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drawings/drawing2.xml" ContentType="application/vnd.openxmlformats-officedocument.drawingml.chartshapes+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78" r:id="rId2"/>
    <p:sldId id="269" r:id="rId3"/>
    <p:sldId id="259" r:id="rId4"/>
    <p:sldId id="272" r:id="rId5"/>
    <p:sldId id="264" r:id="rId6"/>
    <p:sldId id="275" r:id="rId7"/>
    <p:sldId id="280" r:id="rId8"/>
    <p:sldId id="276" r:id="rId9"/>
    <p:sldId id="281"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37" autoAdjust="0"/>
  </p:normalViewPr>
  <p:slideViewPr>
    <p:cSldViewPr snapToGrid="0">
      <p:cViewPr varScale="1">
        <p:scale>
          <a:sx n="70" d="100"/>
          <a:sy n="70" d="100"/>
        </p:scale>
        <p:origin x="1242" y="72"/>
      </p:cViewPr>
      <p:guideLst>
        <p:guide orient="horz" pos="2160"/>
        <p:guide pos="3120"/>
      </p:guideLst>
    </p:cSldViewPr>
  </p:slideViewPr>
  <p:notesTextViewPr>
    <p:cViewPr>
      <p:scale>
        <a:sx n="1" d="1"/>
        <a:sy n="1" d="1"/>
      </p:scale>
      <p:origin x="0" y="0"/>
    </p:cViewPr>
  </p:notesTextViewPr>
  <p:sorterViewPr>
    <p:cViewPr>
      <p:scale>
        <a:sx n="108" d="100"/>
        <a:sy n="10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023$\doc\&#25391;&#33288;&#12539;&#20998;&#27177;\03%20&#22522;&#30990;&#33258;&#27835;&#30740;&#31350;&#20250;&#65288;&#20307;&#21046;&#24375;&#21270;&#65289;\51_&#12509;&#12473;&#12488;&#30740;&#31350;&#20250;&#65288;&#35506;&#38988;&#12539;&#23558;&#26469;&#35211;&#36890;&#12375;&#65289;\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2064sv0fs002\NET_DATA\03_&#12304;&#25391;&#33288;&#12539;&#20998;&#27177;&#12305;\03_&#25391;&#33288;G\03%20&#22522;&#30990;&#33258;&#27835;&#30740;&#31350;&#20250;&#65288;&#20307;&#21046;&#24375;&#21270;&#65289;\51_&#12509;&#12473;&#12488;&#30740;&#31350;&#20250;&#65288;&#35506;&#38988;&#12539;&#23558;&#26469;&#35211;&#36890;&#12375;&#65289;\06_&#30010;&#26449;&#12398;&#23558;&#26469;&#12398;&#12354;&#12426;&#26041;&#12395;&#38306;&#12377;&#12427;&#21193;&#24375;&#20250;\R3&#25512;&#35336;\220128_&#20844;&#34920;&#26696;\&#36001;&#25919;&#12539;&#20154;&#21475;&#12464;&#12521;&#125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2064sv0fs002\NET_DATA\03_&#12304;&#25391;&#33288;&#12539;&#20998;&#27177;&#12305;\03_&#25391;&#33288;G\03%20&#22522;&#30990;&#33258;&#27835;&#30740;&#31350;&#20250;&#65288;&#20307;&#21046;&#24375;&#21270;&#65289;\51_&#12509;&#12473;&#12488;&#30740;&#31350;&#20250;&#65288;&#35506;&#38988;&#12539;&#23558;&#26469;&#35211;&#36890;&#12375;&#65289;\06_&#30010;&#26449;&#12398;&#23558;&#26469;&#12398;&#12354;&#12426;&#26041;&#12395;&#38306;&#12377;&#12427;&#21193;&#24375;&#20250;\R3&#25512;&#35336;\220128_&#20844;&#34920;&#26696;\&#36001;&#25919;&#12539;&#20154;&#21475;&#12464;&#12521;&#125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0000sv0ns101\d10023$\doc\&#25391;&#33288;&#12539;&#20998;&#27177;\03%20&#22522;&#30990;&#33258;&#27835;&#30740;&#31350;&#20250;&#65288;&#20307;&#21046;&#24375;&#21270;&#65289;\51_&#12509;&#12473;&#12488;&#30740;&#31350;&#20250;&#65288;&#35506;&#38988;&#12539;&#23558;&#26469;&#35211;&#36890;&#12375;&#65289;\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023$\doc\&#25391;&#33288;&#12539;&#20998;&#27177;\03%20&#22522;&#30990;&#33258;&#27835;&#30740;&#31350;&#20250;&#65288;&#20307;&#21046;&#24375;&#21270;&#65289;\51_&#12509;&#12473;&#12488;&#30740;&#31350;&#20250;&#65288;&#35506;&#38988;&#12539;&#23558;&#26469;&#35211;&#36890;&#12375;&#65289;\06_&#30010;&#26449;&#12398;&#23558;&#26469;&#12398;&#12354;&#12426;&#26041;&#12395;&#38306;&#12377;&#12427;&#21193;&#24375;&#20250;&#65288;&#19968;&#37096;&#31227;&#21205;&#28168;&#65289;\R3&#25512;&#35336;\220128_&#20844;&#34920;&#26696;\01_&#21508;&#22243;&#20307;&#22577;&#21578;&#26360;\&#21442;&#32771;&#36039;&#26009;\&#36001;&#25919;&#12539;&#20154;&#21475;&#12464;&#12521;&#12501;&#65288;&#12402;&#12425;&#20316;&#26989;&#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0023$\doc\&#25391;&#33288;&#12539;&#20998;&#27177;\06_&#30010;&#26449;&#12398;&#23558;&#26469;&#12398;&#12354;&#12426;&#26041;&#12395;&#38306;&#12377;&#12427;&#21193;&#24375;&#20250;&#65288;&#19968;&#37096;&#31227;&#21205;&#28168;&#65289;\R3&#25512;&#35336;\220128_&#20844;&#34920;&#26696;\01_&#21508;&#22243;&#20307;&#22577;&#21578;&#26360;\&#21442;&#32771;&#36039;&#26009;\&#36001;&#25919;&#12539;&#20154;&#21475;&#12464;&#12521;&#125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g2064sv0fs002\NET_DATA\03_&#12304;&#25391;&#33288;&#12539;&#20998;&#27177;&#12305;\03_&#25391;&#33288;G\03%20&#22522;&#30990;&#33258;&#27835;&#30740;&#31350;&#20250;&#65288;&#20307;&#21046;&#24375;&#21270;&#65289;\51_&#12509;&#12473;&#12488;&#30740;&#31350;&#20250;&#65288;&#35506;&#38988;&#12539;&#23558;&#26469;&#35211;&#36890;&#12375;&#65289;\06_&#30010;&#26449;&#12398;&#23558;&#26469;&#12398;&#12354;&#12426;&#26041;&#12395;&#38306;&#12377;&#12427;&#21193;&#24375;&#20250;\R3&#25512;&#35336;\220128_&#20844;&#34920;&#26696;\&#36001;&#25919;&#12539;&#20154;&#21475;&#12464;&#12521;&#125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2064sv0fs002\NET_DATA\03_&#12304;&#25391;&#33288;&#12539;&#20998;&#27177;&#12305;\03_&#25391;&#33288;G\03%20&#22522;&#30990;&#33258;&#27835;&#30740;&#31350;&#20250;&#65288;&#20307;&#21046;&#24375;&#21270;&#65289;\51_&#12509;&#12473;&#12488;&#30740;&#31350;&#20250;&#65288;&#35506;&#38988;&#12539;&#23558;&#26469;&#35211;&#36890;&#12375;&#65289;\06_&#30010;&#26449;&#12398;&#23558;&#26469;&#12398;&#12354;&#12426;&#26041;&#12395;&#38306;&#12377;&#12427;&#21193;&#24375;&#20250;\R3&#25512;&#35336;\220128_&#20844;&#34920;&#26696;\&#36001;&#25919;&#12539;&#20154;&#21475;&#12464;&#12521;&#125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9260365404831"/>
          <c:y val="0.17635512952185325"/>
          <c:w val="0.87603419488103385"/>
          <c:h val="0.77533569173418537"/>
        </c:manualLayout>
      </c:layout>
      <c:barChart>
        <c:barDir val="col"/>
        <c:grouping val="clustered"/>
        <c:varyColors val="0"/>
        <c:ser>
          <c:idx val="0"/>
          <c:order val="0"/>
          <c:spPr>
            <a:solidFill>
              <a:schemeClr val="accent1"/>
            </a:solidFill>
            <a:ln>
              <a:solidFill>
                <a:schemeClr val="tx1"/>
              </a:solidFill>
            </a:ln>
            <a:effectLst/>
          </c:spPr>
          <c:invertIfNegative val="0"/>
          <c:dLbls>
            <c:dLbl>
              <c:idx val="4"/>
              <c:layout>
                <c:manualLayout>
                  <c:x val="-1.1089143837328423E-2"/>
                  <c:y val="-3.5463787532508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6D-4C6C-B38B-4065DD72996E}"/>
                </c:ext>
              </c:extLst>
            </c:dLbl>
            <c:dLbl>
              <c:idx val="6"/>
              <c:layout>
                <c:manualLayout>
                  <c:x val="8.3168578779961779E-3"/>
                  <c:y val="1.1821262510836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6D-4C6C-B38B-4065DD72996E}"/>
                </c:ext>
              </c:extLst>
            </c:dLbl>
            <c:dLbl>
              <c:idx val="7"/>
              <c:layout>
                <c:manualLayout>
                  <c:x val="8.3168578779961779E-3"/>
                  <c:y val="-3.5463787532508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6D-4C6C-B38B-4065DD72996E}"/>
                </c:ext>
              </c:extLst>
            </c:dLbl>
            <c:dLbl>
              <c:idx val="8"/>
              <c:layout>
                <c:manualLayout>
                  <c:x val="0"/>
                  <c:y val="3.94042083694538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6D-4C6C-B38B-4065DD72996E}"/>
                </c:ext>
              </c:extLst>
            </c:dLbl>
            <c:dLbl>
              <c:idx val="12"/>
              <c:layout>
                <c:manualLayout>
                  <c:x val="-5.5445719186642877E-3"/>
                  <c:y val="-2.3642525021672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6D-4C6C-B38B-4065DD72996E}"/>
                </c:ext>
              </c:extLst>
            </c:dLbl>
            <c:numFmt formatCode="#,##0;&quot;▲ &quot;#,##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島本町!$B$3:$P$3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島本町!$B$4:$P$4</c:f>
              <c:numCache>
                <c:formatCode>General</c:formatCode>
                <c:ptCount val="15"/>
                <c:pt idx="0">
                  <c:v>47</c:v>
                </c:pt>
                <c:pt idx="1">
                  <c:v>-126</c:v>
                </c:pt>
                <c:pt idx="2">
                  <c:v>-30</c:v>
                </c:pt>
                <c:pt idx="3">
                  <c:v>-104</c:v>
                </c:pt>
                <c:pt idx="4">
                  <c:v>-130</c:v>
                </c:pt>
                <c:pt idx="5">
                  <c:v>-339</c:v>
                </c:pt>
                <c:pt idx="6">
                  <c:v>-242</c:v>
                </c:pt>
                <c:pt idx="7">
                  <c:v>-317</c:v>
                </c:pt>
                <c:pt idx="8">
                  <c:v>-273</c:v>
                </c:pt>
                <c:pt idx="9">
                  <c:v>-302</c:v>
                </c:pt>
                <c:pt idx="10">
                  <c:v>-389</c:v>
                </c:pt>
                <c:pt idx="11">
                  <c:v>-419</c:v>
                </c:pt>
                <c:pt idx="12">
                  <c:v>-436</c:v>
                </c:pt>
                <c:pt idx="13">
                  <c:v>-541</c:v>
                </c:pt>
                <c:pt idx="14">
                  <c:v>-602</c:v>
                </c:pt>
              </c:numCache>
            </c:numRef>
          </c:val>
          <c:extLst>
            <c:ext xmlns:c16="http://schemas.microsoft.com/office/drawing/2014/chart" uri="{C3380CC4-5D6E-409C-BE32-E72D297353CC}">
              <c16:uniqueId val="{00000000-483E-44E8-B774-808DB95AEA4C}"/>
            </c:ext>
          </c:extLst>
        </c:ser>
        <c:dLbls>
          <c:showLegendKey val="0"/>
          <c:showVal val="0"/>
          <c:showCatName val="0"/>
          <c:showSerName val="0"/>
          <c:showPercent val="0"/>
          <c:showBubbleSize val="0"/>
        </c:dLbls>
        <c:gapWidth val="60"/>
        <c:overlap val="63"/>
        <c:axId val="1633330944"/>
        <c:axId val="1636223456"/>
      </c:barChart>
      <c:catAx>
        <c:axId val="1633330944"/>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6223456"/>
        <c:crosses val="autoZero"/>
        <c:auto val="1"/>
        <c:lblAlgn val="ctr"/>
        <c:lblOffset val="100"/>
        <c:noMultiLvlLbl val="0"/>
      </c:catAx>
      <c:valAx>
        <c:axId val="1636223456"/>
        <c:scaling>
          <c:orientation val="minMax"/>
          <c:max val="200"/>
          <c:min val="-1000"/>
        </c:scaling>
        <c:delete val="0"/>
        <c:axPos val="l"/>
        <c:majorGridlines>
          <c:spPr>
            <a:ln w="9525" cap="flat" cmpd="sng" algn="ctr">
              <a:solidFill>
                <a:schemeClr val="tx1">
                  <a:lumMod val="15000"/>
                  <a:lumOff val="85000"/>
                </a:schemeClr>
              </a:solidFill>
              <a:round/>
            </a:ln>
            <a:effectLst/>
          </c:spPr>
        </c:majorGridlines>
        <c:numFmt formatCode="#,##0;&quot;▲ &quot;#,##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3330944"/>
        <c:crosses val="autoZero"/>
        <c:crossBetween val="between"/>
        <c:majorUnit val="200"/>
        <c:minorUnit val="200"/>
      </c:valAx>
      <c:spPr>
        <a:noFill/>
        <a:ln w="9525">
          <a:solidFill>
            <a:schemeClr val="tx1"/>
          </a:solidFill>
        </a:ln>
        <a:effectLst/>
      </c:spPr>
    </c:plotArea>
    <c:plotVisOnly val="1"/>
    <c:dispBlanksAs val="gap"/>
    <c:showDLblsOverMax val="0"/>
  </c:chart>
  <c:spPr>
    <a:noFill/>
    <a:ln w="9525" cap="flat" cmpd="sng" algn="ctr">
      <a:no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9012590003789"/>
          <c:y val="6.8443275126774325E-2"/>
          <c:w val="0.84242431260263595"/>
          <c:h val="0.87766438225371834"/>
        </c:manualLayout>
      </c:layout>
      <c:lineChart>
        <c:grouping val="standard"/>
        <c:varyColors val="0"/>
        <c:ser>
          <c:idx val="0"/>
          <c:order val="0"/>
          <c:spPr>
            <a:ln w="28575" cap="rnd">
              <a:solidFill>
                <a:schemeClr val="accent1"/>
              </a:solidFill>
              <a:round/>
            </a:ln>
            <a:effectLst/>
          </c:spPr>
          <c:marker>
            <c:symbol val="none"/>
          </c:marker>
          <c:cat>
            <c:strRef>
              <c:f>島本町!$D$104:$R$104</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島本町!$D$105:$R$105</c:f>
              <c:numCache>
                <c:formatCode>#,##0</c:formatCode>
                <c:ptCount val="15"/>
                <c:pt idx="0">
                  <c:v>1977</c:v>
                </c:pt>
                <c:pt idx="1">
                  <c:v>1197</c:v>
                </c:pt>
                <c:pt idx="2">
                  <c:v>1197</c:v>
                </c:pt>
                <c:pt idx="3">
                  <c:v>1197</c:v>
                </c:pt>
                <c:pt idx="4">
                  <c:v>1197</c:v>
                </c:pt>
                <c:pt idx="5" formatCode="General">
                  <c:v>667</c:v>
                </c:pt>
                <c:pt idx="6" formatCode="General">
                  <c:v>667</c:v>
                </c:pt>
                <c:pt idx="7" formatCode="General">
                  <c:v>667</c:v>
                </c:pt>
                <c:pt idx="8" formatCode="General">
                  <c:v>667</c:v>
                </c:pt>
                <c:pt idx="9" formatCode="General">
                  <c:v>667</c:v>
                </c:pt>
                <c:pt idx="10" formatCode="General">
                  <c:v>667</c:v>
                </c:pt>
                <c:pt idx="11" formatCode="General">
                  <c:v>667</c:v>
                </c:pt>
                <c:pt idx="12" formatCode="General">
                  <c:v>667</c:v>
                </c:pt>
                <c:pt idx="13" formatCode="General">
                  <c:v>667</c:v>
                </c:pt>
                <c:pt idx="14" formatCode="General">
                  <c:v>667</c:v>
                </c:pt>
              </c:numCache>
            </c:numRef>
          </c:val>
          <c:smooth val="0"/>
          <c:extLst>
            <c:ext xmlns:c16="http://schemas.microsoft.com/office/drawing/2014/chart" uri="{C3380CC4-5D6E-409C-BE32-E72D297353CC}">
              <c16:uniqueId val="{00000000-1EC5-45D3-9A90-44FA4397BC18}"/>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24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4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島本町!$D$132:$R$132</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島本町!$D$133:$R$133</c:f>
              <c:numCache>
                <c:formatCode>General</c:formatCode>
                <c:ptCount val="15"/>
                <c:pt idx="0" formatCode="#,##0">
                  <c:v>1223</c:v>
                </c:pt>
                <c:pt idx="1">
                  <c:v>819</c:v>
                </c:pt>
                <c:pt idx="2">
                  <c:v>819</c:v>
                </c:pt>
                <c:pt idx="3">
                  <c:v>819</c:v>
                </c:pt>
                <c:pt idx="4">
                  <c:v>819</c:v>
                </c:pt>
                <c:pt idx="5">
                  <c:v>356</c:v>
                </c:pt>
                <c:pt idx="6">
                  <c:v>356</c:v>
                </c:pt>
                <c:pt idx="7">
                  <c:v>356</c:v>
                </c:pt>
                <c:pt idx="8">
                  <c:v>356</c:v>
                </c:pt>
                <c:pt idx="9">
                  <c:v>356</c:v>
                </c:pt>
                <c:pt idx="10">
                  <c:v>356</c:v>
                </c:pt>
                <c:pt idx="11">
                  <c:v>356</c:v>
                </c:pt>
                <c:pt idx="12">
                  <c:v>356</c:v>
                </c:pt>
                <c:pt idx="13">
                  <c:v>356</c:v>
                </c:pt>
                <c:pt idx="14">
                  <c:v>356</c:v>
                </c:pt>
              </c:numCache>
            </c:numRef>
          </c:val>
          <c:smooth val="0"/>
          <c:extLst>
            <c:ext xmlns:c16="http://schemas.microsoft.com/office/drawing/2014/chart" uri="{C3380CC4-5D6E-409C-BE32-E72D297353CC}">
              <c16:uniqueId val="{00000000-6AA9-4ED4-88BE-0D7F4BF87F46}"/>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24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4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98069724234E-2"/>
          <c:y val="7.501778117744945E-2"/>
          <c:w val="0.89595200395390773"/>
          <c:h val="0.87811371901713708"/>
        </c:manualLayout>
      </c:layout>
      <c:lineChart>
        <c:grouping val="standard"/>
        <c:varyColors val="0"/>
        <c:ser>
          <c:idx val="5"/>
          <c:order val="0"/>
          <c:tx>
            <c:strRef>
              <c:f>島本町!$B$237</c:f>
              <c:strCache>
                <c:ptCount val="1"/>
                <c:pt idx="0">
                  <c:v>介護</c:v>
                </c:pt>
              </c:strCache>
            </c:strRef>
          </c:tx>
          <c:marker>
            <c:symbol val="none"/>
          </c:marker>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島本町!$C$237:$R$237</c:f>
              <c:numCache>
                <c:formatCode>General</c:formatCode>
                <c:ptCount val="16"/>
                <c:pt idx="0">
                  <c:v>445</c:v>
                </c:pt>
                <c:pt idx="1">
                  <c:v>460</c:v>
                </c:pt>
                <c:pt idx="2">
                  <c:v>474</c:v>
                </c:pt>
                <c:pt idx="3">
                  <c:v>489</c:v>
                </c:pt>
                <c:pt idx="4">
                  <c:v>504</c:v>
                </c:pt>
                <c:pt idx="5">
                  <c:v>519</c:v>
                </c:pt>
                <c:pt idx="6">
                  <c:v>530</c:v>
                </c:pt>
                <c:pt idx="7">
                  <c:v>542</c:v>
                </c:pt>
                <c:pt idx="8">
                  <c:v>554</c:v>
                </c:pt>
                <c:pt idx="9">
                  <c:v>566</c:v>
                </c:pt>
                <c:pt idx="10">
                  <c:v>577</c:v>
                </c:pt>
                <c:pt idx="11">
                  <c:v>584</c:v>
                </c:pt>
                <c:pt idx="12">
                  <c:v>592</c:v>
                </c:pt>
                <c:pt idx="13">
                  <c:v>599</c:v>
                </c:pt>
                <c:pt idx="14">
                  <c:v>606</c:v>
                </c:pt>
                <c:pt idx="15">
                  <c:v>614</c:v>
                </c:pt>
              </c:numCache>
            </c:numRef>
          </c:val>
          <c:smooth val="0"/>
          <c:extLst>
            <c:ext xmlns:c16="http://schemas.microsoft.com/office/drawing/2014/chart" uri="{C3380CC4-5D6E-409C-BE32-E72D297353CC}">
              <c16:uniqueId val="{00000000-190C-45AC-ABC7-F0623B5B5E0D}"/>
            </c:ext>
          </c:extLst>
        </c:ser>
        <c:ser>
          <c:idx val="6"/>
          <c:order val="1"/>
          <c:tx>
            <c:strRef>
              <c:f>島本町!$B$238</c:f>
              <c:strCache>
                <c:ptCount val="1"/>
                <c:pt idx="0">
                  <c:v>国保</c:v>
                </c:pt>
              </c:strCache>
            </c:strRef>
          </c:tx>
          <c:spPr>
            <a:ln>
              <a:solidFill>
                <a:schemeClr val="accent1">
                  <a:lumMod val="60000"/>
                  <a:lumOff val="40000"/>
                </a:schemeClr>
              </a:solidFill>
            </a:ln>
          </c:spPr>
          <c:marker>
            <c:symbol val="none"/>
          </c:marker>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島本町!$C$238:$R$238</c:f>
              <c:numCache>
                <c:formatCode>#,##0_ ;[Red]\-#,##0\ </c:formatCode>
                <c:ptCount val="16"/>
                <c:pt idx="0">
                  <c:v>317</c:v>
                </c:pt>
                <c:pt idx="1">
                  <c:v>318</c:v>
                </c:pt>
                <c:pt idx="2">
                  <c:v>313</c:v>
                </c:pt>
                <c:pt idx="3">
                  <c:v>304</c:v>
                </c:pt>
                <c:pt idx="4">
                  <c:v>297</c:v>
                </c:pt>
                <c:pt idx="5">
                  <c:v>291</c:v>
                </c:pt>
                <c:pt idx="6">
                  <c:v>285</c:v>
                </c:pt>
                <c:pt idx="7">
                  <c:v>280</c:v>
                </c:pt>
                <c:pt idx="8">
                  <c:v>278</c:v>
                </c:pt>
                <c:pt idx="9">
                  <c:v>276</c:v>
                </c:pt>
                <c:pt idx="10">
                  <c:v>277</c:v>
                </c:pt>
                <c:pt idx="11">
                  <c:v>276</c:v>
                </c:pt>
                <c:pt idx="12">
                  <c:v>276</c:v>
                </c:pt>
                <c:pt idx="13">
                  <c:v>280</c:v>
                </c:pt>
                <c:pt idx="14">
                  <c:v>281</c:v>
                </c:pt>
                <c:pt idx="15">
                  <c:v>284</c:v>
                </c:pt>
              </c:numCache>
            </c:numRef>
          </c:val>
          <c:smooth val="0"/>
          <c:extLst>
            <c:ext xmlns:c16="http://schemas.microsoft.com/office/drawing/2014/chart" uri="{C3380CC4-5D6E-409C-BE32-E72D297353CC}">
              <c16:uniqueId val="{00000001-190C-45AC-ABC7-F0623B5B5E0D}"/>
            </c:ext>
          </c:extLst>
        </c:ser>
        <c:ser>
          <c:idx val="7"/>
          <c:order val="2"/>
          <c:tx>
            <c:strRef>
              <c:f>島本町!$B$239</c:f>
              <c:strCache>
                <c:ptCount val="1"/>
                <c:pt idx="0">
                  <c:v>後期高齢</c:v>
                </c:pt>
              </c:strCache>
            </c:strRef>
          </c:tx>
          <c:spPr>
            <a:ln>
              <a:solidFill>
                <a:schemeClr val="accent2"/>
              </a:solidFill>
            </a:ln>
          </c:spPr>
          <c:marker>
            <c:symbol val="none"/>
          </c:marker>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島本町!$C$239:$R$239</c:f>
              <c:numCache>
                <c:formatCode>General</c:formatCode>
                <c:ptCount val="16"/>
                <c:pt idx="0">
                  <c:v>424</c:v>
                </c:pt>
                <c:pt idx="1">
                  <c:v>430</c:v>
                </c:pt>
                <c:pt idx="2">
                  <c:v>449</c:v>
                </c:pt>
                <c:pt idx="3">
                  <c:v>477</c:v>
                </c:pt>
                <c:pt idx="4">
                  <c:v>504</c:v>
                </c:pt>
                <c:pt idx="5">
                  <c:v>527</c:v>
                </c:pt>
                <c:pt idx="6">
                  <c:v>544</c:v>
                </c:pt>
                <c:pt idx="7">
                  <c:v>558</c:v>
                </c:pt>
                <c:pt idx="8">
                  <c:v>564</c:v>
                </c:pt>
                <c:pt idx="9">
                  <c:v>570</c:v>
                </c:pt>
                <c:pt idx="10">
                  <c:v>569</c:v>
                </c:pt>
                <c:pt idx="11">
                  <c:v>568</c:v>
                </c:pt>
                <c:pt idx="12">
                  <c:v>565</c:v>
                </c:pt>
                <c:pt idx="13">
                  <c:v>557</c:v>
                </c:pt>
                <c:pt idx="14">
                  <c:v>552</c:v>
                </c:pt>
                <c:pt idx="15">
                  <c:v>547</c:v>
                </c:pt>
              </c:numCache>
            </c:numRef>
          </c:val>
          <c:smooth val="0"/>
          <c:extLst>
            <c:ext xmlns:c16="http://schemas.microsoft.com/office/drawing/2014/chart" uri="{C3380CC4-5D6E-409C-BE32-E72D297353CC}">
              <c16:uniqueId val="{00000002-190C-45AC-ABC7-F0623B5B5E0D}"/>
            </c:ext>
          </c:extLst>
        </c:ser>
        <c:ser>
          <c:idx val="8"/>
          <c:order val="3"/>
          <c:tx>
            <c:strRef>
              <c:f>島本町!$B$240</c:f>
              <c:strCache>
                <c:ptCount val="1"/>
                <c:pt idx="0">
                  <c:v>水道</c:v>
                </c:pt>
              </c:strCache>
            </c:strRef>
          </c:tx>
          <c:spPr>
            <a:ln>
              <a:solidFill>
                <a:schemeClr val="bg1">
                  <a:lumMod val="65000"/>
                </a:schemeClr>
              </a:solidFill>
            </a:ln>
          </c:spPr>
          <c:marker>
            <c:symbol val="none"/>
          </c:marker>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島本町!$C$240:$R$240</c:f>
              <c:numCache>
                <c:formatCode>General</c:formatCode>
                <c:ptCount val="16"/>
                <c:pt idx="0">
                  <c:v>38</c:v>
                </c:pt>
                <c:pt idx="1">
                  <c:v>19</c:v>
                </c:pt>
                <c:pt idx="2">
                  <c:v>19</c:v>
                </c:pt>
                <c:pt idx="3">
                  <c:v>19</c:v>
                </c:pt>
                <c:pt idx="4">
                  <c:v>19</c:v>
                </c:pt>
                <c:pt idx="5">
                  <c:v>19</c:v>
                </c:pt>
                <c:pt idx="6">
                  <c:v>19</c:v>
                </c:pt>
                <c:pt idx="7">
                  <c:v>19</c:v>
                </c:pt>
                <c:pt idx="8">
                  <c:v>19</c:v>
                </c:pt>
                <c:pt idx="9">
                  <c:v>19</c:v>
                </c:pt>
                <c:pt idx="10">
                  <c:v>19</c:v>
                </c:pt>
                <c:pt idx="11">
                  <c:v>19</c:v>
                </c:pt>
                <c:pt idx="12">
                  <c:v>19</c:v>
                </c:pt>
                <c:pt idx="13">
                  <c:v>19</c:v>
                </c:pt>
                <c:pt idx="14">
                  <c:v>19</c:v>
                </c:pt>
                <c:pt idx="15">
                  <c:v>19</c:v>
                </c:pt>
              </c:numCache>
            </c:numRef>
          </c:val>
          <c:smooth val="0"/>
          <c:extLst>
            <c:ext xmlns:c16="http://schemas.microsoft.com/office/drawing/2014/chart" uri="{C3380CC4-5D6E-409C-BE32-E72D297353CC}">
              <c16:uniqueId val="{00000003-190C-45AC-ABC7-F0623B5B5E0D}"/>
            </c:ext>
          </c:extLst>
        </c:ser>
        <c:ser>
          <c:idx val="9"/>
          <c:order val="4"/>
          <c:tx>
            <c:strRef>
              <c:f>島本町!$B$241</c:f>
              <c:strCache>
                <c:ptCount val="1"/>
                <c:pt idx="0">
                  <c:v>下水</c:v>
                </c:pt>
              </c:strCache>
            </c:strRef>
          </c:tx>
          <c:spPr>
            <a:ln>
              <a:solidFill>
                <a:schemeClr val="accent4"/>
              </a:solidFill>
            </a:ln>
          </c:spPr>
          <c:marker>
            <c:symbol val="none"/>
          </c:marker>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島本町!$C$241:$R$241</c:f>
              <c:numCache>
                <c:formatCode>General</c:formatCode>
                <c:ptCount val="16"/>
                <c:pt idx="0">
                  <c:v>425</c:v>
                </c:pt>
                <c:pt idx="1">
                  <c:v>430</c:v>
                </c:pt>
                <c:pt idx="2">
                  <c:v>430</c:v>
                </c:pt>
                <c:pt idx="3">
                  <c:v>430</c:v>
                </c:pt>
                <c:pt idx="4">
                  <c:v>430</c:v>
                </c:pt>
                <c:pt idx="5">
                  <c:v>430</c:v>
                </c:pt>
                <c:pt idx="6">
                  <c:v>430</c:v>
                </c:pt>
                <c:pt idx="7">
                  <c:v>430</c:v>
                </c:pt>
                <c:pt idx="8">
                  <c:v>430</c:v>
                </c:pt>
                <c:pt idx="9">
                  <c:v>430</c:v>
                </c:pt>
                <c:pt idx="10">
                  <c:v>430</c:v>
                </c:pt>
                <c:pt idx="11">
                  <c:v>430</c:v>
                </c:pt>
                <c:pt idx="12">
                  <c:v>430</c:v>
                </c:pt>
                <c:pt idx="13">
                  <c:v>430</c:v>
                </c:pt>
                <c:pt idx="14">
                  <c:v>430</c:v>
                </c:pt>
                <c:pt idx="15">
                  <c:v>430</c:v>
                </c:pt>
              </c:numCache>
            </c:numRef>
          </c:val>
          <c:smooth val="0"/>
          <c:extLst>
            <c:ext xmlns:c16="http://schemas.microsoft.com/office/drawing/2014/chart" uri="{C3380CC4-5D6E-409C-BE32-E72D297353CC}">
              <c16:uniqueId val="{00000004-190C-45AC-ABC7-F0623B5B5E0D}"/>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650"/>
          <c:min val="0"/>
        </c:scaling>
        <c:delete val="0"/>
        <c:axPos val="l"/>
        <c:majorGridlines>
          <c:spPr>
            <a:ln>
              <a:solidFill>
                <a:schemeClr val="bg1">
                  <a:lumMod val="85000"/>
                </a:schemeClr>
              </a:solidFill>
            </a:ln>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100"/>
      </c:valAx>
      <c:spPr>
        <a:ln>
          <a:solidFill>
            <a:schemeClr val="tx1"/>
          </a:solidFill>
        </a:ln>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txPr>
    <a:bodyPr/>
    <a:lstStyle/>
    <a:p>
      <a:pPr>
        <a:defRPr>
          <a:latin typeface="BIZ UDPゴシック" panose="020B0400000000000000" pitchFamily="50" charset="-128"/>
          <a:ea typeface="BIZ UDPゴシック" panose="020B0400000000000000" pitchFamily="50" charset="-128"/>
        </a:defRPr>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5"/>
          <c:order val="0"/>
          <c:tx>
            <c:strRef>
              <c:f>島本町!$B$237</c:f>
              <c:strCache>
                <c:ptCount val="1"/>
                <c:pt idx="0">
                  <c:v>介護</c:v>
                </c:pt>
              </c:strCache>
            </c:strRef>
          </c:tx>
          <c:spPr>
            <a:ln>
              <a:solidFill>
                <a:schemeClr val="tx1"/>
              </a:solidFill>
            </a:ln>
          </c:spPr>
          <c:invertIfNegative val="0"/>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島本町!$C$237:$R$237</c:f>
              <c:numCache>
                <c:formatCode>General</c:formatCode>
                <c:ptCount val="16"/>
                <c:pt idx="0">
                  <c:v>445</c:v>
                </c:pt>
                <c:pt idx="1">
                  <c:v>460</c:v>
                </c:pt>
                <c:pt idx="2">
                  <c:v>474</c:v>
                </c:pt>
                <c:pt idx="3">
                  <c:v>489</c:v>
                </c:pt>
                <c:pt idx="4">
                  <c:v>504</c:v>
                </c:pt>
                <c:pt idx="5">
                  <c:v>519</c:v>
                </c:pt>
                <c:pt idx="6">
                  <c:v>530</c:v>
                </c:pt>
                <c:pt idx="7">
                  <c:v>542</c:v>
                </c:pt>
                <c:pt idx="8">
                  <c:v>554</c:v>
                </c:pt>
                <c:pt idx="9">
                  <c:v>566</c:v>
                </c:pt>
                <c:pt idx="10">
                  <c:v>577</c:v>
                </c:pt>
                <c:pt idx="11">
                  <c:v>584</c:v>
                </c:pt>
                <c:pt idx="12">
                  <c:v>592</c:v>
                </c:pt>
                <c:pt idx="13">
                  <c:v>599</c:v>
                </c:pt>
                <c:pt idx="14">
                  <c:v>606</c:v>
                </c:pt>
                <c:pt idx="15">
                  <c:v>614</c:v>
                </c:pt>
              </c:numCache>
            </c:numRef>
          </c:val>
          <c:extLst>
            <c:ext xmlns:c16="http://schemas.microsoft.com/office/drawing/2014/chart" uri="{C3380CC4-5D6E-409C-BE32-E72D297353CC}">
              <c16:uniqueId val="{00000000-53CC-4CBB-B820-2BADF443AB03}"/>
            </c:ext>
          </c:extLst>
        </c:ser>
        <c:ser>
          <c:idx val="6"/>
          <c:order val="1"/>
          <c:tx>
            <c:strRef>
              <c:f>島本町!$B$238</c:f>
              <c:strCache>
                <c:ptCount val="1"/>
                <c:pt idx="0">
                  <c:v>国保</c:v>
                </c:pt>
              </c:strCache>
            </c:strRef>
          </c:tx>
          <c:spPr>
            <a:ln>
              <a:solidFill>
                <a:schemeClr val="tx1"/>
              </a:solidFill>
            </a:ln>
          </c:spPr>
          <c:invertIfNegative val="0"/>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島本町!$C$238:$R$238</c:f>
              <c:numCache>
                <c:formatCode>#,##0_ ;[Red]\-#,##0\ </c:formatCode>
                <c:ptCount val="16"/>
                <c:pt idx="0">
                  <c:v>317</c:v>
                </c:pt>
                <c:pt idx="1">
                  <c:v>318</c:v>
                </c:pt>
                <c:pt idx="2">
                  <c:v>313</c:v>
                </c:pt>
                <c:pt idx="3">
                  <c:v>304</c:v>
                </c:pt>
                <c:pt idx="4">
                  <c:v>297</c:v>
                </c:pt>
                <c:pt idx="5">
                  <c:v>291</c:v>
                </c:pt>
                <c:pt idx="6">
                  <c:v>285</c:v>
                </c:pt>
                <c:pt idx="7">
                  <c:v>280</c:v>
                </c:pt>
                <c:pt idx="8">
                  <c:v>278</c:v>
                </c:pt>
                <c:pt idx="9">
                  <c:v>276</c:v>
                </c:pt>
                <c:pt idx="10">
                  <c:v>277</c:v>
                </c:pt>
                <c:pt idx="11">
                  <c:v>276</c:v>
                </c:pt>
                <c:pt idx="12">
                  <c:v>276</c:v>
                </c:pt>
                <c:pt idx="13">
                  <c:v>280</c:v>
                </c:pt>
                <c:pt idx="14">
                  <c:v>281</c:v>
                </c:pt>
                <c:pt idx="15">
                  <c:v>284</c:v>
                </c:pt>
              </c:numCache>
            </c:numRef>
          </c:val>
          <c:extLst>
            <c:ext xmlns:c16="http://schemas.microsoft.com/office/drawing/2014/chart" uri="{C3380CC4-5D6E-409C-BE32-E72D297353CC}">
              <c16:uniqueId val="{00000001-53CC-4CBB-B820-2BADF443AB03}"/>
            </c:ext>
          </c:extLst>
        </c:ser>
        <c:ser>
          <c:idx val="7"/>
          <c:order val="2"/>
          <c:tx>
            <c:strRef>
              <c:f>島本町!$B$239</c:f>
              <c:strCache>
                <c:ptCount val="1"/>
                <c:pt idx="0">
                  <c:v>後期高齢</c:v>
                </c:pt>
              </c:strCache>
            </c:strRef>
          </c:tx>
          <c:spPr>
            <a:ln>
              <a:solidFill>
                <a:schemeClr val="tx1"/>
              </a:solidFill>
            </a:ln>
          </c:spPr>
          <c:invertIfNegative val="0"/>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島本町!$C$239:$R$239</c:f>
              <c:numCache>
                <c:formatCode>General</c:formatCode>
                <c:ptCount val="16"/>
                <c:pt idx="0">
                  <c:v>424</c:v>
                </c:pt>
                <c:pt idx="1">
                  <c:v>430</c:v>
                </c:pt>
                <c:pt idx="2">
                  <c:v>449</c:v>
                </c:pt>
                <c:pt idx="3">
                  <c:v>477</c:v>
                </c:pt>
                <c:pt idx="4">
                  <c:v>504</c:v>
                </c:pt>
                <c:pt idx="5">
                  <c:v>527</c:v>
                </c:pt>
                <c:pt idx="6">
                  <c:v>544</c:v>
                </c:pt>
                <c:pt idx="7">
                  <c:v>558</c:v>
                </c:pt>
                <c:pt idx="8">
                  <c:v>564</c:v>
                </c:pt>
                <c:pt idx="9">
                  <c:v>570</c:v>
                </c:pt>
                <c:pt idx="10">
                  <c:v>569</c:v>
                </c:pt>
                <c:pt idx="11">
                  <c:v>568</c:v>
                </c:pt>
                <c:pt idx="12">
                  <c:v>565</c:v>
                </c:pt>
                <c:pt idx="13">
                  <c:v>557</c:v>
                </c:pt>
                <c:pt idx="14">
                  <c:v>552</c:v>
                </c:pt>
                <c:pt idx="15">
                  <c:v>547</c:v>
                </c:pt>
              </c:numCache>
            </c:numRef>
          </c:val>
          <c:extLst>
            <c:ext xmlns:c16="http://schemas.microsoft.com/office/drawing/2014/chart" uri="{C3380CC4-5D6E-409C-BE32-E72D297353CC}">
              <c16:uniqueId val="{00000002-53CC-4CBB-B820-2BADF443AB03}"/>
            </c:ext>
          </c:extLst>
        </c:ser>
        <c:ser>
          <c:idx val="8"/>
          <c:order val="3"/>
          <c:tx>
            <c:strRef>
              <c:f>島本町!$B$240</c:f>
              <c:strCache>
                <c:ptCount val="1"/>
                <c:pt idx="0">
                  <c:v>水道</c:v>
                </c:pt>
              </c:strCache>
            </c:strRef>
          </c:tx>
          <c:spPr>
            <a:ln>
              <a:solidFill>
                <a:schemeClr val="tx1"/>
              </a:solidFill>
            </a:ln>
          </c:spPr>
          <c:invertIfNegative val="0"/>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島本町!$C$240:$R$240</c:f>
              <c:numCache>
                <c:formatCode>General</c:formatCode>
                <c:ptCount val="16"/>
                <c:pt idx="0">
                  <c:v>38</c:v>
                </c:pt>
                <c:pt idx="1">
                  <c:v>19</c:v>
                </c:pt>
                <c:pt idx="2">
                  <c:v>19</c:v>
                </c:pt>
                <c:pt idx="3">
                  <c:v>19</c:v>
                </c:pt>
                <c:pt idx="4">
                  <c:v>19</c:v>
                </c:pt>
                <c:pt idx="5">
                  <c:v>19</c:v>
                </c:pt>
                <c:pt idx="6">
                  <c:v>19</c:v>
                </c:pt>
                <c:pt idx="7">
                  <c:v>19</c:v>
                </c:pt>
                <c:pt idx="8">
                  <c:v>19</c:v>
                </c:pt>
                <c:pt idx="9">
                  <c:v>19</c:v>
                </c:pt>
                <c:pt idx="10">
                  <c:v>19</c:v>
                </c:pt>
                <c:pt idx="11">
                  <c:v>19</c:v>
                </c:pt>
                <c:pt idx="12">
                  <c:v>19</c:v>
                </c:pt>
                <c:pt idx="13">
                  <c:v>19</c:v>
                </c:pt>
                <c:pt idx="14">
                  <c:v>19</c:v>
                </c:pt>
                <c:pt idx="15">
                  <c:v>19</c:v>
                </c:pt>
              </c:numCache>
            </c:numRef>
          </c:val>
          <c:extLst>
            <c:ext xmlns:c16="http://schemas.microsoft.com/office/drawing/2014/chart" uri="{C3380CC4-5D6E-409C-BE32-E72D297353CC}">
              <c16:uniqueId val="{00000003-53CC-4CBB-B820-2BADF443AB03}"/>
            </c:ext>
          </c:extLst>
        </c:ser>
        <c:ser>
          <c:idx val="9"/>
          <c:order val="4"/>
          <c:tx>
            <c:strRef>
              <c:f>島本町!$B$241</c:f>
              <c:strCache>
                <c:ptCount val="1"/>
                <c:pt idx="0">
                  <c:v>下水</c:v>
                </c:pt>
              </c:strCache>
            </c:strRef>
          </c:tx>
          <c:spPr>
            <a:ln>
              <a:solidFill>
                <a:schemeClr val="tx1"/>
              </a:solidFill>
            </a:ln>
          </c:spPr>
          <c:invertIfNegative val="0"/>
          <c:cat>
            <c:strRef>
              <c:f>島本町!$C$236:$R$236</c:f>
              <c:strCache>
                <c:ptCount val="16"/>
                <c:pt idx="0">
                  <c:v>R2</c:v>
                </c:pt>
                <c:pt idx="1">
                  <c:v>R3</c:v>
                </c:pt>
                <c:pt idx="2">
                  <c:v>R4</c:v>
                </c:pt>
                <c:pt idx="3">
                  <c:v>R5</c:v>
                </c:pt>
                <c:pt idx="4">
                  <c:v>R6</c:v>
                </c:pt>
                <c:pt idx="5">
                  <c:v>R7</c:v>
                </c:pt>
                <c:pt idx="6">
                  <c:v>R8</c:v>
                </c:pt>
                <c:pt idx="7">
                  <c:v>R9</c:v>
                </c:pt>
                <c:pt idx="8">
                  <c:v>R10</c:v>
                </c:pt>
                <c:pt idx="9">
                  <c:v>R11</c:v>
                </c:pt>
                <c:pt idx="10">
                  <c:v>R12</c:v>
                </c:pt>
                <c:pt idx="11">
                  <c:v>R13</c:v>
                </c:pt>
                <c:pt idx="12">
                  <c:v>R14</c:v>
                </c:pt>
                <c:pt idx="13">
                  <c:v>R15</c:v>
                </c:pt>
                <c:pt idx="14">
                  <c:v>R16</c:v>
                </c:pt>
                <c:pt idx="15">
                  <c:v>R17</c:v>
                </c:pt>
              </c:strCache>
            </c:strRef>
          </c:cat>
          <c:val>
            <c:numRef>
              <c:f>島本町!$C$241:$R$241</c:f>
              <c:numCache>
                <c:formatCode>General</c:formatCode>
                <c:ptCount val="16"/>
                <c:pt idx="0">
                  <c:v>425</c:v>
                </c:pt>
                <c:pt idx="1">
                  <c:v>430</c:v>
                </c:pt>
                <c:pt idx="2">
                  <c:v>430</c:v>
                </c:pt>
                <c:pt idx="3">
                  <c:v>430</c:v>
                </c:pt>
                <c:pt idx="4">
                  <c:v>430</c:v>
                </c:pt>
                <c:pt idx="5">
                  <c:v>430</c:v>
                </c:pt>
                <c:pt idx="6">
                  <c:v>430</c:v>
                </c:pt>
                <c:pt idx="7">
                  <c:v>430</c:v>
                </c:pt>
                <c:pt idx="8">
                  <c:v>430</c:v>
                </c:pt>
                <c:pt idx="9">
                  <c:v>430</c:v>
                </c:pt>
                <c:pt idx="10">
                  <c:v>430</c:v>
                </c:pt>
                <c:pt idx="11">
                  <c:v>430</c:v>
                </c:pt>
                <c:pt idx="12">
                  <c:v>430</c:v>
                </c:pt>
                <c:pt idx="13">
                  <c:v>430</c:v>
                </c:pt>
                <c:pt idx="14">
                  <c:v>430</c:v>
                </c:pt>
                <c:pt idx="15">
                  <c:v>430</c:v>
                </c:pt>
              </c:numCache>
            </c:numRef>
          </c:val>
          <c:extLst>
            <c:ext xmlns:c16="http://schemas.microsoft.com/office/drawing/2014/chart" uri="{C3380CC4-5D6E-409C-BE32-E72D297353CC}">
              <c16:uniqueId val="{00000004-53CC-4CBB-B820-2BADF443AB03}"/>
            </c:ext>
          </c:extLst>
        </c:ser>
        <c:dLbls>
          <c:showLegendKey val="0"/>
          <c:showVal val="0"/>
          <c:showCatName val="0"/>
          <c:showSerName val="0"/>
          <c:showPercent val="0"/>
          <c:showBubbleSize val="0"/>
        </c:dLbls>
        <c:gapWidth val="100"/>
        <c:overlap val="100"/>
        <c:axId val="1631457360"/>
        <c:axId val="1469536864"/>
      </c:bar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2000"/>
          <c:min val="0"/>
        </c:scaling>
        <c:delete val="0"/>
        <c:axPos val="l"/>
        <c:majorGridlines>
          <c:spPr>
            <a:ln>
              <a:solidFill>
                <a:schemeClr val="bg1">
                  <a:lumMod val="85000"/>
                </a:schemeClr>
              </a:solidFill>
            </a:ln>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400"/>
      </c:valAx>
      <c:spPr>
        <a:ln>
          <a:solidFill>
            <a:schemeClr val="tx1"/>
          </a:solidFill>
        </a:ln>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txPr>
    <a:bodyPr/>
    <a:lstStyle/>
    <a:p>
      <a:pPr>
        <a:defRPr>
          <a:latin typeface="BIZ UDPゴシック" panose="020B0400000000000000" pitchFamily="50" charset="-128"/>
          <a:ea typeface="BIZ UDPゴシック" panose="020B0400000000000000"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47105378803075E-2"/>
          <c:y val="0.17172447187551945"/>
          <c:w val="0.86950504089460412"/>
          <c:h val="0.80205127357988948"/>
        </c:manualLayout>
      </c:layout>
      <c:lineChart>
        <c:grouping val="standard"/>
        <c:varyColors val="0"/>
        <c:ser>
          <c:idx val="0"/>
          <c:order val="0"/>
          <c:spPr>
            <a:ln w="28575" cap="rnd">
              <a:solidFill>
                <a:schemeClr val="accent1"/>
              </a:solidFill>
              <a:round/>
            </a:ln>
            <a:effectLst/>
          </c:spPr>
          <c:marker>
            <c:symbol val="none"/>
          </c:marker>
          <c:cat>
            <c:strRef>
              <c:f>島本町!$C$23:$Q$23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島本町!$C$24:$Q$24</c:f>
              <c:numCache>
                <c:formatCode>#,##0</c:formatCode>
                <c:ptCount val="15"/>
                <c:pt idx="0">
                  <c:v>16147</c:v>
                </c:pt>
                <c:pt idx="1">
                  <c:v>15502</c:v>
                </c:pt>
                <c:pt idx="2">
                  <c:v>15582</c:v>
                </c:pt>
                <c:pt idx="3">
                  <c:v>15756</c:v>
                </c:pt>
                <c:pt idx="4">
                  <c:v>15835</c:v>
                </c:pt>
                <c:pt idx="5">
                  <c:v>15373</c:v>
                </c:pt>
                <c:pt idx="6">
                  <c:v>15415</c:v>
                </c:pt>
                <c:pt idx="7">
                  <c:v>15475</c:v>
                </c:pt>
                <c:pt idx="8">
                  <c:v>15527</c:v>
                </c:pt>
                <c:pt idx="9">
                  <c:v>15566</c:v>
                </c:pt>
                <c:pt idx="10">
                  <c:v>15620</c:v>
                </c:pt>
                <c:pt idx="11">
                  <c:v>15676</c:v>
                </c:pt>
                <c:pt idx="12">
                  <c:v>15715</c:v>
                </c:pt>
                <c:pt idx="13">
                  <c:v>15769</c:v>
                </c:pt>
                <c:pt idx="14">
                  <c:v>15821</c:v>
                </c:pt>
              </c:numCache>
            </c:numRef>
          </c:val>
          <c:smooth val="0"/>
          <c:extLst>
            <c:ext xmlns:c16="http://schemas.microsoft.com/office/drawing/2014/chart" uri="{C3380CC4-5D6E-409C-BE32-E72D297353CC}">
              <c16:uniqueId val="{00000000-D196-4AD9-8077-E2D3645E6CEB}"/>
            </c:ext>
          </c:extLst>
        </c:ser>
        <c:ser>
          <c:idx val="1"/>
          <c:order val="1"/>
          <c:spPr>
            <a:ln w="28575" cap="rnd">
              <a:solidFill>
                <a:schemeClr val="accent2"/>
              </a:solidFill>
              <a:round/>
            </a:ln>
            <a:effectLst/>
          </c:spPr>
          <c:marker>
            <c:symbol val="none"/>
          </c:marker>
          <c:cat>
            <c:strRef>
              <c:f>島本町!$C$23:$Q$23</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島本町!$C$25:$Q$25</c:f>
              <c:numCache>
                <c:formatCode>#,##0</c:formatCode>
                <c:ptCount val="15"/>
                <c:pt idx="0">
                  <c:v>16100</c:v>
                </c:pt>
                <c:pt idx="1">
                  <c:v>15628</c:v>
                </c:pt>
                <c:pt idx="2">
                  <c:v>15612</c:v>
                </c:pt>
                <c:pt idx="3">
                  <c:v>15860</c:v>
                </c:pt>
                <c:pt idx="4">
                  <c:v>15965</c:v>
                </c:pt>
                <c:pt idx="5">
                  <c:v>15712</c:v>
                </c:pt>
                <c:pt idx="6">
                  <c:v>15657</c:v>
                </c:pt>
                <c:pt idx="7">
                  <c:v>15792</c:v>
                </c:pt>
                <c:pt idx="8">
                  <c:v>15800</c:v>
                </c:pt>
                <c:pt idx="9">
                  <c:v>15868</c:v>
                </c:pt>
                <c:pt idx="10">
                  <c:v>16009</c:v>
                </c:pt>
                <c:pt idx="11">
                  <c:v>16095</c:v>
                </c:pt>
                <c:pt idx="12">
                  <c:v>16151</c:v>
                </c:pt>
                <c:pt idx="13">
                  <c:v>16310</c:v>
                </c:pt>
                <c:pt idx="14">
                  <c:v>16423</c:v>
                </c:pt>
              </c:numCache>
            </c:numRef>
          </c:val>
          <c:smooth val="0"/>
          <c:extLst>
            <c:ext xmlns:c16="http://schemas.microsoft.com/office/drawing/2014/chart" uri="{C3380CC4-5D6E-409C-BE32-E72D297353CC}">
              <c16:uniqueId val="{00000001-D196-4AD9-8077-E2D3645E6CEB}"/>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18000"/>
          <c:min val="145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5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5"/>
            <c:spPr>
              <a:solidFill>
                <a:srgbClr val="FF0000"/>
              </a:solidFill>
              <a:ln w="19050">
                <a:noFill/>
              </a:ln>
              <a:effectLst/>
            </c:spPr>
            <c:extLst>
              <c:ext xmlns:c16="http://schemas.microsoft.com/office/drawing/2014/chart" uri="{C3380CC4-5D6E-409C-BE32-E72D297353CC}">
                <c16:uniqueId val="{00000001-A5C1-47C8-B551-61BC08CEB51F}"/>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A5C1-47C8-B551-61BC08CEB51F}"/>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A5C1-47C8-B551-61BC08CEB51F}"/>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A5C1-47C8-B551-61BC08CEB51F}"/>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A5C1-47C8-B551-61BC08CEB51F}"/>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A5C1-47C8-B551-61BC08CEB51F}"/>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A5C1-47C8-B551-61BC08CEB51F}"/>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A5C1-47C8-B551-61BC08CEB51F}"/>
              </c:ext>
            </c:extLst>
          </c:dPt>
          <c:cat>
            <c:strRef>
              <c:f>島本町!$H$199:$H$206</c:f>
              <c:strCache>
                <c:ptCount val="8"/>
                <c:pt idx="0">
                  <c:v>補助費等</c:v>
                </c:pt>
                <c:pt idx="1">
                  <c:v>人件費</c:v>
                </c:pt>
                <c:pt idx="2">
                  <c:v>扶助費</c:v>
                </c:pt>
                <c:pt idx="3">
                  <c:v>公債費</c:v>
                </c:pt>
                <c:pt idx="4">
                  <c:v>建設事業費（災害復旧含む）</c:v>
                </c:pt>
                <c:pt idx="5">
                  <c:v>物件費</c:v>
                </c:pt>
                <c:pt idx="6">
                  <c:v>繰出金</c:v>
                </c:pt>
                <c:pt idx="7">
                  <c:v>その他</c:v>
                </c:pt>
              </c:strCache>
            </c:strRef>
          </c:cat>
          <c:val>
            <c:numRef>
              <c:f>島本町!$L$199:$L$206</c:f>
              <c:numCache>
                <c:formatCode>0.0%</c:formatCode>
                <c:ptCount val="8"/>
                <c:pt idx="0">
                  <c:v>0.20905559742593774</c:v>
                </c:pt>
                <c:pt idx="1">
                  <c:v>0.1385007826540669</c:v>
                </c:pt>
                <c:pt idx="2">
                  <c:v>0.1680677140703809</c:v>
                </c:pt>
                <c:pt idx="3">
                  <c:v>6.8351788509478817E-2</c:v>
                </c:pt>
                <c:pt idx="4">
                  <c:v>0.15769030088700794</c:v>
                </c:pt>
                <c:pt idx="5">
                  <c:v>0.12603629195895413</c:v>
                </c:pt>
                <c:pt idx="6">
                  <c:v>9.5599744912748572E-2</c:v>
                </c:pt>
                <c:pt idx="7">
                  <c:v>3.6697779581425012E-2</c:v>
                </c:pt>
              </c:numCache>
            </c:numRef>
          </c:val>
          <c:extLst>
            <c:ext xmlns:c16="http://schemas.microsoft.com/office/drawing/2014/chart" uri="{C3380CC4-5D6E-409C-BE32-E72D297353CC}">
              <c16:uniqueId val="{00000010-A5C1-47C8-B551-61BC08CEB5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13"/>
            <c:spPr>
              <a:solidFill>
                <a:srgbClr val="FF0000"/>
              </a:solidFill>
              <a:ln w="19050">
                <a:noFill/>
              </a:ln>
              <a:effectLst/>
            </c:spPr>
            <c:extLst>
              <c:ext xmlns:c16="http://schemas.microsoft.com/office/drawing/2014/chart" uri="{C3380CC4-5D6E-409C-BE32-E72D297353CC}">
                <c16:uniqueId val="{00000001-B34C-4368-BA3A-2C3454160363}"/>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B34C-4368-BA3A-2C3454160363}"/>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B34C-4368-BA3A-2C3454160363}"/>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B34C-4368-BA3A-2C3454160363}"/>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B34C-4368-BA3A-2C3454160363}"/>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B34C-4368-BA3A-2C3454160363}"/>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B34C-4368-BA3A-2C3454160363}"/>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B34C-4368-BA3A-2C3454160363}"/>
              </c:ext>
            </c:extLst>
          </c:dPt>
          <c:cat>
            <c:strRef>
              <c:f>島本町!$H$199:$H$206</c:f>
              <c:strCache>
                <c:ptCount val="8"/>
                <c:pt idx="0">
                  <c:v>補助費等</c:v>
                </c:pt>
                <c:pt idx="1">
                  <c:v>人件費</c:v>
                </c:pt>
                <c:pt idx="2">
                  <c:v>扶助費</c:v>
                </c:pt>
                <c:pt idx="3">
                  <c:v>公債費</c:v>
                </c:pt>
                <c:pt idx="4">
                  <c:v>建設事業費（災害復旧含む）</c:v>
                </c:pt>
                <c:pt idx="5">
                  <c:v>物件費</c:v>
                </c:pt>
                <c:pt idx="6">
                  <c:v>繰出金</c:v>
                </c:pt>
                <c:pt idx="7">
                  <c:v>その他</c:v>
                </c:pt>
              </c:strCache>
            </c:strRef>
          </c:cat>
          <c:val>
            <c:numRef>
              <c:f>島本町!$K$199:$K$206</c:f>
              <c:numCache>
                <c:formatCode>0.0%</c:formatCode>
                <c:ptCount val="8"/>
                <c:pt idx="0">
                  <c:v>3.1031390134529147E-2</c:v>
                </c:pt>
                <c:pt idx="1">
                  <c:v>0.17847533632286997</c:v>
                </c:pt>
                <c:pt idx="2">
                  <c:v>0.24547085201793722</c:v>
                </c:pt>
                <c:pt idx="3">
                  <c:v>9.6143497757847529E-2</c:v>
                </c:pt>
                <c:pt idx="4">
                  <c:v>6.9417040358744395E-2</c:v>
                </c:pt>
                <c:pt idx="5">
                  <c:v>0.22726457399103139</c:v>
                </c:pt>
                <c:pt idx="6">
                  <c:v>0.13946188340807175</c:v>
                </c:pt>
                <c:pt idx="7">
                  <c:v>1.273542600896861E-2</c:v>
                </c:pt>
              </c:numCache>
            </c:numRef>
          </c:val>
          <c:extLst>
            <c:ext xmlns:c16="http://schemas.microsoft.com/office/drawing/2014/chart" uri="{C3380CC4-5D6E-409C-BE32-E72D297353CC}">
              <c16:uniqueId val="{00000010-B34C-4368-BA3A-2C34541603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7"/>
            <c:spPr>
              <a:solidFill>
                <a:srgbClr val="FF0000"/>
              </a:solidFill>
              <a:ln w="19050">
                <a:noFill/>
              </a:ln>
              <a:effectLst/>
            </c:spPr>
            <c:extLst>
              <c:ext xmlns:c16="http://schemas.microsoft.com/office/drawing/2014/chart" uri="{C3380CC4-5D6E-409C-BE32-E72D297353CC}">
                <c16:uniqueId val="{00000001-00F6-448A-B71F-20B56A1E9BEC}"/>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00F6-448A-B71F-20B56A1E9BEC}"/>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00F6-448A-B71F-20B56A1E9BEC}"/>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00F6-448A-B71F-20B56A1E9BEC}"/>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00F6-448A-B71F-20B56A1E9BEC}"/>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00F6-448A-B71F-20B56A1E9BEC}"/>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00F6-448A-B71F-20B56A1E9BEC}"/>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00F6-448A-B71F-20B56A1E9BEC}"/>
              </c:ext>
            </c:extLst>
          </c:dPt>
          <c:dPt>
            <c:idx val="8"/>
            <c:bubble3D val="0"/>
            <c:spPr>
              <a:solidFill>
                <a:schemeClr val="bg2">
                  <a:lumMod val="75000"/>
                </a:schemeClr>
              </a:solidFill>
              <a:ln w="19050">
                <a:noFill/>
              </a:ln>
              <a:effectLst/>
            </c:spPr>
            <c:extLst>
              <c:ext xmlns:c16="http://schemas.microsoft.com/office/drawing/2014/chart" uri="{C3380CC4-5D6E-409C-BE32-E72D297353CC}">
                <c16:uniqueId val="{00000011-00F6-448A-B71F-20B56A1E9BEC}"/>
              </c:ext>
            </c:extLst>
          </c:dPt>
          <c:cat>
            <c:strRef>
              <c:f>島本町!$H$189:$H$197</c:f>
              <c:strCache>
                <c:ptCount val="9"/>
                <c:pt idx="0">
                  <c:v>国・府支出金</c:v>
                </c:pt>
                <c:pt idx="1">
                  <c:v>町税</c:v>
                </c:pt>
                <c:pt idx="2">
                  <c:v>地方交付税（臨財債含む）</c:v>
                </c:pt>
                <c:pt idx="3">
                  <c:v>交付金・地方譲与税等</c:v>
                </c:pt>
                <c:pt idx="4">
                  <c:v>町債</c:v>
                </c:pt>
                <c:pt idx="5">
                  <c:v>諸収入</c:v>
                </c:pt>
                <c:pt idx="6">
                  <c:v>前年度繰越金</c:v>
                </c:pt>
                <c:pt idx="7">
                  <c:v>基金取崩し（特定目的基金）</c:v>
                </c:pt>
                <c:pt idx="8">
                  <c:v>基金取崩し（財政調整基金）</c:v>
                </c:pt>
              </c:strCache>
            </c:strRef>
          </c:cat>
          <c:val>
            <c:numRef>
              <c:f>島本町!$L$189:$L$197</c:f>
              <c:numCache>
                <c:formatCode>0.0%</c:formatCode>
                <c:ptCount val="9"/>
                <c:pt idx="0">
                  <c:v>0.38914209888651707</c:v>
                </c:pt>
                <c:pt idx="1">
                  <c:v>0.28367853227946693</c:v>
                </c:pt>
                <c:pt idx="2">
                  <c:v>9.6636473778341891E-2</c:v>
                </c:pt>
                <c:pt idx="3">
                  <c:v>4.9616338775745686E-2</c:v>
                </c:pt>
                <c:pt idx="4">
                  <c:v>0.10511740610396354</c:v>
                </c:pt>
                <c:pt idx="5">
                  <c:v>4.4885478566895516E-2</c:v>
                </c:pt>
                <c:pt idx="6">
                  <c:v>1.9731148675936075E-2</c:v>
                </c:pt>
                <c:pt idx="7">
                  <c:v>0</c:v>
                </c:pt>
                <c:pt idx="8">
                  <c:v>1.1192522933133329E-2</c:v>
                </c:pt>
              </c:numCache>
            </c:numRef>
          </c:val>
          <c:extLst>
            <c:ext xmlns:c16="http://schemas.microsoft.com/office/drawing/2014/chart" uri="{C3380CC4-5D6E-409C-BE32-E72D297353CC}">
              <c16:uniqueId val="{00000012-00F6-448A-B71F-20B56A1E9B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lumMod val="75000"/>
              </a:schemeClr>
            </a:solidFill>
            <a:ln>
              <a:noFill/>
            </a:ln>
          </c:spPr>
          <c:dPt>
            <c:idx val="0"/>
            <c:bubble3D val="0"/>
            <c:explosion val="6"/>
            <c:spPr>
              <a:solidFill>
                <a:srgbClr val="FF0000"/>
              </a:solidFill>
              <a:ln w="19050">
                <a:noFill/>
              </a:ln>
              <a:effectLst/>
            </c:spPr>
            <c:extLst>
              <c:ext xmlns:c16="http://schemas.microsoft.com/office/drawing/2014/chart" uri="{C3380CC4-5D6E-409C-BE32-E72D297353CC}">
                <c16:uniqueId val="{00000001-52AE-404E-AD86-575DB703629F}"/>
              </c:ext>
            </c:extLst>
          </c:dPt>
          <c:dPt>
            <c:idx val="1"/>
            <c:bubble3D val="0"/>
            <c:spPr>
              <a:solidFill>
                <a:schemeClr val="bg2">
                  <a:lumMod val="75000"/>
                </a:schemeClr>
              </a:solidFill>
              <a:ln w="19050">
                <a:noFill/>
              </a:ln>
              <a:effectLst/>
            </c:spPr>
            <c:extLst>
              <c:ext xmlns:c16="http://schemas.microsoft.com/office/drawing/2014/chart" uri="{C3380CC4-5D6E-409C-BE32-E72D297353CC}">
                <c16:uniqueId val="{00000003-52AE-404E-AD86-575DB703629F}"/>
              </c:ext>
            </c:extLst>
          </c:dPt>
          <c:dPt>
            <c:idx val="2"/>
            <c:bubble3D val="0"/>
            <c:spPr>
              <a:solidFill>
                <a:schemeClr val="bg2">
                  <a:lumMod val="75000"/>
                </a:schemeClr>
              </a:solidFill>
              <a:ln w="19050">
                <a:noFill/>
              </a:ln>
              <a:effectLst/>
            </c:spPr>
            <c:extLst>
              <c:ext xmlns:c16="http://schemas.microsoft.com/office/drawing/2014/chart" uri="{C3380CC4-5D6E-409C-BE32-E72D297353CC}">
                <c16:uniqueId val="{00000005-52AE-404E-AD86-575DB703629F}"/>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52AE-404E-AD86-575DB703629F}"/>
              </c:ext>
            </c:extLst>
          </c:dPt>
          <c:dPt>
            <c:idx val="4"/>
            <c:bubble3D val="0"/>
            <c:spPr>
              <a:solidFill>
                <a:schemeClr val="bg2">
                  <a:lumMod val="75000"/>
                </a:schemeClr>
              </a:solidFill>
              <a:ln w="19050">
                <a:noFill/>
              </a:ln>
              <a:effectLst/>
            </c:spPr>
            <c:extLst>
              <c:ext xmlns:c16="http://schemas.microsoft.com/office/drawing/2014/chart" uri="{C3380CC4-5D6E-409C-BE32-E72D297353CC}">
                <c16:uniqueId val="{00000009-52AE-404E-AD86-575DB703629F}"/>
              </c:ext>
            </c:extLst>
          </c:dPt>
          <c:dPt>
            <c:idx val="5"/>
            <c:bubble3D val="0"/>
            <c:spPr>
              <a:solidFill>
                <a:schemeClr val="bg2">
                  <a:lumMod val="75000"/>
                </a:schemeClr>
              </a:solidFill>
              <a:ln w="19050">
                <a:noFill/>
              </a:ln>
              <a:effectLst/>
            </c:spPr>
            <c:extLst>
              <c:ext xmlns:c16="http://schemas.microsoft.com/office/drawing/2014/chart" uri="{C3380CC4-5D6E-409C-BE32-E72D297353CC}">
                <c16:uniqueId val="{0000000B-52AE-404E-AD86-575DB703629F}"/>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0D-52AE-404E-AD86-575DB703629F}"/>
              </c:ext>
            </c:extLst>
          </c:dPt>
          <c:dPt>
            <c:idx val="7"/>
            <c:bubble3D val="0"/>
            <c:spPr>
              <a:solidFill>
                <a:schemeClr val="bg2">
                  <a:lumMod val="75000"/>
                </a:schemeClr>
              </a:solidFill>
              <a:ln w="19050">
                <a:noFill/>
              </a:ln>
              <a:effectLst/>
            </c:spPr>
            <c:extLst>
              <c:ext xmlns:c16="http://schemas.microsoft.com/office/drawing/2014/chart" uri="{C3380CC4-5D6E-409C-BE32-E72D297353CC}">
                <c16:uniqueId val="{0000000F-52AE-404E-AD86-575DB703629F}"/>
              </c:ext>
            </c:extLst>
          </c:dPt>
          <c:dPt>
            <c:idx val="8"/>
            <c:bubble3D val="0"/>
            <c:spPr>
              <a:solidFill>
                <a:schemeClr val="bg2">
                  <a:lumMod val="75000"/>
                </a:schemeClr>
              </a:solidFill>
              <a:ln w="19050">
                <a:noFill/>
              </a:ln>
              <a:effectLst/>
            </c:spPr>
            <c:extLst>
              <c:ext xmlns:c16="http://schemas.microsoft.com/office/drawing/2014/chart" uri="{C3380CC4-5D6E-409C-BE32-E72D297353CC}">
                <c16:uniqueId val="{00000011-52AE-404E-AD86-575DB703629F}"/>
              </c:ext>
            </c:extLst>
          </c:dPt>
          <c:cat>
            <c:strRef>
              <c:f>島本町!$H$189:$H$197</c:f>
              <c:strCache>
                <c:ptCount val="9"/>
                <c:pt idx="0">
                  <c:v>国・府支出金</c:v>
                </c:pt>
                <c:pt idx="1">
                  <c:v>町税</c:v>
                </c:pt>
                <c:pt idx="2">
                  <c:v>地方交付税（臨財債含む）</c:v>
                </c:pt>
                <c:pt idx="3">
                  <c:v>交付金・地方譲与税等</c:v>
                </c:pt>
                <c:pt idx="4">
                  <c:v>町債</c:v>
                </c:pt>
                <c:pt idx="5">
                  <c:v>諸収入</c:v>
                </c:pt>
                <c:pt idx="6">
                  <c:v>前年度繰越金</c:v>
                </c:pt>
                <c:pt idx="7">
                  <c:v>基金取崩し（特定目的基金）</c:v>
                </c:pt>
                <c:pt idx="8">
                  <c:v>基金取崩し（財政調整基金）</c:v>
                </c:pt>
              </c:strCache>
            </c:strRef>
          </c:cat>
          <c:val>
            <c:numRef>
              <c:f>島本町!$K$189:$K$197</c:f>
              <c:numCache>
                <c:formatCode>0.0%</c:formatCode>
                <c:ptCount val="9"/>
                <c:pt idx="0">
                  <c:v>0.20669806384092099</c:v>
                </c:pt>
                <c:pt idx="1">
                  <c:v>0.44985173556602126</c:v>
                </c:pt>
                <c:pt idx="2">
                  <c:v>0.14870050584336297</c:v>
                </c:pt>
                <c:pt idx="3">
                  <c:v>6.4276992848421421E-2</c:v>
                </c:pt>
                <c:pt idx="4">
                  <c:v>5.1369265654979943E-2</c:v>
                </c:pt>
                <c:pt idx="5">
                  <c:v>4.2037327751613465E-2</c:v>
                </c:pt>
                <c:pt idx="6">
                  <c:v>1.421594278737136E-2</c:v>
                </c:pt>
                <c:pt idx="7">
                  <c:v>0</c:v>
                </c:pt>
                <c:pt idx="8">
                  <c:v>2.2850165707308565E-2</c:v>
                </c:pt>
              </c:numCache>
            </c:numRef>
          </c:val>
          <c:extLst>
            <c:ext xmlns:c16="http://schemas.microsoft.com/office/drawing/2014/chart" uri="{C3380CC4-5D6E-409C-BE32-E72D297353CC}">
              <c16:uniqueId val="{00000012-52AE-404E-AD86-575DB70362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9012590003789"/>
          <c:y val="0.19742662460352062"/>
          <c:w val="0.84242431260263595"/>
          <c:h val="0.74868125197705337"/>
        </c:manualLayout>
      </c:layout>
      <c:lineChart>
        <c:grouping val="standard"/>
        <c:varyColors val="0"/>
        <c:ser>
          <c:idx val="0"/>
          <c:order val="0"/>
          <c:spPr>
            <a:ln w="28575" cap="rnd">
              <a:solidFill>
                <a:schemeClr val="accent1"/>
              </a:solidFill>
              <a:round/>
            </a:ln>
            <a:effectLst/>
          </c:spPr>
          <c:marker>
            <c:symbol val="none"/>
          </c:marker>
          <c:cat>
            <c:strRef>
              <c:f>島本町!$C$160:$S$160</c:f>
              <c:strCache>
                <c:ptCount val="17"/>
                <c:pt idx="0">
                  <c:v>R1(決算)</c:v>
                </c:pt>
                <c:pt idx="1">
                  <c:v>R2(決算)</c:v>
                </c:pt>
                <c:pt idx="2">
                  <c:v>R3</c:v>
                </c:pt>
                <c:pt idx="3">
                  <c:v>R4</c:v>
                </c:pt>
                <c:pt idx="4">
                  <c:v>R5</c:v>
                </c:pt>
                <c:pt idx="5">
                  <c:v>R6</c:v>
                </c:pt>
                <c:pt idx="6">
                  <c:v>R7</c:v>
                </c:pt>
                <c:pt idx="7">
                  <c:v>R8</c:v>
                </c:pt>
                <c:pt idx="8">
                  <c:v>R9</c:v>
                </c:pt>
                <c:pt idx="9">
                  <c:v>R10</c:v>
                </c:pt>
                <c:pt idx="10">
                  <c:v>R11</c:v>
                </c:pt>
                <c:pt idx="11">
                  <c:v>R12</c:v>
                </c:pt>
                <c:pt idx="12">
                  <c:v>R13</c:v>
                </c:pt>
                <c:pt idx="13">
                  <c:v>R14</c:v>
                </c:pt>
                <c:pt idx="14">
                  <c:v>R15</c:v>
                </c:pt>
                <c:pt idx="15">
                  <c:v>R16</c:v>
                </c:pt>
                <c:pt idx="16">
                  <c:v>R17</c:v>
                </c:pt>
              </c:strCache>
            </c:strRef>
          </c:cat>
          <c:val>
            <c:numRef>
              <c:f>島本町!$C$161:$S$161</c:f>
              <c:numCache>
                <c:formatCode>#,##0</c:formatCode>
                <c:ptCount val="17"/>
                <c:pt idx="0" formatCode="General">
                  <c:v>2370</c:v>
                </c:pt>
                <c:pt idx="1">
                  <c:v>6745</c:v>
                </c:pt>
                <c:pt idx="2">
                  <c:v>6681</c:v>
                </c:pt>
                <c:pt idx="3">
                  <c:v>6507</c:v>
                </c:pt>
                <c:pt idx="4">
                  <c:v>6636</c:v>
                </c:pt>
                <c:pt idx="5">
                  <c:v>6776</c:v>
                </c:pt>
                <c:pt idx="6">
                  <c:v>6838</c:v>
                </c:pt>
                <c:pt idx="7">
                  <c:v>6901</c:v>
                </c:pt>
                <c:pt idx="8">
                  <c:v>6966</c:v>
                </c:pt>
                <c:pt idx="9">
                  <c:v>7036</c:v>
                </c:pt>
                <c:pt idx="10">
                  <c:v>7100</c:v>
                </c:pt>
                <c:pt idx="11">
                  <c:v>7170</c:v>
                </c:pt>
                <c:pt idx="12">
                  <c:v>7239</c:v>
                </c:pt>
                <c:pt idx="13">
                  <c:v>7314</c:v>
                </c:pt>
                <c:pt idx="14">
                  <c:v>7384</c:v>
                </c:pt>
                <c:pt idx="15">
                  <c:v>7461</c:v>
                </c:pt>
                <c:pt idx="16">
                  <c:v>7536</c:v>
                </c:pt>
              </c:numCache>
            </c:numRef>
          </c:val>
          <c:smooth val="0"/>
          <c:extLst>
            <c:ext xmlns:c16="http://schemas.microsoft.com/office/drawing/2014/chart" uri="{C3380CC4-5D6E-409C-BE32-E72D297353CC}">
              <c16:uniqueId val="{00000000-1954-4EB3-8E43-EC34CBB57FA5}"/>
            </c:ext>
          </c:extLst>
        </c:ser>
        <c:ser>
          <c:idx val="1"/>
          <c:order val="1"/>
          <c:spPr>
            <a:ln w="28575" cap="rnd">
              <a:solidFill>
                <a:schemeClr val="accent2"/>
              </a:solidFill>
              <a:round/>
            </a:ln>
            <a:effectLst/>
          </c:spPr>
          <c:marker>
            <c:symbol val="none"/>
          </c:marker>
          <c:cat>
            <c:strRef>
              <c:f>島本町!$C$160:$S$160</c:f>
              <c:strCache>
                <c:ptCount val="17"/>
                <c:pt idx="0">
                  <c:v>R1(決算)</c:v>
                </c:pt>
                <c:pt idx="1">
                  <c:v>R2(決算)</c:v>
                </c:pt>
                <c:pt idx="2">
                  <c:v>R3</c:v>
                </c:pt>
                <c:pt idx="3">
                  <c:v>R4</c:v>
                </c:pt>
                <c:pt idx="4">
                  <c:v>R5</c:v>
                </c:pt>
                <c:pt idx="5">
                  <c:v>R6</c:v>
                </c:pt>
                <c:pt idx="6">
                  <c:v>R7</c:v>
                </c:pt>
                <c:pt idx="7">
                  <c:v>R8</c:v>
                </c:pt>
                <c:pt idx="8">
                  <c:v>R9</c:v>
                </c:pt>
                <c:pt idx="9">
                  <c:v>R10</c:v>
                </c:pt>
                <c:pt idx="10">
                  <c:v>R11</c:v>
                </c:pt>
                <c:pt idx="11">
                  <c:v>R12</c:v>
                </c:pt>
                <c:pt idx="12">
                  <c:v>R13</c:v>
                </c:pt>
                <c:pt idx="13">
                  <c:v>R14</c:v>
                </c:pt>
                <c:pt idx="14">
                  <c:v>R15</c:v>
                </c:pt>
                <c:pt idx="15">
                  <c:v>R16</c:v>
                </c:pt>
                <c:pt idx="16">
                  <c:v>R17</c:v>
                </c:pt>
              </c:strCache>
            </c:strRef>
          </c:cat>
          <c:val>
            <c:numRef>
              <c:f>島本町!$C$163:$S$163</c:f>
              <c:numCache>
                <c:formatCode>#,##0</c:formatCode>
                <c:ptCount val="17"/>
                <c:pt idx="0" formatCode="General">
                  <c:v>346</c:v>
                </c:pt>
                <c:pt idx="1">
                  <c:v>3606</c:v>
                </c:pt>
                <c:pt idx="2">
                  <c:v>3660</c:v>
                </c:pt>
                <c:pt idx="3">
                  <c:v>3715</c:v>
                </c:pt>
                <c:pt idx="4">
                  <c:v>3771</c:v>
                </c:pt>
                <c:pt idx="5">
                  <c:v>3827</c:v>
                </c:pt>
                <c:pt idx="6">
                  <c:v>3884</c:v>
                </c:pt>
                <c:pt idx="7">
                  <c:v>3943</c:v>
                </c:pt>
                <c:pt idx="8">
                  <c:v>4002</c:v>
                </c:pt>
                <c:pt idx="9">
                  <c:v>4062</c:v>
                </c:pt>
                <c:pt idx="10">
                  <c:v>4123</c:v>
                </c:pt>
                <c:pt idx="11">
                  <c:v>4185</c:v>
                </c:pt>
                <c:pt idx="12">
                  <c:v>4247</c:v>
                </c:pt>
                <c:pt idx="13">
                  <c:v>4311</c:v>
                </c:pt>
                <c:pt idx="14">
                  <c:v>4376</c:v>
                </c:pt>
                <c:pt idx="15">
                  <c:v>4441</c:v>
                </c:pt>
                <c:pt idx="16">
                  <c:v>4508</c:v>
                </c:pt>
              </c:numCache>
            </c:numRef>
          </c:val>
          <c:smooth val="0"/>
          <c:extLst>
            <c:ext xmlns:c16="http://schemas.microsoft.com/office/drawing/2014/chart" uri="{C3380CC4-5D6E-409C-BE32-E72D297353CC}">
              <c16:uniqueId val="{00000001-1954-4EB3-8E43-EC34CBB57FA5}"/>
            </c:ext>
          </c:extLst>
        </c:ser>
        <c:dLbls>
          <c:showLegendKey val="0"/>
          <c:showVal val="0"/>
          <c:showCatName val="0"/>
          <c:showSerName val="0"/>
          <c:showPercent val="0"/>
          <c:showBubbleSize val="0"/>
        </c:dLbls>
        <c:smooth val="0"/>
        <c:axId val="1631457360"/>
        <c:axId val="1469536864"/>
      </c:lineChart>
      <c:catAx>
        <c:axId val="1631457360"/>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469536864"/>
        <c:crosses val="autoZero"/>
        <c:auto val="1"/>
        <c:lblAlgn val="ctr"/>
        <c:lblOffset val="100"/>
        <c:noMultiLvlLbl val="0"/>
      </c:catAx>
      <c:valAx>
        <c:axId val="1469536864"/>
        <c:scaling>
          <c:orientation val="minMax"/>
          <c:max val="8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631457360"/>
        <c:crosses val="autoZero"/>
        <c:crossBetween val="between"/>
        <c:majorUnit val="1000"/>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島本町!$B$52</c:f>
              <c:strCache>
                <c:ptCount val="1"/>
                <c:pt idx="0">
                  <c:v>年少人口</c:v>
                </c:pt>
              </c:strCache>
            </c:strRef>
          </c:tx>
          <c:spPr>
            <a:ln w="28575" cap="rnd">
              <a:solidFill>
                <a:schemeClr val="accent1"/>
              </a:solidFill>
              <a:round/>
            </a:ln>
            <a:effectLst/>
          </c:spPr>
          <c:marker>
            <c:symbol val="none"/>
          </c:marker>
          <c:cat>
            <c:strRef>
              <c:f>島本町!$C$51:$Q$51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島本町!$C$52:$Q$52</c:f>
              <c:numCache>
                <c:formatCode>#,##0</c:formatCode>
                <c:ptCount val="15"/>
                <c:pt idx="0">
                  <c:v>4666</c:v>
                </c:pt>
                <c:pt idx="1">
                  <c:v>4665</c:v>
                </c:pt>
                <c:pt idx="2">
                  <c:v>4735</c:v>
                </c:pt>
                <c:pt idx="3">
                  <c:v>4875</c:v>
                </c:pt>
                <c:pt idx="4">
                  <c:v>4928</c:v>
                </c:pt>
                <c:pt idx="5">
                  <c:v>4970</c:v>
                </c:pt>
                <c:pt idx="6">
                  <c:v>4981</c:v>
                </c:pt>
                <c:pt idx="7">
                  <c:v>4999</c:v>
                </c:pt>
                <c:pt idx="8">
                  <c:v>4982</c:v>
                </c:pt>
                <c:pt idx="9">
                  <c:v>4998</c:v>
                </c:pt>
                <c:pt idx="10">
                  <c:v>4978</c:v>
                </c:pt>
                <c:pt idx="11">
                  <c:v>4943</c:v>
                </c:pt>
                <c:pt idx="12">
                  <c:v>4878</c:v>
                </c:pt>
                <c:pt idx="13">
                  <c:v>4809</c:v>
                </c:pt>
                <c:pt idx="14">
                  <c:v>4730</c:v>
                </c:pt>
              </c:numCache>
            </c:numRef>
          </c:val>
          <c:smooth val="0"/>
          <c:extLst>
            <c:ext xmlns:c16="http://schemas.microsoft.com/office/drawing/2014/chart" uri="{C3380CC4-5D6E-409C-BE32-E72D297353CC}">
              <c16:uniqueId val="{00000000-A48A-4A1B-BE07-0689248D8F38}"/>
            </c:ext>
          </c:extLst>
        </c:ser>
        <c:ser>
          <c:idx val="1"/>
          <c:order val="1"/>
          <c:tx>
            <c:strRef>
              <c:f>島本町!$B$53</c:f>
              <c:strCache>
                <c:ptCount val="1"/>
                <c:pt idx="0">
                  <c:v>生産年齢人口</c:v>
                </c:pt>
              </c:strCache>
            </c:strRef>
          </c:tx>
          <c:spPr>
            <a:ln w="28575" cap="rnd">
              <a:solidFill>
                <a:schemeClr val="accent2"/>
              </a:solidFill>
              <a:round/>
            </a:ln>
            <a:effectLst/>
          </c:spPr>
          <c:marker>
            <c:symbol val="none"/>
          </c:marker>
          <c:cat>
            <c:strRef>
              <c:f>島本町!$C$51:$Q$51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島本町!$C$53:$Q$53</c:f>
              <c:numCache>
                <c:formatCode>#,##0</c:formatCode>
                <c:ptCount val="15"/>
                <c:pt idx="0">
                  <c:v>18402</c:v>
                </c:pt>
                <c:pt idx="1">
                  <c:v>18276</c:v>
                </c:pt>
                <c:pt idx="2">
                  <c:v>18496</c:v>
                </c:pt>
                <c:pt idx="3">
                  <c:v>18871</c:v>
                </c:pt>
                <c:pt idx="4">
                  <c:v>18992</c:v>
                </c:pt>
                <c:pt idx="5">
                  <c:v>18999</c:v>
                </c:pt>
                <c:pt idx="6">
                  <c:v>18900</c:v>
                </c:pt>
                <c:pt idx="7">
                  <c:v>18786</c:v>
                </c:pt>
                <c:pt idx="8">
                  <c:v>18660</c:v>
                </c:pt>
                <c:pt idx="9">
                  <c:v>18461</c:v>
                </c:pt>
                <c:pt idx="10">
                  <c:v>18337</c:v>
                </c:pt>
                <c:pt idx="11">
                  <c:v>18208</c:v>
                </c:pt>
                <c:pt idx="12">
                  <c:v>18039</c:v>
                </c:pt>
                <c:pt idx="13">
                  <c:v>17864</c:v>
                </c:pt>
                <c:pt idx="14">
                  <c:v>17661</c:v>
                </c:pt>
              </c:numCache>
            </c:numRef>
          </c:val>
          <c:smooth val="0"/>
          <c:extLst>
            <c:ext xmlns:c16="http://schemas.microsoft.com/office/drawing/2014/chart" uri="{C3380CC4-5D6E-409C-BE32-E72D297353CC}">
              <c16:uniqueId val="{00000001-A48A-4A1B-BE07-0689248D8F38}"/>
            </c:ext>
          </c:extLst>
        </c:ser>
        <c:ser>
          <c:idx val="2"/>
          <c:order val="2"/>
          <c:tx>
            <c:strRef>
              <c:f>島本町!$B$57</c:f>
              <c:strCache>
                <c:ptCount val="1"/>
                <c:pt idx="0">
                  <c:v>高齢者人口</c:v>
                </c:pt>
              </c:strCache>
            </c:strRef>
          </c:tx>
          <c:spPr>
            <a:ln w="28575" cap="rnd">
              <a:solidFill>
                <a:schemeClr val="accent3"/>
              </a:solidFill>
              <a:round/>
            </a:ln>
            <a:effectLst/>
          </c:spPr>
          <c:marker>
            <c:symbol val="none"/>
          </c:marker>
          <c:cat>
            <c:strRef>
              <c:f>島本町!$C$51:$Q$51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島本町!$C$57:$Q$57</c:f>
              <c:numCache>
                <c:formatCode>#,##0</c:formatCode>
                <c:ptCount val="15"/>
                <c:pt idx="0">
                  <c:v>8683</c:v>
                </c:pt>
                <c:pt idx="1">
                  <c:v>8742</c:v>
                </c:pt>
                <c:pt idx="2">
                  <c:v>8756</c:v>
                </c:pt>
                <c:pt idx="3">
                  <c:v>8816</c:v>
                </c:pt>
                <c:pt idx="4">
                  <c:v>8863</c:v>
                </c:pt>
                <c:pt idx="5">
                  <c:v>8878</c:v>
                </c:pt>
                <c:pt idx="6">
                  <c:v>8897</c:v>
                </c:pt>
                <c:pt idx="7">
                  <c:v>8921</c:v>
                </c:pt>
                <c:pt idx="8">
                  <c:v>8955</c:v>
                </c:pt>
                <c:pt idx="9">
                  <c:v>8995</c:v>
                </c:pt>
                <c:pt idx="10">
                  <c:v>8977</c:v>
                </c:pt>
                <c:pt idx="11">
                  <c:v>8959</c:v>
                </c:pt>
                <c:pt idx="12">
                  <c:v>8994</c:v>
                </c:pt>
                <c:pt idx="13">
                  <c:v>9020</c:v>
                </c:pt>
                <c:pt idx="14">
                  <c:v>9069</c:v>
                </c:pt>
              </c:numCache>
            </c:numRef>
          </c:val>
          <c:smooth val="0"/>
          <c:extLst>
            <c:ext xmlns:c16="http://schemas.microsoft.com/office/drawing/2014/chart" uri="{C3380CC4-5D6E-409C-BE32-E72D297353CC}">
              <c16:uniqueId val="{00000002-A48A-4A1B-BE07-0689248D8F38}"/>
            </c:ext>
          </c:extLst>
        </c:ser>
        <c:dLbls>
          <c:showLegendKey val="0"/>
          <c:showVal val="0"/>
          <c:showCatName val="0"/>
          <c:showSerName val="0"/>
          <c:showPercent val="0"/>
          <c:showBubbleSize val="0"/>
        </c:dLbls>
        <c:smooth val="0"/>
        <c:axId val="291955280"/>
        <c:axId val="291952784"/>
      </c:lineChart>
      <c:catAx>
        <c:axId val="2919552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291952784"/>
        <c:crosses val="autoZero"/>
        <c:auto val="1"/>
        <c:lblAlgn val="ctr"/>
        <c:lblOffset val="100"/>
        <c:noMultiLvlLbl val="0"/>
      </c:catAx>
      <c:valAx>
        <c:axId val="29195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291955280"/>
        <c:crosses val="autoZero"/>
        <c:crossBetween val="between"/>
        <c:majorUnit val="5000"/>
      </c:valAx>
      <c:spPr>
        <a:no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島本町!$B$52</c:f>
              <c:strCache>
                <c:ptCount val="1"/>
                <c:pt idx="0">
                  <c:v>年少人口</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solidFill>
                <a:schemeClr val="tx1"/>
              </a:solidFill>
            </a:ln>
            <a:effectLst/>
          </c:spPr>
          <c:invertIfNegative val="0"/>
          <c:dLbls>
            <c:delete val="1"/>
          </c:dLbls>
          <c:cat>
            <c:strRef>
              <c:f>島本町!$C$51:$Q$51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島本町!$C$52:$Q$52</c:f>
              <c:numCache>
                <c:formatCode>#,##0</c:formatCode>
                <c:ptCount val="15"/>
                <c:pt idx="0">
                  <c:v>4666</c:v>
                </c:pt>
                <c:pt idx="1">
                  <c:v>4665</c:v>
                </c:pt>
                <c:pt idx="2">
                  <c:v>4735</c:v>
                </c:pt>
                <c:pt idx="3">
                  <c:v>4875</c:v>
                </c:pt>
                <c:pt idx="4">
                  <c:v>4928</c:v>
                </c:pt>
                <c:pt idx="5">
                  <c:v>4970</c:v>
                </c:pt>
                <c:pt idx="6">
                  <c:v>4981</c:v>
                </c:pt>
                <c:pt idx="7">
                  <c:v>4999</c:v>
                </c:pt>
                <c:pt idx="8">
                  <c:v>4982</c:v>
                </c:pt>
                <c:pt idx="9">
                  <c:v>4998</c:v>
                </c:pt>
                <c:pt idx="10">
                  <c:v>4978</c:v>
                </c:pt>
                <c:pt idx="11">
                  <c:v>4943</c:v>
                </c:pt>
                <c:pt idx="12">
                  <c:v>4878</c:v>
                </c:pt>
                <c:pt idx="13">
                  <c:v>4809</c:v>
                </c:pt>
                <c:pt idx="14">
                  <c:v>4730</c:v>
                </c:pt>
              </c:numCache>
            </c:numRef>
          </c:val>
          <c:extLst>
            <c:ext xmlns:c16="http://schemas.microsoft.com/office/drawing/2014/chart" uri="{C3380CC4-5D6E-409C-BE32-E72D297353CC}">
              <c16:uniqueId val="{00000000-22E5-4EFA-B93D-EA507BAA6345}"/>
            </c:ext>
          </c:extLst>
        </c:ser>
        <c:ser>
          <c:idx val="1"/>
          <c:order val="1"/>
          <c:tx>
            <c:strRef>
              <c:f>島本町!$B$53</c:f>
              <c:strCache>
                <c:ptCount val="1"/>
                <c:pt idx="0">
                  <c:v>生産年齢人口</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solidFill>
                <a:schemeClr val="tx1"/>
              </a:solidFill>
            </a:ln>
            <a:effectLst/>
          </c:spPr>
          <c:invertIfNegative val="0"/>
          <c:dLbls>
            <c:delete val="1"/>
          </c:dLbls>
          <c:cat>
            <c:strRef>
              <c:f>島本町!$C$51:$Q$51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島本町!$C$53:$Q$53</c:f>
              <c:numCache>
                <c:formatCode>#,##0</c:formatCode>
                <c:ptCount val="15"/>
                <c:pt idx="0">
                  <c:v>18402</c:v>
                </c:pt>
                <c:pt idx="1">
                  <c:v>18276</c:v>
                </c:pt>
                <c:pt idx="2">
                  <c:v>18496</c:v>
                </c:pt>
                <c:pt idx="3">
                  <c:v>18871</c:v>
                </c:pt>
                <c:pt idx="4">
                  <c:v>18992</c:v>
                </c:pt>
                <c:pt idx="5">
                  <c:v>18999</c:v>
                </c:pt>
                <c:pt idx="6">
                  <c:v>18900</c:v>
                </c:pt>
                <c:pt idx="7">
                  <c:v>18786</c:v>
                </c:pt>
                <c:pt idx="8">
                  <c:v>18660</c:v>
                </c:pt>
                <c:pt idx="9">
                  <c:v>18461</c:v>
                </c:pt>
                <c:pt idx="10">
                  <c:v>18337</c:v>
                </c:pt>
                <c:pt idx="11">
                  <c:v>18208</c:v>
                </c:pt>
                <c:pt idx="12">
                  <c:v>18039</c:v>
                </c:pt>
                <c:pt idx="13">
                  <c:v>17864</c:v>
                </c:pt>
                <c:pt idx="14">
                  <c:v>17661</c:v>
                </c:pt>
              </c:numCache>
            </c:numRef>
          </c:val>
          <c:extLst>
            <c:ext xmlns:c16="http://schemas.microsoft.com/office/drawing/2014/chart" uri="{C3380CC4-5D6E-409C-BE32-E72D297353CC}">
              <c16:uniqueId val="{00000001-22E5-4EFA-B93D-EA507BAA6345}"/>
            </c:ext>
          </c:extLst>
        </c:ser>
        <c:ser>
          <c:idx val="2"/>
          <c:order val="2"/>
          <c:tx>
            <c:strRef>
              <c:f>島本町!$B$54</c:f>
              <c:strCache>
                <c:ptCount val="1"/>
                <c:pt idx="0">
                  <c:v>前期高齢者人口</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solidFill>
                <a:schemeClr val="tx1"/>
              </a:solidFill>
            </a:ln>
            <a:effectLst/>
          </c:spPr>
          <c:invertIfNegative val="0"/>
          <c:dLbls>
            <c:delete val="1"/>
          </c:dLbls>
          <c:cat>
            <c:strRef>
              <c:f>島本町!$C$51:$Q$51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島本町!$C$54:$Q$54</c:f>
              <c:numCache>
                <c:formatCode>#,##0</c:formatCode>
                <c:ptCount val="15"/>
                <c:pt idx="0">
                  <c:v>4505</c:v>
                </c:pt>
                <c:pt idx="1">
                  <c:v>4377</c:v>
                </c:pt>
                <c:pt idx="2">
                  <c:v>4120</c:v>
                </c:pt>
                <c:pt idx="3">
                  <c:v>3914</c:v>
                </c:pt>
                <c:pt idx="4">
                  <c:v>3740</c:v>
                </c:pt>
                <c:pt idx="5">
                  <c:v>3592</c:v>
                </c:pt>
                <c:pt idx="6">
                  <c:v>3474</c:v>
                </c:pt>
                <c:pt idx="7">
                  <c:v>3437</c:v>
                </c:pt>
                <c:pt idx="8">
                  <c:v>3417</c:v>
                </c:pt>
                <c:pt idx="9">
                  <c:v>3465</c:v>
                </c:pt>
                <c:pt idx="10">
                  <c:v>3453</c:v>
                </c:pt>
                <c:pt idx="11">
                  <c:v>3463</c:v>
                </c:pt>
                <c:pt idx="12">
                  <c:v>3583</c:v>
                </c:pt>
                <c:pt idx="13">
                  <c:v>3650</c:v>
                </c:pt>
                <c:pt idx="14">
                  <c:v>3748</c:v>
                </c:pt>
              </c:numCache>
            </c:numRef>
          </c:val>
          <c:extLst>
            <c:ext xmlns:c16="http://schemas.microsoft.com/office/drawing/2014/chart" uri="{C3380CC4-5D6E-409C-BE32-E72D297353CC}">
              <c16:uniqueId val="{00000002-22E5-4EFA-B93D-EA507BAA6345}"/>
            </c:ext>
          </c:extLst>
        </c:ser>
        <c:ser>
          <c:idx val="3"/>
          <c:order val="3"/>
          <c:tx>
            <c:strRef>
              <c:f>島本町!$B$55</c:f>
              <c:strCache>
                <c:ptCount val="1"/>
                <c:pt idx="0">
                  <c:v>後期高齢者人口</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solidFill>
                <a:schemeClr val="tx1"/>
              </a:solidFill>
            </a:ln>
            <a:effectLst/>
          </c:spPr>
          <c:invertIfNegative val="0"/>
          <c:dLbls>
            <c:delete val="1"/>
          </c:dLbls>
          <c:cat>
            <c:strRef>
              <c:f>島本町!$C$51:$Q$51</c:f>
              <c:strCache>
                <c:ptCount val="15"/>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strCache>
            </c:strRef>
          </c:cat>
          <c:val>
            <c:numRef>
              <c:f>島本町!$C$55:$Q$55</c:f>
              <c:numCache>
                <c:formatCode>#,##0</c:formatCode>
                <c:ptCount val="15"/>
                <c:pt idx="0">
                  <c:v>4178</c:v>
                </c:pt>
                <c:pt idx="1">
                  <c:v>4365</c:v>
                </c:pt>
                <c:pt idx="2">
                  <c:v>4636</c:v>
                </c:pt>
                <c:pt idx="3">
                  <c:v>4902</c:v>
                </c:pt>
                <c:pt idx="4">
                  <c:v>5123</c:v>
                </c:pt>
                <c:pt idx="5">
                  <c:v>5286</c:v>
                </c:pt>
                <c:pt idx="6">
                  <c:v>5423</c:v>
                </c:pt>
                <c:pt idx="7">
                  <c:v>5484</c:v>
                </c:pt>
                <c:pt idx="8">
                  <c:v>5538</c:v>
                </c:pt>
                <c:pt idx="9">
                  <c:v>5530</c:v>
                </c:pt>
                <c:pt idx="10">
                  <c:v>5524</c:v>
                </c:pt>
                <c:pt idx="11">
                  <c:v>5496</c:v>
                </c:pt>
                <c:pt idx="12">
                  <c:v>5411</c:v>
                </c:pt>
                <c:pt idx="13">
                  <c:v>5370</c:v>
                </c:pt>
                <c:pt idx="14">
                  <c:v>5321</c:v>
                </c:pt>
              </c:numCache>
            </c:numRef>
          </c:val>
          <c:extLst>
            <c:ext xmlns:c16="http://schemas.microsoft.com/office/drawing/2014/chart" uri="{C3380CC4-5D6E-409C-BE32-E72D297353CC}">
              <c16:uniqueId val="{00000003-22E5-4EFA-B93D-EA507BAA6345}"/>
            </c:ext>
          </c:extLst>
        </c:ser>
        <c:dLbls>
          <c:dLblPos val="ctr"/>
          <c:showLegendKey val="0"/>
          <c:showVal val="1"/>
          <c:showCatName val="0"/>
          <c:showSerName val="0"/>
          <c:showPercent val="0"/>
          <c:showBubbleSize val="0"/>
        </c:dLbls>
        <c:gapWidth val="80"/>
        <c:overlap val="100"/>
        <c:axId val="1191257919"/>
        <c:axId val="1390907967"/>
      </c:barChart>
      <c:catAx>
        <c:axId val="119125791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390907967"/>
        <c:crosses val="autoZero"/>
        <c:auto val="1"/>
        <c:lblAlgn val="ctr"/>
        <c:lblOffset val="100"/>
        <c:noMultiLvlLbl val="0"/>
      </c:catAx>
      <c:valAx>
        <c:axId val="1390907967"/>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1191257919"/>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0.63078</cdr:x>
      <cdr:y>0.2654</cdr:y>
    </cdr:from>
    <cdr:to>
      <cdr:x>0.93374</cdr:x>
      <cdr:y>0.35727</cdr:y>
    </cdr:to>
    <cdr:sp macro="" textlink="">
      <cdr:nvSpPr>
        <cdr:cNvPr id="2" name="テキスト ボックス 35"/>
        <cdr:cNvSpPr txBox="1"/>
      </cdr:nvSpPr>
      <cdr:spPr>
        <a:xfrm xmlns:a="http://schemas.openxmlformats.org/drawingml/2006/main">
          <a:off x="2996100" y="733586"/>
          <a:ext cx="1438998"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歳入</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国・府支出金</a:t>
          </a:r>
        </a:p>
      </cdr:txBody>
    </cdr:sp>
  </cdr:relSizeAnchor>
  <cdr:relSizeAnchor xmlns:cdr="http://schemas.openxmlformats.org/drawingml/2006/chartDrawing">
    <cdr:from>
      <cdr:x>0.63078</cdr:x>
      <cdr:y>0.55184</cdr:y>
    </cdr:from>
    <cdr:to>
      <cdr:x>0.93374</cdr:x>
      <cdr:y>0.6215</cdr:y>
    </cdr:to>
    <cdr:sp macro="" textlink="">
      <cdr:nvSpPr>
        <cdr:cNvPr id="3" name="テキスト ボックス 35"/>
        <cdr:cNvSpPr txBox="1"/>
      </cdr:nvSpPr>
      <cdr:spPr>
        <a:xfrm xmlns:a="http://schemas.openxmlformats.org/drawingml/2006/main">
          <a:off x="3335999" y="2011380"/>
          <a:ext cx="1602261"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歳出</a:t>
          </a: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補助費等</a:t>
          </a:r>
          <a:endParaRPr kumimoji="1" lang="ja-JP" altLang="en-US" sz="1050" dirty="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0.17782</cdr:x>
      <cdr:y>0.74303</cdr:y>
    </cdr:from>
    <cdr:to>
      <cdr:x>0.20196</cdr:x>
      <cdr:y>0.87291</cdr:y>
    </cdr:to>
    <cdr:sp macro="" textlink="">
      <cdr:nvSpPr>
        <cdr:cNvPr id="4" name="下矢印 3"/>
        <cdr:cNvSpPr/>
      </cdr:nvSpPr>
      <cdr:spPr>
        <a:xfrm xmlns:a="http://schemas.openxmlformats.org/drawingml/2006/main" rot="11766081">
          <a:off x="940441" y="2708258"/>
          <a:ext cx="127684" cy="473406"/>
        </a:xfrm>
        <a:prstGeom xmlns:a="http://schemas.openxmlformats.org/drawingml/2006/main" prst="down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0.21075</cdr:x>
      <cdr:y>0.56575</cdr:y>
    </cdr:from>
    <cdr:to>
      <cdr:x>0.29907</cdr:x>
      <cdr:y>0.79538</cdr:y>
    </cdr:to>
    <cdr:cxnSp macro="">
      <cdr:nvCxnSpPr>
        <cdr:cNvPr id="5" name="直線矢印コネクタ 4"/>
        <cdr:cNvCxnSpPr/>
      </cdr:nvCxnSpPr>
      <cdr:spPr>
        <a:xfrm xmlns:a="http://schemas.openxmlformats.org/drawingml/2006/main" flipH="1" flipV="1">
          <a:off x="1114583" y="2062080"/>
          <a:ext cx="467082" cy="836963"/>
        </a:xfrm>
        <a:prstGeom xmlns:a="http://schemas.openxmlformats.org/drawingml/2006/main" prst="straightConnector1">
          <a:avLst/>
        </a:prstGeom>
        <a:ln xmlns:a="http://schemas.openxmlformats.org/drawingml/2006/main">
          <a:solidFill>
            <a:schemeClr val="accent6">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0.14038</cdr:x>
      <cdr:y>0.82271</cdr:y>
    </cdr:from>
    <cdr:to>
      <cdr:x>0.31866</cdr:x>
      <cdr:y>0.90466</cdr:y>
    </cdr:to>
    <cdr:sp macro="" textlink="">
      <cdr:nvSpPr>
        <cdr:cNvPr id="2" name="テキスト ボックス 32"/>
        <cdr:cNvSpPr txBox="1"/>
      </cdr:nvSpPr>
      <cdr:spPr>
        <a:xfrm xmlns:a="http://schemas.openxmlformats.org/drawingml/2006/main">
          <a:off x="680297" y="2549360"/>
          <a:ext cx="864000" cy="25391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1050" dirty="0">
              <a:latin typeface="BIZ UDPゴシック" panose="020B0400000000000000" pitchFamily="50" charset="-128"/>
              <a:ea typeface="BIZ UDPゴシック" panose="020B0400000000000000" pitchFamily="50" charset="-128"/>
            </a:rPr>
            <a:t>水道</a:t>
          </a:r>
          <a:r>
            <a:rPr kumimoji="1" lang="ja-JP" altLang="en-US" sz="1050" dirty="0" smtClean="0">
              <a:latin typeface="BIZ UDPゴシック" panose="020B0400000000000000" pitchFamily="50" charset="-128"/>
              <a:ea typeface="BIZ UDPゴシック" panose="020B0400000000000000" pitchFamily="50" charset="-128"/>
            </a:rPr>
            <a:t>事業</a:t>
          </a:r>
          <a:endParaRPr kumimoji="1" lang="ja-JP" altLang="en-US" sz="1050" dirty="0">
            <a:latin typeface="BIZ UDPゴシック" panose="020B0400000000000000" pitchFamily="50" charset="-128"/>
            <a:ea typeface="BIZ UDPゴシック" panose="020B04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1"/>
            <a:ext cx="2949787" cy="498693"/>
          </a:xfrm>
          <a:prstGeom prst="rect">
            <a:avLst/>
          </a:prstGeom>
        </p:spPr>
        <p:txBody>
          <a:bodyPr vert="horz" lIns="91433" tIns="45717" rIns="91433" bIns="45717" rtlCol="0"/>
          <a:lstStyle>
            <a:lvl1pPr algn="r">
              <a:defRPr sz="1200"/>
            </a:lvl1pPr>
          </a:lstStyle>
          <a:p>
            <a:fld id="{6E3A60CE-7E8D-4390-9820-C09E755C9BD4}" type="datetimeFigureOut">
              <a:rPr kumimoji="1" lang="ja-JP" altLang="en-US" smtClean="0"/>
              <a:t>2023/5/12</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3" tIns="45717" rIns="91433" bIns="45717" rtlCol="0" anchor="b"/>
          <a:lstStyle>
            <a:lvl1pPr algn="r">
              <a:defRPr sz="1200"/>
            </a:lvl1pPr>
          </a:lstStyle>
          <a:p>
            <a:fld id="{427EC32B-E128-43F1-BA54-52B0ABAE8CC0}" type="slidenum">
              <a:rPr kumimoji="1" lang="ja-JP" altLang="en-US" smtClean="0"/>
              <a:t>‹#›</a:t>
            </a:fld>
            <a:endParaRPr kumimoji="1" lang="ja-JP" altLang="en-US"/>
          </a:p>
        </p:txBody>
      </p:sp>
    </p:spTree>
    <p:extLst>
      <p:ext uri="{BB962C8B-B14F-4D97-AF65-F5344CB8AC3E}">
        <p14:creationId xmlns:p14="http://schemas.microsoft.com/office/powerpoint/2010/main" val="3703262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3" tIns="45717" rIns="91433" bIns="45717" rtlCol="0"/>
          <a:lstStyle>
            <a:lvl1pPr algn="r">
              <a:defRPr sz="1200"/>
            </a:lvl1pPr>
          </a:lstStyle>
          <a:p>
            <a:fld id="{6A22FB6E-5550-4A84-95FC-6C5FC37CCEBE}" type="datetimeFigureOut">
              <a:rPr kumimoji="1" lang="ja-JP" altLang="en-US" smtClean="0"/>
              <a:t>2023/5/12</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3" tIns="45717" rIns="91433" bIns="45717" rtlCol="0" anchor="b"/>
          <a:lstStyle>
            <a:lvl1pPr algn="r">
              <a:defRPr sz="1200"/>
            </a:lvl1pPr>
          </a:lstStyle>
          <a:p>
            <a:fld id="{E030FFAA-3710-4C18-AE2B-D295A7E2953F}" type="slidenum">
              <a:rPr kumimoji="1" lang="ja-JP" altLang="en-US" smtClean="0"/>
              <a:t>‹#›</a:t>
            </a:fld>
            <a:endParaRPr kumimoji="1" lang="ja-JP" altLang="en-US"/>
          </a:p>
        </p:txBody>
      </p:sp>
    </p:spTree>
    <p:extLst>
      <p:ext uri="{BB962C8B-B14F-4D97-AF65-F5344CB8AC3E}">
        <p14:creationId xmlns:p14="http://schemas.microsoft.com/office/powerpoint/2010/main" val="17387734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8D6212-96C9-41D3-8E6B-E3D9ABE9871E}"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0693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5419FC-0020-489B-93BD-52EF9DFE2BE8}"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6416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05A6C17-7DC2-4726-A511-85C76F0BCB45}"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8470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370646-9FDD-4CE6-A2A1-8CE3717DBF7D}"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150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F2FF767-7590-42C7-BB8E-A314D8D2FD5C}" type="datetime1">
              <a:rPr kumimoji="1" lang="ja-JP" altLang="en-US" smtClean="0"/>
              <a:t>2023/5/12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7159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27FF62-28A4-44D8-9651-8BC671C7BC1C}"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07120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0BBD65-545E-402E-9A81-768BAF244330}" type="datetime1">
              <a:rPr kumimoji="1" lang="ja-JP" altLang="en-US" smtClean="0"/>
              <a:t>2023/5/12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56702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EE6590-0AFF-4C21-8D3D-813D36BA5861}" type="datetime1">
              <a:rPr kumimoji="1" lang="ja-JP" altLang="en-US" smtClean="0"/>
              <a:t>2023/5/12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20450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CA5C9-3C66-48F2-A7DA-50A8AAD99DFC}" type="datetime1">
              <a:rPr kumimoji="1" lang="ja-JP" altLang="en-US" smtClean="0"/>
              <a:t>2023/5/12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729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B57542-95D7-4C99-B020-CFE99BF6E3ED}"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95983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EA7526-BBC7-44F0-9201-29D57E6CFCF0}" type="datetime1">
              <a:rPr kumimoji="1" lang="ja-JP" altLang="en-US" smtClean="0"/>
              <a:t>2023/5/12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364929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4105B-2D9C-4C60-86CE-F7C448738759}" type="datetime1">
              <a:rPr kumimoji="1" lang="ja-JP" altLang="en-US" smtClean="0"/>
              <a:t>2023/5/12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11362-7839-4052-8A35-1ED7E4DBB9BD}" type="slidenum">
              <a:rPr kumimoji="1" lang="ja-JP" altLang="en-US" smtClean="0"/>
              <a:t>‹#›</a:t>
            </a:fld>
            <a:endParaRPr kumimoji="1" lang="ja-JP" altLang="en-US"/>
          </a:p>
        </p:txBody>
      </p:sp>
    </p:spTree>
    <p:extLst>
      <p:ext uri="{BB962C8B-B14F-4D97-AF65-F5344CB8AC3E}">
        <p14:creationId xmlns:p14="http://schemas.microsoft.com/office/powerpoint/2010/main" val="1949951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362200"/>
            <a:ext cx="9923440" cy="952499"/>
          </a:xfrm>
          <a:prstGeom prst="rect">
            <a:avLst/>
          </a:prstGeom>
          <a:gradFill flip="none" rotWithShape="1">
            <a:gsLst>
              <a:gs pos="0">
                <a:schemeClr val="accent6">
                  <a:lumMod val="50000"/>
                </a:schemeClr>
              </a:gs>
              <a:gs pos="59000">
                <a:schemeClr val="accent6">
                  <a:lumMod val="75000"/>
                </a:schemeClr>
              </a:gs>
              <a:gs pos="100000">
                <a:schemeClr val="accent6">
                  <a:lumMod val="60000"/>
                  <a:lumOff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ctrTitle"/>
          </p:nvPr>
        </p:nvSpPr>
        <p:spPr>
          <a:xfrm>
            <a:off x="216725" y="2412228"/>
            <a:ext cx="9489990" cy="753586"/>
          </a:xfrm>
        </p:spPr>
        <p:txBody>
          <a:bodyPr>
            <a:noAutofit/>
          </a:bodyPr>
          <a:lstStyle/>
          <a:p>
            <a:r>
              <a:rPr lang="ja-JP" altLang="en-US" sz="4000" b="1" dirty="0">
                <a:ln w="1270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島本町中長期財政シミュレーション</a:t>
            </a:r>
            <a:r>
              <a:rPr lang="ja-JP" altLang="en-US"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R</a:t>
            </a:r>
            <a:r>
              <a:rPr lang="ja-JP" altLang="en-US" sz="1200" b="1" dirty="0">
                <a:ln w="6350">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３年度推計）</a:t>
            </a:r>
          </a:p>
        </p:txBody>
      </p:sp>
      <p:sp>
        <p:nvSpPr>
          <p:cNvPr id="3" name="サブタイトル 2"/>
          <p:cNvSpPr>
            <a:spLocks noGrp="1"/>
          </p:cNvSpPr>
          <p:nvPr>
            <p:ph type="subTitle" idx="1"/>
          </p:nvPr>
        </p:nvSpPr>
        <p:spPr>
          <a:xfrm>
            <a:off x="2072604" y="5682885"/>
            <a:ext cx="7429500" cy="946516"/>
          </a:xfrm>
        </p:spPr>
        <p:txBody>
          <a:bodyPr>
            <a:normAutofit fontScale="92500"/>
          </a:bodyPr>
          <a:lstStyle/>
          <a:p>
            <a:pPr algn="r"/>
            <a:r>
              <a:rPr lang="ja-JP" altLang="en-US" dirty="0">
                <a:latin typeface="BIZ UDPゴシック" panose="020B0400000000000000" pitchFamily="50" charset="-128"/>
                <a:ea typeface="BIZ UDPゴシック" panose="020B0400000000000000" pitchFamily="50" charset="-128"/>
              </a:rPr>
              <a:t>　　　　　　　　　　　　　　　　　　　　　　　　　 </a:t>
            </a:r>
            <a:r>
              <a:rPr lang="ja-JP" altLang="en-US" dirty="0" smtClean="0">
                <a:latin typeface="BIZ UDPゴシック" panose="020B0400000000000000" pitchFamily="50" charset="-128"/>
                <a:ea typeface="BIZ UDPゴシック" panose="020B0400000000000000" pitchFamily="50" charset="-128"/>
              </a:rPr>
              <a:t>　  </a:t>
            </a:r>
            <a:r>
              <a:rPr kumimoji="1" lang="ja-JP" altLang="en-US" dirty="0" smtClean="0">
                <a:latin typeface="BIZ UDPゴシック" panose="020B0400000000000000" pitchFamily="50" charset="-128"/>
                <a:ea typeface="BIZ UDPゴシック" panose="020B0400000000000000" pitchFamily="50" charset="-128"/>
              </a:rPr>
              <a:t>令和４年</a:t>
            </a:r>
            <a:r>
              <a:rPr lang="ja-JP" altLang="en-US" dirty="0" smtClean="0">
                <a:latin typeface="BIZ UDPゴシック" panose="020B0400000000000000" pitchFamily="50" charset="-128"/>
                <a:ea typeface="BIZ UDPゴシック" panose="020B0400000000000000" pitchFamily="50" charset="-128"/>
              </a:rPr>
              <a:t>４</a:t>
            </a:r>
            <a:r>
              <a:rPr kumimoji="1" lang="ja-JP" altLang="en-US" dirty="0" smtClean="0">
                <a:latin typeface="BIZ UDPゴシック" panose="020B0400000000000000" pitchFamily="50" charset="-128"/>
                <a:ea typeface="BIZ UDPゴシック" panose="020B0400000000000000" pitchFamily="50" charset="-128"/>
              </a:rPr>
              <a:t>月</a:t>
            </a:r>
            <a:r>
              <a:rPr kumimoji="1" lang="ja-JP" altLang="en-US" dirty="0">
                <a:latin typeface="BIZ UDPゴシック" panose="020B0400000000000000" pitchFamily="50" charset="-128"/>
                <a:ea typeface="BIZ UDPゴシック" panose="020B0400000000000000" pitchFamily="50" charset="-128"/>
              </a:rPr>
              <a:t>　　</a:t>
            </a:r>
            <a:endParaRPr kumimoji="1" lang="en-US" altLang="ja-JP" dirty="0">
              <a:latin typeface="BIZ UDPゴシック" panose="020B0400000000000000" pitchFamily="50" charset="-128"/>
              <a:ea typeface="BIZ UDPゴシック" panose="020B0400000000000000" pitchFamily="50" charset="-128"/>
            </a:endParaRPr>
          </a:p>
          <a:p>
            <a:pPr algn="r"/>
            <a:r>
              <a:rPr kumimoji="1" lang="ja-JP" altLang="en-US" dirty="0">
                <a:latin typeface="BIZ UDPゴシック" panose="020B0400000000000000" pitchFamily="50" charset="-128"/>
                <a:ea typeface="BIZ UDPゴシック" panose="020B0400000000000000" pitchFamily="50" charset="-128"/>
              </a:rPr>
              <a:t>大阪府</a:t>
            </a:r>
            <a:r>
              <a:rPr kumimoji="1"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島本</a:t>
            </a:r>
            <a:r>
              <a:rPr kumimoji="1" lang="ja-JP" altLang="en-US" dirty="0">
                <a:latin typeface="BIZ UDPゴシック" panose="020B0400000000000000" pitchFamily="50" charset="-128"/>
                <a:ea typeface="BIZ UDPゴシック" panose="020B0400000000000000" pitchFamily="50" charset="-128"/>
              </a:rPr>
              <a:t>町</a:t>
            </a:r>
          </a:p>
        </p:txBody>
      </p:sp>
      <p:sp>
        <p:nvSpPr>
          <p:cNvPr id="5" name="テキスト ボックス 4"/>
          <p:cNvSpPr txBox="1"/>
          <p:nvPr/>
        </p:nvSpPr>
        <p:spPr>
          <a:xfrm>
            <a:off x="800099" y="3822700"/>
            <a:ext cx="8331201" cy="173124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kumimoji="1" lang="ja-JP" altLang="en-US" sz="1300" b="1" dirty="0">
                <a:latin typeface="BIZ UDPゴシック" panose="020B0400000000000000" pitchFamily="50" charset="-128"/>
                <a:ea typeface="BIZ UDPゴシック" panose="020B0400000000000000" pitchFamily="50" charset="-128"/>
              </a:rPr>
              <a:t>大阪府と市町村が共同で取り組んできた</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基礎自治機能の維持・充実に関する研究会</a:t>
            </a:r>
            <a:r>
              <a:rPr kumimoji="1" lang="en-US" altLang="ja-JP" sz="1300" b="1" dirty="0">
                <a:latin typeface="BIZ UDPゴシック" panose="020B0400000000000000" pitchFamily="50" charset="-128"/>
                <a:ea typeface="BIZ UDPゴシック" panose="020B0400000000000000" pitchFamily="50" charset="-128"/>
              </a:rPr>
              <a:t>』</a:t>
            </a:r>
            <a:r>
              <a:rPr kumimoji="1" lang="ja-JP" altLang="en-US" sz="1300" b="1" dirty="0">
                <a:latin typeface="BIZ UDPゴシック" panose="020B0400000000000000" pitchFamily="50" charset="-128"/>
                <a:ea typeface="BIZ UDPゴシック" panose="020B0400000000000000" pitchFamily="50" charset="-128"/>
              </a:rPr>
              <a:t>などの成果を踏まえ</a:t>
            </a:r>
            <a:r>
              <a:rPr kumimoji="1" lang="en-US" altLang="ja-JP" sz="1300" b="1" dirty="0">
                <a:latin typeface="BIZ UDPゴシック" panose="020B0400000000000000" pitchFamily="50" charset="-128"/>
                <a:ea typeface="BIZ UDPゴシック" panose="020B0400000000000000" pitchFamily="50" charset="-128"/>
              </a:rPr>
              <a:t/>
            </a:r>
            <a:br>
              <a:rPr kumimoji="1" lang="en-US" altLang="ja-JP" sz="1300" b="1" dirty="0">
                <a:latin typeface="BIZ UDPゴシック" panose="020B0400000000000000" pitchFamily="50" charset="-128"/>
                <a:ea typeface="BIZ UDPゴシック" panose="020B0400000000000000" pitchFamily="50" charset="-128"/>
              </a:rPr>
            </a:br>
            <a:r>
              <a:rPr kumimoji="1" lang="ja-JP" altLang="en-US" sz="1300" b="1" dirty="0">
                <a:latin typeface="BIZ UDPゴシック" panose="020B0400000000000000" pitchFamily="50" charset="-128"/>
                <a:ea typeface="BIZ UDPゴシック" panose="020B0400000000000000" pitchFamily="50" charset="-128"/>
              </a:rPr>
              <a:t>ながら、財政基盤が脆弱な町村を対象に、人口減少・高齢化などがもたらす将来課題が長期的財政収支に</a:t>
            </a:r>
            <a:r>
              <a:rPr kumimoji="1" lang="en-US" altLang="ja-JP" sz="1300" b="1" dirty="0">
                <a:latin typeface="BIZ UDPゴシック" panose="020B0400000000000000" pitchFamily="50" charset="-128"/>
                <a:ea typeface="BIZ UDPゴシック" panose="020B0400000000000000" pitchFamily="50" charset="-128"/>
              </a:rPr>
              <a:t/>
            </a:r>
            <a:br>
              <a:rPr kumimoji="1" lang="en-US" altLang="ja-JP" sz="1300" b="1" dirty="0">
                <a:latin typeface="BIZ UDPゴシック" panose="020B0400000000000000" pitchFamily="50" charset="-128"/>
                <a:ea typeface="BIZ UDPゴシック" panose="020B0400000000000000" pitchFamily="50" charset="-128"/>
              </a:rPr>
            </a:br>
            <a:r>
              <a:rPr kumimoji="1" lang="ja-JP" altLang="en-US" sz="1300" b="1" dirty="0">
                <a:latin typeface="BIZ UDPゴシック" panose="020B0400000000000000" pitchFamily="50" charset="-128"/>
                <a:ea typeface="BIZ UDPゴシック" panose="020B0400000000000000" pitchFamily="50" charset="-128"/>
              </a:rPr>
              <a:t>どのような影響を与えるかを分析するために、</a:t>
            </a:r>
            <a:r>
              <a:rPr kumimoji="1" lang="en-US" altLang="ja-JP" sz="1300" b="1" dirty="0">
                <a:latin typeface="BIZ UDPゴシック" panose="020B0400000000000000" pitchFamily="50" charset="-128"/>
                <a:ea typeface="BIZ UDPゴシック" panose="020B0400000000000000" pitchFamily="50" charset="-128"/>
              </a:rPr>
              <a:t>R</a:t>
            </a:r>
            <a:r>
              <a:rPr kumimoji="1" lang="ja-JP" altLang="en-US" sz="1300" b="1" dirty="0">
                <a:latin typeface="BIZ UDPゴシック" panose="020B0400000000000000" pitchFamily="50" charset="-128"/>
                <a:ea typeface="BIZ UDPゴシック" panose="020B0400000000000000" pitchFamily="50" charset="-128"/>
              </a:rPr>
              <a:t>２年度から財政シミュレーションを作成。</a:t>
            </a:r>
            <a:endParaRPr kumimoji="1" lang="en-US" altLang="ja-JP" sz="1300" b="1"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600" b="1" dirty="0">
              <a:latin typeface="BIZ UDPゴシック" panose="020B0400000000000000" pitchFamily="50" charset="-128"/>
              <a:ea typeface="BIZ UDPゴシック" panose="020B0400000000000000" pitchFamily="50" charset="-128"/>
            </a:endParaRPr>
          </a:p>
          <a:p>
            <a:pPr marL="285750" indent="-285750">
              <a:lnSpc>
                <a:spcPct val="150000"/>
              </a:lnSpc>
              <a:buFont typeface="Wingdings" panose="05000000000000000000" pitchFamily="2" charset="2"/>
              <a:buChar char="Ø"/>
            </a:pPr>
            <a:r>
              <a:rPr kumimoji="1" lang="ja-JP" altLang="en-US" sz="1300" b="1" dirty="0">
                <a:latin typeface="BIZ UDPゴシック" panose="020B0400000000000000" pitchFamily="50" charset="-128"/>
                <a:ea typeface="BIZ UDPゴシック" panose="020B0400000000000000" pitchFamily="50" charset="-128"/>
              </a:rPr>
              <a:t>Ｒ３年度も、Ｒ２年度決算をベースにシミュレーションを更新。この結果を踏まえつつ、今後、さらなる広域連携や行財政改革の推進など、必要な取組みについて検討。</a:t>
            </a:r>
          </a:p>
        </p:txBody>
      </p:sp>
    </p:spTree>
    <p:extLst>
      <p:ext uri="{BB962C8B-B14F-4D97-AF65-F5344CB8AC3E}">
        <p14:creationId xmlns:p14="http://schemas.microsoft.com/office/powerpoint/2010/main" val="177272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19545" y="5702713"/>
            <a:ext cx="9375598" cy="320669"/>
          </a:xfrm>
          <a:prstGeom prst="rect">
            <a:avLst/>
          </a:prstGeom>
        </p:spPr>
      </p:pic>
      <p:sp>
        <p:nvSpPr>
          <p:cNvPr id="4" name="正方形/長方形 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78059" y="69752"/>
            <a:ext cx="9802922" cy="523220"/>
          </a:xfrm>
          <a:prstGeom prst="rect">
            <a:avLst/>
          </a:prstGeom>
          <a:noFill/>
        </p:spPr>
        <p:txBody>
          <a:bodyPr wrap="squar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１．島本町の中長期財政シミュレーション</a:t>
            </a:r>
          </a:p>
        </p:txBody>
      </p:sp>
      <p:sp>
        <p:nvSpPr>
          <p:cNvPr id="2" name="正方形/長方形 1"/>
          <p:cNvSpPr/>
          <p:nvPr/>
        </p:nvSpPr>
        <p:spPr>
          <a:xfrm>
            <a:off x="254893" y="982856"/>
            <a:ext cx="9587988" cy="1131079"/>
          </a:xfrm>
          <a:prstGeom prst="rect">
            <a:avLst/>
          </a:prstGeom>
        </p:spPr>
        <p:txBody>
          <a:bodyPr wrap="square">
            <a:spAutoFit/>
          </a:bodyPr>
          <a:lstStyle/>
          <a:p>
            <a:pPr>
              <a:lnSpc>
                <a:spcPts val="25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今後の財政収支は、年齢区分別人口と連動して町税が減少する一方、地方交付税の大幅な増額は</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見込めない中、社会保障関係経費や物件費等が増高する厳しい見通し</a:t>
            </a:r>
          </a:p>
          <a:p>
            <a:pPr>
              <a:lnSpc>
                <a:spcPts val="2500"/>
              </a:lnSpc>
              <a:spcAft>
                <a:spcPts val="600"/>
              </a:spcAft>
            </a:pPr>
            <a:r>
              <a:rPr kumimoji="1" lang="ja-JP" altLang="en-US" sz="1600" dirty="0" smtClean="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財政調整基金（令和２年度決算で</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６</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０億円）は</a:t>
            </a:r>
            <a:r>
              <a:rPr kumimoji="1" lang="ja-JP" altLang="en-US" sz="1600" dirty="0" smtClean="0">
                <a:latin typeface="BIZ UDPゴシック" panose="020B0400000000000000" pitchFamily="50" charset="-128"/>
                <a:ea typeface="BIZ UDPゴシック" panose="020B0400000000000000" pitchFamily="50" charset="-128"/>
              </a:rPr>
              <a:t>令和</a:t>
            </a:r>
            <a:r>
              <a:rPr kumimoji="1" lang="en-US" altLang="ja-JP" sz="1600" dirty="0" smtClean="0">
                <a:latin typeface="BIZ UDPゴシック" panose="020B0400000000000000" pitchFamily="50" charset="-128"/>
                <a:ea typeface="BIZ UDPゴシック" panose="020B0400000000000000" pitchFamily="50" charset="-128"/>
              </a:rPr>
              <a:t>12</a:t>
            </a:r>
            <a:r>
              <a:rPr kumimoji="1" lang="ja-JP" altLang="en-US" sz="1600" dirty="0" smtClean="0">
                <a:latin typeface="BIZ UDPゴシック" panose="020B0400000000000000" pitchFamily="50" charset="-128"/>
                <a:ea typeface="BIZ UDPゴシック" panose="020B0400000000000000" pitchFamily="50" charset="-128"/>
              </a:rPr>
              <a:t>年度</a:t>
            </a:r>
            <a:r>
              <a:rPr kumimoji="1" lang="ja-JP" altLang="en-US" sz="1600" dirty="0">
                <a:latin typeface="BIZ UDPゴシック" panose="020B0400000000000000" pitchFamily="50" charset="-128"/>
                <a:ea typeface="BIZ UDPゴシック" panose="020B0400000000000000" pitchFamily="50" charset="-128"/>
              </a:rPr>
              <a:t>に枯渇する見通し</a:t>
            </a:r>
          </a:p>
        </p:txBody>
      </p:sp>
      <p:sp>
        <p:nvSpPr>
          <p:cNvPr id="17" name="正方形/長方形 16"/>
          <p:cNvSpPr/>
          <p:nvPr/>
        </p:nvSpPr>
        <p:spPr>
          <a:xfrm>
            <a:off x="223065" y="913096"/>
            <a:ext cx="9487041" cy="1287105"/>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p:cNvSpPr/>
          <p:nvPr/>
        </p:nvSpPr>
        <p:spPr>
          <a:xfrm>
            <a:off x="9404029" y="6437794"/>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１</a:t>
            </a:r>
          </a:p>
        </p:txBody>
      </p:sp>
      <p:sp>
        <p:nvSpPr>
          <p:cNvPr id="12" name="テキスト ボックス 11"/>
          <p:cNvSpPr txBox="1"/>
          <p:nvPr/>
        </p:nvSpPr>
        <p:spPr>
          <a:xfrm>
            <a:off x="724555" y="2359586"/>
            <a:ext cx="3875964" cy="307777"/>
          </a:xfrm>
          <a:prstGeom prst="rect">
            <a:avLst/>
          </a:prstGeom>
          <a:noFill/>
        </p:spPr>
        <p:txBody>
          <a:bodyPr wrap="square" rtlCol="0">
            <a:spAutoFit/>
          </a:bodyPr>
          <a:lstStyle/>
          <a:p>
            <a:pPr algn="ctr"/>
            <a:r>
              <a:rPr kumimoji="1" lang="en-US" altLang="ja-JP" sz="1400" dirty="0" smtClean="0">
                <a:latin typeface="BIZ UDPゴシック" panose="020B0400000000000000" pitchFamily="50" charset="-128"/>
                <a:ea typeface="BIZ UDPゴシック" panose="020B0400000000000000" pitchFamily="50" charset="-128"/>
              </a:rPr>
              <a:t>【</a:t>
            </a:r>
            <a:r>
              <a:rPr kumimoji="1" lang="ja-JP" altLang="en-US" sz="1400" dirty="0" smtClean="0">
                <a:latin typeface="BIZ UDPゴシック" panose="020B0400000000000000" pitchFamily="50" charset="-128"/>
                <a:ea typeface="BIZ UDPゴシック" panose="020B0400000000000000" pitchFamily="50" charset="-128"/>
              </a:rPr>
              <a:t>　収支過不足　</a:t>
            </a:r>
            <a:r>
              <a:rPr kumimoji="1" lang="en-US" altLang="ja-JP" sz="1400" dirty="0" smtClean="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3" name="テキスト ボックス 22"/>
          <p:cNvSpPr txBox="1"/>
          <p:nvPr/>
        </p:nvSpPr>
        <p:spPr>
          <a:xfrm>
            <a:off x="5611518" y="2359587"/>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歳入総額・歳出総額の見通し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912129" y="6406699"/>
            <a:ext cx="7786916"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この試算は不確定要素を多く含んでおり、将来に向かって相当の幅をもってみる必要がある</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4810585" y="2487591"/>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4" name="テキスト ボックス 23"/>
          <p:cNvSpPr txBox="1"/>
          <p:nvPr/>
        </p:nvSpPr>
        <p:spPr>
          <a:xfrm>
            <a:off x="11973" y="2487591"/>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5" name="テキスト ボックス 24"/>
          <p:cNvSpPr txBox="1"/>
          <p:nvPr/>
        </p:nvSpPr>
        <p:spPr>
          <a:xfrm>
            <a:off x="133950" y="6041835"/>
            <a:ext cx="1692000" cy="230832"/>
          </a:xfrm>
          <a:prstGeom prst="rect">
            <a:avLst/>
          </a:prstGeom>
          <a:noFill/>
        </p:spPr>
        <p:txBody>
          <a:bodyPr wrap="square" rtlCol="0" anchor="ctr">
            <a:spAutoFit/>
          </a:bodyPr>
          <a:lstStyle/>
          <a:p>
            <a:pPr algn="ctr"/>
            <a:r>
              <a:rPr kumimoji="1" lang="ja-JP" altLang="en-US" sz="900" dirty="0">
                <a:latin typeface="BIZ UDPゴシック" panose="020B0400000000000000" pitchFamily="50" charset="-128"/>
                <a:ea typeface="BIZ UDPゴシック" panose="020B0400000000000000" pitchFamily="50" charset="-128"/>
              </a:rPr>
              <a:t>（▲は累積の財源不足額）</a:t>
            </a:r>
          </a:p>
        </p:txBody>
      </p:sp>
      <p:sp>
        <p:nvSpPr>
          <p:cNvPr id="28" name="テキスト ボックス 27"/>
          <p:cNvSpPr txBox="1"/>
          <p:nvPr/>
        </p:nvSpPr>
        <p:spPr>
          <a:xfrm>
            <a:off x="8097794" y="6041835"/>
            <a:ext cx="1008000" cy="338554"/>
          </a:xfrm>
          <a:prstGeom prst="rect">
            <a:avLst/>
          </a:prstGeom>
          <a:noFill/>
        </p:spPr>
        <p:txBody>
          <a:bodyPr wrap="square" rtlCol="0" anchor="ctr">
            <a:spAutoFit/>
          </a:bodyPr>
          <a:lstStyle/>
          <a:p>
            <a:r>
              <a:rPr kumimoji="1" lang="ja-JP" altLang="en-US" sz="800" dirty="0">
                <a:solidFill>
                  <a:srgbClr val="FF0000"/>
                </a:solidFill>
                <a:latin typeface="BIZ UDPゴシック" panose="020B0400000000000000" pitchFamily="50" charset="-128"/>
                <a:ea typeface="BIZ UDPゴシック" panose="020B0400000000000000" pitchFamily="50" charset="-128"/>
              </a:rPr>
              <a:t>財政再生基準</a:t>
            </a:r>
            <a:endParaRPr kumimoji="1" lang="en-US" altLang="ja-JP" sz="8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800" dirty="0">
                <a:solidFill>
                  <a:srgbClr val="FF0000"/>
                </a:solidFill>
                <a:latin typeface="BIZ UDPゴシック" panose="020B0400000000000000" pitchFamily="50" charset="-128"/>
                <a:ea typeface="BIZ UDPゴシック" panose="020B0400000000000000" pitchFamily="50" charset="-128"/>
              </a:rPr>
              <a:t>▲</a:t>
            </a:r>
            <a:r>
              <a:rPr kumimoji="1" lang="en-US" altLang="ja-JP" sz="800" dirty="0">
                <a:solidFill>
                  <a:srgbClr val="FF0000"/>
                </a:solidFill>
                <a:latin typeface="BIZ UDPゴシック" panose="020B0400000000000000" pitchFamily="50" charset="-128"/>
                <a:ea typeface="BIZ UDPゴシック" panose="020B0400000000000000" pitchFamily="50" charset="-128"/>
              </a:rPr>
              <a:t>1,</a:t>
            </a:r>
            <a:r>
              <a:rPr kumimoji="1" lang="ja-JP" altLang="en-US" sz="800" dirty="0">
                <a:solidFill>
                  <a:srgbClr val="FF0000"/>
                </a:solidFill>
                <a:latin typeface="BIZ UDPゴシック" panose="020B0400000000000000" pitchFamily="50" charset="-128"/>
                <a:ea typeface="BIZ UDPゴシック" panose="020B0400000000000000" pitchFamily="50" charset="-128"/>
              </a:rPr>
              <a:t>４１５</a:t>
            </a:r>
          </a:p>
        </p:txBody>
      </p:sp>
      <p:sp>
        <p:nvSpPr>
          <p:cNvPr id="29" name="テキスト ボックス 28"/>
          <p:cNvSpPr txBox="1"/>
          <p:nvPr/>
        </p:nvSpPr>
        <p:spPr>
          <a:xfrm>
            <a:off x="7172223" y="6041835"/>
            <a:ext cx="1152000" cy="338554"/>
          </a:xfrm>
          <a:prstGeom prst="rect">
            <a:avLst/>
          </a:prstGeom>
          <a:noFill/>
        </p:spPr>
        <p:txBody>
          <a:bodyPr wrap="square" rtlCol="0" anchor="ctr">
            <a:spAutoFit/>
          </a:bodyPr>
          <a:lstStyle/>
          <a:p>
            <a:pPr algn="ctr"/>
            <a:r>
              <a:rPr kumimoji="1" lang="ja-JP" altLang="en-US" sz="800" dirty="0">
                <a:solidFill>
                  <a:schemeClr val="accent2"/>
                </a:solidFill>
                <a:latin typeface="BIZ UDPゴシック" panose="020B0400000000000000" pitchFamily="50" charset="-128"/>
                <a:ea typeface="BIZ UDPゴシック" panose="020B0400000000000000" pitchFamily="50" charset="-128"/>
              </a:rPr>
              <a:t>早期健全化基準</a:t>
            </a:r>
            <a:endParaRPr kumimoji="1" lang="en-US" altLang="ja-JP" sz="800" dirty="0">
              <a:solidFill>
                <a:schemeClr val="accent2"/>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accent2"/>
                </a:solidFill>
                <a:latin typeface="BIZ UDPゴシック" panose="020B0400000000000000" pitchFamily="50" charset="-128"/>
                <a:ea typeface="BIZ UDPゴシック" panose="020B0400000000000000" pitchFamily="50" charset="-128"/>
              </a:rPr>
              <a:t>         </a:t>
            </a:r>
            <a:r>
              <a:rPr kumimoji="1" lang="ja-JP" altLang="en-US" sz="800" dirty="0" smtClean="0">
                <a:solidFill>
                  <a:schemeClr val="accent2"/>
                </a:solidFill>
                <a:latin typeface="BIZ UDPゴシック" panose="020B0400000000000000" pitchFamily="50" charset="-128"/>
                <a:ea typeface="BIZ UDPゴシック" panose="020B0400000000000000" pitchFamily="50" charset="-128"/>
              </a:rPr>
              <a:t>▲</a:t>
            </a:r>
            <a:r>
              <a:rPr kumimoji="1" lang="en-US" altLang="ja-JP" sz="800" dirty="0" smtClean="0">
                <a:solidFill>
                  <a:schemeClr val="accent2"/>
                </a:solidFill>
                <a:latin typeface="BIZ UDPゴシック" panose="020B0400000000000000" pitchFamily="50" charset="-128"/>
                <a:ea typeface="BIZ UDPゴシック" panose="020B0400000000000000" pitchFamily="50" charset="-128"/>
              </a:rPr>
              <a:t>1,000</a:t>
            </a:r>
            <a:endParaRPr kumimoji="1" lang="ja-JP" altLang="en-US" sz="800" dirty="0">
              <a:solidFill>
                <a:schemeClr val="accent2"/>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6520434" y="5681780"/>
            <a:ext cx="504000" cy="34160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7574825" y="5698408"/>
            <a:ext cx="522969" cy="32497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122823" y="5691049"/>
            <a:ext cx="504000" cy="3323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85198" y="6062200"/>
            <a:ext cx="2142699" cy="230832"/>
          </a:xfrm>
          <a:prstGeom prst="rect">
            <a:avLst/>
          </a:prstGeom>
          <a:noFill/>
        </p:spPr>
        <p:txBody>
          <a:bodyPr wrap="square" rtlCol="0">
            <a:spAutoFit/>
          </a:bodyPr>
          <a:lstStyle/>
          <a:p>
            <a:r>
              <a:rPr kumimoji="1" lang="ja-JP" altLang="en-US" sz="900" dirty="0" smtClean="0">
                <a:latin typeface="BIZ UDPゴシック" panose="020B0400000000000000" pitchFamily="50" charset="-128"/>
                <a:ea typeface="BIZ UDPゴシック" panose="020B0400000000000000" pitchFamily="50" charset="-128"/>
              </a:rPr>
              <a:t>令和</a:t>
            </a:r>
            <a:r>
              <a:rPr kumimoji="1" lang="en-US" altLang="ja-JP" sz="900" dirty="0">
                <a:latin typeface="BIZ UDPゴシック" panose="020B0400000000000000" pitchFamily="50" charset="-128"/>
                <a:ea typeface="BIZ UDPゴシック" panose="020B0400000000000000" pitchFamily="50" charset="-128"/>
              </a:rPr>
              <a:t>2</a:t>
            </a:r>
            <a:r>
              <a:rPr kumimoji="1" lang="ja-JP" altLang="en-US" sz="900" dirty="0">
                <a:latin typeface="BIZ UDPゴシック" panose="020B0400000000000000" pitchFamily="50" charset="-128"/>
                <a:ea typeface="BIZ UDPゴシック" panose="020B0400000000000000" pitchFamily="50" charset="-128"/>
              </a:rPr>
              <a:t>年度決算</a:t>
            </a:r>
            <a:r>
              <a:rPr kumimoji="1" lang="ja-JP" altLang="en-US" sz="900" dirty="0" smtClean="0">
                <a:latin typeface="BIZ UDPゴシック" panose="020B0400000000000000" pitchFamily="50" charset="-128"/>
                <a:ea typeface="BIZ UDPゴシック" panose="020B0400000000000000" pitchFamily="50" charset="-128"/>
              </a:rPr>
              <a:t>ベース</a:t>
            </a:r>
            <a:r>
              <a:rPr kumimoji="1" lang="en-US" altLang="ja-JP" sz="900" dirty="0">
                <a:latin typeface="BIZ UDPゴシック" panose="020B0400000000000000" pitchFamily="50" charset="-128"/>
                <a:ea typeface="BIZ UDPゴシック" panose="020B0400000000000000" pitchFamily="50" charset="-128"/>
              </a:rPr>
              <a:t>…</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0" name="テキスト ボックス 29"/>
          <p:cNvSpPr txBox="1"/>
          <p:nvPr/>
        </p:nvSpPr>
        <p:spPr>
          <a:xfrm>
            <a:off x="7623154" y="1363902"/>
            <a:ext cx="2007337" cy="769441"/>
          </a:xfrm>
          <a:prstGeom prst="rect">
            <a:avLst/>
          </a:prstGeom>
          <a:noFill/>
          <a:ln w="19050">
            <a:solidFill>
              <a:schemeClr val="tx2"/>
            </a:solidFill>
            <a:prstDash val="sysDot"/>
          </a:ln>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原則と</a:t>
            </a:r>
            <a:r>
              <a:rPr kumimoji="1" lang="ja-JP" altLang="en-US" sz="1100" dirty="0" smtClean="0">
                <a:latin typeface="BIZ UDPゴシック" panose="020B0400000000000000" pitchFamily="50" charset="-128"/>
                <a:ea typeface="BIZ UDPゴシック" panose="020B0400000000000000" pitchFamily="50" charset="-128"/>
              </a:rPr>
              <a:t>して特定</a:t>
            </a:r>
            <a:r>
              <a:rPr kumimoji="1" lang="ja-JP" altLang="en-US" sz="1100" dirty="0">
                <a:latin typeface="BIZ UDPゴシック" panose="020B0400000000000000" pitchFamily="50" charset="-128"/>
                <a:ea typeface="BIZ UDPゴシック" panose="020B0400000000000000" pitchFamily="50" charset="-128"/>
              </a:rPr>
              <a:t>目的基金</a:t>
            </a:r>
            <a:r>
              <a:rPr kumimoji="1" lang="ja-JP" altLang="en-US" sz="1100" dirty="0" smtClean="0">
                <a:latin typeface="BIZ UDPゴシック" panose="020B0400000000000000" pitchFamily="50" charset="-128"/>
                <a:ea typeface="BIZ UDPゴシック" panose="020B0400000000000000" pitchFamily="50" charset="-128"/>
              </a:rPr>
              <a:t>から</a:t>
            </a:r>
            <a:endParaRPr kumimoji="1" lang="en-US" altLang="ja-JP" sz="1100" dirty="0" smtClean="0">
              <a:latin typeface="BIZ UDPゴシック" panose="020B0400000000000000" pitchFamily="50" charset="-128"/>
              <a:ea typeface="BIZ UDPゴシック" panose="020B0400000000000000" pitchFamily="50" charset="-128"/>
            </a:endParaRPr>
          </a:p>
          <a:p>
            <a:r>
              <a:rPr kumimoji="1" lang="ja-JP" altLang="en-US" sz="1100" dirty="0" smtClean="0">
                <a:latin typeface="BIZ UDPゴシック" panose="020B0400000000000000" pitchFamily="50" charset="-128"/>
                <a:ea typeface="BIZ UDPゴシック" panose="020B0400000000000000" pitchFamily="50" charset="-128"/>
              </a:rPr>
              <a:t>の繰入</a:t>
            </a:r>
            <a:r>
              <a:rPr kumimoji="1" lang="ja-JP" altLang="en-US" sz="1100" dirty="0">
                <a:latin typeface="BIZ UDPゴシック" panose="020B0400000000000000" pitchFamily="50" charset="-128"/>
                <a:ea typeface="BIZ UDPゴシック" panose="020B0400000000000000" pitchFamily="50" charset="-128"/>
              </a:rPr>
              <a:t>は見込まず、財源不足</a:t>
            </a:r>
            <a:r>
              <a:rPr kumimoji="1" lang="ja-JP" altLang="en-US" sz="1100" dirty="0" smtClean="0">
                <a:latin typeface="BIZ UDPゴシック" panose="020B0400000000000000" pitchFamily="50" charset="-128"/>
                <a:ea typeface="BIZ UDPゴシック" panose="020B0400000000000000" pitchFamily="50" charset="-128"/>
              </a:rPr>
              <a:t>額に財政</a:t>
            </a:r>
            <a:r>
              <a:rPr kumimoji="1" lang="ja-JP" altLang="en-US" sz="1100" dirty="0">
                <a:latin typeface="BIZ UDPゴシック" panose="020B0400000000000000" pitchFamily="50" charset="-128"/>
                <a:ea typeface="BIZ UDPゴシック" panose="020B0400000000000000" pitchFamily="50" charset="-128"/>
              </a:rPr>
              <a:t>調整基金のみを充当する場合</a:t>
            </a:r>
          </a:p>
        </p:txBody>
      </p:sp>
      <p:graphicFrame>
        <p:nvGraphicFramePr>
          <p:cNvPr id="26" name="グラフ 2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212345896"/>
              </p:ext>
            </p:extLst>
          </p:nvPr>
        </p:nvGraphicFramePr>
        <p:xfrm>
          <a:off x="122889" y="2389300"/>
          <a:ext cx="4581057" cy="32230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グラフ 26">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227488366"/>
              </p:ext>
            </p:extLst>
          </p:nvPr>
        </p:nvGraphicFramePr>
        <p:xfrm>
          <a:off x="4979520" y="2379758"/>
          <a:ext cx="4730585" cy="3156393"/>
        </p:xfrm>
        <a:graphic>
          <a:graphicData uri="http://schemas.openxmlformats.org/drawingml/2006/chart">
            <c:chart xmlns:c="http://schemas.openxmlformats.org/drawingml/2006/chart" xmlns:r="http://schemas.openxmlformats.org/officeDocument/2006/relationships" r:id="rId4"/>
          </a:graphicData>
        </a:graphic>
      </p:graphicFrame>
      <p:sp>
        <p:nvSpPr>
          <p:cNvPr id="31" name="テキスト ボックス 30">
            <a:extLst>
              <a:ext uri="{FF2B5EF4-FFF2-40B4-BE49-F238E27FC236}">
                <a16:creationId xmlns:a16="http://schemas.microsoft.com/office/drawing/2014/main" id="{9DDCD8FF-5B21-4010-AA92-DA3E3CF2DE19}"/>
              </a:ext>
            </a:extLst>
          </p:cNvPr>
          <p:cNvSpPr txBox="1"/>
          <p:nvPr/>
        </p:nvSpPr>
        <p:spPr>
          <a:xfrm>
            <a:off x="8860003" y="5490600"/>
            <a:ext cx="1060168"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（単位：百万円）</a:t>
            </a:r>
          </a:p>
        </p:txBody>
      </p:sp>
      <p:sp>
        <p:nvSpPr>
          <p:cNvPr id="5" name="テキスト ボックス 4"/>
          <p:cNvSpPr txBox="1"/>
          <p:nvPr/>
        </p:nvSpPr>
        <p:spPr>
          <a:xfrm>
            <a:off x="8197251" y="3843584"/>
            <a:ext cx="954504"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歳出総額</a:t>
            </a:r>
          </a:p>
        </p:txBody>
      </p:sp>
      <p:sp>
        <p:nvSpPr>
          <p:cNvPr id="22" name="テキスト ボックス 21"/>
          <p:cNvSpPr txBox="1"/>
          <p:nvPr/>
        </p:nvSpPr>
        <p:spPr>
          <a:xfrm>
            <a:off x="8197251" y="4877966"/>
            <a:ext cx="1237554"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歳入総額</a:t>
            </a:r>
          </a:p>
        </p:txBody>
      </p:sp>
    </p:spTree>
    <p:extLst>
      <p:ext uri="{BB962C8B-B14F-4D97-AF65-F5344CB8AC3E}">
        <p14:creationId xmlns:p14="http://schemas.microsoft.com/office/powerpoint/2010/main" val="104744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78059" y="69752"/>
            <a:ext cx="6098144" cy="523220"/>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２．財政シミュレーションの試算方法①</a:t>
            </a:r>
          </a:p>
        </p:txBody>
      </p:sp>
      <p:sp>
        <p:nvSpPr>
          <p:cNvPr id="13" name="正方形/長方形 12"/>
          <p:cNvSpPr/>
          <p:nvPr/>
        </p:nvSpPr>
        <p:spPr>
          <a:xfrm>
            <a:off x="9602046" y="6550924"/>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２</a:t>
            </a:r>
          </a:p>
        </p:txBody>
      </p:sp>
      <p:sp>
        <p:nvSpPr>
          <p:cNvPr id="10" name="正方形/長方形 9"/>
          <p:cNvSpPr/>
          <p:nvPr/>
        </p:nvSpPr>
        <p:spPr>
          <a:xfrm>
            <a:off x="250594" y="789846"/>
            <a:ext cx="9385398" cy="2221121"/>
          </a:xfrm>
          <a:prstGeom prst="rect">
            <a:avLst/>
          </a:prstGeom>
        </p:spPr>
        <p:txBody>
          <a:bodyPr wrap="square">
            <a:spAutoFit/>
          </a:bodyPr>
          <a:lstStyle/>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令和２年度決算をベースに</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15</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年間推計</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en-US" altLang="ja-JP" sz="13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 </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新型コロナウイルス感染症の流行が</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R</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２決算値に及ぼした影響を控除することは困難であるため、控除しない。</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
            </a:r>
            <a:b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b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　　　　→ 後年度の推計は</a:t>
            </a:r>
            <a:r>
              <a:rPr kumimoji="1" lang="en-US" altLang="ja-JP" sz="1400" dirty="0">
                <a:solidFill>
                  <a:schemeClr val="accent5">
                    <a:lumMod val="75000"/>
                  </a:schemeClr>
                </a:solidFill>
                <a:latin typeface="BIZ UDPゴシック" panose="020B0400000000000000" pitchFamily="50" charset="-128"/>
                <a:ea typeface="BIZ UDPゴシック" panose="020B0400000000000000" pitchFamily="50" charset="-128"/>
              </a:rPr>
              <a:t>R</a:t>
            </a:r>
            <a:r>
              <a:rPr kumimoji="1" lang="ja-JP" altLang="en-US" sz="1400" dirty="0">
                <a:solidFill>
                  <a:schemeClr val="accent5">
                    <a:lumMod val="75000"/>
                  </a:schemeClr>
                </a:solidFill>
                <a:latin typeface="BIZ UDPゴシック" panose="020B0400000000000000" pitchFamily="50" charset="-128"/>
                <a:ea typeface="BIZ UDPゴシック" panose="020B0400000000000000" pitchFamily="50" charset="-128"/>
              </a:rPr>
              <a:t>２決算並みの財政規模で推移。</a:t>
            </a: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人口推計に連動しうる費目は、町の「第五次総合計画の策定に係る人口推計について」</a:t>
            </a:r>
            <a:r>
              <a:rPr kumimoji="1" lang="ja-JP" altLang="en-US" sz="1050" spc="-15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en-US" altLang="ja-JP" sz="1050" spc="-150" dirty="0">
                <a:solidFill>
                  <a:schemeClr val="tx1">
                    <a:lumMod val="95000"/>
                    <a:lumOff val="5000"/>
                  </a:schemeClr>
                </a:solidFill>
                <a:latin typeface="BIZ UDPゴシック" panose="020B0400000000000000" pitchFamily="50" charset="-128"/>
                <a:ea typeface="BIZ UDPゴシック" panose="020B0400000000000000" pitchFamily="50" charset="-128"/>
              </a:rPr>
              <a:t>R1.6</a:t>
            </a:r>
            <a:r>
              <a:rPr kumimoji="1" lang="ja-JP" altLang="en-US" sz="1050" spc="-15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の推計</a:t>
            </a:r>
            <a:r>
              <a:rPr kumimoji="1" lang="ja-JP" altLang="en-US" sz="1050" spc="-150" dirty="0">
                <a:solidFill>
                  <a:schemeClr val="tx1">
                    <a:lumMod val="95000"/>
                    <a:lumOff val="5000"/>
                  </a:schemeClr>
                </a:solidFill>
                <a:latin typeface="BIZ UDPゴシック" panose="020B0400000000000000" pitchFamily="50" charset="-128"/>
                <a:ea typeface="BIZ UDPゴシック" panose="020B0400000000000000" pitchFamily="50" charset="-128"/>
              </a:rPr>
              <a:t>（推計２）</a:t>
            </a:r>
            <a:r>
              <a:rPr kumimoji="1" lang="ja-JP" altLang="en-US" sz="1600" spc="-150" dirty="0">
                <a:solidFill>
                  <a:schemeClr val="tx1">
                    <a:lumMod val="95000"/>
                    <a:lumOff val="5000"/>
                  </a:schemeClr>
                </a:solidFill>
                <a:latin typeface="BIZ UDPゴシック" panose="020B0400000000000000" pitchFamily="50" charset="-128"/>
                <a:ea typeface="BIZ UDPゴシック" panose="020B0400000000000000" pitchFamily="50" charset="-128"/>
              </a:rPr>
              <a:t>と連動</a:t>
            </a: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その他の費目は、近年</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原則、直近の３か年</a:t>
            </a:r>
            <a:r>
              <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rPr>
              <a:t>)</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の増加率や平均値などから試算</a:t>
            </a:r>
            <a:endPar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a:p>
            <a:pPr>
              <a:lnSpc>
                <a:spcPts val="2200"/>
              </a:lnSpc>
              <a:spcAft>
                <a:spcPts val="4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今後対応が求められる公共施設の老朽化対策などは本試算に織り込んでいないが</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、財政収支</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へ</a:t>
            </a: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の</a:t>
            </a:r>
            <a:r>
              <a:rPr kumimoji="1" lang="en-US" altLang="ja-JP"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a:r>
            <a:br>
              <a:rPr kumimoji="1" lang="en-US" altLang="ja-JP"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br>
            <a:r>
              <a:rPr kumimoji="1" lang="ja-JP" altLang="en-US" sz="1600"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　　影響</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が大きいと想定されるので留意が必要</a:t>
            </a:r>
            <a:endParaRPr kumimoji="1" lang="en-US" altLang="ja-JP" sz="1600"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43567" y="761052"/>
            <a:ext cx="9392425" cy="2225202"/>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15" name="表 21">
            <a:extLst>
              <a:ext uri="{FF2B5EF4-FFF2-40B4-BE49-F238E27FC236}">
                <a16:creationId xmlns:a16="http://schemas.microsoft.com/office/drawing/2014/main" id="{742ED7FD-DFE3-4B50-8206-D642AF431D92}"/>
              </a:ext>
            </a:extLst>
          </p:cNvPr>
          <p:cNvGraphicFramePr>
            <a:graphicFrameLocks noGrp="1" noChangeAspect="1"/>
          </p:cNvGraphicFramePr>
          <p:nvPr>
            <p:extLst>
              <p:ext uri="{D42A27DB-BD31-4B8C-83A1-F6EECF244321}">
                <p14:modId xmlns:p14="http://schemas.microsoft.com/office/powerpoint/2010/main" val="3271813501"/>
              </p:ext>
            </p:extLst>
          </p:nvPr>
        </p:nvGraphicFramePr>
        <p:xfrm>
          <a:off x="130118" y="3072377"/>
          <a:ext cx="4330977" cy="3100703"/>
        </p:xfrm>
        <a:graphic>
          <a:graphicData uri="http://schemas.openxmlformats.org/drawingml/2006/table">
            <a:tbl>
              <a:tblPr>
                <a:tableStyleId>{5940675A-B579-460E-94D1-54222C63F5DA}</a:tableStyleId>
              </a:tblPr>
              <a:tblGrid>
                <a:gridCol w="341616">
                  <a:extLst>
                    <a:ext uri="{9D8B030D-6E8A-4147-A177-3AD203B41FA5}">
                      <a16:colId xmlns:a16="http://schemas.microsoft.com/office/drawing/2014/main" val="3356660803"/>
                    </a:ext>
                  </a:extLst>
                </a:gridCol>
                <a:gridCol w="1792818">
                  <a:extLst>
                    <a:ext uri="{9D8B030D-6E8A-4147-A177-3AD203B41FA5}">
                      <a16:colId xmlns:a16="http://schemas.microsoft.com/office/drawing/2014/main" val="2163183408"/>
                    </a:ext>
                  </a:extLst>
                </a:gridCol>
                <a:gridCol w="2196543">
                  <a:extLst>
                    <a:ext uri="{9D8B030D-6E8A-4147-A177-3AD203B41FA5}">
                      <a16:colId xmlns:a16="http://schemas.microsoft.com/office/drawing/2014/main" val="2898818577"/>
                    </a:ext>
                  </a:extLst>
                </a:gridCol>
              </a:tblGrid>
              <a:tr h="305256">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考え方・傾向</a:t>
                      </a:r>
                    </a:p>
                  </a:txBody>
                  <a:tcPr anchor="ctr">
                    <a:solidFill>
                      <a:schemeClr val="accent1">
                        <a:lumMod val="20000"/>
                        <a:lumOff val="80000"/>
                      </a:schemeClr>
                    </a:solidFill>
                  </a:tcPr>
                </a:tc>
                <a:extLst>
                  <a:ext uri="{0D108BD9-81ED-4DB2-BD59-A6C34878D82A}">
                    <a16:rowId xmlns:a16="http://schemas.microsoft.com/office/drawing/2014/main" val="1806263996"/>
                  </a:ext>
                </a:extLst>
              </a:tr>
              <a:tr h="508761">
                <a:tc rowSpan="5">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歳入</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町税</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人口に連動する税目（個人町民税など）が</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減少</a:t>
                      </a:r>
                    </a:p>
                  </a:txBody>
                  <a:tcPr anchor="ctr"/>
                </a:tc>
                <a:extLst>
                  <a:ext uri="{0D108BD9-81ED-4DB2-BD59-A6C34878D82A}">
                    <a16:rowId xmlns:a16="http://schemas.microsoft.com/office/drawing/2014/main" val="1816219830"/>
                  </a:ext>
                </a:extLst>
              </a:tr>
              <a:tr h="508761">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地方交付税等</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国・地方の厳しい財政状況を踏まえ</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近年と同水準</a:t>
                      </a:r>
                    </a:p>
                  </a:txBody>
                  <a:tcPr anchor="ctr"/>
                </a:tc>
                <a:extLst>
                  <a:ext uri="{0D108BD9-81ED-4DB2-BD59-A6C34878D82A}">
                    <a16:rowId xmlns:a16="http://schemas.microsoft.com/office/drawing/2014/main" val="1397604318"/>
                  </a:ext>
                </a:extLst>
              </a:tr>
              <a:tr h="509017">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国・府支出金</a:t>
                      </a: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spc="-50" baseline="0" dirty="0">
                          <a:latin typeface="BIZ UDPゴシック" panose="020B0400000000000000" pitchFamily="50" charset="-128"/>
                          <a:ea typeface="BIZ UDPゴシック" panose="020B0400000000000000" pitchFamily="50" charset="-128"/>
                        </a:rPr>
                        <a:t>補助費等の増加と連動して</a:t>
                      </a:r>
                      <a:r>
                        <a:rPr kumimoji="1" lang="ja-JP" altLang="en-US" sz="1200" b="1" u="sng" spc="-50" baseline="0" dirty="0">
                          <a:solidFill>
                            <a:schemeClr val="accent2"/>
                          </a:solidFill>
                          <a:latin typeface="BIZ UDPゴシック" panose="020B0400000000000000" pitchFamily="50" charset="-128"/>
                          <a:ea typeface="BIZ UDPゴシック" panose="020B0400000000000000" pitchFamily="50" charset="-128"/>
                        </a:rPr>
                        <a:t>増加</a:t>
                      </a:r>
                      <a:endParaRPr kumimoji="1" lang="en-US" altLang="ja-JP" sz="1200" b="1" u="sng" spc="-50" baseline="0" dirty="0">
                        <a:solidFill>
                          <a:schemeClr val="accent2"/>
                        </a:solidFill>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dirty="0">
                        <a:latin typeface="BIZ UDPゴシック" panose="020B0400000000000000" pitchFamily="50" charset="-128"/>
                        <a:ea typeface="BIZ UDPゴシック" panose="020B0400000000000000" pitchFamily="50" charset="-128"/>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000780"/>
                  </a:ext>
                </a:extLst>
              </a:tr>
              <a:tr h="509017">
                <a:tc vMerge="1">
                  <a:txBody>
                    <a:bodyPr/>
                    <a:lstStyle/>
                    <a:p>
                      <a:endParaRPr kumimoji="1" lang="ja-JP" altLang="en-US"/>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地方</a:t>
                      </a:r>
                      <a:r>
                        <a:rPr kumimoji="1" lang="ja-JP" altLang="en-US" sz="1200" b="0" smtClean="0">
                          <a:latin typeface="BIZ UDPゴシック" panose="020B0400000000000000" pitchFamily="50" charset="-128"/>
                          <a:ea typeface="BIZ UDPゴシック" panose="020B0400000000000000" pitchFamily="50" charset="-128"/>
                        </a:rPr>
                        <a:t>債</a:t>
                      </a:r>
                      <a:endParaRPr kumimoji="1" lang="ja-JP" altLang="en-US"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歳出と連動</a:t>
                      </a:r>
                      <a:endParaRPr kumimoji="1" lang="en-US" altLang="ja-JP" sz="1200" b="0"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51454114"/>
                  </a:ext>
                </a:extLst>
              </a:tr>
              <a:tr h="71010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交付金・譲与税等、諸収入（使用料・手数料、財産収入、寄附金など）</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近年と同水準</a:t>
                      </a:r>
                    </a:p>
                  </a:txBody>
                  <a:tcPr anchor="ctr"/>
                </a:tc>
                <a:extLst>
                  <a:ext uri="{0D108BD9-81ED-4DB2-BD59-A6C34878D82A}">
                    <a16:rowId xmlns:a16="http://schemas.microsoft.com/office/drawing/2014/main" val="2649666177"/>
                  </a:ext>
                </a:extLst>
              </a:tr>
            </a:tbl>
          </a:graphicData>
        </a:graphic>
      </p:graphicFrame>
      <p:graphicFrame>
        <p:nvGraphicFramePr>
          <p:cNvPr id="16" name="表 21">
            <a:extLst>
              <a:ext uri="{FF2B5EF4-FFF2-40B4-BE49-F238E27FC236}">
                <a16:creationId xmlns:a16="http://schemas.microsoft.com/office/drawing/2014/main" id="{0A4A5D27-D6ED-41D6-AFCE-E61024A9759F}"/>
              </a:ext>
            </a:extLst>
          </p:cNvPr>
          <p:cNvGraphicFramePr>
            <a:graphicFrameLocks noGrp="1"/>
          </p:cNvGraphicFramePr>
          <p:nvPr>
            <p:extLst>
              <p:ext uri="{D42A27DB-BD31-4B8C-83A1-F6EECF244321}">
                <p14:modId xmlns:p14="http://schemas.microsoft.com/office/powerpoint/2010/main" val="2075428854"/>
              </p:ext>
            </p:extLst>
          </p:nvPr>
        </p:nvGraphicFramePr>
        <p:xfrm>
          <a:off x="4572000" y="3076125"/>
          <a:ext cx="5198076" cy="3461835"/>
        </p:xfrm>
        <a:graphic>
          <a:graphicData uri="http://schemas.openxmlformats.org/drawingml/2006/table">
            <a:tbl>
              <a:tblPr>
                <a:tableStyleId>{5940675A-B579-460E-94D1-54222C63F5DA}</a:tableStyleId>
              </a:tblPr>
              <a:tblGrid>
                <a:gridCol w="404489">
                  <a:extLst>
                    <a:ext uri="{9D8B030D-6E8A-4147-A177-3AD203B41FA5}">
                      <a16:colId xmlns:a16="http://schemas.microsoft.com/office/drawing/2014/main" val="3356660803"/>
                    </a:ext>
                  </a:extLst>
                </a:gridCol>
                <a:gridCol w="1109986">
                  <a:extLst>
                    <a:ext uri="{9D8B030D-6E8A-4147-A177-3AD203B41FA5}">
                      <a16:colId xmlns:a16="http://schemas.microsoft.com/office/drawing/2014/main" val="2163183408"/>
                    </a:ext>
                  </a:extLst>
                </a:gridCol>
                <a:gridCol w="3683601">
                  <a:extLst>
                    <a:ext uri="{9D8B030D-6E8A-4147-A177-3AD203B41FA5}">
                      <a16:colId xmlns:a16="http://schemas.microsoft.com/office/drawing/2014/main" val="2898818577"/>
                    </a:ext>
                  </a:extLst>
                </a:gridCol>
              </a:tblGrid>
              <a:tr h="250019">
                <a:tc>
                  <a:txBody>
                    <a:bodyPr/>
                    <a:lstStyle/>
                    <a:p>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主な費目</a:t>
                      </a:r>
                    </a:p>
                  </a:txBody>
                  <a:tcPr anchor="ctr">
                    <a:solidFill>
                      <a:schemeClr val="accent1">
                        <a:lumMod val="20000"/>
                        <a:lumOff val="80000"/>
                      </a:schemeClr>
                    </a:solidFill>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考え方・傾向</a:t>
                      </a:r>
                    </a:p>
                  </a:txBody>
                  <a:tcPr anchor="ctr">
                    <a:solidFill>
                      <a:schemeClr val="accent1">
                        <a:lumMod val="20000"/>
                        <a:lumOff val="80000"/>
                      </a:schemeClr>
                    </a:solidFill>
                  </a:tcPr>
                </a:tc>
                <a:extLst>
                  <a:ext uri="{0D108BD9-81ED-4DB2-BD59-A6C34878D82A}">
                    <a16:rowId xmlns:a16="http://schemas.microsoft.com/office/drawing/2014/main" val="1806263996"/>
                  </a:ext>
                </a:extLst>
              </a:tr>
              <a:tr h="250019">
                <a:tc rowSpan="6">
                  <a:txBody>
                    <a:bodyPr/>
                    <a:lstStyle/>
                    <a:p>
                      <a:pPr algn="ctr"/>
                      <a:r>
                        <a:rPr kumimoji="1" lang="ja-JP" altLang="en-US" sz="1200" b="0" dirty="0">
                          <a:latin typeface="BIZ UDPゴシック" panose="020B0400000000000000" pitchFamily="50" charset="-128"/>
                          <a:ea typeface="BIZ UDPゴシック" panose="020B0400000000000000" pitchFamily="50" charset="-128"/>
                        </a:rPr>
                        <a:t>歳出</a:t>
                      </a: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人件費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給与等は近年と同水準／退職手当は個別に積上げ</a:t>
                      </a:r>
                    </a:p>
                  </a:txBody>
                  <a:tcPr anchor="ctr"/>
                </a:tc>
                <a:extLst>
                  <a:ext uri="{0D108BD9-81ED-4DB2-BD59-A6C34878D82A}">
                    <a16:rowId xmlns:a16="http://schemas.microsoft.com/office/drawing/2014/main" val="1279605222"/>
                  </a:ext>
                </a:extLst>
              </a:tr>
              <a:tr h="250019">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扶助費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近年の増加率や今後の高齢化を踏まえ</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増加</a:t>
                      </a:r>
                    </a:p>
                  </a:txBody>
                  <a:tcPr anchor="ctr"/>
                </a:tc>
                <a:extLst>
                  <a:ext uri="{0D108BD9-81ED-4DB2-BD59-A6C34878D82A}">
                    <a16:rowId xmlns:a16="http://schemas.microsoft.com/office/drawing/2014/main" val="1816219830"/>
                  </a:ext>
                </a:extLst>
              </a:tr>
              <a:tr h="939615">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補助費等、</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物件費</a:t>
                      </a:r>
                    </a:p>
                  </a:txBody>
                  <a:tcPr anchor="ctr"/>
                </a:tc>
                <a:tc>
                  <a:txBody>
                    <a:bodyPr/>
                    <a:lstStyle/>
                    <a:p>
                      <a:r>
                        <a:rPr kumimoji="1" lang="ja-JP" altLang="en-US" sz="1200" b="0" dirty="0" smtClean="0">
                          <a:latin typeface="BIZ UDPゴシック" panose="020B0400000000000000" pitchFamily="50" charset="-128"/>
                          <a:ea typeface="BIZ UDPゴシック" panose="020B0400000000000000" pitchFamily="50" charset="-128"/>
                        </a:rPr>
                        <a:t>近年の増加率を踏まえ</a:t>
                      </a:r>
                      <a:r>
                        <a:rPr kumimoji="1" lang="ja-JP" altLang="en-US" sz="1200" b="1" u="sng" dirty="0" smtClean="0">
                          <a:solidFill>
                            <a:schemeClr val="accent2"/>
                          </a:solidFill>
                          <a:latin typeface="BIZ UDPゴシック" panose="020B0400000000000000" pitchFamily="50" charset="-128"/>
                          <a:ea typeface="BIZ UDPゴシック" panose="020B0400000000000000" pitchFamily="50" charset="-128"/>
                        </a:rPr>
                        <a:t>増加</a:t>
                      </a:r>
                      <a:endParaRPr kumimoji="1" lang="en-US" altLang="ja-JP" sz="1200" b="1" u="sng" dirty="0" smtClean="0">
                        <a:solidFill>
                          <a:schemeClr val="accent2"/>
                        </a:solidFill>
                        <a:latin typeface="BIZ UDPゴシック" panose="020B0400000000000000" pitchFamily="50" charset="-128"/>
                        <a:ea typeface="BIZ UDPゴシック" panose="020B0400000000000000" pitchFamily="50" charset="-128"/>
                      </a:endParaRPr>
                    </a:p>
                    <a:p>
                      <a:pPr>
                        <a:lnSpc>
                          <a:spcPts val="400"/>
                        </a:lnSpc>
                      </a:pPr>
                      <a:endPar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endParaRPr>
                    </a:p>
                    <a:p>
                      <a: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t>※R</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２年度は、新型コロナウイルス感染症関連事業</a:t>
                      </a:r>
                      <a: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　 費が大きく（特に補助費）、近年の傾向と比べ特</a:t>
                      </a:r>
                      <a: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t/>
                      </a:r>
                      <a:br>
                        <a:rPr kumimoji="1" lang="en-US" altLang="ja-JP" sz="1200" b="0" u="none" dirty="0" smtClean="0">
                          <a:solidFill>
                            <a:schemeClr val="tx1"/>
                          </a:solidFill>
                          <a:latin typeface="BIZ UDPゴシック" panose="020B0400000000000000" pitchFamily="50" charset="-128"/>
                          <a:ea typeface="BIZ UDPゴシック" panose="020B0400000000000000" pitchFamily="50" charset="-128"/>
                        </a:rPr>
                      </a:b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200" b="0" u="none"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異であるため、増加率の算定対象年度から除外</a:t>
                      </a:r>
                      <a:endParaRPr kumimoji="1" lang="en-US" altLang="ja-JP" sz="1200" b="0" u="none" dirty="0">
                        <a:solidFill>
                          <a:schemeClr val="tx1"/>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97604318"/>
                  </a:ext>
                </a:extLst>
              </a:tr>
              <a:tr h="250019">
                <a:tc vMerge="1">
                  <a:txBody>
                    <a:bodyPr/>
                    <a:lstStyle/>
                    <a:p>
                      <a:endParaRPr kumimoji="1" lang="ja-JP" altLang="en-US" dirty="0"/>
                    </a:p>
                  </a:txBody>
                  <a:tcPr/>
                </a:tc>
                <a:tc>
                  <a:txBody>
                    <a:bodyPr/>
                    <a:lstStyle/>
                    <a:p>
                      <a:r>
                        <a:rPr kumimoji="1" lang="ja-JP" altLang="en-US" sz="1200" b="0" dirty="0">
                          <a:latin typeface="BIZ UDPゴシック" panose="020B0400000000000000" pitchFamily="50" charset="-128"/>
                          <a:ea typeface="BIZ UDPゴシック" panose="020B0400000000000000" pitchFamily="50" charset="-128"/>
                        </a:rPr>
                        <a:t>建設事業費</a:t>
                      </a:r>
                      <a:endParaRPr kumimoji="1" lang="en-US" altLang="ja-JP" sz="1200" b="0" dirty="0">
                        <a:latin typeface="BIZ UDPゴシック" panose="020B0400000000000000" pitchFamily="50" charset="-128"/>
                        <a:ea typeface="BIZ UDPゴシック" panose="020B0400000000000000" pitchFamily="50" charset="-128"/>
                      </a:endParaRP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近年と同水準／</a:t>
                      </a:r>
                      <a:r>
                        <a:rPr kumimoji="1" lang="ja-JP" altLang="en-US" sz="1200" b="1" u="sng" dirty="0">
                          <a:solidFill>
                            <a:schemeClr val="accent2"/>
                          </a:solidFill>
                          <a:latin typeface="BIZ UDPゴシック" panose="020B0400000000000000" pitchFamily="50" charset="-128"/>
                          <a:ea typeface="BIZ UDPゴシック" panose="020B0400000000000000" pitchFamily="50" charset="-128"/>
                        </a:rPr>
                        <a:t>大規模事業は個別に積上げ</a:t>
                      </a:r>
                    </a:p>
                  </a:txBody>
                  <a:tcPr anchor="ctr"/>
                </a:tc>
                <a:extLst>
                  <a:ext uri="{0D108BD9-81ED-4DB2-BD59-A6C34878D82A}">
                    <a16:rowId xmlns:a16="http://schemas.microsoft.com/office/drawing/2014/main" val="4214000780"/>
                  </a:ext>
                </a:extLst>
              </a:tr>
              <a:tr h="416698">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公債費</a:t>
                      </a:r>
                    </a:p>
                  </a:txBody>
                  <a:tcPr anchor="ctr"/>
                </a:tc>
                <a:tc>
                  <a:txBody>
                    <a:bodyPr/>
                    <a:lstStyle/>
                    <a:p>
                      <a:r>
                        <a:rPr kumimoji="1" lang="ja-JP" altLang="en-US" sz="1200" b="0" dirty="0">
                          <a:latin typeface="BIZ UDPゴシック" panose="020B0400000000000000" pitchFamily="50" charset="-128"/>
                          <a:ea typeface="BIZ UDPゴシック" panose="020B0400000000000000" pitchFamily="50" charset="-128"/>
                        </a:rPr>
                        <a:t>既発分は町による推計</a:t>
                      </a:r>
                      <a:endParaRPr kumimoji="1" lang="en-US" altLang="ja-JP" sz="1200" b="0" dirty="0">
                        <a:latin typeface="BIZ UDPゴシック" panose="020B0400000000000000" pitchFamily="50" charset="-128"/>
                        <a:ea typeface="BIZ UDPゴシック" panose="020B0400000000000000" pitchFamily="50" charset="-128"/>
                      </a:endParaRPr>
                    </a:p>
                    <a:p>
                      <a:r>
                        <a:rPr kumimoji="1" lang="ja-JP" altLang="en-US" sz="1200" b="0" dirty="0">
                          <a:latin typeface="BIZ UDPゴシック" panose="020B0400000000000000" pitchFamily="50" charset="-128"/>
                          <a:ea typeface="BIZ UDPゴシック" panose="020B0400000000000000" pitchFamily="50" charset="-128"/>
                        </a:rPr>
                        <a:t>新発分は歳入</a:t>
                      </a:r>
                      <a:r>
                        <a:rPr kumimoji="1" lang="ja-JP" altLang="en-US" sz="1200" b="0" dirty="0" smtClean="0">
                          <a:latin typeface="BIZ UDPゴシック" panose="020B0400000000000000" pitchFamily="50" charset="-128"/>
                          <a:ea typeface="BIZ UDPゴシック" panose="020B0400000000000000" pitchFamily="50" charset="-128"/>
                        </a:rPr>
                        <a:t>の地方債</a:t>
                      </a:r>
                      <a:r>
                        <a:rPr kumimoji="1" lang="ja-JP" altLang="en-US" sz="1200" b="0" dirty="0">
                          <a:latin typeface="BIZ UDPゴシック" panose="020B0400000000000000" pitchFamily="50" charset="-128"/>
                          <a:ea typeface="BIZ UDPゴシック" panose="020B0400000000000000" pitchFamily="50" charset="-128"/>
                        </a:rPr>
                        <a:t>と連動</a:t>
                      </a:r>
                    </a:p>
                  </a:txBody>
                  <a:tcPr anchor="ctr"/>
                </a:tc>
                <a:extLst>
                  <a:ext uri="{0D108BD9-81ED-4DB2-BD59-A6C34878D82A}">
                    <a16:rowId xmlns:a16="http://schemas.microsoft.com/office/drawing/2014/main" val="377315266"/>
                  </a:ext>
                </a:extLst>
              </a:tr>
              <a:tr h="882011">
                <a:tc vMerge="1">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r>
                        <a:rPr kumimoji="1" lang="ja-JP" altLang="en-US" sz="1200" b="0" dirty="0">
                          <a:latin typeface="BIZ UDPゴシック" panose="020B0400000000000000" pitchFamily="50" charset="-128"/>
                          <a:ea typeface="BIZ UDPゴシック" panose="020B0400000000000000" pitchFamily="50" charset="-128"/>
                        </a:rPr>
                        <a:t>繰出金</a:t>
                      </a:r>
                    </a:p>
                  </a:txBody>
                  <a:tcPr anchor="ctr"/>
                </a:tc>
                <a:tc>
                  <a:txBody>
                    <a:bodyPr/>
                    <a:lstStyle/>
                    <a:p>
                      <a:pPr>
                        <a:lnSpc>
                          <a:spcPts val="1300"/>
                        </a:lnSpc>
                        <a:spcAft>
                          <a:spcPts val="600"/>
                        </a:spcAft>
                      </a:pPr>
                      <a:r>
                        <a:rPr kumimoji="1" lang="ja-JP" altLang="en-US" sz="1200" b="0" dirty="0" smtClean="0">
                          <a:latin typeface="BIZ UDPゴシック" panose="020B0400000000000000" pitchFamily="50" charset="-128"/>
                          <a:ea typeface="BIZ UDPゴシック" panose="020B0400000000000000" pitchFamily="50" charset="-128"/>
                        </a:rPr>
                        <a:t>国保特会と後期高齢特会は人口連動</a:t>
                      </a:r>
                      <a:endParaRPr kumimoji="1" lang="en-US" altLang="ja-JP" sz="1200" b="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ts val="1300"/>
                        </a:lnSpc>
                        <a:spcBef>
                          <a:spcPts val="0"/>
                        </a:spcBef>
                        <a:spcAft>
                          <a:spcPts val="600"/>
                        </a:spcAft>
                        <a:buClrTx/>
                        <a:buSzTx/>
                        <a:buFontTx/>
                        <a:buNone/>
                        <a:tabLst/>
                        <a:defRPr/>
                      </a:pPr>
                      <a:r>
                        <a:rPr kumimoji="1" lang="ja-JP" altLang="en-US" sz="1200" b="0" dirty="0" smtClean="0">
                          <a:latin typeface="BIZ UDPゴシック" panose="020B0400000000000000" pitchFamily="50" charset="-128"/>
                          <a:ea typeface="BIZ UDPゴシック" panose="020B0400000000000000" pitchFamily="50" charset="-128"/>
                        </a:rPr>
                        <a:t>介護特会は府全体の介護給付費総額の推計値と連動</a:t>
                      </a:r>
                      <a:endParaRPr kumimoji="1" lang="en-US" altLang="ja-JP" sz="1200" b="0" dirty="0" smtClean="0">
                        <a:latin typeface="BIZ UDPゴシック" panose="020B0400000000000000" pitchFamily="50" charset="-128"/>
                        <a:ea typeface="BIZ UDPゴシック" panose="020B0400000000000000" pitchFamily="50" charset="-128"/>
                      </a:endParaRPr>
                    </a:p>
                    <a:p>
                      <a:pPr>
                        <a:lnSpc>
                          <a:spcPts val="1300"/>
                        </a:lnSpc>
                        <a:spcAft>
                          <a:spcPts val="600"/>
                        </a:spcAft>
                      </a:pPr>
                      <a:r>
                        <a:rPr kumimoji="1" lang="ja-JP" altLang="en-US" sz="1200" b="0" spc="-150" dirty="0" smtClean="0">
                          <a:latin typeface="BIZ UDPゴシック" panose="020B0400000000000000" pitchFamily="50" charset="-128"/>
                          <a:ea typeface="BIZ UDPゴシック" panose="020B0400000000000000" pitchFamily="50" charset="-128"/>
                        </a:rPr>
                        <a:t>水道・下水特会は近年と同水準</a:t>
                      </a:r>
                      <a:endParaRPr kumimoji="1" lang="en-US" altLang="ja-JP" sz="1200" b="0" spc="-150" dirty="0" smtClean="0">
                        <a:latin typeface="BIZ UDPゴシック" panose="020B0400000000000000" pitchFamily="50" charset="-128"/>
                        <a:ea typeface="BIZ UDPゴシック" panose="020B0400000000000000" pitchFamily="50" charset="-128"/>
                      </a:endParaRPr>
                    </a:p>
                    <a:p>
                      <a:pPr>
                        <a:lnSpc>
                          <a:spcPts val="1200"/>
                        </a:lnSpc>
                        <a:spcAft>
                          <a:spcPts val="600"/>
                        </a:spcAft>
                      </a:pPr>
                      <a:r>
                        <a:rPr kumimoji="1" lang="ja-JP" altLang="en-US" sz="1200" b="0" u="none" dirty="0" smtClean="0">
                          <a:solidFill>
                            <a:schemeClr val="tx1"/>
                          </a:solidFill>
                          <a:latin typeface="BIZ UDPゴシック" panose="020B0400000000000000" pitchFamily="50" charset="-128"/>
                          <a:ea typeface="BIZ UDPゴシック" panose="020B0400000000000000" pitchFamily="50" charset="-128"/>
                        </a:rPr>
                        <a:t>全体として増加基調</a:t>
                      </a:r>
                      <a:endParaRPr kumimoji="1" lang="ja-JP" altLang="en-US" sz="1200" b="1" u="sng" dirty="0">
                        <a:solidFill>
                          <a:schemeClr val="accent2"/>
                        </a:solidFill>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73159172"/>
                  </a:ext>
                </a:extLst>
              </a:tr>
            </a:tbl>
          </a:graphicData>
        </a:graphic>
      </p:graphicFrame>
      <p:sp>
        <p:nvSpPr>
          <p:cNvPr id="12" name="テキスト ボックス 11"/>
          <p:cNvSpPr txBox="1"/>
          <p:nvPr/>
        </p:nvSpPr>
        <p:spPr>
          <a:xfrm>
            <a:off x="78059" y="6277573"/>
            <a:ext cx="4493941" cy="646331"/>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原則として特定</a:t>
            </a:r>
            <a:r>
              <a:rPr kumimoji="1" lang="ja-JP" altLang="en-US" sz="1200" dirty="0">
                <a:latin typeface="BIZ UDPゴシック" panose="020B0400000000000000" pitchFamily="50" charset="-128"/>
                <a:ea typeface="BIZ UDPゴシック" panose="020B0400000000000000" pitchFamily="50" charset="-128"/>
              </a:rPr>
              <a:t>目的基金からの繰入金は見込まず、</a:t>
            </a:r>
            <a:r>
              <a:rPr kumimoji="1" lang="ja-JP" altLang="en-US" sz="1200" dirty="0" smtClean="0">
                <a:latin typeface="BIZ UDPゴシック" panose="020B0400000000000000" pitchFamily="50" charset="-128"/>
                <a:ea typeface="BIZ UDPゴシック" panose="020B0400000000000000" pitchFamily="50" charset="-128"/>
              </a:rPr>
              <a:t>各年度</a:t>
            </a:r>
            <a:r>
              <a:rPr kumimoji="1" lang="en-US" altLang="ja-JP" sz="1200" dirty="0" smtClean="0">
                <a:latin typeface="BIZ UDPゴシック" panose="020B0400000000000000" pitchFamily="50" charset="-128"/>
                <a:ea typeface="BIZ UDPゴシック" panose="020B0400000000000000" pitchFamily="50" charset="-128"/>
              </a:rPr>
              <a:t/>
            </a:r>
            <a:br>
              <a:rPr kumimoji="1" lang="en-US" altLang="ja-JP" sz="1200" dirty="0" smtClean="0">
                <a:latin typeface="BIZ UDPゴシック" panose="020B0400000000000000" pitchFamily="50" charset="-128"/>
                <a:ea typeface="BIZ UDPゴシック" panose="020B0400000000000000" pitchFamily="50" charset="-128"/>
              </a:rPr>
            </a:br>
            <a:r>
              <a:rPr kumimoji="1" lang="ja-JP" altLang="en-US" sz="1200" dirty="0" smtClean="0">
                <a:latin typeface="BIZ UDPゴシック" panose="020B0400000000000000" pitchFamily="50" charset="-128"/>
                <a:ea typeface="BIZ UDPゴシック" panose="020B0400000000000000" pitchFamily="50" charset="-128"/>
              </a:rPr>
              <a:t>　　の</a:t>
            </a:r>
            <a:r>
              <a:rPr kumimoji="1" lang="ja-JP" altLang="en-US" sz="1200" dirty="0">
                <a:latin typeface="BIZ UDPゴシック" panose="020B0400000000000000" pitchFamily="50" charset="-128"/>
                <a:ea typeface="BIZ UDPゴシック" panose="020B0400000000000000" pitchFamily="50" charset="-128"/>
              </a:rPr>
              <a:t>財源不足</a:t>
            </a:r>
            <a:r>
              <a:rPr kumimoji="1" lang="ja-JP" altLang="en-US" sz="1200" dirty="0" smtClean="0">
                <a:latin typeface="BIZ UDPゴシック" panose="020B0400000000000000" pitchFamily="50" charset="-128"/>
                <a:ea typeface="BIZ UDPゴシック" panose="020B0400000000000000" pitchFamily="50" charset="-128"/>
              </a:rPr>
              <a:t>額に</a:t>
            </a:r>
            <a:r>
              <a:rPr kumimoji="1" lang="ja-JP" altLang="en-US" sz="1200" dirty="0">
                <a:latin typeface="BIZ UDPゴシック" panose="020B0400000000000000" pitchFamily="50" charset="-128"/>
                <a:ea typeface="BIZ UDPゴシック" panose="020B0400000000000000" pitchFamily="50" charset="-128"/>
              </a:rPr>
              <a:t>は財政調整基金からの繰入金のみを充当</a:t>
            </a:r>
          </a:p>
          <a:p>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9405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a:graphicFrameLocks/>
          </p:cNvGraphicFramePr>
          <p:nvPr>
            <p:extLst>
              <p:ext uri="{D42A27DB-BD31-4B8C-83A1-F6EECF244321}">
                <p14:modId xmlns:p14="http://schemas.microsoft.com/office/powerpoint/2010/main" val="1827532883"/>
              </p:ext>
            </p:extLst>
          </p:nvPr>
        </p:nvGraphicFramePr>
        <p:xfrm>
          <a:off x="7999294" y="5100399"/>
          <a:ext cx="1544057" cy="14490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8" name="グラフ 67"/>
          <p:cNvGraphicFramePr>
            <a:graphicFrameLocks/>
          </p:cNvGraphicFramePr>
          <p:nvPr>
            <p:extLst>
              <p:ext uri="{D42A27DB-BD31-4B8C-83A1-F6EECF244321}">
                <p14:modId xmlns:p14="http://schemas.microsoft.com/office/powerpoint/2010/main" val="3879618327"/>
              </p:ext>
            </p:extLst>
          </p:nvPr>
        </p:nvGraphicFramePr>
        <p:xfrm>
          <a:off x="6148686" y="5119866"/>
          <a:ext cx="1635366" cy="1410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グラフ 59"/>
          <p:cNvGraphicFramePr>
            <a:graphicFrameLocks/>
          </p:cNvGraphicFramePr>
          <p:nvPr>
            <p:extLst>
              <p:ext uri="{D42A27DB-BD31-4B8C-83A1-F6EECF244321}">
                <p14:modId xmlns:p14="http://schemas.microsoft.com/office/powerpoint/2010/main" val="1343816908"/>
              </p:ext>
            </p:extLst>
          </p:nvPr>
        </p:nvGraphicFramePr>
        <p:xfrm>
          <a:off x="8062029" y="3151807"/>
          <a:ext cx="1381910" cy="15321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グラフ 58"/>
          <p:cNvGraphicFramePr>
            <a:graphicFrameLocks/>
          </p:cNvGraphicFramePr>
          <p:nvPr>
            <p:extLst>
              <p:ext uri="{D42A27DB-BD31-4B8C-83A1-F6EECF244321}">
                <p14:modId xmlns:p14="http://schemas.microsoft.com/office/powerpoint/2010/main" val="378220920"/>
              </p:ext>
            </p:extLst>
          </p:nvPr>
        </p:nvGraphicFramePr>
        <p:xfrm>
          <a:off x="6003988" y="3255924"/>
          <a:ext cx="1924311" cy="1409250"/>
        </p:xfrm>
        <a:graphic>
          <a:graphicData uri="http://schemas.openxmlformats.org/drawingml/2006/chart">
            <c:chart xmlns:c="http://schemas.openxmlformats.org/drawingml/2006/chart" xmlns:r="http://schemas.openxmlformats.org/officeDocument/2006/relationships" r:id="rId5"/>
          </a:graphicData>
        </a:graphic>
      </p:graphicFrame>
      <p:sp>
        <p:nvSpPr>
          <p:cNvPr id="40" name="正方形/長方形 39"/>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206323" y="906962"/>
            <a:ext cx="9487041" cy="1746952"/>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1006377" y="2967367"/>
            <a:ext cx="4072276"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補助費等（歳出）、国・府支出金（歳入）の見通し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172998" y="3426404"/>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46" name="テキスト ボックス 45"/>
          <p:cNvSpPr txBox="1"/>
          <p:nvPr/>
        </p:nvSpPr>
        <p:spPr>
          <a:xfrm>
            <a:off x="5923162" y="2966907"/>
            <a:ext cx="3597461"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歳入：「国・府支出金」の割合の変化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右矢印 11"/>
          <p:cNvSpPr/>
          <p:nvPr/>
        </p:nvSpPr>
        <p:spPr>
          <a:xfrm>
            <a:off x="7636889" y="3642562"/>
            <a:ext cx="194495" cy="6076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5898384" y="4850371"/>
            <a:ext cx="3597461"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歳出：「補助費等」の割合の変化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74" name="正方形/長方形 73"/>
          <p:cNvSpPr>
            <a:spLocks noChangeAspect="1"/>
          </p:cNvSpPr>
          <p:nvPr/>
        </p:nvSpPr>
        <p:spPr>
          <a:xfrm>
            <a:off x="6056404" y="3474838"/>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令和元年度</a:t>
            </a:r>
          </a:p>
        </p:txBody>
      </p:sp>
      <p:sp>
        <p:nvSpPr>
          <p:cNvPr id="2" name="角丸四角形 1"/>
          <p:cNvSpPr/>
          <p:nvPr/>
        </p:nvSpPr>
        <p:spPr>
          <a:xfrm>
            <a:off x="6274721" y="4557998"/>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１１５</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5" name="正方形/長方形 4"/>
          <p:cNvSpPr/>
          <p:nvPr/>
        </p:nvSpPr>
        <p:spPr>
          <a:xfrm>
            <a:off x="5898384" y="3274684"/>
            <a:ext cx="3658366" cy="15257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904953" y="5143622"/>
            <a:ext cx="3658366" cy="15257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a:spLocks noChangeAspect="1"/>
          </p:cNvSpPr>
          <p:nvPr/>
        </p:nvSpPr>
        <p:spPr>
          <a:xfrm>
            <a:off x="7914104" y="3474838"/>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年度</a:t>
            </a:r>
          </a:p>
        </p:txBody>
      </p:sp>
      <p:sp>
        <p:nvSpPr>
          <p:cNvPr id="62" name="角丸四角形 61"/>
          <p:cNvSpPr/>
          <p:nvPr/>
        </p:nvSpPr>
        <p:spPr>
          <a:xfrm>
            <a:off x="8009125" y="4551116"/>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１</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73</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63" name="右矢印 62"/>
          <p:cNvSpPr/>
          <p:nvPr/>
        </p:nvSpPr>
        <p:spPr>
          <a:xfrm>
            <a:off x="7630319" y="5524767"/>
            <a:ext cx="194495" cy="60765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a:spLocks noChangeAspect="1"/>
          </p:cNvSpPr>
          <p:nvPr/>
        </p:nvSpPr>
        <p:spPr>
          <a:xfrm>
            <a:off x="6056404" y="5357875"/>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令和元年度</a:t>
            </a:r>
          </a:p>
        </p:txBody>
      </p:sp>
      <p:sp>
        <p:nvSpPr>
          <p:cNvPr id="65" name="正方形/長方形 64"/>
          <p:cNvSpPr>
            <a:spLocks noChangeAspect="1"/>
          </p:cNvSpPr>
          <p:nvPr/>
        </p:nvSpPr>
        <p:spPr>
          <a:xfrm>
            <a:off x="7914103" y="5357152"/>
            <a:ext cx="239597" cy="9355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年度</a:t>
            </a:r>
          </a:p>
        </p:txBody>
      </p:sp>
      <p:sp>
        <p:nvSpPr>
          <p:cNvPr id="66" name="角丸四角形 65"/>
          <p:cNvSpPr/>
          <p:nvPr/>
        </p:nvSpPr>
        <p:spPr>
          <a:xfrm>
            <a:off x="6265902" y="6438991"/>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１１５</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67" name="角丸四角形 66"/>
          <p:cNvSpPr/>
          <p:nvPr/>
        </p:nvSpPr>
        <p:spPr>
          <a:xfrm>
            <a:off x="8009125" y="6453936"/>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約</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１</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72</a:t>
            </a:r>
            <a:r>
              <a:rPr kumimoji="1" lang="ja-JP" altLang="en-US" sz="1100" dirty="0">
                <a:solidFill>
                  <a:schemeClr val="tx1"/>
                </a:solidFill>
                <a:latin typeface="BIZ UDPゴシック" panose="020B0400000000000000" pitchFamily="50" charset="-128"/>
                <a:ea typeface="BIZ UDPゴシック" panose="020B0400000000000000" pitchFamily="50" charset="-128"/>
              </a:rPr>
              <a:t>億円</a:t>
            </a:r>
          </a:p>
        </p:txBody>
      </p:sp>
      <p:sp>
        <p:nvSpPr>
          <p:cNvPr id="70" name="角丸四角形 69"/>
          <p:cNvSpPr/>
          <p:nvPr/>
        </p:nvSpPr>
        <p:spPr>
          <a:xfrm>
            <a:off x="6499643" y="3605215"/>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n w="6350">
                  <a:noFill/>
                </a:ln>
                <a:solidFill>
                  <a:schemeClr val="bg1"/>
                </a:solidFill>
                <a:latin typeface="BIZ UDPゴシック" panose="020B0400000000000000" pitchFamily="50" charset="-128"/>
                <a:ea typeface="BIZ UDPゴシック" panose="020B0400000000000000" pitchFamily="50" charset="-128"/>
              </a:rPr>
              <a:t>２０．７</a:t>
            </a:r>
            <a:r>
              <a:rPr kumimoji="1" lang="en-US" altLang="ja-JP" sz="700" b="1" dirty="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1050" b="1" dirty="0">
              <a:ln w="6350">
                <a:noFill/>
              </a:ln>
              <a:solidFill>
                <a:schemeClr val="bg1"/>
              </a:solidFill>
              <a:latin typeface="BIZ UDPゴシック" panose="020B0400000000000000" pitchFamily="50" charset="-128"/>
              <a:ea typeface="BIZ UDPゴシック" panose="020B0400000000000000" pitchFamily="50" charset="-128"/>
            </a:endParaRPr>
          </a:p>
        </p:txBody>
      </p:sp>
      <p:sp>
        <p:nvSpPr>
          <p:cNvPr id="71" name="角丸四角形 70"/>
          <p:cNvSpPr/>
          <p:nvPr/>
        </p:nvSpPr>
        <p:spPr>
          <a:xfrm>
            <a:off x="8297883" y="3672625"/>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38</a:t>
            </a:r>
            <a:r>
              <a:rPr kumimoji="1" lang="ja-JP" altLang="en-US" sz="1100" b="1" dirty="0" err="1">
                <a:ln w="6350">
                  <a:noFill/>
                </a:ln>
                <a:solidFill>
                  <a:schemeClr val="bg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9</a:t>
            </a:r>
            <a:r>
              <a:rPr kumimoji="1" lang="en-US" altLang="ja-JP" sz="700" b="1" dirty="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1050" b="1" dirty="0">
              <a:ln w="6350">
                <a:noFill/>
              </a:ln>
              <a:solidFill>
                <a:schemeClr val="bg1"/>
              </a:solidFill>
              <a:latin typeface="BIZ UDPゴシック" panose="020B0400000000000000" pitchFamily="50" charset="-128"/>
              <a:ea typeface="BIZ UDPゴシック" panose="020B0400000000000000" pitchFamily="50" charset="-128"/>
            </a:endParaRPr>
          </a:p>
        </p:txBody>
      </p:sp>
      <p:sp>
        <p:nvSpPr>
          <p:cNvPr id="73" name="角丸四角形 72"/>
          <p:cNvSpPr/>
          <p:nvPr/>
        </p:nvSpPr>
        <p:spPr>
          <a:xfrm>
            <a:off x="6491072" y="5384327"/>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tx1"/>
                </a:solidFill>
                <a:latin typeface="BIZ UDPゴシック" panose="020B0400000000000000" pitchFamily="50" charset="-128"/>
                <a:ea typeface="BIZ UDPゴシック" panose="020B0400000000000000" pitchFamily="50" charset="-128"/>
              </a:rPr>
              <a:t>3</a:t>
            </a:r>
            <a:r>
              <a:rPr kumimoji="1" lang="ja-JP" altLang="en-US" sz="1100" b="1" dirty="0" err="1">
                <a:ln w="6350">
                  <a:noFill/>
                </a:ln>
                <a:solidFill>
                  <a:schemeClr val="tx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tx1"/>
                </a:solidFill>
                <a:latin typeface="BIZ UDPゴシック" panose="020B0400000000000000" pitchFamily="50" charset="-128"/>
                <a:ea typeface="BIZ UDPゴシック" panose="020B0400000000000000" pitchFamily="50" charset="-128"/>
              </a:rPr>
              <a:t>1</a:t>
            </a:r>
            <a:r>
              <a:rPr kumimoji="1" lang="en-US" altLang="ja-JP" sz="700" b="1" dirty="0">
                <a:ln w="6350">
                  <a:noFill/>
                </a:ln>
                <a:solidFill>
                  <a:schemeClr val="tx1"/>
                </a:solidFill>
                <a:latin typeface="BIZ UDPゴシック" panose="020B0400000000000000" pitchFamily="50" charset="-128"/>
                <a:ea typeface="BIZ UDPゴシック" panose="020B0400000000000000" pitchFamily="50" charset="-128"/>
              </a:rPr>
              <a:t>%</a:t>
            </a:r>
            <a:endParaRPr kumimoji="1" lang="ja-JP" altLang="en-US" sz="700" b="1" dirty="0">
              <a:ln w="6350">
                <a:noFill/>
              </a:ln>
              <a:solidFill>
                <a:schemeClr val="tx1"/>
              </a:solidFill>
              <a:latin typeface="BIZ UDPゴシック" panose="020B0400000000000000" pitchFamily="50" charset="-128"/>
              <a:ea typeface="BIZ UDPゴシック" panose="020B0400000000000000" pitchFamily="50" charset="-128"/>
            </a:endParaRPr>
          </a:p>
        </p:txBody>
      </p:sp>
      <p:sp>
        <p:nvSpPr>
          <p:cNvPr id="75" name="角丸四角形 74"/>
          <p:cNvSpPr/>
          <p:nvPr/>
        </p:nvSpPr>
        <p:spPr>
          <a:xfrm>
            <a:off x="8299511" y="5405857"/>
            <a:ext cx="1498600" cy="191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20</a:t>
            </a:r>
            <a:r>
              <a:rPr kumimoji="1" lang="ja-JP" altLang="en-US" sz="1100" b="1" dirty="0" err="1">
                <a:ln w="6350">
                  <a:noFill/>
                </a:ln>
                <a:solidFill>
                  <a:schemeClr val="bg1"/>
                </a:solidFill>
                <a:latin typeface="BIZ UDPゴシック" panose="020B0400000000000000" pitchFamily="50" charset="-128"/>
                <a:ea typeface="BIZ UDPゴシック" panose="020B0400000000000000" pitchFamily="50" charset="-128"/>
              </a:rPr>
              <a:t>．</a:t>
            </a:r>
            <a:r>
              <a:rPr kumimoji="1" lang="en-US" altLang="ja-JP" sz="1100" b="1" dirty="0">
                <a:ln w="6350">
                  <a:noFill/>
                </a:ln>
                <a:solidFill>
                  <a:schemeClr val="bg1"/>
                </a:solidFill>
                <a:latin typeface="BIZ UDPゴシック" panose="020B0400000000000000" pitchFamily="50" charset="-128"/>
                <a:ea typeface="BIZ UDPゴシック" panose="020B0400000000000000" pitchFamily="50" charset="-128"/>
              </a:rPr>
              <a:t>9</a:t>
            </a:r>
            <a:r>
              <a:rPr kumimoji="1" lang="en-US" altLang="ja-JP" sz="700" b="1" dirty="0">
                <a:ln w="6350">
                  <a:noFill/>
                </a:ln>
                <a:solidFill>
                  <a:schemeClr val="bg1"/>
                </a:solidFill>
                <a:latin typeface="BIZ UDPゴシック" panose="020B0400000000000000" pitchFamily="50" charset="-128"/>
                <a:ea typeface="BIZ UDPゴシック" panose="020B0400000000000000" pitchFamily="50" charset="-128"/>
              </a:rPr>
              <a:t>%</a:t>
            </a:r>
            <a:endParaRPr kumimoji="1" lang="ja-JP" altLang="en-US" sz="700" b="1" dirty="0">
              <a:ln w="6350">
                <a:noFill/>
              </a:ln>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36" name="グラフ 35">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225857619"/>
              </p:ext>
            </p:extLst>
          </p:nvPr>
        </p:nvGraphicFramePr>
        <p:xfrm>
          <a:off x="172999" y="3213126"/>
          <a:ext cx="5288688" cy="3644874"/>
        </p:xfrm>
        <a:graphic>
          <a:graphicData uri="http://schemas.openxmlformats.org/drawingml/2006/chart">
            <c:chart xmlns:c="http://schemas.openxmlformats.org/drawingml/2006/chart" xmlns:r="http://schemas.openxmlformats.org/officeDocument/2006/relationships" r:id="rId6"/>
          </a:graphicData>
        </a:graphic>
      </p:graphicFrame>
      <p:sp>
        <p:nvSpPr>
          <p:cNvPr id="4" name="下矢印 3"/>
          <p:cNvSpPr/>
          <p:nvPr/>
        </p:nvSpPr>
        <p:spPr>
          <a:xfrm rot="11766081">
            <a:off x="950050" y="4764823"/>
            <a:ext cx="127684" cy="47340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H="1" flipV="1">
            <a:off x="1307549" y="4410392"/>
            <a:ext cx="447115" cy="158279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1307549" y="5731420"/>
            <a:ext cx="1650663" cy="380749"/>
          </a:xfrm>
          <a:prstGeom prst="roundRect">
            <a:avLst/>
          </a:prstGeom>
          <a:solidFill>
            <a:schemeClr val="accent6">
              <a:lumMod val="20000"/>
              <a:lumOff val="80000"/>
            </a:schemeClr>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ベースとなる決算値が、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例年に比べ大きく増加</a:t>
            </a:r>
          </a:p>
        </p:txBody>
      </p:sp>
      <p:sp>
        <p:nvSpPr>
          <p:cNvPr id="45" name="角丸四角形 44"/>
          <p:cNvSpPr/>
          <p:nvPr/>
        </p:nvSpPr>
        <p:spPr>
          <a:xfrm>
            <a:off x="1730133" y="4518974"/>
            <a:ext cx="3089002" cy="413410"/>
          </a:xfrm>
          <a:prstGeom prst="round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推計値は、</a:t>
            </a:r>
            <a:r>
              <a:rPr kumimoji="1" lang="en-US" altLang="ja-JP" sz="1000" dirty="0">
                <a:solidFill>
                  <a:schemeClr val="tx1"/>
                </a:solidFill>
                <a:latin typeface="BIZ UDPゴシック" panose="020B0400000000000000" pitchFamily="50" charset="-128"/>
                <a:ea typeface="BIZ UDPゴシック" panose="020B0400000000000000" pitchFamily="50" charset="-128"/>
              </a:rPr>
              <a:t>R2</a:t>
            </a:r>
            <a:r>
              <a:rPr kumimoji="1" lang="ja-JP" altLang="en-US" sz="1000" dirty="0">
                <a:solidFill>
                  <a:schemeClr val="tx1"/>
                </a:solidFill>
                <a:latin typeface="BIZ UDPゴシック" panose="020B0400000000000000" pitchFamily="50" charset="-128"/>
                <a:ea typeface="BIZ UDPゴシック" panose="020B0400000000000000" pitchFamily="50" charset="-128"/>
              </a:rPr>
              <a:t>年度歳入に占める国・府支出金割合を</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各年度の歳出に乗じるため、増加傾向</a:t>
            </a:r>
          </a:p>
        </p:txBody>
      </p:sp>
      <p:sp>
        <p:nvSpPr>
          <p:cNvPr id="37" name="正方形/長方形 36"/>
          <p:cNvSpPr/>
          <p:nvPr/>
        </p:nvSpPr>
        <p:spPr>
          <a:xfrm>
            <a:off x="206323" y="1031544"/>
            <a:ext cx="9930337" cy="1477328"/>
          </a:xfrm>
          <a:prstGeom prst="rect">
            <a:avLst/>
          </a:prstGeom>
        </p:spPr>
        <p:txBody>
          <a:bodyPr wrap="square">
            <a:spAutoFit/>
          </a:bodyPr>
          <a:lstStyle/>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新型コロナウイルス感染症対策として「特別定額給付金事業」を実施したため、</a:t>
            </a:r>
            <a:r>
              <a:rPr kumimoji="1" lang="ja-JP" altLang="en-US" sz="1600" dirty="0">
                <a:solidFill>
                  <a:srgbClr val="FF0000"/>
                </a:solidFill>
                <a:latin typeface="BIZ UDPゴシック" panose="020B0400000000000000" pitchFamily="50" charset="-128"/>
                <a:ea typeface="BIZ UDPゴシック" panose="020B0400000000000000" pitchFamily="50" charset="-128"/>
              </a:rPr>
              <a:t>令和２年度の「補助費等」</a:t>
            </a:r>
            <a:r>
              <a:rPr kumimoji="1" lang="en-US" altLang="ja-JP" sz="1600" dirty="0">
                <a:solidFill>
                  <a:srgbClr val="FF0000"/>
                </a:solidFill>
                <a:latin typeface="BIZ UDPゴシック" panose="020B0400000000000000" pitchFamily="50" charset="-128"/>
                <a:ea typeface="BIZ UDPゴシック" panose="020B0400000000000000" pitchFamily="50" charset="-128"/>
              </a:rPr>
              <a:t/>
            </a:r>
            <a:br>
              <a:rPr kumimoji="1" lang="en-US" altLang="ja-JP" sz="1600" dirty="0">
                <a:solidFill>
                  <a:srgbClr val="FF0000"/>
                </a:solidFill>
                <a:latin typeface="BIZ UDPゴシック" panose="020B0400000000000000" pitchFamily="50" charset="-128"/>
                <a:ea typeface="BIZ UDPゴシック" panose="020B0400000000000000" pitchFamily="50" charset="-128"/>
              </a:rPr>
            </a:br>
            <a:r>
              <a:rPr kumimoji="1" lang="ja-JP" altLang="en-US" sz="1600" dirty="0">
                <a:solidFill>
                  <a:srgbClr val="FF0000"/>
                </a:solidFill>
                <a:latin typeface="BIZ UDPゴシック" panose="020B0400000000000000" pitchFamily="50" charset="-128"/>
                <a:ea typeface="BIZ UDPゴシック" panose="020B0400000000000000" pitchFamily="50" charset="-128"/>
              </a:rPr>
              <a:t>　　が例年に比べ増大し、後年度の歳出の推計に影響。</a:t>
            </a:r>
          </a:p>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spc="-30" dirty="0">
                <a:latin typeface="BIZ UDPゴシック" panose="020B0400000000000000" pitchFamily="50" charset="-128"/>
                <a:ea typeface="BIZ UDPゴシック" panose="020B0400000000000000" pitchFamily="50" charset="-128"/>
              </a:rPr>
              <a:t>また、本事業は</a:t>
            </a:r>
            <a:r>
              <a:rPr kumimoji="1" lang="ja-JP" altLang="en-US" sz="1600" spc="-30" dirty="0">
                <a:solidFill>
                  <a:srgbClr val="FF0000"/>
                </a:solidFill>
                <a:latin typeface="BIZ UDPゴシック" panose="020B0400000000000000" pitchFamily="50" charset="-128"/>
                <a:ea typeface="BIZ UDPゴシック" panose="020B0400000000000000" pitchFamily="50" charset="-128"/>
              </a:rPr>
              <a:t>全額国費であるため、令和２年度の「国・府支出金」も増大</a:t>
            </a:r>
            <a:r>
              <a:rPr kumimoji="1" lang="ja-JP" altLang="en-US" sz="1600" spc="-30" dirty="0">
                <a:latin typeface="BIZ UDPゴシック" panose="020B0400000000000000" pitchFamily="50" charset="-128"/>
                <a:ea typeface="BIZ UDPゴシック" panose="020B0400000000000000" pitchFamily="50" charset="-128"/>
              </a:rPr>
              <a:t>し、後年度の歳入の推計に影響。</a:t>
            </a:r>
            <a:endParaRPr kumimoji="1" lang="en-US" altLang="ja-JP" sz="1600" spc="-30" dirty="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ただし、歳入歳出ともに同様に増加していることから、収支への影響は少ない。</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8" name="テキスト ボックス 37"/>
          <p:cNvSpPr txBox="1"/>
          <p:nvPr/>
        </p:nvSpPr>
        <p:spPr>
          <a:xfrm>
            <a:off x="78059" y="69752"/>
            <a:ext cx="9911688" cy="523220"/>
          </a:xfrm>
          <a:prstGeom prst="rect">
            <a:avLst/>
          </a:prstGeom>
          <a:noFill/>
        </p:spPr>
        <p:txBody>
          <a:bodyPr wrap="none" rtlCol="0">
            <a:spAutoFit/>
          </a:bodyPr>
          <a:lstStyle/>
          <a:p>
            <a:r>
              <a:rPr kumimoji="1" lang="ja-JP" altLang="en-US" sz="2800" b="1" spc="-120"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２．財政シミュレーションの試算方法②　（補助費等、国・府支出金）</a:t>
            </a:r>
          </a:p>
        </p:txBody>
      </p:sp>
      <p:sp>
        <p:nvSpPr>
          <p:cNvPr id="39" name="テキスト ボックス 38"/>
          <p:cNvSpPr txBox="1"/>
          <p:nvPr/>
        </p:nvSpPr>
        <p:spPr>
          <a:xfrm>
            <a:off x="5975881" y="4568652"/>
            <a:ext cx="646331" cy="230832"/>
          </a:xfrm>
          <a:prstGeom prst="rect">
            <a:avLst/>
          </a:prstGeom>
          <a:noFill/>
        </p:spPr>
        <p:txBody>
          <a:bodyPr wrap="none" rtlCol="0">
            <a:spAutoFit/>
          </a:bodyPr>
          <a:lstStyle/>
          <a:p>
            <a:r>
              <a:rPr kumimoji="1" lang="ja-JP" altLang="en-US" sz="900" dirty="0">
                <a:latin typeface="BIZ UDPゴシック" panose="020B0400000000000000" pitchFamily="50" charset="-128"/>
                <a:ea typeface="BIZ UDPゴシック" panose="020B0400000000000000" pitchFamily="50" charset="-128"/>
              </a:rPr>
              <a:t>歳入総額</a:t>
            </a:r>
          </a:p>
        </p:txBody>
      </p:sp>
      <p:sp>
        <p:nvSpPr>
          <p:cNvPr id="41" name="テキスト ボックス 40"/>
          <p:cNvSpPr txBox="1"/>
          <p:nvPr/>
        </p:nvSpPr>
        <p:spPr>
          <a:xfrm>
            <a:off x="5975964" y="6445828"/>
            <a:ext cx="646331" cy="230832"/>
          </a:xfrm>
          <a:prstGeom prst="rect">
            <a:avLst/>
          </a:prstGeom>
          <a:noFill/>
        </p:spPr>
        <p:txBody>
          <a:bodyPr wrap="none" rtlCol="0">
            <a:spAutoFit/>
          </a:bodyPr>
          <a:lstStyle/>
          <a:p>
            <a:r>
              <a:rPr kumimoji="1" lang="ja-JP" altLang="en-US" sz="900" dirty="0" smtClean="0">
                <a:latin typeface="BIZ UDPゴシック" panose="020B0400000000000000" pitchFamily="50" charset="-128"/>
                <a:ea typeface="BIZ UDPゴシック" panose="020B0400000000000000" pitchFamily="50" charset="-128"/>
              </a:rPr>
              <a:t>歳出総額</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9602046" y="6550924"/>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3</a:t>
            </a:r>
          </a:p>
        </p:txBody>
      </p:sp>
    </p:spTree>
    <p:extLst>
      <p:ext uri="{BB962C8B-B14F-4D97-AF65-F5344CB8AC3E}">
        <p14:creationId xmlns:p14="http://schemas.microsoft.com/office/powerpoint/2010/main" val="7987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92993" y="982856"/>
            <a:ext cx="9250704" cy="2146742"/>
          </a:xfrm>
          <a:prstGeom prst="rect">
            <a:avLst/>
          </a:prstGeom>
        </p:spPr>
        <p:txBody>
          <a:bodyPr wrap="square">
            <a:spAutoFit/>
          </a:bodyPr>
          <a:lstStyle/>
          <a:p>
            <a:pPr>
              <a:lnSpc>
                <a:spcPct val="150000"/>
              </a:lnSpc>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島本</a:t>
            </a:r>
            <a:r>
              <a:rPr kumimoji="1" lang="ja-JP" altLang="en-US" sz="1600" dirty="0">
                <a:solidFill>
                  <a:schemeClr val="tx1">
                    <a:lumMod val="95000"/>
                    <a:lumOff val="5000"/>
                  </a:schemeClr>
                </a:solidFill>
                <a:latin typeface="BIZ UDPゴシック" panose="020B0400000000000000" pitchFamily="50" charset="-128"/>
                <a:ea typeface="BIZ UDPゴシック" panose="020B0400000000000000" pitchFamily="50" charset="-128"/>
              </a:rPr>
              <a:t>町が公表している最新の人口推計によれば、大型マンション等の住宅開発が進んでいる影響</a:t>
            </a:r>
            <a:endParaRPr kumimoji="1" lang="en-US" altLang="ja-JP" sz="16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などにより、人口減少や高齢化率の増加は抑制され、総人口や各区分別人口は概ね横ばい</a:t>
            </a:r>
            <a:endParaRPr kumimoji="1" lang="en-US" altLang="ja-JP" sz="1600"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sz="9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今後</a:t>
            </a:r>
            <a:r>
              <a:rPr kumimoji="1" lang="en-US" altLang="ja-JP" sz="1600" dirty="0">
                <a:latin typeface="BIZ UDPゴシック" panose="020B0400000000000000" pitchFamily="50" charset="-128"/>
                <a:ea typeface="BIZ UDPゴシック" panose="020B0400000000000000" pitchFamily="50" charset="-128"/>
              </a:rPr>
              <a:t>15</a:t>
            </a:r>
            <a:r>
              <a:rPr kumimoji="1" lang="ja-JP" altLang="en-US" sz="1600" dirty="0">
                <a:latin typeface="BIZ UDPゴシック" panose="020B0400000000000000" pitchFamily="50" charset="-128"/>
                <a:ea typeface="BIZ UDPゴシック" panose="020B0400000000000000" pitchFamily="50" charset="-128"/>
              </a:rPr>
              <a:t>年間で、</a:t>
            </a:r>
            <a:endParaRPr kumimoji="1" lang="en-US" altLang="ja-JP" sz="16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latin typeface="BIZ UDPゴシック" panose="020B0400000000000000" pitchFamily="50" charset="-128"/>
                <a:ea typeface="BIZ UDPゴシック" panose="020B0400000000000000" pitchFamily="50" charset="-128"/>
              </a:rPr>
              <a:t>　　  　・総人口に占める生産年齢人口の割合</a:t>
            </a:r>
            <a:r>
              <a:rPr kumimoji="1" lang="ja-JP" altLang="en-US" sz="1600" dirty="0" smtClean="0">
                <a:latin typeface="BIZ UDPゴシック" panose="020B0400000000000000" pitchFamily="50" charset="-128"/>
                <a:ea typeface="BIZ UDPゴシック" panose="020B0400000000000000" pitchFamily="50" charset="-128"/>
              </a:rPr>
              <a:t>は 約</a:t>
            </a:r>
            <a:r>
              <a:rPr kumimoji="1" lang="en-US" altLang="ja-JP" sz="1600" dirty="0" smtClean="0">
                <a:latin typeface="BIZ UDPゴシック" panose="020B0400000000000000" pitchFamily="50" charset="-128"/>
                <a:ea typeface="BIZ UDPゴシック" panose="020B0400000000000000" pitchFamily="50" charset="-128"/>
              </a:rPr>
              <a:t>2pt </a:t>
            </a:r>
            <a:r>
              <a:rPr kumimoji="1" lang="ja-JP" altLang="en-US" sz="1600" dirty="0" smtClean="0">
                <a:latin typeface="BIZ UDPゴシック" panose="020B0400000000000000" pitchFamily="50" charset="-128"/>
                <a:ea typeface="BIZ UDPゴシック" panose="020B0400000000000000" pitchFamily="50" charset="-128"/>
              </a:rPr>
              <a:t>減</a:t>
            </a:r>
            <a:endParaRPr kumimoji="1" lang="en-US" altLang="ja-JP" sz="16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600" dirty="0">
                <a:latin typeface="BIZ UDPゴシック" panose="020B0400000000000000" pitchFamily="50" charset="-128"/>
                <a:ea typeface="BIZ UDPゴシック" panose="020B0400000000000000" pitchFamily="50" charset="-128"/>
              </a:rPr>
              <a:t>　　　　・総人口に占める後期高齢者人口の割合</a:t>
            </a:r>
            <a:r>
              <a:rPr kumimoji="1" lang="ja-JP" altLang="en-US" sz="1600" dirty="0" smtClean="0">
                <a:latin typeface="BIZ UDPゴシック" panose="020B0400000000000000" pitchFamily="50" charset="-128"/>
                <a:ea typeface="BIZ UDPゴシック" panose="020B0400000000000000" pitchFamily="50" charset="-128"/>
              </a:rPr>
              <a:t>は 約</a:t>
            </a:r>
            <a:r>
              <a:rPr kumimoji="1" lang="en-US" altLang="ja-JP" sz="1600" dirty="0">
                <a:latin typeface="BIZ UDPゴシック" panose="020B0400000000000000" pitchFamily="50" charset="-128"/>
                <a:ea typeface="BIZ UDPゴシック" panose="020B0400000000000000" pitchFamily="50" charset="-128"/>
              </a:rPr>
              <a:t>4</a:t>
            </a:r>
            <a:r>
              <a:rPr kumimoji="1" lang="ja-JP" altLang="en-US" sz="1600" dirty="0" smtClean="0">
                <a:latin typeface="BIZ UDPゴシック" panose="020B0400000000000000" pitchFamily="50" charset="-128"/>
                <a:ea typeface="BIZ UDPゴシック" panose="020B0400000000000000" pitchFamily="50" charset="-128"/>
              </a:rPr>
              <a:t>ｐｔ 増</a:t>
            </a:r>
            <a:endParaRPr kumimoji="1" lang="ja-JP" altLang="en-US" sz="1600" dirty="0">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945256847"/>
              </p:ext>
            </p:extLst>
          </p:nvPr>
        </p:nvGraphicFramePr>
        <p:xfrm>
          <a:off x="8096551" y="1975908"/>
          <a:ext cx="685800" cy="109646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1826271987"/>
                    </a:ext>
                  </a:extLst>
                </a:gridCol>
              </a:tblGrid>
              <a:tr h="219292">
                <a:tc>
                  <a:txBody>
                    <a:bodyPr/>
                    <a:lstStyle/>
                    <a:p>
                      <a:pPr algn="ctr" fontAlgn="ctr"/>
                      <a:r>
                        <a:rPr lang="en-US" sz="1000" u="none" strike="noStrike" dirty="0">
                          <a:solidFill>
                            <a:schemeClr val="bg1"/>
                          </a:solidFill>
                          <a:effectLst/>
                          <a:latin typeface="BIZ UDPゴシック" panose="020B0400000000000000" pitchFamily="50" charset="-128"/>
                          <a:ea typeface="BIZ UDPゴシック" panose="020B0400000000000000" pitchFamily="50" charset="-128"/>
                        </a:rPr>
                        <a:t>R17</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757225286"/>
                  </a:ext>
                </a:extLst>
              </a:tr>
              <a:tr h="219292">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154459"/>
                  </a:ext>
                </a:extLst>
              </a:tr>
              <a:tr h="219292">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632513"/>
                  </a:ext>
                </a:extLst>
              </a:tr>
              <a:tr h="219292">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372610"/>
                  </a:ext>
                </a:extLst>
              </a:tr>
              <a:tr h="219292">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520179"/>
                  </a:ext>
                </a:extLst>
              </a:tr>
            </a:tbl>
          </a:graphicData>
        </a:graphic>
      </p:graphicFrame>
      <p:graphicFrame>
        <p:nvGraphicFramePr>
          <p:cNvPr id="46" name="グラフ 45"/>
          <p:cNvGraphicFramePr>
            <a:graphicFrameLocks/>
          </p:cNvGraphicFramePr>
          <p:nvPr>
            <p:extLst>
              <p:ext uri="{D42A27DB-BD31-4B8C-83A1-F6EECF244321}">
                <p14:modId xmlns:p14="http://schemas.microsoft.com/office/powerpoint/2010/main" val="2225917445"/>
              </p:ext>
            </p:extLst>
          </p:nvPr>
        </p:nvGraphicFramePr>
        <p:xfrm>
          <a:off x="5113418" y="3687596"/>
          <a:ext cx="4572000" cy="2862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 name="グラフ 44">
            <a:extLst>
              <a:ext uri="{FF2B5EF4-FFF2-40B4-BE49-F238E27FC236}">
                <a16:creationId xmlns:a16="http://schemas.microsoft.com/office/drawing/2014/main" id="{66A2E93C-D877-4FE6-A60D-4FCBF11BC96A}"/>
              </a:ext>
            </a:extLst>
          </p:cNvPr>
          <p:cNvGraphicFramePr>
            <a:graphicFrameLocks/>
          </p:cNvGraphicFramePr>
          <p:nvPr>
            <p:extLst>
              <p:ext uri="{D42A27DB-BD31-4B8C-83A1-F6EECF244321}">
                <p14:modId xmlns:p14="http://schemas.microsoft.com/office/powerpoint/2010/main" val="608112893"/>
              </p:ext>
            </p:extLst>
          </p:nvPr>
        </p:nvGraphicFramePr>
        <p:xfrm>
          <a:off x="327194" y="3672666"/>
          <a:ext cx="4762650" cy="2877501"/>
        </p:xfrm>
        <a:graphic>
          <a:graphicData uri="http://schemas.openxmlformats.org/drawingml/2006/chart">
            <c:chart xmlns:c="http://schemas.openxmlformats.org/drawingml/2006/chart" xmlns:r="http://schemas.openxmlformats.org/officeDocument/2006/relationships" r:id="rId3"/>
          </a:graphicData>
        </a:graphic>
      </p:graphicFrame>
      <p:sp>
        <p:nvSpPr>
          <p:cNvPr id="35" name="正方形/長方形 34"/>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1"/>
          <p:cNvSpPr txBox="1"/>
          <p:nvPr/>
        </p:nvSpPr>
        <p:spPr>
          <a:xfrm>
            <a:off x="5725663" y="3427218"/>
            <a:ext cx="387596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区分別の人口の推移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78059" y="69752"/>
            <a:ext cx="9467656" cy="954107"/>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３．島本町の人口推計 </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（「第五次総合計画の策定に係る人口推計」</a:t>
            </a:r>
            <a:r>
              <a:rPr kumimoji="1" lang="ja-JP" altLang="en-US" sz="11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（令和元年６月）</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より）</a:t>
            </a: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9404029" y="6437794"/>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tx1"/>
                </a:solidFill>
                <a:latin typeface="BIZ UDPゴシック" panose="020B0400000000000000" pitchFamily="50" charset="-128"/>
                <a:ea typeface="BIZ UDPゴシック" panose="020B0400000000000000" pitchFamily="50" charset="-128"/>
              </a:rPr>
              <a:t>4</a:t>
            </a:r>
          </a:p>
        </p:txBody>
      </p:sp>
      <p:sp>
        <p:nvSpPr>
          <p:cNvPr id="11" name="正方形/長方形 10"/>
          <p:cNvSpPr/>
          <p:nvPr/>
        </p:nvSpPr>
        <p:spPr>
          <a:xfrm>
            <a:off x="198377" y="898410"/>
            <a:ext cx="9487041" cy="2304000"/>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3" name="直線矢印コネクタ 12"/>
          <p:cNvCxnSpPr/>
          <p:nvPr/>
        </p:nvCxnSpPr>
        <p:spPr>
          <a:xfrm>
            <a:off x="7520551" y="2595721"/>
            <a:ext cx="576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4756" y="3433083"/>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総人口の推移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8722171" y="2410835"/>
            <a:ext cx="1363716" cy="246221"/>
          </a:xfrm>
          <a:prstGeom prst="rect">
            <a:avLst/>
          </a:prstGeom>
          <a:noFill/>
        </p:spPr>
        <p:txBody>
          <a:bodyPr wrap="square" rtlCol="0">
            <a:spAutoFit/>
          </a:bodyPr>
          <a:lstStyle/>
          <a:p>
            <a:r>
              <a:rPr kumimoji="1" lang="ja-JP" altLang="en-US" sz="1000" dirty="0">
                <a:solidFill>
                  <a:schemeClr val="accent2"/>
                </a:solidFill>
                <a:latin typeface="BIZ UDPゴシック" panose="020B0400000000000000" pitchFamily="50" charset="-128"/>
                <a:ea typeface="BIZ UDPゴシック" panose="020B0400000000000000" pitchFamily="50" charset="-128"/>
              </a:rPr>
              <a:t>（▲ 約</a:t>
            </a:r>
            <a:r>
              <a:rPr kumimoji="1" lang="en-US" altLang="ja-JP" sz="1000" dirty="0">
                <a:solidFill>
                  <a:schemeClr val="accent2"/>
                </a:solidFill>
                <a:latin typeface="BIZ UDPゴシック" panose="020B0400000000000000" pitchFamily="50" charset="-128"/>
                <a:ea typeface="BIZ UDPゴシック" panose="020B0400000000000000" pitchFamily="50" charset="-128"/>
              </a:rPr>
              <a:t>2pt</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a:t>
            </a:r>
          </a:p>
        </p:txBody>
      </p:sp>
      <p:sp>
        <p:nvSpPr>
          <p:cNvPr id="19" name="テキスト ボックス 18"/>
          <p:cNvSpPr txBox="1"/>
          <p:nvPr/>
        </p:nvSpPr>
        <p:spPr>
          <a:xfrm>
            <a:off x="8722171" y="2844161"/>
            <a:ext cx="1363716" cy="246221"/>
          </a:xfrm>
          <a:prstGeom prst="rect">
            <a:avLst/>
          </a:prstGeom>
          <a:noFill/>
        </p:spPr>
        <p:txBody>
          <a:bodyPr wrap="square" rtlCol="0">
            <a:spAutoFit/>
          </a:bodyPr>
          <a:lstStyle/>
          <a:p>
            <a:r>
              <a:rPr kumimoji="1" lang="ja-JP" altLang="en-US" sz="1000" dirty="0">
                <a:solidFill>
                  <a:schemeClr val="accent2"/>
                </a:solidFill>
                <a:latin typeface="BIZ UDPゴシック" panose="020B0400000000000000" pitchFamily="50" charset="-128"/>
                <a:ea typeface="BIZ UDPゴシック" panose="020B0400000000000000" pitchFamily="50" charset="-128"/>
              </a:rPr>
              <a:t>（＋ 約４</a:t>
            </a:r>
            <a:r>
              <a:rPr kumimoji="1" lang="en-US" altLang="ja-JP" sz="1000" dirty="0" err="1">
                <a:solidFill>
                  <a:schemeClr val="accent2"/>
                </a:solidFill>
                <a:latin typeface="BIZ UDPゴシック" panose="020B0400000000000000" pitchFamily="50" charset="-128"/>
                <a:ea typeface="BIZ UDPゴシック" panose="020B0400000000000000" pitchFamily="50" charset="-128"/>
              </a:rPr>
              <a:t>pt</a:t>
            </a:r>
            <a:r>
              <a:rPr kumimoji="1" lang="ja-JP" altLang="en-US" sz="1000" dirty="0">
                <a:solidFill>
                  <a:schemeClr val="accent2"/>
                </a:solidFill>
                <a:latin typeface="BIZ UDPゴシック" panose="020B0400000000000000" pitchFamily="50" charset="-128"/>
                <a:ea typeface="BIZ UDPゴシック" panose="020B0400000000000000" pitchFamily="50" charset="-128"/>
              </a:rPr>
              <a:t>）</a:t>
            </a:r>
          </a:p>
        </p:txBody>
      </p:sp>
      <p:sp>
        <p:nvSpPr>
          <p:cNvPr id="3" name="角丸四角形 2"/>
          <p:cNvSpPr/>
          <p:nvPr/>
        </p:nvSpPr>
        <p:spPr>
          <a:xfrm>
            <a:off x="8096551" y="2404389"/>
            <a:ext cx="1476000" cy="252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067697" y="2841272"/>
            <a:ext cx="1476000" cy="252000"/>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6774" y="3436248"/>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（人）</a:t>
            </a:r>
          </a:p>
        </p:txBody>
      </p:sp>
      <p:sp>
        <p:nvSpPr>
          <p:cNvPr id="22" name="テキスト ボックス 21"/>
          <p:cNvSpPr txBox="1"/>
          <p:nvPr/>
        </p:nvSpPr>
        <p:spPr>
          <a:xfrm>
            <a:off x="5086987" y="3457995"/>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（人）</a:t>
            </a:r>
          </a:p>
        </p:txBody>
      </p:sp>
      <p:sp>
        <p:nvSpPr>
          <p:cNvPr id="24" name="テキスト ボックス 23"/>
          <p:cNvSpPr txBox="1"/>
          <p:nvPr/>
        </p:nvSpPr>
        <p:spPr>
          <a:xfrm>
            <a:off x="7111392" y="4887405"/>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高齢者人口</a:t>
            </a:r>
          </a:p>
        </p:txBody>
      </p:sp>
      <p:sp>
        <p:nvSpPr>
          <p:cNvPr id="25" name="テキスト ボックス 24"/>
          <p:cNvSpPr txBox="1"/>
          <p:nvPr/>
        </p:nvSpPr>
        <p:spPr>
          <a:xfrm>
            <a:off x="874102" y="3792541"/>
            <a:ext cx="720000" cy="230832"/>
          </a:xfrm>
          <a:prstGeom prst="rect">
            <a:avLst/>
          </a:prstGeom>
          <a:noFill/>
        </p:spPr>
        <p:txBody>
          <a:bodyPr wrap="square" rtlCol="0">
            <a:spAutoFit/>
          </a:bodyPr>
          <a:lstStyle/>
          <a:p>
            <a:pPr algn="ctr"/>
            <a:r>
              <a:rPr kumimoji="1" lang="en-US" altLang="ja-JP" sz="900" dirty="0">
                <a:latin typeface="BIZ UDPゴシック" panose="020B0400000000000000" pitchFamily="50" charset="-128"/>
                <a:ea typeface="BIZ UDPゴシック" panose="020B0400000000000000" pitchFamily="50" charset="-128"/>
              </a:rPr>
              <a:t>31,751</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26" name="テキスト ボックス 25"/>
          <p:cNvSpPr txBox="1"/>
          <p:nvPr/>
        </p:nvSpPr>
        <p:spPr>
          <a:xfrm>
            <a:off x="4335464" y="3805011"/>
            <a:ext cx="720000" cy="230832"/>
          </a:xfrm>
          <a:prstGeom prst="rect">
            <a:avLst/>
          </a:prstGeom>
          <a:noFill/>
        </p:spPr>
        <p:txBody>
          <a:bodyPr wrap="square" rtlCol="0">
            <a:spAutoFit/>
          </a:bodyPr>
          <a:lstStyle/>
          <a:p>
            <a:pPr algn="ctr"/>
            <a:r>
              <a:rPr kumimoji="1" lang="en-US" altLang="ja-JP" sz="900" dirty="0">
                <a:latin typeface="BIZ UDPゴシック" panose="020B0400000000000000" pitchFamily="50" charset="-128"/>
                <a:ea typeface="BIZ UDPゴシック" panose="020B0400000000000000" pitchFamily="50" charset="-128"/>
              </a:rPr>
              <a:t>31,460</a:t>
            </a:r>
            <a:endParaRPr kumimoji="1" lang="ja-JP" altLang="en-US" sz="900" dirty="0">
              <a:latin typeface="BIZ UDPゴシック" panose="020B0400000000000000" pitchFamily="50" charset="-128"/>
              <a:ea typeface="BIZ UDPゴシック" panose="020B0400000000000000" pitchFamily="50" charset="-128"/>
            </a:endParaRPr>
          </a:p>
        </p:txBody>
      </p:sp>
      <p:cxnSp>
        <p:nvCxnSpPr>
          <p:cNvPr id="6" name="直線コネクタ 5"/>
          <p:cNvCxnSpPr/>
          <p:nvPr/>
        </p:nvCxnSpPr>
        <p:spPr>
          <a:xfrm flipV="1">
            <a:off x="1106690" y="4017843"/>
            <a:ext cx="0" cy="144000"/>
          </a:xfrm>
          <a:prstGeom prst="line">
            <a:avLst/>
          </a:prstGeom>
          <a:ln w="6350"/>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7155834" y="5763088"/>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年少人口</a:t>
            </a:r>
          </a:p>
        </p:txBody>
      </p:sp>
      <p:sp>
        <p:nvSpPr>
          <p:cNvPr id="36" name="テキスト ボックス 35"/>
          <p:cNvSpPr txBox="1"/>
          <p:nvPr/>
        </p:nvSpPr>
        <p:spPr>
          <a:xfrm>
            <a:off x="2387889" y="4000948"/>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後期高齢者人口</a:t>
            </a:r>
          </a:p>
        </p:txBody>
      </p:sp>
      <p:sp>
        <p:nvSpPr>
          <p:cNvPr id="37" name="テキスト ボックス 36"/>
          <p:cNvSpPr txBox="1"/>
          <p:nvPr/>
        </p:nvSpPr>
        <p:spPr>
          <a:xfrm>
            <a:off x="2387889" y="4372759"/>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前期高齢者人口</a:t>
            </a:r>
          </a:p>
        </p:txBody>
      </p:sp>
      <p:sp>
        <p:nvSpPr>
          <p:cNvPr id="38" name="テキスト ボックス 37"/>
          <p:cNvSpPr txBox="1"/>
          <p:nvPr/>
        </p:nvSpPr>
        <p:spPr>
          <a:xfrm>
            <a:off x="2387889" y="5080751"/>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生産年齢人口</a:t>
            </a:r>
          </a:p>
        </p:txBody>
      </p:sp>
      <p:sp>
        <p:nvSpPr>
          <p:cNvPr id="39" name="テキスト ボックス 38"/>
          <p:cNvSpPr txBox="1"/>
          <p:nvPr/>
        </p:nvSpPr>
        <p:spPr>
          <a:xfrm>
            <a:off x="2387889" y="6014547"/>
            <a:ext cx="108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年少人口</a:t>
            </a:r>
          </a:p>
        </p:txBody>
      </p:sp>
      <p:cxnSp>
        <p:nvCxnSpPr>
          <p:cNvPr id="43" name="直線コネクタ 42"/>
          <p:cNvCxnSpPr/>
          <p:nvPr/>
        </p:nvCxnSpPr>
        <p:spPr>
          <a:xfrm flipV="1">
            <a:off x="4806095" y="4035843"/>
            <a:ext cx="0" cy="108000"/>
          </a:xfrm>
          <a:prstGeom prst="line">
            <a:avLst/>
          </a:prstGeom>
          <a:ln w="6350"/>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7087645" y="4163155"/>
            <a:ext cx="115200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生産年齢人口</a:t>
            </a:r>
          </a:p>
        </p:txBody>
      </p:sp>
      <p:graphicFrame>
        <p:nvGraphicFramePr>
          <p:cNvPr id="5" name="表 4"/>
          <p:cNvGraphicFramePr>
            <a:graphicFrameLocks noGrp="1"/>
          </p:cNvGraphicFramePr>
          <p:nvPr>
            <p:extLst>
              <p:ext uri="{D42A27DB-BD31-4B8C-83A1-F6EECF244321}">
                <p14:modId xmlns:p14="http://schemas.microsoft.com/office/powerpoint/2010/main" val="132786704"/>
              </p:ext>
            </p:extLst>
          </p:nvPr>
        </p:nvGraphicFramePr>
        <p:xfrm>
          <a:off x="5807675" y="1977959"/>
          <a:ext cx="1712876" cy="1094410"/>
        </p:xfrm>
        <a:graphic>
          <a:graphicData uri="http://schemas.openxmlformats.org/drawingml/2006/table">
            <a:tbl>
              <a:tblPr>
                <a:tableStyleId>{5C22544A-7EE6-4342-B048-85BDC9FD1C3A}</a:tableStyleId>
              </a:tblPr>
              <a:tblGrid>
                <a:gridCol w="1086800">
                  <a:extLst>
                    <a:ext uri="{9D8B030D-6E8A-4147-A177-3AD203B41FA5}">
                      <a16:colId xmlns:a16="http://schemas.microsoft.com/office/drawing/2014/main" val="2983654006"/>
                    </a:ext>
                  </a:extLst>
                </a:gridCol>
                <a:gridCol w="626076">
                  <a:extLst>
                    <a:ext uri="{9D8B030D-6E8A-4147-A177-3AD203B41FA5}">
                      <a16:colId xmlns:a16="http://schemas.microsoft.com/office/drawing/2014/main" val="3493508654"/>
                    </a:ext>
                  </a:extLst>
                </a:gridCol>
              </a:tblGrid>
              <a:tr h="218882">
                <a:tc>
                  <a:txBody>
                    <a:bodyPr/>
                    <a:lstStyle/>
                    <a:p>
                      <a:pPr algn="ctr" fontAlgn="ctr"/>
                      <a:r>
                        <a:rPr lang="ja-JP" altLang="en-US" sz="1000" u="none" strike="noStrike" dirty="0">
                          <a:solidFill>
                            <a:schemeClr val="bg1"/>
                          </a:solidFill>
                          <a:effectLst/>
                          <a:latin typeface="BIZ UDPゴシック" panose="020B0400000000000000" pitchFamily="50" charset="-128"/>
                          <a:ea typeface="BIZ UDPゴシック" panose="020B0400000000000000" pitchFamily="50" charset="-128"/>
                        </a:rPr>
                        <a:t>　</a:t>
                      </a:r>
                      <a:endParaRPr lang="ja-JP" alt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fontAlgn="ctr"/>
                      <a:r>
                        <a:rPr lang="en-US" sz="1000" u="none" strike="noStrike" dirty="0">
                          <a:solidFill>
                            <a:schemeClr val="bg1"/>
                          </a:solidFill>
                          <a:effectLst/>
                          <a:latin typeface="BIZ UDPゴシック" panose="020B0400000000000000" pitchFamily="50" charset="-128"/>
                          <a:ea typeface="BIZ UDPゴシック" panose="020B0400000000000000" pitchFamily="50" charset="-128"/>
                        </a:rPr>
                        <a:t>R3</a:t>
                      </a:r>
                      <a:endParaRPr lang="en-US" sz="10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335540994"/>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年少人口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806619"/>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生産年齢人口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575462"/>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前期高齢者人口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a:solidFill>
                            <a:srgbClr val="000000"/>
                          </a:solidFill>
                          <a:effectLst/>
                          <a:latin typeface="BIZ UDPゴシック" panose="020B0400000000000000" pitchFamily="50" charset="-128"/>
                          <a:ea typeface="BIZ UDPゴシック" panose="020B0400000000000000" pitchFamily="50" charset="-128"/>
                        </a:rPr>
                        <a:t>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8831310"/>
                  </a:ext>
                </a:extLst>
              </a:tr>
              <a:tr h="218882">
                <a:tc>
                  <a:txBody>
                    <a:bodyPr/>
                    <a:lstStyle/>
                    <a:p>
                      <a:pPr algn="ctr" fontAlgn="ctr"/>
                      <a:r>
                        <a:rPr lang="ja-JP" altLang="en-US" sz="1000" u="none" strike="noStrike" dirty="0">
                          <a:effectLst/>
                          <a:latin typeface="BIZ UDPゴシック" panose="020B0400000000000000" pitchFamily="50" charset="-128"/>
                          <a:ea typeface="BIZ UDPゴシック" panose="020B0400000000000000" pitchFamily="50" charset="-128"/>
                        </a:rPr>
                        <a:t>後期高齢者人口</a:t>
                      </a:r>
                      <a:endPar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528014"/>
                  </a:ext>
                </a:extLst>
              </a:tr>
            </a:tbl>
          </a:graphicData>
        </a:graphic>
      </p:graphicFrame>
    </p:spTree>
    <p:extLst>
      <p:ext uri="{BB962C8B-B14F-4D97-AF65-F5344CB8AC3E}">
        <p14:creationId xmlns:p14="http://schemas.microsoft.com/office/powerpoint/2010/main" val="81175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9151864" cy="954107"/>
          </a:xfrm>
          <a:prstGeom prst="rect">
            <a:avLst/>
          </a:prstGeom>
          <a:noFill/>
        </p:spPr>
        <p:txBody>
          <a:bodyPr wrap="non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試算の費目別の</a:t>
            </a:r>
            <a:r>
              <a:rPr kumimoji="1" lang="ja-JP" altLang="en-US"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傾向①</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（歳出：建設事業費</a:t>
            </a:r>
            <a:r>
              <a:rPr kumimoji="1" lang="ja-JP" altLang="en-US"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（災害復旧含む）</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8" name="正方形/長方形 17"/>
          <p:cNvSpPr/>
          <p:nvPr/>
        </p:nvSpPr>
        <p:spPr>
          <a:xfrm>
            <a:off x="9404029" y="6437794"/>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５</a:t>
            </a:r>
          </a:p>
        </p:txBody>
      </p:sp>
      <p:sp>
        <p:nvSpPr>
          <p:cNvPr id="16" name="正方形/長方形 15"/>
          <p:cNvSpPr/>
          <p:nvPr/>
        </p:nvSpPr>
        <p:spPr>
          <a:xfrm>
            <a:off x="292993" y="933428"/>
            <a:ext cx="9587988" cy="1756891"/>
          </a:xfrm>
          <a:prstGeom prst="rect">
            <a:avLst/>
          </a:prstGeom>
        </p:spPr>
        <p:txBody>
          <a:bodyPr wrap="square">
            <a:spAutoFit/>
          </a:bodyPr>
          <a:lstStyle/>
          <a:p>
            <a:pPr>
              <a:lnSpc>
                <a:spcPct val="150000"/>
              </a:lnSpc>
            </a:pPr>
            <a:r>
              <a:rPr kumimoji="1" lang="ja-JP" altLang="en-US" dirty="0">
                <a:solidFill>
                  <a:srgbClr val="FFC000"/>
                </a:solidFill>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第三小学校施設整備事業</a:t>
            </a:r>
            <a:r>
              <a:rPr kumimoji="1" lang="ja-JP" altLang="en-US" sz="1200" dirty="0">
                <a:latin typeface="BIZ UDPゴシック" panose="020B0400000000000000" pitchFamily="50" charset="-128"/>
                <a:ea typeface="BIZ UDPゴシック" panose="020B0400000000000000" pitchFamily="50" charset="-128"/>
              </a:rPr>
              <a:t>（令和３年度）</a:t>
            </a:r>
            <a:r>
              <a:rPr kumimoji="1" lang="ja-JP" altLang="en-US" dirty="0">
                <a:latin typeface="BIZ UDPゴシック" panose="020B0400000000000000" pitchFamily="50" charset="-128"/>
                <a:ea typeface="BIZ UDPゴシック" panose="020B0400000000000000" pitchFamily="50" charset="-128"/>
              </a:rPr>
              <a:t>と新庁舎建設事業</a:t>
            </a:r>
            <a:r>
              <a:rPr kumimoji="1" lang="ja-JP" altLang="en-US" sz="1200" dirty="0">
                <a:latin typeface="BIZ UDPゴシック" panose="020B0400000000000000" pitchFamily="50" charset="-128"/>
                <a:ea typeface="BIZ UDPゴシック" panose="020B0400000000000000" pitchFamily="50" charset="-128"/>
              </a:rPr>
              <a:t>（令和３～７年度）</a:t>
            </a:r>
            <a:r>
              <a:rPr kumimoji="1" lang="ja-JP" altLang="en-US" dirty="0">
                <a:latin typeface="BIZ UDPゴシック" panose="020B0400000000000000" pitchFamily="50" charset="-128"/>
                <a:ea typeface="BIZ UDPゴシック" panose="020B0400000000000000" pitchFamily="50" charset="-128"/>
              </a:rPr>
              <a:t>を予定しており、</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建設事業費の増高が見込まれる</a:t>
            </a:r>
            <a:endParaRPr kumimoji="1" lang="en-US" altLang="ja-JP"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500" dirty="0">
              <a:latin typeface="BIZ UDPゴシック" panose="020B0400000000000000" pitchFamily="50" charset="-128"/>
              <a:ea typeface="BIZ UDPゴシック" panose="020B0400000000000000" pitchFamily="50" charset="-128"/>
            </a:endParaRPr>
          </a:p>
          <a:p>
            <a:pPr>
              <a:lnSpc>
                <a:spcPts val="2800"/>
              </a:lnSpc>
            </a:pPr>
            <a:r>
              <a:rPr kumimoji="1" lang="ja-JP" altLang="en-US" dirty="0">
                <a:solidFill>
                  <a:srgbClr val="FFC000"/>
                </a:solidFill>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歳入</a:t>
            </a:r>
            <a:r>
              <a:rPr kumimoji="1" lang="ja-JP" altLang="en-US" dirty="0" smtClean="0">
                <a:latin typeface="BIZ UDPゴシック" panose="020B0400000000000000" pitchFamily="50" charset="-128"/>
                <a:ea typeface="BIZ UDPゴシック" panose="020B0400000000000000" pitchFamily="50" charset="-128"/>
              </a:rPr>
              <a:t>の地方債</a:t>
            </a:r>
            <a:r>
              <a:rPr kumimoji="1" lang="ja-JP" altLang="en-US" dirty="0">
                <a:latin typeface="BIZ UDPゴシック" panose="020B0400000000000000" pitchFamily="50" charset="-128"/>
                <a:ea typeface="BIZ UDPゴシック" panose="020B0400000000000000" pitchFamily="50" charset="-128"/>
              </a:rPr>
              <a:t>も建設事業費と連動</a:t>
            </a:r>
            <a:endParaRPr kumimoji="1" lang="en-US" altLang="ja-JP" dirty="0">
              <a:latin typeface="BIZ UDPゴシック" panose="020B0400000000000000" pitchFamily="50" charset="-128"/>
              <a:ea typeface="BIZ UDPゴシック" panose="020B0400000000000000" pitchFamily="50" charset="-128"/>
            </a:endParaRPr>
          </a:p>
          <a:p>
            <a:pPr>
              <a:lnSpc>
                <a:spcPts val="2800"/>
              </a:lnSpc>
            </a:pPr>
            <a:r>
              <a:rPr kumimoji="1" lang="ja-JP" altLang="en-US"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町債の充当率は、令和２年度決算ベース。町は後年度の財政負担を軽減するために発行額を抑制</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98377" y="923810"/>
            <a:ext cx="9487041" cy="1764000"/>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102493" y="3053213"/>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13" name="テキスト ボックス 12"/>
          <p:cNvSpPr txBox="1"/>
          <p:nvPr/>
        </p:nvSpPr>
        <p:spPr>
          <a:xfrm>
            <a:off x="797662" y="2921757"/>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建設事業費の推移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5509362" y="2909057"/>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地方債</a:t>
            </a:r>
            <a:r>
              <a:rPr kumimoji="1" lang="ja-JP" altLang="en-US" sz="1400" dirty="0" smtClean="0">
                <a:latin typeface="BIZ UDPゴシック" panose="020B0400000000000000" pitchFamily="50" charset="-128"/>
                <a:ea typeface="BIZ UDPゴシック" panose="020B0400000000000000" pitchFamily="50" charset="-128"/>
              </a:rPr>
              <a:t>の</a:t>
            </a:r>
            <a:r>
              <a:rPr kumimoji="1" lang="ja-JP" altLang="en-US" sz="1400" dirty="0">
                <a:latin typeface="BIZ UDPゴシック" panose="020B0400000000000000" pitchFamily="50" charset="-128"/>
                <a:ea typeface="BIZ UDPゴシック" panose="020B0400000000000000" pitchFamily="50" charset="-128"/>
              </a:rPr>
              <a:t>推移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4809066" y="3040383"/>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graphicFrame>
        <p:nvGraphicFramePr>
          <p:cNvPr id="24" name="グラフ 23">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3704800537"/>
              </p:ext>
            </p:extLst>
          </p:nvPr>
        </p:nvGraphicFramePr>
        <p:xfrm>
          <a:off x="203200" y="3360860"/>
          <a:ext cx="4749800" cy="3299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グラフ 24">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2605996479"/>
              </p:ext>
            </p:extLst>
          </p:nvPr>
        </p:nvGraphicFramePr>
        <p:xfrm>
          <a:off x="4975310" y="3323238"/>
          <a:ext cx="4749800" cy="327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5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6817892" cy="954107"/>
          </a:xfrm>
          <a:prstGeom prst="rect">
            <a:avLst/>
          </a:prstGeom>
          <a:noFill/>
        </p:spPr>
        <p:txBody>
          <a:bodyPr wrap="none" rtlCol="0">
            <a:spAutoFit/>
          </a:bodyPr>
          <a:lstStyle/>
          <a:p>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４．試算の費目別の傾向②　（歳出：繰出金）</a:t>
            </a:r>
          </a:p>
          <a:p>
            <a:endPar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85003" y="1064407"/>
            <a:ext cx="9587988" cy="1798634"/>
          </a:xfrm>
          <a:prstGeom prst="rect">
            <a:avLst/>
          </a:prstGeom>
        </p:spPr>
        <p:txBody>
          <a:bodyPr wrap="square">
            <a:spAutoFit/>
          </a:bodyPr>
          <a:lstStyle/>
          <a:p>
            <a:pPr>
              <a:lnSpc>
                <a:spcPts val="25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介護保険事業は府内全体の介護給付費総額の推計値と連動し、後期高齢事業は後期高齢人口と連動、</a:t>
            </a:r>
            <a:r>
              <a:rPr kumimoji="1" lang="en-US" altLang="ja-JP" sz="1600" dirty="0">
                <a:latin typeface="BIZ UDPゴシック" panose="020B0400000000000000" pitchFamily="50" charset="-128"/>
                <a:ea typeface="BIZ UDPゴシック" panose="020B0400000000000000" pitchFamily="50" charset="-128"/>
              </a:rPr>
              <a:t>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いずれも増加傾向（後期高齢事業は、</a:t>
            </a:r>
            <a:r>
              <a:rPr kumimoji="1" lang="en-US" altLang="ja-JP" sz="1600" dirty="0" smtClean="0">
                <a:latin typeface="BIZ UDPゴシック" panose="020B0400000000000000" pitchFamily="50" charset="-128"/>
                <a:ea typeface="BIZ UDPゴシック" panose="020B0400000000000000" pitchFamily="50" charset="-128"/>
              </a:rPr>
              <a:t>R1</a:t>
            </a:r>
            <a:r>
              <a:rPr kumimoji="1" lang="ja-JP" altLang="en-US" sz="1600" dirty="0" smtClean="0">
                <a:latin typeface="BIZ UDPゴシック" panose="020B0400000000000000" pitchFamily="50" charset="-128"/>
                <a:ea typeface="BIZ UDPゴシック" panose="020B0400000000000000" pitchFamily="50" charset="-128"/>
              </a:rPr>
              <a:t>２年度</a:t>
            </a:r>
            <a:r>
              <a:rPr kumimoji="1" lang="ja-JP" altLang="en-US" sz="1600" dirty="0">
                <a:latin typeface="BIZ UDPゴシック" panose="020B0400000000000000" pitchFamily="50" charset="-128"/>
                <a:ea typeface="BIZ UDPゴシック" panose="020B0400000000000000" pitchFamily="50" charset="-128"/>
              </a:rPr>
              <a:t>以降は後期高齢人口の減少に伴い減少）</a:t>
            </a:r>
            <a:endParaRPr kumimoji="1" lang="en-US" altLang="ja-JP" sz="1600" dirty="0">
              <a:latin typeface="BIZ UDPゴシック" panose="020B0400000000000000" pitchFamily="50" charset="-128"/>
              <a:ea typeface="BIZ UDPゴシック" panose="020B0400000000000000" pitchFamily="50" charset="-128"/>
            </a:endParaRPr>
          </a:p>
          <a:p>
            <a:pPr>
              <a:lnSpc>
                <a:spcPts val="2500"/>
              </a:lnSpc>
              <a:spcAft>
                <a:spcPts val="600"/>
              </a:spcAft>
            </a:pP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水道・下水道</a:t>
            </a:r>
            <a:r>
              <a:rPr kumimoji="1" lang="ja-JP" altLang="en-US" sz="1600" dirty="0">
                <a:latin typeface="BIZ UDPゴシック" panose="020B0400000000000000" pitchFamily="50" charset="-128"/>
                <a:ea typeface="BIZ UDPゴシック" panose="020B0400000000000000" pitchFamily="50" charset="-128"/>
              </a:rPr>
              <a:t>事業は過去と同水準、国保事業は</a:t>
            </a:r>
            <a:r>
              <a:rPr kumimoji="1" lang="en-US" altLang="ja-JP" sz="1600" dirty="0">
                <a:latin typeface="BIZ UDPゴシック" panose="020B0400000000000000" pitchFamily="50" charset="-128"/>
                <a:ea typeface="BIZ UDPゴシック" panose="020B0400000000000000" pitchFamily="50" charset="-128"/>
              </a:rPr>
              <a:t>75</a:t>
            </a:r>
            <a:r>
              <a:rPr kumimoji="1" lang="ja-JP" altLang="en-US" sz="1600" dirty="0">
                <a:latin typeface="BIZ UDPゴシック" panose="020B0400000000000000" pitchFamily="50" charset="-128"/>
                <a:ea typeface="BIZ UDPゴシック" panose="020B0400000000000000" pitchFamily="50" charset="-128"/>
              </a:rPr>
              <a:t>歳未満人口と連動して減少傾向</a:t>
            </a:r>
            <a:endParaRPr kumimoji="1" lang="en-US" altLang="ja-JP" sz="1600" dirty="0">
              <a:latin typeface="BIZ UDPゴシック" panose="020B0400000000000000" pitchFamily="50" charset="-128"/>
              <a:ea typeface="BIZ UDPゴシック" panose="020B0400000000000000" pitchFamily="50" charset="-128"/>
            </a:endParaRPr>
          </a:p>
          <a:p>
            <a:pPr>
              <a:lnSpc>
                <a:spcPts val="2500"/>
              </a:lnSpc>
              <a:spcAft>
                <a:spcPts val="600"/>
              </a:spcAft>
            </a:pPr>
            <a:r>
              <a:rPr kumimoji="1" lang="ja-JP" altLang="en-US" sz="1600" dirty="0" smtClean="0">
                <a:solidFill>
                  <a:schemeClr val="accent2"/>
                </a:solidFill>
                <a:latin typeface="BIZ UDPゴシック" panose="020B0400000000000000" pitchFamily="50" charset="-128"/>
                <a:ea typeface="BIZ UDPゴシック" panose="020B0400000000000000" pitchFamily="50" charset="-128"/>
              </a:rPr>
              <a:t>➡</a:t>
            </a:r>
            <a:r>
              <a:rPr kumimoji="1" lang="ja-JP" altLang="en-US" sz="1600" dirty="0">
                <a:solidFill>
                  <a:srgbClr val="FFC000"/>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繰出金は全体として、</a:t>
            </a:r>
            <a:r>
              <a:rPr kumimoji="1" lang="en-US" altLang="ja-JP" sz="1600" dirty="0">
                <a:latin typeface="BIZ UDPゴシック" panose="020B0400000000000000" pitchFamily="50" charset="-128"/>
                <a:ea typeface="BIZ UDPゴシック" panose="020B0400000000000000" pitchFamily="50" charset="-128"/>
              </a:rPr>
              <a:t>R3</a:t>
            </a:r>
            <a:r>
              <a:rPr kumimoji="1" lang="ja-JP" altLang="en-US" sz="1600" dirty="0">
                <a:latin typeface="BIZ UDPゴシック" panose="020B0400000000000000" pitchFamily="50" charset="-128"/>
                <a:ea typeface="BIZ UDPゴシック" panose="020B0400000000000000" pitchFamily="50" charset="-128"/>
              </a:rPr>
              <a:t>以降増加基調</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endParaRPr kumimoji="1" lang="en-US" altLang="ja-JP" sz="16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98377" y="923810"/>
            <a:ext cx="9563274" cy="1833205"/>
          </a:xfrm>
          <a:prstGeom prst="rect">
            <a:avLst/>
          </a:prstGeom>
          <a:no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66079" y="3367252"/>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13" name="テキスト ボックス 12"/>
          <p:cNvSpPr txBox="1"/>
          <p:nvPr/>
        </p:nvSpPr>
        <p:spPr>
          <a:xfrm>
            <a:off x="3141015" y="2993765"/>
            <a:ext cx="3875964" cy="307777"/>
          </a:xfrm>
          <a:prstGeom prst="rect">
            <a:avLst/>
          </a:prstGeom>
          <a:noFill/>
        </p:spPr>
        <p:txBody>
          <a:bodyPr wrap="square" rtlCol="0">
            <a:spAutoFit/>
          </a:bodyP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特別会計別の繰出金の見通し　</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2" name="テキスト ボックス 21"/>
          <p:cNvSpPr txBox="1"/>
          <p:nvPr/>
        </p:nvSpPr>
        <p:spPr>
          <a:xfrm>
            <a:off x="4825032" y="3363641"/>
            <a:ext cx="828000"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（百万円）</a:t>
            </a:r>
          </a:p>
        </p:txBody>
      </p:sp>
      <p:sp>
        <p:nvSpPr>
          <p:cNvPr id="21" name="正方形/長方形 20"/>
          <p:cNvSpPr/>
          <p:nvPr/>
        </p:nvSpPr>
        <p:spPr>
          <a:xfrm>
            <a:off x="9602046" y="6501496"/>
            <a:ext cx="299838"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BIZ UDPゴシック" panose="020B0400000000000000" pitchFamily="50" charset="-128"/>
                <a:ea typeface="BIZ UDPゴシック" panose="020B0400000000000000" pitchFamily="50" charset="-128"/>
              </a:rPr>
              <a:t>6</a:t>
            </a:r>
          </a:p>
        </p:txBody>
      </p:sp>
      <p:graphicFrame>
        <p:nvGraphicFramePr>
          <p:cNvPr id="23" name="グラフ 22">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1308046257"/>
              </p:ext>
            </p:extLst>
          </p:nvPr>
        </p:nvGraphicFramePr>
        <p:xfrm>
          <a:off x="198377" y="3543618"/>
          <a:ext cx="4846196" cy="3098722"/>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ボックス 30"/>
          <p:cNvSpPr txBox="1"/>
          <p:nvPr/>
        </p:nvSpPr>
        <p:spPr>
          <a:xfrm>
            <a:off x="3458997" y="4216488"/>
            <a:ext cx="1620000" cy="253916"/>
          </a:xfrm>
          <a:prstGeom prst="rect">
            <a:avLst/>
          </a:prstGeom>
          <a:noFill/>
          <a:ln>
            <a:no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後期高齢事業</a:t>
            </a:r>
          </a:p>
        </p:txBody>
      </p:sp>
      <p:sp>
        <p:nvSpPr>
          <p:cNvPr id="32" name="テキスト ボックス 31"/>
          <p:cNvSpPr txBox="1"/>
          <p:nvPr/>
        </p:nvSpPr>
        <p:spPr>
          <a:xfrm>
            <a:off x="369775" y="4205651"/>
            <a:ext cx="1620000" cy="253916"/>
          </a:xfrm>
          <a:prstGeom prst="rect">
            <a:avLst/>
          </a:prstGeom>
          <a:noFill/>
          <a:ln>
            <a:no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介護保険事業</a:t>
            </a:r>
          </a:p>
        </p:txBody>
      </p:sp>
      <p:sp>
        <p:nvSpPr>
          <p:cNvPr id="33" name="テキスト ボックス 32"/>
          <p:cNvSpPr txBox="1"/>
          <p:nvPr/>
        </p:nvSpPr>
        <p:spPr>
          <a:xfrm>
            <a:off x="1934422" y="5039289"/>
            <a:ext cx="864000" cy="253916"/>
          </a:xfrm>
          <a:prstGeom prst="rect">
            <a:avLst/>
          </a:prstGeom>
          <a:noFill/>
          <a:ln>
            <a:no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国保事業</a:t>
            </a:r>
          </a:p>
        </p:txBody>
      </p:sp>
      <p:sp>
        <p:nvSpPr>
          <p:cNvPr id="35" name="テキスト ボックス 34"/>
          <p:cNvSpPr txBox="1"/>
          <p:nvPr/>
        </p:nvSpPr>
        <p:spPr>
          <a:xfrm>
            <a:off x="2883205" y="4695337"/>
            <a:ext cx="864000" cy="253916"/>
          </a:xfrm>
          <a:prstGeom prst="rect">
            <a:avLst/>
          </a:prstGeom>
          <a:noFill/>
          <a:ln>
            <a:no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下水道事業</a:t>
            </a:r>
          </a:p>
        </p:txBody>
      </p:sp>
      <p:graphicFrame>
        <p:nvGraphicFramePr>
          <p:cNvPr id="24" name="グラフ 23">
            <a:extLst>
              <a:ext uri="{FF2B5EF4-FFF2-40B4-BE49-F238E27FC236}">
                <a16:creationId xmlns:a16="http://schemas.microsoft.com/office/drawing/2014/main" id="{77A1C1BD-B5F2-4D37-9140-A7530930BD9F}"/>
              </a:ext>
            </a:extLst>
          </p:cNvPr>
          <p:cNvGraphicFramePr>
            <a:graphicFrameLocks/>
          </p:cNvGraphicFramePr>
          <p:nvPr>
            <p:extLst>
              <p:ext uri="{D42A27DB-BD31-4B8C-83A1-F6EECF244321}">
                <p14:modId xmlns:p14="http://schemas.microsoft.com/office/powerpoint/2010/main" val="1489552004"/>
              </p:ext>
            </p:extLst>
          </p:nvPr>
        </p:nvGraphicFramePr>
        <p:xfrm>
          <a:off x="5113420" y="3543618"/>
          <a:ext cx="4712067" cy="3094684"/>
        </p:xfrm>
        <a:graphic>
          <a:graphicData uri="http://schemas.openxmlformats.org/drawingml/2006/chart">
            <c:chart xmlns:c="http://schemas.openxmlformats.org/drawingml/2006/chart" xmlns:r="http://schemas.openxmlformats.org/officeDocument/2006/relationships" r:id="rId3"/>
          </a:graphicData>
        </a:graphic>
      </p:graphicFrame>
      <p:sp>
        <p:nvSpPr>
          <p:cNvPr id="26" name="テキスト ボックス 25"/>
          <p:cNvSpPr txBox="1"/>
          <p:nvPr/>
        </p:nvSpPr>
        <p:spPr>
          <a:xfrm>
            <a:off x="6786545" y="4282095"/>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下水道事業</a:t>
            </a:r>
          </a:p>
        </p:txBody>
      </p:sp>
      <p:sp>
        <p:nvSpPr>
          <p:cNvPr id="27" name="テキスト ボックス 26"/>
          <p:cNvSpPr txBox="1"/>
          <p:nvPr/>
        </p:nvSpPr>
        <p:spPr>
          <a:xfrm>
            <a:off x="6786545" y="4878175"/>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後期高齢事業</a:t>
            </a:r>
          </a:p>
        </p:txBody>
      </p:sp>
      <p:sp>
        <p:nvSpPr>
          <p:cNvPr id="28" name="テキスト ボックス 27"/>
          <p:cNvSpPr txBox="1"/>
          <p:nvPr/>
        </p:nvSpPr>
        <p:spPr>
          <a:xfrm>
            <a:off x="6786545" y="6039936"/>
            <a:ext cx="1620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a:latin typeface="BIZ UDPゴシック" panose="020B0400000000000000" pitchFamily="50" charset="-128"/>
                <a:ea typeface="BIZ UDPゴシック" panose="020B0400000000000000" pitchFamily="50" charset="-128"/>
              </a:rPr>
              <a:t>介護保険事業</a:t>
            </a:r>
          </a:p>
        </p:txBody>
      </p:sp>
      <p:sp>
        <p:nvSpPr>
          <p:cNvPr id="30" name="テキスト ボックス 29"/>
          <p:cNvSpPr txBox="1"/>
          <p:nvPr/>
        </p:nvSpPr>
        <p:spPr>
          <a:xfrm>
            <a:off x="7164545" y="5474255"/>
            <a:ext cx="864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00" dirty="0">
                <a:latin typeface="BIZ UDPゴシック" panose="020B0400000000000000" pitchFamily="50" charset="-128"/>
                <a:ea typeface="BIZ UDPゴシック" panose="020B0400000000000000" pitchFamily="50" charset="-128"/>
              </a:rPr>
              <a:t>国保</a:t>
            </a:r>
            <a:r>
              <a:rPr kumimoji="1" lang="ja-JP" altLang="en-US" sz="1050" dirty="0">
                <a:latin typeface="BIZ UDPゴシック" panose="020B0400000000000000" pitchFamily="50" charset="-128"/>
                <a:ea typeface="BIZ UDPゴシック" panose="020B0400000000000000" pitchFamily="50" charset="-128"/>
              </a:rPr>
              <a:t>事業</a:t>
            </a:r>
            <a:endParaRPr kumimoji="1" lang="ja-JP" altLang="en-US" sz="10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5703309" y="3919119"/>
            <a:ext cx="972000" cy="180000"/>
          </a:xfrm>
          <a:prstGeom prst="rect">
            <a:avLst/>
          </a:prstGeom>
          <a:solidFill>
            <a:schemeClr val="bg1"/>
          </a:solidFill>
          <a:ln>
            <a:solidFill>
              <a:schemeClr val="tx1"/>
            </a:solidFill>
          </a:ln>
        </p:spPr>
        <p:txBody>
          <a:bodyPr wrap="square" rtlCol="0" anchor="ctr">
            <a:spAutoFit/>
          </a:bodyPr>
          <a:lstStyle/>
          <a:p>
            <a:pPr algn="ctr"/>
            <a:r>
              <a:rPr kumimoji="1" lang="ja-JP" altLang="en-US" sz="1050" dirty="0" smtClean="0">
                <a:latin typeface="BIZ UDPゴシック" panose="020B0400000000000000" pitchFamily="50" charset="-128"/>
                <a:ea typeface="BIZ UDPゴシック" panose="020B0400000000000000" pitchFamily="50" charset="-128"/>
              </a:rPr>
              <a:t>水道</a:t>
            </a:r>
            <a:r>
              <a:rPr kumimoji="1" lang="ja-JP" altLang="en-US" sz="1050" dirty="0">
                <a:latin typeface="BIZ UDPゴシック" panose="020B0400000000000000" pitchFamily="50" charset="-128"/>
                <a:ea typeface="BIZ UDPゴシック" panose="020B0400000000000000" pitchFamily="50" charset="-128"/>
              </a:rPr>
              <a:t>事業</a:t>
            </a:r>
          </a:p>
        </p:txBody>
      </p:sp>
      <p:cxnSp>
        <p:nvCxnSpPr>
          <p:cNvPr id="4" name="直線矢印コネクタ 3"/>
          <p:cNvCxnSpPr/>
          <p:nvPr/>
        </p:nvCxnSpPr>
        <p:spPr>
          <a:xfrm flipH="1">
            <a:off x="5736566" y="4097547"/>
            <a:ext cx="155276" cy="7806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72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7829387" cy="523220"/>
          </a:xfrm>
          <a:prstGeom prst="rect">
            <a:avLst/>
          </a:prstGeom>
          <a:noFill/>
        </p:spPr>
        <p:txBody>
          <a:bodyPr wrap="none" rtlCol="0">
            <a:spAutoFit/>
          </a:bodyPr>
          <a:lstStyle/>
          <a:p>
            <a:r>
              <a:rPr kumimoji="1" lang="en-US" altLang="ja-JP" sz="2800" b="1" dirty="0"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5</a:t>
            </a:r>
            <a:r>
              <a:rPr kumimoji="1" lang="ja-JP" altLang="en-US" sz="2800" b="1" dirty="0" err="1" smtClean="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今後の行財政運営上の主要な課題等について</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D0ABF41-51B1-4C5B-A09D-5FDFC46B62AC}"/>
              </a:ext>
            </a:extLst>
          </p:cNvPr>
          <p:cNvSpPr txBox="1"/>
          <p:nvPr/>
        </p:nvSpPr>
        <p:spPr>
          <a:xfrm>
            <a:off x="209479" y="825450"/>
            <a:ext cx="9487041" cy="7468711"/>
          </a:xfrm>
          <a:prstGeom prst="rect">
            <a:avLst/>
          </a:prstGeom>
          <a:noFill/>
        </p:spPr>
        <p:txBody>
          <a:bodyPr wrap="square" rtlCol="0">
            <a:spAutoFit/>
          </a:bodyPr>
          <a:lstStyle/>
          <a:p>
            <a:pPr>
              <a:lnSpc>
                <a:spcPts val="2400"/>
              </a:lnSpc>
              <a:spcAft>
                <a:spcPts val="600"/>
              </a:spcAft>
            </a:pPr>
            <a:r>
              <a:rPr kumimoji="1" lang="ja-JP" altLang="en-US"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今回の財政シミュレーションに織り込まれていない課題等</a:t>
            </a:r>
            <a:endParaRPr kumimoji="1"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a:lnSpc>
                <a:spcPts val="2400"/>
              </a:lnSpc>
              <a:spcAft>
                <a:spcPts val="600"/>
              </a:spcAft>
            </a:pP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コロナ禍などによる今後の景気動向が各町村の税収や歳出に及ぼす影響</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老朽化が進む公共施設・インフラの更新・保全等に係る経費の増高</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令和</a:t>
            </a:r>
            <a:r>
              <a:rPr kumimoji="1" lang="en-US" altLang="ja-JP" sz="1600" dirty="0">
                <a:latin typeface="BIZ UDPゴシック" panose="020B0400000000000000" pitchFamily="50" charset="-128"/>
                <a:ea typeface="BIZ UDPゴシック" panose="020B0400000000000000" pitchFamily="50" charset="-128"/>
              </a:rPr>
              <a:t>7</a:t>
            </a:r>
            <a:r>
              <a:rPr kumimoji="1" lang="ja-JP" altLang="en-US" sz="1600" dirty="0">
                <a:latin typeface="BIZ UDPゴシック" panose="020B0400000000000000" pitchFamily="50" charset="-128"/>
                <a:ea typeface="BIZ UDPゴシック" panose="020B0400000000000000" pitchFamily="50" charset="-128"/>
              </a:rPr>
              <a:t>年度以降の扶助費の動向とそれに係る国の地方財政措置の状況</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en-US" altLang="ja-JP" sz="1200" dirty="0" smtClean="0">
                <a:latin typeface="BIZ UDPゴシック" panose="020B0400000000000000" pitchFamily="50" charset="-128"/>
                <a:ea typeface="BIZ UDPゴシック" panose="020B0400000000000000" pitchFamily="50" charset="-128"/>
              </a:rPr>
              <a:t/>
            </a:r>
            <a:br>
              <a:rPr kumimoji="1" lang="en-US" altLang="ja-JP" sz="1200" dirty="0" smtClean="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① 人口・児童数増加に伴い、</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保育施設・学校施設等の整備事業を集中して実施</a:t>
            </a:r>
            <a:r>
              <a:rPr kumimoji="1" lang="ja-JP" altLang="en-US" sz="1600" dirty="0">
                <a:latin typeface="BIZ UDPゴシック" panose="020B0400000000000000" pitchFamily="50" charset="-128"/>
                <a:ea typeface="BIZ UDPゴシック" panose="020B0400000000000000" pitchFamily="50" charset="-128"/>
              </a:rPr>
              <a:t>しており</a:t>
            </a:r>
            <a:r>
              <a:rPr kumimoji="1" lang="ja-JP" altLang="en-US" sz="1600" dirty="0" smtClean="0">
                <a:latin typeface="BIZ UDPゴシック" panose="020B0400000000000000" pitchFamily="50" charset="-128"/>
                <a:ea typeface="BIZ UDPゴシック" panose="020B0400000000000000" pitchFamily="50" charset="-128"/>
              </a:rPr>
              <a:t>、</a:t>
            </a:r>
            <a:r>
              <a:rPr kumimoji="1" lang="en-US" altLang="ja-JP" sz="1600" dirty="0" smtClean="0">
                <a:latin typeface="BIZ UDPゴシック" panose="020B0400000000000000" pitchFamily="50" charset="-128"/>
                <a:ea typeface="BIZ UDPゴシック" panose="020B0400000000000000" pitchFamily="50" charset="-128"/>
              </a:rPr>
              <a:t/>
            </a:r>
            <a:br>
              <a:rPr kumimoji="1" lang="en-US" altLang="ja-JP" sz="1600" dirty="0" smtClean="0">
                <a:latin typeface="BIZ UDPゴシック" panose="020B0400000000000000" pitchFamily="50" charset="-128"/>
                <a:ea typeface="BIZ UDPゴシック" panose="020B0400000000000000" pitchFamily="50" charset="-128"/>
              </a:rPr>
            </a:b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今後、公債費や扶助費の増による財政負担に留意が</a:t>
            </a:r>
            <a:r>
              <a:rPr kumimoji="1" lang="ja-JP" altLang="en-US" sz="1600" dirty="0" smtClean="0">
                <a:latin typeface="BIZ UDPゴシック" panose="020B0400000000000000" pitchFamily="50" charset="-128"/>
                <a:ea typeface="BIZ UDPゴシック" panose="020B0400000000000000" pitchFamily="50" charset="-128"/>
              </a:rPr>
              <a:t>必要</a:t>
            </a: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en-US" altLang="ja-JP" sz="1600" dirty="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② </a:t>
            </a:r>
            <a:r>
              <a:rPr kumimoji="1" lang="ja-JP" altLang="en-US" sz="1600" b="1" u="sng" dirty="0">
                <a:solidFill>
                  <a:schemeClr val="accent2"/>
                </a:solidFill>
                <a:latin typeface="BIZ UDPゴシック" panose="020B0400000000000000" pitchFamily="50" charset="-128"/>
                <a:ea typeface="BIZ UDPゴシック" panose="020B0400000000000000" pitchFamily="50" charset="-128"/>
              </a:rPr>
              <a:t>ごみ処理・消防を単独で運営</a:t>
            </a:r>
            <a:r>
              <a:rPr kumimoji="1" lang="ja-JP" altLang="en-US" sz="1600" dirty="0">
                <a:latin typeface="BIZ UDPゴシック" panose="020B0400000000000000" pitchFamily="50" charset="-128"/>
                <a:ea typeface="BIZ UDPゴシック" panose="020B0400000000000000" pitchFamily="50" charset="-128"/>
              </a:rPr>
              <a:t>しており、物件費等の支出増の要因</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en-US" altLang="ja-JP" sz="1600" dirty="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消防については、高槻市と通信指令業務の共同運用について協議・調整中。</a:t>
            </a:r>
            <a:r>
              <a:rPr kumimoji="1" lang="en-US" altLang="ja-JP" sz="1600" dirty="0" smtClean="0">
                <a:latin typeface="BIZ UDPゴシック" panose="020B0400000000000000" pitchFamily="50" charset="-128"/>
                <a:ea typeface="BIZ UDPゴシック" panose="020B0400000000000000" pitchFamily="50" charset="-128"/>
              </a:rPr>
              <a:t>)</a:t>
            </a:r>
            <a:br>
              <a:rPr kumimoji="1" lang="en-US" altLang="ja-JP" sz="1600" dirty="0" smtClean="0">
                <a:latin typeface="BIZ UDPゴシック" panose="020B0400000000000000" pitchFamily="50" charset="-128"/>
                <a:ea typeface="BIZ UDPゴシック" panose="020B0400000000000000" pitchFamily="50" charset="-128"/>
              </a:rPr>
            </a:br>
            <a:endParaRPr kumimoji="1" lang="en-US" altLang="ja-JP" sz="1600" dirty="0" smtClean="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b="1" dirty="0">
                <a:solidFill>
                  <a:schemeClr val="accent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その他</a:t>
            </a:r>
            <a:endParaRPr kumimoji="1" lang="en-US" altLang="ja-JP" sz="1600" dirty="0">
              <a:latin typeface="BIZ UDPゴシック" panose="020B0400000000000000" pitchFamily="50" charset="-128"/>
              <a:ea typeface="BIZ UDPゴシック" panose="020B0400000000000000" pitchFamily="50" charset="-128"/>
            </a:endParaRPr>
          </a:p>
          <a:p>
            <a:pPr>
              <a:lnSpc>
                <a:spcPts val="2400"/>
              </a:lnSpc>
              <a:spcAft>
                <a:spcPts val="600"/>
              </a:spcAft>
            </a:pP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chemeClr val="accent4"/>
                </a:solidFill>
                <a:latin typeface="BIZ UDPゴシック" panose="020B0400000000000000" pitchFamily="50" charset="-128"/>
                <a:ea typeface="BIZ UDPゴシック" panose="020B0400000000000000" pitchFamily="50" charset="-128"/>
              </a:rPr>
              <a:t> ● </a:t>
            </a:r>
            <a:r>
              <a:rPr kumimoji="1" lang="ja-JP" altLang="en-US" sz="1600" dirty="0">
                <a:latin typeface="BIZ UDPゴシック" panose="020B0400000000000000" pitchFamily="50" charset="-128"/>
                <a:ea typeface="BIZ UDPゴシック" panose="020B0400000000000000" pitchFamily="50" charset="-128"/>
              </a:rPr>
              <a:t>推計のベースとなる</a:t>
            </a:r>
            <a:r>
              <a:rPr kumimoji="1" lang="en-US" altLang="ja-JP" sz="1600" dirty="0">
                <a:latin typeface="BIZ UDPゴシック" panose="020B0400000000000000" pitchFamily="50" charset="-128"/>
                <a:ea typeface="BIZ UDPゴシック" panose="020B0400000000000000" pitchFamily="50" charset="-128"/>
              </a:rPr>
              <a:t>R2</a:t>
            </a:r>
            <a:r>
              <a:rPr kumimoji="1" lang="ja-JP" altLang="en-US" sz="1600" dirty="0">
                <a:latin typeface="BIZ UDPゴシック" panose="020B0400000000000000" pitchFamily="50" charset="-128"/>
                <a:ea typeface="BIZ UDPゴシック" panose="020B0400000000000000" pitchFamily="50" charset="-128"/>
              </a:rPr>
              <a:t>年度決算について、新型コロナウイルス感染症の影響等を受け、</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国庫支出金・地方交付税の増加などにより、実質単年度収支が大きく改善したことから、</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前年度推計から改善。これにより、昨年度の推計に比べ、財政調整基金の枯渇時期が後倒しとなった</a:t>
            </a:r>
            <a:r>
              <a:rPr kumimoji="1" lang="en-US" altLang="ja-JP" sz="1600" dirty="0">
                <a:latin typeface="BIZ UDPゴシック" panose="020B0400000000000000" pitchFamily="50" charset="-128"/>
                <a:ea typeface="BIZ UDPゴシック" panose="020B0400000000000000" pitchFamily="50" charset="-128"/>
              </a:rPr>
              <a:t/>
            </a:r>
            <a:br>
              <a:rPr kumimoji="1" lang="en-US" altLang="ja-JP" sz="1600" dirty="0">
                <a:latin typeface="BIZ UDPゴシック" panose="020B0400000000000000" pitchFamily="50" charset="-128"/>
                <a:ea typeface="BIZ UDPゴシック" panose="020B0400000000000000" pitchFamily="50" charset="-128"/>
              </a:rPr>
            </a:b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a:latin typeface="BIZ UDPゴシック" panose="020B0400000000000000" pitchFamily="50" charset="-128"/>
                <a:ea typeface="BIZ UDPゴシック" panose="020B0400000000000000" pitchFamily="50" charset="-128"/>
              </a:rPr>
              <a:t>が、国の依存財源によるところが大きいことから、Ｒ</a:t>
            </a:r>
            <a:r>
              <a:rPr kumimoji="1" lang="ja-JP" altLang="en-US" sz="1600" dirty="0">
                <a:latin typeface="BIZ UDPゴシック" panose="020B0400000000000000" pitchFamily="50" charset="-128"/>
                <a:ea typeface="BIZ UDPゴシック" panose="020B0400000000000000" pitchFamily="50" charset="-128"/>
              </a:rPr>
              <a:t>３年度以降の決算について留意が必要。</a:t>
            </a:r>
            <a:r>
              <a:rPr kumimoji="1" lang="en-US" altLang="ja-JP" sz="16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a:p>
            <a:pPr>
              <a:lnSpc>
                <a:spcPts val="2600"/>
              </a:lnSpc>
              <a:spcAft>
                <a:spcPts val="600"/>
              </a:spcAft>
            </a:pPr>
            <a:endParaRPr kumimoji="1" lang="en-US" altLang="ja-JP" sz="1600" dirty="0">
              <a:latin typeface="BIZ UDPゴシック" panose="020B0400000000000000" pitchFamily="50" charset="-128"/>
              <a:ea typeface="BIZ UDPゴシック" panose="020B0400000000000000" pitchFamily="50" charset="-128"/>
            </a:endParaRPr>
          </a:p>
          <a:p>
            <a:pPr>
              <a:lnSpc>
                <a:spcPts val="2600"/>
              </a:lnSpc>
              <a:spcAft>
                <a:spcPts val="600"/>
              </a:spcAft>
            </a:pPr>
            <a:endParaRPr kumimoji="1" lang="en-US" altLang="ja-JP" sz="1600" dirty="0">
              <a:latin typeface="BIZ UDPゴシック" panose="020B0400000000000000" pitchFamily="50" charset="-128"/>
              <a:ea typeface="BIZ UDPゴシック" panose="020B0400000000000000" pitchFamily="50" charset="-128"/>
            </a:endParaRPr>
          </a:p>
          <a:p>
            <a:pPr>
              <a:lnSpc>
                <a:spcPts val="2600"/>
              </a:lnSpc>
              <a:spcAft>
                <a:spcPts val="600"/>
              </a:spcAft>
            </a:pPr>
            <a:endParaRPr kumimoji="1" lang="en-US" altLang="ja-JP" sz="1600" b="1" u="sng" dirty="0">
              <a:solidFill>
                <a:schemeClr val="accent2"/>
              </a:solidFill>
              <a:latin typeface="BIZ UDPゴシック" panose="020B0400000000000000" pitchFamily="50" charset="-128"/>
              <a:ea typeface="BIZ UDPゴシック" panose="020B0400000000000000" pitchFamily="50" charset="-128"/>
            </a:endParaRPr>
          </a:p>
          <a:p>
            <a:pPr>
              <a:lnSpc>
                <a:spcPct val="150000"/>
              </a:lnSpc>
            </a:pPr>
            <a:endParaRPr kumimoji="1" lang="en-US" altLang="ja-JP" sz="8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8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5CA21555-70B0-4400-BC5B-57799A123990}"/>
              </a:ext>
            </a:extLst>
          </p:cNvPr>
          <p:cNvSpPr/>
          <p:nvPr/>
        </p:nvSpPr>
        <p:spPr>
          <a:xfrm>
            <a:off x="209479" y="812373"/>
            <a:ext cx="9487041" cy="5712252"/>
          </a:xfrm>
          <a:prstGeom prst="rect">
            <a:avLst/>
          </a:prstGeom>
          <a:noFill/>
          <a:ln w="19050" cmpd="thickThi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52D2F3E-F649-4A36-92DB-058AAA4FA4F7}"/>
              </a:ext>
            </a:extLst>
          </p:cNvPr>
          <p:cNvSpPr/>
          <p:nvPr/>
        </p:nvSpPr>
        <p:spPr>
          <a:xfrm>
            <a:off x="9404029" y="6437794"/>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latin typeface="BIZ UDPゴシック" panose="020B0400000000000000" pitchFamily="50" charset="-128"/>
                <a:ea typeface="BIZ UDPゴシック" panose="020B0400000000000000" pitchFamily="50" charset="-128"/>
              </a:rPr>
              <a:t>7</a:t>
            </a:r>
          </a:p>
        </p:txBody>
      </p:sp>
      <p:sp>
        <p:nvSpPr>
          <p:cNvPr id="4" name="正方形/長方形 3">
            <a:extLst>
              <a:ext uri="{FF2B5EF4-FFF2-40B4-BE49-F238E27FC236}">
                <a16:creationId xmlns:a16="http://schemas.microsoft.com/office/drawing/2014/main" id="{6CBA8F82-7745-45BA-996E-8BA002DE59B9}"/>
              </a:ext>
            </a:extLst>
          </p:cNvPr>
          <p:cNvSpPr/>
          <p:nvPr/>
        </p:nvSpPr>
        <p:spPr>
          <a:xfrm>
            <a:off x="353541" y="1499569"/>
            <a:ext cx="9074330" cy="1329356"/>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600"/>
              </a:lnSpc>
            </a:pPr>
            <a:endParaRPr kumimoji="1" lang="ja-JP" altLang="en-US" sz="1600" b="1" u="sng" dirty="0">
              <a:solidFill>
                <a:schemeClr val="accent2"/>
              </a:solidFill>
            </a:endParaRPr>
          </a:p>
        </p:txBody>
      </p:sp>
      <p:sp>
        <p:nvSpPr>
          <p:cNvPr id="3" name="正方形/長方形 2"/>
          <p:cNvSpPr/>
          <p:nvPr/>
        </p:nvSpPr>
        <p:spPr>
          <a:xfrm>
            <a:off x="7458359" y="1761872"/>
            <a:ext cx="1800000" cy="900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全団体に共通</a:t>
            </a:r>
          </a:p>
        </p:txBody>
      </p:sp>
    </p:spTree>
    <p:extLst>
      <p:ext uri="{BB962C8B-B14F-4D97-AF65-F5344CB8AC3E}">
        <p14:creationId xmlns:p14="http://schemas.microsoft.com/office/powerpoint/2010/main" val="429390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64219"/>
          </a:xfrm>
          <a:prstGeom prst="rect">
            <a:avLst/>
          </a:prstGeom>
          <a:gradFill flip="none" rotWithShape="1">
            <a:gsLst>
              <a:gs pos="0">
                <a:schemeClr val="accent6">
                  <a:lumMod val="50000"/>
                </a:schemeClr>
              </a:gs>
              <a:gs pos="61000">
                <a:schemeClr val="accent6">
                  <a:lumMod val="75000"/>
                </a:schemeClr>
              </a:gs>
              <a:gs pos="100000">
                <a:schemeClr val="accent6">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8059" y="66412"/>
            <a:ext cx="6231193" cy="523220"/>
          </a:xfrm>
          <a:prstGeom prst="rect">
            <a:avLst/>
          </a:prstGeom>
          <a:noFill/>
        </p:spPr>
        <p:txBody>
          <a:bodyPr wrap="none" rtlCol="0">
            <a:spAutoFit/>
          </a:bodyPr>
          <a:lstStyle/>
          <a:p>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a:t>
            </a:r>
            <a:r>
              <a:rPr kumimoji="1" lang="en-US" altLang="ja-JP"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sz="2800" b="1" dirty="0">
                <a:ln>
                  <a:solidFill>
                    <a:srgbClr val="F9FEDE"/>
                  </a:solidFill>
                </a:ln>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財政シミュレーションの推計表</a:t>
            </a:r>
            <a:endParaRPr kumimoji="1" lang="ja-JP" altLang="en-US" sz="2800" b="1" u="sng" dirty="0">
              <a:ln>
                <a:solidFill>
                  <a:srgbClr val="F9FEDE"/>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E52D2F3E-F649-4A36-92DB-058AAA4FA4F7}"/>
              </a:ext>
            </a:extLst>
          </p:cNvPr>
          <p:cNvSpPr/>
          <p:nvPr/>
        </p:nvSpPr>
        <p:spPr>
          <a:xfrm>
            <a:off x="9404029" y="6437794"/>
            <a:ext cx="476952" cy="37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８</a:t>
            </a:r>
          </a:p>
        </p:txBody>
      </p:sp>
      <p:pic>
        <p:nvPicPr>
          <p:cNvPr id="3" name="図 2"/>
          <p:cNvPicPr>
            <a:picLocks noChangeAspect="1"/>
          </p:cNvPicPr>
          <p:nvPr/>
        </p:nvPicPr>
        <p:blipFill>
          <a:blip r:embed="rId2"/>
          <a:stretch>
            <a:fillRect/>
          </a:stretch>
        </p:blipFill>
        <p:spPr>
          <a:xfrm>
            <a:off x="518615" y="730631"/>
            <a:ext cx="9082947" cy="5870287"/>
          </a:xfrm>
          <a:prstGeom prst="rect">
            <a:avLst/>
          </a:prstGeom>
        </p:spPr>
      </p:pic>
    </p:spTree>
    <p:extLst>
      <p:ext uri="{BB962C8B-B14F-4D97-AF65-F5344CB8AC3E}">
        <p14:creationId xmlns:p14="http://schemas.microsoft.com/office/powerpoint/2010/main" val="7094785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18239</TotalTime>
  <Words>1783</Words>
  <Application>Microsoft Office PowerPoint</Application>
  <PresentationFormat>A4 210 x 297 mm</PresentationFormat>
  <Paragraphs>183</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BIZ UDPゴシック</vt:lpstr>
      <vt:lpstr>游ゴシック</vt:lpstr>
      <vt:lpstr>游ゴシック Light</vt:lpstr>
      <vt:lpstr>Arial</vt:lpstr>
      <vt:lpstr>Calibri</vt:lpstr>
      <vt:lpstr>Calibri Light</vt:lpstr>
      <vt:lpstr>Wingdings</vt:lpstr>
      <vt:lpstr>Office テーマ</vt:lpstr>
      <vt:lpstr>島本町中長期財政シミュレーション（R３年度推計）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「今後の人口減少・高齢化を見据えてー」</dc:title>
  <dc:creator>島本町,大阪府</dc:creator>
  <cp:lastModifiedBy>中村　奈緒</cp:lastModifiedBy>
  <cp:revision>609</cp:revision>
  <cp:lastPrinted>2022-02-08T04:54:21Z</cp:lastPrinted>
  <dcterms:created xsi:type="dcterms:W3CDTF">2020-12-07T04:45:01Z</dcterms:created>
  <dcterms:modified xsi:type="dcterms:W3CDTF">2023-05-12T05:14:14Z</dcterms:modified>
</cp:coreProperties>
</file>