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handoutMasterIdLst>
    <p:handoutMasterId r:id="rId21"/>
  </p:handoutMasterIdLst>
  <p:sldIdLst>
    <p:sldId id="306" r:id="rId5"/>
    <p:sldId id="307" r:id="rId6"/>
    <p:sldId id="391" r:id="rId7"/>
    <p:sldId id="309" r:id="rId8"/>
    <p:sldId id="392" r:id="rId9"/>
    <p:sldId id="424" r:id="rId10"/>
    <p:sldId id="427" r:id="rId11"/>
    <p:sldId id="425" r:id="rId12"/>
    <p:sldId id="368" r:id="rId13"/>
    <p:sldId id="369" r:id="rId14"/>
    <p:sldId id="412" r:id="rId15"/>
    <p:sldId id="371" r:id="rId16"/>
    <p:sldId id="315" r:id="rId17"/>
    <p:sldId id="395" r:id="rId18"/>
    <p:sldId id="320" r:id="rId19"/>
  </p:sldIdLst>
  <p:sldSz cx="9144000" cy="6858000" type="screen4x3"/>
  <p:notesSz cx="6646863" cy="97774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松本 公一" initials="松本" lastIdx="1" clrIdx="0">
    <p:extLst>
      <p:ext uri="{19B8F6BF-5375-455C-9EA6-DF929625EA0E}">
        <p15:presenceInfo xmlns:p15="http://schemas.microsoft.com/office/powerpoint/2012/main" userId="89c57c8bb027e0d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C572"/>
    <a:srgbClr val="FFFF00"/>
    <a:srgbClr val="00DE64"/>
    <a:srgbClr val="0000FF"/>
    <a:srgbClr val="FFCCFF"/>
    <a:srgbClr val="00CC66"/>
    <a:srgbClr val="FF00FF"/>
    <a:srgbClr val="FF9900"/>
    <a:srgbClr val="0ED078"/>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67" autoAdjust="0"/>
    <p:restoredTop sz="90037" autoAdjust="0"/>
  </p:normalViewPr>
  <p:slideViewPr>
    <p:cSldViewPr snapToGrid="0">
      <p:cViewPr varScale="1">
        <p:scale>
          <a:sx n="112" d="100"/>
          <a:sy n="112" d="100"/>
        </p:scale>
        <p:origin x="1344" y="102"/>
      </p:cViewPr>
      <p:guideLst>
        <p:guide orient="horz" pos="2183"/>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4"/>
            <a:ext cx="2880101" cy="490354"/>
          </a:xfrm>
          <a:prstGeom prst="rect">
            <a:avLst/>
          </a:prstGeom>
        </p:spPr>
        <p:txBody>
          <a:bodyPr vert="horz" lIns="89636" tIns="44821" rIns="89636" bIns="44821"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765217" y="4"/>
            <a:ext cx="2880101" cy="490354"/>
          </a:xfrm>
          <a:prstGeom prst="rect">
            <a:avLst/>
          </a:prstGeom>
        </p:spPr>
        <p:txBody>
          <a:bodyPr vert="horz" lIns="89636" tIns="44821" rIns="89636" bIns="44821" rtlCol="0"/>
          <a:lstStyle>
            <a:lvl1pPr algn="r">
              <a:defRPr sz="1200"/>
            </a:lvl1pPr>
          </a:lstStyle>
          <a:p>
            <a:fld id="{74F47096-9476-4089-BC53-5F4623B72CFC}" type="datetimeFigureOut">
              <a:rPr kumimoji="1" lang="ja-JP" altLang="en-US" smtClean="0"/>
              <a:pPr/>
              <a:t>2023/10/17</a:t>
            </a:fld>
            <a:endParaRPr kumimoji="1" lang="ja-JP" altLang="en-US"/>
          </a:p>
        </p:txBody>
      </p:sp>
      <p:sp>
        <p:nvSpPr>
          <p:cNvPr id="4" name="フッター プレースホルダー 3"/>
          <p:cNvSpPr>
            <a:spLocks noGrp="1"/>
          </p:cNvSpPr>
          <p:nvPr>
            <p:ph type="ftr" sz="quarter" idx="2"/>
          </p:nvPr>
        </p:nvSpPr>
        <p:spPr>
          <a:xfrm>
            <a:off x="5" y="9287061"/>
            <a:ext cx="2880101" cy="490354"/>
          </a:xfrm>
          <a:prstGeom prst="rect">
            <a:avLst/>
          </a:prstGeom>
        </p:spPr>
        <p:txBody>
          <a:bodyPr vert="horz" lIns="89636" tIns="44821" rIns="89636" bIns="44821"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765217" y="9287061"/>
            <a:ext cx="2880101" cy="490354"/>
          </a:xfrm>
          <a:prstGeom prst="rect">
            <a:avLst/>
          </a:prstGeom>
        </p:spPr>
        <p:txBody>
          <a:bodyPr vert="horz" lIns="89636" tIns="44821" rIns="89636" bIns="44821" rtlCol="0" anchor="b"/>
          <a:lstStyle>
            <a:lvl1pPr algn="r">
              <a:defRPr sz="1200"/>
            </a:lvl1pPr>
          </a:lstStyle>
          <a:p>
            <a:fld id="{3ACB8C76-53F8-405A-AD4C-01878B7F1F85}" type="slidenum">
              <a:rPr kumimoji="1" lang="ja-JP" altLang="en-US" smtClean="0"/>
              <a:pPr/>
              <a:t>‹#›</a:t>
            </a:fld>
            <a:endParaRPr kumimoji="1" lang="ja-JP" altLang="en-US"/>
          </a:p>
        </p:txBody>
      </p:sp>
    </p:spTree>
    <p:extLst>
      <p:ext uri="{BB962C8B-B14F-4D97-AF65-F5344CB8AC3E}">
        <p14:creationId xmlns:p14="http://schemas.microsoft.com/office/powerpoint/2010/main" val="29948697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6"/>
            <a:ext cx="2880308" cy="488871"/>
          </a:xfrm>
          <a:prstGeom prst="rect">
            <a:avLst/>
          </a:prstGeom>
        </p:spPr>
        <p:txBody>
          <a:bodyPr vert="horz" lIns="89628" tIns="44816" rIns="89628" bIns="44816" rtlCol="0"/>
          <a:lstStyle>
            <a:lvl1pPr algn="l">
              <a:defRPr sz="1200"/>
            </a:lvl1pPr>
          </a:lstStyle>
          <a:p>
            <a:endParaRPr kumimoji="1" lang="ja-JP" altLang="en-US"/>
          </a:p>
        </p:txBody>
      </p:sp>
      <p:sp>
        <p:nvSpPr>
          <p:cNvPr id="3" name="日付プレースホルダー 2"/>
          <p:cNvSpPr>
            <a:spLocks noGrp="1"/>
          </p:cNvSpPr>
          <p:nvPr>
            <p:ph type="dt" idx="1"/>
          </p:nvPr>
        </p:nvSpPr>
        <p:spPr>
          <a:xfrm>
            <a:off x="3765022" y="6"/>
            <a:ext cx="2880308" cy="488871"/>
          </a:xfrm>
          <a:prstGeom prst="rect">
            <a:avLst/>
          </a:prstGeom>
        </p:spPr>
        <p:txBody>
          <a:bodyPr vert="horz" lIns="89628" tIns="44816" rIns="89628" bIns="44816" rtlCol="0"/>
          <a:lstStyle>
            <a:lvl1pPr algn="r">
              <a:defRPr sz="1200"/>
            </a:lvl1pPr>
          </a:lstStyle>
          <a:p>
            <a:fld id="{2BA1C464-FEAE-4865-B57F-56DDADEE69B6}" type="datetimeFigureOut">
              <a:rPr kumimoji="1" lang="ja-JP" altLang="en-US" smtClean="0"/>
              <a:pPr/>
              <a:t>2023/10/17</a:t>
            </a:fld>
            <a:endParaRPr kumimoji="1" lang="ja-JP" altLang="en-US"/>
          </a:p>
        </p:txBody>
      </p:sp>
      <p:sp>
        <p:nvSpPr>
          <p:cNvPr id="4" name="スライド イメージ プレースホルダー 3"/>
          <p:cNvSpPr>
            <a:spLocks noGrp="1" noRot="1" noChangeAspect="1"/>
          </p:cNvSpPr>
          <p:nvPr>
            <p:ph type="sldImg" idx="2"/>
          </p:nvPr>
        </p:nvSpPr>
        <p:spPr>
          <a:xfrm>
            <a:off x="881063" y="733425"/>
            <a:ext cx="4884737" cy="3665538"/>
          </a:xfrm>
          <a:prstGeom prst="rect">
            <a:avLst/>
          </a:prstGeom>
          <a:noFill/>
          <a:ln w="12700">
            <a:solidFill>
              <a:prstClr val="black"/>
            </a:solidFill>
          </a:ln>
        </p:spPr>
        <p:txBody>
          <a:bodyPr vert="horz" lIns="89628" tIns="44816" rIns="89628" bIns="44816" rtlCol="0" anchor="ctr"/>
          <a:lstStyle/>
          <a:p>
            <a:endParaRPr lang="ja-JP" altLang="en-US"/>
          </a:p>
        </p:txBody>
      </p:sp>
      <p:sp>
        <p:nvSpPr>
          <p:cNvPr id="5" name="ノート プレースホルダー 4"/>
          <p:cNvSpPr>
            <a:spLocks noGrp="1"/>
          </p:cNvSpPr>
          <p:nvPr>
            <p:ph type="body" sz="quarter" idx="3"/>
          </p:nvPr>
        </p:nvSpPr>
        <p:spPr>
          <a:xfrm>
            <a:off x="664687" y="4644271"/>
            <a:ext cx="5317490" cy="4399836"/>
          </a:xfrm>
          <a:prstGeom prst="rect">
            <a:avLst/>
          </a:prstGeom>
        </p:spPr>
        <p:txBody>
          <a:bodyPr vert="horz" lIns="89628" tIns="44816" rIns="89628" bIns="4481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286852"/>
            <a:ext cx="2880308" cy="488871"/>
          </a:xfrm>
          <a:prstGeom prst="rect">
            <a:avLst/>
          </a:prstGeom>
        </p:spPr>
        <p:txBody>
          <a:bodyPr vert="horz" lIns="89628" tIns="44816" rIns="89628" bIns="4481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765022" y="9286852"/>
            <a:ext cx="2880308" cy="488871"/>
          </a:xfrm>
          <a:prstGeom prst="rect">
            <a:avLst/>
          </a:prstGeom>
        </p:spPr>
        <p:txBody>
          <a:bodyPr vert="horz" lIns="89628" tIns="44816" rIns="89628" bIns="44816" rtlCol="0" anchor="b"/>
          <a:lstStyle>
            <a:lvl1pPr algn="r">
              <a:defRPr sz="1200"/>
            </a:lvl1pPr>
          </a:lstStyle>
          <a:p>
            <a:fld id="{49DE7A10-D343-446F-8C4C-FB9E5F5B82D7}" type="slidenum">
              <a:rPr kumimoji="1" lang="ja-JP" altLang="en-US" smtClean="0"/>
              <a:pPr/>
              <a:t>‹#›</a:t>
            </a:fld>
            <a:endParaRPr kumimoji="1" lang="ja-JP" altLang="en-US"/>
          </a:p>
        </p:txBody>
      </p:sp>
    </p:spTree>
    <p:extLst>
      <p:ext uri="{BB962C8B-B14F-4D97-AF65-F5344CB8AC3E}">
        <p14:creationId xmlns:p14="http://schemas.microsoft.com/office/powerpoint/2010/main" val="33558776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9DE7A10-D343-446F-8C4C-FB9E5F5B82D7}" type="slidenum">
              <a:rPr kumimoji="1" lang="ja-JP" altLang="en-US" smtClean="0"/>
              <a:pPr/>
              <a:t>1</a:t>
            </a:fld>
            <a:endParaRPr kumimoji="1" lang="ja-JP" altLang="en-US"/>
          </a:p>
        </p:txBody>
      </p:sp>
    </p:spTree>
    <p:extLst>
      <p:ext uri="{BB962C8B-B14F-4D97-AF65-F5344CB8AC3E}">
        <p14:creationId xmlns:p14="http://schemas.microsoft.com/office/powerpoint/2010/main" val="402132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9DE7A10-D343-446F-8C4C-FB9E5F5B82D7}" type="slidenum">
              <a:rPr kumimoji="1" lang="ja-JP" altLang="en-US" smtClean="0"/>
              <a:pPr/>
              <a:t>10</a:t>
            </a:fld>
            <a:endParaRPr kumimoji="1" lang="ja-JP" altLang="en-US"/>
          </a:p>
        </p:txBody>
      </p:sp>
    </p:spTree>
    <p:extLst>
      <p:ext uri="{BB962C8B-B14F-4D97-AF65-F5344CB8AC3E}">
        <p14:creationId xmlns:p14="http://schemas.microsoft.com/office/powerpoint/2010/main" val="3136930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9DE7A10-D343-446F-8C4C-FB9E5F5B82D7}" type="slidenum">
              <a:rPr kumimoji="1" lang="ja-JP" altLang="en-US" smtClean="0"/>
              <a:pPr/>
              <a:t>11</a:t>
            </a:fld>
            <a:endParaRPr kumimoji="1" lang="ja-JP" altLang="en-US"/>
          </a:p>
        </p:txBody>
      </p:sp>
    </p:spTree>
    <p:extLst>
      <p:ext uri="{BB962C8B-B14F-4D97-AF65-F5344CB8AC3E}">
        <p14:creationId xmlns:p14="http://schemas.microsoft.com/office/powerpoint/2010/main" val="4192469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9DE7A10-D343-446F-8C4C-FB9E5F5B82D7}" type="slidenum">
              <a:rPr kumimoji="1" lang="ja-JP" altLang="en-US" smtClean="0"/>
              <a:pPr/>
              <a:t>12</a:t>
            </a:fld>
            <a:endParaRPr kumimoji="1" lang="ja-JP" altLang="en-US"/>
          </a:p>
        </p:txBody>
      </p:sp>
    </p:spTree>
    <p:extLst>
      <p:ext uri="{BB962C8B-B14F-4D97-AF65-F5344CB8AC3E}">
        <p14:creationId xmlns:p14="http://schemas.microsoft.com/office/powerpoint/2010/main" val="1362265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9DE7A10-D343-446F-8C4C-FB9E5F5B82D7}" type="slidenum">
              <a:rPr kumimoji="1" lang="ja-JP" altLang="en-US" smtClean="0"/>
              <a:pPr/>
              <a:t>13</a:t>
            </a:fld>
            <a:endParaRPr kumimoji="1" lang="ja-JP" altLang="en-US"/>
          </a:p>
        </p:txBody>
      </p:sp>
    </p:spTree>
    <p:extLst>
      <p:ext uri="{BB962C8B-B14F-4D97-AF65-F5344CB8AC3E}">
        <p14:creationId xmlns:p14="http://schemas.microsoft.com/office/powerpoint/2010/main" val="3070044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49DE7A10-D343-446F-8C4C-FB9E5F5B82D7}" type="slidenum">
              <a:rPr kumimoji="1" lang="ja-JP" altLang="en-US" smtClean="0"/>
              <a:pPr/>
              <a:t>14</a:t>
            </a:fld>
            <a:endParaRPr kumimoji="1" lang="ja-JP" altLang="en-US"/>
          </a:p>
        </p:txBody>
      </p:sp>
    </p:spTree>
    <p:extLst>
      <p:ext uri="{BB962C8B-B14F-4D97-AF65-F5344CB8AC3E}">
        <p14:creationId xmlns:p14="http://schemas.microsoft.com/office/powerpoint/2010/main" val="4168999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9DE7A10-D343-446F-8C4C-FB9E5F5B82D7}" type="slidenum">
              <a:rPr kumimoji="1" lang="ja-JP" altLang="en-US" smtClean="0"/>
              <a:pPr/>
              <a:t>15</a:t>
            </a:fld>
            <a:endParaRPr kumimoji="1" lang="ja-JP" altLang="en-US"/>
          </a:p>
        </p:txBody>
      </p:sp>
    </p:spTree>
    <p:extLst>
      <p:ext uri="{BB962C8B-B14F-4D97-AF65-F5344CB8AC3E}">
        <p14:creationId xmlns:p14="http://schemas.microsoft.com/office/powerpoint/2010/main" val="1951848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9DE7A10-D343-446F-8C4C-FB9E5F5B82D7}" type="slidenum">
              <a:rPr kumimoji="1" lang="ja-JP" altLang="en-US" smtClean="0"/>
              <a:pPr/>
              <a:t>2</a:t>
            </a:fld>
            <a:endParaRPr kumimoji="1" lang="ja-JP" altLang="en-US"/>
          </a:p>
        </p:txBody>
      </p:sp>
    </p:spTree>
    <p:extLst>
      <p:ext uri="{BB962C8B-B14F-4D97-AF65-F5344CB8AC3E}">
        <p14:creationId xmlns:p14="http://schemas.microsoft.com/office/powerpoint/2010/main" val="1527929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スライド イメージ プレースホルダー 1"/>
          <p:cNvSpPr>
            <a:spLocks noGrp="1" noRot="1" noChangeAspect="1" noTextEdit="1"/>
          </p:cNvSpPr>
          <p:nvPr>
            <p:ph type="sldImg"/>
          </p:nvPr>
        </p:nvSpPr>
        <p:spPr>
          <a:ln/>
        </p:spPr>
      </p:sp>
      <p:sp>
        <p:nvSpPr>
          <p:cNvPr id="86019" name="ノート プレースホルダー 2"/>
          <p:cNvSpPr>
            <a:spLocks noGrp="1"/>
          </p:cNvSpPr>
          <p:nvPr>
            <p:ph type="body" idx="1"/>
          </p:nvPr>
        </p:nvSpPr>
        <p:spPr>
          <a:noFill/>
        </p:spPr>
        <p:txBody>
          <a:bodyPr/>
          <a:lstStyle/>
          <a:p>
            <a:pPr defTabSz="896585">
              <a:defRPr/>
            </a:pPr>
            <a:endParaRPr lang="ja-JP" altLang="en-US" dirty="0">
              <a:latin typeface="Arial" pitchFamily="34" charset="0"/>
            </a:endParaRPr>
          </a:p>
        </p:txBody>
      </p:sp>
      <p:sp>
        <p:nvSpPr>
          <p:cNvPr id="86020" name="スライド番号プレースホルダー 3"/>
          <p:cNvSpPr>
            <a:spLocks noGrp="1"/>
          </p:cNvSpPr>
          <p:nvPr>
            <p:ph type="sldNum" sz="quarter" idx="5"/>
          </p:nvPr>
        </p:nvSpPr>
        <p:spPr>
          <a:noFill/>
        </p:spPr>
        <p:txBody>
          <a:bodyPr/>
          <a:lstStyle>
            <a:lvl1pPr defTabSz="894741" eaLnBrk="0" hangingPunct="0">
              <a:spcBef>
                <a:spcPct val="30000"/>
              </a:spcBef>
              <a:defRPr kumimoji="1" sz="1200">
                <a:solidFill>
                  <a:schemeClr val="tx1"/>
                </a:solidFill>
                <a:latin typeface="Arial" pitchFamily="34" charset="0"/>
                <a:ea typeface="ＭＳ Ｐ明朝" pitchFamily="18" charset="-128"/>
              </a:defRPr>
            </a:lvl1pPr>
            <a:lvl2pPr marL="728243" indent="-280093" defTabSz="894741" eaLnBrk="0" hangingPunct="0">
              <a:spcBef>
                <a:spcPct val="30000"/>
              </a:spcBef>
              <a:defRPr kumimoji="1" sz="1200">
                <a:solidFill>
                  <a:schemeClr val="tx1"/>
                </a:solidFill>
                <a:latin typeface="Arial" pitchFamily="34" charset="0"/>
                <a:ea typeface="ＭＳ Ｐ明朝" pitchFamily="18" charset="-128"/>
              </a:defRPr>
            </a:lvl2pPr>
            <a:lvl3pPr marL="1120373" indent="-224074" defTabSz="894741" eaLnBrk="0" hangingPunct="0">
              <a:spcBef>
                <a:spcPct val="30000"/>
              </a:spcBef>
              <a:defRPr kumimoji="1" sz="1200">
                <a:solidFill>
                  <a:schemeClr val="tx1"/>
                </a:solidFill>
                <a:latin typeface="Arial" pitchFamily="34" charset="0"/>
                <a:ea typeface="ＭＳ Ｐ明朝" pitchFamily="18" charset="-128"/>
              </a:defRPr>
            </a:lvl3pPr>
            <a:lvl4pPr marL="1568521" indent="-224074" defTabSz="894741" eaLnBrk="0" hangingPunct="0">
              <a:spcBef>
                <a:spcPct val="30000"/>
              </a:spcBef>
              <a:defRPr kumimoji="1" sz="1200">
                <a:solidFill>
                  <a:schemeClr val="tx1"/>
                </a:solidFill>
                <a:latin typeface="Arial" pitchFamily="34" charset="0"/>
                <a:ea typeface="ＭＳ Ｐ明朝" pitchFamily="18" charset="-128"/>
              </a:defRPr>
            </a:lvl4pPr>
            <a:lvl5pPr marL="2016670" indent="-224074" defTabSz="894741" eaLnBrk="0" hangingPunct="0">
              <a:spcBef>
                <a:spcPct val="30000"/>
              </a:spcBef>
              <a:defRPr kumimoji="1" sz="1200">
                <a:solidFill>
                  <a:schemeClr val="tx1"/>
                </a:solidFill>
                <a:latin typeface="Arial" pitchFamily="34" charset="0"/>
                <a:ea typeface="ＭＳ Ｐ明朝" pitchFamily="18" charset="-128"/>
              </a:defRPr>
            </a:lvl5pPr>
            <a:lvl6pPr marL="2464818" indent="-224074" defTabSz="894741" eaLnBrk="0" fontAlgn="base" hangingPunct="0">
              <a:spcBef>
                <a:spcPct val="30000"/>
              </a:spcBef>
              <a:spcAft>
                <a:spcPct val="0"/>
              </a:spcAft>
              <a:defRPr kumimoji="1" sz="1200">
                <a:solidFill>
                  <a:schemeClr val="tx1"/>
                </a:solidFill>
                <a:latin typeface="Arial" pitchFamily="34" charset="0"/>
                <a:ea typeface="ＭＳ Ｐ明朝" pitchFamily="18" charset="-128"/>
              </a:defRPr>
            </a:lvl6pPr>
            <a:lvl7pPr marL="2912968" indent="-224074" defTabSz="894741" eaLnBrk="0" fontAlgn="base" hangingPunct="0">
              <a:spcBef>
                <a:spcPct val="30000"/>
              </a:spcBef>
              <a:spcAft>
                <a:spcPct val="0"/>
              </a:spcAft>
              <a:defRPr kumimoji="1" sz="1200">
                <a:solidFill>
                  <a:schemeClr val="tx1"/>
                </a:solidFill>
                <a:latin typeface="Arial" pitchFamily="34" charset="0"/>
                <a:ea typeface="ＭＳ Ｐ明朝" pitchFamily="18" charset="-128"/>
              </a:defRPr>
            </a:lvl7pPr>
            <a:lvl8pPr marL="3361117" indent="-224074" defTabSz="894741" eaLnBrk="0" fontAlgn="base" hangingPunct="0">
              <a:spcBef>
                <a:spcPct val="30000"/>
              </a:spcBef>
              <a:spcAft>
                <a:spcPct val="0"/>
              </a:spcAft>
              <a:defRPr kumimoji="1" sz="1200">
                <a:solidFill>
                  <a:schemeClr val="tx1"/>
                </a:solidFill>
                <a:latin typeface="Arial" pitchFamily="34" charset="0"/>
                <a:ea typeface="ＭＳ Ｐ明朝" pitchFamily="18" charset="-128"/>
              </a:defRPr>
            </a:lvl8pPr>
            <a:lvl9pPr marL="3809264" indent="-224074" defTabSz="894741" eaLnBrk="0" fontAlgn="base" hangingPunct="0">
              <a:spcBef>
                <a:spcPct val="30000"/>
              </a:spcBef>
              <a:spcAft>
                <a:spcPct val="0"/>
              </a:spcAft>
              <a:defRPr kumimoji="1" sz="1200">
                <a:solidFill>
                  <a:schemeClr val="tx1"/>
                </a:solidFill>
                <a:latin typeface="Arial" pitchFamily="34" charset="0"/>
                <a:ea typeface="ＭＳ Ｐ明朝" pitchFamily="18" charset="-128"/>
              </a:defRPr>
            </a:lvl9pPr>
          </a:lstStyle>
          <a:p>
            <a:pPr eaLnBrk="1" hangingPunct="1">
              <a:spcBef>
                <a:spcPct val="0"/>
              </a:spcBef>
            </a:pPr>
            <a:fld id="{87A66FDB-3B58-473E-8CC5-217D8DB799C4}" type="slidenum">
              <a:rPr lang="ja-JP" altLang="en-US" smtClean="0">
                <a:ea typeface="ＭＳ Ｐゴシック" pitchFamily="50" charset="-128"/>
              </a:rPr>
              <a:pPr eaLnBrk="1" hangingPunct="1">
                <a:spcBef>
                  <a:spcPct val="0"/>
                </a:spcBef>
              </a:pPr>
              <a:t>3</a:t>
            </a:fld>
            <a:endParaRPr lang="ja-JP" altLang="en-US">
              <a:ea typeface="ＭＳ Ｐゴシック" pitchFamily="50" charset="-128"/>
            </a:endParaRPr>
          </a:p>
        </p:txBody>
      </p:sp>
    </p:spTree>
    <p:extLst>
      <p:ext uri="{BB962C8B-B14F-4D97-AF65-F5344CB8AC3E}">
        <p14:creationId xmlns:p14="http://schemas.microsoft.com/office/powerpoint/2010/main" val="133420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スライド イメージ プレースホルダー 1"/>
          <p:cNvSpPr>
            <a:spLocks noGrp="1" noRot="1" noChangeAspect="1" noTextEdit="1"/>
          </p:cNvSpPr>
          <p:nvPr>
            <p:ph type="sldImg"/>
          </p:nvPr>
        </p:nvSpPr>
        <p:spPr>
          <a:ln/>
        </p:spPr>
      </p:sp>
      <p:sp>
        <p:nvSpPr>
          <p:cNvPr id="86019" name="ノート プレースホルダー 2"/>
          <p:cNvSpPr>
            <a:spLocks noGrp="1"/>
          </p:cNvSpPr>
          <p:nvPr>
            <p:ph type="body" idx="1"/>
          </p:nvPr>
        </p:nvSpPr>
        <p:spPr>
          <a:noFill/>
        </p:spPr>
        <p:txBody>
          <a:bodyPr/>
          <a:lstStyle/>
          <a:p>
            <a:endParaRPr lang="ja-JP" altLang="en-US" dirty="0">
              <a:latin typeface="Arial" pitchFamily="34" charset="0"/>
            </a:endParaRPr>
          </a:p>
        </p:txBody>
      </p:sp>
      <p:sp>
        <p:nvSpPr>
          <p:cNvPr id="86020" name="スライド番号プレースホルダー 3"/>
          <p:cNvSpPr>
            <a:spLocks noGrp="1"/>
          </p:cNvSpPr>
          <p:nvPr>
            <p:ph type="sldNum" sz="quarter" idx="5"/>
          </p:nvPr>
        </p:nvSpPr>
        <p:spPr>
          <a:noFill/>
        </p:spPr>
        <p:txBody>
          <a:bodyPr/>
          <a:lstStyle>
            <a:lvl1pPr defTabSz="894741" eaLnBrk="0" hangingPunct="0">
              <a:spcBef>
                <a:spcPct val="30000"/>
              </a:spcBef>
              <a:defRPr kumimoji="1" sz="1200">
                <a:solidFill>
                  <a:schemeClr val="tx1"/>
                </a:solidFill>
                <a:latin typeface="Arial" pitchFamily="34" charset="0"/>
                <a:ea typeface="ＭＳ Ｐ明朝" pitchFamily="18" charset="-128"/>
              </a:defRPr>
            </a:lvl1pPr>
            <a:lvl2pPr marL="728243" indent="-280093" defTabSz="894741" eaLnBrk="0" hangingPunct="0">
              <a:spcBef>
                <a:spcPct val="30000"/>
              </a:spcBef>
              <a:defRPr kumimoji="1" sz="1200">
                <a:solidFill>
                  <a:schemeClr val="tx1"/>
                </a:solidFill>
                <a:latin typeface="Arial" pitchFamily="34" charset="0"/>
                <a:ea typeface="ＭＳ Ｐ明朝" pitchFamily="18" charset="-128"/>
              </a:defRPr>
            </a:lvl2pPr>
            <a:lvl3pPr marL="1120373" indent="-224074" defTabSz="894741" eaLnBrk="0" hangingPunct="0">
              <a:spcBef>
                <a:spcPct val="30000"/>
              </a:spcBef>
              <a:defRPr kumimoji="1" sz="1200">
                <a:solidFill>
                  <a:schemeClr val="tx1"/>
                </a:solidFill>
                <a:latin typeface="Arial" pitchFamily="34" charset="0"/>
                <a:ea typeface="ＭＳ Ｐ明朝" pitchFamily="18" charset="-128"/>
              </a:defRPr>
            </a:lvl3pPr>
            <a:lvl4pPr marL="1568521" indent="-224074" defTabSz="894741" eaLnBrk="0" hangingPunct="0">
              <a:spcBef>
                <a:spcPct val="30000"/>
              </a:spcBef>
              <a:defRPr kumimoji="1" sz="1200">
                <a:solidFill>
                  <a:schemeClr val="tx1"/>
                </a:solidFill>
                <a:latin typeface="Arial" pitchFamily="34" charset="0"/>
                <a:ea typeface="ＭＳ Ｐ明朝" pitchFamily="18" charset="-128"/>
              </a:defRPr>
            </a:lvl4pPr>
            <a:lvl5pPr marL="2016670" indent="-224074" defTabSz="894741" eaLnBrk="0" hangingPunct="0">
              <a:spcBef>
                <a:spcPct val="30000"/>
              </a:spcBef>
              <a:defRPr kumimoji="1" sz="1200">
                <a:solidFill>
                  <a:schemeClr val="tx1"/>
                </a:solidFill>
                <a:latin typeface="Arial" pitchFamily="34" charset="0"/>
                <a:ea typeface="ＭＳ Ｐ明朝" pitchFamily="18" charset="-128"/>
              </a:defRPr>
            </a:lvl5pPr>
            <a:lvl6pPr marL="2464818" indent="-224074" defTabSz="894741" eaLnBrk="0" fontAlgn="base" hangingPunct="0">
              <a:spcBef>
                <a:spcPct val="30000"/>
              </a:spcBef>
              <a:spcAft>
                <a:spcPct val="0"/>
              </a:spcAft>
              <a:defRPr kumimoji="1" sz="1200">
                <a:solidFill>
                  <a:schemeClr val="tx1"/>
                </a:solidFill>
                <a:latin typeface="Arial" pitchFamily="34" charset="0"/>
                <a:ea typeface="ＭＳ Ｐ明朝" pitchFamily="18" charset="-128"/>
              </a:defRPr>
            </a:lvl6pPr>
            <a:lvl7pPr marL="2912968" indent="-224074" defTabSz="894741" eaLnBrk="0" fontAlgn="base" hangingPunct="0">
              <a:spcBef>
                <a:spcPct val="30000"/>
              </a:spcBef>
              <a:spcAft>
                <a:spcPct val="0"/>
              </a:spcAft>
              <a:defRPr kumimoji="1" sz="1200">
                <a:solidFill>
                  <a:schemeClr val="tx1"/>
                </a:solidFill>
                <a:latin typeface="Arial" pitchFamily="34" charset="0"/>
                <a:ea typeface="ＭＳ Ｐ明朝" pitchFamily="18" charset="-128"/>
              </a:defRPr>
            </a:lvl7pPr>
            <a:lvl8pPr marL="3361117" indent="-224074" defTabSz="894741" eaLnBrk="0" fontAlgn="base" hangingPunct="0">
              <a:spcBef>
                <a:spcPct val="30000"/>
              </a:spcBef>
              <a:spcAft>
                <a:spcPct val="0"/>
              </a:spcAft>
              <a:defRPr kumimoji="1" sz="1200">
                <a:solidFill>
                  <a:schemeClr val="tx1"/>
                </a:solidFill>
                <a:latin typeface="Arial" pitchFamily="34" charset="0"/>
                <a:ea typeface="ＭＳ Ｐ明朝" pitchFamily="18" charset="-128"/>
              </a:defRPr>
            </a:lvl8pPr>
            <a:lvl9pPr marL="3809264" indent="-224074" defTabSz="894741" eaLnBrk="0" fontAlgn="base" hangingPunct="0">
              <a:spcBef>
                <a:spcPct val="30000"/>
              </a:spcBef>
              <a:spcAft>
                <a:spcPct val="0"/>
              </a:spcAft>
              <a:defRPr kumimoji="1" sz="1200">
                <a:solidFill>
                  <a:schemeClr val="tx1"/>
                </a:solidFill>
                <a:latin typeface="Arial" pitchFamily="34" charset="0"/>
                <a:ea typeface="ＭＳ Ｐ明朝" pitchFamily="18" charset="-128"/>
              </a:defRPr>
            </a:lvl9pPr>
          </a:lstStyle>
          <a:p>
            <a:pPr eaLnBrk="1" hangingPunct="1">
              <a:spcBef>
                <a:spcPct val="0"/>
              </a:spcBef>
            </a:pPr>
            <a:fld id="{87A66FDB-3B58-473E-8CC5-217D8DB799C4}" type="slidenum">
              <a:rPr lang="ja-JP" altLang="en-US" smtClean="0">
                <a:ea typeface="ＭＳ Ｐゴシック" pitchFamily="50" charset="-128"/>
              </a:rPr>
              <a:pPr eaLnBrk="1" hangingPunct="1">
                <a:spcBef>
                  <a:spcPct val="0"/>
                </a:spcBef>
              </a:pPr>
              <a:t>4</a:t>
            </a:fld>
            <a:endParaRPr lang="ja-JP" altLang="en-US">
              <a:ea typeface="ＭＳ Ｐゴシック" pitchFamily="50" charset="-128"/>
            </a:endParaRPr>
          </a:p>
        </p:txBody>
      </p:sp>
    </p:spTree>
    <p:extLst>
      <p:ext uri="{BB962C8B-B14F-4D97-AF65-F5344CB8AC3E}">
        <p14:creationId xmlns:p14="http://schemas.microsoft.com/office/powerpoint/2010/main" val="3821618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p:cNvSpPr>
            <a:spLocks noGrp="1" noRot="1" noChangeAspect="1" noChangeArrowheads="1" noTextEdit="1"/>
          </p:cNvSpPr>
          <p:nvPr>
            <p:ph type="sldImg"/>
          </p:nvPr>
        </p:nvSpPr>
        <p:spPr>
          <a:ln/>
        </p:spPr>
      </p:sp>
      <p:sp>
        <p:nvSpPr>
          <p:cNvPr id="28675" name="ノート プレースホルダー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latin typeface="Arial" panose="020B0604020202020204" pitchFamily="34" charset="0"/>
            </a:endParaRPr>
          </a:p>
        </p:txBody>
      </p:sp>
      <p:sp>
        <p:nvSpPr>
          <p:cNvPr id="28676" name="スライド番号プレースホルダー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88256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16016" indent="-269286" defTabSz="88256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09823" indent="-213247" defTabSz="88256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58112" indent="-213247" defTabSz="88256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04843" indent="-213247" defTabSz="88256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53131" indent="-213247" defTabSz="88256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01419" indent="-213247" defTabSz="88256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349704" indent="-213247" defTabSz="88256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797995" indent="-213247" defTabSz="88256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4D388CB9-BFC3-4546-9107-149FB43A335C}" type="slidenum">
              <a:rPr lang="ja-JP" altLang="en-US" smtClean="0">
                <a:ea typeface="ＭＳ Ｐゴシック" panose="020B0600070205080204" pitchFamily="50" charset="-128"/>
              </a:rPr>
              <a:pPr>
                <a:spcBef>
                  <a:spcPct val="0"/>
                </a:spcBef>
              </a:pPr>
              <a:t>5</a:t>
            </a:fld>
            <a:endParaRPr lang="ja-JP" altLang="en-US" dirty="0">
              <a:ea typeface="ＭＳ Ｐゴシック" panose="020B0600070205080204" pitchFamily="50" charset="-128"/>
            </a:endParaRPr>
          </a:p>
        </p:txBody>
      </p:sp>
    </p:spTree>
    <p:extLst>
      <p:ext uri="{BB962C8B-B14F-4D97-AF65-F5344CB8AC3E}">
        <p14:creationId xmlns:p14="http://schemas.microsoft.com/office/powerpoint/2010/main" val="526686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9DE7A10-D343-446F-8C4C-FB9E5F5B82D7}" type="slidenum">
              <a:rPr kumimoji="1" lang="ja-JP" altLang="en-US" smtClean="0"/>
              <a:pPr/>
              <a:t>6</a:t>
            </a:fld>
            <a:endParaRPr kumimoji="1" lang="ja-JP" altLang="en-US"/>
          </a:p>
        </p:txBody>
      </p:sp>
    </p:spTree>
    <p:extLst>
      <p:ext uri="{BB962C8B-B14F-4D97-AF65-F5344CB8AC3E}">
        <p14:creationId xmlns:p14="http://schemas.microsoft.com/office/powerpoint/2010/main" val="2584485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9DE7A10-D343-446F-8C4C-FB9E5F5B82D7}" type="slidenum">
              <a:rPr kumimoji="1" lang="ja-JP" altLang="en-US" smtClean="0"/>
              <a:pPr/>
              <a:t>7</a:t>
            </a:fld>
            <a:endParaRPr kumimoji="1" lang="ja-JP" altLang="en-US"/>
          </a:p>
        </p:txBody>
      </p:sp>
    </p:spTree>
    <p:extLst>
      <p:ext uri="{BB962C8B-B14F-4D97-AF65-F5344CB8AC3E}">
        <p14:creationId xmlns:p14="http://schemas.microsoft.com/office/powerpoint/2010/main" val="3828007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49DE7A10-D343-446F-8C4C-FB9E5F5B82D7}" type="slidenum">
              <a:rPr kumimoji="1" lang="ja-JP" altLang="en-US" smtClean="0"/>
              <a:pPr/>
              <a:t>8</a:t>
            </a:fld>
            <a:endParaRPr kumimoji="1" lang="ja-JP" altLang="en-US"/>
          </a:p>
        </p:txBody>
      </p:sp>
    </p:spTree>
    <p:extLst>
      <p:ext uri="{BB962C8B-B14F-4D97-AF65-F5344CB8AC3E}">
        <p14:creationId xmlns:p14="http://schemas.microsoft.com/office/powerpoint/2010/main" val="3604315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ー 1"/>
          <p:cNvSpPr>
            <a:spLocks noGrp="1" noRot="1" noChangeAspect="1" noTextEdit="1"/>
          </p:cNvSpPr>
          <p:nvPr>
            <p:ph type="sldImg"/>
          </p:nvPr>
        </p:nvSpPr>
        <p:spPr>
          <a:ln/>
        </p:spPr>
      </p:sp>
      <p:sp>
        <p:nvSpPr>
          <p:cNvPr id="25603" name="ノート プレースホルダー 2"/>
          <p:cNvSpPr>
            <a:spLocks noGrp="1"/>
          </p:cNvSpPr>
          <p:nvPr>
            <p:ph type="body" idx="1"/>
          </p:nvPr>
        </p:nvSpPr>
        <p:spPr>
          <a:noFill/>
        </p:spPr>
        <p:txBody>
          <a:bodyPr/>
          <a:lstStyle/>
          <a:p>
            <a:endParaRPr lang="ja-JP" altLang="en-US" dirty="0">
              <a:latin typeface="Arial" panose="020B0604020202020204" pitchFamily="34" charset="0"/>
            </a:endParaRPr>
          </a:p>
        </p:txBody>
      </p:sp>
      <p:sp>
        <p:nvSpPr>
          <p:cNvPr id="25604" name="スライド番号プレースホルダー 3"/>
          <p:cNvSpPr>
            <a:spLocks noGrp="1"/>
          </p:cNvSpPr>
          <p:nvPr>
            <p:ph type="sldNum" sz="quarter" idx="5"/>
          </p:nvPr>
        </p:nvSpPr>
        <p:spPr>
          <a:noFill/>
        </p:spPr>
        <p:txBody>
          <a:bodyPr/>
          <a:lstStyle>
            <a:lvl1pPr defTabSz="88391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18964" indent="-272335" defTabSz="88391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12679" indent="-216313" defTabSz="88391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60863" indent="-216313" defTabSz="88391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07490" indent="-216313" defTabSz="88391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55675" indent="-216313" defTabSz="88391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03858" indent="-216313" defTabSz="88391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352040" indent="-216313" defTabSz="88391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00224" indent="-216313" defTabSz="88391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908E8114-2A53-4FCA-8F4A-CFA2BCEC123F}" type="slidenum">
              <a:rPr lang="ja-JP" altLang="en-US" smtClean="0">
                <a:ea typeface="ＭＳ Ｐゴシック" panose="020B0600070205080204" pitchFamily="50" charset="-128"/>
              </a:rPr>
              <a:pPr>
                <a:spcBef>
                  <a:spcPct val="0"/>
                </a:spcBef>
              </a:pPr>
              <a:t>9</a:t>
            </a:fld>
            <a:endParaRPr lang="ja-JP" altLang="en-US">
              <a:ea typeface="ＭＳ Ｐゴシック" panose="020B0600070205080204" pitchFamily="50" charset="-128"/>
            </a:endParaRPr>
          </a:p>
        </p:txBody>
      </p:sp>
    </p:spTree>
    <p:extLst>
      <p:ext uri="{BB962C8B-B14F-4D97-AF65-F5344CB8AC3E}">
        <p14:creationId xmlns:p14="http://schemas.microsoft.com/office/powerpoint/2010/main" val="77035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pPr/>
              <a:t>2023/10/17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pPr/>
              <a:t>2023/10/17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pPr/>
              <a:t>2023/10/17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pPr/>
              <a:t>2023/10/17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pPr/>
              <a:t>2023/10/17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pPr/>
              <a:t>2023/10/17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E90ED720-0104-4369-84BC-D37694168613}" type="datetimeFigureOut">
              <a:rPr kumimoji="1" lang="ja-JP" altLang="en-US" smtClean="0"/>
              <a:pPr/>
              <a:t>2023/10/17</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E90ED720-0104-4369-84BC-D37694168613}" type="datetimeFigureOut">
              <a:rPr kumimoji="1" lang="ja-JP" altLang="en-US" smtClean="0"/>
              <a:pPr/>
              <a:t>2023/10/17</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E90ED720-0104-4369-84BC-D37694168613}" type="datetimeFigureOut">
              <a:rPr kumimoji="1" lang="ja-JP" altLang="en-US" smtClean="0"/>
              <a:pPr/>
              <a:t>2023/10/17</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pPr/>
              <a:t>2023/10/17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pPr/>
              <a:t>2023/10/17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0ED720-0104-4369-84BC-D37694168613}" type="datetimeFigureOut">
              <a:rPr kumimoji="1" lang="ja-JP" altLang="en-US" smtClean="0"/>
              <a:pPr/>
              <a:t>2023/10/17</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21.png"/><Relationship Id="rId4" Type="http://schemas.openxmlformats.org/officeDocument/2006/relationships/image" Target="../media/image20.tmp"/></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オブジェクト 3"/>
          <p:cNvGraphicFramePr>
            <a:graphicFrameLocks noChangeAspect="1"/>
          </p:cNvGraphicFramePr>
          <p:nvPr>
            <p:extLst>
              <p:ext uri="{D42A27DB-BD31-4B8C-83A1-F6EECF244321}">
                <p14:modId xmlns:p14="http://schemas.microsoft.com/office/powerpoint/2010/main" val="2921524340"/>
              </p:ext>
            </p:extLst>
          </p:nvPr>
        </p:nvGraphicFramePr>
        <p:xfrm>
          <a:off x="461963" y="2549525"/>
          <a:ext cx="8015287" cy="4700588"/>
        </p:xfrm>
        <a:graphic>
          <a:graphicData uri="http://schemas.openxmlformats.org/presentationml/2006/ole">
            <mc:AlternateContent xmlns:mc="http://schemas.openxmlformats.org/markup-compatibility/2006">
              <mc:Choice xmlns:v="urn:schemas-microsoft-com:vml" Requires="v">
                <p:oleObj spid="_x0000_s1132" name="文書" r:id="rId4" imgW="8445255" imgH="4966594" progId="Word.Document.12">
                  <p:embed/>
                </p:oleObj>
              </mc:Choice>
              <mc:Fallback>
                <p:oleObj name="文書" r:id="rId4" imgW="8445255" imgH="4966594" progId="Word.Document.12">
                  <p:embed/>
                  <p:pic>
                    <p:nvPicPr>
                      <p:cNvPr id="14338" name="オブジェクト 3"/>
                      <p:cNvPicPr>
                        <a:picLocks noChangeAspect="1" noChangeArrowheads="1"/>
                      </p:cNvPicPr>
                      <p:nvPr/>
                    </p:nvPicPr>
                    <p:blipFill>
                      <a:blip r:embed="rId5"/>
                      <a:srcRect/>
                      <a:stretch>
                        <a:fillRect/>
                      </a:stretch>
                    </p:blipFill>
                    <p:spPr bwMode="auto">
                      <a:xfrm>
                        <a:off x="461963" y="2549525"/>
                        <a:ext cx="8015287" cy="4700588"/>
                      </a:xfrm>
                      <a:prstGeom prst="rect">
                        <a:avLst/>
                      </a:prstGeom>
                      <a:noFill/>
                    </p:spPr>
                  </p:pic>
                </p:oleObj>
              </mc:Fallback>
            </mc:AlternateContent>
          </a:graphicData>
        </a:graphic>
      </p:graphicFrame>
      <p:sp>
        <p:nvSpPr>
          <p:cNvPr id="6" name="Rectangle 2"/>
          <p:cNvSpPr>
            <a:spLocks noChangeArrowheads="1"/>
          </p:cNvSpPr>
          <p:nvPr/>
        </p:nvSpPr>
        <p:spPr bwMode="auto">
          <a:xfrm>
            <a:off x="0" y="0"/>
            <a:ext cx="9144000" cy="554400"/>
          </a:xfrm>
          <a:prstGeom prst="rect">
            <a:avLst/>
          </a:prstGeom>
          <a:gradFill flip="none" rotWithShape="1">
            <a:gsLst>
              <a:gs pos="0">
                <a:schemeClr val="accent6">
                  <a:lumMod val="60000"/>
                  <a:lumOff val="40000"/>
                </a:schemeClr>
              </a:gs>
              <a:gs pos="50000">
                <a:schemeClr val="bg1"/>
              </a:gs>
              <a:gs pos="100000">
                <a:schemeClr val="accent6">
                  <a:lumMod val="60000"/>
                  <a:lumOff val="40000"/>
                </a:schemeClr>
              </a:gs>
            </a:gsLst>
            <a:lin ang="5400000" scaled="0"/>
            <a:tileRect/>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令和</a:t>
            </a:r>
            <a:r>
              <a:rPr lang="en-US" altLang="ja-JP"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年度 建設事業評価（街路事業）</a:t>
            </a:r>
          </a:p>
        </p:txBody>
      </p:sp>
      <p:sp>
        <p:nvSpPr>
          <p:cNvPr id="7"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fld id="{D65BFA2D-6AEF-431E-82E3-92E70BDA28A1}" type="slidenum">
              <a:rPr lang="ja-JP" altLang="en-US" sz="2000" smtClean="0">
                <a:latin typeface="Arial" pitchFamily="34" charset="0"/>
              </a:rPr>
              <a:pPr eaLnBrk="1" hangingPunct="1">
                <a:spcBef>
                  <a:spcPct val="0"/>
                </a:spcBef>
                <a:buFontTx/>
                <a:buNone/>
              </a:pPr>
              <a:t>1</a:t>
            </a:fld>
            <a:endParaRPr lang="ja-JP" altLang="en-US" sz="2000">
              <a:latin typeface="Arial" pitchFamily="34" charset="0"/>
            </a:endParaRPr>
          </a:p>
        </p:txBody>
      </p:sp>
      <p:sp>
        <p:nvSpPr>
          <p:cNvPr id="9" name="Text Box 18"/>
          <p:cNvSpPr txBox="1">
            <a:spLocks noChangeArrowheads="1"/>
          </p:cNvSpPr>
          <p:nvPr/>
        </p:nvSpPr>
        <p:spPr bwMode="auto">
          <a:xfrm>
            <a:off x="7834964" y="106363"/>
            <a:ext cx="1158224" cy="369332"/>
          </a:xfrm>
          <a:prstGeom prst="rect">
            <a:avLst/>
          </a:prstGeom>
          <a:solidFill>
            <a:schemeClr val="bg1"/>
          </a:solidFill>
          <a:ln w="9525" algn="ctr">
            <a:solidFill>
              <a:schemeClr val="tx1"/>
            </a:solidFill>
            <a:miter lim="800000"/>
            <a:headEnd/>
            <a:tailEnd/>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1800" dirty="0">
                <a:latin typeface="HG丸ｺﾞｼｯｸM-PRO" panose="020F0600000000000000" pitchFamily="50" charset="-128"/>
                <a:ea typeface="HG丸ｺﾞｼｯｸM-PRO" panose="020F0600000000000000" pitchFamily="50" charset="-128"/>
              </a:rPr>
              <a:t>資料</a:t>
            </a:r>
            <a:r>
              <a:rPr lang="en-US" altLang="ja-JP" sz="1800" dirty="0">
                <a:latin typeface="HG丸ｺﾞｼｯｸM-PRO" panose="020F0600000000000000" pitchFamily="50" charset="-128"/>
                <a:ea typeface="HG丸ｺﾞｼｯｸM-PRO" panose="020F0600000000000000" pitchFamily="50" charset="-128"/>
              </a:rPr>
              <a:t>2-4</a:t>
            </a:r>
            <a:r>
              <a:rPr lang="ja-JP" altLang="en-US" sz="1800" dirty="0">
                <a:latin typeface="HG丸ｺﾞｼｯｸM-PRO" panose="020F0600000000000000" pitchFamily="50" charset="-128"/>
                <a:ea typeface="HG丸ｺﾞｼｯｸM-PRO" panose="020F0600000000000000" pitchFamily="50" charset="-128"/>
              </a:rPr>
              <a:t>　</a:t>
            </a:r>
          </a:p>
        </p:txBody>
      </p:sp>
      <p:sp>
        <p:nvSpPr>
          <p:cNvPr id="11" name="Rectangle 2"/>
          <p:cNvSpPr>
            <a:spLocks noChangeArrowheads="1"/>
          </p:cNvSpPr>
          <p:nvPr/>
        </p:nvSpPr>
        <p:spPr bwMode="auto">
          <a:xfrm>
            <a:off x="6775450" y="749300"/>
            <a:ext cx="2363788" cy="504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ts val="1300"/>
              </a:lnSpc>
              <a:spcBef>
                <a:spcPct val="0"/>
              </a:spcBef>
              <a:buFontTx/>
              <a:buNone/>
            </a:pPr>
            <a:r>
              <a:rPr lang="ja-JP" altLang="en-US" sz="1200" dirty="0">
                <a:latin typeface="HGPｺﾞｼｯｸM" panose="020B0600000000000000" pitchFamily="50" charset="-128"/>
                <a:ea typeface="HGPｺﾞｼｯｸM" panose="020B0600000000000000" pitchFamily="50" charset="-128"/>
              </a:rPr>
              <a:t>令和５年度第</a:t>
            </a:r>
            <a:r>
              <a:rPr lang="en-US" altLang="ja-JP" sz="1200" dirty="0">
                <a:latin typeface="HGPｺﾞｼｯｸM" panose="020B0600000000000000" pitchFamily="50" charset="-128"/>
                <a:ea typeface="HGPｺﾞｼｯｸM" panose="020B0600000000000000" pitchFamily="50" charset="-128"/>
              </a:rPr>
              <a:t>3</a:t>
            </a:r>
            <a:r>
              <a:rPr lang="ja-JP" altLang="en-US" sz="1200" dirty="0">
                <a:latin typeface="HGPｺﾞｼｯｸM" panose="020B0600000000000000" pitchFamily="50" charset="-128"/>
                <a:ea typeface="HGPｺﾞｼｯｸM" panose="020B0600000000000000" pitchFamily="50" charset="-128"/>
              </a:rPr>
              <a:t>回（</a:t>
            </a:r>
            <a:r>
              <a:rPr lang="en-US" altLang="ja-JP" sz="1200" dirty="0">
                <a:latin typeface="HGPｺﾞｼｯｸM" panose="020B0600000000000000" pitchFamily="50" charset="-128"/>
                <a:ea typeface="HGPｺﾞｼｯｸM" panose="020B0600000000000000" pitchFamily="50" charset="-128"/>
              </a:rPr>
              <a:t>R5.10.</a:t>
            </a:r>
            <a:r>
              <a:rPr lang="ja-JP" altLang="en-US" sz="1200" dirty="0">
                <a:latin typeface="HGPｺﾞｼｯｸM" panose="020B0600000000000000" pitchFamily="50" charset="-128"/>
                <a:ea typeface="HGPｺﾞｼｯｸM" panose="020B0600000000000000" pitchFamily="50" charset="-128"/>
              </a:rPr>
              <a:t> </a:t>
            </a:r>
            <a:r>
              <a:rPr lang="en-US" altLang="ja-JP" sz="1200" dirty="0">
                <a:latin typeface="HGPｺﾞｼｯｸM" panose="020B0600000000000000" pitchFamily="50" charset="-128"/>
                <a:ea typeface="HGPｺﾞｼｯｸM" panose="020B0600000000000000" pitchFamily="50" charset="-128"/>
              </a:rPr>
              <a:t>5</a:t>
            </a:r>
            <a:r>
              <a:rPr lang="ja-JP" altLang="en-US" sz="1200" dirty="0">
                <a:latin typeface="HGPｺﾞｼｯｸM" panose="020B0600000000000000" pitchFamily="50" charset="-128"/>
                <a:ea typeface="HGPｺﾞｼｯｸM" panose="020B0600000000000000" pitchFamily="50" charset="-128"/>
              </a:rPr>
              <a:t>）　</a:t>
            </a:r>
            <a:endParaRPr lang="ja-JP" altLang="en-US" sz="12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eaLnBrk="1" hangingPunct="1">
              <a:lnSpc>
                <a:spcPts val="1300"/>
              </a:lnSpc>
              <a:spcBef>
                <a:spcPct val="0"/>
              </a:spcBef>
              <a:buFontTx/>
              <a:buNone/>
            </a:pPr>
            <a:r>
              <a:rPr lang="ja-JP" altLang="en-US" sz="1200" dirty="0">
                <a:latin typeface="HGPｺﾞｼｯｸM" panose="020B0600000000000000" pitchFamily="50" charset="-128"/>
                <a:ea typeface="HGPｺﾞｼｯｸM" panose="020B0600000000000000" pitchFamily="50" charset="-128"/>
              </a:rPr>
              <a:t>大阪府建設事業評価審議会</a:t>
            </a:r>
            <a:endParaRPr lang="en-US" altLang="ja-JP" sz="1200" dirty="0">
              <a:latin typeface="HGPｺﾞｼｯｸM" panose="020B0600000000000000" pitchFamily="50" charset="-128"/>
              <a:ea typeface="HGPｺﾞｼｯｸM" panose="020B0600000000000000" pitchFamily="50" charset="-128"/>
            </a:endParaRPr>
          </a:p>
        </p:txBody>
      </p:sp>
    </p:spTree>
    <p:extLst>
      <p:ext uri="{BB962C8B-B14F-4D97-AF65-F5344CB8AC3E}">
        <p14:creationId xmlns:p14="http://schemas.microsoft.com/office/powerpoint/2010/main" val="1639222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4925" y="630238"/>
            <a:ext cx="8713788" cy="1069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lnSpc>
                <a:spcPts val="2800"/>
              </a:lnSpc>
              <a:defRPr/>
            </a:pPr>
            <a:r>
              <a:rPr lang="ja-JP" altLang="en-US" b="1" u="sng" dirty="0">
                <a:solidFill>
                  <a:schemeClr val="tx1"/>
                </a:solidFill>
                <a:latin typeface="+mj-ea"/>
                <a:ea typeface="+mj-ea"/>
              </a:rPr>
              <a:t>◆走行時間短縮便益とは</a:t>
            </a:r>
            <a:endParaRPr lang="en-US" altLang="ja-JP" b="1" u="sng" dirty="0">
              <a:solidFill>
                <a:schemeClr val="tx1"/>
              </a:solidFill>
              <a:latin typeface="+mj-ea"/>
              <a:ea typeface="+mj-ea"/>
            </a:endParaRPr>
          </a:p>
          <a:p>
            <a:pPr eaLnBrk="1" hangingPunct="1">
              <a:lnSpc>
                <a:spcPts val="2800"/>
              </a:lnSpc>
              <a:defRPr/>
            </a:pPr>
            <a:r>
              <a:rPr lang="ja-JP" altLang="en-US" b="1" dirty="0">
                <a:solidFill>
                  <a:schemeClr val="tx1"/>
                </a:solidFill>
                <a:latin typeface="+mj-ea"/>
                <a:ea typeface="+mj-ea"/>
              </a:rPr>
              <a:t>　　</a:t>
            </a:r>
            <a:r>
              <a:rPr lang="ja-JP" altLang="en-US" dirty="0">
                <a:solidFill>
                  <a:schemeClr val="tx1"/>
                </a:solidFill>
                <a:latin typeface="+mj-ea"/>
                <a:ea typeface="+mj-ea"/>
              </a:rPr>
              <a:t>道路整備・改良に伴い自動車交通が円滑化し、走行時間が短縮されることにより</a:t>
            </a:r>
            <a:endParaRPr lang="en-US" altLang="ja-JP" dirty="0">
              <a:solidFill>
                <a:schemeClr val="tx1"/>
              </a:solidFill>
              <a:latin typeface="+mj-ea"/>
              <a:ea typeface="+mj-ea"/>
            </a:endParaRPr>
          </a:p>
          <a:p>
            <a:pPr eaLnBrk="1" hangingPunct="1">
              <a:lnSpc>
                <a:spcPts val="2800"/>
              </a:lnSpc>
              <a:defRPr/>
            </a:pPr>
            <a:r>
              <a:rPr lang="ja-JP" altLang="en-US" dirty="0">
                <a:solidFill>
                  <a:schemeClr val="tx1"/>
                </a:solidFill>
                <a:latin typeface="+mj-ea"/>
                <a:ea typeface="+mj-ea"/>
              </a:rPr>
              <a:t>　　道路利用者の得られる利益を貨幣換算したもの。　</a:t>
            </a:r>
          </a:p>
        </p:txBody>
      </p:sp>
      <p:sp>
        <p:nvSpPr>
          <p:cNvPr id="11" name="タイトル 2"/>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13" name="テキスト ボックス 12"/>
          <p:cNvSpPr txBox="1"/>
          <p:nvPr/>
        </p:nvSpPr>
        <p:spPr bwMode="auto">
          <a:xfrm>
            <a:off x="98425" y="1938714"/>
            <a:ext cx="8899525" cy="979435"/>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p>
            <a:pPr eaLnBrk="1" hangingPunct="1">
              <a:lnSpc>
                <a:spcPts val="2400"/>
              </a:lnSpc>
              <a:defRPr/>
            </a:pPr>
            <a:r>
              <a:rPr lang="ja-JP" altLang="en-US" sz="1600" dirty="0">
                <a:solidFill>
                  <a:schemeClr val="tx1"/>
                </a:solidFill>
                <a:latin typeface="Meiryo UI" pitchFamily="50" charset="-128"/>
                <a:ea typeface="Meiryo UI" pitchFamily="50" charset="-128"/>
                <a:cs typeface="Meiryo UI" pitchFamily="50" charset="-128"/>
              </a:rPr>
              <a:t>　○整備の有無による走行時間費用の年間の総和の差により算出</a:t>
            </a:r>
          </a:p>
          <a:p>
            <a:pPr eaLnBrk="1" hangingPunct="1">
              <a:lnSpc>
                <a:spcPts val="2400"/>
              </a:lnSpc>
              <a:defRPr/>
            </a:pPr>
            <a:r>
              <a:rPr lang="ja-JP" altLang="en-US" sz="1600" dirty="0">
                <a:solidFill>
                  <a:schemeClr val="tx1"/>
                </a:solidFill>
                <a:latin typeface="Meiryo UI" pitchFamily="50" charset="-128"/>
                <a:ea typeface="Meiryo UI" pitchFamily="50" charset="-128"/>
                <a:cs typeface="Meiryo UI" pitchFamily="50" charset="-128"/>
              </a:rPr>
              <a:t>　　　走行時間費用</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p>
          <a:p>
            <a:pPr eaLnBrk="1" hangingPunct="1">
              <a:lnSpc>
                <a:spcPts val="2400"/>
              </a:lnSpc>
              <a:defRPr/>
            </a:pPr>
            <a:r>
              <a:rPr lang="ja-JP" altLang="en-US" sz="1600" dirty="0">
                <a:solidFill>
                  <a:schemeClr val="tx1"/>
                </a:solidFill>
                <a:latin typeface="Meiryo UI" pitchFamily="50" charset="-128"/>
                <a:ea typeface="Meiryo UI" pitchFamily="50" charset="-128"/>
                <a:cs typeface="Meiryo UI" pitchFamily="50" charset="-128"/>
              </a:rPr>
              <a:t>　　　　　　　　　　＝交通量（台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走行時間（分）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時間価値原単位（円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台・分）</a:t>
            </a:r>
            <a:r>
              <a:rPr lang="en-US" altLang="ja-JP" sz="1600" dirty="0">
                <a:solidFill>
                  <a:schemeClr val="tx1"/>
                </a:solidFill>
                <a:latin typeface="Meiryo UI" pitchFamily="50" charset="-128"/>
                <a:ea typeface="Meiryo UI" pitchFamily="50" charset="-128"/>
                <a:cs typeface="Meiryo UI" pitchFamily="50" charset="-128"/>
              </a:rPr>
              <a:t>×365(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27653"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EA1E415A-215A-47E6-8154-88238A78A82C}" type="slidenum">
              <a:rPr lang="ja-JP" altLang="en-US" sz="2000" smtClean="0">
                <a:latin typeface="Arial" panose="020B0604020202020204" pitchFamily="34" charset="0"/>
              </a:rPr>
              <a:pPr>
                <a:spcBef>
                  <a:spcPct val="0"/>
                </a:spcBef>
                <a:buFontTx/>
                <a:buNone/>
              </a:pPr>
              <a:t>10</a:t>
            </a:fld>
            <a:endParaRPr lang="ja-JP" altLang="en-US" sz="2000">
              <a:latin typeface="Arial" panose="020B0604020202020204" pitchFamily="34" charset="0"/>
            </a:endParaRPr>
          </a:p>
        </p:txBody>
      </p:sp>
      <p:grpSp>
        <p:nvGrpSpPr>
          <p:cNvPr id="27654" name="グループ化 1"/>
          <p:cNvGrpSpPr>
            <a:grpSpLocks/>
          </p:cNvGrpSpPr>
          <p:nvPr/>
        </p:nvGrpSpPr>
        <p:grpSpPr bwMode="auto">
          <a:xfrm>
            <a:off x="4284663" y="3070225"/>
            <a:ext cx="4751387" cy="1609725"/>
            <a:chOff x="1190624" y="4381641"/>
            <a:chExt cx="6762750" cy="1885950"/>
          </a:xfrm>
        </p:grpSpPr>
        <p:grpSp>
          <p:nvGrpSpPr>
            <p:cNvPr id="27661" name="グループ化 3"/>
            <p:cNvGrpSpPr>
              <a:grpSpLocks/>
            </p:cNvGrpSpPr>
            <p:nvPr/>
          </p:nvGrpSpPr>
          <p:grpSpPr bwMode="auto">
            <a:xfrm>
              <a:off x="1190624" y="4381641"/>
              <a:ext cx="6762750" cy="1885950"/>
              <a:chOff x="1049338" y="1109663"/>
              <a:chExt cx="6762750" cy="1885950"/>
            </a:xfrm>
          </p:grpSpPr>
          <p:pic>
            <p:nvPicPr>
              <p:cNvPr id="27663" name="図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9338" y="1109663"/>
                <a:ext cx="67627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右矢印 7"/>
              <p:cNvSpPr/>
              <p:nvPr/>
            </p:nvSpPr>
            <p:spPr>
              <a:xfrm>
                <a:off x="3758505" y="2657109"/>
                <a:ext cx="1254036" cy="230629"/>
              </a:xfrm>
              <a:prstGeom prst="right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7665" name="テキスト ボックス 11"/>
              <p:cNvSpPr txBox="1">
                <a:spLocks noChangeArrowheads="1"/>
              </p:cNvSpPr>
              <p:nvPr/>
            </p:nvSpPr>
            <p:spPr bwMode="auto">
              <a:xfrm>
                <a:off x="1979710" y="2613512"/>
                <a:ext cx="1215681" cy="3497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a:latin typeface="Arial" panose="020B0604020202020204" pitchFamily="34" charset="0"/>
                  </a:rPr>
                  <a:t>整備なし</a:t>
                </a:r>
              </a:p>
            </p:txBody>
          </p:sp>
          <p:sp>
            <p:nvSpPr>
              <p:cNvPr id="27666" name="テキスト ボックス 14"/>
              <p:cNvSpPr txBox="1">
                <a:spLocks noChangeArrowheads="1"/>
              </p:cNvSpPr>
              <p:nvPr/>
            </p:nvSpPr>
            <p:spPr bwMode="auto">
              <a:xfrm>
                <a:off x="5857850" y="2613512"/>
                <a:ext cx="1215681" cy="3497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a:latin typeface="Arial" panose="020B0604020202020204" pitchFamily="34" charset="0"/>
                  </a:rPr>
                  <a:t>整備あり</a:t>
                </a:r>
              </a:p>
            </p:txBody>
          </p:sp>
        </p:grpSp>
        <p:sp>
          <p:nvSpPr>
            <p:cNvPr id="14" name="正方形/長方形 13"/>
            <p:cNvSpPr/>
            <p:nvPr/>
          </p:nvSpPr>
          <p:spPr bwMode="auto">
            <a:xfrm>
              <a:off x="3899791" y="5395293"/>
              <a:ext cx="1254036" cy="431499"/>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spAutoFit/>
            </a:bodyPr>
            <a:lstStyle/>
            <a:p>
              <a:pPr algn="ctr" eaLnBrk="1" hangingPunct="1">
                <a:defRPr/>
              </a:pPr>
              <a:r>
                <a:rPr lang="ja-JP" altLang="en-US" sz="900" b="1" dirty="0">
                  <a:solidFill>
                    <a:schemeClr val="tx1"/>
                  </a:solidFill>
                </a:rPr>
                <a:t>渋滞解消による</a:t>
              </a:r>
              <a:endParaRPr lang="en-US" altLang="ja-JP" sz="900" b="1" dirty="0">
                <a:solidFill>
                  <a:schemeClr val="tx1"/>
                </a:solidFill>
              </a:endParaRPr>
            </a:p>
            <a:p>
              <a:pPr algn="ctr" eaLnBrk="1" hangingPunct="1">
                <a:defRPr/>
              </a:pPr>
              <a:r>
                <a:rPr lang="ja-JP" altLang="en-US" sz="900" b="1" dirty="0">
                  <a:solidFill>
                    <a:schemeClr val="tx1"/>
                  </a:solidFill>
                </a:rPr>
                <a:t>走行時間短縮</a:t>
              </a:r>
            </a:p>
          </p:txBody>
        </p:sp>
      </p:grpSp>
      <p:grpSp>
        <p:nvGrpSpPr>
          <p:cNvPr id="27655" name="グループ化 9"/>
          <p:cNvGrpSpPr>
            <a:grpSpLocks/>
          </p:cNvGrpSpPr>
          <p:nvPr/>
        </p:nvGrpSpPr>
        <p:grpSpPr bwMode="auto">
          <a:xfrm>
            <a:off x="136525" y="3238500"/>
            <a:ext cx="4489450" cy="1441450"/>
            <a:chOff x="1434599" y="3226719"/>
            <a:chExt cx="6264696" cy="2411405"/>
          </a:xfrm>
        </p:grpSpPr>
        <p:pic>
          <p:nvPicPr>
            <p:cNvPr id="27659"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34599" y="3226719"/>
              <a:ext cx="6264696" cy="241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p:cNvSpPr/>
            <p:nvPr/>
          </p:nvSpPr>
          <p:spPr>
            <a:xfrm>
              <a:off x="3441606" y="4520062"/>
              <a:ext cx="1911752" cy="722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eaLnBrk="1" hangingPunct="1">
                <a:defRPr/>
              </a:pPr>
              <a:r>
                <a:rPr lang="ja-JP" altLang="en-US" sz="1100" b="1" dirty="0">
                  <a:solidFill>
                    <a:schemeClr val="tx1"/>
                  </a:solidFill>
                </a:rPr>
                <a:t>バイパス整備による</a:t>
              </a:r>
            </a:p>
            <a:p>
              <a:pPr algn="ctr" eaLnBrk="1" hangingPunct="1">
                <a:defRPr/>
              </a:pPr>
              <a:r>
                <a:rPr lang="ja-JP" altLang="en-US" sz="1100" b="1" dirty="0">
                  <a:solidFill>
                    <a:schemeClr val="tx1"/>
                  </a:solidFill>
                </a:rPr>
                <a:t>走行時間短縮</a:t>
              </a:r>
            </a:p>
          </p:txBody>
        </p:sp>
      </p:grpSp>
      <p:sp>
        <p:nvSpPr>
          <p:cNvPr id="27656" name="テキスト ボックス 15"/>
          <p:cNvSpPr txBox="1">
            <a:spLocks noChangeArrowheads="1"/>
          </p:cNvSpPr>
          <p:nvPr/>
        </p:nvSpPr>
        <p:spPr bwMode="auto">
          <a:xfrm>
            <a:off x="49213" y="3198813"/>
            <a:ext cx="703262"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a:latin typeface="Arial" panose="020B0604020202020204" pitchFamily="34" charset="0"/>
              </a:rPr>
              <a:t>例①</a:t>
            </a:r>
          </a:p>
        </p:txBody>
      </p:sp>
      <p:sp>
        <p:nvSpPr>
          <p:cNvPr id="27657" name="テキスト ボックス 16"/>
          <p:cNvSpPr txBox="1">
            <a:spLocks noChangeArrowheads="1"/>
          </p:cNvSpPr>
          <p:nvPr/>
        </p:nvSpPr>
        <p:spPr bwMode="auto">
          <a:xfrm>
            <a:off x="4284663" y="3167063"/>
            <a:ext cx="898525"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a:latin typeface="Arial" panose="020B0604020202020204" pitchFamily="34" charset="0"/>
              </a:rPr>
              <a:t>例②</a:t>
            </a:r>
          </a:p>
        </p:txBody>
      </p:sp>
      <p:sp>
        <p:nvSpPr>
          <p:cNvPr id="27658" name="テキスト ボックス 18"/>
          <p:cNvSpPr txBox="1">
            <a:spLocks noChangeArrowheads="1"/>
          </p:cNvSpPr>
          <p:nvPr/>
        </p:nvSpPr>
        <p:spPr bwMode="auto">
          <a:xfrm>
            <a:off x="287337" y="5340350"/>
            <a:ext cx="8569325" cy="772107"/>
          </a:xfrm>
          <a:prstGeom prst="rect">
            <a:avLst/>
          </a:prstGeom>
          <a:noFill/>
          <a:ln w="3175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36000" tIns="108000" rIns="36000" bIns="1080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　⇒この整備</a:t>
            </a:r>
            <a:r>
              <a:rPr lang="ja-JP" altLang="en-US" sz="1800" b="1" dirty="0">
                <a:latin typeface="Meiryo UI" panose="020B0604030504040204" pitchFamily="50" charset="-128"/>
                <a:ea typeface="Meiryo UI" panose="020B0604030504040204" pitchFamily="50" charset="-128"/>
              </a:rPr>
              <a:t>無</a:t>
            </a:r>
            <a:r>
              <a:rPr lang="ja-JP" altLang="en-US" sz="1800" b="1" dirty="0" err="1">
                <a:latin typeface="Meiryo UI" panose="020B0604030504040204" pitchFamily="50" charset="-128"/>
                <a:ea typeface="Meiryo UI" panose="020B0604030504040204" pitchFamily="50" charset="-128"/>
              </a:rPr>
              <a:t>し</a:t>
            </a:r>
            <a:r>
              <a:rPr lang="ja-JP" altLang="en-US" sz="1800" dirty="0" err="1">
                <a:latin typeface="Meiryo UI" panose="020B0604030504040204" pitchFamily="50" charset="-128"/>
                <a:ea typeface="Meiryo UI" panose="020B0604030504040204" pitchFamily="50" charset="-128"/>
              </a:rPr>
              <a:t>と</a:t>
            </a:r>
            <a:r>
              <a:rPr lang="ja-JP" altLang="en-US" sz="1800" b="1" dirty="0">
                <a:latin typeface="Meiryo UI" panose="020B0604030504040204" pitchFamily="50" charset="-128"/>
                <a:ea typeface="Meiryo UI" panose="020B0604030504040204" pitchFamily="50" charset="-128"/>
              </a:rPr>
              <a:t>有り</a:t>
            </a:r>
            <a:r>
              <a:rPr lang="ja-JP" altLang="en-US" sz="1800" dirty="0">
                <a:latin typeface="Meiryo UI" panose="020B0604030504040204" pitchFamily="50" charset="-128"/>
                <a:ea typeface="Meiryo UI" panose="020B0604030504040204" pitchFamily="50" charset="-128"/>
              </a:rPr>
              <a:t>の費用の差をリンクごとに集計し、さらに供用後</a:t>
            </a:r>
            <a:r>
              <a:rPr lang="en-US" altLang="ja-JP" sz="1800" dirty="0">
                <a:latin typeface="Meiryo UI" panose="020B0604030504040204" pitchFamily="50" charset="-128"/>
                <a:ea typeface="Meiryo UI" panose="020B0604030504040204" pitchFamily="50" charset="-128"/>
              </a:rPr>
              <a:t>50</a:t>
            </a:r>
            <a:r>
              <a:rPr lang="ja-JP" altLang="en-US" sz="1800" dirty="0">
                <a:latin typeface="Meiryo UI" panose="020B0604030504040204" pitchFamily="50" charset="-128"/>
                <a:ea typeface="Meiryo UI" panose="020B0604030504040204" pitchFamily="50" charset="-128"/>
              </a:rPr>
              <a:t>年間分を合計する</a:t>
            </a:r>
            <a:endParaRPr lang="en-US" altLang="ja-JP" sz="1800" dirty="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　　 ことで、本事業の</a:t>
            </a:r>
            <a:r>
              <a:rPr lang="ja-JP" altLang="en-US" sz="1800" b="1" dirty="0">
                <a:latin typeface="Meiryo UI" panose="020B0604030504040204" pitchFamily="50" charset="-128"/>
                <a:ea typeface="Meiryo UI" panose="020B0604030504040204" pitchFamily="50" charset="-128"/>
              </a:rPr>
              <a:t>走行時間短縮便益 </a:t>
            </a:r>
            <a:r>
              <a:rPr lang="en-US" altLang="ja-JP" sz="1800" b="1" dirty="0">
                <a:latin typeface="Meiryo UI" panose="020B0604030504040204" pitchFamily="50" charset="-128"/>
                <a:ea typeface="Meiryo UI" panose="020B0604030504040204" pitchFamily="50" charset="-128"/>
              </a:rPr>
              <a:t>4</a:t>
            </a:r>
            <a:r>
              <a:rPr lang="ja-JP" altLang="en-US" sz="1800" b="1" dirty="0">
                <a:latin typeface="Meiryo UI" panose="020B0604030504040204" pitchFamily="50" charset="-128"/>
                <a:ea typeface="Meiryo UI" panose="020B0604030504040204" pitchFamily="50" charset="-128"/>
              </a:rPr>
              <a:t>２</a:t>
            </a:r>
            <a:r>
              <a:rPr lang="en-US" altLang="ja-JP" sz="1800" b="1" dirty="0">
                <a:latin typeface="Meiryo UI" panose="020B0604030504040204" pitchFamily="50" charset="-128"/>
                <a:ea typeface="Meiryo UI" panose="020B0604030504040204" pitchFamily="50" charset="-128"/>
              </a:rPr>
              <a:t>.</a:t>
            </a:r>
            <a:r>
              <a:rPr lang="ja-JP" altLang="en-US" sz="1800" b="1" dirty="0">
                <a:latin typeface="Meiryo UI" panose="020B0604030504040204" pitchFamily="50" charset="-128"/>
                <a:ea typeface="Meiryo UI" panose="020B0604030504040204" pitchFamily="50" charset="-128"/>
              </a:rPr>
              <a:t>６億円</a:t>
            </a:r>
            <a:r>
              <a:rPr lang="ja-JP" altLang="en-US" sz="1800" dirty="0">
                <a:latin typeface="Meiryo UI" panose="020B0604030504040204" pitchFamily="50" charset="-128"/>
                <a:ea typeface="Meiryo UI" panose="020B0604030504040204" pitchFamily="50" charset="-128"/>
              </a:rPr>
              <a:t>が算出される。</a:t>
            </a:r>
          </a:p>
        </p:txBody>
      </p:sp>
    </p:spTree>
    <p:extLst>
      <p:ext uri="{BB962C8B-B14F-4D97-AF65-F5344CB8AC3E}">
        <p14:creationId xmlns:p14="http://schemas.microsoft.com/office/powerpoint/2010/main" val="1952723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4925" y="549275"/>
            <a:ext cx="8642350"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b="1" u="sng" dirty="0">
                <a:solidFill>
                  <a:schemeClr val="tx1"/>
                </a:solidFill>
                <a:latin typeface="+mj-ea"/>
                <a:ea typeface="+mj-ea"/>
              </a:rPr>
              <a:t>◆</a:t>
            </a:r>
            <a:r>
              <a:rPr lang="zh-TW" altLang="en-US" b="1" u="sng" dirty="0">
                <a:solidFill>
                  <a:schemeClr val="tx1"/>
                </a:solidFill>
                <a:latin typeface="ＭＳ Ｐゴシック" panose="020B0600070205080204" pitchFamily="50" charset="-128"/>
                <a:ea typeface="ＭＳ Ｐゴシック" panose="020B0600070205080204" pitchFamily="50" charset="-128"/>
              </a:rPr>
              <a:t>走行経費減少便益</a:t>
            </a:r>
            <a:r>
              <a:rPr lang="ja-JP" altLang="en-US" b="1" u="sng" dirty="0">
                <a:solidFill>
                  <a:schemeClr val="tx1"/>
                </a:solidFill>
                <a:latin typeface="+mj-ea"/>
                <a:ea typeface="+mj-ea"/>
              </a:rPr>
              <a:t>とは</a:t>
            </a:r>
            <a:endParaRPr lang="en-US" altLang="ja-JP" b="1" u="sng" dirty="0">
              <a:solidFill>
                <a:schemeClr val="tx1"/>
              </a:solidFill>
              <a:latin typeface="+mj-ea"/>
              <a:ea typeface="+mj-ea"/>
            </a:endParaRPr>
          </a:p>
          <a:p>
            <a:pPr eaLnBrk="1" hangingPunct="1">
              <a:defRPr/>
            </a:pPr>
            <a:r>
              <a:rPr lang="ja-JP" altLang="en-US" b="1" dirty="0">
                <a:solidFill>
                  <a:schemeClr val="tx1"/>
                </a:solidFill>
                <a:latin typeface="+mn-ea"/>
              </a:rPr>
              <a:t>　　</a:t>
            </a:r>
            <a:r>
              <a:rPr lang="ja-JP" altLang="en-US" dirty="0">
                <a:solidFill>
                  <a:schemeClr val="tx1"/>
                </a:solidFill>
                <a:latin typeface="ＭＳ Ｐゴシック" panose="020B0600070205080204" pitchFamily="50" charset="-128"/>
                <a:ea typeface="ＭＳ Ｐゴシック" panose="020B0600070205080204" pitchFamily="50" charset="-128"/>
              </a:rPr>
              <a:t>道路整備・改良に伴い自動車交通が円滑化し、燃費が向上するなど走行経費（</a:t>
            </a:r>
            <a:r>
              <a:rPr lang="en-US" altLang="ja-JP" dirty="0">
                <a:solidFill>
                  <a:schemeClr val="tx1"/>
                </a:solidFill>
                <a:latin typeface="ＭＳ Ｐゴシック" panose="020B0600070205080204" pitchFamily="50" charset="-128"/>
                <a:ea typeface="ＭＳ Ｐゴシック" panose="020B0600070205080204" pitchFamily="50" charset="-128"/>
              </a:rPr>
              <a:t>※</a:t>
            </a:r>
            <a:r>
              <a:rPr lang="ja-JP" altLang="en-US" dirty="0">
                <a:solidFill>
                  <a:schemeClr val="tx1"/>
                </a:solidFill>
                <a:latin typeface="ＭＳ Ｐゴシック" panose="020B0600070205080204" pitchFamily="50" charset="-128"/>
                <a:ea typeface="ＭＳ Ｐゴシック" panose="020B0600070205080204" pitchFamily="50" charset="-128"/>
              </a:rPr>
              <a:t>）が</a:t>
            </a:r>
            <a:endParaRPr lang="en-US" altLang="ja-JP" dirty="0">
              <a:solidFill>
                <a:schemeClr val="tx1"/>
              </a:solidFill>
              <a:latin typeface="ＭＳ Ｐゴシック" panose="020B0600070205080204" pitchFamily="50" charset="-128"/>
              <a:ea typeface="ＭＳ Ｐゴシック" panose="020B0600070205080204" pitchFamily="50" charset="-128"/>
            </a:endParaRPr>
          </a:p>
          <a:p>
            <a:pPr eaLnBrk="1" hangingPunct="1">
              <a:defRPr/>
            </a:pPr>
            <a:r>
              <a:rPr lang="ja-JP" altLang="en-US" dirty="0">
                <a:solidFill>
                  <a:schemeClr val="tx1"/>
                </a:solidFill>
                <a:latin typeface="ＭＳ Ｐゴシック" panose="020B0600070205080204" pitchFamily="50" charset="-128"/>
                <a:ea typeface="ＭＳ Ｐゴシック" panose="020B0600070205080204" pitchFamily="50" charset="-128"/>
              </a:rPr>
              <a:t>　　節約されることにより、道路利用者の得られる利益を貨幣換算したもの。</a:t>
            </a:r>
          </a:p>
        </p:txBody>
      </p:sp>
      <p:sp>
        <p:nvSpPr>
          <p:cNvPr id="1672" name="正方形/長方形 1671"/>
          <p:cNvSpPr/>
          <p:nvPr/>
        </p:nvSpPr>
        <p:spPr>
          <a:xfrm>
            <a:off x="373063" y="1554163"/>
            <a:ext cx="8678862" cy="55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altLang="ja-JP" sz="1600" dirty="0">
                <a:solidFill>
                  <a:schemeClr val="tx1"/>
                </a:solidFill>
              </a:rPr>
              <a:t>※</a:t>
            </a:r>
            <a:r>
              <a:rPr lang="ja-JP" altLang="en-US" sz="1600" dirty="0">
                <a:solidFill>
                  <a:schemeClr val="tx1"/>
                </a:solidFill>
              </a:rPr>
              <a:t>走行経費：燃料費、タイヤ・チューブ費、車両整備（維持・修繕）費など</a:t>
            </a:r>
            <a:endParaRPr lang="en-US" altLang="ja-JP" sz="1600" dirty="0">
              <a:solidFill>
                <a:schemeClr val="tx1"/>
              </a:solidFill>
            </a:endParaRPr>
          </a:p>
        </p:txBody>
      </p:sp>
      <p:sp>
        <p:nvSpPr>
          <p:cNvPr id="1663" name="タイトル 2"/>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32773"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620D64C2-6014-4091-90C2-D59E5E7A538B}" type="slidenum">
              <a:rPr lang="ja-JP" altLang="en-US" sz="2000" smtClean="0">
                <a:latin typeface="Arial" panose="020B0604020202020204" pitchFamily="34" charset="0"/>
              </a:rPr>
              <a:pPr>
                <a:spcBef>
                  <a:spcPct val="0"/>
                </a:spcBef>
                <a:buFontTx/>
                <a:buNone/>
              </a:pPr>
              <a:t>11</a:t>
            </a:fld>
            <a:endParaRPr lang="ja-JP" altLang="en-US" sz="2000">
              <a:latin typeface="Arial" panose="020B0604020202020204" pitchFamily="34" charset="0"/>
            </a:endParaRPr>
          </a:p>
        </p:txBody>
      </p:sp>
      <p:sp>
        <p:nvSpPr>
          <p:cNvPr id="1668" name="テキスト ボックス 1667"/>
          <p:cNvSpPr txBox="1"/>
          <p:nvPr/>
        </p:nvSpPr>
        <p:spPr bwMode="auto">
          <a:xfrm>
            <a:off x="373063" y="2390775"/>
            <a:ext cx="8397875" cy="831850"/>
          </a:xfrm>
          <a:prstGeom prst="rect">
            <a:avLst/>
          </a:prstGeom>
          <a:solidFill>
            <a:schemeClr val="accent5">
              <a:lumMod val="20000"/>
              <a:lumOff val="80000"/>
            </a:schemeClr>
          </a:solidFill>
          <a:ln>
            <a:noFill/>
          </a:ln>
        </p:spPr>
        <p:txBody>
          <a:bodyPr lIns="0" rIns="0">
            <a:spAutoFit/>
          </a:bodyPr>
          <a:lstStyle/>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○整備の有無による走行費用の年間の総和の差により算出</a:t>
            </a: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走行費用</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＝交通量</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リンク延長</a:t>
            </a:r>
            <a:r>
              <a:rPr lang="en-US" altLang="ja-JP" sz="1600" dirty="0">
                <a:solidFill>
                  <a:schemeClr val="tx1"/>
                </a:solidFill>
                <a:latin typeface="Meiryo UI" pitchFamily="50" charset="-128"/>
                <a:ea typeface="Meiryo UI" pitchFamily="50" charset="-128"/>
                <a:cs typeface="Meiryo UI" pitchFamily="50" charset="-128"/>
              </a:rPr>
              <a:t>(km)×</a:t>
            </a:r>
            <a:r>
              <a:rPr lang="ja-JP" altLang="en-US" sz="1600" dirty="0">
                <a:solidFill>
                  <a:schemeClr val="tx1"/>
                </a:solidFill>
                <a:latin typeface="Meiryo UI" pitchFamily="50" charset="-128"/>
                <a:ea typeface="Meiryo UI" pitchFamily="50" charset="-128"/>
                <a:cs typeface="Meiryo UI" pitchFamily="50" charset="-128"/>
              </a:rPr>
              <a:t>走行経費原単位</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km)×365(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32775" name="テキスト ボックス 7"/>
          <p:cNvSpPr txBox="1">
            <a:spLocks noChangeArrowheads="1"/>
          </p:cNvSpPr>
          <p:nvPr/>
        </p:nvSpPr>
        <p:spPr bwMode="auto">
          <a:xfrm>
            <a:off x="106363" y="4311650"/>
            <a:ext cx="8931275" cy="772107"/>
          </a:xfrm>
          <a:prstGeom prst="rect">
            <a:avLst/>
          </a:prstGeom>
          <a:noFill/>
          <a:ln w="3175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108000" rIns="36000" bIns="1080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⇒この整備</a:t>
            </a:r>
            <a:r>
              <a:rPr lang="ja-JP" altLang="en-US" sz="1800" b="1" dirty="0">
                <a:latin typeface="Meiryo UI" panose="020B0604030504040204" pitchFamily="50" charset="-128"/>
                <a:ea typeface="Meiryo UI" panose="020B0604030504040204" pitchFamily="50" charset="-128"/>
              </a:rPr>
              <a:t>無</a:t>
            </a:r>
            <a:r>
              <a:rPr lang="ja-JP" altLang="en-US" sz="1800" b="1" dirty="0" err="1">
                <a:latin typeface="Meiryo UI" panose="020B0604030504040204" pitchFamily="50" charset="-128"/>
                <a:ea typeface="Meiryo UI" panose="020B0604030504040204" pitchFamily="50" charset="-128"/>
              </a:rPr>
              <a:t>し</a:t>
            </a:r>
            <a:r>
              <a:rPr lang="ja-JP" altLang="en-US" sz="1800" dirty="0" err="1">
                <a:latin typeface="Meiryo UI" panose="020B0604030504040204" pitchFamily="50" charset="-128"/>
                <a:ea typeface="Meiryo UI" panose="020B0604030504040204" pitchFamily="50" charset="-128"/>
              </a:rPr>
              <a:t>と</a:t>
            </a:r>
            <a:r>
              <a:rPr lang="ja-JP" altLang="en-US" sz="1800" b="1" dirty="0">
                <a:latin typeface="Meiryo UI" panose="020B0604030504040204" pitchFamily="50" charset="-128"/>
                <a:ea typeface="Meiryo UI" panose="020B0604030504040204" pitchFamily="50" charset="-128"/>
              </a:rPr>
              <a:t>有り</a:t>
            </a:r>
            <a:r>
              <a:rPr lang="ja-JP" altLang="en-US" sz="1800" dirty="0">
                <a:latin typeface="Meiryo UI" panose="020B0604030504040204" pitchFamily="50" charset="-128"/>
                <a:ea typeface="Meiryo UI" panose="020B0604030504040204" pitchFamily="50" charset="-128"/>
              </a:rPr>
              <a:t>の費用の差を、リンクごとに集計し、さらに供用後</a:t>
            </a:r>
            <a:r>
              <a:rPr lang="en-US" altLang="ja-JP" sz="1800" dirty="0">
                <a:latin typeface="Meiryo UI" panose="020B0604030504040204" pitchFamily="50" charset="-128"/>
                <a:ea typeface="Meiryo UI" panose="020B0604030504040204" pitchFamily="50" charset="-128"/>
              </a:rPr>
              <a:t>50</a:t>
            </a:r>
            <a:r>
              <a:rPr lang="ja-JP" altLang="en-US" sz="1800" dirty="0">
                <a:latin typeface="Meiryo UI" panose="020B0604030504040204" pitchFamily="50" charset="-128"/>
                <a:ea typeface="Meiryo UI" panose="020B0604030504040204" pitchFamily="50" charset="-128"/>
              </a:rPr>
              <a:t>年間分を合計することで、本事業の</a:t>
            </a:r>
            <a:r>
              <a:rPr lang="ja-JP" altLang="en-US" sz="1800" b="1" dirty="0">
                <a:latin typeface="Meiryo UI" panose="020B0604030504040204" pitchFamily="50" charset="-128"/>
                <a:ea typeface="Meiryo UI" panose="020B0604030504040204" pitchFamily="50" charset="-128"/>
              </a:rPr>
              <a:t>走行経費減少便益</a:t>
            </a:r>
            <a:r>
              <a:rPr lang="en-US" altLang="ja-JP" sz="1800" b="1" dirty="0">
                <a:latin typeface="Meiryo UI" panose="020B0604030504040204" pitchFamily="50" charset="-128"/>
                <a:ea typeface="Meiryo UI" panose="020B0604030504040204" pitchFamily="50" charset="-128"/>
              </a:rPr>
              <a:t>5.</a:t>
            </a:r>
            <a:r>
              <a:rPr lang="ja-JP" altLang="en-US" sz="1800" b="1" dirty="0">
                <a:latin typeface="Meiryo UI" panose="020B0604030504040204" pitchFamily="50" charset="-128"/>
                <a:ea typeface="Meiryo UI" panose="020B0604030504040204" pitchFamily="50" charset="-128"/>
              </a:rPr>
              <a:t>３億円</a:t>
            </a:r>
            <a:r>
              <a:rPr lang="ja-JP" altLang="en-US" sz="1800" dirty="0">
                <a:latin typeface="Meiryo UI" panose="020B0604030504040204" pitchFamily="50" charset="-128"/>
                <a:ea typeface="Meiryo UI" panose="020B0604030504040204" pitchFamily="50" charset="-128"/>
              </a:rPr>
              <a:t>が算出される。</a:t>
            </a:r>
          </a:p>
        </p:txBody>
      </p:sp>
    </p:spTree>
    <p:extLst>
      <p:ext uri="{BB962C8B-B14F-4D97-AF65-F5344CB8AC3E}">
        <p14:creationId xmlns:p14="http://schemas.microsoft.com/office/powerpoint/2010/main" val="2781570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9" name="グループ化 11"/>
          <p:cNvGrpSpPr>
            <a:grpSpLocks/>
          </p:cNvGrpSpPr>
          <p:nvPr/>
        </p:nvGrpSpPr>
        <p:grpSpPr bwMode="auto">
          <a:xfrm>
            <a:off x="1000125" y="1057275"/>
            <a:ext cx="0" cy="0"/>
            <a:chOff x="0" y="0"/>
            <a:chExt cx="345" cy="104"/>
          </a:xfrm>
        </p:grpSpPr>
        <p:sp>
          <p:nvSpPr>
            <p:cNvPr id="31081" name="Freeform 1710"/>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1082" name="Freeform 1711"/>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1083" name="Line 1712"/>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4" name="Line 1713"/>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5" name="Line 1714"/>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6" name="Line 1715"/>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7" name="Line 1716"/>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8" name="Line 1717"/>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9" name="Line 1718"/>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90" name="Line 1719"/>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91" name="Line 1720"/>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92" name="Freeform 1721"/>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3" name="Freeform 1722"/>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4" name="Freeform 1723"/>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5" name="Freeform 1724"/>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6" name="Freeform 1725"/>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7" name="Freeform 1726"/>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8" name="Line 1727"/>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99" name="Freeform 1728"/>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00" name="Freeform 1729"/>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01" name="Line 1730"/>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2" name="Line 1731"/>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3" name="Line 1732"/>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4" name="Line 1733"/>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5" name="Freeform 1734"/>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06" name="Line 1735"/>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7" name="Line 1736"/>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8" name="Line 1737"/>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9" name="Line 1738"/>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0" name="Line 1739"/>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1" name="Line 1740"/>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2" name="Line 1741"/>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3" name="Line 1742"/>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4" name="Line 1743"/>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5" name="Line 1744"/>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6" name="Freeform 1745"/>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17" name="Line 1746"/>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8" name="Line 1747"/>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9" name="Line 1748"/>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0" name="Line 1749"/>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1" name="Freeform 1750"/>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22" name="Freeform 1751"/>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23" name="Freeform 1752"/>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24" name="Freeform 1753"/>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25" name="Line 1754"/>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6" name="Line 1755"/>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7" name="Line 1756"/>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8" name="Line 1757"/>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9" name="Line 1758"/>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0" name="Line 1759"/>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1" name="Freeform 1760"/>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32" name="Freeform 1761"/>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33" name="Line 1762"/>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4" name="Line 1763"/>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5" name="Freeform 1764"/>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36" name="Line 1765"/>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7" name="Line 1766"/>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8" name="Line 1767"/>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9" name="Line 1768"/>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40" name="Freeform 1769"/>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1" name="Freeform 1770"/>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2" name="Freeform 1771"/>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3" name="Freeform 1772"/>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4" name="Freeform 1773"/>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5" name="Line 1774"/>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46" name="Freeform 1775"/>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7" name="Freeform 1776"/>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8" name="Freeform 1777"/>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9" name="Freeform 1778"/>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0" name="Freeform 1779"/>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1" name="Freeform 1780"/>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2" name="Freeform 1781"/>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3" name="Freeform 1782"/>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4" name="Line 1783"/>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55" name="Line 1784"/>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56" name="Freeform 1785"/>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7" name="Freeform 1786"/>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8" name="Freeform 1787"/>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9" name="Freeform 1788"/>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60" name="Line 1789"/>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1" name="Line 1790"/>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2" name="Line 1791"/>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3" name="Freeform 1792"/>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64" name="Line 1793"/>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5" name="Line 1794"/>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6" name="Line 1795"/>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7" name="Line 1796"/>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8" name="Line 1797"/>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9" name="Line 1798"/>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0" name="Line 1799"/>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1" name="Line 1800"/>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2" name="Line 1801"/>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3" name="Line 1802"/>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4" name="Line 1803"/>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5" name="Freeform 1804"/>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76" name="Freeform 1805"/>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77" name="Line 1806"/>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8" name="Line 1807"/>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9" name="Line 1808"/>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0" name="Freeform 1809"/>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81" name="Line 1810"/>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2" name="Line 1811"/>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3" name="Line 1812"/>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4" name="Line 1813"/>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5" name="Line 1814"/>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6" name="Line 1815"/>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7" name="Line 1816"/>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8" name="Freeform 1817"/>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89" name="Line 1818"/>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0" name="Freeform 1819"/>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91" name="Freeform 1820"/>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92" name="Line 1821"/>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3" name="Line 1822"/>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4" name="Freeform 1823"/>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95" name="Line 1824"/>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6" name="Line 1825"/>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7" name="Line 1826"/>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8" name="Freeform 1827"/>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99" name="Freeform 1828"/>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0" name="Freeform 1829"/>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1" name="Line 1830"/>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02" name="Freeform 1831"/>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3" name="Line 1832"/>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04" name="Freeform 1833"/>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5" name="Freeform 1834"/>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6" name="Line 1835"/>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07" name="Line 1836"/>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08" name="Freeform 1837"/>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9" name="Line 1838"/>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0" name="Line 1839"/>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1" name="Line 1840"/>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2" name="Freeform 1841"/>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13" name="Freeform 1842"/>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14" name="Freeform 1843"/>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15" name="Freeform 1844"/>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16" name="Line 1845"/>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7" name="Line 1846"/>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8" name="Line 1847"/>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9" name="Line 1848"/>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0" name="Freeform 1849"/>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21" name="Line 1850"/>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2" name="Line 1851"/>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3" name="Line 1852"/>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4" name="Freeform 1853"/>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25" name="Freeform 1854"/>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26" name="Freeform 1855"/>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27" name="Line 1856"/>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8" name="Line 1857"/>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9" name="Freeform 1858"/>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0" name="Freeform 1859"/>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1" name="Freeform 1860"/>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2" name="Line 1861"/>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33" name="Line 1862"/>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34" name="Line 1863"/>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35" name="Freeform 1864"/>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6" name="Freeform 1865"/>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7" name="Line 1866"/>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38" name="Freeform 1867"/>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9" name="Freeform 1868"/>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40" name="Line 1869"/>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1" name="Line 1870"/>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2" name="Freeform 1871"/>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43" name="Line 1872"/>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4" name="Line 1873"/>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5" name="Freeform 1874"/>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46" name="Line 1875"/>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7" name="Freeform 1876"/>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48" name="Line 1877"/>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9" name="Freeform 1878"/>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0" name="Line 1879"/>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51" name="Freeform 1880"/>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2" name="Freeform 1881"/>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3" name="Freeform 1882"/>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4" name="Line 1883"/>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55" name="Line 1884"/>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56" name="Line 1885"/>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57" name="Freeform 1886"/>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8" name="Freeform 1887"/>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9" name="Line 1888"/>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0" name="Line 1889"/>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1" name="Freeform 1890"/>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62" name="Line 1891"/>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3" name="Line 1892"/>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4" name="Freeform 1893"/>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65" name="Freeform 1894"/>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66" name="Line 1895"/>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7" name="Line 1896"/>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8" name="Line 1897"/>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9" name="Freeform 1898"/>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70" name="Freeform 1899"/>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71" name="Freeform 1900"/>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72" name="Line 1901"/>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73" name="Freeform 1902"/>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74" name="Line 1903"/>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75" name="Freeform 1904"/>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76" name="Line 1905"/>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77" name="Line 1906"/>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78" name="Line 1907"/>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79" name="Freeform 1908"/>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0" name="Freeform 1909"/>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1" name="Freeform 1910"/>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2" name="Line 1911"/>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83" name="Line 1912"/>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84" name="Line 1913"/>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85" name="Freeform 1914"/>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6" name="Freeform 1915"/>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7" name="Freeform 1916"/>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8" name="Line 1917"/>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89" name="Line 1918"/>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0" name="Line 1919"/>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1" name="Line 1920"/>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2" name="Line 1921"/>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3" name="Freeform 1922"/>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94" name="Line 1923"/>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5" name="Line 1924"/>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6" name="Line 1925"/>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7" name="Line 1926"/>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8" name="Line 1927"/>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9" name="Line 1928"/>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0" name="Line 1929"/>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1" name="Freeform 1930"/>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02" name="Freeform 1931"/>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03" name="Line 1932"/>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4" name="Line 1933"/>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5" name="Line 1934"/>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6" name="Line 1935"/>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7" name="Line 1936"/>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8" name="Line 1937"/>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9" name="Line 1938"/>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0" name="Line 1939"/>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1" name="Line 1940"/>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2" name="Line 1941"/>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3" name="Line 1942"/>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4" name="Freeform 1943"/>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15" name="Freeform 1944"/>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16" name="Freeform 1945"/>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17" name="Line 1946"/>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8" name="Freeform 1947"/>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19" name="Freeform 1948"/>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0" name="Freeform 1949"/>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1" name="Freeform 1950"/>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2" name="Line 1951"/>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23" name="Freeform 1952"/>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4" name="Freeform 1953"/>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5" name="Freeform 1954"/>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6" name="Line 1955"/>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27" name="Line 1956"/>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28" name="Line 1957"/>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29" name="Line 1958"/>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0" name="Line 1959"/>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1" name="Freeform 1960"/>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32" name="Freeform 1961"/>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33" name="Line 1962"/>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4" name="Line 1963"/>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5" name="Line 1964"/>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6" name="Freeform 1965"/>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37" name="Line 1966"/>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8" name="Line 1967"/>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9" name="Line 1968"/>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40" name="Line 1969"/>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41" name="Line 1970"/>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42" name="Freeform 1971"/>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43" name="Freeform 1972"/>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44" name="Freeform 1973"/>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45" name="Line 1974"/>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46" name="Freeform 1975"/>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47" name="Line 1976"/>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48" name="Rectangle 1977"/>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chemeClr val="tx2"/>
                </a:solidFill>
                <a:latin typeface="Arial" panose="020B0604020202020204" pitchFamily="34" charset="0"/>
              </a:endParaRPr>
            </a:p>
          </p:txBody>
        </p:sp>
        <p:sp>
          <p:nvSpPr>
            <p:cNvPr id="31349" name="Freeform 1978"/>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0" name="Freeform 1979"/>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1" name="Freeform 1980"/>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2" name="Freeform 1981"/>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3" name="Freeform 1982"/>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4" name="Freeform 1983"/>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29700" name="グループ化 286"/>
          <p:cNvGrpSpPr>
            <a:grpSpLocks/>
          </p:cNvGrpSpPr>
          <p:nvPr/>
        </p:nvGrpSpPr>
        <p:grpSpPr bwMode="auto">
          <a:xfrm>
            <a:off x="1000125" y="1057275"/>
            <a:ext cx="0" cy="0"/>
            <a:chOff x="0" y="0"/>
            <a:chExt cx="345" cy="104"/>
          </a:xfrm>
        </p:grpSpPr>
        <p:sp>
          <p:nvSpPr>
            <p:cNvPr id="30807" name="Freeform 1710"/>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808" name="Freeform 1711"/>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809" name="Line 1712"/>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0" name="Line 1713"/>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1" name="Line 1714"/>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2" name="Line 1715"/>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3" name="Line 1716"/>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4" name="Line 1717"/>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5" name="Line 1718"/>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6" name="Line 1719"/>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7" name="Line 1720"/>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8" name="Freeform 1721"/>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19" name="Freeform 1722"/>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0" name="Freeform 1723"/>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1" name="Freeform 1724"/>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2" name="Freeform 1725"/>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3" name="Freeform 1726"/>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4" name="Line 1727"/>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25" name="Freeform 1728"/>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6" name="Freeform 1729"/>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7" name="Line 1730"/>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28" name="Line 1731"/>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29" name="Line 1732"/>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0" name="Line 1733"/>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1" name="Freeform 1734"/>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32" name="Line 1735"/>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3" name="Line 1736"/>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4" name="Line 1737"/>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5" name="Line 1738"/>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6" name="Line 1739"/>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7" name="Line 1740"/>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8" name="Line 1741"/>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9" name="Line 1742"/>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0" name="Line 1743"/>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1" name="Line 1744"/>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2" name="Freeform 1745"/>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43" name="Line 1746"/>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4" name="Line 1747"/>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5" name="Line 1748"/>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6" name="Line 1749"/>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7" name="Freeform 1750"/>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48" name="Freeform 1751"/>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49" name="Freeform 1752"/>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50" name="Freeform 1753"/>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51" name="Line 1754"/>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2" name="Line 1755"/>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3" name="Line 1756"/>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4" name="Line 1757"/>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5" name="Line 1758"/>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6" name="Line 1759"/>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7" name="Freeform 1760"/>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58" name="Freeform 1761"/>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59" name="Line 1762"/>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0" name="Line 1763"/>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1" name="Freeform 1764"/>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62" name="Line 1765"/>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3" name="Line 1766"/>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4" name="Line 1767"/>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5" name="Line 1768"/>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6" name="Freeform 1769"/>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67" name="Freeform 1770"/>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68" name="Freeform 1771"/>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69" name="Freeform 1772"/>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0" name="Freeform 1773"/>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1" name="Line 1774"/>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72" name="Freeform 1775"/>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3" name="Freeform 1776"/>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4" name="Freeform 1777"/>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5" name="Freeform 1778"/>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6" name="Freeform 1779"/>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7" name="Freeform 1780"/>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8" name="Freeform 1781"/>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9" name="Freeform 1782"/>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80" name="Line 1783"/>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81" name="Line 1784"/>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82" name="Freeform 1785"/>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83" name="Freeform 1786"/>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84" name="Freeform 1787"/>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85" name="Freeform 1788"/>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86" name="Line 1789"/>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87" name="Line 1790"/>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88" name="Line 1791"/>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89" name="Freeform 1792"/>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90" name="Line 1793"/>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1" name="Line 1794"/>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2" name="Line 1795"/>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3" name="Line 1796"/>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4" name="Line 1797"/>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5" name="Line 1798"/>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6" name="Line 1799"/>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7" name="Line 1800"/>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8" name="Line 1801"/>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9" name="Line 1802"/>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0" name="Line 1803"/>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1" name="Freeform 1804"/>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02" name="Freeform 1805"/>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03" name="Line 1806"/>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4" name="Line 1807"/>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5" name="Line 1808"/>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6" name="Freeform 1809"/>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07" name="Line 1810"/>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8" name="Line 1811"/>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9" name="Line 1812"/>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0" name="Line 1813"/>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1" name="Line 1814"/>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2" name="Line 1815"/>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3" name="Line 1816"/>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4" name="Freeform 1817"/>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15" name="Line 1818"/>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6" name="Freeform 1819"/>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17" name="Freeform 1820"/>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18" name="Line 1821"/>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9" name="Line 1822"/>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20" name="Freeform 1823"/>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21" name="Line 1824"/>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22" name="Line 1825"/>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23" name="Line 1826"/>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24" name="Freeform 1827"/>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25" name="Freeform 1828"/>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26" name="Freeform 1829"/>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27" name="Line 1830"/>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28" name="Freeform 1831"/>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29" name="Line 1832"/>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0" name="Freeform 1833"/>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31" name="Freeform 1834"/>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32" name="Line 1835"/>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3" name="Line 1836"/>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4" name="Freeform 1837"/>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35" name="Line 1838"/>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6" name="Line 1839"/>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7" name="Line 1840"/>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8" name="Freeform 1841"/>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39" name="Freeform 1842"/>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40" name="Freeform 1843"/>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41" name="Freeform 1844"/>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42" name="Line 1845"/>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3" name="Line 1846"/>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4" name="Line 1847"/>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5" name="Line 1848"/>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6" name="Freeform 1849"/>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47" name="Line 1850"/>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8" name="Line 1851"/>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9" name="Line 1852"/>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50" name="Freeform 1853"/>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1" name="Freeform 1854"/>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2" name="Freeform 1855"/>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3" name="Line 1856"/>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54" name="Line 1857"/>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55" name="Freeform 1858"/>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6" name="Freeform 1859"/>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7" name="Freeform 1860"/>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8" name="Line 1861"/>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59" name="Line 1862"/>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60" name="Line 1863"/>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61" name="Freeform 1864"/>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62" name="Freeform 1865"/>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63" name="Line 1866"/>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64" name="Freeform 1867"/>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65" name="Freeform 1868"/>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66" name="Line 1869"/>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67" name="Line 1870"/>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68" name="Freeform 1871"/>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69" name="Line 1872"/>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70" name="Line 1873"/>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71" name="Freeform 1874"/>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72" name="Line 1875"/>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73" name="Freeform 1876"/>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74" name="Line 1877"/>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75" name="Freeform 1878"/>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76" name="Line 1879"/>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77" name="Freeform 1880"/>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78" name="Freeform 1881"/>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79" name="Freeform 1882"/>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80" name="Line 1883"/>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1" name="Line 1884"/>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2" name="Line 1885"/>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3" name="Freeform 1886"/>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84" name="Freeform 1887"/>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85" name="Line 1888"/>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6" name="Line 1889"/>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7" name="Freeform 1890"/>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88" name="Line 1891"/>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9" name="Line 1892"/>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90" name="Freeform 1893"/>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91" name="Freeform 1894"/>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92" name="Line 1895"/>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93" name="Line 1896"/>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94" name="Line 1897"/>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95" name="Freeform 1898"/>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96" name="Freeform 1899"/>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97" name="Freeform 1900"/>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98" name="Line 1901"/>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99" name="Freeform 1902"/>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00" name="Line 1903"/>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01" name="Freeform 1904"/>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02" name="Line 1905"/>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03" name="Line 1906"/>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04" name="Line 1907"/>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05" name="Freeform 1908"/>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06" name="Freeform 1909"/>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07" name="Freeform 1910"/>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08" name="Line 1911"/>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09" name="Line 1912"/>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0" name="Line 1913"/>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1" name="Freeform 1914"/>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12" name="Freeform 1915"/>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13" name="Freeform 1916"/>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14" name="Line 1917"/>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5" name="Line 1918"/>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6" name="Line 1919"/>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7" name="Line 1920"/>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8" name="Line 1921"/>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9" name="Freeform 1922"/>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20" name="Line 1923"/>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1" name="Line 1924"/>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2" name="Line 1925"/>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3" name="Line 1926"/>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4" name="Line 1927"/>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5" name="Line 1928"/>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6" name="Line 1929"/>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7" name="Freeform 1930"/>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28" name="Freeform 1931"/>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29" name="Line 1932"/>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0" name="Line 1933"/>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1" name="Line 1934"/>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2" name="Line 1935"/>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3" name="Line 1936"/>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4" name="Line 1937"/>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5" name="Line 1938"/>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6" name="Line 1939"/>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7" name="Line 1940"/>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8" name="Line 1941"/>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9" name="Line 1942"/>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40" name="Freeform 1943"/>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1" name="Freeform 1944"/>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2" name="Freeform 1945"/>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3" name="Line 1946"/>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44" name="Freeform 1947"/>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5" name="Freeform 1948"/>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6" name="Freeform 1949"/>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7" name="Freeform 1950"/>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8" name="Line 1951"/>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49" name="Freeform 1952"/>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50" name="Freeform 1953"/>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51" name="Freeform 1954"/>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52" name="Line 1955"/>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53" name="Line 1956"/>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54" name="Line 1957"/>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55" name="Line 1958"/>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56" name="Line 1959"/>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57" name="Freeform 1960"/>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58" name="Freeform 1961"/>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59" name="Line 1962"/>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0" name="Line 1963"/>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1" name="Line 1964"/>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2" name="Freeform 1965"/>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63" name="Line 1966"/>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4" name="Line 1967"/>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5" name="Line 1968"/>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6" name="Line 1969"/>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7" name="Line 1970"/>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8" name="Freeform 1971"/>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69" name="Freeform 1972"/>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0" name="Freeform 1973"/>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1" name="Line 1974"/>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72" name="Freeform 1975"/>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3" name="Line 1976"/>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74" name="Rectangle 1977"/>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chemeClr val="tx2"/>
                </a:solidFill>
                <a:latin typeface="Arial" panose="020B0604020202020204" pitchFamily="34" charset="0"/>
              </a:endParaRPr>
            </a:p>
          </p:txBody>
        </p:sp>
        <p:sp>
          <p:nvSpPr>
            <p:cNvPr id="31075" name="Freeform 1978"/>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6" name="Freeform 1979"/>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7" name="Freeform 1980"/>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8" name="Freeform 1981"/>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9" name="Freeform 1982"/>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80" name="Freeform 1983"/>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29701" name="グループ化 561"/>
          <p:cNvGrpSpPr>
            <a:grpSpLocks/>
          </p:cNvGrpSpPr>
          <p:nvPr/>
        </p:nvGrpSpPr>
        <p:grpSpPr bwMode="auto">
          <a:xfrm>
            <a:off x="1000125" y="1057275"/>
            <a:ext cx="0" cy="0"/>
            <a:chOff x="0" y="0"/>
            <a:chExt cx="345" cy="104"/>
          </a:xfrm>
        </p:grpSpPr>
        <p:sp>
          <p:nvSpPr>
            <p:cNvPr id="30533" name="Freeform 1710"/>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534" name="Freeform 1711"/>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535" name="Line 1712"/>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36" name="Line 1713"/>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37" name="Line 1714"/>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38" name="Line 1715"/>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39" name="Line 1716"/>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40" name="Line 1717"/>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41" name="Line 1718"/>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42" name="Line 1719"/>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43" name="Line 1720"/>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44" name="Freeform 1721"/>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45" name="Freeform 1722"/>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46" name="Freeform 1723"/>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47" name="Freeform 1724"/>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48" name="Freeform 1725"/>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49" name="Freeform 1726"/>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50" name="Line 1727"/>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1" name="Freeform 1728"/>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52" name="Freeform 1729"/>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53" name="Line 1730"/>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4" name="Line 1731"/>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5" name="Line 1732"/>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6" name="Line 1733"/>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7" name="Freeform 1734"/>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58" name="Line 1735"/>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9" name="Line 1736"/>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0" name="Line 1737"/>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1" name="Line 1738"/>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2" name="Line 1739"/>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3" name="Line 1740"/>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4" name="Line 1741"/>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5" name="Line 1742"/>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6" name="Line 1743"/>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7" name="Line 1744"/>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8" name="Freeform 1745"/>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69" name="Line 1746"/>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0" name="Line 1747"/>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1" name="Line 1748"/>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2" name="Line 1749"/>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3" name="Freeform 1750"/>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74" name="Freeform 1751"/>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75" name="Freeform 1752"/>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76" name="Freeform 1753"/>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77" name="Line 1754"/>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8" name="Line 1755"/>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9" name="Line 1756"/>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0" name="Line 1757"/>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1" name="Line 1758"/>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2" name="Line 1759"/>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3" name="Freeform 1760"/>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84" name="Freeform 1761"/>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85" name="Line 1762"/>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6" name="Line 1763"/>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7" name="Freeform 1764"/>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88" name="Line 1765"/>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9" name="Line 1766"/>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90" name="Line 1767"/>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91" name="Line 1768"/>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92" name="Freeform 1769"/>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3" name="Freeform 1770"/>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4" name="Freeform 1771"/>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5" name="Freeform 1772"/>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6" name="Freeform 1773"/>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7" name="Line 1774"/>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98" name="Freeform 1775"/>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9" name="Freeform 1776"/>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0" name="Freeform 1777"/>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1" name="Freeform 1778"/>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2" name="Freeform 1779"/>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3" name="Freeform 1780"/>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4" name="Freeform 1781"/>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5" name="Freeform 1782"/>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6" name="Line 1783"/>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07" name="Line 1784"/>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08" name="Freeform 1785"/>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9" name="Freeform 1786"/>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10" name="Freeform 1787"/>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11" name="Freeform 1788"/>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12" name="Line 1789"/>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3" name="Line 1790"/>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4" name="Line 1791"/>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5" name="Freeform 1792"/>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16" name="Line 1793"/>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7" name="Line 1794"/>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8" name="Line 1795"/>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9" name="Line 1796"/>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0" name="Line 1797"/>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1" name="Line 1798"/>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2" name="Line 1799"/>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3" name="Line 1800"/>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4" name="Line 1801"/>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5" name="Line 1802"/>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6" name="Line 1803"/>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7" name="Freeform 1804"/>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28" name="Freeform 1805"/>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29" name="Line 1806"/>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0" name="Line 1807"/>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1" name="Line 1808"/>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2" name="Freeform 1809"/>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33" name="Line 1810"/>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4" name="Line 1811"/>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5" name="Line 1812"/>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6" name="Line 1813"/>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7" name="Line 1814"/>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8" name="Line 1815"/>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9" name="Line 1816"/>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0" name="Freeform 1817"/>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41" name="Line 1818"/>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2" name="Freeform 1819"/>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43" name="Freeform 1820"/>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44" name="Line 1821"/>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5" name="Line 1822"/>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6" name="Freeform 1823"/>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47" name="Line 1824"/>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8" name="Line 1825"/>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9" name="Line 1826"/>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50" name="Freeform 1827"/>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1" name="Freeform 1828"/>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2" name="Freeform 1829"/>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3" name="Line 1830"/>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54" name="Freeform 1831"/>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5" name="Line 1832"/>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56" name="Freeform 1833"/>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7" name="Freeform 1834"/>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8" name="Line 1835"/>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59" name="Line 1836"/>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60" name="Freeform 1837"/>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61" name="Line 1838"/>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62" name="Line 1839"/>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63" name="Line 1840"/>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64" name="Freeform 1841"/>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65" name="Freeform 1842"/>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66" name="Freeform 1843"/>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67" name="Freeform 1844"/>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68" name="Line 1845"/>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69" name="Line 1846"/>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0" name="Line 1847"/>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1" name="Line 1848"/>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2" name="Freeform 1849"/>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73" name="Line 1850"/>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4" name="Line 1851"/>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5" name="Line 1852"/>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6" name="Freeform 1853"/>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77" name="Freeform 1854"/>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78" name="Freeform 1855"/>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79" name="Line 1856"/>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80" name="Line 1857"/>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81" name="Freeform 1858"/>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82" name="Freeform 1859"/>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83" name="Freeform 1860"/>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84" name="Line 1861"/>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85" name="Line 1862"/>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86" name="Line 1863"/>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87" name="Freeform 1864"/>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88" name="Freeform 1865"/>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89" name="Line 1866"/>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0" name="Freeform 1867"/>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91" name="Freeform 1868"/>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92" name="Line 1869"/>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3" name="Line 1870"/>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4" name="Freeform 1871"/>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95" name="Line 1872"/>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6" name="Line 1873"/>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7" name="Freeform 1874"/>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98" name="Line 1875"/>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9" name="Freeform 1876"/>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00" name="Line 1877"/>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01" name="Freeform 1878"/>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02" name="Line 1879"/>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03" name="Freeform 1880"/>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04" name="Freeform 1881"/>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05" name="Freeform 1882"/>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06" name="Line 1883"/>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07" name="Line 1884"/>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08" name="Line 1885"/>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09" name="Freeform 1886"/>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10" name="Freeform 1887"/>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11" name="Line 1888"/>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12" name="Line 1889"/>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13" name="Freeform 1890"/>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14" name="Line 1891"/>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15" name="Line 1892"/>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16" name="Freeform 1893"/>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17" name="Freeform 1894"/>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18" name="Line 1895"/>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19" name="Line 1896"/>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20" name="Line 1897"/>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21" name="Freeform 1898"/>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22" name="Freeform 1899"/>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23" name="Freeform 1900"/>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24" name="Line 1901"/>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25" name="Freeform 1902"/>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26" name="Line 1903"/>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27" name="Freeform 1904"/>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28" name="Line 1905"/>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29" name="Line 1906"/>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30" name="Line 1907"/>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31" name="Freeform 1908"/>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32" name="Freeform 1909"/>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33" name="Freeform 1910"/>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34" name="Line 1911"/>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35" name="Line 1912"/>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36" name="Line 1913"/>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37" name="Freeform 1914"/>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38" name="Freeform 1915"/>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39" name="Freeform 1916"/>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40" name="Line 1917"/>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1" name="Line 1918"/>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2" name="Line 1919"/>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3" name="Line 1920"/>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4" name="Line 1921"/>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5" name="Freeform 1922"/>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46" name="Line 1923"/>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7" name="Line 1924"/>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8" name="Line 1925"/>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9" name="Line 1926"/>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0" name="Line 1927"/>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1" name="Line 1928"/>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2" name="Line 1929"/>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3" name="Freeform 1930"/>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54" name="Freeform 1931"/>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55" name="Line 1932"/>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6" name="Line 1933"/>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7" name="Line 1934"/>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8" name="Line 1935"/>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9" name="Line 1936"/>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0" name="Line 1937"/>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1" name="Line 1938"/>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2" name="Line 1939"/>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3" name="Line 1940"/>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4" name="Line 1941"/>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5" name="Line 1942"/>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6" name="Freeform 1943"/>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67" name="Freeform 1944"/>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68" name="Freeform 1945"/>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69" name="Line 1946"/>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70" name="Freeform 1947"/>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1" name="Freeform 1948"/>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2" name="Freeform 1949"/>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3" name="Freeform 1950"/>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4" name="Line 1951"/>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75" name="Freeform 1952"/>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6" name="Freeform 1953"/>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7" name="Freeform 1954"/>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8" name="Line 1955"/>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79" name="Line 1956"/>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0" name="Line 1957"/>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1" name="Line 1958"/>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2" name="Line 1959"/>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3" name="Freeform 1960"/>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84" name="Freeform 1961"/>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85" name="Line 1962"/>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6" name="Line 1963"/>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7" name="Line 1964"/>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8" name="Freeform 1965"/>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89" name="Line 1966"/>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0" name="Line 1967"/>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1" name="Line 1968"/>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2" name="Line 1969"/>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3" name="Line 1970"/>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4" name="Freeform 1971"/>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95" name="Freeform 1972"/>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96" name="Freeform 1973"/>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97" name="Line 1974"/>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8" name="Freeform 1975"/>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99" name="Line 1976"/>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00" name="Rectangle 1977"/>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chemeClr val="tx2"/>
                </a:solidFill>
                <a:latin typeface="Arial" panose="020B0604020202020204" pitchFamily="34" charset="0"/>
              </a:endParaRPr>
            </a:p>
          </p:txBody>
        </p:sp>
        <p:sp>
          <p:nvSpPr>
            <p:cNvPr id="30801" name="Freeform 1978"/>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02" name="Freeform 1979"/>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03" name="Freeform 1980"/>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04" name="Freeform 1981"/>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05" name="Freeform 1982"/>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06" name="Freeform 1983"/>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29702" name="グループ化 836"/>
          <p:cNvGrpSpPr>
            <a:grpSpLocks/>
          </p:cNvGrpSpPr>
          <p:nvPr/>
        </p:nvGrpSpPr>
        <p:grpSpPr bwMode="auto">
          <a:xfrm>
            <a:off x="1000125" y="1057275"/>
            <a:ext cx="0" cy="0"/>
            <a:chOff x="0" y="0"/>
            <a:chExt cx="345" cy="104"/>
          </a:xfrm>
        </p:grpSpPr>
        <p:sp>
          <p:nvSpPr>
            <p:cNvPr id="30259" name="Freeform 1710"/>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260" name="Freeform 1711"/>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261" name="Line 1712"/>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2" name="Line 1713"/>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3" name="Line 1714"/>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4" name="Line 1715"/>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5" name="Line 1716"/>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6" name="Line 1717"/>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7" name="Line 1718"/>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8" name="Line 1719"/>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9" name="Line 1720"/>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70" name="Freeform 1721"/>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1" name="Freeform 1722"/>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2" name="Freeform 1723"/>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3" name="Freeform 1724"/>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4" name="Freeform 1725"/>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5" name="Freeform 1726"/>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6" name="Line 1727"/>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77" name="Freeform 1728"/>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8" name="Freeform 1729"/>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9" name="Line 1730"/>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0" name="Line 1731"/>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1" name="Line 1732"/>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2" name="Line 1733"/>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3" name="Freeform 1734"/>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84" name="Line 1735"/>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5" name="Line 1736"/>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6" name="Line 1737"/>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7" name="Line 1738"/>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8" name="Line 1739"/>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9" name="Line 1740"/>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0" name="Line 1741"/>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1" name="Line 1742"/>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2" name="Line 1743"/>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3" name="Line 1744"/>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4" name="Freeform 1745"/>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95" name="Line 1746"/>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6" name="Line 1747"/>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7" name="Line 1748"/>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8" name="Line 1749"/>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9" name="Freeform 1750"/>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00" name="Freeform 1751"/>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01" name="Freeform 1752"/>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02" name="Freeform 1753"/>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03" name="Line 1754"/>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4" name="Line 1755"/>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5" name="Line 1756"/>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6" name="Line 1757"/>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7" name="Line 1758"/>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8" name="Line 1759"/>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9" name="Freeform 1760"/>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10" name="Freeform 1761"/>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11" name="Line 1762"/>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2" name="Line 1763"/>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3" name="Freeform 1764"/>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14" name="Line 1765"/>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5" name="Line 1766"/>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6" name="Line 1767"/>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7" name="Line 1768"/>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8" name="Freeform 1769"/>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19" name="Freeform 1770"/>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0" name="Freeform 1771"/>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1" name="Freeform 1772"/>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2" name="Freeform 1773"/>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3" name="Line 1774"/>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24" name="Freeform 1775"/>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5" name="Freeform 1776"/>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6" name="Freeform 1777"/>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7" name="Freeform 1778"/>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8" name="Freeform 1779"/>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9" name="Freeform 1780"/>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0" name="Freeform 1781"/>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1" name="Freeform 1782"/>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2" name="Line 1783"/>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33" name="Line 1784"/>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34" name="Freeform 1785"/>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5" name="Freeform 1786"/>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6" name="Freeform 1787"/>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7" name="Freeform 1788"/>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8" name="Line 1789"/>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39" name="Line 1790"/>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0" name="Line 1791"/>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1" name="Freeform 1792"/>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42" name="Line 1793"/>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3" name="Line 1794"/>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4" name="Line 1795"/>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5" name="Line 1796"/>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6" name="Line 1797"/>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7" name="Line 1798"/>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8" name="Line 1799"/>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9" name="Line 1800"/>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0" name="Line 1801"/>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1" name="Line 1802"/>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2" name="Line 1803"/>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3" name="Freeform 1804"/>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54" name="Freeform 1805"/>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55" name="Line 1806"/>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6" name="Line 1807"/>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7" name="Line 1808"/>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8" name="Freeform 1809"/>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59" name="Line 1810"/>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0" name="Line 1811"/>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1" name="Line 1812"/>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2" name="Line 1813"/>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3" name="Line 1814"/>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4" name="Line 1815"/>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5" name="Line 1816"/>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6" name="Freeform 1817"/>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67" name="Line 1818"/>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8" name="Freeform 1819"/>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69" name="Freeform 1820"/>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70" name="Line 1821"/>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71" name="Line 1822"/>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72" name="Freeform 1823"/>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73" name="Line 1824"/>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74" name="Line 1825"/>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75" name="Line 1826"/>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76" name="Freeform 1827"/>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77" name="Freeform 1828"/>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78" name="Freeform 1829"/>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79" name="Line 1830"/>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0" name="Freeform 1831"/>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81" name="Line 1832"/>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2" name="Freeform 1833"/>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83" name="Freeform 1834"/>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84" name="Line 1835"/>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5" name="Line 1836"/>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6" name="Freeform 1837"/>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87" name="Line 1838"/>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8" name="Line 1839"/>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9" name="Line 1840"/>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90" name="Freeform 1841"/>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91" name="Freeform 1842"/>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92" name="Freeform 1843"/>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93" name="Freeform 1844"/>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94" name="Line 1845"/>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95" name="Line 1846"/>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96" name="Line 1847"/>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97" name="Line 1848"/>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98" name="Freeform 1849"/>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99" name="Line 1850"/>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00" name="Line 1851"/>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01" name="Line 1852"/>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02" name="Freeform 1853"/>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03" name="Freeform 1854"/>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04" name="Freeform 1855"/>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05" name="Line 1856"/>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06" name="Line 1857"/>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07" name="Freeform 1858"/>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08" name="Freeform 1859"/>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09" name="Freeform 1860"/>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10" name="Line 1861"/>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11" name="Line 1862"/>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12" name="Line 1863"/>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13" name="Freeform 1864"/>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14" name="Freeform 1865"/>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15" name="Line 1866"/>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16" name="Freeform 1867"/>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17" name="Freeform 1868"/>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18" name="Line 1869"/>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19" name="Line 1870"/>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0" name="Freeform 1871"/>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21" name="Line 1872"/>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2" name="Line 1873"/>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3" name="Freeform 1874"/>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24" name="Line 1875"/>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5" name="Freeform 1876"/>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26" name="Line 1877"/>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7" name="Freeform 1878"/>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28" name="Line 1879"/>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9" name="Freeform 1880"/>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30" name="Freeform 1881"/>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31" name="Freeform 1882"/>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32" name="Line 1883"/>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33" name="Line 1884"/>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34" name="Line 1885"/>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35" name="Freeform 1886"/>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36" name="Freeform 1887"/>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37" name="Line 1888"/>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38" name="Line 1889"/>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39" name="Freeform 1890"/>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40" name="Line 1891"/>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41" name="Line 1892"/>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42" name="Freeform 1893"/>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43" name="Freeform 1894"/>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44" name="Line 1895"/>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45" name="Line 1896"/>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46" name="Line 1897"/>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47" name="Freeform 1898"/>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48" name="Freeform 1899"/>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49" name="Freeform 1900"/>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50" name="Line 1901"/>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51" name="Freeform 1902"/>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52" name="Line 1903"/>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53" name="Freeform 1904"/>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54" name="Line 1905"/>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55" name="Line 1906"/>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56" name="Line 1907"/>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57" name="Freeform 1908"/>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58" name="Freeform 1909"/>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59" name="Freeform 1910"/>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60" name="Line 1911"/>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1" name="Line 1912"/>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2" name="Line 1913"/>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3" name="Freeform 1914"/>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64" name="Freeform 1915"/>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65" name="Freeform 1916"/>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66" name="Line 1917"/>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7" name="Line 1918"/>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8" name="Line 1919"/>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9" name="Line 1920"/>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0" name="Line 1921"/>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1" name="Freeform 1922"/>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72" name="Line 1923"/>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3" name="Line 1924"/>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4" name="Line 1925"/>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5" name="Line 1926"/>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6" name="Line 1927"/>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7" name="Line 1928"/>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8" name="Line 1929"/>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9" name="Freeform 1930"/>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80" name="Freeform 1931"/>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81" name="Line 1932"/>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2" name="Line 1933"/>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3" name="Line 1934"/>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4" name="Line 1935"/>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5" name="Line 1936"/>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6" name="Line 1937"/>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7" name="Line 1938"/>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8" name="Line 1939"/>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9" name="Line 1940"/>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90" name="Line 1941"/>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91" name="Line 1942"/>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92" name="Freeform 1943"/>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3" name="Freeform 1944"/>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4" name="Freeform 1945"/>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5" name="Line 1946"/>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96" name="Freeform 1947"/>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7" name="Freeform 1948"/>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8" name="Freeform 1949"/>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9" name="Freeform 1950"/>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00" name="Line 1951"/>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1" name="Freeform 1952"/>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02" name="Freeform 1953"/>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03" name="Freeform 1954"/>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04" name="Line 1955"/>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5" name="Line 1956"/>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6" name="Line 1957"/>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7" name="Line 1958"/>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8" name="Line 1959"/>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9" name="Freeform 1960"/>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10" name="Freeform 1961"/>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11" name="Line 1962"/>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2" name="Line 1963"/>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3" name="Line 1964"/>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4" name="Freeform 1965"/>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15" name="Line 1966"/>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6" name="Line 1967"/>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7" name="Line 1968"/>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8" name="Line 1969"/>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9" name="Line 1970"/>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20" name="Freeform 1971"/>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1" name="Freeform 1972"/>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2" name="Freeform 1973"/>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3" name="Line 1974"/>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24" name="Freeform 1975"/>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5" name="Line 1976"/>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26" name="Rectangle 1977"/>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chemeClr val="tx2"/>
                </a:solidFill>
                <a:latin typeface="Arial" panose="020B0604020202020204" pitchFamily="34" charset="0"/>
              </a:endParaRPr>
            </a:p>
          </p:txBody>
        </p:sp>
        <p:sp>
          <p:nvSpPr>
            <p:cNvPr id="30527" name="Freeform 1978"/>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8" name="Freeform 1979"/>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9" name="Freeform 1980"/>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30" name="Freeform 1981"/>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31" name="Freeform 1982"/>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32" name="Freeform 1983"/>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29703" name="グループ化 1111"/>
          <p:cNvGrpSpPr>
            <a:grpSpLocks/>
          </p:cNvGrpSpPr>
          <p:nvPr/>
        </p:nvGrpSpPr>
        <p:grpSpPr bwMode="auto">
          <a:xfrm>
            <a:off x="1000125" y="1057275"/>
            <a:ext cx="0" cy="0"/>
            <a:chOff x="0" y="0"/>
            <a:chExt cx="345" cy="104"/>
          </a:xfrm>
        </p:grpSpPr>
        <p:sp>
          <p:nvSpPr>
            <p:cNvPr id="1113" name="Freeform 1710"/>
            <p:cNvSpPr>
              <a:spLocks/>
            </p:cNvSpPr>
            <p:nvPr/>
          </p:nvSpPr>
          <p:spPr bwMode="auto">
            <a:xfrm>
              <a:off x="1000125" y="1057275"/>
              <a:ext cx="0" cy="0"/>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14" name="Freeform 1711"/>
            <p:cNvSpPr>
              <a:spLocks/>
            </p:cNvSpPr>
            <p:nvPr/>
          </p:nvSpPr>
          <p:spPr bwMode="auto">
            <a:xfrm>
              <a:off x="1000125" y="1057275"/>
              <a:ext cx="0" cy="0"/>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5"/>
                  </a:lnTo>
                  <a:lnTo>
                    <a:pt x="135" y="5"/>
                  </a:lnTo>
                  <a:lnTo>
                    <a:pt x="135" y="5"/>
                  </a:lnTo>
                  <a:lnTo>
                    <a:pt x="135" y="4"/>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15" name="Line 171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16" name="Line 171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17" name="Line 171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18" name="Line 1715"/>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19" name="Line 171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20" name="Line 171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21" name="Line 171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22" name="Line 171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23" name="Line 1720"/>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24" name="Freeform 1721"/>
            <p:cNvSpPr>
              <a:spLocks/>
            </p:cNvSpPr>
            <p:nvPr/>
          </p:nvSpPr>
          <p:spPr bwMode="auto">
            <a:xfrm>
              <a:off x="1000125" y="1057275"/>
              <a:ext cx="0" cy="0"/>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5" name="Freeform 1722"/>
            <p:cNvSpPr>
              <a:spLocks/>
            </p:cNvSpPr>
            <p:nvPr/>
          </p:nvSpPr>
          <p:spPr bwMode="auto">
            <a:xfrm>
              <a:off x="1000125" y="1057275"/>
              <a:ext cx="0" cy="0"/>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6" name="Freeform 1723"/>
            <p:cNvSpPr>
              <a:spLocks/>
            </p:cNvSpPr>
            <p:nvPr/>
          </p:nvSpPr>
          <p:spPr bwMode="auto">
            <a:xfrm>
              <a:off x="1000125" y="1057275"/>
              <a:ext cx="0" cy="0"/>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7" name="Freeform 1724"/>
            <p:cNvSpPr>
              <a:spLocks/>
            </p:cNvSpPr>
            <p:nvPr/>
          </p:nvSpPr>
          <p:spPr bwMode="auto">
            <a:xfrm>
              <a:off x="1000125" y="1057275"/>
              <a:ext cx="0" cy="0"/>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8" name="Freeform 1725"/>
            <p:cNvSpPr>
              <a:spLocks/>
            </p:cNvSpPr>
            <p:nvPr/>
          </p:nvSpPr>
          <p:spPr bwMode="auto">
            <a:xfrm>
              <a:off x="1000125" y="1057275"/>
              <a:ext cx="0" cy="0"/>
            </a:xfrm>
            <a:custGeom>
              <a:avLst/>
              <a:gdLst>
                <a:gd name="T0" fmla="*/ 11 w 11"/>
                <a:gd name="T1" fmla="*/ 0 h 9"/>
                <a:gd name="T2" fmla="*/ 7 w 11"/>
                <a:gd name="T3" fmla="*/ 2 h 9"/>
                <a:gd name="T4" fmla="*/ 3 w 11"/>
                <a:gd name="T5" fmla="*/ 5 h 9"/>
                <a:gd name="T6" fmla="*/ 0 w 11"/>
                <a:gd name="T7" fmla="*/ 9 h 9"/>
              </a:gdLst>
              <a:ahLst/>
              <a:cxnLst>
                <a:cxn ang="0">
                  <a:pos x="T0" y="T1"/>
                </a:cxn>
                <a:cxn ang="0">
                  <a:pos x="T2" y="T3"/>
                </a:cxn>
                <a:cxn ang="0">
                  <a:pos x="T4" y="T5"/>
                </a:cxn>
                <a:cxn ang="0">
                  <a:pos x="T6" y="T7"/>
                </a:cxn>
              </a:cxnLst>
              <a:rect l="0" t="0" r="r" b="b"/>
              <a:pathLst>
                <a:path w="11" h="9">
                  <a:moveTo>
                    <a:pt x="11" y="0"/>
                  </a:moveTo>
                  <a:lnTo>
                    <a:pt x="7" y="2"/>
                  </a:lnTo>
                  <a:lnTo>
                    <a:pt x="3" y="5"/>
                  </a:lnTo>
                  <a:lnTo>
                    <a:pt x="0" y="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9" name="Freeform 1726"/>
            <p:cNvSpPr>
              <a:spLocks/>
            </p:cNvSpPr>
            <p:nvPr/>
          </p:nvSpPr>
          <p:spPr bwMode="auto">
            <a:xfrm>
              <a:off x="1000125" y="1057275"/>
              <a:ext cx="0" cy="0"/>
            </a:xfrm>
            <a:custGeom>
              <a:avLst/>
              <a:gdLst>
                <a:gd name="T0" fmla="*/ 9 w 9"/>
                <a:gd name="T1" fmla="*/ 0 h 21"/>
                <a:gd name="T2" fmla="*/ 4 w 9"/>
                <a:gd name="T3" fmla="*/ 10 h 21"/>
                <a:gd name="T4" fmla="*/ 0 w 9"/>
                <a:gd name="T5" fmla="*/ 21 h 21"/>
              </a:gdLst>
              <a:ahLst/>
              <a:cxnLst>
                <a:cxn ang="0">
                  <a:pos x="T0" y="T1"/>
                </a:cxn>
                <a:cxn ang="0">
                  <a:pos x="T2" y="T3"/>
                </a:cxn>
                <a:cxn ang="0">
                  <a:pos x="T4" y="T5"/>
                </a:cxn>
              </a:cxnLst>
              <a:rect l="0" t="0" r="r" b="b"/>
              <a:pathLst>
                <a:path w="9" h="21">
                  <a:moveTo>
                    <a:pt x="9" y="0"/>
                  </a:moveTo>
                  <a:lnTo>
                    <a:pt x="4" y="10"/>
                  </a:lnTo>
                  <a:lnTo>
                    <a:pt x="0" y="2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30" name="Line 1727"/>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31" name="Freeform 1728"/>
            <p:cNvSpPr>
              <a:spLocks/>
            </p:cNvSpPr>
            <p:nvPr/>
          </p:nvSpPr>
          <p:spPr bwMode="auto">
            <a:xfrm>
              <a:off x="1000125" y="1057275"/>
              <a:ext cx="0" cy="0"/>
            </a:xfrm>
            <a:custGeom>
              <a:avLst/>
              <a:gdLst>
                <a:gd name="T0" fmla="*/ 5 w 5"/>
                <a:gd name="T1" fmla="*/ 0 h 19"/>
                <a:gd name="T2" fmla="*/ 2 w 5"/>
                <a:gd name="T3" fmla="*/ 9 h 19"/>
                <a:gd name="T4" fmla="*/ 0 w 5"/>
                <a:gd name="T5" fmla="*/ 19 h 19"/>
              </a:gdLst>
              <a:ahLst/>
              <a:cxnLst>
                <a:cxn ang="0">
                  <a:pos x="T0" y="T1"/>
                </a:cxn>
                <a:cxn ang="0">
                  <a:pos x="T2" y="T3"/>
                </a:cxn>
                <a:cxn ang="0">
                  <a:pos x="T4" y="T5"/>
                </a:cxn>
              </a:cxnLst>
              <a:rect l="0" t="0" r="r" b="b"/>
              <a:pathLst>
                <a:path w="5" h="19">
                  <a:moveTo>
                    <a:pt x="5" y="0"/>
                  </a:moveTo>
                  <a:lnTo>
                    <a:pt x="2" y="9"/>
                  </a:lnTo>
                  <a:lnTo>
                    <a:pt x="0" y="1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32" name="Freeform 1729"/>
            <p:cNvSpPr>
              <a:spLocks/>
            </p:cNvSpPr>
            <p:nvPr/>
          </p:nvSpPr>
          <p:spPr bwMode="auto">
            <a:xfrm>
              <a:off x="1000125" y="1057275"/>
              <a:ext cx="0" cy="0"/>
            </a:xfrm>
            <a:custGeom>
              <a:avLst/>
              <a:gdLst>
                <a:gd name="T0" fmla="*/ 12 w 12"/>
                <a:gd name="T1" fmla="*/ 24 h 24"/>
                <a:gd name="T2" fmla="*/ 7 w 12"/>
                <a:gd name="T3" fmla="*/ 11 h 24"/>
                <a:gd name="T4" fmla="*/ 0 w 12"/>
                <a:gd name="T5" fmla="*/ 0 h 24"/>
              </a:gdLst>
              <a:ahLst/>
              <a:cxnLst>
                <a:cxn ang="0">
                  <a:pos x="T0" y="T1"/>
                </a:cxn>
                <a:cxn ang="0">
                  <a:pos x="T2" y="T3"/>
                </a:cxn>
                <a:cxn ang="0">
                  <a:pos x="T4" y="T5"/>
                </a:cxn>
              </a:cxnLst>
              <a:rect l="0" t="0" r="r" b="b"/>
              <a:pathLst>
                <a:path w="12" h="24">
                  <a:moveTo>
                    <a:pt x="12" y="24"/>
                  </a:moveTo>
                  <a:lnTo>
                    <a:pt x="7" y="1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33" name="Line 1730"/>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34" name="Line 173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35" name="Line 173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36" name="Line 173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37" name="Freeform 1734"/>
            <p:cNvSpPr>
              <a:spLocks/>
            </p:cNvSpPr>
            <p:nvPr/>
          </p:nvSpPr>
          <p:spPr bwMode="auto">
            <a:xfrm>
              <a:off x="1000125" y="1057275"/>
              <a:ext cx="0" cy="0"/>
            </a:xfrm>
            <a:custGeom>
              <a:avLst/>
              <a:gdLst>
                <a:gd name="T0" fmla="*/ 0 w 2"/>
                <a:gd name="T1" fmla="*/ 2 h 2"/>
                <a:gd name="T2" fmla="*/ 1 w 2"/>
                <a:gd name="T3" fmla="*/ 2 h 2"/>
                <a:gd name="T4" fmla="*/ 2 w 2"/>
                <a:gd name="T5" fmla="*/ 0 h 2"/>
              </a:gdLst>
              <a:ahLst/>
              <a:cxnLst>
                <a:cxn ang="0">
                  <a:pos x="T0" y="T1"/>
                </a:cxn>
                <a:cxn ang="0">
                  <a:pos x="T2" y="T3"/>
                </a:cxn>
                <a:cxn ang="0">
                  <a:pos x="T4" y="T5"/>
                </a:cxn>
              </a:cxnLst>
              <a:rect l="0" t="0" r="r" b="b"/>
              <a:pathLst>
                <a:path w="2" h="2">
                  <a:moveTo>
                    <a:pt x="0" y="2"/>
                  </a:moveTo>
                  <a:lnTo>
                    <a:pt x="1" y="2"/>
                  </a:lnTo>
                  <a:lnTo>
                    <a:pt x="2"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38" name="Line 1735"/>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39" name="Line 173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40" name="Line 173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41" name="Line 173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42" name="Line 173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43" name="Line 174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44" name="Line 174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45" name="Line 174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46" name="Line 174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47" name="Line 1744"/>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48" name="Freeform 1745"/>
            <p:cNvSpPr>
              <a:spLocks/>
            </p:cNvSpPr>
            <p:nvPr/>
          </p:nvSpPr>
          <p:spPr bwMode="auto">
            <a:xfrm>
              <a:off x="1000125" y="1057275"/>
              <a:ext cx="0" cy="0"/>
            </a:xfrm>
            <a:custGeom>
              <a:avLst/>
              <a:gdLst>
                <a:gd name="T0" fmla="*/ 1 w 1"/>
                <a:gd name="T1" fmla="*/ 0 h 2"/>
                <a:gd name="T2" fmla="*/ 0 w 1"/>
                <a:gd name="T3" fmla="*/ 0 h 2"/>
                <a:gd name="T4" fmla="*/ 0 w 1"/>
                <a:gd name="T5" fmla="*/ 1 h 2"/>
                <a:gd name="T6" fmla="*/ 1 w 1"/>
                <a:gd name="T7" fmla="*/ 2 h 2"/>
              </a:gdLst>
              <a:ahLst/>
              <a:cxnLst>
                <a:cxn ang="0">
                  <a:pos x="T0" y="T1"/>
                </a:cxn>
                <a:cxn ang="0">
                  <a:pos x="T2" y="T3"/>
                </a:cxn>
                <a:cxn ang="0">
                  <a:pos x="T4" y="T5"/>
                </a:cxn>
                <a:cxn ang="0">
                  <a:pos x="T6" y="T7"/>
                </a:cxn>
              </a:cxnLst>
              <a:rect l="0" t="0" r="r" b="b"/>
              <a:pathLst>
                <a:path w="1" h="2">
                  <a:moveTo>
                    <a:pt x="1" y="0"/>
                  </a:moveTo>
                  <a:lnTo>
                    <a:pt x="0" y="0"/>
                  </a:lnTo>
                  <a:lnTo>
                    <a:pt x="0" y="1"/>
                  </a:lnTo>
                  <a:lnTo>
                    <a:pt x="1"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49" name="Line 1746"/>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50" name="Line 174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51" name="Line 174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52" name="Line 174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53" name="Freeform 1750"/>
            <p:cNvSpPr>
              <a:spLocks/>
            </p:cNvSpPr>
            <p:nvPr/>
          </p:nvSpPr>
          <p:spPr bwMode="auto">
            <a:xfrm>
              <a:off x="1000125" y="1057275"/>
              <a:ext cx="0" cy="0"/>
            </a:xfrm>
            <a:custGeom>
              <a:avLst/>
              <a:gdLst>
                <a:gd name="T0" fmla="*/ 25 w 25"/>
                <a:gd name="T1" fmla="*/ 1 h 1"/>
                <a:gd name="T2" fmla="*/ 12 w 25"/>
                <a:gd name="T3" fmla="*/ 0 h 1"/>
                <a:gd name="T4" fmla="*/ 0 w 25"/>
                <a:gd name="T5" fmla="*/ 0 h 1"/>
              </a:gdLst>
              <a:ahLst/>
              <a:cxnLst>
                <a:cxn ang="0">
                  <a:pos x="T0" y="T1"/>
                </a:cxn>
                <a:cxn ang="0">
                  <a:pos x="T2" y="T3"/>
                </a:cxn>
                <a:cxn ang="0">
                  <a:pos x="T4" y="T5"/>
                </a:cxn>
              </a:cxnLst>
              <a:rect l="0" t="0" r="r" b="b"/>
              <a:pathLst>
                <a:path w="25" h="1">
                  <a:moveTo>
                    <a:pt x="25" y="1"/>
                  </a:moveTo>
                  <a:lnTo>
                    <a:pt x="12"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54" name="Freeform 1751"/>
            <p:cNvSpPr>
              <a:spLocks/>
            </p:cNvSpPr>
            <p:nvPr/>
          </p:nvSpPr>
          <p:spPr bwMode="auto">
            <a:xfrm>
              <a:off x="1000125" y="1057275"/>
              <a:ext cx="0" cy="0"/>
            </a:xfrm>
            <a:custGeom>
              <a:avLst/>
              <a:gdLst>
                <a:gd name="T0" fmla="*/ 3 w 3"/>
                <a:gd name="T1" fmla="*/ 0 h 22"/>
                <a:gd name="T2" fmla="*/ 1 w 3"/>
                <a:gd name="T3" fmla="*/ 7 h 22"/>
                <a:gd name="T4" fmla="*/ 0 w 3"/>
                <a:gd name="T5" fmla="*/ 14 h 22"/>
                <a:gd name="T6" fmla="*/ 0 w 3"/>
                <a:gd name="T7" fmla="*/ 22 h 22"/>
              </a:gdLst>
              <a:ahLst/>
              <a:cxnLst>
                <a:cxn ang="0">
                  <a:pos x="T0" y="T1"/>
                </a:cxn>
                <a:cxn ang="0">
                  <a:pos x="T2" y="T3"/>
                </a:cxn>
                <a:cxn ang="0">
                  <a:pos x="T4" y="T5"/>
                </a:cxn>
                <a:cxn ang="0">
                  <a:pos x="T6" y="T7"/>
                </a:cxn>
              </a:cxnLst>
              <a:rect l="0" t="0" r="r" b="b"/>
              <a:pathLst>
                <a:path w="3" h="22">
                  <a:moveTo>
                    <a:pt x="3" y="0"/>
                  </a:moveTo>
                  <a:lnTo>
                    <a:pt x="1" y="7"/>
                  </a:lnTo>
                  <a:lnTo>
                    <a:pt x="0" y="14"/>
                  </a:lnTo>
                  <a:lnTo>
                    <a:pt x="0" y="2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55" name="Freeform 1752"/>
            <p:cNvSpPr>
              <a:spLocks/>
            </p:cNvSpPr>
            <p:nvPr/>
          </p:nvSpPr>
          <p:spPr bwMode="auto">
            <a:xfrm>
              <a:off x="1000125" y="1057275"/>
              <a:ext cx="0" cy="0"/>
            </a:xfrm>
            <a:custGeom>
              <a:avLst/>
              <a:gdLst>
                <a:gd name="T0" fmla="*/ 2 w 2"/>
                <a:gd name="T1" fmla="*/ 0 h 20"/>
                <a:gd name="T2" fmla="*/ 0 w 2"/>
                <a:gd name="T3" fmla="*/ 10 h 20"/>
                <a:gd name="T4" fmla="*/ 0 w 2"/>
                <a:gd name="T5" fmla="*/ 20 h 20"/>
              </a:gdLst>
              <a:ahLst/>
              <a:cxnLst>
                <a:cxn ang="0">
                  <a:pos x="T0" y="T1"/>
                </a:cxn>
                <a:cxn ang="0">
                  <a:pos x="T2" y="T3"/>
                </a:cxn>
                <a:cxn ang="0">
                  <a:pos x="T4" y="T5"/>
                </a:cxn>
              </a:cxnLst>
              <a:rect l="0" t="0" r="r" b="b"/>
              <a:pathLst>
                <a:path w="2" h="20">
                  <a:moveTo>
                    <a:pt x="2" y="0"/>
                  </a:moveTo>
                  <a:lnTo>
                    <a:pt x="0" y="10"/>
                  </a:lnTo>
                  <a:lnTo>
                    <a:pt x="0" y="2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56" name="Freeform 1753"/>
            <p:cNvSpPr>
              <a:spLocks/>
            </p:cNvSpPr>
            <p:nvPr/>
          </p:nvSpPr>
          <p:spPr bwMode="auto">
            <a:xfrm>
              <a:off x="1000125" y="1057275"/>
              <a:ext cx="0" cy="0"/>
            </a:xfrm>
            <a:custGeom>
              <a:avLst/>
              <a:gdLst>
                <a:gd name="T0" fmla="*/ 3 w 3"/>
                <a:gd name="T1" fmla="*/ 0 h 22"/>
                <a:gd name="T2" fmla="*/ 1 w 3"/>
                <a:gd name="T3" fmla="*/ 7 h 22"/>
                <a:gd name="T4" fmla="*/ 0 w 3"/>
                <a:gd name="T5" fmla="*/ 15 h 22"/>
                <a:gd name="T6" fmla="*/ 1 w 3"/>
                <a:gd name="T7" fmla="*/ 22 h 22"/>
              </a:gdLst>
              <a:ahLst/>
              <a:cxnLst>
                <a:cxn ang="0">
                  <a:pos x="T0" y="T1"/>
                </a:cxn>
                <a:cxn ang="0">
                  <a:pos x="T2" y="T3"/>
                </a:cxn>
                <a:cxn ang="0">
                  <a:pos x="T4" y="T5"/>
                </a:cxn>
                <a:cxn ang="0">
                  <a:pos x="T6" y="T7"/>
                </a:cxn>
              </a:cxnLst>
              <a:rect l="0" t="0" r="r" b="b"/>
              <a:pathLst>
                <a:path w="3" h="22">
                  <a:moveTo>
                    <a:pt x="3" y="0"/>
                  </a:moveTo>
                  <a:lnTo>
                    <a:pt x="1" y="7"/>
                  </a:lnTo>
                  <a:lnTo>
                    <a:pt x="0" y="15"/>
                  </a:lnTo>
                  <a:lnTo>
                    <a:pt x="1" y="2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57" name="Line 1754"/>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58" name="Line 175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59" name="Line 1756"/>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60" name="Line 1757"/>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61" name="Line 175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62" name="Line 175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63" name="Freeform 1760"/>
            <p:cNvSpPr>
              <a:spLocks/>
            </p:cNvSpPr>
            <p:nvPr/>
          </p:nvSpPr>
          <p:spPr bwMode="auto">
            <a:xfrm>
              <a:off x="1000125" y="1057275"/>
              <a:ext cx="0" cy="0"/>
            </a:xfrm>
            <a:custGeom>
              <a:avLst/>
              <a:gdLst>
                <a:gd name="T0" fmla="*/ 2 w 2"/>
                <a:gd name="T1" fmla="*/ 0 h 19"/>
                <a:gd name="T2" fmla="*/ 1 w 2"/>
                <a:gd name="T3" fmla="*/ 9 h 19"/>
                <a:gd name="T4" fmla="*/ 0 w 2"/>
                <a:gd name="T5" fmla="*/ 19 h 19"/>
              </a:gdLst>
              <a:ahLst/>
              <a:cxnLst>
                <a:cxn ang="0">
                  <a:pos x="T0" y="T1"/>
                </a:cxn>
                <a:cxn ang="0">
                  <a:pos x="T2" y="T3"/>
                </a:cxn>
                <a:cxn ang="0">
                  <a:pos x="T4" y="T5"/>
                </a:cxn>
              </a:cxnLst>
              <a:rect l="0" t="0" r="r" b="b"/>
              <a:pathLst>
                <a:path w="2" h="19">
                  <a:moveTo>
                    <a:pt x="2" y="0"/>
                  </a:moveTo>
                  <a:lnTo>
                    <a:pt x="1" y="9"/>
                  </a:lnTo>
                  <a:lnTo>
                    <a:pt x="0" y="1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64" name="Freeform 1761"/>
            <p:cNvSpPr>
              <a:spLocks/>
            </p:cNvSpPr>
            <p:nvPr/>
          </p:nvSpPr>
          <p:spPr bwMode="auto">
            <a:xfrm>
              <a:off x="1000125" y="1057275"/>
              <a:ext cx="0" cy="0"/>
            </a:xfrm>
            <a:custGeom>
              <a:avLst/>
              <a:gdLst>
                <a:gd name="T0" fmla="*/ 1 w 1"/>
                <a:gd name="T1" fmla="*/ 0 h 19"/>
                <a:gd name="T2" fmla="*/ 0 w 1"/>
                <a:gd name="T3" fmla="*/ 9 h 19"/>
                <a:gd name="T4" fmla="*/ 0 w 1"/>
                <a:gd name="T5" fmla="*/ 19 h 19"/>
              </a:gdLst>
              <a:ahLst/>
              <a:cxnLst>
                <a:cxn ang="0">
                  <a:pos x="T0" y="T1"/>
                </a:cxn>
                <a:cxn ang="0">
                  <a:pos x="T2" y="T3"/>
                </a:cxn>
                <a:cxn ang="0">
                  <a:pos x="T4" y="T5"/>
                </a:cxn>
              </a:cxnLst>
              <a:rect l="0" t="0" r="r" b="b"/>
              <a:pathLst>
                <a:path w="1" h="19">
                  <a:moveTo>
                    <a:pt x="1" y="0"/>
                  </a:moveTo>
                  <a:lnTo>
                    <a:pt x="0" y="9"/>
                  </a:lnTo>
                  <a:lnTo>
                    <a:pt x="0" y="1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65" name="Line 176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66" name="Line 176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67" name="Freeform 1764"/>
            <p:cNvSpPr>
              <a:spLocks/>
            </p:cNvSpPr>
            <p:nvPr/>
          </p:nvSpPr>
          <p:spPr bwMode="auto">
            <a:xfrm>
              <a:off x="1000125" y="1057275"/>
              <a:ext cx="0" cy="0"/>
            </a:xfrm>
            <a:custGeom>
              <a:avLst/>
              <a:gdLst>
                <a:gd name="T0" fmla="*/ 2 w 2"/>
                <a:gd name="T1" fmla="*/ 0 h 19"/>
                <a:gd name="T2" fmla="*/ 0 w 2"/>
                <a:gd name="T3" fmla="*/ 9 h 19"/>
                <a:gd name="T4" fmla="*/ 1 w 2"/>
                <a:gd name="T5" fmla="*/ 19 h 19"/>
              </a:gdLst>
              <a:ahLst/>
              <a:cxnLst>
                <a:cxn ang="0">
                  <a:pos x="T0" y="T1"/>
                </a:cxn>
                <a:cxn ang="0">
                  <a:pos x="T2" y="T3"/>
                </a:cxn>
                <a:cxn ang="0">
                  <a:pos x="T4" y="T5"/>
                </a:cxn>
              </a:cxnLst>
              <a:rect l="0" t="0" r="r" b="b"/>
              <a:pathLst>
                <a:path w="2" h="19">
                  <a:moveTo>
                    <a:pt x="2" y="0"/>
                  </a:moveTo>
                  <a:lnTo>
                    <a:pt x="0" y="9"/>
                  </a:lnTo>
                  <a:lnTo>
                    <a:pt x="1" y="1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68" name="Line 176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69" name="Line 176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70" name="Line 176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71" name="Line 176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72" name="Freeform 1769"/>
            <p:cNvSpPr>
              <a:spLocks/>
            </p:cNvSpPr>
            <p:nvPr/>
          </p:nvSpPr>
          <p:spPr bwMode="auto">
            <a:xfrm>
              <a:off x="1000125" y="1057275"/>
              <a:ext cx="0" cy="0"/>
            </a:xfrm>
            <a:custGeom>
              <a:avLst/>
              <a:gdLst>
                <a:gd name="T0" fmla="*/ 8 w 8"/>
                <a:gd name="T1" fmla="*/ 0 h 2"/>
                <a:gd name="T2" fmla="*/ 4 w 8"/>
                <a:gd name="T3" fmla="*/ 0 h 2"/>
                <a:gd name="T4" fmla="*/ 0 w 8"/>
                <a:gd name="T5" fmla="*/ 2 h 2"/>
              </a:gdLst>
              <a:ahLst/>
              <a:cxnLst>
                <a:cxn ang="0">
                  <a:pos x="T0" y="T1"/>
                </a:cxn>
                <a:cxn ang="0">
                  <a:pos x="T2" y="T3"/>
                </a:cxn>
                <a:cxn ang="0">
                  <a:pos x="T4" y="T5"/>
                </a:cxn>
              </a:cxnLst>
              <a:rect l="0" t="0" r="r" b="b"/>
              <a:pathLst>
                <a:path w="8" h="2">
                  <a:moveTo>
                    <a:pt x="8" y="0"/>
                  </a:moveTo>
                  <a:lnTo>
                    <a:pt x="4" y="0"/>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3" name="Freeform 1770"/>
            <p:cNvSpPr>
              <a:spLocks/>
            </p:cNvSpPr>
            <p:nvPr/>
          </p:nvSpPr>
          <p:spPr bwMode="auto">
            <a:xfrm>
              <a:off x="1000125" y="1057275"/>
              <a:ext cx="0" cy="0"/>
            </a:xfrm>
            <a:custGeom>
              <a:avLst/>
              <a:gdLst>
                <a:gd name="T0" fmla="*/ 0 w 7"/>
                <a:gd name="T1" fmla="*/ 0 h 2"/>
                <a:gd name="T2" fmla="*/ 3 w 7"/>
                <a:gd name="T3" fmla="*/ 2 h 2"/>
                <a:gd name="T4" fmla="*/ 7 w 7"/>
                <a:gd name="T5" fmla="*/ 2 h 2"/>
              </a:gdLst>
              <a:ahLst/>
              <a:cxnLst>
                <a:cxn ang="0">
                  <a:pos x="T0" y="T1"/>
                </a:cxn>
                <a:cxn ang="0">
                  <a:pos x="T2" y="T3"/>
                </a:cxn>
                <a:cxn ang="0">
                  <a:pos x="T4" y="T5"/>
                </a:cxn>
              </a:cxnLst>
              <a:rect l="0" t="0" r="r" b="b"/>
              <a:pathLst>
                <a:path w="7" h="2">
                  <a:moveTo>
                    <a:pt x="0" y="0"/>
                  </a:moveTo>
                  <a:lnTo>
                    <a:pt x="3" y="2"/>
                  </a:lnTo>
                  <a:lnTo>
                    <a:pt x="7"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4" name="Freeform 1771"/>
            <p:cNvSpPr>
              <a:spLocks/>
            </p:cNvSpPr>
            <p:nvPr/>
          </p:nvSpPr>
          <p:spPr bwMode="auto">
            <a:xfrm>
              <a:off x="1000125" y="1057275"/>
              <a:ext cx="0" cy="0"/>
            </a:xfrm>
            <a:custGeom>
              <a:avLst/>
              <a:gdLst>
                <a:gd name="T0" fmla="*/ 0 w 6"/>
                <a:gd name="T1" fmla="*/ 0 h 1"/>
                <a:gd name="T2" fmla="*/ 2 w 6"/>
                <a:gd name="T3" fmla="*/ 1 h 1"/>
                <a:gd name="T4" fmla="*/ 4 w 6"/>
                <a:gd name="T5" fmla="*/ 1 h 1"/>
                <a:gd name="T6" fmla="*/ 6 w 6"/>
                <a:gd name="T7" fmla="*/ 0 h 1"/>
              </a:gdLst>
              <a:ahLst/>
              <a:cxnLst>
                <a:cxn ang="0">
                  <a:pos x="T0" y="T1"/>
                </a:cxn>
                <a:cxn ang="0">
                  <a:pos x="T2" y="T3"/>
                </a:cxn>
                <a:cxn ang="0">
                  <a:pos x="T4" y="T5"/>
                </a:cxn>
                <a:cxn ang="0">
                  <a:pos x="T6" y="T7"/>
                </a:cxn>
              </a:cxnLst>
              <a:rect l="0" t="0" r="r" b="b"/>
              <a:pathLst>
                <a:path w="6" h="1">
                  <a:moveTo>
                    <a:pt x="0" y="0"/>
                  </a:moveTo>
                  <a:lnTo>
                    <a:pt x="2" y="1"/>
                  </a:lnTo>
                  <a:lnTo>
                    <a:pt x="4" y="1"/>
                  </a:lnTo>
                  <a:lnTo>
                    <a:pt x="6"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5" name="Freeform 1772"/>
            <p:cNvSpPr>
              <a:spLocks/>
            </p:cNvSpPr>
            <p:nvPr/>
          </p:nvSpPr>
          <p:spPr bwMode="auto">
            <a:xfrm>
              <a:off x="1000125" y="1057275"/>
              <a:ext cx="0" cy="0"/>
            </a:xfrm>
            <a:custGeom>
              <a:avLst/>
              <a:gdLst>
                <a:gd name="T0" fmla="*/ 0 w 11"/>
                <a:gd name="T1" fmla="*/ 0 h 1"/>
                <a:gd name="T2" fmla="*/ 3 w 11"/>
                <a:gd name="T3" fmla="*/ 1 h 1"/>
                <a:gd name="T4" fmla="*/ 7 w 11"/>
                <a:gd name="T5" fmla="*/ 1 h 1"/>
                <a:gd name="T6" fmla="*/ 11 w 11"/>
                <a:gd name="T7" fmla="*/ 0 h 1"/>
              </a:gdLst>
              <a:ahLst/>
              <a:cxnLst>
                <a:cxn ang="0">
                  <a:pos x="T0" y="T1"/>
                </a:cxn>
                <a:cxn ang="0">
                  <a:pos x="T2" y="T3"/>
                </a:cxn>
                <a:cxn ang="0">
                  <a:pos x="T4" y="T5"/>
                </a:cxn>
                <a:cxn ang="0">
                  <a:pos x="T6" y="T7"/>
                </a:cxn>
              </a:cxnLst>
              <a:rect l="0" t="0" r="r" b="b"/>
              <a:pathLst>
                <a:path w="11" h="1">
                  <a:moveTo>
                    <a:pt x="0" y="0"/>
                  </a:moveTo>
                  <a:lnTo>
                    <a:pt x="3" y="1"/>
                  </a:lnTo>
                  <a:lnTo>
                    <a:pt x="7" y="1"/>
                  </a:lnTo>
                  <a:lnTo>
                    <a:pt x="11"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6" name="Freeform 1773"/>
            <p:cNvSpPr>
              <a:spLocks/>
            </p:cNvSpPr>
            <p:nvPr/>
          </p:nvSpPr>
          <p:spPr bwMode="auto">
            <a:xfrm>
              <a:off x="1000125" y="1057275"/>
              <a:ext cx="0" cy="0"/>
            </a:xfrm>
            <a:custGeom>
              <a:avLst/>
              <a:gdLst>
                <a:gd name="T0" fmla="*/ 0 w 6"/>
                <a:gd name="T1" fmla="*/ 0 h 1"/>
                <a:gd name="T2" fmla="*/ 3 w 6"/>
                <a:gd name="T3" fmla="*/ 1 h 1"/>
                <a:gd name="T4" fmla="*/ 6 w 6"/>
                <a:gd name="T5" fmla="*/ 1 h 1"/>
              </a:gdLst>
              <a:ahLst/>
              <a:cxnLst>
                <a:cxn ang="0">
                  <a:pos x="T0" y="T1"/>
                </a:cxn>
                <a:cxn ang="0">
                  <a:pos x="T2" y="T3"/>
                </a:cxn>
                <a:cxn ang="0">
                  <a:pos x="T4" y="T5"/>
                </a:cxn>
              </a:cxnLst>
              <a:rect l="0" t="0" r="r" b="b"/>
              <a:pathLst>
                <a:path w="6" h="1">
                  <a:moveTo>
                    <a:pt x="0" y="0"/>
                  </a:moveTo>
                  <a:lnTo>
                    <a:pt x="3" y="1"/>
                  </a:lnTo>
                  <a:lnTo>
                    <a:pt x="6"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7" name="Line 1774"/>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78" name="Freeform 1775"/>
            <p:cNvSpPr>
              <a:spLocks/>
            </p:cNvSpPr>
            <p:nvPr/>
          </p:nvSpPr>
          <p:spPr bwMode="auto">
            <a:xfrm>
              <a:off x="1000125" y="1057275"/>
              <a:ext cx="0" cy="0"/>
            </a:xfrm>
            <a:custGeom>
              <a:avLst/>
              <a:gdLst>
                <a:gd name="T0" fmla="*/ 8 w 8"/>
                <a:gd name="T1" fmla="*/ 2 h 2"/>
                <a:gd name="T2" fmla="*/ 5 w 8"/>
                <a:gd name="T3" fmla="*/ 0 h 2"/>
                <a:gd name="T4" fmla="*/ 2 w 8"/>
                <a:gd name="T5" fmla="*/ 1 h 2"/>
                <a:gd name="T6" fmla="*/ 0 w 8"/>
                <a:gd name="T7" fmla="*/ 2 h 2"/>
              </a:gdLst>
              <a:ahLst/>
              <a:cxnLst>
                <a:cxn ang="0">
                  <a:pos x="T0" y="T1"/>
                </a:cxn>
                <a:cxn ang="0">
                  <a:pos x="T2" y="T3"/>
                </a:cxn>
                <a:cxn ang="0">
                  <a:pos x="T4" y="T5"/>
                </a:cxn>
                <a:cxn ang="0">
                  <a:pos x="T6" y="T7"/>
                </a:cxn>
              </a:cxnLst>
              <a:rect l="0" t="0" r="r" b="b"/>
              <a:pathLst>
                <a:path w="8" h="2">
                  <a:moveTo>
                    <a:pt x="8" y="2"/>
                  </a:moveTo>
                  <a:lnTo>
                    <a:pt x="5" y="0"/>
                  </a:lnTo>
                  <a:lnTo>
                    <a:pt x="2" y="1"/>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9" name="Freeform 1776"/>
            <p:cNvSpPr>
              <a:spLocks/>
            </p:cNvSpPr>
            <p:nvPr/>
          </p:nvSpPr>
          <p:spPr bwMode="auto">
            <a:xfrm>
              <a:off x="1000125" y="1057275"/>
              <a:ext cx="0" cy="0"/>
            </a:xfrm>
            <a:custGeom>
              <a:avLst/>
              <a:gdLst>
                <a:gd name="T0" fmla="*/ 0 w 8"/>
                <a:gd name="T1" fmla="*/ 0 h 1"/>
                <a:gd name="T2" fmla="*/ 3 w 8"/>
                <a:gd name="T3" fmla="*/ 1 h 1"/>
                <a:gd name="T4" fmla="*/ 6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6" y="1"/>
                  </a:lnTo>
                  <a:lnTo>
                    <a:pt x="8"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80" name="Freeform 1777"/>
            <p:cNvSpPr>
              <a:spLocks/>
            </p:cNvSpPr>
            <p:nvPr/>
          </p:nvSpPr>
          <p:spPr bwMode="auto">
            <a:xfrm>
              <a:off x="1000125" y="1057275"/>
              <a:ext cx="0" cy="0"/>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3"/>
                  </a:moveTo>
                  <a:lnTo>
                    <a:pt x="2" y="4"/>
                  </a:lnTo>
                  <a:lnTo>
                    <a:pt x="2" y="3"/>
                  </a:lnTo>
                  <a:lnTo>
                    <a:pt x="3" y="2"/>
                  </a:lnTo>
                  <a:lnTo>
                    <a:pt x="2" y="1"/>
                  </a:lnTo>
                  <a:lnTo>
                    <a:pt x="1" y="0"/>
                  </a:lnTo>
                  <a:lnTo>
                    <a:pt x="0"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81" name="Freeform 1778"/>
            <p:cNvSpPr>
              <a:spLocks/>
            </p:cNvSpPr>
            <p:nvPr/>
          </p:nvSpPr>
          <p:spPr bwMode="auto">
            <a:xfrm>
              <a:off x="1000125" y="1057275"/>
              <a:ext cx="0" cy="0"/>
            </a:xfrm>
            <a:custGeom>
              <a:avLst/>
              <a:gdLst>
                <a:gd name="T0" fmla="*/ 0 w 5"/>
                <a:gd name="T1" fmla="*/ 6 h 6"/>
                <a:gd name="T2" fmla="*/ 2 w 5"/>
                <a:gd name="T3" fmla="*/ 5 h 6"/>
                <a:gd name="T4" fmla="*/ 4 w 5"/>
                <a:gd name="T5" fmla="*/ 3 h 6"/>
                <a:gd name="T6" fmla="*/ 5 w 5"/>
                <a:gd name="T7" fmla="*/ 0 h 6"/>
              </a:gdLst>
              <a:ahLst/>
              <a:cxnLst>
                <a:cxn ang="0">
                  <a:pos x="T0" y="T1"/>
                </a:cxn>
                <a:cxn ang="0">
                  <a:pos x="T2" y="T3"/>
                </a:cxn>
                <a:cxn ang="0">
                  <a:pos x="T4" y="T5"/>
                </a:cxn>
                <a:cxn ang="0">
                  <a:pos x="T6" y="T7"/>
                </a:cxn>
              </a:cxnLst>
              <a:rect l="0" t="0" r="r" b="b"/>
              <a:pathLst>
                <a:path w="5" h="6">
                  <a:moveTo>
                    <a:pt x="0" y="6"/>
                  </a:moveTo>
                  <a:lnTo>
                    <a:pt x="2" y="5"/>
                  </a:lnTo>
                  <a:lnTo>
                    <a:pt x="4" y="3"/>
                  </a:lnTo>
                  <a:lnTo>
                    <a:pt x="5"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82" name="Freeform 1779"/>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grpFill/>
            <a:ln w="0" cap="flat" cmpd="sng">
              <a:solidFill>
                <a:srgbClr val="000000"/>
              </a:solidFill>
              <a:prstDash val="solid"/>
              <a:round/>
              <a:headEnd/>
              <a:tailEnd/>
            </a:ln>
          </p:spPr>
          <p:txBody>
            <a:bodyPr/>
            <a:lstStyle/>
            <a:p>
              <a:pPr eaLnBrk="1" hangingPunct="1">
                <a:defRPr/>
              </a:pPr>
              <a:endParaRPr lang="ja-JP" altLang="en-US">
                <a:latin typeface="Arial" charset="0"/>
              </a:endParaRPr>
            </a:p>
          </p:txBody>
        </p:sp>
        <p:sp>
          <p:nvSpPr>
            <p:cNvPr id="1183" name="Freeform 1780"/>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val="000000"/>
              </a:solidFill>
              <a:prstDash val="solid"/>
              <a:round/>
              <a:headEnd/>
              <a:tailEnd/>
            </a:ln>
          </p:spPr>
          <p:txBody>
            <a:bodyPr/>
            <a:lstStyle/>
            <a:p>
              <a:pPr eaLnBrk="1" hangingPunct="1">
                <a:defRPr/>
              </a:pPr>
              <a:endParaRPr lang="ja-JP" altLang="en-US">
                <a:latin typeface="Arial" charset="0"/>
              </a:endParaRPr>
            </a:p>
          </p:txBody>
        </p:sp>
        <p:sp>
          <p:nvSpPr>
            <p:cNvPr id="1184" name="Freeform 1781"/>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grpFill/>
            <a:ln w="0" cap="flat" cmpd="sng">
              <a:solidFill>
                <a:srgbClr val="000000"/>
              </a:solidFill>
              <a:prstDash val="solid"/>
              <a:round/>
              <a:headEnd/>
              <a:tailEnd/>
            </a:ln>
          </p:spPr>
          <p:txBody>
            <a:bodyPr/>
            <a:lstStyle/>
            <a:p>
              <a:pPr eaLnBrk="1" hangingPunct="1">
                <a:defRPr/>
              </a:pPr>
              <a:endParaRPr lang="ja-JP" altLang="en-US">
                <a:latin typeface="Arial" charset="0"/>
              </a:endParaRPr>
            </a:p>
          </p:txBody>
        </p:sp>
        <p:sp>
          <p:nvSpPr>
            <p:cNvPr id="1185" name="Freeform 1782"/>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val="000000"/>
              </a:solidFill>
              <a:prstDash val="solid"/>
              <a:round/>
              <a:headEnd/>
              <a:tailEnd/>
            </a:ln>
          </p:spPr>
          <p:txBody>
            <a:bodyPr/>
            <a:lstStyle/>
            <a:p>
              <a:pPr eaLnBrk="1" hangingPunct="1">
                <a:defRPr/>
              </a:pPr>
              <a:endParaRPr lang="ja-JP" altLang="en-US">
                <a:latin typeface="Arial" charset="0"/>
              </a:endParaRPr>
            </a:p>
          </p:txBody>
        </p:sp>
        <p:sp>
          <p:nvSpPr>
            <p:cNvPr id="1186" name="Line 1783"/>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87" name="Line 178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88" name="Freeform 1785"/>
            <p:cNvSpPr>
              <a:spLocks/>
            </p:cNvSpPr>
            <p:nvPr/>
          </p:nvSpPr>
          <p:spPr bwMode="auto">
            <a:xfrm>
              <a:off x="1000125" y="1057275"/>
              <a:ext cx="0" cy="0"/>
            </a:xfrm>
            <a:custGeom>
              <a:avLst/>
              <a:gdLst>
                <a:gd name="T0" fmla="*/ 0 w 6"/>
                <a:gd name="T1" fmla="*/ 4 h 4"/>
                <a:gd name="T2" fmla="*/ 4 w 6"/>
                <a:gd name="T3" fmla="*/ 2 h 4"/>
                <a:gd name="T4" fmla="*/ 6 w 6"/>
                <a:gd name="T5" fmla="*/ 0 h 4"/>
              </a:gdLst>
              <a:ahLst/>
              <a:cxnLst>
                <a:cxn ang="0">
                  <a:pos x="T0" y="T1"/>
                </a:cxn>
                <a:cxn ang="0">
                  <a:pos x="T2" y="T3"/>
                </a:cxn>
                <a:cxn ang="0">
                  <a:pos x="T4" y="T5"/>
                </a:cxn>
              </a:cxnLst>
              <a:rect l="0" t="0" r="r" b="b"/>
              <a:pathLst>
                <a:path w="6" h="4">
                  <a:moveTo>
                    <a:pt x="0" y="4"/>
                  </a:moveTo>
                  <a:lnTo>
                    <a:pt x="4" y="2"/>
                  </a:lnTo>
                  <a:lnTo>
                    <a:pt x="6"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89" name="Freeform 1786"/>
            <p:cNvSpPr>
              <a:spLocks/>
            </p:cNvSpPr>
            <p:nvPr/>
          </p:nvSpPr>
          <p:spPr bwMode="auto">
            <a:xfrm>
              <a:off x="1000125" y="1057275"/>
              <a:ext cx="0" cy="0"/>
            </a:xfrm>
            <a:custGeom>
              <a:avLst/>
              <a:gdLst>
                <a:gd name="T0" fmla="*/ 16 w 16"/>
                <a:gd name="T1" fmla="*/ 10 h 10"/>
                <a:gd name="T2" fmla="*/ 13 w 16"/>
                <a:gd name="T3" fmla="*/ 6 h 10"/>
                <a:gd name="T4" fmla="*/ 9 w 16"/>
                <a:gd name="T5" fmla="*/ 3 h 10"/>
                <a:gd name="T6" fmla="*/ 5 w 16"/>
                <a:gd name="T7" fmla="*/ 1 h 10"/>
                <a:gd name="T8" fmla="*/ 0 w 16"/>
                <a:gd name="T9" fmla="*/ 0 h 10"/>
              </a:gdLst>
              <a:ahLst/>
              <a:cxnLst>
                <a:cxn ang="0">
                  <a:pos x="T0" y="T1"/>
                </a:cxn>
                <a:cxn ang="0">
                  <a:pos x="T2" y="T3"/>
                </a:cxn>
                <a:cxn ang="0">
                  <a:pos x="T4" y="T5"/>
                </a:cxn>
                <a:cxn ang="0">
                  <a:pos x="T6" y="T7"/>
                </a:cxn>
                <a:cxn ang="0">
                  <a:pos x="T8" y="T9"/>
                </a:cxn>
              </a:cxnLst>
              <a:rect l="0" t="0" r="r" b="b"/>
              <a:pathLst>
                <a:path w="16" h="10">
                  <a:moveTo>
                    <a:pt x="16" y="10"/>
                  </a:moveTo>
                  <a:lnTo>
                    <a:pt x="13" y="6"/>
                  </a:lnTo>
                  <a:lnTo>
                    <a:pt x="9" y="3"/>
                  </a:lnTo>
                  <a:lnTo>
                    <a:pt x="5"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90" name="Freeform 1787"/>
            <p:cNvSpPr>
              <a:spLocks/>
            </p:cNvSpPr>
            <p:nvPr/>
          </p:nvSpPr>
          <p:spPr bwMode="auto">
            <a:xfrm>
              <a:off x="1000125" y="1057275"/>
              <a:ext cx="0" cy="0"/>
            </a:xfrm>
            <a:custGeom>
              <a:avLst/>
              <a:gdLst>
                <a:gd name="T0" fmla="*/ 18 w 18"/>
                <a:gd name="T1" fmla="*/ 1 h 1"/>
                <a:gd name="T2" fmla="*/ 9 w 18"/>
                <a:gd name="T3" fmla="*/ 0 h 1"/>
                <a:gd name="T4" fmla="*/ 0 w 18"/>
                <a:gd name="T5" fmla="*/ 1 h 1"/>
              </a:gdLst>
              <a:ahLst/>
              <a:cxnLst>
                <a:cxn ang="0">
                  <a:pos x="T0" y="T1"/>
                </a:cxn>
                <a:cxn ang="0">
                  <a:pos x="T2" y="T3"/>
                </a:cxn>
                <a:cxn ang="0">
                  <a:pos x="T4" y="T5"/>
                </a:cxn>
              </a:cxnLst>
              <a:rect l="0" t="0" r="r" b="b"/>
              <a:pathLst>
                <a:path w="18" h="1">
                  <a:moveTo>
                    <a:pt x="18" y="1"/>
                  </a:moveTo>
                  <a:lnTo>
                    <a:pt x="9" y="0"/>
                  </a:lnTo>
                  <a:lnTo>
                    <a:pt x="0"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91" name="Freeform 1788"/>
            <p:cNvSpPr>
              <a:spLocks/>
            </p:cNvSpPr>
            <p:nvPr/>
          </p:nvSpPr>
          <p:spPr bwMode="auto">
            <a:xfrm>
              <a:off x="1000125" y="1057275"/>
              <a:ext cx="0" cy="0"/>
            </a:xfrm>
            <a:custGeom>
              <a:avLst/>
              <a:gdLst>
                <a:gd name="T0" fmla="*/ 0 w 3"/>
                <a:gd name="T1" fmla="*/ 0 h 4"/>
                <a:gd name="T2" fmla="*/ 0 w 3"/>
                <a:gd name="T3" fmla="*/ 2 h 4"/>
                <a:gd name="T4" fmla="*/ 1 w 3"/>
                <a:gd name="T5" fmla="*/ 4 h 4"/>
                <a:gd name="T6" fmla="*/ 3 w 3"/>
                <a:gd name="T7" fmla="*/ 4 h 4"/>
              </a:gdLst>
              <a:ahLst/>
              <a:cxnLst>
                <a:cxn ang="0">
                  <a:pos x="T0" y="T1"/>
                </a:cxn>
                <a:cxn ang="0">
                  <a:pos x="T2" y="T3"/>
                </a:cxn>
                <a:cxn ang="0">
                  <a:pos x="T4" y="T5"/>
                </a:cxn>
                <a:cxn ang="0">
                  <a:pos x="T6" y="T7"/>
                </a:cxn>
              </a:cxnLst>
              <a:rect l="0" t="0" r="r" b="b"/>
              <a:pathLst>
                <a:path w="3" h="4">
                  <a:moveTo>
                    <a:pt x="0" y="0"/>
                  </a:moveTo>
                  <a:lnTo>
                    <a:pt x="0" y="2"/>
                  </a:lnTo>
                  <a:lnTo>
                    <a:pt x="1" y="4"/>
                  </a:lnTo>
                  <a:lnTo>
                    <a:pt x="3" y="4"/>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92" name="Line 178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93" name="Line 179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94" name="Line 179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95" name="Freeform 1792"/>
            <p:cNvSpPr>
              <a:spLocks/>
            </p:cNvSpPr>
            <p:nvPr/>
          </p:nvSpPr>
          <p:spPr bwMode="auto">
            <a:xfrm>
              <a:off x="1000125" y="1057275"/>
              <a:ext cx="0" cy="0"/>
            </a:xfrm>
            <a:custGeom>
              <a:avLst/>
              <a:gdLst>
                <a:gd name="T0" fmla="*/ 7 w 7"/>
                <a:gd name="T1" fmla="*/ 0 h 8"/>
                <a:gd name="T2" fmla="*/ 3 w 7"/>
                <a:gd name="T3" fmla="*/ 3 h 8"/>
                <a:gd name="T4" fmla="*/ 0 w 7"/>
                <a:gd name="T5" fmla="*/ 8 h 8"/>
              </a:gdLst>
              <a:ahLst/>
              <a:cxnLst>
                <a:cxn ang="0">
                  <a:pos x="T0" y="T1"/>
                </a:cxn>
                <a:cxn ang="0">
                  <a:pos x="T2" y="T3"/>
                </a:cxn>
                <a:cxn ang="0">
                  <a:pos x="T4" y="T5"/>
                </a:cxn>
              </a:cxnLst>
              <a:rect l="0" t="0" r="r" b="b"/>
              <a:pathLst>
                <a:path w="7" h="8">
                  <a:moveTo>
                    <a:pt x="7" y="0"/>
                  </a:moveTo>
                  <a:lnTo>
                    <a:pt x="3" y="3"/>
                  </a:lnTo>
                  <a:lnTo>
                    <a:pt x="0" y="8"/>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96" name="Line 179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97" name="Line 1794"/>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98" name="Line 1795"/>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99" name="Line 179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00" name="Line 179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01" name="Line 1798"/>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02" name="Line 179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03" name="Line 1800"/>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04" name="Line 1801"/>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05" name="Line 1802"/>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06" name="Line 1803"/>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07" name="Freeform 1804"/>
            <p:cNvSpPr>
              <a:spLocks/>
            </p:cNvSpPr>
            <p:nvPr/>
          </p:nvSpPr>
          <p:spPr bwMode="auto">
            <a:xfrm>
              <a:off x="1000125" y="1057275"/>
              <a:ext cx="0" cy="0"/>
            </a:xfrm>
            <a:custGeom>
              <a:avLst/>
              <a:gdLst>
                <a:gd name="T0" fmla="*/ 15 w 15"/>
                <a:gd name="T1" fmla="*/ 22 h 22"/>
                <a:gd name="T2" fmla="*/ 8 w 15"/>
                <a:gd name="T3" fmla="*/ 11 h 22"/>
                <a:gd name="T4" fmla="*/ 0 w 15"/>
                <a:gd name="T5" fmla="*/ 0 h 22"/>
              </a:gdLst>
              <a:ahLst/>
              <a:cxnLst>
                <a:cxn ang="0">
                  <a:pos x="T0" y="T1"/>
                </a:cxn>
                <a:cxn ang="0">
                  <a:pos x="T2" y="T3"/>
                </a:cxn>
                <a:cxn ang="0">
                  <a:pos x="T4" y="T5"/>
                </a:cxn>
              </a:cxnLst>
              <a:rect l="0" t="0" r="r" b="b"/>
              <a:pathLst>
                <a:path w="15" h="22">
                  <a:moveTo>
                    <a:pt x="15" y="22"/>
                  </a:moveTo>
                  <a:lnTo>
                    <a:pt x="8" y="1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08" name="Freeform 1805"/>
            <p:cNvSpPr>
              <a:spLocks/>
            </p:cNvSpPr>
            <p:nvPr/>
          </p:nvSpPr>
          <p:spPr bwMode="auto">
            <a:xfrm>
              <a:off x="1000125" y="1057275"/>
              <a:ext cx="0" cy="0"/>
            </a:xfrm>
            <a:custGeom>
              <a:avLst/>
              <a:gdLst>
                <a:gd name="T0" fmla="*/ 0 w 2"/>
                <a:gd name="T1" fmla="*/ 1 h 2"/>
                <a:gd name="T2" fmla="*/ 1 w 2"/>
                <a:gd name="T3" fmla="*/ 2 h 2"/>
                <a:gd name="T4" fmla="*/ 2 w 2"/>
                <a:gd name="T5" fmla="*/ 1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0" y="1"/>
                  </a:moveTo>
                  <a:lnTo>
                    <a:pt x="1" y="2"/>
                  </a:lnTo>
                  <a:lnTo>
                    <a:pt x="2" y="1"/>
                  </a:lnTo>
                  <a:lnTo>
                    <a:pt x="2" y="0"/>
                  </a:lnTo>
                  <a:lnTo>
                    <a:pt x="2"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09" name="Line 1806"/>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10" name="Line 180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11" name="Line 180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12" name="Freeform 1809"/>
            <p:cNvSpPr>
              <a:spLocks/>
            </p:cNvSpPr>
            <p:nvPr/>
          </p:nvSpPr>
          <p:spPr bwMode="auto">
            <a:xfrm>
              <a:off x="1000125" y="1057275"/>
              <a:ext cx="0" cy="0"/>
            </a:xfrm>
            <a:custGeom>
              <a:avLst/>
              <a:gdLst>
                <a:gd name="T0" fmla="*/ 0 w 3"/>
                <a:gd name="T1" fmla="*/ 1 h 1"/>
                <a:gd name="T2" fmla="*/ 2 w 3"/>
                <a:gd name="T3" fmla="*/ 1 h 1"/>
                <a:gd name="T4" fmla="*/ 2 w 3"/>
                <a:gd name="T5" fmla="*/ 0 h 1"/>
                <a:gd name="T6" fmla="*/ 3 w 3"/>
                <a:gd name="T7" fmla="*/ 0 h 1"/>
              </a:gdLst>
              <a:ahLst/>
              <a:cxnLst>
                <a:cxn ang="0">
                  <a:pos x="T0" y="T1"/>
                </a:cxn>
                <a:cxn ang="0">
                  <a:pos x="T2" y="T3"/>
                </a:cxn>
                <a:cxn ang="0">
                  <a:pos x="T4" y="T5"/>
                </a:cxn>
                <a:cxn ang="0">
                  <a:pos x="T6" y="T7"/>
                </a:cxn>
              </a:cxnLst>
              <a:rect l="0" t="0" r="r" b="b"/>
              <a:pathLst>
                <a:path w="3" h="1">
                  <a:moveTo>
                    <a:pt x="0" y="1"/>
                  </a:moveTo>
                  <a:lnTo>
                    <a:pt x="2" y="1"/>
                  </a:lnTo>
                  <a:lnTo>
                    <a:pt x="2" y="0"/>
                  </a:lnTo>
                  <a:lnTo>
                    <a:pt x="3"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13" name="Line 181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14" name="Line 181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15" name="Line 181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16" name="Line 181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17" name="Line 181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18" name="Line 181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19" name="Line 1816"/>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20" name="Freeform 1817"/>
            <p:cNvSpPr>
              <a:spLocks/>
            </p:cNvSpPr>
            <p:nvPr/>
          </p:nvSpPr>
          <p:spPr bwMode="auto">
            <a:xfrm>
              <a:off x="1000125" y="1057275"/>
              <a:ext cx="0" cy="0"/>
            </a:xfrm>
            <a:custGeom>
              <a:avLst/>
              <a:gdLst>
                <a:gd name="T0" fmla="*/ 2 w 2"/>
                <a:gd name="T1" fmla="*/ 0 h 1"/>
                <a:gd name="T2" fmla="*/ 1 w 2"/>
                <a:gd name="T3" fmla="*/ 0 h 1"/>
                <a:gd name="T4" fmla="*/ 0 w 2"/>
                <a:gd name="T5" fmla="*/ 1 h 1"/>
              </a:gdLst>
              <a:ahLst/>
              <a:cxnLst>
                <a:cxn ang="0">
                  <a:pos x="T0" y="T1"/>
                </a:cxn>
                <a:cxn ang="0">
                  <a:pos x="T2" y="T3"/>
                </a:cxn>
                <a:cxn ang="0">
                  <a:pos x="T4" y="T5"/>
                </a:cxn>
              </a:cxnLst>
              <a:rect l="0" t="0" r="r" b="b"/>
              <a:pathLst>
                <a:path w="2" h="1">
                  <a:moveTo>
                    <a:pt x="2" y="0"/>
                  </a:moveTo>
                  <a:lnTo>
                    <a:pt x="1" y="0"/>
                  </a:lnTo>
                  <a:lnTo>
                    <a:pt x="0"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21" name="Line 181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22" name="Freeform 1819"/>
            <p:cNvSpPr>
              <a:spLocks/>
            </p:cNvSpPr>
            <p:nvPr/>
          </p:nvSpPr>
          <p:spPr bwMode="auto">
            <a:xfrm>
              <a:off x="1000125" y="1057275"/>
              <a:ext cx="0" cy="0"/>
            </a:xfrm>
            <a:custGeom>
              <a:avLst/>
              <a:gdLst>
                <a:gd name="T0" fmla="*/ 2 w 2"/>
                <a:gd name="T1" fmla="*/ 3 h 3"/>
                <a:gd name="T2" fmla="*/ 1 w 2"/>
                <a:gd name="T3" fmla="*/ 1 h 3"/>
                <a:gd name="T4" fmla="*/ 0 w 2"/>
                <a:gd name="T5" fmla="*/ 0 h 3"/>
              </a:gdLst>
              <a:ahLst/>
              <a:cxnLst>
                <a:cxn ang="0">
                  <a:pos x="T0" y="T1"/>
                </a:cxn>
                <a:cxn ang="0">
                  <a:pos x="T2" y="T3"/>
                </a:cxn>
                <a:cxn ang="0">
                  <a:pos x="T4" y="T5"/>
                </a:cxn>
              </a:cxnLst>
              <a:rect l="0" t="0" r="r" b="b"/>
              <a:pathLst>
                <a:path w="2" h="3">
                  <a:moveTo>
                    <a:pt x="2" y="3"/>
                  </a:moveTo>
                  <a:lnTo>
                    <a:pt x="1"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23" name="Freeform 1820"/>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24" name="Line 182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25" name="Line 182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26" name="Freeform 1823"/>
            <p:cNvSpPr>
              <a:spLocks/>
            </p:cNvSpPr>
            <p:nvPr/>
          </p:nvSpPr>
          <p:spPr bwMode="auto">
            <a:xfrm>
              <a:off x="1000125" y="1057275"/>
              <a:ext cx="0" cy="0"/>
            </a:xfrm>
            <a:custGeom>
              <a:avLst/>
              <a:gdLst>
                <a:gd name="T0" fmla="*/ 0 w 1"/>
                <a:gd name="T1" fmla="*/ 0 h 2"/>
                <a:gd name="T2" fmla="*/ 0 w 1"/>
                <a:gd name="T3" fmla="*/ 1 h 2"/>
                <a:gd name="T4" fmla="*/ 1 w 1"/>
                <a:gd name="T5" fmla="*/ 2 h 2"/>
              </a:gdLst>
              <a:ahLst/>
              <a:cxnLst>
                <a:cxn ang="0">
                  <a:pos x="T0" y="T1"/>
                </a:cxn>
                <a:cxn ang="0">
                  <a:pos x="T2" y="T3"/>
                </a:cxn>
                <a:cxn ang="0">
                  <a:pos x="T4" y="T5"/>
                </a:cxn>
              </a:cxnLst>
              <a:rect l="0" t="0" r="r" b="b"/>
              <a:pathLst>
                <a:path w="1" h="2">
                  <a:moveTo>
                    <a:pt x="0" y="0"/>
                  </a:moveTo>
                  <a:lnTo>
                    <a:pt x="0" y="1"/>
                  </a:lnTo>
                  <a:lnTo>
                    <a:pt x="1"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27" name="Line 182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28" name="Line 182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29" name="Line 182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30" name="Freeform 1827"/>
            <p:cNvSpPr>
              <a:spLocks/>
            </p:cNvSpPr>
            <p:nvPr/>
          </p:nvSpPr>
          <p:spPr bwMode="auto">
            <a:xfrm>
              <a:off x="1000125" y="1057275"/>
              <a:ext cx="0" cy="0"/>
            </a:xfrm>
            <a:custGeom>
              <a:avLst/>
              <a:gdLst>
                <a:gd name="T0" fmla="*/ 0 w 2"/>
                <a:gd name="T1" fmla="*/ 1 w 2"/>
                <a:gd name="T2" fmla="*/ 2 w 2"/>
              </a:gdLst>
              <a:ahLst/>
              <a:cxnLst>
                <a:cxn ang="0">
                  <a:pos x="T0" y="0"/>
                </a:cxn>
                <a:cxn ang="0">
                  <a:pos x="T1" y="0"/>
                </a:cxn>
                <a:cxn ang="0">
                  <a:pos x="T2" y="0"/>
                </a:cxn>
              </a:cxnLst>
              <a:rect l="0" t="0" r="r" b="b"/>
              <a:pathLst>
                <a:path w="2">
                  <a:moveTo>
                    <a:pt x="0" y="0"/>
                  </a:moveTo>
                  <a:lnTo>
                    <a:pt x="1" y="0"/>
                  </a:lnTo>
                  <a:lnTo>
                    <a:pt x="2"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1" name="Freeform 1828"/>
            <p:cNvSpPr>
              <a:spLocks/>
            </p:cNvSpPr>
            <p:nvPr/>
          </p:nvSpPr>
          <p:spPr bwMode="auto">
            <a:xfrm>
              <a:off x="1000125" y="1057275"/>
              <a:ext cx="0" cy="0"/>
            </a:xfrm>
            <a:custGeom>
              <a:avLst/>
              <a:gdLst>
                <a:gd name="T0" fmla="*/ 1 w 1"/>
                <a:gd name="T1" fmla="*/ 3 h 3"/>
                <a:gd name="T2" fmla="*/ 1 w 1"/>
                <a:gd name="T3" fmla="*/ 2 h 3"/>
                <a:gd name="T4" fmla="*/ 0 w 1"/>
                <a:gd name="T5" fmla="*/ 0 h 3"/>
              </a:gdLst>
              <a:ahLst/>
              <a:cxnLst>
                <a:cxn ang="0">
                  <a:pos x="T0" y="T1"/>
                </a:cxn>
                <a:cxn ang="0">
                  <a:pos x="T2" y="T3"/>
                </a:cxn>
                <a:cxn ang="0">
                  <a:pos x="T4" y="T5"/>
                </a:cxn>
              </a:cxnLst>
              <a:rect l="0" t="0" r="r" b="b"/>
              <a:pathLst>
                <a:path w="1" h="3">
                  <a:moveTo>
                    <a:pt x="1" y="3"/>
                  </a:moveTo>
                  <a:lnTo>
                    <a:pt x="1" y="2"/>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2" name="Freeform 1829"/>
            <p:cNvSpPr>
              <a:spLocks/>
            </p:cNvSpPr>
            <p:nvPr/>
          </p:nvSpPr>
          <p:spPr bwMode="auto">
            <a:xfrm>
              <a:off x="1000125" y="1057275"/>
              <a:ext cx="0" cy="0"/>
            </a:xfrm>
            <a:custGeom>
              <a:avLst/>
              <a:gdLst>
                <a:gd name="T0" fmla="*/ 1 w 1"/>
                <a:gd name="T1" fmla="*/ 1 h 1"/>
                <a:gd name="T2" fmla="*/ 1 w 1"/>
                <a:gd name="T3" fmla="*/ 0 h 1"/>
                <a:gd name="T4" fmla="*/ 0 w 1"/>
                <a:gd name="T5" fmla="*/ 0 h 1"/>
              </a:gdLst>
              <a:ahLst/>
              <a:cxnLst>
                <a:cxn ang="0">
                  <a:pos x="T0" y="T1"/>
                </a:cxn>
                <a:cxn ang="0">
                  <a:pos x="T2" y="T3"/>
                </a:cxn>
                <a:cxn ang="0">
                  <a:pos x="T4" y="T5"/>
                </a:cxn>
              </a:cxnLst>
              <a:rect l="0" t="0" r="r" b="b"/>
              <a:pathLst>
                <a:path w="1" h="1">
                  <a:moveTo>
                    <a:pt x="1" y="1"/>
                  </a:moveTo>
                  <a:lnTo>
                    <a:pt x="1"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3" name="Line 1830"/>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34" name="Freeform 1831"/>
            <p:cNvSpPr>
              <a:spLocks/>
            </p:cNvSpPr>
            <p:nvPr/>
          </p:nvSpPr>
          <p:spPr bwMode="auto">
            <a:xfrm>
              <a:off x="1000125" y="1057275"/>
              <a:ext cx="0" cy="0"/>
            </a:xfrm>
            <a:custGeom>
              <a:avLst/>
              <a:gdLst>
                <a:gd name="T0" fmla="*/ 0 h 1"/>
                <a:gd name="T1" fmla="*/ 1 h 1"/>
                <a:gd name="T2" fmla="*/ 1 h 1"/>
              </a:gdLst>
              <a:ahLst/>
              <a:cxnLst>
                <a:cxn ang="0">
                  <a:pos x="0" y="T0"/>
                </a:cxn>
                <a:cxn ang="0">
                  <a:pos x="0" y="T1"/>
                </a:cxn>
                <a:cxn ang="0">
                  <a:pos x="0" y="T2"/>
                </a:cxn>
              </a:cxnLst>
              <a:rect l="0" t="0" r="r" b="b"/>
              <a:pathLst>
                <a:path h="1">
                  <a:moveTo>
                    <a:pt x="0" y="0"/>
                  </a:moveTo>
                  <a:lnTo>
                    <a:pt x="0" y="1"/>
                  </a:lnTo>
                  <a:lnTo>
                    <a:pt x="0"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5" name="Line 183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36" name="Freeform 1833"/>
            <p:cNvSpPr>
              <a:spLocks/>
            </p:cNvSpPr>
            <p:nvPr/>
          </p:nvSpPr>
          <p:spPr bwMode="auto">
            <a:xfrm>
              <a:off x="1000125" y="1057275"/>
              <a:ext cx="0" cy="0"/>
            </a:xfrm>
            <a:custGeom>
              <a:avLst/>
              <a:gdLst>
                <a:gd name="T0" fmla="*/ 1 h 1"/>
                <a:gd name="T1" fmla="*/ 1 h 1"/>
                <a:gd name="T2" fmla="*/ 0 h 1"/>
                <a:gd name="T3" fmla="*/ 0 h 1"/>
              </a:gdLst>
              <a:ahLst/>
              <a:cxnLst>
                <a:cxn ang="0">
                  <a:pos x="0" y="T0"/>
                </a:cxn>
                <a:cxn ang="0">
                  <a:pos x="0" y="T1"/>
                </a:cxn>
                <a:cxn ang="0">
                  <a:pos x="0" y="T2"/>
                </a:cxn>
                <a:cxn ang="0">
                  <a:pos x="0" y="T3"/>
                </a:cxn>
              </a:cxnLst>
              <a:rect l="0" t="0" r="r" b="b"/>
              <a:pathLst>
                <a:path h="1">
                  <a:moveTo>
                    <a:pt x="0" y="1"/>
                  </a:moveTo>
                  <a:lnTo>
                    <a:pt x="0" y="1"/>
                  </a:lnTo>
                  <a:lnTo>
                    <a:pt x="0"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7" name="Freeform 1834"/>
            <p:cNvSpPr>
              <a:spLocks/>
            </p:cNvSpPr>
            <p:nvPr/>
          </p:nvSpPr>
          <p:spPr bwMode="auto">
            <a:xfrm>
              <a:off x="1000125" y="1057275"/>
              <a:ext cx="0" cy="0"/>
            </a:xfrm>
            <a:custGeom>
              <a:avLst/>
              <a:gdLst>
                <a:gd name="T0" fmla="*/ 0 w 1"/>
                <a:gd name="T1" fmla="*/ 0 h 1"/>
                <a:gd name="T2" fmla="*/ 0 w 1"/>
                <a:gd name="T3" fmla="*/ 0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0" y="0"/>
                  </a:moveTo>
                  <a:lnTo>
                    <a:pt x="0" y="0"/>
                  </a:lnTo>
                  <a:lnTo>
                    <a:pt x="1" y="1"/>
                  </a:lnTo>
                  <a:lnTo>
                    <a:pt x="1"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8" name="Line 1835"/>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39" name="Line 1836"/>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40" name="Freeform 1837"/>
            <p:cNvSpPr>
              <a:spLocks/>
            </p:cNvSpPr>
            <p:nvPr/>
          </p:nvSpPr>
          <p:spPr bwMode="auto">
            <a:xfrm>
              <a:off x="1000125" y="1057275"/>
              <a:ext cx="0" cy="0"/>
            </a:xfrm>
            <a:custGeom>
              <a:avLst/>
              <a:gdLst>
                <a:gd name="T0" fmla="*/ 66 w 66"/>
                <a:gd name="T1" fmla="*/ 0 h 5"/>
                <a:gd name="T2" fmla="*/ 33 w 66"/>
                <a:gd name="T3" fmla="*/ 2 h 5"/>
                <a:gd name="T4" fmla="*/ 0 w 66"/>
                <a:gd name="T5" fmla="*/ 5 h 5"/>
              </a:gdLst>
              <a:ahLst/>
              <a:cxnLst>
                <a:cxn ang="0">
                  <a:pos x="T0" y="T1"/>
                </a:cxn>
                <a:cxn ang="0">
                  <a:pos x="T2" y="T3"/>
                </a:cxn>
                <a:cxn ang="0">
                  <a:pos x="T4" y="T5"/>
                </a:cxn>
              </a:cxnLst>
              <a:rect l="0" t="0" r="r" b="b"/>
              <a:pathLst>
                <a:path w="66" h="5">
                  <a:moveTo>
                    <a:pt x="66" y="0"/>
                  </a:moveTo>
                  <a:lnTo>
                    <a:pt x="33" y="2"/>
                  </a:lnTo>
                  <a:lnTo>
                    <a:pt x="0" y="5"/>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1" name="Line 183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42" name="Line 183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43" name="Line 1840"/>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44" name="Freeform 1841"/>
            <p:cNvSpPr>
              <a:spLocks/>
            </p:cNvSpPr>
            <p:nvPr/>
          </p:nvSpPr>
          <p:spPr bwMode="auto">
            <a:xfrm>
              <a:off x="1000125" y="1057275"/>
              <a:ext cx="0" cy="0"/>
            </a:xfrm>
            <a:custGeom>
              <a:avLst/>
              <a:gdLst>
                <a:gd name="T0" fmla="*/ 1 w 1"/>
                <a:gd name="T1" fmla="*/ 0 h 3"/>
                <a:gd name="T2" fmla="*/ 0 w 1"/>
                <a:gd name="T3" fmla="*/ 1 h 3"/>
                <a:gd name="T4" fmla="*/ 0 w 1"/>
                <a:gd name="T5" fmla="*/ 3 h 3"/>
              </a:gdLst>
              <a:ahLst/>
              <a:cxnLst>
                <a:cxn ang="0">
                  <a:pos x="T0" y="T1"/>
                </a:cxn>
                <a:cxn ang="0">
                  <a:pos x="T2" y="T3"/>
                </a:cxn>
                <a:cxn ang="0">
                  <a:pos x="T4" y="T5"/>
                </a:cxn>
              </a:cxnLst>
              <a:rect l="0" t="0" r="r" b="b"/>
              <a:pathLst>
                <a:path w="1" h="3">
                  <a:moveTo>
                    <a:pt x="1" y="0"/>
                  </a:moveTo>
                  <a:lnTo>
                    <a:pt x="0"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5" name="Freeform 1842"/>
            <p:cNvSpPr>
              <a:spLocks/>
            </p:cNvSpPr>
            <p:nvPr/>
          </p:nvSpPr>
          <p:spPr bwMode="auto">
            <a:xfrm>
              <a:off x="1000125" y="1057275"/>
              <a:ext cx="0" cy="0"/>
            </a:xfrm>
            <a:custGeom>
              <a:avLst/>
              <a:gdLst>
                <a:gd name="T0" fmla="*/ 8 w 8"/>
                <a:gd name="T1" fmla="*/ 9 h 9"/>
                <a:gd name="T2" fmla="*/ 4 w 8"/>
                <a:gd name="T3" fmla="*/ 4 h 9"/>
                <a:gd name="T4" fmla="*/ 0 w 8"/>
                <a:gd name="T5" fmla="*/ 0 h 9"/>
              </a:gdLst>
              <a:ahLst/>
              <a:cxnLst>
                <a:cxn ang="0">
                  <a:pos x="T0" y="T1"/>
                </a:cxn>
                <a:cxn ang="0">
                  <a:pos x="T2" y="T3"/>
                </a:cxn>
                <a:cxn ang="0">
                  <a:pos x="T4" y="T5"/>
                </a:cxn>
              </a:cxnLst>
              <a:rect l="0" t="0" r="r" b="b"/>
              <a:pathLst>
                <a:path w="8" h="9">
                  <a:moveTo>
                    <a:pt x="8" y="9"/>
                  </a:moveTo>
                  <a:lnTo>
                    <a:pt x="4" y="4"/>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6" name="Freeform 1843"/>
            <p:cNvSpPr>
              <a:spLocks/>
            </p:cNvSpPr>
            <p:nvPr/>
          </p:nvSpPr>
          <p:spPr bwMode="auto">
            <a:xfrm>
              <a:off x="1000125" y="1057275"/>
              <a:ext cx="0" cy="0"/>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Lst>
              <a:ahLst/>
              <a:cxnLst>
                <a:cxn ang="0">
                  <a:pos x="T0" y="T1"/>
                </a:cxn>
                <a:cxn ang="0">
                  <a:pos x="T2" y="T3"/>
                </a:cxn>
                <a:cxn ang="0">
                  <a:pos x="T4" y="T5"/>
                </a:cxn>
                <a:cxn ang="0">
                  <a:pos x="T6" y="T7"/>
                </a:cxn>
                <a:cxn ang="0">
                  <a:pos x="T8" y="T9"/>
                </a:cxn>
                <a:cxn ang="0">
                  <a:pos x="T10" y="T11"/>
                </a:cxn>
              </a:cxnLst>
              <a:rect l="0" t="0" r="r" b="b"/>
              <a:pathLst>
                <a:path w="33" h="5">
                  <a:moveTo>
                    <a:pt x="33" y="5"/>
                  </a:moveTo>
                  <a:lnTo>
                    <a:pt x="27" y="2"/>
                  </a:lnTo>
                  <a:lnTo>
                    <a:pt x="20" y="0"/>
                  </a:lnTo>
                  <a:lnTo>
                    <a:pt x="13" y="0"/>
                  </a:lnTo>
                  <a:lnTo>
                    <a:pt x="7"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7" name="Freeform 1844"/>
            <p:cNvSpPr>
              <a:spLocks/>
            </p:cNvSpPr>
            <p:nvPr/>
          </p:nvSpPr>
          <p:spPr bwMode="auto">
            <a:xfrm>
              <a:off x="1000125" y="1057275"/>
              <a:ext cx="0" cy="0"/>
            </a:xfrm>
            <a:custGeom>
              <a:avLst/>
              <a:gdLst>
                <a:gd name="T0" fmla="*/ 1 w 2"/>
                <a:gd name="T1" fmla="*/ 0 h 15"/>
                <a:gd name="T2" fmla="*/ 0 w 2"/>
                <a:gd name="T3" fmla="*/ 8 h 15"/>
                <a:gd name="T4" fmla="*/ 2 w 2"/>
                <a:gd name="T5" fmla="*/ 15 h 15"/>
              </a:gdLst>
              <a:ahLst/>
              <a:cxnLst>
                <a:cxn ang="0">
                  <a:pos x="T0" y="T1"/>
                </a:cxn>
                <a:cxn ang="0">
                  <a:pos x="T2" y="T3"/>
                </a:cxn>
                <a:cxn ang="0">
                  <a:pos x="T4" y="T5"/>
                </a:cxn>
              </a:cxnLst>
              <a:rect l="0" t="0" r="r" b="b"/>
              <a:pathLst>
                <a:path w="2" h="15">
                  <a:moveTo>
                    <a:pt x="1" y="0"/>
                  </a:moveTo>
                  <a:lnTo>
                    <a:pt x="0" y="8"/>
                  </a:lnTo>
                  <a:lnTo>
                    <a:pt x="2" y="15"/>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8" name="Line 184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49" name="Line 1846"/>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50" name="Line 184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51" name="Line 184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52" name="Freeform 1849"/>
            <p:cNvSpPr>
              <a:spLocks/>
            </p:cNvSpPr>
            <p:nvPr/>
          </p:nvSpPr>
          <p:spPr bwMode="auto">
            <a:xfrm>
              <a:off x="1000125" y="1057275"/>
              <a:ext cx="0" cy="0"/>
            </a:xfrm>
            <a:custGeom>
              <a:avLst/>
              <a:gdLst>
                <a:gd name="T0" fmla="*/ 2 w 2"/>
                <a:gd name="T1" fmla="*/ 0 h 1"/>
                <a:gd name="T2" fmla="*/ 1 w 2"/>
                <a:gd name="T3" fmla="*/ 0 h 1"/>
                <a:gd name="T4" fmla="*/ 0 w 2"/>
                <a:gd name="T5" fmla="*/ 0 h 1"/>
                <a:gd name="T6" fmla="*/ 0 w 2"/>
                <a:gd name="T7" fmla="*/ 1 h 1"/>
                <a:gd name="T8" fmla="*/ 1 w 2"/>
                <a:gd name="T9" fmla="*/ 1 h 1"/>
              </a:gdLst>
              <a:ahLst/>
              <a:cxnLst>
                <a:cxn ang="0">
                  <a:pos x="T0" y="T1"/>
                </a:cxn>
                <a:cxn ang="0">
                  <a:pos x="T2" y="T3"/>
                </a:cxn>
                <a:cxn ang="0">
                  <a:pos x="T4" y="T5"/>
                </a:cxn>
                <a:cxn ang="0">
                  <a:pos x="T6" y="T7"/>
                </a:cxn>
                <a:cxn ang="0">
                  <a:pos x="T8" y="T9"/>
                </a:cxn>
              </a:cxnLst>
              <a:rect l="0" t="0" r="r" b="b"/>
              <a:pathLst>
                <a:path w="2" h="1">
                  <a:moveTo>
                    <a:pt x="2" y="0"/>
                  </a:moveTo>
                  <a:lnTo>
                    <a:pt x="1" y="0"/>
                  </a:lnTo>
                  <a:lnTo>
                    <a:pt x="0" y="0"/>
                  </a:lnTo>
                  <a:lnTo>
                    <a:pt x="0" y="1"/>
                  </a:lnTo>
                  <a:lnTo>
                    <a:pt x="1"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53" name="Line 185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54" name="Line 1851"/>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55" name="Line 1852"/>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56" name="Freeform 1853"/>
            <p:cNvSpPr>
              <a:spLocks/>
            </p:cNvSpPr>
            <p:nvPr/>
          </p:nvSpPr>
          <p:spPr bwMode="auto">
            <a:xfrm>
              <a:off x="1000125" y="1057275"/>
              <a:ext cx="0" cy="0"/>
            </a:xfrm>
            <a:custGeom>
              <a:avLst/>
              <a:gdLst>
                <a:gd name="T0" fmla="*/ 0 w 4"/>
                <a:gd name="T1" fmla="*/ 2 h 2"/>
                <a:gd name="T2" fmla="*/ 2 w 4"/>
                <a:gd name="T3" fmla="*/ 2 h 2"/>
                <a:gd name="T4" fmla="*/ 4 w 4"/>
                <a:gd name="T5" fmla="*/ 0 h 2"/>
              </a:gdLst>
              <a:ahLst/>
              <a:cxnLst>
                <a:cxn ang="0">
                  <a:pos x="T0" y="T1"/>
                </a:cxn>
                <a:cxn ang="0">
                  <a:pos x="T2" y="T3"/>
                </a:cxn>
                <a:cxn ang="0">
                  <a:pos x="T4" y="T5"/>
                </a:cxn>
              </a:cxnLst>
              <a:rect l="0" t="0" r="r" b="b"/>
              <a:pathLst>
                <a:path w="4" h="2">
                  <a:moveTo>
                    <a:pt x="0" y="2"/>
                  </a:moveTo>
                  <a:lnTo>
                    <a:pt x="2" y="2"/>
                  </a:lnTo>
                  <a:lnTo>
                    <a:pt x="4"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57" name="Freeform 1854"/>
            <p:cNvSpPr>
              <a:spLocks/>
            </p:cNvSpPr>
            <p:nvPr/>
          </p:nvSpPr>
          <p:spPr bwMode="auto">
            <a:xfrm>
              <a:off x="1000125" y="1057275"/>
              <a:ext cx="0" cy="0"/>
            </a:xfrm>
            <a:custGeom>
              <a:avLst/>
              <a:gdLst>
                <a:gd name="T0" fmla="*/ 3 w 3"/>
                <a:gd name="T1" fmla="*/ 0 h 3"/>
                <a:gd name="T2" fmla="*/ 1 w 3"/>
                <a:gd name="T3" fmla="*/ 1 h 3"/>
                <a:gd name="T4" fmla="*/ 0 w 3"/>
                <a:gd name="T5" fmla="*/ 3 h 3"/>
              </a:gdLst>
              <a:ahLst/>
              <a:cxnLst>
                <a:cxn ang="0">
                  <a:pos x="T0" y="T1"/>
                </a:cxn>
                <a:cxn ang="0">
                  <a:pos x="T2" y="T3"/>
                </a:cxn>
                <a:cxn ang="0">
                  <a:pos x="T4" y="T5"/>
                </a:cxn>
              </a:cxnLst>
              <a:rect l="0" t="0" r="r" b="b"/>
              <a:pathLst>
                <a:path w="3" h="3">
                  <a:moveTo>
                    <a:pt x="3" y="0"/>
                  </a:moveTo>
                  <a:lnTo>
                    <a:pt x="1"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58" name="Freeform 1855"/>
            <p:cNvSpPr>
              <a:spLocks/>
            </p:cNvSpPr>
            <p:nvPr/>
          </p:nvSpPr>
          <p:spPr bwMode="auto">
            <a:xfrm>
              <a:off x="1000125" y="1057275"/>
              <a:ext cx="0" cy="0"/>
            </a:xfrm>
            <a:custGeom>
              <a:avLst/>
              <a:gdLst>
                <a:gd name="T0" fmla="*/ 0 w 5"/>
                <a:gd name="T1" fmla="*/ 1 h 1"/>
                <a:gd name="T2" fmla="*/ 3 w 5"/>
                <a:gd name="T3" fmla="*/ 1 h 1"/>
                <a:gd name="T4" fmla="*/ 5 w 5"/>
                <a:gd name="T5" fmla="*/ 0 h 1"/>
              </a:gdLst>
              <a:ahLst/>
              <a:cxnLst>
                <a:cxn ang="0">
                  <a:pos x="T0" y="T1"/>
                </a:cxn>
                <a:cxn ang="0">
                  <a:pos x="T2" y="T3"/>
                </a:cxn>
                <a:cxn ang="0">
                  <a:pos x="T4" y="T5"/>
                </a:cxn>
              </a:cxnLst>
              <a:rect l="0" t="0" r="r" b="b"/>
              <a:pathLst>
                <a:path w="5" h="1">
                  <a:moveTo>
                    <a:pt x="0" y="1"/>
                  </a:moveTo>
                  <a:lnTo>
                    <a:pt x="3" y="1"/>
                  </a:lnTo>
                  <a:lnTo>
                    <a:pt x="5"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59" name="Line 185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60" name="Line 185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61" name="Freeform 1858"/>
            <p:cNvSpPr>
              <a:spLocks/>
            </p:cNvSpPr>
            <p:nvPr/>
          </p:nvSpPr>
          <p:spPr bwMode="auto">
            <a:xfrm>
              <a:off x="1000125" y="1057275"/>
              <a:ext cx="0" cy="0"/>
            </a:xfrm>
            <a:custGeom>
              <a:avLst/>
              <a:gdLst>
                <a:gd name="T0" fmla="*/ 0 w 56"/>
                <a:gd name="T1" fmla="*/ 2 h 2"/>
                <a:gd name="T2" fmla="*/ 28 w 56"/>
                <a:gd name="T3" fmla="*/ 2 h 2"/>
                <a:gd name="T4" fmla="*/ 56 w 56"/>
                <a:gd name="T5" fmla="*/ 0 h 2"/>
              </a:gdLst>
              <a:ahLst/>
              <a:cxnLst>
                <a:cxn ang="0">
                  <a:pos x="T0" y="T1"/>
                </a:cxn>
                <a:cxn ang="0">
                  <a:pos x="T2" y="T3"/>
                </a:cxn>
                <a:cxn ang="0">
                  <a:pos x="T4" y="T5"/>
                </a:cxn>
              </a:cxnLst>
              <a:rect l="0" t="0" r="r" b="b"/>
              <a:pathLst>
                <a:path w="56" h="2">
                  <a:moveTo>
                    <a:pt x="0" y="2"/>
                  </a:moveTo>
                  <a:lnTo>
                    <a:pt x="28" y="2"/>
                  </a:lnTo>
                  <a:lnTo>
                    <a:pt x="56"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2" name="Freeform 1859"/>
            <p:cNvSpPr>
              <a:spLocks/>
            </p:cNvSpPr>
            <p:nvPr/>
          </p:nvSpPr>
          <p:spPr bwMode="auto">
            <a:xfrm>
              <a:off x="1000125" y="1057275"/>
              <a:ext cx="0" cy="0"/>
            </a:xfrm>
            <a:custGeom>
              <a:avLst/>
              <a:gdLst>
                <a:gd name="T0" fmla="*/ 6 w 6"/>
                <a:gd name="T1" fmla="*/ 0 h 11"/>
                <a:gd name="T2" fmla="*/ 3 w 6"/>
                <a:gd name="T3" fmla="*/ 2 h 11"/>
                <a:gd name="T4" fmla="*/ 1 w 6"/>
                <a:gd name="T5" fmla="*/ 5 h 11"/>
                <a:gd name="T6" fmla="*/ 0 w 6"/>
                <a:gd name="T7" fmla="*/ 8 h 11"/>
                <a:gd name="T8" fmla="*/ 0 w 6"/>
                <a:gd name="T9" fmla="*/ 11 h 11"/>
              </a:gdLst>
              <a:ahLst/>
              <a:cxnLst>
                <a:cxn ang="0">
                  <a:pos x="T0" y="T1"/>
                </a:cxn>
                <a:cxn ang="0">
                  <a:pos x="T2" y="T3"/>
                </a:cxn>
                <a:cxn ang="0">
                  <a:pos x="T4" y="T5"/>
                </a:cxn>
                <a:cxn ang="0">
                  <a:pos x="T6" y="T7"/>
                </a:cxn>
                <a:cxn ang="0">
                  <a:pos x="T8" y="T9"/>
                </a:cxn>
              </a:cxnLst>
              <a:rect l="0" t="0" r="r" b="b"/>
              <a:pathLst>
                <a:path w="6" h="11">
                  <a:moveTo>
                    <a:pt x="6" y="0"/>
                  </a:moveTo>
                  <a:lnTo>
                    <a:pt x="3" y="2"/>
                  </a:lnTo>
                  <a:lnTo>
                    <a:pt x="1" y="5"/>
                  </a:lnTo>
                  <a:lnTo>
                    <a:pt x="0" y="8"/>
                  </a:lnTo>
                  <a:lnTo>
                    <a:pt x="0" y="1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3" name="Freeform 1860"/>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4" name="Line 1861"/>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65" name="Line 1862"/>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66" name="Line 1863"/>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67" name="Freeform 1864"/>
            <p:cNvSpPr>
              <a:spLocks/>
            </p:cNvSpPr>
            <p:nvPr/>
          </p:nvSpPr>
          <p:spPr bwMode="auto">
            <a:xfrm>
              <a:off x="1000125" y="1057275"/>
              <a:ext cx="0" cy="0"/>
            </a:xfrm>
            <a:custGeom>
              <a:avLst/>
              <a:gdLst>
                <a:gd name="T0" fmla="*/ 30 w 30"/>
                <a:gd name="T1" fmla="*/ 0 h 33"/>
                <a:gd name="T2" fmla="*/ 14 w 30"/>
                <a:gd name="T3" fmla="*/ 16 h 33"/>
                <a:gd name="T4" fmla="*/ 0 w 30"/>
                <a:gd name="T5" fmla="*/ 33 h 33"/>
              </a:gdLst>
              <a:ahLst/>
              <a:cxnLst>
                <a:cxn ang="0">
                  <a:pos x="T0" y="T1"/>
                </a:cxn>
                <a:cxn ang="0">
                  <a:pos x="T2" y="T3"/>
                </a:cxn>
                <a:cxn ang="0">
                  <a:pos x="T4" y="T5"/>
                </a:cxn>
              </a:cxnLst>
              <a:rect l="0" t="0" r="r" b="b"/>
              <a:pathLst>
                <a:path w="30" h="33">
                  <a:moveTo>
                    <a:pt x="30" y="0"/>
                  </a:moveTo>
                  <a:lnTo>
                    <a:pt x="14" y="16"/>
                  </a:lnTo>
                  <a:lnTo>
                    <a:pt x="0" y="3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8" name="Freeform 1865"/>
            <p:cNvSpPr>
              <a:spLocks/>
            </p:cNvSpPr>
            <p:nvPr/>
          </p:nvSpPr>
          <p:spPr bwMode="auto">
            <a:xfrm>
              <a:off x="1000125" y="1057275"/>
              <a:ext cx="0" cy="0"/>
            </a:xfrm>
            <a:custGeom>
              <a:avLst/>
              <a:gdLst>
                <a:gd name="T0" fmla="*/ 25 w 25"/>
                <a:gd name="T1" fmla="*/ 0 h 29"/>
                <a:gd name="T2" fmla="*/ 12 w 25"/>
                <a:gd name="T3" fmla="*/ 14 h 29"/>
                <a:gd name="T4" fmla="*/ 0 w 25"/>
                <a:gd name="T5" fmla="*/ 29 h 29"/>
              </a:gdLst>
              <a:ahLst/>
              <a:cxnLst>
                <a:cxn ang="0">
                  <a:pos x="T0" y="T1"/>
                </a:cxn>
                <a:cxn ang="0">
                  <a:pos x="T2" y="T3"/>
                </a:cxn>
                <a:cxn ang="0">
                  <a:pos x="T4" y="T5"/>
                </a:cxn>
              </a:cxnLst>
              <a:rect l="0" t="0" r="r" b="b"/>
              <a:pathLst>
                <a:path w="25" h="29">
                  <a:moveTo>
                    <a:pt x="25" y="0"/>
                  </a:moveTo>
                  <a:lnTo>
                    <a:pt x="12" y="14"/>
                  </a:lnTo>
                  <a:lnTo>
                    <a:pt x="0" y="2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9" name="Line 1866"/>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70" name="Freeform 1867"/>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71" name="Freeform 1868"/>
            <p:cNvSpPr>
              <a:spLocks/>
            </p:cNvSpPr>
            <p:nvPr/>
          </p:nvSpPr>
          <p:spPr bwMode="auto">
            <a:xfrm>
              <a:off x="1000125" y="1057275"/>
              <a:ext cx="0" cy="0"/>
            </a:xfrm>
            <a:custGeom>
              <a:avLst/>
              <a:gdLst>
                <a:gd name="T0" fmla="*/ 7 w 7"/>
                <a:gd name="T1" fmla="*/ 0 h 4"/>
                <a:gd name="T2" fmla="*/ 4 w 7"/>
                <a:gd name="T3" fmla="*/ 1 h 4"/>
                <a:gd name="T4" fmla="*/ 0 w 7"/>
                <a:gd name="T5" fmla="*/ 4 h 4"/>
              </a:gdLst>
              <a:ahLst/>
              <a:cxnLst>
                <a:cxn ang="0">
                  <a:pos x="T0" y="T1"/>
                </a:cxn>
                <a:cxn ang="0">
                  <a:pos x="T2" y="T3"/>
                </a:cxn>
                <a:cxn ang="0">
                  <a:pos x="T4" y="T5"/>
                </a:cxn>
              </a:cxnLst>
              <a:rect l="0" t="0" r="r" b="b"/>
              <a:pathLst>
                <a:path w="7" h="4">
                  <a:moveTo>
                    <a:pt x="7" y="0"/>
                  </a:moveTo>
                  <a:lnTo>
                    <a:pt x="4" y="1"/>
                  </a:lnTo>
                  <a:lnTo>
                    <a:pt x="0" y="4"/>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72" name="Line 186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73" name="Line 1870"/>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74" name="Freeform 1871"/>
            <p:cNvSpPr>
              <a:spLocks/>
            </p:cNvSpPr>
            <p:nvPr/>
          </p:nvSpPr>
          <p:spPr bwMode="auto">
            <a:xfrm>
              <a:off x="1000125" y="1057275"/>
              <a:ext cx="0" cy="0"/>
            </a:xfrm>
            <a:custGeom>
              <a:avLst/>
              <a:gdLst>
                <a:gd name="T0" fmla="*/ 7 w 7"/>
                <a:gd name="T1" fmla="*/ 0 h 3"/>
                <a:gd name="T2" fmla="*/ 3 w 7"/>
                <a:gd name="T3" fmla="*/ 1 h 3"/>
                <a:gd name="T4" fmla="*/ 0 w 7"/>
                <a:gd name="T5" fmla="*/ 3 h 3"/>
              </a:gdLst>
              <a:ahLst/>
              <a:cxnLst>
                <a:cxn ang="0">
                  <a:pos x="T0" y="T1"/>
                </a:cxn>
                <a:cxn ang="0">
                  <a:pos x="T2" y="T3"/>
                </a:cxn>
                <a:cxn ang="0">
                  <a:pos x="T4" y="T5"/>
                </a:cxn>
              </a:cxnLst>
              <a:rect l="0" t="0" r="r" b="b"/>
              <a:pathLst>
                <a:path w="7" h="3">
                  <a:moveTo>
                    <a:pt x="7" y="0"/>
                  </a:moveTo>
                  <a:lnTo>
                    <a:pt x="3"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75" name="Line 1872"/>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76" name="Line 1873"/>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77" name="Freeform 1874"/>
            <p:cNvSpPr>
              <a:spLocks/>
            </p:cNvSpPr>
            <p:nvPr/>
          </p:nvSpPr>
          <p:spPr bwMode="auto">
            <a:xfrm>
              <a:off x="1000125" y="1057275"/>
              <a:ext cx="0" cy="0"/>
            </a:xfrm>
            <a:custGeom>
              <a:avLst/>
              <a:gdLst>
                <a:gd name="T0" fmla="*/ 2 w 2"/>
                <a:gd name="T1" fmla="*/ 0 h 3"/>
                <a:gd name="T2" fmla="*/ 0 w 2"/>
                <a:gd name="T3" fmla="*/ 1 h 3"/>
                <a:gd name="T4" fmla="*/ 0 w 2"/>
                <a:gd name="T5" fmla="*/ 3 h 3"/>
              </a:gdLst>
              <a:ahLst/>
              <a:cxnLst>
                <a:cxn ang="0">
                  <a:pos x="T0" y="T1"/>
                </a:cxn>
                <a:cxn ang="0">
                  <a:pos x="T2" y="T3"/>
                </a:cxn>
                <a:cxn ang="0">
                  <a:pos x="T4" y="T5"/>
                </a:cxn>
              </a:cxnLst>
              <a:rect l="0" t="0" r="r" b="b"/>
              <a:pathLst>
                <a:path w="2" h="3">
                  <a:moveTo>
                    <a:pt x="2" y="0"/>
                  </a:moveTo>
                  <a:lnTo>
                    <a:pt x="0"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78" name="Line 1875"/>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79" name="Freeform 1876"/>
            <p:cNvSpPr>
              <a:spLocks/>
            </p:cNvSpPr>
            <p:nvPr/>
          </p:nvSpPr>
          <p:spPr bwMode="auto">
            <a:xfrm>
              <a:off x="1000125" y="1057275"/>
              <a:ext cx="0" cy="0"/>
            </a:xfrm>
            <a:custGeom>
              <a:avLst/>
              <a:gdLst>
                <a:gd name="T0" fmla="*/ 15 w 15"/>
                <a:gd name="T1" fmla="*/ 3 h 3"/>
                <a:gd name="T2" fmla="*/ 7 w 15"/>
                <a:gd name="T3" fmla="*/ 1 h 3"/>
                <a:gd name="T4" fmla="*/ 0 w 15"/>
                <a:gd name="T5" fmla="*/ 0 h 3"/>
              </a:gdLst>
              <a:ahLst/>
              <a:cxnLst>
                <a:cxn ang="0">
                  <a:pos x="T0" y="T1"/>
                </a:cxn>
                <a:cxn ang="0">
                  <a:pos x="T2" y="T3"/>
                </a:cxn>
                <a:cxn ang="0">
                  <a:pos x="T4" y="T5"/>
                </a:cxn>
              </a:cxnLst>
              <a:rect l="0" t="0" r="r" b="b"/>
              <a:pathLst>
                <a:path w="15" h="3">
                  <a:moveTo>
                    <a:pt x="15" y="3"/>
                  </a:moveTo>
                  <a:lnTo>
                    <a:pt x="7"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0" name="Line 187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81" name="Freeform 1878"/>
            <p:cNvSpPr>
              <a:spLocks/>
            </p:cNvSpPr>
            <p:nvPr/>
          </p:nvSpPr>
          <p:spPr bwMode="auto">
            <a:xfrm>
              <a:off x="1000125" y="1057275"/>
              <a:ext cx="0" cy="0"/>
            </a:xfrm>
            <a:custGeom>
              <a:avLst/>
              <a:gdLst>
                <a:gd name="T0" fmla="*/ 68 w 68"/>
                <a:gd name="T1" fmla="*/ 1 h 1"/>
                <a:gd name="T2" fmla="*/ 34 w 68"/>
                <a:gd name="T3" fmla="*/ 0 h 1"/>
                <a:gd name="T4" fmla="*/ 0 w 68"/>
                <a:gd name="T5" fmla="*/ 1 h 1"/>
              </a:gdLst>
              <a:ahLst/>
              <a:cxnLst>
                <a:cxn ang="0">
                  <a:pos x="T0" y="T1"/>
                </a:cxn>
                <a:cxn ang="0">
                  <a:pos x="T2" y="T3"/>
                </a:cxn>
                <a:cxn ang="0">
                  <a:pos x="T4" y="T5"/>
                </a:cxn>
              </a:cxnLst>
              <a:rect l="0" t="0" r="r" b="b"/>
              <a:pathLst>
                <a:path w="68" h="1">
                  <a:moveTo>
                    <a:pt x="68" y="1"/>
                  </a:moveTo>
                  <a:lnTo>
                    <a:pt x="34" y="0"/>
                  </a:lnTo>
                  <a:lnTo>
                    <a:pt x="0"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2" name="Line 187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83" name="Freeform 1880"/>
            <p:cNvSpPr>
              <a:spLocks/>
            </p:cNvSpPr>
            <p:nvPr/>
          </p:nvSpPr>
          <p:spPr bwMode="auto">
            <a:xfrm>
              <a:off x="1000125" y="1057275"/>
              <a:ext cx="0" cy="0"/>
            </a:xfrm>
            <a:custGeom>
              <a:avLst/>
              <a:gdLst>
                <a:gd name="T0" fmla="*/ 51 w 51"/>
                <a:gd name="T1" fmla="*/ 25 w 51"/>
                <a:gd name="T2" fmla="*/ 0 w 51"/>
              </a:gdLst>
              <a:ahLst/>
              <a:cxnLst>
                <a:cxn ang="0">
                  <a:pos x="T0" y="0"/>
                </a:cxn>
                <a:cxn ang="0">
                  <a:pos x="T1" y="0"/>
                </a:cxn>
                <a:cxn ang="0">
                  <a:pos x="T2" y="0"/>
                </a:cxn>
              </a:cxnLst>
              <a:rect l="0" t="0" r="r" b="b"/>
              <a:pathLst>
                <a:path w="51">
                  <a:moveTo>
                    <a:pt x="51" y="0"/>
                  </a:moveTo>
                  <a:lnTo>
                    <a:pt x="25"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4" name="Freeform 1881"/>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5" name="Freeform 1882"/>
            <p:cNvSpPr>
              <a:spLocks/>
            </p:cNvSpPr>
            <p:nvPr/>
          </p:nvSpPr>
          <p:spPr bwMode="auto">
            <a:xfrm>
              <a:off x="1000125" y="1057275"/>
              <a:ext cx="0" cy="0"/>
            </a:xfrm>
            <a:custGeom>
              <a:avLst/>
              <a:gdLst>
                <a:gd name="T0" fmla="*/ 1 w 1"/>
                <a:gd name="T1" fmla="*/ 0 h 13"/>
                <a:gd name="T2" fmla="*/ 0 w 1"/>
                <a:gd name="T3" fmla="*/ 6 h 13"/>
                <a:gd name="T4" fmla="*/ 0 w 1"/>
                <a:gd name="T5" fmla="*/ 13 h 13"/>
              </a:gdLst>
              <a:ahLst/>
              <a:cxnLst>
                <a:cxn ang="0">
                  <a:pos x="T0" y="T1"/>
                </a:cxn>
                <a:cxn ang="0">
                  <a:pos x="T2" y="T3"/>
                </a:cxn>
                <a:cxn ang="0">
                  <a:pos x="T4" y="T5"/>
                </a:cxn>
              </a:cxnLst>
              <a:rect l="0" t="0" r="r" b="b"/>
              <a:pathLst>
                <a:path w="1" h="13">
                  <a:moveTo>
                    <a:pt x="1" y="0"/>
                  </a:moveTo>
                  <a:lnTo>
                    <a:pt x="0" y="6"/>
                  </a:lnTo>
                  <a:lnTo>
                    <a:pt x="0" y="1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6" name="Line 1883"/>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87" name="Line 188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88" name="Line 1885"/>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89" name="Freeform 1886"/>
            <p:cNvSpPr>
              <a:spLocks/>
            </p:cNvSpPr>
            <p:nvPr/>
          </p:nvSpPr>
          <p:spPr bwMode="auto">
            <a:xfrm>
              <a:off x="1000125" y="1057275"/>
              <a:ext cx="0" cy="0"/>
            </a:xfrm>
            <a:custGeom>
              <a:avLst/>
              <a:gdLst>
                <a:gd name="T0" fmla="*/ 1 w 1"/>
                <a:gd name="T1" fmla="*/ 0 h 12"/>
                <a:gd name="T2" fmla="*/ 0 w 1"/>
                <a:gd name="T3" fmla="*/ 6 h 12"/>
                <a:gd name="T4" fmla="*/ 0 w 1"/>
                <a:gd name="T5" fmla="*/ 12 h 12"/>
              </a:gdLst>
              <a:ahLst/>
              <a:cxnLst>
                <a:cxn ang="0">
                  <a:pos x="T0" y="T1"/>
                </a:cxn>
                <a:cxn ang="0">
                  <a:pos x="T2" y="T3"/>
                </a:cxn>
                <a:cxn ang="0">
                  <a:pos x="T4" y="T5"/>
                </a:cxn>
              </a:cxnLst>
              <a:rect l="0" t="0" r="r" b="b"/>
              <a:pathLst>
                <a:path w="1" h="12">
                  <a:moveTo>
                    <a:pt x="1" y="0"/>
                  </a:moveTo>
                  <a:lnTo>
                    <a:pt x="0" y="6"/>
                  </a:lnTo>
                  <a:lnTo>
                    <a:pt x="0" y="1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0" name="Freeform 1887"/>
            <p:cNvSpPr>
              <a:spLocks/>
            </p:cNvSpPr>
            <p:nvPr/>
          </p:nvSpPr>
          <p:spPr bwMode="auto">
            <a:xfrm>
              <a:off x="1000125" y="1057275"/>
              <a:ext cx="0" cy="0"/>
            </a:xfrm>
            <a:custGeom>
              <a:avLst/>
              <a:gdLst>
                <a:gd name="T0" fmla="*/ 5 w 5"/>
                <a:gd name="T1" fmla="*/ 0 h 4"/>
                <a:gd name="T2" fmla="*/ 2 w 5"/>
                <a:gd name="T3" fmla="*/ 2 h 4"/>
                <a:gd name="T4" fmla="*/ 0 w 5"/>
                <a:gd name="T5" fmla="*/ 4 h 4"/>
              </a:gdLst>
              <a:ahLst/>
              <a:cxnLst>
                <a:cxn ang="0">
                  <a:pos x="T0" y="T1"/>
                </a:cxn>
                <a:cxn ang="0">
                  <a:pos x="T2" y="T3"/>
                </a:cxn>
                <a:cxn ang="0">
                  <a:pos x="T4" y="T5"/>
                </a:cxn>
              </a:cxnLst>
              <a:rect l="0" t="0" r="r" b="b"/>
              <a:pathLst>
                <a:path w="5" h="4">
                  <a:moveTo>
                    <a:pt x="5" y="0"/>
                  </a:moveTo>
                  <a:lnTo>
                    <a:pt x="2" y="2"/>
                  </a:lnTo>
                  <a:lnTo>
                    <a:pt x="0" y="4"/>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1" name="Line 188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92" name="Line 188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93" name="Freeform 1890"/>
            <p:cNvSpPr>
              <a:spLocks/>
            </p:cNvSpPr>
            <p:nvPr/>
          </p:nvSpPr>
          <p:spPr bwMode="auto">
            <a:xfrm>
              <a:off x="1000125" y="1057275"/>
              <a:ext cx="0" cy="0"/>
            </a:xfrm>
            <a:custGeom>
              <a:avLst/>
              <a:gdLst>
                <a:gd name="T0" fmla="*/ 8 w 8"/>
                <a:gd name="T1" fmla="*/ 0 h 10"/>
                <a:gd name="T2" fmla="*/ 5 w 8"/>
                <a:gd name="T3" fmla="*/ 2 h 10"/>
                <a:gd name="T4" fmla="*/ 2 w 8"/>
                <a:gd name="T5" fmla="*/ 6 h 10"/>
                <a:gd name="T6" fmla="*/ 0 w 8"/>
                <a:gd name="T7" fmla="*/ 10 h 10"/>
              </a:gdLst>
              <a:ahLst/>
              <a:cxnLst>
                <a:cxn ang="0">
                  <a:pos x="T0" y="T1"/>
                </a:cxn>
                <a:cxn ang="0">
                  <a:pos x="T2" y="T3"/>
                </a:cxn>
                <a:cxn ang="0">
                  <a:pos x="T4" y="T5"/>
                </a:cxn>
                <a:cxn ang="0">
                  <a:pos x="T6" y="T7"/>
                </a:cxn>
              </a:cxnLst>
              <a:rect l="0" t="0" r="r" b="b"/>
              <a:pathLst>
                <a:path w="8" h="10">
                  <a:moveTo>
                    <a:pt x="8" y="0"/>
                  </a:moveTo>
                  <a:lnTo>
                    <a:pt x="5" y="2"/>
                  </a:lnTo>
                  <a:lnTo>
                    <a:pt x="2" y="6"/>
                  </a:lnTo>
                  <a:lnTo>
                    <a:pt x="0" y="1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4" name="Line 1891"/>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95" name="Line 1892"/>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96" name="Freeform 1893"/>
            <p:cNvSpPr>
              <a:spLocks/>
            </p:cNvSpPr>
            <p:nvPr/>
          </p:nvSpPr>
          <p:spPr bwMode="auto">
            <a:xfrm>
              <a:off x="1000125" y="1057275"/>
              <a:ext cx="0" cy="0"/>
            </a:xfrm>
            <a:custGeom>
              <a:avLst/>
              <a:gdLst>
                <a:gd name="T0" fmla="*/ 15 w 15"/>
                <a:gd name="T1" fmla="*/ 22 h 22"/>
                <a:gd name="T2" fmla="*/ 8 w 15"/>
                <a:gd name="T3" fmla="*/ 10 h 22"/>
                <a:gd name="T4" fmla="*/ 0 w 15"/>
                <a:gd name="T5" fmla="*/ 0 h 22"/>
              </a:gdLst>
              <a:ahLst/>
              <a:cxnLst>
                <a:cxn ang="0">
                  <a:pos x="T0" y="T1"/>
                </a:cxn>
                <a:cxn ang="0">
                  <a:pos x="T2" y="T3"/>
                </a:cxn>
                <a:cxn ang="0">
                  <a:pos x="T4" y="T5"/>
                </a:cxn>
              </a:cxnLst>
              <a:rect l="0" t="0" r="r" b="b"/>
              <a:pathLst>
                <a:path w="15" h="22">
                  <a:moveTo>
                    <a:pt x="15" y="22"/>
                  </a:moveTo>
                  <a:lnTo>
                    <a:pt x="8" y="1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7" name="Freeform 1894"/>
            <p:cNvSpPr>
              <a:spLocks/>
            </p:cNvSpPr>
            <p:nvPr/>
          </p:nvSpPr>
          <p:spPr bwMode="auto">
            <a:xfrm>
              <a:off x="1000125" y="1057275"/>
              <a:ext cx="0" cy="0"/>
            </a:xfrm>
            <a:custGeom>
              <a:avLst/>
              <a:gdLst>
                <a:gd name="T0" fmla="*/ 14 w 14"/>
                <a:gd name="T1" fmla="*/ 17 h 17"/>
                <a:gd name="T2" fmla="*/ 8 w 14"/>
                <a:gd name="T3" fmla="*/ 8 h 17"/>
                <a:gd name="T4" fmla="*/ 0 w 14"/>
                <a:gd name="T5" fmla="*/ 0 h 17"/>
              </a:gdLst>
              <a:ahLst/>
              <a:cxnLst>
                <a:cxn ang="0">
                  <a:pos x="T0" y="T1"/>
                </a:cxn>
                <a:cxn ang="0">
                  <a:pos x="T2" y="T3"/>
                </a:cxn>
                <a:cxn ang="0">
                  <a:pos x="T4" y="T5"/>
                </a:cxn>
              </a:cxnLst>
              <a:rect l="0" t="0" r="r" b="b"/>
              <a:pathLst>
                <a:path w="14" h="17">
                  <a:moveTo>
                    <a:pt x="14" y="17"/>
                  </a:moveTo>
                  <a:lnTo>
                    <a:pt x="8" y="8"/>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8" name="Line 189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99" name="Line 1896"/>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00" name="Line 1897"/>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01" name="Freeform 1898"/>
            <p:cNvSpPr>
              <a:spLocks/>
            </p:cNvSpPr>
            <p:nvPr/>
          </p:nvSpPr>
          <p:spPr bwMode="auto">
            <a:xfrm>
              <a:off x="1000125" y="1057275"/>
              <a:ext cx="0" cy="0"/>
            </a:xfrm>
            <a:custGeom>
              <a:avLst/>
              <a:gdLst>
                <a:gd name="T0" fmla="*/ 11 w 11"/>
                <a:gd name="T1" fmla="*/ 3 h 3"/>
                <a:gd name="T2" fmla="*/ 6 w 11"/>
                <a:gd name="T3" fmla="*/ 1 h 3"/>
                <a:gd name="T4" fmla="*/ 0 w 11"/>
                <a:gd name="T5" fmla="*/ 0 h 3"/>
              </a:gdLst>
              <a:ahLst/>
              <a:cxnLst>
                <a:cxn ang="0">
                  <a:pos x="T0" y="T1"/>
                </a:cxn>
                <a:cxn ang="0">
                  <a:pos x="T2" y="T3"/>
                </a:cxn>
                <a:cxn ang="0">
                  <a:pos x="T4" y="T5"/>
                </a:cxn>
              </a:cxnLst>
              <a:rect l="0" t="0" r="r" b="b"/>
              <a:pathLst>
                <a:path w="11" h="3">
                  <a:moveTo>
                    <a:pt x="11" y="3"/>
                  </a:moveTo>
                  <a:lnTo>
                    <a:pt x="6"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2" name="Freeform 1899"/>
            <p:cNvSpPr>
              <a:spLocks/>
            </p:cNvSpPr>
            <p:nvPr/>
          </p:nvSpPr>
          <p:spPr bwMode="auto">
            <a:xfrm>
              <a:off x="1000125" y="1057275"/>
              <a:ext cx="0" cy="0"/>
            </a:xfrm>
            <a:custGeom>
              <a:avLst/>
              <a:gdLst>
                <a:gd name="T0" fmla="*/ 9 w 9"/>
                <a:gd name="T1" fmla="*/ 3 h 3"/>
                <a:gd name="T2" fmla="*/ 5 w 9"/>
                <a:gd name="T3" fmla="*/ 1 h 3"/>
                <a:gd name="T4" fmla="*/ 0 w 9"/>
                <a:gd name="T5" fmla="*/ 0 h 3"/>
              </a:gdLst>
              <a:ahLst/>
              <a:cxnLst>
                <a:cxn ang="0">
                  <a:pos x="T0" y="T1"/>
                </a:cxn>
                <a:cxn ang="0">
                  <a:pos x="T2" y="T3"/>
                </a:cxn>
                <a:cxn ang="0">
                  <a:pos x="T4" y="T5"/>
                </a:cxn>
              </a:cxnLst>
              <a:rect l="0" t="0" r="r" b="b"/>
              <a:pathLst>
                <a:path w="9" h="3">
                  <a:moveTo>
                    <a:pt x="9" y="3"/>
                  </a:moveTo>
                  <a:lnTo>
                    <a:pt x="5"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3" name="Freeform 1900"/>
            <p:cNvSpPr>
              <a:spLocks/>
            </p:cNvSpPr>
            <p:nvPr/>
          </p:nvSpPr>
          <p:spPr bwMode="auto">
            <a:xfrm>
              <a:off x="1000125" y="1057275"/>
              <a:ext cx="0" cy="0"/>
            </a:xfrm>
            <a:custGeom>
              <a:avLst/>
              <a:gdLst>
                <a:gd name="T0" fmla="*/ 8 w 8"/>
                <a:gd name="T1" fmla="*/ 2 h 2"/>
                <a:gd name="T2" fmla="*/ 4 w 8"/>
                <a:gd name="T3" fmla="*/ 0 h 2"/>
                <a:gd name="T4" fmla="*/ 0 w 8"/>
                <a:gd name="T5" fmla="*/ 0 h 2"/>
              </a:gdLst>
              <a:ahLst/>
              <a:cxnLst>
                <a:cxn ang="0">
                  <a:pos x="T0" y="T1"/>
                </a:cxn>
                <a:cxn ang="0">
                  <a:pos x="T2" y="T3"/>
                </a:cxn>
                <a:cxn ang="0">
                  <a:pos x="T4" y="T5"/>
                </a:cxn>
              </a:cxnLst>
              <a:rect l="0" t="0" r="r" b="b"/>
              <a:pathLst>
                <a:path w="8" h="2">
                  <a:moveTo>
                    <a:pt x="8" y="2"/>
                  </a:moveTo>
                  <a:lnTo>
                    <a:pt x="4"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4" name="Line 190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05" name="Freeform 1902"/>
            <p:cNvSpPr>
              <a:spLocks/>
            </p:cNvSpPr>
            <p:nvPr/>
          </p:nvSpPr>
          <p:spPr bwMode="auto">
            <a:xfrm>
              <a:off x="1000125" y="1057275"/>
              <a:ext cx="0" cy="0"/>
            </a:xfrm>
            <a:custGeom>
              <a:avLst/>
              <a:gdLst>
                <a:gd name="T0" fmla="*/ 6 w 6"/>
                <a:gd name="T1" fmla="*/ 1 h 3"/>
                <a:gd name="T2" fmla="*/ 4 w 6"/>
                <a:gd name="T3" fmla="*/ 0 h 3"/>
                <a:gd name="T4" fmla="*/ 1 w 6"/>
                <a:gd name="T5" fmla="*/ 1 h 3"/>
                <a:gd name="T6" fmla="*/ 0 w 6"/>
                <a:gd name="T7" fmla="*/ 3 h 3"/>
              </a:gdLst>
              <a:ahLst/>
              <a:cxnLst>
                <a:cxn ang="0">
                  <a:pos x="T0" y="T1"/>
                </a:cxn>
                <a:cxn ang="0">
                  <a:pos x="T2" y="T3"/>
                </a:cxn>
                <a:cxn ang="0">
                  <a:pos x="T4" y="T5"/>
                </a:cxn>
                <a:cxn ang="0">
                  <a:pos x="T6" y="T7"/>
                </a:cxn>
              </a:cxnLst>
              <a:rect l="0" t="0" r="r" b="b"/>
              <a:pathLst>
                <a:path w="6" h="3">
                  <a:moveTo>
                    <a:pt x="6" y="1"/>
                  </a:moveTo>
                  <a:lnTo>
                    <a:pt x="4" y="0"/>
                  </a:lnTo>
                  <a:lnTo>
                    <a:pt x="1"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6" name="Line 190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07" name="Freeform 1904"/>
            <p:cNvSpPr>
              <a:spLocks/>
            </p:cNvSpPr>
            <p:nvPr/>
          </p:nvSpPr>
          <p:spPr bwMode="auto">
            <a:xfrm>
              <a:off x="1000125" y="1057275"/>
              <a:ext cx="0" cy="0"/>
            </a:xfrm>
            <a:custGeom>
              <a:avLst/>
              <a:gdLst>
                <a:gd name="T0" fmla="*/ 0 w 2"/>
                <a:gd name="T1" fmla="*/ 0 h 3"/>
                <a:gd name="T2" fmla="*/ 1 w 2"/>
                <a:gd name="T3" fmla="*/ 2 h 3"/>
                <a:gd name="T4" fmla="*/ 2 w 2"/>
                <a:gd name="T5" fmla="*/ 3 h 3"/>
              </a:gdLst>
              <a:ahLst/>
              <a:cxnLst>
                <a:cxn ang="0">
                  <a:pos x="T0" y="T1"/>
                </a:cxn>
                <a:cxn ang="0">
                  <a:pos x="T2" y="T3"/>
                </a:cxn>
                <a:cxn ang="0">
                  <a:pos x="T4" y="T5"/>
                </a:cxn>
              </a:cxnLst>
              <a:rect l="0" t="0" r="r" b="b"/>
              <a:pathLst>
                <a:path w="2" h="3">
                  <a:moveTo>
                    <a:pt x="0" y="0"/>
                  </a:moveTo>
                  <a:lnTo>
                    <a:pt x="1" y="2"/>
                  </a:lnTo>
                  <a:lnTo>
                    <a:pt x="2"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8" name="Line 1905"/>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09" name="Line 190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10" name="Line 190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11" name="Freeform 1908"/>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2" name="Freeform 1909"/>
            <p:cNvSpPr>
              <a:spLocks/>
            </p:cNvSpPr>
            <p:nvPr/>
          </p:nvSpPr>
          <p:spPr bwMode="auto">
            <a:xfrm>
              <a:off x="1000125" y="1057275"/>
              <a:ext cx="0" cy="0"/>
            </a:xfrm>
            <a:custGeom>
              <a:avLst/>
              <a:gdLst>
                <a:gd name="T0" fmla="*/ 0 w 1"/>
                <a:gd name="T1" fmla="*/ 13 h 13"/>
                <a:gd name="T2" fmla="*/ 1 w 1"/>
                <a:gd name="T3" fmla="*/ 7 h 13"/>
                <a:gd name="T4" fmla="*/ 1 w 1"/>
                <a:gd name="T5" fmla="*/ 0 h 13"/>
              </a:gdLst>
              <a:ahLst/>
              <a:cxnLst>
                <a:cxn ang="0">
                  <a:pos x="T0" y="T1"/>
                </a:cxn>
                <a:cxn ang="0">
                  <a:pos x="T2" y="T3"/>
                </a:cxn>
                <a:cxn ang="0">
                  <a:pos x="T4" y="T5"/>
                </a:cxn>
              </a:cxnLst>
              <a:rect l="0" t="0" r="r" b="b"/>
              <a:pathLst>
                <a:path w="1" h="13">
                  <a:moveTo>
                    <a:pt x="0" y="13"/>
                  </a:moveTo>
                  <a:lnTo>
                    <a:pt x="1" y="7"/>
                  </a:lnTo>
                  <a:lnTo>
                    <a:pt x="1"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3" name="Freeform 1910"/>
            <p:cNvSpPr>
              <a:spLocks/>
            </p:cNvSpPr>
            <p:nvPr/>
          </p:nvSpPr>
          <p:spPr bwMode="auto">
            <a:xfrm>
              <a:off x="1000125" y="1057275"/>
              <a:ext cx="0" cy="0"/>
            </a:xfrm>
            <a:custGeom>
              <a:avLst/>
              <a:gdLst>
                <a:gd name="T0" fmla="*/ 0 w 2"/>
                <a:gd name="T1" fmla="*/ 0 h 30"/>
                <a:gd name="T2" fmla="*/ 0 w 2"/>
                <a:gd name="T3" fmla="*/ 15 h 30"/>
                <a:gd name="T4" fmla="*/ 2 w 2"/>
                <a:gd name="T5" fmla="*/ 30 h 30"/>
              </a:gdLst>
              <a:ahLst/>
              <a:cxnLst>
                <a:cxn ang="0">
                  <a:pos x="T0" y="T1"/>
                </a:cxn>
                <a:cxn ang="0">
                  <a:pos x="T2" y="T3"/>
                </a:cxn>
                <a:cxn ang="0">
                  <a:pos x="T4" y="T5"/>
                </a:cxn>
              </a:cxnLst>
              <a:rect l="0" t="0" r="r" b="b"/>
              <a:pathLst>
                <a:path w="2" h="30">
                  <a:moveTo>
                    <a:pt x="0" y="0"/>
                  </a:moveTo>
                  <a:lnTo>
                    <a:pt x="0" y="15"/>
                  </a:lnTo>
                  <a:lnTo>
                    <a:pt x="2" y="3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4" name="Line 1911"/>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15" name="Line 191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16" name="Line 1913"/>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17" name="Freeform 1914"/>
            <p:cNvSpPr>
              <a:spLocks/>
            </p:cNvSpPr>
            <p:nvPr/>
          </p:nvSpPr>
          <p:spPr bwMode="auto">
            <a:xfrm>
              <a:off x="1000125" y="1057275"/>
              <a:ext cx="0" cy="0"/>
            </a:xfrm>
            <a:custGeom>
              <a:avLst/>
              <a:gdLst>
                <a:gd name="T0" fmla="*/ 11 w 11"/>
                <a:gd name="T1" fmla="*/ 8 h 8"/>
                <a:gd name="T2" fmla="*/ 8 w 11"/>
                <a:gd name="T3" fmla="*/ 4 h 8"/>
                <a:gd name="T4" fmla="*/ 4 w 11"/>
                <a:gd name="T5" fmla="*/ 2 h 8"/>
                <a:gd name="T6" fmla="*/ 0 w 11"/>
                <a:gd name="T7" fmla="*/ 0 h 8"/>
              </a:gdLst>
              <a:ahLst/>
              <a:cxnLst>
                <a:cxn ang="0">
                  <a:pos x="T0" y="T1"/>
                </a:cxn>
                <a:cxn ang="0">
                  <a:pos x="T2" y="T3"/>
                </a:cxn>
                <a:cxn ang="0">
                  <a:pos x="T4" y="T5"/>
                </a:cxn>
                <a:cxn ang="0">
                  <a:pos x="T6" y="T7"/>
                </a:cxn>
              </a:cxnLst>
              <a:rect l="0" t="0" r="r" b="b"/>
              <a:pathLst>
                <a:path w="11" h="8">
                  <a:moveTo>
                    <a:pt x="11" y="8"/>
                  </a:moveTo>
                  <a:lnTo>
                    <a:pt x="8" y="4"/>
                  </a:lnTo>
                  <a:lnTo>
                    <a:pt x="4" y="2"/>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8" name="Freeform 1915"/>
            <p:cNvSpPr>
              <a:spLocks/>
            </p:cNvSpPr>
            <p:nvPr/>
          </p:nvSpPr>
          <p:spPr bwMode="auto">
            <a:xfrm>
              <a:off x="1000125" y="1057275"/>
              <a:ext cx="0" cy="0"/>
            </a:xfrm>
            <a:custGeom>
              <a:avLst/>
              <a:gdLst>
                <a:gd name="T0" fmla="*/ 26 w 26"/>
                <a:gd name="T1" fmla="*/ 0 h 2"/>
                <a:gd name="T2" fmla="*/ 17 w 26"/>
                <a:gd name="T3" fmla="*/ 0 h 2"/>
                <a:gd name="T4" fmla="*/ 9 w 26"/>
                <a:gd name="T5" fmla="*/ 0 h 2"/>
                <a:gd name="T6" fmla="*/ 0 w 26"/>
                <a:gd name="T7" fmla="*/ 2 h 2"/>
              </a:gdLst>
              <a:ahLst/>
              <a:cxnLst>
                <a:cxn ang="0">
                  <a:pos x="T0" y="T1"/>
                </a:cxn>
                <a:cxn ang="0">
                  <a:pos x="T2" y="T3"/>
                </a:cxn>
                <a:cxn ang="0">
                  <a:pos x="T4" y="T5"/>
                </a:cxn>
                <a:cxn ang="0">
                  <a:pos x="T6" y="T7"/>
                </a:cxn>
              </a:cxnLst>
              <a:rect l="0" t="0" r="r" b="b"/>
              <a:pathLst>
                <a:path w="26" h="2">
                  <a:moveTo>
                    <a:pt x="26" y="0"/>
                  </a:moveTo>
                  <a:lnTo>
                    <a:pt x="17" y="0"/>
                  </a:lnTo>
                  <a:lnTo>
                    <a:pt x="9" y="0"/>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9" name="Freeform 1916"/>
            <p:cNvSpPr>
              <a:spLocks/>
            </p:cNvSpPr>
            <p:nvPr/>
          </p:nvSpPr>
          <p:spPr bwMode="auto">
            <a:xfrm>
              <a:off x="1000125" y="1057275"/>
              <a:ext cx="0" cy="0"/>
            </a:xfrm>
            <a:custGeom>
              <a:avLst/>
              <a:gdLst>
                <a:gd name="T0" fmla="*/ 10 w 10"/>
                <a:gd name="T1" fmla="*/ 0 h 22"/>
                <a:gd name="T2" fmla="*/ 5 w 10"/>
                <a:gd name="T3" fmla="*/ 6 h 22"/>
                <a:gd name="T4" fmla="*/ 2 w 10"/>
                <a:gd name="T5" fmla="*/ 14 h 22"/>
                <a:gd name="T6" fmla="*/ 0 w 10"/>
                <a:gd name="T7" fmla="*/ 22 h 22"/>
              </a:gdLst>
              <a:ahLst/>
              <a:cxnLst>
                <a:cxn ang="0">
                  <a:pos x="T0" y="T1"/>
                </a:cxn>
                <a:cxn ang="0">
                  <a:pos x="T2" y="T3"/>
                </a:cxn>
                <a:cxn ang="0">
                  <a:pos x="T4" y="T5"/>
                </a:cxn>
                <a:cxn ang="0">
                  <a:pos x="T6" y="T7"/>
                </a:cxn>
              </a:cxnLst>
              <a:rect l="0" t="0" r="r" b="b"/>
              <a:pathLst>
                <a:path w="10" h="22">
                  <a:moveTo>
                    <a:pt x="10" y="0"/>
                  </a:moveTo>
                  <a:lnTo>
                    <a:pt x="5" y="6"/>
                  </a:lnTo>
                  <a:lnTo>
                    <a:pt x="2" y="14"/>
                  </a:lnTo>
                  <a:lnTo>
                    <a:pt x="0" y="2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20" name="Line 191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21" name="Line 1918"/>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22" name="Line 191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23" name="Line 1920"/>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24" name="Line 192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25" name="Freeform 1922"/>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26" name="Line 1923"/>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27" name="Line 192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28" name="Line 192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29" name="Line 192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30" name="Line 192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31" name="Line 192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32" name="Line 192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33" name="Freeform 1930"/>
            <p:cNvSpPr>
              <a:spLocks/>
            </p:cNvSpPr>
            <p:nvPr/>
          </p:nvSpPr>
          <p:spPr bwMode="auto">
            <a:xfrm>
              <a:off x="1000125" y="1057275"/>
              <a:ext cx="0" cy="0"/>
            </a:xfrm>
            <a:custGeom>
              <a:avLst/>
              <a:gdLst>
                <a:gd name="T0" fmla="*/ 1 w 1"/>
                <a:gd name="T1" fmla="*/ 0 h 7"/>
                <a:gd name="T2" fmla="*/ 0 w 1"/>
                <a:gd name="T3" fmla="*/ 3 h 7"/>
                <a:gd name="T4" fmla="*/ 0 w 1"/>
                <a:gd name="T5" fmla="*/ 7 h 7"/>
              </a:gdLst>
              <a:ahLst/>
              <a:cxnLst>
                <a:cxn ang="0">
                  <a:pos x="T0" y="T1"/>
                </a:cxn>
                <a:cxn ang="0">
                  <a:pos x="T2" y="T3"/>
                </a:cxn>
                <a:cxn ang="0">
                  <a:pos x="T4" y="T5"/>
                </a:cxn>
              </a:cxnLst>
              <a:rect l="0" t="0" r="r" b="b"/>
              <a:pathLst>
                <a:path w="1" h="7">
                  <a:moveTo>
                    <a:pt x="1" y="0"/>
                  </a:moveTo>
                  <a:lnTo>
                    <a:pt x="0" y="3"/>
                  </a:lnTo>
                  <a:lnTo>
                    <a:pt x="0" y="7"/>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34" name="Freeform 1931"/>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35" name="Line 193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36" name="Line 193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37" name="Line 193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38" name="Line 193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39" name="Line 193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40" name="Line 193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41" name="Line 1938"/>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42" name="Line 193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43" name="Line 194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44" name="Line 194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45" name="Line 194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46" name="Freeform 1943"/>
            <p:cNvSpPr>
              <a:spLocks/>
            </p:cNvSpPr>
            <p:nvPr/>
          </p:nvSpPr>
          <p:spPr bwMode="auto">
            <a:xfrm>
              <a:off x="1000125" y="1057275"/>
              <a:ext cx="0" cy="0"/>
            </a:xfrm>
            <a:custGeom>
              <a:avLst/>
              <a:gdLst>
                <a:gd name="T0" fmla="*/ 3 w 3"/>
                <a:gd name="T1" fmla="*/ 11 h 11"/>
                <a:gd name="T2" fmla="*/ 3 w 3"/>
                <a:gd name="T3" fmla="*/ 5 h 11"/>
                <a:gd name="T4" fmla="*/ 0 w 3"/>
                <a:gd name="T5" fmla="*/ 0 h 11"/>
              </a:gdLst>
              <a:ahLst/>
              <a:cxnLst>
                <a:cxn ang="0">
                  <a:pos x="T0" y="T1"/>
                </a:cxn>
                <a:cxn ang="0">
                  <a:pos x="T2" y="T3"/>
                </a:cxn>
                <a:cxn ang="0">
                  <a:pos x="T4" y="T5"/>
                </a:cxn>
              </a:cxnLst>
              <a:rect l="0" t="0" r="r" b="b"/>
              <a:pathLst>
                <a:path w="3" h="11">
                  <a:moveTo>
                    <a:pt x="3" y="11"/>
                  </a:moveTo>
                  <a:lnTo>
                    <a:pt x="3" y="5"/>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47" name="Freeform 1944"/>
            <p:cNvSpPr>
              <a:spLocks/>
            </p:cNvSpPr>
            <p:nvPr/>
          </p:nvSpPr>
          <p:spPr bwMode="auto">
            <a:xfrm>
              <a:off x="1000125" y="1057275"/>
              <a:ext cx="0" cy="0"/>
            </a:xfrm>
            <a:custGeom>
              <a:avLst/>
              <a:gdLst>
                <a:gd name="T0" fmla="*/ 4 w 4"/>
                <a:gd name="T1" fmla="*/ 2 h 2"/>
                <a:gd name="T2" fmla="*/ 2 w 4"/>
                <a:gd name="T3" fmla="*/ 0 h 2"/>
                <a:gd name="T4" fmla="*/ 0 w 4"/>
                <a:gd name="T5" fmla="*/ 0 h 2"/>
              </a:gdLst>
              <a:ahLst/>
              <a:cxnLst>
                <a:cxn ang="0">
                  <a:pos x="T0" y="T1"/>
                </a:cxn>
                <a:cxn ang="0">
                  <a:pos x="T2" y="T3"/>
                </a:cxn>
                <a:cxn ang="0">
                  <a:pos x="T4" y="T5"/>
                </a:cxn>
              </a:cxnLst>
              <a:rect l="0" t="0" r="r" b="b"/>
              <a:pathLst>
                <a:path w="4" h="2">
                  <a:moveTo>
                    <a:pt x="4" y="2"/>
                  </a:moveTo>
                  <a:lnTo>
                    <a:pt x="2"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48" name="Freeform 1945"/>
            <p:cNvSpPr>
              <a:spLocks/>
            </p:cNvSpPr>
            <p:nvPr/>
          </p:nvSpPr>
          <p:spPr bwMode="auto">
            <a:xfrm>
              <a:off x="1000125" y="1057275"/>
              <a:ext cx="0" cy="0"/>
            </a:xfrm>
            <a:custGeom>
              <a:avLst/>
              <a:gdLst>
                <a:gd name="T0" fmla="*/ 4 w 4"/>
                <a:gd name="T1" fmla="*/ 3 h 3"/>
                <a:gd name="T2" fmla="*/ 2 w 4"/>
                <a:gd name="T3" fmla="*/ 1 h 3"/>
                <a:gd name="T4" fmla="*/ 0 w 4"/>
                <a:gd name="T5" fmla="*/ 0 h 3"/>
              </a:gdLst>
              <a:ahLst/>
              <a:cxnLst>
                <a:cxn ang="0">
                  <a:pos x="T0" y="T1"/>
                </a:cxn>
                <a:cxn ang="0">
                  <a:pos x="T2" y="T3"/>
                </a:cxn>
                <a:cxn ang="0">
                  <a:pos x="T4" y="T5"/>
                </a:cxn>
              </a:cxnLst>
              <a:rect l="0" t="0" r="r" b="b"/>
              <a:pathLst>
                <a:path w="4" h="3">
                  <a:moveTo>
                    <a:pt x="4" y="3"/>
                  </a:moveTo>
                  <a:lnTo>
                    <a:pt x="2"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49" name="Line 194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50" name="Freeform 1947"/>
            <p:cNvSpPr>
              <a:spLocks/>
            </p:cNvSpPr>
            <p:nvPr/>
          </p:nvSpPr>
          <p:spPr bwMode="auto">
            <a:xfrm>
              <a:off x="1000125" y="1057275"/>
              <a:ext cx="0" cy="0"/>
            </a:xfrm>
            <a:custGeom>
              <a:avLst/>
              <a:gdLst>
                <a:gd name="T0" fmla="*/ 7 w 7"/>
                <a:gd name="T1" fmla="*/ 2 h 2"/>
                <a:gd name="T2" fmla="*/ 4 w 7"/>
                <a:gd name="T3" fmla="*/ 0 h 2"/>
                <a:gd name="T4" fmla="*/ 0 w 7"/>
                <a:gd name="T5" fmla="*/ 0 h 2"/>
              </a:gdLst>
              <a:ahLst/>
              <a:cxnLst>
                <a:cxn ang="0">
                  <a:pos x="T0" y="T1"/>
                </a:cxn>
                <a:cxn ang="0">
                  <a:pos x="T2" y="T3"/>
                </a:cxn>
                <a:cxn ang="0">
                  <a:pos x="T4" y="T5"/>
                </a:cxn>
              </a:cxnLst>
              <a:rect l="0" t="0" r="r" b="b"/>
              <a:pathLst>
                <a:path w="7" h="2">
                  <a:moveTo>
                    <a:pt x="7" y="2"/>
                  </a:moveTo>
                  <a:lnTo>
                    <a:pt x="4"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1" name="Freeform 1948"/>
            <p:cNvSpPr>
              <a:spLocks/>
            </p:cNvSpPr>
            <p:nvPr/>
          </p:nvSpPr>
          <p:spPr bwMode="auto">
            <a:xfrm>
              <a:off x="1000125" y="1057275"/>
              <a:ext cx="0" cy="0"/>
            </a:xfrm>
            <a:custGeom>
              <a:avLst/>
              <a:gdLst>
                <a:gd name="T0" fmla="*/ 0 w 3"/>
                <a:gd name="T1" fmla="*/ 8 h 8"/>
                <a:gd name="T2" fmla="*/ 2 w 3"/>
                <a:gd name="T3" fmla="*/ 4 h 8"/>
                <a:gd name="T4" fmla="*/ 3 w 3"/>
                <a:gd name="T5" fmla="*/ 0 h 8"/>
              </a:gdLst>
              <a:ahLst/>
              <a:cxnLst>
                <a:cxn ang="0">
                  <a:pos x="T0" y="T1"/>
                </a:cxn>
                <a:cxn ang="0">
                  <a:pos x="T2" y="T3"/>
                </a:cxn>
                <a:cxn ang="0">
                  <a:pos x="T4" y="T5"/>
                </a:cxn>
              </a:cxnLst>
              <a:rect l="0" t="0" r="r" b="b"/>
              <a:pathLst>
                <a:path w="3" h="8">
                  <a:moveTo>
                    <a:pt x="0" y="8"/>
                  </a:moveTo>
                  <a:lnTo>
                    <a:pt x="2" y="4"/>
                  </a:lnTo>
                  <a:lnTo>
                    <a:pt x="3"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2" name="Freeform 1949"/>
            <p:cNvSpPr>
              <a:spLocks/>
            </p:cNvSpPr>
            <p:nvPr/>
          </p:nvSpPr>
          <p:spPr bwMode="auto">
            <a:xfrm>
              <a:off x="1000125" y="1057275"/>
              <a:ext cx="0" cy="0"/>
            </a:xfrm>
            <a:custGeom>
              <a:avLst/>
              <a:gdLst>
                <a:gd name="T0" fmla="*/ 8 w 8"/>
                <a:gd name="T1" fmla="*/ 0 h 5"/>
                <a:gd name="T2" fmla="*/ 5 w 8"/>
                <a:gd name="T3" fmla="*/ 1 h 5"/>
                <a:gd name="T4" fmla="*/ 2 w 8"/>
                <a:gd name="T5" fmla="*/ 3 h 5"/>
                <a:gd name="T6" fmla="*/ 0 w 8"/>
                <a:gd name="T7" fmla="*/ 5 h 5"/>
              </a:gdLst>
              <a:ahLst/>
              <a:cxnLst>
                <a:cxn ang="0">
                  <a:pos x="T0" y="T1"/>
                </a:cxn>
                <a:cxn ang="0">
                  <a:pos x="T2" y="T3"/>
                </a:cxn>
                <a:cxn ang="0">
                  <a:pos x="T4" y="T5"/>
                </a:cxn>
                <a:cxn ang="0">
                  <a:pos x="T6" y="T7"/>
                </a:cxn>
              </a:cxnLst>
              <a:rect l="0" t="0" r="r" b="b"/>
              <a:pathLst>
                <a:path w="8" h="5">
                  <a:moveTo>
                    <a:pt x="8" y="0"/>
                  </a:moveTo>
                  <a:lnTo>
                    <a:pt x="5" y="1"/>
                  </a:lnTo>
                  <a:lnTo>
                    <a:pt x="2" y="3"/>
                  </a:lnTo>
                  <a:lnTo>
                    <a:pt x="0" y="5"/>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3" name="Freeform 1950"/>
            <p:cNvSpPr>
              <a:spLocks/>
            </p:cNvSpPr>
            <p:nvPr/>
          </p:nvSpPr>
          <p:spPr bwMode="auto">
            <a:xfrm>
              <a:off x="1000125" y="1057275"/>
              <a:ext cx="0" cy="0"/>
            </a:xfrm>
            <a:custGeom>
              <a:avLst/>
              <a:gdLst>
                <a:gd name="T0" fmla="*/ 0 w 20"/>
                <a:gd name="T1" fmla="*/ 0 h 17"/>
                <a:gd name="T2" fmla="*/ 10 w 20"/>
                <a:gd name="T3" fmla="*/ 9 h 17"/>
                <a:gd name="T4" fmla="*/ 20 w 20"/>
                <a:gd name="T5" fmla="*/ 17 h 17"/>
              </a:gdLst>
              <a:ahLst/>
              <a:cxnLst>
                <a:cxn ang="0">
                  <a:pos x="T0" y="T1"/>
                </a:cxn>
                <a:cxn ang="0">
                  <a:pos x="T2" y="T3"/>
                </a:cxn>
                <a:cxn ang="0">
                  <a:pos x="T4" y="T5"/>
                </a:cxn>
              </a:cxnLst>
              <a:rect l="0" t="0" r="r" b="b"/>
              <a:pathLst>
                <a:path w="20" h="17">
                  <a:moveTo>
                    <a:pt x="0" y="0"/>
                  </a:moveTo>
                  <a:lnTo>
                    <a:pt x="10" y="9"/>
                  </a:lnTo>
                  <a:lnTo>
                    <a:pt x="20" y="17"/>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4" name="Line 195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55" name="Freeform 1952"/>
            <p:cNvSpPr>
              <a:spLocks/>
            </p:cNvSpPr>
            <p:nvPr/>
          </p:nvSpPr>
          <p:spPr bwMode="auto">
            <a:xfrm>
              <a:off x="1000125" y="1057275"/>
              <a:ext cx="0" cy="0"/>
            </a:xfrm>
            <a:custGeom>
              <a:avLst/>
              <a:gdLst>
                <a:gd name="T0" fmla="*/ 0 w 8"/>
                <a:gd name="T1" fmla="*/ 0 h 2"/>
                <a:gd name="T2" fmla="*/ 4 w 8"/>
                <a:gd name="T3" fmla="*/ 1 h 2"/>
                <a:gd name="T4" fmla="*/ 8 w 8"/>
                <a:gd name="T5" fmla="*/ 2 h 2"/>
              </a:gdLst>
              <a:ahLst/>
              <a:cxnLst>
                <a:cxn ang="0">
                  <a:pos x="T0" y="T1"/>
                </a:cxn>
                <a:cxn ang="0">
                  <a:pos x="T2" y="T3"/>
                </a:cxn>
                <a:cxn ang="0">
                  <a:pos x="T4" y="T5"/>
                </a:cxn>
              </a:cxnLst>
              <a:rect l="0" t="0" r="r" b="b"/>
              <a:pathLst>
                <a:path w="8" h="2">
                  <a:moveTo>
                    <a:pt x="0" y="0"/>
                  </a:moveTo>
                  <a:lnTo>
                    <a:pt x="4" y="1"/>
                  </a:lnTo>
                  <a:lnTo>
                    <a:pt x="8"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6" name="Freeform 1953"/>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7" name="Freeform 1954"/>
            <p:cNvSpPr>
              <a:spLocks/>
            </p:cNvSpPr>
            <p:nvPr/>
          </p:nvSpPr>
          <p:spPr bwMode="auto">
            <a:xfrm>
              <a:off x="1000125" y="1057275"/>
              <a:ext cx="0" cy="0"/>
            </a:xfrm>
            <a:custGeom>
              <a:avLst/>
              <a:gdLst>
                <a:gd name="T0" fmla="*/ 0 w 25"/>
                <a:gd name="T1" fmla="*/ 0 h 21"/>
                <a:gd name="T2" fmla="*/ 12 w 25"/>
                <a:gd name="T3" fmla="*/ 11 h 21"/>
                <a:gd name="T4" fmla="*/ 25 w 25"/>
                <a:gd name="T5" fmla="*/ 21 h 21"/>
              </a:gdLst>
              <a:ahLst/>
              <a:cxnLst>
                <a:cxn ang="0">
                  <a:pos x="T0" y="T1"/>
                </a:cxn>
                <a:cxn ang="0">
                  <a:pos x="T2" y="T3"/>
                </a:cxn>
                <a:cxn ang="0">
                  <a:pos x="T4" y="T5"/>
                </a:cxn>
              </a:cxnLst>
              <a:rect l="0" t="0" r="r" b="b"/>
              <a:pathLst>
                <a:path w="25" h="21">
                  <a:moveTo>
                    <a:pt x="0" y="0"/>
                  </a:moveTo>
                  <a:lnTo>
                    <a:pt x="12" y="11"/>
                  </a:lnTo>
                  <a:lnTo>
                    <a:pt x="25" y="2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8" name="Line 195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59" name="Line 1956"/>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60" name="Line 195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61" name="Line 195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62" name="Line 1959"/>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63" name="Freeform 1960"/>
            <p:cNvSpPr>
              <a:spLocks/>
            </p:cNvSpPr>
            <p:nvPr/>
          </p:nvSpPr>
          <p:spPr bwMode="auto">
            <a:xfrm>
              <a:off x="1000125" y="1057275"/>
              <a:ext cx="0" cy="0"/>
            </a:xfrm>
            <a:custGeom>
              <a:avLst/>
              <a:gdLst>
                <a:gd name="T0" fmla="*/ 37 w 37"/>
                <a:gd name="T1" fmla="*/ 26 h 26"/>
                <a:gd name="T2" fmla="*/ 19 w 37"/>
                <a:gd name="T3" fmla="*/ 13 h 26"/>
                <a:gd name="T4" fmla="*/ 0 w 37"/>
                <a:gd name="T5" fmla="*/ 0 h 26"/>
              </a:gdLst>
              <a:ahLst/>
              <a:cxnLst>
                <a:cxn ang="0">
                  <a:pos x="T0" y="T1"/>
                </a:cxn>
                <a:cxn ang="0">
                  <a:pos x="T2" y="T3"/>
                </a:cxn>
                <a:cxn ang="0">
                  <a:pos x="T4" y="T5"/>
                </a:cxn>
              </a:cxnLst>
              <a:rect l="0" t="0" r="r" b="b"/>
              <a:pathLst>
                <a:path w="37" h="26">
                  <a:moveTo>
                    <a:pt x="37" y="26"/>
                  </a:moveTo>
                  <a:lnTo>
                    <a:pt x="19" y="13"/>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64" name="Freeform 1961"/>
            <p:cNvSpPr>
              <a:spLocks/>
            </p:cNvSpPr>
            <p:nvPr/>
          </p:nvSpPr>
          <p:spPr bwMode="auto">
            <a:xfrm>
              <a:off x="1000125" y="1057275"/>
              <a:ext cx="0" cy="0"/>
            </a:xfrm>
            <a:custGeom>
              <a:avLst/>
              <a:gdLst>
                <a:gd name="T0" fmla="*/ 1 w 1"/>
                <a:gd name="T1" fmla="*/ 0 h 3"/>
                <a:gd name="T2" fmla="*/ 0 w 1"/>
                <a:gd name="T3" fmla="*/ 2 h 3"/>
                <a:gd name="T4" fmla="*/ 1 w 1"/>
                <a:gd name="T5" fmla="*/ 3 h 3"/>
              </a:gdLst>
              <a:ahLst/>
              <a:cxnLst>
                <a:cxn ang="0">
                  <a:pos x="T0" y="T1"/>
                </a:cxn>
                <a:cxn ang="0">
                  <a:pos x="T2" y="T3"/>
                </a:cxn>
                <a:cxn ang="0">
                  <a:pos x="T4" y="T5"/>
                </a:cxn>
              </a:cxnLst>
              <a:rect l="0" t="0" r="r" b="b"/>
              <a:pathLst>
                <a:path w="1" h="3">
                  <a:moveTo>
                    <a:pt x="1" y="0"/>
                  </a:moveTo>
                  <a:lnTo>
                    <a:pt x="0" y="2"/>
                  </a:lnTo>
                  <a:lnTo>
                    <a:pt x="1"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65" name="Line 1962"/>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66" name="Line 1963"/>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67" name="Line 1964"/>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68" name="Freeform 1965"/>
            <p:cNvSpPr>
              <a:spLocks/>
            </p:cNvSpPr>
            <p:nvPr/>
          </p:nvSpPr>
          <p:spPr bwMode="auto">
            <a:xfrm>
              <a:off x="1000125" y="1057275"/>
              <a:ext cx="0" cy="0"/>
            </a:xfrm>
            <a:custGeom>
              <a:avLst/>
              <a:gdLst>
                <a:gd name="T0" fmla="*/ 0 h 2"/>
                <a:gd name="T1" fmla="*/ 0 h 2"/>
                <a:gd name="T2" fmla="*/ 1 h 2"/>
                <a:gd name="T3" fmla="*/ 1 h 2"/>
                <a:gd name="T4" fmla="*/ 2 h 2"/>
              </a:gdLst>
              <a:ahLst/>
              <a:cxnLst>
                <a:cxn ang="0">
                  <a:pos x="0" y="T0"/>
                </a:cxn>
                <a:cxn ang="0">
                  <a:pos x="0" y="T1"/>
                </a:cxn>
                <a:cxn ang="0">
                  <a:pos x="0" y="T2"/>
                </a:cxn>
                <a:cxn ang="0">
                  <a:pos x="0" y="T3"/>
                </a:cxn>
                <a:cxn ang="0">
                  <a:pos x="0" y="T4"/>
                </a:cxn>
              </a:cxnLst>
              <a:rect l="0" t="0" r="r" b="b"/>
              <a:pathLst>
                <a:path h="2">
                  <a:moveTo>
                    <a:pt x="0" y="0"/>
                  </a:moveTo>
                  <a:lnTo>
                    <a:pt x="0" y="0"/>
                  </a:lnTo>
                  <a:lnTo>
                    <a:pt x="0" y="1"/>
                  </a:lnTo>
                  <a:lnTo>
                    <a:pt x="0" y="1"/>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69" name="Line 196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70" name="Line 196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71" name="Line 1968"/>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72" name="Line 1969"/>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73" name="Line 197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74" name="Freeform 1971"/>
            <p:cNvSpPr>
              <a:spLocks/>
            </p:cNvSpPr>
            <p:nvPr/>
          </p:nvSpPr>
          <p:spPr bwMode="auto">
            <a:xfrm>
              <a:off x="1000125" y="1057275"/>
              <a:ext cx="0" cy="0"/>
            </a:xfrm>
            <a:custGeom>
              <a:avLst/>
              <a:gdLst>
                <a:gd name="T0" fmla="*/ 0 w 8"/>
                <a:gd name="T1" fmla="*/ 0 h 1"/>
                <a:gd name="T2" fmla="*/ 3 w 8"/>
                <a:gd name="T3" fmla="*/ 1 h 1"/>
                <a:gd name="T4" fmla="*/ 5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5" y="1"/>
                  </a:lnTo>
                  <a:lnTo>
                    <a:pt x="8"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75" name="Freeform 1972"/>
            <p:cNvSpPr>
              <a:spLocks/>
            </p:cNvSpPr>
            <p:nvPr/>
          </p:nvSpPr>
          <p:spPr bwMode="auto">
            <a:xfrm>
              <a:off x="1000125" y="1057275"/>
              <a:ext cx="0" cy="0"/>
            </a:xfrm>
            <a:custGeom>
              <a:avLst/>
              <a:gdLst>
                <a:gd name="T0" fmla="*/ 7 w 7"/>
                <a:gd name="T1" fmla="*/ 1 h 2"/>
                <a:gd name="T2" fmla="*/ 5 w 7"/>
                <a:gd name="T3" fmla="*/ 0 h 2"/>
                <a:gd name="T4" fmla="*/ 2 w 7"/>
                <a:gd name="T5" fmla="*/ 0 h 2"/>
                <a:gd name="T6" fmla="*/ 0 w 7"/>
                <a:gd name="T7" fmla="*/ 2 h 2"/>
              </a:gdLst>
              <a:ahLst/>
              <a:cxnLst>
                <a:cxn ang="0">
                  <a:pos x="T0" y="T1"/>
                </a:cxn>
                <a:cxn ang="0">
                  <a:pos x="T2" y="T3"/>
                </a:cxn>
                <a:cxn ang="0">
                  <a:pos x="T4" y="T5"/>
                </a:cxn>
                <a:cxn ang="0">
                  <a:pos x="T6" y="T7"/>
                </a:cxn>
              </a:cxnLst>
              <a:rect l="0" t="0" r="r" b="b"/>
              <a:pathLst>
                <a:path w="7" h="2">
                  <a:moveTo>
                    <a:pt x="7" y="1"/>
                  </a:moveTo>
                  <a:lnTo>
                    <a:pt x="5" y="0"/>
                  </a:lnTo>
                  <a:lnTo>
                    <a:pt x="2" y="0"/>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76" name="Freeform 1973"/>
            <p:cNvSpPr>
              <a:spLocks/>
            </p:cNvSpPr>
            <p:nvPr/>
          </p:nvSpPr>
          <p:spPr bwMode="auto">
            <a:xfrm>
              <a:off x="1000125" y="1057275"/>
              <a:ext cx="0" cy="0"/>
            </a:xfrm>
            <a:custGeom>
              <a:avLst/>
              <a:gdLst>
                <a:gd name="T0" fmla="*/ 0 w 11"/>
                <a:gd name="T1" fmla="*/ 1 h 2"/>
                <a:gd name="T2" fmla="*/ 0 w 11"/>
                <a:gd name="T3" fmla="*/ 2 h 2"/>
                <a:gd name="T4" fmla="*/ 11 w 11"/>
                <a:gd name="T5" fmla="*/ 2 h 2"/>
                <a:gd name="T6" fmla="*/ 11 w 11"/>
                <a:gd name="T7" fmla="*/ 0 h 2"/>
                <a:gd name="T8" fmla="*/ 0 w 11"/>
                <a:gd name="T9" fmla="*/ 1 h 2"/>
              </a:gdLst>
              <a:ahLst/>
              <a:cxnLst>
                <a:cxn ang="0">
                  <a:pos x="T0" y="T1"/>
                </a:cxn>
                <a:cxn ang="0">
                  <a:pos x="T2" y="T3"/>
                </a:cxn>
                <a:cxn ang="0">
                  <a:pos x="T4" y="T5"/>
                </a:cxn>
                <a:cxn ang="0">
                  <a:pos x="T6" y="T7"/>
                </a:cxn>
                <a:cxn ang="0">
                  <a:pos x="T8" y="T9"/>
                </a:cxn>
              </a:cxnLst>
              <a:rect l="0" t="0" r="r" b="b"/>
              <a:pathLst>
                <a:path w="11" h="2">
                  <a:moveTo>
                    <a:pt x="0" y="1"/>
                  </a:moveTo>
                  <a:lnTo>
                    <a:pt x="0" y="2"/>
                  </a:lnTo>
                  <a:lnTo>
                    <a:pt x="11" y="2"/>
                  </a:lnTo>
                  <a:lnTo>
                    <a:pt x="11" y="0"/>
                  </a:lnTo>
                  <a:lnTo>
                    <a:pt x="0" y="1"/>
                  </a:lnTo>
                  <a:close/>
                </a:path>
              </a:pathLst>
            </a:custGeom>
            <a:grpFill/>
            <a:ln w="0" cap="flat" cmpd="sng">
              <a:solidFill>
                <a:srgbClr val="000000"/>
              </a:solidFill>
              <a:prstDash val="solid"/>
              <a:round/>
              <a:headEnd/>
              <a:tailEnd/>
            </a:ln>
          </p:spPr>
          <p:txBody>
            <a:bodyPr/>
            <a:lstStyle/>
            <a:p>
              <a:pPr eaLnBrk="1" hangingPunct="1">
                <a:defRPr/>
              </a:pPr>
              <a:endParaRPr lang="ja-JP" altLang="en-US">
                <a:latin typeface="Arial" charset="0"/>
              </a:endParaRPr>
            </a:p>
          </p:txBody>
        </p:sp>
        <p:sp>
          <p:nvSpPr>
            <p:cNvPr id="1377" name="Line 1974"/>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78" name="Freeform 1975"/>
            <p:cNvSpPr>
              <a:spLocks/>
            </p:cNvSpPr>
            <p:nvPr/>
          </p:nvSpPr>
          <p:spPr bwMode="auto">
            <a:xfrm>
              <a:off x="1000125" y="1057275"/>
              <a:ext cx="0" cy="0"/>
            </a:xfrm>
            <a:custGeom>
              <a:avLst/>
              <a:gdLst>
                <a:gd name="T0" fmla="*/ 5 w 5"/>
                <a:gd name="T1" fmla="*/ 0 h 2"/>
                <a:gd name="T2" fmla="*/ 4 w 5"/>
                <a:gd name="T3" fmla="*/ 2 h 2"/>
                <a:gd name="T4" fmla="*/ 0 w 5"/>
                <a:gd name="T5" fmla="*/ 2 h 2"/>
              </a:gdLst>
              <a:ahLst/>
              <a:cxnLst>
                <a:cxn ang="0">
                  <a:pos x="T0" y="T1"/>
                </a:cxn>
                <a:cxn ang="0">
                  <a:pos x="T2" y="T3"/>
                </a:cxn>
                <a:cxn ang="0">
                  <a:pos x="T4" y="T5"/>
                </a:cxn>
              </a:cxnLst>
              <a:rect l="0" t="0" r="r" b="b"/>
              <a:pathLst>
                <a:path w="5" h="2">
                  <a:moveTo>
                    <a:pt x="5" y="0"/>
                  </a:moveTo>
                  <a:lnTo>
                    <a:pt x="4" y="2"/>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79" name="Line 197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80" name="Rectangle 1977"/>
            <p:cNvSpPr>
              <a:spLocks noChangeArrowheads="1"/>
            </p:cNvSpPr>
            <p:nvPr/>
          </p:nvSpPr>
          <p:spPr bwMode="auto">
            <a:xfrm>
              <a:off x="1002792" y="1057656"/>
              <a:ext cx="0" cy="0"/>
            </a:xfrm>
            <a:prstGeom prst="rect">
              <a:avLst/>
            </a:prstGeom>
            <a:grpFill/>
            <a:ln w="0">
              <a:solidFill>
                <a:srgbClr val="000000"/>
              </a:solidFill>
              <a:miter lim="800000"/>
              <a:headEnd/>
              <a:tailEnd/>
            </a:ln>
          </p:spPr>
          <p:txBody>
            <a:bodyPr/>
            <a:lstStyle/>
            <a:p>
              <a:pPr eaLnBrk="1" hangingPunct="1">
                <a:defRPr/>
              </a:pPr>
              <a:endParaRPr lang="ja-JP" altLang="en-US">
                <a:latin typeface="Arial" charset="0"/>
              </a:endParaRPr>
            </a:p>
          </p:txBody>
        </p:sp>
        <p:sp>
          <p:nvSpPr>
            <p:cNvPr id="1381" name="Freeform 1978"/>
            <p:cNvSpPr>
              <a:spLocks/>
            </p:cNvSpPr>
            <p:nvPr/>
          </p:nvSpPr>
          <p:spPr bwMode="auto">
            <a:xfrm>
              <a:off x="1000125" y="1057275"/>
              <a:ext cx="0" cy="0"/>
            </a:xfrm>
            <a:custGeom>
              <a:avLst/>
              <a:gdLst>
                <a:gd name="T0" fmla="*/ 0 w 4"/>
                <a:gd name="T1" fmla="*/ 0 h 2"/>
                <a:gd name="T2" fmla="*/ 0 w 4"/>
                <a:gd name="T3" fmla="*/ 2 h 2"/>
                <a:gd name="T4" fmla="*/ 4 w 4"/>
                <a:gd name="T5" fmla="*/ 2 h 2"/>
              </a:gdLst>
              <a:ahLst/>
              <a:cxnLst>
                <a:cxn ang="0">
                  <a:pos x="T0" y="T1"/>
                </a:cxn>
                <a:cxn ang="0">
                  <a:pos x="T2" y="T3"/>
                </a:cxn>
                <a:cxn ang="0">
                  <a:pos x="T4" y="T5"/>
                </a:cxn>
              </a:cxnLst>
              <a:rect l="0" t="0" r="r" b="b"/>
              <a:pathLst>
                <a:path w="4" h="2">
                  <a:moveTo>
                    <a:pt x="0" y="0"/>
                  </a:moveTo>
                  <a:lnTo>
                    <a:pt x="0" y="2"/>
                  </a:lnTo>
                  <a:lnTo>
                    <a:pt x="4"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2" name="Freeform 1979"/>
            <p:cNvSpPr>
              <a:spLocks/>
            </p:cNvSpPr>
            <p:nvPr/>
          </p:nvSpPr>
          <p:spPr bwMode="auto">
            <a:xfrm>
              <a:off x="1000125" y="1057275"/>
              <a:ext cx="0" cy="0"/>
            </a:xfrm>
            <a:custGeom>
              <a:avLst/>
              <a:gdLst>
                <a:gd name="T0" fmla="*/ 4 w 4"/>
                <a:gd name="T1" fmla="*/ 2 h 2"/>
                <a:gd name="T2" fmla="*/ 4 w 4"/>
                <a:gd name="T3" fmla="*/ 0 h 2"/>
                <a:gd name="T4" fmla="*/ 0 w 4"/>
                <a:gd name="T5" fmla="*/ 0 h 2"/>
              </a:gdLst>
              <a:ahLst/>
              <a:cxnLst>
                <a:cxn ang="0">
                  <a:pos x="T0" y="T1"/>
                </a:cxn>
                <a:cxn ang="0">
                  <a:pos x="T2" y="T3"/>
                </a:cxn>
                <a:cxn ang="0">
                  <a:pos x="T4" y="T5"/>
                </a:cxn>
              </a:cxnLst>
              <a:rect l="0" t="0" r="r" b="b"/>
              <a:pathLst>
                <a:path w="4" h="2">
                  <a:moveTo>
                    <a:pt x="4" y="2"/>
                  </a:moveTo>
                  <a:lnTo>
                    <a:pt x="4"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3" name="Freeform 1980"/>
            <p:cNvSpPr>
              <a:spLocks/>
            </p:cNvSpPr>
            <p:nvPr/>
          </p:nvSpPr>
          <p:spPr bwMode="auto">
            <a:xfrm>
              <a:off x="1000125" y="1057275"/>
              <a:ext cx="0" cy="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0">
                  <a:moveTo>
                    <a:pt x="0" y="8"/>
                  </a:moveTo>
                  <a:lnTo>
                    <a:pt x="0" y="3"/>
                  </a:lnTo>
                  <a:lnTo>
                    <a:pt x="2" y="1"/>
                  </a:lnTo>
                  <a:lnTo>
                    <a:pt x="2" y="0"/>
                  </a:lnTo>
                  <a:lnTo>
                    <a:pt x="3" y="0"/>
                  </a:lnTo>
                  <a:lnTo>
                    <a:pt x="7" y="1"/>
                  </a:lnTo>
                  <a:lnTo>
                    <a:pt x="7" y="8"/>
                  </a:lnTo>
                  <a:lnTo>
                    <a:pt x="7" y="8"/>
                  </a:lnTo>
                  <a:lnTo>
                    <a:pt x="6" y="9"/>
                  </a:lnTo>
                  <a:lnTo>
                    <a:pt x="3" y="10"/>
                  </a:lnTo>
                  <a:lnTo>
                    <a:pt x="0" y="8"/>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4" name="Freeform 1981"/>
            <p:cNvSpPr>
              <a:spLocks/>
            </p:cNvSpPr>
            <p:nvPr/>
          </p:nvSpPr>
          <p:spPr bwMode="auto">
            <a:xfrm>
              <a:off x="1000125" y="1057275"/>
              <a:ext cx="0" cy="0"/>
            </a:xfrm>
            <a:custGeom>
              <a:avLst/>
              <a:gdLst>
                <a:gd name="T0" fmla="*/ 0 w 2"/>
                <a:gd name="T1" fmla="*/ 8 h 8"/>
                <a:gd name="T2" fmla="*/ 2 w 2"/>
                <a:gd name="T3" fmla="*/ 7 h 8"/>
                <a:gd name="T4" fmla="*/ 2 w 2"/>
                <a:gd name="T5" fmla="*/ 1 h 8"/>
                <a:gd name="T6" fmla="*/ 0 w 2"/>
                <a:gd name="T7" fmla="*/ 0 h 8"/>
              </a:gdLst>
              <a:ahLst/>
              <a:cxnLst>
                <a:cxn ang="0">
                  <a:pos x="T0" y="T1"/>
                </a:cxn>
                <a:cxn ang="0">
                  <a:pos x="T2" y="T3"/>
                </a:cxn>
                <a:cxn ang="0">
                  <a:pos x="T4" y="T5"/>
                </a:cxn>
                <a:cxn ang="0">
                  <a:pos x="T6" y="T7"/>
                </a:cxn>
              </a:cxnLst>
              <a:rect l="0" t="0" r="r" b="b"/>
              <a:pathLst>
                <a:path w="2" h="8">
                  <a:moveTo>
                    <a:pt x="0" y="8"/>
                  </a:moveTo>
                  <a:lnTo>
                    <a:pt x="2" y="7"/>
                  </a:lnTo>
                  <a:lnTo>
                    <a:pt x="2"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5" name="Freeform 1982"/>
            <p:cNvSpPr>
              <a:spLocks/>
            </p:cNvSpPr>
            <p:nvPr/>
          </p:nvSpPr>
          <p:spPr bwMode="auto">
            <a:xfrm>
              <a:off x="1000125" y="1057275"/>
              <a:ext cx="0" cy="0"/>
            </a:xfrm>
            <a:custGeom>
              <a:avLst/>
              <a:gdLst>
                <a:gd name="T0" fmla="*/ 0 w 3"/>
                <a:gd name="T1" fmla="*/ 5 h 5"/>
                <a:gd name="T2" fmla="*/ 3 w 3"/>
                <a:gd name="T3" fmla="*/ 4 h 5"/>
                <a:gd name="T4" fmla="*/ 3 w 3"/>
                <a:gd name="T5" fmla="*/ 0 h 5"/>
                <a:gd name="T6" fmla="*/ 0 w 3"/>
                <a:gd name="T7" fmla="*/ 0 h 5"/>
              </a:gdLst>
              <a:ahLst/>
              <a:cxnLst>
                <a:cxn ang="0">
                  <a:pos x="T0" y="T1"/>
                </a:cxn>
                <a:cxn ang="0">
                  <a:pos x="T2" y="T3"/>
                </a:cxn>
                <a:cxn ang="0">
                  <a:pos x="T4" y="T5"/>
                </a:cxn>
                <a:cxn ang="0">
                  <a:pos x="T6" y="T7"/>
                </a:cxn>
              </a:cxnLst>
              <a:rect l="0" t="0" r="r" b="b"/>
              <a:pathLst>
                <a:path w="3" h="5">
                  <a:moveTo>
                    <a:pt x="0" y="5"/>
                  </a:moveTo>
                  <a:lnTo>
                    <a:pt x="3" y="4"/>
                  </a:lnTo>
                  <a:lnTo>
                    <a:pt x="3"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6" name="Freeform 1983"/>
            <p:cNvSpPr>
              <a:spLocks/>
            </p:cNvSpPr>
            <p:nvPr/>
          </p:nvSpPr>
          <p:spPr bwMode="auto">
            <a:xfrm>
              <a:off x="1000125" y="1057275"/>
              <a:ext cx="0" cy="0"/>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6">
                  <a:moveTo>
                    <a:pt x="0" y="6"/>
                  </a:moveTo>
                  <a:lnTo>
                    <a:pt x="0" y="5"/>
                  </a:lnTo>
                  <a:lnTo>
                    <a:pt x="0" y="4"/>
                  </a:lnTo>
                  <a:lnTo>
                    <a:pt x="0" y="4"/>
                  </a:lnTo>
                  <a:lnTo>
                    <a:pt x="0" y="3"/>
                  </a:lnTo>
                  <a:lnTo>
                    <a:pt x="0" y="2"/>
                  </a:lnTo>
                  <a:lnTo>
                    <a:pt x="0" y="1"/>
                  </a:lnTo>
                  <a:lnTo>
                    <a:pt x="0" y="0"/>
                  </a:lnTo>
                  <a:lnTo>
                    <a:pt x="1" y="1"/>
                  </a:lnTo>
                  <a:lnTo>
                    <a:pt x="0" y="4"/>
                  </a:lnTo>
                  <a:lnTo>
                    <a:pt x="0" y="3"/>
                  </a:lnTo>
                  <a:lnTo>
                    <a:pt x="0" y="5"/>
                  </a:lnTo>
                  <a:lnTo>
                    <a:pt x="0" y="6"/>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grpSp>
      <p:grpSp>
        <p:nvGrpSpPr>
          <p:cNvPr id="29704" name="グループ化 1386"/>
          <p:cNvGrpSpPr>
            <a:grpSpLocks/>
          </p:cNvGrpSpPr>
          <p:nvPr/>
        </p:nvGrpSpPr>
        <p:grpSpPr bwMode="auto">
          <a:xfrm>
            <a:off x="1000125" y="1057275"/>
            <a:ext cx="0" cy="0"/>
            <a:chOff x="0" y="0"/>
            <a:chExt cx="345" cy="104"/>
          </a:xfrm>
        </p:grpSpPr>
        <p:sp>
          <p:nvSpPr>
            <p:cNvPr id="1388" name="Freeform 1710"/>
            <p:cNvSpPr>
              <a:spLocks/>
            </p:cNvSpPr>
            <p:nvPr/>
          </p:nvSpPr>
          <p:spPr bwMode="auto">
            <a:xfrm>
              <a:off x="1000125" y="1057275"/>
              <a:ext cx="0" cy="0"/>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9" name="Freeform 1711"/>
            <p:cNvSpPr>
              <a:spLocks/>
            </p:cNvSpPr>
            <p:nvPr/>
          </p:nvSpPr>
          <p:spPr bwMode="auto">
            <a:xfrm>
              <a:off x="1000125" y="1057275"/>
              <a:ext cx="0" cy="0"/>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5"/>
                  </a:lnTo>
                  <a:lnTo>
                    <a:pt x="135" y="5"/>
                  </a:lnTo>
                  <a:lnTo>
                    <a:pt x="135" y="5"/>
                  </a:lnTo>
                  <a:lnTo>
                    <a:pt x="135" y="4"/>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90" name="Line 171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91" name="Line 171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92" name="Line 171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93" name="Line 1715"/>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94" name="Line 171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95" name="Line 171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96" name="Line 171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97" name="Line 171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98" name="Line 1720"/>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99" name="Freeform 1721"/>
            <p:cNvSpPr>
              <a:spLocks/>
            </p:cNvSpPr>
            <p:nvPr/>
          </p:nvSpPr>
          <p:spPr bwMode="auto">
            <a:xfrm>
              <a:off x="1000125" y="1057275"/>
              <a:ext cx="0" cy="0"/>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0" name="Freeform 1722"/>
            <p:cNvSpPr>
              <a:spLocks/>
            </p:cNvSpPr>
            <p:nvPr/>
          </p:nvSpPr>
          <p:spPr bwMode="auto">
            <a:xfrm>
              <a:off x="1000125" y="1057275"/>
              <a:ext cx="0" cy="0"/>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1" name="Freeform 1723"/>
            <p:cNvSpPr>
              <a:spLocks/>
            </p:cNvSpPr>
            <p:nvPr/>
          </p:nvSpPr>
          <p:spPr bwMode="auto">
            <a:xfrm>
              <a:off x="1000125" y="1057275"/>
              <a:ext cx="0" cy="0"/>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2" name="Freeform 1724"/>
            <p:cNvSpPr>
              <a:spLocks/>
            </p:cNvSpPr>
            <p:nvPr/>
          </p:nvSpPr>
          <p:spPr bwMode="auto">
            <a:xfrm>
              <a:off x="1000125" y="1057275"/>
              <a:ext cx="0" cy="0"/>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3" name="Freeform 1725"/>
            <p:cNvSpPr>
              <a:spLocks/>
            </p:cNvSpPr>
            <p:nvPr/>
          </p:nvSpPr>
          <p:spPr bwMode="auto">
            <a:xfrm>
              <a:off x="1000125" y="1057275"/>
              <a:ext cx="0" cy="0"/>
            </a:xfrm>
            <a:custGeom>
              <a:avLst/>
              <a:gdLst>
                <a:gd name="T0" fmla="*/ 11 w 11"/>
                <a:gd name="T1" fmla="*/ 0 h 9"/>
                <a:gd name="T2" fmla="*/ 7 w 11"/>
                <a:gd name="T3" fmla="*/ 2 h 9"/>
                <a:gd name="T4" fmla="*/ 3 w 11"/>
                <a:gd name="T5" fmla="*/ 5 h 9"/>
                <a:gd name="T6" fmla="*/ 0 w 11"/>
                <a:gd name="T7" fmla="*/ 9 h 9"/>
              </a:gdLst>
              <a:ahLst/>
              <a:cxnLst>
                <a:cxn ang="0">
                  <a:pos x="T0" y="T1"/>
                </a:cxn>
                <a:cxn ang="0">
                  <a:pos x="T2" y="T3"/>
                </a:cxn>
                <a:cxn ang="0">
                  <a:pos x="T4" y="T5"/>
                </a:cxn>
                <a:cxn ang="0">
                  <a:pos x="T6" y="T7"/>
                </a:cxn>
              </a:cxnLst>
              <a:rect l="0" t="0" r="r" b="b"/>
              <a:pathLst>
                <a:path w="11" h="9">
                  <a:moveTo>
                    <a:pt x="11" y="0"/>
                  </a:moveTo>
                  <a:lnTo>
                    <a:pt x="7" y="2"/>
                  </a:lnTo>
                  <a:lnTo>
                    <a:pt x="3" y="5"/>
                  </a:lnTo>
                  <a:lnTo>
                    <a:pt x="0" y="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4" name="Freeform 1726"/>
            <p:cNvSpPr>
              <a:spLocks/>
            </p:cNvSpPr>
            <p:nvPr/>
          </p:nvSpPr>
          <p:spPr bwMode="auto">
            <a:xfrm>
              <a:off x="1000125" y="1057275"/>
              <a:ext cx="0" cy="0"/>
            </a:xfrm>
            <a:custGeom>
              <a:avLst/>
              <a:gdLst>
                <a:gd name="T0" fmla="*/ 9 w 9"/>
                <a:gd name="T1" fmla="*/ 0 h 21"/>
                <a:gd name="T2" fmla="*/ 4 w 9"/>
                <a:gd name="T3" fmla="*/ 10 h 21"/>
                <a:gd name="T4" fmla="*/ 0 w 9"/>
                <a:gd name="T5" fmla="*/ 21 h 21"/>
              </a:gdLst>
              <a:ahLst/>
              <a:cxnLst>
                <a:cxn ang="0">
                  <a:pos x="T0" y="T1"/>
                </a:cxn>
                <a:cxn ang="0">
                  <a:pos x="T2" y="T3"/>
                </a:cxn>
                <a:cxn ang="0">
                  <a:pos x="T4" y="T5"/>
                </a:cxn>
              </a:cxnLst>
              <a:rect l="0" t="0" r="r" b="b"/>
              <a:pathLst>
                <a:path w="9" h="21">
                  <a:moveTo>
                    <a:pt x="9" y="0"/>
                  </a:moveTo>
                  <a:lnTo>
                    <a:pt x="4" y="10"/>
                  </a:lnTo>
                  <a:lnTo>
                    <a:pt x="0" y="2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5" name="Line 1727"/>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06" name="Freeform 1728"/>
            <p:cNvSpPr>
              <a:spLocks/>
            </p:cNvSpPr>
            <p:nvPr/>
          </p:nvSpPr>
          <p:spPr bwMode="auto">
            <a:xfrm>
              <a:off x="1000125" y="1057275"/>
              <a:ext cx="0" cy="0"/>
            </a:xfrm>
            <a:custGeom>
              <a:avLst/>
              <a:gdLst>
                <a:gd name="T0" fmla="*/ 5 w 5"/>
                <a:gd name="T1" fmla="*/ 0 h 19"/>
                <a:gd name="T2" fmla="*/ 2 w 5"/>
                <a:gd name="T3" fmla="*/ 9 h 19"/>
                <a:gd name="T4" fmla="*/ 0 w 5"/>
                <a:gd name="T5" fmla="*/ 19 h 19"/>
              </a:gdLst>
              <a:ahLst/>
              <a:cxnLst>
                <a:cxn ang="0">
                  <a:pos x="T0" y="T1"/>
                </a:cxn>
                <a:cxn ang="0">
                  <a:pos x="T2" y="T3"/>
                </a:cxn>
                <a:cxn ang="0">
                  <a:pos x="T4" y="T5"/>
                </a:cxn>
              </a:cxnLst>
              <a:rect l="0" t="0" r="r" b="b"/>
              <a:pathLst>
                <a:path w="5" h="19">
                  <a:moveTo>
                    <a:pt x="5" y="0"/>
                  </a:moveTo>
                  <a:lnTo>
                    <a:pt x="2" y="9"/>
                  </a:lnTo>
                  <a:lnTo>
                    <a:pt x="0" y="1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7" name="Freeform 1729"/>
            <p:cNvSpPr>
              <a:spLocks/>
            </p:cNvSpPr>
            <p:nvPr/>
          </p:nvSpPr>
          <p:spPr bwMode="auto">
            <a:xfrm>
              <a:off x="1000125" y="1057275"/>
              <a:ext cx="0" cy="0"/>
            </a:xfrm>
            <a:custGeom>
              <a:avLst/>
              <a:gdLst>
                <a:gd name="T0" fmla="*/ 12 w 12"/>
                <a:gd name="T1" fmla="*/ 24 h 24"/>
                <a:gd name="T2" fmla="*/ 7 w 12"/>
                <a:gd name="T3" fmla="*/ 11 h 24"/>
                <a:gd name="T4" fmla="*/ 0 w 12"/>
                <a:gd name="T5" fmla="*/ 0 h 24"/>
              </a:gdLst>
              <a:ahLst/>
              <a:cxnLst>
                <a:cxn ang="0">
                  <a:pos x="T0" y="T1"/>
                </a:cxn>
                <a:cxn ang="0">
                  <a:pos x="T2" y="T3"/>
                </a:cxn>
                <a:cxn ang="0">
                  <a:pos x="T4" y="T5"/>
                </a:cxn>
              </a:cxnLst>
              <a:rect l="0" t="0" r="r" b="b"/>
              <a:pathLst>
                <a:path w="12" h="24">
                  <a:moveTo>
                    <a:pt x="12" y="24"/>
                  </a:moveTo>
                  <a:lnTo>
                    <a:pt x="7" y="1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8" name="Line 1730"/>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09" name="Line 173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10" name="Line 173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11" name="Line 173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12" name="Freeform 1734"/>
            <p:cNvSpPr>
              <a:spLocks/>
            </p:cNvSpPr>
            <p:nvPr/>
          </p:nvSpPr>
          <p:spPr bwMode="auto">
            <a:xfrm>
              <a:off x="1000125" y="1057275"/>
              <a:ext cx="0" cy="0"/>
            </a:xfrm>
            <a:custGeom>
              <a:avLst/>
              <a:gdLst>
                <a:gd name="T0" fmla="*/ 0 w 2"/>
                <a:gd name="T1" fmla="*/ 2 h 2"/>
                <a:gd name="T2" fmla="*/ 1 w 2"/>
                <a:gd name="T3" fmla="*/ 2 h 2"/>
                <a:gd name="T4" fmla="*/ 2 w 2"/>
                <a:gd name="T5" fmla="*/ 0 h 2"/>
              </a:gdLst>
              <a:ahLst/>
              <a:cxnLst>
                <a:cxn ang="0">
                  <a:pos x="T0" y="T1"/>
                </a:cxn>
                <a:cxn ang="0">
                  <a:pos x="T2" y="T3"/>
                </a:cxn>
                <a:cxn ang="0">
                  <a:pos x="T4" y="T5"/>
                </a:cxn>
              </a:cxnLst>
              <a:rect l="0" t="0" r="r" b="b"/>
              <a:pathLst>
                <a:path w="2" h="2">
                  <a:moveTo>
                    <a:pt x="0" y="2"/>
                  </a:moveTo>
                  <a:lnTo>
                    <a:pt x="1" y="2"/>
                  </a:lnTo>
                  <a:lnTo>
                    <a:pt x="2"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13" name="Line 1735"/>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14" name="Line 173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15" name="Line 173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16" name="Line 173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17" name="Line 173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18" name="Line 174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19" name="Line 174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20" name="Line 174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21" name="Line 174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22" name="Line 1744"/>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23" name="Freeform 1745"/>
            <p:cNvSpPr>
              <a:spLocks/>
            </p:cNvSpPr>
            <p:nvPr/>
          </p:nvSpPr>
          <p:spPr bwMode="auto">
            <a:xfrm>
              <a:off x="1000125" y="1057275"/>
              <a:ext cx="0" cy="0"/>
            </a:xfrm>
            <a:custGeom>
              <a:avLst/>
              <a:gdLst>
                <a:gd name="T0" fmla="*/ 1 w 1"/>
                <a:gd name="T1" fmla="*/ 0 h 2"/>
                <a:gd name="T2" fmla="*/ 0 w 1"/>
                <a:gd name="T3" fmla="*/ 0 h 2"/>
                <a:gd name="T4" fmla="*/ 0 w 1"/>
                <a:gd name="T5" fmla="*/ 1 h 2"/>
                <a:gd name="T6" fmla="*/ 1 w 1"/>
                <a:gd name="T7" fmla="*/ 2 h 2"/>
              </a:gdLst>
              <a:ahLst/>
              <a:cxnLst>
                <a:cxn ang="0">
                  <a:pos x="T0" y="T1"/>
                </a:cxn>
                <a:cxn ang="0">
                  <a:pos x="T2" y="T3"/>
                </a:cxn>
                <a:cxn ang="0">
                  <a:pos x="T4" y="T5"/>
                </a:cxn>
                <a:cxn ang="0">
                  <a:pos x="T6" y="T7"/>
                </a:cxn>
              </a:cxnLst>
              <a:rect l="0" t="0" r="r" b="b"/>
              <a:pathLst>
                <a:path w="1" h="2">
                  <a:moveTo>
                    <a:pt x="1" y="0"/>
                  </a:moveTo>
                  <a:lnTo>
                    <a:pt x="0" y="0"/>
                  </a:lnTo>
                  <a:lnTo>
                    <a:pt x="0" y="1"/>
                  </a:lnTo>
                  <a:lnTo>
                    <a:pt x="1"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24" name="Line 1746"/>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25" name="Line 174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26" name="Line 174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27" name="Line 174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28" name="Freeform 1750"/>
            <p:cNvSpPr>
              <a:spLocks/>
            </p:cNvSpPr>
            <p:nvPr/>
          </p:nvSpPr>
          <p:spPr bwMode="auto">
            <a:xfrm>
              <a:off x="1000125" y="1057275"/>
              <a:ext cx="0" cy="0"/>
            </a:xfrm>
            <a:custGeom>
              <a:avLst/>
              <a:gdLst>
                <a:gd name="T0" fmla="*/ 25 w 25"/>
                <a:gd name="T1" fmla="*/ 1 h 1"/>
                <a:gd name="T2" fmla="*/ 12 w 25"/>
                <a:gd name="T3" fmla="*/ 0 h 1"/>
                <a:gd name="T4" fmla="*/ 0 w 25"/>
                <a:gd name="T5" fmla="*/ 0 h 1"/>
              </a:gdLst>
              <a:ahLst/>
              <a:cxnLst>
                <a:cxn ang="0">
                  <a:pos x="T0" y="T1"/>
                </a:cxn>
                <a:cxn ang="0">
                  <a:pos x="T2" y="T3"/>
                </a:cxn>
                <a:cxn ang="0">
                  <a:pos x="T4" y="T5"/>
                </a:cxn>
              </a:cxnLst>
              <a:rect l="0" t="0" r="r" b="b"/>
              <a:pathLst>
                <a:path w="25" h="1">
                  <a:moveTo>
                    <a:pt x="25" y="1"/>
                  </a:moveTo>
                  <a:lnTo>
                    <a:pt x="12"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29" name="Freeform 1751"/>
            <p:cNvSpPr>
              <a:spLocks/>
            </p:cNvSpPr>
            <p:nvPr/>
          </p:nvSpPr>
          <p:spPr bwMode="auto">
            <a:xfrm>
              <a:off x="1000125" y="1057275"/>
              <a:ext cx="0" cy="0"/>
            </a:xfrm>
            <a:custGeom>
              <a:avLst/>
              <a:gdLst>
                <a:gd name="T0" fmla="*/ 3 w 3"/>
                <a:gd name="T1" fmla="*/ 0 h 22"/>
                <a:gd name="T2" fmla="*/ 1 w 3"/>
                <a:gd name="T3" fmla="*/ 7 h 22"/>
                <a:gd name="T4" fmla="*/ 0 w 3"/>
                <a:gd name="T5" fmla="*/ 14 h 22"/>
                <a:gd name="T6" fmla="*/ 0 w 3"/>
                <a:gd name="T7" fmla="*/ 22 h 22"/>
              </a:gdLst>
              <a:ahLst/>
              <a:cxnLst>
                <a:cxn ang="0">
                  <a:pos x="T0" y="T1"/>
                </a:cxn>
                <a:cxn ang="0">
                  <a:pos x="T2" y="T3"/>
                </a:cxn>
                <a:cxn ang="0">
                  <a:pos x="T4" y="T5"/>
                </a:cxn>
                <a:cxn ang="0">
                  <a:pos x="T6" y="T7"/>
                </a:cxn>
              </a:cxnLst>
              <a:rect l="0" t="0" r="r" b="b"/>
              <a:pathLst>
                <a:path w="3" h="22">
                  <a:moveTo>
                    <a:pt x="3" y="0"/>
                  </a:moveTo>
                  <a:lnTo>
                    <a:pt x="1" y="7"/>
                  </a:lnTo>
                  <a:lnTo>
                    <a:pt x="0" y="14"/>
                  </a:lnTo>
                  <a:lnTo>
                    <a:pt x="0" y="2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30" name="Freeform 1752"/>
            <p:cNvSpPr>
              <a:spLocks/>
            </p:cNvSpPr>
            <p:nvPr/>
          </p:nvSpPr>
          <p:spPr bwMode="auto">
            <a:xfrm>
              <a:off x="1000125" y="1057275"/>
              <a:ext cx="0" cy="0"/>
            </a:xfrm>
            <a:custGeom>
              <a:avLst/>
              <a:gdLst>
                <a:gd name="T0" fmla="*/ 2 w 2"/>
                <a:gd name="T1" fmla="*/ 0 h 20"/>
                <a:gd name="T2" fmla="*/ 0 w 2"/>
                <a:gd name="T3" fmla="*/ 10 h 20"/>
                <a:gd name="T4" fmla="*/ 0 w 2"/>
                <a:gd name="T5" fmla="*/ 20 h 20"/>
              </a:gdLst>
              <a:ahLst/>
              <a:cxnLst>
                <a:cxn ang="0">
                  <a:pos x="T0" y="T1"/>
                </a:cxn>
                <a:cxn ang="0">
                  <a:pos x="T2" y="T3"/>
                </a:cxn>
                <a:cxn ang="0">
                  <a:pos x="T4" y="T5"/>
                </a:cxn>
              </a:cxnLst>
              <a:rect l="0" t="0" r="r" b="b"/>
              <a:pathLst>
                <a:path w="2" h="20">
                  <a:moveTo>
                    <a:pt x="2" y="0"/>
                  </a:moveTo>
                  <a:lnTo>
                    <a:pt x="0" y="10"/>
                  </a:lnTo>
                  <a:lnTo>
                    <a:pt x="0" y="2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31" name="Freeform 1753"/>
            <p:cNvSpPr>
              <a:spLocks/>
            </p:cNvSpPr>
            <p:nvPr/>
          </p:nvSpPr>
          <p:spPr bwMode="auto">
            <a:xfrm>
              <a:off x="1000125" y="1057275"/>
              <a:ext cx="0" cy="0"/>
            </a:xfrm>
            <a:custGeom>
              <a:avLst/>
              <a:gdLst>
                <a:gd name="T0" fmla="*/ 3 w 3"/>
                <a:gd name="T1" fmla="*/ 0 h 22"/>
                <a:gd name="T2" fmla="*/ 1 w 3"/>
                <a:gd name="T3" fmla="*/ 7 h 22"/>
                <a:gd name="T4" fmla="*/ 0 w 3"/>
                <a:gd name="T5" fmla="*/ 15 h 22"/>
                <a:gd name="T6" fmla="*/ 1 w 3"/>
                <a:gd name="T7" fmla="*/ 22 h 22"/>
              </a:gdLst>
              <a:ahLst/>
              <a:cxnLst>
                <a:cxn ang="0">
                  <a:pos x="T0" y="T1"/>
                </a:cxn>
                <a:cxn ang="0">
                  <a:pos x="T2" y="T3"/>
                </a:cxn>
                <a:cxn ang="0">
                  <a:pos x="T4" y="T5"/>
                </a:cxn>
                <a:cxn ang="0">
                  <a:pos x="T6" y="T7"/>
                </a:cxn>
              </a:cxnLst>
              <a:rect l="0" t="0" r="r" b="b"/>
              <a:pathLst>
                <a:path w="3" h="22">
                  <a:moveTo>
                    <a:pt x="3" y="0"/>
                  </a:moveTo>
                  <a:lnTo>
                    <a:pt x="1" y="7"/>
                  </a:lnTo>
                  <a:lnTo>
                    <a:pt x="0" y="15"/>
                  </a:lnTo>
                  <a:lnTo>
                    <a:pt x="1" y="2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32" name="Line 1754"/>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33" name="Line 175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34" name="Line 1756"/>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35" name="Line 1757"/>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36" name="Line 175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37" name="Line 175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38" name="Freeform 1760"/>
            <p:cNvSpPr>
              <a:spLocks/>
            </p:cNvSpPr>
            <p:nvPr/>
          </p:nvSpPr>
          <p:spPr bwMode="auto">
            <a:xfrm>
              <a:off x="1000125" y="1057275"/>
              <a:ext cx="0" cy="0"/>
            </a:xfrm>
            <a:custGeom>
              <a:avLst/>
              <a:gdLst>
                <a:gd name="T0" fmla="*/ 2 w 2"/>
                <a:gd name="T1" fmla="*/ 0 h 19"/>
                <a:gd name="T2" fmla="*/ 1 w 2"/>
                <a:gd name="T3" fmla="*/ 9 h 19"/>
                <a:gd name="T4" fmla="*/ 0 w 2"/>
                <a:gd name="T5" fmla="*/ 19 h 19"/>
              </a:gdLst>
              <a:ahLst/>
              <a:cxnLst>
                <a:cxn ang="0">
                  <a:pos x="T0" y="T1"/>
                </a:cxn>
                <a:cxn ang="0">
                  <a:pos x="T2" y="T3"/>
                </a:cxn>
                <a:cxn ang="0">
                  <a:pos x="T4" y="T5"/>
                </a:cxn>
              </a:cxnLst>
              <a:rect l="0" t="0" r="r" b="b"/>
              <a:pathLst>
                <a:path w="2" h="19">
                  <a:moveTo>
                    <a:pt x="2" y="0"/>
                  </a:moveTo>
                  <a:lnTo>
                    <a:pt x="1" y="9"/>
                  </a:lnTo>
                  <a:lnTo>
                    <a:pt x="0" y="1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39" name="Freeform 1761"/>
            <p:cNvSpPr>
              <a:spLocks/>
            </p:cNvSpPr>
            <p:nvPr/>
          </p:nvSpPr>
          <p:spPr bwMode="auto">
            <a:xfrm>
              <a:off x="1000125" y="1057275"/>
              <a:ext cx="0" cy="0"/>
            </a:xfrm>
            <a:custGeom>
              <a:avLst/>
              <a:gdLst>
                <a:gd name="T0" fmla="*/ 1 w 1"/>
                <a:gd name="T1" fmla="*/ 0 h 19"/>
                <a:gd name="T2" fmla="*/ 0 w 1"/>
                <a:gd name="T3" fmla="*/ 9 h 19"/>
                <a:gd name="T4" fmla="*/ 0 w 1"/>
                <a:gd name="T5" fmla="*/ 19 h 19"/>
              </a:gdLst>
              <a:ahLst/>
              <a:cxnLst>
                <a:cxn ang="0">
                  <a:pos x="T0" y="T1"/>
                </a:cxn>
                <a:cxn ang="0">
                  <a:pos x="T2" y="T3"/>
                </a:cxn>
                <a:cxn ang="0">
                  <a:pos x="T4" y="T5"/>
                </a:cxn>
              </a:cxnLst>
              <a:rect l="0" t="0" r="r" b="b"/>
              <a:pathLst>
                <a:path w="1" h="19">
                  <a:moveTo>
                    <a:pt x="1" y="0"/>
                  </a:moveTo>
                  <a:lnTo>
                    <a:pt x="0" y="9"/>
                  </a:lnTo>
                  <a:lnTo>
                    <a:pt x="0" y="1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40" name="Line 176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41" name="Line 176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42" name="Freeform 1764"/>
            <p:cNvSpPr>
              <a:spLocks/>
            </p:cNvSpPr>
            <p:nvPr/>
          </p:nvSpPr>
          <p:spPr bwMode="auto">
            <a:xfrm>
              <a:off x="1000125" y="1057275"/>
              <a:ext cx="0" cy="0"/>
            </a:xfrm>
            <a:custGeom>
              <a:avLst/>
              <a:gdLst>
                <a:gd name="T0" fmla="*/ 2 w 2"/>
                <a:gd name="T1" fmla="*/ 0 h 19"/>
                <a:gd name="T2" fmla="*/ 0 w 2"/>
                <a:gd name="T3" fmla="*/ 9 h 19"/>
                <a:gd name="T4" fmla="*/ 1 w 2"/>
                <a:gd name="T5" fmla="*/ 19 h 19"/>
              </a:gdLst>
              <a:ahLst/>
              <a:cxnLst>
                <a:cxn ang="0">
                  <a:pos x="T0" y="T1"/>
                </a:cxn>
                <a:cxn ang="0">
                  <a:pos x="T2" y="T3"/>
                </a:cxn>
                <a:cxn ang="0">
                  <a:pos x="T4" y="T5"/>
                </a:cxn>
              </a:cxnLst>
              <a:rect l="0" t="0" r="r" b="b"/>
              <a:pathLst>
                <a:path w="2" h="19">
                  <a:moveTo>
                    <a:pt x="2" y="0"/>
                  </a:moveTo>
                  <a:lnTo>
                    <a:pt x="0" y="9"/>
                  </a:lnTo>
                  <a:lnTo>
                    <a:pt x="1" y="1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43" name="Line 176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44" name="Line 176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45" name="Line 176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46" name="Line 176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47" name="Freeform 1769"/>
            <p:cNvSpPr>
              <a:spLocks/>
            </p:cNvSpPr>
            <p:nvPr/>
          </p:nvSpPr>
          <p:spPr bwMode="auto">
            <a:xfrm>
              <a:off x="1000125" y="1057275"/>
              <a:ext cx="0" cy="0"/>
            </a:xfrm>
            <a:custGeom>
              <a:avLst/>
              <a:gdLst>
                <a:gd name="T0" fmla="*/ 8 w 8"/>
                <a:gd name="T1" fmla="*/ 0 h 2"/>
                <a:gd name="T2" fmla="*/ 4 w 8"/>
                <a:gd name="T3" fmla="*/ 0 h 2"/>
                <a:gd name="T4" fmla="*/ 0 w 8"/>
                <a:gd name="T5" fmla="*/ 2 h 2"/>
              </a:gdLst>
              <a:ahLst/>
              <a:cxnLst>
                <a:cxn ang="0">
                  <a:pos x="T0" y="T1"/>
                </a:cxn>
                <a:cxn ang="0">
                  <a:pos x="T2" y="T3"/>
                </a:cxn>
                <a:cxn ang="0">
                  <a:pos x="T4" y="T5"/>
                </a:cxn>
              </a:cxnLst>
              <a:rect l="0" t="0" r="r" b="b"/>
              <a:pathLst>
                <a:path w="8" h="2">
                  <a:moveTo>
                    <a:pt x="8" y="0"/>
                  </a:moveTo>
                  <a:lnTo>
                    <a:pt x="4" y="0"/>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48" name="Freeform 1770"/>
            <p:cNvSpPr>
              <a:spLocks/>
            </p:cNvSpPr>
            <p:nvPr/>
          </p:nvSpPr>
          <p:spPr bwMode="auto">
            <a:xfrm>
              <a:off x="1000125" y="1057275"/>
              <a:ext cx="0" cy="0"/>
            </a:xfrm>
            <a:custGeom>
              <a:avLst/>
              <a:gdLst>
                <a:gd name="T0" fmla="*/ 0 w 7"/>
                <a:gd name="T1" fmla="*/ 0 h 2"/>
                <a:gd name="T2" fmla="*/ 3 w 7"/>
                <a:gd name="T3" fmla="*/ 2 h 2"/>
                <a:gd name="T4" fmla="*/ 7 w 7"/>
                <a:gd name="T5" fmla="*/ 2 h 2"/>
              </a:gdLst>
              <a:ahLst/>
              <a:cxnLst>
                <a:cxn ang="0">
                  <a:pos x="T0" y="T1"/>
                </a:cxn>
                <a:cxn ang="0">
                  <a:pos x="T2" y="T3"/>
                </a:cxn>
                <a:cxn ang="0">
                  <a:pos x="T4" y="T5"/>
                </a:cxn>
              </a:cxnLst>
              <a:rect l="0" t="0" r="r" b="b"/>
              <a:pathLst>
                <a:path w="7" h="2">
                  <a:moveTo>
                    <a:pt x="0" y="0"/>
                  </a:moveTo>
                  <a:lnTo>
                    <a:pt x="3" y="2"/>
                  </a:lnTo>
                  <a:lnTo>
                    <a:pt x="7"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49" name="Freeform 1771"/>
            <p:cNvSpPr>
              <a:spLocks/>
            </p:cNvSpPr>
            <p:nvPr/>
          </p:nvSpPr>
          <p:spPr bwMode="auto">
            <a:xfrm>
              <a:off x="1000125" y="1057275"/>
              <a:ext cx="0" cy="0"/>
            </a:xfrm>
            <a:custGeom>
              <a:avLst/>
              <a:gdLst>
                <a:gd name="T0" fmla="*/ 0 w 6"/>
                <a:gd name="T1" fmla="*/ 0 h 1"/>
                <a:gd name="T2" fmla="*/ 2 w 6"/>
                <a:gd name="T3" fmla="*/ 1 h 1"/>
                <a:gd name="T4" fmla="*/ 4 w 6"/>
                <a:gd name="T5" fmla="*/ 1 h 1"/>
                <a:gd name="T6" fmla="*/ 6 w 6"/>
                <a:gd name="T7" fmla="*/ 0 h 1"/>
              </a:gdLst>
              <a:ahLst/>
              <a:cxnLst>
                <a:cxn ang="0">
                  <a:pos x="T0" y="T1"/>
                </a:cxn>
                <a:cxn ang="0">
                  <a:pos x="T2" y="T3"/>
                </a:cxn>
                <a:cxn ang="0">
                  <a:pos x="T4" y="T5"/>
                </a:cxn>
                <a:cxn ang="0">
                  <a:pos x="T6" y="T7"/>
                </a:cxn>
              </a:cxnLst>
              <a:rect l="0" t="0" r="r" b="b"/>
              <a:pathLst>
                <a:path w="6" h="1">
                  <a:moveTo>
                    <a:pt x="0" y="0"/>
                  </a:moveTo>
                  <a:lnTo>
                    <a:pt x="2" y="1"/>
                  </a:lnTo>
                  <a:lnTo>
                    <a:pt x="4" y="1"/>
                  </a:lnTo>
                  <a:lnTo>
                    <a:pt x="6"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0" name="Freeform 1772"/>
            <p:cNvSpPr>
              <a:spLocks/>
            </p:cNvSpPr>
            <p:nvPr/>
          </p:nvSpPr>
          <p:spPr bwMode="auto">
            <a:xfrm>
              <a:off x="1000125" y="1057275"/>
              <a:ext cx="0" cy="0"/>
            </a:xfrm>
            <a:custGeom>
              <a:avLst/>
              <a:gdLst>
                <a:gd name="T0" fmla="*/ 0 w 11"/>
                <a:gd name="T1" fmla="*/ 0 h 1"/>
                <a:gd name="T2" fmla="*/ 3 w 11"/>
                <a:gd name="T3" fmla="*/ 1 h 1"/>
                <a:gd name="T4" fmla="*/ 7 w 11"/>
                <a:gd name="T5" fmla="*/ 1 h 1"/>
                <a:gd name="T6" fmla="*/ 11 w 11"/>
                <a:gd name="T7" fmla="*/ 0 h 1"/>
              </a:gdLst>
              <a:ahLst/>
              <a:cxnLst>
                <a:cxn ang="0">
                  <a:pos x="T0" y="T1"/>
                </a:cxn>
                <a:cxn ang="0">
                  <a:pos x="T2" y="T3"/>
                </a:cxn>
                <a:cxn ang="0">
                  <a:pos x="T4" y="T5"/>
                </a:cxn>
                <a:cxn ang="0">
                  <a:pos x="T6" y="T7"/>
                </a:cxn>
              </a:cxnLst>
              <a:rect l="0" t="0" r="r" b="b"/>
              <a:pathLst>
                <a:path w="11" h="1">
                  <a:moveTo>
                    <a:pt x="0" y="0"/>
                  </a:moveTo>
                  <a:lnTo>
                    <a:pt x="3" y="1"/>
                  </a:lnTo>
                  <a:lnTo>
                    <a:pt x="7" y="1"/>
                  </a:lnTo>
                  <a:lnTo>
                    <a:pt x="11"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1" name="Freeform 1773"/>
            <p:cNvSpPr>
              <a:spLocks/>
            </p:cNvSpPr>
            <p:nvPr/>
          </p:nvSpPr>
          <p:spPr bwMode="auto">
            <a:xfrm>
              <a:off x="1000125" y="1057275"/>
              <a:ext cx="0" cy="0"/>
            </a:xfrm>
            <a:custGeom>
              <a:avLst/>
              <a:gdLst>
                <a:gd name="T0" fmla="*/ 0 w 6"/>
                <a:gd name="T1" fmla="*/ 0 h 1"/>
                <a:gd name="T2" fmla="*/ 3 w 6"/>
                <a:gd name="T3" fmla="*/ 1 h 1"/>
                <a:gd name="T4" fmla="*/ 6 w 6"/>
                <a:gd name="T5" fmla="*/ 1 h 1"/>
              </a:gdLst>
              <a:ahLst/>
              <a:cxnLst>
                <a:cxn ang="0">
                  <a:pos x="T0" y="T1"/>
                </a:cxn>
                <a:cxn ang="0">
                  <a:pos x="T2" y="T3"/>
                </a:cxn>
                <a:cxn ang="0">
                  <a:pos x="T4" y="T5"/>
                </a:cxn>
              </a:cxnLst>
              <a:rect l="0" t="0" r="r" b="b"/>
              <a:pathLst>
                <a:path w="6" h="1">
                  <a:moveTo>
                    <a:pt x="0" y="0"/>
                  </a:moveTo>
                  <a:lnTo>
                    <a:pt x="3" y="1"/>
                  </a:lnTo>
                  <a:lnTo>
                    <a:pt x="6"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2" name="Line 1774"/>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53" name="Freeform 1775"/>
            <p:cNvSpPr>
              <a:spLocks/>
            </p:cNvSpPr>
            <p:nvPr/>
          </p:nvSpPr>
          <p:spPr bwMode="auto">
            <a:xfrm>
              <a:off x="1000125" y="1057275"/>
              <a:ext cx="0" cy="0"/>
            </a:xfrm>
            <a:custGeom>
              <a:avLst/>
              <a:gdLst>
                <a:gd name="T0" fmla="*/ 8 w 8"/>
                <a:gd name="T1" fmla="*/ 2 h 2"/>
                <a:gd name="T2" fmla="*/ 5 w 8"/>
                <a:gd name="T3" fmla="*/ 0 h 2"/>
                <a:gd name="T4" fmla="*/ 2 w 8"/>
                <a:gd name="T5" fmla="*/ 1 h 2"/>
                <a:gd name="T6" fmla="*/ 0 w 8"/>
                <a:gd name="T7" fmla="*/ 2 h 2"/>
              </a:gdLst>
              <a:ahLst/>
              <a:cxnLst>
                <a:cxn ang="0">
                  <a:pos x="T0" y="T1"/>
                </a:cxn>
                <a:cxn ang="0">
                  <a:pos x="T2" y="T3"/>
                </a:cxn>
                <a:cxn ang="0">
                  <a:pos x="T4" y="T5"/>
                </a:cxn>
                <a:cxn ang="0">
                  <a:pos x="T6" y="T7"/>
                </a:cxn>
              </a:cxnLst>
              <a:rect l="0" t="0" r="r" b="b"/>
              <a:pathLst>
                <a:path w="8" h="2">
                  <a:moveTo>
                    <a:pt x="8" y="2"/>
                  </a:moveTo>
                  <a:lnTo>
                    <a:pt x="5" y="0"/>
                  </a:lnTo>
                  <a:lnTo>
                    <a:pt x="2" y="1"/>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4" name="Freeform 1776"/>
            <p:cNvSpPr>
              <a:spLocks/>
            </p:cNvSpPr>
            <p:nvPr/>
          </p:nvSpPr>
          <p:spPr bwMode="auto">
            <a:xfrm>
              <a:off x="1000125" y="1057275"/>
              <a:ext cx="0" cy="0"/>
            </a:xfrm>
            <a:custGeom>
              <a:avLst/>
              <a:gdLst>
                <a:gd name="T0" fmla="*/ 0 w 8"/>
                <a:gd name="T1" fmla="*/ 0 h 1"/>
                <a:gd name="T2" fmla="*/ 3 w 8"/>
                <a:gd name="T3" fmla="*/ 1 h 1"/>
                <a:gd name="T4" fmla="*/ 6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6" y="1"/>
                  </a:lnTo>
                  <a:lnTo>
                    <a:pt x="8"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5" name="Freeform 1777"/>
            <p:cNvSpPr>
              <a:spLocks/>
            </p:cNvSpPr>
            <p:nvPr/>
          </p:nvSpPr>
          <p:spPr bwMode="auto">
            <a:xfrm>
              <a:off x="1000125" y="1057275"/>
              <a:ext cx="0" cy="0"/>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3"/>
                  </a:moveTo>
                  <a:lnTo>
                    <a:pt x="2" y="4"/>
                  </a:lnTo>
                  <a:lnTo>
                    <a:pt x="2" y="3"/>
                  </a:lnTo>
                  <a:lnTo>
                    <a:pt x="3" y="2"/>
                  </a:lnTo>
                  <a:lnTo>
                    <a:pt x="2" y="1"/>
                  </a:lnTo>
                  <a:lnTo>
                    <a:pt x="1" y="0"/>
                  </a:lnTo>
                  <a:lnTo>
                    <a:pt x="0"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6" name="Freeform 1778"/>
            <p:cNvSpPr>
              <a:spLocks/>
            </p:cNvSpPr>
            <p:nvPr/>
          </p:nvSpPr>
          <p:spPr bwMode="auto">
            <a:xfrm>
              <a:off x="1000125" y="1057275"/>
              <a:ext cx="0" cy="0"/>
            </a:xfrm>
            <a:custGeom>
              <a:avLst/>
              <a:gdLst>
                <a:gd name="T0" fmla="*/ 0 w 5"/>
                <a:gd name="T1" fmla="*/ 6 h 6"/>
                <a:gd name="T2" fmla="*/ 2 w 5"/>
                <a:gd name="T3" fmla="*/ 5 h 6"/>
                <a:gd name="T4" fmla="*/ 4 w 5"/>
                <a:gd name="T5" fmla="*/ 3 h 6"/>
                <a:gd name="T6" fmla="*/ 5 w 5"/>
                <a:gd name="T7" fmla="*/ 0 h 6"/>
              </a:gdLst>
              <a:ahLst/>
              <a:cxnLst>
                <a:cxn ang="0">
                  <a:pos x="T0" y="T1"/>
                </a:cxn>
                <a:cxn ang="0">
                  <a:pos x="T2" y="T3"/>
                </a:cxn>
                <a:cxn ang="0">
                  <a:pos x="T4" y="T5"/>
                </a:cxn>
                <a:cxn ang="0">
                  <a:pos x="T6" y="T7"/>
                </a:cxn>
              </a:cxnLst>
              <a:rect l="0" t="0" r="r" b="b"/>
              <a:pathLst>
                <a:path w="5" h="6">
                  <a:moveTo>
                    <a:pt x="0" y="6"/>
                  </a:moveTo>
                  <a:lnTo>
                    <a:pt x="2" y="5"/>
                  </a:lnTo>
                  <a:lnTo>
                    <a:pt x="4" y="3"/>
                  </a:lnTo>
                  <a:lnTo>
                    <a:pt x="5"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7" name="Freeform 1779"/>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grpFill/>
            <a:ln w="0" cap="flat" cmpd="sng">
              <a:solidFill>
                <a:srgbClr val="000000"/>
              </a:solidFill>
              <a:prstDash val="solid"/>
              <a:round/>
              <a:headEnd/>
              <a:tailEnd/>
            </a:ln>
          </p:spPr>
          <p:txBody>
            <a:bodyPr/>
            <a:lstStyle/>
            <a:p>
              <a:pPr eaLnBrk="1" hangingPunct="1">
                <a:defRPr/>
              </a:pPr>
              <a:endParaRPr lang="ja-JP" altLang="en-US">
                <a:latin typeface="Arial" charset="0"/>
              </a:endParaRPr>
            </a:p>
          </p:txBody>
        </p:sp>
        <p:sp>
          <p:nvSpPr>
            <p:cNvPr id="1458" name="Freeform 1780"/>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val="000000"/>
              </a:solidFill>
              <a:prstDash val="solid"/>
              <a:round/>
              <a:headEnd/>
              <a:tailEnd/>
            </a:ln>
          </p:spPr>
          <p:txBody>
            <a:bodyPr/>
            <a:lstStyle/>
            <a:p>
              <a:pPr eaLnBrk="1" hangingPunct="1">
                <a:defRPr/>
              </a:pPr>
              <a:endParaRPr lang="ja-JP" altLang="en-US">
                <a:latin typeface="Arial" charset="0"/>
              </a:endParaRPr>
            </a:p>
          </p:txBody>
        </p:sp>
        <p:sp>
          <p:nvSpPr>
            <p:cNvPr id="1459" name="Freeform 1781"/>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grpFill/>
            <a:ln w="0" cap="flat" cmpd="sng">
              <a:solidFill>
                <a:srgbClr val="000000"/>
              </a:solidFill>
              <a:prstDash val="solid"/>
              <a:round/>
              <a:headEnd/>
              <a:tailEnd/>
            </a:ln>
          </p:spPr>
          <p:txBody>
            <a:bodyPr/>
            <a:lstStyle/>
            <a:p>
              <a:pPr eaLnBrk="1" hangingPunct="1">
                <a:defRPr/>
              </a:pPr>
              <a:endParaRPr lang="ja-JP" altLang="en-US">
                <a:latin typeface="Arial" charset="0"/>
              </a:endParaRPr>
            </a:p>
          </p:txBody>
        </p:sp>
        <p:sp>
          <p:nvSpPr>
            <p:cNvPr id="1460" name="Freeform 1782"/>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val="000000"/>
              </a:solidFill>
              <a:prstDash val="solid"/>
              <a:round/>
              <a:headEnd/>
              <a:tailEnd/>
            </a:ln>
          </p:spPr>
          <p:txBody>
            <a:bodyPr/>
            <a:lstStyle/>
            <a:p>
              <a:pPr eaLnBrk="1" hangingPunct="1">
                <a:defRPr/>
              </a:pPr>
              <a:endParaRPr lang="ja-JP" altLang="en-US">
                <a:latin typeface="Arial" charset="0"/>
              </a:endParaRPr>
            </a:p>
          </p:txBody>
        </p:sp>
        <p:sp>
          <p:nvSpPr>
            <p:cNvPr id="1461" name="Line 1783"/>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62" name="Line 178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63" name="Freeform 1785"/>
            <p:cNvSpPr>
              <a:spLocks/>
            </p:cNvSpPr>
            <p:nvPr/>
          </p:nvSpPr>
          <p:spPr bwMode="auto">
            <a:xfrm>
              <a:off x="1000125" y="1057275"/>
              <a:ext cx="0" cy="0"/>
            </a:xfrm>
            <a:custGeom>
              <a:avLst/>
              <a:gdLst>
                <a:gd name="T0" fmla="*/ 0 w 6"/>
                <a:gd name="T1" fmla="*/ 4 h 4"/>
                <a:gd name="T2" fmla="*/ 4 w 6"/>
                <a:gd name="T3" fmla="*/ 2 h 4"/>
                <a:gd name="T4" fmla="*/ 6 w 6"/>
                <a:gd name="T5" fmla="*/ 0 h 4"/>
              </a:gdLst>
              <a:ahLst/>
              <a:cxnLst>
                <a:cxn ang="0">
                  <a:pos x="T0" y="T1"/>
                </a:cxn>
                <a:cxn ang="0">
                  <a:pos x="T2" y="T3"/>
                </a:cxn>
                <a:cxn ang="0">
                  <a:pos x="T4" y="T5"/>
                </a:cxn>
              </a:cxnLst>
              <a:rect l="0" t="0" r="r" b="b"/>
              <a:pathLst>
                <a:path w="6" h="4">
                  <a:moveTo>
                    <a:pt x="0" y="4"/>
                  </a:moveTo>
                  <a:lnTo>
                    <a:pt x="4" y="2"/>
                  </a:lnTo>
                  <a:lnTo>
                    <a:pt x="6"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64" name="Freeform 1786"/>
            <p:cNvSpPr>
              <a:spLocks/>
            </p:cNvSpPr>
            <p:nvPr/>
          </p:nvSpPr>
          <p:spPr bwMode="auto">
            <a:xfrm>
              <a:off x="1000125" y="1057275"/>
              <a:ext cx="0" cy="0"/>
            </a:xfrm>
            <a:custGeom>
              <a:avLst/>
              <a:gdLst>
                <a:gd name="T0" fmla="*/ 16 w 16"/>
                <a:gd name="T1" fmla="*/ 10 h 10"/>
                <a:gd name="T2" fmla="*/ 13 w 16"/>
                <a:gd name="T3" fmla="*/ 6 h 10"/>
                <a:gd name="T4" fmla="*/ 9 w 16"/>
                <a:gd name="T5" fmla="*/ 3 h 10"/>
                <a:gd name="T6" fmla="*/ 5 w 16"/>
                <a:gd name="T7" fmla="*/ 1 h 10"/>
                <a:gd name="T8" fmla="*/ 0 w 16"/>
                <a:gd name="T9" fmla="*/ 0 h 10"/>
              </a:gdLst>
              <a:ahLst/>
              <a:cxnLst>
                <a:cxn ang="0">
                  <a:pos x="T0" y="T1"/>
                </a:cxn>
                <a:cxn ang="0">
                  <a:pos x="T2" y="T3"/>
                </a:cxn>
                <a:cxn ang="0">
                  <a:pos x="T4" y="T5"/>
                </a:cxn>
                <a:cxn ang="0">
                  <a:pos x="T6" y="T7"/>
                </a:cxn>
                <a:cxn ang="0">
                  <a:pos x="T8" y="T9"/>
                </a:cxn>
              </a:cxnLst>
              <a:rect l="0" t="0" r="r" b="b"/>
              <a:pathLst>
                <a:path w="16" h="10">
                  <a:moveTo>
                    <a:pt x="16" y="10"/>
                  </a:moveTo>
                  <a:lnTo>
                    <a:pt x="13" y="6"/>
                  </a:lnTo>
                  <a:lnTo>
                    <a:pt x="9" y="3"/>
                  </a:lnTo>
                  <a:lnTo>
                    <a:pt x="5"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65" name="Freeform 1787"/>
            <p:cNvSpPr>
              <a:spLocks/>
            </p:cNvSpPr>
            <p:nvPr/>
          </p:nvSpPr>
          <p:spPr bwMode="auto">
            <a:xfrm>
              <a:off x="1000125" y="1057275"/>
              <a:ext cx="0" cy="0"/>
            </a:xfrm>
            <a:custGeom>
              <a:avLst/>
              <a:gdLst>
                <a:gd name="T0" fmla="*/ 18 w 18"/>
                <a:gd name="T1" fmla="*/ 1 h 1"/>
                <a:gd name="T2" fmla="*/ 9 w 18"/>
                <a:gd name="T3" fmla="*/ 0 h 1"/>
                <a:gd name="T4" fmla="*/ 0 w 18"/>
                <a:gd name="T5" fmla="*/ 1 h 1"/>
              </a:gdLst>
              <a:ahLst/>
              <a:cxnLst>
                <a:cxn ang="0">
                  <a:pos x="T0" y="T1"/>
                </a:cxn>
                <a:cxn ang="0">
                  <a:pos x="T2" y="T3"/>
                </a:cxn>
                <a:cxn ang="0">
                  <a:pos x="T4" y="T5"/>
                </a:cxn>
              </a:cxnLst>
              <a:rect l="0" t="0" r="r" b="b"/>
              <a:pathLst>
                <a:path w="18" h="1">
                  <a:moveTo>
                    <a:pt x="18" y="1"/>
                  </a:moveTo>
                  <a:lnTo>
                    <a:pt x="9" y="0"/>
                  </a:lnTo>
                  <a:lnTo>
                    <a:pt x="0"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66" name="Freeform 1788"/>
            <p:cNvSpPr>
              <a:spLocks/>
            </p:cNvSpPr>
            <p:nvPr/>
          </p:nvSpPr>
          <p:spPr bwMode="auto">
            <a:xfrm>
              <a:off x="1000125" y="1057275"/>
              <a:ext cx="0" cy="0"/>
            </a:xfrm>
            <a:custGeom>
              <a:avLst/>
              <a:gdLst>
                <a:gd name="T0" fmla="*/ 0 w 3"/>
                <a:gd name="T1" fmla="*/ 0 h 4"/>
                <a:gd name="T2" fmla="*/ 0 w 3"/>
                <a:gd name="T3" fmla="*/ 2 h 4"/>
                <a:gd name="T4" fmla="*/ 1 w 3"/>
                <a:gd name="T5" fmla="*/ 4 h 4"/>
                <a:gd name="T6" fmla="*/ 3 w 3"/>
                <a:gd name="T7" fmla="*/ 4 h 4"/>
              </a:gdLst>
              <a:ahLst/>
              <a:cxnLst>
                <a:cxn ang="0">
                  <a:pos x="T0" y="T1"/>
                </a:cxn>
                <a:cxn ang="0">
                  <a:pos x="T2" y="T3"/>
                </a:cxn>
                <a:cxn ang="0">
                  <a:pos x="T4" y="T5"/>
                </a:cxn>
                <a:cxn ang="0">
                  <a:pos x="T6" y="T7"/>
                </a:cxn>
              </a:cxnLst>
              <a:rect l="0" t="0" r="r" b="b"/>
              <a:pathLst>
                <a:path w="3" h="4">
                  <a:moveTo>
                    <a:pt x="0" y="0"/>
                  </a:moveTo>
                  <a:lnTo>
                    <a:pt x="0" y="2"/>
                  </a:lnTo>
                  <a:lnTo>
                    <a:pt x="1" y="4"/>
                  </a:lnTo>
                  <a:lnTo>
                    <a:pt x="3" y="4"/>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67" name="Line 178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68" name="Line 179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69" name="Line 179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70" name="Freeform 1792"/>
            <p:cNvSpPr>
              <a:spLocks/>
            </p:cNvSpPr>
            <p:nvPr/>
          </p:nvSpPr>
          <p:spPr bwMode="auto">
            <a:xfrm>
              <a:off x="1000125" y="1057275"/>
              <a:ext cx="0" cy="0"/>
            </a:xfrm>
            <a:custGeom>
              <a:avLst/>
              <a:gdLst>
                <a:gd name="T0" fmla="*/ 7 w 7"/>
                <a:gd name="T1" fmla="*/ 0 h 8"/>
                <a:gd name="T2" fmla="*/ 3 w 7"/>
                <a:gd name="T3" fmla="*/ 3 h 8"/>
                <a:gd name="T4" fmla="*/ 0 w 7"/>
                <a:gd name="T5" fmla="*/ 8 h 8"/>
              </a:gdLst>
              <a:ahLst/>
              <a:cxnLst>
                <a:cxn ang="0">
                  <a:pos x="T0" y="T1"/>
                </a:cxn>
                <a:cxn ang="0">
                  <a:pos x="T2" y="T3"/>
                </a:cxn>
                <a:cxn ang="0">
                  <a:pos x="T4" y="T5"/>
                </a:cxn>
              </a:cxnLst>
              <a:rect l="0" t="0" r="r" b="b"/>
              <a:pathLst>
                <a:path w="7" h="8">
                  <a:moveTo>
                    <a:pt x="7" y="0"/>
                  </a:moveTo>
                  <a:lnTo>
                    <a:pt x="3" y="3"/>
                  </a:lnTo>
                  <a:lnTo>
                    <a:pt x="0" y="8"/>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71" name="Line 179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72" name="Line 1794"/>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73" name="Line 1795"/>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74" name="Line 179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75" name="Line 179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76" name="Line 1798"/>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77" name="Line 179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78" name="Line 1800"/>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79" name="Line 1801"/>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80" name="Line 1802"/>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81" name="Line 1803"/>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82" name="Freeform 1804"/>
            <p:cNvSpPr>
              <a:spLocks/>
            </p:cNvSpPr>
            <p:nvPr/>
          </p:nvSpPr>
          <p:spPr bwMode="auto">
            <a:xfrm>
              <a:off x="1000125" y="1057275"/>
              <a:ext cx="0" cy="0"/>
            </a:xfrm>
            <a:custGeom>
              <a:avLst/>
              <a:gdLst>
                <a:gd name="T0" fmla="*/ 15 w 15"/>
                <a:gd name="T1" fmla="*/ 22 h 22"/>
                <a:gd name="T2" fmla="*/ 8 w 15"/>
                <a:gd name="T3" fmla="*/ 11 h 22"/>
                <a:gd name="T4" fmla="*/ 0 w 15"/>
                <a:gd name="T5" fmla="*/ 0 h 22"/>
              </a:gdLst>
              <a:ahLst/>
              <a:cxnLst>
                <a:cxn ang="0">
                  <a:pos x="T0" y="T1"/>
                </a:cxn>
                <a:cxn ang="0">
                  <a:pos x="T2" y="T3"/>
                </a:cxn>
                <a:cxn ang="0">
                  <a:pos x="T4" y="T5"/>
                </a:cxn>
              </a:cxnLst>
              <a:rect l="0" t="0" r="r" b="b"/>
              <a:pathLst>
                <a:path w="15" h="22">
                  <a:moveTo>
                    <a:pt x="15" y="22"/>
                  </a:moveTo>
                  <a:lnTo>
                    <a:pt x="8" y="1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83" name="Freeform 1805"/>
            <p:cNvSpPr>
              <a:spLocks/>
            </p:cNvSpPr>
            <p:nvPr/>
          </p:nvSpPr>
          <p:spPr bwMode="auto">
            <a:xfrm>
              <a:off x="1000125" y="1057275"/>
              <a:ext cx="0" cy="0"/>
            </a:xfrm>
            <a:custGeom>
              <a:avLst/>
              <a:gdLst>
                <a:gd name="T0" fmla="*/ 0 w 2"/>
                <a:gd name="T1" fmla="*/ 1 h 2"/>
                <a:gd name="T2" fmla="*/ 1 w 2"/>
                <a:gd name="T3" fmla="*/ 2 h 2"/>
                <a:gd name="T4" fmla="*/ 2 w 2"/>
                <a:gd name="T5" fmla="*/ 1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0" y="1"/>
                  </a:moveTo>
                  <a:lnTo>
                    <a:pt x="1" y="2"/>
                  </a:lnTo>
                  <a:lnTo>
                    <a:pt x="2" y="1"/>
                  </a:lnTo>
                  <a:lnTo>
                    <a:pt x="2" y="0"/>
                  </a:lnTo>
                  <a:lnTo>
                    <a:pt x="2"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84" name="Line 1806"/>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85" name="Line 180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86" name="Line 180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87" name="Freeform 1809"/>
            <p:cNvSpPr>
              <a:spLocks/>
            </p:cNvSpPr>
            <p:nvPr/>
          </p:nvSpPr>
          <p:spPr bwMode="auto">
            <a:xfrm>
              <a:off x="1000125" y="1057275"/>
              <a:ext cx="0" cy="0"/>
            </a:xfrm>
            <a:custGeom>
              <a:avLst/>
              <a:gdLst>
                <a:gd name="T0" fmla="*/ 0 w 3"/>
                <a:gd name="T1" fmla="*/ 1 h 1"/>
                <a:gd name="T2" fmla="*/ 2 w 3"/>
                <a:gd name="T3" fmla="*/ 1 h 1"/>
                <a:gd name="T4" fmla="*/ 2 w 3"/>
                <a:gd name="T5" fmla="*/ 0 h 1"/>
                <a:gd name="T6" fmla="*/ 3 w 3"/>
                <a:gd name="T7" fmla="*/ 0 h 1"/>
              </a:gdLst>
              <a:ahLst/>
              <a:cxnLst>
                <a:cxn ang="0">
                  <a:pos x="T0" y="T1"/>
                </a:cxn>
                <a:cxn ang="0">
                  <a:pos x="T2" y="T3"/>
                </a:cxn>
                <a:cxn ang="0">
                  <a:pos x="T4" y="T5"/>
                </a:cxn>
                <a:cxn ang="0">
                  <a:pos x="T6" y="T7"/>
                </a:cxn>
              </a:cxnLst>
              <a:rect l="0" t="0" r="r" b="b"/>
              <a:pathLst>
                <a:path w="3" h="1">
                  <a:moveTo>
                    <a:pt x="0" y="1"/>
                  </a:moveTo>
                  <a:lnTo>
                    <a:pt x="2" y="1"/>
                  </a:lnTo>
                  <a:lnTo>
                    <a:pt x="2" y="0"/>
                  </a:lnTo>
                  <a:lnTo>
                    <a:pt x="3"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88" name="Line 181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89" name="Line 181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90" name="Line 181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91" name="Line 181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92" name="Line 181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93" name="Line 181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94" name="Line 1816"/>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95" name="Freeform 1817"/>
            <p:cNvSpPr>
              <a:spLocks/>
            </p:cNvSpPr>
            <p:nvPr/>
          </p:nvSpPr>
          <p:spPr bwMode="auto">
            <a:xfrm>
              <a:off x="1000125" y="1057275"/>
              <a:ext cx="0" cy="0"/>
            </a:xfrm>
            <a:custGeom>
              <a:avLst/>
              <a:gdLst>
                <a:gd name="T0" fmla="*/ 2 w 2"/>
                <a:gd name="T1" fmla="*/ 0 h 1"/>
                <a:gd name="T2" fmla="*/ 1 w 2"/>
                <a:gd name="T3" fmla="*/ 0 h 1"/>
                <a:gd name="T4" fmla="*/ 0 w 2"/>
                <a:gd name="T5" fmla="*/ 1 h 1"/>
              </a:gdLst>
              <a:ahLst/>
              <a:cxnLst>
                <a:cxn ang="0">
                  <a:pos x="T0" y="T1"/>
                </a:cxn>
                <a:cxn ang="0">
                  <a:pos x="T2" y="T3"/>
                </a:cxn>
                <a:cxn ang="0">
                  <a:pos x="T4" y="T5"/>
                </a:cxn>
              </a:cxnLst>
              <a:rect l="0" t="0" r="r" b="b"/>
              <a:pathLst>
                <a:path w="2" h="1">
                  <a:moveTo>
                    <a:pt x="2" y="0"/>
                  </a:moveTo>
                  <a:lnTo>
                    <a:pt x="1" y="0"/>
                  </a:lnTo>
                  <a:lnTo>
                    <a:pt x="0"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96" name="Line 181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97" name="Freeform 1819"/>
            <p:cNvSpPr>
              <a:spLocks/>
            </p:cNvSpPr>
            <p:nvPr/>
          </p:nvSpPr>
          <p:spPr bwMode="auto">
            <a:xfrm>
              <a:off x="1000125" y="1057275"/>
              <a:ext cx="0" cy="0"/>
            </a:xfrm>
            <a:custGeom>
              <a:avLst/>
              <a:gdLst>
                <a:gd name="T0" fmla="*/ 2 w 2"/>
                <a:gd name="T1" fmla="*/ 3 h 3"/>
                <a:gd name="T2" fmla="*/ 1 w 2"/>
                <a:gd name="T3" fmla="*/ 1 h 3"/>
                <a:gd name="T4" fmla="*/ 0 w 2"/>
                <a:gd name="T5" fmla="*/ 0 h 3"/>
              </a:gdLst>
              <a:ahLst/>
              <a:cxnLst>
                <a:cxn ang="0">
                  <a:pos x="T0" y="T1"/>
                </a:cxn>
                <a:cxn ang="0">
                  <a:pos x="T2" y="T3"/>
                </a:cxn>
                <a:cxn ang="0">
                  <a:pos x="T4" y="T5"/>
                </a:cxn>
              </a:cxnLst>
              <a:rect l="0" t="0" r="r" b="b"/>
              <a:pathLst>
                <a:path w="2" h="3">
                  <a:moveTo>
                    <a:pt x="2" y="3"/>
                  </a:moveTo>
                  <a:lnTo>
                    <a:pt x="1"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98" name="Freeform 1820"/>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99" name="Line 182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00" name="Line 182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01" name="Freeform 1823"/>
            <p:cNvSpPr>
              <a:spLocks/>
            </p:cNvSpPr>
            <p:nvPr/>
          </p:nvSpPr>
          <p:spPr bwMode="auto">
            <a:xfrm>
              <a:off x="1000125" y="1057275"/>
              <a:ext cx="0" cy="0"/>
            </a:xfrm>
            <a:custGeom>
              <a:avLst/>
              <a:gdLst>
                <a:gd name="T0" fmla="*/ 0 w 1"/>
                <a:gd name="T1" fmla="*/ 0 h 2"/>
                <a:gd name="T2" fmla="*/ 0 w 1"/>
                <a:gd name="T3" fmla="*/ 1 h 2"/>
                <a:gd name="T4" fmla="*/ 1 w 1"/>
                <a:gd name="T5" fmla="*/ 2 h 2"/>
              </a:gdLst>
              <a:ahLst/>
              <a:cxnLst>
                <a:cxn ang="0">
                  <a:pos x="T0" y="T1"/>
                </a:cxn>
                <a:cxn ang="0">
                  <a:pos x="T2" y="T3"/>
                </a:cxn>
                <a:cxn ang="0">
                  <a:pos x="T4" y="T5"/>
                </a:cxn>
              </a:cxnLst>
              <a:rect l="0" t="0" r="r" b="b"/>
              <a:pathLst>
                <a:path w="1" h="2">
                  <a:moveTo>
                    <a:pt x="0" y="0"/>
                  </a:moveTo>
                  <a:lnTo>
                    <a:pt x="0" y="1"/>
                  </a:lnTo>
                  <a:lnTo>
                    <a:pt x="1"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02" name="Line 182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03" name="Line 182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04" name="Line 182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05" name="Freeform 1827"/>
            <p:cNvSpPr>
              <a:spLocks/>
            </p:cNvSpPr>
            <p:nvPr/>
          </p:nvSpPr>
          <p:spPr bwMode="auto">
            <a:xfrm>
              <a:off x="1000125" y="1057275"/>
              <a:ext cx="0" cy="0"/>
            </a:xfrm>
            <a:custGeom>
              <a:avLst/>
              <a:gdLst>
                <a:gd name="T0" fmla="*/ 0 w 2"/>
                <a:gd name="T1" fmla="*/ 1 w 2"/>
                <a:gd name="T2" fmla="*/ 2 w 2"/>
              </a:gdLst>
              <a:ahLst/>
              <a:cxnLst>
                <a:cxn ang="0">
                  <a:pos x="T0" y="0"/>
                </a:cxn>
                <a:cxn ang="0">
                  <a:pos x="T1" y="0"/>
                </a:cxn>
                <a:cxn ang="0">
                  <a:pos x="T2" y="0"/>
                </a:cxn>
              </a:cxnLst>
              <a:rect l="0" t="0" r="r" b="b"/>
              <a:pathLst>
                <a:path w="2">
                  <a:moveTo>
                    <a:pt x="0" y="0"/>
                  </a:moveTo>
                  <a:lnTo>
                    <a:pt x="1" y="0"/>
                  </a:lnTo>
                  <a:lnTo>
                    <a:pt x="2"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06" name="Freeform 1828"/>
            <p:cNvSpPr>
              <a:spLocks/>
            </p:cNvSpPr>
            <p:nvPr/>
          </p:nvSpPr>
          <p:spPr bwMode="auto">
            <a:xfrm>
              <a:off x="1000125" y="1057275"/>
              <a:ext cx="0" cy="0"/>
            </a:xfrm>
            <a:custGeom>
              <a:avLst/>
              <a:gdLst>
                <a:gd name="T0" fmla="*/ 1 w 1"/>
                <a:gd name="T1" fmla="*/ 3 h 3"/>
                <a:gd name="T2" fmla="*/ 1 w 1"/>
                <a:gd name="T3" fmla="*/ 2 h 3"/>
                <a:gd name="T4" fmla="*/ 0 w 1"/>
                <a:gd name="T5" fmla="*/ 0 h 3"/>
              </a:gdLst>
              <a:ahLst/>
              <a:cxnLst>
                <a:cxn ang="0">
                  <a:pos x="T0" y="T1"/>
                </a:cxn>
                <a:cxn ang="0">
                  <a:pos x="T2" y="T3"/>
                </a:cxn>
                <a:cxn ang="0">
                  <a:pos x="T4" y="T5"/>
                </a:cxn>
              </a:cxnLst>
              <a:rect l="0" t="0" r="r" b="b"/>
              <a:pathLst>
                <a:path w="1" h="3">
                  <a:moveTo>
                    <a:pt x="1" y="3"/>
                  </a:moveTo>
                  <a:lnTo>
                    <a:pt x="1" y="2"/>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07" name="Freeform 1829"/>
            <p:cNvSpPr>
              <a:spLocks/>
            </p:cNvSpPr>
            <p:nvPr/>
          </p:nvSpPr>
          <p:spPr bwMode="auto">
            <a:xfrm>
              <a:off x="1000125" y="1057275"/>
              <a:ext cx="0" cy="0"/>
            </a:xfrm>
            <a:custGeom>
              <a:avLst/>
              <a:gdLst>
                <a:gd name="T0" fmla="*/ 1 w 1"/>
                <a:gd name="T1" fmla="*/ 1 h 1"/>
                <a:gd name="T2" fmla="*/ 1 w 1"/>
                <a:gd name="T3" fmla="*/ 0 h 1"/>
                <a:gd name="T4" fmla="*/ 0 w 1"/>
                <a:gd name="T5" fmla="*/ 0 h 1"/>
              </a:gdLst>
              <a:ahLst/>
              <a:cxnLst>
                <a:cxn ang="0">
                  <a:pos x="T0" y="T1"/>
                </a:cxn>
                <a:cxn ang="0">
                  <a:pos x="T2" y="T3"/>
                </a:cxn>
                <a:cxn ang="0">
                  <a:pos x="T4" y="T5"/>
                </a:cxn>
              </a:cxnLst>
              <a:rect l="0" t="0" r="r" b="b"/>
              <a:pathLst>
                <a:path w="1" h="1">
                  <a:moveTo>
                    <a:pt x="1" y="1"/>
                  </a:moveTo>
                  <a:lnTo>
                    <a:pt x="1"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08" name="Line 1830"/>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09" name="Freeform 1831"/>
            <p:cNvSpPr>
              <a:spLocks/>
            </p:cNvSpPr>
            <p:nvPr/>
          </p:nvSpPr>
          <p:spPr bwMode="auto">
            <a:xfrm>
              <a:off x="1000125" y="1057275"/>
              <a:ext cx="0" cy="0"/>
            </a:xfrm>
            <a:custGeom>
              <a:avLst/>
              <a:gdLst>
                <a:gd name="T0" fmla="*/ 0 h 1"/>
                <a:gd name="T1" fmla="*/ 1 h 1"/>
                <a:gd name="T2" fmla="*/ 1 h 1"/>
              </a:gdLst>
              <a:ahLst/>
              <a:cxnLst>
                <a:cxn ang="0">
                  <a:pos x="0" y="T0"/>
                </a:cxn>
                <a:cxn ang="0">
                  <a:pos x="0" y="T1"/>
                </a:cxn>
                <a:cxn ang="0">
                  <a:pos x="0" y="T2"/>
                </a:cxn>
              </a:cxnLst>
              <a:rect l="0" t="0" r="r" b="b"/>
              <a:pathLst>
                <a:path h="1">
                  <a:moveTo>
                    <a:pt x="0" y="0"/>
                  </a:moveTo>
                  <a:lnTo>
                    <a:pt x="0" y="1"/>
                  </a:lnTo>
                  <a:lnTo>
                    <a:pt x="0"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10" name="Line 183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11" name="Freeform 1833"/>
            <p:cNvSpPr>
              <a:spLocks/>
            </p:cNvSpPr>
            <p:nvPr/>
          </p:nvSpPr>
          <p:spPr bwMode="auto">
            <a:xfrm>
              <a:off x="1000125" y="1057275"/>
              <a:ext cx="0" cy="0"/>
            </a:xfrm>
            <a:custGeom>
              <a:avLst/>
              <a:gdLst>
                <a:gd name="T0" fmla="*/ 1 h 1"/>
                <a:gd name="T1" fmla="*/ 1 h 1"/>
                <a:gd name="T2" fmla="*/ 0 h 1"/>
                <a:gd name="T3" fmla="*/ 0 h 1"/>
              </a:gdLst>
              <a:ahLst/>
              <a:cxnLst>
                <a:cxn ang="0">
                  <a:pos x="0" y="T0"/>
                </a:cxn>
                <a:cxn ang="0">
                  <a:pos x="0" y="T1"/>
                </a:cxn>
                <a:cxn ang="0">
                  <a:pos x="0" y="T2"/>
                </a:cxn>
                <a:cxn ang="0">
                  <a:pos x="0" y="T3"/>
                </a:cxn>
              </a:cxnLst>
              <a:rect l="0" t="0" r="r" b="b"/>
              <a:pathLst>
                <a:path h="1">
                  <a:moveTo>
                    <a:pt x="0" y="1"/>
                  </a:moveTo>
                  <a:lnTo>
                    <a:pt x="0" y="1"/>
                  </a:lnTo>
                  <a:lnTo>
                    <a:pt x="0"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12" name="Freeform 1834"/>
            <p:cNvSpPr>
              <a:spLocks/>
            </p:cNvSpPr>
            <p:nvPr/>
          </p:nvSpPr>
          <p:spPr bwMode="auto">
            <a:xfrm>
              <a:off x="1000125" y="1057275"/>
              <a:ext cx="0" cy="0"/>
            </a:xfrm>
            <a:custGeom>
              <a:avLst/>
              <a:gdLst>
                <a:gd name="T0" fmla="*/ 0 w 1"/>
                <a:gd name="T1" fmla="*/ 0 h 1"/>
                <a:gd name="T2" fmla="*/ 0 w 1"/>
                <a:gd name="T3" fmla="*/ 0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0" y="0"/>
                  </a:moveTo>
                  <a:lnTo>
                    <a:pt x="0" y="0"/>
                  </a:lnTo>
                  <a:lnTo>
                    <a:pt x="1" y="1"/>
                  </a:lnTo>
                  <a:lnTo>
                    <a:pt x="1"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13" name="Line 1835"/>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14" name="Line 1836"/>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15" name="Freeform 1837"/>
            <p:cNvSpPr>
              <a:spLocks/>
            </p:cNvSpPr>
            <p:nvPr/>
          </p:nvSpPr>
          <p:spPr bwMode="auto">
            <a:xfrm>
              <a:off x="1000125" y="1057275"/>
              <a:ext cx="0" cy="0"/>
            </a:xfrm>
            <a:custGeom>
              <a:avLst/>
              <a:gdLst>
                <a:gd name="T0" fmla="*/ 66 w 66"/>
                <a:gd name="T1" fmla="*/ 0 h 5"/>
                <a:gd name="T2" fmla="*/ 33 w 66"/>
                <a:gd name="T3" fmla="*/ 2 h 5"/>
                <a:gd name="T4" fmla="*/ 0 w 66"/>
                <a:gd name="T5" fmla="*/ 5 h 5"/>
              </a:gdLst>
              <a:ahLst/>
              <a:cxnLst>
                <a:cxn ang="0">
                  <a:pos x="T0" y="T1"/>
                </a:cxn>
                <a:cxn ang="0">
                  <a:pos x="T2" y="T3"/>
                </a:cxn>
                <a:cxn ang="0">
                  <a:pos x="T4" y="T5"/>
                </a:cxn>
              </a:cxnLst>
              <a:rect l="0" t="0" r="r" b="b"/>
              <a:pathLst>
                <a:path w="66" h="5">
                  <a:moveTo>
                    <a:pt x="66" y="0"/>
                  </a:moveTo>
                  <a:lnTo>
                    <a:pt x="33" y="2"/>
                  </a:lnTo>
                  <a:lnTo>
                    <a:pt x="0" y="5"/>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16" name="Line 183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17" name="Line 183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18" name="Line 1840"/>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19" name="Freeform 1841"/>
            <p:cNvSpPr>
              <a:spLocks/>
            </p:cNvSpPr>
            <p:nvPr/>
          </p:nvSpPr>
          <p:spPr bwMode="auto">
            <a:xfrm>
              <a:off x="1000125" y="1057275"/>
              <a:ext cx="0" cy="0"/>
            </a:xfrm>
            <a:custGeom>
              <a:avLst/>
              <a:gdLst>
                <a:gd name="T0" fmla="*/ 1 w 1"/>
                <a:gd name="T1" fmla="*/ 0 h 3"/>
                <a:gd name="T2" fmla="*/ 0 w 1"/>
                <a:gd name="T3" fmla="*/ 1 h 3"/>
                <a:gd name="T4" fmla="*/ 0 w 1"/>
                <a:gd name="T5" fmla="*/ 3 h 3"/>
              </a:gdLst>
              <a:ahLst/>
              <a:cxnLst>
                <a:cxn ang="0">
                  <a:pos x="T0" y="T1"/>
                </a:cxn>
                <a:cxn ang="0">
                  <a:pos x="T2" y="T3"/>
                </a:cxn>
                <a:cxn ang="0">
                  <a:pos x="T4" y="T5"/>
                </a:cxn>
              </a:cxnLst>
              <a:rect l="0" t="0" r="r" b="b"/>
              <a:pathLst>
                <a:path w="1" h="3">
                  <a:moveTo>
                    <a:pt x="1" y="0"/>
                  </a:moveTo>
                  <a:lnTo>
                    <a:pt x="0"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0" name="Freeform 1842"/>
            <p:cNvSpPr>
              <a:spLocks/>
            </p:cNvSpPr>
            <p:nvPr/>
          </p:nvSpPr>
          <p:spPr bwMode="auto">
            <a:xfrm>
              <a:off x="1000125" y="1057275"/>
              <a:ext cx="0" cy="0"/>
            </a:xfrm>
            <a:custGeom>
              <a:avLst/>
              <a:gdLst>
                <a:gd name="T0" fmla="*/ 8 w 8"/>
                <a:gd name="T1" fmla="*/ 9 h 9"/>
                <a:gd name="T2" fmla="*/ 4 w 8"/>
                <a:gd name="T3" fmla="*/ 4 h 9"/>
                <a:gd name="T4" fmla="*/ 0 w 8"/>
                <a:gd name="T5" fmla="*/ 0 h 9"/>
              </a:gdLst>
              <a:ahLst/>
              <a:cxnLst>
                <a:cxn ang="0">
                  <a:pos x="T0" y="T1"/>
                </a:cxn>
                <a:cxn ang="0">
                  <a:pos x="T2" y="T3"/>
                </a:cxn>
                <a:cxn ang="0">
                  <a:pos x="T4" y="T5"/>
                </a:cxn>
              </a:cxnLst>
              <a:rect l="0" t="0" r="r" b="b"/>
              <a:pathLst>
                <a:path w="8" h="9">
                  <a:moveTo>
                    <a:pt x="8" y="9"/>
                  </a:moveTo>
                  <a:lnTo>
                    <a:pt x="4" y="4"/>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1" name="Freeform 1843"/>
            <p:cNvSpPr>
              <a:spLocks/>
            </p:cNvSpPr>
            <p:nvPr/>
          </p:nvSpPr>
          <p:spPr bwMode="auto">
            <a:xfrm>
              <a:off x="1000125" y="1057275"/>
              <a:ext cx="0" cy="0"/>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Lst>
              <a:ahLst/>
              <a:cxnLst>
                <a:cxn ang="0">
                  <a:pos x="T0" y="T1"/>
                </a:cxn>
                <a:cxn ang="0">
                  <a:pos x="T2" y="T3"/>
                </a:cxn>
                <a:cxn ang="0">
                  <a:pos x="T4" y="T5"/>
                </a:cxn>
                <a:cxn ang="0">
                  <a:pos x="T6" y="T7"/>
                </a:cxn>
                <a:cxn ang="0">
                  <a:pos x="T8" y="T9"/>
                </a:cxn>
                <a:cxn ang="0">
                  <a:pos x="T10" y="T11"/>
                </a:cxn>
              </a:cxnLst>
              <a:rect l="0" t="0" r="r" b="b"/>
              <a:pathLst>
                <a:path w="33" h="5">
                  <a:moveTo>
                    <a:pt x="33" y="5"/>
                  </a:moveTo>
                  <a:lnTo>
                    <a:pt x="27" y="2"/>
                  </a:lnTo>
                  <a:lnTo>
                    <a:pt x="20" y="0"/>
                  </a:lnTo>
                  <a:lnTo>
                    <a:pt x="13" y="0"/>
                  </a:lnTo>
                  <a:lnTo>
                    <a:pt x="7"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2" name="Freeform 1844"/>
            <p:cNvSpPr>
              <a:spLocks/>
            </p:cNvSpPr>
            <p:nvPr/>
          </p:nvSpPr>
          <p:spPr bwMode="auto">
            <a:xfrm>
              <a:off x="1000125" y="1057275"/>
              <a:ext cx="0" cy="0"/>
            </a:xfrm>
            <a:custGeom>
              <a:avLst/>
              <a:gdLst>
                <a:gd name="T0" fmla="*/ 1 w 2"/>
                <a:gd name="T1" fmla="*/ 0 h 15"/>
                <a:gd name="T2" fmla="*/ 0 w 2"/>
                <a:gd name="T3" fmla="*/ 8 h 15"/>
                <a:gd name="T4" fmla="*/ 2 w 2"/>
                <a:gd name="T5" fmla="*/ 15 h 15"/>
              </a:gdLst>
              <a:ahLst/>
              <a:cxnLst>
                <a:cxn ang="0">
                  <a:pos x="T0" y="T1"/>
                </a:cxn>
                <a:cxn ang="0">
                  <a:pos x="T2" y="T3"/>
                </a:cxn>
                <a:cxn ang="0">
                  <a:pos x="T4" y="T5"/>
                </a:cxn>
              </a:cxnLst>
              <a:rect l="0" t="0" r="r" b="b"/>
              <a:pathLst>
                <a:path w="2" h="15">
                  <a:moveTo>
                    <a:pt x="1" y="0"/>
                  </a:moveTo>
                  <a:lnTo>
                    <a:pt x="0" y="8"/>
                  </a:lnTo>
                  <a:lnTo>
                    <a:pt x="2" y="15"/>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3" name="Line 184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24" name="Line 1846"/>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25" name="Line 184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26" name="Line 184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27" name="Freeform 1849"/>
            <p:cNvSpPr>
              <a:spLocks/>
            </p:cNvSpPr>
            <p:nvPr/>
          </p:nvSpPr>
          <p:spPr bwMode="auto">
            <a:xfrm>
              <a:off x="1000125" y="1057275"/>
              <a:ext cx="0" cy="0"/>
            </a:xfrm>
            <a:custGeom>
              <a:avLst/>
              <a:gdLst>
                <a:gd name="T0" fmla="*/ 2 w 2"/>
                <a:gd name="T1" fmla="*/ 0 h 1"/>
                <a:gd name="T2" fmla="*/ 1 w 2"/>
                <a:gd name="T3" fmla="*/ 0 h 1"/>
                <a:gd name="T4" fmla="*/ 0 w 2"/>
                <a:gd name="T5" fmla="*/ 0 h 1"/>
                <a:gd name="T6" fmla="*/ 0 w 2"/>
                <a:gd name="T7" fmla="*/ 1 h 1"/>
                <a:gd name="T8" fmla="*/ 1 w 2"/>
                <a:gd name="T9" fmla="*/ 1 h 1"/>
              </a:gdLst>
              <a:ahLst/>
              <a:cxnLst>
                <a:cxn ang="0">
                  <a:pos x="T0" y="T1"/>
                </a:cxn>
                <a:cxn ang="0">
                  <a:pos x="T2" y="T3"/>
                </a:cxn>
                <a:cxn ang="0">
                  <a:pos x="T4" y="T5"/>
                </a:cxn>
                <a:cxn ang="0">
                  <a:pos x="T6" y="T7"/>
                </a:cxn>
                <a:cxn ang="0">
                  <a:pos x="T8" y="T9"/>
                </a:cxn>
              </a:cxnLst>
              <a:rect l="0" t="0" r="r" b="b"/>
              <a:pathLst>
                <a:path w="2" h="1">
                  <a:moveTo>
                    <a:pt x="2" y="0"/>
                  </a:moveTo>
                  <a:lnTo>
                    <a:pt x="1" y="0"/>
                  </a:lnTo>
                  <a:lnTo>
                    <a:pt x="0" y="0"/>
                  </a:lnTo>
                  <a:lnTo>
                    <a:pt x="0" y="1"/>
                  </a:lnTo>
                  <a:lnTo>
                    <a:pt x="1"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8" name="Line 185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29" name="Line 1851"/>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30" name="Line 1852"/>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31" name="Freeform 1853"/>
            <p:cNvSpPr>
              <a:spLocks/>
            </p:cNvSpPr>
            <p:nvPr/>
          </p:nvSpPr>
          <p:spPr bwMode="auto">
            <a:xfrm>
              <a:off x="1000125" y="1057275"/>
              <a:ext cx="0" cy="0"/>
            </a:xfrm>
            <a:custGeom>
              <a:avLst/>
              <a:gdLst>
                <a:gd name="T0" fmla="*/ 0 w 4"/>
                <a:gd name="T1" fmla="*/ 2 h 2"/>
                <a:gd name="T2" fmla="*/ 2 w 4"/>
                <a:gd name="T3" fmla="*/ 2 h 2"/>
                <a:gd name="T4" fmla="*/ 4 w 4"/>
                <a:gd name="T5" fmla="*/ 0 h 2"/>
              </a:gdLst>
              <a:ahLst/>
              <a:cxnLst>
                <a:cxn ang="0">
                  <a:pos x="T0" y="T1"/>
                </a:cxn>
                <a:cxn ang="0">
                  <a:pos x="T2" y="T3"/>
                </a:cxn>
                <a:cxn ang="0">
                  <a:pos x="T4" y="T5"/>
                </a:cxn>
              </a:cxnLst>
              <a:rect l="0" t="0" r="r" b="b"/>
              <a:pathLst>
                <a:path w="4" h="2">
                  <a:moveTo>
                    <a:pt x="0" y="2"/>
                  </a:moveTo>
                  <a:lnTo>
                    <a:pt x="2" y="2"/>
                  </a:lnTo>
                  <a:lnTo>
                    <a:pt x="4"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2" name="Freeform 1854"/>
            <p:cNvSpPr>
              <a:spLocks/>
            </p:cNvSpPr>
            <p:nvPr/>
          </p:nvSpPr>
          <p:spPr bwMode="auto">
            <a:xfrm>
              <a:off x="1000125" y="1057275"/>
              <a:ext cx="0" cy="0"/>
            </a:xfrm>
            <a:custGeom>
              <a:avLst/>
              <a:gdLst>
                <a:gd name="T0" fmla="*/ 3 w 3"/>
                <a:gd name="T1" fmla="*/ 0 h 3"/>
                <a:gd name="T2" fmla="*/ 1 w 3"/>
                <a:gd name="T3" fmla="*/ 1 h 3"/>
                <a:gd name="T4" fmla="*/ 0 w 3"/>
                <a:gd name="T5" fmla="*/ 3 h 3"/>
              </a:gdLst>
              <a:ahLst/>
              <a:cxnLst>
                <a:cxn ang="0">
                  <a:pos x="T0" y="T1"/>
                </a:cxn>
                <a:cxn ang="0">
                  <a:pos x="T2" y="T3"/>
                </a:cxn>
                <a:cxn ang="0">
                  <a:pos x="T4" y="T5"/>
                </a:cxn>
              </a:cxnLst>
              <a:rect l="0" t="0" r="r" b="b"/>
              <a:pathLst>
                <a:path w="3" h="3">
                  <a:moveTo>
                    <a:pt x="3" y="0"/>
                  </a:moveTo>
                  <a:lnTo>
                    <a:pt x="1"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3" name="Freeform 1855"/>
            <p:cNvSpPr>
              <a:spLocks/>
            </p:cNvSpPr>
            <p:nvPr/>
          </p:nvSpPr>
          <p:spPr bwMode="auto">
            <a:xfrm>
              <a:off x="1000125" y="1057275"/>
              <a:ext cx="0" cy="0"/>
            </a:xfrm>
            <a:custGeom>
              <a:avLst/>
              <a:gdLst>
                <a:gd name="T0" fmla="*/ 0 w 5"/>
                <a:gd name="T1" fmla="*/ 1 h 1"/>
                <a:gd name="T2" fmla="*/ 3 w 5"/>
                <a:gd name="T3" fmla="*/ 1 h 1"/>
                <a:gd name="T4" fmla="*/ 5 w 5"/>
                <a:gd name="T5" fmla="*/ 0 h 1"/>
              </a:gdLst>
              <a:ahLst/>
              <a:cxnLst>
                <a:cxn ang="0">
                  <a:pos x="T0" y="T1"/>
                </a:cxn>
                <a:cxn ang="0">
                  <a:pos x="T2" y="T3"/>
                </a:cxn>
                <a:cxn ang="0">
                  <a:pos x="T4" y="T5"/>
                </a:cxn>
              </a:cxnLst>
              <a:rect l="0" t="0" r="r" b="b"/>
              <a:pathLst>
                <a:path w="5" h="1">
                  <a:moveTo>
                    <a:pt x="0" y="1"/>
                  </a:moveTo>
                  <a:lnTo>
                    <a:pt x="3" y="1"/>
                  </a:lnTo>
                  <a:lnTo>
                    <a:pt x="5"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4" name="Line 185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35" name="Line 185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36" name="Freeform 1858"/>
            <p:cNvSpPr>
              <a:spLocks/>
            </p:cNvSpPr>
            <p:nvPr/>
          </p:nvSpPr>
          <p:spPr bwMode="auto">
            <a:xfrm>
              <a:off x="1000125" y="1057275"/>
              <a:ext cx="0" cy="0"/>
            </a:xfrm>
            <a:custGeom>
              <a:avLst/>
              <a:gdLst>
                <a:gd name="T0" fmla="*/ 0 w 56"/>
                <a:gd name="T1" fmla="*/ 2 h 2"/>
                <a:gd name="T2" fmla="*/ 28 w 56"/>
                <a:gd name="T3" fmla="*/ 2 h 2"/>
                <a:gd name="T4" fmla="*/ 56 w 56"/>
                <a:gd name="T5" fmla="*/ 0 h 2"/>
              </a:gdLst>
              <a:ahLst/>
              <a:cxnLst>
                <a:cxn ang="0">
                  <a:pos x="T0" y="T1"/>
                </a:cxn>
                <a:cxn ang="0">
                  <a:pos x="T2" y="T3"/>
                </a:cxn>
                <a:cxn ang="0">
                  <a:pos x="T4" y="T5"/>
                </a:cxn>
              </a:cxnLst>
              <a:rect l="0" t="0" r="r" b="b"/>
              <a:pathLst>
                <a:path w="56" h="2">
                  <a:moveTo>
                    <a:pt x="0" y="2"/>
                  </a:moveTo>
                  <a:lnTo>
                    <a:pt x="28" y="2"/>
                  </a:lnTo>
                  <a:lnTo>
                    <a:pt x="56"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7" name="Freeform 1859"/>
            <p:cNvSpPr>
              <a:spLocks/>
            </p:cNvSpPr>
            <p:nvPr/>
          </p:nvSpPr>
          <p:spPr bwMode="auto">
            <a:xfrm>
              <a:off x="1000125" y="1057275"/>
              <a:ext cx="0" cy="0"/>
            </a:xfrm>
            <a:custGeom>
              <a:avLst/>
              <a:gdLst>
                <a:gd name="T0" fmla="*/ 6 w 6"/>
                <a:gd name="T1" fmla="*/ 0 h 11"/>
                <a:gd name="T2" fmla="*/ 3 w 6"/>
                <a:gd name="T3" fmla="*/ 2 h 11"/>
                <a:gd name="T4" fmla="*/ 1 w 6"/>
                <a:gd name="T5" fmla="*/ 5 h 11"/>
                <a:gd name="T6" fmla="*/ 0 w 6"/>
                <a:gd name="T7" fmla="*/ 8 h 11"/>
                <a:gd name="T8" fmla="*/ 0 w 6"/>
                <a:gd name="T9" fmla="*/ 11 h 11"/>
              </a:gdLst>
              <a:ahLst/>
              <a:cxnLst>
                <a:cxn ang="0">
                  <a:pos x="T0" y="T1"/>
                </a:cxn>
                <a:cxn ang="0">
                  <a:pos x="T2" y="T3"/>
                </a:cxn>
                <a:cxn ang="0">
                  <a:pos x="T4" y="T5"/>
                </a:cxn>
                <a:cxn ang="0">
                  <a:pos x="T6" y="T7"/>
                </a:cxn>
                <a:cxn ang="0">
                  <a:pos x="T8" y="T9"/>
                </a:cxn>
              </a:cxnLst>
              <a:rect l="0" t="0" r="r" b="b"/>
              <a:pathLst>
                <a:path w="6" h="11">
                  <a:moveTo>
                    <a:pt x="6" y="0"/>
                  </a:moveTo>
                  <a:lnTo>
                    <a:pt x="3" y="2"/>
                  </a:lnTo>
                  <a:lnTo>
                    <a:pt x="1" y="5"/>
                  </a:lnTo>
                  <a:lnTo>
                    <a:pt x="0" y="8"/>
                  </a:lnTo>
                  <a:lnTo>
                    <a:pt x="0" y="1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8" name="Freeform 1860"/>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9" name="Line 1861"/>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40" name="Line 1862"/>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41" name="Line 1863"/>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42" name="Freeform 1864"/>
            <p:cNvSpPr>
              <a:spLocks/>
            </p:cNvSpPr>
            <p:nvPr/>
          </p:nvSpPr>
          <p:spPr bwMode="auto">
            <a:xfrm>
              <a:off x="1000125" y="1057275"/>
              <a:ext cx="0" cy="0"/>
            </a:xfrm>
            <a:custGeom>
              <a:avLst/>
              <a:gdLst>
                <a:gd name="T0" fmla="*/ 30 w 30"/>
                <a:gd name="T1" fmla="*/ 0 h 33"/>
                <a:gd name="T2" fmla="*/ 14 w 30"/>
                <a:gd name="T3" fmla="*/ 16 h 33"/>
                <a:gd name="T4" fmla="*/ 0 w 30"/>
                <a:gd name="T5" fmla="*/ 33 h 33"/>
              </a:gdLst>
              <a:ahLst/>
              <a:cxnLst>
                <a:cxn ang="0">
                  <a:pos x="T0" y="T1"/>
                </a:cxn>
                <a:cxn ang="0">
                  <a:pos x="T2" y="T3"/>
                </a:cxn>
                <a:cxn ang="0">
                  <a:pos x="T4" y="T5"/>
                </a:cxn>
              </a:cxnLst>
              <a:rect l="0" t="0" r="r" b="b"/>
              <a:pathLst>
                <a:path w="30" h="33">
                  <a:moveTo>
                    <a:pt x="30" y="0"/>
                  </a:moveTo>
                  <a:lnTo>
                    <a:pt x="14" y="16"/>
                  </a:lnTo>
                  <a:lnTo>
                    <a:pt x="0" y="3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43" name="Freeform 1865"/>
            <p:cNvSpPr>
              <a:spLocks/>
            </p:cNvSpPr>
            <p:nvPr/>
          </p:nvSpPr>
          <p:spPr bwMode="auto">
            <a:xfrm>
              <a:off x="1000125" y="1057275"/>
              <a:ext cx="0" cy="0"/>
            </a:xfrm>
            <a:custGeom>
              <a:avLst/>
              <a:gdLst>
                <a:gd name="T0" fmla="*/ 25 w 25"/>
                <a:gd name="T1" fmla="*/ 0 h 29"/>
                <a:gd name="T2" fmla="*/ 12 w 25"/>
                <a:gd name="T3" fmla="*/ 14 h 29"/>
                <a:gd name="T4" fmla="*/ 0 w 25"/>
                <a:gd name="T5" fmla="*/ 29 h 29"/>
              </a:gdLst>
              <a:ahLst/>
              <a:cxnLst>
                <a:cxn ang="0">
                  <a:pos x="T0" y="T1"/>
                </a:cxn>
                <a:cxn ang="0">
                  <a:pos x="T2" y="T3"/>
                </a:cxn>
                <a:cxn ang="0">
                  <a:pos x="T4" y="T5"/>
                </a:cxn>
              </a:cxnLst>
              <a:rect l="0" t="0" r="r" b="b"/>
              <a:pathLst>
                <a:path w="25" h="29">
                  <a:moveTo>
                    <a:pt x="25" y="0"/>
                  </a:moveTo>
                  <a:lnTo>
                    <a:pt x="12" y="14"/>
                  </a:lnTo>
                  <a:lnTo>
                    <a:pt x="0" y="2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44" name="Line 1866"/>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45" name="Freeform 1867"/>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46" name="Freeform 1868"/>
            <p:cNvSpPr>
              <a:spLocks/>
            </p:cNvSpPr>
            <p:nvPr/>
          </p:nvSpPr>
          <p:spPr bwMode="auto">
            <a:xfrm>
              <a:off x="1000125" y="1057275"/>
              <a:ext cx="0" cy="0"/>
            </a:xfrm>
            <a:custGeom>
              <a:avLst/>
              <a:gdLst>
                <a:gd name="T0" fmla="*/ 7 w 7"/>
                <a:gd name="T1" fmla="*/ 0 h 4"/>
                <a:gd name="T2" fmla="*/ 4 w 7"/>
                <a:gd name="T3" fmla="*/ 1 h 4"/>
                <a:gd name="T4" fmla="*/ 0 w 7"/>
                <a:gd name="T5" fmla="*/ 4 h 4"/>
              </a:gdLst>
              <a:ahLst/>
              <a:cxnLst>
                <a:cxn ang="0">
                  <a:pos x="T0" y="T1"/>
                </a:cxn>
                <a:cxn ang="0">
                  <a:pos x="T2" y="T3"/>
                </a:cxn>
                <a:cxn ang="0">
                  <a:pos x="T4" y="T5"/>
                </a:cxn>
              </a:cxnLst>
              <a:rect l="0" t="0" r="r" b="b"/>
              <a:pathLst>
                <a:path w="7" h="4">
                  <a:moveTo>
                    <a:pt x="7" y="0"/>
                  </a:moveTo>
                  <a:lnTo>
                    <a:pt x="4" y="1"/>
                  </a:lnTo>
                  <a:lnTo>
                    <a:pt x="0" y="4"/>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47" name="Line 186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48" name="Line 1870"/>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49" name="Freeform 1871"/>
            <p:cNvSpPr>
              <a:spLocks/>
            </p:cNvSpPr>
            <p:nvPr/>
          </p:nvSpPr>
          <p:spPr bwMode="auto">
            <a:xfrm>
              <a:off x="1000125" y="1057275"/>
              <a:ext cx="0" cy="0"/>
            </a:xfrm>
            <a:custGeom>
              <a:avLst/>
              <a:gdLst>
                <a:gd name="T0" fmla="*/ 7 w 7"/>
                <a:gd name="T1" fmla="*/ 0 h 3"/>
                <a:gd name="T2" fmla="*/ 3 w 7"/>
                <a:gd name="T3" fmla="*/ 1 h 3"/>
                <a:gd name="T4" fmla="*/ 0 w 7"/>
                <a:gd name="T5" fmla="*/ 3 h 3"/>
              </a:gdLst>
              <a:ahLst/>
              <a:cxnLst>
                <a:cxn ang="0">
                  <a:pos x="T0" y="T1"/>
                </a:cxn>
                <a:cxn ang="0">
                  <a:pos x="T2" y="T3"/>
                </a:cxn>
                <a:cxn ang="0">
                  <a:pos x="T4" y="T5"/>
                </a:cxn>
              </a:cxnLst>
              <a:rect l="0" t="0" r="r" b="b"/>
              <a:pathLst>
                <a:path w="7" h="3">
                  <a:moveTo>
                    <a:pt x="7" y="0"/>
                  </a:moveTo>
                  <a:lnTo>
                    <a:pt x="3"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0" name="Line 1872"/>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51" name="Line 1873"/>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52" name="Freeform 1874"/>
            <p:cNvSpPr>
              <a:spLocks/>
            </p:cNvSpPr>
            <p:nvPr/>
          </p:nvSpPr>
          <p:spPr bwMode="auto">
            <a:xfrm>
              <a:off x="1000125" y="1057275"/>
              <a:ext cx="0" cy="0"/>
            </a:xfrm>
            <a:custGeom>
              <a:avLst/>
              <a:gdLst>
                <a:gd name="T0" fmla="*/ 2 w 2"/>
                <a:gd name="T1" fmla="*/ 0 h 3"/>
                <a:gd name="T2" fmla="*/ 0 w 2"/>
                <a:gd name="T3" fmla="*/ 1 h 3"/>
                <a:gd name="T4" fmla="*/ 0 w 2"/>
                <a:gd name="T5" fmla="*/ 3 h 3"/>
              </a:gdLst>
              <a:ahLst/>
              <a:cxnLst>
                <a:cxn ang="0">
                  <a:pos x="T0" y="T1"/>
                </a:cxn>
                <a:cxn ang="0">
                  <a:pos x="T2" y="T3"/>
                </a:cxn>
                <a:cxn ang="0">
                  <a:pos x="T4" y="T5"/>
                </a:cxn>
              </a:cxnLst>
              <a:rect l="0" t="0" r="r" b="b"/>
              <a:pathLst>
                <a:path w="2" h="3">
                  <a:moveTo>
                    <a:pt x="2" y="0"/>
                  </a:moveTo>
                  <a:lnTo>
                    <a:pt x="0"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3" name="Line 1875"/>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54" name="Freeform 1876"/>
            <p:cNvSpPr>
              <a:spLocks/>
            </p:cNvSpPr>
            <p:nvPr/>
          </p:nvSpPr>
          <p:spPr bwMode="auto">
            <a:xfrm>
              <a:off x="1000125" y="1057275"/>
              <a:ext cx="0" cy="0"/>
            </a:xfrm>
            <a:custGeom>
              <a:avLst/>
              <a:gdLst>
                <a:gd name="T0" fmla="*/ 15 w 15"/>
                <a:gd name="T1" fmla="*/ 3 h 3"/>
                <a:gd name="T2" fmla="*/ 7 w 15"/>
                <a:gd name="T3" fmla="*/ 1 h 3"/>
                <a:gd name="T4" fmla="*/ 0 w 15"/>
                <a:gd name="T5" fmla="*/ 0 h 3"/>
              </a:gdLst>
              <a:ahLst/>
              <a:cxnLst>
                <a:cxn ang="0">
                  <a:pos x="T0" y="T1"/>
                </a:cxn>
                <a:cxn ang="0">
                  <a:pos x="T2" y="T3"/>
                </a:cxn>
                <a:cxn ang="0">
                  <a:pos x="T4" y="T5"/>
                </a:cxn>
              </a:cxnLst>
              <a:rect l="0" t="0" r="r" b="b"/>
              <a:pathLst>
                <a:path w="15" h="3">
                  <a:moveTo>
                    <a:pt x="15" y="3"/>
                  </a:moveTo>
                  <a:lnTo>
                    <a:pt x="7"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5" name="Line 187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56" name="Freeform 1878"/>
            <p:cNvSpPr>
              <a:spLocks/>
            </p:cNvSpPr>
            <p:nvPr/>
          </p:nvSpPr>
          <p:spPr bwMode="auto">
            <a:xfrm>
              <a:off x="1000125" y="1057275"/>
              <a:ext cx="0" cy="0"/>
            </a:xfrm>
            <a:custGeom>
              <a:avLst/>
              <a:gdLst>
                <a:gd name="T0" fmla="*/ 68 w 68"/>
                <a:gd name="T1" fmla="*/ 1 h 1"/>
                <a:gd name="T2" fmla="*/ 34 w 68"/>
                <a:gd name="T3" fmla="*/ 0 h 1"/>
                <a:gd name="T4" fmla="*/ 0 w 68"/>
                <a:gd name="T5" fmla="*/ 1 h 1"/>
              </a:gdLst>
              <a:ahLst/>
              <a:cxnLst>
                <a:cxn ang="0">
                  <a:pos x="T0" y="T1"/>
                </a:cxn>
                <a:cxn ang="0">
                  <a:pos x="T2" y="T3"/>
                </a:cxn>
                <a:cxn ang="0">
                  <a:pos x="T4" y="T5"/>
                </a:cxn>
              </a:cxnLst>
              <a:rect l="0" t="0" r="r" b="b"/>
              <a:pathLst>
                <a:path w="68" h="1">
                  <a:moveTo>
                    <a:pt x="68" y="1"/>
                  </a:moveTo>
                  <a:lnTo>
                    <a:pt x="34" y="0"/>
                  </a:lnTo>
                  <a:lnTo>
                    <a:pt x="0"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7" name="Line 187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58" name="Freeform 1880"/>
            <p:cNvSpPr>
              <a:spLocks/>
            </p:cNvSpPr>
            <p:nvPr/>
          </p:nvSpPr>
          <p:spPr bwMode="auto">
            <a:xfrm>
              <a:off x="1000125" y="1057275"/>
              <a:ext cx="0" cy="0"/>
            </a:xfrm>
            <a:custGeom>
              <a:avLst/>
              <a:gdLst>
                <a:gd name="T0" fmla="*/ 51 w 51"/>
                <a:gd name="T1" fmla="*/ 25 w 51"/>
                <a:gd name="T2" fmla="*/ 0 w 51"/>
              </a:gdLst>
              <a:ahLst/>
              <a:cxnLst>
                <a:cxn ang="0">
                  <a:pos x="T0" y="0"/>
                </a:cxn>
                <a:cxn ang="0">
                  <a:pos x="T1" y="0"/>
                </a:cxn>
                <a:cxn ang="0">
                  <a:pos x="T2" y="0"/>
                </a:cxn>
              </a:cxnLst>
              <a:rect l="0" t="0" r="r" b="b"/>
              <a:pathLst>
                <a:path w="51">
                  <a:moveTo>
                    <a:pt x="51" y="0"/>
                  </a:moveTo>
                  <a:lnTo>
                    <a:pt x="25"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9" name="Freeform 1881"/>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0" name="Freeform 1882"/>
            <p:cNvSpPr>
              <a:spLocks/>
            </p:cNvSpPr>
            <p:nvPr/>
          </p:nvSpPr>
          <p:spPr bwMode="auto">
            <a:xfrm>
              <a:off x="1000125" y="1057275"/>
              <a:ext cx="0" cy="0"/>
            </a:xfrm>
            <a:custGeom>
              <a:avLst/>
              <a:gdLst>
                <a:gd name="T0" fmla="*/ 1 w 1"/>
                <a:gd name="T1" fmla="*/ 0 h 13"/>
                <a:gd name="T2" fmla="*/ 0 w 1"/>
                <a:gd name="T3" fmla="*/ 6 h 13"/>
                <a:gd name="T4" fmla="*/ 0 w 1"/>
                <a:gd name="T5" fmla="*/ 13 h 13"/>
              </a:gdLst>
              <a:ahLst/>
              <a:cxnLst>
                <a:cxn ang="0">
                  <a:pos x="T0" y="T1"/>
                </a:cxn>
                <a:cxn ang="0">
                  <a:pos x="T2" y="T3"/>
                </a:cxn>
                <a:cxn ang="0">
                  <a:pos x="T4" y="T5"/>
                </a:cxn>
              </a:cxnLst>
              <a:rect l="0" t="0" r="r" b="b"/>
              <a:pathLst>
                <a:path w="1" h="13">
                  <a:moveTo>
                    <a:pt x="1" y="0"/>
                  </a:moveTo>
                  <a:lnTo>
                    <a:pt x="0" y="6"/>
                  </a:lnTo>
                  <a:lnTo>
                    <a:pt x="0" y="1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1" name="Line 1883"/>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62" name="Line 188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63" name="Line 1885"/>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64" name="Freeform 1886"/>
            <p:cNvSpPr>
              <a:spLocks/>
            </p:cNvSpPr>
            <p:nvPr/>
          </p:nvSpPr>
          <p:spPr bwMode="auto">
            <a:xfrm>
              <a:off x="1000125" y="1057275"/>
              <a:ext cx="0" cy="0"/>
            </a:xfrm>
            <a:custGeom>
              <a:avLst/>
              <a:gdLst>
                <a:gd name="T0" fmla="*/ 1 w 1"/>
                <a:gd name="T1" fmla="*/ 0 h 12"/>
                <a:gd name="T2" fmla="*/ 0 w 1"/>
                <a:gd name="T3" fmla="*/ 6 h 12"/>
                <a:gd name="T4" fmla="*/ 0 w 1"/>
                <a:gd name="T5" fmla="*/ 12 h 12"/>
              </a:gdLst>
              <a:ahLst/>
              <a:cxnLst>
                <a:cxn ang="0">
                  <a:pos x="T0" y="T1"/>
                </a:cxn>
                <a:cxn ang="0">
                  <a:pos x="T2" y="T3"/>
                </a:cxn>
                <a:cxn ang="0">
                  <a:pos x="T4" y="T5"/>
                </a:cxn>
              </a:cxnLst>
              <a:rect l="0" t="0" r="r" b="b"/>
              <a:pathLst>
                <a:path w="1" h="12">
                  <a:moveTo>
                    <a:pt x="1" y="0"/>
                  </a:moveTo>
                  <a:lnTo>
                    <a:pt x="0" y="6"/>
                  </a:lnTo>
                  <a:lnTo>
                    <a:pt x="0" y="1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5" name="Freeform 1887"/>
            <p:cNvSpPr>
              <a:spLocks/>
            </p:cNvSpPr>
            <p:nvPr/>
          </p:nvSpPr>
          <p:spPr bwMode="auto">
            <a:xfrm>
              <a:off x="1000125" y="1057275"/>
              <a:ext cx="0" cy="0"/>
            </a:xfrm>
            <a:custGeom>
              <a:avLst/>
              <a:gdLst>
                <a:gd name="T0" fmla="*/ 5 w 5"/>
                <a:gd name="T1" fmla="*/ 0 h 4"/>
                <a:gd name="T2" fmla="*/ 2 w 5"/>
                <a:gd name="T3" fmla="*/ 2 h 4"/>
                <a:gd name="T4" fmla="*/ 0 w 5"/>
                <a:gd name="T5" fmla="*/ 4 h 4"/>
              </a:gdLst>
              <a:ahLst/>
              <a:cxnLst>
                <a:cxn ang="0">
                  <a:pos x="T0" y="T1"/>
                </a:cxn>
                <a:cxn ang="0">
                  <a:pos x="T2" y="T3"/>
                </a:cxn>
                <a:cxn ang="0">
                  <a:pos x="T4" y="T5"/>
                </a:cxn>
              </a:cxnLst>
              <a:rect l="0" t="0" r="r" b="b"/>
              <a:pathLst>
                <a:path w="5" h="4">
                  <a:moveTo>
                    <a:pt x="5" y="0"/>
                  </a:moveTo>
                  <a:lnTo>
                    <a:pt x="2" y="2"/>
                  </a:lnTo>
                  <a:lnTo>
                    <a:pt x="0" y="4"/>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6" name="Line 188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67" name="Line 188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68" name="Freeform 1890"/>
            <p:cNvSpPr>
              <a:spLocks/>
            </p:cNvSpPr>
            <p:nvPr/>
          </p:nvSpPr>
          <p:spPr bwMode="auto">
            <a:xfrm>
              <a:off x="1000125" y="1057275"/>
              <a:ext cx="0" cy="0"/>
            </a:xfrm>
            <a:custGeom>
              <a:avLst/>
              <a:gdLst>
                <a:gd name="T0" fmla="*/ 8 w 8"/>
                <a:gd name="T1" fmla="*/ 0 h 10"/>
                <a:gd name="T2" fmla="*/ 5 w 8"/>
                <a:gd name="T3" fmla="*/ 2 h 10"/>
                <a:gd name="T4" fmla="*/ 2 w 8"/>
                <a:gd name="T5" fmla="*/ 6 h 10"/>
                <a:gd name="T6" fmla="*/ 0 w 8"/>
                <a:gd name="T7" fmla="*/ 10 h 10"/>
              </a:gdLst>
              <a:ahLst/>
              <a:cxnLst>
                <a:cxn ang="0">
                  <a:pos x="T0" y="T1"/>
                </a:cxn>
                <a:cxn ang="0">
                  <a:pos x="T2" y="T3"/>
                </a:cxn>
                <a:cxn ang="0">
                  <a:pos x="T4" y="T5"/>
                </a:cxn>
                <a:cxn ang="0">
                  <a:pos x="T6" y="T7"/>
                </a:cxn>
              </a:cxnLst>
              <a:rect l="0" t="0" r="r" b="b"/>
              <a:pathLst>
                <a:path w="8" h="10">
                  <a:moveTo>
                    <a:pt x="8" y="0"/>
                  </a:moveTo>
                  <a:lnTo>
                    <a:pt x="5" y="2"/>
                  </a:lnTo>
                  <a:lnTo>
                    <a:pt x="2" y="6"/>
                  </a:lnTo>
                  <a:lnTo>
                    <a:pt x="0" y="1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9" name="Line 1891"/>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70" name="Line 1892"/>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71" name="Freeform 1893"/>
            <p:cNvSpPr>
              <a:spLocks/>
            </p:cNvSpPr>
            <p:nvPr/>
          </p:nvSpPr>
          <p:spPr bwMode="auto">
            <a:xfrm>
              <a:off x="1000125" y="1057275"/>
              <a:ext cx="0" cy="0"/>
            </a:xfrm>
            <a:custGeom>
              <a:avLst/>
              <a:gdLst>
                <a:gd name="T0" fmla="*/ 15 w 15"/>
                <a:gd name="T1" fmla="*/ 22 h 22"/>
                <a:gd name="T2" fmla="*/ 8 w 15"/>
                <a:gd name="T3" fmla="*/ 10 h 22"/>
                <a:gd name="T4" fmla="*/ 0 w 15"/>
                <a:gd name="T5" fmla="*/ 0 h 22"/>
              </a:gdLst>
              <a:ahLst/>
              <a:cxnLst>
                <a:cxn ang="0">
                  <a:pos x="T0" y="T1"/>
                </a:cxn>
                <a:cxn ang="0">
                  <a:pos x="T2" y="T3"/>
                </a:cxn>
                <a:cxn ang="0">
                  <a:pos x="T4" y="T5"/>
                </a:cxn>
              </a:cxnLst>
              <a:rect l="0" t="0" r="r" b="b"/>
              <a:pathLst>
                <a:path w="15" h="22">
                  <a:moveTo>
                    <a:pt x="15" y="22"/>
                  </a:moveTo>
                  <a:lnTo>
                    <a:pt x="8" y="1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2" name="Freeform 1894"/>
            <p:cNvSpPr>
              <a:spLocks/>
            </p:cNvSpPr>
            <p:nvPr/>
          </p:nvSpPr>
          <p:spPr bwMode="auto">
            <a:xfrm>
              <a:off x="1000125" y="1057275"/>
              <a:ext cx="0" cy="0"/>
            </a:xfrm>
            <a:custGeom>
              <a:avLst/>
              <a:gdLst>
                <a:gd name="T0" fmla="*/ 14 w 14"/>
                <a:gd name="T1" fmla="*/ 17 h 17"/>
                <a:gd name="T2" fmla="*/ 8 w 14"/>
                <a:gd name="T3" fmla="*/ 8 h 17"/>
                <a:gd name="T4" fmla="*/ 0 w 14"/>
                <a:gd name="T5" fmla="*/ 0 h 17"/>
              </a:gdLst>
              <a:ahLst/>
              <a:cxnLst>
                <a:cxn ang="0">
                  <a:pos x="T0" y="T1"/>
                </a:cxn>
                <a:cxn ang="0">
                  <a:pos x="T2" y="T3"/>
                </a:cxn>
                <a:cxn ang="0">
                  <a:pos x="T4" y="T5"/>
                </a:cxn>
              </a:cxnLst>
              <a:rect l="0" t="0" r="r" b="b"/>
              <a:pathLst>
                <a:path w="14" h="17">
                  <a:moveTo>
                    <a:pt x="14" y="17"/>
                  </a:moveTo>
                  <a:lnTo>
                    <a:pt x="8" y="8"/>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3" name="Line 189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74" name="Line 1896"/>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75" name="Line 1897"/>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76" name="Freeform 1898"/>
            <p:cNvSpPr>
              <a:spLocks/>
            </p:cNvSpPr>
            <p:nvPr/>
          </p:nvSpPr>
          <p:spPr bwMode="auto">
            <a:xfrm>
              <a:off x="1000125" y="1057275"/>
              <a:ext cx="0" cy="0"/>
            </a:xfrm>
            <a:custGeom>
              <a:avLst/>
              <a:gdLst>
                <a:gd name="T0" fmla="*/ 11 w 11"/>
                <a:gd name="T1" fmla="*/ 3 h 3"/>
                <a:gd name="T2" fmla="*/ 6 w 11"/>
                <a:gd name="T3" fmla="*/ 1 h 3"/>
                <a:gd name="T4" fmla="*/ 0 w 11"/>
                <a:gd name="T5" fmla="*/ 0 h 3"/>
              </a:gdLst>
              <a:ahLst/>
              <a:cxnLst>
                <a:cxn ang="0">
                  <a:pos x="T0" y="T1"/>
                </a:cxn>
                <a:cxn ang="0">
                  <a:pos x="T2" y="T3"/>
                </a:cxn>
                <a:cxn ang="0">
                  <a:pos x="T4" y="T5"/>
                </a:cxn>
              </a:cxnLst>
              <a:rect l="0" t="0" r="r" b="b"/>
              <a:pathLst>
                <a:path w="11" h="3">
                  <a:moveTo>
                    <a:pt x="11" y="3"/>
                  </a:moveTo>
                  <a:lnTo>
                    <a:pt x="6"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7" name="Freeform 1899"/>
            <p:cNvSpPr>
              <a:spLocks/>
            </p:cNvSpPr>
            <p:nvPr/>
          </p:nvSpPr>
          <p:spPr bwMode="auto">
            <a:xfrm>
              <a:off x="1000125" y="1057275"/>
              <a:ext cx="0" cy="0"/>
            </a:xfrm>
            <a:custGeom>
              <a:avLst/>
              <a:gdLst>
                <a:gd name="T0" fmla="*/ 9 w 9"/>
                <a:gd name="T1" fmla="*/ 3 h 3"/>
                <a:gd name="T2" fmla="*/ 5 w 9"/>
                <a:gd name="T3" fmla="*/ 1 h 3"/>
                <a:gd name="T4" fmla="*/ 0 w 9"/>
                <a:gd name="T5" fmla="*/ 0 h 3"/>
              </a:gdLst>
              <a:ahLst/>
              <a:cxnLst>
                <a:cxn ang="0">
                  <a:pos x="T0" y="T1"/>
                </a:cxn>
                <a:cxn ang="0">
                  <a:pos x="T2" y="T3"/>
                </a:cxn>
                <a:cxn ang="0">
                  <a:pos x="T4" y="T5"/>
                </a:cxn>
              </a:cxnLst>
              <a:rect l="0" t="0" r="r" b="b"/>
              <a:pathLst>
                <a:path w="9" h="3">
                  <a:moveTo>
                    <a:pt x="9" y="3"/>
                  </a:moveTo>
                  <a:lnTo>
                    <a:pt x="5"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8" name="Freeform 1900"/>
            <p:cNvSpPr>
              <a:spLocks/>
            </p:cNvSpPr>
            <p:nvPr/>
          </p:nvSpPr>
          <p:spPr bwMode="auto">
            <a:xfrm>
              <a:off x="1000125" y="1057275"/>
              <a:ext cx="0" cy="0"/>
            </a:xfrm>
            <a:custGeom>
              <a:avLst/>
              <a:gdLst>
                <a:gd name="T0" fmla="*/ 8 w 8"/>
                <a:gd name="T1" fmla="*/ 2 h 2"/>
                <a:gd name="T2" fmla="*/ 4 w 8"/>
                <a:gd name="T3" fmla="*/ 0 h 2"/>
                <a:gd name="T4" fmla="*/ 0 w 8"/>
                <a:gd name="T5" fmla="*/ 0 h 2"/>
              </a:gdLst>
              <a:ahLst/>
              <a:cxnLst>
                <a:cxn ang="0">
                  <a:pos x="T0" y="T1"/>
                </a:cxn>
                <a:cxn ang="0">
                  <a:pos x="T2" y="T3"/>
                </a:cxn>
                <a:cxn ang="0">
                  <a:pos x="T4" y="T5"/>
                </a:cxn>
              </a:cxnLst>
              <a:rect l="0" t="0" r="r" b="b"/>
              <a:pathLst>
                <a:path w="8" h="2">
                  <a:moveTo>
                    <a:pt x="8" y="2"/>
                  </a:moveTo>
                  <a:lnTo>
                    <a:pt x="4"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9" name="Line 190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80" name="Freeform 1902"/>
            <p:cNvSpPr>
              <a:spLocks/>
            </p:cNvSpPr>
            <p:nvPr/>
          </p:nvSpPr>
          <p:spPr bwMode="auto">
            <a:xfrm>
              <a:off x="1000125" y="1057275"/>
              <a:ext cx="0" cy="0"/>
            </a:xfrm>
            <a:custGeom>
              <a:avLst/>
              <a:gdLst>
                <a:gd name="T0" fmla="*/ 6 w 6"/>
                <a:gd name="T1" fmla="*/ 1 h 3"/>
                <a:gd name="T2" fmla="*/ 4 w 6"/>
                <a:gd name="T3" fmla="*/ 0 h 3"/>
                <a:gd name="T4" fmla="*/ 1 w 6"/>
                <a:gd name="T5" fmla="*/ 1 h 3"/>
                <a:gd name="T6" fmla="*/ 0 w 6"/>
                <a:gd name="T7" fmla="*/ 3 h 3"/>
              </a:gdLst>
              <a:ahLst/>
              <a:cxnLst>
                <a:cxn ang="0">
                  <a:pos x="T0" y="T1"/>
                </a:cxn>
                <a:cxn ang="0">
                  <a:pos x="T2" y="T3"/>
                </a:cxn>
                <a:cxn ang="0">
                  <a:pos x="T4" y="T5"/>
                </a:cxn>
                <a:cxn ang="0">
                  <a:pos x="T6" y="T7"/>
                </a:cxn>
              </a:cxnLst>
              <a:rect l="0" t="0" r="r" b="b"/>
              <a:pathLst>
                <a:path w="6" h="3">
                  <a:moveTo>
                    <a:pt x="6" y="1"/>
                  </a:moveTo>
                  <a:lnTo>
                    <a:pt x="4" y="0"/>
                  </a:lnTo>
                  <a:lnTo>
                    <a:pt x="1"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1" name="Line 190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82" name="Freeform 1904"/>
            <p:cNvSpPr>
              <a:spLocks/>
            </p:cNvSpPr>
            <p:nvPr/>
          </p:nvSpPr>
          <p:spPr bwMode="auto">
            <a:xfrm>
              <a:off x="1000125" y="1057275"/>
              <a:ext cx="0" cy="0"/>
            </a:xfrm>
            <a:custGeom>
              <a:avLst/>
              <a:gdLst>
                <a:gd name="T0" fmla="*/ 0 w 2"/>
                <a:gd name="T1" fmla="*/ 0 h 3"/>
                <a:gd name="T2" fmla="*/ 1 w 2"/>
                <a:gd name="T3" fmla="*/ 2 h 3"/>
                <a:gd name="T4" fmla="*/ 2 w 2"/>
                <a:gd name="T5" fmla="*/ 3 h 3"/>
              </a:gdLst>
              <a:ahLst/>
              <a:cxnLst>
                <a:cxn ang="0">
                  <a:pos x="T0" y="T1"/>
                </a:cxn>
                <a:cxn ang="0">
                  <a:pos x="T2" y="T3"/>
                </a:cxn>
                <a:cxn ang="0">
                  <a:pos x="T4" y="T5"/>
                </a:cxn>
              </a:cxnLst>
              <a:rect l="0" t="0" r="r" b="b"/>
              <a:pathLst>
                <a:path w="2" h="3">
                  <a:moveTo>
                    <a:pt x="0" y="0"/>
                  </a:moveTo>
                  <a:lnTo>
                    <a:pt x="1" y="2"/>
                  </a:lnTo>
                  <a:lnTo>
                    <a:pt x="2"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3" name="Line 1905"/>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84" name="Line 190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85" name="Line 190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86" name="Freeform 1908"/>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7" name="Freeform 1909"/>
            <p:cNvSpPr>
              <a:spLocks/>
            </p:cNvSpPr>
            <p:nvPr/>
          </p:nvSpPr>
          <p:spPr bwMode="auto">
            <a:xfrm>
              <a:off x="1000125" y="1057275"/>
              <a:ext cx="0" cy="0"/>
            </a:xfrm>
            <a:custGeom>
              <a:avLst/>
              <a:gdLst>
                <a:gd name="T0" fmla="*/ 0 w 1"/>
                <a:gd name="T1" fmla="*/ 13 h 13"/>
                <a:gd name="T2" fmla="*/ 1 w 1"/>
                <a:gd name="T3" fmla="*/ 7 h 13"/>
                <a:gd name="T4" fmla="*/ 1 w 1"/>
                <a:gd name="T5" fmla="*/ 0 h 13"/>
              </a:gdLst>
              <a:ahLst/>
              <a:cxnLst>
                <a:cxn ang="0">
                  <a:pos x="T0" y="T1"/>
                </a:cxn>
                <a:cxn ang="0">
                  <a:pos x="T2" y="T3"/>
                </a:cxn>
                <a:cxn ang="0">
                  <a:pos x="T4" y="T5"/>
                </a:cxn>
              </a:cxnLst>
              <a:rect l="0" t="0" r="r" b="b"/>
              <a:pathLst>
                <a:path w="1" h="13">
                  <a:moveTo>
                    <a:pt x="0" y="13"/>
                  </a:moveTo>
                  <a:lnTo>
                    <a:pt x="1" y="7"/>
                  </a:lnTo>
                  <a:lnTo>
                    <a:pt x="1"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8" name="Freeform 1910"/>
            <p:cNvSpPr>
              <a:spLocks/>
            </p:cNvSpPr>
            <p:nvPr/>
          </p:nvSpPr>
          <p:spPr bwMode="auto">
            <a:xfrm>
              <a:off x="1000125" y="1057275"/>
              <a:ext cx="0" cy="0"/>
            </a:xfrm>
            <a:custGeom>
              <a:avLst/>
              <a:gdLst>
                <a:gd name="T0" fmla="*/ 0 w 2"/>
                <a:gd name="T1" fmla="*/ 0 h 30"/>
                <a:gd name="T2" fmla="*/ 0 w 2"/>
                <a:gd name="T3" fmla="*/ 15 h 30"/>
                <a:gd name="T4" fmla="*/ 2 w 2"/>
                <a:gd name="T5" fmla="*/ 30 h 30"/>
              </a:gdLst>
              <a:ahLst/>
              <a:cxnLst>
                <a:cxn ang="0">
                  <a:pos x="T0" y="T1"/>
                </a:cxn>
                <a:cxn ang="0">
                  <a:pos x="T2" y="T3"/>
                </a:cxn>
                <a:cxn ang="0">
                  <a:pos x="T4" y="T5"/>
                </a:cxn>
              </a:cxnLst>
              <a:rect l="0" t="0" r="r" b="b"/>
              <a:pathLst>
                <a:path w="2" h="30">
                  <a:moveTo>
                    <a:pt x="0" y="0"/>
                  </a:moveTo>
                  <a:lnTo>
                    <a:pt x="0" y="15"/>
                  </a:lnTo>
                  <a:lnTo>
                    <a:pt x="2" y="3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9" name="Line 1911"/>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90" name="Line 191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91" name="Line 1913"/>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92" name="Freeform 1914"/>
            <p:cNvSpPr>
              <a:spLocks/>
            </p:cNvSpPr>
            <p:nvPr/>
          </p:nvSpPr>
          <p:spPr bwMode="auto">
            <a:xfrm>
              <a:off x="1000125" y="1057275"/>
              <a:ext cx="0" cy="0"/>
            </a:xfrm>
            <a:custGeom>
              <a:avLst/>
              <a:gdLst>
                <a:gd name="T0" fmla="*/ 11 w 11"/>
                <a:gd name="T1" fmla="*/ 8 h 8"/>
                <a:gd name="T2" fmla="*/ 8 w 11"/>
                <a:gd name="T3" fmla="*/ 4 h 8"/>
                <a:gd name="T4" fmla="*/ 4 w 11"/>
                <a:gd name="T5" fmla="*/ 2 h 8"/>
                <a:gd name="T6" fmla="*/ 0 w 11"/>
                <a:gd name="T7" fmla="*/ 0 h 8"/>
              </a:gdLst>
              <a:ahLst/>
              <a:cxnLst>
                <a:cxn ang="0">
                  <a:pos x="T0" y="T1"/>
                </a:cxn>
                <a:cxn ang="0">
                  <a:pos x="T2" y="T3"/>
                </a:cxn>
                <a:cxn ang="0">
                  <a:pos x="T4" y="T5"/>
                </a:cxn>
                <a:cxn ang="0">
                  <a:pos x="T6" y="T7"/>
                </a:cxn>
              </a:cxnLst>
              <a:rect l="0" t="0" r="r" b="b"/>
              <a:pathLst>
                <a:path w="11" h="8">
                  <a:moveTo>
                    <a:pt x="11" y="8"/>
                  </a:moveTo>
                  <a:lnTo>
                    <a:pt x="8" y="4"/>
                  </a:lnTo>
                  <a:lnTo>
                    <a:pt x="4" y="2"/>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93" name="Freeform 1915"/>
            <p:cNvSpPr>
              <a:spLocks/>
            </p:cNvSpPr>
            <p:nvPr/>
          </p:nvSpPr>
          <p:spPr bwMode="auto">
            <a:xfrm>
              <a:off x="1000125" y="1057275"/>
              <a:ext cx="0" cy="0"/>
            </a:xfrm>
            <a:custGeom>
              <a:avLst/>
              <a:gdLst>
                <a:gd name="T0" fmla="*/ 26 w 26"/>
                <a:gd name="T1" fmla="*/ 0 h 2"/>
                <a:gd name="T2" fmla="*/ 17 w 26"/>
                <a:gd name="T3" fmla="*/ 0 h 2"/>
                <a:gd name="T4" fmla="*/ 9 w 26"/>
                <a:gd name="T5" fmla="*/ 0 h 2"/>
                <a:gd name="T6" fmla="*/ 0 w 26"/>
                <a:gd name="T7" fmla="*/ 2 h 2"/>
              </a:gdLst>
              <a:ahLst/>
              <a:cxnLst>
                <a:cxn ang="0">
                  <a:pos x="T0" y="T1"/>
                </a:cxn>
                <a:cxn ang="0">
                  <a:pos x="T2" y="T3"/>
                </a:cxn>
                <a:cxn ang="0">
                  <a:pos x="T4" y="T5"/>
                </a:cxn>
                <a:cxn ang="0">
                  <a:pos x="T6" y="T7"/>
                </a:cxn>
              </a:cxnLst>
              <a:rect l="0" t="0" r="r" b="b"/>
              <a:pathLst>
                <a:path w="26" h="2">
                  <a:moveTo>
                    <a:pt x="26" y="0"/>
                  </a:moveTo>
                  <a:lnTo>
                    <a:pt x="17" y="0"/>
                  </a:lnTo>
                  <a:lnTo>
                    <a:pt x="9" y="0"/>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94" name="Freeform 1916"/>
            <p:cNvSpPr>
              <a:spLocks/>
            </p:cNvSpPr>
            <p:nvPr/>
          </p:nvSpPr>
          <p:spPr bwMode="auto">
            <a:xfrm>
              <a:off x="1000125" y="1057275"/>
              <a:ext cx="0" cy="0"/>
            </a:xfrm>
            <a:custGeom>
              <a:avLst/>
              <a:gdLst>
                <a:gd name="T0" fmla="*/ 10 w 10"/>
                <a:gd name="T1" fmla="*/ 0 h 22"/>
                <a:gd name="T2" fmla="*/ 5 w 10"/>
                <a:gd name="T3" fmla="*/ 6 h 22"/>
                <a:gd name="T4" fmla="*/ 2 w 10"/>
                <a:gd name="T5" fmla="*/ 14 h 22"/>
                <a:gd name="T6" fmla="*/ 0 w 10"/>
                <a:gd name="T7" fmla="*/ 22 h 22"/>
              </a:gdLst>
              <a:ahLst/>
              <a:cxnLst>
                <a:cxn ang="0">
                  <a:pos x="T0" y="T1"/>
                </a:cxn>
                <a:cxn ang="0">
                  <a:pos x="T2" y="T3"/>
                </a:cxn>
                <a:cxn ang="0">
                  <a:pos x="T4" y="T5"/>
                </a:cxn>
                <a:cxn ang="0">
                  <a:pos x="T6" y="T7"/>
                </a:cxn>
              </a:cxnLst>
              <a:rect l="0" t="0" r="r" b="b"/>
              <a:pathLst>
                <a:path w="10" h="22">
                  <a:moveTo>
                    <a:pt x="10" y="0"/>
                  </a:moveTo>
                  <a:lnTo>
                    <a:pt x="5" y="6"/>
                  </a:lnTo>
                  <a:lnTo>
                    <a:pt x="2" y="14"/>
                  </a:lnTo>
                  <a:lnTo>
                    <a:pt x="0" y="2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95" name="Line 191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96" name="Line 1918"/>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97" name="Line 191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98" name="Line 1920"/>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99" name="Line 192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00" name="Freeform 1922"/>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01" name="Line 1923"/>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02" name="Line 192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03" name="Line 192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04" name="Line 192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05" name="Line 192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06" name="Line 192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07" name="Line 192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08" name="Freeform 1930"/>
            <p:cNvSpPr>
              <a:spLocks/>
            </p:cNvSpPr>
            <p:nvPr/>
          </p:nvSpPr>
          <p:spPr bwMode="auto">
            <a:xfrm>
              <a:off x="1000125" y="1057275"/>
              <a:ext cx="0" cy="0"/>
            </a:xfrm>
            <a:custGeom>
              <a:avLst/>
              <a:gdLst>
                <a:gd name="T0" fmla="*/ 1 w 1"/>
                <a:gd name="T1" fmla="*/ 0 h 7"/>
                <a:gd name="T2" fmla="*/ 0 w 1"/>
                <a:gd name="T3" fmla="*/ 3 h 7"/>
                <a:gd name="T4" fmla="*/ 0 w 1"/>
                <a:gd name="T5" fmla="*/ 7 h 7"/>
              </a:gdLst>
              <a:ahLst/>
              <a:cxnLst>
                <a:cxn ang="0">
                  <a:pos x="T0" y="T1"/>
                </a:cxn>
                <a:cxn ang="0">
                  <a:pos x="T2" y="T3"/>
                </a:cxn>
                <a:cxn ang="0">
                  <a:pos x="T4" y="T5"/>
                </a:cxn>
              </a:cxnLst>
              <a:rect l="0" t="0" r="r" b="b"/>
              <a:pathLst>
                <a:path w="1" h="7">
                  <a:moveTo>
                    <a:pt x="1" y="0"/>
                  </a:moveTo>
                  <a:lnTo>
                    <a:pt x="0" y="3"/>
                  </a:lnTo>
                  <a:lnTo>
                    <a:pt x="0" y="7"/>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09" name="Freeform 1931"/>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10" name="Line 193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11" name="Line 193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12" name="Line 193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13" name="Line 193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14" name="Line 193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15" name="Line 193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16" name="Line 1938"/>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17" name="Line 193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18" name="Line 194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19" name="Line 194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20" name="Line 194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21" name="Freeform 1943"/>
            <p:cNvSpPr>
              <a:spLocks/>
            </p:cNvSpPr>
            <p:nvPr/>
          </p:nvSpPr>
          <p:spPr bwMode="auto">
            <a:xfrm>
              <a:off x="1000125" y="1057275"/>
              <a:ext cx="0" cy="0"/>
            </a:xfrm>
            <a:custGeom>
              <a:avLst/>
              <a:gdLst>
                <a:gd name="T0" fmla="*/ 3 w 3"/>
                <a:gd name="T1" fmla="*/ 11 h 11"/>
                <a:gd name="T2" fmla="*/ 3 w 3"/>
                <a:gd name="T3" fmla="*/ 5 h 11"/>
                <a:gd name="T4" fmla="*/ 0 w 3"/>
                <a:gd name="T5" fmla="*/ 0 h 11"/>
              </a:gdLst>
              <a:ahLst/>
              <a:cxnLst>
                <a:cxn ang="0">
                  <a:pos x="T0" y="T1"/>
                </a:cxn>
                <a:cxn ang="0">
                  <a:pos x="T2" y="T3"/>
                </a:cxn>
                <a:cxn ang="0">
                  <a:pos x="T4" y="T5"/>
                </a:cxn>
              </a:cxnLst>
              <a:rect l="0" t="0" r="r" b="b"/>
              <a:pathLst>
                <a:path w="3" h="11">
                  <a:moveTo>
                    <a:pt x="3" y="11"/>
                  </a:moveTo>
                  <a:lnTo>
                    <a:pt x="3" y="5"/>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2" name="Freeform 1944"/>
            <p:cNvSpPr>
              <a:spLocks/>
            </p:cNvSpPr>
            <p:nvPr/>
          </p:nvSpPr>
          <p:spPr bwMode="auto">
            <a:xfrm>
              <a:off x="1000125" y="1057275"/>
              <a:ext cx="0" cy="0"/>
            </a:xfrm>
            <a:custGeom>
              <a:avLst/>
              <a:gdLst>
                <a:gd name="T0" fmla="*/ 4 w 4"/>
                <a:gd name="T1" fmla="*/ 2 h 2"/>
                <a:gd name="T2" fmla="*/ 2 w 4"/>
                <a:gd name="T3" fmla="*/ 0 h 2"/>
                <a:gd name="T4" fmla="*/ 0 w 4"/>
                <a:gd name="T5" fmla="*/ 0 h 2"/>
              </a:gdLst>
              <a:ahLst/>
              <a:cxnLst>
                <a:cxn ang="0">
                  <a:pos x="T0" y="T1"/>
                </a:cxn>
                <a:cxn ang="0">
                  <a:pos x="T2" y="T3"/>
                </a:cxn>
                <a:cxn ang="0">
                  <a:pos x="T4" y="T5"/>
                </a:cxn>
              </a:cxnLst>
              <a:rect l="0" t="0" r="r" b="b"/>
              <a:pathLst>
                <a:path w="4" h="2">
                  <a:moveTo>
                    <a:pt x="4" y="2"/>
                  </a:moveTo>
                  <a:lnTo>
                    <a:pt x="2"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3" name="Freeform 1945"/>
            <p:cNvSpPr>
              <a:spLocks/>
            </p:cNvSpPr>
            <p:nvPr/>
          </p:nvSpPr>
          <p:spPr bwMode="auto">
            <a:xfrm>
              <a:off x="1000125" y="1057275"/>
              <a:ext cx="0" cy="0"/>
            </a:xfrm>
            <a:custGeom>
              <a:avLst/>
              <a:gdLst>
                <a:gd name="T0" fmla="*/ 4 w 4"/>
                <a:gd name="T1" fmla="*/ 3 h 3"/>
                <a:gd name="T2" fmla="*/ 2 w 4"/>
                <a:gd name="T3" fmla="*/ 1 h 3"/>
                <a:gd name="T4" fmla="*/ 0 w 4"/>
                <a:gd name="T5" fmla="*/ 0 h 3"/>
              </a:gdLst>
              <a:ahLst/>
              <a:cxnLst>
                <a:cxn ang="0">
                  <a:pos x="T0" y="T1"/>
                </a:cxn>
                <a:cxn ang="0">
                  <a:pos x="T2" y="T3"/>
                </a:cxn>
                <a:cxn ang="0">
                  <a:pos x="T4" y="T5"/>
                </a:cxn>
              </a:cxnLst>
              <a:rect l="0" t="0" r="r" b="b"/>
              <a:pathLst>
                <a:path w="4" h="3">
                  <a:moveTo>
                    <a:pt x="4" y="3"/>
                  </a:moveTo>
                  <a:lnTo>
                    <a:pt x="2"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4" name="Line 194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25" name="Freeform 1947"/>
            <p:cNvSpPr>
              <a:spLocks/>
            </p:cNvSpPr>
            <p:nvPr/>
          </p:nvSpPr>
          <p:spPr bwMode="auto">
            <a:xfrm>
              <a:off x="1000125" y="1057275"/>
              <a:ext cx="0" cy="0"/>
            </a:xfrm>
            <a:custGeom>
              <a:avLst/>
              <a:gdLst>
                <a:gd name="T0" fmla="*/ 7 w 7"/>
                <a:gd name="T1" fmla="*/ 2 h 2"/>
                <a:gd name="T2" fmla="*/ 4 w 7"/>
                <a:gd name="T3" fmla="*/ 0 h 2"/>
                <a:gd name="T4" fmla="*/ 0 w 7"/>
                <a:gd name="T5" fmla="*/ 0 h 2"/>
              </a:gdLst>
              <a:ahLst/>
              <a:cxnLst>
                <a:cxn ang="0">
                  <a:pos x="T0" y="T1"/>
                </a:cxn>
                <a:cxn ang="0">
                  <a:pos x="T2" y="T3"/>
                </a:cxn>
                <a:cxn ang="0">
                  <a:pos x="T4" y="T5"/>
                </a:cxn>
              </a:cxnLst>
              <a:rect l="0" t="0" r="r" b="b"/>
              <a:pathLst>
                <a:path w="7" h="2">
                  <a:moveTo>
                    <a:pt x="7" y="2"/>
                  </a:moveTo>
                  <a:lnTo>
                    <a:pt x="4"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6" name="Freeform 1948"/>
            <p:cNvSpPr>
              <a:spLocks/>
            </p:cNvSpPr>
            <p:nvPr/>
          </p:nvSpPr>
          <p:spPr bwMode="auto">
            <a:xfrm>
              <a:off x="1000125" y="1057275"/>
              <a:ext cx="0" cy="0"/>
            </a:xfrm>
            <a:custGeom>
              <a:avLst/>
              <a:gdLst>
                <a:gd name="T0" fmla="*/ 0 w 3"/>
                <a:gd name="T1" fmla="*/ 8 h 8"/>
                <a:gd name="T2" fmla="*/ 2 w 3"/>
                <a:gd name="T3" fmla="*/ 4 h 8"/>
                <a:gd name="T4" fmla="*/ 3 w 3"/>
                <a:gd name="T5" fmla="*/ 0 h 8"/>
              </a:gdLst>
              <a:ahLst/>
              <a:cxnLst>
                <a:cxn ang="0">
                  <a:pos x="T0" y="T1"/>
                </a:cxn>
                <a:cxn ang="0">
                  <a:pos x="T2" y="T3"/>
                </a:cxn>
                <a:cxn ang="0">
                  <a:pos x="T4" y="T5"/>
                </a:cxn>
              </a:cxnLst>
              <a:rect l="0" t="0" r="r" b="b"/>
              <a:pathLst>
                <a:path w="3" h="8">
                  <a:moveTo>
                    <a:pt x="0" y="8"/>
                  </a:moveTo>
                  <a:lnTo>
                    <a:pt x="2" y="4"/>
                  </a:lnTo>
                  <a:lnTo>
                    <a:pt x="3"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7" name="Freeform 1949"/>
            <p:cNvSpPr>
              <a:spLocks/>
            </p:cNvSpPr>
            <p:nvPr/>
          </p:nvSpPr>
          <p:spPr bwMode="auto">
            <a:xfrm>
              <a:off x="1000125" y="1057275"/>
              <a:ext cx="0" cy="0"/>
            </a:xfrm>
            <a:custGeom>
              <a:avLst/>
              <a:gdLst>
                <a:gd name="T0" fmla="*/ 8 w 8"/>
                <a:gd name="T1" fmla="*/ 0 h 5"/>
                <a:gd name="T2" fmla="*/ 5 w 8"/>
                <a:gd name="T3" fmla="*/ 1 h 5"/>
                <a:gd name="T4" fmla="*/ 2 w 8"/>
                <a:gd name="T5" fmla="*/ 3 h 5"/>
                <a:gd name="T6" fmla="*/ 0 w 8"/>
                <a:gd name="T7" fmla="*/ 5 h 5"/>
              </a:gdLst>
              <a:ahLst/>
              <a:cxnLst>
                <a:cxn ang="0">
                  <a:pos x="T0" y="T1"/>
                </a:cxn>
                <a:cxn ang="0">
                  <a:pos x="T2" y="T3"/>
                </a:cxn>
                <a:cxn ang="0">
                  <a:pos x="T4" y="T5"/>
                </a:cxn>
                <a:cxn ang="0">
                  <a:pos x="T6" y="T7"/>
                </a:cxn>
              </a:cxnLst>
              <a:rect l="0" t="0" r="r" b="b"/>
              <a:pathLst>
                <a:path w="8" h="5">
                  <a:moveTo>
                    <a:pt x="8" y="0"/>
                  </a:moveTo>
                  <a:lnTo>
                    <a:pt x="5" y="1"/>
                  </a:lnTo>
                  <a:lnTo>
                    <a:pt x="2" y="3"/>
                  </a:lnTo>
                  <a:lnTo>
                    <a:pt x="0" y="5"/>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8" name="Freeform 1950"/>
            <p:cNvSpPr>
              <a:spLocks/>
            </p:cNvSpPr>
            <p:nvPr/>
          </p:nvSpPr>
          <p:spPr bwMode="auto">
            <a:xfrm>
              <a:off x="1000125" y="1057275"/>
              <a:ext cx="0" cy="0"/>
            </a:xfrm>
            <a:custGeom>
              <a:avLst/>
              <a:gdLst>
                <a:gd name="T0" fmla="*/ 0 w 20"/>
                <a:gd name="T1" fmla="*/ 0 h 17"/>
                <a:gd name="T2" fmla="*/ 10 w 20"/>
                <a:gd name="T3" fmla="*/ 9 h 17"/>
                <a:gd name="T4" fmla="*/ 20 w 20"/>
                <a:gd name="T5" fmla="*/ 17 h 17"/>
              </a:gdLst>
              <a:ahLst/>
              <a:cxnLst>
                <a:cxn ang="0">
                  <a:pos x="T0" y="T1"/>
                </a:cxn>
                <a:cxn ang="0">
                  <a:pos x="T2" y="T3"/>
                </a:cxn>
                <a:cxn ang="0">
                  <a:pos x="T4" y="T5"/>
                </a:cxn>
              </a:cxnLst>
              <a:rect l="0" t="0" r="r" b="b"/>
              <a:pathLst>
                <a:path w="20" h="17">
                  <a:moveTo>
                    <a:pt x="0" y="0"/>
                  </a:moveTo>
                  <a:lnTo>
                    <a:pt x="10" y="9"/>
                  </a:lnTo>
                  <a:lnTo>
                    <a:pt x="20" y="17"/>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9" name="Line 195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30" name="Freeform 1952"/>
            <p:cNvSpPr>
              <a:spLocks/>
            </p:cNvSpPr>
            <p:nvPr/>
          </p:nvSpPr>
          <p:spPr bwMode="auto">
            <a:xfrm>
              <a:off x="1000125" y="1057275"/>
              <a:ext cx="0" cy="0"/>
            </a:xfrm>
            <a:custGeom>
              <a:avLst/>
              <a:gdLst>
                <a:gd name="T0" fmla="*/ 0 w 8"/>
                <a:gd name="T1" fmla="*/ 0 h 2"/>
                <a:gd name="T2" fmla="*/ 4 w 8"/>
                <a:gd name="T3" fmla="*/ 1 h 2"/>
                <a:gd name="T4" fmla="*/ 8 w 8"/>
                <a:gd name="T5" fmla="*/ 2 h 2"/>
              </a:gdLst>
              <a:ahLst/>
              <a:cxnLst>
                <a:cxn ang="0">
                  <a:pos x="T0" y="T1"/>
                </a:cxn>
                <a:cxn ang="0">
                  <a:pos x="T2" y="T3"/>
                </a:cxn>
                <a:cxn ang="0">
                  <a:pos x="T4" y="T5"/>
                </a:cxn>
              </a:cxnLst>
              <a:rect l="0" t="0" r="r" b="b"/>
              <a:pathLst>
                <a:path w="8" h="2">
                  <a:moveTo>
                    <a:pt x="0" y="0"/>
                  </a:moveTo>
                  <a:lnTo>
                    <a:pt x="4" y="1"/>
                  </a:lnTo>
                  <a:lnTo>
                    <a:pt x="8"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31" name="Freeform 1953"/>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32" name="Freeform 1954"/>
            <p:cNvSpPr>
              <a:spLocks/>
            </p:cNvSpPr>
            <p:nvPr/>
          </p:nvSpPr>
          <p:spPr bwMode="auto">
            <a:xfrm>
              <a:off x="1000125" y="1057275"/>
              <a:ext cx="0" cy="0"/>
            </a:xfrm>
            <a:custGeom>
              <a:avLst/>
              <a:gdLst>
                <a:gd name="T0" fmla="*/ 0 w 25"/>
                <a:gd name="T1" fmla="*/ 0 h 21"/>
                <a:gd name="T2" fmla="*/ 12 w 25"/>
                <a:gd name="T3" fmla="*/ 11 h 21"/>
                <a:gd name="T4" fmla="*/ 25 w 25"/>
                <a:gd name="T5" fmla="*/ 21 h 21"/>
              </a:gdLst>
              <a:ahLst/>
              <a:cxnLst>
                <a:cxn ang="0">
                  <a:pos x="T0" y="T1"/>
                </a:cxn>
                <a:cxn ang="0">
                  <a:pos x="T2" y="T3"/>
                </a:cxn>
                <a:cxn ang="0">
                  <a:pos x="T4" y="T5"/>
                </a:cxn>
              </a:cxnLst>
              <a:rect l="0" t="0" r="r" b="b"/>
              <a:pathLst>
                <a:path w="25" h="21">
                  <a:moveTo>
                    <a:pt x="0" y="0"/>
                  </a:moveTo>
                  <a:lnTo>
                    <a:pt x="12" y="11"/>
                  </a:lnTo>
                  <a:lnTo>
                    <a:pt x="25" y="2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33" name="Line 195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34" name="Line 1956"/>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35" name="Line 195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36" name="Line 195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37" name="Line 1959"/>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38" name="Freeform 1960"/>
            <p:cNvSpPr>
              <a:spLocks/>
            </p:cNvSpPr>
            <p:nvPr/>
          </p:nvSpPr>
          <p:spPr bwMode="auto">
            <a:xfrm>
              <a:off x="1000125" y="1057275"/>
              <a:ext cx="0" cy="0"/>
            </a:xfrm>
            <a:custGeom>
              <a:avLst/>
              <a:gdLst>
                <a:gd name="T0" fmla="*/ 37 w 37"/>
                <a:gd name="T1" fmla="*/ 26 h 26"/>
                <a:gd name="T2" fmla="*/ 19 w 37"/>
                <a:gd name="T3" fmla="*/ 13 h 26"/>
                <a:gd name="T4" fmla="*/ 0 w 37"/>
                <a:gd name="T5" fmla="*/ 0 h 26"/>
              </a:gdLst>
              <a:ahLst/>
              <a:cxnLst>
                <a:cxn ang="0">
                  <a:pos x="T0" y="T1"/>
                </a:cxn>
                <a:cxn ang="0">
                  <a:pos x="T2" y="T3"/>
                </a:cxn>
                <a:cxn ang="0">
                  <a:pos x="T4" y="T5"/>
                </a:cxn>
              </a:cxnLst>
              <a:rect l="0" t="0" r="r" b="b"/>
              <a:pathLst>
                <a:path w="37" h="26">
                  <a:moveTo>
                    <a:pt x="37" y="26"/>
                  </a:moveTo>
                  <a:lnTo>
                    <a:pt x="19" y="13"/>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39" name="Freeform 1961"/>
            <p:cNvSpPr>
              <a:spLocks/>
            </p:cNvSpPr>
            <p:nvPr/>
          </p:nvSpPr>
          <p:spPr bwMode="auto">
            <a:xfrm>
              <a:off x="1000125" y="1057275"/>
              <a:ext cx="0" cy="0"/>
            </a:xfrm>
            <a:custGeom>
              <a:avLst/>
              <a:gdLst>
                <a:gd name="T0" fmla="*/ 1 w 1"/>
                <a:gd name="T1" fmla="*/ 0 h 3"/>
                <a:gd name="T2" fmla="*/ 0 w 1"/>
                <a:gd name="T3" fmla="*/ 2 h 3"/>
                <a:gd name="T4" fmla="*/ 1 w 1"/>
                <a:gd name="T5" fmla="*/ 3 h 3"/>
              </a:gdLst>
              <a:ahLst/>
              <a:cxnLst>
                <a:cxn ang="0">
                  <a:pos x="T0" y="T1"/>
                </a:cxn>
                <a:cxn ang="0">
                  <a:pos x="T2" y="T3"/>
                </a:cxn>
                <a:cxn ang="0">
                  <a:pos x="T4" y="T5"/>
                </a:cxn>
              </a:cxnLst>
              <a:rect l="0" t="0" r="r" b="b"/>
              <a:pathLst>
                <a:path w="1" h="3">
                  <a:moveTo>
                    <a:pt x="1" y="0"/>
                  </a:moveTo>
                  <a:lnTo>
                    <a:pt x="0" y="2"/>
                  </a:lnTo>
                  <a:lnTo>
                    <a:pt x="1"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40" name="Line 1962"/>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41" name="Line 1963"/>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42" name="Line 1964"/>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43" name="Freeform 1965"/>
            <p:cNvSpPr>
              <a:spLocks/>
            </p:cNvSpPr>
            <p:nvPr/>
          </p:nvSpPr>
          <p:spPr bwMode="auto">
            <a:xfrm>
              <a:off x="1000125" y="1057275"/>
              <a:ext cx="0" cy="0"/>
            </a:xfrm>
            <a:custGeom>
              <a:avLst/>
              <a:gdLst>
                <a:gd name="T0" fmla="*/ 0 h 2"/>
                <a:gd name="T1" fmla="*/ 0 h 2"/>
                <a:gd name="T2" fmla="*/ 1 h 2"/>
                <a:gd name="T3" fmla="*/ 1 h 2"/>
                <a:gd name="T4" fmla="*/ 2 h 2"/>
              </a:gdLst>
              <a:ahLst/>
              <a:cxnLst>
                <a:cxn ang="0">
                  <a:pos x="0" y="T0"/>
                </a:cxn>
                <a:cxn ang="0">
                  <a:pos x="0" y="T1"/>
                </a:cxn>
                <a:cxn ang="0">
                  <a:pos x="0" y="T2"/>
                </a:cxn>
                <a:cxn ang="0">
                  <a:pos x="0" y="T3"/>
                </a:cxn>
                <a:cxn ang="0">
                  <a:pos x="0" y="T4"/>
                </a:cxn>
              </a:cxnLst>
              <a:rect l="0" t="0" r="r" b="b"/>
              <a:pathLst>
                <a:path h="2">
                  <a:moveTo>
                    <a:pt x="0" y="0"/>
                  </a:moveTo>
                  <a:lnTo>
                    <a:pt x="0" y="0"/>
                  </a:lnTo>
                  <a:lnTo>
                    <a:pt x="0" y="1"/>
                  </a:lnTo>
                  <a:lnTo>
                    <a:pt x="0" y="1"/>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44" name="Line 196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45" name="Line 196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46" name="Line 1968"/>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47" name="Line 1969"/>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48" name="Line 197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49" name="Freeform 1971"/>
            <p:cNvSpPr>
              <a:spLocks/>
            </p:cNvSpPr>
            <p:nvPr/>
          </p:nvSpPr>
          <p:spPr bwMode="auto">
            <a:xfrm>
              <a:off x="1000125" y="1057275"/>
              <a:ext cx="0" cy="0"/>
            </a:xfrm>
            <a:custGeom>
              <a:avLst/>
              <a:gdLst>
                <a:gd name="T0" fmla="*/ 0 w 8"/>
                <a:gd name="T1" fmla="*/ 0 h 1"/>
                <a:gd name="T2" fmla="*/ 3 w 8"/>
                <a:gd name="T3" fmla="*/ 1 h 1"/>
                <a:gd name="T4" fmla="*/ 5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5" y="1"/>
                  </a:lnTo>
                  <a:lnTo>
                    <a:pt x="8"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0" name="Freeform 1972"/>
            <p:cNvSpPr>
              <a:spLocks/>
            </p:cNvSpPr>
            <p:nvPr/>
          </p:nvSpPr>
          <p:spPr bwMode="auto">
            <a:xfrm>
              <a:off x="1000125" y="1057275"/>
              <a:ext cx="0" cy="0"/>
            </a:xfrm>
            <a:custGeom>
              <a:avLst/>
              <a:gdLst>
                <a:gd name="T0" fmla="*/ 7 w 7"/>
                <a:gd name="T1" fmla="*/ 1 h 2"/>
                <a:gd name="T2" fmla="*/ 5 w 7"/>
                <a:gd name="T3" fmla="*/ 0 h 2"/>
                <a:gd name="T4" fmla="*/ 2 w 7"/>
                <a:gd name="T5" fmla="*/ 0 h 2"/>
                <a:gd name="T6" fmla="*/ 0 w 7"/>
                <a:gd name="T7" fmla="*/ 2 h 2"/>
              </a:gdLst>
              <a:ahLst/>
              <a:cxnLst>
                <a:cxn ang="0">
                  <a:pos x="T0" y="T1"/>
                </a:cxn>
                <a:cxn ang="0">
                  <a:pos x="T2" y="T3"/>
                </a:cxn>
                <a:cxn ang="0">
                  <a:pos x="T4" y="T5"/>
                </a:cxn>
                <a:cxn ang="0">
                  <a:pos x="T6" y="T7"/>
                </a:cxn>
              </a:cxnLst>
              <a:rect l="0" t="0" r="r" b="b"/>
              <a:pathLst>
                <a:path w="7" h="2">
                  <a:moveTo>
                    <a:pt x="7" y="1"/>
                  </a:moveTo>
                  <a:lnTo>
                    <a:pt x="5" y="0"/>
                  </a:lnTo>
                  <a:lnTo>
                    <a:pt x="2" y="0"/>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1" name="Freeform 1973"/>
            <p:cNvSpPr>
              <a:spLocks/>
            </p:cNvSpPr>
            <p:nvPr/>
          </p:nvSpPr>
          <p:spPr bwMode="auto">
            <a:xfrm>
              <a:off x="1000125" y="1057275"/>
              <a:ext cx="0" cy="0"/>
            </a:xfrm>
            <a:custGeom>
              <a:avLst/>
              <a:gdLst>
                <a:gd name="T0" fmla="*/ 0 w 11"/>
                <a:gd name="T1" fmla="*/ 1 h 2"/>
                <a:gd name="T2" fmla="*/ 0 w 11"/>
                <a:gd name="T3" fmla="*/ 2 h 2"/>
                <a:gd name="T4" fmla="*/ 11 w 11"/>
                <a:gd name="T5" fmla="*/ 2 h 2"/>
                <a:gd name="T6" fmla="*/ 11 w 11"/>
                <a:gd name="T7" fmla="*/ 0 h 2"/>
                <a:gd name="T8" fmla="*/ 0 w 11"/>
                <a:gd name="T9" fmla="*/ 1 h 2"/>
              </a:gdLst>
              <a:ahLst/>
              <a:cxnLst>
                <a:cxn ang="0">
                  <a:pos x="T0" y="T1"/>
                </a:cxn>
                <a:cxn ang="0">
                  <a:pos x="T2" y="T3"/>
                </a:cxn>
                <a:cxn ang="0">
                  <a:pos x="T4" y="T5"/>
                </a:cxn>
                <a:cxn ang="0">
                  <a:pos x="T6" y="T7"/>
                </a:cxn>
                <a:cxn ang="0">
                  <a:pos x="T8" y="T9"/>
                </a:cxn>
              </a:cxnLst>
              <a:rect l="0" t="0" r="r" b="b"/>
              <a:pathLst>
                <a:path w="11" h="2">
                  <a:moveTo>
                    <a:pt x="0" y="1"/>
                  </a:moveTo>
                  <a:lnTo>
                    <a:pt x="0" y="2"/>
                  </a:lnTo>
                  <a:lnTo>
                    <a:pt x="11" y="2"/>
                  </a:lnTo>
                  <a:lnTo>
                    <a:pt x="11" y="0"/>
                  </a:lnTo>
                  <a:lnTo>
                    <a:pt x="0" y="1"/>
                  </a:lnTo>
                  <a:close/>
                </a:path>
              </a:pathLst>
            </a:custGeom>
            <a:grpFill/>
            <a:ln w="0" cap="flat" cmpd="sng">
              <a:solidFill>
                <a:srgbClr val="000000"/>
              </a:solidFill>
              <a:prstDash val="solid"/>
              <a:round/>
              <a:headEnd/>
              <a:tailEnd/>
            </a:ln>
          </p:spPr>
          <p:txBody>
            <a:bodyPr/>
            <a:lstStyle/>
            <a:p>
              <a:pPr eaLnBrk="1" hangingPunct="1">
                <a:defRPr/>
              </a:pPr>
              <a:endParaRPr lang="ja-JP" altLang="en-US">
                <a:latin typeface="Arial" charset="0"/>
              </a:endParaRPr>
            </a:p>
          </p:txBody>
        </p:sp>
        <p:sp>
          <p:nvSpPr>
            <p:cNvPr id="1652" name="Line 1974"/>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53" name="Freeform 1975"/>
            <p:cNvSpPr>
              <a:spLocks/>
            </p:cNvSpPr>
            <p:nvPr/>
          </p:nvSpPr>
          <p:spPr bwMode="auto">
            <a:xfrm>
              <a:off x="1000125" y="1057275"/>
              <a:ext cx="0" cy="0"/>
            </a:xfrm>
            <a:custGeom>
              <a:avLst/>
              <a:gdLst>
                <a:gd name="T0" fmla="*/ 5 w 5"/>
                <a:gd name="T1" fmla="*/ 0 h 2"/>
                <a:gd name="T2" fmla="*/ 4 w 5"/>
                <a:gd name="T3" fmla="*/ 2 h 2"/>
                <a:gd name="T4" fmla="*/ 0 w 5"/>
                <a:gd name="T5" fmla="*/ 2 h 2"/>
              </a:gdLst>
              <a:ahLst/>
              <a:cxnLst>
                <a:cxn ang="0">
                  <a:pos x="T0" y="T1"/>
                </a:cxn>
                <a:cxn ang="0">
                  <a:pos x="T2" y="T3"/>
                </a:cxn>
                <a:cxn ang="0">
                  <a:pos x="T4" y="T5"/>
                </a:cxn>
              </a:cxnLst>
              <a:rect l="0" t="0" r="r" b="b"/>
              <a:pathLst>
                <a:path w="5" h="2">
                  <a:moveTo>
                    <a:pt x="5" y="0"/>
                  </a:moveTo>
                  <a:lnTo>
                    <a:pt x="4" y="2"/>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4" name="Line 197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55" name="Rectangle 1977"/>
            <p:cNvSpPr>
              <a:spLocks noChangeArrowheads="1"/>
            </p:cNvSpPr>
            <p:nvPr/>
          </p:nvSpPr>
          <p:spPr bwMode="auto">
            <a:xfrm>
              <a:off x="1002792" y="1057656"/>
              <a:ext cx="0" cy="0"/>
            </a:xfrm>
            <a:prstGeom prst="rect">
              <a:avLst/>
            </a:prstGeom>
            <a:grpFill/>
            <a:ln w="0">
              <a:solidFill>
                <a:srgbClr val="000000"/>
              </a:solidFill>
              <a:miter lim="800000"/>
              <a:headEnd/>
              <a:tailEnd/>
            </a:ln>
          </p:spPr>
          <p:txBody>
            <a:bodyPr/>
            <a:lstStyle/>
            <a:p>
              <a:pPr eaLnBrk="1" hangingPunct="1">
                <a:defRPr/>
              </a:pPr>
              <a:endParaRPr lang="ja-JP" altLang="en-US">
                <a:latin typeface="Arial" charset="0"/>
              </a:endParaRPr>
            </a:p>
          </p:txBody>
        </p:sp>
        <p:sp>
          <p:nvSpPr>
            <p:cNvPr id="1656" name="Freeform 1978"/>
            <p:cNvSpPr>
              <a:spLocks/>
            </p:cNvSpPr>
            <p:nvPr/>
          </p:nvSpPr>
          <p:spPr bwMode="auto">
            <a:xfrm>
              <a:off x="1000125" y="1057275"/>
              <a:ext cx="0" cy="0"/>
            </a:xfrm>
            <a:custGeom>
              <a:avLst/>
              <a:gdLst>
                <a:gd name="T0" fmla="*/ 0 w 4"/>
                <a:gd name="T1" fmla="*/ 0 h 2"/>
                <a:gd name="T2" fmla="*/ 0 w 4"/>
                <a:gd name="T3" fmla="*/ 2 h 2"/>
                <a:gd name="T4" fmla="*/ 4 w 4"/>
                <a:gd name="T5" fmla="*/ 2 h 2"/>
              </a:gdLst>
              <a:ahLst/>
              <a:cxnLst>
                <a:cxn ang="0">
                  <a:pos x="T0" y="T1"/>
                </a:cxn>
                <a:cxn ang="0">
                  <a:pos x="T2" y="T3"/>
                </a:cxn>
                <a:cxn ang="0">
                  <a:pos x="T4" y="T5"/>
                </a:cxn>
              </a:cxnLst>
              <a:rect l="0" t="0" r="r" b="b"/>
              <a:pathLst>
                <a:path w="4" h="2">
                  <a:moveTo>
                    <a:pt x="0" y="0"/>
                  </a:moveTo>
                  <a:lnTo>
                    <a:pt x="0" y="2"/>
                  </a:lnTo>
                  <a:lnTo>
                    <a:pt x="4"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7" name="Freeform 1979"/>
            <p:cNvSpPr>
              <a:spLocks/>
            </p:cNvSpPr>
            <p:nvPr/>
          </p:nvSpPr>
          <p:spPr bwMode="auto">
            <a:xfrm>
              <a:off x="1000125" y="1057275"/>
              <a:ext cx="0" cy="0"/>
            </a:xfrm>
            <a:custGeom>
              <a:avLst/>
              <a:gdLst>
                <a:gd name="T0" fmla="*/ 4 w 4"/>
                <a:gd name="T1" fmla="*/ 2 h 2"/>
                <a:gd name="T2" fmla="*/ 4 w 4"/>
                <a:gd name="T3" fmla="*/ 0 h 2"/>
                <a:gd name="T4" fmla="*/ 0 w 4"/>
                <a:gd name="T5" fmla="*/ 0 h 2"/>
              </a:gdLst>
              <a:ahLst/>
              <a:cxnLst>
                <a:cxn ang="0">
                  <a:pos x="T0" y="T1"/>
                </a:cxn>
                <a:cxn ang="0">
                  <a:pos x="T2" y="T3"/>
                </a:cxn>
                <a:cxn ang="0">
                  <a:pos x="T4" y="T5"/>
                </a:cxn>
              </a:cxnLst>
              <a:rect l="0" t="0" r="r" b="b"/>
              <a:pathLst>
                <a:path w="4" h="2">
                  <a:moveTo>
                    <a:pt x="4" y="2"/>
                  </a:moveTo>
                  <a:lnTo>
                    <a:pt x="4"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8" name="Freeform 1980"/>
            <p:cNvSpPr>
              <a:spLocks/>
            </p:cNvSpPr>
            <p:nvPr/>
          </p:nvSpPr>
          <p:spPr bwMode="auto">
            <a:xfrm>
              <a:off x="1000125" y="1057275"/>
              <a:ext cx="0" cy="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0">
                  <a:moveTo>
                    <a:pt x="0" y="8"/>
                  </a:moveTo>
                  <a:lnTo>
                    <a:pt x="0" y="3"/>
                  </a:lnTo>
                  <a:lnTo>
                    <a:pt x="2" y="1"/>
                  </a:lnTo>
                  <a:lnTo>
                    <a:pt x="2" y="0"/>
                  </a:lnTo>
                  <a:lnTo>
                    <a:pt x="3" y="0"/>
                  </a:lnTo>
                  <a:lnTo>
                    <a:pt x="7" y="1"/>
                  </a:lnTo>
                  <a:lnTo>
                    <a:pt x="7" y="8"/>
                  </a:lnTo>
                  <a:lnTo>
                    <a:pt x="7" y="8"/>
                  </a:lnTo>
                  <a:lnTo>
                    <a:pt x="6" y="9"/>
                  </a:lnTo>
                  <a:lnTo>
                    <a:pt x="3" y="10"/>
                  </a:lnTo>
                  <a:lnTo>
                    <a:pt x="0" y="8"/>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9" name="Freeform 1981"/>
            <p:cNvSpPr>
              <a:spLocks/>
            </p:cNvSpPr>
            <p:nvPr/>
          </p:nvSpPr>
          <p:spPr bwMode="auto">
            <a:xfrm>
              <a:off x="1000125" y="1057275"/>
              <a:ext cx="0" cy="0"/>
            </a:xfrm>
            <a:custGeom>
              <a:avLst/>
              <a:gdLst>
                <a:gd name="T0" fmla="*/ 0 w 2"/>
                <a:gd name="T1" fmla="*/ 8 h 8"/>
                <a:gd name="T2" fmla="*/ 2 w 2"/>
                <a:gd name="T3" fmla="*/ 7 h 8"/>
                <a:gd name="T4" fmla="*/ 2 w 2"/>
                <a:gd name="T5" fmla="*/ 1 h 8"/>
                <a:gd name="T6" fmla="*/ 0 w 2"/>
                <a:gd name="T7" fmla="*/ 0 h 8"/>
              </a:gdLst>
              <a:ahLst/>
              <a:cxnLst>
                <a:cxn ang="0">
                  <a:pos x="T0" y="T1"/>
                </a:cxn>
                <a:cxn ang="0">
                  <a:pos x="T2" y="T3"/>
                </a:cxn>
                <a:cxn ang="0">
                  <a:pos x="T4" y="T5"/>
                </a:cxn>
                <a:cxn ang="0">
                  <a:pos x="T6" y="T7"/>
                </a:cxn>
              </a:cxnLst>
              <a:rect l="0" t="0" r="r" b="b"/>
              <a:pathLst>
                <a:path w="2" h="8">
                  <a:moveTo>
                    <a:pt x="0" y="8"/>
                  </a:moveTo>
                  <a:lnTo>
                    <a:pt x="2" y="7"/>
                  </a:lnTo>
                  <a:lnTo>
                    <a:pt x="2"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60" name="Freeform 1982"/>
            <p:cNvSpPr>
              <a:spLocks/>
            </p:cNvSpPr>
            <p:nvPr/>
          </p:nvSpPr>
          <p:spPr bwMode="auto">
            <a:xfrm>
              <a:off x="1000125" y="1057275"/>
              <a:ext cx="0" cy="0"/>
            </a:xfrm>
            <a:custGeom>
              <a:avLst/>
              <a:gdLst>
                <a:gd name="T0" fmla="*/ 0 w 3"/>
                <a:gd name="T1" fmla="*/ 5 h 5"/>
                <a:gd name="T2" fmla="*/ 3 w 3"/>
                <a:gd name="T3" fmla="*/ 4 h 5"/>
                <a:gd name="T4" fmla="*/ 3 w 3"/>
                <a:gd name="T5" fmla="*/ 0 h 5"/>
                <a:gd name="T6" fmla="*/ 0 w 3"/>
                <a:gd name="T7" fmla="*/ 0 h 5"/>
              </a:gdLst>
              <a:ahLst/>
              <a:cxnLst>
                <a:cxn ang="0">
                  <a:pos x="T0" y="T1"/>
                </a:cxn>
                <a:cxn ang="0">
                  <a:pos x="T2" y="T3"/>
                </a:cxn>
                <a:cxn ang="0">
                  <a:pos x="T4" y="T5"/>
                </a:cxn>
                <a:cxn ang="0">
                  <a:pos x="T6" y="T7"/>
                </a:cxn>
              </a:cxnLst>
              <a:rect l="0" t="0" r="r" b="b"/>
              <a:pathLst>
                <a:path w="3" h="5">
                  <a:moveTo>
                    <a:pt x="0" y="5"/>
                  </a:moveTo>
                  <a:lnTo>
                    <a:pt x="3" y="4"/>
                  </a:lnTo>
                  <a:lnTo>
                    <a:pt x="3"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61" name="Freeform 1983"/>
            <p:cNvSpPr>
              <a:spLocks/>
            </p:cNvSpPr>
            <p:nvPr/>
          </p:nvSpPr>
          <p:spPr bwMode="auto">
            <a:xfrm>
              <a:off x="1000125" y="1057275"/>
              <a:ext cx="0" cy="0"/>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6">
                  <a:moveTo>
                    <a:pt x="0" y="6"/>
                  </a:moveTo>
                  <a:lnTo>
                    <a:pt x="0" y="5"/>
                  </a:lnTo>
                  <a:lnTo>
                    <a:pt x="0" y="4"/>
                  </a:lnTo>
                  <a:lnTo>
                    <a:pt x="0" y="4"/>
                  </a:lnTo>
                  <a:lnTo>
                    <a:pt x="0" y="3"/>
                  </a:lnTo>
                  <a:lnTo>
                    <a:pt x="0" y="2"/>
                  </a:lnTo>
                  <a:lnTo>
                    <a:pt x="0" y="1"/>
                  </a:lnTo>
                  <a:lnTo>
                    <a:pt x="0" y="0"/>
                  </a:lnTo>
                  <a:lnTo>
                    <a:pt x="1" y="1"/>
                  </a:lnTo>
                  <a:lnTo>
                    <a:pt x="0" y="4"/>
                  </a:lnTo>
                  <a:lnTo>
                    <a:pt x="0" y="3"/>
                  </a:lnTo>
                  <a:lnTo>
                    <a:pt x="0" y="5"/>
                  </a:lnTo>
                  <a:lnTo>
                    <a:pt x="0" y="6"/>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grpSp>
      <p:sp>
        <p:nvSpPr>
          <p:cNvPr id="1662" name="正方形/長方形 1661"/>
          <p:cNvSpPr/>
          <p:nvPr/>
        </p:nvSpPr>
        <p:spPr>
          <a:xfrm>
            <a:off x="325438" y="1637110"/>
            <a:ext cx="8351837" cy="7921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altLang="ja-JP" sz="1600" dirty="0">
                <a:solidFill>
                  <a:schemeClr val="tx1"/>
                </a:solidFill>
              </a:rPr>
              <a:t>※</a:t>
            </a:r>
            <a:r>
              <a:rPr lang="ja-JP" altLang="en-US" sz="1600" dirty="0">
                <a:solidFill>
                  <a:schemeClr val="tx1"/>
                </a:solidFill>
              </a:rPr>
              <a:t>社会的損失：人的損害額（運転者、同乗者、歩行者など）、物的損害額（車両、構造物の事故</a:t>
            </a:r>
            <a:endParaRPr lang="en-US" altLang="ja-JP" sz="1600" dirty="0">
              <a:solidFill>
                <a:schemeClr val="tx1"/>
              </a:solidFill>
            </a:endParaRPr>
          </a:p>
          <a:p>
            <a:pPr eaLnBrk="1" hangingPunct="1">
              <a:defRPr/>
            </a:pPr>
            <a:r>
              <a:rPr lang="ja-JP" altLang="en-US" sz="1600" dirty="0">
                <a:solidFill>
                  <a:schemeClr val="tx1"/>
                </a:solidFill>
              </a:rPr>
              <a:t>　　損失）、事故渋滞による損失額</a:t>
            </a:r>
            <a:r>
              <a:rPr lang="ja-JP" altLang="en-US" sz="1600" b="1" dirty="0">
                <a:solidFill>
                  <a:schemeClr val="tx1"/>
                </a:solidFill>
              </a:rPr>
              <a:t>　　　　　　</a:t>
            </a:r>
            <a:endParaRPr lang="en-US" altLang="ja-JP" sz="1600" b="1" dirty="0">
              <a:solidFill>
                <a:schemeClr val="tx1"/>
              </a:solidFill>
            </a:endParaRPr>
          </a:p>
        </p:txBody>
      </p:sp>
      <p:sp>
        <p:nvSpPr>
          <p:cNvPr id="1663" name="正方形/長方形 1662"/>
          <p:cNvSpPr/>
          <p:nvPr/>
        </p:nvSpPr>
        <p:spPr>
          <a:xfrm>
            <a:off x="34925" y="586408"/>
            <a:ext cx="8642350" cy="1152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lnSpc>
                <a:spcPts val="2800"/>
              </a:lnSpc>
              <a:defRPr/>
            </a:pPr>
            <a:r>
              <a:rPr lang="ja-JP" altLang="en-US" b="1" u="sng" dirty="0">
                <a:solidFill>
                  <a:schemeClr val="tx1"/>
                </a:solidFill>
                <a:latin typeface="+mj-ea"/>
                <a:ea typeface="+mj-ea"/>
              </a:rPr>
              <a:t>◆</a:t>
            </a:r>
            <a:r>
              <a:rPr lang="zh-TW" altLang="en-US" b="1" u="sng" dirty="0">
                <a:solidFill>
                  <a:schemeClr val="tx1"/>
                </a:solidFill>
                <a:latin typeface="ＭＳ Ｐゴシック" panose="020B0600070205080204" pitchFamily="50" charset="-128"/>
                <a:ea typeface="ＭＳ Ｐゴシック" panose="020B0600070205080204" pitchFamily="50" charset="-128"/>
              </a:rPr>
              <a:t>交通事故減少便益</a:t>
            </a:r>
            <a:r>
              <a:rPr lang="ja-JP" altLang="en-US" b="1" u="sng" dirty="0">
                <a:solidFill>
                  <a:schemeClr val="tx1"/>
                </a:solidFill>
                <a:latin typeface="ＭＳ Ｐゴシック" panose="020B0600070205080204" pitchFamily="50" charset="-128"/>
                <a:ea typeface="ＭＳ Ｐゴシック" panose="020B0600070205080204" pitchFamily="50" charset="-128"/>
              </a:rPr>
              <a:t>とは</a:t>
            </a:r>
            <a:endParaRPr lang="en-US" altLang="ja-JP" b="1" u="sng" dirty="0">
              <a:solidFill>
                <a:schemeClr val="tx1"/>
              </a:solidFill>
              <a:latin typeface="ＭＳ Ｐゴシック" panose="020B0600070205080204" pitchFamily="50" charset="-128"/>
              <a:ea typeface="ＭＳ Ｐゴシック" panose="020B0600070205080204" pitchFamily="50" charset="-128"/>
            </a:endParaRPr>
          </a:p>
          <a:p>
            <a:pPr eaLnBrk="1" hangingPunct="1">
              <a:lnSpc>
                <a:spcPts val="2800"/>
              </a:lnSpc>
              <a:defRPr/>
            </a:pPr>
            <a:r>
              <a:rPr lang="ja-JP" altLang="en-US" b="1" dirty="0">
                <a:solidFill>
                  <a:schemeClr val="tx1"/>
                </a:solidFill>
                <a:latin typeface="+mj-ea"/>
                <a:ea typeface="+mj-ea"/>
              </a:rPr>
              <a:t>　　</a:t>
            </a:r>
            <a:r>
              <a:rPr lang="ja-JP" altLang="en-US" dirty="0">
                <a:solidFill>
                  <a:schemeClr val="tx1"/>
                </a:solidFill>
                <a:latin typeface="+mj-ea"/>
                <a:ea typeface="+mj-ea"/>
              </a:rPr>
              <a:t>道路整備・改良に伴い自動車交通の分散化が図られ、交通事故による社会的損失　</a:t>
            </a:r>
            <a:endParaRPr lang="en-US" altLang="ja-JP" dirty="0">
              <a:solidFill>
                <a:schemeClr val="tx1"/>
              </a:solidFill>
              <a:latin typeface="+mj-ea"/>
              <a:ea typeface="+mj-ea"/>
            </a:endParaRPr>
          </a:p>
          <a:p>
            <a:pPr eaLnBrk="1" hangingPunct="1">
              <a:lnSpc>
                <a:spcPts val="2800"/>
              </a:lnSpc>
              <a:defRPr/>
            </a:pPr>
            <a:r>
              <a:rPr lang="ja-JP" altLang="en-US" dirty="0">
                <a:solidFill>
                  <a:schemeClr val="tx1"/>
                </a:solidFill>
                <a:latin typeface="+mj-ea"/>
                <a:ea typeface="+mj-ea"/>
              </a:rPr>
              <a:t>　　（</a:t>
            </a:r>
            <a:r>
              <a:rPr lang="en-US" altLang="ja-JP" dirty="0">
                <a:solidFill>
                  <a:schemeClr val="tx1"/>
                </a:solidFill>
                <a:latin typeface="+mj-ea"/>
                <a:ea typeface="+mj-ea"/>
              </a:rPr>
              <a:t>※</a:t>
            </a:r>
            <a:r>
              <a:rPr lang="ja-JP" altLang="en-US" dirty="0">
                <a:solidFill>
                  <a:schemeClr val="tx1"/>
                </a:solidFill>
                <a:latin typeface="+mj-ea"/>
                <a:ea typeface="+mj-ea"/>
              </a:rPr>
              <a:t>）の減少を貨幣換算したもの。</a:t>
            </a:r>
          </a:p>
        </p:txBody>
      </p:sp>
      <p:sp>
        <p:nvSpPr>
          <p:cNvPr id="1664" name="テキスト ボックス 1663"/>
          <p:cNvSpPr txBox="1"/>
          <p:nvPr/>
        </p:nvSpPr>
        <p:spPr bwMode="auto">
          <a:xfrm>
            <a:off x="468313" y="2547790"/>
            <a:ext cx="7539885" cy="979435"/>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rIns="0">
            <a:spAutoFit/>
          </a:bodyPr>
          <a:lstStyle/>
          <a:p>
            <a:pPr eaLnBrk="1" hangingPunct="1">
              <a:lnSpc>
                <a:spcPts val="2400"/>
              </a:lnSpc>
              <a:defRPr/>
            </a:pPr>
            <a:r>
              <a:rPr lang="ja-JP" altLang="en-US" sz="1600" dirty="0">
                <a:solidFill>
                  <a:schemeClr val="tx1"/>
                </a:solidFill>
                <a:latin typeface="Meiryo UI" pitchFamily="50" charset="-128"/>
                <a:ea typeface="Meiryo UI" pitchFamily="50" charset="-128"/>
                <a:cs typeface="Meiryo UI" pitchFamily="50" charset="-128"/>
              </a:rPr>
              <a:t>○整備の有無による損失の年間の総和の差により算出</a:t>
            </a:r>
          </a:p>
          <a:p>
            <a:pPr eaLnBrk="1" hangingPunct="1">
              <a:lnSpc>
                <a:spcPts val="2400"/>
              </a:lnSpc>
              <a:defRPr/>
            </a:pPr>
            <a:r>
              <a:rPr lang="ja-JP" altLang="en-US" sz="1600" dirty="0">
                <a:solidFill>
                  <a:schemeClr val="tx1"/>
                </a:solidFill>
                <a:latin typeface="Meiryo UI" pitchFamily="50" charset="-128"/>
                <a:ea typeface="Meiryo UI" pitchFamily="50" charset="-128"/>
                <a:cs typeface="Meiryo UI" pitchFamily="50" charset="-128"/>
              </a:rPr>
              <a:t>　　損失</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＝ﾘﾝｸ交通量</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km/</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係数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km)×365(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a:p>
            <a:pPr eaLnBrk="1" hangingPunct="1">
              <a:lnSpc>
                <a:spcPts val="2400"/>
              </a:lnSpc>
              <a:defRPr/>
            </a:pPr>
            <a:r>
              <a:rPr lang="ja-JP" altLang="en-US" sz="1600" dirty="0">
                <a:solidFill>
                  <a:schemeClr val="tx1"/>
                </a:solidFill>
                <a:latin typeface="Meiryo UI" pitchFamily="50" charset="-128"/>
                <a:ea typeface="Meiryo UI" pitchFamily="50" charset="-128"/>
                <a:cs typeface="Meiryo UI" pitchFamily="50" charset="-128"/>
              </a:rPr>
              <a:t>　　　　　　　　　　＋ﾘﾝｸ交差点箇所数 </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台・箇所</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係数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台・箇所</a:t>
            </a:r>
            <a:r>
              <a:rPr lang="en-US" altLang="ja-JP" sz="1600" dirty="0">
                <a:solidFill>
                  <a:schemeClr val="tx1"/>
                </a:solidFill>
                <a:latin typeface="Meiryo UI" pitchFamily="50" charset="-128"/>
                <a:ea typeface="Meiryo UI" pitchFamily="50" charset="-128"/>
                <a:cs typeface="Meiryo UI" pitchFamily="50" charset="-128"/>
              </a:rPr>
              <a:t>) ×365(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1665" name="タイトル 2"/>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29709" name="テキスト ボックス 1665"/>
          <p:cNvSpPr txBox="1">
            <a:spLocks noChangeArrowheads="1"/>
          </p:cNvSpPr>
          <p:nvPr/>
        </p:nvSpPr>
        <p:spPr bwMode="auto">
          <a:xfrm>
            <a:off x="115888" y="5514182"/>
            <a:ext cx="8932862" cy="773112"/>
          </a:xfrm>
          <a:prstGeom prst="rect">
            <a:avLst/>
          </a:prstGeom>
          <a:noFill/>
          <a:ln w="3175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108000" rIns="36000" bIns="1080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⇒この整備</a:t>
            </a:r>
            <a:r>
              <a:rPr lang="ja-JP" altLang="en-US" sz="1800" b="1" dirty="0">
                <a:latin typeface="Meiryo UI" panose="020B0604030504040204" pitchFamily="50" charset="-128"/>
                <a:ea typeface="Meiryo UI" panose="020B0604030504040204" pitchFamily="50" charset="-128"/>
              </a:rPr>
              <a:t>無</a:t>
            </a:r>
            <a:r>
              <a:rPr lang="ja-JP" altLang="en-US" sz="1800" b="1" dirty="0" err="1">
                <a:latin typeface="Meiryo UI" panose="020B0604030504040204" pitchFamily="50" charset="-128"/>
                <a:ea typeface="Meiryo UI" panose="020B0604030504040204" pitchFamily="50" charset="-128"/>
              </a:rPr>
              <a:t>し</a:t>
            </a:r>
            <a:r>
              <a:rPr lang="ja-JP" altLang="en-US" sz="1800" dirty="0" err="1">
                <a:latin typeface="Meiryo UI" panose="020B0604030504040204" pitchFamily="50" charset="-128"/>
                <a:ea typeface="Meiryo UI" panose="020B0604030504040204" pitchFamily="50" charset="-128"/>
              </a:rPr>
              <a:t>と</a:t>
            </a:r>
            <a:r>
              <a:rPr lang="ja-JP" altLang="en-US" sz="1800" b="1" dirty="0">
                <a:latin typeface="Meiryo UI" panose="020B0604030504040204" pitchFamily="50" charset="-128"/>
                <a:ea typeface="Meiryo UI" panose="020B0604030504040204" pitchFamily="50" charset="-128"/>
              </a:rPr>
              <a:t>有り</a:t>
            </a:r>
            <a:r>
              <a:rPr lang="ja-JP" altLang="en-US" sz="1800" dirty="0">
                <a:latin typeface="Meiryo UI" panose="020B0604030504040204" pitchFamily="50" charset="-128"/>
                <a:ea typeface="Meiryo UI" panose="020B0604030504040204" pitchFamily="50" charset="-128"/>
              </a:rPr>
              <a:t>の費用の差を、リンクごとに集計し、さらに供用後</a:t>
            </a:r>
            <a:r>
              <a:rPr lang="en-US" altLang="ja-JP" sz="1800" dirty="0">
                <a:latin typeface="Meiryo UI" panose="020B0604030504040204" pitchFamily="50" charset="-128"/>
                <a:ea typeface="Meiryo UI" panose="020B0604030504040204" pitchFamily="50" charset="-128"/>
              </a:rPr>
              <a:t>50</a:t>
            </a:r>
            <a:r>
              <a:rPr lang="ja-JP" altLang="en-US" sz="1800" dirty="0">
                <a:latin typeface="Meiryo UI" panose="020B0604030504040204" pitchFamily="50" charset="-128"/>
                <a:ea typeface="Meiryo UI" panose="020B0604030504040204" pitchFamily="50" charset="-128"/>
              </a:rPr>
              <a:t>年間分を合計</a:t>
            </a:r>
            <a:endParaRPr lang="en-US" altLang="ja-JP" sz="1800" dirty="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　 することで、本事業の</a:t>
            </a:r>
            <a:r>
              <a:rPr lang="ja-JP" altLang="en-US" sz="1800" b="1" dirty="0">
                <a:latin typeface="Meiryo UI" panose="020B0604030504040204" pitchFamily="50" charset="-128"/>
                <a:ea typeface="Meiryo UI" panose="020B0604030504040204" pitchFamily="50" charset="-128"/>
              </a:rPr>
              <a:t>交通事故減少便益</a:t>
            </a:r>
            <a:r>
              <a:rPr lang="en-US" altLang="ja-JP" sz="1800" b="1" dirty="0">
                <a:latin typeface="Meiryo UI" panose="020B0604030504040204" pitchFamily="50" charset="-128"/>
                <a:ea typeface="Meiryo UI" panose="020B0604030504040204" pitchFamily="50" charset="-128"/>
              </a:rPr>
              <a:t> 0.1</a:t>
            </a:r>
            <a:r>
              <a:rPr lang="ja-JP" altLang="en-US" sz="1800" b="1" dirty="0">
                <a:latin typeface="Meiryo UI" panose="020B0604030504040204" pitchFamily="50" charset="-128"/>
                <a:ea typeface="Meiryo UI" panose="020B0604030504040204" pitchFamily="50" charset="-128"/>
              </a:rPr>
              <a:t>億円</a:t>
            </a:r>
            <a:r>
              <a:rPr lang="ja-JP" altLang="en-US" sz="1800" dirty="0">
                <a:latin typeface="Meiryo UI" panose="020B0604030504040204" pitchFamily="50" charset="-128"/>
                <a:ea typeface="Meiryo UI" panose="020B0604030504040204" pitchFamily="50" charset="-128"/>
              </a:rPr>
              <a:t>が算出される。</a:t>
            </a:r>
            <a:endParaRPr lang="en-US" altLang="ja-JP" sz="1800" dirty="0">
              <a:latin typeface="Meiryo UI" panose="020B0604030504040204" pitchFamily="50" charset="-128"/>
              <a:ea typeface="Meiryo UI" panose="020B0604030504040204" pitchFamily="50" charset="-128"/>
            </a:endParaRPr>
          </a:p>
        </p:txBody>
      </p:sp>
      <p:sp>
        <p:nvSpPr>
          <p:cNvPr id="29710" name="スライド番号プレースホルダー 3"/>
          <p:cNvSpPr txBox="1">
            <a:spLocks/>
          </p:cNvSpPr>
          <p:nvPr/>
        </p:nvSpPr>
        <p:spPr bwMode="auto">
          <a:xfrm>
            <a:off x="8532813" y="6477000"/>
            <a:ext cx="606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r" eaLnBrk="1" hangingPunct="1">
              <a:spcBef>
                <a:spcPct val="0"/>
              </a:spcBef>
              <a:buFontTx/>
              <a:buNone/>
            </a:pPr>
            <a:fld id="{880850D7-A004-41CA-A639-8B70C351371A}" type="slidenum">
              <a:rPr lang="ja-JP" altLang="en-US" sz="2000">
                <a:latin typeface="Arial" panose="020B0604020202020204" pitchFamily="34" charset="0"/>
              </a:rPr>
              <a:pPr algn="r" eaLnBrk="1" hangingPunct="1">
                <a:spcBef>
                  <a:spcPct val="0"/>
                </a:spcBef>
                <a:buFontTx/>
                <a:buNone/>
              </a:pPr>
              <a:t>12</a:t>
            </a:fld>
            <a:endParaRPr lang="ja-JP" altLang="en-US" sz="2000">
              <a:latin typeface="Arial" panose="020B0604020202020204" pitchFamily="34" charset="0"/>
            </a:endParaRPr>
          </a:p>
        </p:txBody>
      </p:sp>
      <p:grpSp>
        <p:nvGrpSpPr>
          <p:cNvPr id="4" name="グループ化 3"/>
          <p:cNvGrpSpPr/>
          <p:nvPr/>
        </p:nvGrpSpPr>
        <p:grpSpPr>
          <a:xfrm>
            <a:off x="203200" y="3538539"/>
            <a:ext cx="8258175" cy="1785937"/>
            <a:chOff x="203200" y="3454004"/>
            <a:chExt cx="8258175" cy="1785937"/>
          </a:xfrm>
        </p:grpSpPr>
        <p:sp>
          <p:nvSpPr>
            <p:cNvPr id="2" name="正方形/長方形 1"/>
            <p:cNvSpPr/>
            <p:nvPr/>
          </p:nvSpPr>
          <p:spPr>
            <a:xfrm>
              <a:off x="4501356" y="4368007"/>
              <a:ext cx="710724" cy="333533"/>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698" name="グループ化 3"/>
            <p:cNvGrpSpPr>
              <a:grpSpLocks/>
            </p:cNvGrpSpPr>
            <p:nvPr/>
          </p:nvGrpSpPr>
          <p:grpSpPr bwMode="auto">
            <a:xfrm>
              <a:off x="203200" y="3454004"/>
              <a:ext cx="8258175" cy="1785937"/>
              <a:chOff x="346075" y="4842141"/>
              <a:chExt cx="8258175" cy="1786350"/>
            </a:xfrm>
          </p:grpSpPr>
          <p:grpSp>
            <p:nvGrpSpPr>
              <p:cNvPr id="31355" name="グループ化 1"/>
              <p:cNvGrpSpPr>
                <a:grpSpLocks/>
              </p:cNvGrpSpPr>
              <p:nvPr/>
            </p:nvGrpSpPr>
            <p:grpSpPr bwMode="auto">
              <a:xfrm>
                <a:off x="346075" y="4842141"/>
                <a:ext cx="8258175" cy="1786350"/>
                <a:chOff x="346075" y="3851121"/>
                <a:chExt cx="8258175" cy="1786350"/>
              </a:xfrm>
            </p:grpSpPr>
            <p:pic>
              <p:nvPicPr>
                <p:cNvPr id="31358" name="Picture 2"/>
                <p:cNvPicPr>
                  <a:picLocks noChangeAspect="1" noChangeArrowheads="1"/>
                </p:cNvPicPr>
                <p:nvPr/>
              </p:nvPicPr>
              <p:blipFill>
                <a:blip r:embed="rId3">
                  <a:extLst>
                    <a:ext uri="{28A0092B-C50C-407E-A947-70E740481C1C}">
                      <a14:useLocalDpi xmlns:a14="http://schemas.microsoft.com/office/drawing/2010/main" val="0"/>
                    </a:ext>
                  </a:extLst>
                </a:blip>
                <a:srcRect b="8351"/>
                <a:stretch>
                  <a:fillRect/>
                </a:stretch>
              </p:blipFill>
              <p:spPr bwMode="auto">
                <a:xfrm>
                  <a:off x="346075" y="3851121"/>
                  <a:ext cx="8258175" cy="1700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359" name="テキスト ボックス 1665"/>
                <p:cNvSpPr txBox="1">
                  <a:spLocks noChangeArrowheads="1"/>
                </p:cNvSpPr>
                <p:nvPr/>
              </p:nvSpPr>
              <p:spPr bwMode="auto">
                <a:xfrm>
                  <a:off x="2123728" y="5142279"/>
                  <a:ext cx="1008112" cy="4377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bIns="14400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600" b="1">
                      <a:latin typeface="Arial" panose="020B0604020202020204" pitchFamily="34" charset="0"/>
                    </a:rPr>
                    <a:t>整備なし</a:t>
                  </a:r>
                </a:p>
              </p:txBody>
            </p:sp>
            <p:sp>
              <p:nvSpPr>
                <p:cNvPr id="31360" name="テキスト ボックス 1666"/>
                <p:cNvSpPr txBox="1">
                  <a:spLocks noChangeArrowheads="1"/>
                </p:cNvSpPr>
                <p:nvPr/>
              </p:nvSpPr>
              <p:spPr bwMode="auto">
                <a:xfrm>
                  <a:off x="6611044" y="5199677"/>
                  <a:ext cx="1008112" cy="4377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bIns="14400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600" b="1">
                      <a:latin typeface="Arial" panose="020B0604020202020204" pitchFamily="34" charset="0"/>
                    </a:rPr>
                    <a:t>整備あり</a:t>
                  </a:r>
                </a:p>
              </p:txBody>
            </p:sp>
          </p:grpSp>
          <p:sp>
            <p:nvSpPr>
              <p:cNvPr id="7" name="正方形/長方形 6"/>
              <p:cNvSpPr/>
              <p:nvPr/>
            </p:nvSpPr>
            <p:spPr bwMode="auto">
              <a:xfrm>
                <a:off x="4402138" y="5756355"/>
                <a:ext cx="1104900" cy="522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spAutoFit/>
              </a:bodyPr>
              <a:lstStyle/>
              <a:p>
                <a:pPr algn="ctr" eaLnBrk="1" hangingPunct="1">
                  <a:defRPr/>
                </a:pPr>
                <a:r>
                  <a:rPr lang="ja-JP" altLang="en-US" sz="1400" b="1" dirty="0">
                    <a:solidFill>
                      <a:schemeClr val="tx1"/>
                    </a:solidFill>
                  </a:rPr>
                  <a:t>　　　　　　</a:t>
                </a:r>
                <a:endParaRPr lang="en-US" altLang="ja-JP" sz="1400" b="1" dirty="0">
                  <a:solidFill>
                    <a:schemeClr val="tx1"/>
                  </a:solidFill>
                </a:endParaRPr>
              </a:p>
              <a:p>
                <a:pPr algn="ctr" eaLnBrk="1" hangingPunct="1">
                  <a:defRPr/>
                </a:pPr>
                <a:r>
                  <a:rPr lang="ja-JP" altLang="en-US" sz="1400" b="1" dirty="0">
                    <a:solidFill>
                      <a:schemeClr val="tx1"/>
                    </a:solidFill>
                  </a:rPr>
                  <a:t>　　　</a:t>
                </a:r>
              </a:p>
            </p:txBody>
          </p:sp>
          <p:sp>
            <p:nvSpPr>
              <p:cNvPr id="8" name="右矢印 7"/>
              <p:cNvSpPr/>
              <p:nvPr/>
            </p:nvSpPr>
            <p:spPr>
              <a:xfrm>
                <a:off x="4644231" y="5838923"/>
                <a:ext cx="701675" cy="320749"/>
              </a:xfrm>
              <a:prstGeom prst="right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grpSp>
    </p:spTree>
    <p:extLst>
      <p:ext uri="{BB962C8B-B14F-4D97-AF65-F5344CB8AC3E}">
        <p14:creationId xmlns:p14="http://schemas.microsoft.com/office/powerpoint/2010/main" val="4033710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164424" y="1862026"/>
            <a:ext cx="4895943" cy="4662815"/>
          </a:xfrm>
          <a:prstGeom prst="rect">
            <a:avLst/>
          </a:prstGeom>
          <a:ln>
            <a:solidFill>
              <a:schemeClr val="tx2">
                <a:lumMod val="50000"/>
              </a:schemeClr>
            </a:solidFill>
          </a:ln>
        </p:spPr>
        <p:txBody>
          <a:bodyPr wrap="square">
            <a:spAutoFit/>
          </a:bodyPr>
          <a:lstStyle/>
          <a:p>
            <a:pPr>
              <a:lnSpc>
                <a:spcPct val="150000"/>
              </a:lnSpc>
              <a:tabLst>
                <a:tab pos="1968500" algn="l"/>
              </a:tabLst>
              <a:defRPr/>
            </a:pPr>
            <a:r>
              <a:rPr lang="ja-JP" altLang="en-US" b="1" dirty="0">
                <a:latin typeface="+mj-ea"/>
              </a:rPr>
              <a:t>○算出条件等</a:t>
            </a:r>
          </a:p>
          <a:p>
            <a:pPr>
              <a:lnSpc>
                <a:spcPct val="150000"/>
              </a:lnSpc>
              <a:tabLst>
                <a:tab pos="1968500" algn="l"/>
              </a:tabLst>
              <a:defRPr/>
            </a:pPr>
            <a:r>
              <a:rPr lang="ja-JP" altLang="en-US" dirty="0">
                <a:latin typeface="ＭＳ Ｐゴシック" panose="020B0600070205080204" pitchFamily="50" charset="-128"/>
              </a:rPr>
              <a:t>使用</a:t>
            </a:r>
            <a:r>
              <a:rPr lang="ja-JP" altLang="en-US" dirty="0">
                <a:latin typeface="+mn-ea"/>
              </a:rPr>
              <a:t>マニュアル</a:t>
            </a:r>
            <a:r>
              <a:rPr lang="en-US" altLang="ja-JP" dirty="0">
                <a:latin typeface="+mn-ea"/>
              </a:rPr>
              <a:t>	</a:t>
            </a:r>
            <a:r>
              <a:rPr lang="ja-JP" altLang="en-US" dirty="0">
                <a:latin typeface="+mn-ea"/>
              </a:rPr>
              <a:t>：費用便益分析マニュアル</a:t>
            </a:r>
          </a:p>
          <a:p>
            <a:pPr algn="r">
              <a:lnSpc>
                <a:spcPct val="150000"/>
              </a:lnSpc>
              <a:tabLst>
                <a:tab pos="1968500" algn="l"/>
              </a:tabLst>
              <a:defRPr/>
            </a:pPr>
            <a:r>
              <a:rPr lang="zh-CN" altLang="en-US" dirty="0">
                <a:latin typeface="ＭＳ Ｐゴシック" panose="020B0600070205080204" pitchFamily="50" charset="-128"/>
                <a:ea typeface="ＭＳ Ｐゴシック" panose="020B0600070205080204" pitchFamily="50" charset="-128"/>
              </a:rPr>
              <a:t>（国土交通省</a:t>
            </a:r>
            <a:r>
              <a:rPr lang="ja-JP" altLang="en-US" dirty="0">
                <a:latin typeface="ＭＳ Ｐゴシック" panose="020B0600070205080204" pitchFamily="50" charset="-128"/>
              </a:rPr>
              <a:t>令和</a:t>
            </a:r>
            <a:r>
              <a:rPr lang="en-US" altLang="ja-JP" dirty="0">
                <a:latin typeface="ＭＳ Ｐゴシック" panose="020B0600070205080204" pitchFamily="50" charset="-128"/>
              </a:rPr>
              <a:t>4</a:t>
            </a:r>
            <a:r>
              <a:rPr lang="zh-CN" altLang="en-US" dirty="0">
                <a:latin typeface="ＭＳ Ｐゴシック" panose="020B0600070205080204" pitchFamily="50" charset="-128"/>
                <a:ea typeface="ＭＳ Ｐゴシック" panose="020B0600070205080204" pitchFamily="50" charset="-128"/>
              </a:rPr>
              <a:t>年</a:t>
            </a:r>
            <a:r>
              <a:rPr lang="en-US" altLang="zh-CN" dirty="0">
                <a:latin typeface="ＭＳ Ｐゴシック" panose="020B0600070205080204" pitchFamily="50" charset="-128"/>
                <a:ea typeface="ＭＳ Ｐゴシック" panose="020B0600070205080204" pitchFamily="50" charset="-128"/>
              </a:rPr>
              <a:t>2</a:t>
            </a:r>
            <a:r>
              <a:rPr lang="zh-CN" altLang="en-US" dirty="0">
                <a:latin typeface="ＭＳ Ｐゴシック" panose="020B0600070205080204" pitchFamily="50" charset="-128"/>
                <a:ea typeface="ＭＳ Ｐゴシック" panose="020B0600070205080204" pitchFamily="50" charset="-128"/>
              </a:rPr>
              <a:t>月）</a:t>
            </a:r>
          </a:p>
          <a:p>
            <a:pPr>
              <a:lnSpc>
                <a:spcPct val="150000"/>
              </a:lnSpc>
              <a:tabLst>
                <a:tab pos="1968500" algn="l"/>
              </a:tabLst>
              <a:defRPr/>
            </a:pPr>
            <a:r>
              <a:rPr lang="zh-TW" altLang="en-US" dirty="0">
                <a:latin typeface="ＭＳ Ｐゴシック" panose="020B0600070205080204" pitchFamily="50" charset="-128"/>
                <a:ea typeface="ＭＳ Ｐゴシック" panose="020B0600070205080204" pitchFamily="50" charset="-128"/>
              </a:rPr>
              <a:t>基準年</a:t>
            </a:r>
            <a:r>
              <a:rPr lang="ja-JP" altLang="en-US" dirty="0">
                <a:latin typeface="ＭＳ Ｐゴシック" panose="020B0600070205080204" pitchFamily="50" charset="-128"/>
              </a:rPr>
              <a:t>　　　　　　　　 </a:t>
            </a:r>
            <a:r>
              <a:rPr lang="zh-TW" altLang="en-US"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rPr>
              <a:t>令和</a:t>
            </a:r>
            <a:r>
              <a:rPr lang="en-US" altLang="ja-JP" dirty="0">
                <a:latin typeface="ＭＳ Ｐゴシック" panose="020B0600070205080204" pitchFamily="50" charset="-128"/>
              </a:rPr>
              <a:t>5</a:t>
            </a:r>
            <a:r>
              <a:rPr lang="zh-TW" altLang="en-US" dirty="0">
                <a:latin typeface="ＭＳ Ｐゴシック" panose="020B0600070205080204" pitchFamily="50" charset="-128"/>
                <a:ea typeface="ＭＳ Ｐゴシック" panose="020B0600070205080204" pitchFamily="50" charset="-128"/>
              </a:rPr>
              <a:t>年度</a:t>
            </a:r>
          </a:p>
          <a:p>
            <a:pPr>
              <a:lnSpc>
                <a:spcPct val="150000"/>
              </a:lnSpc>
              <a:tabLst>
                <a:tab pos="1968500" algn="l"/>
              </a:tabLst>
              <a:defRPr/>
            </a:pPr>
            <a:r>
              <a:rPr lang="zh-TW" altLang="en-US" dirty="0">
                <a:latin typeface="ＭＳ Ｐゴシック" panose="020B0600070205080204" pitchFamily="50" charset="-128"/>
                <a:ea typeface="ＭＳ Ｐゴシック" panose="020B0600070205080204" pitchFamily="50" charset="-128"/>
              </a:rPr>
              <a:t>検討期間</a:t>
            </a:r>
            <a:r>
              <a:rPr lang="ja-JP" altLang="en-US" dirty="0">
                <a:latin typeface="ＭＳ Ｐゴシック" panose="020B0600070205080204" pitchFamily="50" charset="-128"/>
              </a:rPr>
              <a:t>　　　　　　  </a:t>
            </a:r>
            <a:r>
              <a:rPr lang="zh-TW" altLang="en-US" dirty="0">
                <a:latin typeface="ＭＳ Ｐゴシック" panose="020B0600070205080204" pitchFamily="50" charset="-128"/>
                <a:ea typeface="ＭＳ Ｐゴシック" panose="020B0600070205080204" pitchFamily="50" charset="-128"/>
              </a:rPr>
              <a:t>：</a:t>
            </a:r>
            <a:r>
              <a:rPr lang="en-US" altLang="zh-TW" dirty="0">
                <a:latin typeface="ＭＳ Ｐゴシック" panose="020B0600070205080204" pitchFamily="50" charset="-128"/>
                <a:ea typeface="ＭＳ Ｐゴシック" panose="020B0600070205080204" pitchFamily="50" charset="-128"/>
              </a:rPr>
              <a:t>50</a:t>
            </a:r>
            <a:r>
              <a:rPr lang="zh-TW" altLang="en-US" dirty="0">
                <a:latin typeface="ＭＳ Ｐゴシック" panose="020B0600070205080204" pitchFamily="50" charset="-128"/>
                <a:ea typeface="ＭＳ Ｐゴシック" panose="020B0600070205080204" pitchFamily="50" charset="-128"/>
              </a:rPr>
              <a:t>年間</a:t>
            </a:r>
          </a:p>
          <a:p>
            <a:pPr>
              <a:lnSpc>
                <a:spcPct val="150000"/>
              </a:lnSpc>
              <a:tabLst>
                <a:tab pos="1968500" algn="l"/>
              </a:tabLst>
              <a:defRPr/>
            </a:pPr>
            <a:r>
              <a:rPr lang="zh-CN" altLang="en-US" dirty="0">
                <a:latin typeface="ＭＳ Ｐゴシック" panose="020B0600070205080204" pitchFamily="50" charset="-128"/>
                <a:ea typeface="ＭＳ Ｐゴシック" panose="020B0600070205080204" pitchFamily="50" charset="-128"/>
              </a:rPr>
              <a:t>社会的割引率</a:t>
            </a:r>
            <a:r>
              <a:rPr lang="en-US" altLang="zh-CN"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rPr>
              <a:t>：４</a:t>
            </a:r>
            <a:r>
              <a:rPr lang="zh-CN" altLang="en-US" dirty="0">
                <a:latin typeface="ＭＳ Ｐゴシック" panose="020B0600070205080204" pitchFamily="50" charset="-128"/>
                <a:ea typeface="ＭＳ Ｐゴシック" panose="020B0600070205080204" pitchFamily="50" charset="-128"/>
              </a:rPr>
              <a:t>％</a:t>
            </a:r>
          </a:p>
          <a:p>
            <a:pPr>
              <a:lnSpc>
                <a:spcPct val="150000"/>
              </a:lnSpc>
              <a:tabLst>
                <a:tab pos="1968500" algn="l"/>
              </a:tabLst>
              <a:defRPr/>
            </a:pPr>
            <a:r>
              <a:rPr lang="zh-TW" altLang="en-US" dirty="0">
                <a:latin typeface="ＭＳ Ｐゴシック" panose="020B0600070205080204" pitchFamily="50" charset="-128"/>
                <a:ea typeface="ＭＳ Ｐゴシック" panose="020B0600070205080204" pitchFamily="50" charset="-128"/>
              </a:rPr>
              <a:t>交通量推計時点</a:t>
            </a:r>
            <a:r>
              <a:rPr lang="ja-JP" altLang="en-US" dirty="0">
                <a:latin typeface="ＭＳ Ｐゴシック" panose="020B0600070205080204" pitchFamily="50" charset="-128"/>
              </a:rPr>
              <a:t>　　 </a:t>
            </a:r>
            <a:r>
              <a:rPr lang="zh-TW" altLang="en-US"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rPr>
              <a:t>令和</a:t>
            </a:r>
            <a:r>
              <a:rPr lang="en-US" altLang="ja-JP" dirty="0">
                <a:latin typeface="ＭＳ Ｐゴシック" panose="020B0600070205080204" pitchFamily="50" charset="-128"/>
              </a:rPr>
              <a:t>22</a:t>
            </a:r>
            <a:r>
              <a:rPr lang="ja-JP" altLang="en-US" dirty="0">
                <a:latin typeface="ＭＳ Ｐゴシック" panose="020B0600070205080204" pitchFamily="50" charset="-128"/>
              </a:rPr>
              <a:t>年（</a:t>
            </a:r>
            <a:r>
              <a:rPr lang="en-US" altLang="ja-JP" dirty="0">
                <a:latin typeface="ＭＳ Ｐゴシック" panose="020B0600070205080204" pitchFamily="50" charset="-128"/>
              </a:rPr>
              <a:t>2040</a:t>
            </a:r>
            <a:r>
              <a:rPr lang="ja-JP" altLang="en-US" dirty="0">
                <a:latin typeface="ＭＳ Ｐゴシック" panose="020B0600070205080204" pitchFamily="50" charset="-128"/>
              </a:rPr>
              <a:t>年）度</a:t>
            </a:r>
            <a:endParaRPr lang="en-US" altLang="ja-JP" dirty="0">
              <a:latin typeface="ＭＳ Ｐゴシック" panose="020B0600070205080204" pitchFamily="50" charset="-128"/>
            </a:endParaRPr>
          </a:p>
          <a:p>
            <a:pPr>
              <a:lnSpc>
                <a:spcPct val="150000"/>
              </a:lnSpc>
              <a:tabLst>
                <a:tab pos="1968500" algn="l"/>
              </a:tabLst>
              <a:defRPr/>
            </a:pPr>
            <a:r>
              <a:rPr lang="ja-JP" altLang="en-US" dirty="0">
                <a:latin typeface="ＭＳ Ｐゴシック" panose="020B0600070205080204" pitchFamily="50" charset="-128"/>
              </a:rPr>
              <a:t>推計に用いた資料　：平成</a:t>
            </a:r>
            <a:r>
              <a:rPr lang="en-US" altLang="ja-JP" dirty="0">
                <a:latin typeface="ＭＳ Ｐゴシック" panose="020B0600070205080204" pitchFamily="50" charset="-128"/>
              </a:rPr>
              <a:t>27</a:t>
            </a:r>
            <a:r>
              <a:rPr lang="ja-JP" altLang="en-US" dirty="0">
                <a:latin typeface="ＭＳ Ｐゴシック" panose="020B0600070205080204" pitchFamily="50" charset="-128"/>
              </a:rPr>
              <a:t>年度全国道路・街路</a:t>
            </a:r>
            <a:endParaRPr lang="en-US" altLang="ja-JP" dirty="0">
              <a:latin typeface="ＭＳ Ｐゴシック" panose="020B0600070205080204" pitchFamily="50" charset="-128"/>
            </a:endParaRPr>
          </a:p>
          <a:p>
            <a:pPr>
              <a:lnSpc>
                <a:spcPct val="150000"/>
              </a:lnSpc>
              <a:tabLst>
                <a:tab pos="1968500" algn="l"/>
              </a:tabLst>
              <a:defRPr/>
            </a:pPr>
            <a:r>
              <a:rPr lang="ja-JP" altLang="en-US" dirty="0">
                <a:latin typeface="ＭＳ Ｐゴシック" panose="020B0600070205080204" pitchFamily="50" charset="-128"/>
              </a:rPr>
              <a:t>　　　　　　　　　　　　　 交通情勢調査</a:t>
            </a:r>
            <a:endParaRPr lang="en-US" altLang="ja-JP" dirty="0">
              <a:latin typeface="ＭＳ Ｐゴシック" panose="020B0600070205080204" pitchFamily="50" charset="-128"/>
            </a:endParaRPr>
          </a:p>
          <a:p>
            <a:pPr>
              <a:lnSpc>
                <a:spcPct val="150000"/>
              </a:lnSpc>
              <a:tabLst>
                <a:tab pos="1968500" algn="l"/>
              </a:tabLst>
              <a:defRPr/>
            </a:pPr>
            <a:r>
              <a:rPr lang="ja-JP" altLang="en-US" dirty="0">
                <a:latin typeface="ＭＳ Ｐゴシック" panose="020B0600070205080204" pitchFamily="50" charset="-128"/>
                <a:ea typeface="ＭＳ Ｐゴシック" panose="020B0600070205080204" pitchFamily="50" charset="-128"/>
              </a:rPr>
              <a:t>全体</a:t>
            </a:r>
            <a:r>
              <a:rPr lang="zh-TW" altLang="en-US" dirty="0">
                <a:latin typeface="ＭＳ Ｐゴシック" panose="020B0600070205080204" pitchFamily="50" charset="-128"/>
                <a:ea typeface="ＭＳ Ｐゴシック" panose="020B0600070205080204" pitchFamily="50" charset="-128"/>
              </a:rPr>
              <a:t>事業費</a:t>
            </a:r>
            <a:r>
              <a:rPr lang="en-US" altLang="zh-TW" dirty="0">
                <a:latin typeface="ＭＳ Ｐゴシック" panose="020B0600070205080204" pitchFamily="50" charset="-128"/>
                <a:ea typeface="ＭＳ Ｐゴシック" panose="020B0600070205080204" pitchFamily="50" charset="-128"/>
              </a:rPr>
              <a:t>	</a:t>
            </a:r>
            <a:r>
              <a:rPr lang="zh-TW" altLang="en-US"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rPr>
              <a:t>約</a:t>
            </a:r>
            <a:r>
              <a:rPr lang="en-US" altLang="ja-JP" dirty="0">
                <a:latin typeface="ＭＳ Ｐゴシック" panose="020B0600070205080204" pitchFamily="50" charset="-128"/>
              </a:rPr>
              <a:t>46.9</a:t>
            </a:r>
            <a:r>
              <a:rPr lang="ja-JP" altLang="en-US" dirty="0">
                <a:latin typeface="ＭＳ Ｐゴシック" panose="020B0600070205080204" pitchFamily="50" charset="-128"/>
              </a:rPr>
              <a:t>億円（単純価値）</a:t>
            </a:r>
            <a:endParaRPr lang="zh-TW" altLang="en-US" dirty="0">
              <a:latin typeface="ＭＳ Ｐゴシック" panose="020B0600070205080204" pitchFamily="50" charset="-128"/>
              <a:ea typeface="ＭＳ Ｐゴシック" panose="020B0600070205080204" pitchFamily="50" charset="-128"/>
            </a:endParaRPr>
          </a:p>
          <a:p>
            <a:pPr>
              <a:lnSpc>
                <a:spcPct val="150000"/>
              </a:lnSpc>
              <a:tabLst>
                <a:tab pos="1968500" algn="l"/>
              </a:tabLst>
              <a:defRPr/>
            </a:pPr>
            <a:r>
              <a:rPr lang="ja-JP" altLang="en-US" dirty="0">
                <a:latin typeface="ＭＳ Ｐゴシック" panose="020B0600070205080204" pitchFamily="50" charset="-128"/>
              </a:rPr>
              <a:t>維持管理費</a:t>
            </a:r>
            <a:r>
              <a:rPr lang="en-US" altLang="ja-JP" dirty="0">
                <a:latin typeface="ＭＳ Ｐゴシック" panose="020B0600070205080204" pitchFamily="50" charset="-128"/>
              </a:rPr>
              <a:t>	</a:t>
            </a:r>
            <a:r>
              <a:rPr lang="ja-JP" altLang="en-US" dirty="0">
                <a:latin typeface="ＭＳ Ｐゴシック" panose="020B0600070205080204" pitchFamily="50" charset="-128"/>
              </a:rPr>
              <a:t>：約</a:t>
            </a:r>
            <a:r>
              <a:rPr lang="en-US" altLang="ja-JP" dirty="0">
                <a:latin typeface="ＭＳ Ｐゴシック" panose="020B0600070205080204" pitchFamily="50" charset="-128"/>
              </a:rPr>
              <a:t>390</a:t>
            </a:r>
            <a:r>
              <a:rPr lang="ja-JP" altLang="en-US" dirty="0">
                <a:latin typeface="ＭＳ Ｐゴシック" panose="020B0600070205080204" pitchFamily="50" charset="-128"/>
              </a:rPr>
              <a:t>万円</a:t>
            </a:r>
            <a:r>
              <a:rPr lang="en-US" altLang="ja-JP" dirty="0">
                <a:latin typeface="ＭＳ Ｐゴシック" panose="020B0600070205080204" pitchFamily="50" charset="-128"/>
              </a:rPr>
              <a:t>/</a:t>
            </a:r>
            <a:r>
              <a:rPr lang="ja-JP" altLang="en-US" dirty="0">
                <a:latin typeface="ＭＳ Ｐゴシック" panose="020B0600070205080204" pitchFamily="50" charset="-128"/>
              </a:rPr>
              <a:t>年</a:t>
            </a:r>
            <a:endParaRPr lang="en-US" altLang="ja-JP" dirty="0">
              <a:latin typeface="ＭＳ Ｐゴシック" panose="020B0600070205080204" pitchFamily="50" charset="-128"/>
            </a:endParaRPr>
          </a:p>
        </p:txBody>
      </p:sp>
      <p:sp>
        <p:nvSpPr>
          <p:cNvPr id="6" name="Rectangle 2"/>
          <p:cNvSpPr>
            <a:spLocks noGrp="1" noChangeArrowheads="1"/>
          </p:cNvSpPr>
          <p:nvPr>
            <p:ph type="title"/>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7" name="正方形/長方形 4"/>
          <p:cNvSpPr>
            <a:spLocks noChangeArrowheads="1"/>
          </p:cNvSpPr>
          <p:nvPr/>
        </p:nvSpPr>
        <p:spPr bwMode="auto">
          <a:xfrm>
            <a:off x="-21764" y="605567"/>
            <a:ext cx="48890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2000" b="1" dirty="0">
                <a:latin typeface="ＭＳ ゴシック" panose="020B0609070205080204" pitchFamily="49" charset="-128"/>
                <a:ea typeface="ＭＳ ゴシック" panose="020B0609070205080204" pitchFamily="49" charset="-128"/>
              </a:rPr>
              <a:t>■事業の投資効果（費用便益分析）②</a:t>
            </a:r>
          </a:p>
        </p:txBody>
      </p:sp>
      <p:sp>
        <p:nvSpPr>
          <p:cNvPr id="8" name="正方形/長方形 7"/>
          <p:cNvSpPr/>
          <p:nvPr/>
        </p:nvSpPr>
        <p:spPr>
          <a:xfrm>
            <a:off x="164424" y="1063129"/>
            <a:ext cx="8749463" cy="646331"/>
          </a:xfrm>
          <a:prstGeom prst="rect">
            <a:avLst/>
          </a:prstGeom>
          <a:ln>
            <a:solidFill>
              <a:schemeClr val="tx2">
                <a:lumMod val="50000"/>
              </a:schemeClr>
            </a:solidFill>
          </a:ln>
        </p:spPr>
        <p:txBody>
          <a:bodyPr wrap="square">
            <a:spAutoFit/>
          </a:bodyPr>
          <a:lstStyle/>
          <a:p>
            <a:pPr>
              <a:defRPr/>
            </a:pPr>
            <a:r>
              <a:rPr lang="ja-JP" altLang="en-US" dirty="0">
                <a:solidFill>
                  <a:schemeClr val="tx1"/>
                </a:solidFill>
                <a:latin typeface="Arial" charset="0"/>
                <a:ea typeface="ＭＳ Ｐゴシック" charset="-128"/>
              </a:rPr>
              <a:t>＜便益＞　走行時間短縮、走行経費減少、交通事故減少</a:t>
            </a:r>
          </a:p>
          <a:p>
            <a:pPr>
              <a:defRPr/>
            </a:pPr>
            <a:r>
              <a:rPr lang="ja-JP" altLang="en-US" dirty="0">
                <a:solidFill>
                  <a:schemeClr val="tx1"/>
                </a:solidFill>
                <a:latin typeface="Arial" charset="0"/>
                <a:ea typeface="ＭＳ Ｐゴシック" charset="-128"/>
              </a:rPr>
              <a:t>＜費用＞　道路整備に係る事業費、維持管理費</a:t>
            </a:r>
          </a:p>
        </p:txBody>
      </p:sp>
      <p:sp>
        <p:nvSpPr>
          <p:cNvPr id="13" name="スライド番号プレースホルダー 3"/>
          <p:cNvSpPr txBox="1">
            <a:spLocks/>
          </p:cNvSpPr>
          <p:nvPr/>
        </p:nvSpPr>
        <p:spPr bwMode="auto">
          <a:xfrm>
            <a:off x="8532813" y="6477000"/>
            <a:ext cx="60642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ja-JP"/>
            </a:defPPr>
            <a:lvl1pPr marL="0" algn="r" defTabSz="914400" rtl="0" eaLnBrk="0" latinLnBrk="0" hangingPunct="0">
              <a:spcBef>
                <a:spcPct val="20000"/>
              </a:spcBef>
              <a:buFont typeface="Arial" pitchFamily="34" charset="0"/>
              <a:buChar char="•"/>
              <a:defRPr kumimoji="1" sz="3200" kern="1200">
                <a:solidFill>
                  <a:schemeClr val="tx1"/>
                </a:solidFill>
                <a:latin typeface="Calibri" pitchFamily="34" charset="0"/>
                <a:ea typeface="ＭＳ Ｐゴシック" pitchFamily="50" charset="-128"/>
                <a:cs typeface="+mn-cs"/>
              </a:defRPr>
            </a:lvl1pPr>
            <a:lvl2pPr marL="742950" indent="-285750" algn="l" defTabSz="914400" rtl="0" eaLnBrk="0" latinLnBrk="0" hangingPunct="0">
              <a:spcBef>
                <a:spcPct val="20000"/>
              </a:spcBef>
              <a:buFont typeface="Arial" pitchFamily="34" charset="0"/>
              <a:buChar char="–"/>
              <a:defRPr kumimoji="1" sz="2800" kern="1200">
                <a:solidFill>
                  <a:schemeClr val="tx1"/>
                </a:solidFill>
                <a:latin typeface="Calibri" pitchFamily="34" charset="0"/>
                <a:ea typeface="ＭＳ Ｐゴシック" pitchFamily="50" charset="-128"/>
                <a:cs typeface="+mn-cs"/>
              </a:defRPr>
            </a:lvl2pPr>
            <a:lvl3pPr marL="1143000" indent="-228600" algn="l" defTabSz="914400" rtl="0" eaLnBrk="0" latinLnBrk="0" hangingPunct="0">
              <a:spcBef>
                <a:spcPct val="20000"/>
              </a:spcBef>
              <a:buFont typeface="Arial" pitchFamily="34" charset="0"/>
              <a:buChar char="•"/>
              <a:defRPr kumimoji="1" sz="2400" kern="1200">
                <a:solidFill>
                  <a:schemeClr val="tx1"/>
                </a:solidFill>
                <a:latin typeface="Calibri" pitchFamily="34" charset="0"/>
                <a:ea typeface="ＭＳ Ｐゴシック" pitchFamily="50" charset="-128"/>
                <a:cs typeface="+mn-cs"/>
              </a:defRPr>
            </a:lvl3pPr>
            <a:lvl4pPr marL="1600200" indent="-228600" algn="l" defTabSz="914400" rtl="0" eaLnBrk="0" latinLnBrk="0" hangingPunct="0">
              <a:spcBef>
                <a:spcPct val="20000"/>
              </a:spcBef>
              <a:buFont typeface="Arial" pitchFamily="34" charset="0"/>
              <a:buChar char="–"/>
              <a:defRPr kumimoji="1" sz="2000" kern="1200">
                <a:solidFill>
                  <a:schemeClr val="tx1"/>
                </a:solidFill>
                <a:latin typeface="Calibri" pitchFamily="34" charset="0"/>
                <a:ea typeface="ＭＳ Ｐゴシック" pitchFamily="50" charset="-128"/>
                <a:cs typeface="+mn-cs"/>
              </a:defRPr>
            </a:lvl4pPr>
            <a:lvl5pPr marL="2057400" indent="-228600" algn="l" defTabSz="914400" rtl="0" eaLnBrk="0" latinLnBrk="0" hangingPunct="0">
              <a:spcBef>
                <a:spcPct val="20000"/>
              </a:spcBef>
              <a:buFont typeface="Arial" pitchFamily="34" charset="0"/>
              <a:buChar char="»"/>
              <a:defRPr kumimoji="1" sz="2000" kern="1200">
                <a:solidFill>
                  <a:schemeClr val="tx1"/>
                </a:solidFill>
                <a:latin typeface="Calibri" pitchFamily="34" charset="0"/>
                <a:ea typeface="ＭＳ Ｐゴシック" pitchFamily="50" charset="-128"/>
                <a:cs typeface="+mn-cs"/>
              </a:defRPr>
            </a:lvl5pPr>
            <a:lvl6pPr marL="2514600" indent="-228600" algn="l" defTabSz="914400" rtl="0" eaLnBrk="0" fontAlgn="base" latinLnBrk="0" hangingPunct="0">
              <a:spcBef>
                <a:spcPct val="20000"/>
              </a:spcBef>
              <a:spcAft>
                <a:spcPct val="0"/>
              </a:spcAft>
              <a:buFont typeface="Arial" pitchFamily="34" charset="0"/>
              <a:buChar char="»"/>
              <a:defRPr kumimoji="1" sz="2000" kern="1200">
                <a:solidFill>
                  <a:schemeClr val="tx1"/>
                </a:solidFill>
                <a:latin typeface="Calibri" pitchFamily="34" charset="0"/>
                <a:ea typeface="ＭＳ Ｐゴシック" pitchFamily="50" charset="-128"/>
                <a:cs typeface="+mn-cs"/>
              </a:defRPr>
            </a:lvl6pPr>
            <a:lvl7pPr marL="2971800" indent="-228600" algn="l" defTabSz="914400" rtl="0" eaLnBrk="0" fontAlgn="base" latinLnBrk="0" hangingPunct="0">
              <a:spcBef>
                <a:spcPct val="20000"/>
              </a:spcBef>
              <a:spcAft>
                <a:spcPct val="0"/>
              </a:spcAft>
              <a:buFont typeface="Arial" pitchFamily="34" charset="0"/>
              <a:buChar char="»"/>
              <a:defRPr kumimoji="1" sz="2000" kern="1200">
                <a:solidFill>
                  <a:schemeClr val="tx1"/>
                </a:solidFill>
                <a:latin typeface="Calibri" pitchFamily="34" charset="0"/>
                <a:ea typeface="ＭＳ Ｐゴシック" pitchFamily="50" charset="-128"/>
                <a:cs typeface="+mn-cs"/>
              </a:defRPr>
            </a:lvl7pPr>
            <a:lvl8pPr marL="3429000" indent="-228600" algn="l" defTabSz="914400" rtl="0" eaLnBrk="0" fontAlgn="base" latinLnBrk="0" hangingPunct="0">
              <a:spcBef>
                <a:spcPct val="20000"/>
              </a:spcBef>
              <a:spcAft>
                <a:spcPct val="0"/>
              </a:spcAft>
              <a:buFont typeface="Arial" pitchFamily="34" charset="0"/>
              <a:buChar char="»"/>
              <a:defRPr kumimoji="1" sz="2000" kern="1200">
                <a:solidFill>
                  <a:schemeClr val="tx1"/>
                </a:solidFill>
                <a:latin typeface="Calibri" pitchFamily="34" charset="0"/>
                <a:ea typeface="ＭＳ Ｐゴシック" pitchFamily="50" charset="-128"/>
                <a:cs typeface="+mn-cs"/>
              </a:defRPr>
            </a:lvl8pPr>
            <a:lvl9pPr marL="3886200" indent="-228600" algn="l" defTabSz="914400" rtl="0" eaLnBrk="0" fontAlgn="base" latinLnBrk="0" hangingPunct="0">
              <a:spcBef>
                <a:spcPct val="20000"/>
              </a:spcBef>
              <a:spcAft>
                <a:spcPct val="0"/>
              </a:spcAft>
              <a:buFont typeface="Arial" pitchFamily="34" charset="0"/>
              <a:buChar char="»"/>
              <a:defRPr kumimoji="1" sz="2000" kern="1200">
                <a:solidFill>
                  <a:schemeClr val="tx1"/>
                </a:solidFill>
                <a:latin typeface="Calibri" pitchFamily="34" charset="0"/>
                <a:ea typeface="ＭＳ Ｐゴシック" pitchFamily="50" charset="-128"/>
                <a:cs typeface="+mn-cs"/>
              </a:defRPr>
            </a:lvl9pPr>
          </a:lstStyle>
          <a:p>
            <a:pPr eaLnBrk="1" hangingPunct="1">
              <a:spcBef>
                <a:spcPct val="0"/>
              </a:spcBef>
              <a:buFontTx/>
              <a:buNone/>
            </a:pPr>
            <a:fld id="{A1C91706-7FF1-442E-9B9C-E4161C859423}" type="slidenum">
              <a:rPr lang="ja-JP" altLang="en-US" sz="2000" smtClean="0">
                <a:latin typeface="Arial" pitchFamily="34" charset="0"/>
              </a:rPr>
              <a:pPr eaLnBrk="1" hangingPunct="1">
                <a:spcBef>
                  <a:spcPct val="0"/>
                </a:spcBef>
                <a:buFontTx/>
                <a:buNone/>
              </a:pPr>
              <a:t>13</a:t>
            </a:fld>
            <a:endParaRPr lang="ja-JP" altLang="en-US" sz="2000" dirty="0">
              <a:latin typeface="Arial" pitchFamily="34" charset="0"/>
            </a:endParaRPr>
          </a:p>
        </p:txBody>
      </p:sp>
      <p:sp>
        <p:nvSpPr>
          <p:cNvPr id="16" name="テキスト ボックス 6"/>
          <p:cNvSpPr txBox="1">
            <a:spLocks noChangeArrowheads="1"/>
          </p:cNvSpPr>
          <p:nvPr/>
        </p:nvSpPr>
        <p:spPr bwMode="auto">
          <a:xfrm>
            <a:off x="5034980" y="1795254"/>
            <a:ext cx="38789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lnSpc>
                <a:spcPts val="3000"/>
              </a:lnSpc>
              <a:spcBef>
                <a:spcPct val="0"/>
              </a:spcBef>
              <a:buFontTx/>
              <a:buNone/>
            </a:pPr>
            <a:r>
              <a:rPr lang="ja-JP" altLang="en-US" sz="2000" b="1" dirty="0">
                <a:latin typeface="ＭＳ Ｐゴシック" pitchFamily="50" charset="-128"/>
              </a:rPr>
              <a:t>◆費用便益比　</a:t>
            </a:r>
            <a:endParaRPr lang="en-US" altLang="ja-JP" sz="2000" b="1" dirty="0">
              <a:latin typeface="ＭＳ Ｐゴシック" pitchFamily="50" charset="-128"/>
            </a:endParaRPr>
          </a:p>
          <a:p>
            <a:pPr eaLnBrk="1" hangingPunct="1">
              <a:lnSpc>
                <a:spcPts val="3000"/>
              </a:lnSpc>
              <a:spcBef>
                <a:spcPct val="0"/>
              </a:spcBef>
              <a:buNone/>
            </a:pPr>
            <a:r>
              <a:rPr lang="ja-JP" altLang="en-US" sz="2000" b="1" dirty="0">
                <a:latin typeface="ＭＳ Ｐゴシック" pitchFamily="50" charset="-128"/>
              </a:rPr>
              <a:t>　　</a:t>
            </a:r>
            <a:r>
              <a:rPr lang="en-US" altLang="ja-JP" sz="2000" b="1" dirty="0">
                <a:latin typeface="ＭＳ Ｐゴシック" pitchFamily="50" charset="-128"/>
              </a:rPr>
              <a:t>B/C = 1.28</a:t>
            </a:r>
          </a:p>
        </p:txBody>
      </p:sp>
      <p:sp>
        <p:nvSpPr>
          <p:cNvPr id="17" name="テキスト ボックス 7"/>
          <p:cNvSpPr txBox="1">
            <a:spLocks noChangeArrowheads="1"/>
          </p:cNvSpPr>
          <p:nvPr/>
        </p:nvSpPr>
        <p:spPr bwMode="auto">
          <a:xfrm>
            <a:off x="5034980" y="4342763"/>
            <a:ext cx="13965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000" dirty="0">
                <a:latin typeface="ＭＳ Ｐゴシック" pitchFamily="50" charset="-128"/>
              </a:rPr>
              <a:t>◆</a:t>
            </a:r>
            <a:r>
              <a:rPr lang="ja-JP" altLang="en-US" sz="2000" dirty="0">
                <a:latin typeface="Arial" pitchFamily="34" charset="0"/>
              </a:rPr>
              <a:t>費用（</a:t>
            </a:r>
            <a:r>
              <a:rPr lang="en-US" altLang="ja-JP" sz="2000" dirty="0">
                <a:latin typeface="Arial" pitchFamily="34" charset="0"/>
              </a:rPr>
              <a:t>C</a:t>
            </a:r>
            <a:r>
              <a:rPr lang="ja-JP" altLang="en-US" sz="2000" dirty="0">
                <a:latin typeface="Arial" pitchFamily="34" charset="0"/>
              </a:rPr>
              <a:t>）</a:t>
            </a:r>
          </a:p>
        </p:txBody>
      </p:sp>
      <p:sp>
        <p:nvSpPr>
          <p:cNvPr id="18" name="テキスト ボックス 9"/>
          <p:cNvSpPr txBox="1">
            <a:spLocks noChangeArrowheads="1"/>
          </p:cNvSpPr>
          <p:nvPr/>
        </p:nvSpPr>
        <p:spPr bwMode="auto">
          <a:xfrm>
            <a:off x="5034980" y="2559538"/>
            <a:ext cx="13821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000" dirty="0">
                <a:latin typeface="ＭＳ Ｐゴシック" pitchFamily="50" charset="-128"/>
              </a:rPr>
              <a:t>◆</a:t>
            </a:r>
            <a:r>
              <a:rPr lang="ja-JP" altLang="en-US" sz="2000" dirty="0">
                <a:latin typeface="Arial" pitchFamily="34" charset="0"/>
              </a:rPr>
              <a:t>便益（</a:t>
            </a:r>
            <a:r>
              <a:rPr lang="en-US" altLang="ja-JP" sz="2000" dirty="0">
                <a:latin typeface="Arial" pitchFamily="34" charset="0"/>
              </a:rPr>
              <a:t>B</a:t>
            </a:r>
            <a:r>
              <a:rPr lang="ja-JP" altLang="en-US" sz="2000" dirty="0">
                <a:latin typeface="Arial" pitchFamily="34" charset="0"/>
              </a:rPr>
              <a:t>）</a:t>
            </a:r>
          </a:p>
        </p:txBody>
      </p:sp>
      <p:graphicFrame>
        <p:nvGraphicFramePr>
          <p:cNvPr id="19" name="表 18"/>
          <p:cNvGraphicFramePr>
            <a:graphicFrameLocks noGrp="1"/>
          </p:cNvGraphicFramePr>
          <p:nvPr>
            <p:extLst>
              <p:ext uri="{D42A27DB-BD31-4B8C-83A1-F6EECF244321}">
                <p14:modId xmlns:p14="http://schemas.microsoft.com/office/powerpoint/2010/main" val="3145843758"/>
              </p:ext>
            </p:extLst>
          </p:nvPr>
        </p:nvGraphicFramePr>
        <p:xfrm>
          <a:off x="5241478" y="4722189"/>
          <a:ext cx="3672409" cy="1371942"/>
        </p:xfrm>
        <a:graphic>
          <a:graphicData uri="http://schemas.openxmlformats.org/drawingml/2006/table">
            <a:tbl>
              <a:tblPr firstRow="1" bandRow="1">
                <a:tableStyleId>{5940675A-B579-460E-94D1-54222C63F5DA}</a:tableStyleId>
              </a:tblPr>
              <a:tblGrid>
                <a:gridCol w="212157">
                  <a:extLst>
                    <a:ext uri="{9D8B030D-6E8A-4147-A177-3AD203B41FA5}">
                      <a16:colId xmlns:a16="http://schemas.microsoft.com/office/drawing/2014/main" val="20000"/>
                    </a:ext>
                  </a:extLst>
                </a:gridCol>
                <a:gridCol w="1732060">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tblGrid>
              <a:tr h="117847">
                <a:tc gridSpan="2">
                  <a:txBody>
                    <a:bodyPr/>
                    <a:lstStyle/>
                    <a:p>
                      <a:pPr algn="ctr"/>
                      <a:r>
                        <a:rPr kumimoji="1" lang="ja-JP" altLang="en-US" sz="1600" dirty="0">
                          <a:latin typeface="HG丸ｺﾞｼｯｸM-PRO" panose="020F0600000000000000" pitchFamily="50" charset="-128"/>
                          <a:ea typeface="HG丸ｺﾞｼｯｸM-PRO" panose="020F0600000000000000" pitchFamily="50" charset="-128"/>
                        </a:rPr>
                        <a:t>総費用</a:t>
                      </a:r>
                      <a:endParaRPr kumimoji="1" lang="en-US" altLang="ja-JP" sz="1600" dirty="0">
                        <a:latin typeface="HG丸ｺﾞｼｯｸM-PRO" panose="020F0600000000000000" pitchFamily="50" charset="-128"/>
                        <a:ea typeface="HG丸ｺﾞｼｯｸM-PRO" panose="020F0600000000000000" pitchFamily="50" charset="-128"/>
                      </a:endParaRPr>
                    </a:p>
                  </a:txBody>
                  <a:tcPr marL="91429" marR="91429" marT="45777" marB="45777">
                    <a:lnB w="12700" cmpd="sng">
                      <a:noFill/>
                    </a:lnB>
                  </a:tcPr>
                </a:tc>
                <a:tc hMerge="1">
                  <a:txBody>
                    <a:bodyPr/>
                    <a:lstStyle/>
                    <a:p>
                      <a:endParaRPr kumimoji="1" lang="ja-JP" altLang="en-US"/>
                    </a:p>
                  </a:txBody>
                  <a:tcPr/>
                </a:tc>
                <a:tc>
                  <a:txBody>
                    <a:bodyPr/>
                    <a:lstStyle/>
                    <a:p>
                      <a:pPr algn="r"/>
                      <a:r>
                        <a:rPr kumimoji="1" lang="en-US" altLang="ja-JP" sz="1600" dirty="0">
                          <a:solidFill>
                            <a:schemeClr val="tx1"/>
                          </a:solidFill>
                          <a:latin typeface="HG丸ｺﾞｼｯｸM-PRO" panose="020F0600000000000000" pitchFamily="50" charset="-128"/>
                          <a:ea typeface="HG丸ｺﾞｼｯｸM-PRO" panose="020F0600000000000000" pitchFamily="50" charset="-128"/>
                        </a:rPr>
                        <a:t>37.5</a:t>
                      </a: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億円</a:t>
                      </a:r>
                    </a:p>
                  </a:txBody>
                  <a:tcPr marL="91429" marR="91429" marT="45777" marB="45777"/>
                </a:tc>
                <a:extLst>
                  <a:ext uri="{0D108BD9-81ED-4DB2-BD59-A6C34878D82A}">
                    <a16:rowId xmlns:a16="http://schemas.microsoft.com/office/drawing/2014/main" val="10000"/>
                  </a:ext>
                </a:extLst>
              </a:tr>
              <a:tr h="21450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dirty="0">
                        <a:latin typeface="HG丸ｺﾞｼｯｸM-PRO" panose="020F0600000000000000" pitchFamily="50" charset="-128"/>
                        <a:ea typeface="HG丸ｺﾞｼｯｸM-PRO" panose="020F0600000000000000" pitchFamily="50" charset="-128"/>
                      </a:endParaRPr>
                    </a:p>
                  </a:txBody>
                  <a:tcPr marL="91429" marR="91429" marT="45777" marB="45777">
                    <a:lnR w="12700" cap="flat" cmpd="sng" algn="ctr">
                      <a:solidFill>
                        <a:schemeClr val="tx1"/>
                      </a:solidFill>
                      <a:prstDash val="solid"/>
                      <a:round/>
                      <a:headEnd type="none" w="med" len="med"/>
                      <a:tailEnd type="none" w="med" len="med"/>
                    </a:lnR>
                    <a:lnT w="12700" cmpd="sng">
                      <a:noFill/>
                    </a:lnT>
                    <a:lnB w="12700" cmpd="sng">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HG丸ｺﾞｼｯｸM-PRO" panose="020F0600000000000000" pitchFamily="50" charset="-128"/>
                          <a:ea typeface="HG丸ｺﾞｼｯｸM-PRO" panose="020F0600000000000000" pitchFamily="50" charset="-128"/>
                        </a:rPr>
                        <a:t>全体事業費</a:t>
                      </a:r>
                      <a:endParaRPr kumimoji="1" lang="en-US" altLang="ja-JP" sz="1400" dirty="0">
                        <a:solidFill>
                          <a:schemeClr val="tx1"/>
                        </a:solidFill>
                        <a:latin typeface="HG丸ｺﾞｼｯｸM-PRO" panose="020F0600000000000000" pitchFamily="50" charset="-128"/>
                        <a:ea typeface="HG丸ｺﾞｼｯｸM-PRO" panose="020F0600000000000000"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HG丸ｺﾞｼｯｸM-PRO" panose="020F0600000000000000" pitchFamily="50" charset="-128"/>
                          <a:ea typeface="HG丸ｺﾞｼｯｸM-PRO" panose="020F0600000000000000" pitchFamily="50" charset="-128"/>
                        </a:rPr>
                        <a:t>（現在価値）</a:t>
                      </a:r>
                    </a:p>
                  </a:txBody>
                  <a:tcPr marL="91429" marR="91429" marT="45777" marB="457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37.0</a:t>
                      </a: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億円</a:t>
                      </a:r>
                    </a:p>
                  </a:txBody>
                  <a:tcPr marL="91429" marR="91429" marT="45777" marB="45777">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479721">
                <a:tc>
                  <a:txBody>
                    <a:bodyPr/>
                    <a:lstStyle/>
                    <a:p>
                      <a:pPr algn="ctr"/>
                      <a:endParaRPr kumimoji="1" lang="ja-JP" altLang="en-US" sz="1600" dirty="0">
                        <a:latin typeface="HG丸ｺﾞｼｯｸM-PRO" panose="020F0600000000000000" pitchFamily="50" charset="-128"/>
                        <a:ea typeface="HG丸ｺﾞｼｯｸM-PRO" panose="020F0600000000000000" pitchFamily="50" charset="-128"/>
                      </a:endParaRPr>
                    </a:p>
                  </a:txBody>
                  <a:tcPr marL="91429" marR="91429" marT="45777" marB="45777">
                    <a:lnR w="12700" cap="flat" cmpd="sng" algn="ctr">
                      <a:solidFill>
                        <a:schemeClr val="tx1"/>
                      </a:solidFill>
                      <a:prstDash val="solid"/>
                      <a:round/>
                      <a:headEnd type="none" w="med" len="med"/>
                      <a:tailEnd type="none" w="med" len="med"/>
                    </a:lnR>
                    <a:lnT w="12700" cmpd="sng">
                      <a:noFill/>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HG丸ｺﾞｼｯｸM-PRO" panose="020F0600000000000000" pitchFamily="50" charset="-128"/>
                          <a:ea typeface="HG丸ｺﾞｼｯｸM-PRO" panose="020F0600000000000000" pitchFamily="50" charset="-128"/>
                          <a:cs typeface="+mn-cs"/>
                        </a:rPr>
                        <a:t>維持管理費（</a:t>
                      </a:r>
                      <a:r>
                        <a:rPr kumimoji="1" lang="en-US" altLang="ja-JP" sz="1400" b="0" i="0" u="none" strike="noStrike" kern="1200" cap="none" spc="0" normalizeH="0" baseline="0" noProof="0" dirty="0">
                          <a:ln>
                            <a:noFill/>
                          </a:ln>
                          <a:solidFill>
                            <a:schemeClr val="tx1"/>
                          </a:solidFill>
                          <a:effectLst/>
                          <a:uLnTx/>
                          <a:uFillTx/>
                          <a:latin typeface="HG丸ｺﾞｼｯｸM-PRO" panose="020F0600000000000000" pitchFamily="50" charset="-128"/>
                          <a:ea typeface="HG丸ｺﾞｼｯｸM-PRO" panose="020F0600000000000000" pitchFamily="50" charset="-128"/>
                          <a:cs typeface="+mn-cs"/>
                        </a:rPr>
                        <a:t>50</a:t>
                      </a:r>
                      <a:r>
                        <a:rPr kumimoji="1" lang="ja-JP" altLang="en-US" sz="1400" b="0" i="0" u="none" strike="noStrike" kern="1200" cap="none" spc="0" normalizeH="0" baseline="0" noProof="0" dirty="0">
                          <a:ln>
                            <a:noFill/>
                          </a:ln>
                          <a:solidFill>
                            <a:schemeClr val="tx1"/>
                          </a:solidFill>
                          <a:effectLst/>
                          <a:uLnTx/>
                          <a:uFillTx/>
                          <a:latin typeface="HG丸ｺﾞｼｯｸM-PRO" panose="020F0600000000000000" pitchFamily="50" charset="-128"/>
                          <a:ea typeface="HG丸ｺﾞｼｯｸM-PRO" panose="020F0600000000000000" pitchFamily="50" charset="-128"/>
                          <a:cs typeface="+mn-cs"/>
                        </a:rPr>
                        <a:t>年間、現在価値）</a:t>
                      </a:r>
                    </a:p>
                  </a:txBody>
                  <a:tcPr marL="91429" marR="91429" marT="45777" marB="45777">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　</a:t>
                      </a:r>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0.6</a:t>
                      </a: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億円</a:t>
                      </a:r>
                    </a:p>
                  </a:txBody>
                  <a:tcPr marL="91429" marR="91429" marT="45777" marB="45777"/>
                </a:tc>
                <a:extLst>
                  <a:ext uri="{0D108BD9-81ED-4DB2-BD59-A6C34878D82A}">
                    <a16:rowId xmlns:a16="http://schemas.microsoft.com/office/drawing/2014/main" val="10002"/>
                  </a:ext>
                </a:extLst>
              </a:tr>
            </a:tbl>
          </a:graphicData>
        </a:graphic>
      </p:graphicFrame>
      <p:graphicFrame>
        <p:nvGraphicFramePr>
          <p:cNvPr id="20" name="表 19"/>
          <p:cNvGraphicFramePr>
            <a:graphicFrameLocks noGrp="1"/>
          </p:cNvGraphicFramePr>
          <p:nvPr>
            <p:extLst>
              <p:ext uri="{D42A27DB-BD31-4B8C-83A1-F6EECF244321}">
                <p14:modId xmlns:p14="http://schemas.microsoft.com/office/powerpoint/2010/main" val="120855673"/>
              </p:ext>
            </p:extLst>
          </p:nvPr>
        </p:nvGraphicFramePr>
        <p:xfrm>
          <a:off x="5241478" y="2931182"/>
          <a:ext cx="3672409" cy="1341448"/>
        </p:xfrm>
        <a:graphic>
          <a:graphicData uri="http://schemas.openxmlformats.org/drawingml/2006/table">
            <a:tbl>
              <a:tblPr firstRow="1" bandRow="1">
                <a:tableStyleId>{5940675A-B579-460E-94D1-54222C63F5DA}</a:tableStyleId>
              </a:tblPr>
              <a:tblGrid>
                <a:gridCol w="216025">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tblGrid>
              <a:tr h="335360">
                <a:tc gridSpan="2">
                  <a:txBody>
                    <a:bodyPr/>
                    <a:lstStyle/>
                    <a:p>
                      <a:pPr marL="0" algn="ctr" defTabSz="914400" rtl="0" eaLnBrk="1" latinLnBrk="0" hangingPunct="1"/>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総便益</a:t>
                      </a:r>
                      <a:endPar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lnB w="12700" cmpd="sng">
                      <a:noFill/>
                    </a:lnB>
                  </a:tcPr>
                </a:tc>
                <a:tc hMerge="1">
                  <a:txBody>
                    <a:bodyPr/>
                    <a:lstStyle/>
                    <a:p>
                      <a:pPr marL="0" algn="ctr" defTabSz="914400" rtl="0" eaLnBrk="1" latinLnBrk="0" hangingPunct="1"/>
                      <a:endPar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tc>
                <a:tc>
                  <a:txBody>
                    <a:bodyPr/>
                    <a:lstStyle/>
                    <a:p>
                      <a:pPr marL="0" algn="r" defTabSz="914400" rtl="0" eaLnBrk="1" latinLnBrk="0" hangingPunct="1"/>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48.1</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億円</a:t>
                      </a:r>
                    </a:p>
                  </a:txBody>
                  <a:tcPr marL="91456" marR="91456" marT="45761" marB="45761" anchor="ctr"/>
                </a:tc>
                <a:extLst>
                  <a:ext uri="{0D108BD9-81ED-4DB2-BD59-A6C34878D82A}">
                    <a16:rowId xmlns:a16="http://schemas.microsoft.com/office/drawing/2014/main" val="10000"/>
                  </a:ext>
                </a:extLst>
              </a:tr>
              <a:tr h="335360">
                <a:tc rowSpan="3">
                  <a:txBody>
                    <a:bodyPr/>
                    <a:lstStyle/>
                    <a:p>
                      <a:pPr marL="0" algn="ctr" defTabSz="914400" rtl="0" eaLnBrk="1" latinLnBrk="0" hangingPunct="1"/>
                      <a:endPar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lnT w="12700" cmpd="sng">
                      <a:noFill/>
                    </a:lnT>
                  </a:tcPr>
                </a:tc>
                <a:tc>
                  <a:txBody>
                    <a:bodyPr/>
                    <a:lstStyle/>
                    <a:p>
                      <a:pPr marL="0" algn="ctr" defTabSz="914400" rtl="0" eaLnBrk="1" latinLnBrk="0" hangingPunct="1"/>
                      <a:r>
                        <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rPr>
                        <a:t>走行時間短縮便益</a:t>
                      </a:r>
                    </a:p>
                  </a:txBody>
                  <a:tcPr marL="91456" marR="91456" marT="45761" marB="45761" anchor="ctr"/>
                </a:tc>
                <a:tc>
                  <a:txBody>
                    <a:bodyPr/>
                    <a:lstStyle/>
                    <a:p>
                      <a:pPr marL="0" algn="r" defTabSz="914400" rtl="0" eaLnBrk="1" latinLnBrk="0" hangingPunct="1"/>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42.6</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億円</a:t>
                      </a:r>
                    </a:p>
                  </a:txBody>
                  <a:tcPr marL="91456" marR="91456" marT="45761" marB="45761" anchor="ctr"/>
                </a:tc>
                <a:extLst>
                  <a:ext uri="{0D108BD9-81ED-4DB2-BD59-A6C34878D82A}">
                    <a16:rowId xmlns:a16="http://schemas.microsoft.com/office/drawing/2014/main" val="10001"/>
                  </a:ext>
                </a:extLst>
              </a:tr>
              <a:tr h="33536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rPr>
                        <a:t>走行経費減少便益</a:t>
                      </a:r>
                    </a:p>
                  </a:txBody>
                  <a:tcPr marL="91456" marR="91456" marT="45761" marB="45761" anchor="ctr"/>
                </a:tc>
                <a:tc>
                  <a:txBody>
                    <a:bodyPr/>
                    <a:lstStyle/>
                    <a:p>
                      <a:pPr marL="0" algn="r" defTabSz="914400" rtl="0" eaLnBrk="1" latinLnBrk="0" hangingPunct="1"/>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　</a:t>
                      </a:r>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5.3</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億円</a:t>
                      </a:r>
                    </a:p>
                  </a:txBody>
                  <a:tcPr marL="91456" marR="91456" marT="45761" marB="45761" anchor="ctr"/>
                </a:tc>
                <a:extLst>
                  <a:ext uri="{0D108BD9-81ED-4DB2-BD59-A6C34878D82A}">
                    <a16:rowId xmlns:a16="http://schemas.microsoft.com/office/drawing/2014/main" val="10002"/>
                  </a:ext>
                </a:extLst>
              </a:tr>
              <a:tr h="335360">
                <a:tc vMerge="1">
                  <a:txBody>
                    <a:bodyPr/>
                    <a:lstStyle/>
                    <a:p>
                      <a:pPr marL="0" algn="ctr" defTabSz="914400" rtl="0" eaLnBrk="1" latinLnBrk="0" hangingPunct="1"/>
                      <a:endPar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tc>
                <a:tc>
                  <a:txBody>
                    <a:bodyPr/>
                    <a:lstStyle/>
                    <a:p>
                      <a:pPr marL="0" algn="ctr" defTabSz="914400" rtl="0" eaLnBrk="1" latinLnBrk="0" hangingPunct="1"/>
                      <a:r>
                        <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rPr>
                        <a:t>交通事故減少便益</a:t>
                      </a:r>
                    </a:p>
                  </a:txBody>
                  <a:tcPr marL="91456" marR="91456" marT="45761" marB="45761" anchor="ctr"/>
                </a:tc>
                <a:tc>
                  <a:txBody>
                    <a:bodyPr/>
                    <a:lstStyle/>
                    <a:p>
                      <a:pPr marL="0" algn="r" defTabSz="914400" rtl="0" eaLnBrk="1" latinLnBrk="0" hangingPunct="1"/>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　</a:t>
                      </a:r>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0.1</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億円</a:t>
                      </a:r>
                    </a:p>
                  </a:txBody>
                  <a:tcPr marL="91456" marR="91456" marT="45761" marB="45761" anchor="ctr"/>
                </a:tc>
                <a:extLst>
                  <a:ext uri="{0D108BD9-81ED-4DB2-BD59-A6C34878D82A}">
                    <a16:rowId xmlns:a16="http://schemas.microsoft.com/office/drawing/2014/main" val="10003"/>
                  </a:ext>
                </a:extLst>
              </a:tr>
            </a:tbl>
          </a:graphicData>
        </a:graphic>
      </p:graphicFrame>
      <p:sp>
        <p:nvSpPr>
          <p:cNvPr id="12" name="テキスト ボックス 33"/>
          <p:cNvSpPr>
            <a:spLocks noChangeArrowheads="1"/>
          </p:cNvSpPr>
          <p:nvPr/>
        </p:nvSpPr>
        <p:spPr bwMode="auto">
          <a:xfrm>
            <a:off x="5432299" y="6150938"/>
            <a:ext cx="273685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200" dirty="0">
                <a:latin typeface="Arial" panose="020B0604020202020204" pitchFamily="34" charset="0"/>
              </a:rPr>
              <a:t>※</a:t>
            </a:r>
            <a:r>
              <a:rPr lang="ja-JP" altLang="en-US" sz="1200" dirty="0">
                <a:latin typeface="Arial" panose="020B0604020202020204" pitchFamily="34" charset="0"/>
              </a:rPr>
              <a:t>総費用及び総便益は</a:t>
            </a:r>
            <a:endParaRPr lang="en-US" altLang="ja-JP" sz="1200" dirty="0">
              <a:latin typeface="Arial" panose="020B0604020202020204" pitchFamily="34" charset="0"/>
            </a:endParaRPr>
          </a:p>
          <a:p>
            <a:pPr eaLnBrk="1" hangingPunct="1">
              <a:spcBef>
                <a:spcPct val="0"/>
              </a:spcBef>
              <a:buFontTx/>
              <a:buNone/>
            </a:pPr>
            <a:r>
              <a:rPr lang="ja-JP" altLang="en-US" sz="1200" dirty="0">
                <a:latin typeface="Arial" panose="020B0604020202020204" pitchFamily="34" charset="0"/>
              </a:rPr>
              <a:t>　 基準年の価値に換算した現在価値額</a:t>
            </a:r>
          </a:p>
        </p:txBody>
      </p:sp>
    </p:spTree>
    <p:extLst>
      <p:ext uri="{BB962C8B-B14F-4D97-AF65-F5344CB8AC3E}">
        <p14:creationId xmlns:p14="http://schemas.microsoft.com/office/powerpoint/2010/main" val="1545924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22225" y="-12700"/>
            <a:ext cx="9166225" cy="561975"/>
          </a:xfrm>
          <a:gradFill rotWithShape="1">
            <a:gsLst>
              <a:gs pos="0">
                <a:schemeClr val="accent1"/>
              </a:gs>
              <a:gs pos="50000">
                <a:schemeClr val="bg1"/>
              </a:gs>
              <a:gs pos="100000">
                <a:schemeClr val="accent1"/>
              </a:gs>
            </a:gsLst>
            <a:lin ang="5400000" scaled="1"/>
          </a:gradFill>
        </p:spPr>
        <p:txBody>
          <a:bodyPr wrap="none" lIns="91435" tIns="45717" rIns="91435" bIns="45717"/>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３．事業の進捗の見込み、コスト縮減の工夫等</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987"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607A7785-AA0F-430A-8015-55A6A4A77156}" type="slidenum">
              <a:rPr lang="ja-JP" altLang="en-US" sz="2000" smtClean="0">
                <a:latin typeface="Arial" panose="020B0604020202020204" pitchFamily="34" charset="0"/>
              </a:rPr>
              <a:pPr>
                <a:spcBef>
                  <a:spcPct val="0"/>
                </a:spcBef>
                <a:buFontTx/>
                <a:buNone/>
              </a:pPr>
              <a:t>14</a:t>
            </a:fld>
            <a:endParaRPr lang="ja-JP" altLang="en-US" sz="2000">
              <a:latin typeface="Arial" panose="020B0604020202020204" pitchFamily="34" charset="0"/>
            </a:endParaRPr>
          </a:p>
        </p:txBody>
      </p:sp>
      <p:sp>
        <p:nvSpPr>
          <p:cNvPr id="41988" name="正方形/長方形 4"/>
          <p:cNvSpPr>
            <a:spLocks noChangeArrowheads="1"/>
          </p:cNvSpPr>
          <p:nvPr/>
        </p:nvSpPr>
        <p:spPr bwMode="auto">
          <a:xfrm>
            <a:off x="-12700" y="597441"/>
            <a:ext cx="3540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b="1" dirty="0">
                <a:latin typeface="HGSｺﾞｼｯｸM" panose="020B0600000000000000" pitchFamily="50" charset="-128"/>
                <a:ea typeface="HGSｺﾞｼｯｸM" panose="020B0600000000000000" pitchFamily="50" charset="-128"/>
              </a:rPr>
              <a:t>■</a:t>
            </a:r>
            <a:r>
              <a:rPr lang="ja-JP" altLang="en-US" sz="2000" b="1" dirty="0">
                <a:latin typeface="Arial" panose="020B0604020202020204" pitchFamily="34" charset="0"/>
              </a:rPr>
              <a:t>事業の進捗の見込みの視点</a:t>
            </a:r>
          </a:p>
        </p:txBody>
      </p:sp>
      <p:sp>
        <p:nvSpPr>
          <p:cNvPr id="41989" name="正方形/長方形 4"/>
          <p:cNvSpPr>
            <a:spLocks noChangeArrowheads="1"/>
          </p:cNvSpPr>
          <p:nvPr/>
        </p:nvSpPr>
        <p:spPr bwMode="auto">
          <a:xfrm>
            <a:off x="0" y="2585210"/>
            <a:ext cx="53467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000" b="1" dirty="0">
                <a:latin typeface="+mn-ea"/>
                <a:ea typeface="+mn-ea"/>
              </a:rPr>
              <a:t>■コスト縮減や代替案立案等の可能性の視点</a:t>
            </a:r>
          </a:p>
        </p:txBody>
      </p:sp>
      <p:sp>
        <p:nvSpPr>
          <p:cNvPr id="91" name="正方形/長方形 90"/>
          <p:cNvSpPr/>
          <p:nvPr/>
        </p:nvSpPr>
        <p:spPr>
          <a:xfrm>
            <a:off x="203200" y="2984901"/>
            <a:ext cx="8483600" cy="3139321"/>
          </a:xfrm>
          <a:prstGeom prst="rect">
            <a:avLst/>
          </a:prstGeom>
          <a:ln>
            <a:solidFill>
              <a:schemeClr val="tx2">
                <a:lumMod val="50000"/>
              </a:schemeClr>
            </a:solidFill>
          </a:ln>
        </p:spPr>
        <p:txBody>
          <a:bodyPr wrap="square">
            <a:spAutoFit/>
          </a:bodyPr>
          <a:lstStyle/>
          <a:p>
            <a:pPr>
              <a:defRPr/>
            </a:pPr>
            <a:r>
              <a:rPr lang="ja-JP" altLang="en-US" b="1" dirty="0"/>
              <a:t>［コスト縮減］</a:t>
            </a:r>
            <a:endParaRPr lang="en-US" altLang="ja-JP" b="1" dirty="0"/>
          </a:p>
          <a:p>
            <a:pPr>
              <a:defRPr/>
            </a:pPr>
            <a:r>
              <a:rPr lang="ja-JP" altLang="en-US" dirty="0"/>
              <a:t>・ 電線共同溝の整備にあたり、①浅層埋設方式を活用することによる掘削土量の　　</a:t>
            </a:r>
            <a:endParaRPr lang="en-US" altLang="ja-JP" dirty="0"/>
          </a:p>
          <a:p>
            <a:pPr>
              <a:defRPr/>
            </a:pPr>
            <a:r>
              <a:rPr lang="ja-JP" altLang="en-US" dirty="0"/>
              <a:t>　 削減、支障物移設の減少によるコスト縮減方式や、②管路部へ</a:t>
            </a:r>
            <a:r>
              <a:rPr lang="en-US" altLang="ja-JP" dirty="0"/>
              <a:t>FEP</a:t>
            </a:r>
            <a:r>
              <a:rPr lang="ja-JP" altLang="en-US" dirty="0"/>
              <a:t>管を採用すること  </a:t>
            </a:r>
            <a:endParaRPr lang="en-US" altLang="ja-JP" dirty="0"/>
          </a:p>
          <a:p>
            <a:pPr>
              <a:defRPr/>
            </a:pPr>
            <a:r>
              <a:rPr lang="ja-JP" altLang="en-US" dirty="0"/>
              <a:t>　 による材料費の削減、施工の省力化によるコスト縮減方法の導入を検討していく。</a:t>
            </a:r>
          </a:p>
          <a:p>
            <a:pPr>
              <a:defRPr/>
            </a:pPr>
            <a:endParaRPr lang="en-US" altLang="ja-JP" dirty="0"/>
          </a:p>
          <a:p>
            <a:pPr>
              <a:defRPr/>
            </a:pPr>
            <a:r>
              <a:rPr lang="ja-JP" altLang="en-US" b="1" dirty="0"/>
              <a:t>［代替案立案等の可能性］</a:t>
            </a:r>
            <a:endParaRPr lang="en-US" altLang="ja-JP" b="1" dirty="0"/>
          </a:p>
          <a:p>
            <a:pPr>
              <a:defRPr/>
            </a:pPr>
            <a:r>
              <a:rPr lang="ja-JP" altLang="en-US" dirty="0"/>
              <a:t> ・ 本事業は都市計画決定に基づき実施する事業である。</a:t>
            </a:r>
          </a:p>
          <a:p>
            <a:pPr>
              <a:defRPr/>
            </a:pPr>
            <a:r>
              <a:rPr lang="ja-JP" altLang="en-US" dirty="0"/>
              <a:t> ・ 本事業の隣接区間が整備中であるため、本事業区間を整備することにより道路ネッ</a:t>
            </a:r>
            <a:endParaRPr lang="en-US" altLang="ja-JP" dirty="0"/>
          </a:p>
          <a:p>
            <a:pPr>
              <a:defRPr/>
            </a:pPr>
            <a:r>
              <a:rPr lang="ja-JP" altLang="en-US" dirty="0"/>
              <a:t>　 トワークの強化や道路の連続性を図ることができる。</a:t>
            </a:r>
          </a:p>
          <a:p>
            <a:pPr>
              <a:defRPr/>
            </a:pPr>
            <a:endParaRPr lang="en-US" altLang="ja-JP" dirty="0"/>
          </a:p>
          <a:p>
            <a:pPr>
              <a:defRPr/>
            </a:pPr>
            <a:r>
              <a:rPr lang="ja-JP" altLang="en-US" dirty="0"/>
              <a:t>以上のことから、原案が適切である。</a:t>
            </a:r>
            <a:endParaRPr lang="ja-JP" altLang="en-US" sz="1600" dirty="0">
              <a:solidFill>
                <a:schemeClr val="tx1"/>
              </a:solidFill>
            </a:endParaRPr>
          </a:p>
        </p:txBody>
      </p:sp>
      <p:sp>
        <p:nvSpPr>
          <p:cNvPr id="41991" name="テキスト ボックス 7"/>
          <p:cNvSpPr txBox="1">
            <a:spLocks noChangeArrowheads="1"/>
          </p:cNvSpPr>
          <p:nvPr/>
        </p:nvSpPr>
        <p:spPr bwMode="auto">
          <a:xfrm>
            <a:off x="215900" y="997491"/>
            <a:ext cx="8470900" cy="1431161"/>
          </a:xfrm>
          <a:prstGeom prst="rect">
            <a:avLst/>
          </a:prstGeom>
          <a:solidFill>
            <a:schemeClr val="bg1"/>
          </a:solidFill>
          <a:ln w="9525">
            <a:solidFill>
              <a:schemeClr val="tx1"/>
            </a:solidFill>
            <a:miter lim="800000"/>
            <a:headEnd/>
            <a:tailEnd/>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ts val="600"/>
              </a:spcBef>
              <a:buNone/>
            </a:pPr>
            <a:r>
              <a:rPr lang="ja-JP" altLang="en-US" sz="1800" dirty="0"/>
              <a:t>・ </a:t>
            </a:r>
            <a:r>
              <a:rPr lang="ja-JP" altLang="ja-JP" sz="1800" dirty="0"/>
              <a:t>令和</a:t>
            </a:r>
            <a:r>
              <a:rPr lang="en-US" altLang="ja-JP" sz="1800" dirty="0"/>
              <a:t>  </a:t>
            </a:r>
            <a:r>
              <a:rPr lang="ja-JP" altLang="en-US" sz="1800" dirty="0"/>
              <a:t>６ </a:t>
            </a:r>
            <a:r>
              <a:rPr lang="ja-JP" altLang="ja-JP" sz="1800" dirty="0"/>
              <a:t>年</a:t>
            </a:r>
            <a:r>
              <a:rPr lang="en-US" altLang="ja-JP" sz="1800" dirty="0"/>
              <a:t>(2024</a:t>
            </a:r>
            <a:r>
              <a:rPr lang="ja-JP" altLang="ja-JP" sz="1800" dirty="0"/>
              <a:t>年</a:t>
            </a:r>
            <a:r>
              <a:rPr lang="en-US" altLang="ja-JP" sz="1800" dirty="0"/>
              <a:t>)</a:t>
            </a:r>
            <a:r>
              <a:rPr lang="ja-JP" altLang="ja-JP" sz="1800" dirty="0"/>
              <a:t>度</a:t>
            </a:r>
            <a:r>
              <a:rPr lang="en-US" altLang="ja-JP" sz="1800" dirty="0"/>
              <a:t> </a:t>
            </a:r>
            <a:r>
              <a:rPr lang="ja-JP" altLang="ja-JP" sz="1800" dirty="0"/>
              <a:t>～</a:t>
            </a:r>
            <a:r>
              <a:rPr lang="en-US" altLang="ja-JP" sz="1800" dirty="0"/>
              <a:t> </a:t>
            </a:r>
            <a:r>
              <a:rPr lang="ja-JP" altLang="ja-JP" sz="1800" dirty="0"/>
              <a:t>令和</a:t>
            </a:r>
            <a:r>
              <a:rPr lang="en-US" altLang="ja-JP" sz="1800" dirty="0"/>
              <a:t>  </a:t>
            </a:r>
            <a:r>
              <a:rPr lang="ja-JP" altLang="en-US" sz="1800" dirty="0"/>
              <a:t>８ </a:t>
            </a:r>
            <a:r>
              <a:rPr lang="ja-JP" altLang="ja-JP" sz="1800" dirty="0"/>
              <a:t>年</a:t>
            </a:r>
            <a:r>
              <a:rPr lang="en-US" altLang="ja-JP" sz="1800" dirty="0"/>
              <a:t>(2026</a:t>
            </a:r>
            <a:r>
              <a:rPr lang="ja-JP" altLang="ja-JP" sz="1800" dirty="0"/>
              <a:t>年</a:t>
            </a:r>
            <a:r>
              <a:rPr lang="en-US" altLang="ja-JP" sz="1800" dirty="0"/>
              <a:t>)</a:t>
            </a:r>
            <a:r>
              <a:rPr lang="ja-JP" altLang="ja-JP" sz="1800" dirty="0"/>
              <a:t>度</a:t>
            </a:r>
            <a:r>
              <a:rPr lang="ja-JP" altLang="en-US" sz="1800" dirty="0"/>
              <a:t> ： 測量、設計</a:t>
            </a:r>
            <a:endParaRPr lang="en-US" altLang="ja-JP" sz="1800" dirty="0"/>
          </a:p>
          <a:p>
            <a:pPr>
              <a:spcBef>
                <a:spcPts val="600"/>
              </a:spcBef>
              <a:buNone/>
            </a:pPr>
            <a:r>
              <a:rPr lang="ja-JP" altLang="en-US" sz="1800" dirty="0"/>
              <a:t>・ </a:t>
            </a:r>
            <a:r>
              <a:rPr lang="ja-JP" altLang="ja-JP" sz="1800" dirty="0"/>
              <a:t>令和</a:t>
            </a:r>
            <a:r>
              <a:rPr lang="en-US" altLang="ja-JP" sz="1800" dirty="0"/>
              <a:t>  </a:t>
            </a:r>
            <a:r>
              <a:rPr lang="ja-JP" altLang="en-US" sz="1800" dirty="0"/>
              <a:t>８ </a:t>
            </a:r>
            <a:r>
              <a:rPr lang="ja-JP" altLang="ja-JP" sz="1800" dirty="0"/>
              <a:t>年</a:t>
            </a:r>
            <a:r>
              <a:rPr lang="en-US" altLang="ja-JP" sz="1800" dirty="0"/>
              <a:t>(2026</a:t>
            </a:r>
            <a:r>
              <a:rPr lang="ja-JP" altLang="ja-JP" sz="1800" dirty="0"/>
              <a:t>年</a:t>
            </a:r>
            <a:r>
              <a:rPr lang="en-US" altLang="ja-JP" sz="1800" dirty="0"/>
              <a:t>)</a:t>
            </a:r>
            <a:r>
              <a:rPr lang="ja-JP" altLang="ja-JP" sz="1800" dirty="0"/>
              <a:t>度</a:t>
            </a:r>
            <a:r>
              <a:rPr lang="en-US" altLang="ja-JP" sz="1800" dirty="0"/>
              <a:t> </a:t>
            </a:r>
            <a:r>
              <a:rPr lang="ja-JP" altLang="ja-JP" sz="1800" dirty="0"/>
              <a:t>～</a:t>
            </a:r>
            <a:r>
              <a:rPr lang="en-US" altLang="ja-JP" sz="1800" dirty="0"/>
              <a:t> </a:t>
            </a:r>
            <a:r>
              <a:rPr lang="ja-JP" altLang="ja-JP" sz="1800" dirty="0"/>
              <a:t>令和</a:t>
            </a:r>
            <a:r>
              <a:rPr lang="ja-JP" altLang="en-US" sz="1800" dirty="0"/>
              <a:t>１４</a:t>
            </a:r>
            <a:r>
              <a:rPr lang="ja-JP" altLang="ja-JP" sz="1800" dirty="0"/>
              <a:t>年</a:t>
            </a:r>
            <a:r>
              <a:rPr lang="en-US" altLang="ja-JP" sz="1800" dirty="0"/>
              <a:t>(2030</a:t>
            </a:r>
            <a:r>
              <a:rPr lang="ja-JP" altLang="ja-JP" sz="1800" dirty="0"/>
              <a:t>年</a:t>
            </a:r>
            <a:r>
              <a:rPr lang="en-US" altLang="ja-JP" sz="1800" dirty="0"/>
              <a:t>)</a:t>
            </a:r>
            <a:r>
              <a:rPr lang="ja-JP" altLang="ja-JP" sz="1800" dirty="0"/>
              <a:t>度</a:t>
            </a:r>
            <a:r>
              <a:rPr lang="en-US" altLang="ja-JP" sz="1800" dirty="0"/>
              <a:t> </a:t>
            </a:r>
            <a:r>
              <a:rPr lang="ja-JP" altLang="ja-JP" sz="1800" dirty="0"/>
              <a:t>：</a:t>
            </a:r>
            <a:r>
              <a:rPr lang="ja-JP" altLang="en-US" sz="1800" dirty="0"/>
              <a:t>物件調査、用地買収</a:t>
            </a:r>
            <a:endParaRPr lang="en-US" altLang="ja-JP" sz="1800" dirty="0"/>
          </a:p>
          <a:p>
            <a:pPr>
              <a:spcBef>
                <a:spcPts val="600"/>
              </a:spcBef>
              <a:buNone/>
            </a:pPr>
            <a:r>
              <a:rPr lang="ja-JP" altLang="en-US" sz="1800" dirty="0"/>
              <a:t>・ </a:t>
            </a:r>
            <a:r>
              <a:rPr lang="zh-TW" altLang="en-US" sz="1800" dirty="0"/>
              <a:t>令和</a:t>
            </a:r>
            <a:r>
              <a:rPr lang="ja-JP" altLang="en-US" sz="1800" dirty="0"/>
              <a:t>１２</a:t>
            </a:r>
            <a:r>
              <a:rPr lang="zh-TW" altLang="en-US" sz="1800" dirty="0"/>
              <a:t>年</a:t>
            </a:r>
            <a:r>
              <a:rPr lang="en-US" altLang="zh-TW" sz="1800" dirty="0"/>
              <a:t>(202</a:t>
            </a:r>
            <a:r>
              <a:rPr lang="en-US" altLang="ja-JP" sz="1800" dirty="0"/>
              <a:t>8</a:t>
            </a:r>
            <a:r>
              <a:rPr lang="zh-TW" altLang="en-US" sz="1800" dirty="0"/>
              <a:t>年</a:t>
            </a:r>
            <a:r>
              <a:rPr lang="en-US" altLang="zh-TW" sz="1800" dirty="0"/>
              <a:t>)</a:t>
            </a:r>
            <a:r>
              <a:rPr lang="zh-TW" altLang="en-US" sz="1800" dirty="0"/>
              <a:t>度 ～ 令和</a:t>
            </a:r>
            <a:r>
              <a:rPr lang="ja-JP" altLang="en-US" sz="1800" dirty="0"/>
              <a:t>１５</a:t>
            </a:r>
            <a:r>
              <a:rPr lang="zh-TW" altLang="en-US" sz="1800" dirty="0"/>
              <a:t>年</a:t>
            </a:r>
            <a:r>
              <a:rPr lang="en-US" altLang="zh-TW" sz="1800" dirty="0"/>
              <a:t>(20</a:t>
            </a:r>
            <a:r>
              <a:rPr lang="en-US" altLang="ja-JP" sz="1800" dirty="0"/>
              <a:t>33</a:t>
            </a:r>
            <a:r>
              <a:rPr lang="zh-TW" altLang="en-US" sz="1800" dirty="0"/>
              <a:t>年</a:t>
            </a:r>
            <a:r>
              <a:rPr lang="en-US" altLang="zh-TW" sz="1800" dirty="0"/>
              <a:t>)</a:t>
            </a:r>
            <a:r>
              <a:rPr lang="zh-TW" altLang="en-US" sz="1800" dirty="0"/>
              <a:t>度 ： </a:t>
            </a:r>
            <a:r>
              <a:rPr lang="ja-JP" altLang="en-US" sz="1800" dirty="0"/>
              <a:t>工事</a:t>
            </a:r>
            <a:endParaRPr lang="ja-JP" altLang="ja-JP" sz="1800" dirty="0"/>
          </a:p>
          <a:p>
            <a:pPr>
              <a:spcBef>
                <a:spcPts val="600"/>
              </a:spcBef>
              <a:buNone/>
            </a:pPr>
            <a:r>
              <a:rPr lang="ja-JP" altLang="en-US" sz="1800" dirty="0"/>
              <a:t>・ </a:t>
            </a:r>
            <a:r>
              <a:rPr lang="ja-JP" altLang="ja-JP" sz="1800" dirty="0"/>
              <a:t>令和</a:t>
            </a:r>
            <a:r>
              <a:rPr lang="ja-JP" altLang="en-US" sz="1800" dirty="0"/>
              <a:t>１５年</a:t>
            </a:r>
            <a:r>
              <a:rPr lang="en-US" altLang="ja-JP" sz="1800" dirty="0"/>
              <a:t>(2033</a:t>
            </a:r>
            <a:r>
              <a:rPr lang="ja-JP" altLang="ja-JP" sz="1800" dirty="0"/>
              <a:t>年</a:t>
            </a:r>
            <a:r>
              <a:rPr lang="en-US" altLang="ja-JP" sz="1800" dirty="0"/>
              <a:t>)</a:t>
            </a:r>
            <a:r>
              <a:rPr lang="ja-JP" altLang="ja-JP" sz="1800" dirty="0"/>
              <a:t>度</a:t>
            </a:r>
            <a:r>
              <a:rPr lang="en-US" altLang="ja-JP" sz="1800" dirty="0"/>
              <a:t> </a:t>
            </a:r>
            <a:r>
              <a:rPr lang="ja-JP" altLang="ja-JP" sz="1800" dirty="0"/>
              <a:t>：</a:t>
            </a:r>
            <a:r>
              <a:rPr lang="en-US" altLang="ja-JP" sz="1800" dirty="0"/>
              <a:t> </a:t>
            </a:r>
            <a:r>
              <a:rPr lang="ja-JP" altLang="en-US" sz="1800" dirty="0"/>
              <a:t>事業</a:t>
            </a:r>
            <a:r>
              <a:rPr lang="ja-JP" altLang="ja-JP" sz="1800" dirty="0"/>
              <a:t>完成</a:t>
            </a:r>
            <a:endParaRPr lang="ja-JP" altLang="en-US" sz="1800" dirty="0">
              <a:latin typeface="ＭＳ ゴシック" panose="020B0609070205080204" pitchFamily="49" charset="-128"/>
              <a:ea typeface="ＭＳ ゴシック" panose="020B0609070205080204" pitchFamily="49" charset="-128"/>
              <a:cs typeface="Meiryo UI" panose="020B0604030504040204" pitchFamily="50" charset="-128"/>
            </a:endParaRPr>
          </a:p>
        </p:txBody>
      </p:sp>
    </p:spTree>
    <p:extLst>
      <p:ext uri="{BB962C8B-B14F-4D97-AF65-F5344CB8AC3E}">
        <p14:creationId xmlns:p14="http://schemas.microsoft.com/office/powerpoint/2010/main" val="679060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en-US" altLang="ja-JP"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2800"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対応方針（原案）</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fld id="{D8409A86-1FF4-4480-A066-9D7F34874009}" type="slidenum">
              <a:rPr lang="ja-JP" altLang="en-US" sz="2000" smtClean="0">
                <a:latin typeface="Arial" pitchFamily="34" charset="0"/>
              </a:rPr>
              <a:pPr eaLnBrk="1" hangingPunct="1">
                <a:spcBef>
                  <a:spcPct val="0"/>
                </a:spcBef>
                <a:buFontTx/>
                <a:buNone/>
              </a:pPr>
              <a:t>15</a:t>
            </a:fld>
            <a:endParaRPr lang="ja-JP" altLang="en-US" sz="2000">
              <a:latin typeface="Arial" pitchFamily="34" charset="0"/>
            </a:endParaRPr>
          </a:p>
        </p:txBody>
      </p:sp>
      <p:sp>
        <p:nvSpPr>
          <p:cNvPr id="7" name="角丸四角形 6"/>
          <p:cNvSpPr/>
          <p:nvPr/>
        </p:nvSpPr>
        <p:spPr>
          <a:xfrm>
            <a:off x="203200" y="883920"/>
            <a:ext cx="8713788" cy="5242559"/>
          </a:xfrm>
          <a:prstGeom prst="roundRect">
            <a:avLst>
              <a:gd name="adj" fmla="val 628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defRPr/>
            </a:pPr>
            <a:r>
              <a:rPr lang="ja-JP" altLang="ja-JP" sz="2800" b="1" dirty="0">
                <a:solidFill>
                  <a:schemeClr val="tx1"/>
                </a:solidFill>
                <a:latin typeface="ＭＳ ゴシック" panose="020B0609070205080204" pitchFamily="49" charset="-128"/>
                <a:ea typeface="ＭＳ ゴシック" panose="020B0609070205080204" pitchFamily="49" charset="-128"/>
              </a:rPr>
              <a:t>○事業</a:t>
            </a:r>
            <a:r>
              <a:rPr lang="ja-JP" altLang="en-US" sz="2800" b="1" dirty="0">
                <a:solidFill>
                  <a:schemeClr val="tx1"/>
                </a:solidFill>
                <a:latin typeface="ＭＳ ゴシック" panose="020B0609070205080204" pitchFamily="49" charset="-128"/>
                <a:ea typeface="ＭＳ ゴシック" panose="020B0609070205080204" pitchFamily="49" charset="-128"/>
              </a:rPr>
              <a:t>実施</a:t>
            </a:r>
            <a:endParaRPr lang="ja-JP" altLang="ja-JP" sz="2800" b="1" dirty="0">
              <a:solidFill>
                <a:schemeClr val="tx1"/>
              </a:solidFill>
              <a:latin typeface="ＭＳ ゴシック" panose="020B0609070205080204" pitchFamily="49" charset="-128"/>
              <a:ea typeface="ＭＳ ゴシック" panose="020B0609070205080204" pitchFamily="49" charset="-128"/>
            </a:endParaRPr>
          </a:p>
          <a:p>
            <a:pPr>
              <a:lnSpc>
                <a:spcPct val="150000"/>
              </a:lnSpc>
              <a:defRPr/>
            </a:pPr>
            <a:r>
              <a:rPr lang="ja-JP" altLang="ja-JP" sz="2000" dirty="0">
                <a:solidFill>
                  <a:schemeClr val="tx1"/>
                </a:solidFill>
                <a:latin typeface="ＭＳ ゴシック" panose="020B0609070205080204" pitchFamily="49" charset="-128"/>
                <a:ea typeface="ＭＳ ゴシック" panose="020B0609070205080204" pitchFamily="49" charset="-128"/>
              </a:rPr>
              <a:t>＜判断の理由＞</a:t>
            </a:r>
          </a:p>
          <a:p>
            <a:pPr marL="180975" indent="-180975">
              <a:defRPr/>
            </a:pPr>
            <a:r>
              <a:rPr lang="ja-JP" altLang="en-US" sz="2000" dirty="0">
                <a:solidFill>
                  <a:schemeClr val="tx1"/>
                </a:solidFill>
              </a:rPr>
              <a:t>・</a:t>
            </a:r>
            <a:r>
              <a:rPr lang="ja-JP" altLang="en-US" sz="2000" dirty="0">
                <a:solidFill>
                  <a:srgbClr val="000000"/>
                </a:solidFill>
                <a:latin typeface="Arial" panose="020B0604020202020204" pitchFamily="34" charset="0"/>
              </a:rPr>
              <a:t>災害時における延焼拡大の抑止や、避難路、緊急車両等の通行が確保され、防災機能が強化されること。</a:t>
            </a:r>
          </a:p>
          <a:p>
            <a:pPr marL="180975" indent="-180975">
              <a:defRPr/>
            </a:pPr>
            <a:endParaRPr lang="en-US" altLang="ja-JP" sz="2000" dirty="0">
              <a:solidFill>
                <a:schemeClr val="tx1"/>
              </a:solidFill>
            </a:endParaRPr>
          </a:p>
          <a:p>
            <a:pPr marL="180975" indent="-180975">
              <a:defRPr/>
            </a:pPr>
            <a:r>
              <a:rPr lang="ja-JP" altLang="en-US" sz="2000" dirty="0">
                <a:solidFill>
                  <a:schemeClr val="tx1"/>
                </a:solidFill>
              </a:rPr>
              <a:t>・</a:t>
            </a:r>
            <a:r>
              <a:rPr lang="ja-JP" altLang="en-US" sz="2000" dirty="0">
                <a:solidFill>
                  <a:schemeClr val="tx1"/>
                </a:solidFill>
                <a:latin typeface="ＭＳ ゴシック" panose="020B0609070205080204" pitchFamily="49" charset="-128"/>
                <a:ea typeface="ＭＳ ゴシック" panose="020B0609070205080204" pitchFamily="49" charset="-128"/>
              </a:rPr>
              <a:t>寝屋川市が施行する区間の整備に引き続いて本事業区間を整備することにより、道路ネットワークの連続性が図られること。</a:t>
            </a:r>
            <a:endParaRPr lang="en-US" altLang="ja-JP" sz="2000" dirty="0">
              <a:solidFill>
                <a:schemeClr val="tx1"/>
              </a:solidFill>
            </a:endParaRPr>
          </a:p>
          <a:p>
            <a:pPr marL="180975" indent="-180975">
              <a:defRPr/>
            </a:pPr>
            <a:endParaRPr lang="en-US" altLang="ja-JP" sz="2000" dirty="0">
              <a:solidFill>
                <a:schemeClr val="tx1"/>
              </a:solidFill>
            </a:endParaRPr>
          </a:p>
          <a:p>
            <a:pPr marL="180975" indent="-180975">
              <a:lnSpc>
                <a:spcPts val="1200"/>
              </a:lnSpc>
              <a:defRPr/>
            </a:pPr>
            <a:endParaRPr lang="en-US" altLang="ja-JP" sz="2000" dirty="0">
              <a:solidFill>
                <a:schemeClr val="tx1"/>
              </a:solidFill>
            </a:endParaRPr>
          </a:p>
          <a:p>
            <a:pPr marL="180975" indent="-180975">
              <a:defRPr/>
            </a:pPr>
            <a:r>
              <a:rPr lang="ja-JP" altLang="en-US" sz="2000" dirty="0">
                <a:solidFill>
                  <a:schemeClr val="tx1"/>
                </a:solidFill>
              </a:rPr>
              <a:t>・車道、自転車通行帯、歩道を分離した構造を整備することにより利用者の</a:t>
            </a:r>
            <a:endParaRPr lang="en-US" altLang="ja-JP" sz="2000" dirty="0">
              <a:solidFill>
                <a:schemeClr val="tx1"/>
              </a:solidFill>
            </a:endParaRPr>
          </a:p>
          <a:p>
            <a:pPr marL="180975" indent="-180975">
              <a:defRPr/>
            </a:pPr>
            <a:r>
              <a:rPr lang="ja-JP" altLang="en-US" sz="2000" dirty="0">
                <a:solidFill>
                  <a:schemeClr val="tx1"/>
                </a:solidFill>
              </a:rPr>
              <a:t>  安全が確保され、併せて走行性も向上すること。</a:t>
            </a:r>
            <a:endParaRPr lang="en-US" altLang="ja-JP" sz="2000" dirty="0">
              <a:solidFill>
                <a:schemeClr val="tx1"/>
              </a:solidFill>
            </a:endParaRPr>
          </a:p>
          <a:p>
            <a:pPr marL="180975" indent="-180975">
              <a:defRPr/>
            </a:pPr>
            <a:endParaRPr lang="en-US" altLang="ja-JP" sz="2000" dirty="0">
              <a:solidFill>
                <a:schemeClr val="tx1"/>
              </a:solidFill>
            </a:endParaRPr>
          </a:p>
          <a:p>
            <a:pPr marL="180975" indent="-180975">
              <a:defRPr/>
            </a:pPr>
            <a:r>
              <a:rPr lang="ja-JP" altLang="en-US" sz="2000" dirty="0">
                <a:solidFill>
                  <a:schemeClr val="tx1"/>
                </a:solidFill>
              </a:rPr>
              <a:t>・地元市より早期整備要望があること。</a:t>
            </a:r>
            <a:endParaRPr lang="en-US" altLang="ja-JP" sz="2000" dirty="0">
              <a:solidFill>
                <a:schemeClr val="tx1"/>
              </a:solidFill>
            </a:endParaRPr>
          </a:p>
          <a:p>
            <a:pPr marL="180975" indent="-180975">
              <a:lnSpc>
                <a:spcPts val="1200"/>
              </a:lnSpc>
              <a:defRPr/>
            </a:pPr>
            <a:endParaRPr lang="en-US" altLang="ja-JP" sz="2000" dirty="0">
              <a:solidFill>
                <a:schemeClr val="tx1"/>
              </a:solidFill>
            </a:endParaRPr>
          </a:p>
          <a:p>
            <a:pPr marL="180975" indent="-180975">
              <a:lnSpc>
                <a:spcPts val="1200"/>
              </a:lnSpc>
              <a:defRPr/>
            </a:pPr>
            <a:endParaRPr lang="en-US" altLang="ja-JP" sz="2000" dirty="0">
              <a:solidFill>
                <a:schemeClr val="tx1"/>
              </a:solidFill>
            </a:endParaRPr>
          </a:p>
          <a:p>
            <a:pPr>
              <a:lnSpc>
                <a:spcPct val="150000"/>
              </a:lnSpc>
              <a:defRPr/>
            </a:pPr>
            <a:r>
              <a:rPr lang="en-US" altLang="ja-JP" sz="2000" dirty="0">
                <a:solidFill>
                  <a:schemeClr val="tx1"/>
                </a:solidFill>
                <a:latin typeface="ＭＳ ゴシック" panose="020B0609070205080204" pitchFamily="49" charset="-128"/>
                <a:ea typeface="ＭＳ ゴシック" panose="020B0609070205080204" pitchFamily="49" charset="-128"/>
              </a:rPr>
              <a:t> </a:t>
            </a:r>
            <a:r>
              <a:rPr lang="ja-JP" altLang="ja-JP" sz="2000" dirty="0">
                <a:solidFill>
                  <a:schemeClr val="tx1"/>
                </a:solidFill>
                <a:latin typeface="ＭＳ ゴシック" panose="020B0609070205080204" pitchFamily="49" charset="-128"/>
                <a:ea typeface="ＭＳ ゴシック" panose="020B0609070205080204" pitchFamily="49" charset="-128"/>
              </a:rPr>
              <a:t>以上の</a:t>
            </a:r>
            <a:r>
              <a:rPr lang="ja-JP" altLang="en-US" sz="2000" dirty="0">
                <a:solidFill>
                  <a:schemeClr val="tx1"/>
                </a:solidFill>
                <a:latin typeface="ＭＳ ゴシック" panose="020B0609070205080204" pitchFamily="49" charset="-128"/>
                <a:ea typeface="ＭＳ ゴシック" panose="020B0609070205080204" pitchFamily="49" charset="-128"/>
              </a:rPr>
              <a:t>理由により</a:t>
            </a:r>
            <a:r>
              <a:rPr lang="ja-JP" altLang="ja-JP" sz="2000" dirty="0">
                <a:solidFill>
                  <a:schemeClr val="tx1"/>
                </a:solidFill>
                <a:latin typeface="ＭＳ ゴシック" panose="020B0609070205080204" pitchFamily="49" charset="-128"/>
                <a:ea typeface="ＭＳ ゴシック" panose="020B0609070205080204" pitchFamily="49" charset="-128"/>
              </a:rPr>
              <a:t>、</a:t>
            </a:r>
            <a:r>
              <a:rPr lang="ja-JP" altLang="en-US" sz="2000" dirty="0">
                <a:solidFill>
                  <a:schemeClr val="tx1"/>
                </a:solidFill>
                <a:latin typeface="ＭＳ ゴシック" panose="020B0609070205080204" pitchFamily="49" charset="-128"/>
                <a:ea typeface="ＭＳ ゴシック" panose="020B0609070205080204" pitchFamily="49" charset="-128"/>
              </a:rPr>
              <a:t>本</a:t>
            </a:r>
            <a:r>
              <a:rPr lang="ja-JP" altLang="ja-JP" sz="2000" dirty="0">
                <a:solidFill>
                  <a:schemeClr val="tx1"/>
                </a:solidFill>
                <a:latin typeface="ＭＳ ゴシック" panose="020B0609070205080204" pitchFamily="49" charset="-128"/>
                <a:ea typeface="ＭＳ ゴシック" panose="020B0609070205080204" pitchFamily="49" charset="-128"/>
              </a:rPr>
              <a:t>事業</a:t>
            </a:r>
            <a:r>
              <a:rPr lang="ja-JP" altLang="en-US" sz="2000" dirty="0">
                <a:solidFill>
                  <a:schemeClr val="tx1"/>
                </a:solidFill>
                <a:latin typeface="ＭＳ ゴシック" panose="020B0609070205080204" pitchFamily="49" charset="-128"/>
                <a:ea typeface="ＭＳ ゴシック" panose="020B0609070205080204" pitchFamily="49" charset="-128"/>
              </a:rPr>
              <a:t>を実施</a:t>
            </a:r>
            <a:r>
              <a:rPr lang="ja-JP" altLang="ja-JP" sz="2000" dirty="0">
                <a:solidFill>
                  <a:schemeClr val="tx1"/>
                </a:solidFill>
                <a:latin typeface="ＭＳ ゴシック" panose="020B0609070205080204" pitchFamily="49" charset="-128"/>
                <a:ea typeface="ＭＳ ゴシック" panose="020B0609070205080204" pitchFamily="49" charset="-128"/>
              </a:rPr>
              <a:t>する。</a:t>
            </a:r>
            <a:endParaRPr lang="en-US" altLang="ja-JP" sz="2000" dirty="0">
              <a:solidFill>
                <a:schemeClr val="tx1"/>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70283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図 60" descr="建物の間の道路&#10;&#10;低い精度で自動的に生成された説明">
            <a:extLst>
              <a:ext uri="{FF2B5EF4-FFF2-40B4-BE49-F238E27FC236}">
                <a16:creationId xmlns:a16="http://schemas.microsoft.com/office/drawing/2014/main" id="{829C7246-E875-EA8F-7325-95A024C183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9229" y="4741798"/>
            <a:ext cx="2498432" cy="1873824"/>
          </a:xfrm>
          <a:prstGeom prst="rect">
            <a:avLst/>
          </a:prstGeom>
        </p:spPr>
      </p:pic>
      <p:pic>
        <p:nvPicPr>
          <p:cNvPr id="62" name="図 61" descr="建物, 屋外, 道路, ストリート が含まれている画像&#10;&#10;自動的に生成された説明">
            <a:extLst>
              <a:ext uri="{FF2B5EF4-FFF2-40B4-BE49-F238E27FC236}">
                <a16:creationId xmlns:a16="http://schemas.microsoft.com/office/drawing/2014/main" id="{2908F40F-814F-36A0-D532-33438101DD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3428" y="2845384"/>
            <a:ext cx="2504233" cy="1878175"/>
          </a:xfrm>
          <a:prstGeom prst="rect">
            <a:avLst/>
          </a:prstGeom>
        </p:spPr>
      </p:pic>
      <p:sp>
        <p:nvSpPr>
          <p:cNvPr id="15362" name="Line 1023"/>
          <p:cNvSpPr>
            <a:spLocks noChangeShapeType="1"/>
          </p:cNvSpPr>
          <p:nvPr/>
        </p:nvSpPr>
        <p:spPr bwMode="auto">
          <a:xfrm>
            <a:off x="3322272" y="2694078"/>
            <a:ext cx="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5364" name="Line 1023"/>
          <p:cNvSpPr>
            <a:spLocks noChangeShapeType="1"/>
          </p:cNvSpPr>
          <p:nvPr/>
        </p:nvSpPr>
        <p:spPr bwMode="auto">
          <a:xfrm>
            <a:off x="4310063" y="1744663"/>
            <a:ext cx="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5369" name="スライド番号プレースホルダー 3"/>
          <p:cNvSpPr>
            <a:spLocks noGrp="1"/>
          </p:cNvSpPr>
          <p:nvPr>
            <p:ph type="sldNum" sz="quarter" idx="12"/>
          </p:nvPr>
        </p:nvSpPr>
        <p:spPr bwMode="auto">
          <a:xfrm>
            <a:off x="7000875"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2"/>
                </a:solidFill>
                <a:latin typeface="Arial" pitchFamily="34" charset="0"/>
                <a:ea typeface="ＭＳ Ｐゴシック" pitchFamily="50" charset="-128"/>
              </a:defRPr>
            </a:lvl1pPr>
            <a:lvl2pPr marL="742950" indent="-285750" eaLnBrk="0" hangingPunct="0">
              <a:defRPr kumimoji="1">
                <a:solidFill>
                  <a:schemeClr val="tx2"/>
                </a:solidFill>
                <a:latin typeface="Arial" pitchFamily="34" charset="0"/>
                <a:ea typeface="ＭＳ Ｐゴシック" pitchFamily="50" charset="-128"/>
              </a:defRPr>
            </a:lvl2pPr>
            <a:lvl3pPr marL="1143000" indent="-228600" eaLnBrk="0" hangingPunct="0">
              <a:defRPr kumimoji="1">
                <a:solidFill>
                  <a:schemeClr val="tx2"/>
                </a:solidFill>
                <a:latin typeface="Arial" pitchFamily="34" charset="0"/>
                <a:ea typeface="ＭＳ Ｐゴシック" pitchFamily="50" charset="-128"/>
              </a:defRPr>
            </a:lvl3pPr>
            <a:lvl4pPr marL="1600200" indent="-228600" eaLnBrk="0" hangingPunct="0">
              <a:defRPr kumimoji="1">
                <a:solidFill>
                  <a:schemeClr val="tx2"/>
                </a:solidFill>
                <a:latin typeface="Arial" pitchFamily="34" charset="0"/>
                <a:ea typeface="ＭＳ Ｐゴシック" pitchFamily="50" charset="-128"/>
              </a:defRPr>
            </a:lvl4pPr>
            <a:lvl5pPr marL="2057400" indent="-228600" eaLnBrk="0" hangingPunct="0">
              <a:defRPr kumimoji="1">
                <a:solidFill>
                  <a:schemeClr val="tx2"/>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9pPr>
          </a:lstStyle>
          <a:p>
            <a:pPr eaLnBrk="1" hangingPunct="1"/>
            <a:fld id="{AC0CE79A-13B8-4B67-AECB-750BFFCFB3B3}" type="slidenum">
              <a:rPr lang="ja-JP" altLang="en-US" sz="2000" smtClean="0">
                <a:solidFill>
                  <a:schemeClr val="tx1"/>
                </a:solidFill>
              </a:rPr>
              <a:pPr eaLnBrk="1" hangingPunct="1"/>
              <a:t>2</a:t>
            </a:fld>
            <a:endParaRPr lang="ja-JP" altLang="en-US" sz="2000" dirty="0">
              <a:solidFill>
                <a:schemeClr val="tx1"/>
              </a:solidFill>
            </a:endParaRPr>
          </a:p>
        </p:txBody>
      </p:sp>
      <p:sp>
        <p:nvSpPr>
          <p:cNvPr id="3" name="タイトル 2"/>
          <p:cNvSpPr>
            <a:spLocks noGrp="1"/>
          </p:cNvSpPr>
          <p:nvPr>
            <p:ph type="ctrTitle"/>
          </p:nvPr>
        </p:nvSpPr>
        <p:spPr>
          <a:xfrm>
            <a:off x="0" y="0"/>
            <a:ext cx="9144000" cy="554400"/>
          </a:xfrm>
          <a:gradFill>
            <a:gsLst>
              <a:gs pos="0">
                <a:schemeClr val="accent6">
                  <a:lumMod val="60000"/>
                  <a:lumOff val="40000"/>
                </a:schemeClr>
              </a:gs>
              <a:gs pos="50000">
                <a:schemeClr val="bg1"/>
              </a:gs>
              <a:gs pos="100000">
                <a:schemeClr val="accent6">
                  <a:lumMod val="60000"/>
                  <a:lumOff val="40000"/>
                </a:schemeClr>
              </a:gs>
            </a:gsLst>
            <a:lin ang="5400000" scaled="0"/>
          </a:gradFill>
        </p:spPr>
        <p:txBody>
          <a:bodyPr>
            <a:normAutofit/>
          </a:bodyPr>
          <a:lstStyle/>
          <a:p>
            <a:pPr algn="l"/>
            <a:r>
              <a:rPr kumimoji="1" lang="en-US" altLang="ja-JP" sz="2800" dirty="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2800" dirty="0">
                <a:latin typeface="Meiryo UI" panose="020B0604030504040204" pitchFamily="50" charset="-128"/>
                <a:ea typeface="Meiryo UI" panose="020B0604030504040204" pitchFamily="50" charset="-128"/>
                <a:cs typeface="Meiryo UI" panose="020B0604030504040204" pitchFamily="50" charset="-128"/>
              </a:rPr>
              <a:t>事業概要</a:t>
            </a:r>
          </a:p>
        </p:txBody>
      </p:sp>
      <p:sp>
        <p:nvSpPr>
          <p:cNvPr id="43" name="正方形/長方形 2"/>
          <p:cNvSpPr>
            <a:spLocks noChangeArrowheads="1"/>
          </p:cNvSpPr>
          <p:nvPr/>
        </p:nvSpPr>
        <p:spPr bwMode="auto">
          <a:xfrm>
            <a:off x="42073" y="2404621"/>
            <a:ext cx="25971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2"/>
                </a:solidFill>
                <a:latin typeface="Arial" pitchFamily="34" charset="0"/>
                <a:ea typeface="ＭＳ Ｐゴシック" pitchFamily="50" charset="-128"/>
              </a:defRPr>
            </a:lvl1pPr>
            <a:lvl2pPr marL="742950" indent="-285750" eaLnBrk="0" hangingPunct="0">
              <a:defRPr kumimoji="1">
                <a:solidFill>
                  <a:schemeClr val="tx2"/>
                </a:solidFill>
                <a:latin typeface="Arial" pitchFamily="34" charset="0"/>
                <a:ea typeface="ＭＳ Ｐゴシック" pitchFamily="50" charset="-128"/>
              </a:defRPr>
            </a:lvl2pPr>
            <a:lvl3pPr marL="1143000" indent="-228600" eaLnBrk="0" hangingPunct="0">
              <a:defRPr kumimoji="1">
                <a:solidFill>
                  <a:schemeClr val="tx2"/>
                </a:solidFill>
                <a:latin typeface="Arial" pitchFamily="34" charset="0"/>
                <a:ea typeface="ＭＳ Ｐゴシック" pitchFamily="50" charset="-128"/>
              </a:defRPr>
            </a:lvl3pPr>
            <a:lvl4pPr marL="1600200" indent="-228600" eaLnBrk="0" hangingPunct="0">
              <a:defRPr kumimoji="1">
                <a:solidFill>
                  <a:schemeClr val="tx2"/>
                </a:solidFill>
                <a:latin typeface="Arial" pitchFamily="34" charset="0"/>
                <a:ea typeface="ＭＳ Ｐゴシック" pitchFamily="50" charset="-128"/>
              </a:defRPr>
            </a:lvl4pPr>
            <a:lvl5pPr marL="2057400" indent="-228600" eaLnBrk="0" hangingPunct="0">
              <a:defRPr kumimoji="1">
                <a:solidFill>
                  <a:schemeClr val="tx2"/>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9pPr>
          </a:lstStyle>
          <a:p>
            <a:pPr eaLnBrk="1" hangingPunct="1"/>
            <a:r>
              <a:rPr lang="ja-JP" altLang="en-US" sz="1600" b="1" dirty="0">
                <a:solidFill>
                  <a:schemeClr val="tx1"/>
                </a:solidFill>
                <a:latin typeface="ＭＳ Ｐゴシック" panose="020B0600070205080204" pitchFamily="50" charset="-128"/>
              </a:rPr>
              <a:t>■路線位置図、事業箇所図</a:t>
            </a:r>
            <a:endParaRPr lang="ja-JP" altLang="en-US" sz="1400" b="1" dirty="0">
              <a:solidFill>
                <a:schemeClr val="tx1"/>
              </a:solidFill>
              <a:latin typeface="ＭＳ Ｐゴシック" panose="020B0600070205080204" pitchFamily="50" charset="-128"/>
            </a:endParaRPr>
          </a:p>
        </p:txBody>
      </p:sp>
      <p:grpSp>
        <p:nvGrpSpPr>
          <p:cNvPr id="10" name="グループ化 9"/>
          <p:cNvGrpSpPr/>
          <p:nvPr/>
        </p:nvGrpSpPr>
        <p:grpSpPr>
          <a:xfrm>
            <a:off x="111879" y="2768615"/>
            <a:ext cx="5992232" cy="3946366"/>
            <a:chOff x="2258511" y="2838059"/>
            <a:chExt cx="5992232" cy="3946366"/>
          </a:xfrm>
        </p:grpSpPr>
        <p:grpSp>
          <p:nvGrpSpPr>
            <p:cNvPr id="8" name="グループ化 7"/>
            <p:cNvGrpSpPr/>
            <p:nvPr/>
          </p:nvGrpSpPr>
          <p:grpSpPr>
            <a:xfrm>
              <a:off x="2258511" y="2838059"/>
              <a:ext cx="5992232" cy="3946366"/>
              <a:chOff x="2258510" y="2235200"/>
              <a:chExt cx="6463023" cy="4549225"/>
            </a:xfrm>
          </p:grpSpPr>
          <p:grpSp>
            <p:nvGrpSpPr>
              <p:cNvPr id="6" name="グループ化 5"/>
              <p:cNvGrpSpPr/>
              <p:nvPr/>
            </p:nvGrpSpPr>
            <p:grpSpPr>
              <a:xfrm>
                <a:off x="2258510" y="2235200"/>
                <a:ext cx="6463023" cy="4549225"/>
                <a:chOff x="2258510" y="2235200"/>
                <a:chExt cx="6463023" cy="4549225"/>
              </a:xfrm>
            </p:grpSpPr>
            <p:grpSp>
              <p:nvGrpSpPr>
                <p:cNvPr id="4" name="グループ化 3"/>
                <p:cNvGrpSpPr/>
                <p:nvPr/>
              </p:nvGrpSpPr>
              <p:grpSpPr>
                <a:xfrm>
                  <a:off x="2258510" y="2235200"/>
                  <a:ext cx="6463023" cy="4549225"/>
                  <a:chOff x="2258510" y="2235200"/>
                  <a:chExt cx="6463023" cy="4549225"/>
                </a:xfrm>
              </p:grpSpPr>
              <p:grpSp>
                <p:nvGrpSpPr>
                  <p:cNvPr id="2" name="グループ化 1"/>
                  <p:cNvGrpSpPr/>
                  <p:nvPr/>
                </p:nvGrpSpPr>
                <p:grpSpPr>
                  <a:xfrm>
                    <a:off x="2258510" y="2235200"/>
                    <a:ext cx="6463023" cy="4549225"/>
                    <a:chOff x="2258510" y="2235200"/>
                    <a:chExt cx="6463023" cy="4549225"/>
                  </a:xfrm>
                </p:grpSpPr>
                <p:pic>
                  <p:nvPicPr>
                    <p:cNvPr id="15" name="図 14" descr="マップ&#10;&#10;自動的に生成された説明">
                      <a:extLst>
                        <a:ext uri="{FF2B5EF4-FFF2-40B4-BE49-F238E27FC236}">
                          <a16:creationId xmlns:a16="http://schemas.microsoft.com/office/drawing/2014/main" id="{7535C65B-4EE3-E088-0F9F-E88A2E7B5F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94"/>
                    <a:stretch/>
                  </p:blipFill>
                  <p:spPr>
                    <a:xfrm>
                      <a:off x="2258510" y="2235200"/>
                      <a:ext cx="6463023" cy="4549225"/>
                    </a:xfrm>
                    <a:prstGeom prst="rect">
                      <a:avLst/>
                    </a:prstGeom>
                    <a:ln w="3175">
                      <a:solidFill>
                        <a:schemeClr val="bg1">
                          <a:lumMod val="50000"/>
                        </a:schemeClr>
                      </a:solidFill>
                    </a:ln>
                  </p:spPr>
                </p:pic>
                <p:sp>
                  <p:nvSpPr>
                    <p:cNvPr id="14" name="テキスト ボックス 13">
                      <a:extLst>
                        <a:ext uri="{FF2B5EF4-FFF2-40B4-BE49-F238E27FC236}">
                          <a16:creationId xmlns:a16="http://schemas.microsoft.com/office/drawing/2014/main" id="{B78E3970-16BE-0513-49D5-80EE27C5DA54}"/>
                        </a:ext>
                      </a:extLst>
                    </p:cNvPr>
                    <p:cNvSpPr txBox="1"/>
                    <p:nvPr/>
                  </p:nvSpPr>
                  <p:spPr>
                    <a:xfrm>
                      <a:off x="4827641" y="2411564"/>
                      <a:ext cx="1072731" cy="669218"/>
                    </a:xfrm>
                    <a:prstGeom prst="rect">
                      <a:avLst/>
                    </a:prstGeom>
                    <a:solidFill>
                      <a:srgbClr val="FF0000"/>
                    </a:solidFill>
                  </p:spPr>
                  <p:txBody>
                    <a:bodyPr wrap="square" lIns="36000" tIns="36000" rIns="36000" bIns="36000" rtlCol="0">
                      <a:spAutoFit/>
                    </a:bodyPr>
                    <a:lstStyle/>
                    <a:p>
                      <a:pPr algn="ctr"/>
                      <a:r>
                        <a:rPr lang="ja-JP" altLang="en-US" sz="1100" dirty="0">
                          <a:solidFill>
                            <a:schemeClr val="bg1"/>
                          </a:solidFill>
                        </a:rPr>
                        <a:t>大阪府施行</a:t>
                      </a:r>
                      <a:endParaRPr kumimoji="1" lang="en-US" altLang="ja-JP" sz="1100" dirty="0">
                        <a:solidFill>
                          <a:schemeClr val="bg1"/>
                        </a:solidFill>
                      </a:endParaRPr>
                    </a:p>
                    <a:p>
                      <a:pPr algn="ctr"/>
                      <a:r>
                        <a:rPr kumimoji="1" lang="ja-JP" altLang="en-US" sz="1100" dirty="0">
                          <a:solidFill>
                            <a:schemeClr val="bg1"/>
                          </a:solidFill>
                        </a:rPr>
                        <a:t>本事業区間</a:t>
                      </a:r>
                      <a:endParaRPr kumimoji="1" lang="en-US" altLang="ja-JP" sz="1100" dirty="0">
                        <a:solidFill>
                          <a:schemeClr val="bg1"/>
                        </a:solidFill>
                      </a:endParaRPr>
                    </a:p>
                    <a:p>
                      <a:pPr algn="ctr"/>
                      <a:r>
                        <a:rPr kumimoji="1" lang="en-US" altLang="ja-JP" sz="1100" dirty="0">
                          <a:solidFill>
                            <a:schemeClr val="bg1"/>
                          </a:solidFill>
                        </a:rPr>
                        <a:t>L</a:t>
                      </a:r>
                      <a:r>
                        <a:rPr lang="en-US" altLang="ja-JP" sz="1100" dirty="0">
                          <a:solidFill>
                            <a:schemeClr val="bg1"/>
                          </a:solidFill>
                        </a:rPr>
                        <a:t>=</a:t>
                      </a:r>
                      <a:r>
                        <a:rPr lang="ja-JP" altLang="en-US" sz="1100" dirty="0">
                          <a:solidFill>
                            <a:schemeClr val="bg1"/>
                          </a:solidFill>
                        </a:rPr>
                        <a:t>約</a:t>
                      </a:r>
                      <a:r>
                        <a:rPr lang="en-US" altLang="ja-JP" sz="1100" dirty="0">
                          <a:solidFill>
                            <a:schemeClr val="bg1"/>
                          </a:solidFill>
                        </a:rPr>
                        <a:t>0.6km</a:t>
                      </a:r>
                      <a:endParaRPr kumimoji="1" lang="ja-JP" altLang="en-US" sz="1100" dirty="0">
                        <a:solidFill>
                          <a:schemeClr val="bg1"/>
                        </a:solidFill>
                      </a:endParaRPr>
                    </a:p>
                  </p:txBody>
                </p:sp>
                <p:cxnSp>
                  <p:nvCxnSpPr>
                    <p:cNvPr id="7" name="直線コネクタ 6">
                      <a:extLst>
                        <a:ext uri="{FF2B5EF4-FFF2-40B4-BE49-F238E27FC236}">
                          <a16:creationId xmlns:a16="http://schemas.microsoft.com/office/drawing/2014/main" id="{22FDBECE-9A91-0798-2A3F-B91D85ED4056}"/>
                        </a:ext>
                      </a:extLst>
                    </p:cNvPr>
                    <p:cNvCxnSpPr>
                      <a:cxnSpLocks/>
                    </p:cNvCxnSpPr>
                    <p:nvPr/>
                  </p:nvCxnSpPr>
                  <p:spPr>
                    <a:xfrm>
                      <a:off x="4907677" y="3107623"/>
                      <a:ext cx="329755" cy="23330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459352F9-8DD3-B01F-9A64-0116D5E4C26C}"/>
                        </a:ext>
                      </a:extLst>
                    </p:cNvPr>
                    <p:cNvSpPr txBox="1"/>
                    <p:nvPr/>
                  </p:nvSpPr>
                  <p:spPr>
                    <a:xfrm>
                      <a:off x="6044961" y="2452374"/>
                      <a:ext cx="1057614" cy="585409"/>
                    </a:xfrm>
                    <a:prstGeom prst="rect">
                      <a:avLst/>
                    </a:prstGeom>
                    <a:solidFill>
                      <a:srgbClr val="0000FF"/>
                    </a:solidFill>
                  </p:spPr>
                  <p:txBody>
                    <a:bodyPr vert="horz" wrap="square" lIns="36000" tIns="0" rIns="36000" bIns="0" rtlCol="0">
                      <a:spAutoFit/>
                    </a:bodyPr>
                    <a:lstStyle/>
                    <a:p>
                      <a:pPr algn="ctr"/>
                      <a:r>
                        <a:rPr lang="ja-JP" altLang="en-US" sz="1100" dirty="0">
                          <a:solidFill>
                            <a:schemeClr val="bg1"/>
                          </a:solidFill>
                          <a:latin typeface="+mj-ea"/>
                          <a:ea typeface="+mj-ea"/>
                        </a:rPr>
                        <a:t>寝屋川市</a:t>
                      </a:r>
                      <a:endParaRPr lang="en-US" altLang="ja-JP" sz="1100" dirty="0">
                        <a:solidFill>
                          <a:schemeClr val="bg1"/>
                        </a:solidFill>
                        <a:latin typeface="+mj-ea"/>
                        <a:ea typeface="+mj-ea"/>
                      </a:endParaRPr>
                    </a:p>
                    <a:p>
                      <a:pPr algn="ctr"/>
                      <a:r>
                        <a:rPr lang="ja-JP" altLang="en-US" sz="1100" dirty="0">
                          <a:solidFill>
                            <a:schemeClr val="bg1"/>
                          </a:solidFill>
                          <a:latin typeface="+mj-ea"/>
                          <a:ea typeface="+mj-ea"/>
                        </a:rPr>
                        <a:t>施行区間</a:t>
                      </a:r>
                      <a:endParaRPr lang="en-US" altLang="ja-JP" sz="1100" dirty="0">
                        <a:solidFill>
                          <a:schemeClr val="bg1"/>
                        </a:solidFill>
                        <a:latin typeface="+mj-ea"/>
                        <a:ea typeface="+mj-ea"/>
                      </a:endParaRPr>
                    </a:p>
                    <a:p>
                      <a:pPr algn="ctr"/>
                      <a:r>
                        <a:rPr kumimoji="1" lang="en-US" altLang="ja-JP" sz="1100" dirty="0">
                          <a:solidFill>
                            <a:schemeClr val="bg1"/>
                          </a:solidFill>
                          <a:latin typeface="+mj-lt"/>
                          <a:ea typeface="+mj-ea"/>
                        </a:rPr>
                        <a:t>L=</a:t>
                      </a:r>
                      <a:r>
                        <a:rPr kumimoji="1" lang="ja-JP" altLang="en-US" sz="1100" dirty="0">
                          <a:solidFill>
                            <a:schemeClr val="bg1"/>
                          </a:solidFill>
                          <a:latin typeface="+mj-lt"/>
                          <a:ea typeface="+mj-ea"/>
                        </a:rPr>
                        <a:t>約</a:t>
                      </a:r>
                      <a:r>
                        <a:rPr kumimoji="1" lang="en-US" altLang="ja-JP" sz="1100" dirty="0">
                          <a:solidFill>
                            <a:schemeClr val="bg1"/>
                          </a:solidFill>
                          <a:latin typeface="+mj-lt"/>
                          <a:ea typeface="+mj-ea"/>
                        </a:rPr>
                        <a:t>0.9km</a:t>
                      </a:r>
                      <a:endParaRPr kumimoji="1" lang="ja-JP" altLang="en-US" sz="1100" dirty="0">
                        <a:solidFill>
                          <a:schemeClr val="bg1"/>
                        </a:solidFill>
                        <a:latin typeface="+mj-lt"/>
                        <a:ea typeface="+mj-ea"/>
                      </a:endParaRPr>
                    </a:p>
                  </p:txBody>
                </p:sp>
                <p:sp>
                  <p:nvSpPr>
                    <p:cNvPr id="25" name="テキスト ボックス 24">
                      <a:extLst>
                        <a:ext uri="{FF2B5EF4-FFF2-40B4-BE49-F238E27FC236}">
                          <a16:creationId xmlns:a16="http://schemas.microsoft.com/office/drawing/2014/main" id="{31EBCEED-5EA3-1400-8170-F42F15423DE4}"/>
                        </a:ext>
                      </a:extLst>
                    </p:cNvPr>
                    <p:cNvSpPr txBox="1"/>
                    <p:nvPr/>
                  </p:nvSpPr>
                  <p:spPr>
                    <a:xfrm>
                      <a:off x="6364926" y="4109368"/>
                      <a:ext cx="1057703" cy="390273"/>
                    </a:xfrm>
                    <a:prstGeom prst="rect">
                      <a:avLst/>
                    </a:prstGeom>
                    <a:solidFill>
                      <a:schemeClr val="tx1">
                        <a:lumMod val="85000"/>
                        <a:lumOff val="15000"/>
                      </a:schemeClr>
                    </a:solidFill>
                  </p:spPr>
                  <p:txBody>
                    <a:bodyPr vert="horz" wrap="square" lIns="36000" tIns="0" rIns="36000" bIns="0" rtlCol="0">
                      <a:spAutoFit/>
                    </a:bodyPr>
                    <a:lstStyle/>
                    <a:p>
                      <a:pPr algn="ctr"/>
                      <a:r>
                        <a:rPr lang="ja-JP" altLang="en-US" sz="1100" dirty="0">
                          <a:solidFill>
                            <a:schemeClr val="bg1"/>
                          </a:solidFill>
                        </a:rPr>
                        <a:t>整備済</a:t>
                      </a:r>
                      <a:endParaRPr lang="en-US" altLang="ja-JP" sz="1100" dirty="0">
                        <a:solidFill>
                          <a:schemeClr val="bg1"/>
                        </a:solidFill>
                      </a:endParaRPr>
                    </a:p>
                    <a:p>
                      <a:pPr algn="ctr"/>
                      <a:r>
                        <a:rPr kumimoji="1" lang="en-US" altLang="ja-JP" sz="1100" dirty="0">
                          <a:solidFill>
                            <a:schemeClr val="bg1"/>
                          </a:solidFill>
                        </a:rPr>
                        <a:t>L=</a:t>
                      </a:r>
                      <a:r>
                        <a:rPr kumimoji="1" lang="ja-JP" altLang="en-US" sz="1100" dirty="0">
                          <a:solidFill>
                            <a:schemeClr val="bg1"/>
                          </a:solidFill>
                        </a:rPr>
                        <a:t>約</a:t>
                      </a:r>
                      <a:r>
                        <a:rPr kumimoji="1" lang="en-US" altLang="ja-JP" sz="1100" dirty="0">
                          <a:solidFill>
                            <a:schemeClr val="bg1"/>
                          </a:solidFill>
                        </a:rPr>
                        <a:t>0.2km</a:t>
                      </a:r>
                      <a:endParaRPr kumimoji="1" lang="ja-JP" altLang="en-US" sz="1100" dirty="0">
                        <a:solidFill>
                          <a:schemeClr val="bg1"/>
                        </a:solidFill>
                      </a:endParaRPr>
                    </a:p>
                  </p:txBody>
                </p:sp>
                <p:cxnSp>
                  <p:nvCxnSpPr>
                    <p:cNvPr id="26" name="直線コネクタ 25">
                      <a:extLst>
                        <a:ext uri="{FF2B5EF4-FFF2-40B4-BE49-F238E27FC236}">
                          <a16:creationId xmlns:a16="http://schemas.microsoft.com/office/drawing/2014/main" id="{B02F535C-C533-917E-6294-C1D946EAED55}"/>
                        </a:ext>
                      </a:extLst>
                    </p:cNvPr>
                    <p:cNvCxnSpPr>
                      <a:cxnSpLocks/>
                    </p:cNvCxnSpPr>
                    <p:nvPr/>
                  </p:nvCxnSpPr>
                  <p:spPr>
                    <a:xfrm flipV="1">
                      <a:off x="6396731" y="3504035"/>
                      <a:ext cx="122094" cy="62980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3D70DF69-7FB8-7F2D-8B0E-278BA9D3B8CF}"/>
                        </a:ext>
                      </a:extLst>
                    </p:cNvPr>
                    <p:cNvCxnSpPr>
                      <a:cxnSpLocks/>
                      <a:endCxn id="24" idx="1"/>
                    </p:cNvCxnSpPr>
                    <p:nvPr/>
                  </p:nvCxnSpPr>
                  <p:spPr>
                    <a:xfrm flipH="1" flipV="1">
                      <a:off x="6675343" y="3526340"/>
                      <a:ext cx="726401" cy="6236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テキスト ボックス 54">
                      <a:extLst>
                        <a:ext uri="{FF2B5EF4-FFF2-40B4-BE49-F238E27FC236}">
                          <a16:creationId xmlns:a16="http://schemas.microsoft.com/office/drawing/2014/main" id="{50DE9D8D-77A6-4E52-C895-8B6E5EE6626E}"/>
                        </a:ext>
                      </a:extLst>
                    </p:cNvPr>
                    <p:cNvSpPr txBox="1"/>
                    <p:nvPr/>
                  </p:nvSpPr>
                  <p:spPr>
                    <a:xfrm>
                      <a:off x="5325779" y="3807851"/>
                      <a:ext cx="1260255" cy="212876"/>
                    </a:xfrm>
                    <a:prstGeom prst="rect">
                      <a:avLst/>
                    </a:prstGeom>
                    <a:solidFill>
                      <a:schemeClr val="bg1">
                        <a:alpha val="40000"/>
                      </a:schemeClr>
                    </a:solidFill>
                  </p:spPr>
                  <p:txBody>
                    <a:bodyPr vert="horz" wrap="square" lIns="36000" tIns="0" rIns="36000" bIns="0" rtlCol="0">
                      <a:spAutoFit/>
                    </a:bodyPr>
                    <a:lstStyle/>
                    <a:p>
                      <a:pPr algn="ctr"/>
                      <a:r>
                        <a:rPr lang="ja-JP" altLang="en-US" sz="1200" b="1" dirty="0">
                          <a:solidFill>
                            <a:srgbClr val="FF00FF"/>
                          </a:solidFill>
                        </a:rPr>
                        <a:t>延長約</a:t>
                      </a:r>
                      <a:r>
                        <a:rPr lang="en-US" altLang="ja-JP" sz="1200" b="1" dirty="0">
                          <a:solidFill>
                            <a:srgbClr val="FF00FF"/>
                          </a:solidFill>
                        </a:rPr>
                        <a:t>1.6km</a:t>
                      </a:r>
                      <a:endParaRPr kumimoji="1" lang="ja-JP" altLang="en-US" sz="1200" b="1" dirty="0">
                        <a:solidFill>
                          <a:srgbClr val="FF00FF"/>
                        </a:solidFill>
                      </a:endParaRPr>
                    </a:p>
                  </p:txBody>
                </p:sp>
                <p:sp>
                  <p:nvSpPr>
                    <p:cNvPr id="16" name="フリーフォーム: 図形 15">
                      <a:extLst>
                        <a:ext uri="{FF2B5EF4-FFF2-40B4-BE49-F238E27FC236}">
                          <a16:creationId xmlns:a16="http://schemas.microsoft.com/office/drawing/2014/main" id="{7E5125DC-44FC-A199-865A-361689EC90AB}"/>
                        </a:ext>
                      </a:extLst>
                    </p:cNvPr>
                    <p:cNvSpPr/>
                    <p:nvPr/>
                  </p:nvSpPr>
                  <p:spPr>
                    <a:xfrm>
                      <a:off x="5236154" y="3346256"/>
                      <a:ext cx="528165" cy="66500"/>
                    </a:xfrm>
                    <a:custGeom>
                      <a:avLst/>
                      <a:gdLst>
                        <a:gd name="connsiteX0" fmla="*/ 0 w 525780"/>
                        <a:gd name="connsiteY0" fmla="*/ 15240 h 64770"/>
                        <a:gd name="connsiteX1" fmla="*/ 171450 w 525780"/>
                        <a:gd name="connsiteY1" fmla="*/ 0 h 64770"/>
                        <a:gd name="connsiteX2" fmla="*/ 342900 w 525780"/>
                        <a:gd name="connsiteY2" fmla="*/ 15240 h 64770"/>
                        <a:gd name="connsiteX3" fmla="*/ 525780 w 525780"/>
                        <a:gd name="connsiteY3" fmla="*/ 60960 h 64770"/>
                        <a:gd name="connsiteX4" fmla="*/ 518160 w 525780"/>
                        <a:gd name="connsiteY4" fmla="*/ 64770 h 64770"/>
                        <a:gd name="connsiteX0" fmla="*/ 0 w 525780"/>
                        <a:gd name="connsiteY0" fmla="*/ 15240 h 60960"/>
                        <a:gd name="connsiteX1" fmla="*/ 171450 w 525780"/>
                        <a:gd name="connsiteY1" fmla="*/ 0 h 60960"/>
                        <a:gd name="connsiteX2" fmla="*/ 342900 w 525780"/>
                        <a:gd name="connsiteY2" fmla="*/ 15240 h 60960"/>
                        <a:gd name="connsiteX3" fmla="*/ 525780 w 525780"/>
                        <a:gd name="connsiteY3" fmla="*/ 60960 h 60960"/>
                        <a:gd name="connsiteX0" fmla="*/ 0 w 502920"/>
                        <a:gd name="connsiteY0" fmla="*/ 15240 h 57150"/>
                        <a:gd name="connsiteX1" fmla="*/ 171450 w 502920"/>
                        <a:gd name="connsiteY1" fmla="*/ 0 h 57150"/>
                        <a:gd name="connsiteX2" fmla="*/ 342900 w 502920"/>
                        <a:gd name="connsiteY2" fmla="*/ 15240 h 57150"/>
                        <a:gd name="connsiteX3" fmla="*/ 502920 w 502920"/>
                        <a:gd name="connsiteY3" fmla="*/ 57150 h 57150"/>
                        <a:gd name="connsiteX0" fmla="*/ 0 w 516945"/>
                        <a:gd name="connsiteY0" fmla="*/ 22790 h 57150"/>
                        <a:gd name="connsiteX1" fmla="*/ 185475 w 516945"/>
                        <a:gd name="connsiteY1" fmla="*/ 0 h 57150"/>
                        <a:gd name="connsiteX2" fmla="*/ 356925 w 516945"/>
                        <a:gd name="connsiteY2" fmla="*/ 15240 h 57150"/>
                        <a:gd name="connsiteX3" fmla="*/ 516945 w 516945"/>
                        <a:gd name="connsiteY3" fmla="*/ 57150 h 57150"/>
                        <a:gd name="connsiteX0" fmla="*/ 0 w 516945"/>
                        <a:gd name="connsiteY0" fmla="*/ 22790 h 57150"/>
                        <a:gd name="connsiteX1" fmla="*/ 185475 w 516945"/>
                        <a:gd name="connsiteY1" fmla="*/ 0 h 57150"/>
                        <a:gd name="connsiteX2" fmla="*/ 354120 w 516945"/>
                        <a:gd name="connsiteY2" fmla="*/ 20272 h 57150"/>
                        <a:gd name="connsiteX3" fmla="*/ 516945 w 516945"/>
                        <a:gd name="connsiteY3" fmla="*/ 57150 h 57150"/>
                        <a:gd name="connsiteX0" fmla="*/ 0 w 528165"/>
                        <a:gd name="connsiteY0" fmla="*/ 22790 h 59667"/>
                        <a:gd name="connsiteX1" fmla="*/ 185475 w 528165"/>
                        <a:gd name="connsiteY1" fmla="*/ 0 h 59667"/>
                        <a:gd name="connsiteX2" fmla="*/ 354120 w 528165"/>
                        <a:gd name="connsiteY2" fmla="*/ 20272 h 59667"/>
                        <a:gd name="connsiteX3" fmla="*/ 528165 w 528165"/>
                        <a:gd name="connsiteY3" fmla="*/ 59667 h 59667"/>
                      </a:gdLst>
                      <a:ahLst/>
                      <a:cxnLst>
                        <a:cxn ang="0">
                          <a:pos x="connsiteX0" y="connsiteY0"/>
                        </a:cxn>
                        <a:cxn ang="0">
                          <a:pos x="connsiteX1" y="connsiteY1"/>
                        </a:cxn>
                        <a:cxn ang="0">
                          <a:pos x="connsiteX2" y="connsiteY2"/>
                        </a:cxn>
                        <a:cxn ang="0">
                          <a:pos x="connsiteX3" y="connsiteY3"/>
                        </a:cxn>
                      </a:cxnLst>
                      <a:rect l="l" t="t" r="r" b="b"/>
                      <a:pathLst>
                        <a:path w="528165" h="59667">
                          <a:moveTo>
                            <a:pt x="0" y="22790"/>
                          </a:moveTo>
                          <a:lnTo>
                            <a:pt x="185475" y="0"/>
                          </a:lnTo>
                          <a:lnTo>
                            <a:pt x="354120" y="20272"/>
                          </a:lnTo>
                          <a:lnTo>
                            <a:pt x="528165" y="59667"/>
                          </a:ln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フリーフォーム: 図形 16">
                      <a:extLst>
                        <a:ext uri="{FF2B5EF4-FFF2-40B4-BE49-F238E27FC236}">
                          <a16:creationId xmlns:a16="http://schemas.microsoft.com/office/drawing/2014/main" id="{23CFB463-9C93-E38F-CD4A-B18E20D42A17}"/>
                        </a:ext>
                      </a:extLst>
                    </p:cNvPr>
                    <p:cNvSpPr/>
                    <p:nvPr/>
                  </p:nvSpPr>
                  <p:spPr>
                    <a:xfrm>
                      <a:off x="5763525" y="3414554"/>
                      <a:ext cx="755175" cy="69795"/>
                    </a:xfrm>
                    <a:custGeom>
                      <a:avLst/>
                      <a:gdLst>
                        <a:gd name="connsiteX0" fmla="*/ 0 w 746760"/>
                        <a:gd name="connsiteY0" fmla="*/ 0 h 83820"/>
                        <a:gd name="connsiteX1" fmla="*/ 99060 w 746760"/>
                        <a:gd name="connsiteY1" fmla="*/ 22860 h 83820"/>
                        <a:gd name="connsiteX2" fmla="*/ 217170 w 746760"/>
                        <a:gd name="connsiteY2" fmla="*/ 22860 h 83820"/>
                        <a:gd name="connsiteX3" fmla="*/ 419100 w 746760"/>
                        <a:gd name="connsiteY3" fmla="*/ 22860 h 83820"/>
                        <a:gd name="connsiteX4" fmla="*/ 632460 w 746760"/>
                        <a:gd name="connsiteY4" fmla="*/ 57150 h 83820"/>
                        <a:gd name="connsiteX5" fmla="*/ 746760 w 746760"/>
                        <a:gd name="connsiteY5" fmla="*/ 83820 h 83820"/>
                        <a:gd name="connsiteX0" fmla="*/ 0 w 741150"/>
                        <a:gd name="connsiteY0" fmla="*/ 0 h 66990"/>
                        <a:gd name="connsiteX1" fmla="*/ 99060 w 741150"/>
                        <a:gd name="connsiteY1" fmla="*/ 22860 h 66990"/>
                        <a:gd name="connsiteX2" fmla="*/ 217170 w 741150"/>
                        <a:gd name="connsiteY2" fmla="*/ 22860 h 66990"/>
                        <a:gd name="connsiteX3" fmla="*/ 419100 w 741150"/>
                        <a:gd name="connsiteY3" fmla="*/ 22860 h 66990"/>
                        <a:gd name="connsiteX4" fmla="*/ 632460 w 741150"/>
                        <a:gd name="connsiteY4" fmla="*/ 57150 h 66990"/>
                        <a:gd name="connsiteX5" fmla="*/ 741150 w 741150"/>
                        <a:gd name="connsiteY5" fmla="*/ 66990 h 66990"/>
                        <a:gd name="connsiteX0" fmla="*/ 0 w 741150"/>
                        <a:gd name="connsiteY0" fmla="*/ 0 h 66990"/>
                        <a:gd name="connsiteX1" fmla="*/ 99060 w 741150"/>
                        <a:gd name="connsiteY1" fmla="*/ 22860 h 66990"/>
                        <a:gd name="connsiteX2" fmla="*/ 217170 w 741150"/>
                        <a:gd name="connsiteY2" fmla="*/ 22860 h 66990"/>
                        <a:gd name="connsiteX3" fmla="*/ 419100 w 741150"/>
                        <a:gd name="connsiteY3" fmla="*/ 22860 h 66990"/>
                        <a:gd name="connsiteX4" fmla="*/ 607216 w 741150"/>
                        <a:gd name="connsiteY4" fmla="*/ 45930 h 66990"/>
                        <a:gd name="connsiteX5" fmla="*/ 741150 w 741150"/>
                        <a:gd name="connsiteY5" fmla="*/ 66990 h 66990"/>
                        <a:gd name="connsiteX0" fmla="*/ 0 w 741150"/>
                        <a:gd name="connsiteY0" fmla="*/ 0 h 66990"/>
                        <a:gd name="connsiteX1" fmla="*/ 99060 w 741150"/>
                        <a:gd name="connsiteY1" fmla="*/ 22860 h 66990"/>
                        <a:gd name="connsiteX2" fmla="*/ 214365 w 741150"/>
                        <a:gd name="connsiteY2" fmla="*/ 14445 h 66990"/>
                        <a:gd name="connsiteX3" fmla="*/ 419100 w 741150"/>
                        <a:gd name="connsiteY3" fmla="*/ 22860 h 66990"/>
                        <a:gd name="connsiteX4" fmla="*/ 607216 w 741150"/>
                        <a:gd name="connsiteY4" fmla="*/ 45930 h 66990"/>
                        <a:gd name="connsiteX5" fmla="*/ 741150 w 741150"/>
                        <a:gd name="connsiteY5" fmla="*/ 66990 h 66990"/>
                        <a:gd name="connsiteX0" fmla="*/ 0 w 741150"/>
                        <a:gd name="connsiteY0" fmla="*/ 0 h 66990"/>
                        <a:gd name="connsiteX1" fmla="*/ 93451 w 741150"/>
                        <a:gd name="connsiteY1" fmla="*/ 17250 h 66990"/>
                        <a:gd name="connsiteX2" fmla="*/ 214365 w 741150"/>
                        <a:gd name="connsiteY2" fmla="*/ 14445 h 66990"/>
                        <a:gd name="connsiteX3" fmla="*/ 419100 w 741150"/>
                        <a:gd name="connsiteY3" fmla="*/ 22860 h 66990"/>
                        <a:gd name="connsiteX4" fmla="*/ 607216 w 741150"/>
                        <a:gd name="connsiteY4" fmla="*/ 45930 h 66990"/>
                        <a:gd name="connsiteX5" fmla="*/ 741150 w 741150"/>
                        <a:gd name="connsiteY5" fmla="*/ 66990 h 66990"/>
                        <a:gd name="connsiteX0" fmla="*/ 0 w 755175"/>
                        <a:gd name="connsiteY0" fmla="*/ 0 h 69795"/>
                        <a:gd name="connsiteX1" fmla="*/ 93451 w 755175"/>
                        <a:gd name="connsiteY1" fmla="*/ 17250 h 69795"/>
                        <a:gd name="connsiteX2" fmla="*/ 214365 w 755175"/>
                        <a:gd name="connsiteY2" fmla="*/ 14445 h 69795"/>
                        <a:gd name="connsiteX3" fmla="*/ 419100 w 755175"/>
                        <a:gd name="connsiteY3" fmla="*/ 22860 h 69795"/>
                        <a:gd name="connsiteX4" fmla="*/ 607216 w 755175"/>
                        <a:gd name="connsiteY4" fmla="*/ 45930 h 69795"/>
                        <a:gd name="connsiteX5" fmla="*/ 755175 w 755175"/>
                        <a:gd name="connsiteY5" fmla="*/ 69795 h 69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175" h="69795">
                          <a:moveTo>
                            <a:pt x="0" y="0"/>
                          </a:moveTo>
                          <a:lnTo>
                            <a:pt x="93451" y="17250"/>
                          </a:lnTo>
                          <a:lnTo>
                            <a:pt x="214365" y="14445"/>
                          </a:lnTo>
                          <a:lnTo>
                            <a:pt x="419100" y="22860"/>
                          </a:lnTo>
                          <a:lnTo>
                            <a:pt x="607216" y="45930"/>
                          </a:lnTo>
                          <a:cubicBezTo>
                            <a:pt x="645316" y="54820"/>
                            <a:pt x="717075" y="60905"/>
                            <a:pt x="755175" y="69795"/>
                          </a:cubicBezTo>
                        </a:path>
                      </a:pathLst>
                    </a:custGeom>
                    <a:noFill/>
                    <a:ln w="76200" cmpd="tri">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フリーフォーム 4"/>
                    <p:cNvSpPr/>
                    <p:nvPr/>
                  </p:nvSpPr>
                  <p:spPr>
                    <a:xfrm>
                      <a:off x="5525028" y="4083113"/>
                      <a:ext cx="90535" cy="1213164"/>
                    </a:xfrm>
                    <a:custGeom>
                      <a:avLst/>
                      <a:gdLst>
                        <a:gd name="connsiteX0" fmla="*/ 0 w 90535"/>
                        <a:gd name="connsiteY0" fmla="*/ 0 h 1213164"/>
                        <a:gd name="connsiteX1" fmla="*/ 81481 w 90535"/>
                        <a:gd name="connsiteY1" fmla="*/ 162962 h 1213164"/>
                        <a:gd name="connsiteX2" fmla="*/ 90535 w 90535"/>
                        <a:gd name="connsiteY2" fmla="*/ 280657 h 1213164"/>
                        <a:gd name="connsiteX3" fmla="*/ 90535 w 90535"/>
                        <a:gd name="connsiteY3" fmla="*/ 443620 h 1213164"/>
                        <a:gd name="connsiteX4" fmla="*/ 63374 w 90535"/>
                        <a:gd name="connsiteY4" fmla="*/ 561315 h 1213164"/>
                        <a:gd name="connsiteX5" fmla="*/ 54321 w 90535"/>
                        <a:gd name="connsiteY5" fmla="*/ 715224 h 1213164"/>
                        <a:gd name="connsiteX6" fmla="*/ 54321 w 90535"/>
                        <a:gd name="connsiteY6" fmla="*/ 887239 h 1213164"/>
                        <a:gd name="connsiteX7" fmla="*/ 63374 w 90535"/>
                        <a:gd name="connsiteY7" fmla="*/ 1004935 h 1213164"/>
                        <a:gd name="connsiteX8" fmla="*/ 72428 w 90535"/>
                        <a:gd name="connsiteY8" fmla="*/ 1158843 h 1213164"/>
                        <a:gd name="connsiteX9" fmla="*/ 81481 w 90535"/>
                        <a:gd name="connsiteY9" fmla="*/ 1213164 h 12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535" h="1213164">
                          <a:moveTo>
                            <a:pt x="0" y="0"/>
                          </a:moveTo>
                          <a:lnTo>
                            <a:pt x="81481" y="162962"/>
                          </a:lnTo>
                          <a:lnTo>
                            <a:pt x="90535" y="280657"/>
                          </a:lnTo>
                          <a:lnTo>
                            <a:pt x="90535" y="443620"/>
                          </a:lnTo>
                          <a:lnTo>
                            <a:pt x="63374" y="561315"/>
                          </a:lnTo>
                          <a:lnTo>
                            <a:pt x="54321" y="715224"/>
                          </a:lnTo>
                          <a:lnTo>
                            <a:pt x="54321" y="887239"/>
                          </a:lnTo>
                          <a:lnTo>
                            <a:pt x="63374" y="1004935"/>
                          </a:lnTo>
                          <a:lnTo>
                            <a:pt x="72428" y="1158843"/>
                          </a:lnTo>
                          <a:lnTo>
                            <a:pt x="81481" y="1213164"/>
                          </a:lnTo>
                        </a:path>
                      </a:pathLst>
                    </a:custGeom>
                    <a:noFill/>
                    <a:ln w="476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9" name="直線コネクタ 38">
                      <a:extLst>
                        <a:ext uri="{FF2B5EF4-FFF2-40B4-BE49-F238E27FC236}">
                          <a16:creationId xmlns:a16="http://schemas.microsoft.com/office/drawing/2014/main" id="{C1D1EF47-A088-0B8D-5225-021E8251549A}"/>
                        </a:ext>
                      </a:extLst>
                    </p:cNvPr>
                    <p:cNvCxnSpPr>
                      <a:cxnSpLocks/>
                      <a:endCxn id="5" idx="7"/>
                    </p:cNvCxnSpPr>
                    <p:nvPr/>
                  </p:nvCxnSpPr>
                  <p:spPr>
                    <a:xfrm>
                      <a:off x="5325779" y="4745041"/>
                      <a:ext cx="262623" cy="343007"/>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19" name="フリーフォーム 18"/>
                    <p:cNvSpPr/>
                    <p:nvPr/>
                  </p:nvSpPr>
                  <p:spPr>
                    <a:xfrm>
                      <a:off x="5588402" y="5317495"/>
                      <a:ext cx="81482" cy="920344"/>
                    </a:xfrm>
                    <a:custGeom>
                      <a:avLst/>
                      <a:gdLst>
                        <a:gd name="connsiteX0" fmla="*/ 36214 w 90535"/>
                        <a:gd name="connsiteY0" fmla="*/ 0 h 878187"/>
                        <a:gd name="connsiteX1" fmla="*/ 81481 w 90535"/>
                        <a:gd name="connsiteY1" fmla="*/ 226337 h 878187"/>
                        <a:gd name="connsiteX2" fmla="*/ 90535 w 90535"/>
                        <a:gd name="connsiteY2" fmla="*/ 380246 h 878187"/>
                        <a:gd name="connsiteX3" fmla="*/ 90535 w 90535"/>
                        <a:gd name="connsiteY3" fmla="*/ 506995 h 878187"/>
                        <a:gd name="connsiteX4" fmla="*/ 0 w 90535"/>
                        <a:gd name="connsiteY4" fmla="*/ 878187 h 878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35" h="878187">
                          <a:moveTo>
                            <a:pt x="36214" y="0"/>
                          </a:moveTo>
                          <a:lnTo>
                            <a:pt x="81481" y="226337"/>
                          </a:lnTo>
                          <a:lnTo>
                            <a:pt x="90535" y="380246"/>
                          </a:lnTo>
                          <a:lnTo>
                            <a:pt x="90535" y="506995"/>
                          </a:lnTo>
                          <a:lnTo>
                            <a:pt x="0" y="878187"/>
                          </a:lnTo>
                        </a:path>
                      </a:pathLst>
                    </a:custGeom>
                    <a:noFill/>
                    <a:ln w="47625">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B78E3970-16BE-0513-49D5-80EE27C5DA54}"/>
                        </a:ext>
                      </a:extLst>
                    </p:cNvPr>
                    <p:cNvSpPr txBox="1"/>
                    <p:nvPr/>
                  </p:nvSpPr>
                  <p:spPr>
                    <a:xfrm>
                      <a:off x="6062483" y="5124648"/>
                      <a:ext cx="169277" cy="1346652"/>
                    </a:xfrm>
                    <a:prstGeom prst="rect">
                      <a:avLst/>
                    </a:prstGeom>
                    <a:solidFill>
                      <a:srgbClr val="FF9900"/>
                    </a:solidFill>
                    <a:ln>
                      <a:solidFill>
                        <a:srgbClr val="FF9900"/>
                      </a:solidFill>
                    </a:ln>
                  </p:spPr>
                  <p:txBody>
                    <a:bodyPr vert="eaVert" wrap="square" lIns="0" tIns="0" rIns="0" bIns="0" rtlCol="0">
                      <a:spAutoFit/>
                    </a:bodyPr>
                    <a:lstStyle/>
                    <a:p>
                      <a:pPr algn="ctr"/>
                      <a:r>
                        <a:rPr kumimoji="1" lang="ja-JP" altLang="en-US" sz="1100" dirty="0">
                          <a:solidFill>
                            <a:schemeClr val="bg1"/>
                          </a:solidFill>
                        </a:rPr>
                        <a:t>（都）寝屋川大東線</a:t>
                      </a:r>
                    </a:p>
                  </p:txBody>
                </p:sp>
                <p:cxnSp>
                  <p:nvCxnSpPr>
                    <p:cNvPr id="45" name="直線コネクタ 44">
                      <a:extLst>
                        <a:ext uri="{FF2B5EF4-FFF2-40B4-BE49-F238E27FC236}">
                          <a16:creationId xmlns:a16="http://schemas.microsoft.com/office/drawing/2014/main" id="{C1D1EF47-A088-0B8D-5225-021E8251549A}"/>
                        </a:ext>
                      </a:extLst>
                    </p:cNvPr>
                    <p:cNvCxnSpPr>
                      <a:cxnSpLocks/>
                    </p:cNvCxnSpPr>
                    <p:nvPr/>
                  </p:nvCxnSpPr>
                  <p:spPr>
                    <a:xfrm flipH="1">
                      <a:off x="5669885" y="5480489"/>
                      <a:ext cx="392598" cy="304491"/>
                    </a:xfrm>
                    <a:prstGeom prst="line">
                      <a:avLst/>
                    </a:prstGeom>
                    <a:ln w="19050">
                      <a:solidFill>
                        <a:srgbClr val="FF9900"/>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B78E3970-16BE-0513-49D5-80EE27C5DA54}"/>
                        </a:ext>
                      </a:extLst>
                    </p:cNvPr>
                    <p:cNvSpPr txBox="1"/>
                    <p:nvPr/>
                  </p:nvSpPr>
                  <p:spPr>
                    <a:xfrm>
                      <a:off x="5173046" y="4133837"/>
                      <a:ext cx="169277" cy="1346652"/>
                    </a:xfrm>
                    <a:prstGeom prst="rect">
                      <a:avLst/>
                    </a:prstGeom>
                    <a:solidFill>
                      <a:srgbClr val="00B0F0"/>
                    </a:solidFill>
                  </p:spPr>
                  <p:txBody>
                    <a:bodyPr vert="eaVert" wrap="square" lIns="0" tIns="0" rIns="0" bIns="0" rtlCol="0">
                      <a:spAutoFit/>
                    </a:bodyPr>
                    <a:lstStyle/>
                    <a:p>
                      <a:pPr algn="ctr"/>
                      <a:r>
                        <a:rPr kumimoji="1" lang="ja-JP" altLang="en-US" sz="1100" dirty="0">
                          <a:solidFill>
                            <a:schemeClr val="bg1"/>
                          </a:solidFill>
                        </a:rPr>
                        <a:t>（都）千里丘寝屋川線</a:t>
                      </a:r>
                    </a:p>
                  </p:txBody>
                </p:sp>
                <p:cxnSp>
                  <p:nvCxnSpPr>
                    <p:cNvPr id="49" name="直線矢印コネクタ 48">
                      <a:extLst>
                        <a:ext uri="{FF2B5EF4-FFF2-40B4-BE49-F238E27FC236}">
                          <a16:creationId xmlns:a16="http://schemas.microsoft.com/office/drawing/2014/main" id="{BE88578E-3446-313C-CF36-17CDAD1A918F}"/>
                        </a:ext>
                      </a:extLst>
                    </p:cNvPr>
                    <p:cNvCxnSpPr>
                      <a:cxnSpLocks/>
                    </p:cNvCxnSpPr>
                    <p:nvPr/>
                  </p:nvCxnSpPr>
                  <p:spPr>
                    <a:xfrm>
                      <a:off x="5247816" y="3788734"/>
                      <a:ext cx="1447412" cy="0"/>
                    </a:xfrm>
                    <a:prstGeom prst="straightConnector1">
                      <a:avLst/>
                    </a:prstGeom>
                    <a:ln w="19050">
                      <a:solidFill>
                        <a:srgbClr val="FF00FF"/>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22" name="直線コネクタ 21">
                    <a:extLst>
                      <a:ext uri="{FF2B5EF4-FFF2-40B4-BE49-F238E27FC236}">
                        <a16:creationId xmlns:a16="http://schemas.microsoft.com/office/drawing/2014/main" id="{730660A9-347B-13E0-B654-75BC9A6ECA0E}"/>
                      </a:ext>
                    </a:extLst>
                  </p:cNvPr>
                  <p:cNvCxnSpPr>
                    <a:cxnSpLocks/>
                  </p:cNvCxnSpPr>
                  <p:nvPr/>
                </p:nvCxnSpPr>
                <p:spPr>
                  <a:xfrm flipH="1">
                    <a:off x="5781040" y="2977371"/>
                    <a:ext cx="311754" cy="421997"/>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725661D2-4C78-B505-5A1E-62DF390B444A}"/>
                      </a:ext>
                    </a:extLst>
                  </p:cNvPr>
                  <p:cNvCxnSpPr>
                    <a:cxnSpLocks/>
                  </p:cNvCxnSpPr>
                  <p:nvPr/>
                </p:nvCxnSpPr>
                <p:spPr>
                  <a:xfrm flipH="1" flipV="1">
                    <a:off x="5229812" y="3384690"/>
                    <a:ext cx="6342" cy="522928"/>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A87C67FC-5377-1BDF-30D1-D39474A613D8}"/>
                      </a:ext>
                    </a:extLst>
                  </p:cNvPr>
                  <p:cNvCxnSpPr>
                    <a:cxnSpLocks/>
                  </p:cNvCxnSpPr>
                  <p:nvPr/>
                </p:nvCxnSpPr>
                <p:spPr>
                  <a:xfrm flipH="1" flipV="1">
                    <a:off x="6690841" y="3539101"/>
                    <a:ext cx="2908" cy="299062"/>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grpSp>
            <p:sp>
              <p:nvSpPr>
                <p:cNvPr id="18" name="フリーフォーム: 図形 17">
                  <a:extLst>
                    <a:ext uri="{FF2B5EF4-FFF2-40B4-BE49-F238E27FC236}">
                      <a16:creationId xmlns:a16="http://schemas.microsoft.com/office/drawing/2014/main" id="{E713F5A8-2FB2-AFC0-B316-60F0F01463FB}"/>
                    </a:ext>
                  </a:extLst>
                </p:cNvPr>
                <p:cNvSpPr/>
                <p:nvPr/>
              </p:nvSpPr>
              <p:spPr>
                <a:xfrm>
                  <a:off x="6524731" y="3485144"/>
                  <a:ext cx="169018" cy="26881"/>
                </a:xfrm>
                <a:custGeom>
                  <a:avLst/>
                  <a:gdLst>
                    <a:gd name="connsiteX0" fmla="*/ 0 w 140970"/>
                    <a:gd name="connsiteY0" fmla="*/ 0 h 38100"/>
                    <a:gd name="connsiteX1" fmla="*/ 0 w 140970"/>
                    <a:gd name="connsiteY1" fmla="*/ 0 h 38100"/>
                    <a:gd name="connsiteX2" fmla="*/ 68580 w 140970"/>
                    <a:gd name="connsiteY2" fmla="*/ 22860 h 38100"/>
                    <a:gd name="connsiteX3" fmla="*/ 140970 w 140970"/>
                    <a:gd name="connsiteY3" fmla="*/ 38100 h 38100"/>
                    <a:gd name="connsiteX0" fmla="*/ 16829 w 157799"/>
                    <a:gd name="connsiteY0" fmla="*/ 2805 h 40905"/>
                    <a:gd name="connsiteX1" fmla="*/ 0 w 157799"/>
                    <a:gd name="connsiteY1" fmla="*/ 0 h 40905"/>
                    <a:gd name="connsiteX2" fmla="*/ 85409 w 157799"/>
                    <a:gd name="connsiteY2" fmla="*/ 25665 h 40905"/>
                    <a:gd name="connsiteX3" fmla="*/ 157799 w 157799"/>
                    <a:gd name="connsiteY3" fmla="*/ 40905 h 40905"/>
                    <a:gd name="connsiteX0" fmla="*/ 16829 w 169018"/>
                    <a:gd name="connsiteY0" fmla="*/ 2805 h 26881"/>
                    <a:gd name="connsiteX1" fmla="*/ 0 w 169018"/>
                    <a:gd name="connsiteY1" fmla="*/ 0 h 26881"/>
                    <a:gd name="connsiteX2" fmla="*/ 85409 w 169018"/>
                    <a:gd name="connsiteY2" fmla="*/ 25665 h 26881"/>
                    <a:gd name="connsiteX3" fmla="*/ 169018 w 169018"/>
                    <a:gd name="connsiteY3" fmla="*/ 26881 h 26881"/>
                  </a:gdLst>
                  <a:ahLst/>
                  <a:cxnLst>
                    <a:cxn ang="0">
                      <a:pos x="connsiteX0" y="connsiteY0"/>
                    </a:cxn>
                    <a:cxn ang="0">
                      <a:pos x="connsiteX1" y="connsiteY1"/>
                    </a:cxn>
                    <a:cxn ang="0">
                      <a:pos x="connsiteX2" y="connsiteY2"/>
                    </a:cxn>
                    <a:cxn ang="0">
                      <a:pos x="connsiteX3" y="connsiteY3"/>
                    </a:cxn>
                  </a:cxnLst>
                  <a:rect l="l" t="t" r="r" b="b"/>
                  <a:pathLst>
                    <a:path w="169018" h="26881">
                      <a:moveTo>
                        <a:pt x="16829" y="2805"/>
                      </a:moveTo>
                      <a:lnTo>
                        <a:pt x="0" y="0"/>
                      </a:lnTo>
                      <a:lnTo>
                        <a:pt x="85409" y="25665"/>
                      </a:lnTo>
                      <a:lnTo>
                        <a:pt x="169018" y="26881"/>
                      </a:lnTo>
                    </a:path>
                  </a:pathLst>
                </a:custGeom>
                <a:no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0" name="直線コネクタ 19">
                <a:extLst>
                  <a:ext uri="{FF2B5EF4-FFF2-40B4-BE49-F238E27FC236}">
                    <a16:creationId xmlns:a16="http://schemas.microsoft.com/office/drawing/2014/main" id="{C1D1EF47-A088-0B8D-5225-021E8251549A}"/>
                  </a:ext>
                </a:extLst>
              </p:cNvPr>
              <p:cNvCxnSpPr>
                <a:cxnSpLocks/>
              </p:cNvCxnSpPr>
              <p:nvPr/>
            </p:nvCxnSpPr>
            <p:spPr>
              <a:xfrm flipH="1">
                <a:off x="5776054" y="3017621"/>
                <a:ext cx="124318" cy="35668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57C514E3-6C87-D995-C2C2-24C86FC01A55}"/>
                  </a:ext>
                </a:extLst>
              </p:cNvPr>
              <p:cNvCxnSpPr>
                <a:cxnSpLocks/>
              </p:cNvCxnSpPr>
              <p:nvPr/>
            </p:nvCxnSpPr>
            <p:spPr>
              <a:xfrm flipH="1">
                <a:off x="6527194" y="2991298"/>
                <a:ext cx="558124" cy="46976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24" name="楕円 23"/>
            <p:cNvSpPr/>
            <p:nvPr/>
          </p:nvSpPr>
          <p:spPr>
            <a:xfrm>
              <a:off x="6342300" y="3945681"/>
              <a:ext cx="77193" cy="84786"/>
            </a:xfrm>
            <a:prstGeom prst="ellipse">
              <a:avLst/>
            </a:prstGeom>
            <a:solidFill>
              <a:srgbClr val="00CC6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 name="直線コネクタ 30"/>
            <p:cNvCxnSpPr>
              <a:stCxn id="24" idx="6"/>
            </p:cNvCxnSpPr>
            <p:nvPr/>
          </p:nvCxnSpPr>
          <p:spPr>
            <a:xfrm flipV="1">
              <a:off x="6419493" y="3795426"/>
              <a:ext cx="360587" cy="192648"/>
            </a:xfrm>
            <a:prstGeom prst="line">
              <a:avLst/>
            </a:prstGeom>
            <a:ln>
              <a:solidFill>
                <a:srgbClr val="00CC66"/>
              </a:solidFill>
              <a:headEnd type="arrow"/>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6707759" y="3679612"/>
              <a:ext cx="768870" cy="230832"/>
            </a:xfrm>
            <a:prstGeom prst="rect">
              <a:avLst/>
            </a:prstGeom>
            <a:solidFill>
              <a:srgbClr val="00CC66"/>
            </a:solidFill>
          </p:spPr>
          <p:txBody>
            <a:bodyPr wrap="square" rtlCol="0">
              <a:spAutoFit/>
            </a:bodyPr>
            <a:lstStyle/>
            <a:p>
              <a:pPr algn="ctr"/>
              <a:r>
                <a:rPr kumimoji="1" lang="ja-JP" altLang="en-US" sz="900" dirty="0"/>
                <a:t>寝屋川市駅</a:t>
              </a:r>
            </a:p>
          </p:txBody>
        </p:sp>
      </p:grpSp>
      <p:sp>
        <p:nvSpPr>
          <p:cNvPr id="60" name="テキスト ボックス 4"/>
          <p:cNvSpPr txBox="1">
            <a:spLocks noChangeArrowheads="1"/>
          </p:cNvSpPr>
          <p:nvPr/>
        </p:nvSpPr>
        <p:spPr bwMode="auto">
          <a:xfrm>
            <a:off x="43134" y="594014"/>
            <a:ext cx="9127132" cy="190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2"/>
                </a:solidFill>
                <a:latin typeface="Arial" pitchFamily="34" charset="0"/>
                <a:ea typeface="ＭＳ Ｐゴシック" pitchFamily="50" charset="-128"/>
              </a:defRPr>
            </a:lvl1pPr>
            <a:lvl2pPr marL="742950" indent="-285750" eaLnBrk="0" hangingPunct="0">
              <a:defRPr kumimoji="1">
                <a:solidFill>
                  <a:schemeClr val="tx2"/>
                </a:solidFill>
                <a:latin typeface="Arial" pitchFamily="34" charset="0"/>
                <a:ea typeface="ＭＳ Ｐゴシック" pitchFamily="50" charset="-128"/>
              </a:defRPr>
            </a:lvl2pPr>
            <a:lvl3pPr marL="1143000" indent="-228600" eaLnBrk="0" hangingPunct="0">
              <a:defRPr kumimoji="1">
                <a:solidFill>
                  <a:schemeClr val="tx2"/>
                </a:solidFill>
                <a:latin typeface="Arial" pitchFamily="34" charset="0"/>
                <a:ea typeface="ＭＳ Ｐゴシック" pitchFamily="50" charset="-128"/>
              </a:defRPr>
            </a:lvl3pPr>
            <a:lvl4pPr marL="1600200" indent="-228600" eaLnBrk="0" hangingPunct="0">
              <a:defRPr kumimoji="1">
                <a:solidFill>
                  <a:schemeClr val="tx2"/>
                </a:solidFill>
                <a:latin typeface="Arial" pitchFamily="34" charset="0"/>
                <a:ea typeface="ＭＳ Ｐゴシック" pitchFamily="50" charset="-128"/>
              </a:defRPr>
            </a:lvl4pPr>
            <a:lvl5pPr marL="2057400" indent="-228600" eaLnBrk="0" hangingPunct="0">
              <a:defRPr kumimoji="1">
                <a:solidFill>
                  <a:schemeClr val="tx2"/>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9pPr>
          </a:lstStyle>
          <a:p>
            <a:pPr algn="l" eaLnBrk="1" hangingPunct="1"/>
            <a:r>
              <a:rPr lang="ja-JP" altLang="en-US" sz="1600" b="1" dirty="0">
                <a:solidFill>
                  <a:schemeClr val="tx1"/>
                </a:solidFill>
                <a:latin typeface="ＭＳ Ｐゴシック" panose="020B0600070205080204" pitchFamily="50" charset="-128"/>
                <a:cs typeface="Meiryo UI" pitchFamily="50" charset="-128"/>
              </a:rPr>
              <a:t>■事業目的</a:t>
            </a:r>
            <a:endParaRPr lang="en-US" altLang="ja-JP" sz="1600" b="1" dirty="0">
              <a:solidFill>
                <a:schemeClr val="tx1"/>
              </a:solidFill>
              <a:latin typeface="ＭＳ Ｐゴシック" panose="020B0600070205080204" pitchFamily="50" charset="-128"/>
              <a:cs typeface="Meiryo UI" pitchFamily="50" charset="-128"/>
            </a:endParaRPr>
          </a:p>
          <a:p>
            <a:pPr eaLnBrk="1" hangingPunct="1"/>
            <a:r>
              <a:rPr lang="ja-JP" altLang="en-US" dirty="0">
                <a:solidFill>
                  <a:schemeClr val="tx1"/>
                </a:solidFill>
                <a:latin typeface="ＭＳ Ｐゴシック" pitchFamily="50" charset="-128"/>
                <a:ea typeface="HGPｺﾞｼｯｸM" pitchFamily="50" charset="-128"/>
                <a:cs typeface="Meiryo UI" pitchFamily="50" charset="-128"/>
              </a:rPr>
              <a:t>　</a:t>
            </a:r>
            <a:r>
              <a:rPr lang="ja-JP" altLang="en-US" sz="1400" dirty="0">
                <a:solidFill>
                  <a:schemeClr val="tx1"/>
                </a:solidFill>
                <a:latin typeface="ＭＳ ゴシック" panose="020B0609070205080204" pitchFamily="49" charset="-128"/>
                <a:ea typeface="ＭＳ ゴシック" panose="020B0609070205080204" pitchFamily="49" charset="-128"/>
                <a:cs typeface="Meiryo UI" pitchFamily="50" charset="-128"/>
              </a:rPr>
              <a:t>本路線は、京阪寝屋川市駅と主要地方道八尾茨木線を結ぶ約</a:t>
            </a:r>
            <a:r>
              <a:rPr lang="en-US" altLang="ja-JP" sz="1400" dirty="0">
                <a:solidFill>
                  <a:schemeClr val="tx1"/>
                </a:solidFill>
                <a:latin typeface="ＭＳ ゴシック" panose="020B0609070205080204" pitchFamily="49" charset="-128"/>
                <a:ea typeface="ＭＳ ゴシック" panose="020B0609070205080204" pitchFamily="49" charset="-128"/>
                <a:cs typeface="Meiryo UI" pitchFamily="50" charset="-128"/>
              </a:rPr>
              <a:t>1.6km</a:t>
            </a:r>
            <a:r>
              <a:rPr lang="ja-JP" altLang="en-US" sz="1400" dirty="0">
                <a:solidFill>
                  <a:schemeClr val="tx1"/>
                </a:solidFill>
                <a:latin typeface="ＭＳ ゴシック" panose="020B0609070205080204" pitchFamily="49" charset="-128"/>
                <a:ea typeface="ＭＳ ゴシック" panose="020B0609070205080204" pitchFamily="49" charset="-128"/>
                <a:cs typeface="Meiryo UI" pitchFamily="50" charset="-128"/>
              </a:rPr>
              <a:t>の路線である（うち整備済み約</a:t>
            </a:r>
            <a:r>
              <a:rPr lang="en-US" altLang="ja-JP" sz="1400" dirty="0">
                <a:solidFill>
                  <a:schemeClr val="tx1"/>
                </a:solidFill>
                <a:latin typeface="ＭＳ ゴシック" panose="020B0609070205080204" pitchFamily="49" charset="-128"/>
                <a:ea typeface="ＭＳ ゴシック" panose="020B0609070205080204" pitchFamily="49" charset="-128"/>
                <a:cs typeface="Meiryo UI" pitchFamily="50" charset="-128"/>
              </a:rPr>
              <a:t>0.2km</a:t>
            </a:r>
            <a:r>
              <a:rPr lang="ja-JP" altLang="en-US" sz="1400" dirty="0">
                <a:solidFill>
                  <a:schemeClr val="tx1"/>
                </a:solidFill>
                <a:latin typeface="ＭＳ ゴシック" panose="020B0609070205080204" pitchFamily="49" charset="-128"/>
                <a:ea typeface="ＭＳ ゴシック" panose="020B0609070205080204" pitchFamily="49" charset="-128"/>
                <a:cs typeface="Meiryo UI" pitchFamily="50" charset="-128"/>
              </a:rPr>
              <a:t>）。</a:t>
            </a:r>
            <a:endParaRPr lang="en-US" altLang="ja-JP" sz="1400" dirty="0">
              <a:solidFill>
                <a:schemeClr val="tx1"/>
              </a:solidFill>
              <a:latin typeface="ＭＳ ゴシック" panose="020B0609070205080204" pitchFamily="49" charset="-128"/>
              <a:ea typeface="ＭＳ ゴシック" panose="020B0609070205080204" pitchFamily="49" charset="-128"/>
              <a:cs typeface="Meiryo UI" pitchFamily="50" charset="-128"/>
            </a:endParaRPr>
          </a:p>
          <a:p>
            <a:pPr eaLnBrk="1" hangingPunct="1"/>
            <a:r>
              <a:rPr lang="ja-JP" altLang="en-US" sz="1400" dirty="0">
                <a:solidFill>
                  <a:schemeClr val="tx1"/>
                </a:solidFill>
                <a:latin typeface="ＭＳ ゴシック" panose="020B0609070205080204" pitchFamily="49" charset="-128"/>
                <a:ea typeface="ＭＳ ゴシック" panose="020B0609070205080204" pitchFamily="49" charset="-128"/>
                <a:cs typeface="Meiryo UI" pitchFamily="50" charset="-128"/>
              </a:rPr>
              <a:t>本路線のうち未整備区間の約</a:t>
            </a:r>
            <a:r>
              <a:rPr lang="en-US" altLang="ja-JP" sz="1400" dirty="0">
                <a:solidFill>
                  <a:schemeClr val="tx1"/>
                </a:solidFill>
                <a:latin typeface="ＭＳ ゴシック" panose="020B0609070205080204" pitchFamily="49" charset="-128"/>
                <a:ea typeface="ＭＳ ゴシック" panose="020B0609070205080204" pitchFamily="49" charset="-128"/>
                <a:cs typeface="Meiryo UI" pitchFamily="50" charset="-128"/>
              </a:rPr>
              <a:t>1.4km</a:t>
            </a:r>
            <a:r>
              <a:rPr lang="ja-JP" altLang="en-US" sz="1400" dirty="0">
                <a:solidFill>
                  <a:schemeClr val="tx1"/>
                </a:solidFill>
                <a:latin typeface="ＭＳ ゴシック" panose="020B0609070205080204" pitchFamily="49" charset="-128"/>
                <a:ea typeface="ＭＳ ゴシック" panose="020B0609070205080204" pitchFamily="49" charset="-128"/>
                <a:cs typeface="Meiryo UI" pitchFamily="50" charset="-128"/>
              </a:rPr>
              <a:t>の区間は、バス路線でありながら交通量も多く、狭隘で危険な状態であることから、寝屋川市と連携し、交通の利便性・安全性の向上と延焼遮断帯としての効果を図り、かつ良好な都市環境を形成するため道路改良を進めている。</a:t>
            </a:r>
            <a:endParaRPr lang="en-US" altLang="ja-JP" sz="1400" dirty="0">
              <a:solidFill>
                <a:schemeClr val="tx1"/>
              </a:solidFill>
              <a:latin typeface="ＭＳ ゴシック" panose="020B0609070205080204" pitchFamily="49" charset="-128"/>
              <a:ea typeface="ＭＳ ゴシック" panose="020B0609070205080204" pitchFamily="49" charset="-128"/>
              <a:cs typeface="Meiryo UI" pitchFamily="50" charset="-128"/>
            </a:endParaRPr>
          </a:p>
          <a:p>
            <a:pPr eaLnBrk="1" hangingPunct="1"/>
            <a:r>
              <a:rPr lang="ja-JP" altLang="en-US" sz="1400" dirty="0">
                <a:solidFill>
                  <a:schemeClr val="tx1"/>
                </a:solidFill>
                <a:latin typeface="ＭＳ ゴシック" panose="020B0609070205080204" pitchFamily="49" charset="-128"/>
                <a:ea typeface="ＭＳ ゴシック" panose="020B0609070205080204" pitchFamily="49" charset="-128"/>
                <a:cs typeface="Meiryo UI" pitchFamily="50" charset="-128"/>
              </a:rPr>
              <a:t>　本事業区間は、寝屋川市施行区間の完了の目途が立ったことから、引き続いて着手することにより、住宅が密集するなど狭隘で危険な状態を解消し、都市計画道路千里丘寝屋川線などの幹線道路と併せて、北河内地域の道路ネットワーク強化を図ることを目的とする。</a:t>
            </a:r>
          </a:p>
        </p:txBody>
      </p:sp>
      <p:grpSp>
        <p:nvGrpSpPr>
          <p:cNvPr id="9" name="グループ化 8"/>
          <p:cNvGrpSpPr/>
          <p:nvPr/>
        </p:nvGrpSpPr>
        <p:grpSpPr>
          <a:xfrm>
            <a:off x="154599" y="5616474"/>
            <a:ext cx="1604962" cy="1082125"/>
            <a:chOff x="349000" y="5560425"/>
            <a:chExt cx="1604962" cy="1082125"/>
          </a:xfrm>
        </p:grpSpPr>
        <p:grpSp>
          <p:nvGrpSpPr>
            <p:cNvPr id="47" name="グループ化 57"/>
            <p:cNvGrpSpPr>
              <a:grpSpLocks/>
            </p:cNvGrpSpPr>
            <p:nvPr/>
          </p:nvGrpSpPr>
          <p:grpSpPr bwMode="auto">
            <a:xfrm>
              <a:off x="349000" y="5560425"/>
              <a:ext cx="1604962" cy="1082125"/>
              <a:chOff x="5903913" y="679451"/>
              <a:chExt cx="1604962" cy="809423"/>
            </a:xfrm>
          </p:grpSpPr>
          <p:sp>
            <p:nvSpPr>
              <p:cNvPr id="51" name="テキスト ボックス 17"/>
              <p:cNvSpPr txBox="1"/>
              <p:nvPr/>
            </p:nvSpPr>
            <p:spPr>
              <a:xfrm>
                <a:off x="5903913" y="679451"/>
                <a:ext cx="1604962" cy="809423"/>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ja-JP" altLang="en-US" dirty="0"/>
                  <a:t>凡例</a:t>
                </a:r>
                <a:endParaRPr lang="en-US" altLang="ja-JP" dirty="0"/>
              </a:p>
              <a:p>
                <a:pPr>
                  <a:defRPr/>
                </a:pPr>
                <a:r>
                  <a:rPr lang="ja-JP" altLang="en-US" dirty="0"/>
                  <a:t>　　　　　  事業区間</a:t>
                </a:r>
                <a:endParaRPr lang="en-US" altLang="ja-JP" dirty="0"/>
              </a:p>
              <a:p>
                <a:pPr>
                  <a:defRPr/>
                </a:pPr>
                <a:r>
                  <a:rPr lang="ja-JP" altLang="en-US" dirty="0"/>
                  <a:t>　　　　　  整備中区間</a:t>
                </a:r>
                <a:endParaRPr lang="en-US" altLang="ja-JP" dirty="0"/>
              </a:p>
              <a:p>
                <a:pPr>
                  <a:defRPr/>
                </a:pPr>
                <a:r>
                  <a:rPr lang="ja-JP" altLang="en-US" dirty="0"/>
                  <a:t>　　　　　  整備済み区間</a:t>
                </a:r>
                <a:endParaRPr lang="en-US" altLang="ja-JP" dirty="0"/>
              </a:p>
              <a:p>
                <a:pPr>
                  <a:defRPr/>
                </a:pPr>
                <a:r>
                  <a:rPr lang="ja-JP" altLang="en-US" dirty="0"/>
                  <a:t>　　　　　  関連事業</a:t>
                </a:r>
                <a:endParaRPr lang="en-US" altLang="ja-JP" dirty="0"/>
              </a:p>
            </p:txBody>
          </p:sp>
          <p:cxnSp>
            <p:nvCxnSpPr>
              <p:cNvPr id="52" name="直線コネクタ 122"/>
              <p:cNvCxnSpPr>
                <a:cxnSpLocks noChangeShapeType="1"/>
              </p:cNvCxnSpPr>
              <p:nvPr/>
            </p:nvCxnSpPr>
            <p:spPr bwMode="auto">
              <a:xfrm>
                <a:off x="5952731" y="951092"/>
                <a:ext cx="473075" cy="0"/>
              </a:xfrm>
              <a:prstGeom prst="line">
                <a:avLst/>
              </a:prstGeom>
              <a:noFill/>
              <a:ln w="889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3" name="直線コネクタ 123"/>
              <p:cNvCxnSpPr>
                <a:cxnSpLocks noChangeShapeType="1"/>
              </p:cNvCxnSpPr>
              <p:nvPr/>
            </p:nvCxnSpPr>
            <p:spPr bwMode="auto">
              <a:xfrm>
                <a:off x="5962256" y="1216608"/>
                <a:ext cx="474662" cy="0"/>
              </a:xfrm>
              <a:prstGeom prst="line">
                <a:avLst/>
              </a:prstGeom>
              <a:noFill/>
              <a:ln w="508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4" name="直線コネクタ 124"/>
              <p:cNvCxnSpPr>
                <a:cxnSpLocks noChangeShapeType="1"/>
              </p:cNvCxnSpPr>
              <p:nvPr/>
            </p:nvCxnSpPr>
            <p:spPr bwMode="auto">
              <a:xfrm>
                <a:off x="5957493" y="1093855"/>
                <a:ext cx="474663" cy="0"/>
              </a:xfrm>
              <a:prstGeom prst="line">
                <a:avLst/>
              </a:prstGeom>
              <a:noFill/>
              <a:ln w="63500" cmpd="tri" algn="ctr">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cxnSp>
          <p:nvCxnSpPr>
            <p:cNvPr id="57" name="直線コネクタ 123">
              <a:extLst>
                <a:ext uri="{FF2B5EF4-FFF2-40B4-BE49-F238E27FC236}">
                  <a16:creationId xmlns:a16="http://schemas.microsoft.com/office/drawing/2014/main" id="{00BADC2A-FF85-F668-2E9C-3D8CDCDFD4D5}"/>
                </a:ext>
              </a:extLst>
            </p:cNvPr>
            <p:cNvCxnSpPr>
              <a:cxnSpLocks noChangeShapeType="1"/>
            </p:cNvCxnSpPr>
            <p:nvPr/>
          </p:nvCxnSpPr>
          <p:spPr bwMode="auto">
            <a:xfrm>
              <a:off x="402581" y="6435125"/>
              <a:ext cx="238161" cy="0"/>
            </a:xfrm>
            <a:prstGeom prst="line">
              <a:avLst/>
            </a:prstGeom>
            <a:noFill/>
            <a:ln w="50800" algn="ctr">
              <a:solidFill>
                <a:srgbClr val="00B0F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8" name="直線コネクタ 123">
              <a:extLst>
                <a:ext uri="{FF2B5EF4-FFF2-40B4-BE49-F238E27FC236}">
                  <a16:creationId xmlns:a16="http://schemas.microsoft.com/office/drawing/2014/main" id="{00BADC2A-FF85-F668-2E9C-3D8CDCDFD4D5}"/>
                </a:ext>
              </a:extLst>
            </p:cNvPr>
            <p:cNvCxnSpPr>
              <a:cxnSpLocks noChangeShapeType="1"/>
            </p:cNvCxnSpPr>
            <p:nvPr/>
          </p:nvCxnSpPr>
          <p:spPr bwMode="auto">
            <a:xfrm>
              <a:off x="630423" y="6435125"/>
              <a:ext cx="246820" cy="0"/>
            </a:xfrm>
            <a:prstGeom prst="line">
              <a:avLst/>
            </a:prstGeom>
            <a:noFill/>
            <a:ln w="50800" algn="ctr">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grpSp>
        <p:nvGrpSpPr>
          <p:cNvPr id="29" name="グループ化 28"/>
          <p:cNvGrpSpPr/>
          <p:nvPr/>
        </p:nvGrpSpPr>
        <p:grpSpPr>
          <a:xfrm>
            <a:off x="59866" y="2840558"/>
            <a:ext cx="1186016" cy="1551772"/>
            <a:chOff x="-96787" y="2719108"/>
            <a:chExt cx="2217008" cy="2761381"/>
          </a:xfrm>
        </p:grpSpPr>
        <p:grpSp>
          <p:nvGrpSpPr>
            <p:cNvPr id="12" name="グループ化 11"/>
            <p:cNvGrpSpPr/>
            <p:nvPr/>
          </p:nvGrpSpPr>
          <p:grpSpPr>
            <a:xfrm>
              <a:off x="-96787" y="2719108"/>
              <a:ext cx="2217008" cy="2761381"/>
              <a:chOff x="-56415" y="2388403"/>
              <a:chExt cx="2217008" cy="2761381"/>
            </a:xfrm>
          </p:grpSpPr>
          <p:sp>
            <p:nvSpPr>
              <p:cNvPr id="13" name="Line 1023"/>
              <p:cNvSpPr>
                <a:spLocks noChangeShapeType="1"/>
              </p:cNvSpPr>
              <p:nvPr/>
            </p:nvSpPr>
            <p:spPr bwMode="auto">
              <a:xfrm>
                <a:off x="2141060" y="2693680"/>
                <a:ext cx="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pic>
            <p:nvPicPr>
              <p:cNvPr id="38" name="図 3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1966" y="2388403"/>
                <a:ext cx="1978627" cy="276138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0" name="円/楕円 39"/>
              <p:cNvSpPr>
                <a:spLocks/>
              </p:cNvSpPr>
              <p:nvPr/>
            </p:nvSpPr>
            <p:spPr bwMode="auto">
              <a:xfrm>
                <a:off x="1559362" y="3474577"/>
                <a:ext cx="106822" cy="94953"/>
              </a:xfrm>
              <a:prstGeom prst="ellipse">
                <a:avLst/>
              </a:prstGeom>
              <a:solidFill>
                <a:srgbClr val="FF0000"/>
              </a:solidFill>
              <a:ln w="3175" algn="ctr">
                <a:solidFill>
                  <a:srgbClr val="FF0000"/>
                </a:solidFill>
                <a:round/>
                <a:headEnd/>
                <a:tailEnd/>
              </a:ln>
            </p:spPr>
            <p:txBody>
              <a:bodyPr/>
              <a:lstStyle/>
              <a:p>
                <a:endParaRPr lang="ja-JP" altLang="en-US"/>
              </a:p>
            </p:txBody>
          </p:sp>
          <p:sp>
            <p:nvSpPr>
              <p:cNvPr id="41" name="テキスト ボックス 1"/>
              <p:cNvSpPr txBox="1"/>
              <p:nvPr/>
            </p:nvSpPr>
            <p:spPr bwMode="auto">
              <a:xfrm>
                <a:off x="-56415" y="2743193"/>
                <a:ext cx="1609952" cy="46037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r>
                  <a:rPr lang="ja-JP" altLang="en-US" sz="900" dirty="0"/>
                  <a:t>事業箇所</a:t>
                </a:r>
              </a:p>
            </p:txBody>
          </p:sp>
        </p:grpSp>
        <p:sp>
          <p:nvSpPr>
            <p:cNvPr id="28" name="フリーフォーム 27"/>
            <p:cNvSpPr/>
            <p:nvPr/>
          </p:nvSpPr>
          <p:spPr>
            <a:xfrm flipV="1">
              <a:off x="217765" y="3444271"/>
              <a:ext cx="1295400" cy="359007"/>
            </a:xfrm>
            <a:custGeom>
              <a:avLst/>
              <a:gdLst>
                <a:gd name="connsiteX0" fmla="*/ 0 w 1295400"/>
                <a:gd name="connsiteY0" fmla="*/ 214313 h 214313"/>
                <a:gd name="connsiteX1" fmla="*/ 928688 w 1295400"/>
                <a:gd name="connsiteY1" fmla="*/ 214313 h 214313"/>
                <a:gd name="connsiteX2" fmla="*/ 1295400 w 1295400"/>
                <a:gd name="connsiteY2" fmla="*/ 0 h 214313"/>
              </a:gdLst>
              <a:ahLst/>
              <a:cxnLst>
                <a:cxn ang="0">
                  <a:pos x="connsiteX0" y="connsiteY0"/>
                </a:cxn>
                <a:cxn ang="0">
                  <a:pos x="connsiteX1" y="connsiteY1"/>
                </a:cxn>
                <a:cxn ang="0">
                  <a:pos x="connsiteX2" y="connsiteY2"/>
                </a:cxn>
              </a:cxnLst>
              <a:rect l="l" t="t" r="r" b="b"/>
              <a:pathLst>
                <a:path w="1295400" h="214313">
                  <a:moveTo>
                    <a:pt x="0" y="214313"/>
                  </a:moveTo>
                  <a:lnTo>
                    <a:pt x="928688" y="214313"/>
                  </a:lnTo>
                  <a:lnTo>
                    <a:pt x="1295400" y="0"/>
                  </a:lnTo>
                </a:path>
              </a:pathLst>
            </a:custGeom>
            <a:noFill/>
            <a:ln w="9525">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6" name="テキスト ボックス 30"/>
          <p:cNvSpPr txBox="1">
            <a:spLocks noChangeArrowheads="1"/>
          </p:cNvSpPr>
          <p:nvPr/>
        </p:nvSpPr>
        <p:spPr bwMode="auto">
          <a:xfrm>
            <a:off x="6233428" y="2830007"/>
            <a:ext cx="723900" cy="307975"/>
          </a:xfrm>
          <a:prstGeom prst="rect">
            <a:avLst/>
          </a:prstGeom>
          <a:solidFill>
            <a:schemeClr val="bg1"/>
          </a:solidFill>
          <a:ln w="9525">
            <a:solidFill>
              <a:schemeClr val="tx1"/>
            </a:solidFill>
            <a:miter lim="800000"/>
            <a:headEnd/>
            <a:tailEnd/>
          </a:ln>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400" dirty="0">
                <a:latin typeface="Arial" charset="0"/>
              </a:rPr>
              <a:t>写真</a:t>
            </a:r>
            <a:r>
              <a:rPr lang="ja-JP" altLang="en-US" sz="1400" dirty="0">
                <a:solidFill>
                  <a:srgbClr val="FF0000"/>
                </a:solidFill>
                <a:latin typeface="Arial" charset="0"/>
              </a:rPr>
              <a:t>①</a:t>
            </a:r>
          </a:p>
        </p:txBody>
      </p:sp>
      <p:sp>
        <p:nvSpPr>
          <p:cNvPr id="59" name="テキスト ボックス 30"/>
          <p:cNvSpPr txBox="1">
            <a:spLocks noChangeArrowheads="1"/>
          </p:cNvSpPr>
          <p:nvPr/>
        </p:nvSpPr>
        <p:spPr bwMode="auto">
          <a:xfrm>
            <a:off x="6239854" y="4741798"/>
            <a:ext cx="723275" cy="307777"/>
          </a:xfrm>
          <a:prstGeom prst="rect">
            <a:avLst/>
          </a:prstGeom>
          <a:solidFill>
            <a:schemeClr val="bg1"/>
          </a:solidFill>
          <a:ln w="9525">
            <a:solidFill>
              <a:schemeClr val="tx1"/>
            </a:solidFill>
            <a:miter lim="800000"/>
            <a:headEnd/>
            <a:tailEnd/>
          </a:ln>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400" dirty="0">
                <a:latin typeface="Arial" charset="0"/>
              </a:rPr>
              <a:t>写真</a:t>
            </a:r>
            <a:r>
              <a:rPr lang="ja-JP" altLang="en-US" sz="1400" dirty="0">
                <a:solidFill>
                  <a:srgbClr val="FF0000"/>
                </a:solidFill>
                <a:latin typeface="Arial" charset="0"/>
              </a:rPr>
              <a:t>②</a:t>
            </a:r>
          </a:p>
        </p:txBody>
      </p:sp>
      <p:cxnSp>
        <p:nvCxnSpPr>
          <p:cNvPr id="63" name="直線矢印コネクタ 62">
            <a:extLst>
              <a:ext uri="{FF2B5EF4-FFF2-40B4-BE49-F238E27FC236}">
                <a16:creationId xmlns:a16="http://schemas.microsoft.com/office/drawing/2014/main" id="{F7414558-E7DE-C91C-34E1-BE82D71E1D40}"/>
              </a:ext>
            </a:extLst>
          </p:cNvPr>
          <p:cNvCxnSpPr>
            <a:cxnSpLocks/>
          </p:cNvCxnSpPr>
          <p:nvPr/>
        </p:nvCxnSpPr>
        <p:spPr>
          <a:xfrm rot="15480000">
            <a:off x="2781570" y="3785563"/>
            <a:ext cx="0" cy="144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4" name="テキスト ボックス 63">
            <a:extLst>
              <a:ext uri="{FF2B5EF4-FFF2-40B4-BE49-F238E27FC236}">
                <a16:creationId xmlns:a16="http://schemas.microsoft.com/office/drawing/2014/main" id="{3D38EFAB-24CA-BBFD-17EC-0A650122BDD4}"/>
              </a:ext>
            </a:extLst>
          </p:cNvPr>
          <p:cNvSpPr txBox="1"/>
          <p:nvPr/>
        </p:nvSpPr>
        <p:spPr>
          <a:xfrm>
            <a:off x="2332994" y="3785732"/>
            <a:ext cx="359073" cy="184666"/>
          </a:xfrm>
          <a:prstGeom prst="rect">
            <a:avLst/>
          </a:prstGeom>
          <a:solidFill>
            <a:schemeClr val="accent2">
              <a:lumMod val="20000"/>
              <a:lumOff val="80000"/>
            </a:schemeClr>
          </a:solidFill>
        </p:spPr>
        <p:txBody>
          <a:bodyPr wrap="none" lIns="0" tIns="0" rIns="0" bIns="0" rtlCol="0" anchor="ctr" anchorCtr="1">
            <a:spAutoFit/>
          </a:bodyPr>
          <a:lstStyle/>
          <a:p>
            <a:r>
              <a:rPr kumimoji="1" lang="ja-JP" altLang="en-US" sz="1200" dirty="0">
                <a:solidFill>
                  <a:srgbClr val="FF0000"/>
                </a:solidFill>
              </a:rPr>
              <a:t>　　①</a:t>
            </a:r>
          </a:p>
        </p:txBody>
      </p:sp>
      <p:pic>
        <p:nvPicPr>
          <p:cNvPr id="65" name="図 64" descr="図形&#10;&#10;低い精度で自動的に生成された説明">
            <a:extLst>
              <a:ext uri="{FF2B5EF4-FFF2-40B4-BE49-F238E27FC236}">
                <a16:creationId xmlns:a16="http://schemas.microsoft.com/office/drawing/2014/main" id="{1F1A271E-76A8-0E7E-7F4E-392E3B49B5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6816" y="3800740"/>
            <a:ext cx="153888" cy="153888"/>
          </a:xfrm>
          <a:prstGeom prst="rect">
            <a:avLst/>
          </a:prstGeom>
        </p:spPr>
      </p:pic>
      <p:sp>
        <p:nvSpPr>
          <p:cNvPr id="66" name="テキスト ボックス 65">
            <a:extLst>
              <a:ext uri="{FF2B5EF4-FFF2-40B4-BE49-F238E27FC236}">
                <a16:creationId xmlns:a16="http://schemas.microsoft.com/office/drawing/2014/main" id="{05EBCBC4-34AA-3E5D-834E-FADEA6EA75C4}"/>
              </a:ext>
            </a:extLst>
          </p:cNvPr>
          <p:cNvSpPr txBox="1"/>
          <p:nvPr/>
        </p:nvSpPr>
        <p:spPr>
          <a:xfrm>
            <a:off x="3308169" y="3955182"/>
            <a:ext cx="359073" cy="184666"/>
          </a:xfrm>
          <a:prstGeom prst="rect">
            <a:avLst/>
          </a:prstGeom>
          <a:solidFill>
            <a:schemeClr val="accent2">
              <a:lumMod val="20000"/>
              <a:lumOff val="80000"/>
            </a:schemeClr>
          </a:solidFill>
        </p:spPr>
        <p:txBody>
          <a:bodyPr wrap="none" lIns="0" tIns="0" rIns="0" bIns="0" rtlCol="0" anchor="ctr" anchorCtr="1">
            <a:spAutoFit/>
          </a:bodyPr>
          <a:lstStyle/>
          <a:p>
            <a:r>
              <a:rPr kumimoji="1" lang="ja-JP" altLang="en-US" sz="1200" dirty="0">
                <a:solidFill>
                  <a:srgbClr val="FF0000"/>
                </a:solidFill>
              </a:rPr>
              <a:t>　　②</a:t>
            </a:r>
          </a:p>
        </p:txBody>
      </p:sp>
      <p:pic>
        <p:nvPicPr>
          <p:cNvPr id="67" name="図 66" descr="図形&#10;&#10;低い精度で自動的に生成された説明">
            <a:extLst>
              <a:ext uri="{FF2B5EF4-FFF2-40B4-BE49-F238E27FC236}">
                <a16:creationId xmlns:a16="http://schemas.microsoft.com/office/drawing/2014/main" id="{2AFBDE47-2253-53CF-7E01-1988709BC5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38040" y="3961329"/>
            <a:ext cx="153888" cy="153888"/>
          </a:xfrm>
          <a:prstGeom prst="rect">
            <a:avLst/>
          </a:prstGeom>
        </p:spPr>
      </p:pic>
      <p:cxnSp>
        <p:nvCxnSpPr>
          <p:cNvPr id="68" name="直線矢印コネクタ 67">
            <a:extLst>
              <a:ext uri="{FF2B5EF4-FFF2-40B4-BE49-F238E27FC236}">
                <a16:creationId xmlns:a16="http://schemas.microsoft.com/office/drawing/2014/main" id="{B757C666-DDE8-17BB-C3AA-D00A4E640234}"/>
              </a:ext>
            </a:extLst>
          </p:cNvPr>
          <p:cNvCxnSpPr>
            <a:cxnSpLocks/>
          </p:cNvCxnSpPr>
          <p:nvPr/>
        </p:nvCxnSpPr>
        <p:spPr>
          <a:xfrm rot="6120000" flipH="1">
            <a:off x="3414999" y="3852547"/>
            <a:ext cx="0" cy="144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9198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3345543" y="4235382"/>
            <a:ext cx="5427978" cy="2666069"/>
          </a:xfrm>
          <a:prstGeom prst="rect">
            <a:avLst/>
          </a:prstGeom>
        </p:spPr>
      </p:pic>
      <p:sp>
        <p:nvSpPr>
          <p:cNvPr id="19458" name="正方形/長方形 3"/>
          <p:cNvSpPr>
            <a:spLocks noChangeArrowheads="1"/>
          </p:cNvSpPr>
          <p:nvPr/>
        </p:nvSpPr>
        <p:spPr bwMode="auto">
          <a:xfrm>
            <a:off x="440334" y="1142915"/>
            <a:ext cx="8320022"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tabLst>
                <a:tab pos="1612900" algn="l"/>
              </a:tabLst>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tabLst>
                <a:tab pos="1612900" algn="l"/>
              </a:tabLst>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tabLst>
                <a:tab pos="1612900" algn="l"/>
              </a:tabLst>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9pPr>
          </a:lstStyle>
          <a:p>
            <a:pPr eaLnBrk="1" hangingPunct="1">
              <a:lnSpc>
                <a:spcPct val="150000"/>
              </a:lnSpc>
              <a:spcBef>
                <a:spcPct val="0"/>
              </a:spcBef>
              <a:buFontTx/>
              <a:buNone/>
            </a:pPr>
            <a:r>
              <a:rPr lang="ja-JP" altLang="en-US" sz="1800" dirty="0">
                <a:latin typeface="ＭＳ ゴシック" panose="020B0609070205080204" pitchFamily="49" charset="-128"/>
                <a:ea typeface="ＭＳ ゴシック" panose="020B0609070205080204" pitchFamily="49" charset="-128"/>
              </a:rPr>
              <a:t>　事業延長：約 </a:t>
            </a:r>
            <a:r>
              <a:rPr lang="en-US" altLang="ja-JP" sz="1800" dirty="0">
                <a:latin typeface="ＭＳ ゴシック" panose="020B0609070205080204" pitchFamily="49" charset="-128"/>
                <a:ea typeface="ＭＳ ゴシック" panose="020B0609070205080204" pitchFamily="49" charset="-128"/>
              </a:rPr>
              <a:t>0.6 km</a:t>
            </a:r>
          </a:p>
          <a:p>
            <a:pPr eaLnBrk="1" hangingPunct="1">
              <a:lnSpc>
                <a:spcPct val="150000"/>
              </a:lnSpc>
              <a:spcBef>
                <a:spcPct val="0"/>
              </a:spcBef>
              <a:buFontTx/>
              <a:buNone/>
            </a:pPr>
            <a:r>
              <a:rPr lang="ja-JP" altLang="en-US" sz="1800" dirty="0">
                <a:latin typeface="ＭＳ ゴシック" panose="020B0609070205080204" pitchFamily="49" charset="-128"/>
                <a:ea typeface="ＭＳ ゴシック" panose="020B0609070205080204" pitchFamily="49" charset="-128"/>
              </a:rPr>
              <a:t>　道路</a:t>
            </a:r>
            <a:r>
              <a:rPr lang="zh-TW" altLang="en-US" sz="1800" dirty="0">
                <a:latin typeface="ＭＳ ゴシック" panose="020B0609070205080204" pitchFamily="49" charset="-128"/>
                <a:ea typeface="ＭＳ ゴシック" panose="020B0609070205080204" pitchFamily="49" charset="-128"/>
              </a:rPr>
              <a:t>幅員</a:t>
            </a:r>
            <a:r>
              <a:rPr lang="ja-JP" altLang="en-US" sz="1800" dirty="0">
                <a:latin typeface="ＭＳ ゴシック" panose="020B0609070205080204" pitchFamily="49" charset="-128"/>
                <a:ea typeface="ＭＳ ゴシック" panose="020B0609070205080204" pitchFamily="49" charset="-128"/>
              </a:rPr>
              <a:t>：</a:t>
            </a:r>
            <a:r>
              <a:rPr lang="en-US" altLang="ja-JP" sz="1800" dirty="0">
                <a:latin typeface="ＭＳ ゴシック" panose="020B0609070205080204" pitchFamily="49" charset="-128"/>
                <a:ea typeface="ＭＳ ゴシック" panose="020B0609070205080204" pitchFamily="49" charset="-128"/>
              </a:rPr>
              <a:t>20.0 m </a:t>
            </a:r>
            <a:r>
              <a:rPr lang="ja-JP" altLang="en-US" sz="1800" dirty="0">
                <a:latin typeface="ＭＳ ゴシック" panose="020B0609070205080204" pitchFamily="49" charset="-128"/>
                <a:ea typeface="ＭＳ ゴシック" panose="020B0609070205080204" pitchFamily="49" charset="-128"/>
              </a:rPr>
              <a:t> </a:t>
            </a:r>
            <a:endParaRPr lang="en-US" altLang="ja-JP" sz="1800" dirty="0">
              <a:latin typeface="ＭＳ ゴシック" panose="020B0609070205080204" pitchFamily="49" charset="-128"/>
              <a:ea typeface="ＭＳ ゴシック" panose="020B0609070205080204" pitchFamily="49" charset="-128"/>
            </a:endParaRPr>
          </a:p>
          <a:p>
            <a:pPr eaLnBrk="1" hangingPunct="1">
              <a:lnSpc>
                <a:spcPct val="150000"/>
              </a:lnSpc>
              <a:spcBef>
                <a:spcPct val="0"/>
              </a:spcBef>
              <a:buFontTx/>
              <a:buNone/>
            </a:pPr>
            <a:r>
              <a:rPr lang="ja-JP" altLang="en-US" sz="1800" dirty="0">
                <a:latin typeface="ＭＳ ゴシック" panose="020B0609070205080204" pitchFamily="49" charset="-128"/>
                <a:ea typeface="ＭＳ ゴシック" panose="020B0609070205080204" pitchFamily="49" charset="-128"/>
              </a:rPr>
              <a:t>      　　　車道 ：２車線（</a:t>
            </a:r>
            <a:r>
              <a:rPr lang="en-US" altLang="ja-JP" sz="1800" dirty="0">
                <a:latin typeface="ＭＳ ゴシック" panose="020B0609070205080204" pitchFamily="49" charset="-128"/>
                <a:ea typeface="ＭＳ ゴシック" panose="020B0609070205080204" pitchFamily="49" charset="-128"/>
              </a:rPr>
              <a:t>3.0m×2</a:t>
            </a:r>
            <a:r>
              <a:rPr lang="ja-JP" altLang="en-US" sz="1800" dirty="0">
                <a:latin typeface="ＭＳ ゴシック" panose="020B0609070205080204" pitchFamily="49" charset="-128"/>
                <a:ea typeface="ＭＳ ゴシック" panose="020B0609070205080204" pitchFamily="49" charset="-128"/>
              </a:rPr>
              <a:t>）</a:t>
            </a:r>
            <a:endParaRPr lang="en-US" altLang="ja-JP" sz="1800" dirty="0">
              <a:latin typeface="ＭＳ ゴシック" panose="020B0609070205080204" pitchFamily="49" charset="-128"/>
              <a:ea typeface="ＭＳ ゴシック" panose="020B0609070205080204" pitchFamily="49" charset="-128"/>
            </a:endParaRPr>
          </a:p>
          <a:p>
            <a:pPr eaLnBrk="1" hangingPunct="1">
              <a:lnSpc>
                <a:spcPct val="150000"/>
              </a:lnSpc>
              <a:spcBef>
                <a:spcPct val="0"/>
              </a:spcBef>
              <a:buFontTx/>
              <a:buNone/>
            </a:pPr>
            <a:r>
              <a:rPr lang="ja-JP" altLang="en-US" sz="1800" dirty="0"/>
              <a:t>　　　　 　　　　  自転車専用通行帯  ：両側　（</a:t>
            </a:r>
            <a:r>
              <a:rPr lang="en-US" altLang="ja-JP" sz="1800" dirty="0">
                <a:latin typeface="ＭＳ ゴシック" panose="020B0609070205080204" pitchFamily="49" charset="-128"/>
                <a:ea typeface="ＭＳ ゴシック" panose="020B0609070205080204" pitchFamily="49" charset="-128"/>
              </a:rPr>
              <a:t>1.5m×2</a:t>
            </a:r>
            <a:r>
              <a:rPr lang="ja-JP" altLang="en-US" sz="1800" dirty="0"/>
              <a:t>）</a:t>
            </a:r>
            <a:endParaRPr lang="en-US" altLang="ja-JP" sz="1800" dirty="0">
              <a:latin typeface="ＭＳ ゴシック" panose="020B0609070205080204" pitchFamily="49" charset="-128"/>
              <a:ea typeface="ＭＳ ゴシック" panose="020B0609070205080204" pitchFamily="49" charset="-128"/>
            </a:endParaRPr>
          </a:p>
          <a:p>
            <a:pPr eaLnBrk="1" hangingPunct="1">
              <a:lnSpc>
                <a:spcPct val="150000"/>
              </a:lnSpc>
              <a:spcBef>
                <a:spcPct val="0"/>
              </a:spcBef>
              <a:buFontTx/>
              <a:buNone/>
            </a:pPr>
            <a:r>
              <a:rPr lang="ja-JP" altLang="en-US" sz="1800" dirty="0"/>
              <a:t>　　　　 　　　　  </a:t>
            </a:r>
            <a:r>
              <a:rPr lang="ja-JP" altLang="ja-JP" sz="1800" dirty="0"/>
              <a:t>歩道</a:t>
            </a:r>
            <a:r>
              <a:rPr lang="en-US" altLang="ja-JP" sz="1800" dirty="0"/>
              <a:t>    </a:t>
            </a:r>
            <a:r>
              <a:rPr lang="ja-JP" altLang="en-US" sz="1800" dirty="0"/>
              <a:t>：  両側　（</a:t>
            </a:r>
            <a:r>
              <a:rPr lang="en-US" altLang="ja-JP" sz="1800" dirty="0">
                <a:latin typeface="ＭＳ ゴシック" panose="020B0609070205080204" pitchFamily="49" charset="-128"/>
                <a:ea typeface="ＭＳ ゴシック" panose="020B0609070205080204" pitchFamily="49" charset="-128"/>
              </a:rPr>
              <a:t>4.0m×2</a:t>
            </a:r>
            <a:r>
              <a:rPr lang="ja-JP" altLang="en-US" sz="1800" dirty="0"/>
              <a:t>）</a:t>
            </a:r>
            <a:endParaRPr lang="en-US" altLang="ja-JP" sz="1800" dirty="0">
              <a:latin typeface="ＭＳ ゴシック" panose="020B0609070205080204" pitchFamily="49" charset="-128"/>
              <a:ea typeface="ＭＳ ゴシック" panose="020B0609070205080204" pitchFamily="49" charset="-128"/>
            </a:endParaRPr>
          </a:p>
        </p:txBody>
      </p:sp>
      <p:sp>
        <p:nvSpPr>
          <p:cNvPr id="19460" name="正方形/長方形 5"/>
          <p:cNvSpPr>
            <a:spLocks noChangeArrowheads="1"/>
          </p:cNvSpPr>
          <p:nvPr/>
        </p:nvSpPr>
        <p:spPr bwMode="auto">
          <a:xfrm>
            <a:off x="114560" y="680526"/>
            <a:ext cx="14750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000" b="1" dirty="0">
                <a:latin typeface="ＭＳ ゴシック" panose="020B0609070205080204" pitchFamily="49" charset="-128"/>
                <a:ea typeface="ＭＳ ゴシック" panose="020B0609070205080204" pitchFamily="49" charset="-128"/>
              </a:rPr>
              <a:t>■道路築造</a:t>
            </a:r>
          </a:p>
        </p:txBody>
      </p:sp>
      <p:sp>
        <p:nvSpPr>
          <p:cNvPr id="19461"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fld id="{BB9DC561-8014-4BA4-A41B-AC2572FFD04C}" type="slidenum">
              <a:rPr lang="ja-JP" altLang="en-US" sz="2000" smtClean="0">
                <a:latin typeface="Arial" pitchFamily="34" charset="0"/>
              </a:rPr>
              <a:pPr eaLnBrk="1" hangingPunct="1">
                <a:spcBef>
                  <a:spcPct val="0"/>
                </a:spcBef>
                <a:buFontTx/>
                <a:buNone/>
              </a:pPr>
              <a:t>3</a:t>
            </a:fld>
            <a:endParaRPr lang="ja-JP" altLang="en-US" sz="2000" dirty="0">
              <a:latin typeface="Arial" pitchFamily="34" charset="0"/>
            </a:endParaRPr>
          </a:p>
        </p:txBody>
      </p:sp>
      <p:sp>
        <p:nvSpPr>
          <p:cNvPr id="6" name="タイトル 2"/>
          <p:cNvSpPr txBox="1">
            <a:spLocks/>
          </p:cNvSpPr>
          <p:nvPr/>
        </p:nvSpPr>
        <p:spPr>
          <a:xfrm>
            <a:off x="0" y="0"/>
            <a:ext cx="9144000" cy="554400"/>
          </a:xfrm>
          <a:prstGeom prst="rect">
            <a:avLst/>
          </a:prstGeom>
          <a:gradFill>
            <a:gsLst>
              <a:gs pos="0">
                <a:schemeClr val="accent6">
                  <a:lumMod val="60000"/>
                  <a:lumOff val="40000"/>
                </a:schemeClr>
              </a:gs>
              <a:gs pos="50000">
                <a:schemeClr val="bg1"/>
              </a:gs>
              <a:gs pos="100000">
                <a:schemeClr val="accent6">
                  <a:lumMod val="60000"/>
                  <a:lumOff val="40000"/>
                </a:schemeClr>
              </a:gs>
            </a:gsLst>
            <a:lin ang="5400000" scaled="0"/>
          </a:gradFill>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28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事業概要</a:t>
            </a:r>
          </a:p>
        </p:txBody>
      </p:sp>
      <p:sp>
        <p:nvSpPr>
          <p:cNvPr id="12" name="コンテンツ プレースホルダー 1"/>
          <p:cNvSpPr txBox="1">
            <a:spLocks/>
          </p:cNvSpPr>
          <p:nvPr/>
        </p:nvSpPr>
        <p:spPr>
          <a:xfrm>
            <a:off x="7998009" y="4345854"/>
            <a:ext cx="1069608" cy="22306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ja-JP" altLang="en-US" sz="1200" b="1" dirty="0">
                <a:ea typeface="HG丸ｺﾞｼｯｸM-PRO" panose="020F0600000000000000" pitchFamily="50" charset="-128"/>
              </a:rPr>
              <a:t>（単位：</a:t>
            </a:r>
            <a:r>
              <a:rPr lang="en-US" altLang="ja-JP" sz="1200" b="1" dirty="0">
                <a:ea typeface="HG丸ｺﾞｼｯｸM-PRO" panose="020F0600000000000000" pitchFamily="50" charset="-128"/>
              </a:rPr>
              <a:t>m</a:t>
            </a:r>
            <a:r>
              <a:rPr lang="ja-JP" altLang="en-US" sz="1200" b="1" dirty="0">
                <a:ea typeface="HG丸ｺﾞｼｯｸM-PRO" panose="020F0600000000000000" pitchFamily="50" charset="-128"/>
              </a:rPr>
              <a:t>）</a:t>
            </a:r>
            <a:endParaRPr lang="en-US" altLang="ja-JP" sz="1200" b="1" dirty="0">
              <a:ea typeface="HG丸ｺﾞｼｯｸM-PRO" panose="020F0600000000000000" pitchFamily="50" charset="-128"/>
            </a:endParaRPr>
          </a:p>
          <a:p>
            <a:pPr marL="0" indent="0">
              <a:buFont typeface="Arial" pitchFamily="34" charset="0"/>
              <a:buNone/>
            </a:pPr>
            <a:endParaRPr lang="en-US" altLang="ja-JP" sz="1200" b="1" dirty="0">
              <a:ea typeface="HG丸ｺﾞｼｯｸM-PRO" panose="020F0600000000000000" pitchFamily="50" charset="-128"/>
            </a:endParaRPr>
          </a:p>
          <a:p>
            <a:pPr marL="0" indent="0">
              <a:buFont typeface="Arial" pitchFamily="34" charset="0"/>
              <a:buNone/>
            </a:pPr>
            <a:endParaRPr lang="ja-JP" altLang="en-US" sz="1200" b="1" dirty="0">
              <a:ea typeface="HG丸ｺﾞｼｯｸM-PRO" panose="020F0600000000000000" pitchFamily="50" charset="-128"/>
            </a:endParaRPr>
          </a:p>
        </p:txBody>
      </p:sp>
      <p:pic>
        <p:nvPicPr>
          <p:cNvPr id="893" name="図 892"/>
          <p:cNvPicPr>
            <a:picLocks noChangeAspect="1"/>
          </p:cNvPicPr>
          <p:nvPr/>
        </p:nvPicPr>
        <p:blipFill>
          <a:blip r:embed="rId4"/>
          <a:stretch>
            <a:fillRect/>
          </a:stretch>
        </p:blipFill>
        <p:spPr>
          <a:xfrm>
            <a:off x="418637" y="4837980"/>
            <a:ext cx="2079560" cy="1066787"/>
          </a:xfrm>
          <a:prstGeom prst="rect">
            <a:avLst/>
          </a:prstGeom>
        </p:spPr>
      </p:pic>
      <p:sp>
        <p:nvSpPr>
          <p:cNvPr id="895" name="テキスト ボックス 894">
            <a:extLst>
              <a:ext uri="{FF2B5EF4-FFF2-40B4-BE49-F238E27FC236}">
                <a16:creationId xmlns:a16="http://schemas.microsoft.com/office/drawing/2014/main" id="{9B97EFFC-0001-4396-88BF-0B6D9D8843C4}"/>
              </a:ext>
            </a:extLst>
          </p:cNvPr>
          <p:cNvSpPr txBox="1"/>
          <p:nvPr/>
        </p:nvSpPr>
        <p:spPr>
          <a:xfrm>
            <a:off x="264765" y="4169962"/>
            <a:ext cx="1978427" cy="338554"/>
          </a:xfrm>
          <a:prstGeom prst="rect">
            <a:avLst/>
          </a:prstGeom>
          <a:noFill/>
        </p:spPr>
        <p:txBody>
          <a:bodyPr wrap="none" rtlCol="0">
            <a:spAutoFit/>
          </a:bodyPr>
          <a:lstStyle/>
          <a:p>
            <a:r>
              <a:rPr kumimoji="1" lang="en-US" altLang="ja-JP" sz="1600" b="1" dirty="0"/>
              <a:t>【</a:t>
            </a:r>
            <a:r>
              <a:rPr kumimoji="1" lang="ja-JP" altLang="en-US" sz="1600" b="1" dirty="0"/>
              <a:t>現況　標準横断図</a:t>
            </a:r>
            <a:r>
              <a:rPr lang="en-US" altLang="ja-JP" sz="1600" b="1" dirty="0"/>
              <a:t>】</a:t>
            </a:r>
            <a:endParaRPr kumimoji="1" lang="ja-JP" altLang="en-US" sz="1600" b="1" dirty="0"/>
          </a:p>
        </p:txBody>
      </p:sp>
      <p:sp>
        <p:nvSpPr>
          <p:cNvPr id="896" name="テキスト ボックス 895">
            <a:extLst>
              <a:ext uri="{FF2B5EF4-FFF2-40B4-BE49-F238E27FC236}">
                <a16:creationId xmlns:a16="http://schemas.microsoft.com/office/drawing/2014/main" id="{B806CA99-AC76-4CF0-BC8F-79A9B5229A20}"/>
              </a:ext>
            </a:extLst>
          </p:cNvPr>
          <p:cNvSpPr txBox="1"/>
          <p:nvPr/>
        </p:nvSpPr>
        <p:spPr>
          <a:xfrm>
            <a:off x="3220934" y="4169962"/>
            <a:ext cx="2185214" cy="338554"/>
          </a:xfrm>
          <a:prstGeom prst="rect">
            <a:avLst/>
          </a:prstGeom>
          <a:noFill/>
        </p:spPr>
        <p:txBody>
          <a:bodyPr wrap="none" rtlCol="0">
            <a:spAutoFit/>
          </a:bodyPr>
          <a:lstStyle/>
          <a:p>
            <a:r>
              <a:rPr kumimoji="1" lang="en-US" altLang="ja-JP" sz="1600" b="1" dirty="0"/>
              <a:t>【</a:t>
            </a:r>
            <a:r>
              <a:rPr kumimoji="1" lang="ja-JP" altLang="en-US" sz="1600" b="1" dirty="0"/>
              <a:t>整備後　標準横断図</a:t>
            </a:r>
            <a:r>
              <a:rPr lang="en-US" altLang="ja-JP" sz="1600" b="1" dirty="0"/>
              <a:t>】</a:t>
            </a:r>
            <a:endParaRPr kumimoji="1" lang="ja-JP" altLang="en-US" sz="1600" b="1" dirty="0"/>
          </a:p>
        </p:txBody>
      </p:sp>
      <p:sp>
        <p:nvSpPr>
          <p:cNvPr id="897" name="二等辺三角形 896"/>
          <p:cNvSpPr/>
          <p:nvPr/>
        </p:nvSpPr>
        <p:spPr>
          <a:xfrm rot="5400000">
            <a:off x="2176505" y="5467611"/>
            <a:ext cx="1533717" cy="274456"/>
          </a:xfrm>
          <a:prstGeom prst="triangle">
            <a:avLst/>
          </a:pr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8" name="コンテンツ プレースホルダー 1"/>
          <p:cNvSpPr txBox="1">
            <a:spLocks/>
          </p:cNvSpPr>
          <p:nvPr/>
        </p:nvSpPr>
        <p:spPr>
          <a:xfrm>
            <a:off x="1582557" y="4625225"/>
            <a:ext cx="1069608" cy="22306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Font typeface="Arial" pitchFamily="34" charset="0"/>
              <a:buNone/>
            </a:pPr>
            <a:r>
              <a:rPr lang="ja-JP" altLang="en-US" sz="1200" b="1" dirty="0">
                <a:ea typeface="HG丸ｺﾞｼｯｸM-PRO" panose="020F0600000000000000" pitchFamily="50" charset="-128"/>
              </a:rPr>
              <a:t>（単位：</a:t>
            </a:r>
            <a:r>
              <a:rPr lang="en-US" altLang="ja-JP" sz="1200" b="1" dirty="0">
                <a:ea typeface="HG丸ｺﾞｼｯｸM-PRO" panose="020F0600000000000000" pitchFamily="50" charset="-128"/>
              </a:rPr>
              <a:t>m</a:t>
            </a:r>
            <a:r>
              <a:rPr lang="ja-JP" altLang="en-US" sz="1200" b="1" dirty="0">
                <a:ea typeface="HG丸ｺﾞｼｯｸM-PRO" panose="020F0600000000000000" pitchFamily="50" charset="-128"/>
              </a:rPr>
              <a:t>）</a:t>
            </a:r>
            <a:endParaRPr lang="en-US" altLang="ja-JP" sz="1200" b="1" dirty="0">
              <a:ea typeface="HG丸ｺﾞｼｯｸM-PRO" panose="020F0600000000000000" pitchFamily="50" charset="-128"/>
            </a:endParaRPr>
          </a:p>
          <a:p>
            <a:pPr marL="0" indent="0">
              <a:buFont typeface="Arial" pitchFamily="34" charset="0"/>
              <a:buNone/>
            </a:pPr>
            <a:endParaRPr lang="en-US" altLang="ja-JP" sz="1200" b="1" dirty="0">
              <a:ea typeface="HG丸ｺﾞｼｯｸM-PRO" panose="020F0600000000000000" pitchFamily="50" charset="-128"/>
            </a:endParaRPr>
          </a:p>
          <a:p>
            <a:pPr marL="0" indent="0">
              <a:buFont typeface="Arial" pitchFamily="34" charset="0"/>
              <a:buNone/>
            </a:pPr>
            <a:endParaRPr lang="ja-JP" altLang="en-US" sz="1200" b="1" dirty="0">
              <a:ea typeface="HG丸ｺﾞｼｯｸM-PRO" panose="020F0600000000000000" pitchFamily="50" charset="-128"/>
            </a:endParaRPr>
          </a:p>
        </p:txBody>
      </p:sp>
      <p:pic>
        <p:nvPicPr>
          <p:cNvPr id="179" name="図 64">
            <a:extLst>
              <a:ext uri="{FF2B5EF4-FFF2-40B4-BE49-F238E27FC236}">
                <a16:creationId xmlns:a16="http://schemas.microsoft.com/office/drawing/2014/main" id="{3751F208-8966-B36C-E26C-A9E87B74A52D}"/>
              </a:ext>
            </a:extLst>
          </p:cNvPr>
          <p:cNvPicPr>
            <a:picLocks noChangeAspect="1"/>
          </p:cNvPicPr>
          <p:nvPr/>
        </p:nvPicPr>
        <p:blipFill rotWithShape="1">
          <a:blip r:embed="rId5">
            <a:extLst>
              <a:ext uri="{28A0092B-C50C-407E-A947-70E740481C1C}">
                <a14:useLocalDpi xmlns:a14="http://schemas.microsoft.com/office/drawing/2010/main" val="0"/>
              </a:ext>
            </a:extLst>
          </a:blip>
          <a:srcRect l="11500" t="71248" r="83965" b="1088"/>
          <a:stretch/>
        </p:blipFill>
        <p:spPr bwMode="auto">
          <a:xfrm>
            <a:off x="4595846" y="5292176"/>
            <a:ext cx="212826" cy="50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 name="図 64">
            <a:extLst>
              <a:ext uri="{FF2B5EF4-FFF2-40B4-BE49-F238E27FC236}">
                <a16:creationId xmlns:a16="http://schemas.microsoft.com/office/drawing/2014/main" id="{3751F208-8966-B36C-E26C-A9E87B74A52D}"/>
              </a:ext>
            </a:extLst>
          </p:cNvPr>
          <p:cNvPicPr>
            <a:picLocks noChangeAspect="1"/>
          </p:cNvPicPr>
          <p:nvPr/>
        </p:nvPicPr>
        <p:blipFill rotWithShape="1">
          <a:blip r:embed="rId5">
            <a:extLst>
              <a:ext uri="{28A0092B-C50C-407E-A947-70E740481C1C}">
                <a14:useLocalDpi xmlns:a14="http://schemas.microsoft.com/office/drawing/2010/main" val="0"/>
              </a:ext>
            </a:extLst>
          </a:blip>
          <a:srcRect l="11500" t="71248" r="83965" b="1088"/>
          <a:stretch/>
        </p:blipFill>
        <p:spPr bwMode="auto">
          <a:xfrm>
            <a:off x="7327536" y="5293620"/>
            <a:ext cx="212826" cy="50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7166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fld id="{BB9DC561-8014-4BA4-A41B-AC2572FFD04C}" type="slidenum">
              <a:rPr lang="ja-JP" altLang="en-US" sz="2000" smtClean="0">
                <a:latin typeface="Arial" pitchFamily="34" charset="0"/>
              </a:rPr>
              <a:pPr eaLnBrk="1" hangingPunct="1">
                <a:spcBef>
                  <a:spcPct val="0"/>
                </a:spcBef>
                <a:buFontTx/>
                <a:buNone/>
              </a:pPr>
              <a:t>4</a:t>
            </a:fld>
            <a:endParaRPr lang="ja-JP" altLang="en-US" sz="2000" dirty="0">
              <a:latin typeface="Arial" pitchFamily="34" charset="0"/>
            </a:endParaRPr>
          </a:p>
        </p:txBody>
      </p:sp>
      <p:sp>
        <p:nvSpPr>
          <p:cNvPr id="6" name="タイトル 2"/>
          <p:cNvSpPr txBox="1">
            <a:spLocks/>
          </p:cNvSpPr>
          <p:nvPr/>
        </p:nvSpPr>
        <p:spPr>
          <a:xfrm>
            <a:off x="0" y="0"/>
            <a:ext cx="9144000" cy="554400"/>
          </a:xfrm>
          <a:prstGeom prst="rect">
            <a:avLst/>
          </a:prstGeom>
          <a:gradFill>
            <a:gsLst>
              <a:gs pos="0">
                <a:schemeClr val="accent6">
                  <a:lumMod val="60000"/>
                  <a:lumOff val="40000"/>
                </a:schemeClr>
              </a:gs>
              <a:gs pos="50000">
                <a:schemeClr val="bg1"/>
              </a:gs>
              <a:gs pos="100000">
                <a:schemeClr val="accent6">
                  <a:lumMod val="60000"/>
                  <a:lumOff val="40000"/>
                </a:schemeClr>
              </a:gs>
            </a:gsLst>
            <a:lin ang="5400000" scaled="0"/>
          </a:gradFill>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28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事業概要</a:t>
            </a:r>
          </a:p>
        </p:txBody>
      </p:sp>
      <p:sp>
        <p:nvSpPr>
          <p:cNvPr id="9" name="正方形/長方形 3"/>
          <p:cNvSpPr>
            <a:spLocks noChangeArrowheads="1"/>
          </p:cNvSpPr>
          <p:nvPr/>
        </p:nvSpPr>
        <p:spPr bwMode="auto">
          <a:xfrm>
            <a:off x="144018" y="554400"/>
            <a:ext cx="947981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tabLst>
                <a:tab pos="1612900" algn="l"/>
              </a:tabLst>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tabLst>
                <a:tab pos="1612900" algn="l"/>
              </a:tabLst>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tabLst>
                <a:tab pos="1612900" algn="l"/>
              </a:tabLst>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9pPr>
          </a:lstStyle>
          <a:p>
            <a:pPr eaLnBrk="1" hangingPunct="1">
              <a:lnSpc>
                <a:spcPct val="150000"/>
              </a:lnSpc>
              <a:spcBef>
                <a:spcPct val="0"/>
              </a:spcBef>
              <a:buFontTx/>
              <a:buNone/>
            </a:pPr>
            <a:r>
              <a:rPr lang="ja-JP" altLang="en-US" sz="2400" dirty="0">
                <a:latin typeface="+mj-ea"/>
                <a:ea typeface="+mj-ea"/>
              </a:rPr>
              <a:t>○全体事業費：約 </a:t>
            </a:r>
            <a:r>
              <a:rPr lang="en-US" altLang="ja-JP" sz="2400" dirty="0">
                <a:latin typeface="+mj-ea"/>
                <a:ea typeface="+mj-ea"/>
              </a:rPr>
              <a:t>46.9</a:t>
            </a:r>
            <a:r>
              <a:rPr lang="ja-JP" altLang="en-US" sz="2400" dirty="0">
                <a:latin typeface="+mj-ea"/>
                <a:ea typeface="+mj-ea"/>
              </a:rPr>
              <a:t>億円</a:t>
            </a:r>
            <a:r>
              <a:rPr lang="en-US" altLang="ja-JP" sz="2400" dirty="0">
                <a:latin typeface="+mj-ea"/>
                <a:ea typeface="+mj-ea"/>
              </a:rPr>
              <a:t>  〔</a:t>
            </a:r>
            <a:r>
              <a:rPr lang="ja-JP" altLang="en-US" sz="2400" dirty="0">
                <a:latin typeface="+mj-ea"/>
                <a:ea typeface="+mj-ea"/>
              </a:rPr>
              <a:t>国：約 </a:t>
            </a:r>
            <a:r>
              <a:rPr lang="en-US" altLang="ja-JP" sz="2400" dirty="0">
                <a:latin typeface="+mj-ea"/>
                <a:ea typeface="+mj-ea"/>
              </a:rPr>
              <a:t>25.8</a:t>
            </a:r>
            <a:r>
              <a:rPr lang="ja-JP" altLang="en-US" sz="2400" dirty="0">
                <a:latin typeface="+mj-ea"/>
                <a:ea typeface="+mj-ea"/>
              </a:rPr>
              <a:t>億円、府：約 </a:t>
            </a:r>
            <a:r>
              <a:rPr lang="en-US" altLang="ja-JP" sz="2400" dirty="0">
                <a:latin typeface="+mj-ea"/>
                <a:ea typeface="+mj-ea"/>
              </a:rPr>
              <a:t>21.1</a:t>
            </a:r>
            <a:r>
              <a:rPr lang="ja-JP" altLang="en-US" sz="2400" dirty="0">
                <a:latin typeface="+mj-ea"/>
                <a:ea typeface="+mj-ea"/>
              </a:rPr>
              <a:t>億円</a:t>
            </a:r>
            <a:r>
              <a:rPr lang="en-US" altLang="ja-JP" sz="2400" dirty="0">
                <a:latin typeface="+mj-ea"/>
                <a:ea typeface="+mj-ea"/>
              </a:rPr>
              <a:t>〕</a:t>
            </a:r>
          </a:p>
          <a:p>
            <a:pPr eaLnBrk="1" hangingPunct="1">
              <a:lnSpc>
                <a:spcPct val="150000"/>
              </a:lnSpc>
              <a:spcBef>
                <a:spcPct val="0"/>
              </a:spcBef>
              <a:buNone/>
            </a:pPr>
            <a:r>
              <a:rPr lang="en-US" altLang="ja-JP" sz="2400" dirty="0">
                <a:latin typeface="+mj-ea"/>
                <a:ea typeface="+mj-ea"/>
              </a:rPr>
              <a:t>【</a:t>
            </a:r>
            <a:r>
              <a:rPr lang="ja-JP" altLang="en-US" sz="2400" dirty="0">
                <a:latin typeface="+mj-ea"/>
                <a:ea typeface="+mj-ea"/>
              </a:rPr>
              <a:t>内訳</a:t>
            </a:r>
            <a:r>
              <a:rPr lang="en-US" altLang="ja-JP" sz="2400" dirty="0">
                <a:latin typeface="+mj-ea"/>
                <a:ea typeface="+mj-ea"/>
              </a:rPr>
              <a:t>】</a:t>
            </a:r>
            <a:r>
              <a:rPr lang="ja-JP" altLang="en-US" sz="2400" dirty="0">
                <a:latin typeface="+mj-ea"/>
                <a:ea typeface="+mj-ea"/>
              </a:rPr>
              <a:t>調査費 　 約  </a:t>
            </a:r>
            <a:r>
              <a:rPr lang="en-US" altLang="ja-JP" sz="2400" dirty="0">
                <a:latin typeface="+mj-ea"/>
                <a:ea typeface="+mj-ea"/>
              </a:rPr>
              <a:t>2.1 </a:t>
            </a:r>
            <a:r>
              <a:rPr lang="ja-JP" altLang="en-US" sz="2400" dirty="0">
                <a:latin typeface="+mj-ea"/>
                <a:ea typeface="+mj-ea"/>
              </a:rPr>
              <a:t>億円</a:t>
            </a:r>
            <a:endParaRPr lang="en-US" altLang="ja-JP" sz="2400" dirty="0">
              <a:latin typeface="+mj-ea"/>
              <a:ea typeface="+mj-ea"/>
            </a:endParaRPr>
          </a:p>
          <a:p>
            <a:pPr eaLnBrk="1" hangingPunct="1">
              <a:lnSpc>
                <a:spcPct val="150000"/>
              </a:lnSpc>
              <a:spcBef>
                <a:spcPct val="0"/>
              </a:spcBef>
              <a:buFontTx/>
              <a:buNone/>
            </a:pPr>
            <a:r>
              <a:rPr lang="ja-JP" altLang="en-US" sz="2400" dirty="0">
                <a:latin typeface="+mj-ea"/>
                <a:ea typeface="+mj-ea"/>
              </a:rPr>
              <a:t>　　　　 用地費　　約 </a:t>
            </a:r>
            <a:r>
              <a:rPr lang="en-US" altLang="ja-JP" sz="2400" dirty="0">
                <a:latin typeface="+mj-ea"/>
                <a:ea typeface="+mj-ea"/>
              </a:rPr>
              <a:t>31.3</a:t>
            </a:r>
            <a:r>
              <a:rPr lang="ja-JP" altLang="en-US" sz="2400" dirty="0">
                <a:latin typeface="+mj-ea"/>
                <a:ea typeface="+mj-ea"/>
              </a:rPr>
              <a:t>億円（うち 補償費 約 </a:t>
            </a:r>
            <a:r>
              <a:rPr lang="en-US" altLang="ja-JP" sz="2400" dirty="0">
                <a:latin typeface="+mj-ea"/>
                <a:ea typeface="+mj-ea"/>
              </a:rPr>
              <a:t>22.9</a:t>
            </a:r>
            <a:r>
              <a:rPr lang="ja-JP" altLang="en-US" sz="2400" dirty="0">
                <a:latin typeface="+mj-ea"/>
                <a:ea typeface="+mj-ea"/>
              </a:rPr>
              <a:t>億円） </a:t>
            </a:r>
            <a:endParaRPr lang="en-US" altLang="ja-JP" sz="2400" dirty="0">
              <a:latin typeface="+mj-ea"/>
              <a:ea typeface="+mj-ea"/>
            </a:endParaRPr>
          </a:p>
          <a:p>
            <a:pPr eaLnBrk="1" hangingPunct="1">
              <a:lnSpc>
                <a:spcPct val="150000"/>
              </a:lnSpc>
              <a:spcBef>
                <a:spcPct val="0"/>
              </a:spcBef>
              <a:buNone/>
            </a:pPr>
            <a:r>
              <a:rPr lang="ja-JP" altLang="en-US" sz="2400" dirty="0">
                <a:latin typeface="+mj-ea"/>
                <a:ea typeface="+mj-ea"/>
              </a:rPr>
              <a:t>　　　　 工事費　　約 </a:t>
            </a:r>
            <a:r>
              <a:rPr lang="en-US" altLang="ja-JP" sz="2400" dirty="0">
                <a:latin typeface="+mj-ea"/>
                <a:ea typeface="+mj-ea"/>
              </a:rPr>
              <a:t>13.5</a:t>
            </a:r>
            <a:r>
              <a:rPr lang="ja-JP" altLang="en-US" sz="2400" dirty="0">
                <a:latin typeface="+mj-ea"/>
                <a:ea typeface="+mj-ea"/>
              </a:rPr>
              <a:t>億円（うち電線共同溝 約 </a:t>
            </a:r>
            <a:r>
              <a:rPr lang="en-US" altLang="ja-JP" sz="2400" dirty="0">
                <a:latin typeface="+mj-ea"/>
                <a:ea typeface="+mj-ea"/>
              </a:rPr>
              <a:t>3.7</a:t>
            </a:r>
            <a:r>
              <a:rPr lang="ja-JP" altLang="en-US" sz="2400" dirty="0">
                <a:latin typeface="+mj-ea"/>
                <a:ea typeface="+mj-ea"/>
              </a:rPr>
              <a:t>億円）</a:t>
            </a:r>
            <a:endParaRPr lang="en-US" altLang="ja-JP" sz="2400" dirty="0">
              <a:latin typeface="+mj-ea"/>
              <a:ea typeface="+mj-ea"/>
            </a:endParaRPr>
          </a:p>
        </p:txBody>
      </p:sp>
      <p:sp>
        <p:nvSpPr>
          <p:cNvPr id="10" name="正方形/長方形 3"/>
          <p:cNvSpPr>
            <a:spLocks noChangeArrowheads="1"/>
          </p:cNvSpPr>
          <p:nvPr/>
        </p:nvSpPr>
        <p:spPr bwMode="auto">
          <a:xfrm>
            <a:off x="144018" y="3133684"/>
            <a:ext cx="8855964"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tabLst>
                <a:tab pos="1612900" algn="l"/>
              </a:tabLst>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tabLst>
                <a:tab pos="1612900" algn="l"/>
              </a:tabLst>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tabLst>
                <a:tab pos="1612900" algn="l"/>
              </a:tabLst>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tabLst>
                <a:tab pos="1612900" algn="l"/>
              </a:tabLst>
              <a:defRPr kumimoji="1" sz="2000">
                <a:solidFill>
                  <a:schemeClr val="tx1"/>
                </a:solidFill>
                <a:latin typeface="Calibri" pitchFamily="34" charset="0"/>
                <a:ea typeface="ＭＳ Ｐゴシック" pitchFamily="50" charset="-128"/>
              </a:defRPr>
            </a:lvl9pPr>
          </a:lstStyle>
          <a:p>
            <a:pPr eaLnBrk="1" hangingPunct="1">
              <a:lnSpc>
                <a:spcPct val="200000"/>
              </a:lnSpc>
              <a:spcBef>
                <a:spcPct val="0"/>
              </a:spcBef>
              <a:buFontTx/>
              <a:buNone/>
            </a:pPr>
            <a:r>
              <a:rPr lang="en-US" altLang="ja-JP" sz="2400" dirty="0">
                <a:latin typeface="+mj-ea"/>
                <a:ea typeface="+mj-ea"/>
              </a:rPr>
              <a:t>【</a:t>
            </a:r>
            <a:r>
              <a:rPr lang="ja-JP" altLang="en-US" sz="2400" dirty="0">
                <a:latin typeface="+mj-ea"/>
                <a:ea typeface="+mj-ea"/>
              </a:rPr>
              <a:t>事業費の積算根拠</a:t>
            </a:r>
            <a:r>
              <a:rPr lang="en-US" altLang="ja-JP" sz="2400" dirty="0">
                <a:latin typeface="+mj-ea"/>
                <a:ea typeface="+mj-ea"/>
              </a:rPr>
              <a:t>】</a:t>
            </a:r>
          </a:p>
          <a:p>
            <a:pPr eaLnBrk="1" hangingPunct="1">
              <a:lnSpc>
                <a:spcPct val="150000"/>
              </a:lnSpc>
              <a:spcBef>
                <a:spcPct val="0"/>
              </a:spcBef>
              <a:buFontTx/>
              <a:buNone/>
            </a:pPr>
            <a:r>
              <a:rPr lang="ja-JP" altLang="en-US" sz="2400" dirty="0">
                <a:latin typeface="+mj-ea"/>
                <a:ea typeface="+mj-ea"/>
              </a:rPr>
              <a:t>　都市計画道路 対馬江大利線（寝屋川市施行区間）の</a:t>
            </a:r>
            <a:endParaRPr lang="en-US" altLang="ja-JP" sz="2400" dirty="0">
              <a:latin typeface="+mj-ea"/>
              <a:ea typeface="+mj-ea"/>
            </a:endParaRPr>
          </a:p>
          <a:p>
            <a:pPr eaLnBrk="1" hangingPunct="1">
              <a:lnSpc>
                <a:spcPct val="150000"/>
              </a:lnSpc>
              <a:spcBef>
                <a:spcPct val="0"/>
              </a:spcBef>
              <a:buFontTx/>
              <a:buNone/>
            </a:pPr>
            <a:r>
              <a:rPr lang="ja-JP" altLang="en-US" sz="2400" dirty="0">
                <a:latin typeface="+mj-ea"/>
                <a:ea typeface="+mj-ea"/>
              </a:rPr>
              <a:t>　事業費を基に本府施行区間の延長比で概算工事費を算出</a:t>
            </a:r>
            <a:endParaRPr lang="en-US" altLang="ja-JP" sz="2400" dirty="0">
              <a:latin typeface="+mj-ea"/>
              <a:ea typeface="+mj-ea"/>
            </a:endParaRPr>
          </a:p>
          <a:p>
            <a:pPr eaLnBrk="1" hangingPunct="1">
              <a:lnSpc>
                <a:spcPct val="150000"/>
              </a:lnSpc>
              <a:spcBef>
                <a:spcPct val="0"/>
              </a:spcBef>
              <a:buFontTx/>
              <a:buNone/>
            </a:pPr>
            <a:r>
              <a:rPr lang="ja-JP" altLang="en-US" sz="2400" dirty="0">
                <a:latin typeface="+mj-ea"/>
                <a:ea typeface="+mj-ea"/>
              </a:rPr>
              <a:t>　用地費単価：</a:t>
            </a:r>
            <a:r>
              <a:rPr lang="en-US" altLang="ja-JP" sz="2400" dirty="0">
                <a:latin typeface="+mj-ea"/>
                <a:ea typeface="+mj-ea"/>
              </a:rPr>
              <a:t>115</a:t>
            </a:r>
            <a:r>
              <a:rPr lang="ja-JP" altLang="en-US" sz="2400" dirty="0">
                <a:latin typeface="+mj-ea"/>
                <a:ea typeface="+mj-ea"/>
              </a:rPr>
              <a:t>千円</a:t>
            </a:r>
            <a:r>
              <a:rPr lang="en-US" altLang="ja-JP" sz="2400" dirty="0">
                <a:latin typeface="+mj-ea"/>
                <a:ea typeface="+mj-ea"/>
              </a:rPr>
              <a:t>/</a:t>
            </a:r>
            <a:r>
              <a:rPr lang="ja-JP" altLang="en-US" sz="2400" dirty="0">
                <a:latin typeface="+mj-ea"/>
                <a:ea typeface="+mj-ea"/>
              </a:rPr>
              <a:t>㎡  （国土交通省　地価公示）</a:t>
            </a:r>
            <a:endParaRPr lang="en-US" altLang="ja-JP" sz="2400" dirty="0">
              <a:latin typeface="+mj-ea"/>
              <a:ea typeface="+mj-ea"/>
            </a:endParaRPr>
          </a:p>
          <a:p>
            <a:pPr eaLnBrk="1" hangingPunct="1">
              <a:lnSpc>
                <a:spcPct val="150000"/>
              </a:lnSpc>
              <a:spcBef>
                <a:spcPct val="0"/>
              </a:spcBef>
              <a:buFontTx/>
              <a:buNone/>
            </a:pPr>
            <a:r>
              <a:rPr lang="ja-JP" altLang="en-US" sz="2400" dirty="0">
                <a:latin typeface="+mj-ea"/>
                <a:ea typeface="+mj-ea"/>
              </a:rPr>
              <a:t>　補償費単価：戸建住宅</a:t>
            </a:r>
            <a:r>
              <a:rPr lang="en-US" altLang="ja-JP" sz="2400" dirty="0">
                <a:latin typeface="+mj-ea"/>
                <a:ea typeface="+mj-ea"/>
              </a:rPr>
              <a:t>31,000</a:t>
            </a:r>
            <a:r>
              <a:rPr lang="ja-JP" altLang="en-US" sz="2400" dirty="0">
                <a:latin typeface="+mj-ea"/>
                <a:ea typeface="+mj-ea"/>
              </a:rPr>
              <a:t>千円</a:t>
            </a:r>
            <a:r>
              <a:rPr lang="en-US" altLang="ja-JP" sz="2400" dirty="0">
                <a:latin typeface="+mj-ea"/>
                <a:ea typeface="+mj-ea"/>
              </a:rPr>
              <a:t>/</a:t>
            </a:r>
            <a:r>
              <a:rPr lang="ja-JP" altLang="en-US" sz="2400" dirty="0">
                <a:latin typeface="+mj-ea"/>
                <a:ea typeface="+mj-ea"/>
              </a:rPr>
              <a:t>戸</a:t>
            </a:r>
            <a:endParaRPr lang="en-US" altLang="ja-JP" sz="2400" dirty="0">
              <a:latin typeface="+mj-ea"/>
              <a:ea typeface="+mj-ea"/>
            </a:endParaRPr>
          </a:p>
          <a:p>
            <a:pPr eaLnBrk="1" hangingPunct="1">
              <a:lnSpc>
                <a:spcPct val="150000"/>
              </a:lnSpc>
              <a:spcBef>
                <a:spcPct val="0"/>
              </a:spcBef>
              <a:buFontTx/>
              <a:buNone/>
            </a:pPr>
            <a:r>
              <a:rPr lang="ja-JP" altLang="en-US" sz="2400" dirty="0">
                <a:latin typeface="+mj-ea"/>
                <a:ea typeface="+mj-ea"/>
              </a:rPr>
              <a:t>　　　　　　　   　大型物件</a:t>
            </a:r>
            <a:r>
              <a:rPr lang="en-US" altLang="ja-JP" sz="2400" dirty="0">
                <a:latin typeface="+mj-ea"/>
                <a:ea typeface="+mj-ea"/>
              </a:rPr>
              <a:t>120,000</a:t>
            </a:r>
            <a:r>
              <a:rPr lang="ja-JP" altLang="en-US" sz="2400" dirty="0">
                <a:latin typeface="+mj-ea"/>
                <a:ea typeface="+mj-ea"/>
              </a:rPr>
              <a:t>千円</a:t>
            </a:r>
            <a:r>
              <a:rPr lang="en-US" altLang="ja-JP" sz="2400" dirty="0">
                <a:latin typeface="+mj-ea"/>
                <a:ea typeface="+mj-ea"/>
              </a:rPr>
              <a:t>/</a:t>
            </a:r>
            <a:r>
              <a:rPr lang="ja-JP" altLang="en-US" sz="2400" dirty="0">
                <a:latin typeface="+mj-ea"/>
                <a:ea typeface="+mj-ea"/>
              </a:rPr>
              <a:t>戸　（他事業の実績）</a:t>
            </a:r>
            <a:endParaRPr lang="en-US" altLang="ja-JP" sz="2400" dirty="0">
              <a:latin typeface="+mj-ea"/>
              <a:ea typeface="+mj-ea"/>
            </a:endParaRPr>
          </a:p>
          <a:p>
            <a:pPr eaLnBrk="1" hangingPunct="1">
              <a:lnSpc>
                <a:spcPct val="150000"/>
              </a:lnSpc>
              <a:spcBef>
                <a:spcPct val="0"/>
              </a:spcBef>
              <a:buFontTx/>
              <a:buNone/>
            </a:pPr>
            <a:endParaRPr lang="en-US" altLang="ja-JP" sz="2400" dirty="0">
              <a:latin typeface="+mj-ea"/>
              <a:ea typeface="+mj-ea"/>
            </a:endParaRPr>
          </a:p>
        </p:txBody>
      </p:sp>
    </p:spTree>
    <p:extLst>
      <p:ext uri="{BB962C8B-B14F-4D97-AF65-F5344CB8AC3E}">
        <p14:creationId xmlns:p14="http://schemas.microsoft.com/office/powerpoint/2010/main" val="4021039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5" name="グループ化 74"/>
          <p:cNvGrpSpPr/>
          <p:nvPr/>
        </p:nvGrpSpPr>
        <p:grpSpPr>
          <a:xfrm>
            <a:off x="208642" y="4932084"/>
            <a:ext cx="2768278" cy="1848285"/>
            <a:chOff x="149219" y="4833362"/>
            <a:chExt cx="2983567" cy="1932841"/>
          </a:xfrm>
        </p:grpSpPr>
        <p:pic>
          <p:nvPicPr>
            <p:cNvPr id="76" name="図 75"/>
            <p:cNvPicPr>
              <a:picLocks noChangeAspect="1"/>
            </p:cNvPicPr>
            <p:nvPr/>
          </p:nvPicPr>
          <p:blipFill rotWithShape="1">
            <a:blip r:embed="rId3">
              <a:extLst>
                <a:ext uri="{28A0092B-C50C-407E-A947-70E740481C1C}">
                  <a14:useLocalDpi xmlns:a14="http://schemas.microsoft.com/office/drawing/2010/main" val="0"/>
                </a:ext>
              </a:extLst>
            </a:blip>
            <a:srcRect t="21492" b="29921"/>
            <a:stretch/>
          </p:blipFill>
          <p:spPr>
            <a:xfrm>
              <a:off x="149219" y="4833362"/>
              <a:ext cx="2983567" cy="1932841"/>
            </a:xfrm>
            <a:prstGeom prst="rect">
              <a:avLst/>
            </a:prstGeom>
          </p:spPr>
        </p:pic>
        <p:grpSp>
          <p:nvGrpSpPr>
            <p:cNvPr id="84" name="グループ化 83"/>
            <p:cNvGrpSpPr/>
            <p:nvPr/>
          </p:nvGrpSpPr>
          <p:grpSpPr>
            <a:xfrm>
              <a:off x="1938909" y="5398748"/>
              <a:ext cx="796014" cy="1060890"/>
              <a:chOff x="2308834" y="4881569"/>
              <a:chExt cx="796014" cy="1060890"/>
            </a:xfrm>
          </p:grpSpPr>
          <p:sp>
            <p:nvSpPr>
              <p:cNvPr id="85" name="角丸四角形 84"/>
              <p:cNvSpPr/>
              <p:nvPr/>
            </p:nvSpPr>
            <p:spPr>
              <a:xfrm>
                <a:off x="2308834" y="5282059"/>
                <a:ext cx="368300" cy="660400"/>
              </a:xfrm>
              <a:prstGeom prst="roundRect">
                <a:avLst/>
              </a:prstGeom>
              <a:solidFill>
                <a:srgbClr val="FFFF00">
                  <a:alpha val="10000"/>
                </a:srgbClr>
              </a:solid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6" name="直線コネクタ 85"/>
              <p:cNvCxnSpPr>
                <a:stCxn id="85" idx="0"/>
              </p:cNvCxnSpPr>
              <p:nvPr/>
            </p:nvCxnSpPr>
            <p:spPr>
              <a:xfrm flipV="1">
                <a:off x="2492984" y="5031794"/>
                <a:ext cx="46714" cy="25026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87" name="テキスト ボックス 86"/>
              <p:cNvSpPr txBox="1"/>
              <p:nvPr/>
            </p:nvSpPr>
            <p:spPr>
              <a:xfrm>
                <a:off x="2539698" y="4881569"/>
                <a:ext cx="565150" cy="169277"/>
              </a:xfrm>
              <a:prstGeom prst="rect">
                <a:avLst/>
              </a:prstGeom>
              <a:solidFill>
                <a:srgbClr val="FF0000"/>
              </a:solidFill>
            </p:spPr>
            <p:txBody>
              <a:bodyPr wrap="square" lIns="0" tIns="0" rIns="0" bIns="0" rtlCol="0">
                <a:spAutoFit/>
              </a:bodyPr>
              <a:lstStyle/>
              <a:p>
                <a:pPr algn="ctr"/>
                <a:r>
                  <a:rPr kumimoji="1" lang="ja-JP" altLang="en-US" sz="1100" dirty="0">
                    <a:solidFill>
                      <a:schemeClr val="bg1"/>
                    </a:solidFill>
                  </a:rPr>
                  <a:t>自転車</a:t>
                </a:r>
              </a:p>
            </p:txBody>
          </p:sp>
        </p:grpSp>
      </p:grpSp>
      <p:grpSp>
        <p:nvGrpSpPr>
          <p:cNvPr id="18" name="グループ化 17"/>
          <p:cNvGrpSpPr/>
          <p:nvPr/>
        </p:nvGrpSpPr>
        <p:grpSpPr>
          <a:xfrm>
            <a:off x="3112392" y="3230359"/>
            <a:ext cx="5841114" cy="3320175"/>
            <a:chOff x="3112392" y="3230359"/>
            <a:chExt cx="5841114" cy="3320175"/>
          </a:xfrm>
        </p:grpSpPr>
        <p:grpSp>
          <p:nvGrpSpPr>
            <p:cNvPr id="15" name="グループ化 14"/>
            <p:cNvGrpSpPr/>
            <p:nvPr/>
          </p:nvGrpSpPr>
          <p:grpSpPr>
            <a:xfrm>
              <a:off x="3112392" y="3230359"/>
              <a:ext cx="5841114" cy="3320175"/>
              <a:chOff x="3112392" y="3230359"/>
              <a:chExt cx="5841114" cy="3320175"/>
            </a:xfrm>
          </p:grpSpPr>
          <p:grpSp>
            <p:nvGrpSpPr>
              <p:cNvPr id="106" name="グループ化 105"/>
              <p:cNvGrpSpPr/>
              <p:nvPr/>
            </p:nvGrpSpPr>
            <p:grpSpPr>
              <a:xfrm>
                <a:off x="3112392" y="3230359"/>
                <a:ext cx="5841114" cy="3320175"/>
                <a:chOff x="0" y="226855"/>
                <a:chExt cx="6631736" cy="3647607"/>
              </a:xfrm>
            </p:grpSpPr>
            <p:pic>
              <p:nvPicPr>
                <p:cNvPr id="107" name="図 106"/>
                <p:cNvPicPr>
                  <a:picLocks noChangeAspect="1"/>
                </p:cNvPicPr>
                <p:nvPr/>
              </p:nvPicPr>
              <p:blipFill>
                <a:blip r:embed="rId4">
                  <a:extLst>
                    <a:ext uri="{28A0092B-C50C-407E-A947-70E740481C1C}">
                      <a14:useLocalDpi xmlns:a14="http://schemas.microsoft.com/office/drawing/2010/main" val="0"/>
                    </a:ext>
                  </a:extLst>
                </a:blip>
                <a:srcRect l="25839" t="15230" r="12878" b="21884"/>
                <a:stretch>
                  <a:fillRect/>
                </a:stretch>
              </p:blipFill>
              <p:spPr bwMode="auto">
                <a:xfrm>
                  <a:off x="38100" y="237406"/>
                  <a:ext cx="6584111" cy="3594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 name="フリーフォーム 107"/>
                <p:cNvSpPr>
                  <a:spLocks/>
                </p:cNvSpPr>
                <p:nvPr/>
              </p:nvSpPr>
              <p:spPr bwMode="auto">
                <a:xfrm>
                  <a:off x="3260571" y="235945"/>
                  <a:ext cx="3342591" cy="1300635"/>
                </a:xfrm>
                <a:custGeom>
                  <a:avLst/>
                  <a:gdLst>
                    <a:gd name="T0" fmla="*/ 0 w 3218794"/>
                    <a:gd name="T1" fmla="*/ 0 h 1324741"/>
                    <a:gd name="T2" fmla="*/ 1779232 w 3218794"/>
                    <a:gd name="T3" fmla="*/ 1113402 h 1324741"/>
                    <a:gd name="T4" fmla="*/ 2086753 w 3218794"/>
                    <a:gd name="T5" fmla="*/ 1273989 h 1324741"/>
                    <a:gd name="T6" fmla="*/ 3228975 w 3218794"/>
                    <a:gd name="T7" fmla="*/ 1295400 h 1324741"/>
                    <a:gd name="T8" fmla="*/ 0 60000 65536"/>
                    <a:gd name="T9" fmla="*/ 0 60000 65536"/>
                    <a:gd name="T10" fmla="*/ 0 60000 65536"/>
                    <a:gd name="T11" fmla="*/ 0 60000 65536"/>
                    <a:gd name="connsiteX0" fmla="*/ 0 w 3381294"/>
                    <a:gd name="connsiteY0" fmla="*/ 0 h 1379052"/>
                    <a:gd name="connsiteX1" fmla="*/ 1936122 w 3381294"/>
                    <a:gd name="connsiteY1" fmla="*/ 1192932 h 1379052"/>
                    <a:gd name="connsiteX2" fmla="*/ 2242673 w 3381294"/>
                    <a:gd name="connsiteY2" fmla="*/ 1357156 h 1379052"/>
                    <a:gd name="connsiteX3" fmla="*/ 3381294 w 3381294"/>
                    <a:gd name="connsiteY3" fmla="*/ 1379052 h 1379052"/>
                  </a:gdLst>
                  <a:ahLst/>
                  <a:cxnLst>
                    <a:cxn ang="0">
                      <a:pos x="connsiteX0" y="connsiteY0"/>
                    </a:cxn>
                    <a:cxn ang="0">
                      <a:pos x="connsiteX1" y="connsiteY1"/>
                    </a:cxn>
                    <a:cxn ang="0">
                      <a:pos x="connsiteX2" y="connsiteY2"/>
                    </a:cxn>
                    <a:cxn ang="0">
                      <a:pos x="connsiteX3" y="connsiteY3"/>
                    </a:cxn>
                  </a:cxnLst>
                  <a:rect l="l" t="t" r="r" b="b"/>
                  <a:pathLst>
                    <a:path w="3381294" h="1379052">
                      <a:moveTo>
                        <a:pt x="0" y="0"/>
                      </a:moveTo>
                      <a:lnTo>
                        <a:pt x="1936122" y="1192932"/>
                      </a:lnTo>
                      <a:lnTo>
                        <a:pt x="2242673" y="1357156"/>
                      </a:lnTo>
                      <a:lnTo>
                        <a:pt x="3381294" y="1379052"/>
                      </a:lnTo>
                    </a:path>
                  </a:pathLst>
                </a:custGeom>
                <a:noFill/>
                <a:ln w="57150" cap="flat" cmpd="sng" algn="ctr">
                  <a:solidFill>
                    <a:srgbClr val="7F7F7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09" name="フリーフォーム 108"/>
                <p:cNvSpPr>
                  <a:spLocks/>
                </p:cNvSpPr>
                <p:nvPr/>
              </p:nvSpPr>
              <p:spPr bwMode="auto">
                <a:xfrm>
                  <a:off x="2827846" y="2048774"/>
                  <a:ext cx="3803890" cy="417662"/>
                </a:xfrm>
                <a:custGeom>
                  <a:avLst/>
                  <a:gdLst>
                    <a:gd name="T0" fmla="*/ 0 w 3762031"/>
                    <a:gd name="T1" fmla="*/ 0 h 423230"/>
                    <a:gd name="T2" fmla="*/ 486687 w 3762031"/>
                    <a:gd name="T3" fmla="*/ 99218 h 423230"/>
                    <a:gd name="T4" fmla="*/ 847452 w 3762031"/>
                    <a:gd name="T5" fmla="*/ 64391 h 423230"/>
                    <a:gd name="T6" fmla="*/ 1136065 w 3762031"/>
                    <a:gd name="T7" fmla="*/ 46979 h 423230"/>
                    <a:gd name="T8" fmla="*/ 1581010 w 3762031"/>
                    <a:gd name="T9" fmla="*/ 128240 h 423230"/>
                    <a:gd name="T10" fmla="*/ 2849704 w 3762031"/>
                    <a:gd name="T11" fmla="*/ 348804 h 423230"/>
                    <a:gd name="T12" fmla="*/ 2945909 w 3762031"/>
                    <a:gd name="T13" fmla="*/ 360413 h 423230"/>
                    <a:gd name="T14" fmla="*/ 3342751 w 3762031"/>
                    <a:gd name="T15" fmla="*/ 412653 h 423230"/>
                    <a:gd name="T16" fmla="*/ 3505096 w 3762031"/>
                    <a:gd name="T17" fmla="*/ 389434 h 423230"/>
                    <a:gd name="T18" fmla="*/ 3799722 w 3762031"/>
                    <a:gd name="T19" fmla="*/ 250130 h 4232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762031" h="423230">
                      <a:moveTo>
                        <a:pt x="0" y="0"/>
                      </a:moveTo>
                      <a:lnTo>
                        <a:pt x="481859" y="101761"/>
                      </a:lnTo>
                      <a:lnTo>
                        <a:pt x="839046" y="66042"/>
                      </a:lnTo>
                      <a:lnTo>
                        <a:pt x="1124796" y="48183"/>
                      </a:lnTo>
                      <a:lnTo>
                        <a:pt x="1565327" y="131527"/>
                      </a:lnTo>
                      <a:lnTo>
                        <a:pt x="2821437" y="357745"/>
                      </a:lnTo>
                      <a:lnTo>
                        <a:pt x="2916687" y="369652"/>
                      </a:lnTo>
                      <a:lnTo>
                        <a:pt x="3309593" y="423230"/>
                      </a:lnTo>
                      <a:lnTo>
                        <a:pt x="3470327" y="399417"/>
                      </a:lnTo>
                      <a:lnTo>
                        <a:pt x="3762031" y="256542"/>
                      </a:lnTo>
                    </a:path>
                  </a:pathLst>
                </a:custGeom>
                <a:noFill/>
                <a:ln w="57150" cap="flat" cmpd="sng" algn="ctr">
                  <a:solidFill>
                    <a:srgbClr val="7F7F7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10" name="フリーフォーム 109"/>
                <p:cNvSpPr>
                  <a:spLocks/>
                </p:cNvSpPr>
                <p:nvPr/>
              </p:nvSpPr>
              <p:spPr bwMode="auto">
                <a:xfrm>
                  <a:off x="2309004" y="226855"/>
                  <a:ext cx="837656" cy="3595904"/>
                </a:xfrm>
                <a:custGeom>
                  <a:avLst/>
                  <a:gdLst>
                    <a:gd name="T0" fmla="*/ 0 w 708958"/>
                    <a:gd name="T1" fmla="*/ 3117821 h 3041098"/>
                    <a:gd name="T2" fmla="*/ 70039 w 708958"/>
                    <a:gd name="T3" fmla="*/ 2441017 h 3041098"/>
                    <a:gd name="T4" fmla="*/ 294165 w 708958"/>
                    <a:gd name="T5" fmla="*/ 1943084 h 3041098"/>
                    <a:gd name="T6" fmla="*/ 345526 w 708958"/>
                    <a:gd name="T7" fmla="*/ 1706203 h 3041098"/>
                    <a:gd name="T8" fmla="*/ 508951 w 708958"/>
                    <a:gd name="T9" fmla="*/ 1300121 h 3041098"/>
                    <a:gd name="T10" fmla="*/ 702030 w 708958"/>
                    <a:gd name="T11" fmla="*/ 0 h 3041098"/>
                    <a:gd name="T12" fmla="*/ 0 60000 65536"/>
                    <a:gd name="T13" fmla="*/ 0 60000 65536"/>
                    <a:gd name="T14" fmla="*/ 0 60000 65536"/>
                    <a:gd name="T15" fmla="*/ 0 60000 65536"/>
                    <a:gd name="T16" fmla="*/ 0 60000 65536"/>
                    <a:gd name="T17" fmla="*/ 0 60000 65536"/>
                    <a:gd name="connsiteX0" fmla="*/ 0 w 837200"/>
                    <a:gd name="connsiteY0" fmla="*/ 3580583 h 3580583"/>
                    <a:gd name="connsiteX1" fmla="*/ 70730 w 837200"/>
                    <a:gd name="connsiteY1" fmla="*/ 2920434 h 3580583"/>
                    <a:gd name="connsiteX2" fmla="*/ 297067 w 837200"/>
                    <a:gd name="connsiteY2" fmla="*/ 2434754 h 3580583"/>
                    <a:gd name="connsiteX3" fmla="*/ 348936 w 837200"/>
                    <a:gd name="connsiteY3" fmla="*/ 2203702 h 3580583"/>
                    <a:gd name="connsiteX4" fmla="*/ 513973 w 837200"/>
                    <a:gd name="connsiteY4" fmla="*/ 1807613 h 3580583"/>
                    <a:gd name="connsiteX5" fmla="*/ 837200 w 837200"/>
                    <a:gd name="connsiteY5" fmla="*/ 0 h 3580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7200" h="3580583">
                      <a:moveTo>
                        <a:pt x="0" y="3580583"/>
                      </a:moveTo>
                      <a:lnTo>
                        <a:pt x="70730" y="2920434"/>
                      </a:lnTo>
                      <a:lnTo>
                        <a:pt x="297067" y="2434754"/>
                      </a:lnTo>
                      <a:lnTo>
                        <a:pt x="348936" y="2203702"/>
                      </a:lnTo>
                      <a:lnTo>
                        <a:pt x="513973" y="1807613"/>
                      </a:lnTo>
                      <a:cubicBezTo>
                        <a:pt x="578968" y="1384904"/>
                        <a:pt x="754273" y="416853"/>
                        <a:pt x="837200" y="0"/>
                      </a:cubicBezTo>
                    </a:path>
                  </a:pathLst>
                </a:custGeom>
                <a:noFill/>
                <a:ln w="57150" cap="flat" cmpd="sng" algn="ctr">
                  <a:solidFill>
                    <a:srgbClr val="7F7F7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nvGrpSpPr>
                <p:cNvPr id="111" name="グループ化 110"/>
                <p:cNvGrpSpPr/>
                <p:nvPr/>
              </p:nvGrpSpPr>
              <p:grpSpPr>
                <a:xfrm>
                  <a:off x="1197288" y="2396659"/>
                  <a:ext cx="283936" cy="1477803"/>
                  <a:chOff x="1197288" y="2396659"/>
                  <a:chExt cx="283936" cy="1477803"/>
                </a:xfrm>
              </p:grpSpPr>
              <p:sp>
                <p:nvSpPr>
                  <p:cNvPr id="160" name="テキスト ボックス 11"/>
                  <p:cNvSpPr txBox="1"/>
                  <p:nvPr/>
                </p:nvSpPr>
                <p:spPr bwMode="auto">
                  <a:xfrm rot="4183824">
                    <a:off x="619859" y="3020607"/>
                    <a:ext cx="1375348" cy="220490"/>
                  </a:xfrm>
                  <a:prstGeom prst="rect">
                    <a:avLst/>
                  </a:prstGeom>
                  <a:solidFill>
                    <a:schemeClr val="bg1"/>
                  </a:solidFill>
                  <a:ln w="6350">
                    <a:solidFill>
                      <a:schemeClr val="tx1"/>
                    </a:solidFill>
                  </a:ln>
                </p:spPr>
                <p:txBody>
                  <a:bodyPr wrap="none" lIns="36000" tIns="36000" rIns="36000" bIns="36000" rtlCol="0" anchor="ctr" anchorCtr="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200"/>
                      </a:lnSpc>
                    </a:pPr>
                    <a:endParaRPr kumimoji="1" lang="ja-JP" altLang="en-US" sz="1100"/>
                  </a:p>
                </p:txBody>
              </p:sp>
              <p:sp>
                <p:nvSpPr>
                  <p:cNvPr id="151" name="テキスト ボックス 11"/>
                  <p:cNvSpPr txBox="1"/>
                  <p:nvPr/>
                </p:nvSpPr>
                <p:spPr>
                  <a:xfrm rot="20350914">
                    <a:off x="1203318" y="2396659"/>
                    <a:ext cx="277906" cy="147780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vert="wordArtVertRtl"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000" b="1" dirty="0">
                        <a:latin typeface="BIZ UDゴシック" panose="020B0400000000000000" pitchFamily="49" charset="-128"/>
                        <a:ea typeface="BIZ UDゴシック" panose="020B0400000000000000" pitchFamily="49" charset="-128"/>
                      </a:rPr>
                      <a:t>（主）八尾茨木線</a:t>
                    </a:r>
                  </a:p>
                </p:txBody>
              </p:sp>
            </p:grpSp>
            <p:grpSp>
              <p:nvGrpSpPr>
                <p:cNvPr id="112" name="グループ化 111"/>
                <p:cNvGrpSpPr/>
                <p:nvPr/>
              </p:nvGrpSpPr>
              <p:grpSpPr>
                <a:xfrm>
                  <a:off x="5117428" y="1765327"/>
                  <a:ext cx="1474847" cy="2077729"/>
                  <a:chOff x="5117428" y="1765327"/>
                  <a:chExt cx="1470076" cy="2102540"/>
                </a:xfrm>
              </p:grpSpPr>
              <p:sp>
                <p:nvSpPr>
                  <p:cNvPr id="140" name="フリーフォーム 139"/>
                  <p:cNvSpPr/>
                  <p:nvPr/>
                </p:nvSpPr>
                <p:spPr bwMode="auto">
                  <a:xfrm>
                    <a:off x="5117429" y="1765327"/>
                    <a:ext cx="1470075" cy="2098324"/>
                  </a:xfrm>
                  <a:custGeom>
                    <a:avLst/>
                    <a:gdLst>
                      <a:gd name="connsiteX0" fmla="*/ 1472045 w 1472045"/>
                      <a:gd name="connsiteY0" fmla="*/ 0 h 2102922"/>
                      <a:gd name="connsiteX1" fmla="*/ 865909 w 1472045"/>
                      <a:gd name="connsiteY1" fmla="*/ 630876 h 2102922"/>
                      <a:gd name="connsiteX2" fmla="*/ 395844 w 1472045"/>
                      <a:gd name="connsiteY2" fmla="*/ 1150422 h 2102922"/>
                      <a:gd name="connsiteX3" fmla="*/ 197922 w 1472045"/>
                      <a:gd name="connsiteY3" fmla="*/ 1509156 h 2102922"/>
                      <a:gd name="connsiteX4" fmla="*/ 0 w 1472045"/>
                      <a:gd name="connsiteY4" fmla="*/ 2102922 h 2102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045" h="2102922">
                        <a:moveTo>
                          <a:pt x="1472045" y="0"/>
                        </a:moveTo>
                        <a:lnTo>
                          <a:pt x="865909" y="630876"/>
                        </a:lnTo>
                        <a:lnTo>
                          <a:pt x="395844" y="1150422"/>
                        </a:lnTo>
                        <a:lnTo>
                          <a:pt x="197922" y="1509156"/>
                        </a:lnTo>
                        <a:lnTo>
                          <a:pt x="0" y="2102922"/>
                        </a:lnTo>
                      </a:path>
                    </a:pathLst>
                  </a:custGeom>
                  <a:ln w="50800">
                    <a:solidFill>
                      <a:schemeClr val="bg1"/>
                    </a:solidFill>
                    <a:prstDash val="solid"/>
                    <a:headEnd type="none" w="med" len="med"/>
                    <a:tailEnd type="none" w="med" len="med"/>
                  </a:ln>
                </p:spPr>
                <p:style>
                  <a:lnRef idx="1">
                    <a:schemeClr val="dk1"/>
                  </a:lnRef>
                  <a:fillRef idx="0">
                    <a:schemeClr val="dk1"/>
                  </a:fillRef>
                  <a:effectRef idx="0">
                    <a:schemeClr val="dk1"/>
                  </a:effectRef>
                  <a:fontRef idx="minor">
                    <a:schemeClr val="tx1"/>
                  </a:fontRef>
                </p:style>
                <p:txBody>
                  <a:bodyPr wrap="square" lIns="18288" tIns="0" rIns="0" bIns="0" rtlCol="0" anchor="t" upright="1"/>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ja-JP" altLang="en-US"/>
                  </a:p>
                </p:txBody>
              </p:sp>
              <p:sp>
                <p:nvSpPr>
                  <p:cNvPr id="148" name="フリーフォーム 147"/>
                  <p:cNvSpPr/>
                  <p:nvPr/>
                </p:nvSpPr>
                <p:spPr bwMode="auto">
                  <a:xfrm>
                    <a:off x="5117428" y="1769543"/>
                    <a:ext cx="1470075" cy="2098324"/>
                  </a:xfrm>
                  <a:custGeom>
                    <a:avLst/>
                    <a:gdLst>
                      <a:gd name="connsiteX0" fmla="*/ 1472045 w 1472045"/>
                      <a:gd name="connsiteY0" fmla="*/ 0 h 2102922"/>
                      <a:gd name="connsiteX1" fmla="*/ 865909 w 1472045"/>
                      <a:gd name="connsiteY1" fmla="*/ 630876 h 2102922"/>
                      <a:gd name="connsiteX2" fmla="*/ 395844 w 1472045"/>
                      <a:gd name="connsiteY2" fmla="*/ 1150422 h 2102922"/>
                      <a:gd name="connsiteX3" fmla="*/ 197922 w 1472045"/>
                      <a:gd name="connsiteY3" fmla="*/ 1509156 h 2102922"/>
                      <a:gd name="connsiteX4" fmla="*/ 0 w 1472045"/>
                      <a:gd name="connsiteY4" fmla="*/ 2102922 h 2102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045" h="2102922">
                        <a:moveTo>
                          <a:pt x="1472045" y="0"/>
                        </a:moveTo>
                        <a:lnTo>
                          <a:pt x="865909" y="630876"/>
                        </a:lnTo>
                        <a:lnTo>
                          <a:pt x="395844" y="1150422"/>
                        </a:lnTo>
                        <a:lnTo>
                          <a:pt x="197922" y="1509156"/>
                        </a:lnTo>
                        <a:lnTo>
                          <a:pt x="0" y="2102922"/>
                        </a:lnTo>
                      </a:path>
                    </a:pathLst>
                  </a:custGeom>
                  <a:ln w="50800">
                    <a:solidFill>
                      <a:schemeClr val="dk1">
                        <a:shade val="95000"/>
                        <a:satMod val="105000"/>
                      </a:schemeClr>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txBody>
                  <a:bodyPr wrap="square" lIns="18288" tIns="0" rIns="0" bIns="0" rtlCol="0" anchor="t" upright="1"/>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ja-JP" altLang="en-US"/>
                  </a:p>
                </p:txBody>
              </p:sp>
            </p:grpSp>
            <p:sp>
              <p:nvSpPr>
                <p:cNvPr id="114" name="正方形/長方形 113"/>
                <p:cNvSpPr/>
                <p:nvPr/>
              </p:nvSpPr>
              <p:spPr bwMode="auto">
                <a:xfrm>
                  <a:off x="2787643" y="2460621"/>
                  <a:ext cx="644647" cy="437972"/>
                </a:xfrm>
                <a:prstGeom prst="rect">
                  <a:avLst/>
                </a:prstGeom>
                <a:solidFill>
                  <a:schemeClr val="bg1"/>
                </a:solidFill>
                <a:ln w="9525" cap="flat" cmpd="sng" algn="ctr">
                  <a:solidFill>
                    <a:sysClr val="windowText" lastClr="000000"/>
                  </a:solidFill>
                  <a:prstDash val="solid"/>
                  <a:round/>
                  <a:headEnd type="none" w="med" len="med"/>
                  <a:tailEnd type="none" w="med" len="med"/>
                </a:ln>
                <a:effectLst/>
              </p:spPr>
              <p:txBody>
                <a:bodyPr wrap="square" lIns="18288" tIns="0" rIns="0" bIns="0" rtlCol="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kumimoji="1" lang="ja-JP" altLang="en-US" sz="1100">
                      <a:latin typeface="BIZ UDゴシック" panose="020B0400000000000000" pitchFamily="49" charset="-128"/>
                      <a:ea typeface="BIZ UDゴシック" panose="020B0400000000000000" pitchFamily="49" charset="-128"/>
                    </a:rPr>
                    <a:t>高柳</a:t>
                  </a:r>
                  <a:endParaRPr kumimoji="1" lang="en-US" altLang="ja-JP" sz="1100">
                    <a:latin typeface="BIZ UDゴシック" panose="020B0400000000000000" pitchFamily="49" charset="-128"/>
                    <a:ea typeface="BIZ UDゴシック" panose="020B0400000000000000" pitchFamily="49" charset="-128"/>
                  </a:endParaRPr>
                </a:p>
                <a:p>
                  <a:pPr algn="ctr">
                    <a:lnSpc>
                      <a:spcPts val="1300"/>
                    </a:lnSpc>
                  </a:pPr>
                  <a:r>
                    <a:rPr kumimoji="1" lang="ja-JP" altLang="en-US" sz="1100">
                      <a:latin typeface="BIZ UDゴシック" panose="020B0400000000000000" pitchFamily="49" charset="-128"/>
                      <a:ea typeface="BIZ UDゴシック" panose="020B0400000000000000" pitchFamily="49" charset="-128"/>
                    </a:rPr>
                    <a:t>交差点</a:t>
                  </a:r>
                </a:p>
              </p:txBody>
            </p:sp>
            <p:grpSp>
              <p:nvGrpSpPr>
                <p:cNvPr id="116" name="グループ化 115"/>
                <p:cNvGrpSpPr/>
                <p:nvPr/>
              </p:nvGrpSpPr>
              <p:grpSpPr>
                <a:xfrm>
                  <a:off x="2120117" y="2251870"/>
                  <a:ext cx="315676" cy="1524832"/>
                  <a:chOff x="2120117" y="2253631"/>
                  <a:chExt cx="315676" cy="1543689"/>
                </a:xfrm>
              </p:grpSpPr>
              <p:sp>
                <p:nvSpPr>
                  <p:cNvPr id="122" name="テキスト ボックス 11"/>
                  <p:cNvSpPr txBox="1"/>
                  <p:nvPr/>
                </p:nvSpPr>
                <p:spPr bwMode="auto">
                  <a:xfrm rot="12099994">
                    <a:off x="2153686" y="2343902"/>
                    <a:ext cx="228087" cy="1256857"/>
                  </a:xfrm>
                  <a:prstGeom prst="rect">
                    <a:avLst/>
                  </a:prstGeom>
                  <a:solidFill>
                    <a:schemeClr val="bg1"/>
                  </a:solidFill>
                  <a:ln w="6350">
                    <a:solidFill>
                      <a:schemeClr val="tx1"/>
                    </a:solidFill>
                  </a:ln>
                </p:spPr>
                <p:txBody>
                  <a:bodyPr wrap="none" lIns="36000" tIns="36000" rIns="36000" bIns="36000" rtlCol="0" anchor="ctr" anchorCtr="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200"/>
                      </a:lnSpc>
                    </a:pPr>
                    <a:endParaRPr kumimoji="1" lang="ja-JP" altLang="en-US" sz="1100"/>
                  </a:p>
                </p:txBody>
              </p:sp>
              <p:sp>
                <p:nvSpPr>
                  <p:cNvPr id="127" name="テキスト ボックス 52"/>
                  <p:cNvSpPr txBox="1"/>
                  <p:nvPr/>
                </p:nvSpPr>
                <p:spPr>
                  <a:xfrm rot="1300043">
                    <a:off x="2120117" y="2253631"/>
                    <a:ext cx="315676" cy="154368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vert="wordArtVertRtl"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000" b="1" dirty="0">
                        <a:latin typeface="BIZ UDゴシック" panose="020B0400000000000000" pitchFamily="49" charset="-128"/>
                        <a:ea typeface="BIZ UDゴシック" panose="020B0400000000000000" pitchFamily="49" charset="-128"/>
                      </a:rPr>
                      <a:t>（一）木屋門真線</a:t>
                    </a:r>
                  </a:p>
                </p:txBody>
              </p:sp>
            </p:grpSp>
            <p:grpSp>
              <p:nvGrpSpPr>
                <p:cNvPr id="117" name="グループ化 116"/>
                <p:cNvGrpSpPr/>
                <p:nvPr/>
              </p:nvGrpSpPr>
              <p:grpSpPr>
                <a:xfrm>
                  <a:off x="3324885" y="320217"/>
                  <a:ext cx="1275524" cy="244951"/>
                  <a:chOff x="3324998" y="320282"/>
                  <a:chExt cx="1272769" cy="244557"/>
                </a:xfrm>
              </p:grpSpPr>
              <p:sp>
                <p:nvSpPr>
                  <p:cNvPr id="119" name="テキスト ボックス 11"/>
                  <p:cNvSpPr txBox="1"/>
                  <p:nvPr/>
                </p:nvSpPr>
                <p:spPr bwMode="auto">
                  <a:xfrm rot="7367123">
                    <a:off x="3881680" y="-44517"/>
                    <a:ext cx="191813" cy="1016943"/>
                  </a:xfrm>
                  <a:prstGeom prst="rect">
                    <a:avLst/>
                  </a:prstGeom>
                  <a:solidFill>
                    <a:schemeClr val="bg1"/>
                  </a:solidFill>
                  <a:ln w="6350">
                    <a:solidFill>
                      <a:schemeClr val="tx1"/>
                    </a:solidFill>
                  </a:ln>
                </p:spPr>
                <p:txBody>
                  <a:bodyPr wrap="none" lIns="36000" tIns="36000" rIns="36000" bIns="36000" rtlCol="0" anchor="ctr" anchorCtr="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200"/>
                      </a:lnSpc>
                    </a:pPr>
                    <a:endParaRPr kumimoji="1" lang="ja-JP" altLang="en-US" sz="1100"/>
                  </a:p>
                </p:txBody>
              </p:sp>
              <p:sp>
                <p:nvSpPr>
                  <p:cNvPr id="120" name="テキスト ボックス 1"/>
                  <p:cNvSpPr txBox="1"/>
                  <p:nvPr/>
                </p:nvSpPr>
                <p:spPr>
                  <a:xfrm rot="2016339">
                    <a:off x="3324998" y="320282"/>
                    <a:ext cx="1272769" cy="24455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000" dirty="0">
                        <a:latin typeface="BIZ UDゴシック" panose="020B0400000000000000" pitchFamily="49" charset="-128"/>
                        <a:ea typeface="BIZ UDゴシック" panose="020B0400000000000000" pitchFamily="49" charset="-128"/>
                      </a:rPr>
                      <a:t>（市）池田秦線</a:t>
                    </a:r>
                  </a:p>
                </p:txBody>
              </p:sp>
            </p:grpSp>
            <p:sp>
              <p:nvSpPr>
                <p:cNvPr id="118" name="フリーフォーム 117"/>
                <p:cNvSpPr>
                  <a:spLocks/>
                </p:cNvSpPr>
                <p:nvPr/>
              </p:nvSpPr>
              <p:spPr bwMode="auto">
                <a:xfrm>
                  <a:off x="0" y="1166543"/>
                  <a:ext cx="1771111" cy="2675267"/>
                </a:xfrm>
                <a:custGeom>
                  <a:avLst/>
                  <a:gdLst>
                    <a:gd name="T0" fmla="*/ 0 w 1766957"/>
                    <a:gd name="T1" fmla="*/ 0 h 2595217"/>
                    <a:gd name="T2" fmla="*/ 991195 w 1766957"/>
                    <a:gd name="T3" fmla="*/ 914400 h 2595217"/>
                    <a:gd name="T4" fmla="*/ 1335360 w 1766957"/>
                    <a:gd name="T5" fmla="*/ 1400175 h 2595217"/>
                    <a:gd name="T6" fmla="*/ 1762125 w 1766957"/>
                    <a:gd name="T7" fmla="*/ 2686050 h 25952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66957" h="2595217">
                      <a:moveTo>
                        <a:pt x="0" y="0"/>
                      </a:moveTo>
                      <a:lnTo>
                        <a:pt x="993913" y="883478"/>
                      </a:lnTo>
                      <a:lnTo>
                        <a:pt x="1339022" y="1352826"/>
                      </a:lnTo>
                      <a:lnTo>
                        <a:pt x="1766957" y="2595217"/>
                      </a:lnTo>
                    </a:path>
                  </a:pathLst>
                </a:custGeom>
                <a:noFill/>
                <a:ln w="95250" cap="flat" cmpd="sng" algn="ctr">
                  <a:solidFill>
                    <a:srgbClr val="7F7F7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12" name="フリーフォーム 11"/>
              <p:cNvSpPr/>
              <p:nvPr/>
            </p:nvSpPr>
            <p:spPr>
              <a:xfrm>
                <a:off x="8137133" y="5229546"/>
                <a:ext cx="441788" cy="51371"/>
              </a:xfrm>
              <a:custGeom>
                <a:avLst/>
                <a:gdLst>
                  <a:gd name="connsiteX0" fmla="*/ 0 w 441788"/>
                  <a:gd name="connsiteY0" fmla="*/ 0 h 51371"/>
                  <a:gd name="connsiteX1" fmla="*/ 441788 w 441788"/>
                  <a:gd name="connsiteY1" fmla="*/ 51371 h 51371"/>
                </a:gdLst>
                <a:ahLst/>
                <a:cxnLst>
                  <a:cxn ang="0">
                    <a:pos x="connsiteX0" y="connsiteY0"/>
                  </a:cxn>
                  <a:cxn ang="0">
                    <a:pos x="connsiteX1" y="connsiteY1"/>
                  </a:cxn>
                </a:cxnLst>
                <a:rect l="l" t="t" r="r" b="b"/>
                <a:pathLst>
                  <a:path w="441788" h="51371">
                    <a:moveTo>
                      <a:pt x="0" y="0"/>
                    </a:moveTo>
                    <a:lnTo>
                      <a:pt x="441788" y="51371"/>
                    </a:lnTo>
                  </a:path>
                </a:pathLst>
              </a:custGeom>
              <a:ln w="79375"/>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9" name="フリーフォーム 8"/>
              <p:cNvSpPr/>
              <p:nvPr/>
            </p:nvSpPr>
            <p:spPr>
              <a:xfrm>
                <a:off x="3904180" y="4695291"/>
                <a:ext cx="1688684" cy="190568"/>
              </a:xfrm>
              <a:custGeom>
                <a:avLst/>
                <a:gdLst>
                  <a:gd name="connsiteX0" fmla="*/ 0 w 1643865"/>
                  <a:gd name="connsiteY0" fmla="*/ 61645 h 195209"/>
                  <a:gd name="connsiteX1" fmla="*/ 431514 w 1643865"/>
                  <a:gd name="connsiteY1" fmla="*/ 0 h 195209"/>
                  <a:gd name="connsiteX2" fmla="*/ 750013 w 1643865"/>
                  <a:gd name="connsiteY2" fmla="*/ 20548 h 195209"/>
                  <a:gd name="connsiteX3" fmla="*/ 1643865 w 1643865"/>
                  <a:gd name="connsiteY3" fmla="*/ 195209 h 195209"/>
                </a:gdLst>
                <a:ahLst/>
                <a:cxnLst>
                  <a:cxn ang="0">
                    <a:pos x="connsiteX0" y="connsiteY0"/>
                  </a:cxn>
                  <a:cxn ang="0">
                    <a:pos x="connsiteX1" y="connsiteY1"/>
                  </a:cxn>
                  <a:cxn ang="0">
                    <a:pos x="connsiteX2" y="connsiteY2"/>
                  </a:cxn>
                  <a:cxn ang="0">
                    <a:pos x="connsiteX3" y="connsiteY3"/>
                  </a:cxn>
                </a:cxnLst>
                <a:rect l="l" t="t" r="r" b="b"/>
                <a:pathLst>
                  <a:path w="1643865" h="195209">
                    <a:moveTo>
                      <a:pt x="0" y="61645"/>
                    </a:moveTo>
                    <a:lnTo>
                      <a:pt x="431514" y="0"/>
                    </a:lnTo>
                    <a:lnTo>
                      <a:pt x="750013" y="20548"/>
                    </a:lnTo>
                    <a:lnTo>
                      <a:pt x="1643865" y="195209"/>
                    </a:lnTo>
                  </a:path>
                </a:pathLst>
              </a:custGeom>
              <a:noFill/>
              <a:ln w="793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10"/>
              <p:cNvSpPr/>
              <p:nvPr/>
            </p:nvSpPr>
            <p:spPr>
              <a:xfrm>
                <a:off x="5589142" y="4880225"/>
                <a:ext cx="2537716" cy="339047"/>
              </a:xfrm>
              <a:custGeom>
                <a:avLst/>
                <a:gdLst>
                  <a:gd name="connsiteX0" fmla="*/ 0 w 2537716"/>
                  <a:gd name="connsiteY0" fmla="*/ 0 h 339047"/>
                  <a:gd name="connsiteX1" fmla="*/ 452062 w 2537716"/>
                  <a:gd name="connsiteY1" fmla="*/ 113015 h 339047"/>
                  <a:gd name="connsiteX2" fmla="*/ 1006867 w 2537716"/>
                  <a:gd name="connsiteY2" fmla="*/ 51371 h 339047"/>
                  <a:gd name="connsiteX3" fmla="*/ 2537716 w 2537716"/>
                  <a:gd name="connsiteY3" fmla="*/ 339047 h 339047"/>
                </a:gdLst>
                <a:ahLst/>
                <a:cxnLst>
                  <a:cxn ang="0">
                    <a:pos x="connsiteX0" y="connsiteY0"/>
                  </a:cxn>
                  <a:cxn ang="0">
                    <a:pos x="connsiteX1" y="connsiteY1"/>
                  </a:cxn>
                  <a:cxn ang="0">
                    <a:pos x="connsiteX2" y="connsiteY2"/>
                  </a:cxn>
                  <a:cxn ang="0">
                    <a:pos x="connsiteX3" y="connsiteY3"/>
                  </a:cxn>
                </a:cxnLst>
                <a:rect l="l" t="t" r="r" b="b"/>
                <a:pathLst>
                  <a:path w="2537716" h="339047">
                    <a:moveTo>
                      <a:pt x="0" y="0"/>
                    </a:moveTo>
                    <a:lnTo>
                      <a:pt x="452062" y="113015"/>
                    </a:lnTo>
                    <a:lnTo>
                      <a:pt x="1006867" y="51371"/>
                    </a:lnTo>
                    <a:lnTo>
                      <a:pt x="2537716" y="339047"/>
                    </a:lnTo>
                  </a:path>
                </a:pathLst>
              </a:custGeom>
              <a:noFill/>
              <a:ln w="79375" cmpd="tri">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rot="2447764">
                <a:off x="8112525" y="5066510"/>
                <a:ext cx="215884" cy="615358"/>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rot="18739854">
                <a:off x="7808906" y="5190072"/>
                <a:ext cx="948369" cy="230832"/>
              </a:xfrm>
              <a:prstGeom prst="rect">
                <a:avLst/>
              </a:prstGeom>
              <a:noFill/>
            </p:spPr>
            <p:txBody>
              <a:bodyPr wrap="square" rtlCol="0">
                <a:spAutoFit/>
              </a:bodyPr>
              <a:lstStyle/>
              <a:p>
                <a:r>
                  <a:rPr kumimoji="1" lang="ja-JP" altLang="en-US" sz="900" dirty="0"/>
                  <a:t>寝屋川市駅</a:t>
                </a:r>
              </a:p>
            </p:txBody>
          </p:sp>
        </p:grpSp>
        <p:cxnSp>
          <p:nvCxnSpPr>
            <p:cNvPr id="17" name="直線コネクタ 16"/>
            <p:cNvCxnSpPr>
              <a:stCxn id="114" idx="0"/>
              <a:endCxn id="11" idx="0"/>
            </p:cNvCxnSpPr>
            <p:nvPr/>
          </p:nvCxnSpPr>
          <p:spPr>
            <a:xfrm flipH="1" flipV="1">
              <a:off x="5589142" y="4880225"/>
              <a:ext cx="262453" cy="383383"/>
            </a:xfrm>
            <a:prstGeom prst="line">
              <a:avLst/>
            </a:prstGeom>
            <a:ln>
              <a:headEnd type="none"/>
              <a:tailEnd type="oval"/>
            </a:ln>
          </p:spPr>
          <p:style>
            <a:lnRef idx="1">
              <a:schemeClr val="dk1"/>
            </a:lnRef>
            <a:fillRef idx="0">
              <a:schemeClr val="dk1"/>
            </a:fillRef>
            <a:effectRef idx="0">
              <a:schemeClr val="dk1"/>
            </a:effectRef>
            <a:fontRef idx="minor">
              <a:schemeClr val="tx1"/>
            </a:fontRef>
          </p:style>
        </p:cxnSp>
      </p:grpSp>
      <p:sp>
        <p:nvSpPr>
          <p:cNvPr id="27651"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359404E0-7824-4F04-82BA-324204259769}" type="slidenum">
              <a:rPr lang="ja-JP" altLang="en-US" sz="2000" smtClean="0">
                <a:latin typeface="Arial" panose="020B0604020202020204" pitchFamily="34" charset="0"/>
              </a:rPr>
              <a:pPr>
                <a:spcBef>
                  <a:spcPct val="0"/>
                </a:spcBef>
                <a:buFontTx/>
                <a:buNone/>
              </a:pPr>
              <a:t>5</a:t>
            </a:fld>
            <a:endParaRPr lang="ja-JP" altLang="en-US" sz="2000" dirty="0">
              <a:latin typeface="Arial" panose="020B0604020202020204" pitchFamily="34" charset="0"/>
            </a:endParaRPr>
          </a:p>
        </p:txBody>
      </p:sp>
      <p:sp>
        <p:nvSpPr>
          <p:cNvPr id="20" name="タイトル 2"/>
          <p:cNvSpPr>
            <a:spLocks noGrp="1"/>
          </p:cNvSpPr>
          <p:nvPr>
            <p:ph type="ctrTitle"/>
          </p:nvPr>
        </p:nvSpPr>
        <p:spPr>
          <a:xfrm>
            <a:off x="0" y="0"/>
            <a:ext cx="9144000" cy="554038"/>
          </a:xfrm>
          <a:gradFill>
            <a:gsLst>
              <a:gs pos="0">
                <a:schemeClr val="accent1"/>
              </a:gs>
              <a:gs pos="50000">
                <a:schemeClr val="bg1"/>
              </a:gs>
              <a:gs pos="100000">
                <a:schemeClr val="accent1"/>
              </a:gs>
            </a:gsLst>
            <a:lin ang="5400000" scaled="0"/>
          </a:gradFill>
        </p:spPr>
        <p:txBody>
          <a:bodyPr>
            <a:normAutofit/>
          </a:body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27653" name="正方形/長方形 2"/>
          <p:cNvSpPr>
            <a:spLocks noChangeArrowheads="1"/>
          </p:cNvSpPr>
          <p:nvPr/>
        </p:nvSpPr>
        <p:spPr bwMode="auto">
          <a:xfrm>
            <a:off x="3112" y="1351290"/>
            <a:ext cx="20081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dirty="0">
                <a:latin typeface="ＭＳ ゴシック" panose="020B0609070205080204" pitchFamily="49" charset="-128"/>
                <a:ea typeface="ＭＳ ゴシック" panose="020B0609070205080204" pitchFamily="49" charset="-128"/>
              </a:rPr>
              <a:t>■事業の優先度</a:t>
            </a:r>
            <a:endParaRPr lang="en-US" altLang="ja-JP" sz="1600" b="1" dirty="0">
              <a:latin typeface="ＭＳ ゴシック" panose="020B0609070205080204" pitchFamily="49" charset="-128"/>
              <a:ea typeface="ＭＳ ゴシック" panose="020B0609070205080204" pitchFamily="49" charset="-128"/>
            </a:endParaRPr>
          </a:p>
        </p:txBody>
      </p:sp>
      <p:sp>
        <p:nvSpPr>
          <p:cNvPr id="27654" name="正方形/長方形 4"/>
          <p:cNvSpPr>
            <a:spLocks noChangeArrowheads="1"/>
          </p:cNvSpPr>
          <p:nvPr/>
        </p:nvSpPr>
        <p:spPr bwMode="auto">
          <a:xfrm>
            <a:off x="13795" y="811535"/>
            <a:ext cx="9064097" cy="56630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buNone/>
            </a:pPr>
            <a:r>
              <a:rPr lang="ja-JP" altLang="en-US" sz="1400" dirty="0">
                <a:latin typeface="+mj-ea"/>
                <a:ea typeface="+mj-ea"/>
              </a:rPr>
              <a:t>＜</a:t>
            </a:r>
            <a:r>
              <a:rPr lang="ja-JP" altLang="ja-JP" sz="1400" dirty="0">
                <a:latin typeface="+mj-ea"/>
                <a:ea typeface="+mj-ea"/>
              </a:rPr>
              <a:t>大阪府都市整備中期計画（</a:t>
            </a:r>
            <a:r>
              <a:rPr lang="en-US" altLang="ja-JP" sz="1400" dirty="0">
                <a:latin typeface="+mj-ea"/>
                <a:ea typeface="+mj-ea"/>
              </a:rPr>
              <a:t>R3.3</a:t>
            </a:r>
            <a:r>
              <a:rPr lang="ja-JP" altLang="ja-JP" sz="1400" dirty="0">
                <a:latin typeface="+mj-ea"/>
                <a:ea typeface="+mj-ea"/>
              </a:rPr>
              <a:t>改訂） </a:t>
            </a:r>
            <a:r>
              <a:rPr lang="ja-JP" altLang="en-US" sz="1400" dirty="0">
                <a:latin typeface="+mj-ea"/>
                <a:ea typeface="+mj-ea"/>
              </a:rPr>
              <a:t>＞：着手（条件付き）として位置づけ</a:t>
            </a:r>
            <a:endParaRPr lang="en-US" altLang="ja-JP" sz="1400" dirty="0">
              <a:latin typeface="+mj-ea"/>
              <a:ea typeface="+mj-ea"/>
            </a:endParaRPr>
          </a:p>
          <a:p>
            <a:pPr>
              <a:buNone/>
            </a:pPr>
            <a:r>
              <a:rPr lang="ja-JP" altLang="en-US" sz="1400" dirty="0">
                <a:latin typeface="+mj-ea"/>
                <a:ea typeface="+mj-ea"/>
              </a:rPr>
              <a:t>＜寝屋川市都市計画マスタープラン（</a:t>
            </a:r>
            <a:r>
              <a:rPr lang="en-US" altLang="ja-JP" sz="1400" dirty="0">
                <a:latin typeface="+mj-ea"/>
                <a:ea typeface="+mj-ea"/>
              </a:rPr>
              <a:t>R4.3</a:t>
            </a:r>
            <a:r>
              <a:rPr lang="ja-JP" altLang="en-US" sz="1400" dirty="0">
                <a:latin typeface="+mj-ea"/>
                <a:ea typeface="+mj-ea"/>
              </a:rPr>
              <a:t>改訂）＞：道路ネットワーク機能強化のため整備を促進する、として位置づけ</a:t>
            </a:r>
            <a:endParaRPr lang="en-US" altLang="ja-JP" sz="1400" dirty="0">
              <a:latin typeface="+mj-ea"/>
              <a:ea typeface="+mj-ea"/>
            </a:endParaRPr>
          </a:p>
        </p:txBody>
      </p:sp>
      <p:sp>
        <p:nvSpPr>
          <p:cNvPr id="27655" name="正方形/長方形 4"/>
          <p:cNvSpPr>
            <a:spLocks noChangeArrowheads="1"/>
          </p:cNvSpPr>
          <p:nvPr/>
        </p:nvSpPr>
        <p:spPr bwMode="auto">
          <a:xfrm>
            <a:off x="13795" y="499855"/>
            <a:ext cx="9144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dirty="0">
                <a:latin typeface="ＭＳ ゴシック" panose="020B0609070205080204" pitchFamily="49" charset="-128"/>
                <a:ea typeface="ＭＳ ゴシック" panose="020B0609070205080204" pitchFamily="49" charset="-128"/>
              </a:rPr>
              <a:t>■上位計画における位置付け</a:t>
            </a:r>
            <a:endParaRPr lang="en-US" altLang="ja-JP" sz="1600" b="1" dirty="0">
              <a:latin typeface="ＭＳ ゴシック" panose="020B0609070205080204" pitchFamily="49" charset="-128"/>
              <a:ea typeface="ＭＳ ゴシック" panose="020B0609070205080204" pitchFamily="49" charset="-128"/>
            </a:endParaRPr>
          </a:p>
        </p:txBody>
      </p:sp>
      <p:sp>
        <p:nvSpPr>
          <p:cNvPr id="27656" name="正方形/長方形 4"/>
          <p:cNvSpPr>
            <a:spLocks noChangeArrowheads="1"/>
          </p:cNvSpPr>
          <p:nvPr/>
        </p:nvSpPr>
        <p:spPr bwMode="auto">
          <a:xfrm>
            <a:off x="39935" y="1636206"/>
            <a:ext cx="9064097" cy="1384995"/>
          </a:xfrm>
          <a:prstGeom prst="rect">
            <a:avLst/>
          </a:prstGeom>
          <a:noFill/>
          <a:ln w="9525">
            <a:solidFill>
              <a:srgbClr val="000000"/>
            </a:solidFill>
            <a:miter lim="800000"/>
            <a:headEnd/>
            <a:tailEnd/>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buNone/>
            </a:pPr>
            <a:r>
              <a:rPr lang="ja-JP" altLang="en-US" sz="1200" dirty="0">
                <a:latin typeface="ＭＳ ゴシック" panose="020B0609070205080204" pitchFamily="49" charset="-128"/>
                <a:ea typeface="ＭＳ ゴシック" panose="020B0609070205080204" pitchFamily="49" charset="-128"/>
              </a:rPr>
              <a:t>・本事業区間に隣接する区間は、密集住宅地に位置づけられたエリアに含まれており、かつ狭隘な道路であることから、本路線全</a:t>
            </a:r>
            <a:endParaRPr lang="en-US" altLang="ja-JP" sz="1200" dirty="0">
              <a:latin typeface="ＭＳ ゴシック" panose="020B0609070205080204" pitchFamily="49" charset="-128"/>
              <a:ea typeface="ＭＳ ゴシック" panose="020B0609070205080204" pitchFamily="49" charset="-128"/>
            </a:endParaRPr>
          </a:p>
          <a:p>
            <a:pPr>
              <a:buNone/>
            </a:pPr>
            <a:r>
              <a:rPr lang="ja-JP" altLang="en-US" sz="1200" dirty="0">
                <a:latin typeface="ＭＳ ゴシック" panose="020B0609070205080204" pitchFamily="49" charset="-128"/>
                <a:ea typeface="ＭＳ ゴシック" panose="020B0609070205080204" pitchFamily="49" charset="-128"/>
              </a:rPr>
              <a:t>　線の整備を行うことにより、防災機能の強化に寄与すること。</a:t>
            </a:r>
            <a:endParaRPr lang="en-US" altLang="ja-JP" sz="1200" dirty="0">
              <a:latin typeface="ＭＳ ゴシック" panose="020B0609070205080204" pitchFamily="49" charset="-128"/>
              <a:ea typeface="ＭＳ ゴシック" panose="020B0609070205080204" pitchFamily="49" charset="-128"/>
            </a:endParaRPr>
          </a:p>
          <a:p>
            <a:pPr>
              <a:buNone/>
            </a:pPr>
            <a:r>
              <a:rPr lang="ja-JP" altLang="en-US" sz="1200" dirty="0">
                <a:latin typeface="ＭＳ ゴシック" panose="020B0609070205080204" pitchFamily="49" charset="-128"/>
                <a:ea typeface="ＭＳ ゴシック" panose="020B0609070205080204" pitchFamily="49" charset="-128"/>
              </a:rPr>
              <a:t>・市施行区間の進捗が図られており、引き続いて着手することで、市域の道路ネットワーク強化などの効果発現が見込まれること。</a:t>
            </a:r>
            <a:endParaRPr lang="en-US" altLang="ja-JP" sz="1200" dirty="0">
              <a:latin typeface="ＭＳ ゴシック" panose="020B0609070205080204" pitchFamily="49" charset="-128"/>
              <a:ea typeface="ＭＳ ゴシック" panose="020B0609070205080204" pitchFamily="49" charset="-128"/>
            </a:endParaRPr>
          </a:p>
          <a:p>
            <a:pPr>
              <a:buNone/>
            </a:pPr>
            <a:r>
              <a:rPr lang="ja-JP" altLang="en-US" sz="1200" dirty="0">
                <a:latin typeface="ＭＳ ゴシック" panose="020B0609070205080204" pitchFamily="49" charset="-128"/>
                <a:ea typeface="ＭＳ ゴシック" panose="020B0609070205080204" pitchFamily="49" charset="-128"/>
              </a:rPr>
              <a:t>・</a:t>
            </a:r>
            <a:r>
              <a:rPr lang="ja-JP" altLang="en-US" sz="1200" dirty="0">
                <a:latin typeface="Arial" panose="020B0604020202020204" pitchFamily="34" charset="0"/>
              </a:rPr>
              <a:t>駅前道路の拡幅により、良好な都市環境が形成され、地域の活性化に寄与すること。</a:t>
            </a:r>
            <a:endParaRPr lang="ja-JP" altLang="en-US" sz="1200" dirty="0">
              <a:latin typeface="ＭＳ ゴシック" panose="020B0609070205080204" pitchFamily="49" charset="-128"/>
              <a:ea typeface="ＭＳ ゴシック" panose="020B0609070205080204" pitchFamily="49" charset="-128"/>
            </a:endParaRPr>
          </a:p>
          <a:p>
            <a:pPr>
              <a:buNone/>
            </a:pPr>
            <a:r>
              <a:rPr lang="ja-JP" altLang="en-US" sz="1200" dirty="0">
                <a:latin typeface="ＭＳ ゴシック" panose="020B0609070205080204" pitchFamily="49" charset="-128"/>
                <a:ea typeface="ＭＳ ゴシック" panose="020B0609070205080204" pitchFamily="49" charset="-128"/>
              </a:rPr>
              <a:t>・地元市より、早期整備要望があること。</a:t>
            </a:r>
          </a:p>
          <a:p>
            <a:pPr>
              <a:buNone/>
            </a:pPr>
            <a:r>
              <a:rPr lang="ja-JP" altLang="en-US" sz="1200" dirty="0">
                <a:latin typeface="ＭＳ ゴシック" panose="020B0609070205080204" pitchFamily="49" charset="-128"/>
                <a:ea typeface="ＭＳ ゴシック" panose="020B0609070205080204" pitchFamily="49" charset="-128"/>
              </a:rPr>
              <a:t>　以上より本事業の優先度は高い。</a:t>
            </a:r>
            <a:endParaRPr lang="en-US" altLang="ja-JP" sz="1200" dirty="0">
              <a:latin typeface="ＭＳ ゴシック" panose="020B0609070205080204" pitchFamily="49" charset="-128"/>
              <a:ea typeface="ＭＳ ゴシック" panose="020B0609070205080204" pitchFamily="49" charset="-128"/>
            </a:endParaRPr>
          </a:p>
        </p:txBody>
      </p:sp>
      <p:pic>
        <p:nvPicPr>
          <p:cNvPr id="5" name="図 4"/>
          <p:cNvPicPr>
            <a:picLocks noChangeAspect="1"/>
          </p:cNvPicPr>
          <p:nvPr/>
        </p:nvPicPr>
        <p:blipFill>
          <a:blip r:embed="rId5"/>
          <a:stretch>
            <a:fillRect/>
          </a:stretch>
        </p:blipFill>
        <p:spPr>
          <a:xfrm>
            <a:off x="205883" y="3094015"/>
            <a:ext cx="2750906" cy="1772900"/>
          </a:xfrm>
          <a:prstGeom prst="rect">
            <a:avLst/>
          </a:prstGeom>
        </p:spPr>
      </p:pic>
      <p:sp>
        <p:nvSpPr>
          <p:cNvPr id="22" name="フリーフォーム 21"/>
          <p:cNvSpPr/>
          <p:nvPr/>
        </p:nvSpPr>
        <p:spPr>
          <a:xfrm>
            <a:off x="5585791" y="3210339"/>
            <a:ext cx="2733261" cy="3299791"/>
          </a:xfrm>
          <a:custGeom>
            <a:avLst/>
            <a:gdLst>
              <a:gd name="connsiteX0" fmla="*/ 327992 w 2733261"/>
              <a:gd name="connsiteY0" fmla="*/ 0 h 3299791"/>
              <a:gd name="connsiteX1" fmla="*/ 1977887 w 2733261"/>
              <a:gd name="connsiteY1" fmla="*/ 1023731 h 3299791"/>
              <a:gd name="connsiteX2" fmla="*/ 2484783 w 2733261"/>
              <a:gd name="connsiteY2" fmla="*/ 1182757 h 3299791"/>
              <a:gd name="connsiteX3" fmla="*/ 2723322 w 2733261"/>
              <a:gd name="connsiteY3" fmla="*/ 1162878 h 3299791"/>
              <a:gd name="connsiteX4" fmla="*/ 2733261 w 2733261"/>
              <a:gd name="connsiteY4" fmla="*/ 1381539 h 3299791"/>
              <a:gd name="connsiteX5" fmla="*/ 2623931 w 2733261"/>
              <a:gd name="connsiteY5" fmla="*/ 1719470 h 3299791"/>
              <a:gd name="connsiteX6" fmla="*/ 2494722 w 2733261"/>
              <a:gd name="connsiteY6" fmla="*/ 1948070 h 3299791"/>
              <a:gd name="connsiteX7" fmla="*/ 2295939 w 2733261"/>
              <a:gd name="connsiteY7" fmla="*/ 2385391 h 3299791"/>
              <a:gd name="connsiteX8" fmla="*/ 2166731 w 2733261"/>
              <a:gd name="connsiteY8" fmla="*/ 2782957 h 3299791"/>
              <a:gd name="connsiteX9" fmla="*/ 2067339 w 2733261"/>
              <a:gd name="connsiteY9" fmla="*/ 3071191 h 3299791"/>
              <a:gd name="connsiteX10" fmla="*/ 1878496 w 2733261"/>
              <a:gd name="connsiteY10" fmla="*/ 3299791 h 3299791"/>
              <a:gd name="connsiteX11" fmla="*/ 705679 w 2733261"/>
              <a:gd name="connsiteY11" fmla="*/ 3279913 h 3299791"/>
              <a:gd name="connsiteX12" fmla="*/ 745435 w 2733261"/>
              <a:gd name="connsiteY12" fmla="*/ 1769165 h 3299791"/>
              <a:gd name="connsiteX13" fmla="*/ 487018 w 2733261"/>
              <a:gd name="connsiteY13" fmla="*/ 1789044 h 3299791"/>
              <a:gd name="connsiteX14" fmla="*/ 0 w 2733261"/>
              <a:gd name="connsiteY14" fmla="*/ 1669774 h 3299791"/>
              <a:gd name="connsiteX15" fmla="*/ 327992 w 2733261"/>
              <a:gd name="connsiteY15" fmla="*/ 0 h 32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33261" h="3299791">
                <a:moveTo>
                  <a:pt x="327992" y="0"/>
                </a:moveTo>
                <a:lnTo>
                  <a:pt x="1977887" y="1023731"/>
                </a:lnTo>
                <a:lnTo>
                  <a:pt x="2484783" y="1182757"/>
                </a:lnTo>
                <a:lnTo>
                  <a:pt x="2723322" y="1162878"/>
                </a:lnTo>
                <a:lnTo>
                  <a:pt x="2733261" y="1381539"/>
                </a:lnTo>
                <a:lnTo>
                  <a:pt x="2623931" y="1719470"/>
                </a:lnTo>
                <a:lnTo>
                  <a:pt x="2494722" y="1948070"/>
                </a:lnTo>
                <a:lnTo>
                  <a:pt x="2295939" y="2385391"/>
                </a:lnTo>
                <a:lnTo>
                  <a:pt x="2166731" y="2782957"/>
                </a:lnTo>
                <a:lnTo>
                  <a:pt x="2067339" y="3071191"/>
                </a:lnTo>
                <a:lnTo>
                  <a:pt x="1878496" y="3299791"/>
                </a:lnTo>
                <a:lnTo>
                  <a:pt x="705679" y="3279913"/>
                </a:lnTo>
                <a:lnTo>
                  <a:pt x="745435" y="1769165"/>
                </a:lnTo>
                <a:lnTo>
                  <a:pt x="487018" y="1789044"/>
                </a:lnTo>
                <a:lnTo>
                  <a:pt x="0" y="1669774"/>
                </a:lnTo>
                <a:lnTo>
                  <a:pt x="327992" y="0"/>
                </a:lnTo>
                <a:close/>
              </a:path>
            </a:pathLst>
          </a:custGeom>
          <a:solidFill>
            <a:srgbClr val="FF0000">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3" name="グループ化 22"/>
          <p:cNvGrpSpPr/>
          <p:nvPr/>
        </p:nvGrpSpPr>
        <p:grpSpPr>
          <a:xfrm>
            <a:off x="7272775" y="3264784"/>
            <a:ext cx="1604962" cy="1320107"/>
            <a:chOff x="7474122" y="3184891"/>
            <a:chExt cx="1604962" cy="1320107"/>
          </a:xfrm>
        </p:grpSpPr>
        <p:grpSp>
          <p:nvGrpSpPr>
            <p:cNvPr id="68" name="グループ化 67">
              <a:extLst>
                <a:ext uri="{FF2B5EF4-FFF2-40B4-BE49-F238E27FC236}">
                  <a16:creationId xmlns:a16="http://schemas.microsoft.com/office/drawing/2014/main" id="{F620A820-140E-499A-B189-6DA9967A3ACB}"/>
                </a:ext>
              </a:extLst>
            </p:cNvPr>
            <p:cNvGrpSpPr/>
            <p:nvPr/>
          </p:nvGrpSpPr>
          <p:grpSpPr>
            <a:xfrm>
              <a:off x="7474122" y="3184891"/>
              <a:ext cx="1604962" cy="1320107"/>
              <a:chOff x="9779700" y="5358155"/>
              <a:chExt cx="1604962" cy="1160422"/>
            </a:xfrm>
          </p:grpSpPr>
          <p:sp>
            <p:nvSpPr>
              <p:cNvPr id="69" name="テキスト ボックス 17">
                <a:extLst>
                  <a:ext uri="{FF2B5EF4-FFF2-40B4-BE49-F238E27FC236}">
                    <a16:creationId xmlns:a16="http://schemas.microsoft.com/office/drawing/2014/main" id="{E0DB8036-955E-4A07-8B2D-A210360A1AA8}"/>
                  </a:ext>
                </a:extLst>
              </p:cNvPr>
              <p:cNvSpPr txBox="1"/>
              <p:nvPr/>
            </p:nvSpPr>
            <p:spPr bwMode="auto">
              <a:xfrm>
                <a:off x="9779700" y="5358155"/>
                <a:ext cx="1604962" cy="1160422"/>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altLang="ja-JP" dirty="0"/>
                  <a:t>【</a:t>
                </a:r>
                <a:r>
                  <a:rPr lang="ja-JP" altLang="en-US" dirty="0"/>
                  <a:t>凡例</a:t>
                </a:r>
                <a:r>
                  <a:rPr lang="en-US" altLang="ja-JP" dirty="0"/>
                  <a:t>】</a:t>
                </a:r>
                <a:endParaRPr lang="en-US" altLang="ja-JP" dirty="0">
                  <a:latin typeface="+mn-ea"/>
                </a:endParaRPr>
              </a:p>
              <a:p>
                <a:pPr>
                  <a:defRPr/>
                </a:pPr>
                <a:r>
                  <a:rPr lang="ja-JP" altLang="en-US" dirty="0">
                    <a:latin typeface="+mn-ea"/>
                  </a:rPr>
                  <a:t>　　　　　  事業区間</a:t>
                </a:r>
                <a:endParaRPr lang="en-US" altLang="ja-JP" dirty="0">
                  <a:latin typeface="+mn-ea"/>
                </a:endParaRPr>
              </a:p>
              <a:p>
                <a:pPr>
                  <a:defRPr/>
                </a:pPr>
                <a:r>
                  <a:rPr lang="ja-JP" altLang="en-US" dirty="0">
                    <a:latin typeface="+mn-ea"/>
                  </a:rPr>
                  <a:t>　　　　　  整備中区間</a:t>
                </a:r>
                <a:endParaRPr lang="en-US" altLang="ja-JP" dirty="0">
                  <a:latin typeface="+mn-ea"/>
                </a:endParaRPr>
              </a:p>
              <a:p>
                <a:pPr>
                  <a:defRPr/>
                </a:pPr>
                <a:r>
                  <a:rPr lang="ja-JP" altLang="en-US" dirty="0">
                    <a:latin typeface="+mn-ea"/>
                  </a:rPr>
                  <a:t>　　　　　  整備済み区間</a:t>
                </a:r>
                <a:endParaRPr lang="en-US" altLang="ja-JP" dirty="0">
                  <a:latin typeface="+mn-ea"/>
                </a:endParaRPr>
              </a:p>
              <a:p>
                <a:pPr>
                  <a:defRPr/>
                </a:pPr>
                <a:r>
                  <a:rPr lang="en-US" altLang="ja-JP" dirty="0">
                    <a:latin typeface="+mn-ea"/>
                  </a:rPr>
                  <a:t>             </a:t>
                </a:r>
                <a:r>
                  <a:rPr lang="ja-JP" altLang="en-US" dirty="0">
                    <a:latin typeface="+mn-ea"/>
                  </a:rPr>
                  <a:t>密集住宅地</a:t>
                </a:r>
                <a:endParaRPr lang="en-US" altLang="ja-JP" dirty="0">
                  <a:latin typeface="+mn-ea"/>
                </a:endParaRPr>
              </a:p>
            </p:txBody>
          </p:sp>
          <p:cxnSp>
            <p:nvCxnSpPr>
              <p:cNvPr id="71" name="直線コネクタ 122">
                <a:extLst>
                  <a:ext uri="{FF2B5EF4-FFF2-40B4-BE49-F238E27FC236}">
                    <a16:creationId xmlns:a16="http://schemas.microsoft.com/office/drawing/2014/main" id="{7E753461-AE96-47C5-A166-B5D9093A2086}"/>
                  </a:ext>
                </a:extLst>
              </p:cNvPr>
              <p:cNvCxnSpPr>
                <a:cxnSpLocks noChangeShapeType="1"/>
              </p:cNvCxnSpPr>
              <p:nvPr/>
            </p:nvCxnSpPr>
            <p:spPr bwMode="auto">
              <a:xfrm>
                <a:off x="9889216" y="5784691"/>
                <a:ext cx="473075" cy="0"/>
              </a:xfrm>
              <a:prstGeom prst="line">
                <a:avLst/>
              </a:prstGeom>
              <a:noFill/>
              <a:ln w="889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3" name="直線コネクタ 123">
                <a:extLst>
                  <a:ext uri="{FF2B5EF4-FFF2-40B4-BE49-F238E27FC236}">
                    <a16:creationId xmlns:a16="http://schemas.microsoft.com/office/drawing/2014/main" id="{A990778B-CDF6-4DE6-99EE-3F6E51EF3D44}"/>
                  </a:ext>
                </a:extLst>
              </p:cNvPr>
              <p:cNvCxnSpPr>
                <a:cxnSpLocks noChangeShapeType="1"/>
              </p:cNvCxnSpPr>
              <p:nvPr/>
            </p:nvCxnSpPr>
            <p:spPr bwMode="auto">
              <a:xfrm>
                <a:off x="9897789" y="6080303"/>
                <a:ext cx="474662" cy="0"/>
              </a:xfrm>
              <a:prstGeom prst="line">
                <a:avLst/>
              </a:prstGeom>
              <a:noFill/>
              <a:ln w="508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4" name="直線コネクタ 124">
                <a:extLst>
                  <a:ext uri="{FF2B5EF4-FFF2-40B4-BE49-F238E27FC236}">
                    <a16:creationId xmlns:a16="http://schemas.microsoft.com/office/drawing/2014/main" id="{211FD4CB-9FF5-4EEF-80D6-9F54037B99C8}"/>
                  </a:ext>
                </a:extLst>
              </p:cNvPr>
              <p:cNvCxnSpPr>
                <a:cxnSpLocks noChangeShapeType="1"/>
              </p:cNvCxnSpPr>
              <p:nvPr/>
            </p:nvCxnSpPr>
            <p:spPr bwMode="auto">
              <a:xfrm>
                <a:off x="9881946" y="5931276"/>
                <a:ext cx="474663" cy="0"/>
              </a:xfrm>
              <a:prstGeom prst="line">
                <a:avLst/>
              </a:prstGeom>
              <a:noFill/>
              <a:ln w="63500" cmpd="tri" algn="ctr">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sp>
          <p:nvSpPr>
            <p:cNvPr id="4" name="正方形/長方形 3"/>
            <p:cNvSpPr/>
            <p:nvPr/>
          </p:nvSpPr>
          <p:spPr>
            <a:xfrm>
              <a:off x="7595716" y="4106704"/>
              <a:ext cx="492069" cy="201986"/>
            </a:xfrm>
            <a:prstGeom prst="rect">
              <a:avLst/>
            </a:prstGeom>
            <a:solidFill>
              <a:srgbClr val="FF0000">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3" name="右矢印 137">
            <a:extLst>
              <a:ext uri="{FF2B5EF4-FFF2-40B4-BE49-F238E27FC236}">
                <a16:creationId xmlns:a16="http://schemas.microsoft.com/office/drawing/2014/main" id="{DAABE1BD-561D-9EF8-80E8-D4D757CC34B3}"/>
              </a:ext>
            </a:extLst>
          </p:cNvPr>
          <p:cNvSpPr>
            <a:spLocks noChangeArrowheads="1"/>
          </p:cNvSpPr>
          <p:nvPr/>
        </p:nvSpPr>
        <p:spPr bwMode="auto">
          <a:xfrm rot="20672795">
            <a:off x="5254557" y="4843473"/>
            <a:ext cx="229571" cy="259837"/>
          </a:xfrm>
          <a:prstGeom prst="rightArrow">
            <a:avLst>
              <a:gd name="adj1" fmla="val 50000"/>
              <a:gd name="adj2" fmla="val 64515"/>
            </a:avLst>
          </a:prstGeom>
          <a:solidFill>
            <a:schemeClr val="bg1"/>
          </a:solidFill>
          <a:ln w="6350" algn="ctr">
            <a:solidFill>
              <a:srgbClr val="000000"/>
            </a:solidFill>
            <a:round/>
            <a:headEnd/>
            <a:tailEnd/>
          </a:ln>
        </p:spPr>
        <p:txBody>
          <a:bodyPr vert="vert" lIns="18288" tIns="0" rIns="0" bIns="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endParaRPr lang="ja-JP" altLang="en-US" sz="700" dirty="0">
              <a:solidFill>
                <a:schemeClr val="bg1"/>
              </a:solidFill>
            </a:endParaRPr>
          </a:p>
        </p:txBody>
      </p:sp>
      <p:sp>
        <p:nvSpPr>
          <p:cNvPr id="164" name="テキスト ボックス 163">
            <a:extLst>
              <a:ext uri="{FF2B5EF4-FFF2-40B4-BE49-F238E27FC236}">
                <a16:creationId xmlns:a16="http://schemas.microsoft.com/office/drawing/2014/main" id="{D321B62D-9852-1401-C99C-8DD0A710A09E}"/>
              </a:ext>
            </a:extLst>
          </p:cNvPr>
          <p:cNvSpPr txBox="1"/>
          <p:nvPr/>
        </p:nvSpPr>
        <p:spPr>
          <a:xfrm>
            <a:off x="5211323" y="4868178"/>
            <a:ext cx="287258" cy="215444"/>
          </a:xfrm>
          <a:prstGeom prst="rect">
            <a:avLst/>
          </a:prstGeom>
          <a:noFill/>
        </p:spPr>
        <p:txBody>
          <a:bodyPr wrap="none" rtlCol="0">
            <a:spAutoFit/>
          </a:bodyPr>
          <a:lstStyle/>
          <a:p>
            <a:r>
              <a:rPr lang="ja-JP" altLang="en-US" sz="800" b="1" dirty="0"/>
              <a:t>②</a:t>
            </a:r>
            <a:endParaRPr kumimoji="1" lang="ja-JP" altLang="en-US" sz="800" b="1" dirty="0"/>
          </a:p>
        </p:txBody>
      </p:sp>
      <p:sp>
        <p:nvSpPr>
          <p:cNvPr id="165" name="右矢印 137">
            <a:extLst>
              <a:ext uri="{FF2B5EF4-FFF2-40B4-BE49-F238E27FC236}">
                <a16:creationId xmlns:a16="http://schemas.microsoft.com/office/drawing/2014/main" id="{DAABE1BD-561D-9EF8-80E8-D4D757CC34B3}"/>
              </a:ext>
            </a:extLst>
          </p:cNvPr>
          <p:cNvSpPr>
            <a:spLocks noChangeArrowheads="1"/>
          </p:cNvSpPr>
          <p:nvPr/>
        </p:nvSpPr>
        <p:spPr bwMode="auto">
          <a:xfrm rot="1083196">
            <a:off x="3680059" y="4540561"/>
            <a:ext cx="229571" cy="259837"/>
          </a:xfrm>
          <a:prstGeom prst="rightArrow">
            <a:avLst>
              <a:gd name="adj1" fmla="val 50000"/>
              <a:gd name="adj2" fmla="val 64515"/>
            </a:avLst>
          </a:prstGeom>
          <a:solidFill>
            <a:schemeClr val="bg1"/>
          </a:solidFill>
          <a:ln w="6350" algn="ctr">
            <a:solidFill>
              <a:srgbClr val="000000"/>
            </a:solidFill>
            <a:round/>
            <a:headEnd/>
            <a:tailEnd/>
          </a:ln>
        </p:spPr>
        <p:txBody>
          <a:bodyPr vert="vert" lIns="18288" tIns="0" rIns="0" bIns="0"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endParaRPr lang="ja-JP" altLang="en-US" sz="700" dirty="0">
              <a:solidFill>
                <a:schemeClr val="bg1"/>
              </a:solidFill>
            </a:endParaRPr>
          </a:p>
        </p:txBody>
      </p:sp>
      <p:sp>
        <p:nvSpPr>
          <p:cNvPr id="166" name="テキスト ボックス 165">
            <a:extLst>
              <a:ext uri="{FF2B5EF4-FFF2-40B4-BE49-F238E27FC236}">
                <a16:creationId xmlns:a16="http://schemas.microsoft.com/office/drawing/2014/main" id="{D321B62D-9852-1401-C99C-8DD0A710A09E}"/>
              </a:ext>
            </a:extLst>
          </p:cNvPr>
          <p:cNvSpPr txBox="1"/>
          <p:nvPr/>
        </p:nvSpPr>
        <p:spPr>
          <a:xfrm>
            <a:off x="3635698" y="4562757"/>
            <a:ext cx="287258" cy="215444"/>
          </a:xfrm>
          <a:prstGeom prst="rect">
            <a:avLst/>
          </a:prstGeom>
          <a:noFill/>
        </p:spPr>
        <p:txBody>
          <a:bodyPr wrap="none" rtlCol="0">
            <a:spAutoFit/>
          </a:bodyPr>
          <a:lstStyle/>
          <a:p>
            <a:r>
              <a:rPr kumimoji="1" lang="ja-JP" altLang="en-US" sz="800" b="1" dirty="0"/>
              <a:t>①</a:t>
            </a:r>
          </a:p>
        </p:txBody>
      </p:sp>
      <p:sp>
        <p:nvSpPr>
          <p:cNvPr id="16" name="正方形/長方形 15"/>
          <p:cNvSpPr/>
          <p:nvPr/>
        </p:nvSpPr>
        <p:spPr>
          <a:xfrm>
            <a:off x="256212" y="4973391"/>
            <a:ext cx="331687" cy="15894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正方形/長方形 114"/>
          <p:cNvSpPr/>
          <p:nvPr/>
        </p:nvSpPr>
        <p:spPr>
          <a:xfrm>
            <a:off x="254024" y="3137562"/>
            <a:ext cx="331687" cy="15894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265939" y="3102676"/>
            <a:ext cx="365058" cy="270072"/>
          </a:xfrm>
          <a:prstGeom prst="rect">
            <a:avLst/>
          </a:prstGeom>
          <a:noFill/>
        </p:spPr>
        <p:txBody>
          <a:bodyPr wrap="square" rtlCol="0">
            <a:spAutoFit/>
          </a:bodyPr>
          <a:lstStyle/>
          <a:p>
            <a:r>
              <a:rPr kumimoji="1" lang="ja-JP" altLang="en-US" sz="1100" b="1" dirty="0"/>
              <a:t>①</a:t>
            </a:r>
          </a:p>
        </p:txBody>
      </p:sp>
      <p:sp>
        <p:nvSpPr>
          <p:cNvPr id="128" name="テキスト ボックス 127"/>
          <p:cNvSpPr txBox="1"/>
          <p:nvPr/>
        </p:nvSpPr>
        <p:spPr>
          <a:xfrm>
            <a:off x="274185" y="4930783"/>
            <a:ext cx="365058" cy="270072"/>
          </a:xfrm>
          <a:prstGeom prst="rect">
            <a:avLst/>
          </a:prstGeom>
          <a:noFill/>
        </p:spPr>
        <p:txBody>
          <a:bodyPr wrap="square" rtlCol="0">
            <a:spAutoFit/>
          </a:bodyPr>
          <a:lstStyle/>
          <a:p>
            <a:r>
              <a:rPr lang="ja-JP" altLang="en-US" sz="1100" b="1" dirty="0"/>
              <a:t>②</a:t>
            </a:r>
            <a:endParaRPr kumimoji="1" lang="ja-JP" altLang="en-US" sz="1100" b="1" dirty="0"/>
          </a:p>
        </p:txBody>
      </p:sp>
    </p:spTree>
    <p:extLst>
      <p:ext uri="{BB962C8B-B14F-4D97-AF65-F5344CB8AC3E}">
        <p14:creationId xmlns:p14="http://schemas.microsoft.com/office/powerpoint/2010/main" val="4024975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図 92" descr="屋外, 建物, 道路, 電車 が含まれている画像&#10;&#10;自動的に生成された説明">
            <a:extLst>
              <a:ext uri="{FF2B5EF4-FFF2-40B4-BE49-F238E27FC236}">
                <a16:creationId xmlns:a16="http://schemas.microsoft.com/office/drawing/2014/main" id="{634BE32D-6911-A095-2435-EE2260F356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313"/>
          <a:stretch/>
        </p:blipFill>
        <p:spPr>
          <a:xfrm>
            <a:off x="139457" y="2874867"/>
            <a:ext cx="2784660" cy="1935751"/>
          </a:xfrm>
          <a:prstGeom prst="rect">
            <a:avLst/>
          </a:prstGeom>
        </p:spPr>
      </p:pic>
      <p:sp>
        <p:nvSpPr>
          <p:cNvPr id="6" name="Rectangle 2"/>
          <p:cNvSpPr>
            <a:spLocks noGrp="1" noChangeArrowheads="1"/>
          </p:cNvSpPr>
          <p:nvPr>
            <p:ph type="title"/>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37" name="正方形/長方形 5"/>
          <p:cNvSpPr>
            <a:spLocks noChangeArrowheads="1"/>
          </p:cNvSpPr>
          <p:nvPr/>
        </p:nvSpPr>
        <p:spPr bwMode="auto">
          <a:xfrm>
            <a:off x="0" y="537300"/>
            <a:ext cx="28729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600" b="1" dirty="0">
                <a:latin typeface="ＭＳ ゴシック" panose="020B0609070205080204" pitchFamily="49" charset="-128"/>
                <a:ea typeface="ＭＳ ゴシック" panose="020B0609070205080204" pitchFamily="49" charset="-128"/>
              </a:rPr>
              <a:t>■事業を巡る社会経済情勢等</a:t>
            </a:r>
            <a:endParaRPr lang="en-US" altLang="ja-JP" sz="1600" b="1" dirty="0">
              <a:latin typeface="ＭＳ ゴシック" panose="020B0609070205080204" pitchFamily="49" charset="-128"/>
              <a:ea typeface="ＭＳ ゴシック" panose="020B0609070205080204" pitchFamily="49" charset="-128"/>
            </a:endParaRPr>
          </a:p>
        </p:txBody>
      </p:sp>
      <p:sp>
        <p:nvSpPr>
          <p:cNvPr id="8"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fld id="{BB9DC561-8014-4BA4-A41B-AC2572FFD04C}" type="slidenum">
              <a:rPr lang="ja-JP" altLang="en-US" sz="2000" smtClean="0">
                <a:latin typeface="Arial" pitchFamily="34" charset="0"/>
              </a:rPr>
              <a:pPr eaLnBrk="1" hangingPunct="1">
                <a:spcBef>
                  <a:spcPct val="0"/>
                </a:spcBef>
                <a:buFontTx/>
                <a:buNone/>
              </a:pPr>
              <a:t>6</a:t>
            </a:fld>
            <a:endParaRPr lang="ja-JP" altLang="en-US" sz="2000" dirty="0">
              <a:latin typeface="Arial" pitchFamily="34" charset="0"/>
            </a:endParaRPr>
          </a:p>
        </p:txBody>
      </p:sp>
      <p:sp>
        <p:nvSpPr>
          <p:cNvPr id="12" name="Line 1023"/>
          <p:cNvSpPr>
            <a:spLocks noChangeShapeType="1"/>
          </p:cNvSpPr>
          <p:nvPr/>
        </p:nvSpPr>
        <p:spPr bwMode="auto">
          <a:xfrm>
            <a:off x="4619787" y="1762339"/>
            <a:ext cx="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dirty="0"/>
          </a:p>
        </p:txBody>
      </p:sp>
      <p:sp>
        <p:nvSpPr>
          <p:cNvPr id="14" name="Line 1023"/>
          <p:cNvSpPr>
            <a:spLocks noChangeShapeType="1"/>
          </p:cNvSpPr>
          <p:nvPr/>
        </p:nvSpPr>
        <p:spPr bwMode="auto">
          <a:xfrm>
            <a:off x="2684911" y="3202452"/>
            <a:ext cx="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dirty="0"/>
          </a:p>
        </p:txBody>
      </p:sp>
      <p:sp>
        <p:nvSpPr>
          <p:cNvPr id="39" name="テキスト ボックス 4"/>
          <p:cNvSpPr txBox="1">
            <a:spLocks noChangeArrowheads="1"/>
          </p:cNvSpPr>
          <p:nvPr/>
        </p:nvSpPr>
        <p:spPr bwMode="auto">
          <a:xfrm>
            <a:off x="203050" y="2930012"/>
            <a:ext cx="2348358" cy="184666"/>
          </a:xfrm>
          <a:prstGeom prst="rect">
            <a:avLst/>
          </a:prstGeom>
          <a:solidFill>
            <a:schemeClr val="bg1"/>
          </a:solidFill>
          <a:ln>
            <a:solidFill>
              <a:schemeClr val="dk1">
                <a:shade val="95000"/>
                <a:satMod val="105000"/>
              </a:schemeClr>
            </a:solidFill>
          </a:ln>
        </p:spPr>
        <p:txBody>
          <a:bodyPr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200" dirty="0">
                <a:latin typeface="Arial" panose="020B0604020202020204" pitchFamily="34" charset="0"/>
              </a:rPr>
              <a:t>① 都市計画道路 千里丘寝屋川線</a:t>
            </a:r>
          </a:p>
        </p:txBody>
      </p:sp>
      <p:grpSp>
        <p:nvGrpSpPr>
          <p:cNvPr id="50" name="グループ化 49">
            <a:extLst>
              <a:ext uri="{FF2B5EF4-FFF2-40B4-BE49-F238E27FC236}">
                <a16:creationId xmlns:a16="http://schemas.microsoft.com/office/drawing/2014/main" id="{CC1E31AC-15B1-9F23-91B2-2A7DBE88D843}"/>
              </a:ext>
            </a:extLst>
          </p:cNvPr>
          <p:cNvGrpSpPr/>
          <p:nvPr/>
        </p:nvGrpSpPr>
        <p:grpSpPr>
          <a:xfrm>
            <a:off x="3001847" y="2704464"/>
            <a:ext cx="5502444" cy="4196366"/>
            <a:chOff x="3514742" y="2695347"/>
            <a:chExt cx="5267809" cy="4017425"/>
          </a:xfrm>
        </p:grpSpPr>
        <p:pic>
          <p:nvPicPr>
            <p:cNvPr id="9" name="図 8" descr="マップ&#10;&#10;自動的に生成された説明">
              <a:extLst>
                <a:ext uri="{FF2B5EF4-FFF2-40B4-BE49-F238E27FC236}">
                  <a16:creationId xmlns:a16="http://schemas.microsoft.com/office/drawing/2014/main" id="{C0029F07-3CD0-8698-FDC4-AED9B14565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20"/>
            <a:stretch/>
          </p:blipFill>
          <p:spPr>
            <a:xfrm>
              <a:off x="3532406" y="2786234"/>
              <a:ext cx="5236313" cy="3869639"/>
            </a:xfrm>
            <a:prstGeom prst="rect">
              <a:avLst/>
            </a:prstGeom>
            <a:ln w="3175">
              <a:solidFill>
                <a:schemeClr val="bg1">
                  <a:lumMod val="50000"/>
                </a:schemeClr>
              </a:solidFill>
            </a:ln>
          </p:spPr>
        </p:pic>
        <p:sp>
          <p:nvSpPr>
            <p:cNvPr id="10" name="テキスト ボックス 41">
              <a:extLst>
                <a:ext uri="{FF2B5EF4-FFF2-40B4-BE49-F238E27FC236}">
                  <a16:creationId xmlns:a16="http://schemas.microsoft.com/office/drawing/2014/main" id="{2B0F299E-E17D-4D3E-D611-95B9CB6F6AC1}"/>
                </a:ext>
              </a:extLst>
            </p:cNvPr>
            <p:cNvSpPr txBox="1">
              <a:spLocks noChangeArrowheads="1"/>
            </p:cNvSpPr>
            <p:nvPr/>
          </p:nvSpPr>
          <p:spPr bwMode="auto">
            <a:xfrm rot="20273324">
              <a:off x="5064612" y="6077975"/>
              <a:ext cx="1255295" cy="283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050" b="1" dirty="0">
                  <a:latin typeface="Arial" panose="020B0604020202020204" pitchFamily="34" charset="0"/>
                </a:rPr>
                <a:t>国道</a:t>
              </a:r>
              <a:r>
                <a:rPr lang="en-US" altLang="ja-JP" sz="1050" b="1" dirty="0">
                  <a:latin typeface="Arial" panose="020B0604020202020204" pitchFamily="34" charset="0"/>
                </a:rPr>
                <a:t>163</a:t>
              </a:r>
              <a:r>
                <a:rPr lang="ja-JP" altLang="en-US" sz="1050" b="1" dirty="0">
                  <a:latin typeface="Arial" panose="020B0604020202020204" pitchFamily="34" charset="0"/>
                </a:rPr>
                <a:t>号</a:t>
              </a:r>
            </a:p>
          </p:txBody>
        </p:sp>
        <p:sp>
          <p:nvSpPr>
            <p:cNvPr id="11" name="テキスト ボックス 42">
              <a:extLst>
                <a:ext uri="{FF2B5EF4-FFF2-40B4-BE49-F238E27FC236}">
                  <a16:creationId xmlns:a16="http://schemas.microsoft.com/office/drawing/2014/main" id="{C66109B6-0FB0-364F-C13E-45A4E097503C}"/>
                </a:ext>
              </a:extLst>
            </p:cNvPr>
            <p:cNvSpPr txBox="1">
              <a:spLocks noChangeArrowheads="1"/>
            </p:cNvSpPr>
            <p:nvPr/>
          </p:nvSpPr>
          <p:spPr bwMode="auto">
            <a:xfrm rot="20380306">
              <a:off x="3657322" y="4873176"/>
              <a:ext cx="375572" cy="112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050" b="1" dirty="0">
                  <a:latin typeface="Arial" panose="020B0604020202020204" pitchFamily="34" charset="0"/>
                </a:rPr>
                <a:t>大阪中央環状線</a:t>
              </a:r>
            </a:p>
          </p:txBody>
        </p:sp>
        <p:sp>
          <p:nvSpPr>
            <p:cNvPr id="13" name="テキスト ボックス 43">
              <a:extLst>
                <a:ext uri="{FF2B5EF4-FFF2-40B4-BE49-F238E27FC236}">
                  <a16:creationId xmlns:a16="http://schemas.microsoft.com/office/drawing/2014/main" id="{3A65F3BF-8CED-2D4D-A271-1BB36FA53A79}"/>
                </a:ext>
              </a:extLst>
            </p:cNvPr>
            <p:cNvSpPr txBox="1">
              <a:spLocks noChangeArrowheads="1"/>
            </p:cNvSpPr>
            <p:nvPr/>
          </p:nvSpPr>
          <p:spPr bwMode="auto">
            <a:xfrm>
              <a:off x="7966960" y="5469755"/>
              <a:ext cx="709440" cy="283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en-US" altLang="ja-JP" sz="1050" b="1" dirty="0">
                  <a:latin typeface="Arial" panose="020B0604020202020204" pitchFamily="34" charset="0"/>
                </a:rPr>
                <a:t>170</a:t>
              </a:r>
              <a:endParaRPr lang="ja-JP" altLang="en-US" sz="1050" b="1" dirty="0">
                <a:latin typeface="Arial" panose="020B0604020202020204" pitchFamily="34" charset="0"/>
              </a:endParaRPr>
            </a:p>
          </p:txBody>
        </p:sp>
        <p:sp>
          <p:nvSpPr>
            <p:cNvPr id="16" name="フリーフォーム 12">
              <a:extLst>
                <a:ext uri="{FF2B5EF4-FFF2-40B4-BE49-F238E27FC236}">
                  <a16:creationId xmlns:a16="http://schemas.microsoft.com/office/drawing/2014/main" id="{09736968-F7AF-BE49-2768-0408E8A2FB7C}"/>
                </a:ext>
              </a:extLst>
            </p:cNvPr>
            <p:cNvSpPr/>
            <p:nvPr/>
          </p:nvSpPr>
          <p:spPr>
            <a:xfrm>
              <a:off x="4839361" y="2804243"/>
              <a:ext cx="563074" cy="573406"/>
            </a:xfrm>
            <a:custGeom>
              <a:avLst/>
              <a:gdLst>
                <a:gd name="connsiteX0" fmla="*/ 0 w 519112"/>
                <a:gd name="connsiteY0" fmla="*/ 0 h 528637"/>
                <a:gd name="connsiteX1" fmla="*/ 519112 w 519112"/>
                <a:gd name="connsiteY1" fmla="*/ 528637 h 528637"/>
              </a:gdLst>
              <a:ahLst/>
              <a:cxnLst>
                <a:cxn ang="0">
                  <a:pos x="connsiteX0" y="connsiteY0"/>
                </a:cxn>
                <a:cxn ang="0">
                  <a:pos x="connsiteX1" y="connsiteY1"/>
                </a:cxn>
              </a:cxnLst>
              <a:rect l="l" t="t" r="r" b="b"/>
              <a:pathLst>
                <a:path w="519112" h="528637">
                  <a:moveTo>
                    <a:pt x="0" y="0"/>
                  </a:moveTo>
                  <a:lnTo>
                    <a:pt x="519112" y="528637"/>
                  </a:lnTo>
                </a:path>
              </a:pathLst>
            </a:custGeom>
            <a:noFill/>
            <a:ln w="57150">
              <a:solidFill>
                <a:srgbClr val="33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フリーフォーム 15">
              <a:extLst>
                <a:ext uri="{FF2B5EF4-FFF2-40B4-BE49-F238E27FC236}">
                  <a16:creationId xmlns:a16="http://schemas.microsoft.com/office/drawing/2014/main" id="{B856D8E9-A76E-7FFA-2176-D7095D723D0F}"/>
                </a:ext>
              </a:extLst>
            </p:cNvPr>
            <p:cNvSpPr/>
            <p:nvPr/>
          </p:nvSpPr>
          <p:spPr>
            <a:xfrm>
              <a:off x="5423098" y="3403479"/>
              <a:ext cx="645729" cy="940180"/>
            </a:xfrm>
            <a:custGeom>
              <a:avLst/>
              <a:gdLst>
                <a:gd name="connsiteX0" fmla="*/ 0 w 595313"/>
                <a:gd name="connsiteY0" fmla="*/ 0 h 866775"/>
                <a:gd name="connsiteX1" fmla="*/ 323850 w 595313"/>
                <a:gd name="connsiteY1" fmla="*/ 304800 h 866775"/>
                <a:gd name="connsiteX2" fmla="*/ 433388 w 595313"/>
                <a:gd name="connsiteY2" fmla="*/ 423862 h 866775"/>
                <a:gd name="connsiteX3" fmla="*/ 485775 w 595313"/>
                <a:gd name="connsiteY3" fmla="*/ 514350 h 866775"/>
                <a:gd name="connsiteX4" fmla="*/ 595313 w 595313"/>
                <a:gd name="connsiteY4" fmla="*/ 866775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13" h="866775">
                  <a:moveTo>
                    <a:pt x="0" y="0"/>
                  </a:moveTo>
                  <a:lnTo>
                    <a:pt x="323850" y="304800"/>
                  </a:lnTo>
                  <a:lnTo>
                    <a:pt x="433388" y="423862"/>
                  </a:lnTo>
                  <a:lnTo>
                    <a:pt x="485775" y="514350"/>
                  </a:lnTo>
                  <a:lnTo>
                    <a:pt x="595313" y="866775"/>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フリーフォーム 16">
              <a:extLst>
                <a:ext uri="{FF2B5EF4-FFF2-40B4-BE49-F238E27FC236}">
                  <a16:creationId xmlns:a16="http://schemas.microsoft.com/office/drawing/2014/main" id="{1D5C8C01-08EC-C2DB-8725-1A721F172B48}"/>
                </a:ext>
              </a:extLst>
            </p:cNvPr>
            <p:cNvSpPr/>
            <p:nvPr/>
          </p:nvSpPr>
          <p:spPr>
            <a:xfrm>
              <a:off x="6129963" y="5411587"/>
              <a:ext cx="59680" cy="373362"/>
            </a:xfrm>
            <a:custGeom>
              <a:avLst/>
              <a:gdLst>
                <a:gd name="connsiteX0" fmla="*/ 14288 w 66675"/>
                <a:gd name="connsiteY0" fmla="*/ 0 h 700087"/>
                <a:gd name="connsiteX1" fmla="*/ 66675 w 66675"/>
                <a:gd name="connsiteY1" fmla="*/ 166687 h 700087"/>
                <a:gd name="connsiteX2" fmla="*/ 61913 w 66675"/>
                <a:gd name="connsiteY2" fmla="*/ 266700 h 700087"/>
                <a:gd name="connsiteX3" fmla="*/ 61913 w 66675"/>
                <a:gd name="connsiteY3" fmla="*/ 342900 h 700087"/>
                <a:gd name="connsiteX4" fmla="*/ 57150 w 66675"/>
                <a:gd name="connsiteY4" fmla="*/ 442912 h 700087"/>
                <a:gd name="connsiteX5" fmla="*/ 42863 w 66675"/>
                <a:gd name="connsiteY5" fmla="*/ 542925 h 700087"/>
                <a:gd name="connsiteX6" fmla="*/ 0 w 66675"/>
                <a:gd name="connsiteY6" fmla="*/ 700087 h 700087"/>
                <a:gd name="connsiteX0" fmla="*/ 6893 w 66675"/>
                <a:gd name="connsiteY0" fmla="*/ 0 h 677903"/>
                <a:gd name="connsiteX1" fmla="*/ 66675 w 66675"/>
                <a:gd name="connsiteY1" fmla="*/ 144503 h 677903"/>
                <a:gd name="connsiteX2" fmla="*/ 61913 w 66675"/>
                <a:gd name="connsiteY2" fmla="*/ 244516 h 677903"/>
                <a:gd name="connsiteX3" fmla="*/ 61913 w 66675"/>
                <a:gd name="connsiteY3" fmla="*/ 320716 h 677903"/>
                <a:gd name="connsiteX4" fmla="*/ 57150 w 66675"/>
                <a:gd name="connsiteY4" fmla="*/ 420728 h 677903"/>
                <a:gd name="connsiteX5" fmla="*/ 42863 w 66675"/>
                <a:gd name="connsiteY5" fmla="*/ 520741 h 677903"/>
                <a:gd name="connsiteX6" fmla="*/ 0 w 66675"/>
                <a:gd name="connsiteY6" fmla="*/ 677903 h 677903"/>
                <a:gd name="connsiteX0" fmla="*/ 6893 w 61913"/>
                <a:gd name="connsiteY0" fmla="*/ 0 h 677903"/>
                <a:gd name="connsiteX1" fmla="*/ 40793 w 61913"/>
                <a:gd name="connsiteY1" fmla="*/ 148200 h 677903"/>
                <a:gd name="connsiteX2" fmla="*/ 61913 w 61913"/>
                <a:gd name="connsiteY2" fmla="*/ 244516 h 677903"/>
                <a:gd name="connsiteX3" fmla="*/ 61913 w 61913"/>
                <a:gd name="connsiteY3" fmla="*/ 320716 h 677903"/>
                <a:gd name="connsiteX4" fmla="*/ 57150 w 61913"/>
                <a:gd name="connsiteY4" fmla="*/ 420728 h 677903"/>
                <a:gd name="connsiteX5" fmla="*/ 42863 w 61913"/>
                <a:gd name="connsiteY5" fmla="*/ 520741 h 677903"/>
                <a:gd name="connsiteX6" fmla="*/ 0 w 61913"/>
                <a:gd name="connsiteY6" fmla="*/ 677903 h 677903"/>
                <a:gd name="connsiteX0" fmla="*/ 6893 w 61913"/>
                <a:gd name="connsiteY0" fmla="*/ 0 h 677903"/>
                <a:gd name="connsiteX1" fmla="*/ 40793 w 61913"/>
                <a:gd name="connsiteY1" fmla="*/ 148200 h 677903"/>
                <a:gd name="connsiteX2" fmla="*/ 61913 w 61913"/>
                <a:gd name="connsiteY2" fmla="*/ 244516 h 677903"/>
                <a:gd name="connsiteX3" fmla="*/ 57150 w 61913"/>
                <a:gd name="connsiteY3" fmla="*/ 420728 h 677903"/>
                <a:gd name="connsiteX4" fmla="*/ 42863 w 61913"/>
                <a:gd name="connsiteY4" fmla="*/ 520741 h 677903"/>
                <a:gd name="connsiteX5" fmla="*/ 0 w 61913"/>
                <a:gd name="connsiteY5" fmla="*/ 677903 h 677903"/>
                <a:gd name="connsiteX0" fmla="*/ 6893 w 61913"/>
                <a:gd name="connsiteY0" fmla="*/ 0 h 677903"/>
                <a:gd name="connsiteX1" fmla="*/ 40793 w 61913"/>
                <a:gd name="connsiteY1" fmla="*/ 148200 h 677903"/>
                <a:gd name="connsiteX2" fmla="*/ 61913 w 61913"/>
                <a:gd name="connsiteY2" fmla="*/ 244516 h 677903"/>
                <a:gd name="connsiteX3" fmla="*/ 42863 w 61913"/>
                <a:gd name="connsiteY3" fmla="*/ 520741 h 677903"/>
                <a:gd name="connsiteX4" fmla="*/ 0 w 61913"/>
                <a:gd name="connsiteY4" fmla="*/ 677903 h 677903"/>
                <a:gd name="connsiteX0" fmla="*/ 6893 w 61913"/>
                <a:gd name="connsiteY0" fmla="*/ 0 h 677903"/>
                <a:gd name="connsiteX1" fmla="*/ 40793 w 61913"/>
                <a:gd name="connsiteY1" fmla="*/ 148200 h 677903"/>
                <a:gd name="connsiteX2" fmla="*/ 61913 w 61913"/>
                <a:gd name="connsiteY2" fmla="*/ 244516 h 677903"/>
                <a:gd name="connsiteX3" fmla="*/ 0 w 61913"/>
                <a:gd name="connsiteY3" fmla="*/ 677903 h 677903"/>
                <a:gd name="connsiteX0" fmla="*/ 0 w 55020"/>
                <a:gd name="connsiteY0" fmla="*/ 0 h 344212"/>
                <a:gd name="connsiteX1" fmla="*/ 33900 w 55020"/>
                <a:gd name="connsiteY1" fmla="*/ 148200 h 344212"/>
                <a:gd name="connsiteX2" fmla="*/ 55020 w 55020"/>
                <a:gd name="connsiteY2" fmla="*/ 244516 h 344212"/>
                <a:gd name="connsiteX3" fmla="*/ 50185 w 55020"/>
                <a:gd name="connsiteY3" fmla="*/ 344212 h 344212"/>
              </a:gdLst>
              <a:ahLst/>
              <a:cxnLst>
                <a:cxn ang="0">
                  <a:pos x="connsiteX0" y="connsiteY0"/>
                </a:cxn>
                <a:cxn ang="0">
                  <a:pos x="connsiteX1" y="connsiteY1"/>
                </a:cxn>
                <a:cxn ang="0">
                  <a:pos x="connsiteX2" y="connsiteY2"/>
                </a:cxn>
                <a:cxn ang="0">
                  <a:pos x="connsiteX3" y="connsiteY3"/>
                </a:cxn>
              </a:cxnLst>
              <a:rect l="l" t="t" r="r" b="b"/>
              <a:pathLst>
                <a:path w="55020" h="344212">
                  <a:moveTo>
                    <a:pt x="0" y="0"/>
                  </a:moveTo>
                  <a:lnTo>
                    <a:pt x="33900" y="148200"/>
                  </a:lnTo>
                  <a:lnTo>
                    <a:pt x="55020" y="244516"/>
                  </a:lnTo>
                  <a:lnTo>
                    <a:pt x="50185" y="344212"/>
                  </a:lnTo>
                </a:path>
              </a:pathLst>
            </a:custGeom>
            <a:noFill/>
            <a:ln w="69850" cmpd="tri">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9" name="フリーフォーム 17">
              <a:extLst>
                <a:ext uri="{FF2B5EF4-FFF2-40B4-BE49-F238E27FC236}">
                  <a16:creationId xmlns:a16="http://schemas.microsoft.com/office/drawing/2014/main" id="{1E6188FA-C0A9-BF55-EE67-D5AE773CC1F0}"/>
                </a:ext>
              </a:extLst>
            </p:cNvPr>
            <p:cNvSpPr/>
            <p:nvPr/>
          </p:nvSpPr>
          <p:spPr>
            <a:xfrm>
              <a:off x="6084324" y="6208521"/>
              <a:ext cx="30995" cy="361608"/>
            </a:xfrm>
            <a:custGeom>
              <a:avLst/>
              <a:gdLst>
                <a:gd name="connsiteX0" fmla="*/ 28575 w 28575"/>
                <a:gd name="connsiteY0" fmla="*/ 0 h 333375"/>
                <a:gd name="connsiteX1" fmla="*/ 0 w 28575"/>
                <a:gd name="connsiteY1" fmla="*/ 333375 h 333375"/>
              </a:gdLst>
              <a:ahLst/>
              <a:cxnLst>
                <a:cxn ang="0">
                  <a:pos x="connsiteX0" y="connsiteY0"/>
                </a:cxn>
                <a:cxn ang="0">
                  <a:pos x="connsiteX1" y="connsiteY1"/>
                </a:cxn>
              </a:cxnLst>
              <a:rect l="l" t="t" r="r" b="b"/>
              <a:pathLst>
                <a:path w="28575" h="333375">
                  <a:moveTo>
                    <a:pt x="28575" y="0"/>
                  </a:moveTo>
                  <a:lnTo>
                    <a:pt x="0" y="333375"/>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フリーフォーム 18">
              <a:extLst>
                <a:ext uri="{FF2B5EF4-FFF2-40B4-BE49-F238E27FC236}">
                  <a16:creationId xmlns:a16="http://schemas.microsoft.com/office/drawing/2014/main" id="{E41CC9CA-C3C4-D27D-0048-95BB0D23A51B}"/>
                </a:ext>
              </a:extLst>
            </p:cNvPr>
            <p:cNvSpPr/>
            <p:nvPr/>
          </p:nvSpPr>
          <p:spPr>
            <a:xfrm>
              <a:off x="5991339" y="4431477"/>
              <a:ext cx="2784381" cy="2236803"/>
            </a:xfrm>
            <a:custGeom>
              <a:avLst/>
              <a:gdLst>
                <a:gd name="connsiteX0" fmla="*/ 0 w 2566988"/>
                <a:gd name="connsiteY0" fmla="*/ 2062163 h 2062163"/>
                <a:gd name="connsiteX1" fmla="*/ 314325 w 2566988"/>
                <a:gd name="connsiteY1" fmla="*/ 1681163 h 2062163"/>
                <a:gd name="connsiteX2" fmla="*/ 609600 w 2566988"/>
                <a:gd name="connsiteY2" fmla="*/ 1352550 h 2062163"/>
                <a:gd name="connsiteX3" fmla="*/ 804863 w 2566988"/>
                <a:gd name="connsiteY3" fmla="*/ 1185863 h 2062163"/>
                <a:gd name="connsiteX4" fmla="*/ 871538 w 2566988"/>
                <a:gd name="connsiteY4" fmla="*/ 1119188 h 2062163"/>
                <a:gd name="connsiteX5" fmla="*/ 985838 w 2566988"/>
                <a:gd name="connsiteY5" fmla="*/ 1057275 h 2062163"/>
                <a:gd name="connsiteX6" fmla="*/ 1223963 w 2566988"/>
                <a:gd name="connsiteY6" fmla="*/ 923925 h 2062163"/>
                <a:gd name="connsiteX7" fmla="*/ 1747838 w 2566988"/>
                <a:gd name="connsiteY7" fmla="*/ 547688 h 2062163"/>
                <a:gd name="connsiteX8" fmla="*/ 1914525 w 2566988"/>
                <a:gd name="connsiteY8" fmla="*/ 400050 h 2062163"/>
                <a:gd name="connsiteX9" fmla="*/ 2090738 w 2566988"/>
                <a:gd name="connsiteY9" fmla="*/ 295275 h 2062163"/>
                <a:gd name="connsiteX10" fmla="*/ 2224088 w 2566988"/>
                <a:gd name="connsiteY10" fmla="*/ 228600 h 2062163"/>
                <a:gd name="connsiteX11" fmla="*/ 2452688 w 2566988"/>
                <a:gd name="connsiteY11" fmla="*/ 76200 h 2062163"/>
                <a:gd name="connsiteX12" fmla="*/ 2566988 w 2566988"/>
                <a:gd name="connsiteY12" fmla="*/ 0 h 2062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66988" h="2062163">
                  <a:moveTo>
                    <a:pt x="0" y="2062163"/>
                  </a:moveTo>
                  <a:lnTo>
                    <a:pt x="314325" y="1681163"/>
                  </a:lnTo>
                  <a:lnTo>
                    <a:pt x="609600" y="1352550"/>
                  </a:lnTo>
                  <a:lnTo>
                    <a:pt x="804863" y="1185863"/>
                  </a:lnTo>
                  <a:lnTo>
                    <a:pt x="871538" y="1119188"/>
                  </a:lnTo>
                  <a:lnTo>
                    <a:pt x="985838" y="1057275"/>
                  </a:lnTo>
                  <a:lnTo>
                    <a:pt x="1223963" y="923925"/>
                  </a:lnTo>
                  <a:lnTo>
                    <a:pt x="1747838" y="547688"/>
                  </a:lnTo>
                  <a:lnTo>
                    <a:pt x="1914525" y="400050"/>
                  </a:lnTo>
                  <a:lnTo>
                    <a:pt x="2090738" y="295275"/>
                  </a:lnTo>
                  <a:lnTo>
                    <a:pt x="2224088" y="228600"/>
                  </a:lnTo>
                  <a:lnTo>
                    <a:pt x="2452688" y="76200"/>
                  </a:lnTo>
                  <a:lnTo>
                    <a:pt x="2566988"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フリーフォーム 25">
              <a:extLst>
                <a:ext uri="{FF2B5EF4-FFF2-40B4-BE49-F238E27FC236}">
                  <a16:creationId xmlns:a16="http://schemas.microsoft.com/office/drawing/2014/main" id="{27729BB1-0779-8B81-A2C7-7AF615D170BA}"/>
                </a:ext>
              </a:extLst>
            </p:cNvPr>
            <p:cNvSpPr/>
            <p:nvPr/>
          </p:nvSpPr>
          <p:spPr>
            <a:xfrm>
              <a:off x="4039324" y="5912903"/>
              <a:ext cx="4743227" cy="759876"/>
            </a:xfrm>
            <a:custGeom>
              <a:avLst/>
              <a:gdLst>
                <a:gd name="connsiteX0" fmla="*/ 0 w 4372896"/>
                <a:gd name="connsiteY0" fmla="*/ 700548 h 700548"/>
                <a:gd name="connsiteX1" fmla="*/ 81116 w 4372896"/>
                <a:gd name="connsiteY1" fmla="*/ 567813 h 700548"/>
                <a:gd name="connsiteX2" fmla="*/ 1194619 w 4372896"/>
                <a:gd name="connsiteY2" fmla="*/ 516194 h 700548"/>
                <a:gd name="connsiteX3" fmla="*/ 1814051 w 4372896"/>
                <a:gd name="connsiteY3" fmla="*/ 272845 h 700548"/>
                <a:gd name="connsiteX4" fmla="*/ 2190135 w 4372896"/>
                <a:gd name="connsiteY4" fmla="*/ 162232 h 700548"/>
                <a:gd name="connsiteX5" fmla="*/ 2344993 w 4372896"/>
                <a:gd name="connsiteY5" fmla="*/ 66368 h 700548"/>
                <a:gd name="connsiteX6" fmla="*/ 2595716 w 4372896"/>
                <a:gd name="connsiteY6" fmla="*/ 0 h 700548"/>
                <a:gd name="connsiteX7" fmla="*/ 2861187 w 4372896"/>
                <a:gd name="connsiteY7" fmla="*/ 14748 h 700548"/>
                <a:gd name="connsiteX8" fmla="*/ 3185651 w 4372896"/>
                <a:gd name="connsiteY8" fmla="*/ 36871 h 700548"/>
                <a:gd name="connsiteX9" fmla="*/ 3487993 w 4372896"/>
                <a:gd name="connsiteY9" fmla="*/ 73742 h 700548"/>
                <a:gd name="connsiteX10" fmla="*/ 3930445 w 4372896"/>
                <a:gd name="connsiteY10" fmla="*/ 103239 h 700548"/>
                <a:gd name="connsiteX11" fmla="*/ 4372896 w 4372896"/>
                <a:gd name="connsiteY11" fmla="*/ 191729 h 700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2896" h="700548">
                  <a:moveTo>
                    <a:pt x="0" y="700548"/>
                  </a:moveTo>
                  <a:lnTo>
                    <a:pt x="81116" y="567813"/>
                  </a:lnTo>
                  <a:lnTo>
                    <a:pt x="1194619" y="516194"/>
                  </a:lnTo>
                  <a:lnTo>
                    <a:pt x="1814051" y="272845"/>
                  </a:lnTo>
                  <a:lnTo>
                    <a:pt x="2190135" y="162232"/>
                  </a:lnTo>
                  <a:lnTo>
                    <a:pt x="2344993" y="66368"/>
                  </a:lnTo>
                  <a:lnTo>
                    <a:pt x="2595716" y="0"/>
                  </a:lnTo>
                  <a:lnTo>
                    <a:pt x="2861187" y="14748"/>
                  </a:lnTo>
                  <a:lnTo>
                    <a:pt x="3185651" y="36871"/>
                  </a:lnTo>
                  <a:lnTo>
                    <a:pt x="3487993" y="73742"/>
                  </a:lnTo>
                  <a:lnTo>
                    <a:pt x="3930445" y="103239"/>
                  </a:lnTo>
                  <a:lnTo>
                    <a:pt x="4372896" y="191729"/>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フリーフォーム 26">
              <a:extLst>
                <a:ext uri="{FF2B5EF4-FFF2-40B4-BE49-F238E27FC236}">
                  <a16:creationId xmlns:a16="http://schemas.microsoft.com/office/drawing/2014/main" id="{B8B04251-370C-520F-D343-B3FBD86D9895}"/>
                </a:ext>
              </a:extLst>
            </p:cNvPr>
            <p:cNvSpPr/>
            <p:nvPr/>
          </p:nvSpPr>
          <p:spPr>
            <a:xfrm>
              <a:off x="3514742" y="4248507"/>
              <a:ext cx="724549" cy="2424272"/>
            </a:xfrm>
            <a:custGeom>
              <a:avLst/>
              <a:gdLst>
                <a:gd name="connsiteX0" fmla="*/ 0 w 877529"/>
                <a:gd name="connsiteY0" fmla="*/ 0 h 2558845"/>
                <a:gd name="connsiteX1" fmla="*/ 471949 w 877529"/>
                <a:gd name="connsiteY1" fmla="*/ 766916 h 2558845"/>
                <a:gd name="connsiteX2" fmla="*/ 877529 w 877529"/>
                <a:gd name="connsiteY2" fmla="*/ 1799304 h 2558845"/>
                <a:gd name="connsiteX3" fmla="*/ 862781 w 877529"/>
                <a:gd name="connsiteY3" fmla="*/ 2558845 h 2558845"/>
                <a:gd name="connsiteX0" fmla="*/ 0 w 667979"/>
                <a:gd name="connsiteY0" fmla="*/ 0 h 2234995"/>
                <a:gd name="connsiteX1" fmla="*/ 262399 w 667979"/>
                <a:gd name="connsiteY1" fmla="*/ 443066 h 2234995"/>
                <a:gd name="connsiteX2" fmla="*/ 667979 w 667979"/>
                <a:gd name="connsiteY2" fmla="*/ 1475454 h 2234995"/>
                <a:gd name="connsiteX3" fmla="*/ 653231 w 667979"/>
                <a:gd name="connsiteY3" fmla="*/ 2234995 h 2234995"/>
              </a:gdLst>
              <a:ahLst/>
              <a:cxnLst>
                <a:cxn ang="0">
                  <a:pos x="connsiteX0" y="connsiteY0"/>
                </a:cxn>
                <a:cxn ang="0">
                  <a:pos x="connsiteX1" y="connsiteY1"/>
                </a:cxn>
                <a:cxn ang="0">
                  <a:pos x="connsiteX2" y="connsiteY2"/>
                </a:cxn>
                <a:cxn ang="0">
                  <a:pos x="connsiteX3" y="connsiteY3"/>
                </a:cxn>
              </a:cxnLst>
              <a:rect l="l" t="t" r="r" b="b"/>
              <a:pathLst>
                <a:path w="667979" h="2234995">
                  <a:moveTo>
                    <a:pt x="0" y="0"/>
                  </a:moveTo>
                  <a:lnTo>
                    <a:pt x="262399" y="443066"/>
                  </a:lnTo>
                  <a:lnTo>
                    <a:pt x="667979" y="1475454"/>
                  </a:lnTo>
                  <a:lnTo>
                    <a:pt x="653231" y="2234995"/>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 name="フリーフォーム 28">
              <a:extLst>
                <a:ext uri="{FF2B5EF4-FFF2-40B4-BE49-F238E27FC236}">
                  <a16:creationId xmlns:a16="http://schemas.microsoft.com/office/drawing/2014/main" id="{BC7F8BBA-D331-E468-084C-D661C2456717}"/>
                </a:ext>
              </a:extLst>
            </p:cNvPr>
            <p:cNvSpPr/>
            <p:nvPr/>
          </p:nvSpPr>
          <p:spPr>
            <a:xfrm>
              <a:off x="5015165" y="3473300"/>
              <a:ext cx="287953" cy="3207478"/>
            </a:xfrm>
            <a:custGeom>
              <a:avLst/>
              <a:gdLst>
                <a:gd name="connsiteX0" fmla="*/ 95865 w 265471"/>
                <a:gd name="connsiteY0" fmla="*/ 0 h 2957052"/>
                <a:gd name="connsiteX1" fmla="*/ 265471 w 265471"/>
                <a:gd name="connsiteY1" fmla="*/ 235974 h 2957052"/>
                <a:gd name="connsiteX2" fmla="*/ 235974 w 265471"/>
                <a:gd name="connsiteY2" fmla="*/ 1150374 h 2957052"/>
                <a:gd name="connsiteX3" fmla="*/ 235974 w 265471"/>
                <a:gd name="connsiteY3" fmla="*/ 1430594 h 2957052"/>
                <a:gd name="connsiteX4" fmla="*/ 36871 w 265471"/>
                <a:gd name="connsiteY4" fmla="*/ 2101645 h 2957052"/>
                <a:gd name="connsiteX5" fmla="*/ 88490 w 265471"/>
                <a:gd name="connsiteY5" fmla="*/ 2352368 h 2957052"/>
                <a:gd name="connsiteX6" fmla="*/ 0 w 265471"/>
                <a:gd name="connsiteY6" fmla="*/ 2957052 h 295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471" h="2957052">
                  <a:moveTo>
                    <a:pt x="95865" y="0"/>
                  </a:moveTo>
                  <a:lnTo>
                    <a:pt x="265471" y="235974"/>
                  </a:lnTo>
                  <a:lnTo>
                    <a:pt x="235974" y="1150374"/>
                  </a:lnTo>
                  <a:lnTo>
                    <a:pt x="235974" y="1430594"/>
                  </a:lnTo>
                  <a:lnTo>
                    <a:pt x="36871" y="2101645"/>
                  </a:lnTo>
                  <a:lnTo>
                    <a:pt x="88490" y="2352368"/>
                  </a:lnTo>
                  <a:lnTo>
                    <a:pt x="0" y="2957052"/>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フリーフォーム 30">
              <a:extLst>
                <a:ext uri="{FF2B5EF4-FFF2-40B4-BE49-F238E27FC236}">
                  <a16:creationId xmlns:a16="http://schemas.microsoft.com/office/drawing/2014/main" id="{D9DD8F80-E646-64C1-66FA-05A66C703BE5}"/>
                </a:ext>
              </a:extLst>
            </p:cNvPr>
            <p:cNvSpPr/>
            <p:nvPr/>
          </p:nvSpPr>
          <p:spPr>
            <a:xfrm>
              <a:off x="3991331" y="2777413"/>
              <a:ext cx="2575581" cy="2359616"/>
            </a:xfrm>
            <a:custGeom>
              <a:avLst/>
              <a:gdLst>
                <a:gd name="connsiteX0" fmla="*/ 0 w 2374491"/>
                <a:gd name="connsiteY0" fmla="*/ 2175387 h 2175387"/>
                <a:gd name="connsiteX1" fmla="*/ 545691 w 2374491"/>
                <a:gd name="connsiteY1" fmla="*/ 1659194 h 2175387"/>
                <a:gd name="connsiteX2" fmla="*/ 707923 w 2374491"/>
                <a:gd name="connsiteY2" fmla="*/ 1408471 h 2175387"/>
                <a:gd name="connsiteX3" fmla="*/ 943897 w 2374491"/>
                <a:gd name="connsiteY3" fmla="*/ 1150374 h 2175387"/>
                <a:gd name="connsiteX4" fmla="*/ 1201994 w 2374491"/>
                <a:gd name="connsiteY4" fmla="*/ 1002891 h 2175387"/>
                <a:gd name="connsiteX5" fmla="*/ 1452716 w 2374491"/>
                <a:gd name="connsiteY5" fmla="*/ 803787 h 2175387"/>
                <a:gd name="connsiteX6" fmla="*/ 2374491 w 2374491"/>
                <a:gd name="connsiteY6" fmla="*/ 0 h 2175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4491" h="2175387">
                  <a:moveTo>
                    <a:pt x="0" y="2175387"/>
                  </a:moveTo>
                  <a:lnTo>
                    <a:pt x="545691" y="1659194"/>
                  </a:lnTo>
                  <a:lnTo>
                    <a:pt x="707923" y="1408471"/>
                  </a:lnTo>
                  <a:lnTo>
                    <a:pt x="943897" y="1150374"/>
                  </a:lnTo>
                  <a:lnTo>
                    <a:pt x="1201994" y="1002891"/>
                  </a:lnTo>
                  <a:lnTo>
                    <a:pt x="1452716" y="803787"/>
                  </a:lnTo>
                  <a:lnTo>
                    <a:pt x="2374491"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フリーフォーム 31">
              <a:extLst>
                <a:ext uri="{FF2B5EF4-FFF2-40B4-BE49-F238E27FC236}">
                  <a16:creationId xmlns:a16="http://schemas.microsoft.com/office/drawing/2014/main" id="{A1AB59DD-13FD-FD30-6A18-A54EF68EAD6A}"/>
                </a:ext>
              </a:extLst>
            </p:cNvPr>
            <p:cNvSpPr/>
            <p:nvPr/>
          </p:nvSpPr>
          <p:spPr>
            <a:xfrm>
              <a:off x="7542753" y="2793411"/>
              <a:ext cx="295952" cy="3855372"/>
            </a:xfrm>
            <a:custGeom>
              <a:avLst/>
              <a:gdLst>
                <a:gd name="connsiteX0" fmla="*/ 162233 w 272845"/>
                <a:gd name="connsiteY0" fmla="*/ 0 h 3554361"/>
                <a:gd name="connsiteX1" fmla="*/ 147484 w 272845"/>
                <a:gd name="connsiteY1" fmla="*/ 464574 h 3554361"/>
                <a:gd name="connsiteX2" fmla="*/ 117987 w 272845"/>
                <a:gd name="connsiteY2" fmla="*/ 700548 h 3554361"/>
                <a:gd name="connsiteX3" fmla="*/ 0 w 272845"/>
                <a:gd name="connsiteY3" fmla="*/ 1113503 h 3554361"/>
                <a:gd name="connsiteX4" fmla="*/ 272845 w 272845"/>
                <a:gd name="connsiteY4" fmla="*/ 1954161 h 3554361"/>
                <a:gd name="connsiteX5" fmla="*/ 154858 w 272845"/>
                <a:gd name="connsiteY5" fmla="*/ 3554361 h 3554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845" h="3554361">
                  <a:moveTo>
                    <a:pt x="162233" y="0"/>
                  </a:moveTo>
                  <a:lnTo>
                    <a:pt x="147484" y="464574"/>
                  </a:lnTo>
                  <a:lnTo>
                    <a:pt x="117987" y="700548"/>
                  </a:lnTo>
                  <a:lnTo>
                    <a:pt x="0" y="1113503"/>
                  </a:lnTo>
                  <a:lnTo>
                    <a:pt x="272845" y="1954161"/>
                  </a:lnTo>
                  <a:lnTo>
                    <a:pt x="154858" y="3554361"/>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フリーフォーム 32">
              <a:extLst>
                <a:ext uri="{FF2B5EF4-FFF2-40B4-BE49-F238E27FC236}">
                  <a16:creationId xmlns:a16="http://schemas.microsoft.com/office/drawing/2014/main" id="{391E4346-0E97-ABEB-F96B-59B833F8DAB4}"/>
                </a:ext>
              </a:extLst>
            </p:cNvPr>
            <p:cNvSpPr/>
            <p:nvPr/>
          </p:nvSpPr>
          <p:spPr>
            <a:xfrm>
              <a:off x="7646736" y="3633274"/>
              <a:ext cx="487921" cy="3079498"/>
            </a:xfrm>
            <a:custGeom>
              <a:avLst/>
              <a:gdLst>
                <a:gd name="connsiteX0" fmla="*/ 0 w 449826"/>
                <a:gd name="connsiteY0" fmla="*/ 0 h 2839064"/>
                <a:gd name="connsiteX1" fmla="*/ 339213 w 449826"/>
                <a:gd name="connsiteY1" fmla="*/ 1084006 h 2839064"/>
                <a:gd name="connsiteX2" fmla="*/ 449826 w 449826"/>
                <a:gd name="connsiteY2" fmla="*/ 1755058 h 2839064"/>
                <a:gd name="connsiteX3" fmla="*/ 420329 w 449826"/>
                <a:gd name="connsiteY3" fmla="*/ 2839064 h 2839064"/>
              </a:gdLst>
              <a:ahLst/>
              <a:cxnLst>
                <a:cxn ang="0">
                  <a:pos x="connsiteX0" y="connsiteY0"/>
                </a:cxn>
                <a:cxn ang="0">
                  <a:pos x="connsiteX1" y="connsiteY1"/>
                </a:cxn>
                <a:cxn ang="0">
                  <a:pos x="connsiteX2" y="connsiteY2"/>
                </a:cxn>
                <a:cxn ang="0">
                  <a:pos x="connsiteX3" y="connsiteY3"/>
                </a:cxn>
              </a:cxnLst>
              <a:rect l="l" t="t" r="r" b="b"/>
              <a:pathLst>
                <a:path w="449826" h="2839064">
                  <a:moveTo>
                    <a:pt x="0" y="0"/>
                  </a:moveTo>
                  <a:lnTo>
                    <a:pt x="339213" y="1084006"/>
                  </a:lnTo>
                  <a:lnTo>
                    <a:pt x="449826" y="1755058"/>
                  </a:lnTo>
                  <a:lnTo>
                    <a:pt x="420329" y="2839064"/>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28" name="直線コネクタ 27">
              <a:extLst>
                <a:ext uri="{FF2B5EF4-FFF2-40B4-BE49-F238E27FC236}">
                  <a16:creationId xmlns:a16="http://schemas.microsoft.com/office/drawing/2014/main" id="{C864A5EC-82C9-D038-3C6C-E2BAE9325BB6}"/>
                </a:ext>
              </a:extLst>
            </p:cNvPr>
            <p:cNvCxnSpPr>
              <a:cxnSpLocks/>
            </p:cNvCxnSpPr>
            <p:nvPr/>
          </p:nvCxnSpPr>
          <p:spPr>
            <a:xfrm>
              <a:off x="6052785" y="4353990"/>
              <a:ext cx="1585409" cy="92984"/>
            </a:xfrm>
            <a:prstGeom prst="line">
              <a:avLst/>
            </a:prstGeom>
            <a:ln w="38100"/>
          </p:spPr>
          <p:style>
            <a:lnRef idx="1">
              <a:schemeClr val="dk1"/>
            </a:lnRef>
            <a:fillRef idx="0">
              <a:schemeClr val="dk1"/>
            </a:fillRef>
            <a:effectRef idx="0">
              <a:schemeClr val="dk1"/>
            </a:effectRef>
            <a:fontRef idx="minor">
              <a:schemeClr val="tx1"/>
            </a:fontRef>
          </p:style>
        </p:cxnSp>
        <p:sp>
          <p:nvSpPr>
            <p:cNvPr id="40" name="テキスト ボックス 42">
              <a:extLst>
                <a:ext uri="{FF2B5EF4-FFF2-40B4-BE49-F238E27FC236}">
                  <a16:creationId xmlns:a16="http://schemas.microsoft.com/office/drawing/2014/main" id="{2E8C5EA1-53BA-12B1-1686-195C581B292C}"/>
                </a:ext>
              </a:extLst>
            </p:cNvPr>
            <p:cNvSpPr txBox="1">
              <a:spLocks noChangeArrowheads="1"/>
            </p:cNvSpPr>
            <p:nvPr/>
          </p:nvSpPr>
          <p:spPr bwMode="auto">
            <a:xfrm rot="193167">
              <a:off x="4963919" y="3965388"/>
              <a:ext cx="375572" cy="112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050" b="1" dirty="0">
                  <a:latin typeface="Arial" panose="020B0604020202020204" pitchFamily="34" charset="0"/>
                </a:rPr>
                <a:t>八尾茨木線</a:t>
              </a:r>
            </a:p>
          </p:txBody>
        </p:sp>
        <p:sp>
          <p:nvSpPr>
            <p:cNvPr id="43" name="テキスト ボックス 42">
              <a:extLst>
                <a:ext uri="{FF2B5EF4-FFF2-40B4-BE49-F238E27FC236}">
                  <a16:creationId xmlns:a16="http://schemas.microsoft.com/office/drawing/2014/main" id="{A540A509-711A-F808-718A-1C9011B9F48F}"/>
                </a:ext>
              </a:extLst>
            </p:cNvPr>
            <p:cNvSpPr txBox="1">
              <a:spLocks noChangeArrowheads="1"/>
            </p:cNvSpPr>
            <p:nvPr/>
          </p:nvSpPr>
          <p:spPr bwMode="auto">
            <a:xfrm rot="2740174">
              <a:off x="5685847" y="2555283"/>
              <a:ext cx="375572" cy="112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050" b="1" dirty="0">
                  <a:latin typeface="Arial" panose="020B0604020202020204" pitchFamily="34" charset="0"/>
                </a:rPr>
                <a:t>京都守口線</a:t>
              </a:r>
            </a:p>
          </p:txBody>
        </p:sp>
        <p:sp>
          <p:nvSpPr>
            <p:cNvPr id="46" name="テキスト ボックス 42">
              <a:extLst>
                <a:ext uri="{FF2B5EF4-FFF2-40B4-BE49-F238E27FC236}">
                  <a16:creationId xmlns:a16="http://schemas.microsoft.com/office/drawing/2014/main" id="{954C95DB-D863-6A9C-DCEA-AA75F9D181F0}"/>
                </a:ext>
              </a:extLst>
            </p:cNvPr>
            <p:cNvSpPr txBox="1">
              <a:spLocks noChangeArrowheads="1"/>
            </p:cNvSpPr>
            <p:nvPr/>
          </p:nvSpPr>
          <p:spPr bwMode="auto">
            <a:xfrm rot="19018179">
              <a:off x="4903420" y="2695347"/>
              <a:ext cx="375572" cy="112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050" b="1" dirty="0">
                  <a:latin typeface="Arial" panose="020B0604020202020204" pitchFamily="34" charset="0"/>
                </a:rPr>
                <a:t>鳥飼仁和寺大橋</a:t>
              </a:r>
            </a:p>
          </p:txBody>
        </p:sp>
        <p:sp>
          <p:nvSpPr>
            <p:cNvPr id="47" name="テキスト ボックス 42">
              <a:extLst>
                <a:ext uri="{FF2B5EF4-FFF2-40B4-BE49-F238E27FC236}">
                  <a16:creationId xmlns:a16="http://schemas.microsoft.com/office/drawing/2014/main" id="{6B1C8996-98FC-EC87-B405-4F5790556BE1}"/>
                </a:ext>
              </a:extLst>
            </p:cNvPr>
            <p:cNvSpPr txBox="1">
              <a:spLocks noChangeArrowheads="1"/>
            </p:cNvSpPr>
            <p:nvPr/>
          </p:nvSpPr>
          <p:spPr bwMode="auto">
            <a:xfrm rot="304485">
              <a:off x="5749449" y="4319703"/>
              <a:ext cx="375572" cy="112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050" b="1" dirty="0">
                  <a:latin typeface="Arial" panose="020B0604020202020204" pitchFamily="34" charset="0"/>
                </a:rPr>
                <a:t>千里丘寝屋川線</a:t>
              </a:r>
            </a:p>
          </p:txBody>
        </p:sp>
        <p:sp>
          <p:nvSpPr>
            <p:cNvPr id="85" name="テキスト ボックス 42">
              <a:extLst>
                <a:ext uri="{FF2B5EF4-FFF2-40B4-BE49-F238E27FC236}">
                  <a16:creationId xmlns:a16="http://schemas.microsoft.com/office/drawing/2014/main" id="{CDF228EE-B82F-318C-A46B-4338F184F65A}"/>
                </a:ext>
              </a:extLst>
            </p:cNvPr>
            <p:cNvSpPr txBox="1">
              <a:spLocks noChangeArrowheads="1"/>
            </p:cNvSpPr>
            <p:nvPr/>
          </p:nvSpPr>
          <p:spPr bwMode="auto">
            <a:xfrm rot="21380520">
              <a:off x="6115356" y="5122966"/>
              <a:ext cx="375572" cy="112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050" b="1" dirty="0">
                  <a:latin typeface="Arial" panose="020B0604020202020204" pitchFamily="34" charset="0"/>
                </a:rPr>
                <a:t>寝屋川大東線</a:t>
              </a:r>
            </a:p>
          </p:txBody>
        </p:sp>
        <p:sp>
          <p:nvSpPr>
            <p:cNvPr id="91" name="テキスト ボックス 41">
              <a:extLst>
                <a:ext uri="{FF2B5EF4-FFF2-40B4-BE49-F238E27FC236}">
                  <a16:creationId xmlns:a16="http://schemas.microsoft.com/office/drawing/2014/main" id="{699816B4-C20F-3312-B861-AA188A061272}"/>
                </a:ext>
              </a:extLst>
            </p:cNvPr>
            <p:cNvSpPr txBox="1">
              <a:spLocks noChangeArrowheads="1"/>
            </p:cNvSpPr>
            <p:nvPr/>
          </p:nvSpPr>
          <p:spPr bwMode="auto">
            <a:xfrm rot="19673592">
              <a:off x="6663988" y="5462977"/>
              <a:ext cx="1255295" cy="283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050" b="1" dirty="0">
                  <a:latin typeface="Arial" panose="020B0604020202020204" pitchFamily="34" charset="0"/>
                </a:rPr>
                <a:t>第二京阪道路</a:t>
              </a:r>
            </a:p>
          </p:txBody>
        </p:sp>
        <p:sp>
          <p:nvSpPr>
            <p:cNvPr id="94" name="テキスト ボックス 41">
              <a:extLst>
                <a:ext uri="{FF2B5EF4-FFF2-40B4-BE49-F238E27FC236}">
                  <a16:creationId xmlns:a16="http://schemas.microsoft.com/office/drawing/2014/main" id="{085F7FAB-FC03-EE38-F5FB-74981835BAAB}"/>
                </a:ext>
              </a:extLst>
            </p:cNvPr>
            <p:cNvSpPr txBox="1">
              <a:spLocks noChangeArrowheads="1"/>
            </p:cNvSpPr>
            <p:nvPr/>
          </p:nvSpPr>
          <p:spPr bwMode="auto">
            <a:xfrm rot="295308">
              <a:off x="6122883" y="4420770"/>
              <a:ext cx="1402294" cy="275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050" b="1" dirty="0">
                  <a:latin typeface="Arial" panose="020B0604020202020204" pitchFamily="34" charset="0"/>
                </a:rPr>
                <a:t>枚方交野寝屋川線</a:t>
              </a:r>
            </a:p>
          </p:txBody>
        </p:sp>
        <p:sp>
          <p:nvSpPr>
            <p:cNvPr id="95" name="テキスト ボックス 41">
              <a:extLst>
                <a:ext uri="{FF2B5EF4-FFF2-40B4-BE49-F238E27FC236}">
                  <a16:creationId xmlns:a16="http://schemas.microsoft.com/office/drawing/2014/main" id="{CD352D3D-1A3E-F02C-D2D1-ABC106A40E75}"/>
                </a:ext>
              </a:extLst>
            </p:cNvPr>
            <p:cNvSpPr txBox="1">
              <a:spLocks noChangeArrowheads="1"/>
            </p:cNvSpPr>
            <p:nvPr/>
          </p:nvSpPr>
          <p:spPr bwMode="auto">
            <a:xfrm rot="295308">
              <a:off x="5572992" y="3519504"/>
              <a:ext cx="1402294" cy="275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zh-TW" altLang="en-US" sz="1050" b="1" dirty="0">
                  <a:solidFill>
                    <a:srgbClr val="FF0000"/>
                  </a:solidFill>
                  <a:latin typeface="Arial" panose="020B0604020202020204" pitchFamily="34" charset="0"/>
                </a:rPr>
                <a:t>対馬江大利線</a:t>
              </a:r>
              <a:endParaRPr lang="ja-JP" altLang="en-US" sz="1050" b="1" dirty="0">
                <a:solidFill>
                  <a:srgbClr val="FF0000"/>
                </a:solidFill>
                <a:latin typeface="Arial" panose="020B0604020202020204" pitchFamily="34" charset="0"/>
              </a:endParaRPr>
            </a:p>
          </p:txBody>
        </p:sp>
        <p:sp>
          <p:nvSpPr>
            <p:cNvPr id="96" name="テキスト ボックス 42">
              <a:extLst>
                <a:ext uri="{FF2B5EF4-FFF2-40B4-BE49-F238E27FC236}">
                  <a16:creationId xmlns:a16="http://schemas.microsoft.com/office/drawing/2014/main" id="{BAC6133A-A872-CD03-93EA-670327F3445A}"/>
                </a:ext>
              </a:extLst>
            </p:cNvPr>
            <p:cNvSpPr txBox="1">
              <a:spLocks noChangeArrowheads="1"/>
            </p:cNvSpPr>
            <p:nvPr/>
          </p:nvSpPr>
          <p:spPr bwMode="auto">
            <a:xfrm rot="279716">
              <a:off x="7406959" y="5403240"/>
              <a:ext cx="375572" cy="112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050" b="1" dirty="0">
                  <a:latin typeface="Arial" panose="020B0604020202020204" pitchFamily="34" charset="0"/>
                </a:rPr>
                <a:t>大阪外環状線</a:t>
              </a:r>
            </a:p>
          </p:txBody>
        </p:sp>
        <p:sp>
          <p:nvSpPr>
            <p:cNvPr id="98" name="テキスト ボックス 42">
              <a:extLst>
                <a:ext uri="{FF2B5EF4-FFF2-40B4-BE49-F238E27FC236}">
                  <a16:creationId xmlns:a16="http://schemas.microsoft.com/office/drawing/2014/main" id="{46B2B5C8-B709-C18A-0C4F-3691111EEB89}"/>
                </a:ext>
              </a:extLst>
            </p:cNvPr>
            <p:cNvSpPr txBox="1">
              <a:spLocks noChangeArrowheads="1"/>
            </p:cNvSpPr>
            <p:nvPr/>
          </p:nvSpPr>
          <p:spPr bwMode="auto">
            <a:xfrm>
              <a:off x="8124904" y="4997801"/>
              <a:ext cx="375572" cy="112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050" b="1" dirty="0">
                  <a:latin typeface="Arial" panose="020B0604020202020204" pitchFamily="34" charset="0"/>
                </a:rPr>
                <a:t>国道　　　号</a:t>
              </a:r>
            </a:p>
          </p:txBody>
        </p:sp>
        <p:sp>
          <p:nvSpPr>
            <p:cNvPr id="100" name="フリーフォーム 38">
              <a:extLst>
                <a:ext uri="{FF2B5EF4-FFF2-40B4-BE49-F238E27FC236}">
                  <a16:creationId xmlns:a16="http://schemas.microsoft.com/office/drawing/2014/main" id="{7924237E-CAED-2A11-1A61-9C7009628E60}"/>
                </a:ext>
              </a:extLst>
            </p:cNvPr>
            <p:cNvSpPr/>
            <p:nvPr/>
          </p:nvSpPr>
          <p:spPr>
            <a:xfrm>
              <a:off x="6649845" y="4010054"/>
              <a:ext cx="887435" cy="2649253"/>
            </a:xfrm>
            <a:custGeom>
              <a:avLst/>
              <a:gdLst>
                <a:gd name="connsiteX0" fmla="*/ 0 w 818148"/>
                <a:gd name="connsiteY0" fmla="*/ 2442411 h 2442411"/>
                <a:gd name="connsiteX1" fmla="*/ 192506 w 818148"/>
                <a:gd name="connsiteY1" fmla="*/ 1660358 h 2442411"/>
                <a:gd name="connsiteX2" fmla="*/ 409074 w 818148"/>
                <a:gd name="connsiteY2" fmla="*/ 1263316 h 2442411"/>
                <a:gd name="connsiteX3" fmla="*/ 733927 w 818148"/>
                <a:gd name="connsiteY3" fmla="*/ 276727 h 2442411"/>
                <a:gd name="connsiteX4" fmla="*/ 818148 w 818148"/>
                <a:gd name="connsiteY4" fmla="*/ 0 h 2442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8148" h="2442411">
                  <a:moveTo>
                    <a:pt x="0" y="2442411"/>
                  </a:moveTo>
                  <a:lnTo>
                    <a:pt x="192506" y="1660358"/>
                  </a:lnTo>
                  <a:lnTo>
                    <a:pt x="409074" y="1263316"/>
                  </a:lnTo>
                  <a:lnTo>
                    <a:pt x="733927" y="276727"/>
                  </a:lnTo>
                  <a:lnTo>
                    <a:pt x="818148"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1" name="テキスト ボックス 42">
              <a:extLst>
                <a:ext uri="{FF2B5EF4-FFF2-40B4-BE49-F238E27FC236}">
                  <a16:creationId xmlns:a16="http://schemas.microsoft.com/office/drawing/2014/main" id="{20E552C8-6738-575F-FFD3-3594218390B9}"/>
                </a:ext>
              </a:extLst>
            </p:cNvPr>
            <p:cNvSpPr txBox="1">
              <a:spLocks noChangeArrowheads="1"/>
            </p:cNvSpPr>
            <p:nvPr/>
          </p:nvSpPr>
          <p:spPr bwMode="auto">
            <a:xfrm rot="1157776">
              <a:off x="6882391" y="4423264"/>
              <a:ext cx="375572" cy="112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050" b="1" dirty="0">
                  <a:latin typeface="Arial" panose="020B0604020202020204" pitchFamily="34" charset="0"/>
                </a:rPr>
                <a:t>八尾枚方線</a:t>
              </a:r>
            </a:p>
          </p:txBody>
        </p:sp>
        <p:sp>
          <p:nvSpPr>
            <p:cNvPr id="102" name="フリーフォーム 36">
              <a:extLst>
                <a:ext uri="{FF2B5EF4-FFF2-40B4-BE49-F238E27FC236}">
                  <a16:creationId xmlns:a16="http://schemas.microsoft.com/office/drawing/2014/main" id="{798A473F-9DFC-AA07-8DF0-236215BB5256}"/>
                </a:ext>
              </a:extLst>
            </p:cNvPr>
            <p:cNvSpPr/>
            <p:nvPr/>
          </p:nvSpPr>
          <p:spPr>
            <a:xfrm>
              <a:off x="5322667" y="3761452"/>
              <a:ext cx="482416" cy="88898"/>
            </a:xfrm>
            <a:custGeom>
              <a:avLst/>
              <a:gdLst>
                <a:gd name="connsiteX0" fmla="*/ 0 w 2123768"/>
                <a:gd name="connsiteY0" fmla="*/ 95864 h 125361"/>
                <a:gd name="connsiteX1" fmla="*/ 604684 w 2123768"/>
                <a:gd name="connsiteY1" fmla="*/ 0 h 125361"/>
                <a:gd name="connsiteX2" fmla="*/ 899652 w 2123768"/>
                <a:gd name="connsiteY2" fmla="*/ 36871 h 125361"/>
                <a:gd name="connsiteX3" fmla="*/ 1113503 w 2123768"/>
                <a:gd name="connsiteY3" fmla="*/ 66368 h 125361"/>
                <a:gd name="connsiteX4" fmla="*/ 1238864 w 2123768"/>
                <a:gd name="connsiteY4" fmla="*/ 58993 h 125361"/>
                <a:gd name="connsiteX5" fmla="*/ 1622322 w 2123768"/>
                <a:gd name="connsiteY5" fmla="*/ 125361 h 125361"/>
                <a:gd name="connsiteX6" fmla="*/ 1821426 w 2123768"/>
                <a:gd name="connsiteY6" fmla="*/ 44245 h 125361"/>
                <a:gd name="connsiteX7" fmla="*/ 2013155 w 2123768"/>
                <a:gd name="connsiteY7" fmla="*/ 36871 h 125361"/>
                <a:gd name="connsiteX8" fmla="*/ 2123768 w 2123768"/>
                <a:gd name="connsiteY8" fmla="*/ 36871 h 125361"/>
                <a:gd name="connsiteX0" fmla="*/ 0 w 2013155"/>
                <a:gd name="connsiteY0" fmla="*/ 95864 h 125361"/>
                <a:gd name="connsiteX1" fmla="*/ 604684 w 2013155"/>
                <a:gd name="connsiteY1" fmla="*/ 0 h 125361"/>
                <a:gd name="connsiteX2" fmla="*/ 899652 w 2013155"/>
                <a:gd name="connsiteY2" fmla="*/ 36871 h 125361"/>
                <a:gd name="connsiteX3" fmla="*/ 1113503 w 2013155"/>
                <a:gd name="connsiteY3" fmla="*/ 66368 h 125361"/>
                <a:gd name="connsiteX4" fmla="*/ 1238864 w 2013155"/>
                <a:gd name="connsiteY4" fmla="*/ 58993 h 125361"/>
                <a:gd name="connsiteX5" fmla="*/ 1622322 w 2013155"/>
                <a:gd name="connsiteY5" fmla="*/ 125361 h 125361"/>
                <a:gd name="connsiteX6" fmla="*/ 1821426 w 2013155"/>
                <a:gd name="connsiteY6" fmla="*/ 44245 h 125361"/>
                <a:gd name="connsiteX7" fmla="*/ 2013155 w 2013155"/>
                <a:gd name="connsiteY7" fmla="*/ 36871 h 125361"/>
                <a:gd name="connsiteX0" fmla="*/ 0 w 1821426"/>
                <a:gd name="connsiteY0" fmla="*/ 95864 h 125361"/>
                <a:gd name="connsiteX1" fmla="*/ 604684 w 1821426"/>
                <a:gd name="connsiteY1" fmla="*/ 0 h 125361"/>
                <a:gd name="connsiteX2" fmla="*/ 899652 w 1821426"/>
                <a:gd name="connsiteY2" fmla="*/ 36871 h 125361"/>
                <a:gd name="connsiteX3" fmla="*/ 1113503 w 1821426"/>
                <a:gd name="connsiteY3" fmla="*/ 66368 h 125361"/>
                <a:gd name="connsiteX4" fmla="*/ 1238864 w 1821426"/>
                <a:gd name="connsiteY4" fmla="*/ 58993 h 125361"/>
                <a:gd name="connsiteX5" fmla="*/ 1622322 w 1821426"/>
                <a:gd name="connsiteY5" fmla="*/ 125361 h 125361"/>
                <a:gd name="connsiteX6" fmla="*/ 1821426 w 1821426"/>
                <a:gd name="connsiteY6" fmla="*/ 44245 h 125361"/>
                <a:gd name="connsiteX0" fmla="*/ 0 w 1622322"/>
                <a:gd name="connsiteY0" fmla="*/ 95864 h 125361"/>
                <a:gd name="connsiteX1" fmla="*/ 604684 w 1622322"/>
                <a:gd name="connsiteY1" fmla="*/ 0 h 125361"/>
                <a:gd name="connsiteX2" fmla="*/ 899652 w 1622322"/>
                <a:gd name="connsiteY2" fmla="*/ 36871 h 125361"/>
                <a:gd name="connsiteX3" fmla="*/ 1113503 w 1622322"/>
                <a:gd name="connsiteY3" fmla="*/ 66368 h 125361"/>
                <a:gd name="connsiteX4" fmla="*/ 1238864 w 1622322"/>
                <a:gd name="connsiteY4" fmla="*/ 58993 h 125361"/>
                <a:gd name="connsiteX5" fmla="*/ 1622322 w 1622322"/>
                <a:gd name="connsiteY5" fmla="*/ 125361 h 125361"/>
                <a:gd name="connsiteX0" fmla="*/ 0 w 1238864"/>
                <a:gd name="connsiteY0" fmla="*/ 95864 h 95864"/>
                <a:gd name="connsiteX1" fmla="*/ 604684 w 1238864"/>
                <a:gd name="connsiteY1" fmla="*/ 0 h 95864"/>
                <a:gd name="connsiteX2" fmla="*/ 899652 w 1238864"/>
                <a:gd name="connsiteY2" fmla="*/ 36871 h 95864"/>
                <a:gd name="connsiteX3" fmla="*/ 1113503 w 1238864"/>
                <a:gd name="connsiteY3" fmla="*/ 66368 h 95864"/>
                <a:gd name="connsiteX4" fmla="*/ 1238864 w 1238864"/>
                <a:gd name="connsiteY4" fmla="*/ 58993 h 95864"/>
                <a:gd name="connsiteX0" fmla="*/ 0 w 1113503"/>
                <a:gd name="connsiteY0" fmla="*/ 95864 h 95864"/>
                <a:gd name="connsiteX1" fmla="*/ 604684 w 1113503"/>
                <a:gd name="connsiteY1" fmla="*/ 0 h 95864"/>
                <a:gd name="connsiteX2" fmla="*/ 899652 w 1113503"/>
                <a:gd name="connsiteY2" fmla="*/ 36871 h 95864"/>
                <a:gd name="connsiteX3" fmla="*/ 1113503 w 1113503"/>
                <a:gd name="connsiteY3" fmla="*/ 66368 h 95864"/>
                <a:gd name="connsiteX0" fmla="*/ 0 w 899652"/>
                <a:gd name="connsiteY0" fmla="*/ 95864 h 95864"/>
                <a:gd name="connsiteX1" fmla="*/ 604684 w 899652"/>
                <a:gd name="connsiteY1" fmla="*/ 0 h 95864"/>
                <a:gd name="connsiteX2" fmla="*/ 899652 w 899652"/>
                <a:gd name="connsiteY2" fmla="*/ 36871 h 95864"/>
                <a:gd name="connsiteX0" fmla="*/ 0 w 604684"/>
                <a:gd name="connsiteY0" fmla="*/ 95864 h 95864"/>
                <a:gd name="connsiteX1" fmla="*/ 604684 w 604684"/>
                <a:gd name="connsiteY1" fmla="*/ 0 h 95864"/>
                <a:gd name="connsiteX0" fmla="*/ 0 w 444751"/>
                <a:gd name="connsiteY0" fmla="*/ 81957 h 81957"/>
                <a:gd name="connsiteX1" fmla="*/ 444751 w 444751"/>
                <a:gd name="connsiteY1" fmla="*/ 0 h 81957"/>
              </a:gdLst>
              <a:ahLst/>
              <a:cxnLst>
                <a:cxn ang="0">
                  <a:pos x="connsiteX0" y="connsiteY0"/>
                </a:cxn>
                <a:cxn ang="0">
                  <a:pos x="connsiteX1" y="connsiteY1"/>
                </a:cxn>
              </a:cxnLst>
              <a:rect l="l" t="t" r="r" b="b"/>
              <a:pathLst>
                <a:path w="444751" h="81957">
                  <a:moveTo>
                    <a:pt x="0" y="81957"/>
                  </a:moveTo>
                  <a:lnTo>
                    <a:pt x="444751"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4" name="フリーフォーム: 図形 103">
              <a:extLst>
                <a:ext uri="{FF2B5EF4-FFF2-40B4-BE49-F238E27FC236}">
                  <a16:creationId xmlns:a16="http://schemas.microsoft.com/office/drawing/2014/main" id="{ECDDC1BF-D47E-2820-2137-AFDAB4833352}"/>
                </a:ext>
              </a:extLst>
            </p:cNvPr>
            <p:cNvSpPr/>
            <p:nvPr/>
          </p:nvSpPr>
          <p:spPr>
            <a:xfrm>
              <a:off x="5815113" y="3744440"/>
              <a:ext cx="455985" cy="64589"/>
            </a:xfrm>
            <a:custGeom>
              <a:avLst/>
              <a:gdLst>
                <a:gd name="connsiteX0" fmla="*/ 0 w 525780"/>
                <a:gd name="connsiteY0" fmla="*/ 15240 h 64770"/>
                <a:gd name="connsiteX1" fmla="*/ 171450 w 525780"/>
                <a:gd name="connsiteY1" fmla="*/ 0 h 64770"/>
                <a:gd name="connsiteX2" fmla="*/ 342900 w 525780"/>
                <a:gd name="connsiteY2" fmla="*/ 15240 h 64770"/>
                <a:gd name="connsiteX3" fmla="*/ 525780 w 525780"/>
                <a:gd name="connsiteY3" fmla="*/ 60960 h 64770"/>
                <a:gd name="connsiteX4" fmla="*/ 518160 w 525780"/>
                <a:gd name="connsiteY4" fmla="*/ 64770 h 64770"/>
                <a:gd name="connsiteX0" fmla="*/ 0 w 525780"/>
                <a:gd name="connsiteY0" fmla="*/ 15240 h 60960"/>
                <a:gd name="connsiteX1" fmla="*/ 171450 w 525780"/>
                <a:gd name="connsiteY1" fmla="*/ 0 h 60960"/>
                <a:gd name="connsiteX2" fmla="*/ 342900 w 525780"/>
                <a:gd name="connsiteY2" fmla="*/ 15240 h 60960"/>
                <a:gd name="connsiteX3" fmla="*/ 525780 w 525780"/>
                <a:gd name="connsiteY3" fmla="*/ 60960 h 60960"/>
                <a:gd name="connsiteX0" fmla="*/ 0 w 502920"/>
                <a:gd name="connsiteY0" fmla="*/ 15240 h 57150"/>
                <a:gd name="connsiteX1" fmla="*/ 171450 w 502920"/>
                <a:gd name="connsiteY1" fmla="*/ 0 h 57150"/>
                <a:gd name="connsiteX2" fmla="*/ 342900 w 502920"/>
                <a:gd name="connsiteY2" fmla="*/ 15240 h 57150"/>
                <a:gd name="connsiteX3" fmla="*/ 502920 w 502920"/>
                <a:gd name="connsiteY3" fmla="*/ 57150 h 57150"/>
                <a:gd name="connsiteX0" fmla="*/ 0 w 516945"/>
                <a:gd name="connsiteY0" fmla="*/ 22790 h 57150"/>
                <a:gd name="connsiteX1" fmla="*/ 185475 w 516945"/>
                <a:gd name="connsiteY1" fmla="*/ 0 h 57150"/>
                <a:gd name="connsiteX2" fmla="*/ 356925 w 516945"/>
                <a:gd name="connsiteY2" fmla="*/ 15240 h 57150"/>
                <a:gd name="connsiteX3" fmla="*/ 516945 w 516945"/>
                <a:gd name="connsiteY3" fmla="*/ 57150 h 57150"/>
                <a:gd name="connsiteX0" fmla="*/ 0 w 516945"/>
                <a:gd name="connsiteY0" fmla="*/ 22790 h 57150"/>
                <a:gd name="connsiteX1" fmla="*/ 185475 w 516945"/>
                <a:gd name="connsiteY1" fmla="*/ 0 h 57150"/>
                <a:gd name="connsiteX2" fmla="*/ 354120 w 516945"/>
                <a:gd name="connsiteY2" fmla="*/ 20272 h 57150"/>
                <a:gd name="connsiteX3" fmla="*/ 516945 w 516945"/>
                <a:gd name="connsiteY3" fmla="*/ 57150 h 57150"/>
                <a:gd name="connsiteX0" fmla="*/ 0 w 528165"/>
                <a:gd name="connsiteY0" fmla="*/ 22790 h 59667"/>
                <a:gd name="connsiteX1" fmla="*/ 185475 w 528165"/>
                <a:gd name="connsiteY1" fmla="*/ 0 h 59667"/>
                <a:gd name="connsiteX2" fmla="*/ 354120 w 528165"/>
                <a:gd name="connsiteY2" fmla="*/ 20272 h 59667"/>
                <a:gd name="connsiteX3" fmla="*/ 528165 w 528165"/>
                <a:gd name="connsiteY3" fmla="*/ 59667 h 59667"/>
                <a:gd name="connsiteX0" fmla="*/ 0 w 420384"/>
                <a:gd name="connsiteY0" fmla="*/ 22790 h 62787"/>
                <a:gd name="connsiteX1" fmla="*/ 185475 w 420384"/>
                <a:gd name="connsiteY1" fmla="*/ 0 h 62787"/>
                <a:gd name="connsiteX2" fmla="*/ 354120 w 420384"/>
                <a:gd name="connsiteY2" fmla="*/ 20272 h 62787"/>
                <a:gd name="connsiteX3" fmla="*/ 420384 w 420384"/>
                <a:gd name="connsiteY3" fmla="*/ 62787 h 62787"/>
                <a:gd name="connsiteX0" fmla="*/ 0 w 420384"/>
                <a:gd name="connsiteY0" fmla="*/ 22790 h 62787"/>
                <a:gd name="connsiteX1" fmla="*/ 185475 w 420384"/>
                <a:gd name="connsiteY1" fmla="*/ 0 h 62787"/>
                <a:gd name="connsiteX2" fmla="*/ 284584 w 420384"/>
                <a:gd name="connsiteY2" fmla="*/ 29630 h 62787"/>
                <a:gd name="connsiteX3" fmla="*/ 420384 w 420384"/>
                <a:gd name="connsiteY3" fmla="*/ 62787 h 62787"/>
                <a:gd name="connsiteX0" fmla="*/ 0 w 420384"/>
                <a:gd name="connsiteY0" fmla="*/ 13431 h 53428"/>
                <a:gd name="connsiteX1" fmla="*/ 140276 w 420384"/>
                <a:gd name="connsiteY1" fmla="*/ 0 h 53428"/>
                <a:gd name="connsiteX2" fmla="*/ 284584 w 420384"/>
                <a:gd name="connsiteY2" fmla="*/ 20271 h 53428"/>
                <a:gd name="connsiteX3" fmla="*/ 420384 w 420384"/>
                <a:gd name="connsiteY3" fmla="*/ 53428 h 53428"/>
              </a:gdLst>
              <a:ahLst/>
              <a:cxnLst>
                <a:cxn ang="0">
                  <a:pos x="connsiteX0" y="connsiteY0"/>
                </a:cxn>
                <a:cxn ang="0">
                  <a:pos x="connsiteX1" y="connsiteY1"/>
                </a:cxn>
                <a:cxn ang="0">
                  <a:pos x="connsiteX2" y="connsiteY2"/>
                </a:cxn>
                <a:cxn ang="0">
                  <a:pos x="connsiteX3" y="connsiteY3"/>
                </a:cxn>
              </a:cxnLst>
              <a:rect l="l" t="t" r="r" b="b"/>
              <a:pathLst>
                <a:path w="420384" h="53428">
                  <a:moveTo>
                    <a:pt x="0" y="13431"/>
                  </a:moveTo>
                  <a:lnTo>
                    <a:pt x="140276" y="0"/>
                  </a:lnTo>
                  <a:lnTo>
                    <a:pt x="284584" y="20271"/>
                  </a:lnTo>
                  <a:lnTo>
                    <a:pt x="420384" y="53428"/>
                  </a:lnTo>
                </a:path>
              </a:pathLst>
            </a:cu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フリーフォーム 64">
              <a:extLst>
                <a:ext uri="{FF2B5EF4-FFF2-40B4-BE49-F238E27FC236}">
                  <a16:creationId xmlns:a16="http://schemas.microsoft.com/office/drawing/2014/main" id="{CAD161CB-B6B3-18C3-FFF3-5B3D02FED731}"/>
                </a:ext>
              </a:extLst>
            </p:cNvPr>
            <p:cNvSpPr/>
            <p:nvPr/>
          </p:nvSpPr>
          <p:spPr>
            <a:xfrm>
              <a:off x="7050933" y="3785088"/>
              <a:ext cx="603027" cy="110855"/>
            </a:xfrm>
            <a:custGeom>
              <a:avLst/>
              <a:gdLst>
                <a:gd name="connsiteX0" fmla="*/ 0 w 2123768"/>
                <a:gd name="connsiteY0" fmla="*/ 95864 h 125361"/>
                <a:gd name="connsiteX1" fmla="*/ 604684 w 2123768"/>
                <a:gd name="connsiteY1" fmla="*/ 0 h 125361"/>
                <a:gd name="connsiteX2" fmla="*/ 899652 w 2123768"/>
                <a:gd name="connsiteY2" fmla="*/ 36871 h 125361"/>
                <a:gd name="connsiteX3" fmla="*/ 1113503 w 2123768"/>
                <a:gd name="connsiteY3" fmla="*/ 66368 h 125361"/>
                <a:gd name="connsiteX4" fmla="*/ 1238864 w 2123768"/>
                <a:gd name="connsiteY4" fmla="*/ 58993 h 125361"/>
                <a:gd name="connsiteX5" fmla="*/ 1622322 w 2123768"/>
                <a:gd name="connsiteY5" fmla="*/ 125361 h 125361"/>
                <a:gd name="connsiteX6" fmla="*/ 1821426 w 2123768"/>
                <a:gd name="connsiteY6" fmla="*/ 44245 h 125361"/>
                <a:gd name="connsiteX7" fmla="*/ 2013155 w 2123768"/>
                <a:gd name="connsiteY7" fmla="*/ 36871 h 125361"/>
                <a:gd name="connsiteX8" fmla="*/ 2123768 w 2123768"/>
                <a:gd name="connsiteY8" fmla="*/ 36871 h 125361"/>
                <a:gd name="connsiteX0" fmla="*/ 0 w 1519084"/>
                <a:gd name="connsiteY0" fmla="*/ 0 h 125361"/>
                <a:gd name="connsiteX1" fmla="*/ 294968 w 1519084"/>
                <a:gd name="connsiteY1" fmla="*/ 36871 h 125361"/>
                <a:gd name="connsiteX2" fmla="*/ 508819 w 1519084"/>
                <a:gd name="connsiteY2" fmla="*/ 66368 h 125361"/>
                <a:gd name="connsiteX3" fmla="*/ 634180 w 1519084"/>
                <a:gd name="connsiteY3" fmla="*/ 58993 h 125361"/>
                <a:gd name="connsiteX4" fmla="*/ 1017638 w 1519084"/>
                <a:gd name="connsiteY4" fmla="*/ 125361 h 125361"/>
                <a:gd name="connsiteX5" fmla="*/ 1216742 w 1519084"/>
                <a:gd name="connsiteY5" fmla="*/ 44245 h 125361"/>
                <a:gd name="connsiteX6" fmla="*/ 1408471 w 1519084"/>
                <a:gd name="connsiteY6" fmla="*/ 36871 h 125361"/>
                <a:gd name="connsiteX7" fmla="*/ 1519084 w 1519084"/>
                <a:gd name="connsiteY7" fmla="*/ 36871 h 125361"/>
                <a:gd name="connsiteX0" fmla="*/ 0 w 1224116"/>
                <a:gd name="connsiteY0" fmla="*/ 0 h 88490"/>
                <a:gd name="connsiteX1" fmla="*/ 213851 w 1224116"/>
                <a:gd name="connsiteY1" fmla="*/ 29497 h 88490"/>
                <a:gd name="connsiteX2" fmla="*/ 339212 w 1224116"/>
                <a:gd name="connsiteY2" fmla="*/ 22122 h 88490"/>
                <a:gd name="connsiteX3" fmla="*/ 722670 w 1224116"/>
                <a:gd name="connsiteY3" fmla="*/ 88490 h 88490"/>
                <a:gd name="connsiteX4" fmla="*/ 921774 w 1224116"/>
                <a:gd name="connsiteY4" fmla="*/ 7374 h 88490"/>
                <a:gd name="connsiteX5" fmla="*/ 1113503 w 1224116"/>
                <a:gd name="connsiteY5" fmla="*/ 0 h 88490"/>
                <a:gd name="connsiteX6" fmla="*/ 1224116 w 1224116"/>
                <a:gd name="connsiteY6" fmla="*/ 0 h 88490"/>
                <a:gd name="connsiteX0" fmla="*/ 0 w 1164533"/>
                <a:gd name="connsiteY0" fmla="*/ 18063 h 88490"/>
                <a:gd name="connsiteX1" fmla="*/ 154268 w 1164533"/>
                <a:gd name="connsiteY1" fmla="*/ 29497 h 88490"/>
                <a:gd name="connsiteX2" fmla="*/ 279629 w 1164533"/>
                <a:gd name="connsiteY2" fmla="*/ 22122 h 88490"/>
                <a:gd name="connsiteX3" fmla="*/ 663087 w 1164533"/>
                <a:gd name="connsiteY3" fmla="*/ 88490 h 88490"/>
                <a:gd name="connsiteX4" fmla="*/ 862191 w 1164533"/>
                <a:gd name="connsiteY4" fmla="*/ 7374 h 88490"/>
                <a:gd name="connsiteX5" fmla="*/ 1053920 w 1164533"/>
                <a:gd name="connsiteY5" fmla="*/ 0 h 88490"/>
                <a:gd name="connsiteX6" fmla="*/ 1164533 w 1164533"/>
                <a:gd name="connsiteY6" fmla="*/ 0 h 88490"/>
                <a:gd name="connsiteX0" fmla="*/ 0 w 1010265"/>
                <a:gd name="connsiteY0" fmla="*/ 29497 h 88490"/>
                <a:gd name="connsiteX1" fmla="*/ 125361 w 1010265"/>
                <a:gd name="connsiteY1" fmla="*/ 22122 h 88490"/>
                <a:gd name="connsiteX2" fmla="*/ 508819 w 1010265"/>
                <a:gd name="connsiteY2" fmla="*/ 88490 h 88490"/>
                <a:gd name="connsiteX3" fmla="*/ 707923 w 1010265"/>
                <a:gd name="connsiteY3" fmla="*/ 7374 h 88490"/>
                <a:gd name="connsiteX4" fmla="*/ 899652 w 1010265"/>
                <a:gd name="connsiteY4" fmla="*/ 0 h 88490"/>
                <a:gd name="connsiteX5" fmla="*/ 1010265 w 1010265"/>
                <a:gd name="connsiteY5" fmla="*/ 0 h 88490"/>
                <a:gd name="connsiteX0" fmla="*/ 0 w 884904"/>
                <a:gd name="connsiteY0" fmla="*/ 22122 h 88490"/>
                <a:gd name="connsiteX1" fmla="*/ 383458 w 884904"/>
                <a:gd name="connsiteY1" fmla="*/ 88490 h 88490"/>
                <a:gd name="connsiteX2" fmla="*/ 582562 w 884904"/>
                <a:gd name="connsiteY2" fmla="*/ 7374 h 88490"/>
                <a:gd name="connsiteX3" fmla="*/ 774291 w 884904"/>
                <a:gd name="connsiteY3" fmla="*/ 0 h 88490"/>
                <a:gd name="connsiteX4" fmla="*/ 884904 w 884904"/>
                <a:gd name="connsiteY4" fmla="*/ 0 h 88490"/>
                <a:gd name="connsiteX0" fmla="*/ 0 w 501446"/>
                <a:gd name="connsiteY0" fmla="*/ 88490 h 88490"/>
                <a:gd name="connsiteX1" fmla="*/ 199104 w 501446"/>
                <a:gd name="connsiteY1" fmla="*/ 7374 h 88490"/>
                <a:gd name="connsiteX2" fmla="*/ 390833 w 501446"/>
                <a:gd name="connsiteY2" fmla="*/ 0 h 88490"/>
                <a:gd name="connsiteX3" fmla="*/ 501446 w 501446"/>
                <a:gd name="connsiteY3" fmla="*/ 0 h 88490"/>
              </a:gdLst>
              <a:ahLst/>
              <a:cxnLst>
                <a:cxn ang="0">
                  <a:pos x="connsiteX0" y="connsiteY0"/>
                </a:cxn>
                <a:cxn ang="0">
                  <a:pos x="connsiteX1" y="connsiteY1"/>
                </a:cxn>
                <a:cxn ang="0">
                  <a:pos x="connsiteX2" y="connsiteY2"/>
                </a:cxn>
                <a:cxn ang="0">
                  <a:pos x="connsiteX3" y="connsiteY3"/>
                </a:cxn>
              </a:cxnLst>
              <a:rect l="l" t="t" r="r" b="b"/>
              <a:pathLst>
                <a:path w="501446" h="88490">
                  <a:moveTo>
                    <a:pt x="0" y="88490"/>
                  </a:moveTo>
                  <a:lnTo>
                    <a:pt x="199104" y="7374"/>
                  </a:lnTo>
                  <a:lnTo>
                    <a:pt x="390833" y="0"/>
                  </a:lnTo>
                  <a:lnTo>
                    <a:pt x="501446"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9" name="フリーフォーム: 図形 108">
              <a:extLst>
                <a:ext uri="{FF2B5EF4-FFF2-40B4-BE49-F238E27FC236}">
                  <a16:creationId xmlns:a16="http://schemas.microsoft.com/office/drawing/2014/main" id="{48B68F4C-AFFD-4B48-851F-216BB5D998C9}"/>
                </a:ext>
              </a:extLst>
            </p:cNvPr>
            <p:cNvSpPr/>
            <p:nvPr/>
          </p:nvSpPr>
          <p:spPr>
            <a:xfrm>
              <a:off x="6267222" y="3802023"/>
              <a:ext cx="781138" cy="92503"/>
            </a:xfrm>
            <a:custGeom>
              <a:avLst/>
              <a:gdLst>
                <a:gd name="connsiteX0" fmla="*/ 0 w 720150"/>
                <a:gd name="connsiteY0" fmla="*/ 0 h 85281"/>
                <a:gd name="connsiteX1" fmla="*/ 90019 w 720150"/>
                <a:gd name="connsiteY1" fmla="*/ 14213 h 85281"/>
                <a:gd name="connsiteX2" fmla="*/ 203727 w 720150"/>
                <a:gd name="connsiteY2" fmla="*/ 14213 h 85281"/>
                <a:gd name="connsiteX3" fmla="*/ 331648 w 720150"/>
                <a:gd name="connsiteY3" fmla="*/ 14213 h 85281"/>
                <a:gd name="connsiteX4" fmla="*/ 511685 w 720150"/>
                <a:gd name="connsiteY4" fmla="*/ 37902 h 85281"/>
                <a:gd name="connsiteX5" fmla="*/ 668034 w 720150"/>
                <a:gd name="connsiteY5" fmla="*/ 75805 h 85281"/>
                <a:gd name="connsiteX6" fmla="*/ 720150 w 720150"/>
                <a:gd name="connsiteY6" fmla="*/ 85281 h 85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0150" h="85281">
                  <a:moveTo>
                    <a:pt x="0" y="0"/>
                  </a:moveTo>
                  <a:lnTo>
                    <a:pt x="90019" y="14213"/>
                  </a:lnTo>
                  <a:lnTo>
                    <a:pt x="203727" y="14213"/>
                  </a:lnTo>
                  <a:lnTo>
                    <a:pt x="331648" y="14213"/>
                  </a:lnTo>
                  <a:lnTo>
                    <a:pt x="511685" y="37902"/>
                  </a:lnTo>
                  <a:lnTo>
                    <a:pt x="668034" y="75805"/>
                  </a:lnTo>
                  <a:lnTo>
                    <a:pt x="720150" y="85281"/>
                  </a:lnTo>
                </a:path>
              </a:pathLst>
            </a:custGeom>
            <a:noFill/>
            <a:ln w="69850" cmpd="tri">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フリーフォーム 11">
              <a:extLst>
                <a:ext uri="{FF2B5EF4-FFF2-40B4-BE49-F238E27FC236}">
                  <a16:creationId xmlns:a16="http://schemas.microsoft.com/office/drawing/2014/main" id="{61162197-8BA5-9BEA-77EE-7F862C62A5C6}"/>
                </a:ext>
              </a:extLst>
            </p:cNvPr>
            <p:cNvSpPr/>
            <p:nvPr/>
          </p:nvSpPr>
          <p:spPr>
            <a:xfrm>
              <a:off x="6119729" y="4376707"/>
              <a:ext cx="27494" cy="1029523"/>
            </a:xfrm>
            <a:custGeom>
              <a:avLst/>
              <a:gdLst>
                <a:gd name="connsiteX0" fmla="*/ 0 w 76200"/>
                <a:gd name="connsiteY0" fmla="*/ 0 h 962025"/>
                <a:gd name="connsiteX1" fmla="*/ 76200 w 76200"/>
                <a:gd name="connsiteY1" fmla="*/ 104775 h 962025"/>
                <a:gd name="connsiteX2" fmla="*/ 61912 w 76200"/>
                <a:gd name="connsiteY2" fmla="*/ 280987 h 962025"/>
                <a:gd name="connsiteX3" fmla="*/ 66675 w 76200"/>
                <a:gd name="connsiteY3" fmla="*/ 447675 h 962025"/>
                <a:gd name="connsiteX4" fmla="*/ 47625 w 76200"/>
                <a:gd name="connsiteY4" fmla="*/ 581025 h 962025"/>
                <a:gd name="connsiteX5" fmla="*/ 42862 w 76200"/>
                <a:gd name="connsiteY5" fmla="*/ 681037 h 962025"/>
                <a:gd name="connsiteX6" fmla="*/ 42862 w 76200"/>
                <a:gd name="connsiteY6" fmla="*/ 771525 h 962025"/>
                <a:gd name="connsiteX7" fmla="*/ 42862 w 76200"/>
                <a:gd name="connsiteY7" fmla="*/ 871537 h 962025"/>
                <a:gd name="connsiteX8" fmla="*/ 57150 w 76200"/>
                <a:gd name="connsiteY8" fmla="*/ 962025 h 962025"/>
                <a:gd name="connsiteX0" fmla="*/ 33338 w 33338"/>
                <a:gd name="connsiteY0" fmla="*/ 0 h 857250"/>
                <a:gd name="connsiteX1" fmla="*/ 19050 w 33338"/>
                <a:gd name="connsiteY1" fmla="*/ 176212 h 857250"/>
                <a:gd name="connsiteX2" fmla="*/ 23813 w 33338"/>
                <a:gd name="connsiteY2" fmla="*/ 342900 h 857250"/>
                <a:gd name="connsiteX3" fmla="*/ 4763 w 33338"/>
                <a:gd name="connsiteY3" fmla="*/ 476250 h 857250"/>
                <a:gd name="connsiteX4" fmla="*/ 0 w 33338"/>
                <a:gd name="connsiteY4" fmla="*/ 576262 h 857250"/>
                <a:gd name="connsiteX5" fmla="*/ 0 w 33338"/>
                <a:gd name="connsiteY5" fmla="*/ 666750 h 857250"/>
                <a:gd name="connsiteX6" fmla="*/ 0 w 33338"/>
                <a:gd name="connsiteY6" fmla="*/ 766762 h 857250"/>
                <a:gd name="connsiteX7" fmla="*/ 14288 w 33338"/>
                <a:gd name="connsiteY7" fmla="*/ 857250 h 857250"/>
                <a:gd name="connsiteX0" fmla="*/ 25348 w 25348"/>
                <a:gd name="connsiteY0" fmla="*/ 0 h 949142"/>
                <a:gd name="connsiteX1" fmla="*/ 19050 w 25348"/>
                <a:gd name="connsiteY1" fmla="*/ 268104 h 949142"/>
                <a:gd name="connsiteX2" fmla="*/ 23813 w 25348"/>
                <a:gd name="connsiteY2" fmla="*/ 434792 h 949142"/>
                <a:gd name="connsiteX3" fmla="*/ 4763 w 25348"/>
                <a:gd name="connsiteY3" fmla="*/ 568142 h 949142"/>
                <a:gd name="connsiteX4" fmla="*/ 0 w 25348"/>
                <a:gd name="connsiteY4" fmla="*/ 668154 h 949142"/>
                <a:gd name="connsiteX5" fmla="*/ 0 w 25348"/>
                <a:gd name="connsiteY5" fmla="*/ 758642 h 949142"/>
                <a:gd name="connsiteX6" fmla="*/ 0 w 25348"/>
                <a:gd name="connsiteY6" fmla="*/ 858654 h 949142"/>
                <a:gd name="connsiteX7" fmla="*/ 14288 w 25348"/>
                <a:gd name="connsiteY7" fmla="*/ 949142 h 949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48" h="949142">
                  <a:moveTo>
                    <a:pt x="25348" y="0"/>
                  </a:moveTo>
                  <a:lnTo>
                    <a:pt x="19050" y="268104"/>
                  </a:lnTo>
                  <a:lnTo>
                    <a:pt x="23813" y="434792"/>
                  </a:lnTo>
                  <a:lnTo>
                    <a:pt x="4763" y="568142"/>
                  </a:lnTo>
                  <a:lnTo>
                    <a:pt x="0" y="668154"/>
                  </a:lnTo>
                  <a:lnTo>
                    <a:pt x="0" y="758642"/>
                  </a:lnTo>
                  <a:lnTo>
                    <a:pt x="0" y="858654"/>
                  </a:lnTo>
                  <a:lnTo>
                    <a:pt x="14288" y="949142"/>
                  </a:lnTo>
                </a:path>
              </a:pathLst>
            </a:custGeom>
            <a:noFill/>
            <a:ln w="38100" cmpd="sng">
              <a:solidFill>
                <a:schemeClr val="tx1">
                  <a:alpha val="7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フリーフォーム 11">
              <a:extLst>
                <a:ext uri="{FF2B5EF4-FFF2-40B4-BE49-F238E27FC236}">
                  <a16:creationId xmlns:a16="http://schemas.microsoft.com/office/drawing/2014/main" id="{B2EF18AD-D82C-9DCB-863B-E5E4164252A7}"/>
                </a:ext>
              </a:extLst>
            </p:cNvPr>
            <p:cNvSpPr/>
            <p:nvPr/>
          </p:nvSpPr>
          <p:spPr>
            <a:xfrm>
              <a:off x="6070629" y="4357500"/>
              <a:ext cx="82653" cy="1043497"/>
            </a:xfrm>
            <a:custGeom>
              <a:avLst/>
              <a:gdLst>
                <a:gd name="connsiteX0" fmla="*/ 0 w 76200"/>
                <a:gd name="connsiteY0" fmla="*/ 0 h 962025"/>
                <a:gd name="connsiteX1" fmla="*/ 76200 w 76200"/>
                <a:gd name="connsiteY1" fmla="*/ 104775 h 962025"/>
                <a:gd name="connsiteX2" fmla="*/ 61912 w 76200"/>
                <a:gd name="connsiteY2" fmla="*/ 280987 h 962025"/>
                <a:gd name="connsiteX3" fmla="*/ 66675 w 76200"/>
                <a:gd name="connsiteY3" fmla="*/ 447675 h 962025"/>
                <a:gd name="connsiteX4" fmla="*/ 47625 w 76200"/>
                <a:gd name="connsiteY4" fmla="*/ 581025 h 962025"/>
                <a:gd name="connsiteX5" fmla="*/ 42862 w 76200"/>
                <a:gd name="connsiteY5" fmla="*/ 681037 h 962025"/>
                <a:gd name="connsiteX6" fmla="*/ 42862 w 76200"/>
                <a:gd name="connsiteY6" fmla="*/ 771525 h 962025"/>
                <a:gd name="connsiteX7" fmla="*/ 42862 w 76200"/>
                <a:gd name="connsiteY7" fmla="*/ 871537 h 962025"/>
                <a:gd name="connsiteX8" fmla="*/ 57150 w 76200"/>
                <a:gd name="connsiteY8" fmla="*/ 962025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200" h="962025">
                  <a:moveTo>
                    <a:pt x="0" y="0"/>
                  </a:moveTo>
                  <a:lnTo>
                    <a:pt x="76200" y="104775"/>
                  </a:lnTo>
                  <a:lnTo>
                    <a:pt x="61912" y="280987"/>
                  </a:lnTo>
                  <a:lnTo>
                    <a:pt x="66675" y="447675"/>
                  </a:lnTo>
                  <a:lnTo>
                    <a:pt x="47625" y="581025"/>
                  </a:lnTo>
                  <a:lnTo>
                    <a:pt x="42862" y="681037"/>
                  </a:lnTo>
                  <a:lnTo>
                    <a:pt x="42862" y="771525"/>
                  </a:lnTo>
                  <a:lnTo>
                    <a:pt x="42862" y="871537"/>
                  </a:lnTo>
                  <a:lnTo>
                    <a:pt x="57150" y="962025"/>
                  </a:lnTo>
                </a:path>
              </a:pathLst>
            </a:custGeom>
            <a:noFill/>
            <a:ln w="69850" cmpd="tri">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9" name="フリーフォーム 16">
              <a:extLst>
                <a:ext uri="{FF2B5EF4-FFF2-40B4-BE49-F238E27FC236}">
                  <a16:creationId xmlns:a16="http://schemas.microsoft.com/office/drawing/2014/main" id="{1D5C8C01-08EC-C2DB-8725-1A721F172B48}"/>
                </a:ext>
              </a:extLst>
            </p:cNvPr>
            <p:cNvSpPr/>
            <p:nvPr/>
          </p:nvSpPr>
          <p:spPr>
            <a:xfrm>
              <a:off x="6121460" y="5772259"/>
              <a:ext cx="67157" cy="387437"/>
            </a:xfrm>
            <a:custGeom>
              <a:avLst/>
              <a:gdLst>
                <a:gd name="connsiteX0" fmla="*/ 14288 w 66675"/>
                <a:gd name="connsiteY0" fmla="*/ 0 h 700087"/>
                <a:gd name="connsiteX1" fmla="*/ 66675 w 66675"/>
                <a:gd name="connsiteY1" fmla="*/ 166687 h 700087"/>
                <a:gd name="connsiteX2" fmla="*/ 61913 w 66675"/>
                <a:gd name="connsiteY2" fmla="*/ 266700 h 700087"/>
                <a:gd name="connsiteX3" fmla="*/ 61913 w 66675"/>
                <a:gd name="connsiteY3" fmla="*/ 342900 h 700087"/>
                <a:gd name="connsiteX4" fmla="*/ 57150 w 66675"/>
                <a:gd name="connsiteY4" fmla="*/ 442912 h 700087"/>
                <a:gd name="connsiteX5" fmla="*/ 42863 w 66675"/>
                <a:gd name="connsiteY5" fmla="*/ 542925 h 700087"/>
                <a:gd name="connsiteX6" fmla="*/ 0 w 66675"/>
                <a:gd name="connsiteY6" fmla="*/ 700087 h 700087"/>
                <a:gd name="connsiteX0" fmla="*/ 6893 w 66675"/>
                <a:gd name="connsiteY0" fmla="*/ 0 h 677903"/>
                <a:gd name="connsiteX1" fmla="*/ 66675 w 66675"/>
                <a:gd name="connsiteY1" fmla="*/ 144503 h 677903"/>
                <a:gd name="connsiteX2" fmla="*/ 61913 w 66675"/>
                <a:gd name="connsiteY2" fmla="*/ 244516 h 677903"/>
                <a:gd name="connsiteX3" fmla="*/ 61913 w 66675"/>
                <a:gd name="connsiteY3" fmla="*/ 320716 h 677903"/>
                <a:gd name="connsiteX4" fmla="*/ 57150 w 66675"/>
                <a:gd name="connsiteY4" fmla="*/ 420728 h 677903"/>
                <a:gd name="connsiteX5" fmla="*/ 42863 w 66675"/>
                <a:gd name="connsiteY5" fmla="*/ 520741 h 677903"/>
                <a:gd name="connsiteX6" fmla="*/ 0 w 66675"/>
                <a:gd name="connsiteY6" fmla="*/ 677903 h 677903"/>
                <a:gd name="connsiteX0" fmla="*/ 6893 w 61913"/>
                <a:gd name="connsiteY0" fmla="*/ 0 h 677903"/>
                <a:gd name="connsiteX1" fmla="*/ 40793 w 61913"/>
                <a:gd name="connsiteY1" fmla="*/ 148200 h 677903"/>
                <a:gd name="connsiteX2" fmla="*/ 61913 w 61913"/>
                <a:gd name="connsiteY2" fmla="*/ 244516 h 677903"/>
                <a:gd name="connsiteX3" fmla="*/ 61913 w 61913"/>
                <a:gd name="connsiteY3" fmla="*/ 320716 h 677903"/>
                <a:gd name="connsiteX4" fmla="*/ 57150 w 61913"/>
                <a:gd name="connsiteY4" fmla="*/ 420728 h 677903"/>
                <a:gd name="connsiteX5" fmla="*/ 42863 w 61913"/>
                <a:gd name="connsiteY5" fmla="*/ 520741 h 677903"/>
                <a:gd name="connsiteX6" fmla="*/ 0 w 61913"/>
                <a:gd name="connsiteY6" fmla="*/ 677903 h 677903"/>
                <a:gd name="connsiteX0" fmla="*/ 6893 w 61913"/>
                <a:gd name="connsiteY0" fmla="*/ 0 h 677903"/>
                <a:gd name="connsiteX1" fmla="*/ 61913 w 61913"/>
                <a:gd name="connsiteY1" fmla="*/ 244516 h 677903"/>
                <a:gd name="connsiteX2" fmla="*/ 61913 w 61913"/>
                <a:gd name="connsiteY2" fmla="*/ 320716 h 677903"/>
                <a:gd name="connsiteX3" fmla="*/ 57150 w 61913"/>
                <a:gd name="connsiteY3" fmla="*/ 420728 h 677903"/>
                <a:gd name="connsiteX4" fmla="*/ 42863 w 61913"/>
                <a:gd name="connsiteY4" fmla="*/ 520741 h 677903"/>
                <a:gd name="connsiteX5" fmla="*/ 0 w 61913"/>
                <a:gd name="connsiteY5" fmla="*/ 677903 h 677903"/>
                <a:gd name="connsiteX0" fmla="*/ 61913 w 61913"/>
                <a:gd name="connsiteY0" fmla="*/ 0 h 433387"/>
                <a:gd name="connsiteX1" fmla="*/ 61913 w 61913"/>
                <a:gd name="connsiteY1" fmla="*/ 76200 h 433387"/>
                <a:gd name="connsiteX2" fmla="*/ 57150 w 61913"/>
                <a:gd name="connsiteY2" fmla="*/ 176212 h 433387"/>
                <a:gd name="connsiteX3" fmla="*/ 42863 w 61913"/>
                <a:gd name="connsiteY3" fmla="*/ 276225 h 433387"/>
                <a:gd name="connsiteX4" fmla="*/ 0 w 61913"/>
                <a:gd name="connsiteY4" fmla="*/ 433387 h 433387"/>
                <a:gd name="connsiteX0" fmla="*/ 61913 w 61913"/>
                <a:gd name="connsiteY0" fmla="*/ 0 h 357187"/>
                <a:gd name="connsiteX1" fmla="*/ 57150 w 61913"/>
                <a:gd name="connsiteY1" fmla="*/ 100012 h 357187"/>
                <a:gd name="connsiteX2" fmla="*/ 42863 w 61913"/>
                <a:gd name="connsiteY2" fmla="*/ 200025 h 357187"/>
                <a:gd name="connsiteX3" fmla="*/ 0 w 61913"/>
                <a:gd name="connsiteY3" fmla="*/ 357187 h 357187"/>
              </a:gdLst>
              <a:ahLst/>
              <a:cxnLst>
                <a:cxn ang="0">
                  <a:pos x="connsiteX0" y="connsiteY0"/>
                </a:cxn>
                <a:cxn ang="0">
                  <a:pos x="connsiteX1" y="connsiteY1"/>
                </a:cxn>
                <a:cxn ang="0">
                  <a:pos x="connsiteX2" y="connsiteY2"/>
                </a:cxn>
                <a:cxn ang="0">
                  <a:pos x="connsiteX3" y="connsiteY3"/>
                </a:cxn>
              </a:cxnLst>
              <a:rect l="l" t="t" r="r" b="b"/>
              <a:pathLst>
                <a:path w="61913" h="357187">
                  <a:moveTo>
                    <a:pt x="61913" y="0"/>
                  </a:moveTo>
                  <a:lnTo>
                    <a:pt x="57150" y="100012"/>
                  </a:lnTo>
                  <a:lnTo>
                    <a:pt x="42863" y="200025"/>
                  </a:lnTo>
                  <a:lnTo>
                    <a:pt x="0" y="357187"/>
                  </a:lnTo>
                </a:path>
              </a:pathLst>
            </a:custGeom>
            <a:noFill/>
            <a:ln w="69850" cmpd="tri">
              <a:solidFill>
                <a:srgbClr val="0000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1" name="テキスト ボックス 70">
              <a:extLst>
                <a:ext uri="{FF2B5EF4-FFF2-40B4-BE49-F238E27FC236}">
                  <a16:creationId xmlns:a16="http://schemas.microsoft.com/office/drawing/2014/main" id="{A540A509-711A-F808-718A-1C9011B9F48F}"/>
                </a:ext>
              </a:extLst>
            </p:cNvPr>
            <p:cNvSpPr txBox="1">
              <a:spLocks noChangeArrowheads="1"/>
            </p:cNvSpPr>
            <p:nvPr/>
          </p:nvSpPr>
          <p:spPr bwMode="auto">
            <a:xfrm rot="2566655">
              <a:off x="4518930" y="3193101"/>
              <a:ext cx="346249" cy="112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050" b="1" dirty="0">
                  <a:latin typeface="Arial" panose="020B0604020202020204" pitchFamily="34" charset="0"/>
                </a:rPr>
                <a:t>国道１号</a:t>
              </a:r>
            </a:p>
          </p:txBody>
        </p:sp>
      </p:grpSp>
      <p:grpSp>
        <p:nvGrpSpPr>
          <p:cNvPr id="45" name="グループ化 44">
            <a:extLst>
              <a:ext uri="{FF2B5EF4-FFF2-40B4-BE49-F238E27FC236}">
                <a16:creationId xmlns:a16="http://schemas.microsoft.com/office/drawing/2014/main" id="{70BBA7A3-F435-ABE4-48FF-3B977F69D650}"/>
              </a:ext>
            </a:extLst>
          </p:cNvPr>
          <p:cNvGrpSpPr/>
          <p:nvPr/>
        </p:nvGrpSpPr>
        <p:grpSpPr>
          <a:xfrm>
            <a:off x="7401949" y="2850458"/>
            <a:ext cx="1604962" cy="1081067"/>
            <a:chOff x="9779700" y="5358155"/>
            <a:chExt cx="1604962" cy="1005046"/>
          </a:xfrm>
        </p:grpSpPr>
        <p:sp>
          <p:nvSpPr>
            <p:cNvPr id="30" name="テキスト ボックス 17"/>
            <p:cNvSpPr txBox="1"/>
            <p:nvPr/>
          </p:nvSpPr>
          <p:spPr bwMode="auto">
            <a:xfrm>
              <a:off x="9779700" y="5358155"/>
              <a:ext cx="1604962" cy="1005046"/>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en-US" altLang="ja-JP" dirty="0"/>
                <a:t>【</a:t>
              </a:r>
              <a:r>
                <a:rPr lang="ja-JP" altLang="en-US" dirty="0"/>
                <a:t>凡例</a:t>
              </a:r>
              <a:r>
                <a:rPr lang="en-US" altLang="ja-JP" dirty="0"/>
                <a:t>】</a:t>
              </a:r>
              <a:endParaRPr lang="en-US" altLang="ja-JP" dirty="0">
                <a:latin typeface="+mn-ea"/>
              </a:endParaRPr>
            </a:p>
            <a:p>
              <a:pPr>
                <a:defRPr/>
              </a:pPr>
              <a:r>
                <a:rPr lang="ja-JP" altLang="en-US" dirty="0">
                  <a:latin typeface="+mn-ea"/>
                </a:rPr>
                <a:t>　　　　　  事業区間</a:t>
              </a:r>
              <a:endParaRPr lang="en-US" altLang="ja-JP" dirty="0">
                <a:latin typeface="+mn-ea"/>
              </a:endParaRPr>
            </a:p>
            <a:p>
              <a:pPr>
                <a:defRPr/>
              </a:pPr>
              <a:r>
                <a:rPr lang="ja-JP" altLang="en-US" dirty="0">
                  <a:latin typeface="+mn-ea"/>
                </a:rPr>
                <a:t>　　　　　  整備中区間</a:t>
              </a:r>
              <a:endParaRPr lang="en-US" altLang="ja-JP" dirty="0">
                <a:latin typeface="+mn-ea"/>
              </a:endParaRPr>
            </a:p>
            <a:p>
              <a:pPr>
                <a:defRPr/>
              </a:pPr>
              <a:r>
                <a:rPr lang="ja-JP" altLang="en-US" dirty="0">
                  <a:latin typeface="+mn-ea"/>
                </a:rPr>
                <a:t>　　　　　  整備済み区間</a:t>
              </a:r>
              <a:endParaRPr lang="en-US" altLang="ja-JP" dirty="0">
                <a:latin typeface="+mn-ea"/>
              </a:endParaRPr>
            </a:p>
            <a:p>
              <a:pPr>
                <a:defRPr/>
              </a:pPr>
              <a:r>
                <a:rPr lang="en-US" altLang="ja-JP" dirty="0">
                  <a:latin typeface="+mn-ea"/>
                </a:rPr>
                <a:t>             </a:t>
              </a:r>
              <a:r>
                <a:rPr lang="ja-JP" altLang="en-US" dirty="0">
                  <a:latin typeface="+mn-ea"/>
                </a:rPr>
                <a:t>密集住宅地</a:t>
              </a:r>
              <a:endParaRPr lang="en-US" altLang="ja-JP" dirty="0">
                <a:latin typeface="+mn-ea"/>
              </a:endParaRPr>
            </a:p>
            <a:p>
              <a:pPr>
                <a:defRPr/>
              </a:pPr>
              <a:endParaRPr lang="en-US" altLang="ja-JP" dirty="0">
                <a:latin typeface="+mn-ea"/>
              </a:endParaRPr>
            </a:p>
          </p:txBody>
        </p:sp>
        <p:cxnSp>
          <p:nvCxnSpPr>
            <p:cNvPr id="31" name="直線コネクタ 122"/>
            <p:cNvCxnSpPr>
              <a:cxnSpLocks noChangeShapeType="1"/>
            </p:cNvCxnSpPr>
            <p:nvPr/>
          </p:nvCxnSpPr>
          <p:spPr bwMode="auto">
            <a:xfrm>
              <a:off x="9857795" y="5644589"/>
              <a:ext cx="473075" cy="0"/>
            </a:xfrm>
            <a:prstGeom prst="line">
              <a:avLst/>
            </a:prstGeom>
            <a:noFill/>
            <a:ln w="889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2" name="直線コネクタ 123"/>
            <p:cNvCxnSpPr>
              <a:cxnSpLocks noChangeShapeType="1"/>
            </p:cNvCxnSpPr>
            <p:nvPr/>
          </p:nvCxnSpPr>
          <p:spPr bwMode="auto">
            <a:xfrm>
              <a:off x="9866368" y="5946744"/>
              <a:ext cx="474662" cy="0"/>
            </a:xfrm>
            <a:prstGeom prst="line">
              <a:avLst/>
            </a:prstGeom>
            <a:noFill/>
            <a:ln w="50800"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3" name="直線コネクタ 124"/>
            <p:cNvCxnSpPr>
              <a:cxnSpLocks noChangeShapeType="1"/>
            </p:cNvCxnSpPr>
            <p:nvPr/>
          </p:nvCxnSpPr>
          <p:spPr bwMode="auto">
            <a:xfrm>
              <a:off x="9862557" y="5801944"/>
              <a:ext cx="474663" cy="0"/>
            </a:xfrm>
            <a:prstGeom prst="line">
              <a:avLst/>
            </a:prstGeom>
            <a:noFill/>
            <a:ln w="63500" cmpd="tri" algn="ctr">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sp>
        <p:nvSpPr>
          <p:cNvPr id="29" name="楕円 28"/>
          <p:cNvSpPr/>
          <p:nvPr/>
        </p:nvSpPr>
        <p:spPr>
          <a:xfrm rot="2652719">
            <a:off x="4143427" y="3546051"/>
            <a:ext cx="203462" cy="494091"/>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楕円 72"/>
          <p:cNvSpPr/>
          <p:nvPr/>
        </p:nvSpPr>
        <p:spPr>
          <a:xfrm rot="2652719">
            <a:off x="5322201" y="2812447"/>
            <a:ext cx="240008" cy="796478"/>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楕円 73"/>
          <p:cNvSpPr/>
          <p:nvPr/>
        </p:nvSpPr>
        <p:spPr>
          <a:xfrm>
            <a:off x="4641319" y="4227589"/>
            <a:ext cx="241105" cy="823916"/>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楕円 74"/>
          <p:cNvSpPr/>
          <p:nvPr/>
        </p:nvSpPr>
        <p:spPr>
          <a:xfrm rot="5726076">
            <a:off x="6341088" y="3964542"/>
            <a:ext cx="250739" cy="1339910"/>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フリーフォーム 65"/>
          <p:cNvSpPr/>
          <p:nvPr/>
        </p:nvSpPr>
        <p:spPr>
          <a:xfrm>
            <a:off x="5920203" y="3357416"/>
            <a:ext cx="698825" cy="1060314"/>
          </a:xfrm>
          <a:custGeom>
            <a:avLst/>
            <a:gdLst>
              <a:gd name="connsiteX0" fmla="*/ 54591 w 682388"/>
              <a:gd name="connsiteY0" fmla="*/ 0 h 955343"/>
              <a:gd name="connsiteX1" fmla="*/ 573206 w 682388"/>
              <a:gd name="connsiteY1" fmla="*/ 327546 h 955343"/>
              <a:gd name="connsiteX2" fmla="*/ 682388 w 682388"/>
              <a:gd name="connsiteY2" fmla="*/ 300250 h 955343"/>
              <a:gd name="connsiteX3" fmla="*/ 545910 w 682388"/>
              <a:gd name="connsiteY3" fmla="*/ 655092 h 955343"/>
              <a:gd name="connsiteX4" fmla="*/ 518615 w 682388"/>
              <a:gd name="connsiteY4" fmla="*/ 777922 h 955343"/>
              <a:gd name="connsiteX5" fmla="*/ 341194 w 682388"/>
              <a:gd name="connsiteY5" fmla="*/ 941695 h 955343"/>
              <a:gd name="connsiteX6" fmla="*/ 109182 w 682388"/>
              <a:gd name="connsiteY6" fmla="*/ 955343 h 955343"/>
              <a:gd name="connsiteX7" fmla="*/ 218364 w 682388"/>
              <a:gd name="connsiteY7" fmla="*/ 423080 h 955343"/>
              <a:gd name="connsiteX8" fmla="*/ 0 w 682388"/>
              <a:gd name="connsiteY8" fmla="*/ 450376 h 955343"/>
              <a:gd name="connsiteX9" fmla="*/ 54591 w 682388"/>
              <a:gd name="connsiteY9" fmla="*/ 0 h 955343"/>
              <a:gd name="connsiteX0" fmla="*/ 54591 w 682388"/>
              <a:gd name="connsiteY0" fmla="*/ 0 h 955343"/>
              <a:gd name="connsiteX1" fmla="*/ 573206 w 682388"/>
              <a:gd name="connsiteY1" fmla="*/ 327546 h 955343"/>
              <a:gd name="connsiteX2" fmla="*/ 682388 w 682388"/>
              <a:gd name="connsiteY2" fmla="*/ 300250 h 955343"/>
              <a:gd name="connsiteX3" fmla="*/ 545910 w 682388"/>
              <a:gd name="connsiteY3" fmla="*/ 655092 h 955343"/>
              <a:gd name="connsiteX4" fmla="*/ 518615 w 682388"/>
              <a:gd name="connsiteY4" fmla="*/ 777922 h 955343"/>
              <a:gd name="connsiteX5" fmla="*/ 341194 w 682388"/>
              <a:gd name="connsiteY5" fmla="*/ 941695 h 955343"/>
              <a:gd name="connsiteX6" fmla="*/ 109182 w 682388"/>
              <a:gd name="connsiteY6" fmla="*/ 955343 h 955343"/>
              <a:gd name="connsiteX7" fmla="*/ 177421 w 682388"/>
              <a:gd name="connsiteY7" fmla="*/ 477671 h 955343"/>
              <a:gd name="connsiteX8" fmla="*/ 0 w 682388"/>
              <a:gd name="connsiteY8" fmla="*/ 450376 h 955343"/>
              <a:gd name="connsiteX9" fmla="*/ 54591 w 682388"/>
              <a:gd name="connsiteY9" fmla="*/ 0 h 95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2388" h="955343">
                <a:moveTo>
                  <a:pt x="54591" y="0"/>
                </a:moveTo>
                <a:lnTo>
                  <a:pt x="573206" y="327546"/>
                </a:lnTo>
                <a:lnTo>
                  <a:pt x="682388" y="300250"/>
                </a:lnTo>
                <a:lnTo>
                  <a:pt x="545910" y="655092"/>
                </a:lnTo>
                <a:lnTo>
                  <a:pt x="518615" y="777922"/>
                </a:lnTo>
                <a:lnTo>
                  <a:pt x="341194" y="941695"/>
                </a:lnTo>
                <a:lnTo>
                  <a:pt x="109182" y="955343"/>
                </a:lnTo>
                <a:lnTo>
                  <a:pt x="177421" y="477671"/>
                </a:lnTo>
                <a:lnTo>
                  <a:pt x="0" y="450376"/>
                </a:lnTo>
                <a:lnTo>
                  <a:pt x="54591" y="0"/>
                </a:lnTo>
                <a:close/>
              </a:path>
            </a:pathLst>
          </a:custGeom>
          <a:solidFill>
            <a:srgbClr val="FF0000">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p:cNvSpPr/>
          <p:nvPr/>
        </p:nvSpPr>
        <p:spPr>
          <a:xfrm>
            <a:off x="7512524" y="3577979"/>
            <a:ext cx="419225" cy="158649"/>
          </a:xfrm>
          <a:prstGeom prst="rect">
            <a:avLst/>
          </a:prstGeom>
          <a:solidFill>
            <a:srgbClr val="FF0000">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119419" y="862018"/>
            <a:ext cx="8883398" cy="1938992"/>
          </a:xfrm>
          <a:prstGeom prst="rect">
            <a:avLst/>
          </a:prstGeom>
          <a:solidFill>
            <a:schemeClr val="bg1"/>
          </a:solidFill>
          <a:ln>
            <a:solidFill>
              <a:schemeClr val="tx1"/>
            </a:solidFill>
            <a:prstDash val="solid"/>
          </a:ln>
        </p:spPr>
        <p:txBody>
          <a:bodyPr wrap="square" lIns="36000" rIns="0">
            <a:spAutoFit/>
          </a:bodyPr>
          <a:lstStyle/>
          <a:p>
            <a:pPr marL="216000" indent="-216000">
              <a:lnSpc>
                <a:spcPts val="2400"/>
              </a:lnSpc>
            </a:pPr>
            <a:r>
              <a:rPr lang="ja-JP" altLang="en-US" sz="1600" dirty="0">
                <a:latin typeface="ＭＳ ゴシック" panose="020B0609070205080204" pitchFamily="49" charset="-128"/>
                <a:ea typeface="ＭＳ ゴシック" panose="020B0609070205080204" pitchFamily="49" charset="-128"/>
              </a:rPr>
              <a:t>・本事業区間に近傍で都市計画道路千里丘寝屋川線及び都市計画道路寝屋川大東線が事業化されている。</a:t>
            </a:r>
            <a:endParaRPr lang="en-US" altLang="ja-JP" sz="1600" dirty="0">
              <a:latin typeface="ＭＳ ゴシック" panose="020B0609070205080204" pitchFamily="49" charset="-128"/>
              <a:ea typeface="ＭＳ ゴシック" panose="020B0609070205080204" pitchFamily="49" charset="-128"/>
            </a:endParaRPr>
          </a:p>
          <a:p>
            <a:pPr marL="216000" indent="-216000">
              <a:lnSpc>
                <a:spcPts val="2400"/>
              </a:lnSpc>
            </a:pPr>
            <a:r>
              <a:rPr lang="ja-JP" altLang="en-US" sz="1600" dirty="0">
                <a:latin typeface="ＭＳ ゴシック" panose="020B0609070205080204" pitchFamily="49" charset="-128"/>
                <a:ea typeface="ＭＳ ゴシック" panose="020B0609070205080204" pitchFamily="49" charset="-128"/>
              </a:rPr>
              <a:t>・本路線の整備を契機として、寝屋川市駅西地区においてまちづくり協議会が設立された。</a:t>
            </a:r>
            <a:endParaRPr lang="en-US" altLang="ja-JP" sz="1600" dirty="0">
              <a:latin typeface="ＭＳ ゴシック" panose="020B0609070205080204" pitchFamily="49" charset="-128"/>
              <a:ea typeface="ＭＳ ゴシック" panose="020B0609070205080204" pitchFamily="49" charset="-128"/>
            </a:endParaRPr>
          </a:p>
          <a:p>
            <a:pPr marL="216000" indent="-216000">
              <a:lnSpc>
                <a:spcPts val="2400"/>
              </a:lnSpc>
            </a:pPr>
            <a:r>
              <a:rPr lang="en-US" altLang="ja-JP" sz="1600" dirty="0">
                <a:latin typeface="ＭＳ ゴシック" panose="020B0609070205080204" pitchFamily="49" charset="-128"/>
                <a:ea typeface="ＭＳ ゴシック" panose="020B0609070205080204" pitchFamily="49" charset="-128"/>
              </a:rPr>
              <a:t>【</a:t>
            </a:r>
            <a:r>
              <a:rPr lang="ja-JP" altLang="en-US" sz="1600" dirty="0">
                <a:latin typeface="ＭＳ ゴシック" panose="020B0609070205080204" pitchFamily="49" charset="-128"/>
                <a:ea typeface="ＭＳ ゴシック" panose="020B0609070205080204" pitchFamily="49" charset="-128"/>
              </a:rPr>
              <a:t>周辺道路の交通量と混雑度</a:t>
            </a:r>
            <a:r>
              <a:rPr lang="en-US" altLang="ja-JP" sz="1600" dirty="0">
                <a:latin typeface="ＭＳ ゴシック" panose="020B0609070205080204" pitchFamily="49" charset="-128"/>
                <a:ea typeface="ＭＳ ゴシック" panose="020B0609070205080204" pitchFamily="49" charset="-128"/>
              </a:rPr>
              <a:t>/R3</a:t>
            </a:r>
            <a:r>
              <a:rPr lang="ja-JP" altLang="en-US" sz="1600" dirty="0">
                <a:latin typeface="ＭＳ ゴシック" panose="020B0609070205080204" pitchFamily="49" charset="-128"/>
                <a:ea typeface="ＭＳ ゴシック" panose="020B0609070205080204" pitchFamily="49" charset="-128"/>
              </a:rPr>
              <a:t>全国道路・街路交通情勢調査</a:t>
            </a:r>
            <a:r>
              <a:rPr lang="en-US" altLang="ja-JP" sz="1600" dirty="0">
                <a:latin typeface="ＭＳ ゴシック" panose="020B0609070205080204" pitchFamily="49" charset="-128"/>
                <a:ea typeface="ＭＳ ゴシック" panose="020B0609070205080204" pitchFamily="49" charset="-128"/>
              </a:rPr>
              <a:t>】</a:t>
            </a:r>
          </a:p>
          <a:p>
            <a:pPr marL="216000" indent="-216000">
              <a:lnSpc>
                <a:spcPts val="2400"/>
              </a:lnSpc>
            </a:pPr>
            <a:r>
              <a:rPr lang="ja-JP" altLang="en-US" sz="1600" dirty="0">
                <a:latin typeface="ＭＳ ゴシック" panose="020B0609070205080204" pitchFamily="49" charset="-128"/>
                <a:ea typeface="ＭＳ ゴシック" panose="020B0609070205080204" pitchFamily="49" charset="-128"/>
              </a:rPr>
              <a:t>　国道１号：</a:t>
            </a:r>
            <a:r>
              <a:rPr lang="en-US" altLang="ja-JP" sz="1600" dirty="0">
                <a:latin typeface="ＭＳ ゴシック" panose="020B0609070205080204" pitchFamily="49" charset="-128"/>
                <a:ea typeface="ＭＳ ゴシック" panose="020B0609070205080204" pitchFamily="49" charset="-128"/>
              </a:rPr>
              <a:t>58,013</a:t>
            </a:r>
            <a:r>
              <a:rPr lang="ja-JP" altLang="en-US" sz="1600" dirty="0">
                <a:latin typeface="ＭＳ ゴシック" panose="020B0609070205080204" pitchFamily="49" charset="-128"/>
                <a:ea typeface="ＭＳ ゴシック" panose="020B0609070205080204" pitchFamily="49" charset="-128"/>
              </a:rPr>
              <a:t>台</a:t>
            </a:r>
            <a:r>
              <a:rPr lang="en-US" altLang="ja-JP" sz="1600" dirty="0">
                <a:latin typeface="ＭＳ ゴシック" panose="020B0609070205080204" pitchFamily="49" charset="-128"/>
                <a:ea typeface="ＭＳ ゴシック" panose="020B0609070205080204" pitchFamily="49" charset="-128"/>
              </a:rPr>
              <a:t>/24H</a:t>
            </a:r>
            <a:r>
              <a:rPr lang="ja-JP" altLang="en-US" sz="1200" dirty="0">
                <a:latin typeface="ＭＳ ゴシック" panose="020B0609070205080204" pitchFamily="49" charset="-128"/>
                <a:ea typeface="ＭＳ ゴシック" panose="020B0609070205080204" pitchFamily="49" charset="-128"/>
              </a:rPr>
              <a:t>（混雑度</a:t>
            </a:r>
            <a:r>
              <a:rPr lang="en-US" altLang="ja-JP" sz="1200" dirty="0">
                <a:latin typeface="ＭＳ ゴシック" panose="020B0609070205080204" pitchFamily="49" charset="-128"/>
                <a:ea typeface="ＭＳ ゴシック" panose="020B0609070205080204" pitchFamily="49" charset="-128"/>
              </a:rPr>
              <a:t>1.41</a:t>
            </a:r>
            <a:r>
              <a:rPr lang="ja-JP" altLang="en-US" sz="1200" dirty="0">
                <a:latin typeface="ＭＳ ゴシック" panose="020B0609070205080204" pitchFamily="49" charset="-128"/>
                <a:ea typeface="ＭＳ ゴシック" panose="020B0609070205080204" pitchFamily="49" charset="-128"/>
              </a:rPr>
              <a:t>）　</a:t>
            </a:r>
            <a:r>
              <a:rPr lang="ja-JP" altLang="en-US" sz="1600" dirty="0">
                <a:latin typeface="ＭＳ ゴシック" panose="020B0609070205080204" pitchFamily="49" charset="-128"/>
                <a:ea typeface="ＭＳ ゴシック" panose="020B0609070205080204" pitchFamily="49" charset="-128"/>
              </a:rPr>
              <a:t>府道京都守口線 </a:t>
            </a:r>
            <a:r>
              <a:rPr lang="zh-CN" altLang="en-US" sz="1600" dirty="0">
                <a:latin typeface="ＭＳ ゴシック" panose="020B0609070205080204" pitchFamily="49" charset="-128"/>
                <a:ea typeface="ＭＳ ゴシック" panose="020B0609070205080204" pitchFamily="49" charset="-128"/>
              </a:rPr>
              <a:t>：</a:t>
            </a:r>
            <a:r>
              <a:rPr lang="en-US" altLang="ja-JP" sz="1600" dirty="0">
                <a:latin typeface="ＭＳ ゴシック" panose="020B0609070205080204" pitchFamily="49" charset="-128"/>
                <a:ea typeface="ＭＳ ゴシック" panose="020B0609070205080204" pitchFamily="49" charset="-128"/>
              </a:rPr>
              <a:t>48,903</a:t>
            </a:r>
            <a:r>
              <a:rPr lang="zh-CN" altLang="en-US" sz="1600" dirty="0">
                <a:latin typeface="ＭＳ ゴシック" panose="020B0609070205080204" pitchFamily="49" charset="-128"/>
                <a:ea typeface="ＭＳ ゴシック" panose="020B0609070205080204" pitchFamily="49" charset="-128"/>
              </a:rPr>
              <a:t>台</a:t>
            </a:r>
            <a:r>
              <a:rPr lang="en-US" altLang="zh-CN" sz="1600" dirty="0">
                <a:latin typeface="ＭＳ ゴシック" panose="020B0609070205080204" pitchFamily="49" charset="-128"/>
                <a:ea typeface="ＭＳ ゴシック" panose="020B0609070205080204" pitchFamily="49" charset="-128"/>
              </a:rPr>
              <a:t>/24H</a:t>
            </a:r>
            <a:r>
              <a:rPr lang="zh-CN" altLang="en-US" sz="1200" dirty="0">
                <a:latin typeface="ＭＳ ゴシック" panose="020B0609070205080204" pitchFamily="49" charset="-128"/>
                <a:ea typeface="ＭＳ ゴシック" panose="020B0609070205080204" pitchFamily="49" charset="-128"/>
              </a:rPr>
              <a:t>（混雑度</a:t>
            </a:r>
            <a:r>
              <a:rPr lang="en-US" altLang="ja-JP" sz="1200" dirty="0">
                <a:latin typeface="ＭＳ ゴシック" panose="020B0609070205080204" pitchFamily="49" charset="-128"/>
                <a:ea typeface="ＭＳ ゴシック" panose="020B0609070205080204" pitchFamily="49" charset="-128"/>
              </a:rPr>
              <a:t>1.13</a:t>
            </a:r>
            <a:r>
              <a:rPr lang="zh-CN" altLang="en-US" sz="1200" dirty="0">
                <a:latin typeface="ＭＳ ゴシック" panose="020B0609070205080204" pitchFamily="49" charset="-128"/>
                <a:ea typeface="ＭＳ ゴシック" panose="020B0609070205080204" pitchFamily="49" charset="-128"/>
              </a:rPr>
              <a:t>）</a:t>
            </a:r>
            <a:endParaRPr lang="en-US" altLang="ja-JP" sz="1200" dirty="0">
              <a:latin typeface="ＭＳ ゴシック" panose="020B0609070205080204" pitchFamily="49" charset="-128"/>
              <a:ea typeface="ＭＳ ゴシック" panose="020B0609070205080204" pitchFamily="49" charset="-128"/>
            </a:endParaRPr>
          </a:p>
          <a:p>
            <a:pPr marL="216000" indent="-216000">
              <a:lnSpc>
                <a:spcPts val="2400"/>
              </a:lnSpc>
            </a:pPr>
            <a:r>
              <a:rPr lang="ja-JP" altLang="en-US" sz="1600" dirty="0">
                <a:latin typeface="ＭＳ ゴシック" panose="020B0609070205080204" pitchFamily="49" charset="-128"/>
                <a:ea typeface="ＭＳ ゴシック" panose="020B0609070205080204" pitchFamily="49" charset="-128"/>
              </a:rPr>
              <a:t>　府道八尾茨木線： </a:t>
            </a:r>
            <a:r>
              <a:rPr lang="en-US" altLang="ja-JP" sz="1600" dirty="0">
                <a:latin typeface="ＭＳ ゴシック" panose="020B0609070205080204" pitchFamily="49" charset="-128"/>
                <a:ea typeface="ＭＳ ゴシック" panose="020B0609070205080204" pitchFamily="49" charset="-128"/>
              </a:rPr>
              <a:t>9,934</a:t>
            </a:r>
            <a:r>
              <a:rPr lang="ja-JP" altLang="en-US" sz="1600" dirty="0">
                <a:latin typeface="ＭＳ ゴシック" panose="020B0609070205080204" pitchFamily="49" charset="-128"/>
                <a:ea typeface="ＭＳ ゴシック" panose="020B0609070205080204" pitchFamily="49" charset="-128"/>
              </a:rPr>
              <a:t>台</a:t>
            </a:r>
            <a:r>
              <a:rPr lang="en-US" altLang="ja-JP" sz="1600" dirty="0">
                <a:latin typeface="ＭＳ ゴシック" panose="020B0609070205080204" pitchFamily="49" charset="-128"/>
                <a:ea typeface="ＭＳ ゴシック" panose="020B0609070205080204" pitchFamily="49" charset="-128"/>
              </a:rPr>
              <a:t>/24H</a:t>
            </a:r>
            <a:r>
              <a:rPr lang="ja-JP" altLang="en-US" sz="1200" dirty="0">
                <a:latin typeface="ＭＳ ゴシック" panose="020B0609070205080204" pitchFamily="49" charset="-128"/>
                <a:ea typeface="ＭＳ ゴシック" panose="020B0609070205080204" pitchFamily="49" charset="-128"/>
              </a:rPr>
              <a:t>（混雑度</a:t>
            </a:r>
            <a:r>
              <a:rPr lang="en-US" altLang="ja-JP" sz="1200" dirty="0">
                <a:latin typeface="ＭＳ ゴシック" panose="020B0609070205080204" pitchFamily="49" charset="-128"/>
                <a:ea typeface="ＭＳ ゴシック" panose="020B0609070205080204" pitchFamily="49" charset="-128"/>
              </a:rPr>
              <a:t>1.11</a:t>
            </a:r>
            <a:r>
              <a:rPr lang="ja-JP" altLang="en-US" sz="1200" dirty="0">
                <a:latin typeface="ＭＳ ゴシック" panose="020B0609070205080204" pitchFamily="49" charset="-128"/>
                <a:ea typeface="ＭＳ ゴシック" panose="020B0609070205080204" pitchFamily="49" charset="-128"/>
              </a:rPr>
              <a:t>）</a:t>
            </a:r>
            <a:r>
              <a:rPr lang="ja-JP" altLang="en-US" sz="1600" dirty="0">
                <a:latin typeface="ＭＳ ゴシック" panose="020B0609070205080204" pitchFamily="49" charset="-128"/>
                <a:ea typeface="ＭＳ ゴシック" panose="020B0609070205080204" pitchFamily="49" charset="-128"/>
              </a:rPr>
              <a:t>府道枚方交野寝屋川線：</a:t>
            </a:r>
            <a:r>
              <a:rPr lang="en-US" altLang="ja-JP" sz="1600" dirty="0">
                <a:latin typeface="ＭＳ ゴシック" panose="020B0609070205080204" pitchFamily="49" charset="-128"/>
                <a:ea typeface="ＭＳ ゴシック" panose="020B0609070205080204" pitchFamily="49" charset="-128"/>
              </a:rPr>
              <a:t>19,230</a:t>
            </a:r>
            <a:r>
              <a:rPr lang="ja-JP" altLang="en-US" sz="1600" dirty="0">
                <a:latin typeface="ＭＳ ゴシック" panose="020B0609070205080204" pitchFamily="49" charset="-128"/>
                <a:ea typeface="ＭＳ ゴシック" panose="020B0609070205080204" pitchFamily="49" charset="-128"/>
              </a:rPr>
              <a:t>台</a:t>
            </a:r>
            <a:r>
              <a:rPr lang="en-US" altLang="ja-JP" sz="1600" dirty="0">
                <a:latin typeface="ＭＳ ゴシック" panose="020B0609070205080204" pitchFamily="49" charset="-128"/>
                <a:ea typeface="ＭＳ ゴシック" panose="020B0609070205080204" pitchFamily="49" charset="-128"/>
              </a:rPr>
              <a:t>/24H</a:t>
            </a:r>
            <a:r>
              <a:rPr lang="ja-JP" altLang="en-US" sz="1200" dirty="0">
                <a:latin typeface="ＭＳ ゴシック" panose="020B0609070205080204" pitchFamily="49" charset="-128"/>
                <a:ea typeface="ＭＳ ゴシック" panose="020B0609070205080204" pitchFamily="49" charset="-128"/>
              </a:rPr>
              <a:t> （混雑度</a:t>
            </a:r>
            <a:r>
              <a:rPr lang="en-US" altLang="ja-JP" sz="1200" dirty="0">
                <a:latin typeface="ＭＳ ゴシック" panose="020B0609070205080204" pitchFamily="49" charset="-128"/>
                <a:ea typeface="ＭＳ ゴシック" panose="020B0609070205080204" pitchFamily="49" charset="-128"/>
              </a:rPr>
              <a:t>0.70</a:t>
            </a:r>
            <a:r>
              <a:rPr lang="ja-JP" altLang="en-US" sz="1200" dirty="0">
                <a:latin typeface="ＭＳ ゴシック" panose="020B0609070205080204" pitchFamily="49" charset="-128"/>
                <a:ea typeface="ＭＳ ゴシック" panose="020B0609070205080204" pitchFamily="49" charset="-128"/>
              </a:rPr>
              <a:t>）</a:t>
            </a:r>
            <a:endParaRPr lang="en-US" altLang="ja-JP" sz="1200" dirty="0">
              <a:latin typeface="ＭＳ ゴシック" panose="020B0609070205080204" pitchFamily="49" charset="-128"/>
              <a:ea typeface="ＭＳ ゴシック" panose="020B0609070205080204" pitchFamily="49" charset="-128"/>
            </a:endParaRPr>
          </a:p>
        </p:txBody>
      </p:sp>
      <p:sp>
        <p:nvSpPr>
          <p:cNvPr id="4" name="正方形/長方形 3"/>
          <p:cNvSpPr/>
          <p:nvPr/>
        </p:nvSpPr>
        <p:spPr>
          <a:xfrm rot="2546257">
            <a:off x="6577341" y="3879809"/>
            <a:ext cx="88358" cy="18685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テキスト ボックス 71"/>
          <p:cNvSpPr txBox="1"/>
          <p:nvPr/>
        </p:nvSpPr>
        <p:spPr>
          <a:xfrm>
            <a:off x="6550941" y="3715184"/>
            <a:ext cx="653666" cy="200055"/>
          </a:xfrm>
          <a:prstGeom prst="rect">
            <a:avLst/>
          </a:prstGeom>
          <a:solidFill>
            <a:schemeClr val="bg1">
              <a:alpha val="40000"/>
            </a:schemeClr>
          </a:solidFill>
        </p:spPr>
        <p:txBody>
          <a:bodyPr wrap="square" rtlCol="0">
            <a:spAutoFit/>
          </a:bodyPr>
          <a:lstStyle/>
          <a:p>
            <a:pPr algn="ctr"/>
            <a:r>
              <a:rPr kumimoji="1" lang="ja-JP" altLang="en-US" sz="700" b="1" dirty="0">
                <a:latin typeface="BIZ UDゴシック" panose="020B0400000000000000" pitchFamily="49" charset="-128"/>
                <a:ea typeface="BIZ UDゴシック" panose="020B0400000000000000" pitchFamily="49" charset="-128"/>
              </a:rPr>
              <a:t>寝屋川市駅</a:t>
            </a:r>
          </a:p>
        </p:txBody>
      </p:sp>
      <p:pic>
        <p:nvPicPr>
          <p:cNvPr id="2" name="図 1"/>
          <p:cNvPicPr>
            <a:picLocks noChangeAspect="1"/>
          </p:cNvPicPr>
          <p:nvPr/>
        </p:nvPicPr>
        <p:blipFill>
          <a:blip r:embed="rId5"/>
          <a:stretch>
            <a:fillRect/>
          </a:stretch>
        </p:blipFill>
        <p:spPr>
          <a:xfrm>
            <a:off x="128950" y="4907813"/>
            <a:ext cx="2741600" cy="1953243"/>
          </a:xfrm>
          <a:prstGeom prst="rect">
            <a:avLst/>
          </a:prstGeom>
        </p:spPr>
      </p:pic>
      <p:sp>
        <p:nvSpPr>
          <p:cNvPr id="42" name="テキスト ボックス 4"/>
          <p:cNvSpPr txBox="1">
            <a:spLocks noChangeArrowheads="1"/>
          </p:cNvSpPr>
          <p:nvPr/>
        </p:nvSpPr>
        <p:spPr bwMode="auto">
          <a:xfrm>
            <a:off x="203049" y="4992265"/>
            <a:ext cx="1515539" cy="184666"/>
          </a:xfrm>
          <a:prstGeom prst="rect">
            <a:avLst/>
          </a:prstGeom>
          <a:solidFill>
            <a:schemeClr val="bg1"/>
          </a:solidFill>
          <a:ln>
            <a:solidFill>
              <a:schemeClr val="dk1">
                <a:shade val="95000"/>
                <a:satMod val="105000"/>
              </a:schemeClr>
            </a:solidFill>
          </a:ln>
        </p:spPr>
        <p:txBody>
          <a:bodyPr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200" dirty="0">
                <a:latin typeface="Arial" panose="020B0604020202020204" pitchFamily="34" charset="0"/>
              </a:rPr>
              <a:t>② 寝屋川市駅西地区</a:t>
            </a:r>
          </a:p>
        </p:txBody>
      </p:sp>
      <p:sp>
        <p:nvSpPr>
          <p:cNvPr id="23" name="楕円 22"/>
          <p:cNvSpPr/>
          <p:nvPr/>
        </p:nvSpPr>
        <p:spPr>
          <a:xfrm>
            <a:off x="6357531" y="3901289"/>
            <a:ext cx="159469" cy="188188"/>
          </a:xfrm>
          <a:prstGeom prst="ellipse">
            <a:avLst/>
          </a:prstGeom>
          <a:noFill/>
          <a:ln w="28575">
            <a:solidFill>
              <a:srgbClr val="0DC5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6" name="直線コネクタ 35"/>
          <p:cNvCxnSpPr>
            <a:stCxn id="23" idx="5"/>
            <a:endCxn id="78" idx="1"/>
          </p:cNvCxnSpPr>
          <p:nvPr/>
        </p:nvCxnSpPr>
        <p:spPr>
          <a:xfrm>
            <a:off x="6493646" y="4061918"/>
            <a:ext cx="117908" cy="187202"/>
          </a:xfrm>
          <a:prstGeom prst="line">
            <a:avLst/>
          </a:prstGeom>
          <a:ln w="25400">
            <a:solidFill>
              <a:srgbClr val="0DC572"/>
            </a:solidFill>
          </a:ln>
        </p:spPr>
        <p:style>
          <a:lnRef idx="1">
            <a:schemeClr val="accent1"/>
          </a:lnRef>
          <a:fillRef idx="0">
            <a:schemeClr val="accent1"/>
          </a:fillRef>
          <a:effectRef idx="0">
            <a:schemeClr val="accent1"/>
          </a:effectRef>
          <a:fontRef idx="minor">
            <a:schemeClr val="tx1"/>
          </a:fontRef>
        </p:style>
      </p:cxnSp>
      <p:sp>
        <p:nvSpPr>
          <p:cNvPr id="78" name="テキスト ボックス 77"/>
          <p:cNvSpPr txBox="1"/>
          <p:nvPr/>
        </p:nvSpPr>
        <p:spPr>
          <a:xfrm>
            <a:off x="6611554" y="4095231"/>
            <a:ext cx="653666" cy="307777"/>
          </a:xfrm>
          <a:prstGeom prst="rect">
            <a:avLst/>
          </a:prstGeom>
          <a:solidFill>
            <a:schemeClr val="bg1">
              <a:lumMod val="85000"/>
            </a:schemeClr>
          </a:solidFill>
          <a:ln w="19050">
            <a:solidFill>
              <a:srgbClr val="0DC572"/>
            </a:solidFill>
          </a:ln>
        </p:spPr>
        <p:txBody>
          <a:bodyPr wrap="square" rtlCol="0">
            <a:spAutoFit/>
          </a:bodyPr>
          <a:lstStyle/>
          <a:p>
            <a:pPr algn="ctr"/>
            <a:r>
              <a:rPr kumimoji="1" lang="ja-JP" altLang="en-US" sz="700" b="1" dirty="0">
                <a:latin typeface="BIZ UDゴシック" panose="020B0400000000000000" pitchFamily="49" charset="-128"/>
                <a:ea typeface="BIZ UDゴシック" panose="020B0400000000000000" pitchFamily="49" charset="-128"/>
              </a:rPr>
              <a:t>寝屋川市駅西地区</a:t>
            </a:r>
          </a:p>
        </p:txBody>
      </p:sp>
      <p:sp>
        <p:nvSpPr>
          <p:cNvPr id="53" name="楕円 52"/>
          <p:cNvSpPr/>
          <p:nvPr/>
        </p:nvSpPr>
        <p:spPr>
          <a:xfrm>
            <a:off x="329609" y="5348187"/>
            <a:ext cx="1388979" cy="839322"/>
          </a:xfrm>
          <a:prstGeom prst="ellipse">
            <a:avLst/>
          </a:prstGeom>
          <a:noFill/>
          <a:ln w="9525">
            <a:solidFill>
              <a:srgbClr val="0DC57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89873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グループ化 27"/>
          <p:cNvGrpSpPr/>
          <p:nvPr/>
        </p:nvGrpSpPr>
        <p:grpSpPr>
          <a:xfrm>
            <a:off x="64729" y="813737"/>
            <a:ext cx="4597626" cy="3591231"/>
            <a:chOff x="429242" y="1328887"/>
            <a:chExt cx="5795288" cy="4856564"/>
          </a:xfrm>
        </p:grpSpPr>
        <p:grpSp>
          <p:nvGrpSpPr>
            <p:cNvPr id="29" name="グループ化 28">
              <a:extLst>
                <a:ext uri="{FF2B5EF4-FFF2-40B4-BE49-F238E27FC236}">
                  <a16:creationId xmlns:a16="http://schemas.microsoft.com/office/drawing/2014/main" id="{61380E3D-011B-CAF0-BC4B-51AC4DAEF948}"/>
                </a:ext>
              </a:extLst>
            </p:cNvPr>
            <p:cNvGrpSpPr/>
            <p:nvPr/>
          </p:nvGrpSpPr>
          <p:grpSpPr>
            <a:xfrm>
              <a:off x="429242" y="1328887"/>
              <a:ext cx="5795288" cy="4856564"/>
              <a:chOff x="3687835" y="968829"/>
              <a:chExt cx="3362405" cy="2717986"/>
            </a:xfrm>
          </p:grpSpPr>
          <p:pic>
            <p:nvPicPr>
              <p:cNvPr id="41" name="図 40" descr="マップ&#10;&#10;自動的に生成された説明">
                <a:extLst>
                  <a:ext uri="{FF2B5EF4-FFF2-40B4-BE49-F238E27FC236}">
                    <a16:creationId xmlns:a16="http://schemas.microsoft.com/office/drawing/2014/main" id="{2E6E699F-A7D8-6BC2-8D8F-0C23E9B67B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711" t="585" r="21164" b="37601"/>
              <a:stretch/>
            </p:blipFill>
            <p:spPr>
              <a:xfrm>
                <a:off x="3687835" y="968829"/>
                <a:ext cx="3362405" cy="2717986"/>
              </a:xfrm>
              <a:prstGeom prst="rect">
                <a:avLst/>
              </a:prstGeom>
              <a:ln w="3175">
                <a:solidFill>
                  <a:schemeClr val="bg1">
                    <a:lumMod val="50000"/>
                  </a:schemeClr>
                </a:solidFill>
              </a:ln>
            </p:spPr>
          </p:pic>
          <p:sp>
            <p:nvSpPr>
              <p:cNvPr id="42" name="テキスト ボックス 41">
                <a:extLst>
                  <a:ext uri="{FF2B5EF4-FFF2-40B4-BE49-F238E27FC236}">
                    <a16:creationId xmlns:a16="http://schemas.microsoft.com/office/drawing/2014/main" id="{3E191400-C4B3-E611-FD44-D623069F1B63}"/>
                  </a:ext>
                </a:extLst>
              </p:cNvPr>
              <p:cNvSpPr txBox="1"/>
              <p:nvPr/>
            </p:nvSpPr>
            <p:spPr>
              <a:xfrm>
                <a:off x="4913644" y="1509042"/>
                <a:ext cx="750978" cy="295847"/>
              </a:xfrm>
              <a:prstGeom prst="rect">
                <a:avLst/>
              </a:prstGeom>
              <a:solidFill>
                <a:srgbClr val="FF0000"/>
              </a:solidFill>
            </p:spPr>
            <p:txBody>
              <a:bodyPr wrap="square" lIns="36000" tIns="36000" rIns="36000" bIns="36000" rtlCol="0">
                <a:spAutoFit/>
              </a:bodyPr>
              <a:lstStyle/>
              <a:p>
                <a:pPr algn="ctr"/>
                <a:r>
                  <a:rPr kumimoji="1" lang="ja-JP" altLang="en-US" sz="1100" dirty="0">
                    <a:solidFill>
                      <a:schemeClr val="bg1"/>
                    </a:solidFill>
                  </a:rPr>
                  <a:t>本事業区間</a:t>
                </a:r>
                <a:endParaRPr kumimoji="1" lang="en-US" altLang="ja-JP" sz="1100" dirty="0">
                  <a:solidFill>
                    <a:schemeClr val="bg1"/>
                  </a:solidFill>
                </a:endParaRPr>
              </a:p>
              <a:p>
                <a:pPr algn="ctr"/>
                <a:r>
                  <a:rPr kumimoji="1" lang="en-US" altLang="ja-JP" sz="1100" dirty="0">
                    <a:solidFill>
                      <a:schemeClr val="bg1"/>
                    </a:solidFill>
                  </a:rPr>
                  <a:t>L</a:t>
                </a:r>
                <a:r>
                  <a:rPr lang="en-US" altLang="ja-JP" sz="1100" dirty="0">
                    <a:solidFill>
                      <a:schemeClr val="bg1"/>
                    </a:solidFill>
                  </a:rPr>
                  <a:t>=</a:t>
                </a:r>
                <a:r>
                  <a:rPr lang="ja-JP" altLang="en-US" sz="1100" dirty="0">
                    <a:solidFill>
                      <a:schemeClr val="bg1"/>
                    </a:solidFill>
                  </a:rPr>
                  <a:t>約</a:t>
                </a:r>
                <a:r>
                  <a:rPr lang="en-US" altLang="ja-JP" sz="1100" dirty="0">
                    <a:solidFill>
                      <a:schemeClr val="bg1"/>
                    </a:solidFill>
                  </a:rPr>
                  <a:t>0.6km</a:t>
                </a:r>
                <a:endParaRPr kumimoji="1" lang="ja-JP" altLang="en-US" sz="1100" dirty="0">
                  <a:solidFill>
                    <a:schemeClr val="bg1"/>
                  </a:solidFill>
                </a:endParaRPr>
              </a:p>
            </p:txBody>
          </p:sp>
          <p:cxnSp>
            <p:nvCxnSpPr>
              <p:cNvPr id="43" name="直線コネクタ 42">
                <a:extLst>
                  <a:ext uri="{FF2B5EF4-FFF2-40B4-BE49-F238E27FC236}">
                    <a16:creationId xmlns:a16="http://schemas.microsoft.com/office/drawing/2014/main" id="{A1E6E7AF-DCAD-5917-78EC-5C72F0A7354C}"/>
                  </a:ext>
                </a:extLst>
              </p:cNvPr>
              <p:cNvCxnSpPr>
                <a:cxnSpLocks/>
              </p:cNvCxnSpPr>
              <p:nvPr/>
            </p:nvCxnSpPr>
            <p:spPr>
              <a:xfrm>
                <a:off x="4924156" y="1751736"/>
                <a:ext cx="104406" cy="30851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B00CD125-A379-E6AC-F1AF-4BED5BAE688D}"/>
                  </a:ext>
                </a:extLst>
              </p:cNvPr>
              <p:cNvCxnSpPr>
                <a:cxnSpLocks/>
              </p:cNvCxnSpPr>
              <p:nvPr/>
            </p:nvCxnSpPr>
            <p:spPr>
              <a:xfrm flipH="1">
                <a:off x="5528957" y="1751736"/>
                <a:ext cx="135665" cy="3589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0" name="グループ化 57">
              <a:extLst>
                <a:ext uri="{FF2B5EF4-FFF2-40B4-BE49-F238E27FC236}">
                  <a16:creationId xmlns:a16="http://schemas.microsoft.com/office/drawing/2014/main" id="{7EB42435-368F-62E4-CBD2-F726DA6697FC}"/>
                </a:ext>
              </a:extLst>
            </p:cNvPr>
            <p:cNvGrpSpPr>
              <a:grpSpLocks/>
            </p:cNvGrpSpPr>
            <p:nvPr/>
          </p:nvGrpSpPr>
          <p:grpSpPr bwMode="auto">
            <a:xfrm>
              <a:off x="566157" y="5432421"/>
              <a:ext cx="1975834" cy="586189"/>
              <a:chOff x="6269060" y="992191"/>
              <a:chExt cx="1833301" cy="543904"/>
            </a:xfrm>
          </p:grpSpPr>
          <p:sp>
            <p:nvSpPr>
              <p:cNvPr id="38" name="テキスト ボックス 17">
                <a:extLst>
                  <a:ext uri="{FF2B5EF4-FFF2-40B4-BE49-F238E27FC236}">
                    <a16:creationId xmlns:a16="http://schemas.microsoft.com/office/drawing/2014/main" id="{6D4912B2-8EF5-3B36-7D31-59A25233B371}"/>
                  </a:ext>
                </a:extLst>
              </p:cNvPr>
              <p:cNvSpPr txBox="1"/>
              <p:nvPr/>
            </p:nvSpPr>
            <p:spPr>
              <a:xfrm>
                <a:off x="6269060" y="992191"/>
                <a:ext cx="1833301" cy="543904"/>
              </a:xfrm>
              <a:prstGeom prst="rect">
                <a:avLst/>
              </a:prstGeom>
              <a:solidFill>
                <a:schemeClr val="lt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r>
                  <a:rPr lang="ja-JP" altLang="en-US" dirty="0"/>
                  <a:t>凡例</a:t>
                </a:r>
                <a:endParaRPr lang="en-US" altLang="ja-JP" dirty="0"/>
              </a:p>
              <a:p>
                <a:pPr>
                  <a:defRPr/>
                </a:pPr>
                <a:r>
                  <a:rPr lang="ja-JP" altLang="en-US" dirty="0"/>
                  <a:t>　　　　　     事業区間</a:t>
                </a:r>
                <a:endParaRPr lang="en-US" altLang="ja-JP" dirty="0"/>
              </a:p>
            </p:txBody>
          </p:sp>
          <p:cxnSp>
            <p:nvCxnSpPr>
              <p:cNvPr id="39" name="直線コネクタ 122">
                <a:extLst>
                  <a:ext uri="{FF2B5EF4-FFF2-40B4-BE49-F238E27FC236}">
                    <a16:creationId xmlns:a16="http://schemas.microsoft.com/office/drawing/2014/main" id="{858638BB-C4DB-0C9F-ABBA-BF636E7248CD}"/>
                  </a:ext>
                </a:extLst>
              </p:cNvPr>
              <p:cNvCxnSpPr>
                <a:cxnSpLocks noChangeShapeType="1"/>
              </p:cNvCxnSpPr>
              <p:nvPr/>
            </p:nvCxnSpPr>
            <p:spPr bwMode="auto">
              <a:xfrm>
                <a:off x="6397394" y="1382596"/>
                <a:ext cx="473076"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sp>
          <p:nvSpPr>
            <p:cNvPr id="32" name="フリーフォーム 31"/>
            <p:cNvSpPr/>
            <p:nvPr/>
          </p:nvSpPr>
          <p:spPr>
            <a:xfrm>
              <a:off x="3057710" y="3396371"/>
              <a:ext cx="2332796" cy="1848646"/>
            </a:xfrm>
            <a:custGeom>
              <a:avLst/>
              <a:gdLst>
                <a:gd name="connsiteX0" fmla="*/ 0 w 1242391"/>
                <a:gd name="connsiteY0" fmla="*/ 0 h 586409"/>
                <a:gd name="connsiteX1" fmla="*/ 218661 w 1242391"/>
                <a:gd name="connsiteY1" fmla="*/ 586409 h 586409"/>
                <a:gd name="connsiteX2" fmla="*/ 1242391 w 1242391"/>
                <a:gd name="connsiteY2" fmla="*/ 576470 h 586409"/>
                <a:gd name="connsiteX0" fmla="*/ 0 w 1401417"/>
                <a:gd name="connsiteY0" fmla="*/ 0 h 586409"/>
                <a:gd name="connsiteX1" fmla="*/ 218661 w 1401417"/>
                <a:gd name="connsiteY1" fmla="*/ 586409 h 586409"/>
                <a:gd name="connsiteX2" fmla="*/ 1401417 w 1401417"/>
                <a:gd name="connsiteY2" fmla="*/ 576470 h 586409"/>
                <a:gd name="connsiteX0" fmla="*/ 0 w 1742422"/>
                <a:gd name="connsiteY0" fmla="*/ 0 h 586409"/>
                <a:gd name="connsiteX1" fmla="*/ 218661 w 1742422"/>
                <a:gd name="connsiteY1" fmla="*/ 586409 h 586409"/>
                <a:gd name="connsiteX2" fmla="*/ 1742422 w 1742422"/>
                <a:gd name="connsiteY2" fmla="*/ 576470 h 586409"/>
                <a:gd name="connsiteX0" fmla="*/ 0 w 1897691"/>
                <a:gd name="connsiteY0" fmla="*/ 0 h 586409"/>
                <a:gd name="connsiteX1" fmla="*/ 218661 w 1897691"/>
                <a:gd name="connsiteY1" fmla="*/ 586409 h 586409"/>
                <a:gd name="connsiteX2" fmla="*/ 1897691 w 1897691"/>
                <a:gd name="connsiteY2" fmla="*/ 579183 h 586409"/>
                <a:gd name="connsiteX0" fmla="*/ 0 w 1975326"/>
                <a:gd name="connsiteY0" fmla="*/ 0 h 586409"/>
                <a:gd name="connsiteX1" fmla="*/ 218661 w 1975326"/>
                <a:gd name="connsiteY1" fmla="*/ 586409 h 586409"/>
                <a:gd name="connsiteX2" fmla="*/ 1975326 w 1975326"/>
                <a:gd name="connsiteY2" fmla="*/ 583640 h 586409"/>
              </a:gdLst>
              <a:ahLst/>
              <a:cxnLst>
                <a:cxn ang="0">
                  <a:pos x="connsiteX0" y="connsiteY0"/>
                </a:cxn>
                <a:cxn ang="0">
                  <a:pos x="connsiteX1" y="connsiteY1"/>
                </a:cxn>
                <a:cxn ang="0">
                  <a:pos x="connsiteX2" y="connsiteY2"/>
                </a:cxn>
              </a:cxnLst>
              <a:rect l="l" t="t" r="r" b="b"/>
              <a:pathLst>
                <a:path w="1975326" h="586409">
                  <a:moveTo>
                    <a:pt x="0" y="0"/>
                  </a:moveTo>
                  <a:lnTo>
                    <a:pt x="218661" y="586409"/>
                  </a:lnTo>
                  <a:lnTo>
                    <a:pt x="1975326" y="583640"/>
                  </a:lnTo>
                </a:path>
              </a:pathLst>
            </a:custGeom>
            <a:noFill/>
            <a:ln w="19050">
              <a:solidFill>
                <a:schemeClr val="tx1"/>
              </a:solidFill>
              <a:head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3362172" y="4855643"/>
              <a:ext cx="2109922" cy="353786"/>
            </a:xfrm>
            <a:prstGeom prst="rect">
              <a:avLst/>
            </a:prstGeom>
            <a:solidFill>
              <a:schemeClr val="bg1"/>
            </a:solidFill>
          </p:spPr>
          <p:txBody>
            <a:bodyPr wrap="square" rtlCol="0">
              <a:spAutoFit/>
            </a:bodyPr>
            <a:lstStyle/>
            <a:p>
              <a:r>
                <a:rPr lang="ja-JP" altLang="en-US" sz="1050" b="1" dirty="0"/>
                <a:t>寝屋川消防署西出張所</a:t>
              </a:r>
            </a:p>
          </p:txBody>
        </p:sp>
        <p:sp>
          <p:nvSpPr>
            <p:cNvPr id="36" name="テキスト ボックス 35"/>
            <p:cNvSpPr txBox="1"/>
            <p:nvPr/>
          </p:nvSpPr>
          <p:spPr>
            <a:xfrm>
              <a:off x="3661321" y="3901222"/>
              <a:ext cx="1795342" cy="343381"/>
            </a:xfrm>
            <a:prstGeom prst="rect">
              <a:avLst/>
            </a:prstGeom>
            <a:solidFill>
              <a:schemeClr val="bg1"/>
            </a:solidFill>
          </p:spPr>
          <p:txBody>
            <a:bodyPr wrap="square" rtlCol="0">
              <a:spAutoFit/>
            </a:bodyPr>
            <a:lstStyle/>
            <a:p>
              <a:pPr algn="ctr"/>
              <a:r>
                <a:rPr lang="ja-JP" altLang="en-US" sz="1050" b="1" dirty="0"/>
                <a:t>寝屋川市立西小学校</a:t>
              </a:r>
            </a:p>
          </p:txBody>
        </p:sp>
        <p:sp>
          <p:nvSpPr>
            <p:cNvPr id="35" name="フリーフォーム 34"/>
            <p:cNvSpPr/>
            <p:nvPr/>
          </p:nvSpPr>
          <p:spPr>
            <a:xfrm>
              <a:off x="3477394" y="3428931"/>
              <a:ext cx="2040915" cy="850290"/>
            </a:xfrm>
            <a:custGeom>
              <a:avLst/>
              <a:gdLst>
                <a:gd name="connsiteX0" fmla="*/ 0 w 1242391"/>
                <a:gd name="connsiteY0" fmla="*/ 0 h 586409"/>
                <a:gd name="connsiteX1" fmla="*/ 218661 w 1242391"/>
                <a:gd name="connsiteY1" fmla="*/ 586409 h 586409"/>
                <a:gd name="connsiteX2" fmla="*/ 1242391 w 1242391"/>
                <a:gd name="connsiteY2" fmla="*/ 576470 h 586409"/>
                <a:gd name="connsiteX0" fmla="*/ 0 w 1401417"/>
                <a:gd name="connsiteY0" fmla="*/ 0 h 586409"/>
                <a:gd name="connsiteX1" fmla="*/ 218661 w 1401417"/>
                <a:gd name="connsiteY1" fmla="*/ 586409 h 586409"/>
                <a:gd name="connsiteX2" fmla="*/ 1401417 w 1401417"/>
                <a:gd name="connsiteY2" fmla="*/ 576470 h 586409"/>
                <a:gd name="connsiteX0" fmla="*/ 0 w 1706925"/>
                <a:gd name="connsiteY0" fmla="*/ 0 h 586409"/>
                <a:gd name="connsiteX1" fmla="*/ 218661 w 1706925"/>
                <a:gd name="connsiteY1" fmla="*/ 586409 h 586409"/>
                <a:gd name="connsiteX2" fmla="*/ 1706925 w 1706925"/>
                <a:gd name="connsiteY2" fmla="*/ 576471 h 586409"/>
                <a:gd name="connsiteX0" fmla="*/ 0 w 2040916"/>
                <a:gd name="connsiteY0" fmla="*/ 0 h 586409"/>
                <a:gd name="connsiteX1" fmla="*/ 218661 w 2040916"/>
                <a:gd name="connsiteY1" fmla="*/ 586409 h 586409"/>
                <a:gd name="connsiteX2" fmla="*/ 2040916 w 2040916"/>
                <a:gd name="connsiteY2" fmla="*/ 576471 h 586409"/>
              </a:gdLst>
              <a:ahLst/>
              <a:cxnLst>
                <a:cxn ang="0">
                  <a:pos x="connsiteX0" y="connsiteY0"/>
                </a:cxn>
                <a:cxn ang="0">
                  <a:pos x="connsiteX1" y="connsiteY1"/>
                </a:cxn>
                <a:cxn ang="0">
                  <a:pos x="connsiteX2" y="connsiteY2"/>
                </a:cxn>
              </a:cxnLst>
              <a:rect l="l" t="t" r="r" b="b"/>
              <a:pathLst>
                <a:path w="2040916" h="586409">
                  <a:moveTo>
                    <a:pt x="0" y="0"/>
                  </a:moveTo>
                  <a:lnTo>
                    <a:pt x="218661" y="586409"/>
                  </a:lnTo>
                  <a:lnTo>
                    <a:pt x="2040916" y="576471"/>
                  </a:lnTo>
                </a:path>
              </a:pathLst>
            </a:custGeom>
            <a:noFill/>
            <a:ln w="19050">
              <a:solidFill>
                <a:schemeClr val="tx1"/>
              </a:solidFill>
              <a:head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369" name="スライド番号プレースホルダー 3"/>
          <p:cNvSpPr>
            <a:spLocks noGrp="1"/>
          </p:cNvSpPr>
          <p:nvPr>
            <p:ph type="sldNum" sz="quarter" idx="12"/>
          </p:nvPr>
        </p:nvSpPr>
        <p:spPr bwMode="auto">
          <a:xfrm>
            <a:off x="7000875"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2"/>
                </a:solidFill>
                <a:latin typeface="Arial" pitchFamily="34" charset="0"/>
                <a:ea typeface="ＭＳ Ｐゴシック" pitchFamily="50" charset="-128"/>
              </a:defRPr>
            </a:lvl1pPr>
            <a:lvl2pPr marL="742950" indent="-285750" eaLnBrk="0" hangingPunct="0">
              <a:defRPr kumimoji="1">
                <a:solidFill>
                  <a:schemeClr val="tx2"/>
                </a:solidFill>
                <a:latin typeface="Arial" pitchFamily="34" charset="0"/>
                <a:ea typeface="ＭＳ Ｐゴシック" pitchFamily="50" charset="-128"/>
              </a:defRPr>
            </a:lvl2pPr>
            <a:lvl3pPr marL="1143000" indent="-228600" eaLnBrk="0" hangingPunct="0">
              <a:defRPr kumimoji="1">
                <a:solidFill>
                  <a:schemeClr val="tx2"/>
                </a:solidFill>
                <a:latin typeface="Arial" pitchFamily="34" charset="0"/>
                <a:ea typeface="ＭＳ Ｐゴシック" pitchFamily="50" charset="-128"/>
              </a:defRPr>
            </a:lvl3pPr>
            <a:lvl4pPr marL="1600200" indent="-228600" eaLnBrk="0" hangingPunct="0">
              <a:defRPr kumimoji="1">
                <a:solidFill>
                  <a:schemeClr val="tx2"/>
                </a:solidFill>
                <a:latin typeface="Arial" pitchFamily="34" charset="0"/>
                <a:ea typeface="ＭＳ Ｐゴシック" pitchFamily="50" charset="-128"/>
              </a:defRPr>
            </a:lvl4pPr>
            <a:lvl5pPr marL="2057400" indent="-228600" eaLnBrk="0" hangingPunct="0">
              <a:defRPr kumimoji="1">
                <a:solidFill>
                  <a:schemeClr val="tx2"/>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9pPr>
          </a:lstStyle>
          <a:p>
            <a:pPr eaLnBrk="1" hangingPunct="1"/>
            <a:fld id="{AC0CE79A-13B8-4B67-AECB-750BFFCFB3B3}" type="slidenum">
              <a:rPr lang="ja-JP" altLang="en-US" sz="2000" smtClean="0">
                <a:solidFill>
                  <a:schemeClr val="tx1"/>
                </a:solidFill>
              </a:rPr>
              <a:pPr eaLnBrk="1" hangingPunct="1"/>
              <a:t>7</a:t>
            </a:fld>
            <a:endParaRPr lang="ja-JP" altLang="en-US" sz="2000" dirty="0">
              <a:solidFill>
                <a:schemeClr val="tx1"/>
              </a:solidFill>
            </a:endParaRPr>
          </a:p>
        </p:txBody>
      </p:sp>
      <p:sp>
        <p:nvSpPr>
          <p:cNvPr id="3" name="タイトル 2"/>
          <p:cNvSpPr>
            <a:spLocks noGrp="1"/>
          </p:cNvSpPr>
          <p:nvPr>
            <p:ph type="ctrTitle"/>
          </p:nvPr>
        </p:nvSpPr>
        <p:spPr>
          <a:xfrm>
            <a:off x="0" y="0"/>
            <a:ext cx="9144000" cy="554400"/>
          </a:xfrm>
          <a:gradFill>
            <a:gsLst>
              <a:gs pos="0">
                <a:schemeClr val="accent6">
                  <a:lumMod val="60000"/>
                  <a:lumOff val="40000"/>
                </a:schemeClr>
              </a:gs>
              <a:gs pos="50000">
                <a:schemeClr val="bg1"/>
              </a:gs>
              <a:gs pos="100000">
                <a:schemeClr val="accent6">
                  <a:lumMod val="60000"/>
                  <a:lumOff val="40000"/>
                </a:schemeClr>
              </a:gs>
            </a:gsLst>
            <a:lin ang="5400000" scaled="0"/>
          </a:gradFill>
        </p:spPr>
        <p:txBody>
          <a:bodyPr>
            <a:normAutofit/>
          </a:bodyPr>
          <a:lstStyle/>
          <a:p>
            <a:pPr algn="l"/>
            <a:r>
              <a:rPr lang="ja-JP" altLang="en-US" sz="2800" dirty="0">
                <a:latin typeface="Meiryo UI" panose="020B0604030504040204" pitchFamily="50" charset="-128"/>
                <a:ea typeface="Meiryo UI" panose="020B0604030504040204" pitchFamily="50" charset="-128"/>
                <a:cs typeface="Meiryo UI" panose="020B0604030504040204" pitchFamily="50" charset="-128"/>
              </a:rPr>
              <a:t>２</a:t>
            </a:r>
            <a:r>
              <a:rPr kumimoji="1" lang="en-US" altLang="ja-JP" sz="2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事業の必要性等に関する視点</a:t>
            </a:r>
            <a:endParaRPr kumimoji="1" lang="ja-JP" altLang="en-US"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4"/>
          <p:cNvSpPr txBox="1">
            <a:spLocks noChangeArrowheads="1"/>
          </p:cNvSpPr>
          <p:nvPr/>
        </p:nvSpPr>
        <p:spPr bwMode="auto">
          <a:xfrm>
            <a:off x="0" y="496091"/>
            <a:ext cx="33410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2"/>
                </a:solidFill>
                <a:latin typeface="Arial" pitchFamily="34" charset="0"/>
                <a:ea typeface="ＭＳ Ｐゴシック" pitchFamily="50" charset="-128"/>
              </a:defRPr>
            </a:lvl1pPr>
            <a:lvl2pPr marL="742950" indent="-285750" eaLnBrk="0" hangingPunct="0">
              <a:defRPr kumimoji="1">
                <a:solidFill>
                  <a:schemeClr val="tx2"/>
                </a:solidFill>
                <a:latin typeface="Arial" pitchFamily="34" charset="0"/>
                <a:ea typeface="ＭＳ Ｐゴシック" pitchFamily="50" charset="-128"/>
              </a:defRPr>
            </a:lvl2pPr>
            <a:lvl3pPr marL="1143000" indent="-228600" eaLnBrk="0" hangingPunct="0">
              <a:defRPr kumimoji="1">
                <a:solidFill>
                  <a:schemeClr val="tx2"/>
                </a:solidFill>
                <a:latin typeface="Arial" pitchFamily="34" charset="0"/>
                <a:ea typeface="ＭＳ Ｐゴシック" pitchFamily="50" charset="-128"/>
              </a:defRPr>
            </a:lvl3pPr>
            <a:lvl4pPr marL="1600200" indent="-228600" eaLnBrk="0" hangingPunct="0">
              <a:defRPr kumimoji="1">
                <a:solidFill>
                  <a:schemeClr val="tx2"/>
                </a:solidFill>
                <a:latin typeface="Arial" pitchFamily="34" charset="0"/>
                <a:ea typeface="ＭＳ Ｐゴシック" pitchFamily="50" charset="-128"/>
              </a:defRPr>
            </a:lvl4pPr>
            <a:lvl5pPr marL="2057400" indent="-228600" eaLnBrk="0" hangingPunct="0">
              <a:defRPr kumimoji="1">
                <a:solidFill>
                  <a:schemeClr val="tx2"/>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a:solidFill>
                  <a:schemeClr val="tx2"/>
                </a:solidFill>
                <a:latin typeface="Arial" pitchFamily="34" charset="0"/>
                <a:ea typeface="ＭＳ Ｐゴシック" pitchFamily="50" charset="-128"/>
              </a:defRPr>
            </a:lvl9pPr>
          </a:lstStyle>
          <a:p>
            <a:pPr algn="l" eaLnBrk="1" hangingPunct="1"/>
            <a:r>
              <a:rPr lang="ja-JP" altLang="en-US" sz="1600" b="1" dirty="0">
                <a:solidFill>
                  <a:srgbClr val="000000"/>
                </a:solidFill>
                <a:latin typeface="ＭＳ ゴシック" panose="020B0609070205080204" pitchFamily="49" charset="-128"/>
                <a:ea typeface="ＭＳ ゴシック" panose="020B0609070205080204" pitchFamily="49" charset="-128"/>
                <a:cs typeface="Meiryo UI" pitchFamily="50" charset="-128"/>
              </a:rPr>
              <a:t>■事業効果の定性的分析</a:t>
            </a:r>
            <a:r>
              <a:rPr lang="ja-JP" altLang="en-US" sz="1600" dirty="0">
                <a:solidFill>
                  <a:srgbClr val="000000"/>
                </a:solidFill>
                <a:latin typeface="ＭＳ ゴシック" panose="020B0609070205080204" pitchFamily="49" charset="-128"/>
                <a:ea typeface="ＭＳ ゴシック" panose="020B0609070205080204" pitchFamily="49" charset="-128"/>
                <a:cs typeface="Meiryo UI" pitchFamily="50" charset="-128"/>
              </a:rPr>
              <a:t>　</a:t>
            </a:r>
            <a:endParaRPr lang="en-US" altLang="ja-JP" sz="1600" dirty="0">
              <a:solidFill>
                <a:srgbClr val="000000"/>
              </a:solidFill>
              <a:latin typeface="ＭＳ ゴシック" panose="020B0609070205080204" pitchFamily="49" charset="-128"/>
              <a:ea typeface="ＭＳ ゴシック" panose="020B0609070205080204" pitchFamily="49" charset="-128"/>
              <a:cs typeface="Meiryo UI" pitchFamily="50" charset="-128"/>
            </a:endParaRPr>
          </a:p>
        </p:txBody>
      </p:sp>
      <p:pic>
        <p:nvPicPr>
          <p:cNvPr id="2" name="図 1"/>
          <p:cNvPicPr>
            <a:picLocks noChangeAspect="1"/>
          </p:cNvPicPr>
          <p:nvPr/>
        </p:nvPicPr>
        <p:blipFill>
          <a:blip r:embed="rId4"/>
          <a:stretch>
            <a:fillRect/>
          </a:stretch>
        </p:blipFill>
        <p:spPr>
          <a:xfrm>
            <a:off x="67933" y="4727825"/>
            <a:ext cx="2295609" cy="1778467"/>
          </a:xfrm>
          <a:prstGeom prst="rect">
            <a:avLst/>
          </a:prstGeom>
        </p:spPr>
      </p:pic>
      <p:pic>
        <p:nvPicPr>
          <p:cNvPr id="18" name="図 17"/>
          <p:cNvPicPr>
            <a:picLocks noChangeAspect="1"/>
          </p:cNvPicPr>
          <p:nvPr/>
        </p:nvPicPr>
        <p:blipFill>
          <a:blip r:embed="rId5"/>
          <a:stretch>
            <a:fillRect/>
          </a:stretch>
        </p:blipFill>
        <p:spPr>
          <a:xfrm>
            <a:off x="2418365" y="4727825"/>
            <a:ext cx="2263972" cy="1777363"/>
          </a:xfrm>
          <a:prstGeom prst="rect">
            <a:avLst/>
          </a:prstGeom>
        </p:spPr>
      </p:pic>
      <p:sp>
        <p:nvSpPr>
          <p:cNvPr id="23" name="テキスト ボックス 52"/>
          <p:cNvSpPr txBox="1">
            <a:spLocks noChangeArrowheads="1"/>
          </p:cNvSpPr>
          <p:nvPr/>
        </p:nvSpPr>
        <p:spPr bwMode="auto">
          <a:xfrm>
            <a:off x="4727084" y="778088"/>
            <a:ext cx="4312148" cy="56964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nSpc>
                <a:spcPts val="700"/>
              </a:lnSpc>
              <a:spcBef>
                <a:spcPct val="0"/>
              </a:spcBef>
              <a:buFontTx/>
              <a:buNone/>
            </a:pPr>
            <a:endParaRPr lang="en-US" altLang="ja-JP" sz="1400" b="1" dirty="0">
              <a:solidFill>
                <a:srgbClr val="000000"/>
              </a:solidFill>
              <a:latin typeface="ＭＳ ゴシック" panose="020B0609070205080204" pitchFamily="49" charset="-128"/>
              <a:ea typeface="ＭＳ ゴシック" panose="020B0609070205080204" pitchFamily="49" charset="-128"/>
            </a:endParaRPr>
          </a:p>
          <a:p>
            <a:pPr>
              <a:lnSpc>
                <a:spcPts val="700"/>
              </a:lnSpc>
              <a:spcBef>
                <a:spcPct val="0"/>
              </a:spcBef>
              <a:buFontTx/>
              <a:buNone/>
            </a:pPr>
            <a:r>
              <a:rPr lang="en-US" altLang="ja-JP" sz="1400" b="1" dirty="0">
                <a:solidFill>
                  <a:srgbClr val="000000"/>
                </a:solidFill>
                <a:latin typeface="ＭＳ ゴシック" panose="020B0609070205080204" pitchFamily="49" charset="-128"/>
                <a:ea typeface="ＭＳ ゴシック" panose="020B0609070205080204" pitchFamily="49" charset="-128"/>
              </a:rPr>
              <a:t>【</a:t>
            </a:r>
            <a:r>
              <a:rPr lang="ja-JP" altLang="en-US" sz="1400" b="1" dirty="0">
                <a:solidFill>
                  <a:srgbClr val="000000"/>
                </a:solidFill>
                <a:latin typeface="ＭＳ ゴシック" panose="020B0609070205080204" pitchFamily="49" charset="-128"/>
                <a:ea typeface="ＭＳ ゴシック" panose="020B0609070205080204" pitchFamily="49" charset="-128"/>
              </a:rPr>
              <a:t>安全・安心</a:t>
            </a:r>
            <a:r>
              <a:rPr lang="en-US" altLang="ja-JP" sz="1400" b="1" dirty="0">
                <a:solidFill>
                  <a:srgbClr val="000000"/>
                </a:solidFill>
                <a:latin typeface="ＭＳ ゴシック" panose="020B0609070205080204" pitchFamily="49" charset="-128"/>
                <a:ea typeface="ＭＳ ゴシック" panose="020B0609070205080204" pitchFamily="49" charset="-128"/>
              </a:rPr>
              <a:t>】</a:t>
            </a:r>
          </a:p>
          <a:p>
            <a:pPr>
              <a:lnSpc>
                <a:spcPts val="700"/>
              </a:lnSpc>
              <a:spcBef>
                <a:spcPct val="0"/>
              </a:spcBef>
              <a:buFontTx/>
              <a:buNone/>
            </a:pPr>
            <a:endParaRPr lang="en-US" altLang="ja-JP" sz="1400" b="1" dirty="0">
              <a:solidFill>
                <a:srgbClr val="000000"/>
              </a:solidFill>
              <a:latin typeface="ＭＳ ゴシック" panose="020B0609070205080204" pitchFamily="49" charset="-128"/>
              <a:ea typeface="ＭＳ ゴシック" panose="020B0609070205080204" pitchFamily="49" charset="-128"/>
            </a:endParaRPr>
          </a:p>
          <a:p>
            <a:pPr marL="108000" indent="-108000">
              <a:lnSpc>
                <a:spcPts val="1800"/>
              </a:lnSpc>
              <a:spcBef>
                <a:spcPct val="0"/>
              </a:spcBef>
              <a:buFontTx/>
              <a:buNone/>
            </a:pPr>
            <a:r>
              <a:rPr lang="ja-JP" altLang="en-US" sz="1400" dirty="0">
                <a:solidFill>
                  <a:srgbClr val="000000"/>
                </a:solidFill>
                <a:latin typeface="ＭＳ ゴシック" panose="020B0609070205080204" pitchFamily="49" charset="-128"/>
                <a:ea typeface="ＭＳ ゴシック" panose="020B0609070205080204" pitchFamily="49" charset="-128"/>
              </a:rPr>
              <a:t>・車両、歩行者及び自転車の通行を分離することで、  </a:t>
            </a:r>
            <a:endParaRPr lang="en-US" altLang="ja-JP" sz="1400" dirty="0">
              <a:solidFill>
                <a:srgbClr val="000000"/>
              </a:solidFill>
              <a:latin typeface="ＭＳ ゴシック" panose="020B0609070205080204" pitchFamily="49" charset="-128"/>
              <a:ea typeface="ＭＳ ゴシック" panose="020B0609070205080204" pitchFamily="49" charset="-128"/>
            </a:endParaRPr>
          </a:p>
          <a:p>
            <a:pPr marL="108000" indent="-108000">
              <a:lnSpc>
                <a:spcPts val="1800"/>
              </a:lnSpc>
              <a:spcBef>
                <a:spcPct val="0"/>
              </a:spcBef>
              <a:buFontTx/>
              <a:buNone/>
            </a:pPr>
            <a:r>
              <a:rPr lang="ja-JP" altLang="en-US" sz="1400" dirty="0">
                <a:solidFill>
                  <a:srgbClr val="000000"/>
                </a:solidFill>
                <a:latin typeface="ＭＳ ゴシック" panose="020B0609070205080204" pitchFamily="49" charset="-128"/>
                <a:ea typeface="ＭＳ ゴシック" panose="020B0609070205080204" pitchFamily="49" charset="-128"/>
              </a:rPr>
              <a:t>　交通の安全性が確保される。</a:t>
            </a:r>
            <a:endParaRPr lang="en-US" altLang="ja-JP" sz="1400" dirty="0">
              <a:solidFill>
                <a:srgbClr val="000000"/>
              </a:solidFill>
              <a:latin typeface="ＭＳ ゴシック" panose="020B0609070205080204" pitchFamily="49" charset="-128"/>
              <a:ea typeface="ＭＳ ゴシック" panose="020B0609070205080204" pitchFamily="49" charset="-128"/>
            </a:endParaRPr>
          </a:p>
          <a:p>
            <a:pPr marL="108000" indent="-108000">
              <a:lnSpc>
                <a:spcPts val="800"/>
              </a:lnSpc>
              <a:spcBef>
                <a:spcPct val="0"/>
              </a:spcBef>
              <a:buFontTx/>
              <a:buNone/>
            </a:pPr>
            <a:endParaRPr lang="en-US" altLang="ja-JP" sz="1400" dirty="0">
              <a:solidFill>
                <a:srgbClr val="000000"/>
              </a:solidFill>
              <a:latin typeface="ＭＳ ゴシック" panose="020B0609070205080204" pitchFamily="49" charset="-128"/>
              <a:ea typeface="ＭＳ ゴシック" panose="020B0609070205080204" pitchFamily="49" charset="-128"/>
            </a:endParaRPr>
          </a:p>
          <a:p>
            <a:pPr marL="108000" indent="-108000">
              <a:lnSpc>
                <a:spcPts val="1800"/>
              </a:lnSpc>
              <a:spcBef>
                <a:spcPct val="0"/>
              </a:spcBef>
              <a:buFontTx/>
              <a:buNone/>
            </a:pPr>
            <a:r>
              <a:rPr lang="ja-JP" altLang="en-US" sz="1400" dirty="0">
                <a:latin typeface="ＭＳ ゴシック" panose="020B0609070205080204" pitchFamily="49" charset="-128"/>
                <a:ea typeface="ＭＳ ゴシック" panose="020B0609070205080204" pitchFamily="49" charset="-128"/>
              </a:rPr>
              <a:t>・沿道の小学校へ通う児童の安全が確保される。</a:t>
            </a:r>
            <a:endParaRPr lang="en-US" altLang="ja-JP" sz="1400" dirty="0">
              <a:latin typeface="ＭＳ ゴシック" panose="020B0609070205080204" pitchFamily="49" charset="-128"/>
              <a:ea typeface="ＭＳ ゴシック" panose="020B0609070205080204" pitchFamily="49" charset="-128"/>
            </a:endParaRPr>
          </a:p>
          <a:p>
            <a:pPr marL="108000" indent="-108000">
              <a:lnSpc>
                <a:spcPts val="800"/>
              </a:lnSpc>
              <a:spcBef>
                <a:spcPct val="0"/>
              </a:spcBef>
              <a:buFontTx/>
              <a:buNone/>
            </a:pPr>
            <a:endParaRPr lang="en-US" altLang="ja-JP" sz="1400" dirty="0">
              <a:latin typeface="ＭＳ ゴシック" panose="020B0609070205080204" pitchFamily="49" charset="-128"/>
              <a:ea typeface="ＭＳ ゴシック" panose="020B0609070205080204" pitchFamily="49" charset="-128"/>
            </a:endParaRPr>
          </a:p>
          <a:p>
            <a:pPr marL="108000" indent="-108000">
              <a:lnSpc>
                <a:spcPts val="1800"/>
              </a:lnSpc>
              <a:spcBef>
                <a:spcPct val="0"/>
              </a:spcBef>
              <a:buNone/>
            </a:pPr>
            <a:r>
              <a:rPr lang="ja-JP" altLang="en-US" sz="1400" dirty="0">
                <a:latin typeface="ＭＳ ゴシック" panose="020B0609070205080204" pitchFamily="49" charset="-128"/>
                <a:ea typeface="ＭＳ ゴシック" panose="020B0609070205080204" pitchFamily="49" charset="-128"/>
              </a:rPr>
              <a:t>・</a:t>
            </a:r>
            <a:r>
              <a:rPr lang="ja-JP" altLang="en-US" sz="1400" dirty="0">
                <a:solidFill>
                  <a:srgbClr val="000000"/>
                </a:solidFill>
                <a:latin typeface="ＭＳ ゴシック" panose="020B0609070205080204" pitchFamily="49" charset="-128"/>
                <a:ea typeface="ＭＳ ゴシック" panose="020B0609070205080204" pitchFamily="49" charset="-128"/>
              </a:rPr>
              <a:t>災害時における延焼拡大の抑止や、避難路、緊急</a:t>
            </a:r>
            <a:endParaRPr lang="en-US" altLang="ja-JP" sz="1400" dirty="0">
              <a:solidFill>
                <a:srgbClr val="000000"/>
              </a:solidFill>
              <a:latin typeface="ＭＳ ゴシック" panose="020B0609070205080204" pitchFamily="49" charset="-128"/>
              <a:ea typeface="ＭＳ ゴシック" panose="020B0609070205080204" pitchFamily="49" charset="-128"/>
            </a:endParaRPr>
          </a:p>
          <a:p>
            <a:pPr marL="108000" indent="-108000">
              <a:lnSpc>
                <a:spcPts val="1800"/>
              </a:lnSpc>
              <a:spcBef>
                <a:spcPct val="0"/>
              </a:spcBef>
              <a:buNone/>
            </a:pPr>
            <a:r>
              <a:rPr lang="ja-JP" altLang="en-US" sz="1400" dirty="0">
                <a:solidFill>
                  <a:srgbClr val="000000"/>
                </a:solidFill>
                <a:latin typeface="ＭＳ ゴシック" panose="020B0609070205080204" pitchFamily="49" charset="-128"/>
                <a:ea typeface="ＭＳ ゴシック" panose="020B0609070205080204" pitchFamily="49" charset="-128"/>
              </a:rPr>
              <a:t>　車両等の通行が確保され、防災機能が強化される。</a:t>
            </a:r>
            <a:endParaRPr lang="en-US" altLang="ja-JP" sz="1400" dirty="0">
              <a:solidFill>
                <a:srgbClr val="000000"/>
              </a:solidFill>
              <a:latin typeface="ＭＳ ゴシック" panose="020B0609070205080204" pitchFamily="49" charset="-128"/>
              <a:ea typeface="ＭＳ ゴシック" panose="020B0609070205080204" pitchFamily="49" charset="-128"/>
            </a:endParaRPr>
          </a:p>
          <a:p>
            <a:pPr marL="108000" indent="-108000">
              <a:lnSpc>
                <a:spcPts val="800"/>
              </a:lnSpc>
              <a:spcBef>
                <a:spcPct val="0"/>
              </a:spcBef>
              <a:buNone/>
            </a:pPr>
            <a:endParaRPr lang="en-US" altLang="ja-JP" sz="1400" dirty="0">
              <a:solidFill>
                <a:srgbClr val="000000"/>
              </a:solidFill>
              <a:latin typeface="ＭＳ ゴシック" panose="020B0609070205080204" pitchFamily="49" charset="-128"/>
              <a:ea typeface="ＭＳ ゴシック" panose="020B0609070205080204" pitchFamily="49" charset="-128"/>
            </a:endParaRPr>
          </a:p>
          <a:p>
            <a:pPr marL="108000" indent="-108000">
              <a:lnSpc>
                <a:spcPts val="1800"/>
              </a:lnSpc>
              <a:spcBef>
                <a:spcPct val="0"/>
              </a:spcBef>
              <a:buFontTx/>
              <a:buNone/>
            </a:pPr>
            <a:r>
              <a:rPr lang="ja-JP" altLang="en-US" sz="1400" dirty="0">
                <a:solidFill>
                  <a:srgbClr val="000000"/>
                </a:solidFill>
                <a:latin typeface="ＭＳ ゴシック" panose="020B0609070205080204" pitchFamily="49" charset="-128"/>
                <a:ea typeface="ＭＳ ゴシック" panose="020B0609070205080204" pitchFamily="49" charset="-128"/>
              </a:rPr>
              <a:t>・無電柱化することで、地震や台風時の自然災害時 </a:t>
            </a:r>
            <a:endParaRPr lang="en-US" altLang="ja-JP" sz="1400" dirty="0">
              <a:solidFill>
                <a:srgbClr val="000000"/>
              </a:solidFill>
              <a:latin typeface="ＭＳ ゴシック" panose="020B0609070205080204" pitchFamily="49" charset="-128"/>
              <a:ea typeface="ＭＳ ゴシック" panose="020B0609070205080204" pitchFamily="49" charset="-128"/>
            </a:endParaRPr>
          </a:p>
          <a:p>
            <a:pPr marL="108000" indent="-108000">
              <a:lnSpc>
                <a:spcPts val="1800"/>
              </a:lnSpc>
              <a:spcBef>
                <a:spcPct val="0"/>
              </a:spcBef>
              <a:buFontTx/>
              <a:buNone/>
            </a:pPr>
            <a:r>
              <a:rPr lang="en-US" altLang="ja-JP" sz="1400" dirty="0">
                <a:solidFill>
                  <a:srgbClr val="000000"/>
                </a:solidFill>
                <a:latin typeface="ＭＳ ゴシック" panose="020B0609070205080204" pitchFamily="49" charset="-128"/>
                <a:ea typeface="ＭＳ ゴシック" panose="020B0609070205080204" pitchFamily="49" charset="-128"/>
              </a:rPr>
              <a:t>  </a:t>
            </a:r>
            <a:r>
              <a:rPr lang="ja-JP" altLang="en-US" sz="1400" dirty="0">
                <a:solidFill>
                  <a:srgbClr val="000000"/>
                </a:solidFill>
                <a:latin typeface="ＭＳ ゴシック" panose="020B0609070205080204" pitchFamily="49" charset="-128"/>
                <a:ea typeface="ＭＳ ゴシック" panose="020B0609070205080204" pitchFamily="49" charset="-128"/>
              </a:rPr>
              <a:t>における電柱倒壊による、道路の寸断を回避でき</a:t>
            </a:r>
            <a:endParaRPr lang="en-US" altLang="ja-JP" sz="1400" dirty="0">
              <a:solidFill>
                <a:srgbClr val="000000"/>
              </a:solidFill>
              <a:latin typeface="ＭＳ ゴシック" panose="020B0609070205080204" pitchFamily="49" charset="-128"/>
              <a:ea typeface="ＭＳ ゴシック" panose="020B0609070205080204" pitchFamily="49" charset="-128"/>
            </a:endParaRPr>
          </a:p>
          <a:p>
            <a:pPr marL="108000" indent="-108000">
              <a:lnSpc>
                <a:spcPts val="1800"/>
              </a:lnSpc>
              <a:spcBef>
                <a:spcPct val="0"/>
              </a:spcBef>
              <a:buFontTx/>
              <a:buNone/>
            </a:pPr>
            <a:r>
              <a:rPr lang="en-US" altLang="ja-JP" sz="1400" dirty="0">
                <a:solidFill>
                  <a:srgbClr val="000000"/>
                </a:solidFill>
                <a:latin typeface="ＭＳ ゴシック" panose="020B0609070205080204" pitchFamily="49" charset="-128"/>
                <a:ea typeface="ＭＳ ゴシック" panose="020B0609070205080204" pitchFamily="49" charset="-128"/>
              </a:rPr>
              <a:t>  </a:t>
            </a:r>
            <a:r>
              <a:rPr lang="ja-JP" altLang="en-US" sz="1400" dirty="0">
                <a:solidFill>
                  <a:srgbClr val="000000"/>
                </a:solidFill>
                <a:latin typeface="ＭＳ ゴシック" panose="020B0609070205080204" pitchFamily="49" charset="-128"/>
                <a:ea typeface="ＭＳ ゴシック" panose="020B0609070205080204" pitchFamily="49" charset="-128"/>
              </a:rPr>
              <a:t>る。</a:t>
            </a:r>
            <a:endParaRPr lang="en-US" altLang="ja-JP" sz="1400" dirty="0">
              <a:solidFill>
                <a:srgbClr val="000000"/>
              </a:solidFill>
              <a:latin typeface="ＭＳ ゴシック" panose="020B0609070205080204" pitchFamily="49" charset="-128"/>
              <a:ea typeface="ＭＳ ゴシック" panose="020B0609070205080204" pitchFamily="49" charset="-128"/>
            </a:endParaRPr>
          </a:p>
          <a:p>
            <a:pPr>
              <a:lnSpc>
                <a:spcPts val="1000"/>
              </a:lnSpc>
              <a:spcBef>
                <a:spcPct val="0"/>
              </a:spcBef>
              <a:buFontTx/>
              <a:buNone/>
            </a:pPr>
            <a:endParaRPr lang="en-US" altLang="ja-JP" sz="1400" dirty="0">
              <a:solidFill>
                <a:srgbClr val="000000"/>
              </a:solidFill>
              <a:latin typeface="ＭＳ ゴシック" panose="020B0609070205080204" pitchFamily="49" charset="-128"/>
              <a:ea typeface="ＭＳ ゴシック" panose="020B0609070205080204" pitchFamily="49" charset="-128"/>
            </a:endParaRPr>
          </a:p>
          <a:p>
            <a:pPr>
              <a:lnSpc>
                <a:spcPts val="1800"/>
              </a:lnSpc>
              <a:spcBef>
                <a:spcPct val="0"/>
              </a:spcBef>
              <a:buFontTx/>
              <a:buNone/>
            </a:pPr>
            <a:r>
              <a:rPr lang="en-US" altLang="ja-JP" sz="1400" b="1" dirty="0">
                <a:solidFill>
                  <a:srgbClr val="000000"/>
                </a:solidFill>
                <a:latin typeface="ＭＳ ゴシック" panose="020B0609070205080204" pitchFamily="49" charset="-128"/>
                <a:ea typeface="ＭＳ ゴシック" panose="020B0609070205080204" pitchFamily="49" charset="-128"/>
              </a:rPr>
              <a:t>【</a:t>
            </a:r>
            <a:r>
              <a:rPr lang="ja-JP" altLang="en-US" sz="1400" b="1" dirty="0">
                <a:solidFill>
                  <a:srgbClr val="000000"/>
                </a:solidFill>
                <a:latin typeface="ＭＳ ゴシック" panose="020B0609070205080204" pitchFamily="49" charset="-128"/>
                <a:ea typeface="ＭＳ ゴシック" panose="020B0609070205080204" pitchFamily="49" charset="-128"/>
              </a:rPr>
              <a:t>活力</a:t>
            </a:r>
            <a:r>
              <a:rPr lang="en-US" altLang="ja-JP" sz="1400" b="1" dirty="0">
                <a:solidFill>
                  <a:srgbClr val="000000"/>
                </a:solidFill>
                <a:latin typeface="ＭＳ ゴシック" panose="020B0609070205080204" pitchFamily="49" charset="-128"/>
                <a:ea typeface="ＭＳ ゴシック" panose="020B0609070205080204" pitchFamily="49" charset="-128"/>
              </a:rPr>
              <a:t>】</a:t>
            </a:r>
          </a:p>
          <a:p>
            <a:pPr>
              <a:lnSpc>
                <a:spcPts val="400"/>
              </a:lnSpc>
              <a:spcBef>
                <a:spcPct val="0"/>
              </a:spcBef>
              <a:buFontTx/>
              <a:buNone/>
            </a:pPr>
            <a:endParaRPr lang="en-US" altLang="ja-JP" sz="1400" b="1" dirty="0">
              <a:solidFill>
                <a:srgbClr val="000000"/>
              </a:solidFill>
              <a:latin typeface="ＭＳ ゴシック" panose="020B0609070205080204" pitchFamily="49" charset="-128"/>
              <a:ea typeface="ＭＳ ゴシック" panose="020B0609070205080204" pitchFamily="49" charset="-128"/>
            </a:endParaRPr>
          </a:p>
          <a:p>
            <a:pPr marL="108000" indent="-108000">
              <a:lnSpc>
                <a:spcPts val="1800"/>
              </a:lnSpc>
              <a:spcBef>
                <a:spcPct val="0"/>
              </a:spcBef>
              <a:buFontTx/>
              <a:buNone/>
            </a:pPr>
            <a:r>
              <a:rPr lang="ja-JP" altLang="en-US" sz="1400" dirty="0">
                <a:latin typeface="ＭＳ ゴシック" panose="020B0609070205080204" pitchFamily="49" charset="-128"/>
                <a:ea typeface="ＭＳ ゴシック" panose="020B0609070205080204" pitchFamily="49" charset="-128"/>
              </a:rPr>
              <a:t>・駅前に広幅員な街路を整備することで、良好な都市空間が形成され、沿道利用が促進されるなどまちの活性化に寄与する。</a:t>
            </a:r>
            <a:endParaRPr lang="en-US" altLang="ja-JP" sz="1400" dirty="0">
              <a:latin typeface="ＭＳ ゴシック" panose="020B0609070205080204" pitchFamily="49" charset="-128"/>
              <a:ea typeface="ＭＳ ゴシック" panose="020B0609070205080204" pitchFamily="49" charset="-128"/>
            </a:endParaRPr>
          </a:p>
          <a:p>
            <a:pPr marL="108000" indent="-108000">
              <a:lnSpc>
                <a:spcPts val="800"/>
              </a:lnSpc>
              <a:spcBef>
                <a:spcPct val="0"/>
              </a:spcBef>
              <a:buFontTx/>
              <a:buNone/>
            </a:pPr>
            <a:endParaRPr lang="en-US" altLang="ja-JP" sz="1400" dirty="0">
              <a:solidFill>
                <a:srgbClr val="FF0000"/>
              </a:solidFill>
              <a:latin typeface="ＭＳ ゴシック" panose="020B0609070205080204" pitchFamily="49" charset="-128"/>
              <a:ea typeface="ＭＳ ゴシック" panose="020B0609070205080204" pitchFamily="49" charset="-128"/>
            </a:endParaRPr>
          </a:p>
          <a:p>
            <a:pPr>
              <a:lnSpc>
                <a:spcPts val="1800"/>
              </a:lnSpc>
              <a:spcBef>
                <a:spcPct val="0"/>
              </a:spcBef>
              <a:buFontTx/>
              <a:buNone/>
            </a:pPr>
            <a:r>
              <a:rPr lang="en-US" altLang="ja-JP" sz="1400" b="1" dirty="0">
                <a:solidFill>
                  <a:srgbClr val="000000"/>
                </a:solidFill>
                <a:latin typeface="ＭＳ ゴシック" panose="020B0609070205080204" pitchFamily="49" charset="-128"/>
                <a:ea typeface="ＭＳ ゴシック" panose="020B0609070205080204" pitchFamily="49" charset="-128"/>
              </a:rPr>
              <a:t>【</a:t>
            </a:r>
            <a:r>
              <a:rPr lang="ja-JP" altLang="en-US" sz="1400" b="1" dirty="0">
                <a:solidFill>
                  <a:srgbClr val="000000"/>
                </a:solidFill>
                <a:latin typeface="ＭＳ ゴシック" panose="020B0609070205080204" pitchFamily="49" charset="-128"/>
                <a:ea typeface="ＭＳ ゴシック" panose="020B0609070205080204" pitchFamily="49" charset="-128"/>
              </a:rPr>
              <a:t>快適性</a:t>
            </a:r>
            <a:r>
              <a:rPr lang="en-US" altLang="ja-JP" sz="1400" b="1" dirty="0">
                <a:solidFill>
                  <a:srgbClr val="000000"/>
                </a:solidFill>
                <a:latin typeface="ＭＳ ゴシック" panose="020B0609070205080204" pitchFamily="49" charset="-128"/>
                <a:ea typeface="ＭＳ ゴシック" panose="020B0609070205080204" pitchFamily="49" charset="-128"/>
              </a:rPr>
              <a:t>】</a:t>
            </a:r>
          </a:p>
          <a:p>
            <a:pPr>
              <a:lnSpc>
                <a:spcPts val="400"/>
              </a:lnSpc>
              <a:spcBef>
                <a:spcPct val="0"/>
              </a:spcBef>
              <a:buFontTx/>
              <a:buNone/>
            </a:pPr>
            <a:endParaRPr lang="en-US" altLang="ja-JP" sz="1400" b="1" dirty="0">
              <a:solidFill>
                <a:srgbClr val="000000"/>
              </a:solidFill>
              <a:latin typeface="ＭＳ ゴシック" panose="020B0609070205080204" pitchFamily="49" charset="-128"/>
              <a:ea typeface="ＭＳ ゴシック" panose="020B0609070205080204" pitchFamily="49" charset="-128"/>
            </a:endParaRPr>
          </a:p>
          <a:p>
            <a:pPr marL="108000" indent="-108000">
              <a:lnSpc>
                <a:spcPts val="1800"/>
              </a:lnSpc>
              <a:spcBef>
                <a:spcPct val="0"/>
              </a:spcBef>
              <a:buFontTx/>
              <a:buNone/>
            </a:pPr>
            <a:r>
              <a:rPr lang="ja-JP" altLang="en-US" sz="1400" dirty="0">
                <a:solidFill>
                  <a:srgbClr val="000000"/>
                </a:solidFill>
                <a:latin typeface="ＭＳ ゴシック" panose="020B0609070205080204" pitchFamily="49" charset="-128"/>
                <a:ea typeface="ＭＳ ゴシック" panose="020B0609070205080204" pitchFamily="49" charset="-128"/>
              </a:rPr>
              <a:t>・車両の走行性の向上により、快適性が向上する。</a:t>
            </a:r>
            <a:endParaRPr lang="en-US" altLang="ja-JP" sz="1400" dirty="0">
              <a:solidFill>
                <a:srgbClr val="000000"/>
              </a:solidFill>
              <a:latin typeface="ＭＳ ゴシック" panose="020B0609070205080204" pitchFamily="49" charset="-128"/>
              <a:ea typeface="ＭＳ ゴシック" panose="020B0609070205080204" pitchFamily="49" charset="-128"/>
            </a:endParaRPr>
          </a:p>
          <a:p>
            <a:pPr marL="108000" indent="-108000">
              <a:lnSpc>
                <a:spcPts val="800"/>
              </a:lnSpc>
              <a:spcBef>
                <a:spcPct val="0"/>
              </a:spcBef>
              <a:buFontTx/>
              <a:buNone/>
            </a:pPr>
            <a:endParaRPr lang="en-US" altLang="ja-JP" sz="1400" dirty="0">
              <a:solidFill>
                <a:srgbClr val="000000"/>
              </a:solidFill>
              <a:latin typeface="ＭＳ ゴシック" panose="020B0609070205080204" pitchFamily="49" charset="-128"/>
              <a:ea typeface="ＭＳ ゴシック" panose="020B0609070205080204" pitchFamily="49" charset="-128"/>
            </a:endParaRPr>
          </a:p>
          <a:p>
            <a:pPr marL="108000" indent="-108000">
              <a:lnSpc>
                <a:spcPts val="1800"/>
              </a:lnSpc>
              <a:spcBef>
                <a:spcPct val="0"/>
              </a:spcBef>
              <a:buFontTx/>
              <a:buNone/>
            </a:pPr>
            <a:r>
              <a:rPr lang="ja-JP" altLang="en-US" sz="1400" dirty="0">
                <a:solidFill>
                  <a:srgbClr val="000000"/>
                </a:solidFill>
                <a:latin typeface="ＭＳ ゴシック" panose="020B0609070205080204" pitchFamily="49" charset="-128"/>
                <a:ea typeface="ＭＳ ゴシック" panose="020B0609070205080204" pitchFamily="49" charset="-128"/>
              </a:rPr>
              <a:t>・十分な幅員が確保された歩道及び自転車通行帯の  </a:t>
            </a:r>
            <a:endParaRPr lang="en-US" altLang="ja-JP" sz="1400" dirty="0">
              <a:solidFill>
                <a:srgbClr val="000000"/>
              </a:solidFill>
              <a:latin typeface="ＭＳ ゴシック" panose="020B0609070205080204" pitchFamily="49" charset="-128"/>
              <a:ea typeface="ＭＳ ゴシック" panose="020B0609070205080204" pitchFamily="49" charset="-128"/>
            </a:endParaRPr>
          </a:p>
          <a:p>
            <a:pPr marL="108000" indent="-108000">
              <a:lnSpc>
                <a:spcPts val="1800"/>
              </a:lnSpc>
              <a:spcBef>
                <a:spcPct val="0"/>
              </a:spcBef>
              <a:buFontTx/>
              <a:buNone/>
            </a:pPr>
            <a:r>
              <a:rPr lang="en-US" altLang="ja-JP" sz="1400" dirty="0">
                <a:solidFill>
                  <a:srgbClr val="000000"/>
                </a:solidFill>
                <a:latin typeface="ＭＳ ゴシック" panose="020B0609070205080204" pitchFamily="49" charset="-128"/>
                <a:ea typeface="ＭＳ ゴシック" panose="020B0609070205080204" pitchFamily="49" charset="-128"/>
              </a:rPr>
              <a:t>  </a:t>
            </a:r>
            <a:r>
              <a:rPr lang="ja-JP" altLang="en-US" sz="1400" dirty="0">
                <a:solidFill>
                  <a:srgbClr val="000000"/>
                </a:solidFill>
                <a:latin typeface="ＭＳ ゴシック" panose="020B0609070205080204" pitchFamily="49" charset="-128"/>
                <a:ea typeface="ＭＳ ゴシック" panose="020B0609070205080204" pitchFamily="49" charset="-128"/>
              </a:rPr>
              <a:t>整備により、利用者の快適性が向上する。</a:t>
            </a:r>
            <a:endParaRPr lang="en-US" altLang="ja-JP" sz="1400" dirty="0">
              <a:solidFill>
                <a:srgbClr val="000000"/>
              </a:solidFill>
              <a:latin typeface="ＭＳ ゴシック" panose="020B0609070205080204" pitchFamily="49" charset="-128"/>
              <a:ea typeface="ＭＳ ゴシック" panose="020B0609070205080204" pitchFamily="49" charset="-128"/>
            </a:endParaRPr>
          </a:p>
          <a:p>
            <a:pPr marL="108000" indent="-108000">
              <a:lnSpc>
                <a:spcPts val="800"/>
              </a:lnSpc>
              <a:spcBef>
                <a:spcPct val="0"/>
              </a:spcBef>
              <a:buFontTx/>
              <a:buNone/>
            </a:pPr>
            <a:endParaRPr lang="en-US" altLang="ja-JP" sz="1400" dirty="0">
              <a:solidFill>
                <a:srgbClr val="000000"/>
              </a:solidFill>
              <a:latin typeface="ＭＳ ゴシック" panose="020B0609070205080204" pitchFamily="49" charset="-128"/>
              <a:ea typeface="ＭＳ ゴシック" panose="020B0609070205080204" pitchFamily="49" charset="-128"/>
            </a:endParaRPr>
          </a:p>
          <a:p>
            <a:pPr marL="108000" indent="-108000">
              <a:lnSpc>
                <a:spcPts val="1800"/>
              </a:lnSpc>
              <a:spcBef>
                <a:spcPct val="0"/>
              </a:spcBef>
              <a:buNone/>
            </a:pPr>
            <a:r>
              <a:rPr lang="ja-JP" altLang="en-US" sz="1400" dirty="0">
                <a:solidFill>
                  <a:srgbClr val="000000"/>
                </a:solidFill>
                <a:latin typeface="ＭＳ ゴシック" panose="020B0609070205080204" pitchFamily="49" charset="-128"/>
                <a:ea typeface="ＭＳ ゴシック" panose="020B0609070205080204" pitchFamily="49" charset="-128"/>
              </a:rPr>
              <a:t>・周辺道路の渋滞緩和に寄与する。</a:t>
            </a:r>
            <a:endParaRPr lang="en-US" altLang="ja-JP" sz="1400" dirty="0">
              <a:solidFill>
                <a:srgbClr val="000000"/>
              </a:solidFill>
              <a:latin typeface="ＭＳ ゴシック" panose="020B0609070205080204" pitchFamily="49" charset="-128"/>
              <a:ea typeface="ＭＳ ゴシック" panose="020B0609070205080204" pitchFamily="49" charset="-128"/>
            </a:endParaRPr>
          </a:p>
          <a:p>
            <a:pPr marL="108000" indent="-108000">
              <a:lnSpc>
                <a:spcPts val="800"/>
              </a:lnSpc>
              <a:spcBef>
                <a:spcPct val="0"/>
              </a:spcBef>
              <a:buNone/>
            </a:pPr>
            <a:endParaRPr lang="en-US" altLang="ja-JP" sz="1400" dirty="0">
              <a:solidFill>
                <a:srgbClr val="000000"/>
              </a:solidFill>
              <a:latin typeface="ＭＳ ゴシック" panose="020B0609070205080204" pitchFamily="49" charset="-128"/>
              <a:ea typeface="ＭＳ ゴシック" panose="020B0609070205080204" pitchFamily="49" charset="-128"/>
            </a:endParaRPr>
          </a:p>
          <a:p>
            <a:pPr marL="108000" indent="-108000">
              <a:lnSpc>
                <a:spcPts val="1800"/>
              </a:lnSpc>
              <a:spcBef>
                <a:spcPct val="0"/>
              </a:spcBef>
              <a:buFontTx/>
              <a:buNone/>
            </a:pPr>
            <a:r>
              <a:rPr lang="ja-JP" altLang="en-US" sz="1400" dirty="0">
                <a:solidFill>
                  <a:srgbClr val="000000"/>
                </a:solidFill>
                <a:latin typeface="ＭＳ ゴシック" panose="020B0609070205080204" pitchFamily="49" charset="-128"/>
                <a:ea typeface="ＭＳ ゴシック" panose="020B0609070205080204" pitchFamily="49" charset="-128"/>
              </a:rPr>
              <a:t>・バス待合空間の確保により、バス利用者の快適性</a:t>
            </a:r>
            <a:endParaRPr lang="en-US" altLang="ja-JP" sz="1400" dirty="0">
              <a:solidFill>
                <a:srgbClr val="000000"/>
              </a:solidFill>
              <a:latin typeface="ＭＳ ゴシック" panose="020B0609070205080204" pitchFamily="49" charset="-128"/>
              <a:ea typeface="ＭＳ ゴシック" panose="020B0609070205080204" pitchFamily="49" charset="-128"/>
            </a:endParaRPr>
          </a:p>
          <a:p>
            <a:pPr marL="108000" indent="-108000">
              <a:lnSpc>
                <a:spcPts val="1800"/>
              </a:lnSpc>
              <a:spcBef>
                <a:spcPct val="0"/>
              </a:spcBef>
              <a:buFontTx/>
              <a:buNone/>
            </a:pPr>
            <a:r>
              <a:rPr lang="en-US" altLang="ja-JP" sz="1400" dirty="0">
                <a:solidFill>
                  <a:srgbClr val="000000"/>
                </a:solidFill>
                <a:latin typeface="ＭＳ ゴシック" panose="020B0609070205080204" pitchFamily="49" charset="-128"/>
                <a:ea typeface="ＭＳ ゴシック" panose="020B0609070205080204" pitchFamily="49" charset="-128"/>
              </a:rPr>
              <a:t>  </a:t>
            </a:r>
            <a:r>
              <a:rPr lang="ja-JP" altLang="en-US" sz="1400" dirty="0">
                <a:solidFill>
                  <a:srgbClr val="000000"/>
                </a:solidFill>
                <a:latin typeface="ＭＳ ゴシック" panose="020B0609070205080204" pitchFamily="49" charset="-128"/>
                <a:ea typeface="ＭＳ ゴシック" panose="020B0609070205080204" pitchFamily="49" charset="-128"/>
              </a:rPr>
              <a:t>が向上する。</a:t>
            </a:r>
            <a:endParaRPr lang="en-US" altLang="ja-JP" sz="1400" dirty="0">
              <a:solidFill>
                <a:srgbClr val="000000"/>
              </a:solidFill>
              <a:latin typeface="ＭＳ ゴシック" panose="020B0609070205080204" pitchFamily="49" charset="-128"/>
              <a:ea typeface="ＭＳ ゴシック" panose="020B0609070205080204" pitchFamily="49" charset="-128"/>
            </a:endParaRPr>
          </a:p>
        </p:txBody>
      </p:sp>
      <p:sp>
        <p:nvSpPr>
          <p:cNvPr id="24" name="楕円 23"/>
          <p:cNvSpPr/>
          <p:nvPr/>
        </p:nvSpPr>
        <p:spPr>
          <a:xfrm>
            <a:off x="2404376" y="2299123"/>
            <a:ext cx="122757" cy="131897"/>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3740790" y="2430597"/>
            <a:ext cx="908621" cy="261610"/>
          </a:xfrm>
          <a:prstGeom prst="rect">
            <a:avLst/>
          </a:prstGeom>
          <a:solidFill>
            <a:schemeClr val="bg1">
              <a:lumMod val="85000"/>
            </a:schemeClr>
          </a:solidFill>
        </p:spPr>
        <p:txBody>
          <a:bodyPr wrap="square" rtlCol="0">
            <a:spAutoFit/>
          </a:bodyPr>
          <a:lstStyle/>
          <a:p>
            <a:pPr algn="ctr"/>
            <a:r>
              <a:rPr kumimoji="1" lang="ja-JP" altLang="en-US" sz="1100" b="1" dirty="0">
                <a:latin typeface="BIZ UDゴシック" panose="020B0400000000000000" pitchFamily="49" charset="-128"/>
                <a:ea typeface="BIZ UDゴシック" panose="020B0400000000000000" pitchFamily="49" charset="-128"/>
              </a:rPr>
              <a:t>寝屋川市駅</a:t>
            </a:r>
          </a:p>
        </p:txBody>
      </p:sp>
      <p:sp>
        <p:nvSpPr>
          <p:cNvPr id="4" name="正方形/長方形 3"/>
          <p:cNvSpPr/>
          <p:nvPr/>
        </p:nvSpPr>
        <p:spPr>
          <a:xfrm rot="2454323">
            <a:off x="3551367" y="2367353"/>
            <a:ext cx="133433" cy="30930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p:cNvSpPr/>
          <p:nvPr/>
        </p:nvSpPr>
        <p:spPr>
          <a:xfrm>
            <a:off x="2105840" y="2263633"/>
            <a:ext cx="122757" cy="131897"/>
          </a:xfrm>
          <a:prstGeom prst="ellips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83166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4" name="正方形/長方形 26633"/>
          <p:cNvSpPr/>
          <p:nvPr/>
        </p:nvSpPr>
        <p:spPr>
          <a:xfrm>
            <a:off x="0" y="3269911"/>
            <a:ext cx="9144000" cy="1413189"/>
          </a:xfrm>
          <a:prstGeom prst="rect">
            <a:avLst/>
          </a:prstGeom>
          <a:solidFill>
            <a:srgbClr val="FFFF00">
              <a:alpha val="4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632" name="図 26631"/>
          <p:cNvPicPr>
            <a:picLocks noChangeAspect="1"/>
          </p:cNvPicPr>
          <p:nvPr/>
        </p:nvPicPr>
        <p:blipFill rotWithShape="1">
          <a:blip r:embed="rId3"/>
          <a:srcRect t="501" r="11860" b="-1"/>
          <a:stretch/>
        </p:blipFill>
        <p:spPr>
          <a:xfrm>
            <a:off x="6479676" y="4696094"/>
            <a:ext cx="2536928" cy="2043635"/>
          </a:xfrm>
          <a:prstGeom prst="rect">
            <a:avLst/>
          </a:prstGeom>
        </p:spPr>
      </p:pic>
      <p:grpSp>
        <p:nvGrpSpPr>
          <p:cNvPr id="21" name="グループ化 20"/>
          <p:cNvGrpSpPr/>
          <p:nvPr/>
        </p:nvGrpSpPr>
        <p:grpSpPr>
          <a:xfrm>
            <a:off x="4124051" y="642697"/>
            <a:ext cx="4826848" cy="2657473"/>
            <a:chOff x="4319309" y="3753307"/>
            <a:chExt cx="4002652" cy="2383721"/>
          </a:xfrm>
        </p:grpSpPr>
        <p:pic>
          <p:nvPicPr>
            <p:cNvPr id="97" name="図 96" descr="画面の領域"/>
            <p:cNvPicPr>
              <a:picLocks noChangeAspect="1"/>
            </p:cNvPicPr>
            <p:nvPr/>
          </p:nvPicPr>
          <p:blipFill rotWithShape="1">
            <a:blip r:embed="rId4">
              <a:extLst>
                <a:ext uri="{28A0092B-C50C-407E-A947-70E740481C1C}">
                  <a14:useLocalDpi xmlns:a14="http://schemas.microsoft.com/office/drawing/2010/main" val="0"/>
                </a:ext>
              </a:extLst>
            </a:blip>
            <a:srcRect l="40528" t="19085" r="12679" b="36631"/>
            <a:stretch/>
          </p:blipFill>
          <p:spPr>
            <a:xfrm>
              <a:off x="4319309" y="3753307"/>
              <a:ext cx="4002652" cy="2383721"/>
            </a:xfrm>
            <a:prstGeom prst="rect">
              <a:avLst/>
            </a:prstGeom>
          </p:spPr>
        </p:pic>
        <p:sp>
          <p:nvSpPr>
            <p:cNvPr id="126" name="テキスト ボックス 125"/>
            <p:cNvSpPr txBox="1"/>
            <p:nvPr/>
          </p:nvSpPr>
          <p:spPr>
            <a:xfrm>
              <a:off x="4354599" y="3773934"/>
              <a:ext cx="1715303" cy="369332"/>
            </a:xfrm>
            <a:prstGeom prst="rect">
              <a:avLst/>
            </a:prstGeom>
            <a:noFill/>
          </p:spPr>
          <p:txBody>
            <a:bodyPr wrap="square" rtlCol="0">
              <a:spAutoFit/>
            </a:bodyPr>
            <a:lstStyle/>
            <a:p>
              <a:r>
                <a:rPr lang="ja-JP" altLang="en-US" dirty="0">
                  <a:latin typeface="BIZ UDゴシック" panose="020B0400000000000000" pitchFamily="49" charset="-128"/>
                  <a:ea typeface="BIZ UDゴシック" panose="020B0400000000000000" pitchFamily="49" charset="-128"/>
                </a:rPr>
                <a:t>完成イメージ</a:t>
              </a:r>
              <a:endParaRPr kumimoji="1" lang="ja-JP" altLang="en-US" dirty="0">
                <a:latin typeface="BIZ UDゴシック" panose="020B0400000000000000" pitchFamily="49" charset="-128"/>
                <a:ea typeface="BIZ UDゴシック" panose="020B0400000000000000" pitchFamily="49" charset="-128"/>
              </a:endParaRPr>
            </a:p>
          </p:txBody>
        </p:sp>
      </p:grpSp>
      <p:sp>
        <p:nvSpPr>
          <p:cNvPr id="179" name="Rectangle 2"/>
          <p:cNvSpPr>
            <a:spLocks noChangeArrowheads="1"/>
          </p:cNvSpPr>
          <p:nvPr/>
        </p:nvSpPr>
        <p:spPr bwMode="auto">
          <a:xfrm>
            <a:off x="0" y="0"/>
            <a:ext cx="9144000" cy="554038"/>
          </a:xfrm>
          <a:prstGeom prst="rect">
            <a:avLst/>
          </a:prstGeom>
          <a:gradFill flip="none" rotWithShape="1">
            <a:gsLst>
              <a:gs pos="0">
                <a:schemeClr val="accent1"/>
              </a:gs>
              <a:gs pos="50000">
                <a:schemeClr val="bg1"/>
              </a:gs>
              <a:gs pos="100000">
                <a:schemeClr val="accent1"/>
              </a:gs>
            </a:gsLst>
            <a:lin ang="5400000" scaled="0"/>
            <a:tileRect/>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eaLnBrk="1" hangingPunct="1">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２．事業の必要性等に関する視点　</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629" name="スライド番号プレースホルダー 5"/>
          <p:cNvSpPr>
            <a:spLocks noGrp="1"/>
          </p:cNvSpPr>
          <p:nvPr>
            <p:ph type="sldNum" sz="quarter" idx="12"/>
          </p:nvPr>
        </p:nvSpPr>
        <p:spPr bwMode="auto">
          <a:xfrm>
            <a:off x="8642350" y="6492875"/>
            <a:ext cx="50165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F1A0543F-9F4C-4997-95C6-CC8A2A6592D0}" type="slidenum">
              <a:rPr lang="ja-JP" altLang="en-US" sz="2000">
                <a:latin typeface="Arial" panose="020B0604020202020204" pitchFamily="34" charset="0"/>
              </a:rPr>
              <a:pPr>
                <a:spcBef>
                  <a:spcPct val="0"/>
                </a:spcBef>
                <a:buFontTx/>
                <a:buNone/>
              </a:pPr>
              <a:t>8</a:t>
            </a:fld>
            <a:endParaRPr lang="ja-JP" altLang="en-US" sz="2000">
              <a:latin typeface="Arial" panose="020B0604020202020204" pitchFamily="34" charset="0"/>
            </a:endParaRPr>
          </a:p>
        </p:txBody>
      </p:sp>
      <p:sp>
        <p:nvSpPr>
          <p:cNvPr id="9" name="二等辺三角形 8"/>
          <p:cNvSpPr/>
          <p:nvPr/>
        </p:nvSpPr>
        <p:spPr>
          <a:xfrm rot="5400000">
            <a:off x="3219922" y="1713206"/>
            <a:ext cx="1394284" cy="349298"/>
          </a:xfrm>
          <a:prstGeom prst="triangle">
            <a:avLst/>
          </a:prstGeom>
          <a:solidFill>
            <a:srgbClr val="00B0F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9" name="テキスト ボックス 188">
            <a:extLst>
              <a:ext uri="{FF2B5EF4-FFF2-40B4-BE49-F238E27FC236}">
                <a16:creationId xmlns:a16="http://schemas.microsoft.com/office/drawing/2014/main" id="{2A43A364-6AA2-443B-90BC-1CCFDC5E8D32}"/>
              </a:ext>
            </a:extLst>
          </p:cNvPr>
          <p:cNvSpPr txBox="1"/>
          <p:nvPr/>
        </p:nvSpPr>
        <p:spPr>
          <a:xfrm>
            <a:off x="280805" y="3932457"/>
            <a:ext cx="3527743" cy="342999"/>
          </a:xfrm>
          <a:prstGeom prst="rect">
            <a:avLst/>
          </a:prstGeom>
          <a:noFill/>
        </p:spPr>
        <p:txBody>
          <a:bodyPr wrap="square" lIns="36000" tIns="36000" rIns="36000" bIns="36000" rtlCol="0">
            <a:spAutoFit/>
          </a:bodyPr>
          <a:lstStyle/>
          <a:p>
            <a:r>
              <a:rPr lang="ja-JP" altLang="en-US" sz="1600" dirty="0"/>
              <a:t>対馬江東町東交差点～高柳交差点</a:t>
            </a:r>
            <a:endParaRPr kumimoji="1" lang="en-US" altLang="ja-JP" sz="1600" dirty="0"/>
          </a:p>
        </p:txBody>
      </p:sp>
      <p:sp>
        <p:nvSpPr>
          <p:cNvPr id="195" name="テキスト ボックス 194">
            <a:extLst>
              <a:ext uri="{FF2B5EF4-FFF2-40B4-BE49-F238E27FC236}">
                <a16:creationId xmlns:a16="http://schemas.microsoft.com/office/drawing/2014/main" id="{D4F718A8-8F1E-4912-960F-BB883F31394C}"/>
              </a:ext>
            </a:extLst>
          </p:cNvPr>
          <p:cNvSpPr txBox="1"/>
          <p:nvPr/>
        </p:nvSpPr>
        <p:spPr>
          <a:xfrm>
            <a:off x="93679" y="3564947"/>
            <a:ext cx="2057700" cy="349702"/>
          </a:xfrm>
          <a:prstGeom prst="rect">
            <a:avLst/>
          </a:prstGeom>
          <a:noFill/>
        </p:spPr>
        <p:txBody>
          <a:bodyPr wrap="square" lIns="36000" tIns="36000" rIns="36000" bIns="36000" rtlCol="0">
            <a:spAutoFit/>
          </a:bodyPr>
          <a:lstStyle/>
          <a:p>
            <a:r>
              <a:rPr lang="en-US" altLang="ja-JP" dirty="0"/>
              <a:t>【</a:t>
            </a:r>
            <a:r>
              <a:rPr lang="ja-JP" altLang="en-US" dirty="0"/>
              <a:t>交通事故状況</a:t>
            </a:r>
            <a:r>
              <a:rPr lang="en-US" altLang="ja-JP" dirty="0"/>
              <a:t>】</a:t>
            </a:r>
            <a:endParaRPr kumimoji="1" lang="en-US" altLang="ja-JP" dirty="0"/>
          </a:p>
        </p:txBody>
      </p:sp>
      <p:sp>
        <p:nvSpPr>
          <p:cNvPr id="209" name="テキスト ボックス 208"/>
          <p:cNvSpPr txBox="1"/>
          <p:nvPr/>
        </p:nvSpPr>
        <p:spPr>
          <a:xfrm>
            <a:off x="4124051" y="3085732"/>
            <a:ext cx="2407237" cy="215444"/>
          </a:xfrm>
          <a:prstGeom prst="rect">
            <a:avLst/>
          </a:prstGeom>
          <a:noFill/>
        </p:spPr>
        <p:txBody>
          <a:bodyPr wrap="square" rtlCol="0">
            <a:spAutoFit/>
          </a:bodyPr>
          <a:lstStyle/>
          <a:p>
            <a:r>
              <a:rPr lang="ja-JP" altLang="en-US" sz="800" dirty="0">
                <a:latin typeface="BIZ UDゴシック" panose="020B0400000000000000" pitchFamily="49" charset="-128"/>
                <a:ea typeface="BIZ UDゴシック" panose="020B0400000000000000" pitchFamily="49" charset="-128"/>
              </a:rPr>
              <a:t>出典元：寝屋川市役所ホームページ</a:t>
            </a:r>
            <a:endParaRPr kumimoji="1" lang="ja-JP" altLang="en-US" sz="800" dirty="0">
              <a:latin typeface="BIZ UDゴシック" panose="020B0400000000000000" pitchFamily="49" charset="-128"/>
              <a:ea typeface="BIZ UDゴシック" panose="020B0400000000000000" pitchFamily="49" charset="-128"/>
            </a:endParaRPr>
          </a:p>
        </p:txBody>
      </p:sp>
      <p:graphicFrame>
        <p:nvGraphicFramePr>
          <p:cNvPr id="26627" name="表 26626"/>
          <p:cNvGraphicFramePr>
            <a:graphicFrameLocks noGrp="1"/>
          </p:cNvGraphicFramePr>
          <p:nvPr>
            <p:extLst>
              <p:ext uri="{D42A27DB-BD31-4B8C-83A1-F6EECF244321}">
                <p14:modId xmlns:p14="http://schemas.microsoft.com/office/powerpoint/2010/main" val="2972790365"/>
              </p:ext>
            </p:extLst>
          </p:nvPr>
        </p:nvGraphicFramePr>
        <p:xfrm>
          <a:off x="141717" y="4422715"/>
          <a:ext cx="3459133" cy="2325384"/>
        </p:xfrm>
        <a:graphic>
          <a:graphicData uri="http://schemas.openxmlformats.org/drawingml/2006/table">
            <a:tbl>
              <a:tblPr firstRow="1" bandRow="1">
                <a:tableStyleId>{46F890A9-2807-4EBB-B81D-B2AA78EC7F39}</a:tableStyleId>
              </a:tblPr>
              <a:tblGrid>
                <a:gridCol w="614637">
                  <a:extLst>
                    <a:ext uri="{9D8B030D-6E8A-4147-A177-3AD203B41FA5}">
                      <a16:colId xmlns:a16="http://schemas.microsoft.com/office/drawing/2014/main" val="4013691253"/>
                    </a:ext>
                  </a:extLst>
                </a:gridCol>
                <a:gridCol w="791978">
                  <a:extLst>
                    <a:ext uri="{9D8B030D-6E8A-4147-A177-3AD203B41FA5}">
                      <a16:colId xmlns:a16="http://schemas.microsoft.com/office/drawing/2014/main" val="2088104308"/>
                    </a:ext>
                  </a:extLst>
                </a:gridCol>
                <a:gridCol w="2052518">
                  <a:extLst>
                    <a:ext uri="{9D8B030D-6E8A-4147-A177-3AD203B41FA5}">
                      <a16:colId xmlns:a16="http://schemas.microsoft.com/office/drawing/2014/main" val="2936363555"/>
                    </a:ext>
                  </a:extLst>
                </a:gridCol>
              </a:tblGrid>
              <a:tr h="383129">
                <a:tc>
                  <a:txBody>
                    <a:bodyPr/>
                    <a:lstStyle/>
                    <a:p>
                      <a:pPr algn="ctr"/>
                      <a:r>
                        <a:rPr kumimoji="1" lang="ja-JP" altLang="en-US" dirty="0"/>
                        <a:t>年</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件数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dirty="0"/>
                        <a:t>合計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0723830"/>
                  </a:ext>
                </a:extLst>
              </a:tr>
              <a:tr h="388451">
                <a:tc>
                  <a:txBody>
                    <a:bodyPr/>
                    <a:lstStyle/>
                    <a:p>
                      <a:pPr algn="ctr"/>
                      <a:r>
                        <a:rPr kumimoji="1" lang="en-US" altLang="ja-JP" dirty="0"/>
                        <a:t>H30</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５</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algn="ctr"/>
                      <a:endParaRPr kumimoji="1" lang="en-US" altLang="ja-JP" dirty="0"/>
                    </a:p>
                    <a:p>
                      <a:pPr algn="ctr"/>
                      <a:endParaRPr kumimoji="1" lang="en-US" altLang="ja-JP" dirty="0"/>
                    </a:p>
                    <a:p>
                      <a:pPr algn="ctr"/>
                      <a:r>
                        <a:rPr kumimoji="1" lang="ja-JP" altLang="en-US" sz="1600" dirty="0"/>
                        <a:t>５か年間：１８件</a:t>
                      </a:r>
                      <a:endParaRPr kumimoji="1" lang="en-US" altLang="ja-JP" sz="1600" dirty="0"/>
                    </a:p>
                    <a:p>
                      <a:pPr algn="ctr"/>
                      <a:r>
                        <a:rPr kumimoji="1" lang="ja-JP" altLang="en-US" sz="1400" dirty="0"/>
                        <a:t>（うち死亡事故０件）</a:t>
                      </a:r>
                      <a:endParaRPr kumimoji="1" lang="en-US" altLang="ja-JP"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0831834"/>
                  </a:ext>
                </a:extLst>
              </a:tr>
              <a:tr h="388451">
                <a:tc>
                  <a:txBody>
                    <a:bodyPr/>
                    <a:lstStyle/>
                    <a:p>
                      <a:pPr algn="ctr"/>
                      <a:r>
                        <a:rPr kumimoji="1" lang="en-US" altLang="ja-JP" dirty="0"/>
                        <a:t>R1</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dirty="0"/>
                    </a:p>
                  </a:txBody>
                  <a:tcPr/>
                </a:tc>
                <a:extLst>
                  <a:ext uri="{0D108BD9-81ED-4DB2-BD59-A6C34878D82A}">
                    <a16:rowId xmlns:a16="http://schemas.microsoft.com/office/drawing/2014/main" val="3114243832"/>
                  </a:ext>
                </a:extLst>
              </a:tr>
              <a:tr h="388451">
                <a:tc>
                  <a:txBody>
                    <a:bodyPr/>
                    <a:lstStyle/>
                    <a:p>
                      <a:pPr algn="ctr"/>
                      <a:r>
                        <a:rPr kumimoji="1" lang="en-US" altLang="ja-JP" dirty="0"/>
                        <a:t>R2</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０</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dirty="0"/>
                    </a:p>
                  </a:txBody>
                  <a:tcPr/>
                </a:tc>
                <a:extLst>
                  <a:ext uri="{0D108BD9-81ED-4DB2-BD59-A6C34878D82A}">
                    <a16:rowId xmlns:a16="http://schemas.microsoft.com/office/drawing/2014/main" val="1595601741"/>
                  </a:ext>
                </a:extLst>
              </a:tr>
              <a:tr h="388451">
                <a:tc>
                  <a:txBody>
                    <a:bodyPr/>
                    <a:lstStyle/>
                    <a:p>
                      <a:pPr algn="ctr"/>
                      <a:r>
                        <a:rPr kumimoji="1" lang="en-US" altLang="ja-JP" dirty="0"/>
                        <a:t>R3</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５</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dirty="0"/>
                    </a:p>
                  </a:txBody>
                  <a:tcPr/>
                </a:tc>
                <a:extLst>
                  <a:ext uri="{0D108BD9-81ED-4DB2-BD59-A6C34878D82A}">
                    <a16:rowId xmlns:a16="http://schemas.microsoft.com/office/drawing/2014/main" val="184850424"/>
                  </a:ext>
                </a:extLst>
              </a:tr>
              <a:tr h="388451">
                <a:tc>
                  <a:txBody>
                    <a:bodyPr/>
                    <a:lstStyle/>
                    <a:p>
                      <a:pPr algn="ctr"/>
                      <a:r>
                        <a:rPr kumimoji="1" lang="en-US" altLang="ja-JP" dirty="0"/>
                        <a:t>R4</a:t>
                      </a:r>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４</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dirty="0"/>
                    </a:p>
                  </a:txBody>
                  <a:tcPr/>
                </a:tc>
                <a:extLst>
                  <a:ext uri="{0D108BD9-81ED-4DB2-BD59-A6C34878D82A}">
                    <a16:rowId xmlns:a16="http://schemas.microsoft.com/office/drawing/2014/main" val="3516710649"/>
                  </a:ext>
                </a:extLst>
              </a:tr>
            </a:tbl>
          </a:graphicData>
        </a:graphic>
      </p:graphicFrame>
      <p:grpSp>
        <p:nvGrpSpPr>
          <p:cNvPr id="182" name="グループ化 181"/>
          <p:cNvGrpSpPr/>
          <p:nvPr/>
        </p:nvGrpSpPr>
        <p:grpSpPr>
          <a:xfrm>
            <a:off x="141716" y="640287"/>
            <a:ext cx="3525541" cy="2652620"/>
            <a:chOff x="312812" y="1071135"/>
            <a:chExt cx="3525541" cy="2652620"/>
          </a:xfrm>
        </p:grpSpPr>
        <p:pic>
          <p:nvPicPr>
            <p:cNvPr id="95" name="図 94"/>
            <p:cNvPicPr>
              <a:picLocks noChangeAspect="1"/>
            </p:cNvPicPr>
            <p:nvPr/>
          </p:nvPicPr>
          <p:blipFill rotWithShape="1">
            <a:blip r:embed="rId5"/>
            <a:srcRect l="10408" t="-514" r="9044" b="40243"/>
            <a:stretch/>
          </p:blipFill>
          <p:spPr>
            <a:xfrm>
              <a:off x="312812" y="1071135"/>
              <a:ext cx="3525541" cy="2652620"/>
            </a:xfrm>
            <a:prstGeom prst="rect">
              <a:avLst/>
            </a:prstGeom>
          </p:spPr>
        </p:pic>
        <p:sp>
          <p:nvSpPr>
            <p:cNvPr id="127" name="テキスト ボックス 126"/>
            <p:cNvSpPr txBox="1"/>
            <p:nvPr/>
          </p:nvSpPr>
          <p:spPr>
            <a:xfrm>
              <a:off x="312812" y="1073570"/>
              <a:ext cx="2009954" cy="369332"/>
            </a:xfrm>
            <a:prstGeom prst="rect">
              <a:avLst/>
            </a:prstGeom>
            <a:noFill/>
          </p:spPr>
          <p:txBody>
            <a:bodyPr wrap="square" rtlCol="0">
              <a:spAutoFit/>
            </a:bodyPr>
            <a:lstStyle/>
            <a:p>
              <a:r>
                <a:rPr kumimoji="1" lang="ja-JP" altLang="en-US" dirty="0">
                  <a:latin typeface="BIZ UDゴシック" panose="020B0400000000000000" pitchFamily="49" charset="-128"/>
                  <a:ea typeface="BIZ UDゴシック" panose="020B0400000000000000" pitchFamily="49" charset="-128"/>
                </a:rPr>
                <a:t>①整備前</a:t>
              </a:r>
              <a:r>
                <a:rPr kumimoji="1" lang="ja-JP" altLang="en-US" sz="1100" dirty="0">
                  <a:latin typeface="BIZ UDゴシック" panose="020B0400000000000000" pitchFamily="49" charset="-128"/>
                  <a:ea typeface="BIZ UDゴシック" panose="020B0400000000000000" pitchFamily="49" charset="-128"/>
                </a:rPr>
                <a:t>（</a:t>
              </a:r>
              <a:r>
                <a:rPr kumimoji="1" lang="en-US" altLang="ja-JP" sz="1100" dirty="0">
                  <a:latin typeface="BIZ UDゴシック" panose="020B0400000000000000" pitchFamily="49" charset="-128"/>
                  <a:ea typeface="BIZ UDゴシック" panose="020B0400000000000000" pitchFamily="49" charset="-128"/>
                </a:rPr>
                <a:t>H28.12</a:t>
              </a:r>
              <a:r>
                <a:rPr kumimoji="1" lang="ja-JP" altLang="en-US" sz="1100" dirty="0">
                  <a:latin typeface="BIZ UDゴシック" panose="020B0400000000000000" pitchFamily="49" charset="-128"/>
                  <a:ea typeface="BIZ UDゴシック" panose="020B0400000000000000" pitchFamily="49" charset="-128"/>
                </a:rPr>
                <a:t>）</a:t>
              </a:r>
            </a:p>
          </p:txBody>
        </p:sp>
      </p:grpSp>
      <p:sp>
        <p:nvSpPr>
          <p:cNvPr id="217" name="テキスト ボックス 216"/>
          <p:cNvSpPr txBox="1"/>
          <p:nvPr/>
        </p:nvSpPr>
        <p:spPr>
          <a:xfrm>
            <a:off x="7926159" y="6428887"/>
            <a:ext cx="994423" cy="276999"/>
          </a:xfrm>
          <a:prstGeom prst="rect">
            <a:avLst/>
          </a:prstGeom>
          <a:noFill/>
        </p:spPr>
        <p:txBody>
          <a:bodyPr wrap="square" rtlCol="0">
            <a:spAutoFit/>
          </a:bodyPr>
          <a:lstStyle/>
          <a:p>
            <a:r>
              <a:rPr lang="ja-JP" altLang="en-US" sz="1200" dirty="0">
                <a:solidFill>
                  <a:schemeClr val="bg1"/>
                </a:solidFill>
                <a:latin typeface="BIZ UDゴシック" panose="020B0400000000000000" pitchFamily="49" charset="-128"/>
                <a:ea typeface="BIZ UDゴシック" panose="020B0400000000000000" pitchFamily="49" charset="-128"/>
              </a:rPr>
              <a:t>本事業</a:t>
            </a:r>
            <a:r>
              <a:rPr kumimoji="1" lang="ja-JP" altLang="en-US" sz="1200" dirty="0">
                <a:solidFill>
                  <a:schemeClr val="bg1"/>
                </a:solidFill>
                <a:latin typeface="BIZ UDゴシック" panose="020B0400000000000000" pitchFamily="49" charset="-128"/>
                <a:ea typeface="BIZ UDゴシック" panose="020B0400000000000000" pitchFamily="49" charset="-128"/>
              </a:rPr>
              <a:t>区間</a:t>
            </a:r>
          </a:p>
        </p:txBody>
      </p:sp>
      <p:grpSp>
        <p:nvGrpSpPr>
          <p:cNvPr id="5" name="グループ化 4"/>
          <p:cNvGrpSpPr/>
          <p:nvPr/>
        </p:nvGrpSpPr>
        <p:grpSpPr>
          <a:xfrm>
            <a:off x="3656741" y="3391607"/>
            <a:ext cx="2980301" cy="1226221"/>
            <a:chOff x="4498711" y="3353969"/>
            <a:chExt cx="2980301" cy="1226221"/>
          </a:xfrm>
        </p:grpSpPr>
        <p:grpSp>
          <p:nvGrpSpPr>
            <p:cNvPr id="26633" name="グループ化 26632"/>
            <p:cNvGrpSpPr/>
            <p:nvPr/>
          </p:nvGrpSpPr>
          <p:grpSpPr>
            <a:xfrm>
              <a:off x="4498711" y="3353969"/>
              <a:ext cx="2980301" cy="1226221"/>
              <a:chOff x="6250286" y="3335645"/>
              <a:chExt cx="2980301" cy="1226221"/>
            </a:xfrm>
          </p:grpSpPr>
          <p:grpSp>
            <p:nvGrpSpPr>
              <p:cNvPr id="185" name="グループ化 184"/>
              <p:cNvGrpSpPr/>
              <p:nvPr/>
            </p:nvGrpSpPr>
            <p:grpSpPr>
              <a:xfrm>
                <a:off x="6338836" y="3335645"/>
                <a:ext cx="2891751" cy="1226221"/>
                <a:chOff x="212753" y="1142052"/>
                <a:chExt cx="3100931" cy="1382074"/>
              </a:xfrm>
            </p:grpSpPr>
            <p:grpSp>
              <p:nvGrpSpPr>
                <p:cNvPr id="178" name="グループ化 177"/>
                <p:cNvGrpSpPr/>
                <p:nvPr/>
              </p:nvGrpSpPr>
              <p:grpSpPr>
                <a:xfrm>
                  <a:off x="212753" y="1142052"/>
                  <a:ext cx="2797148" cy="1382074"/>
                  <a:chOff x="4959732" y="1005677"/>
                  <a:chExt cx="2836985" cy="1453661"/>
                </a:xfrm>
              </p:grpSpPr>
              <p:grpSp>
                <p:nvGrpSpPr>
                  <p:cNvPr id="171" name="グループ化 170"/>
                  <p:cNvGrpSpPr/>
                  <p:nvPr/>
                </p:nvGrpSpPr>
                <p:grpSpPr>
                  <a:xfrm>
                    <a:off x="4959732" y="1005677"/>
                    <a:ext cx="2836985" cy="1453661"/>
                    <a:chOff x="4876170" y="1005677"/>
                    <a:chExt cx="2836985" cy="1453661"/>
                  </a:xfrm>
                </p:grpSpPr>
                <p:grpSp>
                  <p:nvGrpSpPr>
                    <p:cNvPr id="129" name="グループ化 128"/>
                    <p:cNvGrpSpPr/>
                    <p:nvPr/>
                  </p:nvGrpSpPr>
                  <p:grpSpPr>
                    <a:xfrm>
                      <a:off x="4876170" y="1005677"/>
                      <a:ext cx="2836985" cy="1453661"/>
                      <a:chOff x="3727938" y="3329354"/>
                      <a:chExt cx="2836985" cy="1453661"/>
                    </a:xfrm>
                  </p:grpSpPr>
                  <p:pic>
                    <p:nvPicPr>
                      <p:cNvPr id="140" name="図 139" descr="マップ&#10;&#10;自動的に生成された説明">
                        <a:extLst>
                          <a:ext uri="{FF2B5EF4-FFF2-40B4-BE49-F238E27FC236}">
                            <a16:creationId xmlns:a16="http://schemas.microsoft.com/office/drawing/2014/main" id="{2E6E699F-A7D8-6BC2-8D8F-0C23E9B67B5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0726" t="13849" r="25876" b="61130"/>
                      <a:stretch/>
                    </p:blipFill>
                    <p:spPr>
                      <a:xfrm>
                        <a:off x="3727938" y="3329354"/>
                        <a:ext cx="2836985" cy="1453661"/>
                      </a:xfrm>
                      <a:prstGeom prst="rect">
                        <a:avLst/>
                      </a:prstGeom>
                      <a:ln w="3175">
                        <a:solidFill>
                          <a:schemeClr val="tx1"/>
                        </a:solidFill>
                      </a:ln>
                    </p:spPr>
                  </p:pic>
                  <p:sp>
                    <p:nvSpPr>
                      <p:cNvPr id="83" name="フリーフォーム 82"/>
                      <p:cNvSpPr/>
                      <p:nvPr/>
                    </p:nvSpPr>
                    <p:spPr>
                      <a:xfrm>
                        <a:off x="4876800" y="4056185"/>
                        <a:ext cx="1043354" cy="117230"/>
                      </a:xfrm>
                      <a:custGeom>
                        <a:avLst/>
                        <a:gdLst>
                          <a:gd name="connsiteX0" fmla="*/ 0 w 996462"/>
                          <a:gd name="connsiteY0" fmla="*/ 0 h 105507"/>
                          <a:gd name="connsiteX1" fmla="*/ 222739 w 996462"/>
                          <a:gd name="connsiteY1" fmla="*/ 23446 h 105507"/>
                          <a:gd name="connsiteX2" fmla="*/ 445477 w 996462"/>
                          <a:gd name="connsiteY2" fmla="*/ 0 h 105507"/>
                          <a:gd name="connsiteX3" fmla="*/ 996462 w 996462"/>
                          <a:gd name="connsiteY3" fmla="*/ 105507 h 105507"/>
                          <a:gd name="connsiteX0" fmla="*/ 0 w 1043354"/>
                          <a:gd name="connsiteY0" fmla="*/ 0 h 117230"/>
                          <a:gd name="connsiteX1" fmla="*/ 269631 w 1043354"/>
                          <a:gd name="connsiteY1" fmla="*/ 35169 h 117230"/>
                          <a:gd name="connsiteX2" fmla="*/ 492369 w 1043354"/>
                          <a:gd name="connsiteY2" fmla="*/ 11723 h 117230"/>
                          <a:gd name="connsiteX3" fmla="*/ 1043354 w 1043354"/>
                          <a:gd name="connsiteY3" fmla="*/ 117230 h 117230"/>
                        </a:gdLst>
                        <a:ahLst/>
                        <a:cxnLst>
                          <a:cxn ang="0">
                            <a:pos x="connsiteX0" y="connsiteY0"/>
                          </a:cxn>
                          <a:cxn ang="0">
                            <a:pos x="connsiteX1" y="connsiteY1"/>
                          </a:cxn>
                          <a:cxn ang="0">
                            <a:pos x="connsiteX2" y="connsiteY2"/>
                          </a:cxn>
                          <a:cxn ang="0">
                            <a:pos x="connsiteX3" y="connsiteY3"/>
                          </a:cxn>
                        </a:cxnLst>
                        <a:rect l="l" t="t" r="r" b="b"/>
                        <a:pathLst>
                          <a:path w="1043354" h="117230">
                            <a:moveTo>
                              <a:pt x="0" y="0"/>
                            </a:moveTo>
                            <a:lnTo>
                              <a:pt x="269631" y="35169"/>
                            </a:lnTo>
                            <a:lnTo>
                              <a:pt x="492369" y="11723"/>
                            </a:lnTo>
                            <a:lnTo>
                              <a:pt x="1043354" y="117230"/>
                            </a:lnTo>
                          </a:path>
                        </a:pathLst>
                      </a:cu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フリーフォーム 127"/>
                      <p:cNvSpPr/>
                      <p:nvPr/>
                    </p:nvSpPr>
                    <p:spPr>
                      <a:xfrm>
                        <a:off x="4149969" y="3985846"/>
                        <a:ext cx="750277" cy="82062"/>
                      </a:xfrm>
                      <a:custGeom>
                        <a:avLst/>
                        <a:gdLst>
                          <a:gd name="connsiteX0" fmla="*/ 0 w 750277"/>
                          <a:gd name="connsiteY0" fmla="*/ 11723 h 82062"/>
                          <a:gd name="connsiteX1" fmla="*/ 304800 w 750277"/>
                          <a:gd name="connsiteY1" fmla="*/ 0 h 82062"/>
                          <a:gd name="connsiteX2" fmla="*/ 492369 w 750277"/>
                          <a:gd name="connsiteY2" fmla="*/ 0 h 82062"/>
                          <a:gd name="connsiteX3" fmla="*/ 679939 w 750277"/>
                          <a:gd name="connsiteY3" fmla="*/ 46892 h 82062"/>
                          <a:gd name="connsiteX4" fmla="*/ 750277 w 750277"/>
                          <a:gd name="connsiteY4" fmla="*/ 82062 h 82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277" h="82062">
                            <a:moveTo>
                              <a:pt x="0" y="11723"/>
                            </a:moveTo>
                            <a:lnTo>
                              <a:pt x="304800" y="0"/>
                            </a:lnTo>
                            <a:lnTo>
                              <a:pt x="492369" y="0"/>
                            </a:lnTo>
                            <a:lnTo>
                              <a:pt x="679939" y="46892"/>
                            </a:lnTo>
                            <a:lnTo>
                              <a:pt x="750277" y="82062"/>
                            </a:ln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5" name="正方形/長方形 144"/>
                    <p:cNvSpPr/>
                    <p:nvPr/>
                  </p:nvSpPr>
                  <p:spPr>
                    <a:xfrm>
                      <a:off x="5114873" y="1117587"/>
                      <a:ext cx="1019907" cy="290023"/>
                    </a:xfrm>
                    <a:prstGeom prst="rect">
                      <a:avLst/>
                    </a:prstGeom>
                    <a:solidFill>
                      <a:srgbClr val="FF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latin typeface="BIZ UDゴシック" panose="020B0400000000000000" pitchFamily="49" charset="-128"/>
                          <a:ea typeface="BIZ UDゴシック" panose="020B0400000000000000" pitchFamily="49" charset="-128"/>
                        </a:rPr>
                        <a:t>本事業区間</a:t>
                      </a:r>
                    </a:p>
                  </p:txBody>
                </p:sp>
                <p:sp>
                  <p:nvSpPr>
                    <p:cNvPr id="150" name="正方形/長方形 149"/>
                    <p:cNvSpPr/>
                    <p:nvPr/>
                  </p:nvSpPr>
                  <p:spPr>
                    <a:xfrm>
                      <a:off x="6294662" y="1115769"/>
                      <a:ext cx="1019907" cy="290023"/>
                    </a:xfrm>
                    <a:prstGeom prst="rect">
                      <a:avLst/>
                    </a:prstGeom>
                    <a:solidFill>
                      <a:srgbClr val="0000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latin typeface="BIZ UDゴシック" panose="020B0400000000000000" pitchFamily="49" charset="-128"/>
                          <a:ea typeface="BIZ UDゴシック" panose="020B0400000000000000" pitchFamily="49" charset="-128"/>
                        </a:rPr>
                        <a:t>市施行</a:t>
                      </a:r>
                      <a:r>
                        <a:rPr kumimoji="1" lang="ja-JP" altLang="en-US" sz="1100" dirty="0">
                          <a:latin typeface="BIZ UDゴシック" panose="020B0400000000000000" pitchFamily="49" charset="-128"/>
                          <a:ea typeface="BIZ UDゴシック" panose="020B0400000000000000" pitchFamily="49" charset="-128"/>
                        </a:rPr>
                        <a:t>区間</a:t>
                      </a:r>
                    </a:p>
                  </p:txBody>
                </p:sp>
                <p:cxnSp>
                  <p:nvCxnSpPr>
                    <p:cNvPr id="159" name="直線矢印コネクタ 158"/>
                    <p:cNvCxnSpPr/>
                    <p:nvPr/>
                  </p:nvCxnSpPr>
                  <p:spPr>
                    <a:xfrm>
                      <a:off x="5298202" y="1481002"/>
                      <a:ext cx="726831" cy="0"/>
                    </a:xfrm>
                    <a:prstGeom prst="straightConnector1">
                      <a:avLst/>
                    </a:prstGeom>
                    <a:ln w="222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4" name="直線矢印コネクタ 163"/>
                    <p:cNvCxnSpPr/>
                    <p:nvPr/>
                  </p:nvCxnSpPr>
                  <p:spPr>
                    <a:xfrm>
                      <a:off x="6039001" y="1487007"/>
                      <a:ext cx="1019908" cy="3491"/>
                    </a:xfrm>
                    <a:prstGeom prst="straightConnector1">
                      <a:avLst/>
                    </a:prstGeom>
                    <a:ln w="22225">
                      <a:solidFill>
                        <a:srgbClr val="0000FF"/>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3" name="直線コネクタ 162"/>
                    <p:cNvCxnSpPr>
                      <a:endCxn id="128" idx="0"/>
                    </p:cNvCxnSpPr>
                    <p:nvPr/>
                  </p:nvCxnSpPr>
                  <p:spPr>
                    <a:xfrm>
                      <a:off x="5298201" y="1456806"/>
                      <a:ext cx="0" cy="217086"/>
                    </a:xfrm>
                    <a:prstGeom prst="line">
                      <a:avLst/>
                    </a:prstGeom>
                  </p:spPr>
                  <p:style>
                    <a:lnRef idx="1">
                      <a:schemeClr val="dk1"/>
                    </a:lnRef>
                    <a:fillRef idx="0">
                      <a:schemeClr val="dk1"/>
                    </a:fillRef>
                    <a:effectRef idx="0">
                      <a:schemeClr val="dk1"/>
                    </a:effectRef>
                    <a:fontRef idx="minor">
                      <a:schemeClr val="tx1"/>
                    </a:fontRef>
                  </p:style>
                </p:cxnSp>
                <p:cxnSp>
                  <p:nvCxnSpPr>
                    <p:cNvPr id="169" name="直線コネクタ 168"/>
                    <p:cNvCxnSpPr/>
                    <p:nvPr/>
                  </p:nvCxnSpPr>
                  <p:spPr>
                    <a:xfrm>
                      <a:off x="6041058" y="1456806"/>
                      <a:ext cx="0" cy="307177"/>
                    </a:xfrm>
                    <a:prstGeom prst="line">
                      <a:avLst/>
                    </a:prstGeom>
                  </p:spPr>
                  <p:style>
                    <a:lnRef idx="1">
                      <a:schemeClr val="dk1"/>
                    </a:lnRef>
                    <a:fillRef idx="0">
                      <a:schemeClr val="dk1"/>
                    </a:fillRef>
                    <a:effectRef idx="0">
                      <a:schemeClr val="dk1"/>
                    </a:effectRef>
                    <a:fontRef idx="minor">
                      <a:schemeClr val="tx1"/>
                    </a:fontRef>
                  </p:style>
                </p:cxnSp>
                <p:cxnSp>
                  <p:nvCxnSpPr>
                    <p:cNvPr id="173" name="直線コネクタ 172"/>
                    <p:cNvCxnSpPr/>
                    <p:nvPr/>
                  </p:nvCxnSpPr>
                  <p:spPr>
                    <a:xfrm>
                      <a:off x="7052317" y="1500787"/>
                      <a:ext cx="6131" cy="287852"/>
                    </a:xfrm>
                    <a:prstGeom prst="line">
                      <a:avLst/>
                    </a:prstGeom>
                  </p:spPr>
                  <p:style>
                    <a:lnRef idx="1">
                      <a:schemeClr val="dk1"/>
                    </a:lnRef>
                    <a:fillRef idx="0">
                      <a:schemeClr val="dk1"/>
                    </a:fillRef>
                    <a:effectRef idx="0">
                      <a:schemeClr val="dk1"/>
                    </a:effectRef>
                    <a:fontRef idx="minor">
                      <a:schemeClr val="tx1"/>
                    </a:fontRef>
                  </p:style>
                </p:cxnSp>
              </p:grpSp>
              <p:sp>
                <p:nvSpPr>
                  <p:cNvPr id="172" name="下矢印 171"/>
                  <p:cNvSpPr/>
                  <p:nvPr/>
                </p:nvSpPr>
                <p:spPr>
                  <a:xfrm rot="16539667">
                    <a:off x="5851300" y="1559210"/>
                    <a:ext cx="254450" cy="218899"/>
                  </a:xfrm>
                  <a:prstGeom prst="downArrow">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75" name="直線コネクタ 174"/>
                  <p:cNvCxnSpPr>
                    <a:stCxn id="128" idx="4"/>
                  </p:cNvCxnSpPr>
                  <p:nvPr/>
                </p:nvCxnSpPr>
                <p:spPr>
                  <a:xfrm>
                    <a:off x="6132040" y="1744231"/>
                    <a:ext cx="159619" cy="391502"/>
                  </a:xfrm>
                  <a:prstGeom prst="line">
                    <a:avLst/>
                  </a:prstGeom>
                  <a:ln>
                    <a:solidFill>
                      <a:schemeClr val="tx1">
                        <a:lumMod val="75000"/>
                        <a:lumOff val="25000"/>
                      </a:schemeClr>
                    </a:solidFill>
                    <a:headEnd type="oval"/>
                  </a:ln>
                </p:spPr>
                <p:style>
                  <a:lnRef idx="1">
                    <a:schemeClr val="dk1"/>
                  </a:lnRef>
                  <a:fillRef idx="0">
                    <a:schemeClr val="dk1"/>
                  </a:fillRef>
                  <a:effectRef idx="0">
                    <a:schemeClr val="dk1"/>
                  </a:effectRef>
                  <a:fontRef idx="minor">
                    <a:schemeClr val="tx1"/>
                  </a:fontRef>
                </p:style>
              </p:cxnSp>
              <p:sp>
                <p:nvSpPr>
                  <p:cNvPr id="176" name="テキスト ボックス 175"/>
                  <p:cNvSpPr txBox="1"/>
                  <p:nvPr/>
                </p:nvSpPr>
                <p:spPr>
                  <a:xfrm>
                    <a:off x="5914717" y="1967210"/>
                    <a:ext cx="948175" cy="255405"/>
                  </a:xfrm>
                  <a:prstGeom prst="rect">
                    <a:avLst/>
                  </a:prstGeom>
                  <a:solidFill>
                    <a:schemeClr val="bg1"/>
                  </a:solidFill>
                  <a:ln>
                    <a:solidFill>
                      <a:schemeClr val="tx1"/>
                    </a:solidFill>
                  </a:ln>
                </p:spPr>
                <p:txBody>
                  <a:bodyPr wrap="square" rtlCol="0">
                    <a:spAutoFit/>
                  </a:bodyPr>
                  <a:lstStyle/>
                  <a:p>
                    <a:pPr algn="ctr"/>
                    <a:r>
                      <a:rPr kumimoji="1" lang="ja-JP" altLang="en-US" sz="800" dirty="0">
                        <a:latin typeface="BIZ UDゴシック" panose="020B0400000000000000" pitchFamily="49" charset="-128"/>
                        <a:ea typeface="BIZ UDゴシック" panose="020B0400000000000000" pitchFamily="49" charset="-128"/>
                      </a:rPr>
                      <a:t>高柳交差点</a:t>
                    </a:r>
                  </a:p>
                </p:txBody>
              </p:sp>
            </p:grpSp>
            <p:sp>
              <p:nvSpPr>
                <p:cNvPr id="183" name="正方形/長方形 182"/>
                <p:cNvSpPr/>
                <p:nvPr/>
              </p:nvSpPr>
              <p:spPr>
                <a:xfrm rot="2379292">
                  <a:off x="2338824" y="1853012"/>
                  <a:ext cx="162013" cy="26058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4" name="テキスト ボックス 183"/>
                <p:cNvSpPr txBox="1"/>
                <p:nvPr/>
              </p:nvSpPr>
              <p:spPr>
                <a:xfrm>
                  <a:off x="2466623" y="2018135"/>
                  <a:ext cx="847061" cy="242827"/>
                </a:xfrm>
                <a:prstGeom prst="rect">
                  <a:avLst/>
                </a:prstGeom>
                <a:solidFill>
                  <a:schemeClr val="bg1">
                    <a:lumMod val="85000"/>
                  </a:schemeClr>
                </a:solidFill>
              </p:spPr>
              <p:txBody>
                <a:bodyPr wrap="square" rtlCol="0">
                  <a:spAutoFit/>
                </a:bodyPr>
                <a:lstStyle/>
                <a:p>
                  <a:pPr algn="ctr"/>
                  <a:r>
                    <a:rPr kumimoji="1" lang="ja-JP" altLang="en-US" sz="800" dirty="0">
                      <a:latin typeface="BIZ UDゴシック" panose="020B0400000000000000" pitchFamily="49" charset="-128"/>
                      <a:ea typeface="BIZ UDゴシック" panose="020B0400000000000000" pitchFamily="49" charset="-128"/>
                    </a:rPr>
                    <a:t>寝屋川市駅</a:t>
                  </a:r>
                </a:p>
              </p:txBody>
            </p:sp>
          </p:grpSp>
          <p:sp>
            <p:nvSpPr>
              <p:cNvPr id="196" name="テキスト ボックス 195"/>
              <p:cNvSpPr txBox="1"/>
              <p:nvPr/>
            </p:nvSpPr>
            <p:spPr>
              <a:xfrm>
                <a:off x="6250286" y="4131877"/>
                <a:ext cx="871798" cy="338554"/>
              </a:xfrm>
              <a:prstGeom prst="rect">
                <a:avLst/>
              </a:prstGeom>
              <a:solidFill>
                <a:schemeClr val="bg1"/>
              </a:solidFill>
              <a:ln>
                <a:solidFill>
                  <a:schemeClr val="tx1"/>
                </a:solidFill>
              </a:ln>
            </p:spPr>
            <p:txBody>
              <a:bodyPr wrap="square" rtlCol="0">
                <a:spAutoFit/>
              </a:bodyPr>
              <a:lstStyle/>
              <a:p>
                <a:pPr algn="ctr"/>
                <a:r>
                  <a:rPr lang="ja-JP" altLang="en-US" sz="800" dirty="0">
                    <a:latin typeface="BIZ UDゴシック" panose="020B0400000000000000" pitchFamily="49" charset="-128"/>
                    <a:ea typeface="BIZ UDゴシック" panose="020B0400000000000000" pitchFamily="49" charset="-128"/>
                  </a:rPr>
                  <a:t>対馬江東町</a:t>
                </a:r>
                <a:endParaRPr lang="en-US" altLang="ja-JP" sz="800" dirty="0">
                  <a:latin typeface="BIZ UDゴシック" panose="020B0400000000000000" pitchFamily="49" charset="-128"/>
                  <a:ea typeface="BIZ UDゴシック" panose="020B0400000000000000" pitchFamily="49" charset="-128"/>
                </a:endParaRPr>
              </a:p>
              <a:p>
                <a:pPr algn="ctr"/>
                <a:r>
                  <a:rPr kumimoji="1" lang="ja-JP" altLang="en-US" sz="800" dirty="0">
                    <a:latin typeface="BIZ UDゴシック" panose="020B0400000000000000" pitchFamily="49" charset="-128"/>
                    <a:ea typeface="BIZ UDゴシック" panose="020B0400000000000000" pitchFamily="49" charset="-128"/>
                  </a:rPr>
                  <a:t>交差点</a:t>
                </a:r>
              </a:p>
            </p:txBody>
          </p:sp>
          <p:cxnSp>
            <p:nvCxnSpPr>
              <p:cNvPr id="197" name="直線コネクタ 196"/>
              <p:cNvCxnSpPr>
                <a:stCxn id="128" idx="0"/>
              </p:cNvCxnSpPr>
              <p:nvPr/>
            </p:nvCxnSpPr>
            <p:spPr>
              <a:xfrm flipH="1">
                <a:off x="6474621" y="3899311"/>
                <a:ext cx="252251" cy="232566"/>
              </a:xfrm>
              <a:prstGeom prst="line">
                <a:avLst/>
              </a:prstGeom>
              <a:ln>
                <a:headEnd type="oval"/>
              </a:ln>
            </p:spPr>
            <p:style>
              <a:lnRef idx="1">
                <a:schemeClr val="dk1"/>
              </a:lnRef>
              <a:fillRef idx="0">
                <a:schemeClr val="dk1"/>
              </a:fillRef>
              <a:effectRef idx="0">
                <a:schemeClr val="dk1"/>
              </a:effectRef>
              <a:fontRef idx="minor">
                <a:schemeClr val="tx1"/>
              </a:fontRef>
            </p:style>
          </p:cxnSp>
        </p:grpSp>
        <p:sp>
          <p:nvSpPr>
            <p:cNvPr id="2" name="テキスト ボックス 1"/>
            <p:cNvSpPr txBox="1"/>
            <p:nvPr/>
          </p:nvSpPr>
          <p:spPr>
            <a:xfrm>
              <a:off x="5386395" y="3802311"/>
              <a:ext cx="170876" cy="215444"/>
            </a:xfrm>
            <a:prstGeom prst="rect">
              <a:avLst/>
            </a:prstGeom>
            <a:noFill/>
          </p:spPr>
          <p:txBody>
            <a:bodyPr wrap="square" rtlCol="0">
              <a:spAutoFit/>
            </a:bodyPr>
            <a:lstStyle/>
            <a:p>
              <a:r>
                <a:rPr kumimoji="1" lang="ja-JP" altLang="en-US" sz="800" dirty="0"/>
                <a:t>①</a:t>
              </a:r>
            </a:p>
          </p:txBody>
        </p:sp>
        <p:sp>
          <p:nvSpPr>
            <p:cNvPr id="42" name="下矢印 41"/>
            <p:cNvSpPr/>
            <p:nvPr/>
          </p:nvSpPr>
          <p:spPr>
            <a:xfrm rot="16200000">
              <a:off x="4721218" y="3810590"/>
              <a:ext cx="214639" cy="201266"/>
            </a:xfrm>
            <a:prstGeom prst="downArrow">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3" name="テキスト ボックス 42"/>
            <p:cNvSpPr txBox="1"/>
            <p:nvPr/>
          </p:nvSpPr>
          <p:spPr>
            <a:xfrm>
              <a:off x="4695747" y="3806748"/>
              <a:ext cx="170876" cy="215444"/>
            </a:xfrm>
            <a:prstGeom prst="rect">
              <a:avLst/>
            </a:prstGeom>
            <a:noFill/>
          </p:spPr>
          <p:txBody>
            <a:bodyPr wrap="square" rtlCol="0">
              <a:spAutoFit/>
            </a:bodyPr>
            <a:lstStyle/>
            <a:p>
              <a:r>
                <a:rPr lang="ja-JP" altLang="en-US" sz="800" dirty="0"/>
                <a:t>②</a:t>
              </a:r>
              <a:endParaRPr kumimoji="1" lang="ja-JP" altLang="en-US" sz="800" dirty="0"/>
            </a:p>
          </p:txBody>
        </p:sp>
      </p:grpSp>
      <p:pic>
        <p:nvPicPr>
          <p:cNvPr id="6" name="図 5"/>
          <p:cNvPicPr>
            <a:picLocks noChangeAspect="1"/>
          </p:cNvPicPr>
          <p:nvPr/>
        </p:nvPicPr>
        <p:blipFill rotWithShape="1">
          <a:blip r:embed="rId7" cstate="print">
            <a:extLst>
              <a:ext uri="{28A0092B-C50C-407E-A947-70E740481C1C}">
                <a14:useLocalDpi xmlns:a14="http://schemas.microsoft.com/office/drawing/2010/main" val="0"/>
              </a:ext>
            </a:extLst>
          </a:blip>
          <a:srcRect t="1" b="12126"/>
          <a:stretch/>
        </p:blipFill>
        <p:spPr>
          <a:xfrm>
            <a:off x="6748962" y="3336984"/>
            <a:ext cx="2201937" cy="1309301"/>
          </a:xfrm>
          <a:prstGeom prst="rect">
            <a:avLst/>
          </a:prstGeom>
        </p:spPr>
      </p:pic>
      <p:sp>
        <p:nvSpPr>
          <p:cNvPr id="48" name="テキスト ボックス 47"/>
          <p:cNvSpPr txBox="1"/>
          <p:nvPr/>
        </p:nvSpPr>
        <p:spPr>
          <a:xfrm>
            <a:off x="6748962" y="3289067"/>
            <a:ext cx="2009954" cy="369332"/>
          </a:xfrm>
          <a:prstGeom prst="rect">
            <a:avLst/>
          </a:prstGeom>
          <a:noFill/>
        </p:spPr>
        <p:txBody>
          <a:bodyPr wrap="square" rtlCol="0">
            <a:spAutoFit/>
          </a:bodyPr>
          <a:lstStyle/>
          <a:p>
            <a:r>
              <a:rPr lang="ja-JP" altLang="en-US" dirty="0">
                <a:latin typeface="BIZ UDゴシック" panose="020B0400000000000000" pitchFamily="49" charset="-128"/>
                <a:ea typeface="BIZ UDゴシック" panose="020B0400000000000000" pitchFamily="49" charset="-128"/>
              </a:rPr>
              <a:t>②現況</a:t>
            </a:r>
            <a:r>
              <a:rPr lang="ja-JP" altLang="en-US" sz="1100" dirty="0">
                <a:latin typeface="BIZ UDゴシック" panose="020B0400000000000000" pitchFamily="49" charset="-128"/>
                <a:ea typeface="BIZ UDゴシック" panose="020B0400000000000000" pitchFamily="49" charset="-128"/>
              </a:rPr>
              <a:t>（</a:t>
            </a:r>
            <a:r>
              <a:rPr lang="en-US" altLang="ja-JP" sz="1100" dirty="0">
                <a:latin typeface="BIZ UDゴシック" panose="020B0400000000000000" pitchFamily="49" charset="-128"/>
                <a:ea typeface="BIZ UDゴシック" panose="020B0400000000000000" pitchFamily="49" charset="-128"/>
              </a:rPr>
              <a:t>R5.9</a:t>
            </a:r>
            <a:r>
              <a:rPr lang="ja-JP" altLang="en-US" sz="1100" dirty="0">
                <a:latin typeface="BIZ UDゴシック" panose="020B0400000000000000" pitchFamily="49" charset="-128"/>
                <a:ea typeface="BIZ UDゴシック" panose="020B0400000000000000" pitchFamily="49" charset="-128"/>
              </a:rPr>
              <a:t>）</a:t>
            </a:r>
            <a:endParaRPr kumimoji="1" lang="ja-JP" altLang="en-US" sz="800" dirty="0">
              <a:latin typeface="BIZ UDゴシック" panose="020B0400000000000000" pitchFamily="49" charset="-128"/>
              <a:ea typeface="BIZ UDゴシック" panose="020B0400000000000000" pitchFamily="49" charset="-128"/>
            </a:endParaRPr>
          </a:p>
        </p:txBody>
      </p:sp>
      <p:sp>
        <p:nvSpPr>
          <p:cNvPr id="47" name="下矢印 46"/>
          <p:cNvSpPr/>
          <p:nvPr/>
        </p:nvSpPr>
        <p:spPr>
          <a:xfrm rot="5715267">
            <a:off x="4328516" y="3858100"/>
            <a:ext cx="214639" cy="201266"/>
          </a:xfrm>
          <a:prstGeom prst="downArrow">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9" name="テキスト ボックス 48"/>
          <p:cNvSpPr txBox="1"/>
          <p:nvPr/>
        </p:nvSpPr>
        <p:spPr>
          <a:xfrm rot="529608">
            <a:off x="4298242" y="3847823"/>
            <a:ext cx="170876" cy="215444"/>
          </a:xfrm>
          <a:prstGeom prst="rect">
            <a:avLst/>
          </a:prstGeom>
          <a:noFill/>
        </p:spPr>
        <p:txBody>
          <a:bodyPr wrap="square" rtlCol="0">
            <a:spAutoFit/>
          </a:bodyPr>
          <a:lstStyle/>
          <a:p>
            <a:r>
              <a:rPr lang="ja-JP" altLang="en-US" sz="800" dirty="0"/>
              <a:t>③</a:t>
            </a:r>
            <a:endParaRPr kumimoji="1" lang="ja-JP" altLang="en-US" sz="800" dirty="0"/>
          </a:p>
        </p:txBody>
      </p:sp>
      <p:pic>
        <p:nvPicPr>
          <p:cNvPr id="3" name="図 2"/>
          <p:cNvPicPr>
            <a:picLocks noChangeAspect="1"/>
          </p:cNvPicPr>
          <p:nvPr/>
        </p:nvPicPr>
        <p:blipFill>
          <a:blip r:embed="rId8"/>
          <a:stretch>
            <a:fillRect/>
          </a:stretch>
        </p:blipFill>
        <p:spPr>
          <a:xfrm>
            <a:off x="3660643" y="4684928"/>
            <a:ext cx="2796649" cy="2054801"/>
          </a:xfrm>
          <a:prstGeom prst="rect">
            <a:avLst/>
          </a:prstGeom>
        </p:spPr>
      </p:pic>
      <p:sp>
        <p:nvSpPr>
          <p:cNvPr id="52" name="テキスト ボックス 51"/>
          <p:cNvSpPr txBox="1"/>
          <p:nvPr/>
        </p:nvSpPr>
        <p:spPr>
          <a:xfrm>
            <a:off x="3667257" y="4654402"/>
            <a:ext cx="508058" cy="369332"/>
          </a:xfrm>
          <a:prstGeom prst="rect">
            <a:avLst/>
          </a:prstGeom>
          <a:noFill/>
        </p:spPr>
        <p:txBody>
          <a:bodyPr wrap="square" rtlCol="0">
            <a:spAutoFit/>
          </a:bodyPr>
          <a:lstStyle/>
          <a:p>
            <a:r>
              <a:rPr lang="ja-JP" altLang="en-US" dirty="0">
                <a:latin typeface="BIZ UDゴシック" panose="020B0400000000000000" pitchFamily="49" charset="-128"/>
                <a:ea typeface="BIZ UDゴシック" panose="020B0400000000000000" pitchFamily="49" charset="-128"/>
              </a:rPr>
              <a:t>③</a:t>
            </a:r>
            <a:endParaRPr kumimoji="1" lang="ja-JP" altLang="en-US" sz="800" dirty="0">
              <a:latin typeface="BIZ UDゴシック" panose="020B0400000000000000" pitchFamily="49" charset="-128"/>
              <a:ea typeface="BIZ UDゴシック" panose="020B0400000000000000" pitchFamily="49" charset="-128"/>
            </a:endParaRPr>
          </a:p>
        </p:txBody>
      </p:sp>
      <p:sp>
        <p:nvSpPr>
          <p:cNvPr id="50" name="テキスト ボックス 49"/>
          <p:cNvSpPr txBox="1"/>
          <p:nvPr/>
        </p:nvSpPr>
        <p:spPr>
          <a:xfrm>
            <a:off x="7993002" y="2975253"/>
            <a:ext cx="994423" cy="276999"/>
          </a:xfrm>
          <a:prstGeom prst="rect">
            <a:avLst/>
          </a:prstGeom>
          <a:noFill/>
        </p:spPr>
        <p:txBody>
          <a:bodyPr wrap="square" rtlCol="0">
            <a:spAutoFit/>
          </a:bodyPr>
          <a:lstStyle/>
          <a:p>
            <a:r>
              <a:rPr kumimoji="1" lang="ja-JP" altLang="en-US" sz="1200" dirty="0">
                <a:solidFill>
                  <a:schemeClr val="bg1"/>
                </a:solidFill>
                <a:latin typeface="BIZ UDゴシック" panose="020B0400000000000000" pitchFamily="49" charset="-128"/>
                <a:ea typeface="BIZ UDゴシック" panose="020B0400000000000000" pitchFamily="49" charset="-128"/>
              </a:rPr>
              <a:t>市施行区間</a:t>
            </a:r>
          </a:p>
        </p:txBody>
      </p:sp>
    </p:spTree>
    <p:extLst>
      <p:ext uri="{BB962C8B-B14F-4D97-AF65-F5344CB8AC3E}">
        <p14:creationId xmlns:p14="http://schemas.microsoft.com/office/powerpoint/2010/main" val="1207223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0" y="854075"/>
            <a:ext cx="9144000" cy="2395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hangingPunct="1">
              <a:lnSpc>
                <a:spcPts val="2600"/>
              </a:lnSpc>
              <a:defRPr/>
            </a:pPr>
            <a:r>
              <a:rPr lang="ja-JP" altLang="en-US" sz="2400" dirty="0">
                <a:solidFill>
                  <a:schemeClr val="tx1"/>
                </a:solidFill>
              </a:rPr>
              <a:t>　</a:t>
            </a:r>
            <a:r>
              <a:rPr lang="ja-JP" altLang="en-US" b="1" dirty="0">
                <a:solidFill>
                  <a:schemeClr val="tx1"/>
                </a:solidFill>
              </a:rPr>
              <a:t> </a:t>
            </a:r>
            <a:r>
              <a:rPr lang="ja-JP" altLang="en-US" b="1" u="sng" dirty="0">
                <a:solidFill>
                  <a:schemeClr val="tx1"/>
                </a:solidFill>
              </a:rPr>
              <a:t>◆費用便益比とは</a:t>
            </a:r>
            <a:endParaRPr lang="en-US" altLang="ja-JP" b="1" u="sng" dirty="0">
              <a:solidFill>
                <a:schemeClr val="tx1"/>
              </a:solidFill>
            </a:endParaRPr>
          </a:p>
          <a:p>
            <a:pPr eaLnBrk="1" hangingPunct="1">
              <a:lnSpc>
                <a:spcPts val="2600"/>
              </a:lnSpc>
              <a:defRPr/>
            </a:pPr>
            <a:r>
              <a:rPr lang="ja-JP" altLang="en-US" dirty="0">
                <a:solidFill>
                  <a:schemeClr val="tx1"/>
                </a:solidFill>
              </a:rPr>
              <a:t>　　　　 ＜便益＞を＜費用＞ で割ったものであり、値が大きいほど投資効果が大きい。</a:t>
            </a:r>
          </a:p>
          <a:p>
            <a:pPr eaLnBrk="1" hangingPunct="1">
              <a:lnSpc>
                <a:spcPts val="2600"/>
              </a:lnSpc>
              <a:defRPr/>
            </a:pPr>
            <a:r>
              <a:rPr lang="ja-JP" altLang="en-US" sz="2400" b="1" dirty="0">
                <a:solidFill>
                  <a:schemeClr val="tx1"/>
                </a:solidFill>
              </a:rPr>
              <a:t>　 </a:t>
            </a:r>
            <a:r>
              <a:rPr lang="ja-JP" altLang="en-US" b="1" u="sng" dirty="0">
                <a:solidFill>
                  <a:schemeClr val="tx1"/>
                </a:solidFill>
              </a:rPr>
              <a:t>◆道路事業の費用便益比</a:t>
            </a:r>
            <a:r>
              <a:rPr lang="ja-JP" altLang="en-US" b="1" u="sng" dirty="0">
                <a:solidFill>
                  <a:schemeClr val="tx1"/>
                </a:solidFill>
                <a:latin typeface="ＭＳ Ｐゴシック" pitchFamily="50" charset="-128"/>
              </a:rPr>
              <a:t>（</a:t>
            </a:r>
            <a:r>
              <a:rPr lang="en-US" altLang="ja-JP" b="1" u="sng" dirty="0">
                <a:solidFill>
                  <a:schemeClr val="tx1"/>
                </a:solidFill>
                <a:latin typeface="ＭＳ Ｐゴシック" pitchFamily="50" charset="-128"/>
              </a:rPr>
              <a:t>B</a:t>
            </a:r>
            <a:r>
              <a:rPr lang="ja-JP" altLang="en-US" b="1" u="sng" dirty="0">
                <a:solidFill>
                  <a:schemeClr val="tx1"/>
                </a:solidFill>
                <a:latin typeface="ＭＳ Ｐゴシック" pitchFamily="50" charset="-128"/>
              </a:rPr>
              <a:t>／</a:t>
            </a:r>
            <a:r>
              <a:rPr lang="en-US" altLang="ja-JP" b="1" u="sng" dirty="0">
                <a:solidFill>
                  <a:schemeClr val="tx1"/>
                </a:solidFill>
                <a:latin typeface="ＭＳ Ｐゴシック" pitchFamily="50" charset="-128"/>
              </a:rPr>
              <a:t>C</a:t>
            </a:r>
            <a:r>
              <a:rPr lang="ja-JP" altLang="en-US" b="1" u="sng" dirty="0">
                <a:solidFill>
                  <a:schemeClr val="tx1"/>
                </a:solidFill>
                <a:latin typeface="ＭＳ Ｐゴシック" pitchFamily="50" charset="-128"/>
              </a:rPr>
              <a:t>）</a:t>
            </a:r>
            <a:endParaRPr lang="en-US" altLang="ja-JP" b="1" u="sng" dirty="0">
              <a:solidFill>
                <a:schemeClr val="tx1"/>
              </a:solidFill>
            </a:endParaRPr>
          </a:p>
          <a:p>
            <a:pPr eaLnBrk="1" hangingPunct="1">
              <a:lnSpc>
                <a:spcPts val="2600"/>
              </a:lnSpc>
              <a:defRPr/>
            </a:pPr>
            <a:r>
              <a:rPr lang="ja-JP" altLang="en-US" dirty="0">
                <a:solidFill>
                  <a:schemeClr val="tx1"/>
                </a:solidFill>
              </a:rPr>
              <a:t>　　　　　費用：道路整備に要する事業費＋維持管理に要する費用（</a:t>
            </a:r>
            <a:r>
              <a:rPr lang="en-US" altLang="ja-JP" dirty="0">
                <a:solidFill>
                  <a:schemeClr val="tx1"/>
                </a:solidFill>
              </a:rPr>
              <a:t>C</a:t>
            </a:r>
            <a:r>
              <a:rPr lang="ja-JP" altLang="en-US" dirty="0">
                <a:solidFill>
                  <a:schemeClr val="tx1"/>
                </a:solidFill>
              </a:rPr>
              <a:t>：コスト）</a:t>
            </a:r>
          </a:p>
          <a:p>
            <a:pPr eaLnBrk="1" hangingPunct="1">
              <a:lnSpc>
                <a:spcPts val="2600"/>
              </a:lnSpc>
              <a:defRPr/>
            </a:pPr>
            <a:r>
              <a:rPr lang="ja-JP" altLang="en-US" dirty="0">
                <a:solidFill>
                  <a:schemeClr val="tx1"/>
                </a:solidFill>
              </a:rPr>
              <a:t>　　　　　便益：整備効果を貨幣価値に換算したもの（</a:t>
            </a:r>
            <a:r>
              <a:rPr lang="en-US" altLang="ja-JP" dirty="0">
                <a:solidFill>
                  <a:schemeClr val="tx1"/>
                </a:solidFill>
              </a:rPr>
              <a:t>B</a:t>
            </a:r>
            <a:r>
              <a:rPr lang="ja-JP" altLang="en-US" dirty="0">
                <a:solidFill>
                  <a:schemeClr val="tx1"/>
                </a:solidFill>
              </a:rPr>
              <a:t>：ベネフィット）</a:t>
            </a:r>
            <a:endParaRPr lang="en-US" altLang="ja-JP" dirty="0">
              <a:solidFill>
                <a:schemeClr val="tx1"/>
              </a:solidFill>
            </a:endParaRPr>
          </a:p>
          <a:p>
            <a:pPr eaLnBrk="1" hangingPunct="1">
              <a:lnSpc>
                <a:spcPts val="2600"/>
              </a:lnSpc>
              <a:defRPr/>
            </a:pPr>
            <a:r>
              <a:rPr lang="ja-JP" altLang="en-US" sz="2000" dirty="0">
                <a:solidFill>
                  <a:schemeClr val="tx1"/>
                </a:solidFill>
              </a:rPr>
              <a:t>　　　　　　　</a:t>
            </a:r>
            <a:r>
              <a:rPr lang="ja-JP" altLang="en-US" dirty="0">
                <a:solidFill>
                  <a:schemeClr val="tx1"/>
                </a:solidFill>
              </a:rPr>
              <a:t>　</a:t>
            </a:r>
            <a:r>
              <a:rPr lang="ja-JP" altLang="en-US" u="sng" dirty="0">
                <a:solidFill>
                  <a:schemeClr val="tx1"/>
                </a:solidFill>
              </a:rPr>
              <a:t>走行時間短縮</a:t>
            </a:r>
            <a:r>
              <a:rPr lang="ja-JP" altLang="en-US" dirty="0">
                <a:solidFill>
                  <a:schemeClr val="tx1"/>
                </a:solidFill>
              </a:rPr>
              <a:t>便益＋</a:t>
            </a:r>
            <a:r>
              <a:rPr lang="ja-JP" altLang="en-US" u="sng" dirty="0">
                <a:solidFill>
                  <a:schemeClr val="tx1"/>
                </a:solidFill>
              </a:rPr>
              <a:t>走行経費減少</a:t>
            </a:r>
            <a:r>
              <a:rPr lang="ja-JP" altLang="en-US" dirty="0">
                <a:solidFill>
                  <a:schemeClr val="tx1"/>
                </a:solidFill>
              </a:rPr>
              <a:t>便益＋</a:t>
            </a:r>
            <a:r>
              <a:rPr lang="ja-JP" altLang="en-US" u="sng" dirty="0">
                <a:solidFill>
                  <a:schemeClr val="tx1"/>
                </a:solidFill>
              </a:rPr>
              <a:t>交通事故減少</a:t>
            </a:r>
            <a:r>
              <a:rPr lang="ja-JP" altLang="en-US" dirty="0">
                <a:solidFill>
                  <a:schemeClr val="tx1"/>
                </a:solidFill>
              </a:rPr>
              <a:t>便益　</a:t>
            </a:r>
            <a:endParaRPr lang="en-US" altLang="ja-JP" dirty="0">
              <a:solidFill>
                <a:schemeClr val="tx1"/>
              </a:solidFill>
            </a:endParaRPr>
          </a:p>
          <a:p>
            <a:pPr eaLnBrk="1" hangingPunct="1">
              <a:lnSpc>
                <a:spcPts val="2600"/>
              </a:lnSpc>
              <a:defRPr/>
            </a:pPr>
            <a:endParaRPr lang="en-US" altLang="ja-JP" sz="700" b="1" dirty="0">
              <a:solidFill>
                <a:schemeClr val="tx1"/>
              </a:solidFill>
            </a:endParaRPr>
          </a:p>
          <a:p>
            <a:pPr eaLnBrk="1" hangingPunct="1">
              <a:lnSpc>
                <a:spcPts val="2600"/>
              </a:lnSpc>
              <a:defRPr/>
            </a:pPr>
            <a:r>
              <a:rPr lang="ja-JP" altLang="en-US" sz="2000" b="1" dirty="0">
                <a:solidFill>
                  <a:schemeClr val="tx1"/>
                </a:solidFill>
              </a:rPr>
              <a:t>　　　</a:t>
            </a:r>
            <a:endParaRPr lang="ja-JP" altLang="en-US" b="1" u="sng" dirty="0">
              <a:solidFill>
                <a:schemeClr val="tx1"/>
              </a:solidFill>
            </a:endParaRPr>
          </a:p>
        </p:txBody>
      </p:sp>
      <p:sp>
        <p:nvSpPr>
          <p:cNvPr id="11" name="タイトル 2"/>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24580"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94BF2CF2-6DE1-4B40-B1A9-63B8B3754E71}" type="slidenum">
              <a:rPr lang="ja-JP" altLang="en-US" sz="2000" smtClean="0">
                <a:latin typeface="Arial" panose="020B0604020202020204" pitchFamily="34" charset="0"/>
              </a:rPr>
              <a:pPr>
                <a:spcBef>
                  <a:spcPct val="0"/>
                </a:spcBef>
                <a:buFontTx/>
                <a:buNone/>
              </a:pPr>
              <a:t>9</a:t>
            </a:fld>
            <a:endParaRPr lang="ja-JP" altLang="en-US" sz="2000">
              <a:latin typeface="Arial" panose="020B0604020202020204" pitchFamily="34" charset="0"/>
            </a:endParaRPr>
          </a:p>
        </p:txBody>
      </p:sp>
      <p:sp>
        <p:nvSpPr>
          <p:cNvPr id="24581" name="正方形/長方形 4"/>
          <p:cNvSpPr>
            <a:spLocks noChangeArrowheads="1"/>
          </p:cNvSpPr>
          <p:nvPr/>
        </p:nvSpPr>
        <p:spPr bwMode="auto">
          <a:xfrm>
            <a:off x="40338" y="548518"/>
            <a:ext cx="43156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000" b="1" dirty="0">
                <a:latin typeface="+mj-ea"/>
                <a:ea typeface="+mj-ea"/>
              </a:rPr>
              <a:t>■事業の投資効果（費用便益分析）①</a:t>
            </a:r>
          </a:p>
        </p:txBody>
      </p:sp>
      <p:grpSp>
        <p:nvGrpSpPr>
          <p:cNvPr id="24582" name="グループ化 16"/>
          <p:cNvGrpSpPr>
            <a:grpSpLocks/>
          </p:cNvGrpSpPr>
          <p:nvPr/>
        </p:nvGrpSpPr>
        <p:grpSpPr bwMode="auto">
          <a:xfrm>
            <a:off x="712788" y="4786313"/>
            <a:ext cx="7685087" cy="2040645"/>
            <a:chOff x="703262" y="4812249"/>
            <a:chExt cx="7685161" cy="2040988"/>
          </a:xfrm>
        </p:grpSpPr>
        <p:grpSp>
          <p:nvGrpSpPr>
            <p:cNvPr id="24595" name="グループ化 12"/>
            <p:cNvGrpSpPr>
              <a:grpSpLocks/>
            </p:cNvGrpSpPr>
            <p:nvPr/>
          </p:nvGrpSpPr>
          <p:grpSpPr bwMode="auto">
            <a:xfrm>
              <a:off x="3039442" y="4886325"/>
              <a:ext cx="5061295" cy="1966912"/>
              <a:chOff x="2562225" y="4886325"/>
              <a:chExt cx="5061295" cy="1966912"/>
            </a:xfrm>
          </p:grpSpPr>
          <p:grpSp>
            <p:nvGrpSpPr>
              <p:cNvPr id="24598" name="グループ化 9"/>
              <p:cNvGrpSpPr>
                <a:grpSpLocks/>
              </p:cNvGrpSpPr>
              <p:nvPr/>
            </p:nvGrpSpPr>
            <p:grpSpPr bwMode="auto">
              <a:xfrm>
                <a:off x="2654645" y="4886325"/>
                <a:ext cx="4968875" cy="1966912"/>
                <a:chOff x="2654645" y="4886325"/>
                <a:chExt cx="4968875" cy="1966912"/>
              </a:xfrm>
            </p:grpSpPr>
            <p:pic>
              <p:nvPicPr>
                <p:cNvPr id="24600" name="図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54645" y="4886325"/>
                  <a:ext cx="4968875"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01" name="テキスト ボックス 17"/>
                <p:cNvSpPr txBox="1">
                  <a:spLocks noChangeArrowheads="1"/>
                </p:cNvSpPr>
                <p:nvPr/>
              </p:nvSpPr>
              <p:spPr bwMode="auto">
                <a:xfrm>
                  <a:off x="3783891" y="6614003"/>
                  <a:ext cx="805171"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dirty="0">
                      <a:solidFill>
                        <a:schemeClr val="tx2"/>
                      </a:solidFill>
                      <a:latin typeface="Arial" panose="020B0604020202020204" pitchFamily="34" charset="0"/>
                    </a:rPr>
                    <a:t>整備なし</a:t>
                  </a:r>
                </a:p>
              </p:txBody>
            </p:sp>
            <p:sp>
              <p:nvSpPr>
                <p:cNvPr id="24602" name="テキスト ボックス 18"/>
                <p:cNvSpPr txBox="1">
                  <a:spLocks noChangeArrowheads="1"/>
                </p:cNvSpPr>
                <p:nvPr/>
              </p:nvSpPr>
              <p:spPr bwMode="auto">
                <a:xfrm>
                  <a:off x="6196051" y="6614003"/>
                  <a:ext cx="805171"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a:solidFill>
                        <a:schemeClr val="tx2"/>
                      </a:solidFill>
                      <a:latin typeface="Arial" panose="020B0604020202020204" pitchFamily="34" charset="0"/>
                    </a:rPr>
                    <a:t>整備あり</a:t>
                  </a:r>
                </a:p>
              </p:txBody>
            </p:sp>
          </p:grpSp>
          <p:sp>
            <p:nvSpPr>
              <p:cNvPr id="24599" name="テキスト ボックス 12"/>
              <p:cNvSpPr txBox="1">
                <a:spLocks noChangeArrowheads="1"/>
              </p:cNvSpPr>
              <p:nvPr/>
            </p:nvSpPr>
            <p:spPr bwMode="auto">
              <a:xfrm rot="5400000">
                <a:off x="1906587" y="5541963"/>
                <a:ext cx="1814513"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400">
                  <a:solidFill>
                    <a:schemeClr val="tx2"/>
                  </a:solidFill>
                  <a:latin typeface="Meiryo UI" panose="020B0604030504040204" pitchFamily="50" charset="-128"/>
                  <a:ea typeface="Meiryo UI" panose="020B0604030504040204" pitchFamily="50" charset="-128"/>
                </a:endParaRPr>
              </a:p>
            </p:txBody>
          </p:sp>
        </p:grpSp>
        <p:sp>
          <p:nvSpPr>
            <p:cNvPr id="26" name="正方形/長方形 25"/>
            <p:cNvSpPr/>
            <p:nvPr/>
          </p:nvSpPr>
          <p:spPr>
            <a:xfrm>
              <a:off x="703262" y="4812249"/>
              <a:ext cx="7685161" cy="2011700"/>
            </a:xfrm>
            <a:prstGeom prst="rect">
              <a:avLst/>
            </a:prstGeom>
            <a:noFill/>
            <a:ln w="25400" cmpd="sng">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6" name="正方形/長方形 5"/>
            <p:cNvSpPr/>
            <p:nvPr/>
          </p:nvSpPr>
          <p:spPr>
            <a:xfrm>
              <a:off x="779463" y="4886325"/>
              <a:ext cx="1404951" cy="33819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eaLnBrk="1" hangingPunct="1">
                <a:defRPr/>
              </a:pPr>
              <a:r>
                <a:rPr lang="ja-JP" altLang="en-US" sz="1600" b="1" dirty="0">
                  <a:solidFill>
                    <a:schemeClr val="tx1"/>
                  </a:solidFill>
                </a:rPr>
                <a:t>便益の考え方</a:t>
              </a:r>
            </a:p>
          </p:txBody>
        </p:sp>
      </p:grpSp>
      <p:grpSp>
        <p:nvGrpSpPr>
          <p:cNvPr id="24583" name="グループ化 19"/>
          <p:cNvGrpSpPr>
            <a:grpSpLocks/>
          </p:cNvGrpSpPr>
          <p:nvPr/>
        </p:nvGrpSpPr>
        <p:grpSpPr bwMode="auto">
          <a:xfrm>
            <a:off x="712788" y="2938463"/>
            <a:ext cx="7675562" cy="1790700"/>
            <a:chOff x="712787" y="2921001"/>
            <a:chExt cx="7675635" cy="1791443"/>
          </a:xfrm>
        </p:grpSpPr>
        <p:sp>
          <p:nvSpPr>
            <p:cNvPr id="16" name="正方形/長方形 15"/>
            <p:cNvSpPr/>
            <p:nvPr/>
          </p:nvSpPr>
          <p:spPr>
            <a:xfrm>
              <a:off x="712787" y="2921001"/>
              <a:ext cx="7675635" cy="1791443"/>
            </a:xfrm>
            <a:prstGeom prst="rect">
              <a:avLst/>
            </a:prstGeom>
            <a:noFill/>
            <a:ln w="25400" cmpd="sng">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nvGrpSpPr>
            <p:cNvPr id="24585" name="グループ化 6"/>
            <p:cNvGrpSpPr>
              <a:grpSpLocks/>
            </p:cNvGrpSpPr>
            <p:nvPr/>
          </p:nvGrpSpPr>
          <p:grpSpPr bwMode="auto">
            <a:xfrm>
              <a:off x="2124075" y="3016459"/>
              <a:ext cx="5600700" cy="1614487"/>
              <a:chOff x="2124075" y="2944813"/>
              <a:chExt cx="5600700" cy="1614487"/>
            </a:xfrm>
          </p:grpSpPr>
          <p:pic>
            <p:nvPicPr>
              <p:cNvPr id="24587" name="図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24075" y="3090863"/>
                <a:ext cx="56007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bwMode="auto">
              <a:xfrm>
                <a:off x="3868767" y="2944645"/>
                <a:ext cx="3856073" cy="308103"/>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defRPr/>
                </a:pPr>
                <a:r>
                  <a:rPr lang="ja-JP" altLang="en-US" sz="1400" dirty="0">
                    <a:latin typeface="Meiryo UI" pitchFamily="50" charset="-128"/>
                    <a:ea typeface="Meiryo UI" pitchFamily="50" charset="-128"/>
                    <a:cs typeface="Meiryo UI" pitchFamily="50" charset="-128"/>
                  </a:rPr>
                  <a:t>整備効果を貨幣価値に換算したもの（</a:t>
                </a:r>
                <a:r>
                  <a:rPr lang="en-US" altLang="ja-JP" sz="1400" dirty="0">
                    <a:latin typeface="Meiryo UI" pitchFamily="50" charset="-128"/>
                    <a:ea typeface="Meiryo UI" pitchFamily="50" charset="-128"/>
                    <a:cs typeface="Meiryo UI" pitchFamily="50" charset="-128"/>
                  </a:rPr>
                  <a:t>B</a:t>
                </a:r>
                <a:r>
                  <a:rPr lang="ja-JP" altLang="en-US" sz="1400" dirty="0">
                    <a:latin typeface="Meiryo UI" pitchFamily="50" charset="-128"/>
                    <a:ea typeface="Meiryo UI" pitchFamily="50" charset="-128"/>
                    <a:cs typeface="Meiryo UI" pitchFamily="50" charset="-128"/>
                  </a:rPr>
                  <a:t>）</a:t>
                </a:r>
              </a:p>
            </p:txBody>
          </p:sp>
          <p:sp>
            <p:nvSpPr>
              <p:cNvPr id="12" name="テキスト ボックス 11"/>
              <p:cNvSpPr txBox="1"/>
              <p:nvPr/>
            </p:nvSpPr>
            <p:spPr bwMode="auto">
              <a:xfrm>
                <a:off x="3851303" y="4251699"/>
                <a:ext cx="3856074" cy="308103"/>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defRPr/>
                </a:pPr>
                <a:r>
                  <a:rPr lang="ja-JP" altLang="en-US" sz="1400" dirty="0">
                    <a:latin typeface="Meiryo UI" pitchFamily="50" charset="-128"/>
                    <a:ea typeface="Meiryo UI" pitchFamily="50" charset="-128"/>
                    <a:cs typeface="Meiryo UI" pitchFamily="50" charset="-128"/>
                  </a:rPr>
                  <a:t>事業</a:t>
                </a:r>
                <a:r>
                  <a:rPr lang="zh-TW" altLang="en-US" sz="1400" dirty="0">
                    <a:latin typeface="Meiryo UI" pitchFamily="50" charset="-128"/>
                    <a:ea typeface="Meiryo UI" pitchFamily="50" charset="-128"/>
                    <a:cs typeface="Meiryo UI" pitchFamily="50" charset="-128"/>
                  </a:rPr>
                  <a:t>費、維持管理費</a:t>
                </a:r>
                <a:r>
                  <a:rPr lang="ja-JP" altLang="en-US" sz="1400" dirty="0">
                    <a:latin typeface="Meiryo UI" pitchFamily="50" charset="-128"/>
                    <a:ea typeface="Meiryo UI" pitchFamily="50" charset="-128"/>
                    <a:cs typeface="Meiryo UI" pitchFamily="50" charset="-128"/>
                  </a:rPr>
                  <a:t>（</a:t>
                </a:r>
                <a:r>
                  <a:rPr lang="en-US" altLang="ja-JP" sz="1400" dirty="0">
                    <a:latin typeface="Meiryo UI" pitchFamily="50" charset="-128"/>
                    <a:ea typeface="Meiryo UI" pitchFamily="50" charset="-128"/>
                    <a:cs typeface="Meiryo UI" pitchFamily="50" charset="-128"/>
                  </a:rPr>
                  <a:t>C</a:t>
                </a:r>
                <a:r>
                  <a:rPr lang="ja-JP" altLang="en-US" sz="1400" dirty="0">
                    <a:latin typeface="Meiryo UI" pitchFamily="50" charset="-128"/>
                    <a:ea typeface="Meiryo UI" pitchFamily="50" charset="-128"/>
                    <a:cs typeface="Meiryo UI" pitchFamily="50" charset="-128"/>
                  </a:rPr>
                  <a:t>）</a:t>
                </a:r>
              </a:p>
            </p:txBody>
          </p:sp>
          <p:grpSp>
            <p:nvGrpSpPr>
              <p:cNvPr id="24590" name="グループ化 4"/>
              <p:cNvGrpSpPr>
                <a:grpSpLocks/>
              </p:cNvGrpSpPr>
              <p:nvPr/>
            </p:nvGrpSpPr>
            <p:grpSpPr bwMode="auto">
              <a:xfrm>
                <a:off x="4211960" y="3789040"/>
                <a:ext cx="3096344" cy="432048"/>
                <a:chOff x="4211960" y="3789040"/>
                <a:chExt cx="3096344" cy="432048"/>
              </a:xfrm>
            </p:grpSpPr>
            <p:sp>
              <p:nvSpPr>
                <p:cNvPr id="3" name="正方形/長方形 2"/>
                <p:cNvSpPr/>
                <p:nvPr/>
              </p:nvSpPr>
              <p:spPr>
                <a:xfrm>
                  <a:off x="4211670" y="3789545"/>
                  <a:ext cx="3097241" cy="431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4592" name="テキスト ボックス 3"/>
                <p:cNvSpPr txBox="1">
                  <a:spLocks noChangeArrowheads="1"/>
                </p:cNvSpPr>
                <p:nvPr/>
              </p:nvSpPr>
              <p:spPr bwMode="auto">
                <a:xfrm>
                  <a:off x="4355976" y="3840014"/>
                  <a:ext cx="972000" cy="36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100" b="1">
                      <a:solidFill>
                        <a:schemeClr val="tx2"/>
                      </a:solidFill>
                      <a:latin typeface="Arial" panose="020B0604020202020204" pitchFamily="34" charset="0"/>
                    </a:rPr>
                    <a:t>事業費</a:t>
                  </a:r>
                </a:p>
              </p:txBody>
            </p:sp>
            <p:sp>
              <p:nvSpPr>
                <p:cNvPr id="24593" name="テキスト ボックス 13"/>
                <p:cNvSpPr txBox="1">
                  <a:spLocks noChangeArrowheads="1"/>
                </p:cNvSpPr>
                <p:nvPr/>
              </p:nvSpPr>
              <p:spPr bwMode="auto">
                <a:xfrm>
                  <a:off x="5940152" y="3840014"/>
                  <a:ext cx="972000" cy="36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100" b="1">
                      <a:solidFill>
                        <a:schemeClr val="tx2"/>
                      </a:solidFill>
                      <a:latin typeface="Arial" panose="020B0604020202020204" pitchFamily="34" charset="0"/>
                    </a:rPr>
                    <a:t>維持管理費</a:t>
                  </a:r>
                </a:p>
              </p:txBody>
            </p:sp>
            <p:sp>
              <p:nvSpPr>
                <p:cNvPr id="24594" name="テキスト ボックス 14"/>
                <p:cNvSpPr txBox="1">
                  <a:spLocks noChangeArrowheads="1"/>
                </p:cNvSpPr>
                <p:nvPr/>
              </p:nvSpPr>
              <p:spPr bwMode="auto">
                <a:xfrm>
                  <a:off x="5471025" y="3899516"/>
                  <a:ext cx="3385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a:solidFill>
                        <a:schemeClr val="tx2"/>
                      </a:solidFill>
                      <a:latin typeface="Arial" panose="020B0604020202020204" pitchFamily="34" charset="0"/>
                    </a:rPr>
                    <a:t>＋</a:t>
                  </a:r>
                </a:p>
              </p:txBody>
            </p:sp>
          </p:grpSp>
        </p:grpSp>
        <p:sp>
          <p:nvSpPr>
            <p:cNvPr id="9" name="正方形/長方形 8"/>
            <p:cNvSpPr/>
            <p:nvPr/>
          </p:nvSpPr>
          <p:spPr>
            <a:xfrm>
              <a:off x="788988" y="2986116"/>
              <a:ext cx="1219212" cy="33827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eaLnBrk="1" hangingPunct="1">
                <a:defRPr/>
              </a:pPr>
              <a:r>
                <a:rPr lang="ja-JP" altLang="en-US" sz="1600" b="1" dirty="0">
                  <a:solidFill>
                    <a:schemeClr val="tx1"/>
                  </a:solidFill>
                </a:rPr>
                <a:t>費用便益比</a:t>
              </a:r>
            </a:p>
          </p:txBody>
        </p:sp>
      </p:grpSp>
    </p:spTree>
    <p:extLst>
      <p:ext uri="{BB962C8B-B14F-4D97-AF65-F5344CB8AC3E}">
        <p14:creationId xmlns:p14="http://schemas.microsoft.com/office/powerpoint/2010/main" val="4012444807"/>
      </p:ext>
    </p:extLst>
  </p:cSld>
  <p:clrMapOvr>
    <a:masterClrMapping/>
  </p:clrMapOvr>
</p:sld>
</file>

<file path=ppt/theme/theme1.xml><?xml version="1.0" encoding="utf-8"?>
<a:theme xmlns:a="http://schemas.openxmlformats.org/drawingml/2006/main" name="Office テーマ">
  <a:themeElements>
    <a:clrScheme name="ユーザー定義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1F497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w="19050">
          <a:solidFill>
            <a:schemeClr val="tx1"/>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85D4A840C0B79842806973E30B2A13A0" ma:contentTypeVersion="2" ma:contentTypeDescription="新しいドキュメントを作成します。" ma:contentTypeScope="" ma:versionID="0d2eb14373c5b4000c128cfcdd3fcf60">
  <xsd:schema xmlns:xsd="http://www.w3.org/2001/XMLSchema" xmlns:xs="http://www.w3.org/2001/XMLSchema" xmlns:p="http://schemas.microsoft.com/office/2006/metadata/properties" xmlns:ns1="http://schemas.microsoft.com/sharepoint/v3" xmlns:ns2="4e21aece-359b-4e6f-8f54-c70e1e237c6a" targetNamespace="http://schemas.microsoft.com/office/2006/metadata/properties" ma:root="true" ma:fieldsID="db23b4eb53cfac3bdce39f3dd831b7a7" ns1:_="" ns2:_="">
    <xsd:import namespace="http://schemas.microsoft.com/sharepoint/v3"/>
    <xsd:import namespace="4e21aece-359b-4e6f-8f54-c70e1e237c6a"/>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e21aece-359b-4e6f-8f54-c70e1e237c6a"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91C2A7C-4367-4520-81EE-A7F266CF4AD7}">
  <ds:schemaRefs>
    <ds:schemaRef ds:uri="http://purl.org/dc/dcmitype/"/>
    <ds:schemaRef ds:uri="http://purl.org/dc/terms/"/>
    <ds:schemaRef ds:uri="http://schemas.microsoft.com/office/2006/documentManagement/types"/>
    <ds:schemaRef ds:uri="http://schemas.microsoft.com/office/2006/metadata/properties"/>
    <ds:schemaRef ds:uri="http://schemas.microsoft.com/sharepoint/v3"/>
    <ds:schemaRef ds:uri="http://purl.org/dc/elements/1.1/"/>
    <ds:schemaRef ds:uri="http://www.w3.org/XML/1998/namespace"/>
    <ds:schemaRef ds:uri="http://schemas.microsoft.com/office/infopath/2007/PartnerControls"/>
    <ds:schemaRef ds:uri="http://schemas.openxmlformats.org/package/2006/metadata/core-properties"/>
    <ds:schemaRef ds:uri="4e21aece-359b-4e6f-8f54-c70e1e237c6a"/>
  </ds:schemaRefs>
</ds:datastoreItem>
</file>

<file path=customXml/itemProps2.xml><?xml version="1.0" encoding="utf-8"?>
<ds:datastoreItem xmlns:ds="http://schemas.openxmlformats.org/officeDocument/2006/customXml" ds:itemID="{0B6B20AC-4E01-4B39-88BF-8C4FAF8AA7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e21aece-359b-4e6f-8f54-c70e1e237c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291C966-0DE0-4821-98FE-4F7B79A01B0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15122</TotalTime>
  <Words>2741</Words>
  <Application>Microsoft Office PowerPoint</Application>
  <PresentationFormat>画面に合わせる (4:3)</PresentationFormat>
  <Paragraphs>346</Paragraphs>
  <Slides>15</Slides>
  <Notes>15</Notes>
  <HiddenSlides>0</HiddenSlides>
  <MMClips>0</MMClips>
  <ScaleCrop>false</ScaleCrop>
  <HeadingPairs>
    <vt:vector size="8" baseType="variant">
      <vt:variant>
        <vt:lpstr>使用されているフォント</vt:lpstr>
      </vt:variant>
      <vt:variant>
        <vt:i4>10</vt:i4>
      </vt:variant>
      <vt:variant>
        <vt:lpstr>テーマ</vt:lpstr>
      </vt:variant>
      <vt:variant>
        <vt:i4>1</vt:i4>
      </vt:variant>
      <vt:variant>
        <vt:lpstr>埋め込まれた OLE サーバー</vt:lpstr>
      </vt:variant>
      <vt:variant>
        <vt:i4>1</vt:i4>
      </vt:variant>
      <vt:variant>
        <vt:lpstr>スライド タイトル</vt:lpstr>
      </vt:variant>
      <vt:variant>
        <vt:i4>15</vt:i4>
      </vt:variant>
    </vt:vector>
  </HeadingPairs>
  <TitlesOfParts>
    <vt:vector size="27" baseType="lpstr">
      <vt:lpstr>BIZ UDゴシック</vt:lpstr>
      <vt:lpstr>HGPｺﾞｼｯｸM</vt:lpstr>
      <vt:lpstr>HGSｺﾞｼｯｸM</vt:lpstr>
      <vt:lpstr>HG丸ｺﾞｼｯｸM-PRO</vt:lpstr>
      <vt:lpstr>Meiryo UI</vt:lpstr>
      <vt:lpstr>ＭＳ Ｐゴシック</vt:lpstr>
      <vt:lpstr>ＭＳ ゴシック</vt:lpstr>
      <vt:lpstr>游ゴシック</vt:lpstr>
      <vt:lpstr>Arial</vt:lpstr>
      <vt:lpstr>Calibri</vt:lpstr>
      <vt:lpstr>Office テーマ</vt:lpstr>
      <vt:lpstr>文書</vt:lpstr>
      <vt:lpstr>PowerPoint プレゼンテーション</vt:lpstr>
      <vt:lpstr>1.事業概要</vt:lpstr>
      <vt:lpstr>PowerPoint プレゼンテーション</vt:lpstr>
      <vt:lpstr>PowerPoint プレゼンテーション</vt:lpstr>
      <vt:lpstr>２．事業の必要性等に関する視点</vt:lpstr>
      <vt:lpstr>２．事業の必要性等に関する視点</vt:lpstr>
      <vt:lpstr>２.事業の必要性等に関する視点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２．事業の必要性等に関する視点</vt:lpstr>
      <vt:lpstr>３．事業の進捗の見込み、コスト縮減の工夫等</vt:lpstr>
      <vt:lpstr>4．対応方針（原案）</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荒木　梢</dc:creator>
  <cp:lastModifiedBy>越智　太一</cp:lastModifiedBy>
  <cp:revision>180</cp:revision>
  <cp:lastPrinted>2023-09-21T06:09:23Z</cp:lastPrinted>
  <dcterms:modified xsi:type="dcterms:W3CDTF">2023-10-17T00:21:46Z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0x01010085D4A840C0B79842806973E30B2A13A0</vt:lpwstr>
  </property>
</Properties>
</file>