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84" r:id="rId3"/>
    <p:sldId id="285" r:id="rId4"/>
    <p:sldId id="348" r:id="rId5"/>
    <p:sldId id="287" r:id="rId6"/>
    <p:sldId id="301" r:id="rId7"/>
    <p:sldId id="288" r:id="rId8"/>
    <p:sldId id="319" r:id="rId9"/>
    <p:sldId id="315" r:id="rId10"/>
    <p:sldId id="289" r:id="rId11"/>
    <p:sldId id="309" r:id="rId12"/>
    <p:sldId id="320" r:id="rId13"/>
    <p:sldId id="321" r:id="rId14"/>
    <p:sldId id="312" r:id="rId15"/>
    <p:sldId id="306" r:id="rId16"/>
    <p:sldId id="356" r:id="rId17"/>
    <p:sldId id="357" r:id="rId18"/>
    <p:sldId id="351" r:id="rId19"/>
    <p:sldId id="352" r:id="rId20"/>
    <p:sldId id="358" r:id="rId21"/>
    <p:sldId id="359" r:id="rId22"/>
    <p:sldId id="354" r:id="rId23"/>
    <p:sldId id="355" r:id="rId24"/>
    <p:sldId id="360" r:id="rId25"/>
    <p:sldId id="361" r:id="rId26"/>
    <p:sldId id="362" r:id="rId27"/>
    <p:sldId id="363" r:id="rId28"/>
    <p:sldId id="290" r:id="rId29"/>
    <p:sldId id="349" r:id="rId30"/>
    <p:sldId id="365" r:id="rId3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山　絵麻" initials="石山　絵麻" lastIdx="39" clrIdx="0">
    <p:extLst>
      <p:ext uri="{19B8F6BF-5375-455C-9EA6-DF929625EA0E}">
        <p15:presenceInfo xmlns:p15="http://schemas.microsoft.com/office/powerpoint/2012/main" userId="S-1-5-21-3765714668-339894156-3704058327-1318" providerId="AD"/>
      </p:ext>
    </p:extLst>
  </p:cmAuthor>
  <p:cmAuthor id="2" name="今泉 あき子" initials="今泉" lastIdx="1" clrIdx="1">
    <p:extLst>
      <p:ext uri="{19B8F6BF-5375-455C-9EA6-DF929625EA0E}">
        <p15:presenceInfo xmlns:p15="http://schemas.microsoft.com/office/powerpoint/2012/main" userId="S-1-5-21-3765714668-339894156-3704058327-15738" providerId="AD"/>
      </p:ext>
    </p:extLst>
  </p:cmAuthor>
  <p:cmAuthor id="3" name="大中　真太郎" initials="大中　真太郎" lastIdx="9" clrIdx="2">
    <p:extLst>
      <p:ext uri="{19B8F6BF-5375-455C-9EA6-DF929625EA0E}">
        <p15:presenceInfo xmlns:p15="http://schemas.microsoft.com/office/powerpoint/2012/main" userId="S-1-5-21-161959346-1900351369-444732941-256774" providerId="AD"/>
      </p:ext>
    </p:extLst>
  </p:cmAuthor>
  <p:cmAuthor id="4" name="中村　和子" initials="中村　和子" lastIdx="5" clrIdx="3">
    <p:extLst>
      <p:ext uri="{19B8F6BF-5375-455C-9EA6-DF929625EA0E}">
        <p15:presenceInfo xmlns:p15="http://schemas.microsoft.com/office/powerpoint/2012/main" userId="中村　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70C0"/>
    <a:srgbClr val="DEEBF7"/>
    <a:srgbClr val="FFEFEF"/>
    <a:srgbClr val="E2F0D9"/>
    <a:srgbClr val="2E75B6"/>
    <a:srgbClr val="F19551"/>
    <a:srgbClr val="385723"/>
    <a:srgbClr val="3B3A3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391" autoAdjust="0"/>
  </p:normalViewPr>
  <p:slideViewPr>
    <p:cSldViewPr snapToGrid="0">
      <p:cViewPr>
        <p:scale>
          <a:sx n="75" d="100"/>
          <a:sy n="75" d="100"/>
        </p:scale>
        <p:origin x="2366" y="-1085"/>
      </p:cViewPr>
      <p:guideLst/>
    </p:cSldViewPr>
  </p:slideViewPr>
  <p:notesTextViewPr>
    <p:cViewPr>
      <p:scale>
        <a:sx n="75" d="100"/>
        <a:sy n="7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4" tIns="45717" rIns="91434" bIns="45717" rtlCol="0"/>
          <a:lstStyle>
            <a:lvl1pPr algn="r">
              <a:defRPr sz="1200"/>
            </a:lvl1pPr>
          </a:lstStyle>
          <a:p>
            <a:fld id="{7DBAE940-D040-4414-8A8A-59528319AFC0}" type="datetimeFigureOut">
              <a:rPr kumimoji="1" lang="ja-JP" altLang="en-US" smtClean="0"/>
              <a:t>2023/3/30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4" tIns="45717" rIns="91434" bIns="45717" rtlCol="0" anchor="b"/>
          <a:lstStyle>
            <a:lvl1pPr algn="r">
              <a:defRPr sz="1200"/>
            </a:lvl1pPr>
          </a:lstStyle>
          <a:p>
            <a:fld id="{CCA1642C-9050-46A5-899B-E0CDC7EFC73E}" type="slidenum">
              <a:rPr kumimoji="1" lang="ja-JP" altLang="en-US" smtClean="0"/>
              <a:t>‹#›</a:t>
            </a:fld>
            <a:endParaRPr kumimoji="1" lang="ja-JP" altLang="en-US"/>
          </a:p>
        </p:txBody>
      </p:sp>
    </p:spTree>
    <p:extLst>
      <p:ext uri="{BB962C8B-B14F-4D97-AF65-F5344CB8AC3E}">
        <p14:creationId xmlns:p14="http://schemas.microsoft.com/office/powerpoint/2010/main" val="3335200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A1642C-9050-46A5-899B-E0CDC7EFC73E}" type="slidenum">
              <a:rPr kumimoji="1" lang="ja-JP" altLang="en-US" smtClean="0"/>
              <a:t>4</a:t>
            </a:fld>
            <a:endParaRPr kumimoji="1" lang="ja-JP" altLang="en-US"/>
          </a:p>
        </p:txBody>
      </p:sp>
    </p:spTree>
    <p:extLst>
      <p:ext uri="{BB962C8B-B14F-4D97-AF65-F5344CB8AC3E}">
        <p14:creationId xmlns:p14="http://schemas.microsoft.com/office/powerpoint/2010/main" val="86227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A1642C-9050-46A5-899B-E0CDC7EFC73E}" type="slidenum">
              <a:rPr kumimoji="1" lang="ja-JP" altLang="en-US" smtClean="0"/>
              <a:t>6</a:t>
            </a:fld>
            <a:endParaRPr kumimoji="1" lang="ja-JP" altLang="en-US"/>
          </a:p>
        </p:txBody>
      </p:sp>
    </p:spTree>
    <p:extLst>
      <p:ext uri="{BB962C8B-B14F-4D97-AF65-F5344CB8AC3E}">
        <p14:creationId xmlns:p14="http://schemas.microsoft.com/office/powerpoint/2010/main" val="50888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A1642C-9050-46A5-899B-E0CDC7EFC73E}" type="slidenum">
              <a:rPr kumimoji="1" lang="ja-JP" altLang="en-US" smtClean="0"/>
              <a:t>15</a:t>
            </a:fld>
            <a:endParaRPr kumimoji="1" lang="ja-JP" altLang="en-US"/>
          </a:p>
        </p:txBody>
      </p:sp>
    </p:spTree>
    <p:extLst>
      <p:ext uri="{BB962C8B-B14F-4D97-AF65-F5344CB8AC3E}">
        <p14:creationId xmlns:p14="http://schemas.microsoft.com/office/powerpoint/2010/main" val="226268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1642C-9050-46A5-899B-E0CDC7EFC73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198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1642C-9050-46A5-899B-E0CDC7EFC73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81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1642C-9050-46A5-899B-E0CDC7EFC73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6815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1642C-9050-46A5-899B-E0CDC7EFC73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2623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A1642C-9050-46A5-899B-E0CDC7EFC73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156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D5FE79-CC4C-4CF0-83E6-B9C843119112}"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103153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C49201-A64B-436D-8071-BD868E61F227}"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341020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7B2316-5FA5-4BB7-ABC6-5C3CFC85128E}"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285703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97" indent="0" algn="ctr">
              <a:buNone/>
              <a:defRPr sz="1500"/>
            </a:lvl2pPr>
            <a:lvl3pPr marL="685793" indent="0" algn="ctr">
              <a:buNone/>
              <a:defRPr sz="1350"/>
            </a:lvl3pPr>
            <a:lvl4pPr marL="1028690" indent="0" algn="ctr">
              <a:buNone/>
              <a:defRPr sz="1200"/>
            </a:lvl4pPr>
            <a:lvl5pPr marL="1371588" indent="0" algn="ctr">
              <a:buNone/>
              <a:defRPr sz="1200"/>
            </a:lvl5pPr>
            <a:lvl6pPr marL="1714484" indent="0" algn="ctr">
              <a:buNone/>
              <a:defRPr sz="1200"/>
            </a:lvl6pPr>
            <a:lvl7pPr marL="2057381" indent="0" algn="ctr">
              <a:buNone/>
              <a:defRPr sz="1200"/>
            </a:lvl7pPr>
            <a:lvl8pPr marL="2400278" indent="0" algn="ctr">
              <a:buNone/>
              <a:defRPr sz="1200"/>
            </a:lvl8pPr>
            <a:lvl9pPr marL="2743174"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3988674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162889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897" indent="0">
              <a:buNone/>
              <a:defRPr sz="1500">
                <a:solidFill>
                  <a:schemeClr val="tx1">
                    <a:tint val="75000"/>
                  </a:schemeClr>
                </a:solidFill>
              </a:defRPr>
            </a:lvl2pPr>
            <a:lvl3pPr marL="685793" indent="0">
              <a:buNone/>
              <a:defRPr sz="1350">
                <a:solidFill>
                  <a:schemeClr val="tx1">
                    <a:tint val="75000"/>
                  </a:schemeClr>
                </a:solidFill>
              </a:defRPr>
            </a:lvl3pPr>
            <a:lvl4pPr marL="1028690" indent="0">
              <a:buNone/>
              <a:defRPr sz="1200">
                <a:solidFill>
                  <a:schemeClr val="tx1">
                    <a:tint val="75000"/>
                  </a:schemeClr>
                </a:solidFill>
              </a:defRPr>
            </a:lvl4pPr>
            <a:lvl5pPr marL="1371588" indent="0">
              <a:buNone/>
              <a:defRPr sz="1200">
                <a:solidFill>
                  <a:schemeClr val="tx1">
                    <a:tint val="75000"/>
                  </a:schemeClr>
                </a:solidFill>
              </a:defRPr>
            </a:lvl5pPr>
            <a:lvl6pPr marL="1714484" indent="0">
              <a:buNone/>
              <a:defRPr sz="1200">
                <a:solidFill>
                  <a:schemeClr val="tx1">
                    <a:tint val="75000"/>
                  </a:schemeClr>
                </a:solidFill>
              </a:defRPr>
            </a:lvl6pPr>
            <a:lvl7pPr marL="2057381" indent="0">
              <a:buNone/>
              <a:defRPr sz="1200">
                <a:solidFill>
                  <a:schemeClr val="tx1">
                    <a:tint val="75000"/>
                  </a:schemeClr>
                </a:solidFill>
              </a:defRPr>
            </a:lvl7pPr>
            <a:lvl8pPr marL="2400278" indent="0">
              <a:buNone/>
              <a:defRPr sz="1200">
                <a:solidFill>
                  <a:schemeClr val="tx1">
                    <a:tint val="75000"/>
                  </a:schemeClr>
                </a:solidFill>
              </a:defRPr>
            </a:lvl8pPr>
            <a:lvl9pPr marL="2743174"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66281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379006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2" y="2428346"/>
            <a:ext cx="2901255" cy="1190095"/>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8" indent="0">
              <a:buNone/>
              <a:defRPr sz="1200" b="1"/>
            </a:lvl5pPr>
            <a:lvl6pPr marL="1714484"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2" y="3618442"/>
            <a:ext cx="2901255" cy="532218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6"/>
            <a:ext cx="2915543" cy="1190095"/>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8" indent="0">
              <a:buNone/>
              <a:defRPr sz="1200" b="1"/>
            </a:lvl5pPr>
            <a:lvl6pPr marL="1714484" indent="0">
              <a:buNone/>
              <a:defRPr sz="1200" b="1"/>
            </a:lvl6pPr>
            <a:lvl7pPr marL="2057381" indent="0">
              <a:buNone/>
              <a:defRPr sz="1200" b="1"/>
            </a:lvl7pPr>
            <a:lvl8pPr marL="2400278" indent="0">
              <a:buNone/>
              <a:defRPr sz="1200" b="1"/>
            </a:lvl8pPr>
            <a:lvl9pPr marL="2743174"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397418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262113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111086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4" y="1426283"/>
            <a:ext cx="3471863" cy="70396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200"/>
            </a:lvl1pPr>
            <a:lvl2pPr marL="342897" indent="0">
              <a:buNone/>
              <a:defRPr sz="1050"/>
            </a:lvl2pPr>
            <a:lvl3pPr marL="685793" indent="0">
              <a:buNone/>
              <a:defRPr sz="900"/>
            </a:lvl3pPr>
            <a:lvl4pPr marL="1028690" indent="0">
              <a:buNone/>
              <a:defRPr sz="750"/>
            </a:lvl4pPr>
            <a:lvl5pPr marL="1371588" indent="0">
              <a:buNone/>
              <a:defRPr sz="750"/>
            </a:lvl5pPr>
            <a:lvl6pPr marL="1714484" indent="0">
              <a:buNone/>
              <a:defRPr sz="750"/>
            </a:lvl6pPr>
            <a:lvl7pPr marL="2057381" indent="0">
              <a:buNone/>
              <a:defRPr sz="750"/>
            </a:lvl7pPr>
            <a:lvl8pPr marL="2400278" indent="0">
              <a:buNone/>
              <a:defRPr sz="750"/>
            </a:lvl8pPr>
            <a:lvl9pPr marL="274317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66319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5D4498-C77B-47B2-8DCB-B7EF9B96D4C6}"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6000"/>
            </a:lvl1pPr>
          </a:lstStyle>
          <a:p>
            <a:fld id="{42D46679-7CD7-404C-A27D-CA3D807D8542}" type="slidenum">
              <a:rPr kumimoji="1" lang="ja-JP" altLang="en-US" smtClean="0"/>
              <a:pPr/>
              <a:t>‹#›</a:t>
            </a:fld>
            <a:endParaRPr kumimoji="1" lang="ja-JP" altLang="en-US"/>
          </a:p>
        </p:txBody>
      </p:sp>
    </p:spTree>
    <p:extLst>
      <p:ext uri="{BB962C8B-B14F-4D97-AF65-F5344CB8AC3E}">
        <p14:creationId xmlns:p14="http://schemas.microsoft.com/office/powerpoint/2010/main" val="87895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4" y="1426283"/>
            <a:ext cx="3471863" cy="7039680"/>
          </a:xfrm>
        </p:spPr>
        <p:txBody>
          <a:bodyPr anchor="t"/>
          <a:lstStyle>
            <a:lvl1pPr marL="0" indent="0">
              <a:buNone/>
              <a:defRPr sz="2400"/>
            </a:lvl1pPr>
            <a:lvl2pPr marL="342897" indent="0">
              <a:buNone/>
              <a:defRPr sz="2100"/>
            </a:lvl2pPr>
            <a:lvl3pPr marL="685793" indent="0">
              <a:buNone/>
              <a:defRPr sz="1800"/>
            </a:lvl3pPr>
            <a:lvl4pPr marL="1028690" indent="0">
              <a:buNone/>
              <a:defRPr sz="1500"/>
            </a:lvl4pPr>
            <a:lvl5pPr marL="1371588" indent="0">
              <a:buNone/>
              <a:defRPr sz="1500"/>
            </a:lvl5pPr>
            <a:lvl6pPr marL="1714484" indent="0">
              <a:buNone/>
              <a:defRPr sz="1500"/>
            </a:lvl6pPr>
            <a:lvl7pPr marL="2057381" indent="0">
              <a:buNone/>
              <a:defRPr sz="1500"/>
            </a:lvl7pPr>
            <a:lvl8pPr marL="2400278" indent="0">
              <a:buNone/>
              <a:defRPr sz="1500"/>
            </a:lvl8pPr>
            <a:lvl9pPr marL="2743174"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1200"/>
            </a:lvl1pPr>
            <a:lvl2pPr marL="342897" indent="0">
              <a:buNone/>
              <a:defRPr sz="1050"/>
            </a:lvl2pPr>
            <a:lvl3pPr marL="685793" indent="0">
              <a:buNone/>
              <a:defRPr sz="900"/>
            </a:lvl3pPr>
            <a:lvl4pPr marL="1028690" indent="0">
              <a:buNone/>
              <a:defRPr sz="750"/>
            </a:lvl4pPr>
            <a:lvl5pPr marL="1371588" indent="0">
              <a:buNone/>
              <a:defRPr sz="750"/>
            </a:lvl5pPr>
            <a:lvl6pPr marL="1714484" indent="0">
              <a:buNone/>
              <a:defRPr sz="750"/>
            </a:lvl6pPr>
            <a:lvl7pPr marL="2057381" indent="0">
              <a:buNone/>
              <a:defRPr sz="750"/>
            </a:lvl7pPr>
            <a:lvl8pPr marL="2400278" indent="0">
              <a:buNone/>
              <a:defRPr sz="750"/>
            </a:lvl8pPr>
            <a:lvl9pPr marL="274317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185657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394458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388729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73267F-6BC3-405C-BDAF-D7A27679BE79}"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361864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F645AF-AB7E-4EA6-83DA-B2C22A3CA175}"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421762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59920D-853D-4E5D-9C0E-E42E76EE4CDB}" type="datetime1">
              <a:rPr kumimoji="1" lang="ja-JP" altLang="en-US" smtClean="0"/>
              <a:t>2023/3/30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260204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50D685-1218-40C8-AE2C-B45045EC7CD6}" type="datetime1">
              <a:rPr kumimoji="1" lang="ja-JP" altLang="en-US" smtClean="0"/>
              <a:t>2023/3/30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96736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FE403-4905-4C21-A28C-1A07BF0D4154}" type="datetime1">
              <a:rPr kumimoji="1" lang="ja-JP" altLang="en-US" smtClean="0"/>
              <a:t>2023/3/30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121806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09A034-17E5-467F-B0B5-4A603A5100D3}"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198991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35E898-B6E0-426D-81FA-97990B163E3F}"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44384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72CAB23-AE88-4B0D-BDAB-C534ABBBFA5B}" type="datetime1">
              <a:rPr kumimoji="1" lang="ja-JP" altLang="en-US" smtClean="0"/>
              <a:t>2023/3/30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D46679-7CD7-404C-A27D-CA3D807D8542}" type="slidenum">
              <a:rPr kumimoji="1" lang="ja-JP" altLang="en-US" smtClean="0"/>
              <a:t>‹#›</a:t>
            </a:fld>
            <a:endParaRPr kumimoji="1" lang="ja-JP" altLang="en-US"/>
          </a:p>
        </p:txBody>
      </p:sp>
    </p:spTree>
    <p:extLst>
      <p:ext uri="{BB962C8B-B14F-4D97-AF65-F5344CB8AC3E}">
        <p14:creationId xmlns:p14="http://schemas.microsoft.com/office/powerpoint/2010/main" val="212393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6"/>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900">
                <a:solidFill>
                  <a:schemeClr val="tx1">
                    <a:tint val="75000"/>
                  </a:schemeClr>
                </a:solidFill>
              </a:defRPr>
            </a:lvl1pPr>
          </a:lstStyle>
          <a:p>
            <a:fld id="{C1275F70-003E-41D3-92AE-DA806F0443FC}" type="datetimeFigureOut">
              <a:rPr kumimoji="1" lang="ja-JP" altLang="en-US" smtClean="0"/>
              <a:t>2023/3/30</a:t>
            </a:fld>
            <a:endParaRPr kumimoji="1" lang="ja-JP" altLang="en-US"/>
          </a:p>
        </p:txBody>
      </p:sp>
      <p:sp>
        <p:nvSpPr>
          <p:cNvPr id="5" name="Footer Placeholder 4"/>
          <p:cNvSpPr>
            <a:spLocks noGrp="1"/>
          </p:cNvSpPr>
          <p:nvPr>
            <p:ph type="ftr" sz="quarter" idx="3"/>
          </p:nvPr>
        </p:nvSpPr>
        <p:spPr>
          <a:xfrm>
            <a:off x="2271713" y="9181398"/>
            <a:ext cx="2314575" cy="52740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900">
                <a:solidFill>
                  <a:schemeClr val="tx1">
                    <a:tint val="75000"/>
                  </a:schemeClr>
                </a:solidFill>
              </a:defRPr>
            </a:lvl1pPr>
          </a:lstStyle>
          <a:p>
            <a:fld id="{57FA5284-0784-47BF-9FF8-34D49555D27C}" type="slidenum">
              <a:rPr kumimoji="1" lang="ja-JP" altLang="en-US" smtClean="0"/>
              <a:t>‹#›</a:t>
            </a:fld>
            <a:endParaRPr kumimoji="1" lang="ja-JP" altLang="en-US"/>
          </a:p>
        </p:txBody>
      </p:sp>
    </p:spTree>
    <p:extLst>
      <p:ext uri="{BB962C8B-B14F-4D97-AF65-F5344CB8AC3E}">
        <p14:creationId xmlns:p14="http://schemas.microsoft.com/office/powerpoint/2010/main" val="2709876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9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9" indent="-171449" algn="l" defTabSz="68579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46" indent="-171449" algn="l" defTabSz="68579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42" indent="-171449" algn="l" defTabSz="68579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39"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36"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32"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29"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27"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23" indent="-171449" algn="l" defTabSz="68579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93" rtl="0" eaLnBrk="1" latinLnBrk="0" hangingPunct="1">
        <a:defRPr kumimoji="1" sz="1350" kern="1200">
          <a:solidFill>
            <a:schemeClr val="tx1"/>
          </a:solidFill>
          <a:latin typeface="+mn-lt"/>
          <a:ea typeface="+mn-ea"/>
          <a:cs typeface="+mn-cs"/>
        </a:defRPr>
      </a:lvl1pPr>
      <a:lvl2pPr marL="342897" algn="l" defTabSz="685793" rtl="0" eaLnBrk="1" latinLnBrk="0" hangingPunct="1">
        <a:defRPr kumimoji="1" sz="1350" kern="1200">
          <a:solidFill>
            <a:schemeClr val="tx1"/>
          </a:solidFill>
          <a:latin typeface="+mn-lt"/>
          <a:ea typeface="+mn-ea"/>
          <a:cs typeface="+mn-cs"/>
        </a:defRPr>
      </a:lvl2pPr>
      <a:lvl3pPr marL="685793" algn="l" defTabSz="685793" rtl="0" eaLnBrk="1" latinLnBrk="0" hangingPunct="1">
        <a:defRPr kumimoji="1" sz="1350" kern="1200">
          <a:solidFill>
            <a:schemeClr val="tx1"/>
          </a:solidFill>
          <a:latin typeface="+mn-lt"/>
          <a:ea typeface="+mn-ea"/>
          <a:cs typeface="+mn-cs"/>
        </a:defRPr>
      </a:lvl3pPr>
      <a:lvl4pPr marL="1028690" algn="l" defTabSz="685793" rtl="0" eaLnBrk="1" latinLnBrk="0" hangingPunct="1">
        <a:defRPr kumimoji="1" sz="1350" kern="1200">
          <a:solidFill>
            <a:schemeClr val="tx1"/>
          </a:solidFill>
          <a:latin typeface="+mn-lt"/>
          <a:ea typeface="+mn-ea"/>
          <a:cs typeface="+mn-cs"/>
        </a:defRPr>
      </a:lvl4pPr>
      <a:lvl5pPr marL="1371588" algn="l" defTabSz="685793" rtl="0" eaLnBrk="1" latinLnBrk="0" hangingPunct="1">
        <a:defRPr kumimoji="1" sz="1350" kern="1200">
          <a:solidFill>
            <a:schemeClr val="tx1"/>
          </a:solidFill>
          <a:latin typeface="+mn-lt"/>
          <a:ea typeface="+mn-ea"/>
          <a:cs typeface="+mn-cs"/>
        </a:defRPr>
      </a:lvl5pPr>
      <a:lvl6pPr marL="1714484" algn="l" defTabSz="685793" rtl="0" eaLnBrk="1" latinLnBrk="0" hangingPunct="1">
        <a:defRPr kumimoji="1" sz="1350" kern="1200">
          <a:solidFill>
            <a:schemeClr val="tx1"/>
          </a:solidFill>
          <a:latin typeface="+mn-lt"/>
          <a:ea typeface="+mn-ea"/>
          <a:cs typeface="+mn-cs"/>
        </a:defRPr>
      </a:lvl6pPr>
      <a:lvl7pPr marL="2057381" algn="l" defTabSz="685793" rtl="0" eaLnBrk="1" latinLnBrk="0" hangingPunct="1">
        <a:defRPr kumimoji="1" sz="1350" kern="1200">
          <a:solidFill>
            <a:schemeClr val="tx1"/>
          </a:solidFill>
          <a:latin typeface="+mn-lt"/>
          <a:ea typeface="+mn-ea"/>
          <a:cs typeface="+mn-cs"/>
        </a:defRPr>
      </a:lvl7pPr>
      <a:lvl8pPr marL="2400278" algn="l" defTabSz="685793" rtl="0" eaLnBrk="1" latinLnBrk="0" hangingPunct="1">
        <a:defRPr kumimoji="1" sz="1350" kern="1200">
          <a:solidFill>
            <a:schemeClr val="tx1"/>
          </a:solidFill>
          <a:latin typeface="+mn-lt"/>
          <a:ea typeface="+mn-ea"/>
          <a:cs typeface="+mn-cs"/>
        </a:defRPr>
      </a:lvl8pPr>
      <a:lvl9pPr marL="2743174" algn="l" defTabSz="68579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1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7.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2.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49.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4.png"/><Relationship Id="rId7"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9.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9.png"/><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21.emf"/><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19.png"/><Relationship Id="rId9"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emf"/><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4074" y="1763509"/>
            <a:ext cx="5553308" cy="2609385"/>
          </a:xfrm>
          <a:prstGeom prst="roundRect">
            <a:avLst>
              <a:gd name="adj" fmla="val 8975"/>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a:stretch>
            <a:fillRect/>
          </a:stretch>
        </p:blipFill>
        <p:spPr>
          <a:xfrm>
            <a:off x="2704119" y="9093911"/>
            <a:ext cx="1551317" cy="520550"/>
          </a:xfrm>
          <a:prstGeom prst="rect">
            <a:avLst/>
          </a:prstGeom>
        </p:spPr>
      </p:pic>
      <p:grpSp>
        <p:nvGrpSpPr>
          <p:cNvPr id="2" name="グループ化 1"/>
          <p:cNvGrpSpPr/>
          <p:nvPr/>
        </p:nvGrpSpPr>
        <p:grpSpPr>
          <a:xfrm>
            <a:off x="263955" y="2103356"/>
            <a:ext cx="6463430" cy="2123658"/>
            <a:chOff x="485138" y="3080559"/>
            <a:chExt cx="6464300" cy="2123658"/>
          </a:xfrm>
        </p:grpSpPr>
        <p:sp>
          <p:nvSpPr>
            <p:cNvPr id="15" name="正方形/長方形 14"/>
            <p:cNvSpPr/>
            <p:nvPr/>
          </p:nvSpPr>
          <p:spPr>
            <a:xfrm>
              <a:off x="823776" y="3080559"/>
              <a:ext cx="5787023" cy="2123658"/>
            </a:xfrm>
            <a:prstGeom prst="rect">
              <a:avLst/>
            </a:prstGeom>
            <a:ln>
              <a:noFill/>
            </a:ln>
          </p:spPr>
          <p:txBody>
            <a:bodyPr wrap="square" anchor="ctr">
              <a:spAutoFit/>
            </a:bodyPr>
            <a:lstStyle/>
            <a:p>
              <a:pPr algn="ctr"/>
              <a:r>
                <a:rPr kumimoji="1" lang="ja-JP" altLang="en-US" sz="4400" b="1" dirty="0" smtClean="0"/>
                <a:t> 大阪</a:t>
              </a:r>
              <a:r>
                <a:rPr kumimoji="1" lang="ja-JP" altLang="en-US" sz="4400" b="1" dirty="0"/>
                <a:t>・関西</a:t>
              </a:r>
              <a:r>
                <a:rPr kumimoji="1" lang="ja-JP" altLang="en-US" sz="4400" b="1" dirty="0" smtClean="0"/>
                <a:t>万博</a:t>
              </a:r>
              <a:endParaRPr kumimoji="1" lang="ja-JP" altLang="en-US" sz="4400" b="1" dirty="0"/>
            </a:p>
            <a:p>
              <a:pPr algn="ctr"/>
              <a:r>
                <a:rPr lang="ja-JP" altLang="en-US" sz="1600" b="1" dirty="0" smtClean="0"/>
                <a:t>　</a:t>
              </a:r>
              <a:r>
                <a:rPr lang="en-US" altLang="ja-JP" sz="2800" b="1" dirty="0">
                  <a:solidFill>
                    <a:srgbClr val="0070C0"/>
                  </a:solidFill>
                </a:rPr>
                <a:t/>
              </a:r>
              <a:br>
                <a:rPr lang="en-US" altLang="ja-JP" sz="2800" b="1" dirty="0">
                  <a:solidFill>
                    <a:srgbClr val="0070C0"/>
                  </a:solidFill>
                </a:rPr>
              </a:br>
              <a:r>
                <a:rPr lang="ja-JP" altLang="en-US" sz="3600" b="1" dirty="0" smtClean="0">
                  <a:ln w="101600">
                    <a:solidFill>
                      <a:schemeClr val="bg1"/>
                    </a:solidFill>
                  </a:ln>
                  <a:solidFill>
                    <a:schemeClr val="bg1"/>
                  </a:solidFill>
                </a:rPr>
                <a:t>探究教育プログラム</a:t>
              </a:r>
              <a:endParaRPr lang="en-US" altLang="ja-JP" sz="3600" b="1" dirty="0" smtClean="0">
                <a:ln w="101600">
                  <a:solidFill>
                    <a:schemeClr val="bg1"/>
                  </a:solidFill>
                </a:ln>
                <a:solidFill>
                  <a:schemeClr val="bg1"/>
                </a:solidFill>
              </a:endParaRPr>
            </a:p>
            <a:p>
              <a:pPr algn="ctr"/>
              <a:r>
                <a:rPr lang="ja-JP" altLang="en-US" sz="3600" b="1" dirty="0" smtClean="0">
                  <a:ln w="101600">
                    <a:solidFill>
                      <a:schemeClr val="bg1"/>
                    </a:solidFill>
                  </a:ln>
                  <a:solidFill>
                    <a:schemeClr val="bg1"/>
                  </a:solidFill>
                </a:rPr>
                <a:t>手義き</a:t>
              </a:r>
              <a:endParaRPr lang="ja-JP" altLang="en-US" sz="3600" dirty="0">
                <a:ln w="101600">
                  <a:solidFill>
                    <a:schemeClr val="bg1"/>
                  </a:solidFill>
                </a:ln>
                <a:solidFill>
                  <a:schemeClr val="bg1"/>
                </a:solidFill>
              </a:endParaRPr>
            </a:p>
          </p:txBody>
        </p:sp>
        <p:sp>
          <p:nvSpPr>
            <p:cNvPr id="16" name="正方形/長方形 15"/>
            <p:cNvSpPr/>
            <p:nvPr/>
          </p:nvSpPr>
          <p:spPr>
            <a:xfrm>
              <a:off x="485138" y="4003888"/>
              <a:ext cx="6464300" cy="1200329"/>
            </a:xfrm>
            <a:prstGeom prst="rect">
              <a:avLst/>
            </a:prstGeom>
          </p:spPr>
          <p:txBody>
            <a:bodyPr wrap="square">
              <a:spAutoFit/>
            </a:bodyPr>
            <a:lstStyle/>
            <a:p>
              <a:pPr algn="ctr"/>
              <a:r>
                <a:rPr lang="ja-JP" altLang="en-US" sz="3600" b="1" dirty="0" smtClean="0">
                  <a:solidFill>
                    <a:srgbClr val="0968B8"/>
                  </a:solidFill>
                </a:rPr>
                <a:t>探究教育プログラム</a:t>
              </a:r>
              <a:endParaRPr lang="en-US" altLang="ja-JP" sz="3600" b="1" dirty="0" smtClean="0">
                <a:solidFill>
                  <a:srgbClr val="0968B8"/>
                </a:solidFill>
              </a:endParaRPr>
            </a:p>
            <a:p>
              <a:pPr algn="ctr"/>
              <a:r>
                <a:rPr lang="ja-JP" altLang="en-US" sz="3600" b="1" dirty="0" smtClean="0">
                  <a:solidFill>
                    <a:srgbClr val="0968B8"/>
                  </a:solidFill>
                </a:rPr>
                <a:t>手引き</a:t>
              </a:r>
              <a:endParaRPr lang="ja-JP" altLang="en-US" sz="3600" dirty="0">
                <a:solidFill>
                  <a:srgbClr val="0968B8"/>
                </a:solidFill>
              </a:endParaRPr>
            </a:p>
          </p:txBody>
        </p:sp>
      </p:grpSp>
    </p:spTree>
    <p:extLst>
      <p:ext uri="{BB962C8B-B14F-4D97-AF65-F5344CB8AC3E}">
        <p14:creationId xmlns:p14="http://schemas.microsoft.com/office/powerpoint/2010/main" val="119044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715857729"/>
              </p:ext>
            </p:extLst>
          </p:nvPr>
        </p:nvGraphicFramePr>
        <p:xfrm>
          <a:off x="205362" y="1777411"/>
          <a:ext cx="6487610" cy="7627244"/>
        </p:xfrm>
        <a:graphic>
          <a:graphicData uri="http://schemas.openxmlformats.org/drawingml/2006/table">
            <a:tbl>
              <a:tblPr firstRow="1" lastRow="1" bandRow="1">
                <a:tableStyleId>{073A0DAA-6AF3-43AB-8588-CEC1D06C72B9}</a:tableStyleId>
              </a:tblPr>
              <a:tblGrid>
                <a:gridCol w="262264">
                  <a:extLst>
                    <a:ext uri="{9D8B030D-6E8A-4147-A177-3AD203B41FA5}">
                      <a16:colId xmlns:a16="http://schemas.microsoft.com/office/drawing/2014/main" val="2994400400"/>
                    </a:ext>
                  </a:extLst>
                </a:gridCol>
                <a:gridCol w="252753">
                  <a:extLst>
                    <a:ext uri="{9D8B030D-6E8A-4147-A177-3AD203B41FA5}">
                      <a16:colId xmlns:a16="http://schemas.microsoft.com/office/drawing/2014/main" val="3492261139"/>
                    </a:ext>
                  </a:extLst>
                </a:gridCol>
                <a:gridCol w="1257630">
                  <a:extLst>
                    <a:ext uri="{9D8B030D-6E8A-4147-A177-3AD203B41FA5}">
                      <a16:colId xmlns:a16="http://schemas.microsoft.com/office/drawing/2014/main" val="183661090"/>
                    </a:ext>
                  </a:extLst>
                </a:gridCol>
                <a:gridCol w="4094480">
                  <a:extLst>
                    <a:ext uri="{9D8B030D-6E8A-4147-A177-3AD203B41FA5}">
                      <a16:colId xmlns:a16="http://schemas.microsoft.com/office/drawing/2014/main" val="2801239913"/>
                    </a:ext>
                  </a:extLst>
                </a:gridCol>
                <a:gridCol w="620483">
                  <a:extLst>
                    <a:ext uri="{9D8B030D-6E8A-4147-A177-3AD203B41FA5}">
                      <a16:colId xmlns:a16="http://schemas.microsoft.com/office/drawing/2014/main" val="1777723134"/>
                    </a:ext>
                  </a:extLst>
                </a:gridCol>
              </a:tblGrid>
              <a:tr h="395682">
                <a:tc>
                  <a:txBody>
                    <a:bodyPr/>
                    <a:lstStyle/>
                    <a:p>
                      <a:pPr algn="ctr"/>
                      <a:endParaRPr kumimoji="1" lang="ja-JP" altLang="en-US" sz="6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900" dirty="0" smtClean="0">
                          <a:solidFill>
                            <a:srgbClr val="002060"/>
                          </a:solidFill>
                          <a:latin typeface="メイリオ" panose="020B0604030504040204" pitchFamily="50" charset="-128"/>
                          <a:ea typeface="メイリオ" panose="020B0604030504040204" pitchFamily="50" charset="-128"/>
                        </a:rPr>
                        <a:t>時間</a:t>
                      </a:r>
                      <a:endParaRPr kumimoji="1" lang="ja-JP" altLang="en-US" sz="9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学習内容と</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生徒の活動</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授業の流れ</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準備物</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1589553300"/>
                  </a:ext>
                </a:extLst>
              </a:tr>
              <a:tr h="2325197">
                <a:tc>
                  <a:txBody>
                    <a:bodyPr/>
                    <a:lstStyle/>
                    <a:p>
                      <a:pPr algn="l"/>
                      <a:r>
                        <a:rPr kumimoji="1" lang="ja-JP" altLang="en-US" sz="1100" b="1" dirty="0" smtClean="0">
                          <a:solidFill>
                            <a:schemeClr val="bg1"/>
                          </a:solidFill>
                        </a:rPr>
                        <a:t>導入</a:t>
                      </a:r>
                      <a:endParaRPr kumimoji="1" lang="ja-JP" altLang="en-US" sz="1100" b="1" dirty="0">
                        <a:solidFill>
                          <a:schemeClr val="bg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9D4"/>
                    </a:solidFill>
                  </a:tcPr>
                </a:tc>
                <a:tc>
                  <a:txBody>
                    <a:bodyPr/>
                    <a:lstStyle/>
                    <a:p>
                      <a:r>
                        <a:rPr kumimoji="1" lang="ja-JP" altLang="en-US" sz="1050" b="1" dirty="0" smtClean="0">
                          <a:solidFill>
                            <a:schemeClr val="tx1"/>
                          </a:solidFill>
                        </a:rPr>
                        <a:t>１８分</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dirty="0" smtClean="0">
                          <a:solidFill>
                            <a:srgbClr val="0070C0"/>
                          </a:solidFill>
                          <a:latin typeface="+mn-ea"/>
                          <a:ea typeface="+mn-ea"/>
                        </a:rPr>
                        <a:t>■</a:t>
                      </a:r>
                      <a:r>
                        <a:rPr kumimoji="1" lang="ja-JP" altLang="en-US" sz="1000" b="1" u="sng" dirty="0" smtClean="0">
                          <a:solidFill>
                            <a:srgbClr val="0070C0"/>
                          </a:solidFill>
                          <a:latin typeface="+mn-ea"/>
                          <a:ea typeface="+mn-ea"/>
                        </a:rPr>
                        <a:t>動画を視聴</a:t>
                      </a:r>
                      <a:endParaRPr kumimoji="1" lang="en-US" altLang="ja-JP" sz="1000" b="1" u="sng" dirty="0" smtClean="0">
                        <a:solidFill>
                          <a:srgbClr val="0070C0"/>
                        </a:solidFill>
                        <a:latin typeface="+mn-ea"/>
                        <a:ea typeface="+mn-ea"/>
                      </a:endParaRPr>
                    </a:p>
                    <a:p>
                      <a:r>
                        <a:rPr kumimoji="1" lang="ja-JP" altLang="en-US" sz="1000" b="0" dirty="0" smtClean="0">
                          <a:solidFill>
                            <a:schemeClr val="tx1"/>
                          </a:solidFill>
                          <a:latin typeface="+mn-ea"/>
                          <a:ea typeface="+mn-ea"/>
                        </a:rPr>
                        <a:t>・万博のテーマ</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や目的、歴史</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的背景を知る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dirty="0" smtClean="0">
                          <a:solidFill>
                            <a:schemeClr val="tx1"/>
                          </a:solidFill>
                          <a:latin typeface="+mn-ea"/>
                          <a:ea typeface="+mn-ea"/>
                        </a:rPr>
                        <a:t>・万博のテーマを扱った探究学習を行うこととその目的を伝える。</a:t>
                      </a:r>
                      <a:endParaRPr kumimoji="1" lang="en-US" altLang="ja-JP" sz="1000" b="1" dirty="0" smtClean="0">
                        <a:solidFill>
                          <a:schemeClr val="tx1"/>
                        </a:solidFill>
                        <a:latin typeface="+mn-ea"/>
                        <a:ea typeface="+mn-ea"/>
                      </a:endParaRPr>
                    </a:p>
                    <a:p>
                      <a:r>
                        <a:rPr kumimoji="1" lang="en-US" altLang="ja-JP" sz="1000" b="0" dirty="0" smtClean="0">
                          <a:solidFill>
                            <a:schemeClr val="tx1"/>
                          </a:solidFill>
                          <a:latin typeface="+mn-ea"/>
                          <a:ea typeface="+mn-ea"/>
                        </a:rPr>
                        <a:t>【</a:t>
                      </a:r>
                      <a:r>
                        <a:rPr kumimoji="1" lang="ja-JP" altLang="en-US" sz="1000" b="0" dirty="0" smtClean="0">
                          <a:solidFill>
                            <a:schemeClr val="tx1"/>
                          </a:solidFill>
                          <a:latin typeface="+mn-ea"/>
                          <a:ea typeface="+mn-ea"/>
                        </a:rPr>
                        <a:t>目的</a:t>
                      </a:r>
                      <a:r>
                        <a:rPr kumimoji="1" lang="en-US" altLang="ja-JP" sz="1000" b="0" dirty="0" smtClean="0">
                          <a:solidFill>
                            <a:schemeClr val="tx1"/>
                          </a:solidFill>
                          <a:latin typeface="+mn-ea"/>
                          <a:ea typeface="+mn-ea"/>
                        </a:rPr>
                        <a:t>】</a:t>
                      </a:r>
                      <a:r>
                        <a:rPr kumimoji="1" lang="ja-JP" altLang="en-US" sz="1000" b="0" dirty="0" smtClean="0">
                          <a:solidFill>
                            <a:schemeClr val="tx1"/>
                          </a:solidFill>
                          <a:latin typeface="+mn-ea"/>
                          <a:ea typeface="+mn-ea"/>
                        </a:rPr>
                        <a:t>「いのち」をテーマに将来に向けてできることを考える</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複数の異なる情報を組み合わせ、新しい価値を想像する</a:t>
                      </a:r>
                      <a:endParaRPr kumimoji="1" lang="en-US" altLang="ja-JP" sz="1000" b="0" dirty="0" smtClean="0">
                        <a:solidFill>
                          <a:schemeClr val="tx1"/>
                        </a:solidFill>
                        <a:latin typeface="+mn-ea"/>
                        <a:ea typeface="+mn-ea"/>
                      </a:endParaRPr>
                    </a:p>
                    <a:p>
                      <a:r>
                        <a:rPr kumimoji="1" lang="ja-JP" altLang="en-US" sz="1000" b="1" dirty="0" smtClean="0">
                          <a:solidFill>
                            <a:schemeClr val="tx1"/>
                          </a:solidFill>
                          <a:latin typeface="+mn-ea"/>
                          <a:ea typeface="+mn-ea"/>
                        </a:rPr>
                        <a:t>・大まかな授業の流れを説明する。</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①「はじめに見よう」映像を視聴</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②３つのテーマから興味のある１テーマを選び映像視聴</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「いのちを救う／いのちに力を与える／いのちをつなぐ」</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③興味をもったワークシートを１つ選択</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④選択したワークシートに取り組む</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⑤発表・振り返り</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a:t>
                      </a:r>
                      <a:r>
                        <a:rPr kumimoji="1" lang="ja-JP" altLang="en-US" sz="1000" b="1" dirty="0" smtClean="0">
                          <a:solidFill>
                            <a:schemeClr val="tx1"/>
                          </a:solidFill>
                          <a:latin typeface="+mn-ea"/>
                          <a:ea typeface="+mn-ea"/>
                        </a:rPr>
                        <a:t>ワークシートの取り組みタイミングについて伝える。</a:t>
                      </a:r>
                    </a:p>
                    <a:p>
                      <a:r>
                        <a:rPr kumimoji="1" lang="ja-JP" altLang="en-US" sz="900" b="0" dirty="0" smtClean="0">
                          <a:solidFill>
                            <a:schemeClr val="tx1"/>
                          </a:solidFill>
                          <a:latin typeface="+mn-ea"/>
                          <a:ea typeface="+mn-ea"/>
                        </a:rPr>
                        <a:t>　</a:t>
                      </a:r>
                      <a:r>
                        <a:rPr kumimoji="1" lang="ja-JP" altLang="en-US" sz="1000" b="0" dirty="0" smtClean="0">
                          <a:solidFill>
                            <a:schemeClr val="tx1"/>
                          </a:solidFill>
                          <a:latin typeface="+mn-ea"/>
                          <a:ea typeface="+mn-ea"/>
                        </a:rPr>
                        <a:t>１ページ目は動画を視聴しながら記入させ、２・３ページ目は</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動画で興味を持ったトピックを１つ選択後に、自ら調べたり</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考えたりしながら記入させる。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94277"/>
                  </a:ext>
                </a:extLst>
              </a:tr>
              <a:tr h="1329820">
                <a:tc rowSpan="4">
                  <a:txBody>
                    <a:bodyPr/>
                    <a:lstStyle/>
                    <a:p>
                      <a:pPr algn="l"/>
                      <a:r>
                        <a:rPr kumimoji="1" lang="ja-JP" altLang="en-US" sz="1100" b="1" dirty="0" smtClean="0">
                          <a:solidFill>
                            <a:schemeClr val="bg1"/>
                          </a:solidFill>
                        </a:rPr>
                        <a:t>課題設定</a:t>
                      </a:r>
                      <a:endParaRPr kumimoji="1" lang="ja-JP" altLang="en-US" sz="1100" b="1" dirty="0">
                        <a:solidFill>
                          <a:schemeClr val="bg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9D4"/>
                    </a:solidFill>
                  </a:tcPr>
                </a:tc>
                <a:tc rowSpan="4">
                  <a:txBody>
                    <a:bodyPr/>
                    <a:lstStyle/>
                    <a:p>
                      <a:r>
                        <a:rPr kumimoji="1" lang="ja-JP" altLang="en-US" sz="1050" b="1" dirty="0" smtClean="0">
                          <a:solidFill>
                            <a:schemeClr val="tx1"/>
                          </a:solidFill>
                        </a:rPr>
                        <a:t>２分</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smtClean="0">
                          <a:solidFill>
                            <a:srgbClr val="0070C0"/>
                          </a:solidFill>
                          <a:latin typeface="+mn-ea"/>
                          <a:ea typeface="+mn-ea"/>
                        </a:rPr>
                        <a:t>■ワークシート</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を１つ選択</a:t>
                      </a:r>
                      <a:endParaRPr kumimoji="1" lang="en-US" altLang="ja-JP" sz="1000" b="1" u="sng" dirty="0" smtClean="0">
                        <a:solidFill>
                          <a:srgbClr val="0070C0"/>
                        </a:solidFill>
                        <a:latin typeface="+mn-ea"/>
                        <a:ea typeface="+mn-ea"/>
                      </a:endParaRPr>
                    </a:p>
                    <a:p>
                      <a:r>
                        <a:rPr kumimoji="1" lang="ja-JP" altLang="en-US" sz="1000" b="0" dirty="0" smtClean="0">
                          <a:solidFill>
                            <a:schemeClr val="tx1"/>
                          </a:solidFill>
                          <a:latin typeface="+mn-ea"/>
                          <a:ea typeface="+mn-ea"/>
                        </a:rPr>
                        <a:t>・動画から生徒</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の興味・関心</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のあるテーマ</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を選択する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・各トピックを調べてから選択しようとするとその後の活動時間が</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短くなるため、トピックを決めかねている生徒がいる場合は、</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「テレビやニュースで見たもの」など、身近な動機から選択して</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もよいことを助言する。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6281502"/>
                  </a:ext>
                </a:extLst>
              </a:tr>
              <a:tr h="1452144">
                <a:tc vMerge="1">
                  <a:txBody>
                    <a:bodyPr/>
                    <a:lstStyle/>
                    <a:p>
                      <a:endParaRPr lang="ja-JP" altLang="en-US"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0070C0"/>
                          </a:solidFill>
                          <a:latin typeface="+mn-ea"/>
                          <a:ea typeface="+mn-ea"/>
                        </a:rPr>
                        <a:t>■ルーブリック　</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の確認</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latin typeface="+mn-ea"/>
                          <a:ea typeface="+mn-ea"/>
                        </a:rPr>
                        <a:t>・ワークシート</a:t>
                      </a:r>
                      <a:endParaRPr kumimoji="1" lang="en-US" altLang="ja-JP" sz="1000" b="0" u="none"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latin typeface="+mn-ea"/>
                          <a:ea typeface="+mn-ea"/>
                        </a:rPr>
                        <a:t>　の項目とその</a:t>
                      </a:r>
                      <a:endParaRPr kumimoji="1" lang="en-US" altLang="ja-JP" sz="1000" b="0" u="none"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latin typeface="+mn-ea"/>
                          <a:ea typeface="+mn-ea"/>
                        </a:rPr>
                        <a:t>　活動の基準を</a:t>
                      </a:r>
                      <a:endParaRPr kumimoji="1" lang="en-US" altLang="ja-JP" sz="1000" b="0" u="none"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u="none" dirty="0" smtClean="0">
                          <a:solidFill>
                            <a:schemeClr val="tx1"/>
                          </a:solidFill>
                          <a:latin typeface="+mn-ea"/>
                          <a:ea typeface="+mn-ea"/>
                        </a:rPr>
                        <a:t>　確認する</a:t>
                      </a:r>
                      <a:endParaRPr kumimoji="1" lang="en-US" altLang="ja-JP" sz="1000" b="0" u="none"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u="none"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u="none"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・ルーブリックで、ワークシートの項目と各基準を確認し、「情報</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収集、整理・分析、まとめ」の一連の活動についての見通しを持</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たせる。</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9457122"/>
                  </a:ext>
                </a:extLst>
              </a:tr>
              <a:tr h="40203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0070C0"/>
                          </a:solidFill>
                          <a:latin typeface="+mn-ea"/>
                          <a:ea typeface="+mn-ea"/>
                        </a:rPr>
                        <a:t>■トピック選択の</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理由の記入</a:t>
                      </a:r>
                      <a:endParaRPr kumimoji="1" lang="en-US" altLang="ja-JP" sz="1000" b="1" u="sng" dirty="0" smtClean="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・６つのトピックの中からこのトピックを選んだ理由を、自分なり</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に書かせる。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863707864"/>
                  </a:ext>
                </a:extLst>
              </a:tr>
              <a:tr h="163908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0070C0"/>
                          </a:solidFill>
                          <a:latin typeface="+mn-ea"/>
                          <a:ea typeface="+mn-ea"/>
                        </a:rPr>
                        <a:t>■「どんな未来に</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なっているとい</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いかな」の選択、</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または記入</a:t>
                      </a:r>
                      <a:endParaRPr kumimoji="1" lang="en-US" altLang="ja-JP" sz="1000" b="1" u="sng" dirty="0" smtClean="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・まずは未来について目を向けさせるため、直感で理想の未来を選</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a:t>
                      </a:r>
                      <a:r>
                        <a:rPr kumimoji="1" lang="ja-JP" altLang="en-US" sz="1000" b="0" dirty="0" err="1" smtClean="0">
                          <a:solidFill>
                            <a:schemeClr val="tx1"/>
                          </a:solidFill>
                          <a:latin typeface="+mn-ea"/>
                          <a:ea typeface="+mn-ea"/>
                        </a:rPr>
                        <a:t>べば</a:t>
                      </a:r>
                      <a:r>
                        <a:rPr kumimoji="1" lang="ja-JP" altLang="en-US" sz="1000" b="0" dirty="0" smtClean="0">
                          <a:solidFill>
                            <a:schemeClr val="tx1"/>
                          </a:solidFill>
                          <a:latin typeface="+mn-ea"/>
                          <a:ea typeface="+mn-ea"/>
                        </a:rPr>
                        <a:t>よいこと、</a:t>
                      </a:r>
                      <a:r>
                        <a:rPr kumimoji="1" lang="ja-JP" altLang="en-US" sz="1000" b="1" dirty="0" smtClean="0">
                          <a:solidFill>
                            <a:schemeClr val="tx1"/>
                          </a:solidFill>
                          <a:latin typeface="+mn-ea"/>
                          <a:ea typeface="+mn-ea"/>
                        </a:rPr>
                        <a:t>気になるものはいくつでも選択してもよいことを</a:t>
                      </a:r>
                      <a:endParaRPr kumimoji="1" lang="en-US" altLang="ja-JP" sz="1000" b="1"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　伝える。</a:t>
                      </a:r>
                      <a:endParaRPr kumimoji="1" lang="en-US" altLang="ja-JP" sz="1000" b="1"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・生徒自身に選択肢以外の希望の未来がある場合は、それを記述す</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a:t>
                      </a:r>
                      <a:r>
                        <a:rPr kumimoji="1" lang="ja-JP" altLang="en-US" sz="1000" b="0" dirty="0" err="1" smtClean="0">
                          <a:solidFill>
                            <a:schemeClr val="tx1"/>
                          </a:solidFill>
                          <a:latin typeface="+mn-ea"/>
                          <a:ea typeface="+mn-ea"/>
                        </a:rPr>
                        <a:t>るよう</a:t>
                      </a:r>
                      <a:r>
                        <a:rPr kumimoji="1" lang="ja-JP" altLang="en-US" sz="1000" b="0" dirty="0" smtClean="0">
                          <a:solidFill>
                            <a:schemeClr val="tx1"/>
                          </a:solidFill>
                          <a:latin typeface="+mn-ea"/>
                          <a:ea typeface="+mn-ea"/>
                        </a:rPr>
                        <a:t>伝える。</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955453398"/>
                  </a:ext>
                </a:extLst>
              </a:tr>
            </a:tbl>
          </a:graphicData>
        </a:graphic>
      </p:graphicFrame>
      <p:sp>
        <p:nvSpPr>
          <p:cNvPr id="19" name="正方形/長方形 18"/>
          <p:cNvSpPr/>
          <p:nvPr/>
        </p:nvSpPr>
        <p:spPr>
          <a:xfrm>
            <a:off x="323088" y="3280083"/>
            <a:ext cx="1576978" cy="1023976"/>
          </a:xfrm>
          <a:prstGeom prst="rect">
            <a:avLst/>
          </a:prstGeom>
          <a:solidFill>
            <a:schemeClr val="bg1">
              <a:lumMod val="95000"/>
            </a:schemeClr>
          </a:solidFill>
          <a:ln w="9525">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900" dirty="0" smtClean="0">
                <a:solidFill>
                  <a:schemeClr val="tx1"/>
                </a:solidFill>
                <a:latin typeface="+mn-ea"/>
              </a:rPr>
              <a:t>50</a:t>
            </a:r>
            <a:r>
              <a:rPr kumimoji="1" lang="ja-JP" altLang="en-US" sz="900" dirty="0" smtClean="0">
                <a:solidFill>
                  <a:schemeClr val="tx1"/>
                </a:solidFill>
                <a:latin typeface="+mn-ea"/>
              </a:rPr>
              <a:t>分の中で探究活動の時間を増やしたい学校や、探究学習に</a:t>
            </a:r>
            <a:r>
              <a:rPr kumimoji="1" lang="ja-JP" altLang="en-US" sz="900" dirty="0">
                <a:solidFill>
                  <a:schemeClr val="tx1"/>
                </a:solidFill>
                <a:latin typeface="+mn-ea"/>
              </a:rPr>
              <a:t>不慣</a:t>
            </a:r>
            <a:r>
              <a:rPr kumimoji="1" lang="ja-JP" altLang="en-US" sz="900" dirty="0" smtClean="0">
                <a:solidFill>
                  <a:schemeClr val="tx1"/>
                </a:solidFill>
                <a:latin typeface="+mn-ea"/>
              </a:rPr>
              <a:t>れ</a:t>
            </a:r>
            <a:r>
              <a:rPr kumimoji="1" lang="ja-JP" altLang="en-US" sz="900" dirty="0">
                <a:solidFill>
                  <a:schemeClr val="tx1"/>
                </a:solidFill>
                <a:latin typeface="+mn-ea"/>
              </a:rPr>
              <a:t>な</a:t>
            </a:r>
            <a:r>
              <a:rPr kumimoji="1" lang="ja-JP" altLang="en-US" sz="900" dirty="0" smtClean="0">
                <a:solidFill>
                  <a:schemeClr val="tx1"/>
                </a:solidFill>
                <a:latin typeface="+mn-ea"/>
              </a:rPr>
              <a:t>生徒が多い学校は、映像視聴までを家庭学習として</a:t>
            </a:r>
            <a:r>
              <a:rPr kumimoji="1" lang="ja-JP" altLang="en-US" sz="900" dirty="0">
                <a:solidFill>
                  <a:schemeClr val="tx1"/>
                </a:solidFill>
                <a:latin typeface="+mn-ea"/>
              </a:rPr>
              <a:t>行</a:t>
            </a:r>
            <a:r>
              <a:rPr kumimoji="1" lang="ja-JP" altLang="en-US" sz="900" dirty="0" smtClean="0">
                <a:solidFill>
                  <a:schemeClr val="tx1"/>
                </a:solidFill>
                <a:latin typeface="+mn-ea"/>
              </a:rPr>
              <a:t>う。その場合は授業開始後すぐにワークシートの記入を開始。</a:t>
            </a:r>
            <a:endParaRPr kumimoji="1" lang="en-US" altLang="ja-JP" sz="900" dirty="0" smtClean="0">
              <a:solidFill>
                <a:schemeClr val="tx1"/>
              </a:solidFill>
              <a:latin typeface="+mn-ea"/>
            </a:endParaRPr>
          </a:p>
        </p:txBody>
      </p:sp>
      <p:sp>
        <p:nvSpPr>
          <p:cNvPr id="15" name="正方形/長方形 14"/>
          <p:cNvSpPr/>
          <p:nvPr/>
        </p:nvSpPr>
        <p:spPr>
          <a:xfrm>
            <a:off x="2077448" y="5447354"/>
            <a:ext cx="3886285" cy="368599"/>
          </a:xfrm>
          <a:prstGeom prst="rect">
            <a:avLst/>
          </a:prstGeom>
          <a:solidFill>
            <a:srgbClr val="ECF3FA"/>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r>
              <a:rPr kumimoji="1" lang="ja-JP" altLang="en-US" sz="900" dirty="0" smtClean="0">
                <a:solidFill>
                  <a:srgbClr val="0070C0"/>
                </a:solidFill>
                <a:latin typeface="+mn-ea"/>
              </a:rPr>
              <a:t>・</a:t>
            </a:r>
            <a:r>
              <a:rPr kumimoji="1" lang="en-US" altLang="ja-JP" sz="900" dirty="0" smtClean="0">
                <a:solidFill>
                  <a:srgbClr val="0070C0"/>
                </a:solidFill>
                <a:latin typeface="+mn-ea"/>
              </a:rPr>
              <a:t>50</a:t>
            </a:r>
            <a:r>
              <a:rPr kumimoji="1" lang="ja-JP" altLang="en-US" sz="900" dirty="0" smtClean="0">
                <a:solidFill>
                  <a:srgbClr val="0070C0"/>
                </a:solidFill>
                <a:latin typeface="+mn-ea"/>
              </a:rPr>
              <a:t>分の中で探究的な活動をひと通り行えるように、時間配分を考慮し</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err="1" smtClean="0">
                <a:solidFill>
                  <a:srgbClr val="0070C0"/>
                </a:solidFill>
                <a:latin typeface="+mn-ea"/>
              </a:rPr>
              <a:t>ながら</a:t>
            </a:r>
            <a:r>
              <a:rPr kumimoji="1" lang="ja-JP" altLang="en-US" sz="900" dirty="0" smtClean="0">
                <a:solidFill>
                  <a:srgbClr val="0070C0"/>
                </a:solidFill>
                <a:latin typeface="+mn-ea"/>
              </a:rPr>
              <a:t>進める</a:t>
            </a:r>
            <a:r>
              <a:rPr kumimoji="1" lang="ja-JP" altLang="en-US" sz="900" dirty="0">
                <a:solidFill>
                  <a:srgbClr val="0070C0"/>
                </a:solidFill>
                <a:latin typeface="+mn-ea"/>
              </a:rPr>
              <a:t>ように</a:t>
            </a:r>
            <a:r>
              <a:rPr kumimoji="1" lang="ja-JP" altLang="en-US" sz="900" dirty="0" smtClean="0">
                <a:solidFill>
                  <a:srgbClr val="0070C0"/>
                </a:solidFill>
                <a:latin typeface="+mn-ea"/>
              </a:rPr>
              <a:t>促してから取り組ませるとよい。</a:t>
            </a:r>
            <a:endParaRPr kumimoji="1" lang="ja-JP" altLang="en-US" sz="900" dirty="0">
              <a:solidFill>
                <a:srgbClr val="0070C0"/>
              </a:solidFill>
              <a:latin typeface="+mn-ea"/>
            </a:endParaRPr>
          </a:p>
        </p:txBody>
      </p:sp>
      <p:sp>
        <p:nvSpPr>
          <p:cNvPr id="25" name="正方形/長方形 24"/>
          <p:cNvSpPr/>
          <p:nvPr/>
        </p:nvSpPr>
        <p:spPr>
          <a:xfrm>
            <a:off x="2067597" y="6514636"/>
            <a:ext cx="3896136" cy="766436"/>
          </a:xfrm>
          <a:prstGeom prst="rect">
            <a:avLst/>
          </a:prstGeom>
          <a:solidFill>
            <a:srgbClr val="ECF3FA"/>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r>
              <a:rPr kumimoji="1" lang="ja-JP" altLang="en-US" sz="900" dirty="0" smtClean="0">
                <a:solidFill>
                  <a:srgbClr val="0070C0"/>
                </a:solidFill>
                <a:latin typeface="+mn-ea"/>
              </a:rPr>
              <a:t>・事前</a:t>
            </a:r>
            <a:r>
              <a:rPr kumimoji="1" lang="ja-JP" altLang="en-US" sz="900" dirty="0">
                <a:solidFill>
                  <a:srgbClr val="0070C0"/>
                </a:solidFill>
                <a:latin typeface="+mn-ea"/>
              </a:rPr>
              <a:t>にルーブリックを確認することで、生徒</a:t>
            </a:r>
            <a:r>
              <a:rPr kumimoji="1" lang="ja-JP" altLang="en-US" sz="900" dirty="0" smtClean="0">
                <a:solidFill>
                  <a:srgbClr val="0070C0"/>
                </a:solidFill>
                <a:latin typeface="+mn-ea"/>
              </a:rPr>
              <a:t>と先生の</a:t>
            </a:r>
            <a:r>
              <a:rPr kumimoji="1" lang="ja-JP" altLang="en-US" sz="900" dirty="0">
                <a:solidFill>
                  <a:srgbClr val="0070C0"/>
                </a:solidFill>
                <a:latin typeface="+mn-ea"/>
              </a:rPr>
              <a:t>間で認識を</a:t>
            </a:r>
            <a:r>
              <a:rPr kumimoji="1" lang="ja-JP" altLang="en-US" sz="900" dirty="0" smtClean="0">
                <a:solidFill>
                  <a:srgbClr val="0070C0"/>
                </a:solidFill>
                <a:latin typeface="+mn-ea"/>
              </a:rPr>
              <a:t>深め　</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る。その後</a:t>
            </a:r>
            <a:r>
              <a:rPr kumimoji="1" lang="ja-JP" altLang="en-US" sz="900" dirty="0">
                <a:solidFill>
                  <a:srgbClr val="0070C0"/>
                </a:solidFill>
                <a:latin typeface="+mn-ea"/>
              </a:rPr>
              <a:t>の個人活動で探究的な学びを意識しながら</a:t>
            </a:r>
            <a:r>
              <a:rPr kumimoji="1" lang="ja-JP" altLang="en-US" sz="900" dirty="0" smtClean="0">
                <a:solidFill>
                  <a:srgbClr val="0070C0"/>
                </a:solidFill>
                <a:latin typeface="+mn-ea"/>
              </a:rPr>
              <a:t>取り組めるよう</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になり、一人ひと</a:t>
            </a:r>
            <a:r>
              <a:rPr kumimoji="1" lang="ja-JP" altLang="en-US" sz="900" dirty="0">
                <a:solidFill>
                  <a:srgbClr val="0070C0"/>
                </a:solidFill>
                <a:latin typeface="+mn-ea"/>
              </a:rPr>
              <a:t>り</a:t>
            </a:r>
            <a:r>
              <a:rPr kumimoji="1" lang="ja-JP" altLang="en-US" sz="900" dirty="0" smtClean="0">
                <a:solidFill>
                  <a:srgbClr val="0070C0"/>
                </a:solidFill>
                <a:latin typeface="+mn-ea"/>
              </a:rPr>
              <a:t>の</a:t>
            </a:r>
            <a:r>
              <a:rPr kumimoji="1" lang="ja-JP" altLang="en-US" sz="900" dirty="0">
                <a:solidFill>
                  <a:srgbClr val="0070C0"/>
                </a:solidFill>
                <a:latin typeface="+mn-ea"/>
              </a:rPr>
              <a:t>学びの質が高まる</a:t>
            </a:r>
            <a:r>
              <a:rPr kumimoji="1" lang="ja-JP" altLang="en-US" sz="900" dirty="0" smtClean="0">
                <a:solidFill>
                  <a:srgbClr val="0070C0"/>
                </a:solidFill>
                <a:latin typeface="+mn-ea"/>
              </a:rPr>
              <a:t>。</a:t>
            </a:r>
            <a:endParaRPr kumimoji="1" lang="en-US" altLang="ja-JP" sz="900" dirty="0" smtClean="0">
              <a:solidFill>
                <a:srgbClr val="0070C0"/>
              </a:solidFill>
              <a:latin typeface="+mn-ea"/>
            </a:endParaRPr>
          </a:p>
          <a:p>
            <a:r>
              <a:rPr kumimoji="1" lang="en-US" altLang="ja-JP" sz="900" dirty="0">
                <a:solidFill>
                  <a:srgbClr val="0070C0"/>
                </a:solidFill>
                <a:latin typeface="+mn-ea"/>
              </a:rPr>
              <a:t>※</a:t>
            </a:r>
            <a:r>
              <a:rPr kumimoji="1" lang="ja-JP" altLang="en-US" sz="900" dirty="0" smtClean="0">
                <a:solidFill>
                  <a:srgbClr val="0070C0"/>
                </a:solidFill>
                <a:latin typeface="+mn-ea"/>
              </a:rPr>
              <a:t>本来は生徒と先生で一緒に作成できるとよい。「学校記入欄」を活用</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して一部を生徒と一緒に決めてもよい。</a:t>
            </a:r>
            <a:endParaRPr kumimoji="1" lang="ja-JP" altLang="en-US" sz="900" dirty="0">
              <a:solidFill>
                <a:srgbClr val="0070C0"/>
              </a:solidFill>
              <a:latin typeface="+mn-ea"/>
            </a:endParaRPr>
          </a:p>
        </p:txBody>
      </p:sp>
      <p:sp>
        <p:nvSpPr>
          <p:cNvPr id="33" name="角丸四角形 32"/>
          <p:cNvSpPr/>
          <p:nvPr/>
        </p:nvSpPr>
        <p:spPr>
          <a:xfrm>
            <a:off x="6176007" y="2237943"/>
            <a:ext cx="432256" cy="9660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800" b="1" dirty="0">
                <a:solidFill>
                  <a:schemeClr val="tx1"/>
                </a:solidFill>
              </a:rPr>
              <a:t>・</a:t>
            </a:r>
            <a:r>
              <a:rPr kumimoji="1" lang="ja-JP" altLang="en-US" sz="800" b="1" dirty="0" smtClean="0">
                <a:solidFill>
                  <a:schemeClr val="tx1"/>
                </a:solidFill>
              </a:rPr>
              <a:t>大型モニター</a:t>
            </a:r>
            <a:endParaRPr kumimoji="1" lang="en-US" altLang="ja-JP" sz="800" b="1" dirty="0" smtClean="0">
              <a:solidFill>
                <a:schemeClr val="tx1"/>
              </a:solidFill>
            </a:endParaRPr>
          </a:p>
          <a:p>
            <a:r>
              <a:rPr kumimoji="1" lang="ja-JP" altLang="en-US" sz="800" b="1" dirty="0">
                <a:solidFill>
                  <a:schemeClr val="tx1"/>
                </a:solidFill>
              </a:rPr>
              <a:t>・</a:t>
            </a:r>
            <a:r>
              <a:rPr kumimoji="1" lang="ja-JP" altLang="en-US" sz="800" b="1" dirty="0" smtClean="0">
                <a:solidFill>
                  <a:schemeClr val="tx1"/>
                </a:solidFill>
              </a:rPr>
              <a:t>動画再生の機器</a:t>
            </a:r>
            <a:endParaRPr kumimoji="1" lang="en-US" altLang="ja-JP" sz="800" b="1" dirty="0" smtClean="0">
              <a:solidFill>
                <a:schemeClr val="tx1"/>
              </a:solidFill>
            </a:endParaRPr>
          </a:p>
        </p:txBody>
      </p:sp>
      <p:sp>
        <p:nvSpPr>
          <p:cNvPr id="35" name="角丸四角形 34"/>
          <p:cNvSpPr/>
          <p:nvPr/>
        </p:nvSpPr>
        <p:spPr>
          <a:xfrm>
            <a:off x="6149139" y="4882168"/>
            <a:ext cx="485992" cy="41701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smtClean="0">
                <a:solidFill>
                  <a:schemeClr val="tx1"/>
                </a:solidFill>
              </a:rPr>
              <a:t>ワークシート</a:t>
            </a:r>
            <a:endParaRPr kumimoji="1" lang="en-US" altLang="ja-JP" sz="900" b="1" dirty="0" smtClean="0">
              <a:solidFill>
                <a:schemeClr val="tx1"/>
              </a:solidFill>
            </a:endParaRPr>
          </a:p>
          <a:p>
            <a:r>
              <a:rPr kumimoji="1" lang="ja-JP" altLang="en-US" sz="900" b="1" dirty="0" smtClean="0">
                <a:solidFill>
                  <a:schemeClr val="tx1"/>
                </a:solidFill>
              </a:rPr>
              <a:t>ルーブリック</a:t>
            </a:r>
            <a:endParaRPr kumimoji="1" lang="en-US" altLang="ja-JP" sz="900" b="1" dirty="0" smtClean="0">
              <a:solidFill>
                <a:schemeClr val="tx1"/>
              </a:solidFill>
            </a:endParaRPr>
          </a:p>
        </p:txBody>
      </p:sp>
      <p:sp>
        <p:nvSpPr>
          <p:cNvPr id="28" name="正方形/長方形 27"/>
          <p:cNvSpPr/>
          <p:nvPr/>
        </p:nvSpPr>
        <p:spPr>
          <a:xfrm>
            <a:off x="2067597" y="8634556"/>
            <a:ext cx="3896136" cy="752557"/>
          </a:xfrm>
          <a:prstGeom prst="rect">
            <a:avLst/>
          </a:prstGeom>
          <a:solidFill>
            <a:srgbClr val="ECF3FA"/>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r>
              <a:rPr kumimoji="1" lang="ja-JP" altLang="en-US" sz="900" dirty="0" smtClean="0">
                <a:solidFill>
                  <a:srgbClr val="0070C0"/>
                </a:solidFill>
                <a:latin typeface="+mn-ea"/>
              </a:rPr>
              <a:t>・ここでは、何かを調べる前に、視聴した動画と生徒自身が持つ情報から</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想像させることを想定している。ただし、生徒が書きづらい</a:t>
            </a:r>
            <a:r>
              <a:rPr kumimoji="1" lang="ja-JP" altLang="en-US" sz="900" dirty="0">
                <a:solidFill>
                  <a:srgbClr val="0070C0"/>
                </a:solidFill>
                <a:latin typeface="+mn-ea"/>
              </a:rPr>
              <a:t>、</a:t>
            </a:r>
            <a:r>
              <a:rPr kumimoji="1" lang="ja-JP" altLang="en-US" sz="900" dirty="0" smtClean="0">
                <a:solidFill>
                  <a:srgbClr val="0070C0"/>
                </a:solidFill>
                <a:latin typeface="+mn-ea"/>
              </a:rPr>
              <a:t>連想し</a:t>
            </a:r>
            <a:r>
              <a:rPr kumimoji="1" lang="ja-JP" altLang="en-US" sz="900" dirty="0" err="1" smtClean="0">
                <a:solidFill>
                  <a:srgbClr val="0070C0"/>
                </a:solidFill>
                <a:latin typeface="+mn-ea"/>
              </a:rPr>
              <a:t>づ</a:t>
            </a:r>
            <a:endParaRPr kumimoji="1" lang="en-US" altLang="ja-JP" sz="900" dirty="0" smtClean="0">
              <a:solidFill>
                <a:srgbClr val="0070C0"/>
              </a:solidFill>
              <a:latin typeface="+mn-ea"/>
            </a:endParaRPr>
          </a:p>
          <a:p>
            <a:r>
              <a:rPr kumimoji="1" lang="ja-JP" altLang="en-US" sz="900" dirty="0" smtClean="0">
                <a:solidFill>
                  <a:srgbClr val="0070C0"/>
                </a:solidFill>
                <a:latin typeface="+mn-ea"/>
              </a:rPr>
              <a:t>　らいという場合には、「どんな未来になっているといいかな」と次の</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a:t>
            </a:r>
            <a:r>
              <a:rPr kumimoji="1" lang="ja-JP" altLang="en-US" sz="900" dirty="0">
                <a:solidFill>
                  <a:srgbClr val="0070C0"/>
                </a:solidFill>
                <a:latin typeface="+mn-ea"/>
              </a:rPr>
              <a:t>今</a:t>
            </a:r>
            <a:r>
              <a:rPr kumimoji="1" lang="ja-JP" altLang="en-US" sz="900" dirty="0" smtClean="0">
                <a:solidFill>
                  <a:srgbClr val="0070C0"/>
                </a:solidFill>
                <a:latin typeface="+mn-ea"/>
              </a:rPr>
              <a:t>はどんなことが起きているかな」の項目の取り組み順を入れ換えて</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もよい。</a:t>
            </a:r>
            <a:endParaRPr kumimoji="1" lang="ja-JP" altLang="en-US" sz="900" dirty="0">
              <a:solidFill>
                <a:srgbClr val="0070C0"/>
              </a:solidFill>
              <a:latin typeface="+mn-ea"/>
            </a:endParaRPr>
          </a:p>
        </p:txBody>
      </p:sp>
      <p:sp>
        <p:nvSpPr>
          <p:cNvPr id="30" name="角丸四角形 29"/>
          <p:cNvSpPr/>
          <p:nvPr/>
        </p:nvSpPr>
        <p:spPr>
          <a:xfrm>
            <a:off x="6178600" y="3467357"/>
            <a:ext cx="432256" cy="10766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800" b="1" dirty="0" smtClean="0">
                <a:solidFill>
                  <a:schemeClr val="tx1"/>
                </a:solidFill>
              </a:rPr>
              <a:t>・生徒１人１台端末</a:t>
            </a:r>
            <a:endParaRPr kumimoji="1" lang="en-US" altLang="ja-JP" sz="800" b="1" dirty="0" smtClean="0">
              <a:solidFill>
                <a:schemeClr val="tx1"/>
              </a:solidFill>
            </a:endParaRPr>
          </a:p>
        </p:txBody>
      </p:sp>
      <p:sp>
        <p:nvSpPr>
          <p:cNvPr id="3" name="テキスト ボックス 2"/>
          <p:cNvSpPr txBox="1"/>
          <p:nvPr/>
        </p:nvSpPr>
        <p:spPr>
          <a:xfrm>
            <a:off x="6085862" y="3240983"/>
            <a:ext cx="2167127" cy="261610"/>
          </a:xfrm>
          <a:prstGeom prst="rect">
            <a:avLst/>
          </a:prstGeom>
          <a:noFill/>
        </p:spPr>
        <p:txBody>
          <a:bodyPr wrap="square" rtlCol="0">
            <a:spAutoFit/>
          </a:bodyPr>
          <a:lstStyle/>
          <a:p>
            <a:r>
              <a:rPr kumimoji="1" lang="ja-JP" altLang="en-US" sz="1050" dirty="0" smtClean="0"/>
              <a:t>または</a:t>
            </a:r>
            <a:endParaRPr kumimoji="1" lang="ja-JP" altLang="en-US" sz="1050" dirty="0"/>
          </a:p>
        </p:txBody>
      </p:sp>
      <p:sp>
        <p:nvSpPr>
          <p:cNvPr id="13" name="正方形/長方形 12"/>
          <p:cNvSpPr/>
          <p:nvPr/>
        </p:nvSpPr>
        <p:spPr>
          <a:xfrm>
            <a:off x="2103354" y="4343211"/>
            <a:ext cx="5958840" cy="215444"/>
          </a:xfrm>
          <a:prstGeom prst="rect">
            <a:avLst/>
          </a:prstGeom>
        </p:spPr>
        <p:txBody>
          <a:bodyPr wrap="square">
            <a:spAutoFit/>
          </a:bodyPr>
          <a:lstStyle/>
          <a:p>
            <a:r>
              <a:rPr lang="en-US" altLang="ja-JP" sz="800" dirty="0" smtClean="0">
                <a:latin typeface="+mn-ea"/>
              </a:rPr>
              <a:t>※</a:t>
            </a:r>
            <a:r>
              <a:rPr lang="ja-JP" altLang="en-US" sz="800" dirty="0">
                <a:latin typeface="+mn-ea"/>
              </a:rPr>
              <a:t>６</a:t>
            </a:r>
            <a:r>
              <a:rPr lang="ja-JP" altLang="en-US" sz="800" dirty="0" smtClean="0">
                <a:latin typeface="+mn-ea"/>
              </a:rPr>
              <a:t>ページ「</a:t>
            </a:r>
            <a:r>
              <a:rPr lang="ja-JP" altLang="en-US" sz="800" dirty="0">
                <a:latin typeface="+mn-ea"/>
              </a:rPr>
              <a:t>➁</a:t>
            </a:r>
            <a:r>
              <a:rPr lang="ja-JP" altLang="en-US" sz="800" dirty="0" smtClean="0">
                <a:latin typeface="+mn-ea"/>
              </a:rPr>
              <a:t>映像</a:t>
            </a:r>
            <a:r>
              <a:rPr lang="ja-JP" altLang="en-US" sz="800" dirty="0">
                <a:latin typeface="+mn-ea"/>
              </a:rPr>
              <a:t>視聴</a:t>
            </a:r>
            <a:r>
              <a:rPr lang="ja-JP" altLang="en-US" sz="800" dirty="0" smtClean="0">
                <a:latin typeface="+mn-ea"/>
              </a:rPr>
              <a:t>形式を決めましょう」「</a:t>
            </a:r>
            <a:r>
              <a:rPr lang="en-US" altLang="ja-JP" sz="800" dirty="0" smtClean="0">
                <a:latin typeface="+mn-ea"/>
              </a:rPr>
              <a:t>A.</a:t>
            </a:r>
            <a:r>
              <a:rPr lang="ja-JP" altLang="en-US" sz="800" dirty="0">
                <a:latin typeface="+mn-ea"/>
              </a:rPr>
              <a:t>１</a:t>
            </a:r>
            <a:r>
              <a:rPr lang="ja-JP" altLang="en-US" sz="800" dirty="0" smtClean="0">
                <a:latin typeface="+mn-ea"/>
              </a:rPr>
              <a:t>人１台</a:t>
            </a:r>
            <a:r>
              <a:rPr lang="ja-JP" altLang="en-US" sz="800" dirty="0">
                <a:latin typeface="+mn-ea"/>
              </a:rPr>
              <a:t>端末</a:t>
            </a:r>
            <a:r>
              <a:rPr lang="ja-JP" altLang="en-US" sz="800" dirty="0" smtClean="0">
                <a:latin typeface="+mn-ea"/>
              </a:rPr>
              <a:t>があ</a:t>
            </a:r>
            <a:r>
              <a:rPr lang="ja-JP" altLang="en-US" sz="800" dirty="0">
                <a:latin typeface="+mn-ea"/>
              </a:rPr>
              <a:t>る</a:t>
            </a:r>
            <a:r>
              <a:rPr lang="ja-JP" altLang="en-US" sz="800" dirty="0" smtClean="0">
                <a:latin typeface="+mn-ea"/>
              </a:rPr>
              <a:t>場合</a:t>
            </a:r>
            <a:r>
              <a:rPr lang="ja-JP" altLang="en-US" sz="800" dirty="0">
                <a:latin typeface="+mn-ea"/>
              </a:rPr>
              <a:t>」の例</a:t>
            </a:r>
            <a:endParaRPr lang="en-US" altLang="ja-JP" sz="800" dirty="0">
              <a:latin typeface="+mn-ea"/>
            </a:endParaRPr>
          </a:p>
        </p:txBody>
      </p:sp>
      <p:sp>
        <p:nvSpPr>
          <p:cNvPr id="38" name="正方形/長方形 37"/>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9" name="テキスト ボックス 48"/>
          <p:cNvSpPr txBox="1"/>
          <p:nvPr/>
        </p:nvSpPr>
        <p:spPr>
          <a:xfrm>
            <a:off x="535356" y="43180"/>
            <a:ext cx="6634070"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授業</a:t>
            </a:r>
            <a:r>
              <a:rPr kumimoji="1" lang="ja-JP" altLang="en-US" b="1" dirty="0" smtClean="0">
                <a:solidFill>
                  <a:schemeClr val="bg1"/>
                </a:solidFill>
                <a:latin typeface="メイリオ" panose="020B0604030504040204" pitchFamily="50" charset="-128"/>
                <a:ea typeface="メイリオ" panose="020B0604030504040204" pitchFamily="50" charset="-128"/>
              </a:rPr>
              <a:t>での活用方法　＜</a:t>
            </a:r>
            <a:r>
              <a:rPr kumimoji="1" lang="ja-JP" altLang="en-US" b="1" dirty="0">
                <a:solidFill>
                  <a:schemeClr val="bg1"/>
                </a:solidFill>
              </a:rPr>
              <a:t>授業案</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74995" y="-21265"/>
            <a:ext cx="639947" cy="523220"/>
          </a:xfrm>
          <a:prstGeom prst="rect">
            <a:avLst/>
          </a:prstGeom>
          <a:noFill/>
        </p:spPr>
        <p:txBody>
          <a:bodyPr wrap="square" rtlCol="0">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2.</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grpSp>
        <p:nvGrpSpPr>
          <p:cNvPr id="34" name="グループ化 33"/>
          <p:cNvGrpSpPr/>
          <p:nvPr/>
        </p:nvGrpSpPr>
        <p:grpSpPr>
          <a:xfrm>
            <a:off x="1968932" y="6335416"/>
            <a:ext cx="647984" cy="284296"/>
            <a:chOff x="-2061755" y="3847456"/>
            <a:chExt cx="749396" cy="411891"/>
          </a:xfrm>
        </p:grpSpPr>
        <p:sp>
          <p:nvSpPr>
            <p:cNvPr id="36" name="ホームベース 35"/>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39" name="テキスト ボックス 38"/>
            <p:cNvSpPr txBox="1"/>
            <p:nvPr/>
          </p:nvSpPr>
          <p:spPr>
            <a:xfrm>
              <a:off x="-1946841" y="3947211"/>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
        <p:nvSpPr>
          <p:cNvPr id="7" name="正方形/長方形 6"/>
          <p:cNvSpPr/>
          <p:nvPr/>
        </p:nvSpPr>
        <p:spPr>
          <a:xfrm>
            <a:off x="6112909" y="5847683"/>
            <a:ext cx="430887" cy="3539430"/>
          </a:xfrm>
          <a:prstGeom prst="rect">
            <a:avLst/>
          </a:prstGeom>
        </p:spPr>
        <p:txBody>
          <a:bodyPr vert="eaVert" wrap="square">
            <a:spAutoFit/>
          </a:bodyPr>
          <a:lstStyle/>
          <a:p>
            <a:r>
              <a:rPr kumimoji="1" lang="en-US" altLang="ja-JP" sz="800" b="1" dirty="0"/>
              <a:t>※</a:t>
            </a:r>
            <a:r>
              <a:rPr kumimoji="1" lang="ja-JP" altLang="en-US" sz="800" b="1" dirty="0" smtClean="0"/>
              <a:t>生徒１人</a:t>
            </a:r>
            <a:r>
              <a:rPr kumimoji="1" lang="ja-JP" altLang="en-US" sz="800" b="1" dirty="0"/>
              <a:t>１台端末で入力・確認する場合は、データを準備</a:t>
            </a:r>
            <a:endParaRPr kumimoji="1" lang="en-US" altLang="ja-JP" sz="800" b="1" dirty="0"/>
          </a:p>
          <a:p>
            <a:endParaRPr kumimoji="1" lang="en-US" altLang="ja-JP" sz="800" b="1" dirty="0"/>
          </a:p>
        </p:txBody>
      </p:sp>
      <p:sp>
        <p:nvSpPr>
          <p:cNvPr id="57" name="正方形/長方形 56"/>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8" name="楕円 57"/>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9" name="テキスト ボックス 58"/>
          <p:cNvSpPr txBox="1"/>
          <p:nvPr/>
        </p:nvSpPr>
        <p:spPr>
          <a:xfrm>
            <a:off x="6353811" y="9438918"/>
            <a:ext cx="448124" cy="307777"/>
          </a:xfrm>
          <a:prstGeom prst="rect">
            <a:avLst/>
          </a:prstGeom>
          <a:noFill/>
        </p:spPr>
        <p:txBody>
          <a:bodyPr wrap="square" rtlCol="0">
            <a:spAutoFit/>
          </a:bodyPr>
          <a:lstStyle/>
          <a:p>
            <a:r>
              <a:rPr kumimoji="1" lang="en-US" altLang="ja-JP" sz="1400" b="1" dirty="0" smtClean="0">
                <a:solidFill>
                  <a:schemeClr val="bg1"/>
                </a:solidFill>
              </a:rPr>
              <a:t>10</a:t>
            </a:r>
            <a:endParaRPr kumimoji="1" lang="ja-JP" altLang="en-US" sz="1400" b="1" dirty="0">
              <a:solidFill>
                <a:schemeClr val="bg1"/>
              </a:solidFill>
            </a:endParaRPr>
          </a:p>
        </p:txBody>
      </p:sp>
      <p:sp>
        <p:nvSpPr>
          <p:cNvPr id="60" name="ホームベース 59"/>
          <p:cNvSpPr/>
          <p:nvPr/>
        </p:nvSpPr>
        <p:spPr>
          <a:xfrm>
            <a:off x="314222" y="1268226"/>
            <a:ext cx="1056646" cy="424777"/>
          </a:xfrm>
          <a:prstGeom prst="homePlate">
            <a:avLst>
              <a:gd name="adj" fmla="val 565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課題設定</a:t>
            </a:r>
            <a:endParaRPr kumimoji="1" lang="ja-JP" altLang="en-US" sz="1200" b="1" dirty="0">
              <a:solidFill>
                <a:schemeClr val="bg1"/>
              </a:solidFill>
            </a:endParaRPr>
          </a:p>
        </p:txBody>
      </p:sp>
      <p:sp>
        <p:nvSpPr>
          <p:cNvPr id="61" name="山形 60"/>
          <p:cNvSpPr/>
          <p:nvPr/>
        </p:nvSpPr>
        <p:spPr>
          <a:xfrm>
            <a:off x="1355941" y="1262595"/>
            <a:ext cx="1274050"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情報収集</a:t>
            </a:r>
            <a:endParaRPr kumimoji="1" lang="ja-JP" altLang="en-US" sz="1200" b="1" dirty="0">
              <a:solidFill>
                <a:schemeClr val="bg1">
                  <a:lumMod val="50000"/>
                </a:schemeClr>
              </a:solidFill>
            </a:endParaRPr>
          </a:p>
        </p:txBody>
      </p:sp>
      <p:sp>
        <p:nvSpPr>
          <p:cNvPr id="62" name="山形 61"/>
          <p:cNvSpPr/>
          <p:nvPr/>
        </p:nvSpPr>
        <p:spPr>
          <a:xfrm>
            <a:off x="2615063" y="1270807"/>
            <a:ext cx="1408081"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整理</a:t>
            </a:r>
            <a:r>
              <a:rPr kumimoji="1" lang="ja-JP" altLang="en-US" sz="1050" b="1" dirty="0" smtClean="0">
                <a:solidFill>
                  <a:schemeClr val="bg1">
                    <a:lumMod val="50000"/>
                  </a:schemeClr>
                </a:solidFill>
              </a:rPr>
              <a:t>・</a:t>
            </a:r>
            <a:r>
              <a:rPr kumimoji="1" lang="ja-JP" altLang="en-US" sz="1200" b="1" dirty="0" smtClean="0">
                <a:solidFill>
                  <a:schemeClr val="bg1">
                    <a:lumMod val="50000"/>
                  </a:schemeClr>
                </a:solidFill>
              </a:rPr>
              <a:t>分析</a:t>
            </a:r>
            <a:endParaRPr kumimoji="1" lang="ja-JP" altLang="en-US" sz="1200" b="1" dirty="0">
              <a:solidFill>
                <a:schemeClr val="bg1">
                  <a:lumMod val="50000"/>
                </a:schemeClr>
              </a:solidFill>
            </a:endParaRPr>
          </a:p>
        </p:txBody>
      </p:sp>
      <p:sp>
        <p:nvSpPr>
          <p:cNvPr id="63" name="山形 62"/>
          <p:cNvSpPr/>
          <p:nvPr/>
        </p:nvSpPr>
        <p:spPr>
          <a:xfrm>
            <a:off x="4043675" y="1270807"/>
            <a:ext cx="1157302"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まとめ</a:t>
            </a:r>
            <a:endParaRPr kumimoji="1" lang="ja-JP" altLang="en-US" sz="1200" b="1" dirty="0">
              <a:solidFill>
                <a:schemeClr val="bg1">
                  <a:lumMod val="50000"/>
                </a:schemeClr>
              </a:solidFill>
            </a:endParaRPr>
          </a:p>
        </p:txBody>
      </p:sp>
      <p:sp>
        <p:nvSpPr>
          <p:cNvPr id="64" name="山形 63"/>
          <p:cNvSpPr/>
          <p:nvPr/>
        </p:nvSpPr>
        <p:spPr>
          <a:xfrm>
            <a:off x="5221509" y="1268226"/>
            <a:ext cx="1369401" cy="41398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新たな問い</a:t>
            </a:r>
            <a:endParaRPr kumimoji="1" lang="ja-JP" altLang="en-US" sz="1200" b="1" dirty="0">
              <a:solidFill>
                <a:schemeClr val="bg1">
                  <a:lumMod val="50000"/>
                </a:schemeClr>
              </a:solidFill>
            </a:endParaRPr>
          </a:p>
        </p:txBody>
      </p:sp>
      <p:sp>
        <p:nvSpPr>
          <p:cNvPr id="45" name="テキスト ボックス 44"/>
          <p:cNvSpPr txBox="1"/>
          <p:nvPr/>
        </p:nvSpPr>
        <p:spPr>
          <a:xfrm>
            <a:off x="187194" y="504905"/>
            <a:ext cx="6487610" cy="769441"/>
          </a:xfrm>
          <a:prstGeom prst="rect">
            <a:avLst/>
          </a:prstGeom>
          <a:noFill/>
        </p:spPr>
        <p:txBody>
          <a:bodyPr wrap="square" rtlCol="0">
            <a:spAutoFit/>
          </a:bodyPr>
          <a:lstStyle/>
          <a:p>
            <a:r>
              <a:rPr lang="ja-JP" altLang="en-US" sz="1100" dirty="0" smtClean="0">
                <a:latin typeface="+mn-ea"/>
              </a:rPr>
              <a:t>　探究教育プログラムを活用し、万博のテーマを題材にした６つのトピックから、興味・関心のある１つのトピックを選択し、実社会の課題や問いに向き合います。「</a:t>
            </a:r>
            <a:r>
              <a:rPr lang="ja-JP" altLang="en-US" sz="1100" dirty="0">
                <a:latin typeface="+mn-ea"/>
              </a:rPr>
              <a:t>答えのない問い</a:t>
            </a:r>
            <a:r>
              <a:rPr lang="ja-JP" altLang="en-US" sz="1100" dirty="0" smtClean="0">
                <a:latin typeface="+mn-ea"/>
              </a:rPr>
              <a:t>」を探究することで、</a:t>
            </a:r>
            <a:r>
              <a:rPr lang="ja-JP" altLang="en-US" sz="1100" b="1" u="sng" dirty="0" smtClean="0">
                <a:latin typeface="+mn-ea"/>
              </a:rPr>
              <a:t>万博での新しい技術や研究、取り組みなどをもとにしながら、まだ誰も見たことのない新しい景色や未来を考えていきます</a:t>
            </a:r>
            <a:r>
              <a:rPr lang="ja-JP" altLang="en-US" sz="1100" dirty="0" smtClean="0">
                <a:latin typeface="+mn-ea"/>
              </a:rPr>
              <a:t>。</a:t>
            </a:r>
            <a:endParaRPr lang="en-US" altLang="ja-JP" sz="1000" dirty="0">
              <a:latin typeface="メイリオ" panose="020B0604030504040204" pitchFamily="50" charset="-128"/>
              <a:ea typeface="メイリオ" panose="020B0604030504040204" pitchFamily="50" charset="-128"/>
            </a:endParaRPr>
          </a:p>
        </p:txBody>
      </p:sp>
      <p:grpSp>
        <p:nvGrpSpPr>
          <p:cNvPr id="46" name="グループ化 45"/>
          <p:cNvGrpSpPr/>
          <p:nvPr/>
        </p:nvGrpSpPr>
        <p:grpSpPr>
          <a:xfrm>
            <a:off x="1983526" y="5281091"/>
            <a:ext cx="647984" cy="284296"/>
            <a:chOff x="-2061755" y="3847456"/>
            <a:chExt cx="749396" cy="411891"/>
          </a:xfrm>
        </p:grpSpPr>
        <p:sp>
          <p:nvSpPr>
            <p:cNvPr id="47" name="ホームベース 46"/>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48" name="図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51" name="テキスト ボックス 50"/>
            <p:cNvSpPr txBox="1"/>
            <p:nvPr/>
          </p:nvSpPr>
          <p:spPr>
            <a:xfrm>
              <a:off x="-1946841" y="3947211"/>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grpSp>
        <p:nvGrpSpPr>
          <p:cNvPr id="40" name="グループ化 39"/>
          <p:cNvGrpSpPr/>
          <p:nvPr/>
        </p:nvGrpSpPr>
        <p:grpSpPr>
          <a:xfrm>
            <a:off x="1988968" y="8459451"/>
            <a:ext cx="637099" cy="275678"/>
            <a:chOff x="-2061755" y="3847456"/>
            <a:chExt cx="736808" cy="399405"/>
          </a:xfrm>
        </p:grpSpPr>
        <p:sp>
          <p:nvSpPr>
            <p:cNvPr id="41" name="ホームベース 40"/>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44" name="テキスト ボックス 43"/>
            <p:cNvSpPr txBox="1"/>
            <p:nvPr/>
          </p:nvSpPr>
          <p:spPr>
            <a:xfrm>
              <a:off x="-1959427" y="3934725"/>
              <a:ext cx="634480"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Tree>
    <p:extLst>
      <p:ext uri="{BB962C8B-B14F-4D97-AF65-F5344CB8AC3E}">
        <p14:creationId xmlns:p14="http://schemas.microsoft.com/office/powerpoint/2010/main" val="1278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955689870"/>
              </p:ext>
            </p:extLst>
          </p:nvPr>
        </p:nvGraphicFramePr>
        <p:xfrm>
          <a:off x="223080" y="1092358"/>
          <a:ext cx="6475531" cy="6292290"/>
        </p:xfrm>
        <a:graphic>
          <a:graphicData uri="http://schemas.openxmlformats.org/drawingml/2006/table">
            <a:tbl>
              <a:tblPr firstRow="1" lastRow="1" bandRow="1">
                <a:tableStyleId>{073A0DAA-6AF3-43AB-8588-CEC1D06C72B9}</a:tableStyleId>
              </a:tblPr>
              <a:tblGrid>
                <a:gridCol w="259110">
                  <a:extLst>
                    <a:ext uri="{9D8B030D-6E8A-4147-A177-3AD203B41FA5}">
                      <a16:colId xmlns:a16="http://schemas.microsoft.com/office/drawing/2014/main" val="2994400400"/>
                    </a:ext>
                  </a:extLst>
                </a:gridCol>
                <a:gridCol w="208280">
                  <a:extLst>
                    <a:ext uri="{9D8B030D-6E8A-4147-A177-3AD203B41FA5}">
                      <a16:colId xmlns:a16="http://schemas.microsoft.com/office/drawing/2014/main" val="3492261139"/>
                    </a:ext>
                  </a:extLst>
                </a:gridCol>
                <a:gridCol w="1219610">
                  <a:extLst>
                    <a:ext uri="{9D8B030D-6E8A-4147-A177-3AD203B41FA5}">
                      <a16:colId xmlns:a16="http://schemas.microsoft.com/office/drawing/2014/main" val="183661090"/>
                    </a:ext>
                  </a:extLst>
                </a:gridCol>
                <a:gridCol w="3966920">
                  <a:extLst>
                    <a:ext uri="{9D8B030D-6E8A-4147-A177-3AD203B41FA5}">
                      <a16:colId xmlns:a16="http://schemas.microsoft.com/office/drawing/2014/main" val="2801239913"/>
                    </a:ext>
                  </a:extLst>
                </a:gridCol>
                <a:gridCol w="821611">
                  <a:extLst>
                    <a:ext uri="{9D8B030D-6E8A-4147-A177-3AD203B41FA5}">
                      <a16:colId xmlns:a16="http://schemas.microsoft.com/office/drawing/2014/main" val="1777723134"/>
                    </a:ext>
                  </a:extLst>
                </a:gridCol>
              </a:tblGrid>
              <a:tr h="589902">
                <a:tc>
                  <a:txBody>
                    <a:bodyPr/>
                    <a:lstStyle/>
                    <a:p>
                      <a:pPr algn="ctr"/>
                      <a:endParaRPr kumimoji="1" lang="ja-JP" altLang="en-US" sz="6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900" dirty="0" smtClean="0">
                          <a:solidFill>
                            <a:srgbClr val="002060"/>
                          </a:solidFill>
                          <a:latin typeface="メイリオ" panose="020B0604030504040204" pitchFamily="50" charset="-128"/>
                          <a:ea typeface="メイリオ" panose="020B0604030504040204" pitchFamily="50" charset="-128"/>
                        </a:rPr>
                        <a:t>時間</a:t>
                      </a:r>
                      <a:endParaRPr kumimoji="1" lang="ja-JP" altLang="en-US" sz="9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学習内容と</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生徒の活動</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授業の流れ</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準備物</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1589553300"/>
                  </a:ext>
                </a:extLst>
              </a:tr>
              <a:tr h="5702388">
                <a:tc>
                  <a:txBody>
                    <a:bodyPr/>
                    <a:lstStyle/>
                    <a:p>
                      <a:pPr algn="l"/>
                      <a:r>
                        <a:rPr kumimoji="1" lang="ja-JP" altLang="en-US" sz="1100" b="1" dirty="0" smtClean="0">
                          <a:solidFill>
                            <a:schemeClr val="bg1"/>
                          </a:solidFill>
                          <a:latin typeface="+mn-ea"/>
                          <a:ea typeface="+mn-ea"/>
                        </a:rPr>
                        <a:t>情報収集</a:t>
                      </a:r>
                      <a:endParaRPr kumimoji="1" lang="ja-JP" altLang="en-US" sz="1100" b="1" dirty="0">
                        <a:solidFill>
                          <a:schemeClr val="bg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50" b="1" dirty="0" smtClean="0">
                          <a:solidFill>
                            <a:schemeClr val="tx1"/>
                          </a:solidFill>
                          <a:latin typeface="+mn-ea"/>
                          <a:ea typeface="+mn-ea"/>
                        </a:rPr>
                        <a:t>５分</a:t>
                      </a:r>
                      <a:endParaRPr kumimoji="1" lang="ja-JP" altLang="en-US"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smtClean="0">
                          <a:solidFill>
                            <a:srgbClr val="0070C0"/>
                          </a:solidFill>
                          <a:latin typeface="+mn-ea"/>
                          <a:ea typeface="+mn-ea"/>
                        </a:rPr>
                        <a:t>■「今は何が起</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きているかな　</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どんな状況か</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な」の記入</a:t>
                      </a:r>
                      <a:endParaRPr kumimoji="1" lang="en-US" altLang="ja-JP" sz="1000" b="1" u="sng" dirty="0" smtClean="0">
                        <a:solidFill>
                          <a:srgbClr val="0070C0"/>
                        </a:solidFill>
                        <a:latin typeface="+mn-ea"/>
                        <a:ea typeface="+mn-ea"/>
                      </a:endParaRPr>
                    </a:p>
                    <a:p>
                      <a:r>
                        <a:rPr kumimoji="1" lang="ja-JP" altLang="en-US" sz="1000" b="0" dirty="0" smtClean="0">
                          <a:solidFill>
                            <a:schemeClr val="tx1"/>
                          </a:solidFill>
                          <a:latin typeface="+mn-ea"/>
                          <a:ea typeface="+mn-ea"/>
                        </a:rPr>
                        <a:t>・インターネット</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で調べた内容を　</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もとに、情報を</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整理してまとめ</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a:t>
                      </a:r>
                      <a:r>
                        <a:rPr kumimoji="1" lang="ja-JP" altLang="en-US" sz="1000" b="0" dirty="0" err="1" smtClean="0">
                          <a:solidFill>
                            <a:schemeClr val="tx1"/>
                          </a:solidFill>
                          <a:latin typeface="+mn-ea"/>
                          <a:ea typeface="+mn-ea"/>
                        </a:rPr>
                        <a:t>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・ワークシートの</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最終頁の「参考</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資料」を活用</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する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・ここでは、インターネット等を通じて、社会的背景、問題点、</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取り組み、課題など、各ミッションの現状や実態を把握し、</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まとめさせる。その上で、現在、開発や研究されている新たな</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技術や取り組みなどの事例の収集にも時間をかけられるとよい。</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rgbClr val="FF000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a:t>
                      </a:r>
                      <a:r>
                        <a:rPr kumimoji="1" lang="ja-JP" altLang="en-US" sz="1000" b="1" dirty="0" smtClean="0">
                          <a:solidFill>
                            <a:schemeClr val="tx1"/>
                          </a:solidFill>
                          <a:latin typeface="+mn-ea"/>
                          <a:ea typeface="+mn-ea"/>
                        </a:rPr>
                        <a:t>情報収集にはワークシート最終頁の参考資料を利用して、作業</a:t>
                      </a:r>
                      <a:endParaRPr kumimoji="1" lang="en-US" altLang="ja-JP" sz="1000" b="1" dirty="0" smtClean="0">
                        <a:solidFill>
                          <a:schemeClr val="tx1"/>
                        </a:solidFill>
                        <a:latin typeface="+mn-ea"/>
                        <a:ea typeface="+mn-ea"/>
                      </a:endParaRPr>
                    </a:p>
                    <a:p>
                      <a:r>
                        <a:rPr kumimoji="1" lang="ja-JP" altLang="en-US" sz="1000" b="1" dirty="0" smtClean="0">
                          <a:solidFill>
                            <a:schemeClr val="tx1"/>
                          </a:solidFill>
                          <a:latin typeface="+mn-ea"/>
                          <a:ea typeface="+mn-ea"/>
                        </a:rPr>
                        <a:t>　を進めるよう伝える</a:t>
                      </a:r>
                      <a:r>
                        <a:rPr kumimoji="1" lang="ja-JP" altLang="en-US" sz="1000" b="0" dirty="0" smtClean="0">
                          <a:solidFill>
                            <a:schemeClr val="tx1"/>
                          </a:solidFill>
                          <a:latin typeface="+mn-ea"/>
                          <a:ea typeface="+mn-ea"/>
                        </a:rPr>
                        <a:t>。活用シーンや資料のページ数、動画の視</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聴時間などの記載があるため、作業時間に応じて活用するよう</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助言する。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・生徒が自分自身で情報収集することも認める。その際は、</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「企業や民間団体などのサイトの活用もよいが、より公共性の</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高い非営利団体等のサイトを確認することで、中立的な立場の</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意見が得やすくなる。そのため、地方公共団体などのサイトを</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少なくとも１つは確認できるとよい」ことを伝える。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r>
                        <a:rPr kumimoji="1" lang="ja-JP" altLang="en-US" sz="1000" b="1" dirty="0" smtClean="0">
                          <a:solidFill>
                            <a:schemeClr val="tx1"/>
                          </a:solidFill>
                          <a:latin typeface="+mn-ea"/>
                          <a:ea typeface="+mn-ea"/>
                        </a:rPr>
                        <a:t>・ワークシート</a:t>
                      </a:r>
                      <a:r>
                        <a:rPr kumimoji="1" lang="en-US" altLang="ja-JP" sz="1000" b="1" dirty="0" smtClean="0">
                          <a:solidFill>
                            <a:schemeClr val="tx1"/>
                          </a:solidFill>
                          <a:latin typeface="+mn-ea"/>
                          <a:ea typeface="+mn-ea"/>
                        </a:rPr>
                        <a:t>3</a:t>
                      </a:r>
                      <a:r>
                        <a:rPr kumimoji="1" lang="ja-JP" altLang="en-US" sz="1000" b="1" dirty="0" smtClean="0">
                          <a:solidFill>
                            <a:schemeClr val="tx1"/>
                          </a:solidFill>
                          <a:latin typeface="+mn-ea"/>
                          <a:ea typeface="+mn-ea"/>
                        </a:rPr>
                        <a:t>ページ目の「参考文献」の欄に、情報を得たサイ</a:t>
                      </a:r>
                      <a:endParaRPr kumimoji="1" lang="en-US" altLang="ja-JP" sz="1000" b="1" dirty="0" smtClean="0">
                        <a:solidFill>
                          <a:schemeClr val="tx1"/>
                        </a:solidFill>
                        <a:latin typeface="+mn-ea"/>
                        <a:ea typeface="+mn-ea"/>
                      </a:endParaRPr>
                    </a:p>
                    <a:p>
                      <a:r>
                        <a:rPr kumimoji="1" lang="ja-JP" altLang="en-US" sz="1000" b="1" dirty="0" smtClean="0">
                          <a:solidFill>
                            <a:schemeClr val="tx1"/>
                          </a:solidFill>
                          <a:latin typeface="+mn-ea"/>
                          <a:ea typeface="+mn-ea"/>
                        </a:rPr>
                        <a:t>　ト名または</a:t>
                      </a:r>
                      <a:r>
                        <a:rPr kumimoji="1" lang="en-US" altLang="ja-JP" sz="1000" b="1" dirty="0" smtClean="0">
                          <a:solidFill>
                            <a:schemeClr val="tx1"/>
                          </a:solidFill>
                          <a:latin typeface="+mn-ea"/>
                          <a:ea typeface="+mn-ea"/>
                        </a:rPr>
                        <a:t>URL</a:t>
                      </a:r>
                      <a:r>
                        <a:rPr kumimoji="1" lang="ja-JP" altLang="en-US" sz="1000" b="1" dirty="0" smtClean="0">
                          <a:solidFill>
                            <a:schemeClr val="tx1"/>
                          </a:solidFill>
                          <a:latin typeface="+mn-ea"/>
                          <a:ea typeface="+mn-ea"/>
                        </a:rPr>
                        <a:t>を正しく記載させる。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05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8522938"/>
                  </a:ext>
                </a:extLst>
              </a:tr>
            </a:tbl>
          </a:graphicData>
        </a:graphic>
      </p:graphicFrame>
      <p:sp>
        <p:nvSpPr>
          <p:cNvPr id="36" name="正方形/長方形 35"/>
          <p:cNvSpPr/>
          <p:nvPr/>
        </p:nvSpPr>
        <p:spPr>
          <a:xfrm>
            <a:off x="2009056" y="2844775"/>
            <a:ext cx="3802463" cy="736741"/>
          </a:xfrm>
          <a:prstGeom prst="rect">
            <a:avLst/>
          </a:prstGeom>
          <a:solidFill>
            <a:srgbClr val="ECF3FA"/>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r>
              <a:rPr kumimoji="1" lang="ja-JP" altLang="en-US" sz="900" dirty="0" smtClean="0">
                <a:solidFill>
                  <a:srgbClr val="0070C0"/>
                </a:solidFill>
                <a:latin typeface="+mn-ea"/>
              </a:rPr>
              <a:t>・ここは、ワークシートの次の項目である「整理・分析」で、生徒自身</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がワクワクする未来をデザインできるようにするための前段階。現状</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の</a:t>
            </a:r>
            <a:r>
              <a:rPr kumimoji="1" lang="ja-JP" altLang="en-US" sz="900" dirty="0">
                <a:solidFill>
                  <a:srgbClr val="0070C0"/>
                </a:solidFill>
                <a:latin typeface="+mn-ea"/>
              </a:rPr>
              <a:t>実態や</a:t>
            </a:r>
            <a:r>
              <a:rPr kumimoji="1" lang="ja-JP" altLang="en-US" sz="900" dirty="0" smtClean="0">
                <a:solidFill>
                  <a:srgbClr val="0070C0"/>
                </a:solidFill>
                <a:latin typeface="+mn-ea"/>
              </a:rPr>
              <a:t>状況の把握は短い時間に留め、未来についての情報収集に時</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間をかけられるとよい。</a:t>
            </a:r>
            <a:endParaRPr kumimoji="1" lang="ja-JP" altLang="en-US" sz="900" dirty="0">
              <a:solidFill>
                <a:srgbClr val="0070C0"/>
              </a:solidFill>
              <a:latin typeface="+mn-ea"/>
            </a:endParaRPr>
          </a:p>
        </p:txBody>
      </p:sp>
      <p:sp>
        <p:nvSpPr>
          <p:cNvPr id="54" name="角丸四角形 53"/>
          <p:cNvSpPr/>
          <p:nvPr/>
        </p:nvSpPr>
        <p:spPr>
          <a:xfrm>
            <a:off x="6047232" y="1792820"/>
            <a:ext cx="451246" cy="13055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a:solidFill>
                  <a:schemeClr val="tx1"/>
                </a:solidFill>
              </a:rPr>
              <a:t>　</a:t>
            </a:r>
            <a:r>
              <a:rPr kumimoji="1" lang="ja-JP" altLang="en-US" sz="900" b="1" dirty="0" smtClean="0">
                <a:solidFill>
                  <a:schemeClr val="tx1"/>
                </a:solidFill>
              </a:rPr>
              <a:t>情報</a:t>
            </a:r>
            <a:r>
              <a:rPr kumimoji="1" lang="ja-JP" altLang="en-US" sz="900" b="1" dirty="0">
                <a:solidFill>
                  <a:schemeClr val="tx1"/>
                </a:solidFill>
              </a:rPr>
              <a:t>収集用</a:t>
            </a:r>
            <a:r>
              <a:rPr kumimoji="1" lang="ja-JP" altLang="en-US" sz="900" b="1" dirty="0" smtClean="0">
                <a:solidFill>
                  <a:schemeClr val="tx1"/>
                </a:solidFill>
              </a:rPr>
              <a:t>の</a:t>
            </a:r>
            <a:r>
              <a:rPr kumimoji="1" lang="ja-JP" altLang="en-US" sz="900" b="1" dirty="0">
                <a:solidFill>
                  <a:schemeClr val="tx1"/>
                </a:solidFill>
              </a:rPr>
              <a:t>端末</a:t>
            </a:r>
            <a:endParaRPr kumimoji="1" lang="en-US" altLang="ja-JP" sz="900" b="1" dirty="0" smtClean="0">
              <a:solidFill>
                <a:schemeClr val="tx1"/>
              </a:solidFill>
            </a:endParaRPr>
          </a:p>
        </p:txBody>
      </p:sp>
      <p:sp>
        <p:nvSpPr>
          <p:cNvPr id="29" name="正方形/長方形 28"/>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32" name="楕円 31"/>
          <p:cNvSpPr/>
          <p:nvPr/>
        </p:nvSpPr>
        <p:spPr>
          <a:xfrm>
            <a:off x="6382968" y="9457151"/>
            <a:ext cx="280879" cy="27131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30" name="正方形/長方形 29"/>
          <p:cNvSpPr/>
          <p:nvPr/>
        </p:nvSpPr>
        <p:spPr>
          <a:xfrm>
            <a:off x="2009056" y="6286500"/>
            <a:ext cx="3802463" cy="667099"/>
          </a:xfrm>
          <a:prstGeom prst="rect">
            <a:avLst/>
          </a:prstGeom>
          <a:solidFill>
            <a:schemeClr val="accent1">
              <a:lumMod val="20000"/>
              <a:lumOff val="80000"/>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r>
              <a:rPr kumimoji="1" lang="ja-JP" altLang="en-US" sz="900" dirty="0" smtClean="0">
                <a:solidFill>
                  <a:srgbClr val="0070C0"/>
                </a:solidFill>
                <a:latin typeface="+mn-ea"/>
              </a:rPr>
              <a:t>・複数</a:t>
            </a:r>
            <a:r>
              <a:rPr kumimoji="1" lang="ja-JP" altLang="en-US" sz="900" dirty="0">
                <a:solidFill>
                  <a:srgbClr val="0070C0"/>
                </a:solidFill>
                <a:latin typeface="+mn-ea"/>
              </a:rPr>
              <a:t>の参考資料や文献で同じ情報・内容であることを確認</a:t>
            </a:r>
            <a:r>
              <a:rPr kumimoji="1" lang="ja-JP" altLang="en-US" sz="900" dirty="0" smtClean="0">
                <a:solidFill>
                  <a:srgbClr val="0070C0"/>
                </a:solidFill>
                <a:latin typeface="+mn-ea"/>
              </a:rPr>
              <a:t>すると</a:t>
            </a:r>
            <a:r>
              <a:rPr kumimoji="1" lang="ja-JP" altLang="en-US" sz="900" dirty="0">
                <a:solidFill>
                  <a:srgbClr val="0070C0"/>
                </a:solidFill>
                <a:latin typeface="+mn-ea"/>
              </a:rPr>
              <a:t>、</a:t>
            </a:r>
            <a:r>
              <a:rPr kumimoji="1" lang="ja-JP" altLang="en-US" sz="900" dirty="0" smtClean="0">
                <a:solidFill>
                  <a:srgbClr val="0070C0"/>
                </a:solidFill>
                <a:latin typeface="+mn-ea"/>
              </a:rPr>
              <a:t>情</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報</a:t>
            </a:r>
            <a:r>
              <a:rPr kumimoji="1" lang="ja-JP" altLang="en-US" sz="900" dirty="0">
                <a:solidFill>
                  <a:srgbClr val="0070C0"/>
                </a:solidFill>
                <a:latin typeface="+mn-ea"/>
              </a:rPr>
              <a:t>の裏付けができて信ぴょう性が高くなること</a:t>
            </a:r>
            <a:r>
              <a:rPr kumimoji="1" lang="ja-JP" altLang="en-US" sz="900" dirty="0" smtClean="0">
                <a:solidFill>
                  <a:srgbClr val="0070C0"/>
                </a:solidFill>
                <a:latin typeface="+mn-ea"/>
              </a:rPr>
              <a:t>も併せて伝える。情報</a:t>
            </a:r>
            <a:endParaRPr kumimoji="1" lang="en-US" altLang="ja-JP" sz="900" dirty="0" smtClean="0">
              <a:solidFill>
                <a:srgbClr val="0070C0"/>
              </a:solidFill>
              <a:latin typeface="+mn-ea"/>
            </a:endParaRPr>
          </a:p>
          <a:p>
            <a:r>
              <a:rPr kumimoji="1" lang="ja-JP" altLang="en-US" sz="900" dirty="0" smtClean="0">
                <a:solidFill>
                  <a:srgbClr val="0070C0"/>
                </a:solidFill>
                <a:latin typeface="+mn-ea"/>
              </a:rPr>
              <a:t>　の</a:t>
            </a:r>
            <a:r>
              <a:rPr kumimoji="1" lang="ja-JP" altLang="en-US" sz="900" dirty="0">
                <a:solidFill>
                  <a:srgbClr val="0070C0"/>
                </a:solidFill>
                <a:latin typeface="+mn-ea"/>
              </a:rPr>
              <a:t>精度を高めたり正しい情報を適切に収集したり</a:t>
            </a:r>
            <a:r>
              <a:rPr kumimoji="1" lang="ja-JP" altLang="en-US" sz="900" dirty="0" smtClean="0">
                <a:solidFill>
                  <a:srgbClr val="0070C0"/>
                </a:solidFill>
                <a:latin typeface="+mn-ea"/>
              </a:rPr>
              <a:t>できる</a:t>
            </a:r>
            <a:r>
              <a:rPr kumimoji="1" lang="ja-JP" altLang="en-US" sz="900" dirty="0">
                <a:solidFill>
                  <a:srgbClr val="0070C0"/>
                </a:solidFill>
                <a:latin typeface="+mn-ea"/>
              </a:rPr>
              <a:t>ようにする</a:t>
            </a:r>
            <a:r>
              <a:rPr kumimoji="1" lang="ja-JP" altLang="en-US" sz="900" dirty="0" smtClean="0">
                <a:solidFill>
                  <a:srgbClr val="0070C0"/>
                </a:solidFill>
                <a:latin typeface="+mn-ea"/>
              </a:rPr>
              <a:t>な</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ど、情報リテラシー</a:t>
            </a:r>
            <a:r>
              <a:rPr kumimoji="1" lang="ja-JP" altLang="en-US" sz="900" dirty="0">
                <a:solidFill>
                  <a:srgbClr val="0070C0"/>
                </a:solidFill>
                <a:latin typeface="+mn-ea"/>
              </a:rPr>
              <a:t>につなげる。</a:t>
            </a:r>
          </a:p>
        </p:txBody>
      </p:sp>
      <p:sp>
        <p:nvSpPr>
          <p:cNvPr id="2" name="テキスト ボックス 1"/>
          <p:cNvSpPr txBox="1"/>
          <p:nvPr/>
        </p:nvSpPr>
        <p:spPr>
          <a:xfrm>
            <a:off x="6353811" y="9438918"/>
            <a:ext cx="448124" cy="307777"/>
          </a:xfrm>
          <a:prstGeom prst="rect">
            <a:avLst/>
          </a:prstGeom>
          <a:noFill/>
        </p:spPr>
        <p:txBody>
          <a:bodyPr wrap="square" rtlCol="0">
            <a:spAutoFit/>
          </a:bodyPr>
          <a:lstStyle/>
          <a:p>
            <a:r>
              <a:rPr kumimoji="1" lang="en-US" altLang="ja-JP" sz="1400" b="1" dirty="0" smtClean="0">
                <a:solidFill>
                  <a:schemeClr val="bg1"/>
                </a:solidFill>
              </a:rPr>
              <a:t>11</a:t>
            </a:r>
            <a:endParaRPr kumimoji="1" lang="ja-JP" altLang="en-US" sz="1400" b="1" dirty="0">
              <a:solidFill>
                <a:schemeClr val="bg1"/>
              </a:solidFill>
            </a:endParaRPr>
          </a:p>
        </p:txBody>
      </p:sp>
      <p:sp>
        <p:nvSpPr>
          <p:cNvPr id="38" name="ホームベース 37"/>
          <p:cNvSpPr/>
          <p:nvPr/>
        </p:nvSpPr>
        <p:spPr>
          <a:xfrm>
            <a:off x="253994" y="494483"/>
            <a:ext cx="1056646" cy="424777"/>
          </a:xfrm>
          <a:prstGeom prst="homePlate">
            <a:avLst>
              <a:gd name="adj" fmla="val 565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課題設定</a:t>
            </a:r>
            <a:endParaRPr kumimoji="1" lang="ja-JP" altLang="en-US" sz="1200" b="1" dirty="0">
              <a:solidFill>
                <a:schemeClr val="bg1">
                  <a:lumMod val="50000"/>
                </a:schemeClr>
              </a:solidFill>
            </a:endParaRPr>
          </a:p>
        </p:txBody>
      </p:sp>
      <p:sp>
        <p:nvSpPr>
          <p:cNvPr id="41" name="山形 40"/>
          <p:cNvSpPr/>
          <p:nvPr/>
        </p:nvSpPr>
        <p:spPr>
          <a:xfrm>
            <a:off x="1295713" y="488852"/>
            <a:ext cx="1274050" cy="41961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情報収集</a:t>
            </a:r>
            <a:endParaRPr kumimoji="1" lang="ja-JP" altLang="en-US" sz="1200" b="1" dirty="0">
              <a:solidFill>
                <a:schemeClr val="bg1"/>
              </a:solidFill>
            </a:endParaRPr>
          </a:p>
        </p:txBody>
      </p:sp>
      <p:sp>
        <p:nvSpPr>
          <p:cNvPr id="42" name="山形 41"/>
          <p:cNvSpPr/>
          <p:nvPr/>
        </p:nvSpPr>
        <p:spPr>
          <a:xfrm>
            <a:off x="2554835" y="497064"/>
            <a:ext cx="1408081"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整理</a:t>
            </a:r>
            <a:r>
              <a:rPr kumimoji="1" lang="ja-JP" altLang="en-US" sz="1050" b="1" dirty="0" smtClean="0">
                <a:solidFill>
                  <a:schemeClr val="bg1">
                    <a:lumMod val="50000"/>
                  </a:schemeClr>
                </a:solidFill>
              </a:rPr>
              <a:t>・</a:t>
            </a:r>
            <a:r>
              <a:rPr kumimoji="1" lang="ja-JP" altLang="en-US" sz="1200" b="1" dirty="0" smtClean="0">
                <a:solidFill>
                  <a:schemeClr val="bg1">
                    <a:lumMod val="50000"/>
                  </a:schemeClr>
                </a:solidFill>
              </a:rPr>
              <a:t>分析</a:t>
            </a:r>
            <a:endParaRPr kumimoji="1" lang="ja-JP" altLang="en-US" sz="1200" b="1" dirty="0">
              <a:solidFill>
                <a:schemeClr val="bg1">
                  <a:lumMod val="50000"/>
                </a:schemeClr>
              </a:solidFill>
            </a:endParaRPr>
          </a:p>
        </p:txBody>
      </p:sp>
      <p:sp>
        <p:nvSpPr>
          <p:cNvPr id="43" name="山形 42"/>
          <p:cNvSpPr/>
          <p:nvPr/>
        </p:nvSpPr>
        <p:spPr>
          <a:xfrm>
            <a:off x="3983447" y="497064"/>
            <a:ext cx="1157302"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まとめ</a:t>
            </a:r>
            <a:endParaRPr kumimoji="1" lang="ja-JP" altLang="en-US" sz="1200" b="1" dirty="0">
              <a:solidFill>
                <a:schemeClr val="bg1">
                  <a:lumMod val="50000"/>
                </a:schemeClr>
              </a:solidFill>
            </a:endParaRPr>
          </a:p>
        </p:txBody>
      </p:sp>
      <p:sp>
        <p:nvSpPr>
          <p:cNvPr id="44" name="山形 43"/>
          <p:cNvSpPr/>
          <p:nvPr/>
        </p:nvSpPr>
        <p:spPr>
          <a:xfrm>
            <a:off x="5161281" y="494483"/>
            <a:ext cx="1369401" cy="41398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新たな問い</a:t>
            </a:r>
            <a:endParaRPr kumimoji="1" lang="ja-JP" altLang="en-US" sz="1200" b="1" dirty="0">
              <a:solidFill>
                <a:schemeClr val="bg1">
                  <a:lumMod val="50000"/>
                </a:schemeClr>
              </a:solidFill>
            </a:endParaRPr>
          </a:p>
        </p:txBody>
      </p:sp>
      <p:sp>
        <p:nvSpPr>
          <p:cNvPr id="23" name="角丸四角形 22"/>
          <p:cNvSpPr/>
          <p:nvPr/>
        </p:nvSpPr>
        <p:spPr>
          <a:xfrm>
            <a:off x="6047232" y="3230181"/>
            <a:ext cx="432816" cy="1026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a:solidFill>
                  <a:schemeClr val="tx1"/>
                </a:solidFill>
              </a:rPr>
              <a:t>　</a:t>
            </a:r>
            <a:r>
              <a:rPr kumimoji="1" lang="ja-JP" altLang="en-US" sz="900" b="1" dirty="0" smtClean="0">
                <a:solidFill>
                  <a:schemeClr val="tx1"/>
                </a:solidFill>
              </a:rPr>
              <a:t>ワーク</a:t>
            </a:r>
            <a:r>
              <a:rPr kumimoji="1" lang="ja-JP" altLang="en-US" sz="900" b="1" dirty="0">
                <a:solidFill>
                  <a:schemeClr val="tx1"/>
                </a:solidFill>
              </a:rPr>
              <a:t>シート</a:t>
            </a:r>
            <a:endParaRPr kumimoji="1" lang="en-US" altLang="ja-JP" sz="900" b="1" dirty="0" smtClean="0">
              <a:solidFill>
                <a:schemeClr val="tx1"/>
              </a:solidFill>
            </a:endParaRPr>
          </a:p>
        </p:txBody>
      </p:sp>
      <p:grpSp>
        <p:nvGrpSpPr>
          <p:cNvPr id="25" name="グループ化 24"/>
          <p:cNvGrpSpPr/>
          <p:nvPr/>
        </p:nvGrpSpPr>
        <p:grpSpPr>
          <a:xfrm>
            <a:off x="1920578" y="6109908"/>
            <a:ext cx="637099" cy="264964"/>
            <a:chOff x="-2061755" y="3847456"/>
            <a:chExt cx="736808" cy="383883"/>
          </a:xfrm>
        </p:grpSpPr>
        <p:sp>
          <p:nvSpPr>
            <p:cNvPr id="26" name="ホームベース 25"/>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33" name="テキスト ボックス 32"/>
            <p:cNvSpPr txBox="1"/>
            <p:nvPr/>
          </p:nvSpPr>
          <p:spPr>
            <a:xfrm>
              <a:off x="-1959429" y="3919203"/>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grpSp>
        <p:nvGrpSpPr>
          <p:cNvPr id="17" name="グループ化 16"/>
          <p:cNvGrpSpPr/>
          <p:nvPr/>
        </p:nvGrpSpPr>
        <p:grpSpPr>
          <a:xfrm>
            <a:off x="1932738" y="2677562"/>
            <a:ext cx="637099" cy="264964"/>
            <a:chOff x="-2061755" y="3847456"/>
            <a:chExt cx="736808" cy="383883"/>
          </a:xfrm>
        </p:grpSpPr>
        <p:sp>
          <p:nvSpPr>
            <p:cNvPr id="18" name="ホームベース 17"/>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20" name="テキスト ボックス 19"/>
            <p:cNvSpPr txBox="1"/>
            <p:nvPr/>
          </p:nvSpPr>
          <p:spPr>
            <a:xfrm>
              <a:off x="-1959429" y="3919203"/>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Tree>
    <p:extLst>
      <p:ext uri="{BB962C8B-B14F-4D97-AF65-F5344CB8AC3E}">
        <p14:creationId xmlns:p14="http://schemas.microsoft.com/office/powerpoint/2010/main" val="28969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8472945"/>
            <a:ext cx="7095994" cy="523220"/>
          </a:xfrm>
          <a:prstGeom prst="rect">
            <a:avLst/>
          </a:prstGeom>
        </p:spPr>
        <p:txBody>
          <a:bodyPr wrap="square">
            <a:spAutoFit/>
          </a:bodyPr>
          <a:lstStyle/>
          <a:p>
            <a:pPr marL="266700" indent="133350">
              <a:spcAft>
                <a:spcPts val="0"/>
              </a:spcAft>
            </a:pPr>
            <a:endParaRPr lang="en-US" altLang="ja-JP" sz="1400" b="1" u="sng" kern="100" dirty="0">
              <a:latin typeface="メイリオ" panose="020B0604030504040204" pitchFamily="50" charset="-128"/>
              <a:ea typeface="メイリオ" panose="020B0604030504040204" pitchFamily="50" charset="-128"/>
              <a:cs typeface="Times New Roman" panose="02020603050405020304" pitchFamily="18" charset="0"/>
            </a:endParaRPr>
          </a:p>
          <a:p>
            <a:pPr marL="266700" indent="133350">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708207375"/>
              </p:ext>
            </p:extLst>
          </p:nvPr>
        </p:nvGraphicFramePr>
        <p:xfrm>
          <a:off x="263393" y="1037239"/>
          <a:ext cx="6194510" cy="7631620"/>
        </p:xfrm>
        <a:graphic>
          <a:graphicData uri="http://schemas.openxmlformats.org/drawingml/2006/table">
            <a:tbl>
              <a:tblPr firstRow="1" lastRow="1" bandRow="1">
                <a:tableStyleId>{073A0DAA-6AF3-43AB-8588-CEC1D06C72B9}</a:tableStyleId>
              </a:tblPr>
              <a:tblGrid>
                <a:gridCol w="273513">
                  <a:extLst>
                    <a:ext uri="{9D8B030D-6E8A-4147-A177-3AD203B41FA5}">
                      <a16:colId xmlns:a16="http://schemas.microsoft.com/office/drawing/2014/main" val="2994400400"/>
                    </a:ext>
                  </a:extLst>
                </a:gridCol>
                <a:gridCol w="208280">
                  <a:extLst>
                    <a:ext uri="{9D8B030D-6E8A-4147-A177-3AD203B41FA5}">
                      <a16:colId xmlns:a16="http://schemas.microsoft.com/office/drawing/2014/main" val="3492261139"/>
                    </a:ext>
                  </a:extLst>
                </a:gridCol>
                <a:gridCol w="1112159">
                  <a:extLst>
                    <a:ext uri="{9D8B030D-6E8A-4147-A177-3AD203B41FA5}">
                      <a16:colId xmlns:a16="http://schemas.microsoft.com/office/drawing/2014/main" val="183661090"/>
                    </a:ext>
                  </a:extLst>
                </a:gridCol>
                <a:gridCol w="3823738">
                  <a:extLst>
                    <a:ext uri="{9D8B030D-6E8A-4147-A177-3AD203B41FA5}">
                      <a16:colId xmlns:a16="http://schemas.microsoft.com/office/drawing/2014/main" val="2801239913"/>
                    </a:ext>
                  </a:extLst>
                </a:gridCol>
                <a:gridCol w="776820">
                  <a:extLst>
                    <a:ext uri="{9D8B030D-6E8A-4147-A177-3AD203B41FA5}">
                      <a16:colId xmlns:a16="http://schemas.microsoft.com/office/drawing/2014/main" val="1777723134"/>
                    </a:ext>
                  </a:extLst>
                </a:gridCol>
              </a:tblGrid>
              <a:tr h="412661">
                <a:tc>
                  <a:txBody>
                    <a:bodyPr/>
                    <a:lstStyle/>
                    <a:p>
                      <a:pPr algn="ctr"/>
                      <a:endParaRPr kumimoji="1" lang="ja-JP" altLang="en-US" sz="6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900" dirty="0" smtClean="0">
                          <a:solidFill>
                            <a:srgbClr val="002060"/>
                          </a:solidFill>
                          <a:latin typeface="メイリオ" panose="020B0604030504040204" pitchFamily="50" charset="-128"/>
                          <a:ea typeface="メイリオ" panose="020B0604030504040204" pitchFamily="50" charset="-128"/>
                        </a:rPr>
                        <a:t>時間</a:t>
                      </a:r>
                      <a:endParaRPr kumimoji="1" lang="ja-JP" altLang="en-US" sz="9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学習内容と</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生徒の活動</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授業の流れ</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準備物</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1589553300"/>
                  </a:ext>
                </a:extLst>
              </a:tr>
              <a:tr h="3183388">
                <a:tc>
                  <a:txBody>
                    <a:bodyPr/>
                    <a:lstStyle/>
                    <a:p>
                      <a:r>
                        <a:rPr kumimoji="1" lang="ja-JP" altLang="en-US" sz="1050" b="1" dirty="0" smtClean="0">
                          <a:solidFill>
                            <a:schemeClr val="bg1"/>
                          </a:solidFill>
                          <a:latin typeface="+mn-ea"/>
                          <a:ea typeface="+mn-ea"/>
                        </a:rPr>
                        <a:t>整理・分析</a:t>
                      </a:r>
                      <a:endParaRPr kumimoji="1" lang="ja-JP" altLang="en-US" sz="1050" b="1" dirty="0">
                        <a:solidFill>
                          <a:schemeClr val="bg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050" b="1" dirty="0" smtClean="0">
                          <a:solidFill>
                            <a:schemeClr val="tx1"/>
                          </a:solidFill>
                          <a:latin typeface="+mn-ea"/>
                          <a:ea typeface="+mn-ea"/>
                        </a:rPr>
                        <a:t>９分</a:t>
                      </a:r>
                      <a:endParaRPr kumimoji="1" lang="ja-JP" altLang="en-US"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smtClean="0">
                          <a:solidFill>
                            <a:srgbClr val="0070C0"/>
                          </a:solidFill>
                          <a:latin typeface="+mn-ea"/>
                          <a:ea typeface="+mn-ea"/>
                        </a:rPr>
                        <a:t>■アイデアの検</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討と記入</a:t>
                      </a:r>
                      <a:endParaRPr kumimoji="1" lang="en-US" altLang="ja-JP" sz="1000" b="1" u="sng" dirty="0" smtClean="0">
                        <a:solidFill>
                          <a:srgbClr val="0070C0"/>
                        </a:solidFill>
                        <a:latin typeface="+mn-ea"/>
                        <a:ea typeface="+mn-ea"/>
                      </a:endParaRPr>
                    </a:p>
                    <a:p>
                      <a:r>
                        <a:rPr kumimoji="1" lang="ja-JP" altLang="en-US" sz="1000" b="0" dirty="0" smtClean="0">
                          <a:solidFill>
                            <a:schemeClr val="tx1"/>
                          </a:solidFill>
                          <a:latin typeface="+mn-ea"/>
                          <a:ea typeface="+mn-ea"/>
                        </a:rPr>
                        <a:t>・収集及び整理</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した情報をも</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とに、未来に</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ついて考える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メイリオ" panose="020B0604030504040204" pitchFamily="50" charset="-128"/>
                          <a:ea typeface="メイリオ" panose="020B0604030504040204" pitchFamily="50" charset="-128"/>
                        </a:rPr>
                        <a:t>・</a:t>
                      </a:r>
                      <a:r>
                        <a:rPr kumimoji="1" lang="ja-JP" altLang="en-US" sz="1000" b="0" dirty="0" smtClean="0">
                          <a:solidFill>
                            <a:schemeClr val="tx1"/>
                          </a:solidFill>
                          <a:latin typeface="+mn-ea"/>
                          <a:ea typeface="+mn-ea"/>
                        </a:rPr>
                        <a:t>ここまでに集めた新たな技術や取り組みなどの情報を活用し、</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ワクワクする未来を想像させる。社会や自分のぞれぞれの視　</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点から長期・短期の時間軸でアイデアを記述できるとよい。</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a:t>
                      </a:r>
                      <a:r>
                        <a:rPr kumimoji="1" lang="en-US" altLang="ja-JP" sz="1000" b="0" dirty="0" smtClean="0">
                          <a:solidFill>
                            <a:schemeClr val="tx1"/>
                          </a:solidFill>
                          <a:latin typeface="+mn-ea"/>
                          <a:ea typeface="+mn-ea"/>
                        </a:rPr>
                        <a:t>10</a:t>
                      </a:r>
                      <a:r>
                        <a:rPr kumimoji="1" lang="ja-JP" altLang="en-US" sz="1000" b="0" dirty="0" smtClean="0">
                          <a:solidFill>
                            <a:schemeClr val="tx1"/>
                          </a:solidFill>
                          <a:latin typeface="+mn-ea"/>
                          <a:ea typeface="+mn-ea"/>
                        </a:rPr>
                        <a:t>年、</a:t>
                      </a:r>
                      <a:r>
                        <a:rPr kumimoji="1" lang="en-US" altLang="ja-JP" sz="1000" b="0" dirty="0" smtClean="0">
                          <a:solidFill>
                            <a:schemeClr val="tx1"/>
                          </a:solidFill>
                          <a:latin typeface="+mn-ea"/>
                          <a:ea typeface="+mn-ea"/>
                        </a:rPr>
                        <a:t>50</a:t>
                      </a:r>
                      <a:r>
                        <a:rPr kumimoji="1" lang="ja-JP" altLang="en-US" sz="1000" b="0" dirty="0" smtClean="0">
                          <a:solidFill>
                            <a:schemeClr val="tx1"/>
                          </a:solidFill>
                          <a:latin typeface="+mn-ea"/>
                          <a:ea typeface="+mn-ea"/>
                        </a:rPr>
                        <a:t>年、</a:t>
                      </a:r>
                      <a:r>
                        <a:rPr kumimoji="1" lang="en-US" altLang="ja-JP" sz="1000" b="0" dirty="0" smtClean="0">
                          <a:solidFill>
                            <a:schemeClr val="tx1"/>
                          </a:solidFill>
                          <a:latin typeface="+mn-ea"/>
                          <a:ea typeface="+mn-ea"/>
                        </a:rPr>
                        <a:t>100</a:t>
                      </a:r>
                      <a:r>
                        <a:rPr kumimoji="1" lang="ja-JP" altLang="en-US" sz="1000" b="0" dirty="0" smtClean="0">
                          <a:solidFill>
                            <a:schemeClr val="tx1"/>
                          </a:solidFill>
                          <a:latin typeface="+mn-ea"/>
                          <a:ea typeface="+mn-ea"/>
                        </a:rPr>
                        <a:t>年先の未来に目を向け、自由に想像を膨ら</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ませるように促す。</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・ワクワクする未来の実現に向けたアイデアをさらに発展させ、</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他者と協力してできること、国や地方公共団体等が整備すべ</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きこと、公民連携すべきことなど、多様な視点で考えを広げ、</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社会としてできそうなアイデアとしてまとめるよう助言する。</a:t>
                      </a:r>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p>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en-US" altLang="ja-JP" sz="1050" b="0" dirty="0" smtClean="0">
                        <a:solidFill>
                          <a:schemeClr val="tx1"/>
                        </a:solidFill>
                        <a:latin typeface="+mn-ea"/>
                        <a:ea typeface="+mn-ea"/>
                      </a:endParaRPr>
                    </a:p>
                    <a:p>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78144"/>
                  </a:ext>
                </a:extLst>
              </a:tr>
              <a:tr h="1414839">
                <a:tc rowSpan="2">
                  <a:txBody>
                    <a:bodyPr/>
                    <a:lstStyle/>
                    <a:p>
                      <a:r>
                        <a:rPr kumimoji="1" lang="ja-JP" altLang="en-US" sz="1050" b="1" dirty="0" smtClean="0">
                          <a:solidFill>
                            <a:schemeClr val="bg1"/>
                          </a:solidFill>
                          <a:latin typeface="+mn-ea"/>
                          <a:ea typeface="+mn-ea"/>
                        </a:rPr>
                        <a:t>まとめ</a:t>
                      </a:r>
                      <a:endParaRPr kumimoji="1" lang="ja-JP" altLang="en-US" sz="1050" b="1" dirty="0">
                        <a:solidFill>
                          <a:schemeClr val="bg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r>
                        <a:rPr kumimoji="1" lang="ja-JP" altLang="en-US" sz="1050" b="1" dirty="0" smtClean="0">
                          <a:solidFill>
                            <a:schemeClr val="tx1"/>
                          </a:solidFill>
                          <a:latin typeface="+mn-ea"/>
                          <a:ea typeface="+mn-ea"/>
                        </a:rPr>
                        <a:t>６分</a:t>
                      </a:r>
                      <a:endParaRPr kumimoji="1" lang="ja-JP" altLang="en-US"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smtClean="0">
                          <a:solidFill>
                            <a:srgbClr val="0070C0"/>
                          </a:solidFill>
                          <a:latin typeface="+mn-ea"/>
                          <a:ea typeface="+mn-ea"/>
                        </a:rPr>
                        <a:t>■アイデアを実</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err="1" smtClean="0">
                          <a:solidFill>
                            <a:srgbClr val="0070C0"/>
                          </a:solidFill>
                          <a:latin typeface="+mn-ea"/>
                          <a:ea typeface="+mn-ea"/>
                        </a:rPr>
                        <a:t>現する</a:t>
                      </a:r>
                      <a:r>
                        <a:rPr kumimoji="1" lang="ja-JP" altLang="en-US" sz="1000" b="1" u="sng" dirty="0" smtClean="0">
                          <a:solidFill>
                            <a:srgbClr val="0070C0"/>
                          </a:solidFill>
                          <a:latin typeface="+mn-ea"/>
                          <a:ea typeface="+mn-ea"/>
                        </a:rPr>
                        <a:t>ための</a:t>
                      </a:r>
                      <a:endParaRPr kumimoji="1" lang="en-US" altLang="ja-JP" sz="1000" b="1" u="sng" dirty="0" smtClean="0">
                        <a:solidFill>
                          <a:srgbClr val="0070C0"/>
                        </a:solidFill>
                        <a:latin typeface="+mn-ea"/>
                        <a:ea typeface="+mn-ea"/>
                      </a:endParaRPr>
                    </a:p>
                    <a:p>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方法の記入</a:t>
                      </a:r>
                      <a:endParaRPr kumimoji="1" lang="en-US" altLang="ja-JP" sz="1000" b="1" u="sng" dirty="0" smtClean="0">
                        <a:solidFill>
                          <a:srgbClr val="0070C0"/>
                        </a:solidFill>
                        <a:latin typeface="+mn-ea"/>
                        <a:ea typeface="+mn-ea"/>
                      </a:endParaRPr>
                    </a:p>
                    <a:p>
                      <a:r>
                        <a:rPr kumimoji="1" lang="ja-JP" altLang="en-US" sz="1000" b="0" u="none" dirty="0" smtClean="0">
                          <a:solidFill>
                            <a:schemeClr val="tx1"/>
                          </a:solidFill>
                          <a:latin typeface="+mn-ea"/>
                          <a:ea typeface="+mn-ea"/>
                        </a:rPr>
                        <a:t>・未来を実現す</a:t>
                      </a:r>
                      <a:endParaRPr kumimoji="1" lang="en-US" altLang="ja-JP" sz="1000" b="0" u="none" dirty="0" smtClean="0">
                        <a:solidFill>
                          <a:schemeClr val="tx1"/>
                        </a:solidFill>
                        <a:latin typeface="+mn-ea"/>
                        <a:ea typeface="+mn-ea"/>
                      </a:endParaRPr>
                    </a:p>
                    <a:p>
                      <a:r>
                        <a:rPr kumimoji="1" lang="ja-JP" altLang="en-US" sz="1000" b="0" u="none" dirty="0" smtClean="0">
                          <a:solidFill>
                            <a:schemeClr val="tx1"/>
                          </a:solidFill>
                          <a:latin typeface="+mn-ea"/>
                          <a:ea typeface="+mn-ea"/>
                        </a:rPr>
                        <a:t>　</a:t>
                      </a:r>
                      <a:r>
                        <a:rPr kumimoji="1" lang="ja-JP" altLang="en-US" sz="1000" b="0" u="none" dirty="0" err="1" smtClean="0">
                          <a:solidFill>
                            <a:schemeClr val="tx1"/>
                          </a:solidFill>
                          <a:latin typeface="+mn-ea"/>
                          <a:ea typeface="+mn-ea"/>
                        </a:rPr>
                        <a:t>る</a:t>
                      </a:r>
                      <a:r>
                        <a:rPr kumimoji="1" lang="ja-JP" altLang="en-US" sz="1000" b="0" u="none" dirty="0" smtClean="0">
                          <a:solidFill>
                            <a:schemeClr val="tx1"/>
                          </a:solidFill>
                          <a:latin typeface="+mn-ea"/>
                          <a:ea typeface="+mn-ea"/>
                        </a:rPr>
                        <a:t>ためにどん</a:t>
                      </a:r>
                      <a:endParaRPr kumimoji="1" lang="en-US" altLang="ja-JP" sz="1000" b="0" u="none" dirty="0" smtClean="0">
                        <a:solidFill>
                          <a:schemeClr val="tx1"/>
                        </a:solidFill>
                        <a:latin typeface="+mn-ea"/>
                        <a:ea typeface="+mn-ea"/>
                      </a:endParaRPr>
                    </a:p>
                    <a:p>
                      <a:r>
                        <a:rPr kumimoji="1" lang="ja-JP" altLang="en-US" sz="1000" b="0" u="none" dirty="0" smtClean="0">
                          <a:solidFill>
                            <a:schemeClr val="tx1"/>
                          </a:solidFill>
                          <a:latin typeface="+mn-ea"/>
                          <a:ea typeface="+mn-ea"/>
                        </a:rPr>
                        <a:t>　な方法がよい</a:t>
                      </a:r>
                      <a:endParaRPr kumimoji="1" lang="en-US" altLang="ja-JP" sz="1000" b="0" u="none" dirty="0" smtClean="0">
                        <a:solidFill>
                          <a:schemeClr val="tx1"/>
                        </a:solidFill>
                        <a:latin typeface="+mn-ea"/>
                        <a:ea typeface="+mn-ea"/>
                      </a:endParaRPr>
                    </a:p>
                    <a:p>
                      <a:r>
                        <a:rPr kumimoji="1" lang="ja-JP" altLang="en-US" sz="1000" b="0" u="none" dirty="0" smtClean="0">
                          <a:solidFill>
                            <a:schemeClr val="tx1"/>
                          </a:solidFill>
                          <a:latin typeface="+mn-ea"/>
                          <a:ea typeface="+mn-ea"/>
                        </a:rPr>
                        <a:t>　</a:t>
                      </a:r>
                      <a:r>
                        <a:rPr kumimoji="1" lang="ja-JP" altLang="en-US" sz="1000" b="0" u="none" dirty="0" err="1" smtClean="0">
                          <a:solidFill>
                            <a:schemeClr val="tx1"/>
                          </a:solidFill>
                          <a:latin typeface="+mn-ea"/>
                          <a:ea typeface="+mn-ea"/>
                        </a:rPr>
                        <a:t>かを</a:t>
                      </a:r>
                      <a:r>
                        <a:rPr kumimoji="1" lang="ja-JP" altLang="en-US" sz="1000" b="0" u="none" dirty="0" smtClean="0">
                          <a:solidFill>
                            <a:schemeClr val="tx1"/>
                          </a:solidFill>
                          <a:latin typeface="+mn-ea"/>
                          <a:ea typeface="+mn-ea"/>
                        </a:rPr>
                        <a:t>まとめる</a:t>
                      </a:r>
                      <a:endParaRPr kumimoji="1" lang="en-US" altLang="ja-JP" sz="1000" b="0" u="none" dirty="0" smtClean="0">
                        <a:solidFill>
                          <a:schemeClr val="tx1"/>
                        </a:solidFill>
                        <a:latin typeface="+mn-ea"/>
                        <a:ea typeface="+mn-ea"/>
                      </a:endParaRPr>
                    </a:p>
                    <a:p>
                      <a:endParaRPr kumimoji="1" lang="en-US" altLang="ja-JP" sz="1000" b="0" u="none"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mn-ea"/>
                          <a:ea typeface="+mn-ea"/>
                        </a:rPr>
                        <a:t>・ここでは、思い浮かべたワクワクする未来の実現に向けた具</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体策について、考えたり調べたりしてまとめるよう促す。</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「参考資料」を活用し、既存の技術や社会の仕組みのみにと</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らわれず、新たに開発されている技術などに目を向けさせ、</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それらをどのように組み合わせると、希望の未来が実現でき</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そうか助言する。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kumimoji="1" lang="en-US" altLang="ja-JP" sz="800" dirty="0" smtClean="0">
                        <a:solidFill>
                          <a:schemeClr val="tx1"/>
                        </a:solidFill>
                        <a:latin typeface="+mn-ea"/>
                        <a:ea typeface="+mn-ea"/>
                      </a:endParaRPr>
                    </a:p>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399925"/>
                  </a:ext>
                </a:extLst>
              </a:tr>
              <a:tr h="2606673">
                <a:tc vMerge="1">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u="sng" dirty="0" smtClean="0">
                          <a:solidFill>
                            <a:srgbClr val="0070C0"/>
                          </a:solidFill>
                          <a:latin typeface="+mn-ea"/>
                          <a:ea typeface="+mn-ea"/>
                        </a:rPr>
                        <a:t>■</a:t>
                      </a:r>
                      <a:r>
                        <a:rPr kumimoji="1" lang="ja-JP" altLang="en-US" sz="1000" b="1" u="sng" dirty="0" smtClean="0">
                          <a:solidFill>
                            <a:srgbClr val="0070C0"/>
                          </a:solidFill>
                          <a:latin typeface="+mn-ea"/>
                          <a:ea typeface="+mn-ea"/>
                        </a:rPr>
                        <a:t>新たな問いの</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記入</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n-ea"/>
                          <a:ea typeface="+mn-ea"/>
                        </a:rPr>
                        <a:t>・今後も継続し</a:t>
                      </a:r>
                      <a:endParaRPr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n-ea"/>
                          <a:ea typeface="+mn-ea"/>
                        </a:rPr>
                        <a:t>　</a:t>
                      </a:r>
                      <a:r>
                        <a:rPr lang="ja-JP" altLang="en-US" sz="1000" b="0" dirty="0" err="1" smtClean="0">
                          <a:solidFill>
                            <a:schemeClr val="tx1"/>
                          </a:solidFill>
                          <a:latin typeface="+mn-ea"/>
                          <a:ea typeface="+mn-ea"/>
                        </a:rPr>
                        <a:t>て</a:t>
                      </a:r>
                      <a:r>
                        <a:rPr lang="ja-JP" altLang="en-US" sz="1000" b="0" dirty="0" smtClean="0">
                          <a:solidFill>
                            <a:schemeClr val="tx1"/>
                          </a:solidFill>
                          <a:latin typeface="+mn-ea"/>
                          <a:ea typeface="+mn-ea"/>
                        </a:rPr>
                        <a:t>スパイラル</a:t>
                      </a:r>
                      <a:endParaRPr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n-ea"/>
                          <a:ea typeface="+mn-ea"/>
                        </a:rPr>
                        <a:t>　に探究を続け</a:t>
                      </a:r>
                      <a:endParaRPr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n-ea"/>
                          <a:ea typeface="+mn-ea"/>
                        </a:rPr>
                        <a:t>　</a:t>
                      </a:r>
                      <a:r>
                        <a:rPr lang="ja-JP" altLang="en-US" sz="1000" b="0" dirty="0" err="1" smtClean="0">
                          <a:solidFill>
                            <a:schemeClr val="tx1"/>
                          </a:solidFill>
                          <a:latin typeface="+mn-ea"/>
                          <a:ea typeface="+mn-ea"/>
                        </a:rPr>
                        <a:t>て</a:t>
                      </a:r>
                      <a:r>
                        <a:rPr lang="ja-JP" altLang="en-US" sz="1000" b="0" dirty="0" smtClean="0">
                          <a:solidFill>
                            <a:schemeClr val="tx1"/>
                          </a:solidFill>
                          <a:latin typeface="+mn-ea"/>
                          <a:ea typeface="+mn-ea"/>
                        </a:rPr>
                        <a:t>いく気持ち　</a:t>
                      </a:r>
                      <a:endParaRPr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latin typeface="+mn-ea"/>
                          <a:ea typeface="+mn-ea"/>
                        </a:rPr>
                        <a:t>　を持つ</a:t>
                      </a:r>
                      <a:endParaRPr kumimoji="1" lang="ja-JP" altLang="en-US"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smtClean="0">
                          <a:solidFill>
                            <a:schemeClr val="tx1"/>
                          </a:solidFill>
                          <a:latin typeface="+mn-ea"/>
                          <a:ea typeface="+mn-ea"/>
                        </a:rPr>
                        <a:t>・自分で選んだトピックについて様々な資料を調べたり考察し</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たりする過程で、より深い問題やテーマから派生して新たな</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気付きが得られると思われる。</a:t>
                      </a:r>
                      <a:endParaRPr kumimoji="1" lang="en-US" altLang="ja-JP" sz="1000" b="0" dirty="0" smtClean="0">
                        <a:solidFill>
                          <a:schemeClr val="tx1"/>
                        </a:solidFill>
                        <a:latin typeface="+mn-ea"/>
                        <a:ea typeface="+mn-ea"/>
                      </a:endParaRPr>
                    </a:p>
                    <a:p>
                      <a:r>
                        <a:rPr kumimoji="1" lang="ja-JP" altLang="en-US" sz="1000" b="0" dirty="0" smtClean="0">
                          <a:solidFill>
                            <a:schemeClr val="tx1"/>
                          </a:solidFill>
                          <a:latin typeface="+mn-ea"/>
                          <a:ea typeface="+mn-ea"/>
                        </a:rPr>
                        <a:t>　それを「新たな問い」として記入するよう促す。</a:t>
                      </a:r>
                      <a:endParaRPr kumimoji="1" lang="en-US" altLang="ja-JP" sz="1000" b="0" dirty="0" smtClean="0">
                        <a:solidFill>
                          <a:schemeClr val="tx1"/>
                        </a:solidFill>
                        <a:latin typeface="+mn-ea"/>
                        <a:ea typeface="+mn-ea"/>
                      </a:endParaRPr>
                    </a:p>
                    <a:p>
                      <a:endParaRPr kumimoji="1" lang="en-US" altLang="ja-JP" sz="1000" b="1" dirty="0" smtClean="0">
                        <a:solidFill>
                          <a:schemeClr val="tx1"/>
                        </a:solidFill>
                        <a:latin typeface="+mn-ea"/>
                        <a:ea typeface="+mn-ea"/>
                      </a:endParaRPr>
                    </a:p>
                    <a:p>
                      <a:endParaRPr kumimoji="1" lang="en-US" altLang="ja-JP" sz="1000" b="1" dirty="0" smtClean="0">
                        <a:solidFill>
                          <a:schemeClr val="tx1"/>
                        </a:solidFill>
                        <a:latin typeface="+mn-ea"/>
                        <a:ea typeface="+mn-ea"/>
                      </a:endParaRPr>
                    </a:p>
                    <a:p>
                      <a:r>
                        <a:rPr kumimoji="1" lang="ja-JP" altLang="en-US" sz="1000" b="1" dirty="0" smtClean="0">
                          <a:solidFill>
                            <a:schemeClr val="tx1"/>
                          </a:solidFill>
                          <a:latin typeface="+mn-ea"/>
                          <a:ea typeface="+mn-ea"/>
                        </a:rPr>
                        <a:t>・万博をきっかけにして、これからも長く探究学習が継続する</a:t>
                      </a:r>
                      <a:endParaRPr kumimoji="1" lang="en-US" altLang="ja-JP" sz="1000" b="1" dirty="0" smtClean="0">
                        <a:solidFill>
                          <a:schemeClr val="tx1"/>
                        </a:solidFill>
                        <a:latin typeface="+mn-ea"/>
                        <a:ea typeface="+mn-ea"/>
                      </a:endParaRPr>
                    </a:p>
                    <a:p>
                      <a:r>
                        <a:rPr kumimoji="1" lang="ja-JP" altLang="en-US" sz="1000" b="1" dirty="0" smtClean="0">
                          <a:solidFill>
                            <a:schemeClr val="tx1"/>
                          </a:solidFill>
                          <a:latin typeface="+mn-ea"/>
                          <a:ea typeface="+mn-ea"/>
                        </a:rPr>
                        <a:t>　よう、空欄にはしないように声がけする。</a:t>
                      </a:r>
                      <a:endParaRPr kumimoji="1" lang="en-US" altLang="ja-JP" sz="1000" b="1"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894699"/>
                  </a:ext>
                </a:extLst>
              </a:tr>
            </a:tbl>
          </a:graphicData>
        </a:graphic>
      </p:graphicFrame>
      <p:sp>
        <p:nvSpPr>
          <p:cNvPr id="25" name="正方形/長方形 24"/>
          <p:cNvSpPr/>
          <p:nvPr/>
        </p:nvSpPr>
        <p:spPr>
          <a:xfrm>
            <a:off x="1935496" y="7899390"/>
            <a:ext cx="3668527" cy="493360"/>
          </a:xfrm>
          <a:prstGeom prst="rect">
            <a:avLst/>
          </a:prstGeom>
          <a:solidFill>
            <a:srgbClr val="ECF3FA"/>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kumimoji="1" lang="ja-JP" altLang="en-US" sz="900" dirty="0">
                <a:solidFill>
                  <a:srgbClr val="0070C0"/>
                </a:solidFill>
                <a:latin typeface="+mn-ea"/>
              </a:rPr>
              <a:t>・生徒の記入状況を見て、終わっていない生徒が多い場合などは、</a:t>
            </a:r>
          </a:p>
          <a:p>
            <a:pPr lvl="0" defTabSz="685800">
              <a:defRPr/>
            </a:pPr>
            <a:r>
              <a:rPr kumimoji="1" lang="ja-JP" altLang="en-US" sz="900" dirty="0">
                <a:solidFill>
                  <a:srgbClr val="0070C0"/>
                </a:solidFill>
                <a:latin typeface="+mn-ea"/>
              </a:rPr>
              <a:t>　</a:t>
            </a:r>
            <a:r>
              <a:rPr kumimoji="1" lang="ja-JP" altLang="en-US" sz="900" dirty="0" smtClean="0">
                <a:solidFill>
                  <a:srgbClr val="0070C0"/>
                </a:solidFill>
                <a:latin typeface="+mn-ea"/>
              </a:rPr>
              <a:t>この</a:t>
            </a:r>
            <a:r>
              <a:rPr kumimoji="1" lang="ja-JP" altLang="en-US" sz="900" dirty="0">
                <a:solidFill>
                  <a:srgbClr val="0070C0"/>
                </a:solidFill>
                <a:latin typeface="+mn-ea"/>
              </a:rPr>
              <a:t>部分を</a:t>
            </a:r>
            <a:r>
              <a:rPr kumimoji="1" lang="ja-JP" altLang="en-US" sz="900" dirty="0" smtClean="0">
                <a:solidFill>
                  <a:srgbClr val="0070C0"/>
                </a:solidFill>
                <a:latin typeface="+mn-ea"/>
              </a:rPr>
              <a:t>宿題にして</a:t>
            </a:r>
            <a:r>
              <a:rPr kumimoji="1" lang="ja-JP" altLang="en-US" sz="900" dirty="0">
                <a:solidFill>
                  <a:srgbClr val="0070C0"/>
                </a:solidFill>
                <a:latin typeface="+mn-ea"/>
              </a:rPr>
              <a:t>もよい</a:t>
            </a:r>
            <a:r>
              <a:rPr kumimoji="1" lang="ja-JP" altLang="en-US" sz="900" dirty="0" smtClean="0">
                <a:solidFill>
                  <a:srgbClr val="0070C0"/>
                </a:solidFill>
                <a:latin typeface="+mn-ea"/>
              </a:rPr>
              <a:t>。</a:t>
            </a:r>
            <a:endParaRPr kumimoji="1" lang="ja-JP" altLang="en-US" sz="900" dirty="0">
              <a:solidFill>
                <a:srgbClr val="0070C0"/>
              </a:solidFill>
              <a:latin typeface="+mn-ea"/>
            </a:endParaRPr>
          </a:p>
        </p:txBody>
      </p:sp>
      <p:sp>
        <p:nvSpPr>
          <p:cNvPr id="19" name="正方形/長方形 18"/>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21" name="楕円 20"/>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grpSp>
        <p:nvGrpSpPr>
          <p:cNvPr id="27" name="グループ化 26"/>
          <p:cNvGrpSpPr/>
          <p:nvPr/>
        </p:nvGrpSpPr>
        <p:grpSpPr>
          <a:xfrm>
            <a:off x="1859732" y="7726811"/>
            <a:ext cx="637099" cy="264964"/>
            <a:chOff x="-2061755" y="3847456"/>
            <a:chExt cx="736808" cy="383883"/>
          </a:xfrm>
        </p:grpSpPr>
        <p:sp>
          <p:nvSpPr>
            <p:cNvPr id="28" name="ホームベース 27"/>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30" name="テキスト ボックス 29"/>
            <p:cNvSpPr txBox="1"/>
            <p:nvPr/>
          </p:nvSpPr>
          <p:spPr>
            <a:xfrm>
              <a:off x="-1959429" y="3919203"/>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
        <p:nvSpPr>
          <p:cNvPr id="31" name="ホームベース 30"/>
          <p:cNvSpPr/>
          <p:nvPr/>
        </p:nvSpPr>
        <p:spPr>
          <a:xfrm>
            <a:off x="253994" y="489105"/>
            <a:ext cx="1056646" cy="424777"/>
          </a:xfrm>
          <a:prstGeom prst="homePlate">
            <a:avLst>
              <a:gd name="adj" fmla="val 565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65000"/>
                  </a:schemeClr>
                </a:solidFill>
              </a:rPr>
              <a:t>課題設定</a:t>
            </a:r>
            <a:endParaRPr kumimoji="1" lang="ja-JP" altLang="en-US" sz="1200" b="1" dirty="0">
              <a:solidFill>
                <a:schemeClr val="bg1">
                  <a:lumMod val="65000"/>
                </a:schemeClr>
              </a:solidFill>
            </a:endParaRPr>
          </a:p>
        </p:txBody>
      </p:sp>
      <p:sp>
        <p:nvSpPr>
          <p:cNvPr id="36" name="山形 35"/>
          <p:cNvSpPr/>
          <p:nvPr/>
        </p:nvSpPr>
        <p:spPr>
          <a:xfrm>
            <a:off x="1295713" y="483474"/>
            <a:ext cx="1274050"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65000"/>
                  </a:schemeClr>
                </a:solidFill>
              </a:rPr>
              <a:t>情報収集</a:t>
            </a:r>
            <a:endParaRPr kumimoji="1" lang="ja-JP" altLang="en-US" sz="1200" b="1" dirty="0">
              <a:solidFill>
                <a:schemeClr val="bg1">
                  <a:lumMod val="65000"/>
                </a:schemeClr>
              </a:solidFill>
            </a:endParaRPr>
          </a:p>
        </p:txBody>
      </p:sp>
      <p:sp>
        <p:nvSpPr>
          <p:cNvPr id="37" name="山形 36"/>
          <p:cNvSpPr/>
          <p:nvPr/>
        </p:nvSpPr>
        <p:spPr>
          <a:xfrm>
            <a:off x="2554835" y="491686"/>
            <a:ext cx="1408081" cy="41961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整理</a:t>
            </a:r>
            <a:r>
              <a:rPr kumimoji="1" lang="ja-JP" altLang="en-US" sz="1050" b="1" dirty="0" smtClean="0">
                <a:solidFill>
                  <a:schemeClr val="bg1"/>
                </a:solidFill>
              </a:rPr>
              <a:t>・</a:t>
            </a:r>
            <a:r>
              <a:rPr kumimoji="1" lang="ja-JP" altLang="en-US" sz="1200" b="1" dirty="0" smtClean="0">
                <a:solidFill>
                  <a:schemeClr val="bg1"/>
                </a:solidFill>
              </a:rPr>
              <a:t>分析</a:t>
            </a:r>
            <a:endParaRPr kumimoji="1" lang="ja-JP" altLang="en-US" sz="1200" b="1" dirty="0">
              <a:solidFill>
                <a:schemeClr val="bg1"/>
              </a:solidFill>
            </a:endParaRPr>
          </a:p>
        </p:txBody>
      </p:sp>
      <p:sp>
        <p:nvSpPr>
          <p:cNvPr id="38" name="山形 37"/>
          <p:cNvSpPr/>
          <p:nvPr/>
        </p:nvSpPr>
        <p:spPr>
          <a:xfrm>
            <a:off x="3983447" y="491686"/>
            <a:ext cx="1157302" cy="41961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まとめ</a:t>
            </a:r>
            <a:endParaRPr kumimoji="1" lang="ja-JP" altLang="en-US" sz="1200" b="1" dirty="0">
              <a:solidFill>
                <a:schemeClr val="bg1"/>
              </a:solidFill>
            </a:endParaRPr>
          </a:p>
        </p:txBody>
      </p:sp>
      <p:sp>
        <p:nvSpPr>
          <p:cNvPr id="39" name="山形 38"/>
          <p:cNvSpPr/>
          <p:nvPr/>
        </p:nvSpPr>
        <p:spPr>
          <a:xfrm>
            <a:off x="5161281" y="489105"/>
            <a:ext cx="1369401" cy="41398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新たな問い</a:t>
            </a:r>
            <a:endParaRPr kumimoji="1" lang="ja-JP" altLang="en-US" sz="1200" b="1" dirty="0">
              <a:solidFill>
                <a:schemeClr val="bg1"/>
              </a:solidFill>
            </a:endParaRPr>
          </a:p>
        </p:txBody>
      </p:sp>
      <p:sp>
        <p:nvSpPr>
          <p:cNvPr id="22" name="正方形/長方形 21"/>
          <p:cNvSpPr/>
          <p:nvPr/>
        </p:nvSpPr>
        <p:spPr>
          <a:xfrm>
            <a:off x="1935497" y="3343810"/>
            <a:ext cx="3668527" cy="975857"/>
          </a:xfrm>
          <a:prstGeom prst="rect">
            <a:avLst/>
          </a:prstGeom>
          <a:solidFill>
            <a:schemeClr val="accent1">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r>
              <a:rPr kumimoji="1" lang="ja-JP" altLang="en-US" sz="900" dirty="0" smtClean="0">
                <a:solidFill>
                  <a:srgbClr val="0070C0"/>
                </a:solidFill>
                <a:latin typeface="+mn-ea"/>
              </a:rPr>
              <a:t>・友達</a:t>
            </a:r>
            <a:r>
              <a:rPr kumimoji="1" lang="ja-JP" altLang="en-US" sz="900" dirty="0">
                <a:solidFill>
                  <a:srgbClr val="0070C0"/>
                </a:solidFill>
                <a:latin typeface="+mn-ea"/>
              </a:rPr>
              <a:t>の考えを待っていたり、資料の記載内容を書き写したり</a:t>
            </a:r>
            <a:r>
              <a:rPr kumimoji="1" lang="ja-JP" altLang="en-US" sz="900" dirty="0" smtClean="0">
                <a:solidFill>
                  <a:srgbClr val="0070C0"/>
                </a:solidFill>
                <a:latin typeface="+mn-ea"/>
              </a:rPr>
              <a:t>する</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生徒</a:t>
            </a:r>
            <a:r>
              <a:rPr kumimoji="1" lang="ja-JP" altLang="en-US" sz="900" dirty="0">
                <a:solidFill>
                  <a:srgbClr val="0070C0"/>
                </a:solidFill>
                <a:latin typeface="+mn-ea"/>
              </a:rPr>
              <a:t>がいる場合は、自分事として考えることを提案できるとよい</a:t>
            </a:r>
            <a:r>
              <a:rPr kumimoji="1" lang="ja-JP" altLang="en-US" sz="900" dirty="0" smtClean="0">
                <a:solidFill>
                  <a:srgbClr val="0070C0"/>
                </a:solidFill>
                <a:latin typeface="+mn-ea"/>
              </a:rPr>
              <a:t>。</a:t>
            </a:r>
            <a:endParaRPr kumimoji="1" lang="en-US" altLang="ja-JP" sz="900" dirty="0" smtClean="0">
              <a:solidFill>
                <a:srgbClr val="0070C0"/>
              </a:solidFill>
              <a:latin typeface="+mn-ea"/>
            </a:endParaRPr>
          </a:p>
          <a:p>
            <a:r>
              <a:rPr kumimoji="1" lang="ja-JP" altLang="en-US" sz="900" dirty="0" smtClean="0">
                <a:solidFill>
                  <a:srgbClr val="0070C0"/>
                </a:solidFill>
                <a:latin typeface="+mn-ea"/>
              </a:rPr>
              <a:t>・ここで思い描くワクワクする未来は一人ひとり異なり</a:t>
            </a:r>
            <a:r>
              <a:rPr kumimoji="1" lang="ja-JP" altLang="en-US" sz="900" dirty="0">
                <a:solidFill>
                  <a:srgbClr val="0070C0"/>
                </a:solidFill>
                <a:latin typeface="+mn-ea"/>
              </a:rPr>
              <a:t>、他者</a:t>
            </a:r>
            <a:r>
              <a:rPr kumimoji="1" lang="ja-JP" altLang="en-US" sz="900" dirty="0" smtClean="0">
                <a:solidFill>
                  <a:srgbClr val="0070C0"/>
                </a:solidFill>
                <a:latin typeface="+mn-ea"/>
              </a:rPr>
              <a:t>から</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新しい気付きを得られる</a:t>
            </a:r>
            <a:r>
              <a:rPr kumimoji="1" lang="ja-JP" altLang="en-US" sz="900" dirty="0">
                <a:solidFill>
                  <a:srgbClr val="0070C0"/>
                </a:solidFill>
                <a:latin typeface="+mn-ea"/>
              </a:rPr>
              <a:t>可能性</a:t>
            </a:r>
            <a:r>
              <a:rPr kumimoji="1" lang="ja-JP" altLang="en-US" sz="900" dirty="0" smtClean="0">
                <a:solidFill>
                  <a:srgbClr val="0070C0"/>
                </a:solidFill>
                <a:latin typeface="+mn-ea"/>
              </a:rPr>
              <a:t>が大きい。そのため、時間</a:t>
            </a:r>
            <a:r>
              <a:rPr kumimoji="1" lang="ja-JP" altLang="en-US" sz="900" dirty="0">
                <a:solidFill>
                  <a:srgbClr val="0070C0"/>
                </a:solidFill>
                <a:latin typeface="+mn-ea"/>
              </a:rPr>
              <a:t>に</a:t>
            </a:r>
            <a:r>
              <a:rPr kumimoji="1" lang="ja-JP" altLang="en-US" sz="900" dirty="0" smtClean="0">
                <a:solidFill>
                  <a:srgbClr val="0070C0"/>
                </a:solidFill>
                <a:latin typeface="+mn-ea"/>
              </a:rPr>
              <a:t>余裕</a:t>
            </a:r>
            <a:endParaRPr kumimoji="1" lang="en-US" altLang="ja-JP" sz="900" dirty="0" smtClean="0">
              <a:solidFill>
                <a:srgbClr val="0070C0"/>
              </a:solidFill>
              <a:latin typeface="+mn-ea"/>
            </a:endParaRPr>
          </a:p>
          <a:p>
            <a:r>
              <a:rPr kumimoji="1" lang="ja-JP" altLang="en-US" sz="900" dirty="0">
                <a:solidFill>
                  <a:srgbClr val="0070C0"/>
                </a:solidFill>
                <a:latin typeface="+mn-ea"/>
              </a:rPr>
              <a:t>　</a:t>
            </a:r>
            <a:r>
              <a:rPr kumimoji="1" lang="ja-JP" altLang="en-US" sz="900" dirty="0" smtClean="0">
                <a:solidFill>
                  <a:srgbClr val="0070C0"/>
                </a:solidFill>
                <a:latin typeface="+mn-ea"/>
              </a:rPr>
              <a:t>が</a:t>
            </a:r>
            <a:r>
              <a:rPr kumimoji="1" lang="ja-JP" altLang="en-US" sz="900" dirty="0">
                <a:solidFill>
                  <a:srgbClr val="0070C0"/>
                </a:solidFill>
                <a:latin typeface="+mn-ea"/>
              </a:rPr>
              <a:t>ある</a:t>
            </a:r>
            <a:r>
              <a:rPr kumimoji="1" lang="ja-JP" altLang="en-US" sz="900" dirty="0" smtClean="0">
                <a:solidFill>
                  <a:srgbClr val="0070C0"/>
                </a:solidFill>
                <a:latin typeface="+mn-ea"/>
              </a:rPr>
              <a:t>場合は、こ</a:t>
            </a:r>
            <a:r>
              <a:rPr kumimoji="1" lang="ja-JP" altLang="en-US" sz="900" dirty="0">
                <a:solidFill>
                  <a:srgbClr val="0070C0"/>
                </a:solidFill>
                <a:latin typeface="+mn-ea"/>
              </a:rPr>
              <a:t>こ</a:t>
            </a:r>
            <a:r>
              <a:rPr kumimoji="1" lang="ja-JP" altLang="en-US" sz="900" dirty="0" smtClean="0">
                <a:solidFill>
                  <a:srgbClr val="0070C0"/>
                </a:solidFill>
                <a:latin typeface="+mn-ea"/>
              </a:rPr>
              <a:t>で話し合いなどの活動</a:t>
            </a:r>
            <a:r>
              <a:rPr kumimoji="1" lang="ja-JP" altLang="en-US" sz="900" dirty="0">
                <a:solidFill>
                  <a:srgbClr val="0070C0"/>
                </a:solidFill>
                <a:latin typeface="+mn-ea"/>
              </a:rPr>
              <a:t>を</a:t>
            </a:r>
            <a:r>
              <a:rPr kumimoji="1" lang="ja-JP" altLang="en-US" sz="900" dirty="0" smtClean="0">
                <a:solidFill>
                  <a:srgbClr val="0070C0"/>
                </a:solidFill>
                <a:latin typeface="+mn-ea"/>
              </a:rPr>
              <a:t>行っても</a:t>
            </a:r>
            <a:r>
              <a:rPr kumimoji="1" lang="ja-JP" altLang="en-US" sz="900" dirty="0">
                <a:solidFill>
                  <a:srgbClr val="0070C0"/>
                </a:solidFill>
                <a:latin typeface="+mn-ea"/>
              </a:rPr>
              <a:t>よい</a:t>
            </a:r>
            <a:r>
              <a:rPr kumimoji="1" lang="ja-JP" altLang="en-US" sz="900" dirty="0" smtClean="0">
                <a:solidFill>
                  <a:srgbClr val="0070C0"/>
                </a:solidFill>
                <a:latin typeface="+mn-ea"/>
              </a:rPr>
              <a:t>。</a:t>
            </a:r>
            <a:endParaRPr kumimoji="1" lang="en-US" altLang="ja-JP" sz="900" dirty="0">
              <a:solidFill>
                <a:srgbClr val="0070C0"/>
              </a:solidFill>
              <a:latin typeface="+mn-ea"/>
            </a:endParaRPr>
          </a:p>
        </p:txBody>
      </p:sp>
      <p:sp>
        <p:nvSpPr>
          <p:cNvPr id="23" name="テキスト ボックス 22"/>
          <p:cNvSpPr txBox="1"/>
          <p:nvPr/>
        </p:nvSpPr>
        <p:spPr>
          <a:xfrm>
            <a:off x="6348118" y="9438571"/>
            <a:ext cx="448124" cy="307777"/>
          </a:xfrm>
          <a:prstGeom prst="rect">
            <a:avLst/>
          </a:prstGeom>
          <a:noFill/>
        </p:spPr>
        <p:txBody>
          <a:bodyPr wrap="square" rtlCol="0">
            <a:spAutoFit/>
          </a:bodyPr>
          <a:lstStyle/>
          <a:p>
            <a:r>
              <a:rPr kumimoji="1" lang="en-US" altLang="ja-JP" sz="1400" b="1" dirty="0" smtClean="0">
                <a:solidFill>
                  <a:schemeClr val="bg1"/>
                </a:solidFill>
              </a:rPr>
              <a:t>12</a:t>
            </a:r>
            <a:endParaRPr kumimoji="1" lang="ja-JP" altLang="en-US" sz="1400" b="1" dirty="0">
              <a:solidFill>
                <a:schemeClr val="bg1"/>
              </a:solidFill>
            </a:endParaRPr>
          </a:p>
        </p:txBody>
      </p:sp>
      <p:grpSp>
        <p:nvGrpSpPr>
          <p:cNvPr id="16" name="グループ化 15"/>
          <p:cNvGrpSpPr/>
          <p:nvPr/>
        </p:nvGrpSpPr>
        <p:grpSpPr>
          <a:xfrm>
            <a:off x="1871892" y="3187470"/>
            <a:ext cx="637099" cy="264964"/>
            <a:chOff x="-2061755" y="3847456"/>
            <a:chExt cx="736808" cy="383883"/>
          </a:xfrm>
        </p:grpSpPr>
        <p:sp>
          <p:nvSpPr>
            <p:cNvPr id="17" name="ホームベース 16"/>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26" name="テキスト ボックス 25"/>
            <p:cNvSpPr txBox="1"/>
            <p:nvPr/>
          </p:nvSpPr>
          <p:spPr>
            <a:xfrm>
              <a:off x="-1959429" y="3919203"/>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
        <p:nvSpPr>
          <p:cNvPr id="24" name="角丸四角形 23"/>
          <p:cNvSpPr/>
          <p:nvPr/>
        </p:nvSpPr>
        <p:spPr>
          <a:xfrm>
            <a:off x="5866451" y="4877149"/>
            <a:ext cx="398588" cy="1026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a:solidFill>
                  <a:schemeClr val="tx1"/>
                </a:solidFill>
              </a:rPr>
              <a:t>　</a:t>
            </a:r>
            <a:r>
              <a:rPr kumimoji="1" lang="ja-JP" altLang="en-US" sz="900" b="1" dirty="0" smtClean="0">
                <a:solidFill>
                  <a:schemeClr val="tx1"/>
                </a:solidFill>
              </a:rPr>
              <a:t>ワーク</a:t>
            </a:r>
            <a:r>
              <a:rPr kumimoji="1" lang="ja-JP" altLang="en-US" sz="900" b="1" dirty="0">
                <a:solidFill>
                  <a:schemeClr val="tx1"/>
                </a:solidFill>
              </a:rPr>
              <a:t>シート</a:t>
            </a:r>
            <a:endParaRPr kumimoji="1" lang="en-US" altLang="ja-JP" sz="900" b="1" dirty="0" smtClean="0">
              <a:solidFill>
                <a:schemeClr val="tx1"/>
              </a:solidFill>
            </a:endParaRPr>
          </a:p>
        </p:txBody>
      </p:sp>
      <p:sp>
        <p:nvSpPr>
          <p:cNvPr id="32" name="角丸四角形 31"/>
          <p:cNvSpPr/>
          <p:nvPr/>
        </p:nvSpPr>
        <p:spPr>
          <a:xfrm>
            <a:off x="5845981" y="1621737"/>
            <a:ext cx="398588" cy="1026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a:solidFill>
                  <a:schemeClr val="tx1"/>
                </a:solidFill>
              </a:rPr>
              <a:t>　</a:t>
            </a:r>
            <a:r>
              <a:rPr kumimoji="1" lang="ja-JP" altLang="en-US" sz="900" b="1" dirty="0" smtClean="0">
                <a:solidFill>
                  <a:schemeClr val="tx1"/>
                </a:solidFill>
              </a:rPr>
              <a:t>ワーク</a:t>
            </a:r>
            <a:r>
              <a:rPr kumimoji="1" lang="ja-JP" altLang="en-US" sz="900" b="1" dirty="0">
                <a:solidFill>
                  <a:schemeClr val="tx1"/>
                </a:solidFill>
              </a:rPr>
              <a:t>シート</a:t>
            </a:r>
            <a:endParaRPr kumimoji="1" lang="en-US" altLang="ja-JP" sz="900" b="1" dirty="0" smtClean="0">
              <a:solidFill>
                <a:schemeClr val="tx1"/>
              </a:solidFill>
            </a:endParaRPr>
          </a:p>
        </p:txBody>
      </p:sp>
    </p:spTree>
    <p:extLst>
      <p:ext uri="{BB962C8B-B14F-4D97-AF65-F5344CB8AC3E}">
        <p14:creationId xmlns:p14="http://schemas.microsoft.com/office/powerpoint/2010/main" val="2177080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8756877"/>
              </p:ext>
            </p:extLst>
          </p:nvPr>
        </p:nvGraphicFramePr>
        <p:xfrm>
          <a:off x="209842" y="1252391"/>
          <a:ext cx="6404318" cy="7794076"/>
        </p:xfrm>
        <a:graphic>
          <a:graphicData uri="http://schemas.openxmlformats.org/drawingml/2006/table">
            <a:tbl>
              <a:tblPr firstRow="1" lastRow="1" bandRow="1">
                <a:tableStyleId>{073A0DAA-6AF3-43AB-8588-CEC1D06C72B9}</a:tableStyleId>
              </a:tblPr>
              <a:tblGrid>
                <a:gridCol w="282777">
                  <a:extLst>
                    <a:ext uri="{9D8B030D-6E8A-4147-A177-3AD203B41FA5}">
                      <a16:colId xmlns:a16="http://schemas.microsoft.com/office/drawing/2014/main" val="2994400400"/>
                    </a:ext>
                  </a:extLst>
                </a:gridCol>
                <a:gridCol w="215334">
                  <a:extLst>
                    <a:ext uri="{9D8B030D-6E8A-4147-A177-3AD203B41FA5}">
                      <a16:colId xmlns:a16="http://schemas.microsoft.com/office/drawing/2014/main" val="3492261139"/>
                    </a:ext>
                  </a:extLst>
                </a:gridCol>
                <a:gridCol w="1359607">
                  <a:extLst>
                    <a:ext uri="{9D8B030D-6E8A-4147-A177-3AD203B41FA5}">
                      <a16:colId xmlns:a16="http://schemas.microsoft.com/office/drawing/2014/main" val="183661090"/>
                    </a:ext>
                  </a:extLst>
                </a:gridCol>
                <a:gridCol w="3743469">
                  <a:extLst>
                    <a:ext uri="{9D8B030D-6E8A-4147-A177-3AD203B41FA5}">
                      <a16:colId xmlns:a16="http://schemas.microsoft.com/office/drawing/2014/main" val="2801239913"/>
                    </a:ext>
                  </a:extLst>
                </a:gridCol>
                <a:gridCol w="803131">
                  <a:extLst>
                    <a:ext uri="{9D8B030D-6E8A-4147-A177-3AD203B41FA5}">
                      <a16:colId xmlns:a16="http://schemas.microsoft.com/office/drawing/2014/main" val="1777723134"/>
                    </a:ext>
                  </a:extLst>
                </a:gridCol>
              </a:tblGrid>
              <a:tr h="603778">
                <a:tc>
                  <a:txBody>
                    <a:bodyPr/>
                    <a:lstStyle/>
                    <a:p>
                      <a:pPr algn="ctr"/>
                      <a:endParaRPr kumimoji="1" lang="ja-JP" altLang="en-US" sz="6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900" dirty="0" smtClean="0">
                          <a:solidFill>
                            <a:srgbClr val="002060"/>
                          </a:solidFill>
                          <a:latin typeface="メイリオ" panose="020B0604030504040204" pitchFamily="50" charset="-128"/>
                          <a:ea typeface="メイリオ" panose="020B0604030504040204" pitchFamily="50" charset="-128"/>
                        </a:rPr>
                        <a:t>時間</a:t>
                      </a:r>
                      <a:endParaRPr kumimoji="1" lang="ja-JP" altLang="en-US" sz="9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学習内容と</a:t>
                      </a:r>
                      <a:endParaRPr kumimoji="1" lang="en-US" altLang="ja-JP" sz="1100"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生徒の活動</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授業の流れ</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kumimoji="1" lang="ja-JP" altLang="en-US" sz="1100" dirty="0" smtClean="0">
                          <a:solidFill>
                            <a:srgbClr val="002060"/>
                          </a:solidFill>
                          <a:latin typeface="メイリオ" panose="020B0604030504040204" pitchFamily="50" charset="-128"/>
                          <a:ea typeface="メイリオ" panose="020B0604030504040204" pitchFamily="50" charset="-128"/>
                        </a:rPr>
                        <a:t>準備物</a:t>
                      </a:r>
                      <a:endParaRPr kumimoji="1" lang="ja-JP" altLang="en-US" sz="1100" dirty="0">
                        <a:solidFill>
                          <a:srgbClr val="00206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1589553300"/>
                  </a:ext>
                </a:extLst>
              </a:tr>
              <a:tr h="1530278">
                <a:tc rowSpan="3">
                  <a:txBody>
                    <a:bodyPr/>
                    <a:lstStyle/>
                    <a:p>
                      <a:pPr algn="ctr"/>
                      <a:r>
                        <a:rPr kumimoji="1" lang="ja-JP" altLang="en-US" sz="1200" b="1" dirty="0" smtClean="0">
                          <a:solidFill>
                            <a:schemeClr val="bg1"/>
                          </a:solidFill>
                          <a:latin typeface="+mn-ea"/>
                          <a:ea typeface="+mn-ea"/>
                        </a:rPr>
                        <a:t>振り返り・発表</a:t>
                      </a:r>
                      <a:endParaRPr kumimoji="1" lang="ja-JP" altLang="en-US" sz="1200" b="1" dirty="0">
                        <a:solidFill>
                          <a:schemeClr val="bg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3">
                  <a:txBody>
                    <a:bodyPr/>
                    <a:lstStyle/>
                    <a:p>
                      <a:pPr algn="ctr"/>
                      <a:r>
                        <a:rPr kumimoji="1" lang="ja-JP" altLang="en-US" sz="1050" b="1" dirty="0" smtClean="0">
                          <a:solidFill>
                            <a:schemeClr val="tx1"/>
                          </a:solidFill>
                          <a:latin typeface="+mn-ea"/>
                          <a:ea typeface="+mn-ea"/>
                        </a:rPr>
                        <a:t>１０分</a:t>
                      </a:r>
                      <a:endParaRPr kumimoji="1" lang="ja-JP" altLang="en-US"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0070C0"/>
                          </a:solidFill>
                          <a:latin typeface="+mn-ea"/>
                          <a:ea typeface="+mn-ea"/>
                        </a:rPr>
                        <a:t>■ワークシートの</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振り返り</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・ルーブリックを</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使って探究活動</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を振り返る</a:t>
                      </a:r>
                      <a:endParaRPr kumimoji="1" lang="en-US" altLang="ja-JP" sz="1000" b="0" dirty="0" smtClean="0">
                        <a:solidFill>
                          <a:schemeClr val="tx1"/>
                        </a:solidFill>
                        <a:latin typeface="+mn-ea"/>
                        <a:ea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000" b="1" u="sng" dirty="0" smtClean="0">
                        <a:solidFill>
                          <a:srgbClr val="0070C0"/>
                        </a:solidFill>
                        <a:latin typeface="+mn-ea"/>
                        <a:ea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000" b="1" u="sng" dirty="0" smtClean="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・ワークシートの記入を終えた生徒から、ルーブリックを</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使って本時の探究学習の手順や取り組んだワークシートの</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　内容について、振り返りをさせる。</a:t>
                      </a: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357228"/>
                  </a:ext>
                </a:extLst>
              </a:tr>
              <a:tr h="107037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prstClr val="black"/>
                          </a:solidFill>
                          <a:effectLst/>
                          <a:uLnTx/>
                          <a:uFillTx/>
                          <a:latin typeface="+mn-ea"/>
                          <a:ea typeface="+mn-ea"/>
                          <a:cs typeface="+mn-cs"/>
                        </a:rPr>
                        <a:t>(</a:t>
                      </a:r>
                      <a:r>
                        <a:rPr kumimoji="1" lang="ja-JP" altLang="en-US" sz="1000" b="0" i="0" u="sng" strike="noStrike" kern="1200" cap="none" spc="0" normalizeH="0" baseline="0" noProof="0" dirty="0" smtClean="0">
                          <a:ln>
                            <a:noFill/>
                          </a:ln>
                          <a:solidFill>
                            <a:prstClr val="black"/>
                          </a:solidFill>
                          <a:effectLst/>
                          <a:uLnTx/>
                          <a:uFillTx/>
                          <a:latin typeface="+mn-ea"/>
                          <a:ea typeface="+mn-ea"/>
                          <a:cs typeface="+mn-cs"/>
                        </a:rPr>
                        <a:t>早く終えた生徒がいる場合）</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0070C0"/>
                          </a:solidFill>
                          <a:latin typeface="+mn-ea"/>
                          <a:ea typeface="+mn-ea"/>
                        </a:rPr>
                        <a:t>■他者とワークシー</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トを共有し、考え</a:t>
                      </a:r>
                      <a:endParaRPr kumimoji="1" lang="en-US" altLang="ja-JP" sz="1000" b="1" u="sng" dirty="0" smtClean="0">
                        <a:solidFill>
                          <a:srgbClr val="0070C0"/>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rgbClr val="0070C0"/>
                          </a:solidFill>
                          <a:latin typeface="+mn-ea"/>
                          <a:ea typeface="+mn-ea"/>
                        </a:rPr>
                        <a:t>　</a:t>
                      </a:r>
                      <a:r>
                        <a:rPr kumimoji="1" lang="ja-JP" altLang="en-US" sz="1000" b="1" u="sng" dirty="0" smtClean="0">
                          <a:solidFill>
                            <a:srgbClr val="0070C0"/>
                          </a:solidFill>
                          <a:latin typeface="+mn-ea"/>
                          <a:ea typeface="+mn-ea"/>
                        </a:rPr>
                        <a:t>を深める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1" lang="ja-JP" altLang="en-US" sz="1000" b="0" dirty="0" smtClean="0">
                          <a:solidFill>
                            <a:schemeClr val="tx1"/>
                          </a:solidFill>
                          <a:latin typeface="+mn-ea"/>
                          <a:ea typeface="+mn-ea"/>
                        </a:rPr>
                        <a:t>・</a:t>
                      </a:r>
                      <a:r>
                        <a:rPr lang="ja-JP" altLang="ja-JP" sz="1000" kern="100" dirty="0" smtClean="0">
                          <a:solidFill>
                            <a:schemeClr val="tx1"/>
                          </a:solidFill>
                          <a:effectLst/>
                          <a:latin typeface="+mn-ea"/>
                          <a:ea typeface="+mn-ea"/>
                          <a:cs typeface="Times New Roman" panose="02020603050405020304" pitchFamily="18" charset="0"/>
                        </a:rPr>
                        <a:t>記入し終えたワークシートを、他者と見せ合</a:t>
                      </a:r>
                      <a:r>
                        <a:rPr lang="ja-JP" altLang="en-US" sz="1000" kern="100" dirty="0" smtClean="0">
                          <a:solidFill>
                            <a:schemeClr val="tx1"/>
                          </a:solidFill>
                          <a:effectLst/>
                          <a:latin typeface="+mn-ea"/>
                          <a:ea typeface="+mn-ea"/>
                          <a:cs typeface="Times New Roman" panose="02020603050405020304" pitchFamily="18" charset="0"/>
                        </a:rPr>
                        <a:t>わせる</a:t>
                      </a:r>
                      <a:r>
                        <a:rPr lang="ja-JP" alt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a:t>
                      </a:r>
                      <a:r>
                        <a:rPr lang="ja-JP" altLang="en-US" sz="1000" kern="100" dirty="0" smtClean="0">
                          <a:solidFill>
                            <a:schemeClr val="tx1"/>
                          </a:solidFill>
                          <a:effectLst/>
                          <a:latin typeface="+mn-ea"/>
                          <a:ea typeface="+mn-ea"/>
                          <a:cs typeface="Times New Roman" panose="02020603050405020304" pitchFamily="18" charset="0"/>
                        </a:rPr>
                        <a:t>１人　</a:t>
                      </a:r>
                      <a:endParaRPr lang="en-US" altLang="ja-JP" sz="1000" kern="100" dirty="0" smtClean="0">
                        <a:solidFill>
                          <a:schemeClr val="tx1"/>
                        </a:solidFill>
                        <a:effectLst/>
                        <a:latin typeface="+mn-ea"/>
                        <a:ea typeface="+mn-ea"/>
                        <a:cs typeface="Times New Roman" panose="02020603050405020304" pitchFamily="18" charset="0"/>
                      </a:endParaRPr>
                    </a:p>
                    <a:p>
                      <a:pPr algn="l">
                        <a:spcAft>
                          <a:spcPts val="0"/>
                        </a:spcAft>
                      </a:pPr>
                      <a:r>
                        <a:rPr lang="ja-JP" altLang="en-US" sz="1000" kern="100" dirty="0" smtClean="0">
                          <a:solidFill>
                            <a:schemeClr val="tx1"/>
                          </a:solidFill>
                          <a:effectLst/>
                          <a:latin typeface="+mn-ea"/>
                          <a:ea typeface="+mn-ea"/>
                          <a:cs typeface="Times New Roman" panose="02020603050405020304" pitchFamily="18" charset="0"/>
                        </a:rPr>
                        <a:t>　１台端末で入力している場合は、データを閲覧し合う。</a:t>
                      </a:r>
                      <a:r>
                        <a:rPr lang="en-US" altLang="ja-JP" sz="1000" kern="100" dirty="0" smtClean="0">
                          <a:solidFill>
                            <a:schemeClr val="tx1"/>
                          </a:solidFill>
                          <a:effectLst/>
                          <a:latin typeface="+mn-ea"/>
                          <a:ea typeface="+mn-ea"/>
                          <a:cs typeface="Times New Roman" panose="02020603050405020304" pitchFamily="18" charset="0"/>
                        </a:rPr>
                        <a:t>)</a:t>
                      </a:r>
                    </a:p>
                    <a:p>
                      <a:pPr algn="l">
                        <a:spcAft>
                          <a:spcPts val="0"/>
                        </a:spcAft>
                      </a:pPr>
                      <a:r>
                        <a:rPr lang="ja-JP" altLang="en-US" sz="1000" kern="100" dirty="0" smtClean="0">
                          <a:solidFill>
                            <a:schemeClr val="tx1"/>
                          </a:solidFill>
                          <a:effectLst/>
                          <a:latin typeface="+mn-ea"/>
                          <a:ea typeface="+mn-ea"/>
                          <a:cs typeface="Times New Roman" panose="02020603050405020304" pitchFamily="18" charset="0"/>
                        </a:rPr>
                        <a:t>　それぞれが思い描いた自分とは異なる「未来」を知ることで、</a:t>
                      </a:r>
                      <a:endParaRPr lang="en-US" altLang="ja-JP" sz="1000" kern="100" dirty="0" smtClean="0">
                        <a:solidFill>
                          <a:schemeClr val="tx1"/>
                        </a:solidFill>
                        <a:effectLst/>
                        <a:latin typeface="+mn-ea"/>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n-ea"/>
                          <a:ea typeface="+mn-ea"/>
                          <a:cs typeface="Times New Roman" panose="02020603050405020304" pitchFamily="18" charset="0"/>
                        </a:rPr>
                        <a:t>　新しい未来や深い学びにつなげさせる。</a:t>
                      </a:r>
                      <a:endParaRPr lang="ja-JP" altLang="ja-JP" sz="1000" kern="100" dirty="0" smtClean="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0216332"/>
                  </a:ext>
                </a:extLst>
              </a:tr>
              <a:tr h="4352081">
                <a:tc vMerge="1">
                  <a:txBody>
                    <a:bodyPr/>
                    <a:lstStyle/>
                    <a:p>
                      <a:endParaRPr kumimoji="1" lang="ja-JP" altLang="en-US" sz="1200" b="1" dirty="0">
                        <a:solidFill>
                          <a:srgbClr val="0070C0"/>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b="1" u="sng" dirty="0" smtClean="0">
                          <a:solidFill>
                            <a:srgbClr val="0070C0"/>
                          </a:solidFill>
                          <a:latin typeface="+mn-ea"/>
                          <a:ea typeface="+mn-ea"/>
                        </a:rPr>
                        <a:t>■発表</a:t>
                      </a:r>
                      <a:endParaRPr kumimoji="1" lang="en-US" altLang="ja-JP" sz="1000" b="1" u="sng" dirty="0" smtClean="0">
                        <a:solidFill>
                          <a:srgbClr val="0070C0"/>
                        </a:solidFill>
                        <a:latin typeface="+mn-ea"/>
                        <a:ea typeface="+mn-ea"/>
                      </a:endParaRPr>
                    </a:p>
                    <a:p>
                      <a:pPr algn="ctr"/>
                      <a:endParaRPr kumimoji="1" lang="en-US" altLang="ja-JP" sz="1000" b="1" u="sng" dirty="0" smtClean="0">
                        <a:solidFill>
                          <a:srgbClr val="0070C0"/>
                        </a:solidFill>
                        <a:latin typeface="+mn-ea"/>
                        <a:ea typeface="+mn-ea"/>
                      </a:endParaRPr>
                    </a:p>
                    <a:p>
                      <a:pPr algn="ctr"/>
                      <a:endParaRPr kumimoji="1" lang="en-US" altLang="ja-JP" sz="1000" b="1" u="sng" dirty="0" smtClean="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mn-ea"/>
                          <a:ea typeface="+mn-ea"/>
                        </a:rPr>
                        <a:t>・学級全員の前で、数名に発表させる。</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・発表者は時間的な制約から１～２名程度になることが想定さ</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　れる。希望者、または事前の机間指導で確認できた一連の活</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　動をまとめられている生徒が行うとよい。</a:t>
                      </a:r>
                      <a:endParaRPr kumimoji="1" lang="en-US" altLang="ja-JP" sz="1000" b="0" dirty="0" smtClean="0">
                        <a:solidFill>
                          <a:schemeClr val="tx1"/>
                        </a:solidFill>
                        <a:latin typeface="+mn-ea"/>
                        <a:ea typeface="+mn-ea"/>
                      </a:endParaRPr>
                    </a:p>
                    <a:p>
                      <a:pPr algn="l"/>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主として各トピックの「これからできそうなアイデア」や</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p>
                      <a:pPr algn="l"/>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「アイデアを実現するための方法」の発表を行う。</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・発表者外の生徒には、発表を聞き、探究学習の手順を振り返</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　</a:t>
                      </a:r>
                      <a:r>
                        <a:rPr kumimoji="1" lang="ja-JP" altLang="en-US" sz="1000" b="0" dirty="0" err="1" smtClean="0">
                          <a:solidFill>
                            <a:schemeClr val="tx1"/>
                          </a:solidFill>
                          <a:latin typeface="+mn-ea"/>
                          <a:ea typeface="+mn-ea"/>
                        </a:rPr>
                        <a:t>ると</a:t>
                      </a:r>
                      <a:r>
                        <a:rPr kumimoji="1" lang="ja-JP" altLang="en-US" sz="1000" b="0" dirty="0" smtClean="0">
                          <a:solidFill>
                            <a:schemeClr val="tx1"/>
                          </a:solidFill>
                          <a:latin typeface="+mn-ea"/>
                          <a:ea typeface="+mn-ea"/>
                        </a:rPr>
                        <a:t>ともに、ワークシートメモに感想や気付きを記入させる。</a:t>
                      </a: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ctr"/>
                      <a:endParaRPr kumimoji="1" lang="en-US" altLang="ja-JP" sz="1000" b="0" dirty="0" smtClean="0">
                        <a:solidFill>
                          <a:schemeClr val="tx1"/>
                        </a:solidFill>
                        <a:latin typeface="+mn-ea"/>
                        <a:ea typeface="+mn-ea"/>
                      </a:endParaRPr>
                    </a:p>
                    <a:p>
                      <a:pPr algn="l"/>
                      <a:endParaRPr kumimoji="1" lang="en-US" altLang="ja-JP" sz="1000" b="0" dirty="0" smtClean="0">
                        <a:solidFill>
                          <a:schemeClr val="tx1"/>
                        </a:solidFill>
                        <a:latin typeface="+mn-ea"/>
                        <a:ea typeface="+mn-ea"/>
                      </a:endParaRPr>
                    </a:p>
                    <a:p>
                      <a:pPr algn="l"/>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・授業後はワークシートを提出させ、先生がルーブリックに照</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　らし合わせて確認し評価を行う。生徒の成果物にコメントを</a:t>
                      </a:r>
                      <a:endParaRPr kumimoji="1" lang="en-US" altLang="ja-JP" sz="1000" b="0" dirty="0" smtClean="0">
                        <a:solidFill>
                          <a:schemeClr val="tx1"/>
                        </a:solidFill>
                        <a:latin typeface="+mn-ea"/>
                        <a:ea typeface="+mn-ea"/>
                      </a:endParaRPr>
                    </a:p>
                    <a:p>
                      <a:pPr algn="l"/>
                      <a:r>
                        <a:rPr kumimoji="1" lang="ja-JP" altLang="en-US" sz="1000" b="0" dirty="0" smtClean="0">
                          <a:solidFill>
                            <a:schemeClr val="tx1"/>
                          </a:solidFill>
                          <a:latin typeface="+mn-ea"/>
                          <a:ea typeface="+mn-ea"/>
                        </a:rPr>
                        <a:t>　記入し返却することで、生徒の学習改善につなげる。</a:t>
                      </a:r>
                      <a:endParaRPr kumimoji="1" lang="en-US" altLang="ja-JP" sz="10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3533661"/>
                  </a:ext>
                </a:extLst>
              </a:tr>
            </a:tbl>
          </a:graphicData>
        </a:graphic>
      </p:graphicFrame>
      <p:sp>
        <p:nvSpPr>
          <p:cNvPr id="32" name="正方形/長方形 31"/>
          <p:cNvSpPr/>
          <p:nvPr/>
        </p:nvSpPr>
        <p:spPr>
          <a:xfrm>
            <a:off x="2154912" y="2729368"/>
            <a:ext cx="3598276" cy="558951"/>
          </a:xfrm>
          <a:prstGeom prst="rect">
            <a:avLst/>
          </a:prstGeom>
          <a:solidFill>
            <a:schemeClr val="accent1">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pPr lvl="0" defTabSz="685800">
              <a:defRPr/>
            </a:pPr>
            <a:r>
              <a:rPr kumimoji="1" lang="ja-JP" altLang="en-US" sz="900" dirty="0" smtClean="0">
                <a:solidFill>
                  <a:srgbClr val="0070C0"/>
                </a:solidFill>
                <a:latin typeface="+mn-ea"/>
              </a:rPr>
              <a:t>ルーブリック</a:t>
            </a:r>
            <a:r>
              <a:rPr kumimoji="1" lang="ja-JP" altLang="en-US" sz="900" dirty="0">
                <a:solidFill>
                  <a:srgbClr val="0070C0"/>
                </a:solidFill>
                <a:latin typeface="+mn-ea"/>
              </a:rPr>
              <a:t>とワークシートのそれぞれの項目を</a:t>
            </a:r>
            <a:r>
              <a:rPr kumimoji="1" lang="ja-JP" altLang="en-US" sz="900" dirty="0" smtClean="0">
                <a:solidFill>
                  <a:srgbClr val="0070C0"/>
                </a:solidFill>
                <a:latin typeface="+mn-ea"/>
              </a:rPr>
              <a:t>照らし合わせながら活動を振り返り、</a:t>
            </a:r>
            <a:r>
              <a:rPr kumimoji="1" lang="ja-JP" altLang="en-US" sz="900" dirty="0">
                <a:solidFill>
                  <a:srgbClr val="0070C0"/>
                </a:solidFill>
                <a:latin typeface="+mn-ea"/>
              </a:rPr>
              <a:t>探究活動の流れを改めて確認し、新たな探究活動へのきっかけに</a:t>
            </a:r>
            <a:r>
              <a:rPr kumimoji="1" lang="ja-JP" altLang="en-US" sz="900" dirty="0" smtClean="0">
                <a:solidFill>
                  <a:srgbClr val="0070C0"/>
                </a:solidFill>
                <a:latin typeface="+mn-ea"/>
              </a:rPr>
              <a:t>つなげられるとよい。</a:t>
            </a:r>
            <a:endParaRPr kumimoji="1" lang="en-US" altLang="ja-JP" sz="900" dirty="0">
              <a:solidFill>
                <a:srgbClr val="0070C0"/>
              </a:solidFill>
              <a:latin typeface="+mn-ea"/>
            </a:endParaRPr>
          </a:p>
        </p:txBody>
      </p:sp>
      <p:sp>
        <p:nvSpPr>
          <p:cNvPr id="17" name="角丸四角形 16"/>
          <p:cNvSpPr/>
          <p:nvPr/>
        </p:nvSpPr>
        <p:spPr>
          <a:xfrm>
            <a:off x="5903809" y="3669175"/>
            <a:ext cx="674064" cy="9848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800" b="1" dirty="0" smtClean="0">
                <a:solidFill>
                  <a:schemeClr val="tx1"/>
                </a:solidFill>
              </a:rPr>
              <a:t>・個々の取り組んだワークシートが共有できるツールやソフトがあるとよい</a:t>
            </a:r>
            <a:endParaRPr kumimoji="1" lang="en-US" altLang="ja-JP" sz="800" b="1" dirty="0" smtClean="0">
              <a:solidFill>
                <a:schemeClr val="tx1"/>
              </a:solidFill>
            </a:endParaRPr>
          </a:p>
        </p:txBody>
      </p:sp>
      <p:sp>
        <p:nvSpPr>
          <p:cNvPr id="16" name="正方形/長方形 15"/>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18" name="楕円 17"/>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grpSp>
        <p:nvGrpSpPr>
          <p:cNvPr id="13" name="グループ化 12"/>
          <p:cNvGrpSpPr/>
          <p:nvPr/>
        </p:nvGrpSpPr>
        <p:grpSpPr>
          <a:xfrm>
            <a:off x="2056432" y="2559519"/>
            <a:ext cx="637099" cy="264961"/>
            <a:chOff x="-2061755" y="3847456"/>
            <a:chExt cx="736808" cy="383878"/>
          </a:xfrm>
        </p:grpSpPr>
        <p:sp>
          <p:nvSpPr>
            <p:cNvPr id="15" name="ホームベース 14"/>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26" name="テキスト ボックス 25"/>
            <p:cNvSpPr txBox="1"/>
            <p:nvPr/>
          </p:nvSpPr>
          <p:spPr>
            <a:xfrm>
              <a:off x="-1959429" y="3919198"/>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
        <p:nvSpPr>
          <p:cNvPr id="22" name="正方形/長方形 21"/>
          <p:cNvSpPr/>
          <p:nvPr/>
        </p:nvSpPr>
        <p:spPr>
          <a:xfrm>
            <a:off x="782317" y="5011838"/>
            <a:ext cx="1241646" cy="1077648"/>
          </a:xfrm>
          <a:prstGeom prst="rect">
            <a:avLst/>
          </a:prstGeom>
          <a:solidFill>
            <a:srgbClr val="ED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r>
              <a:rPr kumimoji="1" lang="ja-JP" altLang="en-US" sz="900" dirty="0" smtClean="0">
                <a:solidFill>
                  <a:prstClr val="black"/>
                </a:solidFill>
                <a:latin typeface="+mn-ea"/>
              </a:rPr>
              <a:t>・</a:t>
            </a:r>
            <a:r>
              <a:rPr kumimoji="1" lang="ja-JP" altLang="en-US" sz="900" dirty="0">
                <a:solidFill>
                  <a:prstClr val="black"/>
                </a:solidFill>
                <a:latin typeface="+mn-ea"/>
              </a:rPr>
              <a:t>全体発表　</a:t>
            </a:r>
            <a:endParaRPr kumimoji="1" lang="en-US" altLang="ja-JP" sz="900" dirty="0" smtClean="0">
              <a:solidFill>
                <a:prstClr val="black"/>
              </a:solidFill>
              <a:latin typeface="+mn-ea"/>
            </a:endParaRPr>
          </a:p>
          <a:p>
            <a:pPr lvl="0" defTabSz="685800"/>
            <a:r>
              <a:rPr kumimoji="1" lang="ja-JP" altLang="en-US" sz="900" dirty="0" smtClean="0">
                <a:solidFill>
                  <a:prstClr val="black"/>
                </a:solidFill>
                <a:latin typeface="+mn-ea"/>
              </a:rPr>
              <a:t>・グループ発表</a:t>
            </a:r>
            <a:endParaRPr kumimoji="1" lang="en-US" altLang="ja-JP" sz="900" dirty="0" smtClean="0">
              <a:solidFill>
                <a:prstClr val="black"/>
              </a:solidFill>
              <a:latin typeface="+mn-ea"/>
            </a:endParaRPr>
          </a:p>
          <a:p>
            <a:pPr lvl="0" defTabSz="685800"/>
            <a:r>
              <a:rPr kumimoji="1" lang="ja-JP" altLang="en-US" sz="900" dirty="0" smtClean="0">
                <a:solidFill>
                  <a:prstClr val="black"/>
                </a:solidFill>
                <a:latin typeface="+mn-ea"/>
              </a:rPr>
              <a:t>・</a:t>
            </a:r>
            <a:r>
              <a:rPr kumimoji="1" lang="ja-JP" altLang="en-US" sz="900" dirty="0">
                <a:solidFill>
                  <a:prstClr val="black"/>
                </a:solidFill>
                <a:latin typeface="+mn-ea"/>
              </a:rPr>
              <a:t>異なる</a:t>
            </a:r>
            <a:r>
              <a:rPr kumimoji="1" lang="ja-JP" altLang="en-US" sz="900" dirty="0" smtClean="0">
                <a:solidFill>
                  <a:prstClr val="black"/>
                </a:solidFill>
                <a:latin typeface="+mn-ea"/>
              </a:rPr>
              <a:t>トピック取</a:t>
            </a:r>
            <a:endParaRPr kumimoji="1" lang="en-US" altLang="ja-JP" sz="900" dirty="0" smtClean="0">
              <a:solidFill>
                <a:prstClr val="black"/>
              </a:solidFill>
              <a:latin typeface="+mn-ea"/>
            </a:endParaRPr>
          </a:p>
          <a:p>
            <a:pPr lvl="0" defTabSz="685800"/>
            <a:r>
              <a:rPr kumimoji="1" lang="ja-JP" altLang="en-US" sz="900" dirty="0">
                <a:solidFill>
                  <a:prstClr val="black"/>
                </a:solidFill>
                <a:latin typeface="+mn-ea"/>
              </a:rPr>
              <a:t>　</a:t>
            </a:r>
            <a:r>
              <a:rPr kumimoji="1" lang="ja-JP" altLang="en-US" sz="900" dirty="0" err="1" smtClean="0">
                <a:solidFill>
                  <a:prstClr val="black"/>
                </a:solidFill>
                <a:latin typeface="+mn-ea"/>
              </a:rPr>
              <a:t>り</a:t>
            </a:r>
            <a:r>
              <a:rPr kumimoji="1" lang="ja-JP" altLang="en-US" sz="900" dirty="0" smtClean="0">
                <a:solidFill>
                  <a:prstClr val="black"/>
                </a:solidFill>
                <a:latin typeface="+mn-ea"/>
              </a:rPr>
              <a:t>組んだ生徒</a:t>
            </a:r>
            <a:r>
              <a:rPr kumimoji="1" lang="ja-JP" altLang="en-US" sz="900" dirty="0">
                <a:solidFill>
                  <a:prstClr val="black"/>
                </a:solidFill>
                <a:latin typeface="+mn-ea"/>
              </a:rPr>
              <a:t>同士</a:t>
            </a:r>
            <a:endParaRPr kumimoji="1" lang="en-US" altLang="ja-JP" sz="900" dirty="0" smtClean="0">
              <a:solidFill>
                <a:prstClr val="black"/>
              </a:solidFill>
              <a:latin typeface="+mn-ea"/>
            </a:endParaRPr>
          </a:p>
          <a:p>
            <a:pPr lvl="0" defTabSz="685800"/>
            <a:r>
              <a:rPr kumimoji="1" lang="ja-JP" altLang="en-US" sz="900" dirty="0">
                <a:solidFill>
                  <a:prstClr val="black"/>
                </a:solidFill>
                <a:latin typeface="+mn-ea"/>
              </a:rPr>
              <a:t>　</a:t>
            </a:r>
            <a:r>
              <a:rPr kumimoji="1" lang="ja-JP" altLang="en-US" sz="900" dirty="0" smtClean="0">
                <a:solidFill>
                  <a:prstClr val="black"/>
                </a:solidFill>
                <a:latin typeface="+mn-ea"/>
              </a:rPr>
              <a:t>でグループを作り、</a:t>
            </a:r>
            <a:endParaRPr kumimoji="1" lang="en-US" altLang="ja-JP" sz="900" dirty="0" smtClean="0">
              <a:solidFill>
                <a:prstClr val="black"/>
              </a:solidFill>
              <a:latin typeface="+mn-ea"/>
            </a:endParaRPr>
          </a:p>
          <a:p>
            <a:pPr lvl="0" defTabSz="685800"/>
            <a:r>
              <a:rPr kumimoji="1" lang="ja-JP" altLang="en-US" sz="900" dirty="0">
                <a:solidFill>
                  <a:prstClr val="black"/>
                </a:solidFill>
                <a:latin typeface="+mn-ea"/>
              </a:rPr>
              <a:t>　</a:t>
            </a:r>
            <a:r>
              <a:rPr kumimoji="1" lang="ja-JP" altLang="en-US" sz="900" dirty="0" smtClean="0">
                <a:solidFill>
                  <a:prstClr val="black"/>
                </a:solidFill>
                <a:latin typeface="+mn-ea"/>
              </a:rPr>
              <a:t>発表</a:t>
            </a:r>
            <a:r>
              <a:rPr kumimoji="1" lang="ja-JP" altLang="en-US" sz="900" dirty="0">
                <a:solidFill>
                  <a:prstClr val="black"/>
                </a:solidFill>
                <a:latin typeface="+mn-ea"/>
              </a:rPr>
              <a:t>し合う。</a:t>
            </a:r>
            <a:endParaRPr kumimoji="1" lang="en-US" altLang="ja-JP" sz="900" dirty="0">
              <a:solidFill>
                <a:prstClr val="black"/>
              </a:solidFill>
              <a:latin typeface="+mn-ea"/>
            </a:endParaRPr>
          </a:p>
        </p:txBody>
      </p:sp>
      <p:sp>
        <p:nvSpPr>
          <p:cNvPr id="27" name="正方形/長方形 26"/>
          <p:cNvSpPr/>
          <p:nvPr/>
        </p:nvSpPr>
        <p:spPr>
          <a:xfrm>
            <a:off x="2151887" y="6382096"/>
            <a:ext cx="3601301" cy="1091441"/>
          </a:xfrm>
          <a:prstGeom prst="rect">
            <a:avLst/>
          </a:prstGeom>
          <a:solidFill>
            <a:schemeClr val="accent1">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lstStyle/>
          <a:p>
            <a:pPr lvl="0" defTabSz="685800"/>
            <a:r>
              <a:rPr kumimoji="1" lang="ja-JP" altLang="en-US" sz="1000" dirty="0" smtClean="0">
                <a:solidFill>
                  <a:srgbClr val="0070C0"/>
                </a:solidFill>
                <a:latin typeface="+mn-ea"/>
              </a:rPr>
              <a:t>・</a:t>
            </a:r>
            <a:r>
              <a:rPr kumimoji="1" lang="ja-JP" altLang="en-US" sz="1000" dirty="0">
                <a:solidFill>
                  <a:srgbClr val="0070C0"/>
                </a:solidFill>
                <a:latin typeface="+mn-ea"/>
              </a:rPr>
              <a:t>ワークシートメモに感想や新たな</a:t>
            </a:r>
            <a:r>
              <a:rPr kumimoji="1" lang="ja-JP" altLang="en-US" sz="1000" dirty="0" smtClean="0">
                <a:solidFill>
                  <a:srgbClr val="0070C0"/>
                </a:solidFill>
                <a:latin typeface="+mn-ea"/>
              </a:rPr>
              <a:t>気付きなどを記入し</a:t>
            </a:r>
            <a:r>
              <a:rPr kumimoji="1" lang="ja-JP" altLang="en-US" sz="1000" dirty="0" err="1" smtClean="0">
                <a:solidFill>
                  <a:srgbClr val="0070C0"/>
                </a:solidFill>
                <a:latin typeface="+mn-ea"/>
              </a:rPr>
              <a:t>な</a:t>
            </a:r>
            <a:r>
              <a:rPr kumimoji="1" lang="ja-JP" altLang="en-US" sz="1000" dirty="0" smtClean="0">
                <a:solidFill>
                  <a:srgbClr val="0070C0"/>
                </a:solidFill>
                <a:latin typeface="+mn-ea"/>
              </a:rPr>
              <a:t>が</a:t>
            </a:r>
            <a:endParaRPr kumimoji="1" lang="en-US" altLang="ja-JP" sz="1000" dirty="0" smtClean="0">
              <a:solidFill>
                <a:srgbClr val="0070C0"/>
              </a:solidFill>
              <a:latin typeface="+mn-ea"/>
            </a:endParaRPr>
          </a:p>
          <a:p>
            <a:pPr lvl="0" defTabSz="685800"/>
            <a:r>
              <a:rPr kumimoji="1" lang="ja-JP" altLang="en-US" sz="1000" dirty="0">
                <a:solidFill>
                  <a:srgbClr val="0070C0"/>
                </a:solidFill>
                <a:latin typeface="+mn-ea"/>
              </a:rPr>
              <a:t>　</a:t>
            </a:r>
            <a:r>
              <a:rPr kumimoji="1" lang="ja-JP" altLang="en-US" sz="1000" dirty="0" smtClean="0">
                <a:solidFill>
                  <a:srgbClr val="0070C0"/>
                </a:solidFill>
                <a:latin typeface="+mn-ea"/>
              </a:rPr>
              <a:t>ら</a:t>
            </a:r>
            <a:r>
              <a:rPr kumimoji="1" lang="ja-JP" altLang="en-US" sz="1000" dirty="0">
                <a:solidFill>
                  <a:srgbClr val="0070C0"/>
                </a:solidFill>
                <a:latin typeface="+mn-ea"/>
              </a:rPr>
              <a:t>、意見の交換ができるとよい。</a:t>
            </a:r>
            <a:endParaRPr kumimoji="1" lang="en-US" altLang="ja-JP" sz="1000" dirty="0">
              <a:solidFill>
                <a:srgbClr val="0070C0"/>
              </a:solidFill>
              <a:latin typeface="+mn-ea"/>
            </a:endParaRPr>
          </a:p>
          <a:p>
            <a:pPr lvl="0" defTabSz="685800"/>
            <a:r>
              <a:rPr kumimoji="1" lang="ja-JP" altLang="en-US" sz="1000" dirty="0" smtClean="0">
                <a:solidFill>
                  <a:srgbClr val="0070C0"/>
                </a:solidFill>
                <a:latin typeface="+mn-ea"/>
              </a:rPr>
              <a:t>・他</a:t>
            </a:r>
            <a:r>
              <a:rPr kumimoji="1" lang="ja-JP" altLang="en-US" sz="1000" dirty="0">
                <a:solidFill>
                  <a:srgbClr val="0070C0"/>
                </a:solidFill>
                <a:latin typeface="+mn-ea"/>
              </a:rPr>
              <a:t>のトピックに取り組んだ生徒の</a:t>
            </a:r>
            <a:r>
              <a:rPr kumimoji="1" lang="ja-JP" altLang="en-US" sz="1000" dirty="0" smtClean="0">
                <a:solidFill>
                  <a:srgbClr val="0070C0"/>
                </a:solidFill>
                <a:latin typeface="+mn-ea"/>
              </a:rPr>
              <a:t>内容を聞く</a:t>
            </a:r>
            <a:r>
              <a:rPr kumimoji="1" lang="ja-JP" altLang="en-US" sz="1000" dirty="0">
                <a:solidFill>
                  <a:srgbClr val="0070C0"/>
                </a:solidFill>
                <a:latin typeface="+mn-ea"/>
              </a:rPr>
              <a:t>ことで、</a:t>
            </a:r>
            <a:r>
              <a:rPr kumimoji="1" lang="ja-JP" altLang="en-US" sz="1000" dirty="0" smtClean="0">
                <a:solidFill>
                  <a:srgbClr val="0070C0"/>
                </a:solidFill>
                <a:latin typeface="+mn-ea"/>
              </a:rPr>
              <a:t>新た</a:t>
            </a:r>
            <a:endParaRPr kumimoji="1" lang="en-US" altLang="ja-JP" sz="1000" dirty="0" smtClean="0">
              <a:solidFill>
                <a:srgbClr val="0070C0"/>
              </a:solidFill>
              <a:latin typeface="+mn-ea"/>
            </a:endParaRPr>
          </a:p>
          <a:p>
            <a:pPr lvl="0" defTabSz="685800"/>
            <a:r>
              <a:rPr kumimoji="1" lang="ja-JP" altLang="en-US" sz="1000" dirty="0">
                <a:solidFill>
                  <a:srgbClr val="0070C0"/>
                </a:solidFill>
                <a:latin typeface="+mn-ea"/>
              </a:rPr>
              <a:t>　</a:t>
            </a:r>
            <a:r>
              <a:rPr kumimoji="1" lang="ja-JP" altLang="en-US" sz="1000" dirty="0" smtClean="0">
                <a:solidFill>
                  <a:srgbClr val="0070C0"/>
                </a:solidFill>
                <a:latin typeface="+mn-ea"/>
              </a:rPr>
              <a:t>な課題意識</a:t>
            </a:r>
            <a:r>
              <a:rPr kumimoji="1" lang="ja-JP" altLang="en-US" sz="1000" dirty="0">
                <a:solidFill>
                  <a:srgbClr val="0070C0"/>
                </a:solidFill>
                <a:latin typeface="+mn-ea"/>
              </a:rPr>
              <a:t>を持ったり、視点を変えて考えるきっかけ</a:t>
            </a:r>
            <a:r>
              <a:rPr kumimoji="1" lang="ja-JP" altLang="en-US" sz="1000" dirty="0" smtClean="0">
                <a:solidFill>
                  <a:srgbClr val="0070C0"/>
                </a:solidFill>
                <a:latin typeface="+mn-ea"/>
              </a:rPr>
              <a:t>に</a:t>
            </a:r>
            <a:endParaRPr kumimoji="1" lang="en-US" altLang="ja-JP" sz="1000" dirty="0" smtClean="0">
              <a:solidFill>
                <a:srgbClr val="0070C0"/>
              </a:solidFill>
              <a:latin typeface="+mn-ea"/>
            </a:endParaRPr>
          </a:p>
          <a:p>
            <a:pPr lvl="0" defTabSz="685800"/>
            <a:r>
              <a:rPr kumimoji="1" lang="ja-JP" altLang="en-US" sz="1000" dirty="0">
                <a:solidFill>
                  <a:srgbClr val="0070C0"/>
                </a:solidFill>
                <a:latin typeface="+mn-ea"/>
              </a:rPr>
              <a:t>　</a:t>
            </a:r>
            <a:r>
              <a:rPr kumimoji="1" lang="ja-JP" altLang="en-US" sz="1000" dirty="0" smtClean="0">
                <a:solidFill>
                  <a:srgbClr val="0070C0"/>
                </a:solidFill>
                <a:latin typeface="+mn-ea"/>
              </a:rPr>
              <a:t>なったり</a:t>
            </a:r>
            <a:r>
              <a:rPr kumimoji="1" lang="ja-JP" altLang="en-US" sz="1000" dirty="0">
                <a:solidFill>
                  <a:srgbClr val="0070C0"/>
                </a:solidFill>
                <a:latin typeface="+mn-ea"/>
              </a:rPr>
              <a:t>する。発表の機会が今後の探究学習の動機に</a:t>
            </a:r>
            <a:r>
              <a:rPr kumimoji="1" lang="ja-JP" altLang="en-US" sz="1000" dirty="0" err="1" smtClean="0">
                <a:solidFill>
                  <a:srgbClr val="0070C0"/>
                </a:solidFill>
                <a:latin typeface="+mn-ea"/>
              </a:rPr>
              <a:t>つな</a:t>
            </a:r>
            <a:r>
              <a:rPr kumimoji="1" lang="ja-JP" altLang="en-US" sz="1000" dirty="0" smtClean="0">
                <a:solidFill>
                  <a:srgbClr val="0070C0"/>
                </a:solidFill>
                <a:latin typeface="+mn-ea"/>
              </a:rPr>
              <a:t>　</a:t>
            </a:r>
            <a:endParaRPr kumimoji="1" lang="en-US" altLang="ja-JP" sz="1000" dirty="0" smtClean="0">
              <a:solidFill>
                <a:srgbClr val="0070C0"/>
              </a:solidFill>
              <a:latin typeface="+mn-ea"/>
            </a:endParaRPr>
          </a:p>
          <a:p>
            <a:pPr lvl="0" defTabSz="685800"/>
            <a:r>
              <a:rPr kumimoji="1" lang="ja-JP" altLang="en-US" sz="1000" dirty="0">
                <a:solidFill>
                  <a:srgbClr val="0070C0"/>
                </a:solidFill>
                <a:latin typeface="+mn-ea"/>
              </a:rPr>
              <a:t>　</a:t>
            </a:r>
            <a:r>
              <a:rPr kumimoji="1" lang="ja-JP" altLang="en-US" sz="1000" dirty="0" smtClean="0">
                <a:solidFill>
                  <a:srgbClr val="0070C0"/>
                </a:solidFill>
                <a:latin typeface="+mn-ea"/>
              </a:rPr>
              <a:t>がり</a:t>
            </a:r>
            <a:r>
              <a:rPr kumimoji="1" lang="ja-JP" altLang="en-US" sz="1000" dirty="0">
                <a:solidFill>
                  <a:srgbClr val="0070C0"/>
                </a:solidFill>
                <a:latin typeface="+mn-ea"/>
              </a:rPr>
              <a:t>、柔軟に取り組める姿勢ができるとよい。</a:t>
            </a:r>
            <a:endParaRPr kumimoji="1" lang="en-US" altLang="ja-JP" sz="1000" dirty="0">
              <a:solidFill>
                <a:srgbClr val="0070C0"/>
              </a:solidFill>
              <a:latin typeface="+mn-ea"/>
            </a:endParaRPr>
          </a:p>
        </p:txBody>
      </p:sp>
      <p:sp>
        <p:nvSpPr>
          <p:cNvPr id="29" name="テキスト ボックス 28"/>
          <p:cNvSpPr txBox="1"/>
          <p:nvPr/>
        </p:nvSpPr>
        <p:spPr>
          <a:xfrm>
            <a:off x="6328801" y="9458623"/>
            <a:ext cx="381940" cy="317942"/>
          </a:xfrm>
          <a:prstGeom prst="rect">
            <a:avLst/>
          </a:prstGeom>
          <a:noFill/>
        </p:spPr>
        <p:txBody>
          <a:bodyPr wrap="square" rtlCol="0">
            <a:spAutoFit/>
          </a:bodyPr>
          <a:lstStyle/>
          <a:p>
            <a:r>
              <a:rPr kumimoji="1" lang="en-US" altLang="ja-JP" sz="1400" b="1" dirty="0" smtClean="0">
                <a:solidFill>
                  <a:schemeClr val="bg1"/>
                </a:solidFill>
              </a:rPr>
              <a:t>13</a:t>
            </a:r>
            <a:endParaRPr kumimoji="1" lang="ja-JP" altLang="en-US" sz="1400" b="1" dirty="0">
              <a:solidFill>
                <a:schemeClr val="bg1"/>
              </a:solidFill>
            </a:endParaRPr>
          </a:p>
        </p:txBody>
      </p:sp>
      <p:sp>
        <p:nvSpPr>
          <p:cNvPr id="30" name="ホームベース 29"/>
          <p:cNvSpPr/>
          <p:nvPr/>
        </p:nvSpPr>
        <p:spPr>
          <a:xfrm>
            <a:off x="253994" y="475658"/>
            <a:ext cx="1056646" cy="424777"/>
          </a:xfrm>
          <a:prstGeom prst="homePlate">
            <a:avLst>
              <a:gd name="adj" fmla="val 5658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課題設定</a:t>
            </a:r>
            <a:endParaRPr kumimoji="1" lang="ja-JP" altLang="en-US" sz="1200" b="1" dirty="0">
              <a:solidFill>
                <a:schemeClr val="bg1">
                  <a:lumMod val="50000"/>
                </a:schemeClr>
              </a:solidFill>
            </a:endParaRPr>
          </a:p>
        </p:txBody>
      </p:sp>
      <p:sp>
        <p:nvSpPr>
          <p:cNvPr id="31" name="山形 30"/>
          <p:cNvSpPr/>
          <p:nvPr/>
        </p:nvSpPr>
        <p:spPr>
          <a:xfrm>
            <a:off x="1295713" y="470027"/>
            <a:ext cx="1274050"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情報収集</a:t>
            </a:r>
            <a:endParaRPr kumimoji="1" lang="ja-JP" altLang="en-US" sz="1200" b="1" dirty="0">
              <a:solidFill>
                <a:schemeClr val="bg1">
                  <a:lumMod val="50000"/>
                </a:schemeClr>
              </a:solidFill>
            </a:endParaRPr>
          </a:p>
        </p:txBody>
      </p:sp>
      <p:sp>
        <p:nvSpPr>
          <p:cNvPr id="33" name="山形 32"/>
          <p:cNvSpPr/>
          <p:nvPr/>
        </p:nvSpPr>
        <p:spPr>
          <a:xfrm>
            <a:off x="2554835" y="478239"/>
            <a:ext cx="1408081" cy="41961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lumMod val="50000"/>
                  </a:schemeClr>
                </a:solidFill>
              </a:rPr>
              <a:t>整理</a:t>
            </a:r>
            <a:r>
              <a:rPr kumimoji="1" lang="ja-JP" altLang="en-US" sz="1050" b="1" dirty="0" smtClean="0">
                <a:solidFill>
                  <a:schemeClr val="bg1">
                    <a:lumMod val="50000"/>
                  </a:schemeClr>
                </a:solidFill>
              </a:rPr>
              <a:t>・</a:t>
            </a:r>
            <a:r>
              <a:rPr kumimoji="1" lang="ja-JP" altLang="en-US" sz="1200" b="1" dirty="0" smtClean="0">
                <a:solidFill>
                  <a:schemeClr val="bg1">
                    <a:lumMod val="50000"/>
                  </a:schemeClr>
                </a:solidFill>
              </a:rPr>
              <a:t>分析</a:t>
            </a:r>
            <a:endParaRPr kumimoji="1" lang="ja-JP" altLang="en-US" sz="1200" b="1" dirty="0">
              <a:solidFill>
                <a:schemeClr val="bg1">
                  <a:lumMod val="50000"/>
                </a:schemeClr>
              </a:solidFill>
            </a:endParaRPr>
          </a:p>
        </p:txBody>
      </p:sp>
      <p:sp>
        <p:nvSpPr>
          <p:cNvPr id="34" name="山形 33"/>
          <p:cNvSpPr/>
          <p:nvPr/>
        </p:nvSpPr>
        <p:spPr>
          <a:xfrm>
            <a:off x="3983447" y="478239"/>
            <a:ext cx="1157302" cy="41961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まとめ</a:t>
            </a:r>
            <a:endParaRPr kumimoji="1" lang="ja-JP" altLang="en-US" sz="1200" b="1" dirty="0">
              <a:solidFill>
                <a:schemeClr val="bg1"/>
              </a:solidFill>
            </a:endParaRPr>
          </a:p>
        </p:txBody>
      </p:sp>
      <p:sp>
        <p:nvSpPr>
          <p:cNvPr id="35" name="山形 34"/>
          <p:cNvSpPr/>
          <p:nvPr/>
        </p:nvSpPr>
        <p:spPr>
          <a:xfrm>
            <a:off x="5161281" y="475658"/>
            <a:ext cx="1369401" cy="41398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新たな問い</a:t>
            </a:r>
            <a:endParaRPr kumimoji="1" lang="ja-JP" altLang="en-US" sz="1200" b="1" dirty="0">
              <a:solidFill>
                <a:schemeClr val="bg1"/>
              </a:solidFill>
            </a:endParaRPr>
          </a:p>
        </p:txBody>
      </p:sp>
      <p:sp>
        <p:nvSpPr>
          <p:cNvPr id="20" name="角丸四角形 19"/>
          <p:cNvSpPr/>
          <p:nvPr/>
        </p:nvSpPr>
        <p:spPr>
          <a:xfrm>
            <a:off x="6041547" y="2059253"/>
            <a:ext cx="398588" cy="1026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b="1" dirty="0">
                <a:solidFill>
                  <a:schemeClr val="tx1"/>
                </a:solidFill>
              </a:rPr>
              <a:t>　</a:t>
            </a:r>
            <a:r>
              <a:rPr kumimoji="1" lang="ja-JP" altLang="en-US" sz="900" b="1" dirty="0" smtClean="0">
                <a:solidFill>
                  <a:schemeClr val="tx1"/>
                </a:solidFill>
              </a:rPr>
              <a:t>ワークシート　</a:t>
            </a:r>
            <a:endParaRPr kumimoji="1" lang="en-US" altLang="ja-JP" sz="900" b="1" dirty="0" smtClean="0">
              <a:solidFill>
                <a:schemeClr val="tx1"/>
              </a:solidFill>
            </a:endParaRPr>
          </a:p>
          <a:p>
            <a:r>
              <a:rPr kumimoji="1" lang="ja-JP" altLang="en-US" sz="900" b="1" dirty="0">
                <a:solidFill>
                  <a:schemeClr val="tx1"/>
                </a:solidFill>
              </a:rPr>
              <a:t>　</a:t>
            </a:r>
            <a:r>
              <a:rPr kumimoji="1" lang="ja-JP" altLang="en-US" sz="900" b="1" dirty="0" smtClean="0">
                <a:solidFill>
                  <a:schemeClr val="tx1"/>
                </a:solidFill>
              </a:rPr>
              <a:t>ルーブリック</a:t>
            </a:r>
            <a:endParaRPr kumimoji="1" lang="en-US" altLang="ja-JP" sz="900" b="1" dirty="0" smtClean="0">
              <a:solidFill>
                <a:schemeClr val="tx1"/>
              </a:solidFill>
            </a:endParaRPr>
          </a:p>
        </p:txBody>
      </p:sp>
      <p:grpSp>
        <p:nvGrpSpPr>
          <p:cNvPr id="21" name="グループ化 20"/>
          <p:cNvGrpSpPr/>
          <p:nvPr/>
        </p:nvGrpSpPr>
        <p:grpSpPr>
          <a:xfrm>
            <a:off x="2052570" y="6224857"/>
            <a:ext cx="637099" cy="264961"/>
            <a:chOff x="-2061755" y="3847456"/>
            <a:chExt cx="736808" cy="383878"/>
          </a:xfrm>
        </p:grpSpPr>
        <p:sp>
          <p:nvSpPr>
            <p:cNvPr id="23" name="ホームベース 22"/>
            <p:cNvSpPr/>
            <p:nvPr/>
          </p:nvSpPr>
          <p:spPr>
            <a:xfrm>
              <a:off x="-2015412" y="3990767"/>
              <a:ext cx="690465" cy="200055"/>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1508">
              <a:off x="-2061755" y="3847456"/>
              <a:ext cx="232647" cy="342443"/>
            </a:xfrm>
            <a:prstGeom prst="rect">
              <a:avLst/>
            </a:prstGeom>
          </p:spPr>
        </p:pic>
        <p:sp>
          <p:nvSpPr>
            <p:cNvPr id="36" name="テキスト ボックス 35"/>
            <p:cNvSpPr txBox="1"/>
            <p:nvPr/>
          </p:nvSpPr>
          <p:spPr>
            <a:xfrm>
              <a:off x="-1959429" y="3919198"/>
              <a:ext cx="634482" cy="312136"/>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grpSp>
    </p:spTree>
    <p:extLst>
      <p:ext uri="{BB962C8B-B14F-4D97-AF65-F5344CB8AC3E}">
        <p14:creationId xmlns:p14="http://schemas.microsoft.com/office/powerpoint/2010/main" val="190139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07725" y="5884068"/>
            <a:ext cx="5211757" cy="3554850"/>
          </a:xfrm>
          <a:prstGeom prst="rect">
            <a:avLst/>
          </a:prstGeom>
        </p:spPr>
      </p:pic>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77276" y="2831375"/>
            <a:ext cx="992899" cy="276336"/>
          </a:xfrm>
          <a:prstGeom prst="rect">
            <a:avLst/>
          </a:prstGeom>
          <a:noFill/>
          <a:ln>
            <a:noFill/>
          </a:ln>
        </p:spPr>
      </p:pic>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56559" y="1468083"/>
            <a:ext cx="992899" cy="276336"/>
          </a:xfrm>
          <a:prstGeom prst="rect">
            <a:avLst/>
          </a:prstGeom>
          <a:noFill/>
          <a:ln>
            <a:noFill/>
          </a:ln>
        </p:spPr>
      </p:pic>
      <p:sp>
        <p:nvSpPr>
          <p:cNvPr id="17" name="楕円 16"/>
          <p:cNvSpPr/>
          <p:nvPr/>
        </p:nvSpPr>
        <p:spPr>
          <a:xfrm>
            <a:off x="2190381" y="4957211"/>
            <a:ext cx="1376345" cy="4948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92877" y="511674"/>
            <a:ext cx="6622217" cy="938719"/>
          </a:xfrm>
          <a:prstGeom prst="rect">
            <a:avLst/>
          </a:prstGeom>
          <a:noFill/>
        </p:spPr>
        <p:txBody>
          <a:bodyPr wrap="square" rtlCol="0">
            <a:spAutoFit/>
          </a:bodyPr>
          <a:lstStyle/>
          <a:p>
            <a:r>
              <a:rPr kumimoji="1" lang="ja-JP" altLang="en-US" sz="1100" dirty="0" smtClean="0">
                <a:latin typeface="+mn-ea"/>
              </a:rPr>
              <a:t>　答えのない問いに対して生徒自身が主体性を</a:t>
            </a:r>
            <a:r>
              <a:rPr kumimoji="1" lang="ja-JP" altLang="en-US" sz="1100" dirty="0">
                <a:latin typeface="+mn-ea"/>
              </a:rPr>
              <a:t>持</a:t>
            </a:r>
            <a:r>
              <a:rPr kumimoji="1" lang="ja-JP" altLang="en-US" sz="1100" dirty="0" smtClean="0">
                <a:latin typeface="+mn-ea"/>
              </a:rPr>
              <a:t>って取り組めるように、ルーブリックを用意して</a:t>
            </a:r>
            <a:r>
              <a:rPr kumimoji="1" lang="ja-JP" altLang="en-US" sz="1100" dirty="0">
                <a:latin typeface="+mn-ea"/>
              </a:rPr>
              <a:t>い</a:t>
            </a:r>
            <a:r>
              <a:rPr kumimoji="1" lang="ja-JP" altLang="en-US" sz="1100" dirty="0" smtClean="0">
                <a:latin typeface="+mn-ea"/>
              </a:rPr>
              <a:t>ます。今回のようなトピックでは、生徒自身が、自由な発想で</a:t>
            </a:r>
            <a:r>
              <a:rPr kumimoji="1" lang="ja-JP" altLang="en-US" sz="1100" dirty="0">
                <a:latin typeface="+mn-ea"/>
              </a:rPr>
              <a:t>ワクワク</a:t>
            </a:r>
            <a:r>
              <a:rPr kumimoji="1" lang="ja-JP" altLang="en-US" sz="1100" dirty="0" smtClean="0">
                <a:latin typeface="+mn-ea"/>
              </a:rPr>
              <a:t>する未来や将来</a:t>
            </a:r>
            <a:r>
              <a:rPr kumimoji="1" lang="ja-JP" altLang="en-US" sz="1100" dirty="0">
                <a:latin typeface="+mn-ea"/>
              </a:rPr>
              <a:t>を</a:t>
            </a:r>
            <a:r>
              <a:rPr kumimoji="1" lang="ja-JP" altLang="en-US" sz="1100" dirty="0" smtClean="0">
                <a:latin typeface="+mn-ea"/>
              </a:rPr>
              <a:t>考えることをねらいとしています。そのため、活動後に〇や</a:t>
            </a:r>
            <a:r>
              <a:rPr kumimoji="1" lang="en-US" altLang="ja-JP" sz="1100" dirty="0" smtClean="0">
                <a:latin typeface="+mn-ea"/>
              </a:rPr>
              <a:t>×</a:t>
            </a:r>
            <a:r>
              <a:rPr kumimoji="1" lang="ja-JP" altLang="en-US" sz="1100" dirty="0" smtClean="0">
                <a:latin typeface="+mn-ea"/>
              </a:rPr>
              <a:t>の評価を行うのではなく、事前にルーブリックでワークシートの活動の見通しを持たせ評価基準の認識を合わせておくことが大切です。ぜひ、授業で配布してお使いください。</a:t>
            </a:r>
            <a:r>
              <a:rPr kumimoji="1" lang="ja-JP" altLang="en-US" sz="1100" dirty="0">
                <a:latin typeface="+mn-ea"/>
              </a:rPr>
              <a:t>　</a:t>
            </a:r>
            <a:endParaRPr kumimoji="1" lang="en-US" altLang="ja-JP" sz="1100" dirty="0">
              <a:latin typeface="+mn-ea"/>
            </a:endParaRPr>
          </a:p>
        </p:txBody>
      </p:sp>
      <p:sp>
        <p:nvSpPr>
          <p:cNvPr id="38" name="テキスト ボックス 37"/>
          <p:cNvSpPr txBox="1"/>
          <p:nvPr/>
        </p:nvSpPr>
        <p:spPr>
          <a:xfrm>
            <a:off x="177901" y="3069612"/>
            <a:ext cx="6537818" cy="1615827"/>
          </a:xfrm>
          <a:prstGeom prst="rect">
            <a:avLst/>
          </a:prstGeom>
          <a:noFill/>
        </p:spPr>
        <p:txBody>
          <a:bodyPr wrap="square" rtlCol="0">
            <a:spAutoFit/>
          </a:bodyPr>
          <a:lstStyle/>
          <a:p>
            <a:r>
              <a:rPr kumimoji="1" lang="ja-JP" altLang="en-US" sz="1100" dirty="0" smtClean="0">
                <a:latin typeface="+mn-ea"/>
              </a:rPr>
              <a:t>　ルーブリックでは、生徒が探究学習の流れ</a:t>
            </a:r>
            <a:r>
              <a:rPr kumimoji="1" lang="ja-JP" altLang="en-US" sz="1100" dirty="0">
                <a:latin typeface="+mn-ea"/>
              </a:rPr>
              <a:t>を</a:t>
            </a:r>
            <a:r>
              <a:rPr kumimoji="1" lang="ja-JP" altLang="en-US" sz="1100" dirty="0" smtClean="0">
                <a:latin typeface="+mn-ea"/>
              </a:rPr>
              <a:t>意識できるように、各探究の活動とその到達度を項目別にまとめていま</a:t>
            </a:r>
            <a:r>
              <a:rPr kumimoji="1" lang="ja-JP" altLang="en-US" sz="1100" dirty="0">
                <a:latin typeface="+mn-ea"/>
              </a:rPr>
              <a:t>す</a:t>
            </a:r>
            <a:r>
              <a:rPr kumimoji="1" lang="ja-JP" altLang="en-US" sz="1100" dirty="0" smtClean="0">
                <a:latin typeface="+mn-ea"/>
              </a:rPr>
              <a:t>。</a:t>
            </a:r>
            <a:endParaRPr kumimoji="1" lang="en-US" altLang="ja-JP" sz="1100" dirty="0" smtClean="0">
              <a:latin typeface="+mn-ea"/>
            </a:endParaRPr>
          </a:p>
          <a:p>
            <a:r>
              <a:rPr kumimoji="1" lang="ja-JP" altLang="en-US" sz="1100" dirty="0" smtClean="0">
                <a:latin typeface="+mn-ea"/>
              </a:rPr>
              <a:t>　下記「評価の規準」の「</a:t>
            </a:r>
            <a:r>
              <a:rPr kumimoji="1" lang="en-US" altLang="ja-JP" sz="1100" b="1" u="sng" dirty="0" smtClean="0">
                <a:latin typeface="+mn-ea"/>
              </a:rPr>
              <a:t>SS</a:t>
            </a:r>
            <a:r>
              <a:rPr kumimoji="1" lang="ja-JP" altLang="en-US" sz="1100" b="1" u="sng" dirty="0">
                <a:latin typeface="+mn-ea"/>
              </a:rPr>
              <a:t>～</a:t>
            </a:r>
            <a:r>
              <a:rPr kumimoji="1" lang="en-US" altLang="ja-JP" sz="1100" b="1" u="sng" dirty="0">
                <a:latin typeface="+mn-ea"/>
              </a:rPr>
              <a:t>D</a:t>
            </a:r>
            <a:r>
              <a:rPr kumimoji="1" lang="ja-JP" altLang="en-US" sz="1100" b="1" u="sng" dirty="0" smtClean="0">
                <a:latin typeface="+mn-ea"/>
              </a:rPr>
              <a:t>の６段階のどこを到達目標にするか」は、各学校や学級の学習や探究活動の状況に応じて、設定することが可能です。</a:t>
            </a:r>
            <a:r>
              <a:rPr kumimoji="1" lang="en-US" altLang="ja-JP" sz="1100" dirty="0" smtClean="0">
                <a:latin typeface="+mn-ea"/>
              </a:rPr>
              <a:t>SS</a:t>
            </a:r>
            <a:r>
              <a:rPr kumimoji="1" lang="ja-JP" altLang="en-US" sz="1100" dirty="0">
                <a:latin typeface="+mn-ea"/>
              </a:rPr>
              <a:t>や</a:t>
            </a:r>
            <a:r>
              <a:rPr kumimoji="1" lang="en-US" altLang="ja-JP" sz="1100" dirty="0">
                <a:latin typeface="+mn-ea"/>
              </a:rPr>
              <a:t>S</a:t>
            </a:r>
            <a:r>
              <a:rPr kumimoji="1" lang="ja-JP" altLang="en-US" sz="1100" dirty="0">
                <a:latin typeface="+mn-ea"/>
              </a:rPr>
              <a:t>は使用せずに</a:t>
            </a:r>
            <a:r>
              <a:rPr kumimoji="1" lang="en-US" altLang="ja-JP" sz="1100" dirty="0">
                <a:latin typeface="+mn-ea"/>
              </a:rPr>
              <a:t>A</a:t>
            </a:r>
            <a:r>
              <a:rPr kumimoji="1" lang="ja-JP" altLang="en-US" sz="1100" dirty="0">
                <a:latin typeface="+mn-ea"/>
              </a:rPr>
              <a:t>～</a:t>
            </a:r>
            <a:r>
              <a:rPr kumimoji="1" lang="en-US" altLang="ja-JP" sz="1100" dirty="0">
                <a:latin typeface="+mn-ea"/>
              </a:rPr>
              <a:t>D</a:t>
            </a:r>
            <a:r>
              <a:rPr kumimoji="1" lang="ja-JP" altLang="en-US" sz="1100" dirty="0">
                <a:latin typeface="+mn-ea"/>
              </a:rPr>
              <a:t>の</a:t>
            </a:r>
            <a:r>
              <a:rPr kumimoji="1" lang="en-US" altLang="ja-JP" sz="1100" dirty="0">
                <a:latin typeface="+mn-ea"/>
              </a:rPr>
              <a:t>4</a:t>
            </a:r>
            <a:r>
              <a:rPr kumimoji="1" lang="ja-JP" altLang="en-US" sz="1100" dirty="0">
                <a:latin typeface="+mn-ea"/>
              </a:rPr>
              <a:t>段階で設定いただくことも可能です</a:t>
            </a:r>
            <a:r>
              <a:rPr kumimoji="1" lang="ja-JP" altLang="en-US" sz="1100" dirty="0" smtClean="0">
                <a:latin typeface="+mn-ea"/>
              </a:rPr>
              <a:t>。</a:t>
            </a:r>
            <a:r>
              <a:rPr kumimoji="1" lang="en-US" altLang="ja-JP" sz="1100" dirty="0" smtClean="0">
                <a:latin typeface="+mn-ea"/>
              </a:rPr>
              <a:t>6</a:t>
            </a:r>
            <a:r>
              <a:rPr kumimoji="1" lang="ja-JP" altLang="en-US" sz="1100" dirty="0" err="1">
                <a:latin typeface="+mn-ea"/>
              </a:rPr>
              <a:t>つの</a:t>
            </a:r>
            <a:r>
              <a:rPr kumimoji="1" lang="ja-JP" altLang="en-US" sz="1100" dirty="0">
                <a:latin typeface="+mn-ea"/>
              </a:rPr>
              <a:t>段階から</a:t>
            </a:r>
            <a:r>
              <a:rPr kumimoji="1" lang="en-US" altLang="ja-JP" sz="1100" dirty="0">
                <a:latin typeface="+mn-ea"/>
              </a:rPr>
              <a:t>4</a:t>
            </a:r>
            <a:r>
              <a:rPr kumimoji="1" lang="ja-JP" altLang="en-US" sz="1100" dirty="0">
                <a:latin typeface="+mn-ea"/>
              </a:rPr>
              <a:t>つ以上選択し設定することで、生徒も到達目標をイメージしやすくなり効果的な取り組みも期待されるでしょう。</a:t>
            </a:r>
          </a:p>
          <a:p>
            <a:r>
              <a:rPr kumimoji="1" lang="ja-JP" altLang="en-US" sz="1100" dirty="0" smtClean="0">
                <a:latin typeface="+mn-ea"/>
              </a:rPr>
              <a:t>　設定した到達目標について、ルーブリック配布後に、生徒と</a:t>
            </a:r>
            <a:r>
              <a:rPr kumimoji="1" lang="ja-JP" altLang="en-US" sz="1100" dirty="0">
                <a:latin typeface="+mn-ea"/>
              </a:rPr>
              <a:t>認識</a:t>
            </a:r>
            <a:r>
              <a:rPr kumimoji="1" lang="ja-JP" altLang="en-US" sz="1100" dirty="0" smtClean="0">
                <a:latin typeface="+mn-ea"/>
              </a:rPr>
              <a:t>を合わせることができるとよいでしょう。そうすることで生徒が探究活動の流れを意識し、見通しを持って探究活動に取り組むことができます。</a:t>
            </a:r>
            <a:endParaRPr kumimoji="1" lang="ja-JP" altLang="en-US" sz="1100" dirty="0">
              <a:latin typeface="+mn-ea"/>
            </a:endParaRPr>
          </a:p>
        </p:txBody>
      </p:sp>
      <p:sp>
        <p:nvSpPr>
          <p:cNvPr id="44" name="左中かっこ 43"/>
          <p:cNvSpPr/>
          <p:nvPr/>
        </p:nvSpPr>
        <p:spPr>
          <a:xfrm>
            <a:off x="599323" y="6219878"/>
            <a:ext cx="115619" cy="3120671"/>
          </a:xfrm>
          <a:prstGeom prst="leftBrace">
            <a:avLst>
              <a:gd name="adj1" fmla="val 41766"/>
              <a:gd name="adj2" fmla="val 26186"/>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8" name="グループ化 17"/>
          <p:cNvGrpSpPr/>
          <p:nvPr/>
        </p:nvGrpSpPr>
        <p:grpSpPr>
          <a:xfrm>
            <a:off x="91203" y="6521856"/>
            <a:ext cx="363149" cy="1047485"/>
            <a:chOff x="31819" y="5951196"/>
            <a:chExt cx="363149" cy="1047485"/>
          </a:xfrm>
        </p:grpSpPr>
        <p:sp>
          <p:nvSpPr>
            <p:cNvPr id="84" name="楕円 83"/>
            <p:cNvSpPr/>
            <p:nvPr/>
          </p:nvSpPr>
          <p:spPr>
            <a:xfrm rot="5400000">
              <a:off x="-310349" y="6293364"/>
              <a:ext cx="1047485" cy="363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3774" y="6012354"/>
              <a:ext cx="292738" cy="94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rgbClr val="002060"/>
                  </a:solidFill>
                </a:rPr>
                <a:t>各活動</a:t>
              </a:r>
              <a:endParaRPr kumimoji="1" lang="ja-JP" altLang="en-US" b="1" dirty="0">
                <a:solidFill>
                  <a:srgbClr val="002060"/>
                </a:solidFill>
              </a:endParaRPr>
            </a:p>
          </p:txBody>
        </p:sp>
      </p:grpSp>
      <p:sp>
        <p:nvSpPr>
          <p:cNvPr id="48" name="左中かっこ 47"/>
          <p:cNvSpPr/>
          <p:nvPr/>
        </p:nvSpPr>
        <p:spPr>
          <a:xfrm rot="5400000">
            <a:off x="3728779" y="3580894"/>
            <a:ext cx="286631" cy="4248307"/>
          </a:xfrm>
          <a:prstGeom prst="leftBrace">
            <a:avLst>
              <a:gd name="adj1" fmla="val 35752"/>
              <a:gd name="adj2" fmla="val 78496"/>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2061835" y="5067631"/>
            <a:ext cx="1642816" cy="36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002060"/>
                </a:solidFill>
              </a:rPr>
              <a:t>評価の規準</a:t>
            </a:r>
            <a:endParaRPr kumimoji="1" lang="ja-JP" altLang="en-US" b="1" dirty="0">
              <a:solidFill>
                <a:srgbClr val="002060"/>
              </a:solidFill>
            </a:endParaRPr>
          </a:p>
        </p:txBody>
      </p:sp>
      <p:sp>
        <p:nvSpPr>
          <p:cNvPr id="21" name="四角形吹き出し 20"/>
          <p:cNvSpPr/>
          <p:nvPr/>
        </p:nvSpPr>
        <p:spPr>
          <a:xfrm>
            <a:off x="89152" y="4938925"/>
            <a:ext cx="2056810" cy="622808"/>
          </a:xfrm>
          <a:prstGeom prst="wedgeRectCallout">
            <a:avLst>
              <a:gd name="adj1" fmla="val -38693"/>
              <a:gd name="adj2" fmla="val 194736"/>
            </a:avLst>
          </a:prstGeom>
          <a:solidFill>
            <a:srgbClr val="F3FBFF"/>
          </a:solidFill>
          <a:ln w="28575">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u="sng" dirty="0" smtClean="0">
                <a:solidFill>
                  <a:srgbClr val="002060"/>
                </a:solidFill>
                <a:latin typeface="+mn-ea"/>
              </a:rPr>
              <a:t>ワークシートでの４つの活動に分けて設定</a:t>
            </a:r>
            <a:endParaRPr kumimoji="1" lang="en-US" altLang="ja-JP" sz="1000" b="1" u="sng" dirty="0" smtClean="0">
              <a:solidFill>
                <a:srgbClr val="002060"/>
              </a:solidFill>
              <a:latin typeface="+mn-ea"/>
            </a:endParaRPr>
          </a:p>
          <a:p>
            <a:r>
              <a:rPr kumimoji="1" lang="ja-JP" altLang="en-US" sz="700" b="1" dirty="0">
                <a:solidFill>
                  <a:srgbClr val="002060"/>
                </a:solidFill>
              </a:rPr>
              <a:t>・</a:t>
            </a:r>
            <a:r>
              <a:rPr kumimoji="1" lang="ja-JP" altLang="en-US" sz="900" b="1" dirty="0" smtClean="0">
                <a:solidFill>
                  <a:srgbClr val="002060"/>
                </a:solidFill>
              </a:rPr>
              <a:t>探究学習の流れに合わせて、</a:t>
            </a:r>
            <a:endParaRPr kumimoji="1" lang="en-US" altLang="ja-JP" sz="900" b="1" dirty="0">
              <a:solidFill>
                <a:srgbClr val="002060"/>
              </a:solidFill>
            </a:endParaRPr>
          </a:p>
          <a:p>
            <a:r>
              <a:rPr kumimoji="1" lang="ja-JP" altLang="en-US" sz="900" b="1" dirty="0">
                <a:solidFill>
                  <a:srgbClr val="002060"/>
                </a:solidFill>
              </a:rPr>
              <a:t> </a:t>
            </a:r>
            <a:r>
              <a:rPr kumimoji="1" lang="ja-JP" altLang="en-US" sz="900" b="1" dirty="0" smtClean="0">
                <a:solidFill>
                  <a:srgbClr val="002060"/>
                </a:solidFill>
              </a:rPr>
              <a:t>  活動を意識できるように設計</a:t>
            </a:r>
            <a:endParaRPr kumimoji="1" lang="ja-JP" altLang="en-US" sz="900" b="1" dirty="0">
              <a:solidFill>
                <a:srgbClr val="002060"/>
              </a:solidFill>
            </a:endParaRPr>
          </a:p>
        </p:txBody>
      </p:sp>
      <p:sp>
        <p:nvSpPr>
          <p:cNvPr id="32" name="正方形/長方形 31"/>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3" name="テキスト ボックス 32"/>
          <p:cNvSpPr txBox="1"/>
          <p:nvPr/>
        </p:nvSpPr>
        <p:spPr>
          <a:xfrm>
            <a:off x="535356" y="43180"/>
            <a:ext cx="6634070"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授業</a:t>
            </a:r>
            <a:r>
              <a:rPr kumimoji="1" lang="ja-JP" altLang="en-US" b="1" dirty="0" smtClean="0">
                <a:solidFill>
                  <a:schemeClr val="bg1"/>
                </a:solidFill>
                <a:latin typeface="メイリオ" panose="020B0604030504040204" pitchFamily="50" charset="-128"/>
                <a:ea typeface="メイリオ" panose="020B0604030504040204" pitchFamily="50" charset="-128"/>
              </a:rPr>
              <a:t>での活用方法　＜</a:t>
            </a:r>
            <a:r>
              <a:rPr kumimoji="1" lang="ja-JP" altLang="en-US" b="1" dirty="0" smtClean="0">
                <a:solidFill>
                  <a:schemeClr val="bg1"/>
                </a:solidFill>
              </a:rPr>
              <a:t>ルーブリックの活用例</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74995" y="-21265"/>
            <a:ext cx="639947" cy="523220"/>
          </a:xfrm>
          <a:prstGeom prst="rect">
            <a:avLst/>
          </a:prstGeom>
          <a:noFill/>
        </p:spPr>
        <p:txBody>
          <a:bodyPr wrap="square" rtlCol="0">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2.</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46" name="角丸四角形 45"/>
          <p:cNvSpPr/>
          <p:nvPr/>
        </p:nvSpPr>
        <p:spPr>
          <a:xfrm>
            <a:off x="-406070" y="1765315"/>
            <a:ext cx="3379521" cy="391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smtClean="0">
                <a:solidFill>
                  <a:srgbClr val="0089D4"/>
                </a:solidFill>
                <a:latin typeface="メイリオ" panose="020B0604030504040204" pitchFamily="50" charset="-128"/>
                <a:ea typeface="メイリオ" panose="020B0604030504040204" pitchFamily="50" charset="-128"/>
              </a:rPr>
              <a:t>＜ワークシート</a:t>
            </a:r>
            <a:r>
              <a:rPr kumimoji="1" lang="ja-JP" altLang="en-US" sz="1200" b="1" dirty="0">
                <a:solidFill>
                  <a:srgbClr val="0089D4"/>
                </a:solidFill>
                <a:latin typeface="メイリオ" panose="020B0604030504040204" pitchFamily="50" charset="-128"/>
                <a:ea typeface="メイリオ" panose="020B0604030504040204" pitchFamily="50" charset="-128"/>
              </a:rPr>
              <a:t>の</a:t>
            </a:r>
            <a:r>
              <a:rPr kumimoji="1" lang="ja-JP" altLang="en-US" sz="1200" b="1" dirty="0" smtClean="0">
                <a:solidFill>
                  <a:srgbClr val="0089D4"/>
                </a:solidFill>
                <a:latin typeface="メイリオ" panose="020B0604030504040204" pitchFamily="50" charset="-128"/>
                <a:ea typeface="メイリオ" panose="020B0604030504040204" pitchFamily="50" charset="-128"/>
              </a:rPr>
              <a:t>取り組み前＞</a:t>
            </a:r>
            <a:endParaRPr kumimoji="1" lang="ja-JP" altLang="en-US" sz="1200" b="1" dirty="0">
              <a:solidFill>
                <a:srgbClr val="0089D4"/>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177276" y="2024728"/>
            <a:ext cx="5923476" cy="261610"/>
          </a:xfrm>
          <a:prstGeom prst="rect">
            <a:avLst/>
          </a:prstGeom>
        </p:spPr>
        <p:txBody>
          <a:bodyPr wrap="square">
            <a:spAutoFit/>
          </a:bodyPr>
          <a:lstStyle/>
          <a:p>
            <a:r>
              <a:rPr kumimoji="1" lang="ja-JP" altLang="en-US" sz="1100" dirty="0">
                <a:latin typeface="+mn-ea"/>
              </a:rPr>
              <a:t>生徒が見通しをもって取り組めるように、事前に各活動の</a:t>
            </a:r>
            <a:r>
              <a:rPr kumimoji="1" lang="ja-JP" altLang="en-US" sz="1100" dirty="0" smtClean="0">
                <a:latin typeface="+mn-ea"/>
              </a:rPr>
              <a:t>求められる到達度を</a:t>
            </a:r>
            <a:r>
              <a:rPr kumimoji="1" lang="ja-JP" altLang="en-US" sz="1100" dirty="0">
                <a:latin typeface="+mn-ea"/>
              </a:rPr>
              <a:t>確認</a:t>
            </a:r>
            <a:endParaRPr kumimoji="1" lang="en-US" altLang="ja-JP" sz="1100" dirty="0">
              <a:latin typeface="+mn-ea"/>
            </a:endParaRPr>
          </a:p>
        </p:txBody>
      </p:sp>
      <p:sp>
        <p:nvSpPr>
          <p:cNvPr id="58" name="正方形/長方形 57"/>
          <p:cNvSpPr/>
          <p:nvPr/>
        </p:nvSpPr>
        <p:spPr>
          <a:xfrm>
            <a:off x="160040" y="2541868"/>
            <a:ext cx="6768008" cy="261610"/>
          </a:xfrm>
          <a:prstGeom prst="rect">
            <a:avLst/>
          </a:prstGeom>
        </p:spPr>
        <p:txBody>
          <a:bodyPr wrap="square">
            <a:spAutoFit/>
          </a:bodyPr>
          <a:lstStyle/>
          <a:p>
            <a:r>
              <a:rPr kumimoji="1" lang="ja-JP" altLang="en-US" sz="1100" dirty="0">
                <a:latin typeface="+mn-ea"/>
              </a:rPr>
              <a:t>今後の探究の</a:t>
            </a:r>
            <a:r>
              <a:rPr kumimoji="1" lang="ja-JP" altLang="en-US" sz="1100" dirty="0" smtClean="0">
                <a:latin typeface="+mn-ea"/>
              </a:rPr>
              <a:t>活動のきっかけの１つと</a:t>
            </a:r>
            <a:r>
              <a:rPr kumimoji="1" lang="ja-JP" altLang="en-US" sz="1100" dirty="0">
                <a:latin typeface="+mn-ea"/>
              </a:rPr>
              <a:t>なるよう、生徒自身が自己の</a:t>
            </a:r>
            <a:r>
              <a:rPr kumimoji="1" lang="ja-JP" altLang="en-US" sz="1100" dirty="0" smtClean="0">
                <a:latin typeface="+mn-ea"/>
              </a:rPr>
              <a:t>活動の振り返りに</a:t>
            </a:r>
            <a:r>
              <a:rPr kumimoji="1" lang="ja-JP" altLang="en-US" sz="1100" dirty="0">
                <a:latin typeface="+mn-ea"/>
              </a:rPr>
              <a:t>活用</a:t>
            </a:r>
            <a:endParaRPr kumimoji="1" lang="en-US" altLang="ja-JP" sz="1100" dirty="0">
              <a:latin typeface="+mn-ea"/>
            </a:endParaRPr>
          </a:p>
        </p:txBody>
      </p:sp>
      <p:sp>
        <p:nvSpPr>
          <p:cNvPr id="63" name="角丸四角形 62"/>
          <p:cNvSpPr/>
          <p:nvPr/>
        </p:nvSpPr>
        <p:spPr>
          <a:xfrm>
            <a:off x="160040" y="1448093"/>
            <a:ext cx="975663" cy="2855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smtClean="0">
                <a:solidFill>
                  <a:srgbClr val="002060"/>
                </a:solidFill>
                <a:latin typeface="メイリオ" panose="020B0604030504040204" pitchFamily="50" charset="-128"/>
                <a:ea typeface="メイリオ" panose="020B0604030504040204" pitchFamily="50" charset="-128"/>
              </a:rPr>
              <a:t>目的</a:t>
            </a:r>
            <a:endParaRPr kumimoji="1" lang="ja-JP" altLang="en-US" sz="1400" b="1" dirty="0">
              <a:solidFill>
                <a:srgbClr val="002060"/>
              </a:solidFill>
              <a:latin typeface="メイリオ" panose="020B0604030504040204" pitchFamily="50" charset="-128"/>
              <a:ea typeface="メイリオ" panose="020B0604030504040204" pitchFamily="50" charset="-128"/>
            </a:endParaRPr>
          </a:p>
        </p:txBody>
      </p:sp>
      <p:sp>
        <p:nvSpPr>
          <p:cNvPr id="64" name="角丸四角形 63"/>
          <p:cNvSpPr/>
          <p:nvPr/>
        </p:nvSpPr>
        <p:spPr>
          <a:xfrm>
            <a:off x="-409499" y="2341995"/>
            <a:ext cx="3379521" cy="391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smtClean="0">
                <a:solidFill>
                  <a:srgbClr val="0089D4"/>
                </a:solidFill>
                <a:latin typeface="メイリオ" panose="020B0604030504040204" pitchFamily="50" charset="-128"/>
                <a:ea typeface="メイリオ" panose="020B0604030504040204" pitchFamily="50" charset="-128"/>
              </a:rPr>
              <a:t>＜ワークシート</a:t>
            </a:r>
            <a:r>
              <a:rPr kumimoji="1" lang="ja-JP" altLang="en-US" sz="1200" b="1" dirty="0">
                <a:solidFill>
                  <a:srgbClr val="0089D4"/>
                </a:solidFill>
                <a:latin typeface="メイリオ" panose="020B0604030504040204" pitchFamily="50" charset="-128"/>
                <a:ea typeface="メイリオ" panose="020B0604030504040204" pitchFamily="50" charset="-128"/>
              </a:rPr>
              <a:t>の</a:t>
            </a:r>
            <a:r>
              <a:rPr kumimoji="1" lang="ja-JP" altLang="en-US" sz="1200" b="1" dirty="0" smtClean="0">
                <a:solidFill>
                  <a:srgbClr val="0089D4"/>
                </a:solidFill>
                <a:latin typeface="メイリオ" panose="020B0604030504040204" pitchFamily="50" charset="-128"/>
                <a:ea typeface="メイリオ" panose="020B0604030504040204" pitchFamily="50" charset="-128"/>
              </a:rPr>
              <a:t>取り組み後＞</a:t>
            </a:r>
            <a:endParaRPr kumimoji="1" lang="ja-JP" altLang="en-US" sz="1200" b="1" dirty="0">
              <a:solidFill>
                <a:srgbClr val="0089D4"/>
              </a:solidFill>
              <a:latin typeface="メイリオ" panose="020B0604030504040204" pitchFamily="50" charset="-128"/>
              <a:ea typeface="メイリオ" panose="020B0604030504040204" pitchFamily="50" charset="-128"/>
            </a:endParaRPr>
          </a:p>
        </p:txBody>
      </p:sp>
      <p:sp>
        <p:nvSpPr>
          <p:cNvPr id="65" name="角丸四角形 64"/>
          <p:cNvSpPr/>
          <p:nvPr/>
        </p:nvSpPr>
        <p:spPr>
          <a:xfrm>
            <a:off x="134122" y="2820761"/>
            <a:ext cx="975663" cy="2909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smtClean="0">
                <a:solidFill>
                  <a:srgbClr val="002060"/>
                </a:solidFill>
                <a:latin typeface="メイリオ" panose="020B0604030504040204" pitchFamily="50" charset="-128"/>
                <a:ea typeface="メイリオ" panose="020B0604030504040204" pitchFamily="50" charset="-128"/>
              </a:rPr>
              <a:t>構成</a:t>
            </a:r>
            <a:endParaRPr kumimoji="1" lang="ja-JP" altLang="en-US" sz="1400" b="1" dirty="0">
              <a:solidFill>
                <a:srgbClr val="002060"/>
              </a:solidFill>
              <a:latin typeface="メイリオ" panose="020B0604030504040204" pitchFamily="50" charset="-128"/>
              <a:ea typeface="メイリオ" panose="020B0604030504040204" pitchFamily="50" charset="-128"/>
            </a:endParaRPr>
          </a:p>
        </p:txBody>
      </p:sp>
      <p:sp>
        <p:nvSpPr>
          <p:cNvPr id="22" name="四角形吹き出し 21"/>
          <p:cNvSpPr/>
          <p:nvPr/>
        </p:nvSpPr>
        <p:spPr>
          <a:xfrm>
            <a:off x="3711509" y="4906602"/>
            <a:ext cx="3043926" cy="563519"/>
          </a:xfrm>
          <a:prstGeom prst="wedgeRectCallout">
            <a:avLst>
              <a:gd name="adj1" fmla="val -54692"/>
              <a:gd name="adj2" fmla="val 8070"/>
            </a:avLst>
          </a:prstGeom>
          <a:solidFill>
            <a:srgbClr val="F3FBFF"/>
          </a:solidFill>
          <a:ln w="28575">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u="sng" dirty="0" smtClean="0">
                <a:solidFill>
                  <a:srgbClr val="002060"/>
                </a:solidFill>
                <a:latin typeface="+mn-ea"/>
              </a:rPr>
              <a:t>SS</a:t>
            </a:r>
            <a:r>
              <a:rPr kumimoji="1" lang="ja-JP" altLang="en-US" sz="1000" b="1" u="sng" dirty="0" smtClean="0">
                <a:solidFill>
                  <a:srgbClr val="002060"/>
                </a:solidFill>
                <a:latin typeface="+mn-ea"/>
              </a:rPr>
              <a:t>～</a:t>
            </a:r>
            <a:r>
              <a:rPr kumimoji="1" lang="en-US" altLang="ja-JP" sz="1000" b="1" u="sng" dirty="0" smtClean="0">
                <a:solidFill>
                  <a:srgbClr val="002060"/>
                </a:solidFill>
                <a:latin typeface="+mn-ea"/>
              </a:rPr>
              <a:t>D</a:t>
            </a:r>
            <a:r>
              <a:rPr kumimoji="1" lang="ja-JP" altLang="en-US" sz="1000" b="1" u="sng" dirty="0" err="1" smtClean="0">
                <a:solidFill>
                  <a:srgbClr val="002060"/>
                </a:solidFill>
                <a:latin typeface="+mn-ea"/>
              </a:rPr>
              <a:t>までの</a:t>
            </a:r>
            <a:r>
              <a:rPr kumimoji="1" lang="ja-JP" altLang="en-US" sz="1000" b="1" u="sng" dirty="0" smtClean="0">
                <a:solidFill>
                  <a:srgbClr val="002060"/>
                </a:solidFill>
                <a:latin typeface="+mn-ea"/>
              </a:rPr>
              <a:t>６段階で評価</a:t>
            </a:r>
            <a:endParaRPr kumimoji="1" lang="en-US" altLang="ja-JP" sz="1000" b="1" u="sng" dirty="0" smtClean="0">
              <a:solidFill>
                <a:srgbClr val="002060"/>
              </a:solidFill>
              <a:latin typeface="+mn-ea"/>
            </a:endParaRPr>
          </a:p>
          <a:p>
            <a:r>
              <a:rPr kumimoji="1" lang="ja-JP" altLang="en-US" sz="900" b="1" dirty="0" smtClean="0">
                <a:solidFill>
                  <a:srgbClr val="002060"/>
                </a:solidFill>
                <a:latin typeface="+mn-ea"/>
              </a:rPr>
              <a:t>・各活動の規準を６段階で設計</a:t>
            </a:r>
            <a:endParaRPr kumimoji="1" lang="en-US" altLang="ja-JP" sz="900" b="1" dirty="0" smtClean="0">
              <a:solidFill>
                <a:srgbClr val="002060"/>
              </a:solidFill>
              <a:latin typeface="+mn-ea"/>
            </a:endParaRPr>
          </a:p>
          <a:p>
            <a:r>
              <a:rPr kumimoji="1" lang="ja-JP" altLang="en-US" sz="900" b="1" dirty="0">
                <a:solidFill>
                  <a:srgbClr val="002060"/>
                </a:solidFill>
                <a:latin typeface="+mn-ea"/>
              </a:rPr>
              <a:t>・</a:t>
            </a:r>
            <a:r>
              <a:rPr kumimoji="1" lang="ja-JP" altLang="en-US" sz="900" b="1" dirty="0" smtClean="0">
                <a:solidFill>
                  <a:srgbClr val="002060"/>
                </a:solidFill>
                <a:latin typeface="+mn-ea"/>
              </a:rPr>
              <a:t>到達目標を各学校や学級に合わせて、設定可能</a:t>
            </a:r>
            <a:endParaRPr kumimoji="1" lang="en-US" altLang="ja-JP" sz="900" b="1" dirty="0" smtClean="0">
              <a:solidFill>
                <a:srgbClr val="002060"/>
              </a:solidFill>
              <a:latin typeface="+mn-ea"/>
            </a:endParaRPr>
          </a:p>
        </p:txBody>
      </p:sp>
      <p:grpSp>
        <p:nvGrpSpPr>
          <p:cNvPr id="16" name="グループ化 15"/>
          <p:cNvGrpSpPr/>
          <p:nvPr/>
        </p:nvGrpSpPr>
        <p:grpSpPr>
          <a:xfrm>
            <a:off x="3597992" y="4564612"/>
            <a:ext cx="557803" cy="523220"/>
            <a:chOff x="3988882" y="3951234"/>
            <a:chExt cx="557803" cy="523220"/>
          </a:xfrm>
        </p:grpSpPr>
        <p:sp>
          <p:nvSpPr>
            <p:cNvPr id="8" name="楕円 7"/>
            <p:cNvSpPr/>
            <p:nvPr/>
          </p:nvSpPr>
          <p:spPr>
            <a:xfrm>
              <a:off x="4050855" y="3997774"/>
              <a:ext cx="410973" cy="348508"/>
            </a:xfrm>
            <a:prstGeom prst="ellipse">
              <a:avLst/>
            </a:prstGeom>
            <a:solidFill>
              <a:srgbClr val="008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88882" y="4053698"/>
              <a:ext cx="472946" cy="215444"/>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sp>
          <p:nvSpPr>
            <p:cNvPr id="67" name="テキスト ボックス 66"/>
            <p:cNvSpPr txBox="1"/>
            <p:nvPr/>
          </p:nvSpPr>
          <p:spPr>
            <a:xfrm>
              <a:off x="4142764" y="3951234"/>
              <a:ext cx="403921" cy="523220"/>
            </a:xfrm>
            <a:prstGeom prst="rect">
              <a:avLst/>
            </a:prstGeom>
            <a:noFill/>
          </p:spPr>
          <p:txBody>
            <a:bodyPr wrap="square" rtlCol="0">
              <a:spAutoFit/>
            </a:bodyPr>
            <a:lstStyle/>
            <a:p>
              <a:r>
                <a:rPr kumimoji="1" lang="ja-JP" altLang="en-US"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rPr>
                <a:t>２</a:t>
              </a:r>
              <a:endParaRPr kumimoji="1" lang="en-US" altLang="ja-JP"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endParaRPr>
            </a:p>
          </p:txBody>
        </p:sp>
      </p:grpSp>
      <p:grpSp>
        <p:nvGrpSpPr>
          <p:cNvPr id="72" name="グループ化 71"/>
          <p:cNvGrpSpPr/>
          <p:nvPr/>
        </p:nvGrpSpPr>
        <p:grpSpPr>
          <a:xfrm>
            <a:off x="27181" y="4580923"/>
            <a:ext cx="557802" cy="523220"/>
            <a:chOff x="3988883" y="3951234"/>
            <a:chExt cx="557802" cy="523220"/>
          </a:xfrm>
        </p:grpSpPr>
        <p:sp>
          <p:nvSpPr>
            <p:cNvPr id="73" name="楕円 72"/>
            <p:cNvSpPr/>
            <p:nvPr/>
          </p:nvSpPr>
          <p:spPr>
            <a:xfrm>
              <a:off x="4050855" y="3997774"/>
              <a:ext cx="410973" cy="348508"/>
            </a:xfrm>
            <a:prstGeom prst="ellipse">
              <a:avLst/>
            </a:prstGeom>
            <a:solidFill>
              <a:srgbClr val="008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988883" y="4061470"/>
              <a:ext cx="472946" cy="215444"/>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sp>
          <p:nvSpPr>
            <p:cNvPr id="75" name="テキスト ボックス 74"/>
            <p:cNvSpPr txBox="1"/>
            <p:nvPr/>
          </p:nvSpPr>
          <p:spPr>
            <a:xfrm>
              <a:off x="4142764" y="3951234"/>
              <a:ext cx="403921" cy="523220"/>
            </a:xfrm>
            <a:prstGeom prst="rect">
              <a:avLst/>
            </a:prstGeom>
            <a:noFill/>
          </p:spPr>
          <p:txBody>
            <a:bodyPr wrap="square" rtlCol="0">
              <a:spAutoFit/>
            </a:bodyPr>
            <a:lstStyle/>
            <a:p>
              <a:r>
                <a:rPr kumimoji="1" lang="ja-JP" altLang="en-US"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rPr>
                <a:t>１</a:t>
              </a:r>
              <a:endParaRPr kumimoji="1" lang="en-US" altLang="ja-JP"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endParaRPr>
            </a:p>
          </p:txBody>
        </p:sp>
      </p:grpSp>
      <p:grpSp>
        <p:nvGrpSpPr>
          <p:cNvPr id="76" name="グループ化 75"/>
          <p:cNvGrpSpPr/>
          <p:nvPr/>
        </p:nvGrpSpPr>
        <p:grpSpPr>
          <a:xfrm>
            <a:off x="855387" y="9340549"/>
            <a:ext cx="557802" cy="523220"/>
            <a:chOff x="3988883" y="3951234"/>
            <a:chExt cx="557802" cy="523220"/>
          </a:xfrm>
        </p:grpSpPr>
        <p:sp>
          <p:nvSpPr>
            <p:cNvPr id="77" name="楕円 76"/>
            <p:cNvSpPr/>
            <p:nvPr/>
          </p:nvSpPr>
          <p:spPr>
            <a:xfrm>
              <a:off x="4050855" y="3997774"/>
              <a:ext cx="410973" cy="348508"/>
            </a:xfrm>
            <a:prstGeom prst="ellipse">
              <a:avLst/>
            </a:prstGeom>
            <a:solidFill>
              <a:srgbClr val="008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988883" y="4061470"/>
              <a:ext cx="472946" cy="215444"/>
            </a:xfrm>
            <a:prstGeom prst="rect">
              <a:avLst/>
            </a:prstGeom>
            <a:noFill/>
          </p:spPr>
          <p:txBody>
            <a:bodyPr wrap="square" rtlCol="0">
              <a:spAutoFit/>
            </a:bodyPr>
            <a:lstStyle/>
            <a:p>
              <a:r>
                <a:rPr kumimoji="1" lang="en-US" altLang="ja-JP" sz="800" b="1" dirty="0" smtClean="0">
                  <a:solidFill>
                    <a:schemeClr val="bg1"/>
                  </a:solidFill>
                </a:rPr>
                <a:t>POINT</a:t>
              </a:r>
              <a:endParaRPr kumimoji="1" lang="ja-JP" altLang="en-US" sz="800" b="1" dirty="0">
                <a:solidFill>
                  <a:schemeClr val="bg1"/>
                </a:solidFill>
              </a:endParaRPr>
            </a:p>
          </p:txBody>
        </p:sp>
        <p:sp>
          <p:nvSpPr>
            <p:cNvPr id="79" name="テキスト ボックス 78"/>
            <p:cNvSpPr txBox="1"/>
            <p:nvPr/>
          </p:nvSpPr>
          <p:spPr>
            <a:xfrm>
              <a:off x="4142764" y="3951234"/>
              <a:ext cx="403921" cy="523220"/>
            </a:xfrm>
            <a:prstGeom prst="rect">
              <a:avLst/>
            </a:prstGeom>
            <a:noFill/>
          </p:spPr>
          <p:txBody>
            <a:bodyPr wrap="square" rtlCol="0">
              <a:spAutoFit/>
            </a:bodyPr>
            <a:lstStyle/>
            <a:p>
              <a:r>
                <a:rPr kumimoji="1" lang="ja-JP" altLang="en-US"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rPr>
                <a:t>３</a:t>
              </a:r>
              <a:endParaRPr kumimoji="1" lang="en-US" altLang="ja-JP" sz="2800" b="1" dirty="0" smtClean="0">
                <a:ln w="19050">
                  <a:solidFill>
                    <a:srgbClr val="0089D4"/>
                  </a:solidFill>
                </a:ln>
                <a:solidFill>
                  <a:schemeClr val="bg1"/>
                </a:solidFill>
                <a:latin typeface="メイリオ" panose="020B0604030504040204" pitchFamily="50" charset="-128"/>
                <a:ea typeface="メイリオ" panose="020B0604030504040204" pitchFamily="50" charset="-128"/>
              </a:endParaRPr>
            </a:p>
          </p:txBody>
        </p:sp>
      </p:grpSp>
      <p:sp>
        <p:nvSpPr>
          <p:cNvPr id="85" name="正方形/長方形 84"/>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86" name="楕円 85"/>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41" name="テキスト ボックス 40"/>
          <p:cNvSpPr txBox="1"/>
          <p:nvPr/>
        </p:nvSpPr>
        <p:spPr>
          <a:xfrm>
            <a:off x="6353811" y="9438918"/>
            <a:ext cx="448124" cy="307777"/>
          </a:xfrm>
          <a:prstGeom prst="rect">
            <a:avLst/>
          </a:prstGeom>
          <a:noFill/>
        </p:spPr>
        <p:txBody>
          <a:bodyPr wrap="square" rtlCol="0">
            <a:spAutoFit/>
          </a:bodyPr>
          <a:lstStyle/>
          <a:p>
            <a:r>
              <a:rPr kumimoji="1" lang="en-US" altLang="ja-JP" sz="1400" b="1" dirty="0" smtClean="0">
                <a:solidFill>
                  <a:schemeClr val="bg1"/>
                </a:solidFill>
              </a:rPr>
              <a:t>14</a:t>
            </a:r>
            <a:endParaRPr kumimoji="1" lang="ja-JP" altLang="en-US" sz="1400" b="1" dirty="0">
              <a:solidFill>
                <a:schemeClr val="bg1"/>
              </a:solidFill>
            </a:endParaRPr>
          </a:p>
        </p:txBody>
      </p:sp>
      <p:sp>
        <p:nvSpPr>
          <p:cNvPr id="42" name="四角形吹き出し 41"/>
          <p:cNvSpPr/>
          <p:nvPr/>
        </p:nvSpPr>
        <p:spPr>
          <a:xfrm>
            <a:off x="1509607" y="9388902"/>
            <a:ext cx="3594135" cy="464576"/>
          </a:xfrm>
          <a:prstGeom prst="wedgeRectCallout">
            <a:avLst>
              <a:gd name="adj1" fmla="val -38808"/>
              <a:gd name="adj2" fmla="val -63533"/>
            </a:avLst>
          </a:prstGeom>
          <a:solidFill>
            <a:srgbClr val="F3FBFF"/>
          </a:solidFill>
          <a:ln w="28575">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u="sng" dirty="0">
                <a:solidFill>
                  <a:srgbClr val="002060"/>
                </a:solidFill>
              </a:rPr>
              <a:t>各学級で、追加したい規準の記入欄を設定</a:t>
            </a:r>
          </a:p>
          <a:p>
            <a:r>
              <a:rPr kumimoji="1" lang="ja-JP" altLang="en-US" sz="900" b="1" dirty="0">
                <a:solidFill>
                  <a:srgbClr val="002060"/>
                </a:solidFill>
              </a:rPr>
              <a:t>・</a:t>
            </a:r>
            <a:r>
              <a:rPr kumimoji="1" lang="ja-JP" altLang="en-US" sz="900" b="1" dirty="0" smtClean="0">
                <a:solidFill>
                  <a:srgbClr val="002060"/>
                </a:solidFill>
              </a:rPr>
              <a:t>探究的</a:t>
            </a:r>
            <a:r>
              <a:rPr kumimoji="1" lang="ja-JP" altLang="en-US" sz="900" b="1" dirty="0">
                <a:solidFill>
                  <a:srgbClr val="002060"/>
                </a:solidFill>
              </a:rPr>
              <a:t>な学びで独自に重視している内容等あれば、</a:t>
            </a:r>
            <a:r>
              <a:rPr kumimoji="1" lang="ja-JP" altLang="en-US" sz="900" b="1" dirty="0" smtClean="0">
                <a:solidFill>
                  <a:srgbClr val="002060"/>
                </a:solidFill>
              </a:rPr>
              <a:t>追加可能</a:t>
            </a:r>
            <a:endParaRPr kumimoji="1" lang="ja-JP" altLang="en-US" sz="900" b="1" dirty="0">
              <a:solidFill>
                <a:srgbClr val="002060"/>
              </a:solidFill>
            </a:endParaRPr>
          </a:p>
        </p:txBody>
      </p:sp>
    </p:spTree>
    <p:extLst>
      <p:ext uri="{BB962C8B-B14F-4D97-AF65-F5344CB8AC3E}">
        <p14:creationId xmlns:p14="http://schemas.microsoft.com/office/powerpoint/2010/main" val="2039325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a:blip r:embed="rId3"/>
          <a:stretch>
            <a:fillRect/>
          </a:stretch>
        </p:blipFill>
        <p:spPr>
          <a:xfrm>
            <a:off x="146671" y="5160273"/>
            <a:ext cx="829128" cy="231668"/>
          </a:xfrm>
          <a:prstGeom prst="rect">
            <a:avLst/>
          </a:prstGeom>
        </p:spPr>
      </p:pic>
      <p:pic>
        <p:nvPicPr>
          <p:cNvPr id="75" name="図 74"/>
          <p:cNvPicPr>
            <a:picLocks noChangeAspect="1"/>
          </p:cNvPicPr>
          <p:nvPr/>
        </p:nvPicPr>
        <p:blipFill>
          <a:blip r:embed="rId3"/>
          <a:stretch>
            <a:fillRect/>
          </a:stretch>
        </p:blipFill>
        <p:spPr>
          <a:xfrm>
            <a:off x="115879" y="3022861"/>
            <a:ext cx="845549" cy="236256"/>
          </a:xfrm>
          <a:prstGeom prst="rect">
            <a:avLst/>
          </a:prstGeom>
        </p:spPr>
      </p:pic>
      <p:pic>
        <p:nvPicPr>
          <p:cNvPr id="74" name="図 73"/>
          <p:cNvPicPr>
            <a:picLocks noChangeAspect="1"/>
          </p:cNvPicPr>
          <p:nvPr/>
        </p:nvPicPr>
        <p:blipFill>
          <a:blip r:embed="rId3"/>
          <a:stretch>
            <a:fillRect/>
          </a:stretch>
        </p:blipFill>
        <p:spPr>
          <a:xfrm rot="10800000">
            <a:off x="156861" y="849623"/>
            <a:ext cx="830176" cy="231961"/>
          </a:xfrm>
          <a:prstGeom prst="rect">
            <a:avLst/>
          </a:prstGeom>
        </p:spPr>
      </p:pic>
      <p:pic>
        <p:nvPicPr>
          <p:cNvPr id="71" name="図 70"/>
          <p:cNvPicPr>
            <a:picLocks noChangeAspect="1"/>
          </p:cNvPicPr>
          <p:nvPr/>
        </p:nvPicPr>
        <p:blipFill>
          <a:blip r:embed="rId3"/>
          <a:stretch>
            <a:fillRect/>
          </a:stretch>
        </p:blipFill>
        <p:spPr>
          <a:xfrm rot="10800000">
            <a:off x="162972" y="476850"/>
            <a:ext cx="829128" cy="231668"/>
          </a:xfrm>
          <a:prstGeom prst="rect">
            <a:avLst/>
          </a:prstGeom>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535355" y="43180"/>
            <a:ext cx="552880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ワークシートの解答例</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と</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働きかけのアドバイス</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74995" y="-21265"/>
            <a:ext cx="6399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42139" y="1982030"/>
            <a:ext cx="1441954" cy="112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&lt;</a:t>
            </a: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教科との連動・単元</a:t>
            </a: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&gt;</a:t>
            </a:r>
            <a:endPar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62"/>
          <p:cNvSpPr/>
          <p:nvPr/>
        </p:nvSpPr>
        <p:spPr>
          <a:xfrm>
            <a:off x="-42851" y="3048698"/>
            <a:ext cx="1528306" cy="2336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課題</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設定</a:t>
            </a:r>
          </a:p>
        </p:txBody>
      </p:sp>
      <p:sp>
        <p:nvSpPr>
          <p:cNvPr id="65" name="角丸四角形 64"/>
          <p:cNvSpPr/>
          <p:nvPr/>
        </p:nvSpPr>
        <p:spPr>
          <a:xfrm>
            <a:off x="146671" y="804141"/>
            <a:ext cx="867330" cy="3229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ねらい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6" name="角丸四角形 65"/>
          <p:cNvSpPr/>
          <p:nvPr/>
        </p:nvSpPr>
        <p:spPr>
          <a:xfrm>
            <a:off x="141280" y="515411"/>
            <a:ext cx="839909" cy="222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トピック</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7" name="正方形/長方形 66"/>
          <p:cNvSpPr/>
          <p:nvPr/>
        </p:nvSpPr>
        <p:spPr>
          <a:xfrm>
            <a:off x="225520" y="4536327"/>
            <a:ext cx="6429441" cy="462998"/>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最初に選択肢はいくつ選んでもよいことを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伝える。</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プラスチックの利便性と環境問題などの観点から自分</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望</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む</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未来の姿を具体的にイメージ</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してみるよう促す</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。実現の可否は問わない。</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68" name="テキスト ボックス 67"/>
          <p:cNvSpPr txBox="1"/>
          <p:nvPr/>
        </p:nvSpPr>
        <p:spPr>
          <a:xfrm>
            <a:off x="935104" y="3050453"/>
            <a:ext cx="45046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rPr>
              <a:t>考える「どんな</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rPr>
              <a:t>未来になっているといいかな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endParaRPr>
          </a:p>
        </p:txBody>
      </p:sp>
      <p:sp>
        <p:nvSpPr>
          <p:cNvPr id="72" name="正方形/長方形 71"/>
          <p:cNvSpPr/>
          <p:nvPr/>
        </p:nvSpPr>
        <p:spPr>
          <a:xfrm>
            <a:off x="1342372" y="3229084"/>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テキスト ボックス 79"/>
          <p:cNvSpPr txBox="1"/>
          <p:nvPr/>
        </p:nvSpPr>
        <p:spPr>
          <a:xfrm>
            <a:off x="987037" y="5136036"/>
            <a:ext cx="510084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今は何が起きているかな？どんな状況かな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88" name="正方形/長方形 87"/>
          <p:cNvSpPr/>
          <p:nvPr/>
        </p:nvSpPr>
        <p:spPr>
          <a:xfrm>
            <a:off x="235005" y="8950714"/>
            <a:ext cx="6419956" cy="616886"/>
          </a:xfrm>
          <a:prstGeom prst="rect">
            <a:avLst/>
          </a:prstGeom>
          <a:solidFill>
            <a:srgbClr val="DEEBF7"/>
          </a:solidFill>
          <a:ln>
            <a:solidFill>
              <a:srgbClr val="0070C0"/>
            </a:solidFill>
            <a:prstDash val="sysDash"/>
          </a:ln>
        </p:spPr>
        <p:txBody>
          <a:bodyPr wrap="square" tIns="108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プラスチック</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の生産やごみの現状、問題点、開発が進められている新たな素材などを、参考資料を閲覧して</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把握することを促す。</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複数のサイトを確認することで、情報を精査できる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ことも併せて伝える。</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・動画で示された内容から、生徒自身が感じた問題点を記述してもよい。</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89" name="角丸四角形 88"/>
          <p:cNvSpPr/>
          <p:nvPr/>
        </p:nvSpPr>
        <p:spPr>
          <a:xfrm>
            <a:off x="-103378" y="5152898"/>
            <a:ext cx="1376465" cy="2862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情報収集</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1" name="正方形/長方形 90"/>
          <p:cNvSpPr/>
          <p:nvPr/>
        </p:nvSpPr>
        <p:spPr>
          <a:xfrm>
            <a:off x="828992" y="6562161"/>
            <a:ext cx="1877437"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プラスチック</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の問題点</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4" name="テキスト ボックス 93"/>
          <p:cNvSpPr txBox="1"/>
          <p:nvPr/>
        </p:nvSpPr>
        <p:spPr>
          <a:xfrm>
            <a:off x="857351" y="8350698"/>
            <a:ext cx="297100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・寒天を</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原料</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とした</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素材</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・サトウキビの搾りかすを原料とする素材</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・石灰石</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を主原料</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とした素材（</a:t>
            </a:r>
            <a:r>
              <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LIMEX)</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108" name="図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78" y="5125709"/>
            <a:ext cx="298189" cy="298189"/>
          </a:xfrm>
          <a:prstGeom prst="rect">
            <a:avLst/>
          </a:prstGeom>
        </p:spPr>
      </p:pic>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41" y="2976556"/>
            <a:ext cx="322741" cy="291885"/>
          </a:xfrm>
          <a:prstGeom prst="rect">
            <a:avLst/>
          </a:prstGeom>
        </p:spPr>
      </p:pic>
      <p:sp>
        <p:nvSpPr>
          <p:cNvPr id="114" name="正方形/長方形 113"/>
          <p:cNvSpPr/>
          <p:nvPr/>
        </p:nvSpPr>
        <p:spPr>
          <a:xfrm>
            <a:off x="561235" y="407098"/>
            <a:ext cx="577698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プラスチックごみから環境問題を考えよう</a:t>
            </a:r>
            <a:endPar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6" name="正方形/長方形 115"/>
          <p:cNvSpPr/>
          <p:nvPr/>
        </p:nvSpPr>
        <p:spPr>
          <a:xfrm>
            <a:off x="4123953" y="6674381"/>
            <a:ext cx="2827022" cy="152094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・燃焼時にダイオキシンを発生する</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ものがある</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・埋め立て等の廃棄で環境</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負荷が大きい</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・廃プラスチックが東南アジアへ輸出され、結果</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として埋め立てや自然の中へ投棄されている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日本</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の面積</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４</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倍以上のプラスチックごみ</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北</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太平洋に漂流している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・海洋プラスチックごみは生物</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の生息、生育の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場</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を減らす</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・海洋プラスチックごみ</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は</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漁業や観光業にも影響</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7" name="正方形/長方形 116"/>
          <p:cNvSpPr/>
          <p:nvPr/>
        </p:nvSpPr>
        <p:spPr>
          <a:xfrm>
            <a:off x="4123953" y="8154903"/>
            <a:ext cx="2754363" cy="74773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・紙パウダーを含む素材</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・大麦</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の残渣</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などを</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原料</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とした</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素材</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・古米を含む</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素材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・竹繊維を含む</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素材</a:t>
            </a:r>
            <a:r>
              <a:rPr kumimoji="0" lang="ja-JP" altLang="en-US" sz="900" b="0" i="0" u="none" strike="noStrike" kern="1200" cap="none" spc="0" normalizeH="0" baseline="0" noProof="0" dirty="0" smtClean="0">
                <a:ln>
                  <a:noFill/>
                </a:ln>
                <a:solidFill>
                  <a:srgbClr val="FF6600"/>
                </a:solidFill>
                <a:effectLst/>
                <a:uLnTx/>
                <a:uFillTx/>
                <a:latin typeface="游ゴシック" panose="020B0400000000000000" pitchFamily="50" charset="-128"/>
                <a:ea typeface="游ゴシック" panose="020B0400000000000000" pitchFamily="50" charset="-128"/>
                <a:cs typeface="+mn-cs"/>
              </a:rPr>
              <a:t>　</a:t>
            </a:r>
            <a:endParaRPr kumimoji="0" lang="en-US" altLang="ja-JP" sz="900" b="0" i="0" u="none" strike="noStrike" kern="1200" cap="none" spc="0" normalizeH="0" baseline="0" noProof="0" dirty="0" smtClean="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92" name="正方形/長方形 91"/>
          <p:cNvSpPr/>
          <p:nvPr/>
        </p:nvSpPr>
        <p:spPr>
          <a:xfrm>
            <a:off x="828992" y="8168265"/>
            <a:ext cx="2864887"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プラスチックに代わる</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素材</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開発</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9" name="正方形/長方形 118"/>
          <p:cNvSpPr/>
          <p:nvPr/>
        </p:nvSpPr>
        <p:spPr>
          <a:xfrm>
            <a:off x="126549" y="4272264"/>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120" name="正方形/長方形 119"/>
          <p:cNvSpPr/>
          <p:nvPr/>
        </p:nvSpPr>
        <p:spPr>
          <a:xfrm>
            <a:off x="136338" y="6480078"/>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8" name="グループ化 47"/>
          <p:cNvGrpSpPr/>
          <p:nvPr/>
        </p:nvGrpSpPr>
        <p:grpSpPr>
          <a:xfrm>
            <a:off x="229555" y="3297266"/>
            <a:ext cx="689908" cy="996533"/>
            <a:chOff x="-1953546" y="3216149"/>
            <a:chExt cx="689908" cy="996533"/>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1" name="正方形/長方形 50"/>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0" name="直線コネクタ 99"/>
          <p:cNvCxnSpPr/>
          <p:nvPr/>
        </p:nvCxnSpPr>
        <p:spPr>
          <a:xfrm flipV="1">
            <a:off x="763117" y="3541735"/>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229555" y="5496163"/>
            <a:ext cx="689908" cy="996533"/>
            <a:chOff x="-1953546" y="3216149"/>
            <a:chExt cx="689908" cy="996533"/>
          </a:xfrm>
        </p:grpSpPr>
        <p:pic>
          <p:nvPicPr>
            <p:cNvPr id="54" name="図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5" name="正方形/長方形 54"/>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1" name="直線コネクタ 100"/>
          <p:cNvCxnSpPr/>
          <p:nvPr/>
        </p:nvCxnSpPr>
        <p:spPr>
          <a:xfrm flipV="1">
            <a:off x="721302" y="6064281"/>
            <a:ext cx="250151" cy="203284"/>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a:off x="952361" y="3319308"/>
            <a:ext cx="5761071" cy="1102401"/>
            <a:chOff x="972111" y="3426712"/>
            <a:chExt cx="6274517" cy="1143889"/>
          </a:xfrm>
        </p:grpSpPr>
        <p:sp>
          <p:nvSpPr>
            <p:cNvPr id="62" name="正方形/長方形 61"/>
            <p:cNvSpPr/>
            <p:nvPr/>
          </p:nvSpPr>
          <p:spPr>
            <a:xfrm>
              <a:off x="972111" y="3426712"/>
              <a:ext cx="5585825" cy="9660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□ごみのない美しい海が世界中に広がる未来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□人と自然が共生できる未来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誰</a:t>
              </a: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もが環境にやさしい</a:t>
              </a: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素材</a:t>
              </a: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を無理なく選ぶことができる未来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11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ja-JP" altLang="en-US" sz="105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p:cNvSpPr/>
            <p:nvPr/>
          </p:nvSpPr>
          <p:spPr>
            <a:xfrm>
              <a:off x="992905" y="4131481"/>
              <a:ext cx="6253723" cy="4391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・捨てられたプラスチックから再度原料を作るという資源の循環が行われている未来</a:t>
              </a:r>
              <a:endPar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endParaRPr kumimoji="0" lang="ja-JP" altLang="en-US" sz="105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grpSp>
      <p:sp>
        <p:nvSpPr>
          <p:cNvPr id="70" name="テキスト ボックス 69"/>
          <p:cNvSpPr txBox="1"/>
          <p:nvPr/>
        </p:nvSpPr>
        <p:spPr>
          <a:xfrm>
            <a:off x="900341" y="6773856"/>
            <a:ext cx="3133336" cy="1390568"/>
          </a:xfrm>
          <a:prstGeom prst="rect">
            <a:avLst/>
          </a:prstGeom>
          <a:noFill/>
        </p:spPr>
        <p:txBody>
          <a:bodyPr wrap="square" lIns="36000" tIns="36000" rIns="3600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・化石燃料</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の１</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つ</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で</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ある</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石油が原料のため、資</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源に限りがある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製造過程や廃プラスチックリサイクルの</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燃焼</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過程</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で、温室効果</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ガスを</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大量</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に発生</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させる</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・適切に処理されなかった</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プラスチックが海に</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流れ出て海</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が汚染</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され、生物</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が死んだり</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ラスチックごみを食べた</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魚を食べる</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人間にも</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影響があるといわれて</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いる</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p:cNvSpPr txBox="1"/>
          <p:nvPr/>
        </p:nvSpPr>
        <p:spPr>
          <a:xfrm>
            <a:off x="941019" y="802883"/>
            <a:ext cx="5567045" cy="110799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私たちの生活に欠かせないプラスチック。海洋汚染の観点から注目されるようになり、その使用量を減らす取り組みが進められている。しかし、プラスチックを一切使わないことは現実的には難しい。ここでは、プラスチックの生産</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量</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や廃棄量、そ</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問題点など、プラスチックの現状を把握し、課題解決のために開発されている環境負荷の小さい代替素材について調べる。その上で、脱プラスチックに向けた取り組みや、環境にやさしいプラスチックについて考察する。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テキスト ボックス 60"/>
          <p:cNvSpPr txBox="1"/>
          <p:nvPr/>
        </p:nvSpPr>
        <p:spPr>
          <a:xfrm>
            <a:off x="900340" y="5361310"/>
            <a:ext cx="3224532" cy="1249948"/>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世界のプラスチックの現状</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生産量、ごみの量、　</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リサイクルなど</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・世界のプラスチックの生産量は</a:t>
            </a:r>
            <a:r>
              <a:rPr kumimoji="1" lang="en-US" altLang="ja-JP" sz="105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4</a:t>
            </a:r>
            <a:r>
              <a:rPr kumimoji="1" lang="ja-JP" altLang="en-US"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6000</a:t>
            </a:r>
            <a:r>
              <a:rPr kumimoji="1" lang="ja-JP" altLang="en-US"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万トン、</a:t>
            </a:r>
            <a:endParaRPr kumimoji="1" lang="en-US" altLang="ja-JP"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ごみ発生量は</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3</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5300</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万トン</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(2019</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・リサイクル率は</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9</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プラスチックごみのうち</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焼却が</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19</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％、適切な埋め立てが</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50</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％、野外で</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燃やされるまたは流出が</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22</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(2019</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p:txBody>
      </p:sp>
      <p:sp>
        <p:nvSpPr>
          <p:cNvPr id="69" name="正方形/長方形 68"/>
          <p:cNvSpPr/>
          <p:nvPr/>
        </p:nvSpPr>
        <p:spPr>
          <a:xfrm>
            <a:off x="4124872" y="5379475"/>
            <a:ext cx="2696526" cy="1266033"/>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ごみの</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水域環境</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への流出</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は</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610</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万ト　</a:t>
            </a:r>
            <a:endPar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ン、その</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うちの海への流出は</a:t>
            </a:r>
            <a:r>
              <a:rPr kumimoji="1"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170</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トン</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(2019</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endParaRPr kumimoji="1"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・プラスチックごみ発生量のうちの約</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3</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分の</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a:t>
            </a:r>
            <a:endPar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耐用年数</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5</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年未満のプラスチックで、</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40</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が包装</a:t>
            </a:r>
            <a:endPar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材</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(2019</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a:t>
            </a:r>
            <a:r>
              <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・コロナ禍で、マスクなどのプラスチック製の医療</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機器、食品テイクアウト用のパッケージなどの</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ごみの量が増加</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(2020</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977069" y="3677372"/>
            <a:ext cx="23495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76" name="図 75"/>
          <p:cNvPicPr/>
          <p:nvPr/>
        </p:nvPicPr>
        <p:blipFill>
          <a:blip r:embed="rId7">
            <a:extLst>
              <a:ext uri="{28A0092B-C50C-407E-A947-70E740481C1C}">
                <a14:useLocalDpi xmlns:a14="http://schemas.microsoft.com/office/drawing/2010/main" val="0"/>
              </a:ext>
            </a:extLst>
          </a:blip>
          <a:srcRect/>
          <a:stretch>
            <a:fillRect/>
          </a:stretch>
        </p:blipFill>
        <p:spPr bwMode="auto">
          <a:xfrm>
            <a:off x="183032" y="4378524"/>
            <a:ext cx="652145" cy="298450"/>
          </a:xfrm>
          <a:prstGeom prst="rect">
            <a:avLst/>
          </a:prstGeom>
          <a:noFill/>
          <a:ln>
            <a:noFill/>
          </a:ln>
        </p:spPr>
      </p:pic>
      <p:pic>
        <p:nvPicPr>
          <p:cNvPr id="77" name="図 76"/>
          <p:cNvPicPr/>
          <p:nvPr/>
        </p:nvPicPr>
        <p:blipFill>
          <a:blip r:embed="rId7">
            <a:extLst>
              <a:ext uri="{28A0092B-C50C-407E-A947-70E740481C1C}">
                <a14:useLocalDpi xmlns:a14="http://schemas.microsoft.com/office/drawing/2010/main" val="0"/>
              </a:ext>
            </a:extLst>
          </a:blip>
          <a:srcRect/>
          <a:stretch>
            <a:fillRect/>
          </a:stretch>
        </p:blipFill>
        <p:spPr bwMode="auto">
          <a:xfrm>
            <a:off x="176847" y="8780236"/>
            <a:ext cx="652145" cy="298450"/>
          </a:xfrm>
          <a:prstGeom prst="rect">
            <a:avLst/>
          </a:prstGeom>
          <a:noFill/>
          <a:ln>
            <a:noFill/>
          </a:ln>
        </p:spPr>
      </p:pic>
      <p:cxnSp>
        <p:nvCxnSpPr>
          <p:cNvPr id="78" name="直線コネクタ 77"/>
          <p:cNvCxnSpPr/>
          <p:nvPr/>
        </p:nvCxnSpPr>
        <p:spPr>
          <a:xfrm>
            <a:off x="4026110" y="5391941"/>
            <a:ext cx="3781" cy="3537520"/>
          </a:xfrm>
          <a:prstGeom prst="line">
            <a:avLst/>
          </a:prstGeom>
          <a:noFill/>
          <a:ln w="12700" cap="flat" cmpd="sng" algn="ctr">
            <a:solidFill>
              <a:srgbClr val="FF0000"/>
            </a:solidFill>
            <a:prstDash val="sysDot"/>
            <a:miter lim="800000"/>
          </a:ln>
          <a:effectLst/>
        </p:spPr>
      </p:cxnSp>
      <p:graphicFrame>
        <p:nvGraphicFramePr>
          <p:cNvPr id="79" name="表 78"/>
          <p:cNvGraphicFramePr>
            <a:graphicFrameLocks noGrp="1"/>
          </p:cNvGraphicFramePr>
          <p:nvPr>
            <p:extLst/>
          </p:nvPr>
        </p:nvGraphicFramePr>
        <p:xfrm>
          <a:off x="654003" y="2124606"/>
          <a:ext cx="5840598" cy="805118"/>
        </p:xfrm>
        <a:graphic>
          <a:graphicData uri="http://schemas.openxmlformats.org/drawingml/2006/table">
            <a:tbl>
              <a:tblPr/>
              <a:tblGrid>
                <a:gridCol w="551786">
                  <a:extLst>
                    <a:ext uri="{9D8B030D-6E8A-4147-A177-3AD203B41FA5}">
                      <a16:colId xmlns:a16="http://schemas.microsoft.com/office/drawing/2014/main" val="2596160851"/>
                    </a:ext>
                  </a:extLst>
                </a:gridCol>
                <a:gridCol w="2123854">
                  <a:extLst>
                    <a:ext uri="{9D8B030D-6E8A-4147-A177-3AD203B41FA5}">
                      <a16:colId xmlns:a16="http://schemas.microsoft.com/office/drawing/2014/main" val="438672995"/>
                    </a:ext>
                  </a:extLst>
                </a:gridCol>
                <a:gridCol w="3164958">
                  <a:extLst>
                    <a:ext uri="{9D8B030D-6E8A-4147-A177-3AD203B41FA5}">
                      <a16:colId xmlns:a16="http://schemas.microsoft.com/office/drawing/2014/main" val="4138914858"/>
                    </a:ext>
                  </a:extLst>
                </a:gridCol>
              </a:tblGrid>
              <a:tr h="114997">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教科</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内容</a:t>
                      </a:r>
                    </a:p>
                  </a:txBody>
                  <a:tcPr marL="6702" marR="6702" marT="67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179343"/>
                  </a:ext>
                </a:extLst>
              </a:tr>
              <a:tr h="186766">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理科</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人間の生活の中の科学</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プラスチックの性質・用途・資源の再利用</a:t>
                      </a:r>
                      <a:endParaRPr lang="en-US" altLang="ja-JP" sz="9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369352"/>
                  </a:ext>
                </a:extLst>
              </a:tr>
              <a:tr h="9037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地理歴史</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地球的課題と国際協力</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環境問題、資源・エネルギー問題</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084662"/>
                  </a:ext>
                </a:extLst>
              </a:tr>
              <a:tr h="0">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公民</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持続可能な社会に向けての課題探究</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環境問題</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244145"/>
                  </a:ext>
                </a:extLst>
              </a:tr>
              <a:tr h="186766">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家庭</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持続可能なライフスタイルと環境</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持続可能な消費、持続可能な社会への参画</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702" marR="6702" marT="67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77438"/>
                  </a:ext>
                </a:extLst>
              </a:tr>
            </a:tbl>
          </a:graphicData>
        </a:graphic>
      </p:graphicFrame>
      <p:pic>
        <p:nvPicPr>
          <p:cNvPr id="3" name="図 2"/>
          <p:cNvPicPr>
            <a:picLocks noChangeAspect="1"/>
          </p:cNvPicPr>
          <p:nvPr/>
        </p:nvPicPr>
        <p:blipFill>
          <a:blip r:embed="rId8"/>
          <a:stretch>
            <a:fillRect/>
          </a:stretch>
        </p:blipFill>
        <p:spPr>
          <a:xfrm>
            <a:off x="5281213" y="9582884"/>
            <a:ext cx="1091279" cy="323116"/>
          </a:xfrm>
          <a:prstGeom prst="rect">
            <a:avLst/>
          </a:prstGeom>
        </p:spPr>
      </p:pic>
      <p:sp>
        <p:nvSpPr>
          <p:cNvPr id="57" name="楕円 56"/>
          <p:cNvSpPr/>
          <p:nvPr/>
        </p:nvSpPr>
        <p:spPr>
          <a:xfrm>
            <a:off x="6358085" y="9584575"/>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8" name="テキスト ボックス 57"/>
          <p:cNvSpPr txBox="1"/>
          <p:nvPr/>
        </p:nvSpPr>
        <p:spPr>
          <a:xfrm>
            <a:off x="6313364" y="9570244"/>
            <a:ext cx="389399" cy="307777"/>
          </a:xfrm>
          <a:prstGeom prst="rect">
            <a:avLst/>
          </a:prstGeom>
          <a:noFill/>
        </p:spPr>
        <p:txBody>
          <a:bodyPr wrap="square" rtlCol="0">
            <a:spAutoFit/>
          </a:bodyPr>
          <a:lstStyle/>
          <a:p>
            <a:r>
              <a:rPr kumimoji="1" lang="en-US" altLang="ja-JP" sz="1400" b="1" dirty="0" smtClean="0">
                <a:solidFill>
                  <a:schemeClr val="bg1"/>
                </a:solidFill>
              </a:rPr>
              <a:t>15</a:t>
            </a:r>
            <a:endParaRPr kumimoji="1" lang="ja-JP" altLang="en-US" sz="1400" b="1" dirty="0">
              <a:solidFill>
                <a:schemeClr val="bg1"/>
              </a:solidFill>
            </a:endParaRPr>
          </a:p>
        </p:txBody>
      </p:sp>
      <p:sp>
        <p:nvSpPr>
          <p:cNvPr id="8" name="正方形/長方形 7"/>
          <p:cNvSpPr/>
          <p:nvPr/>
        </p:nvSpPr>
        <p:spPr>
          <a:xfrm>
            <a:off x="4267784" y="4156177"/>
            <a:ext cx="2910789" cy="287384"/>
          </a:xfrm>
          <a:prstGeom prst="rect">
            <a:avLst/>
          </a:prstGeom>
        </p:spPr>
        <p:txBody>
          <a:bodyPr wrap="square">
            <a:spAutoFit/>
          </a:bodyPr>
          <a:lstStyle/>
          <a:p>
            <a:r>
              <a:rPr kumimoji="1" lang="en-US" altLang="ja-JP" sz="1200" u="sng" dirty="0"/>
              <a:t>※</a:t>
            </a:r>
            <a:r>
              <a:rPr kumimoji="1" lang="ja-JP" altLang="en-US" sz="1200" u="sng" dirty="0"/>
              <a:t>赤字</a:t>
            </a:r>
            <a:r>
              <a:rPr kumimoji="1" lang="ja-JP" altLang="en-US" sz="1200" u="sng" dirty="0" smtClean="0"/>
              <a:t>は記入例</a:t>
            </a:r>
            <a:r>
              <a:rPr kumimoji="1" lang="ja-JP" altLang="en-US" sz="1200" u="sng" dirty="0"/>
              <a:t>です。</a:t>
            </a:r>
            <a:r>
              <a:rPr kumimoji="1" lang="ja-JP" altLang="en-US" sz="1200" u="sng" dirty="0" smtClean="0"/>
              <a:t>以下同。</a:t>
            </a:r>
            <a:endParaRPr kumimoji="1" lang="ja-JP" altLang="en-US" sz="1200" u="sng" dirty="0"/>
          </a:p>
        </p:txBody>
      </p:sp>
    </p:spTree>
    <p:extLst>
      <p:ext uri="{BB962C8B-B14F-4D97-AF65-F5344CB8AC3E}">
        <p14:creationId xmlns:p14="http://schemas.microsoft.com/office/powerpoint/2010/main" val="101596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1073126" y="3837142"/>
            <a:ext cx="868890" cy="242214"/>
          </a:xfrm>
          <a:prstGeom prst="rect">
            <a:avLst/>
          </a:prstGeom>
        </p:spPr>
      </p:pic>
      <p:pic>
        <p:nvPicPr>
          <p:cNvPr id="21" name="図 20"/>
          <p:cNvPicPr>
            <a:picLocks noChangeAspect="1"/>
          </p:cNvPicPr>
          <p:nvPr/>
        </p:nvPicPr>
        <p:blipFill>
          <a:blip r:embed="rId2"/>
          <a:stretch>
            <a:fillRect/>
          </a:stretch>
        </p:blipFill>
        <p:spPr>
          <a:xfrm>
            <a:off x="115713" y="3837123"/>
            <a:ext cx="829128" cy="231668"/>
          </a:xfrm>
          <a:prstGeom prst="rect">
            <a:avLst/>
          </a:prstGeom>
        </p:spPr>
      </p:pic>
      <p:pic>
        <p:nvPicPr>
          <p:cNvPr id="14" name="図 13"/>
          <p:cNvPicPr>
            <a:picLocks noChangeAspect="1"/>
          </p:cNvPicPr>
          <p:nvPr/>
        </p:nvPicPr>
        <p:blipFill>
          <a:blip r:embed="rId2"/>
          <a:stretch>
            <a:fillRect/>
          </a:stretch>
        </p:blipFill>
        <p:spPr>
          <a:xfrm>
            <a:off x="131957" y="303075"/>
            <a:ext cx="910753" cy="200421"/>
          </a:xfrm>
          <a:prstGeom prst="rect">
            <a:avLst/>
          </a:prstGeom>
        </p:spPr>
      </p:pic>
      <p:sp>
        <p:nvSpPr>
          <p:cNvPr id="8" name="角丸四角形 7"/>
          <p:cNvSpPr/>
          <p:nvPr/>
        </p:nvSpPr>
        <p:spPr>
          <a:xfrm>
            <a:off x="224492" y="318098"/>
            <a:ext cx="948358" cy="210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整理・分析</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173763" y="2312545"/>
            <a:ext cx="6551051" cy="1376513"/>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環境問題の解決のために「こんなことならできるかも」「こんなことが可能になったらすばらしい」「こん</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な技術があればもっといいのに」などの視点で、これからできる対策方法を想像</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して書き出すように伝える</a:t>
            </a:r>
            <a:r>
              <a:rPr kumimoji="1"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1" lang="en-US" altLang="ja-JP"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・プラスチックの利便性を維持しつつ環境への配慮の両立ができると、理想の未来の形につながるかもしれな</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いというヒントを与えるのもよい。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・なかなか書き出せない生徒には、まずは身近な「自分にできそうなこと」から考え、具体的な目標や日々の</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生活で努力できそうなことを書くよう</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促す。そのうえで、それらが最大限の効果をもたらすには、社会に</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どのような基盤が必要な</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かを考えると、「社会としてできそうなこと」へ</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発想につながることをアドバ</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イスでき</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とよい。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1081842" y="283860"/>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これからできそうな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アイデア」</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p:cNvSpPr/>
          <p:nvPr/>
        </p:nvSpPr>
        <p:spPr>
          <a:xfrm>
            <a:off x="1466526" y="482362"/>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941218" y="574094"/>
            <a:ext cx="3440503"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●社会としてできそうなことは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2" name="テキスト ボックス 21"/>
          <p:cNvSpPr txBox="1"/>
          <p:nvPr/>
        </p:nvSpPr>
        <p:spPr>
          <a:xfrm>
            <a:off x="1039838" y="1828821"/>
            <a:ext cx="2885825" cy="5924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・リサイクルを徹底する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・プラスチック代替製品を積極的に使う</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1039838" y="754142"/>
            <a:ext cx="32768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①</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プラスチック代替素材の研究・開発を推進する　</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➁プラスチック代替製品</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浸透させる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③プラスチックのカーボンニュートラルを実現さ</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せる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角丸四角形 25"/>
          <p:cNvSpPr/>
          <p:nvPr/>
        </p:nvSpPr>
        <p:spPr>
          <a:xfrm>
            <a:off x="-26505" y="3808465"/>
            <a:ext cx="936286" cy="2805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まと</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め</a:t>
            </a: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p:nvPr/>
        </p:nvSpPr>
        <p:spPr>
          <a:xfrm>
            <a:off x="215478" y="8160112"/>
            <a:ext cx="6509336" cy="1386327"/>
          </a:xfrm>
          <a:prstGeom prst="rect">
            <a:avLst/>
          </a:prstGeom>
          <a:solidFill>
            <a:srgbClr val="DEEBF7"/>
          </a:solidFill>
          <a:ln>
            <a:solidFill>
              <a:srgbClr val="0070C0"/>
            </a:solidFill>
            <a:prstDash val="sysDash"/>
          </a:ln>
        </p:spPr>
        <p:txBody>
          <a:bodyPr wrap="square" lIns="36000" tIns="108000" r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「社会としてできそうなこと」の実現に向けては、「新しい技術」「社会への周知の方法」「国や自治体の</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支援やルールの作成」など、いくつかの観点からアプローチ</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していくように促すとよい。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・「新しい技術」については、参考資料で現在進められている研究や開発を確認し、それらをどのように活用</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できるかを考えてみるように助言する。</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・「もっと調べたいこと」は、次の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探究</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学習のテーマにもつながるため、空欄にならないようにサポートする。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様々な資料を確認する中で更に</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深く</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探究</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したいと感じたことや、今回のテーマから派生した資源・エネル</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ギー問題、環境問題など、どんな小さな気づきでもよい</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ので</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書き出</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すように促す。それを認めてあげること　</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が、生徒の新たな学びへの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意欲</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につながる。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p:cNvSpPr txBox="1"/>
          <p:nvPr/>
        </p:nvSpPr>
        <p:spPr>
          <a:xfrm>
            <a:off x="937320" y="4142359"/>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調べる「アイデア</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を実現するための</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方法」</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476639" y="4734380"/>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1039838" y="4309865"/>
            <a:ext cx="5663615" cy="1765474"/>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①・代替素材の研究を促せるように、大学や研究施設、企業などに補助金を適切に分配</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・研究・開発者の継続的な育成をする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➁・代替製品の購入促進のため、国や地方自治体が一部を負担し消費者の購入価格を下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げる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・環境負荷の小さい新素材を活用して製品を製造する企業には、税制優遇などを行う</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・学校や図書館などの公共施設で代替製品を積極的に使い、認知してもらう</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③・水素発電やアンモニア発電をプラスチック製造工程で使うための開発を進める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・回収した二酸化炭素を原料としたカーボンリサイクルプラスチックの製造の研究を</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進める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p:cNvSpPr/>
          <p:nvPr/>
        </p:nvSpPr>
        <p:spPr>
          <a:xfrm>
            <a:off x="883423" y="6680166"/>
            <a:ext cx="233910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もっと調べたいと思ったこと</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正方形/長方形 46"/>
          <p:cNvSpPr/>
          <p:nvPr/>
        </p:nvSpPr>
        <p:spPr>
          <a:xfrm>
            <a:off x="1109651" y="6881794"/>
            <a:ext cx="5748349"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n-ea"/>
                <a:cs typeface="+mn-cs"/>
              </a:rPr>
              <a:t>・カーボンリサイクルプラスチック技術ではどのようなプラスチック製品を製造でき</a:t>
            </a:r>
            <a:endParaRPr kumimoji="1" lang="en-US" altLang="ja-JP" sz="1100" b="0" i="0" u="none" strike="noStrike" kern="1200" cap="none" spc="0" normalizeH="0" baseline="0" noProof="0" dirty="0" smtClean="0">
              <a:ln>
                <a:noFill/>
              </a:ln>
              <a:solidFill>
                <a:srgbClr val="FF0000"/>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mn-ea"/>
                <a:cs typeface="+mn-cs"/>
              </a:rPr>
              <a:t>　</a:t>
            </a:r>
            <a:r>
              <a:rPr kumimoji="1" lang="ja-JP" altLang="en-US" sz="1100" b="0" i="0" u="none" strike="noStrike" kern="1200" cap="none" spc="0" normalizeH="0" baseline="0" noProof="0" dirty="0" smtClean="0">
                <a:ln>
                  <a:noFill/>
                </a:ln>
                <a:solidFill>
                  <a:srgbClr val="FF0000"/>
                </a:solidFill>
                <a:effectLst/>
                <a:uLnTx/>
                <a:uFillTx/>
                <a:latin typeface="+mn-ea"/>
                <a:cs typeface="+mn-cs"/>
              </a:rPr>
              <a:t>るのか。また、二酸化炭素の排出量は現在と比較してどれぐらい削減できるのか</a:t>
            </a:r>
            <a:endParaRPr kumimoji="1" lang="en-US" altLang="ja-JP" sz="1100" b="0" i="0" u="none" strike="noStrike" kern="1200" cap="none" spc="0" normalizeH="0" baseline="0" noProof="0" dirty="0" smtClean="0">
              <a:ln>
                <a:noFill/>
              </a:ln>
              <a:solidFill>
                <a:srgbClr val="FF0000"/>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n-ea"/>
                <a:cs typeface="+mn-cs"/>
              </a:rPr>
              <a:t>・利用後は自然界に循環される生分解性プラスチックは、どんな製品に向いていて、</a:t>
            </a:r>
            <a:endParaRPr kumimoji="1" lang="en-US" altLang="ja-JP" sz="1100" b="0" i="0" u="none" strike="noStrike" kern="1200" cap="none" spc="0" normalizeH="0" baseline="0" noProof="0" dirty="0" smtClean="0">
              <a:ln>
                <a:noFill/>
              </a:ln>
              <a:solidFill>
                <a:srgbClr val="FF0000"/>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mn-ea"/>
                <a:cs typeface="+mn-cs"/>
              </a:rPr>
              <a:t>　</a:t>
            </a:r>
            <a:r>
              <a:rPr kumimoji="1" lang="ja-JP" altLang="en-US" sz="1100" b="0" i="0" u="none" strike="noStrike" kern="1200" cap="none" spc="0" normalizeH="0" baseline="0" noProof="0" dirty="0" smtClean="0">
                <a:ln>
                  <a:noFill/>
                </a:ln>
                <a:solidFill>
                  <a:srgbClr val="FF0000"/>
                </a:solidFill>
                <a:effectLst/>
                <a:uLnTx/>
                <a:uFillTx/>
                <a:latin typeface="+mn-ea"/>
                <a:cs typeface="+mn-cs"/>
              </a:rPr>
              <a:t>生活の中ではどのように使えそうか</a:t>
            </a:r>
            <a:endParaRPr kumimoji="1" lang="en-US" altLang="ja-JP" sz="1100" b="0" i="0" u="none" strike="noStrike" kern="1200" cap="none" spc="0" normalizeH="0" baseline="0" noProof="0" dirty="0">
              <a:ln>
                <a:noFill/>
              </a:ln>
              <a:solidFill>
                <a:srgbClr val="FF0000"/>
              </a:solidFill>
              <a:effectLst/>
              <a:uLnTx/>
              <a:uFillTx/>
              <a:latin typeface="+mn-ea"/>
              <a:cs typeface="+mn-cs"/>
            </a:endParaRP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4" y="3816295"/>
            <a:ext cx="300229" cy="300229"/>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62" y="223756"/>
            <a:ext cx="347172" cy="313980"/>
          </a:xfrm>
          <a:prstGeom prst="rect">
            <a:avLst/>
          </a:prstGeom>
        </p:spPr>
      </p:pic>
      <p:sp>
        <p:nvSpPr>
          <p:cNvPr id="55" name="正方形/長方形 54"/>
          <p:cNvSpPr/>
          <p:nvPr/>
        </p:nvSpPr>
        <p:spPr>
          <a:xfrm>
            <a:off x="546545" y="44826"/>
            <a:ext cx="5904662"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ワークシートの解答例と</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働</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きかけ</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の</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アドバイス「</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プラスチック</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ごみから環境問題を考えよう」</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sp>
        <p:nvSpPr>
          <p:cNvPr id="56" name="正方形/長方形 55"/>
          <p:cNvSpPr/>
          <p:nvPr/>
        </p:nvSpPr>
        <p:spPr>
          <a:xfrm>
            <a:off x="4209738" y="513718"/>
            <a:ext cx="2505094" cy="93847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・石油由来のプラスチック素材の製品利用を</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限定する規定を設ける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・廃棄プラスチック</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再利用</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940523" y="1464254"/>
            <a:ext cx="3134191"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●これから自分にできそうなことは</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（今日からできることや長期的に考えていくこと）</a:t>
            </a:r>
            <a:endPar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正方形/長方形 56"/>
          <p:cNvSpPr/>
          <p:nvPr/>
        </p:nvSpPr>
        <p:spPr>
          <a:xfrm>
            <a:off x="4219720" y="1621699"/>
            <a:ext cx="2505094" cy="48983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・買い物の際に、過剰に包装されているもの</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を選ばない</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8" name="正方形/長方形 57"/>
          <p:cNvSpPr/>
          <p:nvPr/>
        </p:nvSpPr>
        <p:spPr>
          <a:xfrm>
            <a:off x="1131530" y="6013979"/>
            <a:ext cx="5607848" cy="68946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・代替素材での製造が難しい、またはリサイクルしにくい製品を選定し、それ以外のプラスチック製品は</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代替素材やカーボンリサイクルプラスチックを使用するというルールを作る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・プラスチック製品を一度のみの使用で廃棄するのではなく、再利用できる方法やシステムを作る</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9" name="正方形/長方形 58"/>
          <p:cNvSpPr/>
          <p:nvPr/>
        </p:nvSpPr>
        <p:spPr>
          <a:xfrm>
            <a:off x="1131530" y="7619985"/>
            <a:ext cx="5337198" cy="46575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水素やアンモニアが燃料として活用されるためには、世界がどのように連携するとよいのか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正方形/長方形 59"/>
          <p:cNvSpPr/>
          <p:nvPr/>
        </p:nvSpPr>
        <p:spPr>
          <a:xfrm>
            <a:off x="95983" y="1641050"/>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86139" y="5261776"/>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2" name="グループ化 41"/>
          <p:cNvGrpSpPr/>
          <p:nvPr/>
        </p:nvGrpSpPr>
        <p:grpSpPr>
          <a:xfrm>
            <a:off x="189957" y="617195"/>
            <a:ext cx="694172" cy="1002692"/>
            <a:chOff x="334522" y="647989"/>
            <a:chExt cx="694172" cy="1002692"/>
          </a:xfrm>
        </p:grpSpPr>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44" name="正方形/長方形 43"/>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5" name="直線コネクタ 14"/>
          <p:cNvCxnSpPr/>
          <p:nvPr/>
        </p:nvCxnSpPr>
        <p:spPr>
          <a:xfrm flipV="1">
            <a:off x="731258" y="686468"/>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189957" y="4266686"/>
            <a:ext cx="694172" cy="1002692"/>
            <a:chOff x="334522" y="647989"/>
            <a:chExt cx="694172" cy="1002692"/>
          </a:xfrm>
        </p:grpSpPr>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51" name="正方形/長方形 50"/>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36" name="直線コネクタ 35"/>
          <p:cNvCxnSpPr/>
          <p:nvPr/>
        </p:nvCxnSpPr>
        <p:spPr>
          <a:xfrm flipV="1">
            <a:off x="645211" y="4624396"/>
            <a:ext cx="288611" cy="260230"/>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089832" y="3844590"/>
            <a:ext cx="1286902" cy="235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新たな問い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cxnSp>
        <p:nvCxnSpPr>
          <p:cNvPr id="62" name="直線コネクタ 61"/>
          <p:cNvCxnSpPr/>
          <p:nvPr/>
        </p:nvCxnSpPr>
        <p:spPr>
          <a:xfrm>
            <a:off x="4230423" y="560859"/>
            <a:ext cx="0" cy="1632279"/>
          </a:xfrm>
          <a:prstGeom prst="line">
            <a:avLst/>
          </a:prstGeom>
          <a:noFill/>
          <a:ln w="12700" cap="flat" cmpd="sng" algn="ctr">
            <a:solidFill>
              <a:srgbClr val="FF0000"/>
            </a:solidFill>
            <a:prstDash val="sysDot"/>
            <a:miter lim="800000"/>
          </a:ln>
          <a:effectLst/>
        </p:spPr>
      </p:cxnSp>
      <p:pic>
        <p:nvPicPr>
          <p:cNvPr id="63" name="図 62"/>
          <p:cNvPicPr/>
          <p:nvPr/>
        </p:nvPicPr>
        <p:blipFill>
          <a:blip r:embed="rId6">
            <a:extLst>
              <a:ext uri="{28A0092B-C50C-407E-A947-70E740481C1C}">
                <a14:useLocalDpi xmlns:a14="http://schemas.microsoft.com/office/drawing/2010/main" val="0"/>
              </a:ext>
            </a:extLst>
          </a:blip>
          <a:srcRect/>
          <a:stretch>
            <a:fillRect/>
          </a:stretch>
        </p:blipFill>
        <p:spPr bwMode="auto">
          <a:xfrm>
            <a:off x="164391" y="2133471"/>
            <a:ext cx="652145" cy="298450"/>
          </a:xfrm>
          <a:prstGeom prst="rect">
            <a:avLst/>
          </a:prstGeom>
          <a:noFill/>
          <a:ln>
            <a:noFill/>
          </a:ln>
        </p:spPr>
      </p:pic>
      <p:pic>
        <p:nvPicPr>
          <p:cNvPr id="64" name="図 63"/>
          <p:cNvPicPr/>
          <p:nvPr/>
        </p:nvPicPr>
        <p:blipFill>
          <a:blip r:embed="rId6">
            <a:extLst>
              <a:ext uri="{28A0092B-C50C-407E-A947-70E740481C1C}">
                <a14:useLocalDpi xmlns:a14="http://schemas.microsoft.com/office/drawing/2010/main" val="0"/>
              </a:ext>
            </a:extLst>
          </a:blip>
          <a:srcRect/>
          <a:stretch>
            <a:fillRect/>
          </a:stretch>
        </p:blipFill>
        <p:spPr bwMode="auto">
          <a:xfrm>
            <a:off x="164391" y="7981766"/>
            <a:ext cx="652145" cy="298450"/>
          </a:xfrm>
          <a:prstGeom prst="rect">
            <a:avLst/>
          </a:prstGeom>
          <a:noFill/>
          <a:ln>
            <a:noFill/>
          </a:ln>
        </p:spPr>
      </p:pic>
      <p:sp>
        <p:nvSpPr>
          <p:cNvPr id="54" name="正方形/長方形 53"/>
          <p:cNvSpPr/>
          <p:nvPr/>
        </p:nvSpPr>
        <p:spPr>
          <a:xfrm>
            <a:off x="5381571" y="9589768"/>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65" name="楕円 64"/>
          <p:cNvSpPr/>
          <p:nvPr/>
        </p:nvSpPr>
        <p:spPr>
          <a:xfrm>
            <a:off x="6402917" y="9569860"/>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6" name="テキスト ボックス 65"/>
          <p:cNvSpPr txBox="1"/>
          <p:nvPr/>
        </p:nvSpPr>
        <p:spPr>
          <a:xfrm>
            <a:off x="6379767" y="9536171"/>
            <a:ext cx="509261" cy="307777"/>
          </a:xfrm>
          <a:prstGeom prst="rect">
            <a:avLst/>
          </a:prstGeom>
          <a:noFill/>
        </p:spPr>
        <p:txBody>
          <a:bodyPr wrap="square" rtlCol="0">
            <a:spAutoFit/>
          </a:bodyPr>
          <a:lstStyle/>
          <a:p>
            <a:r>
              <a:rPr kumimoji="1" lang="en-US" altLang="ja-JP" sz="1400" b="1" dirty="0" smtClean="0">
                <a:solidFill>
                  <a:schemeClr val="bg1"/>
                </a:solidFill>
              </a:rPr>
              <a:t>16</a:t>
            </a:r>
            <a:endParaRPr kumimoji="1" lang="ja-JP" altLang="en-US" sz="1400" b="1" dirty="0">
              <a:solidFill>
                <a:schemeClr val="bg1"/>
              </a:solidFill>
            </a:endParaRPr>
          </a:p>
        </p:txBody>
      </p:sp>
    </p:spTree>
    <p:extLst>
      <p:ext uri="{BB962C8B-B14F-4D97-AF65-F5344CB8AC3E}">
        <p14:creationId xmlns:p14="http://schemas.microsoft.com/office/powerpoint/2010/main" val="2423042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rot="10800000">
            <a:off x="129991" y="5497172"/>
            <a:ext cx="782743" cy="218708"/>
          </a:xfrm>
          <a:prstGeom prst="rect">
            <a:avLst/>
          </a:prstGeom>
        </p:spPr>
      </p:pic>
      <p:pic>
        <p:nvPicPr>
          <p:cNvPr id="11" name="図 10"/>
          <p:cNvPicPr>
            <a:picLocks noChangeAspect="1"/>
          </p:cNvPicPr>
          <p:nvPr/>
        </p:nvPicPr>
        <p:blipFill>
          <a:blip r:embed="rId2"/>
          <a:stretch>
            <a:fillRect/>
          </a:stretch>
        </p:blipFill>
        <p:spPr>
          <a:xfrm rot="10800000">
            <a:off x="111001" y="2943797"/>
            <a:ext cx="782743" cy="218708"/>
          </a:xfrm>
          <a:prstGeom prst="rect">
            <a:avLst/>
          </a:prstGeom>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dirty="0">
              <a:solidFill>
                <a:srgbClr val="002060"/>
              </a:solidFill>
              <a:latin typeface="Calibri" panose="020F0502020204030204"/>
              <a:ea typeface="游ゴシック" panose="020B0400000000000000" pitchFamily="50" charset="-128"/>
            </a:endParaRPr>
          </a:p>
        </p:txBody>
      </p:sp>
      <p:sp>
        <p:nvSpPr>
          <p:cNvPr id="5" name="テキスト ボックス 4"/>
          <p:cNvSpPr txBox="1"/>
          <p:nvPr/>
        </p:nvSpPr>
        <p:spPr>
          <a:xfrm>
            <a:off x="535358" y="43182"/>
            <a:ext cx="5228889" cy="369332"/>
          </a:xfrm>
          <a:prstGeom prst="rect">
            <a:avLst/>
          </a:prstGeom>
          <a:noFill/>
        </p:spPr>
        <p:txBody>
          <a:bodyPr wrap="square" rtlCol="0">
            <a:spAutoFit/>
          </a:bodyPr>
          <a:lstStyle/>
          <a:p>
            <a:pPr defTabSz="431643"/>
            <a:r>
              <a:rPr lang="ja-JP" altLang="en-US" b="1" dirty="0">
                <a:solidFill>
                  <a:prstClr val="white"/>
                </a:solidFill>
                <a:latin typeface="メイリオ" panose="020B0604030504040204" pitchFamily="50" charset="-128"/>
                <a:ea typeface="メイリオ" panose="020B0604030504040204" pitchFamily="50" charset="-128"/>
              </a:rPr>
              <a:t>ワークシートの解答例と働きかけのアドバイス</a:t>
            </a:r>
            <a:endParaRPr lang="ja-JP" altLang="en-US" dirty="0">
              <a:solidFill>
                <a:prstClr val="white"/>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4998" y="-21265"/>
            <a:ext cx="639947" cy="523220"/>
          </a:xfrm>
          <a:prstGeom prst="rect">
            <a:avLst/>
          </a:prstGeom>
          <a:noFill/>
        </p:spPr>
        <p:txBody>
          <a:bodyPr wrap="square" rtlCol="0">
            <a:spAutoFit/>
          </a:bodyPr>
          <a:lstStyle/>
          <a:p>
            <a:pPr defTabSz="431643"/>
            <a:r>
              <a:rPr lang="en-US" altLang="ja-JP" sz="2800" b="1" dirty="0">
                <a:solidFill>
                  <a:prstClr val="white"/>
                </a:solidFill>
                <a:latin typeface="メイリオ" panose="020B0604030504040204" pitchFamily="50" charset="-128"/>
                <a:ea typeface="メイリオ" panose="020B0604030504040204" pitchFamily="50" charset="-128"/>
              </a:rPr>
              <a:t>3.</a:t>
            </a:r>
            <a:endParaRPr lang="ja-JP" altLang="en-US" sz="2800" b="1" dirty="0">
              <a:solidFill>
                <a:prstClr val="white"/>
              </a:solidFill>
              <a:latin typeface="メイリオ" panose="020B0604030504040204" pitchFamily="50" charset="-128"/>
              <a:ea typeface="メイリオ" panose="020B0604030504040204" pitchFamily="50" charset="-128"/>
            </a:endParaRPr>
          </a:p>
        </p:txBody>
      </p:sp>
      <p:sp>
        <p:nvSpPr>
          <p:cNvPr id="52" name="角丸四角形 51"/>
          <p:cNvSpPr/>
          <p:nvPr/>
        </p:nvSpPr>
        <p:spPr>
          <a:xfrm>
            <a:off x="98058" y="1796311"/>
            <a:ext cx="1441955" cy="1870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1643"/>
            <a:r>
              <a:rPr lang="en-US" altLang="ja-JP" sz="900" b="1" dirty="0">
                <a:solidFill>
                  <a:srgbClr val="002060"/>
                </a:solidFill>
                <a:latin typeface="メイリオ" panose="020B0604030504040204" pitchFamily="50" charset="-128"/>
                <a:ea typeface="メイリオ" panose="020B0604030504040204" pitchFamily="50" charset="-128"/>
              </a:rPr>
              <a:t>&lt;</a:t>
            </a:r>
            <a:r>
              <a:rPr lang="ja-JP" altLang="en-US" sz="900" b="1" dirty="0">
                <a:solidFill>
                  <a:srgbClr val="002060"/>
                </a:solidFill>
                <a:latin typeface="メイリオ" panose="020B0604030504040204" pitchFamily="50" charset="-128"/>
                <a:ea typeface="メイリオ" panose="020B0604030504040204" pitchFamily="50" charset="-128"/>
              </a:rPr>
              <a:t>教科との連動・単元</a:t>
            </a:r>
            <a:r>
              <a:rPr lang="en-US" altLang="ja-JP" sz="900" b="1" dirty="0">
                <a:solidFill>
                  <a:srgbClr val="002060"/>
                </a:solidFill>
                <a:latin typeface="メイリオ" panose="020B0604030504040204" pitchFamily="50" charset="-128"/>
                <a:ea typeface="メイリオ" panose="020B0604030504040204" pitchFamily="50" charset="-128"/>
              </a:rPr>
              <a:t>&gt;</a:t>
            </a:r>
            <a:endParaRPr lang="ja-JP" altLang="en-US" sz="900" b="1" dirty="0">
              <a:solidFill>
                <a:srgbClr val="002060"/>
              </a:solidFill>
              <a:latin typeface="メイリオ" panose="020B0604030504040204" pitchFamily="50" charset="-128"/>
              <a:ea typeface="メイリオ" panose="020B0604030504040204" pitchFamily="50" charset="-128"/>
            </a:endParaRPr>
          </a:p>
        </p:txBody>
      </p:sp>
      <p:sp>
        <p:nvSpPr>
          <p:cNvPr id="63" name="角丸四角形 62"/>
          <p:cNvSpPr/>
          <p:nvPr/>
        </p:nvSpPr>
        <p:spPr>
          <a:xfrm>
            <a:off x="-35295" y="2926678"/>
            <a:ext cx="1190231" cy="3023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r>
              <a:rPr lang="ja-JP" altLang="en-US" sz="1051" b="1" dirty="0">
                <a:solidFill>
                  <a:srgbClr val="002060"/>
                </a:solidFill>
                <a:latin typeface="メイリオ" panose="020B0604030504040204" pitchFamily="50" charset="-128"/>
                <a:ea typeface="メイリオ" panose="020B0604030504040204" pitchFamily="50" charset="-128"/>
              </a:rPr>
              <a:t>課題設定</a:t>
            </a:r>
          </a:p>
        </p:txBody>
      </p:sp>
      <p:sp>
        <p:nvSpPr>
          <p:cNvPr id="67" name="正方形/長方形 66"/>
          <p:cNvSpPr/>
          <p:nvPr/>
        </p:nvSpPr>
        <p:spPr>
          <a:xfrm>
            <a:off x="129991" y="4512970"/>
            <a:ext cx="6587983" cy="724608"/>
          </a:xfrm>
          <a:prstGeom prst="rect">
            <a:avLst/>
          </a:prstGeom>
          <a:solidFill>
            <a:schemeClr val="accent1">
              <a:lumMod val="20000"/>
              <a:lumOff val="80000"/>
            </a:schemeClr>
          </a:solidFill>
          <a:ln>
            <a:solidFill>
              <a:srgbClr val="0070C0"/>
            </a:solidFill>
            <a:prstDash val="sysDash"/>
          </a:ln>
        </p:spPr>
        <p:txBody>
          <a:bodyPr wrap="square" lIns="36000" tIns="108000" rIns="36000" bIns="0">
            <a:spAutoFit/>
          </a:bodyPr>
          <a:lstStyle/>
          <a:p>
            <a:pPr defTabSz="431643"/>
            <a:r>
              <a:rPr lang="ja-JP" altLang="en-US" sz="1000" b="1" dirty="0">
                <a:solidFill>
                  <a:srgbClr val="0070C0"/>
                </a:solidFill>
                <a:latin typeface="+mn-ea"/>
              </a:rPr>
              <a:t>・</a:t>
            </a:r>
            <a:r>
              <a:rPr lang="ja-JP" altLang="en-US" sz="1000" b="1" u="sng" dirty="0">
                <a:solidFill>
                  <a:srgbClr val="0070C0"/>
                </a:solidFill>
                <a:latin typeface="+mn-ea"/>
              </a:rPr>
              <a:t>身の回りに高齢者や持病のある人がいれば、その人がどんなことに不自由を</a:t>
            </a:r>
            <a:r>
              <a:rPr lang="ja-JP" altLang="en-US" sz="1000" b="1" u="sng" dirty="0" smtClean="0">
                <a:solidFill>
                  <a:srgbClr val="0070C0"/>
                </a:solidFill>
                <a:latin typeface="+mn-ea"/>
              </a:rPr>
              <a:t>感じたり困ったり</a:t>
            </a:r>
            <a:r>
              <a:rPr lang="ja-JP" altLang="en-US" sz="1000" b="1" u="sng" dirty="0">
                <a:solidFill>
                  <a:srgbClr val="0070C0"/>
                </a:solidFill>
                <a:latin typeface="+mn-ea"/>
              </a:rPr>
              <a:t>しているかを</a:t>
            </a:r>
            <a:r>
              <a:rPr lang="ja-JP" altLang="en-US" sz="1000" b="1" u="sng" dirty="0" smtClean="0">
                <a:solidFill>
                  <a:srgbClr val="0070C0"/>
                </a:solidFill>
                <a:latin typeface="+mn-ea"/>
              </a:rPr>
              <a:t>考え</a:t>
            </a:r>
            <a:endParaRPr lang="en-US" altLang="ja-JP" sz="1000" b="1" u="sng" dirty="0" smtClean="0">
              <a:solidFill>
                <a:srgbClr val="0070C0"/>
              </a:solidFill>
              <a:latin typeface="+mn-ea"/>
            </a:endParaRPr>
          </a:p>
          <a:p>
            <a:pPr defTabSz="431643"/>
            <a:r>
              <a:rPr lang="ja-JP" altLang="en-US" sz="1000" b="1" dirty="0">
                <a:solidFill>
                  <a:srgbClr val="0070C0"/>
                </a:solidFill>
                <a:latin typeface="+mn-ea"/>
              </a:rPr>
              <a:t>　</a:t>
            </a:r>
            <a:r>
              <a:rPr lang="ja-JP" altLang="en-US" sz="1000" b="1" u="sng" dirty="0" err="1" smtClean="0">
                <a:solidFill>
                  <a:srgbClr val="0070C0"/>
                </a:solidFill>
                <a:latin typeface="+mn-ea"/>
              </a:rPr>
              <a:t>て</a:t>
            </a:r>
            <a:r>
              <a:rPr lang="ja-JP" altLang="en-US" sz="1000" b="1" u="sng" dirty="0" smtClean="0">
                <a:solidFill>
                  <a:srgbClr val="0070C0"/>
                </a:solidFill>
                <a:latin typeface="+mn-ea"/>
              </a:rPr>
              <a:t>みる</a:t>
            </a:r>
            <a:r>
              <a:rPr lang="ja-JP" altLang="en-US" sz="1000" dirty="0">
                <a:solidFill>
                  <a:srgbClr val="0070C0"/>
                </a:solidFill>
                <a:latin typeface="+mn-ea"/>
              </a:rPr>
              <a:t>よう働きかける。該当する人が周りにいなければ、テレビなどで見聞きしたことを思い出してみても</a:t>
            </a:r>
            <a:r>
              <a:rPr lang="ja-JP" altLang="en-US" sz="1000" dirty="0" smtClean="0">
                <a:solidFill>
                  <a:srgbClr val="0070C0"/>
                </a:solidFill>
                <a:latin typeface="+mn-ea"/>
              </a:rPr>
              <a:t>よい</a:t>
            </a:r>
            <a:r>
              <a:rPr lang="ja-JP" altLang="en-US" sz="1000" dirty="0">
                <a:solidFill>
                  <a:srgbClr val="0070C0"/>
                </a:solidFill>
                <a:latin typeface="+mn-ea"/>
              </a:rPr>
              <a:t>。</a:t>
            </a:r>
            <a:endParaRPr lang="en-US" altLang="ja-JP" sz="1000" dirty="0">
              <a:solidFill>
                <a:srgbClr val="0070C0"/>
              </a:solidFill>
              <a:latin typeface="+mn-ea"/>
            </a:endParaRPr>
          </a:p>
          <a:p>
            <a:pPr defTabSz="431643"/>
            <a:r>
              <a:rPr lang="ja-JP" altLang="en-US" sz="1000" dirty="0">
                <a:solidFill>
                  <a:srgbClr val="0070C0"/>
                </a:solidFill>
                <a:latin typeface="+mn-ea"/>
              </a:rPr>
              <a:t>・医療やデジタル技術の進歩が、健康な</a:t>
            </a:r>
            <a:r>
              <a:rPr lang="ja-JP" altLang="en-US" sz="1000" dirty="0" smtClean="0">
                <a:solidFill>
                  <a:srgbClr val="0070C0"/>
                </a:solidFill>
                <a:latin typeface="+mn-ea"/>
              </a:rPr>
              <a:t>生活の維持に</a:t>
            </a:r>
            <a:r>
              <a:rPr lang="ja-JP" altLang="en-US" sz="1000" dirty="0">
                <a:solidFill>
                  <a:srgbClr val="0070C0"/>
                </a:solidFill>
                <a:latin typeface="+mn-ea"/>
              </a:rPr>
              <a:t>つながるので、このことを今一度考えさせ、</a:t>
            </a:r>
            <a:r>
              <a:rPr lang="ja-JP" altLang="en-US" sz="1000" dirty="0" smtClean="0">
                <a:solidFill>
                  <a:srgbClr val="0070C0"/>
                </a:solidFill>
                <a:latin typeface="+mn-ea"/>
              </a:rPr>
              <a:t>書き出すことを</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smtClean="0">
                <a:solidFill>
                  <a:srgbClr val="0070C0"/>
                </a:solidFill>
                <a:latin typeface="+mn-ea"/>
              </a:rPr>
              <a:t>勧める</a:t>
            </a:r>
            <a:r>
              <a:rPr lang="ja-JP" altLang="en-US" sz="1000" dirty="0">
                <a:solidFill>
                  <a:srgbClr val="0070C0"/>
                </a:solidFill>
                <a:latin typeface="+mn-ea"/>
              </a:rPr>
              <a:t>。また、自分自身がいつか病気に</a:t>
            </a:r>
            <a:r>
              <a:rPr lang="ja-JP" altLang="en-US" sz="1000" dirty="0" smtClean="0">
                <a:solidFill>
                  <a:srgbClr val="0070C0"/>
                </a:solidFill>
                <a:latin typeface="+mn-ea"/>
              </a:rPr>
              <a:t>なったり</a:t>
            </a:r>
            <a:r>
              <a:rPr lang="ja-JP" altLang="en-US" sz="1000" dirty="0">
                <a:solidFill>
                  <a:srgbClr val="0070C0"/>
                </a:solidFill>
                <a:latin typeface="+mn-ea"/>
              </a:rPr>
              <a:t>怪我</a:t>
            </a:r>
            <a:r>
              <a:rPr lang="ja-JP" altLang="en-US" sz="1000" dirty="0" smtClean="0">
                <a:solidFill>
                  <a:srgbClr val="0070C0"/>
                </a:solidFill>
                <a:latin typeface="+mn-ea"/>
              </a:rPr>
              <a:t>を</a:t>
            </a:r>
            <a:r>
              <a:rPr lang="ja-JP" altLang="en-US" sz="1000" dirty="0">
                <a:solidFill>
                  <a:srgbClr val="0070C0"/>
                </a:solidFill>
                <a:latin typeface="+mn-ea"/>
              </a:rPr>
              <a:t>したりする場面も想像してみるように促す。</a:t>
            </a:r>
            <a:endParaRPr lang="en-US" altLang="ja-JP" sz="1000" dirty="0">
              <a:solidFill>
                <a:srgbClr val="0070C0"/>
              </a:solidFill>
              <a:latin typeface="+mn-ea"/>
            </a:endParaRPr>
          </a:p>
        </p:txBody>
      </p:sp>
      <p:sp>
        <p:nvSpPr>
          <p:cNvPr id="68" name="テキスト ボックス 67"/>
          <p:cNvSpPr txBox="1"/>
          <p:nvPr/>
        </p:nvSpPr>
        <p:spPr>
          <a:xfrm>
            <a:off x="920702" y="2941327"/>
            <a:ext cx="4504691" cy="276999"/>
          </a:xfrm>
          <a:prstGeom prst="rect">
            <a:avLst/>
          </a:prstGeom>
          <a:noFill/>
        </p:spPr>
        <p:txBody>
          <a:bodyPr wrap="square" rtlCol="0">
            <a:spAutoFit/>
          </a:bodyPr>
          <a:lstStyle/>
          <a:p>
            <a:pPr defTabSz="431643"/>
            <a:r>
              <a:rPr lang="ja-JP" altLang="en-US" sz="1200" b="1" dirty="0">
                <a:solidFill>
                  <a:srgbClr val="002060"/>
                </a:solidFill>
                <a:latin typeface="メイリオ" panose="020B0604030504040204" pitchFamily="50" charset="-128"/>
                <a:ea typeface="メイリオ" panose="020B0604030504040204" pitchFamily="50" charset="-128"/>
              </a:rPr>
              <a:t>考える「どんな未来になっているといいかな？」</a:t>
            </a:r>
          </a:p>
        </p:txBody>
      </p:sp>
      <p:sp>
        <p:nvSpPr>
          <p:cNvPr id="72" name="正方形/長方形 71"/>
          <p:cNvSpPr/>
          <p:nvPr/>
        </p:nvSpPr>
        <p:spPr>
          <a:xfrm>
            <a:off x="1342374" y="3229085"/>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grpSp>
        <p:nvGrpSpPr>
          <p:cNvPr id="106" name="グループ化 105"/>
          <p:cNvGrpSpPr/>
          <p:nvPr/>
        </p:nvGrpSpPr>
        <p:grpSpPr>
          <a:xfrm>
            <a:off x="890194" y="3142338"/>
            <a:ext cx="5808789" cy="1118825"/>
            <a:chOff x="966076" y="3352494"/>
            <a:chExt cx="5808789" cy="1118824"/>
          </a:xfrm>
        </p:grpSpPr>
        <p:sp>
          <p:nvSpPr>
            <p:cNvPr id="69" name="正方形/長方形 68"/>
            <p:cNvSpPr/>
            <p:nvPr/>
          </p:nvSpPr>
          <p:spPr>
            <a:xfrm>
              <a:off x="996584" y="3352494"/>
              <a:ext cx="4914378" cy="769440"/>
            </a:xfrm>
            <a:prstGeom prst="rect">
              <a:avLst/>
            </a:prstGeom>
          </p:spPr>
          <p:txBody>
            <a:bodyPr wrap="square">
              <a:spAutoFit/>
            </a:bodyPr>
            <a:lstStyle/>
            <a:p>
              <a:pPr defTabSz="431643"/>
              <a:r>
                <a:rPr lang="ja-JP" altLang="en-US" sz="1100" b="1" dirty="0">
                  <a:solidFill>
                    <a:prstClr val="black"/>
                  </a:solidFill>
                  <a:latin typeface="+mn-ea"/>
                </a:rPr>
                <a:t>□病気を未然に防ぎ、テクノロジーが健康な暮らしをサポート</a:t>
              </a:r>
              <a:r>
                <a:rPr lang="ja-JP" altLang="en-US" sz="1100" b="1" dirty="0" smtClean="0">
                  <a:solidFill>
                    <a:prstClr val="black"/>
                  </a:solidFill>
                  <a:latin typeface="+mn-ea"/>
                </a:rPr>
                <a:t>する未来</a:t>
              </a:r>
              <a:endParaRPr lang="en-US" altLang="ja-JP" sz="1100" b="1" dirty="0">
                <a:solidFill>
                  <a:prstClr val="black"/>
                </a:solidFill>
                <a:latin typeface="+mn-ea"/>
              </a:endParaRPr>
            </a:p>
            <a:p>
              <a:pPr defTabSz="431643"/>
              <a:r>
                <a:rPr lang="ja-JP" altLang="en-US" sz="1100" b="1" dirty="0">
                  <a:solidFill>
                    <a:prstClr val="black"/>
                  </a:solidFill>
                  <a:latin typeface="+mn-ea"/>
                </a:rPr>
                <a:t>□どんな病気も治すことが</a:t>
              </a:r>
              <a:r>
                <a:rPr lang="ja-JP" altLang="en-US" sz="1100" b="1" dirty="0" smtClean="0">
                  <a:solidFill>
                    <a:prstClr val="black"/>
                  </a:solidFill>
                  <a:latin typeface="+mn-ea"/>
                </a:rPr>
                <a:t>できる</a:t>
              </a:r>
              <a:r>
                <a:rPr lang="ja-JP" altLang="en-US" sz="1100" b="1" dirty="0">
                  <a:solidFill>
                    <a:prstClr val="black"/>
                  </a:solidFill>
                  <a:latin typeface="+mn-ea"/>
                </a:rPr>
                <a:t>未来</a:t>
              </a:r>
              <a:endParaRPr lang="en-US" altLang="ja-JP" sz="1100" b="1" dirty="0">
                <a:solidFill>
                  <a:prstClr val="black"/>
                </a:solidFill>
                <a:latin typeface="+mn-ea"/>
              </a:endParaRPr>
            </a:p>
            <a:p>
              <a:pPr defTabSz="431643"/>
              <a:r>
                <a:rPr lang="ja-JP" altLang="en-US" sz="1100" b="1" dirty="0">
                  <a:solidFill>
                    <a:prstClr val="black"/>
                  </a:solidFill>
                  <a:latin typeface="+mn-ea"/>
                </a:rPr>
                <a:t>□いつでもどこからでも治療を</a:t>
              </a:r>
              <a:r>
                <a:rPr lang="ja-JP" altLang="en-US" sz="1100" b="1" dirty="0" smtClean="0">
                  <a:solidFill>
                    <a:prstClr val="black"/>
                  </a:solidFill>
                  <a:latin typeface="+mn-ea"/>
                </a:rPr>
                <a:t>受けられる</a:t>
              </a:r>
              <a:r>
                <a:rPr lang="ja-JP" altLang="en-US" sz="1100" b="1" dirty="0">
                  <a:solidFill>
                    <a:prstClr val="black"/>
                  </a:solidFill>
                  <a:latin typeface="+mn-ea"/>
                </a:rPr>
                <a:t>未来</a:t>
              </a:r>
              <a:endParaRPr lang="en-US" altLang="ja-JP" sz="1100" b="1" dirty="0">
                <a:solidFill>
                  <a:prstClr val="black"/>
                </a:solidFill>
                <a:latin typeface="+mn-ea"/>
              </a:endParaRPr>
            </a:p>
            <a:p>
              <a:pPr defTabSz="431643"/>
              <a:r>
                <a:rPr lang="ja-JP" altLang="en-US" sz="1100" b="1" dirty="0">
                  <a:solidFill>
                    <a:prstClr val="black"/>
                  </a:solidFill>
                  <a:latin typeface="+mn-ea"/>
                </a:rPr>
                <a:t>□その他</a:t>
              </a:r>
              <a:endParaRPr lang="ja-JP" altLang="en-US" sz="1100" dirty="0">
                <a:solidFill>
                  <a:srgbClr val="00B050"/>
                </a:solidFill>
                <a:latin typeface="+mn-ea"/>
              </a:endParaRPr>
            </a:p>
          </p:txBody>
        </p:sp>
        <p:sp>
          <p:nvSpPr>
            <p:cNvPr id="77" name="正方形/長方形 76"/>
            <p:cNvSpPr/>
            <p:nvPr/>
          </p:nvSpPr>
          <p:spPr>
            <a:xfrm>
              <a:off x="966076" y="4040431"/>
              <a:ext cx="5808789" cy="430887"/>
            </a:xfrm>
            <a:prstGeom prst="rect">
              <a:avLst/>
            </a:prstGeom>
          </p:spPr>
          <p:txBody>
            <a:bodyPr wrap="square">
              <a:spAutoFit/>
            </a:bodyPr>
            <a:lstStyle/>
            <a:p>
              <a:pPr defTabSz="431643"/>
              <a:r>
                <a:rPr lang="ja-JP" altLang="en-US" sz="1100" dirty="0">
                  <a:solidFill>
                    <a:srgbClr val="FF0000"/>
                  </a:solidFill>
                  <a:latin typeface="+mn-ea"/>
                </a:rPr>
                <a:t>・どんな年代の人も、体力増進と健康維持ができるための情報や環境が身近に</a:t>
              </a:r>
              <a:r>
                <a:rPr lang="ja-JP" altLang="en-US" sz="1100" dirty="0" smtClean="0">
                  <a:solidFill>
                    <a:srgbClr val="FF0000"/>
                  </a:solidFill>
                  <a:latin typeface="+mn-ea"/>
                </a:rPr>
                <a:t>ある</a:t>
              </a:r>
              <a:r>
                <a:rPr lang="ja-JP" altLang="en-US" sz="1100" dirty="0">
                  <a:solidFill>
                    <a:srgbClr val="FF0000"/>
                  </a:solidFill>
                  <a:latin typeface="+mn-ea"/>
                </a:rPr>
                <a:t>未来</a:t>
              </a:r>
            </a:p>
            <a:p>
              <a:pPr defTabSz="431643"/>
              <a:r>
                <a:rPr lang="ja-JP" altLang="en-US" sz="1100" dirty="0">
                  <a:solidFill>
                    <a:srgbClr val="FF0000"/>
                  </a:solidFill>
                  <a:latin typeface="+mn-ea"/>
                </a:rPr>
                <a:t>・健康寿命が平均寿命に限りなく</a:t>
              </a:r>
              <a:r>
                <a:rPr lang="ja-JP" altLang="en-US" sz="1100" dirty="0" smtClean="0">
                  <a:solidFill>
                    <a:srgbClr val="FF0000"/>
                  </a:solidFill>
                  <a:latin typeface="+mn-ea"/>
                </a:rPr>
                <a:t>近づく</a:t>
              </a:r>
              <a:r>
                <a:rPr lang="ja-JP" altLang="en-US" sz="1100" dirty="0">
                  <a:solidFill>
                    <a:srgbClr val="FF0000"/>
                  </a:solidFill>
                  <a:latin typeface="+mn-ea"/>
                </a:rPr>
                <a:t>未来</a:t>
              </a:r>
            </a:p>
          </p:txBody>
        </p:sp>
      </p:grpSp>
      <p:sp>
        <p:nvSpPr>
          <p:cNvPr id="80" name="テキスト ボックス 79"/>
          <p:cNvSpPr txBox="1"/>
          <p:nvPr/>
        </p:nvSpPr>
        <p:spPr>
          <a:xfrm>
            <a:off x="954985" y="5497172"/>
            <a:ext cx="5100845" cy="276999"/>
          </a:xfrm>
          <a:prstGeom prst="rect">
            <a:avLst/>
          </a:prstGeom>
          <a:noFill/>
        </p:spPr>
        <p:txBody>
          <a:bodyPr wrap="square" rtlCol="0">
            <a:spAutoFit/>
          </a:bodyPr>
          <a:lstStyle/>
          <a:p>
            <a:pPr defTabSz="431643"/>
            <a:r>
              <a:rPr lang="ja-JP" altLang="en-US" sz="1200" b="1" dirty="0">
                <a:solidFill>
                  <a:srgbClr val="002060"/>
                </a:solidFill>
                <a:latin typeface="メイリオ" panose="020B0604030504040204" pitchFamily="50" charset="-128"/>
                <a:ea typeface="メイリオ" panose="020B0604030504040204" pitchFamily="50" charset="-128"/>
              </a:rPr>
              <a:t>調べる「今は何が起きているかな？どんな状況かな？」</a:t>
            </a:r>
          </a:p>
        </p:txBody>
      </p:sp>
      <p:sp>
        <p:nvSpPr>
          <p:cNvPr id="88" name="正方形/長方形 87"/>
          <p:cNvSpPr/>
          <p:nvPr/>
        </p:nvSpPr>
        <p:spPr>
          <a:xfrm>
            <a:off x="111000" y="8474691"/>
            <a:ext cx="6587983" cy="996033"/>
          </a:xfrm>
          <a:prstGeom prst="rect">
            <a:avLst/>
          </a:prstGeom>
          <a:solidFill>
            <a:schemeClr val="accent1">
              <a:lumMod val="20000"/>
              <a:lumOff val="80000"/>
            </a:schemeClr>
          </a:solidFill>
          <a:ln>
            <a:solidFill>
              <a:srgbClr val="0070C0"/>
            </a:solidFill>
            <a:prstDash val="sysDash"/>
          </a:ln>
        </p:spPr>
        <p:txBody>
          <a:bodyPr wrap="square" lIns="36000" tIns="36000" rIns="36000" bIns="36000">
            <a:spAutoFit/>
          </a:bodyPr>
          <a:lstStyle/>
          <a:p>
            <a:pPr defTabSz="431643"/>
            <a:r>
              <a:rPr lang="ja-JP" altLang="en-US" sz="1000" dirty="0">
                <a:solidFill>
                  <a:srgbClr val="0070C0"/>
                </a:solidFill>
                <a:latin typeface="+mn-ea"/>
              </a:rPr>
              <a:t>・ライフサイエンスについては、医学以外にもいくつかの領域の学問を含み、総合的に研究するものであるが、</a:t>
            </a:r>
            <a:r>
              <a:rPr lang="ja-JP" altLang="en-US" sz="1000" dirty="0" err="1" smtClean="0">
                <a:solidFill>
                  <a:srgbClr val="0070C0"/>
                </a:solidFill>
                <a:latin typeface="+mn-ea"/>
              </a:rPr>
              <a:t>こ</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err="1" smtClean="0">
                <a:solidFill>
                  <a:srgbClr val="0070C0"/>
                </a:solidFill>
                <a:latin typeface="+mn-ea"/>
              </a:rPr>
              <a:t>こ</a:t>
            </a:r>
            <a:r>
              <a:rPr lang="ja-JP" altLang="en-US" sz="1000" dirty="0" smtClean="0">
                <a:solidFill>
                  <a:srgbClr val="0070C0"/>
                </a:solidFill>
                <a:latin typeface="+mn-ea"/>
              </a:rPr>
              <a:t>では</a:t>
            </a:r>
            <a:r>
              <a:rPr lang="ja-JP" altLang="en-US" sz="1000" dirty="0">
                <a:solidFill>
                  <a:srgbClr val="0070C0"/>
                </a:solidFill>
                <a:latin typeface="+mn-ea"/>
              </a:rPr>
              <a:t>ライフサイエンス分野で医学が取り組んでいる研究や活動に目を向けさせたい</a:t>
            </a:r>
            <a:r>
              <a:rPr lang="ja-JP" altLang="en-US" sz="1000" b="1" dirty="0">
                <a:solidFill>
                  <a:srgbClr val="0070C0"/>
                </a:solidFill>
                <a:latin typeface="+mn-ea"/>
              </a:rPr>
              <a:t>。</a:t>
            </a:r>
            <a:r>
              <a:rPr lang="ja-JP" altLang="en-US" sz="1000" b="1" u="sng" dirty="0">
                <a:solidFill>
                  <a:srgbClr val="0070C0"/>
                </a:solidFill>
                <a:latin typeface="+mn-ea"/>
              </a:rPr>
              <a:t>病気</a:t>
            </a:r>
            <a:r>
              <a:rPr lang="ja-JP" altLang="en-US" sz="1000" b="1" u="sng" dirty="0" smtClean="0">
                <a:solidFill>
                  <a:srgbClr val="0070C0"/>
                </a:solidFill>
                <a:latin typeface="+mn-ea"/>
              </a:rPr>
              <a:t>や怪我など</a:t>
            </a:r>
            <a:r>
              <a:rPr lang="ja-JP" altLang="en-US" sz="1000" b="1" u="sng" dirty="0">
                <a:solidFill>
                  <a:srgbClr val="0070C0"/>
                </a:solidFill>
                <a:latin typeface="+mn-ea"/>
              </a:rPr>
              <a:t>の状態</a:t>
            </a:r>
            <a:r>
              <a:rPr lang="ja-JP" altLang="en-US" sz="1000" b="1" u="sng" dirty="0" smtClean="0">
                <a:solidFill>
                  <a:srgbClr val="0070C0"/>
                </a:solidFill>
                <a:latin typeface="+mn-ea"/>
              </a:rPr>
              <a:t>か</a:t>
            </a:r>
            <a:endParaRPr lang="en-US" altLang="ja-JP" sz="1000" b="1" u="sng" dirty="0" smtClean="0">
              <a:solidFill>
                <a:srgbClr val="0070C0"/>
              </a:solidFill>
              <a:latin typeface="+mn-ea"/>
            </a:endParaRPr>
          </a:p>
          <a:p>
            <a:pPr defTabSz="431643"/>
            <a:r>
              <a:rPr lang="ja-JP" altLang="en-US" sz="1000" b="1" dirty="0">
                <a:solidFill>
                  <a:srgbClr val="0070C0"/>
                </a:solidFill>
                <a:latin typeface="+mn-ea"/>
              </a:rPr>
              <a:t>　</a:t>
            </a:r>
            <a:r>
              <a:rPr lang="ja-JP" altLang="en-US" sz="1000" b="1" u="sng" dirty="0" smtClean="0">
                <a:solidFill>
                  <a:srgbClr val="0070C0"/>
                </a:solidFill>
                <a:latin typeface="+mn-ea"/>
              </a:rPr>
              <a:t>ら、健康</a:t>
            </a:r>
            <a:r>
              <a:rPr lang="ja-JP" altLang="en-US" sz="1000" b="1" u="sng" dirty="0">
                <a:solidFill>
                  <a:srgbClr val="0070C0"/>
                </a:solidFill>
                <a:latin typeface="+mn-ea"/>
              </a:rPr>
              <a:t>な状態に戻れるような取り組みにはどんなものがあるのか</a:t>
            </a:r>
            <a:r>
              <a:rPr lang="ja-JP" altLang="en-US" sz="1000" dirty="0">
                <a:solidFill>
                  <a:srgbClr val="0070C0"/>
                </a:solidFill>
                <a:latin typeface="+mn-ea"/>
              </a:rPr>
              <a:t>調べてみよう、と言葉がける</a:t>
            </a:r>
            <a:r>
              <a:rPr lang="ja-JP" altLang="en-US" sz="1000" b="1" dirty="0">
                <a:solidFill>
                  <a:srgbClr val="0070C0"/>
                </a:solidFill>
                <a:latin typeface="+mn-ea"/>
              </a:rPr>
              <a:t>。</a:t>
            </a:r>
            <a:endParaRPr lang="en-US" altLang="ja-JP" sz="1000" b="1" dirty="0">
              <a:solidFill>
                <a:srgbClr val="0070C0"/>
              </a:solidFill>
              <a:latin typeface="+mn-ea"/>
            </a:endParaRPr>
          </a:p>
          <a:p>
            <a:pPr defTabSz="431643"/>
            <a:r>
              <a:rPr lang="ja-JP" altLang="en-US" sz="1000" dirty="0">
                <a:solidFill>
                  <a:srgbClr val="0070C0"/>
                </a:solidFill>
                <a:latin typeface="+mn-ea"/>
              </a:rPr>
              <a:t>・ヘルスケアを考えるにあたり、健康の重要性を再認識し、年齢を重ねても健康でいられるためにどのような</a:t>
            </a:r>
            <a:r>
              <a:rPr lang="ja-JP" altLang="en-US" sz="1000" dirty="0" smtClean="0">
                <a:solidFill>
                  <a:srgbClr val="0070C0"/>
                </a:solidFill>
                <a:latin typeface="+mn-ea"/>
              </a:rPr>
              <a:t>取り</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smtClean="0">
                <a:solidFill>
                  <a:srgbClr val="0070C0"/>
                </a:solidFill>
                <a:latin typeface="+mn-ea"/>
              </a:rPr>
              <a:t>組み</a:t>
            </a:r>
            <a:r>
              <a:rPr lang="ja-JP" altLang="en-US" sz="1000" dirty="0">
                <a:solidFill>
                  <a:srgbClr val="0070C0"/>
                </a:solidFill>
                <a:latin typeface="+mn-ea"/>
              </a:rPr>
              <a:t>がなされているのか、</a:t>
            </a:r>
            <a:r>
              <a:rPr lang="ja-JP" altLang="en-US" sz="1000" b="1" u="sng" dirty="0">
                <a:solidFill>
                  <a:srgbClr val="0070C0"/>
                </a:solidFill>
                <a:latin typeface="+mn-ea"/>
              </a:rPr>
              <a:t>病気の予防、体力増進、食生活の提案など、健康を保つためのカテゴリーを</a:t>
            </a:r>
            <a:r>
              <a:rPr lang="ja-JP" altLang="en-US" sz="1000" b="1" u="sng" dirty="0" smtClean="0">
                <a:solidFill>
                  <a:srgbClr val="0070C0"/>
                </a:solidFill>
                <a:latin typeface="+mn-ea"/>
              </a:rPr>
              <a:t>洗い出し</a:t>
            </a:r>
            <a:endParaRPr lang="en-US" altLang="ja-JP" sz="1000" b="1" u="sng" dirty="0" smtClean="0">
              <a:solidFill>
                <a:srgbClr val="0070C0"/>
              </a:solidFill>
              <a:latin typeface="+mn-ea"/>
            </a:endParaRPr>
          </a:p>
          <a:p>
            <a:pPr defTabSz="431643"/>
            <a:r>
              <a:rPr lang="ja-JP" altLang="en-US" sz="1000" b="1" dirty="0">
                <a:solidFill>
                  <a:srgbClr val="0070C0"/>
                </a:solidFill>
                <a:latin typeface="+mn-ea"/>
              </a:rPr>
              <a:t>　</a:t>
            </a:r>
            <a:r>
              <a:rPr lang="ja-JP" altLang="en-US" sz="1000" b="1" u="sng" dirty="0" err="1" smtClean="0">
                <a:solidFill>
                  <a:srgbClr val="0070C0"/>
                </a:solidFill>
                <a:latin typeface="+mn-ea"/>
              </a:rPr>
              <a:t>て</a:t>
            </a:r>
            <a:r>
              <a:rPr lang="ja-JP" altLang="en-US" sz="1000" b="1" u="sng" dirty="0" smtClean="0">
                <a:solidFill>
                  <a:srgbClr val="0070C0"/>
                </a:solidFill>
                <a:latin typeface="+mn-ea"/>
              </a:rPr>
              <a:t>検索</a:t>
            </a:r>
            <a:r>
              <a:rPr lang="ja-JP" altLang="en-US" sz="1000" b="1" u="sng" dirty="0">
                <a:solidFill>
                  <a:srgbClr val="0070C0"/>
                </a:solidFill>
                <a:latin typeface="+mn-ea"/>
              </a:rPr>
              <a:t>してみる</a:t>
            </a:r>
            <a:r>
              <a:rPr lang="ja-JP" altLang="en-US" sz="1000" dirty="0">
                <a:solidFill>
                  <a:srgbClr val="0070C0"/>
                </a:solidFill>
                <a:latin typeface="+mn-ea"/>
              </a:rPr>
              <a:t>よう働きかける。</a:t>
            </a:r>
            <a:endParaRPr lang="en-US" altLang="ja-JP" sz="1000" dirty="0">
              <a:solidFill>
                <a:srgbClr val="0070C0"/>
              </a:solidFill>
              <a:latin typeface="+mn-ea"/>
            </a:endParaRPr>
          </a:p>
        </p:txBody>
      </p:sp>
      <p:sp>
        <p:nvSpPr>
          <p:cNvPr id="89" name="角丸四角形 88"/>
          <p:cNvSpPr/>
          <p:nvPr/>
        </p:nvSpPr>
        <p:spPr>
          <a:xfrm>
            <a:off x="-180964" y="5481939"/>
            <a:ext cx="1481568" cy="2862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r>
              <a:rPr lang="ja-JP" altLang="en-US" sz="1051" b="1" dirty="0">
                <a:solidFill>
                  <a:srgbClr val="002060"/>
                </a:solidFill>
                <a:latin typeface="メイリオ" panose="020B0604030504040204" pitchFamily="50" charset="-128"/>
                <a:ea typeface="メイリオ" panose="020B0604030504040204" pitchFamily="50" charset="-128"/>
              </a:rPr>
              <a:t>情報収集</a:t>
            </a:r>
          </a:p>
        </p:txBody>
      </p:sp>
      <p:sp>
        <p:nvSpPr>
          <p:cNvPr id="98" name="テキスト ボックス 97"/>
          <p:cNvSpPr txBox="1"/>
          <p:nvPr/>
        </p:nvSpPr>
        <p:spPr>
          <a:xfrm>
            <a:off x="868633" y="836788"/>
            <a:ext cx="5879319" cy="938719"/>
          </a:xfrm>
          <a:prstGeom prst="rect">
            <a:avLst/>
          </a:prstGeom>
          <a:noFill/>
          <a:ln>
            <a:noFill/>
            <a:prstDash val="sysDash"/>
          </a:ln>
        </p:spPr>
        <p:txBody>
          <a:bodyPr wrap="square" lIns="36000" tIns="36000" rIns="36000" bIns="36000" rtlCol="0">
            <a:spAutoFit/>
          </a:bodyPr>
          <a:lstStyle/>
          <a:p>
            <a:pPr defTabSz="431643"/>
            <a:r>
              <a:rPr lang="ja-JP" altLang="en-US" sz="1100" dirty="0">
                <a:solidFill>
                  <a:prstClr val="black"/>
                </a:solidFill>
                <a:latin typeface="+mn-ea"/>
              </a:rPr>
              <a:t>「人生</a:t>
            </a:r>
            <a:r>
              <a:rPr lang="en-US" altLang="ja-JP" sz="1100" dirty="0">
                <a:solidFill>
                  <a:prstClr val="black"/>
                </a:solidFill>
                <a:latin typeface="+mn-ea"/>
              </a:rPr>
              <a:t>100</a:t>
            </a:r>
            <a:r>
              <a:rPr lang="ja-JP" altLang="en-US" sz="1100" dirty="0">
                <a:solidFill>
                  <a:prstClr val="black"/>
                </a:solidFill>
                <a:latin typeface="+mn-ea"/>
              </a:rPr>
              <a:t>年時代」と言われて久しく、日本の平均寿命も延び続けている。「寿命」は高校生にとって身近に感じにくい言葉かもしれないが、この学習が、健康を保ちつつ日々の生活を送ることの大切さを考えるきっかけとなってほしい。健康であり続けるための注意点だけでなく、将来自分や身近な人が体調を崩すことがあるかもしれないと考え、医療はどうなっているだろうか、またはどんな未来であってほしいかをここで考えたい。</a:t>
            </a:r>
            <a:endParaRPr lang="en-US" altLang="ja-JP" sz="1100" dirty="0">
              <a:solidFill>
                <a:srgbClr val="00B0F0"/>
              </a:solidFill>
              <a:latin typeface="+mn-ea"/>
            </a:endParaRPr>
          </a:p>
        </p:txBody>
      </p:sp>
      <p:sp>
        <p:nvSpPr>
          <p:cNvPr id="91" name="正方形/長方形 90"/>
          <p:cNvSpPr/>
          <p:nvPr/>
        </p:nvSpPr>
        <p:spPr>
          <a:xfrm>
            <a:off x="834497" y="5752318"/>
            <a:ext cx="3288080" cy="261610"/>
          </a:xfrm>
          <a:prstGeom prst="rect">
            <a:avLst/>
          </a:prstGeom>
        </p:spPr>
        <p:txBody>
          <a:bodyPr wrap="none">
            <a:spAutoFit/>
          </a:bodyPr>
          <a:lstStyle/>
          <a:p>
            <a:pPr defTabSz="431643"/>
            <a:r>
              <a:rPr lang="en-US" altLang="ja-JP" sz="1100" b="1" dirty="0">
                <a:solidFill>
                  <a:prstClr val="black"/>
                </a:solidFill>
                <a:latin typeface="+mn-ea"/>
              </a:rPr>
              <a:t>【</a:t>
            </a:r>
            <a:r>
              <a:rPr lang="ja-JP" altLang="en-US" sz="1100" b="1" dirty="0">
                <a:solidFill>
                  <a:prstClr val="black"/>
                </a:solidFill>
                <a:latin typeface="+mn-ea"/>
              </a:rPr>
              <a:t>ライフサイエンスとは？その取り組み例は？</a:t>
            </a:r>
            <a:r>
              <a:rPr lang="en-US" altLang="ja-JP" sz="1100" dirty="0">
                <a:solidFill>
                  <a:prstClr val="black"/>
                </a:solidFill>
                <a:latin typeface="+mn-ea"/>
              </a:rPr>
              <a:t>】</a:t>
            </a:r>
            <a:endParaRPr lang="ja-JP" altLang="en-US" sz="1100" dirty="0">
              <a:solidFill>
                <a:prstClr val="black"/>
              </a:solidFill>
              <a:latin typeface="+mn-ea"/>
            </a:endParaRPr>
          </a:p>
        </p:txBody>
      </p:sp>
      <p:sp>
        <p:nvSpPr>
          <p:cNvPr id="94" name="テキスト ボックス 93"/>
          <p:cNvSpPr txBox="1"/>
          <p:nvPr/>
        </p:nvSpPr>
        <p:spPr>
          <a:xfrm>
            <a:off x="912734" y="6760019"/>
            <a:ext cx="4185435" cy="1531573"/>
          </a:xfrm>
          <a:prstGeom prst="rect">
            <a:avLst/>
          </a:prstGeom>
          <a:noFill/>
        </p:spPr>
        <p:txBody>
          <a:bodyPr wrap="square" lIns="36000" tIns="36000" rIns="36000" bIns="36000" rtlCol="0">
            <a:spAutoFit/>
          </a:bodyPr>
          <a:lstStyle/>
          <a:p>
            <a:pPr defTabSz="431643"/>
            <a:r>
              <a:rPr lang="ja-JP" altLang="en-US" sz="1039" dirty="0">
                <a:solidFill>
                  <a:srgbClr val="FF0000"/>
                </a:solidFill>
                <a:latin typeface="+mn-ea"/>
              </a:rPr>
              <a:t>・ヘルスケア：健康増進や健康寿命を延ばすための</a:t>
            </a:r>
            <a:endParaRPr lang="en-US" altLang="ja-JP" sz="1039" dirty="0">
              <a:solidFill>
                <a:srgbClr val="FF0000"/>
              </a:solidFill>
              <a:latin typeface="+mn-ea"/>
            </a:endParaRPr>
          </a:p>
          <a:p>
            <a:pPr defTabSz="431643"/>
            <a:r>
              <a:rPr lang="ja-JP" altLang="en-US" sz="1039" dirty="0">
                <a:solidFill>
                  <a:srgbClr val="FF0000"/>
                </a:solidFill>
                <a:latin typeface="+mn-ea"/>
              </a:rPr>
              <a:t>　サービス</a:t>
            </a:r>
            <a:endParaRPr lang="en-US" altLang="ja-JP" sz="1039" dirty="0">
              <a:solidFill>
                <a:srgbClr val="FF0000"/>
              </a:solidFill>
              <a:latin typeface="+mn-ea"/>
            </a:endParaRPr>
          </a:p>
          <a:p>
            <a:pPr defTabSz="431643"/>
            <a:r>
              <a:rPr lang="ja-JP" altLang="en-US" sz="1039" dirty="0">
                <a:solidFill>
                  <a:srgbClr val="FF0000"/>
                </a:solidFill>
                <a:latin typeface="+mn-ea"/>
              </a:rPr>
              <a:t>・</a:t>
            </a:r>
            <a:r>
              <a:rPr lang="en-US" altLang="ja-JP" sz="1039" dirty="0">
                <a:solidFill>
                  <a:srgbClr val="FF0000"/>
                </a:solidFill>
                <a:latin typeface="+mn-ea"/>
              </a:rPr>
              <a:t>AI</a:t>
            </a:r>
            <a:r>
              <a:rPr lang="ja-JP" altLang="en-US" sz="1039" dirty="0" err="1">
                <a:solidFill>
                  <a:srgbClr val="FF0000"/>
                </a:solidFill>
                <a:latin typeface="+mn-ea"/>
              </a:rPr>
              <a:t>、</a:t>
            </a:r>
            <a:r>
              <a:rPr lang="en-US" altLang="ja-JP" sz="1039" dirty="0" err="1">
                <a:solidFill>
                  <a:srgbClr val="FF0000"/>
                </a:solidFill>
                <a:latin typeface="+mn-ea"/>
              </a:rPr>
              <a:t>loT</a:t>
            </a:r>
            <a:r>
              <a:rPr lang="ja-JP" altLang="en-US" sz="1039" dirty="0" err="1">
                <a:solidFill>
                  <a:srgbClr val="FF0000"/>
                </a:solidFill>
                <a:latin typeface="+mn-ea"/>
              </a:rPr>
              <a:t>、</a:t>
            </a:r>
            <a:r>
              <a:rPr lang="en-US" altLang="ja-JP" sz="1039" dirty="0">
                <a:solidFill>
                  <a:srgbClr val="FF0000"/>
                </a:solidFill>
                <a:latin typeface="+mn-ea"/>
              </a:rPr>
              <a:t>5G</a:t>
            </a:r>
            <a:r>
              <a:rPr lang="ja-JP" altLang="en-US" sz="1039" dirty="0">
                <a:solidFill>
                  <a:srgbClr val="FF0000"/>
                </a:solidFill>
                <a:latin typeface="+mn-ea"/>
              </a:rPr>
              <a:t>など技術革新やコロナ禍による健康意</a:t>
            </a:r>
            <a:endParaRPr lang="en-US" altLang="ja-JP" sz="1039" dirty="0">
              <a:solidFill>
                <a:srgbClr val="FF0000"/>
              </a:solidFill>
              <a:latin typeface="+mn-ea"/>
            </a:endParaRPr>
          </a:p>
          <a:p>
            <a:pPr defTabSz="431643"/>
            <a:r>
              <a:rPr lang="ja-JP" altLang="en-US" sz="1039" dirty="0">
                <a:solidFill>
                  <a:srgbClr val="FF0000"/>
                </a:solidFill>
                <a:latin typeface="+mn-ea"/>
              </a:rPr>
              <a:t>　識の高まりでヘルスケアサービスや製品が拡充して</a:t>
            </a:r>
            <a:endParaRPr lang="en-US" altLang="ja-JP" sz="1039" dirty="0">
              <a:solidFill>
                <a:srgbClr val="FF0000"/>
              </a:solidFill>
              <a:latin typeface="+mn-ea"/>
            </a:endParaRPr>
          </a:p>
          <a:p>
            <a:pPr defTabSz="431643"/>
            <a:r>
              <a:rPr lang="ja-JP" altLang="en-US" sz="1039" dirty="0">
                <a:solidFill>
                  <a:srgbClr val="FF0000"/>
                </a:solidFill>
                <a:latin typeface="+mn-ea"/>
              </a:rPr>
              <a:t>　いる</a:t>
            </a:r>
            <a:endParaRPr lang="en-US" altLang="ja-JP" sz="1039" dirty="0">
              <a:solidFill>
                <a:srgbClr val="FF0000"/>
              </a:solidFill>
              <a:latin typeface="+mn-ea"/>
            </a:endParaRPr>
          </a:p>
          <a:p>
            <a:pPr defTabSz="431643"/>
            <a:r>
              <a:rPr lang="ja-JP" altLang="en-US" sz="1039" dirty="0">
                <a:solidFill>
                  <a:srgbClr val="FF0000"/>
                </a:solidFill>
                <a:latin typeface="+mn-ea"/>
              </a:rPr>
              <a:t>・</a:t>
            </a:r>
            <a:r>
              <a:rPr lang="en-US" altLang="ja-JP" sz="1039" dirty="0">
                <a:solidFill>
                  <a:srgbClr val="FF0000"/>
                </a:solidFill>
                <a:latin typeface="+mn-ea"/>
              </a:rPr>
              <a:t>AI</a:t>
            </a:r>
            <a:r>
              <a:rPr lang="ja-JP" altLang="en-US" sz="1039" dirty="0">
                <a:solidFill>
                  <a:srgbClr val="FF0000"/>
                </a:solidFill>
                <a:latin typeface="+mn-ea"/>
              </a:rPr>
              <a:t>やデジタル技術で病気を未然に防ぎ、健康を維持</a:t>
            </a:r>
            <a:endParaRPr lang="en-US" altLang="ja-JP" sz="1039" dirty="0">
              <a:solidFill>
                <a:srgbClr val="FF0000"/>
              </a:solidFill>
              <a:latin typeface="+mn-ea"/>
            </a:endParaRPr>
          </a:p>
          <a:p>
            <a:pPr defTabSz="431643"/>
            <a:r>
              <a:rPr lang="ja-JP" altLang="en-US" sz="1039" dirty="0">
                <a:solidFill>
                  <a:srgbClr val="FF0000"/>
                </a:solidFill>
                <a:latin typeface="+mn-ea"/>
              </a:rPr>
              <a:t>　する製品（ウェアラブル端末、スマートミラーなど）</a:t>
            </a:r>
            <a:endParaRPr lang="en-US" altLang="ja-JP" sz="1039" dirty="0">
              <a:solidFill>
                <a:srgbClr val="FF0000"/>
              </a:solidFill>
              <a:latin typeface="+mn-ea"/>
            </a:endParaRPr>
          </a:p>
          <a:p>
            <a:pPr defTabSz="431643"/>
            <a:r>
              <a:rPr lang="ja-JP" altLang="en-US" sz="1039" dirty="0">
                <a:solidFill>
                  <a:srgbClr val="FF0000"/>
                </a:solidFill>
                <a:latin typeface="+mn-ea"/>
              </a:rPr>
              <a:t>・スマートライフプロジェクトとして、健康寿命を延</a:t>
            </a:r>
            <a:endParaRPr lang="en-US" altLang="ja-JP" sz="1039" dirty="0">
              <a:solidFill>
                <a:srgbClr val="FF0000"/>
              </a:solidFill>
              <a:latin typeface="+mn-ea"/>
            </a:endParaRPr>
          </a:p>
          <a:p>
            <a:pPr defTabSz="431643"/>
            <a:r>
              <a:rPr lang="ja-JP" altLang="en-US" sz="1039" dirty="0">
                <a:solidFill>
                  <a:srgbClr val="FF0000"/>
                </a:solidFill>
                <a:latin typeface="+mn-ea"/>
              </a:rPr>
              <a:t>　</a:t>
            </a:r>
            <a:r>
              <a:rPr lang="ja-JP" altLang="en-US" sz="1039" dirty="0" err="1">
                <a:solidFill>
                  <a:srgbClr val="FF0000"/>
                </a:solidFill>
                <a:latin typeface="+mn-ea"/>
              </a:rPr>
              <a:t>ばす</a:t>
            </a:r>
            <a:r>
              <a:rPr lang="ja-JP" altLang="en-US" sz="1039" dirty="0">
                <a:solidFill>
                  <a:srgbClr val="FF0000"/>
                </a:solidFill>
                <a:latin typeface="+mn-ea"/>
              </a:rPr>
              <a:t>ための国民への活動の普及、促進</a:t>
            </a:r>
            <a:endParaRPr lang="en-US" altLang="ja-JP" sz="1039" dirty="0">
              <a:solidFill>
                <a:srgbClr val="FF0000"/>
              </a:solidFill>
              <a:latin typeface="+mn-ea"/>
            </a:endParaRPr>
          </a:p>
        </p:txBody>
      </p:sp>
      <p:pic>
        <p:nvPicPr>
          <p:cNvPr id="108" name="図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5" y="5455261"/>
            <a:ext cx="269751" cy="269751"/>
          </a:xfrm>
          <a:prstGeom prst="rect">
            <a:avLst/>
          </a:prstGeom>
        </p:spPr>
      </p:pic>
      <p:pic>
        <p:nvPicPr>
          <p:cNvPr id="109" name="図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4" y="2874541"/>
            <a:ext cx="320408" cy="289775"/>
          </a:xfrm>
          <a:prstGeom prst="rect">
            <a:avLst/>
          </a:prstGeom>
        </p:spPr>
      </p:pic>
      <p:sp>
        <p:nvSpPr>
          <p:cNvPr id="114" name="正方形/長方形 113"/>
          <p:cNvSpPr/>
          <p:nvPr/>
        </p:nvSpPr>
        <p:spPr>
          <a:xfrm>
            <a:off x="1540013" y="479414"/>
            <a:ext cx="3566029" cy="369332"/>
          </a:xfrm>
          <a:prstGeom prst="rect">
            <a:avLst/>
          </a:prstGeom>
        </p:spPr>
        <p:txBody>
          <a:bodyPr wrap="square">
            <a:spAutoFit/>
          </a:bodyPr>
          <a:lstStyle/>
          <a:p>
            <a:pPr algn="ctr" defTabSz="431643"/>
            <a:r>
              <a:rPr lang="ja-JP" altLang="en-US" b="1" u="sng" dirty="0">
                <a:solidFill>
                  <a:srgbClr val="002060"/>
                </a:solidFill>
                <a:latin typeface="メイリオ" panose="020B0604030504040204" pitchFamily="50" charset="-128"/>
                <a:ea typeface="メイリオ" panose="020B0604030504040204" pitchFamily="50" charset="-128"/>
              </a:rPr>
              <a:t>健康な生活が続く未来</a:t>
            </a:r>
          </a:p>
        </p:txBody>
      </p:sp>
      <p:sp>
        <p:nvSpPr>
          <p:cNvPr id="115" name="正方形/長方形 114"/>
          <p:cNvSpPr/>
          <p:nvPr/>
        </p:nvSpPr>
        <p:spPr>
          <a:xfrm>
            <a:off x="4381248" y="5596539"/>
            <a:ext cx="2366703" cy="111610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431643"/>
            <a:r>
              <a:rPr lang="en-US" altLang="ja-JP" sz="900" b="1" dirty="0">
                <a:solidFill>
                  <a:srgbClr val="FF0000"/>
                </a:solidFill>
                <a:latin typeface="+mn-ea"/>
              </a:rPr>
              <a:t>(</a:t>
            </a:r>
            <a:r>
              <a:rPr lang="ja-JP" altLang="en-US" sz="900" b="1" dirty="0">
                <a:solidFill>
                  <a:srgbClr val="FF0000"/>
                </a:solidFill>
                <a:latin typeface="+mn-ea"/>
              </a:rPr>
              <a:t>その他）</a:t>
            </a:r>
            <a:endParaRPr lang="en-US" altLang="ja-JP" sz="900" b="1" dirty="0">
              <a:solidFill>
                <a:srgbClr val="FF0000"/>
              </a:solidFill>
              <a:latin typeface="+mn-ea"/>
            </a:endParaRPr>
          </a:p>
          <a:p>
            <a:pPr defTabSz="431643"/>
            <a:r>
              <a:rPr lang="ja-JP" altLang="en-US" sz="900" dirty="0">
                <a:solidFill>
                  <a:srgbClr val="FF0000"/>
                </a:solidFill>
                <a:latin typeface="+mn-ea"/>
              </a:rPr>
              <a:t>・「がん医療技術開発」「感染症への対策」</a:t>
            </a:r>
            <a:endParaRPr lang="en-US" altLang="ja-JP" sz="900" dirty="0">
              <a:solidFill>
                <a:srgbClr val="FF0000"/>
              </a:solidFill>
              <a:latin typeface="+mn-ea"/>
            </a:endParaRPr>
          </a:p>
          <a:p>
            <a:pPr defTabSz="431643"/>
            <a:r>
              <a:rPr lang="ja-JP" altLang="en-US" sz="900" dirty="0">
                <a:solidFill>
                  <a:srgbClr val="FF0000"/>
                </a:solidFill>
                <a:latin typeface="+mn-ea"/>
              </a:rPr>
              <a:t>　などに国が注力し、取り組んでいる</a:t>
            </a:r>
            <a:endParaRPr lang="en-US" altLang="ja-JP" sz="900" dirty="0">
              <a:solidFill>
                <a:srgbClr val="FF0000"/>
              </a:solidFill>
              <a:latin typeface="+mn-ea"/>
            </a:endParaRPr>
          </a:p>
          <a:p>
            <a:pPr defTabSz="431643"/>
            <a:r>
              <a:rPr lang="ja-JP" altLang="en-US" sz="900" dirty="0">
                <a:solidFill>
                  <a:srgbClr val="FF0000"/>
                </a:solidFill>
                <a:latin typeface="+mn-ea"/>
              </a:rPr>
              <a:t>・医療だけでなく、食料や環境問題などの分</a:t>
            </a:r>
            <a:endParaRPr lang="en-US" altLang="ja-JP" sz="900" dirty="0">
              <a:solidFill>
                <a:srgbClr val="FF0000"/>
              </a:solidFill>
              <a:latin typeface="+mn-ea"/>
            </a:endParaRPr>
          </a:p>
          <a:p>
            <a:pPr defTabSz="431643"/>
            <a:r>
              <a:rPr lang="ja-JP" altLang="en-US" sz="900" dirty="0">
                <a:solidFill>
                  <a:srgbClr val="FF0000"/>
                </a:solidFill>
                <a:latin typeface="+mn-ea"/>
              </a:rPr>
              <a:t>　野</a:t>
            </a:r>
            <a:r>
              <a:rPr lang="ja-JP" altLang="en-US" sz="900" dirty="0" smtClean="0">
                <a:solidFill>
                  <a:srgbClr val="FF0000"/>
                </a:solidFill>
                <a:latin typeface="+mn-ea"/>
              </a:rPr>
              <a:t>で、人々</a:t>
            </a:r>
            <a:r>
              <a:rPr lang="ja-JP" altLang="en-US" sz="900" dirty="0">
                <a:solidFill>
                  <a:srgbClr val="FF0000"/>
                </a:solidFill>
                <a:latin typeface="+mn-ea"/>
              </a:rPr>
              <a:t>の生活の向上に貢献する科学</a:t>
            </a:r>
            <a:r>
              <a:rPr lang="ja-JP" altLang="en-US" sz="900" dirty="0" smtClean="0">
                <a:solidFill>
                  <a:srgbClr val="FF0000"/>
                </a:solidFill>
                <a:latin typeface="+mn-ea"/>
              </a:rPr>
              <a:t>技</a:t>
            </a:r>
            <a:endParaRPr lang="en-US" altLang="ja-JP" sz="900" dirty="0" smtClean="0">
              <a:solidFill>
                <a:srgbClr val="FF0000"/>
              </a:solidFill>
              <a:latin typeface="+mn-ea"/>
            </a:endParaRPr>
          </a:p>
          <a:p>
            <a:pPr defTabSz="431643"/>
            <a:r>
              <a:rPr lang="ja-JP" altLang="en-US" sz="900" dirty="0">
                <a:solidFill>
                  <a:srgbClr val="FF0000"/>
                </a:solidFill>
                <a:latin typeface="+mn-ea"/>
              </a:rPr>
              <a:t>　</a:t>
            </a:r>
            <a:r>
              <a:rPr lang="ja-JP" altLang="en-US" sz="900" dirty="0" smtClean="0">
                <a:solidFill>
                  <a:srgbClr val="FF0000"/>
                </a:solidFill>
                <a:latin typeface="+mn-ea"/>
              </a:rPr>
              <a:t>術が研究</a:t>
            </a:r>
            <a:r>
              <a:rPr lang="ja-JP" altLang="en-US" sz="900" dirty="0">
                <a:solidFill>
                  <a:srgbClr val="FF0000"/>
                </a:solidFill>
                <a:latin typeface="+mn-ea"/>
              </a:rPr>
              <a:t>されている</a:t>
            </a:r>
            <a:endParaRPr lang="en-US" altLang="ja-JP" sz="900" dirty="0">
              <a:solidFill>
                <a:srgbClr val="FF0000"/>
              </a:solidFill>
              <a:latin typeface="+mn-ea"/>
            </a:endParaRPr>
          </a:p>
        </p:txBody>
      </p:sp>
      <p:sp>
        <p:nvSpPr>
          <p:cNvPr id="117" name="正方形/長方形 116"/>
          <p:cNvSpPr/>
          <p:nvPr/>
        </p:nvSpPr>
        <p:spPr>
          <a:xfrm>
            <a:off x="4386830" y="6608329"/>
            <a:ext cx="2455252" cy="134851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431643"/>
            <a:r>
              <a:rPr lang="en-US" altLang="ja-JP" sz="900" b="1" dirty="0">
                <a:solidFill>
                  <a:srgbClr val="FF0000"/>
                </a:solidFill>
                <a:latin typeface="+mn-ea"/>
              </a:rPr>
              <a:t>(</a:t>
            </a:r>
            <a:r>
              <a:rPr lang="ja-JP" altLang="en-US" sz="900" b="1" dirty="0">
                <a:solidFill>
                  <a:srgbClr val="FF0000"/>
                </a:solidFill>
                <a:latin typeface="+mn-ea"/>
              </a:rPr>
              <a:t>その他）</a:t>
            </a:r>
            <a:endParaRPr lang="en-US" altLang="ja-JP" sz="900" b="1" dirty="0">
              <a:solidFill>
                <a:srgbClr val="FF0000"/>
              </a:solidFill>
              <a:latin typeface="+mn-ea"/>
            </a:endParaRPr>
          </a:p>
          <a:p>
            <a:pPr defTabSz="431643"/>
            <a:r>
              <a:rPr lang="ja-JP" altLang="en-US" sz="900" dirty="0">
                <a:solidFill>
                  <a:srgbClr val="FF0000"/>
                </a:solidFill>
                <a:latin typeface="+mn-ea"/>
              </a:rPr>
              <a:t>・健康マイレージ：楽しく健康習慣を身に</a:t>
            </a:r>
            <a:r>
              <a:rPr lang="ja-JP" altLang="en-US" sz="900" dirty="0" err="1">
                <a:solidFill>
                  <a:srgbClr val="FF0000"/>
                </a:solidFill>
                <a:latin typeface="+mn-ea"/>
              </a:rPr>
              <a:t>つ</a:t>
            </a:r>
            <a:endParaRPr lang="en-US" altLang="ja-JP" sz="900" dirty="0">
              <a:solidFill>
                <a:srgbClr val="FF0000"/>
              </a:solidFill>
              <a:latin typeface="+mn-ea"/>
            </a:endParaRPr>
          </a:p>
          <a:p>
            <a:pPr defTabSz="431643"/>
            <a:r>
              <a:rPr lang="ja-JP" altLang="en-US" sz="900" dirty="0">
                <a:solidFill>
                  <a:srgbClr val="FF0000"/>
                </a:solidFill>
                <a:latin typeface="+mn-ea"/>
              </a:rPr>
              <a:t>　けられるように、ウォーキングなどの活動</a:t>
            </a:r>
            <a:endParaRPr lang="en-US" altLang="ja-JP" sz="900" dirty="0">
              <a:solidFill>
                <a:srgbClr val="FF0000"/>
              </a:solidFill>
              <a:latin typeface="+mn-ea"/>
            </a:endParaRPr>
          </a:p>
          <a:p>
            <a:pPr defTabSz="431643"/>
            <a:r>
              <a:rPr lang="ja-JP" altLang="en-US" sz="900" dirty="0">
                <a:solidFill>
                  <a:srgbClr val="FF0000"/>
                </a:solidFill>
                <a:latin typeface="+mn-ea"/>
              </a:rPr>
              <a:t>　でポイントを取得し、気になる商品などと</a:t>
            </a:r>
            <a:endParaRPr lang="en-US" altLang="ja-JP" sz="900" dirty="0">
              <a:solidFill>
                <a:srgbClr val="FF0000"/>
              </a:solidFill>
              <a:latin typeface="+mn-ea"/>
            </a:endParaRPr>
          </a:p>
          <a:p>
            <a:pPr defTabSz="431643"/>
            <a:r>
              <a:rPr lang="ja-JP" altLang="en-US" sz="900" dirty="0">
                <a:solidFill>
                  <a:srgbClr val="FF0000"/>
                </a:solidFill>
                <a:latin typeface="+mn-ea"/>
              </a:rPr>
              <a:t>　交換できる取り組み</a:t>
            </a:r>
            <a:endParaRPr lang="en-US" altLang="ja-JP" sz="900" dirty="0">
              <a:solidFill>
                <a:srgbClr val="FF0000"/>
              </a:solidFill>
              <a:latin typeface="+mn-ea"/>
            </a:endParaRPr>
          </a:p>
          <a:p>
            <a:pPr defTabSz="431643"/>
            <a:r>
              <a:rPr lang="ja-JP" altLang="en-US" sz="900" dirty="0">
                <a:solidFill>
                  <a:srgbClr val="FF0000"/>
                </a:solidFill>
                <a:latin typeface="+mn-ea"/>
              </a:rPr>
              <a:t>・</a:t>
            </a:r>
            <a:r>
              <a:rPr lang="en-US" altLang="ja-JP" sz="900" dirty="0">
                <a:solidFill>
                  <a:srgbClr val="FF0000"/>
                </a:solidFill>
                <a:latin typeface="+mn-ea"/>
              </a:rPr>
              <a:t>PHR</a:t>
            </a:r>
            <a:r>
              <a:rPr lang="ja-JP" altLang="en-US" sz="900" dirty="0">
                <a:solidFill>
                  <a:srgbClr val="FF0000"/>
                </a:solidFill>
                <a:latin typeface="+mn-ea"/>
              </a:rPr>
              <a:t>（</a:t>
            </a:r>
            <a:r>
              <a:rPr lang="en-US" altLang="ja-JP" sz="900" dirty="0">
                <a:solidFill>
                  <a:srgbClr val="FF0000"/>
                </a:solidFill>
                <a:latin typeface="+mn-ea"/>
              </a:rPr>
              <a:t>Personal Health</a:t>
            </a:r>
            <a:r>
              <a:rPr lang="ja-JP" altLang="en-US" sz="900" dirty="0">
                <a:solidFill>
                  <a:srgbClr val="FF0000"/>
                </a:solidFill>
                <a:latin typeface="+mn-ea"/>
              </a:rPr>
              <a:t> </a:t>
            </a:r>
            <a:r>
              <a:rPr lang="en-US" altLang="ja-JP" sz="900" dirty="0">
                <a:solidFill>
                  <a:srgbClr val="FF0000"/>
                </a:solidFill>
                <a:latin typeface="+mn-ea"/>
              </a:rPr>
              <a:t>Record)</a:t>
            </a:r>
          </a:p>
          <a:p>
            <a:pPr defTabSz="431643"/>
            <a:r>
              <a:rPr lang="ja-JP" altLang="en-US" sz="900" dirty="0">
                <a:solidFill>
                  <a:srgbClr val="FF0000"/>
                </a:solidFill>
                <a:latin typeface="+mn-ea"/>
              </a:rPr>
              <a:t>　病院や薬局ごとに保管している個人の医療</a:t>
            </a:r>
            <a:endParaRPr lang="en-US" altLang="ja-JP" sz="900" dirty="0">
              <a:solidFill>
                <a:srgbClr val="FF0000"/>
              </a:solidFill>
              <a:latin typeface="+mn-ea"/>
            </a:endParaRPr>
          </a:p>
          <a:p>
            <a:pPr defTabSz="431643"/>
            <a:r>
              <a:rPr lang="ja-JP" altLang="en-US" sz="900" dirty="0">
                <a:solidFill>
                  <a:srgbClr val="FF0000"/>
                </a:solidFill>
                <a:latin typeface="+mn-ea"/>
              </a:rPr>
              <a:t>　データを１か所に集約</a:t>
            </a:r>
            <a:r>
              <a:rPr lang="ja-JP" altLang="en-US" sz="900" dirty="0" smtClean="0">
                <a:solidFill>
                  <a:srgbClr val="FF0000"/>
                </a:solidFill>
                <a:latin typeface="+mn-ea"/>
              </a:rPr>
              <a:t>して、健康増進に</a:t>
            </a:r>
            <a:r>
              <a:rPr lang="ja-JP" altLang="en-US" sz="900" dirty="0" err="1" smtClean="0">
                <a:solidFill>
                  <a:srgbClr val="FF0000"/>
                </a:solidFill>
                <a:latin typeface="+mn-ea"/>
              </a:rPr>
              <a:t>つ</a:t>
            </a:r>
            <a:endParaRPr lang="en-US" altLang="ja-JP" sz="900" dirty="0" smtClean="0">
              <a:solidFill>
                <a:srgbClr val="FF0000"/>
              </a:solidFill>
              <a:latin typeface="+mn-ea"/>
            </a:endParaRPr>
          </a:p>
          <a:p>
            <a:pPr defTabSz="431643"/>
            <a:r>
              <a:rPr lang="ja-JP" altLang="en-US" sz="900" dirty="0">
                <a:solidFill>
                  <a:srgbClr val="FF0000"/>
                </a:solidFill>
                <a:latin typeface="+mn-ea"/>
              </a:rPr>
              <a:t>　</a:t>
            </a:r>
            <a:r>
              <a:rPr lang="ja-JP" altLang="en-US" sz="900" dirty="0" smtClean="0">
                <a:solidFill>
                  <a:srgbClr val="FF0000"/>
                </a:solidFill>
                <a:latin typeface="+mn-ea"/>
              </a:rPr>
              <a:t>なげていこうという取り組み</a:t>
            </a:r>
            <a:endParaRPr lang="en-US" altLang="ja-JP" sz="900" dirty="0">
              <a:solidFill>
                <a:srgbClr val="FF0000"/>
              </a:solidFill>
              <a:latin typeface="+mn-ea"/>
            </a:endParaRPr>
          </a:p>
        </p:txBody>
      </p:sp>
      <p:sp>
        <p:nvSpPr>
          <p:cNvPr id="92" name="正方形/長方形 91"/>
          <p:cNvSpPr/>
          <p:nvPr/>
        </p:nvSpPr>
        <p:spPr>
          <a:xfrm>
            <a:off x="822416" y="6544199"/>
            <a:ext cx="3486822" cy="261610"/>
          </a:xfrm>
          <a:prstGeom prst="rect">
            <a:avLst/>
          </a:prstGeom>
        </p:spPr>
        <p:txBody>
          <a:bodyPr wrap="square">
            <a:spAutoFit/>
          </a:bodyPr>
          <a:lstStyle/>
          <a:p>
            <a:pPr defTabSz="431643"/>
            <a:r>
              <a:rPr lang="en-US" altLang="ja-JP" sz="1100" b="1" dirty="0">
                <a:solidFill>
                  <a:prstClr val="black"/>
                </a:solidFill>
                <a:latin typeface="+mn-ea"/>
              </a:rPr>
              <a:t>【</a:t>
            </a:r>
            <a:r>
              <a:rPr lang="ja-JP" altLang="en-US" sz="1100" b="1" dirty="0">
                <a:solidFill>
                  <a:prstClr val="black"/>
                </a:solidFill>
                <a:latin typeface="+mn-ea"/>
              </a:rPr>
              <a:t>ヘルスケアとは？その取り組み例は？</a:t>
            </a:r>
            <a:r>
              <a:rPr lang="en-US" altLang="ja-JP" sz="1100" dirty="0">
                <a:solidFill>
                  <a:prstClr val="black"/>
                </a:solidFill>
                <a:latin typeface="+mn-ea"/>
              </a:rPr>
              <a:t>】</a:t>
            </a:r>
            <a:endParaRPr lang="ja-JP" altLang="en-US" sz="1100" b="1" dirty="0">
              <a:solidFill>
                <a:prstClr val="black"/>
              </a:solidFill>
              <a:latin typeface="+mn-ea"/>
            </a:endParaRPr>
          </a:p>
        </p:txBody>
      </p:sp>
      <p:sp>
        <p:nvSpPr>
          <p:cNvPr id="119" name="正方形/長方形 118"/>
          <p:cNvSpPr/>
          <p:nvPr/>
        </p:nvSpPr>
        <p:spPr>
          <a:xfrm>
            <a:off x="46484" y="4153483"/>
            <a:ext cx="950901" cy="215444"/>
          </a:xfrm>
          <a:prstGeom prst="rect">
            <a:avLst/>
          </a:prstGeom>
        </p:spPr>
        <p:txBody>
          <a:bodyPr wrap="none">
            <a:spAutoFit/>
          </a:bodyPr>
          <a:lstStyle/>
          <a:p>
            <a:pPr defTabSz="431643"/>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ワークシート</a:t>
            </a:r>
            <a:r>
              <a:rPr lang="en-US" altLang="ja-JP" sz="800" b="1" dirty="0">
                <a:solidFill>
                  <a:prstClr val="white">
                    <a:lumMod val="50000"/>
                  </a:prstClr>
                </a:solidFill>
                <a:latin typeface="游ゴシック" panose="020B0400000000000000" pitchFamily="50" charset="-128"/>
                <a:ea typeface="游ゴシック" panose="020B0400000000000000" pitchFamily="50" charset="-128"/>
              </a:rPr>
              <a:t>p2</a:t>
            </a:r>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 </a:t>
            </a:r>
            <a:endParaRPr lang="ja-JP" altLang="en-US" sz="800" dirty="0">
              <a:solidFill>
                <a:prstClr val="white">
                  <a:lumMod val="50000"/>
                </a:prstClr>
              </a:solidFill>
              <a:latin typeface="Calibri" panose="020F0502020204030204"/>
              <a:ea typeface="游ゴシック" panose="020B0400000000000000" pitchFamily="50" charset="-128"/>
            </a:endParaRPr>
          </a:p>
        </p:txBody>
      </p:sp>
      <p:sp>
        <p:nvSpPr>
          <p:cNvPr id="120" name="正方形/長方形 119"/>
          <p:cNvSpPr/>
          <p:nvPr/>
        </p:nvSpPr>
        <p:spPr>
          <a:xfrm>
            <a:off x="42560" y="6773464"/>
            <a:ext cx="950901" cy="215444"/>
          </a:xfrm>
          <a:prstGeom prst="rect">
            <a:avLst/>
          </a:prstGeom>
        </p:spPr>
        <p:txBody>
          <a:bodyPr wrap="none">
            <a:spAutoFit/>
          </a:bodyPr>
          <a:lstStyle/>
          <a:p>
            <a:pPr defTabSz="431643"/>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ワークシート</a:t>
            </a:r>
            <a:r>
              <a:rPr lang="en-US" altLang="ja-JP" sz="800" b="1" dirty="0">
                <a:solidFill>
                  <a:prstClr val="white">
                    <a:lumMod val="50000"/>
                  </a:prstClr>
                </a:solidFill>
                <a:latin typeface="游ゴシック" panose="020B0400000000000000" pitchFamily="50" charset="-128"/>
                <a:ea typeface="游ゴシック" panose="020B0400000000000000" pitchFamily="50" charset="-128"/>
              </a:rPr>
              <a:t>p2</a:t>
            </a:r>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 </a:t>
            </a:r>
            <a:endParaRPr lang="ja-JP" altLang="en-US" sz="800" dirty="0">
              <a:solidFill>
                <a:prstClr val="white">
                  <a:lumMod val="50000"/>
                </a:prstClr>
              </a:solidFill>
              <a:latin typeface="Calibri" panose="020F0502020204030204"/>
              <a:ea typeface="游ゴシック" panose="020B0400000000000000"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55243552"/>
              </p:ext>
            </p:extLst>
          </p:nvPr>
        </p:nvGraphicFramePr>
        <p:xfrm>
          <a:off x="508734" y="2001685"/>
          <a:ext cx="5555213" cy="745684"/>
        </p:xfrm>
        <a:graphic>
          <a:graphicData uri="http://schemas.openxmlformats.org/drawingml/2006/table">
            <a:tbl>
              <a:tblPr/>
              <a:tblGrid>
                <a:gridCol w="524824">
                  <a:extLst>
                    <a:ext uri="{9D8B030D-6E8A-4147-A177-3AD203B41FA5}">
                      <a16:colId xmlns:a16="http://schemas.microsoft.com/office/drawing/2014/main" val="2596160851"/>
                    </a:ext>
                  </a:extLst>
                </a:gridCol>
                <a:gridCol w="1715970">
                  <a:extLst>
                    <a:ext uri="{9D8B030D-6E8A-4147-A177-3AD203B41FA5}">
                      <a16:colId xmlns:a16="http://schemas.microsoft.com/office/drawing/2014/main" val="438672995"/>
                    </a:ext>
                  </a:extLst>
                </a:gridCol>
                <a:gridCol w="3314419">
                  <a:extLst>
                    <a:ext uri="{9D8B030D-6E8A-4147-A177-3AD203B41FA5}">
                      <a16:colId xmlns:a16="http://schemas.microsoft.com/office/drawing/2014/main" val="4138914858"/>
                    </a:ext>
                  </a:extLst>
                </a:gridCol>
              </a:tblGrid>
              <a:tr h="153660">
                <a:tc>
                  <a:txBody>
                    <a:bodyPr/>
                    <a:lstStyle/>
                    <a:p>
                      <a:pPr algn="ctr" fontAlgn="ctr"/>
                      <a:r>
                        <a:rPr lang="ja-JP" altLang="en-US" sz="900" b="0" i="0" u="none" strike="noStrike" dirty="0" smtClean="0">
                          <a:solidFill>
                            <a:srgbClr val="000000"/>
                          </a:solidFill>
                          <a:effectLst/>
                          <a:latin typeface="+mn-ea"/>
                          <a:ea typeface="+mn-ea"/>
                        </a:rPr>
                        <a:t>教科</a:t>
                      </a:r>
                      <a:endParaRPr lang="ja-JP" altLang="en-US" sz="900" b="0" i="0" u="none" strike="noStrike" dirty="0">
                        <a:solidFill>
                          <a:srgbClr val="000000"/>
                        </a:solidFill>
                        <a:effectLst/>
                        <a:latin typeface="+mn-ea"/>
                        <a:ea typeface="+mn-ea"/>
                      </a:endParaRPr>
                    </a:p>
                  </a:txBody>
                  <a:tcPr marL="6327" marR="6327" marT="63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n-ea"/>
                          <a:ea typeface="+mn-ea"/>
                        </a:rPr>
                        <a:t>項目</a:t>
                      </a:r>
                    </a:p>
                  </a:txBody>
                  <a:tcPr marL="6327" marR="6327" marT="6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n-ea"/>
                          <a:ea typeface="+mn-ea"/>
                        </a:rPr>
                        <a:t>内容</a:t>
                      </a:r>
                    </a:p>
                  </a:txBody>
                  <a:tcPr marL="6327" marR="6327" marT="63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179343"/>
                  </a:ext>
                </a:extLst>
              </a:tr>
              <a:tr h="199486">
                <a:tc>
                  <a:txBody>
                    <a:bodyPr/>
                    <a:lstStyle/>
                    <a:p>
                      <a:pPr algn="ctr" fontAlgn="ctr"/>
                      <a:r>
                        <a:rPr lang="ja-JP" altLang="en-US" sz="900" b="0" i="0" u="none" strike="noStrike" dirty="0" smtClean="0">
                          <a:solidFill>
                            <a:srgbClr val="000000"/>
                          </a:solidFill>
                          <a:effectLst/>
                          <a:latin typeface="+mn-ea"/>
                          <a:ea typeface="+mn-ea"/>
                        </a:rPr>
                        <a:t>生物</a:t>
                      </a:r>
                      <a:endParaRPr lang="ja-JP" altLang="en-US" sz="900" b="0" i="0" u="none" strike="noStrike" dirty="0">
                        <a:solidFill>
                          <a:srgbClr val="000000"/>
                        </a:solidFill>
                        <a:effectLst/>
                        <a:latin typeface="+mn-ea"/>
                        <a:ea typeface="+mn-ea"/>
                      </a:endParaRPr>
                    </a:p>
                  </a:txBody>
                  <a:tcPr marL="6327" marR="6327" marT="63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生物と遺伝子</a:t>
                      </a:r>
                      <a:endParaRPr lang="ja-JP" altLang="en-US" sz="900" b="0" i="0" u="none" strike="noStrike" dirty="0">
                        <a:solidFill>
                          <a:srgbClr val="000000"/>
                        </a:solidFill>
                        <a:effectLst/>
                        <a:latin typeface="+mn-ea"/>
                        <a:ea typeface="+mn-ea"/>
                      </a:endParaRPr>
                    </a:p>
                  </a:txBody>
                  <a:tcPr marL="6327" marR="6327" marT="6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遺伝子の働きとゲノムテクノロジー</a:t>
                      </a:r>
                      <a:r>
                        <a:rPr lang="ja-JP" altLang="en-US" sz="900" b="0" i="0" u="none" strike="noStrike" dirty="0">
                          <a:solidFill>
                            <a:srgbClr val="000000"/>
                          </a:solidFill>
                          <a:effectLst/>
                          <a:latin typeface="+mn-ea"/>
                          <a:ea typeface="+mn-ea"/>
                        </a:rPr>
                        <a:t>　</a:t>
                      </a:r>
                    </a:p>
                  </a:txBody>
                  <a:tcPr marL="6327" marR="6327" marT="63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369352"/>
                  </a:ext>
                </a:extLst>
              </a:tr>
              <a:tr h="193052">
                <a:tc>
                  <a:txBody>
                    <a:bodyPr/>
                    <a:lstStyle/>
                    <a:p>
                      <a:pPr algn="ctr" fontAlgn="ctr"/>
                      <a:r>
                        <a:rPr lang="ja-JP" altLang="en-US" sz="900" b="0" i="0" u="none" strike="noStrike" dirty="0" smtClean="0">
                          <a:solidFill>
                            <a:srgbClr val="000000"/>
                          </a:solidFill>
                          <a:effectLst/>
                          <a:latin typeface="+mn-ea"/>
                          <a:ea typeface="+mn-ea"/>
                        </a:rPr>
                        <a:t>保健</a:t>
                      </a:r>
                      <a:endParaRPr lang="ja-JP" altLang="en-US" sz="900" b="0" i="0" u="none" strike="noStrike" dirty="0">
                        <a:solidFill>
                          <a:srgbClr val="000000"/>
                        </a:solidFill>
                        <a:effectLst/>
                        <a:latin typeface="+mn-ea"/>
                        <a:ea typeface="+mn-ea"/>
                      </a:endParaRPr>
                    </a:p>
                  </a:txBody>
                  <a:tcPr marL="6327" marR="6327" marT="63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現代社会と健康</a:t>
                      </a:r>
                      <a:r>
                        <a:rPr lang="ja-JP" altLang="en-US" sz="900" b="0" i="0" u="none" strike="noStrike" dirty="0">
                          <a:solidFill>
                            <a:srgbClr val="000000"/>
                          </a:solidFill>
                          <a:effectLst/>
                          <a:latin typeface="+mn-ea"/>
                          <a:ea typeface="+mn-ea"/>
                        </a:rPr>
                        <a:t>　</a:t>
                      </a:r>
                    </a:p>
                  </a:txBody>
                  <a:tcPr marL="6327" marR="6327" marT="6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健康の考え方</a:t>
                      </a:r>
                      <a:endParaRPr lang="ja-JP" altLang="en-US" sz="900" b="0" i="0" u="none" strike="noStrike" dirty="0">
                        <a:solidFill>
                          <a:srgbClr val="000000"/>
                        </a:solidFill>
                        <a:effectLst/>
                        <a:latin typeface="+mn-ea"/>
                        <a:ea typeface="+mn-ea"/>
                      </a:endParaRPr>
                    </a:p>
                  </a:txBody>
                  <a:tcPr marL="6327" marR="6327" marT="63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084662"/>
                  </a:ext>
                </a:extLst>
              </a:tr>
              <a:tr h="199486">
                <a:tc>
                  <a:txBody>
                    <a:bodyPr/>
                    <a:lstStyle/>
                    <a:p>
                      <a:pPr algn="ctr" fontAlgn="ctr"/>
                      <a:r>
                        <a:rPr lang="ja-JP" altLang="en-US" sz="900" b="0" i="0" u="none" strike="noStrike" dirty="0" smtClean="0">
                          <a:solidFill>
                            <a:srgbClr val="000000"/>
                          </a:solidFill>
                          <a:effectLst/>
                          <a:latin typeface="+mn-ea"/>
                          <a:ea typeface="+mn-ea"/>
                        </a:rPr>
                        <a:t>保健</a:t>
                      </a:r>
                      <a:endParaRPr lang="ja-JP" altLang="en-US" sz="900" b="0" i="0" u="none" strike="noStrike" dirty="0">
                        <a:solidFill>
                          <a:srgbClr val="000000"/>
                        </a:solidFill>
                        <a:effectLst/>
                        <a:latin typeface="+mn-ea"/>
                        <a:ea typeface="+mn-ea"/>
                      </a:endParaRPr>
                    </a:p>
                  </a:txBody>
                  <a:tcPr marL="6327" marR="6327" marT="63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生涯を通じる健康</a:t>
                      </a:r>
                      <a:endParaRPr lang="ja-JP" altLang="en-US" sz="900" b="0" i="0" u="none" strike="noStrike" dirty="0">
                        <a:solidFill>
                          <a:srgbClr val="000000"/>
                        </a:solidFill>
                        <a:effectLst/>
                        <a:latin typeface="+mn-ea"/>
                        <a:ea typeface="+mn-ea"/>
                      </a:endParaRPr>
                    </a:p>
                  </a:txBody>
                  <a:tcPr marL="6327" marR="6327" marT="6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健康を支える環境づくり</a:t>
                      </a:r>
                      <a:r>
                        <a:rPr lang="ja-JP" altLang="en-US" sz="900" b="0" i="0" u="none" strike="noStrike" dirty="0">
                          <a:solidFill>
                            <a:srgbClr val="000000"/>
                          </a:solidFill>
                          <a:effectLst/>
                          <a:latin typeface="+mn-ea"/>
                          <a:ea typeface="+mn-ea"/>
                        </a:rPr>
                        <a:t>　</a:t>
                      </a:r>
                    </a:p>
                  </a:txBody>
                  <a:tcPr marL="6327" marR="6327" marT="63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77438"/>
                  </a:ext>
                </a:extLst>
              </a:tr>
            </a:tbl>
          </a:graphicData>
        </a:graphic>
      </p:graphicFrame>
      <p:grpSp>
        <p:nvGrpSpPr>
          <p:cNvPr id="48" name="グループ化 47"/>
          <p:cNvGrpSpPr/>
          <p:nvPr/>
        </p:nvGrpSpPr>
        <p:grpSpPr>
          <a:xfrm>
            <a:off x="147870" y="3210310"/>
            <a:ext cx="689908" cy="959972"/>
            <a:chOff x="-1953546" y="3216149"/>
            <a:chExt cx="689908" cy="996533"/>
          </a:xfrm>
        </p:grpSpPr>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1" name="正方形/長方形 50"/>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grpSp>
      <p:cxnSp>
        <p:nvCxnSpPr>
          <p:cNvPr id="100" name="直線コネクタ 99"/>
          <p:cNvCxnSpPr/>
          <p:nvPr/>
        </p:nvCxnSpPr>
        <p:spPr>
          <a:xfrm flipV="1">
            <a:off x="763560" y="3487452"/>
            <a:ext cx="141875" cy="147940"/>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31625" y="5787751"/>
            <a:ext cx="689908" cy="996533"/>
            <a:chOff x="-1953546" y="3216149"/>
            <a:chExt cx="689908" cy="996533"/>
          </a:xfrm>
        </p:grpSpPr>
        <p:pic>
          <p:nvPicPr>
            <p:cNvPr id="54" name="図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5" name="正方形/長方形 54"/>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grpSp>
      <p:cxnSp>
        <p:nvCxnSpPr>
          <p:cNvPr id="101" name="直線コネクタ 100"/>
          <p:cNvCxnSpPr/>
          <p:nvPr/>
        </p:nvCxnSpPr>
        <p:spPr>
          <a:xfrm flipV="1">
            <a:off x="741182" y="6426548"/>
            <a:ext cx="149012" cy="105171"/>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954985" y="5944747"/>
            <a:ext cx="3484946" cy="590349"/>
          </a:xfrm>
          <a:prstGeom prst="rect">
            <a:avLst/>
          </a:prstGeom>
          <a:noFill/>
        </p:spPr>
        <p:txBody>
          <a:bodyPr wrap="square" lIns="36000" tIns="36000" rIns="36000" bIns="36000" rtlCol="0">
            <a:spAutoFit/>
          </a:bodyPr>
          <a:lstStyle/>
          <a:p>
            <a:pPr defTabSz="431643"/>
            <a:r>
              <a:rPr lang="ja-JP" altLang="en-US" sz="1100" dirty="0">
                <a:solidFill>
                  <a:srgbClr val="FF0000"/>
                </a:solidFill>
                <a:latin typeface="+mn-ea"/>
              </a:rPr>
              <a:t>・ライフサイエンス：医療などの体の構造を研究する</a:t>
            </a:r>
            <a:endParaRPr lang="en-US" altLang="ja-JP" sz="1100" dirty="0">
              <a:solidFill>
                <a:srgbClr val="FF0000"/>
              </a:solidFill>
              <a:latin typeface="+mn-ea"/>
            </a:endParaRPr>
          </a:p>
          <a:p>
            <a:pPr defTabSz="431643"/>
            <a:r>
              <a:rPr lang="ja-JP" altLang="en-US" sz="1100" dirty="0">
                <a:solidFill>
                  <a:srgbClr val="FF0000"/>
                </a:solidFill>
                <a:latin typeface="+mn-ea"/>
              </a:rPr>
              <a:t>　科学分野（未解明の生命の理解を目指した研究）</a:t>
            </a:r>
            <a:endParaRPr lang="en-US" altLang="ja-JP" sz="1100" dirty="0">
              <a:solidFill>
                <a:srgbClr val="FF0000"/>
              </a:solidFill>
              <a:latin typeface="+mn-ea"/>
            </a:endParaRPr>
          </a:p>
          <a:p>
            <a:pPr defTabSz="431643"/>
            <a:r>
              <a:rPr lang="ja-JP" altLang="en-US" sz="1100" dirty="0">
                <a:solidFill>
                  <a:srgbClr val="FF0000"/>
                </a:solidFill>
                <a:latin typeface="+mn-ea"/>
              </a:rPr>
              <a:t>・</a:t>
            </a:r>
            <a:r>
              <a:rPr lang="en-US" altLang="ja-JP" sz="1100" dirty="0" err="1">
                <a:solidFill>
                  <a:srgbClr val="FF0000"/>
                </a:solidFill>
                <a:latin typeface="+mn-ea"/>
              </a:rPr>
              <a:t>iPS</a:t>
            </a:r>
            <a:r>
              <a:rPr lang="ja-JP" altLang="en-US" sz="1100" dirty="0">
                <a:solidFill>
                  <a:srgbClr val="FF0000"/>
                </a:solidFill>
                <a:latin typeface="+mn-ea"/>
              </a:rPr>
              <a:t>細胞を病気の研究や再生医療に活用</a:t>
            </a:r>
            <a:endParaRPr lang="en-US" altLang="ja-JP" sz="1100" dirty="0">
              <a:solidFill>
                <a:srgbClr val="FF0000"/>
              </a:solidFill>
              <a:latin typeface="+mn-ea"/>
            </a:endParaRPr>
          </a:p>
        </p:txBody>
      </p:sp>
      <p:sp>
        <p:nvSpPr>
          <p:cNvPr id="2" name="テキスト ボックス 1"/>
          <p:cNvSpPr txBox="1"/>
          <p:nvPr/>
        </p:nvSpPr>
        <p:spPr>
          <a:xfrm>
            <a:off x="942531" y="3482767"/>
            <a:ext cx="459994" cy="223138"/>
          </a:xfrm>
          <a:prstGeom prst="rect">
            <a:avLst/>
          </a:prstGeom>
          <a:noFill/>
        </p:spPr>
        <p:txBody>
          <a:bodyPr wrap="square" rtlCol="0">
            <a:spAutoFit/>
          </a:bodyPr>
          <a:lstStyle/>
          <a:p>
            <a:pPr defTabSz="431643"/>
            <a:r>
              <a:rPr kumimoji="1" lang="ja-JP" altLang="en-US" sz="850" dirty="0">
                <a:solidFill>
                  <a:srgbClr val="FF0000"/>
                </a:solidFill>
                <a:latin typeface="Calibri" panose="020F0502020204030204"/>
                <a:ea typeface="游ゴシック" panose="020B0400000000000000" pitchFamily="50" charset="-128"/>
              </a:rPr>
              <a:t>✔</a:t>
            </a:r>
          </a:p>
        </p:txBody>
      </p:sp>
      <p:sp>
        <p:nvSpPr>
          <p:cNvPr id="8" name="正方形/長方形 7"/>
          <p:cNvSpPr/>
          <p:nvPr/>
        </p:nvSpPr>
        <p:spPr>
          <a:xfrm>
            <a:off x="954985" y="3301117"/>
            <a:ext cx="293670" cy="223138"/>
          </a:xfrm>
          <a:prstGeom prst="rect">
            <a:avLst/>
          </a:prstGeom>
        </p:spPr>
        <p:txBody>
          <a:bodyPr wrap="none">
            <a:spAutoFit/>
          </a:bodyPr>
          <a:lstStyle/>
          <a:p>
            <a:pPr defTabSz="431643"/>
            <a:r>
              <a:rPr kumimoji="1" lang="ja-JP" altLang="en-US" sz="850" dirty="0">
                <a:solidFill>
                  <a:srgbClr val="FF0000"/>
                </a:solidFill>
                <a:latin typeface="Calibri" panose="020F0502020204030204"/>
                <a:ea typeface="游ゴシック" panose="020B0400000000000000" pitchFamily="50" charset="-128"/>
              </a:rPr>
              <a:t>✔</a:t>
            </a:r>
          </a:p>
        </p:txBody>
      </p:sp>
      <p:pic>
        <p:nvPicPr>
          <p:cNvPr id="3" name="図 2"/>
          <p:cNvPicPr>
            <a:picLocks noChangeAspect="1"/>
          </p:cNvPicPr>
          <p:nvPr/>
        </p:nvPicPr>
        <p:blipFill>
          <a:blip r:embed="rId2"/>
          <a:stretch>
            <a:fillRect/>
          </a:stretch>
        </p:blipFill>
        <p:spPr>
          <a:xfrm rot="10800000">
            <a:off x="130638" y="841022"/>
            <a:ext cx="782743" cy="218708"/>
          </a:xfrm>
          <a:prstGeom prst="rect">
            <a:avLst/>
          </a:prstGeom>
        </p:spPr>
      </p:pic>
      <p:pic>
        <p:nvPicPr>
          <p:cNvPr id="7" name="図 6"/>
          <p:cNvPicPr>
            <a:picLocks noChangeAspect="1"/>
          </p:cNvPicPr>
          <p:nvPr/>
        </p:nvPicPr>
        <p:blipFill>
          <a:blip r:embed="rId2"/>
          <a:stretch>
            <a:fillRect/>
          </a:stretch>
        </p:blipFill>
        <p:spPr>
          <a:xfrm rot="10800000">
            <a:off x="114036" y="529518"/>
            <a:ext cx="782743" cy="218708"/>
          </a:xfrm>
          <a:prstGeom prst="rect">
            <a:avLst/>
          </a:prstGeom>
        </p:spPr>
      </p:pic>
      <p:sp>
        <p:nvSpPr>
          <p:cNvPr id="66" name="角丸四角形 65"/>
          <p:cNvSpPr/>
          <p:nvPr/>
        </p:nvSpPr>
        <p:spPr>
          <a:xfrm>
            <a:off x="88780" y="529703"/>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r>
              <a:rPr lang="ja-JP" altLang="en-US" sz="1051" b="1" dirty="0">
                <a:solidFill>
                  <a:srgbClr val="002060"/>
                </a:solidFill>
                <a:latin typeface="メイリオ" panose="020B0604030504040204" pitchFamily="50" charset="-128"/>
                <a:ea typeface="メイリオ" panose="020B0604030504040204" pitchFamily="50" charset="-128"/>
              </a:rPr>
              <a:t>トピック</a:t>
            </a:r>
          </a:p>
        </p:txBody>
      </p:sp>
      <p:sp>
        <p:nvSpPr>
          <p:cNvPr id="65" name="角丸四角形 64"/>
          <p:cNvSpPr/>
          <p:nvPr/>
        </p:nvSpPr>
        <p:spPr>
          <a:xfrm>
            <a:off x="82418" y="841674"/>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r>
              <a:rPr lang="ja-JP" altLang="en-US" sz="1051" b="1" dirty="0">
                <a:solidFill>
                  <a:srgbClr val="002060"/>
                </a:solidFill>
                <a:latin typeface="メイリオ" panose="020B0604030504040204" pitchFamily="50" charset="-128"/>
                <a:ea typeface="メイリオ" panose="020B0604030504040204" pitchFamily="50" charset="-128"/>
              </a:rPr>
              <a:t>ねらい</a:t>
            </a:r>
          </a:p>
        </p:txBody>
      </p:sp>
      <p:pic>
        <p:nvPicPr>
          <p:cNvPr id="70" name="図 69"/>
          <p:cNvPicPr/>
          <p:nvPr/>
        </p:nvPicPr>
        <p:blipFill>
          <a:blip r:embed="rId6">
            <a:extLst>
              <a:ext uri="{28A0092B-C50C-407E-A947-70E740481C1C}">
                <a14:useLocalDpi xmlns:a14="http://schemas.microsoft.com/office/drawing/2010/main" val="0"/>
              </a:ext>
            </a:extLst>
          </a:blip>
          <a:srcRect/>
          <a:stretch>
            <a:fillRect/>
          </a:stretch>
        </p:blipFill>
        <p:spPr bwMode="auto">
          <a:xfrm>
            <a:off x="111000" y="4357242"/>
            <a:ext cx="615661" cy="281753"/>
          </a:xfrm>
          <a:prstGeom prst="rect">
            <a:avLst/>
          </a:prstGeom>
          <a:noFill/>
          <a:ln>
            <a:noFill/>
          </a:ln>
        </p:spPr>
      </p:pic>
      <p:cxnSp>
        <p:nvCxnSpPr>
          <p:cNvPr id="84" name="直線コネクタ 83"/>
          <p:cNvCxnSpPr/>
          <p:nvPr/>
        </p:nvCxnSpPr>
        <p:spPr>
          <a:xfrm>
            <a:off x="4381248" y="5811246"/>
            <a:ext cx="0" cy="2454138"/>
          </a:xfrm>
          <a:prstGeom prst="line">
            <a:avLst/>
          </a:prstGeom>
          <a:noFill/>
          <a:ln w="12700" cap="flat" cmpd="sng" algn="ctr">
            <a:solidFill>
              <a:srgbClr val="FF0000"/>
            </a:solidFill>
            <a:prstDash val="sysDot"/>
            <a:miter lim="800000"/>
          </a:ln>
          <a:effectLst/>
        </p:spPr>
      </p:cxnSp>
      <p:pic>
        <p:nvPicPr>
          <p:cNvPr id="87" name="図 86"/>
          <p:cNvPicPr/>
          <p:nvPr/>
        </p:nvPicPr>
        <p:blipFill>
          <a:blip r:embed="rId6">
            <a:extLst>
              <a:ext uri="{28A0092B-C50C-407E-A947-70E740481C1C}">
                <a14:useLocalDpi xmlns:a14="http://schemas.microsoft.com/office/drawing/2010/main" val="0"/>
              </a:ext>
            </a:extLst>
          </a:blip>
          <a:srcRect/>
          <a:stretch>
            <a:fillRect/>
          </a:stretch>
        </p:blipFill>
        <p:spPr bwMode="auto">
          <a:xfrm>
            <a:off x="210181" y="8284907"/>
            <a:ext cx="615661" cy="281753"/>
          </a:xfrm>
          <a:prstGeom prst="rect">
            <a:avLst/>
          </a:prstGeom>
          <a:noFill/>
          <a:ln>
            <a:noFill/>
          </a:ln>
        </p:spPr>
      </p:pic>
      <p:sp>
        <p:nvSpPr>
          <p:cNvPr id="56" name="正方形/長方形 55"/>
          <p:cNvSpPr/>
          <p:nvPr/>
        </p:nvSpPr>
        <p:spPr>
          <a:xfrm>
            <a:off x="5281035" y="9569860"/>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7" name="楕円 56"/>
          <p:cNvSpPr/>
          <p:nvPr/>
        </p:nvSpPr>
        <p:spPr>
          <a:xfrm>
            <a:off x="6402917" y="9569860"/>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8" name="テキスト ボックス 57"/>
          <p:cNvSpPr txBox="1"/>
          <p:nvPr/>
        </p:nvSpPr>
        <p:spPr>
          <a:xfrm>
            <a:off x="6379767" y="9536171"/>
            <a:ext cx="509261" cy="307777"/>
          </a:xfrm>
          <a:prstGeom prst="rect">
            <a:avLst/>
          </a:prstGeom>
          <a:noFill/>
        </p:spPr>
        <p:txBody>
          <a:bodyPr wrap="square" rtlCol="0">
            <a:spAutoFit/>
          </a:bodyPr>
          <a:lstStyle/>
          <a:p>
            <a:r>
              <a:rPr kumimoji="1" lang="en-US" altLang="ja-JP" sz="1400" b="1" dirty="0" smtClean="0">
                <a:solidFill>
                  <a:schemeClr val="bg1"/>
                </a:solidFill>
              </a:rPr>
              <a:t>17</a:t>
            </a:r>
            <a:endParaRPr kumimoji="1" lang="ja-JP" altLang="en-US" sz="1400" b="1" dirty="0">
              <a:solidFill>
                <a:schemeClr val="bg1"/>
              </a:solidFill>
            </a:endParaRPr>
          </a:p>
        </p:txBody>
      </p:sp>
    </p:spTree>
    <p:extLst>
      <p:ext uri="{BB962C8B-B14F-4D97-AF65-F5344CB8AC3E}">
        <p14:creationId xmlns:p14="http://schemas.microsoft.com/office/powerpoint/2010/main" val="291237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rot="10800000">
            <a:off x="162174" y="4184524"/>
            <a:ext cx="782743" cy="218708"/>
          </a:xfrm>
          <a:prstGeom prst="rect">
            <a:avLst/>
          </a:prstGeom>
        </p:spPr>
      </p:pic>
      <p:pic>
        <p:nvPicPr>
          <p:cNvPr id="12" name="図 11"/>
          <p:cNvPicPr>
            <a:picLocks noChangeAspect="1"/>
          </p:cNvPicPr>
          <p:nvPr/>
        </p:nvPicPr>
        <p:blipFill>
          <a:blip r:embed="rId2"/>
          <a:stretch>
            <a:fillRect/>
          </a:stretch>
        </p:blipFill>
        <p:spPr>
          <a:xfrm rot="10800000">
            <a:off x="1090965" y="4172287"/>
            <a:ext cx="782743" cy="229459"/>
          </a:xfrm>
          <a:prstGeom prst="rect">
            <a:avLst/>
          </a:prstGeom>
        </p:spPr>
      </p:pic>
      <p:pic>
        <p:nvPicPr>
          <p:cNvPr id="2" name="図 1"/>
          <p:cNvPicPr>
            <a:picLocks noChangeAspect="1"/>
          </p:cNvPicPr>
          <p:nvPr/>
        </p:nvPicPr>
        <p:blipFill>
          <a:blip r:embed="rId2"/>
          <a:stretch>
            <a:fillRect/>
          </a:stretch>
        </p:blipFill>
        <p:spPr>
          <a:xfrm>
            <a:off x="163071" y="319398"/>
            <a:ext cx="873147" cy="226889"/>
          </a:xfrm>
          <a:prstGeom prst="rect">
            <a:avLst/>
          </a:prstGeom>
        </p:spPr>
      </p:pic>
      <p:sp>
        <p:nvSpPr>
          <p:cNvPr id="8" name="角丸四角形 7"/>
          <p:cNvSpPr/>
          <p:nvPr/>
        </p:nvSpPr>
        <p:spPr>
          <a:xfrm>
            <a:off x="62325" y="342224"/>
            <a:ext cx="1100603" cy="21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r>
              <a:rPr lang="ja-JP" altLang="en-US" sz="1051" b="1" dirty="0">
                <a:solidFill>
                  <a:srgbClr val="002060"/>
                </a:solidFill>
                <a:latin typeface="メイリオ" panose="020B0604030504040204" pitchFamily="50" charset="-128"/>
                <a:ea typeface="メイリオ" panose="020B0604030504040204" pitchFamily="50" charset="-128"/>
              </a:rPr>
              <a:t>整理・分析</a:t>
            </a:r>
          </a:p>
        </p:txBody>
      </p:sp>
      <p:sp>
        <p:nvSpPr>
          <p:cNvPr id="9" name="正方形/長方形 8"/>
          <p:cNvSpPr/>
          <p:nvPr/>
        </p:nvSpPr>
        <p:spPr>
          <a:xfrm>
            <a:off x="162173" y="2945310"/>
            <a:ext cx="6530965" cy="1068736"/>
          </a:xfrm>
          <a:prstGeom prst="rect">
            <a:avLst/>
          </a:prstGeom>
          <a:solidFill>
            <a:schemeClr val="accent1">
              <a:lumMod val="20000"/>
              <a:lumOff val="80000"/>
            </a:schemeClr>
          </a:solidFill>
          <a:ln>
            <a:solidFill>
              <a:srgbClr val="0070C0"/>
            </a:solidFill>
            <a:prstDash val="sysDash"/>
          </a:ln>
        </p:spPr>
        <p:txBody>
          <a:bodyPr wrap="square" lIns="36000" tIns="108000" rIns="36000" bIns="36000">
            <a:spAutoFit/>
          </a:bodyPr>
          <a:lstStyle/>
          <a:p>
            <a:pPr defTabSz="431643"/>
            <a:r>
              <a:rPr lang="ja-JP" altLang="en-US" sz="1000" dirty="0">
                <a:solidFill>
                  <a:srgbClr val="0070C0"/>
                </a:solidFill>
                <a:latin typeface="+mn-ea"/>
              </a:rPr>
              <a:t>・「社会としてできそうなこと」については、</a:t>
            </a:r>
            <a:r>
              <a:rPr lang="ja-JP" altLang="en-US" sz="1000" b="1" u="sng" dirty="0">
                <a:solidFill>
                  <a:srgbClr val="0070C0"/>
                </a:solidFill>
                <a:latin typeface="+mn-ea"/>
              </a:rPr>
              <a:t>ヘルスケアが「健康管理」と「病気の予防」のための取り組み</a:t>
            </a:r>
            <a:r>
              <a:rPr lang="ja-JP" altLang="en-US" sz="1000" b="1" u="sng" dirty="0" smtClean="0">
                <a:solidFill>
                  <a:srgbClr val="0070C0"/>
                </a:solidFill>
                <a:latin typeface="+mn-ea"/>
              </a:rPr>
              <a:t>で</a:t>
            </a:r>
            <a:endParaRPr lang="en-US" altLang="ja-JP" sz="1000" b="1" u="sng" dirty="0" smtClean="0">
              <a:solidFill>
                <a:srgbClr val="0070C0"/>
              </a:solidFill>
              <a:latin typeface="+mn-ea"/>
            </a:endParaRPr>
          </a:p>
          <a:p>
            <a:pPr defTabSz="431643"/>
            <a:r>
              <a:rPr lang="ja-JP" altLang="en-US" sz="1000" b="1" dirty="0">
                <a:solidFill>
                  <a:srgbClr val="0070C0"/>
                </a:solidFill>
                <a:latin typeface="+mn-ea"/>
              </a:rPr>
              <a:t>　</a:t>
            </a:r>
            <a:r>
              <a:rPr lang="ja-JP" altLang="en-US" sz="1000" b="1" u="sng" dirty="0" smtClean="0">
                <a:solidFill>
                  <a:srgbClr val="0070C0"/>
                </a:solidFill>
                <a:latin typeface="+mn-ea"/>
              </a:rPr>
              <a:t>あることを</a:t>
            </a:r>
            <a:r>
              <a:rPr lang="ja-JP" altLang="en-US" sz="1000" b="1" u="sng" dirty="0">
                <a:solidFill>
                  <a:srgbClr val="0070C0"/>
                </a:solidFill>
                <a:latin typeface="+mn-ea"/>
              </a:rPr>
              <a:t>改めて確認させる。そして、そのために必要な制度やサービスなどを入り口に考えてみる</a:t>
            </a:r>
            <a:r>
              <a:rPr lang="ja-JP" altLang="en-US" sz="1000" dirty="0">
                <a:solidFill>
                  <a:srgbClr val="0070C0"/>
                </a:solidFill>
                <a:latin typeface="+mn-ea"/>
              </a:rPr>
              <a:t>よう</a:t>
            </a:r>
            <a:r>
              <a:rPr lang="ja-JP" altLang="en-US" sz="1000" dirty="0" smtClean="0">
                <a:solidFill>
                  <a:srgbClr val="0070C0"/>
                </a:solidFill>
                <a:latin typeface="+mn-ea"/>
              </a:rPr>
              <a:t>働き</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smtClean="0">
                <a:solidFill>
                  <a:srgbClr val="0070C0"/>
                </a:solidFill>
                <a:latin typeface="+mn-ea"/>
              </a:rPr>
              <a:t>かける</a:t>
            </a:r>
            <a:r>
              <a:rPr lang="ja-JP" altLang="en-US" sz="1000" dirty="0">
                <a:solidFill>
                  <a:srgbClr val="0070C0"/>
                </a:solidFill>
                <a:latin typeface="+mn-ea"/>
              </a:rPr>
              <a:t>。生活</a:t>
            </a:r>
            <a:r>
              <a:rPr lang="ja-JP" altLang="en-US" sz="1000" dirty="0" smtClean="0">
                <a:solidFill>
                  <a:srgbClr val="0070C0"/>
                </a:solidFill>
                <a:latin typeface="+mn-ea"/>
              </a:rPr>
              <a:t>習慣の</a:t>
            </a:r>
            <a:r>
              <a:rPr lang="ja-JP" altLang="en-US" sz="1000" dirty="0">
                <a:solidFill>
                  <a:srgbClr val="0070C0"/>
                </a:solidFill>
                <a:latin typeface="+mn-ea"/>
              </a:rPr>
              <a:t>改善、感染症の対策、がんの予防など、生徒自身の気になる内容をもとに考えてみても</a:t>
            </a:r>
            <a:r>
              <a:rPr lang="ja-JP" altLang="en-US" sz="1000" dirty="0" err="1" smtClean="0">
                <a:solidFill>
                  <a:srgbClr val="0070C0"/>
                </a:solidFill>
                <a:latin typeface="+mn-ea"/>
              </a:rPr>
              <a:t>よ</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smtClean="0">
                <a:solidFill>
                  <a:srgbClr val="0070C0"/>
                </a:solidFill>
                <a:latin typeface="+mn-ea"/>
              </a:rPr>
              <a:t>いと伝える</a:t>
            </a:r>
            <a:r>
              <a:rPr lang="ja-JP" altLang="en-US" sz="1000" dirty="0">
                <a:solidFill>
                  <a:srgbClr val="0070C0"/>
                </a:solidFill>
                <a:latin typeface="+mn-ea"/>
              </a:rPr>
              <a:t>。</a:t>
            </a:r>
            <a:endParaRPr lang="en-US" altLang="ja-JP" sz="1000" dirty="0">
              <a:solidFill>
                <a:srgbClr val="0070C0"/>
              </a:solidFill>
              <a:latin typeface="+mn-ea"/>
            </a:endParaRPr>
          </a:p>
          <a:p>
            <a:pPr defTabSz="431643"/>
            <a:r>
              <a:rPr lang="ja-JP" altLang="en-US" sz="1000" dirty="0">
                <a:solidFill>
                  <a:srgbClr val="0070C0"/>
                </a:solidFill>
                <a:latin typeface="+mn-ea"/>
              </a:rPr>
              <a:t>・「自分としてできそうなこと」は、</a:t>
            </a:r>
            <a:r>
              <a:rPr lang="ja-JP" altLang="en-US" sz="1000" b="1" u="sng" dirty="0">
                <a:solidFill>
                  <a:srgbClr val="0070C0"/>
                </a:solidFill>
                <a:latin typeface="+mn-ea"/>
              </a:rPr>
              <a:t>まず自分が健康を維持するためにできそうなことを考えて、それを周り</a:t>
            </a:r>
            <a:r>
              <a:rPr lang="ja-JP" altLang="en-US" sz="1000" b="1" u="sng" dirty="0" smtClean="0">
                <a:solidFill>
                  <a:srgbClr val="0070C0"/>
                </a:solidFill>
                <a:latin typeface="+mn-ea"/>
              </a:rPr>
              <a:t>に</a:t>
            </a:r>
            <a:endParaRPr lang="en-US" altLang="ja-JP" sz="1000" b="1" u="sng" dirty="0" smtClean="0">
              <a:solidFill>
                <a:srgbClr val="0070C0"/>
              </a:solidFill>
              <a:latin typeface="+mn-ea"/>
            </a:endParaRPr>
          </a:p>
          <a:p>
            <a:pPr defTabSz="431643"/>
            <a:r>
              <a:rPr lang="ja-JP" altLang="en-US" sz="1000" b="1" dirty="0">
                <a:solidFill>
                  <a:srgbClr val="0070C0"/>
                </a:solidFill>
                <a:latin typeface="+mn-ea"/>
              </a:rPr>
              <a:t>　</a:t>
            </a:r>
            <a:r>
              <a:rPr lang="ja-JP" altLang="en-US" sz="1000" b="1" u="sng" dirty="0" smtClean="0">
                <a:solidFill>
                  <a:srgbClr val="0070C0"/>
                </a:solidFill>
                <a:latin typeface="+mn-ea"/>
              </a:rPr>
              <a:t>少しずつ広げて</a:t>
            </a:r>
            <a:r>
              <a:rPr lang="ja-JP" altLang="en-US" sz="1000" b="1" u="sng" dirty="0">
                <a:solidFill>
                  <a:srgbClr val="0070C0"/>
                </a:solidFill>
                <a:latin typeface="+mn-ea"/>
              </a:rPr>
              <a:t>いく方法</a:t>
            </a:r>
            <a:r>
              <a:rPr lang="ja-JP" altLang="en-US" sz="1000" dirty="0">
                <a:solidFill>
                  <a:srgbClr val="0070C0"/>
                </a:solidFill>
                <a:latin typeface="+mn-ea"/>
              </a:rPr>
              <a:t>がないかを探ってみようと促す。</a:t>
            </a:r>
            <a:endParaRPr lang="en-US" altLang="ja-JP" sz="1000" dirty="0">
              <a:solidFill>
                <a:srgbClr val="0070C0"/>
              </a:solidFill>
              <a:latin typeface="+mn-ea"/>
            </a:endParaRPr>
          </a:p>
        </p:txBody>
      </p:sp>
      <p:sp>
        <p:nvSpPr>
          <p:cNvPr id="10" name="テキスト ボックス 9"/>
          <p:cNvSpPr txBox="1"/>
          <p:nvPr/>
        </p:nvSpPr>
        <p:spPr>
          <a:xfrm>
            <a:off x="1087101" y="297960"/>
            <a:ext cx="4661919" cy="276999"/>
          </a:xfrm>
          <a:prstGeom prst="rect">
            <a:avLst/>
          </a:prstGeom>
          <a:noFill/>
        </p:spPr>
        <p:txBody>
          <a:bodyPr wrap="square" rtlCol="0">
            <a:spAutoFit/>
          </a:bodyPr>
          <a:lstStyle/>
          <a:p>
            <a:pPr defTabSz="431643"/>
            <a:r>
              <a:rPr lang="ja-JP" altLang="en-US" sz="1200" b="1" dirty="0">
                <a:solidFill>
                  <a:srgbClr val="002060"/>
                </a:solidFill>
                <a:latin typeface="メイリオ" panose="020B0604030504040204" pitchFamily="50" charset="-128"/>
                <a:ea typeface="メイリオ" panose="020B0604030504040204" pitchFamily="50" charset="-128"/>
              </a:rPr>
              <a:t>考える「これからできそうなアイデア」</a:t>
            </a:r>
          </a:p>
        </p:txBody>
      </p:sp>
      <p:sp>
        <p:nvSpPr>
          <p:cNvPr id="11" name="正方形/長方形 10"/>
          <p:cNvSpPr/>
          <p:nvPr/>
        </p:nvSpPr>
        <p:spPr>
          <a:xfrm>
            <a:off x="1466529" y="482363"/>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sp>
        <p:nvSpPr>
          <p:cNvPr id="19" name="正方形/長方形 18"/>
          <p:cNvSpPr/>
          <p:nvPr/>
        </p:nvSpPr>
        <p:spPr>
          <a:xfrm>
            <a:off x="1024571" y="544502"/>
            <a:ext cx="3440503" cy="246221"/>
          </a:xfrm>
          <a:prstGeom prst="rect">
            <a:avLst/>
          </a:prstGeom>
        </p:spPr>
        <p:txBody>
          <a:bodyPr wrap="square">
            <a:spAutoFit/>
          </a:bodyPr>
          <a:lstStyle/>
          <a:p>
            <a:pPr defTabSz="431643">
              <a:defRPr/>
            </a:pPr>
            <a:r>
              <a:rPr lang="ja-JP" altLang="en-US" sz="1000" b="1" dirty="0">
                <a:solidFill>
                  <a:prstClr val="black"/>
                </a:solidFill>
                <a:latin typeface="メイリオ" panose="020B0604030504040204" pitchFamily="50" charset="-128"/>
                <a:ea typeface="メイリオ" panose="020B0604030504040204" pitchFamily="50" charset="-128"/>
              </a:rPr>
              <a:t>●ヘルスケアに</a:t>
            </a:r>
            <a:r>
              <a:rPr lang="ja-JP" altLang="en-US" sz="1000" b="1" dirty="0" smtClean="0">
                <a:solidFill>
                  <a:prstClr val="black"/>
                </a:solidFill>
                <a:latin typeface="メイリオ" panose="020B0604030504040204" pitchFamily="50" charset="-128"/>
                <a:ea typeface="メイリオ" panose="020B0604030504040204" pitchFamily="50" charset="-128"/>
              </a:rPr>
              <a:t>おいて、社会</a:t>
            </a:r>
            <a:r>
              <a:rPr lang="ja-JP" altLang="en-US" sz="1000" b="1" dirty="0">
                <a:solidFill>
                  <a:prstClr val="black"/>
                </a:solidFill>
                <a:latin typeface="メイリオ" panose="020B0604030504040204" pitchFamily="50" charset="-128"/>
                <a:ea typeface="メイリオ" panose="020B0604030504040204" pitchFamily="50" charset="-128"/>
              </a:rPr>
              <a:t>としてできそうなことは？</a:t>
            </a:r>
          </a:p>
        </p:txBody>
      </p:sp>
      <p:sp>
        <p:nvSpPr>
          <p:cNvPr id="22" name="テキスト ボックス 21"/>
          <p:cNvSpPr txBox="1"/>
          <p:nvPr/>
        </p:nvSpPr>
        <p:spPr>
          <a:xfrm>
            <a:off x="1087101" y="2274561"/>
            <a:ext cx="3328056" cy="580534"/>
          </a:xfrm>
          <a:prstGeom prst="rect">
            <a:avLst/>
          </a:prstGeom>
          <a:noFill/>
        </p:spPr>
        <p:txBody>
          <a:bodyPr wrap="square" lIns="36000" tIns="36000" rIns="36000" bIns="36000" rtlCol="0">
            <a:spAutoFit/>
          </a:bodyPr>
          <a:lstStyle/>
          <a:p>
            <a:pPr defTabSz="431643"/>
            <a:r>
              <a:rPr lang="ja-JP" altLang="en-US" sz="1100" dirty="0">
                <a:solidFill>
                  <a:srgbClr val="FF0000"/>
                </a:solidFill>
                <a:latin typeface="+mn-ea"/>
              </a:rPr>
              <a:t>・スマートライフプロジェクトに参加する。また、</a:t>
            </a:r>
            <a:endParaRPr lang="en-US" altLang="ja-JP" sz="1100" dirty="0">
              <a:solidFill>
                <a:srgbClr val="FF0000"/>
              </a:solidFill>
              <a:latin typeface="+mn-ea"/>
            </a:endParaRPr>
          </a:p>
          <a:p>
            <a:pPr defTabSz="431643"/>
            <a:r>
              <a:rPr lang="ja-JP" altLang="en-US" sz="1100" dirty="0">
                <a:solidFill>
                  <a:srgbClr val="FF0000"/>
                </a:solidFill>
                <a:latin typeface="+mn-ea"/>
              </a:rPr>
              <a:t>　周囲にも参加を呼びかけ、巻き込んで食生活や</a:t>
            </a:r>
            <a:endParaRPr lang="en-US" altLang="ja-JP" sz="1100" dirty="0">
              <a:solidFill>
                <a:srgbClr val="FF0000"/>
              </a:solidFill>
              <a:latin typeface="+mn-ea"/>
            </a:endParaRPr>
          </a:p>
          <a:p>
            <a:pPr defTabSz="431643"/>
            <a:r>
              <a:rPr lang="ja-JP" altLang="en-US" sz="1100" dirty="0">
                <a:solidFill>
                  <a:srgbClr val="FF0000"/>
                </a:solidFill>
                <a:latin typeface="+mn-ea"/>
              </a:rPr>
              <a:t>　健康習慣の改善を行う</a:t>
            </a:r>
            <a:endParaRPr lang="en-US" altLang="ja-JP" sz="1100" dirty="0">
              <a:solidFill>
                <a:srgbClr val="FF0000"/>
              </a:solidFill>
              <a:latin typeface="+mn-ea"/>
            </a:endParaRPr>
          </a:p>
        </p:txBody>
      </p:sp>
      <p:sp>
        <p:nvSpPr>
          <p:cNvPr id="24" name="テキスト ボックス 23"/>
          <p:cNvSpPr txBox="1"/>
          <p:nvPr/>
        </p:nvSpPr>
        <p:spPr>
          <a:xfrm>
            <a:off x="1074828" y="719289"/>
            <a:ext cx="5144356" cy="1277273"/>
          </a:xfrm>
          <a:prstGeom prst="rect">
            <a:avLst/>
          </a:prstGeom>
          <a:noFill/>
        </p:spPr>
        <p:txBody>
          <a:bodyPr wrap="square" lIns="36000" tIns="36000" rIns="36000" bIns="36000" rtlCol="0">
            <a:spAutoFit/>
          </a:bodyPr>
          <a:lstStyle/>
          <a:p>
            <a:pPr defTabSz="431643"/>
            <a:r>
              <a:rPr lang="ja-JP" altLang="en-US" sz="1100" dirty="0">
                <a:solidFill>
                  <a:srgbClr val="FF0000"/>
                </a:solidFill>
                <a:latin typeface="+mn-ea"/>
              </a:rPr>
              <a:t>・希望する国民全員がウェアラブル端末やスマート</a:t>
            </a:r>
            <a:endParaRPr lang="en-US" altLang="ja-JP" sz="1100" dirty="0">
              <a:solidFill>
                <a:srgbClr val="FF0000"/>
              </a:solidFill>
              <a:latin typeface="+mn-ea"/>
            </a:endParaRPr>
          </a:p>
          <a:p>
            <a:pPr defTabSz="431643"/>
            <a:r>
              <a:rPr lang="ja-JP" altLang="en-US" sz="1100" dirty="0">
                <a:solidFill>
                  <a:srgbClr val="FF0000"/>
                </a:solidFill>
                <a:latin typeface="+mn-ea"/>
              </a:rPr>
              <a:t>　フォンに、自分の食事や運動、睡眠などの活動を</a:t>
            </a:r>
            <a:endParaRPr lang="en-US" altLang="ja-JP" sz="1100" dirty="0">
              <a:solidFill>
                <a:srgbClr val="FF0000"/>
              </a:solidFill>
              <a:latin typeface="+mn-ea"/>
            </a:endParaRPr>
          </a:p>
          <a:p>
            <a:pPr defTabSz="431643"/>
            <a:r>
              <a:rPr lang="ja-JP" altLang="en-US" sz="1100" dirty="0">
                <a:solidFill>
                  <a:srgbClr val="FF0000"/>
                </a:solidFill>
                <a:latin typeface="+mn-ea"/>
              </a:rPr>
              <a:t>　記録できる環境を整える。そのビッグデータを活</a:t>
            </a:r>
            <a:endParaRPr lang="en-US" altLang="ja-JP" sz="1100" dirty="0">
              <a:solidFill>
                <a:srgbClr val="FF0000"/>
              </a:solidFill>
              <a:latin typeface="+mn-ea"/>
            </a:endParaRPr>
          </a:p>
          <a:p>
            <a:pPr defTabSz="431643"/>
            <a:r>
              <a:rPr lang="ja-JP" altLang="en-US" sz="1100" dirty="0">
                <a:solidFill>
                  <a:srgbClr val="FF0000"/>
                </a:solidFill>
                <a:latin typeface="+mn-ea"/>
              </a:rPr>
              <a:t>　</a:t>
            </a:r>
            <a:r>
              <a:rPr lang="ja-JP" altLang="en-US" sz="1100" dirty="0" err="1">
                <a:solidFill>
                  <a:srgbClr val="FF0000"/>
                </a:solidFill>
                <a:latin typeface="+mn-ea"/>
              </a:rPr>
              <a:t>用して</a:t>
            </a:r>
            <a:r>
              <a:rPr lang="ja-JP" altLang="en-US" sz="1100" dirty="0">
                <a:solidFill>
                  <a:srgbClr val="FF0000"/>
                </a:solidFill>
                <a:latin typeface="+mn-ea"/>
              </a:rPr>
              <a:t>一人ひとりの興味や関心に合わせた最適な</a:t>
            </a:r>
            <a:endParaRPr lang="en-US" altLang="ja-JP" sz="1100" dirty="0">
              <a:solidFill>
                <a:srgbClr val="FF0000"/>
              </a:solidFill>
              <a:latin typeface="+mn-ea"/>
            </a:endParaRPr>
          </a:p>
          <a:p>
            <a:pPr defTabSz="431643"/>
            <a:r>
              <a:rPr lang="ja-JP" altLang="en-US" sz="1100" dirty="0">
                <a:solidFill>
                  <a:srgbClr val="FF0000"/>
                </a:solidFill>
                <a:latin typeface="+mn-ea"/>
              </a:rPr>
              <a:t>　イベントや食事の献立、飲食店の提案などを行う</a:t>
            </a:r>
            <a:endParaRPr lang="en-US" altLang="ja-JP" sz="1100" dirty="0">
              <a:solidFill>
                <a:srgbClr val="FF0000"/>
              </a:solidFill>
              <a:latin typeface="+mn-ea"/>
            </a:endParaRPr>
          </a:p>
          <a:p>
            <a:pPr defTabSz="431643"/>
            <a:r>
              <a:rPr lang="ja-JP" altLang="en-US" sz="1100" dirty="0">
                <a:solidFill>
                  <a:srgbClr val="FF0000"/>
                </a:solidFill>
                <a:latin typeface="+mn-ea"/>
              </a:rPr>
              <a:t>・不健全な生活習慣や食生活が続いたときはウェア</a:t>
            </a:r>
            <a:endParaRPr lang="en-US" altLang="ja-JP" sz="1100" dirty="0">
              <a:solidFill>
                <a:srgbClr val="FF0000"/>
              </a:solidFill>
              <a:latin typeface="+mn-ea"/>
            </a:endParaRPr>
          </a:p>
          <a:p>
            <a:pPr defTabSz="431643"/>
            <a:r>
              <a:rPr lang="ja-JP" altLang="en-US" sz="1100" dirty="0">
                <a:solidFill>
                  <a:srgbClr val="FF0000"/>
                </a:solidFill>
                <a:latin typeface="+mn-ea"/>
              </a:rPr>
              <a:t>　ラブル端末などから通知が届く</a:t>
            </a:r>
            <a:endParaRPr lang="en-US" altLang="ja-JP" sz="1100" dirty="0">
              <a:solidFill>
                <a:srgbClr val="FF0000"/>
              </a:solidFill>
              <a:latin typeface="+mn-ea"/>
            </a:endParaRPr>
          </a:p>
        </p:txBody>
      </p:sp>
      <p:sp>
        <p:nvSpPr>
          <p:cNvPr id="26" name="角丸四角形 25"/>
          <p:cNvSpPr/>
          <p:nvPr/>
        </p:nvSpPr>
        <p:spPr>
          <a:xfrm>
            <a:off x="44504" y="4176120"/>
            <a:ext cx="907564" cy="244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1643"/>
            <a:r>
              <a:rPr lang="ja-JP" altLang="en-US" sz="1051" b="1" dirty="0">
                <a:solidFill>
                  <a:srgbClr val="000000"/>
                </a:solidFill>
                <a:latin typeface="メイリオ" panose="020B0604030504040204" pitchFamily="50" charset="-128"/>
                <a:ea typeface="メイリオ" panose="020B0604030504040204" pitchFamily="50" charset="-128"/>
              </a:rPr>
              <a:t>　</a:t>
            </a:r>
            <a:r>
              <a:rPr lang="ja-JP" altLang="en-US" sz="1051" b="1" dirty="0">
                <a:solidFill>
                  <a:srgbClr val="002060"/>
                </a:solidFill>
                <a:latin typeface="メイリオ" panose="020B0604030504040204" pitchFamily="50" charset="-128"/>
                <a:ea typeface="メイリオ" panose="020B0604030504040204" pitchFamily="50" charset="-128"/>
              </a:rPr>
              <a:t>　まとめ</a:t>
            </a:r>
            <a:r>
              <a:rPr lang="ja-JP" altLang="en-US" sz="1051" b="1" dirty="0">
                <a:solidFill>
                  <a:srgbClr val="000000"/>
                </a:solidFill>
                <a:latin typeface="メイリオ" panose="020B0604030504040204" pitchFamily="50" charset="-128"/>
                <a:ea typeface="メイリオ" panose="020B0604030504040204" pitchFamily="50" charset="-128"/>
              </a:rPr>
              <a:t>　</a:t>
            </a:r>
          </a:p>
        </p:txBody>
      </p:sp>
      <p:sp>
        <p:nvSpPr>
          <p:cNvPr id="27" name="正方形/長方形 26"/>
          <p:cNvSpPr/>
          <p:nvPr/>
        </p:nvSpPr>
        <p:spPr>
          <a:xfrm>
            <a:off x="162173" y="8275636"/>
            <a:ext cx="6530965" cy="1068736"/>
          </a:xfrm>
          <a:prstGeom prst="rect">
            <a:avLst/>
          </a:prstGeom>
          <a:solidFill>
            <a:schemeClr val="accent1">
              <a:lumMod val="20000"/>
              <a:lumOff val="80000"/>
            </a:schemeClr>
          </a:solidFill>
          <a:ln>
            <a:solidFill>
              <a:srgbClr val="0070C0"/>
            </a:solidFill>
            <a:prstDash val="sysDash"/>
          </a:ln>
        </p:spPr>
        <p:txBody>
          <a:bodyPr wrap="square" lIns="36000" tIns="108000" rIns="36000" bIns="36000">
            <a:spAutoFit/>
          </a:bodyPr>
          <a:lstStyle/>
          <a:p>
            <a:pPr defTabSz="431643"/>
            <a:r>
              <a:rPr lang="ja-JP" altLang="en-US" sz="1000" dirty="0">
                <a:solidFill>
                  <a:srgbClr val="0070C0"/>
                </a:solidFill>
                <a:latin typeface="+mn-ea"/>
              </a:rPr>
              <a:t>・「アイデアを実現するための方法」について、前項で考えたアイデアが大きく書きあぐねている生徒には、</a:t>
            </a:r>
            <a:endParaRPr lang="en-US" altLang="ja-JP" sz="1000" dirty="0">
              <a:solidFill>
                <a:srgbClr val="0070C0"/>
              </a:solidFill>
              <a:latin typeface="+mn-ea"/>
            </a:endParaRPr>
          </a:p>
          <a:p>
            <a:pPr defTabSz="431643"/>
            <a:r>
              <a:rPr lang="ja-JP" altLang="en-US" sz="1000" dirty="0">
                <a:solidFill>
                  <a:srgbClr val="0070C0"/>
                </a:solidFill>
                <a:latin typeface="+mn-ea"/>
              </a:rPr>
              <a:t>　</a:t>
            </a:r>
            <a:r>
              <a:rPr lang="ja-JP" altLang="en-US" sz="1000" b="1" u="sng" dirty="0">
                <a:solidFill>
                  <a:srgbClr val="0070C0"/>
                </a:solidFill>
                <a:latin typeface="+mn-ea"/>
              </a:rPr>
              <a:t>実現へのアプローチを「社会の制度」「国民への啓蒙」「技術の進歩」などの側面で分けて考えてみる</a:t>
            </a:r>
            <a:r>
              <a:rPr lang="ja-JP" altLang="en-US" sz="1000" dirty="0">
                <a:solidFill>
                  <a:srgbClr val="0070C0"/>
                </a:solidFill>
                <a:latin typeface="+mn-ea"/>
              </a:rPr>
              <a:t>よう</a:t>
            </a:r>
            <a:endParaRPr lang="en-US" altLang="ja-JP" sz="1000" dirty="0">
              <a:solidFill>
                <a:srgbClr val="0070C0"/>
              </a:solidFill>
              <a:latin typeface="+mn-ea"/>
            </a:endParaRPr>
          </a:p>
          <a:p>
            <a:pPr defTabSz="431643"/>
            <a:r>
              <a:rPr lang="ja-JP" altLang="en-US" sz="1000" dirty="0">
                <a:solidFill>
                  <a:srgbClr val="0070C0"/>
                </a:solidFill>
                <a:latin typeface="+mn-ea"/>
              </a:rPr>
              <a:t>　勧める。小さな視点から入って、より具体的な方法を考察できると未来のイメージがはっきりしてくる</a:t>
            </a:r>
            <a:r>
              <a:rPr lang="ja-JP" altLang="en-US" sz="1000" dirty="0" smtClean="0">
                <a:solidFill>
                  <a:srgbClr val="0070C0"/>
                </a:solidFill>
                <a:latin typeface="+mn-ea"/>
              </a:rPr>
              <a:t>ことを</a:t>
            </a:r>
            <a:endParaRPr lang="en-US" altLang="ja-JP" sz="1000" dirty="0" smtClean="0">
              <a:solidFill>
                <a:srgbClr val="0070C0"/>
              </a:solidFill>
              <a:latin typeface="+mn-ea"/>
            </a:endParaRPr>
          </a:p>
          <a:p>
            <a:pPr defTabSz="431643"/>
            <a:r>
              <a:rPr lang="ja-JP" altLang="en-US" sz="1000" dirty="0">
                <a:solidFill>
                  <a:srgbClr val="0070C0"/>
                </a:solidFill>
                <a:latin typeface="+mn-ea"/>
              </a:rPr>
              <a:t>　</a:t>
            </a:r>
            <a:r>
              <a:rPr lang="ja-JP" altLang="en-US" sz="1000" dirty="0" smtClean="0">
                <a:solidFill>
                  <a:srgbClr val="0070C0"/>
                </a:solidFill>
                <a:latin typeface="+mn-ea"/>
              </a:rPr>
              <a:t>伝える</a:t>
            </a:r>
            <a:r>
              <a:rPr lang="ja-JP" altLang="en-US" sz="1000" dirty="0">
                <a:solidFill>
                  <a:srgbClr val="0070C0"/>
                </a:solidFill>
                <a:latin typeface="+mn-ea"/>
              </a:rPr>
              <a:t>。</a:t>
            </a:r>
            <a:endParaRPr lang="en-US" altLang="ja-JP" sz="1000" dirty="0">
              <a:solidFill>
                <a:srgbClr val="0070C0"/>
              </a:solidFill>
              <a:latin typeface="+mn-ea"/>
            </a:endParaRPr>
          </a:p>
          <a:p>
            <a:pPr defTabSz="431643"/>
            <a:r>
              <a:rPr lang="ja-JP" altLang="en-US" sz="1000" dirty="0">
                <a:solidFill>
                  <a:srgbClr val="0070C0"/>
                </a:solidFill>
                <a:latin typeface="+mn-ea"/>
              </a:rPr>
              <a:t>・「もっと調べたいと思ったこと」では、自分だけでなく周りにいるいろいろな年代の人たちが健康を保って</a:t>
            </a:r>
            <a:endParaRPr lang="en-US" altLang="ja-JP" sz="1000" dirty="0">
              <a:solidFill>
                <a:srgbClr val="0070C0"/>
              </a:solidFill>
              <a:latin typeface="+mn-ea"/>
            </a:endParaRPr>
          </a:p>
          <a:p>
            <a:pPr defTabSz="431643"/>
            <a:r>
              <a:rPr lang="ja-JP" altLang="en-US" sz="1000" dirty="0">
                <a:solidFill>
                  <a:srgbClr val="0070C0"/>
                </a:solidFill>
                <a:latin typeface="+mn-ea"/>
              </a:rPr>
              <a:t>　生活するために、ここで調べたことから派生した疑問や興味をさらに深め、考察を続けていこうと</a:t>
            </a:r>
            <a:r>
              <a:rPr lang="ja-JP" altLang="en-US" sz="1000" dirty="0" smtClean="0">
                <a:solidFill>
                  <a:srgbClr val="0070C0"/>
                </a:solidFill>
                <a:latin typeface="+mn-ea"/>
              </a:rPr>
              <a:t>働きかける</a:t>
            </a:r>
            <a:r>
              <a:rPr lang="ja-JP" altLang="en-US" sz="1000" dirty="0">
                <a:solidFill>
                  <a:srgbClr val="0070C0"/>
                </a:solidFill>
                <a:latin typeface="+mn-ea"/>
              </a:rPr>
              <a:t>。</a:t>
            </a:r>
            <a:endParaRPr lang="en-US" altLang="ja-JP" sz="1000" dirty="0">
              <a:solidFill>
                <a:srgbClr val="0070C0"/>
              </a:solidFill>
              <a:latin typeface="+mn-ea"/>
            </a:endParaRPr>
          </a:p>
        </p:txBody>
      </p:sp>
      <p:sp>
        <p:nvSpPr>
          <p:cNvPr id="28" name="テキスト ボックス 27"/>
          <p:cNvSpPr txBox="1"/>
          <p:nvPr/>
        </p:nvSpPr>
        <p:spPr>
          <a:xfrm>
            <a:off x="992946" y="4454880"/>
            <a:ext cx="4661919" cy="276999"/>
          </a:xfrm>
          <a:prstGeom prst="rect">
            <a:avLst/>
          </a:prstGeom>
          <a:noFill/>
        </p:spPr>
        <p:txBody>
          <a:bodyPr wrap="square" rtlCol="0">
            <a:spAutoFit/>
          </a:bodyPr>
          <a:lstStyle/>
          <a:p>
            <a:pPr defTabSz="431643"/>
            <a:r>
              <a:rPr lang="ja-JP" altLang="en-US" sz="1200" b="1" dirty="0">
                <a:solidFill>
                  <a:srgbClr val="002060"/>
                </a:solidFill>
                <a:latin typeface="メイリオ" panose="020B0604030504040204" pitchFamily="50" charset="-128"/>
                <a:ea typeface="メイリオ" panose="020B0604030504040204" pitchFamily="50" charset="-128"/>
              </a:rPr>
              <a:t>調べる「アイデアを実現するための方法」</a:t>
            </a:r>
          </a:p>
        </p:txBody>
      </p:sp>
      <p:sp>
        <p:nvSpPr>
          <p:cNvPr id="29" name="正方形/長方形 28"/>
          <p:cNvSpPr/>
          <p:nvPr/>
        </p:nvSpPr>
        <p:spPr>
          <a:xfrm>
            <a:off x="1476642" y="4734381"/>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sp>
        <p:nvSpPr>
          <p:cNvPr id="41" name="テキスト ボックス 40"/>
          <p:cNvSpPr txBox="1"/>
          <p:nvPr/>
        </p:nvSpPr>
        <p:spPr>
          <a:xfrm>
            <a:off x="992946" y="4635311"/>
            <a:ext cx="5788854" cy="1257643"/>
          </a:xfrm>
          <a:prstGeom prst="rect">
            <a:avLst/>
          </a:prstGeom>
          <a:noFill/>
        </p:spPr>
        <p:txBody>
          <a:bodyPr wrap="square" lIns="36000" tIns="36000" rIns="36000" bIns="36000" rtlCol="0">
            <a:spAutoFit/>
          </a:bodyPr>
          <a:lstStyle/>
          <a:p>
            <a:pPr defTabSz="431643"/>
            <a:r>
              <a:rPr lang="ja-JP" altLang="en-US" sz="1100" dirty="0">
                <a:solidFill>
                  <a:srgbClr val="FF0000"/>
                </a:solidFill>
                <a:latin typeface="+mn-ea"/>
              </a:rPr>
              <a:t>・取り組みについて、国民一人ひとりが</a:t>
            </a:r>
            <a:r>
              <a:rPr lang="en-US" altLang="ja-JP" sz="1100" dirty="0">
                <a:solidFill>
                  <a:srgbClr val="FF0000"/>
                </a:solidFill>
                <a:latin typeface="+mn-ea"/>
              </a:rPr>
              <a:t>PHR</a:t>
            </a:r>
            <a:r>
              <a:rPr lang="ja-JP" altLang="en-US" sz="1100" dirty="0">
                <a:solidFill>
                  <a:srgbClr val="FF0000"/>
                </a:solidFill>
                <a:latin typeface="+mn-ea"/>
              </a:rPr>
              <a:t>（</a:t>
            </a:r>
            <a:r>
              <a:rPr lang="en-US" altLang="ja-JP" sz="1100" dirty="0">
                <a:solidFill>
                  <a:srgbClr val="FF0000"/>
                </a:solidFill>
                <a:latin typeface="+mn-ea"/>
              </a:rPr>
              <a:t>Personal Health</a:t>
            </a:r>
            <a:r>
              <a:rPr lang="ja-JP" altLang="en-US" sz="1100" dirty="0">
                <a:solidFill>
                  <a:srgbClr val="FF0000"/>
                </a:solidFill>
                <a:latin typeface="+mn-ea"/>
              </a:rPr>
              <a:t> </a:t>
            </a:r>
            <a:r>
              <a:rPr lang="en-US" altLang="ja-JP" sz="1100" dirty="0">
                <a:solidFill>
                  <a:srgbClr val="FF0000"/>
                </a:solidFill>
                <a:latin typeface="+mn-ea"/>
              </a:rPr>
              <a:t>Record)</a:t>
            </a:r>
            <a:r>
              <a:rPr lang="ja-JP" altLang="en-US" sz="1100" dirty="0">
                <a:solidFill>
                  <a:srgbClr val="FF0000"/>
                </a:solidFill>
                <a:latin typeface="+mn-ea"/>
              </a:rPr>
              <a:t>といわれる</a:t>
            </a:r>
            <a:endParaRPr lang="en-US" altLang="ja-JP" sz="1100" dirty="0">
              <a:solidFill>
                <a:srgbClr val="FF0000"/>
              </a:solidFill>
              <a:latin typeface="+mn-ea"/>
            </a:endParaRPr>
          </a:p>
          <a:p>
            <a:pPr defTabSz="431643"/>
            <a:r>
              <a:rPr lang="ja-JP" altLang="en-US" sz="1100" dirty="0">
                <a:solidFill>
                  <a:srgbClr val="FF0000"/>
                </a:solidFill>
                <a:latin typeface="+mn-ea"/>
              </a:rPr>
              <a:t>　データを活用することを理解できるよう、個人情報漏洩のリスク対策を万全にしたうえ</a:t>
            </a:r>
            <a:endParaRPr lang="en-US" altLang="ja-JP" sz="1100" dirty="0">
              <a:solidFill>
                <a:srgbClr val="FF0000"/>
              </a:solidFill>
              <a:latin typeface="+mn-ea"/>
            </a:endParaRPr>
          </a:p>
          <a:p>
            <a:pPr defTabSz="431643"/>
            <a:r>
              <a:rPr lang="ja-JP" altLang="en-US" sz="1100" dirty="0">
                <a:solidFill>
                  <a:srgbClr val="FF0000"/>
                </a:solidFill>
                <a:latin typeface="+mn-ea"/>
              </a:rPr>
              <a:t>　で周知、説明する</a:t>
            </a:r>
            <a:endParaRPr lang="en-US" altLang="ja-JP" sz="1100" dirty="0">
              <a:solidFill>
                <a:srgbClr val="FF0000"/>
              </a:solidFill>
              <a:latin typeface="+mn-ea"/>
            </a:endParaRPr>
          </a:p>
          <a:p>
            <a:pPr defTabSz="431643"/>
            <a:r>
              <a:rPr lang="ja-JP" altLang="en-US" sz="1100" dirty="0">
                <a:solidFill>
                  <a:srgbClr val="FF0000"/>
                </a:solidFill>
                <a:latin typeface="+mn-ea"/>
              </a:rPr>
              <a:t>・誰一人取り残されることのない世界となるよう、デジタルネガのあるお年寄りへのデジ</a:t>
            </a:r>
            <a:endParaRPr lang="en-US" altLang="ja-JP" sz="1100" dirty="0">
              <a:solidFill>
                <a:srgbClr val="FF0000"/>
              </a:solidFill>
              <a:latin typeface="+mn-ea"/>
            </a:endParaRPr>
          </a:p>
          <a:p>
            <a:pPr defTabSz="431643"/>
            <a:r>
              <a:rPr lang="ja-JP" altLang="en-US" sz="1100" dirty="0">
                <a:solidFill>
                  <a:srgbClr val="FF0000"/>
                </a:solidFill>
                <a:latin typeface="+mn-ea"/>
              </a:rPr>
              <a:t>　タルリテラシーの向上や活用をサポートする</a:t>
            </a:r>
            <a:endParaRPr lang="en-US" altLang="ja-JP" sz="1100" dirty="0">
              <a:solidFill>
                <a:srgbClr val="FF0000"/>
              </a:solidFill>
              <a:latin typeface="+mn-ea"/>
            </a:endParaRPr>
          </a:p>
          <a:p>
            <a:pPr defTabSz="431643"/>
            <a:r>
              <a:rPr lang="ja-JP" altLang="en-US" sz="1100" dirty="0">
                <a:solidFill>
                  <a:srgbClr val="FF0000"/>
                </a:solidFill>
                <a:latin typeface="+mn-ea"/>
              </a:rPr>
              <a:t>・国民一人ひとりの生活や行動のビッグデータを収集して分析、病気やそのリスクに</a:t>
            </a:r>
            <a:r>
              <a:rPr lang="ja-JP" altLang="en-US" sz="1100" dirty="0" err="1">
                <a:solidFill>
                  <a:srgbClr val="FF0000"/>
                </a:solidFill>
                <a:latin typeface="+mn-ea"/>
              </a:rPr>
              <a:t>つな</a:t>
            </a:r>
            <a:endParaRPr lang="en-US" altLang="ja-JP" sz="1100" dirty="0">
              <a:solidFill>
                <a:srgbClr val="FF0000"/>
              </a:solidFill>
              <a:latin typeface="+mn-ea"/>
            </a:endParaRPr>
          </a:p>
          <a:p>
            <a:pPr defTabSz="431643"/>
            <a:r>
              <a:rPr lang="ja-JP" altLang="en-US" sz="1100" dirty="0">
                <a:solidFill>
                  <a:srgbClr val="FF0000"/>
                </a:solidFill>
                <a:latin typeface="+mn-ea"/>
              </a:rPr>
              <a:t>　が</a:t>
            </a:r>
            <a:r>
              <a:rPr lang="ja-JP" altLang="en-US" sz="1100" dirty="0" err="1">
                <a:solidFill>
                  <a:srgbClr val="FF0000"/>
                </a:solidFill>
                <a:latin typeface="+mn-ea"/>
              </a:rPr>
              <a:t>る</a:t>
            </a:r>
            <a:r>
              <a:rPr lang="ja-JP" altLang="en-US" sz="1100" dirty="0">
                <a:solidFill>
                  <a:srgbClr val="FF0000"/>
                </a:solidFill>
                <a:latin typeface="+mn-ea"/>
              </a:rPr>
              <a:t>ケースを洗い出して活用する</a:t>
            </a:r>
            <a:endParaRPr lang="en-US" altLang="ja-JP" sz="1100" dirty="0">
              <a:solidFill>
                <a:srgbClr val="FF0000"/>
              </a:solidFill>
              <a:latin typeface="+mn-ea"/>
            </a:endParaRPr>
          </a:p>
        </p:txBody>
      </p:sp>
      <p:sp>
        <p:nvSpPr>
          <p:cNvPr id="46" name="正方形/長方形 45"/>
          <p:cNvSpPr/>
          <p:nvPr/>
        </p:nvSpPr>
        <p:spPr>
          <a:xfrm>
            <a:off x="936817" y="6660690"/>
            <a:ext cx="2339102" cy="276999"/>
          </a:xfrm>
          <a:prstGeom prst="rect">
            <a:avLst/>
          </a:prstGeom>
        </p:spPr>
        <p:txBody>
          <a:bodyPr wrap="none">
            <a:spAutoFit/>
          </a:bodyPr>
          <a:lstStyle/>
          <a:p>
            <a:pPr defTabSz="431643"/>
            <a:r>
              <a:rPr lang="ja-JP" altLang="en-US" sz="1200" b="1" dirty="0">
                <a:solidFill>
                  <a:prstClr val="black"/>
                </a:solidFill>
                <a:latin typeface="メイリオ" panose="020B0604030504040204" pitchFamily="50" charset="-128"/>
                <a:ea typeface="メイリオ" panose="020B0604030504040204" pitchFamily="50" charset="-128"/>
              </a:rPr>
              <a:t>●もっと調べたいと思ったこと</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1012249" y="6871389"/>
            <a:ext cx="5783191" cy="600164"/>
          </a:xfrm>
          <a:prstGeom prst="rect">
            <a:avLst/>
          </a:prstGeom>
        </p:spPr>
        <p:txBody>
          <a:bodyPr wrap="square" lIns="36000" tIns="36000" rIns="36000" bIns="36000">
            <a:spAutoFit/>
          </a:bodyPr>
          <a:lstStyle/>
          <a:p>
            <a:pPr defTabSz="431643"/>
            <a:r>
              <a:rPr lang="ja-JP" altLang="en-US" sz="1100" dirty="0">
                <a:solidFill>
                  <a:srgbClr val="FF0000"/>
                </a:solidFill>
                <a:latin typeface="+mn-ea"/>
              </a:rPr>
              <a:t>・健康上のリスクや病気の発症につながる生活習慣とはどのようなものがあるのか</a:t>
            </a:r>
            <a:endParaRPr lang="en-US" altLang="ja-JP" sz="1100" dirty="0">
              <a:solidFill>
                <a:srgbClr val="FF0000"/>
              </a:solidFill>
              <a:latin typeface="+mn-ea"/>
            </a:endParaRPr>
          </a:p>
          <a:p>
            <a:pPr defTabSz="431643"/>
            <a:r>
              <a:rPr lang="ja-JP" altLang="en-US" sz="1100" dirty="0">
                <a:solidFill>
                  <a:srgbClr val="FF0000"/>
                </a:solidFill>
                <a:latin typeface="+mn-ea"/>
              </a:rPr>
              <a:t>・飲食店などの事業者が個人情報漏洩のリスクをなくして、国民一人ひとりの健康</a:t>
            </a:r>
            <a:r>
              <a:rPr lang="ja-JP" altLang="en-US" sz="1100" dirty="0" smtClean="0">
                <a:solidFill>
                  <a:srgbClr val="FF0000"/>
                </a:solidFill>
                <a:latin typeface="+mn-ea"/>
              </a:rPr>
              <a:t>データ</a:t>
            </a:r>
            <a:endParaRPr lang="en-US" altLang="ja-JP" sz="1100" dirty="0" smtClean="0">
              <a:solidFill>
                <a:srgbClr val="FF0000"/>
              </a:solidFill>
              <a:latin typeface="+mn-ea"/>
            </a:endParaRPr>
          </a:p>
          <a:p>
            <a:pPr defTabSz="431643"/>
            <a:r>
              <a:rPr lang="ja-JP" altLang="en-US" sz="1100" dirty="0">
                <a:solidFill>
                  <a:srgbClr val="FF0000"/>
                </a:solidFill>
                <a:latin typeface="+mn-ea"/>
              </a:rPr>
              <a:t>　</a:t>
            </a:r>
            <a:r>
              <a:rPr lang="ja-JP" altLang="en-US" sz="1100" dirty="0" smtClean="0">
                <a:solidFill>
                  <a:srgbClr val="FF0000"/>
                </a:solidFill>
                <a:latin typeface="+mn-ea"/>
              </a:rPr>
              <a:t>を</a:t>
            </a:r>
            <a:r>
              <a:rPr lang="ja-JP" altLang="en-US" sz="1100" dirty="0">
                <a:solidFill>
                  <a:srgbClr val="FF0000"/>
                </a:solidFill>
                <a:latin typeface="+mn-ea"/>
              </a:rPr>
              <a:t>活用するにはどうしたらよいか</a:t>
            </a: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53" y="4144451"/>
            <a:ext cx="281627" cy="281627"/>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1" y="278501"/>
            <a:ext cx="304179" cy="275097"/>
          </a:xfrm>
          <a:prstGeom prst="rect">
            <a:avLst/>
          </a:prstGeom>
        </p:spPr>
      </p:pic>
      <p:sp>
        <p:nvSpPr>
          <p:cNvPr id="55" name="正方形/長方形 54"/>
          <p:cNvSpPr/>
          <p:nvPr/>
        </p:nvSpPr>
        <p:spPr>
          <a:xfrm>
            <a:off x="1090965" y="31865"/>
            <a:ext cx="5388547" cy="253916"/>
          </a:xfrm>
          <a:prstGeom prst="rect">
            <a:avLst/>
          </a:prstGeom>
        </p:spPr>
        <p:txBody>
          <a:bodyPr wrap="square">
            <a:spAutoFit/>
          </a:bodyPr>
          <a:lstStyle/>
          <a:p>
            <a:pPr defTabSz="431643"/>
            <a:r>
              <a:rPr lang="ja-JP" altLang="en-US" sz="1050" b="1" dirty="0">
                <a:solidFill>
                  <a:prstClr val="white">
                    <a:lumMod val="50000"/>
                  </a:prstClr>
                </a:solidFill>
                <a:latin typeface="メイリオ" panose="020B0604030504040204" pitchFamily="50" charset="-128"/>
                <a:ea typeface="メイリオ" panose="020B0604030504040204" pitchFamily="50" charset="-128"/>
              </a:rPr>
              <a:t>ワークシートの解答例と働きかけのアドバイス「健康な生活が続く未来」</a:t>
            </a:r>
            <a:endParaRPr lang="en-US" altLang="ja-JP" sz="1050" b="1" dirty="0">
              <a:solidFill>
                <a:prstClr val="white">
                  <a:lumMod val="50000"/>
                </a:prstClr>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4379139" y="621312"/>
            <a:ext cx="2450058" cy="107080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431643"/>
            <a:r>
              <a:rPr lang="en-US" altLang="ja-JP" sz="900" b="1" dirty="0">
                <a:solidFill>
                  <a:srgbClr val="FF0000"/>
                </a:solidFill>
                <a:latin typeface="+mn-ea"/>
              </a:rPr>
              <a:t>(</a:t>
            </a:r>
            <a:r>
              <a:rPr lang="ja-JP" altLang="en-US" sz="900" b="1" dirty="0">
                <a:solidFill>
                  <a:srgbClr val="FF0000"/>
                </a:solidFill>
                <a:latin typeface="+mn-ea"/>
              </a:rPr>
              <a:t>その他）</a:t>
            </a:r>
            <a:endParaRPr lang="en-US" altLang="ja-JP" sz="900" b="1" dirty="0">
              <a:solidFill>
                <a:srgbClr val="FF0000"/>
              </a:solidFill>
              <a:latin typeface="+mn-ea"/>
            </a:endParaRPr>
          </a:p>
          <a:p>
            <a:pPr defTabSz="431643"/>
            <a:r>
              <a:rPr lang="ja-JP" altLang="en-US" sz="900" dirty="0">
                <a:solidFill>
                  <a:srgbClr val="FF0000"/>
                </a:solidFill>
                <a:latin typeface="+mn-ea"/>
              </a:rPr>
              <a:t>・高齢者にフレイルの予防について啓蒙し、</a:t>
            </a:r>
            <a:endParaRPr lang="en-US" altLang="ja-JP" sz="900" dirty="0">
              <a:solidFill>
                <a:srgbClr val="FF0000"/>
              </a:solidFill>
              <a:latin typeface="+mn-ea"/>
            </a:endParaRPr>
          </a:p>
          <a:p>
            <a:pPr defTabSz="431643"/>
            <a:r>
              <a:rPr lang="ja-JP" altLang="en-US" sz="900" dirty="0">
                <a:solidFill>
                  <a:srgbClr val="FF0000"/>
                </a:solidFill>
                <a:latin typeface="+mn-ea"/>
              </a:rPr>
              <a:t>　体の状態に応じた運動の指導</a:t>
            </a:r>
            <a:endParaRPr lang="en-US" altLang="ja-JP" sz="900" dirty="0">
              <a:solidFill>
                <a:srgbClr val="FF0000"/>
              </a:solidFill>
              <a:latin typeface="+mn-ea"/>
            </a:endParaRPr>
          </a:p>
          <a:p>
            <a:pPr defTabSz="431643"/>
            <a:r>
              <a:rPr lang="ja-JP" altLang="en-US" sz="900" dirty="0">
                <a:solidFill>
                  <a:srgbClr val="FF0000"/>
                </a:solidFill>
                <a:latin typeface="+mn-ea"/>
              </a:rPr>
              <a:t>・高齢者の社会参加や居場所づくり</a:t>
            </a:r>
            <a:endParaRPr lang="en-US" altLang="ja-JP" sz="900" dirty="0">
              <a:solidFill>
                <a:srgbClr val="FF0000"/>
              </a:solidFill>
              <a:latin typeface="+mn-ea"/>
            </a:endParaRPr>
          </a:p>
          <a:p>
            <a:pPr defTabSz="431643"/>
            <a:r>
              <a:rPr lang="ja-JP" altLang="en-US" sz="900" dirty="0">
                <a:solidFill>
                  <a:srgbClr val="FF0000"/>
                </a:solidFill>
                <a:latin typeface="+mn-ea"/>
              </a:rPr>
              <a:t>・日々の健康</a:t>
            </a:r>
            <a:r>
              <a:rPr lang="ja-JP" altLang="en-US" sz="900" dirty="0" smtClean="0">
                <a:solidFill>
                  <a:srgbClr val="FF0000"/>
                </a:solidFill>
                <a:latin typeface="+mn-ea"/>
              </a:rPr>
              <a:t>状態を把握</a:t>
            </a:r>
            <a:r>
              <a:rPr lang="ja-JP" altLang="en-US" sz="900" dirty="0">
                <a:solidFill>
                  <a:srgbClr val="FF0000"/>
                </a:solidFill>
                <a:latin typeface="+mn-ea"/>
              </a:rPr>
              <a:t>することにより、高</a:t>
            </a:r>
            <a:endParaRPr lang="en-US" altLang="ja-JP" sz="900" dirty="0">
              <a:solidFill>
                <a:srgbClr val="FF0000"/>
              </a:solidFill>
              <a:latin typeface="+mn-ea"/>
            </a:endParaRPr>
          </a:p>
          <a:p>
            <a:pPr defTabSz="431643"/>
            <a:r>
              <a:rPr lang="ja-JP" altLang="en-US" sz="900" dirty="0">
                <a:solidFill>
                  <a:srgbClr val="FF0000"/>
                </a:solidFill>
                <a:latin typeface="+mn-ea"/>
              </a:rPr>
              <a:t>　</a:t>
            </a:r>
            <a:r>
              <a:rPr lang="ja-JP" altLang="en-US" sz="900" dirty="0" err="1">
                <a:solidFill>
                  <a:srgbClr val="FF0000"/>
                </a:solidFill>
                <a:latin typeface="+mn-ea"/>
              </a:rPr>
              <a:t>い</a:t>
            </a:r>
            <a:r>
              <a:rPr lang="ja-JP" altLang="en-US" sz="900" dirty="0">
                <a:solidFill>
                  <a:srgbClr val="FF0000"/>
                </a:solidFill>
                <a:latin typeface="+mn-ea"/>
              </a:rPr>
              <a:t>精度で病気のリスクを検出し、その場合</a:t>
            </a:r>
            <a:endParaRPr lang="en-US" altLang="ja-JP" sz="900" dirty="0">
              <a:solidFill>
                <a:srgbClr val="FF0000"/>
              </a:solidFill>
              <a:latin typeface="+mn-ea"/>
            </a:endParaRPr>
          </a:p>
          <a:p>
            <a:pPr defTabSz="431643"/>
            <a:r>
              <a:rPr lang="ja-JP" altLang="en-US" sz="900" dirty="0">
                <a:solidFill>
                  <a:srgbClr val="FF0000"/>
                </a:solidFill>
                <a:latin typeface="+mn-ea"/>
              </a:rPr>
              <a:t>　には最適な病院などを提案</a:t>
            </a:r>
            <a:endParaRPr lang="en-US" altLang="ja-JP" sz="900" dirty="0">
              <a:solidFill>
                <a:srgbClr val="FF0000"/>
              </a:solidFill>
              <a:latin typeface="+mn-ea"/>
            </a:endParaRPr>
          </a:p>
          <a:p>
            <a:pPr defTabSz="431643"/>
            <a:endParaRPr lang="en-US" altLang="ja-JP" sz="900" b="1" dirty="0">
              <a:solidFill>
                <a:srgbClr val="00B050"/>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871969" y="1960368"/>
            <a:ext cx="3647152" cy="545406"/>
          </a:xfrm>
          <a:prstGeom prst="rect">
            <a:avLst/>
          </a:prstGeom>
        </p:spPr>
        <p:txBody>
          <a:bodyPr wrap="none">
            <a:spAutoFit/>
          </a:bodyPr>
          <a:lstStyle/>
          <a:p>
            <a:pPr defTabSz="431643"/>
            <a:r>
              <a:rPr lang="ja-JP" altLang="en-US" sz="1000" b="1" dirty="0">
                <a:solidFill>
                  <a:prstClr val="black"/>
                </a:solidFill>
                <a:latin typeface="メイリオ" panose="020B0604030504040204" pitchFamily="50" charset="-128"/>
                <a:ea typeface="メイリオ" panose="020B0604030504040204" pitchFamily="50" charset="-128"/>
              </a:rPr>
              <a:t>●ヘルスケアに</a:t>
            </a:r>
            <a:r>
              <a:rPr lang="ja-JP" altLang="en-US" sz="1000" b="1" dirty="0" smtClean="0">
                <a:solidFill>
                  <a:prstClr val="black"/>
                </a:solidFill>
                <a:latin typeface="メイリオ" panose="020B0604030504040204" pitchFamily="50" charset="-128"/>
                <a:ea typeface="メイリオ" panose="020B0604030504040204" pitchFamily="50" charset="-128"/>
              </a:rPr>
              <a:t>おいて、これから自分</a:t>
            </a:r>
            <a:r>
              <a:rPr lang="ja-JP" altLang="en-US" sz="1000" b="1" dirty="0">
                <a:solidFill>
                  <a:prstClr val="black"/>
                </a:solidFill>
                <a:latin typeface="メイリオ" panose="020B0604030504040204" pitchFamily="50" charset="-128"/>
                <a:ea typeface="メイリオ" panose="020B0604030504040204" pitchFamily="50" charset="-128"/>
              </a:rPr>
              <a:t>にできそうなことは？</a:t>
            </a:r>
            <a:endParaRPr lang="en-US" altLang="ja-JP" sz="1000" b="1" dirty="0">
              <a:solidFill>
                <a:prstClr val="black"/>
              </a:solidFill>
              <a:latin typeface="メイリオ" panose="020B0604030504040204" pitchFamily="50" charset="-128"/>
              <a:ea typeface="メイリオ" panose="020B0604030504040204" pitchFamily="50" charset="-128"/>
            </a:endParaRPr>
          </a:p>
          <a:p>
            <a:pPr defTabSz="431643"/>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en-US" altLang="ja-JP" sz="1000" b="1" dirty="0">
                <a:solidFill>
                  <a:prstClr val="black"/>
                </a:solidFill>
                <a:latin typeface="メイリオ" panose="020B0604030504040204" pitchFamily="50" charset="-128"/>
                <a:ea typeface="メイリオ" panose="020B0604030504040204" pitchFamily="50" charset="-128"/>
              </a:rPr>
              <a:t>(</a:t>
            </a:r>
            <a:r>
              <a:rPr kumimoji="1" lang="ja-JP" altLang="en-US" sz="1000" b="1" dirty="0">
                <a:solidFill>
                  <a:prstClr val="black"/>
                </a:solidFill>
                <a:latin typeface="メイリオ" panose="020B0604030504040204" pitchFamily="50" charset="-128"/>
                <a:ea typeface="メイリオ" panose="020B0604030504040204" pitchFamily="50" charset="-128"/>
              </a:rPr>
              <a:t>今日からできることや長期的に考えていくこと</a:t>
            </a:r>
            <a:r>
              <a:rPr kumimoji="1" lang="en-US" altLang="ja-JP" sz="1000" b="1" dirty="0">
                <a:solidFill>
                  <a:prstClr val="black"/>
                </a:solidFill>
                <a:latin typeface="メイリオ" panose="020B0604030504040204" pitchFamily="50" charset="-128"/>
                <a:ea typeface="メイリオ" panose="020B0604030504040204" pitchFamily="50" charset="-128"/>
              </a:rPr>
              <a:t>)</a:t>
            </a:r>
            <a:endParaRPr kumimoji="1" lang="ja-JP" altLang="en-US" sz="1000" b="1" dirty="0">
              <a:solidFill>
                <a:prstClr val="black"/>
              </a:solidFill>
              <a:latin typeface="メイリオ" panose="020B0604030504040204" pitchFamily="50" charset="-128"/>
              <a:ea typeface="メイリオ" panose="020B0604030504040204" pitchFamily="50" charset="-128"/>
            </a:endParaRPr>
          </a:p>
          <a:p>
            <a:pPr defTabSz="431643"/>
            <a:endParaRPr lang="ja-JP" altLang="en-US" sz="944" dirty="0">
              <a:solidFill>
                <a:prstClr val="black"/>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4401775" y="1916887"/>
            <a:ext cx="2404785" cy="69052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431643"/>
            <a:r>
              <a:rPr lang="en-US" altLang="ja-JP" sz="900" b="1" dirty="0">
                <a:solidFill>
                  <a:srgbClr val="FF0000"/>
                </a:solidFill>
                <a:latin typeface="游ゴシック" panose="020B0400000000000000" pitchFamily="50" charset="-128"/>
                <a:ea typeface="游ゴシック" panose="020B0400000000000000" pitchFamily="50" charset="-128"/>
              </a:rPr>
              <a:t>(</a:t>
            </a:r>
            <a:r>
              <a:rPr lang="ja-JP" altLang="en-US" sz="900" b="1" dirty="0">
                <a:solidFill>
                  <a:srgbClr val="FF0000"/>
                </a:solidFill>
                <a:latin typeface="游ゴシック" panose="020B0400000000000000" pitchFamily="50" charset="-128"/>
                <a:ea typeface="游ゴシック" panose="020B0400000000000000" pitchFamily="50" charset="-128"/>
              </a:rPr>
              <a:t>その他）</a:t>
            </a:r>
            <a:endParaRPr lang="en-US" altLang="ja-JP" sz="900" b="1" dirty="0">
              <a:solidFill>
                <a:srgbClr val="FF0000"/>
              </a:solidFill>
              <a:latin typeface="游ゴシック" panose="020B0400000000000000" pitchFamily="50" charset="-128"/>
              <a:ea typeface="游ゴシック" panose="020B0400000000000000" pitchFamily="50" charset="-128"/>
            </a:endParaRPr>
          </a:p>
          <a:p>
            <a:pPr defTabSz="431643"/>
            <a:r>
              <a:rPr lang="ja-JP" altLang="en-US" sz="900" dirty="0">
                <a:solidFill>
                  <a:srgbClr val="FF0000"/>
                </a:solidFill>
                <a:latin typeface="游ゴシック" panose="020B0400000000000000" pitchFamily="50" charset="-128"/>
                <a:ea typeface="游ゴシック" panose="020B0400000000000000" pitchFamily="50" charset="-128"/>
              </a:rPr>
              <a:t>・学校の文化祭などを活用して地域の高齢者</a:t>
            </a:r>
            <a:endParaRPr lang="en-US" altLang="ja-JP" sz="900" dirty="0">
              <a:solidFill>
                <a:srgbClr val="FF0000"/>
              </a:solidFill>
              <a:latin typeface="游ゴシック" panose="020B0400000000000000" pitchFamily="50" charset="-128"/>
              <a:ea typeface="游ゴシック" panose="020B0400000000000000" pitchFamily="50" charset="-128"/>
            </a:endParaRPr>
          </a:p>
          <a:p>
            <a:pPr defTabSz="431643"/>
            <a:r>
              <a:rPr lang="ja-JP" altLang="en-US" sz="900" dirty="0">
                <a:solidFill>
                  <a:srgbClr val="FF0000"/>
                </a:solidFill>
                <a:latin typeface="游ゴシック" panose="020B0400000000000000" pitchFamily="50" charset="-128"/>
                <a:ea typeface="游ゴシック" panose="020B0400000000000000" pitchFamily="50" charset="-128"/>
              </a:rPr>
              <a:t>　にストレッチやバランス運動などを紹介す</a:t>
            </a:r>
            <a:endParaRPr lang="en-US" altLang="ja-JP" sz="900" dirty="0">
              <a:solidFill>
                <a:srgbClr val="FF0000"/>
              </a:solidFill>
              <a:latin typeface="游ゴシック" panose="020B0400000000000000" pitchFamily="50" charset="-128"/>
              <a:ea typeface="游ゴシック" panose="020B0400000000000000" pitchFamily="50" charset="-128"/>
            </a:endParaRPr>
          </a:p>
          <a:p>
            <a:pPr defTabSz="431643"/>
            <a:r>
              <a:rPr lang="ja-JP" altLang="en-US" sz="900" dirty="0">
                <a:solidFill>
                  <a:srgbClr val="FF0000"/>
                </a:solidFill>
                <a:latin typeface="游ゴシック" panose="020B0400000000000000" pitchFamily="50" charset="-128"/>
                <a:ea typeface="游ゴシック" panose="020B0400000000000000" pitchFamily="50" charset="-128"/>
              </a:rPr>
              <a:t>　</a:t>
            </a:r>
            <a:r>
              <a:rPr lang="ja-JP" altLang="en-US" sz="900" dirty="0" err="1">
                <a:solidFill>
                  <a:srgbClr val="FF0000"/>
                </a:solidFill>
                <a:latin typeface="游ゴシック" panose="020B0400000000000000" pitchFamily="50" charset="-128"/>
                <a:ea typeface="游ゴシック" panose="020B0400000000000000" pitchFamily="50" charset="-128"/>
              </a:rPr>
              <a:t>る</a:t>
            </a:r>
            <a:r>
              <a:rPr lang="ja-JP" altLang="en-US" sz="900" dirty="0">
                <a:solidFill>
                  <a:srgbClr val="FF0000"/>
                </a:solidFill>
                <a:latin typeface="游ゴシック" panose="020B0400000000000000" pitchFamily="50" charset="-128"/>
                <a:ea typeface="游ゴシック" panose="020B0400000000000000" pitchFamily="50" charset="-128"/>
              </a:rPr>
              <a:t>場を作る</a:t>
            </a:r>
            <a:endParaRPr lang="en-US" altLang="ja-JP" sz="900" dirty="0">
              <a:solidFill>
                <a:srgbClr val="FF0000"/>
              </a:solidFill>
              <a:latin typeface="游ゴシック" panose="020B0400000000000000" pitchFamily="50" charset="-128"/>
              <a:ea typeface="游ゴシック" panose="020B0400000000000000" pitchFamily="50" charset="-128"/>
            </a:endParaRPr>
          </a:p>
        </p:txBody>
      </p:sp>
      <p:sp>
        <p:nvSpPr>
          <p:cNvPr id="58" name="正方形/長方形 57"/>
          <p:cNvSpPr/>
          <p:nvPr/>
        </p:nvSpPr>
        <p:spPr>
          <a:xfrm>
            <a:off x="1024571" y="5937682"/>
            <a:ext cx="5770869" cy="68474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431643"/>
            <a:r>
              <a:rPr lang="en-US" altLang="ja-JP" sz="900" b="1" dirty="0">
                <a:solidFill>
                  <a:srgbClr val="FF0000"/>
                </a:solidFill>
                <a:latin typeface="游ゴシック" panose="020B0400000000000000" pitchFamily="50" charset="-128"/>
                <a:ea typeface="游ゴシック" panose="020B0400000000000000" pitchFamily="50" charset="-128"/>
              </a:rPr>
              <a:t>(</a:t>
            </a:r>
            <a:r>
              <a:rPr lang="ja-JP" altLang="en-US" sz="900" b="1" dirty="0">
                <a:solidFill>
                  <a:srgbClr val="FF0000"/>
                </a:solidFill>
                <a:latin typeface="游ゴシック" panose="020B0400000000000000" pitchFamily="50" charset="-128"/>
                <a:ea typeface="游ゴシック" panose="020B0400000000000000" pitchFamily="50" charset="-128"/>
              </a:rPr>
              <a:t>その他）</a:t>
            </a:r>
            <a:endParaRPr lang="en-US" altLang="ja-JP" sz="900" b="1" dirty="0">
              <a:solidFill>
                <a:srgbClr val="FF0000"/>
              </a:solidFill>
              <a:latin typeface="游ゴシック" panose="020B0400000000000000" pitchFamily="50" charset="-128"/>
              <a:ea typeface="游ゴシック" panose="020B0400000000000000" pitchFamily="50" charset="-128"/>
            </a:endParaRPr>
          </a:p>
          <a:p>
            <a:pPr defTabSz="431643"/>
            <a:r>
              <a:rPr lang="ja-JP" altLang="en-US" sz="900" dirty="0" smtClean="0">
                <a:solidFill>
                  <a:srgbClr val="FF0000"/>
                </a:solidFill>
                <a:latin typeface="+mn-ea"/>
              </a:rPr>
              <a:t>・</a:t>
            </a:r>
            <a:r>
              <a:rPr lang="ja-JP" altLang="en-US" sz="900" dirty="0">
                <a:solidFill>
                  <a:srgbClr val="FF0000"/>
                </a:solidFill>
                <a:latin typeface="+mn-ea"/>
              </a:rPr>
              <a:t>現状の保健指導が高齢者にどの程度受け入れられているのか、その効果はどのくらいあるのか、また、</a:t>
            </a:r>
            <a:r>
              <a:rPr lang="ja-JP" altLang="en-US" sz="900" dirty="0" smtClean="0">
                <a:solidFill>
                  <a:srgbClr val="FF0000"/>
                </a:solidFill>
                <a:latin typeface="+mn-ea"/>
              </a:rPr>
              <a:t>指導</a:t>
            </a:r>
            <a:endParaRPr lang="en-US" altLang="ja-JP" sz="900" dirty="0" smtClean="0">
              <a:solidFill>
                <a:srgbClr val="FF0000"/>
              </a:solidFill>
              <a:latin typeface="+mn-ea"/>
            </a:endParaRPr>
          </a:p>
          <a:p>
            <a:pPr defTabSz="431643"/>
            <a:r>
              <a:rPr lang="ja-JP" altLang="en-US" sz="900" dirty="0">
                <a:solidFill>
                  <a:srgbClr val="FF0000"/>
                </a:solidFill>
                <a:latin typeface="+mn-ea"/>
              </a:rPr>
              <a:t>　</a:t>
            </a:r>
            <a:r>
              <a:rPr lang="ja-JP" altLang="en-US" sz="900" dirty="0" smtClean="0">
                <a:solidFill>
                  <a:srgbClr val="FF0000"/>
                </a:solidFill>
                <a:latin typeface="+mn-ea"/>
              </a:rPr>
              <a:t>を</a:t>
            </a:r>
            <a:r>
              <a:rPr lang="ja-JP" altLang="en-US" sz="900" dirty="0">
                <a:solidFill>
                  <a:srgbClr val="FF0000"/>
                </a:solidFill>
                <a:latin typeface="+mn-ea"/>
              </a:rPr>
              <a:t>受けない人の理由を調べてもっと活用できる方法を探る</a:t>
            </a:r>
            <a:endParaRPr lang="en-US" altLang="ja-JP" sz="900" b="1" dirty="0">
              <a:solidFill>
                <a:srgbClr val="FF0000"/>
              </a:solidFill>
              <a:latin typeface="+mn-ea"/>
            </a:endParaRPr>
          </a:p>
        </p:txBody>
      </p:sp>
      <p:sp>
        <p:nvSpPr>
          <p:cNvPr id="59" name="正方形/長方形 58"/>
          <p:cNvSpPr/>
          <p:nvPr/>
        </p:nvSpPr>
        <p:spPr>
          <a:xfrm>
            <a:off x="980998" y="7471553"/>
            <a:ext cx="5608479" cy="63016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1643"/>
            <a:r>
              <a:rPr lang="en-US" altLang="ja-JP" sz="900" b="1" dirty="0">
                <a:solidFill>
                  <a:srgbClr val="FF0000"/>
                </a:solidFill>
                <a:latin typeface="+mn-ea"/>
              </a:rPr>
              <a:t>(</a:t>
            </a:r>
            <a:r>
              <a:rPr lang="ja-JP" altLang="en-US" sz="900" b="1" dirty="0">
                <a:solidFill>
                  <a:srgbClr val="FF0000"/>
                </a:solidFill>
                <a:latin typeface="+mn-ea"/>
              </a:rPr>
              <a:t>その他）</a:t>
            </a:r>
            <a:endParaRPr lang="en-US" altLang="ja-JP" sz="900" b="1" dirty="0">
              <a:solidFill>
                <a:srgbClr val="FF0000"/>
              </a:solidFill>
              <a:latin typeface="+mn-ea"/>
            </a:endParaRPr>
          </a:p>
          <a:p>
            <a:pPr defTabSz="431643"/>
            <a:r>
              <a:rPr lang="ja-JP" altLang="ja-JP" sz="900" dirty="0">
                <a:solidFill>
                  <a:srgbClr val="FF0000"/>
                </a:solidFill>
                <a:latin typeface="+mn-ea"/>
              </a:rPr>
              <a:t>・</a:t>
            </a:r>
            <a:r>
              <a:rPr lang="ja-JP" altLang="en-US" sz="900" dirty="0">
                <a:solidFill>
                  <a:srgbClr val="FF0000"/>
                </a:solidFill>
                <a:latin typeface="+mn-ea"/>
              </a:rPr>
              <a:t>口腔衛生で歯の健康を保つことが寿命の延伸とどのように関係しているのか</a:t>
            </a:r>
            <a:endParaRPr lang="en-US" altLang="ja-JP" sz="900" dirty="0">
              <a:solidFill>
                <a:srgbClr val="FF0000"/>
              </a:solidFill>
              <a:latin typeface="+mn-ea"/>
            </a:endParaRPr>
          </a:p>
          <a:p>
            <a:pPr defTabSz="431643"/>
            <a:r>
              <a:rPr lang="ja-JP" altLang="en-US" sz="900" dirty="0">
                <a:solidFill>
                  <a:srgbClr val="FF0000"/>
                </a:solidFill>
                <a:latin typeface="+mn-ea"/>
              </a:rPr>
              <a:t>・日本人の睡眠時間が世界で最も短いといわれているので、睡眠時間が健康に及ぼす影響、特に生活</a:t>
            </a:r>
            <a:r>
              <a:rPr lang="ja-JP" altLang="en-US" sz="900" dirty="0" smtClean="0">
                <a:solidFill>
                  <a:srgbClr val="FF0000"/>
                </a:solidFill>
                <a:latin typeface="+mn-ea"/>
              </a:rPr>
              <a:t>習慣</a:t>
            </a:r>
            <a:endParaRPr lang="en-US" altLang="ja-JP" sz="900" dirty="0" smtClean="0">
              <a:solidFill>
                <a:srgbClr val="FF0000"/>
              </a:solidFill>
              <a:latin typeface="+mn-ea"/>
            </a:endParaRPr>
          </a:p>
          <a:p>
            <a:pPr defTabSz="431643"/>
            <a:r>
              <a:rPr lang="ja-JP" altLang="en-US" sz="900" dirty="0">
                <a:solidFill>
                  <a:srgbClr val="FF0000"/>
                </a:solidFill>
                <a:latin typeface="+mn-ea"/>
              </a:rPr>
              <a:t>　</a:t>
            </a:r>
            <a:r>
              <a:rPr lang="ja-JP" altLang="en-US" sz="900" dirty="0" smtClean="0">
                <a:solidFill>
                  <a:srgbClr val="FF0000"/>
                </a:solidFill>
                <a:latin typeface="+mn-ea"/>
              </a:rPr>
              <a:t>病と</a:t>
            </a:r>
            <a:r>
              <a:rPr lang="ja-JP" altLang="en-US" sz="900" dirty="0">
                <a:solidFill>
                  <a:srgbClr val="FF0000"/>
                </a:solidFill>
                <a:latin typeface="+mn-ea"/>
              </a:rPr>
              <a:t>の関係</a:t>
            </a:r>
            <a:endParaRPr lang="en-US" altLang="ja-JP" sz="900" dirty="0">
              <a:solidFill>
                <a:srgbClr val="FF0000"/>
              </a:solidFill>
              <a:latin typeface="+mn-ea"/>
            </a:endParaRPr>
          </a:p>
        </p:txBody>
      </p:sp>
      <p:sp>
        <p:nvSpPr>
          <p:cNvPr id="60" name="正方形/長方形 59"/>
          <p:cNvSpPr/>
          <p:nvPr/>
        </p:nvSpPr>
        <p:spPr>
          <a:xfrm>
            <a:off x="81411" y="1531043"/>
            <a:ext cx="994183" cy="215444"/>
          </a:xfrm>
          <a:prstGeom prst="rect">
            <a:avLst/>
          </a:prstGeom>
        </p:spPr>
        <p:txBody>
          <a:bodyPr wrap="none">
            <a:spAutoFit/>
          </a:bodyPr>
          <a:lstStyle/>
          <a:p>
            <a:pPr defTabSz="431643"/>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ワークシート</a:t>
            </a:r>
            <a:r>
              <a:rPr lang="en-US" altLang="ja-JP" sz="800" b="1" dirty="0">
                <a:solidFill>
                  <a:prstClr val="white">
                    <a:lumMod val="50000"/>
                  </a:prstClr>
                </a:solidFill>
                <a:latin typeface="游ゴシック" panose="020B0400000000000000" pitchFamily="50" charset="-128"/>
                <a:ea typeface="游ゴシック" panose="020B0400000000000000" pitchFamily="50" charset="-128"/>
              </a:rPr>
              <a:t>p</a:t>
            </a:r>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３ </a:t>
            </a:r>
            <a:endParaRPr lang="ja-JP" altLang="en-US" sz="800" dirty="0">
              <a:solidFill>
                <a:prstClr val="white">
                  <a:lumMod val="50000"/>
                </a:prstClr>
              </a:solidFill>
              <a:latin typeface="Calibri" panose="020F0502020204030204"/>
              <a:ea typeface="游ゴシック" panose="020B0400000000000000" pitchFamily="50" charset="-128"/>
            </a:endParaRPr>
          </a:p>
        </p:txBody>
      </p:sp>
      <p:sp>
        <p:nvSpPr>
          <p:cNvPr id="61" name="正方形/長方形 60"/>
          <p:cNvSpPr/>
          <p:nvPr/>
        </p:nvSpPr>
        <p:spPr>
          <a:xfrm>
            <a:off x="97668" y="5509078"/>
            <a:ext cx="994183" cy="215444"/>
          </a:xfrm>
          <a:prstGeom prst="rect">
            <a:avLst/>
          </a:prstGeom>
        </p:spPr>
        <p:txBody>
          <a:bodyPr wrap="none">
            <a:spAutoFit/>
          </a:bodyPr>
          <a:lstStyle/>
          <a:p>
            <a:pPr defTabSz="431643"/>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ワークシート</a:t>
            </a:r>
            <a:r>
              <a:rPr lang="en-US" altLang="ja-JP" sz="800" b="1" dirty="0">
                <a:solidFill>
                  <a:prstClr val="white">
                    <a:lumMod val="50000"/>
                  </a:prstClr>
                </a:solidFill>
                <a:latin typeface="游ゴシック" panose="020B0400000000000000" pitchFamily="50" charset="-128"/>
                <a:ea typeface="游ゴシック" panose="020B0400000000000000" pitchFamily="50" charset="-128"/>
              </a:rPr>
              <a:t>p</a:t>
            </a:r>
            <a:r>
              <a:rPr lang="ja-JP" altLang="en-US" sz="800" b="1" dirty="0">
                <a:solidFill>
                  <a:prstClr val="white">
                    <a:lumMod val="50000"/>
                  </a:prstClr>
                </a:solidFill>
                <a:latin typeface="游ゴシック" panose="020B0400000000000000" pitchFamily="50" charset="-128"/>
                <a:ea typeface="游ゴシック" panose="020B0400000000000000" pitchFamily="50" charset="-128"/>
              </a:rPr>
              <a:t>３ </a:t>
            </a:r>
            <a:endParaRPr lang="ja-JP" altLang="en-US" sz="800" dirty="0">
              <a:solidFill>
                <a:prstClr val="white">
                  <a:lumMod val="50000"/>
                </a:prstClr>
              </a:solidFill>
              <a:latin typeface="Calibri" panose="020F0502020204030204"/>
              <a:ea typeface="游ゴシック" panose="020B0400000000000000" pitchFamily="50" charset="-128"/>
            </a:endParaRPr>
          </a:p>
        </p:txBody>
      </p:sp>
      <p:grpSp>
        <p:nvGrpSpPr>
          <p:cNvPr id="42" name="グループ化 41"/>
          <p:cNvGrpSpPr/>
          <p:nvPr/>
        </p:nvGrpSpPr>
        <p:grpSpPr>
          <a:xfrm>
            <a:off x="171494" y="602152"/>
            <a:ext cx="790095" cy="960350"/>
            <a:chOff x="334522" y="647989"/>
            <a:chExt cx="694172" cy="1002692"/>
          </a:xfrm>
        </p:grpSpPr>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44" name="正方形/長方形 43"/>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grpSp>
      <p:cxnSp>
        <p:nvCxnSpPr>
          <p:cNvPr id="15" name="直線コネクタ 14"/>
          <p:cNvCxnSpPr/>
          <p:nvPr/>
        </p:nvCxnSpPr>
        <p:spPr>
          <a:xfrm flipV="1">
            <a:off x="831195" y="644315"/>
            <a:ext cx="259771" cy="180859"/>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184072" y="4488907"/>
            <a:ext cx="716991" cy="1002692"/>
            <a:chOff x="334522" y="647989"/>
            <a:chExt cx="694172" cy="1002692"/>
          </a:xfrm>
        </p:grpSpPr>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51" name="正方形/長方形 50"/>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643"/>
              <a:endParaRPr lang="ja-JP" altLang="en-US">
                <a:solidFill>
                  <a:prstClr val="white"/>
                </a:solidFill>
                <a:latin typeface="Calibri" panose="020F0502020204030204"/>
                <a:ea typeface="游ゴシック" panose="020B0400000000000000" pitchFamily="50" charset="-128"/>
              </a:endParaRPr>
            </a:p>
          </p:txBody>
        </p:sp>
      </p:grpSp>
      <p:cxnSp>
        <p:nvCxnSpPr>
          <p:cNvPr id="36" name="直線コネクタ 35"/>
          <p:cNvCxnSpPr/>
          <p:nvPr/>
        </p:nvCxnSpPr>
        <p:spPr>
          <a:xfrm flipV="1">
            <a:off x="785012" y="5035169"/>
            <a:ext cx="207934" cy="196967"/>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044117" y="4189781"/>
            <a:ext cx="1286903" cy="235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1643"/>
            <a:r>
              <a:rPr lang="ja-JP" altLang="en-US" sz="1051" b="1" dirty="0">
                <a:solidFill>
                  <a:srgbClr val="002060"/>
                </a:solidFill>
                <a:latin typeface="メイリオ" panose="020B0604030504040204" pitchFamily="50" charset="-128"/>
                <a:ea typeface="メイリオ" panose="020B0604030504040204" pitchFamily="50" charset="-128"/>
              </a:rPr>
              <a:t>新たな問い</a:t>
            </a:r>
            <a:endParaRPr lang="ja-JP" altLang="en-US" sz="1051" b="1" dirty="0">
              <a:solidFill>
                <a:srgbClr val="000000"/>
              </a:solidFill>
              <a:latin typeface="メイリオ" panose="020B0604030504040204" pitchFamily="50" charset="-128"/>
              <a:ea typeface="メイリオ" panose="020B0604030504040204" pitchFamily="50" charset="-128"/>
            </a:endParaRPr>
          </a:p>
        </p:txBody>
      </p:sp>
      <p:cxnSp>
        <p:nvCxnSpPr>
          <p:cNvPr id="63" name="直線コネクタ 62"/>
          <p:cNvCxnSpPr/>
          <p:nvPr/>
        </p:nvCxnSpPr>
        <p:spPr>
          <a:xfrm>
            <a:off x="4379139" y="561982"/>
            <a:ext cx="0" cy="2293113"/>
          </a:xfrm>
          <a:prstGeom prst="line">
            <a:avLst/>
          </a:prstGeom>
          <a:noFill/>
          <a:ln w="12700" cap="flat" cmpd="sng" algn="ctr">
            <a:solidFill>
              <a:srgbClr val="FF0000"/>
            </a:solidFill>
            <a:prstDash val="sysDot"/>
            <a:miter lim="800000"/>
          </a:ln>
          <a:effectLst/>
        </p:spPr>
      </p:cxnSp>
      <p:pic>
        <p:nvPicPr>
          <p:cNvPr id="64" name="図 63"/>
          <p:cNvPicPr/>
          <p:nvPr/>
        </p:nvPicPr>
        <p:blipFill>
          <a:blip r:embed="rId6">
            <a:extLst>
              <a:ext uri="{28A0092B-C50C-407E-A947-70E740481C1C}">
                <a14:useLocalDpi xmlns:a14="http://schemas.microsoft.com/office/drawing/2010/main" val="0"/>
              </a:ext>
            </a:extLst>
          </a:blip>
          <a:srcRect/>
          <a:stretch>
            <a:fillRect/>
          </a:stretch>
        </p:blipFill>
        <p:spPr bwMode="auto">
          <a:xfrm>
            <a:off x="143013" y="2780815"/>
            <a:ext cx="615661" cy="281753"/>
          </a:xfrm>
          <a:prstGeom prst="rect">
            <a:avLst/>
          </a:prstGeom>
          <a:noFill/>
          <a:ln>
            <a:noFill/>
          </a:ln>
        </p:spPr>
      </p:pic>
      <p:pic>
        <p:nvPicPr>
          <p:cNvPr id="62" name="図 61"/>
          <p:cNvPicPr/>
          <p:nvPr/>
        </p:nvPicPr>
        <p:blipFill>
          <a:blip r:embed="rId6">
            <a:extLst>
              <a:ext uri="{28A0092B-C50C-407E-A947-70E740481C1C}">
                <a14:useLocalDpi xmlns:a14="http://schemas.microsoft.com/office/drawing/2010/main" val="0"/>
              </a:ext>
            </a:extLst>
          </a:blip>
          <a:srcRect/>
          <a:stretch>
            <a:fillRect/>
          </a:stretch>
        </p:blipFill>
        <p:spPr bwMode="auto">
          <a:xfrm>
            <a:off x="136554" y="8101717"/>
            <a:ext cx="615661" cy="281753"/>
          </a:xfrm>
          <a:prstGeom prst="rect">
            <a:avLst/>
          </a:prstGeom>
          <a:noFill/>
          <a:ln>
            <a:noFill/>
          </a:ln>
        </p:spPr>
      </p:pic>
      <p:sp>
        <p:nvSpPr>
          <p:cNvPr id="54" name="正方形/長方形 53"/>
          <p:cNvSpPr/>
          <p:nvPr/>
        </p:nvSpPr>
        <p:spPr>
          <a:xfrm>
            <a:off x="5210298" y="9575561"/>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67" name="楕円 66"/>
          <p:cNvSpPr/>
          <p:nvPr/>
        </p:nvSpPr>
        <p:spPr>
          <a:xfrm>
            <a:off x="6297455" y="9518291"/>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8" name="テキスト ボックス 67"/>
          <p:cNvSpPr txBox="1"/>
          <p:nvPr/>
        </p:nvSpPr>
        <p:spPr>
          <a:xfrm>
            <a:off x="6237502" y="9472600"/>
            <a:ext cx="509261" cy="307777"/>
          </a:xfrm>
          <a:prstGeom prst="rect">
            <a:avLst/>
          </a:prstGeom>
          <a:noFill/>
        </p:spPr>
        <p:txBody>
          <a:bodyPr wrap="square" rtlCol="0">
            <a:spAutoFit/>
          </a:bodyPr>
          <a:lstStyle/>
          <a:p>
            <a:r>
              <a:rPr kumimoji="1" lang="en-US" altLang="ja-JP" sz="1400" b="1" dirty="0" smtClean="0">
                <a:solidFill>
                  <a:schemeClr val="bg1"/>
                </a:solidFill>
              </a:rPr>
              <a:t>18</a:t>
            </a:r>
            <a:endParaRPr kumimoji="1" lang="ja-JP" altLang="en-US" sz="1400" b="1" dirty="0">
              <a:solidFill>
                <a:schemeClr val="bg1"/>
              </a:solidFill>
            </a:endParaRPr>
          </a:p>
        </p:txBody>
      </p:sp>
    </p:spTree>
    <p:extLst>
      <p:ext uri="{BB962C8B-B14F-4D97-AF65-F5344CB8AC3E}">
        <p14:creationId xmlns:p14="http://schemas.microsoft.com/office/powerpoint/2010/main" val="1983958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rot="10800000">
            <a:off x="141237" y="5728375"/>
            <a:ext cx="840151" cy="200188"/>
          </a:xfrm>
          <a:prstGeom prst="rect">
            <a:avLst/>
          </a:prstGeom>
        </p:spPr>
      </p:pic>
      <p:pic>
        <p:nvPicPr>
          <p:cNvPr id="16" name="図 15"/>
          <p:cNvPicPr>
            <a:picLocks noChangeAspect="1"/>
          </p:cNvPicPr>
          <p:nvPr/>
        </p:nvPicPr>
        <p:blipFill>
          <a:blip r:embed="rId3"/>
          <a:stretch>
            <a:fillRect/>
          </a:stretch>
        </p:blipFill>
        <p:spPr>
          <a:xfrm rot="10800000">
            <a:off x="109826" y="3494678"/>
            <a:ext cx="871562" cy="196265"/>
          </a:xfrm>
          <a:prstGeom prst="rect">
            <a:avLst/>
          </a:prstGeom>
        </p:spPr>
      </p:pic>
      <p:pic>
        <p:nvPicPr>
          <p:cNvPr id="18" name="図 17"/>
          <p:cNvPicPr>
            <a:picLocks noChangeAspect="1"/>
          </p:cNvPicPr>
          <p:nvPr/>
        </p:nvPicPr>
        <p:blipFill>
          <a:blip r:embed="rId3"/>
          <a:stretch>
            <a:fillRect/>
          </a:stretch>
        </p:blipFill>
        <p:spPr>
          <a:xfrm rot="10800000">
            <a:off x="111716" y="849327"/>
            <a:ext cx="829128" cy="231668"/>
          </a:xfrm>
          <a:prstGeom prst="rect">
            <a:avLst/>
          </a:prstGeom>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535355" y="43180"/>
            <a:ext cx="5352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ワークシートの解答例</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と</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働きかけのアドバイス</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74995" y="-21265"/>
            <a:ext cx="6399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46787" y="2076588"/>
            <a:ext cx="1441954" cy="187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&lt;</a:t>
            </a: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教科との連動・単元</a:t>
            </a: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&gt;</a:t>
            </a:r>
            <a:endPar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5" name="角丸四角形 64"/>
          <p:cNvSpPr/>
          <p:nvPr/>
        </p:nvSpPr>
        <p:spPr>
          <a:xfrm>
            <a:off x="111043" y="852170"/>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ねらい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7" name="正方形/長方形 66"/>
          <p:cNvSpPr/>
          <p:nvPr/>
        </p:nvSpPr>
        <p:spPr>
          <a:xfrm>
            <a:off x="175217" y="4973550"/>
            <a:ext cx="6495383" cy="607071"/>
          </a:xfrm>
          <a:prstGeom prst="rect">
            <a:avLst/>
          </a:prstGeom>
          <a:solidFill>
            <a:srgbClr val="DEEBF7"/>
          </a:solidFill>
          <a:ln>
            <a:solidFill>
              <a:srgbClr val="0070C0"/>
            </a:solidFill>
            <a:prstDash val="sysDash"/>
          </a:ln>
        </p:spPr>
        <p:txBody>
          <a:bodyPr wrap="square" lIns="72000" tIns="108000" rIns="72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生徒それぞれが今感じて</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いる、または未来に向けて危惧して</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いる</a:t>
            </a:r>
            <a:r>
              <a:rPr kumimoji="1" lang="ja-JP" altLang="en-US" sz="1000" dirty="0" smtClean="0">
                <a:solidFill>
                  <a:srgbClr val="0070C0"/>
                </a:solidFill>
                <a:latin typeface="游ゴシック" panose="020B0400000000000000" pitchFamily="50" charset="-128"/>
                <a:ea typeface="游ゴシック" panose="020B0400000000000000" pitchFamily="50" charset="-128"/>
              </a:rPr>
              <a:t>食</a:t>
            </a:r>
            <a:r>
              <a:rPr kumimoji="1" lang="ja-JP" altLang="en-US" sz="1000" dirty="0">
                <a:solidFill>
                  <a:srgbClr val="0070C0"/>
                </a:solidFill>
                <a:latin typeface="游ゴシック" panose="020B0400000000000000" pitchFamily="50" charset="-128"/>
                <a:ea typeface="游ゴシック" panose="020B0400000000000000" pitchFamily="50" charset="-128"/>
              </a:rPr>
              <a:t>料</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に</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関する課題を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思い浮かべ、</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それ</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が解消さ</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れて</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いる</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未来を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想像する</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ことを促す。実現の可否は問わず</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豊かさや楽しさを感じられる食の未来という視点で想像するよ</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う</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アドバイスするとよい。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選択肢から選ぶ</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場合は、いくつ</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選んでもよい</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ことを伝える。</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68" name="テキスト ボックス 67"/>
          <p:cNvSpPr txBox="1"/>
          <p:nvPr/>
        </p:nvSpPr>
        <p:spPr>
          <a:xfrm>
            <a:off x="1022888" y="3469427"/>
            <a:ext cx="45046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考える「どんな</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未来になっているといいかな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a:xfrm>
            <a:off x="1342372" y="3229084"/>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06" name="グループ化 105"/>
          <p:cNvGrpSpPr/>
          <p:nvPr/>
        </p:nvGrpSpPr>
        <p:grpSpPr>
          <a:xfrm>
            <a:off x="1017933" y="3749161"/>
            <a:ext cx="5898925" cy="1125187"/>
            <a:chOff x="1106441" y="3541882"/>
            <a:chExt cx="5898925" cy="1030724"/>
          </a:xfrm>
        </p:grpSpPr>
        <p:sp>
          <p:nvSpPr>
            <p:cNvPr id="69" name="正方形/長方形 68"/>
            <p:cNvSpPr/>
            <p:nvPr/>
          </p:nvSpPr>
          <p:spPr>
            <a:xfrm>
              <a:off x="1106441" y="3541882"/>
              <a:ext cx="5489220" cy="7048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□安全でおいしい「</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たな食」が</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家庭の食卓に並ぶ未来</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□世界のあらゆる地域の子どもたちが、飢餓や栄養失調で苦しむことのない未来</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□環境に負荷をかけることなく、豊かで安全な食事ができる未来</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11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77" name="正方形/長方形 76"/>
            <p:cNvSpPr/>
            <p:nvPr/>
          </p:nvSpPr>
          <p:spPr>
            <a:xfrm>
              <a:off x="1196577" y="4177893"/>
              <a:ext cx="5808789" cy="39471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・食品ロスが限りなくゼロに近い未来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3D</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フードプリンターなどの活用で個々に対応した食事を手軽に購入できる未来</a:t>
              </a:r>
              <a:endPar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grpSp>
      <p:sp>
        <p:nvSpPr>
          <p:cNvPr id="80" name="テキスト ボックス 79"/>
          <p:cNvSpPr txBox="1"/>
          <p:nvPr/>
        </p:nvSpPr>
        <p:spPr>
          <a:xfrm>
            <a:off x="940844" y="5716235"/>
            <a:ext cx="510084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今は何が起きているかな？どんな状況かな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88" name="正方形/長方形 87"/>
          <p:cNvSpPr/>
          <p:nvPr/>
        </p:nvSpPr>
        <p:spPr>
          <a:xfrm>
            <a:off x="175217" y="8804197"/>
            <a:ext cx="6623846" cy="760959"/>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・「参考資料」を確認し昆虫食について調べると同時に、</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現在の食の問題点や食に関する新たな取り組みについて</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も調べ、まとめてみる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ことを促す。</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動画</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で示された内容を手掛かりにして、食に関する情報を収集するとよいこと、また、複数のサイトなどを確認</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することで、</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様々</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な立場から見た現状や取り組みを知る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ことができると助言するとよい。</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90" name="正方形/長方形 89"/>
          <p:cNvSpPr/>
          <p:nvPr/>
        </p:nvSpPr>
        <p:spPr>
          <a:xfrm>
            <a:off x="798215" y="5927537"/>
            <a:ext cx="3440503"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食の現状や問題点とは？</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p:cNvSpPr/>
          <p:nvPr/>
        </p:nvSpPr>
        <p:spPr>
          <a:xfrm>
            <a:off x="823339" y="6820722"/>
            <a:ext cx="3262711"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昆虫食のメリット、デメリットとは？</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3" name="テキスト ボックス 92"/>
          <p:cNvSpPr txBox="1"/>
          <p:nvPr/>
        </p:nvSpPr>
        <p:spPr>
          <a:xfrm>
            <a:off x="958776" y="7041987"/>
            <a:ext cx="3590968" cy="846386"/>
          </a:xfrm>
          <a:prstGeom prst="rect">
            <a:avLst/>
          </a:prstGeom>
          <a:noFill/>
        </p:spPr>
        <p:txBody>
          <a:bodyPr wrap="square" lIns="36000" tIns="0" rIns="3600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メリット</a:t>
            </a:r>
            <a:r>
              <a:rPr kumimoji="1" lang="ja-JP" altLang="en-US" sz="105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・たんぱく質が豊富　・生産しやすい</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生育時の</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環境負荷が</a:t>
            </a:r>
            <a:r>
              <a:rPr kumimoji="1" lang="ja-JP" altLang="en-US" sz="1100" dirty="0">
                <a:solidFill>
                  <a:srgbClr val="FF0000"/>
                </a:solidFill>
                <a:latin typeface="游ゴシック" panose="020B0400000000000000" pitchFamily="50" charset="-128"/>
                <a:ea typeface="游ゴシック" panose="020B0400000000000000" pitchFamily="50" charset="-128"/>
              </a:rPr>
              <a:t>少</a:t>
            </a:r>
            <a:r>
              <a:rPr kumimoji="1" lang="ja-JP" altLang="en-US" sz="1100" dirty="0" smtClean="0">
                <a:solidFill>
                  <a:srgbClr val="FF0000"/>
                </a:solidFill>
                <a:latin typeface="游ゴシック" panose="020B0400000000000000" pitchFamily="50" charset="-128"/>
                <a:ea typeface="游ゴシック" panose="020B0400000000000000" pitchFamily="50" charset="-128"/>
              </a:rPr>
              <a:t>ない</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デメリット・</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嫌悪感</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を抱く人</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も</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多い　・価格が高い</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味</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にまだ課題がありそう</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・食物アレルギーの原因になる場合がある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4" name="テキスト ボックス 93"/>
          <p:cNvSpPr txBox="1"/>
          <p:nvPr/>
        </p:nvSpPr>
        <p:spPr>
          <a:xfrm>
            <a:off x="937966" y="8070901"/>
            <a:ext cx="334916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3D</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バイオプリント技術で培養肉を作り出す</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・大豆ミートなどの代替肉の開発</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・みどりの食料システム戦略</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(CO2</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削減、化学肥料</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使用低減、労働生産性の向上など</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p:txBody>
      </p:sp>
      <p:sp>
        <p:nvSpPr>
          <p:cNvPr id="95" name="テキスト ボックス 94"/>
          <p:cNvSpPr txBox="1"/>
          <p:nvPr/>
        </p:nvSpPr>
        <p:spPr>
          <a:xfrm>
            <a:off x="905027" y="6097447"/>
            <a:ext cx="363431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急激な人口増加による食糧危機が予測されて</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いる　</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・タンパク源である牛や豚の飼育は環境への負荷大</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・日本の食品ロスの量は、国民一人あたり約お茶碗１</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杯分を</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毎日捨てている計算となる</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grpSp>
        <p:nvGrpSpPr>
          <p:cNvPr id="20" name="グループ化 19"/>
          <p:cNvGrpSpPr/>
          <p:nvPr/>
        </p:nvGrpSpPr>
        <p:grpSpPr>
          <a:xfrm>
            <a:off x="-79817" y="5694942"/>
            <a:ext cx="1282258" cy="272243"/>
            <a:chOff x="78752" y="5837538"/>
            <a:chExt cx="1282258" cy="272243"/>
          </a:xfrm>
        </p:grpSpPr>
        <p:sp>
          <p:nvSpPr>
            <p:cNvPr id="89" name="角丸四角形 88"/>
            <p:cNvSpPr/>
            <p:nvPr/>
          </p:nvSpPr>
          <p:spPr>
            <a:xfrm>
              <a:off x="78752" y="5837538"/>
              <a:ext cx="1282258" cy="2722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情報収集</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pic>
          <p:nvPicPr>
            <p:cNvPr id="108" name="図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934" y="5848822"/>
              <a:ext cx="238752" cy="238752"/>
            </a:xfrm>
            <a:prstGeom prst="rect">
              <a:avLst/>
            </a:prstGeom>
          </p:spPr>
        </p:pic>
      </p:grpSp>
      <p:grpSp>
        <p:nvGrpSpPr>
          <p:cNvPr id="19" name="グループ化 18"/>
          <p:cNvGrpSpPr/>
          <p:nvPr/>
        </p:nvGrpSpPr>
        <p:grpSpPr>
          <a:xfrm>
            <a:off x="-62697" y="3438944"/>
            <a:ext cx="1260111" cy="339881"/>
            <a:chOff x="110943" y="3449866"/>
            <a:chExt cx="1260111" cy="339881"/>
          </a:xfrm>
        </p:grpSpPr>
        <p:sp>
          <p:nvSpPr>
            <p:cNvPr id="63" name="角丸四角形 62"/>
            <p:cNvSpPr/>
            <p:nvPr/>
          </p:nvSpPr>
          <p:spPr>
            <a:xfrm flipH="1">
              <a:off x="110943" y="3454622"/>
              <a:ext cx="1260111" cy="33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課題</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把握</a:t>
              </a:r>
            </a:p>
          </p:txBody>
        </p:sp>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363" y="3449866"/>
              <a:ext cx="304063" cy="274992"/>
            </a:xfrm>
            <a:prstGeom prst="rect">
              <a:avLst/>
            </a:prstGeom>
          </p:spPr>
        </p:pic>
      </p:grpSp>
      <p:sp>
        <p:nvSpPr>
          <p:cNvPr id="114" name="正方形/長方形 113"/>
          <p:cNvSpPr/>
          <p:nvPr/>
        </p:nvSpPr>
        <p:spPr>
          <a:xfrm>
            <a:off x="365228" y="476196"/>
            <a:ext cx="577698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昆虫食</a:t>
            </a:r>
            <a:r>
              <a:rPr kumimoji="0" lang="en-US" altLang="ja-JP"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持続可能な未来の食とは？</a:t>
            </a:r>
            <a:endPar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5" name="正方形/長方形 114"/>
          <p:cNvSpPr/>
          <p:nvPr/>
        </p:nvSpPr>
        <p:spPr>
          <a:xfrm>
            <a:off x="4404941" y="5969101"/>
            <a:ext cx="2459405" cy="705161"/>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・世界に飢餓</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や栄養不足が蔓延している</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地域</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がある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・アレルギーや高齢化などから、個々に対応　</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した食事のニーズが高まっている</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6" name="正方形/長方形 115"/>
          <p:cNvSpPr/>
          <p:nvPr/>
        </p:nvSpPr>
        <p:spPr>
          <a:xfrm>
            <a:off x="4423151" y="6874937"/>
            <a:ext cx="2375911" cy="96488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メリット　・食品残渣を昆虫の餌にできる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・昆虫を水産・畜産飼料として利用できる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可食部分が多い　</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デメリット</a:t>
            </a:r>
            <a:r>
              <a:rPr kumimoji="0"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・食中毒の可能性もある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・繁殖させた昆虫が自然界に逃げた場合、</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生態系に影響を与える可能性がある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7" name="正方形/長方形 116"/>
          <p:cNvSpPr/>
          <p:nvPr/>
        </p:nvSpPr>
        <p:spPr>
          <a:xfrm>
            <a:off x="4355135" y="7870109"/>
            <a:ext cx="2455252" cy="71515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・陸上養殖</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陸上に人工的に作った環境下で</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の魚、貝、海藻などの養殖</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・調理ロボット</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2" name="正方形/長方形 91"/>
          <p:cNvSpPr/>
          <p:nvPr/>
        </p:nvSpPr>
        <p:spPr>
          <a:xfrm>
            <a:off x="801201" y="7896422"/>
            <a:ext cx="3906118" cy="241980"/>
          </a:xfrm>
          <a:prstGeom prst="rect">
            <a:avLst/>
          </a:prstGeom>
        </p:spPr>
        <p:txBody>
          <a:bodyPr wrap="square" lIns="36000" tIns="36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昆虫食以外の新た</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食に関する取り組みや技術とは？</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9" name="正方形/長方形 118"/>
          <p:cNvSpPr/>
          <p:nvPr/>
        </p:nvSpPr>
        <p:spPr>
          <a:xfrm>
            <a:off x="59903" y="4650737"/>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120" name="正方形/長方形 119"/>
          <p:cNvSpPr/>
          <p:nvPr/>
        </p:nvSpPr>
        <p:spPr>
          <a:xfrm>
            <a:off x="46723" y="7062794"/>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8" name="グループ化 47"/>
          <p:cNvGrpSpPr/>
          <p:nvPr/>
        </p:nvGrpSpPr>
        <p:grpSpPr>
          <a:xfrm>
            <a:off x="162395" y="3759696"/>
            <a:ext cx="747217" cy="903040"/>
            <a:chOff x="-1953546" y="3216149"/>
            <a:chExt cx="689908" cy="996533"/>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1" name="正方形/長方形 50"/>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0" name="直線コネクタ 99"/>
          <p:cNvCxnSpPr/>
          <p:nvPr/>
        </p:nvCxnSpPr>
        <p:spPr>
          <a:xfrm flipV="1">
            <a:off x="681372" y="3979067"/>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60297" y="6050237"/>
            <a:ext cx="689908" cy="996533"/>
            <a:chOff x="-1953546" y="3216149"/>
            <a:chExt cx="689908" cy="996533"/>
          </a:xfrm>
        </p:grpSpPr>
        <p:pic>
          <p:nvPicPr>
            <p:cNvPr id="54" name="図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5" name="正方形/長方形 54"/>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1" name="直線コネクタ 100"/>
          <p:cNvCxnSpPr/>
          <p:nvPr/>
        </p:nvCxnSpPr>
        <p:spPr>
          <a:xfrm flipV="1">
            <a:off x="762192" y="6643974"/>
            <a:ext cx="196584" cy="11491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919678" y="819356"/>
            <a:ext cx="5659219" cy="12772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食</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料</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供給</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問題や環境問題の解決策</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つと</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して考えられている昆虫食をはじめ、未来の食に</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ついて考察する。世界</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での昆虫を</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食べる文化</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の歴史は長く、日本</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でもいなごや</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蜂の子が食べられてきた。これまでは佃煮などそのままの形で食べるものが主であったが、現在で</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は粉末</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に加工されその汎用性も高くなっている。環境負荷</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が少なく栄養価</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の高い</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昆虫が</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今後</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食品と</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して人々に受け入れられていくの</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か、考えを深め</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る</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。また、環境</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負荷や食品ロスなど</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の観点も踏まえ、新た</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取り組み・技術開発をもとに、食料供給問題や環境問題の解決策となり</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得</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る持続可能な未来の食について考える。</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450165960"/>
              </p:ext>
            </p:extLst>
          </p:nvPr>
        </p:nvGraphicFramePr>
        <p:xfrm>
          <a:off x="529001" y="2329378"/>
          <a:ext cx="6108612" cy="1029748"/>
        </p:xfrm>
        <a:graphic>
          <a:graphicData uri="http://schemas.openxmlformats.org/drawingml/2006/table">
            <a:tbl>
              <a:tblPr/>
              <a:tblGrid>
                <a:gridCol w="691932">
                  <a:extLst>
                    <a:ext uri="{9D8B030D-6E8A-4147-A177-3AD203B41FA5}">
                      <a16:colId xmlns:a16="http://schemas.microsoft.com/office/drawing/2014/main" val="3145925855"/>
                    </a:ext>
                  </a:extLst>
                </a:gridCol>
                <a:gridCol w="2111766">
                  <a:extLst>
                    <a:ext uri="{9D8B030D-6E8A-4147-A177-3AD203B41FA5}">
                      <a16:colId xmlns:a16="http://schemas.microsoft.com/office/drawing/2014/main" val="3564509739"/>
                    </a:ext>
                  </a:extLst>
                </a:gridCol>
                <a:gridCol w="3304914">
                  <a:extLst>
                    <a:ext uri="{9D8B030D-6E8A-4147-A177-3AD203B41FA5}">
                      <a16:colId xmlns:a16="http://schemas.microsoft.com/office/drawing/2014/main" val="3656315636"/>
                    </a:ext>
                  </a:extLst>
                </a:gridCol>
              </a:tblGrid>
              <a:tr h="100157">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教科　　　　</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内容</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02323985"/>
                  </a:ext>
                </a:extLst>
              </a:tr>
              <a:tr h="249122">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公民</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游ゴシック" panose="020B0400000000000000" pitchFamily="50" charset="-128"/>
                          <a:ea typeface="游ゴシック" panose="020B0400000000000000" pitchFamily="50" charset="-128"/>
                        </a:rPr>
                        <a:t>持続可能な社会形成のための諸課題の探究</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食料安定供給　温室効果</a:t>
                      </a:r>
                      <a:r>
                        <a:rPr lang="ja-JP" altLang="en-US" sz="800" b="0" i="0" u="none" strike="noStrike" dirty="0" smtClean="0">
                          <a:solidFill>
                            <a:srgbClr val="000000"/>
                          </a:solidFill>
                          <a:effectLst/>
                          <a:latin typeface="游ゴシック" panose="020B0400000000000000" pitchFamily="50" charset="-128"/>
                          <a:ea typeface="+mn-ea"/>
                        </a:rPr>
                        <a:t>ガス削減　持続可能な農業構造</a:t>
                      </a:r>
                      <a:endParaRPr lang="en-US" altLang="ja-JP" sz="800" b="0" i="0" u="none" strike="noStrike" dirty="0" smtClean="0">
                        <a:solidFill>
                          <a:srgbClr val="000000"/>
                        </a:solidFill>
                        <a:effectLst/>
                        <a:latin typeface="游ゴシック" panose="020B0400000000000000" pitchFamily="50" charset="-128"/>
                        <a:ea typeface="+mn-ea"/>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647477"/>
                  </a:ext>
                </a:extLst>
              </a:tr>
              <a:tr h="356494">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家庭</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環境負荷が少なく持続可能な社会のための</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ライフスタイルの工夫</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家庭での</a:t>
                      </a:r>
                      <a:r>
                        <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rPr>
                        <a:t>Co2</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排出削減、食品ロス削減、新たなタンパク源の利用</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629667"/>
                  </a:ext>
                </a:extLst>
              </a:tr>
              <a:tr h="0">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生物</a:t>
                      </a:r>
                      <a:endParaRPr lang="en-US" altLang="ja-JP" sz="9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地学</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生物の多様性と生態系</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自然環境と人間生活との関わり</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昆虫の飼育</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地球温暖化、オゾン層破壊</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676177"/>
                  </a:ext>
                </a:extLst>
              </a:tr>
            </a:tbl>
          </a:graphicData>
        </a:graphic>
      </p:graphicFrame>
      <p:sp>
        <p:nvSpPr>
          <p:cNvPr id="9" name="テキスト ボックス 8"/>
          <p:cNvSpPr txBox="1"/>
          <p:nvPr/>
        </p:nvSpPr>
        <p:spPr>
          <a:xfrm>
            <a:off x="1038162" y="4095388"/>
            <a:ext cx="47772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3"/>
          <a:stretch>
            <a:fillRect/>
          </a:stretch>
        </p:blipFill>
        <p:spPr>
          <a:xfrm rot="10800000">
            <a:off x="108838" y="530968"/>
            <a:ext cx="829128" cy="231668"/>
          </a:xfrm>
          <a:prstGeom prst="rect">
            <a:avLst/>
          </a:prstGeom>
        </p:spPr>
      </p:pic>
      <p:sp>
        <p:nvSpPr>
          <p:cNvPr id="66" name="角丸四角形 65"/>
          <p:cNvSpPr/>
          <p:nvPr/>
        </p:nvSpPr>
        <p:spPr>
          <a:xfrm>
            <a:off x="115400" y="536507"/>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トピック</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pic>
        <p:nvPicPr>
          <p:cNvPr id="73" name="図 72"/>
          <p:cNvPicPr/>
          <p:nvPr/>
        </p:nvPicPr>
        <p:blipFill>
          <a:blip r:embed="rId7">
            <a:extLst>
              <a:ext uri="{28A0092B-C50C-407E-A947-70E740481C1C}">
                <a14:useLocalDpi xmlns:a14="http://schemas.microsoft.com/office/drawing/2010/main" val="0"/>
              </a:ext>
            </a:extLst>
          </a:blip>
          <a:srcRect/>
          <a:stretch>
            <a:fillRect/>
          </a:stretch>
        </p:blipFill>
        <p:spPr bwMode="auto">
          <a:xfrm>
            <a:off x="115824" y="4793047"/>
            <a:ext cx="652145" cy="298450"/>
          </a:xfrm>
          <a:prstGeom prst="rect">
            <a:avLst/>
          </a:prstGeom>
          <a:noFill/>
          <a:ln>
            <a:noFill/>
          </a:ln>
        </p:spPr>
      </p:pic>
      <p:cxnSp>
        <p:nvCxnSpPr>
          <p:cNvPr id="75" name="直線コネクタ 74"/>
          <p:cNvCxnSpPr/>
          <p:nvPr/>
        </p:nvCxnSpPr>
        <p:spPr>
          <a:xfrm>
            <a:off x="4398306" y="5985331"/>
            <a:ext cx="13271" cy="2788576"/>
          </a:xfrm>
          <a:prstGeom prst="line">
            <a:avLst/>
          </a:prstGeom>
          <a:noFill/>
          <a:ln w="12700" cap="flat" cmpd="sng" algn="ctr">
            <a:solidFill>
              <a:srgbClr val="FF0000"/>
            </a:solidFill>
            <a:prstDash val="sysDot"/>
            <a:miter lim="800000"/>
          </a:ln>
          <a:effectLst/>
        </p:spPr>
      </p:cxnSp>
      <p:pic>
        <p:nvPicPr>
          <p:cNvPr id="76" name="図 75"/>
          <p:cNvPicPr/>
          <p:nvPr/>
        </p:nvPicPr>
        <p:blipFill>
          <a:blip r:embed="rId7">
            <a:extLst>
              <a:ext uri="{28A0092B-C50C-407E-A947-70E740481C1C}">
                <a14:useLocalDpi xmlns:a14="http://schemas.microsoft.com/office/drawing/2010/main" val="0"/>
              </a:ext>
            </a:extLst>
          </a:blip>
          <a:srcRect/>
          <a:stretch>
            <a:fillRect/>
          </a:stretch>
        </p:blipFill>
        <p:spPr bwMode="auto">
          <a:xfrm>
            <a:off x="108837" y="8608747"/>
            <a:ext cx="652145" cy="298450"/>
          </a:xfrm>
          <a:prstGeom prst="rect">
            <a:avLst/>
          </a:prstGeom>
          <a:noFill/>
          <a:ln>
            <a:noFill/>
          </a:ln>
        </p:spPr>
      </p:pic>
      <p:sp>
        <p:nvSpPr>
          <p:cNvPr id="56" name="正方形/長方形 55"/>
          <p:cNvSpPr/>
          <p:nvPr/>
        </p:nvSpPr>
        <p:spPr>
          <a:xfrm>
            <a:off x="5330860" y="9560647"/>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7" name="楕円 56"/>
          <p:cNvSpPr/>
          <p:nvPr/>
        </p:nvSpPr>
        <p:spPr>
          <a:xfrm>
            <a:off x="6430747" y="9581202"/>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8" name="テキスト ボックス 57"/>
          <p:cNvSpPr txBox="1"/>
          <p:nvPr/>
        </p:nvSpPr>
        <p:spPr>
          <a:xfrm>
            <a:off x="6407597" y="9547513"/>
            <a:ext cx="509261" cy="307777"/>
          </a:xfrm>
          <a:prstGeom prst="rect">
            <a:avLst/>
          </a:prstGeom>
          <a:noFill/>
        </p:spPr>
        <p:txBody>
          <a:bodyPr wrap="square" rtlCol="0">
            <a:spAutoFit/>
          </a:bodyPr>
          <a:lstStyle/>
          <a:p>
            <a:r>
              <a:rPr kumimoji="1" lang="en-US" altLang="ja-JP" sz="1400" b="1" dirty="0" smtClean="0">
                <a:solidFill>
                  <a:schemeClr val="bg1"/>
                </a:solidFill>
              </a:rPr>
              <a:t>19</a:t>
            </a:r>
            <a:endParaRPr kumimoji="1" lang="ja-JP" altLang="en-US" sz="1400" b="1" dirty="0">
              <a:solidFill>
                <a:schemeClr val="bg1"/>
              </a:solidFill>
            </a:endParaRPr>
          </a:p>
        </p:txBody>
      </p:sp>
    </p:spTree>
    <p:extLst>
      <p:ext uri="{BB962C8B-B14F-4D97-AF65-F5344CB8AC3E}">
        <p14:creationId xmlns:p14="http://schemas.microsoft.com/office/powerpoint/2010/main" val="31022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788"/>
            <a:ext cx="6880485" cy="63934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1" name="テキスト ボックス 30"/>
          <p:cNvSpPr txBox="1"/>
          <p:nvPr/>
        </p:nvSpPr>
        <p:spPr>
          <a:xfrm>
            <a:off x="189976" y="63083"/>
            <a:ext cx="1933398" cy="646331"/>
          </a:xfrm>
          <a:prstGeom prst="rect">
            <a:avLst/>
          </a:prstGeom>
          <a:noFill/>
        </p:spPr>
        <p:txBody>
          <a:bodyPr wrap="square" rtlCol="0">
            <a:spAutoFit/>
          </a:bodyPr>
          <a:lstStyle/>
          <a:p>
            <a:r>
              <a:rPr kumimoji="1" lang="ja-JP" altLang="en-US" sz="3600" b="1" dirty="0" smtClean="0">
                <a:solidFill>
                  <a:schemeClr val="bg1"/>
                </a:solidFill>
                <a:latin typeface="メイリオ" panose="020B0604030504040204" pitchFamily="50" charset="-128"/>
                <a:ea typeface="メイリオ" panose="020B0604030504040204" pitchFamily="50" charset="-128"/>
              </a:rPr>
              <a:t>目次</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306647" y="1009154"/>
            <a:ext cx="851508" cy="695267"/>
            <a:chOff x="-1697668" y="1624084"/>
            <a:chExt cx="952387" cy="838542"/>
          </a:xfrm>
        </p:grpSpPr>
        <p:sp>
          <p:nvSpPr>
            <p:cNvPr id="9" name="フローチャート: 順次アクセス記憶 8"/>
            <p:cNvSpPr/>
            <p:nvPr/>
          </p:nvSpPr>
          <p:spPr>
            <a:xfrm>
              <a:off x="-1624083" y="1624084"/>
              <a:ext cx="805217" cy="838542"/>
            </a:xfrm>
            <a:prstGeom prst="flowChartMagneticTape">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697668" y="1744725"/>
              <a:ext cx="952387"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１</a:t>
              </a:r>
              <a:endPar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33" name="グループ化 32"/>
          <p:cNvGrpSpPr/>
          <p:nvPr/>
        </p:nvGrpSpPr>
        <p:grpSpPr>
          <a:xfrm>
            <a:off x="259534" y="2508126"/>
            <a:ext cx="851508" cy="773183"/>
            <a:chOff x="-1697669" y="1624084"/>
            <a:chExt cx="952387" cy="932513"/>
          </a:xfrm>
        </p:grpSpPr>
        <p:sp>
          <p:nvSpPr>
            <p:cNvPr id="34" name="フローチャート: 順次アクセス記憶 33"/>
            <p:cNvSpPr/>
            <p:nvPr/>
          </p:nvSpPr>
          <p:spPr>
            <a:xfrm>
              <a:off x="-1624083" y="1624084"/>
              <a:ext cx="805217" cy="838542"/>
            </a:xfrm>
            <a:prstGeom prst="flowChartMagneticTape">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697669" y="1702836"/>
              <a:ext cx="952387" cy="8537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２</a:t>
              </a:r>
              <a:endPar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13" name="テキスト ボックス 12"/>
          <p:cNvSpPr txBox="1"/>
          <p:nvPr/>
        </p:nvSpPr>
        <p:spPr>
          <a:xfrm>
            <a:off x="1156675" y="1178462"/>
            <a:ext cx="2470244" cy="523220"/>
          </a:xfrm>
          <a:prstGeom prst="rect">
            <a:avLst/>
          </a:prstGeom>
          <a:noFill/>
        </p:spPr>
        <p:txBody>
          <a:bodyPr wrap="square" rtlCol="0">
            <a:spAutoFit/>
          </a:bodyPr>
          <a:lstStyle/>
          <a:p>
            <a:r>
              <a:rPr kumimoji="1" lang="ja-JP" altLang="en-US" sz="2800" b="1" dirty="0" smtClean="0">
                <a:solidFill>
                  <a:srgbClr val="0968B7"/>
                </a:solidFill>
                <a:latin typeface="メイリオ" panose="020B0604030504040204" pitchFamily="50" charset="-128"/>
                <a:ea typeface="メイリオ" panose="020B0604030504040204" pitchFamily="50" charset="-128"/>
              </a:rPr>
              <a:t>はじめに</a:t>
            </a:r>
            <a:endParaRPr kumimoji="1" lang="ja-JP" altLang="en-US" sz="2800" b="1" dirty="0">
              <a:solidFill>
                <a:srgbClr val="0968B7"/>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174359" y="2700317"/>
            <a:ext cx="4251281" cy="523220"/>
          </a:xfrm>
          <a:prstGeom prst="rect">
            <a:avLst/>
          </a:prstGeom>
          <a:noFill/>
        </p:spPr>
        <p:txBody>
          <a:bodyPr wrap="square" rtlCol="0">
            <a:spAutoFit/>
          </a:bodyPr>
          <a:lstStyle/>
          <a:p>
            <a:r>
              <a:rPr kumimoji="1" lang="ja-JP" altLang="en-US" sz="2800" b="1" dirty="0" smtClean="0">
                <a:solidFill>
                  <a:srgbClr val="0968B7"/>
                </a:solidFill>
                <a:latin typeface="メイリオ" panose="020B0604030504040204" pitchFamily="50" charset="-128"/>
                <a:ea typeface="メイリオ" panose="020B0604030504040204" pitchFamily="50" charset="-128"/>
              </a:rPr>
              <a:t>授業での活用方法</a:t>
            </a:r>
            <a:endParaRPr kumimoji="1" lang="ja-JP" altLang="en-US" sz="2800" b="1" dirty="0">
              <a:solidFill>
                <a:srgbClr val="0968B7"/>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1132077" y="5073756"/>
            <a:ext cx="5482400" cy="830997"/>
          </a:xfrm>
          <a:prstGeom prst="rect">
            <a:avLst/>
          </a:prstGeom>
          <a:noFill/>
        </p:spPr>
        <p:txBody>
          <a:bodyPr wrap="square" rtlCol="0">
            <a:spAutoFit/>
          </a:bodyPr>
          <a:lstStyle/>
          <a:p>
            <a:r>
              <a:rPr kumimoji="1" lang="ja-JP" altLang="en-US" sz="2400" b="1" dirty="0" smtClean="0">
                <a:solidFill>
                  <a:srgbClr val="0968B7"/>
                </a:solidFill>
                <a:latin typeface="メイリオ" panose="020B0604030504040204" pitchFamily="50" charset="-128"/>
                <a:ea typeface="メイリオ" panose="020B0604030504040204" pitchFamily="50" charset="-128"/>
              </a:rPr>
              <a:t>ワークシートの解答例と</a:t>
            </a:r>
            <a:endParaRPr kumimoji="1" lang="en-US" altLang="ja-JP" sz="2400" b="1" dirty="0" smtClean="0">
              <a:solidFill>
                <a:srgbClr val="0968B7"/>
              </a:solidFill>
              <a:latin typeface="メイリオ" panose="020B0604030504040204" pitchFamily="50" charset="-128"/>
              <a:ea typeface="メイリオ" panose="020B0604030504040204" pitchFamily="50" charset="-128"/>
            </a:endParaRPr>
          </a:p>
          <a:p>
            <a:r>
              <a:rPr kumimoji="1" lang="ja-JP" altLang="en-US" sz="2400" b="1" dirty="0" smtClean="0">
                <a:solidFill>
                  <a:srgbClr val="0968B7"/>
                </a:solidFill>
                <a:latin typeface="メイリオ" panose="020B0604030504040204" pitchFamily="50" charset="-128"/>
                <a:ea typeface="メイリオ" panose="020B0604030504040204" pitchFamily="50" charset="-128"/>
              </a:rPr>
              <a:t>働きかけのアドバイス</a:t>
            </a:r>
            <a:endParaRPr kumimoji="1" lang="ja-JP" altLang="en-US" sz="2400" b="1" dirty="0">
              <a:solidFill>
                <a:srgbClr val="0968B7"/>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1221829" y="8071080"/>
            <a:ext cx="2007351" cy="523220"/>
          </a:xfrm>
          <a:prstGeom prst="rect">
            <a:avLst/>
          </a:prstGeom>
          <a:noFill/>
        </p:spPr>
        <p:txBody>
          <a:bodyPr wrap="square" rtlCol="0">
            <a:spAutoFit/>
          </a:bodyPr>
          <a:lstStyle/>
          <a:p>
            <a:r>
              <a:rPr kumimoji="1" lang="ja-JP" altLang="en-US" sz="2800" b="1" dirty="0" smtClean="0">
                <a:solidFill>
                  <a:srgbClr val="0968B7"/>
                </a:solidFill>
                <a:latin typeface="メイリオ" panose="020B0604030504040204" pitchFamily="50" charset="-128"/>
                <a:ea typeface="メイリオ" panose="020B0604030504040204" pitchFamily="50" charset="-128"/>
              </a:rPr>
              <a:t>その他</a:t>
            </a:r>
            <a:endParaRPr kumimoji="1" lang="ja-JP" altLang="en-US" sz="2800" b="1" dirty="0">
              <a:solidFill>
                <a:srgbClr val="0968B7"/>
              </a:solidFill>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261050" y="3233856"/>
            <a:ext cx="6619434" cy="1631216"/>
          </a:xfrm>
          <a:prstGeom prst="rect">
            <a:avLst/>
          </a:prstGeom>
          <a:noFill/>
        </p:spPr>
        <p:txBody>
          <a:bodyPr wrap="square" rtlCol="0">
            <a:spAutoFit/>
          </a:bodyPr>
          <a:lstStyle/>
          <a:p>
            <a:pPr>
              <a:lnSpc>
                <a:spcPts val="2400"/>
              </a:lnSpc>
            </a:pPr>
            <a:r>
              <a:rPr kumimoji="1" lang="ja-JP" altLang="en-US" b="1" dirty="0" smtClean="0">
                <a:latin typeface="+mn-ea"/>
              </a:rPr>
              <a:t>　　</a:t>
            </a:r>
            <a:r>
              <a:rPr kumimoji="1" lang="ja-JP" altLang="en-US" b="1" dirty="0">
                <a:latin typeface="+mn-ea"/>
              </a:rPr>
              <a:t>　１枚でわかる活用</a:t>
            </a:r>
            <a:r>
              <a:rPr kumimoji="1" lang="ja-JP" altLang="en-US" b="1" dirty="0" smtClean="0">
                <a:latin typeface="+mn-ea"/>
              </a:rPr>
              <a:t>ガイド　</a:t>
            </a:r>
            <a:r>
              <a:rPr kumimoji="1" lang="ja-JP" altLang="en-US" dirty="0" smtClean="0">
                <a:latin typeface="+mn-ea"/>
              </a:rPr>
              <a:t>・・・・・・・・ </a:t>
            </a:r>
            <a:r>
              <a:rPr kumimoji="1" lang="ja-JP" altLang="en-US" dirty="0">
                <a:latin typeface="+mn-ea"/>
              </a:rPr>
              <a:t>５</a:t>
            </a:r>
            <a:r>
              <a:rPr kumimoji="1" lang="ja-JP" altLang="en-US" dirty="0" smtClean="0">
                <a:latin typeface="+mn-ea"/>
              </a:rPr>
              <a:t>ページ</a:t>
            </a:r>
            <a:endParaRPr kumimoji="1" lang="en-US" altLang="ja-JP" b="1" dirty="0">
              <a:latin typeface="+mn-ea"/>
            </a:endParaRPr>
          </a:p>
          <a:p>
            <a:pPr>
              <a:lnSpc>
                <a:spcPts val="2400"/>
              </a:lnSpc>
            </a:pPr>
            <a:r>
              <a:rPr kumimoji="1" lang="ja-JP" altLang="en-US" b="1" dirty="0">
                <a:latin typeface="+mn-ea"/>
              </a:rPr>
              <a:t>　</a:t>
            </a:r>
            <a:r>
              <a:rPr kumimoji="1" lang="ja-JP" altLang="en-US" b="1" dirty="0" smtClean="0">
                <a:latin typeface="+mn-ea"/>
              </a:rPr>
              <a:t>　</a:t>
            </a:r>
            <a:r>
              <a:rPr kumimoji="1" lang="ja-JP" altLang="en-US" b="1" dirty="0">
                <a:latin typeface="+mn-ea"/>
              </a:rPr>
              <a:t>　</a:t>
            </a:r>
            <a:r>
              <a:rPr kumimoji="1" lang="ja-JP" altLang="en-US" b="1" dirty="0" smtClean="0">
                <a:latin typeface="+mn-ea"/>
              </a:rPr>
              <a:t>授業実施前の選択事項　　</a:t>
            </a:r>
            <a:r>
              <a:rPr kumimoji="1" lang="ja-JP" altLang="en-US" dirty="0" smtClean="0">
                <a:latin typeface="+mn-ea"/>
              </a:rPr>
              <a:t>・・・・・・・・ ６ページ</a:t>
            </a:r>
            <a:endParaRPr kumimoji="1" lang="en-US" altLang="ja-JP" b="1" dirty="0">
              <a:latin typeface="+mn-ea"/>
            </a:endParaRPr>
          </a:p>
          <a:p>
            <a:pPr>
              <a:lnSpc>
                <a:spcPts val="2400"/>
              </a:lnSpc>
            </a:pPr>
            <a:r>
              <a:rPr kumimoji="1" lang="ja-JP" altLang="en-US" b="1" dirty="0">
                <a:latin typeface="+mn-ea"/>
              </a:rPr>
              <a:t>　</a:t>
            </a:r>
            <a:r>
              <a:rPr kumimoji="1" lang="ja-JP" altLang="en-US" b="1" dirty="0" smtClean="0">
                <a:latin typeface="+mn-ea"/>
              </a:rPr>
              <a:t>　</a:t>
            </a:r>
            <a:r>
              <a:rPr kumimoji="1" lang="ja-JP" altLang="en-US" b="1" dirty="0">
                <a:latin typeface="+mn-ea"/>
              </a:rPr>
              <a:t>　授業回数に応じた</a:t>
            </a:r>
            <a:r>
              <a:rPr kumimoji="1" lang="ja-JP" altLang="en-US" b="1" dirty="0" smtClean="0">
                <a:latin typeface="+mn-ea"/>
              </a:rPr>
              <a:t>展開例　</a:t>
            </a:r>
            <a:r>
              <a:rPr kumimoji="1" lang="ja-JP" altLang="en-US" dirty="0" smtClean="0">
                <a:latin typeface="+mn-ea"/>
              </a:rPr>
              <a:t>・・・・・・・・ ８ページ</a:t>
            </a:r>
            <a:endParaRPr kumimoji="1" lang="en-US" altLang="ja-JP" b="1" dirty="0">
              <a:latin typeface="+mn-ea"/>
            </a:endParaRPr>
          </a:p>
          <a:p>
            <a:pPr>
              <a:lnSpc>
                <a:spcPts val="2400"/>
              </a:lnSpc>
            </a:pPr>
            <a:r>
              <a:rPr kumimoji="1" lang="ja-JP" altLang="en-US" b="1" dirty="0">
                <a:latin typeface="+mn-ea"/>
              </a:rPr>
              <a:t>　</a:t>
            </a:r>
            <a:r>
              <a:rPr kumimoji="1" lang="ja-JP" altLang="en-US" b="1" dirty="0" smtClean="0">
                <a:latin typeface="+mn-ea"/>
              </a:rPr>
              <a:t>　</a:t>
            </a:r>
            <a:r>
              <a:rPr kumimoji="1" lang="ja-JP" altLang="en-US" b="1" dirty="0">
                <a:latin typeface="+mn-ea"/>
              </a:rPr>
              <a:t>　</a:t>
            </a:r>
            <a:r>
              <a:rPr kumimoji="1" lang="ja-JP" altLang="en-US" b="1" dirty="0" smtClean="0"/>
              <a:t>授業案　　　　　　　　　</a:t>
            </a:r>
            <a:r>
              <a:rPr kumimoji="1" lang="ja-JP" altLang="en-US" dirty="0" smtClean="0"/>
              <a:t>・</a:t>
            </a:r>
            <a:r>
              <a:rPr lang="ja-JP" altLang="en-US" dirty="0" smtClean="0">
                <a:latin typeface="+mn-ea"/>
              </a:rPr>
              <a:t>・・・・・・・ </a:t>
            </a:r>
            <a:r>
              <a:rPr lang="en-US" altLang="ja-JP" dirty="0" smtClean="0">
                <a:latin typeface="+mn-ea"/>
              </a:rPr>
              <a:t>10</a:t>
            </a:r>
            <a:r>
              <a:rPr lang="ja-JP" altLang="en-US" dirty="0" smtClean="0">
                <a:latin typeface="+mn-ea"/>
              </a:rPr>
              <a:t>ペ</a:t>
            </a:r>
            <a:r>
              <a:rPr lang="ja-JP" altLang="en-US" dirty="0">
                <a:latin typeface="+mn-ea"/>
              </a:rPr>
              <a:t>ー</a:t>
            </a:r>
            <a:r>
              <a:rPr lang="ja-JP" altLang="en-US" dirty="0" smtClean="0">
                <a:latin typeface="+mn-ea"/>
              </a:rPr>
              <a:t>ジ</a:t>
            </a:r>
            <a:r>
              <a:rPr lang="ja-JP" altLang="en-US" b="1" dirty="0">
                <a:latin typeface="+mn-ea"/>
              </a:rPr>
              <a:t>　　　　　　　　　　　</a:t>
            </a:r>
            <a:endParaRPr kumimoji="1" lang="en-US" altLang="ja-JP" b="1" dirty="0">
              <a:latin typeface="+mn-ea"/>
            </a:endParaRPr>
          </a:p>
          <a:p>
            <a:pPr>
              <a:lnSpc>
                <a:spcPts val="2400"/>
              </a:lnSpc>
            </a:pPr>
            <a:r>
              <a:rPr kumimoji="1" lang="ja-JP" altLang="en-US" b="1" dirty="0">
                <a:latin typeface="+mn-ea"/>
              </a:rPr>
              <a:t>　</a:t>
            </a:r>
            <a:r>
              <a:rPr kumimoji="1" lang="ja-JP" altLang="en-US" b="1" dirty="0" smtClean="0">
                <a:latin typeface="+mn-ea"/>
              </a:rPr>
              <a:t>　</a:t>
            </a:r>
            <a:r>
              <a:rPr kumimoji="1" lang="ja-JP" altLang="en-US" b="1" dirty="0">
                <a:latin typeface="+mn-ea"/>
              </a:rPr>
              <a:t>　</a:t>
            </a:r>
            <a:r>
              <a:rPr lang="ja-JP" altLang="en-US" b="1" dirty="0">
                <a:latin typeface="+mn-ea"/>
              </a:rPr>
              <a:t>ルーブリックの</a:t>
            </a:r>
            <a:r>
              <a:rPr lang="ja-JP" altLang="en-US" b="1" dirty="0" smtClean="0">
                <a:latin typeface="+mn-ea"/>
              </a:rPr>
              <a:t>活用例　</a:t>
            </a:r>
            <a:r>
              <a:rPr lang="ja-JP" altLang="en-US" dirty="0">
                <a:latin typeface="+mn-ea"/>
              </a:rPr>
              <a:t>　</a:t>
            </a:r>
            <a:r>
              <a:rPr lang="ja-JP" altLang="en-US" dirty="0" smtClean="0">
                <a:latin typeface="+mn-ea"/>
              </a:rPr>
              <a:t>・・・・・・・・ </a:t>
            </a:r>
            <a:r>
              <a:rPr lang="en-US" altLang="ja-JP" dirty="0" smtClean="0">
                <a:latin typeface="+mn-ea"/>
              </a:rPr>
              <a:t>14</a:t>
            </a:r>
            <a:r>
              <a:rPr lang="ja-JP" altLang="en-US" dirty="0" smtClean="0">
                <a:latin typeface="+mn-ea"/>
              </a:rPr>
              <a:t>ページ</a:t>
            </a:r>
            <a:endParaRPr kumimoji="1" lang="en-US" altLang="ja-JP" sz="3200" b="1" dirty="0" smtClean="0"/>
          </a:p>
        </p:txBody>
      </p:sp>
      <p:grpSp>
        <p:nvGrpSpPr>
          <p:cNvPr id="43" name="グループ化 42"/>
          <p:cNvGrpSpPr/>
          <p:nvPr/>
        </p:nvGrpSpPr>
        <p:grpSpPr>
          <a:xfrm>
            <a:off x="216894" y="5093041"/>
            <a:ext cx="851508" cy="750157"/>
            <a:chOff x="-1697669" y="1624084"/>
            <a:chExt cx="952387" cy="904743"/>
          </a:xfrm>
        </p:grpSpPr>
        <p:sp>
          <p:nvSpPr>
            <p:cNvPr id="44" name="フローチャート: 順次アクセス記憶 43"/>
            <p:cNvSpPr/>
            <p:nvPr/>
          </p:nvSpPr>
          <p:spPr>
            <a:xfrm>
              <a:off x="-1624083" y="1624084"/>
              <a:ext cx="805217" cy="838542"/>
            </a:xfrm>
            <a:prstGeom prst="flowChartMagneticTape">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697669" y="1675066"/>
              <a:ext cx="952387" cy="8537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３</a:t>
              </a:r>
              <a:endPar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46" name="グループ化 45"/>
          <p:cNvGrpSpPr/>
          <p:nvPr/>
        </p:nvGrpSpPr>
        <p:grpSpPr>
          <a:xfrm>
            <a:off x="306646" y="7926962"/>
            <a:ext cx="851508" cy="750157"/>
            <a:chOff x="-1697669" y="1624084"/>
            <a:chExt cx="952387" cy="904743"/>
          </a:xfrm>
        </p:grpSpPr>
        <p:sp>
          <p:nvSpPr>
            <p:cNvPr id="47" name="フローチャート: 順次アクセス記憶 46"/>
            <p:cNvSpPr/>
            <p:nvPr/>
          </p:nvSpPr>
          <p:spPr>
            <a:xfrm>
              <a:off x="-1624083" y="1624084"/>
              <a:ext cx="805217" cy="838542"/>
            </a:xfrm>
            <a:prstGeom prst="flowChartMagneticTape">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697669" y="1675066"/>
              <a:ext cx="952387" cy="85376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４</a:t>
              </a:r>
              <a:endPar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49" name="テキスト ボックス 48"/>
          <p:cNvSpPr txBox="1"/>
          <p:nvPr/>
        </p:nvSpPr>
        <p:spPr>
          <a:xfrm>
            <a:off x="259534" y="8677119"/>
            <a:ext cx="6460191" cy="707886"/>
          </a:xfrm>
          <a:prstGeom prst="rect">
            <a:avLst/>
          </a:prstGeom>
          <a:noFill/>
        </p:spPr>
        <p:txBody>
          <a:bodyPr wrap="square" rtlCol="0">
            <a:spAutoFit/>
          </a:bodyPr>
          <a:lstStyle/>
          <a:p>
            <a:pPr>
              <a:lnSpc>
                <a:spcPts val="2400"/>
              </a:lnSpc>
            </a:pPr>
            <a:r>
              <a:rPr kumimoji="1" lang="ja-JP" altLang="en-US" b="1" dirty="0" smtClean="0">
                <a:latin typeface="+mn-ea"/>
              </a:rPr>
              <a:t>　　　</a:t>
            </a:r>
            <a:r>
              <a:rPr kumimoji="1" lang="ja-JP" altLang="en-US" b="1" dirty="0" smtClean="0"/>
              <a:t>準備物　</a:t>
            </a:r>
            <a:r>
              <a:rPr lang="ja-JP" altLang="en-US" dirty="0">
                <a:latin typeface="+mn-ea"/>
              </a:rPr>
              <a:t>　</a:t>
            </a:r>
            <a:r>
              <a:rPr lang="ja-JP" altLang="en-US" dirty="0" smtClean="0">
                <a:latin typeface="+mn-ea"/>
              </a:rPr>
              <a:t>　　　　　　</a:t>
            </a:r>
            <a:r>
              <a:rPr lang="ja-JP" altLang="en-US" dirty="0">
                <a:latin typeface="+mn-ea"/>
              </a:rPr>
              <a:t>　</a:t>
            </a:r>
            <a:r>
              <a:rPr lang="ja-JP" altLang="en-US" dirty="0" smtClean="0">
                <a:latin typeface="+mn-ea"/>
              </a:rPr>
              <a:t>・・・・・</a:t>
            </a:r>
            <a:r>
              <a:rPr lang="ja-JP" altLang="en-US" dirty="0">
                <a:latin typeface="+mn-ea"/>
              </a:rPr>
              <a:t>・・</a:t>
            </a:r>
            <a:r>
              <a:rPr lang="ja-JP" altLang="en-US" dirty="0" smtClean="0">
                <a:latin typeface="+mn-ea"/>
              </a:rPr>
              <a:t>・ </a:t>
            </a:r>
            <a:r>
              <a:rPr lang="en-US" altLang="ja-JP" dirty="0" smtClean="0">
                <a:latin typeface="+mn-ea"/>
              </a:rPr>
              <a:t>27</a:t>
            </a:r>
            <a:r>
              <a:rPr lang="ja-JP" altLang="en-US" dirty="0" smtClean="0">
                <a:latin typeface="+mn-ea"/>
              </a:rPr>
              <a:t>ページ</a:t>
            </a:r>
            <a:r>
              <a:rPr kumimoji="1" lang="ja-JP" altLang="en-US" b="1" dirty="0"/>
              <a:t>　　　　　　　　　</a:t>
            </a:r>
            <a:endParaRPr kumimoji="1" lang="en-US" altLang="ja-JP" b="1" dirty="0"/>
          </a:p>
          <a:p>
            <a:pPr>
              <a:lnSpc>
                <a:spcPts val="2400"/>
              </a:lnSpc>
            </a:pPr>
            <a:r>
              <a:rPr kumimoji="1" lang="ja-JP" altLang="en-US" b="1" dirty="0"/>
              <a:t>　</a:t>
            </a:r>
            <a:r>
              <a:rPr kumimoji="1" lang="ja-JP" altLang="en-US" b="1" dirty="0" smtClean="0"/>
              <a:t>　</a:t>
            </a:r>
            <a:r>
              <a:rPr kumimoji="1" lang="ja-JP" altLang="en-US" b="1" dirty="0"/>
              <a:t>　よく</a:t>
            </a:r>
            <a:r>
              <a:rPr kumimoji="1" lang="ja-JP" altLang="en-US" b="1" dirty="0" smtClean="0"/>
              <a:t>ある</a:t>
            </a:r>
            <a:r>
              <a:rPr kumimoji="1" lang="en-US" altLang="ja-JP" b="1" dirty="0" smtClean="0"/>
              <a:t>QA</a:t>
            </a:r>
            <a:r>
              <a:rPr kumimoji="1" lang="ja-JP" altLang="en-US" b="1" dirty="0" smtClean="0"/>
              <a:t>   </a:t>
            </a:r>
            <a:r>
              <a:rPr lang="ja-JP" altLang="en-US" dirty="0">
                <a:latin typeface="+mn-ea"/>
              </a:rPr>
              <a:t>　</a:t>
            </a:r>
            <a:r>
              <a:rPr lang="ja-JP" altLang="en-US" dirty="0" smtClean="0">
                <a:latin typeface="+mn-ea"/>
              </a:rPr>
              <a:t>　　　　　・・・</a:t>
            </a:r>
            <a:r>
              <a:rPr lang="ja-JP" altLang="en-US" dirty="0">
                <a:latin typeface="+mn-ea"/>
              </a:rPr>
              <a:t>・</a:t>
            </a:r>
            <a:r>
              <a:rPr lang="ja-JP" altLang="en-US" dirty="0" smtClean="0">
                <a:latin typeface="+mn-ea"/>
              </a:rPr>
              <a:t>・・・・ </a:t>
            </a:r>
            <a:r>
              <a:rPr lang="en-US" altLang="ja-JP" dirty="0" smtClean="0">
                <a:latin typeface="+mn-ea"/>
              </a:rPr>
              <a:t>28</a:t>
            </a:r>
            <a:r>
              <a:rPr lang="ja-JP" altLang="en-US" dirty="0" smtClean="0">
                <a:latin typeface="+mn-ea"/>
              </a:rPr>
              <a:t>ページ</a:t>
            </a:r>
            <a:endParaRPr kumimoji="1" lang="en-US" altLang="ja-JP" sz="3200" b="1" dirty="0"/>
          </a:p>
        </p:txBody>
      </p:sp>
      <p:sp>
        <p:nvSpPr>
          <p:cNvPr id="25" name="正方形/長方形 24"/>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27" name="楕円 26"/>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２</a:t>
            </a:r>
          </a:p>
        </p:txBody>
      </p:sp>
      <p:sp>
        <p:nvSpPr>
          <p:cNvPr id="3" name="正方形/長方形 2"/>
          <p:cNvSpPr/>
          <p:nvPr/>
        </p:nvSpPr>
        <p:spPr>
          <a:xfrm>
            <a:off x="1258383" y="5945046"/>
            <a:ext cx="4335054" cy="1569660"/>
          </a:xfrm>
          <a:prstGeom prst="rect">
            <a:avLst/>
          </a:prstGeom>
          <a:ln>
            <a:solidFill>
              <a:schemeClr val="tx1"/>
            </a:solidFill>
            <a:prstDash val="sysDot"/>
          </a:ln>
        </p:spPr>
        <p:txBody>
          <a:bodyPr wrap="square">
            <a:spAutoFit/>
          </a:bodyPr>
          <a:lstStyle/>
          <a:p>
            <a:r>
              <a:rPr lang="ja-JP" altLang="en-US" sz="1600" b="1" dirty="0" smtClean="0"/>
              <a:t>・プラスチック</a:t>
            </a:r>
            <a:r>
              <a:rPr lang="ja-JP" altLang="en-US" sz="1600" b="1" dirty="0"/>
              <a:t>ごみから環境問題を</a:t>
            </a:r>
            <a:r>
              <a:rPr lang="ja-JP" altLang="en-US" sz="1600" b="1" dirty="0" smtClean="0"/>
              <a:t>考えよう</a:t>
            </a:r>
            <a:endParaRPr lang="en-US" altLang="ja-JP" sz="1600" b="1" dirty="0" smtClean="0"/>
          </a:p>
          <a:p>
            <a:r>
              <a:rPr lang="ja-JP" altLang="en-US" sz="1600" b="1" dirty="0" smtClean="0"/>
              <a:t>・健康な生活が続く未来</a:t>
            </a:r>
          </a:p>
          <a:p>
            <a:r>
              <a:rPr lang="ja-JP" altLang="en-US" sz="1600" b="1" dirty="0" smtClean="0"/>
              <a:t>・昆虫食！？持続可能な未来の食とは？</a:t>
            </a:r>
            <a:r>
              <a:rPr lang="ja-JP" altLang="en-US" sz="1600" dirty="0" smtClean="0"/>
              <a:t> </a:t>
            </a:r>
            <a:endParaRPr lang="en-US" altLang="ja-JP" sz="1600" dirty="0" smtClean="0"/>
          </a:p>
          <a:p>
            <a:r>
              <a:rPr lang="ja-JP" altLang="en-US" sz="1600" b="1" dirty="0" smtClean="0"/>
              <a:t>・日本の文化を未来に紡ぐためには？</a:t>
            </a:r>
            <a:endParaRPr lang="en-US" altLang="ja-JP" sz="1600" b="1" dirty="0" smtClean="0"/>
          </a:p>
          <a:p>
            <a:r>
              <a:rPr lang="ja-JP" altLang="en-US" sz="1600" b="1" dirty="0" smtClean="0"/>
              <a:t>・メタバースでこんなことも変わるかも？</a:t>
            </a:r>
            <a:endParaRPr lang="en-US" altLang="ja-JP" sz="1600" b="1" dirty="0" smtClean="0"/>
          </a:p>
          <a:p>
            <a:r>
              <a:rPr lang="ja-JP" altLang="en-US" sz="1600" b="1" dirty="0" smtClean="0"/>
              <a:t>・誰</a:t>
            </a:r>
            <a:r>
              <a:rPr lang="ja-JP" altLang="en-US" sz="1600" b="1" dirty="0"/>
              <a:t>もが生き生きと輝けるためには</a:t>
            </a:r>
            <a:r>
              <a:rPr lang="ja-JP" altLang="en-US" sz="1600" b="1" dirty="0" smtClean="0"/>
              <a:t>？</a:t>
            </a:r>
            <a:endParaRPr lang="ja-JP" altLang="en-US" sz="1600" b="1" dirty="0"/>
          </a:p>
        </p:txBody>
      </p:sp>
      <p:sp>
        <p:nvSpPr>
          <p:cNvPr id="28" name="テキスト ボックス 27"/>
          <p:cNvSpPr txBox="1"/>
          <p:nvPr/>
        </p:nvSpPr>
        <p:spPr>
          <a:xfrm>
            <a:off x="3469725" y="5109373"/>
            <a:ext cx="6619434" cy="707886"/>
          </a:xfrm>
          <a:prstGeom prst="rect">
            <a:avLst/>
          </a:prstGeom>
          <a:noFill/>
        </p:spPr>
        <p:txBody>
          <a:bodyPr wrap="square" rtlCol="0">
            <a:spAutoFit/>
          </a:bodyPr>
          <a:lstStyle/>
          <a:p>
            <a:pPr>
              <a:lnSpc>
                <a:spcPts val="2400"/>
              </a:lnSpc>
            </a:pPr>
            <a:r>
              <a:rPr kumimoji="1" lang="ja-JP" altLang="en-US" b="1" dirty="0" smtClean="0">
                <a:latin typeface="+mn-ea"/>
              </a:rPr>
              <a:t>　　</a:t>
            </a:r>
            <a:r>
              <a:rPr lang="ja-JP" altLang="en-US" b="1" dirty="0">
                <a:latin typeface="+mn-ea"/>
              </a:rPr>
              <a:t>　　　　　　　</a:t>
            </a:r>
            <a:endParaRPr kumimoji="1" lang="en-US" altLang="ja-JP" b="1" dirty="0">
              <a:latin typeface="+mn-ea"/>
            </a:endParaRPr>
          </a:p>
          <a:p>
            <a:pPr>
              <a:lnSpc>
                <a:spcPts val="2400"/>
              </a:lnSpc>
            </a:pPr>
            <a:r>
              <a:rPr lang="ja-JP" altLang="en-US" b="1" dirty="0" smtClean="0">
                <a:latin typeface="+mn-ea"/>
              </a:rPr>
              <a:t>　</a:t>
            </a:r>
            <a:r>
              <a:rPr lang="ja-JP" altLang="en-US" dirty="0">
                <a:latin typeface="+mn-ea"/>
              </a:rPr>
              <a:t>　　</a:t>
            </a:r>
            <a:r>
              <a:rPr lang="ja-JP" altLang="en-US" dirty="0" smtClean="0">
                <a:latin typeface="+mn-ea"/>
              </a:rPr>
              <a:t>　・・・・・ </a:t>
            </a:r>
            <a:r>
              <a:rPr lang="en-US" altLang="ja-JP" dirty="0" smtClean="0">
                <a:latin typeface="+mn-ea"/>
              </a:rPr>
              <a:t>15</a:t>
            </a:r>
            <a:r>
              <a:rPr lang="ja-JP" altLang="en-US" dirty="0" smtClean="0">
                <a:latin typeface="+mn-ea"/>
              </a:rPr>
              <a:t>ページ</a:t>
            </a:r>
            <a:endParaRPr kumimoji="1" lang="en-US" altLang="ja-JP" sz="3200" b="1" dirty="0" smtClean="0"/>
          </a:p>
        </p:txBody>
      </p:sp>
      <p:pic>
        <p:nvPicPr>
          <p:cNvPr id="2" name="図 1"/>
          <p:cNvPicPr>
            <a:picLocks noChangeAspect="1"/>
          </p:cNvPicPr>
          <p:nvPr/>
        </p:nvPicPr>
        <p:blipFill>
          <a:blip r:embed="rId2"/>
          <a:stretch>
            <a:fillRect/>
          </a:stretch>
        </p:blipFill>
        <p:spPr>
          <a:xfrm>
            <a:off x="258639" y="1714621"/>
            <a:ext cx="6553768" cy="1646063"/>
          </a:xfrm>
          <a:prstGeom prst="rect">
            <a:avLst/>
          </a:prstGeom>
        </p:spPr>
      </p:pic>
    </p:spTree>
    <p:extLst>
      <p:ext uri="{BB962C8B-B14F-4D97-AF65-F5344CB8AC3E}">
        <p14:creationId xmlns:p14="http://schemas.microsoft.com/office/powerpoint/2010/main" val="3721677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rot="10800000">
            <a:off x="97902" y="4059178"/>
            <a:ext cx="829128" cy="231668"/>
          </a:xfrm>
          <a:prstGeom prst="rect">
            <a:avLst/>
          </a:prstGeom>
        </p:spPr>
      </p:pic>
      <p:sp>
        <p:nvSpPr>
          <p:cNvPr id="9" name="正方形/長方形 8"/>
          <p:cNvSpPr/>
          <p:nvPr/>
        </p:nvSpPr>
        <p:spPr>
          <a:xfrm>
            <a:off x="213040" y="2660448"/>
            <a:ext cx="6429441" cy="1222624"/>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・昆虫食についてのアイデアでも、新しい取り組みや技術についてのアイデアでもよい。</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新しい食の分野で　</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「これからできそうなこと」を実現の可否は問わず書く</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ように伝えるとよい。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・なかなか書き出すことができない生徒には、まずは昆虫食に焦点を当てて、「昆虫食のメリットを人々が理</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解し、食品として受け入れるた</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め</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にはどんなことが必要かな。」などと声がけできるとよい。食べる側の</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気持ち、販売の仕方、社会の仕組みなど、複数の視点から考えてみることを助言する。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・「自分にできそうなこと」を書き出せない生徒には、</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すぐに行動できそうなこと、あるいは食の問題に関し</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これから取り組みたいと感じたことなど、身近なことから考える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とよい</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アドバイス</a:t>
            </a:r>
            <a:r>
              <a:rPr lang="ja-JP" altLang="en-US" sz="1000" dirty="0" smtClean="0">
                <a:solidFill>
                  <a:srgbClr val="0070C0"/>
                </a:solidFill>
                <a:latin typeface="游ゴシック" panose="020B0400000000000000" pitchFamily="50" charset="-128"/>
                <a:ea typeface="游ゴシック" panose="020B0400000000000000" pitchFamily="50" charset="-128"/>
              </a:rPr>
              <a:t>する。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1231982" y="257561"/>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これからできそうな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アイデア」</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p:cNvSpPr/>
          <p:nvPr/>
        </p:nvSpPr>
        <p:spPr>
          <a:xfrm>
            <a:off x="1466526" y="482362"/>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963882" y="504192"/>
            <a:ext cx="3440503"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社会としてできそうなことは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2" name="テキスト ボックス 21"/>
          <p:cNvSpPr txBox="1"/>
          <p:nvPr/>
        </p:nvSpPr>
        <p:spPr>
          <a:xfrm>
            <a:off x="946802" y="2249482"/>
            <a:ext cx="288582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・市販されている昆虫食を試してみる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・食べ</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残</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しをなるべく</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出</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さないようにす</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1013169" y="684065"/>
            <a:ext cx="3342738" cy="1257643"/>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・昆虫食に関する正しい知識を、デメリットも</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含め適切に発信する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・いな</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ご</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や蜂の子の佃煮などを日本の食文化の</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１</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つ</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として海外に、世界の様々な昆虫食を日</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本に、それぞれ発信する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・学校での食育を充実させてサステナブルな食</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の考え方を浸透させる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角丸四角形 25"/>
          <p:cNvSpPr/>
          <p:nvPr/>
        </p:nvSpPr>
        <p:spPr>
          <a:xfrm>
            <a:off x="-6411" y="4071422"/>
            <a:ext cx="949338" cy="2632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まと</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め</a:t>
            </a: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p:nvPr/>
        </p:nvSpPr>
        <p:spPr>
          <a:xfrm>
            <a:off x="225963" y="7947175"/>
            <a:ext cx="6416518" cy="1540216"/>
          </a:xfrm>
          <a:prstGeom prst="rect">
            <a:avLst/>
          </a:prstGeom>
          <a:solidFill>
            <a:srgbClr val="DEEBF7"/>
          </a:solidFill>
          <a:ln>
            <a:solidFill>
              <a:srgbClr val="0070C0"/>
            </a:solidFill>
            <a:prstDash val="sysDash"/>
          </a:ln>
        </p:spPr>
        <p:txBody>
          <a:bodyPr wrap="square" tIns="108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・社会ができることの実現方法については、</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「新しい食の技術」「社会の仕組み」「法やルールの整備」　</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「人々への啓蒙」などの視点</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で、参考資料を確認してまとめるとよいことを伝える。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・自分ができることの実現に向けての方法を書き出せない場合は、</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持続可能な食を実現するための今後の努力</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目標</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などを考えて書き出すことを助言するのもよい。　</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・「もっと調べたいと思ったこと」については空欄にならないようサポートする。昆虫食に留まらず、食の未</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来について広く考察する中で生まれた疑問や、深く知りたいと思った点をまとめるよう伝える。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新たな問いを見つける動機づけとして、私たちの生存に欠かせない食の問題を考えるということは、例え</a:t>
            </a:r>
            <a:r>
              <a:rPr kumimoji="0"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そ</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れが</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小さな疑問であっても今後の</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探究</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の大きなテーマとなり得ること、また大阪・関西万博でその疑問に対</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する答えの糸口を見つけられるかもしれない</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ことなどを伝えられるとよい。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p:cNvSpPr txBox="1"/>
          <p:nvPr/>
        </p:nvSpPr>
        <p:spPr>
          <a:xfrm>
            <a:off x="970766" y="4340696"/>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調べる「アイデア</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を実現するための</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方法</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476639" y="4734380"/>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正方形/長方形 45"/>
          <p:cNvSpPr/>
          <p:nvPr/>
        </p:nvSpPr>
        <p:spPr>
          <a:xfrm>
            <a:off x="841870" y="6532874"/>
            <a:ext cx="233910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もっと調べたいと思ったこと</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正方形/長方形 46"/>
          <p:cNvSpPr/>
          <p:nvPr/>
        </p:nvSpPr>
        <p:spPr>
          <a:xfrm>
            <a:off x="925128" y="6718875"/>
            <a:ext cx="5737102"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・昆虫食ビジネスが広がり昆虫食を受け入れている国とそうでない国の違いは何か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3D</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フードプリンターで作られる一般向けの食材が広く日常で活用されるようになる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家庭の食卓はどのようにかわるのか</a:t>
            </a:r>
            <a:endParaRPr kumimoji="1" lang="ja-JP" altLang="en-US" sz="1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5" y="4032612"/>
            <a:ext cx="284800" cy="284800"/>
          </a:xfrm>
          <a:prstGeom prst="rect">
            <a:avLst/>
          </a:prstGeom>
        </p:spPr>
      </p:pic>
      <p:sp>
        <p:nvSpPr>
          <p:cNvPr id="55" name="正方形/長方形 54"/>
          <p:cNvSpPr/>
          <p:nvPr/>
        </p:nvSpPr>
        <p:spPr>
          <a:xfrm>
            <a:off x="739948" y="22768"/>
            <a:ext cx="5388547"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ワークシートの解答例</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と</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働きかけ</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の</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アドバイス「昆虫食</a:t>
            </a:r>
            <a:r>
              <a:rPr kumimoji="1" lang="en-US" altLang="ja-JP"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持続可能な未来の食とは？」</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sp>
        <p:nvSpPr>
          <p:cNvPr id="56" name="正方形/長方形 55"/>
          <p:cNvSpPr/>
          <p:nvPr/>
        </p:nvSpPr>
        <p:spPr>
          <a:xfrm>
            <a:off x="4198615" y="471367"/>
            <a:ext cx="2505094" cy="103007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・手軽な昆虫食を販売する場所を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増やす</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・外食産業などで、選択肢の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１</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つとして提供</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・食品ロスや貧困問題の解決につながるフー</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ドバンク活動をさらに強化する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942927" y="1898677"/>
            <a:ext cx="308930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●これから</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自分</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でできそうなことは</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今日か</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ら</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できることや</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長期的</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に考えていくこと</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正方形/長方形 56"/>
          <p:cNvSpPr/>
          <p:nvPr/>
        </p:nvSpPr>
        <p:spPr>
          <a:xfrm>
            <a:off x="4190839" y="1901019"/>
            <a:ext cx="2544694" cy="77554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飢餓</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や栄養失調などの問題がある国々の実</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情を多くの人に知ってもらい、できること</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はないか考える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・地産地消を心がける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8" name="正方形/長方形 57"/>
          <p:cNvSpPr/>
          <p:nvPr/>
        </p:nvSpPr>
        <p:spPr>
          <a:xfrm>
            <a:off x="963882" y="5770761"/>
            <a:ext cx="5376233" cy="74809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・昆虫食を大量生産して低価格にし、コンビニや自販機での販売を増やす</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・パウダー状にした昆虫を他の食材に混ぜるなどして、美味しいメニューを開発する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・企業や農家と施設や団体とのマッチングのシステムを作り、支援を増やす</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9" name="正方形/長方形 58"/>
          <p:cNvSpPr/>
          <p:nvPr/>
        </p:nvSpPr>
        <p:spPr>
          <a:xfrm>
            <a:off x="1013169" y="7276112"/>
            <a:ext cx="5396539" cy="63016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持続</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可能</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な食の達成のために、日本の企業ができる世界への働きかけとは何か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・環境負荷が少なく栄養価の高い食品が</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生産</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されるようになると、畜産業はどうなるのか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正方形/長方形 59"/>
          <p:cNvSpPr/>
          <p:nvPr/>
        </p:nvSpPr>
        <p:spPr>
          <a:xfrm>
            <a:off x="80450" y="1588958"/>
            <a:ext cx="1046555"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80450" y="5456912"/>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2" name="グループ化 41"/>
          <p:cNvGrpSpPr/>
          <p:nvPr/>
        </p:nvGrpSpPr>
        <p:grpSpPr>
          <a:xfrm>
            <a:off x="225945" y="560079"/>
            <a:ext cx="694172" cy="1002692"/>
            <a:chOff x="334522" y="647989"/>
            <a:chExt cx="694172" cy="1002692"/>
          </a:xfrm>
        </p:grpSpPr>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44" name="正方形/長方形 43"/>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5" name="直線コネクタ 14"/>
          <p:cNvCxnSpPr/>
          <p:nvPr/>
        </p:nvCxnSpPr>
        <p:spPr>
          <a:xfrm flipV="1">
            <a:off x="841870" y="710329"/>
            <a:ext cx="153071" cy="135463"/>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182449" y="4413041"/>
            <a:ext cx="694172" cy="1002692"/>
            <a:chOff x="334522" y="647989"/>
            <a:chExt cx="694172" cy="1002692"/>
          </a:xfrm>
        </p:grpSpPr>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51" name="正方形/長方形 50"/>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36" name="直線コネクタ 35"/>
          <p:cNvCxnSpPr/>
          <p:nvPr/>
        </p:nvCxnSpPr>
        <p:spPr>
          <a:xfrm flipV="1">
            <a:off x="679177" y="4890162"/>
            <a:ext cx="284705" cy="206170"/>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950619" y="4531150"/>
            <a:ext cx="5811943"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■昆虫食を人々に浸透させるには</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・商品名やパッケージを食べたくなるように工夫して、</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受</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け入れやすいもの</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・生産者はガイドラインを遵守して安全性を確保し、安心して食べてもらえるようにする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・世界の昆虫食の実情を知り理解を深める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■食育でサステナブルな食の考え方を浸透させるには</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・地産地消を体験実習などで学ぶ</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・食品ロス削減の具体的な方法を話し合うなどして意識を高める　</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2" name="図 1"/>
          <p:cNvPicPr>
            <a:picLocks noChangeAspect="1"/>
          </p:cNvPicPr>
          <p:nvPr/>
        </p:nvPicPr>
        <p:blipFill>
          <a:blip r:embed="rId3"/>
          <a:stretch>
            <a:fillRect/>
          </a:stretch>
        </p:blipFill>
        <p:spPr>
          <a:xfrm rot="10800000">
            <a:off x="1075592" y="4068701"/>
            <a:ext cx="1004321" cy="204499"/>
          </a:xfrm>
          <a:prstGeom prst="rect">
            <a:avLst/>
          </a:prstGeom>
        </p:spPr>
      </p:pic>
      <p:pic>
        <p:nvPicPr>
          <p:cNvPr id="5" name="図 4"/>
          <p:cNvPicPr>
            <a:picLocks noChangeAspect="1"/>
          </p:cNvPicPr>
          <p:nvPr/>
        </p:nvPicPr>
        <p:blipFill>
          <a:blip r:embed="rId3"/>
          <a:stretch>
            <a:fillRect/>
          </a:stretch>
        </p:blipFill>
        <p:spPr>
          <a:xfrm rot="10800000">
            <a:off x="116936" y="282824"/>
            <a:ext cx="1020824" cy="190983"/>
          </a:xfrm>
          <a:prstGeom prst="rect">
            <a:avLst/>
          </a:prstGeom>
        </p:spPr>
      </p:pic>
      <p:pic>
        <p:nvPicPr>
          <p:cNvPr id="12" name="図 11"/>
          <p:cNvPicPr>
            <a:picLocks noChangeAspect="1"/>
          </p:cNvPicPr>
          <p:nvPr/>
        </p:nvPicPr>
        <p:blipFill>
          <a:blip r:embed="rId6"/>
          <a:stretch>
            <a:fillRect/>
          </a:stretch>
        </p:blipFill>
        <p:spPr>
          <a:xfrm>
            <a:off x="222516" y="2572828"/>
            <a:ext cx="609653" cy="170703"/>
          </a:xfrm>
          <a:prstGeom prst="rect">
            <a:avLst/>
          </a:prstGeom>
        </p:spPr>
      </p:pic>
      <p:pic>
        <p:nvPicPr>
          <p:cNvPr id="21" name="図 20"/>
          <p:cNvPicPr>
            <a:picLocks noChangeAspect="1"/>
          </p:cNvPicPr>
          <p:nvPr/>
        </p:nvPicPr>
        <p:blipFill>
          <a:blip r:embed="rId7"/>
          <a:stretch>
            <a:fillRect/>
          </a:stretch>
        </p:blipFill>
        <p:spPr>
          <a:xfrm>
            <a:off x="158598" y="2510564"/>
            <a:ext cx="646232" cy="274344"/>
          </a:xfrm>
          <a:prstGeom prst="rect">
            <a:avLst/>
          </a:prstGeom>
        </p:spPr>
      </p:pic>
      <p:sp>
        <p:nvSpPr>
          <p:cNvPr id="8" name="角丸四角形 7"/>
          <p:cNvSpPr/>
          <p:nvPr/>
        </p:nvSpPr>
        <p:spPr>
          <a:xfrm>
            <a:off x="-1221" y="284405"/>
            <a:ext cx="1100602" cy="21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整理・分析</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pic>
        <p:nvPicPr>
          <p:cNvPr id="50" name="図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28" y="244692"/>
            <a:ext cx="307216" cy="277844"/>
          </a:xfrm>
          <a:prstGeom prst="rect">
            <a:avLst/>
          </a:prstGeom>
        </p:spPr>
      </p:pic>
      <p:sp>
        <p:nvSpPr>
          <p:cNvPr id="52" name="角丸四角形 51"/>
          <p:cNvSpPr/>
          <p:nvPr/>
        </p:nvSpPr>
        <p:spPr>
          <a:xfrm>
            <a:off x="1141195" y="4098289"/>
            <a:ext cx="1286902" cy="18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新たな問い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cxnSp>
        <p:nvCxnSpPr>
          <p:cNvPr id="68" name="直線コネクタ 67"/>
          <p:cNvCxnSpPr/>
          <p:nvPr/>
        </p:nvCxnSpPr>
        <p:spPr>
          <a:xfrm flipH="1">
            <a:off x="4193559" y="557134"/>
            <a:ext cx="2336" cy="1992502"/>
          </a:xfrm>
          <a:prstGeom prst="line">
            <a:avLst/>
          </a:prstGeom>
          <a:noFill/>
          <a:ln w="12700" cap="flat" cmpd="sng" algn="ctr">
            <a:solidFill>
              <a:srgbClr val="FF0000"/>
            </a:solidFill>
            <a:prstDash val="sysDot"/>
            <a:miter lim="800000"/>
          </a:ln>
          <a:effectLst/>
        </p:spPr>
      </p:cxnSp>
      <p:pic>
        <p:nvPicPr>
          <p:cNvPr id="70" name="図 69"/>
          <p:cNvPicPr/>
          <p:nvPr/>
        </p:nvPicPr>
        <p:blipFill>
          <a:blip r:embed="rId9">
            <a:extLst>
              <a:ext uri="{28A0092B-C50C-407E-A947-70E740481C1C}">
                <a14:useLocalDpi xmlns:a14="http://schemas.microsoft.com/office/drawing/2010/main" val="0"/>
              </a:ext>
            </a:extLst>
          </a:blip>
          <a:srcRect/>
          <a:stretch>
            <a:fillRect/>
          </a:stretch>
        </p:blipFill>
        <p:spPr bwMode="auto">
          <a:xfrm>
            <a:off x="186392" y="7754315"/>
            <a:ext cx="652145" cy="298450"/>
          </a:xfrm>
          <a:prstGeom prst="rect">
            <a:avLst/>
          </a:prstGeom>
          <a:noFill/>
          <a:ln>
            <a:noFill/>
          </a:ln>
        </p:spPr>
      </p:pic>
      <p:sp>
        <p:nvSpPr>
          <p:cNvPr id="54" name="正方形/長方形 53"/>
          <p:cNvSpPr/>
          <p:nvPr/>
        </p:nvSpPr>
        <p:spPr>
          <a:xfrm>
            <a:off x="5281035" y="9554947"/>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62" name="楕円 61"/>
          <p:cNvSpPr/>
          <p:nvPr/>
        </p:nvSpPr>
        <p:spPr>
          <a:xfrm>
            <a:off x="6402917" y="9569860"/>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3" name="テキスト ボックス 62"/>
          <p:cNvSpPr txBox="1"/>
          <p:nvPr/>
        </p:nvSpPr>
        <p:spPr>
          <a:xfrm>
            <a:off x="6379767" y="9536171"/>
            <a:ext cx="509261" cy="307777"/>
          </a:xfrm>
          <a:prstGeom prst="rect">
            <a:avLst/>
          </a:prstGeom>
          <a:noFill/>
        </p:spPr>
        <p:txBody>
          <a:bodyPr wrap="square" rtlCol="0">
            <a:spAutoFit/>
          </a:bodyPr>
          <a:lstStyle/>
          <a:p>
            <a:r>
              <a:rPr kumimoji="1" lang="en-US" altLang="ja-JP" sz="1400" b="1" dirty="0" smtClean="0">
                <a:solidFill>
                  <a:schemeClr val="bg1"/>
                </a:solidFill>
              </a:rPr>
              <a:t>20</a:t>
            </a:r>
            <a:endParaRPr kumimoji="1" lang="ja-JP" altLang="en-US" sz="1400" b="1" dirty="0">
              <a:solidFill>
                <a:schemeClr val="bg1"/>
              </a:solidFill>
            </a:endParaRPr>
          </a:p>
        </p:txBody>
      </p:sp>
    </p:spTree>
    <p:extLst>
      <p:ext uri="{BB962C8B-B14F-4D97-AF65-F5344CB8AC3E}">
        <p14:creationId xmlns:p14="http://schemas.microsoft.com/office/powerpoint/2010/main" val="23271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図 86"/>
          <p:cNvPicPr>
            <a:picLocks noChangeAspect="1"/>
          </p:cNvPicPr>
          <p:nvPr/>
        </p:nvPicPr>
        <p:blipFill>
          <a:blip r:embed="rId3"/>
          <a:stretch>
            <a:fillRect/>
          </a:stretch>
        </p:blipFill>
        <p:spPr>
          <a:xfrm rot="10800000">
            <a:off x="157368" y="5184624"/>
            <a:ext cx="833535" cy="229714"/>
          </a:xfrm>
          <a:prstGeom prst="rect">
            <a:avLst/>
          </a:prstGeom>
        </p:spPr>
      </p:pic>
      <p:pic>
        <p:nvPicPr>
          <p:cNvPr id="17" name="図 16"/>
          <p:cNvPicPr>
            <a:picLocks noChangeAspect="1"/>
          </p:cNvPicPr>
          <p:nvPr/>
        </p:nvPicPr>
        <p:blipFill>
          <a:blip r:embed="rId3"/>
          <a:stretch>
            <a:fillRect/>
          </a:stretch>
        </p:blipFill>
        <p:spPr>
          <a:xfrm rot="10800000">
            <a:off x="79449" y="3008515"/>
            <a:ext cx="887735" cy="210500"/>
          </a:xfrm>
          <a:prstGeom prst="rect">
            <a:avLst/>
          </a:prstGeom>
        </p:spPr>
      </p:pic>
      <p:pic>
        <p:nvPicPr>
          <p:cNvPr id="19" name="図 18"/>
          <p:cNvPicPr>
            <a:picLocks noChangeAspect="1"/>
          </p:cNvPicPr>
          <p:nvPr/>
        </p:nvPicPr>
        <p:blipFill>
          <a:blip r:embed="rId3"/>
          <a:stretch>
            <a:fillRect/>
          </a:stretch>
        </p:blipFill>
        <p:spPr>
          <a:xfrm rot="10800000">
            <a:off x="68440" y="726105"/>
            <a:ext cx="774259" cy="213378"/>
          </a:xfrm>
          <a:prstGeom prst="rect">
            <a:avLst/>
          </a:prstGeom>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535356" y="43180"/>
            <a:ext cx="525692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ワークシートの解答例と</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働</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きかけ</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の</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アドバイス</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74995" y="-21265"/>
            <a:ext cx="6399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68440" y="1966183"/>
            <a:ext cx="1441954" cy="187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&lt;</a:t>
            </a: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教科との連動・単元</a:t>
            </a: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&gt;</a:t>
            </a:r>
            <a:endPar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62"/>
          <p:cNvSpPr/>
          <p:nvPr/>
        </p:nvSpPr>
        <p:spPr>
          <a:xfrm>
            <a:off x="20502" y="2776619"/>
            <a:ext cx="1068198" cy="6908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課題</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設定</a:t>
            </a:r>
          </a:p>
        </p:txBody>
      </p:sp>
      <p:sp>
        <p:nvSpPr>
          <p:cNvPr id="65" name="角丸四角形 64"/>
          <p:cNvSpPr/>
          <p:nvPr/>
        </p:nvSpPr>
        <p:spPr>
          <a:xfrm>
            <a:off x="-23760" y="720103"/>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ねらい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7" name="正方形/長方形 66"/>
          <p:cNvSpPr/>
          <p:nvPr/>
        </p:nvSpPr>
        <p:spPr>
          <a:xfrm>
            <a:off x="178364" y="4524573"/>
            <a:ext cx="6565174" cy="570720"/>
          </a:xfrm>
          <a:prstGeom prst="rect">
            <a:avLst/>
          </a:prstGeom>
          <a:solidFill>
            <a:srgbClr val="DEEBF7"/>
          </a:solidFill>
          <a:ln>
            <a:solidFill>
              <a:srgbClr val="0070C0"/>
            </a:solidFill>
            <a:prstDash val="sysDash"/>
          </a:ln>
        </p:spPr>
        <p:txBody>
          <a:bodyPr wrap="square" lIns="36000" tIns="10800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日本の新旧の文化の中から</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自分が興味を持っているものを思い浮かべ、それらを発展させた先にどんな</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楽しみ</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方が</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あるのか、楽しんでいる自分の姿を想像</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してみようと促す。さらに</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海外の人や世代</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の違う人</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たち</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とともに</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dirty="0">
                <a:solidFill>
                  <a:srgbClr val="0070C0"/>
                </a:solidFill>
                <a:latin typeface="游ゴシック" panose="020B0400000000000000" pitchFamily="50" charset="-128"/>
                <a:ea typeface="游ゴシック" panose="020B0400000000000000" pitchFamily="50" charset="-128"/>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楽しむ</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姿をイメージ</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すると、文化のすそ野を広げる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アイデア</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につながっていくことを伝える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1" lang="en-US" altLang="ja-JP" sz="10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68" name="テキスト ボックス 67"/>
          <p:cNvSpPr txBox="1"/>
          <p:nvPr/>
        </p:nvSpPr>
        <p:spPr>
          <a:xfrm>
            <a:off x="1041202" y="2980385"/>
            <a:ext cx="45046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考える「どんな</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未来になっているといいかな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a:xfrm>
            <a:off x="1342372" y="3229084"/>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06" name="グループ化 105"/>
          <p:cNvGrpSpPr/>
          <p:nvPr/>
        </p:nvGrpSpPr>
        <p:grpSpPr>
          <a:xfrm>
            <a:off x="991199" y="3222197"/>
            <a:ext cx="5808789" cy="1141531"/>
            <a:chOff x="946829" y="3532785"/>
            <a:chExt cx="5808789" cy="1141531"/>
          </a:xfrm>
        </p:grpSpPr>
        <p:sp>
          <p:nvSpPr>
            <p:cNvPr id="69" name="正方形/長方形 68"/>
            <p:cNvSpPr/>
            <p:nvPr/>
          </p:nvSpPr>
          <p:spPr>
            <a:xfrm>
              <a:off x="1030245" y="3532785"/>
              <a:ext cx="5462628"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□伝統文化が生活に自然に溶け込み気軽に楽しめる未来</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□日本のアニメやゲーム</a:t>
              </a:r>
              <a:r>
                <a:rPr kumimoji="1" lang="ja-JP" altLang="en-US" sz="1100" b="1" i="0" u="none" strike="noStrike" kern="1200" cap="none" spc="0" normalizeH="0" baseline="0" noProof="0" dirty="0" smtClean="0">
                  <a:ln>
                    <a:noFill/>
                  </a:ln>
                  <a:solidFill>
                    <a:srgbClr val="7030A0"/>
                  </a:solidFill>
                  <a:effectLst/>
                  <a:uLnTx/>
                  <a:uFillTx/>
                  <a:latin typeface="游ゴシック" panose="020B0400000000000000" pitchFamily="50" charset="-128"/>
                  <a:ea typeface="游ゴシック" panose="020B0400000000000000" pitchFamily="50" charset="-128"/>
                  <a:cs typeface="+mn-cs"/>
                </a:rPr>
                <a:t>、</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J-POP</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などを通じて世界中の人と交流できる未来</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□伝統</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文化と現代的な文化が融合して新たな魅力が生まれる未来</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11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77" name="正方形/長方形 76"/>
            <p:cNvSpPr/>
            <p:nvPr/>
          </p:nvSpPr>
          <p:spPr>
            <a:xfrm>
              <a:off x="946829" y="4243429"/>
              <a:ext cx="5808789"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日本の文楽や歌舞伎などが、世界中のどこでも、いつでも見られる未来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・世界中の家庭で和食が作られ、お好み焼きやたこ焼きなどの粉もの文化も楽しめる</a:t>
              </a:r>
              <a:r>
                <a:rPr lang="ja-JP" altLang="en-US" sz="1100" dirty="0">
                  <a:solidFill>
                    <a:srgbClr val="FF0000"/>
                  </a:solidFill>
                  <a:latin typeface="游ゴシック" panose="020B0400000000000000" pitchFamily="50" charset="-128"/>
                  <a:ea typeface="游ゴシック" panose="020B0400000000000000" pitchFamily="50" charset="-128"/>
                </a:rPr>
                <a:t>未来</a:t>
              </a:r>
              <a:endPar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grpSp>
      <p:sp>
        <p:nvSpPr>
          <p:cNvPr id="80" name="テキスト ボックス 79"/>
          <p:cNvSpPr txBox="1"/>
          <p:nvPr/>
        </p:nvSpPr>
        <p:spPr>
          <a:xfrm>
            <a:off x="1114563" y="5197905"/>
            <a:ext cx="510084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今は何が起きているかな？どんな状況かな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88" name="正方形/長方形 87"/>
          <p:cNvSpPr/>
          <p:nvPr/>
        </p:nvSpPr>
        <p:spPr>
          <a:xfrm>
            <a:off x="184547" y="8441320"/>
            <a:ext cx="6564977" cy="1222624"/>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・まず、思い浮かぶ伝統的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な芸能や技術などを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列挙してみると日本</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の文化の間口の広さや</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奥深さが実感できること</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を伝え、</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伝統的</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な文化の</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問題点として人材</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や場所の確保、人々の関心の薄れ</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など頭に浮かんだ</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言葉</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で検索</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してみ</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ると</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課題</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原因がつかめると働きかける。</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・生徒たちが普段</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から親しんでいる</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音楽や漫画、アニメ、ゲームなどのポップカルチャー</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を、国が新しい文化と位</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置付け、海外に日本</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ファンを増やす</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ための方針を立てたこと</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を知っておこうと促す。新しい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文化の問題点</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は海賊</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版など著作権に</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関わることが多いので、自分の行動（無料の作品にアクセスしていないか）を顧みる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ととも</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問</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題意識</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持てるように言葉がける。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89" name="角丸四角形 88"/>
          <p:cNvSpPr/>
          <p:nvPr/>
        </p:nvSpPr>
        <p:spPr>
          <a:xfrm>
            <a:off x="-154020" y="5207685"/>
            <a:ext cx="1481568" cy="2862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情報収集</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8" name="テキスト ボックス 97"/>
          <p:cNvSpPr txBox="1"/>
          <p:nvPr/>
        </p:nvSpPr>
        <p:spPr>
          <a:xfrm>
            <a:off x="763116" y="700637"/>
            <a:ext cx="6094883" cy="1277273"/>
          </a:xfrm>
          <a:prstGeom prst="rect">
            <a:avLst/>
          </a:prstGeom>
          <a:noFill/>
          <a:ln>
            <a:no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日本</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ならではの文化のジャンル</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様々</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で、文楽や歌舞伎、</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狂言などの芸能、和食や抹茶（茶道）</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などの</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伝統的な文化</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や、全国</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各地に伝わる祭りやイベント</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、さらにはポケモンなどのアニメ</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ション</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やゲーム、</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J-POP</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に</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代表される現代的な</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文化など広く挙げられる。その中でも日本</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のアニメーションや</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和食は海外で話題になっている。内閣府は「</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クールジャパン」戦略として、日本の文化・伝統</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の魅力</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を世界に発信し</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、外国人の日本ファン</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増やす取り組みを強化している。万博</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は日本の文化を海外</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に発信する</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絶好の</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機会なので、生徒が自ら興味</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と関心を向けるとともに</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、文化</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の存続や今後の</a:t>
            </a:r>
            <a:r>
              <a:rPr kumimoji="0"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発展について主体的に考える。</a:t>
            </a: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0" name="正方形/長方形 89"/>
          <p:cNvSpPr/>
          <p:nvPr/>
        </p:nvSpPr>
        <p:spPr>
          <a:xfrm>
            <a:off x="827177" y="5479093"/>
            <a:ext cx="3440503"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伝統的</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な</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文化</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例</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p:cNvSpPr/>
          <p:nvPr/>
        </p:nvSpPr>
        <p:spPr>
          <a:xfrm>
            <a:off x="837772" y="6212673"/>
            <a:ext cx="2300630"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の文化の新しい流れは？</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3" name="テキスト ボックス 92"/>
          <p:cNvSpPr txBox="1"/>
          <p:nvPr/>
        </p:nvSpPr>
        <p:spPr>
          <a:xfrm>
            <a:off x="931195" y="6372267"/>
            <a:ext cx="342188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・アニメ、漫画、ゲーム、</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テクノポップなどの</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音楽</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・歌舞伎（伝統芸能）の海外進出</a:t>
            </a:r>
            <a:endParaRPr kumimoji="0"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4" name="テキスト ボックス 93"/>
          <p:cNvSpPr txBox="1"/>
          <p:nvPr/>
        </p:nvSpPr>
        <p:spPr>
          <a:xfrm>
            <a:off x="868271" y="7070378"/>
            <a:ext cx="3877789"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伝統文化の</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後継者不足：</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一人前</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になるまでに</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大変</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時間と努力が必要</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なのに</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利益を生み出すことが</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難しい</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、普段</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は</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目</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にすることが</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少な</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く</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認知度</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低</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、など</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の理由</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で希望者が</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少ない→国</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立</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劇場</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基金を作って</a:t>
            </a:r>
            <a:r>
              <a:rPr kumimoji="1" lang="ja-JP"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後継者を育成する</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ため</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a:t>
            </a: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助成している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新しい文化：ネット上に作者の許可を得ない</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コピー</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海賊版）が出回って、著作権が</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守られない→犯罪</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行為</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であることの周知と</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法規制</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p:cNvSpPr txBox="1"/>
          <p:nvPr/>
        </p:nvSpPr>
        <p:spPr>
          <a:xfrm>
            <a:off x="917878" y="5683497"/>
            <a:ext cx="3143121"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・伝統芸能</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（文楽、歌舞伎、能</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、狂言など）</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・大衆芸能（落語、紙切り、講談、曲芸など）</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　華道、茶道、和食など</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108" name="図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5" y="5175886"/>
            <a:ext cx="249322" cy="258077"/>
          </a:xfrm>
          <a:prstGeom prst="rect">
            <a:avLst/>
          </a:prstGeom>
        </p:spPr>
      </p:pic>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17690"/>
            <a:ext cx="334173" cy="302224"/>
          </a:xfrm>
          <a:prstGeom prst="rect">
            <a:avLst/>
          </a:prstGeom>
        </p:spPr>
      </p:pic>
      <p:sp>
        <p:nvSpPr>
          <p:cNvPr id="114" name="正方形/長方形 113"/>
          <p:cNvSpPr/>
          <p:nvPr/>
        </p:nvSpPr>
        <p:spPr>
          <a:xfrm>
            <a:off x="391452" y="396675"/>
            <a:ext cx="577698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日本</a:t>
            </a: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の文化を未来に紡ぐためには？</a:t>
            </a:r>
            <a:endPar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5" name="正方形/長方形 114"/>
          <p:cNvSpPr/>
          <p:nvPr/>
        </p:nvSpPr>
        <p:spPr>
          <a:xfrm>
            <a:off x="4317287" y="5426029"/>
            <a:ext cx="2357520" cy="59596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だんじり</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祭りや</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よさ</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こい祭り、なまはげ</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など、地域で長く受け継がれてきたもの</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116" name="正方形/長方形 115"/>
          <p:cNvSpPr/>
          <p:nvPr/>
        </p:nvSpPr>
        <p:spPr>
          <a:xfrm>
            <a:off x="4353081" y="6166420"/>
            <a:ext cx="2600898" cy="86371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・手作りの衣装</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でアニメの登場人物に</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なりき</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る</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コスプレ</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手描き</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漫画を楽しむ人が大きな会場に集</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まって作品を販売するコミックマーケット</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kawaii</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文化</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7" name="正方形/長方形 116"/>
          <p:cNvSpPr/>
          <p:nvPr/>
        </p:nvSpPr>
        <p:spPr>
          <a:xfrm>
            <a:off x="4300216" y="6982717"/>
            <a:ext cx="2391662" cy="107812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歌舞伎や文楽など、伝統芸能のセリフ</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意味</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や動きの意味</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がわからない</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→イヤホンガイドの貸し出しがあり、</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説</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明</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を聞くことができる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・未成年がオンラインゲームに多額の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課金</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総務省などが注意喚起している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2" name="正方形/長方形 91"/>
          <p:cNvSpPr/>
          <p:nvPr/>
        </p:nvSpPr>
        <p:spPr>
          <a:xfrm>
            <a:off x="829632" y="6894019"/>
            <a:ext cx="2018501"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現状の問題点と対策は？</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9" name="正方形/長方形 118"/>
          <p:cNvSpPr/>
          <p:nvPr/>
        </p:nvSpPr>
        <p:spPr>
          <a:xfrm>
            <a:off x="68574" y="4243641"/>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120" name="正方形/長方形 119"/>
          <p:cNvSpPr/>
          <p:nvPr/>
        </p:nvSpPr>
        <p:spPr>
          <a:xfrm>
            <a:off x="41890" y="6766716"/>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aphicFrame>
        <p:nvGraphicFramePr>
          <p:cNvPr id="50" name="表 49"/>
          <p:cNvGraphicFramePr>
            <a:graphicFrameLocks noGrp="1"/>
          </p:cNvGraphicFramePr>
          <p:nvPr>
            <p:extLst>
              <p:ext uri="{D42A27DB-BD31-4B8C-83A1-F6EECF244321}">
                <p14:modId xmlns:p14="http://schemas.microsoft.com/office/powerpoint/2010/main" val="3642278086"/>
              </p:ext>
            </p:extLst>
          </p:nvPr>
        </p:nvGraphicFramePr>
        <p:xfrm>
          <a:off x="822946" y="2198625"/>
          <a:ext cx="5266684" cy="637173"/>
        </p:xfrm>
        <a:graphic>
          <a:graphicData uri="http://schemas.openxmlformats.org/drawingml/2006/table">
            <a:tbl>
              <a:tblPr/>
              <a:tblGrid>
                <a:gridCol w="616090">
                  <a:extLst>
                    <a:ext uri="{9D8B030D-6E8A-4147-A177-3AD203B41FA5}">
                      <a16:colId xmlns:a16="http://schemas.microsoft.com/office/drawing/2014/main" val="2596160851"/>
                    </a:ext>
                  </a:extLst>
                </a:gridCol>
                <a:gridCol w="1840010">
                  <a:extLst>
                    <a:ext uri="{9D8B030D-6E8A-4147-A177-3AD203B41FA5}">
                      <a16:colId xmlns:a16="http://schemas.microsoft.com/office/drawing/2014/main" val="438672995"/>
                    </a:ext>
                  </a:extLst>
                </a:gridCol>
                <a:gridCol w="2810584">
                  <a:extLst>
                    <a:ext uri="{9D8B030D-6E8A-4147-A177-3AD203B41FA5}">
                      <a16:colId xmlns:a16="http://schemas.microsoft.com/office/drawing/2014/main" val="4138914858"/>
                    </a:ext>
                  </a:extLst>
                </a:gridCol>
              </a:tblGrid>
              <a:tr h="16635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教科　</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内容</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179343"/>
                  </a:ext>
                </a:extLst>
              </a:tr>
              <a:tr h="16635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美術</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映像メディア表現</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アニメーションによる伝達表現</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369352"/>
                  </a:ext>
                </a:extLst>
              </a:tr>
              <a:tr h="160985">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音楽</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鑑賞</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我が国や郷土の伝統音楽</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084662"/>
                  </a:ext>
                </a:extLst>
              </a:tr>
              <a:tr h="13351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家庭</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食生活の設計と創造</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食の歴史と文化の理解、継承</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77438"/>
                  </a:ext>
                </a:extLst>
              </a:tr>
            </a:tbl>
          </a:graphicData>
        </a:graphic>
      </p:graphicFrame>
      <p:grpSp>
        <p:nvGrpSpPr>
          <p:cNvPr id="48" name="グループ化 47"/>
          <p:cNvGrpSpPr/>
          <p:nvPr/>
        </p:nvGrpSpPr>
        <p:grpSpPr>
          <a:xfrm>
            <a:off x="178363" y="3361034"/>
            <a:ext cx="689908" cy="918098"/>
            <a:chOff x="-1953546" y="3216149"/>
            <a:chExt cx="689908" cy="996533"/>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1" name="正方形/長方形 50"/>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0" name="直線コネクタ 99"/>
          <p:cNvCxnSpPr/>
          <p:nvPr/>
        </p:nvCxnSpPr>
        <p:spPr>
          <a:xfrm flipV="1">
            <a:off x="763117" y="3541735"/>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78363" y="5621841"/>
            <a:ext cx="689908" cy="1085220"/>
            <a:chOff x="-1953546" y="3216149"/>
            <a:chExt cx="689908" cy="996533"/>
          </a:xfrm>
        </p:grpSpPr>
        <p:pic>
          <p:nvPicPr>
            <p:cNvPr id="54" name="図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5" name="正方形/長方形 54"/>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1" name="直線コネクタ 100"/>
          <p:cNvCxnSpPr/>
          <p:nvPr/>
        </p:nvCxnSpPr>
        <p:spPr>
          <a:xfrm flipV="1">
            <a:off x="735328" y="6270478"/>
            <a:ext cx="224921" cy="226016"/>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114563" y="3232738"/>
            <a:ext cx="16489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1097320" y="3407010"/>
            <a:ext cx="19034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1095999" y="3579054"/>
            <a:ext cx="40015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1095571" y="3735827"/>
            <a:ext cx="28725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20" name="図 19"/>
          <p:cNvPicPr>
            <a:picLocks noChangeAspect="1"/>
          </p:cNvPicPr>
          <p:nvPr/>
        </p:nvPicPr>
        <p:blipFill>
          <a:blip r:embed="rId3"/>
          <a:stretch>
            <a:fillRect/>
          </a:stretch>
        </p:blipFill>
        <p:spPr>
          <a:xfrm>
            <a:off x="41890" y="432973"/>
            <a:ext cx="774259" cy="213378"/>
          </a:xfrm>
          <a:prstGeom prst="rect">
            <a:avLst/>
          </a:prstGeom>
        </p:spPr>
      </p:pic>
      <p:sp>
        <p:nvSpPr>
          <p:cNvPr id="66" name="角丸四角形 65"/>
          <p:cNvSpPr/>
          <p:nvPr/>
        </p:nvSpPr>
        <p:spPr>
          <a:xfrm>
            <a:off x="30440" y="440997"/>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トピック</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pic>
        <p:nvPicPr>
          <p:cNvPr id="84" name="図 83"/>
          <p:cNvPicPr/>
          <p:nvPr/>
        </p:nvPicPr>
        <p:blipFill>
          <a:blip r:embed="rId7">
            <a:extLst>
              <a:ext uri="{28A0092B-C50C-407E-A947-70E740481C1C}">
                <a14:useLocalDpi xmlns:a14="http://schemas.microsoft.com/office/drawing/2010/main" val="0"/>
              </a:ext>
            </a:extLst>
          </a:blip>
          <a:srcRect/>
          <a:stretch>
            <a:fillRect/>
          </a:stretch>
        </p:blipFill>
        <p:spPr bwMode="auto">
          <a:xfrm>
            <a:off x="138757" y="4362603"/>
            <a:ext cx="652145" cy="298450"/>
          </a:xfrm>
          <a:prstGeom prst="rect">
            <a:avLst/>
          </a:prstGeom>
          <a:noFill/>
          <a:ln>
            <a:noFill/>
          </a:ln>
        </p:spPr>
      </p:pic>
      <p:cxnSp>
        <p:nvCxnSpPr>
          <p:cNvPr id="99" name="直線コネクタ 98"/>
          <p:cNvCxnSpPr/>
          <p:nvPr/>
        </p:nvCxnSpPr>
        <p:spPr>
          <a:xfrm>
            <a:off x="4360832" y="5523980"/>
            <a:ext cx="20608" cy="2894328"/>
          </a:xfrm>
          <a:prstGeom prst="line">
            <a:avLst/>
          </a:prstGeom>
          <a:noFill/>
          <a:ln w="12700" cap="flat" cmpd="sng" algn="ctr">
            <a:solidFill>
              <a:srgbClr val="FF0000"/>
            </a:solidFill>
            <a:prstDash val="sysDot"/>
            <a:miter lim="800000"/>
          </a:ln>
          <a:effectLst/>
        </p:spPr>
      </p:cxnSp>
      <p:pic>
        <p:nvPicPr>
          <p:cNvPr id="102" name="図 101"/>
          <p:cNvPicPr/>
          <p:nvPr/>
        </p:nvPicPr>
        <p:blipFill>
          <a:blip r:embed="rId7">
            <a:extLst>
              <a:ext uri="{28A0092B-C50C-407E-A947-70E740481C1C}">
                <a14:useLocalDpi xmlns:a14="http://schemas.microsoft.com/office/drawing/2010/main" val="0"/>
              </a:ext>
            </a:extLst>
          </a:blip>
          <a:srcRect/>
          <a:stretch>
            <a:fillRect/>
          </a:stretch>
        </p:blipFill>
        <p:spPr bwMode="auto">
          <a:xfrm>
            <a:off x="83183" y="8269083"/>
            <a:ext cx="652145" cy="298450"/>
          </a:xfrm>
          <a:prstGeom prst="rect">
            <a:avLst/>
          </a:prstGeom>
          <a:noFill/>
          <a:ln>
            <a:noFill/>
          </a:ln>
        </p:spPr>
      </p:pic>
      <p:sp>
        <p:nvSpPr>
          <p:cNvPr id="57" name="正方形/長方形 56"/>
          <p:cNvSpPr/>
          <p:nvPr/>
        </p:nvSpPr>
        <p:spPr>
          <a:xfrm>
            <a:off x="5295535" y="9633352"/>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8" name="楕円 57"/>
          <p:cNvSpPr/>
          <p:nvPr/>
        </p:nvSpPr>
        <p:spPr>
          <a:xfrm>
            <a:off x="6367944" y="9612514"/>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9" name="テキスト ボックス 58"/>
          <p:cNvSpPr txBox="1"/>
          <p:nvPr/>
        </p:nvSpPr>
        <p:spPr>
          <a:xfrm>
            <a:off x="6320185" y="9619162"/>
            <a:ext cx="448124" cy="307777"/>
          </a:xfrm>
          <a:prstGeom prst="rect">
            <a:avLst/>
          </a:prstGeom>
          <a:noFill/>
        </p:spPr>
        <p:txBody>
          <a:bodyPr wrap="square" rtlCol="0">
            <a:spAutoFit/>
          </a:bodyPr>
          <a:lstStyle/>
          <a:p>
            <a:r>
              <a:rPr kumimoji="1" lang="en-US" altLang="ja-JP" sz="1400" b="1" dirty="0" smtClean="0">
                <a:solidFill>
                  <a:schemeClr val="bg1"/>
                </a:solidFill>
              </a:rPr>
              <a:t>21</a:t>
            </a:r>
            <a:endParaRPr kumimoji="1" lang="ja-JP" altLang="en-US" sz="1400" b="1" dirty="0">
              <a:solidFill>
                <a:schemeClr val="bg1"/>
              </a:solidFill>
            </a:endParaRPr>
          </a:p>
        </p:txBody>
      </p:sp>
    </p:spTree>
    <p:extLst>
      <p:ext uri="{BB962C8B-B14F-4D97-AF65-F5344CB8AC3E}">
        <p14:creationId xmlns:p14="http://schemas.microsoft.com/office/powerpoint/2010/main" val="47356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p:cNvPicPr>
            <a:picLocks noChangeAspect="1"/>
          </p:cNvPicPr>
          <p:nvPr/>
        </p:nvPicPr>
        <p:blipFill>
          <a:blip r:embed="rId3"/>
          <a:stretch>
            <a:fillRect/>
          </a:stretch>
        </p:blipFill>
        <p:spPr>
          <a:xfrm rot="10800000">
            <a:off x="120419" y="4185282"/>
            <a:ext cx="774259" cy="213378"/>
          </a:xfrm>
          <a:prstGeom prst="rect">
            <a:avLst/>
          </a:prstGeom>
        </p:spPr>
      </p:pic>
      <p:pic>
        <p:nvPicPr>
          <p:cNvPr id="76" name="図 75"/>
          <p:cNvPicPr>
            <a:picLocks noChangeAspect="1"/>
          </p:cNvPicPr>
          <p:nvPr/>
        </p:nvPicPr>
        <p:blipFill>
          <a:blip r:embed="rId3"/>
          <a:stretch>
            <a:fillRect/>
          </a:stretch>
        </p:blipFill>
        <p:spPr>
          <a:xfrm rot="10800000">
            <a:off x="73835" y="255416"/>
            <a:ext cx="885665" cy="194395"/>
          </a:xfrm>
          <a:prstGeom prst="rect">
            <a:avLst/>
          </a:prstGeom>
        </p:spPr>
      </p:pic>
      <p:sp>
        <p:nvSpPr>
          <p:cNvPr id="8" name="角丸四角形 7"/>
          <p:cNvSpPr/>
          <p:nvPr/>
        </p:nvSpPr>
        <p:spPr>
          <a:xfrm>
            <a:off x="-66799" y="265291"/>
            <a:ext cx="1100602" cy="21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整理・分析</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126259" y="2517231"/>
            <a:ext cx="6564352" cy="1540216"/>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・日本</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の伝統的な文化と新しい</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文化のそれぞれ</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をもっと楽しむための</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アイデア</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や、まったく違う</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新旧の文化が</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融合</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したらどんな楽しさが生まれるのかを想像して</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みようと促す。できそう</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なことを考えるのではなく、</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実　</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現したら</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楽しそう！自分も参加してみたい！と思うこと</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を書き出して</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みると</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アイデア</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が広がっていくと伝える。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・文化庁</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のサイトにある「バーチャル日本博」を見て</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みると、伝統文化</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の担い手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がどんな</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思いでその仕事に</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向き</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合って</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いるのかを知る手掛かりに</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なる。</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・直接的に</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文化を広める場を持ったり、守ったりする活動でなくともよい。</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自分は文化</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に関する知識や経験が</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乏</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と</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感じる</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なら、</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どんな経験をしてみたいか、どんなことを</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知りたいかを</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書き出して</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もよい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ことを</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伝える。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・国（政府）が日本の魅力を発信するうえで注力しているポップカルチャーやクールジャパン戦略について知</a:t>
            </a: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っ</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おくことも、社会や自分ができそうなことを考えるのに</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役立つと助言する。</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1042340" y="231936"/>
            <a:ext cx="482536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これからできそうな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アイデア</a:t>
            </a:r>
            <a:r>
              <a:rPr kumimoji="1" lang="ja-JP" altLang="en-US" sz="1050" b="1" i="0" u="none" strike="noStrike" kern="1200" cap="none" spc="0" normalizeH="0" baseline="0" noProof="0" dirty="0" smtClean="0">
                <a:ln>
                  <a:noFill/>
                </a:ln>
                <a:solidFill>
                  <a:srgbClr val="002060"/>
                </a:solidFill>
                <a:effectLst/>
                <a:uLnTx/>
                <a:uFillTx/>
                <a:latin typeface="游ゴシック" panose="020B0400000000000000" pitchFamily="50" charset="-128"/>
                <a:ea typeface="游ゴシック" panose="020B0400000000000000" pitchFamily="50" charset="-128"/>
                <a:cs typeface="+mn-cs"/>
              </a:rPr>
              <a:t>」</a:t>
            </a:r>
            <a:endParaRPr kumimoji="1" lang="ja-JP" altLang="en-US" sz="105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1493713" y="543936"/>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882231" y="451789"/>
            <a:ext cx="3440503"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●社会としてできそうなことは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2" name="テキスト ボックス 21"/>
          <p:cNvSpPr txBox="1"/>
          <p:nvPr/>
        </p:nvSpPr>
        <p:spPr>
          <a:xfrm>
            <a:off x="874589" y="1764748"/>
            <a:ext cx="330885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・古典芸能の舞台を実際に見て</a:t>
            </a:r>
            <a:r>
              <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SNS</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などで感じ</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たことを発信する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・だしの取り方</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飾り切りなど和食の基本を覚</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え、調理に挑戦する様子を動画で配信する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874589" y="597545"/>
            <a:ext cx="4230117"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・メタバースを活用し誰でも伝統芸能を楽しめ</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る</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場（見る、衣装を</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着けて演じる</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、楽器の</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演</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奏</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など）を</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作る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・アニメの題材に歌舞伎や文楽を取り入れて、</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国内外に発信する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角丸四角形 25"/>
          <p:cNvSpPr/>
          <p:nvPr/>
        </p:nvSpPr>
        <p:spPr>
          <a:xfrm>
            <a:off x="-10393" y="4180747"/>
            <a:ext cx="938421" cy="2825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まと</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め</a:t>
            </a: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p:nvPr/>
        </p:nvSpPr>
        <p:spPr>
          <a:xfrm>
            <a:off x="147589" y="8223573"/>
            <a:ext cx="6543022" cy="1449216"/>
          </a:xfrm>
          <a:prstGeom prst="rect">
            <a:avLst/>
          </a:prstGeom>
          <a:solidFill>
            <a:srgbClr val="DEEBF7"/>
          </a:solidFill>
          <a:ln>
            <a:solidFill>
              <a:srgbClr val="0070C0"/>
            </a:solidFill>
            <a:prstDash val="sysDash"/>
          </a:ln>
        </p:spPr>
        <p:txBody>
          <a:bodyPr wrap="square" lIns="36000" tIns="108000" rIns="36000" bIns="108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前項で書き出したアイデアに直結しなくて</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も構わないので、</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日本の伝統的な文化と新しい文化、それぞれ</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思い</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描いた</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未来の形に少しでも近づけるために最初の</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一歩</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考えてみようと言葉がける。</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国内</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への働きかけ、海外に向けての発信、文化の担い手を育てる方法、文化の受け手としての希望</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など、</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それ</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ぞれの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立場に立って変えて考えてみると、視野が</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広がり過ぎず「</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こんなことから始めたらどうか？」という</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イデア</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浮かんでくるかもしれないと働きかける。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・万博をきっかけに、</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自分が育った土地に根付いた文化とどんどん進化していく新しい文化の両方に関心を寄せ</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SNS</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などを活用すれば自分も文化の発展の担い手となれるという自覚</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を持てるのではないか、と問いか</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けて「今後も長く注目していきたい文化」を見つけてみようと促す。</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p:cNvSpPr txBox="1"/>
          <p:nvPr/>
        </p:nvSpPr>
        <p:spPr>
          <a:xfrm>
            <a:off x="906370" y="4389371"/>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調べる「アイデア</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を実現するための</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方法」</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476639" y="4630206"/>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1257852" y="4843672"/>
            <a:ext cx="5210040"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endParaRPr kumimoji="0" lang="en-US" altLang="ja-JP" sz="105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p:cNvSpPr/>
          <p:nvPr/>
        </p:nvSpPr>
        <p:spPr>
          <a:xfrm>
            <a:off x="816002" y="6385913"/>
            <a:ext cx="233910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もっと調べたいと思ったこと</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25" y="4124726"/>
            <a:ext cx="272177" cy="272177"/>
          </a:xfrm>
          <a:prstGeom prst="rect">
            <a:avLst/>
          </a:prstGeom>
        </p:spPr>
      </p:pic>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2" y="195479"/>
            <a:ext cx="318704" cy="288234"/>
          </a:xfrm>
          <a:prstGeom prst="rect">
            <a:avLst/>
          </a:prstGeom>
        </p:spPr>
      </p:pic>
      <p:sp>
        <p:nvSpPr>
          <p:cNvPr id="55" name="正方形/長方形 54"/>
          <p:cNvSpPr/>
          <p:nvPr/>
        </p:nvSpPr>
        <p:spPr>
          <a:xfrm>
            <a:off x="771186" y="-16985"/>
            <a:ext cx="5625212"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ワークシートの解答例と</a:t>
            </a:r>
            <a:r>
              <a:rPr kumimoji="1" lang="ja-JP" altLang="en-US" sz="105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働</a:t>
            </a:r>
            <a:r>
              <a:rPr kumimoji="1" lang="ja-JP" altLang="en-US" sz="105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きかけ</a:t>
            </a:r>
            <a:r>
              <a:rPr kumimoji="1" lang="ja-JP" altLang="en-US" sz="105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の</a:t>
            </a:r>
            <a:r>
              <a:rPr kumimoji="1" lang="ja-JP" altLang="en-US" sz="105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アドバイス「</a:t>
            </a:r>
            <a:r>
              <a:rPr kumimoji="1" lang="ja-JP" altLang="en-US" sz="105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日本</a:t>
            </a:r>
            <a:r>
              <a:rPr kumimoji="1" lang="ja-JP" altLang="en-US" sz="105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の文化を未来に紡ぐためには？」</a:t>
            </a:r>
            <a:endParaRPr kumimoji="1" lang="en-US" altLang="ja-JP" sz="105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p:cNvSpPr/>
          <p:nvPr/>
        </p:nvSpPr>
        <p:spPr>
          <a:xfrm>
            <a:off x="4013370" y="428995"/>
            <a:ext cx="2744207" cy="993233"/>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和太鼓や鼓、琴や三味線など</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和</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楽器</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みんなが</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一度</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は授業で経験できるように</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・若い世代に</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注目</a:t>
            </a:r>
            <a:r>
              <a:rPr lang="ja-JP" altLang="en-US" sz="900" dirty="0" smtClean="0">
                <a:solidFill>
                  <a:srgbClr val="FF0000"/>
                </a:solidFill>
                <a:latin typeface="游ゴシック" panose="020B0400000000000000" pitchFamily="50" charset="-128"/>
                <a:ea typeface="游ゴシック" panose="020B0400000000000000" pitchFamily="50" charset="-128"/>
              </a:rPr>
              <a:t>されてい</a:t>
            </a:r>
            <a:r>
              <a:rPr lang="ja-JP" altLang="en-US" sz="900" dirty="0">
                <a:solidFill>
                  <a:srgbClr val="FF0000"/>
                </a:solidFill>
                <a:latin typeface="游ゴシック" panose="020B0400000000000000" pitchFamily="50" charset="-128"/>
                <a:ea typeface="游ゴシック" panose="020B0400000000000000" pitchFamily="50" charset="-128"/>
              </a:rPr>
              <a:t>る</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ファッションショーと</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solidFill>
                  <a:srgbClr val="FF0000"/>
                </a:solidFill>
                <a:latin typeface="游ゴシック" panose="020B0400000000000000" pitchFamily="50" charset="-128"/>
                <a:ea typeface="游ゴシック" panose="020B0400000000000000" pitchFamily="50" charset="-128"/>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連携して文楽</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の人形を披露する場を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つくる</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水引工芸やつまみ細工などの伝統工芸を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国内外の</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人</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が気軽に体験できる場</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を作る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57" name="正方形/長方形 56"/>
          <p:cNvSpPr/>
          <p:nvPr/>
        </p:nvSpPr>
        <p:spPr>
          <a:xfrm>
            <a:off x="4021305" y="1496901"/>
            <a:ext cx="2778156" cy="94006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まず一度、歌舞伎</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や文楽、狂言などの伝統芸能を</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鑑賞してみる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和食の基礎を勉強して</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、味付けや</a:t>
            </a:r>
            <a:r>
              <a:rPr lang="ja-JP" altLang="en-US" sz="900" dirty="0" smtClean="0">
                <a:solidFill>
                  <a:srgbClr val="FF0000"/>
                </a:solidFill>
                <a:latin typeface="游ゴシック" panose="020B0400000000000000" pitchFamily="50" charset="-128"/>
                <a:ea typeface="游ゴシック" panose="020B0400000000000000" pitchFamily="50" charset="-128"/>
              </a:rPr>
              <a:t>盛り付け</a:t>
            </a:r>
            <a:r>
              <a:rPr kumimoji="0" lang="ja-JP" altLang="en-US" sz="9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調理</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solidFill>
                  <a:srgbClr val="FF0000"/>
                </a:solidFill>
                <a:latin typeface="游ゴシック" panose="020B0400000000000000" pitchFamily="50" charset="-128"/>
                <a:ea typeface="游ゴシック" panose="020B0400000000000000" pitchFamily="50" charset="-128"/>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器具を使うなど</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実際</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に体験して</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みる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・自分で着物</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を着る</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ことができるよう</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練習す</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8" name="正方形/長方形 57"/>
          <p:cNvSpPr/>
          <p:nvPr/>
        </p:nvSpPr>
        <p:spPr>
          <a:xfrm>
            <a:off x="926282" y="5703486"/>
            <a:ext cx="5940350" cy="64808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海外に向けて</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日本ならではの文化に携わる仕事（日本</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茶や和食、着物や帯</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、刀鍛冶</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や陶芸の職人</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など）の魅力</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発信</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・日本や海外の若者がワーキングホリデーなどの制度で、日本の文化やそれにまつわる仕事を体験</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できるように</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、その活動を発信</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1" i="0" u="none" strike="noStrike" kern="1200" cap="none" spc="0" normalizeH="0" baseline="0" noProof="0" dirty="0">
              <a:ln>
                <a:noFill/>
              </a:ln>
              <a:solidFill>
                <a:srgbClr val="00B0F0"/>
              </a:solidFill>
              <a:effectLst/>
              <a:uLnTx/>
              <a:uFillTx/>
              <a:latin typeface="游ゴシック" panose="020B0400000000000000" pitchFamily="50" charset="-128"/>
              <a:ea typeface="游ゴシック" panose="020B0400000000000000" pitchFamily="50" charset="-128"/>
              <a:cs typeface="+mn-cs"/>
            </a:endParaRPr>
          </a:p>
        </p:txBody>
      </p:sp>
      <p:sp>
        <p:nvSpPr>
          <p:cNvPr id="59" name="正方形/長方形 58"/>
          <p:cNvSpPr/>
          <p:nvPr/>
        </p:nvSpPr>
        <p:spPr>
          <a:xfrm>
            <a:off x="913567" y="7460884"/>
            <a:ext cx="5520921" cy="70674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endParaRPr kumimoji="0" lang="en-US" altLang="ja-JP" sz="900" b="1"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和食の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中の、懐石料理</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と家庭料理の歴史と変化</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・地方に伝わる祭りや行事の継承の現状</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花見や月見、七夕などの日本固有の文化が、どのくらい海外に知られているの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・海外から日本に観光に来る外国人が日本で体験したいこと、実際に体験してよかった</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こと</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60" name="正方形/長方形 59"/>
          <p:cNvSpPr/>
          <p:nvPr/>
        </p:nvSpPr>
        <p:spPr>
          <a:xfrm>
            <a:off x="49068" y="1609913"/>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58475" y="5485401"/>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2" name="グループ化 41"/>
          <p:cNvGrpSpPr/>
          <p:nvPr/>
        </p:nvGrpSpPr>
        <p:grpSpPr>
          <a:xfrm>
            <a:off x="126262" y="622089"/>
            <a:ext cx="694172" cy="1002692"/>
            <a:chOff x="334522" y="647989"/>
            <a:chExt cx="694172" cy="1002692"/>
          </a:xfrm>
        </p:grpSpPr>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44" name="正方形/長方形 43"/>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5" name="直線コネクタ 14"/>
          <p:cNvCxnSpPr/>
          <p:nvPr/>
        </p:nvCxnSpPr>
        <p:spPr>
          <a:xfrm flipV="1">
            <a:off x="696580" y="709548"/>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160462" y="4447173"/>
            <a:ext cx="694172" cy="1002692"/>
            <a:chOff x="334522" y="647989"/>
            <a:chExt cx="694172" cy="1002692"/>
          </a:xfrm>
        </p:grpSpPr>
        <p:pic>
          <p:nvPicPr>
            <p:cNvPr id="48" name="図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51" name="正方形/長方形 50"/>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36" name="直線コネクタ 35"/>
          <p:cNvCxnSpPr/>
          <p:nvPr/>
        </p:nvCxnSpPr>
        <p:spPr>
          <a:xfrm flipV="1">
            <a:off x="771186" y="4850641"/>
            <a:ext cx="161434" cy="229821"/>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344012" y="4835557"/>
            <a:ext cx="104460" cy="489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p:cNvSpPr txBox="1"/>
          <p:nvPr/>
        </p:nvSpPr>
        <p:spPr>
          <a:xfrm>
            <a:off x="906370" y="4586258"/>
            <a:ext cx="603340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・開催場所が限られている古典芸能に特化したメタバース空間を作り、世界中の人と「なり</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きり」を楽しむ</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・古典芸能の演目を小学校などで学ぶ際にアニメーション教材を使って親しみを</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持</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たせる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・海外の人が初めて古典芸能を見ても楽しめるよう、成り立ちや特色、関わる人たちの仕事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などを調べ</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YouTube</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などで魚の</a:t>
            </a:r>
            <a:r>
              <a:rPr kumimoji="1" lang="ja-JP" altLang="en-US" sz="1100" dirty="0" smtClean="0">
                <a:solidFill>
                  <a:srgbClr val="FF0000"/>
                </a:solidFill>
                <a:latin typeface="游ゴシック" panose="020B0400000000000000" pitchFamily="50" charset="-128"/>
                <a:ea typeface="游ゴシック" panose="020B0400000000000000" pitchFamily="50" charset="-128"/>
              </a:rPr>
              <a:t>さば</a:t>
            </a:r>
            <a:r>
              <a:rPr kumimoji="1" lang="ja-JP" altLang="en-US" sz="1100" dirty="0">
                <a:solidFill>
                  <a:srgbClr val="FF0000"/>
                </a:solidFill>
                <a:latin typeface="游ゴシック" panose="020B0400000000000000" pitchFamily="50" charset="-128"/>
                <a:ea typeface="游ゴシック" panose="020B0400000000000000" pitchFamily="50" charset="-128"/>
              </a:rPr>
              <a:t>き</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方などの和食の下ごしらえを</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勉強</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し手順の英訳に挑戦してみる</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39" name="テキスト ボックス 38"/>
          <p:cNvSpPr txBox="1"/>
          <p:nvPr/>
        </p:nvSpPr>
        <p:spPr>
          <a:xfrm>
            <a:off x="959867" y="6561129"/>
            <a:ext cx="5873179" cy="919089"/>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・英語</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による歌舞伎や</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狂言が</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どの程度上演されているのか、それぞれの世界の反応はどうか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人気のあるアニメにはどんな傾向があるのか、どんな古典芸能の演目とマッチしそうな</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か、それらは欧米とアジア、アフリカなど、地域によって差があるのか</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・古典芸能について、演者</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だけでなく音楽や衣装、舞台装置</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などを含めた注目度</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・おせち料理など、季節の行事と密接に結び付く料理</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75" name="図 74"/>
          <p:cNvPicPr>
            <a:picLocks noChangeAspect="1"/>
          </p:cNvPicPr>
          <p:nvPr/>
        </p:nvPicPr>
        <p:blipFill>
          <a:blip r:embed="rId3"/>
          <a:stretch>
            <a:fillRect/>
          </a:stretch>
        </p:blipFill>
        <p:spPr>
          <a:xfrm rot="10800000">
            <a:off x="993655" y="4185282"/>
            <a:ext cx="774259" cy="213378"/>
          </a:xfrm>
          <a:prstGeom prst="rect">
            <a:avLst/>
          </a:prstGeom>
        </p:spPr>
      </p:pic>
      <p:pic>
        <p:nvPicPr>
          <p:cNvPr id="81" name="図 80"/>
          <p:cNvPicPr>
            <a:picLocks noChangeAspect="1"/>
          </p:cNvPicPr>
          <p:nvPr/>
        </p:nvPicPr>
        <p:blipFill>
          <a:blip r:embed="rId7"/>
          <a:stretch>
            <a:fillRect/>
          </a:stretch>
        </p:blipFill>
        <p:spPr>
          <a:xfrm>
            <a:off x="864361" y="1433574"/>
            <a:ext cx="3090940" cy="432854"/>
          </a:xfrm>
          <a:prstGeom prst="rect">
            <a:avLst/>
          </a:prstGeom>
        </p:spPr>
      </p:pic>
      <p:sp>
        <p:nvSpPr>
          <p:cNvPr id="52" name="角丸四角形 51"/>
          <p:cNvSpPr/>
          <p:nvPr/>
        </p:nvSpPr>
        <p:spPr>
          <a:xfrm>
            <a:off x="943147" y="4204074"/>
            <a:ext cx="1286902" cy="235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新たな問い</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82" name="直線コネクタ 81"/>
          <p:cNvCxnSpPr/>
          <p:nvPr/>
        </p:nvCxnSpPr>
        <p:spPr>
          <a:xfrm flipH="1">
            <a:off x="3997191" y="443599"/>
            <a:ext cx="3809" cy="2039291"/>
          </a:xfrm>
          <a:prstGeom prst="line">
            <a:avLst/>
          </a:prstGeom>
          <a:noFill/>
          <a:ln w="12700" cap="flat" cmpd="sng" algn="ctr">
            <a:solidFill>
              <a:srgbClr val="FF0000"/>
            </a:solidFill>
            <a:prstDash val="sysDot"/>
            <a:miter lim="800000"/>
          </a:ln>
          <a:effectLst/>
        </p:spPr>
      </p:cxnSp>
      <p:pic>
        <p:nvPicPr>
          <p:cNvPr id="83" name="図 82"/>
          <p:cNvPicPr/>
          <p:nvPr/>
        </p:nvPicPr>
        <p:blipFill>
          <a:blip r:embed="rId8">
            <a:extLst>
              <a:ext uri="{28A0092B-C50C-407E-A947-70E740481C1C}">
                <a14:useLocalDpi xmlns:a14="http://schemas.microsoft.com/office/drawing/2010/main" val="0"/>
              </a:ext>
            </a:extLst>
          </a:blip>
          <a:srcRect/>
          <a:stretch>
            <a:fillRect/>
          </a:stretch>
        </p:blipFill>
        <p:spPr bwMode="auto">
          <a:xfrm>
            <a:off x="81569" y="2314155"/>
            <a:ext cx="652145" cy="298450"/>
          </a:xfrm>
          <a:prstGeom prst="rect">
            <a:avLst/>
          </a:prstGeom>
          <a:noFill/>
          <a:ln>
            <a:noFill/>
          </a:ln>
        </p:spPr>
      </p:pic>
      <p:pic>
        <p:nvPicPr>
          <p:cNvPr id="85" name="図 84"/>
          <p:cNvPicPr/>
          <p:nvPr/>
        </p:nvPicPr>
        <p:blipFill>
          <a:blip r:embed="rId8">
            <a:extLst>
              <a:ext uri="{28A0092B-C50C-407E-A947-70E740481C1C}">
                <a14:useLocalDpi xmlns:a14="http://schemas.microsoft.com/office/drawing/2010/main" val="0"/>
              </a:ext>
            </a:extLst>
          </a:blip>
          <a:srcRect/>
          <a:stretch>
            <a:fillRect/>
          </a:stretch>
        </p:blipFill>
        <p:spPr bwMode="auto">
          <a:xfrm>
            <a:off x="111660" y="8035480"/>
            <a:ext cx="652145" cy="298450"/>
          </a:xfrm>
          <a:prstGeom prst="rect">
            <a:avLst/>
          </a:prstGeom>
          <a:noFill/>
          <a:ln>
            <a:noFill/>
          </a:ln>
        </p:spPr>
      </p:pic>
      <p:sp>
        <p:nvSpPr>
          <p:cNvPr id="47" name="正方形/長方形 46"/>
          <p:cNvSpPr/>
          <p:nvPr/>
        </p:nvSpPr>
        <p:spPr>
          <a:xfrm>
            <a:off x="5278681" y="9638461"/>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4" name="楕円 53"/>
          <p:cNvSpPr/>
          <p:nvPr/>
        </p:nvSpPr>
        <p:spPr>
          <a:xfrm>
            <a:off x="6339987" y="9581911"/>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2" name="テキスト ボックス 61"/>
          <p:cNvSpPr txBox="1"/>
          <p:nvPr/>
        </p:nvSpPr>
        <p:spPr>
          <a:xfrm>
            <a:off x="6285172" y="9540050"/>
            <a:ext cx="448124" cy="307777"/>
          </a:xfrm>
          <a:prstGeom prst="rect">
            <a:avLst/>
          </a:prstGeom>
          <a:noFill/>
        </p:spPr>
        <p:txBody>
          <a:bodyPr wrap="square" rtlCol="0">
            <a:spAutoFit/>
          </a:bodyPr>
          <a:lstStyle/>
          <a:p>
            <a:r>
              <a:rPr kumimoji="1" lang="en-US" altLang="ja-JP" sz="1400" b="1" dirty="0" smtClean="0">
                <a:solidFill>
                  <a:schemeClr val="bg1"/>
                </a:solidFill>
              </a:rPr>
              <a:t>22</a:t>
            </a:r>
            <a:endParaRPr kumimoji="1" lang="ja-JP" altLang="en-US" sz="1400" b="1" dirty="0">
              <a:solidFill>
                <a:schemeClr val="bg1"/>
              </a:solidFill>
            </a:endParaRPr>
          </a:p>
        </p:txBody>
      </p:sp>
    </p:spTree>
    <p:extLst>
      <p:ext uri="{BB962C8B-B14F-4D97-AF65-F5344CB8AC3E}">
        <p14:creationId xmlns:p14="http://schemas.microsoft.com/office/powerpoint/2010/main" val="90269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27289" y="823479"/>
            <a:ext cx="829128" cy="231668"/>
          </a:xfrm>
          <a:prstGeom prst="rect">
            <a:avLst/>
          </a:prstGeom>
        </p:spPr>
      </p:pic>
      <p:grpSp>
        <p:nvGrpSpPr>
          <p:cNvPr id="9" name="グループ化 8"/>
          <p:cNvGrpSpPr/>
          <p:nvPr/>
        </p:nvGrpSpPr>
        <p:grpSpPr>
          <a:xfrm>
            <a:off x="84010" y="5493724"/>
            <a:ext cx="910240" cy="261364"/>
            <a:chOff x="107053" y="5340784"/>
            <a:chExt cx="1247422" cy="371856"/>
          </a:xfrm>
        </p:grpSpPr>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7053" y="5357983"/>
              <a:ext cx="1247422" cy="331673"/>
            </a:xfrm>
            <a:prstGeom prst="rect">
              <a:avLst/>
            </a:prstGeom>
            <a:noFill/>
            <a:ln>
              <a:noFill/>
            </a:ln>
          </p:spPr>
        </p:pic>
        <p:pic>
          <p:nvPicPr>
            <p:cNvPr id="108" name="図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2" y="5340784"/>
              <a:ext cx="371856" cy="371856"/>
            </a:xfrm>
            <a:prstGeom prst="rect">
              <a:avLst/>
            </a:prstGeom>
          </p:spPr>
        </p:pic>
      </p:grpSp>
      <p:grpSp>
        <p:nvGrpSpPr>
          <p:cNvPr id="8" name="グループ化 7"/>
          <p:cNvGrpSpPr/>
          <p:nvPr/>
        </p:nvGrpSpPr>
        <p:grpSpPr>
          <a:xfrm>
            <a:off x="-26793" y="3143279"/>
            <a:ext cx="976747" cy="288607"/>
            <a:chOff x="61699" y="2865580"/>
            <a:chExt cx="1165429" cy="381564"/>
          </a:xfrm>
        </p:grpSpPr>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138454" y="2944153"/>
              <a:ext cx="1088674" cy="302991"/>
            </a:xfrm>
            <a:prstGeom prst="rect">
              <a:avLst/>
            </a:prstGeom>
            <a:noFill/>
            <a:ln>
              <a:noFill/>
            </a:ln>
          </p:spPr>
        </p:pic>
        <p:pic>
          <p:nvPicPr>
            <p:cNvPr id="109" name="図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99" y="2865580"/>
              <a:ext cx="401617" cy="363219"/>
            </a:xfrm>
            <a:prstGeom prst="rect">
              <a:avLst/>
            </a:prstGeom>
          </p:spPr>
        </p:pic>
      </p:grpSp>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8750" y="501586"/>
            <a:ext cx="829606" cy="230890"/>
          </a:xfrm>
          <a:prstGeom prst="rect">
            <a:avLst/>
          </a:prstGeom>
          <a:noFill/>
          <a:ln>
            <a:noFill/>
          </a:ln>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535356" y="43180"/>
            <a:ext cx="6189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ワークシートの解答例</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と</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働きかけのアドバイス</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74995" y="-21265"/>
            <a:ext cx="6399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7973" y="2171645"/>
            <a:ext cx="1441954" cy="187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&lt;</a:t>
            </a: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教科との連動・単元</a:t>
            </a: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&gt;</a:t>
            </a:r>
            <a:endPar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62"/>
          <p:cNvSpPr/>
          <p:nvPr/>
        </p:nvSpPr>
        <p:spPr>
          <a:xfrm>
            <a:off x="-482" y="3197385"/>
            <a:ext cx="984861" cy="276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課題設定</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5" name="角丸四角形 64"/>
          <p:cNvSpPr/>
          <p:nvPr/>
        </p:nvSpPr>
        <p:spPr>
          <a:xfrm>
            <a:off x="13581" y="849601"/>
            <a:ext cx="839909" cy="218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ねらい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6" name="角丸四角形 65"/>
          <p:cNvSpPr/>
          <p:nvPr/>
        </p:nvSpPr>
        <p:spPr>
          <a:xfrm>
            <a:off x="32468" y="521456"/>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トピック</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8" name="テキスト ボックス 67"/>
          <p:cNvSpPr txBox="1"/>
          <p:nvPr/>
        </p:nvSpPr>
        <p:spPr>
          <a:xfrm>
            <a:off x="955954" y="3206256"/>
            <a:ext cx="45046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考える「どんな</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未来になっているといいかな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a:xfrm>
            <a:off x="1354475" y="3157914"/>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06" name="グループ化 105"/>
          <p:cNvGrpSpPr/>
          <p:nvPr/>
        </p:nvGrpSpPr>
        <p:grpSpPr>
          <a:xfrm>
            <a:off x="965612" y="3448170"/>
            <a:ext cx="5898295" cy="1159711"/>
            <a:chOff x="938806" y="3692813"/>
            <a:chExt cx="5898295" cy="1159711"/>
          </a:xfrm>
        </p:grpSpPr>
        <p:sp>
          <p:nvSpPr>
            <p:cNvPr id="69" name="正方形/長方形 68"/>
            <p:cNvSpPr/>
            <p:nvPr/>
          </p:nvSpPr>
          <p:spPr>
            <a:xfrm>
              <a:off x="938806" y="3692813"/>
              <a:ext cx="5518102"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□世界中の人と共通の趣味で交流できる未来</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□どこにいても</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仕事</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ができ、同僚とリアルに近いコミュニケーションもとれる未来</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□アバターで世界中を旅行できて、現地の人と会話をしながら買い物ができる未来</a:t>
              </a:r>
              <a:endParaRPr kumimoji="1" lang="en-US" altLang="ja-JP" sz="11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7" name="正方形/長方形 76"/>
            <p:cNvSpPr/>
            <p:nvPr/>
          </p:nvSpPr>
          <p:spPr>
            <a:xfrm>
              <a:off x="1028312" y="4421637"/>
              <a:ext cx="5808789"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現実では実施困難な訓練や実験をアバター</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で</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安全</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経験することができる未来</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・いろいろな世代の人と知り合う場がたくさんあり、共に助けあうことができる</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未来</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grpSp>
      <p:sp>
        <p:nvSpPr>
          <p:cNvPr id="80" name="テキスト ボックス 79"/>
          <p:cNvSpPr txBox="1"/>
          <p:nvPr/>
        </p:nvSpPr>
        <p:spPr>
          <a:xfrm>
            <a:off x="1010989" y="5477338"/>
            <a:ext cx="510084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今は何が起きているかな？どんな状況かな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89" name="角丸四角形 88"/>
          <p:cNvSpPr/>
          <p:nvPr/>
        </p:nvSpPr>
        <p:spPr>
          <a:xfrm>
            <a:off x="159967" y="5536136"/>
            <a:ext cx="987355" cy="1677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情報収集</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0" name="正方形/長方形 89"/>
          <p:cNvSpPr/>
          <p:nvPr/>
        </p:nvSpPr>
        <p:spPr>
          <a:xfrm>
            <a:off x="814587" y="5756199"/>
            <a:ext cx="3675904"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どんなところでメタバースが活用されているの？</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p:cNvSpPr/>
          <p:nvPr/>
        </p:nvSpPr>
        <p:spPr>
          <a:xfrm>
            <a:off x="814587" y="6646745"/>
            <a:ext cx="3005951"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注目されるようになったのはどうして？</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3" name="テキスト ボックス 92"/>
          <p:cNvSpPr txBox="1"/>
          <p:nvPr/>
        </p:nvSpPr>
        <p:spPr>
          <a:xfrm>
            <a:off x="955954" y="5924714"/>
            <a:ext cx="3318402" cy="769441"/>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バーチャルライブ</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やバーチャルイベント</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・オンラインゲーム</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フォートナイト 、</a:t>
            </a:r>
            <a:r>
              <a:rPr kumimoji="1"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あ</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つまれどうぶつの</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森など）</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・バーチャルマーケット</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4" name="テキスト ボックス 93"/>
          <p:cNvSpPr txBox="1"/>
          <p:nvPr/>
        </p:nvSpPr>
        <p:spPr>
          <a:xfrm>
            <a:off x="940796" y="6868347"/>
            <a:ext cx="3202618" cy="421072"/>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・通信技術や</a:t>
            </a:r>
            <a:r>
              <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VR</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技術</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の発達</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・コロナ禍においてデジタル化が加速</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p:cNvSpPr txBox="1"/>
          <p:nvPr/>
        </p:nvSpPr>
        <p:spPr>
          <a:xfrm>
            <a:off x="940796" y="7562425"/>
            <a:ext cx="2247503" cy="600164"/>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・セキュリティが脆弱</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・依存性がある</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・法律が整備されていない</a:t>
            </a:r>
            <a:r>
              <a:rPr kumimoji="1" lang="ja-JP" altLang="en-US" sz="110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endParaRPr kumimoji="1" lang="en-US" altLang="ja-JP" sz="110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114" name="正方形/長方形 113"/>
          <p:cNvSpPr/>
          <p:nvPr/>
        </p:nvSpPr>
        <p:spPr>
          <a:xfrm>
            <a:off x="372091" y="436948"/>
            <a:ext cx="577698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メタバースでこんなことも変わるかも？</a:t>
            </a:r>
            <a:endPar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5" name="正方形/長方形 114"/>
          <p:cNvSpPr/>
          <p:nvPr/>
        </p:nvSpPr>
        <p:spPr>
          <a:xfrm>
            <a:off x="4231854" y="5826557"/>
            <a:ext cx="2472067" cy="623781"/>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メタバース空間で</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の架空の土地</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売買</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・ブロックチェーン技術を活用した</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デジタルアートなどの</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NFT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の資産取り引き</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6" name="正方形/長方形 115"/>
          <p:cNvSpPr/>
          <p:nvPr/>
        </p:nvSpPr>
        <p:spPr>
          <a:xfrm>
            <a:off x="4240157" y="6671035"/>
            <a:ext cx="2460342" cy="61111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・オンラインコミュニケーションの進化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NFT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技術などの実用化で、仮想空間での</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経済活動が可能となった</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7" name="正方形/長方形 116"/>
          <p:cNvSpPr/>
          <p:nvPr/>
        </p:nvSpPr>
        <p:spPr>
          <a:xfrm>
            <a:off x="4231854" y="7410338"/>
            <a:ext cx="2455252" cy="61508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VR</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機器の低価格化が必要</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VR</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機器の安全性の確保、小型化、軽量化</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XR</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領域の人材の確保</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2" name="正方形/長方形 91"/>
          <p:cNvSpPr/>
          <p:nvPr/>
        </p:nvSpPr>
        <p:spPr>
          <a:xfrm>
            <a:off x="797885" y="7343128"/>
            <a:ext cx="1877437"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メタバースの</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課題</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9" name="正方形/長方形 118"/>
          <p:cNvSpPr/>
          <p:nvPr/>
        </p:nvSpPr>
        <p:spPr>
          <a:xfrm>
            <a:off x="25462" y="4457496"/>
            <a:ext cx="95891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120" name="正方形/長方形 119"/>
          <p:cNvSpPr/>
          <p:nvPr/>
        </p:nvSpPr>
        <p:spPr>
          <a:xfrm>
            <a:off x="41429" y="6747557"/>
            <a:ext cx="95891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aphicFrame>
        <p:nvGraphicFramePr>
          <p:cNvPr id="50" name="表 49"/>
          <p:cNvGraphicFramePr>
            <a:graphicFrameLocks noGrp="1"/>
          </p:cNvGraphicFramePr>
          <p:nvPr>
            <p:extLst/>
          </p:nvPr>
        </p:nvGraphicFramePr>
        <p:xfrm>
          <a:off x="433535" y="2333175"/>
          <a:ext cx="6329495" cy="774333"/>
        </p:xfrm>
        <a:graphic>
          <a:graphicData uri="http://schemas.openxmlformats.org/drawingml/2006/table">
            <a:tbl>
              <a:tblPr/>
              <a:tblGrid>
                <a:gridCol w="597975">
                  <a:extLst>
                    <a:ext uri="{9D8B030D-6E8A-4147-A177-3AD203B41FA5}">
                      <a16:colId xmlns:a16="http://schemas.microsoft.com/office/drawing/2014/main" val="2596160851"/>
                    </a:ext>
                  </a:extLst>
                </a:gridCol>
                <a:gridCol w="2351761">
                  <a:extLst>
                    <a:ext uri="{9D8B030D-6E8A-4147-A177-3AD203B41FA5}">
                      <a16:colId xmlns:a16="http://schemas.microsoft.com/office/drawing/2014/main" val="438672995"/>
                    </a:ext>
                  </a:extLst>
                </a:gridCol>
                <a:gridCol w="3379759">
                  <a:extLst>
                    <a:ext uri="{9D8B030D-6E8A-4147-A177-3AD203B41FA5}">
                      <a16:colId xmlns:a16="http://schemas.microsoft.com/office/drawing/2014/main" val="4138914858"/>
                    </a:ext>
                  </a:extLst>
                </a:gridCol>
              </a:tblGrid>
              <a:tr h="166351">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教科</a:t>
                      </a: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内容</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179343"/>
                  </a:ext>
                </a:extLst>
              </a:tr>
              <a:tr h="16635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公共</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メディアリテラシーの育成</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公正な判断力で必要な情報を適切、効果的に収集しまとめる</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369352"/>
                  </a:ext>
                </a:extLst>
              </a:tr>
              <a:tr h="160985">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情報</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情報通信</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ネットワーク</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と</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データ</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の活用</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必要な情報の取捨選択</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084662"/>
                  </a:ext>
                </a:extLst>
              </a:tr>
              <a:tr h="166351">
                <a:tc>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現代の国語</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国語による諸活動に必要な資質、能力を育成</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情報を相互に関連づけて解釈したり推論を働かせ自分の考えを</a:t>
                      </a:r>
                      <a:endParaRPr lang="en-US" altLang="ja-JP" sz="9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深めたりする学習</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77438"/>
                  </a:ext>
                </a:extLst>
              </a:tr>
            </a:tbl>
          </a:graphicData>
        </a:graphic>
      </p:graphicFrame>
      <p:sp>
        <p:nvSpPr>
          <p:cNvPr id="53" name="正方形/長方形 52"/>
          <p:cNvSpPr/>
          <p:nvPr/>
        </p:nvSpPr>
        <p:spPr>
          <a:xfrm>
            <a:off x="750722" y="782000"/>
            <a:ext cx="6080320"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メタバースは</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、オンラインゲームなどを通じて利用した経験のある高校生が多い</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。コロナ</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禍で在宅での学びや</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生活を余儀なくされ、</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物理的な空間により</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近づけるような</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オンライン交流の場の必要性が高まったことも、メタバースが浸透した</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要因の１</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であ</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る</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テレビやネットニュースなど</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でもその</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活用法が数多く取り上げられており、アバターを用いた授業</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もその例の１つで</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。この</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トピック</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では</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、メタバースの「仮想空間上でのコミュニケーションが活性化される」「仮想空間内での技術開発や経済活動も可能になる」といった特徴を踏まえたうえで</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、メタバース</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空間の新たな活用法を発想することをねらいとする</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。メタバース</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を活用することで</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可能となる</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未来の新たな「学び」「暮らし・生活」「仕事」などを、生徒が自由に</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思い描く。</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56" name="グループ化 55"/>
          <p:cNvGrpSpPr/>
          <p:nvPr/>
        </p:nvGrpSpPr>
        <p:grpSpPr>
          <a:xfrm>
            <a:off x="154445" y="3504608"/>
            <a:ext cx="710283" cy="955221"/>
            <a:chOff x="-1953546" y="3216149"/>
            <a:chExt cx="689908" cy="996533"/>
          </a:xfrm>
        </p:grpSpPr>
        <p:pic>
          <p:nvPicPr>
            <p:cNvPr id="62" name="図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64" name="正方形/長方形 63"/>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70" name="直線コネクタ 69"/>
          <p:cNvCxnSpPr/>
          <p:nvPr/>
        </p:nvCxnSpPr>
        <p:spPr>
          <a:xfrm flipV="1">
            <a:off x="758173" y="3735026"/>
            <a:ext cx="215523" cy="108511"/>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71" name="グループ化 70"/>
          <p:cNvGrpSpPr/>
          <p:nvPr/>
        </p:nvGrpSpPr>
        <p:grpSpPr>
          <a:xfrm>
            <a:off x="159967" y="5828419"/>
            <a:ext cx="689908" cy="935418"/>
            <a:chOff x="-1953546" y="3216149"/>
            <a:chExt cx="689908" cy="996533"/>
          </a:xfrm>
        </p:grpSpPr>
        <p:pic>
          <p:nvPicPr>
            <p:cNvPr id="73" name="図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74" name="正方形/長方形 73"/>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75" name="直線コネクタ 74"/>
          <p:cNvCxnSpPr>
            <a:endCxn id="93" idx="1"/>
          </p:cNvCxnSpPr>
          <p:nvPr/>
        </p:nvCxnSpPr>
        <p:spPr>
          <a:xfrm flipV="1">
            <a:off x="679716" y="6309435"/>
            <a:ext cx="276238" cy="226317"/>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5278681" y="9499566"/>
            <a:ext cx="1087157"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525252"/>
                </a:solidFill>
                <a:effectLst/>
                <a:uLnTx/>
                <a:uFillTx/>
                <a:latin typeface="游ゴシック" panose="020B0400000000000000" pitchFamily="50" charset="-128"/>
                <a:ea typeface="游ゴシック" panose="020B0400000000000000" pitchFamily="50" charset="-128"/>
                <a:cs typeface="+mn-cs"/>
              </a:rPr>
              <a:t>©Expo </a:t>
            </a:r>
            <a:r>
              <a:rPr kumimoji="0" lang="en-US" altLang="ja-JP" sz="1200" b="1" i="0" u="none" strike="noStrike" kern="1200" cap="none" spc="0" normalizeH="0" baseline="0" noProof="0" dirty="0" smtClean="0">
                <a:ln>
                  <a:noFill/>
                </a:ln>
                <a:solidFill>
                  <a:srgbClr val="525252"/>
                </a:solidFill>
                <a:effectLst/>
                <a:uLnTx/>
                <a:uFillTx/>
                <a:latin typeface="游ゴシック" panose="020B0400000000000000" pitchFamily="50" charset="-128"/>
                <a:ea typeface="游ゴシック" panose="020B0400000000000000" pitchFamily="50" charset="-128"/>
                <a:cs typeface="+mn-cs"/>
              </a:rPr>
              <a:t>2025</a:t>
            </a:r>
            <a:endParaRPr kumimoji="0" lang="ja-JP" altLang="en-US" sz="1200" b="1" i="0" u="none" strike="noStrike" kern="1200" cap="none" spc="0" normalizeH="0" baseline="0" noProof="0" dirty="0">
              <a:ln>
                <a:noFill/>
              </a:ln>
              <a:solidFill>
                <a:srgbClr val="525252"/>
              </a:solidFill>
              <a:effectLst/>
              <a:uLnTx/>
              <a:uFillTx/>
              <a:latin typeface="游ゴシック" panose="020B0400000000000000" pitchFamily="50" charset="-128"/>
              <a:ea typeface="游ゴシック" panose="020B0400000000000000" pitchFamily="50" charset="-128"/>
              <a:cs typeface="+mn-cs"/>
            </a:endParaRPr>
          </a:p>
        </p:txBody>
      </p:sp>
      <p:sp>
        <p:nvSpPr>
          <p:cNvPr id="81" name="楕円 80"/>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47"/>
          <p:cNvSpPr txBox="1"/>
          <p:nvPr/>
        </p:nvSpPr>
        <p:spPr>
          <a:xfrm>
            <a:off x="6353811" y="9438918"/>
            <a:ext cx="4481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23</a:t>
            </a: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p:cNvSpPr/>
          <p:nvPr/>
        </p:nvSpPr>
        <p:spPr>
          <a:xfrm>
            <a:off x="138242" y="4765767"/>
            <a:ext cx="6579072" cy="544302"/>
          </a:xfrm>
          <a:prstGeom prst="rect">
            <a:avLst/>
          </a:prstGeom>
          <a:solidFill>
            <a:schemeClr val="accent1">
              <a:lumMod val="20000"/>
              <a:lumOff val="80000"/>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・選択肢</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はいくつ選んでも良いことを伝えたうえで、</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実現の可否ではなく「こんな未来になっていたら楽しく</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豊</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かに</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生活できるのではないか」という視点</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で思いつくことがあれば、どんどん書き出してみるよう働きかける。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ここは、メタバース</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がもたらす新しい社会への期待を高めたい。</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76" name="正方形/長方形 75"/>
          <p:cNvSpPr/>
          <p:nvPr/>
        </p:nvSpPr>
        <p:spPr>
          <a:xfrm>
            <a:off x="162522" y="8205810"/>
            <a:ext cx="6537977" cy="1143967"/>
          </a:xfrm>
          <a:prstGeom prst="rect">
            <a:avLst/>
          </a:prstGeom>
          <a:solidFill>
            <a:schemeClr val="accent1">
              <a:lumMod val="20000"/>
              <a:lumOff val="80000"/>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・この活動に入る前に、ワークシート最終頁の「参考資料」を確認するとよいことを伝える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。生徒が興味を</a:t>
            </a: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持っ</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いる内容</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が参考資料にない場合は、「メタバース</a:t>
            </a:r>
            <a:r>
              <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興味のある分野名」で</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調べるとよい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旨を伝える。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・「メタバース＝仮想空間のゲームや非日常の生活」という視点だけに縛られる生徒もいると思われるが、</a:t>
            </a:r>
            <a:r>
              <a:rPr kumimoji="1"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楽し</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む</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ため</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だけ</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ではなく社会的な活用方法に目を向けさせる</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と、メタバースを活用する意味や理由も見えてくる。</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・課題については、「メタバース空間は現実（リアル）ではない」という点に立ち返って考えてみるよう促す</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現実とのずれ</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やインターネットの抱える問題がメタバースにも有効ではないか、という投げかけをしてもよい。</a:t>
            </a:r>
            <a:endParaRPr kumimoji="1"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cxnSp>
        <p:nvCxnSpPr>
          <p:cNvPr id="12" name="直線コネクタ 11"/>
          <p:cNvCxnSpPr/>
          <p:nvPr/>
        </p:nvCxnSpPr>
        <p:spPr>
          <a:xfrm flipH="1">
            <a:off x="4236720" y="5828419"/>
            <a:ext cx="8527" cy="2335141"/>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994249" y="3459533"/>
            <a:ext cx="54172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67" name="図 66"/>
          <p:cNvPicPr/>
          <p:nvPr/>
        </p:nvPicPr>
        <p:blipFill>
          <a:blip r:embed="rId10">
            <a:extLst>
              <a:ext uri="{28A0092B-C50C-407E-A947-70E740481C1C}">
                <a14:useLocalDpi xmlns:a14="http://schemas.microsoft.com/office/drawing/2010/main" val="0"/>
              </a:ext>
            </a:extLst>
          </a:blip>
          <a:srcRect/>
          <a:stretch>
            <a:fillRect/>
          </a:stretch>
        </p:blipFill>
        <p:spPr bwMode="auto">
          <a:xfrm>
            <a:off x="89954" y="4588896"/>
            <a:ext cx="652145" cy="298450"/>
          </a:xfrm>
          <a:prstGeom prst="rect">
            <a:avLst/>
          </a:prstGeom>
          <a:noFill/>
          <a:ln>
            <a:noFill/>
          </a:ln>
        </p:spPr>
      </p:pic>
      <p:pic>
        <p:nvPicPr>
          <p:cNvPr id="84" name="図 83"/>
          <p:cNvPicPr/>
          <p:nvPr/>
        </p:nvPicPr>
        <p:blipFill>
          <a:blip r:embed="rId10">
            <a:extLst>
              <a:ext uri="{28A0092B-C50C-407E-A947-70E740481C1C}">
                <a14:useLocalDpi xmlns:a14="http://schemas.microsoft.com/office/drawing/2010/main" val="0"/>
              </a:ext>
            </a:extLst>
          </a:blip>
          <a:srcRect/>
          <a:stretch>
            <a:fillRect/>
          </a:stretch>
        </p:blipFill>
        <p:spPr bwMode="auto">
          <a:xfrm>
            <a:off x="145740" y="8064917"/>
            <a:ext cx="652145" cy="298450"/>
          </a:xfrm>
          <a:prstGeom prst="rect">
            <a:avLst/>
          </a:prstGeom>
          <a:noFill/>
          <a:ln>
            <a:noFill/>
          </a:ln>
        </p:spPr>
      </p:pic>
    </p:spTree>
    <p:extLst>
      <p:ext uri="{BB962C8B-B14F-4D97-AF65-F5344CB8AC3E}">
        <p14:creationId xmlns:p14="http://schemas.microsoft.com/office/powerpoint/2010/main" val="401293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204110" y="4428738"/>
            <a:ext cx="897720" cy="248284"/>
          </a:xfrm>
          <a:prstGeom prst="rect">
            <a:avLst/>
          </a:prstGeom>
          <a:noFill/>
          <a:ln>
            <a:noFill/>
          </a:ln>
        </p:spPr>
      </p:pic>
      <p:sp>
        <p:nvSpPr>
          <p:cNvPr id="9" name="正方形/長方形 8"/>
          <p:cNvSpPr/>
          <p:nvPr/>
        </p:nvSpPr>
        <p:spPr>
          <a:xfrm>
            <a:off x="143579" y="2517802"/>
            <a:ext cx="6560230" cy="1720641"/>
          </a:xfrm>
          <a:prstGeom prst="rect">
            <a:avLst/>
          </a:prstGeom>
          <a:solidFill>
            <a:schemeClr val="accent1">
              <a:lumMod val="20000"/>
              <a:lumOff val="80000"/>
            </a:schemeClr>
          </a:solidFill>
          <a:ln>
            <a:solidFill>
              <a:srgbClr val="0070C0"/>
            </a:solidFill>
            <a:prstDash val="sysDash"/>
          </a:ln>
        </p:spPr>
        <p:txBody>
          <a:bodyPr wrap="square" tIns="108000" b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未来の楽しい生活を「こんなこともメタバースならできるかもしれない。できたら楽しい！」という視点</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で想</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像し</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、新しいメタバースの活用方法を考える</a:t>
            </a:r>
            <a:r>
              <a:rPr kumimoji="0"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夢</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のようなことでも未来へのアイデアとして有益</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なので</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どん</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ど</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ん</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書き出すよう伝える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・視点を変えて、仮想空間という考え方に慣れていない世代について、どうしたらメタバースの</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楽しさを</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分</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か</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っ</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もらえる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かを考えてもよい。</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楽しさの伝え方、体験しやすい場面、操作環境の簡易化</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などを</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具体的に</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考える</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ように言葉がけ</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ことで「自分にできそうなこと」につながるヒントを与えること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ができる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・「自分にできそうなこと」についても</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、メタバースの中でやって</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みたい事、広く伝えてみたい事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などを</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実現</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可否</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にとらわれずに書き出すよう促す。メタバース</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空間</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では、物理的な距離がなくなる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ことで</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、地域や国境</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超えたり普段</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会えない人と交流ができたり</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自由</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な交流が生み出す</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豊か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な経験を思い描くよう</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声がけでき</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ると</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よい。</a:t>
            </a:r>
            <a:endParaRPr kumimoji="0" lang="ja-JP"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216657" y="4427474"/>
            <a:ext cx="897720" cy="248284"/>
          </a:xfrm>
          <a:prstGeom prst="rect">
            <a:avLst/>
          </a:prstGeom>
          <a:noFill/>
          <a:ln>
            <a:noFill/>
          </a:ln>
        </p:spPr>
      </p:pic>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0735" y="253200"/>
            <a:ext cx="986032" cy="210898"/>
          </a:xfrm>
          <a:prstGeom prst="rect">
            <a:avLst/>
          </a:prstGeom>
          <a:noFill/>
          <a:ln>
            <a:noFill/>
          </a:ln>
        </p:spPr>
      </p:pic>
      <p:sp>
        <p:nvSpPr>
          <p:cNvPr id="8" name="角丸四角形 7"/>
          <p:cNvSpPr/>
          <p:nvPr/>
        </p:nvSpPr>
        <p:spPr>
          <a:xfrm>
            <a:off x="157290" y="238224"/>
            <a:ext cx="963396" cy="296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整理・分析</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1086767" y="241456"/>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これからできそうな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アイデア」</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p:cNvSpPr/>
          <p:nvPr/>
        </p:nvSpPr>
        <p:spPr>
          <a:xfrm>
            <a:off x="1441238" y="423741"/>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974618" y="497291"/>
            <a:ext cx="344050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社会</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としてできそうなことは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2" name="テキスト ボックス 21"/>
          <p:cNvSpPr txBox="1"/>
          <p:nvPr/>
        </p:nvSpPr>
        <p:spPr>
          <a:xfrm>
            <a:off x="992290" y="1561802"/>
            <a:ext cx="2885825"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・自分の得意なことや文化を紹介する場</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して</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活用する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例：料理教室を</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開きアバター</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が調理体験</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世界中の人と調理したり会話</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したり</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しながら</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和食を紹介する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960164" y="671734"/>
            <a:ext cx="4230117"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・教育の場での</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活用</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体験型</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の教育を増やす</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例：修学旅行先をメタバース空間とする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アバターで語学研修・</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留学</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角丸四角形 25"/>
          <p:cNvSpPr/>
          <p:nvPr/>
        </p:nvSpPr>
        <p:spPr>
          <a:xfrm>
            <a:off x="221697" y="4424702"/>
            <a:ext cx="932139" cy="2797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まとめ</a:t>
            </a: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p:nvPr/>
        </p:nvSpPr>
        <p:spPr>
          <a:xfrm>
            <a:off x="287291" y="7788195"/>
            <a:ext cx="6416518" cy="1566752"/>
          </a:xfrm>
          <a:prstGeom prst="rect">
            <a:avLst/>
          </a:prstGeom>
          <a:solidFill>
            <a:srgbClr val="DEEBF7"/>
          </a:solidFill>
          <a:ln>
            <a:solidFill>
              <a:srgbClr val="0070C0"/>
            </a:solidFill>
            <a:prstDash val="sysDash"/>
          </a:ln>
        </p:spPr>
        <p:txBody>
          <a:bodyPr wrap="square" tIns="108000" b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前項で書き出した「社会ができること」の</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実現、アプローチするための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方法について悩んでいる様子が見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ら</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れた</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場合は、</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視点</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を細分化</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し「技術的な進歩・参加しやすい形の構築・社会への周知・運営母体」などに</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分</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err="1"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けて</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考えてみる</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と切り口</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が見えてくるとアドバイス</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。参考資料の活用を</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促</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すとよ</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い</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・「自分にできること」は努力目標と捉えて</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もよい</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「自分の思い描いた未来を実現するために、自分が</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今で</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きる</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努力や準備はどんなことだろうか」を考えて書き出してみるよう促す</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・「もっと調べたいこと」は、</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この活動をここで終わりにせず継続して参加意識を持ってもらうための</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問いか</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けなの</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で、なるべく空欄にならないようサポート</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する。どんな小さなことでも、テーマに一貫性が</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なくても</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生徒</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の思いを尊重し、新たな問いを見つけたことを認める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。メタバースに拘らずに、</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今回のリサーチの中</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気</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になった</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事など</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を</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振り返ってみることも助言し</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て</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もよい。</a:t>
            </a:r>
            <a:endParaRPr kumimoji="0" lang="ja-JP"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p:cNvSpPr txBox="1"/>
          <p:nvPr/>
        </p:nvSpPr>
        <p:spPr>
          <a:xfrm>
            <a:off x="520236" y="4713195"/>
            <a:ext cx="385854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調べる「アイデア</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を実現するための</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方法」</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451351" y="4675759"/>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1064623" y="4922779"/>
            <a:ext cx="521004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・メタバース内</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に再現する場所、</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場面の拡大</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AI</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によるより高度な同時通訳機能の開発</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・アバターと現実の人が、嗅覚、味覚を同時に共有できる技術の開発</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p:cNvSpPr/>
          <p:nvPr/>
        </p:nvSpPr>
        <p:spPr>
          <a:xfrm>
            <a:off x="1026760" y="6565127"/>
            <a:ext cx="233910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●もっと調べたいと思ったこと</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正方形/長方形 46"/>
          <p:cNvSpPr/>
          <p:nvPr/>
        </p:nvSpPr>
        <p:spPr>
          <a:xfrm>
            <a:off x="1065913" y="6764553"/>
            <a:ext cx="5716422"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・嗅覚</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テクノロジーをメタバース内で活用すると、どんなことができるようになるのか</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・様々なエンタメを活性化するために、メタバースをどのように利用するとよいか</a:t>
            </a:r>
            <a:endParaRPr kumimoji="1" lang="ja-JP" altLang="en-US" sz="1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471" y="4342937"/>
            <a:ext cx="339389" cy="339389"/>
          </a:xfrm>
          <a:prstGeom prst="rect">
            <a:avLst/>
          </a:prstGeom>
        </p:spPr>
      </p:pic>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72" y="204673"/>
            <a:ext cx="332514" cy="300724"/>
          </a:xfrm>
          <a:prstGeom prst="rect">
            <a:avLst/>
          </a:prstGeom>
        </p:spPr>
      </p:pic>
      <p:sp>
        <p:nvSpPr>
          <p:cNvPr id="56" name="正方形/長方形 55"/>
          <p:cNvSpPr/>
          <p:nvPr/>
        </p:nvSpPr>
        <p:spPr>
          <a:xfrm>
            <a:off x="4130606" y="555581"/>
            <a:ext cx="2650622" cy="84948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①公共</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のプラットフォームを作り、誰でも</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気</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軽</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にメタバース空間を利用できるようにする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➁学生</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のインターンシップに活用する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③医療</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従事者の</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VR</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実習</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に活用する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7" name="正方形/長方形 56"/>
          <p:cNvSpPr/>
          <p:nvPr/>
        </p:nvSpPr>
        <p:spPr>
          <a:xfrm>
            <a:off x="4130606" y="1520913"/>
            <a:ext cx="2505094" cy="88129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④アバターのオリジナルの衣装をデザインし</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て、交換する　</a:t>
            </a:r>
            <a:endParaRPr kumimoji="0" lang="en-US" altLang="ja-JP" sz="900" b="0" i="0" u="sng"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⑤見聞を広めたり知識を得たりする場</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と</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して</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積極的に利用する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58" name="正方形/長方形 57"/>
          <p:cNvSpPr/>
          <p:nvPr/>
        </p:nvSpPr>
        <p:spPr>
          <a:xfrm>
            <a:off x="1098233" y="5491839"/>
            <a:ext cx="5502739" cy="1134541"/>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①・</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プラットフォーム構築費用を使いやすい価格にする、また</a:t>
            </a:r>
            <a:r>
              <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VR</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機器の軽量化や低価格化を実現する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個人や</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企業がプラットフォーム</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を構築する際のガイドライン作成や法整備</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➁企業</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が自社のプラットフォームを作り、学生はアバターで実際の業務などを体験する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③診療、手術、看護</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等の医療行為をアバターで</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体験し、手順や</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機器</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の操作方法</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習得</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に活用</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④流行を意識した新しいデザインをどんどん発信できるように、アンテナを張り巡らす</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⑤メタバース空間で実施される展覧会</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や講演会などの文化的な</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催し物に参加する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9" name="正方形/長方形 58"/>
          <p:cNvSpPr/>
          <p:nvPr/>
        </p:nvSpPr>
        <p:spPr>
          <a:xfrm>
            <a:off x="1084988" y="7161193"/>
            <a:ext cx="5502739" cy="51554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・サイバネティックアバター</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は人々にどのような影響を与え、生活がどのよう</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変</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わっていく</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メタバース空間と現実で</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五感</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全</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ての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共有が可能になったら、暮らしや生活がどう変わるのか</a:t>
            </a:r>
            <a:endParaRPr kumimoji="0" lang="ja-JP"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正方形/長方形 59"/>
          <p:cNvSpPr/>
          <p:nvPr/>
        </p:nvSpPr>
        <p:spPr>
          <a:xfrm>
            <a:off x="143579" y="1576317"/>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146565" y="5787101"/>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52" name="グループ化 51"/>
          <p:cNvGrpSpPr/>
          <p:nvPr/>
        </p:nvGrpSpPr>
        <p:grpSpPr>
          <a:xfrm>
            <a:off x="228570" y="559751"/>
            <a:ext cx="694172" cy="1002692"/>
            <a:chOff x="334522" y="647989"/>
            <a:chExt cx="694172" cy="1002692"/>
          </a:xfrm>
        </p:grpSpPr>
        <p:pic>
          <p:nvPicPr>
            <p:cNvPr id="54" name="図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62" name="正方形/長方形 61"/>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63" name="直線コネクタ 62"/>
          <p:cNvCxnSpPr>
            <a:endCxn id="19" idx="1"/>
          </p:cNvCxnSpPr>
          <p:nvPr/>
        </p:nvCxnSpPr>
        <p:spPr>
          <a:xfrm flipV="1">
            <a:off x="746626" y="620402"/>
            <a:ext cx="227992" cy="117384"/>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226621" y="4776847"/>
            <a:ext cx="694172" cy="967103"/>
            <a:chOff x="334522" y="647989"/>
            <a:chExt cx="694172" cy="1002692"/>
          </a:xfrm>
        </p:grpSpPr>
        <p:pic>
          <p:nvPicPr>
            <p:cNvPr id="65" name="図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66" name="正方形/長方形 65"/>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67" name="直線コネクタ 66"/>
          <p:cNvCxnSpPr/>
          <p:nvPr/>
        </p:nvCxnSpPr>
        <p:spPr>
          <a:xfrm flipV="1">
            <a:off x="817414" y="5068744"/>
            <a:ext cx="285500" cy="264659"/>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1141636" y="4414905"/>
            <a:ext cx="1051305" cy="310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新たな</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問い　</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a:xfrm>
            <a:off x="5278681" y="9499566"/>
            <a:ext cx="1087157"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525252"/>
                </a:solidFill>
                <a:effectLst/>
                <a:uLnTx/>
                <a:uFillTx/>
                <a:latin typeface="游ゴシック" panose="020B0400000000000000" pitchFamily="50" charset="-128"/>
                <a:ea typeface="游ゴシック" panose="020B0400000000000000" pitchFamily="50" charset="-128"/>
                <a:cs typeface="+mn-cs"/>
              </a:rPr>
              <a:t>©Expo </a:t>
            </a:r>
            <a:r>
              <a:rPr kumimoji="0" lang="en-US" altLang="ja-JP" sz="1200" b="1" i="0" u="none" strike="noStrike" kern="1200" cap="none" spc="0" normalizeH="0" baseline="0" noProof="0" dirty="0" smtClean="0">
                <a:ln>
                  <a:noFill/>
                </a:ln>
                <a:solidFill>
                  <a:srgbClr val="525252"/>
                </a:solidFill>
                <a:effectLst/>
                <a:uLnTx/>
                <a:uFillTx/>
                <a:latin typeface="游ゴシック" panose="020B0400000000000000" pitchFamily="50" charset="-128"/>
                <a:ea typeface="游ゴシック" panose="020B0400000000000000" pitchFamily="50" charset="-128"/>
                <a:cs typeface="+mn-cs"/>
              </a:rPr>
              <a:t>2025</a:t>
            </a:r>
            <a:endParaRPr kumimoji="0" lang="ja-JP" altLang="en-US" sz="1200" b="1" i="0" u="none" strike="noStrike" kern="1200" cap="none" spc="0" normalizeH="0" baseline="0" noProof="0" dirty="0">
              <a:ln>
                <a:noFill/>
              </a:ln>
              <a:solidFill>
                <a:srgbClr val="525252"/>
              </a:solidFill>
              <a:effectLst/>
              <a:uLnTx/>
              <a:uFillTx/>
              <a:latin typeface="游ゴシック" panose="020B0400000000000000" pitchFamily="50" charset="-128"/>
              <a:ea typeface="游ゴシック" panose="020B0400000000000000" pitchFamily="50" charset="-128"/>
              <a:cs typeface="+mn-cs"/>
            </a:endParaRPr>
          </a:p>
        </p:txBody>
      </p:sp>
      <p:sp>
        <p:nvSpPr>
          <p:cNvPr id="73" name="楕円 72"/>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6353811" y="9438918"/>
            <a:ext cx="4481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prstClr val="white"/>
                </a:solidFill>
                <a:latin typeface="Calibri" panose="020F0502020204030204"/>
                <a:ea typeface="游ゴシック" panose="020B0400000000000000" pitchFamily="50" charset="-128"/>
              </a:rPr>
              <a:t>24</a:t>
            </a: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779965" y="10663217"/>
            <a:ext cx="75819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　</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77" name="ホームベース 76"/>
          <p:cNvSpPr/>
          <p:nvPr/>
        </p:nvSpPr>
        <p:spPr>
          <a:xfrm>
            <a:off x="436936" y="7687420"/>
            <a:ext cx="611464" cy="170544"/>
          </a:xfrm>
          <a:prstGeom prst="homePlate">
            <a:avLst/>
          </a:prstGeom>
          <a:solidFill>
            <a:srgbClr val="53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8" name="グループ化 77"/>
          <p:cNvGrpSpPr/>
          <p:nvPr/>
        </p:nvGrpSpPr>
        <p:grpSpPr>
          <a:xfrm>
            <a:off x="351862" y="7626693"/>
            <a:ext cx="670282" cy="236361"/>
            <a:chOff x="147407" y="7637655"/>
            <a:chExt cx="670282" cy="236361"/>
          </a:xfrm>
        </p:grpSpPr>
        <p:sp>
          <p:nvSpPr>
            <p:cNvPr id="79" name="テキスト ボックス 78"/>
            <p:cNvSpPr txBox="1"/>
            <p:nvPr/>
          </p:nvSpPr>
          <p:spPr>
            <a:xfrm>
              <a:off x="269069" y="7642737"/>
              <a:ext cx="54862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POINT!</a:t>
              </a:r>
              <a:endPar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0" name="図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71508">
              <a:off x="147407" y="7637655"/>
              <a:ext cx="201164" cy="236361"/>
            </a:xfrm>
            <a:prstGeom prst="rect">
              <a:avLst/>
            </a:prstGeom>
          </p:spPr>
        </p:pic>
      </p:grpSp>
      <p:sp>
        <p:nvSpPr>
          <p:cNvPr id="68" name="正方形/長方形 67"/>
          <p:cNvSpPr/>
          <p:nvPr/>
        </p:nvSpPr>
        <p:spPr>
          <a:xfrm>
            <a:off x="953845" y="1236227"/>
            <a:ext cx="3440503"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●これから</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自分</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でできそうなこと</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今日からできることや長期的に考えていくこと</a:t>
            </a: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p:cNvSpPr txBox="1"/>
          <p:nvPr/>
        </p:nvSpPr>
        <p:spPr>
          <a:xfrm>
            <a:off x="452443" y="14913"/>
            <a:ext cx="586190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ワークシートの解答例と働きかけのアドバイス「メタバースでこんなことも変わるかも？」</a:t>
            </a:r>
            <a:endParaRPr kumimoji="1" lang="ja-JP" altLang="en-US" sz="105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cxnSp>
        <p:nvCxnSpPr>
          <p:cNvPr id="71" name="直線コネクタ 70"/>
          <p:cNvCxnSpPr/>
          <p:nvPr/>
        </p:nvCxnSpPr>
        <p:spPr>
          <a:xfrm>
            <a:off x="4111732" y="464098"/>
            <a:ext cx="1244" cy="1969733"/>
          </a:xfrm>
          <a:prstGeom prst="line">
            <a:avLst/>
          </a:prstGeom>
          <a:noFill/>
          <a:ln w="12700" cap="flat" cmpd="sng" algn="ctr">
            <a:solidFill>
              <a:srgbClr val="FF0000"/>
            </a:solidFill>
            <a:prstDash val="sysDot"/>
            <a:miter lim="800000"/>
          </a:ln>
          <a:effectLst/>
        </p:spPr>
      </p:cxnSp>
      <p:pic>
        <p:nvPicPr>
          <p:cNvPr id="74" name="図 73"/>
          <p:cNvPicPr/>
          <p:nvPr/>
        </p:nvPicPr>
        <p:blipFill>
          <a:blip r:embed="rId8">
            <a:extLst>
              <a:ext uri="{28A0092B-C50C-407E-A947-70E740481C1C}">
                <a14:useLocalDpi xmlns:a14="http://schemas.microsoft.com/office/drawing/2010/main" val="0"/>
              </a:ext>
            </a:extLst>
          </a:blip>
          <a:srcRect/>
          <a:stretch>
            <a:fillRect/>
          </a:stretch>
        </p:blipFill>
        <p:spPr bwMode="auto">
          <a:xfrm>
            <a:off x="126370" y="2333134"/>
            <a:ext cx="652145" cy="298450"/>
          </a:xfrm>
          <a:prstGeom prst="rect">
            <a:avLst/>
          </a:prstGeom>
          <a:noFill/>
          <a:ln>
            <a:noFill/>
          </a:ln>
        </p:spPr>
      </p:pic>
    </p:spTree>
    <p:extLst>
      <p:ext uri="{BB962C8B-B14F-4D97-AF65-F5344CB8AC3E}">
        <p14:creationId xmlns:p14="http://schemas.microsoft.com/office/powerpoint/2010/main" val="2305392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rot="10800000">
            <a:off x="126234" y="5442926"/>
            <a:ext cx="867217" cy="240243"/>
          </a:xfrm>
          <a:prstGeom prst="rect">
            <a:avLst/>
          </a:prstGeom>
        </p:spPr>
      </p:pic>
      <p:pic>
        <p:nvPicPr>
          <p:cNvPr id="9" name="図 8"/>
          <p:cNvPicPr>
            <a:picLocks noChangeAspect="1"/>
          </p:cNvPicPr>
          <p:nvPr/>
        </p:nvPicPr>
        <p:blipFill>
          <a:blip r:embed="rId2"/>
          <a:stretch>
            <a:fillRect/>
          </a:stretch>
        </p:blipFill>
        <p:spPr>
          <a:xfrm rot="10800000">
            <a:off x="138781" y="3090024"/>
            <a:ext cx="781648" cy="216538"/>
          </a:xfrm>
          <a:prstGeom prst="rect">
            <a:avLst/>
          </a:prstGeom>
        </p:spPr>
      </p:pic>
      <p:pic>
        <p:nvPicPr>
          <p:cNvPr id="12" name="図 11"/>
          <p:cNvPicPr>
            <a:picLocks noChangeAspect="1"/>
          </p:cNvPicPr>
          <p:nvPr/>
        </p:nvPicPr>
        <p:blipFill>
          <a:blip r:embed="rId2"/>
          <a:stretch>
            <a:fillRect/>
          </a:stretch>
        </p:blipFill>
        <p:spPr>
          <a:xfrm rot="10800000">
            <a:off x="142770" y="811546"/>
            <a:ext cx="804406" cy="222843"/>
          </a:xfrm>
          <a:prstGeom prst="rect">
            <a:avLst/>
          </a:prstGeom>
        </p:spPr>
      </p:pic>
      <p:pic>
        <p:nvPicPr>
          <p:cNvPr id="17" name="図 16"/>
          <p:cNvPicPr>
            <a:picLocks noChangeAspect="1"/>
          </p:cNvPicPr>
          <p:nvPr/>
        </p:nvPicPr>
        <p:blipFill>
          <a:blip r:embed="rId2"/>
          <a:stretch>
            <a:fillRect/>
          </a:stretch>
        </p:blipFill>
        <p:spPr>
          <a:xfrm rot="10800000">
            <a:off x="138833" y="496874"/>
            <a:ext cx="799133" cy="221382"/>
          </a:xfrm>
          <a:prstGeom prst="rect">
            <a:avLst/>
          </a:prstGeom>
        </p:spPr>
      </p:pic>
      <p:sp>
        <p:nvSpPr>
          <p:cNvPr id="4" name="正方形/長方形 3"/>
          <p:cNvSpPr/>
          <p:nvPr/>
        </p:nvSpPr>
        <p:spPr>
          <a:xfrm>
            <a:off x="-1" y="788"/>
            <a:ext cx="6880485" cy="35897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535356" y="43180"/>
            <a:ext cx="50196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ワークシートの解答例</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と</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働きかけ</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の</a:t>
            </a:r>
            <a:r>
              <a:rPr kumimoji="1" lang="ja-JP" altLang="en-US" sz="1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アドバイス</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74995" y="-21265"/>
            <a:ext cx="63994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120829" y="1668695"/>
            <a:ext cx="1441954" cy="187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&lt;</a:t>
            </a:r>
            <a:r>
              <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教科との連動・単元</a:t>
            </a:r>
            <a:r>
              <a:rPr kumimoji="1" lang="en-US" altLang="ja-JP"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&gt;</a:t>
            </a:r>
            <a:endParaRPr kumimoji="1" lang="ja-JP" altLang="en-US" sz="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62"/>
          <p:cNvSpPr/>
          <p:nvPr/>
        </p:nvSpPr>
        <p:spPr>
          <a:xfrm>
            <a:off x="-19209" y="3056052"/>
            <a:ext cx="1147769" cy="302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課題</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設定</a:t>
            </a:r>
          </a:p>
        </p:txBody>
      </p:sp>
      <p:sp>
        <p:nvSpPr>
          <p:cNvPr id="65" name="角丸四角形 64"/>
          <p:cNvSpPr/>
          <p:nvPr/>
        </p:nvSpPr>
        <p:spPr>
          <a:xfrm>
            <a:off x="127741" y="829322"/>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ねらい</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6" name="角丸四角形 65"/>
          <p:cNvSpPr/>
          <p:nvPr/>
        </p:nvSpPr>
        <p:spPr>
          <a:xfrm>
            <a:off x="123953" y="511689"/>
            <a:ext cx="839909" cy="233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トピック</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67" name="正方形/長方形 66"/>
          <p:cNvSpPr/>
          <p:nvPr/>
        </p:nvSpPr>
        <p:spPr>
          <a:xfrm>
            <a:off x="214642" y="4543007"/>
            <a:ext cx="6475294" cy="607071"/>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sng"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全</a:t>
            </a:r>
            <a:r>
              <a:rPr kumimoji="1" lang="ja-JP" altLang="en-US" sz="1000" b="1" i="0" u="sng"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ての人の個性が尊重され安心して暮らせる社会は、現在の社会とどんなところが違っているのか</a:t>
            </a:r>
            <a:r>
              <a:rPr kumimoji="1" lang="ja-JP" altLang="en-US" sz="1000" b="0" i="0" u="none"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、実現でき</a:t>
            </a:r>
            <a:endParaRPr kumimoji="1" lang="en-US" altLang="ja-JP" sz="1000" b="0" i="0" u="none"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err="1"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るか</a:t>
            </a:r>
            <a:r>
              <a:rPr kumimoji="1" lang="ja-JP" altLang="en-US" sz="1000" b="0" i="0" u="none"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ではなく、</a:t>
            </a:r>
            <a:r>
              <a:rPr kumimoji="1" lang="ja-JP" altLang="en-US" sz="1000" b="1" i="0" u="sng"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理想の未来の社会を</a:t>
            </a:r>
            <a:r>
              <a:rPr kumimoji="1" lang="ja-JP" altLang="en-US" sz="1000" b="1" i="0" u="sng"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具体的に</a:t>
            </a:r>
            <a:r>
              <a:rPr kumimoji="1" lang="ja-JP" altLang="en-US" sz="1000" b="1" i="0" u="sng" strike="noStrike" kern="1200" cap="none" spc="0" normalizeH="0" baseline="0" noProof="0" dirty="0" smtClean="0">
                <a:ln>
                  <a:noFill/>
                </a:ln>
                <a:solidFill>
                  <a:srgbClr val="0968B7"/>
                </a:solidFill>
                <a:effectLst/>
                <a:uLnTx/>
                <a:uFillTx/>
                <a:latin typeface="游ゴシック" panose="020B0400000000000000" pitchFamily="50" charset="-128"/>
                <a:ea typeface="游ゴシック" panose="020B0400000000000000" pitchFamily="50" charset="-128"/>
                <a:cs typeface="+mn-cs"/>
              </a:rPr>
              <a:t>イメージ</a:t>
            </a:r>
            <a:r>
              <a:rPr kumimoji="1" lang="ja-JP" altLang="en-US" sz="1000" b="1" i="0" u="sng"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してみる</a:t>
            </a:r>
            <a:r>
              <a:rPr kumimoji="1" lang="ja-JP" altLang="en-US" sz="1000" b="0" i="0" u="none"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よう促す。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968B7"/>
                </a:solidFill>
                <a:effectLst/>
                <a:uLnTx/>
                <a:uFillTx/>
                <a:latin typeface="游ゴシック" panose="020B0400000000000000" pitchFamily="50" charset="-128"/>
                <a:ea typeface="游ゴシック" panose="020B0400000000000000" pitchFamily="50" charset="-128"/>
                <a:cs typeface="+mn-cs"/>
              </a:rPr>
              <a:t>・今、生きづらさを感じている人はどんな人かを想像すると、理想の未来像を描きやすいとアドバイスする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68" name="テキスト ボックス 67"/>
          <p:cNvSpPr txBox="1"/>
          <p:nvPr/>
        </p:nvSpPr>
        <p:spPr>
          <a:xfrm>
            <a:off x="963862" y="3103928"/>
            <a:ext cx="450469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考える「どんな</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未来になっているといいかな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a:xfrm>
            <a:off x="1342372" y="3229084"/>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テキスト ボックス 79"/>
          <p:cNvSpPr txBox="1"/>
          <p:nvPr/>
        </p:nvSpPr>
        <p:spPr>
          <a:xfrm>
            <a:off x="1012418" y="5423501"/>
            <a:ext cx="510084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今は何が起きているかな？どんな状況かな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88" name="正方形/長方形 87"/>
          <p:cNvSpPr/>
          <p:nvPr/>
        </p:nvSpPr>
        <p:spPr>
          <a:xfrm>
            <a:off x="157425" y="8459866"/>
            <a:ext cx="6502366" cy="760959"/>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前項で思い描いた未来の姿に近づくために、</a:t>
            </a:r>
            <a:r>
              <a:rPr kumimoji="1"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現状で解決すべき、または前進すべき事柄は何か</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を洗い出して</a:t>
            </a:r>
            <a:endParaRPr kumimoji="1"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みるよう促す。すでに何かしらの対策が生まれていることについては、それも併せて書き出す</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ことを勧める。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「多様性」というテーマのため、対象が多方面にわたり絞り込めない生徒には、最も身近だと感じる</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ことや</a:t>
            </a:r>
            <a:endParaRPr kumimoji="1"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関心</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の強いことに絞って調べるように勧める。そのほうが理解が深まり</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よりよい</a:t>
            </a:r>
            <a:r>
              <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考察に結び付く</a:t>
            </a:r>
            <a:r>
              <a:rPr kumimoji="1"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1"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89" name="角丸四角形 88"/>
          <p:cNvSpPr/>
          <p:nvPr/>
        </p:nvSpPr>
        <p:spPr>
          <a:xfrm>
            <a:off x="-26622" y="5410647"/>
            <a:ext cx="1273972" cy="2862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情報収集</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8" name="テキスト ボックス 97"/>
          <p:cNvSpPr txBox="1"/>
          <p:nvPr/>
        </p:nvSpPr>
        <p:spPr>
          <a:xfrm>
            <a:off x="878402" y="776875"/>
            <a:ext cx="5786848" cy="938719"/>
          </a:xfrm>
          <a:prstGeom prst="rect">
            <a:avLst/>
          </a:prstGeom>
          <a:noFill/>
          <a:ln>
            <a:no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全て</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の人が生きやすい社会について考える。人種、国籍、宗教、性別、年齢、障</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がいの有無、ライフスタイル、価値観など</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、それぞれの</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人</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多種多様</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な背景を尊重し合い</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差別や偏見のない社会</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をつくるために、</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自分に何ができるのか、理解し受け入れるためにどのような働きかけが望ましいのか、</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などを具体的に考察し、生徒各自の生き方の選択肢を広げるアイデアにもつなげていく。</a:t>
            </a: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p:cNvSpPr/>
          <p:nvPr/>
        </p:nvSpPr>
        <p:spPr>
          <a:xfrm>
            <a:off x="861420" y="5705812"/>
            <a:ext cx="1306768"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現在</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の問題点</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4" name="テキスト ボックス 93"/>
          <p:cNvSpPr txBox="1"/>
          <p:nvPr/>
        </p:nvSpPr>
        <p:spPr>
          <a:xfrm>
            <a:off x="897382" y="7406229"/>
            <a:ext cx="3238684" cy="9310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大阪府の「</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ハートフルオフィス推進事業」</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介護ロボットや自助具の開発</a:t>
            </a:r>
            <a:endPar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ジェンダーレス制服を採用する学校の増加</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・男女共用トイレの設置</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p:cNvSpPr txBox="1"/>
          <p:nvPr/>
        </p:nvSpPr>
        <p:spPr>
          <a:xfrm>
            <a:off x="871588" y="5871178"/>
            <a:ext cx="3192020"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・働く</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意欲があっても、障がいや年齢を理由</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仕事</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に就けない人が</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いる</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・生まれつき、また</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は怪我や</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病気のために</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障が</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いのある人が、不安</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なく日常生活を送れる</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よ</a:t>
            </a:r>
            <a:endParaRPr kumimoji="1"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1"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うな</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支援</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が少ない</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・性的マイノリティであるために多くの不便を</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感じている人が</a:t>
            </a:r>
            <a:r>
              <a:rPr kumimoji="1"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いる</a:t>
            </a:r>
            <a:endParaRPr kumimoji="1"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108" name="図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1" y="5411887"/>
            <a:ext cx="281209" cy="281209"/>
          </a:xfrm>
          <a:prstGeom prst="rect">
            <a:avLst/>
          </a:prstGeom>
        </p:spPr>
      </p:pic>
      <p:pic>
        <p:nvPicPr>
          <p:cNvPr id="109" name="図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6" y="3015588"/>
            <a:ext cx="348732" cy="315391"/>
          </a:xfrm>
          <a:prstGeom prst="rect">
            <a:avLst/>
          </a:prstGeom>
        </p:spPr>
      </p:pic>
      <p:sp>
        <p:nvSpPr>
          <p:cNvPr id="114" name="正方形/長方形 113"/>
          <p:cNvSpPr/>
          <p:nvPr/>
        </p:nvSpPr>
        <p:spPr>
          <a:xfrm>
            <a:off x="368142" y="420547"/>
            <a:ext cx="577698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誰もが</a:t>
            </a:r>
            <a:r>
              <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生き生</a:t>
            </a:r>
            <a:r>
              <a:rPr kumimoji="0" lang="ja-JP" altLang="en-US" sz="1800" b="1" i="0" u="sng"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きと輝けるためには？</a:t>
            </a:r>
            <a:endParaRPr kumimoji="0" lang="ja-JP" altLang="en-US" sz="18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5" name="正方形/長方形 114"/>
          <p:cNvSpPr/>
          <p:nvPr/>
        </p:nvSpPr>
        <p:spPr>
          <a:xfrm>
            <a:off x="4093556" y="5663032"/>
            <a:ext cx="2494175" cy="1476821"/>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r>
              <a:rPr kumimoji="0"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・病気や</a:t>
            </a:r>
            <a:r>
              <a:rPr kumimoji="0" lang="ja-JP" altLang="en-US" sz="900" b="0" i="0" u="none" strike="noStrike" kern="1200" cap="none" spc="0" normalizeH="0" baseline="0" noProof="0" dirty="0" err="1">
                <a:ln>
                  <a:noFill/>
                </a:ln>
                <a:solidFill>
                  <a:srgbClr val="FF0000"/>
                </a:solidFill>
                <a:effectLst/>
                <a:uLnTx/>
                <a:uFillTx/>
                <a:latin typeface="游ゴシック" panose="020B0400000000000000" pitchFamily="50" charset="-128"/>
                <a:ea typeface="游ゴシック" panose="020B0400000000000000" pitchFamily="50" charset="-128"/>
                <a:cs typeface="+mn-cs"/>
              </a:rPr>
              <a:t>障がい</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、自認する性などの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理由で</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公共</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のトイレを使いにくい人が</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いる</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・「自分と違う」という理由で差別が</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なく</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ならない</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男女格差をはかるジェンダーギャップ</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指数が、</a:t>
            </a:r>
            <a:endParaRPr kumimoji="1" lang="en-US" altLang="ja-JP"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日本</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は</a:t>
            </a:r>
            <a:r>
              <a:rPr kumimoji="1" lang="en-US" altLang="ja-JP"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146</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か国中の</a:t>
            </a:r>
            <a:r>
              <a:rPr kumimoji="1" lang="en-US" altLang="ja-JP"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116</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位、女性管理職や</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女性</a:t>
            </a:r>
            <a:endParaRPr kumimoji="1" lang="en-US" altLang="ja-JP"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国会</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議員も少ない</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7" name="正方形/長方形 116"/>
          <p:cNvSpPr/>
          <p:nvPr/>
        </p:nvSpPr>
        <p:spPr>
          <a:xfrm>
            <a:off x="4111415" y="7184213"/>
            <a:ext cx="2477338" cy="99340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自動車</a:t>
            </a:r>
            <a:r>
              <a:rPr kumimoji="1"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の自動運転技術の</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開発による障がいの</a:t>
            </a:r>
            <a:endPar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rgbClr val="FF0000"/>
                </a:solidFill>
                <a:latin typeface="游ゴシック" panose="020B0400000000000000" pitchFamily="50" charset="-128"/>
                <a:ea typeface="游ゴシック" panose="020B0400000000000000" pitchFamily="50" charset="-128"/>
              </a:rPr>
              <a:t>　</a:t>
            </a: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ある人たちへの自立支援</a:t>
            </a:r>
            <a:endParaRPr kumimoji="1"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・企業</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ダイバーシティ化の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推進</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夜間中学校や定時制高校など</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での学び直し</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・障がいのある人たちのアート作品を商品化</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して販売し、自立を支援する活動</a:t>
            </a:r>
            <a:endPar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2" name="正方形/長方形 91"/>
          <p:cNvSpPr/>
          <p:nvPr/>
        </p:nvSpPr>
        <p:spPr>
          <a:xfrm>
            <a:off x="850547" y="7177160"/>
            <a:ext cx="1447832"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現在の取り組み</a:t>
            </a: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9" name="正方形/長方形 118"/>
          <p:cNvSpPr/>
          <p:nvPr/>
        </p:nvSpPr>
        <p:spPr>
          <a:xfrm>
            <a:off x="80287" y="4233845"/>
            <a:ext cx="968351"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120" name="正方形/長方形 119"/>
          <p:cNvSpPr/>
          <p:nvPr/>
        </p:nvSpPr>
        <p:spPr>
          <a:xfrm>
            <a:off x="50084" y="6877374"/>
            <a:ext cx="950901"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p2</a:t>
            </a:r>
            <a:r>
              <a:rPr kumimoji="1" lang="ja-JP" altLang="en-US" sz="800" b="1" i="0" u="none" strike="noStrike" kern="1200" cap="none" spc="0" normalizeH="0" baseline="0" noProof="0" dirty="0" smtClean="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aphicFrame>
        <p:nvGraphicFramePr>
          <p:cNvPr id="50" name="表 49"/>
          <p:cNvGraphicFramePr>
            <a:graphicFrameLocks noGrp="1"/>
          </p:cNvGraphicFramePr>
          <p:nvPr>
            <p:extLst>
              <p:ext uri="{D42A27DB-BD31-4B8C-83A1-F6EECF244321}">
                <p14:modId xmlns:p14="http://schemas.microsoft.com/office/powerpoint/2010/main" val="987417074"/>
              </p:ext>
            </p:extLst>
          </p:nvPr>
        </p:nvGraphicFramePr>
        <p:xfrm>
          <a:off x="714941" y="1840444"/>
          <a:ext cx="5872789" cy="1114486"/>
        </p:xfrm>
        <a:graphic>
          <a:graphicData uri="http://schemas.openxmlformats.org/drawingml/2006/table">
            <a:tbl>
              <a:tblPr/>
              <a:tblGrid>
                <a:gridCol w="642366">
                  <a:extLst>
                    <a:ext uri="{9D8B030D-6E8A-4147-A177-3AD203B41FA5}">
                      <a16:colId xmlns:a16="http://schemas.microsoft.com/office/drawing/2014/main" val="2596160851"/>
                    </a:ext>
                  </a:extLst>
                </a:gridCol>
                <a:gridCol w="2229173">
                  <a:extLst>
                    <a:ext uri="{9D8B030D-6E8A-4147-A177-3AD203B41FA5}">
                      <a16:colId xmlns:a16="http://schemas.microsoft.com/office/drawing/2014/main" val="438672995"/>
                    </a:ext>
                  </a:extLst>
                </a:gridCol>
                <a:gridCol w="3001250">
                  <a:extLst>
                    <a:ext uri="{9D8B030D-6E8A-4147-A177-3AD203B41FA5}">
                      <a16:colId xmlns:a16="http://schemas.microsoft.com/office/drawing/2014/main" val="4138914858"/>
                    </a:ext>
                  </a:extLst>
                </a:gridCol>
              </a:tblGrid>
              <a:tr h="168262">
                <a:tc>
                  <a:txBody>
                    <a:bodyPr/>
                    <a:lstStyle/>
                    <a:p>
                      <a:pPr algn="ctr" fontAlgn="ctr"/>
                      <a:r>
                        <a:rPr lang="ja-JP" altLang="en-US" sz="900" b="0" i="0" u="none" strike="noStrike" dirty="0">
                          <a:solidFill>
                            <a:srgbClr val="000000"/>
                          </a:solidFill>
                          <a:effectLst/>
                          <a:latin typeface="+mn-ea"/>
                          <a:ea typeface="+mn-ea"/>
                        </a:rPr>
                        <a:t>教科</a:t>
                      </a: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n-ea"/>
                          <a:ea typeface="+mn-ea"/>
                        </a:rPr>
                        <a:t>項目</a:t>
                      </a: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n-ea"/>
                          <a:ea typeface="+mn-ea"/>
                        </a:rPr>
                        <a:t>内容</a:t>
                      </a: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5179343"/>
                  </a:ext>
                </a:extLst>
              </a:tr>
              <a:tr h="315408">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mn-ea"/>
                          <a:ea typeface="+mn-ea"/>
                        </a:rPr>
                        <a:t>倫理</a:t>
                      </a:r>
                    </a:p>
                    <a:p>
                      <a:pPr algn="ctr" fontAlgn="ctr"/>
                      <a:endParaRPr lang="ja-JP" altLang="en-US" sz="900" b="0" i="0" u="none" strike="noStrike" dirty="0">
                        <a:solidFill>
                          <a:srgbClr val="000000"/>
                        </a:solidFill>
                        <a:effectLst/>
                        <a:latin typeface="+mn-ea"/>
                        <a:ea typeface="+mn-ea"/>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mn-ea"/>
                          <a:ea typeface="+mn-ea"/>
                        </a:rPr>
                        <a:t>民主社会の成熟のために</a:t>
                      </a:r>
                    </a:p>
                    <a:p>
                      <a:pPr algn="l" fontAlgn="ct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差別と偏見のない社会</a:t>
                      </a:r>
                      <a:endParaRPr lang="en-US" altLang="ja-JP" sz="9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社会参加と奉仕</a:t>
                      </a: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369352"/>
                  </a:ext>
                </a:extLst>
              </a:tr>
              <a:tr h="315408">
                <a:tc>
                  <a:txBody>
                    <a:bodyPr/>
                    <a:lstStyle/>
                    <a:p>
                      <a:pPr algn="ctr" fontAlgn="ctr"/>
                      <a:r>
                        <a:rPr lang="ja-JP" altLang="en-US" sz="900" b="0" i="0" u="none" strike="noStrike" dirty="0" smtClean="0">
                          <a:solidFill>
                            <a:srgbClr val="000000"/>
                          </a:solidFill>
                          <a:effectLst/>
                          <a:latin typeface="+mn-ea"/>
                          <a:ea typeface="+mn-ea"/>
                        </a:rPr>
                        <a:t>公共</a:t>
                      </a:r>
                      <a:endParaRPr lang="ja-JP" altLang="en-US" sz="900" b="0" i="0" u="none" strike="noStrike" dirty="0">
                        <a:solidFill>
                          <a:srgbClr val="000000"/>
                        </a:solidFill>
                        <a:effectLst/>
                        <a:latin typeface="+mn-ea"/>
                        <a:ea typeface="+mn-ea"/>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自立した主体としてより良い社会の形成に参画する</a:t>
                      </a: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自らの役割の価値と、自分と役割との関係</a:t>
                      </a:r>
                      <a:endParaRPr lang="en-US" altLang="ja-JP" sz="9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政治参加と公正な世論の形成</a:t>
                      </a: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084662"/>
                  </a:ext>
                </a:extLst>
              </a:tr>
              <a:tr h="315408">
                <a:tc>
                  <a:txBody>
                    <a:bodyPr/>
                    <a:lstStyle/>
                    <a:p>
                      <a:pPr algn="ctr" fontAlgn="ctr"/>
                      <a:r>
                        <a:rPr lang="ja-JP" altLang="en-US" sz="900" b="0" i="0" u="none" strike="noStrike" dirty="0" smtClean="0">
                          <a:solidFill>
                            <a:srgbClr val="000000"/>
                          </a:solidFill>
                          <a:effectLst/>
                          <a:latin typeface="+mn-ea"/>
                          <a:ea typeface="+mn-ea"/>
                        </a:rPr>
                        <a:t>家庭</a:t>
                      </a:r>
                      <a:endParaRPr lang="ja-JP" altLang="en-US" sz="900" b="0" i="0" u="none" strike="noStrike" dirty="0">
                        <a:solidFill>
                          <a:srgbClr val="000000"/>
                        </a:solidFill>
                        <a:effectLst/>
                        <a:latin typeface="+mn-ea"/>
                        <a:ea typeface="+mn-ea"/>
                      </a:endParaRPr>
                    </a:p>
                  </a:txBody>
                  <a:tcPr marL="6326" marR="6326" marT="6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共生社会と福祉</a:t>
                      </a:r>
                      <a:endParaRPr lang="en-US" altLang="ja-JP" sz="9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高齢者の生活と福祉</a:t>
                      </a: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smtClean="0">
                          <a:solidFill>
                            <a:srgbClr val="000000"/>
                          </a:solidFill>
                          <a:effectLst/>
                          <a:latin typeface="+mn-ea"/>
                          <a:ea typeface="+mn-ea"/>
                        </a:rPr>
                        <a:t>自助、共助及び公助の重要性についての理解</a:t>
                      </a:r>
                      <a:r>
                        <a:rPr lang="ja-JP" altLang="en-US" sz="900" b="0" i="0" u="none" strike="noStrike" dirty="0">
                          <a:solidFill>
                            <a:srgbClr val="000000"/>
                          </a:solidFill>
                          <a:effectLst/>
                          <a:latin typeface="+mn-ea"/>
                          <a:ea typeface="+mn-ea"/>
                        </a:rPr>
                        <a:t>　</a:t>
                      </a:r>
                      <a:endParaRPr lang="en-US" altLang="ja-JP" sz="9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高齢者の尊厳と介護、生活支援に関する技能</a:t>
                      </a:r>
                      <a:endParaRPr lang="ja-JP" altLang="en-US" sz="900" b="0" i="0" u="none" strike="noStrike" dirty="0">
                        <a:solidFill>
                          <a:srgbClr val="000000"/>
                        </a:solidFill>
                        <a:effectLst/>
                        <a:latin typeface="+mn-ea"/>
                        <a:ea typeface="+mn-ea"/>
                      </a:endParaRPr>
                    </a:p>
                  </a:txBody>
                  <a:tcPr marL="6326" marR="6326" marT="6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77438"/>
                  </a:ext>
                </a:extLst>
              </a:tr>
            </a:tbl>
          </a:graphicData>
        </a:graphic>
      </p:graphicFrame>
      <p:grpSp>
        <p:nvGrpSpPr>
          <p:cNvPr id="48" name="グループ化 47"/>
          <p:cNvGrpSpPr/>
          <p:nvPr/>
        </p:nvGrpSpPr>
        <p:grpSpPr>
          <a:xfrm>
            <a:off x="160017" y="3377474"/>
            <a:ext cx="689908" cy="889958"/>
            <a:chOff x="-1953546" y="3216149"/>
            <a:chExt cx="689908" cy="996533"/>
          </a:xfrm>
        </p:grpSpPr>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1" name="正方形/長方形 50"/>
            <p:cNvSpPr/>
            <p:nvPr/>
          </p:nvSpPr>
          <p:spPr>
            <a:xfrm>
              <a:off x="-1911678" y="3541735"/>
              <a:ext cx="585928" cy="21306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0" name="直線コネクタ 99"/>
          <p:cNvCxnSpPr/>
          <p:nvPr/>
        </p:nvCxnSpPr>
        <p:spPr>
          <a:xfrm flipV="1">
            <a:off x="692595" y="3589472"/>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67564" y="5810963"/>
            <a:ext cx="724084" cy="1051442"/>
            <a:chOff x="-1953546" y="3216149"/>
            <a:chExt cx="689908" cy="996533"/>
          </a:xfrm>
        </p:grpSpPr>
        <p:pic>
          <p:nvPicPr>
            <p:cNvPr id="54" name="図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546" y="3216149"/>
              <a:ext cx="689908" cy="996533"/>
            </a:xfrm>
            <a:prstGeom prst="rect">
              <a:avLst/>
            </a:prstGeom>
            <a:ln w="12700">
              <a:solidFill>
                <a:schemeClr val="tx1"/>
              </a:solidFill>
            </a:ln>
          </p:spPr>
        </p:pic>
        <p:sp>
          <p:nvSpPr>
            <p:cNvPr id="55" name="正方形/長方形 54"/>
            <p:cNvSpPr/>
            <p:nvPr/>
          </p:nvSpPr>
          <p:spPr>
            <a:xfrm>
              <a:off x="-1901556" y="3789195"/>
              <a:ext cx="585928" cy="352054"/>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01" name="直線コネクタ 100"/>
          <p:cNvCxnSpPr/>
          <p:nvPr/>
        </p:nvCxnSpPr>
        <p:spPr>
          <a:xfrm flipV="1">
            <a:off x="747210" y="6376854"/>
            <a:ext cx="239491" cy="237635"/>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a:off x="963345" y="3360797"/>
            <a:ext cx="5872200" cy="1002361"/>
            <a:chOff x="971268" y="3473864"/>
            <a:chExt cx="5863153" cy="1040084"/>
          </a:xfrm>
        </p:grpSpPr>
        <p:sp>
          <p:nvSpPr>
            <p:cNvPr id="62" name="正方形/長方形 61"/>
            <p:cNvSpPr/>
            <p:nvPr/>
          </p:nvSpPr>
          <p:spPr>
            <a:xfrm>
              <a:off x="971268" y="3473864"/>
              <a:ext cx="5585823" cy="9740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□性別や年齢、障がいの有無などに関わらず、平等に</a:t>
              </a:r>
              <a:r>
                <a:rPr kumimoji="0" lang="ja-JP" altLang="en-US" sz="11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遊び、学び、働ける</a:t>
              </a: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未来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言語や国籍など</a:t>
              </a: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壁がなく、誰とでもコミュニケーションが取れて助け合える未来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ライフスタイルや</a:t>
              </a:r>
              <a:r>
                <a:rPr kumimoji="0" lang="ja-JP" altLang="en-US" sz="11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思想などの様々な価値観を尊重し合い、ともに認め合える</a:t>
              </a:r>
              <a:r>
                <a:rPr kumimoji="0" lang="ja-JP" altLang="en-US" sz="11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未来</a:t>
              </a:r>
              <a:endParaRPr kumimoji="0" lang="en-US" altLang="ja-JP" sz="11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□その他</a:t>
              </a:r>
              <a:endParaRPr kumimoji="0" lang="ja-JP" altLang="en-US" sz="1100" b="1"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ja-JP" altLang="en-US" sz="110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p:cNvSpPr/>
            <p:nvPr/>
          </p:nvSpPr>
          <p:spPr>
            <a:xfrm>
              <a:off x="1025632" y="4242493"/>
              <a:ext cx="5808789" cy="2714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同性婚での両者の権利や地位が等しく保証される未来</a:t>
              </a:r>
              <a:r>
                <a:rPr kumimoji="0" lang="ja-JP" altLang="en-US" sz="1100" b="1"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srgbClr val="00B050"/>
                  </a:solidFill>
                  <a:effectLst/>
                  <a:uLnTx/>
                  <a:uFillTx/>
                  <a:latin typeface="游ゴシック" panose="020B0400000000000000" pitchFamily="50" charset="-128"/>
                  <a:ea typeface="游ゴシック" panose="020B0400000000000000" pitchFamily="50" charset="-128"/>
                  <a:cs typeface="+mn-cs"/>
                </a:rPr>
                <a:t>　</a:t>
              </a:r>
              <a:endParaRPr kumimoji="0" lang="ja-JP" altLang="en-US" sz="1050" b="0" i="0" u="none" strike="noStrike" kern="1200" cap="none" spc="0"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cs typeface="+mn-cs"/>
              </a:endParaRPr>
            </a:p>
          </p:txBody>
        </p:sp>
      </p:grpSp>
      <p:sp>
        <p:nvSpPr>
          <p:cNvPr id="2" name="テキスト ボックス 1"/>
          <p:cNvSpPr txBox="1"/>
          <p:nvPr/>
        </p:nvSpPr>
        <p:spPr>
          <a:xfrm>
            <a:off x="980603" y="3333137"/>
            <a:ext cx="25879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4" name="テキスト ボックス 43"/>
          <p:cNvSpPr txBox="1"/>
          <p:nvPr/>
        </p:nvSpPr>
        <p:spPr>
          <a:xfrm>
            <a:off x="989220" y="3837316"/>
            <a:ext cx="1776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endParaRPr kumimoji="1" lang="ja-JP" altLang="en-US" sz="1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4136066" y="6981761"/>
            <a:ext cx="7943105"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2022年　ジェンダー</a:t>
            </a:r>
            <a:r>
              <a:rPr kumimoji="0"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・ギャップ指数（Gender Gap Index：GGI</a:t>
            </a:r>
            <a:r>
              <a:rPr kumimoji="0"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3" name="図 72"/>
          <p:cNvPicPr/>
          <p:nvPr/>
        </p:nvPicPr>
        <p:blipFill>
          <a:blip r:embed="rId6">
            <a:extLst>
              <a:ext uri="{28A0092B-C50C-407E-A947-70E740481C1C}">
                <a14:useLocalDpi xmlns:a14="http://schemas.microsoft.com/office/drawing/2010/main" val="0"/>
              </a:ext>
            </a:extLst>
          </a:blip>
          <a:srcRect/>
          <a:stretch>
            <a:fillRect/>
          </a:stretch>
        </p:blipFill>
        <p:spPr bwMode="auto">
          <a:xfrm>
            <a:off x="178899" y="4360205"/>
            <a:ext cx="652145" cy="298450"/>
          </a:xfrm>
          <a:prstGeom prst="rect">
            <a:avLst/>
          </a:prstGeom>
          <a:noFill/>
          <a:ln>
            <a:noFill/>
          </a:ln>
        </p:spPr>
      </p:pic>
      <p:cxnSp>
        <p:nvCxnSpPr>
          <p:cNvPr id="74" name="直線コネクタ 73"/>
          <p:cNvCxnSpPr/>
          <p:nvPr/>
        </p:nvCxnSpPr>
        <p:spPr>
          <a:xfrm>
            <a:off x="4092813" y="5752906"/>
            <a:ext cx="14048" cy="2568527"/>
          </a:xfrm>
          <a:prstGeom prst="line">
            <a:avLst/>
          </a:prstGeom>
          <a:noFill/>
          <a:ln w="12700" cap="flat" cmpd="sng" algn="ctr">
            <a:solidFill>
              <a:srgbClr val="FF0000"/>
            </a:solidFill>
            <a:prstDash val="sysDot"/>
            <a:miter lim="800000"/>
          </a:ln>
          <a:effectLst/>
        </p:spPr>
      </p:cxnSp>
      <p:pic>
        <p:nvPicPr>
          <p:cNvPr id="76" name="図 75"/>
          <p:cNvPicPr/>
          <p:nvPr/>
        </p:nvPicPr>
        <p:blipFill>
          <a:blip r:embed="rId6">
            <a:extLst>
              <a:ext uri="{28A0092B-C50C-407E-A947-70E740481C1C}">
                <a14:useLocalDpi xmlns:a14="http://schemas.microsoft.com/office/drawing/2010/main" val="0"/>
              </a:ext>
            </a:extLst>
          </a:blip>
          <a:srcRect/>
          <a:stretch>
            <a:fillRect/>
          </a:stretch>
        </p:blipFill>
        <p:spPr bwMode="auto">
          <a:xfrm>
            <a:off x="93968" y="8266404"/>
            <a:ext cx="652145" cy="298450"/>
          </a:xfrm>
          <a:prstGeom prst="rect">
            <a:avLst/>
          </a:prstGeom>
          <a:noFill/>
          <a:ln>
            <a:noFill/>
          </a:ln>
        </p:spPr>
      </p:pic>
      <p:sp>
        <p:nvSpPr>
          <p:cNvPr id="57" name="正方形/長方形 56"/>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58" name="楕円 57"/>
          <p:cNvSpPr/>
          <p:nvPr/>
        </p:nvSpPr>
        <p:spPr>
          <a:xfrm>
            <a:off x="6382692" y="9491576"/>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59" name="テキスト ボックス 58"/>
          <p:cNvSpPr txBox="1"/>
          <p:nvPr/>
        </p:nvSpPr>
        <p:spPr>
          <a:xfrm>
            <a:off x="6343080" y="9468725"/>
            <a:ext cx="560299" cy="307777"/>
          </a:xfrm>
          <a:prstGeom prst="rect">
            <a:avLst/>
          </a:prstGeom>
          <a:noFill/>
        </p:spPr>
        <p:txBody>
          <a:bodyPr wrap="square" rtlCol="0">
            <a:spAutoFit/>
          </a:bodyPr>
          <a:lstStyle/>
          <a:p>
            <a:r>
              <a:rPr kumimoji="1" lang="en-US" altLang="ja-JP" sz="1400" b="1" dirty="0" smtClean="0">
                <a:solidFill>
                  <a:schemeClr val="bg1"/>
                </a:solidFill>
              </a:rPr>
              <a:t>25</a:t>
            </a:r>
            <a:endParaRPr kumimoji="1" lang="ja-JP" altLang="en-US" sz="1400" b="1" dirty="0">
              <a:solidFill>
                <a:schemeClr val="bg1"/>
              </a:solidFill>
            </a:endParaRPr>
          </a:p>
        </p:txBody>
      </p:sp>
    </p:spTree>
    <p:extLst>
      <p:ext uri="{BB962C8B-B14F-4D97-AF65-F5344CB8AC3E}">
        <p14:creationId xmlns:p14="http://schemas.microsoft.com/office/powerpoint/2010/main" val="265511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rot="10800000">
            <a:off x="1079567" y="4118699"/>
            <a:ext cx="1079712" cy="227203"/>
          </a:xfrm>
          <a:prstGeom prst="rect">
            <a:avLst/>
          </a:prstGeom>
        </p:spPr>
      </p:pic>
      <p:pic>
        <p:nvPicPr>
          <p:cNvPr id="25" name="図 24"/>
          <p:cNvPicPr>
            <a:picLocks noChangeAspect="1"/>
          </p:cNvPicPr>
          <p:nvPr/>
        </p:nvPicPr>
        <p:blipFill>
          <a:blip r:embed="rId2"/>
          <a:stretch>
            <a:fillRect/>
          </a:stretch>
        </p:blipFill>
        <p:spPr>
          <a:xfrm rot="10800000">
            <a:off x="86931" y="4091968"/>
            <a:ext cx="902286" cy="249958"/>
          </a:xfrm>
          <a:prstGeom prst="rect">
            <a:avLst/>
          </a:prstGeom>
        </p:spPr>
      </p:pic>
      <p:pic>
        <p:nvPicPr>
          <p:cNvPr id="18" name="図 17"/>
          <p:cNvPicPr>
            <a:picLocks noChangeAspect="1"/>
          </p:cNvPicPr>
          <p:nvPr/>
        </p:nvPicPr>
        <p:blipFill>
          <a:blip r:embed="rId2"/>
          <a:stretch>
            <a:fillRect/>
          </a:stretch>
        </p:blipFill>
        <p:spPr>
          <a:xfrm rot="10800000">
            <a:off x="131333" y="220462"/>
            <a:ext cx="902286" cy="249958"/>
          </a:xfrm>
          <a:prstGeom prst="rect">
            <a:avLst/>
          </a:prstGeom>
        </p:spPr>
      </p:pic>
      <p:sp>
        <p:nvSpPr>
          <p:cNvPr id="8" name="角丸四角形 7"/>
          <p:cNvSpPr/>
          <p:nvPr/>
        </p:nvSpPr>
        <p:spPr>
          <a:xfrm>
            <a:off x="-35924" y="254547"/>
            <a:ext cx="1100602" cy="21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整理・分析</a:t>
            </a:r>
            <a:endPar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171492" y="2625262"/>
            <a:ext cx="6553322" cy="1068736"/>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社会を構成</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人が笑顔でいられるためにどんなことが問題なのか、前項で集めた情報から、</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国や地方</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自治体</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が整備すべきことをまず書き出し、その中から実現できそうなものを</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選ぶ</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よう促す。</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・多様性を構成するいくつかのカテゴリーの中から、最も身近なカテゴリーに絞って考えていくと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書きやすいと</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アドバイス</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する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・直接的に周りの人を啓蒙するような</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アイデア</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でなくてもよい、</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多様性を理解し</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差別の</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ない社会へ</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の第一歩</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と</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て、自分</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の意識を変えるためにできそうなことを考えてみよう</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と促す</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p:cNvSpPr txBox="1"/>
          <p:nvPr/>
        </p:nvSpPr>
        <p:spPr>
          <a:xfrm>
            <a:off x="1049681" y="260727"/>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考える「</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これからできそうな</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アイデア」</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p:cNvSpPr/>
          <p:nvPr/>
        </p:nvSpPr>
        <p:spPr>
          <a:xfrm>
            <a:off x="1466526" y="482362"/>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1049835" y="521871"/>
            <a:ext cx="344050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●社会としてできそうなことは</a:t>
            </a:r>
            <a:r>
              <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2" name="テキスト ボックス 21"/>
          <p:cNvSpPr txBox="1"/>
          <p:nvPr/>
        </p:nvSpPr>
        <p:spPr>
          <a:xfrm>
            <a:off x="1106420" y="1764443"/>
            <a:ext cx="3141856" cy="769441"/>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・障がいのある人</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たちと</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交流</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を持ち、</a:t>
            </a:r>
            <a:r>
              <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SNS</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で</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発信</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・身の回りのことに思い込みや固定観念を</a:t>
            </a:r>
            <a:r>
              <a:rPr kumimoji="0"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持っ</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て</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いないか振り返る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1096873" y="685323"/>
            <a:ext cx="3077543" cy="769441"/>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・性別によって決められている制服などについ</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て、自由選択の幅を広げる制度や仕組み</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障</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がいのある人</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高齢者の</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労働</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環境や</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条件</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法</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整備</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角丸四角形 25"/>
          <p:cNvSpPr/>
          <p:nvPr/>
        </p:nvSpPr>
        <p:spPr>
          <a:xfrm>
            <a:off x="109072" y="4083980"/>
            <a:ext cx="1092805" cy="2813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 まと</a:t>
            </a:r>
            <a:r>
              <a:rPr kumimoji="1" lang="ja-JP" altLang="en-US" sz="105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め</a:t>
            </a:r>
            <a:r>
              <a:rPr kumimoji="1" lang="ja-JP" altLang="en-US" sz="105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p:nvPr/>
        </p:nvSpPr>
        <p:spPr>
          <a:xfrm>
            <a:off x="182926" y="7861930"/>
            <a:ext cx="6541888" cy="1684289"/>
          </a:xfrm>
          <a:prstGeom prst="rect">
            <a:avLst/>
          </a:prstGeom>
          <a:solidFill>
            <a:srgbClr val="DEEBF7"/>
          </a:solidFill>
          <a:ln>
            <a:solidFill>
              <a:srgbClr val="0070C0"/>
            </a:solidFill>
            <a:prstDash val="sysDash"/>
          </a:ln>
        </p:spPr>
        <p:txBody>
          <a:bodyPr wrap="square" lIns="36000" tIns="108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前項で書き出した</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アイデア</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に直結しなくても、実現に向けてはじめの一歩を考えてみようと言葉がける</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多様性</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を構成する様々な集団について、自分の近しい人がその集団に入っていたらどのように理解を</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深めるの</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か、どんな</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手助けができるのか目線をかえて考えてみる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よう促す。小さなことから始めてみることが大切</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うまく</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進められない生徒には、自分自身が今と異なる立場だと想像</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するとき、</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何</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がわからなくて</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想像</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できない</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のか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、それが手掛かりとなることを伝える。</a:t>
            </a:r>
            <a:endParaRPr kumimoji="0" lang="en-US" altLang="ja-JP"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・現在、高校生である生徒は、これからの人生で何度も多様性について考える場面がある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もっと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調べたいと</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思った</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こと」</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は今回の考察</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をこの場限りとせず、万博をきっかけに今後も</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長く</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継続</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して考える</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ための</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問いかけ</a:t>
            </a:r>
            <a:endParaRPr kumimoji="0" lang="en-US" altLang="ja-JP"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なの</a:t>
            </a:r>
            <a:r>
              <a:rPr kumimoji="0" lang="ja-JP" altLang="en-US" sz="10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で、なるべく空欄にならないようにサポートする。</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社会を構成する</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全員</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が</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生きやすい</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環境</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を目指し、どん</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な小さな</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こと</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でも自分の</a:t>
            </a:r>
            <a:r>
              <a:rPr lang="ja-JP" altLang="en-US" sz="1000" b="1" u="sng" dirty="0" smtClean="0">
                <a:solidFill>
                  <a:srgbClr val="0070C0"/>
                </a:solidFill>
                <a:latin typeface="游ゴシック" panose="020B0400000000000000" pitchFamily="50" charset="-128"/>
                <a:ea typeface="游ゴシック" panose="020B0400000000000000" pitchFamily="50" charset="-128"/>
              </a:rPr>
              <a:t>気</a:t>
            </a:r>
            <a:r>
              <a:rPr lang="ja-JP" altLang="en-US" sz="1000" b="1" u="sng" dirty="0">
                <a:solidFill>
                  <a:srgbClr val="0070C0"/>
                </a:solidFill>
                <a:latin typeface="游ゴシック" panose="020B0400000000000000" pitchFamily="50" charset="-128"/>
                <a:ea typeface="游ゴシック" panose="020B0400000000000000" pitchFamily="50" charset="-128"/>
              </a:rPr>
              <a:t>付</a:t>
            </a:r>
            <a:r>
              <a:rPr lang="ja-JP" altLang="en-US" sz="1000" b="1" u="sng" dirty="0" smtClean="0">
                <a:solidFill>
                  <a:srgbClr val="0070C0"/>
                </a:solidFill>
                <a:latin typeface="游ゴシック" panose="020B0400000000000000" pitchFamily="50" charset="-128"/>
                <a:ea typeface="游ゴシック" panose="020B0400000000000000" pitchFamily="50" charset="-128"/>
              </a:rPr>
              <a:t>き</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を</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大切にしようと伝え</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、他者との関わり方について真摯に向き合った生徒</a:t>
            </a:r>
            <a:r>
              <a:rPr kumimoji="0" lang="ja-JP" altLang="en-US" sz="1000" b="1" i="0" u="sng"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の</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主</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rPr>
              <a:t>体性をほめ、認める。</a:t>
            </a:r>
            <a:endParaRPr kumimoji="0" lang="en-US" altLang="ja-JP" sz="1000" b="1" i="0" u="sng" strike="noStrike" kern="1200" cap="none" spc="0" normalizeH="0" baseline="0" noProof="0" dirty="0" smtClean="0">
              <a:ln>
                <a:noFill/>
              </a:ln>
              <a:solidFill>
                <a:srgbClr val="0070C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p:cNvSpPr txBox="1"/>
          <p:nvPr/>
        </p:nvSpPr>
        <p:spPr>
          <a:xfrm>
            <a:off x="987512" y="4401015"/>
            <a:ext cx="46619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調べる「アイデア</a:t>
            </a:r>
            <a:r>
              <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を実現するための</a:t>
            </a:r>
            <a:r>
              <a:rPr kumimoji="1" lang="ja-JP" altLang="en-US" sz="12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方法」</a:t>
            </a:r>
            <a:endParaRPr kumimoji="1" lang="ja-JP" altLang="en-US" sz="1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476639" y="4734380"/>
            <a:ext cx="4277235"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1018571" y="4588302"/>
            <a:ext cx="5760845" cy="1257643"/>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・校則や社会のルールなどで個人の尊厳に配慮され</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て</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いないものがないかを調査し、改善</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を図る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・自治体と企業が連携して、障がいのある人が安心して就労できるシステムを構築する</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・ボランティアサークル</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を調べて、自分でも参加できそうな活動をしているところ</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ピックアップし</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友人</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も誘って参加</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して可能</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なら学校でサークルを</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作る</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・地域</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の中心である小中学校</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を開放し、多様性</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に関する</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講演会やディスカッション</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授業</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endParaRPr kumimoji="0" lang="en-US" altLang="ja-JP"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日本語教室などを開いて多くの人の交流と相互理解の場にする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p:cNvSpPr/>
          <p:nvPr/>
        </p:nvSpPr>
        <p:spPr>
          <a:xfrm>
            <a:off x="904985" y="6688754"/>
            <a:ext cx="2339102"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もっと調べたいと思ったこと</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正方形/長方形 46"/>
          <p:cNvSpPr/>
          <p:nvPr/>
        </p:nvSpPr>
        <p:spPr>
          <a:xfrm>
            <a:off x="1018571" y="6915174"/>
            <a:ext cx="5737302"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・多様性を理解するための教材に</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ついて、現状</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や課題など</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・補</a:t>
            </a:r>
            <a:r>
              <a:rPr kumimoji="0"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装具や自助具の</a:t>
            </a:r>
            <a:r>
              <a:rPr kumimoji="0" lang="ja-JP" altLang="en-US" sz="11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開発が進むと、障がいのある人はどのような生活が実現できるのか</a:t>
            </a:r>
            <a:endParaRPr kumimoji="0" lang="en-US" altLang="ja-JP"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60" y="4058521"/>
            <a:ext cx="297049" cy="297049"/>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2" y="184730"/>
            <a:ext cx="289042" cy="261408"/>
          </a:xfrm>
          <a:prstGeom prst="rect">
            <a:avLst/>
          </a:prstGeom>
        </p:spPr>
      </p:pic>
      <p:sp>
        <p:nvSpPr>
          <p:cNvPr id="55" name="正方形/長方形 54"/>
          <p:cNvSpPr/>
          <p:nvPr/>
        </p:nvSpPr>
        <p:spPr>
          <a:xfrm>
            <a:off x="791769" y="13536"/>
            <a:ext cx="5388547"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ワークシートの解答例と働きかけのアドバイス「</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誰</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もが</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生き生</a:t>
            </a:r>
            <a:r>
              <a:rPr kumimoji="1" lang="ja-JP" altLang="en-US" sz="1050" b="1"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きと輝けるためには？」</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sp>
        <p:nvSpPr>
          <p:cNvPr id="56" name="正方形/長方形 55"/>
          <p:cNvSpPr/>
          <p:nvPr/>
        </p:nvSpPr>
        <p:spPr>
          <a:xfrm>
            <a:off x="4155340" y="520977"/>
            <a:ext cx="2505094" cy="84948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同性婚などの法整備</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・心身どちらの障</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がいのある人</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も等しく</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働く</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　機会</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を得られる法整備</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・全国どこにでも男女共用トイレの普及</a:t>
            </a:r>
            <a:endParaRPr kumimoji="0" lang="en-US" altLang="ja-JP" sz="10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7" name="正方形/長方形 56"/>
          <p:cNvSpPr/>
          <p:nvPr/>
        </p:nvSpPr>
        <p:spPr>
          <a:xfrm>
            <a:off x="4186927" y="1414594"/>
            <a:ext cx="2634153" cy="91828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・身近にいる、世代や出身が異なる人</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とコミュ</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ニケーション</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を取り、文化や習慣の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違いを</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探ってみる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err="1">
                <a:ln>
                  <a:noFill/>
                </a:ln>
                <a:solidFill>
                  <a:srgbClr val="FF0000"/>
                </a:solidFill>
                <a:effectLst/>
                <a:uLnTx/>
                <a:uFillTx/>
                <a:latin typeface="游ゴシック" panose="020B0400000000000000" pitchFamily="50" charset="-128"/>
                <a:ea typeface="游ゴシック" panose="020B0400000000000000" pitchFamily="50" charset="-128"/>
                <a:cs typeface="+mn-cs"/>
              </a:rPr>
              <a:t>障</a:t>
            </a:r>
            <a:r>
              <a:rPr kumimoji="0" lang="ja-JP" altLang="en-US" sz="9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がい</a:t>
            </a:r>
            <a:r>
              <a:rPr lang="ja-JP" altLang="en-US" sz="900" dirty="0" smtClean="0">
                <a:solidFill>
                  <a:srgbClr val="FF0000"/>
                </a:solidFill>
                <a:latin typeface="游ゴシック" panose="020B0400000000000000" pitchFamily="50" charset="-128"/>
                <a:ea typeface="游ゴシック" panose="020B0400000000000000" pitchFamily="50" charset="-128"/>
              </a:rPr>
              <a:t>のある人</a:t>
            </a:r>
            <a:r>
              <a:rPr kumimoji="0" lang="ja-JP" altLang="en-US" sz="900" b="0" i="0" u="none" strike="noStrike" kern="1200" cap="none" spc="0" normalizeH="0" baseline="0" noProof="0" dirty="0" err="1"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への</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必要なサポートの理解と</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solidFill>
                  <a:srgbClr val="FF0000"/>
                </a:solidFill>
                <a:latin typeface="游ゴシック" panose="020B0400000000000000" pitchFamily="50" charset="-128"/>
                <a:ea typeface="游ゴシック" panose="020B0400000000000000" pitchFamily="50" charset="-128"/>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その実践</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8" name="正方形/長方形 57"/>
          <p:cNvSpPr/>
          <p:nvPr/>
        </p:nvSpPr>
        <p:spPr>
          <a:xfrm>
            <a:off x="1040783" y="5755249"/>
            <a:ext cx="5738633" cy="92156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LGBTQ+</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当事者の声を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吸い上げ、</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学校、職場、</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病院などでみんなでできることや決まり</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探る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・視覚や聴覚に障</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がいのある人</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や、車</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いす</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使用者</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など</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を街で見かけた場合のより良い</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サポート</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方法など</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を</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広く</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周知</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させる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・制服</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のあり方を</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社会の問題としてみんなで討論</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する</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9" name="正方形/長方形 58"/>
          <p:cNvSpPr/>
          <p:nvPr/>
        </p:nvSpPr>
        <p:spPr>
          <a:xfrm>
            <a:off x="1040783" y="7334636"/>
            <a:ext cx="5337198" cy="45718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1"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その他）</a:t>
            </a:r>
            <a:endParaRPr kumimoji="0"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ランドセルの人気の色は男女で違うのか、</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10</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年前や</a:t>
            </a:r>
            <a:r>
              <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20</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年前との比較</a:t>
            </a:r>
            <a:endParaRPr kumimoji="0" lang="en-US" altLang="ja-JP"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・宗教などにより</a:t>
            </a:r>
            <a:r>
              <a:rPr kumimoji="0" lang="ja-JP" altLang="en-US"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食事</a:t>
            </a:r>
            <a:r>
              <a:rPr kumimoji="0" lang="ja-JP" altLang="en-US" sz="900" b="0" i="0" u="none" strike="noStrike" kern="120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cs typeface="+mn-cs"/>
              </a:rPr>
              <a:t>に制約のある人が、そうでない人たちと食事を楽しめるシステム</a:t>
            </a:r>
            <a:endParaRPr kumimoji="0" lang="en-US" altLang="ja-JP" sz="9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正方形/長方形 59"/>
          <p:cNvSpPr/>
          <p:nvPr/>
        </p:nvSpPr>
        <p:spPr>
          <a:xfrm>
            <a:off x="129358" y="1598580"/>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61" name="正方形/長方形 60"/>
          <p:cNvSpPr/>
          <p:nvPr/>
        </p:nvSpPr>
        <p:spPr>
          <a:xfrm>
            <a:off x="85384" y="5442528"/>
            <a:ext cx="99418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ワークシート</a:t>
            </a:r>
            <a:r>
              <a:rPr kumimoji="1" lang="en-US" altLang="ja-JP"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p</a:t>
            </a:r>
            <a:r>
              <a:rPr kumimoji="1" lang="ja-JP" altLang="en-US" sz="800" b="1" i="0" u="none" strike="noStrike" kern="1200" cap="none" spc="0" normalizeH="0" baseline="0" noProof="0" dirty="0">
                <a:ln>
                  <a:noFill/>
                </a:ln>
                <a:solidFill>
                  <a:prstClr val="white">
                    <a:lumMod val="50000"/>
                  </a:prstClr>
                </a:solidFill>
                <a:effectLst/>
                <a:uLnTx/>
                <a:uFillTx/>
                <a:latin typeface="游ゴシック" panose="020B0400000000000000" pitchFamily="50" charset="-128"/>
                <a:ea typeface="游ゴシック" panose="020B0400000000000000" pitchFamily="50" charset="-128"/>
                <a:cs typeface="+mn-cs"/>
              </a:rPr>
              <a:t>３ </a:t>
            </a:r>
            <a:endParaRPr kumimoji="0" lang="ja-JP" altLang="en-US" sz="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grpSp>
        <p:nvGrpSpPr>
          <p:cNvPr id="42" name="グループ化 41"/>
          <p:cNvGrpSpPr/>
          <p:nvPr/>
        </p:nvGrpSpPr>
        <p:grpSpPr>
          <a:xfrm>
            <a:off x="185326" y="553138"/>
            <a:ext cx="833245" cy="1033173"/>
            <a:chOff x="334522" y="647989"/>
            <a:chExt cx="694172" cy="1002692"/>
          </a:xfrm>
        </p:grpSpPr>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44" name="正方形/長方形 43"/>
            <p:cNvSpPr/>
            <p:nvPr/>
          </p:nvSpPr>
          <p:spPr>
            <a:xfrm>
              <a:off x="355509" y="735685"/>
              <a:ext cx="629943" cy="24858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5" name="直線コネクタ 14"/>
          <p:cNvCxnSpPr/>
          <p:nvPr/>
        </p:nvCxnSpPr>
        <p:spPr>
          <a:xfrm flipV="1">
            <a:off x="863770" y="685971"/>
            <a:ext cx="259771" cy="180858"/>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151386" y="4399655"/>
            <a:ext cx="753599" cy="1002692"/>
            <a:chOff x="334522" y="647989"/>
            <a:chExt cx="694172" cy="1002692"/>
          </a:xfrm>
        </p:grpSpPr>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2" y="647989"/>
              <a:ext cx="694172" cy="1002692"/>
            </a:xfrm>
            <a:prstGeom prst="rect">
              <a:avLst/>
            </a:prstGeom>
            <a:ln w="12700">
              <a:solidFill>
                <a:schemeClr val="tx1"/>
              </a:solidFill>
            </a:ln>
          </p:spPr>
        </p:pic>
        <p:sp>
          <p:nvSpPr>
            <p:cNvPr id="51" name="正方形/長方形 50"/>
            <p:cNvSpPr/>
            <p:nvPr/>
          </p:nvSpPr>
          <p:spPr>
            <a:xfrm>
              <a:off x="345821" y="1018297"/>
              <a:ext cx="654705" cy="473511"/>
            </a:xfrm>
            <a:prstGeom prst="rect">
              <a:avLst/>
            </a:prstGeom>
            <a:solidFill>
              <a:schemeClr val="accent2">
                <a:lumMod val="20000"/>
                <a:lumOff val="80000"/>
                <a:alpha val="48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36" name="直線コネクタ 35"/>
          <p:cNvCxnSpPr/>
          <p:nvPr/>
        </p:nvCxnSpPr>
        <p:spPr>
          <a:xfrm flipV="1">
            <a:off x="744431" y="4980872"/>
            <a:ext cx="222235" cy="208537"/>
          </a:xfrm>
          <a:prstGeom prst="line">
            <a:avLst/>
          </a:prstGeom>
          <a:ln w="1905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147985" y="4125750"/>
            <a:ext cx="1286902" cy="235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新たな問い</a:t>
            </a:r>
            <a:endParaRPr kumimoji="1" lang="ja-JP" altLang="en-US" sz="10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67" name="図 66"/>
          <p:cNvPicPr>
            <a:picLocks noChangeAspect="1"/>
          </p:cNvPicPr>
          <p:nvPr/>
        </p:nvPicPr>
        <p:blipFill>
          <a:blip r:embed="rId6"/>
          <a:stretch>
            <a:fillRect/>
          </a:stretch>
        </p:blipFill>
        <p:spPr>
          <a:xfrm>
            <a:off x="1033619" y="1410243"/>
            <a:ext cx="3438442" cy="426757"/>
          </a:xfrm>
          <a:prstGeom prst="rect">
            <a:avLst/>
          </a:prstGeom>
        </p:spPr>
      </p:pic>
      <p:cxnSp>
        <p:nvCxnSpPr>
          <p:cNvPr id="70" name="直線コネクタ 69"/>
          <p:cNvCxnSpPr/>
          <p:nvPr/>
        </p:nvCxnSpPr>
        <p:spPr>
          <a:xfrm flipH="1">
            <a:off x="4171879" y="557651"/>
            <a:ext cx="13853" cy="1962350"/>
          </a:xfrm>
          <a:prstGeom prst="line">
            <a:avLst/>
          </a:prstGeom>
          <a:noFill/>
          <a:ln w="12700" cap="flat" cmpd="sng" algn="ctr">
            <a:solidFill>
              <a:srgbClr val="FF0000"/>
            </a:solidFill>
            <a:prstDash val="sysDot"/>
            <a:miter lim="800000"/>
          </a:ln>
          <a:effectLst/>
        </p:spPr>
      </p:cxnSp>
      <p:pic>
        <p:nvPicPr>
          <p:cNvPr id="74" name="図 73"/>
          <p:cNvPicPr/>
          <p:nvPr/>
        </p:nvPicPr>
        <p:blipFill>
          <a:blip r:embed="rId7">
            <a:extLst>
              <a:ext uri="{28A0092B-C50C-407E-A947-70E740481C1C}">
                <a14:useLocalDpi xmlns:a14="http://schemas.microsoft.com/office/drawing/2010/main" val="0"/>
              </a:ext>
            </a:extLst>
          </a:blip>
          <a:srcRect/>
          <a:stretch>
            <a:fillRect/>
          </a:stretch>
        </p:blipFill>
        <p:spPr bwMode="auto">
          <a:xfrm>
            <a:off x="120304" y="2432090"/>
            <a:ext cx="652145" cy="298450"/>
          </a:xfrm>
          <a:prstGeom prst="rect">
            <a:avLst/>
          </a:prstGeom>
          <a:noFill/>
          <a:ln>
            <a:noFill/>
          </a:ln>
        </p:spPr>
      </p:pic>
      <p:pic>
        <p:nvPicPr>
          <p:cNvPr id="76" name="図 75"/>
          <p:cNvPicPr/>
          <p:nvPr/>
        </p:nvPicPr>
        <p:blipFill>
          <a:blip r:embed="rId7">
            <a:extLst>
              <a:ext uri="{28A0092B-C50C-407E-A947-70E740481C1C}">
                <a14:useLocalDpi xmlns:a14="http://schemas.microsoft.com/office/drawing/2010/main" val="0"/>
              </a:ext>
            </a:extLst>
          </a:blip>
          <a:srcRect/>
          <a:stretch>
            <a:fillRect/>
          </a:stretch>
        </p:blipFill>
        <p:spPr bwMode="auto">
          <a:xfrm>
            <a:off x="120303" y="7686089"/>
            <a:ext cx="652145" cy="298450"/>
          </a:xfrm>
          <a:prstGeom prst="rect">
            <a:avLst/>
          </a:prstGeom>
          <a:noFill/>
          <a:ln>
            <a:noFill/>
          </a:ln>
        </p:spPr>
      </p:pic>
      <p:sp>
        <p:nvSpPr>
          <p:cNvPr id="54" name="正方形/長方形 53"/>
          <p:cNvSpPr/>
          <p:nvPr/>
        </p:nvSpPr>
        <p:spPr>
          <a:xfrm>
            <a:off x="5295535" y="9575560"/>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62" name="楕円 61"/>
          <p:cNvSpPr/>
          <p:nvPr/>
        </p:nvSpPr>
        <p:spPr>
          <a:xfrm>
            <a:off x="6382692" y="9583016"/>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3" name="テキスト ボックス 62"/>
          <p:cNvSpPr txBox="1"/>
          <p:nvPr/>
        </p:nvSpPr>
        <p:spPr>
          <a:xfrm>
            <a:off x="6320185" y="9560170"/>
            <a:ext cx="448124" cy="307777"/>
          </a:xfrm>
          <a:prstGeom prst="rect">
            <a:avLst/>
          </a:prstGeom>
          <a:noFill/>
        </p:spPr>
        <p:txBody>
          <a:bodyPr wrap="square" rtlCol="0">
            <a:spAutoFit/>
          </a:bodyPr>
          <a:lstStyle/>
          <a:p>
            <a:r>
              <a:rPr kumimoji="1" lang="en-US" altLang="ja-JP" sz="1400" b="1" dirty="0" smtClean="0">
                <a:solidFill>
                  <a:schemeClr val="bg1"/>
                </a:solidFill>
              </a:rPr>
              <a:t>26</a:t>
            </a:r>
            <a:endParaRPr kumimoji="1" lang="ja-JP" altLang="en-US" sz="1400" b="1" dirty="0">
              <a:solidFill>
                <a:schemeClr val="bg1"/>
              </a:solidFill>
            </a:endParaRPr>
          </a:p>
        </p:txBody>
      </p:sp>
    </p:spTree>
    <p:extLst>
      <p:ext uri="{BB962C8B-B14F-4D97-AF65-F5344CB8AC3E}">
        <p14:creationId xmlns:p14="http://schemas.microsoft.com/office/powerpoint/2010/main" val="205050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629913" y="3483242"/>
            <a:ext cx="5350580" cy="4250585"/>
          </a:xfrm>
          <a:prstGeom prst="roundRect">
            <a:avLst>
              <a:gd name="adj" fmla="val 78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74428" y="1106183"/>
            <a:ext cx="5306063" cy="221659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09" y="8711294"/>
            <a:ext cx="597829" cy="862744"/>
          </a:xfrm>
          <a:prstGeom prst="rect">
            <a:avLst/>
          </a:prstGeom>
          <a:ln>
            <a:solidFill>
              <a:srgbClr val="00B0F0"/>
            </a:solidFill>
          </a:ln>
          <a:effectLst>
            <a:outerShdw blurRad="50800" dist="38100" dir="2700000" algn="tl" rotWithShape="0">
              <a:prstClr val="black">
                <a:alpha val="40000"/>
              </a:prstClr>
            </a:outerShdw>
          </a:effectLst>
        </p:spPr>
      </p:pic>
      <p:sp>
        <p:nvSpPr>
          <p:cNvPr id="46" name="角丸四角形 45"/>
          <p:cNvSpPr/>
          <p:nvPr/>
        </p:nvSpPr>
        <p:spPr>
          <a:xfrm>
            <a:off x="2485865" y="3946633"/>
            <a:ext cx="1972438" cy="7617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2541050" y="5240980"/>
            <a:ext cx="1972438" cy="8901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2192356" y="1450764"/>
            <a:ext cx="1860854" cy="777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0" name="テキスト ボックス 19"/>
          <p:cNvSpPr txBox="1"/>
          <p:nvPr/>
        </p:nvSpPr>
        <p:spPr>
          <a:xfrm>
            <a:off x="535356" y="43180"/>
            <a:ext cx="6634070" cy="369332"/>
          </a:xfrm>
          <a:prstGeom prst="rect">
            <a:avLst/>
          </a:prstGeom>
          <a:noFill/>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その他　＜準備物＞</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74995" y="-21265"/>
            <a:ext cx="639947" cy="523220"/>
          </a:xfrm>
          <a:prstGeom prst="rect">
            <a:avLst/>
          </a:prstGeom>
          <a:noFill/>
        </p:spPr>
        <p:txBody>
          <a:bodyPr wrap="square" rtlCol="0">
            <a:spAutoFit/>
          </a:bodyPr>
          <a:lstStyle/>
          <a:p>
            <a:r>
              <a:rPr kumimoji="1" lang="en-US" altLang="ja-JP" sz="2800" b="1" dirty="0">
                <a:solidFill>
                  <a:schemeClr val="bg1"/>
                </a:solidFill>
                <a:latin typeface="メイリオ" panose="020B0604030504040204" pitchFamily="50" charset="-128"/>
                <a:ea typeface="メイリオ" panose="020B0604030504040204" pitchFamily="50" charset="-128"/>
              </a:rPr>
              <a:t>4</a:t>
            </a:r>
            <a:r>
              <a:rPr kumimoji="1" lang="en-US" altLang="ja-JP" sz="2800" b="1" dirty="0" smtClean="0">
                <a:solidFill>
                  <a:schemeClr val="bg1"/>
                </a:solidFill>
                <a:latin typeface="メイリオ" panose="020B0604030504040204" pitchFamily="50" charset="-128"/>
                <a:ea typeface="メイリオ" panose="020B0604030504040204" pitchFamily="50" charset="-128"/>
              </a:rPr>
              <a:t>.</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12" name="楕円 11"/>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13" name="テキスト ボックス 12"/>
          <p:cNvSpPr txBox="1"/>
          <p:nvPr/>
        </p:nvSpPr>
        <p:spPr>
          <a:xfrm>
            <a:off x="6353811" y="9438918"/>
            <a:ext cx="448124" cy="307777"/>
          </a:xfrm>
          <a:prstGeom prst="rect">
            <a:avLst/>
          </a:prstGeom>
          <a:noFill/>
        </p:spPr>
        <p:txBody>
          <a:bodyPr wrap="square" rtlCol="0">
            <a:spAutoFit/>
          </a:bodyPr>
          <a:lstStyle/>
          <a:p>
            <a:r>
              <a:rPr kumimoji="1" lang="en-US" altLang="ja-JP" sz="1400" b="1" dirty="0" smtClean="0">
                <a:solidFill>
                  <a:schemeClr val="bg1"/>
                </a:solidFill>
              </a:rPr>
              <a:t>27</a:t>
            </a:r>
            <a:endParaRPr kumimoji="1" lang="ja-JP" altLang="en-US" sz="1400" b="1" dirty="0">
              <a:solidFill>
                <a:schemeClr val="bg1"/>
              </a:solidFill>
            </a:endParaRPr>
          </a:p>
        </p:txBody>
      </p:sp>
      <p:sp>
        <p:nvSpPr>
          <p:cNvPr id="4" name="角丸四角形 3"/>
          <p:cNvSpPr/>
          <p:nvPr/>
        </p:nvSpPr>
        <p:spPr>
          <a:xfrm>
            <a:off x="209282" y="918702"/>
            <a:ext cx="6310489" cy="7136656"/>
          </a:xfrm>
          <a:prstGeom prst="roundRect">
            <a:avLst>
              <a:gd name="adj" fmla="val 3758"/>
            </a:avLst>
          </a:prstGeom>
          <a:noFill/>
          <a:ln w="190500" cmpd="thickThin">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405317" y="1086012"/>
            <a:ext cx="1415772" cy="461665"/>
          </a:xfrm>
          <a:prstGeom prst="rect">
            <a:avLst/>
          </a:prstGeom>
        </p:spPr>
        <p:txBody>
          <a:bodyPr wrap="none">
            <a:spAutoFit/>
          </a:bodyPr>
          <a:lstStyle/>
          <a:p>
            <a:pPr algn="ctr"/>
            <a:r>
              <a:rPr kumimoji="1" lang="ja-JP" altLang="en-US" sz="2400" b="1" dirty="0">
                <a:solidFill>
                  <a:srgbClr val="002060"/>
                </a:solidFill>
                <a:latin typeface="メイリオ" panose="020B0604030504040204" pitchFamily="50" charset="-128"/>
                <a:ea typeface="メイリオ" panose="020B0604030504040204" pitchFamily="50" charset="-128"/>
              </a:rPr>
              <a:t>動画</a:t>
            </a:r>
            <a:r>
              <a:rPr kumimoji="1" lang="ja-JP" altLang="en-US" sz="2400" b="1" dirty="0" smtClean="0">
                <a:solidFill>
                  <a:srgbClr val="002060"/>
                </a:solidFill>
                <a:latin typeface="メイリオ" panose="020B0604030504040204" pitchFamily="50" charset="-128"/>
                <a:ea typeface="メイリオ" panose="020B0604030504040204" pitchFamily="50" charset="-128"/>
              </a:rPr>
              <a:t>教材</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2463437" y="3549576"/>
            <a:ext cx="2031326" cy="461665"/>
          </a:xfrm>
          <a:prstGeom prst="rect">
            <a:avLst/>
          </a:prstGeom>
        </p:spPr>
        <p:txBody>
          <a:bodyPr wrap="none">
            <a:spAutoFit/>
          </a:bodyPr>
          <a:lstStyle/>
          <a:p>
            <a:pPr algn="ctr"/>
            <a:r>
              <a:rPr kumimoji="1" lang="ja-JP" altLang="en-US" sz="2400" b="1" dirty="0" smtClean="0">
                <a:solidFill>
                  <a:srgbClr val="002060"/>
                </a:solidFill>
                <a:latin typeface="メイリオ" panose="020B0604030504040204" pitchFamily="50" charset="-128"/>
                <a:ea typeface="メイリオ" panose="020B0604030504040204" pitchFamily="50" charset="-128"/>
              </a:rPr>
              <a:t>ワークシート</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2460867" y="4837291"/>
            <a:ext cx="2031326" cy="461665"/>
          </a:xfrm>
          <a:prstGeom prst="rect">
            <a:avLst/>
          </a:prstGeom>
        </p:spPr>
        <p:txBody>
          <a:bodyPr wrap="none">
            <a:spAutoFit/>
          </a:bodyPr>
          <a:lstStyle/>
          <a:p>
            <a:pPr algn="ctr"/>
            <a:r>
              <a:rPr kumimoji="1" lang="ja-JP" altLang="en-US" sz="2400" b="1" dirty="0" smtClean="0">
                <a:solidFill>
                  <a:srgbClr val="002060"/>
                </a:solidFill>
                <a:latin typeface="メイリオ" panose="020B0604030504040204" pitchFamily="50" charset="-128"/>
                <a:ea typeface="メイリオ" panose="020B0604030504040204" pitchFamily="50" charset="-128"/>
              </a:rPr>
              <a:t>ルーブリック</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60474" y="4069904"/>
            <a:ext cx="2733274" cy="523220"/>
          </a:xfrm>
          <a:prstGeom prst="rect">
            <a:avLst/>
          </a:prstGeom>
          <a:noFill/>
        </p:spPr>
        <p:txBody>
          <a:bodyPr wrap="square" rtlCol="0">
            <a:spAutoFit/>
          </a:bodyPr>
          <a:lstStyle/>
          <a:p>
            <a:r>
              <a:rPr kumimoji="1" lang="ja-JP" altLang="en-US" sz="1400" dirty="0" smtClean="0">
                <a:solidFill>
                  <a:srgbClr val="002060"/>
                </a:solidFill>
              </a:rPr>
              <a:t>各トピック４ページずつで、</a:t>
            </a:r>
            <a:endParaRPr kumimoji="1" lang="en-US" altLang="ja-JP" sz="1400" dirty="0" smtClean="0">
              <a:solidFill>
                <a:srgbClr val="002060"/>
              </a:solidFill>
            </a:endParaRPr>
          </a:p>
          <a:p>
            <a:r>
              <a:rPr kumimoji="1" lang="ja-JP" altLang="en-US" sz="1400" dirty="0" smtClean="0">
                <a:solidFill>
                  <a:srgbClr val="002060"/>
                </a:solidFill>
              </a:rPr>
              <a:t>６トピック分あります。</a:t>
            </a:r>
            <a:endParaRPr kumimoji="1" lang="ja-JP" altLang="en-US" sz="1400" dirty="0">
              <a:solidFill>
                <a:srgbClr val="002060"/>
              </a:solidFill>
            </a:endParaRPr>
          </a:p>
        </p:txBody>
      </p:sp>
      <p:grpSp>
        <p:nvGrpSpPr>
          <p:cNvPr id="7" name="グループ化 6"/>
          <p:cNvGrpSpPr/>
          <p:nvPr/>
        </p:nvGrpSpPr>
        <p:grpSpPr>
          <a:xfrm>
            <a:off x="961485" y="3684874"/>
            <a:ext cx="1071746" cy="953749"/>
            <a:chOff x="989643" y="4053689"/>
            <a:chExt cx="1206766" cy="958318"/>
          </a:xfrm>
          <a:effectLst>
            <a:outerShdw blurRad="50800" dist="38100" dir="2700000" algn="tl" rotWithShape="0">
              <a:prstClr val="black">
                <a:alpha val="40000"/>
              </a:prstClr>
            </a:outerShdw>
          </a:effectLst>
        </p:grpSpPr>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9775">
              <a:off x="1569176" y="4106005"/>
              <a:ext cx="627233" cy="906002"/>
            </a:xfrm>
            <a:prstGeom prst="rect">
              <a:avLst/>
            </a:prstGeom>
            <a:ln w="12700">
              <a:solidFill>
                <a:srgbClr val="00B0F0"/>
              </a:solidFill>
            </a:ln>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7105">
              <a:off x="989643" y="4053689"/>
              <a:ext cx="662230" cy="956554"/>
            </a:xfrm>
            <a:prstGeom prst="rect">
              <a:avLst/>
            </a:prstGeom>
            <a:ln w="12700">
              <a:solidFill>
                <a:srgbClr val="00B0F0"/>
              </a:solidFill>
            </a:ln>
          </p:spPr>
        </p:pic>
      </p:grpSp>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4558" y="6878726"/>
            <a:ext cx="915201" cy="573536"/>
          </a:xfrm>
          <a:prstGeom prst="rect">
            <a:avLst/>
          </a:prstGeom>
        </p:spPr>
      </p:pic>
      <p:grpSp>
        <p:nvGrpSpPr>
          <p:cNvPr id="8" name="グループ化 7"/>
          <p:cNvGrpSpPr/>
          <p:nvPr/>
        </p:nvGrpSpPr>
        <p:grpSpPr>
          <a:xfrm>
            <a:off x="3725031" y="6796654"/>
            <a:ext cx="776358" cy="738653"/>
            <a:chOff x="813863" y="6805624"/>
            <a:chExt cx="1543920" cy="1410018"/>
          </a:xfrm>
        </p:grpSpPr>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63" y="6805624"/>
              <a:ext cx="976167" cy="1410018"/>
            </a:xfrm>
            <a:prstGeom prst="rect">
              <a:avLst/>
            </a:prstGeom>
            <a:ln w="12700">
              <a:solidFill>
                <a:srgbClr val="0089D4"/>
              </a:solidFill>
            </a:ln>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73433">
              <a:off x="1619783" y="7585277"/>
              <a:ext cx="738000" cy="622521"/>
            </a:xfrm>
            <a:prstGeom prst="rect">
              <a:avLst/>
            </a:prstGeom>
          </p:spPr>
        </p:pic>
      </p:grpSp>
      <p:sp>
        <p:nvSpPr>
          <p:cNvPr id="37" name="テキスト ボックス 36"/>
          <p:cNvSpPr txBox="1"/>
          <p:nvPr/>
        </p:nvSpPr>
        <p:spPr>
          <a:xfrm>
            <a:off x="1428669" y="6286950"/>
            <a:ext cx="3943111" cy="461665"/>
          </a:xfrm>
          <a:prstGeom prst="rect">
            <a:avLst/>
          </a:prstGeom>
          <a:noFill/>
        </p:spPr>
        <p:txBody>
          <a:bodyPr wrap="square" rtlCol="0">
            <a:spAutoFit/>
          </a:bodyPr>
          <a:lstStyle/>
          <a:p>
            <a:r>
              <a:rPr kumimoji="1" lang="ja-JP" altLang="en-US" sz="1200" dirty="0" smtClean="0">
                <a:solidFill>
                  <a:srgbClr val="002060"/>
                </a:solidFill>
                <a:latin typeface="+mn-ea"/>
              </a:rPr>
              <a:t>タブレット入力の場合はワークシートデータを、</a:t>
            </a:r>
            <a:endParaRPr kumimoji="1" lang="en-US" altLang="ja-JP" sz="1200" dirty="0" smtClean="0">
              <a:solidFill>
                <a:srgbClr val="002060"/>
              </a:solidFill>
              <a:latin typeface="+mn-ea"/>
            </a:endParaRPr>
          </a:p>
          <a:p>
            <a:r>
              <a:rPr kumimoji="1" lang="ja-JP" altLang="en-US" sz="1200" dirty="0" smtClean="0">
                <a:solidFill>
                  <a:srgbClr val="002060"/>
                </a:solidFill>
                <a:latin typeface="+mn-ea"/>
              </a:rPr>
              <a:t>紙で書く場合は生徒数分の出力紙をご準備ください。</a:t>
            </a:r>
            <a:endParaRPr kumimoji="1" lang="ja-JP" altLang="en-US" sz="1200" dirty="0">
              <a:solidFill>
                <a:srgbClr val="002060"/>
              </a:solidFill>
              <a:latin typeface="+mn-ea"/>
            </a:endParaRPr>
          </a:p>
        </p:txBody>
      </p:sp>
      <p:pic>
        <p:nvPicPr>
          <p:cNvPr id="41" name="図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5315" y="2538914"/>
            <a:ext cx="628169" cy="559932"/>
          </a:xfrm>
          <a:prstGeom prst="rect">
            <a:avLst/>
          </a:prstGeom>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5928" y="2482640"/>
            <a:ext cx="989384" cy="658721"/>
          </a:xfrm>
          <a:prstGeom prst="rect">
            <a:avLst/>
          </a:prstGeom>
        </p:spPr>
      </p:pic>
      <p:sp>
        <p:nvSpPr>
          <p:cNvPr id="48" name="角丸四角形 47"/>
          <p:cNvSpPr/>
          <p:nvPr/>
        </p:nvSpPr>
        <p:spPr>
          <a:xfrm>
            <a:off x="1732621" y="9024875"/>
            <a:ext cx="3046488" cy="9029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49455" y="8715060"/>
            <a:ext cx="4147342" cy="400110"/>
          </a:xfrm>
          <a:prstGeom prst="rect">
            <a:avLst/>
          </a:prstGeom>
        </p:spPr>
        <p:txBody>
          <a:bodyPr wrap="square">
            <a:spAutoFit/>
          </a:bodyPr>
          <a:lstStyle/>
          <a:p>
            <a:pPr algn="ctr"/>
            <a:r>
              <a:rPr kumimoji="1" lang="ja-JP" altLang="en-US" sz="2000" b="1" dirty="0" smtClean="0">
                <a:solidFill>
                  <a:srgbClr val="002060"/>
                </a:solidFill>
                <a:latin typeface="メイリオ" panose="020B0604030504040204" pitchFamily="50" charset="-128"/>
                <a:ea typeface="メイリオ" panose="020B0604030504040204" pitchFamily="50" charset="-128"/>
              </a:rPr>
              <a:t>探究教育プログラム手引き</a:t>
            </a:r>
            <a:endParaRPr kumimoji="1" lang="ja-JP" altLang="en-US" sz="2000" b="1" dirty="0">
              <a:solidFill>
                <a:srgbClr val="002060"/>
              </a:solidFill>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1615524" y="1499206"/>
            <a:ext cx="3443190" cy="307777"/>
          </a:xfrm>
          <a:prstGeom prst="rect">
            <a:avLst/>
          </a:prstGeom>
          <a:noFill/>
        </p:spPr>
        <p:txBody>
          <a:bodyPr wrap="square" rtlCol="0">
            <a:spAutoFit/>
          </a:bodyPr>
          <a:lstStyle/>
          <a:p>
            <a:pPr algn="ctr"/>
            <a:r>
              <a:rPr kumimoji="1" lang="ja-JP" altLang="en-US" sz="1400" dirty="0" smtClean="0">
                <a:solidFill>
                  <a:srgbClr val="002060"/>
                </a:solidFill>
              </a:rPr>
              <a:t>■「はじめに見よう」（</a:t>
            </a:r>
            <a:r>
              <a:rPr kumimoji="1" lang="ja-JP" altLang="en-US" sz="1400" dirty="0" smtClean="0">
                <a:solidFill>
                  <a:srgbClr val="002060"/>
                </a:solidFill>
                <a:latin typeface="+mn-ea"/>
              </a:rPr>
              <a:t>約</a:t>
            </a:r>
            <a:r>
              <a:rPr kumimoji="1" lang="en-US" altLang="ja-JP" sz="1400" dirty="0">
                <a:solidFill>
                  <a:srgbClr val="002060"/>
                </a:solidFill>
                <a:latin typeface="+mn-ea"/>
              </a:rPr>
              <a:t>10</a:t>
            </a:r>
            <a:r>
              <a:rPr kumimoji="1" lang="ja-JP" altLang="en-US" sz="1400" dirty="0" smtClean="0">
                <a:solidFill>
                  <a:srgbClr val="002060"/>
                </a:solidFill>
                <a:latin typeface="+mn-ea"/>
              </a:rPr>
              <a:t>分</a:t>
            </a:r>
            <a:r>
              <a:rPr kumimoji="1" lang="ja-JP" altLang="en-US" sz="1400" dirty="0" smtClean="0">
                <a:solidFill>
                  <a:srgbClr val="002060"/>
                </a:solidFill>
              </a:rPr>
              <a:t>）</a:t>
            </a:r>
            <a:endParaRPr kumimoji="1" lang="ja-JP" altLang="en-US" sz="1400" dirty="0">
              <a:solidFill>
                <a:srgbClr val="002060"/>
              </a:solidFill>
            </a:endParaRPr>
          </a:p>
        </p:txBody>
      </p:sp>
      <p:sp>
        <p:nvSpPr>
          <p:cNvPr id="63" name="テキスト ボックス 62"/>
          <p:cNvSpPr txBox="1"/>
          <p:nvPr/>
        </p:nvSpPr>
        <p:spPr>
          <a:xfrm>
            <a:off x="1527888" y="1707587"/>
            <a:ext cx="3251625" cy="307777"/>
          </a:xfrm>
          <a:prstGeom prst="rect">
            <a:avLst/>
          </a:prstGeom>
          <a:noFill/>
        </p:spPr>
        <p:txBody>
          <a:bodyPr wrap="square" rtlCol="0">
            <a:spAutoFit/>
          </a:bodyPr>
          <a:lstStyle/>
          <a:p>
            <a:pPr algn="ctr"/>
            <a:r>
              <a:rPr kumimoji="1" lang="ja-JP" altLang="en-US" sz="1400" dirty="0" smtClean="0">
                <a:solidFill>
                  <a:srgbClr val="002060"/>
                </a:solidFill>
              </a:rPr>
              <a:t>■「テーマ映像」</a:t>
            </a:r>
            <a:r>
              <a:rPr kumimoji="1" lang="ja-JP" altLang="en-US" sz="1400" smtClean="0">
                <a:solidFill>
                  <a:srgbClr val="002060"/>
                </a:solidFill>
              </a:rPr>
              <a:t>（約８分</a:t>
            </a:r>
            <a:r>
              <a:rPr kumimoji="1" lang="ja-JP" altLang="en-US" sz="1400" dirty="0" smtClean="0">
                <a:solidFill>
                  <a:srgbClr val="002060"/>
                </a:solidFill>
              </a:rPr>
              <a:t>）</a:t>
            </a:r>
            <a:endParaRPr kumimoji="1" lang="en-US" altLang="ja-JP" sz="1400" dirty="0" smtClean="0">
              <a:solidFill>
                <a:srgbClr val="002060"/>
              </a:solidFill>
            </a:endParaRPr>
          </a:p>
        </p:txBody>
      </p:sp>
      <p:sp>
        <p:nvSpPr>
          <p:cNvPr id="65" name="テキスト ボックス 64"/>
          <p:cNvSpPr txBox="1"/>
          <p:nvPr/>
        </p:nvSpPr>
        <p:spPr>
          <a:xfrm>
            <a:off x="1497525" y="2087574"/>
            <a:ext cx="3941074" cy="461665"/>
          </a:xfrm>
          <a:prstGeom prst="rect">
            <a:avLst/>
          </a:prstGeom>
          <a:noFill/>
        </p:spPr>
        <p:txBody>
          <a:bodyPr wrap="square" rtlCol="0">
            <a:spAutoFit/>
          </a:bodyPr>
          <a:lstStyle/>
          <a:p>
            <a:r>
              <a:rPr kumimoji="1" lang="ja-JP" altLang="en-US" sz="1200" dirty="0" smtClean="0">
                <a:solidFill>
                  <a:srgbClr val="002060"/>
                </a:solidFill>
                <a:latin typeface="+mn-ea"/>
              </a:rPr>
              <a:t>動画を視聴できる環境として、</a:t>
            </a:r>
            <a:endParaRPr kumimoji="1" lang="en-US" altLang="ja-JP" sz="1200" dirty="0" smtClean="0">
              <a:solidFill>
                <a:srgbClr val="002060"/>
              </a:solidFill>
              <a:latin typeface="+mn-ea"/>
            </a:endParaRPr>
          </a:p>
          <a:p>
            <a:r>
              <a:rPr kumimoji="1" lang="ja-JP" altLang="en-US" sz="1200" dirty="0" smtClean="0">
                <a:solidFill>
                  <a:srgbClr val="002060"/>
                </a:solidFill>
                <a:latin typeface="+mn-ea"/>
              </a:rPr>
              <a:t>タブレットまたは大型モニターをご準備ください。</a:t>
            </a:r>
            <a:endParaRPr kumimoji="1" lang="ja-JP" altLang="en-US" sz="1200" dirty="0">
              <a:solidFill>
                <a:srgbClr val="002060"/>
              </a:solidFill>
              <a:latin typeface="+mn-ea"/>
            </a:endParaRPr>
          </a:p>
        </p:txBody>
      </p:sp>
      <p:pic>
        <p:nvPicPr>
          <p:cNvPr id="69" name="図 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93" y="1242200"/>
            <a:ext cx="981222" cy="693443"/>
          </a:xfrm>
          <a:prstGeom prst="rect">
            <a:avLst/>
          </a:prstGeom>
        </p:spPr>
      </p:pic>
      <p:sp>
        <p:nvSpPr>
          <p:cNvPr id="43" name="テキスト ボックス 42"/>
          <p:cNvSpPr txBox="1"/>
          <p:nvPr/>
        </p:nvSpPr>
        <p:spPr>
          <a:xfrm>
            <a:off x="2524549" y="5404708"/>
            <a:ext cx="2733274" cy="307777"/>
          </a:xfrm>
          <a:prstGeom prst="rect">
            <a:avLst/>
          </a:prstGeom>
          <a:noFill/>
        </p:spPr>
        <p:txBody>
          <a:bodyPr wrap="square" rtlCol="0">
            <a:spAutoFit/>
          </a:bodyPr>
          <a:lstStyle/>
          <a:p>
            <a:pPr algn="ctr"/>
            <a:r>
              <a:rPr kumimoji="1" lang="ja-JP" altLang="en-US" sz="1400" dirty="0" smtClean="0">
                <a:solidFill>
                  <a:srgbClr val="002060"/>
                </a:solidFill>
              </a:rPr>
              <a:t>全トピック共通の１ページです。</a:t>
            </a:r>
            <a:endParaRPr kumimoji="1" lang="ja-JP" altLang="en-US" sz="1400" dirty="0">
              <a:solidFill>
                <a:srgbClr val="002060"/>
              </a:solidFill>
            </a:endParaRPr>
          </a:p>
        </p:txBody>
      </p:sp>
      <p:sp>
        <p:nvSpPr>
          <p:cNvPr id="26" name="角丸四角形 25"/>
          <p:cNvSpPr/>
          <p:nvPr/>
        </p:nvSpPr>
        <p:spPr>
          <a:xfrm>
            <a:off x="1300602" y="2074027"/>
            <a:ext cx="4071178" cy="1115333"/>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1301126" y="6284018"/>
            <a:ext cx="4071178" cy="1349933"/>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6709" y="457037"/>
            <a:ext cx="1203695" cy="461665"/>
          </a:xfrm>
          <a:prstGeom prst="rect">
            <a:avLst/>
          </a:prstGeom>
          <a:noFill/>
        </p:spPr>
        <p:txBody>
          <a:bodyPr wrap="square" rtlCol="0">
            <a:spAutoFit/>
          </a:bodyPr>
          <a:lstStyle/>
          <a:p>
            <a:r>
              <a:rPr kumimoji="1" lang="ja-JP" altLang="en-US" sz="2400" b="1" dirty="0" smtClean="0"/>
              <a:t>生徒用</a:t>
            </a:r>
            <a:endParaRPr kumimoji="1" lang="ja-JP" altLang="en-US" sz="2400" b="1" dirty="0"/>
          </a:p>
        </p:txBody>
      </p:sp>
      <p:sp>
        <p:nvSpPr>
          <p:cNvPr id="57" name="テキスト ボックス 56"/>
          <p:cNvSpPr txBox="1"/>
          <p:nvPr/>
        </p:nvSpPr>
        <p:spPr>
          <a:xfrm>
            <a:off x="1698906" y="9142666"/>
            <a:ext cx="3256654" cy="523220"/>
          </a:xfrm>
          <a:prstGeom prst="rect">
            <a:avLst/>
          </a:prstGeom>
          <a:noFill/>
        </p:spPr>
        <p:txBody>
          <a:bodyPr wrap="square" rtlCol="0">
            <a:spAutoFit/>
          </a:bodyPr>
          <a:lstStyle/>
          <a:p>
            <a:r>
              <a:rPr kumimoji="1" lang="ja-JP" altLang="en-US" sz="1400" dirty="0">
                <a:solidFill>
                  <a:srgbClr val="002060"/>
                </a:solidFill>
              </a:rPr>
              <a:t>先生</a:t>
            </a:r>
            <a:r>
              <a:rPr kumimoji="1" lang="ja-JP" altLang="en-US" sz="1400" dirty="0" smtClean="0">
                <a:solidFill>
                  <a:srgbClr val="002060"/>
                </a:solidFill>
              </a:rPr>
              <a:t>用の</a:t>
            </a:r>
            <a:r>
              <a:rPr kumimoji="1" lang="ja-JP" altLang="en-US" sz="1400" dirty="0">
                <a:solidFill>
                  <a:srgbClr val="002060"/>
                </a:solidFill>
              </a:rPr>
              <a:t>手引</a:t>
            </a:r>
            <a:r>
              <a:rPr kumimoji="1" lang="ja-JP" altLang="en-US" sz="1400" dirty="0" smtClean="0">
                <a:solidFill>
                  <a:srgbClr val="002060"/>
                </a:solidFill>
              </a:rPr>
              <a:t>きです</a:t>
            </a:r>
            <a:r>
              <a:rPr kumimoji="1" lang="ja-JP" altLang="en-US" sz="1400" dirty="0">
                <a:solidFill>
                  <a:srgbClr val="002060"/>
                </a:solidFill>
              </a:rPr>
              <a:t>。</a:t>
            </a:r>
            <a:r>
              <a:rPr kumimoji="1" lang="ja-JP" altLang="en-US" sz="1400" dirty="0" smtClean="0">
                <a:solidFill>
                  <a:srgbClr val="002060"/>
                </a:solidFill>
              </a:rPr>
              <a:t>必要に応じて、</a:t>
            </a:r>
            <a:endParaRPr kumimoji="1" lang="en-US" altLang="ja-JP" sz="1400" dirty="0" smtClean="0">
              <a:solidFill>
                <a:srgbClr val="002060"/>
              </a:solidFill>
            </a:endParaRPr>
          </a:p>
          <a:p>
            <a:r>
              <a:rPr kumimoji="1" lang="ja-JP" altLang="en-US" sz="1400" dirty="0" smtClean="0">
                <a:solidFill>
                  <a:srgbClr val="002060"/>
                </a:solidFill>
              </a:rPr>
              <a:t>データか印刷かをご判断ください。</a:t>
            </a:r>
            <a:endParaRPr kumimoji="1" lang="ja-JP" altLang="en-US" sz="1400" dirty="0">
              <a:solidFill>
                <a:srgbClr val="002060"/>
              </a:solidFill>
            </a:endParaRPr>
          </a:p>
        </p:txBody>
      </p:sp>
      <p:sp>
        <p:nvSpPr>
          <p:cNvPr id="58" name="角丸四角形 57"/>
          <p:cNvSpPr/>
          <p:nvPr/>
        </p:nvSpPr>
        <p:spPr>
          <a:xfrm>
            <a:off x="216537" y="8561035"/>
            <a:ext cx="4758642" cy="1210071"/>
          </a:xfrm>
          <a:prstGeom prst="roundRect">
            <a:avLst>
              <a:gd name="adj" fmla="val 3758"/>
            </a:avLst>
          </a:prstGeom>
          <a:noFill/>
          <a:ln w="190500" cmpd="thickThin">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58869" y="8118223"/>
            <a:ext cx="1203695" cy="461665"/>
          </a:xfrm>
          <a:prstGeom prst="rect">
            <a:avLst/>
          </a:prstGeom>
          <a:noFill/>
        </p:spPr>
        <p:txBody>
          <a:bodyPr wrap="square" rtlCol="0">
            <a:spAutoFit/>
          </a:bodyPr>
          <a:lstStyle/>
          <a:p>
            <a:r>
              <a:rPr kumimoji="1" lang="ja-JP" altLang="en-US" sz="2400" b="1" dirty="0" smtClean="0"/>
              <a:t>先生用</a:t>
            </a:r>
            <a:endParaRPr kumimoji="1" lang="ja-JP" altLang="en-US" sz="2400" b="1" dirty="0"/>
          </a:p>
        </p:txBody>
      </p:sp>
      <p:pic>
        <p:nvPicPr>
          <p:cNvPr id="49" name="図 48"/>
          <p:cNvPicPr>
            <a:picLocks noChangeAspect="1"/>
          </p:cNvPicPr>
          <p:nvPr/>
        </p:nvPicPr>
        <p:blipFill>
          <a:blip r:embed="rId11"/>
          <a:stretch>
            <a:fillRect/>
          </a:stretch>
        </p:blipFill>
        <p:spPr>
          <a:xfrm>
            <a:off x="813354" y="4907383"/>
            <a:ext cx="1604340" cy="1102605"/>
          </a:xfrm>
          <a:prstGeom prst="rect">
            <a:avLst/>
          </a:prstGeom>
          <a:ln>
            <a:solidFill>
              <a:srgbClr val="00B0F0"/>
            </a:solidFill>
          </a:ln>
        </p:spPr>
      </p:pic>
    </p:spTree>
    <p:extLst>
      <p:ext uri="{BB962C8B-B14F-4D97-AF65-F5344CB8AC3E}">
        <p14:creationId xmlns:p14="http://schemas.microsoft.com/office/powerpoint/2010/main" val="1797320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90301" y="1918913"/>
            <a:ext cx="6636949" cy="1412943"/>
            <a:chOff x="7302729" y="5107561"/>
            <a:chExt cx="6290815" cy="1869840"/>
          </a:xfrm>
        </p:grpSpPr>
        <p:grpSp>
          <p:nvGrpSpPr>
            <p:cNvPr id="50" name="グループ化 49"/>
            <p:cNvGrpSpPr/>
            <p:nvPr/>
          </p:nvGrpSpPr>
          <p:grpSpPr>
            <a:xfrm>
              <a:off x="7302729" y="5107561"/>
              <a:ext cx="6290815" cy="1869840"/>
              <a:chOff x="211799" y="666206"/>
              <a:chExt cx="6581579" cy="2175931"/>
            </a:xfrm>
          </p:grpSpPr>
          <p:sp>
            <p:nvSpPr>
              <p:cNvPr id="51" name="角丸四角形 50"/>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7" name="直線コネクタ 46"/>
            <p:cNvCxnSpPr/>
            <p:nvPr/>
          </p:nvCxnSpPr>
          <p:spPr>
            <a:xfrm flipV="1">
              <a:off x="7429150" y="5609733"/>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91145" y="6418005"/>
            <a:ext cx="6602128" cy="1588971"/>
            <a:chOff x="-82364" y="8564646"/>
            <a:chExt cx="6290815" cy="1869840"/>
          </a:xfrm>
        </p:grpSpPr>
        <p:grpSp>
          <p:nvGrpSpPr>
            <p:cNvPr id="82" name="グループ化 81"/>
            <p:cNvGrpSpPr/>
            <p:nvPr/>
          </p:nvGrpSpPr>
          <p:grpSpPr>
            <a:xfrm>
              <a:off x="-82364" y="8564646"/>
              <a:ext cx="6290815" cy="1869840"/>
              <a:chOff x="211799" y="666206"/>
              <a:chExt cx="6581579" cy="2175931"/>
            </a:xfrm>
          </p:grpSpPr>
          <p:sp>
            <p:nvSpPr>
              <p:cNvPr id="86" name="角丸四角形 85"/>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5" name="直線コネクタ 84"/>
            <p:cNvCxnSpPr/>
            <p:nvPr/>
          </p:nvCxnSpPr>
          <p:spPr>
            <a:xfrm flipV="1">
              <a:off x="26250" y="9069596"/>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9" name="テキスト ボックス 18"/>
          <p:cNvSpPr txBox="1"/>
          <p:nvPr/>
        </p:nvSpPr>
        <p:spPr>
          <a:xfrm>
            <a:off x="535356" y="43180"/>
            <a:ext cx="6634070" cy="369332"/>
          </a:xfrm>
          <a:prstGeom prst="rect">
            <a:avLst/>
          </a:prstGeom>
          <a:noFill/>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その他　＜よくある</a:t>
            </a:r>
            <a:r>
              <a:rPr kumimoji="1" lang="en-US" altLang="ja-JP" b="1" dirty="0" smtClean="0">
                <a:solidFill>
                  <a:schemeClr val="bg1"/>
                </a:solidFill>
                <a:latin typeface="メイリオ" panose="020B0604030504040204" pitchFamily="50" charset="-128"/>
                <a:ea typeface="メイリオ" panose="020B0604030504040204" pitchFamily="50" charset="-128"/>
              </a:rPr>
              <a:t>QA</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74995" y="-21265"/>
            <a:ext cx="639947" cy="523220"/>
          </a:xfrm>
          <a:prstGeom prst="rect">
            <a:avLst/>
          </a:prstGeom>
          <a:noFill/>
        </p:spPr>
        <p:txBody>
          <a:bodyPr wrap="square" rtlCol="0">
            <a:spAutoFit/>
          </a:bodyPr>
          <a:lstStyle/>
          <a:p>
            <a:r>
              <a:rPr kumimoji="1" lang="en-US" altLang="ja-JP" sz="2800" b="1" dirty="0">
                <a:solidFill>
                  <a:schemeClr val="bg1"/>
                </a:solidFill>
                <a:latin typeface="メイリオ" panose="020B0604030504040204" pitchFamily="50" charset="-128"/>
                <a:ea typeface="メイリオ" panose="020B0604030504040204" pitchFamily="50" charset="-128"/>
              </a:rPr>
              <a:t>4</a:t>
            </a:r>
            <a:r>
              <a:rPr kumimoji="1" lang="en-US" altLang="ja-JP" sz="2800" b="1" dirty="0" smtClean="0">
                <a:solidFill>
                  <a:schemeClr val="bg1"/>
                </a:solidFill>
                <a:latin typeface="メイリオ" panose="020B0604030504040204" pitchFamily="50" charset="-128"/>
                <a:ea typeface="メイリオ" panose="020B0604030504040204" pitchFamily="50" charset="-128"/>
              </a:rPr>
              <a:t>.</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156323" y="514120"/>
            <a:ext cx="6645612" cy="1326999"/>
            <a:chOff x="337419" y="506418"/>
            <a:chExt cx="6290815" cy="1641144"/>
          </a:xfrm>
        </p:grpSpPr>
        <p:grpSp>
          <p:nvGrpSpPr>
            <p:cNvPr id="33" name="グループ化 32"/>
            <p:cNvGrpSpPr/>
            <p:nvPr/>
          </p:nvGrpSpPr>
          <p:grpSpPr>
            <a:xfrm>
              <a:off x="337419" y="506418"/>
              <a:ext cx="6290815" cy="1641144"/>
              <a:chOff x="211799" y="666206"/>
              <a:chExt cx="6581579" cy="2175931"/>
            </a:xfrm>
          </p:grpSpPr>
          <p:sp>
            <p:nvSpPr>
              <p:cNvPr id="32" name="角丸四角形 31"/>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59" y="588791"/>
              <a:ext cx="251268" cy="248203"/>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88" y="1068571"/>
              <a:ext cx="244439" cy="284062"/>
            </a:xfrm>
            <a:prstGeom prst="rect">
              <a:avLst/>
            </a:prstGeom>
          </p:spPr>
        </p:pic>
        <p:cxnSp>
          <p:nvCxnSpPr>
            <p:cNvPr id="27" name="直線コネクタ 26"/>
            <p:cNvCxnSpPr/>
            <p:nvPr/>
          </p:nvCxnSpPr>
          <p:spPr>
            <a:xfrm flipV="1">
              <a:off x="535259" y="901905"/>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601793" y="6935926"/>
            <a:ext cx="5928689" cy="769441"/>
          </a:xfrm>
          <a:prstGeom prst="rect">
            <a:avLst/>
          </a:prstGeom>
          <a:noFill/>
        </p:spPr>
        <p:txBody>
          <a:bodyPr wrap="square" rtlCol="0">
            <a:spAutoFit/>
          </a:bodyPr>
          <a:lstStyle/>
          <a:p>
            <a:r>
              <a:rPr kumimoji="1" lang="ja-JP" altLang="en-US" sz="1100" dirty="0" smtClean="0">
                <a:latin typeface="+mn-ea"/>
              </a:rPr>
              <a:t>動画視聴を宿題にして、ワークシートの１枚目の記入までを事前に済ませておくとよいでしょう。授業ではワークシートの</a:t>
            </a:r>
            <a:r>
              <a:rPr kumimoji="1" lang="en-US" altLang="ja-JP" sz="1100" dirty="0" smtClean="0">
                <a:latin typeface="+mn-ea"/>
              </a:rPr>
              <a:t>2</a:t>
            </a:r>
            <a:r>
              <a:rPr kumimoji="1" lang="ja-JP" altLang="en-US" sz="1100" dirty="0" smtClean="0">
                <a:latin typeface="+mn-ea"/>
              </a:rPr>
              <a:t>枚目から取り組むことができます。また、ワークシートの最終項の参考資料を</a:t>
            </a:r>
            <a:r>
              <a:rPr kumimoji="1" lang="ja-JP" altLang="en-US" sz="1100" dirty="0">
                <a:latin typeface="+mn-ea"/>
              </a:rPr>
              <a:t>活用</a:t>
            </a:r>
            <a:r>
              <a:rPr kumimoji="1" lang="ja-JP" altLang="en-US" sz="1100" dirty="0" smtClean="0">
                <a:latin typeface="+mn-ea"/>
              </a:rPr>
              <a:t>することで、「情報収集」の時間を短縮でき、議論や発表などの時間を確保すること</a:t>
            </a:r>
            <a:r>
              <a:rPr kumimoji="1" lang="ja-JP" altLang="en-US" sz="1100" dirty="0">
                <a:latin typeface="+mn-ea"/>
              </a:rPr>
              <a:t>が</a:t>
            </a:r>
            <a:r>
              <a:rPr kumimoji="1" lang="ja-JP" altLang="en-US" sz="1100" dirty="0" smtClean="0">
                <a:latin typeface="+mn-ea"/>
              </a:rPr>
              <a:t>できます。</a:t>
            </a:r>
            <a:endParaRPr kumimoji="1" lang="en-US" altLang="ja-JP" sz="1100" dirty="0" smtClean="0">
              <a:latin typeface="+mn-ea"/>
            </a:endParaRPr>
          </a:p>
        </p:txBody>
      </p:sp>
      <p:grpSp>
        <p:nvGrpSpPr>
          <p:cNvPr id="4" name="グループ化 3"/>
          <p:cNvGrpSpPr/>
          <p:nvPr/>
        </p:nvGrpSpPr>
        <p:grpSpPr>
          <a:xfrm>
            <a:off x="173757" y="3337854"/>
            <a:ext cx="6619516" cy="1450574"/>
            <a:chOff x="-4924266" y="2142912"/>
            <a:chExt cx="6290815" cy="1869840"/>
          </a:xfrm>
        </p:grpSpPr>
        <p:grpSp>
          <p:nvGrpSpPr>
            <p:cNvPr id="34" name="グループ化 33"/>
            <p:cNvGrpSpPr/>
            <p:nvPr/>
          </p:nvGrpSpPr>
          <p:grpSpPr>
            <a:xfrm>
              <a:off x="-4924266" y="2142912"/>
              <a:ext cx="6290815" cy="1869840"/>
              <a:chOff x="211799" y="666206"/>
              <a:chExt cx="6581579" cy="2175931"/>
            </a:xfrm>
          </p:grpSpPr>
          <p:sp>
            <p:nvSpPr>
              <p:cNvPr id="35" name="角丸四角形 34"/>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9" name="直線コネクタ 38"/>
            <p:cNvCxnSpPr/>
            <p:nvPr/>
          </p:nvCxnSpPr>
          <p:spPr>
            <a:xfrm flipV="1">
              <a:off x="-4696866" y="2748423"/>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634947" y="558396"/>
            <a:ext cx="2770873" cy="261610"/>
          </a:xfrm>
          <a:prstGeom prst="rect">
            <a:avLst/>
          </a:prstGeom>
          <a:noFill/>
        </p:spPr>
        <p:txBody>
          <a:bodyPr wrap="square" rtlCol="0">
            <a:spAutoFit/>
          </a:bodyPr>
          <a:lstStyle/>
          <a:p>
            <a:r>
              <a:rPr kumimoji="1" lang="ja-JP" altLang="en-US" sz="1100" b="1" dirty="0"/>
              <a:t>教材</a:t>
            </a:r>
            <a:r>
              <a:rPr kumimoji="1" lang="ja-JP" altLang="en-US" sz="1100" b="1" dirty="0" smtClean="0"/>
              <a:t>の現物配布は</a:t>
            </a:r>
            <a:r>
              <a:rPr kumimoji="1" lang="ja-JP" altLang="en-US" sz="1100" b="1" dirty="0"/>
              <a:t>行</a:t>
            </a:r>
            <a:r>
              <a:rPr kumimoji="1" lang="ja-JP" altLang="en-US" sz="1100" b="1" dirty="0" smtClean="0"/>
              <a:t>わないの</a:t>
            </a:r>
            <a:r>
              <a:rPr kumimoji="1" lang="ja-JP" altLang="en-US" sz="1100" b="1" dirty="0"/>
              <a:t>か</a:t>
            </a:r>
          </a:p>
        </p:txBody>
      </p:sp>
      <p:sp>
        <p:nvSpPr>
          <p:cNvPr id="49" name="テキスト ボックス 48"/>
          <p:cNvSpPr txBox="1"/>
          <p:nvPr/>
        </p:nvSpPr>
        <p:spPr>
          <a:xfrm>
            <a:off x="584682" y="929620"/>
            <a:ext cx="5928916" cy="600164"/>
          </a:xfrm>
          <a:prstGeom prst="rect">
            <a:avLst/>
          </a:prstGeom>
          <a:noFill/>
        </p:spPr>
        <p:txBody>
          <a:bodyPr wrap="square" rtlCol="0">
            <a:spAutoFit/>
          </a:bodyPr>
          <a:lstStyle/>
          <a:p>
            <a:r>
              <a:rPr kumimoji="1" lang="ja-JP" altLang="en-US" sz="1100" dirty="0" smtClean="0">
                <a:latin typeface="+mn-ea"/>
              </a:rPr>
              <a:t>行ないません。学校の１人</a:t>
            </a:r>
            <a:r>
              <a:rPr kumimoji="1" lang="ja-JP" altLang="en-US" sz="1100" dirty="0">
                <a:latin typeface="+mn-ea"/>
              </a:rPr>
              <a:t>１</a:t>
            </a:r>
            <a:r>
              <a:rPr kumimoji="1" lang="ja-JP" altLang="en-US" sz="1100" dirty="0" smtClean="0">
                <a:latin typeface="+mn-ea"/>
              </a:rPr>
              <a:t>台端末の普及状況から、教材データをタブレット等の端末にダウンロードしてご活用ください。または、各学校にて教材データをもとに印刷をお願いします。</a:t>
            </a:r>
            <a:endParaRPr kumimoji="1" lang="ja-JP" altLang="en-US" sz="1100" dirty="0">
              <a:latin typeface="+mn-ea"/>
            </a:endParaRPr>
          </a:p>
        </p:txBody>
      </p:sp>
      <p:sp>
        <p:nvSpPr>
          <p:cNvPr id="56" name="テキスト ボックス 55"/>
          <p:cNvSpPr txBox="1"/>
          <p:nvPr/>
        </p:nvSpPr>
        <p:spPr>
          <a:xfrm>
            <a:off x="574398" y="3458334"/>
            <a:ext cx="5971354" cy="430887"/>
          </a:xfrm>
          <a:prstGeom prst="rect">
            <a:avLst/>
          </a:prstGeom>
          <a:noFill/>
        </p:spPr>
        <p:txBody>
          <a:bodyPr wrap="square" rtlCol="0">
            <a:spAutoFit/>
          </a:bodyPr>
          <a:lstStyle/>
          <a:p>
            <a:r>
              <a:rPr kumimoji="1" lang="ja-JP" altLang="en-US" sz="1100" b="1" dirty="0" smtClean="0">
                <a:latin typeface="+mn-ea"/>
              </a:rPr>
              <a:t>この探究教育プログラムの授業は、必ず</a:t>
            </a:r>
            <a:r>
              <a:rPr kumimoji="1" lang="en-US" altLang="ja-JP" sz="1100" b="1" dirty="0" smtClean="0">
                <a:latin typeface="+mn-ea"/>
              </a:rPr>
              <a:t>1</a:t>
            </a:r>
            <a:r>
              <a:rPr kumimoji="1" lang="ja-JP" altLang="en-US" sz="1100" b="1" dirty="0" smtClean="0">
                <a:latin typeface="+mn-ea"/>
              </a:rPr>
              <a:t>回（または</a:t>
            </a:r>
            <a:r>
              <a:rPr kumimoji="1" lang="en-US" altLang="ja-JP" sz="1100" b="1" dirty="0" smtClean="0">
                <a:latin typeface="+mn-ea"/>
              </a:rPr>
              <a:t>2</a:t>
            </a:r>
            <a:r>
              <a:rPr kumimoji="1" lang="ja-JP" altLang="en-US" sz="1100" b="1" dirty="0" err="1">
                <a:latin typeface="+mn-ea"/>
              </a:rPr>
              <a:t>、</a:t>
            </a:r>
            <a:r>
              <a:rPr kumimoji="1" lang="en-US" altLang="ja-JP" sz="1100" b="1" dirty="0" smtClean="0">
                <a:latin typeface="+mn-ea"/>
              </a:rPr>
              <a:t>3</a:t>
            </a:r>
            <a:r>
              <a:rPr kumimoji="1" lang="ja-JP" altLang="en-US" sz="1100" b="1" dirty="0" smtClean="0">
                <a:latin typeface="+mn-ea"/>
              </a:rPr>
              <a:t>回）で終わらせなければいけないのか</a:t>
            </a:r>
            <a:endParaRPr kumimoji="1" lang="en-US" altLang="ja-JP" sz="1100" b="1" dirty="0" smtClean="0">
              <a:latin typeface="+mn-ea"/>
            </a:endParaRPr>
          </a:p>
        </p:txBody>
      </p:sp>
      <p:sp>
        <p:nvSpPr>
          <p:cNvPr id="57" name="テキスト ボックス 56"/>
          <p:cNvSpPr txBox="1"/>
          <p:nvPr/>
        </p:nvSpPr>
        <p:spPr>
          <a:xfrm>
            <a:off x="584682" y="3899446"/>
            <a:ext cx="5993889" cy="600164"/>
          </a:xfrm>
          <a:prstGeom prst="rect">
            <a:avLst/>
          </a:prstGeom>
          <a:noFill/>
        </p:spPr>
        <p:txBody>
          <a:bodyPr wrap="square" rtlCol="0">
            <a:spAutoFit/>
          </a:bodyPr>
          <a:lstStyle/>
          <a:p>
            <a:r>
              <a:rPr kumimoji="1" lang="ja-JP" altLang="en-US" sz="1100" dirty="0" smtClean="0">
                <a:latin typeface="+mn-ea"/>
              </a:rPr>
              <a:t>各学校・学級に合わせて、自由にアレンジいただいてかまいません。</a:t>
            </a:r>
            <a:r>
              <a:rPr kumimoji="1" lang="en-US" altLang="ja-JP" sz="1100" dirty="0" smtClean="0">
                <a:latin typeface="+mn-ea"/>
              </a:rPr>
              <a:t>8</a:t>
            </a:r>
            <a:r>
              <a:rPr kumimoji="1" lang="ja-JP" altLang="en-US" sz="1100" dirty="0" smtClean="0">
                <a:latin typeface="+mn-ea"/>
              </a:rPr>
              <a:t>・</a:t>
            </a:r>
            <a:r>
              <a:rPr kumimoji="1" lang="en-US" altLang="ja-JP" sz="1100" dirty="0" smtClean="0">
                <a:latin typeface="+mn-ea"/>
              </a:rPr>
              <a:t>9</a:t>
            </a:r>
            <a:r>
              <a:rPr kumimoji="1" lang="ja-JP" altLang="en-US" sz="1100" dirty="0" smtClean="0">
                <a:latin typeface="+mn-ea"/>
              </a:rPr>
              <a:t>ページに１～３回で行う展開例を記載しておりますが、年間指導計画や</a:t>
            </a:r>
            <a:r>
              <a:rPr kumimoji="1" lang="ja-JP" altLang="en-US" sz="1100" dirty="0">
                <a:latin typeface="+mn-ea"/>
              </a:rPr>
              <a:t>探究学習</a:t>
            </a:r>
            <a:r>
              <a:rPr kumimoji="1" lang="ja-JP" altLang="en-US" sz="1100" dirty="0" smtClean="0">
                <a:latin typeface="+mn-ea"/>
              </a:rPr>
              <a:t>の位置づけに応じて、総合的に判断してくださ</a:t>
            </a:r>
            <a:r>
              <a:rPr kumimoji="1" lang="ja-JP" altLang="en-US" sz="1100" dirty="0">
                <a:latin typeface="+mn-ea"/>
              </a:rPr>
              <a:t>い</a:t>
            </a:r>
            <a:r>
              <a:rPr kumimoji="1" lang="ja-JP" altLang="en-US" sz="1100" dirty="0" smtClean="0">
                <a:latin typeface="+mn-ea"/>
              </a:rPr>
              <a:t>。</a:t>
            </a:r>
            <a:endParaRPr kumimoji="1" lang="en-US" altLang="ja-JP" sz="1100" dirty="0" smtClean="0">
              <a:latin typeface="+mn-ea"/>
            </a:endParaRPr>
          </a:p>
        </p:txBody>
      </p:sp>
      <p:sp>
        <p:nvSpPr>
          <p:cNvPr id="60" name="正方形/長方形 59"/>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61" name="楕円 60"/>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endParaRPr>
          </a:p>
        </p:txBody>
      </p:sp>
      <p:sp>
        <p:nvSpPr>
          <p:cNvPr id="62" name="テキスト ボックス 61"/>
          <p:cNvSpPr txBox="1"/>
          <p:nvPr/>
        </p:nvSpPr>
        <p:spPr>
          <a:xfrm>
            <a:off x="6353811" y="9438918"/>
            <a:ext cx="448124" cy="307777"/>
          </a:xfrm>
          <a:prstGeom prst="rect">
            <a:avLst/>
          </a:prstGeom>
          <a:noFill/>
        </p:spPr>
        <p:txBody>
          <a:bodyPr wrap="square" rtlCol="0">
            <a:spAutoFit/>
          </a:bodyPr>
          <a:lstStyle/>
          <a:p>
            <a:r>
              <a:rPr kumimoji="1" lang="en-US" altLang="ja-JP" sz="1400" b="1" dirty="0" smtClean="0">
                <a:solidFill>
                  <a:schemeClr val="bg1"/>
                </a:solidFill>
              </a:rPr>
              <a:t>28</a:t>
            </a:r>
            <a:endParaRPr kumimoji="1" lang="ja-JP" altLang="en-US" sz="1400" b="1" dirty="0">
              <a:solidFill>
                <a:schemeClr val="bg1"/>
              </a:solidFill>
            </a:endParaRPr>
          </a:p>
        </p:txBody>
      </p:sp>
      <p:grpSp>
        <p:nvGrpSpPr>
          <p:cNvPr id="2" name="グループ化 1"/>
          <p:cNvGrpSpPr/>
          <p:nvPr/>
        </p:nvGrpSpPr>
        <p:grpSpPr>
          <a:xfrm>
            <a:off x="210426" y="8071197"/>
            <a:ext cx="6582847" cy="1303501"/>
            <a:chOff x="-82364" y="8564646"/>
            <a:chExt cx="6290815" cy="1869840"/>
          </a:xfrm>
        </p:grpSpPr>
        <p:grpSp>
          <p:nvGrpSpPr>
            <p:cNvPr id="58" name="グループ化 57"/>
            <p:cNvGrpSpPr/>
            <p:nvPr/>
          </p:nvGrpSpPr>
          <p:grpSpPr>
            <a:xfrm>
              <a:off x="-82364" y="8564646"/>
              <a:ext cx="6290815" cy="1869840"/>
              <a:chOff x="211799" y="666206"/>
              <a:chExt cx="6581579" cy="2175931"/>
            </a:xfrm>
          </p:grpSpPr>
          <p:sp>
            <p:nvSpPr>
              <p:cNvPr id="59" name="角丸四角形 58"/>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6" name="直線コネクタ 65"/>
            <p:cNvCxnSpPr/>
            <p:nvPr/>
          </p:nvCxnSpPr>
          <p:spPr>
            <a:xfrm flipV="1">
              <a:off x="242613" y="9139574"/>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156323" y="4979063"/>
            <a:ext cx="6645612" cy="1378562"/>
            <a:chOff x="-4924266" y="2142912"/>
            <a:chExt cx="6290815" cy="1869840"/>
          </a:xfrm>
        </p:grpSpPr>
        <p:grpSp>
          <p:nvGrpSpPr>
            <p:cNvPr id="71" name="グループ化 70"/>
            <p:cNvGrpSpPr/>
            <p:nvPr/>
          </p:nvGrpSpPr>
          <p:grpSpPr>
            <a:xfrm>
              <a:off x="-4924266" y="2142912"/>
              <a:ext cx="6290815" cy="1869840"/>
              <a:chOff x="211799" y="666206"/>
              <a:chExt cx="6581579" cy="2175931"/>
            </a:xfrm>
          </p:grpSpPr>
          <p:sp>
            <p:nvSpPr>
              <p:cNvPr id="74" name="角丸四角形 73"/>
              <p:cNvSpPr/>
              <p:nvPr/>
            </p:nvSpPr>
            <p:spPr>
              <a:xfrm>
                <a:off x="229087" y="804331"/>
                <a:ext cx="6564291" cy="2037806"/>
              </a:xfrm>
              <a:prstGeom prst="roundRect">
                <a:avLst>
                  <a:gd name="adj" fmla="val 577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211799" y="666206"/>
                <a:ext cx="6444776" cy="2037806"/>
              </a:xfrm>
              <a:prstGeom prst="roundRect">
                <a:avLst>
                  <a:gd name="adj" fmla="val 577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 name="直線コネクタ 69"/>
            <p:cNvCxnSpPr/>
            <p:nvPr/>
          </p:nvCxnSpPr>
          <p:spPr>
            <a:xfrm flipV="1">
              <a:off x="-4688605" y="2603660"/>
              <a:ext cx="5836015" cy="1306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テキスト ボックス 77"/>
          <p:cNvSpPr txBox="1"/>
          <p:nvPr/>
        </p:nvSpPr>
        <p:spPr>
          <a:xfrm>
            <a:off x="630760" y="2034230"/>
            <a:ext cx="4076617" cy="261610"/>
          </a:xfrm>
          <a:prstGeom prst="rect">
            <a:avLst/>
          </a:prstGeom>
          <a:noFill/>
        </p:spPr>
        <p:txBody>
          <a:bodyPr wrap="square" rtlCol="0">
            <a:spAutoFit/>
          </a:bodyPr>
          <a:lstStyle/>
          <a:p>
            <a:r>
              <a:rPr kumimoji="1" lang="ja-JP" altLang="en-US" sz="1100" b="1" dirty="0" smtClean="0"/>
              <a:t>この授業のカリキュラムを教えてほしい</a:t>
            </a:r>
            <a:endParaRPr kumimoji="1" lang="ja-JP" altLang="en-US" sz="1100" b="1" dirty="0"/>
          </a:p>
        </p:txBody>
      </p:sp>
      <p:sp>
        <p:nvSpPr>
          <p:cNvPr id="79" name="テキスト ボックス 78"/>
          <p:cNvSpPr txBox="1"/>
          <p:nvPr/>
        </p:nvSpPr>
        <p:spPr>
          <a:xfrm>
            <a:off x="589785" y="2333657"/>
            <a:ext cx="5840170" cy="769441"/>
          </a:xfrm>
          <a:prstGeom prst="rect">
            <a:avLst/>
          </a:prstGeom>
          <a:noFill/>
        </p:spPr>
        <p:txBody>
          <a:bodyPr wrap="square" rtlCol="0">
            <a:spAutoFit/>
          </a:bodyPr>
          <a:lstStyle/>
          <a:p>
            <a:r>
              <a:rPr kumimoji="1" lang="ja-JP" altLang="en-US" sz="1100" dirty="0" smtClean="0">
                <a:latin typeface="+mn-ea"/>
              </a:rPr>
              <a:t>動画視聴で万博について学び、３つのサブテーマ「いのちを救う」「いのちに力を与える」「いのちをつなぐ」から選んだ動画</a:t>
            </a:r>
            <a:r>
              <a:rPr kumimoji="1" lang="ja-JP" altLang="en-US" sz="1100" dirty="0">
                <a:latin typeface="+mn-ea"/>
              </a:rPr>
              <a:t>を</a:t>
            </a:r>
            <a:r>
              <a:rPr kumimoji="1" lang="ja-JP" altLang="en-US" sz="1100" dirty="0" smtClean="0">
                <a:latin typeface="+mn-ea"/>
              </a:rPr>
              <a:t>視聴します。動画をもとに、トピックを</a:t>
            </a:r>
            <a:r>
              <a:rPr kumimoji="1" lang="en-US" altLang="ja-JP" sz="1100" dirty="0" smtClean="0">
                <a:latin typeface="+mn-ea"/>
              </a:rPr>
              <a:t>1</a:t>
            </a:r>
            <a:r>
              <a:rPr kumimoji="1" lang="ja-JP" altLang="en-US" sz="1100" dirty="0" err="1" smtClean="0">
                <a:latin typeface="+mn-ea"/>
              </a:rPr>
              <a:t>つに</a:t>
            </a:r>
            <a:r>
              <a:rPr kumimoji="1" lang="ja-JP" altLang="en-US" sz="1100" dirty="0" smtClean="0">
                <a:latin typeface="+mn-ea"/>
              </a:rPr>
              <a:t>選び、ワークシートに沿って個人の探究学習を進めていきます。その後、発表などで生徒自身が探究の活動を振り返ることで、新たな問いの発見や探究活動のきっかけにできます。</a:t>
            </a:r>
            <a:endParaRPr kumimoji="1" lang="ja-JP" altLang="en-US" sz="1100" dirty="0">
              <a:latin typeface="+mn-ea"/>
            </a:endParaRPr>
          </a:p>
        </p:txBody>
      </p:sp>
      <p:sp>
        <p:nvSpPr>
          <p:cNvPr id="40" name="テキスト ボックス 39"/>
          <p:cNvSpPr txBox="1"/>
          <p:nvPr/>
        </p:nvSpPr>
        <p:spPr>
          <a:xfrm>
            <a:off x="630760" y="5073149"/>
            <a:ext cx="4596041" cy="261610"/>
          </a:xfrm>
          <a:prstGeom prst="rect">
            <a:avLst/>
          </a:prstGeom>
          <a:noFill/>
        </p:spPr>
        <p:txBody>
          <a:bodyPr wrap="square" rtlCol="0">
            <a:spAutoFit/>
          </a:bodyPr>
          <a:lstStyle/>
          <a:p>
            <a:r>
              <a:rPr kumimoji="1" lang="ja-JP" altLang="en-US" sz="1100" b="1" dirty="0">
                <a:latin typeface="+mn-ea"/>
              </a:rPr>
              <a:t>独自</a:t>
            </a:r>
            <a:r>
              <a:rPr kumimoji="1" lang="ja-JP" altLang="en-US" sz="1100" b="1" dirty="0" smtClean="0">
                <a:latin typeface="+mn-ea"/>
              </a:rPr>
              <a:t>のカリキュラムで授業を進めてもよいのか</a:t>
            </a:r>
            <a:endParaRPr kumimoji="1" lang="ja-JP" altLang="en-US" sz="1100" b="1" dirty="0">
              <a:latin typeface="+mn-ea"/>
            </a:endParaRPr>
          </a:p>
        </p:txBody>
      </p:sp>
      <p:sp>
        <p:nvSpPr>
          <p:cNvPr id="41" name="テキスト ボックス 40"/>
          <p:cNvSpPr txBox="1"/>
          <p:nvPr/>
        </p:nvSpPr>
        <p:spPr>
          <a:xfrm>
            <a:off x="621375" y="5368677"/>
            <a:ext cx="6038608" cy="600164"/>
          </a:xfrm>
          <a:prstGeom prst="rect">
            <a:avLst/>
          </a:prstGeom>
          <a:noFill/>
        </p:spPr>
        <p:txBody>
          <a:bodyPr wrap="square" rtlCol="0">
            <a:spAutoFit/>
          </a:bodyPr>
          <a:lstStyle/>
          <a:p>
            <a:r>
              <a:rPr kumimoji="1" lang="ja-JP" altLang="en-US" sz="1100" dirty="0" smtClean="0">
                <a:latin typeface="+mn-ea"/>
              </a:rPr>
              <a:t>授業の展開例や授業案は、あくまでも参考として提示しているもので</a:t>
            </a:r>
            <a:r>
              <a:rPr kumimoji="1" lang="ja-JP" altLang="en-US" sz="1100" dirty="0">
                <a:latin typeface="+mn-ea"/>
              </a:rPr>
              <a:t>す</a:t>
            </a:r>
            <a:r>
              <a:rPr kumimoji="1" lang="ja-JP" altLang="en-US" sz="1100" dirty="0" smtClean="0">
                <a:latin typeface="+mn-ea"/>
              </a:rPr>
              <a:t>。先生方独自のカリキュラムで、探究学習をお進めください。また、映像、ワークシート、ルーブリックについても、必要に応じてお使いください。フリーのワークシートの用意もあります</a:t>
            </a:r>
            <a:r>
              <a:rPr kumimoji="1" lang="ja-JP" altLang="en-US" sz="1100" dirty="0">
                <a:latin typeface="+mn-ea"/>
              </a:rPr>
              <a:t>。</a:t>
            </a:r>
          </a:p>
        </p:txBody>
      </p:sp>
      <p:sp>
        <p:nvSpPr>
          <p:cNvPr id="29" name="テキスト ボックス 28"/>
          <p:cNvSpPr txBox="1"/>
          <p:nvPr/>
        </p:nvSpPr>
        <p:spPr>
          <a:xfrm>
            <a:off x="634227" y="6548324"/>
            <a:ext cx="5944051" cy="261610"/>
          </a:xfrm>
          <a:prstGeom prst="rect">
            <a:avLst/>
          </a:prstGeom>
          <a:noFill/>
        </p:spPr>
        <p:txBody>
          <a:bodyPr wrap="square" rtlCol="0">
            <a:spAutoFit/>
          </a:bodyPr>
          <a:lstStyle/>
          <a:p>
            <a:r>
              <a:rPr kumimoji="1" lang="ja-JP" altLang="en-US" sz="1100" b="1" dirty="0">
                <a:latin typeface="+mn-ea"/>
              </a:rPr>
              <a:t>１回</a:t>
            </a:r>
            <a:r>
              <a:rPr kumimoji="1" lang="en-US" altLang="ja-JP" sz="1100" b="1" dirty="0">
                <a:latin typeface="+mn-ea"/>
              </a:rPr>
              <a:t>50</a:t>
            </a:r>
            <a:r>
              <a:rPr kumimoji="1" lang="ja-JP" altLang="en-US" sz="1100" b="1" dirty="0">
                <a:latin typeface="+mn-ea"/>
              </a:rPr>
              <a:t>分の授業で、議論や発表に時間を取りたいときはどうすればよいのか</a:t>
            </a:r>
          </a:p>
        </p:txBody>
      </p:sp>
      <p:sp>
        <p:nvSpPr>
          <p:cNvPr id="8" name="テキスト ボックス 7"/>
          <p:cNvSpPr txBox="1"/>
          <p:nvPr/>
        </p:nvSpPr>
        <p:spPr>
          <a:xfrm>
            <a:off x="584682" y="8199654"/>
            <a:ext cx="3306871" cy="261610"/>
          </a:xfrm>
          <a:prstGeom prst="rect">
            <a:avLst/>
          </a:prstGeom>
          <a:noFill/>
        </p:spPr>
        <p:txBody>
          <a:bodyPr wrap="square" rtlCol="0">
            <a:spAutoFit/>
          </a:bodyPr>
          <a:lstStyle/>
          <a:p>
            <a:r>
              <a:rPr kumimoji="1" lang="ja-JP" altLang="en-US" sz="1100" b="1" dirty="0" smtClean="0"/>
              <a:t>この授業の評価はどのように行うの</a:t>
            </a:r>
            <a:r>
              <a:rPr kumimoji="1" lang="ja-JP" altLang="en-US" sz="1100" b="1" dirty="0"/>
              <a:t>か</a:t>
            </a:r>
          </a:p>
        </p:txBody>
      </p:sp>
      <p:sp>
        <p:nvSpPr>
          <p:cNvPr id="9" name="テキスト ボックス 8"/>
          <p:cNvSpPr txBox="1"/>
          <p:nvPr/>
        </p:nvSpPr>
        <p:spPr>
          <a:xfrm>
            <a:off x="594365" y="8525484"/>
            <a:ext cx="5690865" cy="600164"/>
          </a:xfrm>
          <a:prstGeom prst="rect">
            <a:avLst/>
          </a:prstGeom>
          <a:noFill/>
        </p:spPr>
        <p:txBody>
          <a:bodyPr wrap="square" rtlCol="0">
            <a:spAutoFit/>
          </a:bodyPr>
          <a:lstStyle/>
          <a:p>
            <a:r>
              <a:rPr kumimoji="1" lang="en-US" altLang="ja-JP" sz="1100" dirty="0" smtClean="0">
                <a:latin typeface="+mn-ea"/>
              </a:rPr>
              <a:t>14</a:t>
            </a:r>
            <a:r>
              <a:rPr kumimoji="1" lang="ja-JP" altLang="en-US" sz="1100" dirty="0" smtClean="0">
                <a:latin typeface="+mn-ea"/>
              </a:rPr>
              <a:t>ページに記載の通り、ルーブリックで評価ができます。生徒自身の自己評価や先生による評価に、ぜひルーブリックを活用ください。なお、到達目標については各学校・学級の状況に合わせて、総合的にご判断ください。</a:t>
            </a:r>
            <a:endParaRPr kumimoji="1" lang="ja-JP" altLang="en-US" sz="1100" dirty="0">
              <a:latin typeface="+mn-ea"/>
            </a:endParaRP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35" y="2369101"/>
            <a:ext cx="258225" cy="229687"/>
          </a:xfrm>
          <a:prstGeom prst="rect">
            <a:avLst/>
          </a:prstGeom>
        </p:spPr>
      </p:pic>
      <p:pic>
        <p:nvPicPr>
          <p:cNvPr id="7" name="図 6"/>
          <p:cNvPicPr>
            <a:picLocks noChangeAspect="1"/>
          </p:cNvPicPr>
          <p:nvPr/>
        </p:nvPicPr>
        <p:blipFill>
          <a:blip r:embed="rId4"/>
          <a:stretch>
            <a:fillRect/>
          </a:stretch>
        </p:blipFill>
        <p:spPr>
          <a:xfrm>
            <a:off x="365321" y="3921164"/>
            <a:ext cx="256054" cy="231668"/>
          </a:xfrm>
          <a:prstGeom prst="rect">
            <a:avLst/>
          </a:prstGeom>
        </p:spPr>
      </p:pic>
      <p:pic>
        <p:nvPicPr>
          <p:cNvPr id="11" name="図 10"/>
          <p:cNvPicPr>
            <a:picLocks noChangeAspect="1"/>
          </p:cNvPicPr>
          <p:nvPr/>
        </p:nvPicPr>
        <p:blipFill>
          <a:blip r:embed="rId4"/>
          <a:stretch>
            <a:fillRect/>
          </a:stretch>
        </p:blipFill>
        <p:spPr>
          <a:xfrm>
            <a:off x="371418" y="5379774"/>
            <a:ext cx="256054" cy="231668"/>
          </a:xfrm>
          <a:prstGeom prst="rect">
            <a:avLst/>
          </a:prstGeom>
        </p:spPr>
      </p:pic>
      <p:pic>
        <p:nvPicPr>
          <p:cNvPr id="12" name="図 11"/>
          <p:cNvPicPr>
            <a:picLocks noChangeAspect="1"/>
          </p:cNvPicPr>
          <p:nvPr/>
        </p:nvPicPr>
        <p:blipFill>
          <a:blip r:embed="rId4"/>
          <a:stretch>
            <a:fillRect/>
          </a:stretch>
        </p:blipFill>
        <p:spPr>
          <a:xfrm>
            <a:off x="348960" y="6944588"/>
            <a:ext cx="256054" cy="231668"/>
          </a:xfrm>
          <a:prstGeom prst="rect">
            <a:avLst/>
          </a:prstGeom>
        </p:spPr>
      </p:pic>
      <p:pic>
        <p:nvPicPr>
          <p:cNvPr id="13" name="図 12"/>
          <p:cNvPicPr>
            <a:picLocks noChangeAspect="1"/>
          </p:cNvPicPr>
          <p:nvPr/>
        </p:nvPicPr>
        <p:blipFill>
          <a:blip r:embed="rId4"/>
          <a:stretch>
            <a:fillRect/>
          </a:stretch>
        </p:blipFill>
        <p:spPr>
          <a:xfrm>
            <a:off x="355057" y="8554776"/>
            <a:ext cx="256054" cy="231668"/>
          </a:xfrm>
          <a:prstGeom prst="rect">
            <a:avLst/>
          </a:prstGeom>
        </p:spPr>
      </p:pic>
      <p:pic>
        <p:nvPicPr>
          <p:cNvPr id="14" name="図 13"/>
          <p:cNvPicPr>
            <a:picLocks noChangeAspect="1"/>
          </p:cNvPicPr>
          <p:nvPr/>
        </p:nvPicPr>
        <p:blipFill>
          <a:blip r:embed="rId5"/>
          <a:stretch>
            <a:fillRect/>
          </a:stretch>
        </p:blipFill>
        <p:spPr>
          <a:xfrm>
            <a:off x="368609" y="2033348"/>
            <a:ext cx="262151" cy="201185"/>
          </a:xfrm>
          <a:prstGeom prst="rect">
            <a:avLst/>
          </a:prstGeom>
        </p:spPr>
      </p:pic>
      <p:pic>
        <p:nvPicPr>
          <p:cNvPr id="15" name="図 14"/>
          <p:cNvPicPr>
            <a:picLocks noChangeAspect="1"/>
          </p:cNvPicPr>
          <p:nvPr/>
        </p:nvPicPr>
        <p:blipFill>
          <a:blip r:embed="rId5"/>
          <a:stretch>
            <a:fillRect/>
          </a:stretch>
        </p:blipFill>
        <p:spPr>
          <a:xfrm>
            <a:off x="365321" y="3494722"/>
            <a:ext cx="262151" cy="201185"/>
          </a:xfrm>
          <a:prstGeom prst="rect">
            <a:avLst/>
          </a:prstGeom>
        </p:spPr>
      </p:pic>
      <p:pic>
        <p:nvPicPr>
          <p:cNvPr id="17" name="図 16"/>
          <p:cNvPicPr>
            <a:picLocks noChangeAspect="1"/>
          </p:cNvPicPr>
          <p:nvPr/>
        </p:nvPicPr>
        <p:blipFill>
          <a:blip r:embed="rId5"/>
          <a:stretch>
            <a:fillRect/>
          </a:stretch>
        </p:blipFill>
        <p:spPr>
          <a:xfrm>
            <a:off x="348960" y="8197322"/>
            <a:ext cx="262151" cy="201185"/>
          </a:xfrm>
          <a:prstGeom prst="rect">
            <a:avLst/>
          </a:prstGeom>
        </p:spPr>
      </p:pic>
      <p:pic>
        <p:nvPicPr>
          <p:cNvPr id="21" name="図 20"/>
          <p:cNvPicPr>
            <a:picLocks noChangeAspect="1"/>
          </p:cNvPicPr>
          <p:nvPr/>
        </p:nvPicPr>
        <p:blipFill>
          <a:blip r:embed="rId5"/>
          <a:stretch>
            <a:fillRect/>
          </a:stretch>
        </p:blipFill>
        <p:spPr>
          <a:xfrm>
            <a:off x="348960" y="6572221"/>
            <a:ext cx="262151" cy="201185"/>
          </a:xfrm>
          <a:prstGeom prst="rect">
            <a:avLst/>
          </a:prstGeom>
        </p:spPr>
      </p:pic>
      <p:pic>
        <p:nvPicPr>
          <p:cNvPr id="22" name="図 21"/>
          <p:cNvPicPr>
            <a:picLocks noChangeAspect="1"/>
          </p:cNvPicPr>
          <p:nvPr/>
        </p:nvPicPr>
        <p:blipFill>
          <a:blip r:embed="rId5"/>
          <a:stretch>
            <a:fillRect/>
          </a:stretch>
        </p:blipFill>
        <p:spPr>
          <a:xfrm>
            <a:off x="372535" y="5058419"/>
            <a:ext cx="262151" cy="201185"/>
          </a:xfrm>
          <a:prstGeom prst="rect">
            <a:avLst/>
          </a:prstGeom>
        </p:spPr>
      </p:pic>
    </p:spTree>
    <p:extLst>
      <p:ext uri="{BB962C8B-B14F-4D97-AF65-F5344CB8AC3E}">
        <p14:creationId xmlns:p14="http://schemas.microsoft.com/office/powerpoint/2010/main" val="2139086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53341"/>
            <a:ext cx="6858000" cy="283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dirty="0">
              <a:solidFill>
                <a:srgbClr val="002060"/>
              </a:solidFill>
            </a:endParaRPr>
          </a:p>
        </p:txBody>
      </p:sp>
      <p:sp>
        <p:nvSpPr>
          <p:cNvPr id="7" name="テキスト ボックス 6"/>
          <p:cNvSpPr txBox="1"/>
          <p:nvPr/>
        </p:nvSpPr>
        <p:spPr>
          <a:xfrm>
            <a:off x="159228" y="53340"/>
            <a:ext cx="740990" cy="338554"/>
          </a:xfrm>
          <a:prstGeom prst="rect">
            <a:avLst/>
          </a:prstGeom>
          <a:noFill/>
          <a:ln>
            <a:no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rPr>
              <a:t>作成</a:t>
            </a:r>
            <a:endParaRPr lang="ja-JP" altLang="en-US" sz="16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3040380" y="8792229"/>
            <a:ext cx="3734267" cy="104094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大阪・関西万博　探究教育プログラム手引き</a:t>
            </a:r>
            <a:endParaRPr lang="en-US" altLang="ja-JP" sz="1050" b="1" dirty="0">
              <a:solidFill>
                <a:schemeClr val="tx1"/>
              </a:solidFill>
            </a:endParaRPr>
          </a:p>
          <a:p>
            <a:r>
              <a:rPr lang="en-US" altLang="ja-JP" sz="1050" b="1" dirty="0">
                <a:solidFill>
                  <a:schemeClr val="tx1"/>
                </a:solidFill>
              </a:rPr>
              <a:t>2023</a:t>
            </a:r>
            <a:r>
              <a:rPr lang="ja-JP" altLang="en-US" sz="1050" b="1" dirty="0">
                <a:solidFill>
                  <a:schemeClr val="tx1"/>
                </a:solidFill>
              </a:rPr>
              <a:t>年４月１日</a:t>
            </a:r>
            <a:r>
              <a:rPr lang="ja-JP" altLang="en-US" sz="1050" b="1" dirty="0" smtClean="0">
                <a:solidFill>
                  <a:schemeClr val="tx1"/>
                </a:solidFill>
              </a:rPr>
              <a:t>発行</a:t>
            </a:r>
            <a:endParaRPr lang="en-US" altLang="ja-JP" sz="1050" b="1" dirty="0" smtClean="0">
              <a:solidFill>
                <a:schemeClr val="tx1"/>
              </a:solidFill>
            </a:endParaRPr>
          </a:p>
          <a:p>
            <a:endParaRPr lang="en-US" altLang="ja-JP" sz="1050" b="1" dirty="0">
              <a:solidFill>
                <a:schemeClr val="tx1"/>
              </a:solidFill>
            </a:endParaRPr>
          </a:p>
          <a:p>
            <a:r>
              <a:rPr lang="en-US" altLang="ja-JP" sz="1050" b="1" dirty="0" smtClean="0">
                <a:solidFill>
                  <a:schemeClr val="tx1"/>
                </a:solidFill>
              </a:rPr>
              <a:t>【</a:t>
            </a:r>
            <a:r>
              <a:rPr lang="ja-JP" altLang="en-US" sz="1050" b="1" dirty="0" smtClean="0">
                <a:solidFill>
                  <a:schemeClr val="tx1"/>
                </a:solidFill>
              </a:rPr>
              <a:t>編集協力</a:t>
            </a:r>
            <a:r>
              <a:rPr lang="en-US" altLang="ja-JP" sz="1050" b="1" dirty="0" smtClean="0">
                <a:solidFill>
                  <a:schemeClr val="tx1"/>
                </a:solidFill>
              </a:rPr>
              <a:t>】</a:t>
            </a:r>
            <a:endParaRPr lang="ja-JP" altLang="en-US" sz="1050" b="1" dirty="0">
              <a:solidFill>
                <a:schemeClr val="tx1"/>
              </a:solidFill>
            </a:endParaRPr>
          </a:p>
          <a:p>
            <a:r>
              <a:rPr lang="ja-JP" altLang="en-US" sz="1050" b="1" dirty="0" smtClean="0">
                <a:solidFill>
                  <a:schemeClr val="tx1"/>
                </a:solidFill>
              </a:rPr>
              <a:t>株式</a:t>
            </a:r>
            <a:r>
              <a:rPr lang="ja-JP" altLang="en-US" sz="1050" b="1" dirty="0">
                <a:solidFill>
                  <a:schemeClr val="tx1"/>
                </a:solidFill>
              </a:rPr>
              <a:t>会社小学館集英社プロダクション</a:t>
            </a:r>
          </a:p>
          <a:p>
            <a:r>
              <a:rPr lang="ja-JP" altLang="en-US" sz="1050" b="1" dirty="0" smtClean="0">
                <a:solidFill>
                  <a:schemeClr val="tx1"/>
                </a:solidFill>
              </a:rPr>
              <a:t>株式</a:t>
            </a:r>
            <a:r>
              <a:rPr lang="ja-JP" altLang="en-US" sz="1050" b="1" dirty="0">
                <a:solidFill>
                  <a:schemeClr val="tx1"/>
                </a:solidFill>
              </a:rPr>
              <a:t>会社小学館ミュージック＆デジタル </a:t>
            </a:r>
            <a:r>
              <a:rPr lang="ja-JP" altLang="en-US" sz="1050" b="1" dirty="0" smtClean="0">
                <a:solidFill>
                  <a:schemeClr val="tx1"/>
                </a:solidFill>
              </a:rPr>
              <a:t>エンタテイメント</a:t>
            </a:r>
            <a:endParaRPr lang="ja-JP" altLang="en-US" sz="1050" b="1" dirty="0">
              <a:solidFill>
                <a:schemeClr val="tx1"/>
              </a:solidFill>
            </a:endParaRPr>
          </a:p>
        </p:txBody>
      </p:sp>
      <p:sp>
        <p:nvSpPr>
          <p:cNvPr id="2" name="正方形/長方形 1"/>
          <p:cNvSpPr/>
          <p:nvPr/>
        </p:nvSpPr>
        <p:spPr>
          <a:xfrm>
            <a:off x="159228" y="395059"/>
            <a:ext cx="1172116" cy="261610"/>
          </a:xfrm>
          <a:prstGeom prst="rect">
            <a:avLst/>
          </a:prstGeom>
        </p:spPr>
        <p:txBody>
          <a:bodyPr wrap="none">
            <a:spAutoFit/>
          </a:bodyPr>
          <a:lstStyle/>
          <a:p>
            <a:r>
              <a:rPr lang="ja-JP" altLang="en-US" sz="1050" dirty="0">
                <a:latin typeface="+mn-ea"/>
              </a:rPr>
              <a:t>大阪府・大阪市</a:t>
            </a:r>
          </a:p>
        </p:txBody>
      </p:sp>
      <p:sp>
        <p:nvSpPr>
          <p:cNvPr id="17" name="正方形/長方形 16"/>
          <p:cNvSpPr/>
          <p:nvPr/>
        </p:nvSpPr>
        <p:spPr>
          <a:xfrm>
            <a:off x="1" y="697040"/>
            <a:ext cx="6858000" cy="316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dirty="0">
              <a:solidFill>
                <a:srgbClr val="002060"/>
              </a:solidFill>
            </a:endParaRPr>
          </a:p>
        </p:txBody>
      </p:sp>
      <p:sp>
        <p:nvSpPr>
          <p:cNvPr id="20" name="テキスト ボックス 19"/>
          <p:cNvSpPr txBox="1"/>
          <p:nvPr/>
        </p:nvSpPr>
        <p:spPr>
          <a:xfrm>
            <a:off x="159228" y="697040"/>
            <a:ext cx="1172116" cy="338554"/>
          </a:xfrm>
          <a:prstGeom prst="rect">
            <a:avLst/>
          </a:prstGeom>
          <a:noFill/>
          <a:ln>
            <a:noFill/>
          </a:ln>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制作</a:t>
            </a:r>
            <a:r>
              <a:rPr lang="ja-JP" altLang="en-US" sz="1600" b="1" dirty="0" smtClean="0">
                <a:latin typeface="メイリオ" panose="020B0604030504040204" pitchFamily="50" charset="-128"/>
                <a:ea typeface="メイリオ" panose="020B0604030504040204" pitchFamily="50" charset="-128"/>
              </a:rPr>
              <a:t>協力</a:t>
            </a:r>
            <a:endParaRPr lang="ja-JP" altLang="en-US" sz="16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4249" y="969435"/>
            <a:ext cx="6092072" cy="8094524"/>
          </a:xfrm>
          <a:prstGeom prst="rect">
            <a:avLst/>
          </a:prstGeom>
        </p:spPr>
        <p:txBody>
          <a:bodyPr wrap="square">
            <a:spAutoFit/>
          </a:bodyPr>
          <a:lstStyle/>
          <a:p>
            <a:r>
              <a:rPr lang="ja-JP" altLang="en-US" sz="1000" b="1" dirty="0">
                <a:solidFill>
                  <a:srgbClr val="0070C0"/>
                </a:solidFill>
              </a:rPr>
              <a:t>●</a:t>
            </a:r>
            <a:r>
              <a:rPr lang="ja-JP" altLang="en-US" sz="1000" b="1" dirty="0"/>
              <a:t>協力</a:t>
            </a:r>
          </a:p>
          <a:p>
            <a:r>
              <a:rPr lang="ja-JP" altLang="en-US" sz="1000" dirty="0"/>
              <a:t>　大阪府教育庁</a:t>
            </a:r>
          </a:p>
          <a:p>
            <a:endParaRPr lang="ja-JP" altLang="en-US" sz="1000" dirty="0"/>
          </a:p>
          <a:p>
            <a:r>
              <a:rPr lang="ja-JP" altLang="en-US" sz="1000" b="1" dirty="0">
                <a:solidFill>
                  <a:srgbClr val="0070C0"/>
                </a:solidFill>
              </a:rPr>
              <a:t>●</a:t>
            </a:r>
            <a:r>
              <a:rPr lang="ja-JP" altLang="en-US" sz="1000" b="1" dirty="0"/>
              <a:t>映像・写真・イラスト協力</a:t>
            </a:r>
          </a:p>
          <a:p>
            <a:r>
              <a:rPr lang="ja-JP" altLang="en-US" sz="1000" dirty="0"/>
              <a:t>（はじめに見よう）</a:t>
            </a:r>
          </a:p>
          <a:p>
            <a:r>
              <a:rPr lang="ja-JP" altLang="en-US" sz="1000" dirty="0"/>
              <a:t>　　経済産業省</a:t>
            </a:r>
          </a:p>
          <a:p>
            <a:r>
              <a:rPr lang="ja-JP" altLang="en-US" sz="1000" dirty="0"/>
              <a:t>　　公益財団法人国際花と緑の博覧会記念協会</a:t>
            </a:r>
          </a:p>
          <a:p>
            <a:r>
              <a:rPr lang="ja-JP" altLang="en-US" sz="1000" dirty="0"/>
              <a:t>　　株式会社SkyDrive</a:t>
            </a:r>
            <a:endParaRPr lang="en-US" altLang="ja-JP" sz="1000" dirty="0" smtClean="0"/>
          </a:p>
          <a:p>
            <a:r>
              <a:rPr lang="ja-JP" altLang="en-US" sz="1000" dirty="0"/>
              <a:t>　</a:t>
            </a:r>
            <a:r>
              <a:rPr lang="ja-JP" altLang="en-US" sz="1000" dirty="0" smtClean="0"/>
              <a:t>　一般</a:t>
            </a:r>
            <a:r>
              <a:rPr lang="ja-JP" altLang="en-US" sz="1000" dirty="0"/>
              <a:t>財団法人地球産業文化研究所</a:t>
            </a:r>
          </a:p>
          <a:p>
            <a:r>
              <a:rPr lang="ja-JP" altLang="en-US" sz="1000" dirty="0"/>
              <a:t>　　公益財団法人つくば科学万博記念財団</a:t>
            </a:r>
          </a:p>
          <a:p>
            <a:r>
              <a:rPr lang="ja-JP" altLang="en-US" sz="1000" dirty="0"/>
              <a:t>　   トラウデン 直美</a:t>
            </a:r>
          </a:p>
          <a:p>
            <a:r>
              <a:rPr lang="ja-JP" altLang="en-US" sz="1000" dirty="0"/>
              <a:t>　　那覇市歴史博物館</a:t>
            </a:r>
          </a:p>
          <a:p>
            <a:r>
              <a:rPr lang="ja-JP" altLang="en-US" sz="1000" dirty="0"/>
              <a:t>　　公益社団法人2025年日本国際博覧会協会</a:t>
            </a:r>
          </a:p>
          <a:p>
            <a:r>
              <a:rPr lang="ja-JP" altLang="en-US" sz="1000" dirty="0"/>
              <a:t>　　株式会社モンタージュ</a:t>
            </a:r>
          </a:p>
          <a:p>
            <a:r>
              <a:rPr lang="ja-JP" altLang="en-US" sz="1000" dirty="0"/>
              <a:t>　　　　　</a:t>
            </a:r>
          </a:p>
          <a:p>
            <a:r>
              <a:rPr lang="ja-JP" altLang="en-US" sz="1000" dirty="0"/>
              <a:t>（プラスチックごみから環境問題を考えよう）</a:t>
            </a:r>
          </a:p>
          <a:p>
            <a:r>
              <a:rPr lang="ja-JP" altLang="en-US" sz="1000" dirty="0"/>
              <a:t>　　特定非営利活動法人 海未来</a:t>
            </a:r>
          </a:p>
          <a:p>
            <a:r>
              <a:rPr lang="ja-JP" altLang="en-US" sz="1000" dirty="0"/>
              <a:t>　　株式会社TBM</a:t>
            </a:r>
          </a:p>
          <a:p>
            <a:endParaRPr lang="ja-JP" altLang="en-US" sz="1000" dirty="0"/>
          </a:p>
          <a:p>
            <a:r>
              <a:rPr lang="ja-JP" altLang="en-US" sz="1000" dirty="0"/>
              <a:t>（健康な生活が続く未来）</a:t>
            </a:r>
          </a:p>
          <a:p>
            <a:r>
              <a:rPr lang="ja-JP" altLang="en-US" sz="1000" dirty="0"/>
              <a:t>　　株式会社NTTデータ</a:t>
            </a:r>
          </a:p>
          <a:p>
            <a:r>
              <a:rPr lang="ja-JP" altLang="en-US" sz="1000" dirty="0"/>
              <a:t>　　株式会社NTTデータSBC</a:t>
            </a:r>
          </a:p>
          <a:p>
            <a:r>
              <a:rPr lang="ja-JP" altLang="en-US" sz="1000" dirty="0"/>
              <a:t>　　オムロンヘルスケア株式会社</a:t>
            </a:r>
          </a:p>
          <a:p>
            <a:r>
              <a:rPr lang="ja-JP" altLang="en-US" sz="1000" dirty="0"/>
              <a:t>　　京都大学iPS細胞研究所 (CiRA) 名誉所長・</a:t>
            </a:r>
            <a:r>
              <a:rPr lang="ja-JP" altLang="en-US" sz="1000" dirty="0" smtClean="0"/>
              <a:t>教授 山中 </a:t>
            </a:r>
            <a:r>
              <a:rPr lang="ja-JP" altLang="en-US" sz="1000" dirty="0"/>
              <a:t>伸弥</a:t>
            </a:r>
          </a:p>
          <a:p>
            <a:r>
              <a:rPr lang="ja-JP" altLang="en-US" sz="1000" dirty="0"/>
              <a:t>     </a:t>
            </a:r>
            <a:r>
              <a:rPr lang="ja-JP" altLang="en-US" sz="1000" dirty="0" smtClean="0"/>
              <a:t>　奈良</a:t>
            </a:r>
            <a:r>
              <a:rPr lang="ja-JP" altLang="en-US" sz="1000" dirty="0"/>
              <a:t>島 知行</a:t>
            </a:r>
          </a:p>
          <a:p>
            <a:endParaRPr lang="ja-JP" altLang="en-US" sz="1000" dirty="0"/>
          </a:p>
          <a:p>
            <a:r>
              <a:rPr lang="ja-JP" altLang="en-US" sz="1000" dirty="0"/>
              <a:t>（昆虫食⁉持続可能な未来の食とは？）</a:t>
            </a:r>
          </a:p>
          <a:p>
            <a:r>
              <a:rPr lang="ja-JP" altLang="en-US" sz="1000" dirty="0"/>
              <a:t>　　国立大学法人東京大学</a:t>
            </a:r>
          </a:p>
          <a:p>
            <a:r>
              <a:rPr lang="ja-JP" altLang="en-US" sz="1000" dirty="0"/>
              <a:t>　　日清食品ホールディングス株式会社</a:t>
            </a:r>
          </a:p>
          <a:p>
            <a:r>
              <a:rPr lang="ja-JP" altLang="en-US" sz="1000" dirty="0"/>
              <a:t>　　株式会社良品計画</a:t>
            </a:r>
          </a:p>
          <a:p>
            <a:endParaRPr lang="ja-JP" altLang="en-US" sz="1000" dirty="0"/>
          </a:p>
          <a:p>
            <a:r>
              <a:rPr lang="ja-JP" altLang="en-US" sz="1000" dirty="0"/>
              <a:t>（日本の文化を未来に紡ぐためには？）</a:t>
            </a:r>
          </a:p>
          <a:p>
            <a:pPr lvl="0"/>
            <a:r>
              <a:rPr lang="ja-JP" altLang="en-US" sz="1000" dirty="0" smtClean="0">
                <a:solidFill>
                  <a:prstClr val="black"/>
                </a:solidFill>
              </a:rPr>
              <a:t>         歌舞伎</a:t>
            </a:r>
            <a:r>
              <a:rPr lang="ja-JP" altLang="en-US" sz="1000" dirty="0">
                <a:solidFill>
                  <a:prstClr val="black"/>
                </a:solidFill>
              </a:rPr>
              <a:t>俳優 十代目 松本 幸四郎</a:t>
            </a:r>
          </a:p>
          <a:p>
            <a:r>
              <a:rPr lang="en-US" altLang="ja-JP" sz="1000" dirty="0"/>
              <a:t> </a:t>
            </a:r>
            <a:r>
              <a:rPr lang="en-US" altLang="ja-JP" sz="1000" dirty="0" smtClean="0"/>
              <a:t>        </a:t>
            </a:r>
            <a:r>
              <a:rPr lang="ja-JP" altLang="en-US" sz="1000" dirty="0" smtClean="0"/>
              <a:t>松竹</a:t>
            </a:r>
            <a:r>
              <a:rPr lang="ja-JP" altLang="en-US" sz="1000" dirty="0"/>
              <a:t>株式会社</a:t>
            </a:r>
          </a:p>
          <a:p>
            <a:r>
              <a:rPr lang="ja-JP" altLang="en-US" sz="1000" dirty="0"/>
              <a:t>       </a:t>
            </a:r>
            <a:r>
              <a:rPr lang="ja-JP" altLang="en-US" sz="1000" dirty="0" smtClean="0"/>
              <a:t>  公益</a:t>
            </a:r>
            <a:r>
              <a:rPr lang="ja-JP" altLang="en-US" sz="1000" dirty="0"/>
              <a:t>財団法人文楽協会</a:t>
            </a:r>
          </a:p>
          <a:p>
            <a:r>
              <a:rPr lang="ja-JP" altLang="en-US" sz="1000" dirty="0"/>
              <a:t>       </a:t>
            </a:r>
            <a:r>
              <a:rPr lang="ja-JP" altLang="en-US" sz="1000" dirty="0" smtClean="0"/>
              <a:t>  文楽</a:t>
            </a:r>
            <a:r>
              <a:rPr lang="ja-JP" altLang="en-US" sz="1000" dirty="0"/>
              <a:t>を中心とした古典芸能振興事業実行委員会</a:t>
            </a:r>
          </a:p>
          <a:p>
            <a:r>
              <a:rPr lang="ja-JP" altLang="en-US" sz="1000" dirty="0"/>
              <a:t>   　</a:t>
            </a:r>
            <a:r>
              <a:rPr lang="ja-JP" altLang="en-US" sz="1000" dirty="0" smtClean="0"/>
              <a:t>  株式</a:t>
            </a:r>
            <a:r>
              <a:rPr lang="ja-JP" altLang="en-US" sz="1000" dirty="0"/>
              <a:t>会社ポケモン　</a:t>
            </a:r>
          </a:p>
          <a:p>
            <a:r>
              <a:rPr lang="ja-JP" altLang="en-US" sz="1000" dirty="0"/>
              <a:t>　</a:t>
            </a:r>
          </a:p>
          <a:p>
            <a:r>
              <a:rPr lang="ja-JP" altLang="en-US" sz="1000" dirty="0"/>
              <a:t>（メタバースでこんなことも変わるかも？）</a:t>
            </a:r>
          </a:p>
          <a:p>
            <a:pPr lvl="0"/>
            <a:r>
              <a:rPr lang="ja-JP" altLang="en-US" sz="1000" dirty="0" smtClean="0"/>
              <a:t>　　</a:t>
            </a:r>
            <a:r>
              <a:rPr lang="ja-JP" altLang="en-US" sz="1000" dirty="0">
                <a:solidFill>
                  <a:prstClr val="black"/>
                </a:solidFill>
              </a:rPr>
              <a:t>大阪大学 グローバルイニシアティブ機構 </a:t>
            </a:r>
            <a:r>
              <a:rPr lang="ja-JP" altLang="en-US" sz="1000" dirty="0" err="1">
                <a:solidFill>
                  <a:prstClr val="black"/>
                </a:solidFill>
              </a:rPr>
              <a:t>招へい</a:t>
            </a:r>
            <a:r>
              <a:rPr lang="ja-JP" altLang="en-US" sz="1000" dirty="0" smtClean="0">
                <a:solidFill>
                  <a:prstClr val="black"/>
                </a:solidFill>
              </a:rPr>
              <a:t>研究員 佐久間</a:t>
            </a:r>
            <a:r>
              <a:rPr lang="ja-JP" altLang="en-US" sz="1000" dirty="0">
                <a:solidFill>
                  <a:prstClr val="black"/>
                </a:solidFill>
              </a:rPr>
              <a:t>洋司</a:t>
            </a:r>
          </a:p>
          <a:p>
            <a:r>
              <a:rPr lang="ja-JP" altLang="en-US" sz="1000" dirty="0"/>
              <a:t>　　KDDI共同事業体　</a:t>
            </a:r>
          </a:p>
          <a:p>
            <a:r>
              <a:rPr lang="ja-JP" altLang="en-US" sz="1000" dirty="0"/>
              <a:t>　 </a:t>
            </a:r>
            <a:r>
              <a:rPr lang="ja-JP" altLang="en-US" sz="1000" dirty="0" smtClean="0"/>
              <a:t>   株式</a:t>
            </a:r>
            <a:r>
              <a:rPr lang="ja-JP" altLang="en-US" sz="1000" dirty="0"/>
              <a:t>会社MentaRest</a:t>
            </a:r>
          </a:p>
          <a:p>
            <a:r>
              <a:rPr lang="ja-JP" altLang="en-US" sz="1000" dirty="0"/>
              <a:t>　　REALITY XR cloud株式会社</a:t>
            </a:r>
          </a:p>
          <a:p>
            <a:r>
              <a:rPr lang="ja-JP" altLang="en-US" sz="1000" dirty="0"/>
              <a:t>　</a:t>
            </a:r>
          </a:p>
          <a:p>
            <a:r>
              <a:rPr lang="ja-JP" altLang="en-US" sz="1000" dirty="0"/>
              <a:t>（誰もが生き生きと輝けるためには？）</a:t>
            </a:r>
          </a:p>
          <a:p>
            <a:r>
              <a:rPr lang="ja-JP" altLang="en-US" sz="1000" dirty="0"/>
              <a:t>　　株式会社オリィ研究所</a:t>
            </a:r>
          </a:p>
          <a:p>
            <a:r>
              <a:rPr lang="ja-JP" altLang="en-US" sz="1000" dirty="0"/>
              <a:t>　　</a:t>
            </a:r>
            <a:r>
              <a:rPr lang="ja-JP" altLang="en-US" sz="1000" dirty="0" smtClean="0"/>
              <a:t>TOTO</a:t>
            </a:r>
            <a:r>
              <a:rPr lang="ja-JP" altLang="en-US" sz="1000" dirty="0"/>
              <a:t>株式</a:t>
            </a:r>
            <a:r>
              <a:rPr lang="ja-JP" altLang="en-US" sz="1000" dirty="0" smtClean="0"/>
              <a:t>会社</a:t>
            </a:r>
            <a:endParaRPr lang="en-US" altLang="ja-JP" sz="1000" dirty="0" smtClean="0"/>
          </a:p>
          <a:p>
            <a:r>
              <a:rPr lang="ja-JP" altLang="en-US" sz="1000" dirty="0"/>
              <a:t>　</a:t>
            </a:r>
            <a:r>
              <a:rPr lang="ja-JP" altLang="en-US" sz="1000" dirty="0" smtClean="0"/>
              <a:t>　</a:t>
            </a:r>
            <a:r>
              <a:rPr lang="ja-JP" altLang="en-US" sz="1000" dirty="0"/>
              <a:t>株式会社トンボ</a:t>
            </a:r>
          </a:p>
          <a:p>
            <a:r>
              <a:rPr lang="ja-JP" altLang="en-US" sz="1000" dirty="0" smtClean="0"/>
              <a:t>　　一般社団法人2025年日本国際博覧会大阪パビリオン</a:t>
            </a:r>
          </a:p>
          <a:p>
            <a:r>
              <a:rPr lang="ja-JP" altLang="en-US" sz="1000" dirty="0"/>
              <a:t>　　2025年日本国際博覧会大阪パビリオン推進委員会</a:t>
            </a:r>
          </a:p>
        </p:txBody>
      </p:sp>
    </p:spTree>
    <p:extLst>
      <p:ext uri="{BB962C8B-B14F-4D97-AF65-F5344CB8AC3E}">
        <p14:creationId xmlns:p14="http://schemas.microsoft.com/office/powerpoint/2010/main" val="112284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49" y="7066622"/>
            <a:ext cx="6547551" cy="414588"/>
          </a:xfrm>
          <a:prstGeom prst="rect">
            <a:avLst/>
          </a:prstGeom>
          <a:noFill/>
          <a:ln>
            <a:noFill/>
          </a:ln>
        </p:spPr>
      </p:pic>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 y="2853361"/>
            <a:ext cx="6295108" cy="415644"/>
          </a:xfrm>
          <a:prstGeom prst="rect">
            <a:avLst/>
          </a:prstGeom>
        </p:spPr>
      </p:pic>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93" y="20956"/>
            <a:ext cx="5817160" cy="1846822"/>
          </a:xfrm>
          <a:prstGeom prst="rect">
            <a:avLst/>
          </a:prstGeom>
        </p:spPr>
      </p:pic>
      <p:sp>
        <p:nvSpPr>
          <p:cNvPr id="65" name="正方形/長方形 64"/>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grpSp>
        <p:nvGrpSpPr>
          <p:cNvPr id="12" name="グループ化 11"/>
          <p:cNvGrpSpPr/>
          <p:nvPr/>
        </p:nvGrpSpPr>
        <p:grpSpPr>
          <a:xfrm>
            <a:off x="3108960" y="3447730"/>
            <a:ext cx="3580653" cy="3277596"/>
            <a:chOff x="3112045" y="2952469"/>
            <a:chExt cx="3577567" cy="2345755"/>
          </a:xfrm>
        </p:grpSpPr>
        <p:sp>
          <p:nvSpPr>
            <p:cNvPr id="24" name="角丸四角形 23"/>
            <p:cNvSpPr/>
            <p:nvPr/>
          </p:nvSpPr>
          <p:spPr>
            <a:xfrm>
              <a:off x="3112045" y="2952469"/>
              <a:ext cx="3577567" cy="2345755"/>
            </a:xfrm>
            <a:prstGeom prst="roundRect">
              <a:avLst>
                <a:gd name="adj" fmla="val 2631"/>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3150915" y="2995490"/>
              <a:ext cx="3482359" cy="2259577"/>
            </a:xfrm>
            <a:prstGeom prst="roundRect">
              <a:avLst>
                <a:gd name="adj" fmla="val 2631"/>
              </a:avLst>
            </a:prstGeom>
            <a:noFill/>
            <a:ln>
              <a:solidFill>
                <a:srgbClr val="0968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176129" y="1970225"/>
            <a:ext cx="6513484" cy="646331"/>
          </a:xfrm>
          <a:prstGeom prst="rect">
            <a:avLst/>
          </a:prstGeom>
        </p:spPr>
        <p:txBody>
          <a:bodyPr wrap="square">
            <a:spAutoFit/>
          </a:bodyPr>
          <a:lstStyle/>
          <a:p>
            <a:r>
              <a:rPr lang="ja-JP" altLang="en-US" sz="1200" dirty="0" smtClean="0">
                <a:latin typeface="+mn-ea"/>
              </a:rPr>
              <a:t>　大阪</a:t>
            </a:r>
            <a:r>
              <a:rPr lang="ja-JP" altLang="en-US" sz="1200" dirty="0">
                <a:latin typeface="+mn-ea"/>
              </a:rPr>
              <a:t>・</a:t>
            </a:r>
            <a:r>
              <a:rPr lang="ja-JP" altLang="en-US" sz="1200" dirty="0" smtClean="0">
                <a:latin typeface="+mn-ea"/>
              </a:rPr>
              <a:t>関西万博</a:t>
            </a:r>
            <a:r>
              <a:rPr lang="ja-JP" altLang="en-US" sz="1200" dirty="0">
                <a:latin typeface="+mn-ea"/>
              </a:rPr>
              <a:t>の会期前、会期中、会期後を通じて</a:t>
            </a:r>
            <a:r>
              <a:rPr lang="ja-JP" altLang="en-US" sz="1200" smtClean="0">
                <a:latin typeface="+mn-ea"/>
              </a:rPr>
              <a:t>新たなアイデアを</a:t>
            </a:r>
            <a:r>
              <a:rPr lang="ja-JP" altLang="en-US" sz="1200" dirty="0">
                <a:latin typeface="+mn-ea"/>
              </a:rPr>
              <a:t>創造・発信する主体になることで、</a:t>
            </a:r>
            <a:r>
              <a:rPr lang="en-US" altLang="ja-JP" sz="1200" dirty="0">
                <a:latin typeface="+mn-ea"/>
              </a:rPr>
              <a:t>2025</a:t>
            </a:r>
            <a:r>
              <a:rPr lang="ja-JP" altLang="en-US" sz="1200" dirty="0">
                <a:latin typeface="+mn-ea"/>
              </a:rPr>
              <a:t>年以降の大阪の持続的な発展</a:t>
            </a:r>
            <a:r>
              <a:rPr lang="ja-JP" altLang="en-US" sz="1200" dirty="0" smtClean="0">
                <a:latin typeface="+mn-ea"/>
              </a:rPr>
              <a:t>の「未来の担い手になってもらいたい」、</a:t>
            </a:r>
            <a:endParaRPr lang="en-US" altLang="ja-JP" sz="1200" dirty="0" smtClean="0">
              <a:latin typeface="+mn-ea"/>
            </a:endParaRPr>
          </a:p>
          <a:p>
            <a:r>
              <a:rPr lang="ja-JP" altLang="en-US" sz="1200" dirty="0" smtClean="0">
                <a:latin typeface="+mn-ea"/>
              </a:rPr>
              <a:t>そんな想いの実現をめ</a:t>
            </a:r>
            <a:r>
              <a:rPr lang="ja-JP" altLang="en-US" sz="1200" dirty="0">
                <a:latin typeface="+mn-ea"/>
              </a:rPr>
              <a:t>ざ</a:t>
            </a:r>
            <a:r>
              <a:rPr lang="ja-JP" altLang="en-US" sz="1200" dirty="0" smtClean="0">
                <a:latin typeface="+mn-ea"/>
              </a:rPr>
              <a:t>す探究教育プログラムです。</a:t>
            </a:r>
            <a:endParaRPr lang="ja-JP" altLang="en-US" sz="1200" dirty="0">
              <a:latin typeface="+mn-ea"/>
            </a:endParaRPr>
          </a:p>
        </p:txBody>
      </p:sp>
      <p:sp>
        <p:nvSpPr>
          <p:cNvPr id="13" name="テキスト ボックス 12"/>
          <p:cNvSpPr txBox="1"/>
          <p:nvPr/>
        </p:nvSpPr>
        <p:spPr>
          <a:xfrm>
            <a:off x="283919" y="8013263"/>
            <a:ext cx="6405694" cy="892552"/>
          </a:xfrm>
          <a:prstGeom prst="rect">
            <a:avLst/>
          </a:prstGeom>
          <a:solidFill>
            <a:schemeClr val="bg1"/>
          </a:solidFill>
          <a:ln w="19050">
            <a:solidFill>
              <a:srgbClr val="0968B7"/>
            </a:solidFill>
            <a:prstDash val="sysDash"/>
          </a:ln>
        </p:spPr>
        <p:txBody>
          <a:bodyPr wrap="square" rtlCol="0">
            <a:spAutoFit/>
          </a:bodyPr>
          <a:lstStyle/>
          <a:p>
            <a:r>
              <a:rPr kumimoji="1" lang="ja-JP" altLang="en-US" sz="1100" b="1" dirty="0" smtClean="0"/>
              <a:t>①常識に捉われず、ワクワクする未来を柔軟な発想で考えましょう（ムーンショット型）</a:t>
            </a:r>
            <a:endParaRPr kumimoji="1" lang="en-US" altLang="ja-JP" sz="1100" b="1" dirty="0" smtClean="0"/>
          </a:p>
          <a:p>
            <a:endParaRPr kumimoji="1" lang="en-US" altLang="ja-JP" sz="400" b="1" dirty="0"/>
          </a:p>
          <a:p>
            <a:r>
              <a:rPr kumimoji="1" lang="ja-JP" altLang="en-US" sz="1100" b="1" dirty="0" smtClean="0"/>
              <a:t>②多角的に調べるなどして、多様な考え・価値観を知り、解決策を考えましょう</a:t>
            </a:r>
            <a:endParaRPr kumimoji="1" lang="en-US" altLang="ja-JP" sz="1100" b="1" dirty="0" smtClean="0"/>
          </a:p>
          <a:p>
            <a:endParaRPr kumimoji="1" lang="en-US" altLang="ja-JP" sz="400" b="1" dirty="0"/>
          </a:p>
          <a:p>
            <a:r>
              <a:rPr kumimoji="1" lang="ja-JP" altLang="en-US" sz="1100" b="1" dirty="0" smtClean="0"/>
              <a:t>③この探究教育プログラムの終了を、ゴールではなく探究の入り口と捉え、持続可能な未来を</a:t>
            </a:r>
            <a:endParaRPr kumimoji="1" lang="en-US" altLang="ja-JP" sz="1100" b="1" dirty="0" smtClean="0"/>
          </a:p>
          <a:p>
            <a:r>
              <a:rPr kumimoji="1" lang="ja-JP" altLang="en-US" sz="1100" b="1" dirty="0"/>
              <a:t>　</a:t>
            </a:r>
            <a:r>
              <a:rPr kumimoji="1" lang="ja-JP" altLang="en-US" sz="1100" b="1" dirty="0" smtClean="0"/>
              <a:t>模索し自ら行動するきっかけとしましょ</a:t>
            </a:r>
            <a:r>
              <a:rPr kumimoji="1" lang="ja-JP" altLang="en-US" sz="1100" b="1" dirty="0"/>
              <a:t>う</a:t>
            </a:r>
            <a:endParaRPr kumimoji="1" lang="en-US" altLang="ja-JP" sz="1100" b="1" dirty="0" smtClean="0"/>
          </a:p>
        </p:txBody>
      </p:sp>
      <p:sp>
        <p:nvSpPr>
          <p:cNvPr id="29" name="楕円 28"/>
          <p:cNvSpPr/>
          <p:nvPr/>
        </p:nvSpPr>
        <p:spPr>
          <a:xfrm>
            <a:off x="4221669" y="4323628"/>
            <a:ext cx="1361806" cy="127807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259620" y="5292630"/>
            <a:ext cx="1373051" cy="699349"/>
          </a:xfrm>
          <a:prstGeom prst="roundRect">
            <a:avLst/>
          </a:prstGeom>
          <a:solidFill>
            <a:srgbClr val="DEEBF7"/>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100" b="1" dirty="0" smtClean="0">
                <a:solidFill>
                  <a:srgbClr val="002060"/>
                </a:solidFill>
              </a:rPr>
              <a:t>ワクワクしながら</a:t>
            </a:r>
            <a:endParaRPr kumimoji="1" lang="en-US" altLang="ja-JP" sz="1100" b="1" dirty="0" smtClean="0">
              <a:solidFill>
                <a:srgbClr val="002060"/>
              </a:solidFill>
            </a:endParaRPr>
          </a:p>
          <a:p>
            <a:pPr algn="ctr"/>
            <a:r>
              <a:rPr kumimoji="1" lang="ja-JP" altLang="en-US" sz="1100" b="1" dirty="0" smtClean="0">
                <a:solidFill>
                  <a:srgbClr val="002060"/>
                </a:solidFill>
              </a:rPr>
              <a:t>未来を考える</a:t>
            </a:r>
            <a:endParaRPr kumimoji="1" lang="en-US" altLang="ja-JP" sz="1100" b="1" dirty="0" smtClean="0">
              <a:solidFill>
                <a:srgbClr val="002060"/>
              </a:solidFill>
            </a:endParaRPr>
          </a:p>
          <a:p>
            <a:pPr algn="ctr"/>
            <a:r>
              <a:rPr kumimoji="1" lang="ja-JP" altLang="en-US" sz="800" b="1" dirty="0">
                <a:solidFill>
                  <a:schemeClr val="tx1"/>
                </a:solidFill>
              </a:rPr>
              <a:t>課題を解決</a:t>
            </a:r>
            <a:r>
              <a:rPr kumimoji="1" lang="ja-JP" altLang="en-US" sz="800" b="1" dirty="0" smtClean="0">
                <a:solidFill>
                  <a:schemeClr val="tx1"/>
                </a:solidFill>
              </a:rPr>
              <a:t>する</a:t>
            </a:r>
            <a:endParaRPr kumimoji="1" lang="en-US" altLang="ja-JP" sz="800" b="1" dirty="0" smtClean="0">
              <a:solidFill>
                <a:schemeClr val="tx1"/>
              </a:solidFill>
            </a:endParaRPr>
          </a:p>
          <a:p>
            <a:pPr algn="ctr"/>
            <a:r>
              <a:rPr kumimoji="1" lang="ja-JP" altLang="en-US" sz="800" b="1" dirty="0" smtClean="0">
                <a:solidFill>
                  <a:schemeClr val="tx1"/>
                </a:solidFill>
              </a:rPr>
              <a:t>アイデアを</a:t>
            </a:r>
            <a:r>
              <a:rPr kumimoji="1" lang="ja-JP" altLang="en-US" sz="800" b="1" dirty="0">
                <a:solidFill>
                  <a:schemeClr val="tx1"/>
                </a:solidFill>
              </a:rPr>
              <a:t>生み出す</a:t>
            </a:r>
            <a:endParaRPr kumimoji="1" lang="en-US" altLang="ja-JP" sz="700" b="1" dirty="0" smtClean="0">
              <a:solidFill>
                <a:schemeClr val="tx1"/>
              </a:solidFill>
            </a:endParaRPr>
          </a:p>
        </p:txBody>
      </p:sp>
      <p:sp>
        <p:nvSpPr>
          <p:cNvPr id="20" name="角丸四角形 19"/>
          <p:cNvSpPr/>
          <p:nvPr/>
        </p:nvSpPr>
        <p:spPr>
          <a:xfrm>
            <a:off x="5221531" y="5288549"/>
            <a:ext cx="1320121" cy="707513"/>
          </a:xfrm>
          <a:prstGeom prst="roundRect">
            <a:avLst/>
          </a:prstGeom>
          <a:solidFill>
            <a:srgbClr val="DEEBF7"/>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kumimoji="1" lang="ja-JP" altLang="en-US" sz="1100" b="1" dirty="0" smtClean="0">
                <a:solidFill>
                  <a:srgbClr val="002060"/>
                </a:solidFill>
                <a:latin typeface="+mn-ea"/>
              </a:rPr>
              <a:t>自分ごととして</a:t>
            </a:r>
            <a:endParaRPr kumimoji="1" lang="en-US" altLang="ja-JP" sz="1100" b="1" dirty="0" smtClean="0">
              <a:solidFill>
                <a:srgbClr val="002060"/>
              </a:solidFill>
              <a:latin typeface="+mn-ea"/>
            </a:endParaRPr>
          </a:p>
          <a:p>
            <a:pPr algn="ctr"/>
            <a:r>
              <a:rPr kumimoji="1" lang="ja-JP" altLang="en-US" sz="1100" b="1" dirty="0" smtClean="0">
                <a:solidFill>
                  <a:srgbClr val="002060"/>
                </a:solidFill>
                <a:latin typeface="+mn-ea"/>
              </a:rPr>
              <a:t>取り組める</a:t>
            </a:r>
            <a:endParaRPr kumimoji="1" lang="en-US" altLang="ja-JP" sz="1100" b="1" dirty="0" smtClean="0">
              <a:solidFill>
                <a:srgbClr val="002060"/>
              </a:solidFill>
              <a:latin typeface="+mn-ea"/>
            </a:endParaRPr>
          </a:p>
          <a:p>
            <a:pPr algn="ctr"/>
            <a:r>
              <a:rPr kumimoji="1" lang="ja-JP" altLang="en-US" sz="800" b="1" dirty="0" smtClean="0">
                <a:solidFill>
                  <a:schemeClr val="tx1"/>
                </a:solidFill>
              </a:rPr>
              <a:t>様々な視点から課題を見つめる</a:t>
            </a:r>
            <a:endParaRPr kumimoji="1" lang="en-US" altLang="ja-JP" sz="800" b="1" dirty="0" smtClean="0">
              <a:solidFill>
                <a:schemeClr val="tx1"/>
              </a:solidFill>
            </a:endParaRPr>
          </a:p>
        </p:txBody>
      </p:sp>
      <p:sp>
        <p:nvSpPr>
          <p:cNvPr id="21" name="角丸四角形 20"/>
          <p:cNvSpPr/>
          <p:nvPr/>
        </p:nvSpPr>
        <p:spPr>
          <a:xfrm>
            <a:off x="4096004" y="3823468"/>
            <a:ext cx="1726255" cy="604927"/>
          </a:xfrm>
          <a:prstGeom prst="roundRect">
            <a:avLst/>
          </a:prstGeom>
          <a:solidFill>
            <a:srgbClr val="DEEBF7"/>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実社会の課題や</a:t>
            </a:r>
            <a:endParaRPr kumimoji="1" lang="en-US" altLang="ja-JP" sz="1100" b="1" dirty="0" smtClean="0">
              <a:solidFill>
                <a:srgbClr val="002060"/>
              </a:solidFill>
              <a:latin typeface="+mn-ea"/>
            </a:endParaRPr>
          </a:p>
          <a:p>
            <a:pPr algn="ctr"/>
            <a:r>
              <a:rPr kumimoji="1" lang="ja-JP" altLang="en-US" sz="1100" b="1" dirty="0" smtClean="0">
                <a:solidFill>
                  <a:srgbClr val="002060"/>
                </a:solidFill>
                <a:latin typeface="+mn-ea"/>
              </a:rPr>
              <a:t>問いに向き合う</a:t>
            </a:r>
            <a:endParaRPr kumimoji="1" lang="en-US" altLang="ja-JP" sz="1100" b="1" dirty="0" smtClean="0">
              <a:solidFill>
                <a:srgbClr val="002060"/>
              </a:solidFill>
              <a:latin typeface="+mn-ea"/>
            </a:endParaRPr>
          </a:p>
          <a:p>
            <a:pPr algn="ctr"/>
            <a:r>
              <a:rPr kumimoji="1" lang="ja-JP" altLang="en-US" sz="800" b="1" dirty="0" smtClean="0">
                <a:solidFill>
                  <a:schemeClr val="tx1"/>
                </a:solidFill>
              </a:rPr>
              <a:t>万博のテーマを題材に自ら選ぶ</a:t>
            </a:r>
            <a:endParaRPr kumimoji="1" lang="en-US" altLang="ja-JP" sz="800" b="1" dirty="0">
              <a:solidFill>
                <a:schemeClr val="tx1"/>
              </a:solidFill>
            </a:endParaRPr>
          </a:p>
        </p:txBody>
      </p:sp>
      <p:sp>
        <p:nvSpPr>
          <p:cNvPr id="30" name="テキスト ボックス 29"/>
          <p:cNvSpPr txBox="1"/>
          <p:nvPr/>
        </p:nvSpPr>
        <p:spPr>
          <a:xfrm>
            <a:off x="4405900" y="3598119"/>
            <a:ext cx="1450848" cy="261610"/>
          </a:xfrm>
          <a:prstGeom prst="rect">
            <a:avLst/>
          </a:prstGeom>
          <a:noFill/>
        </p:spPr>
        <p:txBody>
          <a:bodyPr wrap="square" rtlCol="0">
            <a:spAutoFit/>
          </a:bodyPr>
          <a:lstStyle/>
          <a:p>
            <a:r>
              <a:rPr kumimoji="1" lang="en-US" altLang="ja-JP" sz="1100" b="1" dirty="0" smtClean="0">
                <a:solidFill>
                  <a:srgbClr val="002060"/>
                </a:solidFill>
              </a:rPr>
              <a:t>【</a:t>
            </a:r>
            <a:r>
              <a:rPr kumimoji="1" lang="ja-JP" altLang="en-US" sz="1100" b="1" dirty="0" smtClean="0">
                <a:solidFill>
                  <a:srgbClr val="002060"/>
                </a:solidFill>
              </a:rPr>
              <a:t>課題設定</a:t>
            </a:r>
            <a:r>
              <a:rPr kumimoji="1" lang="en-US" altLang="ja-JP" sz="1100" b="1" dirty="0" smtClean="0">
                <a:solidFill>
                  <a:srgbClr val="002060"/>
                </a:solidFill>
              </a:rPr>
              <a:t>】</a:t>
            </a:r>
            <a:endParaRPr kumimoji="1" lang="ja-JP" altLang="en-US" sz="1100" b="1" dirty="0">
              <a:solidFill>
                <a:srgbClr val="002060"/>
              </a:solidFill>
            </a:endParaRPr>
          </a:p>
        </p:txBody>
      </p:sp>
      <p:sp>
        <p:nvSpPr>
          <p:cNvPr id="31" name="テキスト ボックス 30"/>
          <p:cNvSpPr txBox="1"/>
          <p:nvPr/>
        </p:nvSpPr>
        <p:spPr>
          <a:xfrm>
            <a:off x="5233768" y="5975690"/>
            <a:ext cx="1245960" cy="430887"/>
          </a:xfrm>
          <a:prstGeom prst="rect">
            <a:avLst/>
          </a:prstGeom>
          <a:noFill/>
        </p:spPr>
        <p:txBody>
          <a:bodyPr wrap="square" rtlCol="0">
            <a:spAutoFit/>
          </a:bodyPr>
          <a:lstStyle/>
          <a:p>
            <a:r>
              <a:rPr kumimoji="1" lang="ja-JP" altLang="en-US" sz="1100" b="1" dirty="0" smtClean="0">
                <a:solidFill>
                  <a:srgbClr val="002060"/>
                </a:solidFill>
              </a:rPr>
              <a:t> </a:t>
            </a:r>
            <a:r>
              <a:rPr kumimoji="1" lang="en-US" altLang="ja-JP" sz="1100" b="1" dirty="0" smtClean="0">
                <a:solidFill>
                  <a:srgbClr val="002060"/>
                </a:solidFill>
              </a:rPr>
              <a:t>【</a:t>
            </a:r>
            <a:r>
              <a:rPr kumimoji="1" lang="ja-JP" altLang="en-US" sz="1100" b="1" dirty="0" smtClean="0">
                <a:solidFill>
                  <a:srgbClr val="002060"/>
                </a:solidFill>
              </a:rPr>
              <a:t>情報収集 </a:t>
            </a:r>
            <a:r>
              <a:rPr kumimoji="1" lang="en-US" altLang="ja-JP" sz="1100" b="1" dirty="0" smtClean="0">
                <a:solidFill>
                  <a:srgbClr val="002060"/>
                </a:solidFill>
              </a:rPr>
              <a:t>】</a:t>
            </a:r>
          </a:p>
          <a:p>
            <a:r>
              <a:rPr kumimoji="1" lang="ja-JP" altLang="en-US" sz="1100" b="1" dirty="0" smtClean="0">
                <a:solidFill>
                  <a:srgbClr val="002060"/>
                </a:solidFill>
              </a:rPr>
              <a:t> </a:t>
            </a:r>
            <a:r>
              <a:rPr kumimoji="1" lang="en-US" altLang="ja-JP" sz="1100" b="1" dirty="0" smtClean="0">
                <a:solidFill>
                  <a:srgbClr val="002060"/>
                </a:solidFill>
              </a:rPr>
              <a:t>【</a:t>
            </a:r>
            <a:r>
              <a:rPr kumimoji="1" lang="ja-JP" altLang="en-US" sz="1100" b="1" dirty="0" smtClean="0">
                <a:solidFill>
                  <a:srgbClr val="002060"/>
                </a:solidFill>
              </a:rPr>
              <a:t>整理・分析</a:t>
            </a:r>
            <a:r>
              <a:rPr kumimoji="1" lang="en-US" altLang="ja-JP" sz="1100" b="1" dirty="0" smtClean="0">
                <a:solidFill>
                  <a:srgbClr val="002060"/>
                </a:solidFill>
              </a:rPr>
              <a:t>】</a:t>
            </a:r>
            <a:endParaRPr kumimoji="1" lang="ja-JP" altLang="en-US" sz="1100" b="1" dirty="0">
              <a:solidFill>
                <a:srgbClr val="002060"/>
              </a:solidFill>
            </a:endParaRPr>
          </a:p>
        </p:txBody>
      </p:sp>
      <p:sp>
        <p:nvSpPr>
          <p:cNvPr id="32" name="テキスト ボックス 31"/>
          <p:cNvSpPr txBox="1"/>
          <p:nvPr/>
        </p:nvSpPr>
        <p:spPr>
          <a:xfrm>
            <a:off x="3440494" y="5961203"/>
            <a:ext cx="1194648" cy="430887"/>
          </a:xfrm>
          <a:prstGeom prst="rect">
            <a:avLst/>
          </a:prstGeom>
          <a:noFill/>
        </p:spPr>
        <p:txBody>
          <a:bodyPr wrap="square" rtlCol="0">
            <a:spAutoFit/>
          </a:bodyPr>
          <a:lstStyle/>
          <a:p>
            <a:r>
              <a:rPr kumimoji="1" lang="en-US" altLang="ja-JP" sz="1100" b="1" dirty="0" smtClean="0">
                <a:solidFill>
                  <a:srgbClr val="002060"/>
                </a:solidFill>
              </a:rPr>
              <a:t>【</a:t>
            </a:r>
            <a:r>
              <a:rPr kumimoji="1" lang="ja-JP" altLang="en-US" sz="1100" b="1" dirty="0" smtClean="0">
                <a:solidFill>
                  <a:srgbClr val="002060"/>
                </a:solidFill>
              </a:rPr>
              <a:t>まとめ</a:t>
            </a:r>
            <a:r>
              <a:rPr kumimoji="1" lang="en-US" altLang="ja-JP" sz="1100" b="1" dirty="0" smtClean="0">
                <a:solidFill>
                  <a:srgbClr val="002060"/>
                </a:solidFill>
              </a:rPr>
              <a:t>】</a:t>
            </a:r>
          </a:p>
          <a:p>
            <a:r>
              <a:rPr kumimoji="1" lang="en-US" altLang="ja-JP" sz="1100" b="1" dirty="0" smtClean="0">
                <a:solidFill>
                  <a:srgbClr val="002060"/>
                </a:solidFill>
              </a:rPr>
              <a:t>【</a:t>
            </a:r>
            <a:r>
              <a:rPr kumimoji="1" lang="ja-JP" altLang="en-US" sz="1100" b="1" dirty="0" smtClean="0">
                <a:solidFill>
                  <a:srgbClr val="002060"/>
                </a:solidFill>
              </a:rPr>
              <a:t>新た</a:t>
            </a:r>
            <a:r>
              <a:rPr kumimoji="1" lang="ja-JP" altLang="en-US" sz="1100" b="1" dirty="0">
                <a:solidFill>
                  <a:srgbClr val="002060"/>
                </a:solidFill>
              </a:rPr>
              <a:t>な</a:t>
            </a:r>
            <a:r>
              <a:rPr kumimoji="1" lang="ja-JP" altLang="en-US" sz="1100" b="1" dirty="0" smtClean="0">
                <a:solidFill>
                  <a:srgbClr val="002060"/>
                </a:solidFill>
              </a:rPr>
              <a:t>問い</a:t>
            </a:r>
            <a:r>
              <a:rPr kumimoji="1" lang="en-US" altLang="ja-JP" sz="1100" b="1" dirty="0" smtClean="0">
                <a:solidFill>
                  <a:srgbClr val="002060"/>
                </a:solidFill>
              </a:rPr>
              <a:t>】</a:t>
            </a:r>
            <a:endParaRPr kumimoji="1" lang="ja-JP" altLang="en-US" sz="1100" b="1" dirty="0">
              <a:solidFill>
                <a:srgbClr val="002060"/>
              </a:solidFill>
            </a:endParaRPr>
          </a:p>
        </p:txBody>
      </p:sp>
      <p:sp>
        <p:nvSpPr>
          <p:cNvPr id="34" name="正方形/長方形 33"/>
          <p:cNvSpPr/>
          <p:nvPr/>
        </p:nvSpPr>
        <p:spPr>
          <a:xfrm>
            <a:off x="191247" y="7651687"/>
            <a:ext cx="3284154" cy="261610"/>
          </a:xfrm>
          <a:prstGeom prst="rect">
            <a:avLst/>
          </a:prstGeom>
        </p:spPr>
        <p:txBody>
          <a:bodyPr wrap="square">
            <a:spAutoFit/>
          </a:bodyPr>
          <a:lstStyle/>
          <a:p>
            <a:r>
              <a:rPr kumimoji="1" lang="en-US" altLang="ja-JP" sz="1100" b="1" dirty="0" smtClean="0">
                <a:solidFill>
                  <a:srgbClr val="002060"/>
                </a:solidFill>
                <a:latin typeface="+mn-ea"/>
              </a:rPr>
              <a:t>【</a:t>
            </a:r>
            <a:r>
              <a:rPr kumimoji="1" lang="ja-JP" altLang="en-US" sz="1100" b="1" dirty="0" smtClean="0">
                <a:solidFill>
                  <a:srgbClr val="002060"/>
                </a:solidFill>
                <a:latin typeface="+mn-ea"/>
              </a:rPr>
              <a:t>大切にしたい生徒の取り組む姿勢</a:t>
            </a:r>
            <a:r>
              <a:rPr kumimoji="1" lang="en-US" altLang="ja-JP" sz="1100" b="1" dirty="0" smtClean="0">
                <a:solidFill>
                  <a:srgbClr val="002060"/>
                </a:solidFill>
                <a:latin typeface="+mn-ea"/>
              </a:rPr>
              <a:t>】</a:t>
            </a:r>
          </a:p>
        </p:txBody>
      </p:sp>
      <p:sp>
        <p:nvSpPr>
          <p:cNvPr id="35" name="テキスト ボックス 34"/>
          <p:cNvSpPr txBox="1"/>
          <p:nvPr/>
        </p:nvSpPr>
        <p:spPr>
          <a:xfrm>
            <a:off x="4370570" y="4760026"/>
            <a:ext cx="1290246" cy="461665"/>
          </a:xfrm>
          <a:prstGeom prst="rect">
            <a:avLst/>
          </a:prstGeom>
          <a:noFill/>
        </p:spPr>
        <p:txBody>
          <a:bodyPr wrap="square" rtlCol="0">
            <a:spAutoFit/>
          </a:bodyPr>
          <a:lstStyle/>
          <a:p>
            <a:r>
              <a:rPr kumimoji="1" lang="ja-JP" altLang="en-US" sz="2400" b="1" dirty="0" smtClean="0">
                <a:solidFill>
                  <a:srgbClr val="002060"/>
                </a:solidFill>
                <a:latin typeface="メイリオ" panose="020B0604030504040204" pitchFamily="50" charset="-128"/>
                <a:ea typeface="メイリオ" panose="020B0604030504040204" pitchFamily="50" charset="-128"/>
              </a:rPr>
              <a:t>探究心</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144301" y="8939624"/>
            <a:ext cx="6662200" cy="261610"/>
          </a:xfrm>
          <a:prstGeom prst="rect">
            <a:avLst/>
          </a:prstGeom>
        </p:spPr>
        <p:txBody>
          <a:bodyPr wrap="square">
            <a:spAutoFit/>
          </a:bodyPr>
          <a:lstStyle/>
          <a:p>
            <a:r>
              <a:rPr kumimoji="1" lang="ja-JP" altLang="en-US" sz="1100" dirty="0" smtClean="0"/>
              <a:t>　無謀な案や突飛な案に</a:t>
            </a:r>
            <a:r>
              <a:rPr kumimoji="1" lang="ja-JP" altLang="en-US" sz="1100" dirty="0"/>
              <a:t>対</a:t>
            </a:r>
            <a:r>
              <a:rPr kumimoji="1" lang="ja-JP" altLang="en-US" sz="1100" dirty="0" smtClean="0"/>
              <a:t>して</a:t>
            </a:r>
            <a:r>
              <a:rPr kumimoji="1" lang="ja-JP" altLang="en-US" sz="1100" dirty="0"/>
              <a:t>も</a:t>
            </a:r>
            <a:r>
              <a:rPr kumimoji="1" lang="ja-JP" altLang="en-US" sz="1100" dirty="0" smtClean="0"/>
              <a:t>、貴重なアイデアとして受け止めてください。</a:t>
            </a:r>
            <a:endParaRPr kumimoji="1" lang="en-US" altLang="ja-JP" sz="1100" dirty="0"/>
          </a:p>
        </p:txBody>
      </p:sp>
      <p:grpSp>
        <p:nvGrpSpPr>
          <p:cNvPr id="53" name="グループ化 52"/>
          <p:cNvGrpSpPr/>
          <p:nvPr/>
        </p:nvGrpSpPr>
        <p:grpSpPr>
          <a:xfrm>
            <a:off x="-2227" y="600339"/>
            <a:ext cx="6858000" cy="1034384"/>
            <a:chOff x="0" y="481856"/>
            <a:chExt cx="6858000" cy="1034384"/>
          </a:xfrm>
        </p:grpSpPr>
        <p:sp>
          <p:nvSpPr>
            <p:cNvPr id="4" name="正方形/長方形 3"/>
            <p:cNvSpPr/>
            <p:nvPr/>
          </p:nvSpPr>
          <p:spPr>
            <a:xfrm>
              <a:off x="0" y="962213"/>
              <a:ext cx="6858000" cy="554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002060"/>
                  </a:solidFill>
                  <a:latin typeface="游ゴシック" panose="020B0400000000000000" pitchFamily="50" charset="-128"/>
                  <a:ea typeface="游ゴシック" panose="020B0400000000000000" pitchFamily="50" charset="-128"/>
                </a:rPr>
                <a:t>万博という機会を通して、</a:t>
              </a:r>
              <a:endParaRPr lang="en-US" altLang="ja-JP" sz="2000" b="1" dirty="0" smtClean="0">
                <a:solidFill>
                  <a:srgbClr val="002060"/>
                </a:solidFill>
                <a:latin typeface="游ゴシック" panose="020B0400000000000000" pitchFamily="50" charset="-128"/>
                <a:ea typeface="游ゴシック" panose="020B0400000000000000" pitchFamily="50" charset="-128"/>
              </a:endParaRPr>
            </a:p>
            <a:p>
              <a:pPr algn="ctr"/>
              <a:r>
                <a:rPr lang="ja-JP" altLang="en-US" sz="2000" b="1" dirty="0" smtClean="0">
                  <a:solidFill>
                    <a:srgbClr val="002060"/>
                  </a:solidFill>
                  <a:latin typeface="游ゴシック" panose="020B0400000000000000" pitchFamily="50" charset="-128"/>
                  <a:ea typeface="游ゴシック" panose="020B0400000000000000" pitchFamily="50" charset="-128"/>
                </a:rPr>
                <a:t>新たなアイデアを発信できる高校生に</a:t>
              </a:r>
              <a:endParaRPr lang="ja-JP" altLang="en-US" sz="2000" b="1" dirty="0">
                <a:solidFill>
                  <a:srgbClr val="002060"/>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1302420" y="481856"/>
              <a:ext cx="5071459" cy="400110"/>
            </a:xfrm>
            <a:prstGeom prst="rect">
              <a:avLst/>
            </a:prstGeom>
            <a:noFill/>
          </p:spPr>
          <p:txBody>
            <a:bodyPr wrap="square" rtlCol="0">
              <a:spAutoFit/>
            </a:bodyPr>
            <a:lstStyle/>
            <a:p>
              <a:r>
                <a:rPr kumimoji="1" lang="ja-JP" altLang="en-US" sz="2000" b="1" dirty="0" smtClean="0">
                  <a:solidFill>
                    <a:srgbClr val="002060"/>
                  </a:solidFill>
                  <a:latin typeface="游ゴシック" panose="020B0400000000000000" pitchFamily="50" charset="-128"/>
                  <a:ea typeface="游ゴシック" panose="020B0400000000000000" pitchFamily="50" charset="-128"/>
                </a:rPr>
                <a:t>未来の担い手となる高校生への想い</a:t>
              </a:r>
              <a:endParaRPr kumimoji="1" lang="ja-JP" altLang="en-US" sz="2000" b="1" dirty="0">
                <a:solidFill>
                  <a:srgbClr val="002060"/>
                </a:solidFill>
                <a:latin typeface="游ゴシック" panose="020B0400000000000000" pitchFamily="50" charset="-128"/>
                <a:ea typeface="游ゴシック" panose="020B0400000000000000" pitchFamily="50" charset="-128"/>
              </a:endParaRPr>
            </a:p>
          </p:txBody>
        </p:sp>
      </p:grpSp>
      <p:sp>
        <p:nvSpPr>
          <p:cNvPr id="40" name="テキスト ボックス 39"/>
          <p:cNvSpPr txBox="1"/>
          <p:nvPr/>
        </p:nvSpPr>
        <p:spPr>
          <a:xfrm>
            <a:off x="535356" y="43180"/>
            <a:ext cx="5728966" cy="369332"/>
          </a:xfrm>
          <a:prstGeom prst="rect">
            <a:avLst/>
          </a:prstGeom>
          <a:noFill/>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はじめに　＜</a:t>
            </a:r>
            <a:r>
              <a:rPr kumimoji="1" lang="ja-JP" altLang="en-US" b="1" dirty="0" smtClean="0">
                <a:solidFill>
                  <a:schemeClr val="bg1"/>
                </a:solidFill>
              </a:rPr>
              <a:t>ねらい</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74995" y="-21265"/>
            <a:ext cx="639947"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１</a:t>
            </a:r>
            <a:r>
              <a:rPr kumimoji="1" lang="en-US" altLang="ja-JP" sz="2800" b="1" dirty="0" smtClean="0">
                <a:solidFill>
                  <a:schemeClr val="bg1"/>
                </a:solidFill>
                <a:latin typeface="メイリオ" panose="020B0604030504040204" pitchFamily="50" charset="-128"/>
                <a:ea typeface="メイリオ" panose="020B0604030504040204" pitchFamily="50" charset="-128"/>
              </a:rPr>
              <a:t>.</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48" name="角丸四角形 47"/>
          <p:cNvSpPr/>
          <p:nvPr/>
        </p:nvSpPr>
        <p:spPr>
          <a:xfrm>
            <a:off x="283919" y="2882343"/>
            <a:ext cx="5999709" cy="396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002060"/>
                </a:solidFill>
              </a:rPr>
              <a:t>「答えのない問い」を考える</a:t>
            </a:r>
            <a:r>
              <a:rPr kumimoji="1" lang="ja-JP" altLang="en-US" sz="2000" b="1" dirty="0" smtClean="0">
                <a:solidFill>
                  <a:srgbClr val="002060"/>
                </a:solidFill>
              </a:rPr>
              <a:t>探究教育プログラム</a:t>
            </a:r>
            <a:endParaRPr kumimoji="1" lang="en-US" altLang="ja-JP" sz="2000" b="1" dirty="0">
              <a:solidFill>
                <a:srgbClr val="002060"/>
              </a:solidFill>
            </a:endParaRPr>
          </a:p>
        </p:txBody>
      </p:sp>
      <p:sp>
        <p:nvSpPr>
          <p:cNvPr id="50" name="角丸四角形 49"/>
          <p:cNvSpPr/>
          <p:nvPr/>
        </p:nvSpPr>
        <p:spPr>
          <a:xfrm>
            <a:off x="295540" y="7058567"/>
            <a:ext cx="6097892" cy="406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002060"/>
                </a:solidFill>
              </a:rPr>
              <a:t>「</a:t>
            </a:r>
            <a:r>
              <a:rPr kumimoji="1" lang="ja-JP" altLang="en-US" sz="2000" b="1" dirty="0">
                <a:solidFill>
                  <a:srgbClr val="002060"/>
                </a:solidFill>
              </a:rPr>
              <a:t>答</a:t>
            </a:r>
            <a:r>
              <a:rPr kumimoji="1" lang="ja-JP" altLang="en-US" sz="2000" b="1" dirty="0" smtClean="0">
                <a:solidFill>
                  <a:srgbClr val="002060"/>
                </a:solidFill>
              </a:rPr>
              <a:t>えのない問い</a:t>
            </a:r>
            <a:r>
              <a:rPr kumimoji="1" lang="ja-JP" altLang="en-US" sz="2000" b="1" dirty="0">
                <a:solidFill>
                  <a:srgbClr val="002060"/>
                </a:solidFill>
              </a:rPr>
              <a:t>」</a:t>
            </a:r>
            <a:r>
              <a:rPr kumimoji="1" lang="ja-JP" altLang="en-US" sz="2000" b="1" dirty="0" smtClean="0">
                <a:solidFill>
                  <a:srgbClr val="002060"/>
                </a:solidFill>
              </a:rPr>
              <a:t>だから</a:t>
            </a:r>
            <a:r>
              <a:rPr kumimoji="1" lang="ja-JP" altLang="en-US" sz="2000" b="1" dirty="0">
                <a:solidFill>
                  <a:srgbClr val="002060"/>
                </a:solidFill>
              </a:rPr>
              <a:t>こそ、柔軟に前向きに</a:t>
            </a:r>
            <a:endParaRPr kumimoji="1" lang="en-US" altLang="ja-JP" sz="2000" b="1" dirty="0">
              <a:solidFill>
                <a:srgbClr val="002060"/>
              </a:solidFill>
            </a:endParaRPr>
          </a:p>
        </p:txBody>
      </p:sp>
      <p:sp>
        <p:nvSpPr>
          <p:cNvPr id="51" name="角丸四角形 50"/>
          <p:cNvSpPr/>
          <p:nvPr/>
        </p:nvSpPr>
        <p:spPr>
          <a:xfrm>
            <a:off x="3289474" y="3369809"/>
            <a:ext cx="1001651" cy="253819"/>
          </a:xfrm>
          <a:prstGeom prst="roundRect">
            <a:avLst>
              <a:gd name="adj" fmla="val 37889"/>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rPr>
              <a:t>特 徴</a:t>
            </a:r>
            <a:endParaRPr kumimoji="1" lang="ja-JP" altLang="en-US" sz="1600" b="1" dirty="0">
              <a:solidFill>
                <a:schemeClr val="bg1"/>
              </a:solidFill>
            </a:endParaRPr>
          </a:p>
        </p:txBody>
      </p:sp>
      <p:sp>
        <p:nvSpPr>
          <p:cNvPr id="46" name="正方形/長方形 45"/>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47" name="楕円 46"/>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３</a:t>
            </a:r>
          </a:p>
        </p:txBody>
      </p:sp>
      <p:sp>
        <p:nvSpPr>
          <p:cNvPr id="55" name="正方形/長方形 54"/>
          <p:cNvSpPr/>
          <p:nvPr/>
        </p:nvSpPr>
        <p:spPr>
          <a:xfrm>
            <a:off x="316000" y="3648042"/>
            <a:ext cx="2730252" cy="2646878"/>
          </a:xfrm>
          <a:prstGeom prst="rect">
            <a:avLst/>
          </a:prstGeom>
        </p:spPr>
        <p:txBody>
          <a:bodyPr wrap="square">
            <a:spAutoFit/>
          </a:bodyPr>
          <a:lstStyle/>
          <a:p>
            <a:r>
              <a:rPr kumimoji="1" lang="ja-JP" altLang="en-US" sz="1200" dirty="0" smtClean="0"/>
              <a:t>　</a:t>
            </a:r>
            <a:r>
              <a:rPr kumimoji="1" lang="ja-JP" altLang="en-US" sz="1100" dirty="0" smtClean="0">
                <a:latin typeface="+mn-ea"/>
              </a:rPr>
              <a:t>世界中から</a:t>
            </a:r>
            <a:r>
              <a:rPr kumimoji="1" lang="ja-JP" altLang="en-US" sz="1100" dirty="0">
                <a:latin typeface="+mn-ea"/>
              </a:rPr>
              <a:t>多</a:t>
            </a:r>
            <a:r>
              <a:rPr kumimoji="1" lang="ja-JP" altLang="en-US" sz="1100" dirty="0" smtClean="0">
                <a:latin typeface="+mn-ea"/>
              </a:rPr>
              <a:t>くの</a:t>
            </a:r>
            <a:r>
              <a:rPr kumimoji="1" lang="ja-JP" altLang="en-US" sz="1100" dirty="0">
                <a:latin typeface="+mn-ea"/>
              </a:rPr>
              <a:t>人</a:t>
            </a:r>
            <a:r>
              <a:rPr kumimoji="1" lang="ja-JP" altLang="en-US" sz="1100" dirty="0" smtClean="0">
                <a:latin typeface="+mn-ea"/>
              </a:rPr>
              <a:t>が</a:t>
            </a:r>
            <a:r>
              <a:rPr kumimoji="1" lang="ja-JP" altLang="en-US" sz="1100" dirty="0">
                <a:latin typeface="+mn-ea"/>
              </a:rPr>
              <a:t>集まり、未来</a:t>
            </a:r>
            <a:r>
              <a:rPr kumimoji="1" lang="ja-JP" altLang="en-US" sz="1100" dirty="0" smtClean="0">
                <a:latin typeface="+mn-ea"/>
              </a:rPr>
              <a:t>を想う万博</a:t>
            </a:r>
            <a:r>
              <a:rPr kumimoji="1" lang="ja-JP" altLang="en-US" sz="1100" dirty="0">
                <a:latin typeface="+mn-ea"/>
              </a:rPr>
              <a:t>。日本で</a:t>
            </a:r>
            <a:r>
              <a:rPr kumimoji="1" lang="ja-JP" altLang="en-US" sz="1100" dirty="0" smtClean="0">
                <a:latin typeface="+mn-ea"/>
              </a:rPr>
              <a:t>初めて開催された</a:t>
            </a:r>
            <a:r>
              <a:rPr kumimoji="1" lang="en-US" altLang="ja-JP" sz="1100" dirty="0" smtClean="0">
                <a:latin typeface="+mn-ea"/>
              </a:rPr>
              <a:t>1970</a:t>
            </a:r>
            <a:r>
              <a:rPr kumimoji="1" lang="ja-JP" altLang="en-US" sz="1100" dirty="0">
                <a:latin typeface="+mn-ea"/>
              </a:rPr>
              <a:t>年の万博では</a:t>
            </a:r>
            <a:r>
              <a:rPr kumimoji="1" lang="ja-JP" altLang="en-US" sz="1100" dirty="0" smtClean="0">
                <a:latin typeface="+mn-ea"/>
              </a:rPr>
              <a:t>、様々な新しい技術やアイデアが紹介されました。それらは今</a:t>
            </a:r>
            <a:r>
              <a:rPr kumimoji="1" lang="ja-JP" altLang="en-US" sz="1100" dirty="0">
                <a:latin typeface="+mn-ea"/>
              </a:rPr>
              <a:t>の社会で</a:t>
            </a:r>
            <a:r>
              <a:rPr kumimoji="1" lang="ja-JP" altLang="en-US" sz="1100" dirty="0" smtClean="0">
                <a:latin typeface="+mn-ea"/>
              </a:rPr>
              <a:t>欠かせないものとなっています。それ</a:t>
            </a:r>
            <a:r>
              <a:rPr kumimoji="1" lang="ja-JP" altLang="en-US" sz="1100" dirty="0">
                <a:latin typeface="+mn-ea"/>
              </a:rPr>
              <a:t>から</a:t>
            </a:r>
            <a:r>
              <a:rPr kumimoji="1" lang="en-US" altLang="ja-JP" sz="1100" dirty="0">
                <a:latin typeface="+mn-ea"/>
              </a:rPr>
              <a:t>55</a:t>
            </a:r>
            <a:r>
              <a:rPr kumimoji="1" lang="ja-JP" altLang="en-US" sz="1100" dirty="0" smtClean="0">
                <a:latin typeface="+mn-ea"/>
              </a:rPr>
              <a:t>年、再び大阪で万博が開催されます。</a:t>
            </a:r>
            <a:endParaRPr kumimoji="1" lang="en-US" altLang="ja-JP" sz="1100" dirty="0" smtClean="0">
              <a:latin typeface="+mn-ea"/>
            </a:endParaRPr>
          </a:p>
          <a:p>
            <a:r>
              <a:rPr kumimoji="1" lang="ja-JP" altLang="en-US" sz="1100" dirty="0" smtClean="0">
                <a:latin typeface="+mn-ea"/>
              </a:rPr>
              <a:t>　この貴重な機会を、世界中の人々と考えを出し合ったり協力して考えたりして未来について考える「共創」を体感できるものとすることを、め</a:t>
            </a:r>
            <a:r>
              <a:rPr kumimoji="1" lang="ja-JP" altLang="en-US" sz="1100" dirty="0">
                <a:latin typeface="+mn-ea"/>
              </a:rPr>
              <a:t>ざ</a:t>
            </a:r>
            <a:r>
              <a:rPr kumimoji="1" lang="ja-JP" altLang="en-US" sz="1100" dirty="0" smtClean="0">
                <a:latin typeface="+mn-ea"/>
              </a:rPr>
              <a:t>します。</a:t>
            </a:r>
            <a:endParaRPr kumimoji="1" lang="en-US" altLang="ja-JP" sz="1100" dirty="0" smtClean="0">
              <a:latin typeface="+mn-ea"/>
            </a:endParaRPr>
          </a:p>
          <a:p>
            <a:r>
              <a:rPr kumimoji="1" lang="ja-JP" altLang="en-US" sz="1100" dirty="0" smtClean="0">
                <a:latin typeface="+mn-ea"/>
              </a:rPr>
              <a:t>「いのちが輝く未来とはどんな未来？」という時代と共に可能性が広がり続けるこの問いに、自分なりの答えを見つけるきっかけとなります。</a:t>
            </a:r>
            <a:endParaRPr kumimoji="1" lang="en-US" altLang="ja-JP" sz="1100" dirty="0">
              <a:latin typeface="+mn-ea"/>
            </a:endParaRPr>
          </a:p>
        </p:txBody>
      </p:sp>
      <p:sp>
        <p:nvSpPr>
          <p:cNvPr id="36" name="二等辺三角形 35"/>
          <p:cNvSpPr/>
          <p:nvPr/>
        </p:nvSpPr>
        <p:spPr>
          <a:xfrm rot="1317721" flipV="1">
            <a:off x="5353984" y="5178555"/>
            <a:ext cx="308213" cy="15313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13418573" flipV="1">
            <a:off x="4419029" y="4339621"/>
            <a:ext cx="273973" cy="14427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7253082">
            <a:off x="4446853" y="5427649"/>
            <a:ext cx="278292" cy="161463"/>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676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69" y="2604517"/>
            <a:ext cx="3220099" cy="54669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74" y="4279429"/>
            <a:ext cx="4656834" cy="318066"/>
          </a:xfrm>
          <a:prstGeom prst="rect">
            <a:avLst/>
          </a:prstGeom>
        </p:spPr>
      </p:pic>
      <p:pic>
        <p:nvPicPr>
          <p:cNvPr id="42" name="図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358008"/>
            <a:ext cx="2709950" cy="546691"/>
          </a:xfrm>
          <a:prstGeom prst="rect">
            <a:avLst/>
          </a:prstGeom>
        </p:spPr>
      </p:pic>
      <p:sp>
        <p:nvSpPr>
          <p:cNvPr id="105" name="二等辺三角形 104"/>
          <p:cNvSpPr/>
          <p:nvPr/>
        </p:nvSpPr>
        <p:spPr>
          <a:xfrm rot="5400000">
            <a:off x="3208536" y="6053265"/>
            <a:ext cx="1032794" cy="2177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二等辺三角形 105"/>
          <p:cNvSpPr/>
          <p:nvPr/>
        </p:nvSpPr>
        <p:spPr>
          <a:xfrm rot="5400000">
            <a:off x="3230474" y="7256704"/>
            <a:ext cx="1032794" cy="21771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二等辺三角形 106"/>
          <p:cNvSpPr/>
          <p:nvPr/>
        </p:nvSpPr>
        <p:spPr>
          <a:xfrm rot="5400000">
            <a:off x="3208535" y="8501160"/>
            <a:ext cx="1032794" cy="217717"/>
          </a:xfrm>
          <a:prstGeom prst="triangl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74995" y="518929"/>
            <a:ext cx="2223080" cy="334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2060"/>
                </a:solidFill>
                <a:latin typeface="游ゴシック" panose="020B0400000000000000" pitchFamily="50" charset="-128"/>
                <a:ea typeface="游ゴシック" panose="020B0400000000000000" pitchFamily="50" charset="-128"/>
              </a:rPr>
              <a:t>万博の目的と歴史</a:t>
            </a:r>
          </a:p>
        </p:txBody>
      </p:sp>
      <p:sp>
        <p:nvSpPr>
          <p:cNvPr id="32" name="テキスト ボックス 31"/>
          <p:cNvSpPr txBox="1"/>
          <p:nvPr/>
        </p:nvSpPr>
        <p:spPr>
          <a:xfrm>
            <a:off x="105475" y="3124609"/>
            <a:ext cx="6547650" cy="769441"/>
          </a:xfrm>
          <a:prstGeom prst="rect">
            <a:avLst/>
          </a:prstGeom>
          <a:noFill/>
        </p:spPr>
        <p:txBody>
          <a:bodyPr wrap="square" rtlCol="0">
            <a:spAutoFit/>
          </a:bodyPr>
          <a:lstStyle/>
          <a:p>
            <a:r>
              <a:rPr lang="ja-JP" altLang="en-US" sz="1100" dirty="0">
                <a:latin typeface="+mn-ea"/>
                <a:cs typeface="メイリオ" panose="020B0604030504040204" pitchFamily="50" charset="-128"/>
              </a:rPr>
              <a:t>　</a:t>
            </a:r>
            <a:r>
              <a:rPr lang="ja-JP" altLang="en-US" sz="1100" b="1" dirty="0" smtClean="0">
                <a:latin typeface="+mn-ea"/>
                <a:cs typeface="メイリオ" panose="020B0604030504040204" pitchFamily="50" charset="-128"/>
              </a:rPr>
              <a:t>大阪</a:t>
            </a:r>
            <a:r>
              <a:rPr lang="ja-JP" altLang="en-US" sz="1100" b="1" dirty="0">
                <a:latin typeface="+mn-ea"/>
                <a:cs typeface="メイリオ" panose="020B0604030504040204" pitchFamily="50" charset="-128"/>
              </a:rPr>
              <a:t>・関西万博では</a:t>
            </a:r>
            <a:r>
              <a:rPr lang="ja-JP" altLang="en-US" sz="1100" b="1" u="sng" dirty="0">
                <a:solidFill>
                  <a:srgbClr val="FF0000"/>
                </a:solidFill>
                <a:latin typeface="+mn-ea"/>
                <a:cs typeface="メイリオ" panose="020B0604030504040204" pitchFamily="50" charset="-128"/>
              </a:rPr>
              <a:t>「いのち輝く未来社会のデザイン」</a:t>
            </a:r>
            <a:r>
              <a:rPr lang="ja-JP" altLang="en-US" sz="1100" b="1" dirty="0">
                <a:latin typeface="+mn-ea"/>
                <a:cs typeface="メイリオ" panose="020B0604030504040204" pitchFamily="50" charset="-128"/>
              </a:rPr>
              <a:t>をテーマ</a:t>
            </a:r>
            <a:r>
              <a:rPr lang="ja-JP" altLang="en-US" sz="1100" dirty="0" smtClean="0">
                <a:latin typeface="+mn-ea"/>
                <a:cs typeface="メイリオ" panose="020B0604030504040204" pitchFamily="50" charset="-128"/>
              </a:rPr>
              <a:t>に、一人ひとりが「誰一人取り</a:t>
            </a:r>
            <a:endParaRPr lang="en-US" altLang="ja-JP" sz="1100" dirty="0" smtClean="0">
              <a:latin typeface="+mn-ea"/>
              <a:cs typeface="メイリオ" panose="020B0604030504040204" pitchFamily="50" charset="-128"/>
            </a:endParaRPr>
          </a:p>
          <a:p>
            <a:r>
              <a:rPr lang="ja-JP" altLang="en-US" sz="1100" dirty="0" smtClean="0">
                <a:latin typeface="+mn-ea"/>
                <a:cs typeface="メイリオ" panose="020B0604030504040204" pitchFamily="50" charset="-128"/>
              </a:rPr>
              <a:t>残さない」持続可能な未来について考えます。万博という場を通じて世界が１つになり、理想の未来社会を共創し、</a:t>
            </a:r>
            <a:r>
              <a:rPr lang="en-US" altLang="ja-JP" sz="1100" dirty="0" smtClean="0">
                <a:latin typeface="+mn-ea"/>
                <a:cs typeface="メイリオ" panose="020B0604030504040204" pitchFamily="50" charset="-128"/>
              </a:rPr>
              <a:t>2025</a:t>
            </a:r>
            <a:r>
              <a:rPr lang="ja-JP" altLang="en-US" sz="1100" dirty="0">
                <a:latin typeface="+mn-ea"/>
                <a:cs typeface="メイリオ" panose="020B0604030504040204" pitchFamily="50" charset="-128"/>
              </a:rPr>
              <a:t>年以降の新たな世界の</a:t>
            </a:r>
            <a:r>
              <a:rPr lang="ja-JP" altLang="en-US" sz="1100" dirty="0" smtClean="0">
                <a:latin typeface="+mn-ea"/>
                <a:cs typeface="メイリオ" panose="020B0604030504040204" pitchFamily="50" charset="-128"/>
              </a:rPr>
              <a:t>一歩となることをめ</a:t>
            </a:r>
            <a:r>
              <a:rPr lang="ja-JP" altLang="en-US" sz="1100" dirty="0">
                <a:latin typeface="+mn-ea"/>
                <a:cs typeface="メイリオ" panose="020B0604030504040204" pitchFamily="50" charset="-128"/>
              </a:rPr>
              <a:t>ざ</a:t>
            </a:r>
            <a:r>
              <a:rPr lang="ja-JP" altLang="en-US" sz="1100" dirty="0" smtClean="0">
                <a:latin typeface="+mn-ea"/>
                <a:cs typeface="メイリオ" panose="020B0604030504040204" pitchFamily="50" charset="-128"/>
              </a:rPr>
              <a:t>します。</a:t>
            </a:r>
            <a:endParaRPr lang="en-US" altLang="ja-JP" sz="1100" dirty="0" smtClean="0">
              <a:latin typeface="+mn-ea"/>
              <a:cs typeface="メイリオ" panose="020B0604030504040204" pitchFamily="50" charset="-128"/>
            </a:endParaRPr>
          </a:p>
          <a:p>
            <a:r>
              <a:rPr lang="ja-JP" altLang="en-US" sz="1100" dirty="0">
                <a:latin typeface="+mn-ea"/>
              </a:rPr>
              <a:t>　</a:t>
            </a:r>
            <a:r>
              <a:rPr lang="ja-JP" altLang="en-US" sz="1100" dirty="0">
                <a:latin typeface="+mn-ea"/>
                <a:cs typeface="メイリオ" panose="020B0604030504040204" pitchFamily="50" charset="-128"/>
              </a:rPr>
              <a:t>この 「いのち輝く未来社会」を実現するため</a:t>
            </a:r>
            <a:r>
              <a:rPr lang="ja-JP" altLang="en-US" sz="1100" dirty="0" smtClean="0">
                <a:latin typeface="+mn-ea"/>
                <a:cs typeface="メイリオ" panose="020B0604030504040204" pitchFamily="50" charset="-128"/>
              </a:rPr>
              <a:t>、３つのサブテーマが設定され</a:t>
            </a:r>
            <a:r>
              <a:rPr lang="ja-JP" altLang="en-US" sz="1100" dirty="0">
                <a:latin typeface="+mn-ea"/>
                <a:cs typeface="メイリオ" panose="020B0604030504040204" pitchFamily="50" charset="-128"/>
              </a:rPr>
              <a:t>て</a:t>
            </a:r>
            <a:r>
              <a:rPr lang="ja-JP" altLang="en-US" sz="1100" dirty="0" smtClean="0">
                <a:latin typeface="+mn-ea"/>
                <a:cs typeface="メイリオ" panose="020B0604030504040204" pitchFamily="50" charset="-128"/>
              </a:rPr>
              <a:t>います。</a:t>
            </a:r>
            <a:endParaRPr lang="ja-JP" altLang="en-US" sz="1100" dirty="0">
              <a:latin typeface="+mn-ea"/>
            </a:endParaRPr>
          </a:p>
        </p:txBody>
      </p:sp>
      <p:sp>
        <p:nvSpPr>
          <p:cNvPr id="14" name="テキスト ボックス 13"/>
          <p:cNvSpPr txBox="1"/>
          <p:nvPr/>
        </p:nvSpPr>
        <p:spPr>
          <a:xfrm>
            <a:off x="42256" y="9350962"/>
            <a:ext cx="3958519" cy="230832"/>
          </a:xfrm>
          <a:prstGeom prst="rect">
            <a:avLst/>
          </a:prstGeom>
          <a:noFill/>
        </p:spPr>
        <p:txBody>
          <a:bodyPr wrap="square" rtlCol="0">
            <a:spAutoFit/>
          </a:bodyPr>
          <a:lstStyle/>
          <a:p>
            <a:r>
              <a:rPr kumimoji="1" lang="en-US" altLang="ja-JP" sz="900" dirty="0" smtClean="0">
                <a:latin typeface="+mn-ea"/>
              </a:rPr>
              <a:t>※2025</a:t>
            </a:r>
            <a:r>
              <a:rPr kumimoji="1" lang="ja-JP" altLang="en-US" sz="900" dirty="0" smtClean="0">
                <a:latin typeface="+mn-ea"/>
              </a:rPr>
              <a:t>年大阪・関西万博　基本計画</a:t>
            </a:r>
            <a:r>
              <a:rPr kumimoji="1" lang="en-US" altLang="ja-JP" sz="900" dirty="0" smtClean="0">
                <a:latin typeface="+mn-ea"/>
              </a:rPr>
              <a:t>19</a:t>
            </a:r>
            <a:r>
              <a:rPr kumimoji="1" lang="ja-JP" altLang="en-US" sz="900" dirty="0" smtClean="0">
                <a:latin typeface="+mn-ea"/>
              </a:rPr>
              <a:t>ページをもとに作成</a:t>
            </a:r>
            <a:endParaRPr kumimoji="1" lang="ja-JP" altLang="en-US" sz="900" dirty="0">
              <a:latin typeface="+mn-ea"/>
            </a:endParaRPr>
          </a:p>
        </p:txBody>
      </p:sp>
      <p:sp>
        <p:nvSpPr>
          <p:cNvPr id="119" name="正方形/長方形 118"/>
          <p:cNvSpPr/>
          <p:nvPr/>
        </p:nvSpPr>
        <p:spPr>
          <a:xfrm>
            <a:off x="-5209" y="3967471"/>
            <a:ext cx="4088401"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endParaRPr lang="ja-JP" altLang="en-US" sz="1100" dirty="0">
              <a:latin typeface="メイリオ" panose="020B0604030504040204" pitchFamily="50" charset="-128"/>
              <a:ea typeface="メイリオ" panose="020B0604030504040204" pitchFamily="50" charset="-128"/>
            </a:endParaRPr>
          </a:p>
        </p:txBody>
      </p:sp>
      <p:sp>
        <p:nvSpPr>
          <p:cNvPr id="7" name="二等辺三角形 6"/>
          <p:cNvSpPr/>
          <p:nvPr/>
        </p:nvSpPr>
        <p:spPr>
          <a:xfrm flipV="1">
            <a:off x="1555877" y="3914024"/>
            <a:ext cx="3646845" cy="26571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73864" y="4603024"/>
            <a:ext cx="6610869" cy="600164"/>
          </a:xfrm>
          <a:prstGeom prst="rect">
            <a:avLst/>
          </a:prstGeom>
          <a:noFill/>
        </p:spPr>
        <p:txBody>
          <a:bodyPr wrap="square" rtlCol="0">
            <a:spAutoFit/>
          </a:bodyPr>
          <a:lstStyle/>
          <a:p>
            <a:r>
              <a:rPr lang="ja-JP" altLang="en-US" sz="1100" dirty="0">
                <a:solidFill>
                  <a:srgbClr val="0070C0"/>
                </a:solidFill>
                <a:latin typeface="+mn-ea"/>
                <a:cs typeface="メイリオ" panose="020B0604030504040204" pitchFamily="50" charset="-128"/>
              </a:rPr>
              <a:t>　</a:t>
            </a:r>
            <a:r>
              <a:rPr kumimoji="1" lang="ja-JP" altLang="en-US" sz="1100" b="1" dirty="0" smtClean="0">
                <a:solidFill>
                  <a:srgbClr val="0070C0"/>
                </a:solidFill>
                <a:latin typeface="+mn-ea"/>
              </a:rPr>
              <a:t>万博のテーマを</a:t>
            </a:r>
            <a:r>
              <a:rPr kumimoji="1" lang="ja-JP" altLang="en-US" sz="1100" b="1" dirty="0">
                <a:solidFill>
                  <a:srgbClr val="0070C0"/>
                </a:solidFill>
                <a:latin typeface="+mn-ea"/>
              </a:rPr>
              <a:t>題材</a:t>
            </a:r>
            <a:r>
              <a:rPr kumimoji="1" lang="ja-JP" altLang="en-US" sz="1100" b="1" dirty="0" smtClean="0">
                <a:solidFill>
                  <a:srgbClr val="0070C0"/>
                </a:solidFill>
                <a:latin typeface="+mn-ea"/>
              </a:rPr>
              <a:t>にした実</a:t>
            </a:r>
            <a:r>
              <a:rPr kumimoji="1" lang="ja-JP" altLang="en-US" sz="1100" b="1" dirty="0">
                <a:solidFill>
                  <a:srgbClr val="0070C0"/>
                </a:solidFill>
                <a:latin typeface="+mn-ea"/>
              </a:rPr>
              <a:t>社会の課題</a:t>
            </a:r>
            <a:r>
              <a:rPr kumimoji="1" lang="ja-JP" altLang="en-US" sz="1100" b="1" dirty="0" smtClean="0">
                <a:solidFill>
                  <a:srgbClr val="0070C0"/>
                </a:solidFill>
                <a:latin typeface="+mn-ea"/>
              </a:rPr>
              <a:t>に当事者</a:t>
            </a:r>
            <a:r>
              <a:rPr kumimoji="1" lang="ja-JP" altLang="en-US" sz="1100" b="1" dirty="0">
                <a:solidFill>
                  <a:srgbClr val="0070C0"/>
                </a:solidFill>
                <a:latin typeface="+mn-ea"/>
              </a:rPr>
              <a:t>意識を</a:t>
            </a:r>
            <a:r>
              <a:rPr kumimoji="1" lang="ja-JP" altLang="en-US" sz="1100" b="1" dirty="0" smtClean="0">
                <a:solidFill>
                  <a:srgbClr val="0070C0"/>
                </a:solidFill>
                <a:latin typeface="+mn-ea"/>
              </a:rPr>
              <a:t>もって向き合えるように、６つのトピック</a:t>
            </a:r>
            <a:endParaRPr kumimoji="1" lang="en-US" altLang="ja-JP" sz="1100" b="1" dirty="0" smtClean="0">
              <a:solidFill>
                <a:srgbClr val="0070C0"/>
              </a:solidFill>
              <a:latin typeface="+mn-ea"/>
            </a:endParaRPr>
          </a:p>
          <a:p>
            <a:r>
              <a:rPr kumimoji="1" lang="ja-JP" altLang="en-US" sz="1100" b="1" dirty="0" smtClean="0">
                <a:solidFill>
                  <a:srgbClr val="0070C0"/>
                </a:solidFill>
                <a:latin typeface="+mn-ea"/>
              </a:rPr>
              <a:t>（①～⑥）のワークシートを用意して</a:t>
            </a:r>
            <a:r>
              <a:rPr kumimoji="1" lang="ja-JP" altLang="en-US" sz="1100" b="1" dirty="0">
                <a:solidFill>
                  <a:srgbClr val="0070C0"/>
                </a:solidFill>
                <a:latin typeface="+mn-ea"/>
              </a:rPr>
              <a:t>い</a:t>
            </a:r>
            <a:r>
              <a:rPr kumimoji="1" lang="ja-JP" altLang="en-US" sz="1100" b="1" dirty="0" smtClean="0">
                <a:solidFill>
                  <a:srgbClr val="0070C0"/>
                </a:solidFill>
                <a:latin typeface="+mn-ea"/>
              </a:rPr>
              <a:t>ます。</a:t>
            </a:r>
            <a:r>
              <a:rPr kumimoji="1" lang="ja-JP" altLang="en-US" sz="1100" dirty="0" smtClean="0">
                <a:latin typeface="+mn-ea"/>
              </a:rPr>
              <a:t>どのトピックも、生徒が興味</a:t>
            </a:r>
            <a:r>
              <a:rPr kumimoji="1" lang="ja-JP" altLang="en-US" sz="1100" dirty="0">
                <a:latin typeface="+mn-ea"/>
              </a:rPr>
              <a:t>・関心</a:t>
            </a:r>
            <a:r>
              <a:rPr kumimoji="1" lang="ja-JP" altLang="en-US" sz="1100" dirty="0" smtClean="0">
                <a:latin typeface="+mn-ea"/>
              </a:rPr>
              <a:t>を</a:t>
            </a:r>
            <a:r>
              <a:rPr kumimoji="1" lang="ja-JP" altLang="en-US" sz="1100" dirty="0">
                <a:latin typeface="+mn-ea"/>
              </a:rPr>
              <a:t>持</a:t>
            </a:r>
            <a:r>
              <a:rPr kumimoji="1" lang="ja-JP" altLang="en-US" sz="1100" dirty="0" smtClean="0">
                <a:latin typeface="+mn-ea"/>
              </a:rPr>
              <a:t>って取り組め、ワクワクしながら未来を想像できるようになって</a:t>
            </a:r>
            <a:r>
              <a:rPr kumimoji="1" lang="ja-JP" altLang="en-US" sz="1100" dirty="0">
                <a:latin typeface="+mn-ea"/>
              </a:rPr>
              <a:t>い</a:t>
            </a:r>
            <a:r>
              <a:rPr kumimoji="1" lang="ja-JP" altLang="en-US" sz="1100" dirty="0" smtClean="0">
                <a:latin typeface="+mn-ea"/>
              </a:rPr>
              <a:t>ます。</a:t>
            </a:r>
            <a:endParaRPr kumimoji="1" lang="ja-JP" altLang="en-US" sz="1100" dirty="0">
              <a:latin typeface="+mn-ea"/>
            </a:endParaRPr>
          </a:p>
        </p:txBody>
      </p:sp>
      <p:sp>
        <p:nvSpPr>
          <p:cNvPr id="88" name="正方形/長方形 87"/>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89" name="テキスト ボックス 88"/>
          <p:cNvSpPr txBox="1"/>
          <p:nvPr/>
        </p:nvSpPr>
        <p:spPr>
          <a:xfrm>
            <a:off x="535356" y="43180"/>
            <a:ext cx="5728966" cy="369332"/>
          </a:xfrm>
          <a:prstGeom prst="rect">
            <a:avLst/>
          </a:prstGeom>
          <a:noFill/>
        </p:spPr>
        <p:txBody>
          <a:bodyPr wrap="square" rtlCol="0">
            <a:spAutoFi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はじめに　＜</a:t>
            </a:r>
            <a:r>
              <a:rPr kumimoji="1" lang="ja-JP" altLang="en-US" b="1" dirty="0">
                <a:solidFill>
                  <a:schemeClr val="bg1"/>
                </a:solidFill>
              </a:rPr>
              <a:t>大阪・関西万博の</a:t>
            </a:r>
            <a:r>
              <a:rPr kumimoji="1" lang="ja-JP" altLang="en-US" b="1" dirty="0" smtClean="0">
                <a:solidFill>
                  <a:schemeClr val="bg1"/>
                </a:solidFill>
              </a:rPr>
              <a:t>概要</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90" name="テキスト ボックス 89"/>
          <p:cNvSpPr txBox="1"/>
          <p:nvPr/>
        </p:nvSpPr>
        <p:spPr>
          <a:xfrm>
            <a:off x="74995" y="-21265"/>
            <a:ext cx="639947"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１</a:t>
            </a:r>
            <a:r>
              <a:rPr kumimoji="1" lang="en-US" altLang="ja-JP" sz="2800" b="1" dirty="0" smtClean="0">
                <a:solidFill>
                  <a:schemeClr val="bg1"/>
                </a:solidFill>
                <a:latin typeface="メイリオ" panose="020B0604030504040204" pitchFamily="50" charset="-128"/>
                <a:ea typeface="メイリオ" panose="020B0604030504040204" pitchFamily="50" charset="-128"/>
              </a:rPr>
              <a:t>.</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20608275"/>
              </p:ext>
            </p:extLst>
          </p:nvPr>
        </p:nvGraphicFramePr>
        <p:xfrm>
          <a:off x="3883687" y="5609100"/>
          <a:ext cx="2931072" cy="3654555"/>
        </p:xfrm>
        <a:graphic>
          <a:graphicData uri="http://schemas.openxmlformats.org/drawingml/2006/table">
            <a:tbl>
              <a:tblPr firstRow="1" bandRow="1">
                <a:tableStyleId>{5940675A-B579-460E-94D1-54222C63F5DA}</a:tableStyleId>
              </a:tblPr>
              <a:tblGrid>
                <a:gridCol w="2931072">
                  <a:extLst>
                    <a:ext uri="{9D8B030D-6E8A-4147-A177-3AD203B41FA5}">
                      <a16:colId xmlns:a16="http://schemas.microsoft.com/office/drawing/2014/main" val="3004098414"/>
                    </a:ext>
                  </a:extLst>
                </a:gridCol>
              </a:tblGrid>
              <a:tr h="5580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①プラスチックごみから環境問題を考えよう</a:t>
                      </a:r>
                      <a:endParaRPr lang="en-US" altLang="ja-JP" sz="1100" b="1" u="none" dirty="0" smtClean="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n-ea"/>
                          <a:ea typeface="+mn-ea"/>
                        </a:rPr>
                        <a:t>プラスチックごみの問題から、代替素材の開発やリサイクルなど環境負荷を考慮した対策を考える</a:t>
                      </a:r>
                      <a:endParaRPr kumimoji="1" lang="ja-JP" altLang="en-US" sz="1000" u="none" dirty="0">
                        <a:solidFill>
                          <a:schemeClr val="tx1"/>
                        </a:solidFill>
                        <a:latin typeface="+mn-ea"/>
                        <a:ea typeface="+mn-ea"/>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1570488"/>
                  </a:ext>
                </a:extLst>
              </a:tr>
              <a:tr h="619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②健康な生活が続く未来</a:t>
                      </a:r>
                    </a:p>
                    <a:p>
                      <a:r>
                        <a:rPr kumimoji="1" lang="ja-JP" altLang="en-US" sz="1000" u="none" dirty="0" smtClean="0">
                          <a:solidFill>
                            <a:schemeClr val="tx1"/>
                          </a:solidFill>
                        </a:rPr>
                        <a:t>ライフサイエンスやヘルスケアなど最新の研究や技術について理解し、健康について考える</a:t>
                      </a:r>
                      <a:endParaRPr kumimoji="1" lang="ja-JP" altLang="en-US" sz="1000" u="none" dirty="0">
                        <a:solidFill>
                          <a:schemeClr val="tx1"/>
                        </a:solidFill>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4060052"/>
                  </a:ext>
                </a:extLst>
              </a:tr>
              <a:tr h="619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③昆虫食</a:t>
                      </a:r>
                      <a:r>
                        <a:rPr lang="en-US" altLang="ja-JP" sz="1100" b="1" u="none" dirty="0" smtClean="0">
                          <a:solidFill>
                            <a:srgbClr val="002060"/>
                          </a:solidFill>
                          <a:latin typeface="メイリオ" panose="020B0604030504040204" pitchFamily="50" charset="-128"/>
                          <a:ea typeface="メイリオ" panose="020B0604030504040204" pitchFamily="50" charset="-128"/>
                        </a:rPr>
                        <a:t>⁉</a:t>
                      </a:r>
                      <a:r>
                        <a:rPr lang="ja-JP" altLang="en-US" sz="1100" b="1" u="none" dirty="0" smtClean="0">
                          <a:solidFill>
                            <a:srgbClr val="002060"/>
                          </a:solidFill>
                          <a:latin typeface="メイリオ" panose="020B0604030504040204" pitchFamily="50" charset="-128"/>
                          <a:ea typeface="メイリオ" panose="020B0604030504040204" pitchFamily="50" charset="-128"/>
                        </a:rPr>
                        <a:t>持続可能な未来の食とは？</a:t>
                      </a:r>
                    </a:p>
                    <a:p>
                      <a:r>
                        <a:rPr kumimoji="1" lang="ja-JP" altLang="en-US" sz="1000" u="none" dirty="0" smtClean="0">
                          <a:solidFill>
                            <a:schemeClr val="tx1"/>
                          </a:solidFill>
                        </a:rPr>
                        <a:t>食料供給問題、環境問題の解決策となり得る持続可能な未来の食について考える</a:t>
                      </a:r>
                      <a:endParaRPr kumimoji="1" lang="ja-JP" altLang="en-US" sz="1000" u="none" dirty="0">
                        <a:solidFill>
                          <a:schemeClr val="tx1"/>
                        </a:solidFill>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381059"/>
                  </a:ext>
                </a:extLst>
              </a:tr>
              <a:tr h="619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④日本の文化を未来に紡ぐためには？</a:t>
                      </a:r>
                    </a:p>
                    <a:p>
                      <a:r>
                        <a:rPr kumimoji="1" lang="ja-JP" altLang="en-US" sz="1000" u="none" dirty="0" smtClean="0">
                          <a:solidFill>
                            <a:schemeClr val="tx1"/>
                          </a:solidFill>
                        </a:rPr>
                        <a:t>日本の文化・伝統に関心を向け、文化の存続や今後の発展について考える</a:t>
                      </a:r>
                      <a:endParaRPr kumimoji="1" lang="ja-JP" altLang="en-US" sz="1000" u="none" dirty="0">
                        <a:solidFill>
                          <a:schemeClr val="tx1"/>
                        </a:solidFill>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9224519"/>
                  </a:ext>
                </a:extLst>
              </a:tr>
              <a:tr h="619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⑤メタバースでこんなことも変わるかも？</a:t>
                      </a:r>
                      <a:endParaRPr lang="en-US" altLang="ja-JP" sz="1100" b="1" u="none" dirty="0" smtClean="0">
                        <a:solidFill>
                          <a:srgbClr val="002060"/>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rPr>
                        <a:t>メタバースの活用で「学び」「暮らし・生活」「仕事」にどんな未来が広がるのかを想像する</a:t>
                      </a:r>
                      <a:endParaRPr kumimoji="1" lang="ja-JP" altLang="en-US" sz="1000" u="none" dirty="0">
                        <a:solidFill>
                          <a:schemeClr val="tx1"/>
                        </a:solidFill>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934803"/>
                  </a:ext>
                </a:extLst>
              </a:tr>
              <a:tr h="6193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u="none" dirty="0" smtClean="0">
                          <a:solidFill>
                            <a:srgbClr val="002060"/>
                          </a:solidFill>
                          <a:latin typeface="メイリオ" panose="020B0604030504040204" pitchFamily="50" charset="-128"/>
                          <a:ea typeface="メイリオ" panose="020B0604030504040204" pitchFamily="50" charset="-128"/>
                        </a:rPr>
                        <a:t>⑥誰もが生き生きと輝けるためには？</a:t>
                      </a:r>
                      <a:endParaRPr lang="en-US" altLang="ja-JP" sz="1100" b="1" u="none" dirty="0" smtClean="0">
                        <a:solidFill>
                          <a:srgbClr val="002060"/>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rPr>
                        <a:t>全ての人が生きやすい社会のためにできることや、自分と違う人を理解するための働きかけを考える</a:t>
                      </a:r>
                      <a:endParaRPr kumimoji="1" lang="ja-JP" altLang="en-US" sz="1000" u="none" dirty="0">
                        <a:solidFill>
                          <a:schemeClr val="tx1"/>
                        </a:solidFill>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64932702"/>
                  </a:ext>
                </a:extLst>
              </a:tr>
            </a:tbl>
          </a:graphicData>
        </a:graphic>
      </p:graphicFrame>
      <p:graphicFrame>
        <p:nvGraphicFramePr>
          <p:cNvPr id="103" name="表 102"/>
          <p:cNvGraphicFramePr>
            <a:graphicFrameLocks noGrp="1"/>
          </p:cNvGraphicFramePr>
          <p:nvPr>
            <p:extLst>
              <p:ext uri="{D42A27DB-BD31-4B8C-83A1-F6EECF244321}">
                <p14:modId xmlns:p14="http://schemas.microsoft.com/office/powerpoint/2010/main" val="953500388"/>
              </p:ext>
            </p:extLst>
          </p:nvPr>
        </p:nvGraphicFramePr>
        <p:xfrm>
          <a:off x="180288" y="5573379"/>
          <a:ext cx="3456296" cy="3722597"/>
        </p:xfrm>
        <a:graphic>
          <a:graphicData uri="http://schemas.openxmlformats.org/drawingml/2006/table">
            <a:tbl>
              <a:tblPr firstRow="1" bandRow="1">
                <a:tableStyleId>{5940675A-B579-460E-94D1-54222C63F5DA}</a:tableStyleId>
              </a:tblPr>
              <a:tblGrid>
                <a:gridCol w="1580206">
                  <a:extLst>
                    <a:ext uri="{9D8B030D-6E8A-4147-A177-3AD203B41FA5}">
                      <a16:colId xmlns:a16="http://schemas.microsoft.com/office/drawing/2014/main" val="1592936250"/>
                    </a:ext>
                  </a:extLst>
                </a:gridCol>
                <a:gridCol w="1876090">
                  <a:extLst>
                    <a:ext uri="{9D8B030D-6E8A-4147-A177-3AD203B41FA5}">
                      <a16:colId xmlns:a16="http://schemas.microsoft.com/office/drawing/2014/main" val="3359447662"/>
                    </a:ext>
                  </a:extLst>
                </a:gridCol>
              </a:tblGrid>
              <a:tr h="12236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chemeClr val="tx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accent6">
                              <a:lumMod val="50000"/>
                            </a:schemeClr>
                          </a:solidFill>
                          <a:latin typeface="メイリオ" panose="020B0604030504040204" pitchFamily="50" charset="-128"/>
                          <a:ea typeface="メイリオ" panose="020B0604030504040204" pitchFamily="50" charset="-128"/>
                        </a:rPr>
                        <a:t>いのち</a:t>
                      </a:r>
                      <a:r>
                        <a:rPr lang="ja-JP" altLang="en-US" sz="1800" b="1" dirty="0" smtClean="0">
                          <a:solidFill>
                            <a:schemeClr val="accent6">
                              <a:lumMod val="50000"/>
                            </a:schemeClr>
                          </a:solidFill>
                          <a:latin typeface="メイリオ" panose="020B0604030504040204" pitchFamily="50" charset="-128"/>
                          <a:ea typeface="メイリオ" panose="020B0604030504040204" pitchFamily="50" charset="-128"/>
                        </a:rPr>
                        <a:t>を</a:t>
                      </a:r>
                      <a:endParaRPr lang="en-US" altLang="ja-JP" sz="1800" b="1" dirty="0" smtClean="0">
                        <a:solidFill>
                          <a:schemeClr val="accent6">
                            <a:lumMod val="50000"/>
                          </a:schemeClr>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accent6">
                              <a:lumMod val="50000"/>
                            </a:schemeClr>
                          </a:solidFill>
                          <a:latin typeface="メイリオ" panose="020B0604030504040204" pitchFamily="50" charset="-128"/>
                          <a:ea typeface="メイリオ" panose="020B0604030504040204" pitchFamily="50" charset="-128"/>
                        </a:rPr>
                        <a:t>救う</a:t>
                      </a:r>
                      <a:endParaRPr lang="en-US" altLang="ja-JP" sz="1800" b="1" dirty="0" smtClean="0">
                        <a:solidFill>
                          <a:schemeClr val="accent6">
                            <a:lumMod val="50000"/>
                          </a:schemeClr>
                        </a:solidFill>
                        <a:latin typeface="メイリオ" panose="020B0604030504040204" pitchFamily="50" charset="-128"/>
                        <a:ea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ysDash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ea typeface="+mn-ea"/>
                        </a:rPr>
                        <a:t>自然との共生・環境の保護、生活の中の健康、健康寿命の延伸、医療技術、健康と福祉、貧困問題、人権問題、防災など</a:t>
                      </a:r>
                      <a:endParaRPr kumimoji="1" lang="en-US" altLang="ja-JP" sz="1100" dirty="0" smtClean="0">
                        <a:solidFill>
                          <a:schemeClr val="tx1"/>
                        </a:solidFill>
                        <a:latin typeface="+mn-ea"/>
                        <a:ea typeface="+mn-ea"/>
                      </a:endParaRPr>
                    </a:p>
                  </a:txBody>
                  <a:tcPr anchor="ctr">
                    <a:lnL w="12700" cap="flat" cmpd="sng" algn="ctr">
                      <a:solidFill>
                        <a:schemeClr val="bg1">
                          <a:lumMod val="65000"/>
                        </a:schemeClr>
                      </a:solidFill>
                      <a:prstDash val="sysDash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1570488"/>
                  </a:ext>
                </a:extLst>
              </a:tr>
              <a:tr h="124946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rgbClr val="ED7D3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rgbClr val="ED7D3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rgbClr val="ED7D3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200" b="1" dirty="0" smtClean="0">
                        <a:solidFill>
                          <a:srgbClr val="ED7D3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rgbClr val="ED7D31"/>
                          </a:solidFill>
                          <a:latin typeface="メイリオ" panose="020B0604030504040204" pitchFamily="50" charset="-128"/>
                          <a:ea typeface="メイリオ" panose="020B0604030504040204" pitchFamily="50" charset="-128"/>
                        </a:rPr>
                        <a:t>いのち</a:t>
                      </a:r>
                      <a:r>
                        <a:rPr lang="ja-JP" altLang="en-US" sz="1800" b="1" dirty="0" smtClean="0">
                          <a:solidFill>
                            <a:srgbClr val="ED7D31"/>
                          </a:solidFill>
                          <a:latin typeface="メイリオ" panose="020B0604030504040204" pitchFamily="50" charset="-128"/>
                          <a:ea typeface="メイリオ" panose="020B0604030504040204" pitchFamily="50" charset="-128"/>
                        </a:rPr>
                        <a:t>に力を</a:t>
                      </a:r>
                      <a:endParaRPr lang="en-US" altLang="ja-JP" sz="1800" b="1" dirty="0" smtClean="0">
                        <a:solidFill>
                          <a:srgbClr val="ED7D3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ED7D31"/>
                          </a:solidFill>
                          <a:latin typeface="メイリオ" panose="020B0604030504040204" pitchFamily="50" charset="-128"/>
                          <a:ea typeface="メイリオ" panose="020B0604030504040204" pitchFamily="50" charset="-128"/>
                        </a:rPr>
                        <a:t>与える</a:t>
                      </a:r>
                      <a:endParaRPr lang="en-US" altLang="ja-JP" sz="1800" b="1" dirty="0" smtClean="0">
                        <a:solidFill>
                          <a:srgbClr val="ED7D31"/>
                        </a:solidFill>
                        <a:latin typeface="メイリオ" panose="020B0604030504040204" pitchFamily="50" charset="-128"/>
                        <a:ea typeface="メイリオ" panose="020B0604030504040204" pitchFamily="50" charset="-128"/>
                      </a:endParaRPr>
                    </a:p>
                    <a:p>
                      <a:pPr algn="ctr"/>
                      <a:endParaRPr kumimoji="1" lang="ja-JP" altLang="en-US" sz="1800" dirty="0">
                        <a:latin typeface="メイリオ" panose="020B0604030504040204" pitchFamily="50" charset="-128"/>
                        <a:ea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ysDash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ea typeface="+mn-ea"/>
                        </a:rPr>
                        <a:t>伝統文化、</a:t>
                      </a:r>
                      <a:r>
                        <a:rPr lang="en-US" altLang="ja-JP" sz="1100" dirty="0" smtClean="0">
                          <a:solidFill>
                            <a:schemeClr val="tx1"/>
                          </a:solidFill>
                          <a:latin typeface="+mn-ea"/>
                          <a:ea typeface="+mn-ea"/>
                        </a:rPr>
                        <a:t>AI</a:t>
                      </a:r>
                      <a:r>
                        <a:rPr lang="ja-JP" altLang="en-US" sz="1100" dirty="0" smtClean="0">
                          <a:solidFill>
                            <a:schemeClr val="tx1"/>
                          </a:solidFill>
                          <a:latin typeface="+mn-ea"/>
                          <a:ea typeface="+mn-ea"/>
                        </a:rPr>
                        <a:t>活用等の産業高度化、遠隔教育、食の未来</a:t>
                      </a:r>
                      <a:r>
                        <a:rPr lang="en-US" altLang="ja-JP" sz="1100" dirty="0" smtClean="0">
                          <a:solidFill>
                            <a:schemeClr val="tx1"/>
                          </a:solidFill>
                          <a:latin typeface="+mn-ea"/>
                          <a:ea typeface="+mn-ea"/>
                        </a:rPr>
                        <a:t>(</a:t>
                      </a:r>
                      <a:r>
                        <a:rPr lang="ja-JP" altLang="en-US" sz="1100" dirty="0" smtClean="0">
                          <a:solidFill>
                            <a:schemeClr val="tx1"/>
                          </a:solidFill>
                          <a:latin typeface="+mn-ea"/>
                          <a:ea typeface="+mn-ea"/>
                        </a:rPr>
                        <a:t>新たな食材、昆虫食</a:t>
                      </a:r>
                      <a:r>
                        <a:rPr lang="en-US" altLang="ja-JP" sz="1100" dirty="0" smtClean="0">
                          <a:solidFill>
                            <a:schemeClr val="tx1"/>
                          </a:solidFill>
                          <a:latin typeface="+mn-ea"/>
                          <a:ea typeface="+mn-ea"/>
                        </a:rPr>
                        <a:t>)</a:t>
                      </a:r>
                      <a:r>
                        <a:rPr lang="ja-JP" altLang="en-US" sz="1100" dirty="0" err="1" smtClean="0">
                          <a:solidFill>
                            <a:schemeClr val="tx1"/>
                          </a:solidFill>
                          <a:latin typeface="+mn-ea"/>
                          <a:ea typeface="+mn-ea"/>
                        </a:rPr>
                        <a:t>、</a:t>
                      </a:r>
                      <a:r>
                        <a:rPr lang="ja-JP" altLang="en-US" sz="1100" dirty="0" smtClean="0">
                          <a:solidFill>
                            <a:schemeClr val="tx1"/>
                          </a:solidFill>
                          <a:latin typeface="+mn-ea"/>
                          <a:ea typeface="+mn-ea"/>
                        </a:rPr>
                        <a:t>宇宙や地底等のフロンティアへの挑戦など</a:t>
                      </a:r>
                      <a:endParaRPr lang="en-US" altLang="ja-JP" sz="1100" dirty="0" smtClean="0">
                        <a:solidFill>
                          <a:schemeClr val="tx1"/>
                        </a:solidFill>
                        <a:latin typeface="+mn-ea"/>
                        <a:ea typeface="+mn-ea"/>
                      </a:endParaRPr>
                    </a:p>
                  </a:txBody>
                  <a:tcPr anchor="ctr">
                    <a:lnL w="12700" cap="flat" cmpd="sng" algn="ctr">
                      <a:solidFill>
                        <a:schemeClr val="bg1">
                          <a:lumMod val="65000"/>
                        </a:schemeClr>
                      </a:solidFill>
                      <a:prstDash val="sysDash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381059"/>
                  </a:ext>
                </a:extLst>
              </a:tr>
              <a:tr h="1249468">
                <a:tc>
                  <a:txBody>
                    <a:bodyPr/>
                    <a:lstStyle/>
                    <a:p>
                      <a:pPr algn="ctr"/>
                      <a:endParaRPr kumimoji="1" lang="en-US" altLang="ja-JP" sz="200" b="1" dirty="0" smtClean="0">
                        <a:solidFill>
                          <a:srgbClr val="2E75B6"/>
                        </a:solidFill>
                        <a:latin typeface="メイリオ" panose="020B0604030504040204" pitchFamily="50" charset="-128"/>
                        <a:ea typeface="メイリオ" panose="020B0604030504040204" pitchFamily="50" charset="-128"/>
                      </a:endParaRPr>
                    </a:p>
                    <a:p>
                      <a:pPr algn="ctr"/>
                      <a:r>
                        <a:rPr kumimoji="1" lang="ja-JP" altLang="en-US" sz="1800" b="1" dirty="0" smtClean="0">
                          <a:solidFill>
                            <a:srgbClr val="2E75B6"/>
                          </a:solidFill>
                          <a:latin typeface="メイリオ" panose="020B0604030504040204" pitchFamily="50" charset="-128"/>
                          <a:ea typeface="メイリオ" panose="020B0604030504040204" pitchFamily="50" charset="-128"/>
                        </a:rPr>
                        <a:t>いのち</a:t>
                      </a:r>
                      <a:r>
                        <a:rPr lang="ja-JP" altLang="en-US" sz="1800" b="1" dirty="0" smtClean="0">
                          <a:solidFill>
                            <a:srgbClr val="2E75B6"/>
                          </a:solidFill>
                          <a:latin typeface="メイリオ" panose="020B0604030504040204" pitchFamily="50" charset="-128"/>
                          <a:ea typeface="メイリオ" panose="020B0604030504040204" pitchFamily="50" charset="-128"/>
                        </a:rPr>
                        <a:t>を</a:t>
                      </a:r>
                      <a:endParaRPr lang="en-US" altLang="ja-JP" sz="1800" b="1" dirty="0" smtClean="0">
                        <a:solidFill>
                          <a:srgbClr val="2E75B6"/>
                        </a:solidFill>
                        <a:latin typeface="メイリオ" panose="020B0604030504040204" pitchFamily="50" charset="-128"/>
                        <a:ea typeface="メイリオ" panose="020B0604030504040204" pitchFamily="50" charset="-128"/>
                      </a:endParaRPr>
                    </a:p>
                    <a:p>
                      <a:pPr algn="ctr"/>
                      <a:r>
                        <a:rPr lang="ja-JP" altLang="en-US" sz="1800" b="1" dirty="0" smtClean="0">
                          <a:solidFill>
                            <a:srgbClr val="2E75B6"/>
                          </a:solidFill>
                          <a:latin typeface="メイリオ" panose="020B0604030504040204" pitchFamily="50" charset="-128"/>
                          <a:ea typeface="メイリオ" panose="020B0604030504040204" pitchFamily="50" charset="-128"/>
                        </a:rPr>
                        <a:t>つなぐ</a:t>
                      </a:r>
                      <a:endParaRPr lang="en-US" altLang="ja-JP" sz="1800" b="1" dirty="0" smtClean="0">
                        <a:solidFill>
                          <a:srgbClr val="2E75B6"/>
                        </a:solidFill>
                        <a:latin typeface="メイリオ" panose="020B0604030504040204" pitchFamily="50" charset="-128"/>
                        <a:ea typeface="メイリオ" panose="020B0604030504040204" pitchFamily="50" charset="-128"/>
                      </a:endParaRPr>
                    </a:p>
                    <a:p>
                      <a:pPr algn="ctr"/>
                      <a:endParaRPr kumimoji="1" lang="ja-JP" altLang="en-US" sz="1800" dirty="0">
                        <a:latin typeface="メイリオ" panose="020B0604030504040204" pitchFamily="50" charset="-128"/>
                        <a:ea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bg1">
                          <a:lumMod val="65000"/>
                        </a:schemeClr>
                      </a:solidFill>
                      <a:prstDash val="sysDashDot"/>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ea typeface="+mn-ea"/>
                        </a:rPr>
                        <a:t>ネットコミュニティ、オンラインプラットフォーム、パートナーシップ・共創の力、社会的包摂、ビッグデータの活用など</a:t>
                      </a:r>
                      <a:endParaRPr lang="en-US" altLang="ja-JP" sz="1100" dirty="0" smtClean="0">
                        <a:solidFill>
                          <a:schemeClr val="tx1"/>
                        </a:solidFill>
                        <a:latin typeface="+mn-ea"/>
                        <a:ea typeface="+mn-ea"/>
                      </a:endParaRPr>
                    </a:p>
                  </a:txBody>
                  <a:tcPr anchor="ctr">
                    <a:lnL w="12700" cap="flat" cmpd="sng" algn="ctr">
                      <a:solidFill>
                        <a:schemeClr val="bg1">
                          <a:lumMod val="65000"/>
                        </a:schemeClr>
                      </a:solidFill>
                      <a:prstDash val="sysDash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934803"/>
                  </a:ext>
                </a:extLst>
              </a:tr>
            </a:tbl>
          </a:graphicData>
        </a:graphic>
      </p:graphicFrame>
      <p:sp>
        <p:nvSpPr>
          <p:cNvPr id="104" name="正方形/長方形 103"/>
          <p:cNvSpPr/>
          <p:nvPr/>
        </p:nvSpPr>
        <p:spPr>
          <a:xfrm>
            <a:off x="261291" y="6294862"/>
            <a:ext cx="1454244" cy="261610"/>
          </a:xfrm>
          <a:prstGeom prst="rect">
            <a:avLst/>
          </a:prstGeom>
        </p:spPr>
        <p:txBody>
          <a:bodyPr wrap="none">
            <a:spAutoFit/>
          </a:bodyPr>
          <a:lstStyle/>
          <a:p>
            <a:r>
              <a:rPr lang="ja-JP" altLang="en-US" sz="1100" b="1" dirty="0" smtClean="0">
                <a:latin typeface="+mn-ea"/>
              </a:rPr>
              <a:t>いの</a:t>
            </a:r>
            <a:r>
              <a:rPr lang="ja-JP" altLang="en-US" sz="1100" b="1" dirty="0">
                <a:latin typeface="+mn-ea"/>
              </a:rPr>
              <a:t>ち</a:t>
            </a:r>
            <a:r>
              <a:rPr lang="ja-JP" altLang="en-US" sz="1100" b="1" dirty="0" smtClean="0">
                <a:latin typeface="+mn-ea"/>
              </a:rPr>
              <a:t>を守る、救う</a:t>
            </a:r>
            <a:endParaRPr lang="en-US" altLang="ja-JP" sz="1100" b="1" dirty="0">
              <a:latin typeface="+mn-ea"/>
            </a:endParaRPr>
          </a:p>
        </p:txBody>
      </p:sp>
      <p:sp>
        <p:nvSpPr>
          <p:cNvPr id="108" name="正方形/長方形 107"/>
          <p:cNvSpPr/>
          <p:nvPr/>
        </p:nvSpPr>
        <p:spPr>
          <a:xfrm>
            <a:off x="261292" y="7483675"/>
            <a:ext cx="1595309" cy="430887"/>
          </a:xfrm>
          <a:prstGeom prst="rect">
            <a:avLst/>
          </a:prstGeom>
        </p:spPr>
        <p:txBody>
          <a:bodyPr wrap="none">
            <a:spAutoFit/>
          </a:bodyPr>
          <a:lstStyle/>
          <a:p>
            <a:r>
              <a:rPr lang="ja-JP" altLang="en-US" sz="1100" b="1" dirty="0">
                <a:latin typeface="+mn-ea"/>
              </a:rPr>
              <a:t>生活を豊かにし</a:t>
            </a:r>
            <a:r>
              <a:rPr lang="ja-JP" altLang="en-US" sz="1100" b="1" dirty="0" smtClean="0">
                <a:latin typeface="+mn-ea"/>
              </a:rPr>
              <a:t>、</a:t>
            </a:r>
            <a:endParaRPr lang="en-US" altLang="ja-JP" sz="1100" b="1" dirty="0" smtClean="0">
              <a:latin typeface="+mn-ea"/>
            </a:endParaRPr>
          </a:p>
          <a:p>
            <a:r>
              <a:rPr lang="ja-JP" altLang="en-US" sz="1100" b="1" dirty="0" smtClean="0">
                <a:latin typeface="+mn-ea"/>
              </a:rPr>
              <a:t>人間</a:t>
            </a:r>
            <a:r>
              <a:rPr lang="ja-JP" altLang="en-US" sz="1100" b="1" dirty="0">
                <a:latin typeface="+mn-ea"/>
              </a:rPr>
              <a:t>の可能性を広げる</a:t>
            </a:r>
            <a:endParaRPr lang="en-US" altLang="ja-JP" sz="1100" b="1" dirty="0">
              <a:latin typeface="+mn-ea"/>
            </a:endParaRPr>
          </a:p>
        </p:txBody>
      </p:sp>
      <p:sp>
        <p:nvSpPr>
          <p:cNvPr id="109" name="正方形/長方形 108"/>
          <p:cNvSpPr/>
          <p:nvPr/>
        </p:nvSpPr>
        <p:spPr>
          <a:xfrm>
            <a:off x="261291" y="8638525"/>
            <a:ext cx="1595309" cy="600164"/>
          </a:xfrm>
          <a:prstGeom prst="rect">
            <a:avLst/>
          </a:prstGeom>
        </p:spPr>
        <p:txBody>
          <a:bodyPr wrap="none">
            <a:spAutoFit/>
          </a:bodyPr>
          <a:lstStyle/>
          <a:p>
            <a:r>
              <a:rPr lang="ja-JP" altLang="en-US" sz="1100" b="1" dirty="0">
                <a:latin typeface="+mn-ea"/>
              </a:rPr>
              <a:t>人とのつながりや</a:t>
            </a:r>
            <a:r>
              <a:rPr lang="ja-JP" altLang="en-US" sz="1100" b="1" dirty="0" smtClean="0">
                <a:latin typeface="+mn-ea"/>
              </a:rPr>
              <a:t>、</a:t>
            </a:r>
            <a:endParaRPr lang="en-US" altLang="ja-JP" sz="1100" b="1" dirty="0" smtClean="0">
              <a:latin typeface="+mn-ea"/>
            </a:endParaRPr>
          </a:p>
          <a:p>
            <a:r>
              <a:rPr lang="ja-JP" altLang="en-US" sz="1100" b="1" dirty="0" smtClean="0">
                <a:latin typeface="+mn-ea"/>
              </a:rPr>
              <a:t>多様性</a:t>
            </a:r>
            <a:r>
              <a:rPr lang="ja-JP" altLang="en-US" sz="1100" b="1" dirty="0">
                <a:latin typeface="+mn-ea"/>
              </a:rPr>
              <a:t>・異文化理解</a:t>
            </a:r>
            <a:r>
              <a:rPr lang="ja-JP" altLang="en-US" sz="1100" b="1" dirty="0" smtClean="0">
                <a:latin typeface="+mn-ea"/>
              </a:rPr>
              <a:t>を</a:t>
            </a:r>
            <a:endParaRPr lang="en-US" altLang="ja-JP" sz="1100" b="1" dirty="0" smtClean="0">
              <a:latin typeface="+mn-ea"/>
            </a:endParaRPr>
          </a:p>
          <a:p>
            <a:r>
              <a:rPr lang="ja-JP" altLang="en-US" sz="1100" b="1" dirty="0" smtClean="0">
                <a:latin typeface="+mn-ea"/>
              </a:rPr>
              <a:t>促進</a:t>
            </a:r>
            <a:r>
              <a:rPr lang="ja-JP" altLang="en-US" sz="1100" b="1" dirty="0">
                <a:latin typeface="+mn-ea"/>
              </a:rPr>
              <a:t>する</a:t>
            </a:r>
            <a:endParaRPr lang="en-US" altLang="ja-JP" sz="1100" b="1" dirty="0">
              <a:latin typeface="+mn-ea"/>
            </a:endParaRPr>
          </a:p>
        </p:txBody>
      </p:sp>
      <p:sp>
        <p:nvSpPr>
          <p:cNvPr id="20" name="正方形/長方形 19"/>
          <p:cNvSpPr/>
          <p:nvPr/>
        </p:nvSpPr>
        <p:spPr>
          <a:xfrm>
            <a:off x="22774" y="5346061"/>
            <a:ext cx="1736373" cy="261610"/>
          </a:xfrm>
          <a:prstGeom prst="rect">
            <a:avLst/>
          </a:prstGeom>
        </p:spPr>
        <p:txBody>
          <a:bodyPr wrap="none">
            <a:spAutoFit/>
          </a:bodyPr>
          <a:lstStyle/>
          <a:p>
            <a:r>
              <a:rPr kumimoji="1" lang="ja-JP" altLang="en-US" sz="1100" b="1" dirty="0">
                <a:solidFill>
                  <a:srgbClr val="002060"/>
                </a:solidFill>
              </a:rPr>
              <a:t>　</a:t>
            </a:r>
            <a:r>
              <a:rPr kumimoji="1" lang="ja-JP" altLang="en-US" sz="1100" b="1" dirty="0" smtClean="0">
                <a:solidFill>
                  <a:srgbClr val="002060"/>
                </a:solidFill>
              </a:rPr>
              <a:t>サブテーマ</a:t>
            </a:r>
            <a:r>
              <a:rPr kumimoji="1" lang="ja-JP" altLang="en-US" sz="1100" b="1" dirty="0">
                <a:solidFill>
                  <a:srgbClr val="002060"/>
                </a:solidFill>
              </a:rPr>
              <a:t>とその</a:t>
            </a:r>
            <a:r>
              <a:rPr kumimoji="1" lang="ja-JP" altLang="en-US" sz="1100" b="1" dirty="0" smtClean="0">
                <a:solidFill>
                  <a:srgbClr val="002060"/>
                </a:solidFill>
              </a:rPr>
              <a:t>内容</a:t>
            </a:r>
            <a:endParaRPr kumimoji="1" lang="ja-JP" altLang="en-US" sz="1100" b="1" dirty="0">
              <a:solidFill>
                <a:srgbClr val="002060"/>
              </a:solidFill>
            </a:endParaRPr>
          </a:p>
        </p:txBody>
      </p:sp>
      <p:sp>
        <p:nvSpPr>
          <p:cNvPr id="111" name="正方形/長方形 110"/>
          <p:cNvSpPr/>
          <p:nvPr/>
        </p:nvSpPr>
        <p:spPr>
          <a:xfrm>
            <a:off x="1759861" y="5354937"/>
            <a:ext cx="1877437" cy="261610"/>
          </a:xfrm>
          <a:prstGeom prst="rect">
            <a:avLst/>
          </a:prstGeom>
        </p:spPr>
        <p:txBody>
          <a:bodyPr wrap="square">
            <a:spAutoFit/>
          </a:bodyPr>
          <a:lstStyle/>
          <a:p>
            <a:r>
              <a:rPr kumimoji="1" lang="ja-JP" altLang="en-US" sz="1100" b="1" dirty="0">
                <a:solidFill>
                  <a:srgbClr val="002060"/>
                </a:solidFill>
              </a:rPr>
              <a:t>　</a:t>
            </a:r>
            <a:r>
              <a:rPr kumimoji="1" lang="ja-JP" altLang="en-US" sz="1100" b="1" dirty="0" smtClean="0">
                <a:solidFill>
                  <a:srgbClr val="002060"/>
                </a:solidFill>
              </a:rPr>
              <a:t>潜在的</a:t>
            </a:r>
            <a:r>
              <a:rPr kumimoji="1" lang="ja-JP" altLang="en-US" sz="1100" b="1" dirty="0">
                <a:solidFill>
                  <a:srgbClr val="002060"/>
                </a:solidFill>
              </a:rPr>
              <a:t>なトピック例</a:t>
            </a:r>
            <a:r>
              <a:rPr kumimoji="1" lang="en-US" altLang="ja-JP" sz="900" b="1" dirty="0" smtClean="0">
                <a:latin typeface="+mn-ea"/>
              </a:rPr>
              <a:t>※</a:t>
            </a:r>
            <a:endParaRPr kumimoji="1" lang="ja-JP" altLang="en-US" sz="1100" b="1" dirty="0">
              <a:solidFill>
                <a:srgbClr val="002060"/>
              </a:solidFill>
            </a:endParaRPr>
          </a:p>
        </p:txBody>
      </p:sp>
      <p:sp>
        <p:nvSpPr>
          <p:cNvPr id="112" name="角丸四角形 111"/>
          <p:cNvSpPr/>
          <p:nvPr/>
        </p:nvSpPr>
        <p:spPr>
          <a:xfrm>
            <a:off x="3883687" y="5355630"/>
            <a:ext cx="2931072" cy="1746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選択</a:t>
            </a:r>
            <a:r>
              <a:rPr kumimoji="1" lang="ja-JP" altLang="en-US" sz="1100" b="1" dirty="0" smtClean="0">
                <a:solidFill>
                  <a:schemeClr val="bg1"/>
                </a:solidFill>
              </a:rPr>
              <a:t>できる６つのトピック</a:t>
            </a:r>
            <a:endParaRPr kumimoji="1" lang="ja-JP" altLang="en-US" sz="1100" b="1" dirty="0">
              <a:solidFill>
                <a:schemeClr val="bg1"/>
              </a:solidFill>
            </a:endParaRPr>
          </a:p>
        </p:txBody>
      </p:sp>
      <p:sp>
        <p:nvSpPr>
          <p:cNvPr id="43" name="正方形/長方形 42"/>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44" name="楕円 43"/>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４</a:t>
            </a:r>
          </a:p>
        </p:txBody>
      </p:sp>
      <p:sp>
        <p:nvSpPr>
          <p:cNvPr id="46" name="角丸四角形 45"/>
          <p:cNvSpPr/>
          <p:nvPr/>
        </p:nvSpPr>
        <p:spPr>
          <a:xfrm>
            <a:off x="42256" y="2805496"/>
            <a:ext cx="5736347" cy="2842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n w="57150">
                  <a:noFill/>
                </a:ln>
                <a:solidFill>
                  <a:srgbClr val="002060"/>
                </a:solidFill>
              </a:rPr>
              <a:t>大阪・関西万博のテーマ　</a:t>
            </a:r>
            <a:endParaRPr lang="ja-JP" altLang="en-US" b="1" dirty="0">
              <a:ln w="57150">
                <a:noFill/>
              </a:ln>
              <a:solidFill>
                <a:srgbClr val="002060"/>
              </a:solidFill>
              <a:latin typeface="Meiryo UI" panose="020B0604030504040204" pitchFamily="50" charset="-128"/>
              <a:ea typeface="Meiryo UI" panose="020B0604030504040204" pitchFamily="50" charset="-128"/>
            </a:endParaRPr>
          </a:p>
        </p:txBody>
      </p:sp>
      <p:sp>
        <p:nvSpPr>
          <p:cNvPr id="93" name="角丸四角形 92"/>
          <p:cNvSpPr/>
          <p:nvPr/>
        </p:nvSpPr>
        <p:spPr>
          <a:xfrm>
            <a:off x="96901" y="4307487"/>
            <a:ext cx="4038220" cy="2842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2060"/>
                </a:solidFill>
              </a:rPr>
              <a:t>サブテーマの内容</a:t>
            </a:r>
            <a:r>
              <a:rPr lang="ja-JP" altLang="en-US" b="1" dirty="0" smtClean="0">
                <a:solidFill>
                  <a:srgbClr val="002060"/>
                </a:solidFill>
              </a:rPr>
              <a:t>と６つ</a:t>
            </a:r>
            <a:r>
              <a:rPr lang="ja-JP" altLang="en-US" b="1" dirty="0">
                <a:solidFill>
                  <a:srgbClr val="002060"/>
                </a:solidFill>
              </a:rPr>
              <a:t>の</a:t>
            </a:r>
            <a:r>
              <a:rPr lang="ja-JP" altLang="en-US" b="1" dirty="0" smtClean="0">
                <a:solidFill>
                  <a:srgbClr val="002060"/>
                </a:solidFill>
              </a:rPr>
              <a:t>トピック</a:t>
            </a:r>
            <a:endParaRPr kumimoji="1" lang="ja-JP" altLang="en-US" dirty="0">
              <a:solidFill>
                <a:srgbClr val="002060"/>
              </a:solidFill>
            </a:endParaRPr>
          </a:p>
        </p:txBody>
      </p:sp>
      <p:sp>
        <p:nvSpPr>
          <p:cNvPr id="47" name="正方形/長方形 46"/>
          <p:cNvSpPr/>
          <p:nvPr/>
        </p:nvSpPr>
        <p:spPr>
          <a:xfrm>
            <a:off x="42256" y="870653"/>
            <a:ext cx="6772503" cy="1785104"/>
          </a:xfrm>
          <a:prstGeom prst="rect">
            <a:avLst/>
          </a:prstGeom>
        </p:spPr>
        <p:txBody>
          <a:bodyPr wrap="square">
            <a:spAutoFit/>
          </a:bodyPr>
          <a:lstStyle/>
          <a:p>
            <a:r>
              <a:rPr lang="ja-JP" altLang="en-US" sz="1050" dirty="0" smtClean="0"/>
              <a:t>　</a:t>
            </a:r>
            <a:r>
              <a:rPr lang="ja-JP" altLang="en-US" sz="1100" dirty="0" smtClean="0">
                <a:latin typeface="+mn-ea"/>
              </a:rPr>
              <a:t>万博と</a:t>
            </a:r>
            <a:r>
              <a:rPr lang="ja-JP" altLang="en-US" sz="1100" dirty="0">
                <a:latin typeface="+mn-ea"/>
              </a:rPr>
              <a:t>言われている「</a:t>
            </a:r>
            <a:r>
              <a:rPr lang="ja-JP" altLang="en-US" sz="1100" b="1" u="sng" dirty="0">
                <a:solidFill>
                  <a:srgbClr val="0070C0"/>
                </a:solidFill>
                <a:latin typeface="+mn-ea"/>
              </a:rPr>
              <a:t>国際博覧会</a:t>
            </a:r>
            <a:r>
              <a:rPr lang="ja-JP" altLang="en-US" sz="1100" dirty="0">
                <a:latin typeface="+mn-ea"/>
              </a:rPr>
              <a:t>」 </a:t>
            </a:r>
            <a:r>
              <a:rPr lang="ja-JP" altLang="en-US" sz="1100" dirty="0" smtClean="0">
                <a:latin typeface="+mn-ea"/>
              </a:rPr>
              <a:t>は、国際</a:t>
            </a:r>
            <a:r>
              <a:rPr lang="ja-JP" altLang="en-US" sz="1100" dirty="0">
                <a:latin typeface="+mn-ea"/>
              </a:rPr>
              <a:t>博覧会条約に</a:t>
            </a:r>
            <a:r>
              <a:rPr lang="ja-JP" altLang="en-US" sz="1100" dirty="0" smtClean="0">
                <a:latin typeface="+mn-ea"/>
              </a:rPr>
              <a:t>基づき、登録または認定されたものです。</a:t>
            </a:r>
            <a:endParaRPr lang="en-US" altLang="ja-JP" sz="1100" dirty="0" smtClean="0">
              <a:latin typeface="+mn-ea"/>
            </a:endParaRPr>
          </a:p>
          <a:p>
            <a:r>
              <a:rPr lang="ja-JP" altLang="en-US" sz="1100" dirty="0" smtClean="0">
                <a:latin typeface="+mn-ea"/>
              </a:rPr>
              <a:t>万博は、</a:t>
            </a:r>
            <a:r>
              <a:rPr lang="ja-JP" altLang="en-US" sz="1100" b="1" u="sng" dirty="0" smtClean="0">
                <a:solidFill>
                  <a:srgbClr val="0070C0"/>
                </a:solidFill>
                <a:latin typeface="+mn-ea"/>
              </a:rPr>
              <a:t>人類</a:t>
            </a:r>
            <a:r>
              <a:rPr lang="ja-JP" altLang="en-US" sz="1100" b="1" u="sng" dirty="0">
                <a:solidFill>
                  <a:srgbClr val="0070C0"/>
                </a:solidFill>
                <a:latin typeface="+mn-ea"/>
              </a:rPr>
              <a:t>の科学的・文化的な成果や新たな未来像を提示する場</a:t>
            </a:r>
            <a:r>
              <a:rPr lang="ja-JP" altLang="en-US" sz="1100" dirty="0">
                <a:latin typeface="+mn-ea"/>
              </a:rPr>
              <a:t>と</a:t>
            </a:r>
            <a:r>
              <a:rPr lang="ja-JP" altLang="en-US" sz="1100" dirty="0" smtClean="0">
                <a:latin typeface="+mn-ea"/>
              </a:rPr>
              <a:t>して</a:t>
            </a:r>
            <a:r>
              <a:rPr lang="en-US" altLang="ja-JP" sz="1100" dirty="0" smtClean="0">
                <a:latin typeface="+mn-ea"/>
              </a:rPr>
              <a:t>1851</a:t>
            </a:r>
            <a:r>
              <a:rPr lang="ja-JP" altLang="en-US" sz="1100" dirty="0" smtClean="0">
                <a:latin typeface="+mn-ea"/>
              </a:rPr>
              <a:t>年にロンドンで初めて開催され、その歴史が始まりました。産業革命の発祥の国イギリスは、この初の万博で圧倒的</a:t>
            </a:r>
            <a:r>
              <a:rPr lang="ja-JP" altLang="en-US" sz="1100" dirty="0">
                <a:latin typeface="+mn-ea"/>
              </a:rPr>
              <a:t>な工業力</a:t>
            </a:r>
            <a:r>
              <a:rPr lang="ja-JP" altLang="en-US" sz="1100" dirty="0" smtClean="0">
                <a:latin typeface="+mn-ea"/>
              </a:rPr>
              <a:t>を世界に発信しました。そこから1</a:t>
            </a:r>
            <a:r>
              <a:rPr lang="en-US" altLang="ja-JP" sz="1100" dirty="0" smtClean="0">
                <a:latin typeface="+mn-ea"/>
              </a:rPr>
              <a:t>7</a:t>
            </a:r>
            <a:r>
              <a:rPr lang="ja-JP" altLang="en-US" sz="1100" dirty="0" smtClean="0">
                <a:latin typeface="+mn-ea"/>
              </a:rPr>
              <a:t>0年</a:t>
            </a:r>
            <a:r>
              <a:rPr lang="ja-JP" altLang="en-US" sz="1100" dirty="0">
                <a:latin typeface="+mn-ea"/>
              </a:rPr>
              <a:t>以上にわたり</a:t>
            </a:r>
            <a:r>
              <a:rPr lang="ja-JP" altLang="en-US" sz="1100" dirty="0" smtClean="0">
                <a:latin typeface="+mn-ea"/>
              </a:rPr>
              <a:t>、これ</a:t>
            </a:r>
            <a:r>
              <a:rPr lang="ja-JP" altLang="en-US" sz="1100" dirty="0">
                <a:latin typeface="+mn-ea"/>
              </a:rPr>
              <a:t>まで</a:t>
            </a:r>
            <a:r>
              <a:rPr lang="ja-JP" altLang="en-US" sz="1100" dirty="0" smtClean="0">
                <a:latin typeface="+mn-ea"/>
              </a:rPr>
              <a:t>世界各地の</a:t>
            </a:r>
            <a:r>
              <a:rPr lang="en-US" altLang="ja-JP" sz="1100" dirty="0" smtClean="0">
                <a:latin typeface="+mn-ea"/>
              </a:rPr>
              <a:t>50</a:t>
            </a:r>
            <a:r>
              <a:rPr lang="ja-JP" altLang="en-US" sz="1100" dirty="0" smtClean="0">
                <a:latin typeface="+mn-ea"/>
              </a:rPr>
              <a:t>か国</a:t>
            </a:r>
            <a:r>
              <a:rPr lang="ja-JP" altLang="en-US" sz="1100" dirty="0">
                <a:latin typeface="+mn-ea"/>
              </a:rPr>
              <a:t>以上で開催</a:t>
            </a:r>
            <a:r>
              <a:rPr lang="ja-JP" altLang="en-US" sz="1100" dirty="0" smtClean="0">
                <a:latin typeface="+mn-ea"/>
              </a:rPr>
              <a:t>されています。</a:t>
            </a:r>
            <a:endParaRPr lang="en-US" altLang="ja-JP" sz="1100" dirty="0" smtClean="0">
              <a:latin typeface="+mn-ea"/>
            </a:endParaRPr>
          </a:p>
          <a:p>
            <a:r>
              <a:rPr lang="ja-JP" altLang="en-US" sz="1100" dirty="0" smtClean="0">
                <a:latin typeface="+mn-ea"/>
              </a:rPr>
              <a:t>　</a:t>
            </a:r>
            <a:r>
              <a:rPr lang="ja-JP" altLang="en-US" sz="1100" dirty="0">
                <a:latin typeface="+mn-ea"/>
              </a:rPr>
              <a:t>日本</a:t>
            </a:r>
            <a:r>
              <a:rPr lang="ja-JP" altLang="en-US" sz="1100" dirty="0" smtClean="0">
                <a:latin typeface="+mn-ea"/>
              </a:rPr>
              <a:t>では</a:t>
            </a:r>
            <a:r>
              <a:rPr lang="ja-JP" altLang="en-US" sz="1100" dirty="0">
                <a:latin typeface="+mn-ea"/>
              </a:rPr>
              <a:t>1970年</a:t>
            </a:r>
            <a:r>
              <a:rPr lang="ja-JP" altLang="en-US" sz="1100" dirty="0" smtClean="0">
                <a:latin typeface="+mn-ea"/>
              </a:rPr>
              <a:t>に大阪で初めて開催</a:t>
            </a:r>
            <a:r>
              <a:rPr lang="ja-JP" altLang="en-US" sz="1100" dirty="0">
                <a:latin typeface="+mn-ea"/>
              </a:rPr>
              <a:t>され</a:t>
            </a:r>
            <a:r>
              <a:rPr lang="ja-JP" altLang="en-US" sz="1100" dirty="0" smtClean="0">
                <a:latin typeface="+mn-ea"/>
              </a:rPr>
              <a:t>、シンボルタワー</a:t>
            </a:r>
            <a:r>
              <a:rPr lang="ja-JP" altLang="en-US" sz="1100" dirty="0">
                <a:latin typeface="+mn-ea"/>
              </a:rPr>
              <a:t>「太陽の塔」</a:t>
            </a:r>
            <a:r>
              <a:rPr lang="ja-JP" altLang="en-US" sz="1100" dirty="0" smtClean="0">
                <a:latin typeface="+mn-ea"/>
              </a:rPr>
              <a:t>が建設されました。その後</a:t>
            </a:r>
            <a:r>
              <a:rPr lang="ja-JP" altLang="en-US" sz="1100" dirty="0">
                <a:latin typeface="+mn-ea"/>
              </a:rPr>
              <a:t>、沖縄県、茨城県、大阪府、愛知県</a:t>
            </a:r>
            <a:r>
              <a:rPr lang="ja-JP" altLang="en-US" sz="1100" dirty="0" smtClean="0">
                <a:latin typeface="+mn-ea"/>
              </a:rPr>
              <a:t>と５回</a:t>
            </a:r>
            <a:r>
              <a:rPr lang="ja-JP" altLang="en-US" sz="1100" dirty="0">
                <a:latin typeface="+mn-ea"/>
              </a:rPr>
              <a:t>開催</a:t>
            </a:r>
            <a:r>
              <a:rPr lang="ja-JP" altLang="en-US" sz="1100" dirty="0" smtClean="0">
                <a:latin typeface="+mn-ea"/>
              </a:rPr>
              <a:t>され、</a:t>
            </a:r>
            <a:r>
              <a:rPr kumimoji="1" lang="en-US" altLang="ja-JP" sz="1100" b="1" u="sng" dirty="0" smtClean="0">
                <a:solidFill>
                  <a:srgbClr val="0070C0"/>
                </a:solidFill>
                <a:latin typeface="+mn-ea"/>
              </a:rPr>
              <a:t> </a:t>
            </a:r>
            <a:r>
              <a:rPr kumimoji="1" lang="ja-JP" altLang="en-US" sz="1100" b="1" u="sng" dirty="0" smtClean="0">
                <a:solidFill>
                  <a:srgbClr val="0070C0"/>
                </a:solidFill>
                <a:latin typeface="+mn-ea"/>
              </a:rPr>
              <a:t>日本初</a:t>
            </a:r>
            <a:r>
              <a:rPr kumimoji="1" lang="ja-JP" altLang="en-US" sz="1100" b="1" u="sng" dirty="0">
                <a:solidFill>
                  <a:srgbClr val="0070C0"/>
                </a:solidFill>
                <a:latin typeface="+mn-ea"/>
              </a:rPr>
              <a:t>の</a:t>
            </a:r>
            <a:r>
              <a:rPr kumimoji="1" lang="ja-JP" altLang="en-US" sz="1100" b="1" u="sng" dirty="0" smtClean="0">
                <a:solidFill>
                  <a:srgbClr val="0070C0"/>
                </a:solidFill>
                <a:latin typeface="+mn-ea"/>
              </a:rPr>
              <a:t>大阪開催</a:t>
            </a:r>
            <a:r>
              <a:rPr kumimoji="1" lang="ja-JP" altLang="en-US" sz="1100" b="1" u="sng" dirty="0">
                <a:solidFill>
                  <a:srgbClr val="0070C0"/>
                </a:solidFill>
                <a:latin typeface="+mn-ea"/>
              </a:rPr>
              <a:t>から</a:t>
            </a:r>
            <a:r>
              <a:rPr kumimoji="1" lang="en-US" altLang="ja-JP" sz="1100" b="1" u="sng" dirty="0">
                <a:solidFill>
                  <a:srgbClr val="0070C0"/>
                </a:solidFill>
                <a:latin typeface="+mn-ea"/>
              </a:rPr>
              <a:t>55</a:t>
            </a:r>
            <a:r>
              <a:rPr kumimoji="1" lang="ja-JP" altLang="en-US" sz="1100" b="1" u="sng" dirty="0" smtClean="0">
                <a:solidFill>
                  <a:srgbClr val="0070C0"/>
                </a:solidFill>
                <a:latin typeface="+mn-ea"/>
              </a:rPr>
              <a:t>年後の</a:t>
            </a:r>
            <a:r>
              <a:rPr kumimoji="1" lang="en-US" altLang="ja-JP" sz="1100" b="1" u="sng" dirty="0" smtClean="0">
                <a:solidFill>
                  <a:srgbClr val="0070C0"/>
                </a:solidFill>
                <a:latin typeface="+mn-ea"/>
              </a:rPr>
              <a:t>2025</a:t>
            </a:r>
            <a:r>
              <a:rPr kumimoji="1" lang="ja-JP" altLang="en-US" sz="1100" b="1" u="sng" dirty="0" smtClean="0">
                <a:solidFill>
                  <a:srgbClr val="0070C0"/>
                </a:solidFill>
                <a:latin typeface="+mn-ea"/>
              </a:rPr>
              <a:t>年に、</a:t>
            </a:r>
            <a:r>
              <a:rPr kumimoji="1" lang="ja-JP" altLang="en-US" sz="1100" b="1" u="sng" dirty="0">
                <a:solidFill>
                  <a:srgbClr val="0070C0"/>
                </a:solidFill>
                <a:latin typeface="+mn-ea"/>
              </a:rPr>
              <a:t>再び</a:t>
            </a:r>
            <a:r>
              <a:rPr kumimoji="1" lang="ja-JP" altLang="en-US" sz="1100" b="1" u="sng" dirty="0" smtClean="0">
                <a:solidFill>
                  <a:srgbClr val="0070C0"/>
                </a:solidFill>
                <a:latin typeface="+mn-ea"/>
              </a:rPr>
              <a:t>大阪の地で開催</a:t>
            </a:r>
            <a:r>
              <a:rPr kumimoji="1" lang="ja-JP" altLang="en-US" sz="1100" dirty="0" smtClean="0">
                <a:latin typeface="+mn-ea"/>
              </a:rPr>
              <a:t>されます。</a:t>
            </a:r>
            <a:endParaRPr lang="en-US" altLang="ja-JP" sz="1100" dirty="0">
              <a:latin typeface="+mn-ea"/>
            </a:endParaRPr>
          </a:p>
          <a:p>
            <a:r>
              <a:rPr lang="ja-JP" altLang="en-US" sz="1100" dirty="0" smtClean="0">
                <a:latin typeface="+mn-ea"/>
              </a:rPr>
              <a:t>　直近</a:t>
            </a:r>
            <a:r>
              <a:rPr lang="ja-JP" altLang="en-US" sz="1100" dirty="0">
                <a:latin typeface="+mn-ea"/>
              </a:rPr>
              <a:t>の</a:t>
            </a:r>
            <a:r>
              <a:rPr lang="ja-JP" altLang="en-US" sz="1100" dirty="0" smtClean="0">
                <a:latin typeface="+mn-ea"/>
              </a:rPr>
              <a:t>202</a:t>
            </a:r>
            <a:r>
              <a:rPr lang="en-US" altLang="ja-JP" sz="1100" dirty="0" smtClean="0">
                <a:latin typeface="+mn-ea"/>
              </a:rPr>
              <a:t>1</a:t>
            </a:r>
            <a:r>
              <a:rPr lang="ja-JP" altLang="en-US" sz="1100" dirty="0" smtClean="0">
                <a:latin typeface="+mn-ea"/>
              </a:rPr>
              <a:t>年</a:t>
            </a:r>
            <a:r>
              <a:rPr lang="ja-JP" altLang="en-US" sz="1100" dirty="0">
                <a:latin typeface="+mn-ea"/>
              </a:rPr>
              <a:t>に</a:t>
            </a:r>
            <a:r>
              <a:rPr lang="ja-JP" altLang="en-US" sz="1100" dirty="0" smtClean="0">
                <a:latin typeface="+mn-ea"/>
              </a:rPr>
              <a:t>ドバイで開催された万博で、日本は体験型</a:t>
            </a:r>
            <a:r>
              <a:rPr lang="ja-JP" altLang="en-US" sz="1100" dirty="0">
                <a:latin typeface="+mn-ea"/>
              </a:rPr>
              <a:t>展示</a:t>
            </a:r>
            <a:r>
              <a:rPr lang="ja-JP" altLang="en-US" sz="1100" dirty="0" smtClean="0">
                <a:latin typeface="+mn-ea"/>
              </a:rPr>
              <a:t>に挑戦し、映像</a:t>
            </a:r>
            <a:r>
              <a:rPr lang="ja-JP" altLang="en-US" sz="1100" dirty="0">
                <a:latin typeface="+mn-ea"/>
              </a:rPr>
              <a:t>や展示物</a:t>
            </a:r>
            <a:r>
              <a:rPr lang="ja-JP" altLang="en-US" sz="1100" dirty="0" smtClean="0">
                <a:latin typeface="+mn-ea"/>
              </a:rPr>
              <a:t>を見るだけでなく来館者</a:t>
            </a:r>
            <a:r>
              <a:rPr lang="ja-JP" altLang="en-US" sz="1100" dirty="0">
                <a:latin typeface="+mn-ea"/>
              </a:rPr>
              <a:t>とともに未来</a:t>
            </a:r>
            <a:r>
              <a:rPr lang="ja-JP" altLang="en-US" sz="1100" dirty="0" smtClean="0">
                <a:latin typeface="+mn-ea"/>
              </a:rPr>
              <a:t>を体験しながらつくる展示を実現しました。この取り組みは、2025年に開催される大阪・関西万博にも受け継がれています。</a:t>
            </a:r>
            <a:endParaRPr lang="ja-JP" altLang="en-US" sz="1100" dirty="0">
              <a:latin typeface="+mn-ea"/>
            </a:endParaRPr>
          </a:p>
        </p:txBody>
      </p:sp>
    </p:spTree>
    <p:extLst>
      <p:ext uri="{BB962C8B-B14F-4D97-AF65-F5344CB8AC3E}">
        <p14:creationId xmlns:p14="http://schemas.microsoft.com/office/powerpoint/2010/main" val="1737238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楕円 86"/>
          <p:cNvSpPr/>
          <p:nvPr/>
        </p:nvSpPr>
        <p:spPr>
          <a:xfrm>
            <a:off x="2475907" y="8131749"/>
            <a:ext cx="2054437" cy="998862"/>
          </a:xfrm>
          <a:prstGeom prst="ellipse">
            <a:avLst/>
          </a:prstGeom>
          <a:solidFill>
            <a:schemeClr val="bg1"/>
          </a:solidFill>
          <a:ln w="92075" cmpd="thinThick">
            <a:solidFill>
              <a:srgbClr val="0968B7"/>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5" name="楕円 84"/>
          <p:cNvSpPr/>
          <p:nvPr/>
        </p:nvSpPr>
        <p:spPr>
          <a:xfrm>
            <a:off x="2467466" y="6301558"/>
            <a:ext cx="2054437" cy="998862"/>
          </a:xfrm>
          <a:prstGeom prst="ellipse">
            <a:avLst/>
          </a:prstGeom>
          <a:solidFill>
            <a:schemeClr val="bg1"/>
          </a:solidFill>
          <a:ln w="92075" cmpd="thinThick">
            <a:solidFill>
              <a:srgbClr val="0968B7"/>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3" name="楕円 82"/>
          <p:cNvSpPr/>
          <p:nvPr/>
        </p:nvSpPr>
        <p:spPr>
          <a:xfrm>
            <a:off x="2419217" y="3755605"/>
            <a:ext cx="2054437" cy="998862"/>
          </a:xfrm>
          <a:prstGeom prst="ellipse">
            <a:avLst/>
          </a:prstGeom>
          <a:solidFill>
            <a:schemeClr val="bg1"/>
          </a:solidFill>
          <a:ln w="92075" cmpd="thinThick">
            <a:solidFill>
              <a:srgbClr val="0968B7"/>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2" name="楕円 81"/>
          <p:cNvSpPr/>
          <p:nvPr/>
        </p:nvSpPr>
        <p:spPr>
          <a:xfrm>
            <a:off x="2419217" y="1789333"/>
            <a:ext cx="2054437" cy="998862"/>
          </a:xfrm>
          <a:prstGeom prst="ellipse">
            <a:avLst/>
          </a:prstGeom>
          <a:solidFill>
            <a:schemeClr val="bg1"/>
          </a:solidFill>
          <a:ln w="92075" cmpd="thinThick">
            <a:solidFill>
              <a:srgbClr val="0968B7"/>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cxnSp>
        <p:nvCxnSpPr>
          <p:cNvPr id="109" name="直線コネクタ 108"/>
          <p:cNvCxnSpPr/>
          <p:nvPr/>
        </p:nvCxnSpPr>
        <p:spPr>
          <a:xfrm flipV="1">
            <a:off x="4108708" y="2153529"/>
            <a:ext cx="686480" cy="2647"/>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161339" y="4046458"/>
            <a:ext cx="661973" cy="3601"/>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4012856" y="6624914"/>
            <a:ext cx="686480" cy="2647"/>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2001635" y="5439047"/>
            <a:ext cx="1493049" cy="7898"/>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2046632" y="2151401"/>
            <a:ext cx="686480" cy="2647"/>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1828354" y="4064307"/>
            <a:ext cx="899023" cy="15965"/>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1925032" y="6613315"/>
            <a:ext cx="1171746" cy="1"/>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1843591" y="8414690"/>
            <a:ext cx="1021455" cy="12256"/>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01" name="角丸四角形 100"/>
          <p:cNvSpPr/>
          <p:nvPr/>
        </p:nvSpPr>
        <p:spPr>
          <a:xfrm>
            <a:off x="174472" y="1886304"/>
            <a:ext cx="2100217" cy="7197812"/>
          </a:xfrm>
          <a:prstGeom prst="roundRect">
            <a:avLst>
              <a:gd name="adj" fmla="val 8979"/>
            </a:avLst>
          </a:prstGeom>
          <a:solidFill>
            <a:srgbClr val="F1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4566821" y="1719306"/>
            <a:ext cx="2100217" cy="7364809"/>
          </a:xfrm>
          <a:prstGeom prst="roundRect">
            <a:avLst>
              <a:gd name="adj" fmla="val 8979"/>
            </a:avLst>
          </a:prstGeom>
          <a:solidFill>
            <a:srgbClr val="FFF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20781" y="9118584"/>
            <a:ext cx="2031412" cy="369332"/>
          </a:xfrm>
          <a:prstGeom prst="rect">
            <a:avLst/>
          </a:prstGeom>
          <a:noFill/>
        </p:spPr>
        <p:txBody>
          <a:bodyPr wrap="square" rtlCol="0">
            <a:spAutoFit/>
          </a:bodyPr>
          <a:lstStyle/>
          <a:p>
            <a:r>
              <a:rPr kumimoji="1" lang="en-US" altLang="ja-JP" sz="900" dirty="0" smtClean="0">
                <a:solidFill>
                  <a:srgbClr val="604F44"/>
                </a:solidFill>
              </a:rPr>
              <a:t>※</a:t>
            </a:r>
            <a:r>
              <a:rPr kumimoji="1" lang="ja-JP" altLang="en-US" sz="900" dirty="0">
                <a:solidFill>
                  <a:srgbClr val="604F44"/>
                </a:solidFill>
              </a:rPr>
              <a:t>１　６つ</a:t>
            </a:r>
            <a:r>
              <a:rPr kumimoji="1" lang="ja-JP" altLang="en-US" sz="900" dirty="0" smtClean="0">
                <a:solidFill>
                  <a:srgbClr val="604F44"/>
                </a:solidFill>
              </a:rPr>
              <a:t>のトピックから</a:t>
            </a:r>
            <a:r>
              <a:rPr kumimoji="1" lang="ja-JP" altLang="en-US" sz="900" dirty="0">
                <a:solidFill>
                  <a:srgbClr val="604F44"/>
                </a:solidFill>
              </a:rPr>
              <a:t>選択</a:t>
            </a:r>
            <a:endParaRPr kumimoji="1" lang="en-US" altLang="ja-JP" sz="900" dirty="0">
              <a:solidFill>
                <a:srgbClr val="604F44"/>
              </a:solidFill>
            </a:endParaRPr>
          </a:p>
          <a:p>
            <a:r>
              <a:rPr kumimoji="1" lang="en-US" altLang="ja-JP" sz="900" dirty="0" smtClean="0">
                <a:solidFill>
                  <a:srgbClr val="604F44"/>
                </a:solidFill>
              </a:rPr>
              <a:t>※</a:t>
            </a:r>
            <a:r>
              <a:rPr kumimoji="1" lang="ja-JP" altLang="en-US" sz="900" dirty="0" smtClean="0">
                <a:solidFill>
                  <a:srgbClr val="604F44"/>
                </a:solidFill>
              </a:rPr>
              <a:t>２　出力して記入も可</a:t>
            </a:r>
            <a:endParaRPr kumimoji="1" lang="ja-JP" altLang="en-US" sz="900" dirty="0">
              <a:solidFill>
                <a:srgbClr val="604F44"/>
              </a:solidFill>
            </a:endParaRPr>
          </a:p>
        </p:txBody>
      </p:sp>
      <p:sp>
        <p:nvSpPr>
          <p:cNvPr id="51" name="角丸四角形 50"/>
          <p:cNvSpPr/>
          <p:nvPr/>
        </p:nvSpPr>
        <p:spPr>
          <a:xfrm>
            <a:off x="2975649" y="7000498"/>
            <a:ext cx="890212" cy="1767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・発表</a:t>
            </a:r>
            <a:endParaRPr kumimoji="1" lang="ja-JP" altLang="en-US" sz="1100" b="1" dirty="0">
              <a:solidFill>
                <a:srgbClr val="002060"/>
              </a:solidFill>
              <a:latin typeface="+mn-ea"/>
            </a:endParaRPr>
          </a:p>
        </p:txBody>
      </p:sp>
      <p:sp>
        <p:nvSpPr>
          <p:cNvPr id="22" name="テキスト ボックス 21"/>
          <p:cNvSpPr txBox="1"/>
          <p:nvPr/>
        </p:nvSpPr>
        <p:spPr>
          <a:xfrm>
            <a:off x="4461048" y="4535087"/>
            <a:ext cx="1252059" cy="253916"/>
          </a:xfrm>
          <a:prstGeom prst="rect">
            <a:avLst/>
          </a:prstGeom>
          <a:noFill/>
        </p:spPr>
        <p:txBody>
          <a:bodyPr wrap="square" rtlCol="0">
            <a:spAutoFit/>
          </a:bodyPr>
          <a:lstStyle/>
          <a:p>
            <a:r>
              <a:rPr kumimoji="1" lang="en-US" altLang="ja-JP" sz="1050" b="1" dirty="0" smtClean="0">
                <a:solidFill>
                  <a:srgbClr val="FF6600"/>
                </a:solidFill>
                <a:latin typeface="+mn-ea"/>
              </a:rPr>
              <a:t>&lt;</a:t>
            </a:r>
            <a:r>
              <a:rPr kumimoji="1" lang="ja-JP" altLang="en-US" sz="1050" b="1" dirty="0" smtClean="0">
                <a:solidFill>
                  <a:srgbClr val="FF6600"/>
                </a:solidFill>
                <a:latin typeface="+mn-ea"/>
              </a:rPr>
              <a:t>ワークシート</a:t>
            </a:r>
            <a:r>
              <a:rPr kumimoji="1" lang="en-US" altLang="ja-JP" sz="1050" b="1" dirty="0" smtClean="0">
                <a:solidFill>
                  <a:srgbClr val="FF6600"/>
                </a:solidFill>
                <a:latin typeface="+mn-ea"/>
              </a:rPr>
              <a:t>&gt;</a:t>
            </a:r>
            <a:endParaRPr kumimoji="1" lang="ja-JP" altLang="en-US" sz="1050" b="1" dirty="0">
              <a:solidFill>
                <a:srgbClr val="FF6600"/>
              </a:solidFill>
              <a:latin typeface="+mn-ea"/>
            </a:endParaRPr>
          </a:p>
        </p:txBody>
      </p:sp>
      <p:sp>
        <p:nvSpPr>
          <p:cNvPr id="23" name="テキスト ボックス 22"/>
          <p:cNvSpPr txBox="1"/>
          <p:nvPr/>
        </p:nvSpPr>
        <p:spPr>
          <a:xfrm>
            <a:off x="5446301" y="4869456"/>
            <a:ext cx="1326510" cy="253916"/>
          </a:xfrm>
          <a:prstGeom prst="rect">
            <a:avLst/>
          </a:prstGeom>
          <a:noFill/>
        </p:spPr>
        <p:txBody>
          <a:bodyPr wrap="square" rtlCol="0">
            <a:spAutoFit/>
          </a:bodyPr>
          <a:lstStyle/>
          <a:p>
            <a:r>
              <a:rPr kumimoji="1" lang="ja-JP" altLang="en-US" sz="1050" b="1" dirty="0" smtClean="0">
                <a:solidFill>
                  <a:srgbClr val="FF6600"/>
                </a:solidFill>
                <a:latin typeface="+mn-ea"/>
              </a:rPr>
              <a:t>＜ルーブリック＞</a:t>
            </a:r>
            <a:endParaRPr kumimoji="1" lang="ja-JP" altLang="en-US" sz="1050" b="1" dirty="0">
              <a:solidFill>
                <a:srgbClr val="FF6600"/>
              </a:solidFill>
              <a:latin typeface="+mn-ea"/>
            </a:endParaRPr>
          </a:p>
        </p:txBody>
      </p:sp>
      <p:sp>
        <p:nvSpPr>
          <p:cNvPr id="4" name="テキスト ボックス 3"/>
          <p:cNvSpPr txBox="1"/>
          <p:nvPr/>
        </p:nvSpPr>
        <p:spPr>
          <a:xfrm>
            <a:off x="5046251" y="6734081"/>
            <a:ext cx="1434827" cy="253916"/>
          </a:xfrm>
          <a:prstGeom prst="rect">
            <a:avLst/>
          </a:prstGeom>
          <a:noFill/>
        </p:spPr>
        <p:txBody>
          <a:bodyPr wrap="square" rtlCol="0">
            <a:spAutoFit/>
          </a:bodyPr>
          <a:lstStyle/>
          <a:p>
            <a:r>
              <a:rPr kumimoji="1" lang="ja-JP" altLang="en-US" sz="1050" dirty="0" smtClean="0">
                <a:solidFill>
                  <a:srgbClr val="FF6600"/>
                </a:solidFill>
                <a:latin typeface="+mn-ea"/>
              </a:rPr>
              <a:t>　</a:t>
            </a:r>
            <a:r>
              <a:rPr kumimoji="1" lang="en-US" altLang="ja-JP" sz="1050" b="1" dirty="0" smtClean="0">
                <a:solidFill>
                  <a:srgbClr val="FF6600"/>
                </a:solidFill>
                <a:latin typeface="+mn-ea"/>
              </a:rPr>
              <a:t>&lt;</a:t>
            </a:r>
            <a:r>
              <a:rPr kumimoji="1" lang="ja-JP" altLang="en-US" sz="1050" b="1" dirty="0" smtClean="0">
                <a:solidFill>
                  <a:srgbClr val="FF6600"/>
                </a:solidFill>
                <a:latin typeface="+mn-ea"/>
              </a:rPr>
              <a:t>手引き＞</a:t>
            </a:r>
            <a:endParaRPr kumimoji="1" lang="en-US" altLang="ja-JP" sz="1050" b="1" dirty="0" smtClean="0">
              <a:solidFill>
                <a:srgbClr val="FF6600"/>
              </a:solidFill>
              <a:latin typeface="+mn-ea"/>
            </a:endParaRPr>
          </a:p>
        </p:txBody>
      </p:sp>
      <p:sp>
        <p:nvSpPr>
          <p:cNvPr id="48" name="角丸四角形 47"/>
          <p:cNvSpPr/>
          <p:nvPr/>
        </p:nvSpPr>
        <p:spPr>
          <a:xfrm>
            <a:off x="2902727" y="4299866"/>
            <a:ext cx="1007678" cy="187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・情報収集</a:t>
            </a:r>
            <a:endParaRPr kumimoji="1" lang="ja-JP" altLang="en-US" sz="1100" b="1" dirty="0">
              <a:solidFill>
                <a:srgbClr val="002060"/>
              </a:solidFill>
              <a:latin typeface="+mn-ea"/>
            </a:endParaRPr>
          </a:p>
        </p:txBody>
      </p:sp>
      <p:sp>
        <p:nvSpPr>
          <p:cNvPr id="49" name="角丸四角形 48"/>
          <p:cNvSpPr/>
          <p:nvPr/>
        </p:nvSpPr>
        <p:spPr>
          <a:xfrm>
            <a:off x="2895609" y="4462370"/>
            <a:ext cx="1050292" cy="200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・整理・分析</a:t>
            </a:r>
            <a:endParaRPr kumimoji="1" lang="ja-JP" altLang="en-US" sz="1100" b="1" dirty="0">
              <a:solidFill>
                <a:srgbClr val="002060"/>
              </a:solidFill>
              <a:latin typeface="+mn-ea"/>
            </a:endParaRPr>
          </a:p>
        </p:txBody>
      </p:sp>
      <p:sp>
        <p:nvSpPr>
          <p:cNvPr id="50" name="角丸四角形 49"/>
          <p:cNvSpPr/>
          <p:nvPr/>
        </p:nvSpPr>
        <p:spPr>
          <a:xfrm>
            <a:off x="3043209" y="6796490"/>
            <a:ext cx="890679" cy="2092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・まとめ</a:t>
            </a:r>
            <a:endParaRPr kumimoji="1" lang="ja-JP" altLang="en-US" sz="1100" b="1" dirty="0">
              <a:solidFill>
                <a:srgbClr val="002060"/>
              </a:solidFill>
              <a:latin typeface="+mn-ea"/>
            </a:endParaRPr>
          </a:p>
        </p:txBody>
      </p:sp>
      <p:sp>
        <p:nvSpPr>
          <p:cNvPr id="47" name="角丸四角形 46"/>
          <p:cNvSpPr/>
          <p:nvPr/>
        </p:nvSpPr>
        <p:spPr>
          <a:xfrm>
            <a:off x="2915184" y="2319062"/>
            <a:ext cx="1012767" cy="2409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・課題設定</a:t>
            </a:r>
            <a:endParaRPr kumimoji="1" lang="ja-JP" altLang="en-US" sz="1100" b="1" dirty="0">
              <a:solidFill>
                <a:srgbClr val="002060"/>
              </a:solidFill>
              <a:latin typeface="+mn-ea"/>
            </a:endParaRPr>
          </a:p>
        </p:txBody>
      </p:sp>
      <p:sp>
        <p:nvSpPr>
          <p:cNvPr id="52" name="角丸四角形 51"/>
          <p:cNvSpPr/>
          <p:nvPr/>
        </p:nvSpPr>
        <p:spPr>
          <a:xfrm>
            <a:off x="2627369" y="8587574"/>
            <a:ext cx="1586771" cy="3325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002060"/>
                </a:solidFill>
                <a:latin typeface="+mn-ea"/>
              </a:rPr>
              <a:t>   ・新たな問い</a:t>
            </a:r>
            <a:endParaRPr kumimoji="1" lang="en-US" altLang="ja-JP" sz="1100" b="1" dirty="0" smtClean="0">
              <a:solidFill>
                <a:srgbClr val="002060"/>
              </a:solidFill>
              <a:latin typeface="+mn-ea"/>
            </a:endParaRPr>
          </a:p>
          <a:p>
            <a:pPr algn="ctr"/>
            <a:r>
              <a:rPr kumimoji="1" lang="ja-JP" altLang="en-US" sz="1100" b="1" dirty="0" smtClean="0">
                <a:solidFill>
                  <a:srgbClr val="002060"/>
                </a:solidFill>
                <a:latin typeface="+mn-ea"/>
              </a:rPr>
              <a:t>・課題設定</a:t>
            </a:r>
            <a:endParaRPr kumimoji="1" lang="ja-JP" altLang="en-US" sz="1100" b="1" dirty="0">
              <a:solidFill>
                <a:srgbClr val="002060"/>
              </a:solidFill>
              <a:latin typeface="+mn-ea"/>
            </a:endParaRPr>
          </a:p>
        </p:txBody>
      </p:sp>
      <p:sp>
        <p:nvSpPr>
          <p:cNvPr id="72" name="テキスト ボックス 71"/>
          <p:cNvSpPr txBox="1"/>
          <p:nvPr/>
        </p:nvSpPr>
        <p:spPr>
          <a:xfrm>
            <a:off x="4516349" y="2469989"/>
            <a:ext cx="1380561" cy="253916"/>
          </a:xfrm>
          <a:prstGeom prst="rect">
            <a:avLst/>
          </a:prstGeom>
          <a:noFill/>
        </p:spPr>
        <p:txBody>
          <a:bodyPr wrap="square" rtlCol="0">
            <a:spAutoFit/>
          </a:bodyPr>
          <a:lstStyle/>
          <a:p>
            <a:r>
              <a:rPr kumimoji="1" lang="en-US" altLang="ja-JP" sz="1050" b="1" dirty="0" smtClean="0">
                <a:solidFill>
                  <a:srgbClr val="FF6600"/>
                </a:solidFill>
                <a:latin typeface="+mn-ea"/>
              </a:rPr>
              <a:t>&lt;</a:t>
            </a:r>
            <a:r>
              <a:rPr kumimoji="1" lang="ja-JP" altLang="en-US" sz="1050" b="1" dirty="0" smtClean="0">
                <a:solidFill>
                  <a:srgbClr val="FF6600"/>
                </a:solidFill>
                <a:latin typeface="+mn-ea"/>
              </a:rPr>
              <a:t>ワークシート</a:t>
            </a:r>
            <a:r>
              <a:rPr kumimoji="1" lang="en-US" altLang="ja-JP" sz="1050" b="1" dirty="0" smtClean="0">
                <a:solidFill>
                  <a:srgbClr val="FF6600"/>
                </a:solidFill>
                <a:latin typeface="+mn-ea"/>
              </a:rPr>
              <a:t>&gt;</a:t>
            </a:r>
            <a:endParaRPr kumimoji="1" lang="ja-JP" altLang="en-US" sz="1050" b="1" dirty="0">
              <a:solidFill>
                <a:srgbClr val="FF6600"/>
              </a:solidFill>
              <a:latin typeface="+mn-ea"/>
            </a:endParaRPr>
          </a:p>
        </p:txBody>
      </p:sp>
      <p:grpSp>
        <p:nvGrpSpPr>
          <p:cNvPr id="115" name="グループ化 114"/>
          <p:cNvGrpSpPr/>
          <p:nvPr/>
        </p:nvGrpSpPr>
        <p:grpSpPr>
          <a:xfrm>
            <a:off x="5669177" y="2996407"/>
            <a:ext cx="843300" cy="494503"/>
            <a:chOff x="5834773" y="3096639"/>
            <a:chExt cx="1168461" cy="655212"/>
          </a:xfrm>
        </p:grpSpPr>
        <p:pic>
          <p:nvPicPr>
            <p:cNvPr id="6" name="図 5"/>
            <p:cNvPicPr>
              <a:picLocks noChangeAspect="1"/>
            </p:cNvPicPr>
            <p:nvPr/>
          </p:nvPicPr>
          <p:blipFill rotWithShape="1">
            <a:blip r:embed="rId2"/>
            <a:srcRect l="8686" t="6206" r="9007" b="7760"/>
            <a:stretch/>
          </p:blipFill>
          <p:spPr>
            <a:xfrm>
              <a:off x="5834773" y="3096639"/>
              <a:ext cx="1168461" cy="655212"/>
            </a:xfrm>
            <a:prstGeom prst="rect">
              <a:avLst/>
            </a:prstGeom>
          </p:spPr>
        </p:pic>
        <p:pic>
          <p:nvPicPr>
            <p:cNvPr id="60" name="図 59"/>
            <p:cNvPicPr>
              <a:picLocks noChangeAspect="1"/>
            </p:cNvPicPr>
            <p:nvPr/>
          </p:nvPicPr>
          <p:blipFill rotWithShape="1">
            <a:blip r:embed="rId2"/>
            <a:srcRect l="40345" t="36465" r="38701" b="38488"/>
            <a:stretch/>
          </p:blipFill>
          <p:spPr>
            <a:xfrm>
              <a:off x="6034986" y="3163493"/>
              <a:ext cx="790875" cy="507140"/>
            </a:xfrm>
            <a:prstGeom prst="rect">
              <a:avLst/>
            </a:prstGeom>
          </p:spPr>
        </p:pic>
      </p:grpSp>
      <p:sp>
        <p:nvSpPr>
          <p:cNvPr id="69" name="テキスト ボックス 68"/>
          <p:cNvSpPr txBox="1"/>
          <p:nvPr/>
        </p:nvSpPr>
        <p:spPr>
          <a:xfrm>
            <a:off x="5750211" y="2742491"/>
            <a:ext cx="1380561" cy="253916"/>
          </a:xfrm>
          <a:prstGeom prst="rect">
            <a:avLst/>
          </a:prstGeom>
          <a:noFill/>
        </p:spPr>
        <p:txBody>
          <a:bodyPr wrap="square" rtlCol="0">
            <a:spAutoFit/>
          </a:bodyPr>
          <a:lstStyle/>
          <a:p>
            <a:r>
              <a:rPr kumimoji="1" lang="en-US" altLang="ja-JP" sz="1050" b="1" dirty="0" smtClean="0">
                <a:solidFill>
                  <a:srgbClr val="FF6600"/>
                </a:solidFill>
                <a:latin typeface="+mn-ea"/>
              </a:rPr>
              <a:t>&lt;</a:t>
            </a:r>
            <a:r>
              <a:rPr kumimoji="1" lang="ja-JP" altLang="en-US" sz="1050" b="1" dirty="0" smtClean="0">
                <a:solidFill>
                  <a:srgbClr val="FF6600"/>
                </a:solidFill>
                <a:latin typeface="+mn-ea"/>
              </a:rPr>
              <a:t>動画</a:t>
            </a:r>
            <a:r>
              <a:rPr kumimoji="1" lang="en-US" altLang="ja-JP" sz="1050" b="1" dirty="0" smtClean="0">
                <a:solidFill>
                  <a:srgbClr val="FF6600"/>
                </a:solidFill>
                <a:latin typeface="+mn-ea"/>
              </a:rPr>
              <a:t>&gt;</a:t>
            </a:r>
            <a:endParaRPr kumimoji="1" lang="ja-JP" altLang="en-US" sz="1050" b="1" dirty="0">
              <a:solidFill>
                <a:srgbClr val="FF6600"/>
              </a:solidFill>
              <a:latin typeface="+mn-ea"/>
            </a:endParaRPr>
          </a:p>
        </p:txBody>
      </p:sp>
      <p:pic>
        <p:nvPicPr>
          <p:cNvPr id="15" name="図 14"/>
          <p:cNvPicPr>
            <a:picLocks noChangeAspect="1"/>
          </p:cNvPicPr>
          <p:nvPr/>
        </p:nvPicPr>
        <p:blipFill rotWithShape="1">
          <a:blip r:embed="rId3"/>
          <a:srcRect l="25075" t="3767" r="28599" b="4415"/>
          <a:stretch/>
        </p:blipFill>
        <p:spPr>
          <a:xfrm>
            <a:off x="4885905" y="5166832"/>
            <a:ext cx="609310" cy="894096"/>
          </a:xfrm>
          <a:prstGeom prst="rect">
            <a:avLst/>
          </a:prstGeom>
          <a:ln w="6350">
            <a:solidFill>
              <a:schemeClr val="tx1"/>
            </a:solidFill>
          </a:ln>
        </p:spPr>
      </p:pic>
      <p:pic>
        <p:nvPicPr>
          <p:cNvPr id="8" name="図 7"/>
          <p:cNvPicPr>
            <a:picLocks noChangeAspect="1"/>
          </p:cNvPicPr>
          <p:nvPr/>
        </p:nvPicPr>
        <p:blipFill rotWithShape="1">
          <a:blip r:embed="rId4"/>
          <a:srcRect l="25705" t="4602" r="28348" b="4431"/>
          <a:stretch/>
        </p:blipFill>
        <p:spPr>
          <a:xfrm>
            <a:off x="4682533" y="4768629"/>
            <a:ext cx="643296" cy="942914"/>
          </a:xfrm>
          <a:prstGeom prst="rect">
            <a:avLst/>
          </a:prstGeom>
          <a:ln w="6350">
            <a:solidFill>
              <a:schemeClr val="tx1"/>
            </a:solidFill>
          </a:ln>
        </p:spPr>
      </p:pic>
      <p:sp>
        <p:nvSpPr>
          <p:cNvPr id="56" name="正方形/長方形 55"/>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57" name="テキスト ボックス 56"/>
          <p:cNvSpPr txBox="1"/>
          <p:nvPr/>
        </p:nvSpPr>
        <p:spPr>
          <a:xfrm>
            <a:off x="535356" y="43180"/>
            <a:ext cx="5728966"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授業</a:t>
            </a:r>
            <a:r>
              <a:rPr kumimoji="1" lang="ja-JP" altLang="en-US" b="1" dirty="0" smtClean="0">
                <a:solidFill>
                  <a:schemeClr val="bg1"/>
                </a:solidFill>
                <a:latin typeface="メイリオ" panose="020B0604030504040204" pitchFamily="50" charset="-128"/>
                <a:ea typeface="メイリオ" panose="020B0604030504040204" pitchFamily="50" charset="-128"/>
              </a:rPr>
              <a:t>での活用方法　＜</a:t>
            </a:r>
            <a:r>
              <a:rPr kumimoji="1" lang="ja-JP" altLang="en-US" b="1" dirty="0">
                <a:solidFill>
                  <a:schemeClr val="bg1"/>
                </a:solidFill>
              </a:rPr>
              <a:t>１</a:t>
            </a:r>
            <a:r>
              <a:rPr kumimoji="1" lang="ja-JP" altLang="en-US" b="1" dirty="0" smtClean="0">
                <a:solidFill>
                  <a:schemeClr val="bg1"/>
                </a:solidFill>
              </a:rPr>
              <a:t>枚でわかる活用ガイド</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74995" y="-21265"/>
            <a:ext cx="639947" cy="523220"/>
          </a:xfrm>
          <a:prstGeom prst="rect">
            <a:avLst/>
          </a:prstGeom>
          <a:noFill/>
        </p:spPr>
        <p:txBody>
          <a:bodyPr wrap="square" rtlCol="0">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2.</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8" name="下矢印 67"/>
          <p:cNvSpPr/>
          <p:nvPr/>
        </p:nvSpPr>
        <p:spPr>
          <a:xfrm>
            <a:off x="3158858" y="2784716"/>
            <a:ext cx="607234" cy="973406"/>
          </a:xfrm>
          <a:prstGeom prst="downArrow">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758264" y="1965076"/>
            <a:ext cx="1415773" cy="461665"/>
          </a:xfrm>
          <a:prstGeom prst="rect">
            <a:avLst/>
          </a:prstGeom>
        </p:spPr>
        <p:txBody>
          <a:bodyPr wrap="none">
            <a:spAutoFit/>
          </a:bodyPr>
          <a:lstStyle/>
          <a:p>
            <a:pPr algn="ctr"/>
            <a:r>
              <a:rPr kumimoji="1" lang="ja-JP" altLang="en-US" sz="2400" b="1" dirty="0">
                <a:solidFill>
                  <a:srgbClr val="002060"/>
                </a:solidFill>
                <a:latin typeface="メイリオ" panose="020B0604030504040204" pitchFamily="50" charset="-128"/>
                <a:ea typeface="メイリオ" panose="020B0604030504040204" pitchFamily="50" charset="-128"/>
              </a:rPr>
              <a:t>動画視聴</a:t>
            </a:r>
          </a:p>
        </p:txBody>
      </p:sp>
      <p:sp>
        <p:nvSpPr>
          <p:cNvPr id="84" name="正方形/長方形 83"/>
          <p:cNvSpPr/>
          <p:nvPr/>
        </p:nvSpPr>
        <p:spPr>
          <a:xfrm>
            <a:off x="2766789" y="3902158"/>
            <a:ext cx="1415772" cy="461665"/>
          </a:xfrm>
          <a:prstGeom prst="rect">
            <a:avLst/>
          </a:prstGeom>
        </p:spPr>
        <p:txBody>
          <a:bodyPr wrap="none">
            <a:spAutoFit/>
          </a:bodyPr>
          <a:lstStyle/>
          <a:p>
            <a:pPr algn="ctr"/>
            <a:r>
              <a:rPr kumimoji="1" lang="ja-JP" altLang="en-US" sz="2400" b="1" dirty="0" smtClean="0">
                <a:solidFill>
                  <a:srgbClr val="002060"/>
                </a:solidFill>
                <a:latin typeface="メイリオ" panose="020B0604030504040204" pitchFamily="50" charset="-128"/>
                <a:ea typeface="メイリオ" panose="020B0604030504040204" pitchFamily="50" charset="-128"/>
              </a:rPr>
              <a:t>個人活動</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6" name="正方形/長方形 85"/>
          <p:cNvSpPr/>
          <p:nvPr/>
        </p:nvSpPr>
        <p:spPr>
          <a:xfrm>
            <a:off x="3125693" y="6407743"/>
            <a:ext cx="800219" cy="461665"/>
          </a:xfrm>
          <a:prstGeom prst="rect">
            <a:avLst/>
          </a:prstGeom>
        </p:spPr>
        <p:txBody>
          <a:bodyPr wrap="none">
            <a:spAutoFit/>
          </a:bodyPr>
          <a:lstStyle/>
          <a:p>
            <a:pPr algn="ctr"/>
            <a:r>
              <a:rPr kumimoji="1" lang="ja-JP" altLang="en-US" sz="2400" b="1" dirty="0" smtClean="0">
                <a:solidFill>
                  <a:srgbClr val="002060"/>
                </a:solidFill>
                <a:latin typeface="メイリオ" panose="020B0604030504040204" pitchFamily="50" charset="-128"/>
                <a:ea typeface="メイリオ" panose="020B0604030504040204" pitchFamily="50" charset="-128"/>
              </a:rPr>
              <a:t>発表</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8" name="正方形/長方形 87"/>
          <p:cNvSpPr/>
          <p:nvPr/>
        </p:nvSpPr>
        <p:spPr>
          <a:xfrm>
            <a:off x="2942891" y="8185207"/>
            <a:ext cx="1107996" cy="461665"/>
          </a:xfrm>
          <a:prstGeom prst="rect">
            <a:avLst/>
          </a:prstGeom>
        </p:spPr>
        <p:txBody>
          <a:bodyPr wrap="none">
            <a:spAutoFit/>
          </a:bodyPr>
          <a:lstStyle/>
          <a:p>
            <a:pPr algn="ctr"/>
            <a:r>
              <a:rPr kumimoji="1" lang="ja-JP" altLang="en-US" sz="2400" b="1" dirty="0" smtClean="0">
                <a:solidFill>
                  <a:srgbClr val="002060"/>
                </a:solidFill>
                <a:latin typeface="メイリオ" panose="020B0604030504040204" pitchFamily="50" charset="-128"/>
                <a:ea typeface="メイリオ" panose="020B0604030504040204" pitchFamily="50" charset="-128"/>
              </a:rPr>
              <a:t>授業後</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89" name="下矢印 88"/>
          <p:cNvSpPr/>
          <p:nvPr/>
        </p:nvSpPr>
        <p:spPr>
          <a:xfrm>
            <a:off x="3158858" y="4768629"/>
            <a:ext cx="607234" cy="1532929"/>
          </a:xfrm>
          <a:prstGeom prst="downArrow">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下矢印 89"/>
          <p:cNvSpPr/>
          <p:nvPr/>
        </p:nvSpPr>
        <p:spPr>
          <a:xfrm>
            <a:off x="3171058" y="7300420"/>
            <a:ext cx="607234" cy="784833"/>
          </a:xfrm>
          <a:prstGeom prst="downArrow">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49206" y="1354983"/>
            <a:ext cx="1416274" cy="369332"/>
          </a:xfrm>
          <a:prstGeom prst="rect">
            <a:avLst/>
          </a:prstGeom>
          <a:noFill/>
        </p:spPr>
        <p:txBody>
          <a:bodyPr wrap="square" rtlCol="0">
            <a:spAutoFit/>
          </a:bodyPr>
          <a:lstStyle/>
          <a:p>
            <a:r>
              <a:rPr kumimoji="1" lang="ja-JP" altLang="en-US" b="1" dirty="0" smtClean="0">
                <a:solidFill>
                  <a:srgbClr val="00B050"/>
                </a:solidFill>
                <a:latin typeface="メイリオ" panose="020B0604030504040204" pitchFamily="50" charset="-128"/>
                <a:ea typeface="メイリオ" panose="020B0604030504040204" pitchFamily="50" charset="-128"/>
              </a:rPr>
              <a:t>＜生徒＞</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sp>
        <p:nvSpPr>
          <p:cNvPr id="91" name="テキスト ボックス 90"/>
          <p:cNvSpPr txBox="1"/>
          <p:nvPr/>
        </p:nvSpPr>
        <p:spPr>
          <a:xfrm>
            <a:off x="4392934" y="1351733"/>
            <a:ext cx="1276243" cy="369332"/>
          </a:xfrm>
          <a:prstGeom prst="rect">
            <a:avLst/>
          </a:prstGeom>
          <a:noFill/>
        </p:spPr>
        <p:txBody>
          <a:bodyPr wrap="square" rtlCol="0">
            <a:spAutoFit/>
          </a:bodyPr>
          <a:lstStyle/>
          <a:p>
            <a:r>
              <a:rPr kumimoji="1" lang="ja-JP" altLang="en-US" b="1" dirty="0" smtClean="0">
                <a:solidFill>
                  <a:srgbClr val="FF6600"/>
                </a:solidFill>
                <a:latin typeface="メイリオ" panose="020B0604030504040204" pitchFamily="50" charset="-128"/>
                <a:ea typeface="メイリオ" panose="020B0604030504040204" pitchFamily="50" charset="-128"/>
              </a:rPr>
              <a:t>＜先生＞</a:t>
            </a:r>
            <a:endParaRPr kumimoji="1" lang="ja-JP" altLang="en-US" b="1" dirty="0">
              <a:solidFill>
                <a:srgbClr val="FF6600"/>
              </a:solidFill>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90" y="1071849"/>
            <a:ext cx="885998" cy="843344"/>
          </a:xfrm>
          <a:prstGeom prst="rect">
            <a:avLst/>
          </a:prstGeom>
        </p:spPr>
      </p:pic>
      <p:grpSp>
        <p:nvGrpSpPr>
          <p:cNvPr id="24" name="グループ化 23"/>
          <p:cNvGrpSpPr/>
          <p:nvPr/>
        </p:nvGrpSpPr>
        <p:grpSpPr>
          <a:xfrm>
            <a:off x="234802" y="1282274"/>
            <a:ext cx="899102" cy="642392"/>
            <a:chOff x="147652" y="1291456"/>
            <a:chExt cx="1060537" cy="827854"/>
          </a:xfrm>
        </p:grpSpPr>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76" y="1291456"/>
              <a:ext cx="671113" cy="820707"/>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652" y="1291456"/>
              <a:ext cx="655084" cy="827854"/>
            </a:xfrm>
            <a:prstGeom prst="rect">
              <a:avLst/>
            </a:prstGeom>
          </p:spPr>
        </p:pic>
      </p:grpSp>
      <p:sp>
        <p:nvSpPr>
          <p:cNvPr id="25" name="正方形/長方形 24"/>
          <p:cNvSpPr/>
          <p:nvPr/>
        </p:nvSpPr>
        <p:spPr>
          <a:xfrm>
            <a:off x="202194" y="2052951"/>
            <a:ext cx="2008895" cy="430887"/>
          </a:xfrm>
          <a:prstGeom prst="rect">
            <a:avLst/>
          </a:prstGeom>
        </p:spPr>
        <p:txBody>
          <a:bodyPr wrap="square">
            <a:spAutoFit/>
          </a:bodyPr>
          <a:lstStyle/>
          <a:p>
            <a:pPr lvl="0"/>
            <a:r>
              <a:rPr kumimoji="1" lang="ja-JP" altLang="en-US" sz="1100" b="1" dirty="0" smtClean="0">
                <a:solidFill>
                  <a:srgbClr val="604F44"/>
                </a:solidFill>
                <a:latin typeface="+mn-ea"/>
              </a:rPr>
              <a:t>・メインテーマ</a:t>
            </a:r>
            <a:r>
              <a:rPr kumimoji="1" lang="ja-JP" altLang="en-US" sz="1100" b="1" dirty="0">
                <a:solidFill>
                  <a:srgbClr val="604F44"/>
                </a:solidFill>
                <a:latin typeface="+mn-ea"/>
              </a:rPr>
              <a:t>、</a:t>
            </a:r>
            <a:r>
              <a:rPr kumimoji="1" lang="ja-JP" altLang="en-US" sz="1100" b="1" dirty="0" smtClean="0">
                <a:solidFill>
                  <a:srgbClr val="604F44"/>
                </a:solidFill>
                <a:latin typeface="+mn-ea"/>
              </a:rPr>
              <a:t>サブテーマ　</a:t>
            </a:r>
            <a:endParaRPr kumimoji="1" lang="en-US" altLang="ja-JP" sz="1100" b="1" dirty="0" smtClean="0">
              <a:solidFill>
                <a:srgbClr val="604F44"/>
              </a:solidFill>
              <a:latin typeface="+mn-ea"/>
            </a:endParaRPr>
          </a:p>
          <a:p>
            <a:pPr lvl="0"/>
            <a:r>
              <a:rPr kumimoji="1" lang="ja-JP" altLang="en-US" sz="1100" b="1" dirty="0">
                <a:solidFill>
                  <a:srgbClr val="604F44"/>
                </a:solidFill>
                <a:latin typeface="+mn-ea"/>
              </a:rPr>
              <a:t>　</a:t>
            </a:r>
            <a:r>
              <a:rPr kumimoji="1" lang="ja-JP" altLang="en-US" sz="1100" b="1" dirty="0" smtClean="0">
                <a:solidFill>
                  <a:srgbClr val="604F44"/>
                </a:solidFill>
                <a:latin typeface="+mn-ea"/>
              </a:rPr>
              <a:t>の映像</a:t>
            </a:r>
            <a:r>
              <a:rPr kumimoji="1" lang="ja-JP" altLang="en-US" sz="1100" b="1" dirty="0">
                <a:solidFill>
                  <a:srgbClr val="604F44"/>
                </a:solidFill>
                <a:latin typeface="+mn-ea"/>
              </a:rPr>
              <a:t>を見る</a:t>
            </a:r>
            <a:endParaRPr kumimoji="1" lang="en-US" altLang="ja-JP" sz="1100" b="1" dirty="0">
              <a:solidFill>
                <a:srgbClr val="604F44"/>
              </a:solidFill>
              <a:latin typeface="+mn-ea"/>
            </a:endParaRPr>
          </a:p>
        </p:txBody>
      </p:sp>
      <p:sp>
        <p:nvSpPr>
          <p:cNvPr id="93" name="角丸四角形 92"/>
          <p:cNvSpPr/>
          <p:nvPr/>
        </p:nvSpPr>
        <p:spPr>
          <a:xfrm>
            <a:off x="202194" y="3839023"/>
            <a:ext cx="2008895" cy="971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lvl="0"/>
            <a:r>
              <a:rPr kumimoji="1" lang="ja-JP" altLang="en-US" sz="1100" b="1" dirty="0" smtClean="0">
                <a:solidFill>
                  <a:srgbClr val="604F44"/>
                </a:solidFill>
                <a:latin typeface="+mn-ea"/>
              </a:rPr>
              <a:t>・トピックを選ぶ</a:t>
            </a:r>
            <a:r>
              <a:rPr kumimoji="1" lang="ja-JP" altLang="en-US" sz="1200" b="1" dirty="0" smtClean="0">
                <a:solidFill>
                  <a:srgbClr val="604F44"/>
                </a:solidFill>
                <a:latin typeface="+mn-ea"/>
              </a:rPr>
              <a:t>　</a:t>
            </a:r>
            <a:r>
              <a:rPr kumimoji="1" lang="en-US" altLang="ja-JP" sz="800" b="1" dirty="0" smtClean="0">
                <a:solidFill>
                  <a:srgbClr val="604F44"/>
                </a:solidFill>
                <a:latin typeface="+mn-ea"/>
              </a:rPr>
              <a:t>※</a:t>
            </a:r>
            <a:r>
              <a:rPr kumimoji="1" lang="ja-JP" altLang="en-US" sz="800" b="1" dirty="0" smtClean="0">
                <a:solidFill>
                  <a:srgbClr val="604F44"/>
                </a:solidFill>
                <a:latin typeface="+mn-ea"/>
              </a:rPr>
              <a:t>１</a:t>
            </a:r>
            <a:endParaRPr kumimoji="1" lang="en-US" altLang="ja-JP" sz="1200" b="1" dirty="0" smtClean="0">
              <a:solidFill>
                <a:srgbClr val="604F44"/>
              </a:solidFill>
              <a:latin typeface="+mn-ea"/>
            </a:endParaRPr>
          </a:p>
          <a:p>
            <a:pPr lvl="0"/>
            <a:r>
              <a:rPr kumimoji="1" lang="ja-JP" altLang="en-US" sz="1100" b="1" dirty="0" smtClean="0">
                <a:solidFill>
                  <a:srgbClr val="604F44"/>
                </a:solidFill>
                <a:latin typeface="+mn-ea"/>
              </a:rPr>
              <a:t>・ルーブリックを確認し</a:t>
            </a:r>
            <a:endParaRPr kumimoji="1" lang="en-US" altLang="ja-JP" sz="1100" b="1" dirty="0" smtClean="0">
              <a:solidFill>
                <a:srgbClr val="604F44"/>
              </a:solidFill>
              <a:latin typeface="+mn-ea"/>
            </a:endParaRPr>
          </a:p>
          <a:p>
            <a:pPr lvl="0"/>
            <a:r>
              <a:rPr kumimoji="1" lang="ja-JP" altLang="en-US" sz="1100" b="1" dirty="0">
                <a:solidFill>
                  <a:srgbClr val="604F44"/>
                </a:solidFill>
                <a:latin typeface="+mn-ea"/>
              </a:rPr>
              <a:t>　</a:t>
            </a:r>
            <a:r>
              <a:rPr kumimoji="1" lang="ja-JP" altLang="en-US" sz="1100" b="1" dirty="0" smtClean="0">
                <a:solidFill>
                  <a:srgbClr val="604F44"/>
                </a:solidFill>
                <a:latin typeface="+mn-ea"/>
              </a:rPr>
              <a:t>ワークシートに入力</a:t>
            </a:r>
            <a:r>
              <a:rPr kumimoji="1" lang="ja-JP" altLang="en-US" sz="1200" b="1" dirty="0" smtClean="0">
                <a:solidFill>
                  <a:srgbClr val="604F44"/>
                </a:solidFill>
                <a:latin typeface="+mn-ea"/>
              </a:rPr>
              <a:t>　</a:t>
            </a:r>
            <a:r>
              <a:rPr kumimoji="1" lang="en-US" altLang="ja-JP" sz="800" b="1" dirty="0" smtClean="0">
                <a:solidFill>
                  <a:srgbClr val="604F44"/>
                </a:solidFill>
                <a:latin typeface="+mn-ea"/>
              </a:rPr>
              <a:t>※</a:t>
            </a:r>
            <a:r>
              <a:rPr kumimoji="1" lang="ja-JP" altLang="en-US" sz="800" b="1" dirty="0" smtClean="0">
                <a:solidFill>
                  <a:srgbClr val="604F44"/>
                </a:solidFill>
                <a:latin typeface="+mn-ea"/>
              </a:rPr>
              <a:t>２</a:t>
            </a:r>
            <a:endParaRPr kumimoji="1" lang="ja-JP" altLang="en-US" sz="800" b="1" dirty="0">
              <a:solidFill>
                <a:srgbClr val="604F44"/>
              </a:solidFill>
              <a:latin typeface="+mn-ea"/>
            </a:endParaRPr>
          </a:p>
          <a:p>
            <a:pPr lvl="0"/>
            <a:endParaRPr kumimoji="1" lang="en-US" altLang="ja-JP" sz="1200" b="1" dirty="0">
              <a:solidFill>
                <a:srgbClr val="604F44"/>
              </a:solidFill>
              <a:latin typeface="游ゴシック" panose="020B0400000000000000" pitchFamily="50" charset="-128"/>
            </a:endParaRPr>
          </a:p>
        </p:txBody>
      </p:sp>
      <p:sp>
        <p:nvSpPr>
          <p:cNvPr id="94" name="角丸四角形 93"/>
          <p:cNvSpPr/>
          <p:nvPr/>
        </p:nvSpPr>
        <p:spPr>
          <a:xfrm>
            <a:off x="434828" y="5157578"/>
            <a:ext cx="1825702" cy="578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lvl="0"/>
            <a:r>
              <a:rPr kumimoji="1" lang="ja-JP" altLang="en-US" sz="1100" b="1" dirty="0" smtClean="0">
                <a:solidFill>
                  <a:srgbClr val="604F44"/>
                </a:solidFill>
                <a:latin typeface="+mn-ea"/>
              </a:rPr>
              <a:t>新しい探究テーマの発見</a:t>
            </a:r>
            <a:endParaRPr kumimoji="1" lang="en-US" altLang="ja-JP" sz="1100" b="1" dirty="0">
              <a:solidFill>
                <a:srgbClr val="604F44"/>
              </a:solidFill>
              <a:latin typeface="游ゴシック" panose="020B0400000000000000" pitchFamily="50" charset="-128"/>
            </a:endParaRPr>
          </a:p>
        </p:txBody>
      </p:sp>
      <p:sp>
        <p:nvSpPr>
          <p:cNvPr id="95" name="角丸四角形 94"/>
          <p:cNvSpPr/>
          <p:nvPr/>
        </p:nvSpPr>
        <p:spPr>
          <a:xfrm>
            <a:off x="246495" y="6444784"/>
            <a:ext cx="2162473" cy="468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100" b="1" dirty="0" smtClean="0">
                <a:solidFill>
                  <a:srgbClr val="604F44"/>
                </a:solidFill>
                <a:latin typeface="+mn-ea"/>
              </a:rPr>
              <a:t>・自分</a:t>
            </a:r>
            <a:r>
              <a:rPr kumimoji="1" lang="ja-JP" altLang="en-US" sz="1100" b="1" dirty="0">
                <a:solidFill>
                  <a:srgbClr val="604F44"/>
                </a:solidFill>
                <a:latin typeface="+mn-ea"/>
              </a:rPr>
              <a:t>の考えを伝える</a:t>
            </a:r>
            <a:endParaRPr kumimoji="1" lang="en-US" altLang="ja-JP" sz="1100" b="1" dirty="0">
              <a:solidFill>
                <a:srgbClr val="604F44"/>
              </a:solidFill>
              <a:latin typeface="+mn-ea"/>
            </a:endParaRPr>
          </a:p>
          <a:p>
            <a:pPr lvl="0"/>
            <a:r>
              <a:rPr kumimoji="1" lang="ja-JP" altLang="en-US" sz="1100" b="1" dirty="0" smtClean="0">
                <a:solidFill>
                  <a:srgbClr val="604F44"/>
                </a:solidFill>
                <a:latin typeface="+mn-ea"/>
              </a:rPr>
              <a:t>・他人</a:t>
            </a:r>
            <a:r>
              <a:rPr kumimoji="1" lang="ja-JP" altLang="en-US" sz="1100" b="1" dirty="0">
                <a:solidFill>
                  <a:srgbClr val="604F44"/>
                </a:solidFill>
                <a:latin typeface="+mn-ea"/>
              </a:rPr>
              <a:t>の考えを聞く　</a:t>
            </a:r>
          </a:p>
        </p:txBody>
      </p:sp>
      <p:sp>
        <p:nvSpPr>
          <p:cNvPr id="96" name="角丸四角形 95"/>
          <p:cNvSpPr/>
          <p:nvPr/>
        </p:nvSpPr>
        <p:spPr>
          <a:xfrm>
            <a:off x="216102" y="8307710"/>
            <a:ext cx="2081046" cy="2767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kumimoji="1" lang="ja-JP" altLang="en-US" sz="1100" b="1" dirty="0">
                <a:solidFill>
                  <a:srgbClr val="604F44"/>
                </a:solidFill>
              </a:rPr>
              <a:t>新たなテーマ</a:t>
            </a:r>
            <a:r>
              <a:rPr kumimoji="1" lang="ja-JP" altLang="en-US" sz="1100" b="1" dirty="0" smtClean="0">
                <a:solidFill>
                  <a:srgbClr val="604F44"/>
                </a:solidFill>
              </a:rPr>
              <a:t>の探究へ</a:t>
            </a:r>
            <a:endParaRPr kumimoji="1" lang="ja-JP" altLang="en-US" sz="1100" b="1" dirty="0">
              <a:solidFill>
                <a:srgbClr val="604F44"/>
              </a:solidFill>
            </a:endParaRPr>
          </a:p>
        </p:txBody>
      </p:sp>
      <p:sp>
        <p:nvSpPr>
          <p:cNvPr id="98" name="角丸四角形吹き出し 97"/>
          <p:cNvSpPr/>
          <p:nvPr/>
        </p:nvSpPr>
        <p:spPr>
          <a:xfrm>
            <a:off x="4509650" y="2084108"/>
            <a:ext cx="2180752" cy="308882"/>
          </a:xfrm>
          <a:prstGeom prst="wedgeRoundRectCallout">
            <a:avLst>
              <a:gd name="adj1" fmla="val 19711"/>
              <a:gd name="adj2" fmla="val 3747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100" b="1" dirty="0">
                <a:solidFill>
                  <a:srgbClr val="604F44"/>
                </a:solidFill>
                <a:latin typeface="+mn-ea"/>
              </a:rPr>
              <a:t>・</a:t>
            </a:r>
            <a:r>
              <a:rPr kumimoji="1" lang="ja-JP" altLang="en-US" sz="1100" b="1" dirty="0" smtClean="0">
                <a:solidFill>
                  <a:srgbClr val="604F44"/>
                </a:solidFill>
                <a:latin typeface="+mn-ea"/>
              </a:rPr>
              <a:t>１枚目のワークシートを配る</a:t>
            </a:r>
            <a:endParaRPr kumimoji="1" lang="en-US" altLang="ja-JP" sz="1100" b="1" dirty="0" smtClean="0">
              <a:solidFill>
                <a:srgbClr val="604F44"/>
              </a:solidFill>
              <a:latin typeface="+mn-ea"/>
            </a:endParaRPr>
          </a:p>
          <a:p>
            <a:pPr lvl="0"/>
            <a:r>
              <a:rPr kumimoji="1" lang="ja-JP" altLang="en-US" sz="1100" b="1" dirty="0" smtClean="0">
                <a:solidFill>
                  <a:srgbClr val="604F44"/>
                </a:solidFill>
                <a:latin typeface="+mn-ea"/>
              </a:rPr>
              <a:t>・動画を流す</a:t>
            </a:r>
            <a:endParaRPr kumimoji="1" lang="ja-JP" altLang="en-US" sz="1100" b="1" dirty="0">
              <a:solidFill>
                <a:srgbClr val="604F44"/>
              </a:solidFill>
              <a:latin typeface="+mn-ea"/>
            </a:endParaRPr>
          </a:p>
        </p:txBody>
      </p:sp>
      <p:sp>
        <p:nvSpPr>
          <p:cNvPr id="99" name="角丸四角形吹き出し 98"/>
          <p:cNvSpPr/>
          <p:nvPr/>
        </p:nvSpPr>
        <p:spPr>
          <a:xfrm>
            <a:off x="4557978" y="3890349"/>
            <a:ext cx="2098597" cy="455824"/>
          </a:xfrm>
          <a:prstGeom prst="wedgeRoundRectCallout">
            <a:avLst>
              <a:gd name="adj1" fmla="val 20835"/>
              <a:gd name="adj2" fmla="val 512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r>
              <a:rPr kumimoji="1" lang="ja-JP" altLang="en-US" sz="1100" b="1" dirty="0" smtClean="0">
                <a:solidFill>
                  <a:srgbClr val="604F44"/>
                </a:solidFill>
                <a:latin typeface="+mn-ea"/>
              </a:rPr>
              <a:t>・各自使用するワークシートと</a:t>
            </a:r>
            <a:endParaRPr kumimoji="1" lang="en-US" altLang="ja-JP" sz="1100" b="1" dirty="0" smtClean="0">
              <a:solidFill>
                <a:srgbClr val="604F44"/>
              </a:solidFill>
              <a:latin typeface="+mn-ea"/>
            </a:endParaRPr>
          </a:p>
          <a:p>
            <a:pPr lvl="0"/>
            <a:r>
              <a:rPr kumimoji="1" lang="ja-JP" altLang="en-US" sz="1100" b="1" dirty="0">
                <a:solidFill>
                  <a:srgbClr val="604F44"/>
                </a:solidFill>
                <a:latin typeface="+mn-ea"/>
              </a:rPr>
              <a:t>　</a:t>
            </a:r>
            <a:r>
              <a:rPr kumimoji="1" lang="ja-JP" altLang="en-US" sz="1100" b="1" dirty="0" smtClean="0">
                <a:solidFill>
                  <a:srgbClr val="604F44"/>
                </a:solidFill>
                <a:latin typeface="+mn-ea"/>
              </a:rPr>
              <a:t>ルーブリックを配る</a:t>
            </a:r>
            <a:endParaRPr kumimoji="1" lang="ja-JP" altLang="en-US" sz="1100" b="1" dirty="0">
              <a:solidFill>
                <a:srgbClr val="604F44"/>
              </a:solidFill>
              <a:latin typeface="+mn-ea"/>
            </a:endParaRPr>
          </a:p>
        </p:txBody>
      </p:sp>
      <p:sp>
        <p:nvSpPr>
          <p:cNvPr id="100" name="角丸四角形吹き出し 99"/>
          <p:cNvSpPr/>
          <p:nvPr/>
        </p:nvSpPr>
        <p:spPr>
          <a:xfrm>
            <a:off x="4405519" y="6508969"/>
            <a:ext cx="1994034" cy="237183"/>
          </a:xfrm>
          <a:prstGeom prst="wedgeRoundRectCallout">
            <a:avLst>
              <a:gd name="adj1" fmla="val -23926"/>
              <a:gd name="adj2" fmla="val -4045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kumimoji="1" lang="ja-JP" altLang="en-US" sz="1100" b="1" dirty="0">
                <a:solidFill>
                  <a:srgbClr val="604F44"/>
                </a:solidFill>
                <a:latin typeface="+mn-ea"/>
              </a:rPr>
              <a:t>　</a:t>
            </a:r>
            <a:r>
              <a:rPr kumimoji="1" lang="ja-JP" altLang="en-US" sz="1100" b="1" dirty="0" smtClean="0">
                <a:solidFill>
                  <a:srgbClr val="604F44"/>
                </a:solidFill>
                <a:latin typeface="+mn-ea"/>
              </a:rPr>
              <a:t>・机間</a:t>
            </a:r>
            <a:r>
              <a:rPr kumimoji="1" lang="ja-JP" altLang="en-US" sz="1100" b="1" dirty="0">
                <a:solidFill>
                  <a:srgbClr val="604F44"/>
                </a:solidFill>
                <a:latin typeface="+mn-ea"/>
              </a:rPr>
              <a:t>指導で</a:t>
            </a:r>
            <a:r>
              <a:rPr kumimoji="1" lang="ja-JP" altLang="en-US" sz="1100" b="1" dirty="0" smtClean="0">
                <a:solidFill>
                  <a:srgbClr val="604F44"/>
                </a:solidFill>
                <a:latin typeface="+mn-ea"/>
              </a:rPr>
              <a:t>フォロー</a:t>
            </a:r>
            <a:endParaRPr kumimoji="1" lang="ja-JP" altLang="en-US" sz="1100" b="1" dirty="0">
              <a:solidFill>
                <a:srgbClr val="604F44"/>
              </a:solidFill>
              <a:latin typeface="+mn-ea"/>
            </a:endParaRPr>
          </a:p>
        </p:txBody>
      </p:sp>
      <p:sp>
        <p:nvSpPr>
          <p:cNvPr id="129" name="角丸四角形 128"/>
          <p:cNvSpPr/>
          <p:nvPr/>
        </p:nvSpPr>
        <p:spPr>
          <a:xfrm>
            <a:off x="539783" y="6955353"/>
            <a:ext cx="1523495" cy="11937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 130"/>
          <p:cNvSpPr/>
          <p:nvPr/>
        </p:nvSpPr>
        <p:spPr>
          <a:xfrm>
            <a:off x="495357" y="2498919"/>
            <a:ext cx="1523495" cy="11362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p:cNvGrpSpPr/>
          <p:nvPr/>
        </p:nvGrpSpPr>
        <p:grpSpPr>
          <a:xfrm>
            <a:off x="710673" y="6968080"/>
            <a:ext cx="1185475" cy="1181017"/>
            <a:chOff x="677659" y="7166659"/>
            <a:chExt cx="1319234" cy="1319829"/>
          </a:xfrm>
        </p:grpSpPr>
        <p:pic>
          <p:nvPicPr>
            <p:cNvPr id="119" name="図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618" y="7205217"/>
              <a:ext cx="869525" cy="575855"/>
            </a:xfrm>
            <a:prstGeom prst="rect">
              <a:avLst/>
            </a:prstGeom>
          </p:spPr>
        </p:pic>
        <p:pic>
          <p:nvPicPr>
            <p:cNvPr id="120" name="図 1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957" y="7645054"/>
              <a:ext cx="961375" cy="841434"/>
            </a:xfrm>
            <a:prstGeom prst="rect">
              <a:avLst/>
            </a:prstGeom>
          </p:spPr>
        </p:pic>
        <p:pic>
          <p:nvPicPr>
            <p:cNvPr id="122" name="図 1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898248">
              <a:off x="677659" y="7286451"/>
              <a:ext cx="284051" cy="319406"/>
            </a:xfrm>
            <a:prstGeom prst="rect">
              <a:avLst/>
            </a:prstGeom>
          </p:spPr>
        </p:pic>
        <p:sp>
          <p:nvSpPr>
            <p:cNvPr id="123" name="角丸四角形吹き出し 122"/>
            <p:cNvSpPr/>
            <p:nvPr/>
          </p:nvSpPr>
          <p:spPr>
            <a:xfrm>
              <a:off x="1548949" y="7166659"/>
              <a:ext cx="447944" cy="253786"/>
            </a:xfrm>
            <a:prstGeom prst="wedgeRoundRectCallout">
              <a:avLst>
                <a:gd name="adj1" fmla="val -75362"/>
                <a:gd name="adj2" fmla="val 50161"/>
                <a:gd name="adj3" fmla="val 16667"/>
              </a:avLst>
            </a:prstGeom>
            <a:noFill/>
            <a:ln>
              <a:solidFill>
                <a:srgbClr val="60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 name="グループ化 124"/>
          <p:cNvGrpSpPr/>
          <p:nvPr/>
        </p:nvGrpSpPr>
        <p:grpSpPr>
          <a:xfrm>
            <a:off x="632609" y="2582795"/>
            <a:ext cx="1221346" cy="1021929"/>
            <a:chOff x="555267" y="2815774"/>
            <a:chExt cx="1461978" cy="1231379"/>
          </a:xfrm>
        </p:grpSpPr>
        <p:pic>
          <p:nvPicPr>
            <p:cNvPr id="116" name="図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42337">
              <a:off x="1467224" y="2896175"/>
              <a:ext cx="550021" cy="618480"/>
            </a:xfrm>
            <a:prstGeom prst="rect">
              <a:avLst/>
            </a:prstGeom>
          </p:spPr>
        </p:pic>
        <p:pic>
          <p:nvPicPr>
            <p:cNvPr id="117" name="図 1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267" y="2815774"/>
              <a:ext cx="865434" cy="637204"/>
            </a:xfrm>
            <a:prstGeom prst="rect">
              <a:avLst/>
            </a:prstGeom>
          </p:spPr>
        </p:pic>
        <p:pic>
          <p:nvPicPr>
            <p:cNvPr id="118" name="図 1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1439" y="3496802"/>
              <a:ext cx="886519" cy="550351"/>
            </a:xfrm>
            <a:prstGeom prst="rect">
              <a:avLst/>
            </a:prstGeom>
          </p:spPr>
        </p:pic>
      </p:grpSp>
      <p:pic>
        <p:nvPicPr>
          <p:cNvPr id="73" name="図 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1861" y="2748389"/>
            <a:ext cx="689908" cy="996533"/>
          </a:xfrm>
          <a:prstGeom prst="rect">
            <a:avLst/>
          </a:prstGeom>
          <a:ln w="12700">
            <a:solidFill>
              <a:schemeClr val="tx1"/>
            </a:solidFill>
          </a:ln>
        </p:spPr>
      </p:pic>
      <p:sp>
        <p:nvSpPr>
          <p:cNvPr id="76" name="正方形/長方形 75"/>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77" name="楕円 76"/>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５</a:t>
            </a:r>
            <a:endParaRPr kumimoji="1" lang="ja-JP" altLang="en-US" sz="1400" b="1" dirty="0">
              <a:solidFill>
                <a:schemeClr val="bg1"/>
              </a:solidFill>
            </a:endParaRPr>
          </a:p>
        </p:txBody>
      </p:sp>
      <p:sp>
        <p:nvSpPr>
          <p:cNvPr id="78" name="正方形/長方形 77"/>
          <p:cNvSpPr/>
          <p:nvPr/>
        </p:nvSpPr>
        <p:spPr>
          <a:xfrm>
            <a:off x="310595" y="4589016"/>
            <a:ext cx="1829204" cy="646331"/>
          </a:xfrm>
          <a:prstGeom prst="rect">
            <a:avLst/>
          </a:prstGeom>
          <a:ln>
            <a:solidFill>
              <a:schemeClr val="bg1">
                <a:lumMod val="50000"/>
              </a:schemeClr>
            </a:solidFill>
            <a:prstDash val="sysDot"/>
          </a:ln>
        </p:spPr>
        <p:txBody>
          <a:bodyPr wrap="square">
            <a:spAutoFit/>
          </a:bodyPr>
          <a:lstStyle/>
          <a:p>
            <a:pPr lvl="0"/>
            <a:r>
              <a:rPr kumimoji="1" lang="ja-JP" altLang="en-US" sz="900" dirty="0" smtClean="0">
                <a:solidFill>
                  <a:schemeClr val="bg1">
                    <a:lumMod val="50000"/>
                  </a:schemeClr>
                </a:solidFill>
                <a:latin typeface="游ゴシック" panose="020B0400000000000000" pitchFamily="50" charset="-128"/>
              </a:rPr>
              <a:t>授業時間に余裕</a:t>
            </a:r>
            <a:r>
              <a:rPr kumimoji="1" lang="ja-JP" altLang="en-US" sz="900" dirty="0">
                <a:solidFill>
                  <a:schemeClr val="bg1">
                    <a:lumMod val="50000"/>
                  </a:schemeClr>
                </a:solidFill>
                <a:latin typeface="游ゴシック" panose="020B0400000000000000" pitchFamily="50" charset="-128"/>
              </a:rPr>
              <a:t>が</a:t>
            </a:r>
            <a:r>
              <a:rPr kumimoji="1" lang="ja-JP" altLang="en-US" sz="900" dirty="0" smtClean="0">
                <a:solidFill>
                  <a:schemeClr val="bg1">
                    <a:lumMod val="50000"/>
                  </a:schemeClr>
                </a:solidFill>
                <a:latin typeface="游ゴシック" panose="020B0400000000000000" pitchFamily="50" charset="-128"/>
              </a:rPr>
              <a:t>あり、複数回実施できる場合はグループ活動</a:t>
            </a:r>
            <a:r>
              <a:rPr kumimoji="1" lang="ja-JP" altLang="en-US" sz="900" dirty="0">
                <a:solidFill>
                  <a:schemeClr val="bg1">
                    <a:lumMod val="50000"/>
                  </a:schemeClr>
                </a:solidFill>
                <a:latin typeface="游ゴシック" panose="020B0400000000000000" pitchFamily="50" charset="-128"/>
              </a:rPr>
              <a:t>を行うと</a:t>
            </a:r>
            <a:r>
              <a:rPr kumimoji="1" lang="ja-JP" altLang="en-US" sz="900" dirty="0" smtClean="0">
                <a:solidFill>
                  <a:schemeClr val="bg1">
                    <a:lumMod val="50000"/>
                  </a:schemeClr>
                </a:solidFill>
                <a:latin typeface="游ゴシック" panose="020B0400000000000000" pitchFamily="50" charset="-128"/>
              </a:rPr>
              <a:t>、個人</a:t>
            </a:r>
            <a:r>
              <a:rPr kumimoji="1" lang="ja-JP" altLang="en-US" sz="900" dirty="0">
                <a:solidFill>
                  <a:schemeClr val="bg1">
                    <a:lumMod val="50000"/>
                  </a:schemeClr>
                </a:solidFill>
                <a:latin typeface="游ゴシック" panose="020B0400000000000000" pitchFamily="50" charset="-128"/>
              </a:rPr>
              <a:t>活動の理解が</a:t>
            </a:r>
            <a:r>
              <a:rPr kumimoji="1" lang="ja-JP" altLang="en-US" sz="900" dirty="0" smtClean="0">
                <a:solidFill>
                  <a:schemeClr val="bg1">
                    <a:lumMod val="50000"/>
                  </a:schemeClr>
                </a:solidFill>
                <a:latin typeface="游ゴシック" panose="020B0400000000000000" pitchFamily="50" charset="-128"/>
              </a:rPr>
              <a:t>さらに深まります。</a:t>
            </a:r>
            <a:endParaRPr kumimoji="1" lang="en-US" altLang="ja-JP" sz="900" dirty="0">
              <a:solidFill>
                <a:schemeClr val="bg1">
                  <a:lumMod val="50000"/>
                </a:schemeClr>
              </a:solidFill>
              <a:latin typeface="游ゴシック" panose="020B0400000000000000" pitchFamily="50" charset="-128"/>
            </a:endParaRPr>
          </a:p>
        </p:txBody>
      </p:sp>
      <p:sp>
        <p:nvSpPr>
          <p:cNvPr id="79" name="テキスト ボックス 78"/>
          <p:cNvSpPr txBox="1"/>
          <p:nvPr/>
        </p:nvSpPr>
        <p:spPr>
          <a:xfrm>
            <a:off x="44765" y="621743"/>
            <a:ext cx="6813235" cy="446276"/>
          </a:xfrm>
          <a:prstGeom prst="rect">
            <a:avLst/>
          </a:prstGeom>
          <a:noFill/>
        </p:spPr>
        <p:txBody>
          <a:bodyPr wrap="square" rtlCol="0">
            <a:spAutoFit/>
          </a:bodyPr>
          <a:lstStyle/>
          <a:p>
            <a:r>
              <a:rPr kumimoji="1" lang="ja-JP" altLang="en-US" sz="1100" dirty="0" smtClean="0"/>
              <a:t>　生徒</a:t>
            </a:r>
            <a:r>
              <a:rPr kumimoji="1" lang="ja-JP" altLang="en-US" sz="1100" dirty="0"/>
              <a:t>が自主的に</a:t>
            </a:r>
            <a:r>
              <a:rPr kumimoji="1" lang="ja-JP" altLang="en-US" sz="1100" dirty="0" smtClean="0"/>
              <a:t>取り組むための動画</a:t>
            </a:r>
            <a:r>
              <a:rPr kumimoji="1" lang="ja-JP" altLang="en-US" sz="1100" dirty="0"/>
              <a:t>、ワークシート教材</a:t>
            </a:r>
            <a:r>
              <a:rPr kumimoji="1" lang="ja-JP" altLang="en-US" sz="1100" dirty="0" smtClean="0"/>
              <a:t>を用意</a:t>
            </a:r>
            <a:r>
              <a:rPr kumimoji="1" lang="ja-JP" altLang="en-US" sz="1100" dirty="0"/>
              <a:t>していますので、</a:t>
            </a:r>
            <a:r>
              <a:rPr kumimoji="1" lang="ja-JP" altLang="en-US" sz="1100" dirty="0" smtClean="0"/>
              <a:t>教材研究に時間を要せずに取り組むことができます。先生方は、動画の再生やワークシートの配布等を中心に行ってくださ</a:t>
            </a:r>
            <a:r>
              <a:rPr kumimoji="1" lang="ja-JP" altLang="en-US" sz="1100" dirty="0"/>
              <a:t>い</a:t>
            </a:r>
            <a:r>
              <a:rPr kumimoji="1" lang="ja-JP" altLang="en-US" sz="1200" dirty="0" smtClean="0"/>
              <a:t>。</a:t>
            </a:r>
            <a:endParaRPr kumimoji="1" lang="ja-JP" altLang="en-US" sz="1200" dirty="0"/>
          </a:p>
        </p:txBody>
      </p:sp>
      <p:pic>
        <p:nvPicPr>
          <p:cNvPr id="5" name="図 4"/>
          <p:cNvPicPr>
            <a:picLocks noChangeAspect="1"/>
          </p:cNvPicPr>
          <p:nvPr/>
        </p:nvPicPr>
        <p:blipFill rotWithShape="1">
          <a:blip r:embed="rId15"/>
          <a:srcRect l="30833" t="3333" r="30833" b="1852"/>
          <a:stretch/>
        </p:blipFill>
        <p:spPr>
          <a:xfrm>
            <a:off x="5213541" y="6968080"/>
            <a:ext cx="746044" cy="1037974"/>
          </a:xfrm>
          <a:prstGeom prst="rect">
            <a:avLst/>
          </a:prstGeom>
          <a:ln>
            <a:solidFill>
              <a:schemeClr val="tx1"/>
            </a:solidFill>
          </a:ln>
        </p:spPr>
      </p:pic>
      <p:pic>
        <p:nvPicPr>
          <p:cNvPr id="75" name="図 74"/>
          <p:cNvPicPr>
            <a:picLocks noChangeAspect="1"/>
          </p:cNvPicPr>
          <p:nvPr/>
        </p:nvPicPr>
        <p:blipFill>
          <a:blip r:embed="rId16"/>
          <a:stretch>
            <a:fillRect/>
          </a:stretch>
        </p:blipFill>
        <p:spPr>
          <a:xfrm>
            <a:off x="5540133" y="5108082"/>
            <a:ext cx="1078265" cy="726398"/>
          </a:xfrm>
          <a:prstGeom prst="rect">
            <a:avLst/>
          </a:prstGeom>
        </p:spPr>
      </p:pic>
    </p:spTree>
    <p:extLst>
      <p:ext uri="{BB962C8B-B14F-4D97-AF65-F5344CB8AC3E}">
        <p14:creationId xmlns:p14="http://schemas.microsoft.com/office/powerpoint/2010/main" val="2259909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正方形/長方形 224"/>
          <p:cNvSpPr/>
          <p:nvPr/>
        </p:nvSpPr>
        <p:spPr>
          <a:xfrm>
            <a:off x="1576546" y="8273668"/>
            <a:ext cx="870527" cy="1125524"/>
          </a:xfrm>
          <a:prstGeom prst="rect">
            <a:avLst/>
          </a:prstGeom>
          <a:solidFill>
            <a:srgbClr val="FFFF00">
              <a:alpha val="50196"/>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chemeClr val="tx1"/>
                </a:solidFill>
              </a:rPr>
              <a:t>万博の</a:t>
            </a:r>
            <a:endParaRPr kumimoji="1" lang="en-US" altLang="ja-JP" sz="1000" b="1" dirty="0" smtClean="0">
              <a:solidFill>
                <a:schemeClr val="tx1"/>
              </a:solidFill>
            </a:endParaRPr>
          </a:p>
          <a:p>
            <a:r>
              <a:rPr kumimoji="1" lang="ja-JP" altLang="en-US" sz="1000" b="1" dirty="0" smtClean="0">
                <a:solidFill>
                  <a:schemeClr val="tx1"/>
                </a:solidFill>
              </a:rPr>
              <a:t>意義や目的</a:t>
            </a:r>
            <a:endParaRPr kumimoji="1" lang="en-US" altLang="ja-JP" sz="1000" b="1" dirty="0" smtClean="0">
              <a:solidFill>
                <a:schemeClr val="tx1"/>
              </a:solidFill>
            </a:endParaRPr>
          </a:p>
          <a:p>
            <a:endParaRPr kumimoji="1" lang="ja-JP" altLang="en-US" sz="1000" b="1" dirty="0">
              <a:solidFill>
                <a:schemeClr val="tx1"/>
              </a:solidFill>
            </a:endParaRPr>
          </a:p>
        </p:txBody>
      </p:sp>
      <p:pic>
        <p:nvPicPr>
          <p:cNvPr id="84" name="図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89" y="3497313"/>
            <a:ext cx="6633935" cy="478407"/>
          </a:xfrm>
          <a:prstGeom prst="rect">
            <a:avLst/>
          </a:prstGeom>
        </p:spPr>
      </p:pic>
      <p:pic>
        <p:nvPicPr>
          <p:cNvPr id="81" name="図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96" y="1088349"/>
            <a:ext cx="6614542" cy="456972"/>
          </a:xfrm>
          <a:prstGeom prst="rect">
            <a:avLst/>
          </a:prstGeom>
        </p:spPr>
      </p:pic>
      <p:sp>
        <p:nvSpPr>
          <p:cNvPr id="186" name="右大かっこ 185"/>
          <p:cNvSpPr/>
          <p:nvPr/>
        </p:nvSpPr>
        <p:spPr>
          <a:xfrm flipH="1">
            <a:off x="482936" y="4690361"/>
            <a:ext cx="226561" cy="2726860"/>
          </a:xfrm>
          <a:prstGeom prst="rightBracket">
            <a:avLst/>
          </a:prstGeom>
          <a:ln w="38100">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右大かっこ 28"/>
          <p:cNvSpPr/>
          <p:nvPr/>
        </p:nvSpPr>
        <p:spPr>
          <a:xfrm flipH="1">
            <a:off x="590972" y="2135094"/>
            <a:ext cx="161659" cy="683022"/>
          </a:xfrm>
          <a:prstGeom prst="rightBracket">
            <a:avLst/>
          </a:prstGeom>
          <a:ln w="38100">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8364" y="535074"/>
            <a:ext cx="6683171" cy="430887"/>
          </a:xfrm>
          <a:prstGeom prst="rect">
            <a:avLst/>
          </a:prstGeom>
          <a:noFill/>
        </p:spPr>
        <p:txBody>
          <a:bodyPr wrap="square" rtlCol="0">
            <a:spAutoFit/>
          </a:bodyPr>
          <a:lstStyle/>
          <a:p>
            <a:r>
              <a:rPr kumimoji="1" lang="ja-JP" altLang="en-US" sz="1100" dirty="0" smtClean="0">
                <a:latin typeface="+mn-ea"/>
              </a:rPr>
              <a:t>　授業</a:t>
            </a:r>
            <a:r>
              <a:rPr kumimoji="1" lang="ja-JP" altLang="en-US" sz="1100" dirty="0">
                <a:latin typeface="+mn-ea"/>
              </a:rPr>
              <a:t>では、各学校・学級の状況に</a:t>
            </a:r>
            <a:r>
              <a:rPr kumimoji="1" lang="ja-JP" altLang="en-US" sz="1100" dirty="0" smtClean="0">
                <a:latin typeface="+mn-ea"/>
              </a:rPr>
              <a:t>合わせ活用すること</a:t>
            </a:r>
            <a:r>
              <a:rPr kumimoji="1" lang="ja-JP" altLang="en-US" sz="1100" dirty="0">
                <a:latin typeface="+mn-ea"/>
              </a:rPr>
              <a:t>が</a:t>
            </a:r>
            <a:r>
              <a:rPr kumimoji="1" lang="ja-JP" altLang="en-US" sz="1100" dirty="0" smtClean="0">
                <a:latin typeface="+mn-ea"/>
              </a:rPr>
              <a:t>可能</a:t>
            </a:r>
            <a:r>
              <a:rPr kumimoji="1" lang="ja-JP" altLang="en-US" sz="1100" dirty="0">
                <a:latin typeface="+mn-ea"/>
              </a:rPr>
              <a:t>です。次の①～③</a:t>
            </a:r>
            <a:r>
              <a:rPr kumimoji="1" lang="ja-JP" altLang="en-US" sz="1100" dirty="0" smtClean="0">
                <a:latin typeface="+mn-ea"/>
              </a:rPr>
              <a:t>の</a:t>
            </a:r>
            <a:r>
              <a:rPr kumimoji="1" lang="ja-JP" altLang="en-US" sz="1100" dirty="0">
                <a:latin typeface="+mn-ea"/>
              </a:rPr>
              <a:t>形式</a:t>
            </a:r>
            <a:r>
              <a:rPr kumimoji="1" lang="ja-JP" altLang="en-US" sz="1100" dirty="0" smtClean="0">
                <a:latin typeface="+mn-ea"/>
              </a:rPr>
              <a:t>を選び、活用方法を決定</a:t>
            </a:r>
            <a:r>
              <a:rPr kumimoji="1" lang="ja-JP" altLang="en-US" sz="1100" dirty="0">
                <a:latin typeface="+mn-ea"/>
              </a:rPr>
              <a:t>してください。</a:t>
            </a:r>
            <a:endParaRPr kumimoji="1" lang="en-US" altLang="ja-JP" sz="1100" dirty="0">
              <a:latin typeface="+mn-ea"/>
            </a:endParaRPr>
          </a:p>
        </p:txBody>
      </p:sp>
      <p:sp>
        <p:nvSpPr>
          <p:cNvPr id="12" name="正方形/長方形 11"/>
          <p:cNvSpPr/>
          <p:nvPr/>
        </p:nvSpPr>
        <p:spPr>
          <a:xfrm>
            <a:off x="2591097" y="4570720"/>
            <a:ext cx="4197404" cy="253916"/>
          </a:xfrm>
          <a:prstGeom prst="rect">
            <a:avLst/>
          </a:prstGeom>
        </p:spPr>
        <p:txBody>
          <a:bodyPr wrap="square">
            <a:spAutoFit/>
          </a:bodyPr>
          <a:lstStyle/>
          <a:p>
            <a:r>
              <a:rPr lang="ja-JP" altLang="en-US" sz="1000" b="1" dirty="0">
                <a:solidFill>
                  <a:srgbClr val="002060"/>
                </a:solidFill>
              </a:rPr>
              <a:t>各自が興味を持ったテーマについて映像で深く知ることができます</a:t>
            </a:r>
            <a:r>
              <a:rPr lang="ja-JP" altLang="en-US" sz="1050" b="1" dirty="0">
                <a:solidFill>
                  <a:srgbClr val="002060"/>
                </a:solidFill>
              </a:rPr>
              <a:t>。</a:t>
            </a:r>
          </a:p>
        </p:txBody>
      </p:sp>
      <p:sp>
        <p:nvSpPr>
          <p:cNvPr id="23" name="正方形/長方形 22"/>
          <p:cNvSpPr/>
          <p:nvPr/>
        </p:nvSpPr>
        <p:spPr>
          <a:xfrm>
            <a:off x="2678237" y="7280494"/>
            <a:ext cx="3841534" cy="253916"/>
          </a:xfrm>
          <a:prstGeom prst="rect">
            <a:avLst/>
          </a:prstGeom>
        </p:spPr>
        <p:txBody>
          <a:bodyPr wrap="square">
            <a:spAutoFit/>
          </a:bodyPr>
          <a:lstStyle/>
          <a:p>
            <a:r>
              <a:rPr lang="ja-JP" altLang="en-US" sz="1000" b="1" dirty="0" smtClean="0">
                <a:solidFill>
                  <a:srgbClr val="002060"/>
                </a:solidFill>
              </a:rPr>
              <a:t>全員が同じ映像で、全テーマの抜粋</a:t>
            </a:r>
            <a:r>
              <a:rPr lang="ja-JP" altLang="en-US" sz="1000" b="1" dirty="0">
                <a:solidFill>
                  <a:srgbClr val="002060"/>
                </a:solidFill>
              </a:rPr>
              <a:t>動画</a:t>
            </a:r>
            <a:r>
              <a:rPr lang="ja-JP" altLang="en-US" sz="1000" b="1" dirty="0" smtClean="0">
                <a:solidFill>
                  <a:srgbClr val="002060"/>
                </a:solidFill>
              </a:rPr>
              <a:t>を視聴します。</a:t>
            </a:r>
            <a:endParaRPr lang="ja-JP" altLang="en-US" sz="1000" b="1" dirty="0">
              <a:solidFill>
                <a:srgbClr val="002060"/>
              </a:solidFill>
            </a:endParaRPr>
          </a:p>
        </p:txBody>
      </p:sp>
      <p:sp>
        <p:nvSpPr>
          <p:cNvPr id="97" name="正方形/長方形 96"/>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98" name="テキスト ボックス 97"/>
          <p:cNvSpPr txBox="1"/>
          <p:nvPr/>
        </p:nvSpPr>
        <p:spPr>
          <a:xfrm>
            <a:off x="548770" y="73618"/>
            <a:ext cx="6634070"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授業</a:t>
            </a:r>
            <a:r>
              <a:rPr kumimoji="1" lang="ja-JP" altLang="en-US" b="1" dirty="0" smtClean="0">
                <a:solidFill>
                  <a:schemeClr val="bg1"/>
                </a:solidFill>
                <a:latin typeface="メイリオ" panose="020B0604030504040204" pitchFamily="50" charset="-128"/>
                <a:ea typeface="メイリオ" panose="020B0604030504040204" pitchFamily="50" charset="-128"/>
              </a:rPr>
              <a:t>での活用方法＜</a:t>
            </a:r>
            <a:r>
              <a:rPr kumimoji="1" lang="ja-JP" altLang="en-US" b="1" dirty="0">
                <a:solidFill>
                  <a:schemeClr val="bg1"/>
                </a:solidFill>
              </a:rPr>
              <a:t>授業</a:t>
            </a:r>
            <a:r>
              <a:rPr kumimoji="1" lang="ja-JP" altLang="en-US" b="1" dirty="0" smtClean="0">
                <a:solidFill>
                  <a:schemeClr val="bg1"/>
                </a:solidFill>
              </a:rPr>
              <a:t>実施前</a:t>
            </a:r>
            <a:r>
              <a:rPr kumimoji="1" lang="ja-JP" altLang="en-US" b="1" dirty="0">
                <a:solidFill>
                  <a:schemeClr val="bg1"/>
                </a:solidFill>
              </a:rPr>
              <a:t>の</a:t>
            </a:r>
            <a:r>
              <a:rPr kumimoji="1" lang="ja-JP" altLang="en-US" b="1" dirty="0" smtClean="0">
                <a:solidFill>
                  <a:schemeClr val="bg1"/>
                </a:solidFill>
              </a:rPr>
              <a:t>選択事項</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99" name="テキスト ボックス 98"/>
          <p:cNvSpPr txBox="1"/>
          <p:nvPr/>
        </p:nvSpPr>
        <p:spPr>
          <a:xfrm>
            <a:off x="74995" y="-21265"/>
            <a:ext cx="639947" cy="523220"/>
          </a:xfrm>
          <a:prstGeom prst="rect">
            <a:avLst/>
          </a:prstGeom>
          <a:noFill/>
        </p:spPr>
        <p:txBody>
          <a:bodyPr wrap="square" rtlCol="0">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2.</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00" name="角丸四角形 99"/>
          <p:cNvSpPr/>
          <p:nvPr/>
        </p:nvSpPr>
        <p:spPr>
          <a:xfrm>
            <a:off x="74995" y="1109579"/>
            <a:ext cx="6087266" cy="431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2060"/>
                </a:solidFill>
                <a:latin typeface="游ゴシック" panose="020B0400000000000000" pitchFamily="50" charset="-128"/>
                <a:ea typeface="游ゴシック" panose="020B0400000000000000" pitchFamily="50" charset="-128"/>
              </a:rPr>
              <a:t>① 授業</a:t>
            </a:r>
            <a:r>
              <a:rPr lang="ja-JP" altLang="en-US" sz="2000" b="1" dirty="0">
                <a:solidFill>
                  <a:srgbClr val="002060"/>
                </a:solidFill>
                <a:latin typeface="游ゴシック" panose="020B0400000000000000" pitchFamily="50" charset="-128"/>
                <a:ea typeface="游ゴシック" panose="020B0400000000000000" pitchFamily="50" charset="-128"/>
              </a:rPr>
              <a:t>時数を決めましょう</a:t>
            </a:r>
          </a:p>
        </p:txBody>
      </p:sp>
      <p:sp>
        <p:nvSpPr>
          <p:cNvPr id="101" name="角丸四角形 100"/>
          <p:cNvSpPr/>
          <p:nvPr/>
        </p:nvSpPr>
        <p:spPr>
          <a:xfrm>
            <a:off x="62345" y="3532467"/>
            <a:ext cx="6087266" cy="431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002060"/>
                </a:solidFill>
                <a:latin typeface="游ゴシック" panose="020B0400000000000000" pitchFamily="50" charset="-128"/>
                <a:ea typeface="游ゴシック" panose="020B0400000000000000" pitchFamily="50" charset="-128"/>
              </a:rPr>
              <a:t>②</a:t>
            </a:r>
            <a:r>
              <a:rPr lang="ja-JP" altLang="en-US" sz="2000" b="1" dirty="0" smtClean="0">
                <a:solidFill>
                  <a:srgbClr val="002060"/>
                </a:solidFill>
                <a:latin typeface="游ゴシック" panose="020B0400000000000000" pitchFamily="50" charset="-128"/>
                <a:ea typeface="游ゴシック" panose="020B0400000000000000" pitchFamily="50" charset="-128"/>
              </a:rPr>
              <a:t> 映像視聴形式を決めましょう</a:t>
            </a:r>
            <a:endParaRPr lang="ja-JP" altLang="en-US" sz="2000" b="1" dirty="0">
              <a:solidFill>
                <a:srgbClr val="002060"/>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3456356" y="1294367"/>
            <a:ext cx="2838427" cy="246221"/>
          </a:xfrm>
          <a:prstGeom prst="rect">
            <a:avLst/>
          </a:prstGeom>
        </p:spPr>
        <p:txBody>
          <a:bodyPr wrap="square">
            <a:spAutoFit/>
          </a:bodyPr>
          <a:lstStyle/>
          <a:p>
            <a:r>
              <a:rPr lang="ja-JP" altLang="en-US" sz="1000" dirty="0" smtClean="0">
                <a:solidFill>
                  <a:srgbClr val="002060"/>
                </a:solidFill>
                <a:latin typeface="+mn-ea"/>
              </a:rPr>
              <a:t>展開例は</a:t>
            </a:r>
            <a:r>
              <a:rPr lang="en-US" altLang="ja-JP" sz="1000" dirty="0" smtClean="0">
                <a:solidFill>
                  <a:srgbClr val="002060"/>
                </a:solidFill>
                <a:latin typeface="+mn-ea"/>
              </a:rPr>
              <a:t>8</a:t>
            </a:r>
            <a:r>
              <a:rPr lang="ja-JP" altLang="en-US" sz="1000" dirty="0" err="1" smtClean="0">
                <a:solidFill>
                  <a:srgbClr val="002060"/>
                </a:solidFill>
                <a:latin typeface="+mn-ea"/>
              </a:rPr>
              <a:t>、</a:t>
            </a:r>
            <a:r>
              <a:rPr lang="en-US" altLang="ja-JP" sz="1000" dirty="0">
                <a:solidFill>
                  <a:srgbClr val="002060"/>
                </a:solidFill>
                <a:latin typeface="+mn-ea"/>
              </a:rPr>
              <a:t>9</a:t>
            </a:r>
            <a:r>
              <a:rPr lang="ja-JP" altLang="en-US" sz="1000" dirty="0" smtClean="0">
                <a:solidFill>
                  <a:srgbClr val="002060"/>
                </a:solidFill>
                <a:latin typeface="+mn-ea"/>
              </a:rPr>
              <a:t>ページ参照</a:t>
            </a:r>
            <a:endParaRPr lang="en-US" altLang="ja-JP" sz="1000" dirty="0">
              <a:solidFill>
                <a:srgbClr val="002060"/>
              </a:solidFill>
              <a:latin typeface="メイリオ" panose="020B0604030504040204" pitchFamily="50" charset="-128"/>
              <a:ea typeface="メイリオ" panose="020B0604030504040204" pitchFamily="50" charset="-128"/>
            </a:endParaRPr>
          </a:p>
        </p:txBody>
      </p:sp>
      <p:sp>
        <p:nvSpPr>
          <p:cNvPr id="103" name="テキスト ボックス 102"/>
          <p:cNvSpPr txBox="1"/>
          <p:nvPr/>
        </p:nvSpPr>
        <p:spPr>
          <a:xfrm>
            <a:off x="535356" y="1578784"/>
            <a:ext cx="6196179" cy="415498"/>
          </a:xfrm>
          <a:prstGeom prst="rect">
            <a:avLst/>
          </a:prstGeom>
          <a:noFill/>
        </p:spPr>
        <p:txBody>
          <a:bodyPr wrap="square" rtlCol="0">
            <a:spAutoFit/>
          </a:bodyPr>
          <a:lstStyle/>
          <a:p>
            <a:r>
              <a:rPr lang="ja-JP" altLang="en-US" sz="1000" dirty="0" smtClean="0">
                <a:latin typeface="+mn-ea"/>
              </a:rPr>
              <a:t>授業は１回</a:t>
            </a:r>
            <a:r>
              <a:rPr lang="en-US" altLang="ja-JP" sz="1000" dirty="0">
                <a:latin typeface="+mn-ea"/>
              </a:rPr>
              <a:t>50</a:t>
            </a:r>
            <a:r>
              <a:rPr lang="ja-JP" altLang="en-US" sz="1000" dirty="0" smtClean="0">
                <a:latin typeface="+mn-ea"/>
              </a:rPr>
              <a:t>分で完結できるようになって</a:t>
            </a:r>
            <a:r>
              <a:rPr lang="ja-JP" altLang="en-US" sz="1000" dirty="0">
                <a:latin typeface="+mn-ea"/>
              </a:rPr>
              <a:t>い</a:t>
            </a:r>
            <a:r>
              <a:rPr lang="ja-JP" altLang="en-US" sz="1000" dirty="0" smtClean="0">
                <a:latin typeface="+mn-ea"/>
              </a:rPr>
              <a:t>ますが、授業</a:t>
            </a:r>
            <a:r>
              <a:rPr lang="ja-JP" altLang="en-US" sz="1000" dirty="0">
                <a:latin typeface="+mn-ea"/>
              </a:rPr>
              <a:t>回数</a:t>
            </a:r>
            <a:r>
              <a:rPr lang="ja-JP" altLang="en-US" sz="1000" dirty="0" smtClean="0">
                <a:latin typeface="+mn-ea"/>
              </a:rPr>
              <a:t>の確保ができる場合は２～</a:t>
            </a:r>
            <a:r>
              <a:rPr lang="ja-JP" altLang="en-US" sz="1000" dirty="0">
                <a:latin typeface="+mn-ea"/>
              </a:rPr>
              <a:t>３</a:t>
            </a:r>
            <a:r>
              <a:rPr lang="ja-JP" altLang="en-US" sz="1000" dirty="0" smtClean="0">
                <a:latin typeface="+mn-ea"/>
              </a:rPr>
              <a:t>回（複数回）での</a:t>
            </a:r>
            <a:r>
              <a:rPr lang="ja-JP" altLang="en-US" sz="1000" dirty="0">
                <a:latin typeface="+mn-ea"/>
              </a:rPr>
              <a:t>展開</a:t>
            </a:r>
            <a:r>
              <a:rPr lang="ja-JP" altLang="en-US" sz="1000" dirty="0" smtClean="0">
                <a:latin typeface="+mn-ea"/>
              </a:rPr>
              <a:t>がおすすめです。</a:t>
            </a:r>
            <a:endParaRPr lang="en-US" altLang="ja-JP" sz="1000" dirty="0" smtClean="0">
              <a:latin typeface="+mn-ea"/>
            </a:endParaRPr>
          </a:p>
        </p:txBody>
      </p:sp>
      <p:sp>
        <p:nvSpPr>
          <p:cNvPr id="130" name="正方形/長方形 129"/>
          <p:cNvSpPr/>
          <p:nvPr/>
        </p:nvSpPr>
        <p:spPr>
          <a:xfrm>
            <a:off x="773685" y="2268964"/>
            <a:ext cx="5521098" cy="400110"/>
          </a:xfrm>
          <a:prstGeom prst="rect">
            <a:avLst/>
          </a:prstGeom>
        </p:spPr>
        <p:txBody>
          <a:bodyPr wrap="square">
            <a:spAutoFit/>
          </a:bodyPr>
          <a:lstStyle/>
          <a:p>
            <a:r>
              <a:rPr kumimoji="1" lang="ja-JP" altLang="en-US" sz="1000" b="1" dirty="0">
                <a:solidFill>
                  <a:srgbClr val="FF0000"/>
                </a:solidFill>
                <a:latin typeface="+mn-ea"/>
              </a:rPr>
              <a:t>探究学習の</a:t>
            </a:r>
            <a:r>
              <a:rPr kumimoji="1" lang="ja-JP" altLang="en-US" sz="1000" b="1" dirty="0" smtClean="0">
                <a:solidFill>
                  <a:srgbClr val="FF0000"/>
                </a:solidFill>
                <a:latin typeface="+mn-ea"/>
              </a:rPr>
              <a:t>きっかけ</a:t>
            </a:r>
            <a:r>
              <a:rPr kumimoji="1" lang="ja-JP" altLang="en-US" sz="1000" b="1" dirty="0">
                <a:solidFill>
                  <a:srgbClr val="FF0000"/>
                </a:solidFill>
                <a:latin typeface="+mn-ea"/>
              </a:rPr>
              <a:t>作</a:t>
            </a:r>
            <a:r>
              <a:rPr kumimoji="1" lang="ja-JP" altLang="en-US" sz="1000" b="1" dirty="0" smtClean="0">
                <a:solidFill>
                  <a:srgbClr val="FF0000"/>
                </a:solidFill>
                <a:latin typeface="+mn-ea"/>
              </a:rPr>
              <a:t>りとして体験</a:t>
            </a:r>
            <a:r>
              <a:rPr kumimoji="1" lang="ja-JP" altLang="en-US" sz="1000" b="1" dirty="0">
                <a:solidFill>
                  <a:srgbClr val="FF0000"/>
                </a:solidFill>
                <a:latin typeface="+mn-ea"/>
              </a:rPr>
              <a:t>してみたい学校</a:t>
            </a:r>
            <a:r>
              <a:rPr kumimoji="1" lang="ja-JP" altLang="en-US" sz="1000" dirty="0" smtClean="0">
                <a:latin typeface="+mn-ea"/>
              </a:rPr>
              <a:t>におすすめ</a:t>
            </a:r>
            <a:r>
              <a:rPr kumimoji="1" lang="ja-JP" altLang="en-US" sz="1000" dirty="0">
                <a:latin typeface="+mn-ea"/>
              </a:rPr>
              <a:t>です</a:t>
            </a:r>
            <a:r>
              <a:rPr kumimoji="1" lang="ja-JP" altLang="en-US" sz="1000" dirty="0" smtClean="0">
                <a:latin typeface="+mn-ea"/>
              </a:rPr>
              <a:t>。</a:t>
            </a:r>
            <a:endParaRPr kumimoji="1" lang="en-US" altLang="ja-JP" sz="1000" dirty="0" smtClean="0">
              <a:latin typeface="+mn-ea"/>
            </a:endParaRPr>
          </a:p>
          <a:p>
            <a:r>
              <a:rPr kumimoji="1" lang="ja-JP" altLang="en-US" sz="1000" dirty="0" smtClean="0">
                <a:latin typeface="+mn-ea"/>
              </a:rPr>
              <a:t>教材自体は１回</a:t>
            </a:r>
            <a:r>
              <a:rPr kumimoji="1" lang="en-US" altLang="ja-JP" sz="1000" dirty="0" smtClean="0">
                <a:latin typeface="+mn-ea"/>
              </a:rPr>
              <a:t>50</a:t>
            </a:r>
            <a:r>
              <a:rPr kumimoji="1" lang="ja-JP" altLang="en-US" sz="1000" dirty="0" smtClean="0">
                <a:latin typeface="+mn-ea"/>
              </a:rPr>
              <a:t>分で完結できるように設計して</a:t>
            </a:r>
            <a:r>
              <a:rPr kumimoji="1" lang="ja-JP" altLang="en-US" sz="1000" dirty="0">
                <a:latin typeface="+mn-ea"/>
              </a:rPr>
              <a:t>い</a:t>
            </a:r>
            <a:r>
              <a:rPr kumimoji="1" lang="ja-JP" altLang="en-US" sz="1000" dirty="0" smtClean="0">
                <a:latin typeface="+mn-ea"/>
              </a:rPr>
              <a:t>ます。</a:t>
            </a:r>
            <a:endParaRPr kumimoji="1" lang="en-US" altLang="ja-JP" sz="1000" dirty="0" smtClean="0">
              <a:latin typeface="+mn-ea"/>
            </a:endParaRPr>
          </a:p>
        </p:txBody>
      </p:sp>
      <p:sp>
        <p:nvSpPr>
          <p:cNvPr id="131" name="正方形/長方形 130"/>
          <p:cNvSpPr/>
          <p:nvPr/>
        </p:nvSpPr>
        <p:spPr>
          <a:xfrm>
            <a:off x="781735" y="3036667"/>
            <a:ext cx="5949800" cy="400110"/>
          </a:xfrm>
          <a:prstGeom prst="rect">
            <a:avLst/>
          </a:prstGeom>
        </p:spPr>
        <p:txBody>
          <a:bodyPr wrap="square">
            <a:spAutoFit/>
          </a:bodyPr>
          <a:lstStyle/>
          <a:p>
            <a:r>
              <a:rPr kumimoji="1" lang="ja-JP" altLang="en-US" sz="1000" b="1" dirty="0">
                <a:solidFill>
                  <a:srgbClr val="FF0000"/>
                </a:solidFill>
                <a:latin typeface="+mn-ea"/>
              </a:rPr>
              <a:t>グループやクラスでの議論や発表にも重きを置きたい学校</a:t>
            </a:r>
            <a:r>
              <a:rPr kumimoji="1" lang="ja-JP" altLang="en-US" sz="1000" dirty="0">
                <a:latin typeface="+mn-ea"/>
              </a:rPr>
              <a:t>におすすめです</a:t>
            </a:r>
            <a:r>
              <a:rPr kumimoji="1" lang="ja-JP" altLang="en-US" sz="1000" dirty="0" smtClean="0">
                <a:latin typeface="+mn-ea"/>
              </a:rPr>
              <a:t>。</a:t>
            </a:r>
            <a:endParaRPr kumimoji="1" lang="en-US" altLang="ja-JP" sz="1000" dirty="0" smtClean="0">
              <a:latin typeface="+mn-ea"/>
            </a:endParaRPr>
          </a:p>
          <a:p>
            <a:r>
              <a:rPr kumimoji="1" lang="ja-JP" altLang="en-US" sz="1000" dirty="0" smtClean="0">
                <a:latin typeface="+mn-ea"/>
              </a:rPr>
              <a:t>生徒が納得いくまで調べてまとめた考えを、他者との学びで深められます。</a:t>
            </a:r>
            <a:endParaRPr kumimoji="1" lang="ja-JP" altLang="en-US" sz="1000" dirty="0">
              <a:latin typeface="+mn-ea"/>
            </a:endParaRPr>
          </a:p>
        </p:txBody>
      </p:sp>
      <p:sp>
        <p:nvSpPr>
          <p:cNvPr id="132" name="正方形/長方形 131"/>
          <p:cNvSpPr/>
          <p:nvPr/>
        </p:nvSpPr>
        <p:spPr>
          <a:xfrm>
            <a:off x="742547" y="1990303"/>
            <a:ext cx="2072495" cy="271452"/>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bg1"/>
                </a:solidFill>
                <a:latin typeface="メイリオ" panose="020B0604030504040204" pitchFamily="50" charset="-128"/>
                <a:ea typeface="メイリオ" panose="020B0604030504040204" pitchFamily="50" charset="-128"/>
              </a:rPr>
              <a:t>A.</a:t>
            </a:r>
            <a:r>
              <a:rPr kumimoji="1" lang="ja-JP" altLang="en-US" sz="1200" b="1" dirty="0" smtClean="0">
                <a:solidFill>
                  <a:schemeClr val="bg1"/>
                </a:solidFill>
                <a:latin typeface="メイリオ" panose="020B0604030504040204" pitchFamily="50" charset="-128"/>
                <a:ea typeface="メイリオ" panose="020B0604030504040204" pitchFamily="50" charset="-128"/>
              </a:rPr>
              <a:t>１回の</a:t>
            </a:r>
            <a:r>
              <a:rPr kumimoji="1" lang="ja-JP" altLang="en-US" sz="1200" b="1" dirty="0">
                <a:solidFill>
                  <a:schemeClr val="bg1"/>
                </a:solidFill>
                <a:latin typeface="メイリオ" panose="020B0604030504040204" pitchFamily="50" charset="-128"/>
                <a:ea typeface="メイリオ" panose="020B0604030504040204" pitchFamily="50" charset="-128"/>
              </a:rPr>
              <a:t>み</a:t>
            </a:r>
            <a:r>
              <a:rPr kumimoji="1" lang="ja-JP" altLang="en-US" sz="1200" b="1" dirty="0" smtClean="0">
                <a:solidFill>
                  <a:schemeClr val="bg1"/>
                </a:solidFill>
                <a:latin typeface="メイリオ" panose="020B0604030504040204" pitchFamily="50" charset="-128"/>
                <a:ea typeface="メイリオ" panose="020B0604030504040204" pitchFamily="50" charset="-128"/>
              </a:rPr>
              <a:t>実施する</a:t>
            </a:r>
            <a:r>
              <a:rPr kumimoji="1" lang="ja-JP" altLang="en-US" sz="1200" b="1" dirty="0">
                <a:solidFill>
                  <a:schemeClr val="bg1"/>
                </a:solidFill>
                <a:latin typeface="メイリオ" panose="020B0604030504040204" pitchFamily="50" charset="-128"/>
                <a:ea typeface="メイリオ" panose="020B0604030504040204" pitchFamily="50" charset="-128"/>
              </a:rPr>
              <a:t>場合</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33" name="正方形/長方形 132"/>
          <p:cNvSpPr/>
          <p:nvPr/>
        </p:nvSpPr>
        <p:spPr>
          <a:xfrm>
            <a:off x="742548" y="2713435"/>
            <a:ext cx="2072495" cy="280473"/>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bg1"/>
                </a:solidFill>
                <a:latin typeface="メイリオ" panose="020B0604030504040204" pitchFamily="50" charset="-128"/>
                <a:ea typeface="メイリオ" panose="020B0604030504040204" pitchFamily="50" charset="-128"/>
              </a:rPr>
              <a:t>B</a:t>
            </a:r>
            <a:r>
              <a:rPr kumimoji="1" lang="en-US" altLang="ja-JP" sz="1200" b="1" dirty="0">
                <a:solidFill>
                  <a:schemeClr val="bg1"/>
                </a:solidFill>
                <a:latin typeface="メイリオ" panose="020B0604030504040204" pitchFamily="50" charset="-128"/>
                <a:ea typeface="メイリオ" panose="020B0604030504040204" pitchFamily="50" charset="-128"/>
              </a:rPr>
              <a:t>.</a:t>
            </a:r>
            <a:r>
              <a:rPr kumimoji="1" lang="ja-JP" altLang="en-US" sz="1200" b="1" dirty="0" smtClean="0">
                <a:solidFill>
                  <a:schemeClr val="bg1"/>
                </a:solidFill>
                <a:latin typeface="メイリオ" panose="020B0604030504040204" pitchFamily="50" charset="-128"/>
                <a:ea typeface="メイリオ" panose="020B0604030504040204" pitchFamily="50" charset="-128"/>
              </a:rPr>
              <a:t>２</a:t>
            </a:r>
            <a:r>
              <a:rPr kumimoji="1" lang="ja-JP" altLang="en-US" sz="1200" b="1" dirty="0">
                <a:solidFill>
                  <a:schemeClr val="bg1"/>
                </a:solidFill>
                <a:latin typeface="メイリオ" panose="020B0604030504040204" pitchFamily="50" charset="-128"/>
                <a:ea typeface="メイリオ" panose="020B0604030504040204" pitchFamily="50" charset="-128"/>
              </a:rPr>
              <a:t>～</a:t>
            </a:r>
            <a:r>
              <a:rPr kumimoji="1" lang="ja-JP" altLang="en-US" sz="1200" b="1" dirty="0" smtClean="0">
                <a:solidFill>
                  <a:schemeClr val="bg1"/>
                </a:solidFill>
                <a:latin typeface="メイリオ" panose="020B0604030504040204" pitchFamily="50" charset="-128"/>
                <a:ea typeface="メイリオ" panose="020B0604030504040204" pitchFamily="50" charset="-128"/>
              </a:rPr>
              <a:t>３回で</a:t>
            </a:r>
            <a:r>
              <a:rPr kumimoji="1" lang="ja-JP" altLang="en-US" sz="1200" b="1" dirty="0">
                <a:solidFill>
                  <a:schemeClr val="bg1"/>
                </a:solidFill>
                <a:latin typeface="メイリオ" panose="020B0604030504040204" pitchFamily="50" charset="-128"/>
                <a:ea typeface="メイリオ" panose="020B0604030504040204" pitchFamily="50" charset="-128"/>
              </a:rPr>
              <a:t>実施する場合</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596783" y="4028781"/>
            <a:ext cx="5698000" cy="246221"/>
          </a:xfrm>
          <a:prstGeom prst="rect">
            <a:avLst/>
          </a:prstGeom>
          <a:noFill/>
        </p:spPr>
        <p:txBody>
          <a:bodyPr wrap="square" rtlCol="0">
            <a:spAutoFit/>
          </a:bodyPr>
          <a:lstStyle/>
          <a:p>
            <a:r>
              <a:rPr lang="ja-JP" altLang="en-US" sz="1000" dirty="0" smtClean="0">
                <a:latin typeface="+mn-ea"/>
              </a:rPr>
              <a:t>生徒１人１台の端末の用意ができる環境の有無により、視聴</a:t>
            </a:r>
            <a:r>
              <a:rPr lang="ja-JP" altLang="en-US" sz="1000" dirty="0">
                <a:latin typeface="+mn-ea"/>
              </a:rPr>
              <a:t>す</a:t>
            </a:r>
            <a:r>
              <a:rPr lang="ja-JP" altLang="en-US" sz="1000" dirty="0" smtClean="0">
                <a:latin typeface="+mn-ea"/>
              </a:rPr>
              <a:t>る映像が異なります。</a:t>
            </a:r>
            <a:endParaRPr lang="en-US" altLang="ja-JP" sz="1000" dirty="0" smtClean="0">
              <a:latin typeface="+mn-ea"/>
            </a:endParaRPr>
          </a:p>
        </p:txBody>
      </p:sp>
      <p:sp>
        <p:nvSpPr>
          <p:cNvPr id="144" name="正方形/長方形 143"/>
          <p:cNvSpPr/>
          <p:nvPr/>
        </p:nvSpPr>
        <p:spPr>
          <a:xfrm>
            <a:off x="724454" y="7281182"/>
            <a:ext cx="1908152" cy="226075"/>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b="1" dirty="0" smtClean="0">
                <a:solidFill>
                  <a:schemeClr val="bg1"/>
                </a:solidFill>
                <a:latin typeface="メイリオ" panose="020B0604030504040204" pitchFamily="50" charset="-128"/>
                <a:ea typeface="メイリオ" panose="020B0604030504040204" pitchFamily="50" charset="-128"/>
              </a:rPr>
              <a:t>B.</a:t>
            </a:r>
            <a:r>
              <a:rPr lang="ja-JP" altLang="en-US" sz="1100" b="1" dirty="0">
                <a:solidFill>
                  <a:schemeClr val="bg1"/>
                </a:solidFill>
                <a:latin typeface="メイリオ" panose="020B0604030504040204" pitchFamily="50" charset="-128"/>
                <a:ea typeface="メイリオ" panose="020B0604030504040204" pitchFamily="50" charset="-128"/>
              </a:rPr>
              <a:t>１</a:t>
            </a:r>
            <a:r>
              <a:rPr lang="ja-JP" altLang="en-US" sz="1100" b="1" dirty="0" smtClean="0">
                <a:solidFill>
                  <a:schemeClr val="bg1"/>
                </a:solidFill>
                <a:latin typeface="メイリオ" panose="020B0604030504040204" pitchFamily="50" charset="-128"/>
                <a:ea typeface="メイリオ" panose="020B0604030504040204" pitchFamily="50" charset="-128"/>
              </a:rPr>
              <a:t>人１台端末がない場合</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52" name="正方形/長方形 151"/>
          <p:cNvSpPr/>
          <p:nvPr/>
        </p:nvSpPr>
        <p:spPr>
          <a:xfrm>
            <a:off x="1211179" y="4335298"/>
            <a:ext cx="3665621" cy="230832"/>
          </a:xfrm>
          <a:prstGeom prst="rect">
            <a:avLst/>
          </a:prstGeom>
        </p:spPr>
        <p:txBody>
          <a:bodyPr wrap="square">
            <a:spAutoFit/>
          </a:bodyPr>
          <a:lstStyle/>
          <a:p>
            <a:r>
              <a:rPr kumimoji="1" lang="en-US" altLang="ja-JP" sz="900" dirty="0" smtClean="0">
                <a:latin typeface="+mn-ea"/>
              </a:rPr>
              <a:t>※</a:t>
            </a:r>
            <a:r>
              <a:rPr kumimoji="1" lang="ja-JP" altLang="en-US" sz="800" dirty="0" smtClean="0">
                <a:latin typeface="+mn-ea"/>
              </a:rPr>
              <a:t>視聴の際にはイヤホン等を使うことをおすすめします。</a:t>
            </a:r>
            <a:endParaRPr lang="ja-JP" altLang="en-US" sz="800" dirty="0">
              <a:latin typeface="+mn-ea"/>
            </a:endParaRPr>
          </a:p>
        </p:txBody>
      </p:sp>
      <p:sp>
        <p:nvSpPr>
          <p:cNvPr id="173" name="正方形/長方形 172"/>
          <p:cNvSpPr/>
          <p:nvPr/>
        </p:nvSpPr>
        <p:spPr>
          <a:xfrm>
            <a:off x="2465058" y="7901244"/>
            <a:ext cx="1338828" cy="353943"/>
          </a:xfrm>
          <a:prstGeom prst="rect">
            <a:avLst/>
          </a:prstGeom>
        </p:spPr>
        <p:txBody>
          <a:bodyPr wrap="none">
            <a:spAutoFit/>
          </a:bodyPr>
          <a:lstStyle/>
          <a:p>
            <a:r>
              <a:rPr kumimoji="1" lang="ja-JP" altLang="en-US" sz="900" b="1" u="sng" dirty="0" smtClean="0">
                <a:solidFill>
                  <a:srgbClr val="002060"/>
                </a:solidFill>
                <a:latin typeface="+mn-ea"/>
              </a:rPr>
              <a:t>「トピックを選ぼう」</a:t>
            </a:r>
            <a:endParaRPr kumimoji="1" lang="en-US" altLang="ja-JP" sz="900" b="1" u="sng" dirty="0" smtClean="0">
              <a:solidFill>
                <a:srgbClr val="002060"/>
              </a:solidFill>
              <a:latin typeface="+mn-ea"/>
            </a:endParaRPr>
          </a:p>
          <a:p>
            <a:r>
              <a:rPr kumimoji="1" lang="ja-JP" altLang="en-US" sz="800" b="1" dirty="0" smtClean="0">
                <a:solidFill>
                  <a:srgbClr val="002060"/>
                </a:solidFill>
                <a:latin typeface="+mn-ea"/>
              </a:rPr>
              <a:t>　　</a:t>
            </a:r>
            <a:endParaRPr kumimoji="1" lang="zh-TW" altLang="en-US" sz="800" dirty="0">
              <a:solidFill>
                <a:srgbClr val="002060"/>
              </a:solidFill>
              <a:latin typeface="+mn-ea"/>
            </a:endParaRPr>
          </a:p>
        </p:txBody>
      </p:sp>
      <p:sp>
        <p:nvSpPr>
          <p:cNvPr id="175" name="二等辺三角形 174"/>
          <p:cNvSpPr/>
          <p:nvPr/>
        </p:nvSpPr>
        <p:spPr>
          <a:xfrm rot="5400000">
            <a:off x="3596932" y="8475010"/>
            <a:ext cx="1036918" cy="542930"/>
          </a:xfrm>
          <a:prstGeom prs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3855750" y="8029083"/>
            <a:ext cx="461665" cy="1475393"/>
          </a:xfrm>
          <a:prstGeom prst="rect">
            <a:avLst/>
          </a:prstGeom>
        </p:spPr>
        <p:txBody>
          <a:bodyPr vert="eaVert" wrap="square">
            <a:spAutoFit/>
          </a:bodyPr>
          <a:lstStyle/>
          <a:p>
            <a:pPr algn="ctr"/>
            <a:r>
              <a:rPr kumimoji="1" lang="ja-JP" altLang="en-US" sz="900" b="1" dirty="0" smtClean="0">
                <a:solidFill>
                  <a:schemeClr val="accent5">
                    <a:lumMod val="50000"/>
                  </a:schemeClr>
                </a:solidFill>
              </a:rPr>
              <a:t>６つのトピックから</a:t>
            </a:r>
            <a:endParaRPr kumimoji="1" lang="en-US" altLang="ja-JP" sz="900" b="1" dirty="0" smtClean="0">
              <a:solidFill>
                <a:schemeClr val="accent5">
                  <a:lumMod val="50000"/>
                </a:schemeClr>
              </a:solidFill>
            </a:endParaRPr>
          </a:p>
          <a:p>
            <a:pPr algn="ctr"/>
            <a:r>
              <a:rPr kumimoji="1" lang="ja-JP" altLang="en-US" sz="900" b="1" dirty="0" smtClean="0">
                <a:solidFill>
                  <a:schemeClr val="accent5">
                    <a:lumMod val="50000"/>
                  </a:schemeClr>
                </a:solidFill>
              </a:rPr>
              <a:t>１つを選ぶ</a:t>
            </a:r>
            <a:endParaRPr kumimoji="1" lang="en-US" altLang="ja-JP" sz="900" b="1" dirty="0" smtClean="0">
              <a:solidFill>
                <a:schemeClr val="accent5">
                  <a:lumMod val="50000"/>
                </a:schemeClr>
              </a:solidFill>
            </a:endParaRPr>
          </a:p>
        </p:txBody>
      </p:sp>
      <p:sp>
        <p:nvSpPr>
          <p:cNvPr id="184" name="正方形/長方形 183"/>
          <p:cNvSpPr/>
          <p:nvPr/>
        </p:nvSpPr>
        <p:spPr>
          <a:xfrm>
            <a:off x="711747" y="4564272"/>
            <a:ext cx="1908152" cy="258391"/>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solidFill>
                  <a:schemeClr val="bg1"/>
                </a:solidFill>
                <a:latin typeface="メイリオ" panose="020B0604030504040204" pitchFamily="50" charset="-128"/>
                <a:ea typeface="メイリオ" panose="020B0604030504040204" pitchFamily="50" charset="-128"/>
              </a:rPr>
              <a:t>A.</a:t>
            </a:r>
            <a:r>
              <a:rPr kumimoji="1" lang="ja-JP" altLang="en-US" sz="1100" b="1" dirty="0">
                <a:solidFill>
                  <a:schemeClr val="bg1"/>
                </a:solidFill>
                <a:latin typeface="メイリオ" panose="020B0604030504040204" pitchFamily="50" charset="-128"/>
                <a:ea typeface="メイリオ" panose="020B0604030504040204" pitchFamily="50" charset="-128"/>
              </a:rPr>
              <a:t>１</a:t>
            </a:r>
            <a:r>
              <a:rPr kumimoji="1" lang="ja-JP" altLang="en-US" sz="1100" b="1" dirty="0" smtClean="0">
                <a:solidFill>
                  <a:schemeClr val="bg1"/>
                </a:solidFill>
                <a:latin typeface="メイリオ" panose="020B0604030504040204" pitchFamily="50" charset="-128"/>
                <a:ea typeface="メイリオ" panose="020B0604030504040204" pitchFamily="50" charset="-128"/>
              </a:rPr>
              <a:t>人１台端末がある場合</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85" name="角丸四角形吹き出し 184"/>
          <p:cNvSpPr/>
          <p:nvPr/>
        </p:nvSpPr>
        <p:spPr>
          <a:xfrm>
            <a:off x="701701" y="4376896"/>
            <a:ext cx="595551" cy="139980"/>
          </a:xfrm>
          <a:prstGeom prst="wedgeRoundRectCallout">
            <a:avLst>
              <a:gd name="adj1" fmla="val -27139"/>
              <a:gd name="adj2" fmla="val -702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FF0000"/>
                </a:solidFill>
              </a:rPr>
              <a:t>推奨</a:t>
            </a:r>
            <a:endParaRPr kumimoji="1" lang="ja-JP" altLang="en-US" sz="1200" b="1" dirty="0">
              <a:solidFill>
                <a:srgbClr val="FF0000"/>
              </a:solidFill>
            </a:endParaRPr>
          </a:p>
        </p:txBody>
      </p:sp>
      <p:sp>
        <p:nvSpPr>
          <p:cNvPr id="120" name="テキスト ボックス 119"/>
          <p:cNvSpPr txBox="1"/>
          <p:nvPr/>
        </p:nvSpPr>
        <p:spPr>
          <a:xfrm>
            <a:off x="2347208" y="9383433"/>
            <a:ext cx="1574527" cy="338554"/>
          </a:xfrm>
          <a:prstGeom prst="rect">
            <a:avLst/>
          </a:prstGeom>
          <a:noFill/>
        </p:spPr>
        <p:txBody>
          <a:bodyPr wrap="square" rtlCol="0">
            <a:spAutoFit/>
          </a:bodyPr>
          <a:lstStyle/>
          <a:p>
            <a:r>
              <a:rPr kumimoji="1" lang="en-US" altLang="ja-JP" sz="800" dirty="0" smtClean="0">
                <a:latin typeface="+mn-ea"/>
              </a:rPr>
              <a:t>※</a:t>
            </a:r>
            <a:r>
              <a:rPr kumimoji="1" lang="ja-JP" altLang="en-US" sz="800" dirty="0" smtClean="0">
                <a:latin typeface="+mn-ea"/>
              </a:rPr>
              <a:t>全員で同じ映像を見るので、</a:t>
            </a:r>
            <a:endParaRPr kumimoji="1" lang="en-US" altLang="ja-JP" sz="800" dirty="0" smtClean="0">
              <a:latin typeface="+mn-ea"/>
            </a:endParaRPr>
          </a:p>
          <a:p>
            <a:r>
              <a:rPr kumimoji="1" lang="ja-JP" altLang="en-US" sz="800" dirty="0" smtClean="0">
                <a:latin typeface="+mn-ea"/>
              </a:rPr>
              <a:t>映像の選択はありません。</a:t>
            </a:r>
            <a:endParaRPr kumimoji="1" lang="ja-JP" altLang="en-US" sz="800" dirty="0">
              <a:latin typeface="+mn-ea"/>
            </a:endParaRPr>
          </a:p>
        </p:txBody>
      </p:sp>
      <p:sp>
        <p:nvSpPr>
          <p:cNvPr id="48" name="フリーフォーム 47"/>
          <p:cNvSpPr/>
          <p:nvPr/>
        </p:nvSpPr>
        <p:spPr>
          <a:xfrm>
            <a:off x="304800" y="1524001"/>
            <a:ext cx="312988" cy="944410"/>
          </a:xfrm>
          <a:custGeom>
            <a:avLst/>
            <a:gdLst>
              <a:gd name="connsiteX0" fmla="*/ 0 w 902043"/>
              <a:gd name="connsiteY0" fmla="*/ 0 h 3929449"/>
              <a:gd name="connsiteX1" fmla="*/ 12357 w 902043"/>
              <a:gd name="connsiteY1" fmla="*/ 3917092 h 3929449"/>
              <a:gd name="connsiteX2" fmla="*/ 902043 w 902043"/>
              <a:gd name="connsiteY2" fmla="*/ 3929449 h 3929449"/>
            </a:gdLst>
            <a:ahLst/>
            <a:cxnLst>
              <a:cxn ang="0">
                <a:pos x="connsiteX0" y="connsiteY0"/>
              </a:cxn>
              <a:cxn ang="0">
                <a:pos x="connsiteX1" y="connsiteY1"/>
              </a:cxn>
              <a:cxn ang="0">
                <a:pos x="connsiteX2" y="connsiteY2"/>
              </a:cxn>
            </a:cxnLst>
            <a:rect l="l" t="t" r="r" b="b"/>
            <a:pathLst>
              <a:path w="902043" h="3929449">
                <a:moveTo>
                  <a:pt x="0" y="0"/>
                </a:moveTo>
                <a:lnTo>
                  <a:pt x="12357" y="3917092"/>
                </a:lnTo>
                <a:lnTo>
                  <a:pt x="902043" y="3929449"/>
                </a:lnTo>
              </a:path>
            </a:pathLst>
          </a:custGeom>
          <a:noFill/>
          <a:ln w="381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フリーフォーム 200"/>
          <p:cNvSpPr/>
          <p:nvPr/>
        </p:nvSpPr>
        <p:spPr>
          <a:xfrm>
            <a:off x="268343" y="3987929"/>
            <a:ext cx="188432" cy="1980862"/>
          </a:xfrm>
          <a:custGeom>
            <a:avLst/>
            <a:gdLst>
              <a:gd name="connsiteX0" fmla="*/ 0 w 902043"/>
              <a:gd name="connsiteY0" fmla="*/ 0 h 3929449"/>
              <a:gd name="connsiteX1" fmla="*/ 12357 w 902043"/>
              <a:gd name="connsiteY1" fmla="*/ 3917092 h 3929449"/>
              <a:gd name="connsiteX2" fmla="*/ 902043 w 902043"/>
              <a:gd name="connsiteY2" fmla="*/ 3929449 h 3929449"/>
            </a:gdLst>
            <a:ahLst/>
            <a:cxnLst>
              <a:cxn ang="0">
                <a:pos x="connsiteX0" y="connsiteY0"/>
              </a:cxn>
              <a:cxn ang="0">
                <a:pos x="connsiteX1" y="connsiteY1"/>
              </a:cxn>
              <a:cxn ang="0">
                <a:pos x="connsiteX2" y="connsiteY2"/>
              </a:cxn>
            </a:cxnLst>
            <a:rect l="l" t="t" r="r" b="b"/>
            <a:pathLst>
              <a:path w="902043" h="3929449">
                <a:moveTo>
                  <a:pt x="0" y="0"/>
                </a:moveTo>
                <a:lnTo>
                  <a:pt x="12357" y="3917092"/>
                </a:lnTo>
                <a:lnTo>
                  <a:pt x="902043" y="3929449"/>
                </a:lnTo>
              </a:path>
            </a:pathLst>
          </a:custGeom>
          <a:noFill/>
          <a:ln w="381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83" name="楕円 82"/>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６</a:t>
            </a:r>
            <a:endParaRPr kumimoji="1" lang="ja-JP" altLang="en-US" sz="1400" b="1" dirty="0">
              <a:solidFill>
                <a:schemeClr val="bg1"/>
              </a:solidFill>
            </a:endParaRPr>
          </a:p>
        </p:txBody>
      </p:sp>
      <p:grpSp>
        <p:nvGrpSpPr>
          <p:cNvPr id="7" name="グループ化 6"/>
          <p:cNvGrpSpPr/>
          <p:nvPr/>
        </p:nvGrpSpPr>
        <p:grpSpPr>
          <a:xfrm>
            <a:off x="2421556" y="8274755"/>
            <a:ext cx="1297594" cy="1124436"/>
            <a:chOff x="1629751" y="8033304"/>
            <a:chExt cx="1297594" cy="1444589"/>
          </a:xfrm>
        </p:grpSpPr>
        <p:sp>
          <p:nvSpPr>
            <p:cNvPr id="206" name="正方形/長方形 205"/>
            <p:cNvSpPr/>
            <p:nvPr/>
          </p:nvSpPr>
          <p:spPr>
            <a:xfrm>
              <a:off x="1639470" y="8505481"/>
              <a:ext cx="1287874" cy="555960"/>
            </a:xfrm>
            <a:prstGeom prst="rect">
              <a:avLst/>
            </a:prstGeom>
            <a:solidFill>
              <a:srgbClr val="FFF2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19551"/>
                  </a:solidFill>
                  <a:latin typeface="メイリオ" panose="020B0604030504040204" pitchFamily="50" charset="-128"/>
                  <a:ea typeface="メイリオ" panose="020B0604030504040204" pitchFamily="50" charset="-128"/>
                </a:rPr>
                <a:t>いのちに力</a:t>
              </a:r>
              <a:r>
                <a:rPr lang="ja-JP" altLang="en-US" sz="1050" b="1" dirty="0" smtClean="0">
                  <a:solidFill>
                    <a:srgbClr val="F19551"/>
                  </a:solidFill>
                  <a:latin typeface="メイリオ" panose="020B0604030504040204" pitchFamily="50" charset="-128"/>
                  <a:ea typeface="メイリオ" panose="020B0604030504040204" pitchFamily="50" charset="-128"/>
                </a:rPr>
                <a:t>を</a:t>
              </a:r>
              <a:endParaRPr lang="en-US" altLang="ja-JP" sz="1050" b="1" dirty="0" smtClean="0">
                <a:solidFill>
                  <a:srgbClr val="F19551"/>
                </a:solidFill>
                <a:latin typeface="メイリオ" panose="020B0604030504040204" pitchFamily="50" charset="-128"/>
                <a:ea typeface="メイリオ" panose="020B0604030504040204" pitchFamily="50" charset="-128"/>
              </a:endParaRPr>
            </a:p>
            <a:p>
              <a:pPr algn="ctr"/>
              <a:r>
                <a:rPr lang="ja-JP" altLang="en-US" sz="1050" b="1" dirty="0" smtClean="0">
                  <a:solidFill>
                    <a:srgbClr val="F19551"/>
                  </a:solidFill>
                  <a:latin typeface="メイリオ" panose="020B0604030504040204" pitchFamily="50" charset="-128"/>
                  <a:ea typeface="メイリオ" panose="020B0604030504040204" pitchFamily="50" charset="-128"/>
                </a:rPr>
                <a:t>与える</a:t>
              </a:r>
              <a:endParaRPr lang="ja-JP" altLang="en-US" sz="1050" b="1" dirty="0">
                <a:solidFill>
                  <a:srgbClr val="F19551"/>
                </a:solidFill>
                <a:latin typeface="メイリオ" panose="020B0604030504040204" pitchFamily="50" charset="-128"/>
                <a:ea typeface="メイリオ" panose="020B0604030504040204" pitchFamily="50" charset="-128"/>
              </a:endParaRPr>
            </a:p>
          </p:txBody>
        </p:sp>
        <p:sp>
          <p:nvSpPr>
            <p:cNvPr id="205" name="正方形/長方形 204"/>
            <p:cNvSpPr/>
            <p:nvPr/>
          </p:nvSpPr>
          <p:spPr>
            <a:xfrm>
              <a:off x="1629751" y="8040614"/>
              <a:ext cx="1297593" cy="456160"/>
            </a:xfrm>
            <a:prstGeom prst="rect">
              <a:avLst/>
            </a:prstGeom>
            <a:solidFill>
              <a:srgbClr val="E2F0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385723"/>
                  </a:solidFill>
                  <a:latin typeface="メイリオ" panose="020B0604030504040204" pitchFamily="50" charset="-128"/>
                  <a:ea typeface="メイリオ" panose="020B0604030504040204" pitchFamily="50" charset="-128"/>
                </a:rPr>
                <a:t>いのちを救う</a:t>
              </a:r>
            </a:p>
          </p:txBody>
        </p:sp>
        <p:sp>
          <p:nvSpPr>
            <p:cNvPr id="207" name="正方形/長方形 206"/>
            <p:cNvSpPr/>
            <p:nvPr/>
          </p:nvSpPr>
          <p:spPr>
            <a:xfrm>
              <a:off x="1633939" y="8998198"/>
              <a:ext cx="1293406" cy="452273"/>
            </a:xfrm>
            <a:prstGeom prst="rect">
              <a:avLst/>
            </a:prstGeom>
            <a:solidFill>
              <a:srgbClr val="DEEBF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2E75B6"/>
                  </a:solidFill>
                  <a:latin typeface="メイリオ" panose="020B0604030504040204" pitchFamily="50" charset="-128"/>
                  <a:ea typeface="メイリオ" panose="020B0604030504040204" pitchFamily="50" charset="-128"/>
                </a:rPr>
                <a:t>いのちをつなぐ</a:t>
              </a:r>
            </a:p>
          </p:txBody>
        </p:sp>
        <p:sp>
          <p:nvSpPr>
            <p:cNvPr id="5" name="正方形/長方形 4"/>
            <p:cNvSpPr/>
            <p:nvPr/>
          </p:nvSpPr>
          <p:spPr>
            <a:xfrm>
              <a:off x="1647035" y="8033304"/>
              <a:ext cx="1280309" cy="14445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20" name="グループ化 19"/>
          <p:cNvGrpSpPr/>
          <p:nvPr/>
        </p:nvGrpSpPr>
        <p:grpSpPr>
          <a:xfrm>
            <a:off x="4434049" y="7975839"/>
            <a:ext cx="1962635" cy="1542099"/>
            <a:chOff x="3438225" y="7777838"/>
            <a:chExt cx="1962635" cy="1542099"/>
          </a:xfrm>
        </p:grpSpPr>
        <p:sp>
          <p:nvSpPr>
            <p:cNvPr id="200" name="正方形/長方形 199"/>
            <p:cNvSpPr/>
            <p:nvPr/>
          </p:nvSpPr>
          <p:spPr>
            <a:xfrm>
              <a:off x="3560791" y="7777838"/>
              <a:ext cx="1685077" cy="230832"/>
            </a:xfrm>
            <a:prstGeom prst="rect">
              <a:avLst/>
            </a:prstGeom>
          </p:spPr>
          <p:txBody>
            <a:bodyPr wrap="none">
              <a:spAutoFit/>
            </a:bodyPr>
            <a:lstStyle/>
            <a:p>
              <a:r>
                <a:rPr kumimoji="1" lang="ja-JP" altLang="en-US" sz="900" b="1" u="sng" dirty="0" smtClean="0">
                  <a:solidFill>
                    <a:srgbClr val="002060"/>
                  </a:solidFill>
                  <a:latin typeface="+mn-ea"/>
                </a:rPr>
                <a:t>ワークシートのトピック決定</a:t>
              </a:r>
              <a:endParaRPr kumimoji="1" lang="en-US" altLang="ja-JP" sz="900" b="1" u="sng" dirty="0" smtClean="0">
                <a:solidFill>
                  <a:srgbClr val="002060"/>
                </a:solidFill>
                <a:latin typeface="+mn-ea"/>
              </a:endParaRPr>
            </a:p>
          </p:txBody>
        </p:sp>
        <p:grpSp>
          <p:nvGrpSpPr>
            <p:cNvPr id="14" name="グループ化 13"/>
            <p:cNvGrpSpPr/>
            <p:nvPr/>
          </p:nvGrpSpPr>
          <p:grpSpPr>
            <a:xfrm>
              <a:off x="3438225" y="8009598"/>
              <a:ext cx="1962635" cy="1310339"/>
              <a:chOff x="3711642" y="8041813"/>
              <a:chExt cx="1962635" cy="1310339"/>
            </a:xfrm>
          </p:grpSpPr>
          <p:sp>
            <p:nvSpPr>
              <p:cNvPr id="208" name="正方形/長方形 207"/>
              <p:cNvSpPr/>
              <p:nvPr/>
            </p:nvSpPr>
            <p:spPr>
              <a:xfrm>
                <a:off x="3807236" y="8458156"/>
                <a:ext cx="1831745" cy="437748"/>
              </a:xfrm>
              <a:prstGeom prst="rect">
                <a:avLst/>
              </a:prstGeom>
              <a:solidFill>
                <a:srgbClr val="FFF2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b="1" dirty="0">
                  <a:solidFill>
                    <a:schemeClr val="tx1"/>
                  </a:solidFill>
                  <a:latin typeface="+mn-ea"/>
                </a:endParaRPr>
              </a:p>
            </p:txBody>
          </p:sp>
          <p:sp>
            <p:nvSpPr>
              <p:cNvPr id="209" name="正方形/長方形 208"/>
              <p:cNvSpPr/>
              <p:nvPr/>
            </p:nvSpPr>
            <p:spPr>
              <a:xfrm>
                <a:off x="3782873" y="8888145"/>
                <a:ext cx="1829100" cy="376854"/>
              </a:xfrm>
              <a:prstGeom prst="rect">
                <a:avLst/>
              </a:prstGeom>
              <a:solidFill>
                <a:srgbClr val="DEEBF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b="1" dirty="0">
                  <a:solidFill>
                    <a:schemeClr val="tx1"/>
                  </a:solidFill>
                  <a:latin typeface="+mn-ea"/>
                </a:endParaRPr>
              </a:p>
            </p:txBody>
          </p:sp>
          <p:sp>
            <p:nvSpPr>
              <p:cNvPr id="199" name="正方形/長方形 198"/>
              <p:cNvSpPr/>
              <p:nvPr/>
            </p:nvSpPr>
            <p:spPr>
              <a:xfrm>
                <a:off x="3804240" y="8050498"/>
                <a:ext cx="1808678" cy="415271"/>
              </a:xfrm>
              <a:prstGeom prst="rect">
                <a:avLst/>
              </a:prstGeom>
              <a:solidFill>
                <a:srgbClr val="E2F0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b="1" dirty="0">
                  <a:solidFill>
                    <a:schemeClr val="tx1"/>
                  </a:solidFill>
                  <a:latin typeface="+mn-ea"/>
                </a:endParaRPr>
              </a:p>
            </p:txBody>
          </p:sp>
          <p:grpSp>
            <p:nvGrpSpPr>
              <p:cNvPr id="8" name="グループ化 7"/>
              <p:cNvGrpSpPr/>
              <p:nvPr/>
            </p:nvGrpSpPr>
            <p:grpSpPr>
              <a:xfrm>
                <a:off x="3711642" y="8128499"/>
                <a:ext cx="1962635" cy="353944"/>
                <a:chOff x="3726895" y="7926425"/>
                <a:chExt cx="1962635" cy="353944"/>
              </a:xfrm>
            </p:grpSpPr>
            <p:sp>
              <p:nvSpPr>
                <p:cNvPr id="177" name="正方形/長方形 176"/>
                <p:cNvSpPr/>
                <p:nvPr/>
              </p:nvSpPr>
              <p:spPr>
                <a:xfrm>
                  <a:off x="3726895" y="7926425"/>
                  <a:ext cx="1962635" cy="307777"/>
                </a:xfrm>
                <a:prstGeom prst="rect">
                  <a:avLst/>
                </a:prstGeom>
                <a:ln w="12700">
                  <a:noFill/>
                  <a:prstDash val="solid"/>
                </a:ln>
              </p:spPr>
              <p:txBody>
                <a:bodyPr wrap="square">
                  <a:spAutoFit/>
                </a:bodyPr>
                <a:lstStyle/>
                <a:p>
                  <a:r>
                    <a:rPr lang="ja-JP" altLang="en-US" sz="700" b="1" dirty="0" smtClean="0">
                      <a:latin typeface="+mn-ea"/>
                    </a:rPr>
                    <a:t>・プラスチックごみから環境</a:t>
                  </a:r>
                  <a:r>
                    <a:rPr lang="ja-JP" altLang="en-US" sz="700" b="1" dirty="0">
                      <a:latin typeface="+mn-ea"/>
                    </a:rPr>
                    <a:t>問題</a:t>
                  </a:r>
                  <a:r>
                    <a:rPr lang="ja-JP" altLang="en-US" sz="700" b="1" dirty="0" smtClean="0">
                      <a:latin typeface="+mn-ea"/>
                    </a:rPr>
                    <a:t>を考えよう</a:t>
                  </a:r>
                  <a:endParaRPr lang="en-US" altLang="ja-JP" sz="700" b="1" dirty="0" smtClean="0">
                    <a:latin typeface="+mn-ea"/>
                  </a:endParaRPr>
                </a:p>
                <a:p>
                  <a:r>
                    <a:rPr lang="ja-JP" altLang="en-US" sz="700" b="1" dirty="0" smtClean="0">
                      <a:latin typeface="+mn-ea"/>
                    </a:rPr>
                    <a:t>・</a:t>
                  </a:r>
                  <a:r>
                    <a:rPr lang="ja-JP" altLang="en-US" sz="700" b="1" dirty="0">
                      <a:latin typeface="+mn-ea"/>
                    </a:rPr>
                    <a:t>健康</a:t>
                  </a:r>
                  <a:r>
                    <a:rPr lang="ja-JP" altLang="en-US" sz="700" b="1" dirty="0" smtClean="0">
                      <a:latin typeface="+mn-ea"/>
                    </a:rPr>
                    <a:t>な</a:t>
                  </a:r>
                  <a:r>
                    <a:rPr lang="ja-JP" altLang="en-US" sz="700" b="1" dirty="0">
                      <a:latin typeface="+mn-ea"/>
                    </a:rPr>
                    <a:t>生活</a:t>
                  </a:r>
                  <a:r>
                    <a:rPr lang="ja-JP" altLang="en-US" sz="700" b="1" dirty="0" smtClean="0">
                      <a:latin typeface="+mn-ea"/>
                    </a:rPr>
                    <a:t>が続く</a:t>
                  </a:r>
                  <a:r>
                    <a:rPr lang="ja-JP" altLang="en-US" sz="700" b="1" dirty="0">
                      <a:latin typeface="+mn-ea"/>
                    </a:rPr>
                    <a:t>未来</a:t>
                  </a:r>
                </a:p>
              </p:txBody>
            </p:sp>
            <p:sp>
              <p:nvSpPr>
                <p:cNvPr id="178" name="正方形/長方形 177"/>
                <p:cNvSpPr/>
                <p:nvPr/>
              </p:nvSpPr>
              <p:spPr>
                <a:xfrm>
                  <a:off x="3742383" y="8080314"/>
                  <a:ext cx="1858615" cy="200055"/>
                </a:xfrm>
                <a:prstGeom prst="rect">
                  <a:avLst/>
                </a:prstGeom>
                <a:ln w="12700">
                  <a:noFill/>
                  <a:prstDash val="solid"/>
                </a:ln>
              </p:spPr>
              <p:txBody>
                <a:bodyPr wrap="square">
                  <a:spAutoFit/>
                </a:bodyPr>
                <a:lstStyle/>
                <a:p>
                  <a:endParaRPr lang="ja-JP" altLang="en-US" sz="700" b="1" dirty="0">
                    <a:latin typeface="+mn-ea"/>
                  </a:endParaRPr>
                </a:p>
              </p:txBody>
            </p:sp>
          </p:grpSp>
          <p:sp>
            <p:nvSpPr>
              <p:cNvPr id="179" name="正方形/長方形 178"/>
              <p:cNvSpPr/>
              <p:nvPr/>
            </p:nvSpPr>
            <p:spPr>
              <a:xfrm>
                <a:off x="3722731" y="8546791"/>
                <a:ext cx="1812458" cy="415498"/>
              </a:xfrm>
              <a:prstGeom prst="rect">
                <a:avLst/>
              </a:prstGeom>
              <a:ln w="12700">
                <a:noFill/>
                <a:prstDash val="solid"/>
              </a:ln>
            </p:spPr>
            <p:txBody>
              <a:bodyPr wrap="square">
                <a:spAutoFit/>
              </a:bodyPr>
              <a:lstStyle/>
              <a:p>
                <a:r>
                  <a:rPr lang="ja-JP" altLang="en-US" sz="700" b="1" dirty="0" smtClean="0">
                    <a:latin typeface="+mn-ea"/>
                  </a:rPr>
                  <a:t>・昆虫食</a:t>
                </a:r>
                <a:r>
                  <a:rPr lang="ja-JP" altLang="en-US" sz="700" b="1" dirty="0">
                    <a:latin typeface="+mn-ea"/>
                  </a:rPr>
                  <a:t>⁉持続可能な未来の食とは</a:t>
                </a:r>
                <a:r>
                  <a:rPr lang="ja-JP" altLang="en-US" sz="700" b="1" dirty="0" smtClean="0">
                    <a:latin typeface="+mn-ea"/>
                  </a:rPr>
                  <a:t>？</a:t>
                </a:r>
                <a:endParaRPr lang="en-US" altLang="ja-JP" sz="700" b="1" dirty="0" smtClean="0">
                  <a:latin typeface="+mn-ea"/>
                </a:endParaRPr>
              </a:p>
              <a:p>
                <a:pPr lvl="0"/>
                <a:r>
                  <a:rPr lang="ja-JP" altLang="en-US" sz="700" b="1" dirty="0" smtClean="0">
                    <a:solidFill>
                      <a:prstClr val="black"/>
                    </a:solidFill>
                    <a:latin typeface="游ゴシック" panose="020B0400000000000000" pitchFamily="50" charset="-128"/>
                  </a:rPr>
                  <a:t>・日本の文化を未来に紡ぐためには？</a:t>
                </a:r>
                <a:endParaRPr lang="ja-JP" altLang="en-US" sz="700" b="1" dirty="0">
                  <a:solidFill>
                    <a:prstClr val="black"/>
                  </a:solidFill>
                  <a:latin typeface="游ゴシック" panose="020B0400000000000000" pitchFamily="50" charset="-128"/>
                </a:endParaRPr>
              </a:p>
              <a:p>
                <a:endParaRPr lang="ja-JP" altLang="en-US" sz="700" b="1" dirty="0">
                  <a:latin typeface="+mn-ea"/>
                </a:endParaRPr>
              </a:p>
            </p:txBody>
          </p:sp>
          <p:sp>
            <p:nvSpPr>
              <p:cNvPr id="181" name="正方形/長方形 180"/>
              <p:cNvSpPr/>
              <p:nvPr/>
            </p:nvSpPr>
            <p:spPr>
              <a:xfrm>
                <a:off x="3714521" y="8936654"/>
                <a:ext cx="1939446" cy="415498"/>
              </a:xfrm>
              <a:prstGeom prst="rect">
                <a:avLst/>
              </a:prstGeom>
              <a:ln w="12700">
                <a:noFill/>
                <a:prstDash val="solid"/>
              </a:ln>
            </p:spPr>
            <p:txBody>
              <a:bodyPr wrap="square">
                <a:spAutoFit/>
              </a:bodyPr>
              <a:lstStyle/>
              <a:p>
                <a:r>
                  <a:rPr lang="ja-JP" altLang="en-US" sz="700" b="1" dirty="0" smtClean="0">
                    <a:latin typeface="+mn-ea"/>
                  </a:rPr>
                  <a:t>・メタバース</a:t>
                </a:r>
                <a:r>
                  <a:rPr lang="ja-JP" altLang="en-US" sz="700" b="1" dirty="0">
                    <a:latin typeface="+mn-ea"/>
                  </a:rPr>
                  <a:t>でこんなことも変わるかも</a:t>
                </a:r>
                <a:r>
                  <a:rPr lang="ja-JP" altLang="en-US" sz="700" b="1" dirty="0" smtClean="0">
                    <a:latin typeface="+mn-ea"/>
                  </a:rPr>
                  <a:t>？</a:t>
                </a:r>
                <a:endParaRPr lang="en-US" altLang="ja-JP" sz="700" b="1" dirty="0" smtClean="0">
                  <a:latin typeface="+mn-ea"/>
                </a:endParaRPr>
              </a:p>
              <a:p>
                <a:r>
                  <a:rPr lang="ja-JP" altLang="en-US" sz="700" b="1" dirty="0">
                    <a:latin typeface="+mn-ea"/>
                  </a:rPr>
                  <a:t>・誰もが生き生きと輝けるためには？</a:t>
                </a:r>
              </a:p>
              <a:p>
                <a:endParaRPr lang="ja-JP" altLang="en-US" sz="700" b="1" dirty="0">
                  <a:latin typeface="+mn-ea"/>
                </a:endParaRPr>
              </a:p>
            </p:txBody>
          </p:sp>
          <p:sp>
            <p:nvSpPr>
              <p:cNvPr id="210" name="正方形/長方形 209"/>
              <p:cNvSpPr/>
              <p:nvPr/>
            </p:nvSpPr>
            <p:spPr>
              <a:xfrm>
                <a:off x="3792191" y="8041813"/>
                <a:ext cx="1832776" cy="12201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7" name="正方形/長方形 226"/>
          <p:cNvSpPr/>
          <p:nvPr/>
        </p:nvSpPr>
        <p:spPr>
          <a:xfrm>
            <a:off x="1579585" y="7557622"/>
            <a:ext cx="1969287" cy="400110"/>
          </a:xfrm>
          <a:prstGeom prst="rect">
            <a:avLst/>
          </a:prstGeom>
        </p:spPr>
        <p:txBody>
          <a:bodyPr wrap="square">
            <a:spAutoFit/>
          </a:bodyPr>
          <a:lstStyle/>
          <a:p>
            <a:pPr algn="ctr"/>
            <a:r>
              <a:rPr lang="ja-JP" altLang="en-US" sz="1000" b="1" dirty="0" smtClean="0">
                <a:solidFill>
                  <a:srgbClr val="FF0000"/>
                </a:solidFill>
              </a:rPr>
              <a:t>大型モニターで</a:t>
            </a:r>
            <a:endParaRPr lang="en-US" altLang="ja-JP" sz="1000" b="1" dirty="0" smtClean="0">
              <a:solidFill>
                <a:srgbClr val="FF0000"/>
              </a:solidFill>
            </a:endParaRPr>
          </a:p>
          <a:p>
            <a:pPr algn="ctr"/>
            <a:r>
              <a:rPr lang="ja-JP" altLang="en-US" sz="1000" b="1" dirty="0" smtClean="0">
                <a:solidFill>
                  <a:srgbClr val="FF0000"/>
                </a:solidFill>
              </a:rPr>
              <a:t>全員で同じ動画を視聴</a:t>
            </a:r>
            <a:endParaRPr lang="en-US" altLang="ja-JP" sz="1000" b="1" dirty="0">
              <a:solidFill>
                <a:srgbClr val="FF0000"/>
              </a:solidFill>
            </a:endParaRPr>
          </a:p>
        </p:txBody>
      </p:sp>
      <p:sp>
        <p:nvSpPr>
          <p:cNvPr id="228" name="正方形/長方形 227"/>
          <p:cNvSpPr/>
          <p:nvPr/>
        </p:nvSpPr>
        <p:spPr>
          <a:xfrm>
            <a:off x="1408127" y="7904539"/>
            <a:ext cx="1197765" cy="230832"/>
          </a:xfrm>
          <a:prstGeom prst="rect">
            <a:avLst/>
          </a:prstGeom>
        </p:spPr>
        <p:txBody>
          <a:bodyPr wrap="none">
            <a:spAutoFit/>
          </a:bodyPr>
          <a:lstStyle/>
          <a:p>
            <a:pPr algn="ctr"/>
            <a:r>
              <a:rPr kumimoji="1" lang="ja-JP" altLang="en-US" sz="800" b="1" u="sng" dirty="0">
                <a:solidFill>
                  <a:srgbClr val="002060"/>
                </a:solidFill>
                <a:latin typeface="+mn-ea"/>
              </a:rPr>
              <a:t>「</a:t>
            </a:r>
            <a:r>
              <a:rPr kumimoji="1" lang="ja-JP" altLang="en-US" sz="900" b="1" u="sng" dirty="0">
                <a:solidFill>
                  <a:srgbClr val="002060"/>
                </a:solidFill>
                <a:latin typeface="+mn-ea"/>
              </a:rPr>
              <a:t>はじめに見よう</a:t>
            </a:r>
            <a:r>
              <a:rPr kumimoji="1" lang="ja-JP" altLang="en-US" sz="800" b="1" u="sng" dirty="0" smtClean="0">
                <a:solidFill>
                  <a:srgbClr val="002060"/>
                </a:solidFill>
                <a:latin typeface="+mn-ea"/>
              </a:rPr>
              <a:t>」</a:t>
            </a:r>
            <a:endParaRPr kumimoji="1" lang="en-US" altLang="ja-JP" sz="800" b="1" u="sng" dirty="0" smtClean="0">
              <a:solidFill>
                <a:srgbClr val="002060"/>
              </a:solidFill>
              <a:latin typeface="+mn-ea"/>
            </a:endParaRPr>
          </a:p>
        </p:txBody>
      </p:sp>
      <p:grpSp>
        <p:nvGrpSpPr>
          <p:cNvPr id="19" name="グループ化 18"/>
          <p:cNvGrpSpPr/>
          <p:nvPr/>
        </p:nvGrpSpPr>
        <p:grpSpPr>
          <a:xfrm>
            <a:off x="1006924" y="4837860"/>
            <a:ext cx="1559005" cy="2125617"/>
            <a:chOff x="565557" y="4836263"/>
            <a:chExt cx="1559005" cy="2125617"/>
          </a:xfrm>
        </p:grpSpPr>
        <p:sp>
          <p:nvSpPr>
            <p:cNvPr id="143" name="正方形/長方形 142"/>
            <p:cNvSpPr/>
            <p:nvPr/>
          </p:nvSpPr>
          <p:spPr>
            <a:xfrm>
              <a:off x="763842" y="5540885"/>
              <a:ext cx="855129" cy="1340925"/>
            </a:xfrm>
            <a:prstGeom prst="rect">
              <a:avLst/>
            </a:prstGeom>
            <a:solidFill>
              <a:srgbClr val="FFFF00">
                <a:alpha val="50196"/>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chemeClr val="tx1"/>
                  </a:solidFill>
                </a:rPr>
                <a:t>万博の</a:t>
              </a:r>
              <a:endParaRPr kumimoji="1" lang="en-US" altLang="ja-JP" sz="1000" b="1" dirty="0" smtClean="0">
                <a:solidFill>
                  <a:schemeClr val="tx1"/>
                </a:solidFill>
              </a:endParaRPr>
            </a:p>
            <a:p>
              <a:r>
                <a:rPr kumimoji="1" lang="ja-JP" altLang="en-US" sz="1000" b="1" dirty="0" smtClean="0">
                  <a:solidFill>
                    <a:schemeClr val="tx1"/>
                  </a:solidFill>
                </a:rPr>
                <a:t>意義や目的</a:t>
              </a:r>
              <a:endParaRPr kumimoji="1" lang="en-US" altLang="ja-JP" sz="1000" b="1" dirty="0" smtClean="0">
                <a:solidFill>
                  <a:schemeClr val="tx1"/>
                </a:solidFill>
              </a:endParaRPr>
            </a:p>
            <a:p>
              <a:endParaRPr kumimoji="1" lang="en-US" altLang="ja-JP" sz="1000" b="1" dirty="0">
                <a:solidFill>
                  <a:schemeClr val="tx1"/>
                </a:solidFill>
              </a:endParaRPr>
            </a:p>
          </p:txBody>
        </p:sp>
        <p:sp>
          <p:nvSpPr>
            <p:cNvPr id="160" name="二等辺三角形 159"/>
            <p:cNvSpPr/>
            <p:nvPr/>
          </p:nvSpPr>
          <p:spPr>
            <a:xfrm rot="5400000">
              <a:off x="1216752" y="5993926"/>
              <a:ext cx="1435788" cy="379832"/>
            </a:xfrm>
            <a:prstGeom prs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p:cNvSpPr txBox="1"/>
            <p:nvPr/>
          </p:nvSpPr>
          <p:spPr>
            <a:xfrm>
              <a:off x="1712273" y="5395209"/>
              <a:ext cx="346249" cy="1566671"/>
            </a:xfrm>
            <a:prstGeom prst="rect">
              <a:avLst/>
            </a:prstGeom>
            <a:noFill/>
          </p:spPr>
          <p:txBody>
            <a:bodyPr vert="eaVert" wrap="square" rtlCol="0">
              <a:spAutoFit/>
            </a:bodyPr>
            <a:lstStyle/>
            <a:p>
              <a:r>
                <a:rPr kumimoji="1" lang="ja-JP" altLang="en-US" sz="1050" b="1" dirty="0" smtClean="0">
                  <a:solidFill>
                    <a:schemeClr val="accent5">
                      <a:lumMod val="50000"/>
                    </a:schemeClr>
                  </a:solidFill>
                </a:rPr>
                <a:t>３テーマから１つを選ぶ</a:t>
              </a:r>
              <a:endParaRPr kumimoji="1" lang="en-US" altLang="ja-JP" sz="1050" b="1" dirty="0" smtClean="0">
                <a:solidFill>
                  <a:schemeClr val="accent5">
                    <a:lumMod val="50000"/>
                  </a:schemeClr>
                </a:solidFill>
              </a:endParaRPr>
            </a:p>
          </p:txBody>
        </p:sp>
        <p:sp>
          <p:nvSpPr>
            <p:cNvPr id="195" name="正方形/長方形 194"/>
            <p:cNvSpPr/>
            <p:nvPr/>
          </p:nvSpPr>
          <p:spPr>
            <a:xfrm>
              <a:off x="840128" y="4836263"/>
              <a:ext cx="697627" cy="400110"/>
            </a:xfrm>
            <a:prstGeom prst="rect">
              <a:avLst/>
            </a:prstGeom>
          </p:spPr>
          <p:txBody>
            <a:bodyPr wrap="none">
              <a:spAutoFit/>
            </a:bodyPr>
            <a:lstStyle/>
            <a:p>
              <a:pPr algn="ctr"/>
              <a:endParaRPr kumimoji="1" lang="en-US" altLang="ja-JP" sz="1000" b="1" dirty="0" smtClean="0">
                <a:solidFill>
                  <a:srgbClr val="FF0000"/>
                </a:solidFill>
                <a:latin typeface="+mn-ea"/>
              </a:endParaRPr>
            </a:p>
            <a:p>
              <a:pPr algn="ctr"/>
              <a:r>
                <a:rPr kumimoji="1" lang="ja-JP" altLang="en-US" sz="1000" b="1" dirty="0" smtClean="0">
                  <a:solidFill>
                    <a:srgbClr val="FF0000"/>
                  </a:solidFill>
                  <a:latin typeface="+mn-ea"/>
                </a:rPr>
                <a:t>各自視聴</a:t>
              </a:r>
              <a:endParaRPr kumimoji="1" lang="en-US" altLang="ja-JP" sz="1000" b="1" dirty="0">
                <a:solidFill>
                  <a:srgbClr val="FF0000"/>
                </a:solidFill>
                <a:latin typeface="+mn-ea"/>
              </a:endParaRPr>
            </a:p>
          </p:txBody>
        </p:sp>
        <p:sp>
          <p:nvSpPr>
            <p:cNvPr id="236" name="正方形/長方形 235"/>
            <p:cNvSpPr/>
            <p:nvPr/>
          </p:nvSpPr>
          <p:spPr>
            <a:xfrm>
              <a:off x="565557" y="5195116"/>
              <a:ext cx="1223413" cy="230832"/>
            </a:xfrm>
            <a:prstGeom prst="rect">
              <a:avLst/>
            </a:prstGeom>
          </p:spPr>
          <p:txBody>
            <a:bodyPr wrap="none">
              <a:spAutoFit/>
            </a:bodyPr>
            <a:lstStyle/>
            <a:p>
              <a:pPr algn="ctr"/>
              <a:r>
                <a:rPr kumimoji="1" lang="ja-JP" altLang="en-US" sz="900" b="1" u="sng" dirty="0">
                  <a:solidFill>
                    <a:srgbClr val="002060"/>
                  </a:solidFill>
                  <a:latin typeface="+mn-ea"/>
                </a:rPr>
                <a:t>「はじめに見よう</a:t>
              </a:r>
              <a:r>
                <a:rPr kumimoji="1" lang="ja-JP" altLang="en-US" sz="900" b="1" u="sng" dirty="0" smtClean="0">
                  <a:solidFill>
                    <a:srgbClr val="002060"/>
                  </a:solidFill>
                  <a:latin typeface="+mn-ea"/>
                </a:rPr>
                <a:t>」</a:t>
              </a:r>
              <a:endParaRPr kumimoji="1" lang="en-US" altLang="ja-JP" sz="900" b="1" u="sng" dirty="0" smtClean="0">
                <a:solidFill>
                  <a:srgbClr val="002060"/>
                </a:solidFill>
                <a:latin typeface="+mn-ea"/>
              </a:endParaRPr>
            </a:p>
          </p:txBody>
        </p:sp>
        <p:sp>
          <p:nvSpPr>
            <p:cNvPr id="237" name="角丸四角形 236"/>
            <p:cNvSpPr/>
            <p:nvPr/>
          </p:nvSpPr>
          <p:spPr>
            <a:xfrm>
              <a:off x="795345" y="5408238"/>
              <a:ext cx="773217" cy="2579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bg1"/>
                  </a:solidFill>
                  <a:latin typeface="+mn-ea"/>
                </a:rPr>
                <a:t>共通映像</a:t>
              </a:r>
              <a:endParaRPr kumimoji="1" lang="en-US" altLang="ja-JP" sz="800" b="1" dirty="0" smtClean="0">
                <a:solidFill>
                  <a:schemeClr val="bg1"/>
                </a:solidFill>
                <a:latin typeface="+mn-ea"/>
              </a:endParaRPr>
            </a:p>
            <a:p>
              <a:r>
                <a:rPr kumimoji="1" lang="ja-JP" altLang="en-US" sz="800" dirty="0" smtClean="0">
                  <a:solidFill>
                    <a:schemeClr val="bg1"/>
                  </a:solidFill>
                  <a:latin typeface="+mn-ea"/>
                </a:rPr>
                <a:t>（約</a:t>
              </a:r>
              <a:r>
                <a:rPr kumimoji="1" lang="en-US" altLang="ja-JP" sz="800" dirty="0" smtClean="0">
                  <a:solidFill>
                    <a:schemeClr val="bg1"/>
                  </a:solidFill>
                  <a:latin typeface="+mn-ea"/>
                </a:rPr>
                <a:t>10</a:t>
              </a:r>
              <a:r>
                <a:rPr kumimoji="1" lang="ja-JP" altLang="en-US" sz="800" dirty="0" smtClean="0">
                  <a:solidFill>
                    <a:schemeClr val="bg1"/>
                  </a:solidFill>
                  <a:latin typeface="+mn-ea"/>
                </a:rPr>
                <a:t>分）</a:t>
              </a:r>
              <a:endParaRPr kumimoji="1" lang="en-US" altLang="ja-JP" sz="800" dirty="0" smtClean="0">
                <a:solidFill>
                  <a:schemeClr val="bg1"/>
                </a:solidFill>
                <a:latin typeface="+mn-ea"/>
              </a:endParaRPr>
            </a:p>
          </p:txBody>
        </p:sp>
      </p:grpSp>
      <p:sp>
        <p:nvSpPr>
          <p:cNvPr id="221" name="二等辺三角形 220"/>
          <p:cNvSpPr/>
          <p:nvPr/>
        </p:nvSpPr>
        <p:spPr>
          <a:xfrm rot="5400000">
            <a:off x="3943082" y="5486258"/>
            <a:ext cx="417948" cy="42949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4454897" y="6035075"/>
            <a:ext cx="1777966" cy="362914"/>
          </a:xfrm>
          <a:prstGeom prst="rect">
            <a:avLst/>
          </a:prstGeom>
          <a:solidFill>
            <a:srgbClr val="FFF2CC"/>
          </a:solidFill>
          <a:ln w="19050">
            <a:solidFill>
              <a:srgbClr val="F19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b="1" dirty="0">
              <a:solidFill>
                <a:schemeClr val="tx1"/>
              </a:solidFill>
            </a:endParaRPr>
          </a:p>
        </p:txBody>
      </p:sp>
      <p:sp>
        <p:nvSpPr>
          <p:cNvPr id="192" name="正方形/長方形 191"/>
          <p:cNvSpPr/>
          <p:nvPr/>
        </p:nvSpPr>
        <p:spPr>
          <a:xfrm>
            <a:off x="4464168" y="6543511"/>
            <a:ext cx="1777966" cy="362914"/>
          </a:xfrm>
          <a:prstGeom prst="rect">
            <a:avLst/>
          </a:prstGeom>
          <a:solidFill>
            <a:srgbClr val="DEEBF7"/>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b="1" dirty="0">
              <a:solidFill>
                <a:schemeClr val="tx1"/>
              </a:solidFill>
            </a:endParaRPr>
          </a:p>
        </p:txBody>
      </p:sp>
      <p:sp>
        <p:nvSpPr>
          <p:cNvPr id="190" name="正方形/長方形 189"/>
          <p:cNvSpPr/>
          <p:nvPr/>
        </p:nvSpPr>
        <p:spPr>
          <a:xfrm>
            <a:off x="4440263" y="5508278"/>
            <a:ext cx="1792154" cy="362914"/>
          </a:xfrm>
          <a:prstGeom prst="rect">
            <a:avLst/>
          </a:prstGeom>
          <a:solidFill>
            <a:srgbClr val="E2F0D9"/>
          </a:solidFill>
          <a:ln w="19050">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b="1" dirty="0">
              <a:solidFill>
                <a:schemeClr val="tx1"/>
              </a:solidFill>
            </a:endParaRPr>
          </a:p>
        </p:txBody>
      </p:sp>
      <p:sp>
        <p:nvSpPr>
          <p:cNvPr id="148" name="正方形/長方形 147"/>
          <p:cNvSpPr/>
          <p:nvPr/>
        </p:nvSpPr>
        <p:spPr>
          <a:xfrm>
            <a:off x="4351942" y="5545650"/>
            <a:ext cx="2031026" cy="200055"/>
          </a:xfrm>
          <a:prstGeom prst="rect">
            <a:avLst/>
          </a:prstGeom>
          <a:ln w="12700">
            <a:noFill/>
            <a:prstDash val="solid"/>
          </a:ln>
        </p:spPr>
        <p:txBody>
          <a:bodyPr wrap="square">
            <a:spAutoFit/>
          </a:bodyPr>
          <a:lstStyle/>
          <a:p>
            <a:r>
              <a:rPr lang="ja-JP" altLang="en-US" sz="700" b="1" dirty="0" smtClean="0"/>
              <a:t>・プラスチックごみから環境</a:t>
            </a:r>
            <a:r>
              <a:rPr lang="ja-JP" altLang="en-US" sz="700" b="1" dirty="0"/>
              <a:t>問題</a:t>
            </a:r>
            <a:r>
              <a:rPr lang="ja-JP" altLang="en-US" sz="700" b="1" dirty="0" smtClean="0"/>
              <a:t>を</a:t>
            </a:r>
            <a:r>
              <a:rPr lang="ja-JP" altLang="en-US" sz="700" b="1" dirty="0"/>
              <a:t>考</a:t>
            </a:r>
            <a:r>
              <a:rPr lang="ja-JP" altLang="en-US" sz="700" b="1" dirty="0" smtClean="0"/>
              <a:t>えよう</a:t>
            </a:r>
            <a:endParaRPr lang="ja-JP" altLang="en-US" sz="700" b="1" dirty="0"/>
          </a:p>
        </p:txBody>
      </p:sp>
      <p:sp>
        <p:nvSpPr>
          <p:cNvPr id="165" name="正方形/長方形 164"/>
          <p:cNvSpPr/>
          <p:nvPr/>
        </p:nvSpPr>
        <p:spPr>
          <a:xfrm>
            <a:off x="4363883" y="5648287"/>
            <a:ext cx="1891675" cy="200055"/>
          </a:xfrm>
          <a:prstGeom prst="rect">
            <a:avLst/>
          </a:prstGeom>
          <a:ln w="12700">
            <a:noFill/>
            <a:prstDash val="solid"/>
          </a:ln>
        </p:spPr>
        <p:txBody>
          <a:bodyPr wrap="square">
            <a:spAutoFit/>
          </a:bodyPr>
          <a:lstStyle/>
          <a:p>
            <a:r>
              <a:rPr lang="ja-JP" altLang="en-US" sz="700" b="1" dirty="0" smtClean="0"/>
              <a:t>・健康な</a:t>
            </a:r>
            <a:r>
              <a:rPr lang="ja-JP" altLang="en-US" sz="700" b="1" dirty="0"/>
              <a:t>生活</a:t>
            </a:r>
            <a:r>
              <a:rPr lang="ja-JP" altLang="en-US" sz="700" b="1" dirty="0" smtClean="0"/>
              <a:t>が続く</a:t>
            </a:r>
            <a:r>
              <a:rPr lang="ja-JP" altLang="en-US" sz="700" b="1" dirty="0"/>
              <a:t>未来</a:t>
            </a:r>
          </a:p>
        </p:txBody>
      </p:sp>
      <p:sp>
        <p:nvSpPr>
          <p:cNvPr id="167" name="正方形/長方形 166"/>
          <p:cNvSpPr/>
          <p:nvPr/>
        </p:nvSpPr>
        <p:spPr>
          <a:xfrm>
            <a:off x="4375404" y="6052192"/>
            <a:ext cx="1812458" cy="200055"/>
          </a:xfrm>
          <a:prstGeom prst="rect">
            <a:avLst/>
          </a:prstGeom>
          <a:ln w="12700">
            <a:noFill/>
            <a:prstDash val="solid"/>
          </a:ln>
        </p:spPr>
        <p:txBody>
          <a:bodyPr wrap="square">
            <a:spAutoFit/>
          </a:bodyPr>
          <a:lstStyle/>
          <a:p>
            <a:r>
              <a:rPr lang="ja-JP" altLang="en-US" sz="700" b="1" dirty="0" smtClean="0"/>
              <a:t>・昆虫食</a:t>
            </a:r>
            <a:r>
              <a:rPr lang="ja-JP" altLang="en-US" sz="700" b="1" dirty="0"/>
              <a:t>⁉持続可能な未来の食とは？</a:t>
            </a:r>
          </a:p>
        </p:txBody>
      </p:sp>
      <p:sp>
        <p:nvSpPr>
          <p:cNvPr id="168" name="正方形/長方形 167"/>
          <p:cNvSpPr/>
          <p:nvPr/>
        </p:nvSpPr>
        <p:spPr>
          <a:xfrm>
            <a:off x="4372790" y="6201634"/>
            <a:ext cx="1812458" cy="200055"/>
          </a:xfrm>
          <a:prstGeom prst="rect">
            <a:avLst/>
          </a:prstGeom>
          <a:ln w="12700">
            <a:noFill/>
            <a:prstDash val="solid"/>
          </a:ln>
        </p:spPr>
        <p:txBody>
          <a:bodyPr wrap="square">
            <a:spAutoFit/>
          </a:bodyPr>
          <a:lstStyle/>
          <a:p>
            <a:r>
              <a:rPr lang="ja-JP" altLang="en-US" sz="700" b="1" dirty="0" smtClean="0"/>
              <a:t>・日本の文化を未来に紡ぐためには？</a:t>
            </a:r>
            <a:endParaRPr lang="ja-JP" altLang="en-US" sz="700" b="1" dirty="0"/>
          </a:p>
        </p:txBody>
      </p:sp>
      <p:sp>
        <p:nvSpPr>
          <p:cNvPr id="169" name="正方形/長方形 168"/>
          <p:cNvSpPr/>
          <p:nvPr/>
        </p:nvSpPr>
        <p:spPr>
          <a:xfrm>
            <a:off x="4416624" y="6558319"/>
            <a:ext cx="1957590" cy="200055"/>
          </a:xfrm>
          <a:prstGeom prst="rect">
            <a:avLst/>
          </a:prstGeom>
          <a:ln w="12700">
            <a:noFill/>
            <a:prstDash val="solid"/>
          </a:ln>
        </p:spPr>
        <p:txBody>
          <a:bodyPr wrap="square">
            <a:spAutoFit/>
          </a:bodyPr>
          <a:lstStyle/>
          <a:p>
            <a:r>
              <a:rPr lang="ja-JP" altLang="en-US" sz="700" b="1" dirty="0" smtClean="0"/>
              <a:t>・メタバース</a:t>
            </a:r>
            <a:r>
              <a:rPr lang="ja-JP" altLang="en-US" sz="700" b="1" dirty="0"/>
              <a:t>でこんなことも変わるかも？</a:t>
            </a:r>
          </a:p>
        </p:txBody>
      </p:sp>
      <p:sp>
        <p:nvSpPr>
          <p:cNvPr id="170" name="正方形/長方形 169"/>
          <p:cNvSpPr/>
          <p:nvPr/>
        </p:nvSpPr>
        <p:spPr>
          <a:xfrm>
            <a:off x="4420916" y="6693180"/>
            <a:ext cx="1841300" cy="200055"/>
          </a:xfrm>
          <a:prstGeom prst="rect">
            <a:avLst/>
          </a:prstGeom>
          <a:ln w="12700">
            <a:noFill/>
            <a:prstDash val="solid"/>
          </a:ln>
        </p:spPr>
        <p:txBody>
          <a:bodyPr wrap="square">
            <a:spAutoFit/>
          </a:bodyPr>
          <a:lstStyle/>
          <a:p>
            <a:r>
              <a:rPr lang="ja-JP" altLang="en-US" sz="700" b="1" dirty="0" smtClean="0"/>
              <a:t>・誰</a:t>
            </a:r>
            <a:r>
              <a:rPr lang="ja-JP" altLang="en-US" sz="700" b="1" dirty="0"/>
              <a:t>もが生き生きと輝けるためには？</a:t>
            </a:r>
          </a:p>
        </p:txBody>
      </p:sp>
      <p:sp>
        <p:nvSpPr>
          <p:cNvPr id="240" name="正方形/長方形 239"/>
          <p:cNvSpPr/>
          <p:nvPr/>
        </p:nvSpPr>
        <p:spPr>
          <a:xfrm>
            <a:off x="4454897" y="5216787"/>
            <a:ext cx="1685077" cy="230832"/>
          </a:xfrm>
          <a:prstGeom prst="rect">
            <a:avLst/>
          </a:prstGeom>
        </p:spPr>
        <p:txBody>
          <a:bodyPr wrap="none">
            <a:spAutoFit/>
          </a:bodyPr>
          <a:lstStyle/>
          <a:p>
            <a:r>
              <a:rPr kumimoji="1" lang="ja-JP" altLang="en-US" sz="900" b="1" u="sng" dirty="0">
                <a:solidFill>
                  <a:srgbClr val="002060"/>
                </a:solidFill>
                <a:latin typeface="+mn-ea"/>
              </a:rPr>
              <a:t>ワークシートのトピック決定</a:t>
            </a:r>
            <a:endParaRPr kumimoji="1" lang="en-US" altLang="ja-JP" sz="900" b="1" u="sng" dirty="0">
              <a:solidFill>
                <a:srgbClr val="002060"/>
              </a:solidFill>
              <a:latin typeface="+mn-ea"/>
            </a:endParaRPr>
          </a:p>
        </p:txBody>
      </p:sp>
      <p:sp>
        <p:nvSpPr>
          <p:cNvPr id="242" name="角丸四角形 241"/>
          <p:cNvSpPr/>
          <p:nvPr/>
        </p:nvSpPr>
        <p:spPr>
          <a:xfrm>
            <a:off x="1606322" y="8144396"/>
            <a:ext cx="764261" cy="2579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bg1"/>
                </a:solidFill>
                <a:latin typeface="+mn-ea"/>
              </a:rPr>
              <a:t>共通映像</a:t>
            </a:r>
            <a:endParaRPr kumimoji="1" lang="en-US" altLang="ja-JP" sz="800" b="1" dirty="0" smtClean="0">
              <a:solidFill>
                <a:schemeClr val="bg1"/>
              </a:solidFill>
              <a:latin typeface="+mn-ea"/>
            </a:endParaRPr>
          </a:p>
          <a:p>
            <a:r>
              <a:rPr kumimoji="1" lang="ja-JP" altLang="en-US" sz="800" dirty="0" smtClean="0">
                <a:solidFill>
                  <a:schemeClr val="bg1"/>
                </a:solidFill>
                <a:latin typeface="+mn-ea"/>
              </a:rPr>
              <a:t>（約</a:t>
            </a:r>
            <a:r>
              <a:rPr kumimoji="1" lang="en-US" altLang="ja-JP" sz="800" dirty="0" smtClean="0">
                <a:solidFill>
                  <a:schemeClr val="bg1"/>
                </a:solidFill>
                <a:latin typeface="+mn-ea"/>
              </a:rPr>
              <a:t>10</a:t>
            </a:r>
            <a:r>
              <a:rPr kumimoji="1" lang="ja-JP" altLang="en-US" sz="800" dirty="0" smtClean="0">
                <a:solidFill>
                  <a:schemeClr val="bg1"/>
                </a:solidFill>
                <a:latin typeface="+mn-ea"/>
              </a:rPr>
              <a:t>分）</a:t>
            </a:r>
            <a:endParaRPr kumimoji="1" lang="en-US" altLang="ja-JP" sz="800" dirty="0" smtClean="0">
              <a:solidFill>
                <a:schemeClr val="bg1"/>
              </a:solidFill>
              <a:latin typeface="+mn-ea"/>
            </a:endParaRPr>
          </a:p>
        </p:txBody>
      </p:sp>
      <p:grpSp>
        <p:nvGrpSpPr>
          <p:cNvPr id="17" name="グループ化 16"/>
          <p:cNvGrpSpPr/>
          <p:nvPr/>
        </p:nvGrpSpPr>
        <p:grpSpPr>
          <a:xfrm>
            <a:off x="2443560" y="4816574"/>
            <a:ext cx="1467068" cy="2094158"/>
            <a:chOff x="1900484" y="4825833"/>
            <a:chExt cx="1467068" cy="2094158"/>
          </a:xfrm>
        </p:grpSpPr>
        <p:sp>
          <p:nvSpPr>
            <p:cNvPr id="142" name="正方形/長方形 141"/>
            <p:cNvSpPr/>
            <p:nvPr/>
          </p:nvSpPr>
          <p:spPr>
            <a:xfrm>
              <a:off x="2132853" y="5532501"/>
              <a:ext cx="1198023" cy="328219"/>
            </a:xfrm>
            <a:prstGeom prst="rect">
              <a:avLst/>
            </a:prstGeom>
            <a:solidFill>
              <a:srgbClr val="E2F0D9"/>
            </a:solidFill>
            <a:ln w="19050">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rgbClr val="385723"/>
                  </a:solidFill>
                  <a:latin typeface="メイリオ" panose="020B0604030504040204" pitchFamily="50" charset="-128"/>
                  <a:ea typeface="メイリオ" panose="020B0604030504040204" pitchFamily="50" charset="-128"/>
                </a:rPr>
                <a:t>いのち</a:t>
              </a:r>
              <a:r>
                <a:rPr lang="ja-JP" altLang="en-US" sz="1050" b="1" dirty="0">
                  <a:solidFill>
                    <a:srgbClr val="385723"/>
                  </a:solidFill>
                  <a:latin typeface="メイリオ" panose="020B0604030504040204" pitchFamily="50" charset="-128"/>
                  <a:ea typeface="メイリオ" panose="020B0604030504040204" pitchFamily="50" charset="-128"/>
                </a:rPr>
                <a:t>を</a:t>
              </a:r>
              <a:r>
                <a:rPr lang="ja-JP" altLang="en-US" sz="1050" b="1" dirty="0" smtClean="0">
                  <a:solidFill>
                    <a:srgbClr val="385723"/>
                  </a:solidFill>
                  <a:latin typeface="メイリオ" panose="020B0604030504040204" pitchFamily="50" charset="-128"/>
                  <a:ea typeface="メイリオ" panose="020B0604030504040204" pitchFamily="50" charset="-128"/>
                </a:rPr>
                <a:t>救う</a:t>
              </a:r>
              <a:endParaRPr lang="ja-JP" altLang="en-US" sz="1050" b="1" dirty="0">
                <a:solidFill>
                  <a:srgbClr val="385723"/>
                </a:solidFill>
                <a:latin typeface="メイリオ" panose="020B0604030504040204" pitchFamily="50" charset="-128"/>
                <a:ea typeface="メイリオ" panose="020B0604030504040204" pitchFamily="50" charset="-128"/>
              </a:endParaRPr>
            </a:p>
          </p:txBody>
        </p:sp>
        <p:sp>
          <p:nvSpPr>
            <p:cNvPr id="149" name="正方形/長方形 148"/>
            <p:cNvSpPr/>
            <p:nvPr/>
          </p:nvSpPr>
          <p:spPr>
            <a:xfrm>
              <a:off x="2139399" y="6044027"/>
              <a:ext cx="1173275" cy="405347"/>
            </a:xfrm>
            <a:prstGeom prst="rect">
              <a:avLst/>
            </a:prstGeom>
            <a:solidFill>
              <a:srgbClr val="FFF2CC"/>
            </a:solidFill>
            <a:ln w="19050">
              <a:solidFill>
                <a:srgbClr val="F1955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1050" b="1" dirty="0" smtClean="0">
                  <a:solidFill>
                    <a:srgbClr val="F19551"/>
                  </a:solidFill>
                  <a:latin typeface="メイリオ" panose="020B0604030504040204" pitchFamily="50" charset="-128"/>
                  <a:ea typeface="メイリオ" panose="020B0604030504040204" pitchFamily="50" charset="-128"/>
                </a:rPr>
                <a:t>いのちに力を</a:t>
              </a:r>
              <a:endParaRPr lang="en-US" altLang="ja-JP" sz="1050" b="1" dirty="0" smtClean="0">
                <a:solidFill>
                  <a:srgbClr val="F19551"/>
                </a:solidFill>
                <a:latin typeface="メイリオ" panose="020B0604030504040204" pitchFamily="50" charset="-128"/>
                <a:ea typeface="メイリオ" panose="020B0604030504040204" pitchFamily="50" charset="-128"/>
              </a:endParaRPr>
            </a:p>
            <a:p>
              <a:pPr algn="ctr"/>
              <a:r>
                <a:rPr lang="ja-JP" altLang="en-US" sz="1050" b="1" dirty="0" smtClean="0">
                  <a:solidFill>
                    <a:srgbClr val="F19551"/>
                  </a:solidFill>
                  <a:latin typeface="メイリオ" panose="020B0604030504040204" pitchFamily="50" charset="-128"/>
                  <a:ea typeface="メイリオ" panose="020B0604030504040204" pitchFamily="50" charset="-128"/>
                </a:rPr>
                <a:t>与える</a:t>
              </a:r>
              <a:endParaRPr lang="ja-JP" altLang="en-US" sz="1050" b="1" dirty="0">
                <a:solidFill>
                  <a:srgbClr val="F19551"/>
                </a:solidFill>
                <a:latin typeface="メイリオ" panose="020B0604030504040204" pitchFamily="50" charset="-128"/>
                <a:ea typeface="メイリオ" panose="020B0604030504040204" pitchFamily="50" charset="-128"/>
              </a:endParaRPr>
            </a:p>
          </p:txBody>
        </p:sp>
        <p:sp>
          <p:nvSpPr>
            <p:cNvPr id="150" name="正方形/長方形 149"/>
            <p:cNvSpPr/>
            <p:nvPr/>
          </p:nvSpPr>
          <p:spPr>
            <a:xfrm>
              <a:off x="2150822" y="6586658"/>
              <a:ext cx="1162650" cy="333333"/>
            </a:xfrm>
            <a:prstGeom prst="rect">
              <a:avLst/>
            </a:prstGeom>
            <a:solidFill>
              <a:srgbClr val="DEEBF7"/>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1050" b="1" dirty="0" smtClean="0">
                  <a:solidFill>
                    <a:srgbClr val="2E75B6"/>
                  </a:solidFill>
                  <a:latin typeface="メイリオ" panose="020B0604030504040204" pitchFamily="50" charset="-128"/>
                  <a:ea typeface="メイリオ" panose="020B0604030504040204" pitchFamily="50" charset="-128"/>
                </a:rPr>
                <a:t>いのちをつなぐ</a:t>
              </a:r>
              <a:endParaRPr lang="ja-JP" altLang="en-US" sz="1050" b="1" dirty="0">
                <a:solidFill>
                  <a:srgbClr val="2E75B6"/>
                </a:solidFill>
                <a:latin typeface="メイリオ" panose="020B0604030504040204" pitchFamily="50" charset="-128"/>
                <a:ea typeface="メイリオ" panose="020B0604030504040204" pitchFamily="50" charset="-128"/>
              </a:endParaRPr>
            </a:p>
          </p:txBody>
        </p:sp>
        <p:sp>
          <p:nvSpPr>
            <p:cNvPr id="159" name="正方形/長方形 158"/>
            <p:cNvSpPr/>
            <p:nvPr/>
          </p:nvSpPr>
          <p:spPr>
            <a:xfrm>
              <a:off x="1983901" y="5187341"/>
              <a:ext cx="1338828" cy="230832"/>
            </a:xfrm>
            <a:prstGeom prst="rect">
              <a:avLst/>
            </a:prstGeom>
          </p:spPr>
          <p:txBody>
            <a:bodyPr wrap="none">
              <a:spAutoFit/>
            </a:bodyPr>
            <a:lstStyle/>
            <a:p>
              <a:pPr algn="ctr"/>
              <a:r>
                <a:rPr kumimoji="1" lang="ja-JP" altLang="en-US" sz="900" b="1" u="sng" dirty="0" smtClean="0">
                  <a:solidFill>
                    <a:srgbClr val="002060"/>
                  </a:solidFill>
                  <a:latin typeface="+mn-ea"/>
                </a:rPr>
                <a:t>「トピックを選ぼう」</a:t>
              </a:r>
              <a:endParaRPr kumimoji="1" lang="en-US" altLang="ja-JP" sz="900" b="1" u="sng" dirty="0" smtClean="0">
                <a:solidFill>
                  <a:srgbClr val="002060"/>
                </a:solidFill>
                <a:latin typeface="+mn-ea"/>
              </a:endParaRPr>
            </a:p>
          </p:txBody>
        </p:sp>
        <p:sp>
          <p:nvSpPr>
            <p:cNvPr id="194" name="正方形/長方形 193"/>
            <p:cNvSpPr/>
            <p:nvPr/>
          </p:nvSpPr>
          <p:spPr>
            <a:xfrm>
              <a:off x="1900484" y="4825833"/>
              <a:ext cx="1467068" cy="400110"/>
            </a:xfrm>
            <a:prstGeom prst="rect">
              <a:avLst/>
            </a:prstGeom>
          </p:spPr>
          <p:txBody>
            <a:bodyPr wrap="none">
              <a:spAutoFit/>
            </a:bodyPr>
            <a:lstStyle/>
            <a:p>
              <a:pPr algn="ctr"/>
              <a:r>
                <a:rPr kumimoji="1" lang="ja-JP" altLang="en-US" sz="1000" b="1" dirty="0" smtClean="0">
                  <a:solidFill>
                    <a:srgbClr val="FF0000"/>
                  </a:solidFill>
                  <a:latin typeface="+mn-ea"/>
                </a:rPr>
                <a:t>各自で希望の</a:t>
              </a:r>
              <a:endParaRPr kumimoji="1" lang="en-US" altLang="ja-JP" sz="1000" b="1" dirty="0" smtClean="0">
                <a:solidFill>
                  <a:srgbClr val="FF0000"/>
                </a:solidFill>
                <a:latin typeface="+mn-ea"/>
              </a:endParaRPr>
            </a:p>
            <a:p>
              <a:pPr algn="ctr"/>
              <a:r>
                <a:rPr kumimoji="1" lang="ja-JP" altLang="en-US" sz="1000" b="1" dirty="0" smtClean="0">
                  <a:solidFill>
                    <a:srgbClr val="FF0000"/>
                  </a:solidFill>
                  <a:latin typeface="+mn-ea"/>
                </a:rPr>
                <a:t>テーマを１つ選び視聴</a:t>
              </a:r>
              <a:endParaRPr kumimoji="1" lang="en-US" altLang="ja-JP" sz="1000" b="1" dirty="0" smtClean="0">
                <a:solidFill>
                  <a:srgbClr val="FF0000"/>
                </a:solidFill>
                <a:latin typeface="+mn-ea"/>
              </a:endParaRPr>
            </a:p>
          </p:txBody>
        </p:sp>
        <p:sp>
          <p:nvSpPr>
            <p:cNvPr id="233" name="角丸四角形 232"/>
            <p:cNvSpPr/>
            <p:nvPr/>
          </p:nvSpPr>
          <p:spPr>
            <a:xfrm>
              <a:off x="2241160" y="5405473"/>
              <a:ext cx="998152" cy="16409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kumimoji="1" lang="ja-JP" altLang="en-US" sz="800" b="1" dirty="0" smtClean="0">
                  <a:solidFill>
                    <a:schemeClr val="bg1"/>
                  </a:solidFill>
                  <a:latin typeface="+mn-ea"/>
                </a:rPr>
                <a:t>映像</a:t>
              </a:r>
              <a:r>
                <a:rPr kumimoji="1" lang="en-US" altLang="ja-JP" sz="800" b="1" dirty="0" smtClean="0">
                  <a:solidFill>
                    <a:schemeClr val="bg1"/>
                  </a:solidFill>
                  <a:latin typeface="+mn-ea"/>
                </a:rPr>
                <a:t>[</a:t>
              </a:r>
              <a:r>
                <a:rPr kumimoji="1" lang="ja-JP" altLang="en-US" sz="800" b="1" dirty="0" smtClean="0">
                  <a:solidFill>
                    <a:schemeClr val="bg1"/>
                  </a:solidFill>
                  <a:latin typeface="+mn-ea"/>
                </a:rPr>
                <a:t>１</a:t>
              </a:r>
              <a:r>
                <a:rPr kumimoji="1" lang="en-US" altLang="ja-JP" sz="800" b="1" dirty="0" smtClean="0">
                  <a:solidFill>
                    <a:schemeClr val="bg1"/>
                  </a:solidFill>
                  <a:latin typeface="+mn-ea"/>
                </a:rPr>
                <a:t>]</a:t>
              </a:r>
              <a:r>
                <a:rPr kumimoji="1" lang="ja-JP" altLang="en-US" sz="800" dirty="0" smtClean="0">
                  <a:solidFill>
                    <a:schemeClr val="bg1"/>
                  </a:solidFill>
                  <a:latin typeface="+mn-ea"/>
                </a:rPr>
                <a:t>（約</a:t>
              </a:r>
              <a:r>
                <a:rPr kumimoji="1" lang="en-US" altLang="ja-JP" sz="800" dirty="0">
                  <a:solidFill>
                    <a:schemeClr val="bg1"/>
                  </a:solidFill>
                  <a:latin typeface="+mn-ea"/>
                </a:rPr>
                <a:t>8</a:t>
              </a:r>
              <a:r>
                <a:rPr kumimoji="1" lang="ja-JP" altLang="en-US" sz="800" dirty="0" smtClean="0">
                  <a:solidFill>
                    <a:schemeClr val="bg1"/>
                  </a:solidFill>
                  <a:latin typeface="+mn-ea"/>
                </a:rPr>
                <a:t>分）</a:t>
              </a:r>
              <a:endParaRPr kumimoji="1" lang="en-US" altLang="ja-JP" sz="800" dirty="0">
                <a:solidFill>
                  <a:schemeClr val="bg1"/>
                </a:solidFill>
                <a:latin typeface="+mn-ea"/>
              </a:endParaRPr>
            </a:p>
          </p:txBody>
        </p:sp>
        <p:sp>
          <p:nvSpPr>
            <p:cNvPr id="243" name="角丸四角形 242"/>
            <p:cNvSpPr/>
            <p:nvPr/>
          </p:nvSpPr>
          <p:spPr>
            <a:xfrm>
              <a:off x="2256326" y="5919240"/>
              <a:ext cx="982986" cy="16445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800" b="1" dirty="0" smtClean="0">
                  <a:solidFill>
                    <a:schemeClr val="bg1"/>
                  </a:solidFill>
                  <a:latin typeface="+mn-ea"/>
                </a:rPr>
                <a:t>映像</a:t>
              </a:r>
              <a:r>
                <a:rPr kumimoji="1" lang="en-US" altLang="ja-JP" sz="800" b="1" dirty="0" smtClean="0">
                  <a:solidFill>
                    <a:schemeClr val="bg1"/>
                  </a:solidFill>
                  <a:latin typeface="+mn-ea"/>
                </a:rPr>
                <a:t>[</a:t>
              </a:r>
              <a:r>
                <a:rPr kumimoji="1" lang="ja-JP" altLang="en-US" sz="800" b="1" dirty="0" smtClean="0">
                  <a:solidFill>
                    <a:schemeClr val="bg1"/>
                  </a:solidFill>
                  <a:latin typeface="+mn-ea"/>
                </a:rPr>
                <a:t>２</a:t>
              </a:r>
              <a:r>
                <a:rPr kumimoji="1" lang="en-US" altLang="ja-JP" sz="800" b="1" dirty="0" smtClean="0">
                  <a:solidFill>
                    <a:schemeClr val="bg1"/>
                  </a:solidFill>
                  <a:latin typeface="+mn-ea"/>
                </a:rPr>
                <a:t>]</a:t>
              </a:r>
              <a:r>
                <a:rPr kumimoji="1" lang="ja-JP" altLang="en-US" sz="800" dirty="0" smtClean="0">
                  <a:solidFill>
                    <a:schemeClr val="bg1"/>
                  </a:solidFill>
                  <a:latin typeface="+mn-ea"/>
                </a:rPr>
                <a:t>（約</a:t>
              </a:r>
              <a:r>
                <a:rPr kumimoji="1" lang="en-US" altLang="ja-JP" sz="800" dirty="0">
                  <a:solidFill>
                    <a:schemeClr val="bg1"/>
                  </a:solidFill>
                  <a:latin typeface="+mn-ea"/>
                </a:rPr>
                <a:t>8</a:t>
              </a:r>
              <a:r>
                <a:rPr kumimoji="1" lang="ja-JP" altLang="en-US" sz="800" dirty="0" smtClean="0">
                  <a:solidFill>
                    <a:schemeClr val="bg1"/>
                  </a:solidFill>
                  <a:latin typeface="+mn-ea"/>
                </a:rPr>
                <a:t>分</a:t>
              </a:r>
              <a:r>
                <a:rPr kumimoji="1" lang="en-US" altLang="ja-JP" sz="800" dirty="0" smtClean="0">
                  <a:solidFill>
                    <a:schemeClr val="bg1"/>
                  </a:solidFill>
                  <a:latin typeface="+mn-ea"/>
                </a:rPr>
                <a:t>)</a:t>
              </a:r>
              <a:endParaRPr kumimoji="1" lang="en-US" altLang="ja-JP" sz="800" dirty="0">
                <a:solidFill>
                  <a:schemeClr val="bg1"/>
                </a:solidFill>
                <a:latin typeface="+mn-ea"/>
              </a:endParaRPr>
            </a:p>
          </p:txBody>
        </p:sp>
        <p:sp>
          <p:nvSpPr>
            <p:cNvPr id="244" name="角丸四角形 243"/>
            <p:cNvSpPr/>
            <p:nvPr/>
          </p:nvSpPr>
          <p:spPr>
            <a:xfrm>
              <a:off x="2234716" y="6490968"/>
              <a:ext cx="995421" cy="17345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kumimoji="1" lang="ja-JP" altLang="en-US" sz="800" b="1" dirty="0" smtClean="0">
                  <a:solidFill>
                    <a:schemeClr val="bg1"/>
                  </a:solidFill>
                  <a:latin typeface="+mn-ea"/>
                </a:rPr>
                <a:t>映像</a:t>
              </a:r>
              <a:r>
                <a:rPr kumimoji="1" lang="en-US" altLang="ja-JP" sz="800" b="1" dirty="0" smtClean="0">
                  <a:solidFill>
                    <a:schemeClr val="bg1"/>
                  </a:solidFill>
                  <a:latin typeface="+mn-ea"/>
                </a:rPr>
                <a:t>[</a:t>
              </a:r>
              <a:r>
                <a:rPr kumimoji="1" lang="ja-JP" altLang="en-US" sz="800" b="1" dirty="0" smtClean="0">
                  <a:solidFill>
                    <a:schemeClr val="bg1"/>
                  </a:solidFill>
                  <a:latin typeface="+mn-ea"/>
                </a:rPr>
                <a:t>３</a:t>
              </a:r>
              <a:r>
                <a:rPr kumimoji="1" lang="en-US" altLang="ja-JP" sz="800" b="1" dirty="0" smtClean="0">
                  <a:solidFill>
                    <a:schemeClr val="bg1"/>
                  </a:solidFill>
                  <a:latin typeface="+mn-ea"/>
                </a:rPr>
                <a:t>]</a:t>
              </a:r>
              <a:r>
                <a:rPr kumimoji="1" lang="ja-JP" altLang="en-US" sz="800" dirty="0" smtClean="0">
                  <a:solidFill>
                    <a:schemeClr val="bg1"/>
                  </a:solidFill>
                  <a:latin typeface="+mn-ea"/>
                </a:rPr>
                <a:t>（約</a:t>
              </a:r>
              <a:r>
                <a:rPr kumimoji="1" lang="en-US" altLang="ja-JP" sz="800" dirty="0">
                  <a:solidFill>
                    <a:schemeClr val="bg1"/>
                  </a:solidFill>
                  <a:latin typeface="+mn-ea"/>
                </a:rPr>
                <a:t>8</a:t>
              </a:r>
              <a:r>
                <a:rPr kumimoji="1" lang="ja-JP" altLang="en-US" sz="800" dirty="0" smtClean="0">
                  <a:solidFill>
                    <a:schemeClr val="bg1"/>
                  </a:solidFill>
                  <a:latin typeface="+mn-ea"/>
                </a:rPr>
                <a:t>分）</a:t>
              </a:r>
              <a:endParaRPr kumimoji="1" lang="en-US" altLang="ja-JP" sz="800" dirty="0">
                <a:solidFill>
                  <a:schemeClr val="bg1"/>
                </a:solidFill>
                <a:latin typeface="+mn-ea"/>
              </a:endParaRPr>
            </a:p>
          </p:txBody>
        </p:sp>
      </p:grpSp>
      <p:sp>
        <p:nvSpPr>
          <p:cNvPr id="245" name="角丸四角形 244"/>
          <p:cNvSpPr/>
          <p:nvPr/>
        </p:nvSpPr>
        <p:spPr>
          <a:xfrm>
            <a:off x="2551150" y="8164291"/>
            <a:ext cx="1030367" cy="13023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kumimoji="1" lang="ja-JP" altLang="en-US" sz="800" b="1" dirty="0" smtClean="0">
                <a:solidFill>
                  <a:schemeClr val="bg1"/>
                </a:solidFill>
                <a:latin typeface="+mn-ea"/>
              </a:rPr>
              <a:t>映像</a:t>
            </a:r>
            <a:r>
              <a:rPr kumimoji="1" lang="en-US" altLang="ja-JP" sz="800" b="1" dirty="0" smtClean="0">
                <a:solidFill>
                  <a:schemeClr val="bg1"/>
                </a:solidFill>
                <a:latin typeface="+mn-ea"/>
              </a:rPr>
              <a:t>[</a:t>
            </a:r>
            <a:r>
              <a:rPr kumimoji="1" lang="ja-JP" altLang="en-US" sz="800" b="1" dirty="0" smtClean="0">
                <a:solidFill>
                  <a:schemeClr val="bg1"/>
                </a:solidFill>
                <a:latin typeface="+mn-ea"/>
              </a:rPr>
              <a:t>４</a:t>
            </a:r>
            <a:r>
              <a:rPr kumimoji="1" lang="en-US" altLang="ja-JP" sz="800" b="1" dirty="0" smtClean="0">
                <a:solidFill>
                  <a:schemeClr val="bg1"/>
                </a:solidFill>
                <a:latin typeface="+mn-ea"/>
              </a:rPr>
              <a:t>]</a:t>
            </a:r>
            <a:r>
              <a:rPr kumimoji="1" lang="ja-JP" altLang="en-US" sz="800" dirty="0" smtClean="0">
                <a:solidFill>
                  <a:schemeClr val="bg1"/>
                </a:solidFill>
                <a:latin typeface="+mn-ea"/>
              </a:rPr>
              <a:t>（約</a:t>
            </a:r>
            <a:r>
              <a:rPr kumimoji="1" lang="en-US" altLang="ja-JP" sz="800" dirty="0">
                <a:solidFill>
                  <a:schemeClr val="bg1"/>
                </a:solidFill>
                <a:latin typeface="+mn-ea"/>
              </a:rPr>
              <a:t>10</a:t>
            </a:r>
            <a:r>
              <a:rPr kumimoji="1" lang="ja-JP" altLang="en-US" sz="800" dirty="0" smtClean="0">
                <a:solidFill>
                  <a:schemeClr val="bg1"/>
                </a:solidFill>
                <a:latin typeface="+mn-ea"/>
              </a:rPr>
              <a:t>分）</a:t>
            </a:r>
            <a:endParaRPr kumimoji="1" lang="en-US" altLang="ja-JP" sz="800" dirty="0">
              <a:solidFill>
                <a:schemeClr val="bg1"/>
              </a:solidFill>
              <a:latin typeface="+mn-ea"/>
            </a:endParaRPr>
          </a:p>
        </p:txBody>
      </p:sp>
      <p:sp>
        <p:nvSpPr>
          <p:cNvPr id="259" name="二等辺三角形 258"/>
          <p:cNvSpPr/>
          <p:nvPr/>
        </p:nvSpPr>
        <p:spPr>
          <a:xfrm rot="5400000">
            <a:off x="3937789" y="6017549"/>
            <a:ext cx="417948" cy="42949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二等辺三角形 259"/>
          <p:cNvSpPr/>
          <p:nvPr/>
        </p:nvSpPr>
        <p:spPr>
          <a:xfrm rot="5400000">
            <a:off x="3937789" y="6533456"/>
            <a:ext cx="417948" cy="42949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3905293" y="5075651"/>
            <a:ext cx="461665" cy="2054409"/>
          </a:xfrm>
          <a:prstGeom prst="rect">
            <a:avLst/>
          </a:prstGeom>
        </p:spPr>
        <p:txBody>
          <a:bodyPr vert="eaVert" wrap="none">
            <a:spAutoFit/>
          </a:bodyPr>
          <a:lstStyle/>
          <a:p>
            <a:pPr algn="ctr"/>
            <a:r>
              <a:rPr kumimoji="1" lang="ja-JP" altLang="en-US" sz="900" b="1" dirty="0" smtClean="0">
                <a:solidFill>
                  <a:schemeClr val="accent5">
                    <a:lumMod val="50000"/>
                  </a:schemeClr>
                </a:solidFill>
              </a:rPr>
              <a:t>視聴したテーマの映像のトピックから</a:t>
            </a:r>
            <a:endParaRPr kumimoji="1" lang="en-US" altLang="ja-JP" sz="900" b="1" dirty="0" smtClean="0">
              <a:solidFill>
                <a:schemeClr val="accent5">
                  <a:lumMod val="50000"/>
                </a:schemeClr>
              </a:solidFill>
            </a:endParaRPr>
          </a:p>
          <a:p>
            <a:pPr algn="ctr"/>
            <a:r>
              <a:rPr kumimoji="1" lang="ja-JP" altLang="en-US" sz="900" b="1" dirty="0">
                <a:solidFill>
                  <a:schemeClr val="accent5">
                    <a:lumMod val="50000"/>
                  </a:schemeClr>
                </a:solidFill>
              </a:rPr>
              <a:t>２</a:t>
            </a:r>
            <a:r>
              <a:rPr kumimoji="1" lang="ja-JP" altLang="en-US" sz="900" b="1" dirty="0" smtClean="0">
                <a:solidFill>
                  <a:schemeClr val="accent5">
                    <a:lumMod val="50000"/>
                  </a:schemeClr>
                </a:solidFill>
              </a:rPr>
              <a:t>つのうちどちらか１つを選ぶ</a:t>
            </a:r>
            <a:endParaRPr kumimoji="1" lang="en-US" altLang="ja-JP" sz="900" b="1" dirty="0" smtClean="0">
              <a:solidFill>
                <a:schemeClr val="accent5">
                  <a:lumMod val="50000"/>
                </a:schemeClr>
              </a:solidFill>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47" y="6276808"/>
            <a:ext cx="629272" cy="627519"/>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59" y="8642287"/>
            <a:ext cx="1231037" cy="819611"/>
          </a:xfrm>
          <a:prstGeom prst="rect">
            <a:avLst/>
          </a:prstGeom>
        </p:spPr>
      </p:pic>
    </p:spTree>
    <p:extLst>
      <p:ext uri="{BB962C8B-B14F-4D97-AF65-F5344CB8AC3E}">
        <p14:creationId xmlns:p14="http://schemas.microsoft.com/office/powerpoint/2010/main" val="54478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27" y="524181"/>
            <a:ext cx="6633935" cy="482431"/>
          </a:xfrm>
          <a:prstGeom prst="rect">
            <a:avLst/>
          </a:prstGeom>
        </p:spPr>
      </p:pic>
      <p:grpSp>
        <p:nvGrpSpPr>
          <p:cNvPr id="78" name="グループ化 77"/>
          <p:cNvGrpSpPr/>
          <p:nvPr/>
        </p:nvGrpSpPr>
        <p:grpSpPr>
          <a:xfrm>
            <a:off x="1284058" y="6577797"/>
            <a:ext cx="625719" cy="124353"/>
            <a:chOff x="-1132280" y="4845295"/>
            <a:chExt cx="625719" cy="124353"/>
          </a:xfrm>
        </p:grpSpPr>
        <p:sp>
          <p:nvSpPr>
            <p:cNvPr id="74" name="正方形/長方形 73"/>
            <p:cNvSpPr/>
            <p:nvPr/>
          </p:nvSpPr>
          <p:spPr>
            <a:xfrm rot="21228523">
              <a:off x="-1132280" y="4845295"/>
              <a:ext cx="594852" cy="124353"/>
            </a:xfrm>
            <a:prstGeom prst="rect">
              <a:avLst/>
            </a:prstGeom>
            <a:solidFill>
              <a:srgbClr val="B1D9F4">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rot="20660926">
              <a:off x="-1101413" y="4868899"/>
              <a:ext cx="594852" cy="96388"/>
            </a:xfrm>
            <a:prstGeom prst="rect">
              <a:avLst/>
            </a:prstGeom>
            <a:solidFill>
              <a:srgbClr val="B5E1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63" y="6805624"/>
            <a:ext cx="976167" cy="1410018"/>
          </a:xfrm>
          <a:prstGeom prst="rect">
            <a:avLst/>
          </a:prstGeom>
          <a:ln w="12700">
            <a:solidFill>
              <a:srgbClr val="0089D4"/>
            </a:solidFill>
          </a:ln>
        </p:spPr>
      </p:pic>
      <p:sp>
        <p:nvSpPr>
          <p:cNvPr id="32" name="角丸四角形 31"/>
          <p:cNvSpPr/>
          <p:nvPr/>
        </p:nvSpPr>
        <p:spPr>
          <a:xfrm>
            <a:off x="2568505" y="2152495"/>
            <a:ext cx="3983824" cy="3297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52" b="1" dirty="0" smtClean="0">
                <a:solidFill>
                  <a:srgbClr val="002060"/>
                </a:solidFill>
                <a:latin typeface="メイリオ" panose="020B0604030504040204" pitchFamily="50" charset="-128"/>
                <a:ea typeface="メイリオ" panose="020B0604030504040204" pitchFamily="50" charset="-128"/>
              </a:rPr>
              <a:t>メリット</a:t>
            </a:r>
            <a:endParaRPr kumimoji="1" lang="en-US" altLang="ja-JP" sz="1452" b="1" dirty="0">
              <a:solidFill>
                <a:srgbClr val="002060"/>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2747393" y="2604001"/>
            <a:ext cx="662554" cy="334313"/>
          </a:xfrm>
          <a:prstGeom prst="rect">
            <a:avLst/>
          </a:prstGeom>
          <a:solidFill>
            <a:schemeClr val="bg1">
              <a:lumMod val="85000"/>
            </a:schemeClr>
          </a:solidFill>
        </p:spPr>
        <p:txBody>
          <a:bodyPr wrap="square" tIns="72000" anchor="ctr">
            <a:spAutoFit/>
          </a:bodyPr>
          <a:lstStyle/>
          <a:p>
            <a:pPr algn="ctr"/>
            <a:r>
              <a:rPr kumimoji="1" lang="ja-JP" altLang="en-US" sz="1400" b="1" dirty="0" smtClean="0">
                <a:latin typeface="メイリオ" panose="020B0604030504040204" pitchFamily="50" charset="-128"/>
                <a:ea typeface="メイリオ" panose="020B0604030504040204" pitchFamily="50" charset="-128"/>
              </a:rPr>
              <a:t>先生</a:t>
            </a:r>
            <a:endParaRPr kumimoji="1" lang="en-US" altLang="ja-JP" sz="1400" b="1" dirty="0">
              <a:latin typeface="メイリオ" panose="020B0604030504040204" pitchFamily="50" charset="-128"/>
              <a:ea typeface="メイリオ" panose="020B0604030504040204" pitchFamily="50" charset="-128"/>
            </a:endParaRPr>
          </a:p>
        </p:txBody>
      </p:sp>
      <p:sp>
        <p:nvSpPr>
          <p:cNvPr id="36" name="正方形/長方形 35"/>
          <p:cNvSpPr/>
          <p:nvPr/>
        </p:nvSpPr>
        <p:spPr>
          <a:xfrm>
            <a:off x="2730931" y="3288803"/>
            <a:ext cx="662554" cy="864440"/>
          </a:xfrm>
          <a:prstGeom prst="rect">
            <a:avLst/>
          </a:prstGeom>
          <a:solidFill>
            <a:schemeClr val="bg1">
              <a:lumMod val="85000"/>
            </a:schemeClr>
          </a:solidFill>
        </p:spPr>
        <p:txBody>
          <a:bodyPr wrap="square" tIns="108000" bIns="108000" anchor="ctr">
            <a:spAutoFit/>
          </a:bodyPr>
          <a:lstStyle/>
          <a:p>
            <a:pPr algn="ctr"/>
            <a:endParaRPr kumimoji="1" lang="en-US" altLang="ja-JP" sz="1400" b="1" dirty="0" smtClean="0">
              <a:latin typeface="メイリオ" panose="020B0604030504040204" pitchFamily="50" charset="-128"/>
              <a:ea typeface="メイリオ" panose="020B0604030504040204" pitchFamily="50" charset="-128"/>
            </a:endParaRPr>
          </a:p>
          <a:p>
            <a:pPr algn="ctr"/>
            <a:r>
              <a:rPr kumimoji="1" lang="ja-JP" altLang="en-US" sz="1400" b="1" dirty="0" smtClean="0">
                <a:latin typeface="メイリオ" panose="020B0604030504040204" pitchFamily="50" charset="-128"/>
                <a:ea typeface="メイリオ" panose="020B0604030504040204" pitchFamily="50" charset="-128"/>
              </a:rPr>
              <a:t>生徒</a:t>
            </a:r>
            <a:endParaRPr kumimoji="1"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3341519" y="3263586"/>
            <a:ext cx="3340678" cy="1015663"/>
          </a:xfrm>
          <a:prstGeom prst="rect">
            <a:avLst/>
          </a:prstGeom>
        </p:spPr>
        <p:txBody>
          <a:bodyPr wrap="square">
            <a:spAutoFit/>
          </a:bodyPr>
          <a:lstStyle/>
          <a:p>
            <a:r>
              <a:rPr kumimoji="1" lang="ja-JP" altLang="en-US" sz="1000" b="1" dirty="0">
                <a:latin typeface="+mn-ea"/>
              </a:rPr>
              <a:t>・データで共有が</a:t>
            </a:r>
            <a:r>
              <a:rPr kumimoji="1" lang="ja-JP" altLang="en-US" sz="1000" b="1" dirty="0" smtClean="0">
                <a:latin typeface="+mn-ea"/>
              </a:rPr>
              <a:t>しやすいため、ワークシート入力が</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終わった生徒</a:t>
            </a:r>
            <a:r>
              <a:rPr kumimoji="1" lang="ja-JP" altLang="en-US" sz="1000" b="1" dirty="0">
                <a:latin typeface="+mn-ea"/>
              </a:rPr>
              <a:t>間</a:t>
            </a:r>
            <a:r>
              <a:rPr kumimoji="1" lang="ja-JP" altLang="en-US" sz="1000" b="1" dirty="0" smtClean="0">
                <a:latin typeface="+mn-ea"/>
              </a:rPr>
              <a:t>で、見せ合うことができます。</a:t>
            </a:r>
            <a:endParaRPr kumimoji="1" lang="en-US" altLang="ja-JP" sz="1000" b="1" dirty="0">
              <a:latin typeface="+mn-ea"/>
            </a:endParaRPr>
          </a:p>
          <a:p>
            <a:r>
              <a:rPr kumimoji="1" lang="ja-JP" altLang="en-US" sz="1000" b="1" dirty="0">
                <a:latin typeface="+mn-ea"/>
              </a:rPr>
              <a:t>・ワークシートでの</a:t>
            </a:r>
            <a:r>
              <a:rPr kumimoji="1" lang="ja-JP" altLang="en-US" sz="1000" b="1" dirty="0" smtClean="0">
                <a:latin typeface="+mn-ea"/>
              </a:rPr>
              <a:t>各トピックに</a:t>
            </a:r>
            <a:r>
              <a:rPr kumimoji="1" lang="ja-JP" altLang="en-US" sz="1000" b="1" dirty="0">
                <a:latin typeface="+mn-ea"/>
              </a:rPr>
              <a:t>ついて調べる際に</a:t>
            </a:r>
            <a:r>
              <a:rPr kumimoji="1" lang="ja-JP" altLang="en-US" sz="1000" b="1" dirty="0" smtClean="0">
                <a:latin typeface="+mn-ea"/>
              </a:rPr>
              <a:t>も</a:t>
            </a:r>
            <a:endParaRPr kumimoji="1" lang="en-US" altLang="ja-JP" sz="1000" b="1" dirty="0" smtClean="0">
              <a:latin typeface="+mn-ea"/>
            </a:endParaRPr>
          </a:p>
          <a:p>
            <a:r>
              <a:rPr kumimoji="1" lang="ja-JP" altLang="en-US" sz="1000" b="1" dirty="0">
                <a:latin typeface="+mn-ea"/>
              </a:rPr>
              <a:t>　</a:t>
            </a:r>
            <a:r>
              <a:rPr kumimoji="1" lang="en-US" altLang="ja-JP" sz="1000" b="1" dirty="0" smtClean="0">
                <a:latin typeface="+mn-ea"/>
              </a:rPr>
              <a:t>URL</a:t>
            </a:r>
            <a:r>
              <a:rPr kumimoji="1" lang="ja-JP" altLang="en-US" sz="1000" b="1" dirty="0" smtClean="0">
                <a:latin typeface="+mn-ea"/>
              </a:rPr>
              <a:t>から直接アクセスできます。また、ワークシー</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トの記入欄にグラフ等も簡単に挿入することができ</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ます。</a:t>
            </a:r>
            <a:endParaRPr lang="ja-JP" altLang="en-US" sz="1000" b="1" dirty="0">
              <a:latin typeface="+mn-ea"/>
            </a:endParaRPr>
          </a:p>
        </p:txBody>
      </p:sp>
      <p:sp>
        <p:nvSpPr>
          <p:cNvPr id="43" name="正方形/長方形 42"/>
          <p:cNvSpPr/>
          <p:nvPr/>
        </p:nvSpPr>
        <p:spPr>
          <a:xfrm>
            <a:off x="2657076" y="6262352"/>
            <a:ext cx="662554" cy="433553"/>
          </a:xfrm>
          <a:prstGeom prst="rect">
            <a:avLst/>
          </a:prstGeom>
          <a:solidFill>
            <a:schemeClr val="bg1">
              <a:lumMod val="85000"/>
            </a:schemeClr>
          </a:solidFill>
        </p:spPr>
        <p:txBody>
          <a:bodyPr wrap="square" lIns="108000" tIns="108000" rIns="108000" bIns="108000" anchor="ctr">
            <a:spAutoFit/>
          </a:bodyPr>
          <a:lstStyle/>
          <a:p>
            <a:pPr algn="ctr"/>
            <a:r>
              <a:rPr kumimoji="1" lang="ja-JP" altLang="en-US" sz="1400" b="1" dirty="0">
                <a:latin typeface="メイリオ" panose="020B0604030504040204" pitchFamily="50" charset="-128"/>
                <a:ea typeface="メイリオ" panose="020B0604030504040204" pitchFamily="50" charset="-128"/>
              </a:rPr>
              <a:t>先生</a:t>
            </a:r>
            <a:endParaRPr kumimoji="1" lang="en-US" altLang="ja-JP" sz="1400" b="1"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2657076" y="7019640"/>
            <a:ext cx="662554" cy="433553"/>
          </a:xfrm>
          <a:prstGeom prst="rect">
            <a:avLst/>
          </a:prstGeom>
          <a:solidFill>
            <a:schemeClr val="bg1">
              <a:lumMod val="85000"/>
            </a:schemeClr>
          </a:solidFill>
        </p:spPr>
        <p:txBody>
          <a:bodyPr wrap="square" lIns="108000" tIns="108000" rIns="108000" bIns="108000" anchor="ctr">
            <a:spAutoFit/>
          </a:bodyPr>
          <a:lstStyle/>
          <a:p>
            <a:pPr algn="ctr"/>
            <a:r>
              <a:rPr kumimoji="1" lang="ja-JP" altLang="en-US" sz="1400" b="1" dirty="0" smtClean="0">
                <a:latin typeface="メイリオ" panose="020B0604030504040204" pitchFamily="50" charset="-128"/>
                <a:ea typeface="メイリオ" panose="020B0604030504040204" pitchFamily="50" charset="-128"/>
              </a:rPr>
              <a:t>生徒</a:t>
            </a:r>
            <a:endParaRPr kumimoji="1" lang="en-US" altLang="ja-JP" sz="1400" b="1"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317330" y="6222244"/>
            <a:ext cx="3339245" cy="553998"/>
          </a:xfrm>
          <a:prstGeom prst="rect">
            <a:avLst/>
          </a:prstGeom>
        </p:spPr>
        <p:txBody>
          <a:bodyPr wrap="square">
            <a:spAutoFit/>
          </a:bodyPr>
          <a:lstStyle/>
          <a:p>
            <a:r>
              <a:rPr kumimoji="1" lang="ja-JP" altLang="en-US" sz="1000" b="1" dirty="0">
                <a:latin typeface="+mn-ea"/>
              </a:rPr>
              <a:t>・紙への記入のため、生徒がどこまで取り組んで</a:t>
            </a:r>
            <a:r>
              <a:rPr kumimoji="1" lang="ja-JP" altLang="en-US" sz="1000" b="1" dirty="0" err="1" smtClean="0">
                <a:latin typeface="+mn-ea"/>
              </a:rPr>
              <a:t>い</a:t>
            </a:r>
            <a:endParaRPr kumimoji="1" lang="en-US" altLang="ja-JP" sz="1000" b="1" dirty="0" smtClean="0">
              <a:latin typeface="+mn-ea"/>
            </a:endParaRPr>
          </a:p>
          <a:p>
            <a:r>
              <a:rPr kumimoji="1" lang="ja-JP" altLang="en-US" sz="1000" b="1" dirty="0">
                <a:latin typeface="+mn-ea"/>
              </a:rPr>
              <a:t>　</a:t>
            </a:r>
            <a:r>
              <a:rPr kumimoji="1" lang="ja-JP" altLang="en-US" sz="1000" b="1" dirty="0" err="1" smtClean="0">
                <a:latin typeface="+mn-ea"/>
              </a:rPr>
              <a:t>るのかを</a:t>
            </a:r>
            <a:r>
              <a:rPr kumimoji="1" lang="ja-JP" altLang="en-US" sz="1000" b="1" dirty="0" smtClean="0">
                <a:latin typeface="+mn-ea"/>
              </a:rPr>
              <a:t>把握</a:t>
            </a:r>
            <a:r>
              <a:rPr kumimoji="1" lang="ja-JP" altLang="en-US" sz="1000" b="1" dirty="0">
                <a:latin typeface="+mn-ea"/>
              </a:rPr>
              <a:t>しやすく、</a:t>
            </a:r>
            <a:r>
              <a:rPr kumimoji="1" lang="ja-JP" altLang="en-US" sz="1000" b="1" dirty="0" smtClean="0">
                <a:latin typeface="+mn-ea"/>
              </a:rPr>
              <a:t>ワークシートの取り組み</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中</a:t>
            </a:r>
            <a:r>
              <a:rPr kumimoji="1" lang="ja-JP" altLang="en-US" sz="1000" b="1" dirty="0">
                <a:latin typeface="+mn-ea"/>
              </a:rPr>
              <a:t>の</a:t>
            </a:r>
            <a:r>
              <a:rPr kumimoji="1" lang="ja-JP" altLang="en-US" sz="1000" b="1" dirty="0" smtClean="0">
                <a:latin typeface="+mn-ea"/>
              </a:rPr>
              <a:t>フォローが容易になります。</a:t>
            </a:r>
            <a:endParaRPr kumimoji="1" lang="en-US" altLang="ja-JP" sz="1000" b="1" dirty="0">
              <a:latin typeface="+mn-ea"/>
            </a:endParaRPr>
          </a:p>
        </p:txBody>
      </p:sp>
      <p:sp>
        <p:nvSpPr>
          <p:cNvPr id="16" name="正方形/長方形 15"/>
          <p:cNvSpPr/>
          <p:nvPr/>
        </p:nvSpPr>
        <p:spPr>
          <a:xfrm>
            <a:off x="3335305" y="6999012"/>
            <a:ext cx="3321270" cy="553998"/>
          </a:xfrm>
          <a:prstGeom prst="rect">
            <a:avLst/>
          </a:prstGeom>
        </p:spPr>
        <p:txBody>
          <a:bodyPr wrap="square">
            <a:spAutoFit/>
          </a:bodyPr>
          <a:lstStyle/>
          <a:p>
            <a:r>
              <a:rPr kumimoji="1" lang="ja-JP" altLang="en-US" sz="1000" b="1" dirty="0" smtClean="0">
                <a:latin typeface="+mn-ea"/>
              </a:rPr>
              <a:t>・ワークシートにまとめる</a:t>
            </a:r>
            <a:r>
              <a:rPr kumimoji="1" lang="ja-JP" altLang="en-US" sz="1000" b="1" dirty="0">
                <a:latin typeface="+mn-ea"/>
              </a:rPr>
              <a:t>活動を紙で行い</a:t>
            </a:r>
            <a:r>
              <a:rPr kumimoji="1" lang="ja-JP" altLang="en-US" sz="1000" b="1" dirty="0" smtClean="0">
                <a:latin typeface="+mn-ea"/>
              </a:rPr>
              <a:t>、調べる活</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動</a:t>
            </a:r>
            <a:r>
              <a:rPr kumimoji="1" lang="ja-JP" altLang="en-US" sz="1000" b="1" dirty="0">
                <a:latin typeface="+mn-ea"/>
              </a:rPr>
              <a:t>を</a:t>
            </a:r>
            <a:r>
              <a:rPr kumimoji="1" lang="ja-JP" altLang="en-US" sz="1000" b="1" dirty="0" smtClean="0">
                <a:latin typeface="+mn-ea"/>
              </a:rPr>
              <a:t>タブレット端末などで</a:t>
            </a:r>
            <a:r>
              <a:rPr kumimoji="1" lang="ja-JP" altLang="en-US" sz="1000" b="1" dirty="0">
                <a:latin typeface="+mn-ea"/>
              </a:rPr>
              <a:t>行えるので、情報が</a:t>
            </a:r>
            <a:r>
              <a:rPr kumimoji="1" lang="ja-JP" altLang="en-US" sz="1000" b="1" dirty="0" smtClean="0">
                <a:latin typeface="+mn-ea"/>
              </a:rPr>
              <a:t>見や</a:t>
            </a:r>
            <a:endParaRPr kumimoji="1" lang="en-US" altLang="ja-JP" sz="1000" b="1" dirty="0" smtClean="0">
              <a:latin typeface="+mn-ea"/>
            </a:endParaRPr>
          </a:p>
          <a:p>
            <a:r>
              <a:rPr kumimoji="1" lang="ja-JP" altLang="en-US" sz="1000" b="1" dirty="0">
                <a:latin typeface="+mn-ea"/>
              </a:rPr>
              <a:t>　</a:t>
            </a:r>
            <a:r>
              <a:rPr kumimoji="1" lang="ja-JP" altLang="en-US" sz="1000" b="1" dirty="0" smtClean="0">
                <a:latin typeface="+mn-ea"/>
              </a:rPr>
              <a:t>すくまとめやすい</a:t>
            </a:r>
            <a:r>
              <a:rPr kumimoji="1" lang="ja-JP" altLang="en-US" sz="1000" b="1" dirty="0">
                <a:latin typeface="+mn-ea"/>
              </a:rPr>
              <a:t>こともあります。</a:t>
            </a:r>
            <a:endParaRPr kumimoji="1" lang="en-US" altLang="ja-JP" sz="1000" b="1" dirty="0">
              <a:latin typeface="+mn-ea"/>
            </a:endParaRPr>
          </a:p>
        </p:txBody>
      </p:sp>
      <p:sp>
        <p:nvSpPr>
          <p:cNvPr id="51" name="角丸四角形 50"/>
          <p:cNvSpPr/>
          <p:nvPr/>
        </p:nvSpPr>
        <p:spPr>
          <a:xfrm>
            <a:off x="2578091" y="5857242"/>
            <a:ext cx="3983824" cy="2730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52" b="1" dirty="0" smtClean="0">
                <a:solidFill>
                  <a:srgbClr val="002060"/>
                </a:solidFill>
                <a:latin typeface="メイリオ" panose="020B0604030504040204" pitchFamily="50" charset="-128"/>
                <a:ea typeface="メイリオ" panose="020B0604030504040204" pitchFamily="50" charset="-128"/>
              </a:rPr>
              <a:t>メリット</a:t>
            </a:r>
            <a:endParaRPr kumimoji="1" lang="en-US" altLang="ja-JP" sz="1452" b="1" dirty="0">
              <a:solidFill>
                <a:srgbClr val="002060"/>
              </a:solidFill>
              <a:latin typeface="メイリオ" panose="020B0604030504040204" pitchFamily="50" charset="-128"/>
              <a:ea typeface="メイリオ" panose="020B0604030504040204" pitchFamily="50" charset="-128"/>
            </a:endParaRPr>
          </a:p>
        </p:txBody>
      </p:sp>
      <p:sp>
        <p:nvSpPr>
          <p:cNvPr id="41" name="角丸四角形 40"/>
          <p:cNvSpPr/>
          <p:nvPr/>
        </p:nvSpPr>
        <p:spPr>
          <a:xfrm>
            <a:off x="109274" y="584355"/>
            <a:ext cx="6087266" cy="431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2060"/>
                </a:solidFill>
                <a:latin typeface="游ゴシック" panose="020B0400000000000000" pitchFamily="50" charset="-128"/>
                <a:ea typeface="游ゴシック" panose="020B0400000000000000" pitchFamily="50" charset="-128"/>
              </a:rPr>
              <a:t>③ ワークシートの記入方法を決めましょう</a:t>
            </a:r>
            <a:endParaRPr lang="ja-JP" altLang="en-US" sz="2000" b="1" dirty="0">
              <a:solidFill>
                <a:srgbClr val="002060"/>
              </a:solidFill>
              <a:latin typeface="游ゴシック" panose="020B0400000000000000" pitchFamily="50" charset="-128"/>
              <a:ea typeface="游ゴシック" panose="020B0400000000000000" pitchFamily="50" charset="-128"/>
            </a:endParaRPr>
          </a:p>
        </p:txBody>
      </p:sp>
      <p:sp>
        <p:nvSpPr>
          <p:cNvPr id="52" name="正方形/長方形 51"/>
          <p:cNvSpPr/>
          <p:nvPr/>
        </p:nvSpPr>
        <p:spPr>
          <a:xfrm>
            <a:off x="434562" y="1081074"/>
            <a:ext cx="6423438" cy="430887"/>
          </a:xfrm>
          <a:prstGeom prst="rect">
            <a:avLst/>
          </a:prstGeom>
        </p:spPr>
        <p:txBody>
          <a:bodyPr wrap="square">
            <a:spAutoFit/>
          </a:bodyPr>
          <a:lstStyle/>
          <a:p>
            <a:r>
              <a:rPr lang="ja-JP" altLang="en-US" sz="1100" dirty="0" smtClean="0">
                <a:latin typeface="+mn-ea"/>
              </a:rPr>
              <a:t>　タブレット端末等</a:t>
            </a:r>
            <a:r>
              <a:rPr lang="ja-JP" altLang="en-US" sz="1100" dirty="0">
                <a:latin typeface="+mn-ea"/>
              </a:rPr>
              <a:t>でのデータ</a:t>
            </a:r>
            <a:r>
              <a:rPr lang="ja-JP" altLang="en-US" sz="1100" dirty="0" smtClean="0">
                <a:latin typeface="+mn-ea"/>
              </a:rPr>
              <a:t>入力、または出力</a:t>
            </a:r>
            <a:r>
              <a:rPr lang="ja-JP" altLang="en-US" sz="1100" dirty="0">
                <a:latin typeface="+mn-ea"/>
              </a:rPr>
              <a:t>して紙に記入</a:t>
            </a:r>
            <a:r>
              <a:rPr lang="ja-JP" altLang="en-US" sz="1100" dirty="0" smtClean="0">
                <a:latin typeface="+mn-ea"/>
              </a:rPr>
              <a:t>のどちらかの方法を</a:t>
            </a:r>
            <a:r>
              <a:rPr lang="ja-JP" altLang="en-US" sz="1100" dirty="0">
                <a:latin typeface="+mn-ea"/>
              </a:rPr>
              <a:t>選</a:t>
            </a:r>
            <a:r>
              <a:rPr lang="ja-JP" altLang="en-US" sz="1100" dirty="0" smtClean="0">
                <a:latin typeface="+mn-ea"/>
              </a:rPr>
              <a:t>ぶことができま</a:t>
            </a:r>
            <a:r>
              <a:rPr lang="ja-JP" altLang="en-US" sz="1100" dirty="0">
                <a:latin typeface="+mn-ea"/>
              </a:rPr>
              <a:t>す</a:t>
            </a:r>
            <a:r>
              <a:rPr lang="ja-JP" altLang="en-US" sz="1100" dirty="0" smtClean="0">
                <a:latin typeface="+mn-ea"/>
              </a:rPr>
              <a:t>。なお、１人１台端末の</a:t>
            </a:r>
            <a:r>
              <a:rPr lang="ja-JP" altLang="en-US" sz="1100" dirty="0">
                <a:latin typeface="+mn-ea"/>
              </a:rPr>
              <a:t>用意</a:t>
            </a:r>
            <a:r>
              <a:rPr lang="ja-JP" altLang="en-US" sz="1100" dirty="0" smtClean="0">
                <a:latin typeface="+mn-ea"/>
              </a:rPr>
              <a:t>が</a:t>
            </a:r>
            <a:r>
              <a:rPr lang="ja-JP" altLang="en-US" sz="1100" dirty="0">
                <a:latin typeface="+mn-ea"/>
              </a:rPr>
              <a:t>難</a:t>
            </a:r>
            <a:r>
              <a:rPr lang="ja-JP" altLang="en-US" sz="1100" dirty="0" smtClean="0">
                <a:latin typeface="+mn-ea"/>
              </a:rPr>
              <a:t>しい場合は、紙に記入する形で取り組んでください。</a:t>
            </a:r>
            <a:endParaRPr lang="en-US" altLang="ja-JP" sz="1100" dirty="0">
              <a:latin typeface="+mn-ea"/>
            </a:endParaRPr>
          </a:p>
        </p:txBody>
      </p:sp>
      <p:sp>
        <p:nvSpPr>
          <p:cNvPr id="53" name="右大かっこ 52"/>
          <p:cNvSpPr/>
          <p:nvPr/>
        </p:nvSpPr>
        <p:spPr>
          <a:xfrm flipH="1">
            <a:off x="573735" y="1718519"/>
            <a:ext cx="262228" cy="3717668"/>
          </a:xfrm>
          <a:prstGeom prst="rightBracket">
            <a:avLst/>
          </a:prstGeom>
          <a:ln w="38100">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正方形/長方形 53"/>
          <p:cNvSpPr/>
          <p:nvPr/>
        </p:nvSpPr>
        <p:spPr>
          <a:xfrm>
            <a:off x="812197" y="5244404"/>
            <a:ext cx="3099403" cy="333946"/>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メイリオ" panose="020B0604030504040204" pitchFamily="50" charset="-128"/>
                <a:ea typeface="メイリオ" panose="020B0604030504040204" pitchFamily="50" charset="-128"/>
              </a:rPr>
              <a:t>B.</a:t>
            </a:r>
            <a:r>
              <a:rPr kumimoji="1" lang="ja-JP" altLang="en-US" sz="1200" b="1" dirty="0" smtClean="0">
                <a:solidFill>
                  <a:schemeClr val="bg1"/>
                </a:solidFill>
                <a:latin typeface="メイリオ" panose="020B0604030504040204" pitchFamily="50" charset="-128"/>
                <a:ea typeface="メイリオ" panose="020B0604030504040204" pitchFamily="50" charset="-128"/>
              </a:rPr>
              <a:t>ワークシート</a:t>
            </a:r>
            <a:r>
              <a:rPr kumimoji="1" lang="ja-JP" altLang="en-US" sz="1200" b="1" dirty="0">
                <a:solidFill>
                  <a:schemeClr val="bg1"/>
                </a:solidFill>
                <a:latin typeface="メイリオ" panose="020B0604030504040204" pitchFamily="50" charset="-128"/>
                <a:ea typeface="メイリオ" panose="020B0604030504040204" pitchFamily="50" charset="-128"/>
              </a:rPr>
              <a:t>を</a:t>
            </a:r>
            <a:r>
              <a:rPr kumimoji="1" lang="ja-JP" altLang="en-US" sz="1200" b="1" dirty="0" smtClean="0">
                <a:solidFill>
                  <a:schemeClr val="bg1"/>
                </a:solidFill>
                <a:latin typeface="メイリオ" panose="020B0604030504040204" pitchFamily="50" charset="-128"/>
                <a:ea typeface="メイリオ" panose="020B0604030504040204" pitchFamily="50" charset="-128"/>
              </a:rPr>
              <a:t>紙で出力</a:t>
            </a:r>
            <a:r>
              <a:rPr kumimoji="1" lang="ja-JP" altLang="en-US" sz="1200" b="1" dirty="0">
                <a:solidFill>
                  <a:schemeClr val="bg1"/>
                </a:solidFill>
                <a:latin typeface="メイリオ" panose="020B0604030504040204" pitchFamily="50" charset="-128"/>
                <a:ea typeface="メイリオ" panose="020B0604030504040204" pitchFamily="50" charset="-128"/>
              </a:rPr>
              <a:t>し直接記入する</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812197" y="1570094"/>
            <a:ext cx="3099403" cy="288013"/>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bg1"/>
                </a:solidFill>
                <a:latin typeface="メイリオ" panose="020B0604030504040204" pitchFamily="50" charset="-128"/>
                <a:ea typeface="メイリオ" panose="020B0604030504040204" pitchFamily="50" charset="-128"/>
              </a:rPr>
              <a:t>A.</a:t>
            </a:r>
            <a:r>
              <a:rPr kumimoji="1" lang="ja-JP" altLang="en-US" sz="1200" b="1" dirty="0" smtClean="0">
                <a:solidFill>
                  <a:schemeClr val="bg1"/>
                </a:solidFill>
                <a:latin typeface="メイリオ" panose="020B0604030504040204" pitchFamily="50" charset="-128"/>
                <a:ea typeface="メイリオ" panose="020B0604030504040204" pitchFamily="50" charset="-128"/>
              </a:rPr>
              <a:t>１人</a:t>
            </a:r>
            <a:r>
              <a:rPr kumimoji="1" lang="ja-JP" altLang="en-US" sz="1200" b="1" dirty="0">
                <a:solidFill>
                  <a:schemeClr val="bg1"/>
                </a:solidFill>
                <a:latin typeface="メイリオ" panose="020B0604030504040204" pitchFamily="50" charset="-128"/>
                <a:ea typeface="メイリオ" panose="020B0604030504040204" pitchFamily="50" charset="-128"/>
              </a:rPr>
              <a:t>１</a:t>
            </a:r>
            <a:r>
              <a:rPr kumimoji="1" lang="ja-JP" altLang="en-US" sz="1200" b="1" dirty="0" smtClean="0">
                <a:solidFill>
                  <a:schemeClr val="bg1"/>
                </a:solidFill>
                <a:latin typeface="メイリオ" panose="020B0604030504040204" pitchFamily="50" charset="-128"/>
                <a:ea typeface="メイリオ" panose="020B0604030504040204" pitchFamily="50" charset="-128"/>
              </a:rPr>
              <a:t>台端末を</a:t>
            </a:r>
            <a:r>
              <a:rPr kumimoji="1" lang="ja-JP" altLang="en-US" sz="1200" b="1" dirty="0">
                <a:solidFill>
                  <a:schemeClr val="bg1"/>
                </a:solidFill>
                <a:latin typeface="メイリオ" panose="020B0604030504040204" pitchFamily="50" charset="-128"/>
                <a:ea typeface="メイリオ" panose="020B0604030504040204" pitchFamily="50" charset="-128"/>
              </a:rPr>
              <a:t>使ってデータ入力する</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56" name="フリーフォーム 55"/>
          <p:cNvSpPr/>
          <p:nvPr/>
        </p:nvSpPr>
        <p:spPr>
          <a:xfrm>
            <a:off x="365598" y="1016088"/>
            <a:ext cx="188432" cy="1980862"/>
          </a:xfrm>
          <a:custGeom>
            <a:avLst/>
            <a:gdLst>
              <a:gd name="connsiteX0" fmla="*/ 0 w 902043"/>
              <a:gd name="connsiteY0" fmla="*/ 0 h 3929449"/>
              <a:gd name="connsiteX1" fmla="*/ 12357 w 902043"/>
              <a:gd name="connsiteY1" fmla="*/ 3917092 h 3929449"/>
              <a:gd name="connsiteX2" fmla="*/ 902043 w 902043"/>
              <a:gd name="connsiteY2" fmla="*/ 3929449 h 3929449"/>
            </a:gdLst>
            <a:ahLst/>
            <a:cxnLst>
              <a:cxn ang="0">
                <a:pos x="connsiteX0" y="connsiteY0"/>
              </a:cxn>
              <a:cxn ang="0">
                <a:pos x="connsiteX1" y="connsiteY1"/>
              </a:cxn>
              <a:cxn ang="0">
                <a:pos x="connsiteX2" y="connsiteY2"/>
              </a:cxn>
            </a:cxnLst>
            <a:rect l="l" t="t" r="r" b="b"/>
            <a:pathLst>
              <a:path w="902043" h="3929449">
                <a:moveTo>
                  <a:pt x="0" y="0"/>
                </a:moveTo>
                <a:lnTo>
                  <a:pt x="12357" y="3917092"/>
                </a:lnTo>
                <a:lnTo>
                  <a:pt x="902043" y="3929449"/>
                </a:lnTo>
              </a:path>
            </a:pathLst>
          </a:custGeom>
          <a:noFill/>
          <a:ln w="381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561" y="5712611"/>
            <a:ext cx="806904" cy="909328"/>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3433">
            <a:off x="1619783" y="7585277"/>
            <a:ext cx="738000" cy="622521"/>
          </a:xfrm>
          <a:prstGeom prst="rect">
            <a:avLst/>
          </a:prstGeom>
        </p:spPr>
      </p:pic>
      <p:sp>
        <p:nvSpPr>
          <p:cNvPr id="14" name="上カーブ矢印 13"/>
          <p:cNvSpPr/>
          <p:nvPr/>
        </p:nvSpPr>
        <p:spPr>
          <a:xfrm rot="3627016">
            <a:off x="408418" y="6802219"/>
            <a:ext cx="429920" cy="190371"/>
          </a:xfrm>
          <a:prstGeom prst="curvedUpArrow">
            <a:avLst>
              <a:gd name="adj1" fmla="val 25000"/>
              <a:gd name="adj2" fmla="val 50000"/>
              <a:gd name="adj3" fmla="val 48325"/>
            </a:avLst>
          </a:prstGeom>
          <a:ln>
            <a:solidFill>
              <a:srgbClr val="09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0" name="テキスト ボックス 69"/>
          <p:cNvSpPr txBox="1"/>
          <p:nvPr/>
        </p:nvSpPr>
        <p:spPr>
          <a:xfrm rot="20846613">
            <a:off x="1047322" y="6394011"/>
            <a:ext cx="1058781" cy="369332"/>
          </a:xfrm>
          <a:prstGeom prst="rect">
            <a:avLst/>
          </a:prstGeom>
          <a:noFill/>
        </p:spPr>
        <p:txBody>
          <a:bodyPr wrap="square" rtlCol="0" anchor="ctr">
            <a:spAutoFit/>
          </a:bodyPr>
          <a:lstStyle/>
          <a:p>
            <a:pPr algn="ctr"/>
            <a:r>
              <a:rPr kumimoji="1" lang="en-US" altLang="ja-JP" dirty="0" smtClean="0">
                <a:solidFill>
                  <a:srgbClr val="0089D4"/>
                </a:solidFill>
                <a:latin typeface="Gabriola" panose="04040605051002020D02" pitchFamily="82" charset="0"/>
              </a:rPr>
              <a:t>Paper</a:t>
            </a:r>
            <a:endParaRPr kumimoji="1" lang="ja-JP" altLang="en-US" dirty="0">
              <a:solidFill>
                <a:srgbClr val="0089D4"/>
              </a:solidFill>
              <a:latin typeface="Gabriola" panose="04040605051002020D02" pitchFamily="82" charset="0"/>
            </a:endParaRPr>
          </a:p>
        </p:txBody>
      </p:sp>
      <p:sp>
        <p:nvSpPr>
          <p:cNvPr id="79" name="正方形/長方形 78"/>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80" name="楕円 79"/>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７</a:t>
            </a:r>
            <a:endParaRPr kumimoji="1" lang="ja-JP" altLang="en-US" sz="1400" b="1" dirty="0">
              <a:solidFill>
                <a:schemeClr val="bg1"/>
              </a:solidFill>
            </a:endParaRPr>
          </a:p>
        </p:txBody>
      </p:sp>
      <p:sp>
        <p:nvSpPr>
          <p:cNvPr id="39" name="テキスト ボックス 38"/>
          <p:cNvSpPr txBox="1"/>
          <p:nvPr/>
        </p:nvSpPr>
        <p:spPr>
          <a:xfrm>
            <a:off x="3382638" y="2610518"/>
            <a:ext cx="3105697" cy="553998"/>
          </a:xfrm>
          <a:prstGeom prst="rect">
            <a:avLst/>
          </a:prstGeom>
          <a:noFill/>
        </p:spPr>
        <p:txBody>
          <a:bodyPr wrap="square" rtlCol="0">
            <a:spAutoFit/>
          </a:bodyPr>
          <a:lstStyle/>
          <a:p>
            <a:r>
              <a:rPr kumimoji="1" lang="ja-JP" altLang="en-US" sz="1000" b="1" dirty="0" smtClean="0"/>
              <a:t>・生徒の回答のデータ集約が容易にできます。</a:t>
            </a:r>
            <a:endParaRPr kumimoji="1" lang="en-US" altLang="ja-JP" sz="1000" b="1" dirty="0" smtClean="0"/>
          </a:p>
          <a:p>
            <a:r>
              <a:rPr kumimoji="1" lang="ja-JP" altLang="en-US" sz="1000" b="1" dirty="0" smtClean="0"/>
              <a:t>・ワークシート、ルーブリックの出力の手間が省け</a:t>
            </a:r>
            <a:endParaRPr kumimoji="1" lang="en-US" altLang="ja-JP" sz="1000" b="1" dirty="0" smtClean="0"/>
          </a:p>
          <a:p>
            <a:r>
              <a:rPr kumimoji="1" lang="ja-JP" altLang="en-US" sz="1000" b="1" dirty="0"/>
              <a:t>　</a:t>
            </a:r>
            <a:r>
              <a:rPr kumimoji="1" lang="ja-JP" altLang="en-US" sz="1000" b="1" dirty="0" smtClean="0"/>
              <a:t>ます。</a:t>
            </a:r>
            <a:endParaRPr kumimoji="1" lang="ja-JP" altLang="en-US" sz="1000" b="1" dirty="0"/>
          </a:p>
        </p:txBody>
      </p:sp>
      <p:pic>
        <p:nvPicPr>
          <p:cNvPr id="10" name="図 9"/>
          <p:cNvPicPr>
            <a:picLocks noChangeAspect="1"/>
          </p:cNvPicPr>
          <p:nvPr/>
        </p:nvPicPr>
        <p:blipFill rotWithShape="1">
          <a:blip r:embed="rId6"/>
          <a:srcRect l="34911" t="23315" r="35893" b="25256"/>
          <a:stretch/>
        </p:blipFill>
        <p:spPr>
          <a:xfrm>
            <a:off x="258978" y="5582986"/>
            <a:ext cx="1126862" cy="1064833"/>
          </a:xfrm>
          <a:prstGeom prst="rect">
            <a:avLst/>
          </a:prstGeom>
        </p:spPr>
      </p:pic>
      <p:pic>
        <p:nvPicPr>
          <p:cNvPr id="12" name="図 11"/>
          <p:cNvPicPr>
            <a:picLocks noChangeAspect="1"/>
          </p:cNvPicPr>
          <p:nvPr/>
        </p:nvPicPr>
        <p:blipFill rotWithShape="1">
          <a:blip r:embed="rId7"/>
          <a:srcRect l="34286" t="25645" r="33417" b="25922"/>
          <a:stretch/>
        </p:blipFill>
        <p:spPr>
          <a:xfrm>
            <a:off x="895201" y="3137743"/>
            <a:ext cx="1371872" cy="1103617"/>
          </a:xfrm>
          <a:prstGeom prst="rect">
            <a:avLst/>
          </a:prstGeom>
        </p:spPr>
      </p:pic>
      <p:sp>
        <p:nvSpPr>
          <p:cNvPr id="5" name="四角形吹き出し 4"/>
          <p:cNvSpPr/>
          <p:nvPr/>
        </p:nvSpPr>
        <p:spPr>
          <a:xfrm>
            <a:off x="813542" y="2300350"/>
            <a:ext cx="1415841" cy="692839"/>
          </a:xfrm>
          <a:prstGeom prst="wedgeRectCallout">
            <a:avLst>
              <a:gd name="adj1" fmla="val -12579"/>
              <a:gd name="adj2" fmla="val 104534"/>
            </a:avLst>
          </a:prstGeom>
          <a:solidFill>
            <a:schemeClr val="bg1"/>
          </a:solidFill>
          <a:ln w="28575">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053" y="2368073"/>
            <a:ext cx="1381270" cy="610425"/>
          </a:xfrm>
          <a:prstGeom prst="rect">
            <a:avLst/>
          </a:prstGeom>
        </p:spPr>
      </p:pic>
    </p:spTree>
    <p:extLst>
      <p:ext uri="{BB962C8B-B14F-4D97-AF65-F5344CB8AC3E}">
        <p14:creationId xmlns:p14="http://schemas.microsoft.com/office/powerpoint/2010/main" val="4285414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35" y="3143187"/>
            <a:ext cx="6234027" cy="482431"/>
          </a:xfrm>
          <a:prstGeom prst="rect">
            <a:avLst/>
          </a:prstGeom>
        </p:spPr>
      </p:pic>
      <p:sp>
        <p:nvSpPr>
          <p:cNvPr id="7" name="テキスト ボックス 6"/>
          <p:cNvSpPr txBox="1"/>
          <p:nvPr/>
        </p:nvSpPr>
        <p:spPr>
          <a:xfrm>
            <a:off x="99239" y="3616464"/>
            <a:ext cx="6651622" cy="600164"/>
          </a:xfrm>
          <a:prstGeom prst="rect">
            <a:avLst/>
          </a:prstGeom>
          <a:noFill/>
        </p:spPr>
        <p:txBody>
          <a:bodyPr wrap="square" rtlCol="0">
            <a:spAutoFit/>
          </a:bodyPr>
          <a:lstStyle/>
          <a:p>
            <a:r>
              <a:rPr lang="ja-JP" altLang="en-US" sz="953" b="1" dirty="0" smtClean="0">
                <a:solidFill>
                  <a:srgbClr val="0070C0"/>
                </a:solidFill>
                <a:latin typeface="メイリオ" panose="020B0604030504040204" pitchFamily="50" charset="-128"/>
                <a:ea typeface="メイリオ" panose="020B0604030504040204" pitchFamily="50" charset="-128"/>
              </a:rPr>
              <a:t>　</a:t>
            </a:r>
            <a:r>
              <a:rPr lang="ja-JP" altLang="en-US" sz="1100" dirty="0" smtClean="0">
                <a:latin typeface="+mn-ea"/>
              </a:rPr>
              <a:t>１回</a:t>
            </a:r>
            <a:r>
              <a:rPr lang="en-US" altLang="ja-JP" sz="1100" dirty="0">
                <a:latin typeface="+mn-ea"/>
              </a:rPr>
              <a:t>50</a:t>
            </a:r>
            <a:r>
              <a:rPr lang="ja-JP" altLang="en-US" sz="1100" dirty="0" smtClean="0">
                <a:latin typeface="+mn-ea"/>
              </a:rPr>
              <a:t>分という限られた時間の中で、</a:t>
            </a:r>
            <a:r>
              <a:rPr lang="ja-JP" altLang="en-US" sz="1100" b="1" dirty="0" smtClean="0">
                <a:solidFill>
                  <a:srgbClr val="0070C0"/>
                </a:solidFill>
                <a:latin typeface="+mn-ea"/>
              </a:rPr>
              <a:t>未来について想像し自分の考えを書き出し、発表や振り返りができるように設計</a:t>
            </a:r>
            <a:r>
              <a:rPr lang="ja-JP" altLang="en-US" sz="1100" dirty="0" smtClean="0">
                <a:latin typeface="+mn-ea"/>
              </a:rPr>
              <a:t>して</a:t>
            </a:r>
            <a:r>
              <a:rPr lang="ja-JP" altLang="en-US" sz="1100" dirty="0">
                <a:latin typeface="+mn-ea"/>
              </a:rPr>
              <a:t>い</a:t>
            </a:r>
            <a:r>
              <a:rPr lang="ja-JP" altLang="en-US" sz="1100" dirty="0" smtClean="0">
                <a:latin typeface="+mn-ea"/>
              </a:rPr>
              <a:t>ます。特に、個人活動</a:t>
            </a:r>
            <a:r>
              <a:rPr lang="ja-JP" altLang="en-US" sz="1100" dirty="0">
                <a:latin typeface="+mn-ea"/>
              </a:rPr>
              <a:t>の</a:t>
            </a:r>
            <a:r>
              <a:rPr lang="ja-JP" altLang="en-US" sz="1100" dirty="0" smtClean="0">
                <a:latin typeface="+mn-ea"/>
              </a:rPr>
              <a:t>「これから</a:t>
            </a:r>
            <a:r>
              <a:rPr lang="ja-JP" altLang="en-US" sz="1100" smtClean="0">
                <a:latin typeface="+mn-ea"/>
              </a:rPr>
              <a:t>できそうなアイデア」や「アイデアを</a:t>
            </a:r>
            <a:r>
              <a:rPr lang="ja-JP" altLang="en-US" sz="1100" dirty="0" smtClean="0">
                <a:latin typeface="+mn-ea"/>
              </a:rPr>
              <a:t>実現す</a:t>
            </a:r>
            <a:r>
              <a:rPr lang="ja-JP" altLang="en-US" sz="1100" dirty="0">
                <a:latin typeface="+mn-ea"/>
              </a:rPr>
              <a:t>る</a:t>
            </a:r>
            <a:r>
              <a:rPr lang="ja-JP" altLang="en-US" sz="1100" dirty="0" smtClean="0">
                <a:latin typeface="+mn-ea"/>
              </a:rPr>
              <a:t>ための方法」を考えることに充分に時間を使えるとよいでしょう。</a:t>
            </a:r>
            <a:endParaRPr lang="ja-JP" altLang="en-US" sz="1100" dirty="0">
              <a:latin typeface="+mn-ea"/>
            </a:endParaRPr>
          </a:p>
        </p:txBody>
      </p:sp>
      <p:sp>
        <p:nvSpPr>
          <p:cNvPr id="24" name="テキスト ボックス 23"/>
          <p:cNvSpPr txBox="1"/>
          <p:nvPr/>
        </p:nvSpPr>
        <p:spPr>
          <a:xfrm>
            <a:off x="96143" y="460829"/>
            <a:ext cx="6688195" cy="769441"/>
          </a:xfrm>
          <a:prstGeom prst="rect">
            <a:avLst/>
          </a:prstGeom>
          <a:noFill/>
        </p:spPr>
        <p:txBody>
          <a:bodyPr wrap="square" rtlCol="0">
            <a:spAutoFit/>
          </a:bodyPr>
          <a:lstStyle/>
          <a:p>
            <a:r>
              <a:rPr lang="ja-JP" altLang="en-US" sz="1100" dirty="0" smtClean="0">
                <a:latin typeface="+mn-ea"/>
              </a:rPr>
              <a:t>　この探究教育プログラムは、</a:t>
            </a:r>
            <a:r>
              <a:rPr kumimoji="1" lang="ja-JP" altLang="en-US" sz="1100" dirty="0" smtClean="0">
                <a:latin typeface="+mn-ea"/>
              </a:rPr>
              <a:t>各学校</a:t>
            </a:r>
            <a:r>
              <a:rPr kumimoji="1" lang="ja-JP" altLang="en-US" sz="1100" dirty="0">
                <a:latin typeface="+mn-ea"/>
              </a:rPr>
              <a:t>の総合的な探究の</a:t>
            </a:r>
            <a:r>
              <a:rPr kumimoji="1" lang="ja-JP" altLang="en-US" sz="1100" dirty="0" smtClean="0">
                <a:latin typeface="+mn-ea"/>
              </a:rPr>
              <a:t>時間の</a:t>
            </a:r>
            <a:r>
              <a:rPr kumimoji="1" lang="ja-JP" altLang="en-US" sz="1100" dirty="0">
                <a:latin typeface="+mn-ea"/>
              </a:rPr>
              <a:t>授業で</a:t>
            </a:r>
            <a:r>
              <a:rPr kumimoji="1" lang="ja-JP" altLang="en-US" sz="1100" dirty="0" smtClean="0">
                <a:latin typeface="+mn-ea"/>
              </a:rPr>
              <a:t>の活用</a:t>
            </a:r>
            <a:r>
              <a:rPr kumimoji="1" lang="ja-JP" altLang="en-US" sz="1100" dirty="0">
                <a:latin typeface="+mn-ea"/>
              </a:rPr>
              <a:t>を想定</a:t>
            </a:r>
            <a:r>
              <a:rPr kumimoji="1" lang="ja-JP" altLang="en-US" sz="1100" dirty="0" smtClean="0">
                <a:latin typeface="+mn-ea"/>
              </a:rPr>
              <a:t>しています。</a:t>
            </a:r>
            <a:r>
              <a:rPr lang="ja-JP" altLang="en-US" sz="1100" dirty="0">
                <a:latin typeface="+mn-ea"/>
              </a:rPr>
              <a:t>１</a:t>
            </a:r>
            <a:r>
              <a:rPr lang="ja-JP" altLang="en-US" sz="1100" dirty="0" smtClean="0">
                <a:latin typeface="+mn-ea"/>
              </a:rPr>
              <a:t>回</a:t>
            </a:r>
            <a:r>
              <a:rPr lang="en-US" altLang="ja-JP" sz="1100" dirty="0" smtClean="0">
                <a:latin typeface="+mn-ea"/>
              </a:rPr>
              <a:t>50</a:t>
            </a:r>
            <a:r>
              <a:rPr lang="ja-JP" altLang="en-US" sz="1100" dirty="0" smtClean="0">
                <a:latin typeface="+mn-ea"/>
              </a:rPr>
              <a:t>分の授業で完結できるように設計して</a:t>
            </a:r>
            <a:r>
              <a:rPr lang="ja-JP" altLang="en-US" sz="1100" dirty="0">
                <a:latin typeface="+mn-ea"/>
              </a:rPr>
              <a:t>い</a:t>
            </a:r>
            <a:r>
              <a:rPr lang="ja-JP" altLang="en-US" sz="1100" dirty="0" smtClean="0">
                <a:latin typeface="+mn-ea"/>
              </a:rPr>
              <a:t>ますが、授業</a:t>
            </a:r>
            <a:r>
              <a:rPr lang="ja-JP" altLang="en-US" sz="1100" dirty="0">
                <a:latin typeface="+mn-ea"/>
              </a:rPr>
              <a:t>回</a:t>
            </a:r>
            <a:r>
              <a:rPr lang="ja-JP" altLang="en-US" sz="1100" dirty="0" smtClean="0">
                <a:latin typeface="+mn-ea"/>
              </a:rPr>
              <a:t>数を２～３回（複数回）確保できる</a:t>
            </a:r>
            <a:r>
              <a:rPr lang="ja-JP" altLang="en-US" sz="1100" dirty="0">
                <a:latin typeface="+mn-ea"/>
              </a:rPr>
              <a:t>と</a:t>
            </a:r>
            <a:r>
              <a:rPr lang="ja-JP" altLang="en-US" sz="1100" dirty="0" smtClean="0">
                <a:latin typeface="+mn-ea"/>
              </a:rPr>
              <a:t>、発表</a:t>
            </a:r>
            <a:r>
              <a:rPr lang="ja-JP" altLang="en-US" sz="1100" dirty="0">
                <a:latin typeface="+mn-ea"/>
              </a:rPr>
              <a:t>や話し合いの</a:t>
            </a:r>
            <a:r>
              <a:rPr lang="ja-JP" altLang="en-US" sz="1100" dirty="0" smtClean="0">
                <a:latin typeface="+mn-ea"/>
              </a:rPr>
              <a:t>時間が多くとれ、学びを深めることができます。</a:t>
            </a:r>
            <a:r>
              <a:rPr kumimoji="1" lang="ja-JP" altLang="en-US" sz="1100" b="1" dirty="0">
                <a:solidFill>
                  <a:srgbClr val="0070C0"/>
                </a:solidFill>
                <a:latin typeface="游ゴシック" panose="020B0400000000000000" pitchFamily="50" charset="-128"/>
              </a:rPr>
              <a:t>実施するプログラムについては、各学校の目的や状況に応じて柔軟に設計することができます。</a:t>
            </a:r>
            <a:endParaRPr lang="en-US" altLang="ja-JP" sz="1100" dirty="0" smtClean="0">
              <a:latin typeface="+mn-ea"/>
            </a:endParaRPr>
          </a:p>
        </p:txBody>
      </p:sp>
      <p:sp>
        <p:nvSpPr>
          <p:cNvPr id="61" name="正方形/長方形 60"/>
          <p:cNvSpPr/>
          <p:nvPr/>
        </p:nvSpPr>
        <p:spPr>
          <a:xfrm>
            <a:off x="-1" y="788"/>
            <a:ext cx="6880485" cy="449588"/>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64" name="テキスト ボックス 63"/>
          <p:cNvSpPr txBox="1"/>
          <p:nvPr/>
        </p:nvSpPr>
        <p:spPr>
          <a:xfrm>
            <a:off x="535356" y="43180"/>
            <a:ext cx="6634070"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授業</a:t>
            </a:r>
            <a:r>
              <a:rPr kumimoji="1" lang="ja-JP" altLang="en-US" b="1" dirty="0" smtClean="0">
                <a:solidFill>
                  <a:schemeClr val="bg1"/>
                </a:solidFill>
                <a:latin typeface="メイリオ" panose="020B0604030504040204" pitchFamily="50" charset="-128"/>
                <a:ea typeface="メイリオ" panose="020B0604030504040204" pitchFamily="50" charset="-128"/>
              </a:rPr>
              <a:t>での活用方法　＜</a:t>
            </a:r>
            <a:r>
              <a:rPr kumimoji="1" lang="ja-JP" altLang="en-US" b="1" dirty="0" smtClean="0">
                <a:solidFill>
                  <a:schemeClr val="bg1"/>
                </a:solidFill>
              </a:rPr>
              <a:t>授業回数に応じた展開例</a:t>
            </a:r>
            <a:r>
              <a:rPr kumimoji="1" lang="ja-JP" altLang="en-US" b="1"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74995" y="-21265"/>
            <a:ext cx="639947" cy="523220"/>
          </a:xfrm>
          <a:prstGeom prst="rect">
            <a:avLst/>
          </a:prstGeom>
          <a:noFill/>
        </p:spPr>
        <p:txBody>
          <a:bodyPr wrap="square" rtlCol="0">
            <a:spAutoFit/>
          </a:bodyPr>
          <a:lstStyle/>
          <a:p>
            <a:r>
              <a:rPr kumimoji="1" lang="en-US" altLang="ja-JP" sz="2800" b="1" dirty="0" smtClean="0">
                <a:solidFill>
                  <a:schemeClr val="bg1"/>
                </a:solidFill>
                <a:latin typeface="メイリオ" panose="020B0604030504040204" pitchFamily="50" charset="-128"/>
                <a:ea typeface="メイリオ" panose="020B0604030504040204" pitchFamily="50" charset="-128"/>
              </a:rPr>
              <a:t>2.</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06529027"/>
              </p:ext>
            </p:extLst>
          </p:nvPr>
        </p:nvGraphicFramePr>
        <p:xfrm>
          <a:off x="192723" y="1335639"/>
          <a:ext cx="6152739" cy="1703049"/>
        </p:xfrm>
        <a:graphic>
          <a:graphicData uri="http://schemas.openxmlformats.org/drawingml/2006/table">
            <a:tbl>
              <a:tblPr firstRow="1" bandRow="1">
                <a:tableStyleId>{5940675A-B579-460E-94D1-54222C63F5DA}</a:tableStyleId>
              </a:tblPr>
              <a:tblGrid>
                <a:gridCol w="584630">
                  <a:extLst>
                    <a:ext uri="{9D8B030D-6E8A-4147-A177-3AD203B41FA5}">
                      <a16:colId xmlns:a16="http://schemas.microsoft.com/office/drawing/2014/main" val="2252068789"/>
                    </a:ext>
                  </a:extLst>
                </a:gridCol>
                <a:gridCol w="646800">
                  <a:extLst>
                    <a:ext uri="{9D8B030D-6E8A-4147-A177-3AD203B41FA5}">
                      <a16:colId xmlns:a16="http://schemas.microsoft.com/office/drawing/2014/main" val="3035295789"/>
                    </a:ext>
                  </a:extLst>
                </a:gridCol>
                <a:gridCol w="853027">
                  <a:extLst>
                    <a:ext uri="{9D8B030D-6E8A-4147-A177-3AD203B41FA5}">
                      <a16:colId xmlns:a16="http://schemas.microsoft.com/office/drawing/2014/main" val="2749658503"/>
                    </a:ext>
                  </a:extLst>
                </a:gridCol>
                <a:gridCol w="1031132">
                  <a:extLst>
                    <a:ext uri="{9D8B030D-6E8A-4147-A177-3AD203B41FA5}">
                      <a16:colId xmlns:a16="http://schemas.microsoft.com/office/drawing/2014/main" val="4122323879"/>
                    </a:ext>
                  </a:extLst>
                </a:gridCol>
                <a:gridCol w="1674855">
                  <a:extLst>
                    <a:ext uri="{9D8B030D-6E8A-4147-A177-3AD203B41FA5}">
                      <a16:colId xmlns:a16="http://schemas.microsoft.com/office/drawing/2014/main" val="2428811133"/>
                    </a:ext>
                  </a:extLst>
                </a:gridCol>
                <a:gridCol w="1362295">
                  <a:extLst>
                    <a:ext uri="{9D8B030D-6E8A-4147-A177-3AD203B41FA5}">
                      <a16:colId xmlns:a16="http://schemas.microsoft.com/office/drawing/2014/main" val="1040165029"/>
                    </a:ext>
                  </a:extLst>
                </a:gridCol>
              </a:tblGrid>
              <a:tr h="219577">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期間</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授業回数</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活動単位</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アウトプット</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tc>
                  <a:txBody>
                    <a:bodyPr/>
                    <a:lstStyle/>
                    <a:p>
                      <a:pPr algn="ctr"/>
                      <a:r>
                        <a:rPr kumimoji="1" lang="ja-JP" altLang="en-US" sz="900" b="1" dirty="0" smtClean="0">
                          <a:solidFill>
                            <a:schemeClr val="bg1"/>
                          </a:solidFill>
                          <a:latin typeface="メイリオ" panose="020B0604030504040204" pitchFamily="50" charset="-128"/>
                          <a:ea typeface="メイリオ" panose="020B0604030504040204" pitchFamily="50" charset="-128"/>
                        </a:rPr>
                        <a:t>メリット</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bg1"/>
                          </a:solidFill>
                          <a:latin typeface="メイリオ" panose="020B0604030504040204" pitchFamily="50" charset="-128"/>
                          <a:ea typeface="メイリオ" panose="020B0604030504040204" pitchFamily="50" charset="-128"/>
                        </a:rPr>
                        <a:t>展開例記載ページ</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89D4"/>
                    </a:solidFill>
                  </a:tcPr>
                </a:tc>
                <a:extLst>
                  <a:ext uri="{0D108BD9-81ED-4DB2-BD59-A6C34878D82A}">
                    <a16:rowId xmlns:a16="http://schemas.microsoft.com/office/drawing/2014/main" val="2430350380"/>
                  </a:ext>
                </a:extLst>
              </a:tr>
              <a:tr h="654696">
                <a:tc>
                  <a:txBody>
                    <a:bodyPr/>
                    <a:lstStyle/>
                    <a:p>
                      <a:endParaRPr kumimoji="1" lang="ja-JP" altLang="en-US" sz="9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900" b="1" dirty="0" smtClean="0"/>
                        <a:t>１</a:t>
                      </a:r>
                      <a:endParaRPr kumimoji="1" lang="ja-JP" altLang="en-US" sz="900" b="1"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000" dirty="0" smtClean="0"/>
                        <a:t>個人中心</a:t>
                      </a:r>
                      <a:endParaRPr kumimoji="1" lang="ja-JP" altLang="en-US" sz="10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t>ワークシートが中心</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t>ワークシートとルーブリックの活用により探究的な学びを１時間で経験できる</a:t>
                      </a:r>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dirty="0" smtClean="0"/>
                    </a:p>
                  </a:txBody>
                  <a:tcPr marL="36000" marR="36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74035165"/>
                  </a:ext>
                </a:extLst>
              </a:tr>
              <a:tr h="819753">
                <a:tc>
                  <a:txBody>
                    <a:bodyPr/>
                    <a:lstStyle/>
                    <a:p>
                      <a:endParaRPr kumimoji="1" lang="ja-JP" altLang="en-US" sz="9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900" b="1" dirty="0" smtClean="0"/>
                        <a:t>２～３</a:t>
                      </a:r>
                      <a:endParaRPr kumimoji="1" lang="ja-JP" altLang="en-US" sz="900" b="1"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000" dirty="0" smtClean="0"/>
                        <a:t>個人に加えて、グループ・クラス活動を充実</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000" dirty="0" smtClean="0"/>
                        <a:t>ワークシートに加え、プレゼンテーション</a:t>
                      </a:r>
                      <a:endParaRPr kumimoji="1" lang="en-US" altLang="ja-JP" sz="10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t>グループやクラスでの発表や話し合いで他者からの学びの機会が多く得られ、考えが深められる</a:t>
                      </a:r>
                      <a:endParaRPr kumimoji="1" lang="en-US" altLang="ja-JP" sz="10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85429817"/>
                  </a:ext>
                </a:extLst>
              </a:tr>
            </a:tbl>
          </a:graphicData>
        </a:graphic>
      </p:graphicFrame>
      <p:grpSp>
        <p:nvGrpSpPr>
          <p:cNvPr id="39" name="グループ化 38"/>
          <p:cNvGrpSpPr/>
          <p:nvPr/>
        </p:nvGrpSpPr>
        <p:grpSpPr>
          <a:xfrm>
            <a:off x="181250" y="1627847"/>
            <a:ext cx="567935" cy="1280586"/>
            <a:chOff x="259071" y="1720461"/>
            <a:chExt cx="567935" cy="1280586"/>
          </a:xfrm>
        </p:grpSpPr>
        <p:sp>
          <p:nvSpPr>
            <p:cNvPr id="20" name="下矢印 19"/>
            <p:cNvSpPr/>
            <p:nvPr/>
          </p:nvSpPr>
          <p:spPr>
            <a:xfrm>
              <a:off x="578741" y="1720461"/>
              <a:ext cx="166564" cy="1280586"/>
            </a:xfrm>
            <a:prstGeom prst="downArrow">
              <a:avLst>
                <a:gd name="adj1" fmla="val 50000"/>
                <a:gd name="adj2" fmla="val 106919"/>
              </a:avLst>
            </a:prstGeom>
            <a:solidFill>
              <a:srgbClr val="91C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下矢印 66"/>
            <p:cNvSpPr/>
            <p:nvPr/>
          </p:nvSpPr>
          <p:spPr>
            <a:xfrm>
              <a:off x="409104" y="1720461"/>
              <a:ext cx="126252" cy="522235"/>
            </a:xfrm>
            <a:prstGeom prst="downArrow">
              <a:avLst>
                <a:gd name="adj1" fmla="val 50000"/>
                <a:gd name="adj2" fmla="val 106919"/>
              </a:avLst>
            </a:prstGeom>
            <a:solidFill>
              <a:srgbClr val="91C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59071" y="1720461"/>
              <a:ext cx="369332" cy="409294"/>
            </a:xfrm>
            <a:prstGeom prst="rect">
              <a:avLst/>
            </a:prstGeom>
            <a:noFill/>
          </p:spPr>
          <p:txBody>
            <a:bodyPr vert="eaVert" wrap="square" rtlCol="0">
              <a:spAutoFit/>
            </a:bodyPr>
            <a:lstStyle/>
            <a:p>
              <a:r>
                <a:rPr kumimoji="1" lang="ja-JP" altLang="en-US" sz="1050" b="1" dirty="0" smtClean="0"/>
                <a:t>短期</a:t>
              </a:r>
              <a:endParaRPr kumimoji="1" lang="ja-JP" altLang="en-US" sz="1050" b="1" dirty="0"/>
            </a:p>
          </p:txBody>
        </p:sp>
        <p:sp>
          <p:nvSpPr>
            <p:cNvPr id="68" name="テキスト ボックス 67"/>
            <p:cNvSpPr txBox="1"/>
            <p:nvPr/>
          </p:nvSpPr>
          <p:spPr>
            <a:xfrm>
              <a:off x="457674" y="2100469"/>
              <a:ext cx="369332" cy="585302"/>
            </a:xfrm>
            <a:prstGeom prst="rect">
              <a:avLst/>
            </a:prstGeom>
            <a:noFill/>
          </p:spPr>
          <p:txBody>
            <a:bodyPr vert="eaVert" wrap="square" rtlCol="0">
              <a:spAutoFit/>
            </a:bodyPr>
            <a:lstStyle/>
            <a:p>
              <a:r>
                <a:rPr kumimoji="1" lang="ja-JP" altLang="en-US" sz="1050" b="1" dirty="0" smtClean="0"/>
                <a:t>中期</a:t>
              </a:r>
              <a:endParaRPr kumimoji="1" lang="ja-JP" altLang="en-US" sz="1050" b="1" dirty="0"/>
            </a:p>
          </p:txBody>
        </p:sp>
      </p:grpSp>
      <p:sp>
        <p:nvSpPr>
          <p:cNvPr id="70" name="テキスト ボックス 69"/>
          <p:cNvSpPr txBox="1"/>
          <p:nvPr/>
        </p:nvSpPr>
        <p:spPr>
          <a:xfrm>
            <a:off x="5175128" y="2504091"/>
            <a:ext cx="1089755" cy="430887"/>
          </a:xfrm>
          <a:prstGeom prst="rect">
            <a:avLst/>
          </a:prstGeom>
          <a:noFill/>
        </p:spPr>
        <p:txBody>
          <a:bodyPr wrap="square" rtlCol="0">
            <a:spAutoFit/>
          </a:bodyPr>
          <a:lstStyle/>
          <a:p>
            <a:endParaRPr kumimoji="1" lang="en-US" altLang="ja-JP" sz="1100" b="1" dirty="0"/>
          </a:p>
          <a:p>
            <a:r>
              <a:rPr kumimoji="1" lang="ja-JP" altLang="en-US" sz="1100" b="1" u="sng" dirty="0" smtClean="0"/>
              <a:t>次ページ参照</a:t>
            </a:r>
            <a:endParaRPr kumimoji="1" lang="en-US" altLang="ja-JP" sz="1100" b="1" u="sng" dirty="0" smtClean="0"/>
          </a:p>
        </p:txBody>
      </p:sp>
      <p:sp>
        <p:nvSpPr>
          <p:cNvPr id="75" name="角丸四角形 74"/>
          <p:cNvSpPr/>
          <p:nvPr/>
        </p:nvSpPr>
        <p:spPr>
          <a:xfrm>
            <a:off x="181250" y="3164394"/>
            <a:ext cx="5715227" cy="431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rgbClr val="002060"/>
                </a:solidFill>
                <a:latin typeface="游ゴシック" panose="020B0400000000000000" pitchFamily="50" charset="-128"/>
                <a:ea typeface="游ゴシック" panose="020B0400000000000000" pitchFamily="50" charset="-128"/>
              </a:rPr>
              <a:t>【</a:t>
            </a:r>
            <a:r>
              <a:rPr lang="ja-JP" altLang="en-US" sz="2000" b="1" dirty="0" smtClean="0">
                <a:solidFill>
                  <a:srgbClr val="002060"/>
                </a:solidFill>
                <a:latin typeface="游ゴシック" panose="020B0400000000000000" pitchFamily="50" charset="-128"/>
                <a:ea typeface="游ゴシック" panose="020B0400000000000000" pitchFamily="50" charset="-128"/>
              </a:rPr>
              <a:t>展開例①</a:t>
            </a:r>
            <a:r>
              <a:rPr lang="en-US" altLang="ja-JP" sz="2000" b="1" dirty="0" smtClean="0">
                <a:solidFill>
                  <a:srgbClr val="002060"/>
                </a:solidFill>
                <a:latin typeface="游ゴシック" panose="020B0400000000000000" pitchFamily="50" charset="-128"/>
                <a:ea typeface="游ゴシック" panose="020B0400000000000000" pitchFamily="50" charset="-128"/>
              </a:rPr>
              <a:t>】</a:t>
            </a:r>
            <a:r>
              <a:rPr lang="en-US" altLang="ja-JP" sz="2000" b="1" dirty="0">
                <a:solidFill>
                  <a:srgbClr val="002060"/>
                </a:solidFill>
                <a:latin typeface="游ゴシック" panose="020B0400000000000000" pitchFamily="50" charset="-128"/>
                <a:ea typeface="游ゴシック" panose="020B0400000000000000" pitchFamily="50" charset="-128"/>
              </a:rPr>
              <a:t>1</a:t>
            </a:r>
            <a:r>
              <a:rPr lang="ja-JP" altLang="en-US" sz="2000" b="1" dirty="0" smtClean="0">
                <a:solidFill>
                  <a:srgbClr val="002060"/>
                </a:solidFill>
                <a:latin typeface="游ゴシック" panose="020B0400000000000000" pitchFamily="50" charset="-128"/>
                <a:ea typeface="游ゴシック" panose="020B0400000000000000" pitchFamily="50" charset="-128"/>
              </a:rPr>
              <a:t>回</a:t>
            </a:r>
            <a:r>
              <a:rPr lang="en-US" altLang="ja-JP" sz="2000" b="1" dirty="0" smtClean="0">
                <a:solidFill>
                  <a:srgbClr val="002060"/>
                </a:solidFill>
                <a:latin typeface="游ゴシック" panose="020B0400000000000000" pitchFamily="50" charset="-128"/>
                <a:ea typeface="游ゴシック" panose="020B0400000000000000" pitchFamily="50" charset="-128"/>
              </a:rPr>
              <a:t>50</a:t>
            </a:r>
            <a:r>
              <a:rPr lang="ja-JP" altLang="en-US" sz="2000" b="1" dirty="0" smtClean="0">
                <a:solidFill>
                  <a:srgbClr val="002060"/>
                </a:solidFill>
                <a:latin typeface="游ゴシック" panose="020B0400000000000000" pitchFamily="50" charset="-128"/>
                <a:ea typeface="游ゴシック" panose="020B0400000000000000" pitchFamily="50" charset="-128"/>
              </a:rPr>
              <a:t>分完結で行う授業の場合</a:t>
            </a:r>
            <a:endParaRPr lang="ja-JP" altLang="en-US" sz="2000" b="1" dirty="0">
              <a:solidFill>
                <a:srgbClr val="002060"/>
              </a:solidFill>
              <a:latin typeface="游ゴシック" panose="020B0400000000000000" pitchFamily="50" charset="-128"/>
              <a:ea typeface="游ゴシック" panose="020B0400000000000000" pitchFamily="50" charset="-128"/>
            </a:endParaRPr>
          </a:p>
        </p:txBody>
      </p:sp>
      <p:sp>
        <p:nvSpPr>
          <p:cNvPr id="40" name="フリーフォーム 39"/>
          <p:cNvSpPr/>
          <p:nvPr/>
        </p:nvSpPr>
        <p:spPr>
          <a:xfrm>
            <a:off x="6345462" y="1822468"/>
            <a:ext cx="357374" cy="1518908"/>
          </a:xfrm>
          <a:custGeom>
            <a:avLst/>
            <a:gdLst>
              <a:gd name="connsiteX0" fmla="*/ 0 w 357282"/>
              <a:gd name="connsiteY0" fmla="*/ 0 h 1532075"/>
              <a:gd name="connsiteX1" fmla="*/ 351226 w 357282"/>
              <a:gd name="connsiteY1" fmla="*/ 0 h 1532075"/>
              <a:gd name="connsiteX2" fmla="*/ 357282 w 357282"/>
              <a:gd name="connsiteY2" fmla="*/ 1532075 h 1532075"/>
              <a:gd name="connsiteX3" fmla="*/ 24222 w 357282"/>
              <a:gd name="connsiteY3" fmla="*/ 1532075 h 1532075"/>
            </a:gdLst>
            <a:ahLst/>
            <a:cxnLst>
              <a:cxn ang="0">
                <a:pos x="connsiteX0" y="connsiteY0"/>
              </a:cxn>
              <a:cxn ang="0">
                <a:pos x="connsiteX1" y="connsiteY1"/>
              </a:cxn>
              <a:cxn ang="0">
                <a:pos x="connsiteX2" y="connsiteY2"/>
              </a:cxn>
              <a:cxn ang="0">
                <a:pos x="connsiteX3" y="connsiteY3"/>
              </a:cxn>
            </a:cxnLst>
            <a:rect l="l" t="t" r="r" b="b"/>
            <a:pathLst>
              <a:path w="357282" h="1532075">
                <a:moveTo>
                  <a:pt x="0" y="0"/>
                </a:moveTo>
                <a:lnTo>
                  <a:pt x="351226" y="0"/>
                </a:lnTo>
                <a:cubicBezTo>
                  <a:pt x="353245" y="510692"/>
                  <a:pt x="355263" y="1021383"/>
                  <a:pt x="357282" y="1532075"/>
                </a:cubicBezTo>
                <a:lnTo>
                  <a:pt x="24222" y="1532075"/>
                </a:lnTo>
              </a:path>
            </a:pathLst>
          </a:custGeom>
          <a:noFill/>
          <a:ln w="79375">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137070" y="4216628"/>
            <a:ext cx="1356576" cy="1485283"/>
          </a:xfrm>
          <a:prstGeom prst="roundRect">
            <a:avLst>
              <a:gd name="adj" fmla="val 8357"/>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mn-ea"/>
              </a:rPr>
              <a:t>動画視聴</a:t>
            </a:r>
            <a:endParaRPr kumimoji="1" lang="en-US" altLang="ja-JP" sz="1400" b="1" dirty="0">
              <a:solidFill>
                <a:srgbClr val="002060"/>
              </a:solidFill>
              <a:latin typeface="+mn-ea"/>
            </a:endParaRPr>
          </a:p>
          <a:p>
            <a:pPr algn="ctr"/>
            <a:r>
              <a:rPr kumimoji="1" lang="ja-JP" altLang="en-US" sz="1400" b="1" dirty="0">
                <a:solidFill>
                  <a:srgbClr val="002060"/>
                </a:solidFill>
                <a:latin typeface="+mn-ea"/>
              </a:rPr>
              <a:t>（</a:t>
            </a:r>
            <a:r>
              <a:rPr kumimoji="1" lang="en-US" altLang="ja-JP" sz="1400" b="1" dirty="0" smtClean="0">
                <a:solidFill>
                  <a:srgbClr val="002060"/>
                </a:solidFill>
                <a:latin typeface="+mn-ea"/>
              </a:rPr>
              <a:t>18</a:t>
            </a:r>
            <a:r>
              <a:rPr kumimoji="1" lang="ja-JP" altLang="en-US" sz="1400" b="1" dirty="0" smtClean="0">
                <a:solidFill>
                  <a:srgbClr val="002060"/>
                </a:solidFill>
                <a:latin typeface="+mn-ea"/>
              </a:rPr>
              <a:t>分</a:t>
            </a:r>
            <a:r>
              <a:rPr kumimoji="1" lang="ja-JP" altLang="en-US" sz="1400" b="1" dirty="0">
                <a:solidFill>
                  <a:srgbClr val="002060"/>
                </a:solidFill>
                <a:latin typeface="+mn-ea"/>
              </a:rPr>
              <a:t>）</a:t>
            </a:r>
          </a:p>
        </p:txBody>
      </p:sp>
      <p:sp>
        <p:nvSpPr>
          <p:cNvPr id="78" name="二等辺三角形 77"/>
          <p:cNvSpPr/>
          <p:nvPr/>
        </p:nvSpPr>
        <p:spPr>
          <a:xfrm flipV="1">
            <a:off x="301514" y="5848420"/>
            <a:ext cx="1003915" cy="19957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79" name="角丸四角形 78"/>
          <p:cNvSpPr/>
          <p:nvPr/>
        </p:nvSpPr>
        <p:spPr>
          <a:xfrm>
            <a:off x="119276" y="6165121"/>
            <a:ext cx="1392163" cy="695383"/>
          </a:xfrm>
          <a:prstGeom prst="roundRect">
            <a:avLst>
              <a:gd name="adj" fmla="val 11263"/>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mn-ea"/>
              </a:rPr>
              <a:t>個人活動</a:t>
            </a:r>
            <a:endParaRPr kumimoji="1" lang="en-US" altLang="ja-JP" sz="1400" b="1" dirty="0">
              <a:solidFill>
                <a:srgbClr val="002060"/>
              </a:solidFill>
              <a:latin typeface="+mn-ea"/>
            </a:endParaRPr>
          </a:p>
          <a:p>
            <a:pPr algn="ctr"/>
            <a:r>
              <a:rPr kumimoji="1" lang="ja-JP" altLang="en-US" sz="1400" b="1" dirty="0" smtClean="0">
                <a:solidFill>
                  <a:srgbClr val="002060"/>
                </a:solidFill>
                <a:latin typeface="+mn-ea"/>
              </a:rPr>
              <a:t>（</a:t>
            </a:r>
            <a:r>
              <a:rPr kumimoji="1" lang="en-US" altLang="ja-JP" sz="1400" b="1" dirty="0" smtClean="0">
                <a:solidFill>
                  <a:srgbClr val="002060"/>
                </a:solidFill>
                <a:latin typeface="+mn-ea"/>
              </a:rPr>
              <a:t>22</a:t>
            </a:r>
            <a:r>
              <a:rPr kumimoji="1" lang="ja-JP" altLang="en-US" sz="1400" b="1" dirty="0" smtClean="0">
                <a:solidFill>
                  <a:srgbClr val="002060"/>
                </a:solidFill>
                <a:latin typeface="+mn-ea"/>
              </a:rPr>
              <a:t>分</a:t>
            </a:r>
            <a:r>
              <a:rPr kumimoji="1" lang="ja-JP" altLang="en-US" sz="1400" b="1" dirty="0">
                <a:solidFill>
                  <a:srgbClr val="002060"/>
                </a:solidFill>
                <a:latin typeface="+mn-ea"/>
              </a:rPr>
              <a:t>）</a:t>
            </a:r>
          </a:p>
        </p:txBody>
      </p:sp>
      <p:sp>
        <p:nvSpPr>
          <p:cNvPr id="80" name="二等辺三角形 79"/>
          <p:cNvSpPr/>
          <p:nvPr/>
        </p:nvSpPr>
        <p:spPr>
          <a:xfrm flipV="1">
            <a:off x="282959" y="6926819"/>
            <a:ext cx="1003915" cy="19957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81" name="角丸四角形 80"/>
          <p:cNvSpPr/>
          <p:nvPr/>
        </p:nvSpPr>
        <p:spPr>
          <a:xfrm>
            <a:off x="137070" y="7214650"/>
            <a:ext cx="1332805" cy="641570"/>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002060"/>
                </a:solidFill>
                <a:latin typeface="+mn-ea"/>
              </a:rPr>
              <a:t>振り返り</a:t>
            </a:r>
            <a:endParaRPr kumimoji="1" lang="en-US" altLang="ja-JP" sz="1400" b="1" dirty="0" smtClean="0">
              <a:solidFill>
                <a:srgbClr val="002060"/>
              </a:solidFill>
              <a:latin typeface="+mn-ea"/>
            </a:endParaRPr>
          </a:p>
          <a:p>
            <a:pPr algn="ctr"/>
            <a:r>
              <a:rPr kumimoji="1" lang="ja-JP" altLang="en-US" sz="1400" b="1" dirty="0" smtClean="0">
                <a:solidFill>
                  <a:srgbClr val="002060"/>
                </a:solidFill>
                <a:latin typeface="+mn-ea"/>
              </a:rPr>
              <a:t>（</a:t>
            </a:r>
            <a:r>
              <a:rPr kumimoji="1" lang="ja-JP" altLang="en-US" sz="1400" b="1" dirty="0">
                <a:solidFill>
                  <a:srgbClr val="002060"/>
                </a:solidFill>
                <a:latin typeface="+mn-ea"/>
              </a:rPr>
              <a:t>５</a:t>
            </a:r>
            <a:r>
              <a:rPr kumimoji="1" lang="ja-JP" altLang="en-US" sz="1400" b="1" dirty="0" smtClean="0">
                <a:solidFill>
                  <a:srgbClr val="002060"/>
                </a:solidFill>
                <a:latin typeface="+mn-ea"/>
              </a:rPr>
              <a:t>分）</a:t>
            </a:r>
            <a:endParaRPr kumimoji="1" lang="ja-JP" altLang="en-US" sz="1400" b="1" dirty="0">
              <a:solidFill>
                <a:srgbClr val="002060"/>
              </a:solidFill>
              <a:latin typeface="+mn-ea"/>
            </a:endParaRPr>
          </a:p>
        </p:txBody>
      </p:sp>
      <p:sp>
        <p:nvSpPr>
          <p:cNvPr id="82" name="テキスト ボックス 81"/>
          <p:cNvSpPr txBox="1"/>
          <p:nvPr/>
        </p:nvSpPr>
        <p:spPr>
          <a:xfrm>
            <a:off x="1443737" y="4342099"/>
            <a:ext cx="5107051" cy="1270028"/>
          </a:xfrm>
          <a:prstGeom prst="rect">
            <a:avLst/>
          </a:prstGeom>
          <a:noFill/>
        </p:spPr>
        <p:txBody>
          <a:bodyPr wrap="square" rtlCol="0">
            <a:spAutoFit/>
          </a:bodyPr>
          <a:lstStyle/>
          <a:p>
            <a:r>
              <a:rPr kumimoji="1" lang="ja-JP" altLang="en-US" sz="1000" b="1" dirty="0" smtClean="0">
                <a:latin typeface="+mn-ea"/>
              </a:rPr>
              <a:t>　</a:t>
            </a:r>
            <a:r>
              <a:rPr kumimoji="1" lang="en-US" altLang="ja-JP" sz="1000" b="1" dirty="0" smtClean="0">
                <a:latin typeface="+mn-ea"/>
              </a:rPr>
              <a:t>[1]</a:t>
            </a:r>
            <a:r>
              <a:rPr kumimoji="1" lang="ja-JP" altLang="en-US" sz="1000" b="1" dirty="0" smtClean="0">
                <a:latin typeface="+mn-ea"/>
              </a:rPr>
              <a:t>「</a:t>
            </a:r>
            <a:r>
              <a:rPr kumimoji="1" lang="ja-JP" altLang="en-US" sz="1000" b="1" dirty="0">
                <a:latin typeface="+mn-ea"/>
              </a:rPr>
              <a:t>はじめにみよう」映像　を視聴</a:t>
            </a:r>
            <a:r>
              <a:rPr kumimoji="1" lang="ja-JP" altLang="en-US" sz="1000" b="1" dirty="0" smtClean="0">
                <a:latin typeface="+mn-ea"/>
              </a:rPr>
              <a:t>する（</a:t>
            </a:r>
            <a:r>
              <a:rPr kumimoji="1" lang="en-US" altLang="ja-JP" sz="1000" b="1" dirty="0" smtClean="0">
                <a:latin typeface="+mn-ea"/>
              </a:rPr>
              <a:t>※</a:t>
            </a:r>
            <a:r>
              <a:rPr kumimoji="1" lang="ja-JP" altLang="en-US" sz="1000" b="1" dirty="0" smtClean="0">
                <a:latin typeface="+mn-ea"/>
              </a:rPr>
              <a:t>１）</a:t>
            </a:r>
            <a:endParaRPr kumimoji="1" lang="en-US" altLang="ja-JP" sz="1000" b="1" dirty="0">
              <a:latin typeface="+mn-ea"/>
            </a:endParaRPr>
          </a:p>
          <a:p>
            <a:r>
              <a:rPr lang="ja-JP" altLang="en-US" sz="1000" dirty="0" smtClean="0">
                <a:latin typeface="+mn-ea"/>
              </a:rPr>
              <a:t>　　　万博</a:t>
            </a:r>
            <a:r>
              <a:rPr lang="ja-JP" altLang="en-US" sz="1000" dirty="0">
                <a:latin typeface="+mn-ea"/>
              </a:rPr>
              <a:t>の概要とテーマについて、</a:t>
            </a:r>
            <a:r>
              <a:rPr lang="ja-JP" altLang="en-US" sz="1000" b="1" dirty="0">
                <a:solidFill>
                  <a:srgbClr val="0070C0"/>
                </a:solidFill>
                <a:latin typeface="+mn-ea"/>
              </a:rPr>
              <a:t>クイズ形式で楽しく理解を</a:t>
            </a:r>
            <a:r>
              <a:rPr lang="ja-JP" altLang="en-US" sz="1000" b="1" dirty="0" smtClean="0">
                <a:solidFill>
                  <a:srgbClr val="0070C0"/>
                </a:solidFill>
                <a:latin typeface="+mn-ea"/>
              </a:rPr>
              <a:t>深めます。</a:t>
            </a:r>
            <a:endParaRPr lang="en-US" altLang="ja-JP" sz="1000" b="1" dirty="0" smtClean="0">
              <a:solidFill>
                <a:srgbClr val="0070C0"/>
              </a:solidFill>
              <a:latin typeface="+mn-ea"/>
            </a:endParaRPr>
          </a:p>
          <a:p>
            <a:r>
              <a:rPr lang="ja-JP" altLang="en-US" sz="1000" b="1" dirty="0" smtClean="0">
                <a:latin typeface="+mn-ea"/>
              </a:rPr>
              <a:t>　</a:t>
            </a:r>
            <a:r>
              <a:rPr lang="en-US" altLang="ja-JP" sz="1000" b="1" dirty="0" smtClean="0">
                <a:latin typeface="+mn-ea"/>
              </a:rPr>
              <a:t>[</a:t>
            </a:r>
            <a:r>
              <a:rPr lang="en-US" altLang="ja-JP" sz="1000" b="1" dirty="0">
                <a:latin typeface="+mn-ea"/>
              </a:rPr>
              <a:t>2</a:t>
            </a:r>
            <a:r>
              <a:rPr lang="en-US" altLang="ja-JP" sz="1000" b="1" dirty="0" smtClean="0">
                <a:latin typeface="+mn-ea"/>
              </a:rPr>
              <a:t>]</a:t>
            </a:r>
            <a:r>
              <a:rPr lang="ja-JP" altLang="en-US" sz="1000" b="1" dirty="0" smtClean="0">
                <a:latin typeface="+mn-ea"/>
              </a:rPr>
              <a:t>３つのテーマ「いのちを救う」「いのちに力を与える」「いのちをつなぐ」の中</a:t>
            </a:r>
            <a:endParaRPr lang="en-US" altLang="ja-JP" sz="1000" b="1" dirty="0" smtClean="0">
              <a:latin typeface="+mn-ea"/>
            </a:endParaRPr>
          </a:p>
          <a:p>
            <a:r>
              <a:rPr lang="ja-JP" altLang="en-US" sz="1000" b="1" dirty="0">
                <a:latin typeface="+mn-ea"/>
              </a:rPr>
              <a:t>　</a:t>
            </a:r>
            <a:r>
              <a:rPr lang="ja-JP" altLang="en-US" sz="1000" b="1" dirty="0" smtClean="0">
                <a:latin typeface="+mn-ea"/>
              </a:rPr>
              <a:t>　</a:t>
            </a:r>
            <a:r>
              <a:rPr lang="ja-JP" altLang="en-US" sz="1000" b="1" dirty="0">
                <a:latin typeface="+mn-ea"/>
              </a:rPr>
              <a:t> </a:t>
            </a:r>
            <a:r>
              <a:rPr lang="ja-JP" altLang="en-US" sz="1000" b="1" dirty="0" smtClean="0">
                <a:latin typeface="+mn-ea"/>
              </a:rPr>
              <a:t>から興味のある１テーマの映像を選び、視聴する（</a:t>
            </a:r>
            <a:r>
              <a:rPr lang="en-US" altLang="ja-JP" sz="1000" b="1" dirty="0" smtClean="0">
                <a:latin typeface="+mn-ea"/>
              </a:rPr>
              <a:t>※</a:t>
            </a:r>
            <a:r>
              <a:rPr lang="ja-JP" altLang="en-US" sz="1000" b="1" dirty="0" smtClean="0">
                <a:latin typeface="+mn-ea"/>
              </a:rPr>
              <a:t>２）</a:t>
            </a:r>
            <a:endParaRPr lang="en-US" altLang="ja-JP" sz="1000" b="1" dirty="0" smtClean="0">
              <a:latin typeface="+mn-ea"/>
            </a:endParaRPr>
          </a:p>
          <a:p>
            <a:r>
              <a:rPr lang="ja-JP" altLang="en-US" sz="953" b="1" dirty="0">
                <a:latin typeface="+mn-ea"/>
              </a:rPr>
              <a:t>　</a:t>
            </a:r>
            <a:r>
              <a:rPr lang="en-US" altLang="ja-JP" sz="900" dirty="0" smtClean="0">
                <a:latin typeface="+mn-ea"/>
              </a:rPr>
              <a:t>※</a:t>
            </a:r>
            <a:r>
              <a:rPr lang="ja-JP" altLang="en-US" sz="900" dirty="0" smtClean="0">
                <a:latin typeface="+mn-ea"/>
              </a:rPr>
              <a:t>１　</a:t>
            </a:r>
            <a:r>
              <a:rPr kumimoji="1" lang="ja-JP" altLang="en-US" sz="900" dirty="0"/>
              <a:t>ワークシートの取り組み時間を確保するために事前課題と</a:t>
            </a:r>
            <a:r>
              <a:rPr kumimoji="1" lang="ja-JP" altLang="en-US" sz="900" dirty="0" smtClean="0"/>
              <a:t>して動画</a:t>
            </a:r>
            <a:r>
              <a:rPr kumimoji="1" lang="ja-JP" altLang="en-US" sz="900" dirty="0"/>
              <a:t>視聴</a:t>
            </a:r>
            <a:r>
              <a:rPr kumimoji="1" lang="ja-JP" altLang="en-US" sz="900" dirty="0" smtClean="0"/>
              <a:t>を</a:t>
            </a:r>
            <a:endParaRPr kumimoji="1" lang="en-US" altLang="ja-JP" sz="900" dirty="0" smtClean="0"/>
          </a:p>
          <a:p>
            <a:r>
              <a:rPr kumimoji="1" lang="ja-JP" altLang="en-US" sz="900" dirty="0"/>
              <a:t>　</a:t>
            </a:r>
            <a:r>
              <a:rPr kumimoji="1" lang="ja-JP" altLang="en-US" sz="900" dirty="0" smtClean="0"/>
              <a:t>　　　行ってもよい</a:t>
            </a:r>
            <a:r>
              <a:rPr kumimoji="1" lang="ja-JP" altLang="en-US" sz="900" dirty="0"/>
              <a:t>でしょう。</a:t>
            </a:r>
            <a:endParaRPr lang="en-US" altLang="ja-JP" sz="900" dirty="0" smtClean="0">
              <a:latin typeface="+mn-ea"/>
            </a:endParaRPr>
          </a:p>
          <a:p>
            <a:r>
              <a:rPr lang="ja-JP" altLang="en-US" sz="900" dirty="0" smtClean="0">
                <a:latin typeface="+mn-ea"/>
              </a:rPr>
              <a:t>　</a:t>
            </a:r>
            <a:r>
              <a:rPr lang="en-US" altLang="ja-JP" sz="900" dirty="0" smtClean="0">
                <a:latin typeface="+mn-ea"/>
              </a:rPr>
              <a:t>※</a:t>
            </a:r>
            <a:r>
              <a:rPr lang="ja-JP" altLang="en-US" sz="900" dirty="0" smtClean="0">
                <a:latin typeface="+mn-ea"/>
              </a:rPr>
              <a:t>２　６ページ「</a:t>
            </a:r>
            <a:r>
              <a:rPr lang="ja-JP" altLang="en-US" sz="900" dirty="0">
                <a:latin typeface="+mn-ea"/>
              </a:rPr>
              <a:t>➁</a:t>
            </a:r>
            <a:r>
              <a:rPr lang="ja-JP" altLang="en-US" sz="900" dirty="0" smtClean="0">
                <a:latin typeface="+mn-ea"/>
              </a:rPr>
              <a:t>映像</a:t>
            </a:r>
            <a:r>
              <a:rPr lang="ja-JP" altLang="en-US" sz="900" dirty="0">
                <a:latin typeface="+mn-ea"/>
              </a:rPr>
              <a:t>視聴</a:t>
            </a:r>
            <a:r>
              <a:rPr lang="ja-JP" altLang="en-US" sz="900" dirty="0" smtClean="0">
                <a:latin typeface="+mn-ea"/>
              </a:rPr>
              <a:t>形式を決めましょう」の「</a:t>
            </a:r>
            <a:r>
              <a:rPr lang="en-US" altLang="ja-JP" sz="900" dirty="0" smtClean="0">
                <a:latin typeface="+mn-ea"/>
              </a:rPr>
              <a:t>A.</a:t>
            </a:r>
            <a:r>
              <a:rPr lang="ja-JP" altLang="en-US" sz="900" dirty="0" smtClean="0">
                <a:latin typeface="+mn-ea"/>
              </a:rPr>
              <a:t>一人１台端末があ</a:t>
            </a:r>
            <a:r>
              <a:rPr lang="ja-JP" altLang="en-US" sz="900" dirty="0">
                <a:latin typeface="+mn-ea"/>
              </a:rPr>
              <a:t>る</a:t>
            </a:r>
            <a:r>
              <a:rPr lang="ja-JP" altLang="en-US" sz="900" dirty="0" smtClean="0">
                <a:latin typeface="+mn-ea"/>
              </a:rPr>
              <a:t>場合</a:t>
            </a:r>
            <a:r>
              <a:rPr lang="ja-JP" altLang="en-US" sz="900" dirty="0">
                <a:latin typeface="+mn-ea"/>
              </a:rPr>
              <a:t>」の</a:t>
            </a:r>
            <a:r>
              <a:rPr lang="ja-JP" altLang="en-US" sz="900" dirty="0" smtClean="0">
                <a:latin typeface="+mn-ea"/>
              </a:rPr>
              <a:t>例</a:t>
            </a:r>
            <a:endParaRPr lang="en-US" altLang="ja-JP" sz="900" dirty="0" smtClean="0">
              <a:latin typeface="+mn-ea"/>
            </a:endParaRPr>
          </a:p>
          <a:p>
            <a:r>
              <a:rPr lang="ja-JP" altLang="en-US" sz="900" dirty="0">
                <a:latin typeface="+mn-ea"/>
              </a:rPr>
              <a:t>　</a:t>
            </a:r>
            <a:endParaRPr lang="en-US" altLang="ja-JP" sz="900" dirty="0">
              <a:latin typeface="+mn-ea"/>
            </a:endParaRPr>
          </a:p>
        </p:txBody>
      </p:sp>
      <p:sp>
        <p:nvSpPr>
          <p:cNvPr id="83" name="テキスト ボックス 82"/>
          <p:cNvSpPr txBox="1"/>
          <p:nvPr/>
        </p:nvSpPr>
        <p:spPr>
          <a:xfrm>
            <a:off x="1471259" y="7158452"/>
            <a:ext cx="5279602" cy="861774"/>
          </a:xfrm>
          <a:prstGeom prst="rect">
            <a:avLst/>
          </a:prstGeom>
          <a:noFill/>
        </p:spPr>
        <p:txBody>
          <a:bodyPr wrap="square" rtlCol="0">
            <a:spAutoFit/>
          </a:bodyPr>
          <a:lstStyle/>
          <a:p>
            <a:r>
              <a:rPr lang="ja-JP" altLang="en-US" sz="1000" dirty="0">
                <a:latin typeface="+mn-ea"/>
              </a:rPr>
              <a:t>・</a:t>
            </a:r>
            <a:r>
              <a:rPr lang="ja-JP" altLang="en-US" sz="1000" b="1" dirty="0" smtClean="0">
                <a:solidFill>
                  <a:srgbClr val="0070C0"/>
                </a:solidFill>
                <a:latin typeface="+mn-ea"/>
              </a:rPr>
              <a:t>取り組んだワークシートを、ルーブリックを使って振り返ります。</a:t>
            </a:r>
            <a:endParaRPr lang="en-US" altLang="ja-JP" sz="1000" b="1" dirty="0" smtClean="0">
              <a:solidFill>
                <a:srgbClr val="0070C0"/>
              </a:solidFill>
              <a:latin typeface="+mn-ea"/>
            </a:endParaRPr>
          </a:p>
          <a:p>
            <a:r>
              <a:rPr lang="ja-JP" altLang="en-US" sz="1000" dirty="0">
                <a:latin typeface="+mn-ea"/>
              </a:rPr>
              <a:t>・</a:t>
            </a:r>
            <a:r>
              <a:rPr lang="ja-JP" altLang="en-US" sz="1000" dirty="0" smtClean="0">
                <a:latin typeface="+mn-ea"/>
              </a:rPr>
              <a:t>記入が終わった生徒</a:t>
            </a:r>
            <a:r>
              <a:rPr lang="ja-JP" altLang="en-US" sz="1000" dirty="0">
                <a:latin typeface="+mn-ea"/>
              </a:rPr>
              <a:t>同士</a:t>
            </a:r>
            <a:r>
              <a:rPr lang="ja-JP" altLang="en-US" sz="1000" dirty="0" smtClean="0">
                <a:latin typeface="+mn-ea"/>
              </a:rPr>
              <a:t>で、ワークシートを見せ合ったり確認し合ったりします。その</a:t>
            </a:r>
            <a:endParaRPr lang="en-US" altLang="ja-JP" sz="1000" dirty="0" smtClean="0">
              <a:latin typeface="+mn-ea"/>
            </a:endParaRPr>
          </a:p>
          <a:p>
            <a:r>
              <a:rPr lang="ja-JP" altLang="en-US" sz="1000" dirty="0">
                <a:latin typeface="+mn-ea"/>
              </a:rPr>
              <a:t>　</a:t>
            </a:r>
            <a:r>
              <a:rPr lang="ja-JP" altLang="en-US" sz="1000" dirty="0" smtClean="0">
                <a:latin typeface="+mn-ea"/>
              </a:rPr>
              <a:t>際は、異なるトピックを選んだ生徒同士で振り返りを行うとよいでしょう。新たな課題</a:t>
            </a:r>
            <a:endParaRPr lang="en-US" altLang="ja-JP" sz="1000" dirty="0" smtClean="0">
              <a:latin typeface="+mn-ea"/>
            </a:endParaRPr>
          </a:p>
          <a:p>
            <a:r>
              <a:rPr lang="ja-JP" altLang="en-US" sz="1000" dirty="0">
                <a:latin typeface="+mn-ea"/>
              </a:rPr>
              <a:t>　</a:t>
            </a:r>
            <a:r>
              <a:rPr lang="ja-JP" altLang="en-US" sz="1000" dirty="0" smtClean="0">
                <a:latin typeface="+mn-ea"/>
              </a:rPr>
              <a:t>意識を持ったり視点を変えたりするきっかけにもなり、</a:t>
            </a:r>
            <a:r>
              <a:rPr lang="ja-JP" altLang="en-US" sz="1000" b="1" dirty="0" smtClean="0">
                <a:solidFill>
                  <a:srgbClr val="0070C0"/>
                </a:solidFill>
                <a:latin typeface="+mn-ea"/>
              </a:rPr>
              <a:t>他者との学びの中で新たな発想</a:t>
            </a:r>
            <a:endParaRPr lang="en-US" altLang="ja-JP" sz="1000" b="1" dirty="0" smtClean="0">
              <a:solidFill>
                <a:srgbClr val="0070C0"/>
              </a:solidFill>
              <a:latin typeface="+mn-ea"/>
            </a:endParaRPr>
          </a:p>
          <a:p>
            <a:r>
              <a:rPr lang="ja-JP" altLang="en-US" sz="1000" b="1" dirty="0">
                <a:solidFill>
                  <a:srgbClr val="0070C0"/>
                </a:solidFill>
                <a:latin typeface="+mn-ea"/>
              </a:rPr>
              <a:t>　</a:t>
            </a:r>
            <a:r>
              <a:rPr lang="ja-JP" altLang="en-US" sz="1000" b="1" dirty="0" smtClean="0">
                <a:solidFill>
                  <a:srgbClr val="0070C0"/>
                </a:solidFill>
                <a:latin typeface="+mn-ea"/>
              </a:rPr>
              <a:t>や気</a:t>
            </a:r>
            <a:r>
              <a:rPr lang="ja-JP" altLang="en-US" sz="1000" b="1" dirty="0">
                <a:solidFill>
                  <a:srgbClr val="0070C0"/>
                </a:solidFill>
                <a:latin typeface="+mn-ea"/>
              </a:rPr>
              <a:t>付</a:t>
            </a:r>
            <a:r>
              <a:rPr lang="ja-JP" altLang="en-US" sz="1000" b="1" dirty="0" smtClean="0">
                <a:solidFill>
                  <a:srgbClr val="0070C0"/>
                </a:solidFill>
                <a:latin typeface="+mn-ea"/>
              </a:rPr>
              <a:t>きを得ることができます</a:t>
            </a:r>
            <a:r>
              <a:rPr lang="ja-JP" altLang="en-US" sz="953" dirty="0" smtClean="0">
                <a:latin typeface="+mn-ea"/>
              </a:rPr>
              <a:t>。</a:t>
            </a:r>
            <a:endParaRPr lang="en-US" altLang="ja-JP" sz="953" dirty="0" smtClean="0">
              <a:latin typeface="+mn-ea"/>
            </a:endParaRPr>
          </a:p>
        </p:txBody>
      </p:sp>
      <p:sp>
        <p:nvSpPr>
          <p:cNvPr id="84" name="角丸四角形 83"/>
          <p:cNvSpPr/>
          <p:nvPr/>
        </p:nvSpPr>
        <p:spPr>
          <a:xfrm>
            <a:off x="137070" y="8119007"/>
            <a:ext cx="1332805" cy="689989"/>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002060"/>
                </a:solidFill>
                <a:latin typeface="+mn-ea"/>
              </a:rPr>
              <a:t>発表</a:t>
            </a:r>
            <a:endParaRPr kumimoji="1" lang="en-US" altLang="ja-JP" sz="1400" b="1" dirty="0" smtClean="0">
              <a:solidFill>
                <a:srgbClr val="002060"/>
              </a:solidFill>
              <a:latin typeface="+mn-ea"/>
            </a:endParaRPr>
          </a:p>
          <a:p>
            <a:pPr algn="ctr"/>
            <a:r>
              <a:rPr kumimoji="1" lang="ja-JP" altLang="en-US" sz="1400" b="1" dirty="0" smtClean="0">
                <a:solidFill>
                  <a:srgbClr val="002060"/>
                </a:solidFill>
                <a:latin typeface="+mn-ea"/>
              </a:rPr>
              <a:t>（</a:t>
            </a:r>
            <a:r>
              <a:rPr kumimoji="1" lang="ja-JP" altLang="en-US" sz="1400" b="1" dirty="0">
                <a:solidFill>
                  <a:srgbClr val="002060"/>
                </a:solidFill>
                <a:latin typeface="+mn-ea"/>
              </a:rPr>
              <a:t>５</a:t>
            </a:r>
            <a:r>
              <a:rPr kumimoji="1" lang="ja-JP" altLang="en-US" sz="1400" b="1" dirty="0" smtClean="0">
                <a:solidFill>
                  <a:srgbClr val="002060"/>
                </a:solidFill>
                <a:latin typeface="+mn-ea"/>
              </a:rPr>
              <a:t>分）</a:t>
            </a:r>
            <a:endParaRPr kumimoji="1" lang="ja-JP" altLang="en-US" sz="1400" b="1" dirty="0">
              <a:solidFill>
                <a:srgbClr val="002060"/>
              </a:solidFill>
              <a:latin typeface="+mn-ea"/>
            </a:endParaRPr>
          </a:p>
        </p:txBody>
      </p:sp>
      <p:sp>
        <p:nvSpPr>
          <p:cNvPr id="85" name="角丸四角形吹き出し 84"/>
          <p:cNvSpPr/>
          <p:nvPr/>
        </p:nvSpPr>
        <p:spPr>
          <a:xfrm>
            <a:off x="1650426" y="5944448"/>
            <a:ext cx="5006149" cy="191889"/>
          </a:xfrm>
          <a:prstGeom prst="wedgeRoundRectCallout">
            <a:avLst>
              <a:gd name="adj1" fmla="val -54014"/>
              <a:gd name="adj2" fmla="val 30631"/>
              <a:gd name="adj3" fmla="val 16667"/>
            </a:avLst>
          </a:prstGeom>
          <a:solidFill>
            <a:srgbClr val="ECF3FA"/>
          </a:solidFill>
          <a:ln w="19050">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b="1" dirty="0" smtClean="0">
                <a:solidFill>
                  <a:srgbClr val="0070C0"/>
                </a:solidFill>
                <a:latin typeface="+mn-ea"/>
              </a:rPr>
              <a:t>動画視聴を事前に済ませておき、授業では個人活動からスタートして「振り返り・発表」に時間をかけるこ</a:t>
            </a:r>
            <a:r>
              <a:rPr kumimoji="1" lang="ja-JP" altLang="en-US" sz="700" b="1" dirty="0">
                <a:solidFill>
                  <a:srgbClr val="0070C0"/>
                </a:solidFill>
                <a:latin typeface="+mn-ea"/>
              </a:rPr>
              <a:t>と</a:t>
            </a:r>
            <a:r>
              <a:rPr kumimoji="1" lang="ja-JP" altLang="en-US" sz="700" b="1" dirty="0" smtClean="0">
                <a:solidFill>
                  <a:srgbClr val="0070C0"/>
                </a:solidFill>
                <a:latin typeface="+mn-ea"/>
              </a:rPr>
              <a:t>もできます。</a:t>
            </a:r>
            <a:endParaRPr kumimoji="1" lang="ja-JP" altLang="en-US" sz="700" b="1" dirty="0">
              <a:solidFill>
                <a:srgbClr val="0070C0"/>
              </a:solidFill>
              <a:latin typeface="+mn-ea"/>
            </a:endParaRPr>
          </a:p>
        </p:txBody>
      </p:sp>
      <p:sp>
        <p:nvSpPr>
          <p:cNvPr id="86" name="テキスト ボックス 85"/>
          <p:cNvSpPr txBox="1"/>
          <p:nvPr/>
        </p:nvSpPr>
        <p:spPr>
          <a:xfrm>
            <a:off x="1511439" y="6175478"/>
            <a:ext cx="5305711" cy="707886"/>
          </a:xfrm>
          <a:prstGeom prst="rect">
            <a:avLst/>
          </a:prstGeom>
          <a:noFill/>
        </p:spPr>
        <p:txBody>
          <a:bodyPr wrap="square" rtlCol="0">
            <a:spAutoFit/>
          </a:bodyPr>
          <a:lstStyle/>
          <a:p>
            <a:r>
              <a:rPr lang="ja-JP" altLang="en-US" sz="1000" dirty="0">
                <a:latin typeface="+mn-ea"/>
              </a:rPr>
              <a:t>・</a:t>
            </a:r>
            <a:r>
              <a:rPr lang="ja-JP" altLang="en-US" sz="1000" b="1" dirty="0" smtClean="0">
                <a:solidFill>
                  <a:srgbClr val="0070C0"/>
                </a:solidFill>
                <a:latin typeface="+mn-ea"/>
              </a:rPr>
              <a:t>６トピックの</a:t>
            </a:r>
            <a:r>
              <a:rPr lang="ja-JP" altLang="en-US" sz="1000" b="1" dirty="0">
                <a:solidFill>
                  <a:srgbClr val="0070C0"/>
                </a:solidFill>
                <a:latin typeface="+mn-ea"/>
              </a:rPr>
              <a:t>ワークシートから、生徒が</a:t>
            </a:r>
            <a:r>
              <a:rPr lang="ja-JP" altLang="en-US" sz="1000" b="1" dirty="0" smtClean="0">
                <a:solidFill>
                  <a:srgbClr val="0070C0"/>
                </a:solidFill>
                <a:latin typeface="+mn-ea"/>
              </a:rPr>
              <a:t>各自で１トピックを</a:t>
            </a:r>
            <a:r>
              <a:rPr lang="ja-JP" altLang="en-US" sz="1000" b="1" dirty="0">
                <a:solidFill>
                  <a:srgbClr val="0070C0"/>
                </a:solidFill>
                <a:latin typeface="+mn-ea"/>
              </a:rPr>
              <a:t>選択</a:t>
            </a:r>
            <a:r>
              <a:rPr lang="ja-JP" altLang="en-US" sz="1000" dirty="0" smtClean="0">
                <a:latin typeface="+mn-ea"/>
              </a:rPr>
              <a:t>します。</a:t>
            </a:r>
            <a:endParaRPr lang="en-US" altLang="ja-JP" sz="1000" dirty="0" smtClean="0">
              <a:latin typeface="+mn-ea"/>
            </a:endParaRPr>
          </a:p>
          <a:p>
            <a:r>
              <a:rPr lang="ja-JP" altLang="en-US" sz="1000" dirty="0">
                <a:latin typeface="+mn-ea"/>
              </a:rPr>
              <a:t>・</a:t>
            </a:r>
            <a:r>
              <a:rPr lang="ja-JP" altLang="en-US" sz="1000" dirty="0" smtClean="0">
                <a:latin typeface="+mn-ea"/>
              </a:rPr>
              <a:t>ルーブリック</a:t>
            </a:r>
            <a:r>
              <a:rPr lang="en-US" altLang="ja-JP" sz="1000" dirty="0" smtClean="0">
                <a:latin typeface="+mn-ea"/>
              </a:rPr>
              <a:t>(14</a:t>
            </a:r>
            <a:r>
              <a:rPr lang="ja-JP" altLang="en-US" sz="1000" dirty="0" smtClean="0">
                <a:latin typeface="+mn-ea"/>
              </a:rPr>
              <a:t>ページ参照</a:t>
            </a:r>
            <a:r>
              <a:rPr lang="en-US" altLang="ja-JP" sz="1000" dirty="0" smtClean="0">
                <a:latin typeface="+mn-ea"/>
              </a:rPr>
              <a:t>)</a:t>
            </a:r>
            <a:r>
              <a:rPr lang="ja-JP" altLang="en-US" sz="1000" dirty="0">
                <a:latin typeface="+mn-ea"/>
              </a:rPr>
              <a:t>で</a:t>
            </a:r>
            <a:r>
              <a:rPr lang="ja-JP" altLang="en-US" sz="1000" dirty="0" smtClean="0">
                <a:latin typeface="+mn-ea"/>
              </a:rPr>
              <a:t>、各活動の見通しを確認します。</a:t>
            </a:r>
            <a:endParaRPr lang="en-US" altLang="ja-JP" sz="1000" dirty="0" smtClean="0">
              <a:latin typeface="+mn-ea"/>
            </a:endParaRPr>
          </a:p>
          <a:p>
            <a:r>
              <a:rPr lang="ja-JP" altLang="en-US" sz="1000" dirty="0">
                <a:latin typeface="+mn-ea"/>
              </a:rPr>
              <a:t>・</a:t>
            </a:r>
            <a:r>
              <a:rPr lang="ja-JP" altLang="en-US" sz="1000" dirty="0" smtClean="0">
                <a:latin typeface="+mn-ea"/>
              </a:rPr>
              <a:t>ワークシートの項目に沿って、現状や実態、新たな技術や取り組みなどを調べた上で、</a:t>
            </a:r>
            <a:endParaRPr lang="en-US" altLang="ja-JP" sz="1000" dirty="0" smtClean="0">
              <a:latin typeface="+mn-ea"/>
            </a:endParaRPr>
          </a:p>
          <a:p>
            <a:r>
              <a:rPr lang="ja-JP" altLang="en-US" sz="1000" dirty="0" smtClean="0">
                <a:solidFill>
                  <a:srgbClr val="00B050"/>
                </a:solidFill>
                <a:latin typeface="+mn-ea"/>
              </a:rPr>
              <a:t>　</a:t>
            </a:r>
            <a:r>
              <a:rPr lang="ja-JP" altLang="en-US" sz="1000" b="1" dirty="0" smtClean="0">
                <a:solidFill>
                  <a:srgbClr val="0070C0"/>
                </a:solidFill>
                <a:latin typeface="+mn-ea"/>
              </a:rPr>
              <a:t>未来を</a:t>
            </a:r>
            <a:r>
              <a:rPr lang="ja-JP" altLang="en-US" sz="1000" b="1" smtClean="0">
                <a:solidFill>
                  <a:srgbClr val="0070C0"/>
                </a:solidFill>
                <a:latin typeface="+mn-ea"/>
              </a:rPr>
              <a:t>想像してアイデアを</a:t>
            </a:r>
            <a:r>
              <a:rPr lang="ja-JP" altLang="en-US" sz="1000" b="1" dirty="0" smtClean="0">
                <a:solidFill>
                  <a:srgbClr val="0070C0"/>
                </a:solidFill>
                <a:latin typeface="+mn-ea"/>
              </a:rPr>
              <a:t>出し、実現のための方法を考えます。</a:t>
            </a:r>
            <a:endParaRPr lang="en-US" altLang="ja-JP" sz="1000" b="1" dirty="0" smtClean="0">
              <a:solidFill>
                <a:srgbClr val="0070C0"/>
              </a:solidFill>
              <a:latin typeface="+mn-ea"/>
            </a:endParaRPr>
          </a:p>
        </p:txBody>
      </p:sp>
      <p:sp>
        <p:nvSpPr>
          <p:cNvPr id="87" name="二等辺三角形 86"/>
          <p:cNvSpPr/>
          <p:nvPr/>
        </p:nvSpPr>
        <p:spPr>
          <a:xfrm flipV="1">
            <a:off x="282958" y="7891051"/>
            <a:ext cx="1003915" cy="21626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42" name="正方形/長方形 41"/>
          <p:cNvSpPr/>
          <p:nvPr/>
        </p:nvSpPr>
        <p:spPr>
          <a:xfrm>
            <a:off x="1470893" y="4175624"/>
            <a:ext cx="5441270" cy="246221"/>
          </a:xfrm>
          <a:prstGeom prst="rect">
            <a:avLst/>
          </a:prstGeom>
        </p:spPr>
        <p:txBody>
          <a:bodyPr wrap="square">
            <a:spAutoFit/>
          </a:bodyPr>
          <a:lstStyle/>
          <a:p>
            <a:r>
              <a:rPr lang="ja-JP" altLang="en-US" sz="1000" dirty="0" smtClean="0">
                <a:latin typeface="+mn-ea"/>
              </a:rPr>
              <a:t>・授業</a:t>
            </a:r>
            <a:r>
              <a:rPr lang="ja-JP" altLang="en-US" sz="1000" dirty="0">
                <a:latin typeface="+mn-ea"/>
              </a:rPr>
              <a:t>冒頭で動画視聴して、生徒の興味・関心から学ぶテーマとトピックを決めます</a:t>
            </a:r>
            <a:r>
              <a:rPr lang="ja-JP" altLang="en-US" sz="1000" dirty="0" smtClean="0">
                <a:latin typeface="+mn-ea"/>
              </a:rPr>
              <a:t>。</a:t>
            </a:r>
            <a:endParaRPr lang="en-US" altLang="ja-JP" sz="1000" dirty="0">
              <a:latin typeface="+mn-ea"/>
            </a:endParaRPr>
          </a:p>
        </p:txBody>
      </p:sp>
      <p:sp>
        <p:nvSpPr>
          <p:cNvPr id="88" name="正方形/長方形 87"/>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89" name="楕円 88"/>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８</a:t>
            </a:r>
            <a:endParaRPr kumimoji="1" lang="ja-JP" altLang="en-US" sz="1400" b="1" dirty="0">
              <a:solidFill>
                <a:schemeClr val="bg1"/>
              </a:solidFill>
            </a:endParaRPr>
          </a:p>
        </p:txBody>
      </p:sp>
      <p:sp>
        <p:nvSpPr>
          <p:cNvPr id="33" name="テキスト ボックス 32"/>
          <p:cNvSpPr txBox="1"/>
          <p:nvPr/>
        </p:nvSpPr>
        <p:spPr>
          <a:xfrm>
            <a:off x="1464610" y="8057071"/>
            <a:ext cx="5169631" cy="861774"/>
          </a:xfrm>
          <a:prstGeom prst="rect">
            <a:avLst/>
          </a:prstGeom>
          <a:noFill/>
        </p:spPr>
        <p:txBody>
          <a:bodyPr wrap="square" rtlCol="0">
            <a:spAutoFit/>
          </a:bodyPr>
          <a:lstStyle/>
          <a:p>
            <a:r>
              <a:rPr lang="ja-JP" altLang="en-US" sz="1000" dirty="0" smtClean="0">
                <a:latin typeface="+mn-ea"/>
              </a:rPr>
              <a:t>・時間的</a:t>
            </a:r>
            <a:r>
              <a:rPr lang="ja-JP" altLang="en-US" sz="1000" dirty="0">
                <a:latin typeface="+mn-ea"/>
              </a:rPr>
              <a:t>な制約</a:t>
            </a:r>
            <a:r>
              <a:rPr lang="ja-JP" altLang="en-US" sz="1000" dirty="0" smtClean="0">
                <a:latin typeface="+mn-ea"/>
              </a:rPr>
              <a:t>から発表者は１～２名</a:t>
            </a:r>
            <a:r>
              <a:rPr lang="ja-JP" altLang="en-US" sz="1000" dirty="0">
                <a:latin typeface="+mn-ea"/>
              </a:rPr>
              <a:t>程度になることが想定</a:t>
            </a:r>
            <a:r>
              <a:rPr lang="ja-JP" altLang="en-US" sz="1000" dirty="0" smtClean="0">
                <a:latin typeface="+mn-ea"/>
              </a:rPr>
              <a:t>されます。希望者、または</a:t>
            </a:r>
            <a:endParaRPr lang="en-US" altLang="ja-JP" sz="1000" dirty="0" smtClean="0">
              <a:latin typeface="+mn-ea"/>
            </a:endParaRPr>
          </a:p>
          <a:p>
            <a:r>
              <a:rPr lang="ja-JP" altLang="en-US" sz="1000" dirty="0">
                <a:latin typeface="+mn-ea"/>
              </a:rPr>
              <a:t>　</a:t>
            </a:r>
            <a:r>
              <a:rPr lang="ja-JP" altLang="en-US" sz="1000" dirty="0" smtClean="0">
                <a:latin typeface="+mn-ea"/>
              </a:rPr>
              <a:t>事前</a:t>
            </a:r>
            <a:r>
              <a:rPr lang="ja-JP" altLang="en-US" sz="1000" dirty="0">
                <a:latin typeface="+mn-ea"/>
              </a:rPr>
              <a:t>の机間指導</a:t>
            </a:r>
            <a:r>
              <a:rPr lang="ja-JP" altLang="en-US" sz="1000" dirty="0" smtClean="0">
                <a:latin typeface="+mn-ea"/>
              </a:rPr>
              <a:t>で確認できた一連</a:t>
            </a:r>
            <a:r>
              <a:rPr lang="ja-JP" altLang="en-US" sz="1000" dirty="0">
                <a:latin typeface="+mn-ea"/>
              </a:rPr>
              <a:t>の活動をまとめられて</a:t>
            </a:r>
            <a:r>
              <a:rPr lang="ja-JP" altLang="en-US" sz="1000" dirty="0" smtClean="0">
                <a:latin typeface="+mn-ea"/>
              </a:rPr>
              <a:t>いる生徒が、主として「これ</a:t>
            </a:r>
            <a:endParaRPr lang="en-US" altLang="ja-JP" sz="1000" dirty="0" smtClean="0">
              <a:latin typeface="+mn-ea"/>
            </a:endParaRPr>
          </a:p>
          <a:p>
            <a:r>
              <a:rPr lang="ja-JP" altLang="en-US" sz="1000" dirty="0">
                <a:latin typeface="+mn-ea"/>
              </a:rPr>
              <a:t>　</a:t>
            </a:r>
            <a:r>
              <a:rPr lang="ja-JP" altLang="en-US" sz="1000" dirty="0" smtClean="0">
                <a:latin typeface="+mn-ea"/>
              </a:rPr>
              <a:t>からできそうなアイデア」や「アイデアを実現するため</a:t>
            </a:r>
            <a:r>
              <a:rPr lang="ja-JP" altLang="en-US" sz="1000" dirty="0">
                <a:latin typeface="+mn-ea"/>
              </a:rPr>
              <a:t>の</a:t>
            </a:r>
            <a:r>
              <a:rPr lang="ja-JP" altLang="en-US" sz="1000" dirty="0" smtClean="0">
                <a:latin typeface="+mn-ea"/>
              </a:rPr>
              <a:t>方法」を発表しま</a:t>
            </a:r>
            <a:r>
              <a:rPr lang="ja-JP" altLang="en-US" sz="1000" dirty="0">
                <a:latin typeface="+mn-ea"/>
              </a:rPr>
              <a:t>す</a:t>
            </a:r>
            <a:r>
              <a:rPr lang="ja-JP" altLang="en-US" sz="1000" dirty="0" smtClean="0">
                <a:latin typeface="+mn-ea"/>
              </a:rPr>
              <a:t>。</a:t>
            </a:r>
            <a:endParaRPr lang="en-US" altLang="ja-JP" sz="1000" dirty="0" smtClean="0">
              <a:latin typeface="+mn-ea"/>
            </a:endParaRPr>
          </a:p>
          <a:p>
            <a:r>
              <a:rPr lang="ja-JP" altLang="en-US" sz="1000" dirty="0" smtClean="0">
                <a:latin typeface="+mn-ea"/>
              </a:rPr>
              <a:t>・発表者以外の生徒は、他</a:t>
            </a:r>
            <a:r>
              <a:rPr lang="ja-JP" altLang="en-US" sz="1000" dirty="0">
                <a:latin typeface="+mn-ea"/>
              </a:rPr>
              <a:t>の生徒の発表を聞き、探究学習の手順を</a:t>
            </a:r>
            <a:r>
              <a:rPr lang="ja-JP" altLang="en-US" sz="1000" dirty="0" smtClean="0">
                <a:latin typeface="+mn-ea"/>
              </a:rPr>
              <a:t>振り返ったりワーク</a:t>
            </a:r>
            <a:endParaRPr lang="en-US" altLang="ja-JP" sz="1000" dirty="0" smtClean="0">
              <a:latin typeface="+mn-ea"/>
            </a:endParaRPr>
          </a:p>
          <a:p>
            <a:r>
              <a:rPr lang="ja-JP" altLang="en-US" sz="1000" dirty="0">
                <a:latin typeface="+mn-ea"/>
              </a:rPr>
              <a:t>　</a:t>
            </a:r>
            <a:r>
              <a:rPr lang="ja-JP" altLang="en-US" sz="1000" dirty="0" smtClean="0">
                <a:latin typeface="+mn-ea"/>
              </a:rPr>
              <a:t>シートメモに感想や新たな気付きを</a:t>
            </a:r>
            <a:r>
              <a:rPr lang="ja-JP" altLang="en-US" sz="1000" dirty="0">
                <a:latin typeface="+mn-ea"/>
              </a:rPr>
              <a:t>記入</a:t>
            </a:r>
            <a:r>
              <a:rPr lang="ja-JP" altLang="en-US" sz="1000" dirty="0" smtClean="0">
                <a:latin typeface="+mn-ea"/>
              </a:rPr>
              <a:t>したりします。</a:t>
            </a:r>
            <a:endParaRPr lang="ja-JP" altLang="en-US" sz="1000" dirty="0">
              <a:latin typeface="+mn-ea"/>
            </a:endParaRPr>
          </a:p>
        </p:txBody>
      </p:sp>
      <p:sp>
        <p:nvSpPr>
          <p:cNvPr id="45" name="角丸四角形 44"/>
          <p:cNvSpPr/>
          <p:nvPr/>
        </p:nvSpPr>
        <p:spPr>
          <a:xfrm>
            <a:off x="5248344" y="1727667"/>
            <a:ext cx="799539" cy="2090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167013" y="1723038"/>
            <a:ext cx="1258001" cy="261610"/>
          </a:xfrm>
          <a:prstGeom prst="rect">
            <a:avLst/>
          </a:prstGeom>
          <a:noFill/>
          <a:ln>
            <a:noFill/>
          </a:ln>
        </p:spPr>
        <p:txBody>
          <a:bodyPr wrap="square" rtlCol="0">
            <a:spAutoFit/>
          </a:bodyPr>
          <a:lstStyle/>
          <a:p>
            <a:r>
              <a:rPr kumimoji="1" lang="en-US" altLang="ja-JP" sz="1100" b="1" dirty="0" smtClean="0"/>
              <a:t>【</a:t>
            </a:r>
            <a:r>
              <a:rPr kumimoji="1" lang="ja-JP" altLang="en-US" sz="1100" b="1" dirty="0" smtClean="0"/>
              <a:t>展開例①</a:t>
            </a:r>
            <a:r>
              <a:rPr kumimoji="1" lang="en-US" altLang="ja-JP" sz="1100" b="1" dirty="0" smtClean="0"/>
              <a:t>】</a:t>
            </a:r>
          </a:p>
        </p:txBody>
      </p:sp>
      <p:sp>
        <p:nvSpPr>
          <p:cNvPr id="8" name="正方形/長方形 7"/>
          <p:cNvSpPr/>
          <p:nvPr/>
        </p:nvSpPr>
        <p:spPr>
          <a:xfrm>
            <a:off x="1493646" y="5532380"/>
            <a:ext cx="5072672" cy="246221"/>
          </a:xfrm>
          <a:prstGeom prst="rect">
            <a:avLst/>
          </a:prstGeom>
        </p:spPr>
        <p:txBody>
          <a:bodyPr wrap="square">
            <a:spAutoFit/>
          </a:bodyPr>
          <a:lstStyle/>
          <a:p>
            <a:pPr lvl="0"/>
            <a:r>
              <a:rPr lang="ja-JP" altLang="en-US" sz="1000" dirty="0">
                <a:solidFill>
                  <a:prstClr val="black"/>
                </a:solidFill>
                <a:latin typeface="游ゴシック" panose="020B0400000000000000" pitchFamily="50" charset="-128"/>
              </a:rPr>
              <a:t>・動画視聴中「</a:t>
            </a:r>
            <a:r>
              <a:rPr kumimoji="1" lang="ja-JP" altLang="en-US" sz="1000" dirty="0">
                <a:solidFill>
                  <a:prstClr val="black"/>
                </a:solidFill>
                <a:latin typeface="游ゴシック" panose="020B0400000000000000" pitchFamily="50" charset="-128"/>
              </a:rPr>
              <a:t>わかったこと、気付いたこと」を</a:t>
            </a:r>
            <a:r>
              <a:rPr lang="ja-JP" altLang="en-US" sz="1000" dirty="0" smtClean="0">
                <a:solidFill>
                  <a:prstClr val="black"/>
                </a:solidFill>
                <a:latin typeface="游ゴシック" panose="020B0400000000000000" pitchFamily="50" charset="-128"/>
              </a:rPr>
              <a:t>ワー</a:t>
            </a:r>
            <a:r>
              <a:rPr lang="ja-JP" altLang="en-US" sz="1000" dirty="0">
                <a:solidFill>
                  <a:prstClr val="black"/>
                </a:solidFill>
                <a:latin typeface="游ゴシック" panose="020B0400000000000000" pitchFamily="50" charset="-128"/>
              </a:rPr>
              <a:t>ク</a:t>
            </a:r>
            <a:r>
              <a:rPr lang="ja-JP" altLang="en-US" sz="1000" dirty="0" smtClean="0">
                <a:solidFill>
                  <a:prstClr val="black"/>
                </a:solidFill>
                <a:latin typeface="游ゴシック" panose="020B0400000000000000" pitchFamily="50" charset="-128"/>
              </a:rPr>
              <a:t>シート</a:t>
            </a:r>
            <a:r>
              <a:rPr lang="ja-JP" altLang="en-US" sz="1000" dirty="0">
                <a:solidFill>
                  <a:prstClr val="black"/>
                </a:solidFill>
                <a:latin typeface="游ゴシック" panose="020B0400000000000000" pitchFamily="50" charset="-128"/>
              </a:rPr>
              <a:t>の１枚目に記入します。</a:t>
            </a:r>
            <a:endParaRPr lang="en-US" altLang="ja-JP" sz="1000" dirty="0">
              <a:solidFill>
                <a:prstClr val="black"/>
              </a:solidFill>
              <a:latin typeface="游ゴシック" panose="020B0400000000000000" pitchFamily="50" charset="-128"/>
            </a:endParaRPr>
          </a:p>
        </p:txBody>
      </p:sp>
      <p:sp>
        <p:nvSpPr>
          <p:cNvPr id="47" name="角丸四角形 46"/>
          <p:cNvSpPr/>
          <p:nvPr/>
        </p:nvSpPr>
        <p:spPr>
          <a:xfrm>
            <a:off x="5276898" y="2457925"/>
            <a:ext cx="799539" cy="2090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204450" y="2431727"/>
            <a:ext cx="1111690" cy="261610"/>
          </a:xfrm>
          <a:prstGeom prst="rect">
            <a:avLst/>
          </a:prstGeom>
        </p:spPr>
        <p:txBody>
          <a:bodyPr wrap="square">
            <a:spAutoFit/>
          </a:bodyPr>
          <a:lstStyle/>
          <a:p>
            <a:r>
              <a:rPr kumimoji="1" lang="en-US" altLang="ja-JP" sz="1100" b="1" dirty="0">
                <a:latin typeface="+mn-ea"/>
              </a:rPr>
              <a:t>【</a:t>
            </a:r>
            <a:r>
              <a:rPr kumimoji="1" lang="ja-JP" altLang="en-US" sz="1100" b="1" dirty="0" smtClean="0">
                <a:latin typeface="+mn-ea"/>
              </a:rPr>
              <a:t>展開例➁</a:t>
            </a:r>
            <a:r>
              <a:rPr kumimoji="1" lang="en-US" altLang="ja-JP" sz="1100" b="1" dirty="0" smtClean="0">
                <a:latin typeface="+mn-ea"/>
              </a:rPr>
              <a:t>】</a:t>
            </a:r>
            <a:endParaRPr kumimoji="1" lang="en-US" altLang="ja-JP" sz="1100" b="1" dirty="0">
              <a:latin typeface="+mn-ea"/>
            </a:endParaRPr>
          </a:p>
        </p:txBody>
      </p:sp>
      <p:sp>
        <p:nvSpPr>
          <p:cNvPr id="43" name="テキスト ボックス 42"/>
          <p:cNvSpPr txBox="1"/>
          <p:nvPr/>
        </p:nvSpPr>
        <p:spPr>
          <a:xfrm>
            <a:off x="5167013" y="1794941"/>
            <a:ext cx="1089755" cy="430887"/>
          </a:xfrm>
          <a:prstGeom prst="rect">
            <a:avLst/>
          </a:prstGeom>
          <a:noFill/>
        </p:spPr>
        <p:txBody>
          <a:bodyPr wrap="square" rtlCol="0">
            <a:spAutoFit/>
          </a:bodyPr>
          <a:lstStyle/>
          <a:p>
            <a:endParaRPr kumimoji="1" lang="en-US" altLang="ja-JP" sz="1100" b="1" dirty="0"/>
          </a:p>
          <a:p>
            <a:r>
              <a:rPr kumimoji="1" lang="ja-JP" altLang="en-US" sz="1100" b="1" u="sng" dirty="0" smtClean="0"/>
              <a:t>本ページ下段</a:t>
            </a:r>
            <a:endParaRPr kumimoji="1" lang="en-US" altLang="ja-JP" sz="1100" b="1" u="sng" dirty="0" smtClean="0"/>
          </a:p>
        </p:txBody>
      </p:sp>
    </p:spTree>
    <p:extLst>
      <p:ext uri="{BB962C8B-B14F-4D97-AF65-F5344CB8AC3E}">
        <p14:creationId xmlns:p14="http://schemas.microsoft.com/office/powerpoint/2010/main" val="179714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3" y="153080"/>
            <a:ext cx="6187586" cy="482431"/>
          </a:xfrm>
          <a:prstGeom prst="rect">
            <a:avLst/>
          </a:prstGeom>
        </p:spPr>
      </p:pic>
      <p:sp>
        <p:nvSpPr>
          <p:cNvPr id="31" name="テキスト ボックス 30"/>
          <p:cNvSpPr txBox="1"/>
          <p:nvPr/>
        </p:nvSpPr>
        <p:spPr>
          <a:xfrm>
            <a:off x="121811" y="639636"/>
            <a:ext cx="6534764" cy="600164"/>
          </a:xfrm>
          <a:prstGeom prst="rect">
            <a:avLst/>
          </a:prstGeom>
          <a:noFill/>
        </p:spPr>
        <p:txBody>
          <a:bodyPr wrap="square" rtlCol="0">
            <a:spAutoFit/>
          </a:bodyPr>
          <a:lstStyle/>
          <a:p>
            <a:r>
              <a:rPr lang="ja-JP" altLang="en-US" sz="1100" dirty="0" smtClean="0">
                <a:latin typeface="+mn-ea"/>
              </a:rPr>
              <a:t>　複数回での実施</a:t>
            </a:r>
            <a:r>
              <a:rPr lang="ja-JP" altLang="en-US" sz="1100" dirty="0">
                <a:latin typeface="+mn-ea"/>
              </a:rPr>
              <a:t>の</a:t>
            </a:r>
            <a:r>
              <a:rPr lang="ja-JP" altLang="en-US" sz="1100" dirty="0" smtClean="0">
                <a:latin typeface="+mn-ea"/>
              </a:rPr>
              <a:t>場合は、最終回の授業で、完成したワークシートをもとに学び合いの時間を充実させることができま</a:t>
            </a:r>
            <a:r>
              <a:rPr lang="ja-JP" altLang="en-US" sz="1100" dirty="0">
                <a:latin typeface="+mn-ea"/>
              </a:rPr>
              <a:t>す</a:t>
            </a:r>
            <a:r>
              <a:rPr lang="ja-JP" altLang="en-US" sz="1100" dirty="0" smtClean="0">
                <a:latin typeface="+mn-ea"/>
              </a:rPr>
              <a:t>。</a:t>
            </a:r>
            <a:r>
              <a:rPr lang="ja-JP" altLang="en-US" sz="1100" b="1" dirty="0" smtClean="0">
                <a:solidFill>
                  <a:srgbClr val="0070C0"/>
                </a:solidFill>
                <a:latin typeface="+mn-ea"/>
              </a:rPr>
              <a:t>グループで意見交換したり発表したりすることで、新たな学びや視点を得られる機会</a:t>
            </a:r>
            <a:r>
              <a:rPr lang="ja-JP" altLang="en-US" sz="1100" dirty="0" smtClean="0">
                <a:latin typeface="+mn-ea"/>
              </a:rPr>
              <a:t>となりま</a:t>
            </a:r>
            <a:r>
              <a:rPr lang="ja-JP" altLang="en-US" sz="1100" dirty="0">
                <a:latin typeface="+mn-ea"/>
              </a:rPr>
              <a:t>す</a:t>
            </a:r>
            <a:r>
              <a:rPr lang="ja-JP" altLang="en-US" sz="1100" dirty="0" smtClean="0">
                <a:latin typeface="+mn-ea"/>
              </a:rPr>
              <a:t>。そこから新しい</a:t>
            </a:r>
            <a:r>
              <a:rPr lang="ja-JP" altLang="en-US" sz="1100" dirty="0">
                <a:latin typeface="+mn-ea"/>
              </a:rPr>
              <a:t>発想</a:t>
            </a:r>
            <a:r>
              <a:rPr lang="ja-JP" altLang="en-US" sz="1100" dirty="0" smtClean="0">
                <a:latin typeface="+mn-ea"/>
              </a:rPr>
              <a:t>が生まれることも期待できます。</a:t>
            </a:r>
            <a:endParaRPr lang="en-US" altLang="ja-JP" sz="1100" dirty="0" smtClean="0">
              <a:latin typeface="+mn-ea"/>
            </a:endParaRPr>
          </a:p>
        </p:txBody>
      </p:sp>
      <p:sp>
        <p:nvSpPr>
          <p:cNvPr id="27" name="角丸四角形 26"/>
          <p:cNvSpPr/>
          <p:nvPr/>
        </p:nvSpPr>
        <p:spPr>
          <a:xfrm>
            <a:off x="225639" y="199933"/>
            <a:ext cx="5715227" cy="431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rgbClr val="002060"/>
                </a:solidFill>
                <a:latin typeface="游ゴシック" panose="020B0400000000000000" pitchFamily="50" charset="-128"/>
                <a:ea typeface="游ゴシック" panose="020B0400000000000000" pitchFamily="50" charset="-128"/>
              </a:rPr>
              <a:t>【</a:t>
            </a:r>
            <a:r>
              <a:rPr lang="ja-JP" altLang="en-US" sz="2000" b="1" dirty="0" smtClean="0">
                <a:solidFill>
                  <a:srgbClr val="002060"/>
                </a:solidFill>
                <a:latin typeface="游ゴシック" panose="020B0400000000000000" pitchFamily="50" charset="-128"/>
                <a:ea typeface="游ゴシック" panose="020B0400000000000000" pitchFamily="50" charset="-128"/>
              </a:rPr>
              <a:t>展開例②</a:t>
            </a:r>
            <a:r>
              <a:rPr lang="en-US" altLang="ja-JP" sz="2000" b="1" dirty="0" smtClean="0">
                <a:solidFill>
                  <a:srgbClr val="002060"/>
                </a:solidFill>
                <a:latin typeface="游ゴシック" panose="020B0400000000000000" pitchFamily="50" charset="-128"/>
                <a:ea typeface="游ゴシック" panose="020B0400000000000000" pitchFamily="50" charset="-128"/>
              </a:rPr>
              <a:t>】</a:t>
            </a:r>
            <a:r>
              <a:rPr lang="ja-JP" altLang="en-US" sz="2000" b="1" dirty="0" smtClean="0">
                <a:solidFill>
                  <a:srgbClr val="002060"/>
                </a:solidFill>
                <a:latin typeface="游ゴシック" panose="020B0400000000000000" pitchFamily="50" charset="-128"/>
                <a:ea typeface="游ゴシック" panose="020B0400000000000000" pitchFamily="50" charset="-128"/>
              </a:rPr>
              <a:t>複数回の授業で行う場合</a:t>
            </a:r>
            <a:endParaRPr lang="ja-JP" altLang="en-US" sz="2000" b="1" dirty="0">
              <a:solidFill>
                <a:srgbClr val="002060"/>
              </a:solidFill>
              <a:latin typeface="游ゴシック" panose="020B0400000000000000" pitchFamily="50" charset="-128"/>
              <a:ea typeface="游ゴシック" panose="020B0400000000000000" pitchFamily="50" charset="-128"/>
            </a:endParaRPr>
          </a:p>
        </p:txBody>
      </p:sp>
      <p:sp>
        <p:nvSpPr>
          <p:cNvPr id="40" name="角丸四角形 39"/>
          <p:cNvSpPr/>
          <p:nvPr/>
        </p:nvSpPr>
        <p:spPr>
          <a:xfrm>
            <a:off x="226284" y="1590995"/>
            <a:ext cx="1732503" cy="537543"/>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mn-ea"/>
              </a:rPr>
              <a:t>動画視聴</a:t>
            </a:r>
            <a:endParaRPr kumimoji="1" lang="en-US" altLang="ja-JP" sz="1400" b="1" dirty="0">
              <a:solidFill>
                <a:srgbClr val="002060"/>
              </a:solidFill>
              <a:latin typeface="+mn-ea"/>
            </a:endParaRPr>
          </a:p>
          <a:p>
            <a:pPr algn="ctr"/>
            <a:r>
              <a:rPr kumimoji="1" lang="ja-JP" altLang="en-US" sz="1400" b="1" dirty="0">
                <a:solidFill>
                  <a:srgbClr val="002060"/>
                </a:solidFill>
                <a:latin typeface="+mn-ea"/>
              </a:rPr>
              <a:t>（</a:t>
            </a:r>
            <a:r>
              <a:rPr kumimoji="1" lang="en-US" altLang="ja-JP" sz="1400" b="1" dirty="0" smtClean="0">
                <a:solidFill>
                  <a:srgbClr val="002060"/>
                </a:solidFill>
                <a:latin typeface="+mn-ea"/>
              </a:rPr>
              <a:t>18</a:t>
            </a:r>
            <a:r>
              <a:rPr kumimoji="1" lang="ja-JP" altLang="en-US" sz="1400" b="1" dirty="0" smtClean="0">
                <a:solidFill>
                  <a:srgbClr val="002060"/>
                </a:solidFill>
                <a:latin typeface="+mn-ea"/>
              </a:rPr>
              <a:t>分</a:t>
            </a:r>
            <a:r>
              <a:rPr kumimoji="1" lang="ja-JP" altLang="en-US" sz="1400" b="1" dirty="0">
                <a:solidFill>
                  <a:srgbClr val="002060"/>
                </a:solidFill>
                <a:latin typeface="+mn-ea"/>
              </a:rPr>
              <a:t>）</a:t>
            </a:r>
          </a:p>
        </p:txBody>
      </p:sp>
      <p:sp>
        <p:nvSpPr>
          <p:cNvPr id="41" name="角丸四角形 40"/>
          <p:cNvSpPr/>
          <p:nvPr/>
        </p:nvSpPr>
        <p:spPr>
          <a:xfrm>
            <a:off x="208845" y="2267738"/>
            <a:ext cx="1737242" cy="72989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mn-ea"/>
              </a:rPr>
              <a:t>個人活動</a:t>
            </a:r>
            <a:endParaRPr kumimoji="1" lang="en-US" altLang="ja-JP" sz="1400" b="1" dirty="0">
              <a:solidFill>
                <a:srgbClr val="002060"/>
              </a:solidFill>
              <a:latin typeface="+mn-ea"/>
            </a:endParaRPr>
          </a:p>
          <a:p>
            <a:pPr algn="ctr"/>
            <a:r>
              <a:rPr kumimoji="1" lang="ja-JP" altLang="en-US" sz="1400" b="1" dirty="0">
                <a:solidFill>
                  <a:srgbClr val="002060"/>
                </a:solidFill>
                <a:latin typeface="+mn-ea"/>
              </a:rPr>
              <a:t>（</a:t>
            </a:r>
            <a:r>
              <a:rPr lang="en-US" altLang="ja-JP" sz="1400" b="1" dirty="0" smtClean="0">
                <a:solidFill>
                  <a:srgbClr val="002060"/>
                </a:solidFill>
                <a:latin typeface="+mn-ea"/>
              </a:rPr>
              <a:t>32</a:t>
            </a:r>
            <a:r>
              <a:rPr kumimoji="1" lang="ja-JP" altLang="en-US" sz="1400" b="1" dirty="0" smtClean="0">
                <a:solidFill>
                  <a:srgbClr val="002060"/>
                </a:solidFill>
                <a:latin typeface="+mn-ea"/>
              </a:rPr>
              <a:t>分</a:t>
            </a:r>
            <a:r>
              <a:rPr kumimoji="1" lang="ja-JP" altLang="en-US" sz="1400" b="1" dirty="0">
                <a:solidFill>
                  <a:srgbClr val="002060"/>
                </a:solidFill>
                <a:latin typeface="+mn-ea"/>
              </a:rPr>
              <a:t>）</a:t>
            </a:r>
          </a:p>
        </p:txBody>
      </p:sp>
      <p:sp>
        <p:nvSpPr>
          <p:cNvPr id="43" name="角丸四角形 42"/>
          <p:cNvSpPr/>
          <p:nvPr/>
        </p:nvSpPr>
        <p:spPr>
          <a:xfrm>
            <a:off x="238983" y="5513074"/>
            <a:ext cx="1719803" cy="600758"/>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kumimoji="1" lang="ja-JP" altLang="en-US" sz="1450" b="1" dirty="0" smtClean="0">
                <a:solidFill>
                  <a:srgbClr val="002060"/>
                </a:solidFill>
                <a:latin typeface="メイリオ" panose="020B0604030504040204" pitchFamily="50" charset="-128"/>
                <a:ea typeface="メイリオ" panose="020B0604030504040204" pitchFamily="50" charset="-128"/>
              </a:rPr>
              <a:t>振り返り</a:t>
            </a:r>
            <a:endParaRPr kumimoji="1" lang="en-US" altLang="ja-JP" sz="1450" b="1"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452" b="1" dirty="0" smtClean="0">
                <a:solidFill>
                  <a:srgbClr val="002060"/>
                </a:solidFill>
                <a:latin typeface="+mn-ea"/>
              </a:rPr>
              <a:t>（</a:t>
            </a:r>
            <a:r>
              <a:rPr kumimoji="1" lang="en-US" altLang="ja-JP" sz="1452" b="1" dirty="0" smtClean="0">
                <a:solidFill>
                  <a:srgbClr val="002060"/>
                </a:solidFill>
                <a:latin typeface="+mn-ea"/>
              </a:rPr>
              <a:t>10</a:t>
            </a:r>
            <a:r>
              <a:rPr kumimoji="1" lang="ja-JP" altLang="en-US" sz="1452" b="1" dirty="0" smtClean="0">
                <a:solidFill>
                  <a:srgbClr val="002060"/>
                </a:solidFill>
                <a:latin typeface="+mn-ea"/>
              </a:rPr>
              <a:t>分</a:t>
            </a:r>
            <a:r>
              <a:rPr kumimoji="1" lang="ja-JP" altLang="en-US" sz="1452" b="1" dirty="0">
                <a:solidFill>
                  <a:srgbClr val="002060"/>
                </a:solidFill>
                <a:latin typeface="+mn-ea"/>
              </a:rPr>
              <a:t>）</a:t>
            </a:r>
          </a:p>
        </p:txBody>
      </p:sp>
      <p:sp>
        <p:nvSpPr>
          <p:cNvPr id="44" name="角丸四角形 43"/>
          <p:cNvSpPr/>
          <p:nvPr/>
        </p:nvSpPr>
        <p:spPr>
          <a:xfrm>
            <a:off x="252327" y="3668293"/>
            <a:ext cx="1719803" cy="116008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52" b="1" dirty="0">
                <a:solidFill>
                  <a:srgbClr val="002060"/>
                </a:solidFill>
                <a:latin typeface="メイリオ" panose="020B0604030504040204" pitchFamily="50" charset="-128"/>
                <a:ea typeface="メイリオ" panose="020B0604030504040204" pitchFamily="50" charset="-128"/>
              </a:rPr>
              <a:t>個人活動</a:t>
            </a:r>
            <a:endParaRPr kumimoji="1" lang="en-US" altLang="ja-JP" sz="1452"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452" b="1" dirty="0" smtClean="0">
                <a:solidFill>
                  <a:srgbClr val="002060"/>
                </a:solidFill>
                <a:latin typeface="+mn-ea"/>
              </a:rPr>
              <a:t>（</a:t>
            </a:r>
            <a:r>
              <a:rPr lang="en-US" altLang="ja-JP" sz="1452" b="1" dirty="0" smtClean="0">
                <a:solidFill>
                  <a:srgbClr val="002060"/>
                </a:solidFill>
                <a:latin typeface="+mn-ea"/>
              </a:rPr>
              <a:t>50</a:t>
            </a:r>
            <a:r>
              <a:rPr kumimoji="1" lang="ja-JP" altLang="en-US" sz="1452" b="1" dirty="0" smtClean="0">
                <a:solidFill>
                  <a:srgbClr val="002060"/>
                </a:solidFill>
                <a:latin typeface="+mn-ea"/>
              </a:rPr>
              <a:t>分</a:t>
            </a:r>
            <a:r>
              <a:rPr kumimoji="1" lang="ja-JP" altLang="en-US" sz="1452" b="1" dirty="0">
                <a:solidFill>
                  <a:srgbClr val="002060"/>
                </a:solidFill>
                <a:latin typeface="+mn-ea"/>
              </a:rPr>
              <a:t>）</a:t>
            </a:r>
          </a:p>
        </p:txBody>
      </p:sp>
      <p:sp>
        <p:nvSpPr>
          <p:cNvPr id="49" name="テキスト ボックス 48"/>
          <p:cNvSpPr txBox="1"/>
          <p:nvPr/>
        </p:nvSpPr>
        <p:spPr>
          <a:xfrm>
            <a:off x="2012444" y="3944828"/>
            <a:ext cx="4664378" cy="1015663"/>
          </a:xfrm>
          <a:prstGeom prst="rect">
            <a:avLst/>
          </a:prstGeom>
          <a:noFill/>
        </p:spPr>
        <p:txBody>
          <a:bodyPr wrap="square" rtlCol="0">
            <a:spAutoFit/>
          </a:bodyPr>
          <a:lstStyle/>
          <a:p>
            <a:r>
              <a:rPr lang="ja-JP" altLang="en-US" sz="1000" dirty="0" smtClean="0">
                <a:latin typeface="+mn-ea"/>
              </a:rPr>
              <a:t>・２回目授業では、１回目の授業に続き個人活動を行います。生徒が納得いく</a:t>
            </a:r>
            <a:endParaRPr lang="en-US" altLang="ja-JP" sz="1000" dirty="0" smtClean="0">
              <a:latin typeface="+mn-ea"/>
            </a:endParaRPr>
          </a:p>
          <a:p>
            <a:r>
              <a:rPr lang="ja-JP" altLang="en-US" sz="1000" dirty="0">
                <a:latin typeface="+mn-ea"/>
              </a:rPr>
              <a:t>　</a:t>
            </a:r>
            <a:r>
              <a:rPr lang="ja-JP" altLang="en-US" sz="1000" dirty="0" smtClean="0">
                <a:latin typeface="+mn-ea"/>
              </a:rPr>
              <a:t>まで調べたり考えたりできるので、より充実した活動となります。</a:t>
            </a:r>
            <a:endParaRPr lang="en-US" altLang="ja-JP" sz="1000" dirty="0" smtClean="0">
              <a:latin typeface="+mn-ea"/>
            </a:endParaRPr>
          </a:p>
          <a:p>
            <a:r>
              <a:rPr lang="ja-JP" altLang="en-US" sz="1000" dirty="0" smtClean="0">
                <a:latin typeface="+mn-ea"/>
              </a:rPr>
              <a:t>　</a:t>
            </a:r>
            <a:endParaRPr lang="en-US" altLang="ja-JP" sz="1000" dirty="0" smtClean="0">
              <a:latin typeface="+mn-ea"/>
            </a:endParaRPr>
          </a:p>
          <a:p>
            <a:r>
              <a:rPr lang="ja-JP" altLang="en-US" sz="1000" dirty="0">
                <a:latin typeface="+mn-ea"/>
              </a:rPr>
              <a:t>　</a:t>
            </a:r>
            <a:r>
              <a:rPr lang="en-US" altLang="ja-JP" sz="1000" dirty="0" smtClean="0">
                <a:latin typeface="+mn-ea"/>
              </a:rPr>
              <a:t>※</a:t>
            </a:r>
            <a:r>
              <a:rPr lang="ja-JP" altLang="en-US" sz="1000" dirty="0">
                <a:latin typeface="+mn-ea"/>
              </a:rPr>
              <a:t>学校によって</a:t>
            </a:r>
            <a:r>
              <a:rPr lang="ja-JP" altLang="en-US" sz="1000" dirty="0" smtClean="0">
                <a:latin typeface="+mn-ea"/>
              </a:rPr>
              <a:t>は、トピックごと</a:t>
            </a:r>
            <a:r>
              <a:rPr lang="ja-JP" altLang="en-US" sz="1000" dirty="0">
                <a:latin typeface="+mn-ea"/>
              </a:rPr>
              <a:t>に</a:t>
            </a:r>
            <a:r>
              <a:rPr lang="ja-JP" altLang="en-US" sz="1000" dirty="0" smtClean="0">
                <a:latin typeface="+mn-ea"/>
              </a:rPr>
              <a:t>分かれてグループワークを行うこともで</a:t>
            </a:r>
            <a:endParaRPr lang="en-US" altLang="ja-JP" sz="1000" dirty="0" smtClean="0">
              <a:latin typeface="+mn-ea"/>
            </a:endParaRPr>
          </a:p>
          <a:p>
            <a:r>
              <a:rPr lang="ja-JP" altLang="en-US" sz="1000" dirty="0">
                <a:latin typeface="+mn-ea"/>
              </a:rPr>
              <a:t>　</a:t>
            </a:r>
            <a:r>
              <a:rPr lang="ja-JP" altLang="en-US" sz="1000" dirty="0" smtClean="0">
                <a:latin typeface="+mn-ea"/>
              </a:rPr>
              <a:t>　きます。</a:t>
            </a:r>
            <a:endParaRPr lang="en-US" altLang="ja-JP" sz="1000" dirty="0" smtClean="0">
              <a:latin typeface="+mn-ea"/>
            </a:endParaRPr>
          </a:p>
          <a:p>
            <a:r>
              <a:rPr lang="ja-JP" altLang="en-US" sz="1000" dirty="0">
                <a:latin typeface="+mn-ea"/>
              </a:rPr>
              <a:t>　</a:t>
            </a:r>
            <a:endParaRPr lang="en-US" altLang="ja-JP" sz="1000" dirty="0">
              <a:latin typeface="+mn-ea"/>
            </a:endParaRPr>
          </a:p>
        </p:txBody>
      </p:sp>
      <p:sp>
        <p:nvSpPr>
          <p:cNvPr id="50" name="二等辺三角形 49"/>
          <p:cNvSpPr/>
          <p:nvPr/>
        </p:nvSpPr>
        <p:spPr>
          <a:xfrm flipV="1">
            <a:off x="601894" y="3014648"/>
            <a:ext cx="1020670" cy="199571"/>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latin typeface="+mn-ea"/>
            </a:endParaRPr>
          </a:p>
        </p:txBody>
      </p:sp>
      <p:sp>
        <p:nvSpPr>
          <p:cNvPr id="51" name="二等辺三角形 50"/>
          <p:cNvSpPr/>
          <p:nvPr/>
        </p:nvSpPr>
        <p:spPr>
          <a:xfrm flipV="1">
            <a:off x="573919" y="4943919"/>
            <a:ext cx="1020670" cy="199571"/>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latin typeface="+mn-ea"/>
            </a:endParaRPr>
          </a:p>
        </p:txBody>
      </p:sp>
      <p:sp>
        <p:nvSpPr>
          <p:cNvPr id="54" name="角丸四角形 53"/>
          <p:cNvSpPr/>
          <p:nvPr/>
        </p:nvSpPr>
        <p:spPr>
          <a:xfrm>
            <a:off x="2157102" y="1487504"/>
            <a:ext cx="4547514" cy="1571741"/>
          </a:xfrm>
          <a:prstGeom prst="roundRect">
            <a:avLst>
              <a:gd name="adj" fmla="val 11819"/>
            </a:avLst>
          </a:prstGeom>
          <a:solidFill>
            <a:schemeClr val="bg1"/>
          </a:solidFill>
          <a:ln>
            <a:solidFill>
              <a:srgbClr val="0089D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テキスト ボックス 54"/>
          <p:cNvSpPr txBox="1"/>
          <p:nvPr/>
        </p:nvSpPr>
        <p:spPr>
          <a:xfrm>
            <a:off x="2207004" y="1573896"/>
            <a:ext cx="4411553" cy="400110"/>
          </a:xfrm>
          <a:prstGeom prst="rect">
            <a:avLst/>
          </a:prstGeom>
          <a:noFill/>
        </p:spPr>
        <p:txBody>
          <a:bodyPr wrap="square" rtlCol="0">
            <a:spAutoFit/>
          </a:bodyPr>
          <a:lstStyle/>
          <a:p>
            <a:r>
              <a:rPr lang="ja-JP" altLang="en-US" sz="1000" dirty="0" smtClean="0">
                <a:latin typeface="+mn-ea"/>
              </a:rPr>
              <a:t>前ページの　</a:t>
            </a:r>
            <a:r>
              <a:rPr lang="en-US" altLang="ja-JP" sz="1000" b="1" dirty="0" smtClean="0">
                <a:solidFill>
                  <a:srgbClr val="0070C0"/>
                </a:solidFill>
                <a:latin typeface="+mn-ea"/>
              </a:rPr>
              <a:t>【</a:t>
            </a:r>
            <a:r>
              <a:rPr lang="ja-JP" altLang="en-US" sz="1000" b="1" dirty="0">
                <a:solidFill>
                  <a:srgbClr val="0070C0"/>
                </a:solidFill>
                <a:latin typeface="+mn-ea"/>
              </a:rPr>
              <a:t>展開例①</a:t>
            </a:r>
            <a:r>
              <a:rPr kumimoji="1" lang="en-US" altLang="ja-JP" sz="1000" b="1" dirty="0">
                <a:solidFill>
                  <a:srgbClr val="0070C0"/>
                </a:solidFill>
                <a:latin typeface="+mn-ea"/>
              </a:rPr>
              <a:t>】</a:t>
            </a:r>
            <a:r>
              <a:rPr kumimoji="1" lang="ja-JP" altLang="en-US" sz="1000" b="1" dirty="0">
                <a:solidFill>
                  <a:srgbClr val="0070C0"/>
                </a:solidFill>
                <a:latin typeface="+mn-ea"/>
              </a:rPr>
              <a:t>　１回</a:t>
            </a:r>
            <a:r>
              <a:rPr kumimoji="1" lang="en-US" altLang="ja-JP" sz="1000" b="1" dirty="0">
                <a:solidFill>
                  <a:srgbClr val="0070C0"/>
                </a:solidFill>
                <a:latin typeface="+mn-ea"/>
              </a:rPr>
              <a:t>50</a:t>
            </a:r>
            <a:r>
              <a:rPr kumimoji="1" lang="ja-JP" altLang="en-US" sz="1000" b="1" dirty="0">
                <a:solidFill>
                  <a:srgbClr val="0070C0"/>
                </a:solidFill>
                <a:latin typeface="+mn-ea"/>
              </a:rPr>
              <a:t>分完結で</a:t>
            </a:r>
            <a:r>
              <a:rPr kumimoji="1" lang="ja-JP" altLang="en-US" sz="1000" b="1" dirty="0" smtClean="0">
                <a:solidFill>
                  <a:srgbClr val="0070C0"/>
                </a:solidFill>
                <a:latin typeface="+mn-ea"/>
              </a:rPr>
              <a:t>行う授業の場合</a:t>
            </a:r>
            <a:r>
              <a:rPr lang="ja-JP" altLang="en-US" sz="1000" dirty="0" smtClean="0">
                <a:latin typeface="+mn-ea"/>
              </a:rPr>
              <a:t>の「動画視聴」「個人活動」と同内容のため、記載略。</a:t>
            </a:r>
            <a:endParaRPr lang="en-US" altLang="ja-JP" sz="1000" dirty="0" smtClean="0">
              <a:latin typeface="+mn-ea"/>
            </a:endParaRPr>
          </a:p>
        </p:txBody>
      </p:sp>
      <p:sp>
        <p:nvSpPr>
          <p:cNvPr id="56" name="正方形/長方形 55"/>
          <p:cNvSpPr/>
          <p:nvPr/>
        </p:nvSpPr>
        <p:spPr>
          <a:xfrm>
            <a:off x="2166767" y="2176614"/>
            <a:ext cx="4528185" cy="707886"/>
          </a:xfrm>
          <a:prstGeom prst="rect">
            <a:avLst/>
          </a:prstGeom>
        </p:spPr>
        <p:txBody>
          <a:bodyPr wrap="square">
            <a:spAutoFit/>
          </a:bodyPr>
          <a:lstStyle/>
          <a:p>
            <a:r>
              <a:rPr lang="ja-JP" altLang="en-US" sz="1000" dirty="0" smtClean="0">
                <a:latin typeface="+mn-ea"/>
              </a:rPr>
              <a:t>１回目</a:t>
            </a:r>
            <a:r>
              <a:rPr lang="ja-JP" altLang="en-US" sz="1000" dirty="0">
                <a:latin typeface="+mn-ea"/>
              </a:rPr>
              <a:t>ではワークシートの少なくとも、整理・</a:t>
            </a:r>
            <a:r>
              <a:rPr lang="ja-JP" altLang="en-US" sz="1000" dirty="0" smtClean="0">
                <a:latin typeface="+mn-ea"/>
              </a:rPr>
              <a:t>分析の「</a:t>
            </a:r>
            <a:r>
              <a:rPr lang="ja-JP" altLang="en-US" sz="1000" dirty="0">
                <a:latin typeface="+mn-ea"/>
              </a:rPr>
              <a:t>これから</a:t>
            </a:r>
            <a:r>
              <a:rPr lang="ja-JP" altLang="en-US" sz="1000">
                <a:latin typeface="+mn-ea"/>
              </a:rPr>
              <a:t>できそう</a:t>
            </a:r>
            <a:r>
              <a:rPr lang="ja-JP" altLang="en-US" sz="1000" smtClean="0">
                <a:latin typeface="+mn-ea"/>
              </a:rPr>
              <a:t>なアイデア」</a:t>
            </a:r>
            <a:r>
              <a:rPr lang="ja-JP" altLang="en-US" sz="1000" dirty="0">
                <a:latin typeface="+mn-ea"/>
              </a:rPr>
              <a:t>までの記入を終えられるとよい</a:t>
            </a:r>
            <a:r>
              <a:rPr lang="ja-JP" altLang="en-US" sz="1000">
                <a:latin typeface="+mn-ea"/>
              </a:rPr>
              <a:t>でしょう</a:t>
            </a:r>
            <a:r>
              <a:rPr lang="ja-JP" altLang="en-US" sz="1000" smtClean="0">
                <a:latin typeface="+mn-ea"/>
              </a:rPr>
              <a:t>。アイデア出し</a:t>
            </a:r>
            <a:r>
              <a:rPr lang="ja-JP" altLang="en-US" sz="1000" dirty="0" smtClean="0">
                <a:latin typeface="+mn-ea"/>
              </a:rPr>
              <a:t>に</a:t>
            </a:r>
            <a:r>
              <a:rPr lang="ja-JP" altLang="en-US" sz="1000" dirty="0">
                <a:latin typeface="+mn-ea"/>
              </a:rPr>
              <a:t>時間</a:t>
            </a:r>
            <a:r>
              <a:rPr lang="ja-JP" altLang="en-US" sz="1000" dirty="0" smtClean="0">
                <a:latin typeface="+mn-ea"/>
              </a:rPr>
              <a:t>をかけ</a:t>
            </a:r>
            <a:r>
              <a:rPr lang="ja-JP" altLang="en-US" sz="1000" dirty="0">
                <a:latin typeface="+mn-ea"/>
              </a:rPr>
              <a:t>る</a:t>
            </a:r>
            <a:r>
              <a:rPr lang="ja-JP" altLang="en-US" sz="1000" dirty="0" smtClean="0">
                <a:latin typeface="+mn-ea"/>
              </a:rPr>
              <a:t>ことで考え</a:t>
            </a:r>
            <a:r>
              <a:rPr lang="ja-JP" altLang="en-US" sz="1000" dirty="0">
                <a:latin typeface="+mn-ea"/>
              </a:rPr>
              <a:t>が整理</a:t>
            </a:r>
            <a:r>
              <a:rPr lang="ja-JP" altLang="en-US" sz="1000" dirty="0" smtClean="0">
                <a:latin typeface="+mn-ea"/>
              </a:rPr>
              <a:t>され、それまでには思いつかなかった</a:t>
            </a:r>
            <a:r>
              <a:rPr lang="ja-JP" altLang="en-US" sz="1000" dirty="0">
                <a:latin typeface="+mn-ea"/>
              </a:rPr>
              <a:t>発想</a:t>
            </a:r>
            <a:r>
              <a:rPr lang="ja-JP" altLang="en-US" sz="1000" dirty="0" smtClean="0">
                <a:latin typeface="+mn-ea"/>
              </a:rPr>
              <a:t>が生まれることも期待できます。</a:t>
            </a:r>
            <a:endParaRPr lang="en-US" altLang="ja-JP" sz="1000" dirty="0">
              <a:latin typeface="+mn-ea"/>
            </a:endParaRPr>
          </a:p>
        </p:txBody>
      </p:sp>
      <p:sp>
        <p:nvSpPr>
          <p:cNvPr id="57" name="角丸四角形 56"/>
          <p:cNvSpPr/>
          <p:nvPr/>
        </p:nvSpPr>
        <p:spPr>
          <a:xfrm>
            <a:off x="217564" y="6314114"/>
            <a:ext cx="1719803" cy="843106"/>
          </a:xfrm>
          <a:prstGeom prst="roundRect">
            <a:avLst>
              <a:gd name="adj" fmla="val 9084"/>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50" b="1" dirty="0" smtClean="0">
                <a:solidFill>
                  <a:srgbClr val="002060"/>
                </a:solidFill>
                <a:latin typeface="メイリオ" panose="020B0604030504040204" pitchFamily="50" charset="-128"/>
                <a:ea typeface="メイリオ" panose="020B0604030504040204" pitchFamily="50" charset="-128"/>
              </a:rPr>
              <a:t>グループ発表</a:t>
            </a:r>
            <a:endParaRPr kumimoji="1" lang="en-US" altLang="ja-JP" sz="145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1452" b="1" dirty="0" smtClean="0">
                <a:solidFill>
                  <a:srgbClr val="002060"/>
                </a:solidFill>
                <a:latin typeface="+mn-ea"/>
              </a:rPr>
              <a:t>（</a:t>
            </a:r>
            <a:r>
              <a:rPr kumimoji="1" lang="en-US" altLang="ja-JP" sz="1452" b="1" dirty="0">
                <a:solidFill>
                  <a:srgbClr val="002060"/>
                </a:solidFill>
                <a:latin typeface="+mn-ea"/>
              </a:rPr>
              <a:t>3</a:t>
            </a:r>
            <a:r>
              <a:rPr kumimoji="1" lang="en-US" altLang="ja-JP" sz="1452" b="1" dirty="0" smtClean="0">
                <a:solidFill>
                  <a:srgbClr val="002060"/>
                </a:solidFill>
                <a:latin typeface="+mn-ea"/>
              </a:rPr>
              <a:t>0</a:t>
            </a:r>
            <a:r>
              <a:rPr kumimoji="1" lang="ja-JP" altLang="en-US" sz="1452" b="1" dirty="0" smtClean="0">
                <a:solidFill>
                  <a:srgbClr val="002060"/>
                </a:solidFill>
                <a:latin typeface="+mn-ea"/>
              </a:rPr>
              <a:t>分</a:t>
            </a:r>
            <a:r>
              <a:rPr kumimoji="1" lang="ja-JP" altLang="en-US" sz="1452" b="1" dirty="0">
                <a:solidFill>
                  <a:srgbClr val="002060"/>
                </a:solidFill>
                <a:latin typeface="+mn-ea"/>
              </a:rPr>
              <a:t>）</a:t>
            </a:r>
          </a:p>
        </p:txBody>
      </p:sp>
      <p:sp>
        <p:nvSpPr>
          <p:cNvPr id="59" name="角丸四角形 58"/>
          <p:cNvSpPr/>
          <p:nvPr/>
        </p:nvSpPr>
        <p:spPr>
          <a:xfrm>
            <a:off x="208845" y="7358044"/>
            <a:ext cx="1719803" cy="896364"/>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50" b="1" dirty="0" smtClean="0">
                <a:solidFill>
                  <a:srgbClr val="002060"/>
                </a:solidFill>
                <a:latin typeface="メイリオ" panose="020B0604030504040204" pitchFamily="50" charset="-128"/>
                <a:ea typeface="メイリオ" panose="020B0604030504040204" pitchFamily="50" charset="-128"/>
              </a:rPr>
              <a:t>全体発表</a:t>
            </a:r>
            <a:endParaRPr kumimoji="1" lang="en-US" altLang="ja-JP" sz="1450" b="1"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1452" b="1" dirty="0" smtClean="0">
                <a:solidFill>
                  <a:srgbClr val="002060"/>
                </a:solidFill>
                <a:latin typeface="+mn-ea"/>
              </a:rPr>
              <a:t>（</a:t>
            </a:r>
            <a:r>
              <a:rPr kumimoji="1" lang="en-US" altLang="ja-JP" sz="1452" b="1" dirty="0" smtClean="0">
                <a:solidFill>
                  <a:srgbClr val="002060"/>
                </a:solidFill>
                <a:latin typeface="+mn-ea"/>
              </a:rPr>
              <a:t>10</a:t>
            </a:r>
            <a:r>
              <a:rPr kumimoji="1" lang="ja-JP" altLang="en-US" sz="1452" b="1" dirty="0" smtClean="0">
                <a:solidFill>
                  <a:srgbClr val="002060"/>
                </a:solidFill>
                <a:latin typeface="+mn-ea"/>
              </a:rPr>
              <a:t>分</a:t>
            </a:r>
            <a:r>
              <a:rPr kumimoji="1" lang="ja-JP" altLang="en-US" sz="1452" b="1" dirty="0">
                <a:solidFill>
                  <a:srgbClr val="002060"/>
                </a:solidFill>
                <a:latin typeface="+mn-ea"/>
              </a:rPr>
              <a:t>）</a:t>
            </a:r>
          </a:p>
        </p:txBody>
      </p:sp>
      <p:grpSp>
        <p:nvGrpSpPr>
          <p:cNvPr id="6" name="グループ化 5"/>
          <p:cNvGrpSpPr/>
          <p:nvPr/>
        </p:nvGrpSpPr>
        <p:grpSpPr>
          <a:xfrm>
            <a:off x="121811" y="8395243"/>
            <a:ext cx="6496746" cy="959349"/>
            <a:chOff x="125440" y="8478649"/>
            <a:chExt cx="6496746" cy="959349"/>
          </a:xfrm>
        </p:grpSpPr>
        <p:sp>
          <p:nvSpPr>
            <p:cNvPr id="60" name="テキスト ボックス 59"/>
            <p:cNvSpPr txBox="1"/>
            <p:nvPr/>
          </p:nvSpPr>
          <p:spPr>
            <a:xfrm>
              <a:off x="125440" y="8668557"/>
              <a:ext cx="6496746" cy="769441"/>
            </a:xfrm>
            <a:prstGeom prst="rect">
              <a:avLst/>
            </a:prstGeom>
            <a:solidFill>
              <a:srgbClr val="FFFFCC"/>
            </a:solidFill>
            <a:ln w="28575">
              <a:solidFill>
                <a:schemeClr val="accent4"/>
              </a:solidFill>
              <a:prstDash val="sysDash"/>
            </a:ln>
          </p:spPr>
          <p:txBody>
            <a:bodyPr wrap="square" rtlCol="0">
              <a:spAutoFit/>
            </a:bodyPr>
            <a:lstStyle/>
            <a:p>
              <a:r>
                <a:rPr lang="ja-JP" altLang="en-US" sz="1100" dirty="0" smtClean="0">
                  <a:latin typeface="+mn-ea"/>
                </a:rPr>
                <a:t>授業後</a:t>
              </a:r>
              <a:r>
                <a:rPr lang="ja-JP" altLang="en-US" sz="1100" dirty="0">
                  <a:latin typeface="+mn-ea"/>
                </a:rPr>
                <a:t>にワークシート</a:t>
              </a:r>
              <a:r>
                <a:rPr lang="ja-JP" altLang="en-US" sz="1100" dirty="0" smtClean="0">
                  <a:latin typeface="+mn-ea"/>
                </a:rPr>
                <a:t>を先生に</a:t>
              </a:r>
              <a:r>
                <a:rPr lang="ja-JP" altLang="en-US" sz="1100" dirty="0">
                  <a:latin typeface="+mn-ea"/>
                </a:rPr>
                <a:t>提出します。終わらなかった生徒は宿題等にして家庭学習にしてもよいでしょう</a:t>
              </a:r>
              <a:r>
                <a:rPr lang="ja-JP" altLang="en-US" sz="1100" dirty="0" smtClean="0">
                  <a:latin typeface="+mn-ea"/>
                </a:rPr>
                <a:t>。</a:t>
              </a:r>
              <a:r>
                <a:rPr lang="ja-JP" altLang="en-US" sz="1100" dirty="0">
                  <a:latin typeface="+mn-ea"/>
                </a:rPr>
                <a:t>先生</a:t>
              </a:r>
              <a:r>
                <a:rPr lang="ja-JP" altLang="en-US" sz="1100" dirty="0" smtClean="0">
                  <a:latin typeface="+mn-ea"/>
                </a:rPr>
                <a:t>は</a:t>
              </a:r>
              <a:r>
                <a:rPr lang="ja-JP" altLang="en-US" sz="1100" dirty="0">
                  <a:latin typeface="+mn-ea"/>
                </a:rPr>
                <a:t>内容を確認し、可能なら評価やコメントを書いて返却します。新たな学びとして、</a:t>
              </a:r>
              <a:r>
                <a:rPr lang="ja-JP" altLang="en-US" sz="1100" b="1" dirty="0">
                  <a:latin typeface="+mn-ea"/>
                </a:rPr>
                <a:t>他</a:t>
              </a:r>
              <a:r>
                <a:rPr lang="ja-JP" altLang="en-US" sz="1100" b="1" dirty="0" smtClean="0">
                  <a:latin typeface="+mn-ea"/>
                </a:rPr>
                <a:t>のトピックに取り組んだり、今回の活動の過程で生まれた</a:t>
              </a:r>
              <a:r>
                <a:rPr lang="ja-JP" altLang="en-US" sz="1100" b="1" dirty="0">
                  <a:latin typeface="+mn-ea"/>
                </a:rPr>
                <a:t>「</a:t>
              </a:r>
              <a:r>
                <a:rPr lang="ja-JP" altLang="en-US" sz="1100" b="1" dirty="0" smtClean="0">
                  <a:latin typeface="+mn-ea"/>
                </a:rPr>
                <a:t>新た</a:t>
              </a:r>
              <a:r>
                <a:rPr lang="ja-JP" altLang="en-US" sz="1100" b="1" dirty="0">
                  <a:latin typeface="+mn-ea"/>
                </a:rPr>
                <a:t>な</a:t>
              </a:r>
              <a:r>
                <a:rPr lang="ja-JP" altLang="en-US" sz="1100" b="1" dirty="0" smtClean="0">
                  <a:latin typeface="+mn-ea"/>
                </a:rPr>
                <a:t>問い」に取り組んだりして、</a:t>
              </a:r>
              <a:r>
                <a:rPr lang="ja-JP" altLang="en-US" sz="1100" b="1" dirty="0">
                  <a:latin typeface="+mn-ea"/>
                </a:rPr>
                <a:t>探究の</a:t>
              </a:r>
              <a:r>
                <a:rPr lang="ja-JP" altLang="en-US" sz="1100" b="1" dirty="0" smtClean="0">
                  <a:latin typeface="+mn-ea"/>
                </a:rPr>
                <a:t>スパイラルが続いて</a:t>
              </a:r>
              <a:r>
                <a:rPr lang="ja-JP" altLang="en-US" sz="1100" b="1" dirty="0">
                  <a:latin typeface="+mn-ea"/>
                </a:rPr>
                <a:t>いく</a:t>
              </a:r>
              <a:r>
                <a:rPr lang="ja-JP" altLang="en-US" sz="1100" b="1" dirty="0" smtClean="0">
                  <a:latin typeface="+mn-ea"/>
                </a:rPr>
                <a:t>きっかけを作れる</a:t>
              </a:r>
              <a:r>
                <a:rPr lang="ja-JP" altLang="en-US" sz="1100" b="1" dirty="0">
                  <a:latin typeface="+mn-ea"/>
                </a:rPr>
                <a:t>とよいでしょう</a:t>
              </a:r>
              <a:r>
                <a:rPr lang="ja-JP" altLang="en-US" sz="1100" b="1" dirty="0" smtClean="0">
                  <a:latin typeface="+mn-ea"/>
                </a:rPr>
                <a:t>。</a:t>
              </a:r>
              <a:endParaRPr lang="en-US" altLang="ja-JP" sz="1100" b="1" dirty="0">
                <a:latin typeface="+mn-ea"/>
              </a:endParaRPr>
            </a:p>
          </p:txBody>
        </p:sp>
        <p:sp>
          <p:nvSpPr>
            <p:cNvPr id="61" name="角丸四角形 60"/>
            <p:cNvSpPr/>
            <p:nvPr/>
          </p:nvSpPr>
          <p:spPr>
            <a:xfrm>
              <a:off x="136442" y="8478649"/>
              <a:ext cx="2579907" cy="212440"/>
            </a:xfrm>
            <a:prstGeom prst="roundRect">
              <a:avLst>
                <a:gd name="adj" fmla="val 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bg1"/>
                  </a:solidFill>
                  <a:latin typeface="+mn-ea"/>
                </a:rPr>
                <a:t>【</a:t>
              </a:r>
              <a:r>
                <a:rPr kumimoji="1" lang="ja-JP" altLang="en-US" sz="1200" b="1" dirty="0" smtClean="0">
                  <a:solidFill>
                    <a:schemeClr val="bg1"/>
                  </a:solidFill>
                  <a:latin typeface="+mn-ea"/>
                </a:rPr>
                <a:t>展開例</a:t>
              </a:r>
              <a:r>
                <a:rPr kumimoji="1" lang="ja-JP" altLang="en-US" sz="1200" b="1" dirty="0">
                  <a:solidFill>
                    <a:schemeClr val="bg1"/>
                  </a:solidFill>
                  <a:latin typeface="+mn-ea"/>
                </a:rPr>
                <a:t>①</a:t>
              </a:r>
              <a:r>
                <a:rPr kumimoji="1" lang="ja-JP" altLang="en-US" sz="1200" b="1" dirty="0" smtClean="0">
                  <a:solidFill>
                    <a:schemeClr val="bg1"/>
                  </a:solidFill>
                  <a:latin typeface="+mn-ea"/>
                </a:rPr>
                <a:t>②</a:t>
              </a:r>
              <a:r>
                <a:rPr kumimoji="1" lang="en-US" altLang="ja-JP" sz="1200" b="1" dirty="0" smtClean="0">
                  <a:solidFill>
                    <a:schemeClr val="bg1"/>
                  </a:solidFill>
                  <a:latin typeface="+mn-ea"/>
                </a:rPr>
                <a:t>】</a:t>
              </a:r>
              <a:r>
                <a:rPr kumimoji="1" lang="ja-JP" altLang="en-US" sz="1200" b="1" dirty="0" smtClean="0">
                  <a:solidFill>
                    <a:schemeClr val="bg1"/>
                  </a:solidFill>
                  <a:latin typeface="+mn-ea"/>
                </a:rPr>
                <a:t>の</a:t>
              </a:r>
              <a:r>
                <a:rPr kumimoji="1" lang="ja-JP" altLang="en-US" sz="1200" b="1" dirty="0">
                  <a:solidFill>
                    <a:schemeClr val="bg1"/>
                  </a:solidFill>
                  <a:latin typeface="+mn-ea"/>
                </a:rPr>
                <a:t>授業</a:t>
              </a:r>
              <a:r>
                <a:rPr kumimoji="1" lang="ja-JP" altLang="en-US" sz="1200" b="1" dirty="0" smtClean="0">
                  <a:solidFill>
                    <a:schemeClr val="bg1"/>
                  </a:solidFill>
                  <a:latin typeface="+mn-ea"/>
                </a:rPr>
                <a:t>終了後は</a:t>
              </a:r>
              <a:r>
                <a:rPr kumimoji="1" lang="en-US" altLang="ja-JP" sz="1200" b="1" dirty="0" smtClean="0">
                  <a:solidFill>
                    <a:schemeClr val="bg1"/>
                  </a:solidFill>
                  <a:latin typeface="+mn-ea"/>
                </a:rPr>
                <a:t>…</a:t>
              </a:r>
              <a:endParaRPr kumimoji="1" lang="ja-JP" altLang="en-US" sz="1200" b="1" dirty="0">
                <a:solidFill>
                  <a:schemeClr val="bg1"/>
                </a:solidFill>
                <a:latin typeface="+mn-ea"/>
              </a:endParaRPr>
            </a:p>
          </p:txBody>
        </p:sp>
      </p:grpSp>
      <p:sp>
        <p:nvSpPr>
          <p:cNvPr id="64" name="正方形/長方形 63"/>
          <p:cNvSpPr/>
          <p:nvPr/>
        </p:nvSpPr>
        <p:spPr>
          <a:xfrm>
            <a:off x="121811" y="1269460"/>
            <a:ext cx="1924886" cy="269189"/>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n-ea"/>
              </a:rPr>
              <a:t>１回目：</a:t>
            </a:r>
            <a:r>
              <a:rPr lang="ja-JP" altLang="en-US" sz="1200" b="1" dirty="0">
                <a:solidFill>
                  <a:schemeClr val="bg1"/>
                </a:solidFill>
                <a:latin typeface="+mn-ea"/>
              </a:rPr>
              <a:t>導入＆個人活動</a:t>
            </a:r>
          </a:p>
        </p:txBody>
      </p:sp>
      <p:sp>
        <p:nvSpPr>
          <p:cNvPr id="66" name="正方形/長方形 65"/>
          <p:cNvSpPr/>
          <p:nvPr/>
        </p:nvSpPr>
        <p:spPr>
          <a:xfrm>
            <a:off x="136442" y="3264111"/>
            <a:ext cx="1924886" cy="269189"/>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n-ea"/>
              </a:rPr>
              <a:t>２回目：個人活動</a:t>
            </a:r>
            <a:endParaRPr lang="ja-JP" altLang="en-US" sz="1200" b="1" dirty="0">
              <a:solidFill>
                <a:schemeClr val="bg1"/>
              </a:solidFill>
              <a:latin typeface="+mn-ea"/>
            </a:endParaRPr>
          </a:p>
        </p:txBody>
      </p:sp>
      <p:sp>
        <p:nvSpPr>
          <p:cNvPr id="67" name="正方形/長方形 66"/>
          <p:cNvSpPr/>
          <p:nvPr/>
        </p:nvSpPr>
        <p:spPr>
          <a:xfrm>
            <a:off x="149786" y="5192509"/>
            <a:ext cx="1924886" cy="269189"/>
          </a:xfrm>
          <a:prstGeom prst="rect">
            <a:avLst/>
          </a:prstGeom>
          <a:solidFill>
            <a:srgbClr val="0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n-ea"/>
              </a:rPr>
              <a:t>３回目：</a:t>
            </a:r>
            <a:r>
              <a:rPr lang="ja-JP" altLang="en-US" sz="1200" b="1" dirty="0">
                <a:solidFill>
                  <a:schemeClr val="bg1"/>
                </a:solidFill>
                <a:latin typeface="+mn-ea"/>
              </a:rPr>
              <a:t>学び合い</a:t>
            </a:r>
          </a:p>
        </p:txBody>
      </p:sp>
      <p:sp>
        <p:nvSpPr>
          <p:cNvPr id="71" name="正方形/長方形 70"/>
          <p:cNvSpPr/>
          <p:nvPr/>
        </p:nvSpPr>
        <p:spPr>
          <a:xfrm>
            <a:off x="5278681" y="9499566"/>
            <a:ext cx="1087157" cy="276999"/>
          </a:xfrm>
          <a:prstGeom prst="rect">
            <a:avLst/>
          </a:prstGeom>
        </p:spPr>
        <p:txBody>
          <a:bodyPr wrap="none">
            <a:spAutoFit/>
          </a:bodyPr>
          <a:lstStyle/>
          <a:p>
            <a:r>
              <a:rPr lang="en-US" altLang="ja-JP" sz="1200" b="1" dirty="0">
                <a:solidFill>
                  <a:srgbClr val="525252"/>
                </a:solidFill>
                <a:latin typeface="+mn-ea"/>
              </a:rPr>
              <a:t>©Expo </a:t>
            </a:r>
            <a:r>
              <a:rPr lang="en-US" altLang="ja-JP" sz="1200" b="1" dirty="0" smtClean="0">
                <a:solidFill>
                  <a:srgbClr val="525252"/>
                </a:solidFill>
                <a:latin typeface="+mn-ea"/>
              </a:rPr>
              <a:t>2025</a:t>
            </a:r>
            <a:endParaRPr lang="ja-JP" altLang="en-US" sz="1200" b="1" dirty="0">
              <a:solidFill>
                <a:srgbClr val="525252"/>
              </a:solidFill>
              <a:latin typeface="+mn-ea"/>
            </a:endParaRPr>
          </a:p>
        </p:txBody>
      </p:sp>
      <p:sp>
        <p:nvSpPr>
          <p:cNvPr id="72" name="楕円 71"/>
          <p:cNvSpPr/>
          <p:nvPr/>
        </p:nvSpPr>
        <p:spPr>
          <a:xfrm>
            <a:off x="6382968" y="9466378"/>
            <a:ext cx="273607" cy="2620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９</a:t>
            </a:r>
            <a:endParaRPr kumimoji="1" lang="ja-JP" altLang="en-US" sz="1400" b="1" dirty="0">
              <a:solidFill>
                <a:schemeClr val="bg1"/>
              </a:solidFill>
            </a:endParaRPr>
          </a:p>
        </p:txBody>
      </p:sp>
      <p:sp>
        <p:nvSpPr>
          <p:cNvPr id="28" name="正方形/長方形 27"/>
          <p:cNvSpPr/>
          <p:nvPr/>
        </p:nvSpPr>
        <p:spPr>
          <a:xfrm>
            <a:off x="2085594" y="5485112"/>
            <a:ext cx="4518078" cy="707886"/>
          </a:xfrm>
          <a:prstGeom prst="rect">
            <a:avLst/>
          </a:prstGeom>
        </p:spPr>
        <p:txBody>
          <a:bodyPr wrap="square">
            <a:spAutoFit/>
          </a:bodyPr>
          <a:lstStyle/>
          <a:p>
            <a:pPr algn="just" defTabSz="685800"/>
            <a:r>
              <a:rPr lang="ja-JP" altLang="en-US" sz="1000" dirty="0">
                <a:latin typeface="+mn-ea"/>
              </a:rPr>
              <a:t>・自分の取り組んだワークシートを、ルーブリックをもとに振り返ります</a:t>
            </a:r>
            <a:r>
              <a:rPr lang="ja-JP" altLang="en-US" sz="1000" dirty="0" smtClean="0">
                <a:latin typeface="+mn-ea"/>
              </a:rPr>
              <a:t>。</a:t>
            </a:r>
            <a:endParaRPr kumimoji="1" lang="en-US" altLang="ja-JP" sz="1000" dirty="0" smtClean="0">
              <a:solidFill>
                <a:prstClr val="black"/>
              </a:solidFill>
              <a:latin typeface="+mn-ea"/>
            </a:endParaRPr>
          </a:p>
          <a:p>
            <a:pPr lvl="0" algn="just" defTabSz="685800"/>
            <a:r>
              <a:rPr kumimoji="1" lang="ja-JP" altLang="en-US" sz="1000" dirty="0" smtClean="0">
                <a:solidFill>
                  <a:prstClr val="black"/>
                </a:solidFill>
                <a:latin typeface="+mn-ea"/>
              </a:rPr>
              <a:t>・</a:t>
            </a:r>
            <a:r>
              <a:rPr kumimoji="1" lang="en-US" altLang="ja-JP" sz="1000" dirty="0" smtClean="0">
                <a:solidFill>
                  <a:prstClr val="black"/>
                </a:solidFill>
                <a:latin typeface="+mn-ea"/>
              </a:rPr>
              <a:t>ICT</a:t>
            </a:r>
            <a:r>
              <a:rPr kumimoji="1" lang="ja-JP" altLang="en-US" sz="1000" dirty="0" smtClean="0">
                <a:solidFill>
                  <a:prstClr val="black"/>
                </a:solidFill>
                <a:latin typeface="+mn-ea"/>
              </a:rPr>
              <a:t>を</a:t>
            </a:r>
            <a:r>
              <a:rPr kumimoji="1" lang="ja-JP" altLang="en-US" sz="1000" dirty="0">
                <a:solidFill>
                  <a:prstClr val="black"/>
                </a:solidFill>
                <a:latin typeface="+mn-ea"/>
              </a:rPr>
              <a:t>活用して、生徒</a:t>
            </a:r>
            <a:r>
              <a:rPr kumimoji="1" lang="ja-JP" altLang="en-US" sz="1000" dirty="0" smtClean="0">
                <a:solidFill>
                  <a:prstClr val="black"/>
                </a:solidFill>
                <a:latin typeface="+mn-ea"/>
              </a:rPr>
              <a:t>同士</a:t>
            </a:r>
            <a:r>
              <a:rPr kumimoji="1" lang="ja-JP" altLang="en-US" sz="1000" dirty="0">
                <a:solidFill>
                  <a:prstClr val="black"/>
                </a:solidFill>
                <a:latin typeface="+mn-ea"/>
              </a:rPr>
              <a:t>が</a:t>
            </a:r>
            <a:r>
              <a:rPr kumimoji="1" lang="ja-JP" altLang="ja-JP" sz="1000" kern="100" dirty="0" smtClean="0">
                <a:solidFill>
                  <a:prstClr val="black"/>
                </a:solidFill>
                <a:latin typeface="+mn-ea"/>
                <a:cs typeface="Times New Roman" panose="02020603050405020304" pitchFamily="18" charset="0"/>
              </a:rPr>
              <a:t>記入</a:t>
            </a:r>
            <a:r>
              <a:rPr kumimoji="1" lang="ja-JP" altLang="ja-JP" sz="1000" kern="100" dirty="0">
                <a:solidFill>
                  <a:prstClr val="black"/>
                </a:solidFill>
                <a:latin typeface="+mn-ea"/>
                <a:cs typeface="Times New Roman" panose="02020603050405020304" pitchFamily="18" charset="0"/>
              </a:rPr>
              <a:t>し終えたワークシートを見せ合</a:t>
            </a:r>
            <a:r>
              <a:rPr kumimoji="1" lang="ja-JP" altLang="en-US" sz="1000" kern="100" dirty="0">
                <a:solidFill>
                  <a:prstClr val="black"/>
                </a:solidFill>
                <a:latin typeface="+mn-ea"/>
                <a:cs typeface="Times New Roman" panose="02020603050405020304" pitchFamily="18" charset="0"/>
              </a:rPr>
              <a:t>うのも</a:t>
            </a:r>
            <a:r>
              <a:rPr kumimoji="1" lang="ja-JP" altLang="ja-JP" sz="1000" kern="100" dirty="0" err="1" smtClean="0">
                <a:solidFill>
                  <a:prstClr val="black"/>
                </a:solidFill>
                <a:latin typeface="+mn-ea"/>
                <a:cs typeface="Times New Roman" panose="02020603050405020304" pitchFamily="18" charset="0"/>
              </a:rPr>
              <a:t>よ</a:t>
            </a:r>
            <a:endParaRPr kumimoji="1" lang="en-US" altLang="ja-JP" sz="1000" kern="100" dirty="0" smtClean="0">
              <a:solidFill>
                <a:prstClr val="black"/>
              </a:solidFill>
              <a:latin typeface="+mn-ea"/>
              <a:cs typeface="Times New Roman" panose="02020603050405020304" pitchFamily="18" charset="0"/>
            </a:endParaRPr>
          </a:p>
          <a:p>
            <a:pPr lvl="0" algn="just" defTabSz="685800"/>
            <a:r>
              <a:rPr kumimoji="1" lang="ja-JP" altLang="en-US" sz="1000" kern="100" dirty="0">
                <a:solidFill>
                  <a:prstClr val="black"/>
                </a:solidFill>
                <a:latin typeface="+mn-ea"/>
                <a:cs typeface="Times New Roman" panose="02020603050405020304" pitchFamily="18" charset="0"/>
              </a:rPr>
              <a:t>　</a:t>
            </a:r>
            <a:r>
              <a:rPr kumimoji="1" lang="ja-JP" altLang="ja-JP" sz="1000" kern="100" dirty="0" smtClean="0">
                <a:solidFill>
                  <a:prstClr val="black"/>
                </a:solidFill>
                <a:latin typeface="+mn-ea"/>
                <a:cs typeface="Times New Roman" panose="02020603050405020304" pitchFamily="18" charset="0"/>
              </a:rPr>
              <a:t>い</a:t>
            </a:r>
            <a:r>
              <a:rPr kumimoji="1" lang="ja-JP" altLang="en-US" sz="1000" kern="100" dirty="0" smtClean="0">
                <a:solidFill>
                  <a:prstClr val="black"/>
                </a:solidFill>
                <a:latin typeface="+mn-ea"/>
                <a:cs typeface="Times New Roman" panose="02020603050405020304" pitchFamily="18" charset="0"/>
              </a:rPr>
              <a:t>でしょう</a:t>
            </a:r>
            <a:r>
              <a:rPr kumimoji="1" lang="ja-JP" altLang="ja-JP" sz="1000" kern="100" dirty="0" smtClean="0">
                <a:solidFill>
                  <a:prstClr val="black"/>
                </a:solidFill>
                <a:latin typeface="+mn-ea"/>
                <a:cs typeface="Times New Roman" panose="02020603050405020304" pitchFamily="18" charset="0"/>
              </a:rPr>
              <a:t>。</a:t>
            </a:r>
            <a:r>
              <a:rPr kumimoji="1" lang="ja-JP" altLang="en-US" sz="1000" kern="100" dirty="0" smtClean="0">
                <a:solidFill>
                  <a:prstClr val="black"/>
                </a:solidFill>
                <a:latin typeface="+mn-ea"/>
                <a:cs typeface="Times New Roman" panose="02020603050405020304" pitchFamily="18" charset="0"/>
              </a:rPr>
              <a:t>生徒それぞれが自分</a:t>
            </a:r>
            <a:r>
              <a:rPr kumimoji="1" lang="ja-JP" altLang="en-US" sz="1000" kern="100" dirty="0">
                <a:solidFill>
                  <a:prstClr val="black"/>
                </a:solidFill>
                <a:latin typeface="+mn-ea"/>
                <a:cs typeface="Times New Roman" panose="02020603050405020304" pitchFamily="18" charset="0"/>
              </a:rPr>
              <a:t>とは</a:t>
            </a:r>
            <a:r>
              <a:rPr kumimoji="1" lang="ja-JP" altLang="ja-JP" sz="1000" kern="100" dirty="0" smtClean="0">
                <a:solidFill>
                  <a:prstClr val="black"/>
                </a:solidFill>
                <a:latin typeface="+mn-ea"/>
                <a:cs typeface="Times New Roman" panose="02020603050405020304" pitchFamily="18" charset="0"/>
              </a:rPr>
              <a:t>異なる</a:t>
            </a:r>
            <a:r>
              <a:rPr kumimoji="1" lang="ja-JP" altLang="en-US" sz="1000" kern="100" dirty="0" smtClean="0">
                <a:solidFill>
                  <a:prstClr val="black"/>
                </a:solidFill>
                <a:latin typeface="+mn-ea"/>
                <a:cs typeface="Times New Roman" panose="02020603050405020304" pitchFamily="18" charset="0"/>
              </a:rPr>
              <a:t>「</a:t>
            </a:r>
            <a:r>
              <a:rPr kumimoji="1" lang="ja-JP" altLang="ja-JP" sz="1000" kern="100" dirty="0">
                <a:solidFill>
                  <a:prstClr val="black"/>
                </a:solidFill>
                <a:latin typeface="+mn-ea"/>
                <a:cs typeface="Times New Roman" panose="02020603050405020304" pitchFamily="18" charset="0"/>
              </a:rPr>
              <a:t>思い描く未来</a:t>
            </a:r>
            <a:r>
              <a:rPr kumimoji="1" lang="ja-JP" altLang="en-US" sz="1000" kern="100" dirty="0">
                <a:solidFill>
                  <a:prstClr val="black"/>
                </a:solidFill>
                <a:latin typeface="+mn-ea"/>
                <a:cs typeface="Times New Roman" panose="02020603050405020304" pitchFamily="18" charset="0"/>
              </a:rPr>
              <a:t>」</a:t>
            </a:r>
            <a:r>
              <a:rPr kumimoji="1" lang="ja-JP" altLang="ja-JP" sz="1000" kern="100" dirty="0">
                <a:solidFill>
                  <a:prstClr val="black"/>
                </a:solidFill>
                <a:latin typeface="+mn-ea"/>
                <a:cs typeface="Times New Roman" panose="02020603050405020304" pitchFamily="18" charset="0"/>
              </a:rPr>
              <a:t>を知る</a:t>
            </a:r>
            <a:r>
              <a:rPr kumimoji="1" lang="ja-JP" altLang="ja-JP" sz="1000" kern="100" dirty="0" smtClean="0">
                <a:solidFill>
                  <a:prstClr val="black"/>
                </a:solidFill>
                <a:latin typeface="+mn-ea"/>
                <a:cs typeface="Times New Roman" panose="02020603050405020304" pitchFamily="18" charset="0"/>
              </a:rPr>
              <a:t>こと</a:t>
            </a:r>
            <a:endParaRPr kumimoji="1" lang="en-US" altLang="ja-JP" sz="1000" kern="100" dirty="0" smtClean="0">
              <a:solidFill>
                <a:prstClr val="black"/>
              </a:solidFill>
              <a:latin typeface="+mn-ea"/>
              <a:cs typeface="Times New Roman" panose="02020603050405020304" pitchFamily="18" charset="0"/>
            </a:endParaRPr>
          </a:p>
          <a:p>
            <a:pPr lvl="0" algn="just" defTabSz="685800"/>
            <a:r>
              <a:rPr kumimoji="1" lang="ja-JP" altLang="en-US" sz="1000" kern="100" dirty="0">
                <a:solidFill>
                  <a:prstClr val="black"/>
                </a:solidFill>
                <a:latin typeface="+mn-ea"/>
                <a:cs typeface="Times New Roman" panose="02020603050405020304" pitchFamily="18" charset="0"/>
              </a:rPr>
              <a:t>　</a:t>
            </a:r>
            <a:r>
              <a:rPr kumimoji="1" lang="ja-JP" altLang="ja-JP" sz="1000" kern="100" dirty="0" smtClean="0">
                <a:solidFill>
                  <a:prstClr val="black"/>
                </a:solidFill>
                <a:latin typeface="+mn-ea"/>
                <a:cs typeface="Times New Roman" panose="02020603050405020304" pitchFamily="18" charset="0"/>
              </a:rPr>
              <a:t>は</a:t>
            </a:r>
            <a:r>
              <a:rPr kumimoji="1" lang="ja-JP" altLang="ja-JP" sz="1000" kern="100" dirty="0">
                <a:solidFill>
                  <a:prstClr val="black"/>
                </a:solidFill>
                <a:latin typeface="+mn-ea"/>
                <a:cs typeface="Times New Roman" panose="02020603050405020304" pitchFamily="18" charset="0"/>
              </a:rPr>
              <a:t>、新しい発見や学びにつなが</a:t>
            </a:r>
            <a:r>
              <a:rPr kumimoji="1" lang="ja-JP" altLang="en-US" sz="1000" kern="100" dirty="0">
                <a:solidFill>
                  <a:prstClr val="black"/>
                </a:solidFill>
                <a:latin typeface="+mn-ea"/>
                <a:cs typeface="Times New Roman" panose="02020603050405020304" pitchFamily="18" charset="0"/>
              </a:rPr>
              <a:t>ります</a:t>
            </a:r>
            <a:r>
              <a:rPr kumimoji="1" lang="ja-JP" altLang="ja-JP" sz="1000" kern="100" dirty="0">
                <a:solidFill>
                  <a:prstClr val="black"/>
                </a:solidFill>
                <a:latin typeface="+mn-ea"/>
                <a:cs typeface="Times New Roman" panose="02020603050405020304" pitchFamily="18" charset="0"/>
              </a:rPr>
              <a:t>。</a:t>
            </a:r>
            <a:endParaRPr kumimoji="1" lang="en-US" altLang="ja-JP" sz="1000" dirty="0">
              <a:solidFill>
                <a:prstClr val="black"/>
              </a:solidFill>
              <a:latin typeface="+mn-ea"/>
            </a:endParaRPr>
          </a:p>
        </p:txBody>
      </p:sp>
      <p:sp>
        <p:nvSpPr>
          <p:cNvPr id="29" name="正方形/長方形 28"/>
          <p:cNvSpPr/>
          <p:nvPr/>
        </p:nvSpPr>
        <p:spPr>
          <a:xfrm>
            <a:off x="2026817" y="6092581"/>
            <a:ext cx="4668135" cy="2246769"/>
          </a:xfrm>
          <a:prstGeom prst="rect">
            <a:avLst/>
          </a:prstGeom>
        </p:spPr>
        <p:txBody>
          <a:bodyPr wrap="square">
            <a:spAutoFit/>
          </a:bodyPr>
          <a:lstStyle/>
          <a:p>
            <a:endParaRPr kumimoji="1" lang="en-US" altLang="ja-JP" sz="1000" b="1" dirty="0">
              <a:latin typeface="メイリオ" panose="020B0604030504040204" pitchFamily="50" charset="-128"/>
              <a:ea typeface="メイリオ" panose="020B0604030504040204" pitchFamily="50" charset="-128"/>
            </a:endParaRPr>
          </a:p>
          <a:p>
            <a:endParaRPr lang="en-US" altLang="ja-JP" sz="1000" dirty="0" smtClean="0">
              <a:latin typeface="+mn-ea"/>
            </a:endParaRPr>
          </a:p>
          <a:p>
            <a:r>
              <a:rPr lang="ja-JP" altLang="en-US" sz="1000" dirty="0" smtClean="0">
                <a:latin typeface="+mn-ea"/>
              </a:rPr>
              <a:t>・異なるトピックに取り組んだ生徒６人で１つ</a:t>
            </a:r>
            <a:r>
              <a:rPr lang="ja-JP" altLang="en-US" sz="1000" dirty="0">
                <a:latin typeface="+mn-ea"/>
              </a:rPr>
              <a:t>のグループを作り</a:t>
            </a:r>
            <a:r>
              <a:rPr lang="ja-JP" altLang="en-US" sz="1000" dirty="0" smtClean="0">
                <a:latin typeface="+mn-ea"/>
              </a:rPr>
              <a:t>、グループ内</a:t>
            </a:r>
            <a:endParaRPr lang="en-US" altLang="ja-JP" sz="1000" dirty="0" smtClean="0">
              <a:latin typeface="+mn-ea"/>
            </a:endParaRPr>
          </a:p>
          <a:p>
            <a:r>
              <a:rPr lang="ja-JP" altLang="en-US" sz="1000" dirty="0">
                <a:latin typeface="+mn-ea"/>
              </a:rPr>
              <a:t>　</a:t>
            </a:r>
            <a:r>
              <a:rPr lang="ja-JP" altLang="en-US" sz="1000" dirty="0" smtClean="0">
                <a:latin typeface="+mn-ea"/>
              </a:rPr>
              <a:t>でワークシートにまとめた</a:t>
            </a:r>
            <a:r>
              <a:rPr lang="ja-JP" altLang="en-US" sz="1000" dirty="0">
                <a:latin typeface="+mn-ea"/>
              </a:rPr>
              <a:t>こと</a:t>
            </a:r>
            <a:r>
              <a:rPr lang="ja-JP" altLang="en-US" sz="1000" dirty="0" smtClean="0">
                <a:latin typeface="+mn-ea"/>
              </a:rPr>
              <a:t>を発表し合います</a:t>
            </a:r>
            <a:r>
              <a:rPr lang="ja-JP" altLang="en-US" sz="1000" dirty="0">
                <a:latin typeface="+mn-ea"/>
              </a:rPr>
              <a:t>。</a:t>
            </a:r>
            <a:endParaRPr lang="en-US" altLang="ja-JP" sz="1000" dirty="0">
              <a:latin typeface="+mn-ea"/>
            </a:endParaRPr>
          </a:p>
          <a:p>
            <a:r>
              <a:rPr lang="ja-JP" altLang="en-US" sz="1000" b="1" dirty="0" smtClean="0">
                <a:solidFill>
                  <a:srgbClr val="0070C0"/>
                </a:solidFill>
                <a:latin typeface="+mn-ea"/>
              </a:rPr>
              <a:t>・他の生徒の活動内容</a:t>
            </a:r>
            <a:r>
              <a:rPr lang="ja-JP" altLang="en-US" sz="1000" b="1" dirty="0">
                <a:solidFill>
                  <a:srgbClr val="0070C0"/>
                </a:solidFill>
                <a:latin typeface="+mn-ea"/>
              </a:rPr>
              <a:t>に</a:t>
            </a:r>
            <a:r>
              <a:rPr lang="ja-JP" altLang="en-US" sz="1000" b="1" dirty="0" smtClean="0">
                <a:solidFill>
                  <a:srgbClr val="0070C0"/>
                </a:solidFill>
                <a:latin typeface="+mn-ea"/>
              </a:rPr>
              <a:t>ついて、感想や自分の意見などをメモできるように、</a:t>
            </a:r>
            <a:endParaRPr lang="en-US" altLang="ja-JP" sz="1000" b="1" dirty="0" smtClean="0">
              <a:solidFill>
                <a:srgbClr val="0070C0"/>
              </a:solidFill>
              <a:latin typeface="+mn-ea"/>
            </a:endParaRPr>
          </a:p>
          <a:p>
            <a:r>
              <a:rPr lang="ja-JP" altLang="en-US" sz="1000" b="1" dirty="0">
                <a:solidFill>
                  <a:srgbClr val="0070C0"/>
                </a:solidFill>
                <a:latin typeface="+mn-ea"/>
              </a:rPr>
              <a:t>　</a:t>
            </a:r>
            <a:r>
              <a:rPr lang="ja-JP" altLang="en-US" sz="1000" b="1" dirty="0" smtClean="0">
                <a:solidFill>
                  <a:srgbClr val="0070C0"/>
                </a:solidFill>
                <a:latin typeface="+mn-ea"/>
              </a:rPr>
              <a:t>ワークシートメモを添付していま</a:t>
            </a:r>
            <a:r>
              <a:rPr lang="ja-JP" altLang="en-US" sz="1000" b="1" dirty="0">
                <a:solidFill>
                  <a:srgbClr val="0070C0"/>
                </a:solidFill>
                <a:latin typeface="+mn-ea"/>
              </a:rPr>
              <a:t>す</a:t>
            </a:r>
            <a:r>
              <a:rPr lang="ja-JP" altLang="en-US" sz="1000" b="1" dirty="0" smtClean="0">
                <a:solidFill>
                  <a:srgbClr val="0070C0"/>
                </a:solidFill>
                <a:latin typeface="+mn-ea"/>
              </a:rPr>
              <a:t>。</a:t>
            </a:r>
            <a:endParaRPr lang="en-US" altLang="ja-JP" sz="1000" b="1" dirty="0" smtClean="0">
              <a:solidFill>
                <a:srgbClr val="0070C0"/>
              </a:solidFill>
              <a:latin typeface="+mn-ea"/>
            </a:endParaRPr>
          </a:p>
          <a:p>
            <a:endParaRPr kumimoji="1" lang="en-US" altLang="ja-JP" sz="1000" dirty="0" smtClean="0">
              <a:latin typeface="+mn-ea"/>
            </a:endParaRPr>
          </a:p>
          <a:p>
            <a:endParaRPr kumimoji="1" lang="en-US" altLang="ja-JP" sz="1000" dirty="0" smtClean="0">
              <a:latin typeface="+mn-ea"/>
            </a:endParaRPr>
          </a:p>
          <a:p>
            <a:r>
              <a:rPr kumimoji="1" lang="ja-JP" altLang="en-US" sz="1000" dirty="0" smtClean="0">
                <a:latin typeface="+mn-ea"/>
              </a:rPr>
              <a:t>・クラス全員の前で、希望者や先生や友達からの推薦者数人が、個人</a:t>
            </a:r>
            <a:r>
              <a:rPr kumimoji="1" lang="ja-JP" altLang="en-US" sz="1000" dirty="0">
                <a:latin typeface="+mn-ea"/>
              </a:rPr>
              <a:t>活動</a:t>
            </a:r>
            <a:r>
              <a:rPr kumimoji="1" lang="ja-JP" altLang="en-US" sz="1000" dirty="0" smtClean="0">
                <a:latin typeface="+mn-ea"/>
              </a:rPr>
              <a:t>の内　</a:t>
            </a:r>
            <a:endParaRPr kumimoji="1" lang="en-US" altLang="ja-JP" sz="1000" dirty="0" smtClean="0">
              <a:latin typeface="+mn-ea"/>
            </a:endParaRPr>
          </a:p>
          <a:p>
            <a:r>
              <a:rPr kumimoji="1" lang="ja-JP" altLang="en-US" sz="1000" dirty="0">
                <a:latin typeface="+mn-ea"/>
              </a:rPr>
              <a:t>　</a:t>
            </a:r>
            <a:r>
              <a:rPr kumimoji="1" lang="ja-JP" altLang="en-US" sz="1000" dirty="0" smtClean="0">
                <a:latin typeface="+mn-ea"/>
              </a:rPr>
              <a:t>容やグループでの</a:t>
            </a:r>
            <a:r>
              <a:rPr kumimoji="1" lang="ja-JP" altLang="en-US" sz="1000" dirty="0">
                <a:latin typeface="+mn-ea"/>
              </a:rPr>
              <a:t>発表</a:t>
            </a:r>
            <a:r>
              <a:rPr kumimoji="1" lang="ja-JP" altLang="en-US" sz="1000" dirty="0" smtClean="0">
                <a:latin typeface="+mn-ea"/>
              </a:rPr>
              <a:t>から得た</a:t>
            </a:r>
            <a:r>
              <a:rPr kumimoji="1" lang="ja-JP" altLang="en-US" sz="1000" dirty="0">
                <a:latin typeface="+mn-ea"/>
              </a:rPr>
              <a:t>気付</a:t>
            </a:r>
            <a:r>
              <a:rPr kumimoji="1" lang="ja-JP" altLang="en-US" sz="1000" dirty="0" smtClean="0">
                <a:latin typeface="+mn-ea"/>
              </a:rPr>
              <a:t>きなどを発表します。</a:t>
            </a:r>
            <a:endParaRPr kumimoji="1" lang="en-US" altLang="ja-JP" sz="1000" dirty="0" smtClean="0">
              <a:latin typeface="+mn-ea"/>
            </a:endParaRPr>
          </a:p>
          <a:p>
            <a:r>
              <a:rPr kumimoji="1" lang="ja-JP" altLang="en-US" sz="1000" dirty="0" smtClean="0">
                <a:latin typeface="+mn-ea"/>
              </a:rPr>
              <a:t>・他の生徒の発表を聞くことは、新たな課題意識</a:t>
            </a:r>
            <a:r>
              <a:rPr kumimoji="1" lang="ja-JP" altLang="en-US" sz="1000" dirty="0">
                <a:latin typeface="+mn-ea"/>
              </a:rPr>
              <a:t>を</a:t>
            </a:r>
            <a:r>
              <a:rPr kumimoji="1" lang="ja-JP" altLang="en-US" sz="1000" dirty="0" smtClean="0">
                <a:latin typeface="+mn-ea"/>
              </a:rPr>
              <a:t>持ち、</a:t>
            </a:r>
            <a:r>
              <a:rPr kumimoji="1" lang="ja-JP" altLang="en-US" sz="1000" dirty="0">
                <a:latin typeface="+mn-ea"/>
              </a:rPr>
              <a:t>視点を変えて</a:t>
            </a:r>
            <a:r>
              <a:rPr kumimoji="1" lang="ja-JP" altLang="en-US" sz="1000" dirty="0" smtClean="0">
                <a:latin typeface="+mn-ea"/>
              </a:rPr>
              <a:t>考える</a:t>
            </a:r>
            <a:endParaRPr kumimoji="1" lang="en-US" altLang="ja-JP" sz="1000" dirty="0" smtClean="0">
              <a:latin typeface="+mn-ea"/>
            </a:endParaRPr>
          </a:p>
          <a:p>
            <a:r>
              <a:rPr kumimoji="1" lang="ja-JP" altLang="en-US" sz="1000" dirty="0">
                <a:latin typeface="+mn-ea"/>
              </a:rPr>
              <a:t>　</a:t>
            </a:r>
            <a:r>
              <a:rPr kumimoji="1" lang="ja-JP" altLang="en-US" sz="1000" dirty="0" smtClean="0">
                <a:latin typeface="+mn-ea"/>
              </a:rPr>
              <a:t>きっかけへとつながります。</a:t>
            </a:r>
            <a:r>
              <a:rPr kumimoji="1" lang="ja-JP" altLang="en-US" sz="1000" dirty="0">
                <a:latin typeface="+mn-ea"/>
              </a:rPr>
              <a:t>その</a:t>
            </a:r>
            <a:r>
              <a:rPr kumimoji="1" lang="ja-JP" altLang="en-US" sz="1000" dirty="0" smtClean="0">
                <a:latin typeface="+mn-ea"/>
              </a:rPr>
              <a:t>ために、発表は主として各トピックの</a:t>
            </a:r>
            <a:endParaRPr kumimoji="1" lang="en-US" altLang="ja-JP" sz="1000" dirty="0" smtClean="0">
              <a:latin typeface="+mn-ea"/>
            </a:endParaRPr>
          </a:p>
          <a:p>
            <a:r>
              <a:rPr kumimoji="1" lang="ja-JP" altLang="en-US" sz="1000" dirty="0" smtClean="0">
                <a:latin typeface="+mn-ea"/>
              </a:rPr>
              <a:t>　「アイデアの検討」や「その実現</a:t>
            </a:r>
            <a:r>
              <a:rPr kumimoji="1" lang="ja-JP" altLang="en-US" sz="1000" dirty="0">
                <a:latin typeface="+mn-ea"/>
              </a:rPr>
              <a:t>の方法</a:t>
            </a:r>
            <a:r>
              <a:rPr kumimoji="1" lang="ja-JP" altLang="en-US" sz="1000" dirty="0" smtClean="0">
                <a:latin typeface="+mn-ea"/>
              </a:rPr>
              <a:t>」とし、</a:t>
            </a:r>
            <a:r>
              <a:rPr kumimoji="1" lang="ja-JP" altLang="en-US" sz="1000" dirty="0">
                <a:latin typeface="+mn-ea"/>
              </a:rPr>
              <a:t>今後の探究学習</a:t>
            </a:r>
            <a:r>
              <a:rPr kumimoji="1" lang="ja-JP" altLang="en-US" sz="1000" dirty="0" smtClean="0">
                <a:latin typeface="+mn-ea"/>
              </a:rPr>
              <a:t>に柔軟に</a:t>
            </a:r>
            <a:endParaRPr kumimoji="1" lang="en-US" altLang="ja-JP" sz="1000" dirty="0" smtClean="0">
              <a:latin typeface="+mn-ea"/>
            </a:endParaRPr>
          </a:p>
          <a:p>
            <a:r>
              <a:rPr kumimoji="1" lang="ja-JP" altLang="en-US" sz="1000" dirty="0">
                <a:latin typeface="+mn-ea"/>
              </a:rPr>
              <a:t>　</a:t>
            </a:r>
            <a:r>
              <a:rPr kumimoji="1" lang="ja-JP" altLang="en-US" sz="1000" dirty="0" smtClean="0">
                <a:latin typeface="+mn-ea"/>
              </a:rPr>
              <a:t>取り組める</a:t>
            </a:r>
            <a:r>
              <a:rPr kumimoji="1" lang="ja-JP" altLang="en-US" sz="1000" dirty="0">
                <a:latin typeface="+mn-ea"/>
              </a:rPr>
              <a:t>姿勢ができると</a:t>
            </a:r>
            <a:r>
              <a:rPr kumimoji="1" lang="ja-JP" altLang="en-US" sz="1000" dirty="0" smtClean="0">
                <a:latin typeface="+mn-ea"/>
              </a:rPr>
              <a:t>よいでしょう。</a:t>
            </a:r>
            <a:endParaRPr kumimoji="1" lang="en-US" altLang="ja-JP" sz="1000" dirty="0">
              <a:latin typeface="+mn-ea"/>
            </a:endParaRPr>
          </a:p>
        </p:txBody>
      </p:sp>
    </p:spTree>
    <p:extLst>
      <p:ext uri="{BB962C8B-B14F-4D97-AF65-F5344CB8AC3E}">
        <p14:creationId xmlns:p14="http://schemas.microsoft.com/office/powerpoint/2010/main" val="2804979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10888</TotalTime>
  <Words>17978</Words>
  <Application>Microsoft Office PowerPoint</Application>
  <PresentationFormat>A4 210 x 297 mm</PresentationFormat>
  <Paragraphs>1714</Paragraphs>
  <Slides>29</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29</vt:i4>
      </vt:variant>
    </vt:vector>
  </HeadingPairs>
  <TitlesOfParts>
    <vt:vector size="41" baseType="lpstr">
      <vt:lpstr>Meiryo UI</vt:lpstr>
      <vt:lpstr>新細明體</vt:lpstr>
      <vt:lpstr>メイリオ</vt:lpstr>
      <vt:lpstr>游ゴシック</vt:lpstr>
      <vt:lpstr>游ゴシック Light</vt:lpstr>
      <vt:lpstr>Arial</vt:lpstr>
      <vt:lpstr>Calibri</vt:lpstr>
      <vt:lpstr>Calibri Light</vt:lpstr>
      <vt:lpstr>Gabriola</vt:lpstr>
      <vt:lpstr>Times New Roman</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松浦 孝亮</dc:creator>
  <cp:lastModifiedBy>松浦 孝亮</cp:lastModifiedBy>
  <cp:revision>1303</cp:revision>
  <cp:lastPrinted>2023-03-27T08:41:29Z</cp:lastPrinted>
  <dcterms:created xsi:type="dcterms:W3CDTF">2022-10-03T06:19:18Z</dcterms:created>
  <dcterms:modified xsi:type="dcterms:W3CDTF">2023-03-30T04:03:01Z</dcterms:modified>
</cp:coreProperties>
</file>