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327" r:id="rId5"/>
    <p:sldId id="328" r:id="rId6"/>
    <p:sldId id="634" r:id="rId7"/>
    <p:sldId id="636" r:id="rId8"/>
    <p:sldId id="330" r:id="rId9"/>
    <p:sldId id="371" r:id="rId10"/>
    <p:sldId id="617" r:id="rId11"/>
    <p:sldId id="379" r:id="rId12"/>
    <p:sldId id="380" r:id="rId13"/>
    <p:sldId id="368" r:id="rId14"/>
    <p:sldId id="365" r:id="rId15"/>
    <p:sldId id="373" r:id="rId16"/>
    <p:sldId id="374" r:id="rId17"/>
    <p:sldId id="375" r:id="rId18"/>
    <p:sldId id="381" r:id="rId19"/>
    <p:sldId id="616" r:id="rId20"/>
    <p:sldId id="619" r:id="rId21"/>
    <p:sldId id="618" r:id="rId22"/>
    <p:sldId id="377" r:id="rId23"/>
    <p:sldId id="335" r:id="rId24"/>
  </p:sldIdLst>
  <p:sldSz cx="9144000" cy="6858000" type="screen4x3"/>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BD487"/>
    <a:srgbClr val="00CC66"/>
    <a:srgbClr val="FF00FF"/>
    <a:srgbClr val="00DE64"/>
    <a:srgbClr val="3366FF"/>
    <a:srgbClr val="3333FF"/>
    <a:srgbClr val="0ED078"/>
    <a:srgbClr val="0DC5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62" autoAdjust="0"/>
    <p:restoredTop sz="99117" autoAdjust="0"/>
  </p:normalViewPr>
  <p:slideViewPr>
    <p:cSldViewPr>
      <p:cViewPr varScale="1">
        <p:scale>
          <a:sx n="71" d="100"/>
          <a:sy n="71" d="100"/>
        </p:scale>
        <p:origin x="966" y="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3078428" cy="511731"/>
          </a:xfrm>
          <a:prstGeom prst="rect">
            <a:avLst/>
          </a:prstGeom>
        </p:spPr>
        <p:txBody>
          <a:bodyPr vert="horz" lIns="94634" tIns="47316" rIns="94634" bIns="47316"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994" y="3"/>
            <a:ext cx="3078428" cy="511731"/>
          </a:xfrm>
          <a:prstGeom prst="rect">
            <a:avLst/>
          </a:prstGeom>
        </p:spPr>
        <p:txBody>
          <a:bodyPr vert="horz" lIns="94634" tIns="47316" rIns="94634" bIns="47316" rtlCol="0"/>
          <a:lstStyle>
            <a:lvl1pPr algn="r">
              <a:defRPr sz="1200"/>
            </a:lvl1pPr>
          </a:lstStyle>
          <a:p>
            <a:fld id="{2BA1C464-FEAE-4865-B57F-56DDADEE69B6}" type="datetimeFigureOut">
              <a:rPr kumimoji="1" lang="ja-JP" altLang="en-US" smtClean="0"/>
              <a:t>2023/9/11</a:t>
            </a:fld>
            <a:endParaRPr kumimoji="1" lang="ja-JP" altLang="en-US"/>
          </a:p>
        </p:txBody>
      </p:sp>
      <p:sp>
        <p:nvSpPr>
          <p:cNvPr id="4" name="スライド イメージ プレースホルダー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4634" tIns="47316" rIns="94634" bIns="47316" rtlCol="0" anchor="ctr"/>
          <a:lstStyle/>
          <a:p>
            <a:endParaRPr lang="ja-JP" altLang="en-US"/>
          </a:p>
        </p:txBody>
      </p:sp>
      <p:sp>
        <p:nvSpPr>
          <p:cNvPr id="5" name="ノート プレースホルダー 4"/>
          <p:cNvSpPr>
            <a:spLocks noGrp="1"/>
          </p:cNvSpPr>
          <p:nvPr>
            <p:ph type="body" sz="quarter" idx="3"/>
          </p:nvPr>
        </p:nvSpPr>
        <p:spPr>
          <a:xfrm>
            <a:off x="710408" y="4861440"/>
            <a:ext cx="5683250" cy="4605576"/>
          </a:xfrm>
          <a:prstGeom prst="rect">
            <a:avLst/>
          </a:prstGeom>
        </p:spPr>
        <p:txBody>
          <a:bodyPr vert="horz" lIns="94634" tIns="47316" rIns="94634" bIns="473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9"/>
            <a:ext cx="3078428" cy="511731"/>
          </a:xfrm>
          <a:prstGeom prst="rect">
            <a:avLst/>
          </a:prstGeom>
        </p:spPr>
        <p:txBody>
          <a:bodyPr vert="horz" lIns="94634" tIns="47316" rIns="94634" bIns="473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994" y="9721109"/>
            <a:ext cx="3078428" cy="511731"/>
          </a:xfrm>
          <a:prstGeom prst="rect">
            <a:avLst/>
          </a:prstGeom>
        </p:spPr>
        <p:txBody>
          <a:bodyPr vert="horz" lIns="94634" tIns="47316" rIns="94634" bIns="47316" rtlCol="0" anchor="b"/>
          <a:lstStyle>
            <a:lvl1pPr algn="r">
              <a:defRPr sz="1200"/>
            </a:lvl1pPr>
          </a:lstStyle>
          <a:p>
            <a:fld id="{49DE7A10-D343-446F-8C4C-FB9E5F5B82D7}" type="slidenum">
              <a:rPr kumimoji="1" lang="ja-JP" altLang="en-US" smtClean="0"/>
              <a:t>‹#›</a:t>
            </a:fld>
            <a:endParaRPr kumimoji="1" lang="ja-JP" altLang="en-US"/>
          </a:p>
        </p:txBody>
      </p:sp>
    </p:spTree>
    <p:extLst>
      <p:ext uri="{BB962C8B-B14F-4D97-AF65-F5344CB8AC3E}">
        <p14:creationId xmlns:p14="http://schemas.microsoft.com/office/powerpoint/2010/main" val="3355877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p:cNvSpPr>
            <a:spLocks noGrp="1" noRot="1" noChangeAspect="1" noTextEdit="1"/>
          </p:cNvSpPr>
          <p:nvPr>
            <p:ph type="sldImg"/>
          </p:nvPr>
        </p:nvSpPr>
        <p:spPr>
          <a:ln/>
        </p:spPr>
      </p:sp>
      <p:sp>
        <p:nvSpPr>
          <p:cNvPr id="55299" name="ノート プレースホルダー 2"/>
          <p:cNvSpPr>
            <a:spLocks noGrp="1"/>
          </p:cNvSpPr>
          <p:nvPr>
            <p:ph type="body" idx="1"/>
          </p:nvPr>
        </p:nvSpPr>
        <p:spPr>
          <a:noFill/>
        </p:spPr>
        <p:txBody>
          <a:bodyPr/>
          <a:lstStyle/>
          <a:p>
            <a:endParaRPr lang="ja-JP" altLang="en-US"/>
          </a:p>
        </p:txBody>
      </p:sp>
      <p:sp>
        <p:nvSpPr>
          <p:cNvPr id="55300" name="スライド番号プレースホルダー 3"/>
          <p:cNvSpPr>
            <a:spLocks noGrp="1"/>
          </p:cNvSpPr>
          <p:nvPr>
            <p:ph type="sldNum" sz="quarter" idx="5"/>
          </p:nvPr>
        </p:nvSpPr>
        <p:spPr>
          <a:noFill/>
        </p:spPr>
        <p:txBody>
          <a:bodyPr/>
          <a:lstStyle>
            <a:lvl1pPr defTabSz="944687" eaLnBrk="0" hangingPunct="0">
              <a:spcBef>
                <a:spcPct val="30000"/>
              </a:spcBef>
              <a:defRPr kumimoji="1" sz="1200">
                <a:solidFill>
                  <a:schemeClr val="tx1"/>
                </a:solidFill>
                <a:latin typeface="Arial" charset="0"/>
                <a:ea typeface="ＭＳ Ｐ明朝" pitchFamily="18" charset="-128"/>
              </a:defRPr>
            </a:lvl1pPr>
            <a:lvl2pPr marL="768892" indent="-295727" defTabSz="944687" eaLnBrk="0" hangingPunct="0">
              <a:spcBef>
                <a:spcPct val="30000"/>
              </a:spcBef>
              <a:defRPr kumimoji="1" sz="1200">
                <a:solidFill>
                  <a:schemeClr val="tx1"/>
                </a:solidFill>
                <a:latin typeface="Arial" charset="0"/>
                <a:ea typeface="ＭＳ Ｐ明朝" pitchFamily="18" charset="-128"/>
              </a:defRPr>
            </a:lvl2pPr>
            <a:lvl3pPr marL="1182912" indent="-236581" defTabSz="944687" eaLnBrk="0" hangingPunct="0">
              <a:spcBef>
                <a:spcPct val="30000"/>
              </a:spcBef>
              <a:defRPr kumimoji="1" sz="1200">
                <a:solidFill>
                  <a:schemeClr val="tx1"/>
                </a:solidFill>
                <a:latin typeface="Arial" charset="0"/>
                <a:ea typeface="ＭＳ Ｐ明朝" pitchFamily="18" charset="-128"/>
              </a:defRPr>
            </a:lvl3pPr>
            <a:lvl4pPr marL="1656076" indent="-236581" defTabSz="944687" eaLnBrk="0" hangingPunct="0">
              <a:spcBef>
                <a:spcPct val="30000"/>
              </a:spcBef>
              <a:defRPr kumimoji="1" sz="1200">
                <a:solidFill>
                  <a:schemeClr val="tx1"/>
                </a:solidFill>
                <a:latin typeface="Arial" charset="0"/>
                <a:ea typeface="ＭＳ Ｐ明朝" pitchFamily="18" charset="-128"/>
              </a:defRPr>
            </a:lvl4pPr>
            <a:lvl5pPr marL="2129240" indent="-236581" defTabSz="944687" eaLnBrk="0" hangingPunct="0">
              <a:spcBef>
                <a:spcPct val="30000"/>
              </a:spcBef>
              <a:defRPr kumimoji="1" sz="1200">
                <a:solidFill>
                  <a:schemeClr val="tx1"/>
                </a:solidFill>
                <a:latin typeface="Arial" charset="0"/>
                <a:ea typeface="ＭＳ Ｐ明朝" pitchFamily="18" charset="-128"/>
              </a:defRPr>
            </a:lvl5pPr>
            <a:lvl6pPr marL="2602407"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570"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8734"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1900"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2751C06-924E-4817-89EA-72363397E330}" type="slidenum">
              <a:rPr lang="ja-JP" altLang="en-US" smtClean="0">
                <a:ea typeface="ＭＳ Ｐゴシック" charset="-128"/>
              </a:rPr>
              <a:pPr eaLnBrk="1" hangingPunct="1">
                <a:spcBef>
                  <a:spcPct val="0"/>
                </a:spcBef>
              </a:pPr>
              <a:t>1</a:t>
            </a:fld>
            <a:endParaRPr lang="ja-JP" altLang="en-US">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a:ln/>
        </p:spPr>
      </p:sp>
      <p:sp>
        <p:nvSpPr>
          <p:cNvPr id="60419" name="ノート プレースホルダー 2"/>
          <p:cNvSpPr>
            <a:spLocks noGrp="1"/>
          </p:cNvSpPr>
          <p:nvPr>
            <p:ph type="body" idx="1"/>
          </p:nvPr>
        </p:nvSpPr>
        <p:spPr>
          <a:noFill/>
        </p:spPr>
        <p:txBody>
          <a:bodyPr/>
          <a:lstStyle/>
          <a:p>
            <a:endParaRPr lang="ja-JP" altLang="en-US"/>
          </a:p>
        </p:txBody>
      </p:sp>
      <p:sp>
        <p:nvSpPr>
          <p:cNvPr id="60420" name="スライド番号プレースホルダー 3"/>
          <p:cNvSpPr>
            <a:spLocks noGrp="1"/>
          </p:cNvSpPr>
          <p:nvPr>
            <p:ph type="sldNum" sz="quarter" idx="5"/>
          </p:nvPr>
        </p:nvSpPr>
        <p:spPr>
          <a:noFill/>
        </p:spPr>
        <p:txBody>
          <a:bodyPr/>
          <a:lstStyle>
            <a:lvl1pPr defTabSz="944687" eaLnBrk="0" hangingPunct="0">
              <a:spcBef>
                <a:spcPct val="30000"/>
              </a:spcBef>
              <a:defRPr kumimoji="1" sz="1200">
                <a:solidFill>
                  <a:schemeClr val="tx1"/>
                </a:solidFill>
                <a:latin typeface="Arial" charset="0"/>
                <a:ea typeface="ＭＳ Ｐ明朝" pitchFamily="18" charset="-128"/>
              </a:defRPr>
            </a:lvl1pPr>
            <a:lvl2pPr marL="768892" indent="-295727" defTabSz="944687" eaLnBrk="0" hangingPunct="0">
              <a:spcBef>
                <a:spcPct val="30000"/>
              </a:spcBef>
              <a:defRPr kumimoji="1" sz="1200">
                <a:solidFill>
                  <a:schemeClr val="tx1"/>
                </a:solidFill>
                <a:latin typeface="Arial" charset="0"/>
                <a:ea typeface="ＭＳ Ｐ明朝" pitchFamily="18" charset="-128"/>
              </a:defRPr>
            </a:lvl2pPr>
            <a:lvl3pPr marL="1182912" indent="-236581" defTabSz="944687" eaLnBrk="0" hangingPunct="0">
              <a:spcBef>
                <a:spcPct val="30000"/>
              </a:spcBef>
              <a:defRPr kumimoji="1" sz="1200">
                <a:solidFill>
                  <a:schemeClr val="tx1"/>
                </a:solidFill>
                <a:latin typeface="Arial" charset="0"/>
                <a:ea typeface="ＭＳ Ｐ明朝" pitchFamily="18" charset="-128"/>
              </a:defRPr>
            </a:lvl3pPr>
            <a:lvl4pPr marL="1656076" indent="-236581" defTabSz="944687" eaLnBrk="0" hangingPunct="0">
              <a:spcBef>
                <a:spcPct val="30000"/>
              </a:spcBef>
              <a:defRPr kumimoji="1" sz="1200">
                <a:solidFill>
                  <a:schemeClr val="tx1"/>
                </a:solidFill>
                <a:latin typeface="Arial" charset="0"/>
                <a:ea typeface="ＭＳ Ｐ明朝" pitchFamily="18" charset="-128"/>
              </a:defRPr>
            </a:lvl4pPr>
            <a:lvl5pPr marL="2129240" indent="-236581" defTabSz="944687" eaLnBrk="0" hangingPunct="0">
              <a:spcBef>
                <a:spcPct val="30000"/>
              </a:spcBef>
              <a:defRPr kumimoji="1" sz="1200">
                <a:solidFill>
                  <a:schemeClr val="tx1"/>
                </a:solidFill>
                <a:latin typeface="Arial" charset="0"/>
                <a:ea typeface="ＭＳ Ｐ明朝" pitchFamily="18" charset="-128"/>
              </a:defRPr>
            </a:lvl5pPr>
            <a:lvl6pPr marL="2602407"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570"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8734"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1900"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AC8D6746-9CD8-4942-823C-DFA4C19689B7}" type="slidenum">
              <a:rPr lang="en-US" altLang="ja-JP" smtClean="0">
                <a:ea typeface="ＭＳ Ｐゴシック" charset="-128"/>
              </a:rPr>
              <a:pPr eaLnBrk="1" hangingPunct="1">
                <a:spcBef>
                  <a:spcPct val="0"/>
                </a:spcBef>
              </a:pPr>
              <a:t>16</a:t>
            </a:fld>
            <a:endParaRPr lang="en-US" altLang="ja-JP">
              <a:ea typeface="ＭＳ Ｐゴシック" charset="-128"/>
            </a:endParaRPr>
          </a:p>
        </p:txBody>
      </p:sp>
    </p:spTree>
    <p:extLst>
      <p:ext uri="{BB962C8B-B14F-4D97-AF65-F5344CB8AC3E}">
        <p14:creationId xmlns:p14="http://schemas.microsoft.com/office/powerpoint/2010/main" val="3168417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a:ln/>
        </p:spPr>
      </p:sp>
      <p:sp>
        <p:nvSpPr>
          <p:cNvPr id="60419" name="ノート プレースホルダー 2"/>
          <p:cNvSpPr>
            <a:spLocks noGrp="1"/>
          </p:cNvSpPr>
          <p:nvPr>
            <p:ph type="body" idx="1"/>
          </p:nvPr>
        </p:nvSpPr>
        <p:spPr>
          <a:noFill/>
        </p:spPr>
        <p:txBody>
          <a:bodyPr/>
          <a:lstStyle/>
          <a:p>
            <a:endParaRPr lang="ja-JP" altLang="en-US"/>
          </a:p>
        </p:txBody>
      </p:sp>
      <p:sp>
        <p:nvSpPr>
          <p:cNvPr id="60420" name="スライド番号プレースホルダー 3"/>
          <p:cNvSpPr>
            <a:spLocks noGrp="1"/>
          </p:cNvSpPr>
          <p:nvPr>
            <p:ph type="sldNum" sz="quarter" idx="5"/>
          </p:nvPr>
        </p:nvSpPr>
        <p:spPr>
          <a:noFill/>
        </p:spPr>
        <p:txBody>
          <a:bodyPr/>
          <a:lstStyle>
            <a:lvl1pPr defTabSz="944687" eaLnBrk="0" hangingPunct="0">
              <a:spcBef>
                <a:spcPct val="30000"/>
              </a:spcBef>
              <a:defRPr kumimoji="1" sz="1200">
                <a:solidFill>
                  <a:schemeClr val="tx1"/>
                </a:solidFill>
                <a:latin typeface="Arial" charset="0"/>
                <a:ea typeface="ＭＳ Ｐ明朝" pitchFamily="18" charset="-128"/>
              </a:defRPr>
            </a:lvl1pPr>
            <a:lvl2pPr marL="768892" indent="-295727" defTabSz="944687" eaLnBrk="0" hangingPunct="0">
              <a:spcBef>
                <a:spcPct val="30000"/>
              </a:spcBef>
              <a:defRPr kumimoji="1" sz="1200">
                <a:solidFill>
                  <a:schemeClr val="tx1"/>
                </a:solidFill>
                <a:latin typeface="Arial" charset="0"/>
                <a:ea typeface="ＭＳ Ｐ明朝" pitchFamily="18" charset="-128"/>
              </a:defRPr>
            </a:lvl2pPr>
            <a:lvl3pPr marL="1182912" indent="-236581" defTabSz="944687" eaLnBrk="0" hangingPunct="0">
              <a:spcBef>
                <a:spcPct val="30000"/>
              </a:spcBef>
              <a:defRPr kumimoji="1" sz="1200">
                <a:solidFill>
                  <a:schemeClr val="tx1"/>
                </a:solidFill>
                <a:latin typeface="Arial" charset="0"/>
                <a:ea typeface="ＭＳ Ｐ明朝" pitchFamily="18" charset="-128"/>
              </a:defRPr>
            </a:lvl3pPr>
            <a:lvl4pPr marL="1656076" indent="-236581" defTabSz="944687" eaLnBrk="0" hangingPunct="0">
              <a:spcBef>
                <a:spcPct val="30000"/>
              </a:spcBef>
              <a:defRPr kumimoji="1" sz="1200">
                <a:solidFill>
                  <a:schemeClr val="tx1"/>
                </a:solidFill>
                <a:latin typeface="Arial" charset="0"/>
                <a:ea typeface="ＭＳ Ｐ明朝" pitchFamily="18" charset="-128"/>
              </a:defRPr>
            </a:lvl4pPr>
            <a:lvl5pPr marL="2129240" indent="-236581" defTabSz="944687" eaLnBrk="0" hangingPunct="0">
              <a:spcBef>
                <a:spcPct val="30000"/>
              </a:spcBef>
              <a:defRPr kumimoji="1" sz="1200">
                <a:solidFill>
                  <a:schemeClr val="tx1"/>
                </a:solidFill>
                <a:latin typeface="Arial" charset="0"/>
                <a:ea typeface="ＭＳ Ｐ明朝" pitchFamily="18" charset="-128"/>
              </a:defRPr>
            </a:lvl5pPr>
            <a:lvl6pPr marL="2602407"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570"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8734"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1900"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AC8D6746-9CD8-4942-823C-DFA4C19689B7}" type="slidenum">
              <a:rPr lang="en-US" altLang="ja-JP" smtClean="0">
                <a:ea typeface="ＭＳ Ｐゴシック" charset="-128"/>
              </a:rPr>
              <a:pPr eaLnBrk="1" hangingPunct="1">
                <a:spcBef>
                  <a:spcPct val="0"/>
                </a:spcBef>
              </a:pPr>
              <a:t>17</a:t>
            </a:fld>
            <a:endParaRPr lang="en-US" altLang="ja-JP">
              <a:ea typeface="ＭＳ Ｐゴシック" charset="-128"/>
            </a:endParaRPr>
          </a:p>
        </p:txBody>
      </p:sp>
    </p:spTree>
    <p:extLst>
      <p:ext uri="{BB962C8B-B14F-4D97-AF65-F5344CB8AC3E}">
        <p14:creationId xmlns:p14="http://schemas.microsoft.com/office/powerpoint/2010/main" val="366497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ln/>
        </p:spPr>
      </p:sp>
      <p:sp>
        <p:nvSpPr>
          <p:cNvPr id="40963"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40964"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8012">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1837" indent="-288863" defTabSz="938012">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76086" indent="-228552" defTabSz="938012">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49059" indent="-228552" defTabSz="938012">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22033" indent="-228552" defTabSz="938012">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9135" indent="-228552" defTabSz="93801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36237" indent="-228552" defTabSz="93801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93338" indent="-228552" defTabSz="93801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50440" indent="-228552" defTabSz="93801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7C833A9-E24A-4257-BFA5-7A5A225B9908}" type="slidenum">
              <a:rPr lang="ja-JP" altLang="en-US" smtClean="0">
                <a:ea typeface="ＭＳ Ｐゴシック" panose="020B0600070205080204" pitchFamily="50" charset="-128"/>
              </a:rPr>
              <a:pPr>
                <a:spcBef>
                  <a:spcPct val="0"/>
                </a:spcBef>
              </a:pPr>
              <a:t>18</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1865692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p:spPr>
        <p:txBody>
          <a:bodyPr/>
          <a:lstStyle/>
          <a:p>
            <a:endParaRPr lang="ja-JP" altLang="en-US"/>
          </a:p>
        </p:txBody>
      </p:sp>
      <p:sp>
        <p:nvSpPr>
          <p:cNvPr id="56324" name="スライド番号プレースホルダー 3"/>
          <p:cNvSpPr>
            <a:spLocks noGrp="1"/>
          </p:cNvSpPr>
          <p:nvPr>
            <p:ph type="sldNum" sz="quarter" idx="5"/>
          </p:nvPr>
        </p:nvSpPr>
        <p:spPr>
          <a:noFill/>
        </p:spPr>
        <p:txBody>
          <a:bodyPr/>
          <a:lstStyle>
            <a:lvl1pPr defTabSz="944687" eaLnBrk="0" hangingPunct="0">
              <a:spcBef>
                <a:spcPct val="30000"/>
              </a:spcBef>
              <a:defRPr kumimoji="1" sz="1200">
                <a:solidFill>
                  <a:schemeClr val="tx1"/>
                </a:solidFill>
                <a:latin typeface="Arial" charset="0"/>
                <a:ea typeface="ＭＳ Ｐ明朝" pitchFamily="18" charset="-128"/>
              </a:defRPr>
            </a:lvl1pPr>
            <a:lvl2pPr marL="768892" indent="-295727" defTabSz="944687" eaLnBrk="0" hangingPunct="0">
              <a:spcBef>
                <a:spcPct val="30000"/>
              </a:spcBef>
              <a:defRPr kumimoji="1" sz="1200">
                <a:solidFill>
                  <a:schemeClr val="tx1"/>
                </a:solidFill>
                <a:latin typeface="Arial" charset="0"/>
                <a:ea typeface="ＭＳ Ｐ明朝" pitchFamily="18" charset="-128"/>
              </a:defRPr>
            </a:lvl2pPr>
            <a:lvl3pPr marL="1182912" indent="-236581" defTabSz="944687" eaLnBrk="0" hangingPunct="0">
              <a:spcBef>
                <a:spcPct val="30000"/>
              </a:spcBef>
              <a:defRPr kumimoji="1" sz="1200">
                <a:solidFill>
                  <a:schemeClr val="tx1"/>
                </a:solidFill>
                <a:latin typeface="Arial" charset="0"/>
                <a:ea typeface="ＭＳ Ｐ明朝" pitchFamily="18" charset="-128"/>
              </a:defRPr>
            </a:lvl3pPr>
            <a:lvl4pPr marL="1656076" indent="-236581" defTabSz="944687" eaLnBrk="0" hangingPunct="0">
              <a:spcBef>
                <a:spcPct val="30000"/>
              </a:spcBef>
              <a:defRPr kumimoji="1" sz="1200">
                <a:solidFill>
                  <a:schemeClr val="tx1"/>
                </a:solidFill>
                <a:latin typeface="Arial" charset="0"/>
                <a:ea typeface="ＭＳ Ｐ明朝" pitchFamily="18" charset="-128"/>
              </a:defRPr>
            </a:lvl4pPr>
            <a:lvl5pPr marL="2129240" indent="-236581" defTabSz="944687" eaLnBrk="0" hangingPunct="0">
              <a:spcBef>
                <a:spcPct val="30000"/>
              </a:spcBef>
              <a:defRPr kumimoji="1" sz="1200">
                <a:solidFill>
                  <a:schemeClr val="tx1"/>
                </a:solidFill>
                <a:latin typeface="Arial" charset="0"/>
                <a:ea typeface="ＭＳ Ｐ明朝" pitchFamily="18" charset="-128"/>
              </a:defRPr>
            </a:lvl5pPr>
            <a:lvl6pPr marL="2602407"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570"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8734"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1900"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ED642DB6-4345-4B59-88FC-8CCFCC54FDEA}" type="slidenum">
              <a:rPr lang="ja-JP" altLang="en-US" smtClean="0">
                <a:ea typeface="ＭＳ Ｐゴシック" charset="-128"/>
              </a:rPr>
              <a:pPr eaLnBrk="1" hangingPunct="1">
                <a:spcBef>
                  <a:spcPct val="0"/>
                </a:spcBef>
              </a:pPr>
              <a:t>2</a:t>
            </a:fld>
            <a:endParaRPr lang="ja-JP" altLang="en-US">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ln/>
        </p:spPr>
      </p:sp>
      <p:sp>
        <p:nvSpPr>
          <p:cNvPr id="40963"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40964"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8012">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1837" indent="-288863" defTabSz="938012">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76086" indent="-228552" defTabSz="938012">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49059" indent="-228552" defTabSz="938012">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22033" indent="-228552" defTabSz="938012">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9135" indent="-228552" defTabSz="93801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36237" indent="-228552" defTabSz="93801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93338" indent="-228552" defTabSz="93801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50440" indent="-228552" defTabSz="93801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7C833A9-E24A-4257-BFA5-7A5A225B9908}" type="slidenum">
              <a:rPr lang="ja-JP" altLang="en-US" smtClean="0">
                <a:ea typeface="ＭＳ Ｐゴシック" panose="020B0600070205080204" pitchFamily="50" charset="-128"/>
              </a:rPr>
              <a:pPr>
                <a:spcBef>
                  <a:spcPct val="0"/>
                </a:spcBef>
              </a:pPr>
              <a:t>3</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3480490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ln/>
        </p:spPr>
      </p:sp>
      <p:sp>
        <p:nvSpPr>
          <p:cNvPr id="40963"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40964"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8012">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1837" indent="-288863" defTabSz="938012">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76086" indent="-228552" defTabSz="938012">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49059" indent="-228552" defTabSz="938012">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22033" indent="-228552" defTabSz="938012">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9135" indent="-228552" defTabSz="93801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36237" indent="-228552" defTabSz="93801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93338" indent="-228552" defTabSz="93801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50440" indent="-228552" defTabSz="93801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7C833A9-E24A-4257-BFA5-7A5A225B9908}" type="slidenum">
              <a:rPr lang="ja-JP" altLang="en-US" smtClean="0">
                <a:ea typeface="ＭＳ Ｐゴシック" panose="020B0600070205080204" pitchFamily="50" charset="-128"/>
              </a:rPr>
              <a:pPr>
                <a:spcBef>
                  <a:spcPct val="0"/>
                </a:spcBef>
              </a:pPr>
              <a:t>4</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1825618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p:spPr>
        <p:txBody>
          <a:bodyPr/>
          <a:lstStyle/>
          <a:p>
            <a:endParaRPr lang="ja-JP" altLang="en-US"/>
          </a:p>
        </p:txBody>
      </p:sp>
      <p:sp>
        <p:nvSpPr>
          <p:cNvPr id="58372" name="スライド番号プレースホルダー 3"/>
          <p:cNvSpPr>
            <a:spLocks noGrp="1"/>
          </p:cNvSpPr>
          <p:nvPr>
            <p:ph type="sldNum" sz="quarter" idx="5"/>
          </p:nvPr>
        </p:nvSpPr>
        <p:spPr>
          <a:noFill/>
        </p:spPr>
        <p:txBody>
          <a:bodyPr/>
          <a:lstStyle>
            <a:lvl1pPr defTabSz="943042" eaLnBrk="0" hangingPunct="0">
              <a:spcBef>
                <a:spcPct val="30000"/>
              </a:spcBef>
              <a:defRPr kumimoji="1" sz="1200">
                <a:solidFill>
                  <a:schemeClr val="tx1"/>
                </a:solidFill>
                <a:latin typeface="Arial" charset="0"/>
                <a:ea typeface="ＭＳ Ｐ明朝" pitchFamily="18" charset="-128"/>
              </a:defRPr>
            </a:lvl1pPr>
            <a:lvl2pPr marL="767249" indent="-294085" defTabSz="943042" eaLnBrk="0" hangingPunct="0">
              <a:spcBef>
                <a:spcPct val="30000"/>
              </a:spcBef>
              <a:defRPr kumimoji="1" sz="1200">
                <a:solidFill>
                  <a:schemeClr val="tx1"/>
                </a:solidFill>
                <a:latin typeface="Arial" charset="0"/>
                <a:ea typeface="ＭＳ Ｐ明朝" pitchFamily="18" charset="-128"/>
              </a:defRPr>
            </a:lvl2pPr>
            <a:lvl3pPr marL="1181269" indent="-234940" defTabSz="943042" eaLnBrk="0" hangingPunct="0">
              <a:spcBef>
                <a:spcPct val="30000"/>
              </a:spcBef>
              <a:defRPr kumimoji="1" sz="1200">
                <a:solidFill>
                  <a:schemeClr val="tx1"/>
                </a:solidFill>
                <a:latin typeface="Arial" charset="0"/>
                <a:ea typeface="ＭＳ Ｐ明朝" pitchFamily="18" charset="-128"/>
              </a:defRPr>
            </a:lvl3pPr>
            <a:lvl4pPr marL="1654433" indent="-234940" defTabSz="943042" eaLnBrk="0" hangingPunct="0">
              <a:spcBef>
                <a:spcPct val="30000"/>
              </a:spcBef>
              <a:defRPr kumimoji="1" sz="1200">
                <a:solidFill>
                  <a:schemeClr val="tx1"/>
                </a:solidFill>
                <a:latin typeface="Arial" charset="0"/>
                <a:ea typeface="ＭＳ Ｐ明朝" pitchFamily="18" charset="-128"/>
              </a:defRPr>
            </a:lvl4pPr>
            <a:lvl5pPr marL="2127598" indent="-234940" defTabSz="943042" eaLnBrk="0" hangingPunct="0">
              <a:spcBef>
                <a:spcPct val="30000"/>
              </a:spcBef>
              <a:defRPr kumimoji="1" sz="1200">
                <a:solidFill>
                  <a:schemeClr val="tx1"/>
                </a:solidFill>
                <a:latin typeface="Arial" charset="0"/>
                <a:ea typeface="ＭＳ Ｐ明朝" pitchFamily="18" charset="-128"/>
              </a:defRPr>
            </a:lvl5pPr>
            <a:lvl6pPr marL="2600764" indent="-234940" defTabSz="943042"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3928" indent="-234940" defTabSz="943042"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7093" indent="-234940" defTabSz="943042"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0258" indent="-234940" defTabSz="943042"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B70174E6-DCEF-4B02-B130-D501346ACB48}" type="slidenum">
              <a:rPr lang="ja-JP" altLang="en-US" smtClean="0">
                <a:ea typeface="ＭＳ Ｐゴシック" charset="-128"/>
              </a:rPr>
              <a:pPr eaLnBrk="1" hangingPunct="1">
                <a:spcBef>
                  <a:spcPct val="0"/>
                </a:spcBef>
              </a:pPr>
              <a:t>5</a:t>
            </a:fld>
            <a:endParaRPr lang="ja-JP" altLang="en-US">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p:spPr>
        <p:txBody>
          <a:bodyPr/>
          <a:lstStyle/>
          <a:p>
            <a:endParaRPr lang="ja-JP" altLang="en-US"/>
          </a:p>
        </p:txBody>
      </p:sp>
      <p:sp>
        <p:nvSpPr>
          <p:cNvPr id="58372" name="スライド番号プレースホルダー 3"/>
          <p:cNvSpPr>
            <a:spLocks noGrp="1"/>
          </p:cNvSpPr>
          <p:nvPr>
            <p:ph type="sldNum" sz="quarter" idx="5"/>
          </p:nvPr>
        </p:nvSpPr>
        <p:spPr>
          <a:noFill/>
        </p:spPr>
        <p:txBody>
          <a:bodyPr/>
          <a:lstStyle>
            <a:lvl1pPr defTabSz="943042" eaLnBrk="0" hangingPunct="0">
              <a:spcBef>
                <a:spcPct val="30000"/>
              </a:spcBef>
              <a:defRPr kumimoji="1" sz="1200">
                <a:solidFill>
                  <a:schemeClr val="tx1"/>
                </a:solidFill>
                <a:latin typeface="Arial" charset="0"/>
                <a:ea typeface="ＭＳ Ｐ明朝" pitchFamily="18" charset="-128"/>
              </a:defRPr>
            </a:lvl1pPr>
            <a:lvl2pPr marL="767249" indent="-294085" defTabSz="943042" eaLnBrk="0" hangingPunct="0">
              <a:spcBef>
                <a:spcPct val="30000"/>
              </a:spcBef>
              <a:defRPr kumimoji="1" sz="1200">
                <a:solidFill>
                  <a:schemeClr val="tx1"/>
                </a:solidFill>
                <a:latin typeface="Arial" charset="0"/>
                <a:ea typeface="ＭＳ Ｐ明朝" pitchFamily="18" charset="-128"/>
              </a:defRPr>
            </a:lvl2pPr>
            <a:lvl3pPr marL="1181269" indent="-234940" defTabSz="943042" eaLnBrk="0" hangingPunct="0">
              <a:spcBef>
                <a:spcPct val="30000"/>
              </a:spcBef>
              <a:defRPr kumimoji="1" sz="1200">
                <a:solidFill>
                  <a:schemeClr val="tx1"/>
                </a:solidFill>
                <a:latin typeface="Arial" charset="0"/>
                <a:ea typeface="ＭＳ Ｐ明朝" pitchFamily="18" charset="-128"/>
              </a:defRPr>
            </a:lvl3pPr>
            <a:lvl4pPr marL="1654433" indent="-234940" defTabSz="943042" eaLnBrk="0" hangingPunct="0">
              <a:spcBef>
                <a:spcPct val="30000"/>
              </a:spcBef>
              <a:defRPr kumimoji="1" sz="1200">
                <a:solidFill>
                  <a:schemeClr val="tx1"/>
                </a:solidFill>
                <a:latin typeface="Arial" charset="0"/>
                <a:ea typeface="ＭＳ Ｐ明朝" pitchFamily="18" charset="-128"/>
              </a:defRPr>
            </a:lvl4pPr>
            <a:lvl5pPr marL="2127598" indent="-234940" defTabSz="943042" eaLnBrk="0" hangingPunct="0">
              <a:spcBef>
                <a:spcPct val="30000"/>
              </a:spcBef>
              <a:defRPr kumimoji="1" sz="1200">
                <a:solidFill>
                  <a:schemeClr val="tx1"/>
                </a:solidFill>
                <a:latin typeface="Arial" charset="0"/>
                <a:ea typeface="ＭＳ Ｐ明朝" pitchFamily="18" charset="-128"/>
              </a:defRPr>
            </a:lvl5pPr>
            <a:lvl6pPr marL="2600764" indent="-234940" defTabSz="943042"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3928" indent="-234940" defTabSz="943042"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7093" indent="-234940" defTabSz="943042"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0258" indent="-234940" defTabSz="943042"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B70174E6-DCEF-4B02-B130-D501346ACB48}" type="slidenum">
              <a:rPr lang="ja-JP" altLang="en-US" smtClean="0">
                <a:ea typeface="ＭＳ Ｐゴシック" charset="-128"/>
              </a:rPr>
              <a:pPr eaLnBrk="1" hangingPunct="1">
                <a:spcBef>
                  <a:spcPct val="0"/>
                </a:spcBef>
              </a:pPr>
              <a:t>6</a:t>
            </a:fld>
            <a:endParaRPr lang="ja-JP" altLang="en-US">
              <a:ea typeface="ＭＳ Ｐゴシック" charset="-128"/>
            </a:endParaRPr>
          </a:p>
        </p:txBody>
      </p:sp>
    </p:spTree>
    <p:extLst>
      <p:ext uri="{BB962C8B-B14F-4D97-AF65-F5344CB8AC3E}">
        <p14:creationId xmlns:p14="http://schemas.microsoft.com/office/powerpoint/2010/main" val="2381612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p:spPr>
        <p:txBody>
          <a:bodyPr/>
          <a:lstStyle/>
          <a:p>
            <a:endParaRPr lang="ja-JP" altLang="en-US"/>
          </a:p>
        </p:txBody>
      </p:sp>
      <p:sp>
        <p:nvSpPr>
          <p:cNvPr id="58372" name="スライド番号プレースホルダー 3"/>
          <p:cNvSpPr>
            <a:spLocks noGrp="1"/>
          </p:cNvSpPr>
          <p:nvPr>
            <p:ph type="sldNum" sz="quarter" idx="5"/>
          </p:nvPr>
        </p:nvSpPr>
        <p:spPr>
          <a:noFill/>
        </p:spPr>
        <p:txBody>
          <a:bodyPr/>
          <a:lstStyle>
            <a:lvl1pPr defTabSz="943042" eaLnBrk="0" hangingPunct="0">
              <a:spcBef>
                <a:spcPct val="30000"/>
              </a:spcBef>
              <a:defRPr kumimoji="1" sz="1200">
                <a:solidFill>
                  <a:schemeClr val="tx1"/>
                </a:solidFill>
                <a:latin typeface="Arial" charset="0"/>
                <a:ea typeface="ＭＳ Ｐ明朝" pitchFamily="18" charset="-128"/>
              </a:defRPr>
            </a:lvl1pPr>
            <a:lvl2pPr marL="767249" indent="-294085" defTabSz="943042" eaLnBrk="0" hangingPunct="0">
              <a:spcBef>
                <a:spcPct val="30000"/>
              </a:spcBef>
              <a:defRPr kumimoji="1" sz="1200">
                <a:solidFill>
                  <a:schemeClr val="tx1"/>
                </a:solidFill>
                <a:latin typeface="Arial" charset="0"/>
                <a:ea typeface="ＭＳ Ｐ明朝" pitchFamily="18" charset="-128"/>
              </a:defRPr>
            </a:lvl2pPr>
            <a:lvl3pPr marL="1181269" indent="-234940" defTabSz="943042" eaLnBrk="0" hangingPunct="0">
              <a:spcBef>
                <a:spcPct val="30000"/>
              </a:spcBef>
              <a:defRPr kumimoji="1" sz="1200">
                <a:solidFill>
                  <a:schemeClr val="tx1"/>
                </a:solidFill>
                <a:latin typeface="Arial" charset="0"/>
                <a:ea typeface="ＭＳ Ｐ明朝" pitchFamily="18" charset="-128"/>
              </a:defRPr>
            </a:lvl3pPr>
            <a:lvl4pPr marL="1654433" indent="-234940" defTabSz="943042" eaLnBrk="0" hangingPunct="0">
              <a:spcBef>
                <a:spcPct val="30000"/>
              </a:spcBef>
              <a:defRPr kumimoji="1" sz="1200">
                <a:solidFill>
                  <a:schemeClr val="tx1"/>
                </a:solidFill>
                <a:latin typeface="Arial" charset="0"/>
                <a:ea typeface="ＭＳ Ｐ明朝" pitchFamily="18" charset="-128"/>
              </a:defRPr>
            </a:lvl4pPr>
            <a:lvl5pPr marL="2127598" indent="-234940" defTabSz="943042" eaLnBrk="0" hangingPunct="0">
              <a:spcBef>
                <a:spcPct val="30000"/>
              </a:spcBef>
              <a:defRPr kumimoji="1" sz="1200">
                <a:solidFill>
                  <a:schemeClr val="tx1"/>
                </a:solidFill>
                <a:latin typeface="Arial" charset="0"/>
                <a:ea typeface="ＭＳ Ｐ明朝" pitchFamily="18" charset="-128"/>
              </a:defRPr>
            </a:lvl5pPr>
            <a:lvl6pPr marL="2600764" indent="-234940" defTabSz="943042"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3928" indent="-234940" defTabSz="943042"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7093" indent="-234940" defTabSz="943042"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0258" indent="-234940" defTabSz="943042"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B70174E6-DCEF-4B02-B130-D501346ACB48}" type="slidenum">
              <a:rPr lang="ja-JP" altLang="en-US" smtClean="0">
                <a:ea typeface="ＭＳ Ｐゴシック" charset="-128"/>
              </a:rPr>
              <a:pPr eaLnBrk="1" hangingPunct="1">
                <a:spcBef>
                  <a:spcPct val="0"/>
                </a:spcBef>
              </a:pPr>
              <a:t>7</a:t>
            </a:fld>
            <a:endParaRPr lang="ja-JP" altLang="en-US">
              <a:ea typeface="ＭＳ Ｐゴシック" charset="-128"/>
            </a:endParaRPr>
          </a:p>
        </p:txBody>
      </p:sp>
    </p:spTree>
    <p:extLst>
      <p:ext uri="{BB962C8B-B14F-4D97-AF65-F5344CB8AC3E}">
        <p14:creationId xmlns:p14="http://schemas.microsoft.com/office/powerpoint/2010/main" val="2864347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ChangeArrowheads="1" noTextEdit="1"/>
          </p:cNvSpPr>
          <p:nvPr>
            <p:ph type="sldImg"/>
          </p:nvPr>
        </p:nvSpPr>
        <p:spPr>
          <a:ln/>
        </p:spPr>
      </p:sp>
      <p:sp>
        <p:nvSpPr>
          <p:cNvPr id="28675"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Arial" panose="020B0604020202020204" pitchFamily="34" charset="0"/>
            </a:endParaRPr>
          </a:p>
        </p:txBody>
      </p:sp>
      <p:sp>
        <p:nvSpPr>
          <p:cNvPr id="28676"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692">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2360" indent="-286714" defTabSz="939692">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1659" indent="-227050" defTabSz="939692">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58963" indent="-227050" defTabSz="939692">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4608" indent="-227050" defTabSz="939692">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611911" indent="-227050" defTabSz="93969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89214" indent="-227050" defTabSz="93969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66518" indent="-227050" defTabSz="93969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043823" indent="-227050" defTabSz="93969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D388CB9-BFC3-4546-9107-149FB43A335C}" type="slidenum">
              <a:rPr lang="ja-JP" altLang="en-US" smtClean="0">
                <a:ea typeface="ＭＳ Ｐゴシック" panose="020B0600070205080204" pitchFamily="50" charset="-128"/>
              </a:rPr>
              <a:pPr>
                <a:spcBef>
                  <a:spcPct val="0"/>
                </a:spcBef>
              </a:pPr>
              <a:t>8</a:t>
            </a:fld>
            <a:endParaRPr lang="ja-JP" altLang="en-US" dirty="0">
              <a:ea typeface="ＭＳ Ｐゴシック" panose="020B0600070205080204" pitchFamily="50" charset="-128"/>
            </a:endParaRPr>
          </a:p>
        </p:txBody>
      </p:sp>
    </p:spTree>
    <p:extLst>
      <p:ext uri="{BB962C8B-B14F-4D97-AF65-F5344CB8AC3E}">
        <p14:creationId xmlns:p14="http://schemas.microsoft.com/office/powerpoint/2010/main" val="3215690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a:ln/>
        </p:spPr>
      </p:sp>
      <p:sp>
        <p:nvSpPr>
          <p:cNvPr id="60419" name="ノート プレースホルダー 2"/>
          <p:cNvSpPr>
            <a:spLocks noGrp="1"/>
          </p:cNvSpPr>
          <p:nvPr>
            <p:ph type="body" idx="1"/>
          </p:nvPr>
        </p:nvSpPr>
        <p:spPr>
          <a:noFill/>
        </p:spPr>
        <p:txBody>
          <a:bodyPr/>
          <a:lstStyle/>
          <a:p>
            <a:endParaRPr lang="ja-JP" altLang="en-US"/>
          </a:p>
        </p:txBody>
      </p:sp>
      <p:sp>
        <p:nvSpPr>
          <p:cNvPr id="60420" name="スライド番号プレースホルダー 3"/>
          <p:cNvSpPr>
            <a:spLocks noGrp="1"/>
          </p:cNvSpPr>
          <p:nvPr>
            <p:ph type="sldNum" sz="quarter" idx="5"/>
          </p:nvPr>
        </p:nvSpPr>
        <p:spPr>
          <a:noFill/>
        </p:spPr>
        <p:txBody>
          <a:bodyPr/>
          <a:lstStyle>
            <a:lvl1pPr defTabSz="944687" eaLnBrk="0" hangingPunct="0">
              <a:spcBef>
                <a:spcPct val="30000"/>
              </a:spcBef>
              <a:defRPr kumimoji="1" sz="1200">
                <a:solidFill>
                  <a:schemeClr val="tx1"/>
                </a:solidFill>
                <a:latin typeface="Arial" charset="0"/>
                <a:ea typeface="ＭＳ Ｐ明朝" pitchFamily="18" charset="-128"/>
              </a:defRPr>
            </a:lvl1pPr>
            <a:lvl2pPr marL="768892" indent="-295727" defTabSz="944687" eaLnBrk="0" hangingPunct="0">
              <a:spcBef>
                <a:spcPct val="30000"/>
              </a:spcBef>
              <a:defRPr kumimoji="1" sz="1200">
                <a:solidFill>
                  <a:schemeClr val="tx1"/>
                </a:solidFill>
                <a:latin typeface="Arial" charset="0"/>
                <a:ea typeface="ＭＳ Ｐ明朝" pitchFamily="18" charset="-128"/>
              </a:defRPr>
            </a:lvl2pPr>
            <a:lvl3pPr marL="1182912" indent="-236581" defTabSz="944687" eaLnBrk="0" hangingPunct="0">
              <a:spcBef>
                <a:spcPct val="30000"/>
              </a:spcBef>
              <a:defRPr kumimoji="1" sz="1200">
                <a:solidFill>
                  <a:schemeClr val="tx1"/>
                </a:solidFill>
                <a:latin typeface="Arial" charset="0"/>
                <a:ea typeface="ＭＳ Ｐ明朝" pitchFamily="18" charset="-128"/>
              </a:defRPr>
            </a:lvl3pPr>
            <a:lvl4pPr marL="1656076" indent="-236581" defTabSz="944687" eaLnBrk="0" hangingPunct="0">
              <a:spcBef>
                <a:spcPct val="30000"/>
              </a:spcBef>
              <a:defRPr kumimoji="1" sz="1200">
                <a:solidFill>
                  <a:schemeClr val="tx1"/>
                </a:solidFill>
                <a:latin typeface="Arial" charset="0"/>
                <a:ea typeface="ＭＳ Ｐ明朝" pitchFamily="18" charset="-128"/>
              </a:defRPr>
            </a:lvl4pPr>
            <a:lvl5pPr marL="2129240" indent="-236581" defTabSz="944687" eaLnBrk="0" hangingPunct="0">
              <a:spcBef>
                <a:spcPct val="30000"/>
              </a:spcBef>
              <a:defRPr kumimoji="1" sz="1200">
                <a:solidFill>
                  <a:schemeClr val="tx1"/>
                </a:solidFill>
                <a:latin typeface="Arial" charset="0"/>
                <a:ea typeface="ＭＳ Ｐ明朝" pitchFamily="18" charset="-128"/>
              </a:defRPr>
            </a:lvl5pPr>
            <a:lvl6pPr marL="2602407"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570"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8734"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1900" indent="-236581" defTabSz="944687"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AC8D6746-9CD8-4942-823C-DFA4C19689B7}" type="slidenum">
              <a:rPr lang="en-US" altLang="ja-JP" smtClean="0">
                <a:ea typeface="ＭＳ Ｐゴシック" charset="-128"/>
              </a:rPr>
              <a:pPr eaLnBrk="1" hangingPunct="1">
                <a:spcBef>
                  <a:spcPct val="0"/>
                </a:spcBef>
              </a:pPr>
              <a:t>10</a:t>
            </a:fld>
            <a:endParaRPr lang="en-US" altLang="ja-JP">
              <a:ea typeface="ＭＳ Ｐゴシック" charset="-128"/>
            </a:endParaRPr>
          </a:p>
        </p:txBody>
      </p:sp>
    </p:spTree>
    <p:extLst>
      <p:ext uri="{BB962C8B-B14F-4D97-AF65-F5344CB8AC3E}">
        <p14:creationId xmlns:p14="http://schemas.microsoft.com/office/powerpoint/2010/main" val="295055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2023/9/11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2023/9/11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2023/9/11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2023/9/11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2023/9/11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2023/9/11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t>2023/9/11</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t>2023/9/11</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t>2023/9/11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2023/9/11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2023/9/11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t>2023/9/11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0EC555F9-D016-4CFA-969B-568D546C7A8A}" type="slidenum">
              <a:rPr lang="ja-JP" altLang="en-US" sz="2000" smtClean="0">
                <a:latin typeface="Arial" charset="0"/>
              </a:rPr>
              <a:pPr eaLnBrk="1" hangingPunct="1">
                <a:spcBef>
                  <a:spcPct val="0"/>
                </a:spcBef>
                <a:buFontTx/>
                <a:buNone/>
              </a:pPr>
              <a:t>1</a:t>
            </a:fld>
            <a:endParaRPr lang="ja-JP" altLang="en-US" sz="2000">
              <a:latin typeface="Arial" charset="0"/>
            </a:endParaRPr>
          </a:p>
        </p:txBody>
      </p:sp>
      <p:sp>
        <p:nvSpPr>
          <p:cNvPr id="5" name="Rectangle 2"/>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令和５年度建設事業評価（街路事業）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388" name="テキスト ボックス 4"/>
          <p:cNvSpPr txBox="1">
            <a:spLocks noChangeArrowheads="1"/>
          </p:cNvSpPr>
          <p:nvPr/>
        </p:nvSpPr>
        <p:spPr bwMode="auto">
          <a:xfrm>
            <a:off x="1460500" y="1844675"/>
            <a:ext cx="61849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zh-TW" altLang="en-US" sz="3600" dirty="0"/>
              <a:t>都市計画道路　八尾富田林線</a:t>
            </a:r>
            <a:endParaRPr lang="en-US" altLang="zh-TW" sz="3600" dirty="0"/>
          </a:p>
          <a:p>
            <a:pPr algn="ctr" eaLnBrk="1" hangingPunct="1">
              <a:spcBef>
                <a:spcPct val="0"/>
              </a:spcBef>
              <a:buFontTx/>
              <a:buNone/>
            </a:pPr>
            <a:r>
              <a:rPr lang="ja-JP" altLang="en-US" sz="3600" dirty="0"/>
              <a:t>（八尾藤井寺工区）　街路</a:t>
            </a:r>
            <a:r>
              <a:rPr lang="ja-JP" altLang="ja-JP" sz="3600" dirty="0"/>
              <a:t>事業</a:t>
            </a:r>
            <a:endParaRPr lang="en-US" altLang="ja-JP" sz="3600" dirty="0"/>
          </a:p>
          <a:p>
            <a:pPr algn="ctr" eaLnBrk="1" hangingPunct="1">
              <a:spcBef>
                <a:spcPct val="0"/>
              </a:spcBef>
              <a:buFontTx/>
              <a:buNone/>
            </a:pPr>
            <a:r>
              <a:rPr lang="ja-JP" altLang="en-US" sz="3600" dirty="0">
                <a:latin typeface="Arial" charset="0"/>
              </a:rPr>
              <a:t>［八尾市・藤井寺市・羽曳野市］</a:t>
            </a:r>
            <a:endParaRPr lang="en-US" altLang="ja-JP" sz="3600" dirty="0">
              <a:latin typeface="Arial" charset="0"/>
            </a:endParaRPr>
          </a:p>
          <a:p>
            <a:pPr algn="ctr" eaLnBrk="1" hangingPunct="1">
              <a:spcBef>
                <a:spcPct val="0"/>
              </a:spcBef>
              <a:buFontTx/>
              <a:buNone/>
            </a:pPr>
            <a:endParaRPr lang="en-US" altLang="ja-JP" sz="3600" dirty="0">
              <a:latin typeface="Arial" charset="0"/>
            </a:endParaRPr>
          </a:p>
          <a:p>
            <a:pPr algn="ctr" eaLnBrk="1" hangingPunct="1">
              <a:spcBef>
                <a:spcPct val="0"/>
              </a:spcBef>
              <a:buFont typeface="Arial" charset="0"/>
              <a:buNone/>
            </a:pPr>
            <a:r>
              <a:rPr lang="en-US" altLang="ja-JP" sz="3600" dirty="0">
                <a:latin typeface="Arial" charset="0"/>
              </a:rPr>
              <a:t>【</a:t>
            </a:r>
            <a:r>
              <a:rPr lang="ja-JP" altLang="en-US" sz="3600" dirty="0">
                <a:latin typeface="Arial" charset="0"/>
              </a:rPr>
              <a:t>再評価</a:t>
            </a:r>
            <a:r>
              <a:rPr lang="en-US" altLang="ja-JP" sz="3600" dirty="0">
                <a:latin typeface="Arial" charset="0"/>
              </a:rPr>
              <a:t>】</a:t>
            </a:r>
            <a:endParaRPr lang="ja-JP" altLang="en-US" sz="3600" dirty="0">
              <a:latin typeface="Arial" charset="0"/>
            </a:endParaRPr>
          </a:p>
          <a:p>
            <a:pPr algn="ctr" eaLnBrk="1" hangingPunct="1">
              <a:spcBef>
                <a:spcPct val="0"/>
              </a:spcBef>
              <a:buFontTx/>
              <a:buNone/>
            </a:pPr>
            <a:endParaRPr lang="ja-JP" altLang="en-US" sz="3600" dirty="0">
              <a:latin typeface="Arial" charset="0"/>
            </a:endParaRPr>
          </a:p>
        </p:txBody>
      </p:sp>
      <p:sp>
        <p:nvSpPr>
          <p:cNvPr id="16389" name="テキスト ボックス 1"/>
          <p:cNvSpPr txBox="1">
            <a:spLocks noChangeArrowheads="1"/>
          </p:cNvSpPr>
          <p:nvPr/>
        </p:nvSpPr>
        <p:spPr bwMode="auto">
          <a:xfrm>
            <a:off x="4386263" y="1628775"/>
            <a:ext cx="34718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600">
                <a:latin typeface="Arial" charset="0"/>
              </a:rPr>
              <a:t>　　　や 　お    と ん だ ば や し </a:t>
            </a:r>
          </a:p>
        </p:txBody>
      </p:sp>
      <p:sp>
        <p:nvSpPr>
          <p:cNvPr id="2" name="Text Box 18">
            <a:extLst>
              <a:ext uri="{FF2B5EF4-FFF2-40B4-BE49-F238E27FC236}">
                <a16:creationId xmlns:a16="http://schemas.microsoft.com/office/drawing/2014/main" id="{5E36D5AE-8372-1E02-5107-DDB5F5D4432B}"/>
              </a:ext>
            </a:extLst>
          </p:cNvPr>
          <p:cNvSpPr txBox="1">
            <a:spLocks noChangeArrowheads="1"/>
          </p:cNvSpPr>
          <p:nvPr/>
        </p:nvSpPr>
        <p:spPr bwMode="auto">
          <a:xfrm>
            <a:off x="7645400" y="106363"/>
            <a:ext cx="1347788" cy="369332"/>
          </a:xfrm>
          <a:prstGeom prst="rect">
            <a:avLst/>
          </a:prstGeom>
          <a:solidFill>
            <a:schemeClr val="bg1"/>
          </a:solidFill>
          <a:ln w="9525" algn="ctr">
            <a:solidFill>
              <a:schemeClr val="tx1"/>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800" dirty="0" smtClean="0">
                <a:latin typeface="HG丸ｺﾞｼｯｸM-PRO" panose="020F0600000000000000" pitchFamily="50" charset="-128"/>
                <a:ea typeface="HG丸ｺﾞｼｯｸM-PRO" panose="020F0600000000000000" pitchFamily="50" charset="-128"/>
              </a:rPr>
              <a:t>資料１－４</a:t>
            </a:r>
            <a:r>
              <a:rPr lang="ja-JP" altLang="en-US" sz="1800" dirty="0">
                <a:latin typeface="HG丸ｺﾞｼｯｸM-PRO" panose="020F0600000000000000" pitchFamily="50" charset="-128"/>
                <a:ea typeface="HG丸ｺﾞｼｯｸM-PRO" panose="020F0600000000000000" pitchFamily="50" charset="-128"/>
              </a:rPr>
              <a:t>　</a:t>
            </a:r>
          </a:p>
        </p:txBody>
      </p:sp>
      <p:sp>
        <p:nvSpPr>
          <p:cNvPr id="3" name="Rectangle 2">
            <a:extLst>
              <a:ext uri="{FF2B5EF4-FFF2-40B4-BE49-F238E27FC236}">
                <a16:creationId xmlns:a16="http://schemas.microsoft.com/office/drawing/2014/main" id="{E8F01094-37AB-62CD-A7B3-E19607287497}"/>
              </a:ext>
            </a:extLst>
          </p:cNvPr>
          <p:cNvSpPr>
            <a:spLocks noChangeArrowheads="1"/>
          </p:cNvSpPr>
          <p:nvPr/>
        </p:nvSpPr>
        <p:spPr bwMode="auto">
          <a:xfrm>
            <a:off x="6624638" y="620713"/>
            <a:ext cx="2476500" cy="50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1300"/>
              </a:lnSpc>
              <a:spcBef>
                <a:spcPct val="0"/>
              </a:spcBef>
              <a:buFontTx/>
              <a:buNone/>
            </a:pPr>
            <a:r>
              <a:rPr lang="ja-JP" altLang="en-US" sz="1200" dirty="0">
                <a:latin typeface="HGPｺﾞｼｯｸM" panose="020B0600000000000000" pitchFamily="50" charset="-128"/>
                <a:ea typeface="HGPｺﾞｼｯｸM" panose="020B0600000000000000" pitchFamily="50" charset="-128"/>
              </a:rPr>
              <a:t>令和５年度</a:t>
            </a:r>
            <a:r>
              <a:rPr lang="ja-JP" altLang="en-US" sz="1200" dirty="0" smtClean="0">
                <a:latin typeface="HGPｺﾞｼｯｸM" panose="020B0600000000000000" pitchFamily="50" charset="-128"/>
                <a:ea typeface="HGPｺﾞｼｯｸM" panose="020B0600000000000000" pitchFamily="50" charset="-128"/>
              </a:rPr>
              <a:t>第２回</a:t>
            </a:r>
            <a:r>
              <a:rPr lang="ja-JP" altLang="en-US" sz="1200" dirty="0">
                <a:latin typeface="HGPｺﾞｼｯｸM" panose="020B0600000000000000" pitchFamily="50" charset="-128"/>
                <a:ea typeface="HGPｺﾞｼｯｸM" panose="020B0600000000000000" pitchFamily="50" charset="-128"/>
              </a:rPr>
              <a:t>（</a:t>
            </a:r>
            <a:r>
              <a:rPr lang="en-US" altLang="ja-JP" sz="1200" dirty="0" smtClean="0">
                <a:latin typeface="HGPｺﾞｼｯｸM" panose="020B0600000000000000" pitchFamily="50" charset="-128"/>
                <a:ea typeface="HGPｺﾞｼｯｸM" panose="020B0600000000000000" pitchFamily="50" charset="-128"/>
              </a:rPr>
              <a:t>R5.</a:t>
            </a:r>
            <a:r>
              <a:rPr lang="ja-JP" altLang="en-US" sz="1200" dirty="0" smtClean="0">
                <a:latin typeface="HGPｺﾞｼｯｸM" panose="020B0600000000000000" pitchFamily="50" charset="-128"/>
                <a:ea typeface="HGPｺﾞｼｯｸM" panose="020B0600000000000000" pitchFamily="50" charset="-128"/>
              </a:rPr>
              <a:t>９</a:t>
            </a:r>
            <a:r>
              <a:rPr lang="en-US" altLang="ja-JP" sz="1200" dirty="0" smtClean="0">
                <a:latin typeface="HGPｺﾞｼｯｸM" panose="020B0600000000000000" pitchFamily="50" charset="-128"/>
                <a:ea typeface="HGPｺﾞｼｯｸM" panose="020B0600000000000000" pitchFamily="50" charset="-128"/>
              </a:rPr>
              <a:t>.12</a:t>
            </a:r>
            <a:r>
              <a:rPr lang="ja-JP" altLang="en-US" sz="1200" dirty="0" smtClean="0">
                <a:latin typeface="HGPｺﾞｼｯｸM" panose="020B0600000000000000" pitchFamily="50" charset="-128"/>
                <a:ea typeface="HGPｺﾞｼｯｸM" panose="020B0600000000000000" pitchFamily="50" charset="-128"/>
              </a:rPr>
              <a:t>）</a:t>
            </a:r>
            <a:r>
              <a:rPr lang="ja-JP" altLang="en-US" sz="1200" dirty="0">
                <a:latin typeface="HGPｺﾞｼｯｸM" panose="020B0600000000000000" pitchFamily="50" charset="-128"/>
                <a:ea typeface="HGPｺﾞｼｯｸM" panose="020B0600000000000000" pitchFamily="50" charset="-128"/>
              </a:rPr>
              <a:t>　</a:t>
            </a:r>
            <a:endParaRPr lang="ja-JP" altLang="en-US" sz="12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eaLnBrk="1" hangingPunct="1">
              <a:lnSpc>
                <a:spcPts val="1300"/>
              </a:lnSpc>
              <a:spcBef>
                <a:spcPct val="0"/>
              </a:spcBef>
              <a:buFontTx/>
              <a:buNone/>
            </a:pPr>
            <a:r>
              <a:rPr lang="ja-JP" altLang="en-US" sz="1200" dirty="0">
                <a:latin typeface="HGPｺﾞｼｯｸM" panose="020B0600000000000000" pitchFamily="50" charset="-128"/>
                <a:ea typeface="HGPｺﾞｼｯｸM" panose="020B0600000000000000" pitchFamily="50" charset="-128"/>
              </a:rPr>
              <a:t>大阪府建設事業評価審議会</a:t>
            </a:r>
            <a:endParaRPr lang="en-US" altLang="ja-JP" sz="1200" dirty="0">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8068827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9152F876-EC35-4BA4-A916-342C43AAB67D}" type="slidenum">
              <a:rPr lang="ja-JP" altLang="en-US" sz="2000" smtClean="0">
                <a:latin typeface="Arial" charset="0"/>
              </a:rPr>
              <a:pPr eaLnBrk="1" hangingPunct="1">
                <a:spcBef>
                  <a:spcPct val="0"/>
                </a:spcBef>
                <a:buFontTx/>
                <a:buNone/>
              </a:pPr>
              <a:t>10</a:t>
            </a:fld>
            <a:endParaRPr lang="ja-JP" altLang="en-US" sz="2000">
              <a:latin typeface="Arial" charset="0"/>
            </a:endParaRPr>
          </a:p>
        </p:txBody>
      </p:sp>
      <p:sp>
        <p:nvSpPr>
          <p:cNvPr id="19"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2537" name="正方形/長方形 4"/>
          <p:cNvSpPr>
            <a:spLocks noChangeArrowheads="1"/>
          </p:cNvSpPr>
          <p:nvPr/>
        </p:nvSpPr>
        <p:spPr bwMode="auto">
          <a:xfrm>
            <a:off x="23332" y="633302"/>
            <a:ext cx="30235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dirty="0">
                <a:latin typeface="HGSｺﾞｼｯｸM" pitchFamily="50" charset="-128"/>
                <a:ea typeface="HGSｺﾞｼｯｸM" pitchFamily="50" charset="-128"/>
              </a:rPr>
              <a:t>■</a:t>
            </a:r>
            <a:r>
              <a:rPr lang="ja-JP" altLang="en-US" sz="2000" b="1" dirty="0">
                <a:latin typeface="Arial" charset="0"/>
              </a:rPr>
              <a:t>事業効果の定性的分析</a:t>
            </a:r>
          </a:p>
        </p:txBody>
      </p:sp>
      <p:pic>
        <p:nvPicPr>
          <p:cNvPr id="3" name="図 2">
            <a:extLst>
              <a:ext uri="{FF2B5EF4-FFF2-40B4-BE49-F238E27FC236}">
                <a16:creationId xmlns:a16="http://schemas.microsoft.com/office/drawing/2014/main" id="{F7798F7D-22D7-8F45-DBA9-12F6668809C7}"/>
              </a:ext>
            </a:extLst>
          </p:cNvPr>
          <p:cNvPicPr>
            <a:picLocks noChangeAspect="1"/>
          </p:cNvPicPr>
          <p:nvPr/>
        </p:nvPicPr>
        <p:blipFill rotWithShape="1">
          <a:blip r:embed="rId3"/>
          <a:srcRect l="6201" t="11595" r="19150"/>
          <a:stretch/>
        </p:blipFill>
        <p:spPr>
          <a:xfrm>
            <a:off x="67578" y="1137960"/>
            <a:ext cx="5552933" cy="5470203"/>
          </a:xfrm>
          <a:prstGeom prst="rect">
            <a:avLst/>
          </a:prstGeom>
        </p:spPr>
      </p:pic>
      <p:sp>
        <p:nvSpPr>
          <p:cNvPr id="4" name="正方形/長方形 3">
            <a:extLst>
              <a:ext uri="{FF2B5EF4-FFF2-40B4-BE49-F238E27FC236}">
                <a16:creationId xmlns:a16="http://schemas.microsoft.com/office/drawing/2014/main" id="{D5D4B765-9274-5905-0098-F6193F5F41B8}"/>
              </a:ext>
            </a:extLst>
          </p:cNvPr>
          <p:cNvSpPr/>
          <p:nvPr/>
        </p:nvSpPr>
        <p:spPr bwMode="auto">
          <a:xfrm rot="19197815">
            <a:off x="903414" y="3685206"/>
            <a:ext cx="1269999" cy="1682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100" dirty="0">
                <a:solidFill>
                  <a:schemeClr val="tx1"/>
                </a:solidFill>
              </a:rPr>
              <a:t>府道大阪中央環状線</a:t>
            </a:r>
            <a:endParaRPr lang="en-US" altLang="ja-JP" sz="1100" dirty="0">
              <a:solidFill>
                <a:schemeClr val="tx1"/>
              </a:solidFill>
            </a:endParaRPr>
          </a:p>
        </p:txBody>
      </p:sp>
      <p:sp>
        <p:nvSpPr>
          <p:cNvPr id="6" name="正方形/長方形 5">
            <a:extLst>
              <a:ext uri="{FF2B5EF4-FFF2-40B4-BE49-F238E27FC236}">
                <a16:creationId xmlns:a16="http://schemas.microsoft.com/office/drawing/2014/main" id="{1A8932C0-84C6-707E-D743-3278A1106D51}"/>
              </a:ext>
            </a:extLst>
          </p:cNvPr>
          <p:cNvSpPr/>
          <p:nvPr/>
        </p:nvSpPr>
        <p:spPr bwMode="auto">
          <a:xfrm rot="1364919">
            <a:off x="2777835" y="1223333"/>
            <a:ext cx="5381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25</a:t>
            </a:r>
            <a:r>
              <a:rPr lang="ja-JP" altLang="en-US" sz="1050" dirty="0">
                <a:solidFill>
                  <a:schemeClr val="tx1"/>
                </a:solidFill>
                <a:latin typeface="+mn-ea"/>
              </a:rPr>
              <a:t>号</a:t>
            </a:r>
          </a:p>
        </p:txBody>
      </p:sp>
      <p:sp>
        <p:nvSpPr>
          <p:cNvPr id="8" name="正方形/長方形 7">
            <a:extLst>
              <a:ext uri="{FF2B5EF4-FFF2-40B4-BE49-F238E27FC236}">
                <a16:creationId xmlns:a16="http://schemas.microsoft.com/office/drawing/2014/main" id="{E4531D2B-0101-0D55-39A7-5EEEDD282F10}"/>
              </a:ext>
            </a:extLst>
          </p:cNvPr>
          <p:cNvSpPr/>
          <p:nvPr/>
        </p:nvSpPr>
        <p:spPr bwMode="auto">
          <a:xfrm rot="2150858">
            <a:off x="4646319" y="5321332"/>
            <a:ext cx="941389"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西名阪自動車道</a:t>
            </a:r>
          </a:p>
        </p:txBody>
      </p:sp>
      <p:sp>
        <p:nvSpPr>
          <p:cNvPr id="11" name="正方形/長方形 10">
            <a:extLst>
              <a:ext uri="{FF2B5EF4-FFF2-40B4-BE49-F238E27FC236}">
                <a16:creationId xmlns:a16="http://schemas.microsoft.com/office/drawing/2014/main" id="{2EE89221-E16C-6BAD-99FE-FE9C25C48838}"/>
              </a:ext>
            </a:extLst>
          </p:cNvPr>
          <p:cNvSpPr/>
          <p:nvPr/>
        </p:nvSpPr>
        <p:spPr bwMode="auto">
          <a:xfrm>
            <a:off x="620300" y="3112643"/>
            <a:ext cx="942975"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阪神高速松原線</a:t>
            </a:r>
          </a:p>
        </p:txBody>
      </p:sp>
      <p:sp>
        <p:nvSpPr>
          <p:cNvPr id="12" name="正方形/長方形 11">
            <a:extLst>
              <a:ext uri="{FF2B5EF4-FFF2-40B4-BE49-F238E27FC236}">
                <a16:creationId xmlns:a16="http://schemas.microsoft.com/office/drawing/2014/main" id="{B53F1ED1-E25C-C10D-0AB2-55325964AE29}"/>
              </a:ext>
            </a:extLst>
          </p:cNvPr>
          <p:cNvSpPr>
            <a:spLocks/>
          </p:cNvSpPr>
          <p:nvPr/>
        </p:nvSpPr>
        <p:spPr bwMode="auto">
          <a:xfrm rot="350666">
            <a:off x="3240083" y="4855560"/>
            <a:ext cx="219163" cy="150021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wordArtVertRtl" wrap="none" lIns="0" rIns="0" anchorCtr="1">
            <a:spAutoFit/>
          </a:bodyPr>
          <a:lstStyle/>
          <a:p>
            <a:pPr algn="ctr">
              <a:defRPr/>
            </a:pPr>
            <a:r>
              <a:rPr lang="ja-JP" altLang="en-US" sz="1200" b="1" dirty="0">
                <a:solidFill>
                  <a:schemeClr val="tx1"/>
                </a:solidFill>
              </a:rPr>
              <a:t>（都）八尾富田林線</a:t>
            </a:r>
            <a:endParaRPr lang="en-US" altLang="ja-JP" sz="1200" b="1" dirty="0">
              <a:solidFill>
                <a:schemeClr val="tx1"/>
              </a:solidFill>
            </a:endParaRPr>
          </a:p>
        </p:txBody>
      </p:sp>
      <p:sp>
        <p:nvSpPr>
          <p:cNvPr id="13" name="正方形/長方形 12">
            <a:extLst>
              <a:ext uri="{FF2B5EF4-FFF2-40B4-BE49-F238E27FC236}">
                <a16:creationId xmlns:a16="http://schemas.microsoft.com/office/drawing/2014/main" id="{F76EECEF-69D0-11AE-C8B4-A666E47E8982}"/>
              </a:ext>
            </a:extLst>
          </p:cNvPr>
          <p:cNvSpPr/>
          <p:nvPr/>
        </p:nvSpPr>
        <p:spPr bwMode="auto">
          <a:xfrm rot="18916147">
            <a:off x="4588415" y="1626017"/>
            <a:ext cx="1077913"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府道八尾道明寺線</a:t>
            </a:r>
          </a:p>
        </p:txBody>
      </p:sp>
      <p:sp>
        <p:nvSpPr>
          <p:cNvPr id="14" name="正方形/長方形 13">
            <a:extLst>
              <a:ext uri="{FF2B5EF4-FFF2-40B4-BE49-F238E27FC236}">
                <a16:creationId xmlns:a16="http://schemas.microsoft.com/office/drawing/2014/main" id="{524010DB-5C90-85DE-EDB1-7974D952C348}"/>
              </a:ext>
            </a:extLst>
          </p:cNvPr>
          <p:cNvSpPr/>
          <p:nvPr/>
        </p:nvSpPr>
        <p:spPr bwMode="auto">
          <a:xfrm>
            <a:off x="1704976" y="4122738"/>
            <a:ext cx="107791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j-ea"/>
                <a:ea typeface="+mj-ea"/>
              </a:rPr>
              <a:t>府道堺大和高田線</a:t>
            </a:r>
          </a:p>
        </p:txBody>
      </p:sp>
      <p:sp>
        <p:nvSpPr>
          <p:cNvPr id="15" name="正方形/長方形 14">
            <a:extLst>
              <a:ext uri="{FF2B5EF4-FFF2-40B4-BE49-F238E27FC236}">
                <a16:creationId xmlns:a16="http://schemas.microsoft.com/office/drawing/2014/main" id="{9AA2BA8B-53FB-EEA9-AAC6-4E43771EA13C}"/>
              </a:ext>
            </a:extLst>
          </p:cNvPr>
          <p:cNvSpPr/>
          <p:nvPr/>
        </p:nvSpPr>
        <p:spPr bwMode="auto">
          <a:xfrm rot="464416">
            <a:off x="1810544" y="5450045"/>
            <a:ext cx="941387"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府道堺羽曳野線</a:t>
            </a:r>
          </a:p>
        </p:txBody>
      </p:sp>
      <p:sp>
        <p:nvSpPr>
          <p:cNvPr id="16" name="正方形/長方形 15">
            <a:extLst>
              <a:ext uri="{FF2B5EF4-FFF2-40B4-BE49-F238E27FC236}">
                <a16:creationId xmlns:a16="http://schemas.microsoft.com/office/drawing/2014/main" id="{22499873-EE79-2307-EF33-B40F5F76CF5E}"/>
              </a:ext>
            </a:extLst>
          </p:cNvPr>
          <p:cNvSpPr/>
          <p:nvPr/>
        </p:nvSpPr>
        <p:spPr bwMode="auto">
          <a:xfrm rot="18835303">
            <a:off x="4864726" y="3193604"/>
            <a:ext cx="606424"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170</a:t>
            </a:r>
            <a:r>
              <a:rPr lang="ja-JP" altLang="en-US" sz="1050" dirty="0">
                <a:solidFill>
                  <a:schemeClr val="tx1"/>
                </a:solidFill>
                <a:latin typeface="+mn-ea"/>
              </a:rPr>
              <a:t>号</a:t>
            </a:r>
          </a:p>
        </p:txBody>
      </p:sp>
      <p:sp>
        <p:nvSpPr>
          <p:cNvPr id="17" name="正方形/長方形 16">
            <a:extLst>
              <a:ext uri="{FF2B5EF4-FFF2-40B4-BE49-F238E27FC236}">
                <a16:creationId xmlns:a16="http://schemas.microsoft.com/office/drawing/2014/main" id="{6A1F6928-71AB-CAF0-76F1-412E20665EC3}"/>
              </a:ext>
            </a:extLst>
          </p:cNvPr>
          <p:cNvSpPr/>
          <p:nvPr/>
        </p:nvSpPr>
        <p:spPr bwMode="auto">
          <a:xfrm rot="1261396">
            <a:off x="3662675" y="3415773"/>
            <a:ext cx="923925" cy="13811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府道大阪羽曳野線</a:t>
            </a:r>
            <a:endParaRPr lang="en-US" altLang="ja-JP" sz="900" dirty="0">
              <a:solidFill>
                <a:schemeClr val="tx1"/>
              </a:solidFill>
            </a:endParaRPr>
          </a:p>
        </p:txBody>
      </p:sp>
      <p:cxnSp>
        <p:nvCxnSpPr>
          <p:cNvPr id="18" name="直線矢印コネクタ 17">
            <a:extLst>
              <a:ext uri="{FF2B5EF4-FFF2-40B4-BE49-F238E27FC236}">
                <a16:creationId xmlns:a16="http://schemas.microsoft.com/office/drawing/2014/main" id="{82A6371E-FFDF-534A-57CB-3C865E94CB87}"/>
              </a:ext>
            </a:extLst>
          </p:cNvPr>
          <p:cNvCxnSpPr>
            <a:cxnSpLocks/>
          </p:cNvCxnSpPr>
          <p:nvPr/>
        </p:nvCxnSpPr>
        <p:spPr bwMode="auto">
          <a:xfrm>
            <a:off x="5762626" y="2679327"/>
            <a:ext cx="0" cy="2261841"/>
          </a:xfrm>
          <a:prstGeom prst="straightConnector1">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9DD04912-566C-0772-13A5-3C97DDC94BC9}"/>
              </a:ext>
            </a:extLst>
          </p:cNvPr>
          <p:cNvCxnSpPr>
            <a:cxnSpLocks/>
          </p:cNvCxnSpPr>
          <p:nvPr/>
        </p:nvCxnSpPr>
        <p:spPr>
          <a:xfrm flipV="1">
            <a:off x="1847467" y="2506463"/>
            <a:ext cx="1173431" cy="75789"/>
          </a:xfrm>
          <a:prstGeom prst="line">
            <a:avLst/>
          </a:prstGeom>
          <a:ln w="28575">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44A37888-CF34-2019-4752-519B4CF8BCE0}"/>
              </a:ext>
            </a:extLst>
          </p:cNvPr>
          <p:cNvSpPr/>
          <p:nvPr/>
        </p:nvSpPr>
        <p:spPr>
          <a:xfrm rot="21417243">
            <a:off x="1644491" y="1334074"/>
            <a:ext cx="161925" cy="15494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anchor="ctr">
            <a:spAutoFit/>
          </a:bodyPr>
          <a:lstStyle/>
          <a:p>
            <a:pPr algn="ctr">
              <a:defRPr/>
            </a:pPr>
            <a:r>
              <a:rPr lang="ja-JP" altLang="en-US" sz="1050" dirty="0">
                <a:solidFill>
                  <a:schemeClr val="tx1"/>
                </a:solidFill>
              </a:rPr>
              <a:t>府道（旧）大阪中央環状線</a:t>
            </a:r>
            <a:endParaRPr lang="en-US" altLang="ja-JP" sz="1050" dirty="0">
              <a:solidFill>
                <a:schemeClr val="tx1"/>
              </a:solidFill>
            </a:endParaRPr>
          </a:p>
        </p:txBody>
      </p:sp>
      <p:cxnSp>
        <p:nvCxnSpPr>
          <p:cNvPr id="22" name="直線コネクタ 21">
            <a:extLst>
              <a:ext uri="{FF2B5EF4-FFF2-40B4-BE49-F238E27FC236}">
                <a16:creationId xmlns:a16="http://schemas.microsoft.com/office/drawing/2014/main" id="{7D38BC90-8A3A-22EB-9637-ABA03FD45260}"/>
              </a:ext>
            </a:extLst>
          </p:cNvPr>
          <p:cNvCxnSpPr>
            <a:cxnSpLocks/>
          </p:cNvCxnSpPr>
          <p:nvPr/>
        </p:nvCxnSpPr>
        <p:spPr>
          <a:xfrm>
            <a:off x="3242241" y="4483894"/>
            <a:ext cx="2599879" cy="45727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5AD89A5C-7E8B-F22F-BD7E-8D3AE822FBB0}"/>
              </a:ext>
            </a:extLst>
          </p:cNvPr>
          <p:cNvSpPr/>
          <p:nvPr/>
        </p:nvSpPr>
        <p:spPr>
          <a:xfrm>
            <a:off x="5182138" y="3619306"/>
            <a:ext cx="1207115" cy="466725"/>
          </a:xfrm>
          <a:prstGeom prst="rect">
            <a:avLst/>
          </a:pr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tx1"/>
                </a:solidFill>
              </a:rPr>
              <a:t>本事業区間</a:t>
            </a:r>
            <a:endParaRPr lang="en-US" altLang="ja-JP" sz="1600" dirty="0">
              <a:solidFill>
                <a:schemeClr val="tx1"/>
              </a:solidFill>
            </a:endParaRPr>
          </a:p>
          <a:p>
            <a:pPr algn="ctr">
              <a:defRPr/>
            </a:pPr>
            <a:r>
              <a:rPr lang="en-US" altLang="ja-JP" sz="1600" dirty="0">
                <a:solidFill>
                  <a:schemeClr val="tx1"/>
                </a:solidFill>
              </a:rPr>
              <a:t>3.9km</a:t>
            </a:r>
            <a:endParaRPr lang="ja-JP" altLang="en-US" sz="1600" dirty="0">
              <a:solidFill>
                <a:schemeClr val="tx1"/>
              </a:solidFill>
            </a:endParaRPr>
          </a:p>
        </p:txBody>
      </p:sp>
      <p:sp>
        <p:nvSpPr>
          <p:cNvPr id="24" name="フリーフォーム 1">
            <a:extLst>
              <a:ext uri="{FF2B5EF4-FFF2-40B4-BE49-F238E27FC236}">
                <a16:creationId xmlns:a16="http://schemas.microsoft.com/office/drawing/2014/main" id="{15E9E465-0049-E98A-3923-9D4E69AC8749}"/>
              </a:ext>
            </a:extLst>
          </p:cNvPr>
          <p:cNvSpPr/>
          <p:nvPr/>
        </p:nvSpPr>
        <p:spPr>
          <a:xfrm>
            <a:off x="3296806" y="2384954"/>
            <a:ext cx="1702479" cy="670190"/>
          </a:xfrm>
          <a:custGeom>
            <a:avLst/>
            <a:gdLst>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369887 w 1435303"/>
              <a:gd name="connsiteY24" fmla="*/ 179489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1547 w 1429388"/>
              <a:gd name="connsiteY0" fmla="*/ 493814 h 805094"/>
              <a:gd name="connsiteX1" fmla="*/ 21072 w 1429388"/>
              <a:gd name="connsiteY1" fmla="*/ 555726 h 805094"/>
              <a:gd name="connsiteX2" fmla="*/ 54410 w 1429388"/>
              <a:gd name="connsiteY2" fmla="*/ 560489 h 805094"/>
              <a:gd name="connsiteX3" fmla="*/ 59172 w 1429388"/>
              <a:gd name="connsiteY3" fmla="*/ 627164 h 805094"/>
              <a:gd name="connsiteX4" fmla="*/ 935472 w 1429388"/>
              <a:gd name="connsiteY4" fmla="*/ 589064 h 805094"/>
              <a:gd name="connsiteX5" fmla="*/ 1192647 w 1429388"/>
              <a:gd name="connsiteY5" fmla="*/ 803376 h 805094"/>
              <a:gd name="connsiteX6" fmla="*/ 1268847 w 1429388"/>
              <a:gd name="connsiteY6" fmla="*/ 689076 h 805094"/>
              <a:gd name="connsiteX7" fmla="*/ 1249797 w 1429388"/>
              <a:gd name="connsiteY7" fmla="*/ 674789 h 805094"/>
              <a:gd name="connsiteX8" fmla="*/ 1287897 w 1429388"/>
              <a:gd name="connsiteY8" fmla="*/ 584301 h 805094"/>
              <a:gd name="connsiteX9" fmla="*/ 1259322 w 1429388"/>
              <a:gd name="connsiteY9" fmla="*/ 574776 h 805094"/>
              <a:gd name="connsiteX10" fmla="*/ 1292660 w 1429388"/>
              <a:gd name="connsiteY10" fmla="*/ 503339 h 805094"/>
              <a:gd name="connsiteX11" fmla="*/ 1249797 w 1429388"/>
              <a:gd name="connsiteY11" fmla="*/ 474764 h 805094"/>
              <a:gd name="connsiteX12" fmla="*/ 1283135 w 1429388"/>
              <a:gd name="connsiteY12" fmla="*/ 403326 h 805094"/>
              <a:gd name="connsiteX13" fmla="*/ 1402197 w 1429388"/>
              <a:gd name="connsiteY13" fmla="*/ 441426 h 805094"/>
              <a:gd name="connsiteX14" fmla="*/ 1416485 w 1429388"/>
              <a:gd name="connsiteY14" fmla="*/ 322364 h 805094"/>
              <a:gd name="connsiteX15" fmla="*/ 1245035 w 1429388"/>
              <a:gd name="connsiteY15" fmla="*/ 260451 h 805094"/>
              <a:gd name="connsiteX16" fmla="*/ 1002147 w 1429388"/>
              <a:gd name="connsiteY16" fmla="*/ 241401 h 805094"/>
              <a:gd name="connsiteX17" fmla="*/ 911660 w 1429388"/>
              <a:gd name="connsiteY17" fmla="*/ 160439 h 805094"/>
              <a:gd name="connsiteX18" fmla="*/ 911660 w 1429388"/>
              <a:gd name="connsiteY18" fmla="*/ 74714 h 805094"/>
              <a:gd name="connsiteX19" fmla="*/ 854510 w 1429388"/>
              <a:gd name="connsiteY19" fmla="*/ 8039 h 805094"/>
              <a:gd name="connsiteX20" fmla="*/ 649722 w 1429388"/>
              <a:gd name="connsiteY20" fmla="*/ 8039 h 805094"/>
              <a:gd name="connsiteX21" fmla="*/ 611622 w 1429388"/>
              <a:gd name="connsiteY21" fmla="*/ 69951 h 805094"/>
              <a:gd name="connsiteX22" fmla="*/ 473509 w 1429388"/>
              <a:gd name="connsiteY22" fmla="*/ 60426 h 805094"/>
              <a:gd name="connsiteX23" fmla="*/ 383022 w 1429388"/>
              <a:gd name="connsiteY23" fmla="*/ 179488 h 805094"/>
              <a:gd name="connsiteX24" fmla="*/ 411597 w 1429388"/>
              <a:gd name="connsiteY24" fmla="*/ 203302 h 805094"/>
              <a:gd name="connsiteX25" fmla="*/ 468747 w 1429388"/>
              <a:gd name="connsiteY25" fmla="*/ 269976 h 805094"/>
              <a:gd name="connsiteX26" fmla="*/ 187760 w 1429388"/>
              <a:gd name="connsiteY26" fmla="*/ 489051 h 805094"/>
              <a:gd name="connsiteX27" fmla="*/ 11547 w 1429388"/>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130175 w 1404938"/>
              <a:gd name="connsiteY27" fmla="*/ 388937 h 795337"/>
              <a:gd name="connsiteX28" fmla="*/ 0 w 1404938"/>
              <a:gd name="connsiteY28" fmla="*/ 485775 h 795337"/>
              <a:gd name="connsiteX0" fmla="*/ 0 w 1411288"/>
              <a:gd name="connsiteY0" fmla="*/ 422275 h 795337"/>
              <a:gd name="connsiteX1" fmla="*/ 15875 w 1411288"/>
              <a:gd name="connsiteY1" fmla="*/ 547687 h 795337"/>
              <a:gd name="connsiteX2" fmla="*/ 49213 w 1411288"/>
              <a:gd name="connsiteY2" fmla="*/ 552450 h 795337"/>
              <a:gd name="connsiteX3" fmla="*/ 53975 w 1411288"/>
              <a:gd name="connsiteY3" fmla="*/ 619125 h 795337"/>
              <a:gd name="connsiteX4" fmla="*/ 930275 w 1411288"/>
              <a:gd name="connsiteY4" fmla="*/ 581025 h 795337"/>
              <a:gd name="connsiteX5" fmla="*/ 1187450 w 1411288"/>
              <a:gd name="connsiteY5" fmla="*/ 795337 h 795337"/>
              <a:gd name="connsiteX6" fmla="*/ 1263650 w 1411288"/>
              <a:gd name="connsiteY6" fmla="*/ 681037 h 795337"/>
              <a:gd name="connsiteX7" fmla="*/ 1244600 w 1411288"/>
              <a:gd name="connsiteY7" fmla="*/ 666750 h 795337"/>
              <a:gd name="connsiteX8" fmla="*/ 1282700 w 1411288"/>
              <a:gd name="connsiteY8" fmla="*/ 576262 h 795337"/>
              <a:gd name="connsiteX9" fmla="*/ 1254125 w 1411288"/>
              <a:gd name="connsiteY9" fmla="*/ 566737 h 795337"/>
              <a:gd name="connsiteX10" fmla="*/ 1287463 w 1411288"/>
              <a:gd name="connsiteY10" fmla="*/ 495300 h 795337"/>
              <a:gd name="connsiteX11" fmla="*/ 1244600 w 1411288"/>
              <a:gd name="connsiteY11" fmla="*/ 466725 h 795337"/>
              <a:gd name="connsiteX12" fmla="*/ 1277938 w 1411288"/>
              <a:gd name="connsiteY12" fmla="*/ 395287 h 795337"/>
              <a:gd name="connsiteX13" fmla="*/ 1397000 w 1411288"/>
              <a:gd name="connsiteY13" fmla="*/ 433387 h 795337"/>
              <a:gd name="connsiteX14" fmla="*/ 1411288 w 1411288"/>
              <a:gd name="connsiteY14" fmla="*/ 314325 h 795337"/>
              <a:gd name="connsiteX15" fmla="*/ 1239838 w 1411288"/>
              <a:gd name="connsiteY15" fmla="*/ 252412 h 795337"/>
              <a:gd name="connsiteX16" fmla="*/ 996950 w 1411288"/>
              <a:gd name="connsiteY16" fmla="*/ 233362 h 795337"/>
              <a:gd name="connsiteX17" fmla="*/ 906463 w 1411288"/>
              <a:gd name="connsiteY17" fmla="*/ 152400 h 795337"/>
              <a:gd name="connsiteX18" fmla="*/ 906463 w 1411288"/>
              <a:gd name="connsiteY18" fmla="*/ 66675 h 795337"/>
              <a:gd name="connsiteX19" fmla="*/ 849313 w 1411288"/>
              <a:gd name="connsiteY19" fmla="*/ 0 h 795337"/>
              <a:gd name="connsiteX20" fmla="*/ 644525 w 1411288"/>
              <a:gd name="connsiteY20" fmla="*/ 0 h 795337"/>
              <a:gd name="connsiteX21" fmla="*/ 606425 w 1411288"/>
              <a:gd name="connsiteY21" fmla="*/ 61912 h 795337"/>
              <a:gd name="connsiteX22" fmla="*/ 385762 w 1411288"/>
              <a:gd name="connsiteY22" fmla="*/ 52387 h 795337"/>
              <a:gd name="connsiteX23" fmla="*/ 333375 w 1411288"/>
              <a:gd name="connsiteY23" fmla="*/ 165099 h 795337"/>
              <a:gd name="connsiteX24" fmla="*/ 406400 w 1411288"/>
              <a:gd name="connsiteY24" fmla="*/ 195263 h 795337"/>
              <a:gd name="connsiteX25" fmla="*/ 336550 w 1411288"/>
              <a:gd name="connsiteY25" fmla="*/ 261937 h 795337"/>
              <a:gd name="connsiteX26" fmla="*/ 182563 w 1411288"/>
              <a:gd name="connsiteY26" fmla="*/ 442912 h 795337"/>
              <a:gd name="connsiteX27" fmla="*/ 136525 w 1411288"/>
              <a:gd name="connsiteY27" fmla="*/ 388937 h 795337"/>
              <a:gd name="connsiteX28" fmla="*/ 0 w 1411288"/>
              <a:gd name="connsiteY28" fmla="*/ 422275 h 795337"/>
              <a:gd name="connsiteX0" fmla="*/ 246648 w 1657936"/>
              <a:gd name="connsiteY0" fmla="*/ 422275 h 795337"/>
              <a:gd name="connsiteX1" fmla="*/ 262523 w 1657936"/>
              <a:gd name="connsiteY1" fmla="*/ 547687 h 795337"/>
              <a:gd name="connsiteX2" fmla="*/ 295861 w 1657936"/>
              <a:gd name="connsiteY2" fmla="*/ 552450 h 795337"/>
              <a:gd name="connsiteX3" fmla="*/ 0 w 1657936"/>
              <a:gd name="connsiteY3" fmla="*/ 639731 h 795337"/>
              <a:gd name="connsiteX4" fmla="*/ 1176923 w 1657936"/>
              <a:gd name="connsiteY4" fmla="*/ 581025 h 795337"/>
              <a:gd name="connsiteX5" fmla="*/ 1434098 w 1657936"/>
              <a:gd name="connsiteY5" fmla="*/ 795337 h 795337"/>
              <a:gd name="connsiteX6" fmla="*/ 1510298 w 1657936"/>
              <a:gd name="connsiteY6" fmla="*/ 681037 h 795337"/>
              <a:gd name="connsiteX7" fmla="*/ 1491248 w 1657936"/>
              <a:gd name="connsiteY7" fmla="*/ 666750 h 795337"/>
              <a:gd name="connsiteX8" fmla="*/ 1529348 w 1657936"/>
              <a:gd name="connsiteY8" fmla="*/ 576262 h 795337"/>
              <a:gd name="connsiteX9" fmla="*/ 1500773 w 1657936"/>
              <a:gd name="connsiteY9" fmla="*/ 566737 h 795337"/>
              <a:gd name="connsiteX10" fmla="*/ 1534111 w 1657936"/>
              <a:gd name="connsiteY10" fmla="*/ 495300 h 795337"/>
              <a:gd name="connsiteX11" fmla="*/ 1491248 w 1657936"/>
              <a:gd name="connsiteY11" fmla="*/ 466725 h 795337"/>
              <a:gd name="connsiteX12" fmla="*/ 1524586 w 1657936"/>
              <a:gd name="connsiteY12" fmla="*/ 395287 h 795337"/>
              <a:gd name="connsiteX13" fmla="*/ 1643648 w 1657936"/>
              <a:gd name="connsiteY13" fmla="*/ 433387 h 795337"/>
              <a:gd name="connsiteX14" fmla="*/ 1657936 w 1657936"/>
              <a:gd name="connsiteY14" fmla="*/ 314325 h 795337"/>
              <a:gd name="connsiteX15" fmla="*/ 1486486 w 1657936"/>
              <a:gd name="connsiteY15" fmla="*/ 252412 h 795337"/>
              <a:gd name="connsiteX16" fmla="*/ 1243598 w 1657936"/>
              <a:gd name="connsiteY16" fmla="*/ 233362 h 795337"/>
              <a:gd name="connsiteX17" fmla="*/ 1153111 w 1657936"/>
              <a:gd name="connsiteY17" fmla="*/ 152400 h 795337"/>
              <a:gd name="connsiteX18" fmla="*/ 1153111 w 1657936"/>
              <a:gd name="connsiteY18" fmla="*/ 66675 h 795337"/>
              <a:gd name="connsiteX19" fmla="*/ 1095961 w 1657936"/>
              <a:gd name="connsiteY19" fmla="*/ 0 h 795337"/>
              <a:gd name="connsiteX20" fmla="*/ 891173 w 1657936"/>
              <a:gd name="connsiteY20" fmla="*/ 0 h 795337"/>
              <a:gd name="connsiteX21" fmla="*/ 853073 w 1657936"/>
              <a:gd name="connsiteY21" fmla="*/ 61912 h 795337"/>
              <a:gd name="connsiteX22" fmla="*/ 632410 w 1657936"/>
              <a:gd name="connsiteY22" fmla="*/ 52387 h 795337"/>
              <a:gd name="connsiteX23" fmla="*/ 580023 w 1657936"/>
              <a:gd name="connsiteY23" fmla="*/ 165099 h 795337"/>
              <a:gd name="connsiteX24" fmla="*/ 653048 w 1657936"/>
              <a:gd name="connsiteY24" fmla="*/ 195263 h 795337"/>
              <a:gd name="connsiteX25" fmla="*/ 583198 w 1657936"/>
              <a:gd name="connsiteY25" fmla="*/ 261937 h 795337"/>
              <a:gd name="connsiteX26" fmla="*/ 429211 w 1657936"/>
              <a:gd name="connsiteY26" fmla="*/ 442912 h 795337"/>
              <a:gd name="connsiteX27" fmla="*/ 383173 w 1657936"/>
              <a:gd name="connsiteY27" fmla="*/ 388937 h 795337"/>
              <a:gd name="connsiteX28" fmla="*/ 246648 w 1657936"/>
              <a:gd name="connsiteY28" fmla="*/ 422275 h 795337"/>
              <a:gd name="connsiteX0" fmla="*/ 250060 w 1661348"/>
              <a:gd name="connsiteY0" fmla="*/ 422275 h 795337"/>
              <a:gd name="connsiteX1" fmla="*/ 0 w 1661348"/>
              <a:gd name="connsiteY1" fmla="*/ 501323 h 795337"/>
              <a:gd name="connsiteX2" fmla="*/ 299273 w 1661348"/>
              <a:gd name="connsiteY2" fmla="*/ 552450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541010 w 1661348"/>
              <a:gd name="connsiteY22" fmla="*/ 67841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1081897 w 1661348"/>
              <a:gd name="connsiteY20" fmla="*/ 265299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355600 h 728662"/>
              <a:gd name="connsiteX1" fmla="*/ 0 w 1661348"/>
              <a:gd name="connsiteY1" fmla="*/ 434648 h 728662"/>
              <a:gd name="connsiteX2" fmla="*/ 12526 w 1661348"/>
              <a:gd name="connsiteY2" fmla="*/ 501229 h 728662"/>
              <a:gd name="connsiteX3" fmla="*/ 3412 w 1661348"/>
              <a:gd name="connsiteY3" fmla="*/ 573056 h 728662"/>
              <a:gd name="connsiteX4" fmla="*/ 1180335 w 1661348"/>
              <a:gd name="connsiteY4" fmla="*/ 514350 h 728662"/>
              <a:gd name="connsiteX5" fmla="*/ 1437510 w 1661348"/>
              <a:gd name="connsiteY5" fmla="*/ 728662 h 728662"/>
              <a:gd name="connsiteX6" fmla="*/ 1513710 w 1661348"/>
              <a:gd name="connsiteY6" fmla="*/ 614362 h 728662"/>
              <a:gd name="connsiteX7" fmla="*/ 1494660 w 1661348"/>
              <a:gd name="connsiteY7" fmla="*/ 600075 h 728662"/>
              <a:gd name="connsiteX8" fmla="*/ 1532760 w 1661348"/>
              <a:gd name="connsiteY8" fmla="*/ 509587 h 728662"/>
              <a:gd name="connsiteX9" fmla="*/ 1504185 w 1661348"/>
              <a:gd name="connsiteY9" fmla="*/ 500062 h 728662"/>
              <a:gd name="connsiteX10" fmla="*/ 1537523 w 1661348"/>
              <a:gd name="connsiteY10" fmla="*/ 428625 h 728662"/>
              <a:gd name="connsiteX11" fmla="*/ 1494660 w 1661348"/>
              <a:gd name="connsiteY11" fmla="*/ 400050 h 728662"/>
              <a:gd name="connsiteX12" fmla="*/ 1527998 w 1661348"/>
              <a:gd name="connsiteY12" fmla="*/ 328612 h 728662"/>
              <a:gd name="connsiteX13" fmla="*/ 1647060 w 1661348"/>
              <a:gd name="connsiteY13" fmla="*/ 366712 h 728662"/>
              <a:gd name="connsiteX14" fmla="*/ 1661348 w 1661348"/>
              <a:gd name="connsiteY14" fmla="*/ 247650 h 728662"/>
              <a:gd name="connsiteX15" fmla="*/ 1489898 w 1661348"/>
              <a:gd name="connsiteY15" fmla="*/ 185737 h 728662"/>
              <a:gd name="connsiteX16" fmla="*/ 1247010 w 1661348"/>
              <a:gd name="connsiteY16" fmla="*/ 166687 h 728662"/>
              <a:gd name="connsiteX17" fmla="*/ 1156523 w 1661348"/>
              <a:gd name="connsiteY17" fmla="*/ 85725 h 728662"/>
              <a:gd name="connsiteX18" fmla="*/ 1156523 w 1661348"/>
              <a:gd name="connsiteY18" fmla="*/ 0 h 728662"/>
              <a:gd name="connsiteX19" fmla="*/ 1081897 w 1661348"/>
              <a:gd name="connsiteY19" fmla="*/ 198624 h 728662"/>
              <a:gd name="connsiteX20" fmla="*/ 833361 w 1661348"/>
              <a:gd name="connsiteY20" fmla="*/ 10692 h 728662"/>
              <a:gd name="connsiteX21" fmla="*/ 626659 w 1661348"/>
              <a:gd name="connsiteY21" fmla="*/ 35795 h 728662"/>
              <a:gd name="connsiteX22" fmla="*/ 541010 w 1661348"/>
              <a:gd name="connsiteY22" fmla="*/ 1166 h 728662"/>
              <a:gd name="connsiteX23" fmla="*/ 474748 w 1661348"/>
              <a:gd name="connsiteY23" fmla="*/ 95848 h 728662"/>
              <a:gd name="connsiteX24" fmla="*/ 524649 w 1661348"/>
              <a:gd name="connsiteY24" fmla="*/ 136316 h 728662"/>
              <a:gd name="connsiteX25" fmla="*/ 482549 w 1661348"/>
              <a:gd name="connsiteY25" fmla="*/ 177232 h 728662"/>
              <a:gd name="connsiteX26" fmla="*/ 717058 w 1661348"/>
              <a:gd name="connsiteY26" fmla="*/ 337602 h 728662"/>
              <a:gd name="connsiteX27" fmla="*/ 386585 w 1661348"/>
              <a:gd name="connsiteY27" fmla="*/ 348019 h 728662"/>
              <a:gd name="connsiteX28" fmla="*/ 250060 w 1661348"/>
              <a:gd name="connsiteY28" fmla="*/ 355600 h 728662"/>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156523 w 1661348"/>
              <a:gd name="connsiteY17" fmla="*/ 84559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23585 w 1661348"/>
              <a:gd name="connsiteY17" fmla="*/ 226224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60585 w 1661348"/>
              <a:gd name="connsiteY17" fmla="*/ 197890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365024 w 1661348"/>
              <a:gd name="connsiteY15" fmla="*/ 218055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365024 w 1663661"/>
              <a:gd name="connsiteY15" fmla="*/ 218055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74896"/>
              <a:gd name="connsiteY0" fmla="*/ 354434 h 727496"/>
              <a:gd name="connsiteX1" fmla="*/ 0 w 1674896"/>
              <a:gd name="connsiteY1" fmla="*/ 433482 h 727496"/>
              <a:gd name="connsiteX2" fmla="*/ 12526 w 1674896"/>
              <a:gd name="connsiteY2" fmla="*/ 500063 h 727496"/>
              <a:gd name="connsiteX3" fmla="*/ 3412 w 1674896"/>
              <a:gd name="connsiteY3" fmla="*/ 571890 h 727496"/>
              <a:gd name="connsiteX4" fmla="*/ 1180335 w 1674896"/>
              <a:gd name="connsiteY4" fmla="*/ 513184 h 727496"/>
              <a:gd name="connsiteX5" fmla="*/ 1437510 w 1674896"/>
              <a:gd name="connsiteY5" fmla="*/ 727496 h 727496"/>
              <a:gd name="connsiteX6" fmla="*/ 1513710 w 1674896"/>
              <a:gd name="connsiteY6" fmla="*/ 613196 h 727496"/>
              <a:gd name="connsiteX7" fmla="*/ 1494660 w 1674896"/>
              <a:gd name="connsiteY7" fmla="*/ 598909 h 727496"/>
              <a:gd name="connsiteX8" fmla="*/ 1532760 w 1674896"/>
              <a:gd name="connsiteY8" fmla="*/ 508421 h 727496"/>
              <a:gd name="connsiteX9" fmla="*/ 1504185 w 1674896"/>
              <a:gd name="connsiteY9" fmla="*/ 498896 h 727496"/>
              <a:gd name="connsiteX10" fmla="*/ 1537523 w 1674896"/>
              <a:gd name="connsiteY10" fmla="*/ 427459 h 727496"/>
              <a:gd name="connsiteX11" fmla="*/ 1494660 w 1674896"/>
              <a:gd name="connsiteY11" fmla="*/ 398884 h 727496"/>
              <a:gd name="connsiteX12" fmla="*/ 1527998 w 1674896"/>
              <a:gd name="connsiteY12" fmla="*/ 327446 h 727496"/>
              <a:gd name="connsiteX13" fmla="*/ 1647060 w 1674896"/>
              <a:gd name="connsiteY13" fmla="*/ 365546 h 727496"/>
              <a:gd name="connsiteX14" fmla="*/ 1663661 w 1674896"/>
              <a:gd name="connsiteY14" fmla="*/ 259364 h 727496"/>
              <a:gd name="connsiteX15" fmla="*/ 1674896 w 1674896"/>
              <a:gd name="connsiteY15" fmla="*/ 272145 h 727496"/>
              <a:gd name="connsiteX16" fmla="*/ 1260585 w 1674896"/>
              <a:gd name="connsiteY16" fmla="*/ 197890 h 727496"/>
              <a:gd name="connsiteX17" fmla="*/ 1126460 w 1674896"/>
              <a:gd name="connsiteY17" fmla="*/ 161103 h 727496"/>
              <a:gd name="connsiteX18" fmla="*/ 1081897 w 1674896"/>
              <a:gd name="connsiteY18" fmla="*/ 197458 h 727496"/>
              <a:gd name="connsiteX19" fmla="*/ 833361 w 1674896"/>
              <a:gd name="connsiteY19" fmla="*/ 9526 h 727496"/>
              <a:gd name="connsiteX20" fmla="*/ 626659 w 1674896"/>
              <a:gd name="connsiteY20" fmla="*/ 34629 h 727496"/>
              <a:gd name="connsiteX21" fmla="*/ 541010 w 1674896"/>
              <a:gd name="connsiteY21" fmla="*/ 0 h 727496"/>
              <a:gd name="connsiteX22" fmla="*/ 474748 w 1674896"/>
              <a:gd name="connsiteY22" fmla="*/ 94682 h 727496"/>
              <a:gd name="connsiteX23" fmla="*/ 524649 w 1674896"/>
              <a:gd name="connsiteY23" fmla="*/ 135150 h 727496"/>
              <a:gd name="connsiteX24" fmla="*/ 482549 w 1674896"/>
              <a:gd name="connsiteY24" fmla="*/ 176066 h 727496"/>
              <a:gd name="connsiteX25" fmla="*/ 717058 w 1674896"/>
              <a:gd name="connsiteY25" fmla="*/ 336436 h 727496"/>
              <a:gd name="connsiteX26" fmla="*/ 386585 w 1674896"/>
              <a:gd name="connsiteY26" fmla="*/ 346853 h 727496"/>
              <a:gd name="connsiteX27" fmla="*/ 250060 w 1674896"/>
              <a:gd name="connsiteY27" fmla="*/ 354434 h 727496"/>
              <a:gd name="connsiteX0" fmla="*/ 250060 w 1667958"/>
              <a:gd name="connsiteY0" fmla="*/ 354434 h 727496"/>
              <a:gd name="connsiteX1" fmla="*/ 0 w 1667958"/>
              <a:gd name="connsiteY1" fmla="*/ 433482 h 727496"/>
              <a:gd name="connsiteX2" fmla="*/ 12526 w 1667958"/>
              <a:gd name="connsiteY2" fmla="*/ 500063 h 727496"/>
              <a:gd name="connsiteX3" fmla="*/ 3412 w 1667958"/>
              <a:gd name="connsiteY3" fmla="*/ 571890 h 727496"/>
              <a:gd name="connsiteX4" fmla="*/ 1180335 w 1667958"/>
              <a:gd name="connsiteY4" fmla="*/ 513184 h 727496"/>
              <a:gd name="connsiteX5" fmla="*/ 1437510 w 1667958"/>
              <a:gd name="connsiteY5" fmla="*/ 727496 h 727496"/>
              <a:gd name="connsiteX6" fmla="*/ 1513710 w 1667958"/>
              <a:gd name="connsiteY6" fmla="*/ 613196 h 727496"/>
              <a:gd name="connsiteX7" fmla="*/ 1494660 w 1667958"/>
              <a:gd name="connsiteY7" fmla="*/ 598909 h 727496"/>
              <a:gd name="connsiteX8" fmla="*/ 1532760 w 1667958"/>
              <a:gd name="connsiteY8" fmla="*/ 508421 h 727496"/>
              <a:gd name="connsiteX9" fmla="*/ 1504185 w 1667958"/>
              <a:gd name="connsiteY9" fmla="*/ 498896 h 727496"/>
              <a:gd name="connsiteX10" fmla="*/ 1537523 w 1667958"/>
              <a:gd name="connsiteY10" fmla="*/ 427459 h 727496"/>
              <a:gd name="connsiteX11" fmla="*/ 1494660 w 1667958"/>
              <a:gd name="connsiteY11" fmla="*/ 398884 h 727496"/>
              <a:gd name="connsiteX12" fmla="*/ 1527998 w 1667958"/>
              <a:gd name="connsiteY12" fmla="*/ 327446 h 727496"/>
              <a:gd name="connsiteX13" fmla="*/ 1647060 w 1667958"/>
              <a:gd name="connsiteY13" fmla="*/ 365546 h 727496"/>
              <a:gd name="connsiteX14" fmla="*/ 1663661 w 1667958"/>
              <a:gd name="connsiteY14" fmla="*/ 259364 h 727496"/>
              <a:gd name="connsiteX15" fmla="*/ 1667958 w 1667958"/>
              <a:gd name="connsiteY15" fmla="*/ 243811 h 727496"/>
              <a:gd name="connsiteX16" fmla="*/ 1260585 w 1667958"/>
              <a:gd name="connsiteY16" fmla="*/ 197890 h 727496"/>
              <a:gd name="connsiteX17" fmla="*/ 1126460 w 1667958"/>
              <a:gd name="connsiteY17" fmla="*/ 161103 h 727496"/>
              <a:gd name="connsiteX18" fmla="*/ 1081897 w 1667958"/>
              <a:gd name="connsiteY18" fmla="*/ 197458 h 727496"/>
              <a:gd name="connsiteX19" fmla="*/ 833361 w 1667958"/>
              <a:gd name="connsiteY19" fmla="*/ 9526 h 727496"/>
              <a:gd name="connsiteX20" fmla="*/ 626659 w 1667958"/>
              <a:gd name="connsiteY20" fmla="*/ 34629 h 727496"/>
              <a:gd name="connsiteX21" fmla="*/ 541010 w 1667958"/>
              <a:gd name="connsiteY21" fmla="*/ 0 h 727496"/>
              <a:gd name="connsiteX22" fmla="*/ 474748 w 1667958"/>
              <a:gd name="connsiteY22" fmla="*/ 94682 h 727496"/>
              <a:gd name="connsiteX23" fmla="*/ 524649 w 1667958"/>
              <a:gd name="connsiteY23" fmla="*/ 135150 h 727496"/>
              <a:gd name="connsiteX24" fmla="*/ 482549 w 1667958"/>
              <a:gd name="connsiteY24" fmla="*/ 176066 h 727496"/>
              <a:gd name="connsiteX25" fmla="*/ 717058 w 1667958"/>
              <a:gd name="connsiteY25" fmla="*/ 336436 h 727496"/>
              <a:gd name="connsiteX26" fmla="*/ 386585 w 1667958"/>
              <a:gd name="connsiteY26" fmla="*/ 346853 h 727496"/>
              <a:gd name="connsiteX27" fmla="*/ 250060 w 166795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543085 w 1663661"/>
              <a:gd name="connsiteY15" fmla="*/ 243811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47060 w 1656724"/>
              <a:gd name="connsiteY13" fmla="*/ 365546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7810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37523 w 1656724"/>
              <a:gd name="connsiteY9" fmla="*/ 427459 h 727496"/>
              <a:gd name="connsiteX10" fmla="*/ 1429911 w 1656724"/>
              <a:gd name="connsiteY10" fmla="*/ 352522 h 727496"/>
              <a:gd name="connsiteX11" fmla="*/ 1465561 w 1656724"/>
              <a:gd name="connsiteY11" fmla="*/ 314567 h 727496"/>
              <a:gd name="connsiteX12" fmla="*/ 1635498 w 1656724"/>
              <a:gd name="connsiteY12" fmla="*/ 368122 h 727496"/>
              <a:gd name="connsiteX13" fmla="*/ 1656724 w 1656724"/>
              <a:gd name="connsiteY13" fmla="*/ 246485 h 727496"/>
              <a:gd name="connsiteX14" fmla="*/ 1543085 w 1656724"/>
              <a:gd name="connsiteY14" fmla="*/ 243811 h 727496"/>
              <a:gd name="connsiteX15" fmla="*/ 1260585 w 1656724"/>
              <a:gd name="connsiteY15" fmla="*/ 197890 h 727496"/>
              <a:gd name="connsiteX16" fmla="*/ 1126460 w 1656724"/>
              <a:gd name="connsiteY16" fmla="*/ 161103 h 727496"/>
              <a:gd name="connsiteX17" fmla="*/ 1081897 w 1656724"/>
              <a:gd name="connsiteY17" fmla="*/ 197458 h 727496"/>
              <a:gd name="connsiteX18" fmla="*/ 833361 w 1656724"/>
              <a:gd name="connsiteY18" fmla="*/ 9526 h 727496"/>
              <a:gd name="connsiteX19" fmla="*/ 626659 w 1656724"/>
              <a:gd name="connsiteY19" fmla="*/ 34629 h 727496"/>
              <a:gd name="connsiteX20" fmla="*/ 541010 w 1656724"/>
              <a:gd name="connsiteY20" fmla="*/ 0 h 727496"/>
              <a:gd name="connsiteX21" fmla="*/ 474748 w 1656724"/>
              <a:gd name="connsiteY21" fmla="*/ 94682 h 727496"/>
              <a:gd name="connsiteX22" fmla="*/ 524649 w 1656724"/>
              <a:gd name="connsiteY22" fmla="*/ 135150 h 727496"/>
              <a:gd name="connsiteX23" fmla="*/ 482549 w 1656724"/>
              <a:gd name="connsiteY23" fmla="*/ 176066 h 727496"/>
              <a:gd name="connsiteX24" fmla="*/ 717058 w 1656724"/>
              <a:gd name="connsiteY24" fmla="*/ 336436 h 727496"/>
              <a:gd name="connsiteX25" fmla="*/ 386585 w 1656724"/>
              <a:gd name="connsiteY25" fmla="*/ 346853 h 727496"/>
              <a:gd name="connsiteX26" fmla="*/ 250060 w 1656724"/>
              <a:gd name="connsiteY26"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085523 w 1656724"/>
              <a:gd name="connsiteY4" fmla="*/ 515759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74398 w 1656724"/>
              <a:gd name="connsiteY6" fmla="*/ 644105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65561 w 1656724"/>
              <a:gd name="connsiteY23" fmla="*/ 217953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50060 w 1656724"/>
              <a:gd name="connsiteY24" fmla="*/ 354434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03810 w 1656724"/>
              <a:gd name="connsiteY24" fmla="*/ 344132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203810 w 1656724"/>
              <a:gd name="connsiteY23" fmla="*/ 344132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399300 w 1656724"/>
              <a:gd name="connsiteY22" fmla="*/ 181218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99300 w 1656724"/>
              <a:gd name="connsiteY21" fmla="*/ 181218 h 724921"/>
              <a:gd name="connsiteX22" fmla="*/ 143686 w 1656724"/>
              <a:gd name="connsiteY22"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57675 w 1656724"/>
              <a:gd name="connsiteY21" fmla="*/ 212126 h 724921"/>
              <a:gd name="connsiteX22" fmla="*/ 143686 w 1656724"/>
              <a:gd name="connsiteY22" fmla="*/ 405949 h 724921"/>
              <a:gd name="connsiteX0" fmla="*/ 140274 w 1653312"/>
              <a:gd name="connsiteY0" fmla="*/ 405949 h 724921"/>
              <a:gd name="connsiteX1" fmla="*/ 1212 w 1653312"/>
              <a:gd name="connsiteY1" fmla="*/ 420603 h 724921"/>
              <a:gd name="connsiteX2" fmla="*/ 9114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 name="connsiteX0" fmla="*/ 140274 w 1653312"/>
              <a:gd name="connsiteY0" fmla="*/ 405949 h 724921"/>
              <a:gd name="connsiteX1" fmla="*/ 1212 w 1653312"/>
              <a:gd name="connsiteY1" fmla="*/ 420603 h 724921"/>
              <a:gd name="connsiteX2" fmla="*/ 4489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3312" h="724921">
                <a:moveTo>
                  <a:pt x="140274" y="405949"/>
                </a:moveTo>
                <a:lnTo>
                  <a:pt x="1212" y="420603"/>
                </a:lnTo>
                <a:cubicBezTo>
                  <a:pt x="8356" y="431715"/>
                  <a:pt x="-1861" y="488157"/>
                  <a:pt x="4489" y="500063"/>
                </a:cubicBezTo>
                <a:lnTo>
                  <a:pt x="0" y="571890"/>
                </a:lnTo>
                <a:lnTo>
                  <a:pt x="1082111" y="515759"/>
                </a:lnTo>
                <a:lnTo>
                  <a:pt x="1357786" y="724921"/>
                </a:lnTo>
                <a:lnTo>
                  <a:pt x="1447862" y="633803"/>
                </a:lnTo>
                <a:cubicBezTo>
                  <a:pt x="1457387" y="612372"/>
                  <a:pt x="1395574" y="600917"/>
                  <a:pt x="1398749" y="583454"/>
                </a:cubicBezTo>
                <a:lnTo>
                  <a:pt x="1365163" y="425998"/>
                </a:lnTo>
                <a:cubicBezTo>
                  <a:pt x="1383663" y="390085"/>
                  <a:pt x="1410335" y="371094"/>
                  <a:pt x="1426499" y="352522"/>
                </a:cubicBezTo>
                <a:lnTo>
                  <a:pt x="1462149" y="314567"/>
                </a:lnTo>
                <a:lnTo>
                  <a:pt x="1632086" y="368122"/>
                </a:lnTo>
                <a:lnTo>
                  <a:pt x="1653312" y="246485"/>
                </a:lnTo>
                <a:lnTo>
                  <a:pt x="1539673" y="243811"/>
                </a:lnTo>
                <a:lnTo>
                  <a:pt x="1257173" y="197890"/>
                </a:lnTo>
                <a:lnTo>
                  <a:pt x="1123048" y="161103"/>
                </a:lnTo>
                <a:lnTo>
                  <a:pt x="1078485" y="197458"/>
                </a:lnTo>
                <a:lnTo>
                  <a:pt x="829949" y="9526"/>
                </a:lnTo>
                <a:cubicBezTo>
                  <a:pt x="770299" y="11025"/>
                  <a:pt x="682897" y="33130"/>
                  <a:pt x="623247" y="34629"/>
                </a:cubicBezTo>
                <a:lnTo>
                  <a:pt x="537598" y="0"/>
                </a:lnTo>
                <a:lnTo>
                  <a:pt x="471336" y="94682"/>
                </a:lnTo>
                <a:cubicBezTo>
                  <a:pt x="447718" y="124885"/>
                  <a:pt x="409440" y="160248"/>
                  <a:pt x="354263" y="212126"/>
                </a:cubicBezTo>
                <a:lnTo>
                  <a:pt x="140274" y="405949"/>
                </a:lnTo>
                <a:close/>
              </a:path>
            </a:pathLst>
          </a:custGeom>
          <a:solidFill>
            <a:schemeClr val="accent6">
              <a:lumMod val="75000"/>
              <a:alpha val="35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5" name="正方形/長方形 24">
            <a:extLst>
              <a:ext uri="{FF2B5EF4-FFF2-40B4-BE49-F238E27FC236}">
                <a16:creationId xmlns:a16="http://schemas.microsoft.com/office/drawing/2014/main" id="{22DD9FED-3C88-E3C3-3E92-0065CE0FB9B4}"/>
              </a:ext>
            </a:extLst>
          </p:cNvPr>
          <p:cNvSpPr/>
          <p:nvPr/>
        </p:nvSpPr>
        <p:spPr bwMode="auto">
          <a:xfrm rot="755879">
            <a:off x="4787492" y="3875966"/>
            <a:ext cx="346075"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大和川</a:t>
            </a:r>
            <a:endParaRPr lang="en-US" altLang="ja-JP" sz="900" dirty="0">
              <a:solidFill>
                <a:schemeClr val="tx1"/>
              </a:solidFill>
            </a:endParaRPr>
          </a:p>
        </p:txBody>
      </p:sp>
      <p:sp>
        <p:nvSpPr>
          <p:cNvPr id="26" name="正方形/長方形 25">
            <a:extLst>
              <a:ext uri="{FF2B5EF4-FFF2-40B4-BE49-F238E27FC236}">
                <a16:creationId xmlns:a16="http://schemas.microsoft.com/office/drawing/2014/main" id="{6C16D2FD-30B3-8F1E-0087-C4E899C46086}"/>
              </a:ext>
            </a:extLst>
          </p:cNvPr>
          <p:cNvSpPr/>
          <p:nvPr/>
        </p:nvSpPr>
        <p:spPr bwMode="auto">
          <a:xfrm>
            <a:off x="3875703" y="3024247"/>
            <a:ext cx="669925" cy="2047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dirty="0">
                <a:solidFill>
                  <a:schemeClr val="tx1"/>
                </a:solidFill>
              </a:rPr>
              <a:t>八尾空港</a:t>
            </a:r>
            <a:endParaRPr lang="en-US" altLang="ja-JP" sz="900" dirty="0">
              <a:solidFill>
                <a:schemeClr val="tx1"/>
              </a:solidFill>
            </a:endParaRPr>
          </a:p>
        </p:txBody>
      </p:sp>
      <p:sp>
        <p:nvSpPr>
          <p:cNvPr id="27" name="円/楕円 6">
            <a:extLst>
              <a:ext uri="{FF2B5EF4-FFF2-40B4-BE49-F238E27FC236}">
                <a16:creationId xmlns:a16="http://schemas.microsoft.com/office/drawing/2014/main" id="{3AD71512-AD2F-EEB7-FD26-A5173477505E}"/>
              </a:ext>
            </a:extLst>
          </p:cNvPr>
          <p:cNvSpPr/>
          <p:nvPr/>
        </p:nvSpPr>
        <p:spPr>
          <a:xfrm>
            <a:off x="2165479" y="3129312"/>
            <a:ext cx="268942" cy="279091"/>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正方形/長方形 27">
            <a:extLst>
              <a:ext uri="{FF2B5EF4-FFF2-40B4-BE49-F238E27FC236}">
                <a16:creationId xmlns:a16="http://schemas.microsoft.com/office/drawing/2014/main" id="{E086155D-F89E-E967-C031-711FCD4B0ED4}"/>
              </a:ext>
            </a:extLst>
          </p:cNvPr>
          <p:cNvSpPr/>
          <p:nvPr/>
        </p:nvSpPr>
        <p:spPr bwMode="auto">
          <a:xfrm>
            <a:off x="2481040" y="3192809"/>
            <a:ext cx="4492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松原</a:t>
            </a:r>
            <a:r>
              <a:rPr lang="en-US" altLang="ja-JP" sz="1050" dirty="0">
                <a:solidFill>
                  <a:schemeClr val="tx1"/>
                </a:solidFill>
              </a:rPr>
              <a:t>JCT</a:t>
            </a:r>
          </a:p>
        </p:txBody>
      </p:sp>
      <p:sp>
        <p:nvSpPr>
          <p:cNvPr id="29" name="正方形/長方形 28">
            <a:extLst>
              <a:ext uri="{FF2B5EF4-FFF2-40B4-BE49-F238E27FC236}">
                <a16:creationId xmlns:a16="http://schemas.microsoft.com/office/drawing/2014/main" id="{7B520DCB-51C6-0004-2AC0-B772F3428CDF}"/>
              </a:ext>
            </a:extLst>
          </p:cNvPr>
          <p:cNvSpPr/>
          <p:nvPr/>
        </p:nvSpPr>
        <p:spPr bwMode="auto">
          <a:xfrm rot="20936858">
            <a:off x="1195609" y="4616947"/>
            <a:ext cx="168275" cy="8461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spAutoFit/>
          </a:bodyPr>
          <a:lstStyle/>
          <a:p>
            <a:pPr algn="ctr">
              <a:defRPr/>
            </a:pPr>
            <a:r>
              <a:rPr lang="ja-JP" altLang="en-US" sz="1100" dirty="0">
                <a:solidFill>
                  <a:schemeClr val="tx1"/>
                </a:solidFill>
              </a:rPr>
              <a:t>近畿自動車道</a:t>
            </a:r>
            <a:endParaRPr lang="en-US" altLang="ja-JP" sz="1100" dirty="0">
              <a:solidFill>
                <a:schemeClr val="tx1"/>
              </a:solidFill>
            </a:endParaRPr>
          </a:p>
        </p:txBody>
      </p:sp>
      <p:sp>
        <p:nvSpPr>
          <p:cNvPr id="30" name="正方形/長方形 29">
            <a:extLst>
              <a:ext uri="{FF2B5EF4-FFF2-40B4-BE49-F238E27FC236}">
                <a16:creationId xmlns:a16="http://schemas.microsoft.com/office/drawing/2014/main" id="{083021FD-9BCB-DE13-3C0D-93B5B8747459}"/>
              </a:ext>
            </a:extLst>
          </p:cNvPr>
          <p:cNvSpPr/>
          <p:nvPr/>
        </p:nvSpPr>
        <p:spPr bwMode="auto">
          <a:xfrm>
            <a:off x="2305212" y="2119436"/>
            <a:ext cx="995363"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900" dirty="0">
                <a:solidFill>
                  <a:schemeClr val="tx1"/>
                </a:solidFill>
              </a:rPr>
              <a:t>市道木ノ本田井中線</a:t>
            </a:r>
            <a:endParaRPr lang="en-US" altLang="ja-JP" sz="900" dirty="0">
              <a:solidFill>
                <a:schemeClr val="tx1"/>
              </a:solidFill>
            </a:endParaRPr>
          </a:p>
        </p:txBody>
      </p:sp>
      <p:grpSp>
        <p:nvGrpSpPr>
          <p:cNvPr id="31" name="グループ化 30">
            <a:extLst>
              <a:ext uri="{FF2B5EF4-FFF2-40B4-BE49-F238E27FC236}">
                <a16:creationId xmlns:a16="http://schemas.microsoft.com/office/drawing/2014/main" id="{19537462-F4A3-1279-EAA3-33FF984F868E}"/>
              </a:ext>
            </a:extLst>
          </p:cNvPr>
          <p:cNvGrpSpPr/>
          <p:nvPr/>
        </p:nvGrpSpPr>
        <p:grpSpPr>
          <a:xfrm>
            <a:off x="161725" y="1256588"/>
            <a:ext cx="444090" cy="452846"/>
            <a:chOff x="7006378" y="2325764"/>
            <a:chExt cx="444090" cy="452846"/>
          </a:xfrm>
          <a:solidFill>
            <a:schemeClr val="bg1"/>
          </a:solidFill>
        </p:grpSpPr>
        <p:pic>
          <p:nvPicPr>
            <p:cNvPr id="32" name="Object 3">
              <a:extLst>
                <a:ext uri="{FF2B5EF4-FFF2-40B4-BE49-F238E27FC236}">
                  <a16:creationId xmlns:a16="http://schemas.microsoft.com/office/drawing/2014/main" id="{1C373D41-8291-DC72-C93B-9945C0A951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18" t="17288" r="16789" b="15519"/>
            <a:stretch/>
          </p:blipFill>
          <p:spPr bwMode="auto">
            <a:xfrm rot="2899641">
              <a:off x="7002000" y="2330142"/>
              <a:ext cx="452846" cy="444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 name="WordArt 58">
              <a:extLst>
                <a:ext uri="{FF2B5EF4-FFF2-40B4-BE49-F238E27FC236}">
                  <a16:creationId xmlns:a16="http://schemas.microsoft.com/office/drawing/2014/main" id="{BB16A773-4F5F-50F6-1371-C4367D7DEE27}"/>
                </a:ext>
              </a:extLst>
            </p:cNvPr>
            <p:cNvSpPr>
              <a:spLocks noChangeArrowheads="1" noChangeShapeType="1" noTextEdit="1"/>
            </p:cNvSpPr>
            <p:nvPr/>
          </p:nvSpPr>
          <p:spPr bwMode="auto">
            <a:xfrm rot="21317328">
              <a:off x="7178938" y="2493550"/>
              <a:ext cx="138116" cy="108704"/>
            </a:xfrm>
            <a:prstGeom prst="rect">
              <a:avLst/>
            </a:prstGeom>
            <a:grpFill/>
            <a:extLst>
              <a:ext uri="{AF507438-7753-43E0-B8FC-AC1667EBCBE1}">
                <a14:hiddenEffects xmlns:a14="http://schemas.microsoft.com/office/drawing/2010/main">
                  <a:effectLst/>
                </a14:hiddenEffects>
              </a:ext>
            </a:extLst>
          </p:spPr>
          <p:txBody>
            <a:bodyPr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rPr>
                <a:t>N</a:t>
              </a:r>
              <a:endParaRPr lang="ja-JP" altLang="en-US"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endParaRPr>
            </a:p>
          </p:txBody>
        </p:sp>
      </p:grpSp>
      <p:cxnSp>
        <p:nvCxnSpPr>
          <p:cNvPr id="34" name="直線コネクタ 33">
            <a:extLst>
              <a:ext uri="{FF2B5EF4-FFF2-40B4-BE49-F238E27FC236}">
                <a16:creationId xmlns:a16="http://schemas.microsoft.com/office/drawing/2014/main" id="{85DEEDEA-26D9-8F82-37A0-1419B28CFEA0}"/>
              </a:ext>
            </a:extLst>
          </p:cNvPr>
          <p:cNvCxnSpPr>
            <a:cxnSpLocks/>
            <a:stCxn id="17" idx="2"/>
          </p:cNvCxnSpPr>
          <p:nvPr/>
        </p:nvCxnSpPr>
        <p:spPr>
          <a:xfrm flipH="1">
            <a:off x="4066317" y="3549288"/>
            <a:ext cx="33547" cy="244295"/>
          </a:xfrm>
          <a:prstGeom prst="line">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022B367B-F795-D61B-6FDD-CF3BC014C814}"/>
              </a:ext>
            </a:extLst>
          </p:cNvPr>
          <p:cNvCxnSpPr>
            <a:cxnSpLocks/>
          </p:cNvCxnSpPr>
          <p:nvPr/>
        </p:nvCxnSpPr>
        <p:spPr bwMode="auto">
          <a:xfrm>
            <a:off x="4009319" y="2264027"/>
            <a:ext cx="1832801" cy="4572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フリーフォーム: 図形 35">
            <a:extLst>
              <a:ext uri="{FF2B5EF4-FFF2-40B4-BE49-F238E27FC236}">
                <a16:creationId xmlns:a16="http://schemas.microsoft.com/office/drawing/2014/main" id="{9767FF28-F897-5461-B4B0-D3FB34B4394F}"/>
              </a:ext>
            </a:extLst>
          </p:cNvPr>
          <p:cNvSpPr/>
          <p:nvPr/>
        </p:nvSpPr>
        <p:spPr>
          <a:xfrm>
            <a:off x="3067137" y="2281237"/>
            <a:ext cx="907170" cy="2205038"/>
          </a:xfrm>
          <a:custGeom>
            <a:avLst/>
            <a:gdLst>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485775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485775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590550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704850 w 809625"/>
              <a:gd name="connsiteY1" fmla="*/ 200025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57150 w 809625"/>
              <a:gd name="connsiteY7" fmla="*/ 1885950 h 2190750"/>
              <a:gd name="connsiteX8" fmla="*/ 102394 w 809625"/>
              <a:gd name="connsiteY8" fmla="*/ 2190750 h 219075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114300 w 809625"/>
              <a:gd name="connsiteY7" fmla="*/ 1895475 h 2190750"/>
              <a:gd name="connsiteX8" fmla="*/ 102394 w 809625"/>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1906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813401 w 813401"/>
              <a:gd name="connsiteY0" fmla="*/ 0 h 2190750"/>
              <a:gd name="connsiteX1" fmla="*/ 708626 w 813401"/>
              <a:gd name="connsiteY1" fmla="*/ 200025 h 2190750"/>
              <a:gd name="connsiteX2" fmla="*/ 527651 w 813401"/>
              <a:gd name="connsiteY2" fmla="*/ 381000 h 2190750"/>
              <a:gd name="connsiteX3" fmla="*/ 251426 w 813401"/>
              <a:gd name="connsiteY3" fmla="*/ 466725 h 2190750"/>
              <a:gd name="connsiteX4" fmla="*/ 13301 w 813401"/>
              <a:gd name="connsiteY4" fmla="*/ 590550 h 2190750"/>
              <a:gd name="connsiteX5" fmla="*/ 27588 w 813401"/>
              <a:gd name="connsiteY5" fmla="*/ 1419225 h 2190750"/>
              <a:gd name="connsiteX6" fmla="*/ 10920 w 813401"/>
              <a:gd name="connsiteY6" fmla="*/ 1624012 h 2190750"/>
              <a:gd name="connsiteX7" fmla="*/ 118076 w 813401"/>
              <a:gd name="connsiteY7" fmla="*/ 1895475 h 2190750"/>
              <a:gd name="connsiteX8" fmla="*/ 106170 w 813401"/>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6668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900113 w 900113"/>
              <a:gd name="connsiteY0" fmla="*/ 0 h 2205038"/>
              <a:gd name="connsiteX1" fmla="*/ 6977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358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50094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26281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831056 w 900113"/>
              <a:gd name="connsiteY1" fmla="*/ 7620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7249 w 900113"/>
              <a:gd name="connsiteY1" fmla="*/ 9525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0106 w 900113"/>
              <a:gd name="connsiteY1" fmla="*/ 102395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2860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2011 w 900113"/>
              <a:gd name="connsiteY1" fmla="*/ 10715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38189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9630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11202 w 911202"/>
              <a:gd name="connsiteY0" fmla="*/ 0 h 2205038"/>
              <a:gd name="connsiteX1" fmla="*/ 877863 w 911202"/>
              <a:gd name="connsiteY1" fmla="*/ 126207 h 2205038"/>
              <a:gd name="connsiteX2" fmla="*/ 756422 w 911202"/>
              <a:gd name="connsiteY2" fmla="*/ 247651 h 2205038"/>
              <a:gd name="connsiteX3" fmla="*/ 527820 w 911202"/>
              <a:gd name="connsiteY3" fmla="*/ 395288 h 2205038"/>
              <a:gd name="connsiteX4" fmla="*/ 253976 w 911202"/>
              <a:gd name="connsiteY4" fmla="*/ 483394 h 2205038"/>
              <a:gd name="connsiteX5" fmla="*/ 13470 w 911202"/>
              <a:gd name="connsiteY5" fmla="*/ 604838 h 2205038"/>
              <a:gd name="connsiteX6" fmla="*/ 27757 w 911202"/>
              <a:gd name="connsiteY6" fmla="*/ 1433513 h 2205038"/>
              <a:gd name="connsiteX7" fmla="*/ 11089 w 911202"/>
              <a:gd name="connsiteY7" fmla="*/ 1638300 h 2205038"/>
              <a:gd name="connsiteX8" fmla="*/ 118245 w 911202"/>
              <a:gd name="connsiteY8" fmla="*/ 1909763 h 2205038"/>
              <a:gd name="connsiteX9" fmla="*/ 106339 w 911202"/>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7170" h="2205038">
                <a:moveTo>
                  <a:pt x="907170" y="0"/>
                </a:moveTo>
                <a:cubicBezTo>
                  <a:pt x="905581" y="44451"/>
                  <a:pt x="899628" y="84932"/>
                  <a:pt x="873831" y="126207"/>
                </a:cubicBezTo>
                <a:cubicBezTo>
                  <a:pt x="848034" y="167482"/>
                  <a:pt x="808349" y="202804"/>
                  <a:pt x="752390" y="247651"/>
                </a:cubicBezTo>
                <a:cubicBezTo>
                  <a:pt x="688096" y="308770"/>
                  <a:pt x="607529" y="355998"/>
                  <a:pt x="523788" y="395288"/>
                </a:cubicBezTo>
                <a:cubicBezTo>
                  <a:pt x="440047" y="434579"/>
                  <a:pt x="326144" y="470694"/>
                  <a:pt x="249944" y="483394"/>
                </a:cubicBezTo>
                <a:cubicBezTo>
                  <a:pt x="173744" y="496094"/>
                  <a:pt x="37616" y="477442"/>
                  <a:pt x="9438" y="604838"/>
                </a:cubicBezTo>
                <a:cubicBezTo>
                  <a:pt x="-18740" y="732234"/>
                  <a:pt x="25312" y="1241426"/>
                  <a:pt x="23725" y="1433513"/>
                </a:cubicBezTo>
                <a:lnTo>
                  <a:pt x="7057" y="1638300"/>
                </a:lnTo>
                <a:lnTo>
                  <a:pt x="114213" y="1909763"/>
                </a:lnTo>
                <a:lnTo>
                  <a:pt x="102307" y="2205038"/>
                </a:lnTo>
              </a:path>
            </a:pathLst>
          </a:cu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図形 37">
            <a:extLst>
              <a:ext uri="{FF2B5EF4-FFF2-40B4-BE49-F238E27FC236}">
                <a16:creationId xmlns:a16="http://schemas.microsoft.com/office/drawing/2014/main" id="{D25FF652-51D6-6646-7D23-48D08559ADA4}"/>
              </a:ext>
            </a:extLst>
          </p:cNvPr>
          <p:cNvSpPr/>
          <p:nvPr/>
        </p:nvSpPr>
        <p:spPr>
          <a:xfrm>
            <a:off x="2757489" y="4483894"/>
            <a:ext cx="409574" cy="2121694"/>
          </a:xfrm>
          <a:custGeom>
            <a:avLst/>
            <a:gdLst>
              <a:gd name="connsiteX0" fmla="*/ 404812 w 404812"/>
              <a:gd name="connsiteY0" fmla="*/ 0 h 2114550"/>
              <a:gd name="connsiteX1" fmla="*/ 385762 w 404812"/>
              <a:gd name="connsiteY1" fmla="*/ 300037 h 2114550"/>
              <a:gd name="connsiteX2" fmla="*/ 357187 w 404812"/>
              <a:gd name="connsiteY2" fmla="*/ 552450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71474 w 404812"/>
              <a:gd name="connsiteY2" fmla="*/ 619125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14337 w 414337"/>
              <a:gd name="connsiteY0" fmla="*/ 0 h 2116932"/>
              <a:gd name="connsiteX1" fmla="*/ 385762 w 414337"/>
              <a:gd name="connsiteY1" fmla="*/ 302419 h 2116932"/>
              <a:gd name="connsiteX2" fmla="*/ 395287 w 414337"/>
              <a:gd name="connsiteY2" fmla="*/ 626269 h 2116932"/>
              <a:gd name="connsiteX3" fmla="*/ 357187 w 414337"/>
              <a:gd name="connsiteY3" fmla="*/ 1088232 h 2116932"/>
              <a:gd name="connsiteX4" fmla="*/ 309562 w 414337"/>
              <a:gd name="connsiteY4" fmla="*/ 1283494 h 2116932"/>
              <a:gd name="connsiteX5" fmla="*/ 0 w 414337"/>
              <a:gd name="connsiteY5" fmla="*/ 2116932 h 2116932"/>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4" h="2121694">
                <a:moveTo>
                  <a:pt x="409574" y="0"/>
                </a:moveTo>
                <a:cubicBezTo>
                  <a:pt x="401637" y="102394"/>
                  <a:pt x="388143" y="202009"/>
                  <a:pt x="385762" y="307181"/>
                </a:cubicBezTo>
                <a:cubicBezTo>
                  <a:pt x="383381" y="412353"/>
                  <a:pt x="400049" y="500062"/>
                  <a:pt x="395287" y="631031"/>
                </a:cubicBezTo>
                <a:cubicBezTo>
                  <a:pt x="415924" y="785019"/>
                  <a:pt x="373062" y="1027907"/>
                  <a:pt x="357187" y="1092994"/>
                </a:cubicBezTo>
                <a:lnTo>
                  <a:pt x="309562" y="1288256"/>
                </a:lnTo>
                <a:cubicBezTo>
                  <a:pt x="293687" y="1353343"/>
                  <a:pt x="103187" y="1843881"/>
                  <a:pt x="0" y="2121694"/>
                </a:cubicBezTo>
              </a:path>
            </a:pathLst>
          </a:custGeom>
          <a:noFill/>
          <a:ln w="1016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図形 38">
            <a:extLst>
              <a:ext uri="{FF2B5EF4-FFF2-40B4-BE49-F238E27FC236}">
                <a16:creationId xmlns:a16="http://schemas.microsoft.com/office/drawing/2014/main" id="{28942675-5E9A-5152-E869-82A93B83FAC8}"/>
              </a:ext>
            </a:extLst>
          </p:cNvPr>
          <p:cNvSpPr/>
          <p:nvPr/>
        </p:nvSpPr>
        <p:spPr>
          <a:xfrm>
            <a:off x="4705748" y="1142623"/>
            <a:ext cx="298450" cy="711200"/>
          </a:xfrm>
          <a:custGeom>
            <a:avLst/>
            <a:gdLst>
              <a:gd name="connsiteX0" fmla="*/ 0 w 298450"/>
              <a:gd name="connsiteY0" fmla="*/ 711200 h 711200"/>
              <a:gd name="connsiteX1" fmla="*/ 298450 w 298450"/>
              <a:gd name="connsiteY1" fmla="*/ 463550 h 711200"/>
              <a:gd name="connsiteX2" fmla="*/ 298450 w 298450"/>
              <a:gd name="connsiteY2" fmla="*/ 0 h 711200"/>
            </a:gdLst>
            <a:ahLst/>
            <a:cxnLst>
              <a:cxn ang="0">
                <a:pos x="connsiteX0" y="connsiteY0"/>
              </a:cxn>
              <a:cxn ang="0">
                <a:pos x="connsiteX1" y="connsiteY1"/>
              </a:cxn>
              <a:cxn ang="0">
                <a:pos x="connsiteX2" y="connsiteY2"/>
              </a:cxn>
            </a:cxnLst>
            <a:rect l="l" t="t" r="r" b="b"/>
            <a:pathLst>
              <a:path w="298450" h="711200">
                <a:moveTo>
                  <a:pt x="0" y="711200"/>
                </a:moveTo>
                <a:lnTo>
                  <a:pt x="298450" y="463550"/>
                </a:lnTo>
                <a:lnTo>
                  <a:pt x="29845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6">
            <a:extLst>
              <a:ext uri="{FF2B5EF4-FFF2-40B4-BE49-F238E27FC236}">
                <a16:creationId xmlns:a16="http://schemas.microsoft.com/office/drawing/2014/main" id="{1A7953BF-1AF0-26F8-88AE-1A835018E50D}"/>
              </a:ext>
            </a:extLst>
          </p:cNvPr>
          <p:cNvSpPr/>
          <p:nvPr/>
        </p:nvSpPr>
        <p:spPr>
          <a:xfrm>
            <a:off x="2069076" y="2303863"/>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 name="円/楕円 6">
            <a:extLst>
              <a:ext uri="{FF2B5EF4-FFF2-40B4-BE49-F238E27FC236}">
                <a16:creationId xmlns:a16="http://schemas.microsoft.com/office/drawing/2014/main" id="{8F7E15F0-DA6C-FCE6-F16E-869820997533}"/>
              </a:ext>
            </a:extLst>
          </p:cNvPr>
          <p:cNvSpPr/>
          <p:nvPr/>
        </p:nvSpPr>
        <p:spPr>
          <a:xfrm>
            <a:off x="266017" y="2967786"/>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円/楕円 6">
            <a:extLst>
              <a:ext uri="{FF2B5EF4-FFF2-40B4-BE49-F238E27FC236}">
                <a16:creationId xmlns:a16="http://schemas.microsoft.com/office/drawing/2014/main" id="{BD7F8AAF-B8A4-A484-F126-1917ED907EC7}"/>
              </a:ext>
            </a:extLst>
          </p:cNvPr>
          <p:cNvSpPr/>
          <p:nvPr/>
        </p:nvSpPr>
        <p:spPr>
          <a:xfrm>
            <a:off x="4283955" y="4331912"/>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3" name="円/楕円 6">
            <a:extLst>
              <a:ext uri="{FF2B5EF4-FFF2-40B4-BE49-F238E27FC236}">
                <a16:creationId xmlns:a16="http://schemas.microsoft.com/office/drawing/2014/main" id="{A8EC4B7F-CE09-8BD6-A7E2-E71E53DC8D75}"/>
              </a:ext>
            </a:extLst>
          </p:cNvPr>
          <p:cNvSpPr/>
          <p:nvPr/>
        </p:nvSpPr>
        <p:spPr>
          <a:xfrm>
            <a:off x="1452837" y="6111921"/>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 name="円/楕円 6">
            <a:extLst>
              <a:ext uri="{FF2B5EF4-FFF2-40B4-BE49-F238E27FC236}">
                <a16:creationId xmlns:a16="http://schemas.microsoft.com/office/drawing/2014/main" id="{6956BA28-3C40-6CE8-DE3D-63159FD7A9FE}"/>
              </a:ext>
            </a:extLst>
          </p:cNvPr>
          <p:cNvSpPr/>
          <p:nvPr/>
        </p:nvSpPr>
        <p:spPr>
          <a:xfrm>
            <a:off x="1684791" y="3751392"/>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 name="円/楕円 6">
            <a:extLst>
              <a:ext uri="{FF2B5EF4-FFF2-40B4-BE49-F238E27FC236}">
                <a16:creationId xmlns:a16="http://schemas.microsoft.com/office/drawing/2014/main" id="{693575B8-75EE-E66E-7AA1-0BFEFFF1E4C7}"/>
              </a:ext>
            </a:extLst>
          </p:cNvPr>
          <p:cNvSpPr/>
          <p:nvPr/>
        </p:nvSpPr>
        <p:spPr>
          <a:xfrm>
            <a:off x="1837759" y="3006024"/>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6" name="フリーフォーム: 図形 45">
            <a:extLst>
              <a:ext uri="{FF2B5EF4-FFF2-40B4-BE49-F238E27FC236}">
                <a16:creationId xmlns:a16="http://schemas.microsoft.com/office/drawing/2014/main" id="{9825309D-E675-BDC4-96A6-29FD608029C0}"/>
              </a:ext>
            </a:extLst>
          </p:cNvPr>
          <p:cNvSpPr/>
          <p:nvPr/>
        </p:nvSpPr>
        <p:spPr>
          <a:xfrm>
            <a:off x="3984625" y="2409825"/>
            <a:ext cx="273050" cy="174625"/>
          </a:xfrm>
          <a:custGeom>
            <a:avLst/>
            <a:gdLst>
              <a:gd name="connsiteX0" fmla="*/ 0 w 273050"/>
              <a:gd name="connsiteY0" fmla="*/ 41275 h 174625"/>
              <a:gd name="connsiteX1" fmla="*/ 168275 w 273050"/>
              <a:gd name="connsiteY1" fmla="*/ 0 h 174625"/>
              <a:gd name="connsiteX2" fmla="*/ 273050 w 273050"/>
              <a:gd name="connsiteY2" fmla="*/ 79375 h 174625"/>
              <a:gd name="connsiteX3" fmla="*/ 193675 w 273050"/>
              <a:gd name="connsiteY3" fmla="*/ 174625 h 174625"/>
              <a:gd name="connsiteX4" fmla="*/ 0 w 273050"/>
              <a:gd name="connsiteY4" fmla="*/ 41275 h 174625"/>
              <a:gd name="connsiteX0" fmla="*/ 0 w 273050"/>
              <a:gd name="connsiteY0" fmla="*/ 41275 h 174625"/>
              <a:gd name="connsiteX1" fmla="*/ 34925 w 273050"/>
              <a:gd name="connsiteY1" fmla="*/ 6350 h 174625"/>
              <a:gd name="connsiteX2" fmla="*/ 168275 w 273050"/>
              <a:gd name="connsiteY2" fmla="*/ 0 h 174625"/>
              <a:gd name="connsiteX3" fmla="*/ 273050 w 273050"/>
              <a:gd name="connsiteY3" fmla="*/ 79375 h 174625"/>
              <a:gd name="connsiteX4" fmla="*/ 193675 w 273050"/>
              <a:gd name="connsiteY4" fmla="*/ 174625 h 174625"/>
              <a:gd name="connsiteX5" fmla="*/ 0 w 273050"/>
              <a:gd name="connsiteY5" fmla="*/ 41275 h 174625"/>
              <a:gd name="connsiteX0" fmla="*/ 0 w 263525"/>
              <a:gd name="connsiteY0" fmla="*/ 44450 h 174625"/>
              <a:gd name="connsiteX1" fmla="*/ 25400 w 263525"/>
              <a:gd name="connsiteY1" fmla="*/ 6350 h 174625"/>
              <a:gd name="connsiteX2" fmla="*/ 158750 w 263525"/>
              <a:gd name="connsiteY2" fmla="*/ 0 h 174625"/>
              <a:gd name="connsiteX3" fmla="*/ 263525 w 263525"/>
              <a:gd name="connsiteY3" fmla="*/ 79375 h 174625"/>
              <a:gd name="connsiteX4" fmla="*/ 184150 w 263525"/>
              <a:gd name="connsiteY4" fmla="*/ 174625 h 174625"/>
              <a:gd name="connsiteX5" fmla="*/ 0 w 263525"/>
              <a:gd name="connsiteY5" fmla="*/ 44450 h 174625"/>
              <a:gd name="connsiteX0" fmla="*/ 0 w 282575"/>
              <a:gd name="connsiteY0" fmla="*/ 44450 h 174625"/>
              <a:gd name="connsiteX1" fmla="*/ 25400 w 282575"/>
              <a:gd name="connsiteY1" fmla="*/ 6350 h 174625"/>
              <a:gd name="connsiteX2" fmla="*/ 158750 w 282575"/>
              <a:gd name="connsiteY2" fmla="*/ 0 h 174625"/>
              <a:gd name="connsiteX3" fmla="*/ 282575 w 282575"/>
              <a:gd name="connsiteY3" fmla="*/ 82550 h 174625"/>
              <a:gd name="connsiteX4" fmla="*/ 184150 w 282575"/>
              <a:gd name="connsiteY4" fmla="*/ 174625 h 174625"/>
              <a:gd name="connsiteX5" fmla="*/ 0 w 282575"/>
              <a:gd name="connsiteY5" fmla="*/ 44450 h 174625"/>
              <a:gd name="connsiteX0" fmla="*/ 0 w 273050"/>
              <a:gd name="connsiteY0" fmla="*/ 44450 h 174625"/>
              <a:gd name="connsiteX1" fmla="*/ 25400 w 273050"/>
              <a:gd name="connsiteY1" fmla="*/ 6350 h 174625"/>
              <a:gd name="connsiteX2" fmla="*/ 158750 w 273050"/>
              <a:gd name="connsiteY2" fmla="*/ 0 h 174625"/>
              <a:gd name="connsiteX3" fmla="*/ 273050 w 273050"/>
              <a:gd name="connsiteY3" fmla="*/ 76200 h 174625"/>
              <a:gd name="connsiteX4" fmla="*/ 184150 w 273050"/>
              <a:gd name="connsiteY4" fmla="*/ 174625 h 174625"/>
              <a:gd name="connsiteX5" fmla="*/ 0 w 273050"/>
              <a:gd name="connsiteY5" fmla="*/ 44450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050" h="174625">
                <a:moveTo>
                  <a:pt x="0" y="44450"/>
                </a:moveTo>
                <a:cubicBezTo>
                  <a:pt x="15875" y="38100"/>
                  <a:pt x="9525" y="12700"/>
                  <a:pt x="25400" y="6350"/>
                </a:cubicBezTo>
                <a:lnTo>
                  <a:pt x="158750" y="0"/>
                </a:lnTo>
                <a:lnTo>
                  <a:pt x="273050" y="76200"/>
                </a:lnTo>
                <a:lnTo>
                  <a:pt x="184150" y="174625"/>
                </a:lnTo>
                <a:lnTo>
                  <a:pt x="0" y="4445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52"/>
          <p:cNvSpPr txBox="1">
            <a:spLocks noChangeArrowheads="1"/>
          </p:cNvSpPr>
          <p:nvPr/>
        </p:nvSpPr>
        <p:spPr bwMode="auto">
          <a:xfrm>
            <a:off x="6410345" y="1050459"/>
            <a:ext cx="2616133" cy="5293757"/>
          </a:xfrm>
          <a:prstGeom prst="rect">
            <a:avLst/>
          </a:prstGeom>
          <a:no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300" b="1" dirty="0" smtClean="0">
                <a:latin typeface="Arial" panose="020B0604020202020204" pitchFamily="34" charset="0"/>
              </a:rPr>
              <a:t>【</a:t>
            </a:r>
            <a:r>
              <a:rPr lang="ja-JP" altLang="en-US" sz="1300" b="1" dirty="0">
                <a:latin typeface="Arial" panose="020B0604020202020204" pitchFamily="34" charset="0"/>
              </a:rPr>
              <a:t>活力</a:t>
            </a:r>
            <a:r>
              <a:rPr lang="en-US" altLang="ja-JP" sz="1300" b="1" dirty="0">
                <a:latin typeface="Arial" panose="020B0604020202020204" pitchFamily="34" charset="0"/>
              </a:rPr>
              <a:t>】</a:t>
            </a:r>
          </a:p>
          <a:p>
            <a:pPr marL="108000" indent="-108000">
              <a:spcBef>
                <a:spcPct val="0"/>
              </a:spcBef>
              <a:buFontTx/>
              <a:buNone/>
            </a:pPr>
            <a:r>
              <a:rPr lang="ja-JP" altLang="en-US" sz="1300" dirty="0">
                <a:latin typeface="Arial" panose="020B0604020202020204" pitchFamily="34" charset="0"/>
              </a:rPr>
              <a:t>・八尾市道木ノ本田井中線から府道堺大和高田線までを結ぶことにより、広域的な幹線道路ネットワークが形成され、周辺地域における企業立地の促進や物流の効率化に寄与する</a:t>
            </a:r>
            <a:r>
              <a:rPr lang="ja-JP" altLang="en-US" sz="1300" dirty="0" smtClean="0">
                <a:latin typeface="Arial" panose="020B0604020202020204" pitchFamily="34" charset="0"/>
              </a:rPr>
              <a:t>。</a:t>
            </a:r>
            <a:endParaRPr lang="en-US" altLang="ja-JP" sz="1300" dirty="0" smtClean="0">
              <a:latin typeface="Arial" panose="020B0604020202020204" pitchFamily="34" charset="0"/>
            </a:endParaRPr>
          </a:p>
          <a:p>
            <a:pPr marL="108000" indent="-108000">
              <a:spcBef>
                <a:spcPct val="0"/>
              </a:spcBef>
              <a:buFontTx/>
              <a:buNone/>
            </a:pPr>
            <a:endParaRPr lang="en-US" altLang="ja-JP" sz="1300" dirty="0">
              <a:latin typeface="Arial" panose="020B0604020202020204" pitchFamily="34" charset="0"/>
            </a:endParaRPr>
          </a:p>
          <a:p>
            <a:pPr>
              <a:spcBef>
                <a:spcPct val="0"/>
              </a:spcBef>
              <a:buFontTx/>
              <a:buNone/>
            </a:pPr>
            <a:r>
              <a:rPr lang="en-US" altLang="ja-JP" sz="1300" b="1" dirty="0">
                <a:solidFill>
                  <a:srgbClr val="000000"/>
                </a:solidFill>
                <a:latin typeface="Arial" panose="020B0604020202020204" pitchFamily="34" charset="0"/>
              </a:rPr>
              <a:t>【</a:t>
            </a:r>
            <a:r>
              <a:rPr lang="ja-JP" altLang="en-US" sz="1300" b="1" dirty="0">
                <a:solidFill>
                  <a:srgbClr val="000000"/>
                </a:solidFill>
                <a:latin typeface="Arial" panose="020B0604020202020204" pitchFamily="34" charset="0"/>
              </a:rPr>
              <a:t>安全・安心</a:t>
            </a:r>
            <a:r>
              <a:rPr lang="en-US" altLang="ja-JP" sz="1300" b="1" dirty="0">
                <a:solidFill>
                  <a:srgbClr val="000000"/>
                </a:solidFill>
                <a:latin typeface="Arial" panose="020B0604020202020204" pitchFamily="34" charset="0"/>
              </a:rPr>
              <a:t>】</a:t>
            </a:r>
          </a:p>
          <a:p>
            <a:pPr marL="108000" indent="-108000">
              <a:spcBef>
                <a:spcPct val="0"/>
              </a:spcBef>
              <a:buFontTx/>
              <a:buNone/>
            </a:pPr>
            <a:r>
              <a:rPr lang="ja-JP" altLang="en-US" sz="1300" dirty="0">
                <a:solidFill>
                  <a:srgbClr val="000000"/>
                </a:solidFill>
                <a:latin typeface="Arial" panose="020B0604020202020204" pitchFamily="34" charset="0"/>
              </a:rPr>
              <a:t>・無電柱化することで、地震や台風等の自然災害時における電柱倒壊による、道路の寸断を回避できる。</a:t>
            </a:r>
          </a:p>
          <a:p>
            <a:pPr marL="108000" indent="-108000">
              <a:spcBef>
                <a:spcPct val="0"/>
              </a:spcBef>
              <a:buFontTx/>
              <a:buNone/>
            </a:pPr>
            <a:r>
              <a:rPr lang="ja-JP" altLang="en-US" sz="1300" dirty="0">
                <a:solidFill>
                  <a:srgbClr val="000000"/>
                </a:solidFill>
                <a:latin typeface="Arial" panose="020B0604020202020204" pitchFamily="34" charset="0"/>
              </a:rPr>
              <a:t>・大和川以南から大阪府中部広域防災拠点及び大阪府広域医療搬送拠点への</a:t>
            </a:r>
            <a:r>
              <a:rPr lang="ja-JP" altLang="en-US" sz="1300" dirty="0" smtClean="0">
                <a:solidFill>
                  <a:srgbClr val="000000"/>
                </a:solidFill>
                <a:latin typeface="Arial" panose="020B0604020202020204" pitchFamily="34" charset="0"/>
              </a:rPr>
              <a:t>、１次アクセス道路として緊急</a:t>
            </a:r>
            <a:r>
              <a:rPr lang="ja-JP" altLang="en-US" sz="1300" dirty="0">
                <a:solidFill>
                  <a:srgbClr val="000000"/>
                </a:solidFill>
                <a:latin typeface="Arial" panose="020B0604020202020204" pitchFamily="34" charset="0"/>
              </a:rPr>
              <a:t>車両等の通行が確保され、防災機能が強化される</a:t>
            </a:r>
            <a:r>
              <a:rPr lang="ja-JP" altLang="en-US" sz="1300" dirty="0" smtClean="0">
                <a:solidFill>
                  <a:srgbClr val="000000"/>
                </a:solidFill>
                <a:latin typeface="Arial" panose="020B0604020202020204" pitchFamily="34" charset="0"/>
              </a:rPr>
              <a:t>。</a:t>
            </a:r>
            <a:endParaRPr lang="en-US" altLang="ja-JP" sz="1300" dirty="0" smtClean="0">
              <a:solidFill>
                <a:srgbClr val="000000"/>
              </a:solidFill>
              <a:latin typeface="Arial" panose="020B0604020202020204" pitchFamily="34" charset="0"/>
            </a:endParaRPr>
          </a:p>
          <a:p>
            <a:pPr>
              <a:spcBef>
                <a:spcPct val="0"/>
              </a:spcBef>
              <a:buFontTx/>
              <a:buNone/>
            </a:pPr>
            <a:endParaRPr lang="en-US" altLang="ja-JP" sz="1300" b="1" dirty="0">
              <a:solidFill>
                <a:srgbClr val="000000"/>
              </a:solidFill>
              <a:latin typeface="Arial" panose="020B0604020202020204" pitchFamily="34" charset="0"/>
            </a:endParaRPr>
          </a:p>
          <a:p>
            <a:pPr>
              <a:spcBef>
                <a:spcPct val="0"/>
              </a:spcBef>
              <a:buFontTx/>
              <a:buNone/>
            </a:pPr>
            <a:r>
              <a:rPr lang="en-US" altLang="ja-JP" sz="1300" b="1" dirty="0">
                <a:solidFill>
                  <a:srgbClr val="000000"/>
                </a:solidFill>
                <a:latin typeface="Arial" panose="020B0604020202020204" pitchFamily="34" charset="0"/>
              </a:rPr>
              <a:t>【</a:t>
            </a:r>
            <a:r>
              <a:rPr lang="ja-JP" altLang="en-US" sz="1300" b="1" dirty="0">
                <a:solidFill>
                  <a:srgbClr val="000000"/>
                </a:solidFill>
                <a:latin typeface="Arial" panose="020B0604020202020204" pitchFamily="34" charset="0"/>
              </a:rPr>
              <a:t>快適性</a:t>
            </a:r>
            <a:r>
              <a:rPr lang="en-US" altLang="ja-JP" sz="1300" b="1" dirty="0">
                <a:solidFill>
                  <a:srgbClr val="000000"/>
                </a:solidFill>
                <a:latin typeface="Arial" panose="020B0604020202020204" pitchFamily="34" charset="0"/>
              </a:rPr>
              <a:t>】</a:t>
            </a:r>
          </a:p>
          <a:p>
            <a:pPr marL="108000" indent="-108000">
              <a:spcBef>
                <a:spcPct val="0"/>
              </a:spcBef>
              <a:buFontTx/>
              <a:buNone/>
            </a:pPr>
            <a:r>
              <a:rPr lang="ja-JP" altLang="en-US" sz="1300" dirty="0">
                <a:solidFill>
                  <a:srgbClr val="000000"/>
                </a:solidFill>
                <a:latin typeface="Arial" panose="020B0604020202020204" pitchFamily="34" charset="0"/>
              </a:rPr>
              <a:t>・周辺道路の渋滞緩和に寄与する。</a:t>
            </a:r>
          </a:p>
          <a:p>
            <a:pPr marL="108000" indent="-108000">
              <a:spcBef>
                <a:spcPct val="0"/>
              </a:spcBef>
              <a:buFontTx/>
              <a:buNone/>
            </a:pPr>
            <a:r>
              <a:rPr lang="ja-JP" altLang="en-US" sz="1300" dirty="0">
                <a:solidFill>
                  <a:srgbClr val="000000"/>
                </a:solidFill>
                <a:latin typeface="Arial" panose="020B0604020202020204" pitchFamily="34" charset="0"/>
              </a:rPr>
              <a:t>・十分な幅員が確保された歩道及び</a:t>
            </a:r>
            <a:r>
              <a:rPr lang="ja-JP" altLang="en-US" sz="1300" dirty="0" smtClean="0">
                <a:solidFill>
                  <a:srgbClr val="000000"/>
                </a:solidFill>
                <a:latin typeface="Arial" panose="020B0604020202020204" pitchFamily="34" charset="0"/>
              </a:rPr>
              <a:t>自転車道の</a:t>
            </a:r>
            <a:r>
              <a:rPr lang="ja-JP" altLang="en-US" sz="1300" dirty="0">
                <a:solidFill>
                  <a:srgbClr val="000000"/>
                </a:solidFill>
                <a:latin typeface="Arial" panose="020B0604020202020204" pitchFamily="34" charset="0"/>
              </a:rPr>
              <a:t>整備により、快適性が向上する。</a:t>
            </a:r>
          </a:p>
          <a:p>
            <a:pPr marL="108000" indent="-108000">
              <a:spcBef>
                <a:spcPct val="0"/>
              </a:spcBef>
              <a:buFontTx/>
              <a:buNone/>
            </a:pPr>
            <a:r>
              <a:rPr lang="ja-JP" altLang="en-US" sz="1300" dirty="0">
                <a:solidFill>
                  <a:srgbClr val="000000"/>
                </a:solidFill>
                <a:latin typeface="Arial" panose="020B0604020202020204" pitchFamily="34" charset="0"/>
              </a:rPr>
              <a:t>・無電柱化により、良好な景観が形成される。</a:t>
            </a:r>
          </a:p>
        </p:txBody>
      </p:sp>
      <p:sp>
        <p:nvSpPr>
          <p:cNvPr id="47" name="テキスト ボックス 46"/>
          <p:cNvSpPr txBox="1"/>
          <p:nvPr/>
        </p:nvSpPr>
        <p:spPr>
          <a:xfrm>
            <a:off x="3567378" y="842710"/>
            <a:ext cx="1665841" cy="415498"/>
          </a:xfrm>
          <a:prstGeom prst="rect">
            <a:avLst/>
          </a:prstGeom>
          <a:solidFill>
            <a:schemeClr val="lt1"/>
          </a:solidFill>
          <a:ln>
            <a:solidFill>
              <a:schemeClr val="tx1"/>
            </a:solidFill>
          </a:ln>
        </p:spPr>
        <p:txBody>
          <a:bodyPr wrap="none" rtlCol="0">
            <a:spAutoFit/>
          </a:bodyPr>
          <a:lstStyle/>
          <a:p>
            <a:r>
              <a:rPr lang="zh-CN" altLang="en-US" sz="1050" b="1" dirty="0"/>
              <a:t>大阪府中部広域防災拠点</a:t>
            </a:r>
          </a:p>
          <a:p>
            <a:r>
              <a:rPr lang="zh-CN" altLang="en-US" sz="1050" b="1" dirty="0"/>
              <a:t>大阪府広域医療搬送拠点</a:t>
            </a:r>
          </a:p>
        </p:txBody>
      </p:sp>
      <p:cxnSp>
        <p:nvCxnSpPr>
          <p:cNvPr id="5" name="直線矢印コネクタ 4"/>
          <p:cNvCxnSpPr>
            <a:endCxn id="24" idx="17"/>
          </p:cNvCxnSpPr>
          <p:nvPr/>
        </p:nvCxnSpPr>
        <p:spPr>
          <a:xfrm flipH="1">
            <a:off x="4151436" y="1313124"/>
            <a:ext cx="283122" cy="10806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33849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A00B2AD5-9BFD-4821-B566-EFB741C1BA48}" type="slidenum">
              <a:rPr lang="ja-JP" altLang="en-US" sz="2000" smtClean="0">
                <a:latin typeface="Arial" charset="0"/>
              </a:rPr>
              <a:pPr eaLnBrk="1" hangingPunct="1">
                <a:spcBef>
                  <a:spcPct val="0"/>
                </a:spcBef>
                <a:buFontTx/>
                <a:buNone/>
              </a:pPr>
              <a:t>11</a:t>
            </a:fld>
            <a:endParaRPr lang="ja-JP" altLang="en-US" sz="2000">
              <a:latin typeface="Arial" charset="0"/>
            </a:endParaRPr>
          </a:p>
        </p:txBody>
      </p:sp>
      <p:sp>
        <p:nvSpPr>
          <p:cNvPr id="34"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3" name="正方形/長方形 2">
            <a:extLst>
              <a:ext uri="{FF2B5EF4-FFF2-40B4-BE49-F238E27FC236}">
                <a16:creationId xmlns:a16="http://schemas.microsoft.com/office/drawing/2014/main" id="{D120DE7A-625C-E651-1737-A42CD80C244E}"/>
              </a:ext>
            </a:extLst>
          </p:cNvPr>
          <p:cNvSpPr/>
          <p:nvPr/>
        </p:nvSpPr>
        <p:spPr>
          <a:xfrm>
            <a:off x="0" y="892175"/>
            <a:ext cx="9144000" cy="2395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2400" dirty="0">
                <a:solidFill>
                  <a:schemeClr val="tx1"/>
                </a:solidFill>
              </a:rPr>
              <a:t>　</a:t>
            </a:r>
            <a:r>
              <a:rPr lang="ja-JP" altLang="en-US" b="1" dirty="0">
                <a:solidFill>
                  <a:schemeClr val="tx1"/>
                </a:solidFill>
              </a:rPr>
              <a:t> </a:t>
            </a:r>
            <a:r>
              <a:rPr lang="ja-JP" altLang="en-US" b="1" u="sng" dirty="0">
                <a:solidFill>
                  <a:schemeClr val="tx1"/>
                </a:solidFill>
              </a:rPr>
              <a:t>◆費用便益比とは</a:t>
            </a:r>
            <a:endParaRPr lang="en-US" altLang="ja-JP" b="1" u="sng" dirty="0">
              <a:solidFill>
                <a:schemeClr val="tx1"/>
              </a:solidFill>
            </a:endParaRPr>
          </a:p>
          <a:p>
            <a:pPr eaLnBrk="1" hangingPunct="1">
              <a:defRPr/>
            </a:pPr>
            <a:r>
              <a:rPr lang="ja-JP" altLang="en-US" dirty="0">
                <a:solidFill>
                  <a:schemeClr val="tx1"/>
                </a:solidFill>
              </a:rPr>
              <a:t>　　　　 ＜便益＞を＜費用＞ で割ったものであり、値が大きいほど投資効果が大きい。</a:t>
            </a:r>
          </a:p>
          <a:p>
            <a:pPr eaLnBrk="1" hangingPunct="1">
              <a:defRPr/>
            </a:pPr>
            <a:r>
              <a:rPr lang="ja-JP" altLang="en-US" sz="2400" b="1" dirty="0">
                <a:solidFill>
                  <a:schemeClr val="tx1"/>
                </a:solidFill>
              </a:rPr>
              <a:t>　 </a:t>
            </a:r>
            <a:r>
              <a:rPr lang="ja-JP" altLang="en-US" b="1" u="sng" dirty="0">
                <a:solidFill>
                  <a:schemeClr val="tx1"/>
                </a:solidFill>
              </a:rPr>
              <a:t>◆道路事業の費用便益比</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B</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C</a:t>
            </a:r>
            <a:r>
              <a:rPr lang="ja-JP" altLang="en-US" b="1" u="sng" dirty="0">
                <a:solidFill>
                  <a:schemeClr val="tx1"/>
                </a:solidFill>
                <a:latin typeface="ＭＳ Ｐゴシック" pitchFamily="50" charset="-128"/>
              </a:rPr>
              <a:t>）</a:t>
            </a:r>
            <a:endParaRPr lang="en-US" altLang="ja-JP" b="1" u="sng" dirty="0">
              <a:solidFill>
                <a:schemeClr val="tx1"/>
              </a:solidFill>
            </a:endParaRPr>
          </a:p>
          <a:p>
            <a:pPr eaLnBrk="1" hangingPunct="1">
              <a:defRPr/>
            </a:pPr>
            <a:r>
              <a:rPr lang="ja-JP" altLang="en-US" dirty="0">
                <a:solidFill>
                  <a:schemeClr val="tx1"/>
                </a:solidFill>
              </a:rPr>
              <a:t>　　　　　費用：事業費、維持管理費（</a:t>
            </a:r>
            <a:r>
              <a:rPr lang="en-US" altLang="ja-JP" dirty="0">
                <a:solidFill>
                  <a:schemeClr val="tx1"/>
                </a:solidFill>
              </a:rPr>
              <a:t>C</a:t>
            </a:r>
            <a:r>
              <a:rPr lang="ja-JP" altLang="en-US" dirty="0">
                <a:solidFill>
                  <a:schemeClr val="tx1"/>
                </a:solidFill>
              </a:rPr>
              <a:t>：コスト）</a:t>
            </a:r>
          </a:p>
          <a:p>
            <a:pPr eaLnBrk="1" hangingPunct="1">
              <a:defRPr/>
            </a:pPr>
            <a:r>
              <a:rPr lang="ja-JP" altLang="en-US" dirty="0">
                <a:solidFill>
                  <a:schemeClr val="tx1"/>
                </a:solidFill>
              </a:rPr>
              <a:t>　　　　　便益：整備効果を貨幣価値に換算したもの（</a:t>
            </a:r>
            <a:r>
              <a:rPr lang="en-US" altLang="ja-JP" dirty="0">
                <a:solidFill>
                  <a:schemeClr val="tx1"/>
                </a:solidFill>
              </a:rPr>
              <a:t>B</a:t>
            </a:r>
            <a:r>
              <a:rPr lang="ja-JP" altLang="en-US" dirty="0">
                <a:solidFill>
                  <a:schemeClr val="tx1"/>
                </a:solidFill>
              </a:rPr>
              <a:t>：ベネフィット）</a:t>
            </a:r>
            <a:endParaRPr lang="en-US" altLang="ja-JP" dirty="0">
              <a:solidFill>
                <a:schemeClr val="tx1"/>
              </a:solidFill>
            </a:endParaRPr>
          </a:p>
          <a:p>
            <a:pPr eaLnBrk="1" hangingPunct="1">
              <a:defRPr/>
            </a:pPr>
            <a:r>
              <a:rPr lang="ja-JP" altLang="en-US" sz="2000" dirty="0">
                <a:solidFill>
                  <a:schemeClr val="tx1"/>
                </a:solidFill>
              </a:rPr>
              <a:t>　　　　　　　</a:t>
            </a:r>
            <a:r>
              <a:rPr lang="ja-JP" altLang="en-US" dirty="0">
                <a:solidFill>
                  <a:schemeClr val="tx1"/>
                </a:solidFill>
              </a:rPr>
              <a:t>　</a:t>
            </a:r>
            <a:r>
              <a:rPr lang="en-US" altLang="ja-JP" sz="1600" dirty="0">
                <a:solidFill>
                  <a:schemeClr val="tx1"/>
                </a:solidFill>
              </a:rPr>
              <a:t>※</a:t>
            </a:r>
            <a:r>
              <a:rPr lang="ja-JP" altLang="en-US" sz="1600" dirty="0">
                <a:solidFill>
                  <a:schemeClr val="tx1"/>
                </a:solidFill>
              </a:rPr>
              <a:t>道路整備・改良に伴う便益は　「走行時間短縮」、「走行経費減少」、「交通事故減少」　</a:t>
            </a:r>
            <a:endParaRPr lang="en-US" altLang="ja-JP" sz="1600" dirty="0">
              <a:solidFill>
                <a:schemeClr val="tx1"/>
              </a:solidFill>
            </a:endParaRPr>
          </a:p>
          <a:p>
            <a:pPr eaLnBrk="1" hangingPunct="1">
              <a:defRPr/>
            </a:pPr>
            <a:endParaRPr lang="en-US" altLang="ja-JP" sz="700" b="1" dirty="0">
              <a:solidFill>
                <a:schemeClr val="tx1"/>
              </a:solidFill>
            </a:endParaRPr>
          </a:p>
          <a:p>
            <a:pPr eaLnBrk="1" hangingPunct="1">
              <a:defRPr/>
            </a:pPr>
            <a:r>
              <a:rPr lang="ja-JP" altLang="en-US" sz="2000" b="1" dirty="0">
                <a:solidFill>
                  <a:schemeClr val="tx1"/>
                </a:solidFill>
              </a:rPr>
              <a:t>　　　</a:t>
            </a:r>
            <a:endParaRPr lang="ja-JP" altLang="en-US" b="1" u="sng" dirty="0">
              <a:solidFill>
                <a:schemeClr val="tx1"/>
              </a:solidFill>
            </a:endParaRPr>
          </a:p>
        </p:txBody>
      </p:sp>
      <p:sp>
        <p:nvSpPr>
          <p:cNvPr id="4" name="正方形/長方形 4">
            <a:extLst>
              <a:ext uri="{FF2B5EF4-FFF2-40B4-BE49-F238E27FC236}">
                <a16:creationId xmlns:a16="http://schemas.microsoft.com/office/drawing/2014/main" id="{0CB215CB-60A6-E2E9-0E0A-4ED5CC36706E}"/>
              </a:ext>
            </a:extLst>
          </p:cNvPr>
          <p:cNvSpPr>
            <a:spLocks noChangeArrowheads="1"/>
          </p:cNvSpPr>
          <p:nvPr/>
        </p:nvSpPr>
        <p:spPr bwMode="auto">
          <a:xfrm>
            <a:off x="149225" y="549275"/>
            <a:ext cx="431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a:latin typeface="HGSｺﾞｼｯｸM" panose="020B0600000000000000" pitchFamily="50" charset="-128"/>
                <a:ea typeface="HGSｺﾞｼｯｸM" panose="020B0600000000000000" pitchFamily="50" charset="-128"/>
              </a:rPr>
              <a:t>■</a:t>
            </a:r>
            <a:r>
              <a:rPr lang="ja-JP" altLang="en-US" sz="2000" b="1">
                <a:latin typeface="Arial" panose="020B0604020202020204" pitchFamily="34" charset="0"/>
              </a:rPr>
              <a:t>事業の投資効果（費用便益分析）①</a:t>
            </a:r>
          </a:p>
        </p:txBody>
      </p:sp>
      <p:grpSp>
        <p:nvGrpSpPr>
          <p:cNvPr id="6" name="グループ化 16">
            <a:extLst>
              <a:ext uri="{FF2B5EF4-FFF2-40B4-BE49-F238E27FC236}">
                <a16:creationId xmlns:a16="http://schemas.microsoft.com/office/drawing/2014/main" id="{5D556634-8FE5-65E0-8312-F06BA7574417}"/>
              </a:ext>
            </a:extLst>
          </p:cNvPr>
          <p:cNvGrpSpPr>
            <a:grpSpLocks/>
          </p:cNvGrpSpPr>
          <p:nvPr/>
        </p:nvGrpSpPr>
        <p:grpSpPr bwMode="auto">
          <a:xfrm>
            <a:off x="703263" y="4681538"/>
            <a:ext cx="7685087" cy="2011362"/>
            <a:chOff x="703262" y="4812249"/>
            <a:chExt cx="7685161" cy="2011700"/>
          </a:xfrm>
        </p:grpSpPr>
        <p:grpSp>
          <p:nvGrpSpPr>
            <p:cNvPr id="8" name="グループ化 12">
              <a:extLst>
                <a:ext uri="{FF2B5EF4-FFF2-40B4-BE49-F238E27FC236}">
                  <a16:creationId xmlns:a16="http://schemas.microsoft.com/office/drawing/2014/main" id="{C2A7292F-AEF0-B4F6-C6BF-75140E30F2A2}"/>
                </a:ext>
              </a:extLst>
            </p:cNvPr>
            <p:cNvGrpSpPr>
              <a:grpSpLocks/>
            </p:cNvGrpSpPr>
            <p:nvPr/>
          </p:nvGrpSpPr>
          <p:grpSpPr bwMode="auto">
            <a:xfrm>
              <a:off x="3039442" y="4849813"/>
              <a:ext cx="5051425" cy="1966912"/>
              <a:chOff x="2562225" y="4849813"/>
              <a:chExt cx="5051425" cy="1966912"/>
            </a:xfrm>
          </p:grpSpPr>
          <p:grpSp>
            <p:nvGrpSpPr>
              <p:cNvPr id="11" name="グループ化 9">
                <a:extLst>
                  <a:ext uri="{FF2B5EF4-FFF2-40B4-BE49-F238E27FC236}">
                    <a16:creationId xmlns:a16="http://schemas.microsoft.com/office/drawing/2014/main" id="{ED18E366-FA5D-D6D9-E2FE-FDC36643FF97}"/>
                  </a:ext>
                </a:extLst>
              </p:cNvPr>
              <p:cNvGrpSpPr>
                <a:grpSpLocks/>
              </p:cNvGrpSpPr>
              <p:nvPr/>
            </p:nvGrpSpPr>
            <p:grpSpPr bwMode="auto">
              <a:xfrm>
                <a:off x="2644775" y="4849813"/>
                <a:ext cx="4968875" cy="1966912"/>
                <a:chOff x="2644775" y="4849813"/>
                <a:chExt cx="4968875" cy="1966912"/>
              </a:xfrm>
            </p:grpSpPr>
            <p:pic>
              <p:nvPicPr>
                <p:cNvPr id="13" name="図 6">
                  <a:extLst>
                    <a:ext uri="{FF2B5EF4-FFF2-40B4-BE49-F238E27FC236}">
                      <a16:creationId xmlns:a16="http://schemas.microsoft.com/office/drawing/2014/main" id="{18932EB6-FA9E-B6B0-3AAE-4B8E50BEC99D}"/>
                    </a:ext>
                  </a:extLst>
                </p:cNvPr>
                <p:cNvPicPr>
                  <a:picLocks noChangeAspect="1"/>
                </p:cNvPicPr>
                <p:nvPr/>
              </p:nvPicPr>
              <p:blipFill>
                <a:blip r:embed="rId2">
                  <a:extLst>
                    <a:ext uri="{28A0092B-C50C-407E-A947-70E740481C1C}">
                      <a14:useLocalDpi xmlns:a14="http://schemas.microsoft.com/office/drawing/2010/main" val="0"/>
                    </a:ext>
                  </a:extLst>
                </a:blip>
                <a:srcRect l="7687" t="32166" r="45528" b="23299"/>
                <a:stretch>
                  <a:fillRect/>
                </a:stretch>
              </p:blipFill>
              <p:spPr bwMode="auto">
                <a:xfrm>
                  <a:off x="2644775" y="4849813"/>
                  <a:ext cx="49688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7">
                  <a:extLst>
                    <a:ext uri="{FF2B5EF4-FFF2-40B4-BE49-F238E27FC236}">
                      <a16:creationId xmlns:a16="http://schemas.microsoft.com/office/drawing/2014/main" id="{A587F23C-F376-130A-2CD9-A6DA6A1D9B03}"/>
                    </a:ext>
                  </a:extLst>
                </p:cNvPr>
                <p:cNvSpPr txBox="1">
                  <a:spLocks noChangeArrowheads="1"/>
                </p:cNvSpPr>
                <p:nvPr/>
              </p:nvSpPr>
              <p:spPr bwMode="auto">
                <a:xfrm>
                  <a:off x="378389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整備なし</a:t>
                  </a:r>
                </a:p>
              </p:txBody>
            </p:sp>
            <p:sp>
              <p:nvSpPr>
                <p:cNvPr id="15" name="テキスト ボックス 18">
                  <a:extLst>
                    <a:ext uri="{FF2B5EF4-FFF2-40B4-BE49-F238E27FC236}">
                      <a16:creationId xmlns:a16="http://schemas.microsoft.com/office/drawing/2014/main" id="{C7B10213-46F7-9C07-59AE-6E973004FB16}"/>
                    </a:ext>
                  </a:extLst>
                </p:cNvPr>
                <p:cNvSpPr txBox="1">
                  <a:spLocks noChangeArrowheads="1"/>
                </p:cNvSpPr>
                <p:nvPr/>
              </p:nvSpPr>
              <p:spPr bwMode="auto">
                <a:xfrm>
                  <a:off x="619605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整備あり</a:t>
                  </a:r>
                </a:p>
              </p:txBody>
            </p:sp>
          </p:grpSp>
          <p:sp>
            <p:nvSpPr>
              <p:cNvPr id="12" name="テキスト ボックス 12">
                <a:extLst>
                  <a:ext uri="{FF2B5EF4-FFF2-40B4-BE49-F238E27FC236}">
                    <a16:creationId xmlns:a16="http://schemas.microsoft.com/office/drawing/2014/main" id="{77F6C0F1-C719-4391-9BB5-FD69BE652A3A}"/>
                  </a:ext>
                </a:extLst>
              </p:cNvPr>
              <p:cNvSpPr txBox="1">
                <a:spLocks noChangeArrowheads="1"/>
              </p:cNvSpPr>
              <p:nvPr/>
            </p:nvSpPr>
            <p:spPr bwMode="auto">
              <a:xfrm rot="5400000">
                <a:off x="1906587" y="5541963"/>
                <a:ext cx="1814513"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400">
                  <a:solidFill>
                    <a:schemeClr val="tx2"/>
                  </a:solidFill>
                  <a:latin typeface="Meiryo UI" panose="020B0604030504040204" pitchFamily="50" charset="-128"/>
                  <a:ea typeface="Meiryo UI" panose="020B0604030504040204" pitchFamily="50" charset="-128"/>
                </a:endParaRPr>
              </a:p>
            </p:txBody>
          </p:sp>
        </p:grpSp>
        <p:sp>
          <p:nvSpPr>
            <p:cNvPr id="9" name="正方形/長方形 8">
              <a:extLst>
                <a:ext uri="{FF2B5EF4-FFF2-40B4-BE49-F238E27FC236}">
                  <a16:creationId xmlns:a16="http://schemas.microsoft.com/office/drawing/2014/main" id="{4FA76AB0-5E3E-E28D-B3FB-8192F1259C3E}"/>
                </a:ext>
              </a:extLst>
            </p:cNvPr>
            <p:cNvSpPr/>
            <p:nvPr/>
          </p:nvSpPr>
          <p:spPr>
            <a:xfrm>
              <a:off x="703262" y="4812249"/>
              <a:ext cx="7685161" cy="2011700"/>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 name="正方形/長方形 9">
              <a:extLst>
                <a:ext uri="{FF2B5EF4-FFF2-40B4-BE49-F238E27FC236}">
                  <a16:creationId xmlns:a16="http://schemas.microsoft.com/office/drawing/2014/main" id="{37FADFF3-E079-BC88-9266-75D24509B7EF}"/>
                </a:ext>
              </a:extLst>
            </p:cNvPr>
            <p:cNvSpPr/>
            <p:nvPr/>
          </p:nvSpPr>
          <p:spPr>
            <a:xfrm>
              <a:off x="703262" y="4812249"/>
              <a:ext cx="1404951" cy="33819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便益の考え方</a:t>
              </a:r>
            </a:p>
          </p:txBody>
        </p:sp>
      </p:grpSp>
      <p:grpSp>
        <p:nvGrpSpPr>
          <p:cNvPr id="17" name="グループ化 19">
            <a:extLst>
              <a:ext uri="{FF2B5EF4-FFF2-40B4-BE49-F238E27FC236}">
                <a16:creationId xmlns:a16="http://schemas.microsoft.com/office/drawing/2014/main" id="{696EB4DC-01D8-907C-63B7-6170AB2A707F}"/>
              </a:ext>
            </a:extLst>
          </p:cNvPr>
          <p:cNvGrpSpPr>
            <a:grpSpLocks/>
          </p:cNvGrpSpPr>
          <p:nvPr/>
        </p:nvGrpSpPr>
        <p:grpSpPr bwMode="auto">
          <a:xfrm>
            <a:off x="712788" y="2862263"/>
            <a:ext cx="7675562" cy="1790700"/>
            <a:chOff x="712787" y="2921001"/>
            <a:chExt cx="7675635" cy="1791443"/>
          </a:xfrm>
        </p:grpSpPr>
        <p:sp>
          <p:nvSpPr>
            <p:cNvPr id="18" name="正方形/長方形 17">
              <a:extLst>
                <a:ext uri="{FF2B5EF4-FFF2-40B4-BE49-F238E27FC236}">
                  <a16:creationId xmlns:a16="http://schemas.microsoft.com/office/drawing/2014/main" id="{5977D4A2-248E-D65B-42D4-E1C03278C80C}"/>
                </a:ext>
              </a:extLst>
            </p:cNvPr>
            <p:cNvSpPr/>
            <p:nvPr/>
          </p:nvSpPr>
          <p:spPr>
            <a:xfrm>
              <a:off x="712787" y="2921001"/>
              <a:ext cx="7675635" cy="1791443"/>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19" name="グループ化 6">
              <a:extLst>
                <a:ext uri="{FF2B5EF4-FFF2-40B4-BE49-F238E27FC236}">
                  <a16:creationId xmlns:a16="http://schemas.microsoft.com/office/drawing/2014/main" id="{EFFB7FB9-C828-3D86-D7DC-1E6F7CCF350C}"/>
                </a:ext>
              </a:extLst>
            </p:cNvPr>
            <p:cNvGrpSpPr>
              <a:grpSpLocks/>
            </p:cNvGrpSpPr>
            <p:nvPr/>
          </p:nvGrpSpPr>
          <p:grpSpPr bwMode="auto">
            <a:xfrm>
              <a:off x="2124075" y="3016459"/>
              <a:ext cx="5600700" cy="1614487"/>
              <a:chOff x="2124075" y="2944813"/>
              <a:chExt cx="5600700" cy="1614487"/>
            </a:xfrm>
          </p:grpSpPr>
          <p:pic>
            <p:nvPicPr>
              <p:cNvPr id="21" name="図 9">
                <a:extLst>
                  <a:ext uri="{FF2B5EF4-FFF2-40B4-BE49-F238E27FC236}">
                    <a16:creationId xmlns:a16="http://schemas.microsoft.com/office/drawing/2014/main" id="{16CE9B3D-43DD-0D35-F34D-15A0CA8E55E1}"/>
                  </a:ext>
                </a:extLst>
              </p:cNvPr>
              <p:cNvPicPr>
                <a:picLocks noChangeAspect="1"/>
              </p:cNvPicPr>
              <p:nvPr/>
            </p:nvPicPr>
            <p:blipFill>
              <a:blip r:embed="rId3">
                <a:extLst>
                  <a:ext uri="{28A0092B-C50C-407E-A947-70E740481C1C}">
                    <a14:useLocalDpi xmlns:a14="http://schemas.microsoft.com/office/drawing/2010/main" val="0"/>
                  </a:ext>
                </a:extLst>
              </a:blip>
              <a:srcRect l="9006" t="46230" r="30006" b="27986"/>
              <a:stretch>
                <a:fillRect/>
              </a:stretch>
            </p:blipFill>
            <p:spPr bwMode="auto">
              <a:xfrm>
                <a:off x="2124075" y="3090863"/>
                <a:ext cx="56007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a:extLst>
                  <a:ext uri="{FF2B5EF4-FFF2-40B4-BE49-F238E27FC236}">
                    <a16:creationId xmlns:a16="http://schemas.microsoft.com/office/drawing/2014/main" id="{F65B8497-7F50-3786-C04C-31A168CA9A62}"/>
                  </a:ext>
                </a:extLst>
              </p:cNvPr>
              <p:cNvSpPr txBox="1"/>
              <p:nvPr/>
            </p:nvSpPr>
            <p:spPr bwMode="auto">
              <a:xfrm>
                <a:off x="3868767" y="2944645"/>
                <a:ext cx="3856073"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整備効果を貨幣価値に換算したもの（</a:t>
                </a:r>
                <a:r>
                  <a:rPr lang="en-US" altLang="ja-JP" sz="1400" dirty="0">
                    <a:latin typeface="Meiryo UI" pitchFamily="50" charset="-128"/>
                    <a:ea typeface="Meiryo UI" pitchFamily="50" charset="-128"/>
                    <a:cs typeface="Meiryo UI" pitchFamily="50" charset="-128"/>
                  </a:rPr>
                  <a:t>B</a:t>
                </a:r>
                <a:r>
                  <a:rPr lang="ja-JP" altLang="en-US" sz="1400" dirty="0">
                    <a:latin typeface="Meiryo UI" pitchFamily="50" charset="-128"/>
                    <a:ea typeface="Meiryo UI" pitchFamily="50" charset="-128"/>
                    <a:cs typeface="Meiryo UI" pitchFamily="50" charset="-128"/>
                  </a:rPr>
                  <a:t>）</a:t>
                </a:r>
              </a:p>
            </p:txBody>
          </p:sp>
          <p:sp>
            <p:nvSpPr>
              <p:cNvPr id="23" name="テキスト ボックス 22">
                <a:extLst>
                  <a:ext uri="{FF2B5EF4-FFF2-40B4-BE49-F238E27FC236}">
                    <a16:creationId xmlns:a16="http://schemas.microsoft.com/office/drawing/2014/main" id="{46CA29C6-E22D-46FB-F8C2-465E29342E00}"/>
                  </a:ext>
                </a:extLst>
              </p:cNvPr>
              <p:cNvSpPr txBox="1"/>
              <p:nvPr/>
            </p:nvSpPr>
            <p:spPr bwMode="auto">
              <a:xfrm>
                <a:off x="3851303" y="4251699"/>
                <a:ext cx="3856074"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zh-TW" altLang="en-US" sz="1400" dirty="0">
                    <a:latin typeface="Meiryo UI" pitchFamily="50" charset="-128"/>
                    <a:ea typeface="Meiryo UI" pitchFamily="50" charset="-128"/>
                    <a:cs typeface="Meiryo UI" pitchFamily="50" charset="-128"/>
                  </a:rPr>
                  <a:t>事業費、維持管理費</a:t>
                </a: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C</a:t>
                </a:r>
                <a:r>
                  <a:rPr lang="ja-JP" altLang="en-US" sz="1400" dirty="0">
                    <a:latin typeface="Meiryo UI" pitchFamily="50" charset="-128"/>
                    <a:ea typeface="Meiryo UI" pitchFamily="50" charset="-128"/>
                    <a:cs typeface="Meiryo UI" pitchFamily="50" charset="-128"/>
                  </a:rPr>
                  <a:t>）</a:t>
                </a:r>
              </a:p>
            </p:txBody>
          </p:sp>
          <p:grpSp>
            <p:nvGrpSpPr>
              <p:cNvPr id="24" name="グループ化 4">
                <a:extLst>
                  <a:ext uri="{FF2B5EF4-FFF2-40B4-BE49-F238E27FC236}">
                    <a16:creationId xmlns:a16="http://schemas.microsoft.com/office/drawing/2014/main" id="{FDA8A166-EE7C-BF7C-BD06-2C0322BEF27D}"/>
                  </a:ext>
                </a:extLst>
              </p:cNvPr>
              <p:cNvGrpSpPr>
                <a:grpSpLocks/>
              </p:cNvGrpSpPr>
              <p:nvPr/>
            </p:nvGrpSpPr>
            <p:grpSpPr bwMode="auto">
              <a:xfrm>
                <a:off x="4211960" y="3789040"/>
                <a:ext cx="3096344" cy="432048"/>
                <a:chOff x="4211960" y="3789040"/>
                <a:chExt cx="3096344" cy="432048"/>
              </a:xfrm>
            </p:grpSpPr>
            <p:sp>
              <p:nvSpPr>
                <p:cNvPr id="25" name="正方形/長方形 24">
                  <a:extLst>
                    <a:ext uri="{FF2B5EF4-FFF2-40B4-BE49-F238E27FC236}">
                      <a16:creationId xmlns:a16="http://schemas.microsoft.com/office/drawing/2014/main" id="{B796C134-483B-3A8C-1FFC-216AB83C3195}"/>
                    </a:ext>
                  </a:extLst>
                </p:cNvPr>
                <p:cNvSpPr/>
                <p:nvPr/>
              </p:nvSpPr>
              <p:spPr>
                <a:xfrm>
                  <a:off x="4211670" y="3789545"/>
                  <a:ext cx="3097241" cy="43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6" name="テキスト ボックス 3">
                  <a:extLst>
                    <a:ext uri="{FF2B5EF4-FFF2-40B4-BE49-F238E27FC236}">
                      <a16:creationId xmlns:a16="http://schemas.microsoft.com/office/drawing/2014/main" id="{93C67789-BE87-E8B7-F9C4-A20E3763AD71}"/>
                    </a:ext>
                  </a:extLst>
                </p:cNvPr>
                <p:cNvSpPr txBox="1">
                  <a:spLocks noChangeArrowheads="1"/>
                </p:cNvSpPr>
                <p:nvPr/>
              </p:nvSpPr>
              <p:spPr bwMode="auto">
                <a:xfrm>
                  <a:off x="4355976"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事業費</a:t>
                  </a:r>
                </a:p>
              </p:txBody>
            </p:sp>
            <p:sp>
              <p:nvSpPr>
                <p:cNvPr id="27" name="テキスト ボックス 13">
                  <a:extLst>
                    <a:ext uri="{FF2B5EF4-FFF2-40B4-BE49-F238E27FC236}">
                      <a16:creationId xmlns:a16="http://schemas.microsoft.com/office/drawing/2014/main" id="{B1AFAD3C-A909-269C-119E-A55587060245}"/>
                    </a:ext>
                  </a:extLst>
                </p:cNvPr>
                <p:cNvSpPr txBox="1">
                  <a:spLocks noChangeArrowheads="1"/>
                </p:cNvSpPr>
                <p:nvPr/>
              </p:nvSpPr>
              <p:spPr bwMode="auto">
                <a:xfrm>
                  <a:off x="5940152"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維持管理費</a:t>
                  </a:r>
                </a:p>
              </p:txBody>
            </p:sp>
            <p:sp>
              <p:nvSpPr>
                <p:cNvPr id="28" name="テキスト ボックス 14">
                  <a:extLst>
                    <a:ext uri="{FF2B5EF4-FFF2-40B4-BE49-F238E27FC236}">
                      <a16:creationId xmlns:a16="http://schemas.microsoft.com/office/drawing/2014/main" id="{84E7D819-13F7-7878-1786-2866537C201C}"/>
                    </a:ext>
                  </a:extLst>
                </p:cNvPr>
                <p:cNvSpPr txBox="1">
                  <a:spLocks noChangeArrowheads="1"/>
                </p:cNvSpPr>
                <p:nvPr/>
              </p:nvSpPr>
              <p:spPr bwMode="auto">
                <a:xfrm>
                  <a:off x="5471025" y="3899516"/>
                  <a:ext cx="338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a:t>
                  </a:r>
                </a:p>
              </p:txBody>
            </p:sp>
          </p:grpSp>
        </p:grpSp>
        <p:sp>
          <p:nvSpPr>
            <p:cNvPr id="20" name="正方形/長方形 19">
              <a:extLst>
                <a:ext uri="{FF2B5EF4-FFF2-40B4-BE49-F238E27FC236}">
                  <a16:creationId xmlns:a16="http://schemas.microsoft.com/office/drawing/2014/main" id="{FBFCAE93-7812-EECB-D3C5-E65D2C5FCDB7}"/>
                </a:ext>
              </a:extLst>
            </p:cNvPr>
            <p:cNvSpPr/>
            <p:nvPr/>
          </p:nvSpPr>
          <p:spPr>
            <a:xfrm>
              <a:off x="712787" y="2921001"/>
              <a:ext cx="1219212" cy="33827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費用便益比</a:t>
              </a:r>
            </a:p>
          </p:txBody>
        </p:sp>
      </p:grpSp>
    </p:spTree>
    <p:extLst>
      <p:ext uri="{BB962C8B-B14F-4D97-AF65-F5344CB8AC3E}">
        <p14:creationId xmlns:p14="http://schemas.microsoft.com/office/powerpoint/2010/main" val="3899799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4925" y="630238"/>
            <a:ext cx="8713788" cy="1069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rPr>
              <a:t>◆走行時間短縮便益とは</a:t>
            </a:r>
            <a:endParaRPr lang="en-US" altLang="ja-JP" sz="2000" b="1" u="sng" dirty="0">
              <a:solidFill>
                <a:schemeClr val="tx1"/>
              </a:solidFill>
            </a:endParaRPr>
          </a:p>
          <a:p>
            <a:pPr eaLnBrk="1" hangingPunct="1">
              <a:defRPr/>
            </a:pPr>
            <a:r>
              <a:rPr lang="ja-JP" altLang="en-US" b="1" dirty="0">
                <a:solidFill>
                  <a:schemeClr val="tx1"/>
                </a:solidFill>
              </a:rPr>
              <a:t>　　</a:t>
            </a:r>
            <a:r>
              <a:rPr lang="ja-JP" altLang="en-US" dirty="0">
                <a:solidFill>
                  <a:schemeClr val="tx1"/>
                </a:solidFill>
              </a:rPr>
              <a:t>道路整備・改良に伴い自動車交通が円滑化し、走行時間が短縮されることにより</a:t>
            </a:r>
            <a:endParaRPr lang="en-US" altLang="ja-JP" dirty="0">
              <a:solidFill>
                <a:schemeClr val="tx1"/>
              </a:solidFill>
            </a:endParaRPr>
          </a:p>
          <a:p>
            <a:pPr eaLnBrk="1" hangingPunct="1">
              <a:defRPr/>
            </a:pPr>
            <a:r>
              <a:rPr lang="ja-JP" altLang="en-US" dirty="0">
                <a:solidFill>
                  <a:schemeClr val="tx1"/>
                </a:solidFill>
              </a:rPr>
              <a:t>　　道路利用者の得られる利益を貨幣換算したもの。　</a:t>
            </a:r>
          </a:p>
        </p:txBody>
      </p:sp>
      <p:sp>
        <p:nvSpPr>
          <p:cNvPr id="11"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13" name="テキスト ボックス 12"/>
          <p:cNvSpPr txBox="1"/>
          <p:nvPr/>
        </p:nvSpPr>
        <p:spPr bwMode="auto">
          <a:xfrm>
            <a:off x="56242" y="1876425"/>
            <a:ext cx="9023350"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○整備の有無による走行時間費用の年間の総和の差により算出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走行時間費用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走行時間（分）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時間価値原単位（円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台・分）</a:t>
            </a:r>
            <a:r>
              <a:rPr lang="en-US" altLang="ja-JP" sz="1600" dirty="0">
                <a:solidFill>
                  <a:schemeClr val="tx1"/>
                </a:solidFill>
                <a:latin typeface="Meiryo UI" pitchFamily="50" charset="-128"/>
                <a:ea typeface="Meiryo UI" pitchFamily="50" charset="-128"/>
                <a:cs typeface="Meiryo UI" pitchFamily="50" charset="-128"/>
              </a:rPr>
              <a:t>×365(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7653"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EA1E415A-215A-47E6-8154-88238A78A82C}" type="slidenum">
              <a:rPr lang="ja-JP" altLang="en-US" sz="2000" smtClean="0">
                <a:latin typeface="Arial" panose="020B0604020202020204" pitchFamily="34" charset="0"/>
              </a:rPr>
              <a:pPr>
                <a:spcBef>
                  <a:spcPct val="0"/>
                </a:spcBef>
                <a:buFontTx/>
                <a:buNone/>
              </a:pPr>
              <a:t>12</a:t>
            </a:fld>
            <a:endParaRPr lang="ja-JP" altLang="en-US" sz="2000" dirty="0">
              <a:latin typeface="Arial" panose="020B0604020202020204" pitchFamily="34" charset="0"/>
            </a:endParaRPr>
          </a:p>
        </p:txBody>
      </p:sp>
      <p:grpSp>
        <p:nvGrpSpPr>
          <p:cNvPr id="27654" name="グループ化 1"/>
          <p:cNvGrpSpPr>
            <a:grpSpLocks/>
          </p:cNvGrpSpPr>
          <p:nvPr/>
        </p:nvGrpSpPr>
        <p:grpSpPr bwMode="auto">
          <a:xfrm>
            <a:off x="4284663" y="2898775"/>
            <a:ext cx="4751387" cy="1609725"/>
            <a:chOff x="1190624" y="4381641"/>
            <a:chExt cx="6762750" cy="1885950"/>
          </a:xfrm>
        </p:grpSpPr>
        <p:grpSp>
          <p:nvGrpSpPr>
            <p:cNvPr id="27661" name="グループ化 3"/>
            <p:cNvGrpSpPr>
              <a:grpSpLocks/>
            </p:cNvGrpSpPr>
            <p:nvPr/>
          </p:nvGrpSpPr>
          <p:grpSpPr bwMode="auto">
            <a:xfrm>
              <a:off x="1190624" y="4381641"/>
              <a:ext cx="6762750" cy="1885950"/>
              <a:chOff x="1049338" y="1109663"/>
              <a:chExt cx="6762750" cy="1885950"/>
            </a:xfrm>
          </p:grpSpPr>
          <p:pic>
            <p:nvPicPr>
              <p:cNvPr id="27663"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9338" y="1109663"/>
                <a:ext cx="67627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右矢印 7"/>
              <p:cNvSpPr/>
              <p:nvPr/>
            </p:nvSpPr>
            <p:spPr>
              <a:xfrm>
                <a:off x="3758505" y="2657109"/>
                <a:ext cx="1254036" cy="23062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27665" name="テキスト ボックス 11"/>
              <p:cNvSpPr txBox="1">
                <a:spLocks noChangeArrowheads="1"/>
              </p:cNvSpPr>
              <p:nvPr/>
            </p:nvSpPr>
            <p:spPr bwMode="auto">
              <a:xfrm>
                <a:off x="197971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latin typeface="Arial" panose="020B0604020202020204" pitchFamily="34" charset="0"/>
                  </a:rPr>
                  <a:t>整備なし</a:t>
                </a:r>
              </a:p>
            </p:txBody>
          </p:sp>
          <p:sp>
            <p:nvSpPr>
              <p:cNvPr id="27666" name="テキスト ボックス 14"/>
              <p:cNvSpPr txBox="1">
                <a:spLocks noChangeArrowheads="1"/>
              </p:cNvSpPr>
              <p:nvPr/>
            </p:nvSpPr>
            <p:spPr bwMode="auto">
              <a:xfrm>
                <a:off x="585785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latin typeface="Arial" panose="020B0604020202020204" pitchFamily="34" charset="0"/>
                  </a:rPr>
                  <a:t>整備あり</a:t>
                </a:r>
              </a:p>
            </p:txBody>
          </p:sp>
        </p:grpSp>
        <p:sp>
          <p:nvSpPr>
            <p:cNvPr id="14" name="正方形/長方形 13"/>
            <p:cNvSpPr/>
            <p:nvPr/>
          </p:nvSpPr>
          <p:spPr bwMode="auto">
            <a:xfrm>
              <a:off x="3899791" y="5395293"/>
              <a:ext cx="1254036" cy="4314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900" b="1" dirty="0">
                  <a:solidFill>
                    <a:schemeClr val="tx1"/>
                  </a:solidFill>
                </a:rPr>
                <a:t>渋滞解消による</a:t>
              </a:r>
              <a:endParaRPr lang="en-US" altLang="ja-JP" sz="900" b="1" dirty="0">
                <a:solidFill>
                  <a:schemeClr val="tx1"/>
                </a:solidFill>
              </a:endParaRPr>
            </a:p>
            <a:p>
              <a:pPr algn="ctr" eaLnBrk="1" hangingPunct="1">
                <a:defRPr/>
              </a:pPr>
              <a:r>
                <a:rPr lang="ja-JP" altLang="en-US" sz="900" b="1" dirty="0">
                  <a:solidFill>
                    <a:schemeClr val="tx1"/>
                  </a:solidFill>
                </a:rPr>
                <a:t>走行時間短縮</a:t>
              </a:r>
            </a:p>
          </p:txBody>
        </p:sp>
      </p:grpSp>
      <p:grpSp>
        <p:nvGrpSpPr>
          <p:cNvPr id="27655" name="グループ化 9"/>
          <p:cNvGrpSpPr>
            <a:grpSpLocks/>
          </p:cNvGrpSpPr>
          <p:nvPr/>
        </p:nvGrpSpPr>
        <p:grpSpPr bwMode="auto">
          <a:xfrm>
            <a:off x="136525" y="3067050"/>
            <a:ext cx="4489450" cy="1441450"/>
            <a:chOff x="1434599" y="3226719"/>
            <a:chExt cx="6264696" cy="2411405"/>
          </a:xfrm>
        </p:grpSpPr>
        <p:pic>
          <p:nvPicPr>
            <p:cNvPr id="27659"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4599" y="3226719"/>
              <a:ext cx="6264696" cy="2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3441606" y="4520062"/>
              <a:ext cx="1911752" cy="722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100" b="1" dirty="0">
                  <a:solidFill>
                    <a:schemeClr val="tx1"/>
                  </a:solidFill>
                </a:rPr>
                <a:t>バイパス整備による</a:t>
              </a:r>
            </a:p>
            <a:p>
              <a:pPr algn="ctr" eaLnBrk="1" hangingPunct="1">
                <a:defRPr/>
              </a:pPr>
              <a:r>
                <a:rPr lang="ja-JP" altLang="en-US" sz="1100" b="1" dirty="0">
                  <a:solidFill>
                    <a:schemeClr val="tx1"/>
                  </a:solidFill>
                </a:rPr>
                <a:t>走行時間短縮</a:t>
              </a:r>
            </a:p>
          </p:txBody>
        </p:sp>
      </p:grpSp>
      <p:sp>
        <p:nvSpPr>
          <p:cNvPr id="27656" name="テキスト ボックス 15"/>
          <p:cNvSpPr txBox="1">
            <a:spLocks noChangeArrowheads="1"/>
          </p:cNvSpPr>
          <p:nvPr/>
        </p:nvSpPr>
        <p:spPr bwMode="auto">
          <a:xfrm>
            <a:off x="49213" y="3027363"/>
            <a:ext cx="703262"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latin typeface="Arial" panose="020B0604020202020204" pitchFamily="34" charset="0"/>
              </a:rPr>
              <a:t>例①</a:t>
            </a:r>
          </a:p>
        </p:txBody>
      </p:sp>
      <p:sp>
        <p:nvSpPr>
          <p:cNvPr id="27657" name="テキスト ボックス 16"/>
          <p:cNvSpPr txBox="1">
            <a:spLocks noChangeArrowheads="1"/>
          </p:cNvSpPr>
          <p:nvPr/>
        </p:nvSpPr>
        <p:spPr bwMode="auto">
          <a:xfrm>
            <a:off x="4284663" y="2995613"/>
            <a:ext cx="8985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latin typeface="Arial" panose="020B0604020202020204" pitchFamily="34" charset="0"/>
              </a:rPr>
              <a:t>例②</a:t>
            </a:r>
          </a:p>
        </p:txBody>
      </p:sp>
      <p:sp>
        <p:nvSpPr>
          <p:cNvPr id="27658" name="テキスト ボックス 18"/>
          <p:cNvSpPr txBox="1">
            <a:spLocks noChangeArrowheads="1"/>
          </p:cNvSpPr>
          <p:nvPr/>
        </p:nvSpPr>
        <p:spPr bwMode="auto">
          <a:xfrm>
            <a:off x="82550" y="5168900"/>
            <a:ext cx="8932863" cy="774700"/>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走行時間短縮便益 </a:t>
            </a:r>
            <a:r>
              <a:rPr lang="en-US" altLang="ja-JP" sz="1800" b="1" dirty="0">
                <a:latin typeface="Meiryo UI" panose="020B0604030504040204" pitchFamily="50" charset="-128"/>
                <a:ea typeface="Meiryo UI" panose="020B0604030504040204" pitchFamily="50" charset="-128"/>
              </a:rPr>
              <a:t>285.6</a:t>
            </a:r>
            <a:r>
              <a:rPr lang="ja-JP" altLang="en-US" sz="1800" b="1" dirty="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p>
        </p:txBody>
      </p:sp>
    </p:spTree>
    <p:extLst>
      <p:ext uri="{BB962C8B-B14F-4D97-AF65-F5344CB8AC3E}">
        <p14:creationId xmlns:p14="http://schemas.microsoft.com/office/powerpoint/2010/main" val="3085139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4925" y="549275"/>
            <a:ext cx="864235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走行経費減少便益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eaLnBrk="1" hangingPunct="1">
              <a:defRPr/>
            </a:pPr>
            <a:r>
              <a:rPr lang="ja-JP" altLang="en-US" b="1" dirty="0">
                <a:solidFill>
                  <a:schemeClr val="tx1"/>
                </a:solidFill>
                <a:latin typeface="ＭＳ Ｐゴシック" pitchFamily="50" charset="-128"/>
              </a:rPr>
              <a:t>　　</a:t>
            </a:r>
            <a:r>
              <a:rPr lang="ja-JP" altLang="en-US" dirty="0">
                <a:solidFill>
                  <a:schemeClr val="tx1"/>
                </a:solidFill>
              </a:rPr>
              <a:t>道路整備・改良に伴い自動車交通が円滑化し、</a:t>
            </a:r>
            <a:r>
              <a:rPr lang="ja-JP" altLang="en-US" dirty="0">
                <a:solidFill>
                  <a:schemeClr val="tx1"/>
                </a:solidFill>
                <a:latin typeface="ＭＳ Ｐゴシック" pitchFamily="50" charset="-128"/>
              </a:rPr>
              <a:t>燃費が向上するなど走行経費（</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）が</a:t>
            </a:r>
            <a:endParaRPr lang="en-US" altLang="ja-JP" dirty="0">
              <a:solidFill>
                <a:schemeClr val="tx1"/>
              </a:solidFill>
              <a:latin typeface="ＭＳ Ｐゴシック" pitchFamily="50" charset="-128"/>
            </a:endParaRPr>
          </a:p>
          <a:p>
            <a:pPr eaLnBrk="1" hangingPunct="1">
              <a:defRPr/>
            </a:pPr>
            <a:r>
              <a:rPr lang="ja-JP" altLang="en-US" dirty="0">
                <a:solidFill>
                  <a:schemeClr val="tx1"/>
                </a:solidFill>
                <a:latin typeface="ＭＳ Ｐゴシック" pitchFamily="50" charset="-128"/>
              </a:rPr>
              <a:t>　　節約されることにより、</a:t>
            </a:r>
            <a:r>
              <a:rPr lang="ja-JP" altLang="en-US" dirty="0">
                <a:solidFill>
                  <a:schemeClr val="tx1"/>
                </a:solidFill>
              </a:rPr>
              <a:t>道路利用者の得られる利益を貨幣換算したもの。</a:t>
            </a:r>
            <a:endParaRPr lang="ja-JP" altLang="en-US" dirty="0">
              <a:solidFill>
                <a:schemeClr val="tx1"/>
              </a:solidFill>
              <a:latin typeface="ＭＳ Ｐゴシック" pitchFamily="50" charset="-128"/>
            </a:endParaRPr>
          </a:p>
        </p:txBody>
      </p:sp>
      <p:sp>
        <p:nvSpPr>
          <p:cNvPr id="1672" name="正方形/長方形 1671"/>
          <p:cNvSpPr/>
          <p:nvPr/>
        </p:nvSpPr>
        <p:spPr>
          <a:xfrm>
            <a:off x="373063" y="1554163"/>
            <a:ext cx="8678862"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走行経費：燃料費、タイヤ・チューブ費、車両整備（維持・修繕）費など</a:t>
            </a:r>
            <a:endParaRPr lang="en-US" altLang="ja-JP" sz="1600" dirty="0">
              <a:solidFill>
                <a:schemeClr val="tx1"/>
              </a:solidFill>
            </a:endParaRPr>
          </a:p>
        </p:txBody>
      </p:sp>
      <p:sp>
        <p:nvSpPr>
          <p:cNvPr id="1663"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8677"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584513E6-B9C4-4B98-A823-918D2CD57BA6}" type="slidenum">
              <a:rPr lang="ja-JP" altLang="en-US" sz="2000" smtClean="0">
                <a:latin typeface="Arial" panose="020B0604020202020204" pitchFamily="34" charset="0"/>
              </a:rPr>
              <a:pPr>
                <a:spcBef>
                  <a:spcPct val="0"/>
                </a:spcBef>
                <a:buFontTx/>
                <a:buNone/>
              </a:pPr>
              <a:t>13</a:t>
            </a:fld>
            <a:endParaRPr lang="ja-JP" altLang="en-US" sz="2000">
              <a:latin typeface="Arial" panose="020B0604020202020204" pitchFamily="34" charset="0"/>
            </a:endParaRPr>
          </a:p>
        </p:txBody>
      </p:sp>
      <p:sp>
        <p:nvSpPr>
          <p:cNvPr id="1668" name="テキスト ボックス 1667"/>
          <p:cNvSpPr txBox="1"/>
          <p:nvPr/>
        </p:nvSpPr>
        <p:spPr bwMode="auto">
          <a:xfrm>
            <a:off x="373063" y="2390775"/>
            <a:ext cx="8397875"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リンク延長</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走行経費原単位</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8679" name="テキスト ボックス 7"/>
          <p:cNvSpPr txBox="1">
            <a:spLocks noChangeArrowheads="1"/>
          </p:cNvSpPr>
          <p:nvPr/>
        </p:nvSpPr>
        <p:spPr bwMode="auto">
          <a:xfrm>
            <a:off x="106363" y="4311650"/>
            <a:ext cx="8931275" cy="772107"/>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走行経費減少便益</a:t>
            </a:r>
            <a:r>
              <a:rPr lang="en-US" altLang="ja-JP" sz="1800" b="1" dirty="0">
                <a:latin typeface="Meiryo UI" panose="020B0604030504040204" pitchFamily="50" charset="-128"/>
                <a:ea typeface="Meiryo UI" panose="020B0604030504040204" pitchFamily="50" charset="-128"/>
              </a:rPr>
              <a:t> 22.3</a:t>
            </a:r>
            <a:r>
              <a:rPr lang="ja-JP" altLang="en-US" sz="1800" b="1" dirty="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p>
        </p:txBody>
      </p:sp>
    </p:spTree>
    <p:extLst>
      <p:ext uri="{BB962C8B-B14F-4D97-AF65-F5344CB8AC3E}">
        <p14:creationId xmlns:p14="http://schemas.microsoft.com/office/powerpoint/2010/main" val="1526491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グループ化 3"/>
          <p:cNvGrpSpPr>
            <a:grpSpLocks/>
          </p:cNvGrpSpPr>
          <p:nvPr/>
        </p:nvGrpSpPr>
        <p:grpSpPr bwMode="auto">
          <a:xfrm>
            <a:off x="203200" y="3227388"/>
            <a:ext cx="8258175" cy="1785937"/>
            <a:chOff x="346075" y="4842141"/>
            <a:chExt cx="8258175" cy="1786350"/>
          </a:xfrm>
        </p:grpSpPr>
        <p:grpSp>
          <p:nvGrpSpPr>
            <p:cNvPr id="31355" name="グループ化 1"/>
            <p:cNvGrpSpPr>
              <a:grpSpLocks/>
            </p:cNvGrpSpPr>
            <p:nvPr/>
          </p:nvGrpSpPr>
          <p:grpSpPr bwMode="auto">
            <a:xfrm>
              <a:off x="346075" y="4842141"/>
              <a:ext cx="8258175" cy="1786350"/>
              <a:chOff x="346075" y="3851121"/>
              <a:chExt cx="8258175" cy="1786350"/>
            </a:xfrm>
          </p:grpSpPr>
          <p:pic>
            <p:nvPicPr>
              <p:cNvPr id="31358" name="Picture 2"/>
              <p:cNvPicPr>
                <a:picLocks noChangeAspect="1" noChangeArrowheads="1"/>
              </p:cNvPicPr>
              <p:nvPr/>
            </p:nvPicPr>
            <p:blipFill>
              <a:blip r:embed="rId2">
                <a:extLst>
                  <a:ext uri="{28A0092B-C50C-407E-A947-70E740481C1C}">
                    <a14:useLocalDpi xmlns:a14="http://schemas.microsoft.com/office/drawing/2010/main" val="0"/>
                  </a:ext>
                </a:extLst>
              </a:blip>
              <a:srcRect b="8351"/>
              <a:stretch>
                <a:fillRect/>
              </a:stretch>
            </p:blipFill>
            <p:spPr bwMode="auto">
              <a:xfrm>
                <a:off x="346075" y="3851121"/>
                <a:ext cx="8258175"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359" name="テキスト ボックス 1665"/>
              <p:cNvSpPr txBox="1">
                <a:spLocks noChangeArrowheads="1"/>
              </p:cNvSpPr>
              <p:nvPr/>
            </p:nvSpPr>
            <p:spPr bwMode="auto">
              <a:xfrm>
                <a:off x="2123728" y="5142279"/>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整備なし</a:t>
                </a:r>
              </a:p>
            </p:txBody>
          </p:sp>
          <p:sp>
            <p:nvSpPr>
              <p:cNvPr id="31360" name="テキスト ボックス 1666"/>
              <p:cNvSpPr txBox="1">
                <a:spLocks noChangeArrowheads="1"/>
              </p:cNvSpPr>
              <p:nvPr/>
            </p:nvSpPr>
            <p:spPr bwMode="auto">
              <a:xfrm>
                <a:off x="6611044" y="5199677"/>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整備あり</a:t>
                </a:r>
              </a:p>
            </p:txBody>
          </p:sp>
        </p:grpSp>
        <p:sp>
          <p:nvSpPr>
            <p:cNvPr id="7" name="正方形/長方形 6"/>
            <p:cNvSpPr/>
            <p:nvPr/>
          </p:nvSpPr>
          <p:spPr bwMode="auto">
            <a:xfrm>
              <a:off x="4402138" y="5917127"/>
              <a:ext cx="1104900" cy="52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1400" b="1" dirty="0">
                  <a:solidFill>
                    <a:schemeClr val="tx1"/>
                  </a:solidFill>
                </a:rPr>
                <a:t>　　　　　　</a:t>
              </a:r>
              <a:endParaRPr lang="en-US" altLang="ja-JP" sz="1400" b="1" dirty="0">
                <a:solidFill>
                  <a:schemeClr val="tx1"/>
                </a:solidFill>
              </a:endParaRPr>
            </a:p>
            <a:p>
              <a:pPr algn="ctr" eaLnBrk="1" hangingPunct="1">
                <a:defRPr/>
              </a:pPr>
              <a:r>
                <a:rPr lang="ja-JP" altLang="en-US" sz="1400" b="1" dirty="0">
                  <a:solidFill>
                    <a:schemeClr val="tx1"/>
                  </a:solidFill>
                </a:rPr>
                <a:t>　　　</a:t>
              </a:r>
            </a:p>
          </p:txBody>
        </p:sp>
        <p:sp>
          <p:nvSpPr>
            <p:cNvPr id="8" name="右矢印 7"/>
            <p:cNvSpPr/>
            <p:nvPr/>
          </p:nvSpPr>
          <p:spPr>
            <a:xfrm>
              <a:off x="4643438" y="5745637"/>
              <a:ext cx="701675" cy="32074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29699" name="グループ化 11"/>
          <p:cNvGrpSpPr>
            <a:grpSpLocks/>
          </p:cNvGrpSpPr>
          <p:nvPr/>
        </p:nvGrpSpPr>
        <p:grpSpPr bwMode="auto">
          <a:xfrm>
            <a:off x="1000125" y="1057275"/>
            <a:ext cx="0" cy="0"/>
            <a:chOff x="0" y="0"/>
            <a:chExt cx="345" cy="104"/>
          </a:xfrm>
        </p:grpSpPr>
        <p:sp>
          <p:nvSpPr>
            <p:cNvPr id="31081"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082"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083"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4"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5"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6"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7"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8"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9"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0"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1"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2"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3"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4"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5"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6"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7"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8"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9"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0"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1"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2"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3"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4"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5"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6"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7"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8"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9"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0"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1"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2"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3"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4"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5"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6"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17"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8"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9"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0"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1"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2"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3"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4"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5"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6"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7"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8"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9"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0"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1"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2"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3"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4"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5"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6"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7"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8"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9"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40"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1"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2"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3"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4"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5"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46"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7"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8"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9"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0"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1"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2"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3"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4"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55"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56"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7"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8"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9"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60"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1"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2"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3"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64"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5"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6"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7"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8"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9"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0"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1"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2"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3"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4"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5"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76"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77"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8"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9"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0"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81"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2"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3"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4"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5"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6"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7"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8"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89"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0"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1"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2"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3"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4"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5"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6"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7"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8"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9"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0"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1"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2"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3"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4"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5"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6"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7"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8"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9"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0"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1"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2"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3"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4"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5"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6"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7"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8"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9"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0"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1"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2"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3"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4"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5"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6"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7"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8"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9"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0"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1"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2"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3"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4"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5"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6"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7"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8"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9"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0"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1"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2"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3"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4"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5"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6"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7"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8"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9"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0"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1"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2"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3"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4"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5"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6"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7"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8"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9"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0"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1"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2"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3"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4"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5"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6"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7"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8"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9"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0"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1"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2"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3"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4"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5"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6"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7"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8"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9"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0"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1"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2"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3"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4"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5"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6"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7"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8"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9"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0"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1"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2"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3"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94"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5"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6"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7"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8"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9"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0"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1"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2"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3"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4"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5"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6"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7"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8"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9"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0"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1"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2"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3"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4"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5"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6"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7"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8"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9"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0"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1"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2"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3"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4"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5"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6"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7"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8"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9"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0"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1"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2"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3"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4"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5"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6"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7"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8"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9"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0"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1"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2"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3"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4"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5"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6"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7"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8"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349"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0"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1"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2"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3"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4"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0" name="グループ化 286"/>
          <p:cNvGrpSpPr>
            <a:grpSpLocks/>
          </p:cNvGrpSpPr>
          <p:nvPr/>
        </p:nvGrpSpPr>
        <p:grpSpPr bwMode="auto">
          <a:xfrm>
            <a:off x="1000125" y="1057275"/>
            <a:ext cx="0" cy="0"/>
            <a:chOff x="0" y="0"/>
            <a:chExt cx="345" cy="104"/>
          </a:xfrm>
        </p:grpSpPr>
        <p:sp>
          <p:nvSpPr>
            <p:cNvPr id="30807"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808"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809"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0"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1"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2"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3"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4"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5"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6"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7"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8"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19"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0"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1"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2"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3"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4"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5"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6"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7"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8"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9"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0"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1"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32"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3"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4"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5"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6"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7"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8"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9"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0"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1"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2"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3"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4"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5"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6"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7"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8"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9"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0"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1"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2"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3"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4"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5"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6"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7"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8"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9"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0"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1"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2"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3"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4"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5"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6"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7"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8"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9"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0"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1"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72"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3"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4"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5"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6"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7"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8"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9"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0"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1"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2"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3"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4"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5"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6"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7"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8"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9"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90"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1"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2"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3"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4"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5"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6"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7"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8"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9"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0"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1"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2"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3"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4"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5"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6"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7"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8"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9"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0"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1"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2"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3"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4"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5"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6"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7"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8"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9"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0"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1"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2"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3"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4"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5"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6"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7"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8"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9"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0"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1"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2"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3"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4"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5"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6"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7"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8"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9"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0"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1"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2"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3"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4"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5"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6"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7"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8"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9"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0"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1"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2"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3"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4"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5"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6"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7"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8"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9"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0"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1"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2"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3"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4"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5"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6"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7"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8"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9"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0"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1"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2"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3"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4"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5"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6"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7"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8"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9"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0"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1"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2"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3"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4"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5"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6"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7"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8"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9"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0"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1"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2"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3"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4"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5"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6"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7"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8"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9"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0"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1"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2"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3"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4"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5"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6"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7"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8"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9"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0"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1"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2"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3"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4"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5"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6"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7"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8"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9"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0"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1"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2"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3"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4"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5"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6"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7"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8"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9"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0"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1"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2"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3"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4"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5"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6"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7"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8"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9"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0"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1"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2"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3"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4"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5"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6"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7"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8"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9"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0"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1"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2"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3"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4"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5"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6"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7"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8"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9"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0"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1"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2"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63"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4"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5"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6"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7"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8"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69"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0"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1"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72"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3"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74"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075"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6"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7"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8"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9"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80"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1" name="グループ化 561"/>
          <p:cNvGrpSpPr>
            <a:grpSpLocks/>
          </p:cNvGrpSpPr>
          <p:nvPr/>
        </p:nvGrpSpPr>
        <p:grpSpPr bwMode="auto">
          <a:xfrm>
            <a:off x="1000125" y="1057275"/>
            <a:ext cx="0" cy="0"/>
            <a:chOff x="0" y="0"/>
            <a:chExt cx="345" cy="104"/>
          </a:xfrm>
        </p:grpSpPr>
        <p:sp>
          <p:nvSpPr>
            <p:cNvPr id="30533"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534"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535"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6"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7"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8"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9"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0"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1"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2"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3"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4"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5"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6"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7"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8"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9"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0"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1"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2"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3"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4"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5"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6"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7"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8"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9"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0"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1"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2"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3"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4"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5"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6"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7"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8"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69"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0"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1"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2"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3"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4"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5"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6"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7"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8"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9"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0"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1"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2"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3"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4"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5"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6"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7"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8"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9"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0"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1"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2"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3"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4"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5"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6"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7"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8"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9"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0"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1"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2"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3"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4"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5"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6"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07"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08"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9"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0"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1"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2"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3"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4"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5"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6"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7"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8"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9"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0"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1"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2"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3"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4"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5"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6"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7"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28"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29"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0"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1"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2"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33"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4"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5"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6"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7"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8"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9"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0"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1"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2"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3"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4"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5"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6"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7"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8"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9"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0"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1"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2"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3"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4"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5"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6"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7"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8"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9"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0"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1"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2"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3"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4"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5"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6"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7"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8"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9"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0"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1"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2"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3"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4"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5"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6"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7"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8"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9"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0"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1"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2"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3"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4"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5"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6"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7"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8"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9"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0"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1"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2"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3"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4"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5"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6"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7"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8"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9"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0"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1"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2"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3"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4"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5"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6"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7"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8"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9"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0"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1"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2"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3"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4"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5"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6"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7"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8"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9"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0"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1"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2"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3"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4"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5"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6"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7"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8"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9"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0"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1"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2"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3"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4"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5"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6"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7"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8"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9"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40"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1"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2"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3"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4"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5"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46"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7"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8"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9"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0"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1"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2"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3"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54"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55"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6"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7"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8"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9"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0"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1"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2"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3"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4"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5"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6"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7"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8"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9"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0"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1"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2"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3"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4"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5"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6"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7"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8"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9"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0"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1"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2"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3"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4"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5"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6"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7"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8"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9"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0"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1"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2"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3"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4"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5"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6"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7"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8"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9"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00"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0801"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2"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3"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4"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5"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6"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2" name="グループ化 836"/>
          <p:cNvGrpSpPr>
            <a:grpSpLocks/>
          </p:cNvGrpSpPr>
          <p:nvPr/>
        </p:nvGrpSpPr>
        <p:grpSpPr bwMode="auto">
          <a:xfrm>
            <a:off x="1000125" y="1057275"/>
            <a:ext cx="0" cy="0"/>
            <a:chOff x="0" y="0"/>
            <a:chExt cx="345" cy="104"/>
          </a:xfrm>
        </p:grpSpPr>
        <p:sp>
          <p:nvSpPr>
            <p:cNvPr id="30259"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260"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261"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2"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3"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4"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5"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6"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7"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8"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9"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70"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1"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2"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3"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4"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5"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6"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77"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8"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9"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0"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1"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2"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3"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84"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5"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6"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7"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8"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9"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0"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1"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2"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3"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4"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95"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6"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7"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8"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9"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0"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1"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2"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3"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4"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5"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6"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7"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8"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9"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0"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1"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2"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3"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4"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5"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6"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7"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8"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9"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0"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1"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2"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3"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24"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5"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6"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7"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8"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9"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0"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1"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2"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3"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4"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5"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6"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7"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8"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9"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0"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1"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42"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3"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4"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5"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6"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7"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8"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9"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0"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1"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2"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3"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4"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5"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6"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7"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8"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9"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0"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1"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2"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3"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4"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5"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6"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67"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8"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69"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0"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1"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2"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3"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4"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5"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6"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7"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8"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9"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0"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1"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2"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3"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4"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5"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6"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7"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8"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9"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0"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1"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2"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3"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4"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5"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6"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7"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8"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9"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0"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1"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2"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3"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4"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5"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6"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7"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8"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9"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0"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1"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2"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3"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4"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5"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6"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7"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8"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9"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0"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1"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2"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3"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4"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5"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6"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7"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8"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9"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0"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1"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2"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3"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4"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5"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6"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7"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8"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9"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0"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1"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2"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3"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4"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5"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6"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7"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8"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9"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0"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1"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2"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3"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4"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5"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6"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7"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8"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9"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0"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1"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2"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3"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4"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5"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6"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7"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8"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9"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0"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1"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72"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3"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4"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5"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6"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7"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8"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9"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80"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81"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2"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3"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4"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5"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6"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7"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8"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9"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0"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1"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2"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3"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4"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5"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6"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7"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8"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9"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0"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1"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2"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3"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4"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5"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6"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7"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8"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9"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0"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1"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2"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3"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4"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5"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6"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7"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8"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9"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0"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1"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2"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3"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4"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5"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6"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0527"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8"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9"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0"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1"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2"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3" name="グループ化 1111"/>
          <p:cNvGrpSpPr>
            <a:grpSpLocks/>
          </p:cNvGrpSpPr>
          <p:nvPr/>
        </p:nvGrpSpPr>
        <p:grpSpPr bwMode="auto">
          <a:xfrm>
            <a:off x="1000125" y="1057275"/>
            <a:ext cx="0" cy="0"/>
            <a:chOff x="0" y="0"/>
            <a:chExt cx="345" cy="104"/>
          </a:xfrm>
        </p:grpSpPr>
        <p:sp>
          <p:nvSpPr>
            <p:cNvPr id="1113" name="Freeform 1710"/>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4" name="Freeform 1711"/>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5" name="Line 17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16" name="Line 171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17" name="Line 171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18" name="Line 171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19" name="Line 171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0" name="Line 171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1" name="Line 171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2" name="Line 171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3" name="Line 172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4" name="Freeform 1721"/>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5" name="Freeform 1722"/>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6" name="Freeform 1723"/>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7" name="Freeform 1724"/>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8" name="Freeform 1725"/>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9" name="Freeform 1726"/>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0" name="Line 1727"/>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1" name="Freeform 1728"/>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2" name="Freeform 1729"/>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3" name="Line 173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4" name="Line 173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5" name="Line 17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6" name="Line 173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7" name="Freeform 1734"/>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8" name="Line 173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9" name="Line 173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0" name="Line 173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1" name="Line 173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2" name="Line 173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3" name="Line 174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4" name="Line 174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5" name="Line 174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6" name="Line 174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7" name="Line 174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8" name="Freeform 1745"/>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49" name="Line 174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0" name="Line 174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1" name="Line 174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2" name="Line 174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3" name="Freeform 1750"/>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4" name="Freeform 1751"/>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5" name="Freeform 1752"/>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6" name="Freeform 1753"/>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7" name="Line 175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8" name="Line 175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9" name="Line 175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0" name="Line 1757"/>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1" name="Line 175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2" name="Line 175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3" name="Freeform 1760"/>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4" name="Freeform 1761"/>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5" name="Line 176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6" name="Line 176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7" name="Freeform 1764"/>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8" name="Line 176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9" name="Line 176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70" name="Line 176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71" name="Line 176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72" name="Freeform 1769"/>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3" name="Freeform 1770"/>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4" name="Freeform 1771"/>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5" name="Freeform 1772"/>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6" name="Freeform 1773"/>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7" name="Line 177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78" name="Freeform 1775"/>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9" name="Freeform 1776"/>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0" name="Freeform 1777"/>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1" name="Freeform 1778"/>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2" name="Freeform 1779"/>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183" name="Freeform 1780"/>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184" name="Freeform 1781"/>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185" name="Freeform 1782"/>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186" name="Line 178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87" name="Line 178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88" name="Freeform 1785"/>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9" name="Freeform 1786"/>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0" name="Freeform 1787"/>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1" name="Freeform 1788"/>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2" name="Line 178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3" name="Line 179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4" name="Line 179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5" name="Freeform 1792"/>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6" name="Line 179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7" name="Line 179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8" name="Line 1795"/>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9" name="Line 179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0" name="Line 179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1" name="Line 1798"/>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2" name="Line 179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3" name="Line 1800"/>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4" name="Line 1801"/>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5" name="Line 1802"/>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6" name="Line 180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7" name="Freeform 1804"/>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8" name="Freeform 1805"/>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9" name="Line 180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0" name="Line 180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1" name="Line 180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2" name="Freeform 1809"/>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13" name="Line 181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4" name="Line 181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5" name="Line 18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6" name="Line 181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7" name="Line 181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8" name="Line 181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9" name="Line 181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0" name="Freeform 1817"/>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1" name="Line 181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2" name="Freeform 1819"/>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3" name="Freeform 182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4" name="Line 182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5" name="Line 182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6" name="Freeform 1823"/>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7" name="Line 182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8" name="Line 182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9" name="Line 182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30" name="Freeform 1827"/>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1" name="Freeform 1828"/>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2" name="Freeform 1829"/>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3" name="Line 183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34" name="Freeform 1831"/>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5" name="Line 18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36" name="Freeform 1833"/>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7" name="Freeform 1834"/>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8" name="Line 1835"/>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39" name="Line 183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0" name="Freeform 1837"/>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1" name="Line 183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2" name="Line 183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3" name="Line 184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4" name="Freeform 1841"/>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5" name="Freeform 1842"/>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6" name="Freeform 1843"/>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7" name="Freeform 1844"/>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8" name="Line 184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9" name="Line 184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0" name="Line 184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1" name="Line 184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2" name="Freeform 1849"/>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3" name="Line 185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4" name="Line 1851"/>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5" name="Line 1852"/>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6" name="Freeform 1853"/>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7" name="Freeform 1854"/>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8" name="Freeform 1855"/>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9" name="Line 185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0" name="Line 185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1" name="Freeform 1858"/>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2" name="Freeform 1859"/>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3" name="Freeform 186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4" name="Line 1861"/>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5" name="Line 1862"/>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6" name="Line 186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7" name="Freeform 1864"/>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8" name="Freeform 1865"/>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9" name="Line 186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0" name="Freeform 1867"/>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1" name="Freeform 1868"/>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2" name="Line 186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3" name="Line 187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4" name="Freeform 1871"/>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5" name="Line 1872"/>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6" name="Line 187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7" name="Freeform 1874"/>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8" name="Line 187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9" name="Freeform 1876"/>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0" name="Line 187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1" name="Freeform 1878"/>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2" name="Line 187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3" name="Freeform 1880"/>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4" name="Freeform 1881"/>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5" name="Freeform 1882"/>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6" name="Line 188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7" name="Line 188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8" name="Line 1885"/>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9" name="Freeform 1886"/>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0" name="Freeform 1887"/>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1" name="Line 188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2" name="Line 188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3" name="Freeform 1890"/>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4" name="Line 1891"/>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5" name="Line 1892"/>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6" name="Freeform 1893"/>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7" name="Freeform 1894"/>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8" name="Line 189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9" name="Line 189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0" name="Line 1897"/>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1" name="Freeform 1898"/>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2" name="Freeform 1899"/>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3" name="Freeform 1900"/>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4" name="Line 190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5" name="Freeform 1902"/>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6" name="Line 190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7" name="Freeform 1904"/>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8" name="Line 1905"/>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9" name="Line 190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0" name="Line 190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1" name="Freeform 1908"/>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2" name="Freeform 1909"/>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3" name="Freeform 1910"/>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4" name="Line 1911"/>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5" name="Line 19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6" name="Line 191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7" name="Freeform 1914"/>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8" name="Freeform 1915"/>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9" name="Freeform 1916"/>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0" name="Line 191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1" name="Line 191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2" name="Line 191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3" name="Line 1920"/>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4" name="Line 192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5" name="Freeform 1922"/>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6" name="Line 1923"/>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7" name="Line 192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8" name="Line 192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9" name="Line 192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0" name="Line 192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1" name="Line 192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2" name="Line 192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3" name="Freeform 1930"/>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4" name="Freeform 1931"/>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5" name="Line 19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6" name="Line 193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7" name="Line 193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8" name="Line 193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9" name="Line 193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0" name="Line 193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1" name="Line 193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2" name="Line 193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3" name="Line 194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4" name="Line 194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5" name="Line 194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6" name="Freeform 1943"/>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7" name="Freeform 1944"/>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8" name="Freeform 1945"/>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9" name="Line 194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50" name="Freeform 1947"/>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1" name="Freeform 1948"/>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2" name="Freeform 1949"/>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3" name="Freeform 1950"/>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4" name="Line 195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55" name="Freeform 1952"/>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6" name="Freeform 1953"/>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7" name="Freeform 1954"/>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8" name="Line 195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59" name="Line 195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0" name="Line 195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1" name="Line 195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2" name="Line 1959"/>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3" name="Freeform 1960"/>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4" name="Freeform 1961"/>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5" name="Line 1962"/>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6" name="Line 196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7" name="Line 196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8" name="Freeform 1965"/>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9" name="Line 196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0" name="Line 196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1" name="Line 196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2" name="Line 1969"/>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3" name="Line 197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4" name="Freeform 1971"/>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5" name="Freeform 1972"/>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6" name="Freeform 1973"/>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377" name="Line 197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8" name="Freeform 1975"/>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9" name="Line 197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80" name="Rectangle 1977"/>
            <p:cNvSpPr>
              <a:spLocks noChangeArrowheads="1"/>
            </p:cNvSpPr>
            <p:nvPr/>
          </p:nvSpPr>
          <p:spPr bwMode="auto">
            <a:xfrm>
              <a:off x="1002792" y="1057656"/>
              <a:ext cx="0" cy="0"/>
            </a:xfrm>
            <a:prstGeom prst="rect">
              <a:avLst/>
            </a:prstGeom>
            <a:grpFill/>
            <a:ln w="0">
              <a:solidFill>
                <a:srgbClr val="000000"/>
              </a:solidFill>
              <a:miter lim="800000"/>
              <a:headEnd/>
              <a:tailEnd/>
            </a:ln>
          </p:spPr>
          <p:txBody>
            <a:bodyPr/>
            <a:lstStyle/>
            <a:p>
              <a:pPr eaLnBrk="1" hangingPunct="1">
                <a:defRPr/>
              </a:pPr>
              <a:endParaRPr lang="ja-JP" altLang="en-US">
                <a:latin typeface="Arial" charset="0"/>
              </a:endParaRPr>
            </a:p>
          </p:txBody>
        </p:sp>
        <p:sp>
          <p:nvSpPr>
            <p:cNvPr id="1381" name="Freeform 1978"/>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2" name="Freeform 1979"/>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3" name="Freeform 1980"/>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4" name="Freeform 1981"/>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5" name="Freeform 1982"/>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6" name="Freeform 1983"/>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grpSp>
      <p:grpSp>
        <p:nvGrpSpPr>
          <p:cNvPr id="29704" name="グループ化 1386"/>
          <p:cNvGrpSpPr>
            <a:grpSpLocks/>
          </p:cNvGrpSpPr>
          <p:nvPr/>
        </p:nvGrpSpPr>
        <p:grpSpPr bwMode="auto">
          <a:xfrm>
            <a:off x="1000125" y="1057275"/>
            <a:ext cx="0" cy="0"/>
            <a:chOff x="0" y="0"/>
            <a:chExt cx="345" cy="104"/>
          </a:xfrm>
        </p:grpSpPr>
        <p:sp>
          <p:nvSpPr>
            <p:cNvPr id="1388" name="Freeform 1710"/>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9" name="Freeform 1711"/>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90" name="Line 17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1" name="Line 171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2" name="Line 171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3" name="Line 171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4" name="Line 171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5" name="Line 171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6" name="Line 171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7" name="Line 171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8" name="Line 172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9" name="Freeform 1721"/>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0" name="Freeform 1722"/>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1" name="Freeform 1723"/>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2" name="Freeform 1724"/>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3" name="Freeform 1725"/>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4" name="Freeform 1726"/>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5" name="Line 1727"/>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06" name="Freeform 1728"/>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7" name="Freeform 1729"/>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8" name="Line 173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09" name="Line 173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0" name="Line 17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1" name="Line 173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2" name="Freeform 1734"/>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13" name="Line 173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4" name="Line 173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5" name="Line 173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6" name="Line 173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7" name="Line 173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8" name="Line 174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9" name="Line 174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0" name="Line 174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1" name="Line 174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2" name="Line 174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3" name="Freeform 1745"/>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4" name="Line 174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5" name="Line 174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6" name="Line 174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7" name="Line 174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8" name="Freeform 1750"/>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9" name="Freeform 1751"/>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0" name="Freeform 1752"/>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1" name="Freeform 1753"/>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2" name="Line 175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3" name="Line 175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4" name="Line 175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5" name="Line 1757"/>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6" name="Line 175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7" name="Line 175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8" name="Freeform 1760"/>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9" name="Freeform 1761"/>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0" name="Line 176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1" name="Line 176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2" name="Freeform 1764"/>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3" name="Line 176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4" name="Line 176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5" name="Line 176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6" name="Line 176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7" name="Freeform 1769"/>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8" name="Freeform 1770"/>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9" name="Freeform 1771"/>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0" name="Freeform 1772"/>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1" name="Freeform 1773"/>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2" name="Line 177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53" name="Freeform 1775"/>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4" name="Freeform 1776"/>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5" name="Freeform 1777"/>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6" name="Freeform 1778"/>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7" name="Freeform 1779"/>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458" name="Freeform 1780"/>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459" name="Freeform 1781"/>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460" name="Freeform 1782"/>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461" name="Line 178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62" name="Line 178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63" name="Freeform 1785"/>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4" name="Freeform 1786"/>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5" name="Freeform 1787"/>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6" name="Freeform 1788"/>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7" name="Line 178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68" name="Line 179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69" name="Line 179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0" name="Freeform 1792"/>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71" name="Line 179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2" name="Line 179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3" name="Line 1795"/>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4" name="Line 179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5" name="Line 179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6" name="Line 1798"/>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7" name="Line 179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8" name="Line 1800"/>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9" name="Line 1801"/>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0" name="Line 1802"/>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1" name="Line 180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2" name="Freeform 1804"/>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3" name="Freeform 1805"/>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4" name="Line 180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5" name="Line 180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6" name="Line 180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7" name="Freeform 1809"/>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8" name="Line 181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9" name="Line 181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0" name="Line 18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1" name="Line 181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2" name="Line 181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3" name="Line 181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4" name="Line 181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5" name="Freeform 1817"/>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6" name="Line 181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7" name="Freeform 1819"/>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8" name="Freeform 182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9" name="Line 182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0" name="Line 182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1" name="Freeform 1823"/>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2" name="Line 182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3" name="Line 182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4" name="Line 182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5" name="Freeform 1827"/>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6" name="Freeform 1828"/>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7" name="Freeform 1829"/>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8" name="Line 183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9" name="Freeform 1831"/>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0" name="Line 18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1" name="Freeform 1833"/>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2" name="Freeform 1834"/>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3" name="Line 1835"/>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4" name="Line 183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5" name="Freeform 1837"/>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6" name="Line 183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7" name="Line 183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8" name="Line 184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9" name="Freeform 1841"/>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0" name="Freeform 1842"/>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1" name="Freeform 1843"/>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2" name="Freeform 1844"/>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3" name="Line 184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4" name="Line 184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5" name="Line 184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6" name="Line 184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7" name="Freeform 1849"/>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8" name="Line 185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9" name="Line 1851"/>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30" name="Line 1852"/>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31" name="Freeform 1853"/>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2" name="Freeform 1854"/>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3" name="Freeform 1855"/>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4" name="Line 185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35" name="Line 185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36" name="Freeform 1858"/>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7" name="Freeform 1859"/>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8" name="Freeform 186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9" name="Line 1861"/>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0" name="Line 1862"/>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1" name="Line 186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2" name="Freeform 1864"/>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3" name="Freeform 1865"/>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4" name="Line 186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5" name="Freeform 1867"/>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6" name="Freeform 1868"/>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7" name="Line 186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8" name="Line 187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9" name="Freeform 1871"/>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0" name="Line 1872"/>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1" name="Line 187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2" name="Freeform 1874"/>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3" name="Line 187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4" name="Freeform 1876"/>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5" name="Line 187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6" name="Freeform 1878"/>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7" name="Line 187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8" name="Freeform 1880"/>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9" name="Freeform 1881"/>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0" name="Freeform 1882"/>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1" name="Line 188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2" name="Line 188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3" name="Line 1885"/>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4" name="Freeform 1886"/>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5" name="Freeform 1887"/>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6" name="Line 188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7" name="Line 188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8" name="Freeform 1890"/>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9" name="Line 1891"/>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0" name="Line 1892"/>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1" name="Freeform 1893"/>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2" name="Freeform 1894"/>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3" name="Line 189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4" name="Line 189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5" name="Line 1897"/>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6" name="Freeform 1898"/>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7" name="Freeform 1899"/>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8" name="Freeform 1900"/>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9" name="Line 190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0" name="Freeform 1902"/>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1" name="Line 190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2" name="Freeform 1904"/>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3" name="Line 1905"/>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4" name="Line 190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5" name="Line 190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6" name="Freeform 1908"/>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7" name="Freeform 1909"/>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8" name="Freeform 1910"/>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9" name="Line 1911"/>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0" name="Line 19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1" name="Line 191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2" name="Freeform 1914"/>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3" name="Freeform 1915"/>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4" name="Freeform 1916"/>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5" name="Line 191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6" name="Line 191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7" name="Line 191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8" name="Line 1920"/>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9" name="Line 192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0" name="Freeform 1922"/>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1" name="Line 1923"/>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2" name="Line 192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3" name="Line 192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4" name="Line 192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5" name="Line 192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6" name="Line 192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7" name="Line 192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8" name="Freeform 1930"/>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9" name="Freeform 1931"/>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10" name="Line 19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1" name="Line 193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2" name="Line 193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3" name="Line 193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4" name="Line 193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5" name="Line 193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6" name="Line 193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7" name="Line 193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8" name="Line 194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9" name="Line 194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20" name="Line 194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21" name="Freeform 1943"/>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2" name="Freeform 1944"/>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3" name="Freeform 1945"/>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4" name="Line 194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25" name="Freeform 1947"/>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6" name="Freeform 1948"/>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7" name="Freeform 1949"/>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8" name="Freeform 1950"/>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9" name="Line 195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0" name="Freeform 1952"/>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1" name="Freeform 1953"/>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2" name="Freeform 1954"/>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3" name="Line 195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4" name="Line 195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5" name="Line 195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6" name="Line 195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7" name="Line 1959"/>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8" name="Freeform 1960"/>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9" name="Freeform 1961"/>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0" name="Line 1962"/>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1" name="Line 196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2" name="Line 196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3" name="Freeform 1965"/>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4" name="Line 196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5" name="Line 196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6" name="Line 196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7" name="Line 1969"/>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8" name="Line 197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9" name="Freeform 1971"/>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0" name="Freeform 1972"/>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1" name="Freeform 1973"/>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652" name="Line 197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53" name="Freeform 1975"/>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4" name="Line 197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55" name="Rectangle 1977"/>
            <p:cNvSpPr>
              <a:spLocks noChangeArrowheads="1"/>
            </p:cNvSpPr>
            <p:nvPr/>
          </p:nvSpPr>
          <p:spPr bwMode="auto">
            <a:xfrm>
              <a:off x="1002792" y="1057656"/>
              <a:ext cx="0" cy="0"/>
            </a:xfrm>
            <a:prstGeom prst="rect">
              <a:avLst/>
            </a:prstGeom>
            <a:grpFill/>
            <a:ln w="0">
              <a:solidFill>
                <a:srgbClr val="000000"/>
              </a:solidFill>
              <a:miter lim="800000"/>
              <a:headEnd/>
              <a:tailEnd/>
            </a:ln>
          </p:spPr>
          <p:txBody>
            <a:bodyPr/>
            <a:lstStyle/>
            <a:p>
              <a:pPr eaLnBrk="1" hangingPunct="1">
                <a:defRPr/>
              </a:pPr>
              <a:endParaRPr lang="ja-JP" altLang="en-US">
                <a:latin typeface="Arial" charset="0"/>
              </a:endParaRPr>
            </a:p>
          </p:txBody>
        </p:sp>
        <p:sp>
          <p:nvSpPr>
            <p:cNvPr id="1656" name="Freeform 1978"/>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7" name="Freeform 1979"/>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8" name="Freeform 1980"/>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9" name="Freeform 1981"/>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0" name="Freeform 1982"/>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1" name="Freeform 1983"/>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grpSp>
      <p:sp>
        <p:nvSpPr>
          <p:cNvPr id="1662" name="正方形/長方形 1661"/>
          <p:cNvSpPr/>
          <p:nvPr/>
        </p:nvSpPr>
        <p:spPr>
          <a:xfrm>
            <a:off x="325438" y="1484313"/>
            <a:ext cx="8351837" cy="79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社会的損失：人的損害額（運転者、同乗者、歩行者など）、物的損害額（車両、構造物の事故</a:t>
            </a:r>
            <a:endParaRPr lang="en-US" altLang="ja-JP" sz="1600" dirty="0">
              <a:solidFill>
                <a:schemeClr val="tx1"/>
              </a:solidFill>
            </a:endParaRPr>
          </a:p>
          <a:p>
            <a:pPr eaLnBrk="1" hangingPunct="1">
              <a:defRPr/>
            </a:pPr>
            <a:r>
              <a:rPr lang="ja-JP" altLang="en-US" sz="1600" dirty="0">
                <a:solidFill>
                  <a:schemeClr val="tx1"/>
                </a:solidFill>
              </a:rPr>
              <a:t>　　損失）、事故渋滞による損失額</a:t>
            </a:r>
            <a:r>
              <a:rPr lang="ja-JP" altLang="en-US" sz="1600" b="1" dirty="0">
                <a:solidFill>
                  <a:schemeClr val="tx1"/>
                </a:solidFill>
              </a:rPr>
              <a:t>　　　　　　</a:t>
            </a:r>
            <a:endParaRPr lang="en-US" altLang="ja-JP" sz="1600" b="1" dirty="0">
              <a:solidFill>
                <a:schemeClr val="tx1"/>
              </a:solidFill>
            </a:endParaRPr>
          </a:p>
        </p:txBody>
      </p:sp>
      <p:sp>
        <p:nvSpPr>
          <p:cNvPr id="1663" name="正方形/長方形 1662"/>
          <p:cNvSpPr/>
          <p:nvPr/>
        </p:nvSpPr>
        <p:spPr>
          <a:xfrm>
            <a:off x="34925" y="547688"/>
            <a:ext cx="8642350" cy="1152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交通事故減少便益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eaLnBrk="1" hangingPunct="1">
              <a:defRPr/>
            </a:pPr>
            <a:r>
              <a:rPr lang="ja-JP" altLang="en-US" b="1" dirty="0">
                <a:solidFill>
                  <a:schemeClr val="tx1"/>
                </a:solidFill>
                <a:latin typeface="ＭＳ Ｐゴシック" pitchFamily="50" charset="-128"/>
              </a:rPr>
              <a:t>　　</a:t>
            </a:r>
            <a:r>
              <a:rPr lang="ja-JP" altLang="en-US" dirty="0">
                <a:solidFill>
                  <a:schemeClr val="tx1"/>
                </a:solidFill>
                <a:latin typeface="ＭＳ Ｐゴシック" pitchFamily="50" charset="-128"/>
              </a:rPr>
              <a:t>道路</a:t>
            </a:r>
            <a:r>
              <a:rPr lang="ja-JP" altLang="en-US" dirty="0">
                <a:solidFill>
                  <a:schemeClr val="tx1"/>
                </a:solidFill>
              </a:rPr>
              <a:t>整備・改良に伴い自動車交通の分散化が図られ、</a:t>
            </a:r>
            <a:r>
              <a:rPr lang="ja-JP" altLang="en-US" dirty="0">
                <a:solidFill>
                  <a:schemeClr val="tx1"/>
                </a:solidFill>
                <a:latin typeface="ＭＳ Ｐゴシック" pitchFamily="50" charset="-128"/>
              </a:rPr>
              <a:t>交通事故による社会的損失　</a:t>
            </a:r>
            <a:endParaRPr lang="en-US" altLang="ja-JP" dirty="0">
              <a:solidFill>
                <a:schemeClr val="tx1"/>
              </a:solidFill>
              <a:latin typeface="ＭＳ Ｐゴシック" pitchFamily="50" charset="-128"/>
            </a:endParaRPr>
          </a:p>
          <a:p>
            <a:pPr eaLnBrk="1" hangingPunct="1">
              <a:defRPr/>
            </a:pPr>
            <a:r>
              <a:rPr lang="ja-JP" altLang="en-US" dirty="0">
                <a:solidFill>
                  <a:schemeClr val="tx1"/>
                </a:solidFill>
                <a:latin typeface="ＭＳ Ｐゴシック" pitchFamily="50" charset="-128"/>
              </a:rPr>
              <a:t>　　（</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）の減少</a:t>
            </a:r>
            <a:r>
              <a:rPr lang="ja-JP" altLang="en-US" dirty="0">
                <a:solidFill>
                  <a:schemeClr val="tx1"/>
                </a:solidFill>
              </a:rPr>
              <a:t>を貨幣換算したもの</a:t>
            </a:r>
            <a:r>
              <a:rPr lang="ja-JP" altLang="en-US" dirty="0">
                <a:solidFill>
                  <a:schemeClr val="tx1"/>
                </a:solidFill>
                <a:latin typeface="ＭＳ Ｐゴシック" pitchFamily="50" charset="-128"/>
              </a:rPr>
              <a:t>。</a:t>
            </a:r>
          </a:p>
        </p:txBody>
      </p:sp>
      <p:sp>
        <p:nvSpPr>
          <p:cNvPr id="1664" name="テキスト ボックス 1663"/>
          <p:cNvSpPr txBox="1"/>
          <p:nvPr/>
        </p:nvSpPr>
        <p:spPr bwMode="auto">
          <a:xfrm>
            <a:off x="468313" y="2349500"/>
            <a:ext cx="7540625" cy="83026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○整備の有無による損失の年間の総和の差により算出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損失</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＝ﾘﾝｸ交通量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＋ﾘﾝｸ交差点箇所数 </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 ×365(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665"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9710" name="スライド番号プレースホルダー 3"/>
          <p:cNvSpPr txBox="1">
            <a:spLocks/>
          </p:cNvSpPr>
          <p:nvPr/>
        </p:nvSpPr>
        <p:spPr bwMode="auto">
          <a:xfrm>
            <a:off x="8532813" y="6477000"/>
            <a:ext cx="606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fld id="{880850D7-A004-41CA-A639-8B70C351371A}" type="slidenum">
              <a:rPr lang="ja-JP" altLang="en-US" sz="2000">
                <a:latin typeface="Arial" panose="020B0604020202020204" pitchFamily="34" charset="0"/>
              </a:rPr>
              <a:pPr algn="r" eaLnBrk="1" hangingPunct="1">
                <a:spcBef>
                  <a:spcPct val="0"/>
                </a:spcBef>
                <a:buFontTx/>
                <a:buNone/>
              </a:pPr>
              <a:t>14</a:t>
            </a:fld>
            <a:endParaRPr lang="ja-JP" altLang="en-US" sz="2000">
              <a:latin typeface="Arial" panose="020B0604020202020204" pitchFamily="34" charset="0"/>
            </a:endParaRPr>
          </a:p>
        </p:txBody>
      </p:sp>
      <p:sp>
        <p:nvSpPr>
          <p:cNvPr id="1666" name="テキスト ボックス 1665">
            <a:extLst>
              <a:ext uri="{FF2B5EF4-FFF2-40B4-BE49-F238E27FC236}">
                <a16:creationId xmlns:a16="http://schemas.microsoft.com/office/drawing/2014/main" id="{C9B1A1E6-CBF4-4E68-6628-0855E9F4D439}"/>
              </a:ext>
            </a:extLst>
          </p:cNvPr>
          <p:cNvSpPr txBox="1">
            <a:spLocks noChangeArrowheads="1"/>
          </p:cNvSpPr>
          <p:nvPr/>
        </p:nvSpPr>
        <p:spPr bwMode="auto">
          <a:xfrm>
            <a:off x="105569" y="5214573"/>
            <a:ext cx="8932862" cy="987551"/>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⇒整備の有無による差をリンクごとに集計し、さらに供用後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年間分を合計することで、本事業の</a:t>
            </a:r>
            <a:r>
              <a:rPr lang="ja-JP" altLang="en-US" sz="1800" b="1" dirty="0">
                <a:latin typeface="Meiryo UI" panose="020B0604030504040204" pitchFamily="50" charset="-128"/>
                <a:ea typeface="Meiryo UI" panose="020B0604030504040204" pitchFamily="50" charset="-128"/>
              </a:rPr>
              <a:t>交通事故減少便益 </a:t>
            </a:r>
            <a:r>
              <a:rPr lang="en-US" altLang="ja-JP" sz="1800" b="1" dirty="0">
                <a:latin typeface="Meiryo UI" panose="020B0604030504040204" pitchFamily="50" charset="-128"/>
                <a:ea typeface="Meiryo UI" panose="020B0604030504040204" pitchFamily="50" charset="-128"/>
              </a:rPr>
              <a:t>0.6 </a:t>
            </a:r>
            <a:r>
              <a:rPr lang="ja-JP" altLang="en-US" sz="1800" b="1" dirty="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endParaRPr lang="en-US" altLang="ja-JP" sz="1800" dirty="0">
              <a:latin typeface="Meiryo UI" panose="020B0604030504040204" pitchFamily="50" charset="-128"/>
              <a:ea typeface="Meiryo UI" panose="020B0604030504040204" pitchFamily="50" charset="-128"/>
            </a:endParaRPr>
          </a:p>
          <a:p>
            <a:pPr marL="180000" indent="-180000" eaLnBrk="1" hangingPunct="1">
              <a:spcBef>
                <a:spcPct val="0"/>
              </a:spcBef>
              <a:buFontTx/>
              <a:buNone/>
            </a:pP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650595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18635" y="2058349"/>
            <a:ext cx="4681736" cy="4662815"/>
          </a:xfrm>
          <a:prstGeom prst="rect">
            <a:avLst/>
          </a:prstGeom>
          <a:ln>
            <a:solidFill>
              <a:schemeClr val="tx2">
                <a:lumMod val="50000"/>
              </a:schemeClr>
            </a:solidFill>
          </a:ln>
        </p:spPr>
        <p:txBody>
          <a:bodyPr wrap="square">
            <a:spAutoFit/>
          </a:bodyPr>
          <a:lstStyle/>
          <a:p>
            <a:pPr>
              <a:lnSpc>
                <a:spcPct val="150000"/>
              </a:lnSpc>
              <a:tabLst>
                <a:tab pos="1968500" algn="l"/>
              </a:tabLst>
              <a:defRPr/>
            </a:pPr>
            <a:r>
              <a:rPr lang="ja-JP" altLang="en-US" b="1" dirty="0">
                <a:latin typeface="+mj-ea"/>
              </a:rPr>
              <a:t>○算出条件等</a:t>
            </a:r>
          </a:p>
          <a:p>
            <a:pPr>
              <a:lnSpc>
                <a:spcPct val="150000"/>
              </a:lnSpc>
              <a:tabLst>
                <a:tab pos="1968500" algn="l"/>
              </a:tabLst>
              <a:defRPr/>
            </a:pPr>
            <a:r>
              <a:rPr lang="ja-JP" altLang="en-US" dirty="0">
                <a:latin typeface="ＭＳ Ｐゴシック" panose="020B0600070205080204" pitchFamily="50" charset="-128"/>
              </a:rPr>
              <a:t>使用</a:t>
            </a:r>
            <a:r>
              <a:rPr lang="ja-JP" altLang="en-US" dirty="0">
                <a:latin typeface="+mn-ea"/>
              </a:rPr>
              <a:t>マニュアル</a:t>
            </a:r>
            <a:r>
              <a:rPr lang="en-US" altLang="ja-JP" dirty="0">
                <a:latin typeface="+mn-ea"/>
              </a:rPr>
              <a:t>	</a:t>
            </a:r>
            <a:r>
              <a:rPr lang="ja-JP" altLang="en-US" dirty="0">
                <a:latin typeface="+mn-ea"/>
              </a:rPr>
              <a:t>：費用便益分析マニュアル</a:t>
            </a:r>
          </a:p>
          <a:p>
            <a:pPr algn="r">
              <a:lnSpc>
                <a:spcPct val="150000"/>
              </a:lnSpc>
              <a:tabLst>
                <a:tab pos="1968500" algn="l"/>
              </a:tabLst>
              <a:defRPr/>
            </a:pPr>
            <a:r>
              <a:rPr lang="ja-JP" altLang="en-US" dirty="0">
                <a:latin typeface="+mn-ea"/>
              </a:rPr>
              <a:t>　　　　　</a:t>
            </a:r>
            <a:r>
              <a:rPr lang="en-US" altLang="zh-CN" dirty="0">
                <a:latin typeface="ＭＳ Ｐゴシック" panose="020B0600070205080204" pitchFamily="50" charset="-128"/>
                <a:ea typeface="ＭＳ Ｐゴシック" panose="020B0600070205080204" pitchFamily="50" charset="-128"/>
              </a:rPr>
              <a:t> </a:t>
            </a:r>
            <a:r>
              <a:rPr lang="zh-CN" altLang="en-US" dirty="0">
                <a:latin typeface="ＭＳ Ｐゴシック" panose="020B0600070205080204" pitchFamily="50" charset="-128"/>
                <a:ea typeface="ＭＳ Ｐゴシック" panose="020B0600070205080204" pitchFamily="50" charset="-128"/>
              </a:rPr>
              <a:t>（国土交通省</a:t>
            </a:r>
            <a:r>
              <a:rPr lang="ja-JP" altLang="en-US" dirty="0">
                <a:latin typeface="ＭＳ Ｐゴシック" panose="020B0600070205080204" pitchFamily="50" charset="-128"/>
                <a:ea typeface="ＭＳ Ｐゴシック" panose="020B0600070205080204" pitchFamily="50" charset="-128"/>
              </a:rPr>
              <a:t>令和</a:t>
            </a:r>
            <a:r>
              <a:rPr lang="en-US" altLang="ja-JP" dirty="0">
                <a:latin typeface="ＭＳ Ｐゴシック" panose="020B0600070205080204" pitchFamily="50" charset="-128"/>
                <a:ea typeface="ＭＳ Ｐゴシック" panose="020B0600070205080204" pitchFamily="50" charset="-128"/>
              </a:rPr>
              <a:t>4</a:t>
            </a:r>
            <a:r>
              <a:rPr lang="zh-CN" altLang="en-US" dirty="0">
                <a:latin typeface="ＭＳ Ｐゴシック" panose="020B0600070205080204" pitchFamily="50" charset="-128"/>
                <a:ea typeface="ＭＳ Ｐゴシック" panose="020B0600070205080204" pitchFamily="50" charset="-128"/>
              </a:rPr>
              <a:t>年</a:t>
            </a:r>
            <a:r>
              <a:rPr lang="en-US" altLang="zh-CN" dirty="0">
                <a:latin typeface="ＭＳ Ｐゴシック" panose="020B0600070205080204" pitchFamily="50" charset="-128"/>
                <a:ea typeface="ＭＳ Ｐゴシック" panose="020B0600070205080204" pitchFamily="50" charset="-128"/>
              </a:rPr>
              <a:t>2</a:t>
            </a:r>
            <a:r>
              <a:rPr lang="zh-CN" altLang="en-US" dirty="0">
                <a:latin typeface="ＭＳ Ｐゴシック" panose="020B0600070205080204" pitchFamily="50" charset="-128"/>
                <a:ea typeface="ＭＳ Ｐゴシック" panose="020B0600070205080204" pitchFamily="50" charset="-128"/>
              </a:rPr>
              <a:t>月）</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基準年</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令和５</a:t>
            </a:r>
            <a:r>
              <a:rPr lang="zh-TW" altLang="en-US" dirty="0">
                <a:latin typeface="ＭＳ Ｐゴシック" panose="020B0600070205080204" pitchFamily="50" charset="-128"/>
                <a:ea typeface="ＭＳ Ｐゴシック" panose="020B0600070205080204" pitchFamily="50" charset="-128"/>
              </a:rPr>
              <a:t>年度</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検討期間</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en-US" altLang="zh-TW" dirty="0">
                <a:latin typeface="ＭＳ Ｐゴシック" panose="020B0600070205080204" pitchFamily="50" charset="-128"/>
                <a:ea typeface="ＭＳ Ｐゴシック" panose="020B0600070205080204" pitchFamily="50" charset="-128"/>
              </a:rPr>
              <a:t>50</a:t>
            </a:r>
            <a:r>
              <a:rPr lang="zh-TW" altLang="en-US" dirty="0">
                <a:latin typeface="ＭＳ Ｐゴシック" panose="020B0600070205080204" pitchFamily="50" charset="-128"/>
                <a:ea typeface="ＭＳ Ｐゴシック" panose="020B0600070205080204" pitchFamily="50" charset="-128"/>
              </a:rPr>
              <a:t>年間</a:t>
            </a:r>
          </a:p>
          <a:p>
            <a:pPr>
              <a:lnSpc>
                <a:spcPct val="150000"/>
              </a:lnSpc>
              <a:tabLst>
                <a:tab pos="1968500" algn="l"/>
              </a:tabLst>
              <a:defRPr/>
            </a:pPr>
            <a:r>
              <a:rPr lang="zh-CN" altLang="en-US" dirty="0">
                <a:latin typeface="ＭＳ Ｐゴシック" panose="020B0600070205080204" pitchFamily="50" charset="-128"/>
                <a:ea typeface="ＭＳ Ｐゴシック" panose="020B0600070205080204" pitchFamily="50" charset="-128"/>
              </a:rPr>
              <a:t>社会的割引率</a:t>
            </a:r>
            <a:r>
              <a:rPr lang="en-US" altLang="zh-CN"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：４</a:t>
            </a:r>
            <a:r>
              <a:rPr lang="zh-CN" altLang="en-US" dirty="0">
                <a:latin typeface="ＭＳ Ｐゴシック" panose="020B0600070205080204" pitchFamily="50" charset="-128"/>
                <a:ea typeface="ＭＳ Ｐゴシック" panose="020B0600070205080204" pitchFamily="50" charset="-128"/>
              </a:rPr>
              <a:t>％</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交通量推計時点</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令和</a:t>
            </a:r>
            <a:r>
              <a:rPr lang="en-US" altLang="ja-JP" dirty="0">
                <a:latin typeface="ＭＳ Ｐゴシック" panose="020B0600070205080204" pitchFamily="50" charset="-128"/>
                <a:ea typeface="ＭＳ Ｐゴシック" panose="020B0600070205080204" pitchFamily="50" charset="-128"/>
              </a:rPr>
              <a:t>22</a:t>
            </a:r>
            <a:r>
              <a:rPr lang="ja-JP" altLang="en-US" dirty="0">
                <a:latin typeface="ＭＳ Ｐゴシック" panose="020B0600070205080204" pitchFamily="50" charset="-128"/>
                <a:ea typeface="ＭＳ Ｐゴシック" panose="020B0600070205080204" pitchFamily="50" charset="-128"/>
              </a:rPr>
              <a:t>年度（</a:t>
            </a:r>
            <a:r>
              <a:rPr lang="en-US" altLang="ja-JP" dirty="0">
                <a:latin typeface="ＭＳ Ｐゴシック" panose="020B0600070205080204" pitchFamily="50" charset="-128"/>
                <a:ea typeface="ＭＳ Ｐゴシック" panose="020B0600070205080204" pitchFamily="50" charset="-128"/>
              </a:rPr>
              <a:t>2040</a:t>
            </a:r>
            <a:r>
              <a:rPr lang="ja-JP" altLang="en-US" dirty="0">
                <a:latin typeface="ＭＳ Ｐゴシック" panose="020B0600070205080204" pitchFamily="50" charset="-128"/>
                <a:ea typeface="ＭＳ Ｐゴシック" panose="020B0600070205080204" pitchFamily="50" charset="-128"/>
              </a:rPr>
              <a:t>年度）</a:t>
            </a:r>
            <a:endParaRPr lang="en-US" altLang="ja-JP" dirty="0">
              <a:latin typeface="ＭＳ Ｐゴシック" panose="020B0600070205080204" pitchFamily="50" charset="-128"/>
              <a:ea typeface="ＭＳ Ｐゴシック" panose="020B0600070205080204" pitchFamily="50" charset="-128"/>
            </a:endParaRPr>
          </a:p>
          <a:p>
            <a:pPr>
              <a:lnSpc>
                <a:spcPct val="150000"/>
              </a:lnSpc>
              <a:tabLst>
                <a:tab pos="1968500" algn="l"/>
              </a:tabLst>
              <a:defRPr/>
            </a:pPr>
            <a:r>
              <a:rPr lang="ja-JP" altLang="en-US" dirty="0">
                <a:latin typeface="ＭＳ Ｐゴシック" panose="020B0600070205080204" pitchFamily="50" charset="-128"/>
                <a:ea typeface="ＭＳ Ｐゴシック" panose="020B0600070205080204" pitchFamily="50" charset="-128"/>
              </a:rPr>
              <a:t>推計に用いた資料　：</a:t>
            </a:r>
            <a:r>
              <a:rPr lang="ja-JP" altLang="en-US" dirty="0">
                <a:latin typeface="+mn-ea"/>
              </a:rPr>
              <a:t>平成</a:t>
            </a:r>
            <a:r>
              <a:rPr lang="en-US" altLang="ja-JP" dirty="0">
                <a:latin typeface="+mn-ea"/>
              </a:rPr>
              <a:t>27</a:t>
            </a:r>
            <a:r>
              <a:rPr lang="ja-JP" altLang="en-US" dirty="0">
                <a:latin typeface="+mn-ea"/>
              </a:rPr>
              <a:t>年度全国道路・街　　</a:t>
            </a:r>
            <a:endParaRPr lang="en-US" altLang="ja-JP" dirty="0">
              <a:latin typeface="+mn-ea"/>
            </a:endParaRPr>
          </a:p>
          <a:p>
            <a:pPr>
              <a:lnSpc>
                <a:spcPct val="150000"/>
              </a:lnSpc>
              <a:tabLst>
                <a:tab pos="1968500" algn="l"/>
              </a:tabLst>
              <a:defRPr/>
            </a:pPr>
            <a:r>
              <a:rPr lang="ja-JP" altLang="en-US" dirty="0">
                <a:latin typeface="+mn-ea"/>
              </a:rPr>
              <a:t>　　　　　　　　　　　　　　路交通情勢調査</a:t>
            </a:r>
            <a:endParaRPr lang="en-US" altLang="ja-JP" dirty="0">
              <a:latin typeface="+mn-ea"/>
            </a:endParaRPr>
          </a:p>
          <a:p>
            <a:pPr>
              <a:lnSpc>
                <a:spcPct val="150000"/>
              </a:lnSpc>
              <a:tabLst>
                <a:tab pos="1968500" algn="l"/>
              </a:tabLst>
              <a:defRPr/>
            </a:pPr>
            <a:r>
              <a:rPr lang="ja-JP" altLang="en-US" dirty="0">
                <a:latin typeface="+mn-ea"/>
              </a:rPr>
              <a:t>全体事業費　　　　　</a:t>
            </a:r>
            <a:r>
              <a:rPr lang="zh-TW" altLang="en-US" dirty="0">
                <a:latin typeface="+mn-ea"/>
              </a:rPr>
              <a:t>：</a:t>
            </a:r>
            <a:r>
              <a:rPr lang="ja-JP" altLang="en-US" dirty="0">
                <a:latin typeface="+mn-ea"/>
              </a:rPr>
              <a:t>約</a:t>
            </a:r>
            <a:r>
              <a:rPr lang="en-US" altLang="ja-JP" dirty="0" smtClean="0">
                <a:latin typeface="+mn-ea"/>
              </a:rPr>
              <a:t>245.7</a:t>
            </a:r>
            <a:r>
              <a:rPr lang="ja-JP" altLang="en-US" dirty="0" smtClean="0">
                <a:latin typeface="+mn-ea"/>
              </a:rPr>
              <a:t>億</a:t>
            </a:r>
            <a:r>
              <a:rPr lang="ja-JP" altLang="en-US" dirty="0">
                <a:latin typeface="+mn-ea"/>
              </a:rPr>
              <a:t>円（単純価値）</a:t>
            </a:r>
            <a:endParaRPr lang="zh-TW" altLang="en-US" dirty="0">
              <a:latin typeface="+mn-ea"/>
            </a:endParaRPr>
          </a:p>
          <a:p>
            <a:pPr>
              <a:lnSpc>
                <a:spcPct val="150000"/>
              </a:lnSpc>
              <a:tabLst>
                <a:tab pos="1968500" algn="l"/>
              </a:tabLst>
              <a:defRPr/>
            </a:pPr>
            <a:r>
              <a:rPr lang="ja-JP" altLang="en-US" dirty="0">
                <a:latin typeface="+mn-ea"/>
              </a:rPr>
              <a:t>維持管理費</a:t>
            </a:r>
            <a:r>
              <a:rPr lang="en-US" altLang="ja-JP" dirty="0">
                <a:latin typeface="+mn-ea"/>
              </a:rPr>
              <a:t>	</a:t>
            </a:r>
            <a:r>
              <a:rPr lang="ja-JP" altLang="en-US" dirty="0">
                <a:latin typeface="+mn-ea"/>
              </a:rPr>
              <a:t>：約</a:t>
            </a:r>
            <a:r>
              <a:rPr lang="en-US" altLang="ja-JP" dirty="0">
                <a:latin typeface="+mn-ea"/>
              </a:rPr>
              <a:t>5,250</a:t>
            </a:r>
            <a:r>
              <a:rPr lang="ja-JP" altLang="en-US" dirty="0">
                <a:latin typeface="+mn-ea"/>
              </a:rPr>
              <a:t>万円</a:t>
            </a:r>
            <a:r>
              <a:rPr lang="en-US" altLang="ja-JP" dirty="0">
                <a:latin typeface="+mn-ea"/>
              </a:rPr>
              <a:t>/</a:t>
            </a:r>
            <a:r>
              <a:rPr lang="ja-JP" altLang="en-US" dirty="0">
                <a:latin typeface="ＭＳ Ｐゴシック" panose="020B0600070205080204" pitchFamily="50" charset="-128"/>
                <a:ea typeface="ＭＳ Ｐゴシック" panose="020B0600070205080204" pitchFamily="50" charset="-128"/>
              </a:rPr>
              <a:t>年</a:t>
            </a:r>
            <a:endParaRPr lang="en-US" altLang="ja-JP" dirty="0">
              <a:latin typeface="ＭＳ Ｐゴシック" panose="020B0600070205080204" pitchFamily="50" charset="-128"/>
              <a:ea typeface="ＭＳ Ｐゴシック" panose="020B0600070205080204" pitchFamily="50" charset="-128"/>
            </a:endParaRPr>
          </a:p>
        </p:txBody>
      </p:sp>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7" name="正方形/長方形 4"/>
          <p:cNvSpPr>
            <a:spLocks noChangeArrowheads="1"/>
          </p:cNvSpPr>
          <p:nvPr/>
        </p:nvSpPr>
        <p:spPr bwMode="auto">
          <a:xfrm>
            <a:off x="194874" y="548680"/>
            <a:ext cx="4315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itchFamily="34" charset="0"/>
              </a:rPr>
              <a:t>事業の投資効果（費用便益分析）②</a:t>
            </a:r>
          </a:p>
        </p:txBody>
      </p:sp>
      <p:sp>
        <p:nvSpPr>
          <p:cNvPr id="8" name="正方形/長方形 7"/>
          <p:cNvSpPr/>
          <p:nvPr/>
        </p:nvSpPr>
        <p:spPr>
          <a:xfrm>
            <a:off x="300038" y="980728"/>
            <a:ext cx="8737674" cy="646331"/>
          </a:xfrm>
          <a:prstGeom prst="rect">
            <a:avLst/>
          </a:prstGeom>
          <a:ln>
            <a:solidFill>
              <a:schemeClr val="tx2">
                <a:lumMod val="50000"/>
              </a:schemeClr>
            </a:solidFill>
          </a:ln>
        </p:spPr>
        <p:txBody>
          <a:bodyPr wrap="square">
            <a:spAutoFit/>
          </a:bodyPr>
          <a:lstStyle/>
          <a:p>
            <a:pPr>
              <a:defRPr/>
            </a:pPr>
            <a:r>
              <a:rPr lang="ja-JP" altLang="en-US" dirty="0">
                <a:solidFill>
                  <a:schemeClr val="tx1"/>
                </a:solidFill>
                <a:latin typeface="Arial" charset="0"/>
                <a:ea typeface="ＭＳ Ｐゴシック" charset="-128"/>
              </a:rPr>
              <a:t>＜便益＞　走行時間短縮、走行経費減少、交通事故減少</a:t>
            </a:r>
          </a:p>
          <a:p>
            <a:pPr>
              <a:defRPr/>
            </a:pPr>
            <a:r>
              <a:rPr lang="ja-JP" altLang="en-US" dirty="0">
                <a:solidFill>
                  <a:schemeClr val="tx1"/>
                </a:solidFill>
                <a:latin typeface="Arial" charset="0"/>
                <a:ea typeface="ＭＳ Ｐゴシック" charset="-128"/>
              </a:rPr>
              <a:t>＜費用＞　道路整備に係る事業費、維持管理費</a:t>
            </a:r>
          </a:p>
        </p:txBody>
      </p:sp>
      <p:sp>
        <p:nvSpPr>
          <p:cNvPr id="13" name="スライド番号プレースホルダー 3"/>
          <p:cNvSpPr txBox="1">
            <a:spLocks/>
          </p:cNvSpPr>
          <p:nvPr/>
        </p:nvSpPr>
        <p:spPr bwMode="auto">
          <a:xfrm>
            <a:off x="8532813" y="6477000"/>
            <a:ext cx="6064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r" defTabSz="914400" rtl="0" eaLnBrk="0" latinLnBrk="0" hangingPunct="0">
              <a:spcBef>
                <a:spcPct val="20000"/>
              </a:spcBef>
              <a:buFont typeface="Arial" pitchFamily="34" charset="0"/>
              <a:buChar char="•"/>
              <a:defRPr kumimoji="1" sz="3200" kern="1200">
                <a:solidFill>
                  <a:schemeClr val="tx1"/>
                </a:solidFill>
                <a:latin typeface="Calibri" pitchFamily="34" charset="0"/>
                <a:ea typeface="ＭＳ Ｐゴシック" pitchFamily="50" charset="-128"/>
                <a:cs typeface="+mn-cs"/>
              </a:defRPr>
            </a:lvl1pPr>
            <a:lvl2pPr marL="742950" indent="-285750" algn="l" defTabSz="914400" rtl="0" eaLnBrk="0" latinLnBrk="0" hangingPunct="0">
              <a:spcBef>
                <a:spcPct val="20000"/>
              </a:spcBef>
              <a:buFont typeface="Arial" pitchFamily="34" charset="0"/>
              <a:buChar char="–"/>
              <a:defRPr kumimoji="1" sz="2800" kern="1200">
                <a:solidFill>
                  <a:schemeClr val="tx1"/>
                </a:solidFill>
                <a:latin typeface="Calibri" pitchFamily="34" charset="0"/>
                <a:ea typeface="ＭＳ Ｐゴシック" pitchFamily="50" charset="-128"/>
                <a:cs typeface="+mn-cs"/>
              </a:defRPr>
            </a:lvl2pPr>
            <a:lvl3pPr marL="1143000" indent="-228600" algn="l" defTabSz="914400" rtl="0" eaLnBrk="0" latinLnBrk="0" hangingPunct="0">
              <a:spcBef>
                <a:spcPct val="20000"/>
              </a:spcBef>
              <a:buFont typeface="Arial" pitchFamily="34" charset="0"/>
              <a:buChar char="•"/>
              <a:defRPr kumimoji="1" sz="2400" kern="1200">
                <a:solidFill>
                  <a:schemeClr val="tx1"/>
                </a:solidFill>
                <a:latin typeface="Calibri" pitchFamily="34" charset="0"/>
                <a:ea typeface="ＭＳ Ｐゴシック" pitchFamily="50" charset="-128"/>
                <a:cs typeface="+mn-cs"/>
              </a:defRPr>
            </a:lvl3pPr>
            <a:lvl4pPr marL="1600200" indent="-228600" algn="l" defTabSz="914400" rtl="0" eaLnBrk="0" latinLnBrk="0" hangingPunct="0">
              <a:spcBef>
                <a:spcPct val="20000"/>
              </a:spcBef>
              <a:buFont typeface="Arial" pitchFamily="34" charset="0"/>
              <a:buChar char="–"/>
              <a:defRPr kumimoji="1" sz="2000" kern="1200">
                <a:solidFill>
                  <a:schemeClr val="tx1"/>
                </a:solidFill>
                <a:latin typeface="Calibri" pitchFamily="34" charset="0"/>
                <a:ea typeface="ＭＳ Ｐゴシック" pitchFamily="50" charset="-128"/>
                <a:cs typeface="+mn-cs"/>
              </a:defRPr>
            </a:lvl4pPr>
            <a:lvl5pPr marL="2057400" indent="-228600" algn="l" defTabSz="914400" rtl="0" eaLnBrk="0" latinLnBrk="0" hangingPunct="0">
              <a:spcBef>
                <a:spcPct val="20000"/>
              </a:spcBef>
              <a:buFont typeface="Arial" pitchFamily="34" charset="0"/>
              <a:buChar char="»"/>
              <a:defRPr kumimoji="1" sz="2000" kern="1200">
                <a:solidFill>
                  <a:schemeClr val="tx1"/>
                </a:solidFill>
                <a:latin typeface="Calibri" pitchFamily="34" charset="0"/>
                <a:ea typeface="ＭＳ Ｐゴシック" pitchFamily="50" charset="-128"/>
                <a:cs typeface="+mn-cs"/>
              </a:defRPr>
            </a:lvl5pPr>
            <a:lvl6pPr marL="25146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6pPr>
            <a:lvl7pPr marL="29718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7pPr>
            <a:lvl8pPr marL="34290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8pPr>
            <a:lvl9pPr marL="38862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9pPr>
          </a:lstStyle>
          <a:p>
            <a:pPr eaLnBrk="1" hangingPunct="1">
              <a:spcBef>
                <a:spcPct val="0"/>
              </a:spcBef>
              <a:buFontTx/>
              <a:buNone/>
            </a:pPr>
            <a:fld id="{A1C91706-7FF1-442E-9B9C-E4161C859423}" type="slidenum">
              <a:rPr lang="ja-JP" altLang="en-US" sz="2000" smtClean="0">
                <a:latin typeface="Arial" pitchFamily="34" charset="0"/>
              </a:rPr>
              <a:pPr eaLnBrk="1" hangingPunct="1">
                <a:spcBef>
                  <a:spcPct val="0"/>
                </a:spcBef>
                <a:buFontTx/>
                <a:buNone/>
              </a:pPr>
              <a:t>15</a:t>
            </a:fld>
            <a:endParaRPr lang="ja-JP" altLang="en-US" sz="2000" dirty="0">
              <a:latin typeface="Arial" pitchFamily="34" charset="0"/>
            </a:endParaRPr>
          </a:p>
        </p:txBody>
      </p:sp>
      <p:sp>
        <p:nvSpPr>
          <p:cNvPr id="16" name="テキスト ボックス 6"/>
          <p:cNvSpPr txBox="1">
            <a:spLocks noChangeArrowheads="1"/>
          </p:cNvSpPr>
          <p:nvPr/>
        </p:nvSpPr>
        <p:spPr bwMode="auto">
          <a:xfrm>
            <a:off x="4779385" y="1742630"/>
            <a:ext cx="38789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lnSpc>
                <a:spcPts val="3000"/>
              </a:lnSpc>
              <a:spcBef>
                <a:spcPct val="0"/>
              </a:spcBef>
              <a:buFontTx/>
              <a:buNone/>
            </a:pPr>
            <a:r>
              <a:rPr lang="ja-JP" altLang="en-US" sz="2000" b="1" dirty="0">
                <a:latin typeface="ＭＳ Ｐゴシック" pitchFamily="50" charset="-128"/>
              </a:rPr>
              <a:t>◆費用便益比　</a:t>
            </a:r>
            <a:endParaRPr lang="en-US" altLang="ja-JP" sz="2000" b="1" dirty="0">
              <a:latin typeface="ＭＳ Ｐゴシック" pitchFamily="50" charset="-128"/>
            </a:endParaRPr>
          </a:p>
          <a:p>
            <a:pPr eaLnBrk="1" hangingPunct="1">
              <a:lnSpc>
                <a:spcPts val="3000"/>
              </a:lnSpc>
              <a:spcBef>
                <a:spcPct val="0"/>
              </a:spcBef>
              <a:buNone/>
            </a:pPr>
            <a:r>
              <a:rPr lang="ja-JP" altLang="en-US" sz="2000" b="1" dirty="0">
                <a:latin typeface="ＭＳ Ｐゴシック" pitchFamily="50" charset="-128"/>
              </a:rPr>
              <a:t>　　</a:t>
            </a:r>
            <a:r>
              <a:rPr lang="en-US" altLang="ja-JP" sz="2000" b="1" dirty="0">
                <a:latin typeface="ＭＳ Ｐゴシック" pitchFamily="50" charset="-128"/>
              </a:rPr>
              <a:t>B/C =</a:t>
            </a:r>
            <a:r>
              <a:rPr lang="en-US" altLang="ja-JP" sz="2000" b="1" dirty="0" smtClean="0">
                <a:latin typeface="ＭＳ Ｐゴシック" pitchFamily="50" charset="-128"/>
              </a:rPr>
              <a:t>1.36</a:t>
            </a:r>
            <a:r>
              <a:rPr lang="ja-JP" altLang="en-US" sz="2000" b="1" dirty="0" smtClean="0">
                <a:latin typeface="ＭＳ Ｐゴシック" pitchFamily="50" charset="-128"/>
              </a:rPr>
              <a:t>　（残</a:t>
            </a:r>
            <a:r>
              <a:rPr lang="en-US" altLang="ja-JP" sz="2000" b="1" dirty="0" smtClean="0">
                <a:latin typeface="ＭＳ Ｐゴシック" pitchFamily="50" charset="-128"/>
              </a:rPr>
              <a:t>B/C</a:t>
            </a:r>
            <a:r>
              <a:rPr lang="ja-JP" altLang="en-US" sz="2000" b="1" dirty="0" smtClean="0">
                <a:latin typeface="ＭＳ Ｐゴシック" pitchFamily="50" charset="-128"/>
              </a:rPr>
              <a:t>＝</a:t>
            </a:r>
            <a:r>
              <a:rPr lang="en-US" altLang="ja-JP" sz="2000" b="1" dirty="0" smtClean="0">
                <a:latin typeface="ＭＳ Ｐゴシック" pitchFamily="50" charset="-128"/>
              </a:rPr>
              <a:t>1.43</a:t>
            </a:r>
            <a:r>
              <a:rPr lang="ja-JP" altLang="en-US" sz="2000" b="1" dirty="0" smtClean="0">
                <a:latin typeface="ＭＳ Ｐゴシック" pitchFamily="50" charset="-128"/>
              </a:rPr>
              <a:t>）</a:t>
            </a:r>
            <a:endParaRPr lang="en-US" altLang="ja-JP" sz="2000" b="1" dirty="0">
              <a:latin typeface="ＭＳ Ｐゴシック" pitchFamily="50" charset="-128"/>
            </a:endParaRPr>
          </a:p>
        </p:txBody>
      </p:sp>
      <p:sp>
        <p:nvSpPr>
          <p:cNvPr id="17" name="テキスト ボックス 7"/>
          <p:cNvSpPr txBox="1">
            <a:spLocks noChangeArrowheads="1"/>
          </p:cNvSpPr>
          <p:nvPr/>
        </p:nvSpPr>
        <p:spPr bwMode="auto">
          <a:xfrm>
            <a:off x="4800371" y="4506062"/>
            <a:ext cx="1396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pitchFamily="34" charset="0"/>
              </a:rPr>
              <a:t>費用（</a:t>
            </a:r>
            <a:r>
              <a:rPr lang="en-US" altLang="ja-JP" sz="2000" dirty="0">
                <a:latin typeface="Arial" pitchFamily="34" charset="0"/>
              </a:rPr>
              <a:t>C</a:t>
            </a:r>
            <a:r>
              <a:rPr lang="ja-JP" altLang="en-US" sz="2000" dirty="0">
                <a:latin typeface="Arial" pitchFamily="34" charset="0"/>
              </a:rPr>
              <a:t>）</a:t>
            </a:r>
          </a:p>
        </p:txBody>
      </p:sp>
      <p:sp>
        <p:nvSpPr>
          <p:cNvPr id="18" name="テキスト ボックス 9"/>
          <p:cNvSpPr txBox="1">
            <a:spLocks noChangeArrowheads="1"/>
          </p:cNvSpPr>
          <p:nvPr/>
        </p:nvSpPr>
        <p:spPr bwMode="auto">
          <a:xfrm>
            <a:off x="4800371" y="2620487"/>
            <a:ext cx="13821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pitchFamily="34" charset="0"/>
              </a:rPr>
              <a:t>便益（</a:t>
            </a:r>
            <a:r>
              <a:rPr lang="en-US" altLang="ja-JP" sz="2000" dirty="0">
                <a:latin typeface="Arial" pitchFamily="34" charset="0"/>
              </a:rPr>
              <a:t>B</a:t>
            </a:r>
            <a:r>
              <a:rPr lang="ja-JP" altLang="en-US" sz="2000" dirty="0">
                <a:latin typeface="Arial" pitchFamily="34" charset="0"/>
              </a:rPr>
              <a:t>）</a:t>
            </a:r>
          </a:p>
        </p:txBody>
      </p:sp>
      <p:graphicFrame>
        <p:nvGraphicFramePr>
          <p:cNvPr id="19" name="表 18"/>
          <p:cNvGraphicFramePr>
            <a:graphicFrameLocks noGrp="1"/>
          </p:cNvGraphicFramePr>
          <p:nvPr>
            <p:extLst>
              <p:ext uri="{D42A27DB-BD31-4B8C-83A1-F6EECF244321}">
                <p14:modId xmlns:p14="http://schemas.microsoft.com/office/powerpoint/2010/main" val="3189384480"/>
              </p:ext>
            </p:extLst>
          </p:nvPr>
        </p:nvGraphicFramePr>
        <p:xfrm>
          <a:off x="5006869" y="4906172"/>
          <a:ext cx="3672409" cy="1371942"/>
        </p:xfrm>
        <a:graphic>
          <a:graphicData uri="http://schemas.openxmlformats.org/drawingml/2006/table">
            <a:tbl>
              <a:tblPr firstRow="1" bandRow="1">
                <a:tableStyleId>{5940675A-B579-460E-94D1-54222C63F5DA}</a:tableStyleId>
              </a:tblPr>
              <a:tblGrid>
                <a:gridCol w="212157">
                  <a:extLst>
                    <a:ext uri="{9D8B030D-6E8A-4147-A177-3AD203B41FA5}">
                      <a16:colId xmlns:a16="http://schemas.microsoft.com/office/drawing/2014/main" val="20000"/>
                    </a:ext>
                  </a:extLst>
                </a:gridCol>
                <a:gridCol w="1732060">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117847">
                <a:tc gridSpan="2">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総費用</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B w="12700" cmpd="sng">
                      <a:noFill/>
                    </a:lnB>
                  </a:tcPr>
                </a:tc>
                <a:tc hMerge="1">
                  <a:txBody>
                    <a:bodyPr/>
                    <a:lstStyle/>
                    <a:p>
                      <a:endParaRPr kumimoji="1" lang="ja-JP" altLang="en-US"/>
                    </a:p>
                  </a:txBody>
                  <a:tcPr/>
                </a:tc>
                <a:tc>
                  <a:txBody>
                    <a:bodyPr/>
                    <a:lstStyle/>
                    <a:p>
                      <a:pPr marL="0" algn="r" defTabSz="914400" rtl="0" eaLnBrk="1" latinLnBrk="0" hangingPunct="1"/>
                      <a:r>
                        <a:rPr kumimoji="1" lang="en-US" altLang="ja-JP" sz="1600" kern="1200" dirty="0" smtClean="0">
                          <a:solidFill>
                            <a:schemeClr val="tx1"/>
                          </a:solidFill>
                          <a:latin typeface="HG丸ｺﾞｼｯｸM-PRO" panose="020F0600000000000000" pitchFamily="50" charset="-128"/>
                          <a:ea typeface="HG丸ｺﾞｼｯｸM-PRO" panose="020F0600000000000000" pitchFamily="50" charset="-128"/>
                          <a:cs typeface="+mn-cs"/>
                        </a:rPr>
                        <a:t>227.4</a:t>
                      </a:r>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億円</a:t>
                      </a:r>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29" marR="91429" marT="45777" marB="45777"/>
                </a:tc>
                <a:extLst>
                  <a:ext uri="{0D108BD9-81ED-4DB2-BD59-A6C34878D82A}">
                    <a16:rowId xmlns:a16="http://schemas.microsoft.com/office/drawing/2014/main" val="10000"/>
                  </a:ext>
                </a:extLst>
              </a:tr>
              <a:tr h="2145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R w="12700" cap="flat" cmpd="sng" algn="ctr">
                      <a:solidFill>
                        <a:schemeClr val="tx1"/>
                      </a:solidFill>
                      <a:prstDash val="solid"/>
                      <a:round/>
                      <a:headEnd type="none" w="med" len="med"/>
                      <a:tailEnd type="none" w="med" len="med"/>
                    </a:lnR>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全体事業費</a:t>
                      </a:r>
                      <a:endParaRPr kumimoji="1" lang="en-US" altLang="ja-JP" sz="1400" dirty="0">
                        <a:solidFill>
                          <a:schemeClr val="tx1"/>
                        </a:solidFill>
                        <a:latin typeface="HG丸ｺﾞｼｯｸM-PRO" panose="020F0600000000000000" pitchFamily="50" charset="-128"/>
                        <a:ea typeface="HG丸ｺﾞｼｯｸM-PRO" panose="020F0600000000000000"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（現在価値）</a:t>
                      </a:r>
                    </a:p>
                  </a:txBody>
                  <a:tcPr marL="91429" marR="91429" marT="45777" marB="457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4400" rtl="0" eaLnBrk="1" latinLnBrk="0" hangingPunct="1"/>
                      <a:r>
                        <a:rPr kumimoji="1" lang="en-US" altLang="ja-JP" sz="1600" kern="1200" dirty="0" smtClean="0">
                          <a:solidFill>
                            <a:schemeClr val="tx1"/>
                          </a:solidFill>
                          <a:latin typeface="HG丸ｺﾞｼｯｸM-PRO" panose="020F0600000000000000" pitchFamily="50" charset="-128"/>
                          <a:ea typeface="HG丸ｺﾞｼｯｸM-PRO" panose="020F0600000000000000" pitchFamily="50" charset="-128"/>
                          <a:cs typeface="+mn-cs"/>
                        </a:rPr>
                        <a:t>218.3</a:t>
                      </a:r>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円</a:t>
                      </a:r>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29" marR="91429" marT="45777" marB="45777">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79721">
                <a:tc>
                  <a:txBody>
                    <a:bodyPr/>
                    <a:lstStyle/>
                    <a:p>
                      <a:pPr algn="ct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R w="12700" cap="flat" cmpd="sng" algn="ctr">
                      <a:solidFill>
                        <a:schemeClr val="tx1"/>
                      </a:solidFill>
                      <a:prstDash val="solid"/>
                      <a:round/>
                      <a:headEnd type="none" w="med" len="med"/>
                      <a:tailEnd type="none" w="med" len="med"/>
                    </a:ln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維持管理費（</a:t>
                      </a:r>
                      <a:r>
                        <a:rPr kumimoji="1" lang="en-US" altLang="ja-JP"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50</a:t>
                      </a: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年間、現在価値）</a:t>
                      </a:r>
                    </a:p>
                  </a:txBody>
                  <a:tcPr marL="91429" marR="91429" marT="45777" marB="4577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9.1</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29" marR="91429" marT="45777" marB="45777"/>
                </a:tc>
                <a:extLst>
                  <a:ext uri="{0D108BD9-81ED-4DB2-BD59-A6C34878D82A}">
                    <a16:rowId xmlns:a16="http://schemas.microsoft.com/office/drawing/2014/main" val="10002"/>
                  </a:ext>
                </a:extLst>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370257914"/>
              </p:ext>
            </p:extLst>
          </p:nvPr>
        </p:nvGraphicFramePr>
        <p:xfrm>
          <a:off x="5006869" y="3020597"/>
          <a:ext cx="3672409" cy="1341448"/>
        </p:xfrm>
        <a:graphic>
          <a:graphicData uri="http://schemas.openxmlformats.org/drawingml/2006/table">
            <a:tbl>
              <a:tblPr firstRow="1" bandRow="1">
                <a:tableStyleId>{5940675A-B579-460E-94D1-54222C63F5DA}</a:tableStyleId>
              </a:tblPr>
              <a:tblGrid>
                <a:gridCol w="216025">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335360">
                <a:tc gridSpan="2">
                  <a:txBody>
                    <a:bodyPr/>
                    <a:lstStyle/>
                    <a:p>
                      <a:pPr marL="0" algn="ct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総便益</a:t>
                      </a:r>
                      <a:endPar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lnB w="12700" cmpd="sng">
                      <a:noFill/>
                    </a:lnB>
                  </a:tcPr>
                </a:tc>
                <a:tc hMerge="1">
                  <a:txBody>
                    <a:bodyPr/>
                    <a:lstStyle/>
                    <a:p>
                      <a:pPr marL="0" algn="ctr" defTabSz="914400" rtl="0" eaLnBrk="1" latinLnBrk="0" hangingPunct="1"/>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308.4</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0"/>
                  </a:ext>
                </a:extLst>
              </a:tr>
              <a:tr h="335360">
                <a:tc rowSpan="3">
                  <a:txBody>
                    <a:bodyPr/>
                    <a:lstStyle/>
                    <a:p>
                      <a:pPr marL="0" algn="ctr" defTabSz="914400" rtl="0" eaLnBrk="1" latinLnBrk="0" hangingPunct="1"/>
                      <a:endParaRPr kumimoji="1" lang="ja-JP" altLang="en-US" sz="1400" kern="1200" dirty="0">
                        <a:solidFill>
                          <a:srgbClr val="FF0000"/>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lnT w="12700" cmpd="sng">
                      <a:noFill/>
                    </a:lnT>
                  </a:tcP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走行時間短縮便益</a:t>
                      </a:r>
                    </a:p>
                  </a:txBody>
                  <a:tcPr marL="91456" marR="91456" marT="45761" marB="45761" anchor="ct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285.6</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1"/>
                  </a:ext>
                </a:extLst>
              </a:tr>
              <a:tr h="33536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走行経費減少便益</a:t>
                      </a: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22.3</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2"/>
                  </a:ext>
                </a:extLst>
              </a:tr>
              <a:tr h="335360">
                <a:tc vMerge="1">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交通事故減少便益</a:t>
                      </a: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0.6</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3"/>
                  </a:ext>
                </a:extLst>
              </a:tr>
            </a:tbl>
          </a:graphicData>
        </a:graphic>
      </p:graphicFrame>
      <p:sp>
        <p:nvSpPr>
          <p:cNvPr id="12" name="テキスト ボックス 33">
            <a:extLst>
              <a:ext uri="{FF2B5EF4-FFF2-40B4-BE49-F238E27FC236}">
                <a16:creationId xmlns:a16="http://schemas.microsoft.com/office/drawing/2014/main" id="{996946EE-C375-B798-B594-45E3C15CD871}"/>
              </a:ext>
            </a:extLst>
          </p:cNvPr>
          <p:cNvSpPr>
            <a:spLocks noChangeArrowheads="1"/>
          </p:cNvSpPr>
          <p:nvPr/>
        </p:nvSpPr>
        <p:spPr bwMode="auto">
          <a:xfrm>
            <a:off x="5090034" y="6387386"/>
            <a:ext cx="273664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dirty="0">
                <a:latin typeface="Arial" panose="020B0604020202020204" pitchFamily="34" charset="0"/>
              </a:rPr>
              <a:t>※</a:t>
            </a:r>
            <a:r>
              <a:rPr lang="ja-JP" altLang="en-US" sz="1200" dirty="0">
                <a:latin typeface="Arial" panose="020B0604020202020204" pitchFamily="34" charset="0"/>
              </a:rPr>
              <a:t>総費用及び総便益は</a:t>
            </a:r>
            <a:endParaRPr lang="en-US" altLang="ja-JP" sz="1200" dirty="0">
              <a:latin typeface="Arial" panose="020B0604020202020204" pitchFamily="34" charset="0"/>
            </a:endParaRPr>
          </a:p>
          <a:p>
            <a:pPr eaLnBrk="1" hangingPunct="1">
              <a:spcBef>
                <a:spcPct val="0"/>
              </a:spcBef>
              <a:buFontTx/>
              <a:buNone/>
            </a:pPr>
            <a:r>
              <a:rPr lang="ja-JP" altLang="en-US" sz="1200" dirty="0">
                <a:latin typeface="Arial" panose="020B0604020202020204" pitchFamily="34" charset="0"/>
              </a:rPr>
              <a:t>　 基準年の価値に換算した現在価値額</a:t>
            </a:r>
          </a:p>
        </p:txBody>
      </p:sp>
    </p:spTree>
    <p:extLst>
      <p:ext uri="{BB962C8B-B14F-4D97-AF65-F5344CB8AC3E}">
        <p14:creationId xmlns:p14="http://schemas.microsoft.com/office/powerpoint/2010/main" val="1597288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2537" name="正方形/長方形 4"/>
          <p:cNvSpPr>
            <a:spLocks noChangeArrowheads="1"/>
          </p:cNvSpPr>
          <p:nvPr/>
        </p:nvSpPr>
        <p:spPr bwMode="auto">
          <a:xfrm>
            <a:off x="15287" y="565960"/>
            <a:ext cx="431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dirty="0">
                <a:latin typeface="HGSｺﾞｼｯｸM" pitchFamily="50" charset="-128"/>
                <a:ea typeface="HGSｺﾞｼｯｸM" pitchFamily="50" charset="-128"/>
              </a:rPr>
              <a:t>■</a:t>
            </a:r>
            <a:r>
              <a:rPr lang="ja-JP" altLang="en-US" sz="2000" b="1" dirty="0">
                <a:latin typeface="Arial" charset="0"/>
              </a:rPr>
              <a:t>事業の投資効果（費用便益分析）③</a:t>
            </a:r>
          </a:p>
        </p:txBody>
      </p:sp>
      <p:pic>
        <p:nvPicPr>
          <p:cNvPr id="3" name="図 2">
            <a:extLst>
              <a:ext uri="{FF2B5EF4-FFF2-40B4-BE49-F238E27FC236}">
                <a16:creationId xmlns:a16="http://schemas.microsoft.com/office/drawing/2014/main" id="{48501823-402F-7CE4-A5B4-E652BFFA170E}"/>
              </a:ext>
            </a:extLst>
          </p:cNvPr>
          <p:cNvPicPr>
            <a:picLocks noChangeAspect="1"/>
          </p:cNvPicPr>
          <p:nvPr/>
        </p:nvPicPr>
        <p:blipFill rotWithShape="1">
          <a:blip r:embed="rId3"/>
          <a:srcRect l="15624" t="15250" r="22002" b="13329"/>
          <a:stretch/>
        </p:blipFill>
        <p:spPr>
          <a:xfrm>
            <a:off x="61732" y="1489109"/>
            <a:ext cx="4411977" cy="4898029"/>
          </a:xfrm>
          <a:prstGeom prst="rect">
            <a:avLst/>
          </a:prstGeom>
        </p:spPr>
      </p:pic>
      <p:sp>
        <p:nvSpPr>
          <p:cNvPr id="4" name="フリーフォーム: 図形 3">
            <a:extLst>
              <a:ext uri="{FF2B5EF4-FFF2-40B4-BE49-F238E27FC236}">
                <a16:creationId xmlns:a16="http://schemas.microsoft.com/office/drawing/2014/main" id="{D7F04B1A-DE20-80C0-129A-0EEA2025913B}"/>
              </a:ext>
            </a:extLst>
          </p:cNvPr>
          <p:cNvSpPr/>
          <p:nvPr/>
        </p:nvSpPr>
        <p:spPr>
          <a:xfrm>
            <a:off x="1841612" y="1495357"/>
            <a:ext cx="82550" cy="1511300"/>
          </a:xfrm>
          <a:custGeom>
            <a:avLst/>
            <a:gdLst>
              <a:gd name="connsiteX0" fmla="*/ 82550 w 82550"/>
              <a:gd name="connsiteY0" fmla="*/ 0 h 1511300"/>
              <a:gd name="connsiteX1" fmla="*/ 44450 w 82550"/>
              <a:gd name="connsiteY1" fmla="*/ 171450 h 1511300"/>
              <a:gd name="connsiteX2" fmla="*/ 0 w 82550"/>
              <a:gd name="connsiteY2" fmla="*/ 349250 h 1511300"/>
              <a:gd name="connsiteX3" fmla="*/ 63500 w 82550"/>
              <a:gd name="connsiteY3" fmla="*/ 1511300 h 1511300"/>
            </a:gdLst>
            <a:ahLst/>
            <a:cxnLst>
              <a:cxn ang="0">
                <a:pos x="connsiteX0" y="connsiteY0"/>
              </a:cxn>
              <a:cxn ang="0">
                <a:pos x="connsiteX1" y="connsiteY1"/>
              </a:cxn>
              <a:cxn ang="0">
                <a:pos x="connsiteX2" y="connsiteY2"/>
              </a:cxn>
              <a:cxn ang="0">
                <a:pos x="connsiteX3" y="connsiteY3"/>
              </a:cxn>
            </a:cxnLst>
            <a:rect l="l" t="t" r="r" b="b"/>
            <a:pathLst>
              <a:path w="82550" h="1511300">
                <a:moveTo>
                  <a:pt x="82550" y="0"/>
                </a:moveTo>
                <a:lnTo>
                  <a:pt x="44450" y="171450"/>
                </a:lnTo>
                <a:lnTo>
                  <a:pt x="0" y="349250"/>
                </a:lnTo>
                <a:lnTo>
                  <a:pt x="63500" y="15113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6790B24D-4D3C-9E76-580D-4723A0004BF8}"/>
              </a:ext>
            </a:extLst>
          </p:cNvPr>
          <p:cNvSpPr/>
          <p:nvPr/>
        </p:nvSpPr>
        <p:spPr>
          <a:xfrm>
            <a:off x="309574" y="1527107"/>
            <a:ext cx="471587" cy="2095500"/>
          </a:xfrm>
          <a:custGeom>
            <a:avLst/>
            <a:gdLst>
              <a:gd name="connsiteX0" fmla="*/ 0 w 457200"/>
              <a:gd name="connsiteY0" fmla="*/ 0 h 2095500"/>
              <a:gd name="connsiteX1" fmla="*/ 12700 w 457200"/>
              <a:gd name="connsiteY1" fmla="*/ 520700 h 2095500"/>
              <a:gd name="connsiteX2" fmla="*/ 330200 w 457200"/>
              <a:gd name="connsiteY2" fmla="*/ 939800 h 2095500"/>
              <a:gd name="connsiteX3" fmla="*/ 457200 w 457200"/>
              <a:gd name="connsiteY3" fmla="*/ 1930400 h 2095500"/>
              <a:gd name="connsiteX4" fmla="*/ 431800 w 457200"/>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7" h="2095500">
                <a:moveTo>
                  <a:pt x="14387" y="0"/>
                </a:moveTo>
                <a:cubicBezTo>
                  <a:pt x="18620" y="173567"/>
                  <a:pt x="-27946" y="355600"/>
                  <a:pt x="27087" y="520700"/>
                </a:cubicBezTo>
                <a:cubicBezTo>
                  <a:pt x="82120" y="685800"/>
                  <a:pt x="270504" y="755650"/>
                  <a:pt x="344587" y="990600"/>
                </a:cubicBezTo>
                <a:cubicBezTo>
                  <a:pt x="418670" y="1225550"/>
                  <a:pt x="429254" y="1617133"/>
                  <a:pt x="471587" y="1930400"/>
                </a:cubicBezTo>
                <a:lnTo>
                  <a:pt x="446187" y="20955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92AA3972-98F8-AA80-A5AC-A5848A9F73DF}"/>
              </a:ext>
            </a:extLst>
          </p:cNvPr>
          <p:cNvSpPr/>
          <p:nvPr/>
        </p:nvSpPr>
        <p:spPr>
          <a:xfrm>
            <a:off x="3356087" y="2590732"/>
            <a:ext cx="438150" cy="1123950"/>
          </a:xfrm>
          <a:custGeom>
            <a:avLst/>
            <a:gdLst>
              <a:gd name="connsiteX0" fmla="*/ 0 w 438150"/>
              <a:gd name="connsiteY0" fmla="*/ 0 h 1123950"/>
              <a:gd name="connsiteX1" fmla="*/ 0 w 438150"/>
              <a:gd name="connsiteY1" fmla="*/ 523875 h 1123950"/>
              <a:gd name="connsiteX2" fmla="*/ 342900 w 438150"/>
              <a:gd name="connsiteY2" fmla="*/ 533400 h 1123950"/>
              <a:gd name="connsiteX3" fmla="*/ 323850 w 438150"/>
              <a:gd name="connsiteY3" fmla="*/ 771525 h 1123950"/>
              <a:gd name="connsiteX4" fmla="*/ 276225 w 438150"/>
              <a:gd name="connsiteY4" fmla="*/ 952500 h 1123950"/>
              <a:gd name="connsiteX5" fmla="*/ 438150 w 438150"/>
              <a:gd name="connsiteY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1123950">
                <a:moveTo>
                  <a:pt x="0" y="0"/>
                </a:moveTo>
                <a:lnTo>
                  <a:pt x="0" y="523875"/>
                </a:lnTo>
                <a:lnTo>
                  <a:pt x="342900" y="533400"/>
                </a:lnTo>
                <a:lnTo>
                  <a:pt x="323850" y="771525"/>
                </a:lnTo>
                <a:lnTo>
                  <a:pt x="276225" y="952500"/>
                </a:lnTo>
                <a:lnTo>
                  <a:pt x="438150" y="112395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86095165-CAEB-598B-70CC-0B5530A12BD5}"/>
              </a:ext>
            </a:extLst>
          </p:cNvPr>
          <p:cNvSpPr/>
          <p:nvPr/>
        </p:nvSpPr>
        <p:spPr>
          <a:xfrm flipH="1">
            <a:off x="1041513" y="3781173"/>
            <a:ext cx="45719" cy="238310"/>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CE2DD51-FDD9-ACC0-6580-0DF73149948C}"/>
              </a:ext>
            </a:extLst>
          </p:cNvPr>
          <p:cNvSpPr txBox="1"/>
          <p:nvPr/>
        </p:nvSpPr>
        <p:spPr>
          <a:xfrm rot="18657775">
            <a:off x="3547989" y="3752393"/>
            <a:ext cx="415498" cy="276999"/>
          </a:xfrm>
          <a:prstGeom prst="rect">
            <a:avLst/>
          </a:prstGeom>
          <a:noFill/>
        </p:spPr>
        <p:txBody>
          <a:bodyPr wrap="none" rtlCol="0">
            <a:spAutoFit/>
          </a:bodyPr>
          <a:lstStyle/>
          <a:p>
            <a:r>
              <a:rPr kumimoji="1" lang="en-US" altLang="ja-JP" sz="1200" b="1" dirty="0">
                <a:latin typeface="+mn-ea"/>
              </a:rPr>
              <a:t>352</a:t>
            </a:r>
            <a:endParaRPr kumimoji="1" lang="ja-JP" altLang="en-US" sz="1200" b="1" dirty="0">
              <a:latin typeface="+mn-ea"/>
            </a:endParaRPr>
          </a:p>
        </p:txBody>
      </p:sp>
      <p:sp>
        <p:nvSpPr>
          <p:cNvPr id="13" name="フリーフォーム: 図形 12">
            <a:extLst>
              <a:ext uri="{FF2B5EF4-FFF2-40B4-BE49-F238E27FC236}">
                <a16:creationId xmlns:a16="http://schemas.microsoft.com/office/drawing/2014/main" id="{7F1BA821-05D9-8E5A-6E83-9907FF45F84A}"/>
              </a:ext>
            </a:extLst>
          </p:cNvPr>
          <p:cNvSpPr/>
          <p:nvPr/>
        </p:nvSpPr>
        <p:spPr>
          <a:xfrm>
            <a:off x="1968742" y="3658115"/>
            <a:ext cx="2295330" cy="382555"/>
          </a:xfrm>
          <a:custGeom>
            <a:avLst/>
            <a:gdLst>
              <a:gd name="connsiteX0" fmla="*/ 0 w 2295330"/>
              <a:gd name="connsiteY0" fmla="*/ 0 h 382555"/>
              <a:gd name="connsiteX1" fmla="*/ 606489 w 2295330"/>
              <a:gd name="connsiteY1" fmla="*/ 9331 h 382555"/>
              <a:gd name="connsiteX2" fmla="*/ 1222310 w 2295330"/>
              <a:gd name="connsiteY2" fmla="*/ 382555 h 382555"/>
              <a:gd name="connsiteX3" fmla="*/ 2295330 w 2295330"/>
              <a:gd name="connsiteY3" fmla="*/ 382555 h 382555"/>
            </a:gdLst>
            <a:ahLst/>
            <a:cxnLst>
              <a:cxn ang="0">
                <a:pos x="connsiteX0" y="connsiteY0"/>
              </a:cxn>
              <a:cxn ang="0">
                <a:pos x="connsiteX1" y="connsiteY1"/>
              </a:cxn>
              <a:cxn ang="0">
                <a:pos x="connsiteX2" y="connsiteY2"/>
              </a:cxn>
              <a:cxn ang="0">
                <a:pos x="connsiteX3" y="connsiteY3"/>
              </a:cxn>
            </a:cxnLst>
            <a:rect l="l" t="t" r="r" b="b"/>
            <a:pathLst>
              <a:path w="2295330" h="382555">
                <a:moveTo>
                  <a:pt x="0" y="0"/>
                </a:moveTo>
                <a:lnTo>
                  <a:pt x="606489" y="9331"/>
                </a:lnTo>
                <a:lnTo>
                  <a:pt x="1222310" y="382555"/>
                </a:lnTo>
                <a:lnTo>
                  <a:pt x="2295330" y="382555"/>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12698975-79B7-61E4-1066-B126D7089133}"/>
              </a:ext>
            </a:extLst>
          </p:cNvPr>
          <p:cNvSpPr/>
          <p:nvPr/>
        </p:nvSpPr>
        <p:spPr>
          <a:xfrm>
            <a:off x="1959901" y="2955857"/>
            <a:ext cx="732611" cy="2012950"/>
          </a:xfrm>
          <a:custGeom>
            <a:avLst/>
            <a:gdLst>
              <a:gd name="connsiteX0" fmla="*/ 717550 w 717550"/>
              <a:gd name="connsiteY0" fmla="*/ 0 h 2012950"/>
              <a:gd name="connsiteX1" fmla="*/ 69850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39596"/>
              <a:gd name="connsiteY0" fmla="*/ 0 h 2012950"/>
              <a:gd name="connsiteX1" fmla="*/ 698500 w 739596"/>
              <a:gd name="connsiteY1" fmla="*/ 171450 h 2012950"/>
              <a:gd name="connsiteX2" fmla="*/ 215900 w 739596"/>
              <a:gd name="connsiteY2" fmla="*/ 488950 h 2012950"/>
              <a:gd name="connsiteX3" fmla="*/ 0 w 739596"/>
              <a:gd name="connsiteY3" fmla="*/ 501650 h 2012950"/>
              <a:gd name="connsiteX4" fmla="*/ 6350 w 739596"/>
              <a:gd name="connsiteY4" fmla="*/ 1377950 h 2012950"/>
              <a:gd name="connsiteX5" fmla="*/ 88900 w 739596"/>
              <a:gd name="connsiteY5" fmla="*/ 1790700 h 2012950"/>
              <a:gd name="connsiteX6" fmla="*/ 107950 w 739596"/>
              <a:gd name="connsiteY6" fmla="*/ 2012950 h 2012950"/>
              <a:gd name="connsiteX0" fmla="*/ 717550 w 718769"/>
              <a:gd name="connsiteY0" fmla="*/ 0 h 2012950"/>
              <a:gd name="connsiteX1" fmla="*/ 660400 w 718769"/>
              <a:gd name="connsiteY1" fmla="*/ 171450 h 2012950"/>
              <a:gd name="connsiteX2" fmla="*/ 215900 w 718769"/>
              <a:gd name="connsiteY2" fmla="*/ 488950 h 2012950"/>
              <a:gd name="connsiteX3" fmla="*/ 0 w 718769"/>
              <a:gd name="connsiteY3" fmla="*/ 501650 h 2012950"/>
              <a:gd name="connsiteX4" fmla="*/ 6350 w 718769"/>
              <a:gd name="connsiteY4" fmla="*/ 1377950 h 2012950"/>
              <a:gd name="connsiteX5" fmla="*/ 88900 w 718769"/>
              <a:gd name="connsiteY5" fmla="*/ 1790700 h 2012950"/>
              <a:gd name="connsiteX6" fmla="*/ 107950 w 718769"/>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5016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6985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8001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7429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74295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67310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7040 w 737040"/>
              <a:gd name="connsiteY0" fmla="*/ 0 h 2012950"/>
              <a:gd name="connsiteX1" fmla="*/ 635440 w 737040"/>
              <a:gd name="connsiteY1" fmla="*/ 171450 h 2012950"/>
              <a:gd name="connsiteX2" fmla="*/ 235390 w 737040"/>
              <a:gd name="connsiteY2" fmla="*/ 469900 h 2012950"/>
              <a:gd name="connsiteX3" fmla="*/ 13140 w 737040"/>
              <a:gd name="connsiteY3" fmla="*/ 647700 h 2012950"/>
              <a:gd name="connsiteX4" fmla="*/ 25840 w 737040"/>
              <a:gd name="connsiteY4" fmla="*/ 1377950 h 2012950"/>
              <a:gd name="connsiteX5" fmla="*/ 108390 w 737040"/>
              <a:gd name="connsiteY5" fmla="*/ 1790700 h 2012950"/>
              <a:gd name="connsiteX6" fmla="*/ 127440 w 737040"/>
              <a:gd name="connsiteY6" fmla="*/ 2012950 h 2012950"/>
              <a:gd name="connsiteX0" fmla="*/ 742487 w 742487"/>
              <a:gd name="connsiteY0" fmla="*/ 0 h 2012950"/>
              <a:gd name="connsiteX1" fmla="*/ 640887 w 742487"/>
              <a:gd name="connsiteY1" fmla="*/ 171450 h 2012950"/>
              <a:gd name="connsiteX2" fmla="*/ 240837 w 742487"/>
              <a:gd name="connsiteY2" fmla="*/ 469900 h 2012950"/>
              <a:gd name="connsiteX3" fmla="*/ 18587 w 742487"/>
              <a:gd name="connsiteY3" fmla="*/ 647700 h 2012950"/>
              <a:gd name="connsiteX4" fmla="*/ 31287 w 742487"/>
              <a:gd name="connsiteY4" fmla="*/ 1377950 h 2012950"/>
              <a:gd name="connsiteX5" fmla="*/ 113837 w 742487"/>
              <a:gd name="connsiteY5" fmla="*/ 1790700 h 2012950"/>
              <a:gd name="connsiteX6" fmla="*/ 132887 w 742487"/>
              <a:gd name="connsiteY6" fmla="*/ 2012950 h 2012950"/>
              <a:gd name="connsiteX0" fmla="*/ 740138 w 740138"/>
              <a:gd name="connsiteY0" fmla="*/ 0 h 2012950"/>
              <a:gd name="connsiteX1" fmla="*/ 638538 w 740138"/>
              <a:gd name="connsiteY1" fmla="*/ 171450 h 2012950"/>
              <a:gd name="connsiteX2" fmla="*/ 238488 w 740138"/>
              <a:gd name="connsiteY2" fmla="*/ 469900 h 2012950"/>
              <a:gd name="connsiteX3" fmla="*/ 16238 w 740138"/>
              <a:gd name="connsiteY3" fmla="*/ 647700 h 2012950"/>
              <a:gd name="connsiteX4" fmla="*/ 35288 w 740138"/>
              <a:gd name="connsiteY4" fmla="*/ 1390650 h 2012950"/>
              <a:gd name="connsiteX5" fmla="*/ 111488 w 740138"/>
              <a:gd name="connsiteY5" fmla="*/ 1790700 h 2012950"/>
              <a:gd name="connsiteX6" fmla="*/ 130538 w 740138"/>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29418 w 729418"/>
              <a:gd name="connsiteY0" fmla="*/ 0 h 2012950"/>
              <a:gd name="connsiteX1" fmla="*/ 627818 w 729418"/>
              <a:gd name="connsiteY1" fmla="*/ 171450 h 2012950"/>
              <a:gd name="connsiteX2" fmla="*/ 227768 w 729418"/>
              <a:gd name="connsiteY2" fmla="*/ 469900 h 2012950"/>
              <a:gd name="connsiteX3" fmla="*/ 5518 w 729418"/>
              <a:gd name="connsiteY3" fmla="*/ 615950 h 2012950"/>
              <a:gd name="connsiteX4" fmla="*/ 24568 w 729418"/>
              <a:gd name="connsiteY4" fmla="*/ 1390650 h 2012950"/>
              <a:gd name="connsiteX5" fmla="*/ 100768 w 729418"/>
              <a:gd name="connsiteY5" fmla="*/ 1790700 h 2012950"/>
              <a:gd name="connsiteX6" fmla="*/ 119818 w 729418"/>
              <a:gd name="connsiteY6" fmla="*/ 2012950 h 2012950"/>
              <a:gd name="connsiteX0" fmla="*/ 737723 w 737723"/>
              <a:gd name="connsiteY0" fmla="*/ 0 h 2012950"/>
              <a:gd name="connsiteX1" fmla="*/ 636123 w 737723"/>
              <a:gd name="connsiteY1" fmla="*/ 171450 h 2012950"/>
              <a:gd name="connsiteX2" fmla="*/ 236073 w 737723"/>
              <a:gd name="connsiteY2" fmla="*/ 444500 h 2012950"/>
              <a:gd name="connsiteX3" fmla="*/ 13823 w 737723"/>
              <a:gd name="connsiteY3" fmla="*/ 615950 h 2012950"/>
              <a:gd name="connsiteX4" fmla="*/ 32873 w 737723"/>
              <a:gd name="connsiteY4" fmla="*/ 1390650 h 2012950"/>
              <a:gd name="connsiteX5" fmla="*/ 109073 w 737723"/>
              <a:gd name="connsiteY5" fmla="*/ 1790700 h 2012950"/>
              <a:gd name="connsiteX6" fmla="*/ 128123 w 737723"/>
              <a:gd name="connsiteY6" fmla="*/ 2012950 h 2012950"/>
              <a:gd name="connsiteX0" fmla="*/ 743017 w 743017"/>
              <a:gd name="connsiteY0" fmla="*/ 0 h 2012950"/>
              <a:gd name="connsiteX1" fmla="*/ 641417 w 743017"/>
              <a:gd name="connsiteY1" fmla="*/ 171450 h 2012950"/>
              <a:gd name="connsiteX2" fmla="*/ 241367 w 743017"/>
              <a:gd name="connsiteY2" fmla="*/ 444500 h 2012950"/>
              <a:gd name="connsiteX3" fmla="*/ 12767 w 743017"/>
              <a:gd name="connsiteY3" fmla="*/ 558800 h 2012950"/>
              <a:gd name="connsiteX4" fmla="*/ 38167 w 743017"/>
              <a:gd name="connsiteY4" fmla="*/ 1390650 h 2012950"/>
              <a:gd name="connsiteX5" fmla="*/ 114367 w 743017"/>
              <a:gd name="connsiteY5" fmla="*/ 1790700 h 2012950"/>
              <a:gd name="connsiteX6" fmla="*/ 133417 w 743017"/>
              <a:gd name="connsiteY6" fmla="*/ 2012950 h 2012950"/>
              <a:gd name="connsiteX0" fmla="*/ 737724 w 737724"/>
              <a:gd name="connsiteY0" fmla="*/ 0 h 2012950"/>
              <a:gd name="connsiteX1" fmla="*/ 636124 w 737724"/>
              <a:gd name="connsiteY1" fmla="*/ 171450 h 2012950"/>
              <a:gd name="connsiteX2" fmla="*/ 236074 w 737724"/>
              <a:gd name="connsiteY2" fmla="*/ 444500 h 2012950"/>
              <a:gd name="connsiteX3" fmla="*/ 13824 w 737724"/>
              <a:gd name="connsiteY3" fmla="*/ 558800 h 2012950"/>
              <a:gd name="connsiteX4" fmla="*/ 32874 w 737724"/>
              <a:gd name="connsiteY4" fmla="*/ 1390650 h 2012950"/>
              <a:gd name="connsiteX5" fmla="*/ 109074 w 737724"/>
              <a:gd name="connsiteY5" fmla="*/ 1790700 h 2012950"/>
              <a:gd name="connsiteX6" fmla="*/ 128124 w 737724"/>
              <a:gd name="connsiteY6" fmla="*/ 2012950 h 2012950"/>
              <a:gd name="connsiteX0" fmla="*/ 724345 w 724345"/>
              <a:gd name="connsiteY0" fmla="*/ 0 h 2012950"/>
              <a:gd name="connsiteX1" fmla="*/ 622745 w 724345"/>
              <a:gd name="connsiteY1" fmla="*/ 171450 h 2012950"/>
              <a:gd name="connsiteX2" fmla="*/ 222695 w 724345"/>
              <a:gd name="connsiteY2" fmla="*/ 444500 h 2012950"/>
              <a:gd name="connsiteX3" fmla="*/ 445 w 724345"/>
              <a:gd name="connsiteY3" fmla="*/ 558800 h 2012950"/>
              <a:gd name="connsiteX4" fmla="*/ 19495 w 724345"/>
              <a:gd name="connsiteY4" fmla="*/ 1390650 h 2012950"/>
              <a:gd name="connsiteX5" fmla="*/ 95695 w 724345"/>
              <a:gd name="connsiteY5" fmla="*/ 1790700 h 2012950"/>
              <a:gd name="connsiteX6" fmla="*/ 114745 w 724345"/>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8420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32611 w 732611"/>
              <a:gd name="connsiteY0" fmla="*/ 0 h 2012950"/>
              <a:gd name="connsiteX1" fmla="*/ 631011 w 732611"/>
              <a:gd name="connsiteY1" fmla="*/ 171450 h 2012950"/>
              <a:gd name="connsiteX2" fmla="*/ 230961 w 732611"/>
              <a:gd name="connsiteY2" fmla="*/ 4318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 name="connsiteX0" fmla="*/ 732611 w 732611"/>
              <a:gd name="connsiteY0" fmla="*/ 0 h 2012950"/>
              <a:gd name="connsiteX1" fmla="*/ 631011 w 732611"/>
              <a:gd name="connsiteY1" fmla="*/ 171450 h 2012950"/>
              <a:gd name="connsiteX2" fmla="*/ 230961 w 732611"/>
              <a:gd name="connsiteY2" fmla="*/ 4445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611" h="2012950">
                <a:moveTo>
                  <a:pt x="732611" y="0"/>
                </a:moveTo>
                <a:cubicBezTo>
                  <a:pt x="726261" y="57150"/>
                  <a:pt x="714619" y="97367"/>
                  <a:pt x="631011" y="171450"/>
                </a:cubicBezTo>
                <a:cubicBezTo>
                  <a:pt x="547403" y="245533"/>
                  <a:pt x="333619" y="375708"/>
                  <a:pt x="230961" y="444500"/>
                </a:cubicBezTo>
                <a:cubicBezTo>
                  <a:pt x="128303" y="513292"/>
                  <a:pt x="48928" y="426508"/>
                  <a:pt x="15061" y="584200"/>
                </a:cubicBezTo>
                <a:cubicBezTo>
                  <a:pt x="-18806" y="741892"/>
                  <a:pt x="12944" y="1189567"/>
                  <a:pt x="27761" y="1390650"/>
                </a:cubicBezTo>
                <a:cubicBezTo>
                  <a:pt x="42578" y="1591733"/>
                  <a:pt x="78561" y="1657350"/>
                  <a:pt x="103961" y="1790700"/>
                </a:cubicBezTo>
                <a:cubicBezTo>
                  <a:pt x="129361" y="1924050"/>
                  <a:pt x="116661" y="1938867"/>
                  <a:pt x="123011" y="2012950"/>
                </a:cubicBezTo>
              </a:path>
            </a:pathLst>
          </a:custGeom>
          <a:noFill/>
          <a:ln w="444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EB8BB7C-B3A9-FC87-D135-C8F881AD4F83}"/>
              </a:ext>
            </a:extLst>
          </p:cNvPr>
          <p:cNvSpPr txBox="1"/>
          <p:nvPr/>
        </p:nvSpPr>
        <p:spPr>
          <a:xfrm rot="2000894">
            <a:off x="2782842" y="3651277"/>
            <a:ext cx="415498" cy="276999"/>
          </a:xfrm>
          <a:prstGeom prst="rect">
            <a:avLst/>
          </a:prstGeom>
          <a:noFill/>
        </p:spPr>
        <p:txBody>
          <a:bodyPr wrap="none" rtlCol="0">
            <a:spAutoFit/>
          </a:bodyPr>
          <a:lstStyle/>
          <a:p>
            <a:r>
              <a:rPr kumimoji="1" lang="en-US" altLang="ja-JP" sz="1200" b="1" dirty="0">
                <a:latin typeface="+mn-ea"/>
              </a:rPr>
              <a:t>150</a:t>
            </a:r>
            <a:endParaRPr kumimoji="1" lang="ja-JP" altLang="en-US" sz="1200" b="1" dirty="0">
              <a:latin typeface="+mn-ea"/>
            </a:endParaRPr>
          </a:p>
        </p:txBody>
      </p:sp>
      <p:sp>
        <p:nvSpPr>
          <p:cNvPr id="16" name="テキスト ボックス 15">
            <a:extLst>
              <a:ext uri="{FF2B5EF4-FFF2-40B4-BE49-F238E27FC236}">
                <a16:creationId xmlns:a16="http://schemas.microsoft.com/office/drawing/2014/main" id="{B502692D-B4D6-144C-E4E0-7321A3D59E84}"/>
              </a:ext>
            </a:extLst>
          </p:cNvPr>
          <p:cNvSpPr txBox="1"/>
          <p:nvPr/>
        </p:nvSpPr>
        <p:spPr>
          <a:xfrm>
            <a:off x="2766220" y="2737427"/>
            <a:ext cx="415498" cy="276999"/>
          </a:xfrm>
          <a:prstGeom prst="rect">
            <a:avLst/>
          </a:prstGeom>
          <a:noFill/>
        </p:spPr>
        <p:txBody>
          <a:bodyPr wrap="none" rtlCol="0">
            <a:spAutoFit/>
          </a:bodyPr>
          <a:lstStyle/>
          <a:p>
            <a:r>
              <a:rPr kumimoji="1" lang="en-US" altLang="ja-JP" sz="1200" b="1" dirty="0">
                <a:latin typeface="+mn-ea"/>
              </a:rPr>
              <a:t>104</a:t>
            </a:r>
            <a:endParaRPr kumimoji="1" lang="ja-JP" altLang="en-US" sz="1200" b="1" dirty="0">
              <a:latin typeface="+mn-ea"/>
            </a:endParaRPr>
          </a:p>
        </p:txBody>
      </p:sp>
      <p:sp>
        <p:nvSpPr>
          <p:cNvPr id="17" name="テキスト ボックス 16">
            <a:extLst>
              <a:ext uri="{FF2B5EF4-FFF2-40B4-BE49-F238E27FC236}">
                <a16:creationId xmlns:a16="http://schemas.microsoft.com/office/drawing/2014/main" id="{AE281EAB-97DB-A159-9A33-DF9B3D5B3C5E}"/>
              </a:ext>
            </a:extLst>
          </p:cNvPr>
          <p:cNvSpPr txBox="1"/>
          <p:nvPr/>
        </p:nvSpPr>
        <p:spPr>
          <a:xfrm>
            <a:off x="2287124" y="2738764"/>
            <a:ext cx="415498" cy="276999"/>
          </a:xfrm>
          <a:prstGeom prst="rect">
            <a:avLst/>
          </a:prstGeom>
          <a:noFill/>
        </p:spPr>
        <p:txBody>
          <a:bodyPr wrap="none" rtlCol="0">
            <a:spAutoFit/>
          </a:bodyPr>
          <a:lstStyle/>
          <a:p>
            <a:r>
              <a:rPr kumimoji="1" lang="en-US" altLang="ja-JP" sz="1200" b="1" dirty="0">
                <a:latin typeface="+mn-ea"/>
              </a:rPr>
              <a:t>104</a:t>
            </a:r>
            <a:endParaRPr kumimoji="1" lang="ja-JP" altLang="en-US" sz="1200" b="1" dirty="0">
              <a:latin typeface="+mn-ea"/>
            </a:endParaRPr>
          </a:p>
        </p:txBody>
      </p:sp>
      <p:sp>
        <p:nvSpPr>
          <p:cNvPr id="18" name="テキスト ボックス 17">
            <a:extLst>
              <a:ext uri="{FF2B5EF4-FFF2-40B4-BE49-F238E27FC236}">
                <a16:creationId xmlns:a16="http://schemas.microsoft.com/office/drawing/2014/main" id="{E41C5D27-EFC8-8E25-6389-AFF93A327CDF}"/>
              </a:ext>
            </a:extLst>
          </p:cNvPr>
          <p:cNvSpPr txBox="1"/>
          <p:nvPr/>
        </p:nvSpPr>
        <p:spPr>
          <a:xfrm>
            <a:off x="1876793" y="2757526"/>
            <a:ext cx="415498" cy="276999"/>
          </a:xfrm>
          <a:prstGeom prst="rect">
            <a:avLst/>
          </a:prstGeom>
          <a:noFill/>
        </p:spPr>
        <p:txBody>
          <a:bodyPr wrap="none" rtlCol="0">
            <a:spAutoFit/>
          </a:bodyPr>
          <a:lstStyle/>
          <a:p>
            <a:r>
              <a:rPr kumimoji="1" lang="en-US" altLang="ja-JP" sz="1200" b="1" dirty="0">
                <a:latin typeface="+mn-ea"/>
              </a:rPr>
              <a:t>130</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0D8540CA-20D6-3FE9-185E-72D7B55B79A6}"/>
              </a:ext>
            </a:extLst>
          </p:cNvPr>
          <p:cNvSpPr txBox="1"/>
          <p:nvPr/>
        </p:nvSpPr>
        <p:spPr>
          <a:xfrm>
            <a:off x="1420955" y="2784013"/>
            <a:ext cx="338554" cy="276999"/>
          </a:xfrm>
          <a:prstGeom prst="rect">
            <a:avLst/>
          </a:prstGeom>
          <a:noFill/>
        </p:spPr>
        <p:txBody>
          <a:bodyPr wrap="none" rtlCol="0">
            <a:spAutoFit/>
          </a:bodyPr>
          <a:lstStyle/>
          <a:p>
            <a:r>
              <a:rPr kumimoji="1" lang="en-US" altLang="ja-JP" sz="1200" b="1" dirty="0">
                <a:latin typeface="+mn-ea"/>
              </a:rPr>
              <a:t>84</a:t>
            </a:r>
            <a:endParaRPr kumimoji="1" lang="ja-JP" altLang="en-US" sz="1200" b="1" dirty="0">
              <a:latin typeface="+mn-ea"/>
            </a:endParaRPr>
          </a:p>
        </p:txBody>
      </p:sp>
      <p:sp>
        <p:nvSpPr>
          <p:cNvPr id="21" name="テキスト ボックス 20">
            <a:extLst>
              <a:ext uri="{FF2B5EF4-FFF2-40B4-BE49-F238E27FC236}">
                <a16:creationId xmlns:a16="http://schemas.microsoft.com/office/drawing/2014/main" id="{1B8C9590-6BB1-4C8C-A45F-A6D4B2969789}"/>
              </a:ext>
            </a:extLst>
          </p:cNvPr>
          <p:cNvSpPr txBox="1"/>
          <p:nvPr/>
        </p:nvSpPr>
        <p:spPr>
          <a:xfrm rot="16039020">
            <a:off x="1075773" y="2465698"/>
            <a:ext cx="415498" cy="276999"/>
          </a:xfrm>
          <a:prstGeom prst="rect">
            <a:avLst/>
          </a:prstGeom>
          <a:noFill/>
        </p:spPr>
        <p:txBody>
          <a:bodyPr wrap="none" rtlCol="0">
            <a:spAutoFit/>
          </a:bodyPr>
          <a:lstStyle/>
          <a:p>
            <a:r>
              <a:rPr kumimoji="1" lang="en-US" altLang="ja-JP" sz="1200" b="1" dirty="0">
                <a:latin typeface="+mn-ea"/>
              </a:rPr>
              <a:t>535</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58E2DEFC-E160-8622-4277-5CF37D323271}"/>
              </a:ext>
            </a:extLst>
          </p:cNvPr>
          <p:cNvSpPr txBox="1"/>
          <p:nvPr/>
        </p:nvSpPr>
        <p:spPr>
          <a:xfrm rot="16518369">
            <a:off x="816991" y="1887478"/>
            <a:ext cx="415498" cy="276999"/>
          </a:xfrm>
          <a:prstGeom prst="rect">
            <a:avLst/>
          </a:prstGeom>
          <a:noFill/>
        </p:spPr>
        <p:txBody>
          <a:bodyPr wrap="none" rtlCol="0">
            <a:spAutoFit/>
          </a:bodyPr>
          <a:lstStyle/>
          <a:p>
            <a:r>
              <a:rPr kumimoji="1" lang="en-US" altLang="ja-JP" sz="1200" b="1" dirty="0">
                <a:latin typeface="+mn-ea"/>
              </a:rPr>
              <a:t>626</a:t>
            </a:r>
            <a:endParaRPr kumimoji="1" lang="ja-JP" altLang="en-US" sz="1200" b="1" dirty="0">
              <a:latin typeface="+mn-ea"/>
            </a:endParaRPr>
          </a:p>
        </p:txBody>
      </p:sp>
      <p:sp>
        <p:nvSpPr>
          <p:cNvPr id="23" name="テキスト ボックス 22">
            <a:extLst>
              <a:ext uri="{FF2B5EF4-FFF2-40B4-BE49-F238E27FC236}">
                <a16:creationId xmlns:a16="http://schemas.microsoft.com/office/drawing/2014/main" id="{C0535F21-90DD-789F-66DE-5A817EE295ED}"/>
              </a:ext>
            </a:extLst>
          </p:cNvPr>
          <p:cNvSpPr txBox="1"/>
          <p:nvPr/>
        </p:nvSpPr>
        <p:spPr>
          <a:xfrm rot="15592340">
            <a:off x="1159495" y="3310867"/>
            <a:ext cx="415498" cy="276999"/>
          </a:xfrm>
          <a:prstGeom prst="rect">
            <a:avLst/>
          </a:prstGeom>
          <a:noFill/>
        </p:spPr>
        <p:txBody>
          <a:bodyPr wrap="none" rtlCol="0">
            <a:spAutoFit/>
          </a:bodyPr>
          <a:lstStyle/>
          <a:p>
            <a:r>
              <a:rPr kumimoji="1" lang="en-US" altLang="ja-JP" sz="1200" b="1" dirty="0">
                <a:latin typeface="+mn-ea"/>
              </a:rPr>
              <a:t>770</a:t>
            </a:r>
            <a:endParaRPr kumimoji="1" lang="ja-JP" altLang="en-US" sz="1200" b="1" dirty="0">
              <a:latin typeface="+mn-ea"/>
            </a:endParaRPr>
          </a:p>
        </p:txBody>
      </p:sp>
      <p:sp>
        <p:nvSpPr>
          <p:cNvPr id="24" name="テキスト ボックス 23">
            <a:extLst>
              <a:ext uri="{FF2B5EF4-FFF2-40B4-BE49-F238E27FC236}">
                <a16:creationId xmlns:a16="http://schemas.microsoft.com/office/drawing/2014/main" id="{93E8D42E-CFCE-586E-1DF1-E86BC5D065AB}"/>
              </a:ext>
            </a:extLst>
          </p:cNvPr>
          <p:cNvSpPr txBox="1"/>
          <p:nvPr/>
        </p:nvSpPr>
        <p:spPr>
          <a:xfrm rot="15321465">
            <a:off x="842705" y="3251566"/>
            <a:ext cx="415498" cy="276999"/>
          </a:xfrm>
          <a:prstGeom prst="rect">
            <a:avLst/>
          </a:prstGeom>
          <a:noFill/>
        </p:spPr>
        <p:txBody>
          <a:bodyPr wrap="square" rtlCol="0">
            <a:spAutoFit/>
          </a:bodyPr>
          <a:lstStyle/>
          <a:p>
            <a:r>
              <a:rPr kumimoji="1" lang="en-US" altLang="ja-JP" sz="1200" b="1" dirty="0">
                <a:latin typeface="+mn-ea"/>
              </a:rPr>
              <a:t>382</a:t>
            </a:r>
            <a:endParaRPr kumimoji="1" lang="ja-JP" altLang="en-US" sz="1200" b="1" dirty="0">
              <a:latin typeface="+mn-ea"/>
            </a:endParaRPr>
          </a:p>
        </p:txBody>
      </p:sp>
      <p:sp>
        <p:nvSpPr>
          <p:cNvPr id="25" name="テキスト ボックス 24">
            <a:extLst>
              <a:ext uri="{FF2B5EF4-FFF2-40B4-BE49-F238E27FC236}">
                <a16:creationId xmlns:a16="http://schemas.microsoft.com/office/drawing/2014/main" id="{F66C875A-2959-128F-5A39-7A89F453C887}"/>
              </a:ext>
            </a:extLst>
          </p:cNvPr>
          <p:cNvSpPr txBox="1"/>
          <p:nvPr/>
        </p:nvSpPr>
        <p:spPr>
          <a:xfrm rot="19373033">
            <a:off x="391532" y="4138981"/>
            <a:ext cx="415498" cy="276999"/>
          </a:xfrm>
          <a:prstGeom prst="rect">
            <a:avLst/>
          </a:prstGeom>
          <a:noFill/>
        </p:spPr>
        <p:txBody>
          <a:bodyPr wrap="square" rtlCol="0">
            <a:spAutoFit/>
          </a:bodyPr>
          <a:lstStyle/>
          <a:p>
            <a:r>
              <a:rPr kumimoji="1" lang="en-US" altLang="ja-JP" sz="1200" b="1" dirty="0">
                <a:latin typeface="+mn-ea"/>
              </a:rPr>
              <a:t>361</a:t>
            </a:r>
            <a:endParaRPr kumimoji="1" lang="ja-JP" altLang="en-US" sz="1200" b="1" dirty="0">
              <a:latin typeface="+mn-ea"/>
            </a:endParaRPr>
          </a:p>
        </p:txBody>
      </p:sp>
      <p:sp>
        <p:nvSpPr>
          <p:cNvPr id="26" name="テキスト ボックス 25">
            <a:extLst>
              <a:ext uri="{FF2B5EF4-FFF2-40B4-BE49-F238E27FC236}">
                <a16:creationId xmlns:a16="http://schemas.microsoft.com/office/drawing/2014/main" id="{485AF370-59A1-D068-206E-8EFDDB043FF7}"/>
              </a:ext>
            </a:extLst>
          </p:cNvPr>
          <p:cNvSpPr txBox="1"/>
          <p:nvPr/>
        </p:nvSpPr>
        <p:spPr>
          <a:xfrm rot="19373033">
            <a:off x="704047" y="4258847"/>
            <a:ext cx="415498" cy="276999"/>
          </a:xfrm>
          <a:prstGeom prst="rect">
            <a:avLst/>
          </a:prstGeom>
          <a:noFill/>
        </p:spPr>
        <p:txBody>
          <a:bodyPr wrap="square" rtlCol="0">
            <a:spAutoFit/>
          </a:bodyPr>
          <a:lstStyle/>
          <a:p>
            <a:r>
              <a:rPr kumimoji="1" lang="en-US" altLang="ja-JP" sz="1200" b="1" dirty="0">
                <a:latin typeface="+mn-ea"/>
              </a:rPr>
              <a:t>672</a:t>
            </a:r>
            <a:endParaRPr kumimoji="1" lang="ja-JP" altLang="en-US" sz="1200" b="1" dirty="0">
              <a:latin typeface="+mn-ea"/>
            </a:endParaRPr>
          </a:p>
        </p:txBody>
      </p:sp>
      <p:sp>
        <p:nvSpPr>
          <p:cNvPr id="27" name="テキスト ボックス 26">
            <a:extLst>
              <a:ext uri="{FF2B5EF4-FFF2-40B4-BE49-F238E27FC236}">
                <a16:creationId xmlns:a16="http://schemas.microsoft.com/office/drawing/2014/main" id="{3DEFC9A5-C312-354A-9734-9BE7D87F8F8F}"/>
              </a:ext>
            </a:extLst>
          </p:cNvPr>
          <p:cNvSpPr txBox="1"/>
          <p:nvPr/>
        </p:nvSpPr>
        <p:spPr>
          <a:xfrm rot="15689529">
            <a:off x="454809" y="5249408"/>
            <a:ext cx="415498" cy="276999"/>
          </a:xfrm>
          <a:prstGeom prst="rect">
            <a:avLst/>
          </a:prstGeom>
          <a:noFill/>
        </p:spPr>
        <p:txBody>
          <a:bodyPr wrap="square" rtlCol="0">
            <a:spAutoFit/>
          </a:bodyPr>
          <a:lstStyle/>
          <a:p>
            <a:r>
              <a:rPr kumimoji="1" lang="en-US" altLang="ja-JP" sz="1200" b="1" dirty="0">
                <a:latin typeface="+mn-ea"/>
              </a:rPr>
              <a:t>672</a:t>
            </a:r>
            <a:endParaRPr kumimoji="1" lang="ja-JP" altLang="en-US" sz="1200" b="1" dirty="0">
              <a:latin typeface="+mn-ea"/>
            </a:endParaRPr>
          </a:p>
        </p:txBody>
      </p:sp>
      <p:sp>
        <p:nvSpPr>
          <p:cNvPr id="28" name="テキスト ボックス 27">
            <a:extLst>
              <a:ext uri="{FF2B5EF4-FFF2-40B4-BE49-F238E27FC236}">
                <a16:creationId xmlns:a16="http://schemas.microsoft.com/office/drawing/2014/main" id="{5B92D9F2-E203-3B92-3461-4BE0B993ECC4}"/>
              </a:ext>
            </a:extLst>
          </p:cNvPr>
          <p:cNvSpPr txBox="1"/>
          <p:nvPr/>
        </p:nvSpPr>
        <p:spPr>
          <a:xfrm rot="15616196">
            <a:off x="86051" y="5287405"/>
            <a:ext cx="415498" cy="276999"/>
          </a:xfrm>
          <a:prstGeom prst="rect">
            <a:avLst/>
          </a:prstGeom>
          <a:noFill/>
        </p:spPr>
        <p:txBody>
          <a:bodyPr wrap="square" rtlCol="0">
            <a:spAutoFit/>
          </a:bodyPr>
          <a:lstStyle/>
          <a:p>
            <a:r>
              <a:rPr kumimoji="1" lang="en-US" altLang="ja-JP" sz="1200" b="1" dirty="0">
                <a:latin typeface="+mn-ea"/>
              </a:rPr>
              <a:t>288</a:t>
            </a:r>
            <a:endParaRPr kumimoji="1" lang="ja-JP" altLang="en-US" sz="1200" b="1" dirty="0">
              <a:latin typeface="+mn-ea"/>
            </a:endParaRPr>
          </a:p>
        </p:txBody>
      </p:sp>
      <p:sp>
        <p:nvSpPr>
          <p:cNvPr id="29" name="テキスト ボックス 28">
            <a:extLst>
              <a:ext uri="{FF2B5EF4-FFF2-40B4-BE49-F238E27FC236}">
                <a16:creationId xmlns:a16="http://schemas.microsoft.com/office/drawing/2014/main" id="{938439DC-E0AB-C32D-CE5B-05DDA946D0EF}"/>
              </a:ext>
            </a:extLst>
          </p:cNvPr>
          <p:cNvSpPr txBox="1"/>
          <p:nvPr/>
        </p:nvSpPr>
        <p:spPr>
          <a:xfrm rot="16030717">
            <a:off x="1597955" y="3038933"/>
            <a:ext cx="445387" cy="276999"/>
          </a:xfrm>
          <a:prstGeom prst="rect">
            <a:avLst/>
          </a:prstGeom>
          <a:noFill/>
        </p:spPr>
        <p:txBody>
          <a:bodyPr wrap="square" rtlCol="0">
            <a:spAutoFit/>
          </a:bodyPr>
          <a:lstStyle/>
          <a:p>
            <a:r>
              <a:rPr kumimoji="1" lang="en-US" altLang="ja-JP" sz="1200" dirty="0">
                <a:latin typeface="+mn-ea"/>
              </a:rPr>
              <a:t>87</a:t>
            </a:r>
            <a:endParaRPr kumimoji="1" lang="ja-JP" altLang="en-US" sz="1200" dirty="0">
              <a:latin typeface="+mn-ea"/>
            </a:endParaRPr>
          </a:p>
        </p:txBody>
      </p:sp>
      <p:sp>
        <p:nvSpPr>
          <p:cNvPr id="30" name="テキスト ボックス 29">
            <a:extLst>
              <a:ext uri="{FF2B5EF4-FFF2-40B4-BE49-F238E27FC236}">
                <a16:creationId xmlns:a16="http://schemas.microsoft.com/office/drawing/2014/main" id="{F8009F18-483E-54F1-DF1A-D03FBC127315}"/>
              </a:ext>
            </a:extLst>
          </p:cNvPr>
          <p:cNvSpPr txBox="1"/>
          <p:nvPr/>
        </p:nvSpPr>
        <p:spPr>
          <a:xfrm rot="21202745">
            <a:off x="2179878" y="4685923"/>
            <a:ext cx="445387" cy="276999"/>
          </a:xfrm>
          <a:prstGeom prst="rect">
            <a:avLst/>
          </a:prstGeom>
          <a:noFill/>
        </p:spPr>
        <p:txBody>
          <a:bodyPr wrap="square" rtlCol="0">
            <a:spAutoFit/>
          </a:bodyPr>
          <a:lstStyle/>
          <a:p>
            <a:r>
              <a:rPr kumimoji="1" lang="en-US" altLang="ja-JP" sz="1200" dirty="0">
                <a:latin typeface="+mn-ea"/>
              </a:rPr>
              <a:t>83</a:t>
            </a:r>
            <a:endParaRPr kumimoji="1" lang="ja-JP" altLang="en-US" sz="1200" dirty="0">
              <a:latin typeface="+mn-ea"/>
            </a:endParaRPr>
          </a:p>
        </p:txBody>
      </p:sp>
      <p:sp>
        <p:nvSpPr>
          <p:cNvPr id="31" name="テキスト ボックス 30">
            <a:extLst>
              <a:ext uri="{FF2B5EF4-FFF2-40B4-BE49-F238E27FC236}">
                <a16:creationId xmlns:a16="http://schemas.microsoft.com/office/drawing/2014/main" id="{CF6F061A-3A9D-A78B-B665-3209B10AA8C7}"/>
              </a:ext>
            </a:extLst>
          </p:cNvPr>
          <p:cNvSpPr txBox="1"/>
          <p:nvPr/>
        </p:nvSpPr>
        <p:spPr>
          <a:xfrm>
            <a:off x="563890" y="4693382"/>
            <a:ext cx="395977" cy="276999"/>
          </a:xfrm>
          <a:prstGeom prst="rect">
            <a:avLst/>
          </a:prstGeom>
          <a:noFill/>
        </p:spPr>
        <p:txBody>
          <a:bodyPr wrap="square" rtlCol="0">
            <a:spAutoFit/>
          </a:bodyPr>
          <a:lstStyle/>
          <a:p>
            <a:r>
              <a:rPr kumimoji="1" lang="en-US" altLang="ja-JP" sz="1200" b="1" dirty="0">
                <a:latin typeface="+mn-ea"/>
              </a:rPr>
              <a:t>37</a:t>
            </a:r>
            <a:endParaRPr kumimoji="1" lang="ja-JP" altLang="en-US" sz="1200" b="1" dirty="0">
              <a:latin typeface="+mn-ea"/>
            </a:endParaRPr>
          </a:p>
        </p:txBody>
      </p:sp>
      <p:sp>
        <p:nvSpPr>
          <p:cNvPr id="32" name="テキスト ボックス 31">
            <a:extLst>
              <a:ext uri="{FF2B5EF4-FFF2-40B4-BE49-F238E27FC236}">
                <a16:creationId xmlns:a16="http://schemas.microsoft.com/office/drawing/2014/main" id="{2C90A6E1-08F5-4C08-92BD-024CCE3DBB85}"/>
              </a:ext>
            </a:extLst>
          </p:cNvPr>
          <p:cNvSpPr txBox="1"/>
          <p:nvPr/>
        </p:nvSpPr>
        <p:spPr>
          <a:xfrm rot="912456">
            <a:off x="2810039" y="4885450"/>
            <a:ext cx="445387" cy="276999"/>
          </a:xfrm>
          <a:prstGeom prst="rect">
            <a:avLst/>
          </a:prstGeom>
          <a:noFill/>
        </p:spPr>
        <p:txBody>
          <a:bodyPr wrap="square" rtlCol="0">
            <a:spAutoFit/>
          </a:bodyPr>
          <a:lstStyle/>
          <a:p>
            <a:r>
              <a:rPr kumimoji="1" lang="en-US" altLang="ja-JP" sz="1200" dirty="0">
                <a:latin typeface="+mn-ea"/>
              </a:rPr>
              <a:t>148</a:t>
            </a:r>
            <a:endParaRPr kumimoji="1" lang="ja-JP" altLang="en-US" sz="1200" dirty="0">
              <a:latin typeface="+mn-ea"/>
            </a:endParaRPr>
          </a:p>
        </p:txBody>
      </p:sp>
      <p:sp>
        <p:nvSpPr>
          <p:cNvPr id="33" name="テキスト ボックス 32">
            <a:extLst>
              <a:ext uri="{FF2B5EF4-FFF2-40B4-BE49-F238E27FC236}">
                <a16:creationId xmlns:a16="http://schemas.microsoft.com/office/drawing/2014/main" id="{96F4E9C1-77F2-F6DB-6345-8E75B7DBDD30}"/>
              </a:ext>
            </a:extLst>
          </p:cNvPr>
          <p:cNvSpPr txBox="1"/>
          <p:nvPr/>
        </p:nvSpPr>
        <p:spPr>
          <a:xfrm rot="3997259">
            <a:off x="2628184" y="4499583"/>
            <a:ext cx="445387" cy="276999"/>
          </a:xfrm>
          <a:prstGeom prst="rect">
            <a:avLst/>
          </a:prstGeom>
          <a:noFill/>
        </p:spPr>
        <p:txBody>
          <a:bodyPr wrap="square" rtlCol="0">
            <a:spAutoFit/>
          </a:bodyPr>
          <a:lstStyle/>
          <a:p>
            <a:r>
              <a:rPr kumimoji="1" lang="en-US" altLang="ja-JP" sz="1200" dirty="0">
                <a:latin typeface="+mn-ea"/>
              </a:rPr>
              <a:t>115</a:t>
            </a:r>
            <a:endParaRPr kumimoji="1" lang="ja-JP" altLang="en-US" sz="1200" dirty="0">
              <a:latin typeface="+mn-ea"/>
            </a:endParaRPr>
          </a:p>
        </p:txBody>
      </p:sp>
      <p:sp>
        <p:nvSpPr>
          <p:cNvPr id="34" name="テキスト ボックス 33">
            <a:extLst>
              <a:ext uri="{FF2B5EF4-FFF2-40B4-BE49-F238E27FC236}">
                <a16:creationId xmlns:a16="http://schemas.microsoft.com/office/drawing/2014/main" id="{091D0CA7-9967-7876-6B64-C2E0275B8F12}"/>
              </a:ext>
            </a:extLst>
          </p:cNvPr>
          <p:cNvSpPr txBox="1"/>
          <p:nvPr/>
        </p:nvSpPr>
        <p:spPr>
          <a:xfrm rot="3997259">
            <a:off x="2864944" y="5165927"/>
            <a:ext cx="445387" cy="276999"/>
          </a:xfrm>
          <a:prstGeom prst="rect">
            <a:avLst/>
          </a:prstGeom>
          <a:noFill/>
        </p:spPr>
        <p:txBody>
          <a:bodyPr wrap="square" rtlCol="0">
            <a:spAutoFit/>
          </a:bodyPr>
          <a:lstStyle/>
          <a:p>
            <a:r>
              <a:rPr kumimoji="1" lang="en-US" altLang="ja-JP" sz="1200" dirty="0">
                <a:latin typeface="+mn-ea"/>
              </a:rPr>
              <a:t>117</a:t>
            </a:r>
            <a:endParaRPr kumimoji="1" lang="ja-JP" altLang="en-US" sz="1200" dirty="0">
              <a:latin typeface="+mn-ea"/>
            </a:endParaRPr>
          </a:p>
        </p:txBody>
      </p:sp>
      <p:sp>
        <p:nvSpPr>
          <p:cNvPr id="35" name="テキスト ボックス 34">
            <a:extLst>
              <a:ext uri="{FF2B5EF4-FFF2-40B4-BE49-F238E27FC236}">
                <a16:creationId xmlns:a16="http://schemas.microsoft.com/office/drawing/2014/main" id="{6D8EC24B-187A-A44D-27C3-FD5014FCC536}"/>
              </a:ext>
            </a:extLst>
          </p:cNvPr>
          <p:cNvSpPr txBox="1"/>
          <p:nvPr/>
        </p:nvSpPr>
        <p:spPr>
          <a:xfrm rot="540235">
            <a:off x="2118342" y="4237548"/>
            <a:ext cx="445387" cy="276999"/>
          </a:xfrm>
          <a:prstGeom prst="rect">
            <a:avLst/>
          </a:prstGeom>
          <a:noFill/>
        </p:spPr>
        <p:txBody>
          <a:bodyPr wrap="square" rtlCol="0">
            <a:spAutoFit/>
          </a:bodyPr>
          <a:lstStyle/>
          <a:p>
            <a:r>
              <a:rPr kumimoji="1" lang="en-US" altLang="ja-JP" sz="1200" dirty="0">
                <a:latin typeface="+mn-ea"/>
              </a:rPr>
              <a:t>642</a:t>
            </a:r>
            <a:endParaRPr kumimoji="1" lang="ja-JP" altLang="en-US" sz="1200" dirty="0">
              <a:latin typeface="+mn-ea"/>
            </a:endParaRPr>
          </a:p>
        </p:txBody>
      </p:sp>
      <p:sp>
        <p:nvSpPr>
          <p:cNvPr id="36" name="テキスト ボックス 35">
            <a:extLst>
              <a:ext uri="{FF2B5EF4-FFF2-40B4-BE49-F238E27FC236}">
                <a16:creationId xmlns:a16="http://schemas.microsoft.com/office/drawing/2014/main" id="{33C283EC-9692-56DD-CD3B-4E41160511D6}"/>
              </a:ext>
            </a:extLst>
          </p:cNvPr>
          <p:cNvSpPr txBox="1"/>
          <p:nvPr/>
        </p:nvSpPr>
        <p:spPr>
          <a:xfrm rot="1424871">
            <a:off x="1455077" y="3576727"/>
            <a:ext cx="415498" cy="276999"/>
          </a:xfrm>
          <a:prstGeom prst="rect">
            <a:avLst/>
          </a:prstGeom>
          <a:noFill/>
        </p:spPr>
        <p:txBody>
          <a:bodyPr wrap="none" rtlCol="0">
            <a:spAutoFit/>
          </a:bodyPr>
          <a:lstStyle/>
          <a:p>
            <a:r>
              <a:rPr kumimoji="1" lang="en-US" altLang="ja-JP" sz="1200" b="1" dirty="0">
                <a:latin typeface="+mn-ea"/>
              </a:rPr>
              <a:t>147</a:t>
            </a:r>
            <a:endParaRPr kumimoji="1" lang="ja-JP" altLang="en-US" sz="1200" b="1" dirty="0">
              <a:latin typeface="+mn-ea"/>
            </a:endParaRPr>
          </a:p>
        </p:txBody>
      </p:sp>
      <p:sp>
        <p:nvSpPr>
          <p:cNvPr id="37" name="テキスト ボックス 36">
            <a:extLst>
              <a:ext uri="{FF2B5EF4-FFF2-40B4-BE49-F238E27FC236}">
                <a16:creationId xmlns:a16="http://schemas.microsoft.com/office/drawing/2014/main" id="{406AEA1F-8F00-39D0-4D08-AF9B3CFB7AED}"/>
              </a:ext>
            </a:extLst>
          </p:cNvPr>
          <p:cNvSpPr txBox="1"/>
          <p:nvPr/>
        </p:nvSpPr>
        <p:spPr>
          <a:xfrm rot="4046146">
            <a:off x="2323152" y="3780984"/>
            <a:ext cx="338554" cy="276999"/>
          </a:xfrm>
          <a:prstGeom prst="rect">
            <a:avLst/>
          </a:prstGeom>
          <a:noFill/>
        </p:spPr>
        <p:txBody>
          <a:bodyPr wrap="none" rtlCol="0">
            <a:spAutoFit/>
          </a:bodyPr>
          <a:lstStyle/>
          <a:p>
            <a:r>
              <a:rPr kumimoji="1" lang="en-US" altLang="ja-JP" sz="1200" b="1" dirty="0">
                <a:latin typeface="+mn-ea"/>
              </a:rPr>
              <a:t>68</a:t>
            </a:r>
            <a:endParaRPr kumimoji="1" lang="ja-JP" altLang="en-US" sz="1200" b="1" dirty="0">
              <a:latin typeface="+mn-ea"/>
            </a:endParaRPr>
          </a:p>
        </p:txBody>
      </p:sp>
      <p:sp>
        <p:nvSpPr>
          <p:cNvPr id="38" name="テキスト ボックス 37">
            <a:extLst>
              <a:ext uri="{FF2B5EF4-FFF2-40B4-BE49-F238E27FC236}">
                <a16:creationId xmlns:a16="http://schemas.microsoft.com/office/drawing/2014/main" id="{D5ADE476-2D69-BDF6-D422-8AC9AAA860E1}"/>
              </a:ext>
            </a:extLst>
          </p:cNvPr>
          <p:cNvSpPr txBox="1"/>
          <p:nvPr/>
        </p:nvSpPr>
        <p:spPr>
          <a:xfrm rot="1424871">
            <a:off x="2005567" y="3828349"/>
            <a:ext cx="415498" cy="276999"/>
          </a:xfrm>
          <a:prstGeom prst="rect">
            <a:avLst/>
          </a:prstGeom>
          <a:noFill/>
        </p:spPr>
        <p:txBody>
          <a:bodyPr wrap="none" rtlCol="0">
            <a:spAutoFit/>
          </a:bodyPr>
          <a:lstStyle/>
          <a:p>
            <a:r>
              <a:rPr kumimoji="1" lang="en-US" altLang="ja-JP" sz="1200" b="1" dirty="0">
                <a:latin typeface="+mn-ea"/>
              </a:rPr>
              <a:t>102</a:t>
            </a:r>
            <a:endParaRPr kumimoji="1" lang="ja-JP" altLang="en-US" sz="1200" b="1" dirty="0">
              <a:latin typeface="+mn-ea"/>
            </a:endParaRPr>
          </a:p>
        </p:txBody>
      </p:sp>
      <p:sp>
        <p:nvSpPr>
          <p:cNvPr id="39" name="テキスト ボックス 38">
            <a:extLst>
              <a:ext uri="{FF2B5EF4-FFF2-40B4-BE49-F238E27FC236}">
                <a16:creationId xmlns:a16="http://schemas.microsoft.com/office/drawing/2014/main" id="{F995DF90-0B9C-15A4-BD81-CB2561978FD4}"/>
              </a:ext>
            </a:extLst>
          </p:cNvPr>
          <p:cNvSpPr txBox="1"/>
          <p:nvPr/>
        </p:nvSpPr>
        <p:spPr>
          <a:xfrm>
            <a:off x="2926643" y="4326065"/>
            <a:ext cx="415498" cy="276999"/>
          </a:xfrm>
          <a:prstGeom prst="rect">
            <a:avLst/>
          </a:prstGeom>
          <a:noFill/>
        </p:spPr>
        <p:txBody>
          <a:bodyPr wrap="none" rtlCol="0">
            <a:spAutoFit/>
          </a:bodyPr>
          <a:lstStyle/>
          <a:p>
            <a:r>
              <a:rPr kumimoji="1" lang="en-US" altLang="ja-JP" sz="1200" b="1" dirty="0">
                <a:latin typeface="+mn-ea"/>
              </a:rPr>
              <a:t>119</a:t>
            </a:r>
            <a:endParaRPr kumimoji="1" lang="ja-JP" altLang="en-US" sz="1200" b="1" dirty="0">
              <a:latin typeface="+mn-ea"/>
            </a:endParaRPr>
          </a:p>
        </p:txBody>
      </p:sp>
      <p:sp>
        <p:nvSpPr>
          <p:cNvPr id="40" name="テキスト ボックス 39">
            <a:extLst>
              <a:ext uri="{FF2B5EF4-FFF2-40B4-BE49-F238E27FC236}">
                <a16:creationId xmlns:a16="http://schemas.microsoft.com/office/drawing/2014/main" id="{52EDC429-66B4-14DF-DBE9-688F1359F8B3}"/>
              </a:ext>
            </a:extLst>
          </p:cNvPr>
          <p:cNvSpPr txBox="1"/>
          <p:nvPr/>
        </p:nvSpPr>
        <p:spPr>
          <a:xfrm rot="16200000">
            <a:off x="3359542" y="4075914"/>
            <a:ext cx="415498" cy="276999"/>
          </a:xfrm>
          <a:prstGeom prst="rect">
            <a:avLst/>
          </a:prstGeom>
          <a:noFill/>
        </p:spPr>
        <p:txBody>
          <a:bodyPr wrap="none" rtlCol="0">
            <a:spAutoFit/>
          </a:bodyPr>
          <a:lstStyle/>
          <a:p>
            <a:r>
              <a:rPr kumimoji="1" lang="en-US" altLang="ja-JP" sz="1200" b="1" dirty="0">
                <a:latin typeface="+mn-ea"/>
              </a:rPr>
              <a:t>340</a:t>
            </a:r>
            <a:endParaRPr kumimoji="1" lang="ja-JP" altLang="en-US" sz="1200" b="1" dirty="0">
              <a:latin typeface="+mn-ea"/>
            </a:endParaRPr>
          </a:p>
        </p:txBody>
      </p:sp>
      <p:sp>
        <p:nvSpPr>
          <p:cNvPr id="41" name="テキスト ボックス 40">
            <a:extLst>
              <a:ext uri="{FF2B5EF4-FFF2-40B4-BE49-F238E27FC236}">
                <a16:creationId xmlns:a16="http://schemas.microsoft.com/office/drawing/2014/main" id="{EF4A9AC3-BE02-FEF5-6809-784ECB0DABE2}"/>
              </a:ext>
            </a:extLst>
          </p:cNvPr>
          <p:cNvSpPr txBox="1"/>
          <p:nvPr/>
        </p:nvSpPr>
        <p:spPr>
          <a:xfrm rot="16706149">
            <a:off x="3097502" y="4514304"/>
            <a:ext cx="415498" cy="276999"/>
          </a:xfrm>
          <a:prstGeom prst="rect">
            <a:avLst/>
          </a:prstGeom>
          <a:noFill/>
        </p:spPr>
        <p:txBody>
          <a:bodyPr wrap="none" rtlCol="0">
            <a:spAutoFit/>
          </a:bodyPr>
          <a:lstStyle/>
          <a:p>
            <a:r>
              <a:rPr kumimoji="1" lang="en-US" altLang="ja-JP" sz="1200" b="1" dirty="0">
                <a:latin typeface="+mn-ea"/>
              </a:rPr>
              <a:t>402</a:t>
            </a:r>
            <a:endParaRPr kumimoji="1" lang="ja-JP" altLang="en-US" sz="1200" b="1" dirty="0">
              <a:latin typeface="+mn-ea"/>
            </a:endParaRPr>
          </a:p>
        </p:txBody>
      </p:sp>
      <p:sp>
        <p:nvSpPr>
          <p:cNvPr id="42" name="テキスト ボックス 41">
            <a:extLst>
              <a:ext uri="{FF2B5EF4-FFF2-40B4-BE49-F238E27FC236}">
                <a16:creationId xmlns:a16="http://schemas.microsoft.com/office/drawing/2014/main" id="{CBB58D59-8A7F-A53B-9A56-B14EE7A78327}"/>
              </a:ext>
            </a:extLst>
          </p:cNvPr>
          <p:cNvSpPr txBox="1"/>
          <p:nvPr/>
        </p:nvSpPr>
        <p:spPr>
          <a:xfrm rot="18116996">
            <a:off x="3676443" y="3251178"/>
            <a:ext cx="415498" cy="276999"/>
          </a:xfrm>
          <a:prstGeom prst="rect">
            <a:avLst/>
          </a:prstGeom>
          <a:noFill/>
        </p:spPr>
        <p:txBody>
          <a:bodyPr wrap="none" rtlCol="0">
            <a:spAutoFit/>
          </a:bodyPr>
          <a:lstStyle/>
          <a:p>
            <a:r>
              <a:rPr kumimoji="1" lang="en-US" altLang="ja-JP" sz="1200" b="1" dirty="0">
                <a:latin typeface="+mn-ea"/>
              </a:rPr>
              <a:t>335</a:t>
            </a:r>
            <a:endParaRPr kumimoji="1" lang="ja-JP" altLang="en-US" sz="1200" b="1" dirty="0">
              <a:latin typeface="+mn-ea"/>
            </a:endParaRPr>
          </a:p>
        </p:txBody>
      </p:sp>
      <p:sp>
        <p:nvSpPr>
          <p:cNvPr id="43" name="テキスト ボックス 42">
            <a:extLst>
              <a:ext uri="{FF2B5EF4-FFF2-40B4-BE49-F238E27FC236}">
                <a16:creationId xmlns:a16="http://schemas.microsoft.com/office/drawing/2014/main" id="{CF96490D-8628-4F41-294A-529256314184}"/>
              </a:ext>
            </a:extLst>
          </p:cNvPr>
          <p:cNvSpPr txBox="1"/>
          <p:nvPr/>
        </p:nvSpPr>
        <p:spPr>
          <a:xfrm>
            <a:off x="3306159" y="3081140"/>
            <a:ext cx="415498" cy="276999"/>
          </a:xfrm>
          <a:prstGeom prst="rect">
            <a:avLst/>
          </a:prstGeom>
          <a:noFill/>
        </p:spPr>
        <p:txBody>
          <a:bodyPr wrap="none" rtlCol="0">
            <a:spAutoFit/>
          </a:bodyPr>
          <a:lstStyle/>
          <a:p>
            <a:r>
              <a:rPr kumimoji="1" lang="en-US" altLang="ja-JP" sz="1200" b="1" dirty="0">
                <a:latin typeface="+mn-ea"/>
              </a:rPr>
              <a:t>102</a:t>
            </a:r>
            <a:endParaRPr kumimoji="1" lang="ja-JP" altLang="en-US" sz="1200" b="1" dirty="0">
              <a:latin typeface="+mn-ea"/>
            </a:endParaRPr>
          </a:p>
        </p:txBody>
      </p:sp>
      <p:sp>
        <p:nvSpPr>
          <p:cNvPr id="44" name="テキスト ボックス 43">
            <a:extLst>
              <a:ext uri="{FF2B5EF4-FFF2-40B4-BE49-F238E27FC236}">
                <a16:creationId xmlns:a16="http://schemas.microsoft.com/office/drawing/2014/main" id="{9795B81D-B3EA-AFBC-341A-3AA6C92CA488}"/>
              </a:ext>
            </a:extLst>
          </p:cNvPr>
          <p:cNvSpPr txBox="1"/>
          <p:nvPr/>
        </p:nvSpPr>
        <p:spPr>
          <a:xfrm rot="2877242">
            <a:off x="3652492" y="2655192"/>
            <a:ext cx="415498" cy="276999"/>
          </a:xfrm>
          <a:prstGeom prst="rect">
            <a:avLst/>
          </a:prstGeom>
          <a:noFill/>
        </p:spPr>
        <p:txBody>
          <a:bodyPr wrap="none" rtlCol="0">
            <a:spAutoFit/>
          </a:bodyPr>
          <a:lstStyle/>
          <a:p>
            <a:r>
              <a:rPr kumimoji="1" lang="en-US" altLang="ja-JP" sz="1200" b="1" dirty="0">
                <a:latin typeface="+mn-ea"/>
              </a:rPr>
              <a:t>167</a:t>
            </a:r>
            <a:endParaRPr kumimoji="1" lang="ja-JP" altLang="en-US" sz="1200" b="1" dirty="0">
              <a:latin typeface="+mn-ea"/>
            </a:endParaRPr>
          </a:p>
        </p:txBody>
      </p:sp>
      <p:sp>
        <p:nvSpPr>
          <p:cNvPr id="45" name="テキスト ボックス 44">
            <a:extLst>
              <a:ext uri="{FF2B5EF4-FFF2-40B4-BE49-F238E27FC236}">
                <a16:creationId xmlns:a16="http://schemas.microsoft.com/office/drawing/2014/main" id="{88292EE8-E1FA-D8C9-A1F2-2DB50D8402BA}"/>
              </a:ext>
            </a:extLst>
          </p:cNvPr>
          <p:cNvSpPr txBox="1"/>
          <p:nvPr/>
        </p:nvSpPr>
        <p:spPr>
          <a:xfrm rot="673172">
            <a:off x="2485339" y="2366072"/>
            <a:ext cx="748923"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25</a:t>
            </a:r>
            <a:r>
              <a:rPr kumimoji="1" lang="ja-JP" altLang="en-US" sz="1050" b="1" dirty="0">
                <a:latin typeface="+mn-ea"/>
              </a:rPr>
              <a:t>号</a:t>
            </a:r>
          </a:p>
        </p:txBody>
      </p:sp>
      <p:sp>
        <p:nvSpPr>
          <p:cNvPr id="46" name="テキスト ボックス 45">
            <a:extLst>
              <a:ext uri="{FF2B5EF4-FFF2-40B4-BE49-F238E27FC236}">
                <a16:creationId xmlns:a16="http://schemas.microsoft.com/office/drawing/2014/main" id="{BDDE5516-5F24-0A8C-FD52-1B99690D35DC}"/>
              </a:ext>
            </a:extLst>
          </p:cNvPr>
          <p:cNvSpPr txBox="1"/>
          <p:nvPr/>
        </p:nvSpPr>
        <p:spPr>
          <a:xfrm rot="462260">
            <a:off x="1924851" y="2012405"/>
            <a:ext cx="415498" cy="276999"/>
          </a:xfrm>
          <a:prstGeom prst="rect">
            <a:avLst/>
          </a:prstGeom>
          <a:noFill/>
        </p:spPr>
        <p:txBody>
          <a:bodyPr wrap="none" rtlCol="0">
            <a:spAutoFit/>
          </a:bodyPr>
          <a:lstStyle/>
          <a:p>
            <a:r>
              <a:rPr kumimoji="1" lang="en-US" altLang="ja-JP" sz="1200" b="1" dirty="0">
                <a:latin typeface="+mn-ea"/>
              </a:rPr>
              <a:t>141</a:t>
            </a:r>
            <a:endParaRPr kumimoji="1" lang="ja-JP" altLang="en-US" sz="1200" b="1" dirty="0">
              <a:latin typeface="+mn-ea"/>
            </a:endParaRPr>
          </a:p>
        </p:txBody>
      </p:sp>
      <p:sp>
        <p:nvSpPr>
          <p:cNvPr id="47" name="テキスト ボックス 46">
            <a:extLst>
              <a:ext uri="{FF2B5EF4-FFF2-40B4-BE49-F238E27FC236}">
                <a16:creationId xmlns:a16="http://schemas.microsoft.com/office/drawing/2014/main" id="{F62272B3-9689-D982-3DF6-F73B8051EE47}"/>
              </a:ext>
            </a:extLst>
          </p:cNvPr>
          <p:cNvSpPr txBox="1"/>
          <p:nvPr/>
        </p:nvSpPr>
        <p:spPr>
          <a:xfrm rot="1205200">
            <a:off x="1388218" y="1820771"/>
            <a:ext cx="338554" cy="276999"/>
          </a:xfrm>
          <a:prstGeom prst="rect">
            <a:avLst/>
          </a:prstGeom>
          <a:noFill/>
        </p:spPr>
        <p:txBody>
          <a:bodyPr wrap="none" rtlCol="0">
            <a:spAutoFit/>
          </a:bodyPr>
          <a:lstStyle/>
          <a:p>
            <a:r>
              <a:rPr kumimoji="1" lang="en-US" altLang="ja-JP" sz="1200" b="1" dirty="0">
                <a:latin typeface="+mn-ea"/>
              </a:rPr>
              <a:t>79</a:t>
            </a:r>
            <a:endParaRPr kumimoji="1" lang="ja-JP" altLang="en-US" sz="1200" b="1" dirty="0">
              <a:latin typeface="+mn-ea"/>
            </a:endParaRPr>
          </a:p>
        </p:txBody>
      </p:sp>
      <p:sp>
        <p:nvSpPr>
          <p:cNvPr id="48" name="テキスト ボックス 47">
            <a:extLst>
              <a:ext uri="{FF2B5EF4-FFF2-40B4-BE49-F238E27FC236}">
                <a16:creationId xmlns:a16="http://schemas.microsoft.com/office/drawing/2014/main" id="{210A5D82-75B6-2291-5E15-C78E51EBF01C}"/>
              </a:ext>
            </a:extLst>
          </p:cNvPr>
          <p:cNvSpPr txBox="1"/>
          <p:nvPr/>
        </p:nvSpPr>
        <p:spPr>
          <a:xfrm rot="2840913">
            <a:off x="322053" y="1999871"/>
            <a:ext cx="415498" cy="276999"/>
          </a:xfrm>
          <a:prstGeom prst="rect">
            <a:avLst/>
          </a:prstGeom>
          <a:noFill/>
        </p:spPr>
        <p:txBody>
          <a:bodyPr wrap="none" rtlCol="0">
            <a:spAutoFit/>
          </a:bodyPr>
          <a:lstStyle/>
          <a:p>
            <a:r>
              <a:rPr kumimoji="1" lang="en-US" altLang="ja-JP" sz="1200" b="1" dirty="0">
                <a:latin typeface="+mn-ea"/>
              </a:rPr>
              <a:t>107</a:t>
            </a:r>
            <a:endParaRPr kumimoji="1" lang="ja-JP" altLang="en-US" sz="1200" b="1" dirty="0">
              <a:latin typeface="+mn-ea"/>
            </a:endParaRPr>
          </a:p>
        </p:txBody>
      </p:sp>
      <p:sp>
        <p:nvSpPr>
          <p:cNvPr id="49" name="テキスト ボックス 48">
            <a:extLst>
              <a:ext uri="{FF2B5EF4-FFF2-40B4-BE49-F238E27FC236}">
                <a16:creationId xmlns:a16="http://schemas.microsoft.com/office/drawing/2014/main" id="{28B50647-A253-FED3-B970-C31F09F43981}"/>
              </a:ext>
            </a:extLst>
          </p:cNvPr>
          <p:cNvSpPr txBox="1"/>
          <p:nvPr/>
        </p:nvSpPr>
        <p:spPr>
          <a:xfrm rot="4992383">
            <a:off x="702639" y="3208222"/>
            <a:ext cx="338554" cy="276999"/>
          </a:xfrm>
          <a:prstGeom prst="rect">
            <a:avLst/>
          </a:prstGeom>
          <a:noFill/>
        </p:spPr>
        <p:txBody>
          <a:bodyPr wrap="none" rtlCol="0">
            <a:spAutoFit/>
          </a:bodyPr>
          <a:lstStyle/>
          <a:p>
            <a:r>
              <a:rPr kumimoji="1" lang="en-US" altLang="ja-JP" sz="1200" b="1" dirty="0">
                <a:latin typeface="+mn-ea"/>
              </a:rPr>
              <a:t>69</a:t>
            </a:r>
            <a:endParaRPr kumimoji="1" lang="ja-JP" altLang="en-US" sz="1200" b="1" dirty="0">
              <a:latin typeface="+mn-ea"/>
            </a:endParaRPr>
          </a:p>
        </p:txBody>
      </p:sp>
      <p:sp>
        <p:nvSpPr>
          <p:cNvPr id="50" name="フリーフォーム: 図形 49">
            <a:extLst>
              <a:ext uri="{FF2B5EF4-FFF2-40B4-BE49-F238E27FC236}">
                <a16:creationId xmlns:a16="http://schemas.microsoft.com/office/drawing/2014/main" id="{0BC2A0EF-1020-77AD-14AA-7AAE1F78A607}"/>
              </a:ext>
            </a:extLst>
          </p:cNvPr>
          <p:cNvSpPr/>
          <p:nvPr/>
        </p:nvSpPr>
        <p:spPr>
          <a:xfrm>
            <a:off x="1651501" y="4852434"/>
            <a:ext cx="419877" cy="1212979"/>
          </a:xfrm>
          <a:custGeom>
            <a:avLst/>
            <a:gdLst>
              <a:gd name="connsiteX0" fmla="*/ 0 w 419877"/>
              <a:gd name="connsiteY0" fmla="*/ 0 h 1212979"/>
              <a:gd name="connsiteX1" fmla="*/ 27992 w 419877"/>
              <a:gd name="connsiteY1" fmla="*/ 149289 h 1212979"/>
              <a:gd name="connsiteX2" fmla="*/ 195943 w 419877"/>
              <a:gd name="connsiteY2" fmla="*/ 345232 h 1212979"/>
              <a:gd name="connsiteX3" fmla="*/ 158620 w 419877"/>
              <a:gd name="connsiteY3" fmla="*/ 513183 h 1212979"/>
              <a:gd name="connsiteX4" fmla="*/ 102637 w 419877"/>
              <a:gd name="connsiteY4" fmla="*/ 662473 h 1212979"/>
              <a:gd name="connsiteX5" fmla="*/ 139959 w 419877"/>
              <a:gd name="connsiteY5" fmla="*/ 737118 h 1212979"/>
              <a:gd name="connsiteX6" fmla="*/ 195943 w 419877"/>
              <a:gd name="connsiteY6" fmla="*/ 858416 h 1212979"/>
              <a:gd name="connsiteX7" fmla="*/ 279918 w 419877"/>
              <a:gd name="connsiteY7" fmla="*/ 1045028 h 1212979"/>
              <a:gd name="connsiteX8" fmla="*/ 419877 w 419877"/>
              <a:gd name="connsiteY8" fmla="*/ 1045028 h 1212979"/>
              <a:gd name="connsiteX9" fmla="*/ 317241 w 419877"/>
              <a:gd name="connsiteY9" fmla="*/ 1212979 h 1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77" h="1212979">
                <a:moveTo>
                  <a:pt x="0" y="0"/>
                </a:moveTo>
                <a:lnTo>
                  <a:pt x="27992" y="149289"/>
                </a:lnTo>
                <a:lnTo>
                  <a:pt x="195943" y="345232"/>
                </a:lnTo>
                <a:lnTo>
                  <a:pt x="158620" y="513183"/>
                </a:lnTo>
                <a:lnTo>
                  <a:pt x="102637" y="662473"/>
                </a:lnTo>
                <a:lnTo>
                  <a:pt x="139959" y="737118"/>
                </a:lnTo>
                <a:lnTo>
                  <a:pt x="195943" y="858416"/>
                </a:lnTo>
                <a:lnTo>
                  <a:pt x="279918" y="1045028"/>
                </a:lnTo>
                <a:lnTo>
                  <a:pt x="419877" y="1045028"/>
                </a:lnTo>
                <a:lnTo>
                  <a:pt x="317241" y="1212979"/>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A0765587-7CE9-33BD-7B3B-71789CFD7D03}"/>
              </a:ext>
            </a:extLst>
          </p:cNvPr>
          <p:cNvSpPr txBox="1"/>
          <p:nvPr/>
        </p:nvSpPr>
        <p:spPr>
          <a:xfrm rot="17151451">
            <a:off x="1715827" y="5198130"/>
            <a:ext cx="445387" cy="276999"/>
          </a:xfrm>
          <a:prstGeom prst="rect">
            <a:avLst/>
          </a:prstGeom>
          <a:noFill/>
        </p:spPr>
        <p:txBody>
          <a:bodyPr wrap="square" rtlCol="0">
            <a:spAutoFit/>
          </a:bodyPr>
          <a:lstStyle/>
          <a:p>
            <a:r>
              <a:rPr kumimoji="1" lang="en-US" altLang="ja-JP" sz="1200" dirty="0">
                <a:latin typeface="+mn-ea"/>
              </a:rPr>
              <a:t>62</a:t>
            </a:r>
            <a:endParaRPr kumimoji="1" lang="ja-JP" altLang="en-US" sz="1200" dirty="0">
              <a:latin typeface="+mn-ea"/>
            </a:endParaRPr>
          </a:p>
        </p:txBody>
      </p:sp>
      <p:sp>
        <p:nvSpPr>
          <p:cNvPr id="52" name="テキスト ボックス 51">
            <a:extLst>
              <a:ext uri="{FF2B5EF4-FFF2-40B4-BE49-F238E27FC236}">
                <a16:creationId xmlns:a16="http://schemas.microsoft.com/office/drawing/2014/main" id="{A2235604-E936-5123-9DA6-E8C4E2D975AC}"/>
              </a:ext>
            </a:extLst>
          </p:cNvPr>
          <p:cNvSpPr txBox="1"/>
          <p:nvPr/>
        </p:nvSpPr>
        <p:spPr>
          <a:xfrm rot="18333730">
            <a:off x="1020214" y="4923184"/>
            <a:ext cx="445387" cy="276999"/>
          </a:xfrm>
          <a:prstGeom prst="rect">
            <a:avLst/>
          </a:prstGeom>
          <a:noFill/>
        </p:spPr>
        <p:txBody>
          <a:bodyPr wrap="square" rtlCol="0">
            <a:spAutoFit/>
          </a:bodyPr>
          <a:lstStyle/>
          <a:p>
            <a:r>
              <a:rPr kumimoji="1" lang="en-US" altLang="ja-JP" sz="1200" dirty="0">
                <a:latin typeface="+mn-ea"/>
              </a:rPr>
              <a:t>42</a:t>
            </a:r>
            <a:endParaRPr kumimoji="1" lang="ja-JP" altLang="en-US" sz="1200" dirty="0">
              <a:latin typeface="+mn-ea"/>
            </a:endParaRPr>
          </a:p>
        </p:txBody>
      </p:sp>
      <p:sp>
        <p:nvSpPr>
          <p:cNvPr id="53" name="テキスト ボックス 52">
            <a:extLst>
              <a:ext uri="{FF2B5EF4-FFF2-40B4-BE49-F238E27FC236}">
                <a16:creationId xmlns:a16="http://schemas.microsoft.com/office/drawing/2014/main" id="{36A42C27-263D-AA94-6233-88745E7D7B1B}"/>
              </a:ext>
            </a:extLst>
          </p:cNvPr>
          <p:cNvSpPr txBox="1"/>
          <p:nvPr/>
        </p:nvSpPr>
        <p:spPr>
          <a:xfrm rot="16453035">
            <a:off x="941085" y="4283282"/>
            <a:ext cx="445387" cy="276999"/>
          </a:xfrm>
          <a:prstGeom prst="rect">
            <a:avLst/>
          </a:prstGeom>
          <a:noFill/>
        </p:spPr>
        <p:txBody>
          <a:bodyPr wrap="square" rtlCol="0">
            <a:spAutoFit/>
          </a:bodyPr>
          <a:lstStyle/>
          <a:p>
            <a:r>
              <a:rPr kumimoji="1" lang="en-US" altLang="ja-JP" sz="1200" dirty="0">
                <a:latin typeface="+mn-ea"/>
              </a:rPr>
              <a:t>116</a:t>
            </a:r>
            <a:endParaRPr kumimoji="1" lang="ja-JP" altLang="en-US" sz="1200" dirty="0">
              <a:latin typeface="+mn-ea"/>
            </a:endParaRPr>
          </a:p>
        </p:txBody>
      </p:sp>
      <p:sp>
        <p:nvSpPr>
          <p:cNvPr id="54" name="テキスト ボックス 53">
            <a:extLst>
              <a:ext uri="{FF2B5EF4-FFF2-40B4-BE49-F238E27FC236}">
                <a16:creationId xmlns:a16="http://schemas.microsoft.com/office/drawing/2014/main" id="{0322ECE3-85AC-AE5F-BA51-8C9AA01B632E}"/>
              </a:ext>
            </a:extLst>
          </p:cNvPr>
          <p:cNvSpPr txBox="1"/>
          <p:nvPr/>
        </p:nvSpPr>
        <p:spPr>
          <a:xfrm rot="1522237">
            <a:off x="3471824" y="5204734"/>
            <a:ext cx="445387" cy="276999"/>
          </a:xfrm>
          <a:prstGeom prst="rect">
            <a:avLst/>
          </a:prstGeom>
          <a:noFill/>
        </p:spPr>
        <p:txBody>
          <a:bodyPr wrap="square" rtlCol="0">
            <a:spAutoFit/>
          </a:bodyPr>
          <a:lstStyle/>
          <a:p>
            <a:r>
              <a:rPr kumimoji="1" lang="en-US" altLang="ja-JP" sz="1200" dirty="0">
                <a:latin typeface="+mn-ea"/>
              </a:rPr>
              <a:t>583</a:t>
            </a:r>
            <a:endParaRPr kumimoji="1" lang="ja-JP" altLang="en-US" sz="1200" dirty="0">
              <a:latin typeface="+mn-ea"/>
            </a:endParaRPr>
          </a:p>
        </p:txBody>
      </p:sp>
      <p:sp>
        <p:nvSpPr>
          <p:cNvPr id="58" name="テキスト ボックス 57">
            <a:extLst>
              <a:ext uri="{FF2B5EF4-FFF2-40B4-BE49-F238E27FC236}">
                <a16:creationId xmlns:a16="http://schemas.microsoft.com/office/drawing/2014/main" id="{20C19D3F-22B5-DA02-2CF1-A3E1DAF368F8}"/>
              </a:ext>
            </a:extLst>
          </p:cNvPr>
          <p:cNvSpPr txBox="1"/>
          <p:nvPr/>
        </p:nvSpPr>
        <p:spPr>
          <a:xfrm rot="694544">
            <a:off x="3483535" y="5023454"/>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59" name="フリーフォーム: 図形 58">
            <a:extLst>
              <a:ext uri="{FF2B5EF4-FFF2-40B4-BE49-F238E27FC236}">
                <a16:creationId xmlns:a16="http://schemas.microsoft.com/office/drawing/2014/main" id="{5704BAF1-290D-F07B-8A51-E089427BB5C9}"/>
              </a:ext>
            </a:extLst>
          </p:cNvPr>
          <p:cNvSpPr/>
          <p:nvPr/>
        </p:nvSpPr>
        <p:spPr>
          <a:xfrm>
            <a:off x="3461640" y="4367242"/>
            <a:ext cx="998375" cy="214604"/>
          </a:xfrm>
          <a:custGeom>
            <a:avLst/>
            <a:gdLst>
              <a:gd name="connsiteX0" fmla="*/ 0 w 998375"/>
              <a:gd name="connsiteY0" fmla="*/ 0 h 214604"/>
              <a:gd name="connsiteX1" fmla="*/ 223934 w 998375"/>
              <a:gd name="connsiteY1" fmla="*/ 0 h 214604"/>
              <a:gd name="connsiteX2" fmla="*/ 811763 w 998375"/>
              <a:gd name="connsiteY2" fmla="*/ 139959 h 214604"/>
              <a:gd name="connsiteX3" fmla="*/ 998375 w 998375"/>
              <a:gd name="connsiteY3" fmla="*/ 214604 h 214604"/>
            </a:gdLst>
            <a:ahLst/>
            <a:cxnLst>
              <a:cxn ang="0">
                <a:pos x="connsiteX0" y="connsiteY0"/>
              </a:cxn>
              <a:cxn ang="0">
                <a:pos x="connsiteX1" y="connsiteY1"/>
              </a:cxn>
              <a:cxn ang="0">
                <a:pos x="connsiteX2" y="connsiteY2"/>
              </a:cxn>
              <a:cxn ang="0">
                <a:pos x="connsiteX3" y="connsiteY3"/>
              </a:cxn>
            </a:cxnLst>
            <a:rect l="l" t="t" r="r" b="b"/>
            <a:pathLst>
              <a:path w="998375" h="214604">
                <a:moveTo>
                  <a:pt x="0" y="0"/>
                </a:moveTo>
                <a:lnTo>
                  <a:pt x="223934" y="0"/>
                </a:lnTo>
                <a:lnTo>
                  <a:pt x="811763" y="139959"/>
                </a:lnTo>
                <a:lnTo>
                  <a:pt x="998375" y="214604"/>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73AD31D9-0BB7-99E3-F768-6D30C5DBA7E1}"/>
              </a:ext>
            </a:extLst>
          </p:cNvPr>
          <p:cNvSpPr txBox="1"/>
          <p:nvPr/>
        </p:nvSpPr>
        <p:spPr>
          <a:xfrm rot="1052122">
            <a:off x="3602628" y="4344247"/>
            <a:ext cx="338554" cy="276999"/>
          </a:xfrm>
          <a:prstGeom prst="rect">
            <a:avLst/>
          </a:prstGeom>
          <a:noFill/>
        </p:spPr>
        <p:txBody>
          <a:bodyPr wrap="none" rtlCol="0">
            <a:spAutoFit/>
          </a:bodyPr>
          <a:lstStyle/>
          <a:p>
            <a:r>
              <a:rPr kumimoji="1" lang="en-US" altLang="ja-JP" sz="1200" b="1" dirty="0">
                <a:latin typeface="+mn-ea"/>
              </a:rPr>
              <a:t>79</a:t>
            </a:r>
            <a:endParaRPr kumimoji="1" lang="ja-JP" altLang="en-US" sz="1200" b="1" dirty="0">
              <a:latin typeface="+mn-ea"/>
            </a:endParaRPr>
          </a:p>
        </p:txBody>
      </p:sp>
      <p:sp>
        <p:nvSpPr>
          <p:cNvPr id="62" name="テキスト ボックス 61">
            <a:extLst>
              <a:ext uri="{FF2B5EF4-FFF2-40B4-BE49-F238E27FC236}">
                <a16:creationId xmlns:a16="http://schemas.microsoft.com/office/drawing/2014/main" id="{8F51964B-B72C-6786-88E0-078A08481AF8}"/>
              </a:ext>
            </a:extLst>
          </p:cNvPr>
          <p:cNvSpPr txBox="1"/>
          <p:nvPr/>
        </p:nvSpPr>
        <p:spPr>
          <a:xfrm rot="2527970">
            <a:off x="1532057" y="3307310"/>
            <a:ext cx="415498" cy="276999"/>
          </a:xfrm>
          <a:prstGeom prst="rect">
            <a:avLst/>
          </a:prstGeom>
          <a:noFill/>
        </p:spPr>
        <p:txBody>
          <a:bodyPr wrap="none" rtlCol="0">
            <a:spAutoFit/>
          </a:bodyPr>
          <a:lstStyle/>
          <a:p>
            <a:r>
              <a:rPr kumimoji="1" lang="en-US" altLang="ja-JP" sz="1200" b="1" dirty="0">
                <a:latin typeface="+mn-ea"/>
              </a:rPr>
              <a:t>194</a:t>
            </a:r>
            <a:endParaRPr kumimoji="1" lang="ja-JP" altLang="en-US" sz="1200" b="1" dirty="0">
              <a:latin typeface="+mn-ea"/>
            </a:endParaRPr>
          </a:p>
        </p:txBody>
      </p:sp>
      <p:sp>
        <p:nvSpPr>
          <p:cNvPr id="63" name="テキスト ボックス 62">
            <a:extLst>
              <a:ext uri="{FF2B5EF4-FFF2-40B4-BE49-F238E27FC236}">
                <a16:creationId xmlns:a16="http://schemas.microsoft.com/office/drawing/2014/main" id="{4CCE3081-F326-D354-9B0A-48BB7216447D}"/>
              </a:ext>
            </a:extLst>
          </p:cNvPr>
          <p:cNvSpPr txBox="1"/>
          <p:nvPr/>
        </p:nvSpPr>
        <p:spPr>
          <a:xfrm>
            <a:off x="3735270" y="3999583"/>
            <a:ext cx="338554" cy="276999"/>
          </a:xfrm>
          <a:prstGeom prst="rect">
            <a:avLst/>
          </a:prstGeom>
          <a:noFill/>
        </p:spPr>
        <p:txBody>
          <a:bodyPr wrap="none" rtlCol="0">
            <a:spAutoFit/>
          </a:bodyPr>
          <a:lstStyle/>
          <a:p>
            <a:r>
              <a:rPr kumimoji="1" lang="en-US" altLang="ja-JP" sz="1200" b="1" dirty="0">
                <a:latin typeface="+mn-ea"/>
              </a:rPr>
              <a:t>70</a:t>
            </a:r>
            <a:endParaRPr kumimoji="1" lang="ja-JP" altLang="en-US" sz="1200" b="1" dirty="0">
              <a:latin typeface="+mn-ea"/>
            </a:endParaRPr>
          </a:p>
        </p:txBody>
      </p:sp>
      <p:sp>
        <p:nvSpPr>
          <p:cNvPr id="64" name="テキスト ボックス 63">
            <a:extLst>
              <a:ext uri="{FF2B5EF4-FFF2-40B4-BE49-F238E27FC236}">
                <a16:creationId xmlns:a16="http://schemas.microsoft.com/office/drawing/2014/main" id="{E34855BC-C616-C21A-14F4-1AE2E212B23E}"/>
              </a:ext>
            </a:extLst>
          </p:cNvPr>
          <p:cNvSpPr txBox="1"/>
          <p:nvPr/>
        </p:nvSpPr>
        <p:spPr>
          <a:xfrm rot="5573995">
            <a:off x="4161769" y="3653731"/>
            <a:ext cx="415498" cy="276999"/>
          </a:xfrm>
          <a:prstGeom prst="rect">
            <a:avLst/>
          </a:prstGeom>
          <a:noFill/>
        </p:spPr>
        <p:txBody>
          <a:bodyPr wrap="none" rtlCol="0">
            <a:spAutoFit/>
          </a:bodyPr>
          <a:lstStyle/>
          <a:p>
            <a:r>
              <a:rPr kumimoji="1" lang="en-US" altLang="ja-JP" sz="1200" b="1" dirty="0">
                <a:latin typeface="+mn-ea"/>
              </a:rPr>
              <a:t>154</a:t>
            </a:r>
            <a:endParaRPr kumimoji="1" lang="ja-JP" altLang="en-US" sz="1200" b="1" dirty="0">
              <a:latin typeface="+mn-ea"/>
            </a:endParaRPr>
          </a:p>
        </p:txBody>
      </p:sp>
      <p:sp>
        <p:nvSpPr>
          <p:cNvPr id="65" name="テキスト ボックス 64">
            <a:extLst>
              <a:ext uri="{FF2B5EF4-FFF2-40B4-BE49-F238E27FC236}">
                <a16:creationId xmlns:a16="http://schemas.microsoft.com/office/drawing/2014/main" id="{C014BED5-8866-62EA-19B0-E47B09D07B8A}"/>
              </a:ext>
            </a:extLst>
          </p:cNvPr>
          <p:cNvSpPr txBox="1"/>
          <p:nvPr/>
        </p:nvSpPr>
        <p:spPr>
          <a:xfrm rot="16030717">
            <a:off x="1558586" y="2391636"/>
            <a:ext cx="445387" cy="276999"/>
          </a:xfrm>
          <a:prstGeom prst="rect">
            <a:avLst/>
          </a:prstGeom>
          <a:noFill/>
        </p:spPr>
        <p:txBody>
          <a:bodyPr wrap="square" rtlCol="0">
            <a:spAutoFit/>
          </a:bodyPr>
          <a:lstStyle/>
          <a:p>
            <a:r>
              <a:rPr kumimoji="1" lang="en-US" altLang="ja-JP" sz="1200" dirty="0">
                <a:latin typeface="+mn-ea"/>
              </a:rPr>
              <a:t>102</a:t>
            </a:r>
            <a:endParaRPr kumimoji="1" lang="ja-JP" altLang="en-US" sz="1200" dirty="0">
              <a:latin typeface="+mn-ea"/>
            </a:endParaRPr>
          </a:p>
        </p:txBody>
      </p:sp>
      <p:sp>
        <p:nvSpPr>
          <p:cNvPr id="66" name="テキスト ボックス 65">
            <a:extLst>
              <a:ext uri="{FF2B5EF4-FFF2-40B4-BE49-F238E27FC236}">
                <a16:creationId xmlns:a16="http://schemas.microsoft.com/office/drawing/2014/main" id="{F284F867-D5B1-0DCC-DB50-1D3179AA45F8}"/>
              </a:ext>
            </a:extLst>
          </p:cNvPr>
          <p:cNvSpPr txBox="1"/>
          <p:nvPr/>
        </p:nvSpPr>
        <p:spPr>
          <a:xfrm rot="16030717">
            <a:off x="2136360" y="2401419"/>
            <a:ext cx="445387" cy="276999"/>
          </a:xfrm>
          <a:prstGeom prst="rect">
            <a:avLst/>
          </a:prstGeom>
          <a:noFill/>
        </p:spPr>
        <p:txBody>
          <a:bodyPr wrap="square" rtlCol="0">
            <a:spAutoFit/>
          </a:bodyPr>
          <a:lstStyle/>
          <a:p>
            <a:r>
              <a:rPr kumimoji="1" lang="en-US" altLang="ja-JP" sz="1200" dirty="0">
                <a:latin typeface="+mn-ea"/>
              </a:rPr>
              <a:t>50</a:t>
            </a:r>
            <a:endParaRPr kumimoji="1" lang="ja-JP" altLang="en-US" sz="1200" dirty="0">
              <a:latin typeface="+mn-ea"/>
            </a:endParaRPr>
          </a:p>
        </p:txBody>
      </p:sp>
      <p:sp>
        <p:nvSpPr>
          <p:cNvPr id="67" name="テキスト ボックス 66">
            <a:extLst>
              <a:ext uri="{FF2B5EF4-FFF2-40B4-BE49-F238E27FC236}">
                <a16:creationId xmlns:a16="http://schemas.microsoft.com/office/drawing/2014/main" id="{46A6209E-6151-1350-AB5C-1E23BCDB86CC}"/>
              </a:ext>
            </a:extLst>
          </p:cNvPr>
          <p:cNvSpPr txBox="1"/>
          <p:nvPr/>
        </p:nvSpPr>
        <p:spPr>
          <a:xfrm rot="16030717">
            <a:off x="3022954" y="2558742"/>
            <a:ext cx="445387" cy="276999"/>
          </a:xfrm>
          <a:prstGeom prst="rect">
            <a:avLst/>
          </a:prstGeom>
          <a:noFill/>
        </p:spPr>
        <p:txBody>
          <a:bodyPr wrap="square" rtlCol="0">
            <a:spAutoFit/>
          </a:bodyPr>
          <a:lstStyle/>
          <a:p>
            <a:r>
              <a:rPr kumimoji="1" lang="en-US" altLang="ja-JP" sz="1200" dirty="0">
                <a:latin typeface="+mn-ea"/>
              </a:rPr>
              <a:t>93</a:t>
            </a:r>
            <a:endParaRPr kumimoji="1" lang="ja-JP" altLang="en-US" sz="1200" dirty="0">
              <a:latin typeface="+mn-ea"/>
            </a:endParaRPr>
          </a:p>
        </p:txBody>
      </p:sp>
      <p:sp>
        <p:nvSpPr>
          <p:cNvPr id="68" name="テキスト ボックス 67">
            <a:extLst>
              <a:ext uri="{FF2B5EF4-FFF2-40B4-BE49-F238E27FC236}">
                <a16:creationId xmlns:a16="http://schemas.microsoft.com/office/drawing/2014/main" id="{52222F72-6B6C-CCBE-71FB-74AF26492E1A}"/>
              </a:ext>
            </a:extLst>
          </p:cNvPr>
          <p:cNvSpPr txBox="1"/>
          <p:nvPr/>
        </p:nvSpPr>
        <p:spPr>
          <a:xfrm rot="18520132">
            <a:off x="4103514" y="3018598"/>
            <a:ext cx="415498" cy="276999"/>
          </a:xfrm>
          <a:prstGeom prst="rect">
            <a:avLst/>
          </a:prstGeom>
          <a:noFill/>
        </p:spPr>
        <p:txBody>
          <a:bodyPr wrap="none" rtlCol="0">
            <a:spAutoFit/>
          </a:bodyPr>
          <a:lstStyle/>
          <a:p>
            <a:r>
              <a:rPr kumimoji="1" lang="en-US" altLang="ja-JP" sz="1200" b="1" dirty="0">
                <a:latin typeface="+mn-ea"/>
              </a:rPr>
              <a:t>413</a:t>
            </a:r>
            <a:endParaRPr kumimoji="1" lang="ja-JP" altLang="en-US" sz="1200" b="1" dirty="0">
              <a:latin typeface="+mn-ea"/>
            </a:endParaRPr>
          </a:p>
        </p:txBody>
      </p:sp>
      <p:sp>
        <p:nvSpPr>
          <p:cNvPr id="69" name="テキスト ボックス 68">
            <a:extLst>
              <a:ext uri="{FF2B5EF4-FFF2-40B4-BE49-F238E27FC236}">
                <a16:creationId xmlns:a16="http://schemas.microsoft.com/office/drawing/2014/main" id="{69991F56-85B4-B1CF-1077-76C4C3D739D3}"/>
              </a:ext>
            </a:extLst>
          </p:cNvPr>
          <p:cNvSpPr txBox="1"/>
          <p:nvPr/>
        </p:nvSpPr>
        <p:spPr>
          <a:xfrm rot="16984218">
            <a:off x="1551935" y="1560763"/>
            <a:ext cx="445387" cy="276999"/>
          </a:xfrm>
          <a:prstGeom prst="rect">
            <a:avLst/>
          </a:prstGeom>
          <a:noFill/>
        </p:spPr>
        <p:txBody>
          <a:bodyPr wrap="square" rtlCol="0">
            <a:spAutoFit/>
          </a:bodyPr>
          <a:lstStyle/>
          <a:p>
            <a:r>
              <a:rPr kumimoji="1" lang="en-US" altLang="ja-JP" sz="1200" dirty="0">
                <a:latin typeface="+mn-ea"/>
              </a:rPr>
              <a:t>58</a:t>
            </a:r>
            <a:endParaRPr kumimoji="1" lang="ja-JP" altLang="en-US" sz="1200" dirty="0">
              <a:latin typeface="+mn-ea"/>
            </a:endParaRPr>
          </a:p>
        </p:txBody>
      </p:sp>
      <p:sp>
        <p:nvSpPr>
          <p:cNvPr id="70" name="テキスト ボックス 69">
            <a:extLst>
              <a:ext uri="{FF2B5EF4-FFF2-40B4-BE49-F238E27FC236}">
                <a16:creationId xmlns:a16="http://schemas.microsoft.com/office/drawing/2014/main" id="{59FD76C6-7A0E-00E1-579C-A7F9D1A27A29}"/>
              </a:ext>
            </a:extLst>
          </p:cNvPr>
          <p:cNvSpPr txBox="1"/>
          <p:nvPr/>
        </p:nvSpPr>
        <p:spPr>
          <a:xfrm rot="16984218">
            <a:off x="2222090" y="1691565"/>
            <a:ext cx="445387" cy="276999"/>
          </a:xfrm>
          <a:prstGeom prst="rect">
            <a:avLst/>
          </a:prstGeom>
          <a:noFill/>
        </p:spPr>
        <p:txBody>
          <a:bodyPr wrap="square" rtlCol="0">
            <a:spAutoFit/>
          </a:bodyPr>
          <a:lstStyle/>
          <a:p>
            <a:r>
              <a:rPr kumimoji="1" lang="en-US" altLang="ja-JP" sz="1200" dirty="0">
                <a:latin typeface="+mn-ea"/>
              </a:rPr>
              <a:t>148</a:t>
            </a:r>
            <a:endParaRPr kumimoji="1" lang="ja-JP" altLang="en-US" sz="1200" dirty="0">
              <a:latin typeface="+mn-ea"/>
            </a:endParaRPr>
          </a:p>
        </p:txBody>
      </p:sp>
      <p:sp>
        <p:nvSpPr>
          <p:cNvPr id="71" name="テキスト ボックス 70">
            <a:extLst>
              <a:ext uri="{FF2B5EF4-FFF2-40B4-BE49-F238E27FC236}">
                <a16:creationId xmlns:a16="http://schemas.microsoft.com/office/drawing/2014/main" id="{D1FAA045-86C4-A00D-431B-CDCEAD0E114C}"/>
              </a:ext>
            </a:extLst>
          </p:cNvPr>
          <p:cNvSpPr txBox="1"/>
          <p:nvPr/>
        </p:nvSpPr>
        <p:spPr>
          <a:xfrm>
            <a:off x="250313" y="3343356"/>
            <a:ext cx="338554" cy="276999"/>
          </a:xfrm>
          <a:prstGeom prst="rect">
            <a:avLst/>
          </a:prstGeom>
          <a:noFill/>
        </p:spPr>
        <p:txBody>
          <a:bodyPr wrap="square" rtlCol="0">
            <a:spAutoFit/>
          </a:bodyPr>
          <a:lstStyle/>
          <a:p>
            <a:r>
              <a:rPr kumimoji="1" lang="en-US" altLang="ja-JP" sz="1200" b="1" dirty="0">
                <a:latin typeface="+mn-ea"/>
              </a:rPr>
              <a:t>86</a:t>
            </a:r>
            <a:endParaRPr kumimoji="1" lang="ja-JP" altLang="en-US" sz="1200" b="1" dirty="0">
              <a:latin typeface="+mn-ea"/>
            </a:endParaRPr>
          </a:p>
        </p:txBody>
      </p:sp>
      <p:sp>
        <p:nvSpPr>
          <p:cNvPr id="72" name="テキスト ボックス 71">
            <a:extLst>
              <a:ext uri="{FF2B5EF4-FFF2-40B4-BE49-F238E27FC236}">
                <a16:creationId xmlns:a16="http://schemas.microsoft.com/office/drawing/2014/main" id="{8E97CC62-393B-124E-B1A4-2CD14BEF21DD}"/>
              </a:ext>
            </a:extLst>
          </p:cNvPr>
          <p:cNvSpPr txBox="1"/>
          <p:nvPr/>
        </p:nvSpPr>
        <p:spPr>
          <a:xfrm>
            <a:off x="1263457" y="2042196"/>
            <a:ext cx="346249" cy="890628"/>
          </a:xfrm>
          <a:prstGeom prst="rect">
            <a:avLst/>
          </a:prstGeom>
          <a:noFill/>
        </p:spPr>
        <p:txBody>
          <a:bodyPr vert="eaVert" wrap="none" rtlCol="0">
            <a:spAutoFit/>
          </a:bodyPr>
          <a:lstStyle/>
          <a:p>
            <a:r>
              <a:rPr kumimoji="1" lang="ja-JP" altLang="en-US" sz="1050" b="1" dirty="0">
                <a:latin typeface="+mn-ea"/>
              </a:rPr>
              <a:t>近畿自動車道</a:t>
            </a:r>
          </a:p>
        </p:txBody>
      </p:sp>
      <p:sp>
        <p:nvSpPr>
          <p:cNvPr id="73" name="テキスト ボックス 72">
            <a:extLst>
              <a:ext uri="{FF2B5EF4-FFF2-40B4-BE49-F238E27FC236}">
                <a16:creationId xmlns:a16="http://schemas.microsoft.com/office/drawing/2014/main" id="{B3C9233B-F1F3-0D65-3752-F7B770C808C8}"/>
              </a:ext>
            </a:extLst>
          </p:cNvPr>
          <p:cNvSpPr txBox="1"/>
          <p:nvPr/>
        </p:nvSpPr>
        <p:spPr>
          <a:xfrm>
            <a:off x="769907" y="2166530"/>
            <a:ext cx="346249" cy="1023678"/>
          </a:xfrm>
          <a:prstGeom prst="rect">
            <a:avLst/>
          </a:prstGeom>
          <a:noFill/>
        </p:spPr>
        <p:txBody>
          <a:bodyPr vert="eaVert" wrap="none" rtlCol="0">
            <a:spAutoFit/>
          </a:bodyPr>
          <a:lstStyle/>
          <a:p>
            <a:r>
              <a:rPr kumimoji="1" lang="ja-JP" altLang="en-US" sz="1050" b="1" dirty="0">
                <a:latin typeface="+mn-ea"/>
              </a:rPr>
              <a:t>大阪中央環状線</a:t>
            </a:r>
          </a:p>
        </p:txBody>
      </p:sp>
      <p:sp>
        <p:nvSpPr>
          <p:cNvPr id="74" name="テキスト ボックス 73">
            <a:extLst>
              <a:ext uri="{FF2B5EF4-FFF2-40B4-BE49-F238E27FC236}">
                <a16:creationId xmlns:a16="http://schemas.microsoft.com/office/drawing/2014/main" id="{D0F00456-D2A9-DBA0-2E09-1AA5ADD11304}"/>
              </a:ext>
            </a:extLst>
          </p:cNvPr>
          <p:cNvSpPr txBox="1"/>
          <p:nvPr/>
        </p:nvSpPr>
        <p:spPr>
          <a:xfrm rot="16471145">
            <a:off x="3133921" y="4545254"/>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75" name="テキスト ボックス 74">
            <a:extLst>
              <a:ext uri="{FF2B5EF4-FFF2-40B4-BE49-F238E27FC236}">
                <a16:creationId xmlns:a16="http://schemas.microsoft.com/office/drawing/2014/main" id="{8AFD2381-B79F-D6A7-3D68-C1ED47C0FF61}"/>
              </a:ext>
            </a:extLst>
          </p:cNvPr>
          <p:cNvSpPr txBox="1"/>
          <p:nvPr/>
        </p:nvSpPr>
        <p:spPr>
          <a:xfrm rot="1012436">
            <a:off x="1198178" y="4163129"/>
            <a:ext cx="1127232" cy="253916"/>
          </a:xfrm>
          <a:prstGeom prst="rect">
            <a:avLst/>
          </a:prstGeom>
          <a:noFill/>
        </p:spPr>
        <p:txBody>
          <a:bodyPr wrap="none" rtlCol="0">
            <a:spAutoFit/>
          </a:bodyPr>
          <a:lstStyle/>
          <a:p>
            <a:r>
              <a:rPr kumimoji="1" lang="ja-JP" altLang="en-US" sz="1050" b="1" dirty="0">
                <a:latin typeface="+mn-ea"/>
              </a:rPr>
              <a:t>西名阪自動車道</a:t>
            </a:r>
          </a:p>
        </p:txBody>
      </p:sp>
      <p:sp>
        <p:nvSpPr>
          <p:cNvPr id="76" name="テキスト ボックス 75">
            <a:extLst>
              <a:ext uri="{FF2B5EF4-FFF2-40B4-BE49-F238E27FC236}">
                <a16:creationId xmlns:a16="http://schemas.microsoft.com/office/drawing/2014/main" id="{0B2A079F-18E1-2341-E736-9B2C7D80A06B}"/>
              </a:ext>
            </a:extLst>
          </p:cNvPr>
          <p:cNvSpPr txBox="1"/>
          <p:nvPr/>
        </p:nvSpPr>
        <p:spPr>
          <a:xfrm rot="548357">
            <a:off x="2441170" y="4083911"/>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77" name="テキスト ボックス 76">
            <a:extLst>
              <a:ext uri="{FF2B5EF4-FFF2-40B4-BE49-F238E27FC236}">
                <a16:creationId xmlns:a16="http://schemas.microsoft.com/office/drawing/2014/main" id="{F029374E-A804-0FC3-64BF-BE9A2DB722E0}"/>
              </a:ext>
            </a:extLst>
          </p:cNvPr>
          <p:cNvSpPr txBox="1"/>
          <p:nvPr/>
        </p:nvSpPr>
        <p:spPr>
          <a:xfrm rot="17328326">
            <a:off x="3525648" y="4618358"/>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78" name="テキスト ボックス 77">
            <a:extLst>
              <a:ext uri="{FF2B5EF4-FFF2-40B4-BE49-F238E27FC236}">
                <a16:creationId xmlns:a16="http://schemas.microsoft.com/office/drawing/2014/main" id="{05D0F946-594C-F1DC-E548-611EF0C4DB77}"/>
              </a:ext>
            </a:extLst>
          </p:cNvPr>
          <p:cNvSpPr txBox="1"/>
          <p:nvPr/>
        </p:nvSpPr>
        <p:spPr>
          <a:xfrm rot="17891497">
            <a:off x="3985285" y="4693383"/>
            <a:ext cx="338554" cy="276999"/>
          </a:xfrm>
          <a:prstGeom prst="rect">
            <a:avLst/>
          </a:prstGeom>
          <a:noFill/>
        </p:spPr>
        <p:txBody>
          <a:bodyPr wrap="none" rtlCol="0">
            <a:spAutoFit/>
          </a:bodyPr>
          <a:lstStyle/>
          <a:p>
            <a:r>
              <a:rPr kumimoji="1" lang="en-US" altLang="ja-JP" sz="1200" b="1" dirty="0">
                <a:latin typeface="+mn-ea"/>
              </a:rPr>
              <a:t>48</a:t>
            </a:r>
            <a:endParaRPr kumimoji="1" lang="ja-JP" altLang="en-US" sz="1200" b="1" dirty="0">
              <a:latin typeface="+mn-ea"/>
            </a:endParaRPr>
          </a:p>
        </p:txBody>
      </p:sp>
      <p:sp>
        <p:nvSpPr>
          <p:cNvPr id="79" name="テキスト ボックス 78">
            <a:extLst>
              <a:ext uri="{FF2B5EF4-FFF2-40B4-BE49-F238E27FC236}">
                <a16:creationId xmlns:a16="http://schemas.microsoft.com/office/drawing/2014/main" id="{15BCAAED-F1A9-933B-9637-987A2E4B18E6}"/>
              </a:ext>
            </a:extLst>
          </p:cNvPr>
          <p:cNvSpPr txBox="1"/>
          <p:nvPr/>
        </p:nvSpPr>
        <p:spPr>
          <a:xfrm>
            <a:off x="1752911" y="4934478"/>
            <a:ext cx="992579" cy="253916"/>
          </a:xfrm>
          <a:prstGeom prst="rect">
            <a:avLst/>
          </a:prstGeom>
          <a:noFill/>
        </p:spPr>
        <p:txBody>
          <a:bodyPr wrap="none" rtlCol="0">
            <a:spAutoFit/>
          </a:bodyPr>
          <a:lstStyle/>
          <a:p>
            <a:r>
              <a:rPr lang="ja-JP" altLang="en-US" sz="1050" b="1" dirty="0">
                <a:latin typeface="+mn-ea"/>
              </a:rPr>
              <a:t>堺大和高田線</a:t>
            </a:r>
            <a:endParaRPr kumimoji="1" lang="ja-JP" altLang="en-US" sz="1050" b="1" dirty="0">
              <a:latin typeface="+mn-ea"/>
            </a:endParaRPr>
          </a:p>
        </p:txBody>
      </p:sp>
      <p:sp>
        <p:nvSpPr>
          <p:cNvPr id="80" name="テキスト ボックス 79">
            <a:extLst>
              <a:ext uri="{FF2B5EF4-FFF2-40B4-BE49-F238E27FC236}">
                <a16:creationId xmlns:a16="http://schemas.microsoft.com/office/drawing/2014/main" id="{84E9EA8B-4B1C-3AC3-0941-4B9F9EB42D16}"/>
              </a:ext>
            </a:extLst>
          </p:cNvPr>
          <p:cNvSpPr txBox="1"/>
          <p:nvPr/>
        </p:nvSpPr>
        <p:spPr>
          <a:xfrm rot="366755">
            <a:off x="1206189" y="4569735"/>
            <a:ext cx="445387" cy="276999"/>
          </a:xfrm>
          <a:prstGeom prst="rect">
            <a:avLst/>
          </a:prstGeom>
          <a:noFill/>
        </p:spPr>
        <p:txBody>
          <a:bodyPr wrap="square" rtlCol="0">
            <a:spAutoFit/>
          </a:bodyPr>
          <a:lstStyle/>
          <a:p>
            <a:r>
              <a:rPr kumimoji="1" lang="en-US" altLang="ja-JP" sz="1200" dirty="0">
                <a:latin typeface="+mn-ea"/>
              </a:rPr>
              <a:t>120</a:t>
            </a:r>
            <a:endParaRPr kumimoji="1" lang="ja-JP" altLang="en-US" sz="1200" dirty="0">
              <a:latin typeface="+mn-ea"/>
            </a:endParaRPr>
          </a:p>
        </p:txBody>
      </p:sp>
      <p:sp>
        <p:nvSpPr>
          <p:cNvPr id="81" name="テキスト ボックス 80">
            <a:extLst>
              <a:ext uri="{FF2B5EF4-FFF2-40B4-BE49-F238E27FC236}">
                <a16:creationId xmlns:a16="http://schemas.microsoft.com/office/drawing/2014/main" id="{5F93E8F2-2CC6-1FB5-3075-40CFA6C58C1B}"/>
              </a:ext>
            </a:extLst>
          </p:cNvPr>
          <p:cNvSpPr txBox="1"/>
          <p:nvPr/>
        </p:nvSpPr>
        <p:spPr>
          <a:xfrm>
            <a:off x="295666" y="3652487"/>
            <a:ext cx="415498" cy="276999"/>
          </a:xfrm>
          <a:prstGeom prst="rect">
            <a:avLst/>
          </a:prstGeom>
          <a:noFill/>
        </p:spPr>
        <p:txBody>
          <a:bodyPr wrap="none" rtlCol="0">
            <a:spAutoFit/>
          </a:bodyPr>
          <a:lstStyle/>
          <a:p>
            <a:r>
              <a:rPr kumimoji="1" lang="en-US" altLang="ja-JP" sz="1200" b="1" dirty="0">
                <a:latin typeface="+mn-ea"/>
              </a:rPr>
              <a:t>484</a:t>
            </a:r>
            <a:endParaRPr kumimoji="1" lang="ja-JP" altLang="en-US" sz="1200" b="1" dirty="0">
              <a:latin typeface="+mn-ea"/>
            </a:endParaRPr>
          </a:p>
        </p:txBody>
      </p:sp>
      <p:sp>
        <p:nvSpPr>
          <p:cNvPr id="82" name="フリーフォーム: 図形 81">
            <a:extLst>
              <a:ext uri="{FF2B5EF4-FFF2-40B4-BE49-F238E27FC236}">
                <a16:creationId xmlns:a16="http://schemas.microsoft.com/office/drawing/2014/main" id="{B9FA6FCB-0CEB-2908-2AE2-D995CE23BDED}"/>
              </a:ext>
            </a:extLst>
          </p:cNvPr>
          <p:cNvSpPr/>
          <p:nvPr/>
        </p:nvSpPr>
        <p:spPr>
          <a:xfrm>
            <a:off x="63976" y="3598740"/>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リーフォーム: 図形 82">
            <a:extLst>
              <a:ext uri="{FF2B5EF4-FFF2-40B4-BE49-F238E27FC236}">
                <a16:creationId xmlns:a16="http://schemas.microsoft.com/office/drawing/2014/main" id="{B69BF757-8699-1C30-C3EE-5FDD22659E39}"/>
              </a:ext>
            </a:extLst>
          </p:cNvPr>
          <p:cNvSpPr/>
          <p:nvPr/>
        </p:nvSpPr>
        <p:spPr>
          <a:xfrm>
            <a:off x="61505" y="3701286"/>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4B89C33C-65CE-9A17-3A7A-35D9FB5ABC68}"/>
              </a:ext>
            </a:extLst>
          </p:cNvPr>
          <p:cNvSpPr txBox="1"/>
          <p:nvPr/>
        </p:nvSpPr>
        <p:spPr>
          <a:xfrm rot="4880019">
            <a:off x="75592" y="2660004"/>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85" name="テキスト ボックス 84">
            <a:extLst>
              <a:ext uri="{FF2B5EF4-FFF2-40B4-BE49-F238E27FC236}">
                <a16:creationId xmlns:a16="http://schemas.microsoft.com/office/drawing/2014/main" id="{BC31E494-6145-00CC-D6ED-B9ACF681DEEF}"/>
              </a:ext>
            </a:extLst>
          </p:cNvPr>
          <p:cNvSpPr txBox="1"/>
          <p:nvPr/>
        </p:nvSpPr>
        <p:spPr>
          <a:xfrm rot="462260">
            <a:off x="2655446" y="2128926"/>
            <a:ext cx="415498" cy="276999"/>
          </a:xfrm>
          <a:prstGeom prst="rect">
            <a:avLst/>
          </a:prstGeom>
          <a:noFill/>
        </p:spPr>
        <p:txBody>
          <a:bodyPr wrap="none" rtlCol="0">
            <a:spAutoFit/>
          </a:bodyPr>
          <a:lstStyle/>
          <a:p>
            <a:r>
              <a:rPr kumimoji="1" lang="en-US" altLang="ja-JP" sz="1200" b="1" dirty="0">
                <a:latin typeface="+mn-ea"/>
              </a:rPr>
              <a:t>169</a:t>
            </a:r>
            <a:endParaRPr kumimoji="1" lang="ja-JP" altLang="en-US" sz="1200" b="1" dirty="0">
              <a:latin typeface="+mn-ea"/>
            </a:endParaRPr>
          </a:p>
        </p:txBody>
      </p:sp>
      <p:sp>
        <p:nvSpPr>
          <p:cNvPr id="86" name="テキスト ボックス 85">
            <a:extLst>
              <a:ext uri="{FF2B5EF4-FFF2-40B4-BE49-F238E27FC236}">
                <a16:creationId xmlns:a16="http://schemas.microsoft.com/office/drawing/2014/main" id="{C97DE163-3B81-76E1-B2C8-8744738DF09C}"/>
              </a:ext>
            </a:extLst>
          </p:cNvPr>
          <p:cNvSpPr txBox="1"/>
          <p:nvPr/>
        </p:nvSpPr>
        <p:spPr>
          <a:xfrm>
            <a:off x="1443144" y="4935486"/>
            <a:ext cx="346249" cy="757580"/>
          </a:xfrm>
          <a:prstGeom prst="rect">
            <a:avLst/>
          </a:prstGeom>
          <a:noFill/>
        </p:spPr>
        <p:txBody>
          <a:bodyPr vert="eaVert" wrap="none" rtlCol="0">
            <a:spAutoFit/>
          </a:bodyPr>
          <a:lstStyle/>
          <a:p>
            <a:r>
              <a:rPr kumimoji="1" lang="ja-JP" altLang="en-US" sz="1050" b="1" dirty="0">
                <a:latin typeface="+mn-ea"/>
              </a:rPr>
              <a:t>島泉伊賀線</a:t>
            </a:r>
          </a:p>
        </p:txBody>
      </p:sp>
      <p:sp>
        <p:nvSpPr>
          <p:cNvPr id="87" name="テキスト ボックス 86">
            <a:extLst>
              <a:ext uri="{FF2B5EF4-FFF2-40B4-BE49-F238E27FC236}">
                <a16:creationId xmlns:a16="http://schemas.microsoft.com/office/drawing/2014/main" id="{EC541638-DE1C-4FDF-0CF9-40433D893BF2}"/>
              </a:ext>
            </a:extLst>
          </p:cNvPr>
          <p:cNvSpPr txBox="1"/>
          <p:nvPr/>
        </p:nvSpPr>
        <p:spPr>
          <a:xfrm>
            <a:off x="783093" y="4985791"/>
            <a:ext cx="346249" cy="757580"/>
          </a:xfrm>
          <a:prstGeom prst="rect">
            <a:avLst/>
          </a:prstGeom>
          <a:noFill/>
        </p:spPr>
        <p:txBody>
          <a:bodyPr vert="eaVert" wrap="none" rtlCol="0">
            <a:spAutoFit/>
          </a:bodyPr>
          <a:lstStyle/>
          <a:p>
            <a:r>
              <a:rPr kumimoji="1" lang="ja-JP" altLang="en-US" sz="1050" b="1" dirty="0">
                <a:latin typeface="+mn-ea"/>
              </a:rPr>
              <a:t>郡戸大堀線</a:t>
            </a:r>
          </a:p>
        </p:txBody>
      </p:sp>
      <p:sp>
        <p:nvSpPr>
          <p:cNvPr id="88" name="テキスト ボックス 87">
            <a:extLst>
              <a:ext uri="{FF2B5EF4-FFF2-40B4-BE49-F238E27FC236}">
                <a16:creationId xmlns:a16="http://schemas.microsoft.com/office/drawing/2014/main" id="{714398E3-6AE8-7E7F-9CE3-48C085CAE78C}"/>
              </a:ext>
            </a:extLst>
          </p:cNvPr>
          <p:cNvSpPr txBox="1"/>
          <p:nvPr/>
        </p:nvSpPr>
        <p:spPr>
          <a:xfrm rot="20679034">
            <a:off x="2626511" y="4562965"/>
            <a:ext cx="346249" cy="1288173"/>
          </a:xfrm>
          <a:prstGeom prst="rect">
            <a:avLst/>
          </a:prstGeom>
          <a:noFill/>
        </p:spPr>
        <p:txBody>
          <a:bodyPr vert="eaVert" wrap="none" rtlCol="0">
            <a:spAutoFit/>
          </a:bodyPr>
          <a:lstStyle/>
          <a:p>
            <a:r>
              <a:rPr kumimoji="1" lang="ja-JP" altLang="en-US" sz="1050" b="1" dirty="0">
                <a:latin typeface="+mn-ea"/>
              </a:rPr>
              <a:t>（旧）大阪中央環状線</a:t>
            </a:r>
          </a:p>
        </p:txBody>
      </p:sp>
      <p:sp>
        <p:nvSpPr>
          <p:cNvPr id="89" name="テキスト ボックス 88">
            <a:extLst>
              <a:ext uri="{FF2B5EF4-FFF2-40B4-BE49-F238E27FC236}">
                <a16:creationId xmlns:a16="http://schemas.microsoft.com/office/drawing/2014/main" id="{937CD735-36CB-A812-6259-01196966AC26}"/>
              </a:ext>
            </a:extLst>
          </p:cNvPr>
          <p:cNvSpPr txBox="1"/>
          <p:nvPr/>
        </p:nvSpPr>
        <p:spPr>
          <a:xfrm rot="399663">
            <a:off x="1817396" y="1451163"/>
            <a:ext cx="346249" cy="757580"/>
          </a:xfrm>
          <a:prstGeom prst="rect">
            <a:avLst/>
          </a:prstGeom>
          <a:noFill/>
        </p:spPr>
        <p:txBody>
          <a:bodyPr vert="eaVert" wrap="none" rtlCol="0">
            <a:spAutoFit/>
          </a:bodyPr>
          <a:lstStyle/>
          <a:p>
            <a:r>
              <a:rPr kumimoji="1" lang="ja-JP" altLang="en-US" sz="1050" b="1" dirty="0">
                <a:latin typeface="+mn-ea"/>
              </a:rPr>
              <a:t>住吉八尾線</a:t>
            </a:r>
          </a:p>
        </p:txBody>
      </p:sp>
      <p:sp>
        <p:nvSpPr>
          <p:cNvPr id="90" name="テキスト ボックス 89">
            <a:extLst>
              <a:ext uri="{FF2B5EF4-FFF2-40B4-BE49-F238E27FC236}">
                <a16:creationId xmlns:a16="http://schemas.microsoft.com/office/drawing/2014/main" id="{2F7F6725-6C3F-C4FC-EFCC-B0865843A765}"/>
              </a:ext>
            </a:extLst>
          </p:cNvPr>
          <p:cNvSpPr txBox="1"/>
          <p:nvPr/>
        </p:nvSpPr>
        <p:spPr>
          <a:xfrm rot="631172">
            <a:off x="2493654" y="1534591"/>
            <a:ext cx="507831" cy="757580"/>
          </a:xfrm>
          <a:prstGeom prst="rect">
            <a:avLst/>
          </a:prstGeom>
          <a:noFill/>
        </p:spPr>
        <p:txBody>
          <a:bodyPr vert="eaVert" wrap="none" rtlCol="0">
            <a:spAutoFit/>
          </a:bodyPr>
          <a:lstStyle/>
          <a:p>
            <a:r>
              <a:rPr kumimoji="1" lang="ja-JP" altLang="en-US" sz="1050" b="1" dirty="0">
                <a:latin typeface="+mn-ea"/>
              </a:rPr>
              <a:t>（旧）大阪</a:t>
            </a:r>
            <a:endParaRPr kumimoji="1" lang="en-US" altLang="ja-JP" sz="1050" b="1" dirty="0">
              <a:latin typeface="+mn-ea"/>
            </a:endParaRPr>
          </a:p>
          <a:p>
            <a:r>
              <a:rPr kumimoji="1" lang="ja-JP" altLang="en-US" sz="1050" b="1" dirty="0">
                <a:latin typeface="+mn-ea"/>
              </a:rPr>
              <a:t>中央環状線</a:t>
            </a:r>
          </a:p>
        </p:txBody>
      </p:sp>
      <p:sp>
        <p:nvSpPr>
          <p:cNvPr id="91" name="フリーフォーム: 図形 90">
            <a:extLst>
              <a:ext uri="{FF2B5EF4-FFF2-40B4-BE49-F238E27FC236}">
                <a16:creationId xmlns:a16="http://schemas.microsoft.com/office/drawing/2014/main" id="{19B7C647-A5CB-6160-C5F1-283EEEC14159}"/>
              </a:ext>
            </a:extLst>
          </p:cNvPr>
          <p:cNvSpPr/>
          <p:nvPr/>
        </p:nvSpPr>
        <p:spPr>
          <a:xfrm>
            <a:off x="3419456" y="1485900"/>
            <a:ext cx="285750" cy="1104900"/>
          </a:xfrm>
          <a:custGeom>
            <a:avLst/>
            <a:gdLst>
              <a:gd name="connsiteX0" fmla="*/ 0 w 285750"/>
              <a:gd name="connsiteY0" fmla="*/ 1104900 h 1104900"/>
              <a:gd name="connsiteX1" fmla="*/ 257175 w 285750"/>
              <a:gd name="connsiteY1" fmla="*/ 885825 h 1104900"/>
              <a:gd name="connsiteX2" fmla="*/ 285750 w 285750"/>
              <a:gd name="connsiteY2" fmla="*/ 552450 h 1104900"/>
              <a:gd name="connsiteX3" fmla="*/ 219075 w 285750"/>
              <a:gd name="connsiteY3" fmla="*/ 0 h 1104900"/>
            </a:gdLst>
            <a:ahLst/>
            <a:cxnLst>
              <a:cxn ang="0">
                <a:pos x="connsiteX0" y="connsiteY0"/>
              </a:cxn>
              <a:cxn ang="0">
                <a:pos x="connsiteX1" y="connsiteY1"/>
              </a:cxn>
              <a:cxn ang="0">
                <a:pos x="connsiteX2" y="connsiteY2"/>
              </a:cxn>
              <a:cxn ang="0">
                <a:pos x="connsiteX3" y="connsiteY3"/>
              </a:cxn>
            </a:cxnLst>
            <a:rect l="l" t="t" r="r" b="b"/>
            <a:pathLst>
              <a:path w="285750" h="1104900">
                <a:moveTo>
                  <a:pt x="0" y="1104900"/>
                </a:moveTo>
                <a:lnTo>
                  <a:pt x="257175" y="885825"/>
                </a:lnTo>
                <a:lnTo>
                  <a:pt x="285750" y="552450"/>
                </a:lnTo>
                <a:lnTo>
                  <a:pt x="219075" y="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FAD11C35-3043-BE3F-6B47-92AB5EF3C284}"/>
              </a:ext>
            </a:extLst>
          </p:cNvPr>
          <p:cNvSpPr txBox="1"/>
          <p:nvPr/>
        </p:nvSpPr>
        <p:spPr>
          <a:xfrm rot="19088370">
            <a:off x="3439236" y="2364390"/>
            <a:ext cx="445387" cy="276999"/>
          </a:xfrm>
          <a:prstGeom prst="rect">
            <a:avLst/>
          </a:prstGeom>
          <a:noFill/>
        </p:spPr>
        <p:txBody>
          <a:bodyPr wrap="square" rtlCol="0">
            <a:spAutoFit/>
          </a:bodyPr>
          <a:lstStyle/>
          <a:p>
            <a:r>
              <a:rPr kumimoji="1" lang="en-US" altLang="ja-JP" sz="1200" dirty="0">
                <a:latin typeface="+mn-ea"/>
              </a:rPr>
              <a:t>89</a:t>
            </a:r>
            <a:endParaRPr kumimoji="1" lang="ja-JP" altLang="en-US" sz="1200" dirty="0">
              <a:latin typeface="+mn-ea"/>
            </a:endParaRPr>
          </a:p>
        </p:txBody>
      </p:sp>
      <p:sp>
        <p:nvSpPr>
          <p:cNvPr id="93" name="テキスト ボックス 92">
            <a:extLst>
              <a:ext uri="{FF2B5EF4-FFF2-40B4-BE49-F238E27FC236}">
                <a16:creationId xmlns:a16="http://schemas.microsoft.com/office/drawing/2014/main" id="{0CF6EB2F-4DB3-5C98-2825-9564038B8C41}"/>
              </a:ext>
            </a:extLst>
          </p:cNvPr>
          <p:cNvSpPr txBox="1"/>
          <p:nvPr/>
        </p:nvSpPr>
        <p:spPr>
          <a:xfrm>
            <a:off x="3375408" y="1547487"/>
            <a:ext cx="346249" cy="890628"/>
          </a:xfrm>
          <a:prstGeom prst="rect">
            <a:avLst/>
          </a:prstGeom>
          <a:noFill/>
        </p:spPr>
        <p:txBody>
          <a:bodyPr vert="eaVert" wrap="none" rtlCol="0">
            <a:spAutoFit/>
          </a:bodyPr>
          <a:lstStyle/>
          <a:p>
            <a:r>
              <a:rPr kumimoji="1" lang="ja-JP" altLang="en-US" sz="1050" b="1" dirty="0">
                <a:latin typeface="+mn-ea"/>
              </a:rPr>
              <a:t>八尾道明寺線</a:t>
            </a:r>
          </a:p>
        </p:txBody>
      </p:sp>
      <p:sp>
        <p:nvSpPr>
          <p:cNvPr id="94" name="テキスト ボックス 93">
            <a:extLst>
              <a:ext uri="{FF2B5EF4-FFF2-40B4-BE49-F238E27FC236}">
                <a16:creationId xmlns:a16="http://schemas.microsoft.com/office/drawing/2014/main" id="{21FD4218-D11E-BE14-6B9C-413199E66E3F}"/>
              </a:ext>
            </a:extLst>
          </p:cNvPr>
          <p:cNvSpPr txBox="1"/>
          <p:nvPr/>
        </p:nvSpPr>
        <p:spPr>
          <a:xfrm>
            <a:off x="-29132" y="3221757"/>
            <a:ext cx="851515" cy="253916"/>
          </a:xfrm>
          <a:prstGeom prst="rect">
            <a:avLst/>
          </a:prstGeom>
          <a:noFill/>
        </p:spPr>
        <p:txBody>
          <a:bodyPr wrap="none" rtlCol="0">
            <a:spAutoFit/>
          </a:bodyPr>
          <a:lstStyle/>
          <a:p>
            <a:r>
              <a:rPr kumimoji="1" lang="ja-JP" altLang="en-US" sz="1050" b="1" dirty="0">
                <a:latin typeface="+mn-ea"/>
              </a:rPr>
              <a:t>住吉八尾線</a:t>
            </a:r>
          </a:p>
        </p:txBody>
      </p:sp>
      <p:sp>
        <p:nvSpPr>
          <p:cNvPr id="95" name="テキスト ボックス 94">
            <a:extLst>
              <a:ext uri="{FF2B5EF4-FFF2-40B4-BE49-F238E27FC236}">
                <a16:creationId xmlns:a16="http://schemas.microsoft.com/office/drawing/2014/main" id="{015325F0-D5DC-BAAF-0A74-11938BC20C2F}"/>
              </a:ext>
            </a:extLst>
          </p:cNvPr>
          <p:cNvSpPr txBox="1"/>
          <p:nvPr/>
        </p:nvSpPr>
        <p:spPr>
          <a:xfrm>
            <a:off x="-18517" y="3808422"/>
            <a:ext cx="992579" cy="415498"/>
          </a:xfrm>
          <a:prstGeom prst="rect">
            <a:avLst/>
          </a:prstGeom>
          <a:noFill/>
        </p:spPr>
        <p:txBody>
          <a:bodyPr wrap="none" rtlCol="0">
            <a:spAutoFit/>
          </a:bodyPr>
          <a:lstStyle/>
          <a:p>
            <a:r>
              <a:rPr kumimoji="1" lang="ja-JP" altLang="en-US" sz="1050" b="1" dirty="0">
                <a:latin typeface="+mn-ea"/>
              </a:rPr>
              <a:t>阪神高速</a:t>
            </a:r>
            <a:r>
              <a:rPr kumimoji="1" lang="en-US" altLang="ja-JP" sz="1050" b="1" dirty="0">
                <a:latin typeface="+mn-ea"/>
              </a:rPr>
              <a:t>14</a:t>
            </a:r>
            <a:r>
              <a:rPr kumimoji="1" lang="ja-JP" altLang="en-US" sz="1050" b="1" dirty="0">
                <a:latin typeface="+mn-ea"/>
              </a:rPr>
              <a:t>号</a:t>
            </a:r>
            <a:endParaRPr kumimoji="1" lang="en-US" altLang="ja-JP" sz="1050" b="1" dirty="0">
              <a:latin typeface="+mn-ea"/>
            </a:endParaRPr>
          </a:p>
          <a:p>
            <a:r>
              <a:rPr kumimoji="1" lang="ja-JP" altLang="en-US" sz="1050" b="1" dirty="0">
                <a:latin typeface="+mn-ea"/>
              </a:rPr>
              <a:t>松原線</a:t>
            </a:r>
          </a:p>
        </p:txBody>
      </p:sp>
      <p:sp>
        <p:nvSpPr>
          <p:cNvPr id="96" name="テキスト ボックス 4">
            <a:extLst>
              <a:ext uri="{FF2B5EF4-FFF2-40B4-BE49-F238E27FC236}">
                <a16:creationId xmlns:a16="http://schemas.microsoft.com/office/drawing/2014/main" id="{39CC0785-6F37-32AA-9117-CAC07404293C}"/>
              </a:ext>
            </a:extLst>
          </p:cNvPr>
          <p:cNvSpPr txBox="1">
            <a:spLocks noChangeArrowheads="1"/>
          </p:cNvSpPr>
          <p:nvPr/>
        </p:nvSpPr>
        <p:spPr bwMode="auto">
          <a:xfrm>
            <a:off x="5529702" y="1031685"/>
            <a:ext cx="2462213" cy="422405"/>
          </a:xfrm>
          <a:prstGeom prst="rect">
            <a:avLst/>
          </a:prstGeom>
          <a:solidFill>
            <a:schemeClr val="bg1"/>
          </a:solidFill>
          <a:ln w="9525">
            <a:solidFill>
              <a:schemeClr val="tx1"/>
            </a:solidFill>
            <a:miter lim="800000"/>
            <a:headEnd/>
            <a:tailEnd/>
          </a:ln>
        </p:spPr>
        <p:txBody>
          <a:bodyPr wrap="none"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八尾藤井寺工区　整備済</a:t>
            </a:r>
            <a:endParaRPr lang="en-US" altLang="ja-JP" sz="1800" u="sng" dirty="0">
              <a:latin typeface="Arial" charset="0"/>
            </a:endParaRPr>
          </a:p>
        </p:txBody>
      </p:sp>
      <p:pic>
        <p:nvPicPr>
          <p:cNvPr id="97" name="図 96" descr="図形, アイコン, 円&#10;&#10;自動的に生成された説明">
            <a:extLst>
              <a:ext uri="{FF2B5EF4-FFF2-40B4-BE49-F238E27FC236}">
                <a16:creationId xmlns:a16="http://schemas.microsoft.com/office/drawing/2014/main" id="{8CABBF0F-79A2-8858-4E47-F35A54C971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8820" y="1540948"/>
            <a:ext cx="255427" cy="312049"/>
          </a:xfrm>
          <a:prstGeom prst="rect">
            <a:avLst/>
          </a:prstGeom>
        </p:spPr>
      </p:pic>
      <p:sp>
        <p:nvSpPr>
          <p:cNvPr id="98" name="テキスト ボックス 4">
            <a:extLst>
              <a:ext uri="{FF2B5EF4-FFF2-40B4-BE49-F238E27FC236}">
                <a16:creationId xmlns:a16="http://schemas.microsoft.com/office/drawing/2014/main" id="{4BE61246-FD2B-1E78-AC72-2A13CEF51574}"/>
              </a:ext>
            </a:extLst>
          </p:cNvPr>
          <p:cNvSpPr txBox="1">
            <a:spLocks noChangeArrowheads="1"/>
          </p:cNvSpPr>
          <p:nvPr/>
        </p:nvSpPr>
        <p:spPr bwMode="auto">
          <a:xfrm>
            <a:off x="842190" y="1015204"/>
            <a:ext cx="2462213" cy="422405"/>
          </a:xfrm>
          <a:prstGeom prst="rect">
            <a:avLst/>
          </a:prstGeom>
          <a:solidFill>
            <a:schemeClr val="bg1"/>
          </a:solidFill>
          <a:ln w="9525">
            <a:solidFill>
              <a:schemeClr val="tx1"/>
            </a:solidFill>
            <a:miter lim="800000"/>
            <a:headEnd/>
            <a:tailEnd/>
          </a:ln>
        </p:spPr>
        <p:txBody>
          <a:bodyPr wrap="none"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八尾藤井寺工区　未整備</a:t>
            </a:r>
            <a:endParaRPr lang="en-US" altLang="ja-JP" sz="1800" u="sng" dirty="0">
              <a:latin typeface="Arial" charset="0"/>
            </a:endParaRPr>
          </a:p>
        </p:txBody>
      </p:sp>
      <p:grpSp>
        <p:nvGrpSpPr>
          <p:cNvPr id="99" name="グループ化 98">
            <a:extLst>
              <a:ext uri="{FF2B5EF4-FFF2-40B4-BE49-F238E27FC236}">
                <a16:creationId xmlns:a16="http://schemas.microsoft.com/office/drawing/2014/main" id="{50C8FCE2-440A-72C2-1E5E-69C6F5DDDA3E}"/>
              </a:ext>
            </a:extLst>
          </p:cNvPr>
          <p:cNvGrpSpPr/>
          <p:nvPr/>
        </p:nvGrpSpPr>
        <p:grpSpPr>
          <a:xfrm>
            <a:off x="1016178" y="1451163"/>
            <a:ext cx="8083446" cy="4952744"/>
            <a:chOff x="891815" y="1451163"/>
            <a:chExt cx="8083446" cy="4952744"/>
          </a:xfrm>
        </p:grpSpPr>
        <p:pic>
          <p:nvPicPr>
            <p:cNvPr id="100" name="図 99">
              <a:extLst>
                <a:ext uri="{FF2B5EF4-FFF2-40B4-BE49-F238E27FC236}">
                  <a16:creationId xmlns:a16="http://schemas.microsoft.com/office/drawing/2014/main" id="{9D2A0CE8-D3A4-785C-670E-9772DF565098}"/>
                </a:ext>
              </a:extLst>
            </p:cNvPr>
            <p:cNvPicPr>
              <a:picLocks noChangeAspect="1"/>
            </p:cNvPicPr>
            <p:nvPr/>
          </p:nvPicPr>
          <p:blipFill rotWithShape="1">
            <a:blip r:embed="rId3"/>
            <a:srcRect l="15624" t="15250" r="22002" b="13329"/>
            <a:stretch/>
          </p:blipFill>
          <p:spPr>
            <a:xfrm>
              <a:off x="4528976" y="1489109"/>
              <a:ext cx="4411977" cy="4898029"/>
            </a:xfrm>
            <a:prstGeom prst="rect">
              <a:avLst/>
            </a:prstGeom>
          </p:spPr>
        </p:pic>
        <p:sp>
          <p:nvSpPr>
            <p:cNvPr id="101" name="フリーフォーム: 図形 100">
              <a:extLst>
                <a:ext uri="{FF2B5EF4-FFF2-40B4-BE49-F238E27FC236}">
                  <a16:creationId xmlns:a16="http://schemas.microsoft.com/office/drawing/2014/main" id="{21417E76-DF6A-8F0D-3305-7F000B00D62D}"/>
                </a:ext>
              </a:extLst>
            </p:cNvPr>
            <p:cNvSpPr/>
            <p:nvPr/>
          </p:nvSpPr>
          <p:spPr>
            <a:xfrm>
              <a:off x="6308856" y="1495357"/>
              <a:ext cx="82550" cy="1511300"/>
            </a:xfrm>
            <a:custGeom>
              <a:avLst/>
              <a:gdLst>
                <a:gd name="connsiteX0" fmla="*/ 82550 w 82550"/>
                <a:gd name="connsiteY0" fmla="*/ 0 h 1511300"/>
                <a:gd name="connsiteX1" fmla="*/ 44450 w 82550"/>
                <a:gd name="connsiteY1" fmla="*/ 171450 h 1511300"/>
                <a:gd name="connsiteX2" fmla="*/ 0 w 82550"/>
                <a:gd name="connsiteY2" fmla="*/ 349250 h 1511300"/>
                <a:gd name="connsiteX3" fmla="*/ 63500 w 82550"/>
                <a:gd name="connsiteY3" fmla="*/ 1511300 h 1511300"/>
              </a:gdLst>
              <a:ahLst/>
              <a:cxnLst>
                <a:cxn ang="0">
                  <a:pos x="connsiteX0" y="connsiteY0"/>
                </a:cxn>
                <a:cxn ang="0">
                  <a:pos x="connsiteX1" y="connsiteY1"/>
                </a:cxn>
                <a:cxn ang="0">
                  <a:pos x="connsiteX2" y="connsiteY2"/>
                </a:cxn>
                <a:cxn ang="0">
                  <a:pos x="connsiteX3" y="connsiteY3"/>
                </a:cxn>
              </a:cxnLst>
              <a:rect l="l" t="t" r="r" b="b"/>
              <a:pathLst>
                <a:path w="82550" h="1511300">
                  <a:moveTo>
                    <a:pt x="82550" y="0"/>
                  </a:moveTo>
                  <a:lnTo>
                    <a:pt x="44450" y="171450"/>
                  </a:lnTo>
                  <a:lnTo>
                    <a:pt x="0" y="349250"/>
                  </a:lnTo>
                  <a:lnTo>
                    <a:pt x="63500" y="15113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図形 101">
              <a:extLst>
                <a:ext uri="{FF2B5EF4-FFF2-40B4-BE49-F238E27FC236}">
                  <a16:creationId xmlns:a16="http://schemas.microsoft.com/office/drawing/2014/main" id="{9DCCB273-E0A4-FC61-51A4-8515AAB86B86}"/>
                </a:ext>
              </a:extLst>
            </p:cNvPr>
            <p:cNvSpPr/>
            <p:nvPr/>
          </p:nvSpPr>
          <p:spPr>
            <a:xfrm>
              <a:off x="4776818" y="1527107"/>
              <a:ext cx="471587" cy="2095500"/>
            </a:xfrm>
            <a:custGeom>
              <a:avLst/>
              <a:gdLst>
                <a:gd name="connsiteX0" fmla="*/ 0 w 457200"/>
                <a:gd name="connsiteY0" fmla="*/ 0 h 2095500"/>
                <a:gd name="connsiteX1" fmla="*/ 12700 w 457200"/>
                <a:gd name="connsiteY1" fmla="*/ 520700 h 2095500"/>
                <a:gd name="connsiteX2" fmla="*/ 330200 w 457200"/>
                <a:gd name="connsiteY2" fmla="*/ 939800 h 2095500"/>
                <a:gd name="connsiteX3" fmla="*/ 457200 w 457200"/>
                <a:gd name="connsiteY3" fmla="*/ 1930400 h 2095500"/>
                <a:gd name="connsiteX4" fmla="*/ 431800 w 457200"/>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7" h="2095500">
                  <a:moveTo>
                    <a:pt x="14387" y="0"/>
                  </a:moveTo>
                  <a:cubicBezTo>
                    <a:pt x="18620" y="173567"/>
                    <a:pt x="-27946" y="355600"/>
                    <a:pt x="27087" y="520700"/>
                  </a:cubicBezTo>
                  <a:cubicBezTo>
                    <a:pt x="82120" y="685800"/>
                    <a:pt x="270504" y="755650"/>
                    <a:pt x="344587" y="990600"/>
                  </a:cubicBezTo>
                  <a:cubicBezTo>
                    <a:pt x="418670" y="1225550"/>
                    <a:pt x="429254" y="1617133"/>
                    <a:pt x="471587" y="1930400"/>
                  </a:cubicBezTo>
                  <a:lnTo>
                    <a:pt x="446187" y="20955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図形 102">
              <a:extLst>
                <a:ext uri="{FF2B5EF4-FFF2-40B4-BE49-F238E27FC236}">
                  <a16:creationId xmlns:a16="http://schemas.microsoft.com/office/drawing/2014/main" id="{1AE36ADD-AE60-9EFF-FBAF-1B1E6488554B}"/>
                </a:ext>
              </a:extLst>
            </p:cNvPr>
            <p:cNvSpPr/>
            <p:nvPr/>
          </p:nvSpPr>
          <p:spPr>
            <a:xfrm>
              <a:off x="7308981" y="4924357"/>
              <a:ext cx="228600" cy="1447800"/>
            </a:xfrm>
            <a:custGeom>
              <a:avLst/>
              <a:gdLst>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1447800">
                  <a:moveTo>
                    <a:pt x="0" y="0"/>
                  </a:moveTo>
                  <a:cubicBezTo>
                    <a:pt x="57150" y="187325"/>
                    <a:pt x="141288" y="347663"/>
                    <a:pt x="171450" y="504825"/>
                  </a:cubicBezTo>
                  <a:cubicBezTo>
                    <a:pt x="201613" y="661988"/>
                    <a:pt x="184150" y="854075"/>
                    <a:pt x="180975" y="942975"/>
                  </a:cubicBezTo>
                  <a:cubicBezTo>
                    <a:pt x="177800" y="1031875"/>
                    <a:pt x="163513" y="1125538"/>
                    <a:pt x="171450" y="1209675"/>
                  </a:cubicBezTo>
                  <a:cubicBezTo>
                    <a:pt x="179388" y="1293813"/>
                    <a:pt x="209550" y="1368425"/>
                    <a:pt x="228600" y="1447800"/>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フリーフォーム: 図形 104">
              <a:extLst>
                <a:ext uri="{FF2B5EF4-FFF2-40B4-BE49-F238E27FC236}">
                  <a16:creationId xmlns:a16="http://schemas.microsoft.com/office/drawing/2014/main" id="{C28DD4F5-3952-F11C-4071-F6C24655C934}"/>
                </a:ext>
              </a:extLst>
            </p:cNvPr>
            <p:cNvSpPr/>
            <p:nvPr/>
          </p:nvSpPr>
          <p:spPr>
            <a:xfrm>
              <a:off x="7823331" y="2590732"/>
              <a:ext cx="438150" cy="1123950"/>
            </a:xfrm>
            <a:custGeom>
              <a:avLst/>
              <a:gdLst>
                <a:gd name="connsiteX0" fmla="*/ 0 w 438150"/>
                <a:gd name="connsiteY0" fmla="*/ 0 h 1123950"/>
                <a:gd name="connsiteX1" fmla="*/ 0 w 438150"/>
                <a:gd name="connsiteY1" fmla="*/ 523875 h 1123950"/>
                <a:gd name="connsiteX2" fmla="*/ 342900 w 438150"/>
                <a:gd name="connsiteY2" fmla="*/ 533400 h 1123950"/>
                <a:gd name="connsiteX3" fmla="*/ 323850 w 438150"/>
                <a:gd name="connsiteY3" fmla="*/ 771525 h 1123950"/>
                <a:gd name="connsiteX4" fmla="*/ 276225 w 438150"/>
                <a:gd name="connsiteY4" fmla="*/ 952500 h 1123950"/>
                <a:gd name="connsiteX5" fmla="*/ 438150 w 438150"/>
                <a:gd name="connsiteY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1123950">
                  <a:moveTo>
                    <a:pt x="0" y="0"/>
                  </a:moveTo>
                  <a:lnTo>
                    <a:pt x="0" y="523875"/>
                  </a:lnTo>
                  <a:lnTo>
                    <a:pt x="342900" y="533400"/>
                  </a:lnTo>
                  <a:lnTo>
                    <a:pt x="323850" y="771525"/>
                  </a:lnTo>
                  <a:lnTo>
                    <a:pt x="276225" y="952500"/>
                  </a:lnTo>
                  <a:lnTo>
                    <a:pt x="438150" y="112395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リーフォーム: 図形 105">
              <a:extLst>
                <a:ext uri="{FF2B5EF4-FFF2-40B4-BE49-F238E27FC236}">
                  <a16:creationId xmlns:a16="http://schemas.microsoft.com/office/drawing/2014/main" id="{028CA681-2F62-43F7-541F-8F0185A56D6D}"/>
                </a:ext>
              </a:extLst>
            </p:cNvPr>
            <p:cNvSpPr/>
            <p:nvPr/>
          </p:nvSpPr>
          <p:spPr>
            <a:xfrm flipH="1">
              <a:off x="5508757" y="3781173"/>
              <a:ext cx="45719" cy="238310"/>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リーフォーム: 図形 106">
              <a:extLst>
                <a:ext uri="{FF2B5EF4-FFF2-40B4-BE49-F238E27FC236}">
                  <a16:creationId xmlns:a16="http://schemas.microsoft.com/office/drawing/2014/main" id="{38B42641-2702-9B51-2072-58AD5CE41019}"/>
                </a:ext>
              </a:extLst>
            </p:cNvPr>
            <p:cNvSpPr/>
            <p:nvPr/>
          </p:nvSpPr>
          <p:spPr>
            <a:xfrm>
              <a:off x="5489706" y="4194107"/>
              <a:ext cx="152400" cy="2209800"/>
            </a:xfrm>
            <a:custGeom>
              <a:avLst/>
              <a:gdLst>
                <a:gd name="connsiteX0" fmla="*/ 50800 w 152400"/>
                <a:gd name="connsiteY0" fmla="*/ 0 h 2209800"/>
                <a:gd name="connsiteX1" fmla="*/ 25400 w 152400"/>
                <a:gd name="connsiteY1" fmla="*/ 533400 h 2209800"/>
                <a:gd name="connsiteX2" fmla="*/ 152400 w 152400"/>
                <a:gd name="connsiteY2" fmla="*/ 533400 h 2209800"/>
                <a:gd name="connsiteX3" fmla="*/ 152400 w 152400"/>
                <a:gd name="connsiteY3" fmla="*/ 762000 h 2209800"/>
                <a:gd name="connsiteX4" fmla="*/ 50800 w 152400"/>
                <a:gd name="connsiteY4" fmla="*/ 901700 h 2209800"/>
                <a:gd name="connsiteX5" fmla="*/ 63500 w 152400"/>
                <a:gd name="connsiteY5" fmla="*/ 1193800 h 2209800"/>
                <a:gd name="connsiteX6" fmla="*/ 38100 w 152400"/>
                <a:gd name="connsiteY6" fmla="*/ 1498600 h 2209800"/>
                <a:gd name="connsiteX7" fmla="*/ 0 w 152400"/>
                <a:gd name="connsiteY7" fmla="*/ 1752600 h 2209800"/>
                <a:gd name="connsiteX8" fmla="*/ 25400 w 152400"/>
                <a:gd name="connsiteY8"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2209800">
                  <a:moveTo>
                    <a:pt x="50800" y="0"/>
                  </a:moveTo>
                  <a:lnTo>
                    <a:pt x="25400" y="533400"/>
                  </a:lnTo>
                  <a:lnTo>
                    <a:pt x="152400" y="533400"/>
                  </a:lnTo>
                  <a:lnTo>
                    <a:pt x="152400" y="762000"/>
                  </a:lnTo>
                  <a:lnTo>
                    <a:pt x="50800" y="901700"/>
                  </a:lnTo>
                  <a:lnTo>
                    <a:pt x="63500" y="1193800"/>
                  </a:lnTo>
                  <a:lnTo>
                    <a:pt x="38100" y="1498600"/>
                  </a:lnTo>
                  <a:lnTo>
                    <a:pt x="0" y="1752600"/>
                  </a:lnTo>
                  <a:lnTo>
                    <a:pt x="25400" y="22098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C702E6B2-AC7C-8DA9-AA67-62950D0CCD80}"/>
                </a:ext>
              </a:extLst>
            </p:cNvPr>
            <p:cNvSpPr txBox="1"/>
            <p:nvPr/>
          </p:nvSpPr>
          <p:spPr>
            <a:xfrm rot="18657775">
              <a:off x="8012828" y="3752393"/>
              <a:ext cx="420308" cy="276999"/>
            </a:xfrm>
            <a:prstGeom prst="rect">
              <a:avLst/>
            </a:prstGeom>
            <a:noFill/>
          </p:spPr>
          <p:txBody>
            <a:bodyPr wrap="none" rtlCol="0">
              <a:spAutoFit/>
            </a:bodyPr>
            <a:lstStyle/>
            <a:p>
              <a:r>
                <a:rPr kumimoji="1" lang="en-US" altLang="ja-JP" sz="1200" b="1" dirty="0">
                  <a:latin typeface="+mn-ea"/>
                </a:rPr>
                <a:t>330</a:t>
              </a:r>
              <a:endParaRPr kumimoji="1" lang="ja-JP" altLang="en-US" sz="1200" b="1" dirty="0">
                <a:latin typeface="+mn-ea"/>
              </a:endParaRPr>
            </a:p>
          </p:txBody>
        </p:sp>
        <p:sp>
          <p:nvSpPr>
            <p:cNvPr id="109" name="フリーフォーム: 図形 108">
              <a:extLst>
                <a:ext uri="{FF2B5EF4-FFF2-40B4-BE49-F238E27FC236}">
                  <a16:creationId xmlns:a16="http://schemas.microsoft.com/office/drawing/2014/main" id="{4AE826F6-18D1-E2C6-7BC9-A0F41C2C524F}"/>
                </a:ext>
              </a:extLst>
            </p:cNvPr>
            <p:cNvSpPr/>
            <p:nvPr/>
          </p:nvSpPr>
          <p:spPr>
            <a:xfrm>
              <a:off x="6435986" y="3658115"/>
              <a:ext cx="2295330" cy="382555"/>
            </a:xfrm>
            <a:custGeom>
              <a:avLst/>
              <a:gdLst>
                <a:gd name="connsiteX0" fmla="*/ 0 w 2295330"/>
                <a:gd name="connsiteY0" fmla="*/ 0 h 382555"/>
                <a:gd name="connsiteX1" fmla="*/ 606489 w 2295330"/>
                <a:gd name="connsiteY1" fmla="*/ 9331 h 382555"/>
                <a:gd name="connsiteX2" fmla="*/ 1222310 w 2295330"/>
                <a:gd name="connsiteY2" fmla="*/ 382555 h 382555"/>
                <a:gd name="connsiteX3" fmla="*/ 2295330 w 2295330"/>
                <a:gd name="connsiteY3" fmla="*/ 382555 h 382555"/>
              </a:gdLst>
              <a:ahLst/>
              <a:cxnLst>
                <a:cxn ang="0">
                  <a:pos x="connsiteX0" y="connsiteY0"/>
                </a:cxn>
                <a:cxn ang="0">
                  <a:pos x="connsiteX1" y="connsiteY1"/>
                </a:cxn>
                <a:cxn ang="0">
                  <a:pos x="connsiteX2" y="connsiteY2"/>
                </a:cxn>
                <a:cxn ang="0">
                  <a:pos x="connsiteX3" y="connsiteY3"/>
                </a:cxn>
              </a:cxnLst>
              <a:rect l="l" t="t" r="r" b="b"/>
              <a:pathLst>
                <a:path w="2295330" h="382555">
                  <a:moveTo>
                    <a:pt x="0" y="0"/>
                  </a:moveTo>
                  <a:lnTo>
                    <a:pt x="606489" y="9331"/>
                  </a:lnTo>
                  <a:lnTo>
                    <a:pt x="1222310" y="382555"/>
                  </a:lnTo>
                  <a:lnTo>
                    <a:pt x="2295330" y="382555"/>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フリーフォーム: 図形 109">
              <a:extLst>
                <a:ext uri="{FF2B5EF4-FFF2-40B4-BE49-F238E27FC236}">
                  <a16:creationId xmlns:a16="http://schemas.microsoft.com/office/drawing/2014/main" id="{03AF2E84-C772-CB41-5917-7FC858F34B2D}"/>
                </a:ext>
              </a:extLst>
            </p:cNvPr>
            <p:cNvSpPr/>
            <p:nvPr/>
          </p:nvSpPr>
          <p:spPr>
            <a:xfrm>
              <a:off x="6427145" y="2955857"/>
              <a:ext cx="732611" cy="2012950"/>
            </a:xfrm>
            <a:custGeom>
              <a:avLst/>
              <a:gdLst>
                <a:gd name="connsiteX0" fmla="*/ 717550 w 717550"/>
                <a:gd name="connsiteY0" fmla="*/ 0 h 2012950"/>
                <a:gd name="connsiteX1" fmla="*/ 69850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39596"/>
                <a:gd name="connsiteY0" fmla="*/ 0 h 2012950"/>
                <a:gd name="connsiteX1" fmla="*/ 698500 w 739596"/>
                <a:gd name="connsiteY1" fmla="*/ 171450 h 2012950"/>
                <a:gd name="connsiteX2" fmla="*/ 215900 w 739596"/>
                <a:gd name="connsiteY2" fmla="*/ 488950 h 2012950"/>
                <a:gd name="connsiteX3" fmla="*/ 0 w 739596"/>
                <a:gd name="connsiteY3" fmla="*/ 501650 h 2012950"/>
                <a:gd name="connsiteX4" fmla="*/ 6350 w 739596"/>
                <a:gd name="connsiteY4" fmla="*/ 1377950 h 2012950"/>
                <a:gd name="connsiteX5" fmla="*/ 88900 w 739596"/>
                <a:gd name="connsiteY5" fmla="*/ 1790700 h 2012950"/>
                <a:gd name="connsiteX6" fmla="*/ 107950 w 739596"/>
                <a:gd name="connsiteY6" fmla="*/ 2012950 h 2012950"/>
                <a:gd name="connsiteX0" fmla="*/ 717550 w 718769"/>
                <a:gd name="connsiteY0" fmla="*/ 0 h 2012950"/>
                <a:gd name="connsiteX1" fmla="*/ 660400 w 718769"/>
                <a:gd name="connsiteY1" fmla="*/ 171450 h 2012950"/>
                <a:gd name="connsiteX2" fmla="*/ 215900 w 718769"/>
                <a:gd name="connsiteY2" fmla="*/ 488950 h 2012950"/>
                <a:gd name="connsiteX3" fmla="*/ 0 w 718769"/>
                <a:gd name="connsiteY3" fmla="*/ 501650 h 2012950"/>
                <a:gd name="connsiteX4" fmla="*/ 6350 w 718769"/>
                <a:gd name="connsiteY4" fmla="*/ 1377950 h 2012950"/>
                <a:gd name="connsiteX5" fmla="*/ 88900 w 718769"/>
                <a:gd name="connsiteY5" fmla="*/ 1790700 h 2012950"/>
                <a:gd name="connsiteX6" fmla="*/ 107950 w 718769"/>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5016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6985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8001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7429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74295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67310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7040 w 737040"/>
                <a:gd name="connsiteY0" fmla="*/ 0 h 2012950"/>
                <a:gd name="connsiteX1" fmla="*/ 635440 w 737040"/>
                <a:gd name="connsiteY1" fmla="*/ 171450 h 2012950"/>
                <a:gd name="connsiteX2" fmla="*/ 235390 w 737040"/>
                <a:gd name="connsiteY2" fmla="*/ 469900 h 2012950"/>
                <a:gd name="connsiteX3" fmla="*/ 13140 w 737040"/>
                <a:gd name="connsiteY3" fmla="*/ 647700 h 2012950"/>
                <a:gd name="connsiteX4" fmla="*/ 25840 w 737040"/>
                <a:gd name="connsiteY4" fmla="*/ 1377950 h 2012950"/>
                <a:gd name="connsiteX5" fmla="*/ 108390 w 737040"/>
                <a:gd name="connsiteY5" fmla="*/ 1790700 h 2012950"/>
                <a:gd name="connsiteX6" fmla="*/ 127440 w 737040"/>
                <a:gd name="connsiteY6" fmla="*/ 2012950 h 2012950"/>
                <a:gd name="connsiteX0" fmla="*/ 742487 w 742487"/>
                <a:gd name="connsiteY0" fmla="*/ 0 h 2012950"/>
                <a:gd name="connsiteX1" fmla="*/ 640887 w 742487"/>
                <a:gd name="connsiteY1" fmla="*/ 171450 h 2012950"/>
                <a:gd name="connsiteX2" fmla="*/ 240837 w 742487"/>
                <a:gd name="connsiteY2" fmla="*/ 469900 h 2012950"/>
                <a:gd name="connsiteX3" fmla="*/ 18587 w 742487"/>
                <a:gd name="connsiteY3" fmla="*/ 647700 h 2012950"/>
                <a:gd name="connsiteX4" fmla="*/ 31287 w 742487"/>
                <a:gd name="connsiteY4" fmla="*/ 1377950 h 2012950"/>
                <a:gd name="connsiteX5" fmla="*/ 113837 w 742487"/>
                <a:gd name="connsiteY5" fmla="*/ 1790700 h 2012950"/>
                <a:gd name="connsiteX6" fmla="*/ 132887 w 742487"/>
                <a:gd name="connsiteY6" fmla="*/ 2012950 h 2012950"/>
                <a:gd name="connsiteX0" fmla="*/ 740138 w 740138"/>
                <a:gd name="connsiteY0" fmla="*/ 0 h 2012950"/>
                <a:gd name="connsiteX1" fmla="*/ 638538 w 740138"/>
                <a:gd name="connsiteY1" fmla="*/ 171450 h 2012950"/>
                <a:gd name="connsiteX2" fmla="*/ 238488 w 740138"/>
                <a:gd name="connsiteY2" fmla="*/ 469900 h 2012950"/>
                <a:gd name="connsiteX3" fmla="*/ 16238 w 740138"/>
                <a:gd name="connsiteY3" fmla="*/ 647700 h 2012950"/>
                <a:gd name="connsiteX4" fmla="*/ 35288 w 740138"/>
                <a:gd name="connsiteY4" fmla="*/ 1390650 h 2012950"/>
                <a:gd name="connsiteX5" fmla="*/ 111488 w 740138"/>
                <a:gd name="connsiteY5" fmla="*/ 1790700 h 2012950"/>
                <a:gd name="connsiteX6" fmla="*/ 130538 w 740138"/>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29418 w 729418"/>
                <a:gd name="connsiteY0" fmla="*/ 0 h 2012950"/>
                <a:gd name="connsiteX1" fmla="*/ 627818 w 729418"/>
                <a:gd name="connsiteY1" fmla="*/ 171450 h 2012950"/>
                <a:gd name="connsiteX2" fmla="*/ 227768 w 729418"/>
                <a:gd name="connsiteY2" fmla="*/ 469900 h 2012950"/>
                <a:gd name="connsiteX3" fmla="*/ 5518 w 729418"/>
                <a:gd name="connsiteY3" fmla="*/ 615950 h 2012950"/>
                <a:gd name="connsiteX4" fmla="*/ 24568 w 729418"/>
                <a:gd name="connsiteY4" fmla="*/ 1390650 h 2012950"/>
                <a:gd name="connsiteX5" fmla="*/ 100768 w 729418"/>
                <a:gd name="connsiteY5" fmla="*/ 1790700 h 2012950"/>
                <a:gd name="connsiteX6" fmla="*/ 119818 w 729418"/>
                <a:gd name="connsiteY6" fmla="*/ 2012950 h 2012950"/>
                <a:gd name="connsiteX0" fmla="*/ 737723 w 737723"/>
                <a:gd name="connsiteY0" fmla="*/ 0 h 2012950"/>
                <a:gd name="connsiteX1" fmla="*/ 636123 w 737723"/>
                <a:gd name="connsiteY1" fmla="*/ 171450 h 2012950"/>
                <a:gd name="connsiteX2" fmla="*/ 236073 w 737723"/>
                <a:gd name="connsiteY2" fmla="*/ 444500 h 2012950"/>
                <a:gd name="connsiteX3" fmla="*/ 13823 w 737723"/>
                <a:gd name="connsiteY3" fmla="*/ 615950 h 2012950"/>
                <a:gd name="connsiteX4" fmla="*/ 32873 w 737723"/>
                <a:gd name="connsiteY4" fmla="*/ 1390650 h 2012950"/>
                <a:gd name="connsiteX5" fmla="*/ 109073 w 737723"/>
                <a:gd name="connsiteY5" fmla="*/ 1790700 h 2012950"/>
                <a:gd name="connsiteX6" fmla="*/ 128123 w 737723"/>
                <a:gd name="connsiteY6" fmla="*/ 2012950 h 2012950"/>
                <a:gd name="connsiteX0" fmla="*/ 743017 w 743017"/>
                <a:gd name="connsiteY0" fmla="*/ 0 h 2012950"/>
                <a:gd name="connsiteX1" fmla="*/ 641417 w 743017"/>
                <a:gd name="connsiteY1" fmla="*/ 171450 h 2012950"/>
                <a:gd name="connsiteX2" fmla="*/ 241367 w 743017"/>
                <a:gd name="connsiteY2" fmla="*/ 444500 h 2012950"/>
                <a:gd name="connsiteX3" fmla="*/ 12767 w 743017"/>
                <a:gd name="connsiteY3" fmla="*/ 558800 h 2012950"/>
                <a:gd name="connsiteX4" fmla="*/ 38167 w 743017"/>
                <a:gd name="connsiteY4" fmla="*/ 1390650 h 2012950"/>
                <a:gd name="connsiteX5" fmla="*/ 114367 w 743017"/>
                <a:gd name="connsiteY5" fmla="*/ 1790700 h 2012950"/>
                <a:gd name="connsiteX6" fmla="*/ 133417 w 743017"/>
                <a:gd name="connsiteY6" fmla="*/ 2012950 h 2012950"/>
                <a:gd name="connsiteX0" fmla="*/ 737724 w 737724"/>
                <a:gd name="connsiteY0" fmla="*/ 0 h 2012950"/>
                <a:gd name="connsiteX1" fmla="*/ 636124 w 737724"/>
                <a:gd name="connsiteY1" fmla="*/ 171450 h 2012950"/>
                <a:gd name="connsiteX2" fmla="*/ 236074 w 737724"/>
                <a:gd name="connsiteY2" fmla="*/ 444500 h 2012950"/>
                <a:gd name="connsiteX3" fmla="*/ 13824 w 737724"/>
                <a:gd name="connsiteY3" fmla="*/ 558800 h 2012950"/>
                <a:gd name="connsiteX4" fmla="*/ 32874 w 737724"/>
                <a:gd name="connsiteY4" fmla="*/ 1390650 h 2012950"/>
                <a:gd name="connsiteX5" fmla="*/ 109074 w 737724"/>
                <a:gd name="connsiteY5" fmla="*/ 1790700 h 2012950"/>
                <a:gd name="connsiteX6" fmla="*/ 128124 w 737724"/>
                <a:gd name="connsiteY6" fmla="*/ 2012950 h 2012950"/>
                <a:gd name="connsiteX0" fmla="*/ 724345 w 724345"/>
                <a:gd name="connsiteY0" fmla="*/ 0 h 2012950"/>
                <a:gd name="connsiteX1" fmla="*/ 622745 w 724345"/>
                <a:gd name="connsiteY1" fmla="*/ 171450 h 2012950"/>
                <a:gd name="connsiteX2" fmla="*/ 222695 w 724345"/>
                <a:gd name="connsiteY2" fmla="*/ 444500 h 2012950"/>
                <a:gd name="connsiteX3" fmla="*/ 445 w 724345"/>
                <a:gd name="connsiteY3" fmla="*/ 558800 h 2012950"/>
                <a:gd name="connsiteX4" fmla="*/ 19495 w 724345"/>
                <a:gd name="connsiteY4" fmla="*/ 1390650 h 2012950"/>
                <a:gd name="connsiteX5" fmla="*/ 95695 w 724345"/>
                <a:gd name="connsiteY5" fmla="*/ 1790700 h 2012950"/>
                <a:gd name="connsiteX6" fmla="*/ 114745 w 724345"/>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8420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32611 w 732611"/>
                <a:gd name="connsiteY0" fmla="*/ 0 h 2012950"/>
                <a:gd name="connsiteX1" fmla="*/ 631011 w 732611"/>
                <a:gd name="connsiteY1" fmla="*/ 171450 h 2012950"/>
                <a:gd name="connsiteX2" fmla="*/ 230961 w 732611"/>
                <a:gd name="connsiteY2" fmla="*/ 4318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 name="connsiteX0" fmla="*/ 732611 w 732611"/>
                <a:gd name="connsiteY0" fmla="*/ 0 h 2012950"/>
                <a:gd name="connsiteX1" fmla="*/ 631011 w 732611"/>
                <a:gd name="connsiteY1" fmla="*/ 171450 h 2012950"/>
                <a:gd name="connsiteX2" fmla="*/ 230961 w 732611"/>
                <a:gd name="connsiteY2" fmla="*/ 4445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611" h="2012950">
                  <a:moveTo>
                    <a:pt x="732611" y="0"/>
                  </a:moveTo>
                  <a:cubicBezTo>
                    <a:pt x="726261" y="57150"/>
                    <a:pt x="714619" y="97367"/>
                    <a:pt x="631011" y="171450"/>
                  </a:cubicBezTo>
                  <a:cubicBezTo>
                    <a:pt x="547403" y="245533"/>
                    <a:pt x="333619" y="375708"/>
                    <a:pt x="230961" y="444500"/>
                  </a:cubicBezTo>
                  <a:cubicBezTo>
                    <a:pt x="128303" y="513292"/>
                    <a:pt x="48928" y="426508"/>
                    <a:pt x="15061" y="584200"/>
                  </a:cubicBezTo>
                  <a:cubicBezTo>
                    <a:pt x="-18806" y="741892"/>
                    <a:pt x="12944" y="1189567"/>
                    <a:pt x="27761" y="1390650"/>
                  </a:cubicBezTo>
                  <a:cubicBezTo>
                    <a:pt x="42578" y="1591733"/>
                    <a:pt x="78561" y="1657350"/>
                    <a:pt x="103961" y="1790700"/>
                  </a:cubicBezTo>
                  <a:cubicBezTo>
                    <a:pt x="129361" y="1924050"/>
                    <a:pt x="116661" y="1938867"/>
                    <a:pt x="123011" y="2012950"/>
                  </a:cubicBezTo>
                </a:path>
              </a:pathLst>
            </a:cu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テキスト ボックス 110">
              <a:extLst>
                <a:ext uri="{FF2B5EF4-FFF2-40B4-BE49-F238E27FC236}">
                  <a16:creationId xmlns:a16="http://schemas.microsoft.com/office/drawing/2014/main" id="{BB1F5554-CA72-0A52-949E-9BC94DB48F05}"/>
                </a:ext>
              </a:extLst>
            </p:cNvPr>
            <p:cNvSpPr txBox="1"/>
            <p:nvPr/>
          </p:nvSpPr>
          <p:spPr>
            <a:xfrm rot="2000894">
              <a:off x="7250086" y="3651277"/>
              <a:ext cx="415498" cy="276999"/>
            </a:xfrm>
            <a:prstGeom prst="rect">
              <a:avLst/>
            </a:prstGeom>
            <a:noFill/>
          </p:spPr>
          <p:txBody>
            <a:bodyPr wrap="none" rtlCol="0">
              <a:spAutoFit/>
            </a:bodyPr>
            <a:lstStyle/>
            <a:p>
              <a:r>
                <a:rPr kumimoji="1" lang="en-US" altLang="ja-JP" sz="1200" b="1" dirty="0">
                  <a:latin typeface="+mn-ea"/>
                </a:rPr>
                <a:t>150</a:t>
              </a:r>
              <a:endParaRPr kumimoji="1" lang="ja-JP" altLang="en-US" sz="1200" b="1" dirty="0">
                <a:latin typeface="+mn-ea"/>
              </a:endParaRPr>
            </a:p>
          </p:txBody>
        </p:sp>
        <p:sp>
          <p:nvSpPr>
            <p:cNvPr id="112" name="テキスト ボックス 111">
              <a:extLst>
                <a:ext uri="{FF2B5EF4-FFF2-40B4-BE49-F238E27FC236}">
                  <a16:creationId xmlns:a16="http://schemas.microsoft.com/office/drawing/2014/main" id="{C7125DF6-26B6-1B59-CEC6-396A75CC1A3C}"/>
                </a:ext>
              </a:extLst>
            </p:cNvPr>
            <p:cNvSpPr txBox="1"/>
            <p:nvPr/>
          </p:nvSpPr>
          <p:spPr>
            <a:xfrm rot="19445403">
              <a:off x="6755927" y="3202352"/>
              <a:ext cx="338554" cy="276999"/>
            </a:xfrm>
            <a:prstGeom prst="rect">
              <a:avLst/>
            </a:prstGeom>
            <a:noFill/>
          </p:spPr>
          <p:txBody>
            <a:bodyPr wrap="square" rtlCol="0">
              <a:spAutoFit/>
            </a:bodyPr>
            <a:lstStyle/>
            <a:p>
              <a:r>
                <a:rPr kumimoji="1" lang="en-US" altLang="ja-JP" sz="1200" b="1" dirty="0">
                  <a:solidFill>
                    <a:srgbClr val="FF0000"/>
                  </a:solidFill>
                  <a:latin typeface="+mn-ea"/>
                </a:rPr>
                <a:t>71</a:t>
              </a:r>
              <a:endParaRPr kumimoji="1" lang="ja-JP" altLang="en-US" sz="1200" b="1" dirty="0">
                <a:solidFill>
                  <a:srgbClr val="FF0000"/>
                </a:solidFill>
                <a:latin typeface="+mn-ea"/>
              </a:endParaRPr>
            </a:p>
          </p:txBody>
        </p:sp>
        <p:sp>
          <p:nvSpPr>
            <p:cNvPr id="113" name="テキスト ボックス 112">
              <a:extLst>
                <a:ext uri="{FF2B5EF4-FFF2-40B4-BE49-F238E27FC236}">
                  <a16:creationId xmlns:a16="http://schemas.microsoft.com/office/drawing/2014/main" id="{67CA45CA-EAB9-0381-5311-91C2903E12C1}"/>
                </a:ext>
              </a:extLst>
            </p:cNvPr>
            <p:cNvSpPr txBox="1"/>
            <p:nvPr/>
          </p:nvSpPr>
          <p:spPr>
            <a:xfrm>
              <a:off x="7233464" y="2737427"/>
              <a:ext cx="415498" cy="276999"/>
            </a:xfrm>
            <a:prstGeom prst="rect">
              <a:avLst/>
            </a:prstGeom>
            <a:noFill/>
          </p:spPr>
          <p:txBody>
            <a:bodyPr wrap="none" rtlCol="0">
              <a:spAutoFit/>
            </a:bodyPr>
            <a:lstStyle/>
            <a:p>
              <a:r>
                <a:rPr kumimoji="1" lang="en-US" altLang="ja-JP" sz="1200" b="1" dirty="0">
                  <a:latin typeface="+mn-ea"/>
                </a:rPr>
                <a:t>135</a:t>
              </a:r>
              <a:endParaRPr kumimoji="1" lang="ja-JP" altLang="en-US" sz="1200" b="1" dirty="0">
                <a:latin typeface="+mn-ea"/>
              </a:endParaRPr>
            </a:p>
          </p:txBody>
        </p:sp>
        <p:sp>
          <p:nvSpPr>
            <p:cNvPr id="114" name="テキスト ボックス 113">
              <a:extLst>
                <a:ext uri="{FF2B5EF4-FFF2-40B4-BE49-F238E27FC236}">
                  <a16:creationId xmlns:a16="http://schemas.microsoft.com/office/drawing/2014/main" id="{B95622C7-0A18-3740-BD5D-C52B28E8E74F}"/>
                </a:ext>
              </a:extLst>
            </p:cNvPr>
            <p:cNvSpPr txBox="1"/>
            <p:nvPr/>
          </p:nvSpPr>
          <p:spPr>
            <a:xfrm>
              <a:off x="6754368" y="2738764"/>
              <a:ext cx="338554" cy="276999"/>
            </a:xfrm>
            <a:prstGeom prst="rect">
              <a:avLst/>
            </a:prstGeom>
            <a:noFill/>
          </p:spPr>
          <p:txBody>
            <a:bodyPr wrap="none" rtlCol="0">
              <a:spAutoFit/>
            </a:bodyPr>
            <a:lstStyle/>
            <a:p>
              <a:r>
                <a:rPr kumimoji="1" lang="en-US" altLang="ja-JP" sz="1200" b="1" dirty="0">
                  <a:latin typeface="+mn-ea"/>
                </a:rPr>
                <a:t>64</a:t>
              </a:r>
              <a:endParaRPr kumimoji="1" lang="ja-JP" altLang="en-US" sz="1200" b="1" dirty="0">
                <a:latin typeface="+mn-ea"/>
              </a:endParaRPr>
            </a:p>
          </p:txBody>
        </p:sp>
        <p:sp>
          <p:nvSpPr>
            <p:cNvPr id="115" name="テキスト ボックス 114">
              <a:extLst>
                <a:ext uri="{FF2B5EF4-FFF2-40B4-BE49-F238E27FC236}">
                  <a16:creationId xmlns:a16="http://schemas.microsoft.com/office/drawing/2014/main" id="{FDC7DDBF-7A54-CEF3-D94C-B7EA62F05269}"/>
                </a:ext>
              </a:extLst>
            </p:cNvPr>
            <p:cNvSpPr txBox="1"/>
            <p:nvPr/>
          </p:nvSpPr>
          <p:spPr>
            <a:xfrm>
              <a:off x="6344037" y="2757526"/>
              <a:ext cx="415498" cy="276999"/>
            </a:xfrm>
            <a:prstGeom prst="rect">
              <a:avLst/>
            </a:prstGeom>
            <a:noFill/>
          </p:spPr>
          <p:txBody>
            <a:bodyPr wrap="none" rtlCol="0">
              <a:spAutoFit/>
            </a:bodyPr>
            <a:lstStyle/>
            <a:p>
              <a:r>
                <a:rPr kumimoji="1" lang="en-US" altLang="ja-JP" sz="1200" b="1" dirty="0">
                  <a:latin typeface="+mn-ea"/>
                </a:rPr>
                <a:t>101</a:t>
              </a:r>
              <a:endParaRPr kumimoji="1" lang="ja-JP" altLang="en-US" sz="1200" b="1" dirty="0">
                <a:latin typeface="+mn-ea"/>
              </a:endParaRPr>
            </a:p>
          </p:txBody>
        </p:sp>
        <p:sp>
          <p:nvSpPr>
            <p:cNvPr id="116" name="テキスト ボックス 115">
              <a:extLst>
                <a:ext uri="{FF2B5EF4-FFF2-40B4-BE49-F238E27FC236}">
                  <a16:creationId xmlns:a16="http://schemas.microsoft.com/office/drawing/2014/main" id="{FF7EEE2C-9882-5911-884D-28F9CDACB812}"/>
                </a:ext>
              </a:extLst>
            </p:cNvPr>
            <p:cNvSpPr txBox="1"/>
            <p:nvPr/>
          </p:nvSpPr>
          <p:spPr>
            <a:xfrm>
              <a:off x="5888199" y="2784013"/>
              <a:ext cx="338554" cy="276999"/>
            </a:xfrm>
            <a:prstGeom prst="rect">
              <a:avLst/>
            </a:prstGeom>
            <a:noFill/>
          </p:spPr>
          <p:txBody>
            <a:bodyPr wrap="none" rtlCol="0">
              <a:spAutoFit/>
            </a:bodyPr>
            <a:lstStyle/>
            <a:p>
              <a:r>
                <a:rPr kumimoji="1" lang="en-US" altLang="ja-JP" sz="1200" b="1" dirty="0">
                  <a:latin typeface="+mn-ea"/>
                </a:rPr>
                <a:t>80</a:t>
              </a:r>
              <a:endParaRPr kumimoji="1" lang="ja-JP" altLang="en-US" sz="1200" b="1" dirty="0">
                <a:latin typeface="+mn-ea"/>
              </a:endParaRPr>
            </a:p>
          </p:txBody>
        </p:sp>
        <p:sp>
          <p:nvSpPr>
            <p:cNvPr id="117" name="テキスト ボックス 116">
              <a:extLst>
                <a:ext uri="{FF2B5EF4-FFF2-40B4-BE49-F238E27FC236}">
                  <a16:creationId xmlns:a16="http://schemas.microsoft.com/office/drawing/2014/main" id="{B7CD1CF5-681F-559D-7058-70D57A1B9BF5}"/>
                </a:ext>
              </a:extLst>
            </p:cNvPr>
            <p:cNvSpPr txBox="1"/>
            <p:nvPr/>
          </p:nvSpPr>
          <p:spPr>
            <a:xfrm rot="16039020">
              <a:off x="5543017" y="2465698"/>
              <a:ext cx="415498" cy="276999"/>
            </a:xfrm>
            <a:prstGeom prst="rect">
              <a:avLst/>
            </a:prstGeom>
            <a:noFill/>
          </p:spPr>
          <p:txBody>
            <a:bodyPr wrap="none" rtlCol="0">
              <a:spAutoFit/>
            </a:bodyPr>
            <a:lstStyle/>
            <a:p>
              <a:r>
                <a:rPr kumimoji="1" lang="en-US" altLang="ja-JP" sz="1200" b="1" dirty="0">
                  <a:latin typeface="+mn-ea"/>
                </a:rPr>
                <a:t>532</a:t>
              </a:r>
              <a:endParaRPr kumimoji="1" lang="ja-JP" altLang="en-US" sz="1200" b="1" dirty="0">
                <a:latin typeface="+mn-ea"/>
              </a:endParaRPr>
            </a:p>
          </p:txBody>
        </p:sp>
        <p:sp>
          <p:nvSpPr>
            <p:cNvPr id="118" name="テキスト ボックス 117">
              <a:extLst>
                <a:ext uri="{FF2B5EF4-FFF2-40B4-BE49-F238E27FC236}">
                  <a16:creationId xmlns:a16="http://schemas.microsoft.com/office/drawing/2014/main" id="{445AB8A9-B48C-A82A-E3D4-0A5152EB3BCD}"/>
                </a:ext>
              </a:extLst>
            </p:cNvPr>
            <p:cNvSpPr txBox="1"/>
            <p:nvPr/>
          </p:nvSpPr>
          <p:spPr>
            <a:xfrm rot="16518369">
              <a:off x="5284235" y="1887478"/>
              <a:ext cx="415498" cy="276999"/>
            </a:xfrm>
            <a:prstGeom prst="rect">
              <a:avLst/>
            </a:prstGeom>
            <a:noFill/>
          </p:spPr>
          <p:txBody>
            <a:bodyPr wrap="none" rtlCol="0">
              <a:spAutoFit/>
            </a:bodyPr>
            <a:lstStyle/>
            <a:p>
              <a:r>
                <a:rPr kumimoji="1" lang="en-US" altLang="ja-JP" sz="1200" b="1" dirty="0">
                  <a:latin typeface="+mn-ea"/>
                </a:rPr>
                <a:t>619</a:t>
              </a:r>
              <a:endParaRPr kumimoji="1" lang="ja-JP" altLang="en-US" sz="1200" b="1" dirty="0">
                <a:latin typeface="+mn-ea"/>
              </a:endParaRPr>
            </a:p>
          </p:txBody>
        </p:sp>
        <p:sp>
          <p:nvSpPr>
            <p:cNvPr id="119" name="テキスト ボックス 118">
              <a:extLst>
                <a:ext uri="{FF2B5EF4-FFF2-40B4-BE49-F238E27FC236}">
                  <a16:creationId xmlns:a16="http://schemas.microsoft.com/office/drawing/2014/main" id="{732ADDA1-9757-FA08-6D90-85A2BD4D23F4}"/>
                </a:ext>
              </a:extLst>
            </p:cNvPr>
            <p:cNvSpPr txBox="1"/>
            <p:nvPr/>
          </p:nvSpPr>
          <p:spPr>
            <a:xfrm rot="15592340">
              <a:off x="5626739" y="3310867"/>
              <a:ext cx="415498" cy="276999"/>
            </a:xfrm>
            <a:prstGeom prst="rect">
              <a:avLst/>
            </a:prstGeom>
            <a:noFill/>
          </p:spPr>
          <p:txBody>
            <a:bodyPr wrap="none" rtlCol="0">
              <a:spAutoFit/>
            </a:bodyPr>
            <a:lstStyle/>
            <a:p>
              <a:r>
                <a:rPr kumimoji="1" lang="en-US" altLang="ja-JP" sz="1200" b="1" dirty="0">
                  <a:latin typeface="+mn-ea"/>
                </a:rPr>
                <a:t>757</a:t>
              </a:r>
              <a:endParaRPr kumimoji="1" lang="ja-JP" altLang="en-US" sz="1200" b="1" dirty="0">
                <a:latin typeface="+mn-ea"/>
              </a:endParaRPr>
            </a:p>
          </p:txBody>
        </p:sp>
        <p:sp>
          <p:nvSpPr>
            <p:cNvPr id="120" name="テキスト ボックス 119">
              <a:extLst>
                <a:ext uri="{FF2B5EF4-FFF2-40B4-BE49-F238E27FC236}">
                  <a16:creationId xmlns:a16="http://schemas.microsoft.com/office/drawing/2014/main" id="{35E79E99-FB15-8D45-C6B3-B8EF9A3C4AD8}"/>
                </a:ext>
              </a:extLst>
            </p:cNvPr>
            <p:cNvSpPr txBox="1"/>
            <p:nvPr/>
          </p:nvSpPr>
          <p:spPr>
            <a:xfrm rot="15321465">
              <a:off x="5309949" y="3251566"/>
              <a:ext cx="415498" cy="276999"/>
            </a:xfrm>
            <a:prstGeom prst="rect">
              <a:avLst/>
            </a:prstGeom>
            <a:noFill/>
          </p:spPr>
          <p:txBody>
            <a:bodyPr wrap="square" rtlCol="0">
              <a:spAutoFit/>
            </a:bodyPr>
            <a:lstStyle/>
            <a:p>
              <a:r>
                <a:rPr kumimoji="1" lang="en-US" altLang="ja-JP" sz="1200" b="1" dirty="0">
                  <a:latin typeface="+mn-ea"/>
                </a:rPr>
                <a:t>353</a:t>
              </a:r>
              <a:endParaRPr kumimoji="1" lang="ja-JP" altLang="en-US" sz="1200" b="1" dirty="0">
                <a:latin typeface="+mn-ea"/>
              </a:endParaRPr>
            </a:p>
          </p:txBody>
        </p:sp>
        <p:sp>
          <p:nvSpPr>
            <p:cNvPr id="121" name="テキスト ボックス 120">
              <a:extLst>
                <a:ext uri="{FF2B5EF4-FFF2-40B4-BE49-F238E27FC236}">
                  <a16:creationId xmlns:a16="http://schemas.microsoft.com/office/drawing/2014/main" id="{B8AE030A-A10E-88CB-E038-CB46BEF7974A}"/>
                </a:ext>
              </a:extLst>
            </p:cNvPr>
            <p:cNvSpPr txBox="1"/>
            <p:nvPr/>
          </p:nvSpPr>
          <p:spPr>
            <a:xfrm rot="19373033">
              <a:off x="4858776" y="4138981"/>
              <a:ext cx="415498" cy="276999"/>
            </a:xfrm>
            <a:prstGeom prst="rect">
              <a:avLst/>
            </a:prstGeom>
            <a:noFill/>
          </p:spPr>
          <p:txBody>
            <a:bodyPr wrap="square" rtlCol="0">
              <a:spAutoFit/>
            </a:bodyPr>
            <a:lstStyle/>
            <a:p>
              <a:r>
                <a:rPr kumimoji="1" lang="en-US" altLang="ja-JP" sz="1200" b="1" dirty="0">
                  <a:latin typeface="+mn-ea"/>
                </a:rPr>
                <a:t>345</a:t>
              </a:r>
              <a:endParaRPr kumimoji="1" lang="ja-JP" altLang="en-US" sz="1200" b="1" dirty="0">
                <a:latin typeface="+mn-ea"/>
              </a:endParaRPr>
            </a:p>
          </p:txBody>
        </p:sp>
        <p:sp>
          <p:nvSpPr>
            <p:cNvPr id="122" name="テキスト ボックス 121">
              <a:extLst>
                <a:ext uri="{FF2B5EF4-FFF2-40B4-BE49-F238E27FC236}">
                  <a16:creationId xmlns:a16="http://schemas.microsoft.com/office/drawing/2014/main" id="{AD79C494-E7B7-106B-4481-14948070C987}"/>
                </a:ext>
              </a:extLst>
            </p:cNvPr>
            <p:cNvSpPr txBox="1"/>
            <p:nvPr/>
          </p:nvSpPr>
          <p:spPr>
            <a:xfrm rot="19373033">
              <a:off x="5171291" y="4258847"/>
              <a:ext cx="415498" cy="276999"/>
            </a:xfrm>
            <a:prstGeom prst="rect">
              <a:avLst/>
            </a:prstGeom>
            <a:noFill/>
          </p:spPr>
          <p:txBody>
            <a:bodyPr wrap="square" rtlCol="0">
              <a:spAutoFit/>
            </a:bodyPr>
            <a:lstStyle/>
            <a:p>
              <a:r>
                <a:rPr kumimoji="1" lang="en-US" altLang="ja-JP" sz="1200" b="1" dirty="0">
                  <a:latin typeface="+mn-ea"/>
                </a:rPr>
                <a:t>666</a:t>
              </a:r>
              <a:endParaRPr kumimoji="1" lang="ja-JP" altLang="en-US" sz="1200" b="1" dirty="0">
                <a:latin typeface="+mn-ea"/>
              </a:endParaRPr>
            </a:p>
          </p:txBody>
        </p:sp>
        <p:sp>
          <p:nvSpPr>
            <p:cNvPr id="123" name="テキスト ボックス 122">
              <a:extLst>
                <a:ext uri="{FF2B5EF4-FFF2-40B4-BE49-F238E27FC236}">
                  <a16:creationId xmlns:a16="http://schemas.microsoft.com/office/drawing/2014/main" id="{DFD243C4-10AE-AE88-D215-AD2D0289DC0A}"/>
                </a:ext>
              </a:extLst>
            </p:cNvPr>
            <p:cNvSpPr txBox="1"/>
            <p:nvPr/>
          </p:nvSpPr>
          <p:spPr>
            <a:xfrm rot="15689529">
              <a:off x="4922053" y="5249408"/>
              <a:ext cx="415498" cy="276999"/>
            </a:xfrm>
            <a:prstGeom prst="rect">
              <a:avLst/>
            </a:prstGeom>
            <a:noFill/>
          </p:spPr>
          <p:txBody>
            <a:bodyPr wrap="square" rtlCol="0">
              <a:spAutoFit/>
            </a:bodyPr>
            <a:lstStyle/>
            <a:p>
              <a:r>
                <a:rPr kumimoji="1" lang="en-US" altLang="ja-JP" sz="1200" b="1" dirty="0">
                  <a:latin typeface="+mn-ea"/>
                </a:rPr>
                <a:t>666</a:t>
              </a:r>
              <a:endParaRPr kumimoji="1" lang="ja-JP" altLang="en-US" sz="1200" b="1" dirty="0">
                <a:latin typeface="+mn-ea"/>
              </a:endParaRPr>
            </a:p>
          </p:txBody>
        </p:sp>
        <p:sp>
          <p:nvSpPr>
            <p:cNvPr id="124" name="テキスト ボックス 123">
              <a:extLst>
                <a:ext uri="{FF2B5EF4-FFF2-40B4-BE49-F238E27FC236}">
                  <a16:creationId xmlns:a16="http://schemas.microsoft.com/office/drawing/2014/main" id="{B8B622AD-AD94-B412-FA97-F064016D0DE0}"/>
                </a:ext>
              </a:extLst>
            </p:cNvPr>
            <p:cNvSpPr txBox="1"/>
            <p:nvPr/>
          </p:nvSpPr>
          <p:spPr>
            <a:xfrm rot="15616196">
              <a:off x="4553295" y="5287405"/>
              <a:ext cx="415498" cy="276999"/>
            </a:xfrm>
            <a:prstGeom prst="rect">
              <a:avLst/>
            </a:prstGeom>
            <a:noFill/>
          </p:spPr>
          <p:txBody>
            <a:bodyPr wrap="square" rtlCol="0">
              <a:spAutoFit/>
            </a:bodyPr>
            <a:lstStyle/>
            <a:p>
              <a:r>
                <a:rPr kumimoji="1" lang="en-US" altLang="ja-JP" sz="1200" b="1" dirty="0">
                  <a:latin typeface="+mn-ea"/>
                </a:rPr>
                <a:t>288</a:t>
              </a:r>
              <a:endParaRPr kumimoji="1" lang="ja-JP" altLang="en-US" sz="1200" b="1" dirty="0">
                <a:latin typeface="+mn-ea"/>
              </a:endParaRPr>
            </a:p>
          </p:txBody>
        </p:sp>
        <p:sp>
          <p:nvSpPr>
            <p:cNvPr id="125" name="テキスト ボックス 124">
              <a:extLst>
                <a:ext uri="{FF2B5EF4-FFF2-40B4-BE49-F238E27FC236}">
                  <a16:creationId xmlns:a16="http://schemas.microsoft.com/office/drawing/2014/main" id="{1714855B-8836-3E2D-CA9A-59B152783289}"/>
                </a:ext>
              </a:extLst>
            </p:cNvPr>
            <p:cNvSpPr txBox="1"/>
            <p:nvPr/>
          </p:nvSpPr>
          <p:spPr>
            <a:xfrm rot="16030717">
              <a:off x="6065545" y="3101258"/>
              <a:ext cx="445387" cy="276999"/>
            </a:xfrm>
            <a:prstGeom prst="rect">
              <a:avLst/>
            </a:prstGeom>
            <a:noFill/>
          </p:spPr>
          <p:txBody>
            <a:bodyPr wrap="square" rtlCol="0">
              <a:spAutoFit/>
            </a:bodyPr>
            <a:lstStyle/>
            <a:p>
              <a:r>
                <a:rPr kumimoji="1" lang="en-US" altLang="ja-JP" sz="1200" dirty="0">
                  <a:latin typeface="+mn-ea"/>
                </a:rPr>
                <a:t>100</a:t>
              </a:r>
              <a:endParaRPr kumimoji="1" lang="ja-JP" altLang="en-US" sz="1200" dirty="0">
                <a:latin typeface="+mn-ea"/>
              </a:endParaRPr>
            </a:p>
          </p:txBody>
        </p:sp>
        <p:sp>
          <p:nvSpPr>
            <p:cNvPr id="126" name="テキスト ボックス 125">
              <a:extLst>
                <a:ext uri="{FF2B5EF4-FFF2-40B4-BE49-F238E27FC236}">
                  <a16:creationId xmlns:a16="http://schemas.microsoft.com/office/drawing/2014/main" id="{6D131A9E-E456-5CA0-EEEF-199943F5C723}"/>
                </a:ext>
              </a:extLst>
            </p:cNvPr>
            <p:cNvSpPr txBox="1"/>
            <p:nvPr/>
          </p:nvSpPr>
          <p:spPr>
            <a:xfrm rot="16030717">
              <a:off x="6122076" y="3902170"/>
              <a:ext cx="445387" cy="276999"/>
            </a:xfrm>
            <a:prstGeom prst="rect">
              <a:avLst/>
            </a:prstGeom>
            <a:noFill/>
          </p:spPr>
          <p:txBody>
            <a:bodyPr wrap="square" rtlCol="0">
              <a:spAutoFit/>
            </a:bodyPr>
            <a:lstStyle/>
            <a:p>
              <a:r>
                <a:rPr kumimoji="1" lang="en-US" altLang="ja-JP" sz="1200" b="1" dirty="0">
                  <a:solidFill>
                    <a:srgbClr val="FF0000"/>
                  </a:solidFill>
                  <a:latin typeface="+mn-ea"/>
                </a:rPr>
                <a:t>138</a:t>
              </a:r>
              <a:endParaRPr kumimoji="1" lang="ja-JP" altLang="en-US" sz="1200" b="1" dirty="0">
                <a:solidFill>
                  <a:srgbClr val="FF0000"/>
                </a:solidFill>
                <a:latin typeface="+mn-ea"/>
              </a:endParaRPr>
            </a:p>
          </p:txBody>
        </p:sp>
        <p:sp>
          <p:nvSpPr>
            <p:cNvPr id="127" name="テキスト ボックス 126">
              <a:extLst>
                <a:ext uri="{FF2B5EF4-FFF2-40B4-BE49-F238E27FC236}">
                  <a16:creationId xmlns:a16="http://schemas.microsoft.com/office/drawing/2014/main" id="{A0EA8667-88CF-47D9-EF08-905970AB1EC9}"/>
                </a:ext>
              </a:extLst>
            </p:cNvPr>
            <p:cNvSpPr txBox="1"/>
            <p:nvPr/>
          </p:nvSpPr>
          <p:spPr>
            <a:xfrm rot="16030717">
              <a:off x="6171902" y="4511593"/>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22529" name="テキスト ボックス 22528">
              <a:extLst>
                <a:ext uri="{FF2B5EF4-FFF2-40B4-BE49-F238E27FC236}">
                  <a16:creationId xmlns:a16="http://schemas.microsoft.com/office/drawing/2014/main" id="{57C15861-4671-3D24-CFE0-16E7917EF143}"/>
                </a:ext>
              </a:extLst>
            </p:cNvPr>
            <p:cNvSpPr txBox="1"/>
            <p:nvPr/>
          </p:nvSpPr>
          <p:spPr>
            <a:xfrm rot="21202745">
              <a:off x="6647122" y="4685923"/>
              <a:ext cx="445387" cy="276999"/>
            </a:xfrm>
            <a:prstGeom prst="rect">
              <a:avLst/>
            </a:prstGeom>
            <a:noFill/>
          </p:spPr>
          <p:txBody>
            <a:bodyPr wrap="square" rtlCol="0">
              <a:spAutoFit/>
            </a:bodyPr>
            <a:lstStyle/>
            <a:p>
              <a:r>
                <a:rPr kumimoji="1" lang="en-US" altLang="ja-JP" sz="1200" dirty="0">
                  <a:latin typeface="+mn-ea"/>
                </a:rPr>
                <a:t>109</a:t>
              </a:r>
              <a:endParaRPr kumimoji="1" lang="ja-JP" altLang="en-US" sz="1200" dirty="0">
                <a:latin typeface="+mn-ea"/>
              </a:endParaRPr>
            </a:p>
          </p:txBody>
        </p:sp>
        <p:sp>
          <p:nvSpPr>
            <p:cNvPr id="22531" name="テキスト ボックス 22530">
              <a:extLst>
                <a:ext uri="{FF2B5EF4-FFF2-40B4-BE49-F238E27FC236}">
                  <a16:creationId xmlns:a16="http://schemas.microsoft.com/office/drawing/2014/main" id="{A7B4BBC4-CC94-E548-717E-3BCCAB642F3F}"/>
                </a:ext>
              </a:extLst>
            </p:cNvPr>
            <p:cNvSpPr txBox="1"/>
            <p:nvPr/>
          </p:nvSpPr>
          <p:spPr>
            <a:xfrm>
              <a:off x="5031134" y="4693382"/>
              <a:ext cx="395977" cy="276999"/>
            </a:xfrm>
            <a:prstGeom prst="rect">
              <a:avLst/>
            </a:prstGeom>
            <a:noFill/>
          </p:spPr>
          <p:txBody>
            <a:bodyPr wrap="square" rtlCol="0">
              <a:spAutoFit/>
            </a:bodyPr>
            <a:lstStyle/>
            <a:p>
              <a:r>
                <a:rPr kumimoji="1" lang="en-US" altLang="ja-JP" sz="1200" b="1" dirty="0">
                  <a:latin typeface="+mn-ea"/>
                </a:rPr>
                <a:t>54</a:t>
              </a:r>
              <a:endParaRPr kumimoji="1" lang="ja-JP" altLang="en-US" sz="1200" b="1" dirty="0">
                <a:latin typeface="+mn-ea"/>
              </a:endParaRPr>
            </a:p>
          </p:txBody>
        </p:sp>
        <p:sp>
          <p:nvSpPr>
            <p:cNvPr id="22533" name="テキスト ボックス 22532">
              <a:extLst>
                <a:ext uri="{FF2B5EF4-FFF2-40B4-BE49-F238E27FC236}">
                  <a16:creationId xmlns:a16="http://schemas.microsoft.com/office/drawing/2014/main" id="{D7C98745-77EC-27EA-2762-53CE78F87720}"/>
                </a:ext>
              </a:extLst>
            </p:cNvPr>
            <p:cNvSpPr txBox="1"/>
            <p:nvPr/>
          </p:nvSpPr>
          <p:spPr>
            <a:xfrm rot="912456">
              <a:off x="7277283" y="4885450"/>
              <a:ext cx="445387" cy="276999"/>
            </a:xfrm>
            <a:prstGeom prst="rect">
              <a:avLst/>
            </a:prstGeom>
            <a:noFill/>
          </p:spPr>
          <p:txBody>
            <a:bodyPr wrap="square" rtlCol="0">
              <a:spAutoFit/>
            </a:bodyPr>
            <a:lstStyle/>
            <a:p>
              <a:r>
                <a:rPr kumimoji="1" lang="en-US" altLang="ja-JP" sz="1200" dirty="0">
                  <a:latin typeface="+mn-ea"/>
                </a:rPr>
                <a:t>140</a:t>
              </a:r>
              <a:endParaRPr kumimoji="1" lang="ja-JP" altLang="en-US" sz="1200" dirty="0">
                <a:latin typeface="+mn-ea"/>
              </a:endParaRPr>
            </a:p>
          </p:txBody>
        </p:sp>
        <p:sp>
          <p:nvSpPr>
            <p:cNvPr id="22538" name="テキスト ボックス 22537">
              <a:extLst>
                <a:ext uri="{FF2B5EF4-FFF2-40B4-BE49-F238E27FC236}">
                  <a16:creationId xmlns:a16="http://schemas.microsoft.com/office/drawing/2014/main" id="{C59C2918-C07F-4840-C5BE-E62C80F7890A}"/>
                </a:ext>
              </a:extLst>
            </p:cNvPr>
            <p:cNvSpPr txBox="1"/>
            <p:nvPr/>
          </p:nvSpPr>
          <p:spPr>
            <a:xfrm rot="3997259">
              <a:off x="7095428" y="4499583"/>
              <a:ext cx="445387" cy="276999"/>
            </a:xfrm>
            <a:prstGeom prst="rect">
              <a:avLst/>
            </a:prstGeom>
            <a:noFill/>
          </p:spPr>
          <p:txBody>
            <a:bodyPr wrap="square" rtlCol="0">
              <a:spAutoFit/>
            </a:bodyPr>
            <a:lstStyle/>
            <a:p>
              <a:r>
                <a:rPr kumimoji="1" lang="en-US" altLang="ja-JP" sz="1200" dirty="0">
                  <a:latin typeface="+mn-ea"/>
                </a:rPr>
                <a:t>73</a:t>
              </a:r>
              <a:endParaRPr kumimoji="1" lang="ja-JP" altLang="en-US" sz="1200" dirty="0">
                <a:latin typeface="+mn-ea"/>
              </a:endParaRPr>
            </a:p>
          </p:txBody>
        </p:sp>
        <p:sp>
          <p:nvSpPr>
            <p:cNvPr id="22541" name="テキスト ボックス 22540">
              <a:extLst>
                <a:ext uri="{FF2B5EF4-FFF2-40B4-BE49-F238E27FC236}">
                  <a16:creationId xmlns:a16="http://schemas.microsoft.com/office/drawing/2014/main" id="{F2AF8345-6C7B-FCF1-2FC3-6BAE4BB29590}"/>
                </a:ext>
              </a:extLst>
            </p:cNvPr>
            <p:cNvSpPr txBox="1"/>
            <p:nvPr/>
          </p:nvSpPr>
          <p:spPr>
            <a:xfrm rot="3997259">
              <a:off x="7332188" y="5165927"/>
              <a:ext cx="445387" cy="276999"/>
            </a:xfrm>
            <a:prstGeom prst="rect">
              <a:avLst/>
            </a:prstGeom>
            <a:noFill/>
          </p:spPr>
          <p:txBody>
            <a:bodyPr wrap="square" rtlCol="0">
              <a:spAutoFit/>
            </a:bodyPr>
            <a:lstStyle/>
            <a:p>
              <a:r>
                <a:rPr kumimoji="1" lang="en-US" altLang="ja-JP" sz="1200" dirty="0">
                  <a:latin typeface="+mn-ea"/>
                </a:rPr>
                <a:t>118</a:t>
              </a:r>
              <a:endParaRPr kumimoji="1" lang="ja-JP" altLang="en-US" sz="1200" dirty="0">
                <a:latin typeface="+mn-ea"/>
              </a:endParaRPr>
            </a:p>
          </p:txBody>
        </p:sp>
        <p:sp>
          <p:nvSpPr>
            <p:cNvPr id="22542" name="テキスト ボックス 22541">
              <a:extLst>
                <a:ext uri="{FF2B5EF4-FFF2-40B4-BE49-F238E27FC236}">
                  <a16:creationId xmlns:a16="http://schemas.microsoft.com/office/drawing/2014/main" id="{5C9DEEC7-7BB4-44CC-3C1D-BC034733033F}"/>
                </a:ext>
              </a:extLst>
            </p:cNvPr>
            <p:cNvSpPr txBox="1"/>
            <p:nvPr/>
          </p:nvSpPr>
          <p:spPr>
            <a:xfrm rot="540235">
              <a:off x="6585586" y="4237548"/>
              <a:ext cx="445387" cy="276999"/>
            </a:xfrm>
            <a:prstGeom prst="rect">
              <a:avLst/>
            </a:prstGeom>
            <a:noFill/>
          </p:spPr>
          <p:txBody>
            <a:bodyPr wrap="square" rtlCol="0">
              <a:spAutoFit/>
            </a:bodyPr>
            <a:lstStyle/>
            <a:p>
              <a:r>
                <a:rPr kumimoji="1" lang="en-US" altLang="ja-JP" sz="1200" dirty="0">
                  <a:latin typeface="+mn-ea"/>
                </a:rPr>
                <a:t>633</a:t>
              </a:r>
              <a:endParaRPr kumimoji="1" lang="ja-JP" altLang="en-US" sz="1200" dirty="0">
                <a:latin typeface="+mn-ea"/>
              </a:endParaRPr>
            </a:p>
          </p:txBody>
        </p:sp>
        <p:sp>
          <p:nvSpPr>
            <p:cNvPr id="22543" name="テキスト ボックス 22542">
              <a:extLst>
                <a:ext uri="{FF2B5EF4-FFF2-40B4-BE49-F238E27FC236}">
                  <a16:creationId xmlns:a16="http://schemas.microsoft.com/office/drawing/2014/main" id="{44160206-C928-ACAB-5687-E25647FF629A}"/>
                </a:ext>
              </a:extLst>
            </p:cNvPr>
            <p:cNvSpPr txBox="1"/>
            <p:nvPr/>
          </p:nvSpPr>
          <p:spPr>
            <a:xfrm rot="1424871">
              <a:off x="5922321" y="3576727"/>
              <a:ext cx="415498" cy="276999"/>
            </a:xfrm>
            <a:prstGeom prst="rect">
              <a:avLst/>
            </a:prstGeom>
            <a:noFill/>
          </p:spPr>
          <p:txBody>
            <a:bodyPr wrap="none" rtlCol="0">
              <a:spAutoFit/>
            </a:bodyPr>
            <a:lstStyle/>
            <a:p>
              <a:r>
                <a:rPr kumimoji="1" lang="en-US" altLang="ja-JP" sz="1200" b="1" dirty="0">
                  <a:latin typeface="+mn-ea"/>
                </a:rPr>
                <a:t>143</a:t>
              </a:r>
              <a:endParaRPr kumimoji="1" lang="ja-JP" altLang="en-US" sz="1200" b="1" dirty="0">
                <a:latin typeface="+mn-ea"/>
              </a:endParaRPr>
            </a:p>
          </p:txBody>
        </p:sp>
        <p:sp>
          <p:nvSpPr>
            <p:cNvPr id="22544" name="テキスト ボックス 22543">
              <a:extLst>
                <a:ext uri="{FF2B5EF4-FFF2-40B4-BE49-F238E27FC236}">
                  <a16:creationId xmlns:a16="http://schemas.microsoft.com/office/drawing/2014/main" id="{F39EE2F0-AB31-2904-5E4D-EE7FD52C0B9B}"/>
                </a:ext>
              </a:extLst>
            </p:cNvPr>
            <p:cNvSpPr txBox="1"/>
            <p:nvPr/>
          </p:nvSpPr>
          <p:spPr>
            <a:xfrm rot="4046146">
              <a:off x="6790396" y="3780984"/>
              <a:ext cx="338554" cy="276999"/>
            </a:xfrm>
            <a:prstGeom prst="rect">
              <a:avLst/>
            </a:prstGeom>
            <a:noFill/>
          </p:spPr>
          <p:txBody>
            <a:bodyPr wrap="none" rtlCol="0">
              <a:spAutoFit/>
            </a:bodyPr>
            <a:lstStyle/>
            <a:p>
              <a:r>
                <a:rPr kumimoji="1" lang="en-US" altLang="ja-JP" sz="1200" b="1" dirty="0">
                  <a:latin typeface="+mn-ea"/>
                </a:rPr>
                <a:t>48</a:t>
              </a:r>
              <a:endParaRPr kumimoji="1" lang="ja-JP" altLang="en-US" sz="1200" b="1" dirty="0">
                <a:latin typeface="+mn-ea"/>
              </a:endParaRPr>
            </a:p>
          </p:txBody>
        </p:sp>
        <p:sp>
          <p:nvSpPr>
            <p:cNvPr id="22545" name="テキスト ボックス 22544">
              <a:extLst>
                <a:ext uri="{FF2B5EF4-FFF2-40B4-BE49-F238E27FC236}">
                  <a16:creationId xmlns:a16="http://schemas.microsoft.com/office/drawing/2014/main" id="{DAAF5B31-A827-3CBC-A512-EC63945F30A1}"/>
                </a:ext>
              </a:extLst>
            </p:cNvPr>
            <p:cNvSpPr txBox="1"/>
            <p:nvPr/>
          </p:nvSpPr>
          <p:spPr>
            <a:xfrm rot="1424871">
              <a:off x="6511283" y="3828349"/>
              <a:ext cx="338554" cy="276999"/>
            </a:xfrm>
            <a:prstGeom prst="rect">
              <a:avLst/>
            </a:prstGeom>
            <a:noFill/>
          </p:spPr>
          <p:txBody>
            <a:bodyPr wrap="none" rtlCol="0">
              <a:spAutoFit/>
            </a:bodyPr>
            <a:lstStyle/>
            <a:p>
              <a:r>
                <a:rPr kumimoji="1" lang="en-US" altLang="ja-JP" sz="1200" b="1" dirty="0">
                  <a:latin typeface="+mn-ea"/>
                </a:rPr>
                <a:t>95</a:t>
              </a:r>
              <a:endParaRPr kumimoji="1" lang="ja-JP" altLang="en-US" sz="1200" b="1" dirty="0">
                <a:latin typeface="+mn-ea"/>
              </a:endParaRPr>
            </a:p>
          </p:txBody>
        </p:sp>
        <p:sp>
          <p:nvSpPr>
            <p:cNvPr id="22546" name="テキスト ボックス 22545">
              <a:extLst>
                <a:ext uri="{FF2B5EF4-FFF2-40B4-BE49-F238E27FC236}">
                  <a16:creationId xmlns:a16="http://schemas.microsoft.com/office/drawing/2014/main" id="{DF572401-2B2C-8F65-DD17-D51612188E67}"/>
                </a:ext>
              </a:extLst>
            </p:cNvPr>
            <p:cNvSpPr txBox="1"/>
            <p:nvPr/>
          </p:nvSpPr>
          <p:spPr>
            <a:xfrm>
              <a:off x="7393887" y="4326065"/>
              <a:ext cx="415498" cy="276999"/>
            </a:xfrm>
            <a:prstGeom prst="rect">
              <a:avLst/>
            </a:prstGeom>
            <a:noFill/>
          </p:spPr>
          <p:txBody>
            <a:bodyPr wrap="none" rtlCol="0">
              <a:spAutoFit/>
            </a:bodyPr>
            <a:lstStyle/>
            <a:p>
              <a:r>
                <a:rPr kumimoji="1" lang="en-US" altLang="ja-JP" sz="1200" b="1" dirty="0">
                  <a:latin typeface="+mn-ea"/>
                </a:rPr>
                <a:t>111</a:t>
              </a:r>
              <a:endParaRPr kumimoji="1" lang="ja-JP" altLang="en-US" sz="1200" b="1" dirty="0">
                <a:latin typeface="+mn-ea"/>
              </a:endParaRPr>
            </a:p>
          </p:txBody>
        </p:sp>
        <p:sp>
          <p:nvSpPr>
            <p:cNvPr id="22547" name="テキスト ボックス 22546">
              <a:extLst>
                <a:ext uri="{FF2B5EF4-FFF2-40B4-BE49-F238E27FC236}">
                  <a16:creationId xmlns:a16="http://schemas.microsoft.com/office/drawing/2014/main" id="{5416416E-BB2F-AC91-B327-532E1F7DCC87}"/>
                </a:ext>
              </a:extLst>
            </p:cNvPr>
            <p:cNvSpPr txBox="1"/>
            <p:nvPr/>
          </p:nvSpPr>
          <p:spPr>
            <a:xfrm rot="16200000">
              <a:off x="7826786" y="4075914"/>
              <a:ext cx="415498" cy="276999"/>
            </a:xfrm>
            <a:prstGeom prst="rect">
              <a:avLst/>
            </a:prstGeom>
            <a:noFill/>
          </p:spPr>
          <p:txBody>
            <a:bodyPr wrap="none" rtlCol="0">
              <a:spAutoFit/>
            </a:bodyPr>
            <a:lstStyle/>
            <a:p>
              <a:r>
                <a:rPr kumimoji="1" lang="en-US" altLang="ja-JP" sz="1200" b="1" dirty="0">
                  <a:latin typeface="+mn-ea"/>
                </a:rPr>
                <a:t>317</a:t>
              </a:r>
              <a:endParaRPr kumimoji="1" lang="ja-JP" altLang="en-US" sz="1200" b="1" dirty="0">
                <a:latin typeface="+mn-ea"/>
              </a:endParaRPr>
            </a:p>
          </p:txBody>
        </p:sp>
        <p:sp>
          <p:nvSpPr>
            <p:cNvPr id="22548" name="テキスト ボックス 22547">
              <a:extLst>
                <a:ext uri="{FF2B5EF4-FFF2-40B4-BE49-F238E27FC236}">
                  <a16:creationId xmlns:a16="http://schemas.microsoft.com/office/drawing/2014/main" id="{062FE550-6ACC-FD28-8D02-3CA4BC99DD34}"/>
                </a:ext>
              </a:extLst>
            </p:cNvPr>
            <p:cNvSpPr txBox="1"/>
            <p:nvPr/>
          </p:nvSpPr>
          <p:spPr>
            <a:xfrm rot="16706149">
              <a:off x="7564746" y="4514304"/>
              <a:ext cx="415498" cy="276999"/>
            </a:xfrm>
            <a:prstGeom prst="rect">
              <a:avLst/>
            </a:prstGeom>
            <a:noFill/>
          </p:spPr>
          <p:txBody>
            <a:bodyPr wrap="none" rtlCol="0">
              <a:spAutoFit/>
            </a:bodyPr>
            <a:lstStyle/>
            <a:p>
              <a:r>
                <a:rPr kumimoji="1" lang="en-US" altLang="ja-JP" sz="1200" b="1" dirty="0">
                  <a:latin typeface="+mn-ea"/>
                </a:rPr>
                <a:t>385</a:t>
              </a:r>
              <a:endParaRPr kumimoji="1" lang="ja-JP" altLang="en-US" sz="1200" b="1" dirty="0">
                <a:latin typeface="+mn-ea"/>
              </a:endParaRPr>
            </a:p>
          </p:txBody>
        </p:sp>
        <p:sp>
          <p:nvSpPr>
            <p:cNvPr id="22549" name="テキスト ボックス 22548">
              <a:extLst>
                <a:ext uri="{FF2B5EF4-FFF2-40B4-BE49-F238E27FC236}">
                  <a16:creationId xmlns:a16="http://schemas.microsoft.com/office/drawing/2014/main" id="{73119D27-D8D8-B62E-A065-0B9466D64048}"/>
                </a:ext>
              </a:extLst>
            </p:cNvPr>
            <p:cNvSpPr txBox="1"/>
            <p:nvPr/>
          </p:nvSpPr>
          <p:spPr>
            <a:xfrm rot="18116996">
              <a:off x="8143687" y="3251178"/>
              <a:ext cx="415498" cy="276999"/>
            </a:xfrm>
            <a:prstGeom prst="rect">
              <a:avLst/>
            </a:prstGeom>
            <a:noFill/>
          </p:spPr>
          <p:txBody>
            <a:bodyPr wrap="none" rtlCol="0">
              <a:spAutoFit/>
            </a:bodyPr>
            <a:lstStyle/>
            <a:p>
              <a:r>
                <a:rPr kumimoji="1" lang="en-US" altLang="ja-JP" sz="1200" b="1" dirty="0">
                  <a:latin typeface="+mn-ea"/>
                </a:rPr>
                <a:t>328</a:t>
              </a:r>
              <a:endParaRPr kumimoji="1" lang="ja-JP" altLang="en-US" sz="1200" b="1" dirty="0">
                <a:latin typeface="+mn-ea"/>
              </a:endParaRPr>
            </a:p>
          </p:txBody>
        </p:sp>
        <p:sp>
          <p:nvSpPr>
            <p:cNvPr id="22550" name="テキスト ボックス 22549">
              <a:extLst>
                <a:ext uri="{FF2B5EF4-FFF2-40B4-BE49-F238E27FC236}">
                  <a16:creationId xmlns:a16="http://schemas.microsoft.com/office/drawing/2014/main" id="{A2413BE7-BC70-DCE2-4B57-C483E5F601B8}"/>
                </a:ext>
              </a:extLst>
            </p:cNvPr>
            <p:cNvSpPr txBox="1"/>
            <p:nvPr/>
          </p:nvSpPr>
          <p:spPr>
            <a:xfrm>
              <a:off x="7773403" y="3081140"/>
              <a:ext cx="415498" cy="276999"/>
            </a:xfrm>
            <a:prstGeom prst="rect">
              <a:avLst/>
            </a:prstGeom>
            <a:noFill/>
          </p:spPr>
          <p:txBody>
            <a:bodyPr wrap="none" rtlCol="0">
              <a:spAutoFit/>
            </a:bodyPr>
            <a:lstStyle/>
            <a:p>
              <a:r>
                <a:rPr kumimoji="1" lang="en-US" altLang="ja-JP" sz="1200" b="1" dirty="0">
                  <a:latin typeface="+mn-ea"/>
                </a:rPr>
                <a:t>110</a:t>
              </a:r>
              <a:endParaRPr kumimoji="1" lang="ja-JP" altLang="en-US" sz="1200" b="1" dirty="0">
                <a:latin typeface="+mn-ea"/>
              </a:endParaRPr>
            </a:p>
          </p:txBody>
        </p:sp>
        <p:sp>
          <p:nvSpPr>
            <p:cNvPr id="22551" name="テキスト ボックス 22550">
              <a:extLst>
                <a:ext uri="{FF2B5EF4-FFF2-40B4-BE49-F238E27FC236}">
                  <a16:creationId xmlns:a16="http://schemas.microsoft.com/office/drawing/2014/main" id="{9BBB7EF1-3009-F54F-5B5A-F986E44E4FE2}"/>
                </a:ext>
              </a:extLst>
            </p:cNvPr>
            <p:cNvSpPr txBox="1"/>
            <p:nvPr/>
          </p:nvSpPr>
          <p:spPr>
            <a:xfrm rot="2877242">
              <a:off x="8119736" y="2655192"/>
              <a:ext cx="415498" cy="276999"/>
            </a:xfrm>
            <a:prstGeom prst="rect">
              <a:avLst/>
            </a:prstGeom>
            <a:noFill/>
          </p:spPr>
          <p:txBody>
            <a:bodyPr wrap="none" rtlCol="0">
              <a:spAutoFit/>
            </a:bodyPr>
            <a:lstStyle/>
            <a:p>
              <a:r>
                <a:rPr kumimoji="1" lang="en-US" altLang="ja-JP" sz="1200" b="1" dirty="0">
                  <a:latin typeface="+mn-ea"/>
                </a:rPr>
                <a:t>167</a:t>
              </a:r>
              <a:endParaRPr kumimoji="1" lang="ja-JP" altLang="en-US" sz="1200" b="1" dirty="0">
                <a:latin typeface="+mn-ea"/>
              </a:endParaRPr>
            </a:p>
          </p:txBody>
        </p:sp>
        <p:sp>
          <p:nvSpPr>
            <p:cNvPr id="22552" name="テキスト ボックス 22551">
              <a:extLst>
                <a:ext uri="{FF2B5EF4-FFF2-40B4-BE49-F238E27FC236}">
                  <a16:creationId xmlns:a16="http://schemas.microsoft.com/office/drawing/2014/main" id="{B2B3C172-B2EA-4848-A999-2FE2DF9A619D}"/>
                </a:ext>
              </a:extLst>
            </p:cNvPr>
            <p:cNvSpPr txBox="1"/>
            <p:nvPr/>
          </p:nvSpPr>
          <p:spPr>
            <a:xfrm rot="673172">
              <a:off x="6952583" y="2366072"/>
              <a:ext cx="748923"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25</a:t>
              </a:r>
              <a:r>
                <a:rPr kumimoji="1" lang="ja-JP" altLang="en-US" sz="1050" b="1" dirty="0">
                  <a:latin typeface="+mn-ea"/>
                </a:rPr>
                <a:t>号</a:t>
              </a:r>
            </a:p>
          </p:txBody>
        </p:sp>
        <p:sp>
          <p:nvSpPr>
            <p:cNvPr id="22553" name="テキスト ボックス 22552">
              <a:extLst>
                <a:ext uri="{FF2B5EF4-FFF2-40B4-BE49-F238E27FC236}">
                  <a16:creationId xmlns:a16="http://schemas.microsoft.com/office/drawing/2014/main" id="{ABBEE169-1525-630D-A1B7-4A2AD3EAF825}"/>
                </a:ext>
              </a:extLst>
            </p:cNvPr>
            <p:cNvSpPr txBox="1"/>
            <p:nvPr/>
          </p:nvSpPr>
          <p:spPr>
            <a:xfrm rot="462260">
              <a:off x="6392095" y="2012405"/>
              <a:ext cx="415498" cy="276999"/>
            </a:xfrm>
            <a:prstGeom prst="rect">
              <a:avLst/>
            </a:prstGeom>
            <a:noFill/>
          </p:spPr>
          <p:txBody>
            <a:bodyPr wrap="none" rtlCol="0">
              <a:spAutoFit/>
            </a:bodyPr>
            <a:lstStyle/>
            <a:p>
              <a:r>
                <a:rPr kumimoji="1" lang="en-US" altLang="ja-JP" sz="1200" b="1" dirty="0">
                  <a:latin typeface="+mn-ea"/>
                </a:rPr>
                <a:t>135</a:t>
              </a:r>
              <a:endParaRPr kumimoji="1" lang="ja-JP" altLang="en-US" sz="1200" b="1" dirty="0">
                <a:latin typeface="+mn-ea"/>
              </a:endParaRPr>
            </a:p>
          </p:txBody>
        </p:sp>
        <p:sp>
          <p:nvSpPr>
            <p:cNvPr id="22554" name="テキスト ボックス 22553">
              <a:extLst>
                <a:ext uri="{FF2B5EF4-FFF2-40B4-BE49-F238E27FC236}">
                  <a16:creationId xmlns:a16="http://schemas.microsoft.com/office/drawing/2014/main" id="{2AF6D2FA-2C65-BB63-2E4E-D055943270B4}"/>
                </a:ext>
              </a:extLst>
            </p:cNvPr>
            <p:cNvSpPr txBox="1"/>
            <p:nvPr/>
          </p:nvSpPr>
          <p:spPr>
            <a:xfrm rot="1205200">
              <a:off x="5855462" y="1820771"/>
              <a:ext cx="338554" cy="276999"/>
            </a:xfrm>
            <a:prstGeom prst="rect">
              <a:avLst/>
            </a:prstGeom>
            <a:noFill/>
          </p:spPr>
          <p:txBody>
            <a:bodyPr wrap="none" rtlCol="0">
              <a:spAutoFit/>
            </a:bodyPr>
            <a:lstStyle/>
            <a:p>
              <a:r>
                <a:rPr kumimoji="1" lang="en-US" altLang="ja-JP" sz="1200" b="1" dirty="0">
                  <a:latin typeface="+mn-ea"/>
                </a:rPr>
                <a:t>91</a:t>
              </a:r>
              <a:endParaRPr kumimoji="1" lang="ja-JP" altLang="en-US" sz="1200" b="1" dirty="0">
                <a:latin typeface="+mn-ea"/>
              </a:endParaRPr>
            </a:p>
          </p:txBody>
        </p:sp>
        <p:sp>
          <p:nvSpPr>
            <p:cNvPr id="22555" name="テキスト ボックス 22554">
              <a:extLst>
                <a:ext uri="{FF2B5EF4-FFF2-40B4-BE49-F238E27FC236}">
                  <a16:creationId xmlns:a16="http://schemas.microsoft.com/office/drawing/2014/main" id="{44E9B79A-6195-1A52-F6E2-4E1CC8B8A0C2}"/>
                </a:ext>
              </a:extLst>
            </p:cNvPr>
            <p:cNvSpPr txBox="1"/>
            <p:nvPr/>
          </p:nvSpPr>
          <p:spPr>
            <a:xfrm rot="2840913">
              <a:off x="4822317" y="1987429"/>
              <a:ext cx="415498" cy="276999"/>
            </a:xfrm>
            <a:prstGeom prst="rect">
              <a:avLst/>
            </a:prstGeom>
            <a:noFill/>
          </p:spPr>
          <p:txBody>
            <a:bodyPr wrap="none" rtlCol="0">
              <a:spAutoFit/>
            </a:bodyPr>
            <a:lstStyle/>
            <a:p>
              <a:r>
                <a:rPr kumimoji="1" lang="en-US" altLang="ja-JP" sz="1200" b="1" dirty="0">
                  <a:latin typeface="+mn-ea"/>
                </a:rPr>
                <a:t>103</a:t>
              </a:r>
              <a:endParaRPr kumimoji="1" lang="ja-JP" altLang="en-US" sz="1200" b="1" dirty="0">
                <a:latin typeface="+mn-ea"/>
              </a:endParaRPr>
            </a:p>
          </p:txBody>
        </p:sp>
        <p:sp>
          <p:nvSpPr>
            <p:cNvPr id="22556" name="テキスト ボックス 22555">
              <a:extLst>
                <a:ext uri="{FF2B5EF4-FFF2-40B4-BE49-F238E27FC236}">
                  <a16:creationId xmlns:a16="http://schemas.microsoft.com/office/drawing/2014/main" id="{EA68065E-5A53-8B08-E59D-D517BB2A8445}"/>
                </a:ext>
              </a:extLst>
            </p:cNvPr>
            <p:cNvSpPr txBox="1"/>
            <p:nvPr/>
          </p:nvSpPr>
          <p:spPr>
            <a:xfrm rot="4992383">
              <a:off x="5169883" y="3208222"/>
              <a:ext cx="338554" cy="276999"/>
            </a:xfrm>
            <a:prstGeom prst="rect">
              <a:avLst/>
            </a:prstGeom>
            <a:noFill/>
          </p:spPr>
          <p:txBody>
            <a:bodyPr wrap="none" rtlCol="0">
              <a:spAutoFit/>
            </a:bodyPr>
            <a:lstStyle/>
            <a:p>
              <a:r>
                <a:rPr kumimoji="1" lang="en-US" altLang="ja-JP" sz="1200" b="1" dirty="0">
                  <a:latin typeface="+mn-ea"/>
                </a:rPr>
                <a:t>60</a:t>
              </a:r>
              <a:endParaRPr kumimoji="1" lang="ja-JP" altLang="en-US" sz="1200" b="1" dirty="0">
                <a:latin typeface="+mn-ea"/>
              </a:endParaRPr>
            </a:p>
          </p:txBody>
        </p:sp>
        <p:sp>
          <p:nvSpPr>
            <p:cNvPr id="22557" name="フリーフォーム: 図形 22556">
              <a:extLst>
                <a:ext uri="{FF2B5EF4-FFF2-40B4-BE49-F238E27FC236}">
                  <a16:creationId xmlns:a16="http://schemas.microsoft.com/office/drawing/2014/main" id="{50161216-92AF-B284-EB20-02DCC58BC506}"/>
                </a:ext>
              </a:extLst>
            </p:cNvPr>
            <p:cNvSpPr/>
            <p:nvPr/>
          </p:nvSpPr>
          <p:spPr>
            <a:xfrm>
              <a:off x="6118745" y="4852434"/>
              <a:ext cx="419877" cy="1212979"/>
            </a:xfrm>
            <a:custGeom>
              <a:avLst/>
              <a:gdLst>
                <a:gd name="connsiteX0" fmla="*/ 0 w 419877"/>
                <a:gd name="connsiteY0" fmla="*/ 0 h 1212979"/>
                <a:gd name="connsiteX1" fmla="*/ 27992 w 419877"/>
                <a:gd name="connsiteY1" fmla="*/ 149289 h 1212979"/>
                <a:gd name="connsiteX2" fmla="*/ 195943 w 419877"/>
                <a:gd name="connsiteY2" fmla="*/ 345232 h 1212979"/>
                <a:gd name="connsiteX3" fmla="*/ 158620 w 419877"/>
                <a:gd name="connsiteY3" fmla="*/ 513183 h 1212979"/>
                <a:gd name="connsiteX4" fmla="*/ 102637 w 419877"/>
                <a:gd name="connsiteY4" fmla="*/ 662473 h 1212979"/>
                <a:gd name="connsiteX5" fmla="*/ 139959 w 419877"/>
                <a:gd name="connsiteY5" fmla="*/ 737118 h 1212979"/>
                <a:gd name="connsiteX6" fmla="*/ 195943 w 419877"/>
                <a:gd name="connsiteY6" fmla="*/ 858416 h 1212979"/>
                <a:gd name="connsiteX7" fmla="*/ 279918 w 419877"/>
                <a:gd name="connsiteY7" fmla="*/ 1045028 h 1212979"/>
                <a:gd name="connsiteX8" fmla="*/ 419877 w 419877"/>
                <a:gd name="connsiteY8" fmla="*/ 1045028 h 1212979"/>
                <a:gd name="connsiteX9" fmla="*/ 317241 w 419877"/>
                <a:gd name="connsiteY9" fmla="*/ 1212979 h 1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77" h="1212979">
                  <a:moveTo>
                    <a:pt x="0" y="0"/>
                  </a:moveTo>
                  <a:lnTo>
                    <a:pt x="27992" y="149289"/>
                  </a:lnTo>
                  <a:lnTo>
                    <a:pt x="195943" y="345232"/>
                  </a:lnTo>
                  <a:lnTo>
                    <a:pt x="158620" y="513183"/>
                  </a:lnTo>
                  <a:lnTo>
                    <a:pt x="102637" y="662473"/>
                  </a:lnTo>
                  <a:lnTo>
                    <a:pt x="139959" y="737118"/>
                  </a:lnTo>
                  <a:lnTo>
                    <a:pt x="195943" y="858416"/>
                  </a:lnTo>
                  <a:lnTo>
                    <a:pt x="279918" y="1045028"/>
                  </a:lnTo>
                  <a:lnTo>
                    <a:pt x="419877" y="1045028"/>
                  </a:lnTo>
                  <a:lnTo>
                    <a:pt x="317241" y="1212979"/>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58" name="テキスト ボックス 22557">
              <a:extLst>
                <a:ext uri="{FF2B5EF4-FFF2-40B4-BE49-F238E27FC236}">
                  <a16:creationId xmlns:a16="http://schemas.microsoft.com/office/drawing/2014/main" id="{EFF91508-6E26-05FF-9CBA-20129FFB3676}"/>
                </a:ext>
              </a:extLst>
            </p:cNvPr>
            <p:cNvSpPr txBox="1"/>
            <p:nvPr/>
          </p:nvSpPr>
          <p:spPr>
            <a:xfrm rot="17151451">
              <a:off x="6181573" y="5103041"/>
              <a:ext cx="445387" cy="276999"/>
            </a:xfrm>
            <a:prstGeom prst="rect">
              <a:avLst/>
            </a:prstGeom>
            <a:noFill/>
          </p:spPr>
          <p:txBody>
            <a:bodyPr wrap="square" rtlCol="0">
              <a:spAutoFit/>
            </a:bodyPr>
            <a:lstStyle/>
            <a:p>
              <a:r>
                <a:rPr kumimoji="1" lang="en-US" altLang="ja-JP" sz="1200" dirty="0">
                  <a:latin typeface="+mn-ea"/>
                </a:rPr>
                <a:t>71</a:t>
              </a:r>
              <a:endParaRPr kumimoji="1" lang="ja-JP" altLang="en-US" sz="1200" dirty="0">
                <a:latin typeface="+mn-ea"/>
              </a:endParaRPr>
            </a:p>
          </p:txBody>
        </p:sp>
        <p:sp>
          <p:nvSpPr>
            <p:cNvPr id="22559" name="テキスト ボックス 22558">
              <a:extLst>
                <a:ext uri="{FF2B5EF4-FFF2-40B4-BE49-F238E27FC236}">
                  <a16:creationId xmlns:a16="http://schemas.microsoft.com/office/drawing/2014/main" id="{EF7327B9-71E2-8A12-DAA4-7247AD1CF6F0}"/>
                </a:ext>
              </a:extLst>
            </p:cNvPr>
            <p:cNvSpPr txBox="1"/>
            <p:nvPr/>
          </p:nvSpPr>
          <p:spPr>
            <a:xfrm rot="18333730">
              <a:off x="5307093" y="4740834"/>
              <a:ext cx="445387" cy="276999"/>
            </a:xfrm>
            <a:prstGeom prst="rect">
              <a:avLst/>
            </a:prstGeom>
            <a:noFill/>
          </p:spPr>
          <p:txBody>
            <a:bodyPr wrap="square" rtlCol="0">
              <a:spAutoFit/>
            </a:bodyPr>
            <a:lstStyle/>
            <a:p>
              <a:r>
                <a:rPr kumimoji="1" lang="en-US" altLang="ja-JP" sz="1200" dirty="0">
                  <a:latin typeface="+mn-ea"/>
                </a:rPr>
                <a:t>47</a:t>
              </a:r>
              <a:endParaRPr kumimoji="1" lang="ja-JP" altLang="en-US" sz="1200" dirty="0">
                <a:latin typeface="+mn-ea"/>
              </a:endParaRPr>
            </a:p>
          </p:txBody>
        </p:sp>
        <p:sp>
          <p:nvSpPr>
            <p:cNvPr id="22560" name="テキスト ボックス 22559">
              <a:extLst>
                <a:ext uri="{FF2B5EF4-FFF2-40B4-BE49-F238E27FC236}">
                  <a16:creationId xmlns:a16="http://schemas.microsoft.com/office/drawing/2014/main" id="{C8D17821-3A76-8F59-DF0E-05F6526FF61D}"/>
                </a:ext>
              </a:extLst>
            </p:cNvPr>
            <p:cNvSpPr txBox="1"/>
            <p:nvPr/>
          </p:nvSpPr>
          <p:spPr>
            <a:xfrm rot="16453035">
              <a:off x="5408329" y="4283282"/>
              <a:ext cx="445387" cy="276999"/>
            </a:xfrm>
            <a:prstGeom prst="rect">
              <a:avLst/>
            </a:prstGeom>
            <a:noFill/>
          </p:spPr>
          <p:txBody>
            <a:bodyPr wrap="square" rtlCol="0">
              <a:spAutoFit/>
            </a:bodyPr>
            <a:lstStyle/>
            <a:p>
              <a:r>
                <a:rPr kumimoji="1" lang="en-US" altLang="ja-JP" sz="1200" dirty="0">
                  <a:latin typeface="+mn-ea"/>
                </a:rPr>
                <a:t>87</a:t>
              </a:r>
              <a:endParaRPr kumimoji="1" lang="ja-JP" altLang="en-US" sz="1200" dirty="0">
                <a:latin typeface="+mn-ea"/>
              </a:endParaRPr>
            </a:p>
          </p:txBody>
        </p:sp>
        <p:sp>
          <p:nvSpPr>
            <p:cNvPr id="22561" name="テキスト ボックス 22560">
              <a:extLst>
                <a:ext uri="{FF2B5EF4-FFF2-40B4-BE49-F238E27FC236}">
                  <a16:creationId xmlns:a16="http://schemas.microsoft.com/office/drawing/2014/main" id="{82423097-1124-01FD-FD44-47AFADC3D6E3}"/>
                </a:ext>
              </a:extLst>
            </p:cNvPr>
            <p:cNvSpPr txBox="1"/>
            <p:nvPr/>
          </p:nvSpPr>
          <p:spPr>
            <a:xfrm rot="1522237">
              <a:off x="7939068" y="5204734"/>
              <a:ext cx="445387" cy="276999"/>
            </a:xfrm>
            <a:prstGeom prst="rect">
              <a:avLst/>
            </a:prstGeom>
            <a:noFill/>
          </p:spPr>
          <p:txBody>
            <a:bodyPr wrap="square" rtlCol="0">
              <a:spAutoFit/>
            </a:bodyPr>
            <a:lstStyle/>
            <a:p>
              <a:r>
                <a:rPr kumimoji="1" lang="en-US" altLang="ja-JP" sz="1200" dirty="0">
                  <a:latin typeface="+mn-ea"/>
                </a:rPr>
                <a:t>584</a:t>
              </a:r>
              <a:endParaRPr kumimoji="1" lang="ja-JP" altLang="en-US" sz="1200" dirty="0">
                <a:latin typeface="+mn-ea"/>
              </a:endParaRPr>
            </a:p>
          </p:txBody>
        </p:sp>
        <p:sp>
          <p:nvSpPr>
            <p:cNvPr id="22562" name="テキスト ボックス 22561">
              <a:extLst>
                <a:ext uri="{FF2B5EF4-FFF2-40B4-BE49-F238E27FC236}">
                  <a16:creationId xmlns:a16="http://schemas.microsoft.com/office/drawing/2014/main" id="{57B6BF49-AC56-D692-12C2-2F38366AF5A0}"/>
                </a:ext>
              </a:extLst>
            </p:cNvPr>
            <p:cNvSpPr txBox="1"/>
            <p:nvPr/>
          </p:nvSpPr>
          <p:spPr>
            <a:xfrm rot="694544">
              <a:off x="7950779" y="5023454"/>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22563" name="フリーフォーム: 図形 22562">
              <a:extLst>
                <a:ext uri="{FF2B5EF4-FFF2-40B4-BE49-F238E27FC236}">
                  <a16:creationId xmlns:a16="http://schemas.microsoft.com/office/drawing/2014/main" id="{34D31CA1-51F9-E207-9D02-248E4F9D1A7E}"/>
                </a:ext>
              </a:extLst>
            </p:cNvPr>
            <p:cNvSpPr/>
            <p:nvPr/>
          </p:nvSpPr>
          <p:spPr>
            <a:xfrm>
              <a:off x="7928884" y="4367242"/>
              <a:ext cx="998375" cy="214604"/>
            </a:xfrm>
            <a:custGeom>
              <a:avLst/>
              <a:gdLst>
                <a:gd name="connsiteX0" fmla="*/ 0 w 998375"/>
                <a:gd name="connsiteY0" fmla="*/ 0 h 214604"/>
                <a:gd name="connsiteX1" fmla="*/ 223934 w 998375"/>
                <a:gd name="connsiteY1" fmla="*/ 0 h 214604"/>
                <a:gd name="connsiteX2" fmla="*/ 811763 w 998375"/>
                <a:gd name="connsiteY2" fmla="*/ 139959 h 214604"/>
                <a:gd name="connsiteX3" fmla="*/ 998375 w 998375"/>
                <a:gd name="connsiteY3" fmla="*/ 214604 h 214604"/>
              </a:gdLst>
              <a:ahLst/>
              <a:cxnLst>
                <a:cxn ang="0">
                  <a:pos x="connsiteX0" y="connsiteY0"/>
                </a:cxn>
                <a:cxn ang="0">
                  <a:pos x="connsiteX1" y="connsiteY1"/>
                </a:cxn>
                <a:cxn ang="0">
                  <a:pos x="connsiteX2" y="connsiteY2"/>
                </a:cxn>
                <a:cxn ang="0">
                  <a:pos x="connsiteX3" y="connsiteY3"/>
                </a:cxn>
              </a:cxnLst>
              <a:rect l="l" t="t" r="r" b="b"/>
              <a:pathLst>
                <a:path w="998375" h="214604">
                  <a:moveTo>
                    <a:pt x="0" y="0"/>
                  </a:moveTo>
                  <a:lnTo>
                    <a:pt x="223934" y="0"/>
                  </a:lnTo>
                  <a:lnTo>
                    <a:pt x="811763" y="139959"/>
                  </a:lnTo>
                  <a:lnTo>
                    <a:pt x="998375" y="214604"/>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64" name="テキスト ボックス 22563">
              <a:extLst>
                <a:ext uri="{FF2B5EF4-FFF2-40B4-BE49-F238E27FC236}">
                  <a16:creationId xmlns:a16="http://schemas.microsoft.com/office/drawing/2014/main" id="{49D96FCE-5355-A8E9-57B3-7FBE3978EE20}"/>
                </a:ext>
              </a:extLst>
            </p:cNvPr>
            <p:cNvSpPr txBox="1"/>
            <p:nvPr/>
          </p:nvSpPr>
          <p:spPr>
            <a:xfrm rot="1052122">
              <a:off x="8069872" y="4344247"/>
              <a:ext cx="338554" cy="276999"/>
            </a:xfrm>
            <a:prstGeom prst="rect">
              <a:avLst/>
            </a:prstGeom>
            <a:noFill/>
          </p:spPr>
          <p:txBody>
            <a:bodyPr wrap="none" rtlCol="0">
              <a:spAutoFit/>
            </a:bodyPr>
            <a:lstStyle/>
            <a:p>
              <a:r>
                <a:rPr kumimoji="1" lang="en-US" altLang="ja-JP" sz="1200" b="1" dirty="0">
                  <a:latin typeface="+mn-ea"/>
                </a:rPr>
                <a:t>75</a:t>
              </a:r>
              <a:endParaRPr kumimoji="1" lang="ja-JP" altLang="en-US" sz="1200" b="1" dirty="0">
                <a:latin typeface="+mn-ea"/>
              </a:endParaRPr>
            </a:p>
          </p:txBody>
        </p:sp>
        <p:sp>
          <p:nvSpPr>
            <p:cNvPr id="22565" name="テキスト ボックス 22564">
              <a:extLst>
                <a:ext uri="{FF2B5EF4-FFF2-40B4-BE49-F238E27FC236}">
                  <a16:creationId xmlns:a16="http://schemas.microsoft.com/office/drawing/2014/main" id="{FDBDCF87-6DAE-FBCC-4F05-32E4E2973366}"/>
                </a:ext>
              </a:extLst>
            </p:cNvPr>
            <p:cNvSpPr txBox="1"/>
            <p:nvPr/>
          </p:nvSpPr>
          <p:spPr>
            <a:xfrm rot="2527970">
              <a:off x="5999301" y="3307310"/>
              <a:ext cx="415498" cy="276999"/>
            </a:xfrm>
            <a:prstGeom prst="rect">
              <a:avLst/>
            </a:prstGeom>
            <a:noFill/>
          </p:spPr>
          <p:txBody>
            <a:bodyPr wrap="none" rtlCol="0">
              <a:spAutoFit/>
            </a:bodyPr>
            <a:lstStyle/>
            <a:p>
              <a:r>
                <a:rPr kumimoji="1" lang="en-US" altLang="ja-JP" sz="1200" b="1" dirty="0">
                  <a:latin typeface="+mn-ea"/>
                </a:rPr>
                <a:t>205</a:t>
              </a:r>
              <a:endParaRPr kumimoji="1" lang="ja-JP" altLang="en-US" sz="1200" b="1" dirty="0">
                <a:latin typeface="+mn-ea"/>
              </a:endParaRPr>
            </a:p>
          </p:txBody>
        </p:sp>
        <p:sp>
          <p:nvSpPr>
            <p:cNvPr id="22566" name="テキスト ボックス 22565">
              <a:extLst>
                <a:ext uri="{FF2B5EF4-FFF2-40B4-BE49-F238E27FC236}">
                  <a16:creationId xmlns:a16="http://schemas.microsoft.com/office/drawing/2014/main" id="{66742858-31F4-47E2-DD07-41242DF77CB1}"/>
                </a:ext>
              </a:extLst>
            </p:cNvPr>
            <p:cNvSpPr txBox="1"/>
            <p:nvPr/>
          </p:nvSpPr>
          <p:spPr>
            <a:xfrm>
              <a:off x="8202514" y="3999583"/>
              <a:ext cx="338554" cy="276999"/>
            </a:xfrm>
            <a:prstGeom prst="rect">
              <a:avLst/>
            </a:prstGeom>
            <a:noFill/>
          </p:spPr>
          <p:txBody>
            <a:bodyPr wrap="none" rtlCol="0">
              <a:spAutoFit/>
            </a:bodyPr>
            <a:lstStyle/>
            <a:p>
              <a:r>
                <a:rPr kumimoji="1" lang="en-US" altLang="ja-JP" sz="1200" b="1" dirty="0">
                  <a:latin typeface="+mn-ea"/>
                </a:rPr>
                <a:t>69</a:t>
              </a:r>
              <a:endParaRPr kumimoji="1" lang="ja-JP" altLang="en-US" sz="1200" b="1" dirty="0">
                <a:latin typeface="+mn-ea"/>
              </a:endParaRPr>
            </a:p>
          </p:txBody>
        </p:sp>
        <p:sp>
          <p:nvSpPr>
            <p:cNvPr id="22567" name="テキスト ボックス 22566">
              <a:extLst>
                <a:ext uri="{FF2B5EF4-FFF2-40B4-BE49-F238E27FC236}">
                  <a16:creationId xmlns:a16="http://schemas.microsoft.com/office/drawing/2014/main" id="{28C81F4C-0CEF-FE47-0684-6DA39DFF5079}"/>
                </a:ext>
              </a:extLst>
            </p:cNvPr>
            <p:cNvSpPr txBox="1"/>
            <p:nvPr/>
          </p:nvSpPr>
          <p:spPr>
            <a:xfrm rot="5573995">
              <a:off x="8629013" y="3653731"/>
              <a:ext cx="415498" cy="276999"/>
            </a:xfrm>
            <a:prstGeom prst="rect">
              <a:avLst/>
            </a:prstGeom>
            <a:noFill/>
          </p:spPr>
          <p:txBody>
            <a:bodyPr wrap="none" rtlCol="0">
              <a:spAutoFit/>
            </a:bodyPr>
            <a:lstStyle/>
            <a:p>
              <a:r>
                <a:rPr kumimoji="1" lang="en-US" altLang="ja-JP" sz="1200" b="1" dirty="0">
                  <a:latin typeface="+mn-ea"/>
                </a:rPr>
                <a:t>153</a:t>
              </a:r>
              <a:endParaRPr kumimoji="1" lang="ja-JP" altLang="en-US" sz="1200" b="1" dirty="0">
                <a:latin typeface="+mn-ea"/>
              </a:endParaRPr>
            </a:p>
          </p:txBody>
        </p:sp>
        <p:sp>
          <p:nvSpPr>
            <p:cNvPr id="22568" name="テキスト ボックス 22567">
              <a:extLst>
                <a:ext uri="{FF2B5EF4-FFF2-40B4-BE49-F238E27FC236}">
                  <a16:creationId xmlns:a16="http://schemas.microsoft.com/office/drawing/2014/main" id="{8AF24E93-69E4-0101-BD9A-E4959E971C75}"/>
                </a:ext>
              </a:extLst>
            </p:cNvPr>
            <p:cNvSpPr txBox="1"/>
            <p:nvPr/>
          </p:nvSpPr>
          <p:spPr>
            <a:xfrm rot="16030717">
              <a:off x="6025830" y="2391636"/>
              <a:ext cx="445387" cy="276999"/>
            </a:xfrm>
            <a:prstGeom prst="rect">
              <a:avLst/>
            </a:prstGeom>
            <a:noFill/>
          </p:spPr>
          <p:txBody>
            <a:bodyPr wrap="square" rtlCol="0">
              <a:spAutoFit/>
            </a:bodyPr>
            <a:lstStyle/>
            <a:p>
              <a:r>
                <a:rPr kumimoji="1" lang="en-US" altLang="ja-JP" sz="1200" dirty="0">
                  <a:latin typeface="+mn-ea"/>
                </a:rPr>
                <a:t>107</a:t>
              </a:r>
              <a:endParaRPr kumimoji="1" lang="ja-JP" altLang="en-US" sz="1200" dirty="0">
                <a:latin typeface="+mn-ea"/>
              </a:endParaRPr>
            </a:p>
          </p:txBody>
        </p:sp>
        <p:sp>
          <p:nvSpPr>
            <p:cNvPr id="22569" name="テキスト ボックス 22568">
              <a:extLst>
                <a:ext uri="{FF2B5EF4-FFF2-40B4-BE49-F238E27FC236}">
                  <a16:creationId xmlns:a16="http://schemas.microsoft.com/office/drawing/2014/main" id="{71E4A17D-EFFD-3B8A-1B34-4876EB82A374}"/>
                </a:ext>
              </a:extLst>
            </p:cNvPr>
            <p:cNvSpPr txBox="1"/>
            <p:nvPr/>
          </p:nvSpPr>
          <p:spPr>
            <a:xfrm rot="16030717">
              <a:off x="6603604" y="2401419"/>
              <a:ext cx="445387" cy="276999"/>
            </a:xfrm>
            <a:prstGeom prst="rect">
              <a:avLst/>
            </a:prstGeom>
            <a:noFill/>
          </p:spPr>
          <p:txBody>
            <a:bodyPr wrap="square" rtlCol="0">
              <a:spAutoFit/>
            </a:bodyPr>
            <a:lstStyle/>
            <a:p>
              <a:r>
                <a:rPr kumimoji="1" lang="en-US" altLang="ja-JP" sz="1200" dirty="0">
                  <a:latin typeface="+mn-ea"/>
                </a:rPr>
                <a:t>61</a:t>
              </a:r>
              <a:endParaRPr kumimoji="1" lang="ja-JP" altLang="en-US" sz="1200" dirty="0">
                <a:latin typeface="+mn-ea"/>
              </a:endParaRPr>
            </a:p>
          </p:txBody>
        </p:sp>
        <p:sp>
          <p:nvSpPr>
            <p:cNvPr id="22570" name="テキスト ボックス 22569">
              <a:extLst>
                <a:ext uri="{FF2B5EF4-FFF2-40B4-BE49-F238E27FC236}">
                  <a16:creationId xmlns:a16="http://schemas.microsoft.com/office/drawing/2014/main" id="{67AA5172-3379-BAB3-ECF5-6B1085435F1D}"/>
                </a:ext>
              </a:extLst>
            </p:cNvPr>
            <p:cNvSpPr txBox="1"/>
            <p:nvPr/>
          </p:nvSpPr>
          <p:spPr>
            <a:xfrm rot="16030717">
              <a:off x="7490198" y="2558742"/>
              <a:ext cx="445387" cy="276999"/>
            </a:xfrm>
            <a:prstGeom prst="rect">
              <a:avLst/>
            </a:prstGeom>
            <a:noFill/>
          </p:spPr>
          <p:txBody>
            <a:bodyPr wrap="square" rtlCol="0">
              <a:spAutoFit/>
            </a:bodyPr>
            <a:lstStyle/>
            <a:p>
              <a:r>
                <a:rPr kumimoji="1" lang="en-US" altLang="ja-JP" sz="1200" dirty="0">
                  <a:latin typeface="+mn-ea"/>
                </a:rPr>
                <a:t>103</a:t>
              </a:r>
              <a:endParaRPr kumimoji="1" lang="ja-JP" altLang="en-US" sz="1200" dirty="0">
                <a:latin typeface="+mn-ea"/>
              </a:endParaRPr>
            </a:p>
          </p:txBody>
        </p:sp>
        <p:sp>
          <p:nvSpPr>
            <p:cNvPr id="22571" name="テキスト ボックス 22570">
              <a:extLst>
                <a:ext uri="{FF2B5EF4-FFF2-40B4-BE49-F238E27FC236}">
                  <a16:creationId xmlns:a16="http://schemas.microsoft.com/office/drawing/2014/main" id="{D55F6C73-6F60-B3F9-4F59-7B0AF4D48F85}"/>
                </a:ext>
              </a:extLst>
            </p:cNvPr>
            <p:cNvSpPr txBox="1"/>
            <p:nvPr/>
          </p:nvSpPr>
          <p:spPr>
            <a:xfrm rot="18520132">
              <a:off x="8580189" y="3035774"/>
              <a:ext cx="415498" cy="276999"/>
            </a:xfrm>
            <a:prstGeom prst="rect">
              <a:avLst/>
            </a:prstGeom>
            <a:noFill/>
          </p:spPr>
          <p:txBody>
            <a:bodyPr wrap="none" rtlCol="0">
              <a:spAutoFit/>
            </a:bodyPr>
            <a:lstStyle/>
            <a:p>
              <a:r>
                <a:rPr kumimoji="1" lang="en-US" altLang="ja-JP" sz="1200" b="1" dirty="0">
                  <a:latin typeface="+mn-ea"/>
                </a:rPr>
                <a:t>408</a:t>
              </a:r>
              <a:endParaRPr kumimoji="1" lang="ja-JP" altLang="en-US" sz="1200" b="1" dirty="0">
                <a:latin typeface="+mn-ea"/>
              </a:endParaRPr>
            </a:p>
          </p:txBody>
        </p:sp>
        <p:sp>
          <p:nvSpPr>
            <p:cNvPr id="22572" name="テキスト ボックス 22571">
              <a:extLst>
                <a:ext uri="{FF2B5EF4-FFF2-40B4-BE49-F238E27FC236}">
                  <a16:creationId xmlns:a16="http://schemas.microsoft.com/office/drawing/2014/main" id="{98EA74D3-17DA-9B94-01B7-AD6BFB3CBE7E}"/>
                </a:ext>
              </a:extLst>
            </p:cNvPr>
            <p:cNvSpPr txBox="1"/>
            <p:nvPr/>
          </p:nvSpPr>
          <p:spPr>
            <a:xfrm rot="16984218">
              <a:off x="6019179" y="1560763"/>
              <a:ext cx="445387" cy="276999"/>
            </a:xfrm>
            <a:prstGeom prst="rect">
              <a:avLst/>
            </a:prstGeom>
            <a:noFill/>
          </p:spPr>
          <p:txBody>
            <a:bodyPr wrap="square" rtlCol="0">
              <a:spAutoFit/>
            </a:bodyPr>
            <a:lstStyle/>
            <a:p>
              <a:r>
                <a:rPr kumimoji="1" lang="en-US" altLang="ja-JP" sz="1200" dirty="0">
                  <a:latin typeface="+mn-ea"/>
                </a:rPr>
                <a:t>59</a:t>
              </a:r>
              <a:endParaRPr kumimoji="1" lang="ja-JP" altLang="en-US" sz="1200" dirty="0">
                <a:latin typeface="+mn-ea"/>
              </a:endParaRPr>
            </a:p>
          </p:txBody>
        </p:sp>
        <p:sp>
          <p:nvSpPr>
            <p:cNvPr id="22573" name="テキスト ボックス 22572">
              <a:extLst>
                <a:ext uri="{FF2B5EF4-FFF2-40B4-BE49-F238E27FC236}">
                  <a16:creationId xmlns:a16="http://schemas.microsoft.com/office/drawing/2014/main" id="{EEBC53BC-AA32-23BD-30F9-131B080AC7AA}"/>
                </a:ext>
              </a:extLst>
            </p:cNvPr>
            <p:cNvSpPr txBox="1"/>
            <p:nvPr/>
          </p:nvSpPr>
          <p:spPr>
            <a:xfrm rot="16984218">
              <a:off x="6689334" y="1691565"/>
              <a:ext cx="445387" cy="276999"/>
            </a:xfrm>
            <a:prstGeom prst="rect">
              <a:avLst/>
            </a:prstGeom>
            <a:noFill/>
          </p:spPr>
          <p:txBody>
            <a:bodyPr wrap="square" rtlCol="0">
              <a:spAutoFit/>
            </a:bodyPr>
            <a:lstStyle/>
            <a:p>
              <a:r>
                <a:rPr kumimoji="1" lang="en-US" altLang="ja-JP" sz="1200" dirty="0">
                  <a:latin typeface="+mn-ea"/>
                </a:rPr>
                <a:t>146</a:t>
              </a:r>
              <a:endParaRPr kumimoji="1" lang="ja-JP" altLang="en-US" sz="1200" dirty="0">
                <a:latin typeface="+mn-ea"/>
              </a:endParaRPr>
            </a:p>
          </p:txBody>
        </p:sp>
        <p:sp>
          <p:nvSpPr>
            <p:cNvPr id="22574" name="テキスト ボックス 22573">
              <a:extLst>
                <a:ext uri="{FF2B5EF4-FFF2-40B4-BE49-F238E27FC236}">
                  <a16:creationId xmlns:a16="http://schemas.microsoft.com/office/drawing/2014/main" id="{CAE16DA8-B515-16C8-A054-27048888EEDC}"/>
                </a:ext>
              </a:extLst>
            </p:cNvPr>
            <p:cNvSpPr txBox="1"/>
            <p:nvPr/>
          </p:nvSpPr>
          <p:spPr>
            <a:xfrm>
              <a:off x="4717557" y="3343356"/>
              <a:ext cx="338554" cy="276999"/>
            </a:xfrm>
            <a:prstGeom prst="rect">
              <a:avLst/>
            </a:prstGeom>
            <a:noFill/>
          </p:spPr>
          <p:txBody>
            <a:bodyPr wrap="square" rtlCol="0">
              <a:spAutoFit/>
            </a:bodyPr>
            <a:lstStyle/>
            <a:p>
              <a:r>
                <a:rPr kumimoji="1" lang="en-US" altLang="ja-JP" sz="1200" b="1" dirty="0">
                  <a:latin typeface="+mn-ea"/>
                </a:rPr>
                <a:t>85</a:t>
              </a:r>
              <a:endParaRPr kumimoji="1" lang="ja-JP" altLang="en-US" sz="1200" b="1" dirty="0">
                <a:latin typeface="+mn-ea"/>
              </a:endParaRPr>
            </a:p>
          </p:txBody>
        </p:sp>
        <p:sp>
          <p:nvSpPr>
            <p:cNvPr id="22575" name="テキスト ボックス 22574">
              <a:extLst>
                <a:ext uri="{FF2B5EF4-FFF2-40B4-BE49-F238E27FC236}">
                  <a16:creationId xmlns:a16="http://schemas.microsoft.com/office/drawing/2014/main" id="{7B7A2EA5-D3FE-5FEE-58C0-57F6E4014508}"/>
                </a:ext>
              </a:extLst>
            </p:cNvPr>
            <p:cNvSpPr txBox="1"/>
            <p:nvPr/>
          </p:nvSpPr>
          <p:spPr>
            <a:xfrm>
              <a:off x="5758648" y="2048821"/>
              <a:ext cx="346249" cy="890628"/>
            </a:xfrm>
            <a:prstGeom prst="rect">
              <a:avLst/>
            </a:prstGeom>
            <a:noFill/>
          </p:spPr>
          <p:txBody>
            <a:bodyPr vert="eaVert" wrap="none" rtlCol="0">
              <a:spAutoFit/>
            </a:bodyPr>
            <a:lstStyle/>
            <a:p>
              <a:r>
                <a:rPr kumimoji="1" lang="ja-JP" altLang="en-US" sz="1050" b="1" dirty="0">
                  <a:latin typeface="+mn-ea"/>
                </a:rPr>
                <a:t>近畿自動車道</a:t>
              </a:r>
            </a:p>
          </p:txBody>
        </p:sp>
        <p:sp>
          <p:nvSpPr>
            <p:cNvPr id="22576" name="テキスト ボックス 22575">
              <a:extLst>
                <a:ext uri="{FF2B5EF4-FFF2-40B4-BE49-F238E27FC236}">
                  <a16:creationId xmlns:a16="http://schemas.microsoft.com/office/drawing/2014/main" id="{5A855DE0-C904-D0AA-7CC5-C60A0CF2ACD7}"/>
                </a:ext>
              </a:extLst>
            </p:cNvPr>
            <p:cNvSpPr txBox="1"/>
            <p:nvPr/>
          </p:nvSpPr>
          <p:spPr>
            <a:xfrm>
              <a:off x="5237151" y="2166530"/>
              <a:ext cx="346249" cy="1023678"/>
            </a:xfrm>
            <a:prstGeom prst="rect">
              <a:avLst/>
            </a:prstGeom>
            <a:noFill/>
          </p:spPr>
          <p:txBody>
            <a:bodyPr vert="eaVert" wrap="none" rtlCol="0">
              <a:spAutoFit/>
            </a:bodyPr>
            <a:lstStyle/>
            <a:p>
              <a:r>
                <a:rPr kumimoji="1" lang="ja-JP" altLang="en-US" sz="1050" b="1" dirty="0">
                  <a:latin typeface="+mn-ea"/>
                </a:rPr>
                <a:t>大阪中央環状線</a:t>
              </a:r>
            </a:p>
          </p:txBody>
        </p:sp>
        <p:sp>
          <p:nvSpPr>
            <p:cNvPr id="22577" name="テキスト ボックス 22576">
              <a:extLst>
                <a:ext uri="{FF2B5EF4-FFF2-40B4-BE49-F238E27FC236}">
                  <a16:creationId xmlns:a16="http://schemas.microsoft.com/office/drawing/2014/main" id="{035F9D24-967F-F36B-2B00-35E611237B9A}"/>
                </a:ext>
              </a:extLst>
            </p:cNvPr>
            <p:cNvSpPr txBox="1"/>
            <p:nvPr/>
          </p:nvSpPr>
          <p:spPr>
            <a:xfrm rot="16471145">
              <a:off x="7601165" y="4545254"/>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22578" name="テキスト ボックス 22577">
              <a:extLst>
                <a:ext uri="{FF2B5EF4-FFF2-40B4-BE49-F238E27FC236}">
                  <a16:creationId xmlns:a16="http://schemas.microsoft.com/office/drawing/2014/main" id="{63B6EBAC-0A98-D26D-4469-D517443FFFBF}"/>
                </a:ext>
              </a:extLst>
            </p:cNvPr>
            <p:cNvSpPr txBox="1"/>
            <p:nvPr/>
          </p:nvSpPr>
          <p:spPr>
            <a:xfrm rot="1012436">
              <a:off x="5665422" y="4163129"/>
              <a:ext cx="1127232" cy="253916"/>
            </a:xfrm>
            <a:prstGeom prst="rect">
              <a:avLst/>
            </a:prstGeom>
            <a:noFill/>
          </p:spPr>
          <p:txBody>
            <a:bodyPr wrap="none" rtlCol="0">
              <a:spAutoFit/>
            </a:bodyPr>
            <a:lstStyle/>
            <a:p>
              <a:r>
                <a:rPr kumimoji="1" lang="ja-JP" altLang="en-US" sz="1050" b="1" dirty="0">
                  <a:latin typeface="+mn-ea"/>
                </a:rPr>
                <a:t>西名阪自動車道</a:t>
              </a:r>
            </a:p>
          </p:txBody>
        </p:sp>
        <p:sp>
          <p:nvSpPr>
            <p:cNvPr id="22579" name="テキスト ボックス 22578">
              <a:extLst>
                <a:ext uri="{FF2B5EF4-FFF2-40B4-BE49-F238E27FC236}">
                  <a16:creationId xmlns:a16="http://schemas.microsoft.com/office/drawing/2014/main" id="{CF2C33DB-DFD1-4AE0-193C-545227683F34}"/>
                </a:ext>
              </a:extLst>
            </p:cNvPr>
            <p:cNvSpPr txBox="1"/>
            <p:nvPr/>
          </p:nvSpPr>
          <p:spPr>
            <a:xfrm rot="548357">
              <a:off x="6908414" y="4083911"/>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22580" name="テキスト ボックス 22579">
              <a:extLst>
                <a:ext uri="{FF2B5EF4-FFF2-40B4-BE49-F238E27FC236}">
                  <a16:creationId xmlns:a16="http://schemas.microsoft.com/office/drawing/2014/main" id="{DD44D434-DB06-BB20-81AC-6FBEA09A7C85}"/>
                </a:ext>
              </a:extLst>
            </p:cNvPr>
            <p:cNvSpPr txBox="1"/>
            <p:nvPr/>
          </p:nvSpPr>
          <p:spPr>
            <a:xfrm rot="17328326">
              <a:off x="7992892" y="4618358"/>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22581" name="テキスト ボックス 22580">
              <a:extLst>
                <a:ext uri="{FF2B5EF4-FFF2-40B4-BE49-F238E27FC236}">
                  <a16:creationId xmlns:a16="http://schemas.microsoft.com/office/drawing/2014/main" id="{3350BFFD-4DAA-811C-4FF8-AF000F281DE7}"/>
                </a:ext>
              </a:extLst>
            </p:cNvPr>
            <p:cNvSpPr txBox="1"/>
            <p:nvPr/>
          </p:nvSpPr>
          <p:spPr>
            <a:xfrm rot="17891497">
              <a:off x="8452529" y="4693383"/>
              <a:ext cx="338554" cy="276999"/>
            </a:xfrm>
            <a:prstGeom prst="rect">
              <a:avLst/>
            </a:prstGeom>
            <a:noFill/>
          </p:spPr>
          <p:txBody>
            <a:bodyPr wrap="none" rtlCol="0">
              <a:spAutoFit/>
            </a:bodyPr>
            <a:lstStyle/>
            <a:p>
              <a:r>
                <a:rPr kumimoji="1" lang="en-US" altLang="ja-JP" sz="1200" b="1" dirty="0">
                  <a:latin typeface="+mn-ea"/>
                </a:rPr>
                <a:t>41</a:t>
              </a:r>
              <a:endParaRPr kumimoji="1" lang="ja-JP" altLang="en-US" sz="1200" b="1" dirty="0">
                <a:latin typeface="+mn-ea"/>
              </a:endParaRPr>
            </a:p>
          </p:txBody>
        </p:sp>
        <p:sp>
          <p:nvSpPr>
            <p:cNvPr id="22582" name="テキスト ボックス 22581">
              <a:extLst>
                <a:ext uri="{FF2B5EF4-FFF2-40B4-BE49-F238E27FC236}">
                  <a16:creationId xmlns:a16="http://schemas.microsoft.com/office/drawing/2014/main" id="{E3568BE1-3AF6-7D58-34B1-55168FA262C2}"/>
                </a:ext>
              </a:extLst>
            </p:cNvPr>
            <p:cNvSpPr txBox="1"/>
            <p:nvPr/>
          </p:nvSpPr>
          <p:spPr>
            <a:xfrm>
              <a:off x="6220155" y="4934478"/>
              <a:ext cx="992579" cy="253916"/>
            </a:xfrm>
            <a:prstGeom prst="rect">
              <a:avLst/>
            </a:prstGeom>
            <a:noFill/>
          </p:spPr>
          <p:txBody>
            <a:bodyPr wrap="none" rtlCol="0">
              <a:spAutoFit/>
            </a:bodyPr>
            <a:lstStyle/>
            <a:p>
              <a:r>
                <a:rPr lang="ja-JP" altLang="en-US" sz="1050" b="1" dirty="0">
                  <a:latin typeface="+mn-ea"/>
                </a:rPr>
                <a:t>堺大和高田線</a:t>
              </a:r>
              <a:endParaRPr kumimoji="1" lang="ja-JP" altLang="en-US" sz="1050" b="1" dirty="0">
                <a:latin typeface="+mn-ea"/>
              </a:endParaRPr>
            </a:p>
          </p:txBody>
        </p:sp>
        <p:sp>
          <p:nvSpPr>
            <p:cNvPr id="22583" name="テキスト ボックス 22582">
              <a:extLst>
                <a:ext uri="{FF2B5EF4-FFF2-40B4-BE49-F238E27FC236}">
                  <a16:creationId xmlns:a16="http://schemas.microsoft.com/office/drawing/2014/main" id="{C05B0C8A-11F8-FFD8-A25E-16F3AE276A67}"/>
                </a:ext>
              </a:extLst>
            </p:cNvPr>
            <p:cNvSpPr txBox="1"/>
            <p:nvPr/>
          </p:nvSpPr>
          <p:spPr>
            <a:xfrm rot="366755">
              <a:off x="5673433" y="4569735"/>
              <a:ext cx="445387" cy="276999"/>
            </a:xfrm>
            <a:prstGeom prst="rect">
              <a:avLst/>
            </a:prstGeom>
            <a:noFill/>
          </p:spPr>
          <p:txBody>
            <a:bodyPr wrap="square" rtlCol="0">
              <a:spAutoFit/>
            </a:bodyPr>
            <a:lstStyle/>
            <a:p>
              <a:r>
                <a:rPr kumimoji="1" lang="en-US" altLang="ja-JP" sz="1200" dirty="0">
                  <a:latin typeface="+mn-ea"/>
                </a:rPr>
                <a:t>118</a:t>
              </a:r>
              <a:endParaRPr kumimoji="1" lang="ja-JP" altLang="en-US" sz="1200" dirty="0">
                <a:latin typeface="+mn-ea"/>
              </a:endParaRPr>
            </a:p>
          </p:txBody>
        </p:sp>
        <p:sp>
          <p:nvSpPr>
            <p:cNvPr id="22584" name="テキスト ボックス 22583">
              <a:extLst>
                <a:ext uri="{FF2B5EF4-FFF2-40B4-BE49-F238E27FC236}">
                  <a16:creationId xmlns:a16="http://schemas.microsoft.com/office/drawing/2014/main" id="{629848B5-F7DA-3FC6-4833-F235F0CEEE20}"/>
                </a:ext>
              </a:extLst>
            </p:cNvPr>
            <p:cNvSpPr txBox="1"/>
            <p:nvPr/>
          </p:nvSpPr>
          <p:spPr>
            <a:xfrm>
              <a:off x="4762910" y="3652487"/>
              <a:ext cx="415498" cy="276999"/>
            </a:xfrm>
            <a:prstGeom prst="rect">
              <a:avLst/>
            </a:prstGeom>
            <a:noFill/>
          </p:spPr>
          <p:txBody>
            <a:bodyPr wrap="none" rtlCol="0">
              <a:spAutoFit/>
            </a:bodyPr>
            <a:lstStyle/>
            <a:p>
              <a:r>
                <a:rPr kumimoji="1" lang="en-US" altLang="ja-JP" sz="1200" b="1" dirty="0">
                  <a:latin typeface="+mn-ea"/>
                </a:rPr>
                <a:t>485</a:t>
              </a:r>
              <a:endParaRPr kumimoji="1" lang="ja-JP" altLang="en-US" sz="1200" b="1" dirty="0">
                <a:latin typeface="+mn-ea"/>
              </a:endParaRPr>
            </a:p>
          </p:txBody>
        </p:sp>
        <p:sp>
          <p:nvSpPr>
            <p:cNvPr id="22585" name="フリーフォーム: 図形 22584">
              <a:extLst>
                <a:ext uri="{FF2B5EF4-FFF2-40B4-BE49-F238E27FC236}">
                  <a16:creationId xmlns:a16="http://schemas.microsoft.com/office/drawing/2014/main" id="{DC0F6E03-7638-2E6B-8985-25ADDC2FDBF1}"/>
                </a:ext>
              </a:extLst>
            </p:cNvPr>
            <p:cNvSpPr/>
            <p:nvPr/>
          </p:nvSpPr>
          <p:spPr>
            <a:xfrm>
              <a:off x="4531220" y="3598740"/>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86" name="フリーフォーム: 図形 22585">
              <a:extLst>
                <a:ext uri="{FF2B5EF4-FFF2-40B4-BE49-F238E27FC236}">
                  <a16:creationId xmlns:a16="http://schemas.microsoft.com/office/drawing/2014/main" id="{2CB84477-8850-B7B7-B739-3D83A7B37D56}"/>
                </a:ext>
              </a:extLst>
            </p:cNvPr>
            <p:cNvSpPr/>
            <p:nvPr/>
          </p:nvSpPr>
          <p:spPr>
            <a:xfrm>
              <a:off x="4528749" y="3701286"/>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87" name="テキスト ボックス 22586">
              <a:extLst>
                <a:ext uri="{FF2B5EF4-FFF2-40B4-BE49-F238E27FC236}">
                  <a16:creationId xmlns:a16="http://schemas.microsoft.com/office/drawing/2014/main" id="{601E22C9-66E8-CF44-BC85-5B5EC4B9A1A3}"/>
                </a:ext>
              </a:extLst>
            </p:cNvPr>
            <p:cNvSpPr txBox="1"/>
            <p:nvPr/>
          </p:nvSpPr>
          <p:spPr>
            <a:xfrm rot="4880019">
              <a:off x="4542836" y="2660004"/>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22588" name="テキスト ボックス 22587">
              <a:extLst>
                <a:ext uri="{FF2B5EF4-FFF2-40B4-BE49-F238E27FC236}">
                  <a16:creationId xmlns:a16="http://schemas.microsoft.com/office/drawing/2014/main" id="{22E59B25-7132-D9C2-D9D0-AB81A923D982}"/>
                </a:ext>
              </a:extLst>
            </p:cNvPr>
            <p:cNvSpPr txBox="1"/>
            <p:nvPr/>
          </p:nvSpPr>
          <p:spPr>
            <a:xfrm rot="462260">
              <a:off x="7122690" y="2128926"/>
              <a:ext cx="415498" cy="276999"/>
            </a:xfrm>
            <a:prstGeom prst="rect">
              <a:avLst/>
            </a:prstGeom>
            <a:noFill/>
          </p:spPr>
          <p:txBody>
            <a:bodyPr wrap="none" rtlCol="0">
              <a:spAutoFit/>
            </a:bodyPr>
            <a:lstStyle/>
            <a:p>
              <a:r>
                <a:rPr kumimoji="1" lang="en-US" altLang="ja-JP" sz="1200" b="1" dirty="0">
                  <a:latin typeface="+mn-ea"/>
                </a:rPr>
                <a:t>166</a:t>
              </a:r>
              <a:endParaRPr kumimoji="1" lang="ja-JP" altLang="en-US" sz="1200" b="1" dirty="0">
                <a:latin typeface="+mn-ea"/>
              </a:endParaRPr>
            </a:p>
          </p:txBody>
        </p:sp>
        <p:sp>
          <p:nvSpPr>
            <p:cNvPr id="22589" name="テキスト ボックス 22588">
              <a:extLst>
                <a:ext uri="{FF2B5EF4-FFF2-40B4-BE49-F238E27FC236}">
                  <a16:creationId xmlns:a16="http://schemas.microsoft.com/office/drawing/2014/main" id="{BD830100-3A73-A061-9955-3D47132946C3}"/>
                </a:ext>
              </a:extLst>
            </p:cNvPr>
            <p:cNvSpPr txBox="1"/>
            <p:nvPr/>
          </p:nvSpPr>
          <p:spPr>
            <a:xfrm>
              <a:off x="5869784" y="4801112"/>
              <a:ext cx="346249" cy="757580"/>
            </a:xfrm>
            <a:prstGeom prst="rect">
              <a:avLst/>
            </a:prstGeom>
            <a:noFill/>
          </p:spPr>
          <p:txBody>
            <a:bodyPr vert="eaVert" wrap="none" rtlCol="0">
              <a:spAutoFit/>
            </a:bodyPr>
            <a:lstStyle/>
            <a:p>
              <a:r>
                <a:rPr kumimoji="1" lang="ja-JP" altLang="en-US" sz="1050" b="1" dirty="0">
                  <a:latin typeface="+mn-ea"/>
                </a:rPr>
                <a:t>島泉伊賀線</a:t>
              </a:r>
            </a:p>
          </p:txBody>
        </p:sp>
        <p:sp>
          <p:nvSpPr>
            <p:cNvPr id="22590" name="テキスト ボックス 22589">
              <a:extLst>
                <a:ext uri="{FF2B5EF4-FFF2-40B4-BE49-F238E27FC236}">
                  <a16:creationId xmlns:a16="http://schemas.microsoft.com/office/drawing/2014/main" id="{C4269DC1-250A-2B1C-8367-6D169F9CC1A4}"/>
                </a:ext>
              </a:extLst>
            </p:cNvPr>
            <p:cNvSpPr txBox="1"/>
            <p:nvPr/>
          </p:nvSpPr>
          <p:spPr>
            <a:xfrm rot="701363">
              <a:off x="5526497" y="4797270"/>
              <a:ext cx="346249" cy="757580"/>
            </a:xfrm>
            <a:prstGeom prst="rect">
              <a:avLst/>
            </a:prstGeom>
            <a:noFill/>
          </p:spPr>
          <p:txBody>
            <a:bodyPr vert="eaVert" wrap="none" rtlCol="0">
              <a:spAutoFit/>
            </a:bodyPr>
            <a:lstStyle/>
            <a:p>
              <a:r>
                <a:rPr kumimoji="1" lang="ja-JP" altLang="en-US" sz="1050" b="1" dirty="0">
                  <a:latin typeface="+mn-ea"/>
                </a:rPr>
                <a:t>郡戸大堀線</a:t>
              </a:r>
            </a:p>
          </p:txBody>
        </p:sp>
        <p:sp>
          <p:nvSpPr>
            <p:cNvPr id="22591" name="テキスト ボックス 22590">
              <a:extLst>
                <a:ext uri="{FF2B5EF4-FFF2-40B4-BE49-F238E27FC236}">
                  <a16:creationId xmlns:a16="http://schemas.microsoft.com/office/drawing/2014/main" id="{19F03E56-7EB6-3E98-15B2-CA969C08D19E}"/>
                </a:ext>
              </a:extLst>
            </p:cNvPr>
            <p:cNvSpPr txBox="1"/>
            <p:nvPr/>
          </p:nvSpPr>
          <p:spPr>
            <a:xfrm rot="20320817">
              <a:off x="7093506" y="4352799"/>
              <a:ext cx="146194" cy="1195840"/>
            </a:xfrm>
            <a:prstGeom prst="rect">
              <a:avLst/>
            </a:prstGeom>
            <a:solidFill>
              <a:schemeClr val="bg1">
                <a:alpha val="50000"/>
              </a:schemeClr>
            </a:solidFill>
          </p:spPr>
          <p:txBody>
            <a:bodyPr vert="eaVert" wrap="none" lIns="0" tIns="0" rIns="0" bIns="0" rtlCol="0">
              <a:spAutoFit/>
            </a:bodyPr>
            <a:lstStyle/>
            <a:p>
              <a:pPr>
                <a:lnSpc>
                  <a:spcPts val="1100"/>
                </a:lnSpc>
              </a:pPr>
              <a:r>
                <a:rPr kumimoji="1" lang="ja-JP" altLang="en-US" sz="1050" b="1" dirty="0">
                  <a:latin typeface="+mn-ea"/>
                </a:rPr>
                <a:t>（旧）大阪中央環状線</a:t>
              </a:r>
            </a:p>
          </p:txBody>
        </p:sp>
        <p:sp>
          <p:nvSpPr>
            <p:cNvPr id="22656" name="テキスト ボックス 22655">
              <a:extLst>
                <a:ext uri="{FF2B5EF4-FFF2-40B4-BE49-F238E27FC236}">
                  <a16:creationId xmlns:a16="http://schemas.microsoft.com/office/drawing/2014/main" id="{157123C1-4E7F-03F8-6F04-4C386BBD87F8}"/>
                </a:ext>
              </a:extLst>
            </p:cNvPr>
            <p:cNvSpPr txBox="1"/>
            <p:nvPr/>
          </p:nvSpPr>
          <p:spPr>
            <a:xfrm rot="399663">
              <a:off x="6284640" y="1451163"/>
              <a:ext cx="346249" cy="757580"/>
            </a:xfrm>
            <a:prstGeom prst="rect">
              <a:avLst/>
            </a:prstGeom>
            <a:noFill/>
          </p:spPr>
          <p:txBody>
            <a:bodyPr vert="eaVert" wrap="none" rtlCol="0">
              <a:spAutoFit/>
            </a:bodyPr>
            <a:lstStyle/>
            <a:p>
              <a:r>
                <a:rPr kumimoji="1" lang="ja-JP" altLang="en-US" sz="1050" b="1" dirty="0">
                  <a:latin typeface="+mn-ea"/>
                </a:rPr>
                <a:t>住吉八尾線</a:t>
              </a:r>
            </a:p>
          </p:txBody>
        </p:sp>
        <p:sp>
          <p:nvSpPr>
            <p:cNvPr id="22657" name="テキスト ボックス 22656">
              <a:extLst>
                <a:ext uri="{FF2B5EF4-FFF2-40B4-BE49-F238E27FC236}">
                  <a16:creationId xmlns:a16="http://schemas.microsoft.com/office/drawing/2014/main" id="{A769CF57-3CAC-9F65-746D-77E54979B8F8}"/>
                </a:ext>
              </a:extLst>
            </p:cNvPr>
            <p:cNvSpPr txBox="1"/>
            <p:nvPr/>
          </p:nvSpPr>
          <p:spPr>
            <a:xfrm rot="631172">
              <a:off x="6960898" y="1534591"/>
              <a:ext cx="507831" cy="757580"/>
            </a:xfrm>
            <a:prstGeom prst="rect">
              <a:avLst/>
            </a:prstGeom>
            <a:noFill/>
          </p:spPr>
          <p:txBody>
            <a:bodyPr vert="eaVert" wrap="none" rtlCol="0">
              <a:spAutoFit/>
            </a:bodyPr>
            <a:lstStyle/>
            <a:p>
              <a:r>
                <a:rPr kumimoji="1" lang="ja-JP" altLang="en-US" sz="1050" b="1" dirty="0">
                  <a:latin typeface="+mn-ea"/>
                </a:rPr>
                <a:t>（旧）大阪</a:t>
              </a:r>
              <a:endParaRPr kumimoji="1" lang="en-US" altLang="ja-JP" sz="1050" b="1" dirty="0">
                <a:latin typeface="+mn-ea"/>
              </a:endParaRPr>
            </a:p>
            <a:p>
              <a:r>
                <a:rPr kumimoji="1" lang="ja-JP" altLang="en-US" sz="1050" b="1" dirty="0">
                  <a:latin typeface="+mn-ea"/>
                </a:rPr>
                <a:t>中央環状線</a:t>
              </a:r>
            </a:p>
          </p:txBody>
        </p:sp>
        <p:sp>
          <p:nvSpPr>
            <p:cNvPr id="22658" name="フリーフォーム: 図形 22657">
              <a:extLst>
                <a:ext uri="{FF2B5EF4-FFF2-40B4-BE49-F238E27FC236}">
                  <a16:creationId xmlns:a16="http://schemas.microsoft.com/office/drawing/2014/main" id="{D66B57BD-23DB-41F4-097A-3B7D1679CB76}"/>
                </a:ext>
              </a:extLst>
            </p:cNvPr>
            <p:cNvSpPr/>
            <p:nvPr/>
          </p:nvSpPr>
          <p:spPr>
            <a:xfrm>
              <a:off x="7886700" y="1485900"/>
              <a:ext cx="285750" cy="1104900"/>
            </a:xfrm>
            <a:custGeom>
              <a:avLst/>
              <a:gdLst>
                <a:gd name="connsiteX0" fmla="*/ 0 w 285750"/>
                <a:gd name="connsiteY0" fmla="*/ 1104900 h 1104900"/>
                <a:gd name="connsiteX1" fmla="*/ 257175 w 285750"/>
                <a:gd name="connsiteY1" fmla="*/ 885825 h 1104900"/>
                <a:gd name="connsiteX2" fmla="*/ 285750 w 285750"/>
                <a:gd name="connsiteY2" fmla="*/ 552450 h 1104900"/>
                <a:gd name="connsiteX3" fmla="*/ 219075 w 285750"/>
                <a:gd name="connsiteY3" fmla="*/ 0 h 1104900"/>
              </a:gdLst>
              <a:ahLst/>
              <a:cxnLst>
                <a:cxn ang="0">
                  <a:pos x="connsiteX0" y="connsiteY0"/>
                </a:cxn>
                <a:cxn ang="0">
                  <a:pos x="connsiteX1" y="connsiteY1"/>
                </a:cxn>
                <a:cxn ang="0">
                  <a:pos x="connsiteX2" y="connsiteY2"/>
                </a:cxn>
                <a:cxn ang="0">
                  <a:pos x="connsiteX3" y="connsiteY3"/>
                </a:cxn>
              </a:cxnLst>
              <a:rect l="l" t="t" r="r" b="b"/>
              <a:pathLst>
                <a:path w="285750" h="1104900">
                  <a:moveTo>
                    <a:pt x="0" y="1104900"/>
                  </a:moveTo>
                  <a:lnTo>
                    <a:pt x="257175" y="885825"/>
                  </a:lnTo>
                  <a:lnTo>
                    <a:pt x="285750" y="552450"/>
                  </a:lnTo>
                  <a:lnTo>
                    <a:pt x="219075" y="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59" name="テキスト ボックス 22658">
              <a:extLst>
                <a:ext uri="{FF2B5EF4-FFF2-40B4-BE49-F238E27FC236}">
                  <a16:creationId xmlns:a16="http://schemas.microsoft.com/office/drawing/2014/main" id="{CF6DF573-E5A4-969D-8847-3951BD37F1A9}"/>
                </a:ext>
              </a:extLst>
            </p:cNvPr>
            <p:cNvSpPr txBox="1"/>
            <p:nvPr/>
          </p:nvSpPr>
          <p:spPr>
            <a:xfrm rot="19088370">
              <a:off x="7890819" y="2377000"/>
              <a:ext cx="445387" cy="276999"/>
            </a:xfrm>
            <a:prstGeom prst="rect">
              <a:avLst/>
            </a:prstGeom>
            <a:noFill/>
          </p:spPr>
          <p:txBody>
            <a:bodyPr wrap="square" rtlCol="0">
              <a:spAutoFit/>
            </a:bodyPr>
            <a:lstStyle/>
            <a:p>
              <a:r>
                <a:rPr kumimoji="1" lang="en-US" altLang="ja-JP" sz="1200" dirty="0">
                  <a:latin typeface="+mn-ea"/>
                </a:rPr>
                <a:t>101</a:t>
              </a:r>
              <a:endParaRPr kumimoji="1" lang="ja-JP" altLang="en-US" sz="1200" dirty="0">
                <a:latin typeface="+mn-ea"/>
              </a:endParaRPr>
            </a:p>
          </p:txBody>
        </p:sp>
        <p:sp>
          <p:nvSpPr>
            <p:cNvPr id="22660" name="テキスト ボックス 22659">
              <a:extLst>
                <a:ext uri="{FF2B5EF4-FFF2-40B4-BE49-F238E27FC236}">
                  <a16:creationId xmlns:a16="http://schemas.microsoft.com/office/drawing/2014/main" id="{21C2BB09-9BC8-0C82-B4B9-6DAA01C586A6}"/>
                </a:ext>
              </a:extLst>
            </p:cNvPr>
            <p:cNvSpPr txBox="1"/>
            <p:nvPr/>
          </p:nvSpPr>
          <p:spPr>
            <a:xfrm>
              <a:off x="7842652" y="1547487"/>
              <a:ext cx="346249" cy="890628"/>
            </a:xfrm>
            <a:prstGeom prst="rect">
              <a:avLst/>
            </a:prstGeom>
            <a:noFill/>
          </p:spPr>
          <p:txBody>
            <a:bodyPr vert="eaVert" wrap="none" rtlCol="0">
              <a:spAutoFit/>
            </a:bodyPr>
            <a:lstStyle/>
            <a:p>
              <a:r>
                <a:rPr kumimoji="1" lang="ja-JP" altLang="en-US" sz="1050" b="1" dirty="0">
                  <a:latin typeface="+mn-ea"/>
                </a:rPr>
                <a:t>八尾道明寺線</a:t>
              </a:r>
            </a:p>
          </p:txBody>
        </p:sp>
        <p:sp>
          <p:nvSpPr>
            <p:cNvPr id="22661" name="テキスト ボックス 22660">
              <a:extLst>
                <a:ext uri="{FF2B5EF4-FFF2-40B4-BE49-F238E27FC236}">
                  <a16:creationId xmlns:a16="http://schemas.microsoft.com/office/drawing/2014/main" id="{69BDB4A9-C0AA-57A9-900D-936144C3E5CF}"/>
                </a:ext>
              </a:extLst>
            </p:cNvPr>
            <p:cNvSpPr txBox="1"/>
            <p:nvPr/>
          </p:nvSpPr>
          <p:spPr>
            <a:xfrm>
              <a:off x="4438112" y="3221757"/>
              <a:ext cx="851515" cy="253916"/>
            </a:xfrm>
            <a:prstGeom prst="rect">
              <a:avLst/>
            </a:prstGeom>
            <a:noFill/>
          </p:spPr>
          <p:txBody>
            <a:bodyPr wrap="none" rtlCol="0">
              <a:spAutoFit/>
            </a:bodyPr>
            <a:lstStyle/>
            <a:p>
              <a:r>
                <a:rPr kumimoji="1" lang="ja-JP" altLang="en-US" sz="1050" b="1" dirty="0">
                  <a:latin typeface="+mn-ea"/>
                </a:rPr>
                <a:t>住吉八尾線</a:t>
              </a:r>
            </a:p>
          </p:txBody>
        </p:sp>
        <p:sp>
          <p:nvSpPr>
            <p:cNvPr id="22662" name="テキスト ボックス 22661">
              <a:extLst>
                <a:ext uri="{FF2B5EF4-FFF2-40B4-BE49-F238E27FC236}">
                  <a16:creationId xmlns:a16="http://schemas.microsoft.com/office/drawing/2014/main" id="{2AD0A498-D1AF-A29D-33B6-D2E5BA13D50B}"/>
                </a:ext>
              </a:extLst>
            </p:cNvPr>
            <p:cNvSpPr txBox="1"/>
            <p:nvPr/>
          </p:nvSpPr>
          <p:spPr>
            <a:xfrm>
              <a:off x="4448727" y="3808422"/>
              <a:ext cx="992579" cy="415498"/>
            </a:xfrm>
            <a:prstGeom prst="rect">
              <a:avLst/>
            </a:prstGeom>
            <a:noFill/>
          </p:spPr>
          <p:txBody>
            <a:bodyPr wrap="none" rtlCol="0">
              <a:spAutoFit/>
            </a:bodyPr>
            <a:lstStyle/>
            <a:p>
              <a:r>
                <a:rPr kumimoji="1" lang="ja-JP" altLang="en-US" sz="1050" b="1" dirty="0">
                  <a:latin typeface="+mn-ea"/>
                </a:rPr>
                <a:t>阪神高速</a:t>
              </a:r>
              <a:r>
                <a:rPr kumimoji="1" lang="en-US" altLang="ja-JP" sz="1050" b="1" dirty="0">
                  <a:latin typeface="+mn-ea"/>
                </a:rPr>
                <a:t>14</a:t>
              </a:r>
              <a:r>
                <a:rPr kumimoji="1" lang="ja-JP" altLang="en-US" sz="1050" b="1" dirty="0">
                  <a:latin typeface="+mn-ea"/>
                </a:rPr>
                <a:t>号</a:t>
              </a:r>
              <a:endParaRPr kumimoji="1" lang="en-US" altLang="ja-JP" sz="1050" b="1" dirty="0">
                <a:latin typeface="+mn-ea"/>
              </a:endParaRPr>
            </a:p>
            <a:p>
              <a:r>
                <a:rPr kumimoji="1" lang="ja-JP" altLang="en-US" sz="1050" b="1" dirty="0">
                  <a:latin typeface="+mn-ea"/>
                </a:rPr>
                <a:t>松原線</a:t>
              </a:r>
            </a:p>
          </p:txBody>
        </p:sp>
        <p:sp>
          <p:nvSpPr>
            <p:cNvPr id="22663" name="フリーフォーム: 図形 22662">
              <a:extLst>
                <a:ext uri="{FF2B5EF4-FFF2-40B4-BE49-F238E27FC236}">
                  <a16:creationId xmlns:a16="http://schemas.microsoft.com/office/drawing/2014/main" id="{16E323F2-F270-AF5F-9ECC-346024291532}"/>
                </a:ext>
              </a:extLst>
            </p:cNvPr>
            <p:cNvSpPr/>
            <p:nvPr/>
          </p:nvSpPr>
          <p:spPr>
            <a:xfrm>
              <a:off x="2730949" y="4924356"/>
              <a:ext cx="228600" cy="1447800"/>
            </a:xfrm>
            <a:custGeom>
              <a:avLst/>
              <a:gdLst>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1447800">
                  <a:moveTo>
                    <a:pt x="0" y="0"/>
                  </a:moveTo>
                  <a:cubicBezTo>
                    <a:pt x="57150" y="187325"/>
                    <a:pt x="141288" y="347663"/>
                    <a:pt x="171450" y="504825"/>
                  </a:cubicBezTo>
                  <a:cubicBezTo>
                    <a:pt x="201613" y="661988"/>
                    <a:pt x="184150" y="854075"/>
                    <a:pt x="180975" y="942975"/>
                  </a:cubicBezTo>
                  <a:cubicBezTo>
                    <a:pt x="177800" y="1031875"/>
                    <a:pt x="163513" y="1125538"/>
                    <a:pt x="171450" y="1209675"/>
                  </a:cubicBezTo>
                  <a:cubicBezTo>
                    <a:pt x="179388" y="1293813"/>
                    <a:pt x="209550" y="1368425"/>
                    <a:pt x="228600" y="1447800"/>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64" name="フリーフォーム: 図形 22663">
              <a:extLst>
                <a:ext uri="{FF2B5EF4-FFF2-40B4-BE49-F238E27FC236}">
                  <a16:creationId xmlns:a16="http://schemas.microsoft.com/office/drawing/2014/main" id="{E1725E27-D462-A8A8-56EE-F3D9EABC924B}"/>
                </a:ext>
              </a:extLst>
            </p:cNvPr>
            <p:cNvSpPr/>
            <p:nvPr/>
          </p:nvSpPr>
          <p:spPr>
            <a:xfrm>
              <a:off x="891815" y="4181494"/>
              <a:ext cx="152400" cy="2209800"/>
            </a:xfrm>
            <a:custGeom>
              <a:avLst/>
              <a:gdLst>
                <a:gd name="connsiteX0" fmla="*/ 50800 w 152400"/>
                <a:gd name="connsiteY0" fmla="*/ 0 h 2209800"/>
                <a:gd name="connsiteX1" fmla="*/ 25400 w 152400"/>
                <a:gd name="connsiteY1" fmla="*/ 533400 h 2209800"/>
                <a:gd name="connsiteX2" fmla="*/ 152400 w 152400"/>
                <a:gd name="connsiteY2" fmla="*/ 533400 h 2209800"/>
                <a:gd name="connsiteX3" fmla="*/ 152400 w 152400"/>
                <a:gd name="connsiteY3" fmla="*/ 762000 h 2209800"/>
                <a:gd name="connsiteX4" fmla="*/ 50800 w 152400"/>
                <a:gd name="connsiteY4" fmla="*/ 901700 h 2209800"/>
                <a:gd name="connsiteX5" fmla="*/ 63500 w 152400"/>
                <a:gd name="connsiteY5" fmla="*/ 1193800 h 2209800"/>
                <a:gd name="connsiteX6" fmla="*/ 38100 w 152400"/>
                <a:gd name="connsiteY6" fmla="*/ 1498600 h 2209800"/>
                <a:gd name="connsiteX7" fmla="*/ 0 w 152400"/>
                <a:gd name="connsiteY7" fmla="*/ 1752600 h 2209800"/>
                <a:gd name="connsiteX8" fmla="*/ 25400 w 152400"/>
                <a:gd name="connsiteY8"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2209800">
                  <a:moveTo>
                    <a:pt x="50800" y="0"/>
                  </a:moveTo>
                  <a:lnTo>
                    <a:pt x="25400" y="533400"/>
                  </a:lnTo>
                  <a:lnTo>
                    <a:pt x="152400" y="533400"/>
                  </a:lnTo>
                  <a:lnTo>
                    <a:pt x="152400" y="762000"/>
                  </a:lnTo>
                  <a:lnTo>
                    <a:pt x="50800" y="901700"/>
                  </a:lnTo>
                  <a:lnTo>
                    <a:pt x="63500" y="1193800"/>
                  </a:lnTo>
                  <a:lnTo>
                    <a:pt x="38100" y="1498600"/>
                  </a:lnTo>
                  <a:lnTo>
                    <a:pt x="0" y="1752600"/>
                  </a:lnTo>
                  <a:lnTo>
                    <a:pt x="25400" y="22098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665" name="正方形/長方形 22664">
            <a:extLst>
              <a:ext uri="{FF2B5EF4-FFF2-40B4-BE49-F238E27FC236}">
                <a16:creationId xmlns:a16="http://schemas.microsoft.com/office/drawing/2014/main" id="{312E1934-2D71-38CC-7FF8-F08E1335186F}"/>
              </a:ext>
            </a:extLst>
          </p:cNvPr>
          <p:cNvSpPr/>
          <p:nvPr/>
        </p:nvSpPr>
        <p:spPr>
          <a:xfrm>
            <a:off x="61218" y="5848568"/>
            <a:ext cx="9021050" cy="646331"/>
          </a:xfrm>
          <a:prstGeom prst="rect">
            <a:avLst/>
          </a:prstGeom>
          <a:solidFill>
            <a:schemeClr val="bg1"/>
          </a:solidFill>
          <a:ln>
            <a:solidFill>
              <a:schemeClr val="tx2">
                <a:lumMod val="50000"/>
              </a:schemeClr>
            </a:solidFill>
          </a:ln>
        </p:spPr>
        <p:txBody>
          <a:bodyPr wrap="square">
            <a:spAutoFit/>
          </a:bodyPr>
          <a:lstStyle/>
          <a:p>
            <a:pPr marL="177800" indent="-177800">
              <a:defRPr/>
            </a:pPr>
            <a:r>
              <a:rPr lang="ja-JP" altLang="en-US" dirty="0">
                <a:solidFill>
                  <a:schemeClr val="tx1"/>
                </a:solidFill>
                <a:latin typeface="Arial" charset="0"/>
                <a:ea typeface="ＭＳ Ｐゴシック" charset="-128"/>
              </a:rPr>
              <a:t>〇本事業の整備により、周辺の大阪中央環状線（</a:t>
            </a:r>
            <a:r>
              <a:rPr lang="en-US" altLang="ja-JP" dirty="0">
                <a:solidFill>
                  <a:schemeClr val="tx1"/>
                </a:solidFill>
                <a:latin typeface="Arial" charset="0"/>
                <a:ea typeface="ＭＳ Ｐゴシック" charset="-128"/>
              </a:rPr>
              <a:t>-16</a:t>
            </a:r>
            <a:r>
              <a:rPr lang="ja-JP" altLang="en-US" dirty="0">
                <a:solidFill>
                  <a:schemeClr val="tx1"/>
                </a:solidFill>
                <a:latin typeface="Arial" charset="0"/>
                <a:ea typeface="ＭＳ Ｐゴシック" charset="-128"/>
              </a:rPr>
              <a:t>百台）、（旧）大阪中央環状線（</a:t>
            </a:r>
            <a:r>
              <a:rPr lang="en-US" altLang="ja-JP" dirty="0">
                <a:solidFill>
                  <a:schemeClr val="tx1"/>
                </a:solidFill>
                <a:latin typeface="Arial" charset="0"/>
                <a:ea typeface="ＭＳ Ｐゴシック" charset="-128"/>
              </a:rPr>
              <a:t>-42</a:t>
            </a:r>
            <a:r>
              <a:rPr lang="ja-JP" altLang="en-US" dirty="0">
                <a:solidFill>
                  <a:schemeClr val="tx1"/>
                </a:solidFill>
                <a:latin typeface="Arial" charset="0"/>
                <a:ea typeface="ＭＳ Ｐゴシック" charset="-128"/>
              </a:rPr>
              <a:t>百台）、国道</a:t>
            </a:r>
            <a:r>
              <a:rPr lang="en-US" altLang="ja-JP" dirty="0">
                <a:solidFill>
                  <a:schemeClr val="tx1"/>
                </a:solidFill>
                <a:latin typeface="Arial" charset="0"/>
                <a:ea typeface="ＭＳ Ｐゴシック" charset="-128"/>
              </a:rPr>
              <a:t>170</a:t>
            </a:r>
            <a:r>
              <a:rPr lang="ja-JP" altLang="en-US" dirty="0">
                <a:solidFill>
                  <a:schemeClr val="tx1"/>
                </a:solidFill>
                <a:latin typeface="Arial" charset="0"/>
                <a:ea typeface="ＭＳ Ｐゴシック" charset="-128"/>
              </a:rPr>
              <a:t>号（</a:t>
            </a:r>
            <a:r>
              <a:rPr lang="en-US" altLang="ja-JP" dirty="0">
                <a:solidFill>
                  <a:schemeClr val="tx1"/>
                </a:solidFill>
                <a:latin typeface="Arial" charset="0"/>
                <a:ea typeface="ＭＳ Ｐゴシック" charset="-128"/>
              </a:rPr>
              <a:t>-17</a:t>
            </a:r>
            <a:r>
              <a:rPr lang="ja-JP" altLang="en-US" dirty="0">
                <a:solidFill>
                  <a:schemeClr val="tx1"/>
                </a:solidFill>
                <a:latin typeface="Arial" charset="0"/>
                <a:ea typeface="ＭＳ Ｐゴシック" charset="-128"/>
              </a:rPr>
              <a:t>百台）などから八尾富田林線（</a:t>
            </a:r>
            <a:r>
              <a:rPr lang="en-US" altLang="ja-JP" dirty="0">
                <a:solidFill>
                  <a:schemeClr val="tx1"/>
                </a:solidFill>
                <a:latin typeface="Arial" charset="0"/>
                <a:ea typeface="ＭＳ Ｐゴシック" charset="-128"/>
              </a:rPr>
              <a:t>+138</a:t>
            </a:r>
            <a:r>
              <a:rPr lang="ja-JP" altLang="en-US" dirty="0">
                <a:solidFill>
                  <a:schemeClr val="tx1"/>
                </a:solidFill>
                <a:latin typeface="Arial" charset="0"/>
                <a:ea typeface="ＭＳ Ｐゴシック" charset="-128"/>
              </a:rPr>
              <a:t>百台）に交通転換すると予測</a:t>
            </a:r>
            <a:endParaRPr lang="en-US" altLang="ja-JP" dirty="0">
              <a:solidFill>
                <a:schemeClr val="tx1"/>
              </a:solidFill>
              <a:latin typeface="Arial" charset="0"/>
              <a:ea typeface="ＭＳ Ｐゴシック" charset="-128"/>
            </a:endParaRPr>
          </a:p>
        </p:txBody>
      </p:sp>
      <p:sp>
        <p:nvSpPr>
          <p:cNvPr id="22666" name="テキスト ボックス 114">
            <a:extLst>
              <a:ext uri="{FF2B5EF4-FFF2-40B4-BE49-F238E27FC236}">
                <a16:creationId xmlns:a16="http://schemas.microsoft.com/office/drawing/2014/main" id="{DC94D314-549F-7275-D3D0-E5F231E034FE}"/>
              </a:ext>
            </a:extLst>
          </p:cNvPr>
          <p:cNvSpPr txBox="1">
            <a:spLocks noChangeArrowheads="1"/>
          </p:cNvSpPr>
          <p:nvPr/>
        </p:nvSpPr>
        <p:spPr bwMode="auto">
          <a:xfrm>
            <a:off x="5761451" y="5518509"/>
            <a:ext cx="1885131" cy="282129"/>
          </a:xfrm>
          <a:prstGeom prst="rect">
            <a:avLst/>
          </a:prstGeom>
          <a:solidFill>
            <a:schemeClr val="bg1"/>
          </a:solidFill>
          <a:ln w="9525">
            <a:solidFill>
              <a:srgbClr val="0000FF"/>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dirty="0">
                <a:solidFill>
                  <a:srgbClr val="0000FF"/>
                </a:solidFill>
                <a:latin typeface="Arial" charset="0"/>
              </a:rPr>
              <a:t>八尾富田林線（八尾藤井寺工区）</a:t>
            </a:r>
            <a:endParaRPr lang="en-US" altLang="ja-JP" sz="1050" dirty="0">
              <a:solidFill>
                <a:srgbClr val="0000FF"/>
              </a:solidFill>
              <a:latin typeface="Arial" charset="0"/>
            </a:endParaRPr>
          </a:p>
          <a:p>
            <a:pPr algn="ctr" eaLnBrk="1" hangingPunct="1">
              <a:lnSpc>
                <a:spcPts val="1100"/>
              </a:lnSpc>
              <a:spcBef>
                <a:spcPct val="0"/>
              </a:spcBef>
              <a:buFontTx/>
              <a:buNone/>
            </a:pPr>
            <a:r>
              <a:rPr lang="en-US" altLang="ja-JP" sz="1050" dirty="0">
                <a:solidFill>
                  <a:srgbClr val="0000FF"/>
                </a:solidFill>
                <a:latin typeface="Arial" charset="0"/>
              </a:rPr>
              <a:t>138</a:t>
            </a:r>
            <a:r>
              <a:rPr lang="ja-JP" altLang="en-US" sz="1050" dirty="0">
                <a:solidFill>
                  <a:srgbClr val="0000FF"/>
                </a:solidFill>
                <a:latin typeface="Arial" charset="0"/>
              </a:rPr>
              <a:t>百台</a:t>
            </a:r>
            <a:r>
              <a:rPr lang="en-US" altLang="ja-JP" sz="1050" dirty="0">
                <a:solidFill>
                  <a:srgbClr val="0000FF"/>
                </a:solidFill>
                <a:latin typeface="Arial" charset="0"/>
              </a:rPr>
              <a:t>/</a:t>
            </a:r>
            <a:r>
              <a:rPr lang="ja-JP" altLang="en-US" sz="1050" dirty="0">
                <a:solidFill>
                  <a:srgbClr val="0000FF"/>
                </a:solidFill>
                <a:latin typeface="Arial" charset="0"/>
              </a:rPr>
              <a:t>日</a:t>
            </a:r>
          </a:p>
        </p:txBody>
      </p:sp>
      <p:sp>
        <p:nvSpPr>
          <p:cNvPr id="22667" name="テキスト ボックス 114">
            <a:extLst>
              <a:ext uri="{FF2B5EF4-FFF2-40B4-BE49-F238E27FC236}">
                <a16:creationId xmlns:a16="http://schemas.microsoft.com/office/drawing/2014/main" id="{7475678B-1499-B5E3-5843-4BFAD706C5DC}"/>
              </a:ext>
            </a:extLst>
          </p:cNvPr>
          <p:cNvSpPr txBox="1">
            <a:spLocks noChangeArrowheads="1"/>
          </p:cNvSpPr>
          <p:nvPr/>
        </p:nvSpPr>
        <p:spPr bwMode="auto">
          <a:xfrm>
            <a:off x="4660773" y="5230256"/>
            <a:ext cx="942566"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大阪中央環状線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345</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68" name="楕円 22667">
            <a:extLst>
              <a:ext uri="{FF2B5EF4-FFF2-40B4-BE49-F238E27FC236}">
                <a16:creationId xmlns:a16="http://schemas.microsoft.com/office/drawing/2014/main" id="{488193FB-56A6-9492-520A-78E4AF496E40}"/>
              </a:ext>
            </a:extLst>
          </p:cNvPr>
          <p:cNvSpPr/>
          <p:nvPr/>
        </p:nvSpPr>
        <p:spPr>
          <a:xfrm>
            <a:off x="5052344" y="4149703"/>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69" name="フリーフォーム: 図形 22668">
            <a:extLst>
              <a:ext uri="{FF2B5EF4-FFF2-40B4-BE49-F238E27FC236}">
                <a16:creationId xmlns:a16="http://schemas.microsoft.com/office/drawing/2014/main" id="{D3FF92DA-7D1D-146E-8B8C-2B0E56EFDD15}"/>
              </a:ext>
            </a:extLst>
          </p:cNvPr>
          <p:cNvSpPr/>
          <p:nvPr/>
        </p:nvSpPr>
        <p:spPr>
          <a:xfrm>
            <a:off x="5120640" y="4454500"/>
            <a:ext cx="76964" cy="757580"/>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70" name="フリーフォーム: 図形 22669">
            <a:extLst>
              <a:ext uri="{FF2B5EF4-FFF2-40B4-BE49-F238E27FC236}">
                <a16:creationId xmlns:a16="http://schemas.microsoft.com/office/drawing/2014/main" id="{F3736AA8-C653-EB2E-9045-26631F5B38E5}"/>
              </a:ext>
            </a:extLst>
          </p:cNvPr>
          <p:cNvSpPr/>
          <p:nvPr/>
        </p:nvSpPr>
        <p:spPr>
          <a:xfrm>
            <a:off x="6302188" y="4682646"/>
            <a:ext cx="60295" cy="826636"/>
          </a:xfrm>
          <a:custGeom>
            <a:avLst/>
            <a:gdLst>
              <a:gd name="connsiteX0" fmla="*/ 0 w 60960"/>
              <a:gd name="connsiteY0" fmla="*/ 723900 h 723900"/>
              <a:gd name="connsiteX1" fmla="*/ 60960 w 60960"/>
              <a:gd name="connsiteY1" fmla="*/ 0 h 723900"/>
              <a:gd name="connsiteX0" fmla="*/ 0 w 38327"/>
              <a:gd name="connsiteY0" fmla="*/ 789886 h 789886"/>
              <a:gd name="connsiteX1" fmla="*/ 38327 w 38327"/>
              <a:gd name="connsiteY1" fmla="*/ 0 h 789886"/>
              <a:gd name="connsiteX0" fmla="*/ 0 w 47757"/>
              <a:gd name="connsiteY0" fmla="*/ 789886 h 789886"/>
              <a:gd name="connsiteX1" fmla="*/ 47757 w 47757"/>
              <a:gd name="connsiteY1" fmla="*/ 0 h 789886"/>
            </a:gdLst>
            <a:ahLst/>
            <a:cxnLst>
              <a:cxn ang="0">
                <a:pos x="connsiteX0" y="connsiteY0"/>
              </a:cxn>
              <a:cxn ang="0">
                <a:pos x="connsiteX1" y="connsiteY1"/>
              </a:cxn>
            </a:cxnLst>
            <a:rect l="l" t="t" r="r" b="b"/>
            <a:pathLst>
              <a:path w="47757" h="789886">
                <a:moveTo>
                  <a:pt x="0" y="789886"/>
                </a:moveTo>
                <a:cubicBezTo>
                  <a:pt x="20320" y="548586"/>
                  <a:pt x="27437" y="241300"/>
                  <a:pt x="47757" y="0"/>
                </a:cubicBezTo>
              </a:path>
            </a:pathLst>
          </a:cu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71" name="楕円 22670">
            <a:extLst>
              <a:ext uri="{FF2B5EF4-FFF2-40B4-BE49-F238E27FC236}">
                <a16:creationId xmlns:a16="http://schemas.microsoft.com/office/drawing/2014/main" id="{87F4BADA-099E-B4BB-34B6-06C753759918}"/>
              </a:ext>
            </a:extLst>
          </p:cNvPr>
          <p:cNvSpPr/>
          <p:nvPr/>
        </p:nvSpPr>
        <p:spPr>
          <a:xfrm>
            <a:off x="6357562" y="4482746"/>
            <a:ext cx="307220" cy="307220"/>
          </a:xfrm>
          <a:prstGeom prst="ellipse">
            <a:avLst/>
          </a:prstGeom>
          <a:noFill/>
          <a:ln w="28575">
            <a:solidFill>
              <a:srgbClr val="0000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72" name="楕円 22671">
            <a:extLst>
              <a:ext uri="{FF2B5EF4-FFF2-40B4-BE49-F238E27FC236}">
                <a16:creationId xmlns:a16="http://schemas.microsoft.com/office/drawing/2014/main" id="{A97B50C5-5C85-8394-6E65-9D5E9A2F0326}"/>
              </a:ext>
            </a:extLst>
          </p:cNvPr>
          <p:cNvSpPr/>
          <p:nvPr/>
        </p:nvSpPr>
        <p:spPr>
          <a:xfrm>
            <a:off x="7242276" y="4454921"/>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73" name="フリーフォーム: 図形 22672">
            <a:extLst>
              <a:ext uri="{FF2B5EF4-FFF2-40B4-BE49-F238E27FC236}">
                <a16:creationId xmlns:a16="http://schemas.microsoft.com/office/drawing/2014/main" id="{D937E90D-C6CE-8144-76B1-7A7465F0654E}"/>
              </a:ext>
            </a:extLst>
          </p:cNvPr>
          <p:cNvSpPr/>
          <p:nvPr/>
        </p:nvSpPr>
        <p:spPr>
          <a:xfrm rot="19515196">
            <a:off x="7622752" y="4708935"/>
            <a:ext cx="76964" cy="803242"/>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74" name="テキスト ボックス 114">
            <a:extLst>
              <a:ext uri="{FF2B5EF4-FFF2-40B4-BE49-F238E27FC236}">
                <a16:creationId xmlns:a16="http://schemas.microsoft.com/office/drawing/2014/main" id="{48A34D7F-A33E-847B-C690-658ABC762B0A}"/>
              </a:ext>
            </a:extLst>
          </p:cNvPr>
          <p:cNvSpPr txBox="1">
            <a:spLocks noChangeArrowheads="1"/>
          </p:cNvSpPr>
          <p:nvPr/>
        </p:nvSpPr>
        <p:spPr bwMode="auto">
          <a:xfrm>
            <a:off x="7731891" y="5461715"/>
            <a:ext cx="1211870"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（旧）大阪中央環状線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73</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75" name="楕円 22674">
            <a:extLst>
              <a:ext uri="{FF2B5EF4-FFF2-40B4-BE49-F238E27FC236}">
                <a16:creationId xmlns:a16="http://schemas.microsoft.com/office/drawing/2014/main" id="{A994B16C-C92C-3174-1363-F372F48DA4A6}"/>
              </a:ext>
            </a:extLst>
          </p:cNvPr>
          <p:cNvSpPr/>
          <p:nvPr/>
        </p:nvSpPr>
        <p:spPr>
          <a:xfrm>
            <a:off x="7753388" y="4498409"/>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76" name="フリーフォーム: 図形 22675">
            <a:extLst>
              <a:ext uri="{FF2B5EF4-FFF2-40B4-BE49-F238E27FC236}">
                <a16:creationId xmlns:a16="http://schemas.microsoft.com/office/drawing/2014/main" id="{083800A8-E1FE-34D3-1812-69287165FFE5}"/>
              </a:ext>
            </a:extLst>
          </p:cNvPr>
          <p:cNvSpPr/>
          <p:nvPr/>
        </p:nvSpPr>
        <p:spPr>
          <a:xfrm>
            <a:off x="7943090" y="3691710"/>
            <a:ext cx="76964" cy="803242"/>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77" name="テキスト ボックス 114">
            <a:extLst>
              <a:ext uri="{FF2B5EF4-FFF2-40B4-BE49-F238E27FC236}">
                <a16:creationId xmlns:a16="http://schemas.microsoft.com/office/drawing/2014/main" id="{6C4DF6C1-DCB9-CCBE-454F-1E7BE545E18A}"/>
              </a:ext>
            </a:extLst>
          </p:cNvPr>
          <p:cNvSpPr txBox="1">
            <a:spLocks noChangeArrowheads="1"/>
          </p:cNvSpPr>
          <p:nvPr/>
        </p:nvSpPr>
        <p:spPr bwMode="auto">
          <a:xfrm>
            <a:off x="7660028" y="3464926"/>
            <a:ext cx="666849"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国道</a:t>
            </a:r>
            <a:r>
              <a:rPr lang="en-US" altLang="ja-JP" sz="1050" b="1" dirty="0">
                <a:solidFill>
                  <a:srgbClr val="FF0000"/>
                </a:solidFill>
                <a:latin typeface="Arial" charset="0"/>
              </a:rPr>
              <a:t>170</a:t>
            </a:r>
            <a:r>
              <a:rPr lang="ja-JP" altLang="en-US" sz="1050" b="1" dirty="0">
                <a:solidFill>
                  <a:srgbClr val="FF0000"/>
                </a:solidFill>
                <a:latin typeface="Arial" charset="0"/>
              </a:rPr>
              <a:t>号</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385</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78" name="テキスト ボックス 114">
            <a:extLst>
              <a:ext uri="{FF2B5EF4-FFF2-40B4-BE49-F238E27FC236}">
                <a16:creationId xmlns:a16="http://schemas.microsoft.com/office/drawing/2014/main" id="{9A81A8B0-4196-F272-5E06-2CAD171888A1}"/>
              </a:ext>
            </a:extLst>
          </p:cNvPr>
          <p:cNvSpPr txBox="1">
            <a:spLocks noChangeArrowheads="1"/>
          </p:cNvSpPr>
          <p:nvPr/>
        </p:nvSpPr>
        <p:spPr bwMode="auto">
          <a:xfrm>
            <a:off x="61218" y="5222102"/>
            <a:ext cx="942566"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大阪中央環状線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361</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79" name="楕円 22678">
            <a:extLst>
              <a:ext uri="{FF2B5EF4-FFF2-40B4-BE49-F238E27FC236}">
                <a16:creationId xmlns:a16="http://schemas.microsoft.com/office/drawing/2014/main" id="{E53A1418-8C88-1C25-FD74-268A1B2A263B}"/>
              </a:ext>
            </a:extLst>
          </p:cNvPr>
          <p:cNvSpPr/>
          <p:nvPr/>
        </p:nvSpPr>
        <p:spPr>
          <a:xfrm>
            <a:off x="452789" y="4141549"/>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80" name="フリーフォーム: 図形 22679">
            <a:extLst>
              <a:ext uri="{FF2B5EF4-FFF2-40B4-BE49-F238E27FC236}">
                <a16:creationId xmlns:a16="http://schemas.microsoft.com/office/drawing/2014/main" id="{D4327694-4C43-4E59-5D5C-14851FDAC3E2}"/>
              </a:ext>
            </a:extLst>
          </p:cNvPr>
          <p:cNvSpPr/>
          <p:nvPr/>
        </p:nvSpPr>
        <p:spPr>
          <a:xfrm>
            <a:off x="521085" y="4446346"/>
            <a:ext cx="76964" cy="757580"/>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81" name="楕円 22680">
            <a:extLst>
              <a:ext uri="{FF2B5EF4-FFF2-40B4-BE49-F238E27FC236}">
                <a16:creationId xmlns:a16="http://schemas.microsoft.com/office/drawing/2014/main" id="{61B85B88-FB9B-F98F-6C9C-0DBB6613D574}"/>
              </a:ext>
            </a:extLst>
          </p:cNvPr>
          <p:cNvSpPr/>
          <p:nvPr/>
        </p:nvSpPr>
        <p:spPr>
          <a:xfrm>
            <a:off x="2642721" y="4446767"/>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82" name="フリーフォーム: 図形 22681">
            <a:extLst>
              <a:ext uri="{FF2B5EF4-FFF2-40B4-BE49-F238E27FC236}">
                <a16:creationId xmlns:a16="http://schemas.microsoft.com/office/drawing/2014/main" id="{AA4A72CE-BE78-D102-CF55-681D9606A302}"/>
              </a:ext>
            </a:extLst>
          </p:cNvPr>
          <p:cNvSpPr/>
          <p:nvPr/>
        </p:nvSpPr>
        <p:spPr>
          <a:xfrm rot="19515196">
            <a:off x="3023197" y="4700781"/>
            <a:ext cx="76964" cy="803242"/>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83" name="テキスト ボックス 114">
            <a:extLst>
              <a:ext uri="{FF2B5EF4-FFF2-40B4-BE49-F238E27FC236}">
                <a16:creationId xmlns:a16="http://schemas.microsoft.com/office/drawing/2014/main" id="{DE29F551-E9BB-1695-D2F9-8B6F584F7171}"/>
              </a:ext>
            </a:extLst>
          </p:cNvPr>
          <p:cNvSpPr txBox="1">
            <a:spLocks noChangeArrowheads="1"/>
          </p:cNvSpPr>
          <p:nvPr/>
        </p:nvSpPr>
        <p:spPr bwMode="auto">
          <a:xfrm>
            <a:off x="3132336" y="5453561"/>
            <a:ext cx="1211870"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（旧）大阪中央環状線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115</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84" name="楕円 22683">
            <a:extLst>
              <a:ext uri="{FF2B5EF4-FFF2-40B4-BE49-F238E27FC236}">
                <a16:creationId xmlns:a16="http://schemas.microsoft.com/office/drawing/2014/main" id="{AA23461B-8AD2-A9ED-1875-5403BBEEF2DA}"/>
              </a:ext>
            </a:extLst>
          </p:cNvPr>
          <p:cNvSpPr/>
          <p:nvPr/>
        </p:nvSpPr>
        <p:spPr>
          <a:xfrm>
            <a:off x="3153833" y="4490255"/>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85" name="フリーフォーム: 図形 22684">
            <a:extLst>
              <a:ext uri="{FF2B5EF4-FFF2-40B4-BE49-F238E27FC236}">
                <a16:creationId xmlns:a16="http://schemas.microsoft.com/office/drawing/2014/main" id="{89873ED9-02C6-C0F2-9B15-6E831D12F29C}"/>
              </a:ext>
            </a:extLst>
          </p:cNvPr>
          <p:cNvSpPr/>
          <p:nvPr/>
        </p:nvSpPr>
        <p:spPr>
          <a:xfrm>
            <a:off x="3343535" y="3683556"/>
            <a:ext cx="76964" cy="803242"/>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2BD4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86" name="テキスト ボックス 114">
            <a:extLst>
              <a:ext uri="{FF2B5EF4-FFF2-40B4-BE49-F238E27FC236}">
                <a16:creationId xmlns:a16="http://schemas.microsoft.com/office/drawing/2014/main" id="{5EF32F01-0DD1-5E47-3B85-849E0C03297C}"/>
              </a:ext>
            </a:extLst>
          </p:cNvPr>
          <p:cNvSpPr txBox="1">
            <a:spLocks noChangeArrowheads="1"/>
          </p:cNvSpPr>
          <p:nvPr/>
        </p:nvSpPr>
        <p:spPr bwMode="auto">
          <a:xfrm>
            <a:off x="3060473" y="3456772"/>
            <a:ext cx="666849"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国道</a:t>
            </a:r>
            <a:r>
              <a:rPr lang="en-US" altLang="ja-JP" sz="1050" b="1" dirty="0">
                <a:solidFill>
                  <a:srgbClr val="FF0000"/>
                </a:solidFill>
                <a:latin typeface="Arial" charset="0"/>
              </a:rPr>
              <a:t>170</a:t>
            </a:r>
            <a:r>
              <a:rPr lang="ja-JP" altLang="en-US" sz="1050" b="1" dirty="0">
                <a:solidFill>
                  <a:srgbClr val="FF0000"/>
                </a:solidFill>
                <a:latin typeface="Arial" charset="0"/>
              </a:rPr>
              <a:t>号</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402</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53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9152F876-EC35-4BA4-A916-342C43AAB67D}" type="slidenum">
              <a:rPr lang="ja-JP" altLang="en-US" sz="2000" smtClean="0">
                <a:latin typeface="Arial" charset="0"/>
              </a:rPr>
              <a:pPr eaLnBrk="1" hangingPunct="1">
                <a:spcBef>
                  <a:spcPct val="0"/>
                </a:spcBef>
                <a:buFontTx/>
                <a:buNone/>
              </a:pPr>
              <a:t>16</a:t>
            </a:fld>
            <a:endParaRPr lang="ja-JP" altLang="en-US" sz="2000">
              <a:latin typeface="Arial" charset="0"/>
            </a:endParaRPr>
          </a:p>
        </p:txBody>
      </p:sp>
      <p:sp>
        <p:nvSpPr>
          <p:cNvPr id="2" name="テキスト ボックス 114">
            <a:extLst>
              <a:ext uri="{FF2B5EF4-FFF2-40B4-BE49-F238E27FC236}">
                <a16:creationId xmlns:a16="http://schemas.microsoft.com/office/drawing/2014/main" id="{38CAB06B-E267-0A13-D090-A01D513B4A74}"/>
              </a:ext>
            </a:extLst>
          </p:cNvPr>
          <p:cNvSpPr txBox="1">
            <a:spLocks noChangeArrowheads="1"/>
          </p:cNvSpPr>
          <p:nvPr/>
        </p:nvSpPr>
        <p:spPr bwMode="auto">
          <a:xfrm>
            <a:off x="7073385" y="604329"/>
            <a:ext cx="2008883" cy="307777"/>
          </a:xfrm>
          <a:prstGeom prst="rect">
            <a:avLst/>
          </a:prstGeom>
          <a:solidFill>
            <a:schemeClr val="bg1"/>
          </a:solidFill>
          <a:ln w="9525">
            <a:solidFill>
              <a:srgbClr val="000000"/>
            </a:solidFill>
            <a:miter lim="800000"/>
            <a:headEnd/>
            <a:tailEnd/>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400" dirty="0">
                <a:latin typeface="Arial" charset="0"/>
              </a:rPr>
              <a:t>交通量図　（単位：百台）</a:t>
            </a:r>
          </a:p>
        </p:txBody>
      </p:sp>
      <p:pic>
        <p:nvPicPr>
          <p:cNvPr id="5" name="図 4" descr="図形, アイコン, 円&#10;&#10;自動的に生成された説明">
            <a:extLst>
              <a:ext uri="{FF2B5EF4-FFF2-40B4-BE49-F238E27FC236}">
                <a16:creationId xmlns:a16="http://schemas.microsoft.com/office/drawing/2014/main" id="{14FE3333-D778-D0D9-AE5A-0EF9C411DC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9775" y="1551173"/>
            <a:ext cx="255427" cy="312049"/>
          </a:xfrm>
          <a:prstGeom prst="rect">
            <a:avLst/>
          </a:prstGeom>
        </p:spPr>
      </p:pic>
    </p:spTree>
    <p:extLst>
      <p:ext uri="{BB962C8B-B14F-4D97-AF65-F5344CB8AC3E}">
        <p14:creationId xmlns:p14="http://schemas.microsoft.com/office/powerpoint/2010/main" val="41231633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2537" name="正方形/長方形 4"/>
          <p:cNvSpPr>
            <a:spLocks noChangeArrowheads="1"/>
          </p:cNvSpPr>
          <p:nvPr/>
        </p:nvSpPr>
        <p:spPr bwMode="auto">
          <a:xfrm>
            <a:off x="15287" y="565960"/>
            <a:ext cx="431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dirty="0">
                <a:latin typeface="HGSｺﾞｼｯｸM" pitchFamily="50" charset="-128"/>
                <a:ea typeface="HGSｺﾞｼｯｸM" pitchFamily="50" charset="-128"/>
              </a:rPr>
              <a:t>■</a:t>
            </a:r>
            <a:r>
              <a:rPr lang="ja-JP" altLang="en-US" sz="2000" b="1" dirty="0">
                <a:latin typeface="Arial" charset="0"/>
              </a:rPr>
              <a:t>事業の投資効果（費用便益分析）③</a:t>
            </a:r>
          </a:p>
        </p:txBody>
      </p:sp>
      <p:pic>
        <p:nvPicPr>
          <p:cNvPr id="3" name="図 2">
            <a:extLst>
              <a:ext uri="{FF2B5EF4-FFF2-40B4-BE49-F238E27FC236}">
                <a16:creationId xmlns:a16="http://schemas.microsoft.com/office/drawing/2014/main" id="{48501823-402F-7CE4-A5B4-E652BFFA170E}"/>
              </a:ext>
            </a:extLst>
          </p:cNvPr>
          <p:cNvPicPr>
            <a:picLocks noChangeAspect="1"/>
          </p:cNvPicPr>
          <p:nvPr/>
        </p:nvPicPr>
        <p:blipFill rotWithShape="1">
          <a:blip r:embed="rId3"/>
          <a:srcRect l="15624" t="15250" r="22002" b="13329"/>
          <a:stretch/>
        </p:blipFill>
        <p:spPr>
          <a:xfrm>
            <a:off x="61732" y="1489109"/>
            <a:ext cx="4411977" cy="4898029"/>
          </a:xfrm>
          <a:prstGeom prst="rect">
            <a:avLst/>
          </a:prstGeom>
        </p:spPr>
      </p:pic>
      <p:sp>
        <p:nvSpPr>
          <p:cNvPr id="4" name="フリーフォーム: 図形 3">
            <a:extLst>
              <a:ext uri="{FF2B5EF4-FFF2-40B4-BE49-F238E27FC236}">
                <a16:creationId xmlns:a16="http://schemas.microsoft.com/office/drawing/2014/main" id="{D7F04B1A-DE20-80C0-129A-0EEA2025913B}"/>
              </a:ext>
            </a:extLst>
          </p:cNvPr>
          <p:cNvSpPr/>
          <p:nvPr/>
        </p:nvSpPr>
        <p:spPr>
          <a:xfrm>
            <a:off x="1841612" y="1495357"/>
            <a:ext cx="82550" cy="1511300"/>
          </a:xfrm>
          <a:custGeom>
            <a:avLst/>
            <a:gdLst>
              <a:gd name="connsiteX0" fmla="*/ 82550 w 82550"/>
              <a:gd name="connsiteY0" fmla="*/ 0 h 1511300"/>
              <a:gd name="connsiteX1" fmla="*/ 44450 w 82550"/>
              <a:gd name="connsiteY1" fmla="*/ 171450 h 1511300"/>
              <a:gd name="connsiteX2" fmla="*/ 0 w 82550"/>
              <a:gd name="connsiteY2" fmla="*/ 349250 h 1511300"/>
              <a:gd name="connsiteX3" fmla="*/ 63500 w 82550"/>
              <a:gd name="connsiteY3" fmla="*/ 1511300 h 1511300"/>
            </a:gdLst>
            <a:ahLst/>
            <a:cxnLst>
              <a:cxn ang="0">
                <a:pos x="connsiteX0" y="connsiteY0"/>
              </a:cxn>
              <a:cxn ang="0">
                <a:pos x="connsiteX1" y="connsiteY1"/>
              </a:cxn>
              <a:cxn ang="0">
                <a:pos x="connsiteX2" y="connsiteY2"/>
              </a:cxn>
              <a:cxn ang="0">
                <a:pos x="connsiteX3" y="connsiteY3"/>
              </a:cxn>
            </a:cxnLst>
            <a:rect l="l" t="t" r="r" b="b"/>
            <a:pathLst>
              <a:path w="82550" h="1511300">
                <a:moveTo>
                  <a:pt x="82550" y="0"/>
                </a:moveTo>
                <a:lnTo>
                  <a:pt x="44450" y="171450"/>
                </a:lnTo>
                <a:lnTo>
                  <a:pt x="0" y="349250"/>
                </a:lnTo>
                <a:lnTo>
                  <a:pt x="63500" y="15113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6790B24D-4D3C-9E76-580D-4723A0004BF8}"/>
              </a:ext>
            </a:extLst>
          </p:cNvPr>
          <p:cNvSpPr/>
          <p:nvPr/>
        </p:nvSpPr>
        <p:spPr>
          <a:xfrm>
            <a:off x="309574" y="1527107"/>
            <a:ext cx="471587" cy="2095500"/>
          </a:xfrm>
          <a:custGeom>
            <a:avLst/>
            <a:gdLst>
              <a:gd name="connsiteX0" fmla="*/ 0 w 457200"/>
              <a:gd name="connsiteY0" fmla="*/ 0 h 2095500"/>
              <a:gd name="connsiteX1" fmla="*/ 12700 w 457200"/>
              <a:gd name="connsiteY1" fmla="*/ 520700 h 2095500"/>
              <a:gd name="connsiteX2" fmla="*/ 330200 w 457200"/>
              <a:gd name="connsiteY2" fmla="*/ 939800 h 2095500"/>
              <a:gd name="connsiteX3" fmla="*/ 457200 w 457200"/>
              <a:gd name="connsiteY3" fmla="*/ 1930400 h 2095500"/>
              <a:gd name="connsiteX4" fmla="*/ 431800 w 457200"/>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7" h="2095500">
                <a:moveTo>
                  <a:pt x="14387" y="0"/>
                </a:moveTo>
                <a:cubicBezTo>
                  <a:pt x="18620" y="173567"/>
                  <a:pt x="-27946" y="355600"/>
                  <a:pt x="27087" y="520700"/>
                </a:cubicBezTo>
                <a:cubicBezTo>
                  <a:pt x="82120" y="685800"/>
                  <a:pt x="270504" y="755650"/>
                  <a:pt x="344587" y="990600"/>
                </a:cubicBezTo>
                <a:cubicBezTo>
                  <a:pt x="418670" y="1225550"/>
                  <a:pt x="429254" y="1617133"/>
                  <a:pt x="471587" y="1930400"/>
                </a:cubicBezTo>
                <a:lnTo>
                  <a:pt x="446187" y="20955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92AA3972-98F8-AA80-A5AC-A5848A9F73DF}"/>
              </a:ext>
            </a:extLst>
          </p:cNvPr>
          <p:cNvSpPr/>
          <p:nvPr/>
        </p:nvSpPr>
        <p:spPr>
          <a:xfrm>
            <a:off x="3356087" y="2590732"/>
            <a:ext cx="438150" cy="1123950"/>
          </a:xfrm>
          <a:custGeom>
            <a:avLst/>
            <a:gdLst>
              <a:gd name="connsiteX0" fmla="*/ 0 w 438150"/>
              <a:gd name="connsiteY0" fmla="*/ 0 h 1123950"/>
              <a:gd name="connsiteX1" fmla="*/ 0 w 438150"/>
              <a:gd name="connsiteY1" fmla="*/ 523875 h 1123950"/>
              <a:gd name="connsiteX2" fmla="*/ 342900 w 438150"/>
              <a:gd name="connsiteY2" fmla="*/ 533400 h 1123950"/>
              <a:gd name="connsiteX3" fmla="*/ 323850 w 438150"/>
              <a:gd name="connsiteY3" fmla="*/ 771525 h 1123950"/>
              <a:gd name="connsiteX4" fmla="*/ 276225 w 438150"/>
              <a:gd name="connsiteY4" fmla="*/ 952500 h 1123950"/>
              <a:gd name="connsiteX5" fmla="*/ 438150 w 438150"/>
              <a:gd name="connsiteY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1123950">
                <a:moveTo>
                  <a:pt x="0" y="0"/>
                </a:moveTo>
                <a:lnTo>
                  <a:pt x="0" y="523875"/>
                </a:lnTo>
                <a:lnTo>
                  <a:pt x="342900" y="533400"/>
                </a:lnTo>
                <a:lnTo>
                  <a:pt x="323850" y="771525"/>
                </a:lnTo>
                <a:lnTo>
                  <a:pt x="276225" y="952500"/>
                </a:lnTo>
                <a:lnTo>
                  <a:pt x="438150" y="112395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86095165-CAEB-598B-70CC-0B5530A12BD5}"/>
              </a:ext>
            </a:extLst>
          </p:cNvPr>
          <p:cNvSpPr/>
          <p:nvPr/>
        </p:nvSpPr>
        <p:spPr>
          <a:xfrm flipH="1">
            <a:off x="1041513" y="3781173"/>
            <a:ext cx="45719" cy="238310"/>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CE2DD51-FDD9-ACC0-6580-0DF73149948C}"/>
              </a:ext>
            </a:extLst>
          </p:cNvPr>
          <p:cNvSpPr txBox="1"/>
          <p:nvPr/>
        </p:nvSpPr>
        <p:spPr>
          <a:xfrm rot="18657775">
            <a:off x="3547989" y="3752393"/>
            <a:ext cx="415498" cy="276999"/>
          </a:xfrm>
          <a:prstGeom prst="rect">
            <a:avLst/>
          </a:prstGeom>
          <a:noFill/>
        </p:spPr>
        <p:txBody>
          <a:bodyPr wrap="none" rtlCol="0">
            <a:spAutoFit/>
          </a:bodyPr>
          <a:lstStyle/>
          <a:p>
            <a:r>
              <a:rPr kumimoji="1" lang="en-US" altLang="ja-JP" sz="1200" b="1" dirty="0">
                <a:latin typeface="+mn-ea"/>
              </a:rPr>
              <a:t>352</a:t>
            </a:r>
            <a:endParaRPr kumimoji="1" lang="ja-JP" altLang="en-US" sz="1200" b="1" dirty="0">
              <a:latin typeface="+mn-ea"/>
            </a:endParaRPr>
          </a:p>
        </p:txBody>
      </p:sp>
      <p:sp>
        <p:nvSpPr>
          <p:cNvPr id="13" name="フリーフォーム: 図形 12">
            <a:extLst>
              <a:ext uri="{FF2B5EF4-FFF2-40B4-BE49-F238E27FC236}">
                <a16:creationId xmlns:a16="http://schemas.microsoft.com/office/drawing/2014/main" id="{7F1BA821-05D9-8E5A-6E83-9907FF45F84A}"/>
              </a:ext>
            </a:extLst>
          </p:cNvPr>
          <p:cNvSpPr/>
          <p:nvPr/>
        </p:nvSpPr>
        <p:spPr>
          <a:xfrm>
            <a:off x="1968742" y="3658115"/>
            <a:ext cx="2295330" cy="382555"/>
          </a:xfrm>
          <a:custGeom>
            <a:avLst/>
            <a:gdLst>
              <a:gd name="connsiteX0" fmla="*/ 0 w 2295330"/>
              <a:gd name="connsiteY0" fmla="*/ 0 h 382555"/>
              <a:gd name="connsiteX1" fmla="*/ 606489 w 2295330"/>
              <a:gd name="connsiteY1" fmla="*/ 9331 h 382555"/>
              <a:gd name="connsiteX2" fmla="*/ 1222310 w 2295330"/>
              <a:gd name="connsiteY2" fmla="*/ 382555 h 382555"/>
              <a:gd name="connsiteX3" fmla="*/ 2295330 w 2295330"/>
              <a:gd name="connsiteY3" fmla="*/ 382555 h 382555"/>
            </a:gdLst>
            <a:ahLst/>
            <a:cxnLst>
              <a:cxn ang="0">
                <a:pos x="connsiteX0" y="connsiteY0"/>
              </a:cxn>
              <a:cxn ang="0">
                <a:pos x="connsiteX1" y="connsiteY1"/>
              </a:cxn>
              <a:cxn ang="0">
                <a:pos x="connsiteX2" y="connsiteY2"/>
              </a:cxn>
              <a:cxn ang="0">
                <a:pos x="connsiteX3" y="connsiteY3"/>
              </a:cxn>
            </a:cxnLst>
            <a:rect l="l" t="t" r="r" b="b"/>
            <a:pathLst>
              <a:path w="2295330" h="382555">
                <a:moveTo>
                  <a:pt x="0" y="0"/>
                </a:moveTo>
                <a:lnTo>
                  <a:pt x="606489" y="9331"/>
                </a:lnTo>
                <a:lnTo>
                  <a:pt x="1222310" y="382555"/>
                </a:lnTo>
                <a:lnTo>
                  <a:pt x="2295330" y="382555"/>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12698975-79B7-61E4-1066-B126D7089133}"/>
              </a:ext>
            </a:extLst>
          </p:cNvPr>
          <p:cNvSpPr/>
          <p:nvPr/>
        </p:nvSpPr>
        <p:spPr>
          <a:xfrm>
            <a:off x="1959901" y="2955857"/>
            <a:ext cx="732611" cy="2012950"/>
          </a:xfrm>
          <a:custGeom>
            <a:avLst/>
            <a:gdLst>
              <a:gd name="connsiteX0" fmla="*/ 717550 w 717550"/>
              <a:gd name="connsiteY0" fmla="*/ 0 h 2012950"/>
              <a:gd name="connsiteX1" fmla="*/ 69850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39596"/>
              <a:gd name="connsiteY0" fmla="*/ 0 h 2012950"/>
              <a:gd name="connsiteX1" fmla="*/ 698500 w 739596"/>
              <a:gd name="connsiteY1" fmla="*/ 171450 h 2012950"/>
              <a:gd name="connsiteX2" fmla="*/ 215900 w 739596"/>
              <a:gd name="connsiteY2" fmla="*/ 488950 h 2012950"/>
              <a:gd name="connsiteX3" fmla="*/ 0 w 739596"/>
              <a:gd name="connsiteY3" fmla="*/ 501650 h 2012950"/>
              <a:gd name="connsiteX4" fmla="*/ 6350 w 739596"/>
              <a:gd name="connsiteY4" fmla="*/ 1377950 h 2012950"/>
              <a:gd name="connsiteX5" fmla="*/ 88900 w 739596"/>
              <a:gd name="connsiteY5" fmla="*/ 1790700 h 2012950"/>
              <a:gd name="connsiteX6" fmla="*/ 107950 w 739596"/>
              <a:gd name="connsiteY6" fmla="*/ 2012950 h 2012950"/>
              <a:gd name="connsiteX0" fmla="*/ 717550 w 718769"/>
              <a:gd name="connsiteY0" fmla="*/ 0 h 2012950"/>
              <a:gd name="connsiteX1" fmla="*/ 660400 w 718769"/>
              <a:gd name="connsiteY1" fmla="*/ 171450 h 2012950"/>
              <a:gd name="connsiteX2" fmla="*/ 215900 w 718769"/>
              <a:gd name="connsiteY2" fmla="*/ 488950 h 2012950"/>
              <a:gd name="connsiteX3" fmla="*/ 0 w 718769"/>
              <a:gd name="connsiteY3" fmla="*/ 501650 h 2012950"/>
              <a:gd name="connsiteX4" fmla="*/ 6350 w 718769"/>
              <a:gd name="connsiteY4" fmla="*/ 1377950 h 2012950"/>
              <a:gd name="connsiteX5" fmla="*/ 88900 w 718769"/>
              <a:gd name="connsiteY5" fmla="*/ 1790700 h 2012950"/>
              <a:gd name="connsiteX6" fmla="*/ 107950 w 718769"/>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5016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6985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8001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7429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74295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67310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7040 w 737040"/>
              <a:gd name="connsiteY0" fmla="*/ 0 h 2012950"/>
              <a:gd name="connsiteX1" fmla="*/ 635440 w 737040"/>
              <a:gd name="connsiteY1" fmla="*/ 171450 h 2012950"/>
              <a:gd name="connsiteX2" fmla="*/ 235390 w 737040"/>
              <a:gd name="connsiteY2" fmla="*/ 469900 h 2012950"/>
              <a:gd name="connsiteX3" fmla="*/ 13140 w 737040"/>
              <a:gd name="connsiteY3" fmla="*/ 647700 h 2012950"/>
              <a:gd name="connsiteX4" fmla="*/ 25840 w 737040"/>
              <a:gd name="connsiteY4" fmla="*/ 1377950 h 2012950"/>
              <a:gd name="connsiteX5" fmla="*/ 108390 w 737040"/>
              <a:gd name="connsiteY5" fmla="*/ 1790700 h 2012950"/>
              <a:gd name="connsiteX6" fmla="*/ 127440 w 737040"/>
              <a:gd name="connsiteY6" fmla="*/ 2012950 h 2012950"/>
              <a:gd name="connsiteX0" fmla="*/ 742487 w 742487"/>
              <a:gd name="connsiteY0" fmla="*/ 0 h 2012950"/>
              <a:gd name="connsiteX1" fmla="*/ 640887 w 742487"/>
              <a:gd name="connsiteY1" fmla="*/ 171450 h 2012950"/>
              <a:gd name="connsiteX2" fmla="*/ 240837 w 742487"/>
              <a:gd name="connsiteY2" fmla="*/ 469900 h 2012950"/>
              <a:gd name="connsiteX3" fmla="*/ 18587 w 742487"/>
              <a:gd name="connsiteY3" fmla="*/ 647700 h 2012950"/>
              <a:gd name="connsiteX4" fmla="*/ 31287 w 742487"/>
              <a:gd name="connsiteY4" fmla="*/ 1377950 h 2012950"/>
              <a:gd name="connsiteX5" fmla="*/ 113837 w 742487"/>
              <a:gd name="connsiteY5" fmla="*/ 1790700 h 2012950"/>
              <a:gd name="connsiteX6" fmla="*/ 132887 w 742487"/>
              <a:gd name="connsiteY6" fmla="*/ 2012950 h 2012950"/>
              <a:gd name="connsiteX0" fmla="*/ 740138 w 740138"/>
              <a:gd name="connsiteY0" fmla="*/ 0 h 2012950"/>
              <a:gd name="connsiteX1" fmla="*/ 638538 w 740138"/>
              <a:gd name="connsiteY1" fmla="*/ 171450 h 2012950"/>
              <a:gd name="connsiteX2" fmla="*/ 238488 w 740138"/>
              <a:gd name="connsiteY2" fmla="*/ 469900 h 2012950"/>
              <a:gd name="connsiteX3" fmla="*/ 16238 w 740138"/>
              <a:gd name="connsiteY3" fmla="*/ 647700 h 2012950"/>
              <a:gd name="connsiteX4" fmla="*/ 35288 w 740138"/>
              <a:gd name="connsiteY4" fmla="*/ 1390650 h 2012950"/>
              <a:gd name="connsiteX5" fmla="*/ 111488 w 740138"/>
              <a:gd name="connsiteY5" fmla="*/ 1790700 h 2012950"/>
              <a:gd name="connsiteX6" fmla="*/ 130538 w 740138"/>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29418 w 729418"/>
              <a:gd name="connsiteY0" fmla="*/ 0 h 2012950"/>
              <a:gd name="connsiteX1" fmla="*/ 627818 w 729418"/>
              <a:gd name="connsiteY1" fmla="*/ 171450 h 2012950"/>
              <a:gd name="connsiteX2" fmla="*/ 227768 w 729418"/>
              <a:gd name="connsiteY2" fmla="*/ 469900 h 2012950"/>
              <a:gd name="connsiteX3" fmla="*/ 5518 w 729418"/>
              <a:gd name="connsiteY3" fmla="*/ 615950 h 2012950"/>
              <a:gd name="connsiteX4" fmla="*/ 24568 w 729418"/>
              <a:gd name="connsiteY4" fmla="*/ 1390650 h 2012950"/>
              <a:gd name="connsiteX5" fmla="*/ 100768 w 729418"/>
              <a:gd name="connsiteY5" fmla="*/ 1790700 h 2012950"/>
              <a:gd name="connsiteX6" fmla="*/ 119818 w 729418"/>
              <a:gd name="connsiteY6" fmla="*/ 2012950 h 2012950"/>
              <a:gd name="connsiteX0" fmla="*/ 737723 w 737723"/>
              <a:gd name="connsiteY0" fmla="*/ 0 h 2012950"/>
              <a:gd name="connsiteX1" fmla="*/ 636123 w 737723"/>
              <a:gd name="connsiteY1" fmla="*/ 171450 h 2012950"/>
              <a:gd name="connsiteX2" fmla="*/ 236073 w 737723"/>
              <a:gd name="connsiteY2" fmla="*/ 444500 h 2012950"/>
              <a:gd name="connsiteX3" fmla="*/ 13823 w 737723"/>
              <a:gd name="connsiteY3" fmla="*/ 615950 h 2012950"/>
              <a:gd name="connsiteX4" fmla="*/ 32873 w 737723"/>
              <a:gd name="connsiteY4" fmla="*/ 1390650 h 2012950"/>
              <a:gd name="connsiteX5" fmla="*/ 109073 w 737723"/>
              <a:gd name="connsiteY5" fmla="*/ 1790700 h 2012950"/>
              <a:gd name="connsiteX6" fmla="*/ 128123 w 737723"/>
              <a:gd name="connsiteY6" fmla="*/ 2012950 h 2012950"/>
              <a:gd name="connsiteX0" fmla="*/ 743017 w 743017"/>
              <a:gd name="connsiteY0" fmla="*/ 0 h 2012950"/>
              <a:gd name="connsiteX1" fmla="*/ 641417 w 743017"/>
              <a:gd name="connsiteY1" fmla="*/ 171450 h 2012950"/>
              <a:gd name="connsiteX2" fmla="*/ 241367 w 743017"/>
              <a:gd name="connsiteY2" fmla="*/ 444500 h 2012950"/>
              <a:gd name="connsiteX3" fmla="*/ 12767 w 743017"/>
              <a:gd name="connsiteY3" fmla="*/ 558800 h 2012950"/>
              <a:gd name="connsiteX4" fmla="*/ 38167 w 743017"/>
              <a:gd name="connsiteY4" fmla="*/ 1390650 h 2012950"/>
              <a:gd name="connsiteX5" fmla="*/ 114367 w 743017"/>
              <a:gd name="connsiteY5" fmla="*/ 1790700 h 2012950"/>
              <a:gd name="connsiteX6" fmla="*/ 133417 w 743017"/>
              <a:gd name="connsiteY6" fmla="*/ 2012950 h 2012950"/>
              <a:gd name="connsiteX0" fmla="*/ 737724 w 737724"/>
              <a:gd name="connsiteY0" fmla="*/ 0 h 2012950"/>
              <a:gd name="connsiteX1" fmla="*/ 636124 w 737724"/>
              <a:gd name="connsiteY1" fmla="*/ 171450 h 2012950"/>
              <a:gd name="connsiteX2" fmla="*/ 236074 w 737724"/>
              <a:gd name="connsiteY2" fmla="*/ 444500 h 2012950"/>
              <a:gd name="connsiteX3" fmla="*/ 13824 w 737724"/>
              <a:gd name="connsiteY3" fmla="*/ 558800 h 2012950"/>
              <a:gd name="connsiteX4" fmla="*/ 32874 w 737724"/>
              <a:gd name="connsiteY4" fmla="*/ 1390650 h 2012950"/>
              <a:gd name="connsiteX5" fmla="*/ 109074 w 737724"/>
              <a:gd name="connsiteY5" fmla="*/ 1790700 h 2012950"/>
              <a:gd name="connsiteX6" fmla="*/ 128124 w 737724"/>
              <a:gd name="connsiteY6" fmla="*/ 2012950 h 2012950"/>
              <a:gd name="connsiteX0" fmla="*/ 724345 w 724345"/>
              <a:gd name="connsiteY0" fmla="*/ 0 h 2012950"/>
              <a:gd name="connsiteX1" fmla="*/ 622745 w 724345"/>
              <a:gd name="connsiteY1" fmla="*/ 171450 h 2012950"/>
              <a:gd name="connsiteX2" fmla="*/ 222695 w 724345"/>
              <a:gd name="connsiteY2" fmla="*/ 444500 h 2012950"/>
              <a:gd name="connsiteX3" fmla="*/ 445 w 724345"/>
              <a:gd name="connsiteY3" fmla="*/ 558800 h 2012950"/>
              <a:gd name="connsiteX4" fmla="*/ 19495 w 724345"/>
              <a:gd name="connsiteY4" fmla="*/ 1390650 h 2012950"/>
              <a:gd name="connsiteX5" fmla="*/ 95695 w 724345"/>
              <a:gd name="connsiteY5" fmla="*/ 1790700 h 2012950"/>
              <a:gd name="connsiteX6" fmla="*/ 114745 w 724345"/>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8420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32611 w 732611"/>
              <a:gd name="connsiteY0" fmla="*/ 0 h 2012950"/>
              <a:gd name="connsiteX1" fmla="*/ 631011 w 732611"/>
              <a:gd name="connsiteY1" fmla="*/ 171450 h 2012950"/>
              <a:gd name="connsiteX2" fmla="*/ 230961 w 732611"/>
              <a:gd name="connsiteY2" fmla="*/ 4318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 name="connsiteX0" fmla="*/ 732611 w 732611"/>
              <a:gd name="connsiteY0" fmla="*/ 0 h 2012950"/>
              <a:gd name="connsiteX1" fmla="*/ 631011 w 732611"/>
              <a:gd name="connsiteY1" fmla="*/ 171450 h 2012950"/>
              <a:gd name="connsiteX2" fmla="*/ 230961 w 732611"/>
              <a:gd name="connsiteY2" fmla="*/ 4445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611" h="2012950">
                <a:moveTo>
                  <a:pt x="732611" y="0"/>
                </a:moveTo>
                <a:cubicBezTo>
                  <a:pt x="726261" y="57150"/>
                  <a:pt x="714619" y="97367"/>
                  <a:pt x="631011" y="171450"/>
                </a:cubicBezTo>
                <a:cubicBezTo>
                  <a:pt x="547403" y="245533"/>
                  <a:pt x="333619" y="375708"/>
                  <a:pt x="230961" y="444500"/>
                </a:cubicBezTo>
                <a:cubicBezTo>
                  <a:pt x="128303" y="513292"/>
                  <a:pt x="48928" y="426508"/>
                  <a:pt x="15061" y="584200"/>
                </a:cubicBezTo>
                <a:cubicBezTo>
                  <a:pt x="-18806" y="741892"/>
                  <a:pt x="12944" y="1189567"/>
                  <a:pt x="27761" y="1390650"/>
                </a:cubicBezTo>
                <a:cubicBezTo>
                  <a:pt x="42578" y="1591733"/>
                  <a:pt x="78561" y="1657350"/>
                  <a:pt x="103961" y="1790700"/>
                </a:cubicBezTo>
                <a:cubicBezTo>
                  <a:pt x="129361" y="1924050"/>
                  <a:pt x="116661" y="1938867"/>
                  <a:pt x="123011" y="2012950"/>
                </a:cubicBezTo>
              </a:path>
            </a:pathLst>
          </a:custGeom>
          <a:noFill/>
          <a:ln w="444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EB8BB7C-B3A9-FC87-D135-C8F881AD4F83}"/>
              </a:ext>
            </a:extLst>
          </p:cNvPr>
          <p:cNvSpPr txBox="1"/>
          <p:nvPr/>
        </p:nvSpPr>
        <p:spPr>
          <a:xfrm rot="2000894">
            <a:off x="2782842" y="3651277"/>
            <a:ext cx="415498" cy="276999"/>
          </a:xfrm>
          <a:prstGeom prst="rect">
            <a:avLst/>
          </a:prstGeom>
          <a:noFill/>
        </p:spPr>
        <p:txBody>
          <a:bodyPr wrap="none" rtlCol="0">
            <a:spAutoFit/>
          </a:bodyPr>
          <a:lstStyle/>
          <a:p>
            <a:r>
              <a:rPr kumimoji="1" lang="en-US" altLang="ja-JP" sz="1200" b="1" dirty="0">
                <a:latin typeface="+mn-ea"/>
              </a:rPr>
              <a:t>150</a:t>
            </a:r>
            <a:endParaRPr kumimoji="1" lang="ja-JP" altLang="en-US" sz="1200" b="1" dirty="0">
              <a:latin typeface="+mn-ea"/>
            </a:endParaRPr>
          </a:p>
        </p:txBody>
      </p:sp>
      <p:sp>
        <p:nvSpPr>
          <p:cNvPr id="16" name="テキスト ボックス 15">
            <a:extLst>
              <a:ext uri="{FF2B5EF4-FFF2-40B4-BE49-F238E27FC236}">
                <a16:creationId xmlns:a16="http://schemas.microsoft.com/office/drawing/2014/main" id="{B502692D-B4D6-144C-E4E0-7321A3D59E84}"/>
              </a:ext>
            </a:extLst>
          </p:cNvPr>
          <p:cNvSpPr txBox="1"/>
          <p:nvPr/>
        </p:nvSpPr>
        <p:spPr>
          <a:xfrm>
            <a:off x="2766220" y="2737427"/>
            <a:ext cx="415498" cy="276999"/>
          </a:xfrm>
          <a:prstGeom prst="rect">
            <a:avLst/>
          </a:prstGeom>
          <a:noFill/>
        </p:spPr>
        <p:txBody>
          <a:bodyPr wrap="none" rtlCol="0">
            <a:spAutoFit/>
          </a:bodyPr>
          <a:lstStyle/>
          <a:p>
            <a:r>
              <a:rPr kumimoji="1" lang="en-US" altLang="ja-JP" sz="1200" b="1" dirty="0">
                <a:latin typeface="+mn-ea"/>
              </a:rPr>
              <a:t>104</a:t>
            </a:r>
            <a:endParaRPr kumimoji="1" lang="ja-JP" altLang="en-US" sz="1200" b="1" dirty="0">
              <a:latin typeface="+mn-ea"/>
            </a:endParaRPr>
          </a:p>
        </p:txBody>
      </p:sp>
      <p:sp>
        <p:nvSpPr>
          <p:cNvPr id="17" name="テキスト ボックス 16">
            <a:extLst>
              <a:ext uri="{FF2B5EF4-FFF2-40B4-BE49-F238E27FC236}">
                <a16:creationId xmlns:a16="http://schemas.microsoft.com/office/drawing/2014/main" id="{AE281EAB-97DB-A159-9A33-DF9B3D5B3C5E}"/>
              </a:ext>
            </a:extLst>
          </p:cNvPr>
          <p:cNvSpPr txBox="1"/>
          <p:nvPr/>
        </p:nvSpPr>
        <p:spPr>
          <a:xfrm>
            <a:off x="2287124" y="2738764"/>
            <a:ext cx="415498" cy="276999"/>
          </a:xfrm>
          <a:prstGeom prst="rect">
            <a:avLst/>
          </a:prstGeom>
          <a:noFill/>
        </p:spPr>
        <p:txBody>
          <a:bodyPr wrap="none" rtlCol="0">
            <a:spAutoFit/>
          </a:bodyPr>
          <a:lstStyle/>
          <a:p>
            <a:r>
              <a:rPr kumimoji="1" lang="en-US" altLang="ja-JP" sz="1200" b="1" dirty="0">
                <a:latin typeface="+mn-ea"/>
              </a:rPr>
              <a:t>104</a:t>
            </a:r>
            <a:endParaRPr kumimoji="1" lang="ja-JP" altLang="en-US" sz="1200" b="1" dirty="0">
              <a:latin typeface="+mn-ea"/>
            </a:endParaRPr>
          </a:p>
        </p:txBody>
      </p:sp>
      <p:sp>
        <p:nvSpPr>
          <p:cNvPr id="18" name="テキスト ボックス 17">
            <a:extLst>
              <a:ext uri="{FF2B5EF4-FFF2-40B4-BE49-F238E27FC236}">
                <a16:creationId xmlns:a16="http://schemas.microsoft.com/office/drawing/2014/main" id="{E41C5D27-EFC8-8E25-6389-AFF93A327CDF}"/>
              </a:ext>
            </a:extLst>
          </p:cNvPr>
          <p:cNvSpPr txBox="1"/>
          <p:nvPr/>
        </p:nvSpPr>
        <p:spPr>
          <a:xfrm>
            <a:off x="1876793" y="2757526"/>
            <a:ext cx="415498" cy="276999"/>
          </a:xfrm>
          <a:prstGeom prst="rect">
            <a:avLst/>
          </a:prstGeom>
          <a:noFill/>
        </p:spPr>
        <p:txBody>
          <a:bodyPr wrap="none" rtlCol="0">
            <a:spAutoFit/>
          </a:bodyPr>
          <a:lstStyle/>
          <a:p>
            <a:r>
              <a:rPr kumimoji="1" lang="en-US" altLang="ja-JP" sz="1200" b="1" dirty="0">
                <a:latin typeface="+mn-ea"/>
              </a:rPr>
              <a:t>130</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0D8540CA-20D6-3FE9-185E-72D7B55B79A6}"/>
              </a:ext>
            </a:extLst>
          </p:cNvPr>
          <p:cNvSpPr txBox="1"/>
          <p:nvPr/>
        </p:nvSpPr>
        <p:spPr>
          <a:xfrm>
            <a:off x="1420955" y="2784013"/>
            <a:ext cx="338554" cy="276999"/>
          </a:xfrm>
          <a:prstGeom prst="rect">
            <a:avLst/>
          </a:prstGeom>
          <a:noFill/>
        </p:spPr>
        <p:txBody>
          <a:bodyPr wrap="none" rtlCol="0">
            <a:spAutoFit/>
          </a:bodyPr>
          <a:lstStyle/>
          <a:p>
            <a:r>
              <a:rPr kumimoji="1" lang="en-US" altLang="ja-JP" sz="1200" b="1" dirty="0">
                <a:latin typeface="+mn-ea"/>
              </a:rPr>
              <a:t>84</a:t>
            </a:r>
            <a:endParaRPr kumimoji="1" lang="ja-JP" altLang="en-US" sz="1200" b="1" dirty="0">
              <a:latin typeface="+mn-ea"/>
            </a:endParaRPr>
          </a:p>
        </p:txBody>
      </p:sp>
      <p:sp>
        <p:nvSpPr>
          <p:cNvPr id="21" name="テキスト ボックス 20">
            <a:extLst>
              <a:ext uri="{FF2B5EF4-FFF2-40B4-BE49-F238E27FC236}">
                <a16:creationId xmlns:a16="http://schemas.microsoft.com/office/drawing/2014/main" id="{1B8C9590-6BB1-4C8C-A45F-A6D4B2969789}"/>
              </a:ext>
            </a:extLst>
          </p:cNvPr>
          <p:cNvSpPr txBox="1"/>
          <p:nvPr/>
        </p:nvSpPr>
        <p:spPr>
          <a:xfrm rot="16039020">
            <a:off x="1075773" y="2465698"/>
            <a:ext cx="415498" cy="276999"/>
          </a:xfrm>
          <a:prstGeom prst="rect">
            <a:avLst/>
          </a:prstGeom>
          <a:noFill/>
        </p:spPr>
        <p:txBody>
          <a:bodyPr wrap="none" rtlCol="0">
            <a:spAutoFit/>
          </a:bodyPr>
          <a:lstStyle/>
          <a:p>
            <a:r>
              <a:rPr kumimoji="1" lang="en-US" altLang="ja-JP" sz="1200" b="1" dirty="0">
                <a:latin typeface="+mn-ea"/>
              </a:rPr>
              <a:t>535</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58E2DEFC-E160-8622-4277-5CF37D323271}"/>
              </a:ext>
            </a:extLst>
          </p:cNvPr>
          <p:cNvSpPr txBox="1"/>
          <p:nvPr/>
        </p:nvSpPr>
        <p:spPr>
          <a:xfrm rot="16518369">
            <a:off x="816991" y="1887478"/>
            <a:ext cx="415498" cy="276999"/>
          </a:xfrm>
          <a:prstGeom prst="rect">
            <a:avLst/>
          </a:prstGeom>
          <a:noFill/>
        </p:spPr>
        <p:txBody>
          <a:bodyPr wrap="none" rtlCol="0">
            <a:spAutoFit/>
          </a:bodyPr>
          <a:lstStyle/>
          <a:p>
            <a:r>
              <a:rPr kumimoji="1" lang="en-US" altLang="ja-JP" sz="1200" b="1" dirty="0">
                <a:latin typeface="+mn-ea"/>
              </a:rPr>
              <a:t>626</a:t>
            </a:r>
            <a:endParaRPr kumimoji="1" lang="ja-JP" altLang="en-US" sz="1200" b="1" dirty="0">
              <a:latin typeface="+mn-ea"/>
            </a:endParaRPr>
          </a:p>
        </p:txBody>
      </p:sp>
      <p:sp>
        <p:nvSpPr>
          <p:cNvPr id="23" name="テキスト ボックス 22">
            <a:extLst>
              <a:ext uri="{FF2B5EF4-FFF2-40B4-BE49-F238E27FC236}">
                <a16:creationId xmlns:a16="http://schemas.microsoft.com/office/drawing/2014/main" id="{C0535F21-90DD-789F-66DE-5A817EE295ED}"/>
              </a:ext>
            </a:extLst>
          </p:cNvPr>
          <p:cNvSpPr txBox="1"/>
          <p:nvPr/>
        </p:nvSpPr>
        <p:spPr>
          <a:xfrm rot="15592340">
            <a:off x="1159495" y="3310867"/>
            <a:ext cx="415498" cy="276999"/>
          </a:xfrm>
          <a:prstGeom prst="rect">
            <a:avLst/>
          </a:prstGeom>
          <a:noFill/>
        </p:spPr>
        <p:txBody>
          <a:bodyPr wrap="none" rtlCol="0">
            <a:spAutoFit/>
          </a:bodyPr>
          <a:lstStyle/>
          <a:p>
            <a:r>
              <a:rPr kumimoji="1" lang="en-US" altLang="ja-JP" sz="1200" b="1" dirty="0">
                <a:latin typeface="+mn-ea"/>
              </a:rPr>
              <a:t>770</a:t>
            </a:r>
            <a:endParaRPr kumimoji="1" lang="ja-JP" altLang="en-US" sz="1200" b="1" dirty="0">
              <a:latin typeface="+mn-ea"/>
            </a:endParaRPr>
          </a:p>
        </p:txBody>
      </p:sp>
      <p:sp>
        <p:nvSpPr>
          <p:cNvPr id="24" name="テキスト ボックス 23">
            <a:extLst>
              <a:ext uri="{FF2B5EF4-FFF2-40B4-BE49-F238E27FC236}">
                <a16:creationId xmlns:a16="http://schemas.microsoft.com/office/drawing/2014/main" id="{93E8D42E-CFCE-586E-1DF1-E86BC5D065AB}"/>
              </a:ext>
            </a:extLst>
          </p:cNvPr>
          <p:cNvSpPr txBox="1"/>
          <p:nvPr/>
        </p:nvSpPr>
        <p:spPr>
          <a:xfrm rot="15321465">
            <a:off x="842705" y="3251566"/>
            <a:ext cx="415498" cy="276999"/>
          </a:xfrm>
          <a:prstGeom prst="rect">
            <a:avLst/>
          </a:prstGeom>
          <a:noFill/>
        </p:spPr>
        <p:txBody>
          <a:bodyPr wrap="square" rtlCol="0">
            <a:spAutoFit/>
          </a:bodyPr>
          <a:lstStyle/>
          <a:p>
            <a:r>
              <a:rPr kumimoji="1" lang="en-US" altLang="ja-JP" sz="1200" b="1" dirty="0">
                <a:latin typeface="+mn-ea"/>
              </a:rPr>
              <a:t>382</a:t>
            </a:r>
            <a:endParaRPr kumimoji="1" lang="ja-JP" altLang="en-US" sz="1200" b="1" dirty="0">
              <a:latin typeface="+mn-ea"/>
            </a:endParaRPr>
          </a:p>
        </p:txBody>
      </p:sp>
      <p:sp>
        <p:nvSpPr>
          <p:cNvPr id="25" name="テキスト ボックス 24">
            <a:extLst>
              <a:ext uri="{FF2B5EF4-FFF2-40B4-BE49-F238E27FC236}">
                <a16:creationId xmlns:a16="http://schemas.microsoft.com/office/drawing/2014/main" id="{F66C875A-2959-128F-5A39-7A89F453C887}"/>
              </a:ext>
            </a:extLst>
          </p:cNvPr>
          <p:cNvSpPr txBox="1"/>
          <p:nvPr/>
        </p:nvSpPr>
        <p:spPr>
          <a:xfrm rot="19373033">
            <a:off x="391532" y="4138981"/>
            <a:ext cx="415498" cy="276999"/>
          </a:xfrm>
          <a:prstGeom prst="rect">
            <a:avLst/>
          </a:prstGeom>
          <a:noFill/>
        </p:spPr>
        <p:txBody>
          <a:bodyPr wrap="square" rtlCol="0">
            <a:spAutoFit/>
          </a:bodyPr>
          <a:lstStyle/>
          <a:p>
            <a:r>
              <a:rPr kumimoji="1" lang="en-US" altLang="ja-JP" sz="1200" b="1" dirty="0">
                <a:latin typeface="+mn-ea"/>
              </a:rPr>
              <a:t>361</a:t>
            </a:r>
            <a:endParaRPr kumimoji="1" lang="ja-JP" altLang="en-US" sz="1200" b="1" dirty="0">
              <a:latin typeface="+mn-ea"/>
            </a:endParaRPr>
          </a:p>
        </p:txBody>
      </p:sp>
      <p:sp>
        <p:nvSpPr>
          <p:cNvPr id="26" name="テキスト ボックス 25">
            <a:extLst>
              <a:ext uri="{FF2B5EF4-FFF2-40B4-BE49-F238E27FC236}">
                <a16:creationId xmlns:a16="http://schemas.microsoft.com/office/drawing/2014/main" id="{485AF370-59A1-D068-206E-8EFDDB043FF7}"/>
              </a:ext>
            </a:extLst>
          </p:cNvPr>
          <p:cNvSpPr txBox="1"/>
          <p:nvPr/>
        </p:nvSpPr>
        <p:spPr>
          <a:xfrm rot="19373033">
            <a:off x="704047" y="4258847"/>
            <a:ext cx="415498" cy="276999"/>
          </a:xfrm>
          <a:prstGeom prst="rect">
            <a:avLst/>
          </a:prstGeom>
          <a:noFill/>
        </p:spPr>
        <p:txBody>
          <a:bodyPr wrap="square" rtlCol="0">
            <a:spAutoFit/>
          </a:bodyPr>
          <a:lstStyle/>
          <a:p>
            <a:r>
              <a:rPr kumimoji="1" lang="en-US" altLang="ja-JP" sz="1200" b="1" dirty="0">
                <a:latin typeface="+mn-ea"/>
              </a:rPr>
              <a:t>672</a:t>
            </a:r>
            <a:endParaRPr kumimoji="1" lang="ja-JP" altLang="en-US" sz="1200" b="1" dirty="0">
              <a:latin typeface="+mn-ea"/>
            </a:endParaRPr>
          </a:p>
        </p:txBody>
      </p:sp>
      <p:sp>
        <p:nvSpPr>
          <p:cNvPr id="27" name="テキスト ボックス 26">
            <a:extLst>
              <a:ext uri="{FF2B5EF4-FFF2-40B4-BE49-F238E27FC236}">
                <a16:creationId xmlns:a16="http://schemas.microsoft.com/office/drawing/2014/main" id="{3DEFC9A5-C312-354A-9734-9BE7D87F8F8F}"/>
              </a:ext>
            </a:extLst>
          </p:cNvPr>
          <p:cNvSpPr txBox="1"/>
          <p:nvPr/>
        </p:nvSpPr>
        <p:spPr>
          <a:xfrm rot="15689529">
            <a:off x="454809" y="5249408"/>
            <a:ext cx="415498" cy="276999"/>
          </a:xfrm>
          <a:prstGeom prst="rect">
            <a:avLst/>
          </a:prstGeom>
          <a:noFill/>
        </p:spPr>
        <p:txBody>
          <a:bodyPr wrap="square" rtlCol="0">
            <a:spAutoFit/>
          </a:bodyPr>
          <a:lstStyle/>
          <a:p>
            <a:r>
              <a:rPr kumimoji="1" lang="en-US" altLang="ja-JP" sz="1200" b="1" dirty="0">
                <a:latin typeface="+mn-ea"/>
              </a:rPr>
              <a:t>672</a:t>
            </a:r>
            <a:endParaRPr kumimoji="1" lang="ja-JP" altLang="en-US" sz="1200" b="1" dirty="0">
              <a:latin typeface="+mn-ea"/>
            </a:endParaRPr>
          </a:p>
        </p:txBody>
      </p:sp>
      <p:sp>
        <p:nvSpPr>
          <p:cNvPr id="28" name="テキスト ボックス 27">
            <a:extLst>
              <a:ext uri="{FF2B5EF4-FFF2-40B4-BE49-F238E27FC236}">
                <a16:creationId xmlns:a16="http://schemas.microsoft.com/office/drawing/2014/main" id="{5B92D9F2-E203-3B92-3461-4BE0B993ECC4}"/>
              </a:ext>
            </a:extLst>
          </p:cNvPr>
          <p:cNvSpPr txBox="1"/>
          <p:nvPr/>
        </p:nvSpPr>
        <p:spPr>
          <a:xfrm rot="15616196">
            <a:off x="86051" y="5287405"/>
            <a:ext cx="415498" cy="276999"/>
          </a:xfrm>
          <a:prstGeom prst="rect">
            <a:avLst/>
          </a:prstGeom>
          <a:noFill/>
        </p:spPr>
        <p:txBody>
          <a:bodyPr wrap="square" rtlCol="0">
            <a:spAutoFit/>
          </a:bodyPr>
          <a:lstStyle/>
          <a:p>
            <a:r>
              <a:rPr kumimoji="1" lang="en-US" altLang="ja-JP" sz="1200" b="1" dirty="0">
                <a:latin typeface="+mn-ea"/>
              </a:rPr>
              <a:t>288</a:t>
            </a:r>
            <a:endParaRPr kumimoji="1" lang="ja-JP" altLang="en-US" sz="1200" b="1" dirty="0">
              <a:latin typeface="+mn-ea"/>
            </a:endParaRPr>
          </a:p>
        </p:txBody>
      </p:sp>
      <p:sp>
        <p:nvSpPr>
          <p:cNvPr id="29" name="テキスト ボックス 28">
            <a:extLst>
              <a:ext uri="{FF2B5EF4-FFF2-40B4-BE49-F238E27FC236}">
                <a16:creationId xmlns:a16="http://schemas.microsoft.com/office/drawing/2014/main" id="{938439DC-E0AB-C32D-CE5B-05DDA946D0EF}"/>
              </a:ext>
            </a:extLst>
          </p:cNvPr>
          <p:cNvSpPr txBox="1"/>
          <p:nvPr/>
        </p:nvSpPr>
        <p:spPr>
          <a:xfrm rot="16030717">
            <a:off x="1597955" y="3038933"/>
            <a:ext cx="445387" cy="276999"/>
          </a:xfrm>
          <a:prstGeom prst="rect">
            <a:avLst/>
          </a:prstGeom>
          <a:noFill/>
        </p:spPr>
        <p:txBody>
          <a:bodyPr wrap="square" rtlCol="0">
            <a:spAutoFit/>
          </a:bodyPr>
          <a:lstStyle/>
          <a:p>
            <a:r>
              <a:rPr kumimoji="1" lang="en-US" altLang="ja-JP" sz="1200" dirty="0">
                <a:latin typeface="+mn-ea"/>
              </a:rPr>
              <a:t>87</a:t>
            </a:r>
            <a:endParaRPr kumimoji="1" lang="ja-JP" altLang="en-US" sz="1200" dirty="0">
              <a:latin typeface="+mn-ea"/>
            </a:endParaRPr>
          </a:p>
        </p:txBody>
      </p:sp>
      <p:sp>
        <p:nvSpPr>
          <p:cNvPr id="30" name="テキスト ボックス 29">
            <a:extLst>
              <a:ext uri="{FF2B5EF4-FFF2-40B4-BE49-F238E27FC236}">
                <a16:creationId xmlns:a16="http://schemas.microsoft.com/office/drawing/2014/main" id="{F8009F18-483E-54F1-DF1A-D03FBC127315}"/>
              </a:ext>
            </a:extLst>
          </p:cNvPr>
          <p:cNvSpPr txBox="1"/>
          <p:nvPr/>
        </p:nvSpPr>
        <p:spPr>
          <a:xfrm rot="21202745">
            <a:off x="2179878" y="4685923"/>
            <a:ext cx="445387" cy="276999"/>
          </a:xfrm>
          <a:prstGeom prst="rect">
            <a:avLst/>
          </a:prstGeom>
          <a:noFill/>
        </p:spPr>
        <p:txBody>
          <a:bodyPr wrap="square" rtlCol="0">
            <a:spAutoFit/>
          </a:bodyPr>
          <a:lstStyle/>
          <a:p>
            <a:r>
              <a:rPr kumimoji="1" lang="en-US" altLang="ja-JP" sz="1200" dirty="0">
                <a:latin typeface="+mn-ea"/>
              </a:rPr>
              <a:t>83</a:t>
            </a:r>
            <a:endParaRPr kumimoji="1" lang="ja-JP" altLang="en-US" sz="1200" dirty="0">
              <a:latin typeface="+mn-ea"/>
            </a:endParaRPr>
          </a:p>
        </p:txBody>
      </p:sp>
      <p:sp>
        <p:nvSpPr>
          <p:cNvPr id="31" name="テキスト ボックス 30">
            <a:extLst>
              <a:ext uri="{FF2B5EF4-FFF2-40B4-BE49-F238E27FC236}">
                <a16:creationId xmlns:a16="http://schemas.microsoft.com/office/drawing/2014/main" id="{CF6F061A-3A9D-A78B-B665-3209B10AA8C7}"/>
              </a:ext>
            </a:extLst>
          </p:cNvPr>
          <p:cNvSpPr txBox="1"/>
          <p:nvPr/>
        </p:nvSpPr>
        <p:spPr>
          <a:xfrm>
            <a:off x="563890" y="4693382"/>
            <a:ext cx="395977" cy="276999"/>
          </a:xfrm>
          <a:prstGeom prst="rect">
            <a:avLst/>
          </a:prstGeom>
          <a:noFill/>
        </p:spPr>
        <p:txBody>
          <a:bodyPr wrap="square" rtlCol="0">
            <a:spAutoFit/>
          </a:bodyPr>
          <a:lstStyle/>
          <a:p>
            <a:r>
              <a:rPr kumimoji="1" lang="en-US" altLang="ja-JP" sz="1200" b="1" dirty="0">
                <a:latin typeface="+mn-ea"/>
              </a:rPr>
              <a:t>37</a:t>
            </a:r>
            <a:endParaRPr kumimoji="1" lang="ja-JP" altLang="en-US" sz="1200" b="1" dirty="0">
              <a:latin typeface="+mn-ea"/>
            </a:endParaRPr>
          </a:p>
        </p:txBody>
      </p:sp>
      <p:sp>
        <p:nvSpPr>
          <p:cNvPr id="32" name="テキスト ボックス 31">
            <a:extLst>
              <a:ext uri="{FF2B5EF4-FFF2-40B4-BE49-F238E27FC236}">
                <a16:creationId xmlns:a16="http://schemas.microsoft.com/office/drawing/2014/main" id="{2C90A6E1-08F5-4C08-92BD-024CCE3DBB85}"/>
              </a:ext>
            </a:extLst>
          </p:cNvPr>
          <p:cNvSpPr txBox="1"/>
          <p:nvPr/>
        </p:nvSpPr>
        <p:spPr>
          <a:xfrm rot="912456">
            <a:off x="2810039" y="4885450"/>
            <a:ext cx="445387" cy="276999"/>
          </a:xfrm>
          <a:prstGeom prst="rect">
            <a:avLst/>
          </a:prstGeom>
          <a:noFill/>
        </p:spPr>
        <p:txBody>
          <a:bodyPr wrap="square" rtlCol="0">
            <a:spAutoFit/>
          </a:bodyPr>
          <a:lstStyle/>
          <a:p>
            <a:r>
              <a:rPr kumimoji="1" lang="en-US" altLang="ja-JP" sz="1200" dirty="0">
                <a:latin typeface="+mn-ea"/>
              </a:rPr>
              <a:t>148</a:t>
            </a:r>
            <a:endParaRPr kumimoji="1" lang="ja-JP" altLang="en-US" sz="1200" dirty="0">
              <a:latin typeface="+mn-ea"/>
            </a:endParaRPr>
          </a:p>
        </p:txBody>
      </p:sp>
      <p:sp>
        <p:nvSpPr>
          <p:cNvPr id="33" name="テキスト ボックス 32">
            <a:extLst>
              <a:ext uri="{FF2B5EF4-FFF2-40B4-BE49-F238E27FC236}">
                <a16:creationId xmlns:a16="http://schemas.microsoft.com/office/drawing/2014/main" id="{96F4E9C1-77F2-F6DB-6345-8E75B7DBDD30}"/>
              </a:ext>
            </a:extLst>
          </p:cNvPr>
          <p:cNvSpPr txBox="1"/>
          <p:nvPr/>
        </p:nvSpPr>
        <p:spPr>
          <a:xfrm rot="3997259">
            <a:off x="2628184" y="4499583"/>
            <a:ext cx="445387" cy="276999"/>
          </a:xfrm>
          <a:prstGeom prst="rect">
            <a:avLst/>
          </a:prstGeom>
          <a:noFill/>
        </p:spPr>
        <p:txBody>
          <a:bodyPr wrap="square" rtlCol="0">
            <a:spAutoFit/>
          </a:bodyPr>
          <a:lstStyle/>
          <a:p>
            <a:r>
              <a:rPr kumimoji="1" lang="en-US" altLang="ja-JP" sz="1200" dirty="0">
                <a:latin typeface="+mn-ea"/>
              </a:rPr>
              <a:t>115</a:t>
            </a:r>
            <a:endParaRPr kumimoji="1" lang="ja-JP" altLang="en-US" sz="1200" dirty="0">
              <a:latin typeface="+mn-ea"/>
            </a:endParaRPr>
          </a:p>
        </p:txBody>
      </p:sp>
      <p:sp>
        <p:nvSpPr>
          <p:cNvPr id="34" name="テキスト ボックス 33">
            <a:extLst>
              <a:ext uri="{FF2B5EF4-FFF2-40B4-BE49-F238E27FC236}">
                <a16:creationId xmlns:a16="http://schemas.microsoft.com/office/drawing/2014/main" id="{091D0CA7-9967-7876-6B64-C2E0275B8F12}"/>
              </a:ext>
            </a:extLst>
          </p:cNvPr>
          <p:cNvSpPr txBox="1"/>
          <p:nvPr/>
        </p:nvSpPr>
        <p:spPr>
          <a:xfrm rot="3997259">
            <a:off x="2864944" y="5165927"/>
            <a:ext cx="445387" cy="276999"/>
          </a:xfrm>
          <a:prstGeom prst="rect">
            <a:avLst/>
          </a:prstGeom>
          <a:noFill/>
        </p:spPr>
        <p:txBody>
          <a:bodyPr wrap="square" rtlCol="0">
            <a:spAutoFit/>
          </a:bodyPr>
          <a:lstStyle/>
          <a:p>
            <a:r>
              <a:rPr kumimoji="1" lang="en-US" altLang="ja-JP" sz="1200" dirty="0">
                <a:latin typeface="+mn-ea"/>
              </a:rPr>
              <a:t>117</a:t>
            </a:r>
            <a:endParaRPr kumimoji="1" lang="ja-JP" altLang="en-US" sz="1200" dirty="0">
              <a:latin typeface="+mn-ea"/>
            </a:endParaRPr>
          </a:p>
        </p:txBody>
      </p:sp>
      <p:sp>
        <p:nvSpPr>
          <p:cNvPr id="35" name="テキスト ボックス 34">
            <a:extLst>
              <a:ext uri="{FF2B5EF4-FFF2-40B4-BE49-F238E27FC236}">
                <a16:creationId xmlns:a16="http://schemas.microsoft.com/office/drawing/2014/main" id="{6D8EC24B-187A-A44D-27C3-FD5014FCC536}"/>
              </a:ext>
            </a:extLst>
          </p:cNvPr>
          <p:cNvSpPr txBox="1"/>
          <p:nvPr/>
        </p:nvSpPr>
        <p:spPr>
          <a:xfrm rot="540235">
            <a:off x="2118342" y="4237548"/>
            <a:ext cx="445387" cy="276999"/>
          </a:xfrm>
          <a:prstGeom prst="rect">
            <a:avLst/>
          </a:prstGeom>
          <a:noFill/>
        </p:spPr>
        <p:txBody>
          <a:bodyPr wrap="square" rtlCol="0">
            <a:spAutoFit/>
          </a:bodyPr>
          <a:lstStyle/>
          <a:p>
            <a:r>
              <a:rPr kumimoji="1" lang="en-US" altLang="ja-JP" sz="1200" dirty="0">
                <a:latin typeface="+mn-ea"/>
              </a:rPr>
              <a:t>642</a:t>
            </a:r>
            <a:endParaRPr kumimoji="1" lang="ja-JP" altLang="en-US" sz="1200" dirty="0">
              <a:latin typeface="+mn-ea"/>
            </a:endParaRPr>
          </a:p>
        </p:txBody>
      </p:sp>
      <p:sp>
        <p:nvSpPr>
          <p:cNvPr id="36" name="テキスト ボックス 35">
            <a:extLst>
              <a:ext uri="{FF2B5EF4-FFF2-40B4-BE49-F238E27FC236}">
                <a16:creationId xmlns:a16="http://schemas.microsoft.com/office/drawing/2014/main" id="{33C283EC-9692-56DD-CD3B-4E41160511D6}"/>
              </a:ext>
            </a:extLst>
          </p:cNvPr>
          <p:cNvSpPr txBox="1"/>
          <p:nvPr/>
        </p:nvSpPr>
        <p:spPr>
          <a:xfrm rot="1424871">
            <a:off x="1455077" y="3576727"/>
            <a:ext cx="415498" cy="276999"/>
          </a:xfrm>
          <a:prstGeom prst="rect">
            <a:avLst/>
          </a:prstGeom>
          <a:noFill/>
        </p:spPr>
        <p:txBody>
          <a:bodyPr wrap="none" rtlCol="0">
            <a:spAutoFit/>
          </a:bodyPr>
          <a:lstStyle/>
          <a:p>
            <a:r>
              <a:rPr kumimoji="1" lang="en-US" altLang="ja-JP" sz="1200" b="1" dirty="0">
                <a:latin typeface="+mn-ea"/>
              </a:rPr>
              <a:t>147</a:t>
            </a:r>
            <a:endParaRPr kumimoji="1" lang="ja-JP" altLang="en-US" sz="1200" b="1" dirty="0">
              <a:latin typeface="+mn-ea"/>
            </a:endParaRPr>
          </a:p>
        </p:txBody>
      </p:sp>
      <p:sp>
        <p:nvSpPr>
          <p:cNvPr id="37" name="テキスト ボックス 36">
            <a:extLst>
              <a:ext uri="{FF2B5EF4-FFF2-40B4-BE49-F238E27FC236}">
                <a16:creationId xmlns:a16="http://schemas.microsoft.com/office/drawing/2014/main" id="{406AEA1F-8F00-39D0-4D08-AF9B3CFB7AED}"/>
              </a:ext>
            </a:extLst>
          </p:cNvPr>
          <p:cNvSpPr txBox="1"/>
          <p:nvPr/>
        </p:nvSpPr>
        <p:spPr>
          <a:xfrm rot="4046146">
            <a:off x="2323152" y="3780984"/>
            <a:ext cx="338554" cy="276999"/>
          </a:xfrm>
          <a:prstGeom prst="rect">
            <a:avLst/>
          </a:prstGeom>
          <a:noFill/>
        </p:spPr>
        <p:txBody>
          <a:bodyPr wrap="none" rtlCol="0">
            <a:spAutoFit/>
          </a:bodyPr>
          <a:lstStyle/>
          <a:p>
            <a:r>
              <a:rPr kumimoji="1" lang="en-US" altLang="ja-JP" sz="1200" b="1" dirty="0">
                <a:latin typeface="+mn-ea"/>
              </a:rPr>
              <a:t>68</a:t>
            </a:r>
            <a:endParaRPr kumimoji="1" lang="ja-JP" altLang="en-US" sz="1200" b="1" dirty="0">
              <a:latin typeface="+mn-ea"/>
            </a:endParaRPr>
          </a:p>
        </p:txBody>
      </p:sp>
      <p:sp>
        <p:nvSpPr>
          <p:cNvPr id="38" name="テキスト ボックス 37">
            <a:extLst>
              <a:ext uri="{FF2B5EF4-FFF2-40B4-BE49-F238E27FC236}">
                <a16:creationId xmlns:a16="http://schemas.microsoft.com/office/drawing/2014/main" id="{D5ADE476-2D69-BDF6-D422-8AC9AAA860E1}"/>
              </a:ext>
            </a:extLst>
          </p:cNvPr>
          <p:cNvSpPr txBox="1"/>
          <p:nvPr/>
        </p:nvSpPr>
        <p:spPr>
          <a:xfrm rot="1424871">
            <a:off x="2005567" y="3828349"/>
            <a:ext cx="415498" cy="276999"/>
          </a:xfrm>
          <a:prstGeom prst="rect">
            <a:avLst/>
          </a:prstGeom>
          <a:noFill/>
        </p:spPr>
        <p:txBody>
          <a:bodyPr wrap="none" rtlCol="0">
            <a:spAutoFit/>
          </a:bodyPr>
          <a:lstStyle/>
          <a:p>
            <a:r>
              <a:rPr kumimoji="1" lang="en-US" altLang="ja-JP" sz="1200" b="1" dirty="0">
                <a:latin typeface="+mn-ea"/>
              </a:rPr>
              <a:t>102</a:t>
            </a:r>
            <a:endParaRPr kumimoji="1" lang="ja-JP" altLang="en-US" sz="1200" b="1" dirty="0">
              <a:latin typeface="+mn-ea"/>
            </a:endParaRPr>
          </a:p>
        </p:txBody>
      </p:sp>
      <p:sp>
        <p:nvSpPr>
          <p:cNvPr id="39" name="テキスト ボックス 38">
            <a:extLst>
              <a:ext uri="{FF2B5EF4-FFF2-40B4-BE49-F238E27FC236}">
                <a16:creationId xmlns:a16="http://schemas.microsoft.com/office/drawing/2014/main" id="{F995DF90-0B9C-15A4-BD81-CB2561978FD4}"/>
              </a:ext>
            </a:extLst>
          </p:cNvPr>
          <p:cNvSpPr txBox="1"/>
          <p:nvPr/>
        </p:nvSpPr>
        <p:spPr>
          <a:xfrm>
            <a:off x="2926643" y="4326065"/>
            <a:ext cx="415498" cy="276999"/>
          </a:xfrm>
          <a:prstGeom prst="rect">
            <a:avLst/>
          </a:prstGeom>
          <a:noFill/>
        </p:spPr>
        <p:txBody>
          <a:bodyPr wrap="none" rtlCol="0">
            <a:spAutoFit/>
          </a:bodyPr>
          <a:lstStyle/>
          <a:p>
            <a:r>
              <a:rPr kumimoji="1" lang="en-US" altLang="ja-JP" sz="1200" b="1" dirty="0">
                <a:latin typeface="+mn-ea"/>
              </a:rPr>
              <a:t>119</a:t>
            </a:r>
            <a:endParaRPr kumimoji="1" lang="ja-JP" altLang="en-US" sz="1200" b="1" dirty="0">
              <a:latin typeface="+mn-ea"/>
            </a:endParaRPr>
          </a:p>
        </p:txBody>
      </p:sp>
      <p:sp>
        <p:nvSpPr>
          <p:cNvPr id="40" name="テキスト ボックス 39">
            <a:extLst>
              <a:ext uri="{FF2B5EF4-FFF2-40B4-BE49-F238E27FC236}">
                <a16:creationId xmlns:a16="http://schemas.microsoft.com/office/drawing/2014/main" id="{52EDC429-66B4-14DF-DBE9-688F1359F8B3}"/>
              </a:ext>
            </a:extLst>
          </p:cNvPr>
          <p:cNvSpPr txBox="1"/>
          <p:nvPr/>
        </p:nvSpPr>
        <p:spPr>
          <a:xfrm rot="16200000">
            <a:off x="3359542" y="4075914"/>
            <a:ext cx="415498" cy="276999"/>
          </a:xfrm>
          <a:prstGeom prst="rect">
            <a:avLst/>
          </a:prstGeom>
          <a:noFill/>
        </p:spPr>
        <p:txBody>
          <a:bodyPr wrap="none" rtlCol="0">
            <a:spAutoFit/>
          </a:bodyPr>
          <a:lstStyle/>
          <a:p>
            <a:r>
              <a:rPr kumimoji="1" lang="en-US" altLang="ja-JP" sz="1200" b="1" dirty="0">
                <a:latin typeface="+mn-ea"/>
              </a:rPr>
              <a:t>340</a:t>
            </a:r>
            <a:endParaRPr kumimoji="1" lang="ja-JP" altLang="en-US" sz="1200" b="1" dirty="0">
              <a:latin typeface="+mn-ea"/>
            </a:endParaRPr>
          </a:p>
        </p:txBody>
      </p:sp>
      <p:sp>
        <p:nvSpPr>
          <p:cNvPr id="41" name="テキスト ボックス 40">
            <a:extLst>
              <a:ext uri="{FF2B5EF4-FFF2-40B4-BE49-F238E27FC236}">
                <a16:creationId xmlns:a16="http://schemas.microsoft.com/office/drawing/2014/main" id="{EF4A9AC3-BE02-FEF5-6809-784ECB0DABE2}"/>
              </a:ext>
            </a:extLst>
          </p:cNvPr>
          <p:cNvSpPr txBox="1"/>
          <p:nvPr/>
        </p:nvSpPr>
        <p:spPr>
          <a:xfrm rot="16706149">
            <a:off x="3097502" y="4514304"/>
            <a:ext cx="415498" cy="276999"/>
          </a:xfrm>
          <a:prstGeom prst="rect">
            <a:avLst/>
          </a:prstGeom>
          <a:noFill/>
        </p:spPr>
        <p:txBody>
          <a:bodyPr wrap="none" rtlCol="0">
            <a:spAutoFit/>
          </a:bodyPr>
          <a:lstStyle/>
          <a:p>
            <a:r>
              <a:rPr kumimoji="1" lang="en-US" altLang="ja-JP" sz="1200" b="1" dirty="0">
                <a:latin typeface="+mn-ea"/>
              </a:rPr>
              <a:t>402</a:t>
            </a:r>
            <a:endParaRPr kumimoji="1" lang="ja-JP" altLang="en-US" sz="1200" b="1" dirty="0">
              <a:latin typeface="+mn-ea"/>
            </a:endParaRPr>
          </a:p>
        </p:txBody>
      </p:sp>
      <p:sp>
        <p:nvSpPr>
          <p:cNvPr id="42" name="テキスト ボックス 41">
            <a:extLst>
              <a:ext uri="{FF2B5EF4-FFF2-40B4-BE49-F238E27FC236}">
                <a16:creationId xmlns:a16="http://schemas.microsoft.com/office/drawing/2014/main" id="{CBB58D59-8A7F-A53B-9A56-B14EE7A78327}"/>
              </a:ext>
            </a:extLst>
          </p:cNvPr>
          <p:cNvSpPr txBox="1"/>
          <p:nvPr/>
        </p:nvSpPr>
        <p:spPr>
          <a:xfrm rot="18116996">
            <a:off x="3676443" y="3251178"/>
            <a:ext cx="415498" cy="276999"/>
          </a:xfrm>
          <a:prstGeom prst="rect">
            <a:avLst/>
          </a:prstGeom>
          <a:noFill/>
        </p:spPr>
        <p:txBody>
          <a:bodyPr wrap="none" rtlCol="0">
            <a:spAutoFit/>
          </a:bodyPr>
          <a:lstStyle/>
          <a:p>
            <a:r>
              <a:rPr kumimoji="1" lang="en-US" altLang="ja-JP" sz="1200" b="1" dirty="0">
                <a:latin typeface="+mn-ea"/>
              </a:rPr>
              <a:t>335</a:t>
            </a:r>
            <a:endParaRPr kumimoji="1" lang="ja-JP" altLang="en-US" sz="1200" b="1" dirty="0">
              <a:latin typeface="+mn-ea"/>
            </a:endParaRPr>
          </a:p>
        </p:txBody>
      </p:sp>
      <p:sp>
        <p:nvSpPr>
          <p:cNvPr id="43" name="テキスト ボックス 42">
            <a:extLst>
              <a:ext uri="{FF2B5EF4-FFF2-40B4-BE49-F238E27FC236}">
                <a16:creationId xmlns:a16="http://schemas.microsoft.com/office/drawing/2014/main" id="{CF96490D-8628-4F41-294A-529256314184}"/>
              </a:ext>
            </a:extLst>
          </p:cNvPr>
          <p:cNvSpPr txBox="1"/>
          <p:nvPr/>
        </p:nvSpPr>
        <p:spPr>
          <a:xfrm>
            <a:off x="3306159" y="3081140"/>
            <a:ext cx="415498" cy="276999"/>
          </a:xfrm>
          <a:prstGeom prst="rect">
            <a:avLst/>
          </a:prstGeom>
          <a:noFill/>
        </p:spPr>
        <p:txBody>
          <a:bodyPr wrap="none" rtlCol="0">
            <a:spAutoFit/>
          </a:bodyPr>
          <a:lstStyle/>
          <a:p>
            <a:r>
              <a:rPr kumimoji="1" lang="en-US" altLang="ja-JP" sz="1200" b="1" dirty="0">
                <a:latin typeface="+mn-ea"/>
              </a:rPr>
              <a:t>102</a:t>
            </a:r>
            <a:endParaRPr kumimoji="1" lang="ja-JP" altLang="en-US" sz="1200" b="1" dirty="0">
              <a:latin typeface="+mn-ea"/>
            </a:endParaRPr>
          </a:p>
        </p:txBody>
      </p:sp>
      <p:sp>
        <p:nvSpPr>
          <p:cNvPr id="44" name="テキスト ボックス 43">
            <a:extLst>
              <a:ext uri="{FF2B5EF4-FFF2-40B4-BE49-F238E27FC236}">
                <a16:creationId xmlns:a16="http://schemas.microsoft.com/office/drawing/2014/main" id="{9795B81D-B3EA-AFBC-341A-3AA6C92CA488}"/>
              </a:ext>
            </a:extLst>
          </p:cNvPr>
          <p:cNvSpPr txBox="1"/>
          <p:nvPr/>
        </p:nvSpPr>
        <p:spPr>
          <a:xfrm rot="2877242">
            <a:off x="3652492" y="2655192"/>
            <a:ext cx="415498" cy="276999"/>
          </a:xfrm>
          <a:prstGeom prst="rect">
            <a:avLst/>
          </a:prstGeom>
          <a:noFill/>
        </p:spPr>
        <p:txBody>
          <a:bodyPr wrap="none" rtlCol="0">
            <a:spAutoFit/>
          </a:bodyPr>
          <a:lstStyle/>
          <a:p>
            <a:r>
              <a:rPr kumimoji="1" lang="en-US" altLang="ja-JP" sz="1200" b="1" dirty="0">
                <a:latin typeface="+mn-ea"/>
              </a:rPr>
              <a:t>167</a:t>
            </a:r>
            <a:endParaRPr kumimoji="1" lang="ja-JP" altLang="en-US" sz="1200" b="1" dirty="0">
              <a:latin typeface="+mn-ea"/>
            </a:endParaRPr>
          </a:p>
        </p:txBody>
      </p:sp>
      <p:sp>
        <p:nvSpPr>
          <p:cNvPr id="45" name="テキスト ボックス 44">
            <a:extLst>
              <a:ext uri="{FF2B5EF4-FFF2-40B4-BE49-F238E27FC236}">
                <a16:creationId xmlns:a16="http://schemas.microsoft.com/office/drawing/2014/main" id="{88292EE8-E1FA-D8C9-A1F2-2DB50D8402BA}"/>
              </a:ext>
            </a:extLst>
          </p:cNvPr>
          <p:cNvSpPr txBox="1"/>
          <p:nvPr/>
        </p:nvSpPr>
        <p:spPr>
          <a:xfrm rot="673172">
            <a:off x="2485339" y="2366072"/>
            <a:ext cx="748923"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25</a:t>
            </a:r>
            <a:r>
              <a:rPr kumimoji="1" lang="ja-JP" altLang="en-US" sz="1050" b="1" dirty="0">
                <a:latin typeface="+mn-ea"/>
              </a:rPr>
              <a:t>号</a:t>
            </a:r>
          </a:p>
        </p:txBody>
      </p:sp>
      <p:sp>
        <p:nvSpPr>
          <p:cNvPr id="46" name="テキスト ボックス 45">
            <a:extLst>
              <a:ext uri="{FF2B5EF4-FFF2-40B4-BE49-F238E27FC236}">
                <a16:creationId xmlns:a16="http://schemas.microsoft.com/office/drawing/2014/main" id="{BDDE5516-5F24-0A8C-FD52-1B99690D35DC}"/>
              </a:ext>
            </a:extLst>
          </p:cNvPr>
          <p:cNvSpPr txBox="1"/>
          <p:nvPr/>
        </p:nvSpPr>
        <p:spPr>
          <a:xfrm rot="462260">
            <a:off x="1924851" y="2012405"/>
            <a:ext cx="415498" cy="276999"/>
          </a:xfrm>
          <a:prstGeom prst="rect">
            <a:avLst/>
          </a:prstGeom>
          <a:noFill/>
        </p:spPr>
        <p:txBody>
          <a:bodyPr wrap="none" rtlCol="0">
            <a:spAutoFit/>
          </a:bodyPr>
          <a:lstStyle/>
          <a:p>
            <a:r>
              <a:rPr kumimoji="1" lang="en-US" altLang="ja-JP" sz="1200" b="1" dirty="0">
                <a:latin typeface="+mn-ea"/>
              </a:rPr>
              <a:t>141</a:t>
            </a:r>
            <a:endParaRPr kumimoji="1" lang="ja-JP" altLang="en-US" sz="1200" b="1" dirty="0">
              <a:latin typeface="+mn-ea"/>
            </a:endParaRPr>
          </a:p>
        </p:txBody>
      </p:sp>
      <p:sp>
        <p:nvSpPr>
          <p:cNvPr id="47" name="テキスト ボックス 46">
            <a:extLst>
              <a:ext uri="{FF2B5EF4-FFF2-40B4-BE49-F238E27FC236}">
                <a16:creationId xmlns:a16="http://schemas.microsoft.com/office/drawing/2014/main" id="{F62272B3-9689-D982-3DF6-F73B8051EE47}"/>
              </a:ext>
            </a:extLst>
          </p:cNvPr>
          <p:cNvSpPr txBox="1"/>
          <p:nvPr/>
        </p:nvSpPr>
        <p:spPr>
          <a:xfrm rot="1205200">
            <a:off x="1388218" y="1820771"/>
            <a:ext cx="338554" cy="276999"/>
          </a:xfrm>
          <a:prstGeom prst="rect">
            <a:avLst/>
          </a:prstGeom>
          <a:noFill/>
        </p:spPr>
        <p:txBody>
          <a:bodyPr wrap="none" rtlCol="0">
            <a:spAutoFit/>
          </a:bodyPr>
          <a:lstStyle/>
          <a:p>
            <a:r>
              <a:rPr kumimoji="1" lang="en-US" altLang="ja-JP" sz="1200" b="1" dirty="0">
                <a:latin typeface="+mn-ea"/>
              </a:rPr>
              <a:t>79</a:t>
            </a:r>
            <a:endParaRPr kumimoji="1" lang="ja-JP" altLang="en-US" sz="1200" b="1" dirty="0">
              <a:latin typeface="+mn-ea"/>
            </a:endParaRPr>
          </a:p>
        </p:txBody>
      </p:sp>
      <p:sp>
        <p:nvSpPr>
          <p:cNvPr id="48" name="テキスト ボックス 47">
            <a:extLst>
              <a:ext uri="{FF2B5EF4-FFF2-40B4-BE49-F238E27FC236}">
                <a16:creationId xmlns:a16="http://schemas.microsoft.com/office/drawing/2014/main" id="{210A5D82-75B6-2291-5E15-C78E51EBF01C}"/>
              </a:ext>
            </a:extLst>
          </p:cNvPr>
          <p:cNvSpPr txBox="1"/>
          <p:nvPr/>
        </p:nvSpPr>
        <p:spPr>
          <a:xfrm rot="2840913">
            <a:off x="322053" y="1999871"/>
            <a:ext cx="415498" cy="276999"/>
          </a:xfrm>
          <a:prstGeom prst="rect">
            <a:avLst/>
          </a:prstGeom>
          <a:noFill/>
        </p:spPr>
        <p:txBody>
          <a:bodyPr wrap="none" rtlCol="0">
            <a:spAutoFit/>
          </a:bodyPr>
          <a:lstStyle/>
          <a:p>
            <a:r>
              <a:rPr kumimoji="1" lang="en-US" altLang="ja-JP" sz="1200" b="1" dirty="0">
                <a:latin typeface="+mn-ea"/>
              </a:rPr>
              <a:t>107</a:t>
            </a:r>
            <a:endParaRPr kumimoji="1" lang="ja-JP" altLang="en-US" sz="1200" b="1" dirty="0">
              <a:latin typeface="+mn-ea"/>
            </a:endParaRPr>
          </a:p>
        </p:txBody>
      </p:sp>
      <p:sp>
        <p:nvSpPr>
          <p:cNvPr id="49" name="テキスト ボックス 48">
            <a:extLst>
              <a:ext uri="{FF2B5EF4-FFF2-40B4-BE49-F238E27FC236}">
                <a16:creationId xmlns:a16="http://schemas.microsoft.com/office/drawing/2014/main" id="{28B50647-A253-FED3-B970-C31F09F43981}"/>
              </a:ext>
            </a:extLst>
          </p:cNvPr>
          <p:cNvSpPr txBox="1"/>
          <p:nvPr/>
        </p:nvSpPr>
        <p:spPr>
          <a:xfrm rot="4992383">
            <a:off x="702639" y="3208222"/>
            <a:ext cx="338554" cy="276999"/>
          </a:xfrm>
          <a:prstGeom prst="rect">
            <a:avLst/>
          </a:prstGeom>
          <a:noFill/>
        </p:spPr>
        <p:txBody>
          <a:bodyPr wrap="none" rtlCol="0">
            <a:spAutoFit/>
          </a:bodyPr>
          <a:lstStyle/>
          <a:p>
            <a:r>
              <a:rPr kumimoji="1" lang="en-US" altLang="ja-JP" sz="1200" b="1" dirty="0">
                <a:latin typeface="+mn-ea"/>
              </a:rPr>
              <a:t>69</a:t>
            </a:r>
            <a:endParaRPr kumimoji="1" lang="ja-JP" altLang="en-US" sz="1200" b="1" dirty="0">
              <a:latin typeface="+mn-ea"/>
            </a:endParaRPr>
          </a:p>
        </p:txBody>
      </p:sp>
      <p:sp>
        <p:nvSpPr>
          <p:cNvPr id="50" name="フリーフォーム: 図形 49">
            <a:extLst>
              <a:ext uri="{FF2B5EF4-FFF2-40B4-BE49-F238E27FC236}">
                <a16:creationId xmlns:a16="http://schemas.microsoft.com/office/drawing/2014/main" id="{0BC2A0EF-1020-77AD-14AA-7AAE1F78A607}"/>
              </a:ext>
            </a:extLst>
          </p:cNvPr>
          <p:cNvSpPr/>
          <p:nvPr/>
        </p:nvSpPr>
        <p:spPr>
          <a:xfrm>
            <a:off x="1651501" y="4852434"/>
            <a:ext cx="419877" cy="1212979"/>
          </a:xfrm>
          <a:custGeom>
            <a:avLst/>
            <a:gdLst>
              <a:gd name="connsiteX0" fmla="*/ 0 w 419877"/>
              <a:gd name="connsiteY0" fmla="*/ 0 h 1212979"/>
              <a:gd name="connsiteX1" fmla="*/ 27992 w 419877"/>
              <a:gd name="connsiteY1" fmla="*/ 149289 h 1212979"/>
              <a:gd name="connsiteX2" fmla="*/ 195943 w 419877"/>
              <a:gd name="connsiteY2" fmla="*/ 345232 h 1212979"/>
              <a:gd name="connsiteX3" fmla="*/ 158620 w 419877"/>
              <a:gd name="connsiteY3" fmla="*/ 513183 h 1212979"/>
              <a:gd name="connsiteX4" fmla="*/ 102637 w 419877"/>
              <a:gd name="connsiteY4" fmla="*/ 662473 h 1212979"/>
              <a:gd name="connsiteX5" fmla="*/ 139959 w 419877"/>
              <a:gd name="connsiteY5" fmla="*/ 737118 h 1212979"/>
              <a:gd name="connsiteX6" fmla="*/ 195943 w 419877"/>
              <a:gd name="connsiteY6" fmla="*/ 858416 h 1212979"/>
              <a:gd name="connsiteX7" fmla="*/ 279918 w 419877"/>
              <a:gd name="connsiteY7" fmla="*/ 1045028 h 1212979"/>
              <a:gd name="connsiteX8" fmla="*/ 419877 w 419877"/>
              <a:gd name="connsiteY8" fmla="*/ 1045028 h 1212979"/>
              <a:gd name="connsiteX9" fmla="*/ 317241 w 419877"/>
              <a:gd name="connsiteY9" fmla="*/ 1212979 h 1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77" h="1212979">
                <a:moveTo>
                  <a:pt x="0" y="0"/>
                </a:moveTo>
                <a:lnTo>
                  <a:pt x="27992" y="149289"/>
                </a:lnTo>
                <a:lnTo>
                  <a:pt x="195943" y="345232"/>
                </a:lnTo>
                <a:lnTo>
                  <a:pt x="158620" y="513183"/>
                </a:lnTo>
                <a:lnTo>
                  <a:pt x="102637" y="662473"/>
                </a:lnTo>
                <a:lnTo>
                  <a:pt x="139959" y="737118"/>
                </a:lnTo>
                <a:lnTo>
                  <a:pt x="195943" y="858416"/>
                </a:lnTo>
                <a:lnTo>
                  <a:pt x="279918" y="1045028"/>
                </a:lnTo>
                <a:lnTo>
                  <a:pt x="419877" y="1045028"/>
                </a:lnTo>
                <a:lnTo>
                  <a:pt x="317241" y="1212979"/>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A0765587-7CE9-33BD-7B3B-71789CFD7D03}"/>
              </a:ext>
            </a:extLst>
          </p:cNvPr>
          <p:cNvSpPr txBox="1"/>
          <p:nvPr/>
        </p:nvSpPr>
        <p:spPr>
          <a:xfrm rot="17151451">
            <a:off x="1715827" y="5198130"/>
            <a:ext cx="445387" cy="276999"/>
          </a:xfrm>
          <a:prstGeom prst="rect">
            <a:avLst/>
          </a:prstGeom>
          <a:noFill/>
        </p:spPr>
        <p:txBody>
          <a:bodyPr wrap="square" rtlCol="0">
            <a:spAutoFit/>
          </a:bodyPr>
          <a:lstStyle/>
          <a:p>
            <a:r>
              <a:rPr kumimoji="1" lang="en-US" altLang="ja-JP" sz="1200" dirty="0">
                <a:latin typeface="+mn-ea"/>
              </a:rPr>
              <a:t>62</a:t>
            </a:r>
            <a:endParaRPr kumimoji="1" lang="ja-JP" altLang="en-US" sz="1200" dirty="0">
              <a:latin typeface="+mn-ea"/>
            </a:endParaRPr>
          </a:p>
        </p:txBody>
      </p:sp>
      <p:sp>
        <p:nvSpPr>
          <p:cNvPr id="52" name="テキスト ボックス 51">
            <a:extLst>
              <a:ext uri="{FF2B5EF4-FFF2-40B4-BE49-F238E27FC236}">
                <a16:creationId xmlns:a16="http://schemas.microsoft.com/office/drawing/2014/main" id="{A2235604-E936-5123-9DA6-E8C4E2D975AC}"/>
              </a:ext>
            </a:extLst>
          </p:cNvPr>
          <p:cNvSpPr txBox="1"/>
          <p:nvPr/>
        </p:nvSpPr>
        <p:spPr>
          <a:xfrm rot="18333730">
            <a:off x="1020214" y="4923184"/>
            <a:ext cx="445387" cy="276999"/>
          </a:xfrm>
          <a:prstGeom prst="rect">
            <a:avLst/>
          </a:prstGeom>
          <a:noFill/>
        </p:spPr>
        <p:txBody>
          <a:bodyPr wrap="square" rtlCol="0">
            <a:spAutoFit/>
          </a:bodyPr>
          <a:lstStyle/>
          <a:p>
            <a:r>
              <a:rPr kumimoji="1" lang="en-US" altLang="ja-JP" sz="1200" dirty="0">
                <a:latin typeface="+mn-ea"/>
              </a:rPr>
              <a:t>42</a:t>
            </a:r>
            <a:endParaRPr kumimoji="1" lang="ja-JP" altLang="en-US" sz="1200" dirty="0">
              <a:latin typeface="+mn-ea"/>
            </a:endParaRPr>
          </a:p>
        </p:txBody>
      </p:sp>
      <p:sp>
        <p:nvSpPr>
          <p:cNvPr id="53" name="テキスト ボックス 52">
            <a:extLst>
              <a:ext uri="{FF2B5EF4-FFF2-40B4-BE49-F238E27FC236}">
                <a16:creationId xmlns:a16="http://schemas.microsoft.com/office/drawing/2014/main" id="{36A42C27-263D-AA94-6233-88745E7D7B1B}"/>
              </a:ext>
            </a:extLst>
          </p:cNvPr>
          <p:cNvSpPr txBox="1"/>
          <p:nvPr/>
        </p:nvSpPr>
        <p:spPr>
          <a:xfrm rot="16453035">
            <a:off x="941085" y="4283282"/>
            <a:ext cx="445387" cy="276999"/>
          </a:xfrm>
          <a:prstGeom prst="rect">
            <a:avLst/>
          </a:prstGeom>
          <a:noFill/>
        </p:spPr>
        <p:txBody>
          <a:bodyPr wrap="square" rtlCol="0">
            <a:spAutoFit/>
          </a:bodyPr>
          <a:lstStyle/>
          <a:p>
            <a:r>
              <a:rPr kumimoji="1" lang="en-US" altLang="ja-JP" sz="1200" dirty="0">
                <a:latin typeface="+mn-ea"/>
              </a:rPr>
              <a:t>116</a:t>
            </a:r>
            <a:endParaRPr kumimoji="1" lang="ja-JP" altLang="en-US" sz="1200" dirty="0">
              <a:latin typeface="+mn-ea"/>
            </a:endParaRPr>
          </a:p>
        </p:txBody>
      </p:sp>
      <p:sp>
        <p:nvSpPr>
          <p:cNvPr id="54" name="テキスト ボックス 53">
            <a:extLst>
              <a:ext uri="{FF2B5EF4-FFF2-40B4-BE49-F238E27FC236}">
                <a16:creationId xmlns:a16="http://schemas.microsoft.com/office/drawing/2014/main" id="{0322ECE3-85AC-AE5F-BA51-8C9AA01B632E}"/>
              </a:ext>
            </a:extLst>
          </p:cNvPr>
          <p:cNvSpPr txBox="1"/>
          <p:nvPr/>
        </p:nvSpPr>
        <p:spPr>
          <a:xfrm rot="1522237">
            <a:off x="3471824" y="5204734"/>
            <a:ext cx="445387" cy="276999"/>
          </a:xfrm>
          <a:prstGeom prst="rect">
            <a:avLst/>
          </a:prstGeom>
          <a:noFill/>
        </p:spPr>
        <p:txBody>
          <a:bodyPr wrap="square" rtlCol="0">
            <a:spAutoFit/>
          </a:bodyPr>
          <a:lstStyle/>
          <a:p>
            <a:r>
              <a:rPr kumimoji="1" lang="en-US" altLang="ja-JP" sz="1200" dirty="0">
                <a:latin typeface="+mn-ea"/>
              </a:rPr>
              <a:t>583</a:t>
            </a:r>
            <a:endParaRPr kumimoji="1" lang="ja-JP" altLang="en-US" sz="1200" dirty="0">
              <a:latin typeface="+mn-ea"/>
            </a:endParaRPr>
          </a:p>
        </p:txBody>
      </p:sp>
      <p:sp>
        <p:nvSpPr>
          <p:cNvPr id="58" name="テキスト ボックス 57">
            <a:extLst>
              <a:ext uri="{FF2B5EF4-FFF2-40B4-BE49-F238E27FC236}">
                <a16:creationId xmlns:a16="http://schemas.microsoft.com/office/drawing/2014/main" id="{20C19D3F-22B5-DA02-2CF1-A3E1DAF368F8}"/>
              </a:ext>
            </a:extLst>
          </p:cNvPr>
          <p:cNvSpPr txBox="1"/>
          <p:nvPr/>
        </p:nvSpPr>
        <p:spPr>
          <a:xfrm rot="694544">
            <a:off x="3483535" y="5023454"/>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59" name="フリーフォーム: 図形 58">
            <a:extLst>
              <a:ext uri="{FF2B5EF4-FFF2-40B4-BE49-F238E27FC236}">
                <a16:creationId xmlns:a16="http://schemas.microsoft.com/office/drawing/2014/main" id="{5704BAF1-290D-F07B-8A51-E089427BB5C9}"/>
              </a:ext>
            </a:extLst>
          </p:cNvPr>
          <p:cNvSpPr/>
          <p:nvPr/>
        </p:nvSpPr>
        <p:spPr>
          <a:xfrm>
            <a:off x="3461640" y="4367242"/>
            <a:ext cx="998375" cy="214604"/>
          </a:xfrm>
          <a:custGeom>
            <a:avLst/>
            <a:gdLst>
              <a:gd name="connsiteX0" fmla="*/ 0 w 998375"/>
              <a:gd name="connsiteY0" fmla="*/ 0 h 214604"/>
              <a:gd name="connsiteX1" fmla="*/ 223934 w 998375"/>
              <a:gd name="connsiteY1" fmla="*/ 0 h 214604"/>
              <a:gd name="connsiteX2" fmla="*/ 811763 w 998375"/>
              <a:gd name="connsiteY2" fmla="*/ 139959 h 214604"/>
              <a:gd name="connsiteX3" fmla="*/ 998375 w 998375"/>
              <a:gd name="connsiteY3" fmla="*/ 214604 h 214604"/>
            </a:gdLst>
            <a:ahLst/>
            <a:cxnLst>
              <a:cxn ang="0">
                <a:pos x="connsiteX0" y="connsiteY0"/>
              </a:cxn>
              <a:cxn ang="0">
                <a:pos x="connsiteX1" y="connsiteY1"/>
              </a:cxn>
              <a:cxn ang="0">
                <a:pos x="connsiteX2" y="connsiteY2"/>
              </a:cxn>
              <a:cxn ang="0">
                <a:pos x="connsiteX3" y="connsiteY3"/>
              </a:cxn>
            </a:cxnLst>
            <a:rect l="l" t="t" r="r" b="b"/>
            <a:pathLst>
              <a:path w="998375" h="214604">
                <a:moveTo>
                  <a:pt x="0" y="0"/>
                </a:moveTo>
                <a:lnTo>
                  <a:pt x="223934" y="0"/>
                </a:lnTo>
                <a:lnTo>
                  <a:pt x="811763" y="139959"/>
                </a:lnTo>
                <a:lnTo>
                  <a:pt x="998375" y="214604"/>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73AD31D9-0BB7-99E3-F768-6D30C5DBA7E1}"/>
              </a:ext>
            </a:extLst>
          </p:cNvPr>
          <p:cNvSpPr txBox="1"/>
          <p:nvPr/>
        </p:nvSpPr>
        <p:spPr>
          <a:xfrm rot="1052122">
            <a:off x="3602628" y="4344247"/>
            <a:ext cx="338554" cy="276999"/>
          </a:xfrm>
          <a:prstGeom prst="rect">
            <a:avLst/>
          </a:prstGeom>
          <a:noFill/>
        </p:spPr>
        <p:txBody>
          <a:bodyPr wrap="none" rtlCol="0">
            <a:spAutoFit/>
          </a:bodyPr>
          <a:lstStyle/>
          <a:p>
            <a:r>
              <a:rPr kumimoji="1" lang="en-US" altLang="ja-JP" sz="1200" b="1" dirty="0">
                <a:latin typeface="+mn-ea"/>
              </a:rPr>
              <a:t>79</a:t>
            </a:r>
            <a:endParaRPr kumimoji="1" lang="ja-JP" altLang="en-US" sz="1200" b="1" dirty="0">
              <a:latin typeface="+mn-ea"/>
            </a:endParaRPr>
          </a:p>
        </p:txBody>
      </p:sp>
      <p:sp>
        <p:nvSpPr>
          <p:cNvPr id="62" name="テキスト ボックス 61">
            <a:extLst>
              <a:ext uri="{FF2B5EF4-FFF2-40B4-BE49-F238E27FC236}">
                <a16:creationId xmlns:a16="http://schemas.microsoft.com/office/drawing/2014/main" id="{8F51964B-B72C-6786-88E0-078A08481AF8}"/>
              </a:ext>
            </a:extLst>
          </p:cNvPr>
          <p:cNvSpPr txBox="1"/>
          <p:nvPr/>
        </p:nvSpPr>
        <p:spPr>
          <a:xfrm rot="2527970">
            <a:off x="1532057" y="3307310"/>
            <a:ext cx="415498" cy="276999"/>
          </a:xfrm>
          <a:prstGeom prst="rect">
            <a:avLst/>
          </a:prstGeom>
          <a:noFill/>
        </p:spPr>
        <p:txBody>
          <a:bodyPr wrap="none" rtlCol="0">
            <a:spAutoFit/>
          </a:bodyPr>
          <a:lstStyle/>
          <a:p>
            <a:r>
              <a:rPr kumimoji="1" lang="en-US" altLang="ja-JP" sz="1200" b="1" dirty="0">
                <a:latin typeface="+mn-ea"/>
              </a:rPr>
              <a:t>194</a:t>
            </a:r>
            <a:endParaRPr kumimoji="1" lang="ja-JP" altLang="en-US" sz="1200" b="1" dirty="0">
              <a:latin typeface="+mn-ea"/>
            </a:endParaRPr>
          </a:p>
        </p:txBody>
      </p:sp>
      <p:sp>
        <p:nvSpPr>
          <p:cNvPr id="63" name="テキスト ボックス 62">
            <a:extLst>
              <a:ext uri="{FF2B5EF4-FFF2-40B4-BE49-F238E27FC236}">
                <a16:creationId xmlns:a16="http://schemas.microsoft.com/office/drawing/2014/main" id="{4CCE3081-F326-D354-9B0A-48BB7216447D}"/>
              </a:ext>
            </a:extLst>
          </p:cNvPr>
          <p:cNvSpPr txBox="1"/>
          <p:nvPr/>
        </p:nvSpPr>
        <p:spPr>
          <a:xfrm>
            <a:off x="3735270" y="3999583"/>
            <a:ext cx="338554" cy="276999"/>
          </a:xfrm>
          <a:prstGeom prst="rect">
            <a:avLst/>
          </a:prstGeom>
          <a:noFill/>
        </p:spPr>
        <p:txBody>
          <a:bodyPr wrap="none" rtlCol="0">
            <a:spAutoFit/>
          </a:bodyPr>
          <a:lstStyle/>
          <a:p>
            <a:r>
              <a:rPr kumimoji="1" lang="en-US" altLang="ja-JP" sz="1200" b="1" dirty="0">
                <a:latin typeface="+mn-ea"/>
              </a:rPr>
              <a:t>70</a:t>
            </a:r>
            <a:endParaRPr kumimoji="1" lang="ja-JP" altLang="en-US" sz="1200" b="1" dirty="0">
              <a:latin typeface="+mn-ea"/>
            </a:endParaRPr>
          </a:p>
        </p:txBody>
      </p:sp>
      <p:sp>
        <p:nvSpPr>
          <p:cNvPr id="64" name="テキスト ボックス 63">
            <a:extLst>
              <a:ext uri="{FF2B5EF4-FFF2-40B4-BE49-F238E27FC236}">
                <a16:creationId xmlns:a16="http://schemas.microsoft.com/office/drawing/2014/main" id="{E34855BC-C616-C21A-14F4-1AE2E212B23E}"/>
              </a:ext>
            </a:extLst>
          </p:cNvPr>
          <p:cNvSpPr txBox="1"/>
          <p:nvPr/>
        </p:nvSpPr>
        <p:spPr>
          <a:xfrm rot="5573995">
            <a:off x="4161769" y="3653731"/>
            <a:ext cx="415498" cy="276999"/>
          </a:xfrm>
          <a:prstGeom prst="rect">
            <a:avLst/>
          </a:prstGeom>
          <a:noFill/>
        </p:spPr>
        <p:txBody>
          <a:bodyPr wrap="none" rtlCol="0">
            <a:spAutoFit/>
          </a:bodyPr>
          <a:lstStyle/>
          <a:p>
            <a:r>
              <a:rPr kumimoji="1" lang="en-US" altLang="ja-JP" sz="1200" b="1" dirty="0">
                <a:latin typeface="+mn-ea"/>
              </a:rPr>
              <a:t>154</a:t>
            </a:r>
            <a:endParaRPr kumimoji="1" lang="ja-JP" altLang="en-US" sz="1200" b="1" dirty="0">
              <a:latin typeface="+mn-ea"/>
            </a:endParaRPr>
          </a:p>
        </p:txBody>
      </p:sp>
      <p:sp>
        <p:nvSpPr>
          <p:cNvPr id="65" name="テキスト ボックス 64">
            <a:extLst>
              <a:ext uri="{FF2B5EF4-FFF2-40B4-BE49-F238E27FC236}">
                <a16:creationId xmlns:a16="http://schemas.microsoft.com/office/drawing/2014/main" id="{C014BED5-8866-62EA-19B0-E47B09D07B8A}"/>
              </a:ext>
            </a:extLst>
          </p:cNvPr>
          <p:cNvSpPr txBox="1"/>
          <p:nvPr/>
        </p:nvSpPr>
        <p:spPr>
          <a:xfrm rot="16030717">
            <a:off x="1558586" y="2391636"/>
            <a:ext cx="445387" cy="276999"/>
          </a:xfrm>
          <a:prstGeom prst="rect">
            <a:avLst/>
          </a:prstGeom>
          <a:noFill/>
        </p:spPr>
        <p:txBody>
          <a:bodyPr wrap="square" rtlCol="0">
            <a:spAutoFit/>
          </a:bodyPr>
          <a:lstStyle/>
          <a:p>
            <a:r>
              <a:rPr kumimoji="1" lang="en-US" altLang="ja-JP" sz="1200" dirty="0">
                <a:latin typeface="+mn-ea"/>
              </a:rPr>
              <a:t>102</a:t>
            </a:r>
            <a:endParaRPr kumimoji="1" lang="ja-JP" altLang="en-US" sz="1200" dirty="0">
              <a:latin typeface="+mn-ea"/>
            </a:endParaRPr>
          </a:p>
        </p:txBody>
      </p:sp>
      <p:sp>
        <p:nvSpPr>
          <p:cNvPr id="66" name="テキスト ボックス 65">
            <a:extLst>
              <a:ext uri="{FF2B5EF4-FFF2-40B4-BE49-F238E27FC236}">
                <a16:creationId xmlns:a16="http://schemas.microsoft.com/office/drawing/2014/main" id="{F284F867-D5B1-0DCC-DB50-1D3179AA45F8}"/>
              </a:ext>
            </a:extLst>
          </p:cNvPr>
          <p:cNvSpPr txBox="1"/>
          <p:nvPr/>
        </p:nvSpPr>
        <p:spPr>
          <a:xfrm rot="16030717">
            <a:off x="2136360" y="2401419"/>
            <a:ext cx="445387" cy="276999"/>
          </a:xfrm>
          <a:prstGeom prst="rect">
            <a:avLst/>
          </a:prstGeom>
          <a:noFill/>
        </p:spPr>
        <p:txBody>
          <a:bodyPr wrap="square" rtlCol="0">
            <a:spAutoFit/>
          </a:bodyPr>
          <a:lstStyle/>
          <a:p>
            <a:r>
              <a:rPr kumimoji="1" lang="en-US" altLang="ja-JP" sz="1200" dirty="0">
                <a:latin typeface="+mn-ea"/>
              </a:rPr>
              <a:t>50</a:t>
            </a:r>
            <a:endParaRPr kumimoji="1" lang="ja-JP" altLang="en-US" sz="1200" dirty="0">
              <a:latin typeface="+mn-ea"/>
            </a:endParaRPr>
          </a:p>
        </p:txBody>
      </p:sp>
      <p:sp>
        <p:nvSpPr>
          <p:cNvPr id="67" name="テキスト ボックス 66">
            <a:extLst>
              <a:ext uri="{FF2B5EF4-FFF2-40B4-BE49-F238E27FC236}">
                <a16:creationId xmlns:a16="http://schemas.microsoft.com/office/drawing/2014/main" id="{46A6209E-6151-1350-AB5C-1E23BCDB86CC}"/>
              </a:ext>
            </a:extLst>
          </p:cNvPr>
          <p:cNvSpPr txBox="1"/>
          <p:nvPr/>
        </p:nvSpPr>
        <p:spPr>
          <a:xfrm rot="16030717">
            <a:off x="3022954" y="2558742"/>
            <a:ext cx="445387" cy="276999"/>
          </a:xfrm>
          <a:prstGeom prst="rect">
            <a:avLst/>
          </a:prstGeom>
          <a:noFill/>
        </p:spPr>
        <p:txBody>
          <a:bodyPr wrap="square" rtlCol="0">
            <a:spAutoFit/>
          </a:bodyPr>
          <a:lstStyle/>
          <a:p>
            <a:r>
              <a:rPr kumimoji="1" lang="en-US" altLang="ja-JP" sz="1200" dirty="0">
                <a:latin typeface="+mn-ea"/>
              </a:rPr>
              <a:t>93</a:t>
            </a:r>
            <a:endParaRPr kumimoji="1" lang="ja-JP" altLang="en-US" sz="1200" dirty="0">
              <a:latin typeface="+mn-ea"/>
            </a:endParaRPr>
          </a:p>
        </p:txBody>
      </p:sp>
      <p:sp>
        <p:nvSpPr>
          <p:cNvPr id="68" name="テキスト ボックス 67">
            <a:extLst>
              <a:ext uri="{FF2B5EF4-FFF2-40B4-BE49-F238E27FC236}">
                <a16:creationId xmlns:a16="http://schemas.microsoft.com/office/drawing/2014/main" id="{52222F72-6B6C-CCBE-71FB-74AF26492E1A}"/>
              </a:ext>
            </a:extLst>
          </p:cNvPr>
          <p:cNvSpPr txBox="1"/>
          <p:nvPr/>
        </p:nvSpPr>
        <p:spPr>
          <a:xfrm rot="18520132">
            <a:off x="4103514" y="3018598"/>
            <a:ext cx="415498" cy="276999"/>
          </a:xfrm>
          <a:prstGeom prst="rect">
            <a:avLst/>
          </a:prstGeom>
          <a:noFill/>
        </p:spPr>
        <p:txBody>
          <a:bodyPr wrap="none" rtlCol="0">
            <a:spAutoFit/>
          </a:bodyPr>
          <a:lstStyle/>
          <a:p>
            <a:r>
              <a:rPr kumimoji="1" lang="en-US" altLang="ja-JP" sz="1200" b="1" dirty="0">
                <a:latin typeface="+mn-ea"/>
              </a:rPr>
              <a:t>413</a:t>
            </a:r>
            <a:endParaRPr kumimoji="1" lang="ja-JP" altLang="en-US" sz="1200" b="1" dirty="0">
              <a:latin typeface="+mn-ea"/>
            </a:endParaRPr>
          </a:p>
        </p:txBody>
      </p:sp>
      <p:sp>
        <p:nvSpPr>
          <p:cNvPr id="69" name="テキスト ボックス 68">
            <a:extLst>
              <a:ext uri="{FF2B5EF4-FFF2-40B4-BE49-F238E27FC236}">
                <a16:creationId xmlns:a16="http://schemas.microsoft.com/office/drawing/2014/main" id="{69991F56-85B4-B1CF-1077-76C4C3D739D3}"/>
              </a:ext>
            </a:extLst>
          </p:cNvPr>
          <p:cNvSpPr txBox="1"/>
          <p:nvPr/>
        </p:nvSpPr>
        <p:spPr>
          <a:xfrm rot="16984218">
            <a:off x="1551935" y="1560763"/>
            <a:ext cx="445387" cy="276999"/>
          </a:xfrm>
          <a:prstGeom prst="rect">
            <a:avLst/>
          </a:prstGeom>
          <a:noFill/>
        </p:spPr>
        <p:txBody>
          <a:bodyPr wrap="square" rtlCol="0">
            <a:spAutoFit/>
          </a:bodyPr>
          <a:lstStyle/>
          <a:p>
            <a:r>
              <a:rPr kumimoji="1" lang="en-US" altLang="ja-JP" sz="1200" dirty="0">
                <a:latin typeface="+mn-ea"/>
              </a:rPr>
              <a:t>58</a:t>
            </a:r>
            <a:endParaRPr kumimoji="1" lang="ja-JP" altLang="en-US" sz="1200" dirty="0">
              <a:latin typeface="+mn-ea"/>
            </a:endParaRPr>
          </a:p>
        </p:txBody>
      </p:sp>
      <p:sp>
        <p:nvSpPr>
          <p:cNvPr id="70" name="テキスト ボックス 69">
            <a:extLst>
              <a:ext uri="{FF2B5EF4-FFF2-40B4-BE49-F238E27FC236}">
                <a16:creationId xmlns:a16="http://schemas.microsoft.com/office/drawing/2014/main" id="{59FD76C6-7A0E-00E1-579C-A7F9D1A27A29}"/>
              </a:ext>
            </a:extLst>
          </p:cNvPr>
          <p:cNvSpPr txBox="1"/>
          <p:nvPr/>
        </p:nvSpPr>
        <p:spPr>
          <a:xfrm rot="16984218">
            <a:off x="2222090" y="1691565"/>
            <a:ext cx="445387" cy="276999"/>
          </a:xfrm>
          <a:prstGeom prst="rect">
            <a:avLst/>
          </a:prstGeom>
          <a:noFill/>
        </p:spPr>
        <p:txBody>
          <a:bodyPr wrap="square" rtlCol="0">
            <a:spAutoFit/>
          </a:bodyPr>
          <a:lstStyle/>
          <a:p>
            <a:r>
              <a:rPr kumimoji="1" lang="en-US" altLang="ja-JP" sz="1200" dirty="0">
                <a:latin typeface="+mn-ea"/>
              </a:rPr>
              <a:t>148</a:t>
            </a:r>
            <a:endParaRPr kumimoji="1" lang="ja-JP" altLang="en-US" sz="1200" dirty="0">
              <a:latin typeface="+mn-ea"/>
            </a:endParaRPr>
          </a:p>
        </p:txBody>
      </p:sp>
      <p:sp>
        <p:nvSpPr>
          <p:cNvPr id="71" name="テキスト ボックス 70">
            <a:extLst>
              <a:ext uri="{FF2B5EF4-FFF2-40B4-BE49-F238E27FC236}">
                <a16:creationId xmlns:a16="http://schemas.microsoft.com/office/drawing/2014/main" id="{D1FAA045-86C4-A00D-431B-CDCEAD0E114C}"/>
              </a:ext>
            </a:extLst>
          </p:cNvPr>
          <p:cNvSpPr txBox="1"/>
          <p:nvPr/>
        </p:nvSpPr>
        <p:spPr>
          <a:xfrm>
            <a:off x="250313" y="3343356"/>
            <a:ext cx="338554" cy="276999"/>
          </a:xfrm>
          <a:prstGeom prst="rect">
            <a:avLst/>
          </a:prstGeom>
          <a:noFill/>
        </p:spPr>
        <p:txBody>
          <a:bodyPr wrap="square" rtlCol="0">
            <a:spAutoFit/>
          </a:bodyPr>
          <a:lstStyle/>
          <a:p>
            <a:r>
              <a:rPr kumimoji="1" lang="en-US" altLang="ja-JP" sz="1200" b="1" dirty="0">
                <a:latin typeface="+mn-ea"/>
              </a:rPr>
              <a:t>86</a:t>
            </a:r>
            <a:endParaRPr kumimoji="1" lang="ja-JP" altLang="en-US" sz="1200" b="1" dirty="0">
              <a:latin typeface="+mn-ea"/>
            </a:endParaRPr>
          </a:p>
        </p:txBody>
      </p:sp>
      <p:sp>
        <p:nvSpPr>
          <p:cNvPr id="72" name="テキスト ボックス 71">
            <a:extLst>
              <a:ext uri="{FF2B5EF4-FFF2-40B4-BE49-F238E27FC236}">
                <a16:creationId xmlns:a16="http://schemas.microsoft.com/office/drawing/2014/main" id="{8E97CC62-393B-124E-B1A4-2CD14BEF21DD}"/>
              </a:ext>
            </a:extLst>
          </p:cNvPr>
          <p:cNvSpPr txBox="1"/>
          <p:nvPr/>
        </p:nvSpPr>
        <p:spPr>
          <a:xfrm>
            <a:off x="1263457" y="2042196"/>
            <a:ext cx="346249" cy="890628"/>
          </a:xfrm>
          <a:prstGeom prst="rect">
            <a:avLst/>
          </a:prstGeom>
          <a:noFill/>
        </p:spPr>
        <p:txBody>
          <a:bodyPr vert="eaVert" wrap="none" rtlCol="0">
            <a:spAutoFit/>
          </a:bodyPr>
          <a:lstStyle/>
          <a:p>
            <a:r>
              <a:rPr kumimoji="1" lang="ja-JP" altLang="en-US" sz="1050" b="1" dirty="0">
                <a:latin typeface="+mn-ea"/>
              </a:rPr>
              <a:t>近畿自動車道</a:t>
            </a:r>
          </a:p>
        </p:txBody>
      </p:sp>
      <p:sp>
        <p:nvSpPr>
          <p:cNvPr id="73" name="テキスト ボックス 72">
            <a:extLst>
              <a:ext uri="{FF2B5EF4-FFF2-40B4-BE49-F238E27FC236}">
                <a16:creationId xmlns:a16="http://schemas.microsoft.com/office/drawing/2014/main" id="{B3C9233B-F1F3-0D65-3752-F7B770C808C8}"/>
              </a:ext>
            </a:extLst>
          </p:cNvPr>
          <p:cNvSpPr txBox="1"/>
          <p:nvPr/>
        </p:nvSpPr>
        <p:spPr>
          <a:xfrm>
            <a:off x="769907" y="2166530"/>
            <a:ext cx="346249" cy="1023678"/>
          </a:xfrm>
          <a:prstGeom prst="rect">
            <a:avLst/>
          </a:prstGeom>
          <a:noFill/>
        </p:spPr>
        <p:txBody>
          <a:bodyPr vert="eaVert" wrap="none" rtlCol="0">
            <a:spAutoFit/>
          </a:bodyPr>
          <a:lstStyle/>
          <a:p>
            <a:r>
              <a:rPr kumimoji="1" lang="ja-JP" altLang="en-US" sz="1050" b="1" dirty="0">
                <a:latin typeface="+mn-ea"/>
              </a:rPr>
              <a:t>大阪中央環状線</a:t>
            </a:r>
          </a:p>
        </p:txBody>
      </p:sp>
      <p:sp>
        <p:nvSpPr>
          <p:cNvPr id="74" name="テキスト ボックス 73">
            <a:extLst>
              <a:ext uri="{FF2B5EF4-FFF2-40B4-BE49-F238E27FC236}">
                <a16:creationId xmlns:a16="http://schemas.microsoft.com/office/drawing/2014/main" id="{D0F00456-D2A9-DBA0-2E09-1AA5ADD11304}"/>
              </a:ext>
            </a:extLst>
          </p:cNvPr>
          <p:cNvSpPr txBox="1"/>
          <p:nvPr/>
        </p:nvSpPr>
        <p:spPr>
          <a:xfrm rot="16471145">
            <a:off x="3133921" y="4545254"/>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75" name="テキスト ボックス 74">
            <a:extLst>
              <a:ext uri="{FF2B5EF4-FFF2-40B4-BE49-F238E27FC236}">
                <a16:creationId xmlns:a16="http://schemas.microsoft.com/office/drawing/2014/main" id="{8AFD2381-B79F-D6A7-3D68-C1ED47C0FF61}"/>
              </a:ext>
            </a:extLst>
          </p:cNvPr>
          <p:cNvSpPr txBox="1"/>
          <p:nvPr/>
        </p:nvSpPr>
        <p:spPr>
          <a:xfrm rot="1012436">
            <a:off x="1198178" y="4163129"/>
            <a:ext cx="1127232" cy="253916"/>
          </a:xfrm>
          <a:prstGeom prst="rect">
            <a:avLst/>
          </a:prstGeom>
          <a:noFill/>
        </p:spPr>
        <p:txBody>
          <a:bodyPr wrap="none" rtlCol="0">
            <a:spAutoFit/>
          </a:bodyPr>
          <a:lstStyle/>
          <a:p>
            <a:r>
              <a:rPr kumimoji="1" lang="ja-JP" altLang="en-US" sz="1050" b="1" dirty="0">
                <a:latin typeface="+mn-ea"/>
              </a:rPr>
              <a:t>西名阪自動車道</a:t>
            </a:r>
          </a:p>
        </p:txBody>
      </p:sp>
      <p:sp>
        <p:nvSpPr>
          <p:cNvPr id="76" name="テキスト ボックス 75">
            <a:extLst>
              <a:ext uri="{FF2B5EF4-FFF2-40B4-BE49-F238E27FC236}">
                <a16:creationId xmlns:a16="http://schemas.microsoft.com/office/drawing/2014/main" id="{0B2A079F-18E1-2341-E736-9B2C7D80A06B}"/>
              </a:ext>
            </a:extLst>
          </p:cNvPr>
          <p:cNvSpPr txBox="1"/>
          <p:nvPr/>
        </p:nvSpPr>
        <p:spPr>
          <a:xfrm rot="548357">
            <a:off x="2441170" y="4083911"/>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77" name="テキスト ボックス 76">
            <a:extLst>
              <a:ext uri="{FF2B5EF4-FFF2-40B4-BE49-F238E27FC236}">
                <a16:creationId xmlns:a16="http://schemas.microsoft.com/office/drawing/2014/main" id="{F029374E-A804-0FC3-64BF-BE9A2DB722E0}"/>
              </a:ext>
            </a:extLst>
          </p:cNvPr>
          <p:cNvSpPr txBox="1"/>
          <p:nvPr/>
        </p:nvSpPr>
        <p:spPr>
          <a:xfrm rot="17328326">
            <a:off x="3525648" y="4618358"/>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78" name="テキスト ボックス 77">
            <a:extLst>
              <a:ext uri="{FF2B5EF4-FFF2-40B4-BE49-F238E27FC236}">
                <a16:creationId xmlns:a16="http://schemas.microsoft.com/office/drawing/2014/main" id="{05D0F946-594C-F1DC-E548-611EF0C4DB77}"/>
              </a:ext>
            </a:extLst>
          </p:cNvPr>
          <p:cNvSpPr txBox="1"/>
          <p:nvPr/>
        </p:nvSpPr>
        <p:spPr>
          <a:xfrm rot="17891497">
            <a:off x="3985285" y="4693383"/>
            <a:ext cx="338554" cy="276999"/>
          </a:xfrm>
          <a:prstGeom prst="rect">
            <a:avLst/>
          </a:prstGeom>
          <a:noFill/>
        </p:spPr>
        <p:txBody>
          <a:bodyPr wrap="none" rtlCol="0">
            <a:spAutoFit/>
          </a:bodyPr>
          <a:lstStyle/>
          <a:p>
            <a:r>
              <a:rPr kumimoji="1" lang="en-US" altLang="ja-JP" sz="1200" b="1" dirty="0">
                <a:latin typeface="+mn-ea"/>
              </a:rPr>
              <a:t>48</a:t>
            </a:r>
            <a:endParaRPr kumimoji="1" lang="ja-JP" altLang="en-US" sz="1200" b="1" dirty="0">
              <a:latin typeface="+mn-ea"/>
            </a:endParaRPr>
          </a:p>
        </p:txBody>
      </p:sp>
      <p:sp>
        <p:nvSpPr>
          <p:cNvPr id="79" name="テキスト ボックス 78">
            <a:extLst>
              <a:ext uri="{FF2B5EF4-FFF2-40B4-BE49-F238E27FC236}">
                <a16:creationId xmlns:a16="http://schemas.microsoft.com/office/drawing/2014/main" id="{15BCAAED-F1A9-933B-9637-987A2E4B18E6}"/>
              </a:ext>
            </a:extLst>
          </p:cNvPr>
          <p:cNvSpPr txBox="1"/>
          <p:nvPr/>
        </p:nvSpPr>
        <p:spPr>
          <a:xfrm>
            <a:off x="1752911" y="4934478"/>
            <a:ext cx="992579" cy="253916"/>
          </a:xfrm>
          <a:prstGeom prst="rect">
            <a:avLst/>
          </a:prstGeom>
          <a:noFill/>
        </p:spPr>
        <p:txBody>
          <a:bodyPr wrap="none" rtlCol="0">
            <a:spAutoFit/>
          </a:bodyPr>
          <a:lstStyle/>
          <a:p>
            <a:r>
              <a:rPr lang="ja-JP" altLang="en-US" sz="1050" b="1" dirty="0">
                <a:latin typeface="+mn-ea"/>
              </a:rPr>
              <a:t>堺大和高田線</a:t>
            </a:r>
            <a:endParaRPr kumimoji="1" lang="ja-JP" altLang="en-US" sz="1050" b="1" dirty="0">
              <a:latin typeface="+mn-ea"/>
            </a:endParaRPr>
          </a:p>
        </p:txBody>
      </p:sp>
      <p:sp>
        <p:nvSpPr>
          <p:cNvPr id="80" name="テキスト ボックス 79">
            <a:extLst>
              <a:ext uri="{FF2B5EF4-FFF2-40B4-BE49-F238E27FC236}">
                <a16:creationId xmlns:a16="http://schemas.microsoft.com/office/drawing/2014/main" id="{84E9EA8B-4B1C-3AC3-0941-4B9F9EB42D16}"/>
              </a:ext>
            </a:extLst>
          </p:cNvPr>
          <p:cNvSpPr txBox="1"/>
          <p:nvPr/>
        </p:nvSpPr>
        <p:spPr>
          <a:xfrm rot="366755">
            <a:off x="1206189" y="4569735"/>
            <a:ext cx="445387" cy="276999"/>
          </a:xfrm>
          <a:prstGeom prst="rect">
            <a:avLst/>
          </a:prstGeom>
          <a:noFill/>
        </p:spPr>
        <p:txBody>
          <a:bodyPr wrap="square" rtlCol="0">
            <a:spAutoFit/>
          </a:bodyPr>
          <a:lstStyle/>
          <a:p>
            <a:r>
              <a:rPr kumimoji="1" lang="en-US" altLang="ja-JP" sz="1200" dirty="0">
                <a:latin typeface="+mn-ea"/>
              </a:rPr>
              <a:t>120</a:t>
            </a:r>
            <a:endParaRPr kumimoji="1" lang="ja-JP" altLang="en-US" sz="1200" dirty="0">
              <a:latin typeface="+mn-ea"/>
            </a:endParaRPr>
          </a:p>
        </p:txBody>
      </p:sp>
      <p:sp>
        <p:nvSpPr>
          <p:cNvPr id="81" name="テキスト ボックス 80">
            <a:extLst>
              <a:ext uri="{FF2B5EF4-FFF2-40B4-BE49-F238E27FC236}">
                <a16:creationId xmlns:a16="http://schemas.microsoft.com/office/drawing/2014/main" id="{5F93E8F2-2CC6-1FB5-3075-40CFA6C58C1B}"/>
              </a:ext>
            </a:extLst>
          </p:cNvPr>
          <p:cNvSpPr txBox="1"/>
          <p:nvPr/>
        </p:nvSpPr>
        <p:spPr>
          <a:xfrm>
            <a:off x="295666" y="3652487"/>
            <a:ext cx="415498" cy="276999"/>
          </a:xfrm>
          <a:prstGeom prst="rect">
            <a:avLst/>
          </a:prstGeom>
          <a:noFill/>
        </p:spPr>
        <p:txBody>
          <a:bodyPr wrap="none" rtlCol="0">
            <a:spAutoFit/>
          </a:bodyPr>
          <a:lstStyle/>
          <a:p>
            <a:r>
              <a:rPr kumimoji="1" lang="en-US" altLang="ja-JP" sz="1200" b="1" dirty="0">
                <a:latin typeface="+mn-ea"/>
              </a:rPr>
              <a:t>484</a:t>
            </a:r>
            <a:endParaRPr kumimoji="1" lang="ja-JP" altLang="en-US" sz="1200" b="1" dirty="0">
              <a:latin typeface="+mn-ea"/>
            </a:endParaRPr>
          </a:p>
        </p:txBody>
      </p:sp>
      <p:sp>
        <p:nvSpPr>
          <p:cNvPr id="82" name="フリーフォーム: 図形 81">
            <a:extLst>
              <a:ext uri="{FF2B5EF4-FFF2-40B4-BE49-F238E27FC236}">
                <a16:creationId xmlns:a16="http://schemas.microsoft.com/office/drawing/2014/main" id="{B9FA6FCB-0CEB-2908-2AE2-D995CE23BDED}"/>
              </a:ext>
            </a:extLst>
          </p:cNvPr>
          <p:cNvSpPr/>
          <p:nvPr/>
        </p:nvSpPr>
        <p:spPr>
          <a:xfrm>
            <a:off x="63976" y="3598740"/>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リーフォーム: 図形 82">
            <a:extLst>
              <a:ext uri="{FF2B5EF4-FFF2-40B4-BE49-F238E27FC236}">
                <a16:creationId xmlns:a16="http://schemas.microsoft.com/office/drawing/2014/main" id="{B69BF757-8699-1C30-C3EE-5FDD22659E39}"/>
              </a:ext>
            </a:extLst>
          </p:cNvPr>
          <p:cNvSpPr/>
          <p:nvPr/>
        </p:nvSpPr>
        <p:spPr>
          <a:xfrm>
            <a:off x="61505" y="3701286"/>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4B89C33C-65CE-9A17-3A7A-35D9FB5ABC68}"/>
              </a:ext>
            </a:extLst>
          </p:cNvPr>
          <p:cNvSpPr txBox="1"/>
          <p:nvPr/>
        </p:nvSpPr>
        <p:spPr>
          <a:xfrm rot="4880019">
            <a:off x="75592" y="2660004"/>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85" name="テキスト ボックス 84">
            <a:extLst>
              <a:ext uri="{FF2B5EF4-FFF2-40B4-BE49-F238E27FC236}">
                <a16:creationId xmlns:a16="http://schemas.microsoft.com/office/drawing/2014/main" id="{BC31E494-6145-00CC-D6ED-B9ACF681DEEF}"/>
              </a:ext>
            </a:extLst>
          </p:cNvPr>
          <p:cNvSpPr txBox="1"/>
          <p:nvPr/>
        </p:nvSpPr>
        <p:spPr>
          <a:xfrm rot="462260">
            <a:off x="2655446" y="2128926"/>
            <a:ext cx="415498" cy="276999"/>
          </a:xfrm>
          <a:prstGeom prst="rect">
            <a:avLst/>
          </a:prstGeom>
          <a:noFill/>
        </p:spPr>
        <p:txBody>
          <a:bodyPr wrap="none" rtlCol="0">
            <a:spAutoFit/>
          </a:bodyPr>
          <a:lstStyle/>
          <a:p>
            <a:r>
              <a:rPr kumimoji="1" lang="en-US" altLang="ja-JP" sz="1200" b="1" dirty="0">
                <a:latin typeface="+mn-ea"/>
              </a:rPr>
              <a:t>169</a:t>
            </a:r>
            <a:endParaRPr kumimoji="1" lang="ja-JP" altLang="en-US" sz="1200" b="1" dirty="0">
              <a:latin typeface="+mn-ea"/>
            </a:endParaRPr>
          </a:p>
        </p:txBody>
      </p:sp>
      <p:sp>
        <p:nvSpPr>
          <p:cNvPr id="86" name="テキスト ボックス 85">
            <a:extLst>
              <a:ext uri="{FF2B5EF4-FFF2-40B4-BE49-F238E27FC236}">
                <a16:creationId xmlns:a16="http://schemas.microsoft.com/office/drawing/2014/main" id="{C97DE163-3B81-76E1-B2C8-8744738DF09C}"/>
              </a:ext>
            </a:extLst>
          </p:cNvPr>
          <p:cNvSpPr txBox="1"/>
          <p:nvPr/>
        </p:nvSpPr>
        <p:spPr>
          <a:xfrm>
            <a:off x="1443144" y="4935486"/>
            <a:ext cx="346249" cy="757580"/>
          </a:xfrm>
          <a:prstGeom prst="rect">
            <a:avLst/>
          </a:prstGeom>
          <a:noFill/>
        </p:spPr>
        <p:txBody>
          <a:bodyPr vert="eaVert" wrap="none" rtlCol="0">
            <a:spAutoFit/>
          </a:bodyPr>
          <a:lstStyle/>
          <a:p>
            <a:r>
              <a:rPr kumimoji="1" lang="ja-JP" altLang="en-US" sz="1050" b="1" dirty="0">
                <a:latin typeface="+mn-ea"/>
              </a:rPr>
              <a:t>島泉伊賀線</a:t>
            </a:r>
          </a:p>
        </p:txBody>
      </p:sp>
      <p:sp>
        <p:nvSpPr>
          <p:cNvPr id="87" name="テキスト ボックス 86">
            <a:extLst>
              <a:ext uri="{FF2B5EF4-FFF2-40B4-BE49-F238E27FC236}">
                <a16:creationId xmlns:a16="http://schemas.microsoft.com/office/drawing/2014/main" id="{EC541638-DE1C-4FDF-0CF9-40433D893BF2}"/>
              </a:ext>
            </a:extLst>
          </p:cNvPr>
          <p:cNvSpPr txBox="1"/>
          <p:nvPr/>
        </p:nvSpPr>
        <p:spPr>
          <a:xfrm>
            <a:off x="783093" y="4985791"/>
            <a:ext cx="346249" cy="757580"/>
          </a:xfrm>
          <a:prstGeom prst="rect">
            <a:avLst/>
          </a:prstGeom>
          <a:noFill/>
        </p:spPr>
        <p:txBody>
          <a:bodyPr vert="eaVert" wrap="none" rtlCol="0">
            <a:spAutoFit/>
          </a:bodyPr>
          <a:lstStyle/>
          <a:p>
            <a:r>
              <a:rPr kumimoji="1" lang="ja-JP" altLang="en-US" sz="1050" b="1" dirty="0">
                <a:latin typeface="+mn-ea"/>
              </a:rPr>
              <a:t>郡戸大堀線</a:t>
            </a:r>
          </a:p>
        </p:txBody>
      </p:sp>
      <p:sp>
        <p:nvSpPr>
          <p:cNvPr id="88" name="テキスト ボックス 87">
            <a:extLst>
              <a:ext uri="{FF2B5EF4-FFF2-40B4-BE49-F238E27FC236}">
                <a16:creationId xmlns:a16="http://schemas.microsoft.com/office/drawing/2014/main" id="{714398E3-6AE8-7E7F-9CE3-48C085CAE78C}"/>
              </a:ext>
            </a:extLst>
          </p:cNvPr>
          <p:cNvSpPr txBox="1"/>
          <p:nvPr/>
        </p:nvSpPr>
        <p:spPr>
          <a:xfrm rot="20679034">
            <a:off x="2626511" y="4562965"/>
            <a:ext cx="346249" cy="1288173"/>
          </a:xfrm>
          <a:prstGeom prst="rect">
            <a:avLst/>
          </a:prstGeom>
          <a:noFill/>
        </p:spPr>
        <p:txBody>
          <a:bodyPr vert="eaVert" wrap="none" rtlCol="0">
            <a:spAutoFit/>
          </a:bodyPr>
          <a:lstStyle/>
          <a:p>
            <a:r>
              <a:rPr kumimoji="1" lang="ja-JP" altLang="en-US" sz="1050" b="1" dirty="0">
                <a:latin typeface="+mn-ea"/>
              </a:rPr>
              <a:t>（旧）大阪中央環状線</a:t>
            </a:r>
          </a:p>
        </p:txBody>
      </p:sp>
      <p:sp>
        <p:nvSpPr>
          <p:cNvPr id="89" name="テキスト ボックス 88">
            <a:extLst>
              <a:ext uri="{FF2B5EF4-FFF2-40B4-BE49-F238E27FC236}">
                <a16:creationId xmlns:a16="http://schemas.microsoft.com/office/drawing/2014/main" id="{937CD735-36CB-A812-6259-01196966AC26}"/>
              </a:ext>
            </a:extLst>
          </p:cNvPr>
          <p:cNvSpPr txBox="1"/>
          <p:nvPr/>
        </p:nvSpPr>
        <p:spPr>
          <a:xfrm rot="399663">
            <a:off x="1817396" y="1451163"/>
            <a:ext cx="346249" cy="757580"/>
          </a:xfrm>
          <a:prstGeom prst="rect">
            <a:avLst/>
          </a:prstGeom>
          <a:noFill/>
        </p:spPr>
        <p:txBody>
          <a:bodyPr vert="eaVert" wrap="none" rtlCol="0">
            <a:spAutoFit/>
          </a:bodyPr>
          <a:lstStyle/>
          <a:p>
            <a:r>
              <a:rPr kumimoji="1" lang="ja-JP" altLang="en-US" sz="1050" b="1" dirty="0">
                <a:latin typeface="+mn-ea"/>
              </a:rPr>
              <a:t>住吉八尾線</a:t>
            </a:r>
          </a:p>
        </p:txBody>
      </p:sp>
      <p:sp>
        <p:nvSpPr>
          <p:cNvPr id="90" name="テキスト ボックス 89">
            <a:extLst>
              <a:ext uri="{FF2B5EF4-FFF2-40B4-BE49-F238E27FC236}">
                <a16:creationId xmlns:a16="http://schemas.microsoft.com/office/drawing/2014/main" id="{2F7F6725-6C3F-C4FC-EFCC-B0865843A765}"/>
              </a:ext>
            </a:extLst>
          </p:cNvPr>
          <p:cNvSpPr txBox="1"/>
          <p:nvPr/>
        </p:nvSpPr>
        <p:spPr>
          <a:xfrm rot="631172">
            <a:off x="2493654" y="1534591"/>
            <a:ext cx="507831" cy="757580"/>
          </a:xfrm>
          <a:prstGeom prst="rect">
            <a:avLst/>
          </a:prstGeom>
          <a:noFill/>
        </p:spPr>
        <p:txBody>
          <a:bodyPr vert="eaVert" wrap="none" rtlCol="0">
            <a:spAutoFit/>
          </a:bodyPr>
          <a:lstStyle/>
          <a:p>
            <a:r>
              <a:rPr kumimoji="1" lang="ja-JP" altLang="en-US" sz="1050" b="1" dirty="0">
                <a:latin typeface="+mn-ea"/>
              </a:rPr>
              <a:t>（旧）大阪</a:t>
            </a:r>
            <a:endParaRPr kumimoji="1" lang="en-US" altLang="ja-JP" sz="1050" b="1" dirty="0">
              <a:latin typeface="+mn-ea"/>
            </a:endParaRPr>
          </a:p>
          <a:p>
            <a:r>
              <a:rPr kumimoji="1" lang="ja-JP" altLang="en-US" sz="1050" b="1" dirty="0">
                <a:latin typeface="+mn-ea"/>
              </a:rPr>
              <a:t>中央環状線</a:t>
            </a:r>
          </a:p>
        </p:txBody>
      </p:sp>
      <p:sp>
        <p:nvSpPr>
          <p:cNvPr id="91" name="フリーフォーム: 図形 90">
            <a:extLst>
              <a:ext uri="{FF2B5EF4-FFF2-40B4-BE49-F238E27FC236}">
                <a16:creationId xmlns:a16="http://schemas.microsoft.com/office/drawing/2014/main" id="{19B7C647-A5CB-6160-C5F1-283EEEC14159}"/>
              </a:ext>
            </a:extLst>
          </p:cNvPr>
          <p:cNvSpPr/>
          <p:nvPr/>
        </p:nvSpPr>
        <p:spPr>
          <a:xfrm>
            <a:off x="3419456" y="1485900"/>
            <a:ext cx="285750" cy="1104900"/>
          </a:xfrm>
          <a:custGeom>
            <a:avLst/>
            <a:gdLst>
              <a:gd name="connsiteX0" fmla="*/ 0 w 285750"/>
              <a:gd name="connsiteY0" fmla="*/ 1104900 h 1104900"/>
              <a:gd name="connsiteX1" fmla="*/ 257175 w 285750"/>
              <a:gd name="connsiteY1" fmla="*/ 885825 h 1104900"/>
              <a:gd name="connsiteX2" fmla="*/ 285750 w 285750"/>
              <a:gd name="connsiteY2" fmla="*/ 552450 h 1104900"/>
              <a:gd name="connsiteX3" fmla="*/ 219075 w 285750"/>
              <a:gd name="connsiteY3" fmla="*/ 0 h 1104900"/>
            </a:gdLst>
            <a:ahLst/>
            <a:cxnLst>
              <a:cxn ang="0">
                <a:pos x="connsiteX0" y="connsiteY0"/>
              </a:cxn>
              <a:cxn ang="0">
                <a:pos x="connsiteX1" y="connsiteY1"/>
              </a:cxn>
              <a:cxn ang="0">
                <a:pos x="connsiteX2" y="connsiteY2"/>
              </a:cxn>
              <a:cxn ang="0">
                <a:pos x="connsiteX3" y="connsiteY3"/>
              </a:cxn>
            </a:cxnLst>
            <a:rect l="l" t="t" r="r" b="b"/>
            <a:pathLst>
              <a:path w="285750" h="1104900">
                <a:moveTo>
                  <a:pt x="0" y="1104900"/>
                </a:moveTo>
                <a:lnTo>
                  <a:pt x="257175" y="885825"/>
                </a:lnTo>
                <a:lnTo>
                  <a:pt x="285750" y="552450"/>
                </a:lnTo>
                <a:lnTo>
                  <a:pt x="219075" y="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FAD11C35-3043-BE3F-6B47-92AB5EF3C284}"/>
              </a:ext>
            </a:extLst>
          </p:cNvPr>
          <p:cNvSpPr txBox="1"/>
          <p:nvPr/>
        </p:nvSpPr>
        <p:spPr>
          <a:xfrm rot="19088370">
            <a:off x="3439236" y="2364390"/>
            <a:ext cx="445387" cy="276999"/>
          </a:xfrm>
          <a:prstGeom prst="rect">
            <a:avLst/>
          </a:prstGeom>
          <a:noFill/>
        </p:spPr>
        <p:txBody>
          <a:bodyPr wrap="square" rtlCol="0">
            <a:spAutoFit/>
          </a:bodyPr>
          <a:lstStyle/>
          <a:p>
            <a:r>
              <a:rPr kumimoji="1" lang="en-US" altLang="ja-JP" sz="1200" dirty="0">
                <a:latin typeface="+mn-ea"/>
              </a:rPr>
              <a:t>89</a:t>
            </a:r>
            <a:endParaRPr kumimoji="1" lang="ja-JP" altLang="en-US" sz="1200" dirty="0">
              <a:latin typeface="+mn-ea"/>
            </a:endParaRPr>
          </a:p>
        </p:txBody>
      </p:sp>
      <p:sp>
        <p:nvSpPr>
          <p:cNvPr id="93" name="テキスト ボックス 92">
            <a:extLst>
              <a:ext uri="{FF2B5EF4-FFF2-40B4-BE49-F238E27FC236}">
                <a16:creationId xmlns:a16="http://schemas.microsoft.com/office/drawing/2014/main" id="{0CF6EB2F-4DB3-5C98-2825-9564038B8C41}"/>
              </a:ext>
            </a:extLst>
          </p:cNvPr>
          <p:cNvSpPr txBox="1"/>
          <p:nvPr/>
        </p:nvSpPr>
        <p:spPr>
          <a:xfrm>
            <a:off x="3375408" y="1547487"/>
            <a:ext cx="346249" cy="890628"/>
          </a:xfrm>
          <a:prstGeom prst="rect">
            <a:avLst/>
          </a:prstGeom>
          <a:noFill/>
        </p:spPr>
        <p:txBody>
          <a:bodyPr vert="eaVert" wrap="none" rtlCol="0">
            <a:spAutoFit/>
          </a:bodyPr>
          <a:lstStyle/>
          <a:p>
            <a:r>
              <a:rPr kumimoji="1" lang="ja-JP" altLang="en-US" sz="1050" b="1" dirty="0">
                <a:latin typeface="+mn-ea"/>
              </a:rPr>
              <a:t>八尾道明寺線</a:t>
            </a:r>
          </a:p>
        </p:txBody>
      </p:sp>
      <p:sp>
        <p:nvSpPr>
          <p:cNvPr id="94" name="テキスト ボックス 93">
            <a:extLst>
              <a:ext uri="{FF2B5EF4-FFF2-40B4-BE49-F238E27FC236}">
                <a16:creationId xmlns:a16="http://schemas.microsoft.com/office/drawing/2014/main" id="{21FD4218-D11E-BE14-6B9C-413199E66E3F}"/>
              </a:ext>
            </a:extLst>
          </p:cNvPr>
          <p:cNvSpPr txBox="1"/>
          <p:nvPr/>
        </p:nvSpPr>
        <p:spPr>
          <a:xfrm>
            <a:off x="-29132" y="3221757"/>
            <a:ext cx="851515" cy="253916"/>
          </a:xfrm>
          <a:prstGeom prst="rect">
            <a:avLst/>
          </a:prstGeom>
          <a:noFill/>
        </p:spPr>
        <p:txBody>
          <a:bodyPr wrap="none" rtlCol="0">
            <a:spAutoFit/>
          </a:bodyPr>
          <a:lstStyle/>
          <a:p>
            <a:r>
              <a:rPr kumimoji="1" lang="ja-JP" altLang="en-US" sz="1050" b="1" dirty="0">
                <a:latin typeface="+mn-ea"/>
              </a:rPr>
              <a:t>住吉八尾線</a:t>
            </a:r>
          </a:p>
        </p:txBody>
      </p:sp>
      <p:sp>
        <p:nvSpPr>
          <p:cNvPr id="95" name="テキスト ボックス 94">
            <a:extLst>
              <a:ext uri="{FF2B5EF4-FFF2-40B4-BE49-F238E27FC236}">
                <a16:creationId xmlns:a16="http://schemas.microsoft.com/office/drawing/2014/main" id="{015325F0-D5DC-BAAF-0A74-11938BC20C2F}"/>
              </a:ext>
            </a:extLst>
          </p:cNvPr>
          <p:cNvSpPr txBox="1"/>
          <p:nvPr/>
        </p:nvSpPr>
        <p:spPr>
          <a:xfrm>
            <a:off x="-18517" y="3808422"/>
            <a:ext cx="992579" cy="415498"/>
          </a:xfrm>
          <a:prstGeom prst="rect">
            <a:avLst/>
          </a:prstGeom>
          <a:noFill/>
        </p:spPr>
        <p:txBody>
          <a:bodyPr wrap="none" rtlCol="0">
            <a:spAutoFit/>
          </a:bodyPr>
          <a:lstStyle/>
          <a:p>
            <a:r>
              <a:rPr kumimoji="1" lang="ja-JP" altLang="en-US" sz="1050" b="1" dirty="0">
                <a:latin typeface="+mn-ea"/>
              </a:rPr>
              <a:t>阪神高速</a:t>
            </a:r>
            <a:r>
              <a:rPr kumimoji="1" lang="en-US" altLang="ja-JP" sz="1050" b="1" dirty="0">
                <a:latin typeface="+mn-ea"/>
              </a:rPr>
              <a:t>14</a:t>
            </a:r>
            <a:r>
              <a:rPr kumimoji="1" lang="ja-JP" altLang="en-US" sz="1050" b="1" dirty="0">
                <a:latin typeface="+mn-ea"/>
              </a:rPr>
              <a:t>号</a:t>
            </a:r>
            <a:endParaRPr kumimoji="1" lang="en-US" altLang="ja-JP" sz="1050" b="1" dirty="0">
              <a:latin typeface="+mn-ea"/>
            </a:endParaRPr>
          </a:p>
          <a:p>
            <a:r>
              <a:rPr kumimoji="1" lang="ja-JP" altLang="en-US" sz="1050" b="1" dirty="0">
                <a:latin typeface="+mn-ea"/>
              </a:rPr>
              <a:t>松原線</a:t>
            </a:r>
          </a:p>
        </p:txBody>
      </p:sp>
      <p:sp>
        <p:nvSpPr>
          <p:cNvPr id="96" name="テキスト ボックス 4">
            <a:extLst>
              <a:ext uri="{FF2B5EF4-FFF2-40B4-BE49-F238E27FC236}">
                <a16:creationId xmlns:a16="http://schemas.microsoft.com/office/drawing/2014/main" id="{39CC0785-6F37-32AA-9117-CAC07404293C}"/>
              </a:ext>
            </a:extLst>
          </p:cNvPr>
          <p:cNvSpPr txBox="1">
            <a:spLocks noChangeArrowheads="1"/>
          </p:cNvSpPr>
          <p:nvPr/>
        </p:nvSpPr>
        <p:spPr bwMode="auto">
          <a:xfrm>
            <a:off x="5529702" y="1031685"/>
            <a:ext cx="2462213" cy="422405"/>
          </a:xfrm>
          <a:prstGeom prst="rect">
            <a:avLst/>
          </a:prstGeom>
          <a:solidFill>
            <a:schemeClr val="bg1"/>
          </a:solidFill>
          <a:ln w="9525">
            <a:solidFill>
              <a:schemeClr val="tx1"/>
            </a:solidFill>
            <a:miter lim="800000"/>
            <a:headEnd/>
            <a:tailEnd/>
          </a:ln>
        </p:spPr>
        <p:txBody>
          <a:bodyPr wrap="none"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八尾藤井寺工区　整備済</a:t>
            </a:r>
            <a:endParaRPr lang="en-US" altLang="ja-JP" sz="1800" u="sng" dirty="0">
              <a:latin typeface="Arial" charset="0"/>
            </a:endParaRPr>
          </a:p>
        </p:txBody>
      </p:sp>
      <p:pic>
        <p:nvPicPr>
          <p:cNvPr id="97" name="図 96" descr="図形, アイコン, 円&#10;&#10;自動的に生成された説明">
            <a:extLst>
              <a:ext uri="{FF2B5EF4-FFF2-40B4-BE49-F238E27FC236}">
                <a16:creationId xmlns:a16="http://schemas.microsoft.com/office/drawing/2014/main" id="{8CABBF0F-79A2-8858-4E47-F35A54C971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8820" y="1540948"/>
            <a:ext cx="255427" cy="312049"/>
          </a:xfrm>
          <a:prstGeom prst="rect">
            <a:avLst/>
          </a:prstGeom>
        </p:spPr>
      </p:pic>
      <p:sp>
        <p:nvSpPr>
          <p:cNvPr id="98" name="テキスト ボックス 4">
            <a:extLst>
              <a:ext uri="{FF2B5EF4-FFF2-40B4-BE49-F238E27FC236}">
                <a16:creationId xmlns:a16="http://schemas.microsoft.com/office/drawing/2014/main" id="{4BE61246-FD2B-1E78-AC72-2A13CEF51574}"/>
              </a:ext>
            </a:extLst>
          </p:cNvPr>
          <p:cNvSpPr txBox="1">
            <a:spLocks noChangeArrowheads="1"/>
          </p:cNvSpPr>
          <p:nvPr/>
        </p:nvSpPr>
        <p:spPr bwMode="auto">
          <a:xfrm>
            <a:off x="842190" y="1015204"/>
            <a:ext cx="2462213" cy="422405"/>
          </a:xfrm>
          <a:prstGeom prst="rect">
            <a:avLst/>
          </a:prstGeom>
          <a:solidFill>
            <a:schemeClr val="bg1"/>
          </a:solidFill>
          <a:ln w="9525">
            <a:solidFill>
              <a:schemeClr val="tx1"/>
            </a:solidFill>
            <a:miter lim="800000"/>
            <a:headEnd/>
            <a:tailEnd/>
          </a:ln>
        </p:spPr>
        <p:txBody>
          <a:bodyPr wrap="none"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八尾藤井寺工区　未整備</a:t>
            </a:r>
            <a:endParaRPr lang="en-US" altLang="ja-JP" sz="1800" u="sng" dirty="0">
              <a:latin typeface="Arial" charset="0"/>
            </a:endParaRPr>
          </a:p>
        </p:txBody>
      </p:sp>
      <p:grpSp>
        <p:nvGrpSpPr>
          <p:cNvPr id="99" name="グループ化 98">
            <a:extLst>
              <a:ext uri="{FF2B5EF4-FFF2-40B4-BE49-F238E27FC236}">
                <a16:creationId xmlns:a16="http://schemas.microsoft.com/office/drawing/2014/main" id="{50C8FCE2-440A-72C2-1E5E-69C6F5DDDA3E}"/>
              </a:ext>
            </a:extLst>
          </p:cNvPr>
          <p:cNvGrpSpPr/>
          <p:nvPr/>
        </p:nvGrpSpPr>
        <p:grpSpPr>
          <a:xfrm>
            <a:off x="1016178" y="1451163"/>
            <a:ext cx="8083446" cy="4952744"/>
            <a:chOff x="891815" y="1451163"/>
            <a:chExt cx="8083446" cy="4952744"/>
          </a:xfrm>
        </p:grpSpPr>
        <p:pic>
          <p:nvPicPr>
            <p:cNvPr id="100" name="図 99">
              <a:extLst>
                <a:ext uri="{FF2B5EF4-FFF2-40B4-BE49-F238E27FC236}">
                  <a16:creationId xmlns:a16="http://schemas.microsoft.com/office/drawing/2014/main" id="{9D2A0CE8-D3A4-785C-670E-9772DF565098}"/>
                </a:ext>
              </a:extLst>
            </p:cNvPr>
            <p:cNvPicPr>
              <a:picLocks noChangeAspect="1"/>
            </p:cNvPicPr>
            <p:nvPr/>
          </p:nvPicPr>
          <p:blipFill rotWithShape="1">
            <a:blip r:embed="rId3"/>
            <a:srcRect l="15624" t="15250" r="22002" b="13329"/>
            <a:stretch/>
          </p:blipFill>
          <p:spPr>
            <a:xfrm>
              <a:off x="4528976" y="1489109"/>
              <a:ext cx="4411977" cy="4898029"/>
            </a:xfrm>
            <a:prstGeom prst="rect">
              <a:avLst/>
            </a:prstGeom>
          </p:spPr>
        </p:pic>
        <p:sp>
          <p:nvSpPr>
            <p:cNvPr id="101" name="フリーフォーム: 図形 100">
              <a:extLst>
                <a:ext uri="{FF2B5EF4-FFF2-40B4-BE49-F238E27FC236}">
                  <a16:creationId xmlns:a16="http://schemas.microsoft.com/office/drawing/2014/main" id="{21417E76-DF6A-8F0D-3305-7F000B00D62D}"/>
                </a:ext>
              </a:extLst>
            </p:cNvPr>
            <p:cNvSpPr/>
            <p:nvPr/>
          </p:nvSpPr>
          <p:spPr>
            <a:xfrm>
              <a:off x="6308856" y="1495357"/>
              <a:ext cx="82550" cy="1511300"/>
            </a:xfrm>
            <a:custGeom>
              <a:avLst/>
              <a:gdLst>
                <a:gd name="connsiteX0" fmla="*/ 82550 w 82550"/>
                <a:gd name="connsiteY0" fmla="*/ 0 h 1511300"/>
                <a:gd name="connsiteX1" fmla="*/ 44450 w 82550"/>
                <a:gd name="connsiteY1" fmla="*/ 171450 h 1511300"/>
                <a:gd name="connsiteX2" fmla="*/ 0 w 82550"/>
                <a:gd name="connsiteY2" fmla="*/ 349250 h 1511300"/>
                <a:gd name="connsiteX3" fmla="*/ 63500 w 82550"/>
                <a:gd name="connsiteY3" fmla="*/ 1511300 h 1511300"/>
              </a:gdLst>
              <a:ahLst/>
              <a:cxnLst>
                <a:cxn ang="0">
                  <a:pos x="connsiteX0" y="connsiteY0"/>
                </a:cxn>
                <a:cxn ang="0">
                  <a:pos x="connsiteX1" y="connsiteY1"/>
                </a:cxn>
                <a:cxn ang="0">
                  <a:pos x="connsiteX2" y="connsiteY2"/>
                </a:cxn>
                <a:cxn ang="0">
                  <a:pos x="connsiteX3" y="connsiteY3"/>
                </a:cxn>
              </a:cxnLst>
              <a:rect l="l" t="t" r="r" b="b"/>
              <a:pathLst>
                <a:path w="82550" h="1511300">
                  <a:moveTo>
                    <a:pt x="82550" y="0"/>
                  </a:moveTo>
                  <a:lnTo>
                    <a:pt x="44450" y="171450"/>
                  </a:lnTo>
                  <a:lnTo>
                    <a:pt x="0" y="349250"/>
                  </a:lnTo>
                  <a:lnTo>
                    <a:pt x="63500" y="15113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図形 101">
              <a:extLst>
                <a:ext uri="{FF2B5EF4-FFF2-40B4-BE49-F238E27FC236}">
                  <a16:creationId xmlns:a16="http://schemas.microsoft.com/office/drawing/2014/main" id="{9DCCB273-E0A4-FC61-51A4-8515AAB86B86}"/>
                </a:ext>
              </a:extLst>
            </p:cNvPr>
            <p:cNvSpPr/>
            <p:nvPr/>
          </p:nvSpPr>
          <p:spPr>
            <a:xfrm>
              <a:off x="4776818" y="1527107"/>
              <a:ext cx="471587" cy="2095500"/>
            </a:xfrm>
            <a:custGeom>
              <a:avLst/>
              <a:gdLst>
                <a:gd name="connsiteX0" fmla="*/ 0 w 457200"/>
                <a:gd name="connsiteY0" fmla="*/ 0 h 2095500"/>
                <a:gd name="connsiteX1" fmla="*/ 12700 w 457200"/>
                <a:gd name="connsiteY1" fmla="*/ 520700 h 2095500"/>
                <a:gd name="connsiteX2" fmla="*/ 330200 w 457200"/>
                <a:gd name="connsiteY2" fmla="*/ 939800 h 2095500"/>
                <a:gd name="connsiteX3" fmla="*/ 457200 w 457200"/>
                <a:gd name="connsiteY3" fmla="*/ 1930400 h 2095500"/>
                <a:gd name="connsiteX4" fmla="*/ 431800 w 457200"/>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7" h="2095500">
                  <a:moveTo>
                    <a:pt x="14387" y="0"/>
                  </a:moveTo>
                  <a:cubicBezTo>
                    <a:pt x="18620" y="173567"/>
                    <a:pt x="-27946" y="355600"/>
                    <a:pt x="27087" y="520700"/>
                  </a:cubicBezTo>
                  <a:cubicBezTo>
                    <a:pt x="82120" y="685800"/>
                    <a:pt x="270504" y="755650"/>
                    <a:pt x="344587" y="990600"/>
                  </a:cubicBezTo>
                  <a:cubicBezTo>
                    <a:pt x="418670" y="1225550"/>
                    <a:pt x="429254" y="1617133"/>
                    <a:pt x="471587" y="1930400"/>
                  </a:cubicBezTo>
                  <a:lnTo>
                    <a:pt x="446187" y="20955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図形 102">
              <a:extLst>
                <a:ext uri="{FF2B5EF4-FFF2-40B4-BE49-F238E27FC236}">
                  <a16:creationId xmlns:a16="http://schemas.microsoft.com/office/drawing/2014/main" id="{1AE36ADD-AE60-9EFF-FBAF-1B1E6488554B}"/>
                </a:ext>
              </a:extLst>
            </p:cNvPr>
            <p:cNvSpPr/>
            <p:nvPr/>
          </p:nvSpPr>
          <p:spPr>
            <a:xfrm>
              <a:off x="7308981" y="4924357"/>
              <a:ext cx="228600" cy="1447800"/>
            </a:xfrm>
            <a:custGeom>
              <a:avLst/>
              <a:gdLst>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1447800">
                  <a:moveTo>
                    <a:pt x="0" y="0"/>
                  </a:moveTo>
                  <a:cubicBezTo>
                    <a:pt x="57150" y="187325"/>
                    <a:pt x="141288" y="347663"/>
                    <a:pt x="171450" y="504825"/>
                  </a:cubicBezTo>
                  <a:cubicBezTo>
                    <a:pt x="201613" y="661988"/>
                    <a:pt x="184150" y="854075"/>
                    <a:pt x="180975" y="942975"/>
                  </a:cubicBezTo>
                  <a:cubicBezTo>
                    <a:pt x="177800" y="1031875"/>
                    <a:pt x="163513" y="1125538"/>
                    <a:pt x="171450" y="1209675"/>
                  </a:cubicBezTo>
                  <a:cubicBezTo>
                    <a:pt x="179388" y="1293813"/>
                    <a:pt x="209550" y="1368425"/>
                    <a:pt x="228600" y="1447800"/>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フリーフォーム: 図形 104">
              <a:extLst>
                <a:ext uri="{FF2B5EF4-FFF2-40B4-BE49-F238E27FC236}">
                  <a16:creationId xmlns:a16="http://schemas.microsoft.com/office/drawing/2014/main" id="{C28DD4F5-3952-F11C-4071-F6C24655C934}"/>
                </a:ext>
              </a:extLst>
            </p:cNvPr>
            <p:cNvSpPr/>
            <p:nvPr/>
          </p:nvSpPr>
          <p:spPr>
            <a:xfrm>
              <a:off x="7823331" y="2590732"/>
              <a:ext cx="438150" cy="1123950"/>
            </a:xfrm>
            <a:custGeom>
              <a:avLst/>
              <a:gdLst>
                <a:gd name="connsiteX0" fmla="*/ 0 w 438150"/>
                <a:gd name="connsiteY0" fmla="*/ 0 h 1123950"/>
                <a:gd name="connsiteX1" fmla="*/ 0 w 438150"/>
                <a:gd name="connsiteY1" fmla="*/ 523875 h 1123950"/>
                <a:gd name="connsiteX2" fmla="*/ 342900 w 438150"/>
                <a:gd name="connsiteY2" fmla="*/ 533400 h 1123950"/>
                <a:gd name="connsiteX3" fmla="*/ 323850 w 438150"/>
                <a:gd name="connsiteY3" fmla="*/ 771525 h 1123950"/>
                <a:gd name="connsiteX4" fmla="*/ 276225 w 438150"/>
                <a:gd name="connsiteY4" fmla="*/ 952500 h 1123950"/>
                <a:gd name="connsiteX5" fmla="*/ 438150 w 438150"/>
                <a:gd name="connsiteY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1123950">
                  <a:moveTo>
                    <a:pt x="0" y="0"/>
                  </a:moveTo>
                  <a:lnTo>
                    <a:pt x="0" y="523875"/>
                  </a:lnTo>
                  <a:lnTo>
                    <a:pt x="342900" y="533400"/>
                  </a:lnTo>
                  <a:lnTo>
                    <a:pt x="323850" y="771525"/>
                  </a:lnTo>
                  <a:lnTo>
                    <a:pt x="276225" y="952500"/>
                  </a:lnTo>
                  <a:lnTo>
                    <a:pt x="438150" y="112395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リーフォーム: 図形 105">
              <a:extLst>
                <a:ext uri="{FF2B5EF4-FFF2-40B4-BE49-F238E27FC236}">
                  <a16:creationId xmlns:a16="http://schemas.microsoft.com/office/drawing/2014/main" id="{028CA681-2F62-43F7-541F-8F0185A56D6D}"/>
                </a:ext>
              </a:extLst>
            </p:cNvPr>
            <p:cNvSpPr/>
            <p:nvPr/>
          </p:nvSpPr>
          <p:spPr>
            <a:xfrm flipH="1">
              <a:off x="5508757" y="3781173"/>
              <a:ext cx="45719" cy="238310"/>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リーフォーム: 図形 106">
              <a:extLst>
                <a:ext uri="{FF2B5EF4-FFF2-40B4-BE49-F238E27FC236}">
                  <a16:creationId xmlns:a16="http://schemas.microsoft.com/office/drawing/2014/main" id="{38B42641-2702-9B51-2072-58AD5CE41019}"/>
                </a:ext>
              </a:extLst>
            </p:cNvPr>
            <p:cNvSpPr/>
            <p:nvPr/>
          </p:nvSpPr>
          <p:spPr>
            <a:xfrm>
              <a:off x="5489706" y="4194107"/>
              <a:ext cx="152400" cy="2209800"/>
            </a:xfrm>
            <a:custGeom>
              <a:avLst/>
              <a:gdLst>
                <a:gd name="connsiteX0" fmla="*/ 50800 w 152400"/>
                <a:gd name="connsiteY0" fmla="*/ 0 h 2209800"/>
                <a:gd name="connsiteX1" fmla="*/ 25400 w 152400"/>
                <a:gd name="connsiteY1" fmla="*/ 533400 h 2209800"/>
                <a:gd name="connsiteX2" fmla="*/ 152400 w 152400"/>
                <a:gd name="connsiteY2" fmla="*/ 533400 h 2209800"/>
                <a:gd name="connsiteX3" fmla="*/ 152400 w 152400"/>
                <a:gd name="connsiteY3" fmla="*/ 762000 h 2209800"/>
                <a:gd name="connsiteX4" fmla="*/ 50800 w 152400"/>
                <a:gd name="connsiteY4" fmla="*/ 901700 h 2209800"/>
                <a:gd name="connsiteX5" fmla="*/ 63500 w 152400"/>
                <a:gd name="connsiteY5" fmla="*/ 1193800 h 2209800"/>
                <a:gd name="connsiteX6" fmla="*/ 38100 w 152400"/>
                <a:gd name="connsiteY6" fmla="*/ 1498600 h 2209800"/>
                <a:gd name="connsiteX7" fmla="*/ 0 w 152400"/>
                <a:gd name="connsiteY7" fmla="*/ 1752600 h 2209800"/>
                <a:gd name="connsiteX8" fmla="*/ 25400 w 152400"/>
                <a:gd name="connsiteY8"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2209800">
                  <a:moveTo>
                    <a:pt x="50800" y="0"/>
                  </a:moveTo>
                  <a:lnTo>
                    <a:pt x="25400" y="533400"/>
                  </a:lnTo>
                  <a:lnTo>
                    <a:pt x="152400" y="533400"/>
                  </a:lnTo>
                  <a:lnTo>
                    <a:pt x="152400" y="762000"/>
                  </a:lnTo>
                  <a:lnTo>
                    <a:pt x="50800" y="901700"/>
                  </a:lnTo>
                  <a:lnTo>
                    <a:pt x="63500" y="1193800"/>
                  </a:lnTo>
                  <a:lnTo>
                    <a:pt x="38100" y="1498600"/>
                  </a:lnTo>
                  <a:lnTo>
                    <a:pt x="0" y="1752600"/>
                  </a:lnTo>
                  <a:lnTo>
                    <a:pt x="25400" y="22098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C702E6B2-AC7C-8DA9-AA67-62950D0CCD80}"/>
                </a:ext>
              </a:extLst>
            </p:cNvPr>
            <p:cNvSpPr txBox="1"/>
            <p:nvPr/>
          </p:nvSpPr>
          <p:spPr>
            <a:xfrm rot="18657775">
              <a:off x="8012828" y="3752393"/>
              <a:ext cx="420308" cy="276999"/>
            </a:xfrm>
            <a:prstGeom prst="rect">
              <a:avLst/>
            </a:prstGeom>
            <a:noFill/>
          </p:spPr>
          <p:txBody>
            <a:bodyPr wrap="none" rtlCol="0">
              <a:spAutoFit/>
            </a:bodyPr>
            <a:lstStyle/>
            <a:p>
              <a:r>
                <a:rPr kumimoji="1" lang="en-US" altLang="ja-JP" sz="1200" b="1" dirty="0">
                  <a:latin typeface="+mn-ea"/>
                </a:rPr>
                <a:t>330</a:t>
              </a:r>
              <a:endParaRPr kumimoji="1" lang="ja-JP" altLang="en-US" sz="1200" b="1" dirty="0">
                <a:latin typeface="+mn-ea"/>
              </a:endParaRPr>
            </a:p>
          </p:txBody>
        </p:sp>
        <p:sp>
          <p:nvSpPr>
            <p:cNvPr id="109" name="フリーフォーム: 図形 108">
              <a:extLst>
                <a:ext uri="{FF2B5EF4-FFF2-40B4-BE49-F238E27FC236}">
                  <a16:creationId xmlns:a16="http://schemas.microsoft.com/office/drawing/2014/main" id="{4AE826F6-18D1-E2C6-7BC9-A0F41C2C524F}"/>
                </a:ext>
              </a:extLst>
            </p:cNvPr>
            <p:cNvSpPr/>
            <p:nvPr/>
          </p:nvSpPr>
          <p:spPr>
            <a:xfrm>
              <a:off x="6435986" y="3658115"/>
              <a:ext cx="2295330" cy="382555"/>
            </a:xfrm>
            <a:custGeom>
              <a:avLst/>
              <a:gdLst>
                <a:gd name="connsiteX0" fmla="*/ 0 w 2295330"/>
                <a:gd name="connsiteY0" fmla="*/ 0 h 382555"/>
                <a:gd name="connsiteX1" fmla="*/ 606489 w 2295330"/>
                <a:gd name="connsiteY1" fmla="*/ 9331 h 382555"/>
                <a:gd name="connsiteX2" fmla="*/ 1222310 w 2295330"/>
                <a:gd name="connsiteY2" fmla="*/ 382555 h 382555"/>
                <a:gd name="connsiteX3" fmla="*/ 2295330 w 2295330"/>
                <a:gd name="connsiteY3" fmla="*/ 382555 h 382555"/>
              </a:gdLst>
              <a:ahLst/>
              <a:cxnLst>
                <a:cxn ang="0">
                  <a:pos x="connsiteX0" y="connsiteY0"/>
                </a:cxn>
                <a:cxn ang="0">
                  <a:pos x="connsiteX1" y="connsiteY1"/>
                </a:cxn>
                <a:cxn ang="0">
                  <a:pos x="connsiteX2" y="connsiteY2"/>
                </a:cxn>
                <a:cxn ang="0">
                  <a:pos x="connsiteX3" y="connsiteY3"/>
                </a:cxn>
              </a:cxnLst>
              <a:rect l="l" t="t" r="r" b="b"/>
              <a:pathLst>
                <a:path w="2295330" h="382555">
                  <a:moveTo>
                    <a:pt x="0" y="0"/>
                  </a:moveTo>
                  <a:lnTo>
                    <a:pt x="606489" y="9331"/>
                  </a:lnTo>
                  <a:lnTo>
                    <a:pt x="1222310" y="382555"/>
                  </a:lnTo>
                  <a:lnTo>
                    <a:pt x="2295330" y="382555"/>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フリーフォーム: 図形 109">
              <a:extLst>
                <a:ext uri="{FF2B5EF4-FFF2-40B4-BE49-F238E27FC236}">
                  <a16:creationId xmlns:a16="http://schemas.microsoft.com/office/drawing/2014/main" id="{03AF2E84-C772-CB41-5917-7FC858F34B2D}"/>
                </a:ext>
              </a:extLst>
            </p:cNvPr>
            <p:cNvSpPr/>
            <p:nvPr/>
          </p:nvSpPr>
          <p:spPr>
            <a:xfrm>
              <a:off x="6427145" y="2955857"/>
              <a:ext cx="732611" cy="2012950"/>
            </a:xfrm>
            <a:custGeom>
              <a:avLst/>
              <a:gdLst>
                <a:gd name="connsiteX0" fmla="*/ 717550 w 717550"/>
                <a:gd name="connsiteY0" fmla="*/ 0 h 2012950"/>
                <a:gd name="connsiteX1" fmla="*/ 69850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39596"/>
                <a:gd name="connsiteY0" fmla="*/ 0 h 2012950"/>
                <a:gd name="connsiteX1" fmla="*/ 698500 w 739596"/>
                <a:gd name="connsiteY1" fmla="*/ 171450 h 2012950"/>
                <a:gd name="connsiteX2" fmla="*/ 215900 w 739596"/>
                <a:gd name="connsiteY2" fmla="*/ 488950 h 2012950"/>
                <a:gd name="connsiteX3" fmla="*/ 0 w 739596"/>
                <a:gd name="connsiteY3" fmla="*/ 501650 h 2012950"/>
                <a:gd name="connsiteX4" fmla="*/ 6350 w 739596"/>
                <a:gd name="connsiteY4" fmla="*/ 1377950 h 2012950"/>
                <a:gd name="connsiteX5" fmla="*/ 88900 w 739596"/>
                <a:gd name="connsiteY5" fmla="*/ 1790700 h 2012950"/>
                <a:gd name="connsiteX6" fmla="*/ 107950 w 739596"/>
                <a:gd name="connsiteY6" fmla="*/ 2012950 h 2012950"/>
                <a:gd name="connsiteX0" fmla="*/ 717550 w 718769"/>
                <a:gd name="connsiteY0" fmla="*/ 0 h 2012950"/>
                <a:gd name="connsiteX1" fmla="*/ 660400 w 718769"/>
                <a:gd name="connsiteY1" fmla="*/ 171450 h 2012950"/>
                <a:gd name="connsiteX2" fmla="*/ 215900 w 718769"/>
                <a:gd name="connsiteY2" fmla="*/ 488950 h 2012950"/>
                <a:gd name="connsiteX3" fmla="*/ 0 w 718769"/>
                <a:gd name="connsiteY3" fmla="*/ 501650 h 2012950"/>
                <a:gd name="connsiteX4" fmla="*/ 6350 w 718769"/>
                <a:gd name="connsiteY4" fmla="*/ 1377950 h 2012950"/>
                <a:gd name="connsiteX5" fmla="*/ 88900 w 718769"/>
                <a:gd name="connsiteY5" fmla="*/ 1790700 h 2012950"/>
                <a:gd name="connsiteX6" fmla="*/ 107950 w 718769"/>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5016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6985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8001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7429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74295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67310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7040 w 737040"/>
                <a:gd name="connsiteY0" fmla="*/ 0 h 2012950"/>
                <a:gd name="connsiteX1" fmla="*/ 635440 w 737040"/>
                <a:gd name="connsiteY1" fmla="*/ 171450 h 2012950"/>
                <a:gd name="connsiteX2" fmla="*/ 235390 w 737040"/>
                <a:gd name="connsiteY2" fmla="*/ 469900 h 2012950"/>
                <a:gd name="connsiteX3" fmla="*/ 13140 w 737040"/>
                <a:gd name="connsiteY3" fmla="*/ 647700 h 2012950"/>
                <a:gd name="connsiteX4" fmla="*/ 25840 w 737040"/>
                <a:gd name="connsiteY4" fmla="*/ 1377950 h 2012950"/>
                <a:gd name="connsiteX5" fmla="*/ 108390 w 737040"/>
                <a:gd name="connsiteY5" fmla="*/ 1790700 h 2012950"/>
                <a:gd name="connsiteX6" fmla="*/ 127440 w 737040"/>
                <a:gd name="connsiteY6" fmla="*/ 2012950 h 2012950"/>
                <a:gd name="connsiteX0" fmla="*/ 742487 w 742487"/>
                <a:gd name="connsiteY0" fmla="*/ 0 h 2012950"/>
                <a:gd name="connsiteX1" fmla="*/ 640887 w 742487"/>
                <a:gd name="connsiteY1" fmla="*/ 171450 h 2012950"/>
                <a:gd name="connsiteX2" fmla="*/ 240837 w 742487"/>
                <a:gd name="connsiteY2" fmla="*/ 469900 h 2012950"/>
                <a:gd name="connsiteX3" fmla="*/ 18587 w 742487"/>
                <a:gd name="connsiteY3" fmla="*/ 647700 h 2012950"/>
                <a:gd name="connsiteX4" fmla="*/ 31287 w 742487"/>
                <a:gd name="connsiteY4" fmla="*/ 1377950 h 2012950"/>
                <a:gd name="connsiteX5" fmla="*/ 113837 w 742487"/>
                <a:gd name="connsiteY5" fmla="*/ 1790700 h 2012950"/>
                <a:gd name="connsiteX6" fmla="*/ 132887 w 742487"/>
                <a:gd name="connsiteY6" fmla="*/ 2012950 h 2012950"/>
                <a:gd name="connsiteX0" fmla="*/ 740138 w 740138"/>
                <a:gd name="connsiteY0" fmla="*/ 0 h 2012950"/>
                <a:gd name="connsiteX1" fmla="*/ 638538 w 740138"/>
                <a:gd name="connsiteY1" fmla="*/ 171450 h 2012950"/>
                <a:gd name="connsiteX2" fmla="*/ 238488 w 740138"/>
                <a:gd name="connsiteY2" fmla="*/ 469900 h 2012950"/>
                <a:gd name="connsiteX3" fmla="*/ 16238 w 740138"/>
                <a:gd name="connsiteY3" fmla="*/ 647700 h 2012950"/>
                <a:gd name="connsiteX4" fmla="*/ 35288 w 740138"/>
                <a:gd name="connsiteY4" fmla="*/ 1390650 h 2012950"/>
                <a:gd name="connsiteX5" fmla="*/ 111488 w 740138"/>
                <a:gd name="connsiteY5" fmla="*/ 1790700 h 2012950"/>
                <a:gd name="connsiteX6" fmla="*/ 130538 w 740138"/>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29418 w 729418"/>
                <a:gd name="connsiteY0" fmla="*/ 0 h 2012950"/>
                <a:gd name="connsiteX1" fmla="*/ 627818 w 729418"/>
                <a:gd name="connsiteY1" fmla="*/ 171450 h 2012950"/>
                <a:gd name="connsiteX2" fmla="*/ 227768 w 729418"/>
                <a:gd name="connsiteY2" fmla="*/ 469900 h 2012950"/>
                <a:gd name="connsiteX3" fmla="*/ 5518 w 729418"/>
                <a:gd name="connsiteY3" fmla="*/ 615950 h 2012950"/>
                <a:gd name="connsiteX4" fmla="*/ 24568 w 729418"/>
                <a:gd name="connsiteY4" fmla="*/ 1390650 h 2012950"/>
                <a:gd name="connsiteX5" fmla="*/ 100768 w 729418"/>
                <a:gd name="connsiteY5" fmla="*/ 1790700 h 2012950"/>
                <a:gd name="connsiteX6" fmla="*/ 119818 w 729418"/>
                <a:gd name="connsiteY6" fmla="*/ 2012950 h 2012950"/>
                <a:gd name="connsiteX0" fmla="*/ 737723 w 737723"/>
                <a:gd name="connsiteY0" fmla="*/ 0 h 2012950"/>
                <a:gd name="connsiteX1" fmla="*/ 636123 w 737723"/>
                <a:gd name="connsiteY1" fmla="*/ 171450 h 2012950"/>
                <a:gd name="connsiteX2" fmla="*/ 236073 w 737723"/>
                <a:gd name="connsiteY2" fmla="*/ 444500 h 2012950"/>
                <a:gd name="connsiteX3" fmla="*/ 13823 w 737723"/>
                <a:gd name="connsiteY3" fmla="*/ 615950 h 2012950"/>
                <a:gd name="connsiteX4" fmla="*/ 32873 w 737723"/>
                <a:gd name="connsiteY4" fmla="*/ 1390650 h 2012950"/>
                <a:gd name="connsiteX5" fmla="*/ 109073 w 737723"/>
                <a:gd name="connsiteY5" fmla="*/ 1790700 h 2012950"/>
                <a:gd name="connsiteX6" fmla="*/ 128123 w 737723"/>
                <a:gd name="connsiteY6" fmla="*/ 2012950 h 2012950"/>
                <a:gd name="connsiteX0" fmla="*/ 743017 w 743017"/>
                <a:gd name="connsiteY0" fmla="*/ 0 h 2012950"/>
                <a:gd name="connsiteX1" fmla="*/ 641417 w 743017"/>
                <a:gd name="connsiteY1" fmla="*/ 171450 h 2012950"/>
                <a:gd name="connsiteX2" fmla="*/ 241367 w 743017"/>
                <a:gd name="connsiteY2" fmla="*/ 444500 h 2012950"/>
                <a:gd name="connsiteX3" fmla="*/ 12767 w 743017"/>
                <a:gd name="connsiteY3" fmla="*/ 558800 h 2012950"/>
                <a:gd name="connsiteX4" fmla="*/ 38167 w 743017"/>
                <a:gd name="connsiteY4" fmla="*/ 1390650 h 2012950"/>
                <a:gd name="connsiteX5" fmla="*/ 114367 w 743017"/>
                <a:gd name="connsiteY5" fmla="*/ 1790700 h 2012950"/>
                <a:gd name="connsiteX6" fmla="*/ 133417 w 743017"/>
                <a:gd name="connsiteY6" fmla="*/ 2012950 h 2012950"/>
                <a:gd name="connsiteX0" fmla="*/ 737724 w 737724"/>
                <a:gd name="connsiteY0" fmla="*/ 0 h 2012950"/>
                <a:gd name="connsiteX1" fmla="*/ 636124 w 737724"/>
                <a:gd name="connsiteY1" fmla="*/ 171450 h 2012950"/>
                <a:gd name="connsiteX2" fmla="*/ 236074 w 737724"/>
                <a:gd name="connsiteY2" fmla="*/ 444500 h 2012950"/>
                <a:gd name="connsiteX3" fmla="*/ 13824 w 737724"/>
                <a:gd name="connsiteY3" fmla="*/ 558800 h 2012950"/>
                <a:gd name="connsiteX4" fmla="*/ 32874 w 737724"/>
                <a:gd name="connsiteY4" fmla="*/ 1390650 h 2012950"/>
                <a:gd name="connsiteX5" fmla="*/ 109074 w 737724"/>
                <a:gd name="connsiteY5" fmla="*/ 1790700 h 2012950"/>
                <a:gd name="connsiteX6" fmla="*/ 128124 w 737724"/>
                <a:gd name="connsiteY6" fmla="*/ 2012950 h 2012950"/>
                <a:gd name="connsiteX0" fmla="*/ 724345 w 724345"/>
                <a:gd name="connsiteY0" fmla="*/ 0 h 2012950"/>
                <a:gd name="connsiteX1" fmla="*/ 622745 w 724345"/>
                <a:gd name="connsiteY1" fmla="*/ 171450 h 2012950"/>
                <a:gd name="connsiteX2" fmla="*/ 222695 w 724345"/>
                <a:gd name="connsiteY2" fmla="*/ 444500 h 2012950"/>
                <a:gd name="connsiteX3" fmla="*/ 445 w 724345"/>
                <a:gd name="connsiteY3" fmla="*/ 558800 h 2012950"/>
                <a:gd name="connsiteX4" fmla="*/ 19495 w 724345"/>
                <a:gd name="connsiteY4" fmla="*/ 1390650 h 2012950"/>
                <a:gd name="connsiteX5" fmla="*/ 95695 w 724345"/>
                <a:gd name="connsiteY5" fmla="*/ 1790700 h 2012950"/>
                <a:gd name="connsiteX6" fmla="*/ 114745 w 724345"/>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8420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32611 w 732611"/>
                <a:gd name="connsiteY0" fmla="*/ 0 h 2012950"/>
                <a:gd name="connsiteX1" fmla="*/ 631011 w 732611"/>
                <a:gd name="connsiteY1" fmla="*/ 171450 h 2012950"/>
                <a:gd name="connsiteX2" fmla="*/ 230961 w 732611"/>
                <a:gd name="connsiteY2" fmla="*/ 4318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 name="connsiteX0" fmla="*/ 732611 w 732611"/>
                <a:gd name="connsiteY0" fmla="*/ 0 h 2012950"/>
                <a:gd name="connsiteX1" fmla="*/ 631011 w 732611"/>
                <a:gd name="connsiteY1" fmla="*/ 171450 h 2012950"/>
                <a:gd name="connsiteX2" fmla="*/ 230961 w 732611"/>
                <a:gd name="connsiteY2" fmla="*/ 4445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611" h="2012950">
                  <a:moveTo>
                    <a:pt x="732611" y="0"/>
                  </a:moveTo>
                  <a:cubicBezTo>
                    <a:pt x="726261" y="57150"/>
                    <a:pt x="714619" y="97367"/>
                    <a:pt x="631011" y="171450"/>
                  </a:cubicBezTo>
                  <a:cubicBezTo>
                    <a:pt x="547403" y="245533"/>
                    <a:pt x="333619" y="375708"/>
                    <a:pt x="230961" y="444500"/>
                  </a:cubicBezTo>
                  <a:cubicBezTo>
                    <a:pt x="128303" y="513292"/>
                    <a:pt x="48928" y="426508"/>
                    <a:pt x="15061" y="584200"/>
                  </a:cubicBezTo>
                  <a:cubicBezTo>
                    <a:pt x="-18806" y="741892"/>
                    <a:pt x="12944" y="1189567"/>
                    <a:pt x="27761" y="1390650"/>
                  </a:cubicBezTo>
                  <a:cubicBezTo>
                    <a:pt x="42578" y="1591733"/>
                    <a:pt x="78561" y="1657350"/>
                    <a:pt x="103961" y="1790700"/>
                  </a:cubicBezTo>
                  <a:cubicBezTo>
                    <a:pt x="129361" y="1924050"/>
                    <a:pt x="116661" y="1938867"/>
                    <a:pt x="123011" y="2012950"/>
                  </a:cubicBezTo>
                </a:path>
              </a:pathLst>
            </a:cu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テキスト ボックス 110">
              <a:extLst>
                <a:ext uri="{FF2B5EF4-FFF2-40B4-BE49-F238E27FC236}">
                  <a16:creationId xmlns:a16="http://schemas.microsoft.com/office/drawing/2014/main" id="{BB1F5554-CA72-0A52-949E-9BC94DB48F05}"/>
                </a:ext>
              </a:extLst>
            </p:cNvPr>
            <p:cNvSpPr txBox="1"/>
            <p:nvPr/>
          </p:nvSpPr>
          <p:spPr>
            <a:xfrm rot="2000894">
              <a:off x="7250086" y="3651277"/>
              <a:ext cx="415498" cy="276999"/>
            </a:xfrm>
            <a:prstGeom prst="rect">
              <a:avLst/>
            </a:prstGeom>
            <a:noFill/>
          </p:spPr>
          <p:txBody>
            <a:bodyPr wrap="none" rtlCol="0">
              <a:spAutoFit/>
            </a:bodyPr>
            <a:lstStyle/>
            <a:p>
              <a:r>
                <a:rPr kumimoji="1" lang="en-US" altLang="ja-JP" sz="1200" b="1" dirty="0">
                  <a:latin typeface="+mn-ea"/>
                </a:rPr>
                <a:t>150</a:t>
              </a:r>
              <a:endParaRPr kumimoji="1" lang="ja-JP" altLang="en-US" sz="1200" b="1" dirty="0">
                <a:latin typeface="+mn-ea"/>
              </a:endParaRPr>
            </a:p>
          </p:txBody>
        </p:sp>
        <p:sp>
          <p:nvSpPr>
            <p:cNvPr id="112" name="テキスト ボックス 111">
              <a:extLst>
                <a:ext uri="{FF2B5EF4-FFF2-40B4-BE49-F238E27FC236}">
                  <a16:creationId xmlns:a16="http://schemas.microsoft.com/office/drawing/2014/main" id="{C7125DF6-26B6-1B59-CEC6-396A75CC1A3C}"/>
                </a:ext>
              </a:extLst>
            </p:cNvPr>
            <p:cNvSpPr txBox="1"/>
            <p:nvPr/>
          </p:nvSpPr>
          <p:spPr>
            <a:xfrm rot="19445403">
              <a:off x="6755927" y="3202352"/>
              <a:ext cx="338554" cy="276999"/>
            </a:xfrm>
            <a:prstGeom prst="rect">
              <a:avLst/>
            </a:prstGeom>
            <a:noFill/>
          </p:spPr>
          <p:txBody>
            <a:bodyPr wrap="square" rtlCol="0">
              <a:spAutoFit/>
            </a:bodyPr>
            <a:lstStyle/>
            <a:p>
              <a:r>
                <a:rPr kumimoji="1" lang="en-US" altLang="ja-JP" sz="1200" b="1" dirty="0">
                  <a:solidFill>
                    <a:srgbClr val="FF0000"/>
                  </a:solidFill>
                  <a:latin typeface="+mn-ea"/>
                </a:rPr>
                <a:t>71</a:t>
              </a:r>
              <a:endParaRPr kumimoji="1" lang="ja-JP" altLang="en-US" sz="1200" b="1" dirty="0">
                <a:solidFill>
                  <a:srgbClr val="FF0000"/>
                </a:solidFill>
                <a:latin typeface="+mn-ea"/>
              </a:endParaRPr>
            </a:p>
          </p:txBody>
        </p:sp>
        <p:sp>
          <p:nvSpPr>
            <p:cNvPr id="113" name="テキスト ボックス 112">
              <a:extLst>
                <a:ext uri="{FF2B5EF4-FFF2-40B4-BE49-F238E27FC236}">
                  <a16:creationId xmlns:a16="http://schemas.microsoft.com/office/drawing/2014/main" id="{67CA45CA-EAB9-0381-5311-91C2903E12C1}"/>
                </a:ext>
              </a:extLst>
            </p:cNvPr>
            <p:cNvSpPr txBox="1"/>
            <p:nvPr/>
          </p:nvSpPr>
          <p:spPr>
            <a:xfrm>
              <a:off x="7233464" y="2737427"/>
              <a:ext cx="415498" cy="276999"/>
            </a:xfrm>
            <a:prstGeom prst="rect">
              <a:avLst/>
            </a:prstGeom>
            <a:noFill/>
          </p:spPr>
          <p:txBody>
            <a:bodyPr wrap="none" rtlCol="0">
              <a:spAutoFit/>
            </a:bodyPr>
            <a:lstStyle/>
            <a:p>
              <a:r>
                <a:rPr kumimoji="1" lang="en-US" altLang="ja-JP" sz="1200" b="1" dirty="0">
                  <a:latin typeface="+mn-ea"/>
                </a:rPr>
                <a:t>135</a:t>
              </a:r>
              <a:endParaRPr kumimoji="1" lang="ja-JP" altLang="en-US" sz="1200" b="1" dirty="0">
                <a:latin typeface="+mn-ea"/>
              </a:endParaRPr>
            </a:p>
          </p:txBody>
        </p:sp>
        <p:sp>
          <p:nvSpPr>
            <p:cNvPr id="114" name="テキスト ボックス 113">
              <a:extLst>
                <a:ext uri="{FF2B5EF4-FFF2-40B4-BE49-F238E27FC236}">
                  <a16:creationId xmlns:a16="http://schemas.microsoft.com/office/drawing/2014/main" id="{B95622C7-0A18-3740-BD5D-C52B28E8E74F}"/>
                </a:ext>
              </a:extLst>
            </p:cNvPr>
            <p:cNvSpPr txBox="1"/>
            <p:nvPr/>
          </p:nvSpPr>
          <p:spPr>
            <a:xfrm>
              <a:off x="6754368" y="2738764"/>
              <a:ext cx="338554" cy="276999"/>
            </a:xfrm>
            <a:prstGeom prst="rect">
              <a:avLst/>
            </a:prstGeom>
            <a:noFill/>
          </p:spPr>
          <p:txBody>
            <a:bodyPr wrap="none" rtlCol="0">
              <a:spAutoFit/>
            </a:bodyPr>
            <a:lstStyle/>
            <a:p>
              <a:r>
                <a:rPr kumimoji="1" lang="en-US" altLang="ja-JP" sz="1200" b="1" dirty="0">
                  <a:latin typeface="+mn-ea"/>
                </a:rPr>
                <a:t>64</a:t>
              </a:r>
              <a:endParaRPr kumimoji="1" lang="ja-JP" altLang="en-US" sz="1200" b="1" dirty="0">
                <a:latin typeface="+mn-ea"/>
              </a:endParaRPr>
            </a:p>
          </p:txBody>
        </p:sp>
        <p:sp>
          <p:nvSpPr>
            <p:cNvPr id="115" name="テキスト ボックス 114">
              <a:extLst>
                <a:ext uri="{FF2B5EF4-FFF2-40B4-BE49-F238E27FC236}">
                  <a16:creationId xmlns:a16="http://schemas.microsoft.com/office/drawing/2014/main" id="{FDC7DDBF-7A54-CEF3-D94C-B7EA62F05269}"/>
                </a:ext>
              </a:extLst>
            </p:cNvPr>
            <p:cNvSpPr txBox="1"/>
            <p:nvPr/>
          </p:nvSpPr>
          <p:spPr>
            <a:xfrm>
              <a:off x="6344037" y="2757526"/>
              <a:ext cx="415498" cy="276999"/>
            </a:xfrm>
            <a:prstGeom prst="rect">
              <a:avLst/>
            </a:prstGeom>
            <a:noFill/>
          </p:spPr>
          <p:txBody>
            <a:bodyPr wrap="none" rtlCol="0">
              <a:spAutoFit/>
            </a:bodyPr>
            <a:lstStyle/>
            <a:p>
              <a:r>
                <a:rPr kumimoji="1" lang="en-US" altLang="ja-JP" sz="1200" b="1" dirty="0">
                  <a:latin typeface="+mn-ea"/>
                </a:rPr>
                <a:t>101</a:t>
              </a:r>
              <a:endParaRPr kumimoji="1" lang="ja-JP" altLang="en-US" sz="1200" b="1" dirty="0">
                <a:latin typeface="+mn-ea"/>
              </a:endParaRPr>
            </a:p>
          </p:txBody>
        </p:sp>
        <p:sp>
          <p:nvSpPr>
            <p:cNvPr id="116" name="テキスト ボックス 115">
              <a:extLst>
                <a:ext uri="{FF2B5EF4-FFF2-40B4-BE49-F238E27FC236}">
                  <a16:creationId xmlns:a16="http://schemas.microsoft.com/office/drawing/2014/main" id="{FF7EEE2C-9882-5911-884D-28F9CDACB812}"/>
                </a:ext>
              </a:extLst>
            </p:cNvPr>
            <p:cNvSpPr txBox="1"/>
            <p:nvPr/>
          </p:nvSpPr>
          <p:spPr>
            <a:xfrm>
              <a:off x="5888199" y="2784013"/>
              <a:ext cx="338554" cy="276999"/>
            </a:xfrm>
            <a:prstGeom prst="rect">
              <a:avLst/>
            </a:prstGeom>
            <a:noFill/>
          </p:spPr>
          <p:txBody>
            <a:bodyPr wrap="none" rtlCol="0">
              <a:spAutoFit/>
            </a:bodyPr>
            <a:lstStyle/>
            <a:p>
              <a:r>
                <a:rPr kumimoji="1" lang="en-US" altLang="ja-JP" sz="1200" b="1" dirty="0">
                  <a:latin typeface="+mn-ea"/>
                </a:rPr>
                <a:t>80</a:t>
              </a:r>
              <a:endParaRPr kumimoji="1" lang="ja-JP" altLang="en-US" sz="1200" b="1" dirty="0">
                <a:latin typeface="+mn-ea"/>
              </a:endParaRPr>
            </a:p>
          </p:txBody>
        </p:sp>
        <p:sp>
          <p:nvSpPr>
            <p:cNvPr id="117" name="テキスト ボックス 116">
              <a:extLst>
                <a:ext uri="{FF2B5EF4-FFF2-40B4-BE49-F238E27FC236}">
                  <a16:creationId xmlns:a16="http://schemas.microsoft.com/office/drawing/2014/main" id="{B7CD1CF5-681F-559D-7058-70D57A1B9BF5}"/>
                </a:ext>
              </a:extLst>
            </p:cNvPr>
            <p:cNvSpPr txBox="1"/>
            <p:nvPr/>
          </p:nvSpPr>
          <p:spPr>
            <a:xfrm rot="16039020">
              <a:off x="5543017" y="2465698"/>
              <a:ext cx="415498" cy="276999"/>
            </a:xfrm>
            <a:prstGeom prst="rect">
              <a:avLst/>
            </a:prstGeom>
            <a:noFill/>
          </p:spPr>
          <p:txBody>
            <a:bodyPr wrap="none" rtlCol="0">
              <a:spAutoFit/>
            </a:bodyPr>
            <a:lstStyle/>
            <a:p>
              <a:r>
                <a:rPr kumimoji="1" lang="en-US" altLang="ja-JP" sz="1200" b="1" dirty="0">
                  <a:latin typeface="+mn-ea"/>
                </a:rPr>
                <a:t>532</a:t>
              </a:r>
              <a:endParaRPr kumimoji="1" lang="ja-JP" altLang="en-US" sz="1200" b="1" dirty="0">
                <a:latin typeface="+mn-ea"/>
              </a:endParaRPr>
            </a:p>
          </p:txBody>
        </p:sp>
        <p:sp>
          <p:nvSpPr>
            <p:cNvPr id="118" name="テキスト ボックス 117">
              <a:extLst>
                <a:ext uri="{FF2B5EF4-FFF2-40B4-BE49-F238E27FC236}">
                  <a16:creationId xmlns:a16="http://schemas.microsoft.com/office/drawing/2014/main" id="{445AB8A9-B48C-A82A-E3D4-0A5152EB3BCD}"/>
                </a:ext>
              </a:extLst>
            </p:cNvPr>
            <p:cNvSpPr txBox="1"/>
            <p:nvPr/>
          </p:nvSpPr>
          <p:spPr>
            <a:xfrm rot="16518369">
              <a:off x="5284235" y="1887478"/>
              <a:ext cx="415498" cy="276999"/>
            </a:xfrm>
            <a:prstGeom prst="rect">
              <a:avLst/>
            </a:prstGeom>
            <a:noFill/>
          </p:spPr>
          <p:txBody>
            <a:bodyPr wrap="none" rtlCol="0">
              <a:spAutoFit/>
            </a:bodyPr>
            <a:lstStyle/>
            <a:p>
              <a:r>
                <a:rPr kumimoji="1" lang="en-US" altLang="ja-JP" sz="1200" b="1" dirty="0">
                  <a:latin typeface="+mn-ea"/>
                </a:rPr>
                <a:t>619</a:t>
              </a:r>
              <a:endParaRPr kumimoji="1" lang="ja-JP" altLang="en-US" sz="1200" b="1" dirty="0">
                <a:latin typeface="+mn-ea"/>
              </a:endParaRPr>
            </a:p>
          </p:txBody>
        </p:sp>
        <p:sp>
          <p:nvSpPr>
            <p:cNvPr id="119" name="テキスト ボックス 118">
              <a:extLst>
                <a:ext uri="{FF2B5EF4-FFF2-40B4-BE49-F238E27FC236}">
                  <a16:creationId xmlns:a16="http://schemas.microsoft.com/office/drawing/2014/main" id="{732ADDA1-9757-FA08-6D90-85A2BD4D23F4}"/>
                </a:ext>
              </a:extLst>
            </p:cNvPr>
            <p:cNvSpPr txBox="1"/>
            <p:nvPr/>
          </p:nvSpPr>
          <p:spPr>
            <a:xfrm rot="15592340">
              <a:off x="5626739" y="3310867"/>
              <a:ext cx="415498" cy="276999"/>
            </a:xfrm>
            <a:prstGeom prst="rect">
              <a:avLst/>
            </a:prstGeom>
            <a:noFill/>
          </p:spPr>
          <p:txBody>
            <a:bodyPr wrap="none" rtlCol="0">
              <a:spAutoFit/>
            </a:bodyPr>
            <a:lstStyle/>
            <a:p>
              <a:r>
                <a:rPr kumimoji="1" lang="en-US" altLang="ja-JP" sz="1200" b="1" dirty="0">
                  <a:latin typeface="+mn-ea"/>
                </a:rPr>
                <a:t>757</a:t>
              </a:r>
              <a:endParaRPr kumimoji="1" lang="ja-JP" altLang="en-US" sz="1200" b="1" dirty="0">
                <a:latin typeface="+mn-ea"/>
              </a:endParaRPr>
            </a:p>
          </p:txBody>
        </p:sp>
        <p:sp>
          <p:nvSpPr>
            <p:cNvPr id="120" name="テキスト ボックス 119">
              <a:extLst>
                <a:ext uri="{FF2B5EF4-FFF2-40B4-BE49-F238E27FC236}">
                  <a16:creationId xmlns:a16="http://schemas.microsoft.com/office/drawing/2014/main" id="{35E79E99-FB15-8D45-C6B3-B8EF9A3C4AD8}"/>
                </a:ext>
              </a:extLst>
            </p:cNvPr>
            <p:cNvSpPr txBox="1"/>
            <p:nvPr/>
          </p:nvSpPr>
          <p:spPr>
            <a:xfrm rot="15321465">
              <a:off x="5309949" y="3251566"/>
              <a:ext cx="415498" cy="276999"/>
            </a:xfrm>
            <a:prstGeom prst="rect">
              <a:avLst/>
            </a:prstGeom>
            <a:noFill/>
          </p:spPr>
          <p:txBody>
            <a:bodyPr wrap="square" rtlCol="0">
              <a:spAutoFit/>
            </a:bodyPr>
            <a:lstStyle/>
            <a:p>
              <a:r>
                <a:rPr kumimoji="1" lang="en-US" altLang="ja-JP" sz="1200" b="1" dirty="0">
                  <a:latin typeface="+mn-ea"/>
                </a:rPr>
                <a:t>353</a:t>
              </a:r>
              <a:endParaRPr kumimoji="1" lang="ja-JP" altLang="en-US" sz="1200" b="1" dirty="0">
                <a:latin typeface="+mn-ea"/>
              </a:endParaRPr>
            </a:p>
          </p:txBody>
        </p:sp>
        <p:sp>
          <p:nvSpPr>
            <p:cNvPr id="121" name="テキスト ボックス 120">
              <a:extLst>
                <a:ext uri="{FF2B5EF4-FFF2-40B4-BE49-F238E27FC236}">
                  <a16:creationId xmlns:a16="http://schemas.microsoft.com/office/drawing/2014/main" id="{B8AE030A-A10E-88CB-E038-CB46BEF7974A}"/>
                </a:ext>
              </a:extLst>
            </p:cNvPr>
            <p:cNvSpPr txBox="1"/>
            <p:nvPr/>
          </p:nvSpPr>
          <p:spPr>
            <a:xfrm rot="19373033">
              <a:off x="4858776" y="4138981"/>
              <a:ext cx="415498" cy="276999"/>
            </a:xfrm>
            <a:prstGeom prst="rect">
              <a:avLst/>
            </a:prstGeom>
            <a:noFill/>
          </p:spPr>
          <p:txBody>
            <a:bodyPr wrap="square" rtlCol="0">
              <a:spAutoFit/>
            </a:bodyPr>
            <a:lstStyle/>
            <a:p>
              <a:r>
                <a:rPr kumimoji="1" lang="en-US" altLang="ja-JP" sz="1200" b="1" dirty="0">
                  <a:latin typeface="+mn-ea"/>
                </a:rPr>
                <a:t>345</a:t>
              </a:r>
              <a:endParaRPr kumimoji="1" lang="ja-JP" altLang="en-US" sz="1200" b="1" dirty="0">
                <a:latin typeface="+mn-ea"/>
              </a:endParaRPr>
            </a:p>
          </p:txBody>
        </p:sp>
        <p:sp>
          <p:nvSpPr>
            <p:cNvPr id="122" name="テキスト ボックス 121">
              <a:extLst>
                <a:ext uri="{FF2B5EF4-FFF2-40B4-BE49-F238E27FC236}">
                  <a16:creationId xmlns:a16="http://schemas.microsoft.com/office/drawing/2014/main" id="{AD79C494-E7B7-106B-4481-14948070C987}"/>
                </a:ext>
              </a:extLst>
            </p:cNvPr>
            <p:cNvSpPr txBox="1"/>
            <p:nvPr/>
          </p:nvSpPr>
          <p:spPr>
            <a:xfrm rot="19373033">
              <a:off x="5171291" y="4258847"/>
              <a:ext cx="415498" cy="276999"/>
            </a:xfrm>
            <a:prstGeom prst="rect">
              <a:avLst/>
            </a:prstGeom>
            <a:noFill/>
          </p:spPr>
          <p:txBody>
            <a:bodyPr wrap="square" rtlCol="0">
              <a:spAutoFit/>
            </a:bodyPr>
            <a:lstStyle/>
            <a:p>
              <a:r>
                <a:rPr kumimoji="1" lang="en-US" altLang="ja-JP" sz="1200" b="1" dirty="0">
                  <a:latin typeface="+mn-ea"/>
                </a:rPr>
                <a:t>666</a:t>
              </a:r>
              <a:endParaRPr kumimoji="1" lang="ja-JP" altLang="en-US" sz="1200" b="1" dirty="0">
                <a:latin typeface="+mn-ea"/>
              </a:endParaRPr>
            </a:p>
          </p:txBody>
        </p:sp>
        <p:sp>
          <p:nvSpPr>
            <p:cNvPr id="123" name="テキスト ボックス 122">
              <a:extLst>
                <a:ext uri="{FF2B5EF4-FFF2-40B4-BE49-F238E27FC236}">
                  <a16:creationId xmlns:a16="http://schemas.microsoft.com/office/drawing/2014/main" id="{DFD243C4-10AE-AE88-D215-AD2D0289DC0A}"/>
                </a:ext>
              </a:extLst>
            </p:cNvPr>
            <p:cNvSpPr txBox="1"/>
            <p:nvPr/>
          </p:nvSpPr>
          <p:spPr>
            <a:xfrm rot="15689529">
              <a:off x="4922053" y="5249408"/>
              <a:ext cx="415498" cy="276999"/>
            </a:xfrm>
            <a:prstGeom prst="rect">
              <a:avLst/>
            </a:prstGeom>
            <a:noFill/>
          </p:spPr>
          <p:txBody>
            <a:bodyPr wrap="square" rtlCol="0">
              <a:spAutoFit/>
            </a:bodyPr>
            <a:lstStyle/>
            <a:p>
              <a:r>
                <a:rPr kumimoji="1" lang="en-US" altLang="ja-JP" sz="1200" b="1" dirty="0">
                  <a:latin typeface="+mn-ea"/>
                </a:rPr>
                <a:t>666</a:t>
              </a:r>
              <a:endParaRPr kumimoji="1" lang="ja-JP" altLang="en-US" sz="1200" b="1" dirty="0">
                <a:latin typeface="+mn-ea"/>
              </a:endParaRPr>
            </a:p>
          </p:txBody>
        </p:sp>
        <p:sp>
          <p:nvSpPr>
            <p:cNvPr id="124" name="テキスト ボックス 123">
              <a:extLst>
                <a:ext uri="{FF2B5EF4-FFF2-40B4-BE49-F238E27FC236}">
                  <a16:creationId xmlns:a16="http://schemas.microsoft.com/office/drawing/2014/main" id="{B8B622AD-AD94-B412-FA97-F064016D0DE0}"/>
                </a:ext>
              </a:extLst>
            </p:cNvPr>
            <p:cNvSpPr txBox="1"/>
            <p:nvPr/>
          </p:nvSpPr>
          <p:spPr>
            <a:xfrm rot="15616196">
              <a:off x="4553295" y="5287405"/>
              <a:ext cx="415498" cy="276999"/>
            </a:xfrm>
            <a:prstGeom prst="rect">
              <a:avLst/>
            </a:prstGeom>
            <a:noFill/>
          </p:spPr>
          <p:txBody>
            <a:bodyPr wrap="square" rtlCol="0">
              <a:spAutoFit/>
            </a:bodyPr>
            <a:lstStyle/>
            <a:p>
              <a:r>
                <a:rPr kumimoji="1" lang="en-US" altLang="ja-JP" sz="1200" b="1" dirty="0">
                  <a:latin typeface="+mn-ea"/>
                </a:rPr>
                <a:t>288</a:t>
              </a:r>
              <a:endParaRPr kumimoji="1" lang="ja-JP" altLang="en-US" sz="1200" b="1" dirty="0">
                <a:latin typeface="+mn-ea"/>
              </a:endParaRPr>
            </a:p>
          </p:txBody>
        </p:sp>
        <p:sp>
          <p:nvSpPr>
            <p:cNvPr id="125" name="テキスト ボックス 124">
              <a:extLst>
                <a:ext uri="{FF2B5EF4-FFF2-40B4-BE49-F238E27FC236}">
                  <a16:creationId xmlns:a16="http://schemas.microsoft.com/office/drawing/2014/main" id="{1714855B-8836-3E2D-CA9A-59B152783289}"/>
                </a:ext>
              </a:extLst>
            </p:cNvPr>
            <p:cNvSpPr txBox="1"/>
            <p:nvPr/>
          </p:nvSpPr>
          <p:spPr>
            <a:xfrm rot="16030717">
              <a:off x="6065545" y="3101258"/>
              <a:ext cx="445387" cy="276999"/>
            </a:xfrm>
            <a:prstGeom prst="rect">
              <a:avLst/>
            </a:prstGeom>
            <a:noFill/>
          </p:spPr>
          <p:txBody>
            <a:bodyPr wrap="square" rtlCol="0">
              <a:spAutoFit/>
            </a:bodyPr>
            <a:lstStyle/>
            <a:p>
              <a:r>
                <a:rPr kumimoji="1" lang="en-US" altLang="ja-JP" sz="1200" dirty="0">
                  <a:latin typeface="+mn-ea"/>
                </a:rPr>
                <a:t>100</a:t>
              </a:r>
              <a:endParaRPr kumimoji="1" lang="ja-JP" altLang="en-US" sz="1200" dirty="0">
                <a:latin typeface="+mn-ea"/>
              </a:endParaRPr>
            </a:p>
          </p:txBody>
        </p:sp>
        <p:sp>
          <p:nvSpPr>
            <p:cNvPr id="126" name="テキスト ボックス 125">
              <a:extLst>
                <a:ext uri="{FF2B5EF4-FFF2-40B4-BE49-F238E27FC236}">
                  <a16:creationId xmlns:a16="http://schemas.microsoft.com/office/drawing/2014/main" id="{6D131A9E-E456-5CA0-EEEF-199943F5C723}"/>
                </a:ext>
              </a:extLst>
            </p:cNvPr>
            <p:cNvSpPr txBox="1"/>
            <p:nvPr/>
          </p:nvSpPr>
          <p:spPr>
            <a:xfrm rot="16030717">
              <a:off x="6122076" y="3902170"/>
              <a:ext cx="445387" cy="276999"/>
            </a:xfrm>
            <a:prstGeom prst="rect">
              <a:avLst/>
            </a:prstGeom>
            <a:noFill/>
          </p:spPr>
          <p:txBody>
            <a:bodyPr wrap="square" rtlCol="0">
              <a:spAutoFit/>
            </a:bodyPr>
            <a:lstStyle/>
            <a:p>
              <a:r>
                <a:rPr kumimoji="1" lang="en-US" altLang="ja-JP" sz="1200" b="1" dirty="0">
                  <a:solidFill>
                    <a:srgbClr val="FF0000"/>
                  </a:solidFill>
                  <a:latin typeface="+mn-ea"/>
                </a:rPr>
                <a:t>138</a:t>
              </a:r>
              <a:endParaRPr kumimoji="1" lang="ja-JP" altLang="en-US" sz="1200" b="1" dirty="0">
                <a:solidFill>
                  <a:srgbClr val="FF0000"/>
                </a:solidFill>
                <a:latin typeface="+mn-ea"/>
              </a:endParaRPr>
            </a:p>
          </p:txBody>
        </p:sp>
        <p:sp>
          <p:nvSpPr>
            <p:cNvPr id="127" name="テキスト ボックス 126">
              <a:extLst>
                <a:ext uri="{FF2B5EF4-FFF2-40B4-BE49-F238E27FC236}">
                  <a16:creationId xmlns:a16="http://schemas.microsoft.com/office/drawing/2014/main" id="{A0EA8667-88CF-47D9-EF08-905970AB1EC9}"/>
                </a:ext>
              </a:extLst>
            </p:cNvPr>
            <p:cNvSpPr txBox="1"/>
            <p:nvPr/>
          </p:nvSpPr>
          <p:spPr>
            <a:xfrm rot="16030717">
              <a:off x="6171902" y="4511593"/>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22529" name="テキスト ボックス 22528">
              <a:extLst>
                <a:ext uri="{FF2B5EF4-FFF2-40B4-BE49-F238E27FC236}">
                  <a16:creationId xmlns:a16="http://schemas.microsoft.com/office/drawing/2014/main" id="{57C15861-4671-3D24-CFE0-16E7917EF143}"/>
                </a:ext>
              </a:extLst>
            </p:cNvPr>
            <p:cNvSpPr txBox="1"/>
            <p:nvPr/>
          </p:nvSpPr>
          <p:spPr>
            <a:xfrm rot="21202745">
              <a:off x="6647122" y="4685923"/>
              <a:ext cx="445387" cy="276999"/>
            </a:xfrm>
            <a:prstGeom prst="rect">
              <a:avLst/>
            </a:prstGeom>
            <a:noFill/>
          </p:spPr>
          <p:txBody>
            <a:bodyPr wrap="square" rtlCol="0">
              <a:spAutoFit/>
            </a:bodyPr>
            <a:lstStyle/>
            <a:p>
              <a:r>
                <a:rPr kumimoji="1" lang="en-US" altLang="ja-JP" sz="1200" dirty="0">
                  <a:latin typeface="+mn-ea"/>
                </a:rPr>
                <a:t>109</a:t>
              </a:r>
              <a:endParaRPr kumimoji="1" lang="ja-JP" altLang="en-US" sz="1200" dirty="0">
                <a:latin typeface="+mn-ea"/>
              </a:endParaRPr>
            </a:p>
          </p:txBody>
        </p:sp>
        <p:sp>
          <p:nvSpPr>
            <p:cNvPr id="22531" name="テキスト ボックス 22530">
              <a:extLst>
                <a:ext uri="{FF2B5EF4-FFF2-40B4-BE49-F238E27FC236}">
                  <a16:creationId xmlns:a16="http://schemas.microsoft.com/office/drawing/2014/main" id="{A7B4BBC4-CC94-E548-717E-3BCCAB642F3F}"/>
                </a:ext>
              </a:extLst>
            </p:cNvPr>
            <p:cNvSpPr txBox="1"/>
            <p:nvPr/>
          </p:nvSpPr>
          <p:spPr>
            <a:xfrm>
              <a:off x="5031134" y="4693382"/>
              <a:ext cx="395977" cy="276999"/>
            </a:xfrm>
            <a:prstGeom prst="rect">
              <a:avLst/>
            </a:prstGeom>
            <a:noFill/>
          </p:spPr>
          <p:txBody>
            <a:bodyPr wrap="square" rtlCol="0">
              <a:spAutoFit/>
            </a:bodyPr>
            <a:lstStyle/>
            <a:p>
              <a:r>
                <a:rPr kumimoji="1" lang="en-US" altLang="ja-JP" sz="1200" b="1" dirty="0">
                  <a:latin typeface="+mn-ea"/>
                </a:rPr>
                <a:t>54</a:t>
              </a:r>
              <a:endParaRPr kumimoji="1" lang="ja-JP" altLang="en-US" sz="1200" b="1" dirty="0">
                <a:latin typeface="+mn-ea"/>
              </a:endParaRPr>
            </a:p>
          </p:txBody>
        </p:sp>
        <p:sp>
          <p:nvSpPr>
            <p:cNvPr id="22533" name="テキスト ボックス 22532">
              <a:extLst>
                <a:ext uri="{FF2B5EF4-FFF2-40B4-BE49-F238E27FC236}">
                  <a16:creationId xmlns:a16="http://schemas.microsoft.com/office/drawing/2014/main" id="{D7C98745-77EC-27EA-2762-53CE78F87720}"/>
                </a:ext>
              </a:extLst>
            </p:cNvPr>
            <p:cNvSpPr txBox="1"/>
            <p:nvPr/>
          </p:nvSpPr>
          <p:spPr>
            <a:xfrm rot="912456">
              <a:off x="7277283" y="4885450"/>
              <a:ext cx="445387" cy="276999"/>
            </a:xfrm>
            <a:prstGeom prst="rect">
              <a:avLst/>
            </a:prstGeom>
            <a:noFill/>
          </p:spPr>
          <p:txBody>
            <a:bodyPr wrap="square" rtlCol="0">
              <a:spAutoFit/>
            </a:bodyPr>
            <a:lstStyle/>
            <a:p>
              <a:r>
                <a:rPr kumimoji="1" lang="en-US" altLang="ja-JP" sz="1200" dirty="0">
                  <a:latin typeface="+mn-ea"/>
                </a:rPr>
                <a:t>140</a:t>
              </a:r>
              <a:endParaRPr kumimoji="1" lang="ja-JP" altLang="en-US" sz="1200" dirty="0">
                <a:latin typeface="+mn-ea"/>
              </a:endParaRPr>
            </a:p>
          </p:txBody>
        </p:sp>
        <p:sp>
          <p:nvSpPr>
            <p:cNvPr id="22538" name="テキスト ボックス 22537">
              <a:extLst>
                <a:ext uri="{FF2B5EF4-FFF2-40B4-BE49-F238E27FC236}">
                  <a16:creationId xmlns:a16="http://schemas.microsoft.com/office/drawing/2014/main" id="{C59C2918-C07F-4840-C5BE-E62C80F7890A}"/>
                </a:ext>
              </a:extLst>
            </p:cNvPr>
            <p:cNvSpPr txBox="1"/>
            <p:nvPr/>
          </p:nvSpPr>
          <p:spPr>
            <a:xfrm rot="3997259">
              <a:off x="7095428" y="4499583"/>
              <a:ext cx="445387" cy="276999"/>
            </a:xfrm>
            <a:prstGeom prst="rect">
              <a:avLst/>
            </a:prstGeom>
            <a:noFill/>
          </p:spPr>
          <p:txBody>
            <a:bodyPr wrap="square" rtlCol="0">
              <a:spAutoFit/>
            </a:bodyPr>
            <a:lstStyle/>
            <a:p>
              <a:r>
                <a:rPr kumimoji="1" lang="en-US" altLang="ja-JP" sz="1200" dirty="0">
                  <a:latin typeface="+mn-ea"/>
                </a:rPr>
                <a:t>73</a:t>
              </a:r>
              <a:endParaRPr kumimoji="1" lang="ja-JP" altLang="en-US" sz="1200" dirty="0">
                <a:latin typeface="+mn-ea"/>
              </a:endParaRPr>
            </a:p>
          </p:txBody>
        </p:sp>
        <p:sp>
          <p:nvSpPr>
            <p:cNvPr id="22541" name="テキスト ボックス 22540">
              <a:extLst>
                <a:ext uri="{FF2B5EF4-FFF2-40B4-BE49-F238E27FC236}">
                  <a16:creationId xmlns:a16="http://schemas.microsoft.com/office/drawing/2014/main" id="{F2AF8345-6C7B-FCF1-2FC3-6BAE4BB29590}"/>
                </a:ext>
              </a:extLst>
            </p:cNvPr>
            <p:cNvSpPr txBox="1"/>
            <p:nvPr/>
          </p:nvSpPr>
          <p:spPr>
            <a:xfrm rot="3997259">
              <a:off x="7332188" y="5165927"/>
              <a:ext cx="445387" cy="276999"/>
            </a:xfrm>
            <a:prstGeom prst="rect">
              <a:avLst/>
            </a:prstGeom>
            <a:noFill/>
          </p:spPr>
          <p:txBody>
            <a:bodyPr wrap="square" rtlCol="0">
              <a:spAutoFit/>
            </a:bodyPr>
            <a:lstStyle/>
            <a:p>
              <a:r>
                <a:rPr kumimoji="1" lang="en-US" altLang="ja-JP" sz="1200" dirty="0">
                  <a:latin typeface="+mn-ea"/>
                </a:rPr>
                <a:t>118</a:t>
              </a:r>
              <a:endParaRPr kumimoji="1" lang="ja-JP" altLang="en-US" sz="1200" dirty="0">
                <a:latin typeface="+mn-ea"/>
              </a:endParaRPr>
            </a:p>
          </p:txBody>
        </p:sp>
        <p:sp>
          <p:nvSpPr>
            <p:cNvPr id="22542" name="テキスト ボックス 22541">
              <a:extLst>
                <a:ext uri="{FF2B5EF4-FFF2-40B4-BE49-F238E27FC236}">
                  <a16:creationId xmlns:a16="http://schemas.microsoft.com/office/drawing/2014/main" id="{5C9DEEC7-7BB4-44CC-3C1D-BC034733033F}"/>
                </a:ext>
              </a:extLst>
            </p:cNvPr>
            <p:cNvSpPr txBox="1"/>
            <p:nvPr/>
          </p:nvSpPr>
          <p:spPr>
            <a:xfrm rot="540235">
              <a:off x="6585586" y="4237548"/>
              <a:ext cx="445387" cy="276999"/>
            </a:xfrm>
            <a:prstGeom prst="rect">
              <a:avLst/>
            </a:prstGeom>
            <a:noFill/>
          </p:spPr>
          <p:txBody>
            <a:bodyPr wrap="square" rtlCol="0">
              <a:spAutoFit/>
            </a:bodyPr>
            <a:lstStyle/>
            <a:p>
              <a:r>
                <a:rPr kumimoji="1" lang="en-US" altLang="ja-JP" sz="1200" dirty="0">
                  <a:latin typeface="+mn-ea"/>
                </a:rPr>
                <a:t>633</a:t>
              </a:r>
              <a:endParaRPr kumimoji="1" lang="ja-JP" altLang="en-US" sz="1200" dirty="0">
                <a:latin typeface="+mn-ea"/>
              </a:endParaRPr>
            </a:p>
          </p:txBody>
        </p:sp>
        <p:sp>
          <p:nvSpPr>
            <p:cNvPr id="22543" name="テキスト ボックス 22542">
              <a:extLst>
                <a:ext uri="{FF2B5EF4-FFF2-40B4-BE49-F238E27FC236}">
                  <a16:creationId xmlns:a16="http://schemas.microsoft.com/office/drawing/2014/main" id="{44160206-C928-ACAB-5687-E25647FF629A}"/>
                </a:ext>
              </a:extLst>
            </p:cNvPr>
            <p:cNvSpPr txBox="1"/>
            <p:nvPr/>
          </p:nvSpPr>
          <p:spPr>
            <a:xfrm rot="1424871">
              <a:off x="5922321" y="3576727"/>
              <a:ext cx="415498" cy="276999"/>
            </a:xfrm>
            <a:prstGeom prst="rect">
              <a:avLst/>
            </a:prstGeom>
            <a:noFill/>
          </p:spPr>
          <p:txBody>
            <a:bodyPr wrap="none" rtlCol="0">
              <a:spAutoFit/>
            </a:bodyPr>
            <a:lstStyle/>
            <a:p>
              <a:r>
                <a:rPr kumimoji="1" lang="en-US" altLang="ja-JP" sz="1200" b="1" dirty="0">
                  <a:latin typeface="+mn-ea"/>
                </a:rPr>
                <a:t>143</a:t>
              </a:r>
              <a:endParaRPr kumimoji="1" lang="ja-JP" altLang="en-US" sz="1200" b="1" dirty="0">
                <a:latin typeface="+mn-ea"/>
              </a:endParaRPr>
            </a:p>
          </p:txBody>
        </p:sp>
        <p:sp>
          <p:nvSpPr>
            <p:cNvPr id="22544" name="テキスト ボックス 22543">
              <a:extLst>
                <a:ext uri="{FF2B5EF4-FFF2-40B4-BE49-F238E27FC236}">
                  <a16:creationId xmlns:a16="http://schemas.microsoft.com/office/drawing/2014/main" id="{F39EE2F0-AB31-2904-5E4D-EE7FD52C0B9B}"/>
                </a:ext>
              </a:extLst>
            </p:cNvPr>
            <p:cNvSpPr txBox="1"/>
            <p:nvPr/>
          </p:nvSpPr>
          <p:spPr>
            <a:xfrm rot="4046146">
              <a:off x="6790396" y="3780984"/>
              <a:ext cx="338554" cy="276999"/>
            </a:xfrm>
            <a:prstGeom prst="rect">
              <a:avLst/>
            </a:prstGeom>
            <a:noFill/>
          </p:spPr>
          <p:txBody>
            <a:bodyPr wrap="none" rtlCol="0">
              <a:spAutoFit/>
            </a:bodyPr>
            <a:lstStyle/>
            <a:p>
              <a:r>
                <a:rPr kumimoji="1" lang="en-US" altLang="ja-JP" sz="1200" b="1" dirty="0">
                  <a:latin typeface="+mn-ea"/>
                </a:rPr>
                <a:t>48</a:t>
              </a:r>
              <a:endParaRPr kumimoji="1" lang="ja-JP" altLang="en-US" sz="1200" b="1" dirty="0">
                <a:latin typeface="+mn-ea"/>
              </a:endParaRPr>
            </a:p>
          </p:txBody>
        </p:sp>
        <p:sp>
          <p:nvSpPr>
            <p:cNvPr id="22545" name="テキスト ボックス 22544">
              <a:extLst>
                <a:ext uri="{FF2B5EF4-FFF2-40B4-BE49-F238E27FC236}">
                  <a16:creationId xmlns:a16="http://schemas.microsoft.com/office/drawing/2014/main" id="{DAAF5B31-A827-3CBC-A512-EC63945F30A1}"/>
                </a:ext>
              </a:extLst>
            </p:cNvPr>
            <p:cNvSpPr txBox="1"/>
            <p:nvPr/>
          </p:nvSpPr>
          <p:spPr>
            <a:xfrm rot="1424871">
              <a:off x="6511283" y="3828349"/>
              <a:ext cx="338554" cy="276999"/>
            </a:xfrm>
            <a:prstGeom prst="rect">
              <a:avLst/>
            </a:prstGeom>
            <a:noFill/>
          </p:spPr>
          <p:txBody>
            <a:bodyPr wrap="none" rtlCol="0">
              <a:spAutoFit/>
            </a:bodyPr>
            <a:lstStyle/>
            <a:p>
              <a:r>
                <a:rPr kumimoji="1" lang="en-US" altLang="ja-JP" sz="1200" b="1" dirty="0">
                  <a:latin typeface="+mn-ea"/>
                </a:rPr>
                <a:t>95</a:t>
              </a:r>
              <a:endParaRPr kumimoji="1" lang="ja-JP" altLang="en-US" sz="1200" b="1" dirty="0">
                <a:latin typeface="+mn-ea"/>
              </a:endParaRPr>
            </a:p>
          </p:txBody>
        </p:sp>
        <p:sp>
          <p:nvSpPr>
            <p:cNvPr id="22546" name="テキスト ボックス 22545">
              <a:extLst>
                <a:ext uri="{FF2B5EF4-FFF2-40B4-BE49-F238E27FC236}">
                  <a16:creationId xmlns:a16="http://schemas.microsoft.com/office/drawing/2014/main" id="{DF572401-2B2C-8F65-DD17-D51612188E67}"/>
                </a:ext>
              </a:extLst>
            </p:cNvPr>
            <p:cNvSpPr txBox="1"/>
            <p:nvPr/>
          </p:nvSpPr>
          <p:spPr>
            <a:xfrm>
              <a:off x="7393887" y="4326065"/>
              <a:ext cx="415498" cy="276999"/>
            </a:xfrm>
            <a:prstGeom prst="rect">
              <a:avLst/>
            </a:prstGeom>
            <a:noFill/>
          </p:spPr>
          <p:txBody>
            <a:bodyPr wrap="none" rtlCol="0">
              <a:spAutoFit/>
            </a:bodyPr>
            <a:lstStyle/>
            <a:p>
              <a:r>
                <a:rPr kumimoji="1" lang="en-US" altLang="ja-JP" sz="1200" b="1" dirty="0">
                  <a:latin typeface="+mn-ea"/>
                </a:rPr>
                <a:t>111</a:t>
              </a:r>
              <a:endParaRPr kumimoji="1" lang="ja-JP" altLang="en-US" sz="1200" b="1" dirty="0">
                <a:latin typeface="+mn-ea"/>
              </a:endParaRPr>
            </a:p>
          </p:txBody>
        </p:sp>
        <p:sp>
          <p:nvSpPr>
            <p:cNvPr id="22547" name="テキスト ボックス 22546">
              <a:extLst>
                <a:ext uri="{FF2B5EF4-FFF2-40B4-BE49-F238E27FC236}">
                  <a16:creationId xmlns:a16="http://schemas.microsoft.com/office/drawing/2014/main" id="{5416416E-BB2F-AC91-B327-532E1F7DCC87}"/>
                </a:ext>
              </a:extLst>
            </p:cNvPr>
            <p:cNvSpPr txBox="1"/>
            <p:nvPr/>
          </p:nvSpPr>
          <p:spPr>
            <a:xfrm rot="16200000">
              <a:off x="7826786" y="4075914"/>
              <a:ext cx="415498" cy="276999"/>
            </a:xfrm>
            <a:prstGeom prst="rect">
              <a:avLst/>
            </a:prstGeom>
            <a:noFill/>
          </p:spPr>
          <p:txBody>
            <a:bodyPr wrap="none" rtlCol="0">
              <a:spAutoFit/>
            </a:bodyPr>
            <a:lstStyle/>
            <a:p>
              <a:r>
                <a:rPr kumimoji="1" lang="en-US" altLang="ja-JP" sz="1200" b="1" dirty="0">
                  <a:latin typeface="+mn-ea"/>
                </a:rPr>
                <a:t>317</a:t>
              </a:r>
              <a:endParaRPr kumimoji="1" lang="ja-JP" altLang="en-US" sz="1200" b="1" dirty="0">
                <a:latin typeface="+mn-ea"/>
              </a:endParaRPr>
            </a:p>
          </p:txBody>
        </p:sp>
        <p:sp>
          <p:nvSpPr>
            <p:cNvPr id="22548" name="テキスト ボックス 22547">
              <a:extLst>
                <a:ext uri="{FF2B5EF4-FFF2-40B4-BE49-F238E27FC236}">
                  <a16:creationId xmlns:a16="http://schemas.microsoft.com/office/drawing/2014/main" id="{062FE550-6ACC-FD28-8D02-3CA4BC99DD34}"/>
                </a:ext>
              </a:extLst>
            </p:cNvPr>
            <p:cNvSpPr txBox="1"/>
            <p:nvPr/>
          </p:nvSpPr>
          <p:spPr>
            <a:xfrm rot="16706149">
              <a:off x="7564746" y="4514304"/>
              <a:ext cx="415498" cy="276999"/>
            </a:xfrm>
            <a:prstGeom prst="rect">
              <a:avLst/>
            </a:prstGeom>
            <a:noFill/>
          </p:spPr>
          <p:txBody>
            <a:bodyPr wrap="none" rtlCol="0">
              <a:spAutoFit/>
            </a:bodyPr>
            <a:lstStyle/>
            <a:p>
              <a:r>
                <a:rPr kumimoji="1" lang="en-US" altLang="ja-JP" sz="1200" b="1" dirty="0">
                  <a:latin typeface="+mn-ea"/>
                </a:rPr>
                <a:t>385</a:t>
              </a:r>
              <a:endParaRPr kumimoji="1" lang="ja-JP" altLang="en-US" sz="1200" b="1" dirty="0">
                <a:latin typeface="+mn-ea"/>
              </a:endParaRPr>
            </a:p>
          </p:txBody>
        </p:sp>
        <p:sp>
          <p:nvSpPr>
            <p:cNvPr id="22549" name="テキスト ボックス 22548">
              <a:extLst>
                <a:ext uri="{FF2B5EF4-FFF2-40B4-BE49-F238E27FC236}">
                  <a16:creationId xmlns:a16="http://schemas.microsoft.com/office/drawing/2014/main" id="{73119D27-D8D8-B62E-A065-0B9466D64048}"/>
                </a:ext>
              </a:extLst>
            </p:cNvPr>
            <p:cNvSpPr txBox="1"/>
            <p:nvPr/>
          </p:nvSpPr>
          <p:spPr>
            <a:xfrm rot="18116996">
              <a:off x="8143687" y="3251178"/>
              <a:ext cx="415498" cy="276999"/>
            </a:xfrm>
            <a:prstGeom prst="rect">
              <a:avLst/>
            </a:prstGeom>
            <a:noFill/>
          </p:spPr>
          <p:txBody>
            <a:bodyPr wrap="none" rtlCol="0">
              <a:spAutoFit/>
            </a:bodyPr>
            <a:lstStyle/>
            <a:p>
              <a:r>
                <a:rPr kumimoji="1" lang="en-US" altLang="ja-JP" sz="1200" b="1" dirty="0">
                  <a:latin typeface="+mn-ea"/>
                </a:rPr>
                <a:t>328</a:t>
              </a:r>
              <a:endParaRPr kumimoji="1" lang="ja-JP" altLang="en-US" sz="1200" b="1" dirty="0">
                <a:latin typeface="+mn-ea"/>
              </a:endParaRPr>
            </a:p>
          </p:txBody>
        </p:sp>
        <p:sp>
          <p:nvSpPr>
            <p:cNvPr id="22550" name="テキスト ボックス 22549">
              <a:extLst>
                <a:ext uri="{FF2B5EF4-FFF2-40B4-BE49-F238E27FC236}">
                  <a16:creationId xmlns:a16="http://schemas.microsoft.com/office/drawing/2014/main" id="{A2413BE7-BC70-DCE2-4B57-C483E5F601B8}"/>
                </a:ext>
              </a:extLst>
            </p:cNvPr>
            <p:cNvSpPr txBox="1"/>
            <p:nvPr/>
          </p:nvSpPr>
          <p:spPr>
            <a:xfrm>
              <a:off x="7773403" y="3081140"/>
              <a:ext cx="415498" cy="276999"/>
            </a:xfrm>
            <a:prstGeom prst="rect">
              <a:avLst/>
            </a:prstGeom>
            <a:noFill/>
          </p:spPr>
          <p:txBody>
            <a:bodyPr wrap="none" rtlCol="0">
              <a:spAutoFit/>
            </a:bodyPr>
            <a:lstStyle/>
            <a:p>
              <a:r>
                <a:rPr kumimoji="1" lang="en-US" altLang="ja-JP" sz="1200" b="1" dirty="0">
                  <a:latin typeface="+mn-ea"/>
                </a:rPr>
                <a:t>110</a:t>
              </a:r>
              <a:endParaRPr kumimoji="1" lang="ja-JP" altLang="en-US" sz="1200" b="1" dirty="0">
                <a:latin typeface="+mn-ea"/>
              </a:endParaRPr>
            </a:p>
          </p:txBody>
        </p:sp>
        <p:sp>
          <p:nvSpPr>
            <p:cNvPr id="22551" name="テキスト ボックス 22550">
              <a:extLst>
                <a:ext uri="{FF2B5EF4-FFF2-40B4-BE49-F238E27FC236}">
                  <a16:creationId xmlns:a16="http://schemas.microsoft.com/office/drawing/2014/main" id="{9BBB7EF1-3009-F54F-5B5A-F986E44E4FE2}"/>
                </a:ext>
              </a:extLst>
            </p:cNvPr>
            <p:cNvSpPr txBox="1"/>
            <p:nvPr/>
          </p:nvSpPr>
          <p:spPr>
            <a:xfrm rot="2877242">
              <a:off x="8119736" y="2655192"/>
              <a:ext cx="415498" cy="276999"/>
            </a:xfrm>
            <a:prstGeom prst="rect">
              <a:avLst/>
            </a:prstGeom>
            <a:noFill/>
          </p:spPr>
          <p:txBody>
            <a:bodyPr wrap="none" rtlCol="0">
              <a:spAutoFit/>
            </a:bodyPr>
            <a:lstStyle/>
            <a:p>
              <a:r>
                <a:rPr kumimoji="1" lang="en-US" altLang="ja-JP" sz="1200" b="1" dirty="0">
                  <a:latin typeface="+mn-ea"/>
                </a:rPr>
                <a:t>167</a:t>
              </a:r>
              <a:endParaRPr kumimoji="1" lang="ja-JP" altLang="en-US" sz="1200" b="1" dirty="0">
                <a:latin typeface="+mn-ea"/>
              </a:endParaRPr>
            </a:p>
          </p:txBody>
        </p:sp>
        <p:sp>
          <p:nvSpPr>
            <p:cNvPr id="22552" name="テキスト ボックス 22551">
              <a:extLst>
                <a:ext uri="{FF2B5EF4-FFF2-40B4-BE49-F238E27FC236}">
                  <a16:creationId xmlns:a16="http://schemas.microsoft.com/office/drawing/2014/main" id="{B2B3C172-B2EA-4848-A999-2FE2DF9A619D}"/>
                </a:ext>
              </a:extLst>
            </p:cNvPr>
            <p:cNvSpPr txBox="1"/>
            <p:nvPr/>
          </p:nvSpPr>
          <p:spPr>
            <a:xfrm rot="673172">
              <a:off x="6952583" y="2366072"/>
              <a:ext cx="748923"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25</a:t>
              </a:r>
              <a:r>
                <a:rPr kumimoji="1" lang="ja-JP" altLang="en-US" sz="1050" b="1" dirty="0">
                  <a:latin typeface="+mn-ea"/>
                </a:rPr>
                <a:t>号</a:t>
              </a:r>
            </a:p>
          </p:txBody>
        </p:sp>
        <p:sp>
          <p:nvSpPr>
            <p:cNvPr id="22553" name="テキスト ボックス 22552">
              <a:extLst>
                <a:ext uri="{FF2B5EF4-FFF2-40B4-BE49-F238E27FC236}">
                  <a16:creationId xmlns:a16="http://schemas.microsoft.com/office/drawing/2014/main" id="{ABBEE169-1525-630D-A1B7-4A2AD3EAF825}"/>
                </a:ext>
              </a:extLst>
            </p:cNvPr>
            <p:cNvSpPr txBox="1"/>
            <p:nvPr/>
          </p:nvSpPr>
          <p:spPr>
            <a:xfrm rot="462260">
              <a:off x="6392095" y="2012405"/>
              <a:ext cx="415498" cy="276999"/>
            </a:xfrm>
            <a:prstGeom prst="rect">
              <a:avLst/>
            </a:prstGeom>
            <a:noFill/>
          </p:spPr>
          <p:txBody>
            <a:bodyPr wrap="none" rtlCol="0">
              <a:spAutoFit/>
            </a:bodyPr>
            <a:lstStyle/>
            <a:p>
              <a:r>
                <a:rPr kumimoji="1" lang="en-US" altLang="ja-JP" sz="1200" b="1" dirty="0">
                  <a:latin typeface="+mn-ea"/>
                </a:rPr>
                <a:t>135</a:t>
              </a:r>
              <a:endParaRPr kumimoji="1" lang="ja-JP" altLang="en-US" sz="1200" b="1" dirty="0">
                <a:latin typeface="+mn-ea"/>
              </a:endParaRPr>
            </a:p>
          </p:txBody>
        </p:sp>
        <p:sp>
          <p:nvSpPr>
            <p:cNvPr id="22554" name="テキスト ボックス 22553">
              <a:extLst>
                <a:ext uri="{FF2B5EF4-FFF2-40B4-BE49-F238E27FC236}">
                  <a16:creationId xmlns:a16="http://schemas.microsoft.com/office/drawing/2014/main" id="{2AF6D2FA-2C65-BB63-2E4E-D055943270B4}"/>
                </a:ext>
              </a:extLst>
            </p:cNvPr>
            <p:cNvSpPr txBox="1"/>
            <p:nvPr/>
          </p:nvSpPr>
          <p:spPr>
            <a:xfrm rot="1205200">
              <a:off x="5855462" y="1820771"/>
              <a:ext cx="338554" cy="276999"/>
            </a:xfrm>
            <a:prstGeom prst="rect">
              <a:avLst/>
            </a:prstGeom>
            <a:noFill/>
          </p:spPr>
          <p:txBody>
            <a:bodyPr wrap="none" rtlCol="0">
              <a:spAutoFit/>
            </a:bodyPr>
            <a:lstStyle/>
            <a:p>
              <a:r>
                <a:rPr kumimoji="1" lang="en-US" altLang="ja-JP" sz="1200" b="1" dirty="0">
                  <a:latin typeface="+mn-ea"/>
                </a:rPr>
                <a:t>91</a:t>
              </a:r>
              <a:endParaRPr kumimoji="1" lang="ja-JP" altLang="en-US" sz="1200" b="1" dirty="0">
                <a:latin typeface="+mn-ea"/>
              </a:endParaRPr>
            </a:p>
          </p:txBody>
        </p:sp>
        <p:sp>
          <p:nvSpPr>
            <p:cNvPr id="22555" name="テキスト ボックス 22554">
              <a:extLst>
                <a:ext uri="{FF2B5EF4-FFF2-40B4-BE49-F238E27FC236}">
                  <a16:creationId xmlns:a16="http://schemas.microsoft.com/office/drawing/2014/main" id="{44E9B79A-6195-1A52-F6E2-4E1CC8B8A0C2}"/>
                </a:ext>
              </a:extLst>
            </p:cNvPr>
            <p:cNvSpPr txBox="1"/>
            <p:nvPr/>
          </p:nvSpPr>
          <p:spPr>
            <a:xfrm rot="2840913">
              <a:off x="4822317" y="1987429"/>
              <a:ext cx="415498" cy="276999"/>
            </a:xfrm>
            <a:prstGeom prst="rect">
              <a:avLst/>
            </a:prstGeom>
            <a:noFill/>
          </p:spPr>
          <p:txBody>
            <a:bodyPr wrap="none" rtlCol="0">
              <a:spAutoFit/>
            </a:bodyPr>
            <a:lstStyle/>
            <a:p>
              <a:r>
                <a:rPr kumimoji="1" lang="en-US" altLang="ja-JP" sz="1200" b="1" dirty="0">
                  <a:latin typeface="+mn-ea"/>
                </a:rPr>
                <a:t>103</a:t>
              </a:r>
              <a:endParaRPr kumimoji="1" lang="ja-JP" altLang="en-US" sz="1200" b="1" dirty="0">
                <a:latin typeface="+mn-ea"/>
              </a:endParaRPr>
            </a:p>
          </p:txBody>
        </p:sp>
        <p:sp>
          <p:nvSpPr>
            <p:cNvPr id="22556" name="テキスト ボックス 22555">
              <a:extLst>
                <a:ext uri="{FF2B5EF4-FFF2-40B4-BE49-F238E27FC236}">
                  <a16:creationId xmlns:a16="http://schemas.microsoft.com/office/drawing/2014/main" id="{EA68065E-5A53-8B08-E59D-D517BB2A8445}"/>
                </a:ext>
              </a:extLst>
            </p:cNvPr>
            <p:cNvSpPr txBox="1"/>
            <p:nvPr/>
          </p:nvSpPr>
          <p:spPr>
            <a:xfrm rot="4992383">
              <a:off x="5169883" y="3208222"/>
              <a:ext cx="338554" cy="276999"/>
            </a:xfrm>
            <a:prstGeom prst="rect">
              <a:avLst/>
            </a:prstGeom>
            <a:noFill/>
          </p:spPr>
          <p:txBody>
            <a:bodyPr wrap="none" rtlCol="0">
              <a:spAutoFit/>
            </a:bodyPr>
            <a:lstStyle/>
            <a:p>
              <a:r>
                <a:rPr kumimoji="1" lang="en-US" altLang="ja-JP" sz="1200" b="1" dirty="0">
                  <a:latin typeface="+mn-ea"/>
                </a:rPr>
                <a:t>60</a:t>
              </a:r>
              <a:endParaRPr kumimoji="1" lang="ja-JP" altLang="en-US" sz="1200" b="1" dirty="0">
                <a:latin typeface="+mn-ea"/>
              </a:endParaRPr>
            </a:p>
          </p:txBody>
        </p:sp>
        <p:sp>
          <p:nvSpPr>
            <p:cNvPr id="22557" name="フリーフォーム: 図形 22556">
              <a:extLst>
                <a:ext uri="{FF2B5EF4-FFF2-40B4-BE49-F238E27FC236}">
                  <a16:creationId xmlns:a16="http://schemas.microsoft.com/office/drawing/2014/main" id="{50161216-92AF-B284-EB20-02DCC58BC506}"/>
                </a:ext>
              </a:extLst>
            </p:cNvPr>
            <p:cNvSpPr/>
            <p:nvPr/>
          </p:nvSpPr>
          <p:spPr>
            <a:xfrm>
              <a:off x="6118745" y="4852434"/>
              <a:ext cx="419877" cy="1212979"/>
            </a:xfrm>
            <a:custGeom>
              <a:avLst/>
              <a:gdLst>
                <a:gd name="connsiteX0" fmla="*/ 0 w 419877"/>
                <a:gd name="connsiteY0" fmla="*/ 0 h 1212979"/>
                <a:gd name="connsiteX1" fmla="*/ 27992 w 419877"/>
                <a:gd name="connsiteY1" fmla="*/ 149289 h 1212979"/>
                <a:gd name="connsiteX2" fmla="*/ 195943 w 419877"/>
                <a:gd name="connsiteY2" fmla="*/ 345232 h 1212979"/>
                <a:gd name="connsiteX3" fmla="*/ 158620 w 419877"/>
                <a:gd name="connsiteY3" fmla="*/ 513183 h 1212979"/>
                <a:gd name="connsiteX4" fmla="*/ 102637 w 419877"/>
                <a:gd name="connsiteY4" fmla="*/ 662473 h 1212979"/>
                <a:gd name="connsiteX5" fmla="*/ 139959 w 419877"/>
                <a:gd name="connsiteY5" fmla="*/ 737118 h 1212979"/>
                <a:gd name="connsiteX6" fmla="*/ 195943 w 419877"/>
                <a:gd name="connsiteY6" fmla="*/ 858416 h 1212979"/>
                <a:gd name="connsiteX7" fmla="*/ 279918 w 419877"/>
                <a:gd name="connsiteY7" fmla="*/ 1045028 h 1212979"/>
                <a:gd name="connsiteX8" fmla="*/ 419877 w 419877"/>
                <a:gd name="connsiteY8" fmla="*/ 1045028 h 1212979"/>
                <a:gd name="connsiteX9" fmla="*/ 317241 w 419877"/>
                <a:gd name="connsiteY9" fmla="*/ 1212979 h 1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77" h="1212979">
                  <a:moveTo>
                    <a:pt x="0" y="0"/>
                  </a:moveTo>
                  <a:lnTo>
                    <a:pt x="27992" y="149289"/>
                  </a:lnTo>
                  <a:lnTo>
                    <a:pt x="195943" y="345232"/>
                  </a:lnTo>
                  <a:lnTo>
                    <a:pt x="158620" y="513183"/>
                  </a:lnTo>
                  <a:lnTo>
                    <a:pt x="102637" y="662473"/>
                  </a:lnTo>
                  <a:lnTo>
                    <a:pt x="139959" y="737118"/>
                  </a:lnTo>
                  <a:lnTo>
                    <a:pt x="195943" y="858416"/>
                  </a:lnTo>
                  <a:lnTo>
                    <a:pt x="279918" y="1045028"/>
                  </a:lnTo>
                  <a:lnTo>
                    <a:pt x="419877" y="1045028"/>
                  </a:lnTo>
                  <a:lnTo>
                    <a:pt x="317241" y="1212979"/>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58" name="テキスト ボックス 22557">
              <a:extLst>
                <a:ext uri="{FF2B5EF4-FFF2-40B4-BE49-F238E27FC236}">
                  <a16:creationId xmlns:a16="http://schemas.microsoft.com/office/drawing/2014/main" id="{EFF91508-6E26-05FF-9CBA-20129FFB3676}"/>
                </a:ext>
              </a:extLst>
            </p:cNvPr>
            <p:cNvSpPr txBox="1"/>
            <p:nvPr/>
          </p:nvSpPr>
          <p:spPr>
            <a:xfrm rot="17151451">
              <a:off x="6181573" y="5103041"/>
              <a:ext cx="445387" cy="276999"/>
            </a:xfrm>
            <a:prstGeom prst="rect">
              <a:avLst/>
            </a:prstGeom>
            <a:noFill/>
          </p:spPr>
          <p:txBody>
            <a:bodyPr wrap="square" rtlCol="0">
              <a:spAutoFit/>
            </a:bodyPr>
            <a:lstStyle/>
            <a:p>
              <a:r>
                <a:rPr kumimoji="1" lang="en-US" altLang="ja-JP" sz="1200" dirty="0">
                  <a:latin typeface="+mn-ea"/>
                </a:rPr>
                <a:t>71</a:t>
              </a:r>
              <a:endParaRPr kumimoji="1" lang="ja-JP" altLang="en-US" sz="1200" dirty="0">
                <a:latin typeface="+mn-ea"/>
              </a:endParaRPr>
            </a:p>
          </p:txBody>
        </p:sp>
        <p:sp>
          <p:nvSpPr>
            <p:cNvPr id="22559" name="テキスト ボックス 22558">
              <a:extLst>
                <a:ext uri="{FF2B5EF4-FFF2-40B4-BE49-F238E27FC236}">
                  <a16:creationId xmlns:a16="http://schemas.microsoft.com/office/drawing/2014/main" id="{EF7327B9-71E2-8A12-DAA4-7247AD1CF6F0}"/>
                </a:ext>
              </a:extLst>
            </p:cNvPr>
            <p:cNvSpPr txBox="1"/>
            <p:nvPr/>
          </p:nvSpPr>
          <p:spPr>
            <a:xfrm rot="18333730">
              <a:off x="5307093" y="4740834"/>
              <a:ext cx="445387" cy="276999"/>
            </a:xfrm>
            <a:prstGeom prst="rect">
              <a:avLst/>
            </a:prstGeom>
            <a:noFill/>
          </p:spPr>
          <p:txBody>
            <a:bodyPr wrap="square" rtlCol="0">
              <a:spAutoFit/>
            </a:bodyPr>
            <a:lstStyle/>
            <a:p>
              <a:r>
                <a:rPr kumimoji="1" lang="en-US" altLang="ja-JP" sz="1200" dirty="0">
                  <a:latin typeface="+mn-ea"/>
                </a:rPr>
                <a:t>47</a:t>
              </a:r>
              <a:endParaRPr kumimoji="1" lang="ja-JP" altLang="en-US" sz="1200" dirty="0">
                <a:latin typeface="+mn-ea"/>
              </a:endParaRPr>
            </a:p>
          </p:txBody>
        </p:sp>
        <p:sp>
          <p:nvSpPr>
            <p:cNvPr id="22560" name="テキスト ボックス 22559">
              <a:extLst>
                <a:ext uri="{FF2B5EF4-FFF2-40B4-BE49-F238E27FC236}">
                  <a16:creationId xmlns:a16="http://schemas.microsoft.com/office/drawing/2014/main" id="{C8D17821-3A76-8F59-DF0E-05F6526FF61D}"/>
                </a:ext>
              </a:extLst>
            </p:cNvPr>
            <p:cNvSpPr txBox="1"/>
            <p:nvPr/>
          </p:nvSpPr>
          <p:spPr>
            <a:xfrm rot="16453035">
              <a:off x="5408329" y="4283282"/>
              <a:ext cx="445387" cy="276999"/>
            </a:xfrm>
            <a:prstGeom prst="rect">
              <a:avLst/>
            </a:prstGeom>
            <a:noFill/>
          </p:spPr>
          <p:txBody>
            <a:bodyPr wrap="square" rtlCol="0">
              <a:spAutoFit/>
            </a:bodyPr>
            <a:lstStyle/>
            <a:p>
              <a:r>
                <a:rPr kumimoji="1" lang="en-US" altLang="ja-JP" sz="1200" dirty="0">
                  <a:latin typeface="+mn-ea"/>
                </a:rPr>
                <a:t>87</a:t>
              </a:r>
              <a:endParaRPr kumimoji="1" lang="ja-JP" altLang="en-US" sz="1200" dirty="0">
                <a:latin typeface="+mn-ea"/>
              </a:endParaRPr>
            </a:p>
          </p:txBody>
        </p:sp>
        <p:sp>
          <p:nvSpPr>
            <p:cNvPr id="22561" name="テキスト ボックス 22560">
              <a:extLst>
                <a:ext uri="{FF2B5EF4-FFF2-40B4-BE49-F238E27FC236}">
                  <a16:creationId xmlns:a16="http://schemas.microsoft.com/office/drawing/2014/main" id="{82423097-1124-01FD-FD44-47AFADC3D6E3}"/>
                </a:ext>
              </a:extLst>
            </p:cNvPr>
            <p:cNvSpPr txBox="1"/>
            <p:nvPr/>
          </p:nvSpPr>
          <p:spPr>
            <a:xfrm rot="1522237">
              <a:off x="7939068" y="5204734"/>
              <a:ext cx="445387" cy="276999"/>
            </a:xfrm>
            <a:prstGeom prst="rect">
              <a:avLst/>
            </a:prstGeom>
            <a:noFill/>
          </p:spPr>
          <p:txBody>
            <a:bodyPr wrap="square" rtlCol="0">
              <a:spAutoFit/>
            </a:bodyPr>
            <a:lstStyle/>
            <a:p>
              <a:r>
                <a:rPr kumimoji="1" lang="en-US" altLang="ja-JP" sz="1200" dirty="0">
                  <a:latin typeface="+mn-ea"/>
                </a:rPr>
                <a:t>584</a:t>
              </a:r>
              <a:endParaRPr kumimoji="1" lang="ja-JP" altLang="en-US" sz="1200" dirty="0">
                <a:latin typeface="+mn-ea"/>
              </a:endParaRPr>
            </a:p>
          </p:txBody>
        </p:sp>
        <p:sp>
          <p:nvSpPr>
            <p:cNvPr id="22562" name="テキスト ボックス 22561">
              <a:extLst>
                <a:ext uri="{FF2B5EF4-FFF2-40B4-BE49-F238E27FC236}">
                  <a16:creationId xmlns:a16="http://schemas.microsoft.com/office/drawing/2014/main" id="{57B6BF49-AC56-D692-12C2-2F38366AF5A0}"/>
                </a:ext>
              </a:extLst>
            </p:cNvPr>
            <p:cNvSpPr txBox="1"/>
            <p:nvPr/>
          </p:nvSpPr>
          <p:spPr>
            <a:xfrm rot="694544">
              <a:off x="7950779" y="5023454"/>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22563" name="フリーフォーム: 図形 22562">
              <a:extLst>
                <a:ext uri="{FF2B5EF4-FFF2-40B4-BE49-F238E27FC236}">
                  <a16:creationId xmlns:a16="http://schemas.microsoft.com/office/drawing/2014/main" id="{34D31CA1-51F9-E207-9D02-248E4F9D1A7E}"/>
                </a:ext>
              </a:extLst>
            </p:cNvPr>
            <p:cNvSpPr/>
            <p:nvPr/>
          </p:nvSpPr>
          <p:spPr>
            <a:xfrm>
              <a:off x="7928884" y="4367242"/>
              <a:ext cx="998375" cy="214604"/>
            </a:xfrm>
            <a:custGeom>
              <a:avLst/>
              <a:gdLst>
                <a:gd name="connsiteX0" fmla="*/ 0 w 998375"/>
                <a:gd name="connsiteY0" fmla="*/ 0 h 214604"/>
                <a:gd name="connsiteX1" fmla="*/ 223934 w 998375"/>
                <a:gd name="connsiteY1" fmla="*/ 0 h 214604"/>
                <a:gd name="connsiteX2" fmla="*/ 811763 w 998375"/>
                <a:gd name="connsiteY2" fmla="*/ 139959 h 214604"/>
                <a:gd name="connsiteX3" fmla="*/ 998375 w 998375"/>
                <a:gd name="connsiteY3" fmla="*/ 214604 h 214604"/>
              </a:gdLst>
              <a:ahLst/>
              <a:cxnLst>
                <a:cxn ang="0">
                  <a:pos x="connsiteX0" y="connsiteY0"/>
                </a:cxn>
                <a:cxn ang="0">
                  <a:pos x="connsiteX1" y="connsiteY1"/>
                </a:cxn>
                <a:cxn ang="0">
                  <a:pos x="connsiteX2" y="connsiteY2"/>
                </a:cxn>
                <a:cxn ang="0">
                  <a:pos x="connsiteX3" y="connsiteY3"/>
                </a:cxn>
              </a:cxnLst>
              <a:rect l="l" t="t" r="r" b="b"/>
              <a:pathLst>
                <a:path w="998375" h="214604">
                  <a:moveTo>
                    <a:pt x="0" y="0"/>
                  </a:moveTo>
                  <a:lnTo>
                    <a:pt x="223934" y="0"/>
                  </a:lnTo>
                  <a:lnTo>
                    <a:pt x="811763" y="139959"/>
                  </a:lnTo>
                  <a:lnTo>
                    <a:pt x="998375" y="214604"/>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64" name="テキスト ボックス 22563">
              <a:extLst>
                <a:ext uri="{FF2B5EF4-FFF2-40B4-BE49-F238E27FC236}">
                  <a16:creationId xmlns:a16="http://schemas.microsoft.com/office/drawing/2014/main" id="{49D96FCE-5355-A8E9-57B3-7FBE3978EE20}"/>
                </a:ext>
              </a:extLst>
            </p:cNvPr>
            <p:cNvSpPr txBox="1"/>
            <p:nvPr/>
          </p:nvSpPr>
          <p:spPr>
            <a:xfrm rot="1052122">
              <a:off x="8069872" y="4344247"/>
              <a:ext cx="338554" cy="276999"/>
            </a:xfrm>
            <a:prstGeom prst="rect">
              <a:avLst/>
            </a:prstGeom>
            <a:noFill/>
          </p:spPr>
          <p:txBody>
            <a:bodyPr wrap="none" rtlCol="0">
              <a:spAutoFit/>
            </a:bodyPr>
            <a:lstStyle/>
            <a:p>
              <a:r>
                <a:rPr kumimoji="1" lang="en-US" altLang="ja-JP" sz="1200" b="1" dirty="0">
                  <a:latin typeface="+mn-ea"/>
                </a:rPr>
                <a:t>75</a:t>
              </a:r>
              <a:endParaRPr kumimoji="1" lang="ja-JP" altLang="en-US" sz="1200" b="1" dirty="0">
                <a:latin typeface="+mn-ea"/>
              </a:endParaRPr>
            </a:p>
          </p:txBody>
        </p:sp>
        <p:sp>
          <p:nvSpPr>
            <p:cNvPr id="22565" name="テキスト ボックス 22564">
              <a:extLst>
                <a:ext uri="{FF2B5EF4-FFF2-40B4-BE49-F238E27FC236}">
                  <a16:creationId xmlns:a16="http://schemas.microsoft.com/office/drawing/2014/main" id="{FDBDCF87-6DAE-FBCC-4F05-32E4E2973366}"/>
                </a:ext>
              </a:extLst>
            </p:cNvPr>
            <p:cNvSpPr txBox="1"/>
            <p:nvPr/>
          </p:nvSpPr>
          <p:spPr>
            <a:xfrm rot="2527970">
              <a:off x="5999301" y="3307310"/>
              <a:ext cx="415498" cy="276999"/>
            </a:xfrm>
            <a:prstGeom prst="rect">
              <a:avLst/>
            </a:prstGeom>
            <a:noFill/>
          </p:spPr>
          <p:txBody>
            <a:bodyPr wrap="none" rtlCol="0">
              <a:spAutoFit/>
            </a:bodyPr>
            <a:lstStyle/>
            <a:p>
              <a:r>
                <a:rPr kumimoji="1" lang="en-US" altLang="ja-JP" sz="1200" b="1" dirty="0">
                  <a:latin typeface="+mn-ea"/>
                </a:rPr>
                <a:t>205</a:t>
              </a:r>
              <a:endParaRPr kumimoji="1" lang="ja-JP" altLang="en-US" sz="1200" b="1" dirty="0">
                <a:latin typeface="+mn-ea"/>
              </a:endParaRPr>
            </a:p>
          </p:txBody>
        </p:sp>
        <p:sp>
          <p:nvSpPr>
            <p:cNvPr id="22566" name="テキスト ボックス 22565">
              <a:extLst>
                <a:ext uri="{FF2B5EF4-FFF2-40B4-BE49-F238E27FC236}">
                  <a16:creationId xmlns:a16="http://schemas.microsoft.com/office/drawing/2014/main" id="{66742858-31F4-47E2-DD07-41242DF77CB1}"/>
                </a:ext>
              </a:extLst>
            </p:cNvPr>
            <p:cNvSpPr txBox="1"/>
            <p:nvPr/>
          </p:nvSpPr>
          <p:spPr>
            <a:xfrm>
              <a:off x="8202514" y="3999583"/>
              <a:ext cx="338554" cy="276999"/>
            </a:xfrm>
            <a:prstGeom prst="rect">
              <a:avLst/>
            </a:prstGeom>
            <a:noFill/>
          </p:spPr>
          <p:txBody>
            <a:bodyPr wrap="none" rtlCol="0">
              <a:spAutoFit/>
            </a:bodyPr>
            <a:lstStyle/>
            <a:p>
              <a:r>
                <a:rPr kumimoji="1" lang="en-US" altLang="ja-JP" sz="1200" b="1" dirty="0">
                  <a:latin typeface="+mn-ea"/>
                </a:rPr>
                <a:t>69</a:t>
              </a:r>
              <a:endParaRPr kumimoji="1" lang="ja-JP" altLang="en-US" sz="1200" b="1" dirty="0">
                <a:latin typeface="+mn-ea"/>
              </a:endParaRPr>
            </a:p>
          </p:txBody>
        </p:sp>
        <p:sp>
          <p:nvSpPr>
            <p:cNvPr id="22567" name="テキスト ボックス 22566">
              <a:extLst>
                <a:ext uri="{FF2B5EF4-FFF2-40B4-BE49-F238E27FC236}">
                  <a16:creationId xmlns:a16="http://schemas.microsoft.com/office/drawing/2014/main" id="{28C81F4C-0CEF-FE47-0684-6DA39DFF5079}"/>
                </a:ext>
              </a:extLst>
            </p:cNvPr>
            <p:cNvSpPr txBox="1"/>
            <p:nvPr/>
          </p:nvSpPr>
          <p:spPr>
            <a:xfrm rot="5573995">
              <a:off x="8629013" y="3653731"/>
              <a:ext cx="415498" cy="276999"/>
            </a:xfrm>
            <a:prstGeom prst="rect">
              <a:avLst/>
            </a:prstGeom>
            <a:noFill/>
          </p:spPr>
          <p:txBody>
            <a:bodyPr wrap="none" rtlCol="0">
              <a:spAutoFit/>
            </a:bodyPr>
            <a:lstStyle/>
            <a:p>
              <a:r>
                <a:rPr kumimoji="1" lang="en-US" altLang="ja-JP" sz="1200" b="1" dirty="0">
                  <a:latin typeface="+mn-ea"/>
                </a:rPr>
                <a:t>153</a:t>
              </a:r>
              <a:endParaRPr kumimoji="1" lang="ja-JP" altLang="en-US" sz="1200" b="1" dirty="0">
                <a:latin typeface="+mn-ea"/>
              </a:endParaRPr>
            </a:p>
          </p:txBody>
        </p:sp>
        <p:sp>
          <p:nvSpPr>
            <p:cNvPr id="22568" name="テキスト ボックス 22567">
              <a:extLst>
                <a:ext uri="{FF2B5EF4-FFF2-40B4-BE49-F238E27FC236}">
                  <a16:creationId xmlns:a16="http://schemas.microsoft.com/office/drawing/2014/main" id="{8AF24E93-69E4-0101-BD9A-E4959E971C75}"/>
                </a:ext>
              </a:extLst>
            </p:cNvPr>
            <p:cNvSpPr txBox="1"/>
            <p:nvPr/>
          </p:nvSpPr>
          <p:spPr>
            <a:xfrm rot="16030717">
              <a:off x="6025830" y="2391636"/>
              <a:ext cx="445387" cy="276999"/>
            </a:xfrm>
            <a:prstGeom prst="rect">
              <a:avLst/>
            </a:prstGeom>
            <a:noFill/>
          </p:spPr>
          <p:txBody>
            <a:bodyPr wrap="square" rtlCol="0">
              <a:spAutoFit/>
            </a:bodyPr>
            <a:lstStyle/>
            <a:p>
              <a:r>
                <a:rPr kumimoji="1" lang="en-US" altLang="ja-JP" sz="1200" dirty="0">
                  <a:latin typeface="+mn-ea"/>
                </a:rPr>
                <a:t>107</a:t>
              </a:r>
              <a:endParaRPr kumimoji="1" lang="ja-JP" altLang="en-US" sz="1200" dirty="0">
                <a:latin typeface="+mn-ea"/>
              </a:endParaRPr>
            </a:p>
          </p:txBody>
        </p:sp>
        <p:sp>
          <p:nvSpPr>
            <p:cNvPr id="22569" name="テキスト ボックス 22568">
              <a:extLst>
                <a:ext uri="{FF2B5EF4-FFF2-40B4-BE49-F238E27FC236}">
                  <a16:creationId xmlns:a16="http://schemas.microsoft.com/office/drawing/2014/main" id="{71E4A17D-EFFD-3B8A-1B34-4876EB82A374}"/>
                </a:ext>
              </a:extLst>
            </p:cNvPr>
            <p:cNvSpPr txBox="1"/>
            <p:nvPr/>
          </p:nvSpPr>
          <p:spPr>
            <a:xfrm rot="16030717">
              <a:off x="6603604" y="2401419"/>
              <a:ext cx="445387" cy="276999"/>
            </a:xfrm>
            <a:prstGeom prst="rect">
              <a:avLst/>
            </a:prstGeom>
            <a:noFill/>
          </p:spPr>
          <p:txBody>
            <a:bodyPr wrap="square" rtlCol="0">
              <a:spAutoFit/>
            </a:bodyPr>
            <a:lstStyle/>
            <a:p>
              <a:r>
                <a:rPr kumimoji="1" lang="en-US" altLang="ja-JP" sz="1200" dirty="0">
                  <a:latin typeface="+mn-ea"/>
                </a:rPr>
                <a:t>61</a:t>
              </a:r>
              <a:endParaRPr kumimoji="1" lang="ja-JP" altLang="en-US" sz="1200" dirty="0">
                <a:latin typeface="+mn-ea"/>
              </a:endParaRPr>
            </a:p>
          </p:txBody>
        </p:sp>
        <p:sp>
          <p:nvSpPr>
            <p:cNvPr id="22570" name="テキスト ボックス 22569">
              <a:extLst>
                <a:ext uri="{FF2B5EF4-FFF2-40B4-BE49-F238E27FC236}">
                  <a16:creationId xmlns:a16="http://schemas.microsoft.com/office/drawing/2014/main" id="{67AA5172-3379-BAB3-ECF5-6B1085435F1D}"/>
                </a:ext>
              </a:extLst>
            </p:cNvPr>
            <p:cNvSpPr txBox="1"/>
            <p:nvPr/>
          </p:nvSpPr>
          <p:spPr>
            <a:xfrm rot="16030717">
              <a:off x="7490198" y="2558742"/>
              <a:ext cx="445387" cy="276999"/>
            </a:xfrm>
            <a:prstGeom prst="rect">
              <a:avLst/>
            </a:prstGeom>
            <a:noFill/>
          </p:spPr>
          <p:txBody>
            <a:bodyPr wrap="square" rtlCol="0">
              <a:spAutoFit/>
            </a:bodyPr>
            <a:lstStyle/>
            <a:p>
              <a:r>
                <a:rPr kumimoji="1" lang="en-US" altLang="ja-JP" sz="1200" dirty="0">
                  <a:latin typeface="+mn-ea"/>
                </a:rPr>
                <a:t>103</a:t>
              </a:r>
              <a:endParaRPr kumimoji="1" lang="ja-JP" altLang="en-US" sz="1200" dirty="0">
                <a:latin typeface="+mn-ea"/>
              </a:endParaRPr>
            </a:p>
          </p:txBody>
        </p:sp>
        <p:sp>
          <p:nvSpPr>
            <p:cNvPr id="22571" name="テキスト ボックス 22570">
              <a:extLst>
                <a:ext uri="{FF2B5EF4-FFF2-40B4-BE49-F238E27FC236}">
                  <a16:creationId xmlns:a16="http://schemas.microsoft.com/office/drawing/2014/main" id="{D55F6C73-6F60-B3F9-4F59-7B0AF4D48F85}"/>
                </a:ext>
              </a:extLst>
            </p:cNvPr>
            <p:cNvSpPr txBox="1"/>
            <p:nvPr/>
          </p:nvSpPr>
          <p:spPr>
            <a:xfrm rot="18520132">
              <a:off x="8580189" y="3035774"/>
              <a:ext cx="415498" cy="276999"/>
            </a:xfrm>
            <a:prstGeom prst="rect">
              <a:avLst/>
            </a:prstGeom>
            <a:noFill/>
          </p:spPr>
          <p:txBody>
            <a:bodyPr wrap="none" rtlCol="0">
              <a:spAutoFit/>
            </a:bodyPr>
            <a:lstStyle/>
            <a:p>
              <a:r>
                <a:rPr kumimoji="1" lang="en-US" altLang="ja-JP" sz="1200" b="1" dirty="0">
                  <a:latin typeface="+mn-ea"/>
                </a:rPr>
                <a:t>408</a:t>
              </a:r>
              <a:endParaRPr kumimoji="1" lang="ja-JP" altLang="en-US" sz="1200" b="1" dirty="0">
                <a:latin typeface="+mn-ea"/>
              </a:endParaRPr>
            </a:p>
          </p:txBody>
        </p:sp>
        <p:sp>
          <p:nvSpPr>
            <p:cNvPr id="22572" name="テキスト ボックス 22571">
              <a:extLst>
                <a:ext uri="{FF2B5EF4-FFF2-40B4-BE49-F238E27FC236}">
                  <a16:creationId xmlns:a16="http://schemas.microsoft.com/office/drawing/2014/main" id="{98EA74D3-17DA-9B94-01B7-AD6BFB3CBE7E}"/>
                </a:ext>
              </a:extLst>
            </p:cNvPr>
            <p:cNvSpPr txBox="1"/>
            <p:nvPr/>
          </p:nvSpPr>
          <p:spPr>
            <a:xfrm rot="16984218">
              <a:off x="6019179" y="1560763"/>
              <a:ext cx="445387" cy="276999"/>
            </a:xfrm>
            <a:prstGeom prst="rect">
              <a:avLst/>
            </a:prstGeom>
            <a:noFill/>
          </p:spPr>
          <p:txBody>
            <a:bodyPr wrap="square" rtlCol="0">
              <a:spAutoFit/>
            </a:bodyPr>
            <a:lstStyle/>
            <a:p>
              <a:r>
                <a:rPr kumimoji="1" lang="en-US" altLang="ja-JP" sz="1200" dirty="0">
                  <a:latin typeface="+mn-ea"/>
                </a:rPr>
                <a:t>59</a:t>
              </a:r>
              <a:endParaRPr kumimoji="1" lang="ja-JP" altLang="en-US" sz="1200" dirty="0">
                <a:latin typeface="+mn-ea"/>
              </a:endParaRPr>
            </a:p>
          </p:txBody>
        </p:sp>
        <p:sp>
          <p:nvSpPr>
            <p:cNvPr id="22573" name="テキスト ボックス 22572">
              <a:extLst>
                <a:ext uri="{FF2B5EF4-FFF2-40B4-BE49-F238E27FC236}">
                  <a16:creationId xmlns:a16="http://schemas.microsoft.com/office/drawing/2014/main" id="{EEBC53BC-AA32-23BD-30F9-131B080AC7AA}"/>
                </a:ext>
              </a:extLst>
            </p:cNvPr>
            <p:cNvSpPr txBox="1"/>
            <p:nvPr/>
          </p:nvSpPr>
          <p:spPr>
            <a:xfrm rot="16984218">
              <a:off x="6689334" y="1691565"/>
              <a:ext cx="445387" cy="276999"/>
            </a:xfrm>
            <a:prstGeom prst="rect">
              <a:avLst/>
            </a:prstGeom>
            <a:noFill/>
          </p:spPr>
          <p:txBody>
            <a:bodyPr wrap="square" rtlCol="0">
              <a:spAutoFit/>
            </a:bodyPr>
            <a:lstStyle/>
            <a:p>
              <a:r>
                <a:rPr kumimoji="1" lang="en-US" altLang="ja-JP" sz="1200" dirty="0">
                  <a:latin typeface="+mn-ea"/>
                </a:rPr>
                <a:t>146</a:t>
              </a:r>
              <a:endParaRPr kumimoji="1" lang="ja-JP" altLang="en-US" sz="1200" dirty="0">
                <a:latin typeface="+mn-ea"/>
              </a:endParaRPr>
            </a:p>
          </p:txBody>
        </p:sp>
        <p:sp>
          <p:nvSpPr>
            <p:cNvPr id="22574" name="テキスト ボックス 22573">
              <a:extLst>
                <a:ext uri="{FF2B5EF4-FFF2-40B4-BE49-F238E27FC236}">
                  <a16:creationId xmlns:a16="http://schemas.microsoft.com/office/drawing/2014/main" id="{CAE16DA8-B515-16C8-A054-27048888EEDC}"/>
                </a:ext>
              </a:extLst>
            </p:cNvPr>
            <p:cNvSpPr txBox="1"/>
            <p:nvPr/>
          </p:nvSpPr>
          <p:spPr>
            <a:xfrm>
              <a:off x="4717557" y="3343356"/>
              <a:ext cx="338554" cy="276999"/>
            </a:xfrm>
            <a:prstGeom prst="rect">
              <a:avLst/>
            </a:prstGeom>
            <a:noFill/>
          </p:spPr>
          <p:txBody>
            <a:bodyPr wrap="square" rtlCol="0">
              <a:spAutoFit/>
            </a:bodyPr>
            <a:lstStyle/>
            <a:p>
              <a:r>
                <a:rPr kumimoji="1" lang="en-US" altLang="ja-JP" sz="1200" b="1" dirty="0">
                  <a:latin typeface="+mn-ea"/>
                </a:rPr>
                <a:t>85</a:t>
              </a:r>
              <a:endParaRPr kumimoji="1" lang="ja-JP" altLang="en-US" sz="1200" b="1" dirty="0">
                <a:latin typeface="+mn-ea"/>
              </a:endParaRPr>
            </a:p>
          </p:txBody>
        </p:sp>
        <p:sp>
          <p:nvSpPr>
            <p:cNvPr id="22575" name="テキスト ボックス 22574">
              <a:extLst>
                <a:ext uri="{FF2B5EF4-FFF2-40B4-BE49-F238E27FC236}">
                  <a16:creationId xmlns:a16="http://schemas.microsoft.com/office/drawing/2014/main" id="{7B7A2EA5-D3FE-5FEE-58C0-57F6E4014508}"/>
                </a:ext>
              </a:extLst>
            </p:cNvPr>
            <p:cNvSpPr txBox="1"/>
            <p:nvPr/>
          </p:nvSpPr>
          <p:spPr>
            <a:xfrm>
              <a:off x="5758648" y="2048821"/>
              <a:ext cx="346249" cy="890628"/>
            </a:xfrm>
            <a:prstGeom prst="rect">
              <a:avLst/>
            </a:prstGeom>
            <a:noFill/>
          </p:spPr>
          <p:txBody>
            <a:bodyPr vert="eaVert" wrap="none" rtlCol="0">
              <a:spAutoFit/>
            </a:bodyPr>
            <a:lstStyle/>
            <a:p>
              <a:r>
                <a:rPr kumimoji="1" lang="ja-JP" altLang="en-US" sz="1050" b="1" dirty="0">
                  <a:latin typeface="+mn-ea"/>
                </a:rPr>
                <a:t>近畿自動車道</a:t>
              </a:r>
            </a:p>
          </p:txBody>
        </p:sp>
        <p:sp>
          <p:nvSpPr>
            <p:cNvPr id="22576" name="テキスト ボックス 22575">
              <a:extLst>
                <a:ext uri="{FF2B5EF4-FFF2-40B4-BE49-F238E27FC236}">
                  <a16:creationId xmlns:a16="http://schemas.microsoft.com/office/drawing/2014/main" id="{5A855DE0-C904-D0AA-7CC5-C60A0CF2ACD7}"/>
                </a:ext>
              </a:extLst>
            </p:cNvPr>
            <p:cNvSpPr txBox="1"/>
            <p:nvPr/>
          </p:nvSpPr>
          <p:spPr>
            <a:xfrm>
              <a:off x="5237151" y="2166530"/>
              <a:ext cx="346249" cy="1023678"/>
            </a:xfrm>
            <a:prstGeom prst="rect">
              <a:avLst/>
            </a:prstGeom>
            <a:noFill/>
          </p:spPr>
          <p:txBody>
            <a:bodyPr vert="eaVert" wrap="none" rtlCol="0">
              <a:spAutoFit/>
            </a:bodyPr>
            <a:lstStyle/>
            <a:p>
              <a:r>
                <a:rPr kumimoji="1" lang="ja-JP" altLang="en-US" sz="1050" b="1" dirty="0">
                  <a:latin typeface="+mn-ea"/>
                </a:rPr>
                <a:t>大阪中央環状線</a:t>
              </a:r>
            </a:p>
          </p:txBody>
        </p:sp>
        <p:sp>
          <p:nvSpPr>
            <p:cNvPr id="22577" name="テキスト ボックス 22576">
              <a:extLst>
                <a:ext uri="{FF2B5EF4-FFF2-40B4-BE49-F238E27FC236}">
                  <a16:creationId xmlns:a16="http://schemas.microsoft.com/office/drawing/2014/main" id="{035F9D24-967F-F36B-2B00-35E611237B9A}"/>
                </a:ext>
              </a:extLst>
            </p:cNvPr>
            <p:cNvSpPr txBox="1"/>
            <p:nvPr/>
          </p:nvSpPr>
          <p:spPr>
            <a:xfrm rot="16471145">
              <a:off x="7601165" y="4545254"/>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22578" name="テキスト ボックス 22577">
              <a:extLst>
                <a:ext uri="{FF2B5EF4-FFF2-40B4-BE49-F238E27FC236}">
                  <a16:creationId xmlns:a16="http://schemas.microsoft.com/office/drawing/2014/main" id="{63B6EBAC-0A98-D26D-4469-D517443FFFBF}"/>
                </a:ext>
              </a:extLst>
            </p:cNvPr>
            <p:cNvSpPr txBox="1"/>
            <p:nvPr/>
          </p:nvSpPr>
          <p:spPr>
            <a:xfrm rot="1012436">
              <a:off x="5665422" y="4163129"/>
              <a:ext cx="1127232" cy="253916"/>
            </a:xfrm>
            <a:prstGeom prst="rect">
              <a:avLst/>
            </a:prstGeom>
            <a:noFill/>
          </p:spPr>
          <p:txBody>
            <a:bodyPr wrap="none" rtlCol="0">
              <a:spAutoFit/>
            </a:bodyPr>
            <a:lstStyle/>
            <a:p>
              <a:r>
                <a:rPr kumimoji="1" lang="ja-JP" altLang="en-US" sz="1050" b="1" dirty="0">
                  <a:latin typeface="+mn-ea"/>
                </a:rPr>
                <a:t>西名阪自動車道</a:t>
              </a:r>
            </a:p>
          </p:txBody>
        </p:sp>
        <p:sp>
          <p:nvSpPr>
            <p:cNvPr id="22579" name="テキスト ボックス 22578">
              <a:extLst>
                <a:ext uri="{FF2B5EF4-FFF2-40B4-BE49-F238E27FC236}">
                  <a16:creationId xmlns:a16="http://schemas.microsoft.com/office/drawing/2014/main" id="{CF2C33DB-DFD1-4AE0-193C-545227683F34}"/>
                </a:ext>
              </a:extLst>
            </p:cNvPr>
            <p:cNvSpPr txBox="1"/>
            <p:nvPr/>
          </p:nvSpPr>
          <p:spPr>
            <a:xfrm rot="548357">
              <a:off x="6908414" y="4083911"/>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22580" name="テキスト ボックス 22579">
              <a:extLst>
                <a:ext uri="{FF2B5EF4-FFF2-40B4-BE49-F238E27FC236}">
                  <a16:creationId xmlns:a16="http://schemas.microsoft.com/office/drawing/2014/main" id="{DD44D434-DB06-BB20-81AC-6FBEA09A7C85}"/>
                </a:ext>
              </a:extLst>
            </p:cNvPr>
            <p:cNvSpPr txBox="1"/>
            <p:nvPr/>
          </p:nvSpPr>
          <p:spPr>
            <a:xfrm rot="17328326">
              <a:off x="7992892" y="4618358"/>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22581" name="テキスト ボックス 22580">
              <a:extLst>
                <a:ext uri="{FF2B5EF4-FFF2-40B4-BE49-F238E27FC236}">
                  <a16:creationId xmlns:a16="http://schemas.microsoft.com/office/drawing/2014/main" id="{3350BFFD-4DAA-811C-4FF8-AF000F281DE7}"/>
                </a:ext>
              </a:extLst>
            </p:cNvPr>
            <p:cNvSpPr txBox="1"/>
            <p:nvPr/>
          </p:nvSpPr>
          <p:spPr>
            <a:xfrm rot="17891497">
              <a:off x="8452529" y="4693383"/>
              <a:ext cx="338554" cy="276999"/>
            </a:xfrm>
            <a:prstGeom prst="rect">
              <a:avLst/>
            </a:prstGeom>
            <a:noFill/>
          </p:spPr>
          <p:txBody>
            <a:bodyPr wrap="none" rtlCol="0">
              <a:spAutoFit/>
            </a:bodyPr>
            <a:lstStyle/>
            <a:p>
              <a:r>
                <a:rPr kumimoji="1" lang="en-US" altLang="ja-JP" sz="1200" b="1" dirty="0">
                  <a:latin typeface="+mn-ea"/>
                </a:rPr>
                <a:t>41</a:t>
              </a:r>
              <a:endParaRPr kumimoji="1" lang="ja-JP" altLang="en-US" sz="1200" b="1" dirty="0">
                <a:latin typeface="+mn-ea"/>
              </a:endParaRPr>
            </a:p>
          </p:txBody>
        </p:sp>
        <p:sp>
          <p:nvSpPr>
            <p:cNvPr id="22582" name="テキスト ボックス 22581">
              <a:extLst>
                <a:ext uri="{FF2B5EF4-FFF2-40B4-BE49-F238E27FC236}">
                  <a16:creationId xmlns:a16="http://schemas.microsoft.com/office/drawing/2014/main" id="{E3568BE1-3AF6-7D58-34B1-55168FA262C2}"/>
                </a:ext>
              </a:extLst>
            </p:cNvPr>
            <p:cNvSpPr txBox="1"/>
            <p:nvPr/>
          </p:nvSpPr>
          <p:spPr>
            <a:xfrm>
              <a:off x="6220155" y="4934478"/>
              <a:ext cx="992579" cy="253916"/>
            </a:xfrm>
            <a:prstGeom prst="rect">
              <a:avLst/>
            </a:prstGeom>
            <a:noFill/>
          </p:spPr>
          <p:txBody>
            <a:bodyPr wrap="none" rtlCol="0">
              <a:spAutoFit/>
            </a:bodyPr>
            <a:lstStyle/>
            <a:p>
              <a:r>
                <a:rPr lang="ja-JP" altLang="en-US" sz="1050" b="1" dirty="0">
                  <a:latin typeface="+mn-ea"/>
                </a:rPr>
                <a:t>堺大和高田線</a:t>
              </a:r>
              <a:endParaRPr kumimoji="1" lang="ja-JP" altLang="en-US" sz="1050" b="1" dirty="0">
                <a:latin typeface="+mn-ea"/>
              </a:endParaRPr>
            </a:p>
          </p:txBody>
        </p:sp>
        <p:sp>
          <p:nvSpPr>
            <p:cNvPr id="22583" name="テキスト ボックス 22582">
              <a:extLst>
                <a:ext uri="{FF2B5EF4-FFF2-40B4-BE49-F238E27FC236}">
                  <a16:creationId xmlns:a16="http://schemas.microsoft.com/office/drawing/2014/main" id="{C05B0C8A-11F8-FFD8-A25E-16F3AE276A67}"/>
                </a:ext>
              </a:extLst>
            </p:cNvPr>
            <p:cNvSpPr txBox="1"/>
            <p:nvPr/>
          </p:nvSpPr>
          <p:spPr>
            <a:xfrm rot="366755">
              <a:off x="5673433" y="4569735"/>
              <a:ext cx="445387" cy="276999"/>
            </a:xfrm>
            <a:prstGeom prst="rect">
              <a:avLst/>
            </a:prstGeom>
            <a:noFill/>
          </p:spPr>
          <p:txBody>
            <a:bodyPr wrap="square" rtlCol="0">
              <a:spAutoFit/>
            </a:bodyPr>
            <a:lstStyle/>
            <a:p>
              <a:r>
                <a:rPr kumimoji="1" lang="en-US" altLang="ja-JP" sz="1200" dirty="0">
                  <a:latin typeface="+mn-ea"/>
                </a:rPr>
                <a:t>118</a:t>
              </a:r>
              <a:endParaRPr kumimoji="1" lang="ja-JP" altLang="en-US" sz="1200" dirty="0">
                <a:latin typeface="+mn-ea"/>
              </a:endParaRPr>
            </a:p>
          </p:txBody>
        </p:sp>
        <p:sp>
          <p:nvSpPr>
            <p:cNvPr id="22584" name="テキスト ボックス 22583">
              <a:extLst>
                <a:ext uri="{FF2B5EF4-FFF2-40B4-BE49-F238E27FC236}">
                  <a16:creationId xmlns:a16="http://schemas.microsoft.com/office/drawing/2014/main" id="{629848B5-F7DA-3FC6-4833-F235F0CEEE20}"/>
                </a:ext>
              </a:extLst>
            </p:cNvPr>
            <p:cNvSpPr txBox="1"/>
            <p:nvPr/>
          </p:nvSpPr>
          <p:spPr>
            <a:xfrm>
              <a:off x="4762910" y="3652487"/>
              <a:ext cx="415498" cy="276999"/>
            </a:xfrm>
            <a:prstGeom prst="rect">
              <a:avLst/>
            </a:prstGeom>
            <a:noFill/>
          </p:spPr>
          <p:txBody>
            <a:bodyPr wrap="none" rtlCol="0">
              <a:spAutoFit/>
            </a:bodyPr>
            <a:lstStyle/>
            <a:p>
              <a:r>
                <a:rPr kumimoji="1" lang="en-US" altLang="ja-JP" sz="1200" b="1" dirty="0">
                  <a:latin typeface="+mn-ea"/>
                </a:rPr>
                <a:t>485</a:t>
              </a:r>
              <a:endParaRPr kumimoji="1" lang="ja-JP" altLang="en-US" sz="1200" b="1" dirty="0">
                <a:latin typeface="+mn-ea"/>
              </a:endParaRPr>
            </a:p>
          </p:txBody>
        </p:sp>
        <p:sp>
          <p:nvSpPr>
            <p:cNvPr id="22585" name="フリーフォーム: 図形 22584">
              <a:extLst>
                <a:ext uri="{FF2B5EF4-FFF2-40B4-BE49-F238E27FC236}">
                  <a16:creationId xmlns:a16="http://schemas.microsoft.com/office/drawing/2014/main" id="{DC0F6E03-7638-2E6B-8985-25ADDC2FDBF1}"/>
                </a:ext>
              </a:extLst>
            </p:cNvPr>
            <p:cNvSpPr/>
            <p:nvPr/>
          </p:nvSpPr>
          <p:spPr>
            <a:xfrm>
              <a:off x="4531220" y="3598740"/>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86" name="フリーフォーム: 図形 22585">
              <a:extLst>
                <a:ext uri="{FF2B5EF4-FFF2-40B4-BE49-F238E27FC236}">
                  <a16:creationId xmlns:a16="http://schemas.microsoft.com/office/drawing/2014/main" id="{2CB84477-8850-B7B7-B739-3D83A7B37D56}"/>
                </a:ext>
              </a:extLst>
            </p:cNvPr>
            <p:cNvSpPr/>
            <p:nvPr/>
          </p:nvSpPr>
          <p:spPr>
            <a:xfrm>
              <a:off x="4528749" y="3701286"/>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87" name="テキスト ボックス 22586">
              <a:extLst>
                <a:ext uri="{FF2B5EF4-FFF2-40B4-BE49-F238E27FC236}">
                  <a16:creationId xmlns:a16="http://schemas.microsoft.com/office/drawing/2014/main" id="{601E22C9-66E8-CF44-BC85-5B5EC4B9A1A3}"/>
                </a:ext>
              </a:extLst>
            </p:cNvPr>
            <p:cNvSpPr txBox="1"/>
            <p:nvPr/>
          </p:nvSpPr>
          <p:spPr>
            <a:xfrm rot="4880019">
              <a:off x="4542836" y="2660004"/>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22588" name="テキスト ボックス 22587">
              <a:extLst>
                <a:ext uri="{FF2B5EF4-FFF2-40B4-BE49-F238E27FC236}">
                  <a16:creationId xmlns:a16="http://schemas.microsoft.com/office/drawing/2014/main" id="{22E59B25-7132-D9C2-D9D0-AB81A923D982}"/>
                </a:ext>
              </a:extLst>
            </p:cNvPr>
            <p:cNvSpPr txBox="1"/>
            <p:nvPr/>
          </p:nvSpPr>
          <p:spPr>
            <a:xfrm rot="462260">
              <a:off x="7122690" y="2128926"/>
              <a:ext cx="415498" cy="276999"/>
            </a:xfrm>
            <a:prstGeom prst="rect">
              <a:avLst/>
            </a:prstGeom>
            <a:noFill/>
          </p:spPr>
          <p:txBody>
            <a:bodyPr wrap="none" rtlCol="0">
              <a:spAutoFit/>
            </a:bodyPr>
            <a:lstStyle/>
            <a:p>
              <a:r>
                <a:rPr kumimoji="1" lang="en-US" altLang="ja-JP" sz="1200" b="1" dirty="0">
                  <a:latin typeface="+mn-ea"/>
                </a:rPr>
                <a:t>166</a:t>
              </a:r>
              <a:endParaRPr kumimoji="1" lang="ja-JP" altLang="en-US" sz="1200" b="1" dirty="0">
                <a:latin typeface="+mn-ea"/>
              </a:endParaRPr>
            </a:p>
          </p:txBody>
        </p:sp>
        <p:sp>
          <p:nvSpPr>
            <p:cNvPr id="22589" name="テキスト ボックス 22588">
              <a:extLst>
                <a:ext uri="{FF2B5EF4-FFF2-40B4-BE49-F238E27FC236}">
                  <a16:creationId xmlns:a16="http://schemas.microsoft.com/office/drawing/2014/main" id="{BD830100-3A73-A061-9955-3D47132946C3}"/>
                </a:ext>
              </a:extLst>
            </p:cNvPr>
            <p:cNvSpPr txBox="1"/>
            <p:nvPr/>
          </p:nvSpPr>
          <p:spPr>
            <a:xfrm>
              <a:off x="5869784" y="4801112"/>
              <a:ext cx="346249" cy="757580"/>
            </a:xfrm>
            <a:prstGeom prst="rect">
              <a:avLst/>
            </a:prstGeom>
            <a:noFill/>
          </p:spPr>
          <p:txBody>
            <a:bodyPr vert="eaVert" wrap="none" rtlCol="0">
              <a:spAutoFit/>
            </a:bodyPr>
            <a:lstStyle/>
            <a:p>
              <a:r>
                <a:rPr kumimoji="1" lang="ja-JP" altLang="en-US" sz="1050" b="1" dirty="0">
                  <a:latin typeface="+mn-ea"/>
                </a:rPr>
                <a:t>島泉伊賀線</a:t>
              </a:r>
            </a:p>
          </p:txBody>
        </p:sp>
        <p:sp>
          <p:nvSpPr>
            <p:cNvPr id="22590" name="テキスト ボックス 22589">
              <a:extLst>
                <a:ext uri="{FF2B5EF4-FFF2-40B4-BE49-F238E27FC236}">
                  <a16:creationId xmlns:a16="http://schemas.microsoft.com/office/drawing/2014/main" id="{C4269DC1-250A-2B1C-8367-6D169F9CC1A4}"/>
                </a:ext>
              </a:extLst>
            </p:cNvPr>
            <p:cNvSpPr txBox="1"/>
            <p:nvPr/>
          </p:nvSpPr>
          <p:spPr>
            <a:xfrm rot="701363">
              <a:off x="5526497" y="4797270"/>
              <a:ext cx="346249" cy="757580"/>
            </a:xfrm>
            <a:prstGeom prst="rect">
              <a:avLst/>
            </a:prstGeom>
            <a:noFill/>
          </p:spPr>
          <p:txBody>
            <a:bodyPr vert="eaVert" wrap="none" rtlCol="0">
              <a:spAutoFit/>
            </a:bodyPr>
            <a:lstStyle/>
            <a:p>
              <a:r>
                <a:rPr kumimoji="1" lang="ja-JP" altLang="en-US" sz="1050" b="1" dirty="0">
                  <a:latin typeface="+mn-ea"/>
                </a:rPr>
                <a:t>郡戸大堀線</a:t>
              </a:r>
            </a:p>
          </p:txBody>
        </p:sp>
        <p:sp>
          <p:nvSpPr>
            <p:cNvPr id="22591" name="テキスト ボックス 22590">
              <a:extLst>
                <a:ext uri="{FF2B5EF4-FFF2-40B4-BE49-F238E27FC236}">
                  <a16:creationId xmlns:a16="http://schemas.microsoft.com/office/drawing/2014/main" id="{19F03E56-7EB6-3E98-15B2-CA969C08D19E}"/>
                </a:ext>
              </a:extLst>
            </p:cNvPr>
            <p:cNvSpPr txBox="1"/>
            <p:nvPr/>
          </p:nvSpPr>
          <p:spPr>
            <a:xfrm rot="20320817">
              <a:off x="7093506" y="4352799"/>
              <a:ext cx="146194" cy="1195840"/>
            </a:xfrm>
            <a:prstGeom prst="rect">
              <a:avLst/>
            </a:prstGeom>
            <a:solidFill>
              <a:schemeClr val="bg1">
                <a:alpha val="50000"/>
              </a:schemeClr>
            </a:solidFill>
          </p:spPr>
          <p:txBody>
            <a:bodyPr vert="eaVert" wrap="none" lIns="0" tIns="0" rIns="0" bIns="0" rtlCol="0">
              <a:spAutoFit/>
            </a:bodyPr>
            <a:lstStyle/>
            <a:p>
              <a:pPr>
                <a:lnSpc>
                  <a:spcPts val="1100"/>
                </a:lnSpc>
              </a:pPr>
              <a:r>
                <a:rPr kumimoji="1" lang="ja-JP" altLang="en-US" sz="1050" b="1" dirty="0">
                  <a:latin typeface="+mn-ea"/>
                </a:rPr>
                <a:t>（旧）大阪中央環状線</a:t>
              </a:r>
            </a:p>
          </p:txBody>
        </p:sp>
        <p:sp>
          <p:nvSpPr>
            <p:cNvPr id="22656" name="テキスト ボックス 22655">
              <a:extLst>
                <a:ext uri="{FF2B5EF4-FFF2-40B4-BE49-F238E27FC236}">
                  <a16:creationId xmlns:a16="http://schemas.microsoft.com/office/drawing/2014/main" id="{157123C1-4E7F-03F8-6F04-4C386BBD87F8}"/>
                </a:ext>
              </a:extLst>
            </p:cNvPr>
            <p:cNvSpPr txBox="1"/>
            <p:nvPr/>
          </p:nvSpPr>
          <p:spPr>
            <a:xfrm rot="399663">
              <a:off x="6284640" y="1451163"/>
              <a:ext cx="346249" cy="757580"/>
            </a:xfrm>
            <a:prstGeom prst="rect">
              <a:avLst/>
            </a:prstGeom>
            <a:noFill/>
          </p:spPr>
          <p:txBody>
            <a:bodyPr vert="eaVert" wrap="none" rtlCol="0">
              <a:spAutoFit/>
            </a:bodyPr>
            <a:lstStyle/>
            <a:p>
              <a:r>
                <a:rPr kumimoji="1" lang="ja-JP" altLang="en-US" sz="1050" b="1" dirty="0">
                  <a:latin typeface="+mn-ea"/>
                </a:rPr>
                <a:t>住吉八尾線</a:t>
              </a:r>
            </a:p>
          </p:txBody>
        </p:sp>
        <p:sp>
          <p:nvSpPr>
            <p:cNvPr id="22657" name="テキスト ボックス 22656">
              <a:extLst>
                <a:ext uri="{FF2B5EF4-FFF2-40B4-BE49-F238E27FC236}">
                  <a16:creationId xmlns:a16="http://schemas.microsoft.com/office/drawing/2014/main" id="{A769CF57-3CAC-9F65-746D-77E54979B8F8}"/>
                </a:ext>
              </a:extLst>
            </p:cNvPr>
            <p:cNvSpPr txBox="1"/>
            <p:nvPr/>
          </p:nvSpPr>
          <p:spPr>
            <a:xfrm rot="631172">
              <a:off x="6960898" y="1534591"/>
              <a:ext cx="507831" cy="757580"/>
            </a:xfrm>
            <a:prstGeom prst="rect">
              <a:avLst/>
            </a:prstGeom>
            <a:noFill/>
          </p:spPr>
          <p:txBody>
            <a:bodyPr vert="eaVert" wrap="none" rtlCol="0">
              <a:spAutoFit/>
            </a:bodyPr>
            <a:lstStyle/>
            <a:p>
              <a:r>
                <a:rPr kumimoji="1" lang="ja-JP" altLang="en-US" sz="1050" b="1" dirty="0">
                  <a:latin typeface="+mn-ea"/>
                </a:rPr>
                <a:t>（旧）大阪</a:t>
              </a:r>
              <a:endParaRPr kumimoji="1" lang="en-US" altLang="ja-JP" sz="1050" b="1" dirty="0">
                <a:latin typeface="+mn-ea"/>
              </a:endParaRPr>
            </a:p>
            <a:p>
              <a:r>
                <a:rPr kumimoji="1" lang="ja-JP" altLang="en-US" sz="1050" b="1" dirty="0">
                  <a:latin typeface="+mn-ea"/>
                </a:rPr>
                <a:t>中央環状線</a:t>
              </a:r>
            </a:p>
          </p:txBody>
        </p:sp>
        <p:sp>
          <p:nvSpPr>
            <p:cNvPr id="22658" name="フリーフォーム: 図形 22657">
              <a:extLst>
                <a:ext uri="{FF2B5EF4-FFF2-40B4-BE49-F238E27FC236}">
                  <a16:creationId xmlns:a16="http://schemas.microsoft.com/office/drawing/2014/main" id="{D66B57BD-23DB-41F4-097A-3B7D1679CB76}"/>
                </a:ext>
              </a:extLst>
            </p:cNvPr>
            <p:cNvSpPr/>
            <p:nvPr/>
          </p:nvSpPr>
          <p:spPr>
            <a:xfrm>
              <a:off x="7886700" y="1485900"/>
              <a:ext cx="285750" cy="1104900"/>
            </a:xfrm>
            <a:custGeom>
              <a:avLst/>
              <a:gdLst>
                <a:gd name="connsiteX0" fmla="*/ 0 w 285750"/>
                <a:gd name="connsiteY0" fmla="*/ 1104900 h 1104900"/>
                <a:gd name="connsiteX1" fmla="*/ 257175 w 285750"/>
                <a:gd name="connsiteY1" fmla="*/ 885825 h 1104900"/>
                <a:gd name="connsiteX2" fmla="*/ 285750 w 285750"/>
                <a:gd name="connsiteY2" fmla="*/ 552450 h 1104900"/>
                <a:gd name="connsiteX3" fmla="*/ 219075 w 285750"/>
                <a:gd name="connsiteY3" fmla="*/ 0 h 1104900"/>
              </a:gdLst>
              <a:ahLst/>
              <a:cxnLst>
                <a:cxn ang="0">
                  <a:pos x="connsiteX0" y="connsiteY0"/>
                </a:cxn>
                <a:cxn ang="0">
                  <a:pos x="connsiteX1" y="connsiteY1"/>
                </a:cxn>
                <a:cxn ang="0">
                  <a:pos x="connsiteX2" y="connsiteY2"/>
                </a:cxn>
                <a:cxn ang="0">
                  <a:pos x="connsiteX3" y="connsiteY3"/>
                </a:cxn>
              </a:cxnLst>
              <a:rect l="l" t="t" r="r" b="b"/>
              <a:pathLst>
                <a:path w="285750" h="1104900">
                  <a:moveTo>
                    <a:pt x="0" y="1104900"/>
                  </a:moveTo>
                  <a:lnTo>
                    <a:pt x="257175" y="885825"/>
                  </a:lnTo>
                  <a:lnTo>
                    <a:pt x="285750" y="552450"/>
                  </a:lnTo>
                  <a:lnTo>
                    <a:pt x="219075" y="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59" name="テキスト ボックス 22658">
              <a:extLst>
                <a:ext uri="{FF2B5EF4-FFF2-40B4-BE49-F238E27FC236}">
                  <a16:creationId xmlns:a16="http://schemas.microsoft.com/office/drawing/2014/main" id="{CF6DF573-E5A4-969D-8847-3951BD37F1A9}"/>
                </a:ext>
              </a:extLst>
            </p:cNvPr>
            <p:cNvSpPr txBox="1"/>
            <p:nvPr/>
          </p:nvSpPr>
          <p:spPr>
            <a:xfrm rot="19088370">
              <a:off x="7890819" y="2377000"/>
              <a:ext cx="445387" cy="276999"/>
            </a:xfrm>
            <a:prstGeom prst="rect">
              <a:avLst/>
            </a:prstGeom>
            <a:noFill/>
          </p:spPr>
          <p:txBody>
            <a:bodyPr wrap="square" rtlCol="0">
              <a:spAutoFit/>
            </a:bodyPr>
            <a:lstStyle/>
            <a:p>
              <a:r>
                <a:rPr kumimoji="1" lang="en-US" altLang="ja-JP" sz="1200" dirty="0">
                  <a:latin typeface="+mn-ea"/>
                </a:rPr>
                <a:t>101</a:t>
              </a:r>
              <a:endParaRPr kumimoji="1" lang="ja-JP" altLang="en-US" sz="1200" dirty="0">
                <a:latin typeface="+mn-ea"/>
              </a:endParaRPr>
            </a:p>
          </p:txBody>
        </p:sp>
        <p:sp>
          <p:nvSpPr>
            <p:cNvPr id="22660" name="テキスト ボックス 22659">
              <a:extLst>
                <a:ext uri="{FF2B5EF4-FFF2-40B4-BE49-F238E27FC236}">
                  <a16:creationId xmlns:a16="http://schemas.microsoft.com/office/drawing/2014/main" id="{21C2BB09-9BC8-0C82-B4B9-6DAA01C586A6}"/>
                </a:ext>
              </a:extLst>
            </p:cNvPr>
            <p:cNvSpPr txBox="1"/>
            <p:nvPr/>
          </p:nvSpPr>
          <p:spPr>
            <a:xfrm>
              <a:off x="7842652" y="1547487"/>
              <a:ext cx="346249" cy="890628"/>
            </a:xfrm>
            <a:prstGeom prst="rect">
              <a:avLst/>
            </a:prstGeom>
            <a:noFill/>
          </p:spPr>
          <p:txBody>
            <a:bodyPr vert="eaVert" wrap="none" rtlCol="0">
              <a:spAutoFit/>
            </a:bodyPr>
            <a:lstStyle/>
            <a:p>
              <a:r>
                <a:rPr kumimoji="1" lang="ja-JP" altLang="en-US" sz="1050" b="1" dirty="0">
                  <a:latin typeface="+mn-ea"/>
                </a:rPr>
                <a:t>八尾道明寺線</a:t>
              </a:r>
            </a:p>
          </p:txBody>
        </p:sp>
        <p:sp>
          <p:nvSpPr>
            <p:cNvPr id="22661" name="テキスト ボックス 22660">
              <a:extLst>
                <a:ext uri="{FF2B5EF4-FFF2-40B4-BE49-F238E27FC236}">
                  <a16:creationId xmlns:a16="http://schemas.microsoft.com/office/drawing/2014/main" id="{69BDB4A9-C0AA-57A9-900D-936144C3E5CF}"/>
                </a:ext>
              </a:extLst>
            </p:cNvPr>
            <p:cNvSpPr txBox="1"/>
            <p:nvPr/>
          </p:nvSpPr>
          <p:spPr>
            <a:xfrm>
              <a:off x="4438112" y="3221757"/>
              <a:ext cx="851515" cy="253916"/>
            </a:xfrm>
            <a:prstGeom prst="rect">
              <a:avLst/>
            </a:prstGeom>
            <a:noFill/>
          </p:spPr>
          <p:txBody>
            <a:bodyPr wrap="none" rtlCol="0">
              <a:spAutoFit/>
            </a:bodyPr>
            <a:lstStyle/>
            <a:p>
              <a:r>
                <a:rPr kumimoji="1" lang="ja-JP" altLang="en-US" sz="1050" b="1" dirty="0">
                  <a:latin typeface="+mn-ea"/>
                </a:rPr>
                <a:t>住吉八尾線</a:t>
              </a:r>
            </a:p>
          </p:txBody>
        </p:sp>
        <p:sp>
          <p:nvSpPr>
            <p:cNvPr id="22662" name="テキスト ボックス 22661">
              <a:extLst>
                <a:ext uri="{FF2B5EF4-FFF2-40B4-BE49-F238E27FC236}">
                  <a16:creationId xmlns:a16="http://schemas.microsoft.com/office/drawing/2014/main" id="{2AD0A498-D1AF-A29D-33B6-D2E5BA13D50B}"/>
                </a:ext>
              </a:extLst>
            </p:cNvPr>
            <p:cNvSpPr txBox="1"/>
            <p:nvPr/>
          </p:nvSpPr>
          <p:spPr>
            <a:xfrm>
              <a:off x="4448727" y="3808422"/>
              <a:ext cx="992579" cy="415498"/>
            </a:xfrm>
            <a:prstGeom prst="rect">
              <a:avLst/>
            </a:prstGeom>
            <a:noFill/>
          </p:spPr>
          <p:txBody>
            <a:bodyPr wrap="none" rtlCol="0">
              <a:spAutoFit/>
            </a:bodyPr>
            <a:lstStyle/>
            <a:p>
              <a:r>
                <a:rPr kumimoji="1" lang="ja-JP" altLang="en-US" sz="1050" b="1" dirty="0">
                  <a:latin typeface="+mn-ea"/>
                </a:rPr>
                <a:t>阪神高速</a:t>
              </a:r>
              <a:r>
                <a:rPr kumimoji="1" lang="en-US" altLang="ja-JP" sz="1050" b="1" dirty="0">
                  <a:latin typeface="+mn-ea"/>
                </a:rPr>
                <a:t>14</a:t>
              </a:r>
              <a:r>
                <a:rPr kumimoji="1" lang="ja-JP" altLang="en-US" sz="1050" b="1" dirty="0">
                  <a:latin typeface="+mn-ea"/>
                </a:rPr>
                <a:t>号</a:t>
              </a:r>
              <a:endParaRPr kumimoji="1" lang="en-US" altLang="ja-JP" sz="1050" b="1" dirty="0">
                <a:latin typeface="+mn-ea"/>
              </a:endParaRPr>
            </a:p>
            <a:p>
              <a:r>
                <a:rPr kumimoji="1" lang="ja-JP" altLang="en-US" sz="1050" b="1" dirty="0">
                  <a:latin typeface="+mn-ea"/>
                </a:rPr>
                <a:t>松原線</a:t>
              </a:r>
            </a:p>
          </p:txBody>
        </p:sp>
        <p:sp>
          <p:nvSpPr>
            <p:cNvPr id="22663" name="フリーフォーム: 図形 22662">
              <a:extLst>
                <a:ext uri="{FF2B5EF4-FFF2-40B4-BE49-F238E27FC236}">
                  <a16:creationId xmlns:a16="http://schemas.microsoft.com/office/drawing/2014/main" id="{16E323F2-F270-AF5F-9ECC-346024291532}"/>
                </a:ext>
              </a:extLst>
            </p:cNvPr>
            <p:cNvSpPr/>
            <p:nvPr/>
          </p:nvSpPr>
          <p:spPr>
            <a:xfrm>
              <a:off x="2730949" y="4924356"/>
              <a:ext cx="228600" cy="1447800"/>
            </a:xfrm>
            <a:custGeom>
              <a:avLst/>
              <a:gdLst>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1447800">
                  <a:moveTo>
                    <a:pt x="0" y="0"/>
                  </a:moveTo>
                  <a:cubicBezTo>
                    <a:pt x="57150" y="187325"/>
                    <a:pt x="141288" y="347663"/>
                    <a:pt x="171450" y="504825"/>
                  </a:cubicBezTo>
                  <a:cubicBezTo>
                    <a:pt x="201613" y="661988"/>
                    <a:pt x="184150" y="854075"/>
                    <a:pt x="180975" y="942975"/>
                  </a:cubicBezTo>
                  <a:cubicBezTo>
                    <a:pt x="177800" y="1031875"/>
                    <a:pt x="163513" y="1125538"/>
                    <a:pt x="171450" y="1209675"/>
                  </a:cubicBezTo>
                  <a:cubicBezTo>
                    <a:pt x="179388" y="1293813"/>
                    <a:pt x="209550" y="1368425"/>
                    <a:pt x="228600" y="1447800"/>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64" name="フリーフォーム: 図形 22663">
              <a:extLst>
                <a:ext uri="{FF2B5EF4-FFF2-40B4-BE49-F238E27FC236}">
                  <a16:creationId xmlns:a16="http://schemas.microsoft.com/office/drawing/2014/main" id="{E1725E27-D462-A8A8-56EE-F3D9EABC924B}"/>
                </a:ext>
              </a:extLst>
            </p:cNvPr>
            <p:cNvSpPr/>
            <p:nvPr/>
          </p:nvSpPr>
          <p:spPr>
            <a:xfrm>
              <a:off x="891815" y="4181494"/>
              <a:ext cx="152400" cy="2209800"/>
            </a:xfrm>
            <a:custGeom>
              <a:avLst/>
              <a:gdLst>
                <a:gd name="connsiteX0" fmla="*/ 50800 w 152400"/>
                <a:gd name="connsiteY0" fmla="*/ 0 h 2209800"/>
                <a:gd name="connsiteX1" fmla="*/ 25400 w 152400"/>
                <a:gd name="connsiteY1" fmla="*/ 533400 h 2209800"/>
                <a:gd name="connsiteX2" fmla="*/ 152400 w 152400"/>
                <a:gd name="connsiteY2" fmla="*/ 533400 h 2209800"/>
                <a:gd name="connsiteX3" fmla="*/ 152400 w 152400"/>
                <a:gd name="connsiteY3" fmla="*/ 762000 h 2209800"/>
                <a:gd name="connsiteX4" fmla="*/ 50800 w 152400"/>
                <a:gd name="connsiteY4" fmla="*/ 901700 h 2209800"/>
                <a:gd name="connsiteX5" fmla="*/ 63500 w 152400"/>
                <a:gd name="connsiteY5" fmla="*/ 1193800 h 2209800"/>
                <a:gd name="connsiteX6" fmla="*/ 38100 w 152400"/>
                <a:gd name="connsiteY6" fmla="*/ 1498600 h 2209800"/>
                <a:gd name="connsiteX7" fmla="*/ 0 w 152400"/>
                <a:gd name="connsiteY7" fmla="*/ 1752600 h 2209800"/>
                <a:gd name="connsiteX8" fmla="*/ 25400 w 152400"/>
                <a:gd name="connsiteY8"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2209800">
                  <a:moveTo>
                    <a:pt x="50800" y="0"/>
                  </a:moveTo>
                  <a:lnTo>
                    <a:pt x="25400" y="533400"/>
                  </a:lnTo>
                  <a:lnTo>
                    <a:pt x="152400" y="533400"/>
                  </a:lnTo>
                  <a:lnTo>
                    <a:pt x="152400" y="762000"/>
                  </a:lnTo>
                  <a:lnTo>
                    <a:pt x="50800" y="901700"/>
                  </a:lnTo>
                  <a:lnTo>
                    <a:pt x="63500" y="1193800"/>
                  </a:lnTo>
                  <a:lnTo>
                    <a:pt x="38100" y="1498600"/>
                  </a:lnTo>
                  <a:lnTo>
                    <a:pt x="0" y="1752600"/>
                  </a:lnTo>
                  <a:lnTo>
                    <a:pt x="25400" y="22098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665" name="正方形/長方形 22664">
            <a:extLst>
              <a:ext uri="{FF2B5EF4-FFF2-40B4-BE49-F238E27FC236}">
                <a16:creationId xmlns:a16="http://schemas.microsoft.com/office/drawing/2014/main" id="{312E1934-2D71-38CC-7FF8-F08E1335186F}"/>
              </a:ext>
            </a:extLst>
          </p:cNvPr>
          <p:cNvSpPr/>
          <p:nvPr/>
        </p:nvSpPr>
        <p:spPr>
          <a:xfrm>
            <a:off x="61218" y="5848568"/>
            <a:ext cx="9021050" cy="646331"/>
          </a:xfrm>
          <a:prstGeom prst="rect">
            <a:avLst/>
          </a:prstGeom>
          <a:solidFill>
            <a:schemeClr val="bg1"/>
          </a:solidFill>
          <a:ln>
            <a:solidFill>
              <a:schemeClr val="tx2">
                <a:lumMod val="50000"/>
              </a:schemeClr>
            </a:solidFill>
          </a:ln>
        </p:spPr>
        <p:txBody>
          <a:bodyPr wrap="square">
            <a:spAutoFit/>
          </a:bodyPr>
          <a:lstStyle/>
          <a:p>
            <a:pPr marL="177800" indent="-177800">
              <a:defRPr/>
            </a:pPr>
            <a:r>
              <a:rPr lang="ja-JP" altLang="en-US" dirty="0">
                <a:solidFill>
                  <a:schemeClr val="tx1"/>
                </a:solidFill>
                <a:latin typeface="Arial" charset="0"/>
                <a:ea typeface="ＭＳ Ｐゴシック" charset="-128"/>
              </a:rPr>
              <a:t>〇本事業の整備により、周辺</a:t>
            </a:r>
            <a:r>
              <a:rPr lang="ja-JP" altLang="en-US" dirty="0">
                <a:latin typeface="Arial" charset="0"/>
                <a:ea typeface="ＭＳ Ｐゴシック" charset="-128"/>
              </a:rPr>
              <a:t>からの交通転換により、</a:t>
            </a:r>
            <a:r>
              <a:rPr lang="ja-JP" altLang="en-US" dirty="0">
                <a:solidFill>
                  <a:schemeClr val="tx1"/>
                </a:solidFill>
                <a:latin typeface="Arial" charset="0"/>
                <a:ea typeface="ＭＳ Ｐゴシック" charset="-128"/>
              </a:rPr>
              <a:t>起終点部の市道木ノ本田井中線（</a:t>
            </a:r>
            <a:r>
              <a:rPr lang="en-US" altLang="ja-JP" dirty="0">
                <a:solidFill>
                  <a:schemeClr val="tx1"/>
                </a:solidFill>
                <a:latin typeface="Arial" charset="0"/>
                <a:ea typeface="ＭＳ Ｐゴシック" charset="-128"/>
              </a:rPr>
              <a:t>+31</a:t>
            </a:r>
            <a:r>
              <a:rPr lang="ja-JP" altLang="en-US" dirty="0">
                <a:solidFill>
                  <a:schemeClr val="tx1"/>
                </a:solidFill>
                <a:latin typeface="Arial" charset="0"/>
                <a:ea typeface="ＭＳ Ｐゴシック" charset="-128"/>
              </a:rPr>
              <a:t>百台）、堺大和高田線（</a:t>
            </a:r>
            <a:r>
              <a:rPr lang="en-US" altLang="ja-JP" dirty="0">
                <a:solidFill>
                  <a:schemeClr val="tx1"/>
                </a:solidFill>
                <a:latin typeface="Arial" charset="0"/>
                <a:ea typeface="ＭＳ Ｐゴシック" charset="-128"/>
              </a:rPr>
              <a:t>+26</a:t>
            </a:r>
            <a:r>
              <a:rPr lang="ja-JP" altLang="en-US" dirty="0">
                <a:solidFill>
                  <a:schemeClr val="tx1"/>
                </a:solidFill>
                <a:latin typeface="Arial" charset="0"/>
                <a:ea typeface="ＭＳ Ｐゴシック" charset="-128"/>
              </a:rPr>
              <a:t>百台）で交通量の増加が予想される。</a:t>
            </a:r>
            <a:endParaRPr lang="en-US" altLang="ja-JP" dirty="0">
              <a:solidFill>
                <a:schemeClr val="tx1"/>
              </a:solidFill>
              <a:latin typeface="Arial" charset="0"/>
              <a:ea typeface="ＭＳ Ｐゴシック" charset="-128"/>
            </a:endParaRPr>
          </a:p>
        </p:txBody>
      </p:sp>
      <p:sp>
        <p:nvSpPr>
          <p:cNvPr id="22666" name="テキスト ボックス 114">
            <a:extLst>
              <a:ext uri="{FF2B5EF4-FFF2-40B4-BE49-F238E27FC236}">
                <a16:creationId xmlns:a16="http://schemas.microsoft.com/office/drawing/2014/main" id="{DC94D314-549F-7275-D3D0-E5F231E034FE}"/>
              </a:ext>
            </a:extLst>
          </p:cNvPr>
          <p:cNvSpPr txBox="1">
            <a:spLocks noChangeArrowheads="1"/>
          </p:cNvSpPr>
          <p:nvPr/>
        </p:nvSpPr>
        <p:spPr bwMode="auto">
          <a:xfrm>
            <a:off x="5761451" y="5518509"/>
            <a:ext cx="1885131" cy="282129"/>
          </a:xfrm>
          <a:prstGeom prst="rect">
            <a:avLst/>
          </a:prstGeom>
          <a:solidFill>
            <a:schemeClr val="bg1"/>
          </a:solidFill>
          <a:ln w="9525">
            <a:solidFill>
              <a:srgbClr val="0000FF"/>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dirty="0">
                <a:solidFill>
                  <a:srgbClr val="0000FF"/>
                </a:solidFill>
                <a:latin typeface="Arial" charset="0"/>
              </a:rPr>
              <a:t>八尾富田林線（八尾藤井寺工区）</a:t>
            </a:r>
            <a:endParaRPr lang="en-US" altLang="ja-JP" sz="1050" dirty="0">
              <a:solidFill>
                <a:srgbClr val="0000FF"/>
              </a:solidFill>
              <a:latin typeface="Arial" charset="0"/>
            </a:endParaRPr>
          </a:p>
          <a:p>
            <a:pPr algn="ctr" eaLnBrk="1" hangingPunct="1">
              <a:lnSpc>
                <a:spcPts val="1100"/>
              </a:lnSpc>
              <a:spcBef>
                <a:spcPct val="0"/>
              </a:spcBef>
              <a:buFontTx/>
              <a:buNone/>
            </a:pPr>
            <a:r>
              <a:rPr lang="en-US" altLang="ja-JP" sz="1050" dirty="0">
                <a:solidFill>
                  <a:srgbClr val="0000FF"/>
                </a:solidFill>
                <a:latin typeface="Arial" charset="0"/>
              </a:rPr>
              <a:t>138</a:t>
            </a:r>
            <a:r>
              <a:rPr lang="ja-JP" altLang="en-US" sz="1050" dirty="0">
                <a:solidFill>
                  <a:srgbClr val="0000FF"/>
                </a:solidFill>
                <a:latin typeface="Arial" charset="0"/>
              </a:rPr>
              <a:t>百台</a:t>
            </a:r>
            <a:r>
              <a:rPr lang="en-US" altLang="ja-JP" sz="1050" dirty="0">
                <a:solidFill>
                  <a:srgbClr val="0000FF"/>
                </a:solidFill>
                <a:latin typeface="Arial" charset="0"/>
              </a:rPr>
              <a:t>/</a:t>
            </a:r>
            <a:r>
              <a:rPr lang="ja-JP" altLang="en-US" sz="1050" dirty="0">
                <a:solidFill>
                  <a:srgbClr val="0000FF"/>
                </a:solidFill>
                <a:latin typeface="Arial" charset="0"/>
              </a:rPr>
              <a:t>日</a:t>
            </a:r>
          </a:p>
        </p:txBody>
      </p:sp>
      <p:sp>
        <p:nvSpPr>
          <p:cNvPr id="22670" name="フリーフォーム: 図形 22669">
            <a:extLst>
              <a:ext uri="{FF2B5EF4-FFF2-40B4-BE49-F238E27FC236}">
                <a16:creationId xmlns:a16="http://schemas.microsoft.com/office/drawing/2014/main" id="{F3736AA8-C653-EB2E-9045-26631F5B38E5}"/>
              </a:ext>
            </a:extLst>
          </p:cNvPr>
          <p:cNvSpPr/>
          <p:nvPr/>
        </p:nvSpPr>
        <p:spPr>
          <a:xfrm>
            <a:off x="6302188" y="4682646"/>
            <a:ext cx="60295" cy="826636"/>
          </a:xfrm>
          <a:custGeom>
            <a:avLst/>
            <a:gdLst>
              <a:gd name="connsiteX0" fmla="*/ 0 w 60960"/>
              <a:gd name="connsiteY0" fmla="*/ 723900 h 723900"/>
              <a:gd name="connsiteX1" fmla="*/ 60960 w 60960"/>
              <a:gd name="connsiteY1" fmla="*/ 0 h 723900"/>
              <a:gd name="connsiteX0" fmla="*/ 0 w 38327"/>
              <a:gd name="connsiteY0" fmla="*/ 789886 h 789886"/>
              <a:gd name="connsiteX1" fmla="*/ 38327 w 38327"/>
              <a:gd name="connsiteY1" fmla="*/ 0 h 789886"/>
              <a:gd name="connsiteX0" fmla="*/ 0 w 47757"/>
              <a:gd name="connsiteY0" fmla="*/ 789886 h 789886"/>
              <a:gd name="connsiteX1" fmla="*/ 47757 w 47757"/>
              <a:gd name="connsiteY1" fmla="*/ 0 h 789886"/>
            </a:gdLst>
            <a:ahLst/>
            <a:cxnLst>
              <a:cxn ang="0">
                <a:pos x="connsiteX0" y="connsiteY0"/>
              </a:cxn>
              <a:cxn ang="0">
                <a:pos x="connsiteX1" y="connsiteY1"/>
              </a:cxn>
            </a:cxnLst>
            <a:rect l="l" t="t" r="r" b="b"/>
            <a:pathLst>
              <a:path w="47757" h="789886">
                <a:moveTo>
                  <a:pt x="0" y="789886"/>
                </a:moveTo>
                <a:cubicBezTo>
                  <a:pt x="20320" y="548586"/>
                  <a:pt x="27437" y="241300"/>
                  <a:pt x="47757" y="0"/>
                </a:cubicBezTo>
              </a:path>
            </a:pathLst>
          </a:cu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71" name="楕円 22670">
            <a:extLst>
              <a:ext uri="{FF2B5EF4-FFF2-40B4-BE49-F238E27FC236}">
                <a16:creationId xmlns:a16="http://schemas.microsoft.com/office/drawing/2014/main" id="{87F4BADA-099E-B4BB-34B6-06C753759918}"/>
              </a:ext>
            </a:extLst>
          </p:cNvPr>
          <p:cNvSpPr/>
          <p:nvPr/>
        </p:nvSpPr>
        <p:spPr>
          <a:xfrm>
            <a:off x="6357562" y="4482746"/>
            <a:ext cx="307220" cy="307220"/>
          </a:xfrm>
          <a:prstGeom prst="ellipse">
            <a:avLst/>
          </a:prstGeom>
          <a:noFill/>
          <a:ln w="28575">
            <a:solidFill>
              <a:srgbClr val="0000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78" name="テキスト ボックス 114">
            <a:extLst>
              <a:ext uri="{FF2B5EF4-FFF2-40B4-BE49-F238E27FC236}">
                <a16:creationId xmlns:a16="http://schemas.microsoft.com/office/drawing/2014/main" id="{9A81A8B0-4196-F272-5E06-2CAD171888A1}"/>
              </a:ext>
            </a:extLst>
          </p:cNvPr>
          <p:cNvSpPr txBox="1">
            <a:spLocks noChangeArrowheads="1"/>
          </p:cNvSpPr>
          <p:nvPr/>
        </p:nvSpPr>
        <p:spPr bwMode="auto">
          <a:xfrm>
            <a:off x="2556256" y="1917285"/>
            <a:ext cx="904094"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木ノ本田井中線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104</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80" name="フリーフォーム: 図形 22679">
            <a:extLst>
              <a:ext uri="{FF2B5EF4-FFF2-40B4-BE49-F238E27FC236}">
                <a16:creationId xmlns:a16="http://schemas.microsoft.com/office/drawing/2014/main" id="{D4327694-4C43-4E59-5D5C-14851FDAC3E2}"/>
              </a:ext>
            </a:extLst>
          </p:cNvPr>
          <p:cNvSpPr/>
          <p:nvPr/>
        </p:nvSpPr>
        <p:spPr>
          <a:xfrm>
            <a:off x="2986790" y="2224279"/>
            <a:ext cx="45719" cy="423900"/>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83" name="テキスト ボックス 114">
            <a:extLst>
              <a:ext uri="{FF2B5EF4-FFF2-40B4-BE49-F238E27FC236}">
                <a16:creationId xmlns:a16="http://schemas.microsoft.com/office/drawing/2014/main" id="{DE29F551-E9BB-1695-D2F9-8B6F584F7171}"/>
              </a:ext>
            </a:extLst>
          </p:cNvPr>
          <p:cNvSpPr txBox="1">
            <a:spLocks noChangeArrowheads="1"/>
          </p:cNvSpPr>
          <p:nvPr/>
        </p:nvSpPr>
        <p:spPr bwMode="auto">
          <a:xfrm>
            <a:off x="1858129" y="5492929"/>
            <a:ext cx="807913"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堺大和高田線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83</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53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9152F876-EC35-4BA4-A916-342C43AAB67D}" type="slidenum">
              <a:rPr lang="ja-JP" altLang="en-US" sz="2000" smtClean="0">
                <a:latin typeface="Arial" charset="0"/>
              </a:rPr>
              <a:pPr eaLnBrk="1" hangingPunct="1">
                <a:spcBef>
                  <a:spcPct val="0"/>
                </a:spcBef>
                <a:buFontTx/>
                <a:buNone/>
              </a:pPr>
              <a:t>17</a:t>
            </a:fld>
            <a:endParaRPr lang="ja-JP" altLang="en-US" sz="2000">
              <a:latin typeface="Arial" charset="0"/>
            </a:endParaRPr>
          </a:p>
        </p:txBody>
      </p:sp>
      <p:sp>
        <p:nvSpPr>
          <p:cNvPr id="2" name="テキスト ボックス 114">
            <a:extLst>
              <a:ext uri="{FF2B5EF4-FFF2-40B4-BE49-F238E27FC236}">
                <a16:creationId xmlns:a16="http://schemas.microsoft.com/office/drawing/2014/main" id="{38CAB06B-E267-0A13-D090-A01D513B4A74}"/>
              </a:ext>
            </a:extLst>
          </p:cNvPr>
          <p:cNvSpPr txBox="1">
            <a:spLocks noChangeArrowheads="1"/>
          </p:cNvSpPr>
          <p:nvPr/>
        </p:nvSpPr>
        <p:spPr bwMode="auto">
          <a:xfrm>
            <a:off x="7073385" y="604329"/>
            <a:ext cx="2008883" cy="307777"/>
          </a:xfrm>
          <a:prstGeom prst="rect">
            <a:avLst/>
          </a:prstGeom>
          <a:solidFill>
            <a:schemeClr val="bg1"/>
          </a:solidFill>
          <a:ln w="9525">
            <a:solidFill>
              <a:srgbClr val="000000"/>
            </a:solidFill>
            <a:miter lim="800000"/>
            <a:headEnd/>
            <a:tailEnd/>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400" dirty="0">
                <a:latin typeface="Arial" charset="0"/>
              </a:rPr>
              <a:t>交通量図　（単位：百台）</a:t>
            </a:r>
          </a:p>
        </p:txBody>
      </p:sp>
      <p:pic>
        <p:nvPicPr>
          <p:cNvPr id="5" name="図 4" descr="図形, アイコン, 円&#10;&#10;自動的に生成された説明">
            <a:extLst>
              <a:ext uri="{FF2B5EF4-FFF2-40B4-BE49-F238E27FC236}">
                <a16:creationId xmlns:a16="http://schemas.microsoft.com/office/drawing/2014/main" id="{14FE3333-D778-D0D9-AE5A-0EF9C411DC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9775" y="1551173"/>
            <a:ext cx="255427" cy="312049"/>
          </a:xfrm>
          <a:prstGeom prst="rect">
            <a:avLst/>
          </a:prstGeom>
        </p:spPr>
      </p:pic>
      <p:sp>
        <p:nvSpPr>
          <p:cNvPr id="7" name="二等辺三角形 6"/>
          <p:cNvSpPr/>
          <p:nvPr/>
        </p:nvSpPr>
        <p:spPr>
          <a:xfrm>
            <a:off x="2760116" y="2650207"/>
            <a:ext cx="443255" cy="364497"/>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二等辺三角形 209"/>
          <p:cNvSpPr/>
          <p:nvPr/>
        </p:nvSpPr>
        <p:spPr>
          <a:xfrm>
            <a:off x="7361483" y="2648959"/>
            <a:ext cx="443255" cy="364497"/>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テキスト ボックス 114">
            <a:extLst>
              <a:ext uri="{FF2B5EF4-FFF2-40B4-BE49-F238E27FC236}">
                <a16:creationId xmlns:a16="http://schemas.microsoft.com/office/drawing/2014/main" id="{9A81A8B0-4196-F272-5E06-2CAD171888A1}"/>
              </a:ext>
            </a:extLst>
          </p:cNvPr>
          <p:cNvSpPr txBox="1">
            <a:spLocks noChangeArrowheads="1"/>
          </p:cNvSpPr>
          <p:nvPr/>
        </p:nvSpPr>
        <p:spPr bwMode="auto">
          <a:xfrm>
            <a:off x="7297380" y="1946202"/>
            <a:ext cx="904094"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木ノ本田井中線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135</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12" name="フリーフォーム: 図形 22679">
            <a:extLst>
              <a:ext uri="{FF2B5EF4-FFF2-40B4-BE49-F238E27FC236}">
                <a16:creationId xmlns:a16="http://schemas.microsoft.com/office/drawing/2014/main" id="{D4327694-4C43-4E59-5D5C-14851FDAC3E2}"/>
              </a:ext>
            </a:extLst>
          </p:cNvPr>
          <p:cNvSpPr/>
          <p:nvPr/>
        </p:nvSpPr>
        <p:spPr>
          <a:xfrm>
            <a:off x="7626849" y="2215071"/>
            <a:ext cx="45719" cy="501363"/>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二等辺三角形 212"/>
          <p:cNvSpPr/>
          <p:nvPr/>
        </p:nvSpPr>
        <p:spPr>
          <a:xfrm>
            <a:off x="2101908" y="4622821"/>
            <a:ext cx="443255" cy="364497"/>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二等辺三角形 213"/>
          <p:cNvSpPr/>
          <p:nvPr/>
        </p:nvSpPr>
        <p:spPr>
          <a:xfrm>
            <a:off x="6778589" y="4584138"/>
            <a:ext cx="443255" cy="364497"/>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テキスト ボックス 114">
            <a:extLst>
              <a:ext uri="{FF2B5EF4-FFF2-40B4-BE49-F238E27FC236}">
                <a16:creationId xmlns:a16="http://schemas.microsoft.com/office/drawing/2014/main" id="{DE29F551-E9BB-1695-D2F9-8B6F584F7171}"/>
              </a:ext>
            </a:extLst>
          </p:cNvPr>
          <p:cNvSpPr txBox="1">
            <a:spLocks noChangeArrowheads="1"/>
          </p:cNvSpPr>
          <p:nvPr/>
        </p:nvSpPr>
        <p:spPr bwMode="auto">
          <a:xfrm>
            <a:off x="6631813" y="5159396"/>
            <a:ext cx="807913"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堺大和高田線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109</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16" name="フリーフォーム: 図形 22679">
            <a:extLst>
              <a:ext uri="{FF2B5EF4-FFF2-40B4-BE49-F238E27FC236}">
                <a16:creationId xmlns:a16="http://schemas.microsoft.com/office/drawing/2014/main" id="{D4327694-4C43-4E59-5D5C-14851FDAC3E2}"/>
              </a:ext>
            </a:extLst>
          </p:cNvPr>
          <p:cNvSpPr/>
          <p:nvPr/>
        </p:nvSpPr>
        <p:spPr>
          <a:xfrm flipH="1">
            <a:off x="2243630" y="4940680"/>
            <a:ext cx="45719" cy="532485"/>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フリーフォーム: 図形 22679">
            <a:extLst>
              <a:ext uri="{FF2B5EF4-FFF2-40B4-BE49-F238E27FC236}">
                <a16:creationId xmlns:a16="http://schemas.microsoft.com/office/drawing/2014/main" id="{D4327694-4C43-4E59-5D5C-14851FDAC3E2}"/>
              </a:ext>
            </a:extLst>
          </p:cNvPr>
          <p:cNvSpPr/>
          <p:nvPr/>
        </p:nvSpPr>
        <p:spPr>
          <a:xfrm flipH="1">
            <a:off x="7015642" y="4922152"/>
            <a:ext cx="45719" cy="202158"/>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54891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54" name="図 39953">
            <a:extLst>
              <a:ext uri="{FF2B5EF4-FFF2-40B4-BE49-F238E27FC236}">
                <a16:creationId xmlns:a16="http://schemas.microsoft.com/office/drawing/2014/main" id="{4B5868E7-6185-556A-4658-369B8DC0E003}"/>
              </a:ext>
            </a:extLst>
          </p:cNvPr>
          <p:cNvPicPr>
            <a:picLocks noChangeAspect="1"/>
          </p:cNvPicPr>
          <p:nvPr/>
        </p:nvPicPr>
        <p:blipFill rotWithShape="1">
          <a:blip r:embed="rId3"/>
          <a:srcRect b="20198"/>
          <a:stretch/>
        </p:blipFill>
        <p:spPr>
          <a:xfrm>
            <a:off x="3842383" y="1263668"/>
            <a:ext cx="5021051" cy="2069687"/>
          </a:xfrm>
          <a:prstGeom prst="rect">
            <a:avLst/>
          </a:prstGeom>
        </p:spPr>
      </p:pic>
      <p:pic>
        <p:nvPicPr>
          <p:cNvPr id="39942" name="図 39941">
            <a:extLst>
              <a:ext uri="{FF2B5EF4-FFF2-40B4-BE49-F238E27FC236}">
                <a16:creationId xmlns:a16="http://schemas.microsoft.com/office/drawing/2014/main" id="{A6C3F873-5F46-42EC-D60E-958669D3E2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3007" y="3392454"/>
            <a:ext cx="2327916" cy="1745937"/>
          </a:xfrm>
          <a:prstGeom prst="rect">
            <a:avLst/>
          </a:prstGeom>
        </p:spPr>
      </p:pic>
      <p:sp>
        <p:nvSpPr>
          <p:cNvPr id="39941" name="テキスト ボックス 7"/>
          <p:cNvSpPr txBox="1">
            <a:spLocks noChangeArrowheads="1"/>
          </p:cNvSpPr>
          <p:nvPr/>
        </p:nvSpPr>
        <p:spPr bwMode="auto">
          <a:xfrm>
            <a:off x="395288" y="590550"/>
            <a:ext cx="8353425" cy="585788"/>
          </a:xfrm>
          <a:prstGeom prst="rect">
            <a:avLst/>
          </a:prstGeom>
          <a:solidFill>
            <a:schemeClr val="bg1"/>
          </a:solidFill>
          <a:ln w="25400">
            <a:solidFill>
              <a:schemeClr val="tx1"/>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ＭＳ Ｐゴシック" panose="020B0600070205080204" pitchFamily="50" charset="-128"/>
                <a:ea typeface="Meiryo UI" panose="020B0604030504040204" pitchFamily="50" charset="-128"/>
              </a:rPr>
              <a:t>○</a:t>
            </a:r>
            <a:r>
              <a:rPr lang="ja-JP" altLang="en-US" sz="1800" b="1" dirty="0">
                <a:latin typeface="ＭＳ Ｐゴシック" panose="020B0600070205080204" pitchFamily="50" charset="-128"/>
                <a:ea typeface="Meiryo UI" panose="020B0604030504040204" pitchFamily="50" charset="-128"/>
              </a:rPr>
              <a:t>進捗状況</a:t>
            </a:r>
            <a:r>
              <a:rPr lang="ja-JP" altLang="en-US" sz="1400" dirty="0">
                <a:latin typeface="ＭＳ Ｐゴシック" panose="020B0600070205080204" pitchFamily="50" charset="-128"/>
              </a:rPr>
              <a:t>　</a:t>
            </a:r>
            <a:r>
              <a:rPr lang="ja-JP" altLang="en-US" sz="1400" dirty="0" smtClean="0">
                <a:latin typeface="ＭＳ Ｐゴシック" panose="020B0600070205080204" pitchFamily="50" charset="-128"/>
              </a:rPr>
              <a:t>（事業費ベース）</a:t>
            </a:r>
            <a:endParaRPr lang="en-US" altLang="ja-JP" sz="1400" dirty="0">
              <a:latin typeface="ＭＳ Ｐゴシック" panose="020B0600070205080204" pitchFamily="50" charset="-128"/>
            </a:endParaRPr>
          </a:p>
          <a:p>
            <a:pPr eaLnBrk="1" hangingPunct="1">
              <a:spcBef>
                <a:spcPct val="0"/>
              </a:spcBef>
              <a:buFont typeface="Arial" panose="020B0604020202020204" pitchFamily="34" charset="0"/>
              <a:buNone/>
            </a:pPr>
            <a:r>
              <a:rPr lang="ja-JP" altLang="en-US" sz="1400" dirty="0">
                <a:latin typeface="ＭＳ Ｐゴシック" panose="020B0600070205080204" pitchFamily="50" charset="-128"/>
              </a:rPr>
              <a:t>　</a:t>
            </a:r>
            <a:r>
              <a:rPr lang="ja-JP" altLang="en-US" sz="1400" b="1" dirty="0">
                <a:latin typeface="ＭＳ Ｐゴシック" panose="020B0600070205080204" pitchFamily="50" charset="-128"/>
              </a:rPr>
              <a:t>◆用地</a:t>
            </a:r>
            <a:r>
              <a:rPr lang="ja-JP" altLang="en-US" sz="1400" b="1" dirty="0" smtClean="0">
                <a:latin typeface="ＭＳ Ｐゴシック" panose="020B0600070205080204" pitchFamily="50" charset="-128"/>
              </a:rPr>
              <a:t>：</a:t>
            </a:r>
            <a:r>
              <a:rPr lang="en-US" altLang="ja-JP" sz="1400" b="1" dirty="0" smtClean="0">
                <a:latin typeface="ＭＳ Ｐゴシック" panose="020B0600070205080204" pitchFamily="50" charset="-128"/>
              </a:rPr>
              <a:t>2</a:t>
            </a:r>
            <a:r>
              <a:rPr lang="ja-JP" altLang="en-US" sz="1400" b="1" dirty="0" smtClean="0">
                <a:latin typeface="ＭＳ Ｐゴシック" panose="020B0600070205080204" pitchFamily="50" charset="-128"/>
              </a:rPr>
              <a:t>％</a:t>
            </a:r>
            <a:r>
              <a:rPr lang="en-US" altLang="ja-JP" sz="1400" b="1" dirty="0" smtClean="0"/>
              <a:t>(2.5</a:t>
            </a:r>
            <a:r>
              <a:rPr lang="ja-JP" altLang="ja-JP" sz="1400" b="1" dirty="0" smtClean="0"/>
              <a:t>億</a:t>
            </a:r>
            <a:r>
              <a:rPr lang="ja-JP" altLang="ja-JP" sz="1400" b="1" dirty="0"/>
              <a:t>円</a:t>
            </a:r>
            <a:r>
              <a:rPr lang="en-US" altLang="ja-JP" sz="1400" b="1" dirty="0" smtClean="0"/>
              <a:t>/116.3</a:t>
            </a:r>
            <a:r>
              <a:rPr lang="ja-JP" altLang="ja-JP" sz="1400" b="1" dirty="0" smtClean="0"/>
              <a:t>億</a:t>
            </a:r>
            <a:r>
              <a:rPr lang="ja-JP" altLang="ja-JP" sz="1400" b="1" dirty="0"/>
              <a:t>円</a:t>
            </a:r>
            <a:r>
              <a:rPr lang="en-US" altLang="ja-JP" sz="1400" b="1" dirty="0"/>
              <a:t>)</a:t>
            </a:r>
            <a:r>
              <a:rPr lang="ja-JP" altLang="en-US" sz="1400" b="1" dirty="0">
                <a:latin typeface="ＭＳ Ｐゴシック" panose="020B0600070205080204" pitchFamily="50" charset="-128"/>
              </a:rPr>
              <a:t>　工事</a:t>
            </a:r>
            <a:r>
              <a:rPr lang="ja-JP" altLang="en-US" sz="1400" b="1" dirty="0" smtClean="0">
                <a:latin typeface="ＭＳ Ｐゴシック" panose="020B0600070205080204" pitchFamily="50" charset="-128"/>
              </a:rPr>
              <a:t>：</a:t>
            </a:r>
            <a:r>
              <a:rPr lang="en-US" altLang="ja-JP" sz="1400" b="1" dirty="0" smtClean="0">
                <a:latin typeface="ＭＳ Ｐゴシック" panose="020B0600070205080204" pitchFamily="50" charset="-128"/>
              </a:rPr>
              <a:t>0.3</a:t>
            </a:r>
            <a:r>
              <a:rPr lang="ja-JP" altLang="en-US" sz="1400" b="1" dirty="0" smtClean="0">
                <a:latin typeface="ＭＳ Ｐゴシック" panose="020B0600070205080204" pitchFamily="50" charset="-128"/>
              </a:rPr>
              <a:t>％</a:t>
            </a:r>
            <a:r>
              <a:rPr lang="ja-JP" altLang="ja-JP" sz="1400" b="1" dirty="0"/>
              <a:t>（</a:t>
            </a:r>
            <a:r>
              <a:rPr lang="en-US" altLang="ja-JP" sz="1400" b="1" dirty="0"/>
              <a:t>0.4</a:t>
            </a:r>
            <a:r>
              <a:rPr lang="ja-JP" altLang="ja-JP" sz="1400" b="1" dirty="0"/>
              <a:t>億円</a:t>
            </a:r>
            <a:r>
              <a:rPr lang="en-US" altLang="ja-JP" sz="1400" b="1" dirty="0"/>
              <a:t>/</a:t>
            </a:r>
            <a:r>
              <a:rPr lang="en-US" altLang="ja-JP" sz="1400" b="1" dirty="0" smtClean="0"/>
              <a:t>135.7</a:t>
            </a:r>
            <a:r>
              <a:rPr lang="ja-JP" altLang="ja-JP" sz="1400" b="1" dirty="0"/>
              <a:t>億円</a:t>
            </a:r>
            <a:r>
              <a:rPr lang="ja-JP" altLang="en-US" sz="1400" b="1" dirty="0"/>
              <a:t>）</a:t>
            </a:r>
            <a:r>
              <a:rPr lang="ja-JP" altLang="en-US" sz="1400" b="1" dirty="0">
                <a:latin typeface="ＭＳ Ｐゴシック" panose="020B0600070205080204" pitchFamily="50" charset="-128"/>
              </a:rPr>
              <a:t> 　　完成予定</a:t>
            </a:r>
            <a:r>
              <a:rPr lang="en-US" altLang="ja-JP" sz="1400" b="1" dirty="0">
                <a:latin typeface="ＭＳ Ｐゴシック" panose="020B0600070205080204" pitchFamily="50" charset="-128"/>
              </a:rPr>
              <a:t>R8</a:t>
            </a:r>
            <a:r>
              <a:rPr lang="ja-JP" altLang="en-US" sz="1400" b="1" dirty="0">
                <a:latin typeface="ＭＳ Ｐゴシック" panose="020B0600070205080204" pitchFamily="50" charset="-128"/>
              </a:rPr>
              <a:t>年度</a:t>
            </a:r>
            <a:endParaRPr lang="en-US" altLang="ja-JP" sz="1400" b="1" dirty="0">
              <a:latin typeface="ＭＳ Ｐゴシック" panose="020B0600070205080204" pitchFamily="50" charset="-128"/>
            </a:endParaRPr>
          </a:p>
        </p:txBody>
      </p:sp>
      <p:sp>
        <p:nvSpPr>
          <p:cNvPr id="14" name="Rectangle 2"/>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eaLnBrk="1" hangingPunct="1">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３．事業の進捗の見込みの視点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5358715" y="5937364"/>
            <a:ext cx="646331" cy="276999"/>
          </a:xfrm>
          <a:prstGeom prst="rect">
            <a:avLst/>
          </a:prstGeom>
          <a:noFill/>
          <a:ln>
            <a:noFill/>
          </a:ln>
        </p:spPr>
        <p:txBody>
          <a:bodyPr wrap="none" rtlCol="0">
            <a:spAutoFit/>
          </a:bodyPr>
          <a:lstStyle/>
          <a:p>
            <a:r>
              <a:rPr lang="ja-JP" altLang="en-US" sz="1200" dirty="0"/>
              <a:t>大和川</a:t>
            </a:r>
            <a:endParaRPr lang="zh-TW" altLang="en-US" sz="1200" dirty="0"/>
          </a:p>
        </p:txBody>
      </p:sp>
      <p:pic>
        <p:nvPicPr>
          <p:cNvPr id="8" name="図 7"/>
          <p:cNvPicPr>
            <a:picLocks noChangeAspect="1"/>
          </p:cNvPicPr>
          <p:nvPr/>
        </p:nvPicPr>
        <p:blipFill rotWithShape="1">
          <a:blip r:embed="rId5"/>
          <a:srcRect l="13020" r="35077"/>
          <a:stretch/>
        </p:blipFill>
        <p:spPr>
          <a:xfrm>
            <a:off x="323528" y="1212850"/>
            <a:ext cx="2952328" cy="3943133"/>
          </a:xfrm>
          <a:prstGeom prst="rect">
            <a:avLst/>
          </a:prstGeom>
        </p:spPr>
      </p:pic>
      <p:sp>
        <p:nvSpPr>
          <p:cNvPr id="73" name="テキスト ボックス 30"/>
          <p:cNvSpPr txBox="1">
            <a:spLocks noChangeArrowheads="1"/>
          </p:cNvSpPr>
          <p:nvPr/>
        </p:nvSpPr>
        <p:spPr bwMode="auto">
          <a:xfrm>
            <a:off x="107156" y="5444707"/>
            <a:ext cx="8929688" cy="1311128"/>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85750" indent="-285750" eaLnBrk="1" hangingPunct="1">
              <a:buFont typeface="Wingdings" panose="05000000000000000000" pitchFamily="2" charset="2"/>
              <a:buChar char="ü"/>
              <a:defRPr/>
            </a:pPr>
            <a:r>
              <a:rPr lang="ja-JP" altLang="en-US" sz="1800" b="1" dirty="0" smtClean="0">
                <a:latin typeface="+mj-ea"/>
                <a:ea typeface="+mj-ea"/>
              </a:rPr>
              <a:t>用地は</a:t>
            </a:r>
            <a:r>
              <a:rPr lang="en-US" altLang="ja-JP" sz="1800" b="1" dirty="0" smtClean="0">
                <a:latin typeface="+mj-ea"/>
                <a:ea typeface="+mj-ea"/>
              </a:rPr>
              <a:t>73,000</a:t>
            </a:r>
            <a:r>
              <a:rPr lang="ja-JP" altLang="en-US" sz="1800" b="1" dirty="0" smtClean="0">
                <a:latin typeface="+mj-ea"/>
                <a:ea typeface="+mj-ea"/>
              </a:rPr>
              <a:t>㎡のうち</a:t>
            </a:r>
            <a:r>
              <a:rPr lang="en-US" altLang="ja-JP" sz="1800" b="1" dirty="0" smtClean="0">
                <a:latin typeface="+mj-ea"/>
                <a:ea typeface="+mj-ea"/>
              </a:rPr>
              <a:t>4,000</a:t>
            </a:r>
            <a:r>
              <a:rPr lang="ja-JP" altLang="en-US" sz="1800" b="1" dirty="0" smtClean="0">
                <a:latin typeface="+mj-ea"/>
                <a:ea typeface="+mj-ea"/>
              </a:rPr>
              <a:t>㎡の契約が完了したところ。</a:t>
            </a:r>
            <a:endParaRPr lang="en-US" altLang="ja-JP" sz="1800" b="1" dirty="0" smtClean="0">
              <a:latin typeface="+mj-ea"/>
              <a:ea typeface="+mj-ea"/>
            </a:endParaRPr>
          </a:p>
          <a:p>
            <a:pPr marL="285750" indent="-285750" eaLnBrk="1" hangingPunct="1">
              <a:buFont typeface="Wingdings" panose="05000000000000000000" pitchFamily="2" charset="2"/>
              <a:buChar char="ü"/>
              <a:defRPr/>
            </a:pPr>
            <a:r>
              <a:rPr lang="ja-JP" altLang="en-US" sz="1800" b="1" dirty="0" smtClean="0">
                <a:latin typeface="+mj-ea"/>
                <a:ea typeface="+mj-ea"/>
              </a:rPr>
              <a:t>藤井寺</a:t>
            </a:r>
            <a:r>
              <a:rPr lang="ja-JP" altLang="en-US" sz="1800" b="1" dirty="0">
                <a:latin typeface="+mj-ea"/>
                <a:ea typeface="+mj-ea"/>
              </a:rPr>
              <a:t>市域についてＬ＝</a:t>
            </a:r>
            <a:r>
              <a:rPr lang="en-US" altLang="ja-JP" sz="1800" b="1" dirty="0">
                <a:latin typeface="+mj-ea"/>
                <a:ea typeface="+mj-ea"/>
              </a:rPr>
              <a:t>300</a:t>
            </a:r>
            <a:r>
              <a:rPr lang="ja-JP" altLang="en-US" sz="1800" b="1" dirty="0" err="1">
                <a:latin typeface="+mj-ea"/>
                <a:ea typeface="+mj-ea"/>
              </a:rPr>
              <a:t>ｍ</a:t>
            </a:r>
            <a:r>
              <a:rPr lang="ja-JP" altLang="en-US" sz="1800" b="1" dirty="0" smtClean="0">
                <a:latin typeface="+mj-ea"/>
                <a:ea typeface="+mj-ea"/>
              </a:rPr>
              <a:t>区間の暫定供用を目指し、工事進捗中。</a:t>
            </a:r>
            <a:endParaRPr lang="en-US" altLang="ja-JP" sz="1800" b="1" dirty="0">
              <a:latin typeface="+mj-ea"/>
              <a:ea typeface="+mj-ea"/>
            </a:endParaRPr>
          </a:p>
          <a:p>
            <a:pPr marL="285750" indent="-285750" eaLnBrk="1" hangingPunct="1">
              <a:buFont typeface="Wingdings" panose="05000000000000000000" pitchFamily="2" charset="2"/>
              <a:buChar char="ü"/>
              <a:defRPr/>
            </a:pPr>
            <a:r>
              <a:rPr lang="ja-JP" altLang="en-US" sz="1800" b="1" dirty="0">
                <a:latin typeface="+mj-ea"/>
                <a:ea typeface="+mj-ea"/>
              </a:rPr>
              <a:t>大和川渡河部を含む橋梁区間について、Ｒ</a:t>
            </a:r>
            <a:r>
              <a:rPr lang="en-US" altLang="ja-JP" sz="1800" b="1" dirty="0">
                <a:latin typeface="+mj-ea"/>
                <a:ea typeface="+mj-ea"/>
              </a:rPr>
              <a:t>4</a:t>
            </a:r>
            <a:r>
              <a:rPr lang="ja-JP" altLang="en-US" sz="1800" b="1" dirty="0">
                <a:latin typeface="+mj-ea"/>
                <a:ea typeface="+mj-ea"/>
              </a:rPr>
              <a:t>末</a:t>
            </a:r>
            <a:r>
              <a:rPr lang="ja-JP" altLang="en-US" sz="1800" b="1" dirty="0" smtClean="0">
                <a:latin typeface="+mj-ea"/>
                <a:ea typeface="+mj-ea"/>
              </a:rPr>
              <a:t>に府市合同景観アドバイザー会議に</a:t>
            </a:r>
            <a:r>
              <a:rPr lang="ja-JP" altLang="en-US" sz="1800" b="1" dirty="0">
                <a:latin typeface="+mj-ea"/>
                <a:ea typeface="+mj-ea"/>
              </a:rPr>
              <a:t>諮ったところ。</a:t>
            </a:r>
          </a:p>
        </p:txBody>
      </p:sp>
      <p:sp>
        <p:nvSpPr>
          <p:cNvPr id="7" name="フリーフォーム: 図形 6">
            <a:extLst>
              <a:ext uri="{FF2B5EF4-FFF2-40B4-BE49-F238E27FC236}">
                <a16:creationId xmlns:a16="http://schemas.microsoft.com/office/drawing/2014/main" id="{1A98D920-98DA-8FA6-C791-D616C4BADEB5}"/>
              </a:ext>
            </a:extLst>
          </p:cNvPr>
          <p:cNvSpPr/>
          <p:nvPr/>
        </p:nvSpPr>
        <p:spPr>
          <a:xfrm>
            <a:off x="1399457" y="2198692"/>
            <a:ext cx="692728" cy="877454"/>
          </a:xfrm>
          <a:custGeom>
            <a:avLst/>
            <a:gdLst>
              <a:gd name="connsiteX0" fmla="*/ 0 w 692728"/>
              <a:gd name="connsiteY0" fmla="*/ 877454 h 877454"/>
              <a:gd name="connsiteX1" fmla="*/ 0 w 692728"/>
              <a:gd name="connsiteY1" fmla="*/ 526472 h 877454"/>
              <a:gd name="connsiteX2" fmla="*/ 55419 w 692728"/>
              <a:gd name="connsiteY2" fmla="*/ 480291 h 877454"/>
              <a:gd name="connsiteX3" fmla="*/ 166255 w 692728"/>
              <a:gd name="connsiteY3" fmla="*/ 434109 h 877454"/>
              <a:gd name="connsiteX4" fmla="*/ 286328 w 692728"/>
              <a:gd name="connsiteY4" fmla="*/ 378691 h 877454"/>
              <a:gd name="connsiteX5" fmla="*/ 461819 w 692728"/>
              <a:gd name="connsiteY5" fmla="*/ 249382 h 877454"/>
              <a:gd name="connsiteX6" fmla="*/ 563419 w 692728"/>
              <a:gd name="connsiteY6" fmla="*/ 166254 h 877454"/>
              <a:gd name="connsiteX7" fmla="*/ 683491 w 692728"/>
              <a:gd name="connsiteY7" fmla="*/ 9236 h 877454"/>
              <a:gd name="connsiteX8" fmla="*/ 692728 w 692728"/>
              <a:gd name="connsiteY8" fmla="*/ 0 h 8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28" h="877454">
                <a:moveTo>
                  <a:pt x="0" y="877454"/>
                </a:moveTo>
                <a:lnTo>
                  <a:pt x="0" y="526472"/>
                </a:lnTo>
                <a:lnTo>
                  <a:pt x="55419" y="480291"/>
                </a:lnTo>
                <a:lnTo>
                  <a:pt x="166255" y="434109"/>
                </a:lnTo>
                <a:lnTo>
                  <a:pt x="286328" y="378691"/>
                </a:lnTo>
                <a:lnTo>
                  <a:pt x="461819" y="249382"/>
                </a:lnTo>
                <a:lnTo>
                  <a:pt x="563419" y="166254"/>
                </a:lnTo>
                <a:lnTo>
                  <a:pt x="683491" y="9236"/>
                </a:lnTo>
                <a:lnTo>
                  <a:pt x="692728" y="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107DF5A-D7FC-BFCE-AE63-C497136B6BEC}"/>
              </a:ext>
            </a:extLst>
          </p:cNvPr>
          <p:cNvSpPr/>
          <p:nvPr/>
        </p:nvSpPr>
        <p:spPr bwMode="auto">
          <a:xfrm>
            <a:off x="404235" y="4442768"/>
            <a:ext cx="923330"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latin typeface="+mj-ea"/>
                <a:ea typeface="+mj-ea"/>
              </a:rPr>
              <a:t>府道堺大和高田線</a:t>
            </a:r>
          </a:p>
        </p:txBody>
      </p:sp>
      <p:sp>
        <p:nvSpPr>
          <p:cNvPr id="13" name="正方形/長方形 12">
            <a:extLst>
              <a:ext uri="{FF2B5EF4-FFF2-40B4-BE49-F238E27FC236}">
                <a16:creationId xmlns:a16="http://schemas.microsoft.com/office/drawing/2014/main" id="{932112CF-5747-C874-2953-03DFC5D5492B}"/>
              </a:ext>
            </a:extLst>
          </p:cNvPr>
          <p:cNvSpPr/>
          <p:nvPr/>
        </p:nvSpPr>
        <p:spPr bwMode="auto">
          <a:xfrm>
            <a:off x="380826" y="2109198"/>
            <a:ext cx="995363"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900" dirty="0">
                <a:solidFill>
                  <a:schemeClr val="tx1"/>
                </a:solidFill>
              </a:rPr>
              <a:t>市道木ノ本田井中線</a:t>
            </a:r>
            <a:endParaRPr lang="en-US" altLang="ja-JP" sz="900" dirty="0">
              <a:solidFill>
                <a:schemeClr val="tx1"/>
              </a:solidFill>
            </a:endParaRPr>
          </a:p>
        </p:txBody>
      </p:sp>
      <p:sp>
        <p:nvSpPr>
          <p:cNvPr id="18" name="フリーフォーム: 図形 17">
            <a:extLst>
              <a:ext uri="{FF2B5EF4-FFF2-40B4-BE49-F238E27FC236}">
                <a16:creationId xmlns:a16="http://schemas.microsoft.com/office/drawing/2014/main" id="{CD54E9DE-2CE8-AEAC-4DD1-53603BE186E8}"/>
              </a:ext>
            </a:extLst>
          </p:cNvPr>
          <p:cNvSpPr/>
          <p:nvPr/>
        </p:nvSpPr>
        <p:spPr>
          <a:xfrm>
            <a:off x="631080" y="2204864"/>
            <a:ext cx="2110154" cy="76200"/>
          </a:xfrm>
          <a:custGeom>
            <a:avLst/>
            <a:gdLst>
              <a:gd name="connsiteX0" fmla="*/ 0 w 2110154"/>
              <a:gd name="connsiteY0" fmla="*/ 76200 h 76200"/>
              <a:gd name="connsiteX1" fmla="*/ 550985 w 2110154"/>
              <a:gd name="connsiteY1" fmla="*/ 58615 h 76200"/>
              <a:gd name="connsiteX2" fmla="*/ 1090246 w 2110154"/>
              <a:gd name="connsiteY2" fmla="*/ 0 h 76200"/>
              <a:gd name="connsiteX3" fmla="*/ 2110154 w 2110154"/>
              <a:gd name="connsiteY3" fmla="*/ 0 h 76200"/>
            </a:gdLst>
            <a:ahLst/>
            <a:cxnLst>
              <a:cxn ang="0">
                <a:pos x="connsiteX0" y="connsiteY0"/>
              </a:cxn>
              <a:cxn ang="0">
                <a:pos x="connsiteX1" y="connsiteY1"/>
              </a:cxn>
              <a:cxn ang="0">
                <a:pos x="connsiteX2" y="connsiteY2"/>
              </a:cxn>
              <a:cxn ang="0">
                <a:pos x="connsiteX3" y="connsiteY3"/>
              </a:cxn>
            </a:cxnLst>
            <a:rect l="l" t="t" r="r" b="b"/>
            <a:pathLst>
              <a:path w="2110154" h="76200">
                <a:moveTo>
                  <a:pt x="0" y="76200"/>
                </a:moveTo>
                <a:lnTo>
                  <a:pt x="550985" y="58615"/>
                </a:lnTo>
                <a:lnTo>
                  <a:pt x="1090246" y="0"/>
                </a:lnTo>
                <a:lnTo>
                  <a:pt x="2110154" y="0"/>
                </a:lnTo>
              </a:path>
            </a:pathLst>
          </a:custGeom>
          <a:no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148C2F-8E38-C584-7825-80BBCF0B35F9}"/>
              </a:ext>
            </a:extLst>
          </p:cNvPr>
          <p:cNvSpPr txBox="1"/>
          <p:nvPr/>
        </p:nvSpPr>
        <p:spPr>
          <a:xfrm>
            <a:off x="1901581" y="3639972"/>
            <a:ext cx="1107996" cy="461665"/>
          </a:xfrm>
          <a:prstGeom prst="rect">
            <a:avLst/>
          </a:prstGeom>
          <a:solidFill>
            <a:schemeClr val="bg1"/>
          </a:solidFill>
          <a:ln>
            <a:solidFill>
              <a:schemeClr val="dk1">
                <a:shade val="95000"/>
                <a:satMod val="105000"/>
              </a:schemeClr>
            </a:solidFill>
          </a:ln>
        </p:spPr>
        <p:txBody>
          <a:bodyPr wrap="none" rtlCol="0">
            <a:spAutoFit/>
          </a:bodyPr>
          <a:lstStyle/>
          <a:p>
            <a:r>
              <a:rPr kumimoji="1" lang="en-US" altLang="ja-JP" sz="1200" dirty="0"/>
              <a:t>L=300</a:t>
            </a:r>
            <a:r>
              <a:rPr kumimoji="1" lang="ja-JP" altLang="en-US" sz="1200" dirty="0" err="1"/>
              <a:t>ｍ</a:t>
            </a:r>
            <a:endParaRPr kumimoji="1" lang="en-US" altLang="ja-JP" sz="1200" dirty="0"/>
          </a:p>
          <a:p>
            <a:r>
              <a:rPr kumimoji="1" lang="ja-JP" altLang="en-US" sz="1200" dirty="0" smtClean="0"/>
              <a:t>暫定</a:t>
            </a:r>
            <a:r>
              <a:rPr kumimoji="1" lang="ja-JP" altLang="en-US" sz="1200" dirty="0"/>
              <a:t>供用区間</a:t>
            </a:r>
          </a:p>
        </p:txBody>
      </p:sp>
      <p:cxnSp>
        <p:nvCxnSpPr>
          <p:cNvPr id="23" name="直線矢印コネクタ 22">
            <a:extLst>
              <a:ext uri="{FF2B5EF4-FFF2-40B4-BE49-F238E27FC236}">
                <a16:creationId xmlns:a16="http://schemas.microsoft.com/office/drawing/2014/main" id="{19D1188A-05C8-6108-8FA6-EDE4FCBB70AE}"/>
              </a:ext>
            </a:extLst>
          </p:cNvPr>
          <p:cNvCxnSpPr>
            <a:cxnSpLocks/>
            <a:stCxn id="21" idx="2"/>
          </p:cNvCxnSpPr>
          <p:nvPr/>
        </p:nvCxnSpPr>
        <p:spPr>
          <a:xfrm flipH="1">
            <a:off x="1686159" y="4101637"/>
            <a:ext cx="769420" cy="3022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A36F2004-E690-EAB5-7973-2FB48E0A7B1E}"/>
              </a:ext>
            </a:extLst>
          </p:cNvPr>
          <p:cNvSpPr txBox="1"/>
          <p:nvPr/>
        </p:nvSpPr>
        <p:spPr>
          <a:xfrm>
            <a:off x="1796409" y="3082740"/>
            <a:ext cx="1502334" cy="461665"/>
          </a:xfrm>
          <a:prstGeom prst="rect">
            <a:avLst/>
          </a:prstGeom>
          <a:solidFill>
            <a:schemeClr val="bg1"/>
          </a:solidFill>
          <a:ln>
            <a:solidFill>
              <a:schemeClr val="dk1">
                <a:shade val="95000"/>
                <a:satMod val="105000"/>
              </a:schemeClr>
            </a:solidFill>
          </a:ln>
        </p:spPr>
        <p:txBody>
          <a:bodyPr wrap="none" rtlCol="0">
            <a:spAutoFit/>
          </a:bodyPr>
          <a:lstStyle/>
          <a:p>
            <a:r>
              <a:rPr lang="en-US" altLang="ja-JP" sz="1200" dirty="0"/>
              <a:t>R</a:t>
            </a:r>
            <a:r>
              <a:rPr kumimoji="1" lang="en-US" altLang="ja-JP" sz="1200" dirty="0"/>
              <a:t>4</a:t>
            </a:r>
            <a:r>
              <a:rPr kumimoji="1" lang="ja-JP" altLang="en-US" sz="1200" dirty="0"/>
              <a:t>～</a:t>
            </a:r>
            <a:r>
              <a:rPr kumimoji="1" lang="en-US" altLang="ja-JP" sz="1200" dirty="0"/>
              <a:t>5</a:t>
            </a:r>
            <a:r>
              <a:rPr kumimoji="1" lang="ja-JP" altLang="en-US" sz="1200" dirty="0"/>
              <a:t>橋梁詳細設計</a:t>
            </a:r>
            <a:endParaRPr kumimoji="1" lang="en-US" altLang="ja-JP" sz="1200" dirty="0"/>
          </a:p>
          <a:p>
            <a:r>
              <a:rPr kumimoji="1" lang="en-US" altLang="ja-JP" sz="1200" dirty="0"/>
              <a:t>L=700</a:t>
            </a:r>
            <a:r>
              <a:rPr kumimoji="1" lang="ja-JP" altLang="en-US" sz="1200" dirty="0" err="1"/>
              <a:t>ｍ</a:t>
            </a:r>
            <a:endParaRPr kumimoji="1" lang="en-US" altLang="ja-JP" sz="1200" dirty="0"/>
          </a:p>
        </p:txBody>
      </p:sp>
      <p:cxnSp>
        <p:nvCxnSpPr>
          <p:cNvPr id="37" name="直線矢印コネクタ 36">
            <a:extLst>
              <a:ext uri="{FF2B5EF4-FFF2-40B4-BE49-F238E27FC236}">
                <a16:creationId xmlns:a16="http://schemas.microsoft.com/office/drawing/2014/main" id="{D4061A7E-3E67-A291-7306-9C7091FD8356}"/>
              </a:ext>
            </a:extLst>
          </p:cNvPr>
          <p:cNvCxnSpPr>
            <a:cxnSpLocks/>
            <a:stCxn id="36" idx="1"/>
            <a:endCxn id="34" idx="6"/>
          </p:cNvCxnSpPr>
          <p:nvPr/>
        </p:nvCxnSpPr>
        <p:spPr>
          <a:xfrm flipH="1" flipV="1">
            <a:off x="1522290" y="3137356"/>
            <a:ext cx="274119" cy="1762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フリーフォーム: 図形 46">
            <a:extLst>
              <a:ext uri="{FF2B5EF4-FFF2-40B4-BE49-F238E27FC236}">
                <a16:creationId xmlns:a16="http://schemas.microsoft.com/office/drawing/2014/main" id="{0B4CCF83-668E-3EAD-25A6-11A1E4B497A7}"/>
              </a:ext>
            </a:extLst>
          </p:cNvPr>
          <p:cNvSpPr/>
          <p:nvPr/>
        </p:nvSpPr>
        <p:spPr>
          <a:xfrm>
            <a:off x="334201" y="4273550"/>
            <a:ext cx="2933700" cy="361950"/>
          </a:xfrm>
          <a:custGeom>
            <a:avLst/>
            <a:gdLst>
              <a:gd name="connsiteX0" fmla="*/ 0 w 2933700"/>
              <a:gd name="connsiteY0" fmla="*/ 139700 h 361950"/>
              <a:gd name="connsiteX1" fmla="*/ 57150 w 2933700"/>
              <a:gd name="connsiteY1" fmla="*/ 107950 h 361950"/>
              <a:gd name="connsiteX2" fmla="*/ 171450 w 2933700"/>
              <a:gd name="connsiteY2" fmla="*/ 31750 h 361950"/>
              <a:gd name="connsiteX3" fmla="*/ 234950 w 2933700"/>
              <a:gd name="connsiteY3" fmla="*/ 0 h 361950"/>
              <a:gd name="connsiteX4" fmla="*/ 793750 w 2933700"/>
              <a:gd name="connsiteY4" fmla="*/ 57150 h 361950"/>
              <a:gd name="connsiteX5" fmla="*/ 971550 w 2933700"/>
              <a:gd name="connsiteY5" fmla="*/ 133350 h 361950"/>
              <a:gd name="connsiteX6" fmla="*/ 1155700 w 2933700"/>
              <a:gd name="connsiteY6" fmla="*/ 196850 h 361950"/>
              <a:gd name="connsiteX7" fmla="*/ 1238250 w 2933700"/>
              <a:gd name="connsiteY7" fmla="*/ 203200 h 361950"/>
              <a:gd name="connsiteX8" fmla="*/ 1327150 w 2933700"/>
              <a:gd name="connsiteY8" fmla="*/ 203200 h 361950"/>
              <a:gd name="connsiteX9" fmla="*/ 1574800 w 2933700"/>
              <a:gd name="connsiteY9" fmla="*/ 152400 h 361950"/>
              <a:gd name="connsiteX10" fmla="*/ 1682750 w 2933700"/>
              <a:gd name="connsiteY10" fmla="*/ 152400 h 361950"/>
              <a:gd name="connsiteX11" fmla="*/ 1847850 w 2933700"/>
              <a:gd name="connsiteY11" fmla="*/ 127000 h 361950"/>
              <a:gd name="connsiteX12" fmla="*/ 1936750 w 2933700"/>
              <a:gd name="connsiteY12" fmla="*/ 152400 h 361950"/>
              <a:gd name="connsiteX13" fmla="*/ 2444750 w 2933700"/>
              <a:gd name="connsiteY13" fmla="*/ 260350 h 361950"/>
              <a:gd name="connsiteX14" fmla="*/ 2933700 w 2933700"/>
              <a:gd name="connsiteY14"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0" h="361950">
                <a:moveTo>
                  <a:pt x="0" y="139700"/>
                </a:moveTo>
                <a:lnTo>
                  <a:pt x="57150" y="107950"/>
                </a:lnTo>
                <a:lnTo>
                  <a:pt x="171450" y="31750"/>
                </a:lnTo>
                <a:lnTo>
                  <a:pt x="234950" y="0"/>
                </a:lnTo>
                <a:lnTo>
                  <a:pt x="793750" y="57150"/>
                </a:lnTo>
                <a:lnTo>
                  <a:pt x="971550" y="133350"/>
                </a:lnTo>
                <a:lnTo>
                  <a:pt x="1155700" y="196850"/>
                </a:lnTo>
                <a:lnTo>
                  <a:pt x="1238250" y="203200"/>
                </a:lnTo>
                <a:lnTo>
                  <a:pt x="1327150" y="203200"/>
                </a:lnTo>
                <a:lnTo>
                  <a:pt x="1574800" y="152400"/>
                </a:lnTo>
                <a:lnTo>
                  <a:pt x="1682750" y="152400"/>
                </a:lnTo>
                <a:lnTo>
                  <a:pt x="1847850" y="127000"/>
                </a:lnTo>
                <a:lnTo>
                  <a:pt x="1936750" y="152400"/>
                </a:lnTo>
                <a:lnTo>
                  <a:pt x="2444750" y="260350"/>
                </a:lnTo>
                <a:lnTo>
                  <a:pt x="2933700" y="361950"/>
                </a:lnTo>
              </a:path>
            </a:pathLst>
          </a:custGeom>
          <a:no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図形 58">
            <a:extLst>
              <a:ext uri="{FF2B5EF4-FFF2-40B4-BE49-F238E27FC236}">
                <a16:creationId xmlns:a16="http://schemas.microsoft.com/office/drawing/2014/main" id="{54EB607C-122B-7BD7-21FC-24EB08DB21C9}"/>
              </a:ext>
            </a:extLst>
          </p:cNvPr>
          <p:cNvSpPr/>
          <p:nvPr/>
        </p:nvSpPr>
        <p:spPr>
          <a:xfrm>
            <a:off x="1388301" y="3057525"/>
            <a:ext cx="142875" cy="1409700"/>
          </a:xfrm>
          <a:custGeom>
            <a:avLst/>
            <a:gdLst>
              <a:gd name="connsiteX0" fmla="*/ 9525 w 142875"/>
              <a:gd name="connsiteY0" fmla="*/ 0 h 1409700"/>
              <a:gd name="connsiteX1" fmla="*/ 19050 w 142875"/>
              <a:gd name="connsiteY1" fmla="*/ 504825 h 1409700"/>
              <a:gd name="connsiteX2" fmla="*/ 0 w 142875"/>
              <a:gd name="connsiteY2" fmla="*/ 704850 h 1409700"/>
              <a:gd name="connsiteX3" fmla="*/ 38100 w 142875"/>
              <a:gd name="connsiteY3" fmla="*/ 857250 h 1409700"/>
              <a:gd name="connsiteX4" fmla="*/ 95250 w 142875"/>
              <a:gd name="connsiteY4" fmla="*/ 904875 h 1409700"/>
              <a:gd name="connsiteX5" fmla="*/ 142875 w 142875"/>
              <a:gd name="connsiteY5" fmla="*/ 1047750 h 1409700"/>
              <a:gd name="connsiteX6" fmla="*/ 133350 w 142875"/>
              <a:gd name="connsiteY6"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409700">
                <a:moveTo>
                  <a:pt x="9525" y="0"/>
                </a:moveTo>
                <a:lnTo>
                  <a:pt x="19050" y="504825"/>
                </a:lnTo>
                <a:lnTo>
                  <a:pt x="0" y="704850"/>
                </a:lnTo>
                <a:lnTo>
                  <a:pt x="38100" y="857250"/>
                </a:lnTo>
                <a:lnTo>
                  <a:pt x="95250" y="904875"/>
                </a:lnTo>
                <a:lnTo>
                  <a:pt x="142875" y="1047750"/>
                </a:lnTo>
                <a:lnTo>
                  <a:pt x="133350" y="140970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A61D938D-B85C-C31A-90D8-7BA3ED9BCED5}"/>
              </a:ext>
            </a:extLst>
          </p:cNvPr>
          <p:cNvSpPr/>
          <p:nvPr/>
        </p:nvSpPr>
        <p:spPr>
          <a:xfrm>
            <a:off x="1276624" y="2889250"/>
            <a:ext cx="245666" cy="49621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CC025DE8-5D6D-D9A6-F8C7-DE1E606D9ACB}"/>
              </a:ext>
            </a:extLst>
          </p:cNvPr>
          <p:cNvSpPr/>
          <p:nvPr/>
        </p:nvSpPr>
        <p:spPr>
          <a:xfrm>
            <a:off x="1392468" y="4235273"/>
            <a:ext cx="245666" cy="267055"/>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938" name="図 39937">
            <a:extLst>
              <a:ext uri="{FF2B5EF4-FFF2-40B4-BE49-F238E27FC236}">
                <a16:creationId xmlns:a16="http://schemas.microsoft.com/office/drawing/2014/main" id="{7072CE08-68C7-BA94-510D-4D3C6793F9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0693" y="3385461"/>
            <a:ext cx="2312741" cy="1734556"/>
          </a:xfrm>
          <a:prstGeom prst="rect">
            <a:avLst/>
          </a:prstGeom>
        </p:spPr>
      </p:pic>
      <p:sp>
        <p:nvSpPr>
          <p:cNvPr id="39947" name="正方形/長方形 39946">
            <a:extLst>
              <a:ext uri="{FF2B5EF4-FFF2-40B4-BE49-F238E27FC236}">
                <a16:creationId xmlns:a16="http://schemas.microsoft.com/office/drawing/2014/main" id="{961A4D0B-29B5-333D-D0B1-357F63C6A620}"/>
              </a:ext>
            </a:extLst>
          </p:cNvPr>
          <p:cNvSpPr/>
          <p:nvPr/>
        </p:nvSpPr>
        <p:spPr bwMode="auto">
          <a:xfrm>
            <a:off x="3844138" y="4977525"/>
            <a:ext cx="1358202"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r>
              <a:rPr lang="ja-JP" altLang="en-US" sz="900" dirty="0">
                <a:solidFill>
                  <a:schemeClr val="tx1"/>
                </a:solidFill>
              </a:rPr>
              <a:t>藤井寺市域　買収用地</a:t>
            </a:r>
            <a:endParaRPr lang="en-US" altLang="ja-JP" sz="900" dirty="0">
              <a:solidFill>
                <a:schemeClr val="tx1"/>
              </a:solidFill>
            </a:endParaRPr>
          </a:p>
        </p:txBody>
      </p:sp>
      <p:sp>
        <p:nvSpPr>
          <p:cNvPr id="39948" name="正方形/長方形 39947">
            <a:extLst>
              <a:ext uri="{FF2B5EF4-FFF2-40B4-BE49-F238E27FC236}">
                <a16:creationId xmlns:a16="http://schemas.microsoft.com/office/drawing/2014/main" id="{5F399357-5A58-4BBC-D46C-EC37DF8FBCFF}"/>
              </a:ext>
            </a:extLst>
          </p:cNvPr>
          <p:cNvSpPr/>
          <p:nvPr/>
        </p:nvSpPr>
        <p:spPr bwMode="auto">
          <a:xfrm>
            <a:off x="6578699" y="4969743"/>
            <a:ext cx="1517005"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r>
              <a:rPr lang="ja-JP" altLang="en-US" sz="900" dirty="0">
                <a:solidFill>
                  <a:schemeClr val="tx1"/>
                </a:solidFill>
              </a:rPr>
              <a:t>藤井寺市域　文化財調査状況</a:t>
            </a:r>
            <a:endParaRPr lang="en-US" altLang="ja-JP" sz="900" dirty="0">
              <a:solidFill>
                <a:schemeClr val="tx1"/>
              </a:solidFill>
            </a:endParaRPr>
          </a:p>
        </p:txBody>
      </p:sp>
      <p:sp>
        <p:nvSpPr>
          <p:cNvPr id="39949" name="正方形/長方形 39948">
            <a:extLst>
              <a:ext uri="{FF2B5EF4-FFF2-40B4-BE49-F238E27FC236}">
                <a16:creationId xmlns:a16="http://schemas.microsoft.com/office/drawing/2014/main" id="{7D660727-A0C8-975E-0319-2CFFBF798AEF}"/>
              </a:ext>
            </a:extLst>
          </p:cNvPr>
          <p:cNvSpPr/>
          <p:nvPr/>
        </p:nvSpPr>
        <p:spPr bwMode="auto">
          <a:xfrm>
            <a:off x="3883707" y="3156724"/>
            <a:ext cx="2666986"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r>
              <a:rPr lang="ja-JP" altLang="en-US" sz="900" dirty="0">
                <a:solidFill>
                  <a:schemeClr val="tx1"/>
                </a:solidFill>
              </a:rPr>
              <a:t>八尾市域　</a:t>
            </a:r>
            <a:r>
              <a:rPr lang="ja-JP" altLang="en-US" sz="900" dirty="0" smtClean="0">
                <a:solidFill>
                  <a:schemeClr val="tx1"/>
                </a:solidFill>
              </a:rPr>
              <a:t>府市合同景観アドバイザー会議資料</a:t>
            </a:r>
            <a:r>
              <a:rPr lang="ja-JP" altLang="en-US" sz="900" dirty="0">
                <a:solidFill>
                  <a:schemeClr val="tx1"/>
                </a:solidFill>
              </a:rPr>
              <a:t>抜粋</a:t>
            </a:r>
            <a:endParaRPr lang="en-US" altLang="ja-JP" sz="900" dirty="0">
              <a:solidFill>
                <a:schemeClr val="tx1"/>
              </a:solidFill>
            </a:endParaRPr>
          </a:p>
        </p:txBody>
      </p:sp>
      <p:sp>
        <p:nvSpPr>
          <p:cNvPr id="39946" name="スライド番号プレースホルダー 1"/>
          <p:cNvSpPr>
            <a:spLocks noGrp="1"/>
          </p:cNvSpPr>
          <p:nvPr>
            <p:ph type="sldNum" sz="quarter" idx="12"/>
          </p:nvPr>
        </p:nvSpPr>
        <p:spPr bwMode="auto">
          <a:xfrm>
            <a:off x="6980238"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8FD03E7-2128-4EAC-907E-6CD57D711AE1}" type="slidenum">
              <a:rPr lang="ja-JP" altLang="en-US" sz="2000" smtClean="0">
                <a:latin typeface="Arial" panose="020B0604020202020204" pitchFamily="34" charset="0"/>
              </a:rPr>
              <a:pPr>
                <a:spcBef>
                  <a:spcPct val="0"/>
                </a:spcBef>
                <a:buFontTx/>
                <a:buNone/>
              </a:pPr>
              <a:t>18</a:t>
            </a:fld>
            <a:endParaRPr lang="ja-JP" altLang="en-US" sz="2000" dirty="0">
              <a:latin typeface="Arial" panose="020B0604020202020204" pitchFamily="34" charset="0"/>
            </a:endParaRPr>
          </a:p>
        </p:txBody>
      </p:sp>
    </p:spTree>
    <p:extLst>
      <p:ext uri="{BB962C8B-B14F-4D97-AF65-F5344CB8AC3E}">
        <p14:creationId xmlns:p14="http://schemas.microsoft.com/office/powerpoint/2010/main" val="26644411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2225" y="-12700"/>
            <a:ext cx="9166225" cy="561975"/>
          </a:xfrm>
          <a:gradFill rotWithShape="1">
            <a:gsLst>
              <a:gs pos="0">
                <a:schemeClr val="accent1"/>
              </a:gs>
              <a:gs pos="50000">
                <a:schemeClr val="bg1"/>
              </a:gs>
              <a:gs pos="100000">
                <a:schemeClr val="accent1"/>
              </a:gs>
            </a:gsLst>
            <a:lin ang="5400000" scaled="1"/>
          </a:gradFill>
        </p:spPr>
        <p:txBody>
          <a:bodyPr wrap="none" lIns="91435" tIns="45717" rIns="91435" bIns="45717"/>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３．事業の進捗の見込み、コスト縮減の工夫等</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987"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607A7785-AA0F-430A-8015-55A6A4A77156}" type="slidenum">
              <a:rPr lang="ja-JP" altLang="en-US" sz="2000" smtClean="0">
                <a:latin typeface="Arial" panose="020B0604020202020204" pitchFamily="34" charset="0"/>
              </a:rPr>
              <a:pPr>
                <a:spcBef>
                  <a:spcPct val="0"/>
                </a:spcBef>
                <a:buFontTx/>
                <a:buNone/>
              </a:pPr>
              <a:t>19</a:t>
            </a:fld>
            <a:endParaRPr lang="ja-JP" altLang="en-US" sz="2000">
              <a:latin typeface="Arial" panose="020B0604020202020204" pitchFamily="34" charset="0"/>
            </a:endParaRPr>
          </a:p>
        </p:txBody>
      </p:sp>
      <p:sp>
        <p:nvSpPr>
          <p:cNvPr id="41989" name="正方形/長方形 4"/>
          <p:cNvSpPr>
            <a:spLocks noChangeArrowheads="1"/>
          </p:cNvSpPr>
          <p:nvPr/>
        </p:nvSpPr>
        <p:spPr bwMode="auto">
          <a:xfrm>
            <a:off x="-22225" y="568157"/>
            <a:ext cx="53467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■コスト縮減や代替案立案等の可能性の視点</a:t>
            </a:r>
            <a:endParaRPr lang="ja-JP" altLang="en-US" sz="2000" b="1" dirty="0">
              <a:latin typeface="Arial" panose="020B0604020202020204" pitchFamily="34" charset="0"/>
            </a:endParaRPr>
          </a:p>
        </p:txBody>
      </p:sp>
      <p:sp>
        <p:nvSpPr>
          <p:cNvPr id="91" name="正方形/長方形 90"/>
          <p:cNvSpPr/>
          <p:nvPr/>
        </p:nvSpPr>
        <p:spPr>
          <a:xfrm>
            <a:off x="124920" y="987089"/>
            <a:ext cx="8953348" cy="5734903"/>
          </a:xfrm>
          <a:prstGeom prst="rect">
            <a:avLst/>
          </a:prstGeom>
          <a:ln>
            <a:solidFill>
              <a:schemeClr val="tx2">
                <a:lumMod val="50000"/>
              </a:schemeClr>
            </a:solidFill>
          </a:ln>
        </p:spPr>
        <p:txBody>
          <a:bodyPr wrap="square">
            <a:spAutoFit/>
          </a:bodyPr>
          <a:lstStyle/>
          <a:p>
            <a:pPr>
              <a:lnSpc>
                <a:spcPts val="2200"/>
              </a:lnSpc>
              <a:defRPr/>
            </a:pPr>
            <a:r>
              <a:rPr lang="ja-JP" altLang="en-US" b="1" dirty="0"/>
              <a:t>［コスト縮減］</a:t>
            </a:r>
            <a:endParaRPr lang="en-US" altLang="ja-JP" b="1" dirty="0"/>
          </a:p>
          <a:p>
            <a:pPr>
              <a:lnSpc>
                <a:spcPts val="2200"/>
              </a:lnSpc>
              <a:defRPr/>
            </a:pPr>
            <a:r>
              <a:rPr lang="ja-JP" altLang="en-US" dirty="0"/>
              <a:t>・電線共同溝の整備にあたり、①浅層埋設</a:t>
            </a:r>
            <a:r>
              <a:rPr lang="ja-JP" altLang="en-US" dirty="0" smtClean="0"/>
              <a:t>方式を活用</a:t>
            </a:r>
            <a:r>
              <a:rPr lang="ja-JP" altLang="en-US" dirty="0"/>
              <a:t>する</a:t>
            </a:r>
            <a:r>
              <a:rPr lang="ja-JP" altLang="en-US" dirty="0" smtClean="0"/>
              <a:t>ことによる掘削土量</a:t>
            </a:r>
            <a:r>
              <a:rPr lang="ja-JP" altLang="en-US" dirty="0"/>
              <a:t>の削減、</a:t>
            </a:r>
            <a:r>
              <a:rPr lang="ja-JP" altLang="en-US" dirty="0" smtClean="0"/>
              <a:t>支障</a:t>
            </a:r>
            <a:endParaRPr lang="en-US" altLang="ja-JP" dirty="0" smtClean="0"/>
          </a:p>
          <a:p>
            <a:pPr>
              <a:lnSpc>
                <a:spcPts val="2200"/>
              </a:lnSpc>
              <a:defRPr/>
            </a:pPr>
            <a:r>
              <a:rPr lang="ja-JP" altLang="en-US" dirty="0"/>
              <a:t>　</a:t>
            </a:r>
            <a:r>
              <a:rPr lang="ja-JP" altLang="en-US" dirty="0" smtClean="0"/>
              <a:t>物移設</a:t>
            </a:r>
            <a:r>
              <a:rPr lang="ja-JP" altLang="en-US" dirty="0"/>
              <a:t>の減少によるコスト縮減方法や、②管路部へＦＥＰ管を採用する</a:t>
            </a:r>
            <a:r>
              <a:rPr lang="ja-JP" altLang="en-US" dirty="0" smtClean="0"/>
              <a:t>ことによる材料費の</a:t>
            </a:r>
            <a:endParaRPr lang="en-US" altLang="ja-JP" dirty="0" smtClean="0"/>
          </a:p>
          <a:p>
            <a:pPr>
              <a:lnSpc>
                <a:spcPts val="2200"/>
              </a:lnSpc>
              <a:defRPr/>
            </a:pPr>
            <a:r>
              <a:rPr lang="ja-JP" altLang="en-US" dirty="0"/>
              <a:t>　</a:t>
            </a:r>
            <a:r>
              <a:rPr lang="ja-JP" altLang="en-US" dirty="0" smtClean="0"/>
              <a:t>削減、施工</a:t>
            </a:r>
            <a:r>
              <a:rPr lang="ja-JP" altLang="en-US" dirty="0"/>
              <a:t>の省力化によるコスト縮減方法</a:t>
            </a:r>
            <a:r>
              <a:rPr lang="ja-JP" altLang="en-US" dirty="0" smtClean="0"/>
              <a:t>の</a:t>
            </a:r>
            <a:endParaRPr lang="en-US" altLang="ja-JP" dirty="0" smtClean="0"/>
          </a:p>
          <a:p>
            <a:pPr>
              <a:lnSpc>
                <a:spcPts val="2200"/>
              </a:lnSpc>
              <a:defRPr/>
            </a:pPr>
            <a:r>
              <a:rPr lang="ja-JP" altLang="en-US" dirty="0"/>
              <a:t>　</a:t>
            </a:r>
            <a:r>
              <a:rPr lang="ja-JP" altLang="en-US" dirty="0" smtClean="0"/>
              <a:t>導入を検討して</a:t>
            </a:r>
            <a:r>
              <a:rPr lang="ja-JP" altLang="en-US" dirty="0"/>
              <a:t>いく。</a:t>
            </a:r>
          </a:p>
          <a:p>
            <a:pPr>
              <a:lnSpc>
                <a:spcPts val="2200"/>
              </a:lnSpc>
              <a:defRPr/>
            </a:pPr>
            <a:endParaRPr lang="en-US" altLang="ja-JP" dirty="0"/>
          </a:p>
          <a:p>
            <a:pPr>
              <a:lnSpc>
                <a:spcPts val="2200"/>
              </a:lnSpc>
              <a:defRPr/>
            </a:pPr>
            <a:r>
              <a:rPr lang="ja-JP" altLang="en-US" dirty="0"/>
              <a:t>・都市計画変更により、</a:t>
            </a:r>
          </a:p>
          <a:p>
            <a:pPr>
              <a:lnSpc>
                <a:spcPts val="2200"/>
              </a:lnSpc>
              <a:defRPr/>
            </a:pPr>
            <a:r>
              <a:rPr lang="ja-JP" altLang="en-US" dirty="0"/>
              <a:t>　　車線数の見直し（</a:t>
            </a:r>
            <a:r>
              <a:rPr lang="en-US" altLang="ja-JP" dirty="0"/>
              <a:t>6</a:t>
            </a:r>
            <a:r>
              <a:rPr lang="ja-JP" altLang="en-US" dirty="0"/>
              <a:t>車線から</a:t>
            </a:r>
            <a:r>
              <a:rPr lang="en-US" altLang="ja-JP" dirty="0"/>
              <a:t>4</a:t>
            </a:r>
            <a:r>
              <a:rPr lang="ja-JP" altLang="en-US" dirty="0"/>
              <a:t>車線）、</a:t>
            </a:r>
          </a:p>
          <a:p>
            <a:pPr>
              <a:lnSpc>
                <a:spcPts val="2200"/>
              </a:lnSpc>
              <a:defRPr/>
            </a:pPr>
            <a:r>
              <a:rPr lang="ja-JP" altLang="en-US" dirty="0"/>
              <a:t>　　道路構造の変更（立体交差から平面交差）、</a:t>
            </a:r>
          </a:p>
          <a:p>
            <a:pPr>
              <a:lnSpc>
                <a:spcPts val="2200"/>
              </a:lnSpc>
              <a:defRPr/>
            </a:pPr>
            <a:r>
              <a:rPr lang="ja-JP" altLang="en-US" dirty="0"/>
              <a:t>　　八尾空港敷地内への線形の見直し</a:t>
            </a:r>
          </a:p>
          <a:p>
            <a:pPr>
              <a:lnSpc>
                <a:spcPts val="2200"/>
              </a:lnSpc>
              <a:defRPr/>
            </a:pPr>
            <a:r>
              <a:rPr lang="ja-JP" altLang="en-US" dirty="0"/>
              <a:t>　により、コスト縮減を図っている。</a:t>
            </a:r>
          </a:p>
          <a:p>
            <a:pPr>
              <a:lnSpc>
                <a:spcPts val="2200"/>
              </a:lnSpc>
              <a:defRPr/>
            </a:pPr>
            <a:endParaRPr lang="en-US" altLang="ja-JP" b="1" dirty="0"/>
          </a:p>
          <a:p>
            <a:pPr>
              <a:lnSpc>
                <a:spcPts val="2200"/>
              </a:lnSpc>
              <a:defRPr/>
            </a:pPr>
            <a:endParaRPr lang="en-US" altLang="ja-JP" b="1" dirty="0"/>
          </a:p>
          <a:p>
            <a:pPr>
              <a:lnSpc>
                <a:spcPts val="2200"/>
              </a:lnSpc>
              <a:defRPr/>
            </a:pPr>
            <a:r>
              <a:rPr lang="ja-JP" altLang="en-US" b="1" dirty="0"/>
              <a:t>［代替案立案等の可能性］</a:t>
            </a:r>
            <a:endParaRPr lang="en-US" altLang="ja-JP" b="1" dirty="0"/>
          </a:p>
          <a:p>
            <a:pPr>
              <a:lnSpc>
                <a:spcPts val="2200"/>
              </a:lnSpc>
              <a:defRPr/>
            </a:pPr>
            <a:r>
              <a:rPr lang="ja-JP" altLang="en-US" dirty="0"/>
              <a:t>・本事業区間は都市計画決定に基づき</a:t>
            </a:r>
            <a:endParaRPr lang="en-US" altLang="ja-JP" dirty="0"/>
          </a:p>
          <a:p>
            <a:pPr>
              <a:lnSpc>
                <a:spcPts val="2200"/>
              </a:lnSpc>
              <a:defRPr/>
            </a:pPr>
            <a:r>
              <a:rPr lang="ja-JP" altLang="en-US" dirty="0"/>
              <a:t>　実施するものである。</a:t>
            </a:r>
            <a:endParaRPr lang="en-US" altLang="ja-JP" dirty="0"/>
          </a:p>
          <a:p>
            <a:pPr>
              <a:lnSpc>
                <a:spcPts val="2200"/>
              </a:lnSpc>
              <a:defRPr/>
            </a:pPr>
            <a:r>
              <a:rPr lang="ja-JP" altLang="en-US" dirty="0"/>
              <a:t>・中部広域防災</a:t>
            </a:r>
            <a:r>
              <a:rPr lang="ja-JP" altLang="en-US" dirty="0" smtClean="0"/>
              <a:t>拠点へのアクセス道路となる、</a:t>
            </a:r>
            <a:endParaRPr lang="en-US" altLang="ja-JP" dirty="0" smtClean="0"/>
          </a:p>
          <a:p>
            <a:pPr>
              <a:lnSpc>
                <a:spcPts val="2200"/>
              </a:lnSpc>
              <a:defRPr/>
            </a:pPr>
            <a:r>
              <a:rPr lang="ja-JP" altLang="en-US" dirty="0"/>
              <a:t>　</a:t>
            </a:r>
            <a:r>
              <a:rPr lang="ja-JP" altLang="en-US" dirty="0" smtClean="0"/>
              <a:t>都市計画道路は本路線のみである。</a:t>
            </a:r>
            <a:endParaRPr lang="ja-JP" altLang="en-US" dirty="0"/>
          </a:p>
          <a:p>
            <a:pPr>
              <a:lnSpc>
                <a:spcPts val="2200"/>
              </a:lnSpc>
              <a:defRPr/>
            </a:pPr>
            <a:endParaRPr lang="en-US" altLang="ja-JP" dirty="0"/>
          </a:p>
          <a:p>
            <a:pPr>
              <a:lnSpc>
                <a:spcPts val="2200"/>
              </a:lnSpc>
              <a:defRPr/>
            </a:pPr>
            <a:r>
              <a:rPr lang="ja-JP" altLang="en-US" dirty="0"/>
              <a:t>以上のことから、原案が適切である。　　　　　　　　　　　　　</a:t>
            </a:r>
            <a:endParaRPr lang="en-US" altLang="ja-JP" dirty="0"/>
          </a:p>
        </p:txBody>
      </p:sp>
      <p:pic>
        <p:nvPicPr>
          <p:cNvPr id="4" name="図 3"/>
          <p:cNvPicPr>
            <a:picLocks noChangeAspect="1"/>
          </p:cNvPicPr>
          <p:nvPr/>
        </p:nvPicPr>
        <p:blipFill>
          <a:blip r:embed="rId2"/>
          <a:stretch>
            <a:fillRect/>
          </a:stretch>
        </p:blipFill>
        <p:spPr>
          <a:xfrm>
            <a:off x="4637825" y="1988840"/>
            <a:ext cx="4424690" cy="4488160"/>
          </a:xfrm>
          <a:prstGeom prst="rect">
            <a:avLst/>
          </a:prstGeom>
        </p:spPr>
      </p:pic>
      <p:sp>
        <p:nvSpPr>
          <p:cNvPr id="5" name="左中かっこ 4"/>
          <p:cNvSpPr/>
          <p:nvPr/>
        </p:nvSpPr>
        <p:spPr>
          <a:xfrm>
            <a:off x="195009" y="3035800"/>
            <a:ext cx="211986" cy="72008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7D660727-A0C8-975E-0319-2CFFBF798AEF}"/>
              </a:ext>
            </a:extLst>
          </p:cNvPr>
          <p:cNvSpPr/>
          <p:nvPr/>
        </p:nvSpPr>
        <p:spPr bwMode="auto">
          <a:xfrm>
            <a:off x="4634713" y="6465589"/>
            <a:ext cx="1906116" cy="21544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r>
              <a:rPr lang="en-US" altLang="ja-JP" sz="1400" dirty="0">
                <a:solidFill>
                  <a:schemeClr val="tx1"/>
                </a:solidFill>
              </a:rPr>
              <a:t>《</a:t>
            </a:r>
            <a:r>
              <a:rPr lang="ja-JP" altLang="en-US" sz="1400" dirty="0">
                <a:solidFill>
                  <a:schemeClr val="tx1"/>
                </a:solidFill>
              </a:rPr>
              <a:t>都市計画変更内容</a:t>
            </a:r>
            <a:r>
              <a:rPr lang="en-US" altLang="ja-JP" sz="1400" dirty="0">
                <a:solidFill>
                  <a:schemeClr val="tx1"/>
                </a:solidFill>
              </a:rPr>
              <a:t>》</a:t>
            </a:r>
          </a:p>
        </p:txBody>
      </p:sp>
    </p:spTree>
    <p:extLst>
      <p:ext uri="{BB962C8B-B14F-4D97-AF65-F5344CB8AC3E}">
        <p14:creationId xmlns:p14="http://schemas.microsoft.com/office/powerpoint/2010/main" val="2142058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t="14695"/>
          <a:stretch/>
        </p:blipFill>
        <p:spPr>
          <a:xfrm>
            <a:off x="4595736" y="3447873"/>
            <a:ext cx="4255553" cy="3365503"/>
          </a:xfrm>
          <a:prstGeom prst="rect">
            <a:avLst/>
          </a:prstGeom>
        </p:spPr>
      </p:pic>
      <p:sp>
        <p:nvSpPr>
          <p:cNvPr id="17412" name="Line 1023"/>
          <p:cNvSpPr>
            <a:spLocks noChangeShapeType="1"/>
          </p:cNvSpPr>
          <p:nvPr/>
        </p:nvSpPr>
        <p:spPr bwMode="auto">
          <a:xfrm>
            <a:off x="3594100" y="2058988"/>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7413" name="Line 1023"/>
          <p:cNvSpPr>
            <a:spLocks noChangeShapeType="1"/>
          </p:cNvSpPr>
          <p:nvPr/>
        </p:nvSpPr>
        <p:spPr bwMode="auto">
          <a:xfrm>
            <a:off x="4310063" y="1744663"/>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7414"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0522B57D-ABF1-48F6-A6CE-9557C3381466}" type="slidenum">
              <a:rPr lang="ja-JP" altLang="en-US" sz="2000" smtClean="0">
                <a:latin typeface="Arial" charset="0"/>
              </a:rPr>
              <a:pPr eaLnBrk="1" hangingPunct="1">
                <a:spcBef>
                  <a:spcPct val="0"/>
                </a:spcBef>
                <a:buFontTx/>
                <a:buNone/>
              </a:pPr>
              <a:t>2</a:t>
            </a:fld>
            <a:endParaRPr lang="ja-JP" altLang="en-US" sz="2000">
              <a:latin typeface="Arial" charset="0"/>
            </a:endParaRPr>
          </a:p>
        </p:txBody>
      </p:sp>
      <p:sp>
        <p:nvSpPr>
          <p:cNvPr id="20" name="タイトル 2"/>
          <p:cNvSpPr>
            <a:spLocks noGrp="1"/>
          </p:cNvSpPr>
          <p:nvPr>
            <p:ph type="ctrTitle"/>
          </p:nvPr>
        </p:nvSpPr>
        <p:spPr>
          <a:xfrm>
            <a:off x="0" y="0"/>
            <a:ext cx="9144000" cy="554038"/>
          </a:xfrm>
          <a:gradFill>
            <a:gsLst>
              <a:gs pos="0">
                <a:schemeClr val="accent1"/>
              </a:gs>
              <a:gs pos="50000">
                <a:schemeClr val="bg1"/>
              </a:gs>
              <a:gs pos="100000">
                <a:schemeClr val="accent1"/>
              </a:gs>
            </a:gsLst>
            <a:lin ang="5400000" scaled="0"/>
          </a:gradFill>
        </p:spPr>
        <p:txBody>
          <a:bodyPr>
            <a:normAutofit/>
          </a:body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１．事業概要</a:t>
            </a:r>
          </a:p>
        </p:txBody>
      </p:sp>
      <p:sp>
        <p:nvSpPr>
          <p:cNvPr id="17416" name="正方形/長方形 2"/>
          <p:cNvSpPr>
            <a:spLocks noChangeArrowheads="1"/>
          </p:cNvSpPr>
          <p:nvPr/>
        </p:nvSpPr>
        <p:spPr bwMode="auto">
          <a:xfrm>
            <a:off x="0" y="2826147"/>
            <a:ext cx="1216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2000" b="1" dirty="0">
                <a:latin typeface="HGPｺﾞｼｯｸM" pitchFamily="50" charset="-128"/>
                <a:ea typeface="HGPｺﾞｼｯｸM" pitchFamily="50" charset="-128"/>
              </a:rPr>
              <a:t>■位置図</a:t>
            </a:r>
            <a:endParaRPr lang="ja-JP" altLang="en-US" sz="1800" b="1" dirty="0">
              <a:latin typeface="HGPｺﾞｼｯｸM" pitchFamily="50" charset="-128"/>
              <a:ea typeface="HGPｺﾞｼｯｸM" pitchFamily="50" charset="-128"/>
            </a:endParaRPr>
          </a:p>
        </p:txBody>
      </p:sp>
      <p:sp>
        <p:nvSpPr>
          <p:cNvPr id="17417" name="正方形/長方形 15"/>
          <p:cNvSpPr>
            <a:spLocks noChangeArrowheads="1"/>
          </p:cNvSpPr>
          <p:nvPr/>
        </p:nvSpPr>
        <p:spPr bwMode="auto">
          <a:xfrm>
            <a:off x="4514440" y="2960838"/>
            <a:ext cx="266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800" b="1" dirty="0">
                <a:latin typeface="Arial" charset="0"/>
              </a:rPr>
              <a:t>■事業概要図</a:t>
            </a:r>
          </a:p>
        </p:txBody>
      </p:sp>
      <p:grpSp>
        <p:nvGrpSpPr>
          <p:cNvPr id="17418" name="グループ化 1"/>
          <p:cNvGrpSpPr>
            <a:grpSpLocks/>
          </p:cNvGrpSpPr>
          <p:nvPr/>
        </p:nvGrpSpPr>
        <p:grpSpPr bwMode="auto">
          <a:xfrm>
            <a:off x="148996" y="3210485"/>
            <a:ext cx="1530512" cy="2285385"/>
            <a:chOff x="3531373" y="1934934"/>
            <a:chExt cx="2080212" cy="2988132"/>
          </a:xfrm>
        </p:grpSpPr>
        <p:pic>
          <p:nvPicPr>
            <p:cNvPr id="17420" name="図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2414" y="1934934"/>
              <a:ext cx="2079171" cy="29881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21" name="円/楕円 23"/>
            <p:cNvSpPr>
              <a:spLocks noChangeArrowheads="1"/>
            </p:cNvSpPr>
            <p:nvPr/>
          </p:nvSpPr>
          <p:spPr bwMode="auto">
            <a:xfrm flipH="1" flipV="1">
              <a:off x="5026959" y="3577640"/>
              <a:ext cx="143760" cy="146870"/>
            </a:xfrm>
            <a:prstGeom prst="ellipse">
              <a:avLst/>
            </a:prstGeom>
            <a:solidFill>
              <a:srgbClr val="FF0000"/>
            </a:solidFill>
            <a:ln w="57150" algn="ctr">
              <a:solidFill>
                <a:srgbClr val="FF0000"/>
              </a:solidFill>
              <a:round/>
              <a:headEnd/>
              <a:tailEnd/>
            </a:ln>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endParaRPr lang="ja-JP" altLang="en-US" sz="1800">
                <a:solidFill>
                  <a:schemeClr val="tx2"/>
                </a:solidFill>
                <a:latin typeface="Arial" charset="0"/>
              </a:endParaRPr>
            </a:p>
          </p:txBody>
        </p:sp>
        <p:sp>
          <p:nvSpPr>
            <p:cNvPr id="17422" name="Text Box 301"/>
            <p:cNvSpPr txBox="1">
              <a:spLocks noChangeArrowheads="1"/>
            </p:cNvSpPr>
            <p:nvPr/>
          </p:nvSpPr>
          <p:spPr bwMode="auto">
            <a:xfrm>
              <a:off x="3742238" y="3719570"/>
              <a:ext cx="696236" cy="176929"/>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7432" tIns="18288" rIns="27432" bIns="18288"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600" dirty="0">
                  <a:solidFill>
                    <a:srgbClr val="000000"/>
                  </a:solidFill>
                  <a:latin typeface="ＭＳ Ｐゴシック" charset="-128"/>
                </a:rPr>
                <a:t>事業箇所</a:t>
              </a:r>
            </a:p>
          </p:txBody>
        </p:sp>
        <p:sp>
          <p:nvSpPr>
            <p:cNvPr id="17423" name="Freeform 405"/>
            <p:cNvSpPr>
              <a:spLocks/>
            </p:cNvSpPr>
            <p:nvPr/>
          </p:nvSpPr>
          <p:spPr bwMode="auto">
            <a:xfrm flipV="1">
              <a:off x="3531373" y="3704452"/>
              <a:ext cx="1533924" cy="606458"/>
            </a:xfrm>
            <a:custGeom>
              <a:avLst/>
              <a:gdLst>
                <a:gd name="T0" fmla="*/ 0 w 136"/>
                <a:gd name="T1" fmla="*/ 0 h 20"/>
                <a:gd name="T2" fmla="*/ 2147483647 w 136"/>
                <a:gd name="T3" fmla="*/ 0 h 20"/>
                <a:gd name="T4" fmla="*/ 2147483647 w 136"/>
                <a:gd name="T5" fmla="*/ 2147483647 h 20"/>
                <a:gd name="T6" fmla="*/ 0 60000 65536"/>
                <a:gd name="T7" fmla="*/ 0 60000 65536"/>
                <a:gd name="T8" fmla="*/ 0 60000 65536"/>
              </a:gdLst>
              <a:ahLst/>
              <a:cxnLst>
                <a:cxn ang="T6">
                  <a:pos x="T0" y="T1"/>
                </a:cxn>
                <a:cxn ang="T7">
                  <a:pos x="T2" y="T3"/>
                </a:cxn>
                <a:cxn ang="T8">
                  <a:pos x="T4" y="T5"/>
                </a:cxn>
              </a:cxnLst>
              <a:rect l="0" t="0" r="r" b="b"/>
              <a:pathLst>
                <a:path w="136" h="20">
                  <a:moveTo>
                    <a:pt x="0" y="0"/>
                  </a:moveTo>
                  <a:lnTo>
                    <a:pt x="83" y="0"/>
                  </a:lnTo>
                  <a:lnTo>
                    <a:pt x="136" y="20"/>
                  </a:lnTo>
                </a:path>
              </a:pathLst>
            </a:custGeom>
            <a:noFill/>
            <a:ln w="381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35" name="グループ化 34"/>
          <p:cNvGrpSpPr/>
          <p:nvPr/>
        </p:nvGrpSpPr>
        <p:grpSpPr>
          <a:xfrm>
            <a:off x="8222523" y="3557892"/>
            <a:ext cx="444090" cy="452846"/>
            <a:chOff x="7006378" y="2325764"/>
            <a:chExt cx="444090" cy="452846"/>
          </a:xfrm>
          <a:solidFill>
            <a:schemeClr val="bg1"/>
          </a:solidFill>
        </p:grpSpPr>
        <p:pic>
          <p:nvPicPr>
            <p:cNvPr id="36" name="Object 3"/>
            <p:cNvPicPr>
              <a:picLocks noChangeAspect="1"/>
            </p:cNvPicPr>
            <p:nvPr/>
          </p:nvPicPr>
          <p:blipFill rotWithShape="1">
            <a:blip r:embed="rId5" cstate="print">
              <a:extLst>
                <a:ext uri="{28A0092B-C50C-407E-A947-70E740481C1C}">
                  <a14:useLocalDpi xmlns:a14="http://schemas.microsoft.com/office/drawing/2010/main" val="0"/>
                </a:ext>
              </a:extLst>
            </a:blip>
            <a:srcRect l="12218" t="17288" r="16789" b="15519"/>
            <a:stretch/>
          </p:blipFill>
          <p:spPr bwMode="auto">
            <a:xfrm rot="2899641">
              <a:off x="7002000" y="2330142"/>
              <a:ext cx="452846" cy="444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 name="WordArt 58"/>
            <p:cNvSpPr>
              <a:spLocks noChangeArrowheads="1" noChangeShapeType="1" noTextEdit="1"/>
            </p:cNvSpPr>
            <p:nvPr/>
          </p:nvSpPr>
          <p:spPr bwMode="auto">
            <a:xfrm rot="21317328">
              <a:off x="7178938" y="2493550"/>
              <a:ext cx="138116" cy="108704"/>
            </a:xfrm>
            <a:prstGeom prst="rect">
              <a:avLst/>
            </a:prstGeom>
            <a:grpFill/>
            <a:extLst>
              <a:ext uri="{AF507438-7753-43E0-B8FC-AC1667EBCBE1}">
                <a14:hiddenEffects xmlns:a14="http://schemas.microsoft.com/office/drawing/2010/main">
                  <a:effectLst/>
                </a14:hiddenEffects>
              </a:ext>
            </a:extLst>
          </p:spPr>
          <p:txBody>
            <a:bodyPr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rPr>
                <a:t>N</a:t>
              </a:r>
              <a:endParaRPr lang="ja-JP" altLang="en-US"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endParaRPr>
            </a:p>
          </p:txBody>
        </p:sp>
      </p:grpSp>
      <p:sp>
        <p:nvSpPr>
          <p:cNvPr id="4" name="フリーフォーム 3"/>
          <p:cNvSpPr/>
          <p:nvPr/>
        </p:nvSpPr>
        <p:spPr>
          <a:xfrm>
            <a:off x="6732639" y="4461387"/>
            <a:ext cx="1371600" cy="671052"/>
          </a:xfrm>
          <a:custGeom>
            <a:avLst/>
            <a:gdLst>
              <a:gd name="connsiteX0" fmla="*/ 457200 w 1371600"/>
              <a:gd name="connsiteY0" fmla="*/ 7374 h 671052"/>
              <a:gd name="connsiteX1" fmla="*/ 781664 w 1371600"/>
              <a:gd name="connsiteY1" fmla="*/ 0 h 671052"/>
              <a:gd name="connsiteX2" fmla="*/ 1371600 w 1371600"/>
              <a:gd name="connsiteY2" fmla="*/ 390832 h 671052"/>
              <a:gd name="connsiteX3" fmla="*/ 1327355 w 1371600"/>
              <a:gd name="connsiteY3" fmla="*/ 516194 h 671052"/>
              <a:gd name="connsiteX4" fmla="*/ 1224116 w 1371600"/>
              <a:gd name="connsiteY4" fmla="*/ 442452 h 671052"/>
              <a:gd name="connsiteX5" fmla="*/ 1172496 w 1371600"/>
              <a:gd name="connsiteY5" fmla="*/ 471948 h 671052"/>
              <a:gd name="connsiteX6" fmla="*/ 1305232 w 1371600"/>
              <a:gd name="connsiteY6" fmla="*/ 567813 h 671052"/>
              <a:gd name="connsiteX7" fmla="*/ 1201993 w 1371600"/>
              <a:gd name="connsiteY7" fmla="*/ 671052 h 671052"/>
              <a:gd name="connsiteX8" fmla="*/ 929148 w 1371600"/>
              <a:gd name="connsiteY8" fmla="*/ 464574 h 671052"/>
              <a:gd name="connsiteX9" fmla="*/ 7374 w 1371600"/>
              <a:gd name="connsiteY9" fmla="*/ 530942 h 671052"/>
              <a:gd name="connsiteX10" fmla="*/ 0 w 1371600"/>
              <a:gd name="connsiteY10" fmla="*/ 376084 h 671052"/>
              <a:gd name="connsiteX11" fmla="*/ 353961 w 1371600"/>
              <a:gd name="connsiteY11" fmla="*/ 243348 h 671052"/>
              <a:gd name="connsiteX12" fmla="*/ 457200 w 1371600"/>
              <a:gd name="connsiteY12" fmla="*/ 7374 h 67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1600" h="671052">
                <a:moveTo>
                  <a:pt x="457200" y="7374"/>
                </a:moveTo>
                <a:lnTo>
                  <a:pt x="781664" y="0"/>
                </a:lnTo>
                <a:lnTo>
                  <a:pt x="1371600" y="390832"/>
                </a:lnTo>
                <a:lnTo>
                  <a:pt x="1327355" y="516194"/>
                </a:lnTo>
                <a:lnTo>
                  <a:pt x="1224116" y="442452"/>
                </a:lnTo>
                <a:lnTo>
                  <a:pt x="1172496" y="471948"/>
                </a:lnTo>
                <a:lnTo>
                  <a:pt x="1305232" y="567813"/>
                </a:lnTo>
                <a:lnTo>
                  <a:pt x="1201993" y="671052"/>
                </a:lnTo>
                <a:lnTo>
                  <a:pt x="929148" y="464574"/>
                </a:lnTo>
                <a:lnTo>
                  <a:pt x="7374" y="530942"/>
                </a:lnTo>
                <a:lnTo>
                  <a:pt x="0" y="376084"/>
                </a:lnTo>
                <a:lnTo>
                  <a:pt x="353961" y="243348"/>
                </a:lnTo>
                <a:lnTo>
                  <a:pt x="457200" y="7374"/>
                </a:lnTo>
                <a:close/>
              </a:path>
            </a:pathLst>
          </a:custGeom>
          <a:solidFill>
            <a:schemeClr val="accent5">
              <a:lumMod val="60000"/>
              <a:lumOff val="40000"/>
              <a:alpha val="27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2"/>
          <p:cNvSpPr/>
          <p:nvPr/>
        </p:nvSpPr>
        <p:spPr>
          <a:xfrm>
            <a:off x="6592529" y="4358148"/>
            <a:ext cx="582561" cy="2241755"/>
          </a:xfrm>
          <a:custGeom>
            <a:avLst/>
            <a:gdLst>
              <a:gd name="connsiteX0" fmla="*/ 582561 w 582561"/>
              <a:gd name="connsiteY0" fmla="*/ 0 h 2241755"/>
              <a:gd name="connsiteX1" fmla="*/ 582561 w 582561"/>
              <a:gd name="connsiteY1" fmla="*/ 88491 h 2241755"/>
              <a:gd name="connsiteX2" fmla="*/ 553065 w 582561"/>
              <a:gd name="connsiteY2" fmla="*/ 176981 h 2241755"/>
              <a:gd name="connsiteX3" fmla="*/ 508819 w 582561"/>
              <a:gd name="connsiteY3" fmla="*/ 272846 h 2241755"/>
              <a:gd name="connsiteX4" fmla="*/ 442452 w 582561"/>
              <a:gd name="connsiteY4" fmla="*/ 339213 h 2241755"/>
              <a:gd name="connsiteX5" fmla="*/ 339213 w 582561"/>
              <a:gd name="connsiteY5" fmla="*/ 412955 h 2241755"/>
              <a:gd name="connsiteX6" fmla="*/ 243348 w 582561"/>
              <a:gd name="connsiteY6" fmla="*/ 449826 h 2241755"/>
              <a:gd name="connsiteX7" fmla="*/ 147484 w 582561"/>
              <a:gd name="connsiteY7" fmla="*/ 471949 h 2241755"/>
              <a:gd name="connsiteX8" fmla="*/ 7374 w 582561"/>
              <a:gd name="connsiteY8" fmla="*/ 471949 h 2241755"/>
              <a:gd name="connsiteX9" fmla="*/ 7374 w 582561"/>
              <a:gd name="connsiteY9" fmla="*/ 471949 h 2241755"/>
              <a:gd name="connsiteX10" fmla="*/ 7374 w 582561"/>
              <a:gd name="connsiteY10" fmla="*/ 700549 h 2241755"/>
              <a:gd name="connsiteX11" fmla="*/ 0 w 582561"/>
              <a:gd name="connsiteY11" fmla="*/ 833284 h 2241755"/>
              <a:gd name="connsiteX12" fmla="*/ 22123 w 582561"/>
              <a:gd name="connsiteY12" fmla="*/ 1585452 h 2241755"/>
              <a:gd name="connsiteX13" fmla="*/ 103239 w 582561"/>
              <a:gd name="connsiteY13" fmla="*/ 1836175 h 2241755"/>
              <a:gd name="connsiteX14" fmla="*/ 154858 w 582561"/>
              <a:gd name="connsiteY14" fmla="*/ 1939413 h 2241755"/>
              <a:gd name="connsiteX15" fmla="*/ 140110 w 582561"/>
              <a:gd name="connsiteY15" fmla="*/ 2057400 h 2241755"/>
              <a:gd name="connsiteX16" fmla="*/ 140110 w 582561"/>
              <a:gd name="connsiteY16" fmla="*/ 2241755 h 224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2561" h="2241755">
                <a:moveTo>
                  <a:pt x="582561" y="0"/>
                </a:moveTo>
                <a:lnTo>
                  <a:pt x="582561" y="88491"/>
                </a:lnTo>
                <a:lnTo>
                  <a:pt x="553065" y="176981"/>
                </a:lnTo>
                <a:lnTo>
                  <a:pt x="508819" y="272846"/>
                </a:lnTo>
                <a:lnTo>
                  <a:pt x="442452" y="339213"/>
                </a:lnTo>
                <a:lnTo>
                  <a:pt x="339213" y="412955"/>
                </a:lnTo>
                <a:lnTo>
                  <a:pt x="243348" y="449826"/>
                </a:lnTo>
                <a:lnTo>
                  <a:pt x="147484" y="471949"/>
                </a:lnTo>
                <a:lnTo>
                  <a:pt x="7374" y="471949"/>
                </a:lnTo>
                <a:lnTo>
                  <a:pt x="7374" y="471949"/>
                </a:lnTo>
                <a:lnTo>
                  <a:pt x="7374" y="700549"/>
                </a:lnTo>
                <a:lnTo>
                  <a:pt x="0" y="833284"/>
                </a:lnTo>
                <a:lnTo>
                  <a:pt x="22123" y="1585452"/>
                </a:lnTo>
                <a:lnTo>
                  <a:pt x="103239" y="1836175"/>
                </a:lnTo>
                <a:lnTo>
                  <a:pt x="154858" y="1939413"/>
                </a:lnTo>
                <a:lnTo>
                  <a:pt x="140110" y="2057400"/>
                </a:lnTo>
                <a:lnTo>
                  <a:pt x="140110" y="2241755"/>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p:cNvSpPr/>
          <p:nvPr/>
        </p:nvSpPr>
        <p:spPr>
          <a:xfrm>
            <a:off x="6487922" y="5013591"/>
            <a:ext cx="223539" cy="604689"/>
          </a:xfrm>
          <a:prstGeom prst="ellipse">
            <a:avLst/>
          </a:prstGeom>
          <a:no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flipV="1">
            <a:off x="8055099" y="4359054"/>
            <a:ext cx="752822" cy="6550"/>
          </a:xfrm>
          <a:prstGeom prst="line">
            <a:avLst/>
          </a:prstGeom>
          <a:ln w="19050"/>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a:off x="6948595" y="6594279"/>
            <a:ext cx="178944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直線矢印コネクタ 10"/>
          <p:cNvCxnSpPr/>
          <p:nvPr/>
        </p:nvCxnSpPr>
        <p:spPr>
          <a:xfrm>
            <a:off x="8464141" y="4395665"/>
            <a:ext cx="0" cy="2187770"/>
          </a:xfrm>
          <a:prstGeom prst="straightConnector1">
            <a:avLst/>
          </a:prstGeom>
          <a:ln w="22225">
            <a:headEnd type="triangle"/>
            <a:tailEnd type="triangle"/>
          </a:ln>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8146509" y="5200564"/>
            <a:ext cx="889987" cy="430887"/>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100" b="1" dirty="0"/>
              <a:t>本</a:t>
            </a:r>
            <a:r>
              <a:rPr lang="ja-JP" altLang="en-US" sz="1100" b="1" dirty="0"/>
              <a:t>事業区間</a:t>
            </a:r>
            <a:endParaRPr lang="en-US" altLang="ja-JP" sz="1100" b="1" dirty="0"/>
          </a:p>
          <a:p>
            <a:r>
              <a:rPr kumimoji="1" lang="en-US" altLang="ja-JP" sz="1100" b="1" dirty="0"/>
              <a:t>L=3.9</a:t>
            </a:r>
            <a:r>
              <a:rPr kumimoji="1" lang="ja-JP" altLang="en-US" sz="1100" b="1" dirty="0"/>
              <a:t>ｋｍ</a:t>
            </a:r>
          </a:p>
        </p:txBody>
      </p:sp>
      <p:sp>
        <p:nvSpPr>
          <p:cNvPr id="14" name="二等辺三角形 13"/>
          <p:cNvSpPr/>
          <p:nvPr/>
        </p:nvSpPr>
        <p:spPr>
          <a:xfrm>
            <a:off x="7258868" y="4429082"/>
            <a:ext cx="249905" cy="226523"/>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7010397" y="2854966"/>
            <a:ext cx="1665841" cy="415498"/>
          </a:xfrm>
          <a:prstGeom prst="rect">
            <a:avLst/>
          </a:prstGeom>
          <a:solidFill>
            <a:schemeClr val="lt1"/>
          </a:solidFill>
          <a:ln>
            <a:solidFill>
              <a:schemeClr val="tx1"/>
            </a:solidFill>
          </a:ln>
        </p:spPr>
        <p:txBody>
          <a:bodyPr wrap="none" rtlCol="0">
            <a:spAutoFit/>
          </a:bodyPr>
          <a:lstStyle/>
          <a:p>
            <a:r>
              <a:rPr lang="zh-CN" altLang="en-US" sz="1050" b="1" dirty="0"/>
              <a:t>大阪府中部広域防災拠点</a:t>
            </a:r>
          </a:p>
          <a:p>
            <a:r>
              <a:rPr lang="zh-CN" altLang="en-US" sz="1050" b="1" dirty="0"/>
              <a:t>大阪府広域医療搬送拠点</a:t>
            </a:r>
          </a:p>
        </p:txBody>
      </p:sp>
      <p:cxnSp>
        <p:nvCxnSpPr>
          <p:cNvPr id="17" name="直線矢印コネクタ 16"/>
          <p:cNvCxnSpPr>
            <a:stCxn id="15" idx="2"/>
          </p:cNvCxnSpPr>
          <p:nvPr/>
        </p:nvCxnSpPr>
        <p:spPr>
          <a:xfrm flipH="1">
            <a:off x="7418439" y="3270464"/>
            <a:ext cx="424879" cy="115299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7" name="テキスト ボックス 56"/>
          <p:cNvSpPr txBox="1"/>
          <p:nvPr/>
        </p:nvSpPr>
        <p:spPr>
          <a:xfrm>
            <a:off x="6851165" y="5234261"/>
            <a:ext cx="774571" cy="261610"/>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100" b="1" dirty="0"/>
              <a:t>橋梁　</a:t>
            </a:r>
            <a:r>
              <a:rPr kumimoji="1" lang="en-US" altLang="ja-JP" sz="1100" b="1" dirty="0" smtClean="0"/>
              <a:t>2</a:t>
            </a:r>
            <a:r>
              <a:rPr kumimoji="1" lang="ja-JP" altLang="en-US" sz="1100" b="1" dirty="0" smtClean="0"/>
              <a:t>橋</a:t>
            </a:r>
            <a:endParaRPr kumimoji="1" lang="ja-JP" altLang="en-US" sz="1100" b="1" dirty="0"/>
          </a:p>
        </p:txBody>
      </p:sp>
      <p:sp>
        <p:nvSpPr>
          <p:cNvPr id="59" name="テキスト ボックス 58"/>
          <p:cNvSpPr txBox="1"/>
          <p:nvPr/>
        </p:nvSpPr>
        <p:spPr>
          <a:xfrm>
            <a:off x="7306176" y="4701018"/>
            <a:ext cx="748923" cy="261610"/>
          </a:xfrm>
          <a:prstGeom prst="rect">
            <a:avLst/>
          </a:prstGeom>
          <a:noFill/>
          <a:ln>
            <a:noFill/>
          </a:ln>
        </p:spPr>
        <p:txBody>
          <a:bodyPr wrap="none" rtlCol="0">
            <a:spAutoFit/>
          </a:bodyPr>
          <a:lstStyle/>
          <a:p>
            <a:r>
              <a:rPr kumimoji="1" lang="ja-JP" altLang="en-US" sz="1100" b="1" dirty="0"/>
              <a:t>八尾空港</a:t>
            </a:r>
          </a:p>
        </p:txBody>
      </p:sp>
      <p:sp>
        <p:nvSpPr>
          <p:cNvPr id="18" name="フリーフォーム 17"/>
          <p:cNvSpPr/>
          <p:nvPr/>
        </p:nvSpPr>
        <p:spPr>
          <a:xfrm>
            <a:off x="5164183" y="6374674"/>
            <a:ext cx="3396343" cy="418012"/>
          </a:xfrm>
          <a:custGeom>
            <a:avLst/>
            <a:gdLst>
              <a:gd name="connsiteX0" fmla="*/ 0 w 3396343"/>
              <a:gd name="connsiteY0" fmla="*/ 148046 h 418012"/>
              <a:gd name="connsiteX1" fmla="*/ 313508 w 3396343"/>
              <a:gd name="connsiteY1" fmla="*/ 182880 h 418012"/>
              <a:gd name="connsiteX2" fmla="*/ 487680 w 3396343"/>
              <a:gd name="connsiteY2" fmla="*/ 148046 h 418012"/>
              <a:gd name="connsiteX3" fmla="*/ 618308 w 3396343"/>
              <a:gd name="connsiteY3" fmla="*/ 0 h 418012"/>
              <a:gd name="connsiteX4" fmla="*/ 1254034 w 3396343"/>
              <a:gd name="connsiteY4" fmla="*/ 113212 h 418012"/>
              <a:gd name="connsiteX5" fmla="*/ 1489166 w 3396343"/>
              <a:gd name="connsiteY5" fmla="*/ 226423 h 418012"/>
              <a:gd name="connsiteX6" fmla="*/ 1645920 w 3396343"/>
              <a:gd name="connsiteY6" fmla="*/ 235132 h 418012"/>
              <a:gd name="connsiteX7" fmla="*/ 1933303 w 3396343"/>
              <a:gd name="connsiteY7" fmla="*/ 182880 h 418012"/>
              <a:gd name="connsiteX8" fmla="*/ 2151017 w 3396343"/>
              <a:gd name="connsiteY8" fmla="*/ 165463 h 418012"/>
              <a:gd name="connsiteX9" fmla="*/ 2307771 w 3396343"/>
              <a:gd name="connsiteY9" fmla="*/ 165463 h 418012"/>
              <a:gd name="connsiteX10" fmla="*/ 2629988 w 3396343"/>
              <a:gd name="connsiteY10" fmla="*/ 235132 h 418012"/>
              <a:gd name="connsiteX11" fmla="*/ 3396343 w 3396343"/>
              <a:gd name="connsiteY11" fmla="*/ 418012 h 4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6343" h="418012">
                <a:moveTo>
                  <a:pt x="0" y="148046"/>
                </a:moveTo>
                <a:lnTo>
                  <a:pt x="313508" y="182880"/>
                </a:lnTo>
                <a:lnTo>
                  <a:pt x="487680" y="148046"/>
                </a:lnTo>
                <a:lnTo>
                  <a:pt x="618308" y="0"/>
                </a:lnTo>
                <a:lnTo>
                  <a:pt x="1254034" y="113212"/>
                </a:lnTo>
                <a:lnTo>
                  <a:pt x="1489166" y="226423"/>
                </a:lnTo>
                <a:lnTo>
                  <a:pt x="1645920" y="235132"/>
                </a:lnTo>
                <a:lnTo>
                  <a:pt x="1933303" y="182880"/>
                </a:lnTo>
                <a:lnTo>
                  <a:pt x="2151017" y="165463"/>
                </a:lnTo>
                <a:lnTo>
                  <a:pt x="2307771" y="165463"/>
                </a:lnTo>
                <a:lnTo>
                  <a:pt x="2629988" y="235132"/>
                </a:lnTo>
                <a:lnTo>
                  <a:pt x="3396343" y="418012"/>
                </a:lnTo>
              </a:path>
            </a:pathLst>
          </a:custGeom>
          <a:noFill/>
          <a:ln w="31750">
            <a:solidFill>
              <a:schemeClr val="accent1">
                <a:shade val="50000"/>
                <a:alpha val="8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p:cNvPicPr>
            <a:picLocks noChangeAspect="1"/>
          </p:cNvPicPr>
          <p:nvPr/>
        </p:nvPicPr>
        <p:blipFill>
          <a:blip r:embed="rId6"/>
          <a:stretch>
            <a:fillRect/>
          </a:stretch>
        </p:blipFill>
        <p:spPr>
          <a:xfrm>
            <a:off x="1520111" y="2880971"/>
            <a:ext cx="3068673" cy="3911715"/>
          </a:xfrm>
          <a:prstGeom prst="rect">
            <a:avLst/>
          </a:prstGeom>
        </p:spPr>
      </p:pic>
      <p:sp>
        <p:nvSpPr>
          <p:cNvPr id="65" name="正方形/長方形 15"/>
          <p:cNvSpPr>
            <a:spLocks noChangeArrowheads="1"/>
          </p:cNvSpPr>
          <p:nvPr/>
        </p:nvSpPr>
        <p:spPr bwMode="auto">
          <a:xfrm>
            <a:off x="2847020" y="2940148"/>
            <a:ext cx="266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800" b="1" dirty="0">
                <a:latin typeface="Arial" charset="0"/>
              </a:rPr>
              <a:t>※</a:t>
            </a:r>
            <a:r>
              <a:rPr lang="ja-JP" altLang="en-US" sz="1800" b="1" dirty="0">
                <a:latin typeface="Arial" charset="0"/>
              </a:rPr>
              <a:t>事業全体図</a:t>
            </a:r>
          </a:p>
        </p:txBody>
      </p:sp>
      <p:sp>
        <p:nvSpPr>
          <p:cNvPr id="34" name="テキスト ボックス 33"/>
          <p:cNvSpPr txBox="1"/>
          <p:nvPr/>
        </p:nvSpPr>
        <p:spPr>
          <a:xfrm rot="21408346">
            <a:off x="6077917" y="4092896"/>
            <a:ext cx="1370888" cy="276999"/>
          </a:xfrm>
          <a:prstGeom prst="rect">
            <a:avLst/>
          </a:prstGeom>
          <a:noFill/>
          <a:ln>
            <a:noFill/>
          </a:ln>
        </p:spPr>
        <p:txBody>
          <a:bodyPr wrap="none" rtlCol="0">
            <a:spAutoFit/>
          </a:bodyPr>
          <a:lstStyle/>
          <a:p>
            <a:r>
              <a:rPr lang="ja-JP" altLang="en-US" sz="1200" dirty="0"/>
              <a:t>市</a:t>
            </a:r>
            <a:r>
              <a:rPr lang="zh-TW" altLang="en-US" sz="1200" dirty="0"/>
              <a:t>道</a:t>
            </a:r>
            <a:r>
              <a:rPr lang="ja-JP" altLang="en-US" sz="1200" dirty="0"/>
              <a:t>木ノ本田井中</a:t>
            </a:r>
            <a:endParaRPr kumimoji="1" lang="ja-JP" altLang="en-US" sz="1200" dirty="0"/>
          </a:p>
        </p:txBody>
      </p:sp>
      <p:sp>
        <p:nvSpPr>
          <p:cNvPr id="6" name="フリーフォーム 5"/>
          <p:cNvSpPr/>
          <p:nvPr/>
        </p:nvSpPr>
        <p:spPr>
          <a:xfrm>
            <a:off x="5830529" y="4326194"/>
            <a:ext cx="2045110" cy="117987"/>
          </a:xfrm>
          <a:custGeom>
            <a:avLst/>
            <a:gdLst>
              <a:gd name="connsiteX0" fmla="*/ 0 w 2045110"/>
              <a:gd name="connsiteY0" fmla="*/ 117987 h 117987"/>
              <a:gd name="connsiteX1" fmla="*/ 776748 w 2045110"/>
              <a:gd name="connsiteY1" fmla="*/ 58993 h 117987"/>
              <a:gd name="connsiteX2" fmla="*/ 1042219 w 2045110"/>
              <a:gd name="connsiteY2" fmla="*/ 39329 h 117987"/>
              <a:gd name="connsiteX3" fmla="*/ 2045110 w 2045110"/>
              <a:gd name="connsiteY3" fmla="*/ 0 h 117987"/>
            </a:gdLst>
            <a:ahLst/>
            <a:cxnLst>
              <a:cxn ang="0">
                <a:pos x="connsiteX0" y="connsiteY0"/>
              </a:cxn>
              <a:cxn ang="0">
                <a:pos x="connsiteX1" y="connsiteY1"/>
              </a:cxn>
              <a:cxn ang="0">
                <a:pos x="connsiteX2" y="connsiteY2"/>
              </a:cxn>
              <a:cxn ang="0">
                <a:pos x="connsiteX3" y="connsiteY3"/>
              </a:cxn>
            </a:cxnLst>
            <a:rect l="l" t="t" r="r" b="b"/>
            <a:pathLst>
              <a:path w="2045110" h="117987">
                <a:moveTo>
                  <a:pt x="0" y="117987"/>
                </a:moveTo>
                <a:lnTo>
                  <a:pt x="776748" y="58993"/>
                </a:lnTo>
                <a:lnTo>
                  <a:pt x="1042219" y="39329"/>
                </a:lnTo>
                <a:lnTo>
                  <a:pt x="2045110" y="0"/>
                </a:ln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rot="218675">
            <a:off x="5342907" y="6154915"/>
            <a:ext cx="1697106" cy="276999"/>
          </a:xfrm>
          <a:prstGeom prst="rect">
            <a:avLst/>
          </a:prstGeom>
          <a:noFill/>
          <a:ln>
            <a:noFill/>
          </a:ln>
        </p:spPr>
        <p:txBody>
          <a:bodyPr wrap="square" rtlCol="0">
            <a:spAutoFit/>
          </a:bodyPr>
          <a:lstStyle/>
          <a:p>
            <a:r>
              <a:rPr lang="zh-TW" altLang="en-US" sz="1200" dirty="0"/>
              <a:t>府道堺大和高田</a:t>
            </a:r>
            <a:r>
              <a:rPr lang="zh-TW" altLang="en-US" sz="1200" dirty="0" smtClean="0"/>
              <a:t>線</a:t>
            </a:r>
            <a:endParaRPr kumimoji="1" lang="ja-JP" altLang="en-US" sz="1200" dirty="0"/>
          </a:p>
        </p:txBody>
      </p:sp>
      <p:sp>
        <p:nvSpPr>
          <p:cNvPr id="39" name="テキスト ボックス 38"/>
          <p:cNvSpPr txBox="1"/>
          <p:nvPr/>
        </p:nvSpPr>
        <p:spPr>
          <a:xfrm rot="564220">
            <a:off x="4714627" y="4660803"/>
            <a:ext cx="646331" cy="276999"/>
          </a:xfrm>
          <a:prstGeom prst="rect">
            <a:avLst/>
          </a:prstGeom>
          <a:noFill/>
          <a:ln>
            <a:noFill/>
          </a:ln>
        </p:spPr>
        <p:txBody>
          <a:bodyPr wrap="none" rtlCol="0">
            <a:spAutoFit/>
          </a:bodyPr>
          <a:lstStyle/>
          <a:p>
            <a:r>
              <a:rPr kumimoji="1" lang="ja-JP" altLang="en-US" sz="1200" dirty="0" smtClean="0"/>
              <a:t>大和川</a:t>
            </a:r>
            <a:endParaRPr kumimoji="1" lang="ja-JP" altLang="en-US" sz="1200" dirty="0"/>
          </a:p>
        </p:txBody>
      </p:sp>
      <p:cxnSp>
        <p:nvCxnSpPr>
          <p:cNvPr id="40" name="直線コネクタ 39"/>
          <p:cNvCxnSpPr/>
          <p:nvPr/>
        </p:nvCxnSpPr>
        <p:spPr>
          <a:xfrm>
            <a:off x="1979712" y="3512244"/>
            <a:ext cx="57606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a:off x="1835696" y="6594279"/>
            <a:ext cx="57606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3" name="直線矢印コネクタ 42"/>
          <p:cNvCxnSpPr/>
          <p:nvPr/>
        </p:nvCxnSpPr>
        <p:spPr>
          <a:xfrm>
            <a:off x="1963732" y="3561720"/>
            <a:ext cx="0" cy="2915280"/>
          </a:xfrm>
          <a:prstGeom prst="straightConnector1">
            <a:avLst/>
          </a:prstGeom>
          <a:ln w="22225">
            <a:headEnd type="triangle"/>
            <a:tailEnd type="triangle"/>
          </a:ln>
        </p:spPr>
        <p:style>
          <a:lnRef idx="1">
            <a:schemeClr val="dk1"/>
          </a:lnRef>
          <a:fillRef idx="0">
            <a:schemeClr val="dk1"/>
          </a:fillRef>
          <a:effectRef idx="0">
            <a:schemeClr val="dk1"/>
          </a:effectRef>
          <a:fontRef idx="minor">
            <a:schemeClr val="tx1"/>
          </a:fontRef>
        </p:style>
      </p:cxnSp>
      <p:sp>
        <p:nvSpPr>
          <p:cNvPr id="45" name="テキスト ボックス 44"/>
          <p:cNvSpPr txBox="1"/>
          <p:nvPr/>
        </p:nvSpPr>
        <p:spPr>
          <a:xfrm>
            <a:off x="854076" y="5908066"/>
            <a:ext cx="1031051" cy="430887"/>
          </a:xfrm>
          <a:prstGeom prst="rect">
            <a:avLst/>
          </a:prstGeom>
          <a:solidFill>
            <a:schemeClr val="bg1"/>
          </a:solidFill>
          <a:ln>
            <a:solidFill>
              <a:schemeClr val="dk1">
                <a:shade val="95000"/>
                <a:satMod val="105000"/>
              </a:schemeClr>
            </a:solidFill>
          </a:ln>
        </p:spPr>
        <p:txBody>
          <a:bodyPr wrap="none" rtlCol="0">
            <a:spAutoFit/>
          </a:bodyPr>
          <a:lstStyle/>
          <a:p>
            <a:r>
              <a:rPr lang="ja-JP" altLang="en-US" sz="1100" b="1" dirty="0" smtClean="0"/>
              <a:t>全体事業</a:t>
            </a:r>
            <a:r>
              <a:rPr lang="ja-JP" altLang="en-US" sz="1100" b="1" dirty="0"/>
              <a:t>区間</a:t>
            </a:r>
            <a:endParaRPr lang="en-US" altLang="ja-JP" sz="1100" b="1" dirty="0"/>
          </a:p>
          <a:p>
            <a:r>
              <a:rPr kumimoji="1" lang="en-US" altLang="ja-JP" sz="1100" b="1" dirty="0" smtClean="0"/>
              <a:t>L=11.5</a:t>
            </a:r>
            <a:r>
              <a:rPr kumimoji="1" lang="ja-JP" altLang="en-US" sz="1100" b="1" dirty="0" smtClean="0"/>
              <a:t>ｋｍ</a:t>
            </a:r>
            <a:endParaRPr kumimoji="1" lang="ja-JP" altLang="en-US" sz="1100" b="1" dirty="0"/>
          </a:p>
        </p:txBody>
      </p:sp>
      <p:sp>
        <p:nvSpPr>
          <p:cNvPr id="41" name="正方形/長方形 4"/>
          <p:cNvSpPr>
            <a:spLocks noChangeArrowheads="1"/>
          </p:cNvSpPr>
          <p:nvPr/>
        </p:nvSpPr>
        <p:spPr bwMode="auto">
          <a:xfrm>
            <a:off x="76537" y="564675"/>
            <a:ext cx="892899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800" b="1" dirty="0">
                <a:latin typeface="Arial" charset="0"/>
              </a:rPr>
              <a:t>■事業目的</a:t>
            </a:r>
            <a:endParaRPr lang="en-US" altLang="ja-JP" sz="1800" b="1" dirty="0">
              <a:latin typeface="Arial" charset="0"/>
            </a:endParaRPr>
          </a:p>
          <a:p>
            <a:pPr eaLnBrk="1" hangingPunct="1">
              <a:spcBef>
                <a:spcPct val="0"/>
              </a:spcBef>
              <a:buNone/>
            </a:pPr>
            <a:r>
              <a:rPr lang="ja-JP" altLang="en-US" sz="1800" dirty="0">
                <a:latin typeface="ＭＳ ゴシック" pitchFamily="49" charset="-128"/>
                <a:ea typeface="ＭＳ ゴシック" pitchFamily="49" charset="-128"/>
              </a:rPr>
              <a:t>　本路線は、八尾市から富田林市までを南北に結ぶ主要幹線道路</a:t>
            </a:r>
            <a:r>
              <a:rPr lang="ja-JP" altLang="en-US" sz="1800" dirty="0" smtClean="0">
                <a:latin typeface="ＭＳ ゴシック" pitchFamily="49" charset="-128"/>
                <a:ea typeface="ＭＳ ゴシック" pitchFamily="49" charset="-128"/>
              </a:rPr>
              <a:t>で、順次整備を進めているところであり、大和</a:t>
            </a:r>
            <a:r>
              <a:rPr lang="ja-JP" altLang="en-US" sz="1800" dirty="0">
                <a:latin typeface="ＭＳ ゴシック" pitchFamily="49" charset="-128"/>
                <a:ea typeface="ＭＳ ゴシック" pitchFamily="49" charset="-128"/>
              </a:rPr>
              <a:t>川以南から八尾空港に拠点を置く大阪府中部広域防災拠点及び大阪府広域医療搬送拠点への重要なアクセス機能を担う路線である。</a:t>
            </a:r>
            <a:endParaRPr lang="en-US" altLang="ja-JP" sz="1800" dirty="0">
              <a:latin typeface="ＭＳ ゴシック" pitchFamily="49" charset="-128"/>
              <a:ea typeface="ＭＳ ゴシック" pitchFamily="49" charset="-128"/>
            </a:endParaRPr>
          </a:p>
          <a:p>
            <a:pPr eaLnBrk="1" hangingPunct="1">
              <a:spcBef>
                <a:spcPct val="0"/>
              </a:spcBef>
              <a:buNone/>
            </a:pPr>
            <a:r>
              <a:rPr lang="ja-JP" altLang="en-US" sz="1800" dirty="0">
                <a:latin typeface="ＭＳ ゴシック" pitchFamily="49" charset="-128"/>
                <a:ea typeface="ＭＳ ゴシック" pitchFamily="49" charset="-128"/>
              </a:rPr>
              <a:t>　本事業は、中部広域防災</a:t>
            </a:r>
            <a:r>
              <a:rPr lang="ja-JP" altLang="en-US" sz="1800" dirty="0" smtClean="0">
                <a:latin typeface="ＭＳ ゴシック" pitchFamily="49" charset="-128"/>
                <a:ea typeface="ＭＳ ゴシック" pitchFamily="49" charset="-128"/>
              </a:rPr>
              <a:t>拠点や</a:t>
            </a:r>
            <a:r>
              <a:rPr lang="ja-JP" altLang="en-US" sz="1800" dirty="0">
                <a:latin typeface="ＭＳ ゴシック" pitchFamily="49" charset="-128"/>
                <a:ea typeface="ＭＳ ゴシック" pitchFamily="49" charset="-128"/>
              </a:rPr>
              <a:t>広域医療搬送</a:t>
            </a:r>
            <a:r>
              <a:rPr lang="ja-JP" altLang="en-US" sz="1800" dirty="0" smtClean="0">
                <a:latin typeface="ＭＳ ゴシック" pitchFamily="49" charset="-128"/>
                <a:ea typeface="ＭＳ ゴシック" pitchFamily="49" charset="-128"/>
              </a:rPr>
              <a:t>拠点への</a:t>
            </a:r>
            <a:r>
              <a:rPr lang="ja-JP" altLang="en-US" sz="1800" dirty="0">
                <a:latin typeface="ＭＳ ゴシック" pitchFamily="49" charset="-128"/>
                <a:ea typeface="ＭＳ ゴシック" pitchFamily="49" charset="-128"/>
              </a:rPr>
              <a:t>一次</a:t>
            </a:r>
            <a:r>
              <a:rPr lang="ja-JP" altLang="en-US" sz="1800" dirty="0" smtClean="0">
                <a:latin typeface="ＭＳ ゴシック" pitchFamily="49" charset="-128"/>
                <a:ea typeface="ＭＳ ゴシック" pitchFamily="49" charset="-128"/>
              </a:rPr>
              <a:t>アクセス道路として都市計画決定に基づき整備を行うもの</a:t>
            </a:r>
            <a:r>
              <a:rPr lang="ja-JP" altLang="en-US" sz="1800" dirty="0">
                <a:latin typeface="ＭＳ ゴシック" pitchFamily="49" charset="-128"/>
                <a:ea typeface="ＭＳ ゴシック" pitchFamily="49" charset="-128"/>
              </a:rPr>
              <a:t>で</a:t>
            </a:r>
            <a:r>
              <a:rPr lang="ja-JP" altLang="en-US" sz="1800" dirty="0" smtClean="0">
                <a:latin typeface="ＭＳ ゴシック" pitchFamily="49" charset="-128"/>
                <a:ea typeface="ＭＳ ゴシック" pitchFamily="49" charset="-128"/>
              </a:rPr>
              <a:t>、整備後には広域</a:t>
            </a:r>
            <a:r>
              <a:rPr lang="ja-JP" altLang="en-US" sz="1800" dirty="0">
                <a:latin typeface="ＭＳ ゴシック" pitchFamily="49" charset="-128"/>
                <a:ea typeface="ＭＳ ゴシック" pitchFamily="49" charset="-128"/>
              </a:rPr>
              <a:t>緊急交通路として</a:t>
            </a:r>
            <a:r>
              <a:rPr lang="ja-JP" altLang="en-US" sz="1800" dirty="0" smtClean="0">
                <a:latin typeface="ＭＳ ゴシック" pitchFamily="49" charset="-128"/>
                <a:ea typeface="ＭＳ ゴシック" pitchFamily="49" charset="-128"/>
              </a:rPr>
              <a:t>位置づけ、</a:t>
            </a:r>
            <a:r>
              <a:rPr lang="ja-JP" altLang="en-US" sz="1800" dirty="0">
                <a:latin typeface="ＭＳ ゴシック" pitchFamily="49" charset="-128"/>
                <a:ea typeface="ＭＳ ゴシック" pitchFamily="49" charset="-128"/>
              </a:rPr>
              <a:t>災害時に迅速かつ</a:t>
            </a:r>
            <a:r>
              <a:rPr lang="ja-JP" altLang="en-US" sz="1800" dirty="0" smtClean="0">
                <a:latin typeface="ＭＳ ゴシック" pitchFamily="49" charset="-128"/>
                <a:ea typeface="ＭＳ ゴシック" pitchFamily="49" charset="-128"/>
              </a:rPr>
              <a:t>的確な対応を可能とする道路へと整備を行い、防災</a:t>
            </a:r>
            <a:r>
              <a:rPr lang="ja-JP" altLang="en-US" sz="1800" dirty="0">
                <a:latin typeface="ＭＳ ゴシック" pitchFamily="49" charset="-128"/>
                <a:ea typeface="ＭＳ ゴシック" pitchFamily="49" charset="-128"/>
              </a:rPr>
              <a:t>機能の強化を図るものである</a:t>
            </a:r>
            <a:r>
              <a:rPr lang="ja-JP" altLang="en-US" sz="1800" dirty="0" smtClean="0">
                <a:latin typeface="ＭＳ ゴシック" pitchFamily="49" charset="-128"/>
                <a:ea typeface="ＭＳ ゴシック" pitchFamily="49" charset="-128"/>
              </a:rPr>
              <a:t>。</a:t>
            </a:r>
            <a:endParaRPr lang="ja-JP" altLang="en-US" sz="1800"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2157104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50825" y="620688"/>
            <a:ext cx="8569325" cy="5856312"/>
          </a:xfrm>
          <a:prstGeom prst="roundRect">
            <a:avLst>
              <a:gd name="adj" fmla="val 62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ja-JP" sz="2400" b="1" dirty="0">
                <a:solidFill>
                  <a:schemeClr val="tx1"/>
                </a:solidFill>
                <a:latin typeface="ＭＳ ゴシック" panose="020B0609070205080204" pitchFamily="49" charset="-128"/>
                <a:ea typeface="ＭＳ ゴシック" panose="020B0609070205080204" pitchFamily="49" charset="-128"/>
              </a:rPr>
              <a:t>○事業</a:t>
            </a:r>
            <a:r>
              <a:rPr lang="ja-JP" altLang="en-US" sz="2400" b="1" dirty="0">
                <a:solidFill>
                  <a:schemeClr val="tx1"/>
                </a:solidFill>
                <a:latin typeface="ＭＳ ゴシック" panose="020B0609070205080204" pitchFamily="49" charset="-128"/>
                <a:ea typeface="ＭＳ ゴシック" panose="020B0609070205080204" pitchFamily="49" charset="-128"/>
              </a:rPr>
              <a:t>継続</a:t>
            </a:r>
            <a:endParaRPr lang="ja-JP" altLang="ja-JP" sz="2400" b="1" dirty="0">
              <a:solidFill>
                <a:schemeClr val="tx1"/>
              </a:solidFill>
              <a:latin typeface="ＭＳ ゴシック" panose="020B0609070205080204" pitchFamily="49" charset="-128"/>
              <a:ea typeface="ＭＳ ゴシック" panose="020B0609070205080204" pitchFamily="49" charset="-128"/>
            </a:endParaRPr>
          </a:p>
          <a:p>
            <a:pPr>
              <a:defRPr/>
            </a:pPr>
            <a:r>
              <a:rPr lang="en-US" altLang="ja-JP" sz="2400" dirty="0">
                <a:solidFill>
                  <a:schemeClr val="tx1"/>
                </a:solidFill>
                <a:latin typeface="ＭＳ ゴシック" panose="020B0609070205080204" pitchFamily="49" charset="-128"/>
                <a:ea typeface="ＭＳ ゴシック" panose="020B0609070205080204" pitchFamily="49" charset="-128"/>
              </a:rPr>
              <a:t> </a:t>
            </a:r>
            <a:endParaRPr lang="ja-JP" altLang="ja-JP" sz="24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ja-JP" sz="2000" dirty="0">
                <a:solidFill>
                  <a:schemeClr val="tx1"/>
                </a:solidFill>
                <a:latin typeface="ＭＳ ゴシック" panose="020B0609070205080204" pitchFamily="49" charset="-128"/>
                <a:ea typeface="ＭＳ ゴシック" panose="020B0609070205080204" pitchFamily="49" charset="-128"/>
              </a:rPr>
              <a:t>＜判断の理由＞</a:t>
            </a:r>
          </a:p>
          <a:p>
            <a:pPr marL="266700" indent="-266700">
              <a:defRPr/>
            </a:pPr>
            <a:r>
              <a:rPr lang="ja-JP" altLang="en-US" sz="2000" dirty="0" smtClean="0">
                <a:solidFill>
                  <a:schemeClr val="tx1"/>
                </a:solidFill>
                <a:latin typeface="ＭＳ ゴシック" panose="020B0609070205080204" pitchFamily="49" charset="-128"/>
                <a:ea typeface="ＭＳ ゴシック" panose="020B0609070205080204" pitchFamily="49" charset="-128"/>
              </a:rPr>
              <a:t>・</a:t>
            </a:r>
            <a:r>
              <a:rPr lang="ja-JP" altLang="en-US" sz="2000" dirty="0">
                <a:solidFill>
                  <a:schemeClr val="tx1"/>
                </a:solidFill>
                <a:latin typeface="ＭＳ ゴシック" panose="020B0609070205080204" pitchFamily="49" charset="-128"/>
                <a:ea typeface="ＭＳ ゴシック" panose="020B0609070205080204" pitchFamily="49" charset="-128"/>
              </a:rPr>
              <a:t>大和川以南から大阪府中部広域防災拠点及び大阪府広域医療搬送拠点への重要なアクセス道路となるため、広域緊急交通路として位置付けることで、防災機能の強化に寄与すること</a:t>
            </a:r>
            <a:r>
              <a:rPr lang="ja-JP" altLang="en-US" sz="2000" dirty="0" smtClean="0">
                <a:solidFill>
                  <a:schemeClr val="tx1"/>
                </a:solidFill>
                <a:latin typeface="ＭＳ ゴシック" panose="020B0609070205080204" pitchFamily="49" charset="-128"/>
                <a:ea typeface="ＭＳ ゴシック" panose="020B0609070205080204" pitchFamily="49" charset="-128"/>
              </a:rPr>
              <a:t>。また、中部</a:t>
            </a:r>
            <a:r>
              <a:rPr lang="ja-JP" altLang="en-US" sz="2000" dirty="0">
                <a:solidFill>
                  <a:schemeClr val="tx1"/>
                </a:solidFill>
                <a:latin typeface="ＭＳ ゴシック" panose="020B0609070205080204" pitchFamily="49" charset="-128"/>
                <a:ea typeface="ＭＳ ゴシック" panose="020B0609070205080204" pitchFamily="49" charset="-128"/>
              </a:rPr>
              <a:t>広域防災</a:t>
            </a:r>
            <a:r>
              <a:rPr lang="ja-JP" altLang="en-US" sz="2000" dirty="0" smtClean="0">
                <a:solidFill>
                  <a:schemeClr val="tx1"/>
                </a:solidFill>
                <a:latin typeface="ＭＳ ゴシック" panose="020B0609070205080204" pitchFamily="49" charset="-128"/>
                <a:ea typeface="ＭＳ ゴシック" panose="020B0609070205080204" pitchFamily="49" charset="-128"/>
              </a:rPr>
              <a:t>拠点</a:t>
            </a:r>
            <a:r>
              <a:rPr lang="ja-JP" altLang="en-US" sz="2000" dirty="0">
                <a:solidFill>
                  <a:schemeClr val="tx1"/>
                </a:solidFill>
                <a:latin typeface="ＭＳ ゴシック" panose="020B0609070205080204" pitchFamily="49" charset="-128"/>
                <a:ea typeface="ＭＳ ゴシック" panose="020B0609070205080204" pitchFamily="49" charset="-128"/>
              </a:rPr>
              <a:t>及び大阪府広域医療搬送</a:t>
            </a:r>
            <a:r>
              <a:rPr lang="ja-JP" altLang="en-US" sz="2000" dirty="0" smtClean="0">
                <a:solidFill>
                  <a:schemeClr val="tx1"/>
                </a:solidFill>
                <a:latin typeface="ＭＳ ゴシック" panose="020B0609070205080204" pitchFamily="49" charset="-128"/>
                <a:ea typeface="ＭＳ ゴシック" panose="020B0609070205080204" pitchFamily="49" charset="-128"/>
              </a:rPr>
              <a:t>拠点へのアクセス</a:t>
            </a:r>
            <a:r>
              <a:rPr lang="ja-JP" altLang="en-US" sz="2000" dirty="0">
                <a:solidFill>
                  <a:schemeClr val="tx1"/>
                </a:solidFill>
                <a:latin typeface="ＭＳ ゴシック" panose="020B0609070205080204" pitchFamily="49" charset="-128"/>
                <a:ea typeface="ＭＳ ゴシック" panose="020B0609070205080204" pitchFamily="49" charset="-128"/>
              </a:rPr>
              <a:t>道路となる都市計画道路は</a:t>
            </a:r>
            <a:r>
              <a:rPr lang="ja-JP" altLang="en-US" sz="2000" dirty="0" smtClean="0">
                <a:solidFill>
                  <a:schemeClr val="tx1"/>
                </a:solidFill>
                <a:latin typeface="ＭＳ ゴシック" panose="020B0609070205080204" pitchFamily="49" charset="-128"/>
                <a:ea typeface="ＭＳ ゴシック" panose="020B0609070205080204" pitchFamily="49" charset="-128"/>
              </a:rPr>
              <a:t>、本路線のみ</a:t>
            </a:r>
            <a:r>
              <a:rPr lang="ja-JP" altLang="en-US" sz="2000" dirty="0">
                <a:solidFill>
                  <a:schemeClr val="tx1"/>
                </a:solidFill>
                <a:latin typeface="ＭＳ ゴシック" panose="020B0609070205080204" pitchFamily="49" charset="-128"/>
                <a:ea typeface="ＭＳ ゴシック" panose="020B0609070205080204" pitchFamily="49" charset="-128"/>
              </a:rPr>
              <a:t>で</a:t>
            </a:r>
            <a:r>
              <a:rPr lang="ja-JP" altLang="en-US" sz="2000" dirty="0" smtClean="0">
                <a:solidFill>
                  <a:schemeClr val="tx1"/>
                </a:solidFill>
                <a:latin typeface="ＭＳ ゴシック" panose="020B0609070205080204" pitchFamily="49" charset="-128"/>
                <a:ea typeface="ＭＳ ゴシック" panose="020B0609070205080204" pitchFamily="49" charset="-128"/>
              </a:rPr>
              <a:t>あること。</a:t>
            </a:r>
            <a:endParaRPr lang="ja-JP" altLang="en-US" sz="2000" dirty="0">
              <a:solidFill>
                <a:schemeClr val="tx1"/>
              </a:solidFill>
              <a:latin typeface="ＭＳ ゴシック" panose="020B0609070205080204" pitchFamily="49" charset="-128"/>
              <a:ea typeface="ＭＳ ゴシック" panose="020B0609070205080204" pitchFamily="49" charset="-128"/>
            </a:endParaRPr>
          </a:p>
          <a:p>
            <a:pPr marL="266700" indent="-266700">
              <a:defRPr/>
            </a:pP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marL="266700" indent="-266700">
              <a:defRPr/>
            </a:pPr>
            <a:r>
              <a:rPr lang="ja-JP" altLang="en-US" sz="2000" dirty="0">
                <a:solidFill>
                  <a:schemeClr val="tx1"/>
                </a:solidFill>
                <a:latin typeface="ＭＳ ゴシック" panose="020B0609070205080204" pitchFamily="49" charset="-128"/>
                <a:ea typeface="ＭＳ ゴシック" panose="020B0609070205080204" pitchFamily="49" charset="-128"/>
              </a:rPr>
              <a:t>・十分な幅員が確保</a:t>
            </a:r>
            <a:r>
              <a:rPr lang="ja-JP" altLang="en-US" sz="2000" dirty="0" smtClean="0">
                <a:solidFill>
                  <a:schemeClr val="tx1"/>
                </a:solidFill>
                <a:latin typeface="ＭＳ ゴシック" panose="020B0609070205080204" pitchFamily="49" charset="-128"/>
                <a:ea typeface="ＭＳ ゴシック" panose="020B0609070205080204" pitchFamily="49" charset="-128"/>
              </a:rPr>
              <a:t>された歩道及び自転車道を</a:t>
            </a:r>
            <a:r>
              <a:rPr lang="ja-JP" altLang="en-US" sz="2000" dirty="0">
                <a:solidFill>
                  <a:schemeClr val="tx1"/>
                </a:solidFill>
                <a:latin typeface="ＭＳ ゴシック" panose="020B0609070205080204" pitchFamily="49" charset="-128"/>
                <a:ea typeface="ＭＳ ゴシック" panose="020B0609070205080204" pitchFamily="49" charset="-128"/>
              </a:rPr>
              <a:t>整備することにより、歩行者、自転車の安全が確保され、快適性が向上</a:t>
            </a:r>
            <a:r>
              <a:rPr lang="ja-JP" altLang="en-US" sz="2000" dirty="0" smtClean="0">
                <a:solidFill>
                  <a:schemeClr val="tx1"/>
                </a:solidFill>
                <a:latin typeface="ＭＳ ゴシック" panose="020B0609070205080204" pitchFamily="49" charset="-128"/>
                <a:ea typeface="ＭＳ ゴシック" panose="020B0609070205080204" pitchFamily="49" charset="-128"/>
              </a:rPr>
              <a:t>すること。</a:t>
            </a:r>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a:p>
            <a:pPr marL="266700" indent="-266700">
              <a:defRPr/>
            </a:pP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marL="266700" indent="-266700">
              <a:defRPr/>
            </a:pPr>
            <a:r>
              <a:rPr lang="ja-JP" altLang="en-US" sz="2000" dirty="0">
                <a:solidFill>
                  <a:schemeClr val="tx1"/>
                </a:solidFill>
                <a:latin typeface="ＭＳ ゴシック" panose="020B0609070205080204" pitchFamily="49" charset="-128"/>
                <a:ea typeface="ＭＳ ゴシック" panose="020B0609070205080204" pitchFamily="49" charset="-128"/>
              </a:rPr>
              <a:t>・地元市より早期整備の要望があること。</a:t>
            </a:r>
          </a:p>
          <a:p>
            <a:pPr marL="266700" indent="-266700">
              <a:defRPr/>
            </a:pPr>
            <a:endParaRPr lang="ja-JP" altLang="en-US" sz="2000" dirty="0">
              <a:solidFill>
                <a:schemeClr val="tx1"/>
              </a:solidFill>
              <a:latin typeface="ＭＳ ゴシック" panose="020B0609070205080204" pitchFamily="49" charset="-128"/>
              <a:ea typeface="ＭＳ ゴシック" panose="020B0609070205080204" pitchFamily="49" charset="-128"/>
            </a:endParaRPr>
          </a:p>
          <a:p>
            <a:pPr>
              <a:defRPr/>
            </a:pPr>
            <a:r>
              <a:rPr lang="en-US" altLang="ja-JP" sz="2000" dirty="0">
                <a:solidFill>
                  <a:schemeClr val="tx1"/>
                </a:solidFill>
                <a:latin typeface="ＭＳ ゴシック" panose="020B0609070205080204" pitchFamily="49" charset="-128"/>
                <a:ea typeface="ＭＳ ゴシック" panose="020B0609070205080204" pitchFamily="49" charset="-128"/>
              </a:rPr>
              <a:t> </a:t>
            </a:r>
            <a:endParaRPr lang="ja-JP"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en-US" altLang="ja-JP" sz="2000" dirty="0">
                <a:solidFill>
                  <a:schemeClr val="tx1"/>
                </a:solidFill>
                <a:latin typeface="ＭＳ ゴシック" panose="020B0609070205080204" pitchFamily="49" charset="-128"/>
                <a:ea typeface="ＭＳ ゴシック" panose="020B0609070205080204" pitchFamily="49" charset="-128"/>
              </a:rPr>
              <a:t>  </a:t>
            </a:r>
            <a:r>
              <a:rPr lang="ja-JP" altLang="ja-JP" sz="2000" dirty="0">
                <a:solidFill>
                  <a:schemeClr val="tx1"/>
                </a:solidFill>
                <a:latin typeface="ＭＳ ゴシック" panose="020B0609070205080204" pitchFamily="49" charset="-128"/>
                <a:ea typeface="ＭＳ ゴシック" panose="020B0609070205080204" pitchFamily="49" charset="-128"/>
              </a:rPr>
              <a:t>以上の</a:t>
            </a:r>
            <a:r>
              <a:rPr lang="ja-JP" altLang="en-US" sz="2000" dirty="0">
                <a:solidFill>
                  <a:schemeClr val="tx1"/>
                </a:solidFill>
                <a:latin typeface="ＭＳ ゴシック" panose="020B0609070205080204" pitchFamily="49" charset="-128"/>
                <a:ea typeface="ＭＳ ゴシック" panose="020B0609070205080204" pitchFamily="49" charset="-128"/>
              </a:rPr>
              <a:t>理由</a:t>
            </a:r>
            <a:r>
              <a:rPr lang="ja-JP" altLang="ja-JP" sz="2000" dirty="0">
                <a:solidFill>
                  <a:schemeClr val="tx1"/>
                </a:solidFill>
                <a:latin typeface="ＭＳ ゴシック" panose="020B0609070205080204" pitchFamily="49" charset="-128"/>
                <a:ea typeface="ＭＳ ゴシック" panose="020B0609070205080204" pitchFamily="49" charset="-128"/>
              </a:rPr>
              <a:t>から、事業</a:t>
            </a:r>
            <a:r>
              <a:rPr lang="ja-JP" altLang="en-US" sz="2000" dirty="0">
                <a:solidFill>
                  <a:schemeClr val="tx1"/>
                </a:solidFill>
                <a:latin typeface="ＭＳ ゴシック" panose="020B0609070205080204" pitchFamily="49" charset="-128"/>
                <a:ea typeface="ＭＳ ゴシック" panose="020B0609070205080204" pitchFamily="49" charset="-128"/>
              </a:rPr>
              <a:t>を継続</a:t>
            </a:r>
            <a:r>
              <a:rPr lang="ja-JP" altLang="ja-JP" sz="2000" dirty="0">
                <a:solidFill>
                  <a:schemeClr val="tx1"/>
                </a:solidFill>
                <a:latin typeface="ＭＳ ゴシック" panose="020B0609070205080204" pitchFamily="49" charset="-128"/>
                <a:ea typeface="ＭＳ ゴシック" panose="020B0609070205080204" pitchFamily="49" charset="-128"/>
              </a:rPr>
              <a:t>する。</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endParaRPr lang="ja-JP" altLang="ja-JP" sz="2000" dirty="0">
              <a:solidFill>
                <a:schemeClr val="tx1"/>
              </a:solidFill>
              <a:latin typeface="ＭＳ ゴシック" panose="020B0609070205080204" pitchFamily="49" charset="-128"/>
              <a:ea typeface="ＭＳ ゴシック" panose="020B0609070205080204" pitchFamily="49" charset="-128"/>
            </a:endParaRPr>
          </a:p>
        </p:txBody>
      </p:sp>
      <p:sp>
        <p:nvSpPr>
          <p:cNvPr id="24579"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E511A2F4-8A0E-46BA-9CBF-EC3632D5F853}" type="slidenum">
              <a:rPr lang="ja-JP" altLang="en-US" sz="2000" smtClean="0">
                <a:latin typeface="Arial" charset="0"/>
              </a:rPr>
              <a:pPr eaLnBrk="1" hangingPunct="1">
                <a:spcBef>
                  <a:spcPct val="0"/>
                </a:spcBef>
                <a:buFontTx/>
                <a:buNone/>
              </a:pPr>
              <a:t>20</a:t>
            </a:fld>
            <a:endParaRPr lang="ja-JP" altLang="en-US" sz="2000">
              <a:latin typeface="Arial" charset="0"/>
            </a:endParaRPr>
          </a:p>
        </p:txBody>
      </p:sp>
      <p:sp>
        <p:nvSpPr>
          <p:cNvPr id="7" name="Rectangle 2"/>
          <p:cNvSpPr txBox="1">
            <a:spLocks noChangeArrowheads="1"/>
          </p:cNvSpPr>
          <p:nvPr/>
        </p:nvSpPr>
        <p:spPr bwMode="auto">
          <a:xfrm>
            <a:off x="-22225" y="-12700"/>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5pPr>
            <a:lvl6pPr marL="22860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6pPr>
            <a:lvl7pPr marL="27432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7pPr>
            <a:lvl8pPr marL="32004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8pPr>
            <a:lvl9pPr marL="36576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４．対応方針（原案）</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28322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グループ化 72"/>
          <p:cNvGrpSpPr/>
          <p:nvPr/>
        </p:nvGrpSpPr>
        <p:grpSpPr>
          <a:xfrm>
            <a:off x="2682541" y="1806243"/>
            <a:ext cx="3827790" cy="3424727"/>
            <a:chOff x="2051719" y="1556792"/>
            <a:chExt cx="4896545" cy="4176464"/>
          </a:xfrm>
        </p:grpSpPr>
        <p:pic>
          <p:nvPicPr>
            <p:cNvPr id="74" name="図 73"/>
            <p:cNvPicPr>
              <a:picLocks noChangeAspect="1"/>
            </p:cNvPicPr>
            <p:nvPr/>
          </p:nvPicPr>
          <p:blipFill rotWithShape="1">
            <a:blip r:embed="rId3"/>
            <a:srcRect l="15514" t="19463" r="29212" b="12928"/>
            <a:stretch/>
          </p:blipFill>
          <p:spPr>
            <a:xfrm>
              <a:off x="2051720" y="1556792"/>
              <a:ext cx="4896544" cy="2983291"/>
            </a:xfrm>
            <a:prstGeom prst="rect">
              <a:avLst/>
            </a:prstGeom>
          </p:spPr>
        </p:pic>
        <p:pic>
          <p:nvPicPr>
            <p:cNvPr id="75" name="図 74"/>
            <p:cNvPicPr>
              <a:picLocks noChangeAspect="1"/>
            </p:cNvPicPr>
            <p:nvPr/>
          </p:nvPicPr>
          <p:blipFill rotWithShape="1">
            <a:blip r:embed="rId4"/>
            <a:srcRect l="16286" t="15366" r="28440" b="9855"/>
            <a:stretch/>
          </p:blipFill>
          <p:spPr>
            <a:xfrm>
              <a:off x="2051719" y="2433555"/>
              <a:ext cx="4896545" cy="3299701"/>
            </a:xfrm>
            <a:prstGeom prst="rect">
              <a:avLst/>
            </a:prstGeom>
          </p:spPr>
        </p:pic>
      </p:grpSp>
      <p:sp>
        <p:nvSpPr>
          <p:cNvPr id="12" name="正方形/長方形 11">
            <a:extLst>
              <a:ext uri="{FF2B5EF4-FFF2-40B4-BE49-F238E27FC236}">
                <a16:creationId xmlns:a16="http://schemas.microsoft.com/office/drawing/2014/main" id="{0107DF5A-D7FC-BFCE-AE63-C497136B6BEC}"/>
              </a:ext>
            </a:extLst>
          </p:cNvPr>
          <p:cNvSpPr/>
          <p:nvPr/>
        </p:nvSpPr>
        <p:spPr bwMode="auto">
          <a:xfrm>
            <a:off x="3488736" y="4914776"/>
            <a:ext cx="923330"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latin typeface="+mj-ea"/>
                <a:ea typeface="+mj-ea"/>
              </a:rPr>
              <a:t>府道堺大和高田線</a:t>
            </a:r>
          </a:p>
        </p:txBody>
      </p:sp>
      <p:sp>
        <p:nvSpPr>
          <p:cNvPr id="18" name="フリーフォーム: 図形 17">
            <a:extLst>
              <a:ext uri="{FF2B5EF4-FFF2-40B4-BE49-F238E27FC236}">
                <a16:creationId xmlns:a16="http://schemas.microsoft.com/office/drawing/2014/main" id="{CD54E9DE-2CE8-AEAC-4DD1-53603BE186E8}"/>
              </a:ext>
            </a:extLst>
          </p:cNvPr>
          <p:cNvSpPr/>
          <p:nvPr/>
        </p:nvSpPr>
        <p:spPr>
          <a:xfrm>
            <a:off x="3501565" y="2806902"/>
            <a:ext cx="1876262" cy="89525"/>
          </a:xfrm>
          <a:custGeom>
            <a:avLst/>
            <a:gdLst>
              <a:gd name="connsiteX0" fmla="*/ 0 w 2110154"/>
              <a:gd name="connsiteY0" fmla="*/ 76200 h 76200"/>
              <a:gd name="connsiteX1" fmla="*/ 550985 w 2110154"/>
              <a:gd name="connsiteY1" fmla="*/ 58615 h 76200"/>
              <a:gd name="connsiteX2" fmla="*/ 1090246 w 2110154"/>
              <a:gd name="connsiteY2" fmla="*/ 0 h 76200"/>
              <a:gd name="connsiteX3" fmla="*/ 2110154 w 2110154"/>
              <a:gd name="connsiteY3" fmla="*/ 0 h 76200"/>
            </a:gdLst>
            <a:ahLst/>
            <a:cxnLst>
              <a:cxn ang="0">
                <a:pos x="connsiteX0" y="connsiteY0"/>
              </a:cxn>
              <a:cxn ang="0">
                <a:pos x="connsiteX1" y="connsiteY1"/>
              </a:cxn>
              <a:cxn ang="0">
                <a:pos x="connsiteX2" y="connsiteY2"/>
              </a:cxn>
              <a:cxn ang="0">
                <a:pos x="connsiteX3" y="connsiteY3"/>
              </a:cxn>
            </a:cxnLst>
            <a:rect l="l" t="t" r="r" b="b"/>
            <a:pathLst>
              <a:path w="2110154" h="76200">
                <a:moveTo>
                  <a:pt x="0" y="76200"/>
                </a:moveTo>
                <a:lnTo>
                  <a:pt x="550985" y="58615"/>
                </a:lnTo>
                <a:lnTo>
                  <a:pt x="1090246" y="0"/>
                </a:lnTo>
                <a:lnTo>
                  <a:pt x="2110154" y="0"/>
                </a:lnTo>
              </a:path>
            </a:pathLst>
          </a:custGeom>
          <a:noFill/>
          <a:ln w="222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図形 58">
            <a:extLst>
              <a:ext uri="{FF2B5EF4-FFF2-40B4-BE49-F238E27FC236}">
                <a16:creationId xmlns:a16="http://schemas.microsoft.com/office/drawing/2014/main" id="{54EB607C-122B-7BD7-21FC-24EB08DB21C9}"/>
              </a:ext>
            </a:extLst>
          </p:cNvPr>
          <p:cNvSpPr/>
          <p:nvPr/>
        </p:nvSpPr>
        <p:spPr>
          <a:xfrm>
            <a:off x="4200590" y="3590492"/>
            <a:ext cx="144024" cy="1213800"/>
          </a:xfrm>
          <a:custGeom>
            <a:avLst/>
            <a:gdLst>
              <a:gd name="connsiteX0" fmla="*/ 9525 w 142875"/>
              <a:gd name="connsiteY0" fmla="*/ 0 h 1409700"/>
              <a:gd name="connsiteX1" fmla="*/ 19050 w 142875"/>
              <a:gd name="connsiteY1" fmla="*/ 504825 h 1409700"/>
              <a:gd name="connsiteX2" fmla="*/ 0 w 142875"/>
              <a:gd name="connsiteY2" fmla="*/ 704850 h 1409700"/>
              <a:gd name="connsiteX3" fmla="*/ 38100 w 142875"/>
              <a:gd name="connsiteY3" fmla="*/ 857250 h 1409700"/>
              <a:gd name="connsiteX4" fmla="*/ 95250 w 142875"/>
              <a:gd name="connsiteY4" fmla="*/ 904875 h 1409700"/>
              <a:gd name="connsiteX5" fmla="*/ 142875 w 142875"/>
              <a:gd name="connsiteY5" fmla="*/ 1047750 h 1409700"/>
              <a:gd name="connsiteX6" fmla="*/ 133350 w 142875"/>
              <a:gd name="connsiteY6"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409700">
                <a:moveTo>
                  <a:pt x="9525" y="0"/>
                </a:moveTo>
                <a:lnTo>
                  <a:pt x="19050" y="504825"/>
                </a:lnTo>
                <a:lnTo>
                  <a:pt x="0" y="704850"/>
                </a:lnTo>
                <a:lnTo>
                  <a:pt x="38100" y="857250"/>
                </a:lnTo>
                <a:lnTo>
                  <a:pt x="95250" y="904875"/>
                </a:lnTo>
                <a:lnTo>
                  <a:pt x="142875" y="1047750"/>
                </a:lnTo>
                <a:lnTo>
                  <a:pt x="133350" y="140970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46" name="スライド番号プレースホルダー 1"/>
          <p:cNvSpPr>
            <a:spLocks noGrp="1"/>
          </p:cNvSpPr>
          <p:nvPr>
            <p:ph type="sldNum" sz="quarter" idx="12"/>
          </p:nvPr>
        </p:nvSpPr>
        <p:spPr bwMode="auto">
          <a:xfrm>
            <a:off x="6980238"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8FD03E7-2128-4EAC-907E-6CD57D711AE1}" type="slidenum">
              <a:rPr lang="ja-JP" altLang="en-US" sz="2000" smtClean="0">
                <a:latin typeface="Arial" panose="020B0604020202020204" pitchFamily="34" charset="0"/>
              </a:rPr>
              <a:pPr>
                <a:spcBef>
                  <a:spcPct val="0"/>
                </a:spcBef>
                <a:buFontTx/>
                <a:buNone/>
              </a:pPr>
              <a:t>3</a:t>
            </a:fld>
            <a:endParaRPr lang="ja-JP" altLang="en-US" sz="2000" dirty="0">
              <a:latin typeface="Arial" panose="020B0604020202020204" pitchFamily="34" charset="0"/>
            </a:endParaRPr>
          </a:p>
        </p:txBody>
      </p:sp>
      <p:pic>
        <p:nvPicPr>
          <p:cNvPr id="2" name="図 1"/>
          <p:cNvPicPr>
            <a:picLocks noChangeAspect="1"/>
          </p:cNvPicPr>
          <p:nvPr/>
        </p:nvPicPr>
        <p:blipFill>
          <a:blip r:embed="rId5"/>
          <a:stretch>
            <a:fillRect/>
          </a:stretch>
        </p:blipFill>
        <p:spPr>
          <a:xfrm>
            <a:off x="6553090" y="940659"/>
            <a:ext cx="2500919" cy="1734214"/>
          </a:xfrm>
          <a:prstGeom prst="rect">
            <a:avLst/>
          </a:prstGeom>
        </p:spPr>
      </p:pic>
      <p:sp>
        <p:nvSpPr>
          <p:cNvPr id="28" name="Rectangle 2"/>
          <p:cNvSpPr txBox="1">
            <a:spLocks noChangeArrowheads="1"/>
          </p:cNvSpPr>
          <p:nvPr/>
        </p:nvSpPr>
        <p:spPr bwMode="auto">
          <a:xfrm>
            <a:off x="-22225" y="-12700"/>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defRPr sz="28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vl2pPr algn="ctr">
              <a:defRPr sz="4400">
                <a:solidFill>
                  <a:schemeClr val="tx1"/>
                </a:solidFill>
                <a:latin typeface="Arial" charset="0"/>
                <a:ea typeface="ＭＳ Ｐゴシック" charset="-128"/>
              </a:defRPr>
            </a:lvl2pPr>
            <a:lvl3pPr algn="ctr">
              <a:defRPr sz="4400">
                <a:solidFill>
                  <a:schemeClr val="tx1"/>
                </a:solidFill>
                <a:latin typeface="Arial" charset="0"/>
                <a:ea typeface="ＭＳ Ｐゴシック" charset="-128"/>
              </a:defRPr>
            </a:lvl3pPr>
            <a:lvl4pPr algn="ctr">
              <a:defRPr sz="4400">
                <a:solidFill>
                  <a:schemeClr val="tx1"/>
                </a:solidFill>
                <a:latin typeface="Arial" charset="0"/>
                <a:ea typeface="ＭＳ Ｐゴシック" charset="-128"/>
              </a:defRPr>
            </a:lvl4pPr>
            <a:lvl5pPr algn="ctr">
              <a:defRPr sz="4400">
                <a:solidFill>
                  <a:schemeClr val="tx1"/>
                </a:solidFill>
                <a:latin typeface="Arial" charset="0"/>
                <a:ea typeface="ＭＳ Ｐゴシック" charset="-128"/>
              </a:defRPr>
            </a:lvl5pPr>
            <a:lvl6pPr fontAlgn="base">
              <a:spcBef>
                <a:spcPct val="0"/>
              </a:spcBef>
              <a:spcAft>
                <a:spcPct val="0"/>
              </a:spcAft>
              <a:defRPr sz="4400">
                <a:solidFill>
                  <a:schemeClr val="tx1"/>
                </a:solidFill>
                <a:latin typeface="Arial" charset="0"/>
                <a:ea typeface="ＭＳ Ｐゴシック" charset="-128"/>
              </a:defRPr>
            </a:lvl6pPr>
            <a:lvl7pPr fontAlgn="base">
              <a:spcBef>
                <a:spcPct val="0"/>
              </a:spcBef>
              <a:spcAft>
                <a:spcPct val="0"/>
              </a:spcAft>
              <a:defRPr sz="4400">
                <a:solidFill>
                  <a:schemeClr val="tx1"/>
                </a:solidFill>
                <a:latin typeface="Arial" charset="0"/>
                <a:ea typeface="ＭＳ Ｐゴシック" charset="-128"/>
              </a:defRPr>
            </a:lvl7pPr>
            <a:lvl8pPr fontAlgn="base">
              <a:spcBef>
                <a:spcPct val="0"/>
              </a:spcBef>
              <a:spcAft>
                <a:spcPct val="0"/>
              </a:spcAft>
              <a:defRPr sz="4400">
                <a:solidFill>
                  <a:schemeClr val="tx1"/>
                </a:solidFill>
                <a:latin typeface="Arial" charset="0"/>
                <a:ea typeface="ＭＳ Ｐゴシック" charset="-128"/>
              </a:defRPr>
            </a:lvl8pPr>
            <a:lvl9pPr fontAlgn="base">
              <a:spcBef>
                <a:spcPct val="0"/>
              </a:spcBef>
              <a:spcAft>
                <a:spcPct val="0"/>
              </a:spcAft>
              <a:defRPr sz="4400">
                <a:solidFill>
                  <a:schemeClr val="tx1"/>
                </a:solidFill>
                <a:latin typeface="Arial" charset="0"/>
                <a:ea typeface="ＭＳ Ｐゴシック" charset="-128"/>
              </a:defRPr>
            </a:lvl9pPr>
          </a:lstStyle>
          <a:p>
            <a:pPr>
              <a:defRPr/>
            </a:pPr>
            <a:r>
              <a:rPr lang="ja-JP" altLang="en-US" dirty="0" smtClean="0"/>
              <a:t>１</a:t>
            </a:r>
            <a:r>
              <a:rPr lang="ja-JP" altLang="en-US" dirty="0"/>
              <a:t>．事業</a:t>
            </a:r>
            <a:r>
              <a:rPr lang="ja-JP" altLang="en-US" dirty="0" smtClean="0"/>
              <a:t>概要</a:t>
            </a:r>
            <a:endParaRPr lang="ja-JP" altLang="en-US" dirty="0"/>
          </a:p>
        </p:txBody>
      </p:sp>
      <p:pic>
        <p:nvPicPr>
          <p:cNvPr id="3" name="図 2"/>
          <p:cNvPicPr>
            <a:picLocks noChangeAspect="1"/>
          </p:cNvPicPr>
          <p:nvPr/>
        </p:nvPicPr>
        <p:blipFill>
          <a:blip r:embed="rId6"/>
          <a:stretch>
            <a:fillRect/>
          </a:stretch>
        </p:blipFill>
        <p:spPr>
          <a:xfrm>
            <a:off x="6553090" y="2980853"/>
            <a:ext cx="2479775" cy="1633502"/>
          </a:xfrm>
          <a:prstGeom prst="rect">
            <a:avLst/>
          </a:prstGeom>
        </p:spPr>
      </p:pic>
      <p:sp>
        <p:nvSpPr>
          <p:cNvPr id="5" name="テキスト ボックス 4"/>
          <p:cNvSpPr txBox="1"/>
          <p:nvPr/>
        </p:nvSpPr>
        <p:spPr>
          <a:xfrm>
            <a:off x="4599642" y="2550489"/>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6" name="テキスト ボックス 5"/>
          <p:cNvSpPr txBox="1"/>
          <p:nvPr/>
        </p:nvSpPr>
        <p:spPr>
          <a:xfrm>
            <a:off x="4485580" y="2427010"/>
            <a:ext cx="646331" cy="276999"/>
          </a:xfrm>
          <a:prstGeom prst="rect">
            <a:avLst/>
          </a:prstGeom>
          <a:noFill/>
        </p:spPr>
        <p:txBody>
          <a:bodyPr wrap="none" rtlCol="0">
            <a:spAutoFit/>
          </a:bodyPr>
          <a:lstStyle/>
          <a:p>
            <a:r>
              <a:rPr kumimoji="1" lang="ja-JP" altLang="en-US" sz="1200" b="1" dirty="0" smtClean="0"/>
              <a:t>写真①</a:t>
            </a:r>
            <a:endParaRPr kumimoji="1" lang="ja-JP" altLang="en-US" sz="1200" b="1" dirty="0"/>
          </a:p>
        </p:txBody>
      </p:sp>
      <p:sp>
        <p:nvSpPr>
          <p:cNvPr id="32" name="テキスト ボックス 31"/>
          <p:cNvSpPr txBox="1"/>
          <p:nvPr/>
        </p:nvSpPr>
        <p:spPr>
          <a:xfrm rot="11988265">
            <a:off x="5069967" y="3755941"/>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33" name="テキスト ボックス 32"/>
          <p:cNvSpPr txBox="1"/>
          <p:nvPr/>
        </p:nvSpPr>
        <p:spPr>
          <a:xfrm>
            <a:off x="5083094" y="4011215"/>
            <a:ext cx="646331" cy="276999"/>
          </a:xfrm>
          <a:prstGeom prst="rect">
            <a:avLst/>
          </a:prstGeom>
          <a:noFill/>
        </p:spPr>
        <p:txBody>
          <a:bodyPr wrap="none" rtlCol="0">
            <a:spAutoFit/>
          </a:bodyPr>
          <a:lstStyle/>
          <a:p>
            <a:r>
              <a:rPr kumimoji="1" lang="ja-JP" altLang="en-US" sz="1200" b="1" dirty="0" smtClean="0"/>
              <a:t>写真②</a:t>
            </a:r>
            <a:endParaRPr kumimoji="1" lang="ja-JP" altLang="en-US" sz="1200" b="1" dirty="0"/>
          </a:p>
        </p:txBody>
      </p:sp>
      <p:sp>
        <p:nvSpPr>
          <p:cNvPr id="35" name="正方形/長方形 34">
            <a:extLst>
              <a:ext uri="{FF2B5EF4-FFF2-40B4-BE49-F238E27FC236}">
                <a16:creationId xmlns:a16="http://schemas.microsoft.com/office/drawing/2014/main" id="{932112CF-5747-C874-2953-03DFC5D5492B}"/>
              </a:ext>
            </a:extLst>
          </p:cNvPr>
          <p:cNvSpPr/>
          <p:nvPr/>
        </p:nvSpPr>
        <p:spPr bwMode="auto">
          <a:xfrm rot="1774429">
            <a:off x="3541229" y="3871557"/>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smtClean="0">
                <a:solidFill>
                  <a:schemeClr val="tx1"/>
                </a:solidFill>
              </a:rPr>
              <a:t>府道大阪羽曳野線</a:t>
            </a:r>
            <a:endParaRPr lang="en-US" altLang="ja-JP" sz="700" dirty="0">
              <a:solidFill>
                <a:schemeClr val="tx1"/>
              </a:solidFill>
            </a:endParaRPr>
          </a:p>
        </p:txBody>
      </p:sp>
      <p:sp>
        <p:nvSpPr>
          <p:cNvPr id="38" name="テキスト ボックス 37"/>
          <p:cNvSpPr txBox="1"/>
          <p:nvPr/>
        </p:nvSpPr>
        <p:spPr>
          <a:xfrm>
            <a:off x="6553090" y="2939781"/>
            <a:ext cx="646331" cy="276999"/>
          </a:xfrm>
          <a:prstGeom prst="rect">
            <a:avLst/>
          </a:prstGeom>
          <a:noFill/>
        </p:spPr>
        <p:txBody>
          <a:bodyPr wrap="none" rtlCol="0">
            <a:spAutoFit/>
          </a:bodyPr>
          <a:lstStyle/>
          <a:p>
            <a:r>
              <a:rPr kumimoji="1" lang="ja-JP" altLang="en-US" sz="1200" b="1" dirty="0" smtClean="0"/>
              <a:t>写真②</a:t>
            </a:r>
            <a:endParaRPr kumimoji="1" lang="ja-JP" altLang="en-US" sz="1200" b="1" dirty="0"/>
          </a:p>
        </p:txBody>
      </p:sp>
      <p:sp>
        <p:nvSpPr>
          <p:cNvPr id="39" name="テキスト ボックス 38"/>
          <p:cNvSpPr txBox="1"/>
          <p:nvPr/>
        </p:nvSpPr>
        <p:spPr>
          <a:xfrm>
            <a:off x="6560026" y="950538"/>
            <a:ext cx="646331" cy="276999"/>
          </a:xfrm>
          <a:prstGeom prst="rect">
            <a:avLst/>
          </a:prstGeom>
          <a:noFill/>
        </p:spPr>
        <p:txBody>
          <a:bodyPr wrap="none" rtlCol="0">
            <a:spAutoFit/>
          </a:bodyPr>
          <a:lstStyle/>
          <a:p>
            <a:r>
              <a:rPr kumimoji="1" lang="ja-JP" altLang="en-US" sz="1200" b="1" dirty="0" smtClean="0"/>
              <a:t>写真①</a:t>
            </a:r>
            <a:endParaRPr kumimoji="1" lang="ja-JP" altLang="en-US" sz="1200" b="1" dirty="0"/>
          </a:p>
        </p:txBody>
      </p:sp>
      <p:sp>
        <p:nvSpPr>
          <p:cNvPr id="42" name="テキスト ボックス 41"/>
          <p:cNvSpPr txBox="1"/>
          <p:nvPr/>
        </p:nvSpPr>
        <p:spPr>
          <a:xfrm>
            <a:off x="44411" y="4144103"/>
            <a:ext cx="646331" cy="276999"/>
          </a:xfrm>
          <a:prstGeom prst="rect">
            <a:avLst/>
          </a:prstGeom>
          <a:noFill/>
        </p:spPr>
        <p:txBody>
          <a:bodyPr wrap="none" rtlCol="0">
            <a:spAutoFit/>
          </a:bodyPr>
          <a:lstStyle/>
          <a:p>
            <a:r>
              <a:rPr kumimoji="1" lang="ja-JP" altLang="en-US" sz="1200" b="1" dirty="0" smtClean="0"/>
              <a:t>写真③</a:t>
            </a:r>
            <a:endParaRPr kumimoji="1" lang="ja-JP" altLang="en-US" sz="1200" b="1" dirty="0"/>
          </a:p>
        </p:txBody>
      </p:sp>
      <p:pic>
        <p:nvPicPr>
          <p:cNvPr id="11" name="図 10"/>
          <p:cNvPicPr>
            <a:picLocks noChangeAspect="1"/>
          </p:cNvPicPr>
          <p:nvPr/>
        </p:nvPicPr>
        <p:blipFill>
          <a:blip r:embed="rId7"/>
          <a:stretch>
            <a:fillRect/>
          </a:stretch>
        </p:blipFill>
        <p:spPr>
          <a:xfrm>
            <a:off x="94057" y="894031"/>
            <a:ext cx="2499928" cy="1753521"/>
          </a:xfrm>
          <a:prstGeom prst="rect">
            <a:avLst/>
          </a:prstGeom>
        </p:spPr>
      </p:pic>
      <p:sp>
        <p:nvSpPr>
          <p:cNvPr id="43" name="テキスト ボックス 42"/>
          <p:cNvSpPr txBox="1"/>
          <p:nvPr/>
        </p:nvSpPr>
        <p:spPr>
          <a:xfrm>
            <a:off x="77928" y="952951"/>
            <a:ext cx="646331" cy="276999"/>
          </a:xfrm>
          <a:prstGeom prst="rect">
            <a:avLst/>
          </a:prstGeom>
          <a:noFill/>
        </p:spPr>
        <p:txBody>
          <a:bodyPr wrap="none" rtlCol="0">
            <a:spAutoFit/>
          </a:bodyPr>
          <a:lstStyle/>
          <a:p>
            <a:r>
              <a:rPr kumimoji="1" lang="ja-JP" altLang="en-US" sz="1200" b="1" dirty="0" smtClean="0"/>
              <a:t>写真⑥</a:t>
            </a:r>
            <a:endParaRPr kumimoji="1" lang="ja-JP" altLang="en-US" sz="1200" b="1" dirty="0"/>
          </a:p>
        </p:txBody>
      </p:sp>
      <p:cxnSp>
        <p:nvCxnSpPr>
          <p:cNvPr id="16" name="直線コネクタ 15"/>
          <p:cNvCxnSpPr/>
          <p:nvPr/>
        </p:nvCxnSpPr>
        <p:spPr>
          <a:xfrm>
            <a:off x="4129548" y="2072148"/>
            <a:ext cx="22700" cy="74906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rot="5400000">
            <a:off x="4000318" y="2172187"/>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48" name="テキスト ボックス 47"/>
          <p:cNvSpPr txBox="1"/>
          <p:nvPr/>
        </p:nvSpPr>
        <p:spPr>
          <a:xfrm>
            <a:off x="3619758" y="2049049"/>
            <a:ext cx="646331" cy="276999"/>
          </a:xfrm>
          <a:prstGeom prst="rect">
            <a:avLst/>
          </a:prstGeom>
          <a:noFill/>
        </p:spPr>
        <p:txBody>
          <a:bodyPr wrap="none" rtlCol="0">
            <a:spAutoFit/>
          </a:bodyPr>
          <a:lstStyle/>
          <a:p>
            <a:r>
              <a:rPr kumimoji="1" lang="ja-JP" altLang="en-US" sz="1200" b="1" dirty="0" smtClean="0"/>
              <a:t>写真⑥</a:t>
            </a:r>
            <a:endParaRPr kumimoji="1" lang="ja-JP" altLang="en-US" sz="1200" b="1" dirty="0"/>
          </a:p>
        </p:txBody>
      </p:sp>
      <p:sp>
        <p:nvSpPr>
          <p:cNvPr id="13" name="正方形/長方形 12">
            <a:extLst>
              <a:ext uri="{FF2B5EF4-FFF2-40B4-BE49-F238E27FC236}">
                <a16:creationId xmlns:a16="http://schemas.microsoft.com/office/drawing/2014/main" id="{932112CF-5747-C874-2953-03DFC5D5492B}"/>
              </a:ext>
            </a:extLst>
          </p:cNvPr>
          <p:cNvSpPr/>
          <p:nvPr/>
        </p:nvSpPr>
        <p:spPr bwMode="auto">
          <a:xfrm>
            <a:off x="3496780" y="2908274"/>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a:solidFill>
                  <a:schemeClr val="tx1"/>
                </a:solidFill>
              </a:rPr>
              <a:t>市道木ノ本田井中線</a:t>
            </a:r>
            <a:endParaRPr lang="en-US" altLang="ja-JP" sz="700" dirty="0">
              <a:solidFill>
                <a:schemeClr val="tx1"/>
              </a:solidFill>
            </a:endParaRPr>
          </a:p>
        </p:txBody>
      </p:sp>
      <p:pic>
        <p:nvPicPr>
          <p:cNvPr id="17" name="図 16"/>
          <p:cNvPicPr>
            <a:picLocks noChangeAspect="1"/>
          </p:cNvPicPr>
          <p:nvPr/>
        </p:nvPicPr>
        <p:blipFill>
          <a:blip r:embed="rId8"/>
          <a:stretch>
            <a:fillRect/>
          </a:stretch>
        </p:blipFill>
        <p:spPr>
          <a:xfrm>
            <a:off x="113747" y="2797883"/>
            <a:ext cx="2508586" cy="1811549"/>
          </a:xfrm>
          <a:prstGeom prst="rect">
            <a:avLst/>
          </a:prstGeom>
        </p:spPr>
      </p:pic>
      <p:sp>
        <p:nvSpPr>
          <p:cNvPr id="49" name="テキスト ボックス 48"/>
          <p:cNvSpPr txBox="1"/>
          <p:nvPr/>
        </p:nvSpPr>
        <p:spPr>
          <a:xfrm>
            <a:off x="3461668" y="2610811"/>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50" name="テキスト ボックス 49"/>
          <p:cNvSpPr txBox="1"/>
          <p:nvPr/>
        </p:nvSpPr>
        <p:spPr>
          <a:xfrm>
            <a:off x="3479895" y="2514898"/>
            <a:ext cx="646331" cy="276999"/>
          </a:xfrm>
          <a:prstGeom prst="rect">
            <a:avLst/>
          </a:prstGeom>
          <a:noFill/>
        </p:spPr>
        <p:txBody>
          <a:bodyPr wrap="none" rtlCol="0">
            <a:spAutoFit/>
          </a:bodyPr>
          <a:lstStyle/>
          <a:p>
            <a:r>
              <a:rPr kumimoji="1" lang="ja-JP" altLang="en-US" sz="1200" b="1" dirty="0" smtClean="0"/>
              <a:t>写真⑤</a:t>
            </a:r>
            <a:endParaRPr kumimoji="1" lang="ja-JP" altLang="en-US" sz="1200" b="1" dirty="0"/>
          </a:p>
        </p:txBody>
      </p:sp>
      <p:pic>
        <p:nvPicPr>
          <p:cNvPr id="19" name="図 18"/>
          <p:cNvPicPr>
            <a:picLocks noChangeAspect="1"/>
          </p:cNvPicPr>
          <p:nvPr/>
        </p:nvPicPr>
        <p:blipFill>
          <a:blip r:embed="rId9"/>
          <a:stretch>
            <a:fillRect/>
          </a:stretch>
        </p:blipFill>
        <p:spPr>
          <a:xfrm>
            <a:off x="6553090" y="4845981"/>
            <a:ext cx="2546124" cy="1684783"/>
          </a:xfrm>
          <a:prstGeom prst="rect">
            <a:avLst/>
          </a:prstGeom>
        </p:spPr>
      </p:pic>
      <p:sp>
        <p:nvSpPr>
          <p:cNvPr id="52" name="テキスト ボックス 51"/>
          <p:cNvSpPr txBox="1"/>
          <p:nvPr/>
        </p:nvSpPr>
        <p:spPr>
          <a:xfrm rot="11031218">
            <a:off x="5659753" y="2815376"/>
            <a:ext cx="442750" cy="400110"/>
          </a:xfrm>
          <a:prstGeom prst="rect">
            <a:avLst/>
          </a:prstGeom>
          <a:noFill/>
        </p:spPr>
        <p:txBody>
          <a:bodyPr wrap="none" rtlCol="0">
            <a:spAutoFit/>
          </a:bodyPr>
          <a:lstStyle/>
          <a:p>
            <a:r>
              <a:rPr lang="ja-JP" altLang="en-US" sz="2000" b="1" dirty="0"/>
              <a:t>➡</a:t>
            </a:r>
            <a:endParaRPr kumimoji="1" lang="ja-JP" altLang="en-US" sz="2000" b="1" dirty="0"/>
          </a:p>
        </p:txBody>
      </p:sp>
      <p:cxnSp>
        <p:nvCxnSpPr>
          <p:cNvPr id="24" name="直線コネクタ 23"/>
          <p:cNvCxnSpPr/>
          <p:nvPr/>
        </p:nvCxnSpPr>
        <p:spPr>
          <a:xfrm>
            <a:off x="5665248" y="2944236"/>
            <a:ext cx="216024" cy="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5633437" y="2673600"/>
            <a:ext cx="646331" cy="276999"/>
          </a:xfrm>
          <a:prstGeom prst="rect">
            <a:avLst/>
          </a:prstGeom>
          <a:noFill/>
        </p:spPr>
        <p:txBody>
          <a:bodyPr wrap="none" rtlCol="0">
            <a:spAutoFit/>
          </a:bodyPr>
          <a:lstStyle/>
          <a:p>
            <a:r>
              <a:rPr kumimoji="1" lang="ja-JP" altLang="en-US" sz="1200" b="1" dirty="0" smtClean="0"/>
              <a:t>写真③</a:t>
            </a:r>
            <a:endParaRPr kumimoji="1" lang="ja-JP" altLang="en-US" sz="1200" b="1" dirty="0"/>
          </a:p>
        </p:txBody>
      </p:sp>
      <p:sp>
        <p:nvSpPr>
          <p:cNvPr id="57" name="テキスト ボックス 56"/>
          <p:cNvSpPr txBox="1"/>
          <p:nvPr/>
        </p:nvSpPr>
        <p:spPr>
          <a:xfrm>
            <a:off x="6498333" y="4845981"/>
            <a:ext cx="646331" cy="276999"/>
          </a:xfrm>
          <a:prstGeom prst="rect">
            <a:avLst/>
          </a:prstGeom>
          <a:noFill/>
        </p:spPr>
        <p:txBody>
          <a:bodyPr wrap="none" rtlCol="0">
            <a:spAutoFit/>
          </a:bodyPr>
          <a:lstStyle/>
          <a:p>
            <a:r>
              <a:rPr kumimoji="1" lang="ja-JP" altLang="en-US" sz="1200" b="1" dirty="0" smtClean="0"/>
              <a:t>写真③</a:t>
            </a:r>
            <a:endParaRPr kumimoji="1" lang="ja-JP" altLang="en-US" sz="1200" b="1" dirty="0"/>
          </a:p>
        </p:txBody>
      </p:sp>
      <p:sp>
        <p:nvSpPr>
          <p:cNvPr id="60" name="テキスト ボックス 59"/>
          <p:cNvSpPr txBox="1"/>
          <p:nvPr/>
        </p:nvSpPr>
        <p:spPr>
          <a:xfrm>
            <a:off x="107128" y="2814023"/>
            <a:ext cx="646331" cy="276999"/>
          </a:xfrm>
          <a:prstGeom prst="rect">
            <a:avLst/>
          </a:prstGeom>
          <a:noFill/>
        </p:spPr>
        <p:txBody>
          <a:bodyPr wrap="none" rtlCol="0">
            <a:spAutoFit/>
          </a:bodyPr>
          <a:lstStyle/>
          <a:p>
            <a:r>
              <a:rPr kumimoji="1" lang="ja-JP" altLang="en-US" sz="1200" b="1" dirty="0" smtClean="0"/>
              <a:t>写真⑤</a:t>
            </a:r>
            <a:endParaRPr kumimoji="1" lang="ja-JP" altLang="en-US" sz="1200" b="1" dirty="0"/>
          </a:p>
        </p:txBody>
      </p:sp>
      <p:pic>
        <p:nvPicPr>
          <p:cNvPr id="25" name="図 24"/>
          <p:cNvPicPr>
            <a:picLocks noChangeAspect="1"/>
          </p:cNvPicPr>
          <p:nvPr/>
        </p:nvPicPr>
        <p:blipFill>
          <a:blip r:embed="rId10"/>
          <a:stretch>
            <a:fillRect/>
          </a:stretch>
        </p:blipFill>
        <p:spPr>
          <a:xfrm>
            <a:off x="3449841" y="5081756"/>
            <a:ext cx="2549601" cy="1778261"/>
          </a:xfrm>
          <a:prstGeom prst="rect">
            <a:avLst/>
          </a:prstGeom>
        </p:spPr>
      </p:pic>
      <p:sp>
        <p:nvSpPr>
          <p:cNvPr id="61" name="テキスト ボックス 60"/>
          <p:cNvSpPr txBox="1"/>
          <p:nvPr/>
        </p:nvSpPr>
        <p:spPr>
          <a:xfrm rot="17311165">
            <a:off x="4283488" y="3850358"/>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62" name="テキスト ボックス 61"/>
          <p:cNvSpPr txBox="1"/>
          <p:nvPr/>
        </p:nvSpPr>
        <p:spPr>
          <a:xfrm>
            <a:off x="3487835" y="5157347"/>
            <a:ext cx="646331" cy="276999"/>
          </a:xfrm>
          <a:prstGeom prst="rect">
            <a:avLst/>
          </a:prstGeom>
          <a:noFill/>
        </p:spPr>
        <p:txBody>
          <a:bodyPr wrap="none" rtlCol="0">
            <a:spAutoFit/>
          </a:bodyPr>
          <a:lstStyle/>
          <a:p>
            <a:r>
              <a:rPr kumimoji="1" lang="ja-JP" altLang="en-US" sz="1200" b="1" dirty="0" smtClean="0"/>
              <a:t>写真④</a:t>
            </a:r>
            <a:endParaRPr kumimoji="1" lang="ja-JP" altLang="en-US" sz="1200" b="1" dirty="0"/>
          </a:p>
        </p:txBody>
      </p:sp>
      <p:sp>
        <p:nvSpPr>
          <p:cNvPr id="63" name="テキスト ボックス 62"/>
          <p:cNvSpPr txBox="1"/>
          <p:nvPr/>
        </p:nvSpPr>
        <p:spPr>
          <a:xfrm>
            <a:off x="4194567" y="4102912"/>
            <a:ext cx="646331" cy="276999"/>
          </a:xfrm>
          <a:prstGeom prst="rect">
            <a:avLst/>
          </a:prstGeom>
          <a:noFill/>
        </p:spPr>
        <p:txBody>
          <a:bodyPr wrap="none" rtlCol="0">
            <a:spAutoFit/>
          </a:bodyPr>
          <a:lstStyle/>
          <a:p>
            <a:r>
              <a:rPr kumimoji="1" lang="ja-JP" altLang="en-US" sz="1200" b="1" dirty="0" smtClean="0"/>
              <a:t>写真④</a:t>
            </a:r>
            <a:endParaRPr kumimoji="1" lang="ja-JP" altLang="en-US" sz="1200" b="1" dirty="0"/>
          </a:p>
        </p:txBody>
      </p:sp>
      <p:sp>
        <p:nvSpPr>
          <p:cNvPr id="65" name="テキスト ボックス 64"/>
          <p:cNvSpPr txBox="1"/>
          <p:nvPr/>
        </p:nvSpPr>
        <p:spPr>
          <a:xfrm rot="10800000">
            <a:off x="4603007" y="3293139"/>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67" name="テキスト ボックス 66"/>
          <p:cNvSpPr txBox="1"/>
          <p:nvPr/>
        </p:nvSpPr>
        <p:spPr>
          <a:xfrm>
            <a:off x="4878167" y="3421006"/>
            <a:ext cx="646331" cy="276999"/>
          </a:xfrm>
          <a:prstGeom prst="rect">
            <a:avLst/>
          </a:prstGeom>
          <a:noFill/>
        </p:spPr>
        <p:txBody>
          <a:bodyPr wrap="none" rtlCol="0">
            <a:spAutoFit/>
          </a:bodyPr>
          <a:lstStyle/>
          <a:p>
            <a:r>
              <a:rPr kumimoji="1" lang="ja-JP" altLang="en-US" sz="1200" b="1" dirty="0" smtClean="0"/>
              <a:t>写真⑦</a:t>
            </a:r>
            <a:endParaRPr kumimoji="1" lang="ja-JP" altLang="en-US" sz="1200" b="1" dirty="0"/>
          </a:p>
        </p:txBody>
      </p:sp>
      <p:sp>
        <p:nvSpPr>
          <p:cNvPr id="70" name="テキスト ボックス 69"/>
          <p:cNvSpPr txBox="1"/>
          <p:nvPr/>
        </p:nvSpPr>
        <p:spPr>
          <a:xfrm>
            <a:off x="6512623" y="221747"/>
            <a:ext cx="2520242" cy="523220"/>
          </a:xfrm>
          <a:prstGeom prst="rect">
            <a:avLst/>
          </a:prstGeom>
          <a:solidFill>
            <a:schemeClr val="lt1"/>
          </a:solidFill>
          <a:ln>
            <a:solidFill>
              <a:schemeClr val="tx1"/>
            </a:solidFill>
          </a:ln>
        </p:spPr>
        <p:txBody>
          <a:bodyPr wrap="none" rtlCol="0">
            <a:spAutoFit/>
          </a:bodyPr>
          <a:lstStyle/>
          <a:p>
            <a:r>
              <a:rPr lang="ja-JP" altLang="en-US" sz="1400" b="1" dirty="0" smtClean="0">
                <a:solidFill>
                  <a:srgbClr val="FF0000"/>
                </a:solidFill>
              </a:rPr>
              <a:t>▲　</a:t>
            </a:r>
            <a:r>
              <a:rPr lang="zh-CN" altLang="en-US" sz="1400" b="1" dirty="0" smtClean="0"/>
              <a:t>大阪府</a:t>
            </a:r>
            <a:r>
              <a:rPr lang="zh-CN" altLang="en-US" sz="1400" b="1" dirty="0"/>
              <a:t>中部広域防災拠点</a:t>
            </a:r>
          </a:p>
          <a:p>
            <a:r>
              <a:rPr lang="ja-JP" altLang="en-US" sz="1400" b="1" dirty="0" smtClean="0"/>
              <a:t>　　　</a:t>
            </a:r>
            <a:r>
              <a:rPr lang="zh-CN" altLang="en-US" sz="1400" b="1" dirty="0" smtClean="0"/>
              <a:t>大阪府</a:t>
            </a:r>
            <a:r>
              <a:rPr lang="zh-CN" altLang="en-US" sz="1400" b="1" dirty="0"/>
              <a:t>広域医療搬送拠点</a:t>
            </a:r>
          </a:p>
        </p:txBody>
      </p:sp>
      <p:sp>
        <p:nvSpPr>
          <p:cNvPr id="69" name="二等辺三角形 68"/>
          <p:cNvSpPr/>
          <p:nvPr/>
        </p:nvSpPr>
        <p:spPr>
          <a:xfrm>
            <a:off x="4948822" y="2660027"/>
            <a:ext cx="249905" cy="22652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2197330" y="3790059"/>
            <a:ext cx="954107" cy="461665"/>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200" dirty="0"/>
              <a:t>本事業区間</a:t>
            </a:r>
            <a:endParaRPr kumimoji="1" lang="en-US" altLang="ja-JP" sz="1200" dirty="0"/>
          </a:p>
          <a:p>
            <a:r>
              <a:rPr lang="en-US" altLang="ja-JP" sz="1200" dirty="0"/>
              <a:t>L=3.9</a:t>
            </a:r>
            <a:r>
              <a:rPr lang="ja-JP" altLang="en-US" sz="1200" dirty="0"/>
              <a:t>ｋｍ</a:t>
            </a:r>
            <a:endParaRPr kumimoji="1" lang="ja-JP" altLang="en-US" sz="1200" dirty="0"/>
          </a:p>
        </p:txBody>
      </p:sp>
      <p:cxnSp>
        <p:nvCxnSpPr>
          <p:cNvPr id="54" name="直線コネクタ 53"/>
          <p:cNvCxnSpPr/>
          <p:nvPr/>
        </p:nvCxnSpPr>
        <p:spPr>
          <a:xfrm flipH="1">
            <a:off x="3235963" y="2821216"/>
            <a:ext cx="1520364" cy="413222"/>
          </a:xfrm>
          <a:prstGeom prst="line">
            <a:avLst/>
          </a:prstGeom>
          <a:ln w="12700"/>
        </p:spPr>
        <p:style>
          <a:lnRef idx="1">
            <a:schemeClr val="dk1"/>
          </a:lnRef>
          <a:fillRef idx="0">
            <a:schemeClr val="dk1"/>
          </a:fillRef>
          <a:effectRef idx="0">
            <a:schemeClr val="dk1"/>
          </a:effectRef>
          <a:fontRef idx="minor">
            <a:schemeClr val="tx1"/>
          </a:fontRef>
        </p:style>
      </p:cxnSp>
      <p:cxnSp>
        <p:nvCxnSpPr>
          <p:cNvPr id="55" name="直線コネクタ 54"/>
          <p:cNvCxnSpPr/>
          <p:nvPr/>
        </p:nvCxnSpPr>
        <p:spPr>
          <a:xfrm flipH="1" flipV="1">
            <a:off x="3238989" y="4565604"/>
            <a:ext cx="1237921" cy="33939"/>
          </a:xfrm>
          <a:prstGeom prst="line">
            <a:avLst/>
          </a:prstGeom>
          <a:ln w="12700"/>
        </p:spPr>
        <p:style>
          <a:lnRef idx="1">
            <a:schemeClr val="dk1"/>
          </a:lnRef>
          <a:fillRef idx="0">
            <a:schemeClr val="dk1"/>
          </a:fillRef>
          <a:effectRef idx="0">
            <a:schemeClr val="dk1"/>
          </a:effectRef>
          <a:fontRef idx="minor">
            <a:schemeClr val="tx1"/>
          </a:fontRef>
        </p:style>
      </p:cxnSp>
      <p:cxnSp>
        <p:nvCxnSpPr>
          <p:cNvPr id="64" name="直線矢印コネクタ 63"/>
          <p:cNvCxnSpPr/>
          <p:nvPr/>
        </p:nvCxnSpPr>
        <p:spPr>
          <a:xfrm>
            <a:off x="3204308" y="3310339"/>
            <a:ext cx="0" cy="1481212"/>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sp>
        <p:nvSpPr>
          <p:cNvPr id="66" name="正方形/長方形 7"/>
          <p:cNvSpPr>
            <a:spLocks noChangeArrowheads="1"/>
          </p:cNvSpPr>
          <p:nvPr/>
        </p:nvSpPr>
        <p:spPr bwMode="auto">
          <a:xfrm>
            <a:off x="-49343" y="540549"/>
            <a:ext cx="17331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dirty="0">
                <a:latin typeface="Arial" charset="0"/>
              </a:rPr>
              <a:t>■事業箇所図</a:t>
            </a:r>
          </a:p>
        </p:txBody>
      </p:sp>
      <p:sp>
        <p:nvSpPr>
          <p:cNvPr id="22" name="テキスト ボックス 21"/>
          <p:cNvSpPr txBox="1"/>
          <p:nvPr/>
        </p:nvSpPr>
        <p:spPr>
          <a:xfrm>
            <a:off x="7202158" y="6569376"/>
            <a:ext cx="1454822" cy="276999"/>
          </a:xfrm>
          <a:prstGeom prst="rect">
            <a:avLst/>
          </a:prstGeom>
          <a:noFill/>
        </p:spPr>
        <p:txBody>
          <a:bodyPr wrap="none" rtlCol="0">
            <a:spAutoFit/>
          </a:bodyPr>
          <a:lstStyle/>
          <a:p>
            <a:r>
              <a:rPr kumimoji="1" lang="ja-JP" altLang="en-US" sz="1200" dirty="0" smtClean="0"/>
              <a:t>出典先：</a:t>
            </a:r>
            <a:r>
              <a:rPr kumimoji="1" lang="en-US" altLang="ja-JP" sz="1200" dirty="0" smtClean="0"/>
              <a:t>google map</a:t>
            </a:r>
            <a:endParaRPr kumimoji="1" lang="ja-JP" altLang="en-US" sz="1200" dirty="0"/>
          </a:p>
        </p:txBody>
      </p:sp>
      <p:sp>
        <p:nvSpPr>
          <p:cNvPr id="72" name="テキスト ボックス 71"/>
          <p:cNvSpPr txBox="1"/>
          <p:nvPr/>
        </p:nvSpPr>
        <p:spPr>
          <a:xfrm>
            <a:off x="3377544" y="3527959"/>
            <a:ext cx="484428" cy="200055"/>
          </a:xfrm>
          <a:prstGeom prst="rect">
            <a:avLst/>
          </a:prstGeom>
          <a:noFill/>
          <a:ln>
            <a:noFill/>
          </a:ln>
        </p:spPr>
        <p:txBody>
          <a:bodyPr wrap="none" rtlCol="0">
            <a:spAutoFit/>
          </a:bodyPr>
          <a:lstStyle/>
          <a:p>
            <a:r>
              <a:rPr lang="ja-JP" altLang="en-US" sz="700" dirty="0"/>
              <a:t>松原</a:t>
            </a:r>
            <a:r>
              <a:rPr lang="en-US" altLang="ja-JP" sz="700" dirty="0"/>
              <a:t>JCT</a:t>
            </a:r>
            <a:endParaRPr kumimoji="1" lang="ja-JP" altLang="en-US" sz="700" dirty="0"/>
          </a:p>
        </p:txBody>
      </p:sp>
      <p:sp>
        <p:nvSpPr>
          <p:cNvPr id="23" name="フリーフォーム 22"/>
          <p:cNvSpPr/>
          <p:nvPr/>
        </p:nvSpPr>
        <p:spPr>
          <a:xfrm>
            <a:off x="4195916" y="3495368"/>
            <a:ext cx="1128252" cy="339213"/>
          </a:xfrm>
          <a:custGeom>
            <a:avLst/>
            <a:gdLst>
              <a:gd name="connsiteX0" fmla="*/ 1128252 w 1128252"/>
              <a:gd name="connsiteY0" fmla="*/ 339213 h 339213"/>
              <a:gd name="connsiteX1" fmla="*/ 973394 w 1128252"/>
              <a:gd name="connsiteY1" fmla="*/ 339213 h 339213"/>
              <a:gd name="connsiteX2" fmla="*/ 892278 w 1128252"/>
              <a:gd name="connsiteY2" fmla="*/ 309716 h 339213"/>
              <a:gd name="connsiteX3" fmla="*/ 781665 w 1128252"/>
              <a:gd name="connsiteY3" fmla="*/ 235974 h 339213"/>
              <a:gd name="connsiteX4" fmla="*/ 464574 w 1128252"/>
              <a:gd name="connsiteY4" fmla="*/ 0 h 339213"/>
              <a:gd name="connsiteX5" fmla="*/ 117987 w 1128252"/>
              <a:gd name="connsiteY5" fmla="*/ 7374 h 339213"/>
              <a:gd name="connsiteX6" fmla="*/ 0 w 1128252"/>
              <a:gd name="connsiteY6" fmla="*/ 7374 h 33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252" h="339213">
                <a:moveTo>
                  <a:pt x="1128252" y="339213"/>
                </a:moveTo>
                <a:lnTo>
                  <a:pt x="973394" y="339213"/>
                </a:lnTo>
                <a:lnTo>
                  <a:pt x="892278" y="309716"/>
                </a:lnTo>
                <a:lnTo>
                  <a:pt x="781665" y="235974"/>
                </a:lnTo>
                <a:lnTo>
                  <a:pt x="464574" y="0"/>
                </a:lnTo>
                <a:lnTo>
                  <a:pt x="117987" y="7374"/>
                </a:lnTo>
                <a:lnTo>
                  <a:pt x="0" y="7374"/>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932112CF-5747-C874-2953-03DFC5D5492B}"/>
              </a:ext>
            </a:extLst>
          </p:cNvPr>
          <p:cNvSpPr/>
          <p:nvPr/>
        </p:nvSpPr>
        <p:spPr bwMode="auto">
          <a:xfrm rot="1487902">
            <a:off x="4124595" y="3666473"/>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smtClean="0">
                <a:solidFill>
                  <a:schemeClr val="tx1"/>
                </a:solidFill>
              </a:rPr>
              <a:t>旧大阪中央環状線</a:t>
            </a:r>
            <a:endParaRPr lang="en-US" altLang="ja-JP" sz="700" dirty="0">
              <a:solidFill>
                <a:schemeClr val="tx1"/>
              </a:solidFill>
            </a:endParaRPr>
          </a:p>
        </p:txBody>
      </p:sp>
      <p:pic>
        <p:nvPicPr>
          <p:cNvPr id="34" name="図 33"/>
          <p:cNvPicPr>
            <a:picLocks noChangeAspect="1"/>
          </p:cNvPicPr>
          <p:nvPr/>
        </p:nvPicPr>
        <p:blipFill>
          <a:blip r:embed="rId11"/>
          <a:stretch>
            <a:fillRect/>
          </a:stretch>
        </p:blipFill>
        <p:spPr>
          <a:xfrm>
            <a:off x="3453628" y="170722"/>
            <a:ext cx="2545814" cy="1849459"/>
          </a:xfrm>
          <a:prstGeom prst="rect">
            <a:avLst/>
          </a:prstGeom>
        </p:spPr>
      </p:pic>
      <p:sp>
        <p:nvSpPr>
          <p:cNvPr id="68" name="テキスト ボックス 67"/>
          <p:cNvSpPr txBox="1"/>
          <p:nvPr/>
        </p:nvSpPr>
        <p:spPr>
          <a:xfrm>
            <a:off x="5198727" y="188166"/>
            <a:ext cx="646331" cy="276999"/>
          </a:xfrm>
          <a:prstGeom prst="rect">
            <a:avLst/>
          </a:prstGeom>
          <a:noFill/>
        </p:spPr>
        <p:txBody>
          <a:bodyPr wrap="none" rtlCol="0">
            <a:spAutoFit/>
          </a:bodyPr>
          <a:lstStyle/>
          <a:p>
            <a:r>
              <a:rPr kumimoji="1" lang="ja-JP" altLang="en-US" sz="1200" b="1" dirty="0" smtClean="0"/>
              <a:t>写真⑦</a:t>
            </a:r>
            <a:endParaRPr kumimoji="1" lang="ja-JP" altLang="en-US" sz="1200" b="1" dirty="0"/>
          </a:p>
        </p:txBody>
      </p:sp>
      <p:sp>
        <p:nvSpPr>
          <p:cNvPr id="77" name="テキスト ボックス 76"/>
          <p:cNvSpPr txBox="1"/>
          <p:nvPr/>
        </p:nvSpPr>
        <p:spPr>
          <a:xfrm>
            <a:off x="139045" y="5568440"/>
            <a:ext cx="3065263" cy="954107"/>
          </a:xfrm>
          <a:prstGeom prst="rect">
            <a:avLst/>
          </a:prstGeom>
          <a:solidFill>
            <a:schemeClr val="lt1"/>
          </a:solidFill>
          <a:ln>
            <a:solidFill>
              <a:schemeClr val="tx1"/>
            </a:solidFill>
          </a:ln>
        </p:spPr>
        <p:txBody>
          <a:bodyPr wrap="none" rtlCol="0">
            <a:spAutoFit/>
          </a:bodyPr>
          <a:lstStyle/>
          <a:p>
            <a:r>
              <a:rPr lang="ja-JP" altLang="en-US" sz="1400" dirty="0" smtClean="0"/>
              <a:t>●防災拠点周辺</a:t>
            </a:r>
            <a:r>
              <a:rPr lang="ja-JP" altLang="en-US" sz="1400" dirty="0"/>
              <a:t>の</a:t>
            </a:r>
            <a:r>
              <a:rPr lang="ja-JP" altLang="en-US" sz="1400" dirty="0" smtClean="0"/>
              <a:t>現道は２車線</a:t>
            </a:r>
            <a:endParaRPr lang="en-US" altLang="ja-JP" sz="1400" dirty="0" smtClean="0"/>
          </a:p>
          <a:p>
            <a:r>
              <a:rPr lang="ja-JP" altLang="en-US" sz="1400" dirty="0"/>
              <a:t>　</a:t>
            </a:r>
            <a:r>
              <a:rPr lang="ja-JP" altLang="en-US" sz="1400" dirty="0" smtClean="0"/>
              <a:t>　　　　　　　　　　　　　　（既成市街地）</a:t>
            </a:r>
            <a:endParaRPr lang="en-US" altLang="ja-JP" sz="1400" dirty="0" smtClean="0"/>
          </a:p>
          <a:p>
            <a:r>
              <a:rPr lang="ja-JP" altLang="en-US" sz="1400" dirty="0" smtClean="0"/>
              <a:t>●防災拠点へ直接アクセスする</a:t>
            </a:r>
            <a:endParaRPr lang="en-US" altLang="ja-JP" sz="1400" dirty="0" smtClean="0"/>
          </a:p>
          <a:p>
            <a:r>
              <a:rPr lang="ja-JP" altLang="en-US" sz="1400" dirty="0"/>
              <a:t>　</a:t>
            </a:r>
            <a:r>
              <a:rPr lang="ja-JP" altLang="en-US" sz="1400" dirty="0" smtClean="0"/>
              <a:t>都市計画道路は本線のみ</a:t>
            </a:r>
            <a:endParaRPr lang="zh-CN" altLang="en-US" sz="1400" dirty="0"/>
          </a:p>
        </p:txBody>
      </p:sp>
      <p:sp>
        <p:nvSpPr>
          <p:cNvPr id="4" name="フリーフォーム 3"/>
          <p:cNvSpPr/>
          <p:nvPr/>
        </p:nvSpPr>
        <p:spPr>
          <a:xfrm>
            <a:off x="4274820" y="2933700"/>
            <a:ext cx="1203960" cy="548640"/>
          </a:xfrm>
          <a:custGeom>
            <a:avLst/>
            <a:gdLst>
              <a:gd name="connsiteX0" fmla="*/ 0 w 1203960"/>
              <a:gd name="connsiteY0" fmla="*/ 350520 h 548640"/>
              <a:gd name="connsiteX1" fmla="*/ 22860 w 1203960"/>
              <a:gd name="connsiteY1" fmla="*/ 426720 h 548640"/>
              <a:gd name="connsiteX2" fmla="*/ 952500 w 1203960"/>
              <a:gd name="connsiteY2" fmla="*/ 403860 h 548640"/>
              <a:gd name="connsiteX3" fmla="*/ 1135380 w 1203960"/>
              <a:gd name="connsiteY3" fmla="*/ 548640 h 548640"/>
              <a:gd name="connsiteX4" fmla="*/ 1203960 w 1203960"/>
              <a:gd name="connsiteY4" fmla="*/ 487680 h 548640"/>
              <a:gd name="connsiteX5" fmla="*/ 1089660 w 1203960"/>
              <a:gd name="connsiteY5" fmla="*/ 403860 h 548640"/>
              <a:gd name="connsiteX6" fmla="*/ 1173480 w 1203960"/>
              <a:gd name="connsiteY6" fmla="*/ 396240 h 548640"/>
              <a:gd name="connsiteX7" fmla="*/ 1203960 w 1203960"/>
              <a:gd name="connsiteY7" fmla="*/ 289560 h 548640"/>
              <a:gd name="connsiteX8" fmla="*/ 762000 w 1203960"/>
              <a:gd name="connsiteY8" fmla="*/ 7620 h 548640"/>
              <a:gd name="connsiteX9" fmla="*/ 403860 w 1203960"/>
              <a:gd name="connsiteY9" fmla="*/ 0 h 548640"/>
              <a:gd name="connsiteX10" fmla="*/ 312420 w 1203960"/>
              <a:gd name="connsiteY10" fmla="*/ 190500 h 548640"/>
              <a:gd name="connsiteX11" fmla="*/ 0 w 1203960"/>
              <a:gd name="connsiteY11" fmla="*/ 35052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960" h="548640">
                <a:moveTo>
                  <a:pt x="0" y="350520"/>
                </a:moveTo>
                <a:lnTo>
                  <a:pt x="22860" y="426720"/>
                </a:lnTo>
                <a:lnTo>
                  <a:pt x="952500" y="403860"/>
                </a:lnTo>
                <a:lnTo>
                  <a:pt x="1135380" y="548640"/>
                </a:lnTo>
                <a:lnTo>
                  <a:pt x="1203960" y="487680"/>
                </a:lnTo>
                <a:lnTo>
                  <a:pt x="1089660" y="403860"/>
                </a:lnTo>
                <a:lnTo>
                  <a:pt x="1173480" y="396240"/>
                </a:lnTo>
                <a:lnTo>
                  <a:pt x="1203960" y="289560"/>
                </a:lnTo>
                <a:lnTo>
                  <a:pt x="762000" y="7620"/>
                </a:lnTo>
                <a:lnTo>
                  <a:pt x="403860" y="0"/>
                </a:lnTo>
                <a:lnTo>
                  <a:pt x="312420" y="190500"/>
                </a:lnTo>
                <a:lnTo>
                  <a:pt x="0" y="350520"/>
                </a:lnTo>
                <a:close/>
              </a:path>
            </a:pathLst>
          </a:custGeom>
          <a:solidFill>
            <a:schemeClr val="accent1">
              <a:alpha val="8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1A98D920-98DA-8FA6-C791-D616C4BADEB5}"/>
              </a:ext>
            </a:extLst>
          </p:cNvPr>
          <p:cNvSpPr/>
          <p:nvPr/>
        </p:nvSpPr>
        <p:spPr>
          <a:xfrm>
            <a:off x="4211816" y="2822779"/>
            <a:ext cx="606673" cy="808914"/>
          </a:xfrm>
          <a:custGeom>
            <a:avLst/>
            <a:gdLst>
              <a:gd name="connsiteX0" fmla="*/ 0 w 692728"/>
              <a:gd name="connsiteY0" fmla="*/ 877454 h 877454"/>
              <a:gd name="connsiteX1" fmla="*/ 0 w 692728"/>
              <a:gd name="connsiteY1" fmla="*/ 526472 h 877454"/>
              <a:gd name="connsiteX2" fmla="*/ 55419 w 692728"/>
              <a:gd name="connsiteY2" fmla="*/ 480291 h 877454"/>
              <a:gd name="connsiteX3" fmla="*/ 166255 w 692728"/>
              <a:gd name="connsiteY3" fmla="*/ 434109 h 877454"/>
              <a:gd name="connsiteX4" fmla="*/ 286328 w 692728"/>
              <a:gd name="connsiteY4" fmla="*/ 378691 h 877454"/>
              <a:gd name="connsiteX5" fmla="*/ 461819 w 692728"/>
              <a:gd name="connsiteY5" fmla="*/ 249382 h 877454"/>
              <a:gd name="connsiteX6" fmla="*/ 563419 w 692728"/>
              <a:gd name="connsiteY6" fmla="*/ 166254 h 877454"/>
              <a:gd name="connsiteX7" fmla="*/ 683491 w 692728"/>
              <a:gd name="connsiteY7" fmla="*/ 9236 h 877454"/>
              <a:gd name="connsiteX8" fmla="*/ 692728 w 692728"/>
              <a:gd name="connsiteY8" fmla="*/ 0 h 8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28" h="877454">
                <a:moveTo>
                  <a:pt x="0" y="877454"/>
                </a:moveTo>
                <a:lnTo>
                  <a:pt x="0" y="526472"/>
                </a:lnTo>
                <a:lnTo>
                  <a:pt x="55419" y="480291"/>
                </a:lnTo>
                <a:lnTo>
                  <a:pt x="166255" y="434109"/>
                </a:lnTo>
                <a:lnTo>
                  <a:pt x="286328" y="378691"/>
                </a:lnTo>
                <a:lnTo>
                  <a:pt x="461819" y="249382"/>
                </a:lnTo>
                <a:lnTo>
                  <a:pt x="563419" y="166254"/>
                </a:lnTo>
                <a:lnTo>
                  <a:pt x="683491" y="9236"/>
                </a:lnTo>
                <a:lnTo>
                  <a:pt x="692728" y="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801269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グループ化 72"/>
          <p:cNvGrpSpPr/>
          <p:nvPr/>
        </p:nvGrpSpPr>
        <p:grpSpPr>
          <a:xfrm>
            <a:off x="2682541" y="1806243"/>
            <a:ext cx="3827790" cy="3424727"/>
            <a:chOff x="2051719" y="1556792"/>
            <a:chExt cx="4896545" cy="4176464"/>
          </a:xfrm>
        </p:grpSpPr>
        <p:pic>
          <p:nvPicPr>
            <p:cNvPr id="74" name="図 73"/>
            <p:cNvPicPr>
              <a:picLocks noChangeAspect="1"/>
            </p:cNvPicPr>
            <p:nvPr/>
          </p:nvPicPr>
          <p:blipFill rotWithShape="1">
            <a:blip r:embed="rId3"/>
            <a:srcRect l="15514" t="19463" r="29212" b="12928"/>
            <a:stretch/>
          </p:blipFill>
          <p:spPr>
            <a:xfrm>
              <a:off x="2051720" y="1556792"/>
              <a:ext cx="4896544" cy="2983291"/>
            </a:xfrm>
            <a:prstGeom prst="rect">
              <a:avLst/>
            </a:prstGeom>
          </p:spPr>
        </p:pic>
        <p:pic>
          <p:nvPicPr>
            <p:cNvPr id="75" name="図 74"/>
            <p:cNvPicPr>
              <a:picLocks noChangeAspect="1"/>
            </p:cNvPicPr>
            <p:nvPr/>
          </p:nvPicPr>
          <p:blipFill rotWithShape="1">
            <a:blip r:embed="rId4"/>
            <a:srcRect l="16286" t="15366" r="28440" b="9855"/>
            <a:stretch/>
          </p:blipFill>
          <p:spPr>
            <a:xfrm>
              <a:off x="2051719" y="2433555"/>
              <a:ext cx="4896545" cy="3299701"/>
            </a:xfrm>
            <a:prstGeom prst="rect">
              <a:avLst/>
            </a:prstGeom>
          </p:spPr>
        </p:pic>
      </p:grpSp>
      <p:sp>
        <p:nvSpPr>
          <p:cNvPr id="12" name="正方形/長方形 11">
            <a:extLst>
              <a:ext uri="{FF2B5EF4-FFF2-40B4-BE49-F238E27FC236}">
                <a16:creationId xmlns:a16="http://schemas.microsoft.com/office/drawing/2014/main" id="{0107DF5A-D7FC-BFCE-AE63-C497136B6BEC}"/>
              </a:ext>
            </a:extLst>
          </p:cNvPr>
          <p:cNvSpPr/>
          <p:nvPr/>
        </p:nvSpPr>
        <p:spPr bwMode="auto">
          <a:xfrm>
            <a:off x="3488736" y="4914776"/>
            <a:ext cx="923330"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latin typeface="+mj-ea"/>
                <a:ea typeface="+mj-ea"/>
              </a:rPr>
              <a:t>府道堺大和高田線</a:t>
            </a:r>
          </a:p>
        </p:txBody>
      </p:sp>
      <p:sp>
        <p:nvSpPr>
          <p:cNvPr id="18" name="フリーフォーム: 図形 17">
            <a:extLst>
              <a:ext uri="{FF2B5EF4-FFF2-40B4-BE49-F238E27FC236}">
                <a16:creationId xmlns:a16="http://schemas.microsoft.com/office/drawing/2014/main" id="{CD54E9DE-2CE8-AEAC-4DD1-53603BE186E8}"/>
              </a:ext>
            </a:extLst>
          </p:cNvPr>
          <p:cNvSpPr/>
          <p:nvPr/>
        </p:nvSpPr>
        <p:spPr>
          <a:xfrm>
            <a:off x="3501565" y="2806902"/>
            <a:ext cx="1876262" cy="89525"/>
          </a:xfrm>
          <a:custGeom>
            <a:avLst/>
            <a:gdLst>
              <a:gd name="connsiteX0" fmla="*/ 0 w 2110154"/>
              <a:gd name="connsiteY0" fmla="*/ 76200 h 76200"/>
              <a:gd name="connsiteX1" fmla="*/ 550985 w 2110154"/>
              <a:gd name="connsiteY1" fmla="*/ 58615 h 76200"/>
              <a:gd name="connsiteX2" fmla="*/ 1090246 w 2110154"/>
              <a:gd name="connsiteY2" fmla="*/ 0 h 76200"/>
              <a:gd name="connsiteX3" fmla="*/ 2110154 w 2110154"/>
              <a:gd name="connsiteY3" fmla="*/ 0 h 76200"/>
            </a:gdLst>
            <a:ahLst/>
            <a:cxnLst>
              <a:cxn ang="0">
                <a:pos x="connsiteX0" y="connsiteY0"/>
              </a:cxn>
              <a:cxn ang="0">
                <a:pos x="connsiteX1" y="connsiteY1"/>
              </a:cxn>
              <a:cxn ang="0">
                <a:pos x="connsiteX2" y="connsiteY2"/>
              </a:cxn>
              <a:cxn ang="0">
                <a:pos x="connsiteX3" y="connsiteY3"/>
              </a:cxn>
            </a:cxnLst>
            <a:rect l="l" t="t" r="r" b="b"/>
            <a:pathLst>
              <a:path w="2110154" h="76200">
                <a:moveTo>
                  <a:pt x="0" y="76200"/>
                </a:moveTo>
                <a:lnTo>
                  <a:pt x="550985" y="58615"/>
                </a:lnTo>
                <a:lnTo>
                  <a:pt x="1090246" y="0"/>
                </a:lnTo>
                <a:lnTo>
                  <a:pt x="2110154" y="0"/>
                </a:lnTo>
              </a:path>
            </a:pathLst>
          </a:custGeom>
          <a:noFill/>
          <a:ln w="222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図形 58">
            <a:extLst>
              <a:ext uri="{FF2B5EF4-FFF2-40B4-BE49-F238E27FC236}">
                <a16:creationId xmlns:a16="http://schemas.microsoft.com/office/drawing/2014/main" id="{54EB607C-122B-7BD7-21FC-24EB08DB21C9}"/>
              </a:ext>
            </a:extLst>
          </p:cNvPr>
          <p:cNvSpPr/>
          <p:nvPr/>
        </p:nvSpPr>
        <p:spPr>
          <a:xfrm>
            <a:off x="4200590" y="3590492"/>
            <a:ext cx="144024" cy="1213800"/>
          </a:xfrm>
          <a:custGeom>
            <a:avLst/>
            <a:gdLst>
              <a:gd name="connsiteX0" fmla="*/ 9525 w 142875"/>
              <a:gd name="connsiteY0" fmla="*/ 0 h 1409700"/>
              <a:gd name="connsiteX1" fmla="*/ 19050 w 142875"/>
              <a:gd name="connsiteY1" fmla="*/ 504825 h 1409700"/>
              <a:gd name="connsiteX2" fmla="*/ 0 w 142875"/>
              <a:gd name="connsiteY2" fmla="*/ 704850 h 1409700"/>
              <a:gd name="connsiteX3" fmla="*/ 38100 w 142875"/>
              <a:gd name="connsiteY3" fmla="*/ 857250 h 1409700"/>
              <a:gd name="connsiteX4" fmla="*/ 95250 w 142875"/>
              <a:gd name="connsiteY4" fmla="*/ 904875 h 1409700"/>
              <a:gd name="connsiteX5" fmla="*/ 142875 w 142875"/>
              <a:gd name="connsiteY5" fmla="*/ 1047750 h 1409700"/>
              <a:gd name="connsiteX6" fmla="*/ 133350 w 142875"/>
              <a:gd name="connsiteY6"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409700">
                <a:moveTo>
                  <a:pt x="9525" y="0"/>
                </a:moveTo>
                <a:lnTo>
                  <a:pt x="19050" y="504825"/>
                </a:lnTo>
                <a:lnTo>
                  <a:pt x="0" y="704850"/>
                </a:lnTo>
                <a:lnTo>
                  <a:pt x="38100" y="857250"/>
                </a:lnTo>
                <a:lnTo>
                  <a:pt x="95250" y="904875"/>
                </a:lnTo>
                <a:lnTo>
                  <a:pt x="142875" y="1047750"/>
                </a:lnTo>
                <a:lnTo>
                  <a:pt x="133350" y="140970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46" name="スライド番号プレースホルダー 1"/>
          <p:cNvSpPr>
            <a:spLocks noGrp="1"/>
          </p:cNvSpPr>
          <p:nvPr>
            <p:ph type="sldNum" sz="quarter" idx="12"/>
          </p:nvPr>
        </p:nvSpPr>
        <p:spPr bwMode="auto">
          <a:xfrm>
            <a:off x="6980238"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8FD03E7-2128-4EAC-907E-6CD57D711AE1}" type="slidenum">
              <a:rPr lang="ja-JP" altLang="en-US" sz="2000" smtClean="0">
                <a:latin typeface="Arial" panose="020B0604020202020204" pitchFamily="34" charset="0"/>
              </a:rPr>
              <a:pPr>
                <a:spcBef>
                  <a:spcPct val="0"/>
                </a:spcBef>
                <a:buFontTx/>
                <a:buNone/>
              </a:pPr>
              <a:t>4</a:t>
            </a:fld>
            <a:endParaRPr lang="ja-JP" altLang="en-US" sz="2000" dirty="0">
              <a:latin typeface="Arial" panose="020B0604020202020204" pitchFamily="34" charset="0"/>
            </a:endParaRPr>
          </a:p>
        </p:txBody>
      </p:sp>
      <p:pic>
        <p:nvPicPr>
          <p:cNvPr id="2" name="図 1"/>
          <p:cNvPicPr>
            <a:picLocks noChangeAspect="1"/>
          </p:cNvPicPr>
          <p:nvPr/>
        </p:nvPicPr>
        <p:blipFill>
          <a:blip r:embed="rId5"/>
          <a:stretch>
            <a:fillRect/>
          </a:stretch>
        </p:blipFill>
        <p:spPr>
          <a:xfrm>
            <a:off x="6553090" y="940659"/>
            <a:ext cx="2500919" cy="1734214"/>
          </a:xfrm>
          <a:prstGeom prst="rect">
            <a:avLst/>
          </a:prstGeom>
        </p:spPr>
      </p:pic>
      <p:sp>
        <p:nvSpPr>
          <p:cNvPr id="28" name="Rectangle 2"/>
          <p:cNvSpPr txBox="1">
            <a:spLocks noChangeArrowheads="1"/>
          </p:cNvSpPr>
          <p:nvPr/>
        </p:nvSpPr>
        <p:spPr bwMode="auto">
          <a:xfrm>
            <a:off x="-22225" y="-12700"/>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defRPr sz="28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vl2pPr algn="ctr">
              <a:defRPr sz="4400">
                <a:solidFill>
                  <a:schemeClr val="tx1"/>
                </a:solidFill>
                <a:latin typeface="Arial" charset="0"/>
                <a:ea typeface="ＭＳ Ｐゴシック" charset="-128"/>
              </a:defRPr>
            </a:lvl2pPr>
            <a:lvl3pPr algn="ctr">
              <a:defRPr sz="4400">
                <a:solidFill>
                  <a:schemeClr val="tx1"/>
                </a:solidFill>
                <a:latin typeface="Arial" charset="0"/>
                <a:ea typeface="ＭＳ Ｐゴシック" charset="-128"/>
              </a:defRPr>
            </a:lvl3pPr>
            <a:lvl4pPr algn="ctr">
              <a:defRPr sz="4400">
                <a:solidFill>
                  <a:schemeClr val="tx1"/>
                </a:solidFill>
                <a:latin typeface="Arial" charset="0"/>
                <a:ea typeface="ＭＳ Ｐゴシック" charset="-128"/>
              </a:defRPr>
            </a:lvl4pPr>
            <a:lvl5pPr algn="ctr">
              <a:defRPr sz="4400">
                <a:solidFill>
                  <a:schemeClr val="tx1"/>
                </a:solidFill>
                <a:latin typeface="Arial" charset="0"/>
                <a:ea typeface="ＭＳ Ｐゴシック" charset="-128"/>
              </a:defRPr>
            </a:lvl5pPr>
            <a:lvl6pPr fontAlgn="base">
              <a:spcBef>
                <a:spcPct val="0"/>
              </a:spcBef>
              <a:spcAft>
                <a:spcPct val="0"/>
              </a:spcAft>
              <a:defRPr sz="4400">
                <a:solidFill>
                  <a:schemeClr val="tx1"/>
                </a:solidFill>
                <a:latin typeface="Arial" charset="0"/>
                <a:ea typeface="ＭＳ Ｐゴシック" charset="-128"/>
              </a:defRPr>
            </a:lvl6pPr>
            <a:lvl7pPr fontAlgn="base">
              <a:spcBef>
                <a:spcPct val="0"/>
              </a:spcBef>
              <a:spcAft>
                <a:spcPct val="0"/>
              </a:spcAft>
              <a:defRPr sz="4400">
                <a:solidFill>
                  <a:schemeClr val="tx1"/>
                </a:solidFill>
                <a:latin typeface="Arial" charset="0"/>
                <a:ea typeface="ＭＳ Ｐゴシック" charset="-128"/>
              </a:defRPr>
            </a:lvl7pPr>
            <a:lvl8pPr fontAlgn="base">
              <a:spcBef>
                <a:spcPct val="0"/>
              </a:spcBef>
              <a:spcAft>
                <a:spcPct val="0"/>
              </a:spcAft>
              <a:defRPr sz="4400">
                <a:solidFill>
                  <a:schemeClr val="tx1"/>
                </a:solidFill>
                <a:latin typeface="Arial" charset="0"/>
                <a:ea typeface="ＭＳ Ｐゴシック" charset="-128"/>
              </a:defRPr>
            </a:lvl8pPr>
            <a:lvl9pPr fontAlgn="base">
              <a:spcBef>
                <a:spcPct val="0"/>
              </a:spcBef>
              <a:spcAft>
                <a:spcPct val="0"/>
              </a:spcAft>
              <a:defRPr sz="4400">
                <a:solidFill>
                  <a:schemeClr val="tx1"/>
                </a:solidFill>
                <a:latin typeface="Arial" charset="0"/>
                <a:ea typeface="ＭＳ Ｐゴシック" charset="-128"/>
              </a:defRPr>
            </a:lvl9pPr>
          </a:lstStyle>
          <a:p>
            <a:pPr>
              <a:defRPr/>
            </a:pPr>
            <a:r>
              <a:rPr lang="ja-JP" altLang="en-US" dirty="0" smtClean="0"/>
              <a:t>１</a:t>
            </a:r>
            <a:r>
              <a:rPr lang="ja-JP" altLang="en-US" dirty="0"/>
              <a:t>．事業</a:t>
            </a:r>
            <a:r>
              <a:rPr lang="ja-JP" altLang="en-US" dirty="0" smtClean="0"/>
              <a:t>概要</a:t>
            </a:r>
            <a:endParaRPr lang="ja-JP" altLang="en-US" dirty="0"/>
          </a:p>
        </p:txBody>
      </p:sp>
      <p:pic>
        <p:nvPicPr>
          <p:cNvPr id="3" name="図 2"/>
          <p:cNvPicPr>
            <a:picLocks noChangeAspect="1"/>
          </p:cNvPicPr>
          <p:nvPr/>
        </p:nvPicPr>
        <p:blipFill>
          <a:blip r:embed="rId6"/>
          <a:stretch>
            <a:fillRect/>
          </a:stretch>
        </p:blipFill>
        <p:spPr>
          <a:xfrm>
            <a:off x="6553090" y="2980853"/>
            <a:ext cx="2479775" cy="1633502"/>
          </a:xfrm>
          <a:prstGeom prst="rect">
            <a:avLst/>
          </a:prstGeom>
        </p:spPr>
      </p:pic>
      <p:sp>
        <p:nvSpPr>
          <p:cNvPr id="5" name="テキスト ボックス 4"/>
          <p:cNvSpPr txBox="1"/>
          <p:nvPr/>
        </p:nvSpPr>
        <p:spPr>
          <a:xfrm>
            <a:off x="4599642" y="2550489"/>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6" name="テキスト ボックス 5"/>
          <p:cNvSpPr txBox="1"/>
          <p:nvPr/>
        </p:nvSpPr>
        <p:spPr>
          <a:xfrm>
            <a:off x="4485580" y="2427010"/>
            <a:ext cx="646331" cy="276999"/>
          </a:xfrm>
          <a:prstGeom prst="rect">
            <a:avLst/>
          </a:prstGeom>
          <a:noFill/>
        </p:spPr>
        <p:txBody>
          <a:bodyPr wrap="none" rtlCol="0">
            <a:spAutoFit/>
          </a:bodyPr>
          <a:lstStyle/>
          <a:p>
            <a:r>
              <a:rPr kumimoji="1" lang="ja-JP" altLang="en-US" sz="1200" b="1" dirty="0" smtClean="0"/>
              <a:t>写真①</a:t>
            </a:r>
            <a:endParaRPr kumimoji="1" lang="ja-JP" altLang="en-US" sz="1200" b="1" dirty="0"/>
          </a:p>
        </p:txBody>
      </p:sp>
      <p:sp>
        <p:nvSpPr>
          <p:cNvPr id="32" name="テキスト ボックス 31"/>
          <p:cNvSpPr txBox="1"/>
          <p:nvPr/>
        </p:nvSpPr>
        <p:spPr>
          <a:xfrm rot="11988265">
            <a:off x="5069967" y="3755941"/>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33" name="テキスト ボックス 32"/>
          <p:cNvSpPr txBox="1"/>
          <p:nvPr/>
        </p:nvSpPr>
        <p:spPr>
          <a:xfrm>
            <a:off x="5083094" y="4011215"/>
            <a:ext cx="646331" cy="276999"/>
          </a:xfrm>
          <a:prstGeom prst="rect">
            <a:avLst/>
          </a:prstGeom>
          <a:noFill/>
        </p:spPr>
        <p:txBody>
          <a:bodyPr wrap="none" rtlCol="0">
            <a:spAutoFit/>
          </a:bodyPr>
          <a:lstStyle/>
          <a:p>
            <a:r>
              <a:rPr kumimoji="1" lang="ja-JP" altLang="en-US" sz="1200" b="1" dirty="0" smtClean="0"/>
              <a:t>写真②</a:t>
            </a:r>
            <a:endParaRPr kumimoji="1" lang="ja-JP" altLang="en-US" sz="1200" b="1" dirty="0"/>
          </a:p>
        </p:txBody>
      </p:sp>
      <p:sp>
        <p:nvSpPr>
          <p:cNvPr id="35" name="正方形/長方形 34">
            <a:extLst>
              <a:ext uri="{FF2B5EF4-FFF2-40B4-BE49-F238E27FC236}">
                <a16:creationId xmlns:a16="http://schemas.microsoft.com/office/drawing/2014/main" id="{932112CF-5747-C874-2953-03DFC5D5492B}"/>
              </a:ext>
            </a:extLst>
          </p:cNvPr>
          <p:cNvSpPr/>
          <p:nvPr/>
        </p:nvSpPr>
        <p:spPr bwMode="auto">
          <a:xfrm rot="1774429">
            <a:off x="3541229" y="3871557"/>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smtClean="0">
                <a:solidFill>
                  <a:schemeClr val="tx1"/>
                </a:solidFill>
              </a:rPr>
              <a:t>府道大阪羽曳野線</a:t>
            </a:r>
            <a:endParaRPr lang="en-US" altLang="ja-JP" sz="700" dirty="0">
              <a:solidFill>
                <a:schemeClr val="tx1"/>
              </a:solidFill>
            </a:endParaRPr>
          </a:p>
        </p:txBody>
      </p:sp>
      <p:sp>
        <p:nvSpPr>
          <p:cNvPr id="38" name="テキスト ボックス 37"/>
          <p:cNvSpPr txBox="1"/>
          <p:nvPr/>
        </p:nvSpPr>
        <p:spPr>
          <a:xfrm>
            <a:off x="6553090" y="2939781"/>
            <a:ext cx="646331" cy="276999"/>
          </a:xfrm>
          <a:prstGeom prst="rect">
            <a:avLst/>
          </a:prstGeom>
          <a:noFill/>
        </p:spPr>
        <p:txBody>
          <a:bodyPr wrap="none" rtlCol="0">
            <a:spAutoFit/>
          </a:bodyPr>
          <a:lstStyle/>
          <a:p>
            <a:r>
              <a:rPr kumimoji="1" lang="ja-JP" altLang="en-US" sz="1200" b="1" dirty="0" smtClean="0"/>
              <a:t>写真②</a:t>
            </a:r>
            <a:endParaRPr kumimoji="1" lang="ja-JP" altLang="en-US" sz="1200" b="1" dirty="0"/>
          </a:p>
        </p:txBody>
      </p:sp>
      <p:sp>
        <p:nvSpPr>
          <p:cNvPr id="39" name="テキスト ボックス 38"/>
          <p:cNvSpPr txBox="1"/>
          <p:nvPr/>
        </p:nvSpPr>
        <p:spPr>
          <a:xfrm>
            <a:off x="6560026" y="950538"/>
            <a:ext cx="646331" cy="276999"/>
          </a:xfrm>
          <a:prstGeom prst="rect">
            <a:avLst/>
          </a:prstGeom>
          <a:noFill/>
        </p:spPr>
        <p:txBody>
          <a:bodyPr wrap="none" rtlCol="0">
            <a:spAutoFit/>
          </a:bodyPr>
          <a:lstStyle/>
          <a:p>
            <a:r>
              <a:rPr kumimoji="1" lang="ja-JP" altLang="en-US" sz="1200" b="1" dirty="0" smtClean="0"/>
              <a:t>写真①</a:t>
            </a:r>
            <a:endParaRPr kumimoji="1" lang="ja-JP" altLang="en-US" sz="1200" b="1" dirty="0"/>
          </a:p>
        </p:txBody>
      </p:sp>
      <p:sp>
        <p:nvSpPr>
          <p:cNvPr id="42" name="テキスト ボックス 41"/>
          <p:cNvSpPr txBox="1"/>
          <p:nvPr/>
        </p:nvSpPr>
        <p:spPr>
          <a:xfrm>
            <a:off x="44411" y="4144103"/>
            <a:ext cx="646331" cy="276999"/>
          </a:xfrm>
          <a:prstGeom prst="rect">
            <a:avLst/>
          </a:prstGeom>
          <a:noFill/>
        </p:spPr>
        <p:txBody>
          <a:bodyPr wrap="none" rtlCol="0">
            <a:spAutoFit/>
          </a:bodyPr>
          <a:lstStyle/>
          <a:p>
            <a:r>
              <a:rPr kumimoji="1" lang="ja-JP" altLang="en-US" sz="1200" b="1" dirty="0" smtClean="0"/>
              <a:t>写真③</a:t>
            </a:r>
            <a:endParaRPr kumimoji="1" lang="ja-JP" altLang="en-US" sz="1200" b="1" dirty="0"/>
          </a:p>
        </p:txBody>
      </p:sp>
      <p:pic>
        <p:nvPicPr>
          <p:cNvPr id="11" name="図 10"/>
          <p:cNvPicPr>
            <a:picLocks noChangeAspect="1"/>
          </p:cNvPicPr>
          <p:nvPr/>
        </p:nvPicPr>
        <p:blipFill>
          <a:blip r:embed="rId7"/>
          <a:stretch>
            <a:fillRect/>
          </a:stretch>
        </p:blipFill>
        <p:spPr>
          <a:xfrm>
            <a:off x="94057" y="894031"/>
            <a:ext cx="2499928" cy="1753521"/>
          </a:xfrm>
          <a:prstGeom prst="rect">
            <a:avLst/>
          </a:prstGeom>
        </p:spPr>
      </p:pic>
      <p:sp>
        <p:nvSpPr>
          <p:cNvPr id="43" name="テキスト ボックス 42"/>
          <p:cNvSpPr txBox="1"/>
          <p:nvPr/>
        </p:nvSpPr>
        <p:spPr>
          <a:xfrm>
            <a:off x="77928" y="952951"/>
            <a:ext cx="646331" cy="276999"/>
          </a:xfrm>
          <a:prstGeom prst="rect">
            <a:avLst/>
          </a:prstGeom>
          <a:noFill/>
        </p:spPr>
        <p:txBody>
          <a:bodyPr wrap="none" rtlCol="0">
            <a:spAutoFit/>
          </a:bodyPr>
          <a:lstStyle/>
          <a:p>
            <a:r>
              <a:rPr kumimoji="1" lang="ja-JP" altLang="en-US" sz="1200" b="1" dirty="0" smtClean="0"/>
              <a:t>写真⑥</a:t>
            </a:r>
            <a:endParaRPr kumimoji="1" lang="ja-JP" altLang="en-US" sz="1200" b="1" dirty="0"/>
          </a:p>
        </p:txBody>
      </p:sp>
      <p:cxnSp>
        <p:nvCxnSpPr>
          <p:cNvPr id="16" name="直線コネクタ 15"/>
          <p:cNvCxnSpPr/>
          <p:nvPr/>
        </p:nvCxnSpPr>
        <p:spPr>
          <a:xfrm>
            <a:off x="4129548" y="2072148"/>
            <a:ext cx="22700" cy="74906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rot="5400000">
            <a:off x="4000318" y="2172187"/>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48" name="テキスト ボックス 47"/>
          <p:cNvSpPr txBox="1"/>
          <p:nvPr/>
        </p:nvSpPr>
        <p:spPr>
          <a:xfrm>
            <a:off x="3619758" y="2049049"/>
            <a:ext cx="646331" cy="276999"/>
          </a:xfrm>
          <a:prstGeom prst="rect">
            <a:avLst/>
          </a:prstGeom>
          <a:noFill/>
        </p:spPr>
        <p:txBody>
          <a:bodyPr wrap="none" rtlCol="0">
            <a:spAutoFit/>
          </a:bodyPr>
          <a:lstStyle/>
          <a:p>
            <a:r>
              <a:rPr kumimoji="1" lang="ja-JP" altLang="en-US" sz="1200" b="1" dirty="0" smtClean="0"/>
              <a:t>写真⑥</a:t>
            </a:r>
            <a:endParaRPr kumimoji="1" lang="ja-JP" altLang="en-US" sz="1200" b="1" dirty="0"/>
          </a:p>
        </p:txBody>
      </p:sp>
      <p:sp>
        <p:nvSpPr>
          <p:cNvPr id="13" name="正方形/長方形 12">
            <a:extLst>
              <a:ext uri="{FF2B5EF4-FFF2-40B4-BE49-F238E27FC236}">
                <a16:creationId xmlns:a16="http://schemas.microsoft.com/office/drawing/2014/main" id="{932112CF-5747-C874-2953-03DFC5D5492B}"/>
              </a:ext>
            </a:extLst>
          </p:cNvPr>
          <p:cNvSpPr/>
          <p:nvPr/>
        </p:nvSpPr>
        <p:spPr bwMode="auto">
          <a:xfrm>
            <a:off x="3496780" y="2908274"/>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a:solidFill>
                  <a:schemeClr val="tx1"/>
                </a:solidFill>
              </a:rPr>
              <a:t>市道木ノ本田井中線</a:t>
            </a:r>
            <a:endParaRPr lang="en-US" altLang="ja-JP" sz="700" dirty="0">
              <a:solidFill>
                <a:schemeClr val="tx1"/>
              </a:solidFill>
            </a:endParaRPr>
          </a:p>
        </p:txBody>
      </p:sp>
      <p:pic>
        <p:nvPicPr>
          <p:cNvPr id="17" name="図 16"/>
          <p:cNvPicPr>
            <a:picLocks noChangeAspect="1"/>
          </p:cNvPicPr>
          <p:nvPr/>
        </p:nvPicPr>
        <p:blipFill>
          <a:blip r:embed="rId8"/>
          <a:stretch>
            <a:fillRect/>
          </a:stretch>
        </p:blipFill>
        <p:spPr>
          <a:xfrm>
            <a:off x="113747" y="2797883"/>
            <a:ext cx="2508586" cy="1811549"/>
          </a:xfrm>
          <a:prstGeom prst="rect">
            <a:avLst/>
          </a:prstGeom>
        </p:spPr>
      </p:pic>
      <p:sp>
        <p:nvSpPr>
          <p:cNvPr id="49" name="テキスト ボックス 48"/>
          <p:cNvSpPr txBox="1"/>
          <p:nvPr/>
        </p:nvSpPr>
        <p:spPr>
          <a:xfrm>
            <a:off x="3461668" y="2610811"/>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50" name="テキスト ボックス 49"/>
          <p:cNvSpPr txBox="1"/>
          <p:nvPr/>
        </p:nvSpPr>
        <p:spPr>
          <a:xfrm>
            <a:off x="3479895" y="2514898"/>
            <a:ext cx="646331" cy="276999"/>
          </a:xfrm>
          <a:prstGeom prst="rect">
            <a:avLst/>
          </a:prstGeom>
          <a:noFill/>
        </p:spPr>
        <p:txBody>
          <a:bodyPr wrap="none" rtlCol="0">
            <a:spAutoFit/>
          </a:bodyPr>
          <a:lstStyle/>
          <a:p>
            <a:r>
              <a:rPr kumimoji="1" lang="ja-JP" altLang="en-US" sz="1200" b="1" dirty="0" smtClean="0"/>
              <a:t>写真⑤</a:t>
            </a:r>
            <a:endParaRPr kumimoji="1" lang="ja-JP" altLang="en-US" sz="1200" b="1" dirty="0"/>
          </a:p>
        </p:txBody>
      </p:sp>
      <p:pic>
        <p:nvPicPr>
          <p:cNvPr id="19" name="図 18"/>
          <p:cNvPicPr>
            <a:picLocks noChangeAspect="1"/>
          </p:cNvPicPr>
          <p:nvPr/>
        </p:nvPicPr>
        <p:blipFill>
          <a:blip r:embed="rId9"/>
          <a:stretch>
            <a:fillRect/>
          </a:stretch>
        </p:blipFill>
        <p:spPr>
          <a:xfrm>
            <a:off x="6553090" y="4845981"/>
            <a:ext cx="2546124" cy="1684783"/>
          </a:xfrm>
          <a:prstGeom prst="rect">
            <a:avLst/>
          </a:prstGeom>
        </p:spPr>
      </p:pic>
      <p:sp>
        <p:nvSpPr>
          <p:cNvPr id="52" name="テキスト ボックス 51"/>
          <p:cNvSpPr txBox="1"/>
          <p:nvPr/>
        </p:nvSpPr>
        <p:spPr>
          <a:xfrm rot="11031218">
            <a:off x="5659753" y="2815376"/>
            <a:ext cx="442750" cy="400110"/>
          </a:xfrm>
          <a:prstGeom prst="rect">
            <a:avLst/>
          </a:prstGeom>
          <a:noFill/>
        </p:spPr>
        <p:txBody>
          <a:bodyPr wrap="none" rtlCol="0">
            <a:spAutoFit/>
          </a:bodyPr>
          <a:lstStyle/>
          <a:p>
            <a:r>
              <a:rPr lang="ja-JP" altLang="en-US" sz="2000" b="1" dirty="0"/>
              <a:t>➡</a:t>
            </a:r>
            <a:endParaRPr kumimoji="1" lang="ja-JP" altLang="en-US" sz="2000" b="1" dirty="0"/>
          </a:p>
        </p:txBody>
      </p:sp>
      <p:cxnSp>
        <p:nvCxnSpPr>
          <p:cNvPr id="24" name="直線コネクタ 23"/>
          <p:cNvCxnSpPr/>
          <p:nvPr/>
        </p:nvCxnSpPr>
        <p:spPr>
          <a:xfrm>
            <a:off x="5665248" y="2944236"/>
            <a:ext cx="216024" cy="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5633437" y="2673600"/>
            <a:ext cx="646331" cy="276999"/>
          </a:xfrm>
          <a:prstGeom prst="rect">
            <a:avLst/>
          </a:prstGeom>
          <a:noFill/>
        </p:spPr>
        <p:txBody>
          <a:bodyPr wrap="none" rtlCol="0">
            <a:spAutoFit/>
          </a:bodyPr>
          <a:lstStyle/>
          <a:p>
            <a:r>
              <a:rPr kumimoji="1" lang="ja-JP" altLang="en-US" sz="1200" b="1" dirty="0" smtClean="0"/>
              <a:t>写真③</a:t>
            </a:r>
            <a:endParaRPr kumimoji="1" lang="ja-JP" altLang="en-US" sz="1200" b="1" dirty="0"/>
          </a:p>
        </p:txBody>
      </p:sp>
      <p:sp>
        <p:nvSpPr>
          <p:cNvPr id="57" name="テキスト ボックス 56"/>
          <p:cNvSpPr txBox="1"/>
          <p:nvPr/>
        </p:nvSpPr>
        <p:spPr>
          <a:xfrm>
            <a:off x="6498333" y="4845981"/>
            <a:ext cx="646331" cy="276999"/>
          </a:xfrm>
          <a:prstGeom prst="rect">
            <a:avLst/>
          </a:prstGeom>
          <a:noFill/>
        </p:spPr>
        <p:txBody>
          <a:bodyPr wrap="none" rtlCol="0">
            <a:spAutoFit/>
          </a:bodyPr>
          <a:lstStyle/>
          <a:p>
            <a:r>
              <a:rPr kumimoji="1" lang="ja-JP" altLang="en-US" sz="1200" b="1" dirty="0" smtClean="0"/>
              <a:t>写真③</a:t>
            </a:r>
            <a:endParaRPr kumimoji="1" lang="ja-JP" altLang="en-US" sz="1200" b="1" dirty="0"/>
          </a:p>
        </p:txBody>
      </p:sp>
      <p:sp>
        <p:nvSpPr>
          <p:cNvPr id="60" name="テキスト ボックス 59"/>
          <p:cNvSpPr txBox="1"/>
          <p:nvPr/>
        </p:nvSpPr>
        <p:spPr>
          <a:xfrm>
            <a:off x="107128" y="2814023"/>
            <a:ext cx="646331" cy="276999"/>
          </a:xfrm>
          <a:prstGeom prst="rect">
            <a:avLst/>
          </a:prstGeom>
          <a:noFill/>
        </p:spPr>
        <p:txBody>
          <a:bodyPr wrap="none" rtlCol="0">
            <a:spAutoFit/>
          </a:bodyPr>
          <a:lstStyle/>
          <a:p>
            <a:r>
              <a:rPr kumimoji="1" lang="ja-JP" altLang="en-US" sz="1200" b="1" dirty="0" smtClean="0"/>
              <a:t>写真⑤</a:t>
            </a:r>
            <a:endParaRPr kumimoji="1" lang="ja-JP" altLang="en-US" sz="1200" b="1" dirty="0"/>
          </a:p>
        </p:txBody>
      </p:sp>
      <p:pic>
        <p:nvPicPr>
          <p:cNvPr id="25" name="図 24"/>
          <p:cNvPicPr>
            <a:picLocks noChangeAspect="1"/>
          </p:cNvPicPr>
          <p:nvPr/>
        </p:nvPicPr>
        <p:blipFill>
          <a:blip r:embed="rId10"/>
          <a:stretch>
            <a:fillRect/>
          </a:stretch>
        </p:blipFill>
        <p:spPr>
          <a:xfrm>
            <a:off x="3707904" y="4963107"/>
            <a:ext cx="2549601" cy="1778261"/>
          </a:xfrm>
          <a:prstGeom prst="rect">
            <a:avLst/>
          </a:prstGeom>
          <a:ln w="88900">
            <a:solidFill>
              <a:srgbClr val="FF0000"/>
            </a:solidFill>
          </a:ln>
        </p:spPr>
      </p:pic>
      <p:sp>
        <p:nvSpPr>
          <p:cNvPr id="61" name="テキスト ボックス 60"/>
          <p:cNvSpPr txBox="1"/>
          <p:nvPr/>
        </p:nvSpPr>
        <p:spPr>
          <a:xfrm rot="17311165">
            <a:off x="4232192" y="3788804"/>
            <a:ext cx="545342" cy="523220"/>
          </a:xfrm>
          <a:prstGeom prst="rect">
            <a:avLst/>
          </a:prstGeom>
          <a:noFill/>
        </p:spPr>
        <p:txBody>
          <a:bodyPr wrap="none" rtlCol="0">
            <a:spAutoFit/>
          </a:bodyPr>
          <a:lstStyle/>
          <a:p>
            <a:r>
              <a:rPr lang="ja-JP" altLang="en-US" sz="2800" b="1" dirty="0">
                <a:solidFill>
                  <a:srgbClr val="FF0000"/>
                </a:solidFill>
              </a:rPr>
              <a:t>➡</a:t>
            </a:r>
            <a:endParaRPr kumimoji="1" lang="ja-JP" altLang="en-US" sz="2800" b="1" dirty="0">
              <a:solidFill>
                <a:srgbClr val="FF0000"/>
              </a:solidFill>
            </a:endParaRPr>
          </a:p>
        </p:txBody>
      </p:sp>
      <p:sp>
        <p:nvSpPr>
          <p:cNvPr id="62" name="テキスト ボックス 61"/>
          <p:cNvSpPr txBox="1"/>
          <p:nvPr/>
        </p:nvSpPr>
        <p:spPr>
          <a:xfrm>
            <a:off x="3756936" y="5067067"/>
            <a:ext cx="805029" cy="338554"/>
          </a:xfrm>
          <a:prstGeom prst="rect">
            <a:avLst/>
          </a:prstGeom>
          <a:noFill/>
        </p:spPr>
        <p:txBody>
          <a:bodyPr wrap="none" rtlCol="0">
            <a:spAutoFit/>
          </a:bodyPr>
          <a:lstStyle/>
          <a:p>
            <a:r>
              <a:rPr kumimoji="1" lang="ja-JP" altLang="en-US" sz="1600" b="1" dirty="0" smtClean="0"/>
              <a:t>写真④</a:t>
            </a:r>
            <a:endParaRPr kumimoji="1" lang="ja-JP" altLang="en-US" sz="1600" b="1" dirty="0"/>
          </a:p>
        </p:txBody>
      </p:sp>
      <p:sp>
        <p:nvSpPr>
          <p:cNvPr id="63" name="テキスト ボックス 62"/>
          <p:cNvSpPr txBox="1"/>
          <p:nvPr/>
        </p:nvSpPr>
        <p:spPr>
          <a:xfrm>
            <a:off x="4304369" y="4154850"/>
            <a:ext cx="646331" cy="276999"/>
          </a:xfrm>
          <a:prstGeom prst="rect">
            <a:avLst/>
          </a:prstGeom>
          <a:noFill/>
        </p:spPr>
        <p:txBody>
          <a:bodyPr wrap="none" rtlCol="0">
            <a:spAutoFit/>
          </a:bodyPr>
          <a:lstStyle/>
          <a:p>
            <a:r>
              <a:rPr kumimoji="1" lang="ja-JP" altLang="en-US" sz="1200" b="1" dirty="0" smtClean="0"/>
              <a:t>写真④</a:t>
            </a:r>
            <a:endParaRPr kumimoji="1" lang="ja-JP" altLang="en-US" sz="1200" b="1" dirty="0"/>
          </a:p>
        </p:txBody>
      </p:sp>
      <p:sp>
        <p:nvSpPr>
          <p:cNvPr id="65" name="テキスト ボックス 64"/>
          <p:cNvSpPr txBox="1"/>
          <p:nvPr/>
        </p:nvSpPr>
        <p:spPr>
          <a:xfrm rot="10800000">
            <a:off x="4603007" y="3293139"/>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67" name="テキスト ボックス 66"/>
          <p:cNvSpPr txBox="1"/>
          <p:nvPr/>
        </p:nvSpPr>
        <p:spPr>
          <a:xfrm>
            <a:off x="4878167" y="3421006"/>
            <a:ext cx="646331" cy="276999"/>
          </a:xfrm>
          <a:prstGeom prst="rect">
            <a:avLst/>
          </a:prstGeom>
          <a:noFill/>
        </p:spPr>
        <p:txBody>
          <a:bodyPr wrap="none" rtlCol="0">
            <a:spAutoFit/>
          </a:bodyPr>
          <a:lstStyle/>
          <a:p>
            <a:r>
              <a:rPr kumimoji="1" lang="ja-JP" altLang="en-US" sz="1200" b="1" dirty="0" smtClean="0"/>
              <a:t>写真⑦</a:t>
            </a:r>
            <a:endParaRPr kumimoji="1" lang="ja-JP" altLang="en-US" sz="1200" b="1" dirty="0"/>
          </a:p>
        </p:txBody>
      </p:sp>
      <p:sp>
        <p:nvSpPr>
          <p:cNvPr id="70" name="テキスト ボックス 69"/>
          <p:cNvSpPr txBox="1"/>
          <p:nvPr/>
        </p:nvSpPr>
        <p:spPr>
          <a:xfrm>
            <a:off x="6512623" y="221747"/>
            <a:ext cx="2520242" cy="523220"/>
          </a:xfrm>
          <a:prstGeom prst="rect">
            <a:avLst/>
          </a:prstGeom>
          <a:solidFill>
            <a:schemeClr val="lt1"/>
          </a:solidFill>
          <a:ln>
            <a:solidFill>
              <a:schemeClr val="tx1"/>
            </a:solidFill>
          </a:ln>
        </p:spPr>
        <p:txBody>
          <a:bodyPr wrap="none" rtlCol="0">
            <a:spAutoFit/>
          </a:bodyPr>
          <a:lstStyle/>
          <a:p>
            <a:r>
              <a:rPr lang="ja-JP" altLang="en-US" sz="1400" b="1" dirty="0" smtClean="0">
                <a:solidFill>
                  <a:srgbClr val="FF0000"/>
                </a:solidFill>
              </a:rPr>
              <a:t>▲　</a:t>
            </a:r>
            <a:r>
              <a:rPr lang="zh-CN" altLang="en-US" sz="1400" b="1" dirty="0" smtClean="0"/>
              <a:t>大阪府</a:t>
            </a:r>
            <a:r>
              <a:rPr lang="zh-CN" altLang="en-US" sz="1400" b="1" dirty="0"/>
              <a:t>中部広域防災拠点</a:t>
            </a:r>
          </a:p>
          <a:p>
            <a:r>
              <a:rPr lang="ja-JP" altLang="en-US" sz="1400" b="1" dirty="0" smtClean="0"/>
              <a:t>　　　</a:t>
            </a:r>
            <a:r>
              <a:rPr lang="zh-CN" altLang="en-US" sz="1400" b="1" dirty="0" smtClean="0"/>
              <a:t>大阪府</a:t>
            </a:r>
            <a:r>
              <a:rPr lang="zh-CN" altLang="en-US" sz="1400" b="1" dirty="0"/>
              <a:t>広域医療搬送拠点</a:t>
            </a:r>
          </a:p>
        </p:txBody>
      </p:sp>
      <p:sp>
        <p:nvSpPr>
          <p:cNvPr id="69" name="二等辺三角形 68"/>
          <p:cNvSpPr/>
          <p:nvPr/>
        </p:nvSpPr>
        <p:spPr>
          <a:xfrm>
            <a:off x="4948822" y="2660027"/>
            <a:ext cx="249905" cy="22652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7"/>
          <p:cNvSpPr>
            <a:spLocks noChangeArrowheads="1"/>
          </p:cNvSpPr>
          <p:nvPr/>
        </p:nvSpPr>
        <p:spPr bwMode="auto">
          <a:xfrm>
            <a:off x="-49343" y="540549"/>
            <a:ext cx="17331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dirty="0">
                <a:latin typeface="Arial" charset="0"/>
              </a:rPr>
              <a:t>■事業箇所図</a:t>
            </a:r>
          </a:p>
        </p:txBody>
      </p:sp>
      <p:sp>
        <p:nvSpPr>
          <p:cNvPr id="22" name="テキスト ボックス 21"/>
          <p:cNvSpPr txBox="1"/>
          <p:nvPr/>
        </p:nvSpPr>
        <p:spPr>
          <a:xfrm>
            <a:off x="7202158" y="6569376"/>
            <a:ext cx="1454822" cy="276999"/>
          </a:xfrm>
          <a:prstGeom prst="rect">
            <a:avLst/>
          </a:prstGeom>
          <a:noFill/>
        </p:spPr>
        <p:txBody>
          <a:bodyPr wrap="none" rtlCol="0">
            <a:spAutoFit/>
          </a:bodyPr>
          <a:lstStyle/>
          <a:p>
            <a:r>
              <a:rPr kumimoji="1" lang="ja-JP" altLang="en-US" sz="1200" dirty="0" smtClean="0"/>
              <a:t>出典先：</a:t>
            </a:r>
            <a:r>
              <a:rPr kumimoji="1" lang="en-US" altLang="ja-JP" sz="1200" dirty="0" smtClean="0"/>
              <a:t>google map</a:t>
            </a:r>
            <a:endParaRPr kumimoji="1" lang="ja-JP" altLang="en-US" sz="1200" dirty="0"/>
          </a:p>
        </p:txBody>
      </p:sp>
      <p:sp>
        <p:nvSpPr>
          <p:cNvPr id="72" name="テキスト ボックス 71"/>
          <p:cNvSpPr txBox="1"/>
          <p:nvPr/>
        </p:nvSpPr>
        <p:spPr>
          <a:xfrm>
            <a:off x="3377544" y="3527959"/>
            <a:ext cx="484428" cy="200055"/>
          </a:xfrm>
          <a:prstGeom prst="rect">
            <a:avLst/>
          </a:prstGeom>
          <a:noFill/>
          <a:ln>
            <a:noFill/>
          </a:ln>
        </p:spPr>
        <p:txBody>
          <a:bodyPr wrap="none" rtlCol="0">
            <a:spAutoFit/>
          </a:bodyPr>
          <a:lstStyle/>
          <a:p>
            <a:r>
              <a:rPr lang="ja-JP" altLang="en-US" sz="700" dirty="0"/>
              <a:t>松原</a:t>
            </a:r>
            <a:r>
              <a:rPr lang="en-US" altLang="ja-JP" sz="700" dirty="0"/>
              <a:t>JCT</a:t>
            </a:r>
            <a:endParaRPr kumimoji="1" lang="ja-JP" altLang="en-US" sz="700" dirty="0"/>
          </a:p>
        </p:txBody>
      </p:sp>
      <p:sp>
        <p:nvSpPr>
          <p:cNvPr id="23" name="フリーフォーム 22"/>
          <p:cNvSpPr/>
          <p:nvPr/>
        </p:nvSpPr>
        <p:spPr>
          <a:xfrm>
            <a:off x="4195916" y="3495368"/>
            <a:ext cx="1128252" cy="339213"/>
          </a:xfrm>
          <a:custGeom>
            <a:avLst/>
            <a:gdLst>
              <a:gd name="connsiteX0" fmla="*/ 1128252 w 1128252"/>
              <a:gd name="connsiteY0" fmla="*/ 339213 h 339213"/>
              <a:gd name="connsiteX1" fmla="*/ 973394 w 1128252"/>
              <a:gd name="connsiteY1" fmla="*/ 339213 h 339213"/>
              <a:gd name="connsiteX2" fmla="*/ 892278 w 1128252"/>
              <a:gd name="connsiteY2" fmla="*/ 309716 h 339213"/>
              <a:gd name="connsiteX3" fmla="*/ 781665 w 1128252"/>
              <a:gd name="connsiteY3" fmla="*/ 235974 h 339213"/>
              <a:gd name="connsiteX4" fmla="*/ 464574 w 1128252"/>
              <a:gd name="connsiteY4" fmla="*/ 0 h 339213"/>
              <a:gd name="connsiteX5" fmla="*/ 117987 w 1128252"/>
              <a:gd name="connsiteY5" fmla="*/ 7374 h 339213"/>
              <a:gd name="connsiteX6" fmla="*/ 0 w 1128252"/>
              <a:gd name="connsiteY6" fmla="*/ 7374 h 33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252" h="339213">
                <a:moveTo>
                  <a:pt x="1128252" y="339213"/>
                </a:moveTo>
                <a:lnTo>
                  <a:pt x="973394" y="339213"/>
                </a:lnTo>
                <a:lnTo>
                  <a:pt x="892278" y="309716"/>
                </a:lnTo>
                <a:lnTo>
                  <a:pt x="781665" y="235974"/>
                </a:lnTo>
                <a:lnTo>
                  <a:pt x="464574" y="0"/>
                </a:lnTo>
                <a:lnTo>
                  <a:pt x="117987" y="7374"/>
                </a:lnTo>
                <a:lnTo>
                  <a:pt x="0" y="7374"/>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932112CF-5747-C874-2953-03DFC5D5492B}"/>
              </a:ext>
            </a:extLst>
          </p:cNvPr>
          <p:cNvSpPr/>
          <p:nvPr/>
        </p:nvSpPr>
        <p:spPr bwMode="auto">
          <a:xfrm rot="1487902">
            <a:off x="4124595" y="3666473"/>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smtClean="0">
                <a:solidFill>
                  <a:schemeClr val="tx1"/>
                </a:solidFill>
              </a:rPr>
              <a:t>旧大阪中央環状線</a:t>
            </a:r>
            <a:endParaRPr lang="en-US" altLang="ja-JP" sz="700" dirty="0">
              <a:solidFill>
                <a:schemeClr val="tx1"/>
              </a:solidFill>
            </a:endParaRPr>
          </a:p>
        </p:txBody>
      </p:sp>
      <p:pic>
        <p:nvPicPr>
          <p:cNvPr id="34" name="図 33"/>
          <p:cNvPicPr>
            <a:picLocks noChangeAspect="1"/>
          </p:cNvPicPr>
          <p:nvPr/>
        </p:nvPicPr>
        <p:blipFill>
          <a:blip r:embed="rId11"/>
          <a:stretch>
            <a:fillRect/>
          </a:stretch>
        </p:blipFill>
        <p:spPr>
          <a:xfrm>
            <a:off x="3453628" y="170722"/>
            <a:ext cx="2545814" cy="1849459"/>
          </a:xfrm>
          <a:prstGeom prst="rect">
            <a:avLst/>
          </a:prstGeom>
        </p:spPr>
      </p:pic>
      <p:sp>
        <p:nvSpPr>
          <p:cNvPr id="68" name="テキスト ボックス 67"/>
          <p:cNvSpPr txBox="1"/>
          <p:nvPr/>
        </p:nvSpPr>
        <p:spPr>
          <a:xfrm>
            <a:off x="5198727" y="188166"/>
            <a:ext cx="646331" cy="276999"/>
          </a:xfrm>
          <a:prstGeom prst="rect">
            <a:avLst/>
          </a:prstGeom>
          <a:noFill/>
        </p:spPr>
        <p:txBody>
          <a:bodyPr wrap="none" rtlCol="0">
            <a:spAutoFit/>
          </a:bodyPr>
          <a:lstStyle/>
          <a:p>
            <a:r>
              <a:rPr kumimoji="1" lang="ja-JP" altLang="en-US" sz="1200" b="1" dirty="0" smtClean="0"/>
              <a:t>写真⑦</a:t>
            </a:r>
            <a:endParaRPr kumimoji="1" lang="ja-JP" altLang="en-US" sz="1200" b="1" dirty="0"/>
          </a:p>
        </p:txBody>
      </p:sp>
      <p:sp>
        <p:nvSpPr>
          <p:cNvPr id="77" name="テキスト ボックス 76"/>
          <p:cNvSpPr txBox="1"/>
          <p:nvPr/>
        </p:nvSpPr>
        <p:spPr>
          <a:xfrm>
            <a:off x="128535" y="5230970"/>
            <a:ext cx="3333133" cy="1169551"/>
          </a:xfrm>
          <a:prstGeom prst="rect">
            <a:avLst/>
          </a:prstGeom>
          <a:solidFill>
            <a:schemeClr val="lt1"/>
          </a:solidFill>
          <a:ln>
            <a:solidFill>
              <a:schemeClr val="tx1"/>
            </a:solidFill>
          </a:ln>
        </p:spPr>
        <p:txBody>
          <a:bodyPr wrap="square" rtlCol="0">
            <a:spAutoFit/>
          </a:bodyPr>
          <a:lstStyle/>
          <a:p>
            <a:r>
              <a:rPr lang="ja-JP" altLang="en-US" sz="1400" dirty="0" smtClean="0"/>
              <a:t>●旧中央</a:t>
            </a:r>
            <a:r>
              <a:rPr lang="ja-JP" altLang="en-US" sz="1400" dirty="0"/>
              <a:t>環状線の橋梁</a:t>
            </a:r>
            <a:r>
              <a:rPr lang="ja-JP" altLang="en-US" sz="1400" dirty="0" smtClean="0"/>
              <a:t>（大正橋</a:t>
            </a:r>
            <a:r>
              <a:rPr lang="ja-JP" altLang="en-US" sz="1400" dirty="0"/>
              <a:t>）は</a:t>
            </a:r>
            <a:r>
              <a:rPr lang="ja-JP" altLang="en-US" sz="1400" dirty="0" smtClean="0"/>
              <a:t>、</a:t>
            </a:r>
            <a:endParaRPr lang="en-US" altLang="ja-JP" sz="1400" dirty="0" smtClean="0"/>
          </a:p>
          <a:p>
            <a:r>
              <a:rPr lang="ja-JP" altLang="en-US" sz="1400" dirty="0"/>
              <a:t>　</a:t>
            </a:r>
            <a:r>
              <a:rPr lang="en-US" altLang="ja-JP" sz="1400" dirty="0" smtClean="0"/>
              <a:t>1952</a:t>
            </a:r>
            <a:r>
              <a:rPr lang="ja-JP" altLang="en-US" sz="1400" dirty="0" smtClean="0"/>
              <a:t>年（昭和</a:t>
            </a:r>
            <a:r>
              <a:rPr lang="en-US" altLang="ja-JP" sz="1400" dirty="0" smtClean="0"/>
              <a:t>27</a:t>
            </a:r>
            <a:r>
              <a:rPr lang="ja-JP" altLang="en-US" sz="1400" dirty="0" smtClean="0"/>
              <a:t>年）に</a:t>
            </a:r>
            <a:r>
              <a:rPr lang="ja-JP" altLang="en-US" sz="1400" dirty="0"/>
              <a:t>設置</a:t>
            </a:r>
            <a:r>
              <a:rPr lang="ja-JP" altLang="en-US" sz="1400" dirty="0" smtClean="0"/>
              <a:t>された橋梁で</a:t>
            </a:r>
            <a:endParaRPr lang="en-US" altLang="ja-JP" sz="1400" dirty="0" smtClean="0"/>
          </a:p>
          <a:p>
            <a:r>
              <a:rPr lang="ja-JP" altLang="en-US" sz="1400" dirty="0"/>
              <a:t>　</a:t>
            </a:r>
            <a:r>
              <a:rPr lang="ja-JP" altLang="en-US" sz="1400" dirty="0" smtClean="0"/>
              <a:t>あり、今後架け替え</a:t>
            </a:r>
            <a:r>
              <a:rPr lang="ja-JP" altLang="en-US" sz="1400" dirty="0"/>
              <a:t>や通行止めを</a:t>
            </a:r>
            <a:r>
              <a:rPr lang="ja-JP" altLang="en-US" sz="1400" dirty="0" smtClean="0"/>
              <a:t>伴う</a:t>
            </a:r>
            <a:endParaRPr lang="en-US" altLang="ja-JP" sz="1400" dirty="0" smtClean="0"/>
          </a:p>
          <a:p>
            <a:r>
              <a:rPr lang="ja-JP" altLang="en-US" sz="1400" dirty="0"/>
              <a:t>　</a:t>
            </a:r>
            <a:r>
              <a:rPr lang="ja-JP" altLang="en-US" sz="1400" dirty="0" smtClean="0"/>
              <a:t>改修工事</a:t>
            </a:r>
            <a:r>
              <a:rPr lang="ja-JP" altLang="en-US" sz="1400" dirty="0"/>
              <a:t>も想定され、</a:t>
            </a:r>
            <a:r>
              <a:rPr lang="ja-JP" altLang="en-US" sz="1400" dirty="0" smtClean="0"/>
              <a:t>リダンダンシーの</a:t>
            </a:r>
            <a:endParaRPr lang="en-US" altLang="ja-JP" sz="1400" dirty="0" smtClean="0"/>
          </a:p>
          <a:p>
            <a:r>
              <a:rPr lang="ja-JP" altLang="en-US" sz="1400" dirty="0"/>
              <a:t>　</a:t>
            </a:r>
            <a:r>
              <a:rPr lang="ja-JP" altLang="en-US" sz="1400" dirty="0" smtClean="0"/>
              <a:t>確保が必要。</a:t>
            </a:r>
            <a:endParaRPr lang="zh-CN" altLang="en-US" sz="1400" dirty="0"/>
          </a:p>
        </p:txBody>
      </p:sp>
      <p:sp>
        <p:nvSpPr>
          <p:cNvPr id="58" name="フリーフォーム 57"/>
          <p:cNvSpPr/>
          <p:nvPr/>
        </p:nvSpPr>
        <p:spPr>
          <a:xfrm>
            <a:off x="4274820" y="2933700"/>
            <a:ext cx="1203960" cy="548640"/>
          </a:xfrm>
          <a:custGeom>
            <a:avLst/>
            <a:gdLst>
              <a:gd name="connsiteX0" fmla="*/ 0 w 1203960"/>
              <a:gd name="connsiteY0" fmla="*/ 350520 h 548640"/>
              <a:gd name="connsiteX1" fmla="*/ 22860 w 1203960"/>
              <a:gd name="connsiteY1" fmla="*/ 426720 h 548640"/>
              <a:gd name="connsiteX2" fmla="*/ 952500 w 1203960"/>
              <a:gd name="connsiteY2" fmla="*/ 403860 h 548640"/>
              <a:gd name="connsiteX3" fmla="*/ 1135380 w 1203960"/>
              <a:gd name="connsiteY3" fmla="*/ 548640 h 548640"/>
              <a:gd name="connsiteX4" fmla="*/ 1203960 w 1203960"/>
              <a:gd name="connsiteY4" fmla="*/ 487680 h 548640"/>
              <a:gd name="connsiteX5" fmla="*/ 1089660 w 1203960"/>
              <a:gd name="connsiteY5" fmla="*/ 403860 h 548640"/>
              <a:gd name="connsiteX6" fmla="*/ 1173480 w 1203960"/>
              <a:gd name="connsiteY6" fmla="*/ 396240 h 548640"/>
              <a:gd name="connsiteX7" fmla="*/ 1203960 w 1203960"/>
              <a:gd name="connsiteY7" fmla="*/ 289560 h 548640"/>
              <a:gd name="connsiteX8" fmla="*/ 762000 w 1203960"/>
              <a:gd name="connsiteY8" fmla="*/ 7620 h 548640"/>
              <a:gd name="connsiteX9" fmla="*/ 403860 w 1203960"/>
              <a:gd name="connsiteY9" fmla="*/ 0 h 548640"/>
              <a:gd name="connsiteX10" fmla="*/ 312420 w 1203960"/>
              <a:gd name="connsiteY10" fmla="*/ 190500 h 548640"/>
              <a:gd name="connsiteX11" fmla="*/ 0 w 1203960"/>
              <a:gd name="connsiteY11" fmla="*/ 35052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960" h="548640">
                <a:moveTo>
                  <a:pt x="0" y="350520"/>
                </a:moveTo>
                <a:lnTo>
                  <a:pt x="22860" y="426720"/>
                </a:lnTo>
                <a:lnTo>
                  <a:pt x="952500" y="403860"/>
                </a:lnTo>
                <a:lnTo>
                  <a:pt x="1135380" y="548640"/>
                </a:lnTo>
                <a:lnTo>
                  <a:pt x="1203960" y="487680"/>
                </a:lnTo>
                <a:lnTo>
                  <a:pt x="1089660" y="403860"/>
                </a:lnTo>
                <a:lnTo>
                  <a:pt x="1173480" y="396240"/>
                </a:lnTo>
                <a:lnTo>
                  <a:pt x="1203960" y="289560"/>
                </a:lnTo>
                <a:lnTo>
                  <a:pt x="762000" y="7620"/>
                </a:lnTo>
                <a:lnTo>
                  <a:pt x="403860" y="0"/>
                </a:lnTo>
                <a:lnTo>
                  <a:pt x="312420" y="190500"/>
                </a:lnTo>
                <a:lnTo>
                  <a:pt x="0" y="350520"/>
                </a:lnTo>
                <a:close/>
              </a:path>
            </a:pathLst>
          </a:custGeom>
          <a:solidFill>
            <a:schemeClr val="accent1">
              <a:alpha val="8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1A98D920-98DA-8FA6-C791-D616C4BADEB5}"/>
              </a:ext>
            </a:extLst>
          </p:cNvPr>
          <p:cNvSpPr/>
          <p:nvPr/>
        </p:nvSpPr>
        <p:spPr>
          <a:xfrm>
            <a:off x="4211816" y="2822779"/>
            <a:ext cx="606673" cy="808914"/>
          </a:xfrm>
          <a:custGeom>
            <a:avLst/>
            <a:gdLst>
              <a:gd name="connsiteX0" fmla="*/ 0 w 692728"/>
              <a:gd name="connsiteY0" fmla="*/ 877454 h 877454"/>
              <a:gd name="connsiteX1" fmla="*/ 0 w 692728"/>
              <a:gd name="connsiteY1" fmla="*/ 526472 h 877454"/>
              <a:gd name="connsiteX2" fmla="*/ 55419 w 692728"/>
              <a:gd name="connsiteY2" fmla="*/ 480291 h 877454"/>
              <a:gd name="connsiteX3" fmla="*/ 166255 w 692728"/>
              <a:gd name="connsiteY3" fmla="*/ 434109 h 877454"/>
              <a:gd name="connsiteX4" fmla="*/ 286328 w 692728"/>
              <a:gd name="connsiteY4" fmla="*/ 378691 h 877454"/>
              <a:gd name="connsiteX5" fmla="*/ 461819 w 692728"/>
              <a:gd name="connsiteY5" fmla="*/ 249382 h 877454"/>
              <a:gd name="connsiteX6" fmla="*/ 563419 w 692728"/>
              <a:gd name="connsiteY6" fmla="*/ 166254 h 877454"/>
              <a:gd name="connsiteX7" fmla="*/ 683491 w 692728"/>
              <a:gd name="connsiteY7" fmla="*/ 9236 h 877454"/>
              <a:gd name="connsiteX8" fmla="*/ 692728 w 692728"/>
              <a:gd name="connsiteY8" fmla="*/ 0 h 8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28" h="877454">
                <a:moveTo>
                  <a:pt x="0" y="877454"/>
                </a:moveTo>
                <a:lnTo>
                  <a:pt x="0" y="526472"/>
                </a:lnTo>
                <a:lnTo>
                  <a:pt x="55419" y="480291"/>
                </a:lnTo>
                <a:lnTo>
                  <a:pt x="166255" y="434109"/>
                </a:lnTo>
                <a:lnTo>
                  <a:pt x="286328" y="378691"/>
                </a:lnTo>
                <a:lnTo>
                  <a:pt x="461819" y="249382"/>
                </a:lnTo>
                <a:lnTo>
                  <a:pt x="563419" y="166254"/>
                </a:lnTo>
                <a:lnTo>
                  <a:pt x="683491" y="9236"/>
                </a:lnTo>
                <a:lnTo>
                  <a:pt x="692728" y="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2475425" y="3029402"/>
            <a:ext cx="954107" cy="415498"/>
          </a:xfrm>
          <a:prstGeom prst="rect">
            <a:avLst/>
          </a:prstGeom>
          <a:solidFill>
            <a:schemeClr val="bg1">
              <a:alpha val="71000"/>
            </a:schemeClr>
          </a:solidFill>
          <a:ln w="6350">
            <a:solidFill>
              <a:schemeClr val="tx1"/>
            </a:solidFill>
          </a:ln>
        </p:spPr>
        <p:txBody>
          <a:bodyPr wrap="none" rtlCol="0">
            <a:spAutoFit/>
          </a:bodyPr>
          <a:lstStyle/>
          <a:p>
            <a:r>
              <a:rPr kumimoji="1" lang="ja-JP" altLang="en-US" sz="1050" b="1" dirty="0" smtClean="0"/>
              <a:t>北行　</a:t>
            </a:r>
            <a:r>
              <a:rPr kumimoji="1" lang="en-US" altLang="ja-JP" sz="1050" b="1" dirty="0" smtClean="0"/>
              <a:t>1969</a:t>
            </a:r>
            <a:r>
              <a:rPr kumimoji="1" lang="ja-JP" altLang="en-US" sz="1050" b="1" dirty="0" smtClean="0"/>
              <a:t>年</a:t>
            </a:r>
            <a:endParaRPr kumimoji="1" lang="en-US" altLang="ja-JP" sz="1050" b="1" dirty="0" smtClean="0"/>
          </a:p>
          <a:p>
            <a:r>
              <a:rPr lang="ja-JP" altLang="en-US" sz="1050" b="1" dirty="0" smtClean="0"/>
              <a:t>南行　</a:t>
            </a:r>
            <a:r>
              <a:rPr lang="en-US" altLang="ja-JP" sz="1050" b="1" dirty="0" smtClean="0"/>
              <a:t>1983</a:t>
            </a:r>
            <a:r>
              <a:rPr lang="ja-JP" altLang="en-US" sz="1050" b="1" dirty="0" smtClean="0"/>
              <a:t>年</a:t>
            </a:r>
            <a:endParaRPr kumimoji="1" lang="ja-JP" altLang="en-US" sz="1050" b="1" dirty="0"/>
          </a:p>
        </p:txBody>
      </p:sp>
      <p:sp>
        <p:nvSpPr>
          <p:cNvPr id="79" name="テキスト ボックス 78"/>
          <p:cNvSpPr txBox="1"/>
          <p:nvPr/>
        </p:nvSpPr>
        <p:spPr>
          <a:xfrm>
            <a:off x="5153357" y="4308211"/>
            <a:ext cx="595035" cy="253916"/>
          </a:xfrm>
          <a:prstGeom prst="rect">
            <a:avLst/>
          </a:prstGeom>
          <a:solidFill>
            <a:schemeClr val="bg1">
              <a:alpha val="71000"/>
            </a:schemeClr>
          </a:solidFill>
          <a:ln w="6350">
            <a:solidFill>
              <a:schemeClr val="tx1"/>
            </a:solidFill>
          </a:ln>
        </p:spPr>
        <p:txBody>
          <a:bodyPr wrap="none" rtlCol="0">
            <a:spAutoFit/>
          </a:bodyPr>
          <a:lstStyle/>
          <a:p>
            <a:r>
              <a:rPr kumimoji="1" lang="en-US" altLang="ja-JP" sz="1050" b="1" dirty="0" smtClean="0"/>
              <a:t>1969</a:t>
            </a:r>
            <a:r>
              <a:rPr lang="ja-JP" altLang="en-US" sz="1050" b="1" dirty="0" smtClean="0"/>
              <a:t>年</a:t>
            </a:r>
            <a:endParaRPr kumimoji="1" lang="ja-JP" altLang="en-US" sz="1050" b="1" dirty="0"/>
          </a:p>
        </p:txBody>
      </p:sp>
      <p:sp>
        <p:nvSpPr>
          <p:cNvPr id="80" name="テキスト ボックス 79"/>
          <p:cNvSpPr txBox="1"/>
          <p:nvPr/>
        </p:nvSpPr>
        <p:spPr>
          <a:xfrm>
            <a:off x="5845058" y="4308211"/>
            <a:ext cx="595035" cy="253916"/>
          </a:xfrm>
          <a:prstGeom prst="rect">
            <a:avLst/>
          </a:prstGeom>
          <a:solidFill>
            <a:schemeClr val="bg1">
              <a:alpha val="71000"/>
            </a:schemeClr>
          </a:solidFill>
          <a:ln w="6350">
            <a:solidFill>
              <a:schemeClr val="tx1"/>
            </a:solidFill>
          </a:ln>
        </p:spPr>
        <p:txBody>
          <a:bodyPr wrap="none" rtlCol="0">
            <a:spAutoFit/>
          </a:bodyPr>
          <a:lstStyle/>
          <a:p>
            <a:r>
              <a:rPr kumimoji="1" lang="en-US" altLang="ja-JP" sz="1050" b="1" dirty="0" smtClean="0"/>
              <a:t>1938</a:t>
            </a:r>
            <a:r>
              <a:rPr lang="ja-JP" altLang="en-US" sz="1050" b="1" dirty="0" smtClean="0"/>
              <a:t>年</a:t>
            </a:r>
            <a:endParaRPr kumimoji="1" lang="ja-JP" altLang="en-US" sz="1050" b="1" dirty="0"/>
          </a:p>
        </p:txBody>
      </p:sp>
    </p:spTree>
    <p:extLst>
      <p:ext uri="{BB962C8B-B14F-4D97-AF65-F5344CB8AC3E}">
        <p14:creationId xmlns:p14="http://schemas.microsoft.com/office/powerpoint/2010/main" val="42529132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3"/>
          <p:cNvSpPr>
            <a:spLocks noChangeArrowheads="1"/>
          </p:cNvSpPr>
          <p:nvPr/>
        </p:nvSpPr>
        <p:spPr bwMode="auto">
          <a:xfrm>
            <a:off x="395412" y="764704"/>
            <a:ext cx="835317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tabLst>
                <a:tab pos="1612900" algn="l"/>
              </a:tabLst>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tabLst>
                <a:tab pos="1612900" algn="l"/>
              </a:tabLst>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tabLst>
                <a:tab pos="1612900" algn="l"/>
              </a:tabLst>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FontTx/>
              <a:buNone/>
            </a:pPr>
            <a:r>
              <a:rPr lang="ja-JP" altLang="en-US" sz="2000" dirty="0">
                <a:latin typeface="ＭＳ Ｐゴシック" charset="-128"/>
              </a:rPr>
              <a:t>○事業延長</a:t>
            </a:r>
            <a:r>
              <a:rPr lang="en-US" altLang="ja-JP" sz="2000" b="1" dirty="0">
                <a:latin typeface="ＭＳ Ｐゴシック" charset="-128"/>
              </a:rPr>
              <a:t>	</a:t>
            </a:r>
            <a:r>
              <a:rPr lang="ja-JP" altLang="en-US" sz="2000" dirty="0">
                <a:latin typeface="ＭＳ Ｐゴシック" charset="-128"/>
              </a:rPr>
              <a:t>：   約 </a:t>
            </a:r>
            <a:r>
              <a:rPr lang="en-US" altLang="ja-JP" sz="2000" dirty="0">
                <a:latin typeface="ＭＳ Ｐゴシック" charset="-128"/>
              </a:rPr>
              <a:t>3.9km</a:t>
            </a:r>
            <a:r>
              <a:rPr lang="ja-JP" altLang="en-US" sz="2000" dirty="0">
                <a:latin typeface="ＭＳ Ｐゴシック" charset="-128"/>
              </a:rPr>
              <a:t>　</a:t>
            </a:r>
            <a:r>
              <a:rPr lang="ja-JP" altLang="en-US" sz="1600" dirty="0">
                <a:latin typeface="ＭＳ Ｐゴシック" charset="-128"/>
              </a:rPr>
              <a:t>（橋梁：２橋）</a:t>
            </a:r>
            <a:endParaRPr lang="en-US" altLang="ja-JP" sz="1600" dirty="0">
              <a:latin typeface="ＭＳ Ｐゴシック" charset="-128"/>
            </a:endParaRPr>
          </a:p>
          <a:p>
            <a:pPr eaLnBrk="1" hangingPunct="1">
              <a:lnSpc>
                <a:spcPct val="150000"/>
              </a:lnSpc>
              <a:spcBef>
                <a:spcPct val="0"/>
              </a:spcBef>
              <a:buFontTx/>
              <a:buNone/>
            </a:pPr>
            <a:r>
              <a:rPr lang="zh-TW" altLang="en-US" sz="2000" dirty="0">
                <a:latin typeface="ＭＳ Ｐゴシック" charset="-128"/>
              </a:rPr>
              <a:t>○</a:t>
            </a:r>
            <a:r>
              <a:rPr lang="ja-JP" altLang="en-US" sz="2000" dirty="0">
                <a:latin typeface="ＭＳ Ｐゴシック" charset="-128"/>
              </a:rPr>
              <a:t>道路</a:t>
            </a:r>
            <a:r>
              <a:rPr lang="zh-TW" altLang="en-US" sz="2000" dirty="0">
                <a:latin typeface="ＭＳ Ｐゴシック" charset="-128"/>
              </a:rPr>
              <a:t>幅員</a:t>
            </a:r>
            <a:r>
              <a:rPr lang="en-US" altLang="zh-TW" sz="2000" b="1" dirty="0">
                <a:latin typeface="ＭＳ Ｐゴシック" charset="-128"/>
              </a:rPr>
              <a:t>	</a:t>
            </a:r>
            <a:r>
              <a:rPr lang="zh-TW" altLang="en-US" sz="2000" dirty="0">
                <a:latin typeface="ＭＳ Ｐゴシック" charset="-128"/>
              </a:rPr>
              <a:t>： </a:t>
            </a:r>
            <a:r>
              <a:rPr lang="ja-JP" altLang="en-US" sz="2000" dirty="0">
                <a:latin typeface="ＭＳ Ｐゴシック" charset="-128"/>
              </a:rPr>
              <a:t>   約</a:t>
            </a:r>
            <a:r>
              <a:rPr lang="en-US" altLang="ja-JP" sz="2000" dirty="0">
                <a:latin typeface="ＭＳ Ｐゴシック" charset="-128"/>
              </a:rPr>
              <a:t>25.0m</a:t>
            </a:r>
          </a:p>
          <a:p>
            <a:pPr eaLnBrk="1" hangingPunct="1">
              <a:lnSpc>
                <a:spcPct val="150000"/>
              </a:lnSpc>
              <a:spcBef>
                <a:spcPct val="0"/>
              </a:spcBef>
              <a:buFontTx/>
              <a:buNone/>
            </a:pPr>
            <a:r>
              <a:rPr lang="ja-JP" altLang="en-US" sz="2000" dirty="0">
                <a:latin typeface="ＭＳ Ｐゴシック" charset="-128"/>
              </a:rPr>
              <a:t>　　　　　　　　　　　　</a:t>
            </a:r>
            <a:r>
              <a:rPr lang="en-US" altLang="ja-JP" sz="2000" dirty="0">
                <a:latin typeface="ＭＳ Ｐゴシック" charset="-128"/>
              </a:rPr>
              <a:t>4</a:t>
            </a:r>
            <a:r>
              <a:rPr lang="ja-JP" altLang="en-US" sz="2000" dirty="0">
                <a:latin typeface="ＭＳ Ｐゴシック" charset="-128"/>
              </a:rPr>
              <a:t>車線（</a:t>
            </a:r>
            <a:r>
              <a:rPr lang="en-US" altLang="ja-JP" sz="2000" dirty="0">
                <a:latin typeface="ＭＳ Ｐゴシック" charset="-128"/>
              </a:rPr>
              <a:t>3.25m×4</a:t>
            </a:r>
            <a:r>
              <a:rPr lang="ja-JP" altLang="en-US" sz="2000" dirty="0">
                <a:latin typeface="ＭＳ Ｐゴシック" charset="-128"/>
              </a:rPr>
              <a:t>）　自転車道（</a:t>
            </a:r>
            <a:r>
              <a:rPr lang="en-US" altLang="ja-JP" sz="2000" dirty="0">
                <a:latin typeface="ＭＳ Ｐゴシック" charset="-128"/>
              </a:rPr>
              <a:t>2.25</a:t>
            </a:r>
            <a:r>
              <a:rPr lang="ja-JP" altLang="en-US" sz="2000" dirty="0" err="1">
                <a:latin typeface="ＭＳ Ｐゴシック" charset="-128"/>
              </a:rPr>
              <a:t>ｍ</a:t>
            </a:r>
            <a:r>
              <a:rPr lang="en-US" altLang="ja-JP" sz="2000" dirty="0">
                <a:latin typeface="ＭＳ Ｐゴシック" charset="-128"/>
              </a:rPr>
              <a:t>×2</a:t>
            </a:r>
            <a:r>
              <a:rPr lang="ja-JP" altLang="en-US" sz="2000" dirty="0">
                <a:latin typeface="ＭＳ Ｐゴシック" charset="-128"/>
              </a:rPr>
              <a:t>）</a:t>
            </a:r>
            <a:endParaRPr lang="en-US" altLang="ja-JP" sz="2000" dirty="0">
              <a:latin typeface="ＭＳ Ｐゴシック" charset="-128"/>
            </a:endParaRPr>
          </a:p>
          <a:p>
            <a:pPr eaLnBrk="1" hangingPunct="1">
              <a:lnSpc>
                <a:spcPct val="150000"/>
              </a:lnSpc>
              <a:spcBef>
                <a:spcPct val="0"/>
              </a:spcBef>
              <a:buFontTx/>
              <a:buNone/>
            </a:pPr>
            <a:r>
              <a:rPr lang="ja-JP" altLang="en-US" sz="2000" dirty="0">
                <a:latin typeface="ＭＳ Ｐゴシック" charset="-128"/>
              </a:rPr>
              <a:t>　　　　　　　　　　　　歩道　両側（</a:t>
            </a:r>
            <a:r>
              <a:rPr lang="en-US" altLang="ja-JP" sz="2000" dirty="0">
                <a:latin typeface="ＭＳ Ｐゴシック" charset="-128"/>
              </a:rPr>
              <a:t>2.75m×2</a:t>
            </a:r>
            <a:r>
              <a:rPr lang="ja-JP" altLang="en-US" sz="2000" dirty="0">
                <a:latin typeface="ＭＳ Ｐゴシック" charset="-128"/>
              </a:rPr>
              <a:t>）　</a:t>
            </a:r>
          </a:p>
        </p:txBody>
      </p:sp>
      <p:sp>
        <p:nvSpPr>
          <p:cNvPr id="19459" name="正方形/長方形 5"/>
          <p:cNvSpPr>
            <a:spLocks noChangeArrowheads="1"/>
          </p:cNvSpPr>
          <p:nvPr/>
        </p:nvSpPr>
        <p:spPr bwMode="auto">
          <a:xfrm>
            <a:off x="-36512" y="477833"/>
            <a:ext cx="16033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200" b="1" dirty="0">
                <a:latin typeface="HGSｺﾞｼｯｸM" pitchFamily="50" charset="-128"/>
                <a:ea typeface="HGSｺﾞｼｯｸM" pitchFamily="50" charset="-128"/>
              </a:rPr>
              <a:t>■道路築造</a:t>
            </a:r>
          </a:p>
        </p:txBody>
      </p:sp>
      <p:sp>
        <p:nvSpPr>
          <p:cNvPr id="1946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51625229-A77D-4CC6-BDE6-17CD8CCC9D0E}" type="slidenum">
              <a:rPr lang="ja-JP" altLang="en-US" sz="2000" smtClean="0">
                <a:latin typeface="Arial" charset="0"/>
              </a:rPr>
              <a:pPr eaLnBrk="1" hangingPunct="1">
                <a:spcBef>
                  <a:spcPct val="0"/>
                </a:spcBef>
                <a:buFontTx/>
                <a:buNone/>
              </a:pPr>
              <a:t>5</a:t>
            </a:fld>
            <a:endParaRPr lang="ja-JP" altLang="en-US" sz="2000">
              <a:latin typeface="Arial" charset="0"/>
            </a:endParaRPr>
          </a:p>
        </p:txBody>
      </p:sp>
      <p:sp>
        <p:nvSpPr>
          <p:cNvPr id="6"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１．事業概要</a:t>
            </a:r>
          </a:p>
        </p:txBody>
      </p:sp>
      <p:pic>
        <p:nvPicPr>
          <p:cNvPr id="7" name="図 6"/>
          <p:cNvPicPr>
            <a:picLocks noChangeAspect="1"/>
          </p:cNvPicPr>
          <p:nvPr/>
        </p:nvPicPr>
        <p:blipFill>
          <a:blip r:embed="rId3"/>
          <a:stretch>
            <a:fillRect/>
          </a:stretch>
        </p:blipFill>
        <p:spPr>
          <a:xfrm>
            <a:off x="2216512" y="2465395"/>
            <a:ext cx="5933964" cy="1782131"/>
          </a:xfrm>
          <a:prstGeom prst="rect">
            <a:avLst/>
          </a:prstGeom>
        </p:spPr>
      </p:pic>
      <p:sp>
        <p:nvSpPr>
          <p:cNvPr id="3" name="テキスト ボックス 2"/>
          <p:cNvSpPr txBox="1"/>
          <p:nvPr/>
        </p:nvSpPr>
        <p:spPr>
          <a:xfrm>
            <a:off x="206555" y="5301208"/>
            <a:ext cx="1569660" cy="646331"/>
          </a:xfrm>
          <a:prstGeom prst="rect">
            <a:avLst/>
          </a:prstGeom>
          <a:noFill/>
        </p:spPr>
        <p:txBody>
          <a:bodyPr wrap="none" rtlCol="0">
            <a:spAutoFit/>
          </a:bodyPr>
          <a:lstStyle/>
          <a:p>
            <a:r>
              <a:rPr kumimoji="1" lang="ja-JP" altLang="en-US" dirty="0"/>
              <a:t>大和川渡河部</a:t>
            </a:r>
            <a:endParaRPr kumimoji="1" lang="en-US" altLang="ja-JP" dirty="0"/>
          </a:p>
          <a:p>
            <a:r>
              <a:rPr kumimoji="1" lang="ja-JP" altLang="en-US" dirty="0"/>
              <a:t>標準断面</a:t>
            </a:r>
          </a:p>
        </p:txBody>
      </p:sp>
      <p:sp>
        <p:nvSpPr>
          <p:cNvPr id="10" name="テキスト ボックス 9"/>
          <p:cNvSpPr txBox="1"/>
          <p:nvPr/>
        </p:nvSpPr>
        <p:spPr>
          <a:xfrm>
            <a:off x="211151" y="2889810"/>
            <a:ext cx="1107996" cy="646331"/>
          </a:xfrm>
          <a:prstGeom prst="rect">
            <a:avLst/>
          </a:prstGeom>
          <a:noFill/>
        </p:spPr>
        <p:txBody>
          <a:bodyPr wrap="none" rtlCol="0">
            <a:spAutoFit/>
          </a:bodyPr>
          <a:lstStyle/>
          <a:p>
            <a:r>
              <a:rPr kumimoji="1" lang="ja-JP" altLang="en-US" dirty="0"/>
              <a:t>土工部</a:t>
            </a:r>
            <a:endParaRPr kumimoji="1" lang="en-US" altLang="ja-JP" dirty="0"/>
          </a:p>
          <a:p>
            <a:r>
              <a:rPr kumimoji="1" lang="ja-JP" altLang="en-US" dirty="0"/>
              <a:t>標準断面</a:t>
            </a:r>
          </a:p>
        </p:txBody>
      </p:sp>
      <p:pic>
        <p:nvPicPr>
          <p:cNvPr id="11" name="図 10"/>
          <p:cNvPicPr>
            <a:picLocks noChangeAspect="1"/>
          </p:cNvPicPr>
          <p:nvPr/>
        </p:nvPicPr>
        <p:blipFill>
          <a:blip r:embed="rId4"/>
          <a:stretch>
            <a:fillRect/>
          </a:stretch>
        </p:blipFill>
        <p:spPr>
          <a:xfrm>
            <a:off x="2302988" y="4220976"/>
            <a:ext cx="5761013" cy="2577287"/>
          </a:xfrm>
          <a:prstGeom prst="rect">
            <a:avLst/>
          </a:prstGeom>
        </p:spPr>
      </p:pic>
    </p:spTree>
    <p:extLst>
      <p:ext uri="{BB962C8B-B14F-4D97-AF65-F5344CB8AC3E}">
        <p14:creationId xmlns:p14="http://schemas.microsoft.com/office/powerpoint/2010/main" val="3850104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3"/>
          <p:cNvSpPr>
            <a:spLocks noChangeArrowheads="1"/>
          </p:cNvSpPr>
          <p:nvPr/>
        </p:nvSpPr>
        <p:spPr bwMode="auto">
          <a:xfrm>
            <a:off x="55988" y="1052736"/>
            <a:ext cx="9031734"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tabLst>
                <a:tab pos="1612900" algn="l"/>
              </a:tabLst>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tabLst>
                <a:tab pos="1612900" algn="l"/>
              </a:tabLst>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tabLst>
                <a:tab pos="1612900" algn="l"/>
              </a:tabLst>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FontTx/>
              <a:buNone/>
            </a:pPr>
            <a:r>
              <a:rPr lang="ja-JP" altLang="en-US" sz="2000" b="1" dirty="0">
                <a:latin typeface="ＭＳ Ｐゴシック" charset="-128"/>
              </a:rPr>
              <a:t>○全体事業費　</a:t>
            </a:r>
            <a:r>
              <a:rPr lang="en-US" altLang="ja-JP" sz="2000" b="1" dirty="0">
                <a:latin typeface="ＭＳ Ｐゴシック" charset="-128"/>
              </a:rPr>
              <a:t>	</a:t>
            </a:r>
            <a:r>
              <a:rPr lang="ja-JP" altLang="en-US" sz="2000" b="1" dirty="0">
                <a:latin typeface="ＭＳ Ｐゴシック" charset="-128"/>
              </a:rPr>
              <a:t>：   約</a:t>
            </a:r>
            <a:r>
              <a:rPr lang="en-US" altLang="ja-JP" sz="2000" b="1" dirty="0" smtClean="0">
                <a:latin typeface="ＭＳ Ｐゴシック" charset="-128"/>
              </a:rPr>
              <a:t>258.1</a:t>
            </a:r>
            <a:r>
              <a:rPr lang="zh-TW" altLang="en-US" sz="2000" b="1" dirty="0" smtClean="0">
                <a:latin typeface="ＭＳ Ｐゴシック" charset="-128"/>
              </a:rPr>
              <a:t>億円</a:t>
            </a:r>
            <a:r>
              <a:rPr lang="ja-JP" altLang="en-US" sz="1600" b="1" dirty="0" smtClean="0">
                <a:latin typeface="ＭＳ Ｐゴシック" charset="-128"/>
              </a:rPr>
              <a:t>「約</a:t>
            </a:r>
            <a:r>
              <a:rPr lang="en-US" altLang="ja-JP" sz="1600" b="1" dirty="0" smtClean="0">
                <a:latin typeface="ＭＳ Ｐゴシック" charset="-128"/>
              </a:rPr>
              <a:t>209.4</a:t>
            </a:r>
            <a:r>
              <a:rPr lang="ja-JP" altLang="en-US" sz="1600" b="1" dirty="0">
                <a:latin typeface="ＭＳ Ｐゴシック" charset="-128"/>
              </a:rPr>
              <a:t>億</a:t>
            </a:r>
            <a:r>
              <a:rPr lang="ja-JP" altLang="en-US" sz="1600" b="1" dirty="0" smtClean="0">
                <a:latin typeface="ＭＳ Ｐゴシック" charset="-128"/>
              </a:rPr>
              <a:t>円」</a:t>
            </a:r>
            <a:r>
              <a:rPr lang="zh-TW" altLang="en-US" sz="2000" b="1" dirty="0">
                <a:latin typeface="ＭＳ Ｐゴシック" charset="-128"/>
              </a:rPr>
              <a:t>　</a:t>
            </a:r>
            <a:r>
              <a:rPr lang="en-US" altLang="zh-TW" sz="2000" b="1" dirty="0">
                <a:latin typeface="ＭＳ Ｐゴシック" charset="-128"/>
              </a:rPr>
              <a:t>〔</a:t>
            </a:r>
            <a:r>
              <a:rPr lang="zh-TW" altLang="en-US" sz="2000" b="1" dirty="0">
                <a:latin typeface="ＭＳ Ｐゴシック" charset="-128"/>
              </a:rPr>
              <a:t>国</a:t>
            </a:r>
            <a:r>
              <a:rPr lang="ja-JP" altLang="en-US" sz="2000" b="1" dirty="0">
                <a:latin typeface="ＭＳ Ｐゴシック" charset="-128"/>
              </a:rPr>
              <a:t>：</a:t>
            </a:r>
            <a:r>
              <a:rPr lang="en-US" altLang="ja-JP" sz="2000" b="1" dirty="0" smtClean="0">
                <a:latin typeface="ＭＳ Ｐゴシック" charset="-128"/>
              </a:rPr>
              <a:t>141.9</a:t>
            </a:r>
            <a:r>
              <a:rPr lang="zh-TW" altLang="en-US" sz="2000" b="1" dirty="0" smtClean="0">
                <a:latin typeface="ＭＳ Ｐゴシック" charset="-128"/>
              </a:rPr>
              <a:t>億円</a:t>
            </a:r>
            <a:r>
              <a:rPr lang="zh-TW" altLang="en-US" sz="2000" b="1" dirty="0">
                <a:latin typeface="ＭＳ Ｐゴシック" charset="-128"/>
              </a:rPr>
              <a:t>、府</a:t>
            </a:r>
            <a:r>
              <a:rPr lang="ja-JP" altLang="en-US" sz="2000" b="1" dirty="0">
                <a:latin typeface="ＭＳ Ｐゴシック" charset="-128"/>
              </a:rPr>
              <a:t>：</a:t>
            </a:r>
            <a:r>
              <a:rPr lang="en-US" altLang="ja-JP" sz="2000" b="1" dirty="0" smtClean="0">
                <a:latin typeface="ＭＳ Ｐゴシック" charset="-128"/>
              </a:rPr>
              <a:t>116.2</a:t>
            </a:r>
            <a:r>
              <a:rPr lang="zh-TW" altLang="en-US" sz="2000" b="1" dirty="0" smtClean="0">
                <a:latin typeface="ＭＳ Ｐゴシック" charset="-128"/>
              </a:rPr>
              <a:t>億円</a:t>
            </a:r>
            <a:r>
              <a:rPr lang="en-US" altLang="zh-TW" sz="2000" b="1" dirty="0">
                <a:latin typeface="ＭＳ Ｐゴシック" charset="-128"/>
              </a:rPr>
              <a:t>〕 </a:t>
            </a:r>
          </a:p>
          <a:p>
            <a:pPr eaLnBrk="1" hangingPunct="1">
              <a:lnSpc>
                <a:spcPct val="150000"/>
              </a:lnSpc>
              <a:spcBef>
                <a:spcPct val="0"/>
              </a:spcBef>
              <a:buFontTx/>
              <a:buNone/>
            </a:pPr>
            <a:r>
              <a:rPr lang="en-US" altLang="ja-JP" sz="2000" b="1" dirty="0">
                <a:latin typeface="ＭＳ Ｐゴシック" charset="-128"/>
              </a:rPr>
              <a:t>【</a:t>
            </a:r>
            <a:r>
              <a:rPr lang="ja-JP" altLang="en-US" sz="2000" b="1" dirty="0">
                <a:latin typeface="ＭＳ Ｐゴシック" charset="-128"/>
              </a:rPr>
              <a:t>内訳</a:t>
            </a:r>
            <a:r>
              <a:rPr lang="en-US" altLang="ja-JP" sz="2000" b="1" dirty="0">
                <a:latin typeface="ＭＳ Ｐゴシック" charset="-128"/>
              </a:rPr>
              <a:t>】</a:t>
            </a:r>
            <a:r>
              <a:rPr lang="ja-JP" altLang="en-US" sz="2000" b="1" dirty="0">
                <a:latin typeface="ＭＳ Ｐゴシック" charset="-128"/>
              </a:rPr>
              <a:t>　調査費　約　</a:t>
            </a:r>
            <a:r>
              <a:rPr lang="en-US" altLang="ja-JP" sz="2000" b="1" dirty="0">
                <a:latin typeface="ＭＳ Ｐゴシック" charset="-128"/>
              </a:rPr>
              <a:t>6.1</a:t>
            </a:r>
            <a:r>
              <a:rPr lang="ja-JP" altLang="en-US" sz="2000" b="1" dirty="0">
                <a:latin typeface="ＭＳ Ｐゴシック" charset="-128"/>
              </a:rPr>
              <a:t>億</a:t>
            </a:r>
            <a:r>
              <a:rPr lang="ja-JP" altLang="en-US" sz="2000" b="1" dirty="0" smtClean="0">
                <a:latin typeface="ＭＳ Ｐゴシック" charset="-128"/>
              </a:rPr>
              <a:t>円</a:t>
            </a:r>
            <a:r>
              <a:rPr lang="ja-JP" altLang="en-US" sz="1600" b="1" dirty="0" smtClean="0">
                <a:latin typeface="ＭＳ Ｐゴシック" charset="-128"/>
              </a:rPr>
              <a:t>「約</a:t>
            </a:r>
            <a:r>
              <a:rPr lang="ja-JP" altLang="en-US" sz="1600" b="1" dirty="0">
                <a:latin typeface="ＭＳ Ｐゴシック" charset="-128"/>
              </a:rPr>
              <a:t>　</a:t>
            </a:r>
            <a:r>
              <a:rPr lang="en-US" altLang="ja-JP" sz="1600" b="1" dirty="0">
                <a:latin typeface="ＭＳ Ｐゴシック" charset="-128"/>
              </a:rPr>
              <a:t>5.6</a:t>
            </a:r>
            <a:r>
              <a:rPr lang="ja-JP" altLang="en-US" sz="1600" b="1" dirty="0">
                <a:latin typeface="ＭＳ Ｐゴシック" charset="-128"/>
              </a:rPr>
              <a:t>億</a:t>
            </a:r>
            <a:r>
              <a:rPr lang="ja-JP" altLang="en-US" sz="1600" b="1" dirty="0" smtClean="0">
                <a:latin typeface="ＭＳ Ｐゴシック" charset="-128"/>
              </a:rPr>
              <a:t>円」</a:t>
            </a:r>
            <a:endParaRPr lang="en-US" altLang="ja-JP" sz="16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　　　　　　用地費　約　</a:t>
            </a:r>
            <a:r>
              <a:rPr lang="en-US" altLang="ja-JP" sz="2000" b="1" dirty="0" smtClean="0">
                <a:latin typeface="ＭＳ Ｐゴシック" charset="-128"/>
              </a:rPr>
              <a:t>116.3</a:t>
            </a:r>
            <a:r>
              <a:rPr lang="ja-JP" altLang="en-US" sz="2000" b="1" dirty="0" smtClean="0">
                <a:latin typeface="ＭＳ Ｐゴシック" charset="-128"/>
              </a:rPr>
              <a:t>億円「</a:t>
            </a:r>
            <a:r>
              <a:rPr lang="ja-JP" altLang="en-US" sz="1600" b="1" dirty="0" smtClean="0">
                <a:latin typeface="ＭＳ Ｐゴシック" charset="-128"/>
              </a:rPr>
              <a:t>約</a:t>
            </a:r>
            <a:r>
              <a:rPr lang="ja-JP" altLang="en-US" sz="1600" b="1" dirty="0">
                <a:latin typeface="ＭＳ Ｐゴシック" charset="-128"/>
              </a:rPr>
              <a:t>　</a:t>
            </a:r>
            <a:r>
              <a:rPr lang="en-US" altLang="ja-JP" sz="1600" b="1" dirty="0">
                <a:latin typeface="ＭＳ Ｐゴシック" charset="-128"/>
              </a:rPr>
              <a:t>120.1</a:t>
            </a:r>
            <a:r>
              <a:rPr lang="ja-JP" altLang="en-US" sz="1600" b="1" dirty="0">
                <a:latin typeface="ＭＳ Ｐゴシック" charset="-128"/>
              </a:rPr>
              <a:t>億</a:t>
            </a:r>
            <a:r>
              <a:rPr lang="ja-JP" altLang="en-US" sz="1600" b="1" dirty="0" smtClean="0">
                <a:latin typeface="ＭＳ Ｐゴシック" charset="-128"/>
              </a:rPr>
              <a:t>円」</a:t>
            </a:r>
            <a:r>
              <a:rPr lang="ja-JP" altLang="en-US" sz="2000" b="1" dirty="0" smtClean="0">
                <a:latin typeface="ＭＳ Ｐゴシック" charset="-128"/>
              </a:rPr>
              <a:t>（</a:t>
            </a:r>
            <a:r>
              <a:rPr lang="ja-JP" altLang="en-US" sz="2000" b="1" dirty="0">
                <a:latin typeface="ＭＳ Ｐゴシック" charset="-128"/>
              </a:rPr>
              <a:t>うち　補償費　約</a:t>
            </a:r>
            <a:r>
              <a:rPr lang="en-US" altLang="ja-JP" sz="2000" b="1" dirty="0" smtClean="0">
                <a:latin typeface="ＭＳ Ｐゴシック" charset="-128"/>
              </a:rPr>
              <a:t>32.3</a:t>
            </a:r>
            <a:r>
              <a:rPr lang="ja-JP" altLang="en-US" sz="2000" b="1" dirty="0" smtClean="0">
                <a:latin typeface="ＭＳ Ｐゴシック" charset="-128"/>
              </a:rPr>
              <a:t>億</a:t>
            </a:r>
            <a:r>
              <a:rPr lang="ja-JP" altLang="en-US" sz="2000" b="1" dirty="0">
                <a:latin typeface="ＭＳ Ｐゴシック" charset="-128"/>
              </a:rPr>
              <a:t>円）</a:t>
            </a:r>
            <a:endParaRPr lang="en-US" altLang="ja-JP" sz="2000" b="1" dirty="0">
              <a:latin typeface="ＭＳ Ｐゴシック" charset="-128"/>
            </a:endParaRPr>
          </a:p>
          <a:p>
            <a:pPr eaLnBrk="1" hangingPunct="1">
              <a:lnSpc>
                <a:spcPct val="150000"/>
              </a:lnSpc>
              <a:spcBef>
                <a:spcPct val="0"/>
              </a:spcBef>
              <a:buNone/>
            </a:pPr>
            <a:r>
              <a:rPr lang="ja-JP" altLang="en-US" sz="2000" b="1" dirty="0">
                <a:latin typeface="ＭＳ Ｐゴシック" charset="-128"/>
              </a:rPr>
              <a:t>　　　　　　工事費　約　</a:t>
            </a:r>
            <a:r>
              <a:rPr lang="en-US" altLang="ja-JP" sz="2000" b="1" dirty="0">
                <a:latin typeface="ＭＳ Ｐゴシック" charset="-128"/>
              </a:rPr>
              <a:t>135.7</a:t>
            </a:r>
            <a:r>
              <a:rPr lang="ja-JP" altLang="en-US" sz="2000" b="1" dirty="0">
                <a:latin typeface="ＭＳ Ｐゴシック" charset="-128"/>
              </a:rPr>
              <a:t>億</a:t>
            </a:r>
            <a:r>
              <a:rPr lang="ja-JP" altLang="en-US" sz="2000" b="1" dirty="0" smtClean="0">
                <a:latin typeface="ＭＳ Ｐゴシック" charset="-128"/>
              </a:rPr>
              <a:t>円「</a:t>
            </a:r>
            <a:r>
              <a:rPr lang="ja-JP" altLang="en-US" sz="1600" b="1" dirty="0" smtClean="0">
                <a:latin typeface="ＭＳ Ｐゴシック" charset="-128"/>
              </a:rPr>
              <a:t>約</a:t>
            </a:r>
            <a:r>
              <a:rPr lang="ja-JP" altLang="en-US" sz="1600" b="1" dirty="0">
                <a:latin typeface="ＭＳ Ｐゴシック" charset="-128"/>
              </a:rPr>
              <a:t>　</a:t>
            </a:r>
            <a:r>
              <a:rPr lang="en-US" altLang="ja-JP" sz="1600" b="1" dirty="0">
                <a:latin typeface="ＭＳ Ｐゴシック" charset="-128"/>
              </a:rPr>
              <a:t>83.7</a:t>
            </a:r>
            <a:r>
              <a:rPr lang="ja-JP" altLang="en-US" sz="1600" b="1" dirty="0">
                <a:latin typeface="ＭＳ Ｐゴシック" charset="-128"/>
              </a:rPr>
              <a:t>億</a:t>
            </a:r>
            <a:r>
              <a:rPr lang="ja-JP" altLang="en-US" sz="1600" b="1" dirty="0" smtClean="0">
                <a:latin typeface="ＭＳ Ｐゴシック" charset="-128"/>
              </a:rPr>
              <a:t>円」</a:t>
            </a:r>
            <a:r>
              <a:rPr lang="ja-JP" altLang="en-US" sz="2000" b="1" dirty="0" smtClean="0">
                <a:latin typeface="ＭＳ Ｐゴシック" charset="-128"/>
              </a:rPr>
              <a:t>（</a:t>
            </a:r>
            <a:r>
              <a:rPr lang="ja-JP" altLang="en-US" sz="2000" b="1" dirty="0">
                <a:latin typeface="ＭＳ Ｐゴシック" charset="-128"/>
              </a:rPr>
              <a:t>うち　電線共同溝　約</a:t>
            </a:r>
            <a:r>
              <a:rPr lang="en-US" altLang="ja-JP" sz="2000" b="1" dirty="0" smtClean="0">
                <a:latin typeface="ＭＳ Ｐゴシック" charset="-128"/>
              </a:rPr>
              <a:t>27.9</a:t>
            </a:r>
            <a:r>
              <a:rPr lang="ja-JP" altLang="en-US" sz="2000" b="1" dirty="0" smtClean="0">
                <a:latin typeface="ＭＳ Ｐゴシック" charset="-128"/>
              </a:rPr>
              <a:t>億</a:t>
            </a:r>
            <a:r>
              <a:rPr lang="ja-JP" altLang="en-US" sz="2000" b="1" dirty="0">
                <a:latin typeface="ＭＳ Ｐゴシック" charset="-128"/>
              </a:rPr>
              <a:t>円）</a:t>
            </a:r>
            <a:endParaRPr lang="en-US" altLang="ja-JP" sz="20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　　　　　　　　　　　　　　　　　　　　　　　　　　　　　　</a:t>
            </a:r>
            <a:r>
              <a:rPr lang="en-US" altLang="ja-JP" sz="1600" dirty="0" smtClean="0">
                <a:latin typeface="ＭＳ Ｐゴシック" charset="-128"/>
              </a:rPr>
              <a:t>※</a:t>
            </a:r>
            <a:r>
              <a:rPr lang="ja-JP" altLang="en-US" sz="1600" dirty="0" smtClean="0">
                <a:latin typeface="ＭＳ Ｐゴシック" charset="-128"/>
              </a:rPr>
              <a:t>「　」内</a:t>
            </a:r>
            <a:r>
              <a:rPr lang="ja-JP" altLang="en-US" sz="1600" dirty="0">
                <a:latin typeface="ＭＳ Ｐゴシック" charset="-128"/>
              </a:rPr>
              <a:t>は、平成</a:t>
            </a:r>
            <a:r>
              <a:rPr lang="en-US" altLang="ja-JP" sz="1600" dirty="0">
                <a:latin typeface="ＭＳ Ｐゴシック" charset="-128"/>
              </a:rPr>
              <a:t>28</a:t>
            </a:r>
            <a:r>
              <a:rPr lang="ja-JP" altLang="en-US" sz="1600" dirty="0">
                <a:latin typeface="ＭＳ Ｐゴシック" charset="-128"/>
              </a:rPr>
              <a:t>年度　事前評価時点</a:t>
            </a:r>
          </a:p>
          <a:p>
            <a:pPr eaLnBrk="1" hangingPunct="1">
              <a:lnSpc>
                <a:spcPct val="150000"/>
              </a:lnSpc>
              <a:spcBef>
                <a:spcPct val="0"/>
              </a:spcBef>
              <a:buFontTx/>
              <a:buNone/>
            </a:pPr>
            <a:r>
              <a:rPr lang="ja-JP" altLang="en-US" sz="2000" b="1" dirty="0">
                <a:latin typeface="ＭＳ Ｐゴシック" charset="-128"/>
              </a:rPr>
              <a:t>　　　　　</a:t>
            </a:r>
            <a:endParaRPr lang="en-US" altLang="ja-JP" sz="2000" b="1" dirty="0">
              <a:latin typeface="ＭＳ Ｐゴシック" charset="-128"/>
            </a:endParaRPr>
          </a:p>
          <a:p>
            <a:pPr eaLnBrk="1" hangingPunct="1">
              <a:lnSpc>
                <a:spcPct val="150000"/>
              </a:lnSpc>
              <a:spcBef>
                <a:spcPct val="0"/>
              </a:spcBef>
              <a:buFontTx/>
              <a:buNone/>
            </a:pPr>
            <a:r>
              <a:rPr lang="en-US" altLang="ja-JP" sz="2000" b="1" dirty="0">
                <a:latin typeface="ＭＳ Ｐゴシック" charset="-128"/>
              </a:rPr>
              <a:t>【</a:t>
            </a:r>
            <a:r>
              <a:rPr lang="ja-JP" altLang="en-US" sz="2000" b="1" dirty="0">
                <a:latin typeface="ＭＳ Ｐゴシック" charset="-128"/>
              </a:rPr>
              <a:t>事業費の積算根拠</a:t>
            </a:r>
            <a:r>
              <a:rPr lang="en-US" altLang="ja-JP" sz="2000" b="1" dirty="0">
                <a:latin typeface="ＭＳ Ｐゴシック" charset="-128"/>
              </a:rPr>
              <a:t>】</a:t>
            </a:r>
          </a:p>
          <a:p>
            <a:pPr eaLnBrk="1" hangingPunct="1">
              <a:lnSpc>
                <a:spcPct val="150000"/>
              </a:lnSpc>
              <a:spcBef>
                <a:spcPct val="0"/>
              </a:spcBef>
              <a:buFontTx/>
              <a:buNone/>
            </a:pPr>
            <a:r>
              <a:rPr lang="ja-JP" altLang="en-US" sz="2000" b="1" dirty="0">
                <a:latin typeface="ＭＳ Ｐゴシック" charset="-128"/>
              </a:rPr>
              <a:t>・予備設計成果</a:t>
            </a:r>
            <a:endParaRPr lang="en-US" altLang="ja-JP" sz="20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・用地費単価　⇒本事業の実績より</a:t>
            </a:r>
            <a:endParaRPr lang="en-US" altLang="ja-JP" sz="20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・補償費単価　⇒戸建</a:t>
            </a:r>
            <a:r>
              <a:rPr lang="ja-JP" altLang="en-US" sz="2000" b="1" dirty="0" smtClean="0">
                <a:latin typeface="ＭＳ Ｐゴシック" charset="-128"/>
              </a:rPr>
              <a:t>住宅</a:t>
            </a:r>
            <a:r>
              <a:rPr lang="en-US" altLang="ja-JP" sz="2000" b="1" dirty="0" smtClean="0">
                <a:latin typeface="ＭＳ Ｐゴシック" charset="-128"/>
              </a:rPr>
              <a:t>31,000</a:t>
            </a:r>
            <a:r>
              <a:rPr lang="ja-JP" altLang="en-US" sz="2000" b="1" dirty="0">
                <a:latin typeface="ＭＳ Ｐゴシック" charset="-128"/>
              </a:rPr>
              <a:t>千円</a:t>
            </a:r>
            <a:r>
              <a:rPr lang="en-US" altLang="ja-JP" sz="2000" b="1" dirty="0">
                <a:latin typeface="ＭＳ Ｐゴシック" charset="-128"/>
              </a:rPr>
              <a:t>/</a:t>
            </a:r>
            <a:r>
              <a:rPr lang="ja-JP" altLang="en-US" sz="2000" b="1" dirty="0">
                <a:latin typeface="ＭＳ Ｐゴシック" charset="-128"/>
              </a:rPr>
              <a:t>戸　（本事業の実績より）</a:t>
            </a:r>
            <a:endParaRPr lang="en-US" altLang="ja-JP" sz="20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　　　　　　　　　　　工場　</a:t>
            </a:r>
            <a:r>
              <a:rPr lang="en-US" altLang="ja-JP" sz="2000" b="1" dirty="0">
                <a:latin typeface="ＭＳ Ｐゴシック" charset="-128"/>
              </a:rPr>
              <a:t>10,000</a:t>
            </a:r>
            <a:r>
              <a:rPr lang="ja-JP" altLang="en-US" sz="2000" b="1" dirty="0">
                <a:latin typeface="ＭＳ Ｐゴシック" charset="-128"/>
              </a:rPr>
              <a:t>～</a:t>
            </a:r>
            <a:r>
              <a:rPr lang="en-US" altLang="ja-JP" sz="2000" b="1" dirty="0">
                <a:latin typeface="ＭＳ Ｐゴシック" charset="-128"/>
              </a:rPr>
              <a:t>340,000</a:t>
            </a:r>
            <a:r>
              <a:rPr lang="ja-JP" altLang="en-US" sz="2000" b="1" dirty="0">
                <a:latin typeface="ＭＳ Ｐゴシック" charset="-128"/>
              </a:rPr>
              <a:t>千円</a:t>
            </a:r>
            <a:r>
              <a:rPr lang="en-US" altLang="ja-JP" sz="2000" b="1" dirty="0">
                <a:latin typeface="ＭＳ Ｐゴシック" charset="-128"/>
              </a:rPr>
              <a:t>/</a:t>
            </a:r>
            <a:r>
              <a:rPr lang="ja-JP" altLang="en-US" sz="2000" b="1" dirty="0">
                <a:latin typeface="ＭＳ Ｐゴシック" charset="-128"/>
              </a:rPr>
              <a:t>戸　（他事業の実績及び補償算定）</a:t>
            </a:r>
            <a:endParaRPr lang="en-US" altLang="ja-JP" sz="20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　　　　　　　　　　</a:t>
            </a:r>
            <a:r>
              <a:rPr lang="ja-JP" altLang="en-US" sz="2000" b="1" dirty="0">
                <a:solidFill>
                  <a:srgbClr val="FF0000"/>
                </a:solidFill>
                <a:latin typeface="ＭＳ Ｐゴシック" charset="-128"/>
              </a:rPr>
              <a:t>　</a:t>
            </a:r>
            <a:endParaRPr lang="en-US" altLang="ja-JP" sz="2000" b="1" dirty="0">
              <a:solidFill>
                <a:srgbClr val="FF0000"/>
              </a:solidFill>
              <a:latin typeface="ＭＳ Ｐゴシック" charset="-128"/>
            </a:endParaRPr>
          </a:p>
        </p:txBody>
      </p:sp>
      <p:sp>
        <p:nvSpPr>
          <p:cNvPr id="1946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51625229-A77D-4CC6-BDE6-17CD8CCC9D0E}" type="slidenum">
              <a:rPr lang="ja-JP" altLang="en-US" sz="2000" smtClean="0">
                <a:latin typeface="Arial" charset="0"/>
              </a:rPr>
              <a:pPr eaLnBrk="1" hangingPunct="1">
                <a:spcBef>
                  <a:spcPct val="0"/>
                </a:spcBef>
                <a:buFontTx/>
                <a:buNone/>
              </a:pPr>
              <a:t>6</a:t>
            </a:fld>
            <a:endParaRPr lang="ja-JP" altLang="en-US" sz="2000">
              <a:latin typeface="Arial" charset="0"/>
            </a:endParaRPr>
          </a:p>
        </p:txBody>
      </p:sp>
      <p:sp>
        <p:nvSpPr>
          <p:cNvPr id="6"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１．事業概要</a:t>
            </a:r>
          </a:p>
        </p:txBody>
      </p:sp>
    </p:spTree>
    <p:extLst>
      <p:ext uri="{BB962C8B-B14F-4D97-AF65-F5344CB8AC3E}">
        <p14:creationId xmlns:p14="http://schemas.microsoft.com/office/powerpoint/2010/main" val="1561940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3"/>
          <p:cNvSpPr>
            <a:spLocks noChangeArrowheads="1"/>
          </p:cNvSpPr>
          <p:nvPr/>
        </p:nvSpPr>
        <p:spPr bwMode="auto">
          <a:xfrm>
            <a:off x="107504" y="404664"/>
            <a:ext cx="9031734"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tabLst>
                <a:tab pos="1612900" algn="l"/>
              </a:tabLst>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tabLst>
                <a:tab pos="1612900" algn="l"/>
              </a:tabLst>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tabLst>
                <a:tab pos="1612900" algn="l"/>
              </a:tabLst>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FontTx/>
              <a:buNone/>
            </a:pPr>
            <a:endParaRPr lang="en-US" altLang="ja-JP" sz="2400" b="1" dirty="0" smtClean="0">
              <a:latin typeface="ＭＳ Ｐゴシック" charset="-128"/>
            </a:endParaRPr>
          </a:p>
          <a:p>
            <a:pPr eaLnBrk="1" hangingPunct="1">
              <a:lnSpc>
                <a:spcPct val="150000"/>
              </a:lnSpc>
              <a:spcBef>
                <a:spcPct val="0"/>
              </a:spcBef>
              <a:buFontTx/>
              <a:buNone/>
            </a:pPr>
            <a:r>
              <a:rPr lang="ja-JP" altLang="en-US" sz="2800" b="1" dirty="0" smtClean="0">
                <a:latin typeface="ＭＳ Ｐゴシック" charset="-128"/>
              </a:rPr>
              <a:t>○事業費の変動要因</a:t>
            </a:r>
            <a:endParaRPr lang="en-US" altLang="ja-JP" sz="2800" b="1" dirty="0" smtClean="0">
              <a:latin typeface="ＭＳ Ｐゴシック" charset="-128"/>
            </a:endParaRPr>
          </a:p>
          <a:p>
            <a:pPr eaLnBrk="1" hangingPunct="1">
              <a:lnSpc>
                <a:spcPct val="150000"/>
              </a:lnSpc>
              <a:spcBef>
                <a:spcPct val="0"/>
              </a:spcBef>
              <a:buNone/>
            </a:pPr>
            <a:endParaRPr lang="en-US" altLang="ja-JP" sz="2400" b="1" dirty="0" smtClean="0">
              <a:latin typeface="ＭＳ Ｐゴシック" charset="-128"/>
            </a:endParaRPr>
          </a:p>
          <a:p>
            <a:pPr eaLnBrk="1" hangingPunct="1">
              <a:lnSpc>
                <a:spcPct val="150000"/>
              </a:lnSpc>
              <a:spcBef>
                <a:spcPct val="0"/>
              </a:spcBef>
              <a:buNone/>
            </a:pPr>
            <a:r>
              <a:rPr lang="en-US" altLang="ja-JP" sz="2400" b="1" dirty="0" smtClean="0">
                <a:latin typeface="ＭＳ Ｐゴシック" charset="-128"/>
              </a:rPr>
              <a:t>〔</a:t>
            </a:r>
            <a:r>
              <a:rPr lang="ja-JP" altLang="en-US" sz="2400" b="1" dirty="0" smtClean="0">
                <a:latin typeface="ＭＳ Ｐゴシック" charset="-128"/>
              </a:rPr>
              <a:t>工事費</a:t>
            </a:r>
            <a:r>
              <a:rPr lang="ja-JP" altLang="en-US" sz="2400" b="1" dirty="0">
                <a:latin typeface="ＭＳ Ｐゴシック" charset="-128"/>
              </a:rPr>
              <a:t>について</a:t>
            </a:r>
            <a:r>
              <a:rPr lang="en-US" altLang="ja-JP" sz="2400" b="1" dirty="0" smtClean="0">
                <a:latin typeface="ＭＳ Ｐゴシック" charset="-128"/>
              </a:rPr>
              <a:t>〕</a:t>
            </a:r>
          </a:p>
          <a:p>
            <a:pPr eaLnBrk="1" hangingPunct="1">
              <a:lnSpc>
                <a:spcPct val="150000"/>
              </a:lnSpc>
              <a:spcBef>
                <a:spcPct val="0"/>
              </a:spcBef>
              <a:buFontTx/>
              <a:buNone/>
            </a:pPr>
            <a:r>
              <a:rPr lang="ja-JP" altLang="en-US" sz="2400" b="1" dirty="0">
                <a:latin typeface="ＭＳ Ｐゴシック" charset="-128"/>
              </a:rPr>
              <a:t>・物価高騰に</a:t>
            </a:r>
            <a:r>
              <a:rPr lang="ja-JP" altLang="en-US" sz="2400" b="1" dirty="0" smtClean="0">
                <a:latin typeface="ＭＳ Ｐゴシック" charset="-128"/>
              </a:rPr>
              <a:t>よる、</a:t>
            </a:r>
            <a:r>
              <a:rPr lang="ja-JP" altLang="en-US" sz="2400" b="1" dirty="0">
                <a:latin typeface="ＭＳ Ｐゴシック" charset="-128"/>
              </a:rPr>
              <a:t>労務費、</a:t>
            </a:r>
            <a:r>
              <a:rPr lang="ja-JP" altLang="en-US" sz="2400" b="1" dirty="0" smtClean="0">
                <a:latin typeface="ＭＳ Ｐゴシック" charset="-128"/>
              </a:rPr>
              <a:t>材料費の見直しや、本事業</a:t>
            </a:r>
            <a:r>
              <a:rPr lang="ja-JP" altLang="en-US" sz="2400" b="1" dirty="0">
                <a:latin typeface="ＭＳ Ｐゴシック" charset="-128"/>
              </a:rPr>
              <a:t>計画</a:t>
            </a:r>
            <a:r>
              <a:rPr lang="ja-JP" altLang="en-US" sz="2400" b="1" dirty="0" smtClean="0">
                <a:latin typeface="ＭＳ Ｐゴシック" charset="-128"/>
              </a:rPr>
              <a:t>時（平成</a:t>
            </a:r>
            <a:endParaRPr lang="en-US" altLang="ja-JP" sz="2400" b="1" dirty="0" smtClean="0">
              <a:latin typeface="ＭＳ Ｐゴシック" charset="-128"/>
            </a:endParaRPr>
          </a:p>
          <a:p>
            <a:pPr eaLnBrk="1" hangingPunct="1">
              <a:lnSpc>
                <a:spcPct val="150000"/>
              </a:lnSpc>
              <a:spcBef>
                <a:spcPct val="0"/>
              </a:spcBef>
              <a:buFontTx/>
              <a:buNone/>
            </a:pPr>
            <a:r>
              <a:rPr lang="ja-JP" altLang="en-US" sz="2400" b="1" dirty="0">
                <a:latin typeface="ＭＳ Ｐゴシック" charset="-128"/>
              </a:rPr>
              <a:t>　</a:t>
            </a:r>
            <a:r>
              <a:rPr lang="en-US" altLang="ja-JP" sz="2400" b="1" dirty="0" smtClean="0">
                <a:latin typeface="ＭＳ Ｐゴシック" charset="-128"/>
              </a:rPr>
              <a:t>28</a:t>
            </a:r>
            <a:r>
              <a:rPr lang="ja-JP" altLang="en-US" sz="2400" b="1" dirty="0" smtClean="0">
                <a:latin typeface="ＭＳ Ｐゴシック" charset="-128"/>
              </a:rPr>
              <a:t>年）以降に「大阪府</a:t>
            </a:r>
            <a:r>
              <a:rPr lang="ja-JP" altLang="en-US" sz="2400" b="1" dirty="0">
                <a:latin typeface="ＭＳ Ｐゴシック" charset="-128"/>
              </a:rPr>
              <a:t>無電柱化推進</a:t>
            </a:r>
            <a:r>
              <a:rPr lang="ja-JP" altLang="en-US" sz="2400" b="1" dirty="0" smtClean="0">
                <a:latin typeface="ＭＳ Ｐゴシック" charset="-128"/>
              </a:rPr>
              <a:t>計画」が策定されたことによる、</a:t>
            </a:r>
            <a:endParaRPr lang="en-US" altLang="ja-JP" sz="2400" b="1" dirty="0" smtClean="0">
              <a:latin typeface="ＭＳ Ｐゴシック" charset="-128"/>
            </a:endParaRPr>
          </a:p>
          <a:p>
            <a:pPr eaLnBrk="1" hangingPunct="1">
              <a:lnSpc>
                <a:spcPct val="150000"/>
              </a:lnSpc>
              <a:spcBef>
                <a:spcPct val="0"/>
              </a:spcBef>
              <a:buFontTx/>
              <a:buNone/>
            </a:pPr>
            <a:r>
              <a:rPr lang="ja-JP" altLang="en-US" sz="2400" b="1" dirty="0">
                <a:latin typeface="ＭＳ Ｐゴシック" charset="-128"/>
              </a:rPr>
              <a:t>　</a:t>
            </a:r>
            <a:r>
              <a:rPr lang="ja-JP" altLang="en-US" sz="2400" b="1" dirty="0" smtClean="0">
                <a:latin typeface="ＭＳ Ｐゴシック" charset="-128"/>
              </a:rPr>
              <a:t>電線</a:t>
            </a:r>
            <a:r>
              <a:rPr lang="ja-JP" altLang="en-US" sz="2400" b="1" dirty="0">
                <a:latin typeface="ＭＳ Ｐゴシック" charset="-128"/>
              </a:rPr>
              <a:t>共同</a:t>
            </a:r>
            <a:r>
              <a:rPr lang="ja-JP" altLang="en-US" sz="2400" b="1" dirty="0" smtClean="0">
                <a:latin typeface="ＭＳ Ｐゴシック" charset="-128"/>
              </a:rPr>
              <a:t>溝工の設計費と工事費の増額。　　　　　　　　　　　　　　　　　　　　　　　　　　　　　　</a:t>
            </a:r>
            <a:endParaRPr lang="en-US" altLang="ja-JP" sz="2400" b="1" dirty="0" smtClean="0">
              <a:latin typeface="ＭＳ Ｐゴシック" charset="-128"/>
            </a:endParaRPr>
          </a:p>
          <a:p>
            <a:pPr eaLnBrk="1" hangingPunct="1">
              <a:lnSpc>
                <a:spcPct val="150000"/>
              </a:lnSpc>
              <a:spcBef>
                <a:spcPct val="0"/>
              </a:spcBef>
              <a:buFontTx/>
              <a:buNone/>
            </a:pPr>
            <a:r>
              <a:rPr lang="ja-JP" altLang="en-US" sz="2400" b="1" dirty="0">
                <a:latin typeface="ＭＳ Ｐゴシック" charset="-128"/>
              </a:rPr>
              <a:t>　</a:t>
            </a:r>
            <a:r>
              <a:rPr lang="ja-JP" altLang="en-US" sz="2400" b="1" dirty="0" smtClean="0">
                <a:latin typeface="ＭＳ Ｐゴシック" charset="-128"/>
              </a:rPr>
              <a:t>　　　　　　　　　　　　　　　　　　　　　　　　　　　　　　　　　 （</a:t>
            </a:r>
            <a:r>
              <a:rPr lang="en-US" altLang="ja-JP" sz="2400" b="1" dirty="0" smtClean="0">
                <a:latin typeface="ＭＳ Ｐゴシック" charset="-128"/>
              </a:rPr>
              <a:t>+52.5</a:t>
            </a:r>
            <a:r>
              <a:rPr lang="ja-JP" altLang="en-US" sz="2400" b="1" dirty="0" smtClean="0">
                <a:latin typeface="ＭＳ Ｐゴシック" charset="-128"/>
              </a:rPr>
              <a:t>億</a:t>
            </a:r>
            <a:r>
              <a:rPr lang="ja-JP" altLang="en-US" sz="2400" b="1" dirty="0">
                <a:latin typeface="ＭＳ Ｐゴシック" charset="-128"/>
              </a:rPr>
              <a:t>円）</a:t>
            </a:r>
            <a:endParaRPr lang="en-US" altLang="ja-JP" sz="2400" b="1" dirty="0">
              <a:latin typeface="ＭＳ Ｐゴシック" charset="-128"/>
            </a:endParaRPr>
          </a:p>
          <a:p>
            <a:pPr eaLnBrk="1" hangingPunct="1">
              <a:lnSpc>
                <a:spcPct val="150000"/>
              </a:lnSpc>
              <a:spcBef>
                <a:spcPct val="0"/>
              </a:spcBef>
              <a:buFontTx/>
              <a:buNone/>
            </a:pPr>
            <a:r>
              <a:rPr lang="en-US" altLang="ja-JP" sz="2400" b="1" dirty="0" smtClean="0">
                <a:latin typeface="ＭＳ Ｐゴシック" charset="-128"/>
              </a:rPr>
              <a:t>〔</a:t>
            </a:r>
            <a:r>
              <a:rPr lang="ja-JP" altLang="en-US" sz="2400" b="1" dirty="0" smtClean="0">
                <a:latin typeface="ＭＳ Ｐゴシック" charset="-128"/>
              </a:rPr>
              <a:t>用地及び補償費</a:t>
            </a:r>
            <a:r>
              <a:rPr lang="en-US" altLang="ja-JP" sz="2400" b="1" dirty="0" smtClean="0">
                <a:latin typeface="ＭＳ Ｐゴシック" charset="-128"/>
              </a:rPr>
              <a:t>〕</a:t>
            </a:r>
            <a:endParaRPr lang="en-US" altLang="ja-JP" sz="2400" b="1" dirty="0">
              <a:latin typeface="ＭＳ Ｐゴシック" charset="-128"/>
            </a:endParaRPr>
          </a:p>
          <a:p>
            <a:pPr eaLnBrk="1" hangingPunct="1">
              <a:lnSpc>
                <a:spcPct val="150000"/>
              </a:lnSpc>
              <a:spcBef>
                <a:spcPct val="0"/>
              </a:spcBef>
              <a:buFontTx/>
              <a:buNone/>
            </a:pPr>
            <a:r>
              <a:rPr lang="ja-JP" altLang="en-US" sz="2400" b="1" dirty="0" smtClean="0">
                <a:latin typeface="ＭＳ Ｐゴシック" charset="-128"/>
              </a:rPr>
              <a:t>・物件調査に伴う補償費精査等による減額。　　　　　　　</a:t>
            </a:r>
            <a:r>
              <a:rPr lang="ja-JP" altLang="en-US" sz="2400" b="1" dirty="0">
                <a:latin typeface="ＭＳ Ｐゴシック" charset="-128"/>
              </a:rPr>
              <a:t>　</a:t>
            </a:r>
            <a:r>
              <a:rPr lang="ja-JP" altLang="en-US" sz="2400" b="1" dirty="0" smtClean="0">
                <a:latin typeface="ＭＳ Ｐゴシック" charset="-128"/>
              </a:rPr>
              <a:t>（</a:t>
            </a:r>
            <a:r>
              <a:rPr lang="en-US" altLang="ja-JP" sz="2400" b="1" dirty="0" smtClean="0">
                <a:latin typeface="ＭＳ Ｐゴシック" charset="-128"/>
              </a:rPr>
              <a:t>-3.8</a:t>
            </a:r>
            <a:r>
              <a:rPr lang="ja-JP" altLang="en-US" sz="2400" b="1" dirty="0" smtClean="0">
                <a:latin typeface="ＭＳ Ｐゴシック" charset="-128"/>
              </a:rPr>
              <a:t>億</a:t>
            </a:r>
            <a:r>
              <a:rPr lang="ja-JP" altLang="en-US" sz="2400" b="1" dirty="0">
                <a:latin typeface="ＭＳ Ｐゴシック" charset="-128"/>
              </a:rPr>
              <a:t>円）</a:t>
            </a:r>
          </a:p>
          <a:p>
            <a:pPr eaLnBrk="1" hangingPunct="1">
              <a:lnSpc>
                <a:spcPct val="150000"/>
              </a:lnSpc>
              <a:spcBef>
                <a:spcPct val="0"/>
              </a:spcBef>
              <a:buFontTx/>
              <a:buNone/>
            </a:pPr>
            <a:endParaRPr lang="en-US" altLang="ja-JP" sz="2400" b="1" dirty="0">
              <a:latin typeface="ＭＳ Ｐゴシック" charset="-128"/>
            </a:endParaRPr>
          </a:p>
        </p:txBody>
      </p:sp>
      <p:sp>
        <p:nvSpPr>
          <p:cNvPr id="1946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51625229-A77D-4CC6-BDE6-17CD8CCC9D0E}" type="slidenum">
              <a:rPr lang="ja-JP" altLang="en-US" sz="2000" smtClean="0">
                <a:latin typeface="Arial" charset="0"/>
              </a:rPr>
              <a:pPr eaLnBrk="1" hangingPunct="1">
                <a:spcBef>
                  <a:spcPct val="0"/>
                </a:spcBef>
                <a:buFontTx/>
                <a:buNone/>
              </a:pPr>
              <a:t>7</a:t>
            </a:fld>
            <a:endParaRPr lang="ja-JP" altLang="en-US" sz="2000">
              <a:latin typeface="Arial" charset="0"/>
            </a:endParaRPr>
          </a:p>
        </p:txBody>
      </p:sp>
      <p:sp>
        <p:nvSpPr>
          <p:cNvPr id="6"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１．事業概要</a:t>
            </a:r>
          </a:p>
        </p:txBody>
      </p:sp>
    </p:spTree>
    <p:extLst>
      <p:ext uri="{BB962C8B-B14F-4D97-AF65-F5344CB8AC3E}">
        <p14:creationId xmlns:p14="http://schemas.microsoft.com/office/powerpoint/2010/main" val="32767169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ctrTitle"/>
          </p:nvPr>
        </p:nvSpPr>
        <p:spPr>
          <a:xfrm>
            <a:off x="0" y="0"/>
            <a:ext cx="9144000" cy="554038"/>
          </a:xfrm>
          <a:gradFill>
            <a:gsLst>
              <a:gs pos="0">
                <a:schemeClr val="accent1"/>
              </a:gs>
              <a:gs pos="50000">
                <a:schemeClr val="bg1"/>
              </a:gs>
              <a:gs pos="100000">
                <a:schemeClr val="accent1"/>
              </a:gs>
            </a:gsLst>
            <a:lin ang="5400000" scaled="0"/>
          </a:gradFill>
        </p:spPr>
        <p:txBody>
          <a:bodyPr>
            <a:normAutofit/>
          </a:body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7653" name="正方形/長方形 2"/>
          <p:cNvSpPr>
            <a:spLocks noChangeArrowheads="1"/>
          </p:cNvSpPr>
          <p:nvPr/>
        </p:nvSpPr>
        <p:spPr bwMode="auto">
          <a:xfrm>
            <a:off x="0" y="1457211"/>
            <a:ext cx="20081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ＭＳ ゴシック" panose="020B0609070205080204" pitchFamily="49" charset="-128"/>
                <a:ea typeface="ＭＳ ゴシック" panose="020B0609070205080204" pitchFamily="49" charset="-128"/>
              </a:rPr>
              <a:t>■事業の優先度</a:t>
            </a:r>
            <a:endParaRPr lang="en-US" altLang="ja-JP" sz="1600" b="1" dirty="0">
              <a:latin typeface="ＭＳ ゴシック" panose="020B0609070205080204" pitchFamily="49" charset="-128"/>
              <a:ea typeface="ＭＳ ゴシック" panose="020B0609070205080204" pitchFamily="49" charset="-128"/>
            </a:endParaRPr>
          </a:p>
        </p:txBody>
      </p:sp>
      <p:sp>
        <p:nvSpPr>
          <p:cNvPr id="27654" name="正方形/長方形 4"/>
          <p:cNvSpPr>
            <a:spLocks noChangeArrowheads="1"/>
          </p:cNvSpPr>
          <p:nvPr/>
        </p:nvSpPr>
        <p:spPr bwMode="auto">
          <a:xfrm>
            <a:off x="130175" y="846138"/>
            <a:ext cx="8905875" cy="5663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None/>
            </a:pPr>
            <a:r>
              <a:rPr lang="ja-JP" altLang="en-US" sz="1400" dirty="0">
                <a:latin typeface="ＭＳ ゴシック" panose="020B0609070205080204" pitchFamily="49" charset="-128"/>
                <a:ea typeface="ＭＳ ゴシック" panose="020B0609070205080204" pitchFamily="49" charset="-128"/>
              </a:rPr>
              <a:t>＜</a:t>
            </a:r>
            <a:r>
              <a:rPr lang="ja-JP" altLang="ja-JP" sz="1400" dirty="0"/>
              <a:t>大阪府都市整備中期計画（</a:t>
            </a:r>
            <a:r>
              <a:rPr lang="en-US" altLang="ja-JP" sz="1400" dirty="0"/>
              <a:t>R3.3</a:t>
            </a:r>
            <a:r>
              <a:rPr lang="ja-JP" altLang="ja-JP" sz="1400" dirty="0"/>
              <a:t>改訂） </a:t>
            </a:r>
            <a:r>
              <a:rPr lang="ja-JP" altLang="en-US" sz="1400" dirty="0">
                <a:latin typeface="ＭＳ ゴシック" panose="020B0609070205080204" pitchFamily="49" charset="-128"/>
                <a:ea typeface="ＭＳ ゴシック" panose="020B0609070205080204" pitchFamily="49" charset="-128"/>
              </a:rPr>
              <a:t>＞：概成として位置づけ</a:t>
            </a:r>
            <a:endParaRPr lang="en-US" altLang="ja-JP" sz="1400" dirty="0">
              <a:latin typeface="ＭＳ ゴシック" panose="020B0609070205080204" pitchFamily="49" charset="-128"/>
              <a:ea typeface="ＭＳ ゴシック" panose="020B0609070205080204" pitchFamily="49" charset="-128"/>
            </a:endParaRPr>
          </a:p>
          <a:p>
            <a:pPr>
              <a:buNone/>
            </a:pPr>
            <a:r>
              <a:rPr lang="ja-JP" altLang="en-US" sz="1400" dirty="0"/>
              <a:t>＜八尾市都市計画マスタープラン（</a:t>
            </a:r>
            <a:r>
              <a:rPr lang="en-US" altLang="ja-JP" sz="1400" dirty="0"/>
              <a:t>R3.3</a:t>
            </a:r>
            <a:r>
              <a:rPr lang="ja-JP" altLang="en-US" sz="1400" dirty="0"/>
              <a:t>改訂）＞：</a:t>
            </a:r>
            <a:r>
              <a:rPr lang="ja-JP" altLang="en-US" sz="1200" dirty="0"/>
              <a:t>都市の成長とにぎわいづくりのため「整備を促進する」として位置づけ</a:t>
            </a:r>
            <a:endParaRPr lang="en-US" altLang="ja-JP" sz="1200" dirty="0"/>
          </a:p>
        </p:txBody>
      </p:sp>
      <p:sp>
        <p:nvSpPr>
          <p:cNvPr id="27655" name="正方形/長方形 4"/>
          <p:cNvSpPr>
            <a:spLocks noChangeArrowheads="1"/>
          </p:cNvSpPr>
          <p:nvPr/>
        </p:nvSpPr>
        <p:spPr bwMode="auto">
          <a:xfrm>
            <a:off x="15875" y="542925"/>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■上位計画における位置付け</a:t>
            </a:r>
            <a:endParaRPr lang="en-US" altLang="ja-JP" sz="1600" b="1" dirty="0">
              <a:latin typeface="Arial" panose="020B0604020202020204" pitchFamily="34" charset="0"/>
            </a:endParaRPr>
          </a:p>
        </p:txBody>
      </p:sp>
      <p:sp>
        <p:nvSpPr>
          <p:cNvPr id="27656" name="正方形/長方形 4"/>
          <p:cNvSpPr>
            <a:spLocks noChangeArrowheads="1"/>
          </p:cNvSpPr>
          <p:nvPr/>
        </p:nvSpPr>
        <p:spPr bwMode="auto">
          <a:xfrm>
            <a:off x="70428" y="1777719"/>
            <a:ext cx="8930067" cy="13849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None/>
            </a:pPr>
            <a:r>
              <a:rPr lang="ja-JP" altLang="en-US" sz="1200" dirty="0" smtClean="0">
                <a:latin typeface="ＭＳ ゴシック" panose="020B0609070205080204" pitchFamily="49" charset="-128"/>
                <a:ea typeface="ＭＳ ゴシック" panose="020B0609070205080204" pitchFamily="49" charset="-128"/>
              </a:rPr>
              <a:t>・平成</a:t>
            </a:r>
            <a:r>
              <a:rPr lang="en-US" altLang="ja-JP" sz="1200" dirty="0" smtClean="0">
                <a:latin typeface="ＭＳ ゴシック" panose="020B0609070205080204" pitchFamily="49" charset="-128"/>
                <a:ea typeface="ＭＳ ゴシック" panose="020B0609070205080204" pitchFamily="49" charset="-128"/>
              </a:rPr>
              <a:t>15</a:t>
            </a:r>
            <a:r>
              <a:rPr lang="ja-JP" altLang="en-US" sz="1200" dirty="0" smtClean="0">
                <a:latin typeface="ＭＳ ゴシック" panose="020B0609070205080204" pitchFamily="49" charset="-128"/>
                <a:ea typeface="ＭＳ ゴシック" panose="020B0609070205080204" pitchFamily="49" charset="-128"/>
              </a:rPr>
              <a:t>年に大阪府中部広域防災拠点、</a:t>
            </a:r>
            <a:r>
              <a:rPr lang="ja-JP" altLang="en-US" sz="1200" dirty="0">
                <a:latin typeface="ＭＳ ゴシック" panose="020B0609070205080204" pitchFamily="49" charset="-128"/>
                <a:ea typeface="ＭＳ ゴシック" panose="020B0609070205080204" pitchFamily="49" charset="-128"/>
              </a:rPr>
              <a:t>平成</a:t>
            </a:r>
            <a:r>
              <a:rPr lang="en-US" altLang="ja-JP" sz="1200" dirty="0">
                <a:latin typeface="ＭＳ ゴシック" panose="020B0609070205080204" pitchFamily="49" charset="-128"/>
                <a:ea typeface="ＭＳ ゴシック" panose="020B0609070205080204" pitchFamily="49" charset="-128"/>
              </a:rPr>
              <a:t>24</a:t>
            </a:r>
            <a:r>
              <a:rPr lang="ja-JP" altLang="en-US" sz="1200" dirty="0">
                <a:latin typeface="ＭＳ ゴシック" panose="020B0609070205080204" pitchFamily="49" charset="-128"/>
                <a:ea typeface="ＭＳ ゴシック" panose="020B0609070205080204" pitchFamily="49" charset="-128"/>
              </a:rPr>
              <a:t>年に大阪府広域医療搬送拠点が開設された。</a:t>
            </a:r>
            <a:endParaRPr lang="en-US" altLang="ja-JP" sz="1200" dirty="0">
              <a:latin typeface="ＭＳ ゴシック" panose="020B0609070205080204" pitchFamily="49" charset="-128"/>
              <a:ea typeface="ＭＳ ゴシック" panose="020B0609070205080204" pitchFamily="49" charset="-128"/>
            </a:endParaRPr>
          </a:p>
          <a:p>
            <a:pPr>
              <a:buNone/>
            </a:pPr>
            <a:r>
              <a:rPr lang="ja-JP" altLang="en-US" sz="1200" dirty="0">
                <a:latin typeface="ＭＳ ゴシック" panose="020B0609070205080204" pitchFamily="49" charset="-128"/>
                <a:ea typeface="ＭＳ ゴシック" panose="020B0609070205080204" pitchFamily="49" charset="-128"/>
              </a:rPr>
              <a:t>・大阪の骨格を形成する路線であり、大阪南北方向の新たなネットワークの構築に</a:t>
            </a:r>
            <a:r>
              <a:rPr lang="ja-JP" altLang="en-US" sz="1200" dirty="0" smtClean="0">
                <a:latin typeface="ＭＳ ゴシック" panose="020B0609070205080204" pitchFamily="49" charset="-128"/>
                <a:ea typeface="ＭＳ ゴシック" panose="020B0609070205080204" pitchFamily="49" charset="-128"/>
              </a:rPr>
              <a:t>繋がる。また、大阪府</a:t>
            </a:r>
            <a:r>
              <a:rPr lang="ja-JP" altLang="en-US" sz="1200" dirty="0">
                <a:latin typeface="ＭＳ ゴシック" panose="020B0609070205080204" pitchFamily="49" charset="-128"/>
                <a:ea typeface="ＭＳ ゴシック" panose="020B0609070205080204" pitchFamily="49" charset="-128"/>
              </a:rPr>
              <a:t>中部広域防災拠点</a:t>
            </a:r>
            <a:r>
              <a:rPr lang="ja-JP" altLang="en-US" sz="1200" dirty="0" smtClean="0">
                <a:latin typeface="ＭＳ ゴシック" panose="020B0609070205080204" pitchFamily="49" charset="-128"/>
                <a:ea typeface="ＭＳ ゴシック" panose="020B0609070205080204" pitchFamily="49" charset="-128"/>
              </a:rPr>
              <a:t>から</a:t>
            </a:r>
            <a:endParaRPr lang="en-US" altLang="ja-JP" sz="1200" dirty="0" smtClean="0">
              <a:latin typeface="ＭＳ ゴシック" panose="020B0609070205080204" pitchFamily="49" charset="-128"/>
              <a:ea typeface="ＭＳ ゴシック" panose="020B0609070205080204" pitchFamily="49" charset="-128"/>
            </a:endParaRPr>
          </a:p>
          <a:p>
            <a:pPr>
              <a:buNone/>
            </a:pPr>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高速</a:t>
            </a:r>
            <a:r>
              <a:rPr lang="ja-JP" altLang="en-US" sz="1200" dirty="0">
                <a:latin typeface="ＭＳ ゴシック" panose="020B0609070205080204" pitchFamily="49" charset="-128"/>
                <a:ea typeface="ＭＳ ゴシック" panose="020B0609070205080204" pitchFamily="49" charset="-128"/>
              </a:rPr>
              <a:t>道路</a:t>
            </a:r>
            <a:r>
              <a:rPr lang="en-US" altLang="ja-JP" sz="1200" dirty="0">
                <a:latin typeface="ＭＳ ゴシック" panose="020B0609070205080204" pitchFamily="49" charset="-128"/>
                <a:ea typeface="ＭＳ ゴシック" panose="020B0609070205080204" pitchFamily="49" charset="-128"/>
              </a:rPr>
              <a:t>IC</a:t>
            </a:r>
            <a:r>
              <a:rPr lang="ja-JP" altLang="en-US" sz="1200" dirty="0" err="1">
                <a:latin typeface="ＭＳ ゴシック" panose="020B0609070205080204" pitchFamily="49" charset="-128"/>
                <a:ea typeface="ＭＳ ゴシック" panose="020B0609070205080204" pitchFamily="49" charset="-128"/>
              </a:rPr>
              <a:t>への</a:t>
            </a:r>
            <a:r>
              <a:rPr lang="ja-JP" altLang="en-US" sz="1200" dirty="0">
                <a:latin typeface="ＭＳ ゴシック" panose="020B0609070205080204" pitchFamily="49" charset="-128"/>
                <a:ea typeface="ＭＳ ゴシック" panose="020B0609070205080204" pitchFamily="49" charset="-128"/>
              </a:rPr>
              <a:t>アクセスが向上し、災害時における防災機能の強化に繋がる。</a:t>
            </a:r>
            <a:endParaRPr lang="en-US" altLang="ja-JP" sz="1200" dirty="0">
              <a:latin typeface="ＭＳ ゴシック" panose="020B0609070205080204" pitchFamily="49" charset="-128"/>
              <a:ea typeface="ＭＳ ゴシック" panose="020B0609070205080204" pitchFamily="49" charset="-128"/>
            </a:endParaRPr>
          </a:p>
          <a:p>
            <a:pPr>
              <a:buNone/>
            </a:pPr>
            <a:r>
              <a:rPr lang="ja-JP" altLang="en-US" sz="1200" dirty="0">
                <a:latin typeface="ＭＳ ゴシック" panose="020B0609070205080204" pitchFamily="49" charset="-128"/>
                <a:ea typeface="ＭＳ ゴシック" panose="020B0609070205080204" pitchFamily="49" charset="-128"/>
              </a:rPr>
              <a:t>・旧中央環状線の橋梁</a:t>
            </a:r>
            <a:r>
              <a:rPr lang="ja-JP" altLang="en-US" sz="1200" dirty="0" smtClean="0">
                <a:latin typeface="ＭＳ ゴシック" panose="020B0609070205080204" pitchFamily="49" charset="-128"/>
                <a:ea typeface="ＭＳ ゴシック" panose="020B0609070205080204" pitchFamily="49" charset="-128"/>
              </a:rPr>
              <a:t>（大正橋</a:t>
            </a:r>
            <a:r>
              <a:rPr lang="ja-JP" altLang="en-US" sz="1200" dirty="0">
                <a:latin typeface="ＭＳ ゴシック" panose="020B0609070205080204" pitchFamily="49" charset="-128"/>
                <a:ea typeface="ＭＳ ゴシック" panose="020B0609070205080204" pitchFamily="49" charset="-128"/>
              </a:rPr>
              <a:t>）は、</a:t>
            </a:r>
            <a:r>
              <a:rPr lang="ja-JP" altLang="en-US" sz="1200" dirty="0" smtClean="0">
                <a:latin typeface="ＭＳ ゴシック" panose="020B0609070205080204" pitchFamily="49" charset="-128"/>
                <a:ea typeface="ＭＳ ゴシック" panose="020B0609070205080204" pitchFamily="49" charset="-128"/>
              </a:rPr>
              <a:t>昭和</a:t>
            </a:r>
            <a:r>
              <a:rPr lang="en-US" altLang="ja-JP" sz="1200" dirty="0" smtClean="0">
                <a:latin typeface="ＭＳ ゴシック" panose="020B0609070205080204" pitchFamily="49" charset="-128"/>
                <a:ea typeface="ＭＳ ゴシック" panose="020B0609070205080204" pitchFamily="49" charset="-128"/>
              </a:rPr>
              <a:t>27</a:t>
            </a:r>
            <a:r>
              <a:rPr lang="ja-JP" altLang="en-US" sz="1200" dirty="0" smtClean="0">
                <a:latin typeface="ＭＳ ゴシック" panose="020B0609070205080204" pitchFamily="49" charset="-128"/>
                <a:ea typeface="ＭＳ ゴシック" panose="020B0609070205080204" pitchFamily="49" charset="-128"/>
              </a:rPr>
              <a:t>年に</a:t>
            </a:r>
            <a:r>
              <a:rPr lang="ja-JP" altLang="en-US" sz="1200" dirty="0">
                <a:latin typeface="ＭＳ ゴシック" panose="020B0609070205080204" pitchFamily="49" charset="-128"/>
                <a:ea typeface="ＭＳ ゴシック" panose="020B0609070205080204" pitchFamily="49" charset="-128"/>
              </a:rPr>
              <a:t>設置</a:t>
            </a:r>
            <a:r>
              <a:rPr lang="ja-JP" altLang="en-US" sz="1200" dirty="0" smtClean="0">
                <a:latin typeface="ＭＳ ゴシック" panose="020B0609070205080204" pitchFamily="49" charset="-128"/>
                <a:ea typeface="ＭＳ ゴシック" panose="020B0609070205080204" pitchFamily="49" charset="-128"/>
              </a:rPr>
              <a:t>された橋梁で</a:t>
            </a:r>
            <a:r>
              <a:rPr lang="ja-JP" altLang="en-US" sz="1200" dirty="0">
                <a:latin typeface="ＭＳ ゴシック" panose="020B0609070205080204" pitchFamily="49" charset="-128"/>
                <a:ea typeface="ＭＳ ゴシック" panose="020B0609070205080204" pitchFamily="49" charset="-128"/>
              </a:rPr>
              <a:t>あり</a:t>
            </a:r>
            <a:r>
              <a:rPr lang="ja-JP" altLang="en-US" sz="1200" dirty="0" smtClean="0">
                <a:latin typeface="ＭＳ ゴシック" panose="020B0609070205080204" pitchFamily="49" charset="-128"/>
                <a:ea typeface="ＭＳ ゴシック" panose="020B0609070205080204" pitchFamily="49" charset="-128"/>
              </a:rPr>
              <a:t>、今後架け替え</a:t>
            </a:r>
            <a:r>
              <a:rPr lang="ja-JP" altLang="en-US" sz="1200" dirty="0">
                <a:latin typeface="ＭＳ ゴシック" panose="020B0609070205080204" pitchFamily="49" charset="-128"/>
                <a:ea typeface="ＭＳ ゴシック" panose="020B0609070205080204" pitchFamily="49" charset="-128"/>
              </a:rPr>
              <a:t>や通行止めを伴う改修工事も想定</a:t>
            </a:r>
            <a:r>
              <a:rPr lang="ja-JP" altLang="en-US" sz="1200" dirty="0" smtClean="0">
                <a:latin typeface="ＭＳ ゴシック" panose="020B0609070205080204" pitchFamily="49" charset="-128"/>
                <a:ea typeface="ＭＳ ゴシック" panose="020B0609070205080204" pitchFamily="49" charset="-128"/>
              </a:rPr>
              <a:t>され、</a:t>
            </a:r>
            <a:endParaRPr lang="en-US" altLang="ja-JP" sz="1200" dirty="0" smtClean="0">
              <a:latin typeface="ＭＳ ゴシック" panose="020B0609070205080204" pitchFamily="49" charset="-128"/>
              <a:ea typeface="ＭＳ ゴシック" panose="020B0609070205080204" pitchFamily="49" charset="-128"/>
            </a:endParaRPr>
          </a:p>
          <a:p>
            <a:pPr>
              <a:buNone/>
            </a:pPr>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リダンダンシーの確保が必要。・地元市</a:t>
            </a:r>
            <a:r>
              <a:rPr lang="ja-JP" altLang="en-US" sz="1200" dirty="0">
                <a:latin typeface="ＭＳ ゴシック" panose="020B0609070205080204" pitchFamily="49" charset="-128"/>
                <a:ea typeface="ＭＳ ゴシック" panose="020B0609070205080204" pitchFamily="49" charset="-128"/>
              </a:rPr>
              <a:t>より早期整備要望があること。</a:t>
            </a:r>
          </a:p>
          <a:p>
            <a:pPr>
              <a:buNone/>
            </a:pPr>
            <a:r>
              <a:rPr lang="ja-JP" altLang="en-US" sz="1200" dirty="0">
                <a:latin typeface="ＭＳ ゴシック" panose="020B0609070205080204" pitchFamily="49" charset="-128"/>
                <a:ea typeface="ＭＳ ゴシック" panose="020B0609070205080204" pitchFamily="49" charset="-128"/>
              </a:rPr>
              <a:t>以上より本事業の優先度が高い。</a:t>
            </a:r>
          </a:p>
        </p:txBody>
      </p:sp>
      <p:pic>
        <p:nvPicPr>
          <p:cNvPr id="105" name="図 104">
            <a:extLst>
              <a:ext uri="{FF2B5EF4-FFF2-40B4-BE49-F238E27FC236}">
                <a16:creationId xmlns:a16="http://schemas.microsoft.com/office/drawing/2014/main" id="{7C1D7C6A-1DAA-1E94-09D7-782FE9C340B8}"/>
              </a:ext>
            </a:extLst>
          </p:cNvPr>
          <p:cNvPicPr>
            <a:picLocks noChangeAspect="1"/>
          </p:cNvPicPr>
          <p:nvPr/>
        </p:nvPicPr>
        <p:blipFill rotWithShape="1">
          <a:blip r:embed="rId3"/>
          <a:srcRect l="6201" t="11595" r="19150"/>
          <a:stretch/>
        </p:blipFill>
        <p:spPr>
          <a:xfrm>
            <a:off x="3424277" y="3203575"/>
            <a:ext cx="5552933" cy="5470203"/>
          </a:xfrm>
          <a:prstGeom prst="rect">
            <a:avLst/>
          </a:prstGeom>
        </p:spPr>
      </p:pic>
      <p:sp>
        <p:nvSpPr>
          <p:cNvPr id="121" name="正方形/長方形 120"/>
          <p:cNvSpPr/>
          <p:nvPr/>
        </p:nvSpPr>
        <p:spPr bwMode="auto">
          <a:xfrm rot="19197815">
            <a:off x="4260113" y="5750821"/>
            <a:ext cx="1269999" cy="1682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100" dirty="0">
                <a:solidFill>
                  <a:schemeClr val="tx1"/>
                </a:solidFill>
              </a:rPr>
              <a:t>府道大阪中央環状線</a:t>
            </a:r>
            <a:endParaRPr lang="en-US" altLang="ja-JP" sz="1100" dirty="0">
              <a:solidFill>
                <a:schemeClr val="tx1"/>
              </a:solidFill>
            </a:endParaRPr>
          </a:p>
        </p:txBody>
      </p:sp>
      <p:sp>
        <p:nvSpPr>
          <p:cNvPr id="123" name="正方形/長方形 122"/>
          <p:cNvSpPr/>
          <p:nvPr/>
        </p:nvSpPr>
        <p:spPr bwMode="auto">
          <a:xfrm rot="1364919">
            <a:off x="6134534" y="3288948"/>
            <a:ext cx="5381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25</a:t>
            </a:r>
            <a:r>
              <a:rPr lang="ja-JP" altLang="en-US" sz="1050" dirty="0">
                <a:solidFill>
                  <a:schemeClr val="tx1"/>
                </a:solidFill>
                <a:latin typeface="+mn-ea"/>
              </a:rPr>
              <a:t>号</a:t>
            </a:r>
          </a:p>
        </p:txBody>
      </p:sp>
      <p:sp>
        <p:nvSpPr>
          <p:cNvPr id="125" name="正方形/長方形 124"/>
          <p:cNvSpPr/>
          <p:nvPr/>
        </p:nvSpPr>
        <p:spPr bwMode="auto">
          <a:xfrm>
            <a:off x="3976999" y="5178258"/>
            <a:ext cx="942975"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阪神高速松原線</a:t>
            </a:r>
          </a:p>
        </p:txBody>
      </p:sp>
      <p:sp>
        <p:nvSpPr>
          <p:cNvPr id="128" name="正方形/長方形 127"/>
          <p:cNvSpPr/>
          <p:nvPr/>
        </p:nvSpPr>
        <p:spPr bwMode="auto">
          <a:xfrm rot="18916147">
            <a:off x="7945114" y="3691632"/>
            <a:ext cx="1077913"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府道八尾道明寺線</a:t>
            </a:r>
          </a:p>
        </p:txBody>
      </p:sp>
      <p:sp>
        <p:nvSpPr>
          <p:cNvPr id="133" name="正方形/長方形 132"/>
          <p:cNvSpPr/>
          <p:nvPr/>
        </p:nvSpPr>
        <p:spPr bwMode="auto">
          <a:xfrm>
            <a:off x="5061675" y="6188353"/>
            <a:ext cx="107791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j-ea"/>
                <a:ea typeface="+mj-ea"/>
              </a:rPr>
              <a:t>府道堺大和高田線</a:t>
            </a:r>
          </a:p>
        </p:txBody>
      </p:sp>
      <p:sp>
        <p:nvSpPr>
          <p:cNvPr id="134" name="正方形/長方形 133"/>
          <p:cNvSpPr/>
          <p:nvPr/>
        </p:nvSpPr>
        <p:spPr bwMode="auto">
          <a:xfrm rot="464416">
            <a:off x="5167243" y="7515660"/>
            <a:ext cx="941387"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府道堺羽曳野線</a:t>
            </a:r>
          </a:p>
        </p:txBody>
      </p:sp>
      <p:sp>
        <p:nvSpPr>
          <p:cNvPr id="135" name="正方形/長方形 134"/>
          <p:cNvSpPr/>
          <p:nvPr/>
        </p:nvSpPr>
        <p:spPr bwMode="auto">
          <a:xfrm rot="18835303">
            <a:off x="8259022" y="5211317"/>
            <a:ext cx="606424"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170</a:t>
            </a:r>
            <a:r>
              <a:rPr lang="ja-JP" altLang="en-US" sz="1050" dirty="0">
                <a:solidFill>
                  <a:schemeClr val="tx1"/>
                </a:solidFill>
                <a:latin typeface="+mn-ea"/>
              </a:rPr>
              <a:t>号</a:t>
            </a:r>
          </a:p>
        </p:txBody>
      </p:sp>
      <p:sp>
        <p:nvSpPr>
          <p:cNvPr id="136" name="正方形/長方形 135"/>
          <p:cNvSpPr/>
          <p:nvPr/>
        </p:nvSpPr>
        <p:spPr bwMode="auto">
          <a:xfrm rot="1261396">
            <a:off x="7019374" y="5481388"/>
            <a:ext cx="923925" cy="13811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府道大阪羽曳野線</a:t>
            </a:r>
            <a:endParaRPr lang="en-US" altLang="ja-JP" sz="900" dirty="0">
              <a:solidFill>
                <a:schemeClr val="tx1"/>
              </a:solidFill>
            </a:endParaRPr>
          </a:p>
        </p:txBody>
      </p:sp>
      <p:cxnSp>
        <p:nvCxnSpPr>
          <p:cNvPr id="138" name="直線コネクタ 137"/>
          <p:cNvCxnSpPr>
            <a:cxnSpLocks/>
          </p:cNvCxnSpPr>
          <p:nvPr/>
        </p:nvCxnSpPr>
        <p:spPr>
          <a:xfrm>
            <a:off x="4729558" y="4569809"/>
            <a:ext cx="1648039" cy="2270"/>
          </a:xfrm>
          <a:prstGeom prst="line">
            <a:avLst/>
          </a:prstGeom>
          <a:ln w="28575">
            <a:solidFill>
              <a:schemeClr val="tx1"/>
            </a:solidFill>
            <a:prstDash val="dash"/>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139" name="正方形/長方形 138"/>
          <p:cNvSpPr/>
          <p:nvPr/>
        </p:nvSpPr>
        <p:spPr>
          <a:xfrm rot="21417243">
            <a:off x="4564976" y="3440143"/>
            <a:ext cx="161925" cy="15494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anchor="ctr">
            <a:spAutoFit/>
          </a:bodyPr>
          <a:lstStyle/>
          <a:p>
            <a:pPr algn="ctr">
              <a:defRPr/>
            </a:pPr>
            <a:r>
              <a:rPr lang="ja-JP" altLang="en-US" sz="1050" dirty="0">
                <a:solidFill>
                  <a:schemeClr val="tx1"/>
                </a:solidFill>
              </a:rPr>
              <a:t>府道（旧）大阪中央環状線</a:t>
            </a:r>
            <a:endParaRPr lang="en-US" altLang="ja-JP" sz="1050" dirty="0">
              <a:solidFill>
                <a:schemeClr val="tx1"/>
              </a:solidFill>
            </a:endParaRPr>
          </a:p>
        </p:txBody>
      </p:sp>
      <p:sp>
        <p:nvSpPr>
          <p:cNvPr id="140" name="フリーフォーム 139"/>
          <p:cNvSpPr/>
          <p:nvPr/>
        </p:nvSpPr>
        <p:spPr>
          <a:xfrm>
            <a:off x="6653505" y="4450569"/>
            <a:ext cx="1702479" cy="670190"/>
          </a:xfrm>
          <a:custGeom>
            <a:avLst/>
            <a:gdLst>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369887 w 1435303"/>
              <a:gd name="connsiteY24" fmla="*/ 179489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1547 w 1429388"/>
              <a:gd name="connsiteY0" fmla="*/ 493814 h 805094"/>
              <a:gd name="connsiteX1" fmla="*/ 21072 w 1429388"/>
              <a:gd name="connsiteY1" fmla="*/ 555726 h 805094"/>
              <a:gd name="connsiteX2" fmla="*/ 54410 w 1429388"/>
              <a:gd name="connsiteY2" fmla="*/ 560489 h 805094"/>
              <a:gd name="connsiteX3" fmla="*/ 59172 w 1429388"/>
              <a:gd name="connsiteY3" fmla="*/ 627164 h 805094"/>
              <a:gd name="connsiteX4" fmla="*/ 935472 w 1429388"/>
              <a:gd name="connsiteY4" fmla="*/ 589064 h 805094"/>
              <a:gd name="connsiteX5" fmla="*/ 1192647 w 1429388"/>
              <a:gd name="connsiteY5" fmla="*/ 803376 h 805094"/>
              <a:gd name="connsiteX6" fmla="*/ 1268847 w 1429388"/>
              <a:gd name="connsiteY6" fmla="*/ 689076 h 805094"/>
              <a:gd name="connsiteX7" fmla="*/ 1249797 w 1429388"/>
              <a:gd name="connsiteY7" fmla="*/ 674789 h 805094"/>
              <a:gd name="connsiteX8" fmla="*/ 1287897 w 1429388"/>
              <a:gd name="connsiteY8" fmla="*/ 584301 h 805094"/>
              <a:gd name="connsiteX9" fmla="*/ 1259322 w 1429388"/>
              <a:gd name="connsiteY9" fmla="*/ 574776 h 805094"/>
              <a:gd name="connsiteX10" fmla="*/ 1292660 w 1429388"/>
              <a:gd name="connsiteY10" fmla="*/ 503339 h 805094"/>
              <a:gd name="connsiteX11" fmla="*/ 1249797 w 1429388"/>
              <a:gd name="connsiteY11" fmla="*/ 474764 h 805094"/>
              <a:gd name="connsiteX12" fmla="*/ 1283135 w 1429388"/>
              <a:gd name="connsiteY12" fmla="*/ 403326 h 805094"/>
              <a:gd name="connsiteX13" fmla="*/ 1402197 w 1429388"/>
              <a:gd name="connsiteY13" fmla="*/ 441426 h 805094"/>
              <a:gd name="connsiteX14" fmla="*/ 1416485 w 1429388"/>
              <a:gd name="connsiteY14" fmla="*/ 322364 h 805094"/>
              <a:gd name="connsiteX15" fmla="*/ 1245035 w 1429388"/>
              <a:gd name="connsiteY15" fmla="*/ 260451 h 805094"/>
              <a:gd name="connsiteX16" fmla="*/ 1002147 w 1429388"/>
              <a:gd name="connsiteY16" fmla="*/ 241401 h 805094"/>
              <a:gd name="connsiteX17" fmla="*/ 911660 w 1429388"/>
              <a:gd name="connsiteY17" fmla="*/ 160439 h 805094"/>
              <a:gd name="connsiteX18" fmla="*/ 911660 w 1429388"/>
              <a:gd name="connsiteY18" fmla="*/ 74714 h 805094"/>
              <a:gd name="connsiteX19" fmla="*/ 854510 w 1429388"/>
              <a:gd name="connsiteY19" fmla="*/ 8039 h 805094"/>
              <a:gd name="connsiteX20" fmla="*/ 649722 w 1429388"/>
              <a:gd name="connsiteY20" fmla="*/ 8039 h 805094"/>
              <a:gd name="connsiteX21" fmla="*/ 611622 w 1429388"/>
              <a:gd name="connsiteY21" fmla="*/ 69951 h 805094"/>
              <a:gd name="connsiteX22" fmla="*/ 473509 w 1429388"/>
              <a:gd name="connsiteY22" fmla="*/ 60426 h 805094"/>
              <a:gd name="connsiteX23" fmla="*/ 383022 w 1429388"/>
              <a:gd name="connsiteY23" fmla="*/ 179488 h 805094"/>
              <a:gd name="connsiteX24" fmla="*/ 411597 w 1429388"/>
              <a:gd name="connsiteY24" fmla="*/ 203302 h 805094"/>
              <a:gd name="connsiteX25" fmla="*/ 468747 w 1429388"/>
              <a:gd name="connsiteY25" fmla="*/ 269976 h 805094"/>
              <a:gd name="connsiteX26" fmla="*/ 187760 w 1429388"/>
              <a:gd name="connsiteY26" fmla="*/ 489051 h 805094"/>
              <a:gd name="connsiteX27" fmla="*/ 11547 w 1429388"/>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130175 w 1404938"/>
              <a:gd name="connsiteY27" fmla="*/ 388937 h 795337"/>
              <a:gd name="connsiteX28" fmla="*/ 0 w 1404938"/>
              <a:gd name="connsiteY28" fmla="*/ 485775 h 795337"/>
              <a:gd name="connsiteX0" fmla="*/ 0 w 1411288"/>
              <a:gd name="connsiteY0" fmla="*/ 422275 h 795337"/>
              <a:gd name="connsiteX1" fmla="*/ 15875 w 1411288"/>
              <a:gd name="connsiteY1" fmla="*/ 547687 h 795337"/>
              <a:gd name="connsiteX2" fmla="*/ 49213 w 1411288"/>
              <a:gd name="connsiteY2" fmla="*/ 552450 h 795337"/>
              <a:gd name="connsiteX3" fmla="*/ 53975 w 1411288"/>
              <a:gd name="connsiteY3" fmla="*/ 619125 h 795337"/>
              <a:gd name="connsiteX4" fmla="*/ 930275 w 1411288"/>
              <a:gd name="connsiteY4" fmla="*/ 581025 h 795337"/>
              <a:gd name="connsiteX5" fmla="*/ 1187450 w 1411288"/>
              <a:gd name="connsiteY5" fmla="*/ 795337 h 795337"/>
              <a:gd name="connsiteX6" fmla="*/ 1263650 w 1411288"/>
              <a:gd name="connsiteY6" fmla="*/ 681037 h 795337"/>
              <a:gd name="connsiteX7" fmla="*/ 1244600 w 1411288"/>
              <a:gd name="connsiteY7" fmla="*/ 666750 h 795337"/>
              <a:gd name="connsiteX8" fmla="*/ 1282700 w 1411288"/>
              <a:gd name="connsiteY8" fmla="*/ 576262 h 795337"/>
              <a:gd name="connsiteX9" fmla="*/ 1254125 w 1411288"/>
              <a:gd name="connsiteY9" fmla="*/ 566737 h 795337"/>
              <a:gd name="connsiteX10" fmla="*/ 1287463 w 1411288"/>
              <a:gd name="connsiteY10" fmla="*/ 495300 h 795337"/>
              <a:gd name="connsiteX11" fmla="*/ 1244600 w 1411288"/>
              <a:gd name="connsiteY11" fmla="*/ 466725 h 795337"/>
              <a:gd name="connsiteX12" fmla="*/ 1277938 w 1411288"/>
              <a:gd name="connsiteY12" fmla="*/ 395287 h 795337"/>
              <a:gd name="connsiteX13" fmla="*/ 1397000 w 1411288"/>
              <a:gd name="connsiteY13" fmla="*/ 433387 h 795337"/>
              <a:gd name="connsiteX14" fmla="*/ 1411288 w 1411288"/>
              <a:gd name="connsiteY14" fmla="*/ 314325 h 795337"/>
              <a:gd name="connsiteX15" fmla="*/ 1239838 w 1411288"/>
              <a:gd name="connsiteY15" fmla="*/ 252412 h 795337"/>
              <a:gd name="connsiteX16" fmla="*/ 996950 w 1411288"/>
              <a:gd name="connsiteY16" fmla="*/ 233362 h 795337"/>
              <a:gd name="connsiteX17" fmla="*/ 906463 w 1411288"/>
              <a:gd name="connsiteY17" fmla="*/ 152400 h 795337"/>
              <a:gd name="connsiteX18" fmla="*/ 906463 w 1411288"/>
              <a:gd name="connsiteY18" fmla="*/ 66675 h 795337"/>
              <a:gd name="connsiteX19" fmla="*/ 849313 w 1411288"/>
              <a:gd name="connsiteY19" fmla="*/ 0 h 795337"/>
              <a:gd name="connsiteX20" fmla="*/ 644525 w 1411288"/>
              <a:gd name="connsiteY20" fmla="*/ 0 h 795337"/>
              <a:gd name="connsiteX21" fmla="*/ 606425 w 1411288"/>
              <a:gd name="connsiteY21" fmla="*/ 61912 h 795337"/>
              <a:gd name="connsiteX22" fmla="*/ 385762 w 1411288"/>
              <a:gd name="connsiteY22" fmla="*/ 52387 h 795337"/>
              <a:gd name="connsiteX23" fmla="*/ 333375 w 1411288"/>
              <a:gd name="connsiteY23" fmla="*/ 165099 h 795337"/>
              <a:gd name="connsiteX24" fmla="*/ 406400 w 1411288"/>
              <a:gd name="connsiteY24" fmla="*/ 195263 h 795337"/>
              <a:gd name="connsiteX25" fmla="*/ 336550 w 1411288"/>
              <a:gd name="connsiteY25" fmla="*/ 261937 h 795337"/>
              <a:gd name="connsiteX26" fmla="*/ 182563 w 1411288"/>
              <a:gd name="connsiteY26" fmla="*/ 442912 h 795337"/>
              <a:gd name="connsiteX27" fmla="*/ 136525 w 1411288"/>
              <a:gd name="connsiteY27" fmla="*/ 388937 h 795337"/>
              <a:gd name="connsiteX28" fmla="*/ 0 w 1411288"/>
              <a:gd name="connsiteY28" fmla="*/ 422275 h 795337"/>
              <a:gd name="connsiteX0" fmla="*/ 246648 w 1657936"/>
              <a:gd name="connsiteY0" fmla="*/ 422275 h 795337"/>
              <a:gd name="connsiteX1" fmla="*/ 262523 w 1657936"/>
              <a:gd name="connsiteY1" fmla="*/ 547687 h 795337"/>
              <a:gd name="connsiteX2" fmla="*/ 295861 w 1657936"/>
              <a:gd name="connsiteY2" fmla="*/ 552450 h 795337"/>
              <a:gd name="connsiteX3" fmla="*/ 0 w 1657936"/>
              <a:gd name="connsiteY3" fmla="*/ 639731 h 795337"/>
              <a:gd name="connsiteX4" fmla="*/ 1176923 w 1657936"/>
              <a:gd name="connsiteY4" fmla="*/ 581025 h 795337"/>
              <a:gd name="connsiteX5" fmla="*/ 1434098 w 1657936"/>
              <a:gd name="connsiteY5" fmla="*/ 795337 h 795337"/>
              <a:gd name="connsiteX6" fmla="*/ 1510298 w 1657936"/>
              <a:gd name="connsiteY6" fmla="*/ 681037 h 795337"/>
              <a:gd name="connsiteX7" fmla="*/ 1491248 w 1657936"/>
              <a:gd name="connsiteY7" fmla="*/ 666750 h 795337"/>
              <a:gd name="connsiteX8" fmla="*/ 1529348 w 1657936"/>
              <a:gd name="connsiteY8" fmla="*/ 576262 h 795337"/>
              <a:gd name="connsiteX9" fmla="*/ 1500773 w 1657936"/>
              <a:gd name="connsiteY9" fmla="*/ 566737 h 795337"/>
              <a:gd name="connsiteX10" fmla="*/ 1534111 w 1657936"/>
              <a:gd name="connsiteY10" fmla="*/ 495300 h 795337"/>
              <a:gd name="connsiteX11" fmla="*/ 1491248 w 1657936"/>
              <a:gd name="connsiteY11" fmla="*/ 466725 h 795337"/>
              <a:gd name="connsiteX12" fmla="*/ 1524586 w 1657936"/>
              <a:gd name="connsiteY12" fmla="*/ 395287 h 795337"/>
              <a:gd name="connsiteX13" fmla="*/ 1643648 w 1657936"/>
              <a:gd name="connsiteY13" fmla="*/ 433387 h 795337"/>
              <a:gd name="connsiteX14" fmla="*/ 1657936 w 1657936"/>
              <a:gd name="connsiteY14" fmla="*/ 314325 h 795337"/>
              <a:gd name="connsiteX15" fmla="*/ 1486486 w 1657936"/>
              <a:gd name="connsiteY15" fmla="*/ 252412 h 795337"/>
              <a:gd name="connsiteX16" fmla="*/ 1243598 w 1657936"/>
              <a:gd name="connsiteY16" fmla="*/ 233362 h 795337"/>
              <a:gd name="connsiteX17" fmla="*/ 1153111 w 1657936"/>
              <a:gd name="connsiteY17" fmla="*/ 152400 h 795337"/>
              <a:gd name="connsiteX18" fmla="*/ 1153111 w 1657936"/>
              <a:gd name="connsiteY18" fmla="*/ 66675 h 795337"/>
              <a:gd name="connsiteX19" fmla="*/ 1095961 w 1657936"/>
              <a:gd name="connsiteY19" fmla="*/ 0 h 795337"/>
              <a:gd name="connsiteX20" fmla="*/ 891173 w 1657936"/>
              <a:gd name="connsiteY20" fmla="*/ 0 h 795337"/>
              <a:gd name="connsiteX21" fmla="*/ 853073 w 1657936"/>
              <a:gd name="connsiteY21" fmla="*/ 61912 h 795337"/>
              <a:gd name="connsiteX22" fmla="*/ 632410 w 1657936"/>
              <a:gd name="connsiteY22" fmla="*/ 52387 h 795337"/>
              <a:gd name="connsiteX23" fmla="*/ 580023 w 1657936"/>
              <a:gd name="connsiteY23" fmla="*/ 165099 h 795337"/>
              <a:gd name="connsiteX24" fmla="*/ 653048 w 1657936"/>
              <a:gd name="connsiteY24" fmla="*/ 195263 h 795337"/>
              <a:gd name="connsiteX25" fmla="*/ 583198 w 1657936"/>
              <a:gd name="connsiteY25" fmla="*/ 261937 h 795337"/>
              <a:gd name="connsiteX26" fmla="*/ 429211 w 1657936"/>
              <a:gd name="connsiteY26" fmla="*/ 442912 h 795337"/>
              <a:gd name="connsiteX27" fmla="*/ 383173 w 1657936"/>
              <a:gd name="connsiteY27" fmla="*/ 388937 h 795337"/>
              <a:gd name="connsiteX28" fmla="*/ 246648 w 1657936"/>
              <a:gd name="connsiteY28" fmla="*/ 422275 h 795337"/>
              <a:gd name="connsiteX0" fmla="*/ 250060 w 1661348"/>
              <a:gd name="connsiteY0" fmla="*/ 422275 h 795337"/>
              <a:gd name="connsiteX1" fmla="*/ 0 w 1661348"/>
              <a:gd name="connsiteY1" fmla="*/ 501323 h 795337"/>
              <a:gd name="connsiteX2" fmla="*/ 299273 w 1661348"/>
              <a:gd name="connsiteY2" fmla="*/ 552450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541010 w 1661348"/>
              <a:gd name="connsiteY22" fmla="*/ 67841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1081897 w 1661348"/>
              <a:gd name="connsiteY20" fmla="*/ 265299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355600 h 728662"/>
              <a:gd name="connsiteX1" fmla="*/ 0 w 1661348"/>
              <a:gd name="connsiteY1" fmla="*/ 434648 h 728662"/>
              <a:gd name="connsiteX2" fmla="*/ 12526 w 1661348"/>
              <a:gd name="connsiteY2" fmla="*/ 501229 h 728662"/>
              <a:gd name="connsiteX3" fmla="*/ 3412 w 1661348"/>
              <a:gd name="connsiteY3" fmla="*/ 573056 h 728662"/>
              <a:gd name="connsiteX4" fmla="*/ 1180335 w 1661348"/>
              <a:gd name="connsiteY4" fmla="*/ 514350 h 728662"/>
              <a:gd name="connsiteX5" fmla="*/ 1437510 w 1661348"/>
              <a:gd name="connsiteY5" fmla="*/ 728662 h 728662"/>
              <a:gd name="connsiteX6" fmla="*/ 1513710 w 1661348"/>
              <a:gd name="connsiteY6" fmla="*/ 614362 h 728662"/>
              <a:gd name="connsiteX7" fmla="*/ 1494660 w 1661348"/>
              <a:gd name="connsiteY7" fmla="*/ 600075 h 728662"/>
              <a:gd name="connsiteX8" fmla="*/ 1532760 w 1661348"/>
              <a:gd name="connsiteY8" fmla="*/ 509587 h 728662"/>
              <a:gd name="connsiteX9" fmla="*/ 1504185 w 1661348"/>
              <a:gd name="connsiteY9" fmla="*/ 500062 h 728662"/>
              <a:gd name="connsiteX10" fmla="*/ 1537523 w 1661348"/>
              <a:gd name="connsiteY10" fmla="*/ 428625 h 728662"/>
              <a:gd name="connsiteX11" fmla="*/ 1494660 w 1661348"/>
              <a:gd name="connsiteY11" fmla="*/ 400050 h 728662"/>
              <a:gd name="connsiteX12" fmla="*/ 1527998 w 1661348"/>
              <a:gd name="connsiteY12" fmla="*/ 328612 h 728662"/>
              <a:gd name="connsiteX13" fmla="*/ 1647060 w 1661348"/>
              <a:gd name="connsiteY13" fmla="*/ 366712 h 728662"/>
              <a:gd name="connsiteX14" fmla="*/ 1661348 w 1661348"/>
              <a:gd name="connsiteY14" fmla="*/ 247650 h 728662"/>
              <a:gd name="connsiteX15" fmla="*/ 1489898 w 1661348"/>
              <a:gd name="connsiteY15" fmla="*/ 185737 h 728662"/>
              <a:gd name="connsiteX16" fmla="*/ 1247010 w 1661348"/>
              <a:gd name="connsiteY16" fmla="*/ 166687 h 728662"/>
              <a:gd name="connsiteX17" fmla="*/ 1156523 w 1661348"/>
              <a:gd name="connsiteY17" fmla="*/ 85725 h 728662"/>
              <a:gd name="connsiteX18" fmla="*/ 1156523 w 1661348"/>
              <a:gd name="connsiteY18" fmla="*/ 0 h 728662"/>
              <a:gd name="connsiteX19" fmla="*/ 1081897 w 1661348"/>
              <a:gd name="connsiteY19" fmla="*/ 198624 h 728662"/>
              <a:gd name="connsiteX20" fmla="*/ 833361 w 1661348"/>
              <a:gd name="connsiteY20" fmla="*/ 10692 h 728662"/>
              <a:gd name="connsiteX21" fmla="*/ 626659 w 1661348"/>
              <a:gd name="connsiteY21" fmla="*/ 35795 h 728662"/>
              <a:gd name="connsiteX22" fmla="*/ 541010 w 1661348"/>
              <a:gd name="connsiteY22" fmla="*/ 1166 h 728662"/>
              <a:gd name="connsiteX23" fmla="*/ 474748 w 1661348"/>
              <a:gd name="connsiteY23" fmla="*/ 95848 h 728662"/>
              <a:gd name="connsiteX24" fmla="*/ 524649 w 1661348"/>
              <a:gd name="connsiteY24" fmla="*/ 136316 h 728662"/>
              <a:gd name="connsiteX25" fmla="*/ 482549 w 1661348"/>
              <a:gd name="connsiteY25" fmla="*/ 177232 h 728662"/>
              <a:gd name="connsiteX26" fmla="*/ 717058 w 1661348"/>
              <a:gd name="connsiteY26" fmla="*/ 337602 h 728662"/>
              <a:gd name="connsiteX27" fmla="*/ 386585 w 1661348"/>
              <a:gd name="connsiteY27" fmla="*/ 348019 h 728662"/>
              <a:gd name="connsiteX28" fmla="*/ 250060 w 1661348"/>
              <a:gd name="connsiteY28" fmla="*/ 355600 h 728662"/>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156523 w 1661348"/>
              <a:gd name="connsiteY17" fmla="*/ 84559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23585 w 1661348"/>
              <a:gd name="connsiteY17" fmla="*/ 226224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60585 w 1661348"/>
              <a:gd name="connsiteY17" fmla="*/ 197890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365024 w 1661348"/>
              <a:gd name="connsiteY15" fmla="*/ 218055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365024 w 1663661"/>
              <a:gd name="connsiteY15" fmla="*/ 218055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74896"/>
              <a:gd name="connsiteY0" fmla="*/ 354434 h 727496"/>
              <a:gd name="connsiteX1" fmla="*/ 0 w 1674896"/>
              <a:gd name="connsiteY1" fmla="*/ 433482 h 727496"/>
              <a:gd name="connsiteX2" fmla="*/ 12526 w 1674896"/>
              <a:gd name="connsiteY2" fmla="*/ 500063 h 727496"/>
              <a:gd name="connsiteX3" fmla="*/ 3412 w 1674896"/>
              <a:gd name="connsiteY3" fmla="*/ 571890 h 727496"/>
              <a:gd name="connsiteX4" fmla="*/ 1180335 w 1674896"/>
              <a:gd name="connsiteY4" fmla="*/ 513184 h 727496"/>
              <a:gd name="connsiteX5" fmla="*/ 1437510 w 1674896"/>
              <a:gd name="connsiteY5" fmla="*/ 727496 h 727496"/>
              <a:gd name="connsiteX6" fmla="*/ 1513710 w 1674896"/>
              <a:gd name="connsiteY6" fmla="*/ 613196 h 727496"/>
              <a:gd name="connsiteX7" fmla="*/ 1494660 w 1674896"/>
              <a:gd name="connsiteY7" fmla="*/ 598909 h 727496"/>
              <a:gd name="connsiteX8" fmla="*/ 1532760 w 1674896"/>
              <a:gd name="connsiteY8" fmla="*/ 508421 h 727496"/>
              <a:gd name="connsiteX9" fmla="*/ 1504185 w 1674896"/>
              <a:gd name="connsiteY9" fmla="*/ 498896 h 727496"/>
              <a:gd name="connsiteX10" fmla="*/ 1537523 w 1674896"/>
              <a:gd name="connsiteY10" fmla="*/ 427459 h 727496"/>
              <a:gd name="connsiteX11" fmla="*/ 1494660 w 1674896"/>
              <a:gd name="connsiteY11" fmla="*/ 398884 h 727496"/>
              <a:gd name="connsiteX12" fmla="*/ 1527998 w 1674896"/>
              <a:gd name="connsiteY12" fmla="*/ 327446 h 727496"/>
              <a:gd name="connsiteX13" fmla="*/ 1647060 w 1674896"/>
              <a:gd name="connsiteY13" fmla="*/ 365546 h 727496"/>
              <a:gd name="connsiteX14" fmla="*/ 1663661 w 1674896"/>
              <a:gd name="connsiteY14" fmla="*/ 259364 h 727496"/>
              <a:gd name="connsiteX15" fmla="*/ 1674896 w 1674896"/>
              <a:gd name="connsiteY15" fmla="*/ 272145 h 727496"/>
              <a:gd name="connsiteX16" fmla="*/ 1260585 w 1674896"/>
              <a:gd name="connsiteY16" fmla="*/ 197890 h 727496"/>
              <a:gd name="connsiteX17" fmla="*/ 1126460 w 1674896"/>
              <a:gd name="connsiteY17" fmla="*/ 161103 h 727496"/>
              <a:gd name="connsiteX18" fmla="*/ 1081897 w 1674896"/>
              <a:gd name="connsiteY18" fmla="*/ 197458 h 727496"/>
              <a:gd name="connsiteX19" fmla="*/ 833361 w 1674896"/>
              <a:gd name="connsiteY19" fmla="*/ 9526 h 727496"/>
              <a:gd name="connsiteX20" fmla="*/ 626659 w 1674896"/>
              <a:gd name="connsiteY20" fmla="*/ 34629 h 727496"/>
              <a:gd name="connsiteX21" fmla="*/ 541010 w 1674896"/>
              <a:gd name="connsiteY21" fmla="*/ 0 h 727496"/>
              <a:gd name="connsiteX22" fmla="*/ 474748 w 1674896"/>
              <a:gd name="connsiteY22" fmla="*/ 94682 h 727496"/>
              <a:gd name="connsiteX23" fmla="*/ 524649 w 1674896"/>
              <a:gd name="connsiteY23" fmla="*/ 135150 h 727496"/>
              <a:gd name="connsiteX24" fmla="*/ 482549 w 1674896"/>
              <a:gd name="connsiteY24" fmla="*/ 176066 h 727496"/>
              <a:gd name="connsiteX25" fmla="*/ 717058 w 1674896"/>
              <a:gd name="connsiteY25" fmla="*/ 336436 h 727496"/>
              <a:gd name="connsiteX26" fmla="*/ 386585 w 1674896"/>
              <a:gd name="connsiteY26" fmla="*/ 346853 h 727496"/>
              <a:gd name="connsiteX27" fmla="*/ 250060 w 1674896"/>
              <a:gd name="connsiteY27" fmla="*/ 354434 h 727496"/>
              <a:gd name="connsiteX0" fmla="*/ 250060 w 1667958"/>
              <a:gd name="connsiteY0" fmla="*/ 354434 h 727496"/>
              <a:gd name="connsiteX1" fmla="*/ 0 w 1667958"/>
              <a:gd name="connsiteY1" fmla="*/ 433482 h 727496"/>
              <a:gd name="connsiteX2" fmla="*/ 12526 w 1667958"/>
              <a:gd name="connsiteY2" fmla="*/ 500063 h 727496"/>
              <a:gd name="connsiteX3" fmla="*/ 3412 w 1667958"/>
              <a:gd name="connsiteY3" fmla="*/ 571890 h 727496"/>
              <a:gd name="connsiteX4" fmla="*/ 1180335 w 1667958"/>
              <a:gd name="connsiteY4" fmla="*/ 513184 h 727496"/>
              <a:gd name="connsiteX5" fmla="*/ 1437510 w 1667958"/>
              <a:gd name="connsiteY5" fmla="*/ 727496 h 727496"/>
              <a:gd name="connsiteX6" fmla="*/ 1513710 w 1667958"/>
              <a:gd name="connsiteY6" fmla="*/ 613196 h 727496"/>
              <a:gd name="connsiteX7" fmla="*/ 1494660 w 1667958"/>
              <a:gd name="connsiteY7" fmla="*/ 598909 h 727496"/>
              <a:gd name="connsiteX8" fmla="*/ 1532760 w 1667958"/>
              <a:gd name="connsiteY8" fmla="*/ 508421 h 727496"/>
              <a:gd name="connsiteX9" fmla="*/ 1504185 w 1667958"/>
              <a:gd name="connsiteY9" fmla="*/ 498896 h 727496"/>
              <a:gd name="connsiteX10" fmla="*/ 1537523 w 1667958"/>
              <a:gd name="connsiteY10" fmla="*/ 427459 h 727496"/>
              <a:gd name="connsiteX11" fmla="*/ 1494660 w 1667958"/>
              <a:gd name="connsiteY11" fmla="*/ 398884 h 727496"/>
              <a:gd name="connsiteX12" fmla="*/ 1527998 w 1667958"/>
              <a:gd name="connsiteY12" fmla="*/ 327446 h 727496"/>
              <a:gd name="connsiteX13" fmla="*/ 1647060 w 1667958"/>
              <a:gd name="connsiteY13" fmla="*/ 365546 h 727496"/>
              <a:gd name="connsiteX14" fmla="*/ 1663661 w 1667958"/>
              <a:gd name="connsiteY14" fmla="*/ 259364 h 727496"/>
              <a:gd name="connsiteX15" fmla="*/ 1667958 w 1667958"/>
              <a:gd name="connsiteY15" fmla="*/ 243811 h 727496"/>
              <a:gd name="connsiteX16" fmla="*/ 1260585 w 1667958"/>
              <a:gd name="connsiteY16" fmla="*/ 197890 h 727496"/>
              <a:gd name="connsiteX17" fmla="*/ 1126460 w 1667958"/>
              <a:gd name="connsiteY17" fmla="*/ 161103 h 727496"/>
              <a:gd name="connsiteX18" fmla="*/ 1081897 w 1667958"/>
              <a:gd name="connsiteY18" fmla="*/ 197458 h 727496"/>
              <a:gd name="connsiteX19" fmla="*/ 833361 w 1667958"/>
              <a:gd name="connsiteY19" fmla="*/ 9526 h 727496"/>
              <a:gd name="connsiteX20" fmla="*/ 626659 w 1667958"/>
              <a:gd name="connsiteY20" fmla="*/ 34629 h 727496"/>
              <a:gd name="connsiteX21" fmla="*/ 541010 w 1667958"/>
              <a:gd name="connsiteY21" fmla="*/ 0 h 727496"/>
              <a:gd name="connsiteX22" fmla="*/ 474748 w 1667958"/>
              <a:gd name="connsiteY22" fmla="*/ 94682 h 727496"/>
              <a:gd name="connsiteX23" fmla="*/ 524649 w 1667958"/>
              <a:gd name="connsiteY23" fmla="*/ 135150 h 727496"/>
              <a:gd name="connsiteX24" fmla="*/ 482549 w 1667958"/>
              <a:gd name="connsiteY24" fmla="*/ 176066 h 727496"/>
              <a:gd name="connsiteX25" fmla="*/ 717058 w 1667958"/>
              <a:gd name="connsiteY25" fmla="*/ 336436 h 727496"/>
              <a:gd name="connsiteX26" fmla="*/ 386585 w 1667958"/>
              <a:gd name="connsiteY26" fmla="*/ 346853 h 727496"/>
              <a:gd name="connsiteX27" fmla="*/ 250060 w 166795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543085 w 1663661"/>
              <a:gd name="connsiteY15" fmla="*/ 243811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47060 w 1656724"/>
              <a:gd name="connsiteY13" fmla="*/ 365546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7810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37523 w 1656724"/>
              <a:gd name="connsiteY9" fmla="*/ 427459 h 727496"/>
              <a:gd name="connsiteX10" fmla="*/ 1429911 w 1656724"/>
              <a:gd name="connsiteY10" fmla="*/ 352522 h 727496"/>
              <a:gd name="connsiteX11" fmla="*/ 1465561 w 1656724"/>
              <a:gd name="connsiteY11" fmla="*/ 314567 h 727496"/>
              <a:gd name="connsiteX12" fmla="*/ 1635498 w 1656724"/>
              <a:gd name="connsiteY12" fmla="*/ 368122 h 727496"/>
              <a:gd name="connsiteX13" fmla="*/ 1656724 w 1656724"/>
              <a:gd name="connsiteY13" fmla="*/ 246485 h 727496"/>
              <a:gd name="connsiteX14" fmla="*/ 1543085 w 1656724"/>
              <a:gd name="connsiteY14" fmla="*/ 243811 h 727496"/>
              <a:gd name="connsiteX15" fmla="*/ 1260585 w 1656724"/>
              <a:gd name="connsiteY15" fmla="*/ 197890 h 727496"/>
              <a:gd name="connsiteX16" fmla="*/ 1126460 w 1656724"/>
              <a:gd name="connsiteY16" fmla="*/ 161103 h 727496"/>
              <a:gd name="connsiteX17" fmla="*/ 1081897 w 1656724"/>
              <a:gd name="connsiteY17" fmla="*/ 197458 h 727496"/>
              <a:gd name="connsiteX18" fmla="*/ 833361 w 1656724"/>
              <a:gd name="connsiteY18" fmla="*/ 9526 h 727496"/>
              <a:gd name="connsiteX19" fmla="*/ 626659 w 1656724"/>
              <a:gd name="connsiteY19" fmla="*/ 34629 h 727496"/>
              <a:gd name="connsiteX20" fmla="*/ 541010 w 1656724"/>
              <a:gd name="connsiteY20" fmla="*/ 0 h 727496"/>
              <a:gd name="connsiteX21" fmla="*/ 474748 w 1656724"/>
              <a:gd name="connsiteY21" fmla="*/ 94682 h 727496"/>
              <a:gd name="connsiteX22" fmla="*/ 524649 w 1656724"/>
              <a:gd name="connsiteY22" fmla="*/ 135150 h 727496"/>
              <a:gd name="connsiteX23" fmla="*/ 482549 w 1656724"/>
              <a:gd name="connsiteY23" fmla="*/ 176066 h 727496"/>
              <a:gd name="connsiteX24" fmla="*/ 717058 w 1656724"/>
              <a:gd name="connsiteY24" fmla="*/ 336436 h 727496"/>
              <a:gd name="connsiteX25" fmla="*/ 386585 w 1656724"/>
              <a:gd name="connsiteY25" fmla="*/ 346853 h 727496"/>
              <a:gd name="connsiteX26" fmla="*/ 250060 w 1656724"/>
              <a:gd name="connsiteY26"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085523 w 1656724"/>
              <a:gd name="connsiteY4" fmla="*/ 515759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74398 w 1656724"/>
              <a:gd name="connsiteY6" fmla="*/ 644105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65561 w 1656724"/>
              <a:gd name="connsiteY23" fmla="*/ 217953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50060 w 1656724"/>
              <a:gd name="connsiteY24" fmla="*/ 354434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03810 w 1656724"/>
              <a:gd name="connsiteY24" fmla="*/ 344132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203810 w 1656724"/>
              <a:gd name="connsiteY23" fmla="*/ 344132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399300 w 1656724"/>
              <a:gd name="connsiteY22" fmla="*/ 181218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99300 w 1656724"/>
              <a:gd name="connsiteY21" fmla="*/ 181218 h 724921"/>
              <a:gd name="connsiteX22" fmla="*/ 143686 w 1656724"/>
              <a:gd name="connsiteY22"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57675 w 1656724"/>
              <a:gd name="connsiteY21" fmla="*/ 212126 h 724921"/>
              <a:gd name="connsiteX22" fmla="*/ 143686 w 1656724"/>
              <a:gd name="connsiteY22" fmla="*/ 405949 h 724921"/>
              <a:gd name="connsiteX0" fmla="*/ 140274 w 1653312"/>
              <a:gd name="connsiteY0" fmla="*/ 405949 h 724921"/>
              <a:gd name="connsiteX1" fmla="*/ 1212 w 1653312"/>
              <a:gd name="connsiteY1" fmla="*/ 420603 h 724921"/>
              <a:gd name="connsiteX2" fmla="*/ 9114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 name="connsiteX0" fmla="*/ 140274 w 1653312"/>
              <a:gd name="connsiteY0" fmla="*/ 405949 h 724921"/>
              <a:gd name="connsiteX1" fmla="*/ 1212 w 1653312"/>
              <a:gd name="connsiteY1" fmla="*/ 420603 h 724921"/>
              <a:gd name="connsiteX2" fmla="*/ 4489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3312" h="724921">
                <a:moveTo>
                  <a:pt x="140274" y="405949"/>
                </a:moveTo>
                <a:lnTo>
                  <a:pt x="1212" y="420603"/>
                </a:lnTo>
                <a:cubicBezTo>
                  <a:pt x="8356" y="431715"/>
                  <a:pt x="-1861" y="488157"/>
                  <a:pt x="4489" y="500063"/>
                </a:cubicBezTo>
                <a:lnTo>
                  <a:pt x="0" y="571890"/>
                </a:lnTo>
                <a:lnTo>
                  <a:pt x="1082111" y="515759"/>
                </a:lnTo>
                <a:lnTo>
                  <a:pt x="1357786" y="724921"/>
                </a:lnTo>
                <a:lnTo>
                  <a:pt x="1447862" y="633803"/>
                </a:lnTo>
                <a:cubicBezTo>
                  <a:pt x="1457387" y="612372"/>
                  <a:pt x="1395574" y="600917"/>
                  <a:pt x="1398749" y="583454"/>
                </a:cubicBezTo>
                <a:lnTo>
                  <a:pt x="1365163" y="425998"/>
                </a:lnTo>
                <a:cubicBezTo>
                  <a:pt x="1383663" y="390085"/>
                  <a:pt x="1410335" y="371094"/>
                  <a:pt x="1426499" y="352522"/>
                </a:cubicBezTo>
                <a:lnTo>
                  <a:pt x="1462149" y="314567"/>
                </a:lnTo>
                <a:lnTo>
                  <a:pt x="1632086" y="368122"/>
                </a:lnTo>
                <a:lnTo>
                  <a:pt x="1653312" y="246485"/>
                </a:lnTo>
                <a:lnTo>
                  <a:pt x="1539673" y="243811"/>
                </a:lnTo>
                <a:lnTo>
                  <a:pt x="1257173" y="197890"/>
                </a:lnTo>
                <a:lnTo>
                  <a:pt x="1123048" y="161103"/>
                </a:lnTo>
                <a:lnTo>
                  <a:pt x="1078485" y="197458"/>
                </a:lnTo>
                <a:lnTo>
                  <a:pt x="829949" y="9526"/>
                </a:lnTo>
                <a:cubicBezTo>
                  <a:pt x="770299" y="11025"/>
                  <a:pt x="682897" y="33130"/>
                  <a:pt x="623247" y="34629"/>
                </a:cubicBezTo>
                <a:lnTo>
                  <a:pt x="537598" y="0"/>
                </a:lnTo>
                <a:lnTo>
                  <a:pt x="471336" y="94682"/>
                </a:lnTo>
                <a:cubicBezTo>
                  <a:pt x="447718" y="124885"/>
                  <a:pt x="409440" y="160248"/>
                  <a:pt x="354263" y="212126"/>
                </a:cubicBezTo>
                <a:lnTo>
                  <a:pt x="140274" y="405949"/>
                </a:lnTo>
                <a:close/>
              </a:path>
            </a:pathLst>
          </a:custGeom>
          <a:solidFill>
            <a:schemeClr val="accent6">
              <a:lumMod val="75000"/>
              <a:alpha val="35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41" name="正方形/長方形 140"/>
          <p:cNvSpPr/>
          <p:nvPr/>
        </p:nvSpPr>
        <p:spPr bwMode="auto">
          <a:xfrm rot="755879">
            <a:off x="8330336" y="5959252"/>
            <a:ext cx="346075"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大和川</a:t>
            </a:r>
            <a:endParaRPr lang="en-US" altLang="ja-JP" sz="900" dirty="0">
              <a:solidFill>
                <a:schemeClr val="tx1"/>
              </a:solidFill>
            </a:endParaRPr>
          </a:p>
        </p:txBody>
      </p:sp>
      <p:sp>
        <p:nvSpPr>
          <p:cNvPr id="142" name="正方形/長方形 141"/>
          <p:cNvSpPr/>
          <p:nvPr/>
        </p:nvSpPr>
        <p:spPr bwMode="auto">
          <a:xfrm>
            <a:off x="7232402" y="5089862"/>
            <a:ext cx="669925" cy="2047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dirty="0">
                <a:solidFill>
                  <a:schemeClr val="tx1"/>
                </a:solidFill>
              </a:rPr>
              <a:t>八尾空港</a:t>
            </a:r>
            <a:endParaRPr lang="en-US" altLang="ja-JP" sz="900" dirty="0">
              <a:solidFill>
                <a:schemeClr val="tx1"/>
              </a:solidFill>
            </a:endParaRPr>
          </a:p>
        </p:txBody>
      </p:sp>
      <p:sp>
        <p:nvSpPr>
          <p:cNvPr id="143" name="円/楕円 6"/>
          <p:cNvSpPr/>
          <p:nvPr/>
        </p:nvSpPr>
        <p:spPr>
          <a:xfrm>
            <a:off x="5522178" y="5194927"/>
            <a:ext cx="268942" cy="279091"/>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4" name="正方形/長方形 143"/>
          <p:cNvSpPr/>
          <p:nvPr/>
        </p:nvSpPr>
        <p:spPr bwMode="auto">
          <a:xfrm>
            <a:off x="5380054" y="4884972"/>
            <a:ext cx="4492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松原</a:t>
            </a:r>
            <a:r>
              <a:rPr lang="en-US" altLang="ja-JP" sz="1050" dirty="0">
                <a:solidFill>
                  <a:schemeClr val="tx1"/>
                </a:solidFill>
              </a:rPr>
              <a:t>JCT</a:t>
            </a:r>
          </a:p>
        </p:txBody>
      </p:sp>
      <p:sp>
        <p:nvSpPr>
          <p:cNvPr id="145" name="正方形/長方形 144"/>
          <p:cNvSpPr/>
          <p:nvPr/>
        </p:nvSpPr>
        <p:spPr bwMode="auto">
          <a:xfrm rot="20936858">
            <a:off x="4552308" y="6682562"/>
            <a:ext cx="168275" cy="8461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spAutoFit/>
          </a:bodyPr>
          <a:lstStyle/>
          <a:p>
            <a:pPr algn="ctr">
              <a:defRPr/>
            </a:pPr>
            <a:r>
              <a:rPr lang="ja-JP" altLang="en-US" sz="1100" dirty="0">
                <a:solidFill>
                  <a:schemeClr val="tx1"/>
                </a:solidFill>
              </a:rPr>
              <a:t>近畿自動車道</a:t>
            </a:r>
            <a:endParaRPr lang="en-US" altLang="ja-JP" sz="1100" dirty="0">
              <a:solidFill>
                <a:schemeClr val="tx1"/>
              </a:solidFill>
            </a:endParaRPr>
          </a:p>
        </p:txBody>
      </p:sp>
      <p:sp>
        <p:nvSpPr>
          <p:cNvPr id="146" name="正方形/長方形 145"/>
          <p:cNvSpPr/>
          <p:nvPr/>
        </p:nvSpPr>
        <p:spPr bwMode="auto">
          <a:xfrm>
            <a:off x="5664953" y="4123278"/>
            <a:ext cx="995363"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900" dirty="0">
                <a:solidFill>
                  <a:schemeClr val="tx1"/>
                </a:solidFill>
              </a:rPr>
              <a:t>市道木ノ本田井中線</a:t>
            </a:r>
            <a:endParaRPr lang="en-US" altLang="ja-JP" sz="900" dirty="0">
              <a:solidFill>
                <a:schemeClr val="tx1"/>
              </a:solidFill>
            </a:endParaRPr>
          </a:p>
        </p:txBody>
      </p:sp>
      <p:grpSp>
        <p:nvGrpSpPr>
          <p:cNvPr id="147" name="グループ化 146"/>
          <p:cNvGrpSpPr/>
          <p:nvPr/>
        </p:nvGrpSpPr>
        <p:grpSpPr>
          <a:xfrm>
            <a:off x="3475972" y="3204751"/>
            <a:ext cx="444090" cy="452846"/>
            <a:chOff x="7006378" y="2325764"/>
            <a:chExt cx="444090" cy="452846"/>
          </a:xfrm>
          <a:solidFill>
            <a:schemeClr val="bg1"/>
          </a:solidFill>
        </p:grpSpPr>
        <p:pic>
          <p:nvPicPr>
            <p:cNvPr id="148" name="Object 3"/>
            <p:cNvPicPr>
              <a:picLocks noChangeAspect="1"/>
            </p:cNvPicPr>
            <p:nvPr/>
          </p:nvPicPr>
          <p:blipFill rotWithShape="1">
            <a:blip r:embed="rId4" cstate="print">
              <a:extLst>
                <a:ext uri="{28A0092B-C50C-407E-A947-70E740481C1C}">
                  <a14:useLocalDpi xmlns:a14="http://schemas.microsoft.com/office/drawing/2010/main" val="0"/>
                </a:ext>
              </a:extLst>
            </a:blip>
            <a:srcRect l="12218" t="17288" r="16789" b="15519"/>
            <a:stretch/>
          </p:blipFill>
          <p:spPr bwMode="auto">
            <a:xfrm rot="2899641">
              <a:off x="7002000" y="2330142"/>
              <a:ext cx="452846" cy="444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9" name="WordArt 58"/>
            <p:cNvSpPr>
              <a:spLocks noChangeArrowheads="1" noChangeShapeType="1" noTextEdit="1"/>
            </p:cNvSpPr>
            <p:nvPr/>
          </p:nvSpPr>
          <p:spPr bwMode="auto">
            <a:xfrm rot="21317328">
              <a:off x="7178938" y="2493550"/>
              <a:ext cx="138116" cy="108704"/>
            </a:xfrm>
            <a:prstGeom prst="rect">
              <a:avLst/>
            </a:prstGeom>
            <a:grpFill/>
            <a:extLst>
              <a:ext uri="{AF507438-7753-43E0-B8FC-AC1667EBCBE1}">
                <a14:hiddenEffects xmlns:a14="http://schemas.microsoft.com/office/drawing/2010/main">
                  <a:effectLst/>
                </a14:hiddenEffects>
              </a:ext>
            </a:extLst>
          </p:spPr>
          <p:txBody>
            <a:bodyPr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rPr>
                <a:t>N</a:t>
              </a:r>
              <a:endParaRPr lang="ja-JP" altLang="en-US"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endParaRPr>
            </a:p>
          </p:txBody>
        </p:sp>
      </p:grpSp>
      <p:cxnSp>
        <p:nvCxnSpPr>
          <p:cNvPr id="150" name="直線コネクタ 149"/>
          <p:cNvCxnSpPr>
            <a:cxnSpLocks/>
            <a:stCxn id="136" idx="2"/>
          </p:cNvCxnSpPr>
          <p:nvPr/>
        </p:nvCxnSpPr>
        <p:spPr>
          <a:xfrm flipH="1">
            <a:off x="7423016" y="5614903"/>
            <a:ext cx="33547" cy="244295"/>
          </a:xfrm>
          <a:prstGeom prst="line">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151" name="フリーフォーム: 図形 32">
            <a:extLst>
              <a:ext uri="{FF2B5EF4-FFF2-40B4-BE49-F238E27FC236}">
                <a16:creationId xmlns:a16="http://schemas.microsoft.com/office/drawing/2014/main" id="{F5C1B33A-438F-7F6D-885C-53032F5A63AA}"/>
              </a:ext>
            </a:extLst>
          </p:cNvPr>
          <p:cNvSpPr/>
          <p:nvPr/>
        </p:nvSpPr>
        <p:spPr>
          <a:xfrm>
            <a:off x="6423836" y="4346852"/>
            <a:ext cx="907170" cy="2205038"/>
          </a:xfrm>
          <a:custGeom>
            <a:avLst/>
            <a:gdLst>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485775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485775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590550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704850 w 809625"/>
              <a:gd name="connsiteY1" fmla="*/ 200025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57150 w 809625"/>
              <a:gd name="connsiteY7" fmla="*/ 1885950 h 2190750"/>
              <a:gd name="connsiteX8" fmla="*/ 102394 w 809625"/>
              <a:gd name="connsiteY8" fmla="*/ 2190750 h 219075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114300 w 809625"/>
              <a:gd name="connsiteY7" fmla="*/ 1895475 h 2190750"/>
              <a:gd name="connsiteX8" fmla="*/ 102394 w 809625"/>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1906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813401 w 813401"/>
              <a:gd name="connsiteY0" fmla="*/ 0 h 2190750"/>
              <a:gd name="connsiteX1" fmla="*/ 708626 w 813401"/>
              <a:gd name="connsiteY1" fmla="*/ 200025 h 2190750"/>
              <a:gd name="connsiteX2" fmla="*/ 527651 w 813401"/>
              <a:gd name="connsiteY2" fmla="*/ 381000 h 2190750"/>
              <a:gd name="connsiteX3" fmla="*/ 251426 w 813401"/>
              <a:gd name="connsiteY3" fmla="*/ 466725 h 2190750"/>
              <a:gd name="connsiteX4" fmla="*/ 13301 w 813401"/>
              <a:gd name="connsiteY4" fmla="*/ 590550 h 2190750"/>
              <a:gd name="connsiteX5" fmla="*/ 27588 w 813401"/>
              <a:gd name="connsiteY5" fmla="*/ 1419225 h 2190750"/>
              <a:gd name="connsiteX6" fmla="*/ 10920 w 813401"/>
              <a:gd name="connsiteY6" fmla="*/ 1624012 h 2190750"/>
              <a:gd name="connsiteX7" fmla="*/ 118076 w 813401"/>
              <a:gd name="connsiteY7" fmla="*/ 1895475 h 2190750"/>
              <a:gd name="connsiteX8" fmla="*/ 106170 w 813401"/>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6668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900113 w 900113"/>
              <a:gd name="connsiteY0" fmla="*/ 0 h 2205038"/>
              <a:gd name="connsiteX1" fmla="*/ 6977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358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50094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26281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831056 w 900113"/>
              <a:gd name="connsiteY1" fmla="*/ 7620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7249 w 900113"/>
              <a:gd name="connsiteY1" fmla="*/ 9525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0106 w 900113"/>
              <a:gd name="connsiteY1" fmla="*/ 102395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2860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2011 w 900113"/>
              <a:gd name="connsiteY1" fmla="*/ 10715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38189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9630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11202 w 911202"/>
              <a:gd name="connsiteY0" fmla="*/ 0 h 2205038"/>
              <a:gd name="connsiteX1" fmla="*/ 877863 w 911202"/>
              <a:gd name="connsiteY1" fmla="*/ 126207 h 2205038"/>
              <a:gd name="connsiteX2" fmla="*/ 756422 w 911202"/>
              <a:gd name="connsiteY2" fmla="*/ 247651 h 2205038"/>
              <a:gd name="connsiteX3" fmla="*/ 527820 w 911202"/>
              <a:gd name="connsiteY3" fmla="*/ 395288 h 2205038"/>
              <a:gd name="connsiteX4" fmla="*/ 253976 w 911202"/>
              <a:gd name="connsiteY4" fmla="*/ 483394 h 2205038"/>
              <a:gd name="connsiteX5" fmla="*/ 13470 w 911202"/>
              <a:gd name="connsiteY5" fmla="*/ 604838 h 2205038"/>
              <a:gd name="connsiteX6" fmla="*/ 27757 w 911202"/>
              <a:gd name="connsiteY6" fmla="*/ 1433513 h 2205038"/>
              <a:gd name="connsiteX7" fmla="*/ 11089 w 911202"/>
              <a:gd name="connsiteY7" fmla="*/ 1638300 h 2205038"/>
              <a:gd name="connsiteX8" fmla="*/ 118245 w 911202"/>
              <a:gd name="connsiteY8" fmla="*/ 1909763 h 2205038"/>
              <a:gd name="connsiteX9" fmla="*/ 106339 w 911202"/>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7170" h="2205038">
                <a:moveTo>
                  <a:pt x="907170" y="0"/>
                </a:moveTo>
                <a:cubicBezTo>
                  <a:pt x="905581" y="44451"/>
                  <a:pt x="899628" y="84932"/>
                  <a:pt x="873831" y="126207"/>
                </a:cubicBezTo>
                <a:cubicBezTo>
                  <a:pt x="848034" y="167482"/>
                  <a:pt x="808349" y="202804"/>
                  <a:pt x="752390" y="247651"/>
                </a:cubicBezTo>
                <a:cubicBezTo>
                  <a:pt x="688096" y="308770"/>
                  <a:pt x="607529" y="355998"/>
                  <a:pt x="523788" y="395288"/>
                </a:cubicBezTo>
                <a:cubicBezTo>
                  <a:pt x="440047" y="434579"/>
                  <a:pt x="326144" y="470694"/>
                  <a:pt x="249944" y="483394"/>
                </a:cubicBezTo>
                <a:cubicBezTo>
                  <a:pt x="173744" y="496094"/>
                  <a:pt x="37616" y="477442"/>
                  <a:pt x="9438" y="604838"/>
                </a:cubicBezTo>
                <a:cubicBezTo>
                  <a:pt x="-18740" y="732234"/>
                  <a:pt x="25312" y="1241426"/>
                  <a:pt x="23725" y="1433513"/>
                </a:cubicBezTo>
                <a:lnTo>
                  <a:pt x="7057" y="1638300"/>
                </a:lnTo>
                <a:lnTo>
                  <a:pt x="114213" y="1909763"/>
                </a:lnTo>
                <a:lnTo>
                  <a:pt x="102307" y="2205038"/>
                </a:lnTo>
              </a:path>
            </a:pathLst>
          </a:cu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フリーフォーム: 図形 36">
            <a:extLst>
              <a:ext uri="{FF2B5EF4-FFF2-40B4-BE49-F238E27FC236}">
                <a16:creationId xmlns:a16="http://schemas.microsoft.com/office/drawing/2014/main" id="{DDB14F1E-BBDD-22B7-BEF2-7FA25E6234ED}"/>
              </a:ext>
            </a:extLst>
          </p:cNvPr>
          <p:cNvSpPr/>
          <p:nvPr/>
        </p:nvSpPr>
        <p:spPr>
          <a:xfrm>
            <a:off x="6114188" y="6549509"/>
            <a:ext cx="409574" cy="2121694"/>
          </a:xfrm>
          <a:custGeom>
            <a:avLst/>
            <a:gdLst>
              <a:gd name="connsiteX0" fmla="*/ 404812 w 404812"/>
              <a:gd name="connsiteY0" fmla="*/ 0 h 2114550"/>
              <a:gd name="connsiteX1" fmla="*/ 385762 w 404812"/>
              <a:gd name="connsiteY1" fmla="*/ 300037 h 2114550"/>
              <a:gd name="connsiteX2" fmla="*/ 357187 w 404812"/>
              <a:gd name="connsiteY2" fmla="*/ 552450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71474 w 404812"/>
              <a:gd name="connsiteY2" fmla="*/ 619125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14337 w 414337"/>
              <a:gd name="connsiteY0" fmla="*/ 0 h 2116932"/>
              <a:gd name="connsiteX1" fmla="*/ 385762 w 414337"/>
              <a:gd name="connsiteY1" fmla="*/ 302419 h 2116932"/>
              <a:gd name="connsiteX2" fmla="*/ 395287 w 414337"/>
              <a:gd name="connsiteY2" fmla="*/ 626269 h 2116932"/>
              <a:gd name="connsiteX3" fmla="*/ 357187 w 414337"/>
              <a:gd name="connsiteY3" fmla="*/ 1088232 h 2116932"/>
              <a:gd name="connsiteX4" fmla="*/ 309562 w 414337"/>
              <a:gd name="connsiteY4" fmla="*/ 1283494 h 2116932"/>
              <a:gd name="connsiteX5" fmla="*/ 0 w 414337"/>
              <a:gd name="connsiteY5" fmla="*/ 2116932 h 2116932"/>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4" h="2121694">
                <a:moveTo>
                  <a:pt x="409574" y="0"/>
                </a:moveTo>
                <a:cubicBezTo>
                  <a:pt x="401637" y="102394"/>
                  <a:pt x="388143" y="202009"/>
                  <a:pt x="385762" y="307181"/>
                </a:cubicBezTo>
                <a:cubicBezTo>
                  <a:pt x="383381" y="412353"/>
                  <a:pt x="400049" y="500062"/>
                  <a:pt x="395287" y="631031"/>
                </a:cubicBezTo>
                <a:cubicBezTo>
                  <a:pt x="415924" y="785019"/>
                  <a:pt x="373062" y="1027907"/>
                  <a:pt x="357187" y="1092994"/>
                </a:cubicBezTo>
                <a:lnTo>
                  <a:pt x="309562" y="1288256"/>
                </a:lnTo>
                <a:cubicBezTo>
                  <a:pt x="293687" y="1353343"/>
                  <a:pt x="103187" y="1843881"/>
                  <a:pt x="0" y="2121694"/>
                </a:cubicBezTo>
              </a:path>
            </a:pathLst>
          </a:custGeom>
          <a:noFill/>
          <a:ln w="1016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フリーフォーム: 図形 42">
            <a:extLst>
              <a:ext uri="{FF2B5EF4-FFF2-40B4-BE49-F238E27FC236}">
                <a16:creationId xmlns:a16="http://schemas.microsoft.com/office/drawing/2014/main" id="{32490A8F-B01E-805D-5B3B-E5CCE0594699}"/>
              </a:ext>
            </a:extLst>
          </p:cNvPr>
          <p:cNvSpPr/>
          <p:nvPr/>
        </p:nvSpPr>
        <p:spPr>
          <a:xfrm>
            <a:off x="8062447" y="3208238"/>
            <a:ext cx="298450" cy="711200"/>
          </a:xfrm>
          <a:custGeom>
            <a:avLst/>
            <a:gdLst>
              <a:gd name="connsiteX0" fmla="*/ 0 w 298450"/>
              <a:gd name="connsiteY0" fmla="*/ 711200 h 711200"/>
              <a:gd name="connsiteX1" fmla="*/ 298450 w 298450"/>
              <a:gd name="connsiteY1" fmla="*/ 463550 h 711200"/>
              <a:gd name="connsiteX2" fmla="*/ 298450 w 298450"/>
              <a:gd name="connsiteY2" fmla="*/ 0 h 711200"/>
            </a:gdLst>
            <a:ahLst/>
            <a:cxnLst>
              <a:cxn ang="0">
                <a:pos x="connsiteX0" y="connsiteY0"/>
              </a:cxn>
              <a:cxn ang="0">
                <a:pos x="connsiteX1" y="connsiteY1"/>
              </a:cxn>
              <a:cxn ang="0">
                <a:pos x="connsiteX2" y="connsiteY2"/>
              </a:cxn>
            </a:cxnLst>
            <a:rect l="l" t="t" r="r" b="b"/>
            <a:pathLst>
              <a:path w="298450" h="711200">
                <a:moveTo>
                  <a:pt x="0" y="711200"/>
                </a:moveTo>
                <a:lnTo>
                  <a:pt x="298450" y="463550"/>
                </a:lnTo>
                <a:lnTo>
                  <a:pt x="29845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楕円 6">
            <a:extLst>
              <a:ext uri="{FF2B5EF4-FFF2-40B4-BE49-F238E27FC236}">
                <a16:creationId xmlns:a16="http://schemas.microsoft.com/office/drawing/2014/main" id="{AF923B40-D776-DFB4-CFB3-F04CD77CAECE}"/>
              </a:ext>
            </a:extLst>
          </p:cNvPr>
          <p:cNvSpPr/>
          <p:nvPr/>
        </p:nvSpPr>
        <p:spPr>
          <a:xfrm>
            <a:off x="5425775" y="4369478"/>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6" name="円/楕円 6">
            <a:extLst>
              <a:ext uri="{FF2B5EF4-FFF2-40B4-BE49-F238E27FC236}">
                <a16:creationId xmlns:a16="http://schemas.microsoft.com/office/drawing/2014/main" id="{93615326-35EC-ACEF-EE95-8358DA744893}"/>
              </a:ext>
            </a:extLst>
          </p:cNvPr>
          <p:cNvSpPr/>
          <p:nvPr/>
        </p:nvSpPr>
        <p:spPr>
          <a:xfrm>
            <a:off x="3622716" y="5033401"/>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7" name="円/楕円 6">
            <a:extLst>
              <a:ext uri="{FF2B5EF4-FFF2-40B4-BE49-F238E27FC236}">
                <a16:creationId xmlns:a16="http://schemas.microsoft.com/office/drawing/2014/main" id="{7E82ED65-3131-2F4F-1B75-45774B811A57}"/>
              </a:ext>
            </a:extLst>
          </p:cNvPr>
          <p:cNvSpPr/>
          <p:nvPr/>
        </p:nvSpPr>
        <p:spPr>
          <a:xfrm>
            <a:off x="7640654" y="6397527"/>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8" name="円/楕円 6">
            <a:extLst>
              <a:ext uri="{FF2B5EF4-FFF2-40B4-BE49-F238E27FC236}">
                <a16:creationId xmlns:a16="http://schemas.microsoft.com/office/drawing/2014/main" id="{6A785D89-16B7-2CA7-5D35-D308D71AA7C6}"/>
              </a:ext>
            </a:extLst>
          </p:cNvPr>
          <p:cNvSpPr/>
          <p:nvPr/>
        </p:nvSpPr>
        <p:spPr>
          <a:xfrm>
            <a:off x="4809536" y="8177536"/>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9" name="円/楕円 6">
            <a:extLst>
              <a:ext uri="{FF2B5EF4-FFF2-40B4-BE49-F238E27FC236}">
                <a16:creationId xmlns:a16="http://schemas.microsoft.com/office/drawing/2014/main" id="{418920C9-F301-E413-028E-90E1C178F4D4}"/>
              </a:ext>
            </a:extLst>
          </p:cNvPr>
          <p:cNvSpPr/>
          <p:nvPr/>
        </p:nvSpPr>
        <p:spPr>
          <a:xfrm>
            <a:off x="5041490" y="5817007"/>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0" name="円/楕円 6">
            <a:extLst>
              <a:ext uri="{FF2B5EF4-FFF2-40B4-BE49-F238E27FC236}">
                <a16:creationId xmlns:a16="http://schemas.microsoft.com/office/drawing/2014/main" id="{371C5F3D-BA3B-A29E-45AC-75340C3AA0F0}"/>
              </a:ext>
            </a:extLst>
          </p:cNvPr>
          <p:cNvSpPr/>
          <p:nvPr/>
        </p:nvSpPr>
        <p:spPr>
          <a:xfrm>
            <a:off x="5194458" y="5071639"/>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1" name="フリーフォーム: 図形 75">
            <a:extLst>
              <a:ext uri="{FF2B5EF4-FFF2-40B4-BE49-F238E27FC236}">
                <a16:creationId xmlns:a16="http://schemas.microsoft.com/office/drawing/2014/main" id="{B05BEB34-A1A9-A7D2-37DF-406D148C1656}"/>
              </a:ext>
            </a:extLst>
          </p:cNvPr>
          <p:cNvSpPr/>
          <p:nvPr/>
        </p:nvSpPr>
        <p:spPr>
          <a:xfrm>
            <a:off x="7341324" y="4475440"/>
            <a:ext cx="273050" cy="174625"/>
          </a:xfrm>
          <a:custGeom>
            <a:avLst/>
            <a:gdLst>
              <a:gd name="connsiteX0" fmla="*/ 0 w 273050"/>
              <a:gd name="connsiteY0" fmla="*/ 41275 h 174625"/>
              <a:gd name="connsiteX1" fmla="*/ 168275 w 273050"/>
              <a:gd name="connsiteY1" fmla="*/ 0 h 174625"/>
              <a:gd name="connsiteX2" fmla="*/ 273050 w 273050"/>
              <a:gd name="connsiteY2" fmla="*/ 79375 h 174625"/>
              <a:gd name="connsiteX3" fmla="*/ 193675 w 273050"/>
              <a:gd name="connsiteY3" fmla="*/ 174625 h 174625"/>
              <a:gd name="connsiteX4" fmla="*/ 0 w 273050"/>
              <a:gd name="connsiteY4" fmla="*/ 41275 h 174625"/>
              <a:gd name="connsiteX0" fmla="*/ 0 w 273050"/>
              <a:gd name="connsiteY0" fmla="*/ 41275 h 174625"/>
              <a:gd name="connsiteX1" fmla="*/ 34925 w 273050"/>
              <a:gd name="connsiteY1" fmla="*/ 6350 h 174625"/>
              <a:gd name="connsiteX2" fmla="*/ 168275 w 273050"/>
              <a:gd name="connsiteY2" fmla="*/ 0 h 174625"/>
              <a:gd name="connsiteX3" fmla="*/ 273050 w 273050"/>
              <a:gd name="connsiteY3" fmla="*/ 79375 h 174625"/>
              <a:gd name="connsiteX4" fmla="*/ 193675 w 273050"/>
              <a:gd name="connsiteY4" fmla="*/ 174625 h 174625"/>
              <a:gd name="connsiteX5" fmla="*/ 0 w 273050"/>
              <a:gd name="connsiteY5" fmla="*/ 41275 h 174625"/>
              <a:gd name="connsiteX0" fmla="*/ 0 w 263525"/>
              <a:gd name="connsiteY0" fmla="*/ 44450 h 174625"/>
              <a:gd name="connsiteX1" fmla="*/ 25400 w 263525"/>
              <a:gd name="connsiteY1" fmla="*/ 6350 h 174625"/>
              <a:gd name="connsiteX2" fmla="*/ 158750 w 263525"/>
              <a:gd name="connsiteY2" fmla="*/ 0 h 174625"/>
              <a:gd name="connsiteX3" fmla="*/ 263525 w 263525"/>
              <a:gd name="connsiteY3" fmla="*/ 79375 h 174625"/>
              <a:gd name="connsiteX4" fmla="*/ 184150 w 263525"/>
              <a:gd name="connsiteY4" fmla="*/ 174625 h 174625"/>
              <a:gd name="connsiteX5" fmla="*/ 0 w 263525"/>
              <a:gd name="connsiteY5" fmla="*/ 44450 h 174625"/>
              <a:gd name="connsiteX0" fmla="*/ 0 w 282575"/>
              <a:gd name="connsiteY0" fmla="*/ 44450 h 174625"/>
              <a:gd name="connsiteX1" fmla="*/ 25400 w 282575"/>
              <a:gd name="connsiteY1" fmla="*/ 6350 h 174625"/>
              <a:gd name="connsiteX2" fmla="*/ 158750 w 282575"/>
              <a:gd name="connsiteY2" fmla="*/ 0 h 174625"/>
              <a:gd name="connsiteX3" fmla="*/ 282575 w 282575"/>
              <a:gd name="connsiteY3" fmla="*/ 82550 h 174625"/>
              <a:gd name="connsiteX4" fmla="*/ 184150 w 282575"/>
              <a:gd name="connsiteY4" fmla="*/ 174625 h 174625"/>
              <a:gd name="connsiteX5" fmla="*/ 0 w 282575"/>
              <a:gd name="connsiteY5" fmla="*/ 44450 h 174625"/>
              <a:gd name="connsiteX0" fmla="*/ 0 w 273050"/>
              <a:gd name="connsiteY0" fmla="*/ 44450 h 174625"/>
              <a:gd name="connsiteX1" fmla="*/ 25400 w 273050"/>
              <a:gd name="connsiteY1" fmla="*/ 6350 h 174625"/>
              <a:gd name="connsiteX2" fmla="*/ 158750 w 273050"/>
              <a:gd name="connsiteY2" fmla="*/ 0 h 174625"/>
              <a:gd name="connsiteX3" fmla="*/ 273050 w 273050"/>
              <a:gd name="connsiteY3" fmla="*/ 76200 h 174625"/>
              <a:gd name="connsiteX4" fmla="*/ 184150 w 273050"/>
              <a:gd name="connsiteY4" fmla="*/ 174625 h 174625"/>
              <a:gd name="connsiteX5" fmla="*/ 0 w 273050"/>
              <a:gd name="connsiteY5" fmla="*/ 44450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050" h="174625">
                <a:moveTo>
                  <a:pt x="0" y="44450"/>
                </a:moveTo>
                <a:cubicBezTo>
                  <a:pt x="15875" y="38100"/>
                  <a:pt x="9525" y="12700"/>
                  <a:pt x="25400" y="6350"/>
                </a:cubicBezTo>
                <a:lnTo>
                  <a:pt x="158750" y="0"/>
                </a:lnTo>
                <a:lnTo>
                  <a:pt x="273050" y="76200"/>
                </a:lnTo>
                <a:lnTo>
                  <a:pt x="184150" y="174625"/>
                </a:lnTo>
                <a:lnTo>
                  <a:pt x="0" y="4445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楕円 161">
            <a:extLst>
              <a:ext uri="{FF2B5EF4-FFF2-40B4-BE49-F238E27FC236}">
                <a16:creationId xmlns:a16="http://schemas.microsoft.com/office/drawing/2014/main" id="{A17ED8BD-A6F9-02E9-54FC-51A487350CB5}"/>
              </a:ext>
            </a:extLst>
          </p:cNvPr>
          <p:cNvSpPr/>
          <p:nvPr/>
        </p:nvSpPr>
        <p:spPr>
          <a:xfrm>
            <a:off x="6684595" y="3497680"/>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楕円 162">
            <a:extLst>
              <a:ext uri="{FF2B5EF4-FFF2-40B4-BE49-F238E27FC236}">
                <a16:creationId xmlns:a16="http://schemas.microsoft.com/office/drawing/2014/main" id="{AA466B9F-9A73-AADD-80CD-E226B926C122}"/>
              </a:ext>
            </a:extLst>
          </p:cNvPr>
          <p:cNvSpPr/>
          <p:nvPr/>
        </p:nvSpPr>
        <p:spPr>
          <a:xfrm>
            <a:off x="7864547" y="375180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楕円 163">
            <a:extLst>
              <a:ext uri="{FF2B5EF4-FFF2-40B4-BE49-F238E27FC236}">
                <a16:creationId xmlns:a16="http://schemas.microsoft.com/office/drawing/2014/main" id="{07F8C16B-93F0-06E2-1C1D-30D82A158F11}"/>
              </a:ext>
            </a:extLst>
          </p:cNvPr>
          <p:cNvSpPr/>
          <p:nvPr/>
        </p:nvSpPr>
        <p:spPr>
          <a:xfrm>
            <a:off x="7940351" y="381533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楕円 164">
            <a:extLst>
              <a:ext uri="{FF2B5EF4-FFF2-40B4-BE49-F238E27FC236}">
                <a16:creationId xmlns:a16="http://schemas.microsoft.com/office/drawing/2014/main" id="{C40BC79F-5864-CFA9-7424-7827DE85F02F}"/>
              </a:ext>
            </a:extLst>
          </p:cNvPr>
          <p:cNvSpPr/>
          <p:nvPr/>
        </p:nvSpPr>
        <p:spPr>
          <a:xfrm>
            <a:off x="8605116" y="438737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楕円 165">
            <a:extLst>
              <a:ext uri="{FF2B5EF4-FFF2-40B4-BE49-F238E27FC236}">
                <a16:creationId xmlns:a16="http://schemas.microsoft.com/office/drawing/2014/main" id="{AEF78F15-6321-894B-7F19-D57CD725A454}"/>
              </a:ext>
            </a:extLst>
          </p:cNvPr>
          <p:cNvSpPr/>
          <p:nvPr/>
        </p:nvSpPr>
        <p:spPr>
          <a:xfrm>
            <a:off x="8093657" y="538229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楕円 166">
            <a:extLst>
              <a:ext uri="{FF2B5EF4-FFF2-40B4-BE49-F238E27FC236}">
                <a16:creationId xmlns:a16="http://schemas.microsoft.com/office/drawing/2014/main" id="{584C4CAA-052E-CAF5-A866-6C280155FA4E}"/>
              </a:ext>
            </a:extLst>
          </p:cNvPr>
          <p:cNvSpPr/>
          <p:nvPr/>
        </p:nvSpPr>
        <p:spPr>
          <a:xfrm>
            <a:off x="7995737" y="5813959"/>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楕円 167">
            <a:extLst>
              <a:ext uri="{FF2B5EF4-FFF2-40B4-BE49-F238E27FC236}">
                <a16:creationId xmlns:a16="http://schemas.microsoft.com/office/drawing/2014/main" id="{00F28EB1-CB1B-0335-4499-85E1BF8149C1}"/>
              </a:ext>
            </a:extLst>
          </p:cNvPr>
          <p:cNvSpPr/>
          <p:nvPr/>
        </p:nvSpPr>
        <p:spPr>
          <a:xfrm>
            <a:off x="5014961" y="5785572"/>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楕円 168">
            <a:extLst>
              <a:ext uri="{FF2B5EF4-FFF2-40B4-BE49-F238E27FC236}">
                <a16:creationId xmlns:a16="http://schemas.microsoft.com/office/drawing/2014/main" id="{8117EFF8-9B2B-55B8-A5A6-DC23944E0203}"/>
              </a:ext>
            </a:extLst>
          </p:cNvPr>
          <p:cNvSpPr/>
          <p:nvPr/>
        </p:nvSpPr>
        <p:spPr>
          <a:xfrm>
            <a:off x="6278647" y="4277479"/>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楕円 169">
            <a:extLst>
              <a:ext uri="{FF2B5EF4-FFF2-40B4-BE49-F238E27FC236}">
                <a16:creationId xmlns:a16="http://schemas.microsoft.com/office/drawing/2014/main" id="{1CF3FF9D-C678-236A-5C25-96CB906EE25E}"/>
              </a:ext>
            </a:extLst>
          </p:cNvPr>
          <p:cNvSpPr/>
          <p:nvPr/>
        </p:nvSpPr>
        <p:spPr>
          <a:xfrm>
            <a:off x="3617736" y="571665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楕円 170">
            <a:extLst>
              <a:ext uri="{FF2B5EF4-FFF2-40B4-BE49-F238E27FC236}">
                <a16:creationId xmlns:a16="http://schemas.microsoft.com/office/drawing/2014/main" id="{7196DC4A-9C49-2CD9-9586-3CCD0A0453F8}"/>
              </a:ext>
            </a:extLst>
          </p:cNvPr>
          <p:cNvSpPr/>
          <p:nvPr/>
        </p:nvSpPr>
        <p:spPr>
          <a:xfrm>
            <a:off x="3609347" y="5378887"/>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楕円 171">
            <a:extLst>
              <a:ext uri="{FF2B5EF4-FFF2-40B4-BE49-F238E27FC236}">
                <a16:creationId xmlns:a16="http://schemas.microsoft.com/office/drawing/2014/main" id="{3FE7E23A-9815-1BCF-06CD-40D9F0FA5AC7}"/>
              </a:ext>
            </a:extLst>
          </p:cNvPr>
          <p:cNvSpPr/>
          <p:nvPr/>
        </p:nvSpPr>
        <p:spPr>
          <a:xfrm>
            <a:off x="3601357" y="5295998"/>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楕円 172">
            <a:extLst>
              <a:ext uri="{FF2B5EF4-FFF2-40B4-BE49-F238E27FC236}">
                <a16:creationId xmlns:a16="http://schemas.microsoft.com/office/drawing/2014/main" id="{EC59DE06-E541-528F-E244-3AF43A0D218B}"/>
              </a:ext>
            </a:extLst>
          </p:cNvPr>
          <p:cNvSpPr/>
          <p:nvPr/>
        </p:nvSpPr>
        <p:spPr>
          <a:xfrm>
            <a:off x="3490775" y="3778051"/>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楕円 173">
            <a:extLst>
              <a:ext uri="{FF2B5EF4-FFF2-40B4-BE49-F238E27FC236}">
                <a16:creationId xmlns:a16="http://schemas.microsoft.com/office/drawing/2014/main" id="{B1A5F9AD-23E3-89DF-85C9-9704FE7952B5}"/>
              </a:ext>
            </a:extLst>
          </p:cNvPr>
          <p:cNvSpPr/>
          <p:nvPr/>
        </p:nvSpPr>
        <p:spPr>
          <a:xfrm>
            <a:off x="3649543" y="6312942"/>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楕円 174">
            <a:extLst>
              <a:ext uri="{FF2B5EF4-FFF2-40B4-BE49-F238E27FC236}">
                <a16:creationId xmlns:a16="http://schemas.microsoft.com/office/drawing/2014/main" id="{67732F4A-FCCD-4381-ED48-CDE7D64C9B93}"/>
              </a:ext>
            </a:extLst>
          </p:cNvPr>
          <p:cNvSpPr/>
          <p:nvPr/>
        </p:nvSpPr>
        <p:spPr>
          <a:xfrm>
            <a:off x="3660740" y="6399526"/>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楕円 175">
            <a:extLst>
              <a:ext uri="{FF2B5EF4-FFF2-40B4-BE49-F238E27FC236}">
                <a16:creationId xmlns:a16="http://schemas.microsoft.com/office/drawing/2014/main" id="{83C4C715-577A-4BB2-AB3A-858431BB9B1B}"/>
              </a:ext>
            </a:extLst>
          </p:cNvPr>
          <p:cNvSpPr/>
          <p:nvPr/>
        </p:nvSpPr>
        <p:spPr>
          <a:xfrm>
            <a:off x="3652484" y="650973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楕円 176">
            <a:extLst>
              <a:ext uri="{FF2B5EF4-FFF2-40B4-BE49-F238E27FC236}">
                <a16:creationId xmlns:a16="http://schemas.microsoft.com/office/drawing/2014/main" id="{9EF5ECEA-625C-14AD-2B71-5AF5459DD904}"/>
              </a:ext>
            </a:extLst>
          </p:cNvPr>
          <p:cNvSpPr/>
          <p:nvPr/>
        </p:nvSpPr>
        <p:spPr>
          <a:xfrm>
            <a:off x="3674369" y="7611290"/>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楕円 177">
            <a:extLst>
              <a:ext uri="{FF2B5EF4-FFF2-40B4-BE49-F238E27FC236}">
                <a16:creationId xmlns:a16="http://schemas.microsoft.com/office/drawing/2014/main" id="{849E74E7-B827-7FE7-36C7-C9B86D87B090}"/>
              </a:ext>
            </a:extLst>
          </p:cNvPr>
          <p:cNvSpPr/>
          <p:nvPr/>
        </p:nvSpPr>
        <p:spPr>
          <a:xfrm>
            <a:off x="7320095" y="640566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楕円 178">
            <a:extLst>
              <a:ext uri="{FF2B5EF4-FFF2-40B4-BE49-F238E27FC236}">
                <a16:creationId xmlns:a16="http://schemas.microsoft.com/office/drawing/2014/main" id="{A804A3F7-73E2-40F4-E450-28003A70976B}"/>
              </a:ext>
            </a:extLst>
          </p:cNvPr>
          <p:cNvSpPr/>
          <p:nvPr/>
        </p:nvSpPr>
        <p:spPr>
          <a:xfrm>
            <a:off x="6980080" y="6407433"/>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楕円 179">
            <a:extLst>
              <a:ext uri="{FF2B5EF4-FFF2-40B4-BE49-F238E27FC236}">
                <a16:creationId xmlns:a16="http://schemas.microsoft.com/office/drawing/2014/main" id="{101BE46C-F6C1-D847-816E-F5A97DC419A8}"/>
              </a:ext>
            </a:extLst>
          </p:cNvPr>
          <p:cNvSpPr/>
          <p:nvPr/>
        </p:nvSpPr>
        <p:spPr>
          <a:xfrm>
            <a:off x="8604284" y="6636768"/>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038178" y="4917678"/>
            <a:ext cx="369332" cy="1502569"/>
          </a:xfrm>
          <a:prstGeom prst="rect">
            <a:avLst/>
          </a:prstGeom>
          <a:noFill/>
        </p:spPr>
        <p:txBody>
          <a:bodyPr vert="eaVert" wrap="square" rtlCol="0">
            <a:spAutoFit/>
          </a:bodyPr>
          <a:lstStyle/>
          <a:p>
            <a:r>
              <a:rPr lang="ja-JP" altLang="en-US" sz="1200" b="1" dirty="0"/>
              <a:t>（（都）八尾富田林線</a:t>
            </a:r>
            <a:endParaRPr lang="en-US" altLang="ja-JP" sz="1200" b="1" dirty="0"/>
          </a:p>
        </p:txBody>
      </p:sp>
      <p:sp>
        <p:nvSpPr>
          <p:cNvPr id="184" name="正方形/長方形 183"/>
          <p:cNvSpPr/>
          <p:nvPr/>
        </p:nvSpPr>
        <p:spPr bwMode="auto">
          <a:xfrm>
            <a:off x="7443304" y="2713833"/>
            <a:ext cx="1576567" cy="504826"/>
          </a:xfrm>
          <a:prstGeom prst="rect">
            <a:avLst/>
          </a:prstGeom>
          <a:solidFill>
            <a:schemeClr val="bg1"/>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dirty="0">
                <a:solidFill>
                  <a:schemeClr val="tx1"/>
                </a:solidFill>
              </a:rPr>
              <a:t>大阪府中部広域防災拠点</a:t>
            </a:r>
            <a:endParaRPr lang="en-US" altLang="ja-JP" sz="900" dirty="0">
              <a:solidFill>
                <a:schemeClr val="tx1"/>
              </a:solidFill>
            </a:endParaRPr>
          </a:p>
          <a:p>
            <a:pPr algn="ctr">
              <a:defRPr/>
            </a:pPr>
            <a:r>
              <a:rPr lang="ja-JP" altLang="en-US" sz="900" dirty="0">
                <a:solidFill>
                  <a:schemeClr val="tx1"/>
                </a:solidFill>
              </a:rPr>
              <a:t>大阪府広域医療搬送拠点</a:t>
            </a:r>
            <a:endParaRPr lang="en-US" altLang="ja-JP" sz="900" dirty="0">
              <a:solidFill>
                <a:schemeClr val="tx1"/>
              </a:solidFill>
            </a:endParaRPr>
          </a:p>
        </p:txBody>
      </p:sp>
      <p:cxnSp>
        <p:nvCxnSpPr>
          <p:cNvPr id="186" name="直線コネクタ 185"/>
          <p:cNvCxnSpPr>
            <a:cxnSpLocks/>
            <a:stCxn id="184" idx="2"/>
            <a:endCxn id="140" idx="17"/>
          </p:cNvCxnSpPr>
          <p:nvPr/>
        </p:nvCxnSpPr>
        <p:spPr>
          <a:xfrm flipH="1">
            <a:off x="7508135" y="3218659"/>
            <a:ext cx="723453" cy="1240717"/>
          </a:xfrm>
          <a:prstGeom prst="line">
            <a:avLst/>
          </a:prstGeom>
          <a:ln w="28575">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pic>
        <p:nvPicPr>
          <p:cNvPr id="110" name="図 109"/>
          <p:cNvPicPr>
            <a:picLocks noChangeAspect="1"/>
          </p:cNvPicPr>
          <p:nvPr/>
        </p:nvPicPr>
        <p:blipFill rotWithShape="1">
          <a:blip r:embed="rId5"/>
          <a:srcRect l="11496" t="8204" r="12653" b="14442"/>
          <a:stretch/>
        </p:blipFill>
        <p:spPr>
          <a:xfrm>
            <a:off x="219429" y="3212976"/>
            <a:ext cx="2960356" cy="1697368"/>
          </a:xfrm>
          <a:prstGeom prst="rect">
            <a:avLst/>
          </a:prstGeom>
        </p:spPr>
      </p:pic>
      <p:pic>
        <p:nvPicPr>
          <p:cNvPr id="111" name="図 110"/>
          <p:cNvPicPr>
            <a:picLocks noChangeAspect="1"/>
          </p:cNvPicPr>
          <p:nvPr/>
        </p:nvPicPr>
        <p:blipFill rotWithShape="1">
          <a:blip r:embed="rId6"/>
          <a:srcRect l="13764" t="6902" r="10677" b="14442"/>
          <a:stretch/>
        </p:blipFill>
        <p:spPr>
          <a:xfrm>
            <a:off x="213637" y="5040884"/>
            <a:ext cx="2948960" cy="1725938"/>
          </a:xfrm>
          <a:prstGeom prst="rect">
            <a:avLst/>
          </a:prstGeom>
        </p:spPr>
      </p:pic>
      <p:sp>
        <p:nvSpPr>
          <p:cNvPr id="27726" name="テキスト ボックス 4"/>
          <p:cNvSpPr txBox="1">
            <a:spLocks noChangeArrowheads="1"/>
          </p:cNvSpPr>
          <p:nvPr/>
        </p:nvSpPr>
        <p:spPr bwMode="auto">
          <a:xfrm>
            <a:off x="286760" y="3275112"/>
            <a:ext cx="1440000" cy="180000"/>
          </a:xfrm>
          <a:prstGeom prst="rect">
            <a:avLst/>
          </a:prstGeom>
          <a:solidFill>
            <a:schemeClr val="bg1"/>
          </a:solidFill>
          <a:ln w="3175">
            <a:solidFill>
              <a:schemeClr val="tx1"/>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Arial" panose="020B0604020202020204" pitchFamily="34" charset="0"/>
              </a:rPr>
              <a:t>①中部広域防災拠点</a:t>
            </a:r>
          </a:p>
        </p:txBody>
      </p:sp>
      <p:sp>
        <p:nvSpPr>
          <p:cNvPr id="131" name="テキスト ボックス 4"/>
          <p:cNvSpPr txBox="1">
            <a:spLocks noChangeArrowheads="1"/>
          </p:cNvSpPr>
          <p:nvPr/>
        </p:nvSpPr>
        <p:spPr bwMode="auto">
          <a:xfrm>
            <a:off x="280548" y="5085184"/>
            <a:ext cx="1440000" cy="180000"/>
          </a:xfrm>
          <a:prstGeom prst="rect">
            <a:avLst/>
          </a:prstGeom>
          <a:solidFill>
            <a:schemeClr val="bg1"/>
          </a:solidFill>
          <a:ln w="3175">
            <a:solidFill>
              <a:schemeClr val="tx1"/>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Arial" panose="020B0604020202020204" pitchFamily="34" charset="0"/>
              </a:rPr>
              <a:t>②広域医療搬送拠点</a:t>
            </a:r>
          </a:p>
        </p:txBody>
      </p:sp>
      <p:sp>
        <p:nvSpPr>
          <p:cNvPr id="27651"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359404E0-7824-4F04-82BA-324204259769}" type="slidenum">
              <a:rPr lang="ja-JP" altLang="en-US" sz="2000" smtClean="0">
                <a:latin typeface="Arial" panose="020B0604020202020204" pitchFamily="34" charset="0"/>
              </a:rPr>
              <a:pPr>
                <a:spcBef>
                  <a:spcPct val="0"/>
                </a:spcBef>
                <a:buFontTx/>
                <a:buNone/>
              </a:pPr>
              <a:t>8</a:t>
            </a:fld>
            <a:endParaRPr lang="ja-JP" altLang="en-US" sz="2000" dirty="0">
              <a:latin typeface="Arial" panose="020B0604020202020204" pitchFamily="34" charset="0"/>
            </a:endParaRPr>
          </a:p>
        </p:txBody>
      </p:sp>
    </p:spTree>
    <p:extLst>
      <p:ext uri="{BB962C8B-B14F-4D97-AF65-F5344CB8AC3E}">
        <p14:creationId xmlns:p14="http://schemas.microsoft.com/office/powerpoint/2010/main" val="2879836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74" y="2531128"/>
            <a:ext cx="3311076" cy="1862575"/>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41" y="4959781"/>
            <a:ext cx="3274209" cy="1841836"/>
          </a:xfrm>
          <a:prstGeom prst="rect">
            <a:avLst/>
          </a:prstGeom>
        </p:spPr>
      </p:pic>
      <p:sp>
        <p:nvSpPr>
          <p:cNvPr id="34"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0493" name="正方形/長方形 5"/>
          <p:cNvSpPr>
            <a:spLocks noChangeArrowheads="1"/>
          </p:cNvSpPr>
          <p:nvPr/>
        </p:nvSpPr>
        <p:spPr bwMode="auto">
          <a:xfrm>
            <a:off x="227013" y="590550"/>
            <a:ext cx="3540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2000" b="1">
                <a:latin typeface="HGSｺﾞｼｯｸM" pitchFamily="50" charset="-128"/>
                <a:ea typeface="HGSｺﾞｼｯｸM" pitchFamily="50" charset="-128"/>
              </a:rPr>
              <a:t>■事業を巡る社会経済情勢等</a:t>
            </a:r>
          </a:p>
        </p:txBody>
      </p:sp>
      <p:sp>
        <p:nvSpPr>
          <p:cNvPr id="67" name="正方形/長方形 66"/>
          <p:cNvSpPr/>
          <p:nvPr/>
        </p:nvSpPr>
        <p:spPr>
          <a:xfrm>
            <a:off x="38637" y="1173072"/>
            <a:ext cx="9047745" cy="830997"/>
          </a:xfrm>
          <a:prstGeom prst="rect">
            <a:avLst/>
          </a:prstGeom>
          <a:solidFill>
            <a:schemeClr val="bg1"/>
          </a:solidFill>
          <a:ln>
            <a:solidFill>
              <a:schemeClr val="tx1"/>
            </a:solidFill>
            <a:prstDash val="solid"/>
          </a:ln>
        </p:spPr>
        <p:txBody>
          <a:bodyPr wrap="square" lIns="36000" rIns="0">
            <a:spAutoFit/>
          </a:bodyPr>
          <a:lstStyle/>
          <a:p>
            <a:pPr marL="216000" indent="-216000"/>
            <a:r>
              <a:rPr lang="en-US" altLang="ja-JP" sz="1600" dirty="0">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周辺道路の交通量と混雑度</a:t>
            </a:r>
            <a:r>
              <a:rPr lang="en-US" altLang="ja-JP" sz="1600" dirty="0">
                <a:latin typeface="ＭＳ ゴシック" panose="020B0609070205080204" pitchFamily="49" charset="-128"/>
                <a:ea typeface="ＭＳ ゴシック" panose="020B0609070205080204" pitchFamily="49" charset="-128"/>
              </a:rPr>
              <a:t>/R3</a:t>
            </a:r>
            <a:r>
              <a:rPr lang="ja-JP" altLang="en-US" sz="1600" dirty="0">
                <a:latin typeface="ＭＳ ゴシック" panose="020B0609070205080204" pitchFamily="49" charset="-128"/>
                <a:ea typeface="ＭＳ ゴシック" panose="020B0609070205080204" pitchFamily="49" charset="-128"/>
              </a:rPr>
              <a:t>全国道路・街路交通情勢調査</a:t>
            </a:r>
            <a:r>
              <a:rPr lang="en-US" altLang="ja-JP" sz="1600" dirty="0">
                <a:latin typeface="ＭＳ ゴシック" panose="020B0609070205080204" pitchFamily="49" charset="-128"/>
                <a:ea typeface="ＭＳ ゴシック" panose="020B0609070205080204" pitchFamily="49" charset="-128"/>
              </a:rPr>
              <a:t>】</a:t>
            </a:r>
          </a:p>
          <a:p>
            <a:pPr marL="216000" indent="-216000"/>
            <a:r>
              <a:rPr lang="ja-JP" altLang="en-US" sz="1600" dirty="0">
                <a:latin typeface="ＭＳ ゴシック" panose="020B0609070205080204" pitchFamily="49" charset="-128"/>
                <a:ea typeface="ＭＳ ゴシック" panose="020B0609070205080204" pitchFamily="49" charset="-128"/>
              </a:rPr>
              <a:t>　府道大阪中央環状線：</a:t>
            </a:r>
            <a:r>
              <a:rPr lang="en-US" altLang="ja-JP" sz="1600" dirty="0">
                <a:latin typeface="ＭＳ ゴシック" panose="020B0609070205080204" pitchFamily="49" charset="-128"/>
                <a:ea typeface="ＭＳ ゴシック" panose="020B0609070205080204" pitchFamily="49" charset="-128"/>
              </a:rPr>
              <a:t>60,653</a:t>
            </a:r>
            <a:r>
              <a:rPr lang="ja-JP" altLang="en-US" sz="1600" dirty="0">
                <a:latin typeface="ＭＳ ゴシック" panose="020B0609070205080204" pitchFamily="49" charset="-128"/>
                <a:ea typeface="ＭＳ ゴシック" panose="020B0609070205080204" pitchFamily="49" charset="-128"/>
              </a:rPr>
              <a:t>台</a:t>
            </a:r>
            <a:r>
              <a:rPr lang="en-US" altLang="ja-JP" sz="16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 （混雑度</a:t>
            </a:r>
            <a:r>
              <a:rPr lang="en-US" altLang="ja-JP" sz="1200" dirty="0">
                <a:latin typeface="ＭＳ ゴシック" panose="020B0609070205080204" pitchFamily="49" charset="-128"/>
                <a:ea typeface="ＭＳ ゴシック" panose="020B0609070205080204" pitchFamily="49" charset="-128"/>
              </a:rPr>
              <a:t>1.29</a:t>
            </a:r>
            <a:r>
              <a:rPr lang="ja-JP"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旧大阪中央環状線： </a:t>
            </a:r>
            <a:r>
              <a:rPr lang="en-US" altLang="ja-JP" sz="1600" dirty="0">
                <a:latin typeface="ＭＳ ゴシック" panose="020B0609070205080204" pitchFamily="49" charset="-128"/>
                <a:ea typeface="ＭＳ ゴシック" panose="020B0609070205080204" pitchFamily="49" charset="-128"/>
              </a:rPr>
              <a:t>8,567</a:t>
            </a:r>
            <a:r>
              <a:rPr lang="ja-JP" altLang="en-US" sz="1600" dirty="0">
                <a:latin typeface="ＭＳ ゴシック" panose="020B0609070205080204" pitchFamily="49" charset="-128"/>
                <a:ea typeface="ＭＳ ゴシック" panose="020B0609070205080204" pitchFamily="49" charset="-128"/>
              </a:rPr>
              <a:t>台</a:t>
            </a:r>
            <a:r>
              <a:rPr lang="en-US" altLang="ja-JP" sz="16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0.76</a:t>
            </a:r>
            <a:r>
              <a:rPr lang="ja-JP" altLang="en-US" sz="1200" dirty="0">
                <a:latin typeface="ＭＳ ゴシック" panose="020B0609070205080204" pitchFamily="49" charset="-128"/>
                <a:ea typeface="ＭＳ ゴシック" panose="020B0609070205080204" pitchFamily="49" charset="-128"/>
              </a:rPr>
              <a:t>）</a:t>
            </a:r>
            <a:endParaRPr lang="en-US" altLang="ja-JP" sz="1200" dirty="0">
              <a:latin typeface="ＭＳ ゴシック" panose="020B0609070205080204" pitchFamily="49" charset="-128"/>
              <a:ea typeface="ＭＳ ゴシック" panose="020B0609070205080204" pitchFamily="49" charset="-128"/>
            </a:endParaRPr>
          </a:p>
          <a:p>
            <a:pPr marL="216000" indent="-216000"/>
            <a:r>
              <a:rPr lang="ja-JP" altLang="en-US" sz="1200" dirty="0">
                <a:latin typeface="ＭＳ ゴシック" panose="020B0609070205080204" pitchFamily="49" charset="-128"/>
                <a:ea typeface="ＭＳ ゴシック" panose="020B0609070205080204" pitchFamily="49" charset="-128"/>
              </a:rPr>
              <a:t>　 </a:t>
            </a:r>
            <a:r>
              <a:rPr lang="zh-CN" altLang="en-US" sz="1600" dirty="0">
                <a:latin typeface="ＭＳ ゴシック" panose="020B0609070205080204" pitchFamily="49" charset="-128"/>
                <a:ea typeface="ＭＳ ゴシック" panose="020B0609070205080204" pitchFamily="49" charset="-128"/>
              </a:rPr>
              <a:t>府道大阪</a:t>
            </a:r>
            <a:r>
              <a:rPr lang="ja-JP" altLang="en-US" sz="1600" dirty="0">
                <a:latin typeface="ＭＳ ゴシック" panose="020B0609070205080204" pitchFamily="49" charset="-128"/>
                <a:ea typeface="ＭＳ ゴシック" panose="020B0609070205080204" pitchFamily="49" charset="-128"/>
              </a:rPr>
              <a:t>羽曳野</a:t>
            </a:r>
            <a:r>
              <a:rPr lang="zh-CN" altLang="en-US" sz="1600" dirty="0">
                <a:latin typeface="ＭＳ ゴシック" panose="020B0609070205080204" pitchFamily="49" charset="-128"/>
                <a:ea typeface="ＭＳ ゴシック" panose="020B0609070205080204" pitchFamily="49" charset="-128"/>
              </a:rPr>
              <a:t>線：</a:t>
            </a:r>
            <a:r>
              <a:rPr lang="en-US" altLang="ja-JP" sz="1600" dirty="0">
                <a:latin typeface="ＭＳ ゴシック" panose="020B0609070205080204" pitchFamily="49" charset="-128"/>
                <a:ea typeface="ＭＳ ゴシック" panose="020B0609070205080204" pitchFamily="49" charset="-128"/>
              </a:rPr>
              <a:t>17</a:t>
            </a:r>
            <a:r>
              <a:rPr lang="en-US" altLang="zh-CN" sz="1600" dirty="0">
                <a:latin typeface="ＭＳ ゴシック" panose="020B0609070205080204" pitchFamily="49" charset="-128"/>
                <a:ea typeface="ＭＳ ゴシック" panose="020B0609070205080204" pitchFamily="49" charset="-128"/>
              </a:rPr>
              <a:t>,</a:t>
            </a:r>
            <a:r>
              <a:rPr lang="en-US" altLang="ja-JP" sz="1600" dirty="0">
                <a:latin typeface="ＭＳ ゴシック" panose="020B0609070205080204" pitchFamily="49" charset="-128"/>
                <a:ea typeface="ＭＳ ゴシック" panose="020B0609070205080204" pitchFamily="49" charset="-128"/>
              </a:rPr>
              <a:t>929</a:t>
            </a:r>
            <a:r>
              <a:rPr lang="zh-CN" altLang="en-US" sz="1600" dirty="0">
                <a:latin typeface="ＭＳ ゴシック" panose="020B0609070205080204" pitchFamily="49" charset="-128"/>
                <a:ea typeface="ＭＳ ゴシック" panose="020B0609070205080204" pitchFamily="49" charset="-128"/>
              </a:rPr>
              <a:t>台</a:t>
            </a:r>
            <a:r>
              <a:rPr lang="en-US" altLang="zh-CN" sz="1600" dirty="0">
                <a:latin typeface="ＭＳ ゴシック" panose="020B0609070205080204" pitchFamily="49" charset="-128"/>
                <a:ea typeface="ＭＳ ゴシック" panose="020B0609070205080204" pitchFamily="49" charset="-128"/>
              </a:rPr>
              <a:t>/24H</a:t>
            </a:r>
            <a:r>
              <a:rPr lang="zh-CN"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1.24</a:t>
            </a:r>
            <a:r>
              <a:rPr lang="zh-CN"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国道</a:t>
            </a:r>
            <a:r>
              <a:rPr lang="en-US" altLang="ja-JP" sz="1600" dirty="0">
                <a:latin typeface="ＭＳ ゴシック" panose="020B0609070205080204" pitchFamily="49" charset="-128"/>
                <a:ea typeface="ＭＳ ゴシック" panose="020B0609070205080204" pitchFamily="49" charset="-128"/>
              </a:rPr>
              <a:t>170</a:t>
            </a:r>
            <a:r>
              <a:rPr lang="ja-JP" altLang="en-US" sz="1600" dirty="0">
                <a:latin typeface="ＭＳ ゴシック" panose="020B0609070205080204" pitchFamily="49" charset="-128"/>
                <a:ea typeface="ＭＳ ゴシック" panose="020B0609070205080204" pitchFamily="49" charset="-128"/>
              </a:rPr>
              <a:t>号</a:t>
            </a:r>
            <a:r>
              <a:rPr lang="zh-CN" altLang="en-US" sz="1600" dirty="0">
                <a:latin typeface="ＭＳ ゴシック" panose="020B0609070205080204" pitchFamily="49" charset="-128"/>
                <a:ea typeface="ＭＳ ゴシック" panose="020B0609070205080204" pitchFamily="49" charset="-128"/>
              </a:rPr>
              <a:t>：</a:t>
            </a:r>
            <a:r>
              <a:rPr lang="en-US" altLang="ja-JP" sz="1600" dirty="0">
                <a:latin typeface="ＭＳ ゴシック" panose="020B0609070205080204" pitchFamily="49" charset="-128"/>
                <a:ea typeface="ＭＳ ゴシック" panose="020B0609070205080204" pitchFamily="49" charset="-128"/>
              </a:rPr>
              <a:t>34</a:t>
            </a:r>
            <a:r>
              <a:rPr lang="en-US" altLang="zh-CN" sz="1600" dirty="0">
                <a:latin typeface="ＭＳ ゴシック" panose="020B0609070205080204" pitchFamily="49" charset="-128"/>
                <a:ea typeface="ＭＳ ゴシック" panose="020B0609070205080204" pitchFamily="49" charset="-128"/>
              </a:rPr>
              <a:t>,</a:t>
            </a:r>
            <a:r>
              <a:rPr lang="en-US" altLang="ja-JP" sz="1600" dirty="0">
                <a:latin typeface="ＭＳ ゴシック" panose="020B0609070205080204" pitchFamily="49" charset="-128"/>
                <a:ea typeface="ＭＳ ゴシック" panose="020B0609070205080204" pitchFamily="49" charset="-128"/>
              </a:rPr>
              <a:t>521</a:t>
            </a:r>
            <a:r>
              <a:rPr lang="zh-CN" altLang="en-US" sz="1600" dirty="0">
                <a:latin typeface="ＭＳ ゴシック" panose="020B0609070205080204" pitchFamily="49" charset="-128"/>
                <a:ea typeface="ＭＳ ゴシック" panose="020B0609070205080204" pitchFamily="49" charset="-128"/>
              </a:rPr>
              <a:t>台</a:t>
            </a:r>
            <a:r>
              <a:rPr lang="en-US" altLang="zh-CN" sz="1600" dirty="0">
                <a:latin typeface="ＭＳ ゴシック" panose="020B0609070205080204" pitchFamily="49" charset="-128"/>
                <a:ea typeface="ＭＳ ゴシック" panose="020B0609070205080204" pitchFamily="49" charset="-128"/>
              </a:rPr>
              <a:t>/24H</a:t>
            </a:r>
            <a:r>
              <a:rPr lang="zh-CN"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0.61</a:t>
            </a:r>
            <a:r>
              <a:rPr lang="zh-CN" altLang="en-US" sz="1200" dirty="0">
                <a:latin typeface="ＭＳ ゴシック" panose="020B0609070205080204" pitchFamily="49" charset="-128"/>
                <a:ea typeface="ＭＳ ゴシック" panose="020B0609070205080204" pitchFamily="49" charset="-128"/>
              </a:rPr>
              <a:t>）</a:t>
            </a:r>
            <a:endParaRPr lang="en-US" altLang="ja-JP" sz="1200" dirty="0">
              <a:latin typeface="ＭＳ ゴシック" panose="020B0609070205080204" pitchFamily="49" charset="-128"/>
              <a:ea typeface="ＭＳ ゴシック" panose="020B0609070205080204" pitchFamily="49" charset="-128"/>
            </a:endParaRPr>
          </a:p>
        </p:txBody>
      </p:sp>
      <p:pic>
        <p:nvPicPr>
          <p:cNvPr id="71" name="図 70">
            <a:extLst>
              <a:ext uri="{FF2B5EF4-FFF2-40B4-BE49-F238E27FC236}">
                <a16:creationId xmlns:a16="http://schemas.microsoft.com/office/drawing/2014/main" id="{7C1D7C6A-1DAA-1E94-09D7-782FE9C340B8}"/>
              </a:ext>
            </a:extLst>
          </p:cNvPr>
          <p:cNvPicPr>
            <a:picLocks noChangeAspect="1"/>
          </p:cNvPicPr>
          <p:nvPr/>
        </p:nvPicPr>
        <p:blipFill rotWithShape="1">
          <a:blip r:embed="rId4"/>
          <a:srcRect l="6201" t="11595" r="19150"/>
          <a:stretch/>
        </p:blipFill>
        <p:spPr>
          <a:xfrm>
            <a:off x="3452151" y="2507416"/>
            <a:ext cx="5552933" cy="5470203"/>
          </a:xfrm>
          <a:prstGeom prst="rect">
            <a:avLst/>
          </a:prstGeom>
        </p:spPr>
      </p:pic>
      <p:sp>
        <p:nvSpPr>
          <p:cNvPr id="72" name="正方形/長方形 71"/>
          <p:cNvSpPr/>
          <p:nvPr/>
        </p:nvSpPr>
        <p:spPr bwMode="auto">
          <a:xfrm rot="19197815">
            <a:off x="4287987" y="5054662"/>
            <a:ext cx="1269999" cy="1682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100" dirty="0">
                <a:solidFill>
                  <a:schemeClr val="tx1"/>
                </a:solidFill>
              </a:rPr>
              <a:t>府道大阪中央環状線</a:t>
            </a:r>
            <a:endParaRPr lang="en-US" altLang="ja-JP" sz="1100" dirty="0">
              <a:solidFill>
                <a:schemeClr val="tx1"/>
              </a:solidFill>
            </a:endParaRPr>
          </a:p>
        </p:txBody>
      </p:sp>
      <p:sp>
        <p:nvSpPr>
          <p:cNvPr id="73" name="正方形/長方形 72"/>
          <p:cNvSpPr/>
          <p:nvPr/>
        </p:nvSpPr>
        <p:spPr bwMode="auto">
          <a:xfrm rot="1364919">
            <a:off x="6162408" y="2592789"/>
            <a:ext cx="5381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25</a:t>
            </a:r>
            <a:r>
              <a:rPr lang="ja-JP" altLang="en-US" sz="1050" dirty="0">
                <a:solidFill>
                  <a:schemeClr val="tx1"/>
                </a:solidFill>
                <a:latin typeface="+mn-ea"/>
              </a:rPr>
              <a:t>号</a:t>
            </a:r>
          </a:p>
        </p:txBody>
      </p:sp>
      <p:sp>
        <p:nvSpPr>
          <p:cNvPr id="77" name="正方形/長方形 76"/>
          <p:cNvSpPr/>
          <p:nvPr/>
        </p:nvSpPr>
        <p:spPr bwMode="auto">
          <a:xfrm rot="2150858">
            <a:off x="7425916" y="6294721"/>
            <a:ext cx="941389"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西名阪自動車道</a:t>
            </a:r>
          </a:p>
        </p:txBody>
      </p:sp>
      <p:sp>
        <p:nvSpPr>
          <p:cNvPr id="78" name="正方形/長方形 77"/>
          <p:cNvSpPr/>
          <p:nvPr/>
        </p:nvSpPr>
        <p:spPr bwMode="auto">
          <a:xfrm>
            <a:off x="4004873" y="4482099"/>
            <a:ext cx="942975"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阪神高速松原線</a:t>
            </a:r>
          </a:p>
        </p:txBody>
      </p:sp>
      <p:sp>
        <p:nvSpPr>
          <p:cNvPr id="79" name="正方形/長方形 78"/>
          <p:cNvSpPr/>
          <p:nvPr/>
        </p:nvSpPr>
        <p:spPr bwMode="auto">
          <a:xfrm rot="18916147">
            <a:off x="7972988" y="2995473"/>
            <a:ext cx="1077913"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府道八尾道明寺線</a:t>
            </a:r>
          </a:p>
        </p:txBody>
      </p:sp>
      <p:sp>
        <p:nvSpPr>
          <p:cNvPr id="80" name="正方形/長方形 79"/>
          <p:cNvSpPr/>
          <p:nvPr/>
        </p:nvSpPr>
        <p:spPr bwMode="auto">
          <a:xfrm>
            <a:off x="5089549" y="5492194"/>
            <a:ext cx="107791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j-ea"/>
                <a:ea typeface="+mj-ea"/>
              </a:rPr>
              <a:t>府道堺大和高田線</a:t>
            </a:r>
          </a:p>
        </p:txBody>
      </p:sp>
      <p:sp>
        <p:nvSpPr>
          <p:cNvPr id="81" name="正方形/長方形 80"/>
          <p:cNvSpPr/>
          <p:nvPr/>
        </p:nvSpPr>
        <p:spPr bwMode="auto">
          <a:xfrm rot="464416">
            <a:off x="5195117" y="6819501"/>
            <a:ext cx="941387"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府道堺羽曳野線</a:t>
            </a:r>
          </a:p>
        </p:txBody>
      </p:sp>
      <p:sp>
        <p:nvSpPr>
          <p:cNvPr id="82" name="正方形/長方形 81"/>
          <p:cNvSpPr/>
          <p:nvPr/>
        </p:nvSpPr>
        <p:spPr bwMode="auto">
          <a:xfrm rot="18835303">
            <a:off x="8286896" y="4515158"/>
            <a:ext cx="606424"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170</a:t>
            </a:r>
            <a:r>
              <a:rPr lang="ja-JP" altLang="en-US" sz="1050" dirty="0">
                <a:solidFill>
                  <a:schemeClr val="tx1"/>
                </a:solidFill>
                <a:latin typeface="+mn-ea"/>
              </a:rPr>
              <a:t>号</a:t>
            </a:r>
          </a:p>
        </p:txBody>
      </p:sp>
      <p:sp>
        <p:nvSpPr>
          <p:cNvPr id="83" name="正方形/長方形 82"/>
          <p:cNvSpPr/>
          <p:nvPr/>
        </p:nvSpPr>
        <p:spPr bwMode="auto">
          <a:xfrm rot="1261396">
            <a:off x="7047248" y="4785229"/>
            <a:ext cx="923925" cy="13811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府道大阪羽曳野線</a:t>
            </a:r>
            <a:endParaRPr lang="en-US" altLang="ja-JP" sz="900" dirty="0">
              <a:solidFill>
                <a:schemeClr val="tx1"/>
              </a:solidFill>
            </a:endParaRPr>
          </a:p>
        </p:txBody>
      </p:sp>
      <p:cxnSp>
        <p:nvCxnSpPr>
          <p:cNvPr id="84" name="直線コネクタ 83"/>
          <p:cNvCxnSpPr>
            <a:cxnSpLocks/>
          </p:cNvCxnSpPr>
          <p:nvPr/>
        </p:nvCxnSpPr>
        <p:spPr>
          <a:xfrm flipV="1">
            <a:off x="4772336" y="3875920"/>
            <a:ext cx="1633135" cy="37435"/>
          </a:xfrm>
          <a:prstGeom prst="line">
            <a:avLst/>
          </a:prstGeom>
          <a:ln w="28575">
            <a:solidFill>
              <a:schemeClr val="tx1"/>
            </a:solidFill>
            <a:prstDash val="dash"/>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85" name="正方形/長方形 84"/>
          <p:cNvSpPr/>
          <p:nvPr/>
        </p:nvSpPr>
        <p:spPr>
          <a:xfrm rot="21417243">
            <a:off x="4526699" y="2626311"/>
            <a:ext cx="161925" cy="15494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anchor="ctr">
            <a:spAutoFit/>
          </a:bodyPr>
          <a:lstStyle/>
          <a:p>
            <a:pPr algn="ctr">
              <a:defRPr/>
            </a:pPr>
            <a:r>
              <a:rPr lang="ja-JP" altLang="en-US" sz="1050" dirty="0">
                <a:solidFill>
                  <a:schemeClr val="tx1"/>
                </a:solidFill>
              </a:rPr>
              <a:t>府道（旧）大阪中央環状線</a:t>
            </a:r>
            <a:endParaRPr lang="en-US" altLang="ja-JP" sz="1050" dirty="0">
              <a:solidFill>
                <a:schemeClr val="tx1"/>
              </a:solidFill>
            </a:endParaRPr>
          </a:p>
        </p:txBody>
      </p:sp>
      <p:sp>
        <p:nvSpPr>
          <p:cNvPr id="86" name="フリーフォーム 85"/>
          <p:cNvSpPr/>
          <p:nvPr/>
        </p:nvSpPr>
        <p:spPr>
          <a:xfrm>
            <a:off x="6681379" y="3754410"/>
            <a:ext cx="1702479" cy="670190"/>
          </a:xfrm>
          <a:custGeom>
            <a:avLst/>
            <a:gdLst>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369887 w 1435303"/>
              <a:gd name="connsiteY24" fmla="*/ 179489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1547 w 1429388"/>
              <a:gd name="connsiteY0" fmla="*/ 493814 h 805094"/>
              <a:gd name="connsiteX1" fmla="*/ 21072 w 1429388"/>
              <a:gd name="connsiteY1" fmla="*/ 555726 h 805094"/>
              <a:gd name="connsiteX2" fmla="*/ 54410 w 1429388"/>
              <a:gd name="connsiteY2" fmla="*/ 560489 h 805094"/>
              <a:gd name="connsiteX3" fmla="*/ 59172 w 1429388"/>
              <a:gd name="connsiteY3" fmla="*/ 627164 h 805094"/>
              <a:gd name="connsiteX4" fmla="*/ 935472 w 1429388"/>
              <a:gd name="connsiteY4" fmla="*/ 589064 h 805094"/>
              <a:gd name="connsiteX5" fmla="*/ 1192647 w 1429388"/>
              <a:gd name="connsiteY5" fmla="*/ 803376 h 805094"/>
              <a:gd name="connsiteX6" fmla="*/ 1268847 w 1429388"/>
              <a:gd name="connsiteY6" fmla="*/ 689076 h 805094"/>
              <a:gd name="connsiteX7" fmla="*/ 1249797 w 1429388"/>
              <a:gd name="connsiteY7" fmla="*/ 674789 h 805094"/>
              <a:gd name="connsiteX8" fmla="*/ 1287897 w 1429388"/>
              <a:gd name="connsiteY8" fmla="*/ 584301 h 805094"/>
              <a:gd name="connsiteX9" fmla="*/ 1259322 w 1429388"/>
              <a:gd name="connsiteY9" fmla="*/ 574776 h 805094"/>
              <a:gd name="connsiteX10" fmla="*/ 1292660 w 1429388"/>
              <a:gd name="connsiteY10" fmla="*/ 503339 h 805094"/>
              <a:gd name="connsiteX11" fmla="*/ 1249797 w 1429388"/>
              <a:gd name="connsiteY11" fmla="*/ 474764 h 805094"/>
              <a:gd name="connsiteX12" fmla="*/ 1283135 w 1429388"/>
              <a:gd name="connsiteY12" fmla="*/ 403326 h 805094"/>
              <a:gd name="connsiteX13" fmla="*/ 1402197 w 1429388"/>
              <a:gd name="connsiteY13" fmla="*/ 441426 h 805094"/>
              <a:gd name="connsiteX14" fmla="*/ 1416485 w 1429388"/>
              <a:gd name="connsiteY14" fmla="*/ 322364 h 805094"/>
              <a:gd name="connsiteX15" fmla="*/ 1245035 w 1429388"/>
              <a:gd name="connsiteY15" fmla="*/ 260451 h 805094"/>
              <a:gd name="connsiteX16" fmla="*/ 1002147 w 1429388"/>
              <a:gd name="connsiteY16" fmla="*/ 241401 h 805094"/>
              <a:gd name="connsiteX17" fmla="*/ 911660 w 1429388"/>
              <a:gd name="connsiteY17" fmla="*/ 160439 h 805094"/>
              <a:gd name="connsiteX18" fmla="*/ 911660 w 1429388"/>
              <a:gd name="connsiteY18" fmla="*/ 74714 h 805094"/>
              <a:gd name="connsiteX19" fmla="*/ 854510 w 1429388"/>
              <a:gd name="connsiteY19" fmla="*/ 8039 h 805094"/>
              <a:gd name="connsiteX20" fmla="*/ 649722 w 1429388"/>
              <a:gd name="connsiteY20" fmla="*/ 8039 h 805094"/>
              <a:gd name="connsiteX21" fmla="*/ 611622 w 1429388"/>
              <a:gd name="connsiteY21" fmla="*/ 69951 h 805094"/>
              <a:gd name="connsiteX22" fmla="*/ 473509 w 1429388"/>
              <a:gd name="connsiteY22" fmla="*/ 60426 h 805094"/>
              <a:gd name="connsiteX23" fmla="*/ 383022 w 1429388"/>
              <a:gd name="connsiteY23" fmla="*/ 179488 h 805094"/>
              <a:gd name="connsiteX24" fmla="*/ 411597 w 1429388"/>
              <a:gd name="connsiteY24" fmla="*/ 203302 h 805094"/>
              <a:gd name="connsiteX25" fmla="*/ 468747 w 1429388"/>
              <a:gd name="connsiteY25" fmla="*/ 269976 h 805094"/>
              <a:gd name="connsiteX26" fmla="*/ 187760 w 1429388"/>
              <a:gd name="connsiteY26" fmla="*/ 489051 h 805094"/>
              <a:gd name="connsiteX27" fmla="*/ 11547 w 1429388"/>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130175 w 1404938"/>
              <a:gd name="connsiteY27" fmla="*/ 388937 h 795337"/>
              <a:gd name="connsiteX28" fmla="*/ 0 w 1404938"/>
              <a:gd name="connsiteY28" fmla="*/ 485775 h 795337"/>
              <a:gd name="connsiteX0" fmla="*/ 0 w 1411288"/>
              <a:gd name="connsiteY0" fmla="*/ 422275 h 795337"/>
              <a:gd name="connsiteX1" fmla="*/ 15875 w 1411288"/>
              <a:gd name="connsiteY1" fmla="*/ 547687 h 795337"/>
              <a:gd name="connsiteX2" fmla="*/ 49213 w 1411288"/>
              <a:gd name="connsiteY2" fmla="*/ 552450 h 795337"/>
              <a:gd name="connsiteX3" fmla="*/ 53975 w 1411288"/>
              <a:gd name="connsiteY3" fmla="*/ 619125 h 795337"/>
              <a:gd name="connsiteX4" fmla="*/ 930275 w 1411288"/>
              <a:gd name="connsiteY4" fmla="*/ 581025 h 795337"/>
              <a:gd name="connsiteX5" fmla="*/ 1187450 w 1411288"/>
              <a:gd name="connsiteY5" fmla="*/ 795337 h 795337"/>
              <a:gd name="connsiteX6" fmla="*/ 1263650 w 1411288"/>
              <a:gd name="connsiteY6" fmla="*/ 681037 h 795337"/>
              <a:gd name="connsiteX7" fmla="*/ 1244600 w 1411288"/>
              <a:gd name="connsiteY7" fmla="*/ 666750 h 795337"/>
              <a:gd name="connsiteX8" fmla="*/ 1282700 w 1411288"/>
              <a:gd name="connsiteY8" fmla="*/ 576262 h 795337"/>
              <a:gd name="connsiteX9" fmla="*/ 1254125 w 1411288"/>
              <a:gd name="connsiteY9" fmla="*/ 566737 h 795337"/>
              <a:gd name="connsiteX10" fmla="*/ 1287463 w 1411288"/>
              <a:gd name="connsiteY10" fmla="*/ 495300 h 795337"/>
              <a:gd name="connsiteX11" fmla="*/ 1244600 w 1411288"/>
              <a:gd name="connsiteY11" fmla="*/ 466725 h 795337"/>
              <a:gd name="connsiteX12" fmla="*/ 1277938 w 1411288"/>
              <a:gd name="connsiteY12" fmla="*/ 395287 h 795337"/>
              <a:gd name="connsiteX13" fmla="*/ 1397000 w 1411288"/>
              <a:gd name="connsiteY13" fmla="*/ 433387 h 795337"/>
              <a:gd name="connsiteX14" fmla="*/ 1411288 w 1411288"/>
              <a:gd name="connsiteY14" fmla="*/ 314325 h 795337"/>
              <a:gd name="connsiteX15" fmla="*/ 1239838 w 1411288"/>
              <a:gd name="connsiteY15" fmla="*/ 252412 h 795337"/>
              <a:gd name="connsiteX16" fmla="*/ 996950 w 1411288"/>
              <a:gd name="connsiteY16" fmla="*/ 233362 h 795337"/>
              <a:gd name="connsiteX17" fmla="*/ 906463 w 1411288"/>
              <a:gd name="connsiteY17" fmla="*/ 152400 h 795337"/>
              <a:gd name="connsiteX18" fmla="*/ 906463 w 1411288"/>
              <a:gd name="connsiteY18" fmla="*/ 66675 h 795337"/>
              <a:gd name="connsiteX19" fmla="*/ 849313 w 1411288"/>
              <a:gd name="connsiteY19" fmla="*/ 0 h 795337"/>
              <a:gd name="connsiteX20" fmla="*/ 644525 w 1411288"/>
              <a:gd name="connsiteY20" fmla="*/ 0 h 795337"/>
              <a:gd name="connsiteX21" fmla="*/ 606425 w 1411288"/>
              <a:gd name="connsiteY21" fmla="*/ 61912 h 795337"/>
              <a:gd name="connsiteX22" fmla="*/ 385762 w 1411288"/>
              <a:gd name="connsiteY22" fmla="*/ 52387 h 795337"/>
              <a:gd name="connsiteX23" fmla="*/ 333375 w 1411288"/>
              <a:gd name="connsiteY23" fmla="*/ 165099 h 795337"/>
              <a:gd name="connsiteX24" fmla="*/ 406400 w 1411288"/>
              <a:gd name="connsiteY24" fmla="*/ 195263 h 795337"/>
              <a:gd name="connsiteX25" fmla="*/ 336550 w 1411288"/>
              <a:gd name="connsiteY25" fmla="*/ 261937 h 795337"/>
              <a:gd name="connsiteX26" fmla="*/ 182563 w 1411288"/>
              <a:gd name="connsiteY26" fmla="*/ 442912 h 795337"/>
              <a:gd name="connsiteX27" fmla="*/ 136525 w 1411288"/>
              <a:gd name="connsiteY27" fmla="*/ 388937 h 795337"/>
              <a:gd name="connsiteX28" fmla="*/ 0 w 1411288"/>
              <a:gd name="connsiteY28" fmla="*/ 422275 h 795337"/>
              <a:gd name="connsiteX0" fmla="*/ 246648 w 1657936"/>
              <a:gd name="connsiteY0" fmla="*/ 422275 h 795337"/>
              <a:gd name="connsiteX1" fmla="*/ 262523 w 1657936"/>
              <a:gd name="connsiteY1" fmla="*/ 547687 h 795337"/>
              <a:gd name="connsiteX2" fmla="*/ 295861 w 1657936"/>
              <a:gd name="connsiteY2" fmla="*/ 552450 h 795337"/>
              <a:gd name="connsiteX3" fmla="*/ 0 w 1657936"/>
              <a:gd name="connsiteY3" fmla="*/ 639731 h 795337"/>
              <a:gd name="connsiteX4" fmla="*/ 1176923 w 1657936"/>
              <a:gd name="connsiteY4" fmla="*/ 581025 h 795337"/>
              <a:gd name="connsiteX5" fmla="*/ 1434098 w 1657936"/>
              <a:gd name="connsiteY5" fmla="*/ 795337 h 795337"/>
              <a:gd name="connsiteX6" fmla="*/ 1510298 w 1657936"/>
              <a:gd name="connsiteY6" fmla="*/ 681037 h 795337"/>
              <a:gd name="connsiteX7" fmla="*/ 1491248 w 1657936"/>
              <a:gd name="connsiteY7" fmla="*/ 666750 h 795337"/>
              <a:gd name="connsiteX8" fmla="*/ 1529348 w 1657936"/>
              <a:gd name="connsiteY8" fmla="*/ 576262 h 795337"/>
              <a:gd name="connsiteX9" fmla="*/ 1500773 w 1657936"/>
              <a:gd name="connsiteY9" fmla="*/ 566737 h 795337"/>
              <a:gd name="connsiteX10" fmla="*/ 1534111 w 1657936"/>
              <a:gd name="connsiteY10" fmla="*/ 495300 h 795337"/>
              <a:gd name="connsiteX11" fmla="*/ 1491248 w 1657936"/>
              <a:gd name="connsiteY11" fmla="*/ 466725 h 795337"/>
              <a:gd name="connsiteX12" fmla="*/ 1524586 w 1657936"/>
              <a:gd name="connsiteY12" fmla="*/ 395287 h 795337"/>
              <a:gd name="connsiteX13" fmla="*/ 1643648 w 1657936"/>
              <a:gd name="connsiteY13" fmla="*/ 433387 h 795337"/>
              <a:gd name="connsiteX14" fmla="*/ 1657936 w 1657936"/>
              <a:gd name="connsiteY14" fmla="*/ 314325 h 795337"/>
              <a:gd name="connsiteX15" fmla="*/ 1486486 w 1657936"/>
              <a:gd name="connsiteY15" fmla="*/ 252412 h 795337"/>
              <a:gd name="connsiteX16" fmla="*/ 1243598 w 1657936"/>
              <a:gd name="connsiteY16" fmla="*/ 233362 h 795337"/>
              <a:gd name="connsiteX17" fmla="*/ 1153111 w 1657936"/>
              <a:gd name="connsiteY17" fmla="*/ 152400 h 795337"/>
              <a:gd name="connsiteX18" fmla="*/ 1153111 w 1657936"/>
              <a:gd name="connsiteY18" fmla="*/ 66675 h 795337"/>
              <a:gd name="connsiteX19" fmla="*/ 1095961 w 1657936"/>
              <a:gd name="connsiteY19" fmla="*/ 0 h 795337"/>
              <a:gd name="connsiteX20" fmla="*/ 891173 w 1657936"/>
              <a:gd name="connsiteY20" fmla="*/ 0 h 795337"/>
              <a:gd name="connsiteX21" fmla="*/ 853073 w 1657936"/>
              <a:gd name="connsiteY21" fmla="*/ 61912 h 795337"/>
              <a:gd name="connsiteX22" fmla="*/ 632410 w 1657936"/>
              <a:gd name="connsiteY22" fmla="*/ 52387 h 795337"/>
              <a:gd name="connsiteX23" fmla="*/ 580023 w 1657936"/>
              <a:gd name="connsiteY23" fmla="*/ 165099 h 795337"/>
              <a:gd name="connsiteX24" fmla="*/ 653048 w 1657936"/>
              <a:gd name="connsiteY24" fmla="*/ 195263 h 795337"/>
              <a:gd name="connsiteX25" fmla="*/ 583198 w 1657936"/>
              <a:gd name="connsiteY25" fmla="*/ 261937 h 795337"/>
              <a:gd name="connsiteX26" fmla="*/ 429211 w 1657936"/>
              <a:gd name="connsiteY26" fmla="*/ 442912 h 795337"/>
              <a:gd name="connsiteX27" fmla="*/ 383173 w 1657936"/>
              <a:gd name="connsiteY27" fmla="*/ 388937 h 795337"/>
              <a:gd name="connsiteX28" fmla="*/ 246648 w 1657936"/>
              <a:gd name="connsiteY28" fmla="*/ 422275 h 795337"/>
              <a:gd name="connsiteX0" fmla="*/ 250060 w 1661348"/>
              <a:gd name="connsiteY0" fmla="*/ 422275 h 795337"/>
              <a:gd name="connsiteX1" fmla="*/ 0 w 1661348"/>
              <a:gd name="connsiteY1" fmla="*/ 501323 h 795337"/>
              <a:gd name="connsiteX2" fmla="*/ 299273 w 1661348"/>
              <a:gd name="connsiteY2" fmla="*/ 552450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541010 w 1661348"/>
              <a:gd name="connsiteY22" fmla="*/ 67841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1081897 w 1661348"/>
              <a:gd name="connsiteY20" fmla="*/ 265299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355600 h 728662"/>
              <a:gd name="connsiteX1" fmla="*/ 0 w 1661348"/>
              <a:gd name="connsiteY1" fmla="*/ 434648 h 728662"/>
              <a:gd name="connsiteX2" fmla="*/ 12526 w 1661348"/>
              <a:gd name="connsiteY2" fmla="*/ 501229 h 728662"/>
              <a:gd name="connsiteX3" fmla="*/ 3412 w 1661348"/>
              <a:gd name="connsiteY3" fmla="*/ 573056 h 728662"/>
              <a:gd name="connsiteX4" fmla="*/ 1180335 w 1661348"/>
              <a:gd name="connsiteY4" fmla="*/ 514350 h 728662"/>
              <a:gd name="connsiteX5" fmla="*/ 1437510 w 1661348"/>
              <a:gd name="connsiteY5" fmla="*/ 728662 h 728662"/>
              <a:gd name="connsiteX6" fmla="*/ 1513710 w 1661348"/>
              <a:gd name="connsiteY6" fmla="*/ 614362 h 728662"/>
              <a:gd name="connsiteX7" fmla="*/ 1494660 w 1661348"/>
              <a:gd name="connsiteY7" fmla="*/ 600075 h 728662"/>
              <a:gd name="connsiteX8" fmla="*/ 1532760 w 1661348"/>
              <a:gd name="connsiteY8" fmla="*/ 509587 h 728662"/>
              <a:gd name="connsiteX9" fmla="*/ 1504185 w 1661348"/>
              <a:gd name="connsiteY9" fmla="*/ 500062 h 728662"/>
              <a:gd name="connsiteX10" fmla="*/ 1537523 w 1661348"/>
              <a:gd name="connsiteY10" fmla="*/ 428625 h 728662"/>
              <a:gd name="connsiteX11" fmla="*/ 1494660 w 1661348"/>
              <a:gd name="connsiteY11" fmla="*/ 400050 h 728662"/>
              <a:gd name="connsiteX12" fmla="*/ 1527998 w 1661348"/>
              <a:gd name="connsiteY12" fmla="*/ 328612 h 728662"/>
              <a:gd name="connsiteX13" fmla="*/ 1647060 w 1661348"/>
              <a:gd name="connsiteY13" fmla="*/ 366712 h 728662"/>
              <a:gd name="connsiteX14" fmla="*/ 1661348 w 1661348"/>
              <a:gd name="connsiteY14" fmla="*/ 247650 h 728662"/>
              <a:gd name="connsiteX15" fmla="*/ 1489898 w 1661348"/>
              <a:gd name="connsiteY15" fmla="*/ 185737 h 728662"/>
              <a:gd name="connsiteX16" fmla="*/ 1247010 w 1661348"/>
              <a:gd name="connsiteY16" fmla="*/ 166687 h 728662"/>
              <a:gd name="connsiteX17" fmla="*/ 1156523 w 1661348"/>
              <a:gd name="connsiteY17" fmla="*/ 85725 h 728662"/>
              <a:gd name="connsiteX18" fmla="*/ 1156523 w 1661348"/>
              <a:gd name="connsiteY18" fmla="*/ 0 h 728662"/>
              <a:gd name="connsiteX19" fmla="*/ 1081897 w 1661348"/>
              <a:gd name="connsiteY19" fmla="*/ 198624 h 728662"/>
              <a:gd name="connsiteX20" fmla="*/ 833361 w 1661348"/>
              <a:gd name="connsiteY20" fmla="*/ 10692 h 728662"/>
              <a:gd name="connsiteX21" fmla="*/ 626659 w 1661348"/>
              <a:gd name="connsiteY21" fmla="*/ 35795 h 728662"/>
              <a:gd name="connsiteX22" fmla="*/ 541010 w 1661348"/>
              <a:gd name="connsiteY22" fmla="*/ 1166 h 728662"/>
              <a:gd name="connsiteX23" fmla="*/ 474748 w 1661348"/>
              <a:gd name="connsiteY23" fmla="*/ 95848 h 728662"/>
              <a:gd name="connsiteX24" fmla="*/ 524649 w 1661348"/>
              <a:gd name="connsiteY24" fmla="*/ 136316 h 728662"/>
              <a:gd name="connsiteX25" fmla="*/ 482549 w 1661348"/>
              <a:gd name="connsiteY25" fmla="*/ 177232 h 728662"/>
              <a:gd name="connsiteX26" fmla="*/ 717058 w 1661348"/>
              <a:gd name="connsiteY26" fmla="*/ 337602 h 728662"/>
              <a:gd name="connsiteX27" fmla="*/ 386585 w 1661348"/>
              <a:gd name="connsiteY27" fmla="*/ 348019 h 728662"/>
              <a:gd name="connsiteX28" fmla="*/ 250060 w 1661348"/>
              <a:gd name="connsiteY28" fmla="*/ 355600 h 728662"/>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156523 w 1661348"/>
              <a:gd name="connsiteY17" fmla="*/ 84559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23585 w 1661348"/>
              <a:gd name="connsiteY17" fmla="*/ 226224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60585 w 1661348"/>
              <a:gd name="connsiteY17" fmla="*/ 197890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365024 w 1661348"/>
              <a:gd name="connsiteY15" fmla="*/ 218055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365024 w 1663661"/>
              <a:gd name="connsiteY15" fmla="*/ 218055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74896"/>
              <a:gd name="connsiteY0" fmla="*/ 354434 h 727496"/>
              <a:gd name="connsiteX1" fmla="*/ 0 w 1674896"/>
              <a:gd name="connsiteY1" fmla="*/ 433482 h 727496"/>
              <a:gd name="connsiteX2" fmla="*/ 12526 w 1674896"/>
              <a:gd name="connsiteY2" fmla="*/ 500063 h 727496"/>
              <a:gd name="connsiteX3" fmla="*/ 3412 w 1674896"/>
              <a:gd name="connsiteY3" fmla="*/ 571890 h 727496"/>
              <a:gd name="connsiteX4" fmla="*/ 1180335 w 1674896"/>
              <a:gd name="connsiteY4" fmla="*/ 513184 h 727496"/>
              <a:gd name="connsiteX5" fmla="*/ 1437510 w 1674896"/>
              <a:gd name="connsiteY5" fmla="*/ 727496 h 727496"/>
              <a:gd name="connsiteX6" fmla="*/ 1513710 w 1674896"/>
              <a:gd name="connsiteY6" fmla="*/ 613196 h 727496"/>
              <a:gd name="connsiteX7" fmla="*/ 1494660 w 1674896"/>
              <a:gd name="connsiteY7" fmla="*/ 598909 h 727496"/>
              <a:gd name="connsiteX8" fmla="*/ 1532760 w 1674896"/>
              <a:gd name="connsiteY8" fmla="*/ 508421 h 727496"/>
              <a:gd name="connsiteX9" fmla="*/ 1504185 w 1674896"/>
              <a:gd name="connsiteY9" fmla="*/ 498896 h 727496"/>
              <a:gd name="connsiteX10" fmla="*/ 1537523 w 1674896"/>
              <a:gd name="connsiteY10" fmla="*/ 427459 h 727496"/>
              <a:gd name="connsiteX11" fmla="*/ 1494660 w 1674896"/>
              <a:gd name="connsiteY11" fmla="*/ 398884 h 727496"/>
              <a:gd name="connsiteX12" fmla="*/ 1527998 w 1674896"/>
              <a:gd name="connsiteY12" fmla="*/ 327446 h 727496"/>
              <a:gd name="connsiteX13" fmla="*/ 1647060 w 1674896"/>
              <a:gd name="connsiteY13" fmla="*/ 365546 h 727496"/>
              <a:gd name="connsiteX14" fmla="*/ 1663661 w 1674896"/>
              <a:gd name="connsiteY14" fmla="*/ 259364 h 727496"/>
              <a:gd name="connsiteX15" fmla="*/ 1674896 w 1674896"/>
              <a:gd name="connsiteY15" fmla="*/ 272145 h 727496"/>
              <a:gd name="connsiteX16" fmla="*/ 1260585 w 1674896"/>
              <a:gd name="connsiteY16" fmla="*/ 197890 h 727496"/>
              <a:gd name="connsiteX17" fmla="*/ 1126460 w 1674896"/>
              <a:gd name="connsiteY17" fmla="*/ 161103 h 727496"/>
              <a:gd name="connsiteX18" fmla="*/ 1081897 w 1674896"/>
              <a:gd name="connsiteY18" fmla="*/ 197458 h 727496"/>
              <a:gd name="connsiteX19" fmla="*/ 833361 w 1674896"/>
              <a:gd name="connsiteY19" fmla="*/ 9526 h 727496"/>
              <a:gd name="connsiteX20" fmla="*/ 626659 w 1674896"/>
              <a:gd name="connsiteY20" fmla="*/ 34629 h 727496"/>
              <a:gd name="connsiteX21" fmla="*/ 541010 w 1674896"/>
              <a:gd name="connsiteY21" fmla="*/ 0 h 727496"/>
              <a:gd name="connsiteX22" fmla="*/ 474748 w 1674896"/>
              <a:gd name="connsiteY22" fmla="*/ 94682 h 727496"/>
              <a:gd name="connsiteX23" fmla="*/ 524649 w 1674896"/>
              <a:gd name="connsiteY23" fmla="*/ 135150 h 727496"/>
              <a:gd name="connsiteX24" fmla="*/ 482549 w 1674896"/>
              <a:gd name="connsiteY24" fmla="*/ 176066 h 727496"/>
              <a:gd name="connsiteX25" fmla="*/ 717058 w 1674896"/>
              <a:gd name="connsiteY25" fmla="*/ 336436 h 727496"/>
              <a:gd name="connsiteX26" fmla="*/ 386585 w 1674896"/>
              <a:gd name="connsiteY26" fmla="*/ 346853 h 727496"/>
              <a:gd name="connsiteX27" fmla="*/ 250060 w 1674896"/>
              <a:gd name="connsiteY27" fmla="*/ 354434 h 727496"/>
              <a:gd name="connsiteX0" fmla="*/ 250060 w 1667958"/>
              <a:gd name="connsiteY0" fmla="*/ 354434 h 727496"/>
              <a:gd name="connsiteX1" fmla="*/ 0 w 1667958"/>
              <a:gd name="connsiteY1" fmla="*/ 433482 h 727496"/>
              <a:gd name="connsiteX2" fmla="*/ 12526 w 1667958"/>
              <a:gd name="connsiteY2" fmla="*/ 500063 h 727496"/>
              <a:gd name="connsiteX3" fmla="*/ 3412 w 1667958"/>
              <a:gd name="connsiteY3" fmla="*/ 571890 h 727496"/>
              <a:gd name="connsiteX4" fmla="*/ 1180335 w 1667958"/>
              <a:gd name="connsiteY4" fmla="*/ 513184 h 727496"/>
              <a:gd name="connsiteX5" fmla="*/ 1437510 w 1667958"/>
              <a:gd name="connsiteY5" fmla="*/ 727496 h 727496"/>
              <a:gd name="connsiteX6" fmla="*/ 1513710 w 1667958"/>
              <a:gd name="connsiteY6" fmla="*/ 613196 h 727496"/>
              <a:gd name="connsiteX7" fmla="*/ 1494660 w 1667958"/>
              <a:gd name="connsiteY7" fmla="*/ 598909 h 727496"/>
              <a:gd name="connsiteX8" fmla="*/ 1532760 w 1667958"/>
              <a:gd name="connsiteY8" fmla="*/ 508421 h 727496"/>
              <a:gd name="connsiteX9" fmla="*/ 1504185 w 1667958"/>
              <a:gd name="connsiteY9" fmla="*/ 498896 h 727496"/>
              <a:gd name="connsiteX10" fmla="*/ 1537523 w 1667958"/>
              <a:gd name="connsiteY10" fmla="*/ 427459 h 727496"/>
              <a:gd name="connsiteX11" fmla="*/ 1494660 w 1667958"/>
              <a:gd name="connsiteY11" fmla="*/ 398884 h 727496"/>
              <a:gd name="connsiteX12" fmla="*/ 1527998 w 1667958"/>
              <a:gd name="connsiteY12" fmla="*/ 327446 h 727496"/>
              <a:gd name="connsiteX13" fmla="*/ 1647060 w 1667958"/>
              <a:gd name="connsiteY13" fmla="*/ 365546 h 727496"/>
              <a:gd name="connsiteX14" fmla="*/ 1663661 w 1667958"/>
              <a:gd name="connsiteY14" fmla="*/ 259364 h 727496"/>
              <a:gd name="connsiteX15" fmla="*/ 1667958 w 1667958"/>
              <a:gd name="connsiteY15" fmla="*/ 243811 h 727496"/>
              <a:gd name="connsiteX16" fmla="*/ 1260585 w 1667958"/>
              <a:gd name="connsiteY16" fmla="*/ 197890 h 727496"/>
              <a:gd name="connsiteX17" fmla="*/ 1126460 w 1667958"/>
              <a:gd name="connsiteY17" fmla="*/ 161103 h 727496"/>
              <a:gd name="connsiteX18" fmla="*/ 1081897 w 1667958"/>
              <a:gd name="connsiteY18" fmla="*/ 197458 h 727496"/>
              <a:gd name="connsiteX19" fmla="*/ 833361 w 1667958"/>
              <a:gd name="connsiteY19" fmla="*/ 9526 h 727496"/>
              <a:gd name="connsiteX20" fmla="*/ 626659 w 1667958"/>
              <a:gd name="connsiteY20" fmla="*/ 34629 h 727496"/>
              <a:gd name="connsiteX21" fmla="*/ 541010 w 1667958"/>
              <a:gd name="connsiteY21" fmla="*/ 0 h 727496"/>
              <a:gd name="connsiteX22" fmla="*/ 474748 w 1667958"/>
              <a:gd name="connsiteY22" fmla="*/ 94682 h 727496"/>
              <a:gd name="connsiteX23" fmla="*/ 524649 w 1667958"/>
              <a:gd name="connsiteY23" fmla="*/ 135150 h 727496"/>
              <a:gd name="connsiteX24" fmla="*/ 482549 w 1667958"/>
              <a:gd name="connsiteY24" fmla="*/ 176066 h 727496"/>
              <a:gd name="connsiteX25" fmla="*/ 717058 w 1667958"/>
              <a:gd name="connsiteY25" fmla="*/ 336436 h 727496"/>
              <a:gd name="connsiteX26" fmla="*/ 386585 w 1667958"/>
              <a:gd name="connsiteY26" fmla="*/ 346853 h 727496"/>
              <a:gd name="connsiteX27" fmla="*/ 250060 w 166795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543085 w 1663661"/>
              <a:gd name="connsiteY15" fmla="*/ 243811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47060 w 1656724"/>
              <a:gd name="connsiteY13" fmla="*/ 365546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7810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37523 w 1656724"/>
              <a:gd name="connsiteY9" fmla="*/ 427459 h 727496"/>
              <a:gd name="connsiteX10" fmla="*/ 1429911 w 1656724"/>
              <a:gd name="connsiteY10" fmla="*/ 352522 h 727496"/>
              <a:gd name="connsiteX11" fmla="*/ 1465561 w 1656724"/>
              <a:gd name="connsiteY11" fmla="*/ 314567 h 727496"/>
              <a:gd name="connsiteX12" fmla="*/ 1635498 w 1656724"/>
              <a:gd name="connsiteY12" fmla="*/ 368122 h 727496"/>
              <a:gd name="connsiteX13" fmla="*/ 1656724 w 1656724"/>
              <a:gd name="connsiteY13" fmla="*/ 246485 h 727496"/>
              <a:gd name="connsiteX14" fmla="*/ 1543085 w 1656724"/>
              <a:gd name="connsiteY14" fmla="*/ 243811 h 727496"/>
              <a:gd name="connsiteX15" fmla="*/ 1260585 w 1656724"/>
              <a:gd name="connsiteY15" fmla="*/ 197890 h 727496"/>
              <a:gd name="connsiteX16" fmla="*/ 1126460 w 1656724"/>
              <a:gd name="connsiteY16" fmla="*/ 161103 h 727496"/>
              <a:gd name="connsiteX17" fmla="*/ 1081897 w 1656724"/>
              <a:gd name="connsiteY17" fmla="*/ 197458 h 727496"/>
              <a:gd name="connsiteX18" fmla="*/ 833361 w 1656724"/>
              <a:gd name="connsiteY18" fmla="*/ 9526 h 727496"/>
              <a:gd name="connsiteX19" fmla="*/ 626659 w 1656724"/>
              <a:gd name="connsiteY19" fmla="*/ 34629 h 727496"/>
              <a:gd name="connsiteX20" fmla="*/ 541010 w 1656724"/>
              <a:gd name="connsiteY20" fmla="*/ 0 h 727496"/>
              <a:gd name="connsiteX21" fmla="*/ 474748 w 1656724"/>
              <a:gd name="connsiteY21" fmla="*/ 94682 h 727496"/>
              <a:gd name="connsiteX22" fmla="*/ 524649 w 1656724"/>
              <a:gd name="connsiteY22" fmla="*/ 135150 h 727496"/>
              <a:gd name="connsiteX23" fmla="*/ 482549 w 1656724"/>
              <a:gd name="connsiteY23" fmla="*/ 176066 h 727496"/>
              <a:gd name="connsiteX24" fmla="*/ 717058 w 1656724"/>
              <a:gd name="connsiteY24" fmla="*/ 336436 h 727496"/>
              <a:gd name="connsiteX25" fmla="*/ 386585 w 1656724"/>
              <a:gd name="connsiteY25" fmla="*/ 346853 h 727496"/>
              <a:gd name="connsiteX26" fmla="*/ 250060 w 1656724"/>
              <a:gd name="connsiteY26"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085523 w 1656724"/>
              <a:gd name="connsiteY4" fmla="*/ 515759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74398 w 1656724"/>
              <a:gd name="connsiteY6" fmla="*/ 644105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65561 w 1656724"/>
              <a:gd name="connsiteY23" fmla="*/ 217953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50060 w 1656724"/>
              <a:gd name="connsiteY24" fmla="*/ 354434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03810 w 1656724"/>
              <a:gd name="connsiteY24" fmla="*/ 344132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203810 w 1656724"/>
              <a:gd name="connsiteY23" fmla="*/ 344132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399300 w 1656724"/>
              <a:gd name="connsiteY22" fmla="*/ 181218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99300 w 1656724"/>
              <a:gd name="connsiteY21" fmla="*/ 181218 h 724921"/>
              <a:gd name="connsiteX22" fmla="*/ 143686 w 1656724"/>
              <a:gd name="connsiteY22"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57675 w 1656724"/>
              <a:gd name="connsiteY21" fmla="*/ 212126 h 724921"/>
              <a:gd name="connsiteX22" fmla="*/ 143686 w 1656724"/>
              <a:gd name="connsiteY22" fmla="*/ 405949 h 724921"/>
              <a:gd name="connsiteX0" fmla="*/ 140274 w 1653312"/>
              <a:gd name="connsiteY0" fmla="*/ 405949 h 724921"/>
              <a:gd name="connsiteX1" fmla="*/ 1212 w 1653312"/>
              <a:gd name="connsiteY1" fmla="*/ 420603 h 724921"/>
              <a:gd name="connsiteX2" fmla="*/ 9114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 name="connsiteX0" fmla="*/ 140274 w 1653312"/>
              <a:gd name="connsiteY0" fmla="*/ 405949 h 724921"/>
              <a:gd name="connsiteX1" fmla="*/ 1212 w 1653312"/>
              <a:gd name="connsiteY1" fmla="*/ 420603 h 724921"/>
              <a:gd name="connsiteX2" fmla="*/ 4489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3312" h="724921">
                <a:moveTo>
                  <a:pt x="140274" y="405949"/>
                </a:moveTo>
                <a:lnTo>
                  <a:pt x="1212" y="420603"/>
                </a:lnTo>
                <a:cubicBezTo>
                  <a:pt x="8356" y="431715"/>
                  <a:pt x="-1861" y="488157"/>
                  <a:pt x="4489" y="500063"/>
                </a:cubicBezTo>
                <a:lnTo>
                  <a:pt x="0" y="571890"/>
                </a:lnTo>
                <a:lnTo>
                  <a:pt x="1082111" y="515759"/>
                </a:lnTo>
                <a:lnTo>
                  <a:pt x="1357786" y="724921"/>
                </a:lnTo>
                <a:lnTo>
                  <a:pt x="1447862" y="633803"/>
                </a:lnTo>
                <a:cubicBezTo>
                  <a:pt x="1457387" y="612372"/>
                  <a:pt x="1395574" y="600917"/>
                  <a:pt x="1398749" y="583454"/>
                </a:cubicBezTo>
                <a:lnTo>
                  <a:pt x="1365163" y="425998"/>
                </a:lnTo>
                <a:cubicBezTo>
                  <a:pt x="1383663" y="390085"/>
                  <a:pt x="1410335" y="371094"/>
                  <a:pt x="1426499" y="352522"/>
                </a:cubicBezTo>
                <a:lnTo>
                  <a:pt x="1462149" y="314567"/>
                </a:lnTo>
                <a:lnTo>
                  <a:pt x="1632086" y="368122"/>
                </a:lnTo>
                <a:lnTo>
                  <a:pt x="1653312" y="246485"/>
                </a:lnTo>
                <a:lnTo>
                  <a:pt x="1539673" y="243811"/>
                </a:lnTo>
                <a:lnTo>
                  <a:pt x="1257173" y="197890"/>
                </a:lnTo>
                <a:lnTo>
                  <a:pt x="1123048" y="161103"/>
                </a:lnTo>
                <a:lnTo>
                  <a:pt x="1078485" y="197458"/>
                </a:lnTo>
                <a:lnTo>
                  <a:pt x="829949" y="9526"/>
                </a:lnTo>
                <a:cubicBezTo>
                  <a:pt x="770299" y="11025"/>
                  <a:pt x="682897" y="33130"/>
                  <a:pt x="623247" y="34629"/>
                </a:cubicBezTo>
                <a:lnTo>
                  <a:pt x="537598" y="0"/>
                </a:lnTo>
                <a:lnTo>
                  <a:pt x="471336" y="94682"/>
                </a:lnTo>
                <a:cubicBezTo>
                  <a:pt x="447718" y="124885"/>
                  <a:pt x="409440" y="160248"/>
                  <a:pt x="354263" y="212126"/>
                </a:cubicBezTo>
                <a:lnTo>
                  <a:pt x="140274" y="405949"/>
                </a:lnTo>
                <a:close/>
              </a:path>
            </a:pathLst>
          </a:custGeom>
          <a:solidFill>
            <a:schemeClr val="accent6">
              <a:lumMod val="75000"/>
              <a:alpha val="35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7" name="正方形/長方形 86"/>
          <p:cNvSpPr/>
          <p:nvPr/>
        </p:nvSpPr>
        <p:spPr bwMode="auto">
          <a:xfrm rot="755879">
            <a:off x="8358210" y="5263093"/>
            <a:ext cx="346075"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大和川</a:t>
            </a:r>
            <a:endParaRPr lang="en-US" altLang="ja-JP" sz="900" dirty="0">
              <a:solidFill>
                <a:schemeClr val="tx1"/>
              </a:solidFill>
            </a:endParaRPr>
          </a:p>
        </p:txBody>
      </p:sp>
      <p:sp>
        <p:nvSpPr>
          <p:cNvPr id="88" name="正方形/長方形 87"/>
          <p:cNvSpPr/>
          <p:nvPr/>
        </p:nvSpPr>
        <p:spPr bwMode="auto">
          <a:xfrm>
            <a:off x="7260276" y="4393703"/>
            <a:ext cx="669925" cy="2047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dirty="0">
                <a:solidFill>
                  <a:schemeClr val="tx1"/>
                </a:solidFill>
              </a:rPr>
              <a:t>八尾空港</a:t>
            </a:r>
            <a:endParaRPr lang="en-US" altLang="ja-JP" sz="900" dirty="0">
              <a:solidFill>
                <a:schemeClr val="tx1"/>
              </a:solidFill>
            </a:endParaRPr>
          </a:p>
        </p:txBody>
      </p:sp>
      <p:sp>
        <p:nvSpPr>
          <p:cNvPr id="89" name="円/楕円 6"/>
          <p:cNvSpPr/>
          <p:nvPr/>
        </p:nvSpPr>
        <p:spPr>
          <a:xfrm>
            <a:off x="5550052" y="4498768"/>
            <a:ext cx="268942" cy="279091"/>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0" name="正方形/長方形 89"/>
          <p:cNvSpPr/>
          <p:nvPr/>
        </p:nvSpPr>
        <p:spPr bwMode="auto">
          <a:xfrm>
            <a:off x="5407928" y="4188813"/>
            <a:ext cx="4492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松原</a:t>
            </a:r>
            <a:r>
              <a:rPr lang="en-US" altLang="ja-JP" sz="1050" dirty="0">
                <a:solidFill>
                  <a:schemeClr val="tx1"/>
                </a:solidFill>
              </a:rPr>
              <a:t>JCT</a:t>
            </a:r>
          </a:p>
        </p:txBody>
      </p:sp>
      <p:sp>
        <p:nvSpPr>
          <p:cNvPr id="91" name="正方形/長方形 90"/>
          <p:cNvSpPr/>
          <p:nvPr/>
        </p:nvSpPr>
        <p:spPr bwMode="auto">
          <a:xfrm rot="20936858">
            <a:off x="4580182" y="5986403"/>
            <a:ext cx="168275" cy="8461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spAutoFit/>
          </a:bodyPr>
          <a:lstStyle/>
          <a:p>
            <a:pPr algn="ctr">
              <a:defRPr/>
            </a:pPr>
            <a:r>
              <a:rPr lang="ja-JP" altLang="en-US" sz="1100" dirty="0">
                <a:solidFill>
                  <a:schemeClr val="tx1"/>
                </a:solidFill>
              </a:rPr>
              <a:t>近畿自動車道</a:t>
            </a:r>
            <a:endParaRPr lang="en-US" altLang="ja-JP" sz="1100" dirty="0">
              <a:solidFill>
                <a:schemeClr val="tx1"/>
              </a:solidFill>
            </a:endParaRPr>
          </a:p>
        </p:txBody>
      </p:sp>
      <p:sp>
        <p:nvSpPr>
          <p:cNvPr id="92" name="正方形/長方形 91"/>
          <p:cNvSpPr/>
          <p:nvPr/>
        </p:nvSpPr>
        <p:spPr bwMode="auto">
          <a:xfrm>
            <a:off x="5692827" y="3427119"/>
            <a:ext cx="995363"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900" dirty="0">
                <a:solidFill>
                  <a:schemeClr val="tx1"/>
                </a:solidFill>
              </a:rPr>
              <a:t>市道木ノ本田井中線</a:t>
            </a:r>
            <a:endParaRPr lang="en-US" altLang="ja-JP" sz="900" dirty="0">
              <a:solidFill>
                <a:schemeClr val="tx1"/>
              </a:solidFill>
            </a:endParaRPr>
          </a:p>
        </p:txBody>
      </p:sp>
      <p:grpSp>
        <p:nvGrpSpPr>
          <p:cNvPr id="93" name="グループ化 92"/>
          <p:cNvGrpSpPr/>
          <p:nvPr/>
        </p:nvGrpSpPr>
        <p:grpSpPr>
          <a:xfrm>
            <a:off x="3503846" y="2508592"/>
            <a:ext cx="444090" cy="452846"/>
            <a:chOff x="7006378" y="2325764"/>
            <a:chExt cx="444090" cy="452846"/>
          </a:xfrm>
          <a:solidFill>
            <a:schemeClr val="bg1"/>
          </a:solidFill>
        </p:grpSpPr>
        <p:pic>
          <p:nvPicPr>
            <p:cNvPr id="94" name="Object 3"/>
            <p:cNvPicPr>
              <a:picLocks noChangeAspect="1"/>
            </p:cNvPicPr>
            <p:nvPr/>
          </p:nvPicPr>
          <p:blipFill rotWithShape="1">
            <a:blip r:embed="rId5" cstate="print">
              <a:extLst>
                <a:ext uri="{28A0092B-C50C-407E-A947-70E740481C1C}">
                  <a14:useLocalDpi xmlns:a14="http://schemas.microsoft.com/office/drawing/2010/main" val="0"/>
                </a:ext>
              </a:extLst>
            </a:blip>
            <a:srcRect l="12218" t="17288" r="16789" b="15519"/>
            <a:stretch/>
          </p:blipFill>
          <p:spPr bwMode="auto">
            <a:xfrm rot="2899641">
              <a:off x="7002000" y="2330142"/>
              <a:ext cx="452846" cy="444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95" name="WordArt 58"/>
            <p:cNvSpPr>
              <a:spLocks noChangeArrowheads="1" noChangeShapeType="1" noTextEdit="1"/>
            </p:cNvSpPr>
            <p:nvPr/>
          </p:nvSpPr>
          <p:spPr bwMode="auto">
            <a:xfrm rot="21317328">
              <a:off x="7178938" y="2493550"/>
              <a:ext cx="138116" cy="108704"/>
            </a:xfrm>
            <a:prstGeom prst="rect">
              <a:avLst/>
            </a:prstGeom>
            <a:grpFill/>
            <a:extLst>
              <a:ext uri="{AF507438-7753-43E0-B8FC-AC1667EBCBE1}">
                <a14:hiddenEffects xmlns:a14="http://schemas.microsoft.com/office/drawing/2010/main">
                  <a:effectLst/>
                </a14:hiddenEffects>
              </a:ext>
            </a:extLst>
          </p:spPr>
          <p:txBody>
            <a:bodyPr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rPr>
                <a:t>N</a:t>
              </a:r>
              <a:endParaRPr lang="ja-JP" altLang="en-US"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endParaRPr>
            </a:p>
          </p:txBody>
        </p:sp>
      </p:grpSp>
      <p:cxnSp>
        <p:nvCxnSpPr>
          <p:cNvPr id="96" name="直線コネクタ 95"/>
          <p:cNvCxnSpPr>
            <a:cxnSpLocks/>
            <a:stCxn id="83" idx="2"/>
          </p:cNvCxnSpPr>
          <p:nvPr/>
        </p:nvCxnSpPr>
        <p:spPr>
          <a:xfrm flipH="1">
            <a:off x="7450890" y="4918744"/>
            <a:ext cx="33547" cy="244295"/>
          </a:xfrm>
          <a:prstGeom prst="line">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97" name="フリーフォーム: 図形 32">
            <a:extLst>
              <a:ext uri="{FF2B5EF4-FFF2-40B4-BE49-F238E27FC236}">
                <a16:creationId xmlns:a16="http://schemas.microsoft.com/office/drawing/2014/main" id="{F5C1B33A-438F-7F6D-885C-53032F5A63AA}"/>
              </a:ext>
            </a:extLst>
          </p:cNvPr>
          <p:cNvSpPr/>
          <p:nvPr/>
        </p:nvSpPr>
        <p:spPr>
          <a:xfrm>
            <a:off x="6451710" y="3650693"/>
            <a:ext cx="907170" cy="2205038"/>
          </a:xfrm>
          <a:custGeom>
            <a:avLst/>
            <a:gdLst>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485775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485775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590550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704850 w 809625"/>
              <a:gd name="connsiteY1" fmla="*/ 200025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57150 w 809625"/>
              <a:gd name="connsiteY7" fmla="*/ 1885950 h 2190750"/>
              <a:gd name="connsiteX8" fmla="*/ 102394 w 809625"/>
              <a:gd name="connsiteY8" fmla="*/ 2190750 h 219075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114300 w 809625"/>
              <a:gd name="connsiteY7" fmla="*/ 1895475 h 2190750"/>
              <a:gd name="connsiteX8" fmla="*/ 102394 w 809625"/>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1906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813401 w 813401"/>
              <a:gd name="connsiteY0" fmla="*/ 0 h 2190750"/>
              <a:gd name="connsiteX1" fmla="*/ 708626 w 813401"/>
              <a:gd name="connsiteY1" fmla="*/ 200025 h 2190750"/>
              <a:gd name="connsiteX2" fmla="*/ 527651 w 813401"/>
              <a:gd name="connsiteY2" fmla="*/ 381000 h 2190750"/>
              <a:gd name="connsiteX3" fmla="*/ 251426 w 813401"/>
              <a:gd name="connsiteY3" fmla="*/ 466725 h 2190750"/>
              <a:gd name="connsiteX4" fmla="*/ 13301 w 813401"/>
              <a:gd name="connsiteY4" fmla="*/ 590550 h 2190750"/>
              <a:gd name="connsiteX5" fmla="*/ 27588 w 813401"/>
              <a:gd name="connsiteY5" fmla="*/ 1419225 h 2190750"/>
              <a:gd name="connsiteX6" fmla="*/ 10920 w 813401"/>
              <a:gd name="connsiteY6" fmla="*/ 1624012 h 2190750"/>
              <a:gd name="connsiteX7" fmla="*/ 118076 w 813401"/>
              <a:gd name="connsiteY7" fmla="*/ 1895475 h 2190750"/>
              <a:gd name="connsiteX8" fmla="*/ 106170 w 813401"/>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6668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900113 w 900113"/>
              <a:gd name="connsiteY0" fmla="*/ 0 h 2205038"/>
              <a:gd name="connsiteX1" fmla="*/ 6977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358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50094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26281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831056 w 900113"/>
              <a:gd name="connsiteY1" fmla="*/ 7620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7249 w 900113"/>
              <a:gd name="connsiteY1" fmla="*/ 9525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0106 w 900113"/>
              <a:gd name="connsiteY1" fmla="*/ 102395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2860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2011 w 900113"/>
              <a:gd name="connsiteY1" fmla="*/ 10715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38189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9630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11202 w 911202"/>
              <a:gd name="connsiteY0" fmla="*/ 0 h 2205038"/>
              <a:gd name="connsiteX1" fmla="*/ 877863 w 911202"/>
              <a:gd name="connsiteY1" fmla="*/ 126207 h 2205038"/>
              <a:gd name="connsiteX2" fmla="*/ 756422 w 911202"/>
              <a:gd name="connsiteY2" fmla="*/ 247651 h 2205038"/>
              <a:gd name="connsiteX3" fmla="*/ 527820 w 911202"/>
              <a:gd name="connsiteY3" fmla="*/ 395288 h 2205038"/>
              <a:gd name="connsiteX4" fmla="*/ 253976 w 911202"/>
              <a:gd name="connsiteY4" fmla="*/ 483394 h 2205038"/>
              <a:gd name="connsiteX5" fmla="*/ 13470 w 911202"/>
              <a:gd name="connsiteY5" fmla="*/ 604838 h 2205038"/>
              <a:gd name="connsiteX6" fmla="*/ 27757 w 911202"/>
              <a:gd name="connsiteY6" fmla="*/ 1433513 h 2205038"/>
              <a:gd name="connsiteX7" fmla="*/ 11089 w 911202"/>
              <a:gd name="connsiteY7" fmla="*/ 1638300 h 2205038"/>
              <a:gd name="connsiteX8" fmla="*/ 118245 w 911202"/>
              <a:gd name="connsiteY8" fmla="*/ 1909763 h 2205038"/>
              <a:gd name="connsiteX9" fmla="*/ 106339 w 911202"/>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7170" h="2205038">
                <a:moveTo>
                  <a:pt x="907170" y="0"/>
                </a:moveTo>
                <a:cubicBezTo>
                  <a:pt x="905581" y="44451"/>
                  <a:pt x="899628" y="84932"/>
                  <a:pt x="873831" y="126207"/>
                </a:cubicBezTo>
                <a:cubicBezTo>
                  <a:pt x="848034" y="167482"/>
                  <a:pt x="808349" y="202804"/>
                  <a:pt x="752390" y="247651"/>
                </a:cubicBezTo>
                <a:cubicBezTo>
                  <a:pt x="688096" y="308770"/>
                  <a:pt x="607529" y="355998"/>
                  <a:pt x="523788" y="395288"/>
                </a:cubicBezTo>
                <a:cubicBezTo>
                  <a:pt x="440047" y="434579"/>
                  <a:pt x="326144" y="470694"/>
                  <a:pt x="249944" y="483394"/>
                </a:cubicBezTo>
                <a:cubicBezTo>
                  <a:pt x="173744" y="496094"/>
                  <a:pt x="37616" y="477442"/>
                  <a:pt x="9438" y="604838"/>
                </a:cubicBezTo>
                <a:cubicBezTo>
                  <a:pt x="-18740" y="732234"/>
                  <a:pt x="25312" y="1241426"/>
                  <a:pt x="23725" y="1433513"/>
                </a:cubicBezTo>
                <a:lnTo>
                  <a:pt x="7057" y="1638300"/>
                </a:lnTo>
                <a:lnTo>
                  <a:pt x="114213" y="1909763"/>
                </a:lnTo>
                <a:lnTo>
                  <a:pt x="102307" y="2205038"/>
                </a:lnTo>
              </a:path>
            </a:pathLst>
          </a:cu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リーフォーム: 図形 36">
            <a:extLst>
              <a:ext uri="{FF2B5EF4-FFF2-40B4-BE49-F238E27FC236}">
                <a16:creationId xmlns:a16="http://schemas.microsoft.com/office/drawing/2014/main" id="{DDB14F1E-BBDD-22B7-BEF2-7FA25E6234ED}"/>
              </a:ext>
            </a:extLst>
          </p:cNvPr>
          <p:cNvSpPr/>
          <p:nvPr/>
        </p:nvSpPr>
        <p:spPr>
          <a:xfrm>
            <a:off x="6142062" y="5853350"/>
            <a:ext cx="409574" cy="2121694"/>
          </a:xfrm>
          <a:custGeom>
            <a:avLst/>
            <a:gdLst>
              <a:gd name="connsiteX0" fmla="*/ 404812 w 404812"/>
              <a:gd name="connsiteY0" fmla="*/ 0 h 2114550"/>
              <a:gd name="connsiteX1" fmla="*/ 385762 w 404812"/>
              <a:gd name="connsiteY1" fmla="*/ 300037 h 2114550"/>
              <a:gd name="connsiteX2" fmla="*/ 357187 w 404812"/>
              <a:gd name="connsiteY2" fmla="*/ 552450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71474 w 404812"/>
              <a:gd name="connsiteY2" fmla="*/ 619125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14337 w 414337"/>
              <a:gd name="connsiteY0" fmla="*/ 0 h 2116932"/>
              <a:gd name="connsiteX1" fmla="*/ 385762 w 414337"/>
              <a:gd name="connsiteY1" fmla="*/ 302419 h 2116932"/>
              <a:gd name="connsiteX2" fmla="*/ 395287 w 414337"/>
              <a:gd name="connsiteY2" fmla="*/ 626269 h 2116932"/>
              <a:gd name="connsiteX3" fmla="*/ 357187 w 414337"/>
              <a:gd name="connsiteY3" fmla="*/ 1088232 h 2116932"/>
              <a:gd name="connsiteX4" fmla="*/ 309562 w 414337"/>
              <a:gd name="connsiteY4" fmla="*/ 1283494 h 2116932"/>
              <a:gd name="connsiteX5" fmla="*/ 0 w 414337"/>
              <a:gd name="connsiteY5" fmla="*/ 2116932 h 2116932"/>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4" h="2121694">
                <a:moveTo>
                  <a:pt x="409574" y="0"/>
                </a:moveTo>
                <a:cubicBezTo>
                  <a:pt x="401637" y="102394"/>
                  <a:pt x="388143" y="202009"/>
                  <a:pt x="385762" y="307181"/>
                </a:cubicBezTo>
                <a:cubicBezTo>
                  <a:pt x="383381" y="412353"/>
                  <a:pt x="400049" y="500062"/>
                  <a:pt x="395287" y="631031"/>
                </a:cubicBezTo>
                <a:cubicBezTo>
                  <a:pt x="415924" y="785019"/>
                  <a:pt x="373062" y="1027907"/>
                  <a:pt x="357187" y="1092994"/>
                </a:cubicBezTo>
                <a:lnTo>
                  <a:pt x="309562" y="1288256"/>
                </a:lnTo>
                <a:cubicBezTo>
                  <a:pt x="293687" y="1353343"/>
                  <a:pt x="103187" y="1843881"/>
                  <a:pt x="0" y="2121694"/>
                </a:cubicBezTo>
              </a:path>
            </a:pathLst>
          </a:custGeom>
          <a:noFill/>
          <a:ln w="1016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フリーフォーム: 図形 42">
            <a:extLst>
              <a:ext uri="{FF2B5EF4-FFF2-40B4-BE49-F238E27FC236}">
                <a16:creationId xmlns:a16="http://schemas.microsoft.com/office/drawing/2014/main" id="{32490A8F-B01E-805D-5B3B-E5CCE0594699}"/>
              </a:ext>
            </a:extLst>
          </p:cNvPr>
          <p:cNvSpPr/>
          <p:nvPr/>
        </p:nvSpPr>
        <p:spPr>
          <a:xfrm>
            <a:off x="8090321" y="2512079"/>
            <a:ext cx="298450" cy="711200"/>
          </a:xfrm>
          <a:custGeom>
            <a:avLst/>
            <a:gdLst>
              <a:gd name="connsiteX0" fmla="*/ 0 w 298450"/>
              <a:gd name="connsiteY0" fmla="*/ 711200 h 711200"/>
              <a:gd name="connsiteX1" fmla="*/ 298450 w 298450"/>
              <a:gd name="connsiteY1" fmla="*/ 463550 h 711200"/>
              <a:gd name="connsiteX2" fmla="*/ 298450 w 298450"/>
              <a:gd name="connsiteY2" fmla="*/ 0 h 711200"/>
            </a:gdLst>
            <a:ahLst/>
            <a:cxnLst>
              <a:cxn ang="0">
                <a:pos x="connsiteX0" y="connsiteY0"/>
              </a:cxn>
              <a:cxn ang="0">
                <a:pos x="connsiteX1" y="connsiteY1"/>
              </a:cxn>
              <a:cxn ang="0">
                <a:pos x="connsiteX2" y="connsiteY2"/>
              </a:cxn>
            </a:cxnLst>
            <a:rect l="l" t="t" r="r" b="b"/>
            <a:pathLst>
              <a:path w="298450" h="711200">
                <a:moveTo>
                  <a:pt x="0" y="711200"/>
                </a:moveTo>
                <a:lnTo>
                  <a:pt x="298450" y="463550"/>
                </a:lnTo>
                <a:lnTo>
                  <a:pt x="29845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円/楕円 6">
            <a:extLst>
              <a:ext uri="{FF2B5EF4-FFF2-40B4-BE49-F238E27FC236}">
                <a16:creationId xmlns:a16="http://schemas.microsoft.com/office/drawing/2014/main" id="{AF923B40-D776-DFB4-CFB3-F04CD77CAECE}"/>
              </a:ext>
            </a:extLst>
          </p:cNvPr>
          <p:cNvSpPr/>
          <p:nvPr/>
        </p:nvSpPr>
        <p:spPr>
          <a:xfrm>
            <a:off x="5453649" y="3673319"/>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2" name="円/楕円 6">
            <a:extLst>
              <a:ext uri="{FF2B5EF4-FFF2-40B4-BE49-F238E27FC236}">
                <a16:creationId xmlns:a16="http://schemas.microsoft.com/office/drawing/2014/main" id="{93615326-35EC-ACEF-EE95-8358DA744893}"/>
              </a:ext>
            </a:extLst>
          </p:cNvPr>
          <p:cNvSpPr/>
          <p:nvPr/>
        </p:nvSpPr>
        <p:spPr>
          <a:xfrm>
            <a:off x="3650590" y="4337242"/>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3" name="円/楕円 6">
            <a:extLst>
              <a:ext uri="{FF2B5EF4-FFF2-40B4-BE49-F238E27FC236}">
                <a16:creationId xmlns:a16="http://schemas.microsoft.com/office/drawing/2014/main" id="{7E82ED65-3131-2F4F-1B75-45774B811A57}"/>
              </a:ext>
            </a:extLst>
          </p:cNvPr>
          <p:cNvSpPr/>
          <p:nvPr/>
        </p:nvSpPr>
        <p:spPr>
          <a:xfrm>
            <a:off x="7668528" y="5701368"/>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4" name="円/楕円 6">
            <a:extLst>
              <a:ext uri="{FF2B5EF4-FFF2-40B4-BE49-F238E27FC236}">
                <a16:creationId xmlns:a16="http://schemas.microsoft.com/office/drawing/2014/main" id="{6A785D89-16B7-2CA7-5D35-D308D71AA7C6}"/>
              </a:ext>
            </a:extLst>
          </p:cNvPr>
          <p:cNvSpPr/>
          <p:nvPr/>
        </p:nvSpPr>
        <p:spPr>
          <a:xfrm>
            <a:off x="4837410" y="7481377"/>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5" name="円/楕円 6">
            <a:extLst>
              <a:ext uri="{FF2B5EF4-FFF2-40B4-BE49-F238E27FC236}">
                <a16:creationId xmlns:a16="http://schemas.microsoft.com/office/drawing/2014/main" id="{418920C9-F301-E413-028E-90E1C178F4D4}"/>
              </a:ext>
            </a:extLst>
          </p:cNvPr>
          <p:cNvSpPr/>
          <p:nvPr/>
        </p:nvSpPr>
        <p:spPr>
          <a:xfrm>
            <a:off x="5069364" y="5120848"/>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6" name="円/楕円 6">
            <a:extLst>
              <a:ext uri="{FF2B5EF4-FFF2-40B4-BE49-F238E27FC236}">
                <a16:creationId xmlns:a16="http://schemas.microsoft.com/office/drawing/2014/main" id="{371C5F3D-BA3B-A29E-45AC-75340C3AA0F0}"/>
              </a:ext>
            </a:extLst>
          </p:cNvPr>
          <p:cNvSpPr/>
          <p:nvPr/>
        </p:nvSpPr>
        <p:spPr>
          <a:xfrm>
            <a:off x="5222332" y="4375480"/>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7" name="フリーフォーム: 図形 75">
            <a:extLst>
              <a:ext uri="{FF2B5EF4-FFF2-40B4-BE49-F238E27FC236}">
                <a16:creationId xmlns:a16="http://schemas.microsoft.com/office/drawing/2014/main" id="{B05BEB34-A1A9-A7D2-37DF-406D148C1656}"/>
              </a:ext>
            </a:extLst>
          </p:cNvPr>
          <p:cNvSpPr/>
          <p:nvPr/>
        </p:nvSpPr>
        <p:spPr>
          <a:xfrm>
            <a:off x="7369198" y="3779281"/>
            <a:ext cx="273050" cy="174625"/>
          </a:xfrm>
          <a:custGeom>
            <a:avLst/>
            <a:gdLst>
              <a:gd name="connsiteX0" fmla="*/ 0 w 273050"/>
              <a:gd name="connsiteY0" fmla="*/ 41275 h 174625"/>
              <a:gd name="connsiteX1" fmla="*/ 168275 w 273050"/>
              <a:gd name="connsiteY1" fmla="*/ 0 h 174625"/>
              <a:gd name="connsiteX2" fmla="*/ 273050 w 273050"/>
              <a:gd name="connsiteY2" fmla="*/ 79375 h 174625"/>
              <a:gd name="connsiteX3" fmla="*/ 193675 w 273050"/>
              <a:gd name="connsiteY3" fmla="*/ 174625 h 174625"/>
              <a:gd name="connsiteX4" fmla="*/ 0 w 273050"/>
              <a:gd name="connsiteY4" fmla="*/ 41275 h 174625"/>
              <a:gd name="connsiteX0" fmla="*/ 0 w 273050"/>
              <a:gd name="connsiteY0" fmla="*/ 41275 h 174625"/>
              <a:gd name="connsiteX1" fmla="*/ 34925 w 273050"/>
              <a:gd name="connsiteY1" fmla="*/ 6350 h 174625"/>
              <a:gd name="connsiteX2" fmla="*/ 168275 w 273050"/>
              <a:gd name="connsiteY2" fmla="*/ 0 h 174625"/>
              <a:gd name="connsiteX3" fmla="*/ 273050 w 273050"/>
              <a:gd name="connsiteY3" fmla="*/ 79375 h 174625"/>
              <a:gd name="connsiteX4" fmla="*/ 193675 w 273050"/>
              <a:gd name="connsiteY4" fmla="*/ 174625 h 174625"/>
              <a:gd name="connsiteX5" fmla="*/ 0 w 273050"/>
              <a:gd name="connsiteY5" fmla="*/ 41275 h 174625"/>
              <a:gd name="connsiteX0" fmla="*/ 0 w 263525"/>
              <a:gd name="connsiteY0" fmla="*/ 44450 h 174625"/>
              <a:gd name="connsiteX1" fmla="*/ 25400 w 263525"/>
              <a:gd name="connsiteY1" fmla="*/ 6350 h 174625"/>
              <a:gd name="connsiteX2" fmla="*/ 158750 w 263525"/>
              <a:gd name="connsiteY2" fmla="*/ 0 h 174625"/>
              <a:gd name="connsiteX3" fmla="*/ 263525 w 263525"/>
              <a:gd name="connsiteY3" fmla="*/ 79375 h 174625"/>
              <a:gd name="connsiteX4" fmla="*/ 184150 w 263525"/>
              <a:gd name="connsiteY4" fmla="*/ 174625 h 174625"/>
              <a:gd name="connsiteX5" fmla="*/ 0 w 263525"/>
              <a:gd name="connsiteY5" fmla="*/ 44450 h 174625"/>
              <a:gd name="connsiteX0" fmla="*/ 0 w 282575"/>
              <a:gd name="connsiteY0" fmla="*/ 44450 h 174625"/>
              <a:gd name="connsiteX1" fmla="*/ 25400 w 282575"/>
              <a:gd name="connsiteY1" fmla="*/ 6350 h 174625"/>
              <a:gd name="connsiteX2" fmla="*/ 158750 w 282575"/>
              <a:gd name="connsiteY2" fmla="*/ 0 h 174625"/>
              <a:gd name="connsiteX3" fmla="*/ 282575 w 282575"/>
              <a:gd name="connsiteY3" fmla="*/ 82550 h 174625"/>
              <a:gd name="connsiteX4" fmla="*/ 184150 w 282575"/>
              <a:gd name="connsiteY4" fmla="*/ 174625 h 174625"/>
              <a:gd name="connsiteX5" fmla="*/ 0 w 282575"/>
              <a:gd name="connsiteY5" fmla="*/ 44450 h 174625"/>
              <a:gd name="connsiteX0" fmla="*/ 0 w 273050"/>
              <a:gd name="connsiteY0" fmla="*/ 44450 h 174625"/>
              <a:gd name="connsiteX1" fmla="*/ 25400 w 273050"/>
              <a:gd name="connsiteY1" fmla="*/ 6350 h 174625"/>
              <a:gd name="connsiteX2" fmla="*/ 158750 w 273050"/>
              <a:gd name="connsiteY2" fmla="*/ 0 h 174625"/>
              <a:gd name="connsiteX3" fmla="*/ 273050 w 273050"/>
              <a:gd name="connsiteY3" fmla="*/ 76200 h 174625"/>
              <a:gd name="connsiteX4" fmla="*/ 184150 w 273050"/>
              <a:gd name="connsiteY4" fmla="*/ 174625 h 174625"/>
              <a:gd name="connsiteX5" fmla="*/ 0 w 273050"/>
              <a:gd name="connsiteY5" fmla="*/ 44450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050" h="174625">
                <a:moveTo>
                  <a:pt x="0" y="44450"/>
                </a:moveTo>
                <a:cubicBezTo>
                  <a:pt x="15875" y="38100"/>
                  <a:pt x="9525" y="12700"/>
                  <a:pt x="25400" y="6350"/>
                </a:cubicBezTo>
                <a:lnTo>
                  <a:pt x="158750" y="0"/>
                </a:lnTo>
                <a:lnTo>
                  <a:pt x="273050" y="76200"/>
                </a:lnTo>
                <a:lnTo>
                  <a:pt x="184150" y="174625"/>
                </a:lnTo>
                <a:lnTo>
                  <a:pt x="0" y="4445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楕円 109">
            <a:extLst>
              <a:ext uri="{FF2B5EF4-FFF2-40B4-BE49-F238E27FC236}">
                <a16:creationId xmlns:a16="http://schemas.microsoft.com/office/drawing/2014/main" id="{07F8C16B-93F0-06E2-1C1D-30D82A158F11}"/>
              </a:ext>
            </a:extLst>
          </p:cNvPr>
          <p:cNvSpPr/>
          <p:nvPr/>
        </p:nvSpPr>
        <p:spPr>
          <a:xfrm>
            <a:off x="7968225" y="311917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楕円 110">
            <a:extLst>
              <a:ext uri="{FF2B5EF4-FFF2-40B4-BE49-F238E27FC236}">
                <a16:creationId xmlns:a16="http://schemas.microsoft.com/office/drawing/2014/main" id="{C40BC79F-5864-CFA9-7424-7827DE85F02F}"/>
              </a:ext>
            </a:extLst>
          </p:cNvPr>
          <p:cNvSpPr/>
          <p:nvPr/>
        </p:nvSpPr>
        <p:spPr>
          <a:xfrm>
            <a:off x="8632990" y="369121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楕円 111">
            <a:extLst>
              <a:ext uri="{FF2B5EF4-FFF2-40B4-BE49-F238E27FC236}">
                <a16:creationId xmlns:a16="http://schemas.microsoft.com/office/drawing/2014/main" id="{AEF78F15-6321-894B-7F19-D57CD725A454}"/>
              </a:ext>
            </a:extLst>
          </p:cNvPr>
          <p:cNvSpPr/>
          <p:nvPr/>
        </p:nvSpPr>
        <p:spPr>
          <a:xfrm>
            <a:off x="8121531" y="468613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楕円 112">
            <a:extLst>
              <a:ext uri="{FF2B5EF4-FFF2-40B4-BE49-F238E27FC236}">
                <a16:creationId xmlns:a16="http://schemas.microsoft.com/office/drawing/2014/main" id="{584C4CAA-052E-CAF5-A866-6C280155FA4E}"/>
              </a:ext>
            </a:extLst>
          </p:cNvPr>
          <p:cNvSpPr/>
          <p:nvPr/>
        </p:nvSpPr>
        <p:spPr>
          <a:xfrm>
            <a:off x="8023611" y="5117800"/>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楕円 113">
            <a:extLst>
              <a:ext uri="{FF2B5EF4-FFF2-40B4-BE49-F238E27FC236}">
                <a16:creationId xmlns:a16="http://schemas.microsoft.com/office/drawing/2014/main" id="{00F28EB1-CB1B-0335-4499-85E1BF8149C1}"/>
              </a:ext>
            </a:extLst>
          </p:cNvPr>
          <p:cNvSpPr/>
          <p:nvPr/>
        </p:nvSpPr>
        <p:spPr>
          <a:xfrm>
            <a:off x="5042835" y="5089413"/>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a:extLst>
              <a:ext uri="{FF2B5EF4-FFF2-40B4-BE49-F238E27FC236}">
                <a16:creationId xmlns:a16="http://schemas.microsoft.com/office/drawing/2014/main" id="{8117EFF8-9B2B-55B8-A5A6-DC23944E0203}"/>
              </a:ext>
            </a:extLst>
          </p:cNvPr>
          <p:cNvSpPr/>
          <p:nvPr/>
        </p:nvSpPr>
        <p:spPr>
          <a:xfrm>
            <a:off x="6306521" y="3581320"/>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1CF3FF9D-C678-236A-5C25-96CB906EE25E}"/>
              </a:ext>
            </a:extLst>
          </p:cNvPr>
          <p:cNvSpPr/>
          <p:nvPr/>
        </p:nvSpPr>
        <p:spPr>
          <a:xfrm>
            <a:off x="3645610" y="502049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楕円 116">
            <a:extLst>
              <a:ext uri="{FF2B5EF4-FFF2-40B4-BE49-F238E27FC236}">
                <a16:creationId xmlns:a16="http://schemas.microsoft.com/office/drawing/2014/main" id="{7196DC4A-9C49-2CD9-9586-3CCD0A0453F8}"/>
              </a:ext>
            </a:extLst>
          </p:cNvPr>
          <p:cNvSpPr/>
          <p:nvPr/>
        </p:nvSpPr>
        <p:spPr>
          <a:xfrm>
            <a:off x="3637221" y="4682728"/>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楕円 117">
            <a:extLst>
              <a:ext uri="{FF2B5EF4-FFF2-40B4-BE49-F238E27FC236}">
                <a16:creationId xmlns:a16="http://schemas.microsoft.com/office/drawing/2014/main" id="{3FE7E23A-9815-1BCF-06CD-40D9F0FA5AC7}"/>
              </a:ext>
            </a:extLst>
          </p:cNvPr>
          <p:cNvSpPr/>
          <p:nvPr/>
        </p:nvSpPr>
        <p:spPr>
          <a:xfrm>
            <a:off x="3629231" y="4599839"/>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楕円 118">
            <a:extLst>
              <a:ext uri="{FF2B5EF4-FFF2-40B4-BE49-F238E27FC236}">
                <a16:creationId xmlns:a16="http://schemas.microsoft.com/office/drawing/2014/main" id="{EC59DE06-E541-528F-E244-3AF43A0D218B}"/>
              </a:ext>
            </a:extLst>
          </p:cNvPr>
          <p:cNvSpPr/>
          <p:nvPr/>
        </p:nvSpPr>
        <p:spPr>
          <a:xfrm>
            <a:off x="3518649" y="3081892"/>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楕円 119">
            <a:extLst>
              <a:ext uri="{FF2B5EF4-FFF2-40B4-BE49-F238E27FC236}">
                <a16:creationId xmlns:a16="http://schemas.microsoft.com/office/drawing/2014/main" id="{B1A5F9AD-23E3-89DF-85C9-9704FE7952B5}"/>
              </a:ext>
            </a:extLst>
          </p:cNvPr>
          <p:cNvSpPr/>
          <p:nvPr/>
        </p:nvSpPr>
        <p:spPr>
          <a:xfrm>
            <a:off x="3677417" y="5616783"/>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楕円 120">
            <a:extLst>
              <a:ext uri="{FF2B5EF4-FFF2-40B4-BE49-F238E27FC236}">
                <a16:creationId xmlns:a16="http://schemas.microsoft.com/office/drawing/2014/main" id="{67732F4A-FCCD-4381-ED48-CDE7D64C9B93}"/>
              </a:ext>
            </a:extLst>
          </p:cNvPr>
          <p:cNvSpPr/>
          <p:nvPr/>
        </p:nvSpPr>
        <p:spPr>
          <a:xfrm>
            <a:off x="3688614" y="5703367"/>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楕円 121">
            <a:extLst>
              <a:ext uri="{FF2B5EF4-FFF2-40B4-BE49-F238E27FC236}">
                <a16:creationId xmlns:a16="http://schemas.microsoft.com/office/drawing/2014/main" id="{83C4C715-577A-4BB2-AB3A-858431BB9B1B}"/>
              </a:ext>
            </a:extLst>
          </p:cNvPr>
          <p:cNvSpPr/>
          <p:nvPr/>
        </p:nvSpPr>
        <p:spPr>
          <a:xfrm>
            <a:off x="3680358" y="581357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楕円 122">
            <a:extLst>
              <a:ext uri="{FF2B5EF4-FFF2-40B4-BE49-F238E27FC236}">
                <a16:creationId xmlns:a16="http://schemas.microsoft.com/office/drawing/2014/main" id="{9EF5ECEA-625C-14AD-2B71-5AF5459DD904}"/>
              </a:ext>
            </a:extLst>
          </p:cNvPr>
          <p:cNvSpPr/>
          <p:nvPr/>
        </p:nvSpPr>
        <p:spPr>
          <a:xfrm>
            <a:off x="3702243" y="6915131"/>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楕円 123">
            <a:extLst>
              <a:ext uri="{FF2B5EF4-FFF2-40B4-BE49-F238E27FC236}">
                <a16:creationId xmlns:a16="http://schemas.microsoft.com/office/drawing/2014/main" id="{849E74E7-B827-7FE7-36C7-C9B86D87B090}"/>
              </a:ext>
            </a:extLst>
          </p:cNvPr>
          <p:cNvSpPr/>
          <p:nvPr/>
        </p:nvSpPr>
        <p:spPr>
          <a:xfrm>
            <a:off x="7347969" y="5709506"/>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楕円 124">
            <a:extLst>
              <a:ext uri="{FF2B5EF4-FFF2-40B4-BE49-F238E27FC236}">
                <a16:creationId xmlns:a16="http://schemas.microsoft.com/office/drawing/2014/main" id="{A804A3F7-73E2-40F4-E450-28003A70976B}"/>
              </a:ext>
            </a:extLst>
          </p:cNvPr>
          <p:cNvSpPr/>
          <p:nvPr/>
        </p:nvSpPr>
        <p:spPr>
          <a:xfrm>
            <a:off x="7007954" y="571127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楕円 125">
            <a:extLst>
              <a:ext uri="{FF2B5EF4-FFF2-40B4-BE49-F238E27FC236}">
                <a16:creationId xmlns:a16="http://schemas.microsoft.com/office/drawing/2014/main" id="{101BE46C-F6C1-D847-816E-F5A97DC419A8}"/>
              </a:ext>
            </a:extLst>
          </p:cNvPr>
          <p:cNvSpPr/>
          <p:nvPr/>
        </p:nvSpPr>
        <p:spPr>
          <a:xfrm>
            <a:off x="8632158" y="5940609"/>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正方形/長方形 126">
            <a:extLst>
              <a:ext uri="{FF2B5EF4-FFF2-40B4-BE49-F238E27FC236}">
                <a16:creationId xmlns:a16="http://schemas.microsoft.com/office/drawing/2014/main" id="{8B4B5537-321F-80FC-6FD6-FEA346CB33EF}"/>
              </a:ext>
            </a:extLst>
          </p:cNvPr>
          <p:cNvSpPr/>
          <p:nvPr/>
        </p:nvSpPr>
        <p:spPr>
          <a:xfrm>
            <a:off x="7368260" y="2077085"/>
            <a:ext cx="1679485" cy="49244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defRPr/>
            </a:pPr>
            <a:r>
              <a:rPr lang="ja-JP" altLang="en-US" sz="1600" dirty="0">
                <a:solidFill>
                  <a:schemeClr val="tx1"/>
                </a:solidFill>
              </a:rPr>
              <a:t>凡例</a:t>
            </a:r>
            <a:endParaRPr lang="en-US" altLang="ja-JP" sz="1600" dirty="0">
              <a:solidFill>
                <a:schemeClr val="tx1"/>
              </a:solidFill>
            </a:endParaRPr>
          </a:p>
          <a:p>
            <a:pPr>
              <a:defRPr/>
            </a:pPr>
            <a:r>
              <a:rPr lang="ja-JP" altLang="en-US" sz="1600" dirty="0">
                <a:solidFill>
                  <a:srgbClr val="00B050"/>
                </a:solidFill>
              </a:rPr>
              <a:t>  ●</a:t>
            </a:r>
            <a:r>
              <a:rPr lang="ja-JP" altLang="en-US" sz="1600" dirty="0">
                <a:solidFill>
                  <a:schemeClr val="tx1"/>
                </a:solidFill>
              </a:rPr>
              <a:t>：主要渋滞箇所</a:t>
            </a:r>
          </a:p>
        </p:txBody>
      </p:sp>
      <p:sp>
        <p:nvSpPr>
          <p:cNvPr id="128" name="テキスト ボックス 127"/>
          <p:cNvSpPr txBox="1"/>
          <p:nvPr/>
        </p:nvSpPr>
        <p:spPr>
          <a:xfrm>
            <a:off x="6066052" y="4221519"/>
            <a:ext cx="369332" cy="1502569"/>
          </a:xfrm>
          <a:prstGeom prst="rect">
            <a:avLst/>
          </a:prstGeom>
          <a:noFill/>
        </p:spPr>
        <p:txBody>
          <a:bodyPr vert="eaVert" wrap="square" rtlCol="0">
            <a:spAutoFit/>
          </a:bodyPr>
          <a:lstStyle/>
          <a:p>
            <a:r>
              <a:rPr lang="ja-JP" altLang="en-US" sz="1200" b="1" dirty="0"/>
              <a:t>（（都）八尾富田林線</a:t>
            </a:r>
            <a:endParaRPr lang="en-US" altLang="ja-JP" sz="1200" b="1" dirty="0"/>
          </a:p>
        </p:txBody>
      </p:sp>
      <p:sp>
        <p:nvSpPr>
          <p:cNvPr id="131" name="テキスト ボックス 4"/>
          <p:cNvSpPr txBox="1">
            <a:spLocks noChangeArrowheads="1"/>
          </p:cNvSpPr>
          <p:nvPr/>
        </p:nvSpPr>
        <p:spPr bwMode="auto">
          <a:xfrm>
            <a:off x="114303" y="2562438"/>
            <a:ext cx="2190352" cy="153888"/>
          </a:xfrm>
          <a:prstGeom prst="rect">
            <a:avLst/>
          </a:prstGeom>
          <a:solidFill>
            <a:schemeClr val="bg1"/>
          </a:solidFill>
          <a:ln w="3175">
            <a:solidFill>
              <a:schemeClr val="tx1"/>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Arial" panose="020B0604020202020204" pitchFamily="34" charset="0"/>
              </a:rPr>
              <a:t>①渋滞状況（国道</a:t>
            </a:r>
            <a:r>
              <a:rPr lang="en-US" altLang="ja-JP" sz="1000" dirty="0">
                <a:latin typeface="Arial" panose="020B0604020202020204" pitchFamily="34" charset="0"/>
              </a:rPr>
              <a:t>25</a:t>
            </a:r>
            <a:r>
              <a:rPr lang="ja-JP" altLang="en-US" sz="1000" dirty="0">
                <a:latin typeface="Arial" panose="020B0604020202020204" pitchFamily="34" charset="0"/>
              </a:rPr>
              <a:t>号と八尾道明寺線）</a:t>
            </a:r>
          </a:p>
        </p:txBody>
      </p:sp>
      <p:sp>
        <p:nvSpPr>
          <p:cNvPr id="132" name="テキスト ボックス 4"/>
          <p:cNvSpPr txBox="1">
            <a:spLocks noChangeArrowheads="1"/>
          </p:cNvSpPr>
          <p:nvPr/>
        </p:nvSpPr>
        <p:spPr bwMode="auto">
          <a:xfrm>
            <a:off x="115366" y="4984911"/>
            <a:ext cx="2213184" cy="153888"/>
          </a:xfrm>
          <a:prstGeom prst="rect">
            <a:avLst/>
          </a:prstGeom>
          <a:solidFill>
            <a:schemeClr val="bg1"/>
          </a:solidFill>
          <a:ln w="3175">
            <a:solidFill>
              <a:schemeClr val="tx1"/>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Arial" panose="020B0604020202020204" pitchFamily="34" charset="0"/>
              </a:rPr>
              <a:t>②渋滞状況（国道</a:t>
            </a:r>
            <a:r>
              <a:rPr lang="en-US" altLang="ja-JP" sz="1000" dirty="0">
                <a:latin typeface="Arial" panose="020B0604020202020204" pitchFamily="34" charset="0"/>
              </a:rPr>
              <a:t>25</a:t>
            </a:r>
            <a:r>
              <a:rPr lang="ja-JP" altLang="en-US" sz="1000" dirty="0">
                <a:latin typeface="Arial" panose="020B0604020202020204" pitchFamily="34" charset="0"/>
              </a:rPr>
              <a:t>と旧中央環状線）</a:t>
            </a:r>
          </a:p>
        </p:txBody>
      </p:sp>
      <p:sp>
        <p:nvSpPr>
          <p:cNvPr id="69" name="楕円 68">
            <a:extLst>
              <a:ext uri="{FF2B5EF4-FFF2-40B4-BE49-F238E27FC236}">
                <a16:creationId xmlns:a16="http://schemas.microsoft.com/office/drawing/2014/main" id="{8117EFF8-9B2B-55B8-A5A6-DC23944E0203}"/>
              </a:ext>
            </a:extLst>
          </p:cNvPr>
          <p:cNvSpPr/>
          <p:nvPr/>
        </p:nvSpPr>
        <p:spPr>
          <a:xfrm>
            <a:off x="6705740" y="2808267"/>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スライド番号プレースホルダー 3"/>
          <p:cNvSpPr txBox="1">
            <a:spLocks/>
          </p:cNvSpPr>
          <p:nvPr/>
        </p:nvSpPr>
        <p:spPr bwMode="auto">
          <a:xfrm>
            <a:off x="8526845" y="6446268"/>
            <a:ext cx="6064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ja-JP"/>
            </a:defPPr>
            <a:lvl1pPr marL="0" algn="r" defTabSz="914400" rtl="0" eaLnBrk="1" latinLnBrk="0" hangingPunct="1">
              <a:spcBef>
                <a:spcPct val="20000"/>
              </a:spcBef>
              <a:buFont typeface="Arial" panose="020B0604020202020204" pitchFamily="34" charset="0"/>
              <a:buChar char="•"/>
              <a:defRPr kumimoji="1" sz="32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9pPr>
          </a:lstStyle>
          <a:p>
            <a:pPr>
              <a:spcBef>
                <a:spcPct val="0"/>
              </a:spcBef>
              <a:buFontTx/>
              <a:buNone/>
            </a:pPr>
            <a:fld id="{359404E0-7824-4F04-82BA-324204259769}" type="slidenum">
              <a:rPr lang="ja-JP" altLang="en-US" sz="2000" smtClean="0">
                <a:latin typeface="Arial" panose="020B0604020202020204" pitchFamily="34" charset="0"/>
              </a:rPr>
              <a:pPr>
                <a:spcBef>
                  <a:spcPct val="0"/>
                </a:spcBef>
                <a:buFontTx/>
                <a:buNone/>
              </a:pPr>
              <a:t>9</a:t>
            </a:fld>
            <a:endParaRPr lang="ja-JP" altLang="en-US" sz="2000" dirty="0">
              <a:latin typeface="Arial" panose="020B0604020202020204" pitchFamily="34" charset="0"/>
            </a:endParaRPr>
          </a:p>
        </p:txBody>
      </p:sp>
    </p:spTree>
    <p:extLst>
      <p:ext uri="{BB962C8B-B14F-4D97-AF65-F5344CB8AC3E}">
        <p14:creationId xmlns:p14="http://schemas.microsoft.com/office/powerpoint/2010/main" val="20491316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ユーザー定義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1F497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673909-9E68-4D70-A83F-6DC2A369A3BC}">
  <ds:schemaRefs>
    <ds:schemaRef ds:uri="http://schemas.microsoft.com/sharepoint/v3/contenttype/forms"/>
  </ds:schemaRefs>
</ds:datastoreItem>
</file>

<file path=customXml/itemProps2.xml><?xml version="1.0" encoding="utf-8"?>
<ds:datastoreItem xmlns:ds="http://schemas.openxmlformats.org/officeDocument/2006/customXml" ds:itemID="{691C2A7C-4367-4520-81EE-A7F266CF4AD7}">
  <ds:schemaRefs>
    <ds:schemaRef ds:uri="http://schemas.microsoft.com/sharepoint/v3"/>
    <ds:schemaRef ds:uri="http://purl.org/dc/terms/"/>
    <ds:schemaRef ds:uri="http://purl.org/dc/dcmitype/"/>
    <ds:schemaRef ds:uri="http://www.w3.org/XML/1998/namespace"/>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4e21aece-359b-4e6f-8f54-c70e1e237c6a"/>
  </ds:schemaRefs>
</ds:datastoreItem>
</file>

<file path=customXml/itemProps3.xml><?xml version="1.0" encoding="utf-8"?>
<ds:datastoreItem xmlns:ds="http://schemas.openxmlformats.org/officeDocument/2006/customXml" ds:itemID="{167B4BC4-8230-4AB5-968D-CFC84A3010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9791</TotalTime>
  <Words>4127</Words>
  <Application>Microsoft Office PowerPoint</Application>
  <PresentationFormat>画面に合わせる (4:3)</PresentationFormat>
  <Paragraphs>751</Paragraphs>
  <Slides>20</Slides>
  <Notes>12</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20</vt:i4>
      </vt:variant>
    </vt:vector>
  </HeadingPairs>
  <TitlesOfParts>
    <vt:vector size="34" baseType="lpstr">
      <vt:lpstr>HGPｺﾞｼｯｸM</vt:lpstr>
      <vt:lpstr>HGSｺﾞｼｯｸM</vt:lpstr>
      <vt:lpstr>HG丸ｺﾞｼｯｸM-PRO</vt:lpstr>
      <vt:lpstr>Meiryo UI</vt:lpstr>
      <vt:lpstr>ＭＳ Ｐゴシック</vt:lpstr>
      <vt:lpstr>ＭＳ ゴシック</vt:lpstr>
      <vt:lpstr>新細明體</vt:lpstr>
      <vt:lpstr>宋体</vt:lpstr>
      <vt:lpstr>Arial</vt:lpstr>
      <vt:lpstr>Calibri</vt:lpstr>
      <vt:lpstr>Times New Roman</vt:lpstr>
      <vt:lpstr>Viner Hand ITC</vt:lpstr>
      <vt:lpstr>Wingdings</vt:lpstr>
      <vt:lpstr>Office テーマ</vt:lpstr>
      <vt:lpstr>PowerPoint プレゼンテーション</vt:lpstr>
      <vt:lpstr>１．事業概要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２．事業の必要性等に関する視点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２．事業の必要性等に関する視点</vt:lpstr>
      <vt:lpstr>PowerPoint プレゼンテーション</vt:lpstr>
      <vt:lpstr>PowerPoint プレゼンテーション</vt:lpstr>
      <vt:lpstr>PowerPoint プレゼンテーション</vt:lpstr>
      <vt:lpstr>３．事業の進捗の見込み、コスト縮減の工夫等</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麻野　員代</dc:creator>
  <cp:lastModifiedBy>森　典子</cp:lastModifiedBy>
  <cp:revision>325</cp:revision>
  <cp:lastPrinted>2023-09-11T01:19:01Z</cp:lastPrinted>
  <dcterms:created xsi:type="dcterms:W3CDTF">2016-08-02T07:09:19Z</dcterms:created>
  <dcterms:modified xsi:type="dcterms:W3CDTF">2023-09-11T03:02:42Z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