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 id="259" r:id="rId3"/>
    <p:sldId id="258" r:id="rId4"/>
    <p:sldId id="261" r:id="rId5"/>
    <p:sldId id="260" r:id="rId6"/>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4" d="100"/>
          <a:sy n="64" d="100"/>
        </p:scale>
        <p:origin x="2443" y="8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872195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2308187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3397919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369010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400293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3131473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487034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4163491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1459721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2175636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502F16-5EBD-498D-A856-2285EFD8B5A9}" type="datetimeFigureOut">
              <a:rPr kumimoji="1" lang="ja-JP" altLang="en-US" smtClean="0"/>
              <a:t>2025/9/2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1627875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8502F16-5EBD-498D-A856-2285EFD8B5A9}" type="datetimeFigureOut">
              <a:rPr kumimoji="1" lang="ja-JP" altLang="en-US" smtClean="0"/>
              <a:t>2025/9/2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62A9E01-8C72-4D51-B5C3-3E46E105A6E9}" type="slidenum">
              <a:rPr kumimoji="1" lang="ja-JP" altLang="en-US" smtClean="0"/>
              <a:t>‹#›</a:t>
            </a:fld>
            <a:endParaRPr kumimoji="1" lang="ja-JP" altLang="en-US"/>
          </a:p>
        </p:txBody>
      </p:sp>
    </p:spTree>
    <p:extLst>
      <p:ext uri="{BB962C8B-B14F-4D97-AF65-F5344CB8AC3E}">
        <p14:creationId xmlns:p14="http://schemas.microsoft.com/office/powerpoint/2010/main" val="2641550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F25D265-9730-24D7-3A95-ED739875491E}"/>
              </a:ext>
            </a:extLst>
          </p:cNvPr>
          <p:cNvSpPr txBox="1"/>
          <p:nvPr/>
        </p:nvSpPr>
        <p:spPr>
          <a:xfrm>
            <a:off x="-6350" y="668020"/>
            <a:ext cx="6858000" cy="2723823"/>
          </a:xfrm>
          <a:prstGeom prst="rect">
            <a:avLst/>
          </a:prstGeom>
          <a:noFill/>
        </p:spPr>
        <p:txBody>
          <a:bodyPr wrap="square" rtlCol="0">
            <a:spAutoFit/>
          </a:bodyPr>
          <a:lstStyle/>
          <a:p>
            <a:pPr algn="ctr"/>
            <a:endParaRPr kumimoji="1" lang="en-US" altLang="ja-JP" sz="1400" b="1" dirty="0"/>
          </a:p>
          <a:p>
            <a:pPr algn="ctr"/>
            <a:r>
              <a:rPr kumimoji="1" lang="ja-JP" altLang="en-US" sz="1400" b="1" dirty="0"/>
              <a:t>＜奨学金返還支援制度規程例文の解説＞</a:t>
            </a:r>
            <a:endParaRPr kumimoji="1" lang="en-US" altLang="ja-JP" sz="1400" b="1" dirty="0"/>
          </a:p>
          <a:p>
            <a:endParaRPr kumimoji="1" lang="en-US" altLang="ja-JP" sz="1100" dirty="0"/>
          </a:p>
          <a:p>
            <a:r>
              <a:rPr kumimoji="1" lang="ja-JP" altLang="en-US" sz="1100" dirty="0"/>
              <a:t>規程文で定めていただきたい構成要素は下記のとおりです。</a:t>
            </a:r>
            <a:endParaRPr kumimoji="1" lang="en-US" altLang="ja-JP" sz="1100" dirty="0"/>
          </a:p>
          <a:p>
            <a:r>
              <a:rPr kumimoji="1" lang="ja-JP" altLang="en-US" sz="1100" dirty="0"/>
              <a:t>　</a:t>
            </a:r>
            <a:r>
              <a:rPr kumimoji="1" lang="en-US" altLang="ja-JP" sz="1100" dirty="0"/>
              <a:t>1.</a:t>
            </a:r>
            <a:r>
              <a:rPr kumimoji="1" lang="ja-JP" altLang="en-US" sz="1100" dirty="0"/>
              <a:t>目的</a:t>
            </a:r>
            <a:endParaRPr kumimoji="1" lang="en-US" altLang="ja-JP" sz="1100" dirty="0"/>
          </a:p>
          <a:p>
            <a:r>
              <a:rPr kumimoji="1" lang="ja-JP" altLang="en-US" sz="1100" dirty="0"/>
              <a:t>　</a:t>
            </a:r>
            <a:r>
              <a:rPr kumimoji="1" lang="en-US" altLang="ja-JP" sz="1100" dirty="0"/>
              <a:t>2.</a:t>
            </a:r>
            <a:r>
              <a:rPr kumimoji="1" lang="ja-JP" altLang="en-US" sz="1100" dirty="0"/>
              <a:t>支援の方法</a:t>
            </a:r>
            <a:endParaRPr kumimoji="1" lang="en-US" altLang="ja-JP" sz="1100" dirty="0"/>
          </a:p>
          <a:p>
            <a:r>
              <a:rPr kumimoji="1" lang="ja-JP" altLang="en-US" sz="1100" dirty="0"/>
              <a:t>　</a:t>
            </a:r>
            <a:r>
              <a:rPr kumimoji="1" lang="en-US" altLang="ja-JP" sz="1100" dirty="0"/>
              <a:t>3.</a:t>
            </a:r>
            <a:r>
              <a:rPr kumimoji="1" lang="ja-JP" altLang="en-US" sz="1100" dirty="0"/>
              <a:t>支援の対象者</a:t>
            </a:r>
            <a:endParaRPr kumimoji="1" lang="en-US" altLang="ja-JP" sz="1100" dirty="0"/>
          </a:p>
          <a:p>
            <a:r>
              <a:rPr kumimoji="1" lang="ja-JP" altLang="en-US" sz="1100" dirty="0"/>
              <a:t>　</a:t>
            </a:r>
            <a:r>
              <a:rPr kumimoji="1" lang="en-US" altLang="ja-JP" sz="1100" dirty="0"/>
              <a:t>4.</a:t>
            </a:r>
            <a:r>
              <a:rPr kumimoji="1" lang="ja-JP" altLang="en-US" sz="1100" dirty="0"/>
              <a:t>支援対象となる奨学金</a:t>
            </a:r>
            <a:endParaRPr kumimoji="1" lang="en-US" altLang="ja-JP" sz="1100" dirty="0"/>
          </a:p>
          <a:p>
            <a:r>
              <a:rPr kumimoji="1" lang="ja-JP" altLang="en-US" sz="1100" dirty="0"/>
              <a:t>　</a:t>
            </a:r>
            <a:r>
              <a:rPr kumimoji="1" lang="en-US" altLang="ja-JP" sz="1100" dirty="0"/>
              <a:t>5.</a:t>
            </a:r>
            <a:r>
              <a:rPr kumimoji="1" lang="ja-JP" altLang="en-US" sz="1100" dirty="0"/>
              <a:t> 支援認定のための書類提出の有無</a:t>
            </a:r>
            <a:endParaRPr kumimoji="1" lang="en-US" altLang="ja-JP" sz="1100" dirty="0"/>
          </a:p>
          <a:p>
            <a:r>
              <a:rPr kumimoji="1" lang="ja-JP" altLang="en-US" sz="1100" dirty="0"/>
              <a:t>　</a:t>
            </a:r>
            <a:r>
              <a:rPr kumimoji="1" lang="en-US" altLang="ja-JP" sz="1100" dirty="0"/>
              <a:t>6.</a:t>
            </a:r>
            <a:r>
              <a:rPr kumimoji="1" lang="ja-JP" altLang="en-US" sz="1100" dirty="0"/>
              <a:t>支援金額</a:t>
            </a:r>
            <a:endParaRPr kumimoji="1" lang="en-US" altLang="ja-JP" sz="1100" dirty="0"/>
          </a:p>
          <a:p>
            <a:r>
              <a:rPr kumimoji="1" lang="ja-JP" altLang="en-US" sz="1100" dirty="0"/>
              <a:t>　</a:t>
            </a:r>
            <a:r>
              <a:rPr kumimoji="1" lang="en-US" altLang="ja-JP" sz="1100" dirty="0"/>
              <a:t>7.</a:t>
            </a:r>
            <a:r>
              <a:rPr kumimoji="1" lang="ja-JP" altLang="en-US" sz="1100" dirty="0"/>
              <a:t>支援対象期間</a:t>
            </a:r>
            <a:endParaRPr kumimoji="1" lang="en-US" altLang="ja-JP" sz="1100" dirty="0"/>
          </a:p>
          <a:p>
            <a:r>
              <a:rPr kumimoji="1" lang="ja-JP" altLang="en-US" sz="1100" dirty="0"/>
              <a:t>　</a:t>
            </a:r>
            <a:r>
              <a:rPr kumimoji="1" lang="en-US" altLang="ja-JP" sz="1100" dirty="0"/>
              <a:t>8.</a:t>
            </a:r>
            <a:r>
              <a:rPr kumimoji="1" lang="ja-JP" altLang="en-US" sz="1100" dirty="0"/>
              <a:t>制度施行日</a:t>
            </a:r>
            <a:endParaRPr kumimoji="1" lang="en-US" altLang="ja-JP" sz="1100" dirty="0"/>
          </a:p>
          <a:p>
            <a:endParaRPr kumimoji="1" lang="en-US" altLang="ja-JP" sz="1100" dirty="0"/>
          </a:p>
          <a:p>
            <a:r>
              <a:rPr kumimoji="1" lang="ja-JP" altLang="en-US" sz="1100" dirty="0"/>
              <a:t>　定められた内容を基に申請フォームに必要事項をご入力いただき、ご提出いただくことになります。</a:t>
            </a:r>
            <a:endParaRPr kumimoji="1" lang="en-US" altLang="ja-JP" sz="1100" dirty="0"/>
          </a:p>
          <a:p>
            <a:r>
              <a:rPr kumimoji="1" lang="ja-JP" altLang="en-US" sz="1100" dirty="0"/>
              <a:t>　各構成要素の内容は次ページより、ご説明いたします。</a:t>
            </a:r>
          </a:p>
        </p:txBody>
      </p:sp>
    </p:spTree>
    <p:extLst>
      <p:ext uri="{BB962C8B-B14F-4D97-AF65-F5344CB8AC3E}">
        <p14:creationId xmlns:p14="http://schemas.microsoft.com/office/powerpoint/2010/main" val="206208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37EA1-777D-A840-AD3F-58F95592E3A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64AEF57-C797-DC33-88A8-A73A31C0E860}"/>
              </a:ext>
            </a:extLst>
          </p:cNvPr>
          <p:cNvSpPr txBox="1"/>
          <p:nvPr/>
        </p:nvSpPr>
        <p:spPr>
          <a:xfrm>
            <a:off x="265470" y="0"/>
            <a:ext cx="6363929" cy="8386911"/>
          </a:xfrm>
          <a:prstGeom prst="rect">
            <a:avLst/>
          </a:prstGeom>
          <a:noFill/>
        </p:spPr>
        <p:txBody>
          <a:bodyPr wrap="square" rtlCol="0">
            <a:spAutoFit/>
          </a:bodyPr>
          <a:lstStyle/>
          <a:p>
            <a:pPr algn="ctr"/>
            <a:endParaRPr kumimoji="1" lang="en-US" altLang="ja-JP" sz="1100" dirty="0"/>
          </a:p>
          <a:p>
            <a:pPr algn="ctr"/>
            <a:endParaRPr kumimoji="1" lang="en-US" altLang="ja-JP" sz="1100" dirty="0"/>
          </a:p>
          <a:p>
            <a:pPr algn="ctr"/>
            <a:r>
              <a:rPr kumimoji="1" lang="ja-JP" altLang="en-US" sz="1100" dirty="0"/>
              <a:t>奨学金返還支援制度規程　（例文）</a:t>
            </a:r>
          </a:p>
          <a:p>
            <a:endParaRPr kumimoji="1" lang="ja-JP" altLang="en-US" sz="1100" dirty="0"/>
          </a:p>
          <a:p>
            <a:pPr algn="r"/>
            <a:r>
              <a:rPr kumimoji="1" lang="ja-JP" altLang="en-US" sz="1100" dirty="0"/>
              <a:t>事業者名</a:t>
            </a:r>
          </a:p>
          <a:p>
            <a:endParaRPr kumimoji="1" lang="ja-JP" altLang="en-US" sz="1100" dirty="0"/>
          </a:p>
          <a:p>
            <a:endParaRPr kumimoji="1" lang="en-US" altLang="ja-JP" sz="1100" dirty="0"/>
          </a:p>
          <a:p>
            <a:endParaRPr kumimoji="1" lang="en-US" altLang="ja-JP" sz="1100" dirty="0"/>
          </a:p>
          <a:p>
            <a:endParaRPr kumimoji="1" lang="en-US" altLang="ja-JP" sz="1100" dirty="0"/>
          </a:p>
          <a:p>
            <a:endParaRPr kumimoji="1" lang="en-US" altLang="ja-JP" sz="1100" dirty="0"/>
          </a:p>
          <a:p>
            <a:r>
              <a:rPr kumimoji="1" lang="ja-JP" altLang="en-US" sz="1100" b="1" dirty="0"/>
              <a:t>（目的）</a:t>
            </a:r>
          </a:p>
          <a:p>
            <a:r>
              <a:rPr kumimoji="1" lang="ja-JP" altLang="en-US" sz="1100" dirty="0"/>
              <a:t>　第１条　この規程は、奨学金返還支援制度について定めたものである。</a:t>
            </a:r>
          </a:p>
          <a:p>
            <a:endParaRPr kumimoji="1" lang="ja-JP" altLang="en-US"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r>
              <a:rPr kumimoji="1" lang="ja-JP" altLang="en-US" sz="1100" b="1" dirty="0"/>
              <a:t>（奨学金返還支援制度）</a:t>
            </a:r>
          </a:p>
          <a:p>
            <a:r>
              <a:rPr kumimoji="1" lang="ja-JP" altLang="en-US" sz="1100" dirty="0"/>
              <a:t>　　第２条　奨学金返還支援制度（以下「支援制度」という。）とは、自身の奨学金を現に返還</a:t>
            </a:r>
            <a:endParaRPr kumimoji="1" lang="en-US" altLang="ja-JP" sz="1100" dirty="0"/>
          </a:p>
          <a:p>
            <a:r>
              <a:rPr kumimoji="1" lang="ja-JP" altLang="en-US" sz="1100" dirty="0"/>
              <a:t>　　　している従業員に対して、会社が返還額を補助するために、次の方法にて支援する制度の</a:t>
            </a:r>
            <a:endParaRPr kumimoji="1" lang="en-US" altLang="ja-JP" sz="1100" dirty="0"/>
          </a:p>
          <a:p>
            <a:r>
              <a:rPr kumimoji="1" lang="ja-JP" altLang="en-US" sz="1100" dirty="0"/>
              <a:t>　　　ことをいう。</a:t>
            </a:r>
          </a:p>
          <a:p>
            <a:r>
              <a:rPr kumimoji="1" lang="ja-JP" altLang="en-US" sz="1100" dirty="0"/>
              <a:t>　　　・奨学金返還支援手当（以下「手当等支給」という。）として支給する。</a:t>
            </a:r>
          </a:p>
          <a:p>
            <a:r>
              <a:rPr kumimoji="1" lang="ja-JP" altLang="en-US" sz="1100" dirty="0"/>
              <a:t>　　　・会社が返還額を奨学金の債権者に直接返還（以下「代理返還」という。）する。</a:t>
            </a:r>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ja-JP" altLang="en-US" sz="1100" dirty="0"/>
          </a:p>
          <a:p>
            <a:endParaRPr kumimoji="1" lang="ja-JP" altLang="en-US" sz="1100" dirty="0"/>
          </a:p>
          <a:p>
            <a:endParaRPr kumimoji="1" lang="en-US" altLang="ja-JP" sz="1100" dirty="0"/>
          </a:p>
          <a:p>
            <a:endParaRPr kumimoji="1" lang="en-US" altLang="ja-JP" sz="1100" dirty="0"/>
          </a:p>
          <a:p>
            <a:r>
              <a:rPr kumimoji="1" lang="ja-JP" altLang="en-US" sz="1100" b="1" dirty="0"/>
              <a:t>（支援制度の対象者）</a:t>
            </a:r>
          </a:p>
          <a:p>
            <a:r>
              <a:rPr kumimoji="1" lang="ja-JP" altLang="en-US" sz="1100" dirty="0"/>
              <a:t>　　第３条　支援制度の対象者は、次のいずれにも該当する者（以下「支援対象者」という。）</a:t>
            </a:r>
            <a:endParaRPr kumimoji="1" lang="en-US" altLang="ja-JP" sz="1100" dirty="0"/>
          </a:p>
          <a:p>
            <a:r>
              <a:rPr kumimoji="1" lang="ja-JP" altLang="en-US" sz="1100" dirty="0"/>
              <a:t>　　　とする。</a:t>
            </a:r>
          </a:p>
          <a:p>
            <a:r>
              <a:rPr kumimoji="1" lang="ja-JP" altLang="en-US" sz="1100" dirty="0"/>
              <a:t>　　　（１）会社の業務に従事する正社員・契約社員・派遣社員・パート・アルバイトである</a:t>
            </a:r>
            <a:endParaRPr kumimoji="1" lang="en-US" altLang="ja-JP" sz="1100" dirty="0"/>
          </a:p>
          <a:p>
            <a:r>
              <a:rPr kumimoji="1" lang="ja-JP" altLang="en-US" sz="1100" dirty="0"/>
              <a:t>　　　　　　こと。</a:t>
            </a:r>
          </a:p>
          <a:p>
            <a:r>
              <a:rPr kumimoji="1" lang="ja-JP" altLang="en-US" sz="1100" dirty="0"/>
              <a:t>　　　（２）現に奨学金を返還している者であること。</a:t>
            </a:r>
          </a:p>
          <a:p>
            <a:r>
              <a:rPr kumimoji="1" lang="ja-JP" altLang="en-US" sz="1100" dirty="0"/>
              <a:t>　　　（３）次条の書類を提出した者であること。</a:t>
            </a:r>
          </a:p>
          <a:p>
            <a:r>
              <a:rPr kumimoji="1" lang="ja-JP" altLang="en-US" sz="1100" dirty="0"/>
              <a:t>　　　（４）試用期間中も対象とする。</a:t>
            </a:r>
          </a:p>
          <a:p>
            <a:r>
              <a:rPr kumimoji="1" lang="ja-JP" altLang="en-US" sz="1100" dirty="0"/>
              <a:t>　　　　</a:t>
            </a:r>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en-US" altLang="ja-JP" sz="1100" dirty="0"/>
          </a:p>
          <a:p>
            <a:endParaRPr kumimoji="1" lang="ja-JP" altLang="en-US" sz="1100" dirty="0"/>
          </a:p>
        </p:txBody>
      </p:sp>
      <p:sp>
        <p:nvSpPr>
          <p:cNvPr id="2" name="吹き出し: 四角形 1">
            <a:extLst>
              <a:ext uri="{FF2B5EF4-FFF2-40B4-BE49-F238E27FC236}">
                <a16:creationId xmlns:a16="http://schemas.microsoft.com/office/drawing/2014/main" id="{295C39E4-AA60-0343-5BD1-CB79D5AF9C4F}"/>
              </a:ext>
            </a:extLst>
          </p:cNvPr>
          <p:cNvSpPr/>
          <p:nvPr/>
        </p:nvSpPr>
        <p:spPr>
          <a:xfrm>
            <a:off x="429725" y="131142"/>
            <a:ext cx="1478902" cy="838200"/>
          </a:xfrm>
          <a:prstGeom prst="wedgeRectCallout">
            <a:avLst>
              <a:gd name="adj1" fmla="val 63709"/>
              <a:gd name="adj2" fmla="val 3067"/>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規程文の名称を正確に記載してください。時折誤字脱字、類義語の使用が見られます。</a:t>
            </a:r>
          </a:p>
        </p:txBody>
      </p:sp>
      <p:sp>
        <p:nvSpPr>
          <p:cNvPr id="3" name="吹き出し: 四角形 2">
            <a:extLst>
              <a:ext uri="{FF2B5EF4-FFF2-40B4-BE49-F238E27FC236}">
                <a16:creationId xmlns:a16="http://schemas.microsoft.com/office/drawing/2014/main" id="{58BDCC29-40D9-99C3-4830-74FE0B2C7F76}"/>
              </a:ext>
            </a:extLst>
          </p:cNvPr>
          <p:cNvSpPr/>
          <p:nvPr/>
        </p:nvSpPr>
        <p:spPr>
          <a:xfrm>
            <a:off x="3581400" y="635000"/>
            <a:ext cx="1643743" cy="431800"/>
          </a:xfrm>
          <a:prstGeom prst="wedgeRectCallout">
            <a:avLst>
              <a:gd name="adj1" fmla="val 68674"/>
              <a:gd name="adj2" fmla="val -12437"/>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申請事業者様の名称をご記載ください</a:t>
            </a:r>
          </a:p>
        </p:txBody>
      </p:sp>
      <p:sp>
        <p:nvSpPr>
          <p:cNvPr id="5" name="吹き出し: 四角形 4">
            <a:extLst>
              <a:ext uri="{FF2B5EF4-FFF2-40B4-BE49-F238E27FC236}">
                <a16:creationId xmlns:a16="http://schemas.microsoft.com/office/drawing/2014/main" id="{9FC25547-EB69-448B-DE77-1D2698B7E861}"/>
              </a:ext>
            </a:extLst>
          </p:cNvPr>
          <p:cNvSpPr/>
          <p:nvPr/>
        </p:nvSpPr>
        <p:spPr>
          <a:xfrm>
            <a:off x="228600" y="1193800"/>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1.</a:t>
            </a:r>
            <a:r>
              <a:rPr kumimoji="1" lang="ja-JP" altLang="en-US" sz="1100" dirty="0">
                <a:solidFill>
                  <a:schemeClr val="tx1"/>
                </a:solidFill>
              </a:rPr>
              <a:t>何を目的と</a:t>
            </a:r>
            <a:r>
              <a:rPr kumimoji="1" lang="ja-JP" altLang="en-US" sz="1100">
                <a:solidFill>
                  <a:schemeClr val="tx1"/>
                </a:solidFill>
              </a:rPr>
              <a:t>して本規程を</a:t>
            </a:r>
            <a:r>
              <a:rPr kumimoji="1" lang="ja-JP" altLang="en-US" sz="1100" dirty="0">
                <a:solidFill>
                  <a:schemeClr val="tx1"/>
                </a:solidFill>
              </a:rPr>
              <a:t>定めるのかをご記載ください。</a:t>
            </a:r>
          </a:p>
        </p:txBody>
      </p:sp>
      <p:sp>
        <p:nvSpPr>
          <p:cNvPr id="6" name="吹き出し: 四角形 5">
            <a:extLst>
              <a:ext uri="{FF2B5EF4-FFF2-40B4-BE49-F238E27FC236}">
                <a16:creationId xmlns:a16="http://schemas.microsoft.com/office/drawing/2014/main" id="{FDFA31CC-9DB7-F87B-8EE1-38E5CE6E155A}"/>
              </a:ext>
            </a:extLst>
          </p:cNvPr>
          <p:cNvSpPr/>
          <p:nvPr/>
        </p:nvSpPr>
        <p:spPr>
          <a:xfrm>
            <a:off x="228600" y="2527300"/>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2.</a:t>
            </a:r>
            <a:r>
              <a:rPr kumimoji="1" lang="ja-JP" altLang="en-US" sz="1100" dirty="0">
                <a:solidFill>
                  <a:schemeClr val="tx1"/>
                </a:solidFill>
              </a:rPr>
              <a:t>支援対象者に対する支援の方法についてご記載ください。</a:t>
            </a:r>
          </a:p>
        </p:txBody>
      </p:sp>
      <p:sp>
        <p:nvSpPr>
          <p:cNvPr id="8" name="左中かっこ 7">
            <a:extLst>
              <a:ext uri="{FF2B5EF4-FFF2-40B4-BE49-F238E27FC236}">
                <a16:creationId xmlns:a16="http://schemas.microsoft.com/office/drawing/2014/main" id="{EB7A9340-0B94-E1C0-9CEC-15B36B559047}"/>
              </a:ext>
            </a:extLst>
          </p:cNvPr>
          <p:cNvSpPr/>
          <p:nvPr/>
        </p:nvSpPr>
        <p:spPr>
          <a:xfrm>
            <a:off x="608636" y="3744721"/>
            <a:ext cx="215900" cy="33304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コネクタ: カギ線 9">
            <a:extLst>
              <a:ext uri="{FF2B5EF4-FFF2-40B4-BE49-F238E27FC236}">
                <a16:creationId xmlns:a16="http://schemas.microsoft.com/office/drawing/2014/main" id="{6BE6C1BB-0189-2F5D-BD6A-595F873D963F}"/>
              </a:ext>
            </a:extLst>
          </p:cNvPr>
          <p:cNvCxnSpPr>
            <a:cxnSpLocks/>
          </p:cNvCxnSpPr>
          <p:nvPr/>
        </p:nvCxnSpPr>
        <p:spPr>
          <a:xfrm rot="5400000">
            <a:off x="350861" y="4070984"/>
            <a:ext cx="412750" cy="114300"/>
          </a:xfrm>
          <a:prstGeom prst="bentConnector3">
            <a:avLst>
              <a:gd name="adj1" fmla="val -2308"/>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8A4D7D34-1E24-98EC-F855-DB9B899995EC}"/>
              </a:ext>
            </a:extLst>
          </p:cNvPr>
          <p:cNvSpPr txBox="1"/>
          <p:nvPr/>
        </p:nvSpPr>
        <p:spPr>
          <a:xfrm>
            <a:off x="171450" y="4322571"/>
            <a:ext cx="6491177" cy="261610"/>
          </a:xfrm>
          <a:prstGeom prst="rect">
            <a:avLst/>
          </a:prstGeom>
          <a:noFill/>
          <a:ln>
            <a:solidFill>
              <a:srgbClr val="FF0000"/>
            </a:solidFill>
          </a:ln>
        </p:spPr>
        <p:txBody>
          <a:bodyPr wrap="square" rtlCol="0">
            <a:spAutoFit/>
          </a:bodyPr>
          <a:lstStyle/>
          <a:p>
            <a:r>
              <a:rPr kumimoji="1" lang="ja-JP" altLang="en-US" sz="1100" dirty="0"/>
              <a:t>手当等支給型か代理返還型のいずれか、または両方かを導入する制度に応じて規定してください。</a:t>
            </a:r>
          </a:p>
        </p:txBody>
      </p:sp>
      <p:sp>
        <p:nvSpPr>
          <p:cNvPr id="17" name="吹き出し: 四角形 16">
            <a:extLst>
              <a:ext uri="{FF2B5EF4-FFF2-40B4-BE49-F238E27FC236}">
                <a16:creationId xmlns:a16="http://schemas.microsoft.com/office/drawing/2014/main" id="{23E892EA-887B-E850-3657-52F939417B08}"/>
              </a:ext>
            </a:extLst>
          </p:cNvPr>
          <p:cNvSpPr/>
          <p:nvPr/>
        </p:nvSpPr>
        <p:spPr>
          <a:xfrm>
            <a:off x="228600" y="4918792"/>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3.</a:t>
            </a:r>
            <a:r>
              <a:rPr kumimoji="1" lang="ja-JP" altLang="en-US" sz="1100" dirty="0">
                <a:solidFill>
                  <a:schemeClr val="tx1"/>
                </a:solidFill>
              </a:rPr>
              <a:t>支援対象者に関する条件をご記載ください。</a:t>
            </a:r>
          </a:p>
        </p:txBody>
      </p:sp>
      <p:sp>
        <p:nvSpPr>
          <p:cNvPr id="18" name="左中かっこ 17">
            <a:extLst>
              <a:ext uri="{FF2B5EF4-FFF2-40B4-BE49-F238E27FC236}">
                <a16:creationId xmlns:a16="http://schemas.microsoft.com/office/drawing/2014/main" id="{5A19D0EF-1630-E3C4-6533-95E5D140861F}"/>
              </a:ext>
            </a:extLst>
          </p:cNvPr>
          <p:cNvSpPr/>
          <p:nvPr/>
        </p:nvSpPr>
        <p:spPr>
          <a:xfrm>
            <a:off x="594091" y="5901913"/>
            <a:ext cx="230445" cy="847228"/>
          </a:xfrm>
          <a:prstGeom prst="leftBrace">
            <a:avLst>
              <a:gd name="adj1" fmla="val 8333"/>
              <a:gd name="adj2" fmla="val 4828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3D1C633B-B68C-7715-B574-980ED2911309}"/>
              </a:ext>
            </a:extLst>
          </p:cNvPr>
          <p:cNvCxnSpPr>
            <a:cxnSpLocks/>
          </p:cNvCxnSpPr>
          <p:nvPr/>
        </p:nvCxnSpPr>
        <p:spPr>
          <a:xfrm rot="5400000">
            <a:off x="220703" y="6517132"/>
            <a:ext cx="595345" cy="177300"/>
          </a:xfrm>
          <a:prstGeom prst="bentConnector3">
            <a:avLst>
              <a:gd name="adj1" fmla="val 1728"/>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CDE2A7C3-794E-4C15-E65B-6F8C8B03F2C9}"/>
              </a:ext>
            </a:extLst>
          </p:cNvPr>
          <p:cNvSpPr txBox="1"/>
          <p:nvPr/>
        </p:nvSpPr>
        <p:spPr>
          <a:xfrm>
            <a:off x="190500" y="6912162"/>
            <a:ext cx="6363929" cy="600164"/>
          </a:xfrm>
          <a:prstGeom prst="rect">
            <a:avLst/>
          </a:prstGeom>
          <a:noFill/>
          <a:ln>
            <a:solidFill>
              <a:srgbClr val="FF0000"/>
            </a:solidFill>
          </a:ln>
        </p:spPr>
        <p:txBody>
          <a:bodyPr wrap="square" rtlCol="0">
            <a:spAutoFit/>
          </a:bodyPr>
          <a:lstStyle/>
          <a:p>
            <a:r>
              <a:rPr kumimoji="1" lang="ja-JP" altLang="en-US" sz="1100" dirty="0"/>
              <a:t>□前提として、支援対象者を限定する内容は設定できません。</a:t>
            </a:r>
            <a:endParaRPr kumimoji="1" lang="en-US" altLang="ja-JP" sz="1100" dirty="0"/>
          </a:p>
          <a:p>
            <a:r>
              <a:rPr kumimoji="1" lang="ja-JP" altLang="en-US" sz="1100" dirty="0"/>
              <a:t>　例えば新卒社員、入社○年以上、</a:t>
            </a:r>
            <a:r>
              <a:rPr kumimoji="1" lang="en-US" altLang="ja-JP" sz="1100" dirty="0"/>
              <a:t>30</a:t>
            </a:r>
            <a:r>
              <a:rPr kumimoji="1" lang="ja-JP" altLang="en-US" sz="1100" dirty="0"/>
              <a:t>歳未満などの条件が付される場合は対象外となります。（</a:t>
            </a:r>
            <a:r>
              <a:rPr kumimoji="1" lang="en-US" altLang="ja-JP" sz="1100" dirty="0"/>
              <a:t>FAQ2-5</a:t>
            </a:r>
            <a:r>
              <a:rPr kumimoji="1" lang="ja-JP" altLang="en-US" sz="1100" dirty="0"/>
              <a:t>参照）</a:t>
            </a:r>
            <a:endParaRPr kumimoji="1" lang="en-US" altLang="ja-JP" sz="1100" dirty="0"/>
          </a:p>
        </p:txBody>
      </p:sp>
    </p:spTree>
    <p:extLst>
      <p:ext uri="{BB962C8B-B14F-4D97-AF65-F5344CB8AC3E}">
        <p14:creationId xmlns:p14="http://schemas.microsoft.com/office/powerpoint/2010/main" val="3592791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A558D-AD81-E2A1-FC23-7E7E3F89E73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218706E-0F12-0B7A-8C23-B79F9D816A3F}"/>
              </a:ext>
            </a:extLst>
          </p:cNvPr>
          <p:cNvSpPr txBox="1"/>
          <p:nvPr/>
        </p:nvSpPr>
        <p:spPr>
          <a:xfrm>
            <a:off x="262813" y="2930381"/>
            <a:ext cx="6363928" cy="1954381"/>
          </a:xfrm>
          <a:prstGeom prst="rect">
            <a:avLst/>
          </a:prstGeom>
          <a:noFill/>
        </p:spPr>
        <p:txBody>
          <a:bodyPr wrap="square" rtlCol="0">
            <a:spAutoFit/>
          </a:bodyPr>
          <a:lstStyle/>
          <a:p>
            <a:pPr algn="ctr"/>
            <a:endParaRPr kumimoji="1" lang="en-US" altLang="ja-JP" sz="1100" dirty="0"/>
          </a:p>
          <a:p>
            <a:pPr algn="ctr"/>
            <a:endParaRPr kumimoji="1" lang="en-US" altLang="ja-JP" sz="1100" dirty="0"/>
          </a:p>
          <a:p>
            <a:endParaRPr kumimoji="1" lang="en-US" altLang="ja-JP" sz="1100" dirty="0"/>
          </a:p>
          <a:p>
            <a:r>
              <a:rPr kumimoji="1" lang="ja-JP" altLang="en-US" sz="1100" dirty="0"/>
              <a:t>（書類の提出）</a:t>
            </a:r>
          </a:p>
          <a:p>
            <a:r>
              <a:rPr kumimoji="1" lang="ja-JP" altLang="en-US" sz="1100" dirty="0"/>
              <a:t>　　第５条　支援制度の適用を受けようとする従業員は、奨学金の借入総額、借入残高及び返還</a:t>
            </a:r>
            <a:endParaRPr kumimoji="1" lang="en-US" altLang="ja-JP" sz="1100" dirty="0"/>
          </a:p>
          <a:p>
            <a:r>
              <a:rPr kumimoji="1" lang="ja-JP" altLang="en-US" sz="1100" dirty="0"/>
              <a:t>　　　計画（以下「返還計画等」という。）がわかる書類を会社が指定する日までに提出しなけれ</a:t>
            </a:r>
            <a:endParaRPr kumimoji="1" lang="en-US" altLang="ja-JP" sz="1100" dirty="0"/>
          </a:p>
          <a:p>
            <a:r>
              <a:rPr kumimoji="1" lang="ja-JP" altLang="en-US" sz="1100" dirty="0"/>
              <a:t>　　　ばならない。</a:t>
            </a:r>
          </a:p>
          <a:p>
            <a:r>
              <a:rPr kumimoji="1" lang="ja-JP" altLang="en-US" sz="1100" dirty="0"/>
              <a:t>　　２　支援対象者は、毎年、会社が指定する日に奨学金を返還していることを証明する書類を</a:t>
            </a:r>
            <a:endParaRPr kumimoji="1" lang="en-US" altLang="ja-JP" sz="1100" dirty="0"/>
          </a:p>
          <a:p>
            <a:r>
              <a:rPr kumimoji="1" lang="ja-JP" altLang="en-US" sz="1100" dirty="0"/>
              <a:t>　　　提出しなければならない。</a:t>
            </a:r>
          </a:p>
          <a:p>
            <a:r>
              <a:rPr kumimoji="1" lang="ja-JP" altLang="en-US" sz="1100" dirty="0"/>
              <a:t>　　３　支援対象者は、返還計画等の変更があった場合には、速やかに会社に申し出なければ</a:t>
            </a:r>
            <a:endParaRPr kumimoji="1" lang="en-US" altLang="ja-JP" sz="1100" dirty="0"/>
          </a:p>
          <a:p>
            <a:r>
              <a:rPr kumimoji="1" lang="ja-JP" altLang="en-US" sz="1100" dirty="0"/>
              <a:t>　　　ならない。</a:t>
            </a:r>
          </a:p>
        </p:txBody>
      </p:sp>
      <p:sp>
        <p:nvSpPr>
          <p:cNvPr id="5" name="吹き出し: 四角形 4">
            <a:extLst>
              <a:ext uri="{FF2B5EF4-FFF2-40B4-BE49-F238E27FC236}">
                <a16:creationId xmlns:a16="http://schemas.microsoft.com/office/drawing/2014/main" id="{2C090FAD-60C3-769D-CB0D-2ADBF7F9584D}"/>
              </a:ext>
            </a:extLst>
          </p:cNvPr>
          <p:cNvSpPr/>
          <p:nvPr/>
        </p:nvSpPr>
        <p:spPr>
          <a:xfrm>
            <a:off x="220102" y="3002454"/>
            <a:ext cx="4407002"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5.</a:t>
            </a:r>
            <a:r>
              <a:rPr kumimoji="1" lang="ja-JP" altLang="en-US" sz="1100" dirty="0">
                <a:solidFill>
                  <a:schemeClr val="tx1"/>
                </a:solidFill>
              </a:rPr>
              <a:t>支援を実施するにあたり必要な提出書類があればご記載ください。</a:t>
            </a:r>
          </a:p>
        </p:txBody>
      </p:sp>
      <p:sp>
        <p:nvSpPr>
          <p:cNvPr id="6" name="吹き出し: 四角形 5">
            <a:extLst>
              <a:ext uri="{FF2B5EF4-FFF2-40B4-BE49-F238E27FC236}">
                <a16:creationId xmlns:a16="http://schemas.microsoft.com/office/drawing/2014/main" id="{705BBBA2-849C-2274-AC5D-56F8D39995A8}"/>
              </a:ext>
            </a:extLst>
          </p:cNvPr>
          <p:cNvSpPr/>
          <p:nvPr/>
        </p:nvSpPr>
        <p:spPr>
          <a:xfrm>
            <a:off x="220102" y="108208"/>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4.</a:t>
            </a:r>
            <a:r>
              <a:rPr kumimoji="1" lang="ja-JP" altLang="en-US" sz="1100" dirty="0">
                <a:solidFill>
                  <a:schemeClr val="tx1"/>
                </a:solidFill>
              </a:rPr>
              <a:t>支援対象となる奨学金をご記載ください。</a:t>
            </a:r>
            <a:endParaRPr kumimoji="1" lang="en-US" altLang="ja-JP" sz="1100" dirty="0">
              <a:solidFill>
                <a:schemeClr val="tx1"/>
              </a:solidFill>
            </a:endParaRPr>
          </a:p>
        </p:txBody>
      </p:sp>
      <p:sp>
        <p:nvSpPr>
          <p:cNvPr id="8" name="左中かっこ 7">
            <a:extLst>
              <a:ext uri="{FF2B5EF4-FFF2-40B4-BE49-F238E27FC236}">
                <a16:creationId xmlns:a16="http://schemas.microsoft.com/office/drawing/2014/main" id="{6B6BF703-42C2-BC7D-278E-7926AE4411AD}"/>
              </a:ext>
            </a:extLst>
          </p:cNvPr>
          <p:cNvSpPr/>
          <p:nvPr/>
        </p:nvSpPr>
        <p:spPr>
          <a:xfrm>
            <a:off x="451545" y="3648178"/>
            <a:ext cx="215900" cy="115524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 name="コネクタ: カギ線 9">
            <a:extLst>
              <a:ext uri="{FF2B5EF4-FFF2-40B4-BE49-F238E27FC236}">
                <a16:creationId xmlns:a16="http://schemas.microsoft.com/office/drawing/2014/main" id="{8A945DDF-6AF1-EA75-BEEF-C8F8AE74506C}"/>
              </a:ext>
            </a:extLst>
          </p:cNvPr>
          <p:cNvCxnSpPr>
            <a:cxnSpLocks/>
          </p:cNvCxnSpPr>
          <p:nvPr/>
        </p:nvCxnSpPr>
        <p:spPr>
          <a:xfrm rot="5400000">
            <a:off x="20934" y="4529351"/>
            <a:ext cx="713285" cy="134013"/>
          </a:xfrm>
          <a:prstGeom prst="bentConnector3">
            <a:avLst>
              <a:gd name="adj1" fmla="val -1278"/>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B8225725-7058-F026-BB51-22CA4EDD7C47}"/>
              </a:ext>
            </a:extLst>
          </p:cNvPr>
          <p:cNvSpPr txBox="1"/>
          <p:nvPr/>
        </p:nvSpPr>
        <p:spPr>
          <a:xfrm>
            <a:off x="181283" y="5014080"/>
            <a:ext cx="6363929" cy="769441"/>
          </a:xfrm>
          <a:prstGeom prst="rect">
            <a:avLst/>
          </a:prstGeom>
          <a:noFill/>
          <a:ln>
            <a:solidFill>
              <a:srgbClr val="FF0000"/>
            </a:solidFill>
          </a:ln>
        </p:spPr>
        <p:txBody>
          <a:bodyPr wrap="square" rtlCol="0">
            <a:spAutoFit/>
          </a:bodyPr>
          <a:lstStyle/>
          <a:p>
            <a:r>
              <a:rPr kumimoji="1" lang="ja-JP" altLang="en-US" sz="1100" dirty="0"/>
              <a:t>求める書類の具体的な内容、提出頻度、提出する条件は、必要に応じて設定をしていただけます。</a:t>
            </a:r>
            <a:endParaRPr kumimoji="1" lang="en-US" altLang="ja-JP" sz="1100" dirty="0"/>
          </a:p>
          <a:p>
            <a:endParaRPr kumimoji="1" lang="en-US" altLang="ja-JP" sz="1100" dirty="0"/>
          </a:p>
          <a:p>
            <a:r>
              <a:rPr lang="en-US" altLang="ja-JP" sz="1100" dirty="0"/>
              <a:t>【</a:t>
            </a:r>
            <a:r>
              <a:rPr lang="ja-JP" altLang="en-US" sz="1100" dirty="0"/>
              <a:t>参考</a:t>
            </a:r>
            <a:r>
              <a:rPr lang="en-US" altLang="ja-JP" sz="1100" dirty="0"/>
              <a:t>】</a:t>
            </a:r>
          </a:p>
          <a:p>
            <a:r>
              <a:rPr lang="en-US" altLang="ja-JP" sz="1100" dirty="0"/>
              <a:t> </a:t>
            </a:r>
            <a:r>
              <a:rPr lang="ja-JP" altLang="en-US" sz="1100" dirty="0"/>
              <a:t>奨学金が貸与されていることが確認できる書類の例を、別紙に記載しています。 </a:t>
            </a:r>
            <a:endParaRPr kumimoji="1" lang="ja-JP" altLang="en-US" sz="1100" dirty="0"/>
          </a:p>
        </p:txBody>
      </p:sp>
      <p:sp>
        <p:nvSpPr>
          <p:cNvPr id="18" name="左中かっこ 17">
            <a:extLst>
              <a:ext uri="{FF2B5EF4-FFF2-40B4-BE49-F238E27FC236}">
                <a16:creationId xmlns:a16="http://schemas.microsoft.com/office/drawing/2014/main" id="{5E70DDAF-3D4F-C5B7-E48A-9132335545F6}"/>
              </a:ext>
            </a:extLst>
          </p:cNvPr>
          <p:cNvSpPr/>
          <p:nvPr/>
        </p:nvSpPr>
        <p:spPr>
          <a:xfrm>
            <a:off x="745671" y="930173"/>
            <a:ext cx="161821" cy="48853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4B620199-3121-DA73-5315-5EDB5A9F01E6}"/>
              </a:ext>
            </a:extLst>
          </p:cNvPr>
          <p:cNvCxnSpPr>
            <a:cxnSpLocks/>
          </p:cNvCxnSpPr>
          <p:nvPr/>
        </p:nvCxnSpPr>
        <p:spPr>
          <a:xfrm rot="5400000">
            <a:off x="533172" y="1379974"/>
            <a:ext cx="458595" cy="66577"/>
          </a:xfrm>
          <a:prstGeom prst="bentConnector3">
            <a:avLst>
              <a:gd name="adj1" fmla="val -1925"/>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3C7D1464-8AB6-03F7-AD45-745825B5DF39}"/>
              </a:ext>
            </a:extLst>
          </p:cNvPr>
          <p:cNvSpPr txBox="1"/>
          <p:nvPr/>
        </p:nvSpPr>
        <p:spPr>
          <a:xfrm>
            <a:off x="190808" y="1685429"/>
            <a:ext cx="6363929" cy="1107996"/>
          </a:xfrm>
          <a:prstGeom prst="rect">
            <a:avLst/>
          </a:prstGeom>
          <a:noFill/>
          <a:ln>
            <a:solidFill>
              <a:srgbClr val="FF0000"/>
            </a:solidFill>
          </a:ln>
        </p:spPr>
        <p:txBody>
          <a:bodyPr wrap="square" rtlCol="0">
            <a:spAutoFit/>
          </a:bodyPr>
          <a:lstStyle/>
          <a:p>
            <a:r>
              <a:rPr kumimoji="1" lang="ja-JP" altLang="en-US" sz="1100" dirty="0"/>
              <a:t>□（１）は基本支援の必須要件です。追加で（</a:t>
            </a:r>
            <a:r>
              <a:rPr kumimoji="1" lang="en-US" altLang="ja-JP" sz="1100" dirty="0"/>
              <a:t>2</a:t>
            </a:r>
            <a:r>
              <a:rPr kumimoji="1" lang="ja-JP" altLang="en-US" sz="1100" dirty="0"/>
              <a:t>）若しくは（</a:t>
            </a:r>
            <a:r>
              <a:rPr kumimoji="1" lang="en-US" altLang="ja-JP" sz="1100" dirty="0"/>
              <a:t>3</a:t>
            </a:r>
            <a:r>
              <a:rPr kumimoji="1" lang="ja-JP" altLang="en-US" sz="1100" dirty="0"/>
              <a:t>）又は（</a:t>
            </a:r>
            <a:r>
              <a:rPr kumimoji="1" lang="en-US" altLang="ja-JP" sz="1100" dirty="0"/>
              <a:t>2</a:t>
            </a:r>
            <a:r>
              <a:rPr kumimoji="1" lang="ja-JP" altLang="en-US" sz="1100" dirty="0"/>
              <a:t>）（</a:t>
            </a:r>
            <a:r>
              <a:rPr kumimoji="1" lang="en-US" altLang="ja-JP" sz="1100" dirty="0"/>
              <a:t>3</a:t>
            </a:r>
            <a:r>
              <a:rPr kumimoji="1" lang="ja-JP" altLang="en-US" sz="1100" dirty="0"/>
              <a:t>）両方を対象として</a:t>
            </a:r>
            <a:endParaRPr kumimoji="1" lang="en-US" altLang="ja-JP" sz="1100" dirty="0"/>
          </a:p>
          <a:p>
            <a:r>
              <a:rPr kumimoji="1" lang="ja-JP" altLang="en-US" sz="1100" dirty="0"/>
              <a:t>　ください。</a:t>
            </a:r>
            <a:endParaRPr kumimoji="1" lang="en-US" altLang="ja-JP" sz="1100" dirty="0"/>
          </a:p>
          <a:p>
            <a:r>
              <a:rPr kumimoji="1" lang="ja-JP" altLang="en-US" sz="1100" dirty="0"/>
              <a:t>□ （１）と（２）は追加支援の必須要件です。</a:t>
            </a:r>
            <a:endParaRPr kumimoji="1" lang="en-US" altLang="ja-JP" sz="1100" dirty="0"/>
          </a:p>
          <a:p>
            <a:r>
              <a:rPr kumimoji="1" lang="ja-JP" altLang="en-US" sz="1100" dirty="0"/>
              <a:t>□</a:t>
            </a:r>
            <a:r>
              <a:rPr lang="ja-JP" altLang="ja-JP" sz="1100" dirty="0"/>
              <a:t>その他会社が適当と認める奨学金</a:t>
            </a:r>
            <a:r>
              <a:rPr lang="ja-JP" altLang="en-US" sz="1100" dirty="0"/>
              <a:t>とは、</a:t>
            </a:r>
            <a:r>
              <a:rPr lang="ja-JP" altLang="ja-JP" sz="1100" dirty="0"/>
              <a:t>高等学校及び高等専門学校、短期大学、大学、大学院、</a:t>
            </a:r>
            <a:endParaRPr lang="en-US" altLang="ja-JP" sz="1100" dirty="0"/>
          </a:p>
          <a:p>
            <a:r>
              <a:rPr lang="ja-JP" altLang="en-US" sz="1100" dirty="0"/>
              <a:t>　</a:t>
            </a:r>
            <a:r>
              <a:rPr lang="ja-JP" altLang="ja-JP" sz="1100" dirty="0"/>
              <a:t>専修学校の入学又は修学を支援するために貸与する</a:t>
            </a:r>
            <a:r>
              <a:rPr lang="ja-JP" altLang="en-US" sz="1100" dirty="0"/>
              <a:t>奨学金等を指しています。</a:t>
            </a:r>
            <a:endParaRPr lang="en-US" altLang="ja-JP" sz="1100" dirty="0"/>
          </a:p>
          <a:p>
            <a:r>
              <a:rPr kumimoji="1" lang="ja-JP" altLang="en-US" sz="1100" dirty="0"/>
              <a:t>□（３）を定める場合、具体的な奨学金の貸与団体を記載することも可能です。</a:t>
            </a:r>
            <a:endParaRPr kumimoji="1" lang="en-US" altLang="ja-JP" sz="1100" dirty="0"/>
          </a:p>
        </p:txBody>
      </p:sp>
      <p:sp>
        <p:nvSpPr>
          <p:cNvPr id="23" name="テキスト ボックス 22">
            <a:extLst>
              <a:ext uri="{FF2B5EF4-FFF2-40B4-BE49-F238E27FC236}">
                <a16:creationId xmlns:a16="http://schemas.microsoft.com/office/drawing/2014/main" id="{9EAAE656-71F1-5221-74AD-CB82D6652B71}"/>
              </a:ext>
            </a:extLst>
          </p:cNvPr>
          <p:cNvSpPr txBox="1"/>
          <p:nvPr/>
        </p:nvSpPr>
        <p:spPr>
          <a:xfrm>
            <a:off x="262812" y="387608"/>
            <a:ext cx="6363929" cy="1277273"/>
          </a:xfrm>
          <a:prstGeom prst="rect">
            <a:avLst/>
          </a:prstGeom>
          <a:noFill/>
        </p:spPr>
        <p:txBody>
          <a:bodyPr wrap="square" rtlCol="0">
            <a:spAutoFit/>
          </a:bodyPr>
          <a:lstStyle/>
          <a:p>
            <a:endParaRPr kumimoji="1" lang="ja-JP" altLang="en-US" sz="1100" dirty="0"/>
          </a:p>
          <a:p>
            <a:r>
              <a:rPr kumimoji="1" lang="ja-JP" altLang="en-US" sz="1100" b="1" dirty="0"/>
              <a:t>（奨学金）</a:t>
            </a:r>
          </a:p>
          <a:p>
            <a:r>
              <a:rPr kumimoji="1" lang="ja-JP" altLang="en-US" sz="1100" dirty="0"/>
              <a:t>　　第４条　本規程に定める奨学金とは、次に掲げるものをいう。</a:t>
            </a:r>
            <a:endParaRPr kumimoji="1" lang="en-US" altLang="ja-JP" sz="1100" dirty="0"/>
          </a:p>
          <a:p>
            <a:r>
              <a:rPr lang="ja-JP" altLang="en-US" sz="1100" dirty="0"/>
              <a:t>　　　</a:t>
            </a:r>
            <a:r>
              <a:rPr lang="ja-JP" altLang="ja-JP" sz="1100" dirty="0"/>
              <a:t>（１）公益財団法人大阪府育英会</a:t>
            </a:r>
          </a:p>
          <a:p>
            <a:r>
              <a:rPr lang="ja-JP" altLang="en-US" sz="1100" dirty="0"/>
              <a:t>　　　</a:t>
            </a:r>
            <a:r>
              <a:rPr lang="ja-JP" altLang="ja-JP" sz="1100" dirty="0"/>
              <a:t>（２）独立行政法人日本学生支援機構</a:t>
            </a:r>
          </a:p>
          <a:p>
            <a:r>
              <a:rPr lang="ja-JP" altLang="en-US" sz="1100" dirty="0"/>
              <a:t>　　　</a:t>
            </a:r>
            <a:r>
              <a:rPr lang="ja-JP" altLang="ja-JP" sz="1100" dirty="0"/>
              <a:t>（３）その他会社が適当と認める奨学金</a:t>
            </a:r>
          </a:p>
          <a:p>
            <a:endParaRPr kumimoji="1" lang="ja-JP" altLang="en-US" sz="1100" dirty="0"/>
          </a:p>
        </p:txBody>
      </p:sp>
      <p:sp>
        <p:nvSpPr>
          <p:cNvPr id="2" name="テキスト ボックス 1">
            <a:extLst>
              <a:ext uri="{FF2B5EF4-FFF2-40B4-BE49-F238E27FC236}">
                <a16:creationId xmlns:a16="http://schemas.microsoft.com/office/drawing/2014/main" id="{52148BCC-B1AC-3A1E-1620-BD8AB03854FD}"/>
              </a:ext>
            </a:extLst>
          </p:cNvPr>
          <p:cNvSpPr txBox="1"/>
          <p:nvPr/>
        </p:nvSpPr>
        <p:spPr>
          <a:xfrm>
            <a:off x="143183" y="6249717"/>
            <a:ext cx="6525855" cy="2462213"/>
          </a:xfrm>
          <a:prstGeom prst="rect">
            <a:avLst/>
          </a:prstGeom>
          <a:noFill/>
          <a:ln>
            <a:solidFill>
              <a:srgbClr val="00B050"/>
            </a:solidFill>
          </a:ln>
        </p:spPr>
        <p:txBody>
          <a:bodyPr wrap="square" rtlCol="0">
            <a:spAutoFit/>
          </a:bodyPr>
          <a:lstStyle/>
          <a:p>
            <a:r>
              <a:rPr kumimoji="1" lang="ja-JP" altLang="en-US" sz="1100" b="1" dirty="0"/>
              <a:t>□第</a:t>
            </a:r>
            <a:r>
              <a:rPr kumimoji="1" lang="en-US" altLang="ja-JP" sz="1100" b="1" dirty="0"/>
              <a:t>6</a:t>
            </a:r>
            <a:r>
              <a:rPr kumimoji="1" lang="ja-JP" altLang="en-US" sz="1100" b="1" dirty="0"/>
              <a:t>条と第</a:t>
            </a:r>
            <a:r>
              <a:rPr kumimoji="1" lang="en-US" altLang="ja-JP" sz="1100" b="1" dirty="0"/>
              <a:t>7</a:t>
            </a:r>
            <a:r>
              <a:rPr kumimoji="1" lang="ja-JP" altLang="en-US" sz="1100" b="1" dirty="0"/>
              <a:t>条の説明に先立ち、以下の内容をご確認ください。</a:t>
            </a:r>
            <a:endParaRPr kumimoji="1" lang="en-US" altLang="ja-JP" sz="1100" b="1" dirty="0"/>
          </a:p>
          <a:p>
            <a:r>
              <a:rPr kumimoji="1" lang="ja-JP" altLang="en-US" sz="1100" dirty="0"/>
              <a:t>募集要項　</a:t>
            </a:r>
            <a:r>
              <a:rPr kumimoji="1" lang="en-US" altLang="ja-JP" sz="1100" dirty="0"/>
              <a:t>P.4</a:t>
            </a:r>
            <a:r>
              <a:rPr kumimoji="1" lang="ja-JP" altLang="en-US" sz="1100" dirty="0"/>
              <a:t>　</a:t>
            </a:r>
            <a:r>
              <a:rPr kumimoji="1" lang="en-US" altLang="ja-JP" sz="1100" dirty="0"/>
              <a:t>3.</a:t>
            </a:r>
            <a:r>
              <a:rPr kumimoji="1" lang="ja-JP" altLang="en-US" sz="1100" dirty="0"/>
              <a:t>支給要件（</a:t>
            </a:r>
            <a:r>
              <a:rPr kumimoji="1" lang="en-US" altLang="ja-JP" sz="1100" dirty="0"/>
              <a:t>1-1</a:t>
            </a:r>
            <a:r>
              <a:rPr kumimoji="1" lang="ja-JP" altLang="en-US" sz="1100" dirty="0"/>
              <a:t>）ロ及び（</a:t>
            </a:r>
            <a:r>
              <a:rPr kumimoji="1" lang="en-US" altLang="ja-JP" sz="1100" dirty="0"/>
              <a:t>1-2</a:t>
            </a:r>
            <a:r>
              <a:rPr kumimoji="1" lang="ja-JP" altLang="en-US" sz="1100" dirty="0"/>
              <a:t>）ロについて</a:t>
            </a:r>
            <a:endParaRPr kumimoji="1" lang="en-US" altLang="ja-JP" sz="1100" dirty="0"/>
          </a:p>
          <a:p>
            <a:r>
              <a:rPr kumimoji="1" lang="en-US" altLang="ja-JP" sz="1100" dirty="0"/>
              <a:t>【</a:t>
            </a:r>
            <a:r>
              <a:rPr kumimoji="1" lang="ja-JP" altLang="en-US" sz="1100" dirty="0"/>
              <a:t>基本支援</a:t>
            </a:r>
            <a:r>
              <a:rPr kumimoji="1" lang="en-US" altLang="ja-JP" sz="1100" dirty="0"/>
              <a:t>】</a:t>
            </a:r>
            <a:r>
              <a:rPr kumimoji="1" lang="ja-JP" altLang="en-US" sz="1100" dirty="0"/>
              <a:t>について</a:t>
            </a:r>
            <a:endParaRPr kumimoji="1" lang="en-US" altLang="ja-JP" sz="1100" dirty="0"/>
          </a:p>
          <a:p>
            <a:r>
              <a:rPr kumimoji="1" lang="en-US" altLang="ja-JP" sz="1100" dirty="0"/>
              <a:t>3.</a:t>
            </a:r>
            <a:r>
              <a:rPr kumimoji="1" lang="ja-JP" altLang="en-US" sz="1100" dirty="0"/>
              <a:t>支給要件（</a:t>
            </a:r>
            <a:r>
              <a:rPr kumimoji="1" lang="en-US" altLang="ja-JP" sz="1100" dirty="0"/>
              <a:t>1-1</a:t>
            </a:r>
            <a:r>
              <a:rPr kumimoji="1" lang="ja-JP" altLang="en-US" sz="1100" dirty="0"/>
              <a:t>）</a:t>
            </a:r>
            <a:endParaRPr kumimoji="1" lang="en-US" altLang="ja-JP" sz="1100" dirty="0"/>
          </a:p>
          <a:p>
            <a:r>
              <a:rPr kumimoji="1" lang="ja-JP" altLang="en-US" sz="1100" dirty="0"/>
              <a:t>ロ　導入した府育英会等奨学金返還支援制度の返還支援額が従業員等１人につき</a:t>
            </a:r>
            <a:endParaRPr kumimoji="1" lang="en-US" altLang="ja-JP" sz="1100" dirty="0"/>
          </a:p>
          <a:p>
            <a:r>
              <a:rPr kumimoji="1" lang="ja-JP" altLang="en-US" sz="1100" dirty="0"/>
              <a:t>　月額</a:t>
            </a:r>
            <a:r>
              <a:rPr kumimoji="1" lang="en-US" altLang="ja-JP" sz="1100" dirty="0"/>
              <a:t>5,000 </a:t>
            </a:r>
            <a:r>
              <a:rPr kumimoji="1" lang="ja-JP" altLang="en-US" sz="1100" dirty="0"/>
              <a:t>円以上、かつ返還支援期間が５年以上であること </a:t>
            </a:r>
          </a:p>
          <a:p>
            <a:r>
              <a:rPr kumimoji="1" lang="ja-JP" altLang="en-US" sz="1100" dirty="0"/>
              <a:t>　（返還支援額が１年につき６万円以上かつ返還支援期間の開始の日から５年以内における</a:t>
            </a:r>
            <a:endParaRPr kumimoji="1" lang="en-US" altLang="ja-JP" sz="1100" dirty="0"/>
          </a:p>
          <a:p>
            <a:r>
              <a:rPr kumimoji="1" lang="ja-JP" altLang="en-US" sz="1100" dirty="0"/>
              <a:t>　　返還支援額の総額が</a:t>
            </a:r>
            <a:r>
              <a:rPr kumimoji="1" lang="en-US" altLang="ja-JP" sz="1100" dirty="0"/>
              <a:t>30</a:t>
            </a:r>
            <a:r>
              <a:rPr kumimoji="1" lang="ja-JP" altLang="en-US" sz="1100" dirty="0"/>
              <a:t>万円以上も対象となります。）</a:t>
            </a:r>
            <a:endParaRPr kumimoji="1" lang="en-US" altLang="ja-JP" sz="1100" dirty="0"/>
          </a:p>
          <a:p>
            <a:r>
              <a:rPr kumimoji="1" lang="en-US" altLang="ja-JP" sz="1100" dirty="0"/>
              <a:t>【</a:t>
            </a:r>
            <a:r>
              <a:rPr kumimoji="1" lang="ja-JP" altLang="en-US" sz="1100" dirty="0"/>
              <a:t>追加支援</a:t>
            </a:r>
            <a:r>
              <a:rPr kumimoji="1" lang="en-US" altLang="ja-JP" sz="1100" dirty="0"/>
              <a:t>】</a:t>
            </a:r>
            <a:r>
              <a:rPr kumimoji="1" lang="ja-JP" altLang="en-US" sz="1100" dirty="0"/>
              <a:t>について</a:t>
            </a:r>
            <a:endParaRPr kumimoji="1" lang="en-US" altLang="ja-JP" sz="1100" dirty="0"/>
          </a:p>
          <a:p>
            <a:r>
              <a:rPr kumimoji="1" lang="en-US" altLang="ja-JP" sz="1100" dirty="0"/>
              <a:t>3.</a:t>
            </a:r>
            <a:r>
              <a:rPr kumimoji="1" lang="ja-JP" altLang="en-US" sz="1100" dirty="0"/>
              <a:t>支給要件（</a:t>
            </a:r>
            <a:r>
              <a:rPr kumimoji="1" lang="en-US" altLang="ja-JP" sz="1100" dirty="0"/>
              <a:t>1-2</a:t>
            </a:r>
            <a:r>
              <a:rPr kumimoji="1" lang="ja-JP" altLang="en-US" sz="1100" dirty="0"/>
              <a:t>）</a:t>
            </a:r>
            <a:endParaRPr kumimoji="1" lang="en-US" altLang="ja-JP" sz="1100" dirty="0"/>
          </a:p>
          <a:p>
            <a:r>
              <a:rPr lang="ja-JP" altLang="en-US" sz="1100" dirty="0"/>
              <a:t>ロ　導入した学生支援機構奨学金返還支援制度の基本的な返還支援額が従業員等１人 につき</a:t>
            </a:r>
            <a:endParaRPr lang="en-US" altLang="ja-JP" sz="1100" dirty="0"/>
          </a:p>
          <a:p>
            <a:r>
              <a:rPr lang="ja-JP" altLang="en-US" sz="1100" dirty="0"/>
              <a:t>　月額</a:t>
            </a:r>
            <a:r>
              <a:rPr lang="en-US" altLang="ja-JP" sz="1100" dirty="0"/>
              <a:t>7,500</a:t>
            </a:r>
            <a:r>
              <a:rPr lang="ja-JP" altLang="en-US" sz="1100" dirty="0"/>
              <a:t>円以上、かつ返還支援期間が</a:t>
            </a:r>
            <a:r>
              <a:rPr lang="en-US" altLang="ja-JP" sz="1100" dirty="0"/>
              <a:t>10</a:t>
            </a:r>
            <a:r>
              <a:rPr lang="ja-JP" altLang="en-US" sz="1100" dirty="0"/>
              <a:t>年以上であること</a:t>
            </a:r>
            <a:endParaRPr lang="en-US" altLang="ja-JP" sz="1100" dirty="0"/>
          </a:p>
          <a:p>
            <a:r>
              <a:rPr lang="ja-JP" altLang="en-US" sz="1100" dirty="0"/>
              <a:t>　（返還支援額が１年につき９万円以上かつ返還支援期間の開始の日から</a:t>
            </a:r>
            <a:r>
              <a:rPr lang="en-US" altLang="ja-JP" sz="1100" dirty="0"/>
              <a:t>10</a:t>
            </a:r>
            <a:r>
              <a:rPr lang="ja-JP" altLang="en-US" sz="1100" dirty="0"/>
              <a:t>年以 内における</a:t>
            </a:r>
            <a:endParaRPr lang="en-US" altLang="ja-JP" sz="1100" dirty="0"/>
          </a:p>
          <a:p>
            <a:r>
              <a:rPr lang="ja-JP" altLang="en-US" sz="1100" dirty="0"/>
              <a:t>　　返還支援額の総額が</a:t>
            </a:r>
            <a:r>
              <a:rPr lang="en-US" altLang="ja-JP" sz="1100" dirty="0"/>
              <a:t>90</a:t>
            </a:r>
            <a:r>
              <a:rPr lang="ja-JP" altLang="en-US" sz="1100" dirty="0"/>
              <a:t>万円以上も対象となります。） </a:t>
            </a:r>
            <a:endParaRPr kumimoji="1" lang="en-US" altLang="ja-JP" sz="1100" dirty="0"/>
          </a:p>
        </p:txBody>
      </p:sp>
    </p:spTree>
    <p:extLst>
      <p:ext uri="{BB962C8B-B14F-4D97-AF65-F5344CB8AC3E}">
        <p14:creationId xmlns:p14="http://schemas.microsoft.com/office/powerpoint/2010/main" val="53718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B94FC-3A65-8C05-63B4-923F19D2CC88}"/>
            </a:ext>
          </a:extLst>
        </p:cNvPr>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0A74B7C6-8588-59DF-2A4C-729FC2C15294}"/>
              </a:ext>
            </a:extLst>
          </p:cNvPr>
          <p:cNvSpPr txBox="1"/>
          <p:nvPr/>
        </p:nvSpPr>
        <p:spPr>
          <a:xfrm>
            <a:off x="218460" y="592284"/>
            <a:ext cx="6363929" cy="1954381"/>
          </a:xfrm>
          <a:prstGeom prst="rect">
            <a:avLst/>
          </a:prstGeom>
          <a:noFill/>
        </p:spPr>
        <p:txBody>
          <a:bodyPr wrap="square" rtlCol="0">
            <a:spAutoFit/>
          </a:bodyPr>
          <a:lstStyle/>
          <a:p>
            <a:r>
              <a:rPr lang="ja-JP" altLang="ja-JP" sz="1100" b="1" dirty="0"/>
              <a:t>（奨学金返還支援額）</a:t>
            </a:r>
          </a:p>
          <a:p>
            <a:r>
              <a:rPr lang="ja-JP" altLang="en-US" sz="1100" dirty="0"/>
              <a:t>　　</a:t>
            </a:r>
            <a:r>
              <a:rPr lang="ja-JP" altLang="ja-JP" sz="1100" dirty="0"/>
              <a:t>第６条</a:t>
            </a:r>
            <a:r>
              <a:rPr lang="ja-JP" altLang="en-US" sz="1100" dirty="0"/>
              <a:t>　</a:t>
            </a:r>
            <a:r>
              <a:rPr lang="ja-JP" altLang="ja-JP" sz="1100" dirty="0"/>
              <a:t>会社は、支援対象者の奨学金返還を支援するため、返還額の</a:t>
            </a:r>
            <a:r>
              <a:rPr lang="ja-JP" altLang="ja-JP" sz="1100" dirty="0">
                <a:highlight>
                  <a:srgbClr val="FFFF00"/>
                </a:highlight>
              </a:rPr>
              <a:t>【全部又は一部】</a:t>
            </a:r>
            <a:r>
              <a:rPr lang="ja-JP" altLang="ja-JP" sz="1100" dirty="0"/>
              <a:t>を</a:t>
            </a:r>
            <a:endParaRPr lang="en-US" altLang="ja-JP" sz="1100" dirty="0"/>
          </a:p>
          <a:p>
            <a:r>
              <a:rPr lang="ja-JP" altLang="en-US" sz="1100" dirty="0"/>
              <a:t>　　　</a:t>
            </a:r>
            <a:r>
              <a:rPr lang="ja-JP" altLang="ja-JP" sz="1100" dirty="0">
                <a:highlight>
                  <a:srgbClr val="FFFF00"/>
                </a:highlight>
              </a:rPr>
              <a:t>【手当</a:t>
            </a:r>
            <a:r>
              <a:rPr lang="ja-JP" altLang="en-US" sz="1100" dirty="0">
                <a:highlight>
                  <a:srgbClr val="FFFF00"/>
                </a:highlight>
              </a:rPr>
              <a:t>等</a:t>
            </a:r>
            <a:r>
              <a:rPr lang="ja-JP" altLang="ja-JP" sz="1100" dirty="0">
                <a:highlight>
                  <a:srgbClr val="FFFF00"/>
                </a:highlight>
              </a:rPr>
              <a:t>支給又は代理返還する】</a:t>
            </a:r>
            <a:r>
              <a:rPr lang="ja-JP" altLang="ja-JP" sz="1100" dirty="0"/>
              <a:t>。</a:t>
            </a:r>
            <a:endParaRPr lang="en-US" altLang="ja-JP" sz="1100" dirty="0"/>
          </a:p>
          <a:p>
            <a:endParaRPr lang="en-US" altLang="ja-JP" sz="1100" dirty="0"/>
          </a:p>
          <a:p>
            <a:endParaRPr lang="ja-JP" altLang="ja-JP" sz="1100" dirty="0"/>
          </a:p>
          <a:p>
            <a:r>
              <a:rPr lang="ja-JP" altLang="en-US" sz="1100" dirty="0"/>
              <a:t>　　</a:t>
            </a:r>
            <a:r>
              <a:rPr lang="ja-JP" altLang="ja-JP" sz="1100" dirty="0"/>
              <a:t>２</a:t>
            </a:r>
            <a:r>
              <a:rPr lang="ja-JP" altLang="en-US" sz="1100" dirty="0"/>
              <a:t>　</a:t>
            </a:r>
            <a:r>
              <a:rPr lang="ja-JP" altLang="ja-JP" sz="1100" dirty="0"/>
              <a:t>各支援額は、以下のとおりとする。ただし、本人の奨学金返還月額を超えての支援は</a:t>
            </a:r>
            <a:endParaRPr lang="en-US" altLang="ja-JP" sz="1100" dirty="0"/>
          </a:p>
          <a:p>
            <a:r>
              <a:rPr lang="ja-JP" altLang="en-US" sz="1100" dirty="0"/>
              <a:t>　　　</a:t>
            </a:r>
            <a:r>
              <a:rPr lang="ja-JP" altLang="ja-JP" sz="1100" dirty="0"/>
              <a:t>行わないものとする。また、支援対象の奨学金が複数ある場合は、対象の奨学金ごとに</a:t>
            </a:r>
            <a:endParaRPr lang="en-US" altLang="ja-JP" sz="1100" dirty="0"/>
          </a:p>
          <a:p>
            <a:r>
              <a:rPr lang="ja-JP" altLang="en-US" sz="1100" dirty="0"/>
              <a:t>　　　</a:t>
            </a:r>
            <a:r>
              <a:rPr lang="ja-JP" altLang="ja-JP" sz="1100" dirty="0"/>
              <a:t>定められた支援額を支給するものとする。</a:t>
            </a:r>
          </a:p>
          <a:p>
            <a:r>
              <a:rPr lang="ja-JP" altLang="en-US" sz="1100" dirty="0"/>
              <a:t>　　　</a:t>
            </a:r>
            <a:r>
              <a:rPr lang="ja-JP" altLang="ja-JP" sz="1100" dirty="0"/>
              <a:t>（１）公益財団法人大阪府育英会が貸与する奨学金　月額○○</a:t>
            </a:r>
            <a:r>
              <a:rPr lang="en-US" altLang="ja-JP" sz="1100" dirty="0"/>
              <a:t>, </a:t>
            </a:r>
            <a:r>
              <a:rPr lang="ja-JP" altLang="ja-JP" sz="1100" dirty="0"/>
              <a:t>○○○円</a:t>
            </a:r>
          </a:p>
          <a:p>
            <a:r>
              <a:rPr lang="ja-JP" altLang="en-US" sz="1100" dirty="0"/>
              <a:t>　　　</a:t>
            </a:r>
            <a:r>
              <a:rPr lang="ja-JP" altLang="ja-JP" sz="1100" dirty="0"/>
              <a:t>（２）独立行政法人日本学生支援機構が貸与する奨学金　月額○○</a:t>
            </a:r>
            <a:r>
              <a:rPr lang="en-US" altLang="ja-JP" sz="1100" dirty="0"/>
              <a:t>, </a:t>
            </a:r>
            <a:r>
              <a:rPr lang="ja-JP" altLang="ja-JP" sz="1100" dirty="0"/>
              <a:t>○○○円</a:t>
            </a:r>
          </a:p>
          <a:p>
            <a:r>
              <a:rPr lang="ja-JP" altLang="en-US" sz="1100" dirty="0"/>
              <a:t>　　　</a:t>
            </a:r>
            <a:r>
              <a:rPr lang="ja-JP" altLang="ja-JP" sz="1100" dirty="0"/>
              <a:t>（３）その他会社が適当と認める各奨学金　月額○○</a:t>
            </a:r>
            <a:r>
              <a:rPr lang="en-US" altLang="ja-JP" sz="1100" dirty="0"/>
              <a:t>, </a:t>
            </a:r>
            <a:r>
              <a:rPr lang="ja-JP" altLang="ja-JP" sz="1100" dirty="0"/>
              <a:t>○○○円</a:t>
            </a:r>
            <a:endParaRPr lang="en-US" altLang="ja-JP" sz="1100" dirty="0"/>
          </a:p>
        </p:txBody>
      </p:sp>
      <p:sp>
        <p:nvSpPr>
          <p:cNvPr id="17" name="吹き出し: 四角形 16">
            <a:extLst>
              <a:ext uri="{FF2B5EF4-FFF2-40B4-BE49-F238E27FC236}">
                <a16:creationId xmlns:a16="http://schemas.microsoft.com/office/drawing/2014/main" id="{ED2736F0-4C91-5DC5-7840-8F72789A0EB8}"/>
              </a:ext>
            </a:extLst>
          </p:cNvPr>
          <p:cNvSpPr/>
          <p:nvPr/>
        </p:nvSpPr>
        <p:spPr>
          <a:xfrm>
            <a:off x="218460" y="178761"/>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6.</a:t>
            </a:r>
            <a:r>
              <a:rPr kumimoji="1" lang="ja-JP" altLang="en-US" sz="1100" dirty="0">
                <a:solidFill>
                  <a:schemeClr val="tx1"/>
                </a:solidFill>
              </a:rPr>
              <a:t>支援金額に関する条件をご記載ください。</a:t>
            </a:r>
          </a:p>
        </p:txBody>
      </p:sp>
      <p:sp>
        <p:nvSpPr>
          <p:cNvPr id="18" name="左中かっこ 17">
            <a:extLst>
              <a:ext uri="{FF2B5EF4-FFF2-40B4-BE49-F238E27FC236}">
                <a16:creationId xmlns:a16="http://schemas.microsoft.com/office/drawing/2014/main" id="{827B927D-26CD-7B37-49D4-B1D5171E0383}"/>
              </a:ext>
            </a:extLst>
          </p:cNvPr>
          <p:cNvSpPr/>
          <p:nvPr/>
        </p:nvSpPr>
        <p:spPr>
          <a:xfrm>
            <a:off x="608985" y="1983801"/>
            <a:ext cx="211949" cy="488535"/>
          </a:xfrm>
          <a:prstGeom prst="leftBrace">
            <a:avLst>
              <a:gd name="adj1" fmla="val 8333"/>
              <a:gd name="adj2" fmla="val 5162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43065FD6-2788-FD6D-D043-39445A327AC1}"/>
              </a:ext>
            </a:extLst>
          </p:cNvPr>
          <p:cNvCxnSpPr>
            <a:cxnSpLocks/>
          </p:cNvCxnSpPr>
          <p:nvPr/>
        </p:nvCxnSpPr>
        <p:spPr>
          <a:xfrm rot="5400000">
            <a:off x="460326" y="2295099"/>
            <a:ext cx="243157" cy="131015"/>
          </a:xfrm>
          <a:prstGeom prst="bentConnector3">
            <a:avLst>
              <a:gd name="adj1" fmla="val 950"/>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744EE631-F367-2B62-978F-47AD0C9F040C}"/>
              </a:ext>
            </a:extLst>
          </p:cNvPr>
          <p:cNvSpPr txBox="1"/>
          <p:nvPr/>
        </p:nvSpPr>
        <p:spPr>
          <a:xfrm>
            <a:off x="194544" y="2507265"/>
            <a:ext cx="6440131" cy="1615827"/>
          </a:xfrm>
          <a:prstGeom prst="rect">
            <a:avLst/>
          </a:prstGeom>
          <a:noFill/>
          <a:ln>
            <a:solidFill>
              <a:srgbClr val="FF0000"/>
            </a:solidFill>
          </a:ln>
        </p:spPr>
        <p:txBody>
          <a:bodyPr wrap="square" rtlCol="0">
            <a:spAutoFit/>
          </a:bodyPr>
          <a:lstStyle/>
          <a:p>
            <a:r>
              <a:rPr kumimoji="1" lang="ja-JP" altLang="en-US" sz="1100" dirty="0"/>
              <a:t>□各貸与団体ごとの支援金額をご記載ください。</a:t>
            </a:r>
            <a:endParaRPr kumimoji="1" lang="en-US" altLang="ja-JP" sz="1100" dirty="0"/>
          </a:p>
          <a:p>
            <a:r>
              <a:rPr kumimoji="1" lang="ja-JP" altLang="en-US" sz="1100" dirty="0"/>
              <a:t>　基本支援については、（</a:t>
            </a:r>
            <a:r>
              <a:rPr kumimoji="1" lang="en-US" altLang="ja-JP" sz="1100" dirty="0"/>
              <a:t>1</a:t>
            </a:r>
            <a:r>
              <a:rPr kumimoji="1" lang="ja-JP" altLang="en-US" sz="1100" dirty="0"/>
              <a:t>）に加えて（</a:t>
            </a:r>
            <a:r>
              <a:rPr kumimoji="1" lang="en-US" altLang="ja-JP" sz="1100" dirty="0"/>
              <a:t>2</a:t>
            </a:r>
            <a:r>
              <a:rPr kumimoji="1" lang="ja-JP" altLang="en-US" sz="1100" dirty="0"/>
              <a:t>）若しくは（</a:t>
            </a:r>
            <a:r>
              <a:rPr kumimoji="1" lang="en-US" altLang="ja-JP" sz="1100" dirty="0"/>
              <a:t>3</a:t>
            </a:r>
            <a:r>
              <a:rPr kumimoji="1" lang="ja-JP" altLang="en-US" sz="1100" dirty="0"/>
              <a:t>）又は</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1" lang="en-US" altLang="ja-JP" sz="1100" dirty="0">
                <a:solidFill>
                  <a:prstClr val="black"/>
                </a:solidFill>
                <a:latin typeface="Calibri" panose="020F0502020204030204"/>
                <a:ea typeface="游ゴシック" panose="020B0400000000000000" pitchFamily="50" charset="-128"/>
              </a:rPr>
              <a:t>3</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100" dirty="0"/>
              <a:t>両方が原則</a:t>
            </a:r>
            <a:endParaRPr kumimoji="1" lang="en-US" altLang="ja-JP" sz="1100" dirty="0"/>
          </a:p>
          <a:p>
            <a:r>
              <a:rPr kumimoji="1" lang="ja-JP" altLang="en-US" sz="1100" dirty="0"/>
              <a:t>　月額</a:t>
            </a:r>
            <a:r>
              <a:rPr kumimoji="1" lang="en-US" altLang="ja-JP" sz="1100" dirty="0"/>
              <a:t>5,000</a:t>
            </a:r>
            <a:r>
              <a:rPr kumimoji="1" lang="ja-JP" altLang="en-US" sz="1100" dirty="0"/>
              <a:t>円以上の支援であることが必要です。</a:t>
            </a:r>
            <a:endParaRPr kumimoji="1" lang="en-US" altLang="ja-JP" sz="1100" dirty="0"/>
          </a:p>
          <a:p>
            <a:r>
              <a:rPr kumimoji="1" lang="ja-JP" altLang="en-US" sz="1100" dirty="0"/>
              <a:t>　追加支援については、必ず（</a:t>
            </a:r>
            <a:r>
              <a:rPr kumimoji="1" lang="en-US" altLang="ja-JP" sz="1100" dirty="0"/>
              <a:t>2</a:t>
            </a:r>
            <a:r>
              <a:rPr kumimoji="1" lang="ja-JP" altLang="en-US" sz="1100" dirty="0"/>
              <a:t>）が原則月額</a:t>
            </a:r>
            <a:r>
              <a:rPr kumimoji="1" lang="en-US" altLang="ja-JP" sz="1100" dirty="0"/>
              <a:t>7,500</a:t>
            </a:r>
            <a:r>
              <a:rPr kumimoji="1" lang="ja-JP" altLang="en-US" sz="1100" dirty="0"/>
              <a:t>円以上の支援が必要です。</a:t>
            </a:r>
            <a:endParaRPr kumimoji="1" lang="en-US" altLang="ja-JP" sz="1100" dirty="0"/>
          </a:p>
          <a:p>
            <a:r>
              <a:rPr kumimoji="1" lang="ja-JP" altLang="en-US" sz="1100" dirty="0"/>
              <a:t>　</a:t>
            </a:r>
            <a:r>
              <a:rPr kumimoji="1" lang="en-US" altLang="ja-JP" sz="1100" dirty="0"/>
              <a:t>※</a:t>
            </a:r>
            <a:r>
              <a:rPr kumimoji="1" lang="ja-JP" altLang="en-US" sz="1100" dirty="0"/>
              <a:t>「円以上」と下限を設定いただくため、「最大、上限」などの表現は認められません。</a:t>
            </a:r>
            <a:endParaRPr kumimoji="1" lang="en-US" altLang="ja-JP" sz="1100" dirty="0"/>
          </a:p>
          <a:p>
            <a:r>
              <a:rPr kumimoji="1" lang="ja-JP" altLang="en-US" sz="1100" dirty="0"/>
              <a:t>　</a:t>
            </a:r>
            <a:r>
              <a:rPr kumimoji="1" lang="en-US" altLang="ja-JP" sz="1100" dirty="0"/>
              <a:t>※</a:t>
            </a:r>
            <a:r>
              <a:rPr kumimoji="1" lang="ja-JP" altLang="en-US" sz="1100" dirty="0"/>
              <a:t>（</a:t>
            </a:r>
            <a:r>
              <a:rPr kumimoji="1" lang="en-US" altLang="ja-JP" sz="1100" dirty="0"/>
              <a:t>1</a:t>
            </a:r>
            <a:r>
              <a:rPr kumimoji="1" lang="ja-JP" altLang="en-US" sz="1100" dirty="0"/>
              <a:t>）で原則月額</a:t>
            </a:r>
            <a:r>
              <a:rPr kumimoji="1" lang="en-US" altLang="ja-JP" sz="1100" dirty="0"/>
              <a:t>5,000</a:t>
            </a:r>
            <a:r>
              <a:rPr kumimoji="1" lang="ja-JP" altLang="en-US" sz="1100" dirty="0"/>
              <a:t>円以上の支援を行い（</a:t>
            </a:r>
            <a:r>
              <a:rPr kumimoji="1" lang="en-US" altLang="ja-JP" sz="1100" dirty="0"/>
              <a:t>2</a:t>
            </a:r>
            <a:r>
              <a:rPr kumimoji="1" lang="ja-JP" altLang="en-US" sz="1100" dirty="0"/>
              <a:t>）追加支援の基準を満たす場合、基本支援と</a:t>
            </a:r>
            <a:endParaRPr kumimoji="1" lang="en-US" altLang="ja-JP" sz="1100" dirty="0"/>
          </a:p>
          <a:p>
            <a:r>
              <a:rPr kumimoji="1" lang="ja-JP" altLang="en-US" sz="1100" dirty="0"/>
              <a:t>　　　追加支援の両方を満たすことになります。その上で（</a:t>
            </a:r>
            <a:r>
              <a:rPr kumimoji="1" lang="en-US" altLang="ja-JP" sz="1100" dirty="0"/>
              <a:t>3</a:t>
            </a:r>
            <a:r>
              <a:rPr kumimoji="1" lang="ja-JP" altLang="en-US" sz="1100" dirty="0"/>
              <a:t>）を支援拡充のため設定される場合、</a:t>
            </a:r>
            <a:endParaRPr kumimoji="1" lang="en-US" altLang="ja-JP" sz="1100" dirty="0"/>
          </a:p>
          <a:p>
            <a:r>
              <a:rPr kumimoji="1" lang="ja-JP" altLang="en-US" sz="1100" dirty="0"/>
              <a:t>　　　金額を自由に定められますが、基本支援の最低支援額</a:t>
            </a:r>
            <a:r>
              <a:rPr kumimoji="1" lang="en-US" altLang="ja-JP" sz="1100" dirty="0"/>
              <a:t>5,000</a:t>
            </a:r>
            <a:r>
              <a:rPr kumimoji="1" lang="ja-JP" altLang="en-US" sz="1100" dirty="0"/>
              <a:t>円以上の設定を推奨しており</a:t>
            </a:r>
            <a:endParaRPr kumimoji="1" lang="en-US" altLang="ja-JP" sz="1100" dirty="0"/>
          </a:p>
          <a:p>
            <a:r>
              <a:rPr kumimoji="1" lang="ja-JP" altLang="en-US" sz="1100" dirty="0"/>
              <a:t>　　　ます。ご理解、ご検討のほどよろしくお願いいたします。</a:t>
            </a:r>
            <a:endParaRPr kumimoji="1" lang="en-US" altLang="ja-JP" sz="1100" dirty="0"/>
          </a:p>
        </p:txBody>
      </p:sp>
      <p:sp>
        <p:nvSpPr>
          <p:cNvPr id="11" name="テキスト ボックス 10">
            <a:extLst>
              <a:ext uri="{FF2B5EF4-FFF2-40B4-BE49-F238E27FC236}">
                <a16:creationId xmlns:a16="http://schemas.microsoft.com/office/drawing/2014/main" id="{0491ACF9-A5F6-CC6A-E032-37547204920A}"/>
              </a:ext>
            </a:extLst>
          </p:cNvPr>
          <p:cNvSpPr txBox="1"/>
          <p:nvPr/>
        </p:nvSpPr>
        <p:spPr>
          <a:xfrm>
            <a:off x="199409" y="1174544"/>
            <a:ext cx="6440131" cy="261610"/>
          </a:xfrm>
          <a:prstGeom prst="rect">
            <a:avLst/>
          </a:prstGeom>
          <a:noFill/>
          <a:ln>
            <a:solidFill>
              <a:srgbClr val="FF0000"/>
            </a:solidFill>
          </a:ln>
        </p:spPr>
        <p:txBody>
          <a:bodyPr wrap="square" rtlCol="0">
            <a:spAutoFit/>
          </a:bodyPr>
          <a:lstStyle/>
          <a:p>
            <a:r>
              <a:rPr kumimoji="1" lang="ja-JP" altLang="en-US" sz="1100" dirty="0"/>
              <a:t>□</a:t>
            </a:r>
            <a:r>
              <a:rPr kumimoji="1" lang="en-US" altLang="ja-JP" sz="1100" dirty="0">
                <a:highlight>
                  <a:srgbClr val="FFFF00"/>
                </a:highlight>
              </a:rPr>
              <a:t>【</a:t>
            </a:r>
            <a:r>
              <a:rPr kumimoji="1" lang="ja-JP" altLang="en-US" sz="1100" dirty="0">
                <a:highlight>
                  <a:srgbClr val="FFFF00"/>
                </a:highlight>
              </a:rPr>
              <a:t>　</a:t>
            </a:r>
            <a:r>
              <a:rPr kumimoji="1" lang="en-US" altLang="ja-JP" sz="1100" dirty="0">
                <a:highlight>
                  <a:srgbClr val="FFFF00"/>
                </a:highlight>
              </a:rPr>
              <a:t>】</a:t>
            </a:r>
            <a:r>
              <a:rPr kumimoji="1" lang="ja-JP" altLang="en-US" sz="1100" dirty="0"/>
              <a:t>は定められた制度規程に応じて規定してください。</a:t>
            </a:r>
            <a:endParaRPr kumimoji="1" lang="en-US" altLang="ja-JP" sz="1100" dirty="0"/>
          </a:p>
        </p:txBody>
      </p:sp>
      <p:sp>
        <p:nvSpPr>
          <p:cNvPr id="2" name="テキスト ボックス 1">
            <a:extLst>
              <a:ext uri="{FF2B5EF4-FFF2-40B4-BE49-F238E27FC236}">
                <a16:creationId xmlns:a16="http://schemas.microsoft.com/office/drawing/2014/main" id="{AD0347FD-855A-9611-23D6-A7AE4CB12127}"/>
              </a:ext>
            </a:extLst>
          </p:cNvPr>
          <p:cNvSpPr txBox="1"/>
          <p:nvPr/>
        </p:nvSpPr>
        <p:spPr>
          <a:xfrm>
            <a:off x="185019" y="4193103"/>
            <a:ext cx="6449656" cy="5478423"/>
          </a:xfrm>
          <a:prstGeom prst="rect">
            <a:avLst/>
          </a:prstGeom>
          <a:noFill/>
          <a:ln>
            <a:solidFill>
              <a:srgbClr val="FF0000"/>
            </a:solidFill>
          </a:ln>
        </p:spPr>
        <p:txBody>
          <a:bodyPr wrap="square" rtlCol="0">
            <a:spAutoFit/>
          </a:bodyPr>
          <a:lstStyle/>
          <a:p>
            <a:r>
              <a:rPr kumimoji="1" lang="en-US" altLang="ja-JP" sz="1100" dirty="0"/>
              <a:t>【</a:t>
            </a:r>
            <a:r>
              <a:rPr kumimoji="1" lang="ja-JP" altLang="en-US" sz="1100" dirty="0"/>
              <a:t>注意事項１</a:t>
            </a:r>
            <a:r>
              <a:rPr kumimoji="1" lang="en-US" altLang="ja-JP" sz="1100" dirty="0"/>
              <a:t>】 </a:t>
            </a:r>
          </a:p>
          <a:p>
            <a:r>
              <a:rPr kumimoji="1" lang="ja-JP" altLang="en-US" sz="1050" dirty="0"/>
              <a:t>日本学生支援機構の代理返還は、</a:t>
            </a:r>
            <a:r>
              <a:rPr kumimoji="1" lang="en-US" altLang="ja-JP" sz="1050" dirty="0"/>
              <a:t>1</a:t>
            </a:r>
            <a:r>
              <a:rPr kumimoji="1" lang="ja-JP" altLang="en-US" sz="1050" dirty="0"/>
              <a:t>回当たりの入金額が割賦額以上となるようにしてください。 </a:t>
            </a:r>
          </a:p>
          <a:p>
            <a:r>
              <a:rPr kumimoji="1" lang="ja-JP" altLang="en-US" sz="1050" dirty="0"/>
              <a:t>（日本学生支援機構ホームページ「企業の奨学金返還支援（代理返還）に関するＱ＆Ａ」より抜粋） </a:t>
            </a:r>
          </a:p>
          <a:p>
            <a:r>
              <a:rPr kumimoji="1" lang="ja-JP" altLang="en-US" sz="1050" dirty="0"/>
              <a:t> </a:t>
            </a:r>
          </a:p>
          <a:p>
            <a:r>
              <a:rPr kumimoji="1" lang="ja-JP" altLang="en-US" sz="1000" dirty="0"/>
              <a:t>Ｑ</a:t>
            </a:r>
            <a:r>
              <a:rPr kumimoji="1" lang="en-US" altLang="ja-JP" sz="1000" dirty="0"/>
              <a:t>12</a:t>
            </a:r>
            <a:r>
              <a:rPr kumimoji="1" lang="ja-JP" altLang="en-US" sz="1000" dirty="0"/>
              <a:t>支援する金額が従業員の毎月返還すべき金額（割賦金）に満たない場合、口座振替による支援はできない</a:t>
            </a:r>
            <a:endParaRPr kumimoji="1" lang="en-US" altLang="ja-JP" sz="1000" dirty="0"/>
          </a:p>
          <a:p>
            <a:r>
              <a:rPr kumimoji="1" lang="ja-JP" altLang="en-US" sz="1000" dirty="0"/>
              <a:t>　　のか。 </a:t>
            </a:r>
          </a:p>
          <a:p>
            <a:r>
              <a:rPr kumimoji="1" lang="ja-JP" altLang="en-US" sz="1000" dirty="0"/>
              <a:t>Ａ</a:t>
            </a:r>
            <a:r>
              <a:rPr kumimoji="1" lang="en-US" altLang="ja-JP" sz="1000" dirty="0"/>
              <a:t>12</a:t>
            </a:r>
            <a:r>
              <a:rPr kumimoji="1" lang="ja-JP" altLang="en-US" sz="1000" dirty="0"/>
              <a:t>支援する金額が従業員の毎月返還すべき金額（割賦金）に満たない場合も、口座振替による支援は</a:t>
            </a:r>
            <a:endParaRPr kumimoji="1" lang="en-US" altLang="ja-JP" sz="1000" dirty="0"/>
          </a:p>
          <a:p>
            <a:r>
              <a:rPr kumimoji="1" lang="ja-JP" altLang="en-US" sz="1000" dirty="0"/>
              <a:t>　　可能です。その場合、割賦金と支援額の差分は、当該月に従業員の口座より引き落とされます。 </a:t>
            </a:r>
          </a:p>
          <a:p>
            <a:endParaRPr kumimoji="1" lang="en-US" altLang="ja-JP" sz="1000" dirty="0"/>
          </a:p>
          <a:p>
            <a:r>
              <a:rPr kumimoji="1" lang="ja-JP" altLang="en-US" sz="1000" dirty="0"/>
              <a:t>Ｑ</a:t>
            </a:r>
            <a:r>
              <a:rPr kumimoji="1" lang="en-US" altLang="ja-JP" sz="1000" dirty="0"/>
              <a:t>24</a:t>
            </a:r>
            <a:r>
              <a:rPr kumimoji="1" lang="ja-JP" altLang="en-US" sz="1000" dirty="0"/>
              <a:t>割賦額の一部を支援（毎月１万円の割賦額について毎月５千円を企業等から送金する等）することは</a:t>
            </a:r>
            <a:endParaRPr kumimoji="1" lang="en-US" altLang="ja-JP" sz="1000" dirty="0"/>
          </a:p>
          <a:p>
            <a:r>
              <a:rPr kumimoji="1" lang="ja-JP" altLang="en-US" sz="1000" dirty="0"/>
              <a:t>　　できるか。 </a:t>
            </a:r>
          </a:p>
          <a:p>
            <a:r>
              <a:rPr kumimoji="1" lang="ja-JP" altLang="en-US" sz="1000" dirty="0"/>
              <a:t>Ａ</a:t>
            </a:r>
            <a:r>
              <a:rPr kumimoji="1" lang="en-US" altLang="ja-JP" sz="1000" dirty="0"/>
              <a:t>24</a:t>
            </a:r>
            <a:r>
              <a:rPr kumimoji="1" lang="ja-JP" altLang="en-US" sz="1000" dirty="0"/>
              <a:t>現時点においては、債権管理上、割賦額未満での支援についてはお断りしております。</a:t>
            </a:r>
            <a:endParaRPr kumimoji="1" lang="en-US" altLang="ja-JP" sz="1000" dirty="0"/>
          </a:p>
          <a:p>
            <a:r>
              <a:rPr kumimoji="1" lang="ja-JP" altLang="en-US" sz="1000" dirty="0"/>
              <a:t>　　企業等が割賦額未満の金額で支援を行った後、残高不足等により従業員の口座からの引き落としが</a:t>
            </a:r>
            <a:endParaRPr kumimoji="1" lang="en-US" altLang="ja-JP" sz="1000" dirty="0"/>
          </a:p>
          <a:p>
            <a:r>
              <a:rPr kumimoji="1" lang="ja-JP" altLang="en-US" sz="1000" dirty="0"/>
              <a:t>　　できない場合には、延滞の原因となるためです。</a:t>
            </a:r>
            <a:endParaRPr kumimoji="1" lang="en-US" altLang="ja-JP" sz="1000" dirty="0"/>
          </a:p>
          <a:p>
            <a:r>
              <a:rPr kumimoji="1" lang="ja-JP" altLang="en-US" sz="1000" dirty="0"/>
              <a:t>　　なお、口座振替により支援（送金）を行う場合は、割賦金未満での支援も可能です。 </a:t>
            </a:r>
          </a:p>
          <a:p>
            <a:r>
              <a:rPr kumimoji="1" lang="ja-JP" altLang="en-US" sz="1000" dirty="0"/>
              <a:t>      （前記</a:t>
            </a:r>
            <a:r>
              <a:rPr kumimoji="1" lang="en-US" altLang="ja-JP" sz="1000" dirty="0"/>
              <a:t>Q12</a:t>
            </a:r>
            <a:r>
              <a:rPr kumimoji="1" lang="ja-JP" altLang="en-US" sz="1000" dirty="0"/>
              <a:t>参照）</a:t>
            </a:r>
            <a:endParaRPr kumimoji="1" lang="en-US" altLang="ja-JP" sz="1000" dirty="0"/>
          </a:p>
          <a:p>
            <a:r>
              <a:rPr kumimoji="1" lang="ja-JP" altLang="en-US" sz="1000" dirty="0"/>
              <a:t>　　</a:t>
            </a:r>
            <a:r>
              <a:rPr kumimoji="1" lang="en-US" altLang="ja-JP" sz="1000" dirty="0"/>
              <a:t>※</a:t>
            </a:r>
            <a:r>
              <a:rPr kumimoji="1" lang="ja-JP" altLang="en-US" sz="1000" dirty="0"/>
              <a:t>現状、割賦額１万円の対象者に毎月５千円の支援を希望する場合は、</a:t>
            </a:r>
            <a:endParaRPr kumimoji="1" lang="en-US" altLang="ja-JP" sz="1000" dirty="0"/>
          </a:p>
          <a:p>
            <a:r>
              <a:rPr kumimoji="1" lang="ja-JP" altLang="en-US" sz="1000" dirty="0"/>
              <a:t>　　　「２か月に一度１万円を支援する」等、１回当たりの入金額が割賦額以上となる方法による支援を</a:t>
            </a:r>
            <a:endParaRPr kumimoji="1" lang="en-US" altLang="ja-JP" sz="1000" dirty="0"/>
          </a:p>
          <a:p>
            <a:r>
              <a:rPr kumimoji="1" lang="ja-JP" altLang="en-US" sz="1000" dirty="0"/>
              <a:t>　　　お願いしております。 </a:t>
            </a:r>
          </a:p>
          <a:p>
            <a:r>
              <a:rPr kumimoji="1" lang="ja-JP" altLang="en-US" sz="1050" dirty="0"/>
              <a:t>＜補足＞ </a:t>
            </a:r>
          </a:p>
          <a:p>
            <a:r>
              <a:rPr kumimoji="1" lang="ja-JP" altLang="en-US" sz="1050" dirty="0"/>
              <a:t>・割賦額とは、本人が返還する</a:t>
            </a:r>
            <a:r>
              <a:rPr kumimoji="1" lang="en-US" altLang="ja-JP" sz="1050" dirty="0"/>
              <a:t>1</a:t>
            </a:r>
            <a:r>
              <a:rPr kumimoji="1" lang="ja-JP" altLang="en-US" sz="1050" dirty="0"/>
              <a:t>回あたりの額です。「月賦」と「月賦・半年賦併用返還」があります。 </a:t>
            </a:r>
          </a:p>
          <a:p>
            <a:endParaRPr kumimoji="1" lang="en-US" altLang="ja-JP" sz="1050" dirty="0"/>
          </a:p>
          <a:p>
            <a:r>
              <a:rPr kumimoji="1" lang="en-US" altLang="ja-JP" sz="1050" dirty="0"/>
              <a:t>【</a:t>
            </a:r>
            <a:r>
              <a:rPr kumimoji="1" lang="ja-JP" altLang="en-US" sz="1050" dirty="0"/>
              <a:t>注意事項２</a:t>
            </a:r>
            <a:r>
              <a:rPr kumimoji="1" lang="en-US" altLang="ja-JP" sz="1050" dirty="0"/>
              <a:t>】 </a:t>
            </a:r>
          </a:p>
          <a:p>
            <a:r>
              <a:rPr kumimoji="1" lang="ja-JP" altLang="en-US" sz="1050" dirty="0"/>
              <a:t>代理返還は、企業等が支援する場合でも、本人の口座振替は継続されます。企業等の振込日によっては、</a:t>
            </a:r>
            <a:endParaRPr kumimoji="1" lang="en-US" altLang="ja-JP" sz="1050" dirty="0"/>
          </a:p>
          <a:p>
            <a:r>
              <a:rPr kumimoji="1" lang="ja-JP" altLang="en-US" sz="1050" dirty="0"/>
              <a:t>口座振替により本人へ請求することがあります。また、企業等からの支援額が、月額（割賦額）に</a:t>
            </a:r>
            <a:endParaRPr kumimoji="1" lang="en-US" altLang="ja-JP" sz="1050" dirty="0"/>
          </a:p>
          <a:p>
            <a:r>
              <a:rPr kumimoji="1" lang="ja-JP" altLang="en-US" sz="1050" dirty="0"/>
              <a:t>満たないときは、その差額を本人へ請求することになります。</a:t>
            </a:r>
            <a:endParaRPr kumimoji="1" lang="en-US" altLang="ja-JP" sz="1050" dirty="0"/>
          </a:p>
          <a:p>
            <a:r>
              <a:rPr kumimoji="1" lang="ja-JP" altLang="en-US" sz="1050" dirty="0"/>
              <a:t>（大阪府育英会、日本学生支援機構とも共通） </a:t>
            </a:r>
          </a:p>
          <a:p>
            <a:r>
              <a:rPr kumimoji="1" lang="ja-JP" altLang="en-US" sz="1050" dirty="0"/>
              <a:t> </a:t>
            </a:r>
          </a:p>
          <a:p>
            <a:r>
              <a:rPr kumimoji="1" lang="en-US" altLang="ja-JP" sz="1050" dirty="0"/>
              <a:t>【</a:t>
            </a:r>
            <a:r>
              <a:rPr kumimoji="1" lang="ja-JP" altLang="en-US" sz="1050" dirty="0"/>
              <a:t>注意事項３</a:t>
            </a:r>
            <a:r>
              <a:rPr kumimoji="1" lang="en-US" altLang="ja-JP" sz="1050" dirty="0"/>
              <a:t>】 </a:t>
            </a:r>
          </a:p>
          <a:p>
            <a:r>
              <a:rPr kumimoji="1" lang="ja-JP" altLang="en-US" sz="1050" dirty="0"/>
              <a:t>大阪府育英会の代理返還は、日本学生支援機構と違い、企業等も原則、毎月返還になります。 </a:t>
            </a:r>
          </a:p>
          <a:p>
            <a:r>
              <a:rPr kumimoji="1" lang="ja-JP" altLang="en-US" sz="1050" dirty="0"/>
              <a:t> </a:t>
            </a:r>
          </a:p>
          <a:p>
            <a:r>
              <a:rPr kumimoji="1" lang="en-US" altLang="ja-JP" sz="1050" dirty="0"/>
              <a:t>【</a:t>
            </a:r>
            <a:r>
              <a:rPr kumimoji="1" lang="ja-JP" altLang="en-US" sz="1050" dirty="0"/>
              <a:t>注意事項４</a:t>
            </a:r>
            <a:r>
              <a:rPr kumimoji="1" lang="en-US" altLang="ja-JP" sz="1050" dirty="0"/>
              <a:t>】 </a:t>
            </a:r>
          </a:p>
          <a:p>
            <a:r>
              <a:rPr kumimoji="1" lang="ja-JP" altLang="en-US" sz="1050" dirty="0"/>
              <a:t>大阪府育英会の代理返還は元本金の返還だけで、延滞金がある場合は、元本金終了後、本人へ請求</a:t>
            </a:r>
            <a:endParaRPr kumimoji="1" lang="en-US" altLang="ja-JP" sz="1050" dirty="0"/>
          </a:p>
          <a:p>
            <a:r>
              <a:rPr kumimoji="1" lang="ja-JP" altLang="en-US" sz="1050" dirty="0"/>
              <a:t>されます。</a:t>
            </a:r>
            <a:endParaRPr kumimoji="1" lang="en-US" altLang="ja-JP" sz="1050" dirty="0"/>
          </a:p>
        </p:txBody>
      </p:sp>
    </p:spTree>
    <p:extLst>
      <p:ext uri="{BB962C8B-B14F-4D97-AF65-F5344CB8AC3E}">
        <p14:creationId xmlns:p14="http://schemas.microsoft.com/office/powerpoint/2010/main" val="1462978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32855-132F-F97A-D72A-3761D8792486}"/>
            </a:ext>
          </a:extLst>
        </p:cNvPr>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9898D052-581B-F8BD-3AD7-CB9FDF33D624}"/>
              </a:ext>
            </a:extLst>
          </p:cNvPr>
          <p:cNvSpPr txBox="1"/>
          <p:nvPr/>
        </p:nvSpPr>
        <p:spPr>
          <a:xfrm>
            <a:off x="247036" y="40936"/>
            <a:ext cx="6344552" cy="600164"/>
          </a:xfrm>
          <a:prstGeom prst="rect">
            <a:avLst/>
          </a:prstGeom>
          <a:noFill/>
        </p:spPr>
        <p:txBody>
          <a:bodyPr wrap="square" rtlCol="0">
            <a:spAutoFit/>
          </a:bodyPr>
          <a:lstStyle/>
          <a:p>
            <a:r>
              <a:rPr lang="ja-JP" altLang="en-US" sz="1100" dirty="0"/>
              <a:t>　　</a:t>
            </a:r>
            <a:r>
              <a:rPr lang="ja-JP" altLang="ja-JP" sz="1100" dirty="0"/>
              <a:t>３ 欠勤、休業、休職中などの勤務していない期間についても全額支援する。</a:t>
            </a:r>
          </a:p>
          <a:p>
            <a:endParaRPr lang="ja-JP" altLang="ja-JP" sz="1100" dirty="0"/>
          </a:p>
          <a:p>
            <a:r>
              <a:rPr lang="ja-JP" altLang="en-US" sz="1100" dirty="0"/>
              <a:t>　　４</a:t>
            </a:r>
            <a:r>
              <a:rPr lang="ja-JP" altLang="ja-JP" sz="1100" dirty="0">
                <a:highlight>
                  <a:srgbClr val="FFFF00"/>
                </a:highlight>
              </a:rPr>
              <a:t>【手当</a:t>
            </a:r>
            <a:r>
              <a:rPr lang="ja-JP" altLang="en-US" sz="1100" dirty="0">
                <a:highlight>
                  <a:srgbClr val="FFFF00"/>
                </a:highlight>
              </a:rPr>
              <a:t>等</a:t>
            </a:r>
            <a:r>
              <a:rPr lang="ja-JP" altLang="ja-JP" sz="1100" dirty="0">
                <a:highlight>
                  <a:srgbClr val="FFFF00"/>
                </a:highlight>
              </a:rPr>
              <a:t>支給又は代理返還】</a:t>
            </a:r>
            <a:r>
              <a:rPr lang="ja-JP" altLang="ja-JP" sz="1100" dirty="0"/>
              <a:t>は、原則毎月行うものとする。</a:t>
            </a:r>
          </a:p>
        </p:txBody>
      </p:sp>
      <p:sp>
        <p:nvSpPr>
          <p:cNvPr id="17" name="吹き出し: 四角形 16">
            <a:extLst>
              <a:ext uri="{FF2B5EF4-FFF2-40B4-BE49-F238E27FC236}">
                <a16:creationId xmlns:a16="http://schemas.microsoft.com/office/drawing/2014/main" id="{D46D63D9-2AA4-E7D5-B71B-AD06D31A063D}"/>
              </a:ext>
            </a:extLst>
          </p:cNvPr>
          <p:cNvSpPr/>
          <p:nvPr/>
        </p:nvSpPr>
        <p:spPr>
          <a:xfrm>
            <a:off x="227657" y="1592753"/>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7.</a:t>
            </a:r>
            <a:r>
              <a:rPr kumimoji="1" lang="ja-JP" altLang="en-US" sz="1100" dirty="0">
                <a:solidFill>
                  <a:schemeClr val="tx1"/>
                </a:solidFill>
              </a:rPr>
              <a:t>支援対象期間に関する条件をご記載ください。</a:t>
            </a:r>
          </a:p>
        </p:txBody>
      </p:sp>
      <p:sp>
        <p:nvSpPr>
          <p:cNvPr id="18" name="左中かっこ 17">
            <a:extLst>
              <a:ext uri="{FF2B5EF4-FFF2-40B4-BE49-F238E27FC236}">
                <a16:creationId xmlns:a16="http://schemas.microsoft.com/office/drawing/2014/main" id="{39F56D00-9520-6C69-1690-BBCC05F77679}"/>
              </a:ext>
            </a:extLst>
          </p:cNvPr>
          <p:cNvSpPr/>
          <p:nvPr/>
        </p:nvSpPr>
        <p:spPr>
          <a:xfrm>
            <a:off x="662337" y="2714283"/>
            <a:ext cx="211949" cy="488535"/>
          </a:xfrm>
          <a:prstGeom prst="leftBrace">
            <a:avLst>
              <a:gd name="adj1" fmla="val 8333"/>
              <a:gd name="adj2" fmla="val 5162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4BA8BB55-B2FC-86CE-C960-C6299BAC4882}"/>
              </a:ext>
            </a:extLst>
          </p:cNvPr>
          <p:cNvCxnSpPr>
            <a:cxnSpLocks/>
          </p:cNvCxnSpPr>
          <p:nvPr/>
        </p:nvCxnSpPr>
        <p:spPr>
          <a:xfrm rot="5400000">
            <a:off x="241333" y="3168286"/>
            <a:ext cx="626986" cy="211949"/>
          </a:xfrm>
          <a:prstGeom prst="bentConnector3">
            <a:avLst>
              <a:gd name="adj1" fmla="val 1386"/>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A3721096-C2AD-9117-E8B3-5DFC9009B676}"/>
              </a:ext>
            </a:extLst>
          </p:cNvPr>
          <p:cNvSpPr txBox="1"/>
          <p:nvPr/>
        </p:nvSpPr>
        <p:spPr>
          <a:xfrm>
            <a:off x="199082" y="3615132"/>
            <a:ext cx="6468417" cy="2123658"/>
          </a:xfrm>
          <a:prstGeom prst="rect">
            <a:avLst/>
          </a:prstGeom>
          <a:noFill/>
          <a:ln>
            <a:solidFill>
              <a:srgbClr val="FF0000"/>
            </a:solidFill>
          </a:ln>
        </p:spPr>
        <p:txBody>
          <a:bodyPr wrap="square" rtlCol="0">
            <a:spAutoFit/>
          </a:bodyPr>
          <a:lstStyle/>
          <a:p>
            <a:r>
              <a:rPr kumimoji="1" lang="ja-JP" altLang="en-US" sz="1100" dirty="0"/>
              <a:t>□各貸与団体ごとの支援期間をご記載ください。</a:t>
            </a:r>
            <a:endParaRPr kumimoji="1" lang="en-US" altLang="ja-JP" sz="1100" dirty="0"/>
          </a:p>
          <a:p>
            <a:r>
              <a:rPr kumimoji="1" lang="ja-JP" altLang="en-US" sz="1100" dirty="0"/>
              <a:t>　基本支援については、（</a:t>
            </a:r>
            <a:r>
              <a:rPr kumimoji="1" lang="en-US" altLang="ja-JP" sz="1100" dirty="0"/>
              <a:t>1</a:t>
            </a:r>
            <a:r>
              <a:rPr kumimoji="1" lang="ja-JP" altLang="en-US" sz="1100" dirty="0"/>
              <a:t>）に加えて（</a:t>
            </a:r>
            <a:r>
              <a:rPr kumimoji="1" lang="en-US" altLang="ja-JP" sz="1100" dirty="0"/>
              <a:t>2</a:t>
            </a:r>
            <a:r>
              <a:rPr kumimoji="1" lang="ja-JP" altLang="en-US" sz="1100" dirty="0"/>
              <a:t>）若しくは（</a:t>
            </a:r>
            <a:r>
              <a:rPr kumimoji="1" lang="en-US" altLang="ja-JP" sz="1100" dirty="0"/>
              <a:t>3</a:t>
            </a:r>
            <a:r>
              <a:rPr kumimoji="1" lang="ja-JP" altLang="en-US" sz="1100" dirty="0"/>
              <a:t>）又は</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2</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1" lang="en-US" altLang="ja-JP" sz="1100" dirty="0">
                <a:solidFill>
                  <a:prstClr val="black"/>
                </a:solidFill>
                <a:latin typeface="Calibri" panose="020F0502020204030204"/>
                <a:ea typeface="游ゴシック" panose="020B0400000000000000" pitchFamily="50" charset="-128"/>
              </a:rPr>
              <a:t>3</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r>
              <a:rPr kumimoji="1" lang="ja-JP" altLang="en-US" sz="1100" dirty="0"/>
              <a:t>両方が原則最低５年</a:t>
            </a:r>
            <a:endParaRPr kumimoji="1" lang="en-US" altLang="ja-JP" sz="1100" dirty="0"/>
          </a:p>
          <a:p>
            <a:r>
              <a:rPr kumimoji="1" lang="ja-JP" altLang="en-US" sz="1100" dirty="0"/>
              <a:t>　以上の支援が必要です。</a:t>
            </a:r>
            <a:endParaRPr kumimoji="1" lang="en-US" altLang="ja-JP" sz="1100" dirty="0"/>
          </a:p>
          <a:p>
            <a:r>
              <a:rPr kumimoji="1" lang="ja-JP" altLang="en-US" sz="1100" dirty="0"/>
              <a:t>　追加支援については、必ず（</a:t>
            </a:r>
            <a:r>
              <a:rPr kumimoji="1" lang="en-US" altLang="ja-JP" sz="1100" dirty="0"/>
              <a:t>2</a:t>
            </a:r>
            <a:r>
              <a:rPr kumimoji="1" lang="ja-JP" altLang="en-US" sz="1100" dirty="0"/>
              <a:t>）が原則最低</a:t>
            </a:r>
            <a:r>
              <a:rPr kumimoji="1" lang="en-US" altLang="ja-JP" sz="1100" dirty="0"/>
              <a:t>10</a:t>
            </a:r>
            <a:r>
              <a:rPr kumimoji="1" lang="ja-JP" altLang="en-US" sz="1100" dirty="0"/>
              <a:t>年間以上の支援が必要です。</a:t>
            </a:r>
            <a:endParaRPr kumimoji="1" lang="en-US" altLang="ja-JP" sz="1100" dirty="0"/>
          </a:p>
          <a:p>
            <a:r>
              <a:rPr kumimoji="1" lang="ja-JP" altLang="en-US" sz="1100" dirty="0"/>
              <a:t>　</a:t>
            </a:r>
            <a:r>
              <a:rPr kumimoji="1" lang="en-US" altLang="ja-JP" sz="1100" dirty="0"/>
              <a:t>※</a:t>
            </a:r>
            <a:r>
              <a:rPr kumimoji="1" lang="ja-JP" altLang="en-US" sz="1100" dirty="0"/>
              <a:t>支援の「最低」期間を定めていただくため、「最大、上限」等の表現は認められません。</a:t>
            </a:r>
            <a:endParaRPr kumimoji="1" lang="en-US" altLang="ja-JP" sz="1100" dirty="0"/>
          </a:p>
          <a:p>
            <a:r>
              <a:rPr kumimoji="1" lang="ja-JP" altLang="en-US" sz="1100" dirty="0"/>
              <a:t>　</a:t>
            </a:r>
            <a:r>
              <a:rPr kumimoji="1" lang="en-US" altLang="ja-JP" sz="1100" dirty="0"/>
              <a:t>※</a:t>
            </a:r>
            <a:r>
              <a:rPr kumimoji="1" lang="ja-JP" altLang="en-US" sz="1100" dirty="0"/>
              <a:t>（</a:t>
            </a:r>
            <a:r>
              <a:rPr kumimoji="1" lang="en-US" altLang="ja-JP" sz="1100" dirty="0"/>
              <a:t>1</a:t>
            </a:r>
            <a:r>
              <a:rPr kumimoji="1" lang="ja-JP" altLang="en-US" sz="1100" dirty="0"/>
              <a:t>）で原則最低５年以上の支援を行い（</a:t>
            </a:r>
            <a:r>
              <a:rPr kumimoji="1" lang="en-US" altLang="ja-JP" sz="1100" dirty="0"/>
              <a:t>2</a:t>
            </a:r>
            <a:r>
              <a:rPr kumimoji="1" lang="ja-JP" altLang="en-US" sz="1100" dirty="0"/>
              <a:t>）追加支援の基準を満たす場合、基本支援と</a:t>
            </a:r>
            <a:endParaRPr kumimoji="1" lang="en-US" altLang="ja-JP" sz="1100" dirty="0"/>
          </a:p>
          <a:p>
            <a:r>
              <a:rPr kumimoji="1" lang="ja-JP" altLang="en-US" sz="1100" dirty="0"/>
              <a:t>　　　追加支援の両方を満たすことになります。その上で（</a:t>
            </a:r>
            <a:r>
              <a:rPr kumimoji="1" lang="en-US" altLang="ja-JP" sz="1100" dirty="0"/>
              <a:t>3</a:t>
            </a:r>
            <a:r>
              <a:rPr kumimoji="1" lang="ja-JP" altLang="en-US" sz="1100" dirty="0"/>
              <a:t>）を支援拡充のため設定される場合、</a:t>
            </a:r>
            <a:endParaRPr kumimoji="1" lang="en-US" altLang="ja-JP" sz="1100" dirty="0"/>
          </a:p>
          <a:p>
            <a:r>
              <a:rPr kumimoji="1" lang="ja-JP" altLang="en-US" sz="1100" dirty="0"/>
              <a:t>　　　期間を自由に定められますが、基本支援の最低</a:t>
            </a:r>
            <a:r>
              <a:rPr kumimoji="1" lang="en-US" altLang="ja-JP" sz="1100" dirty="0"/>
              <a:t>5</a:t>
            </a:r>
            <a:r>
              <a:rPr kumimoji="1" lang="ja-JP" altLang="en-US" sz="1100" dirty="0"/>
              <a:t>年以上の設定を推奨しております。</a:t>
            </a:r>
            <a:endParaRPr kumimoji="1" lang="en-US" altLang="ja-JP" sz="1100" dirty="0"/>
          </a:p>
          <a:p>
            <a:r>
              <a:rPr kumimoji="1" lang="ja-JP" altLang="en-US" sz="1100" dirty="0"/>
              <a:t>　　　ご理解、ご検討のほどよろしくお願いいたします。</a:t>
            </a:r>
            <a:endParaRPr kumimoji="1" lang="en-US" altLang="ja-JP" sz="1100" dirty="0"/>
          </a:p>
          <a:p>
            <a:r>
              <a:rPr kumimoji="1" lang="ja-JP" altLang="en-US" sz="1100" dirty="0"/>
              <a:t>□ここでいう「支援期間」とは、奨学金返還支援制度導入時点からの期間を意味するものではなく、</a:t>
            </a:r>
            <a:endParaRPr kumimoji="1" lang="en-US" altLang="ja-JP" sz="1100" dirty="0"/>
          </a:p>
          <a:p>
            <a:r>
              <a:rPr kumimoji="1" lang="ja-JP" altLang="en-US" sz="1100" dirty="0"/>
              <a:t>　支援対象者に対して奨学金の返還支援を実際に行う期間のことを指します。</a:t>
            </a:r>
            <a:endParaRPr kumimoji="1" lang="en-US" altLang="ja-JP" sz="1100" dirty="0"/>
          </a:p>
          <a:p>
            <a:r>
              <a:rPr kumimoji="1" lang="ja-JP" altLang="en-US" sz="1100" dirty="0"/>
              <a:t>□会社との雇用契約解除後は支援の対象としなくて問題ありません。</a:t>
            </a:r>
            <a:endParaRPr kumimoji="1" lang="en-US" altLang="ja-JP" sz="1100" dirty="0"/>
          </a:p>
        </p:txBody>
      </p:sp>
      <p:sp>
        <p:nvSpPr>
          <p:cNvPr id="21" name="テキスト ボックス 20">
            <a:extLst>
              <a:ext uri="{FF2B5EF4-FFF2-40B4-BE49-F238E27FC236}">
                <a16:creationId xmlns:a16="http://schemas.microsoft.com/office/drawing/2014/main" id="{A88773BD-B110-A41E-C3D4-B87965A572F8}"/>
              </a:ext>
            </a:extLst>
          </p:cNvPr>
          <p:cNvSpPr txBox="1"/>
          <p:nvPr/>
        </p:nvSpPr>
        <p:spPr>
          <a:xfrm>
            <a:off x="199082" y="752348"/>
            <a:ext cx="6531918" cy="600164"/>
          </a:xfrm>
          <a:prstGeom prst="rect">
            <a:avLst/>
          </a:prstGeom>
          <a:noFill/>
          <a:ln>
            <a:solidFill>
              <a:srgbClr val="FF0000"/>
            </a:solidFill>
          </a:ln>
        </p:spPr>
        <p:txBody>
          <a:bodyPr wrap="square" rtlCol="0">
            <a:spAutoFit/>
          </a:bodyPr>
          <a:lstStyle/>
          <a:p>
            <a:r>
              <a:rPr kumimoji="1" lang="ja-JP" altLang="en-US" sz="1100" dirty="0"/>
              <a:t>□月単位を基準として、支援の時期については、</a:t>
            </a:r>
            <a:r>
              <a:rPr kumimoji="1" lang="en-US" altLang="ja-JP" sz="1100" dirty="0"/>
              <a:t>6</a:t>
            </a:r>
            <a:r>
              <a:rPr kumimoji="1" lang="ja-JP" altLang="en-US" sz="1100" dirty="0"/>
              <a:t>か月ごと、</a:t>
            </a:r>
            <a:r>
              <a:rPr kumimoji="1" lang="en-US" altLang="ja-JP" sz="1100" dirty="0"/>
              <a:t>1</a:t>
            </a:r>
            <a:r>
              <a:rPr kumimoji="1" lang="ja-JP" altLang="en-US" sz="1100" dirty="0"/>
              <a:t>年ごとなど事業者の実情に合わせて</a:t>
            </a:r>
            <a:endParaRPr kumimoji="1" lang="en-US" altLang="ja-JP" sz="1100" dirty="0"/>
          </a:p>
          <a:p>
            <a:r>
              <a:rPr kumimoji="1" lang="ja-JP" altLang="en-US" sz="1100" dirty="0"/>
              <a:t>　定めることが可能です。</a:t>
            </a:r>
            <a:endParaRPr kumimoji="1" lang="en-US" altLang="ja-JP" sz="1100" dirty="0"/>
          </a:p>
          <a:p>
            <a:r>
              <a:rPr kumimoji="1" lang="ja-JP" altLang="en-US" sz="1100" dirty="0"/>
              <a:t>□</a:t>
            </a:r>
            <a:r>
              <a:rPr kumimoji="1" lang="en-US" altLang="ja-JP" sz="1100" dirty="0">
                <a:highlight>
                  <a:srgbClr val="FFFF00"/>
                </a:highlight>
              </a:rPr>
              <a:t>【</a:t>
            </a:r>
            <a:r>
              <a:rPr kumimoji="1" lang="ja-JP" altLang="en-US" sz="1100" dirty="0">
                <a:highlight>
                  <a:srgbClr val="FFFF00"/>
                </a:highlight>
              </a:rPr>
              <a:t>　</a:t>
            </a:r>
            <a:r>
              <a:rPr kumimoji="1" lang="en-US" altLang="ja-JP" sz="1100" dirty="0">
                <a:highlight>
                  <a:srgbClr val="FFFF00"/>
                </a:highlight>
              </a:rPr>
              <a:t>】</a:t>
            </a:r>
            <a:r>
              <a:rPr kumimoji="1" lang="ja-JP" altLang="en-US" sz="1100" dirty="0"/>
              <a:t>手当等支給型か代理返還型のいずれか又は両方かを導入する制度に応じて規定してください。</a:t>
            </a:r>
          </a:p>
        </p:txBody>
      </p:sp>
      <p:sp>
        <p:nvSpPr>
          <p:cNvPr id="23" name="テキスト ボックス 22">
            <a:extLst>
              <a:ext uri="{FF2B5EF4-FFF2-40B4-BE49-F238E27FC236}">
                <a16:creationId xmlns:a16="http://schemas.microsoft.com/office/drawing/2014/main" id="{AB5FA13D-D15B-1C41-C312-5675F3FD5F32}"/>
              </a:ext>
            </a:extLst>
          </p:cNvPr>
          <p:cNvSpPr txBox="1"/>
          <p:nvPr/>
        </p:nvSpPr>
        <p:spPr>
          <a:xfrm>
            <a:off x="227986" y="1999305"/>
            <a:ext cx="6430932" cy="1615827"/>
          </a:xfrm>
          <a:prstGeom prst="rect">
            <a:avLst/>
          </a:prstGeom>
          <a:noFill/>
        </p:spPr>
        <p:txBody>
          <a:bodyPr wrap="square" rtlCol="0">
            <a:spAutoFit/>
          </a:bodyPr>
          <a:lstStyle/>
          <a:p>
            <a:r>
              <a:rPr lang="ja-JP" altLang="ja-JP" sz="1100" dirty="0"/>
              <a:t>（支援期間等）</a:t>
            </a:r>
          </a:p>
          <a:p>
            <a:r>
              <a:rPr lang="ja-JP" altLang="en-US" sz="1100" dirty="0"/>
              <a:t>　　</a:t>
            </a:r>
            <a:r>
              <a:rPr lang="ja-JP" altLang="ja-JP" sz="1100" dirty="0"/>
              <a:t>第７条</a:t>
            </a:r>
            <a:r>
              <a:rPr lang="ja-JP" altLang="en-US" sz="1100" dirty="0"/>
              <a:t>　</a:t>
            </a:r>
            <a:r>
              <a:rPr lang="ja-JP" altLang="ja-JP" sz="1100" dirty="0"/>
              <a:t>返還支援は、支援制度適用の申請のあった日の属する賃金計算期間に対応する</a:t>
            </a:r>
            <a:endParaRPr lang="en-US" altLang="ja-JP" sz="1100" dirty="0"/>
          </a:p>
          <a:p>
            <a:r>
              <a:rPr lang="ja-JP" altLang="en-US" sz="1100" dirty="0"/>
              <a:t>　　　</a:t>
            </a:r>
            <a:r>
              <a:rPr lang="ja-JP" altLang="ja-JP" sz="1100" dirty="0"/>
              <a:t>月から</a:t>
            </a:r>
            <a:r>
              <a:rPr lang="ja-JP" altLang="en-US" sz="1100" dirty="0"/>
              <a:t>開始</a:t>
            </a:r>
            <a:r>
              <a:rPr lang="ja-JP" altLang="ja-JP" sz="1100" dirty="0"/>
              <a:t>し、奨学金の返還が終了するまで行うものとする。</a:t>
            </a:r>
          </a:p>
          <a:p>
            <a:r>
              <a:rPr lang="ja-JP" altLang="en-US" sz="1100" dirty="0"/>
              <a:t>　　　</a:t>
            </a:r>
            <a:r>
              <a:rPr lang="ja-JP" altLang="ja-JP" sz="1100" dirty="0"/>
              <a:t>ただし、最低支援期間は、以下のとおりとする。</a:t>
            </a:r>
          </a:p>
          <a:p>
            <a:r>
              <a:rPr lang="ja-JP" altLang="en-US" sz="1100" dirty="0"/>
              <a:t>　　　</a:t>
            </a:r>
            <a:r>
              <a:rPr lang="ja-JP" altLang="ja-JP" sz="1100" dirty="0"/>
              <a:t>（１） 公益財団法人大阪府育英会が貸与する奨学金</a:t>
            </a:r>
            <a:r>
              <a:rPr lang="ja-JP" altLang="en-US" sz="1100" dirty="0"/>
              <a:t>　</a:t>
            </a:r>
            <a:r>
              <a:rPr lang="ja-JP" altLang="ja-JP" sz="1100" dirty="0"/>
              <a:t>最低支援期間○年間</a:t>
            </a:r>
          </a:p>
          <a:p>
            <a:r>
              <a:rPr lang="ja-JP" altLang="en-US" sz="1100" dirty="0"/>
              <a:t>　　　</a:t>
            </a:r>
            <a:r>
              <a:rPr lang="ja-JP" altLang="ja-JP" sz="1100" dirty="0"/>
              <a:t>（２） 独立行政法人日本学生支援機構が貸与する奨学金</a:t>
            </a:r>
            <a:r>
              <a:rPr lang="ja-JP" altLang="en-US" sz="1100" dirty="0"/>
              <a:t>　</a:t>
            </a:r>
            <a:r>
              <a:rPr lang="ja-JP" altLang="ja-JP" sz="1100" dirty="0"/>
              <a:t>最低支援期間○年間</a:t>
            </a:r>
          </a:p>
          <a:p>
            <a:r>
              <a:rPr lang="ja-JP" altLang="en-US" sz="1100" dirty="0"/>
              <a:t>　　　</a:t>
            </a:r>
            <a:r>
              <a:rPr lang="ja-JP" altLang="ja-JP" sz="1100" dirty="0"/>
              <a:t>（３） その他会社が適当と認める各奨学金</a:t>
            </a:r>
            <a:r>
              <a:rPr lang="ja-JP" altLang="en-US" sz="1100" dirty="0"/>
              <a:t>　</a:t>
            </a:r>
            <a:r>
              <a:rPr lang="ja-JP" altLang="ja-JP" sz="1100" dirty="0"/>
              <a:t>最低支援期間○年間</a:t>
            </a:r>
          </a:p>
          <a:p>
            <a:r>
              <a:rPr lang="ja-JP" altLang="en-US" sz="1100" dirty="0"/>
              <a:t>　　</a:t>
            </a:r>
            <a:r>
              <a:rPr lang="ja-JP" altLang="ja-JP" sz="1100" dirty="0"/>
              <a:t>２</a:t>
            </a:r>
            <a:r>
              <a:rPr lang="ja-JP" altLang="en-US" sz="1100" dirty="0"/>
              <a:t>　前</a:t>
            </a:r>
            <a:r>
              <a:rPr lang="ja-JP" altLang="ja-JP" sz="1100" dirty="0"/>
              <a:t>項の規定にかかわらず、奨学金の返還期間中に支援対象者が退職した場合は、</a:t>
            </a:r>
            <a:endParaRPr lang="en-US" altLang="ja-JP" sz="1100" dirty="0"/>
          </a:p>
          <a:p>
            <a:r>
              <a:rPr lang="ja-JP" altLang="en-US" sz="1100" dirty="0"/>
              <a:t>　　　</a:t>
            </a:r>
            <a:r>
              <a:rPr lang="ja-JP" altLang="ja-JP" sz="1100" dirty="0"/>
              <a:t>退職日の属する賃金計算期間に対応する月を最終の支援とする。</a:t>
            </a:r>
          </a:p>
        </p:txBody>
      </p:sp>
      <p:sp>
        <p:nvSpPr>
          <p:cNvPr id="24" name="テキスト ボックス 23">
            <a:extLst>
              <a:ext uri="{FF2B5EF4-FFF2-40B4-BE49-F238E27FC236}">
                <a16:creationId xmlns:a16="http://schemas.microsoft.com/office/drawing/2014/main" id="{1D2EDA8E-DF98-1488-97F5-AD6449580427}"/>
              </a:ext>
            </a:extLst>
          </p:cNvPr>
          <p:cNvSpPr txBox="1"/>
          <p:nvPr/>
        </p:nvSpPr>
        <p:spPr>
          <a:xfrm>
            <a:off x="199082" y="6363868"/>
            <a:ext cx="6007100" cy="2631490"/>
          </a:xfrm>
          <a:prstGeom prst="rect">
            <a:avLst/>
          </a:prstGeom>
          <a:noFill/>
        </p:spPr>
        <p:txBody>
          <a:bodyPr wrap="square" rtlCol="0">
            <a:spAutoFit/>
          </a:bodyPr>
          <a:lstStyle/>
          <a:p>
            <a:r>
              <a:rPr lang="ja-JP" altLang="ja-JP" sz="1100" dirty="0"/>
              <a:t>（規程の改定）</a:t>
            </a:r>
          </a:p>
          <a:p>
            <a:r>
              <a:rPr lang="ja-JP" altLang="en-US" sz="1100" dirty="0"/>
              <a:t>　　</a:t>
            </a:r>
            <a:r>
              <a:rPr lang="ja-JP" altLang="ja-JP" sz="1100" dirty="0"/>
              <a:t>第８条</a:t>
            </a:r>
            <a:r>
              <a:rPr lang="ja-JP" altLang="en-US" sz="1100" dirty="0"/>
              <a:t>　</a:t>
            </a:r>
            <a:r>
              <a:rPr lang="ja-JP" altLang="ja-JP" sz="1100" dirty="0"/>
              <a:t>この規程を変更する場合は、事前に従業員に対し通知する。</a:t>
            </a:r>
          </a:p>
          <a:p>
            <a:r>
              <a:rPr lang="en-US" altLang="ja-JP" sz="1100" dirty="0"/>
              <a:t> </a:t>
            </a:r>
          </a:p>
          <a:p>
            <a:endParaRPr lang="en-US" altLang="ja-JP" sz="1100" dirty="0"/>
          </a:p>
          <a:p>
            <a:endParaRPr lang="en-US" altLang="ja-JP" sz="1100" dirty="0"/>
          </a:p>
          <a:p>
            <a:endParaRPr lang="ja-JP" altLang="ja-JP" sz="1100" dirty="0"/>
          </a:p>
          <a:p>
            <a:endParaRPr lang="en-US" altLang="ja-JP" sz="1100" dirty="0"/>
          </a:p>
          <a:p>
            <a:endParaRPr lang="en-US" altLang="ja-JP" sz="1100" dirty="0"/>
          </a:p>
          <a:p>
            <a:endParaRPr lang="en-US" altLang="ja-JP" sz="1100" dirty="0"/>
          </a:p>
          <a:p>
            <a:endParaRPr lang="en-US" altLang="ja-JP" sz="1100" dirty="0"/>
          </a:p>
          <a:p>
            <a:endParaRPr lang="en-US" altLang="ja-JP" sz="1100" dirty="0"/>
          </a:p>
          <a:p>
            <a:r>
              <a:rPr lang="ja-JP" altLang="ja-JP" sz="1100" dirty="0"/>
              <a:t>附則</a:t>
            </a:r>
          </a:p>
          <a:p>
            <a:r>
              <a:rPr lang="ja-JP" altLang="ja-JP" sz="1100" dirty="0"/>
              <a:t>（施行期日）</a:t>
            </a:r>
          </a:p>
          <a:p>
            <a:r>
              <a:rPr lang="ja-JP" altLang="en-US" sz="1100" dirty="0"/>
              <a:t>　　</a:t>
            </a:r>
            <a:r>
              <a:rPr lang="ja-JP" altLang="ja-JP" sz="1100" dirty="0"/>
              <a:t>この規程は、令和○年○月○日から施行する。</a:t>
            </a:r>
          </a:p>
          <a:p>
            <a:endParaRPr kumimoji="1" lang="ja-JP" altLang="en-US" sz="1100" dirty="0"/>
          </a:p>
        </p:txBody>
      </p:sp>
      <p:sp>
        <p:nvSpPr>
          <p:cNvPr id="31" name="吹き出し: 四角形 30">
            <a:extLst>
              <a:ext uri="{FF2B5EF4-FFF2-40B4-BE49-F238E27FC236}">
                <a16:creationId xmlns:a16="http://schemas.microsoft.com/office/drawing/2014/main" id="{34044E6A-242D-4356-96FF-E1334CDCA4BB}"/>
              </a:ext>
            </a:extLst>
          </p:cNvPr>
          <p:cNvSpPr/>
          <p:nvPr/>
        </p:nvSpPr>
        <p:spPr>
          <a:xfrm>
            <a:off x="227657" y="5971102"/>
            <a:ext cx="3829050" cy="279400"/>
          </a:xfrm>
          <a:prstGeom prst="wedgeRectCallout">
            <a:avLst>
              <a:gd name="adj1" fmla="val -31633"/>
              <a:gd name="adj2" fmla="val 103606"/>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8.</a:t>
            </a:r>
            <a:r>
              <a:rPr kumimoji="1" lang="ja-JP" altLang="en-US" sz="1100" dirty="0">
                <a:solidFill>
                  <a:schemeClr val="tx1"/>
                </a:solidFill>
              </a:rPr>
              <a:t>制度施行に関する情報をご記載ください。</a:t>
            </a:r>
          </a:p>
        </p:txBody>
      </p:sp>
      <p:sp>
        <p:nvSpPr>
          <p:cNvPr id="32" name="テキスト ボックス 31">
            <a:extLst>
              <a:ext uri="{FF2B5EF4-FFF2-40B4-BE49-F238E27FC236}">
                <a16:creationId xmlns:a16="http://schemas.microsoft.com/office/drawing/2014/main" id="{FE672908-557F-0EB1-F405-8E86217A18F0}"/>
              </a:ext>
            </a:extLst>
          </p:cNvPr>
          <p:cNvSpPr txBox="1"/>
          <p:nvPr/>
        </p:nvSpPr>
        <p:spPr>
          <a:xfrm>
            <a:off x="199082" y="8779914"/>
            <a:ext cx="6581426" cy="261610"/>
          </a:xfrm>
          <a:prstGeom prst="rect">
            <a:avLst/>
          </a:prstGeom>
          <a:noFill/>
          <a:ln>
            <a:solidFill>
              <a:srgbClr val="FF0000"/>
            </a:solidFill>
          </a:ln>
        </p:spPr>
        <p:txBody>
          <a:bodyPr wrap="square" rtlCol="0">
            <a:spAutoFit/>
          </a:bodyPr>
          <a:lstStyle/>
          <a:p>
            <a:r>
              <a:rPr kumimoji="1" lang="ja-JP" altLang="en-US" sz="1100" dirty="0"/>
              <a:t>□令和５年９月２１日から令和７年８月３１日の間で施行している場合、本支援金の申請が可能です。</a:t>
            </a:r>
            <a:endParaRPr kumimoji="1" lang="en-US" altLang="ja-JP" sz="1100" dirty="0"/>
          </a:p>
        </p:txBody>
      </p:sp>
      <p:sp>
        <p:nvSpPr>
          <p:cNvPr id="35" name="テキスト ボックス 34">
            <a:extLst>
              <a:ext uri="{FF2B5EF4-FFF2-40B4-BE49-F238E27FC236}">
                <a16:creationId xmlns:a16="http://schemas.microsoft.com/office/drawing/2014/main" id="{B0F1A180-E7E6-B424-2454-97D8AFC73138}"/>
              </a:ext>
            </a:extLst>
          </p:cNvPr>
          <p:cNvSpPr txBox="1"/>
          <p:nvPr/>
        </p:nvSpPr>
        <p:spPr>
          <a:xfrm>
            <a:off x="202586" y="6782208"/>
            <a:ext cx="6456332" cy="1107996"/>
          </a:xfrm>
          <a:prstGeom prst="rect">
            <a:avLst/>
          </a:prstGeom>
          <a:noFill/>
          <a:ln>
            <a:solidFill>
              <a:srgbClr val="FF0000"/>
            </a:solidFill>
          </a:ln>
        </p:spPr>
        <p:txBody>
          <a:bodyPr wrap="square" rtlCol="0">
            <a:spAutoFit/>
          </a:bodyPr>
          <a:lstStyle/>
          <a:p>
            <a:r>
              <a:rPr kumimoji="1" lang="ja-JP" altLang="en-US" sz="1100" dirty="0"/>
              <a:t>□</a:t>
            </a:r>
            <a:r>
              <a:rPr kumimoji="1" lang="en-US" altLang="ja-JP" sz="1100" dirty="0"/>
              <a:t>【</a:t>
            </a:r>
            <a:r>
              <a:rPr kumimoji="1" lang="ja-JP" altLang="en-US" sz="1100" dirty="0"/>
              <a:t>誓約・同意事項</a:t>
            </a:r>
            <a:r>
              <a:rPr kumimoji="1" lang="en-US" altLang="ja-JP" sz="1100" dirty="0"/>
              <a:t>】</a:t>
            </a:r>
            <a:r>
              <a:rPr kumimoji="1" lang="ja-JP" altLang="en-US" sz="1100" dirty="0"/>
              <a:t>にある「支給が決定された場合は、今回導入した奨学金返還支援制度に</a:t>
            </a:r>
            <a:endParaRPr kumimoji="1" lang="en-US" altLang="ja-JP" sz="1100" dirty="0"/>
          </a:p>
          <a:p>
            <a:r>
              <a:rPr kumimoji="1" lang="ja-JP" altLang="en-US" sz="1100" dirty="0"/>
              <a:t>　ついて、支給決定日から５年以上制度を継続することを誓います。」とあるため、５年以上の</a:t>
            </a:r>
            <a:endParaRPr kumimoji="1" lang="en-US" altLang="ja-JP" sz="1100" dirty="0"/>
          </a:p>
          <a:p>
            <a:r>
              <a:rPr kumimoji="1" lang="ja-JP" altLang="en-US" sz="1100" dirty="0"/>
              <a:t>　継続が読み取れない文言の記載は控えてください。</a:t>
            </a:r>
            <a:endParaRPr kumimoji="1" lang="en-US" altLang="ja-JP" sz="1100" dirty="0"/>
          </a:p>
          <a:p>
            <a:r>
              <a:rPr kumimoji="1" lang="ja-JP" altLang="en-US" sz="1100" dirty="0"/>
              <a:t>　例えば下記のような内容は認められません。</a:t>
            </a:r>
            <a:endParaRPr kumimoji="1" lang="en-US" altLang="ja-JP" sz="1100" dirty="0"/>
          </a:p>
          <a:p>
            <a:r>
              <a:rPr kumimoji="1" lang="ja-JP" altLang="en-US" sz="1100" dirty="0"/>
              <a:t>　・会社の前年度の業績に応じて、支援の有無を決定する。</a:t>
            </a:r>
            <a:endParaRPr kumimoji="1" lang="en-US" altLang="ja-JP" sz="1100" dirty="0"/>
          </a:p>
          <a:p>
            <a:r>
              <a:rPr kumimoji="1" lang="ja-JP" altLang="en-US" sz="1100" dirty="0"/>
              <a:t>　・制度を改廃する場合がある。</a:t>
            </a:r>
            <a:endParaRPr kumimoji="1" lang="en-US" altLang="ja-JP" sz="1100" dirty="0"/>
          </a:p>
        </p:txBody>
      </p:sp>
    </p:spTree>
    <p:extLst>
      <p:ext uri="{BB962C8B-B14F-4D97-AF65-F5344CB8AC3E}">
        <p14:creationId xmlns:p14="http://schemas.microsoft.com/office/powerpoint/2010/main" val="36110870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1196</TotalTime>
  <Words>2784</Words>
  <Application>Microsoft Office PowerPoint</Application>
  <PresentationFormat>A4 210 x 297 mm</PresentationFormat>
  <Paragraphs>218</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yourname</dc:creator>
  <cp:lastModifiedBy>牧　健一</cp:lastModifiedBy>
  <cp:revision>28</cp:revision>
  <cp:lastPrinted>2025-07-24T07:08:01Z</cp:lastPrinted>
  <dcterms:created xsi:type="dcterms:W3CDTF">2025-07-18T06:22:09Z</dcterms:created>
  <dcterms:modified xsi:type="dcterms:W3CDTF">2025-09-02T08:07:49Z</dcterms:modified>
</cp:coreProperties>
</file>