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7" r:id="rId2"/>
    <p:sldId id="256"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7" d="100"/>
          <a:sy n="47" d="100"/>
        </p:scale>
        <p:origin x="2304" y="66"/>
      </p:cViewPr>
      <p:guideLst/>
    </p:cSldViewPr>
  </p:slideViewPr>
  <p:notesTextViewPr>
    <p:cViewPr>
      <p:scale>
        <a:sx n="1" d="1"/>
        <a:sy n="1" d="1"/>
      </p:scale>
      <p:origin x="0" y="0"/>
    </p:cViewPr>
  </p:notesTextViewPr>
  <p:notesViewPr>
    <p:cSldViewPr snapToGrid="0">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自殺者数の年次推移!$C$1</c:f>
              <c:strCache>
                <c:ptCount val="1"/>
                <c:pt idx="0">
                  <c:v>男性</c:v>
                </c:pt>
              </c:strCache>
            </c:strRef>
          </c:tx>
          <c:spPr>
            <a:ln w="28575" cap="rnd">
              <a:solidFill>
                <a:schemeClr val="accent1"/>
              </a:solidFill>
              <a:round/>
            </a:ln>
            <a:effectLst/>
          </c:spPr>
          <c:marker>
            <c:symbol val="triangle"/>
            <c:size val="6"/>
            <c:spPr>
              <a:solidFill>
                <a:schemeClr val="accent1"/>
              </a:solidFill>
              <a:ln w="9525">
                <a:solidFill>
                  <a:schemeClr val="accent1"/>
                </a:solidFill>
              </a:ln>
              <a:effectLst/>
            </c:spPr>
          </c:marker>
          <c:dLbls>
            <c:dLbl>
              <c:idx val="0"/>
              <c:layout>
                <c:manualLayout>
                  <c:x val="-2.4878949498251198E-2"/>
                  <c:y val="-3.09844365419221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C8A-4DE5-B2DD-486C91A64027}"/>
                </c:ext>
              </c:extLst>
            </c:dLbl>
            <c:dLbl>
              <c:idx val="1"/>
              <c:layout>
                <c:manualLayout>
                  <c:x val="-1.7770678213036635E-2"/>
                  <c:y val="-4.3378211158691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C8A-4DE5-B2DD-486C91A64027}"/>
                </c:ext>
              </c:extLst>
            </c:dLbl>
            <c:dLbl>
              <c:idx val="2"/>
              <c:layout>
                <c:manualLayout>
                  <c:x val="-2.8433085140858575E-2"/>
                  <c:y val="-3.71813238503066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C8A-4DE5-B2DD-486C91A64027}"/>
                </c:ext>
              </c:extLst>
            </c:dLbl>
            <c:dLbl>
              <c:idx val="3"/>
              <c:layout>
                <c:manualLayout>
                  <c:x val="-2.8433085140858513E-2"/>
                  <c:y val="-4.33782111586911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C8A-4DE5-B2DD-486C91A64027}"/>
                </c:ext>
              </c:extLst>
            </c:dLbl>
            <c:dLbl>
              <c:idx val="4"/>
              <c:layout>
                <c:manualLayout>
                  <c:x val="-4.2649627711287899E-2"/>
                  <c:y val="-4.3378211158691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C8A-4DE5-B2DD-486C91A64027}"/>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自殺者数の年次推移!$B$7:$B$12</c:f>
              <c:strCache>
                <c:ptCount val="6"/>
                <c:pt idx="0">
                  <c:v>H29</c:v>
                </c:pt>
                <c:pt idx="1">
                  <c:v>H30</c:v>
                </c:pt>
                <c:pt idx="2">
                  <c:v>R1</c:v>
                </c:pt>
                <c:pt idx="3">
                  <c:v>R2</c:v>
                </c:pt>
                <c:pt idx="4">
                  <c:v>R3</c:v>
                </c:pt>
                <c:pt idx="5">
                  <c:v>R4</c:v>
                </c:pt>
              </c:strCache>
            </c:strRef>
          </c:cat>
          <c:val>
            <c:numRef>
              <c:f>自殺者数の年次推移!$C$7:$C$12</c:f>
              <c:numCache>
                <c:formatCode>General</c:formatCode>
                <c:ptCount val="6"/>
                <c:pt idx="0">
                  <c:v>789</c:v>
                </c:pt>
                <c:pt idx="1">
                  <c:v>814</c:v>
                </c:pt>
                <c:pt idx="2">
                  <c:v>804</c:v>
                </c:pt>
                <c:pt idx="3">
                  <c:v>881</c:v>
                </c:pt>
                <c:pt idx="4">
                  <c:v>864</c:v>
                </c:pt>
                <c:pt idx="5">
                  <c:v>976</c:v>
                </c:pt>
              </c:numCache>
            </c:numRef>
          </c:val>
          <c:smooth val="0"/>
          <c:extLst>
            <c:ext xmlns:c16="http://schemas.microsoft.com/office/drawing/2014/chart" uri="{C3380CC4-5D6E-409C-BE32-E72D297353CC}">
              <c16:uniqueId val="{00000000-CC8A-4DE5-B2DD-486C91A64027}"/>
            </c:ext>
          </c:extLst>
        </c:ser>
        <c:ser>
          <c:idx val="1"/>
          <c:order val="1"/>
          <c:tx>
            <c:strRef>
              <c:f>自殺者数の年次推移!$D$1</c:f>
              <c:strCache>
                <c:ptCount val="1"/>
                <c:pt idx="0">
                  <c:v>女性</c:v>
                </c:pt>
              </c:strCache>
            </c:strRef>
          </c:tx>
          <c:spPr>
            <a:ln w="28575" cap="rnd">
              <a:solidFill>
                <a:schemeClr val="accent2"/>
              </a:solidFill>
              <a:round/>
            </a:ln>
            <a:effectLst/>
          </c:spPr>
          <c:marker>
            <c:symbol val="circle"/>
            <c:size val="6"/>
            <c:spPr>
              <a:solidFill>
                <a:schemeClr val="accent2"/>
              </a:solidFill>
              <a:ln w="9525">
                <a:solidFill>
                  <a:schemeClr val="accent2"/>
                </a:solidFill>
              </a:ln>
              <a:effectLst/>
            </c:spPr>
          </c:marker>
          <c:dLbls>
            <c:dLbl>
              <c:idx val="0"/>
              <c:layout>
                <c:manualLayout>
                  <c:x val="-2.4878949498251198E-2"/>
                  <c:y val="-5.57719857754599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C8A-4DE5-B2DD-486C91A64027}"/>
                </c:ext>
              </c:extLst>
            </c:dLbl>
            <c:dLbl>
              <c:idx val="1"/>
              <c:layout>
                <c:manualLayout>
                  <c:x val="-2.1324813855643884E-2"/>
                  <c:y val="-3.09844365419222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C8A-4DE5-B2DD-486C91A64027}"/>
                </c:ext>
              </c:extLst>
            </c:dLbl>
            <c:dLbl>
              <c:idx val="2"/>
              <c:layout>
                <c:manualLayout>
                  <c:x val="-2.8433085140858575E-2"/>
                  <c:y val="-4.9575098467075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C8A-4DE5-B2DD-486C91A64027}"/>
                </c:ext>
              </c:extLst>
            </c:dLbl>
            <c:dLbl>
              <c:idx val="3"/>
              <c:layout>
                <c:manualLayout>
                  <c:x val="-3.5541356426073138E-2"/>
                  <c:y val="-4.3378211158691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C8A-4DE5-B2DD-486C91A64027}"/>
                </c:ext>
              </c:extLst>
            </c:dLbl>
            <c:dLbl>
              <c:idx val="4"/>
              <c:layout>
                <c:manualLayout>
                  <c:x val="-3.554135642607327E-2"/>
                  <c:y val="-3.09844365419221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CC8A-4DE5-B2DD-486C91A64027}"/>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自殺者数の年次推移!$B$7:$B$12</c:f>
              <c:strCache>
                <c:ptCount val="6"/>
                <c:pt idx="0">
                  <c:v>H29</c:v>
                </c:pt>
                <c:pt idx="1">
                  <c:v>H30</c:v>
                </c:pt>
                <c:pt idx="2">
                  <c:v>R1</c:v>
                </c:pt>
                <c:pt idx="3">
                  <c:v>R2</c:v>
                </c:pt>
                <c:pt idx="4">
                  <c:v>R3</c:v>
                </c:pt>
                <c:pt idx="5">
                  <c:v>R4</c:v>
                </c:pt>
              </c:strCache>
            </c:strRef>
          </c:cat>
          <c:val>
            <c:numRef>
              <c:f>自殺者数の年次推移!$D$7:$D$12</c:f>
              <c:numCache>
                <c:formatCode>General</c:formatCode>
                <c:ptCount val="6"/>
                <c:pt idx="0">
                  <c:v>412</c:v>
                </c:pt>
                <c:pt idx="1">
                  <c:v>461</c:v>
                </c:pt>
                <c:pt idx="2">
                  <c:v>427</c:v>
                </c:pt>
                <c:pt idx="3">
                  <c:v>528</c:v>
                </c:pt>
                <c:pt idx="4">
                  <c:v>512</c:v>
                </c:pt>
                <c:pt idx="5">
                  <c:v>512</c:v>
                </c:pt>
              </c:numCache>
            </c:numRef>
          </c:val>
          <c:smooth val="0"/>
          <c:extLst>
            <c:ext xmlns:c16="http://schemas.microsoft.com/office/drawing/2014/chart" uri="{C3380CC4-5D6E-409C-BE32-E72D297353CC}">
              <c16:uniqueId val="{00000001-CC8A-4DE5-B2DD-486C91A64027}"/>
            </c:ext>
          </c:extLst>
        </c:ser>
        <c:ser>
          <c:idx val="2"/>
          <c:order val="2"/>
          <c:tx>
            <c:strRef>
              <c:f>自殺者数の年次推移!$E$1</c:f>
              <c:strCache>
                <c:ptCount val="1"/>
                <c:pt idx="0">
                  <c:v>総数</c:v>
                </c:pt>
              </c:strCache>
            </c:strRef>
          </c:tx>
          <c:spPr>
            <a:ln w="28575" cap="rnd">
              <a:solidFill>
                <a:schemeClr val="accent3"/>
              </a:solidFill>
              <a:round/>
            </a:ln>
            <a:effectLst/>
          </c:spPr>
          <c:marker>
            <c:symbol val="square"/>
            <c:size val="6"/>
            <c:spPr>
              <a:solidFill>
                <a:schemeClr val="accent3"/>
              </a:solidFill>
              <a:ln w="9525">
                <a:solidFill>
                  <a:schemeClr val="accent3"/>
                </a:solidFill>
              </a:ln>
              <a:effectLst/>
            </c:spPr>
          </c:marker>
          <c:dLbls>
            <c:dLbl>
              <c:idx val="0"/>
              <c:layout>
                <c:manualLayout>
                  <c:x val="-3.1987220783465858E-2"/>
                  <c:y val="-5.57719857754599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C8A-4DE5-B2DD-486C91A64027}"/>
                </c:ext>
              </c:extLst>
            </c:dLbl>
            <c:dLbl>
              <c:idx val="1"/>
              <c:layout>
                <c:manualLayout>
                  <c:x val="-3.9095492068680453E-2"/>
                  <c:y val="-4.95750984670755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C8A-4DE5-B2DD-486C91A64027}"/>
                </c:ext>
              </c:extLst>
            </c:dLbl>
            <c:dLbl>
              <c:idx val="2"/>
              <c:layout>
                <c:manualLayout>
                  <c:x val="-5.3312034639109711E-2"/>
                  <c:y val="-5.57719857754599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C8A-4DE5-B2DD-486C91A64027}"/>
                </c:ext>
              </c:extLst>
            </c:dLbl>
            <c:dLbl>
              <c:idx val="3"/>
              <c:layout>
                <c:manualLayout>
                  <c:x val="-4.6203763353895144E-2"/>
                  <c:y val="-4.95750984670755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8A-4DE5-B2DD-486C91A64027}"/>
                </c:ext>
              </c:extLst>
            </c:dLbl>
            <c:dLbl>
              <c:idx val="4"/>
              <c:layout>
                <c:manualLayout>
                  <c:x val="-4.6203763353895214E-2"/>
                  <c:y val="-4.9575098467075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C8A-4DE5-B2DD-486C91A64027}"/>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自殺者数の年次推移!$B$7:$B$12</c:f>
              <c:strCache>
                <c:ptCount val="6"/>
                <c:pt idx="0">
                  <c:v>H29</c:v>
                </c:pt>
                <c:pt idx="1">
                  <c:v>H30</c:v>
                </c:pt>
                <c:pt idx="2">
                  <c:v>R1</c:v>
                </c:pt>
                <c:pt idx="3">
                  <c:v>R2</c:v>
                </c:pt>
                <c:pt idx="4">
                  <c:v>R3</c:v>
                </c:pt>
                <c:pt idx="5">
                  <c:v>R4</c:v>
                </c:pt>
              </c:strCache>
            </c:strRef>
          </c:cat>
          <c:val>
            <c:numRef>
              <c:f>自殺者数の年次推移!$E$7:$E$12</c:f>
              <c:numCache>
                <c:formatCode>General</c:formatCode>
                <c:ptCount val="6"/>
                <c:pt idx="0">
                  <c:v>1201</c:v>
                </c:pt>
                <c:pt idx="1">
                  <c:v>1275</c:v>
                </c:pt>
                <c:pt idx="2">
                  <c:v>1231</c:v>
                </c:pt>
                <c:pt idx="3">
                  <c:v>1409</c:v>
                </c:pt>
                <c:pt idx="4">
                  <c:v>1376</c:v>
                </c:pt>
                <c:pt idx="5">
                  <c:v>1488</c:v>
                </c:pt>
              </c:numCache>
            </c:numRef>
          </c:val>
          <c:smooth val="0"/>
          <c:extLst>
            <c:ext xmlns:c16="http://schemas.microsoft.com/office/drawing/2014/chart" uri="{C3380CC4-5D6E-409C-BE32-E72D297353CC}">
              <c16:uniqueId val="{00000002-CC8A-4DE5-B2DD-486C91A64027}"/>
            </c:ext>
          </c:extLst>
        </c:ser>
        <c:dLbls>
          <c:showLegendKey val="0"/>
          <c:showVal val="0"/>
          <c:showCatName val="0"/>
          <c:showSerName val="0"/>
          <c:showPercent val="0"/>
          <c:showBubbleSize val="0"/>
        </c:dLbls>
        <c:marker val="1"/>
        <c:smooth val="0"/>
        <c:axId val="724307775"/>
        <c:axId val="724299871"/>
      </c:lineChart>
      <c:catAx>
        <c:axId val="724307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724299871"/>
        <c:crosses val="autoZero"/>
        <c:auto val="1"/>
        <c:lblAlgn val="ctr"/>
        <c:lblOffset val="100"/>
        <c:noMultiLvlLbl val="0"/>
      </c:catAx>
      <c:valAx>
        <c:axId val="72429987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724307775"/>
        <c:crosses val="autoZero"/>
        <c:crossBetween val="between"/>
        <c:majorUnit val="500"/>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sz="60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グラフ作成男女!$C$55</c:f>
              <c:strCache>
                <c:ptCount val="1"/>
                <c:pt idx="0">
                  <c:v>20歳未満</c:v>
                </c:pt>
              </c:strCache>
            </c:strRef>
          </c:tx>
          <c:spPr>
            <a:solidFill>
              <a:schemeClr val="accent1"/>
            </a:solidFill>
            <a:ln>
              <a:noFill/>
            </a:ln>
            <a:effectLst/>
          </c:spPr>
          <c:invertIfNegative val="0"/>
          <c:dLbls>
            <c:dLbl>
              <c:idx val="0"/>
              <c:layout>
                <c:manualLayout>
                  <c:x val="0"/>
                  <c:y val="1.74928318415451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72-4F0A-BD76-FE3CE183F31A}"/>
                </c:ext>
              </c:extLst>
            </c:dLbl>
            <c:dLbl>
              <c:idx val="1"/>
              <c:layout>
                <c:manualLayout>
                  <c:x val="7.1935009268004639E-3"/>
                  <c:y val="1.74928318415451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72-4F0A-BD76-FE3CE183F31A}"/>
                </c:ext>
              </c:extLst>
            </c:dLbl>
            <c:dLbl>
              <c:idx val="2"/>
              <c:layout>
                <c:manualLayout>
                  <c:x val="0"/>
                  <c:y val="1.74928318415452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F72-4F0A-BD76-FE3CE183F31A}"/>
                </c:ext>
              </c:extLst>
            </c:dLbl>
            <c:dLbl>
              <c:idx val="3"/>
              <c:layout>
                <c:manualLayout>
                  <c:x val="-6.5939663421718891E-17"/>
                  <c:y val="1.1661887894363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F72-4F0A-BD76-FE3CE183F31A}"/>
                </c:ext>
              </c:extLst>
            </c:dLbl>
            <c:dLbl>
              <c:idx val="4"/>
              <c:layout>
                <c:manualLayout>
                  <c:x val="3.5967504634002319E-3"/>
                  <c:y val="1.74928318415450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72-4F0A-BD76-FE3CE183F31A}"/>
                </c:ext>
              </c:extLst>
            </c:dLbl>
            <c:dLbl>
              <c:idx val="5"/>
              <c:layout>
                <c:manualLayout>
                  <c:x val="-1.3187932684343778E-16"/>
                  <c:y val="1.74928318415452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F72-4F0A-BD76-FE3CE183F31A}"/>
                </c:ext>
              </c:extLst>
            </c:dLbl>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グラフ作成男女!$C$73:$C$78</c:f>
              <c:numCache>
                <c:formatCode>General</c:formatCode>
                <c:ptCount val="6"/>
                <c:pt idx="0">
                  <c:v>22</c:v>
                </c:pt>
                <c:pt idx="1">
                  <c:v>33</c:v>
                </c:pt>
                <c:pt idx="2">
                  <c:v>41</c:v>
                </c:pt>
                <c:pt idx="3">
                  <c:v>54</c:v>
                </c:pt>
                <c:pt idx="4">
                  <c:v>55</c:v>
                </c:pt>
                <c:pt idx="5">
                  <c:v>59</c:v>
                </c:pt>
              </c:numCache>
            </c:numRef>
          </c:val>
          <c:extLst>
            <c:ext xmlns:c16="http://schemas.microsoft.com/office/drawing/2014/chart" uri="{C3380CC4-5D6E-409C-BE32-E72D297353CC}">
              <c16:uniqueId val="{00000000-44BD-4888-B9B7-ADCAAF8B24E8}"/>
            </c:ext>
          </c:extLst>
        </c:ser>
        <c:ser>
          <c:idx val="1"/>
          <c:order val="1"/>
          <c:tx>
            <c:strRef>
              <c:f>グラフ作成男女!$D$55</c:f>
              <c:strCache>
                <c:ptCount val="1"/>
                <c:pt idx="0">
                  <c:v>20-29歳</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グラフ作成男女!$D$73:$D$78</c:f>
              <c:numCache>
                <c:formatCode>General</c:formatCode>
                <c:ptCount val="6"/>
                <c:pt idx="0">
                  <c:v>118</c:v>
                </c:pt>
                <c:pt idx="1">
                  <c:v>123</c:v>
                </c:pt>
                <c:pt idx="2">
                  <c:v>130</c:v>
                </c:pt>
                <c:pt idx="3">
                  <c:v>158</c:v>
                </c:pt>
                <c:pt idx="4">
                  <c:v>154</c:v>
                </c:pt>
                <c:pt idx="5">
                  <c:v>164</c:v>
                </c:pt>
              </c:numCache>
            </c:numRef>
          </c:val>
          <c:extLst>
            <c:ext xmlns:c16="http://schemas.microsoft.com/office/drawing/2014/chart" uri="{C3380CC4-5D6E-409C-BE32-E72D297353CC}">
              <c16:uniqueId val="{00000001-44BD-4888-B9B7-ADCAAF8B24E8}"/>
            </c:ext>
          </c:extLst>
        </c:ser>
        <c:ser>
          <c:idx val="2"/>
          <c:order val="2"/>
          <c:tx>
            <c:strRef>
              <c:f>グラフ作成男女!$E$55</c:f>
              <c:strCache>
                <c:ptCount val="1"/>
                <c:pt idx="0">
                  <c:v>30-39歳</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グラフ作成男女!$E$73:$E$78</c:f>
              <c:numCache>
                <c:formatCode>General</c:formatCode>
                <c:ptCount val="6"/>
                <c:pt idx="0">
                  <c:v>156</c:v>
                </c:pt>
                <c:pt idx="1">
                  <c:v>148</c:v>
                </c:pt>
                <c:pt idx="2">
                  <c:v>136</c:v>
                </c:pt>
                <c:pt idx="3">
                  <c:v>177</c:v>
                </c:pt>
                <c:pt idx="4">
                  <c:v>150</c:v>
                </c:pt>
                <c:pt idx="5">
                  <c:v>171</c:v>
                </c:pt>
              </c:numCache>
            </c:numRef>
          </c:val>
          <c:extLst>
            <c:ext xmlns:c16="http://schemas.microsoft.com/office/drawing/2014/chart" uri="{C3380CC4-5D6E-409C-BE32-E72D297353CC}">
              <c16:uniqueId val="{00000002-44BD-4888-B9B7-ADCAAF8B24E8}"/>
            </c:ext>
          </c:extLst>
        </c:ser>
        <c:ser>
          <c:idx val="3"/>
          <c:order val="3"/>
          <c:tx>
            <c:strRef>
              <c:f>グラフ作成男女!$F$55</c:f>
              <c:strCache>
                <c:ptCount val="1"/>
                <c:pt idx="0">
                  <c:v>40-49歳</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グラフ作成男女!$F$73:$F$78</c:f>
              <c:numCache>
                <c:formatCode>General</c:formatCode>
                <c:ptCount val="6"/>
                <c:pt idx="0">
                  <c:v>218</c:v>
                </c:pt>
                <c:pt idx="1">
                  <c:v>213</c:v>
                </c:pt>
                <c:pt idx="2">
                  <c:v>222</c:v>
                </c:pt>
                <c:pt idx="3">
                  <c:v>206</c:v>
                </c:pt>
                <c:pt idx="4">
                  <c:v>242</c:v>
                </c:pt>
                <c:pt idx="5">
                  <c:v>248</c:v>
                </c:pt>
              </c:numCache>
            </c:numRef>
          </c:val>
          <c:extLst>
            <c:ext xmlns:c16="http://schemas.microsoft.com/office/drawing/2014/chart" uri="{C3380CC4-5D6E-409C-BE32-E72D297353CC}">
              <c16:uniqueId val="{00000003-44BD-4888-B9B7-ADCAAF8B24E8}"/>
            </c:ext>
          </c:extLst>
        </c:ser>
        <c:ser>
          <c:idx val="4"/>
          <c:order val="4"/>
          <c:tx>
            <c:strRef>
              <c:f>グラフ作成男女!$G$55</c:f>
              <c:strCache>
                <c:ptCount val="1"/>
                <c:pt idx="0">
                  <c:v>50-59歳</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グラフ作成男女!$G$73:$G$78</c:f>
              <c:numCache>
                <c:formatCode>General</c:formatCode>
                <c:ptCount val="6"/>
                <c:pt idx="0">
                  <c:v>197</c:v>
                </c:pt>
                <c:pt idx="1">
                  <c:v>222</c:v>
                </c:pt>
                <c:pt idx="2">
                  <c:v>223</c:v>
                </c:pt>
                <c:pt idx="3">
                  <c:v>236</c:v>
                </c:pt>
                <c:pt idx="4">
                  <c:v>242</c:v>
                </c:pt>
                <c:pt idx="5">
                  <c:v>304</c:v>
                </c:pt>
              </c:numCache>
            </c:numRef>
          </c:val>
          <c:extLst>
            <c:ext xmlns:c16="http://schemas.microsoft.com/office/drawing/2014/chart" uri="{C3380CC4-5D6E-409C-BE32-E72D297353CC}">
              <c16:uniqueId val="{00000004-44BD-4888-B9B7-ADCAAF8B24E8}"/>
            </c:ext>
          </c:extLst>
        </c:ser>
        <c:ser>
          <c:idx val="5"/>
          <c:order val="5"/>
          <c:tx>
            <c:strRef>
              <c:f>グラフ作成男女!$H$55</c:f>
              <c:strCache>
                <c:ptCount val="1"/>
                <c:pt idx="0">
                  <c:v>60-69歳</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グラフ作成男女!$H$73:$H$78</c:f>
              <c:numCache>
                <c:formatCode>General</c:formatCode>
                <c:ptCount val="6"/>
                <c:pt idx="0">
                  <c:v>181</c:v>
                </c:pt>
                <c:pt idx="1">
                  <c:v>175</c:v>
                </c:pt>
                <c:pt idx="2">
                  <c:v>165</c:v>
                </c:pt>
                <c:pt idx="3">
                  <c:v>205</c:v>
                </c:pt>
                <c:pt idx="4">
                  <c:v>172</c:v>
                </c:pt>
                <c:pt idx="5">
                  <c:v>160</c:v>
                </c:pt>
              </c:numCache>
            </c:numRef>
          </c:val>
          <c:extLst>
            <c:ext xmlns:c16="http://schemas.microsoft.com/office/drawing/2014/chart" uri="{C3380CC4-5D6E-409C-BE32-E72D297353CC}">
              <c16:uniqueId val="{00000005-44BD-4888-B9B7-ADCAAF8B24E8}"/>
            </c:ext>
          </c:extLst>
        </c:ser>
        <c:ser>
          <c:idx val="6"/>
          <c:order val="6"/>
          <c:tx>
            <c:strRef>
              <c:f>グラフ作成男女!$I$55</c:f>
              <c:strCache>
                <c:ptCount val="1"/>
                <c:pt idx="0">
                  <c:v>70-79歳</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グラフ作成男女!$I$73:$I$78</c:f>
              <c:numCache>
                <c:formatCode>General</c:formatCode>
                <c:ptCount val="6"/>
                <c:pt idx="0">
                  <c:v>195</c:v>
                </c:pt>
                <c:pt idx="1">
                  <c:v>213</c:v>
                </c:pt>
                <c:pt idx="2">
                  <c:v>204</c:v>
                </c:pt>
                <c:pt idx="3">
                  <c:v>231</c:v>
                </c:pt>
                <c:pt idx="4">
                  <c:v>220</c:v>
                </c:pt>
                <c:pt idx="5">
                  <c:v>231</c:v>
                </c:pt>
              </c:numCache>
            </c:numRef>
          </c:val>
          <c:extLst>
            <c:ext xmlns:c16="http://schemas.microsoft.com/office/drawing/2014/chart" uri="{C3380CC4-5D6E-409C-BE32-E72D297353CC}">
              <c16:uniqueId val="{00000006-44BD-4888-B9B7-ADCAAF8B24E8}"/>
            </c:ext>
          </c:extLst>
        </c:ser>
        <c:ser>
          <c:idx val="7"/>
          <c:order val="7"/>
          <c:tx>
            <c:strRef>
              <c:f>グラフ作成男女!$J$55</c:f>
              <c:strCache>
                <c:ptCount val="1"/>
                <c:pt idx="0">
                  <c:v>80歳以上</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グラフ作成男女!$B$73:$B$78</c:f>
              <c:strCache>
                <c:ptCount val="6"/>
                <c:pt idx="0">
                  <c:v>H29</c:v>
                </c:pt>
                <c:pt idx="1">
                  <c:v>H30</c:v>
                </c:pt>
                <c:pt idx="2">
                  <c:v>R1</c:v>
                </c:pt>
                <c:pt idx="3">
                  <c:v>R2</c:v>
                </c:pt>
                <c:pt idx="4">
                  <c:v>R3</c:v>
                </c:pt>
                <c:pt idx="5">
                  <c:v>R4</c:v>
                </c:pt>
              </c:strCache>
            </c:strRef>
          </c:cat>
          <c:val>
            <c:numRef>
              <c:f>グラフ作成男女!$J$73:$J$78</c:f>
              <c:numCache>
                <c:formatCode>General</c:formatCode>
                <c:ptCount val="6"/>
                <c:pt idx="0">
                  <c:v>114</c:v>
                </c:pt>
                <c:pt idx="1">
                  <c:v>148</c:v>
                </c:pt>
                <c:pt idx="2">
                  <c:v>110</c:v>
                </c:pt>
                <c:pt idx="3">
                  <c:v>142</c:v>
                </c:pt>
                <c:pt idx="4">
                  <c:v>141</c:v>
                </c:pt>
                <c:pt idx="5">
                  <c:v>151</c:v>
                </c:pt>
              </c:numCache>
            </c:numRef>
          </c:val>
          <c:extLst>
            <c:ext xmlns:c16="http://schemas.microsoft.com/office/drawing/2014/chart" uri="{C3380CC4-5D6E-409C-BE32-E72D297353CC}">
              <c16:uniqueId val="{00000007-44BD-4888-B9B7-ADCAAF8B24E8}"/>
            </c:ext>
          </c:extLst>
        </c:ser>
        <c:dLbls>
          <c:showLegendKey val="0"/>
          <c:showVal val="0"/>
          <c:showCatName val="0"/>
          <c:showSerName val="0"/>
          <c:showPercent val="0"/>
          <c:showBubbleSize val="0"/>
        </c:dLbls>
        <c:gapWidth val="150"/>
        <c:overlap val="100"/>
        <c:serLines>
          <c:spPr>
            <a:ln w="9525" cap="flat" cmpd="sng" algn="ctr">
              <a:solidFill>
                <a:schemeClr val="tx1">
                  <a:lumMod val="35000"/>
                  <a:lumOff val="65000"/>
                </a:schemeClr>
              </a:solidFill>
              <a:round/>
            </a:ln>
            <a:effectLst/>
          </c:spPr>
        </c:serLines>
        <c:axId val="267933104"/>
        <c:axId val="267926864"/>
      </c:barChart>
      <c:catAx>
        <c:axId val="267933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267926864"/>
        <c:crosses val="autoZero"/>
        <c:auto val="1"/>
        <c:lblAlgn val="ctr"/>
        <c:lblOffset val="100"/>
        <c:noMultiLvlLbl val="0"/>
      </c:catAx>
      <c:valAx>
        <c:axId val="2679268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267933104"/>
        <c:crosses val="autoZero"/>
        <c:crossBetween val="between"/>
      </c:valAx>
      <c:spPr>
        <a:noFill/>
        <a:ln>
          <a:noFill/>
        </a:ln>
        <a:effectLst/>
      </c:spPr>
    </c:plotArea>
    <c:legend>
      <c:legendPos val="r"/>
      <c:layout>
        <c:manualLayout>
          <c:xMode val="edge"/>
          <c:yMode val="edge"/>
          <c:x val="0.84651759504837909"/>
          <c:y val="0.10653750799860212"/>
          <c:w val="0.13190190217121947"/>
          <c:h val="0.815447410165585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solidFill>
      <a:schemeClr val="bg1"/>
    </a:solidFill>
    <a:ln>
      <a:solidFill>
        <a:schemeClr val="tx1"/>
      </a:solidFill>
    </a:ln>
    <a:effectLst/>
  </c:spPr>
  <c:txPr>
    <a:bodyPr/>
    <a:lstStyle/>
    <a:p>
      <a:pPr>
        <a:defRPr sz="8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436D336-1748-4396-B344-64C5C65CB7BE}" type="datetimeFigureOut">
              <a:rPr kumimoji="1" lang="ja-JP" altLang="en-US" smtClean="0"/>
              <a:t>2023/12/11</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FDC9406-192C-4D4C-884A-E7667991A776}" type="slidenum">
              <a:rPr kumimoji="1" lang="ja-JP" altLang="en-US" smtClean="0"/>
              <a:t>‹#›</a:t>
            </a:fld>
            <a:endParaRPr kumimoji="1" lang="ja-JP" altLang="en-US"/>
          </a:p>
        </p:txBody>
      </p:sp>
    </p:spTree>
    <p:extLst>
      <p:ext uri="{BB962C8B-B14F-4D97-AF65-F5344CB8AC3E}">
        <p14:creationId xmlns:p14="http://schemas.microsoft.com/office/powerpoint/2010/main" val="4687151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a:t>
            </a:r>
            <a:r>
              <a:rPr kumimoji="1" lang="ja-JP"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大阪府の自殺者数は、コロナ禍にはいった</a:t>
            </a:r>
            <a:r>
              <a:rPr kumimoji="1" lang="en-US"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R2</a:t>
            </a:r>
            <a:r>
              <a:rPr lang="ja-JP" altLang="ja-JP" sz="900" kern="1200" dirty="0">
                <a:solidFill>
                  <a:srgbClr val="000000"/>
                </a:solidFill>
                <a:effectLst/>
                <a:latin typeface="ＭＳ Ｐゴシック" panose="020B0600070205080204" pitchFamily="50" charset="-128"/>
                <a:ea typeface="游明朝" panose="02020400000000000000" pitchFamily="18" charset="-128"/>
                <a:cs typeface="Times New Roman" panose="02020603050405020304" pitchFamily="18" charset="0"/>
              </a:rPr>
              <a:t>年より増加傾向にあります。</a:t>
            </a:r>
            <a:endParaRPr lang="ja-JP" altLang="ja-JP" sz="9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・令和</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年は、全国大阪府においても女性の自殺者の増加の割合が大きかったですが、令和</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年は、男性で前年より増加しています。その中でも</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代で大きく増加しております。</a:t>
            </a: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・また、資料にのっていませんが、職業別で見ますと、男女とも失業者で前年より大きく増加しており、働き世代の方の自殺者が増加しております。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死にたいと考えている人は、なんらかのサインを発していることが多いと言われています。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市町村の地域福祉担当課の窓口に来られる府民の方の中には、経済問題や生活問題を抱えている人が多いかと思われます。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窓口に来られる人の中に、死にたい気持ちを抱えている人がいるかもしれないということを、念頭においていただき、各職員の方がアンテナを張って対応をお願いしたいと思っています。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地域の保健所には精神保健の担当がありますので、必要な方についてはつなぎをお願いできたらと思います。</a:t>
            </a: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ぜひ、資料の方を庁内で共有いただきますようお願いします。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ひとりで悩まないでというチラシには、相談窓口を掲載しています。</a:t>
            </a: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ゲートキーパーの冊子も資料にさせていただいています。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各市町村にはゲートキーパー養成講師がおりますので、</a:t>
            </a:r>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GK</a:t>
            </a:r>
            <a:r>
              <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研修を希望する場合は、市町村の自殺対策担当課に相談していただき、職場単位でも研修を受けていただけたらと思います。市町村の担当課がわからない場合は、府こころの健康総合センターにお尋ねいただいても結構です。</a:t>
            </a: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9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4FDC9406-192C-4D4C-884A-E7667991A776}" type="slidenum">
              <a:rPr kumimoji="1" lang="ja-JP" altLang="en-US" smtClean="0"/>
              <a:t>2</a:t>
            </a:fld>
            <a:endParaRPr kumimoji="1" lang="ja-JP" altLang="en-US"/>
          </a:p>
        </p:txBody>
      </p:sp>
    </p:spTree>
    <p:extLst>
      <p:ext uri="{BB962C8B-B14F-4D97-AF65-F5344CB8AC3E}">
        <p14:creationId xmlns:p14="http://schemas.microsoft.com/office/powerpoint/2010/main" val="4141475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15643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855394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109646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4122178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2552436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28958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96614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1779399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88847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366332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21AD17-A56A-4757-BB8A-A16FCA727EC0}" type="datetimeFigureOut">
              <a:rPr kumimoji="1" lang="ja-JP" altLang="en-US" smtClean="0"/>
              <a:t>2023/12/11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1138696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721AD17-A56A-4757-BB8A-A16FCA727EC0}" type="datetimeFigureOut">
              <a:rPr kumimoji="1" lang="ja-JP" altLang="en-US" smtClean="0"/>
              <a:t>2023/12/11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85F42D4-B8C5-43C8-B556-212DB8C04532}" type="slidenum">
              <a:rPr kumimoji="1" lang="ja-JP" altLang="en-US" smtClean="0"/>
              <a:t>‹#›</a:t>
            </a:fld>
            <a:endParaRPr kumimoji="1" lang="ja-JP" altLang="en-US"/>
          </a:p>
        </p:txBody>
      </p:sp>
    </p:spTree>
    <p:extLst>
      <p:ext uri="{BB962C8B-B14F-4D97-AF65-F5344CB8AC3E}">
        <p14:creationId xmlns:p14="http://schemas.microsoft.com/office/powerpoint/2010/main" val="41931454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68058FD-E9DA-4042-A023-D4EA8161CED5}"/>
              </a:ext>
            </a:extLst>
          </p:cNvPr>
          <p:cNvSpPr>
            <a:spLocks noChangeArrowheads="1"/>
          </p:cNvSpPr>
          <p:nvPr/>
        </p:nvSpPr>
        <p:spPr bwMode="auto">
          <a:xfrm>
            <a:off x="0" y="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正方形/長方形 1">
            <a:extLst>
              <a:ext uri="{FF2B5EF4-FFF2-40B4-BE49-F238E27FC236}">
                <a16:creationId xmlns:a16="http://schemas.microsoft.com/office/drawing/2014/main" id="{CA6A6D40-E1A8-412A-A89C-8F45E31A4BAF}"/>
              </a:ext>
            </a:extLst>
          </p:cNvPr>
          <p:cNvSpPr>
            <a:spLocks noChangeArrowheads="1"/>
          </p:cNvSpPr>
          <p:nvPr/>
        </p:nvSpPr>
        <p:spPr bwMode="auto">
          <a:xfrm>
            <a:off x="6374130" y="542925"/>
            <a:ext cx="895350" cy="304800"/>
          </a:xfrm>
          <a:prstGeom prst="rect">
            <a:avLst/>
          </a:prstGeom>
          <a:noFill/>
          <a:ln w="12700">
            <a:solidFill>
              <a:srgbClr val="1F3763"/>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資料</a:t>
            </a:r>
            <a:r>
              <a:rPr kumimoji="0" lang="en-US"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3</a:t>
            </a:r>
            <a:r>
              <a:rPr kumimoji="0" lang="ja-JP" altLang="en-US"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en-US"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5</a:t>
            </a: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A8835FAC-F85B-4059-9C6B-ABDF32BAE32E}"/>
              </a:ext>
            </a:extLst>
          </p:cNvPr>
          <p:cNvSpPr>
            <a:spLocks noChangeArrowheads="1"/>
          </p:cNvSpPr>
          <p:nvPr/>
        </p:nvSpPr>
        <p:spPr bwMode="auto">
          <a:xfrm>
            <a:off x="511175" y="1239629"/>
            <a:ext cx="6758305" cy="8525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庁内あげての自殺対策への取組み（関連施策との連携）</a:t>
            </a:r>
            <a:endParaRPr kumimoji="0" lang="ja-JP" altLang="ja-JP" sz="14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4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　各種会議・情報共有</a:t>
            </a:r>
            <a:endParaRPr kumimoji="0" lang="en-US" altLang="ja-JP" sz="14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4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〇大阪府自殺対策推進本部実務担当者会議（</a:t>
            </a:r>
            <a:r>
              <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6/29</a:t>
            </a: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kumimoji="0" lang="ja-JP" altLang="en-US" sz="14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・大阪府の自殺の状況及び自殺対策について共有</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全庁あげての取組みを依頼</a:t>
            </a:r>
            <a:endParaRPr kumimoji="0" lang="ja-JP" altLang="en-US" sz="14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〇市町村自殺対策主管課担当者会議（</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７</a:t>
            </a:r>
            <a:r>
              <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/23</a:t>
            </a: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kumimoji="0" lang="ja-JP" altLang="en-US" sz="14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・各市町村での自殺対策への取組み強化を依頼</a:t>
            </a:r>
            <a:endParaRPr kumimoji="0" lang="ja-JP" altLang="en-US" sz="14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〇庁内関係各課との課題の共有と意見交換</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（教育庁、福祉部、商工労働部等）</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en-US" sz="1400" b="0" i="0" u="sng"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２　庁内各課主管の関係機関会議や研修会において、大阪府の自殺の現状　</a:t>
            </a:r>
            <a:endParaRPr kumimoji="0" lang="en-US" altLang="ja-JP" sz="14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　等</a:t>
            </a:r>
            <a:r>
              <a:rPr kumimoji="0" lang="ja-JP" altLang="en-US" sz="1400" b="0" i="0" u="sng"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について情報提供</a:t>
            </a:r>
            <a:endParaRPr kumimoji="0" lang="ja-JP" altLang="en-US" sz="1400" b="0" i="0" u="sng"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br>
              <a:rPr kumimoji="0" lang="ja-JP" altLang="en-US" sz="14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br>
            <a:r>
              <a:rPr lang="ja-JP" altLang="en-US" sz="1400" dirty="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rPr>
              <a:t>　　</a:t>
            </a:r>
            <a:r>
              <a:rPr kumimoji="0" lang="ja-JP" altLang="en-US" sz="14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〇自殺の対策について情報提供、ちらし「自殺のサインを見逃さないで」、　　</a:t>
            </a:r>
            <a:endParaRPr kumimoji="0" lang="en-US" altLang="ja-JP" sz="14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lang="ja-JP" altLang="en-US" sz="1400" dirty="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rPr>
              <a:t>　　</a:t>
            </a:r>
            <a:r>
              <a:rPr lang="ja-JP" altLang="en-US" sz="1400" dirty="0">
                <a:latin typeface="メイリオ" panose="020B0604030504040204" pitchFamily="50" charset="-128"/>
                <a:ea typeface="メイリオ" panose="020B0604030504040204" pitchFamily="50" charset="-128"/>
                <a:cs typeface="ＭＳ Ｐゴシック" panose="020B0600070205080204" pitchFamily="50" charset="-128"/>
              </a:rPr>
              <a:t>「高齢者の自殺対策について」、</a:t>
            </a:r>
            <a:r>
              <a:rPr kumimoji="0" lang="ja-JP" altLang="en-US" sz="1400" b="0" i="0" u="none" strike="noStrike" cap="none" normalizeH="0" baseline="0" dirty="0">
                <a:ln>
                  <a:noFill/>
                </a:ln>
                <a:effectLst/>
                <a:latin typeface="メイリオ" panose="020B0604030504040204" pitchFamily="50" charset="-128"/>
                <a:ea typeface="メイリオ" panose="020B0604030504040204" pitchFamily="50" charset="-128"/>
                <a:cs typeface="ＭＳ Ｐゴシック" panose="020B0600070205080204" pitchFamily="50" charset="-128"/>
              </a:rPr>
              <a:t>相談窓口ちらし</a:t>
            </a:r>
            <a:r>
              <a:rPr kumimoji="0" lang="ja-JP" altLang="en-US" sz="14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等配布</a:t>
            </a:r>
            <a:endParaRPr kumimoji="0" lang="en-US" altLang="ja-JP" sz="14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lvl="0" defTabSz="914400"/>
            <a:r>
              <a:rPr lang="ja-JP" altLang="en-US" sz="1400" dirty="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rPr>
              <a:t>　　・</a:t>
            </a:r>
            <a:r>
              <a:rPr kumimoji="0" lang="zh-TW" altLang="en-US" sz="14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大阪人権行政推進協議会</a:t>
            </a:r>
            <a:r>
              <a:rPr lang="ja-JP" altLang="en-US" sz="1400" dirty="0">
                <a:solidFill>
                  <a:srgbClr val="000000"/>
                </a:solidFill>
                <a:latin typeface="メイリオ" panose="020B0604030504040204" pitchFamily="50" charset="-128"/>
                <a:ea typeface="メイリオ" panose="020B0604030504040204" pitchFamily="50" charset="-128"/>
              </a:rPr>
              <a:t>　　</a:t>
            </a:r>
            <a:endParaRPr lang="en-US" altLang="zh-TW" sz="1400" dirty="0">
              <a:latin typeface="メイリオ" panose="020B0604030504040204" pitchFamily="50" charset="-128"/>
              <a:ea typeface="メイリオ" panose="020B0604030504040204" pitchFamily="50" charset="-128"/>
            </a:endParaRPr>
          </a:p>
          <a:p>
            <a:pPr lvl="0" defTabSz="914400"/>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市町村地域福祉担当課長会議</a:t>
            </a:r>
            <a:endParaRPr lang="en-US" altLang="ja-JP" sz="1400" dirty="0">
              <a:latin typeface="メイリオ" panose="020B0604030504040204" pitchFamily="50" charset="-128"/>
              <a:ea typeface="メイリオ" panose="020B0604030504040204" pitchFamily="50" charset="-128"/>
            </a:endParaRPr>
          </a:p>
          <a:p>
            <a:pPr lvl="0" defTabSz="914400"/>
            <a:r>
              <a:rPr lang="ja-JP" altLang="en-US" sz="1400" dirty="0">
                <a:latin typeface="メイリオ" panose="020B0604030504040204" pitchFamily="50" charset="-128"/>
                <a:ea typeface="メイリオ" panose="020B0604030504040204" pitchFamily="50" charset="-128"/>
              </a:rPr>
              <a:t>　　・男女共同参画課実施相談員との連絡会議</a:t>
            </a:r>
            <a:endParaRPr lang="en-US" altLang="ja-JP" sz="1400" dirty="0">
              <a:latin typeface="メイリオ" panose="020B0604030504040204" pitchFamily="50" charset="-128"/>
              <a:ea typeface="メイリオ" panose="020B0604030504040204" pitchFamily="50" charset="-128"/>
            </a:endParaRPr>
          </a:p>
          <a:p>
            <a:pPr lvl="0" defTabSz="914400"/>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ja-JP" sz="1400" dirty="0">
                <a:latin typeface="メイリオ" panose="020B0604030504040204" pitchFamily="50" charset="-128"/>
                <a:ea typeface="メイリオ" panose="020B0604030504040204" pitchFamily="50" charset="-128"/>
                <a:cs typeface="ＭＳ Ｐゴシック" panose="020B0600070205080204" pitchFamily="50" charset="-128"/>
              </a:rPr>
              <a:t>市町村男女共同参画主管課</a:t>
            </a:r>
            <a:r>
              <a:rPr lang="ja-JP" altLang="en-US" sz="1400" dirty="0">
                <a:latin typeface="メイリオ" panose="020B0604030504040204" pitchFamily="50" charset="-128"/>
                <a:ea typeface="メイリオ" panose="020B0604030504040204" pitchFamily="50" charset="-128"/>
                <a:cs typeface="ＭＳ Ｐゴシック" panose="020B0600070205080204" pitchFamily="50" charset="-128"/>
              </a:rPr>
              <a:t>にメールにて情報提供</a:t>
            </a:r>
            <a:endParaRPr lang="en-US" altLang="ja-JP" sz="1400" dirty="0">
              <a:latin typeface="メイリオ" panose="020B0604030504040204" pitchFamily="50" charset="-128"/>
              <a:ea typeface="メイリオ" panose="020B0604030504040204" pitchFamily="50" charset="-128"/>
              <a:cs typeface="ＭＳ Ｐゴシック" panose="020B0600070205080204" pitchFamily="50" charset="-128"/>
            </a:endParaRPr>
          </a:p>
          <a:p>
            <a:pPr lvl="0" defTabSz="914400"/>
            <a:r>
              <a:rPr lang="ja-JP" altLang="en-US" sz="1400" dirty="0">
                <a:solidFill>
                  <a:srgbClr val="000000"/>
                </a:solidFill>
                <a:latin typeface="メイリオ" panose="020B0604030504040204" pitchFamily="50" charset="-128"/>
                <a:ea typeface="メイリオ" panose="020B0604030504040204" pitchFamily="50" charset="-128"/>
              </a:rPr>
              <a:t>　　・要介護認定事務担当市町村職員研修会</a:t>
            </a:r>
            <a:endParaRPr lang="en-US" altLang="ja-JP" sz="1400" dirty="0">
              <a:solidFill>
                <a:srgbClr val="000000"/>
              </a:solidFill>
              <a:latin typeface="メイリオ" panose="020B0604030504040204" pitchFamily="50" charset="-128"/>
              <a:ea typeface="メイリオ" panose="020B0604030504040204" pitchFamily="50" charset="-128"/>
            </a:endParaRPr>
          </a:p>
          <a:p>
            <a:pPr lvl="0" defTabSz="914400"/>
            <a:r>
              <a:rPr lang="ja-JP" altLang="en-US" sz="1400" dirty="0">
                <a:solidFill>
                  <a:srgbClr val="000000"/>
                </a:solidFill>
                <a:latin typeface="メイリオ" panose="020B0604030504040204" pitchFamily="50" charset="-128"/>
                <a:ea typeface="メイリオ" panose="020B0604030504040204" pitchFamily="50" charset="-128"/>
              </a:rPr>
              <a:t>　　・介護支援専門員実務者研修</a:t>
            </a:r>
            <a:endParaRPr lang="en-US" altLang="ja-JP" sz="1400" dirty="0">
              <a:solidFill>
                <a:srgbClr val="000000"/>
              </a:solidFill>
              <a:latin typeface="メイリオ" panose="020B0604030504040204" pitchFamily="50" charset="-128"/>
              <a:ea typeface="メイリオ" panose="020B0604030504040204" pitchFamily="50" charset="-128"/>
            </a:endParaRPr>
          </a:p>
          <a:p>
            <a:pPr lvl="0" defTabSz="914400"/>
            <a:r>
              <a:rPr lang="ja-JP" altLang="en-US" sz="1400" dirty="0">
                <a:solidFill>
                  <a:srgbClr val="000000"/>
                </a:solidFill>
                <a:latin typeface="メイリオ" panose="020B0604030504040204" pitchFamily="50" charset="-128"/>
                <a:ea typeface="メイリオ" panose="020B0604030504040204" pitchFamily="50" charset="-128"/>
              </a:rPr>
              <a:t>　　・</a:t>
            </a:r>
            <a:r>
              <a:rPr lang="zh-TW" altLang="en-US" sz="1400" dirty="0">
                <a:latin typeface="メイリオ" panose="020B0604030504040204" pitchFamily="50" charset="-128"/>
                <a:ea typeface="メイリオ" panose="020B0604030504040204" pitchFamily="50" charset="-128"/>
              </a:rPr>
              <a:t>民生委員協議会会長連絡会</a:t>
            </a:r>
            <a:endParaRPr lang="en-US" altLang="ja-JP" sz="1400" dirty="0">
              <a:latin typeface="メイリオ" panose="020B0604030504040204" pitchFamily="50" charset="-128"/>
              <a:ea typeface="メイリオ" panose="020B0604030504040204" pitchFamily="50" charset="-128"/>
              <a:cs typeface="ＭＳ Ｐゴシック" panose="020B0600070205080204" pitchFamily="50" charset="-128"/>
            </a:endParaRPr>
          </a:p>
          <a:p>
            <a:pPr lvl="0" defTabSz="914400"/>
            <a:r>
              <a:rPr lang="ja-JP" altLang="en-US" sz="1400" dirty="0">
                <a:latin typeface="メイリオ" panose="020B0604030504040204" pitchFamily="50" charset="-128"/>
                <a:ea typeface="メイリオ" panose="020B0604030504040204" pitchFamily="50" charset="-128"/>
              </a:rPr>
              <a:t>　　・</a:t>
            </a:r>
            <a:r>
              <a:rPr lang="ja-JP" altLang="ja-JP" sz="1400" dirty="0">
                <a:effectLst/>
                <a:latin typeface="メイリオ" panose="020B0604030504040204" pitchFamily="50" charset="-128"/>
                <a:ea typeface="メイリオ" panose="020B0604030504040204" pitchFamily="50" charset="-128"/>
                <a:cs typeface="ＭＳ Ｐゴシック" panose="020B0600070205080204" pitchFamily="50" charset="-128"/>
              </a:rPr>
              <a:t>介護保険新規居宅事業所</a:t>
            </a:r>
            <a:r>
              <a:rPr lang="ja-JP" altLang="en-US" sz="1400" dirty="0">
                <a:effectLst/>
                <a:latin typeface="メイリオ" panose="020B0604030504040204" pitchFamily="50" charset="-128"/>
                <a:ea typeface="メイリオ" panose="020B0604030504040204" pitchFamily="50" charset="-128"/>
                <a:cs typeface="ＭＳ Ｐゴシック" panose="020B0600070205080204" pitchFamily="50" charset="-128"/>
              </a:rPr>
              <a:t>にちらし送付</a:t>
            </a:r>
            <a:endParaRPr lang="en-US" altLang="ja-JP" sz="1400" dirty="0">
              <a:effectLst/>
              <a:latin typeface="メイリオ" panose="020B0604030504040204" pitchFamily="50" charset="-128"/>
              <a:ea typeface="メイリオ" panose="020B0604030504040204" pitchFamily="50" charset="-128"/>
              <a:cs typeface="ＭＳ Ｐゴシック" panose="020B0600070205080204" pitchFamily="50" charset="-128"/>
            </a:endParaRPr>
          </a:p>
          <a:p>
            <a:pPr lvl="0" defTabSz="914400"/>
            <a:r>
              <a:rPr lang="ja-JP" altLang="en-US" sz="1400" dirty="0">
                <a:latin typeface="メイリオ" panose="020B0604030504040204" pitchFamily="50" charset="-128"/>
                <a:ea typeface="メイリオ" panose="020B0604030504040204" pitchFamily="50" charset="-128"/>
                <a:cs typeface="ＭＳ Ｐゴシック" panose="020B0600070205080204" pitchFamily="50" charset="-128"/>
              </a:rPr>
              <a:t>　</a:t>
            </a:r>
            <a:endParaRPr lang="en-US" altLang="ja-JP" sz="1400" dirty="0">
              <a:latin typeface="メイリオ" panose="020B0604030504040204" pitchFamily="50" charset="-128"/>
              <a:ea typeface="メイリオ" panose="020B0604030504040204" pitchFamily="50" charset="-128"/>
            </a:endParaRPr>
          </a:p>
          <a:p>
            <a:pPr lvl="0" defTabSz="914400"/>
            <a:r>
              <a:rPr lang="ja-JP" altLang="en-US" sz="1400" dirty="0">
                <a:latin typeface="メイリオ" panose="020B0604030504040204" pitchFamily="50" charset="-128"/>
                <a:ea typeface="メイリオ" panose="020B0604030504040204" pitchFamily="50" charset="-128"/>
              </a:rPr>
              <a:t>　〇「こころの健康について考えよう！（</a:t>
            </a:r>
            <a:r>
              <a:rPr lang="en-US" altLang="ja-JP" sz="1400" dirty="0">
                <a:latin typeface="メイリオ" panose="020B0604030504040204" pitchFamily="50" charset="-128"/>
                <a:ea typeface="メイリオ" panose="020B0604030504040204" pitchFamily="50" charset="-128"/>
              </a:rPr>
              <a:t>SOS</a:t>
            </a:r>
            <a:r>
              <a:rPr lang="ja-JP" altLang="en-US" sz="1400" dirty="0">
                <a:latin typeface="メイリオ" panose="020B0604030504040204" pitchFamily="50" charset="-128"/>
                <a:ea typeface="メイリオ" panose="020B0604030504040204" pitchFamily="50" charset="-128"/>
              </a:rPr>
              <a:t>の出し方教育）」の普及、</a:t>
            </a:r>
            <a:endParaRPr lang="en-US" altLang="ja-JP" sz="1400" dirty="0">
              <a:latin typeface="メイリオ" panose="020B0604030504040204" pitchFamily="50" charset="-128"/>
              <a:ea typeface="メイリオ" panose="020B0604030504040204" pitchFamily="50" charset="-128"/>
            </a:endParaRPr>
          </a:p>
          <a:p>
            <a:pPr lvl="0" defTabSz="914400"/>
            <a:r>
              <a:rPr lang="ja-JP" altLang="en-US" sz="1400" dirty="0">
                <a:latin typeface="メイリオ" panose="020B0604030504040204" pitchFamily="50" charset="-128"/>
                <a:ea typeface="メイリオ" panose="020B0604030504040204" pitchFamily="50" charset="-128"/>
              </a:rPr>
              <a:t>　　　若者の自殺の状況、教職員対象自殺対策研修等について情報提供</a:t>
            </a:r>
            <a:endParaRPr lang="ja-JP" altLang="en-US" sz="1400" dirty="0"/>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rPr>
              <a:t>　　</a:t>
            </a: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・スクールカウンセラー連絡協議会</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　　・</a:t>
            </a:r>
            <a:r>
              <a:rPr kumimoji="0" lang="zh-TW"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府立学校長協会　事務局会議</a:t>
            </a:r>
            <a:endParaRPr kumimoji="0" lang="en-US" altLang="zh-TW"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　　・府立学校校長連絡会［理事会］</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lang="ja-JP" altLang="en-US" sz="1400" dirty="0">
                <a:latin typeface="メイリオ" panose="020B0604030504040204" pitchFamily="50" charset="-128"/>
                <a:ea typeface="メイリオ" panose="020B0604030504040204" pitchFamily="50" charset="-128"/>
              </a:rPr>
              <a:t>　　・府立学校保健研究会講演会</a:t>
            </a:r>
            <a:endParaRPr lang="en-US" altLang="ja-JP" sz="1400" dirty="0">
              <a:latin typeface="メイリオ" panose="020B0604030504040204" pitchFamily="50" charset="-128"/>
              <a:ea typeface="メイリオ" panose="020B060403050404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rPr>
              <a:t>　　・府立高校養護教諭部会</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lang="ja-JP" altLang="en-US" sz="1400" dirty="0">
                <a:latin typeface="メイリオ" panose="020B0604030504040204" pitchFamily="50" charset="-128"/>
                <a:ea typeface="メイリオ" panose="020B0604030504040204" pitchFamily="50" charset="-128"/>
              </a:rPr>
              <a:t>　　・養護教諭研究会</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13195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68292" y="-204938"/>
            <a:ext cx="7584499" cy="1089675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 name="タイトル 1"/>
          <p:cNvSpPr txBox="1">
            <a:spLocks/>
          </p:cNvSpPr>
          <p:nvPr/>
        </p:nvSpPr>
        <p:spPr>
          <a:xfrm>
            <a:off x="10871" y="97494"/>
            <a:ext cx="7559675" cy="404809"/>
          </a:xfrm>
          <a:prstGeom prst="rect">
            <a:avLst/>
          </a:prstGeom>
          <a:solidFill>
            <a:srgbClr val="0070C0"/>
          </a:solidFill>
          <a:ln>
            <a:noFill/>
          </a:ln>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b="1" dirty="0">
                <a:solidFill>
                  <a:schemeClr val="bg1"/>
                </a:solidFill>
                <a:latin typeface="UD デジタル 教科書体 N-B" panose="02020700000000000000" pitchFamily="17" charset="-128"/>
                <a:ea typeface="UD デジタル 教科書体 N-B" panose="02020700000000000000" pitchFamily="17" charset="-128"/>
              </a:rPr>
              <a:t>自殺につながるサインを見逃さないで</a:t>
            </a:r>
          </a:p>
        </p:txBody>
      </p:sp>
      <p:sp>
        <p:nvSpPr>
          <p:cNvPr id="15" name="テキスト ボックス 14"/>
          <p:cNvSpPr txBox="1"/>
          <p:nvPr/>
        </p:nvSpPr>
        <p:spPr>
          <a:xfrm>
            <a:off x="180746" y="886094"/>
            <a:ext cx="7137136" cy="646331"/>
          </a:xfrm>
          <a:prstGeom prst="rect">
            <a:avLst/>
          </a:prstGeom>
          <a:noFill/>
        </p:spPr>
        <p:txBody>
          <a:bodyPr wrap="square" rtlCol="0">
            <a:spAutoFit/>
          </a:bodyPr>
          <a:lstStyle/>
          <a:p>
            <a:r>
              <a:rPr kumimoji="1" lang="ja-JP" altLang="en-US" sz="1200" dirty="0">
                <a:latin typeface="UD デジタル 教科書体 N-B" panose="02020700000000000000" pitchFamily="17" charset="-128"/>
                <a:ea typeface="UD デジタル 教科書体 N-B" panose="02020700000000000000" pitchFamily="17" charset="-128"/>
              </a:rPr>
              <a:t>・令和</a:t>
            </a:r>
            <a:r>
              <a:rPr kumimoji="1" lang="en-US" altLang="ja-JP" sz="1200" dirty="0">
                <a:latin typeface="UD デジタル 教科書体 N-B" panose="02020700000000000000" pitchFamily="17" charset="-128"/>
                <a:ea typeface="UD デジタル 教科書体 N-B" panose="02020700000000000000" pitchFamily="17" charset="-128"/>
              </a:rPr>
              <a:t>4</a:t>
            </a:r>
            <a:r>
              <a:rPr kumimoji="1" lang="ja-JP" altLang="en-US" sz="1200" dirty="0">
                <a:latin typeface="UD デジタル 教科書体 N-B" panose="02020700000000000000" pitchFamily="17" charset="-128"/>
                <a:ea typeface="UD デジタル 教科書体 N-B" panose="02020700000000000000" pitchFamily="17" charset="-128"/>
              </a:rPr>
              <a:t>年の自殺者数は男性で前年より増加。特に</a:t>
            </a:r>
            <a:r>
              <a:rPr kumimoji="1" lang="en-US" altLang="ja-JP" sz="1200" dirty="0">
                <a:latin typeface="UD デジタル 教科書体 N-B" panose="02020700000000000000" pitchFamily="17" charset="-128"/>
                <a:ea typeface="UD デジタル 教科書体 N-B" panose="02020700000000000000" pitchFamily="17" charset="-128"/>
              </a:rPr>
              <a:t>50</a:t>
            </a:r>
            <a:r>
              <a:rPr kumimoji="1" lang="ja-JP" altLang="en-US" sz="1200" dirty="0">
                <a:latin typeface="UD デジタル 教科書体 N-B" panose="02020700000000000000" pitchFamily="17" charset="-128"/>
                <a:ea typeface="UD デジタル 教科書体 N-B" panose="02020700000000000000" pitchFamily="17" charset="-128"/>
              </a:rPr>
              <a:t>歳代で前年より大きく増加している。</a:t>
            </a:r>
          </a:p>
          <a:p>
            <a:r>
              <a:rPr kumimoji="1" lang="ja-JP" altLang="en-US" sz="1200" dirty="0">
                <a:latin typeface="UD デジタル 教科書体 N-B" panose="02020700000000000000" pitchFamily="17" charset="-128"/>
                <a:ea typeface="UD デジタル 教科書体 N-B" panose="02020700000000000000" pitchFamily="17" charset="-128"/>
              </a:rPr>
              <a:t>・平成</a:t>
            </a:r>
            <a:r>
              <a:rPr kumimoji="1" lang="en-US" altLang="ja-JP" sz="1200" dirty="0">
                <a:latin typeface="UD デジタル 教科書体 N-B" panose="02020700000000000000" pitchFamily="17" charset="-128"/>
                <a:ea typeface="UD デジタル 教科書体 N-B" panose="02020700000000000000" pitchFamily="17" charset="-128"/>
              </a:rPr>
              <a:t>29</a:t>
            </a:r>
            <a:r>
              <a:rPr kumimoji="1" lang="ja-JP" altLang="en-US" sz="1200" dirty="0">
                <a:latin typeface="UD デジタル 教科書体 N-B" panose="02020700000000000000" pitchFamily="17" charset="-128"/>
                <a:ea typeface="UD デジタル 教科書体 N-B" panose="02020700000000000000" pitchFamily="17" charset="-128"/>
              </a:rPr>
              <a:t>年と令和</a:t>
            </a:r>
            <a:r>
              <a:rPr kumimoji="1" lang="en-US" altLang="ja-JP" sz="1200" dirty="0">
                <a:latin typeface="UD デジタル 教科書体 N-B" panose="02020700000000000000" pitchFamily="17" charset="-128"/>
                <a:ea typeface="UD デジタル 教科書体 N-B" panose="02020700000000000000" pitchFamily="17" charset="-128"/>
              </a:rPr>
              <a:t>4</a:t>
            </a:r>
            <a:r>
              <a:rPr kumimoji="1" lang="ja-JP" altLang="en-US" sz="1200" dirty="0">
                <a:latin typeface="UD デジタル 教科書体 N-B" panose="02020700000000000000" pitchFamily="17" charset="-128"/>
                <a:ea typeface="UD デジタル 教科書体 N-B" panose="02020700000000000000" pitchFamily="17" charset="-128"/>
              </a:rPr>
              <a:t>年を比較すると男女とも増加。</a:t>
            </a:r>
            <a:endParaRPr kumimoji="1" lang="en-US" altLang="ja-JP" sz="1200" dirty="0">
              <a:latin typeface="UD デジタル 教科書体 N-B" panose="02020700000000000000" pitchFamily="17" charset="-128"/>
              <a:ea typeface="UD デジタル 教科書体 N-B" panose="02020700000000000000" pitchFamily="17" charset="-128"/>
            </a:endParaRPr>
          </a:p>
          <a:p>
            <a:r>
              <a:rPr kumimoji="1" lang="ja-JP" altLang="en-US" sz="1200" dirty="0">
                <a:latin typeface="UD デジタル 教科書体 N-B" panose="02020700000000000000" pitchFamily="17" charset="-128"/>
                <a:ea typeface="UD デジタル 教科書体 N-B" panose="02020700000000000000" pitchFamily="17" charset="-128"/>
              </a:rPr>
              <a:t>　</a:t>
            </a:r>
            <a:r>
              <a:rPr kumimoji="1" lang="en-US" altLang="ja-JP" sz="1200" dirty="0">
                <a:latin typeface="UD デジタル 教科書体 N-B" panose="02020700000000000000" pitchFamily="17" charset="-128"/>
                <a:ea typeface="UD デジタル 教科書体 N-B" panose="02020700000000000000" pitchFamily="17" charset="-128"/>
              </a:rPr>
              <a:t>60</a:t>
            </a:r>
            <a:r>
              <a:rPr kumimoji="1" lang="ja-JP" altLang="en-US" sz="1200" dirty="0">
                <a:latin typeface="UD デジタル 教科書体 N-B" panose="02020700000000000000" pitchFamily="17" charset="-128"/>
                <a:ea typeface="UD デジタル 教科書体 N-B" panose="02020700000000000000" pitchFamily="17" charset="-128"/>
              </a:rPr>
              <a:t>歳代以外の全ての年代で増加しており、特に、</a:t>
            </a:r>
            <a:r>
              <a:rPr kumimoji="1" lang="en-US" altLang="ja-JP" sz="1200" dirty="0">
                <a:latin typeface="UD デジタル 教科書体 N-B" panose="02020700000000000000" pitchFamily="17" charset="-128"/>
                <a:ea typeface="UD デジタル 教科書体 N-B" panose="02020700000000000000" pitchFamily="17" charset="-128"/>
              </a:rPr>
              <a:t>20</a:t>
            </a:r>
            <a:r>
              <a:rPr kumimoji="1" lang="ja-JP" altLang="en-US" sz="1200" dirty="0">
                <a:latin typeface="UD デジタル 教科書体 N-B" panose="02020700000000000000" pitchFamily="17" charset="-128"/>
                <a:ea typeface="UD デジタル 教科書体 N-B" panose="02020700000000000000" pitchFamily="17" charset="-128"/>
              </a:rPr>
              <a:t>歳未満では約</a:t>
            </a:r>
            <a:r>
              <a:rPr kumimoji="1" lang="en-US" altLang="ja-JP" sz="1200" dirty="0">
                <a:latin typeface="UD デジタル 教科書体 N-B" panose="02020700000000000000" pitchFamily="17" charset="-128"/>
                <a:ea typeface="UD デジタル 教科書体 N-B" panose="02020700000000000000" pitchFamily="17" charset="-128"/>
              </a:rPr>
              <a:t>3</a:t>
            </a:r>
            <a:r>
              <a:rPr kumimoji="1" lang="ja-JP" altLang="en-US" sz="1200" dirty="0">
                <a:latin typeface="UD デジタル 教科書体 N-B" panose="02020700000000000000" pitchFamily="17" charset="-128"/>
                <a:ea typeface="UD デジタル 教科書体 N-B" panose="02020700000000000000" pitchFamily="17" charset="-128"/>
              </a:rPr>
              <a:t>倍増加している。</a:t>
            </a:r>
            <a:endParaRPr kumimoji="1" lang="en-US" altLang="ja-JP" sz="1200" dirty="0">
              <a:latin typeface="UD デジタル 教科書体 N-B" panose="02020700000000000000" pitchFamily="17" charset="-128"/>
              <a:ea typeface="UD デジタル 教科書体 N-B" panose="02020700000000000000" pitchFamily="17" charset="-128"/>
            </a:endParaRPr>
          </a:p>
        </p:txBody>
      </p:sp>
      <p:grpSp>
        <p:nvGrpSpPr>
          <p:cNvPr id="13" name="グループ化 12"/>
          <p:cNvGrpSpPr/>
          <p:nvPr/>
        </p:nvGrpSpPr>
        <p:grpSpPr>
          <a:xfrm>
            <a:off x="219486" y="4670622"/>
            <a:ext cx="7189133" cy="1790424"/>
            <a:chOff x="219905" y="8242071"/>
            <a:chExt cx="7189133" cy="1790424"/>
          </a:xfrm>
        </p:grpSpPr>
        <p:sp>
          <p:nvSpPr>
            <p:cNvPr id="16" name="正方形/長方形 15"/>
            <p:cNvSpPr/>
            <p:nvPr/>
          </p:nvSpPr>
          <p:spPr>
            <a:xfrm>
              <a:off x="219905" y="8242071"/>
              <a:ext cx="7091189" cy="17904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32103" y="8364982"/>
              <a:ext cx="7176935" cy="1615827"/>
            </a:xfrm>
            <a:prstGeom prst="rect">
              <a:avLst/>
            </a:prstGeom>
            <a:noFill/>
          </p:spPr>
          <p:txBody>
            <a:bodyPr wrap="square" rtlCol="0">
              <a:spAutoFit/>
            </a:bodyPr>
            <a:lstStyle/>
            <a:p>
              <a:r>
                <a:rPr kumimoji="1" lang="ja-JP" altLang="en-US" sz="1100" dirty="0">
                  <a:latin typeface="UD デジタル 教科書体 N-B" panose="02020700000000000000" pitchFamily="17" charset="-128"/>
                  <a:ea typeface="UD デジタル 教科書体 N-B" panose="02020700000000000000" pitchFamily="17" charset="-128"/>
                </a:rPr>
                <a:t>□過去に自殺企図・自傷歴がある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□喪失体験</a:t>
              </a:r>
              <a:r>
                <a:rPr kumimoji="1" lang="ja-JP" altLang="en-US" sz="900" dirty="0">
                  <a:latin typeface="UD デジタル 教科書体 N-B" panose="02020700000000000000" pitchFamily="17" charset="-128"/>
                  <a:ea typeface="UD デジタル 教科書体 N-B" panose="02020700000000000000" pitchFamily="17" charset="-128"/>
                </a:rPr>
                <a:t>（身近な人との死別など）</a:t>
              </a:r>
              <a:r>
                <a:rPr kumimoji="1" lang="ja-JP" altLang="en-US" sz="1100" dirty="0">
                  <a:latin typeface="UD デジタル 教科書体 N-B" panose="02020700000000000000" pitchFamily="17" charset="-128"/>
                  <a:ea typeface="UD デジタル 教科書体 N-B" panose="02020700000000000000" pitchFamily="17" charset="-128"/>
                </a:rPr>
                <a:t>　</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□苦痛な体験</a:t>
              </a:r>
              <a:r>
                <a:rPr kumimoji="1" lang="ja-JP" altLang="en-US" sz="900" dirty="0">
                  <a:latin typeface="UD デジタル 教科書体 N-B" panose="02020700000000000000" pitchFamily="17" charset="-128"/>
                  <a:ea typeface="UD デジタル 教科書体 N-B" panose="02020700000000000000" pitchFamily="17" charset="-128"/>
                </a:rPr>
                <a:t>（いじめ、家庭問題など）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□職業問題・経済問題・生活問題</a:t>
              </a:r>
              <a:r>
                <a:rPr kumimoji="1" lang="ja-JP" altLang="en-US" sz="900" dirty="0">
                  <a:latin typeface="UD デジタル 教科書体 N-B" panose="02020700000000000000" pitchFamily="17" charset="-128"/>
                  <a:ea typeface="UD デジタル 教科書体 N-B" panose="02020700000000000000" pitchFamily="17" charset="-128"/>
                </a:rPr>
                <a:t>（失業、リストラ、長時間労働、多重債務、生活苦、生活上のストレスなど）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□精神疾患・身体疾患の罹患及びそれらに対する悩み</a:t>
              </a:r>
              <a:r>
                <a:rPr kumimoji="1" lang="ja-JP" altLang="en-US" sz="900" dirty="0">
                  <a:latin typeface="UD デジタル 教科書体 N-B" panose="02020700000000000000" pitchFamily="17" charset="-128"/>
                  <a:ea typeface="UD デジタル 教科書体 N-B" panose="02020700000000000000" pitchFamily="17" charset="-128"/>
                </a:rPr>
                <a:t>（うつ病や身体疾患での病苦など）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□ソーシャルサポートへの欠如</a:t>
              </a:r>
              <a:r>
                <a:rPr kumimoji="1" lang="ja-JP" altLang="en-US" sz="900" dirty="0">
                  <a:latin typeface="UD デジタル 教科書体 N-B" panose="02020700000000000000" pitchFamily="17" charset="-128"/>
                  <a:ea typeface="UD デジタル 教科書体 N-B" panose="02020700000000000000" pitchFamily="17" charset="-128"/>
                </a:rPr>
                <a:t>（支援者がいない、社会制度が活用できないなど）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□自殺企図手段への容易なアクセス</a:t>
              </a:r>
              <a:r>
                <a:rPr kumimoji="1" lang="ja-JP" altLang="en-US" sz="900" dirty="0">
                  <a:latin typeface="UD デジタル 教科書体 N-B" panose="02020700000000000000" pitchFamily="17" charset="-128"/>
                  <a:ea typeface="UD デジタル 教科書体 N-B" panose="02020700000000000000" pitchFamily="17" charset="-128"/>
                </a:rPr>
                <a:t>（危険な手段を手にしている、危険な行動に及びやすい環境にあること）</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□望ましくない対処行動</a:t>
              </a:r>
              <a:r>
                <a:rPr kumimoji="1" lang="ja-JP" altLang="en-US" sz="900" dirty="0">
                  <a:latin typeface="UD デジタル 教科書体 N-B" panose="02020700000000000000" pitchFamily="17" charset="-128"/>
                  <a:ea typeface="UD デジタル 教科書体 N-B" panose="02020700000000000000" pitchFamily="17" charset="-128"/>
                </a:rPr>
                <a:t>（飲酒で紛らわす、薬物を乱用するなど）</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□自殺につながりやすい心理状況</a:t>
              </a:r>
              <a:r>
                <a:rPr kumimoji="1" lang="ja-JP" altLang="en-US" sz="900" dirty="0">
                  <a:latin typeface="UD デジタル 教科書体 N-B" panose="02020700000000000000" pitchFamily="17" charset="-128"/>
                  <a:ea typeface="UD デジタル 教科書体 N-B" panose="02020700000000000000" pitchFamily="17" charset="-128"/>
                </a:rPr>
                <a:t>（自殺念慮、絶望感、衝動性、孤立感、悲嘆、あきらめ、不信感）</a:t>
              </a:r>
              <a:endParaRPr kumimoji="1" lang="ja-JP" altLang="en-US" sz="800" dirty="0">
                <a:latin typeface="UD デジタル 教科書体 N-B" panose="02020700000000000000" pitchFamily="17" charset="-128"/>
                <a:ea typeface="UD デジタル 教科書体 N-B" panose="02020700000000000000" pitchFamily="17" charset="-128"/>
              </a:endParaRPr>
            </a:p>
          </p:txBody>
        </p:sp>
      </p:grpSp>
      <p:sp>
        <p:nvSpPr>
          <p:cNvPr id="74" name="テキスト ボックス 73"/>
          <p:cNvSpPr txBox="1"/>
          <p:nvPr/>
        </p:nvSpPr>
        <p:spPr>
          <a:xfrm>
            <a:off x="1023775" y="10334880"/>
            <a:ext cx="6305036" cy="246221"/>
          </a:xfrm>
          <a:prstGeom prst="rect">
            <a:avLst/>
          </a:prstGeom>
          <a:noFill/>
          <a:ln>
            <a:noFill/>
          </a:ln>
        </p:spPr>
        <p:txBody>
          <a:bodyPr wrap="square" rtlCol="0">
            <a:spAutoFit/>
          </a:bodyPr>
          <a:lstStyle/>
          <a:p>
            <a:pPr algn="r"/>
            <a:r>
              <a:rPr kumimoji="1" lang="en-US" altLang="ja-JP" sz="1000" b="1" dirty="0">
                <a:latin typeface="UD デジタル 教科書体 NK-B" panose="02020700000000000000" pitchFamily="18" charset="-128"/>
                <a:ea typeface="UD デジタル 教科書体 NK-B" panose="02020700000000000000" pitchFamily="18" charset="-128"/>
              </a:rPr>
              <a:t>R5.6</a:t>
            </a:r>
            <a:r>
              <a:rPr kumimoji="1" lang="ja-JP" altLang="en-US" sz="1000" b="1" dirty="0">
                <a:latin typeface="UD デジタル 教科書体 NK-B" panose="02020700000000000000" pitchFamily="18" charset="-128"/>
                <a:ea typeface="UD デジタル 教科書体 NK-B" panose="02020700000000000000" pitchFamily="18" charset="-128"/>
              </a:rPr>
              <a:t>月作成　　作成元：大阪府健康医療部保健医療室地域保健課精神保健グループ</a:t>
            </a:r>
          </a:p>
        </p:txBody>
      </p:sp>
      <p:sp>
        <p:nvSpPr>
          <p:cNvPr id="30" name="タイトル 1"/>
          <p:cNvSpPr txBox="1">
            <a:spLocks/>
          </p:cNvSpPr>
          <p:nvPr/>
        </p:nvSpPr>
        <p:spPr>
          <a:xfrm>
            <a:off x="224625" y="3988521"/>
            <a:ext cx="2860554" cy="336385"/>
          </a:xfrm>
          <a:prstGeom prst="rect">
            <a:avLst/>
          </a:prstGeom>
          <a:solidFill>
            <a:srgbClr val="0070C0"/>
          </a:solidFill>
          <a:ln>
            <a:noFill/>
          </a:ln>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a:solidFill>
                  <a:schemeClr val="bg1"/>
                </a:solidFill>
                <a:latin typeface="UD デジタル 教科書体 N-B" panose="02020700000000000000" pitchFamily="17" charset="-128"/>
                <a:ea typeface="UD デジタル 教科書体 N-B" panose="02020700000000000000" pitchFamily="17" charset="-128"/>
              </a:rPr>
              <a:t>　自殺につながるサインや状況</a:t>
            </a:r>
          </a:p>
        </p:txBody>
      </p:sp>
      <p:grpSp>
        <p:nvGrpSpPr>
          <p:cNvPr id="3" name="グループ化 2"/>
          <p:cNvGrpSpPr/>
          <p:nvPr/>
        </p:nvGrpSpPr>
        <p:grpSpPr>
          <a:xfrm>
            <a:off x="204798" y="1610467"/>
            <a:ext cx="3590719" cy="2220184"/>
            <a:chOff x="122630" y="1701645"/>
            <a:chExt cx="3590719" cy="2124989"/>
          </a:xfrm>
        </p:grpSpPr>
        <p:graphicFrame>
          <p:nvGraphicFramePr>
            <p:cNvPr id="68" name="グラフ 67">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1890656855"/>
                </p:ext>
              </p:extLst>
            </p:nvPr>
          </p:nvGraphicFramePr>
          <p:xfrm>
            <a:off x="122630" y="1829926"/>
            <a:ext cx="3533500" cy="1996708"/>
          </p:xfrm>
          <a:graphic>
            <a:graphicData uri="http://schemas.openxmlformats.org/drawingml/2006/chart">
              <c:chart xmlns:c="http://schemas.openxmlformats.org/drawingml/2006/chart" xmlns:r="http://schemas.openxmlformats.org/officeDocument/2006/relationships" r:id="rId3"/>
            </a:graphicData>
          </a:graphic>
        </p:graphicFrame>
        <p:sp>
          <p:nvSpPr>
            <p:cNvPr id="11" name="正方形/長方形 10"/>
            <p:cNvSpPr/>
            <p:nvPr/>
          </p:nvSpPr>
          <p:spPr>
            <a:xfrm>
              <a:off x="811176" y="1701645"/>
              <a:ext cx="2340714" cy="242589"/>
            </a:xfrm>
            <a:prstGeom prst="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UD デジタル 教科書体 N-B" panose="02020700000000000000" pitchFamily="17" charset="-128"/>
                  <a:ea typeface="UD デジタル 教科書体 N-B" panose="02020700000000000000" pitchFamily="17" charset="-128"/>
                </a:rPr>
                <a:t>自殺者数の推移</a:t>
              </a:r>
            </a:p>
          </p:txBody>
        </p:sp>
        <p:sp>
          <p:nvSpPr>
            <p:cNvPr id="7" name="テキスト ボックス 6"/>
            <p:cNvSpPr txBox="1"/>
            <p:nvPr/>
          </p:nvSpPr>
          <p:spPr>
            <a:xfrm>
              <a:off x="3303214" y="2212608"/>
              <a:ext cx="410135" cy="191477"/>
            </a:xfrm>
            <a:prstGeom prst="rect">
              <a:avLst/>
            </a:prstGeom>
            <a:noFill/>
            <a:ln>
              <a:noFill/>
            </a:ln>
          </p:spPr>
          <p:txBody>
            <a:bodyPr wrap="square" rtlCol="0">
              <a:spAutoFit/>
            </a:bodyPr>
            <a:lstStyle/>
            <a:p>
              <a:r>
                <a:rPr kumimoji="1" lang="ja-JP" altLang="en-US" sz="700" dirty="0">
                  <a:latin typeface="メイリオ" panose="020B0604030504040204" pitchFamily="50" charset="-128"/>
                  <a:ea typeface="メイリオ" panose="020B0604030504040204" pitchFamily="50" charset="-128"/>
                </a:rPr>
                <a:t>総数</a:t>
              </a:r>
            </a:p>
          </p:txBody>
        </p:sp>
        <p:sp>
          <p:nvSpPr>
            <p:cNvPr id="34" name="テキスト ボックス 33"/>
            <p:cNvSpPr txBox="1"/>
            <p:nvPr/>
          </p:nvSpPr>
          <p:spPr>
            <a:xfrm>
              <a:off x="3263171" y="2612525"/>
              <a:ext cx="410135" cy="191477"/>
            </a:xfrm>
            <a:prstGeom prst="rect">
              <a:avLst/>
            </a:prstGeom>
            <a:noFill/>
            <a:ln>
              <a:noFill/>
            </a:ln>
          </p:spPr>
          <p:txBody>
            <a:bodyPr wrap="square" rtlCol="0">
              <a:spAutoFit/>
            </a:bodyPr>
            <a:lstStyle/>
            <a:p>
              <a:r>
                <a:rPr kumimoji="1" lang="ja-JP" altLang="en-US" sz="700" dirty="0">
                  <a:latin typeface="メイリオ" panose="020B0604030504040204" pitchFamily="50" charset="-128"/>
                  <a:ea typeface="メイリオ" panose="020B0604030504040204" pitchFamily="50" charset="-128"/>
                </a:rPr>
                <a:t>男性</a:t>
              </a:r>
            </a:p>
          </p:txBody>
        </p:sp>
        <p:sp>
          <p:nvSpPr>
            <p:cNvPr id="36" name="テキスト ボックス 35"/>
            <p:cNvSpPr txBox="1"/>
            <p:nvPr/>
          </p:nvSpPr>
          <p:spPr>
            <a:xfrm>
              <a:off x="3280347" y="2972567"/>
              <a:ext cx="410135" cy="191477"/>
            </a:xfrm>
            <a:prstGeom prst="rect">
              <a:avLst/>
            </a:prstGeom>
            <a:noFill/>
            <a:ln>
              <a:noFill/>
            </a:ln>
          </p:spPr>
          <p:txBody>
            <a:bodyPr wrap="square" rtlCol="0">
              <a:spAutoFit/>
            </a:bodyPr>
            <a:lstStyle/>
            <a:p>
              <a:r>
                <a:rPr kumimoji="1" lang="ja-JP" altLang="en-US" sz="700" dirty="0"/>
                <a:t>女性</a:t>
              </a:r>
            </a:p>
          </p:txBody>
        </p:sp>
      </p:grpSp>
      <p:sp>
        <p:nvSpPr>
          <p:cNvPr id="37" name="右矢印 36"/>
          <p:cNvSpPr/>
          <p:nvPr/>
        </p:nvSpPr>
        <p:spPr>
          <a:xfrm rot="20926080">
            <a:off x="3039532" y="2375810"/>
            <a:ext cx="274902" cy="114300"/>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右矢印 41"/>
          <p:cNvSpPr/>
          <p:nvPr/>
        </p:nvSpPr>
        <p:spPr>
          <a:xfrm rot="21028077" flipV="1">
            <a:off x="4089113" y="3635288"/>
            <a:ext cx="153524" cy="183920"/>
          </a:xfrm>
          <a:prstGeom prst="rightArrow">
            <a:avLst/>
          </a:prstGeom>
          <a:solidFill>
            <a:schemeClr val="accent2">
              <a:lumMod val="40000"/>
              <a:lumOff val="6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p:nvGrpSpPr>
        <p:grpSpPr>
          <a:xfrm>
            <a:off x="3772651" y="1625862"/>
            <a:ext cx="3530965" cy="2216848"/>
            <a:chOff x="3716401" y="1310513"/>
            <a:chExt cx="3530965" cy="2190167"/>
          </a:xfrm>
        </p:grpSpPr>
        <p:graphicFrame>
          <p:nvGraphicFramePr>
            <p:cNvPr id="43" name="グラフ 42"/>
            <p:cNvGraphicFramePr>
              <a:graphicFrameLocks/>
            </p:cNvGraphicFramePr>
            <p:nvPr>
              <p:extLst>
                <p:ext uri="{D42A27DB-BD31-4B8C-83A1-F6EECF244321}">
                  <p14:modId xmlns:p14="http://schemas.microsoft.com/office/powerpoint/2010/main" val="1343995794"/>
                </p:ext>
              </p:extLst>
            </p:nvPr>
          </p:nvGraphicFramePr>
          <p:xfrm>
            <a:off x="3716401" y="1434694"/>
            <a:ext cx="3530965" cy="2065986"/>
          </p:xfrm>
          <a:graphic>
            <a:graphicData uri="http://schemas.openxmlformats.org/drawingml/2006/chart">
              <c:chart xmlns:c="http://schemas.openxmlformats.org/drawingml/2006/chart" xmlns:r="http://schemas.openxmlformats.org/officeDocument/2006/relationships" r:id="rId4"/>
            </a:graphicData>
          </a:graphic>
        </p:graphicFrame>
        <p:sp>
          <p:nvSpPr>
            <p:cNvPr id="22" name="正方形/長方形 21"/>
            <p:cNvSpPr/>
            <p:nvPr/>
          </p:nvSpPr>
          <p:spPr>
            <a:xfrm>
              <a:off x="4256311" y="1310513"/>
              <a:ext cx="2340714" cy="249270"/>
            </a:xfrm>
            <a:prstGeom prst="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UD デジタル 教科書体 N-B" panose="02020700000000000000" pitchFamily="17" charset="-128"/>
                  <a:ea typeface="UD デジタル 教科書体 N-B" panose="02020700000000000000" pitchFamily="17" charset="-128"/>
                </a:rPr>
                <a:t>年齢階級別自殺者数の推移</a:t>
              </a:r>
              <a:endParaRPr lang="ja-JP" altLang="en-US" sz="1600" b="1" dirty="0">
                <a:solidFill>
                  <a:schemeClr val="bg1"/>
                </a:solidFill>
                <a:latin typeface="UD デジタル 教科書体 N-B" panose="02020700000000000000" pitchFamily="17" charset="-128"/>
                <a:ea typeface="UD デジタル 教科書体 N-B" panose="02020700000000000000" pitchFamily="17" charset="-128"/>
              </a:endParaRPr>
            </a:p>
          </p:txBody>
        </p:sp>
      </p:grpSp>
      <p:sp>
        <p:nvSpPr>
          <p:cNvPr id="14" name="テキスト ボックス 13"/>
          <p:cNvSpPr txBox="1"/>
          <p:nvPr/>
        </p:nvSpPr>
        <p:spPr>
          <a:xfrm>
            <a:off x="204798" y="583453"/>
            <a:ext cx="2294495" cy="307777"/>
          </a:xfrm>
          <a:prstGeom prst="rect">
            <a:avLst/>
          </a:prstGeom>
          <a:noFill/>
          <a:ln>
            <a:noFill/>
          </a:ln>
        </p:spPr>
        <p:txBody>
          <a:bodyPr wrap="square" rtlCol="0">
            <a:spAutoFit/>
          </a:bodyPr>
          <a:lstStyle/>
          <a:p>
            <a:r>
              <a:rPr kumimoji="1" lang="ja-JP" altLang="en-US" sz="1400" dirty="0">
                <a:latin typeface="UD デジタル 教科書体 NP-B" panose="02020700000000000000" pitchFamily="18" charset="-128"/>
                <a:ea typeface="UD デジタル 教科書体 NP-B" panose="02020700000000000000" pitchFamily="18" charset="-128"/>
              </a:rPr>
              <a:t>≪大阪府の自殺の状況≫</a:t>
            </a:r>
          </a:p>
        </p:txBody>
      </p:sp>
      <p:sp>
        <p:nvSpPr>
          <p:cNvPr id="44" name="テキスト ボックス 43"/>
          <p:cNvSpPr txBox="1"/>
          <p:nvPr/>
        </p:nvSpPr>
        <p:spPr>
          <a:xfrm>
            <a:off x="176973" y="6911952"/>
            <a:ext cx="7126643" cy="430887"/>
          </a:xfrm>
          <a:prstGeom prst="rect">
            <a:avLst/>
          </a:prstGeom>
          <a:noFill/>
          <a:ln>
            <a:noFill/>
          </a:ln>
        </p:spPr>
        <p:txBody>
          <a:bodyPr wrap="squar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　自殺の多くは、病気や</a:t>
            </a:r>
            <a:r>
              <a:rPr lang="ja-JP" altLang="en-US" sz="1100" dirty="0" err="1">
                <a:latin typeface="UD デジタル 教科書体 N-B" panose="02020700000000000000" pitchFamily="17" charset="-128"/>
                <a:ea typeface="UD デジタル 教科書体 N-B" panose="02020700000000000000" pitchFamily="17" charset="-128"/>
              </a:rPr>
              <a:t>障がい</a:t>
            </a:r>
            <a:r>
              <a:rPr lang="ja-JP" altLang="en-US" sz="1100" dirty="0">
                <a:latin typeface="UD デジタル 教科書体 N-B" panose="02020700000000000000" pitchFamily="17" charset="-128"/>
                <a:ea typeface="UD デジタル 教科書体 N-B" panose="02020700000000000000" pitchFamily="17" charset="-128"/>
              </a:rPr>
              <a:t>、痛みなどの健康問題、失業や倒産、多重債務などの経済・生活問題、家庭や職場、学校の問題など、様々な要因が複雑に絡み合い、</a:t>
            </a:r>
            <a:r>
              <a:rPr lang="ja-JP" altLang="en-US" sz="1100" b="1" u="sng" dirty="0">
                <a:latin typeface="UD デジタル 教科書体 N-B" panose="02020700000000000000" pitchFamily="17" charset="-128"/>
                <a:ea typeface="UD デジタル 教科書体 N-B" panose="02020700000000000000" pitchFamily="17" charset="-128"/>
              </a:rPr>
              <a:t>「心理的に追い込まれた末の死」</a:t>
            </a:r>
            <a:r>
              <a:rPr lang="ja-JP" altLang="en-US" sz="1100" dirty="0">
                <a:latin typeface="UD デジタル 教科書体 N-B" panose="02020700000000000000" pitchFamily="17" charset="-128"/>
                <a:ea typeface="UD デジタル 教科書体 N-B" panose="02020700000000000000" pitchFamily="17" charset="-128"/>
              </a:rPr>
              <a:t>と言われています。</a:t>
            </a:r>
            <a:endParaRPr lang="en-US" altLang="ja-JP" sz="1100" dirty="0">
              <a:latin typeface="UD デジタル 教科書体 N-B" panose="02020700000000000000" pitchFamily="17" charset="-128"/>
              <a:ea typeface="UD デジタル 教科書体 N-B" panose="02020700000000000000" pitchFamily="17" charset="-128"/>
            </a:endParaRPr>
          </a:p>
        </p:txBody>
      </p:sp>
      <p:sp>
        <p:nvSpPr>
          <p:cNvPr id="45" name="タイトル 1"/>
          <p:cNvSpPr txBox="1">
            <a:spLocks/>
          </p:cNvSpPr>
          <p:nvPr/>
        </p:nvSpPr>
        <p:spPr>
          <a:xfrm>
            <a:off x="219486" y="6540684"/>
            <a:ext cx="7084130" cy="336385"/>
          </a:xfrm>
          <a:prstGeom prst="rect">
            <a:avLst/>
          </a:prstGeom>
          <a:solidFill>
            <a:srgbClr val="0070C0"/>
          </a:solidFill>
          <a:ln>
            <a:noFill/>
          </a:ln>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a:solidFill>
                  <a:schemeClr val="bg1"/>
                </a:solidFill>
                <a:latin typeface="UD デジタル 教科書体 N-B" panose="02020700000000000000" pitchFamily="17" charset="-128"/>
                <a:ea typeface="UD デジタル 教科書体 N-B" panose="02020700000000000000" pitchFamily="17" charset="-128"/>
              </a:rPr>
              <a:t>　様々な相談に来る方の背景には、死にたい気持ちがあるかもしれません。</a:t>
            </a:r>
          </a:p>
        </p:txBody>
      </p:sp>
      <p:sp>
        <p:nvSpPr>
          <p:cNvPr id="48" name="右矢印 47"/>
          <p:cNvSpPr/>
          <p:nvPr/>
        </p:nvSpPr>
        <p:spPr>
          <a:xfrm rot="21086783">
            <a:off x="3035548" y="2834291"/>
            <a:ext cx="274902" cy="114300"/>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88633" y="4386502"/>
            <a:ext cx="7319986" cy="261610"/>
          </a:xfrm>
          <a:prstGeom prst="rect">
            <a:avLst/>
          </a:prstGeom>
          <a:noFill/>
          <a:ln>
            <a:noFill/>
          </a:ln>
        </p:spPr>
        <p:txBody>
          <a:bodyPr wrap="squar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「死にたい」と考えている人は、悩みを抱えながら何らかのサインを発していることが多くあります。</a:t>
            </a:r>
            <a:endParaRPr lang="ja-JP" altLang="en-US" sz="1050" dirty="0">
              <a:latin typeface="UD デジタル 教科書体 NK-B" panose="02020700000000000000" pitchFamily="18" charset="-128"/>
              <a:ea typeface="UD デジタル 教科書体 NK-B" panose="02020700000000000000" pitchFamily="18" charset="-128"/>
            </a:endParaRPr>
          </a:p>
        </p:txBody>
      </p:sp>
      <p:sp>
        <p:nvSpPr>
          <p:cNvPr id="77" name="正方形/長方形 76"/>
          <p:cNvSpPr/>
          <p:nvPr/>
        </p:nvSpPr>
        <p:spPr>
          <a:xfrm>
            <a:off x="252766" y="7698804"/>
            <a:ext cx="7018825" cy="26366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418432" y="8117439"/>
            <a:ext cx="6708437" cy="1013511"/>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296293" y="7799834"/>
            <a:ext cx="3105366" cy="261610"/>
          </a:xfrm>
          <a:prstGeom prst="rect">
            <a:avLst/>
          </a:prstGeom>
          <a:noFill/>
        </p:spPr>
        <p:txBody>
          <a:bodyPr wrap="square" rtlCol="0">
            <a:spAutoFit/>
          </a:bodyPr>
          <a:lstStyle/>
          <a:p>
            <a:r>
              <a:rPr kumimoji="1" lang="ja-JP" altLang="en-US" sz="1100" b="1" dirty="0">
                <a:latin typeface="UD デジタル 教科書体 N-B" panose="02020700000000000000" pitchFamily="17" charset="-128"/>
                <a:ea typeface="UD デジタル 教科書体 N-B" panose="02020700000000000000" pitchFamily="17" charset="-128"/>
              </a:rPr>
              <a:t>「悩みや不安を抱えていませんか？」</a:t>
            </a:r>
          </a:p>
        </p:txBody>
      </p:sp>
      <p:sp>
        <p:nvSpPr>
          <p:cNvPr id="35" name="テキスト ボックス 34"/>
          <p:cNvSpPr txBox="1"/>
          <p:nvPr/>
        </p:nvSpPr>
        <p:spPr>
          <a:xfrm>
            <a:off x="426852" y="8165033"/>
            <a:ext cx="6829195" cy="938719"/>
          </a:xfrm>
          <a:prstGeom prst="rect">
            <a:avLst/>
          </a:prstGeom>
          <a:noFill/>
          <a:ln>
            <a:noFill/>
          </a:ln>
        </p:spPr>
        <p:txBody>
          <a:bodyPr wrap="square" rtlCol="0">
            <a:spAutoFit/>
          </a:bodyPr>
          <a:lstStyle/>
          <a:p>
            <a:r>
              <a:rPr kumimoji="1" lang="ja-JP" altLang="en-US" sz="1100" dirty="0">
                <a:latin typeface="UD デジタル 教科書体 N-B" panose="02020700000000000000" pitchFamily="17" charset="-128"/>
                <a:ea typeface="UD デジタル 教科書体 N-B" panose="02020700000000000000" pitchFamily="17" charset="-128"/>
              </a:rPr>
              <a:t>・「眠れてますか」「辛そうだけど、良かったら話してください。」などの声かけ。</a:t>
            </a:r>
          </a:p>
          <a:p>
            <a:r>
              <a:rPr kumimoji="1" lang="ja-JP" altLang="en-US" sz="1100" dirty="0">
                <a:latin typeface="UD デジタル 教科書体 N-B" panose="02020700000000000000" pitchFamily="17" charset="-128"/>
                <a:ea typeface="UD デジタル 教科書体 N-B" panose="02020700000000000000" pitchFamily="17" charset="-128"/>
              </a:rPr>
              <a:t>・心配していることを伝える。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・悩みを真剣な態度で受けとめる。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・「話してくれてありがとうございます。」「大変でしたね。」など労いの気持ちを言葉にして伝える。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・本人を責めたり、安易に励ましたり、相手の感情を否定せずに対応する。</a:t>
            </a:r>
          </a:p>
        </p:txBody>
      </p:sp>
      <p:sp>
        <p:nvSpPr>
          <p:cNvPr id="21" name="テキスト ボックス 20"/>
          <p:cNvSpPr txBox="1"/>
          <p:nvPr/>
        </p:nvSpPr>
        <p:spPr>
          <a:xfrm>
            <a:off x="421162" y="7776826"/>
            <a:ext cx="875131" cy="276999"/>
          </a:xfrm>
          <a:prstGeom prst="rect">
            <a:avLst/>
          </a:prstGeom>
          <a:noFill/>
          <a:ln>
            <a:solidFill>
              <a:schemeClr val="tx1"/>
            </a:solidFill>
          </a:ln>
        </p:spPr>
        <p:txBody>
          <a:bodyPr wrap="square" rtlCol="0">
            <a:spAutoFit/>
          </a:bodyPr>
          <a:lstStyle/>
          <a:p>
            <a:pPr algn="ctr"/>
            <a:r>
              <a:rPr kumimoji="1" lang="ja-JP" altLang="en-US" sz="1200" b="1" dirty="0">
                <a:latin typeface="UD デジタル 教科書体 NK-B" panose="02020700000000000000" pitchFamily="18" charset="-128"/>
                <a:ea typeface="UD デジタル 教科書体 NK-B" panose="02020700000000000000" pitchFamily="18" charset="-128"/>
              </a:rPr>
              <a:t>声かけ</a:t>
            </a:r>
          </a:p>
        </p:txBody>
      </p:sp>
      <p:sp>
        <p:nvSpPr>
          <p:cNvPr id="32" name="角丸四角形 31"/>
          <p:cNvSpPr/>
          <p:nvPr/>
        </p:nvSpPr>
        <p:spPr>
          <a:xfrm>
            <a:off x="414404" y="9559930"/>
            <a:ext cx="6727530" cy="68086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414404" y="9226331"/>
            <a:ext cx="888645" cy="276999"/>
          </a:xfrm>
          <a:prstGeom prst="rect">
            <a:avLst/>
          </a:prstGeom>
          <a:noFill/>
          <a:ln>
            <a:solidFill>
              <a:schemeClr val="tx1"/>
            </a:solidFill>
          </a:ln>
        </p:spPr>
        <p:txBody>
          <a:bodyPr wrap="square" rtlCol="0">
            <a:spAutoFit/>
          </a:bodyPr>
          <a:lstStyle/>
          <a:p>
            <a:pPr algn="ctr"/>
            <a:r>
              <a:rPr kumimoji="1" lang="ja-JP" altLang="en-US" sz="1200" b="1" dirty="0">
                <a:latin typeface="UD デジタル 教科書体 NK-B" panose="02020700000000000000" pitchFamily="18" charset="-128"/>
                <a:ea typeface="UD デジタル 教科書体 NK-B" panose="02020700000000000000" pitchFamily="18" charset="-128"/>
              </a:rPr>
              <a:t>つなぎ</a:t>
            </a:r>
          </a:p>
        </p:txBody>
      </p:sp>
      <p:sp>
        <p:nvSpPr>
          <p:cNvPr id="73" name="テキスト ボックス 72"/>
          <p:cNvSpPr txBox="1"/>
          <p:nvPr/>
        </p:nvSpPr>
        <p:spPr>
          <a:xfrm>
            <a:off x="1333957" y="9257152"/>
            <a:ext cx="3105366" cy="261610"/>
          </a:xfrm>
          <a:prstGeom prst="rect">
            <a:avLst/>
          </a:prstGeom>
          <a:noFill/>
        </p:spPr>
        <p:txBody>
          <a:bodyPr wrap="square" rtlCol="0">
            <a:spAutoFit/>
          </a:bodyPr>
          <a:lstStyle/>
          <a:p>
            <a:r>
              <a:rPr kumimoji="1" lang="ja-JP" altLang="en-US" sz="1100" b="1" dirty="0">
                <a:latin typeface="UD デジタル 教科書体 N-B" panose="02020700000000000000" pitchFamily="17" charset="-128"/>
                <a:ea typeface="UD デジタル 教科書体 N-B" panose="02020700000000000000" pitchFamily="17" charset="-128"/>
              </a:rPr>
              <a:t>早めに専門家に相談するよう促す</a:t>
            </a:r>
          </a:p>
        </p:txBody>
      </p:sp>
      <p:sp>
        <p:nvSpPr>
          <p:cNvPr id="41" name="テキスト ボックス 40"/>
          <p:cNvSpPr txBox="1"/>
          <p:nvPr/>
        </p:nvSpPr>
        <p:spPr>
          <a:xfrm>
            <a:off x="522213" y="9575973"/>
            <a:ext cx="5549858" cy="600164"/>
          </a:xfrm>
          <a:prstGeom prst="rect">
            <a:avLst/>
          </a:prstGeom>
          <a:noFill/>
        </p:spPr>
        <p:txBody>
          <a:bodyPr wrap="square" rtlCol="0">
            <a:spAutoFit/>
          </a:bodyPr>
          <a:lstStyle/>
          <a:p>
            <a:r>
              <a:rPr kumimoji="1" lang="ja-JP" altLang="en-US" sz="1100" dirty="0">
                <a:latin typeface="UD デジタル 教科書体 N-B" panose="02020700000000000000" pitchFamily="17" charset="-128"/>
                <a:ea typeface="UD デジタル 教科書体 N-B" panose="02020700000000000000" pitchFamily="17" charset="-128"/>
              </a:rPr>
              <a:t>・丁寧に情報提供する。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・必要があれば一緒に窓口へ同行する。</a:t>
            </a:r>
            <a:endParaRPr kumimoji="1" lang="en-US" altLang="ja-JP" sz="1100" dirty="0">
              <a:latin typeface="UD デジタル 教科書体 N-B" panose="02020700000000000000" pitchFamily="17" charset="-128"/>
              <a:ea typeface="UD デジタル 教科書体 N-B" panose="02020700000000000000" pitchFamily="17" charset="-128"/>
            </a:endParaRPr>
          </a:p>
          <a:p>
            <a:r>
              <a:rPr kumimoji="1" lang="ja-JP" altLang="en-US" sz="1100" dirty="0">
                <a:latin typeface="UD デジタル 教科書体 N-B" panose="02020700000000000000" pitchFamily="17" charset="-128"/>
                <a:ea typeface="UD デジタル 教科書体 N-B" panose="02020700000000000000" pitchFamily="17" charset="-128"/>
              </a:rPr>
              <a:t>・つないだ後も、必要があれば相談にのることを伝える。</a:t>
            </a:r>
            <a:endParaRPr kumimoji="1" lang="en-US" altLang="ja-JP" sz="1100" dirty="0">
              <a:latin typeface="UD デジタル 教科書体 N-B" panose="02020700000000000000" pitchFamily="17" charset="-128"/>
              <a:ea typeface="UD デジタル 教科書体 N-B" panose="02020700000000000000" pitchFamily="17" charset="-128"/>
            </a:endParaRPr>
          </a:p>
        </p:txBody>
      </p:sp>
      <p:sp>
        <p:nvSpPr>
          <p:cNvPr id="61" name="テキスト ボックス 60"/>
          <p:cNvSpPr txBox="1"/>
          <p:nvPr/>
        </p:nvSpPr>
        <p:spPr>
          <a:xfrm>
            <a:off x="4933613" y="9718673"/>
            <a:ext cx="1363390" cy="400110"/>
          </a:xfrm>
          <a:prstGeom prst="rect">
            <a:avLst/>
          </a:prstGeom>
          <a:noFill/>
        </p:spPr>
        <p:txBody>
          <a:bodyPr wrap="square" rtlCol="0">
            <a:spAutoFit/>
          </a:bodyPr>
          <a:lstStyle/>
          <a:p>
            <a:pPr algn="ctr"/>
            <a:r>
              <a:rPr kumimoji="1" lang="ja-JP" altLang="en-US" sz="1000" dirty="0">
                <a:latin typeface="UD デジタル 教科書体 N-B" panose="02020700000000000000" pitchFamily="17" charset="-128"/>
                <a:ea typeface="UD デジタル 教科書体 N-B" panose="02020700000000000000" pitchFamily="17" charset="-128"/>
              </a:rPr>
              <a:t>こころの相談窓口</a:t>
            </a:r>
            <a:endParaRPr kumimoji="1" lang="en-US" altLang="ja-JP" sz="1000" dirty="0">
              <a:latin typeface="UD デジタル 教科書体 N-B" panose="02020700000000000000" pitchFamily="17" charset="-128"/>
              <a:ea typeface="UD デジタル 教科書体 N-B" panose="02020700000000000000" pitchFamily="17" charset="-128"/>
            </a:endParaRPr>
          </a:p>
          <a:p>
            <a:pPr algn="ctr"/>
            <a:r>
              <a:rPr kumimoji="1" lang="ja-JP" altLang="en-US" sz="1000" dirty="0">
                <a:latin typeface="UD デジタル 教科書体 N-B" panose="02020700000000000000" pitchFamily="17" charset="-128"/>
                <a:ea typeface="UD デジタル 教科書体 N-B" panose="02020700000000000000" pitchFamily="17" charset="-128"/>
              </a:rPr>
              <a:t>などの各種相談窓口</a:t>
            </a:r>
          </a:p>
        </p:txBody>
      </p:sp>
      <p:sp>
        <p:nvSpPr>
          <p:cNvPr id="40" name="テキスト ボックス 39"/>
          <p:cNvSpPr txBox="1"/>
          <p:nvPr/>
        </p:nvSpPr>
        <p:spPr>
          <a:xfrm>
            <a:off x="-243931" y="7420861"/>
            <a:ext cx="6311575" cy="261610"/>
          </a:xfrm>
          <a:prstGeom prst="rect">
            <a:avLst/>
          </a:prstGeom>
          <a:noFill/>
        </p:spPr>
        <p:txBody>
          <a:bodyPr wrap="square" rtlCol="0">
            <a:spAutoFit/>
          </a:bodyPr>
          <a:lstStyle/>
          <a:p>
            <a:pPr algn="ctr"/>
            <a:r>
              <a:rPr kumimoji="1" lang="ja-JP" altLang="en-US" sz="1100" b="1" dirty="0">
                <a:latin typeface="UD デジタル 教科書体 N-B" panose="02020700000000000000" pitchFamily="17" charset="-128"/>
                <a:ea typeface="UD デジタル 教科書体 N-B" panose="02020700000000000000" pitchFamily="17" charset="-128"/>
              </a:rPr>
              <a:t>◎自殺につながるサインや状況のある人に「声かけ」、「つなぎ」をお願いします。</a:t>
            </a:r>
          </a:p>
        </p:txBody>
      </p:sp>
      <p:sp>
        <p:nvSpPr>
          <p:cNvPr id="9" name="右矢印 8"/>
          <p:cNvSpPr/>
          <p:nvPr/>
        </p:nvSpPr>
        <p:spPr>
          <a:xfrm rot="20109355">
            <a:off x="6102046" y="2714587"/>
            <a:ext cx="175597" cy="130835"/>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9" name="図 48"/>
          <p:cNvPicPr/>
          <p:nvPr/>
        </p:nvPicPr>
        <p:blipFill>
          <a:blip r:embed="rId5">
            <a:extLst>
              <a:ext uri="{28A0092B-C50C-407E-A947-70E740481C1C}">
                <a14:useLocalDpi xmlns:a14="http://schemas.microsoft.com/office/drawing/2010/main" val="0"/>
              </a:ext>
            </a:extLst>
          </a:blip>
          <a:srcRect/>
          <a:stretch>
            <a:fillRect/>
          </a:stretch>
        </p:blipFill>
        <p:spPr bwMode="auto">
          <a:xfrm>
            <a:off x="6225626" y="9597179"/>
            <a:ext cx="591342" cy="609727"/>
          </a:xfrm>
          <a:prstGeom prst="rect">
            <a:avLst/>
          </a:prstGeom>
          <a:noFill/>
          <a:ln>
            <a:noFill/>
          </a:ln>
        </p:spPr>
      </p:pic>
      <p:sp>
        <p:nvSpPr>
          <p:cNvPr id="12" name="テキスト ボックス 11"/>
          <p:cNvSpPr txBox="1"/>
          <p:nvPr/>
        </p:nvSpPr>
        <p:spPr>
          <a:xfrm>
            <a:off x="3345339" y="3842710"/>
            <a:ext cx="3910708" cy="200055"/>
          </a:xfrm>
          <a:prstGeom prst="rect">
            <a:avLst/>
          </a:prstGeom>
          <a:noFill/>
        </p:spPr>
        <p:txBody>
          <a:bodyPr wrap="square" rtlCol="0">
            <a:spAutoFit/>
          </a:bodyPr>
          <a:lstStyle/>
          <a:p>
            <a:pPr algn="r"/>
            <a:r>
              <a:rPr kumimoji="1" lang="ja-JP" altLang="en-US" sz="700" dirty="0">
                <a:latin typeface="メイリオ" panose="020B0604030504040204" pitchFamily="50" charset="-128"/>
                <a:ea typeface="メイリオ" panose="020B0604030504040204" pitchFamily="50" charset="-128"/>
              </a:rPr>
              <a:t>出典：地域における自殺の基礎資料</a:t>
            </a:r>
          </a:p>
        </p:txBody>
      </p:sp>
      <p:sp>
        <p:nvSpPr>
          <p:cNvPr id="17" name="テキスト ボックス 16"/>
          <p:cNvSpPr txBox="1"/>
          <p:nvPr/>
        </p:nvSpPr>
        <p:spPr>
          <a:xfrm>
            <a:off x="231684" y="3600695"/>
            <a:ext cx="427987" cy="184666"/>
          </a:xfrm>
          <a:prstGeom prst="rect">
            <a:avLst/>
          </a:prstGeom>
          <a:noFill/>
        </p:spPr>
        <p:txBody>
          <a:bodyPr wrap="square" rtlCol="0">
            <a:spAutoFit/>
          </a:bodyPr>
          <a:lstStyle/>
          <a:p>
            <a:r>
              <a:rPr kumimoji="1" lang="ja-JP" altLang="en-US" sz="600" dirty="0"/>
              <a:t>（人）</a:t>
            </a:r>
          </a:p>
        </p:txBody>
      </p:sp>
      <p:sp>
        <p:nvSpPr>
          <p:cNvPr id="46" name="テキスト ボックス 45"/>
          <p:cNvSpPr txBox="1"/>
          <p:nvPr/>
        </p:nvSpPr>
        <p:spPr>
          <a:xfrm>
            <a:off x="3772650" y="3618225"/>
            <a:ext cx="427987" cy="184666"/>
          </a:xfrm>
          <a:prstGeom prst="rect">
            <a:avLst/>
          </a:prstGeom>
          <a:noFill/>
        </p:spPr>
        <p:txBody>
          <a:bodyPr wrap="square" rtlCol="0">
            <a:spAutoFit/>
          </a:bodyPr>
          <a:lstStyle/>
          <a:p>
            <a:r>
              <a:rPr kumimoji="1" lang="ja-JP" altLang="en-US" sz="600" dirty="0"/>
              <a:t>（人）</a:t>
            </a:r>
          </a:p>
        </p:txBody>
      </p:sp>
    </p:spTree>
    <p:extLst>
      <p:ext uri="{BB962C8B-B14F-4D97-AF65-F5344CB8AC3E}">
        <p14:creationId xmlns:p14="http://schemas.microsoft.com/office/powerpoint/2010/main" val="33956651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1797</TotalTime>
  <Words>1251</Words>
  <Application>Microsoft Office PowerPoint</Application>
  <PresentationFormat>ユーザー設定</PresentationFormat>
  <Paragraphs>121</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ＭＳ Ｐゴシック</vt:lpstr>
      <vt:lpstr>UD デジタル 教科書体 N-B</vt:lpstr>
      <vt:lpstr>UD デジタル 教科書体 NK-B</vt:lpstr>
      <vt:lpstr>UD デジタル 教科書体 NP-B</vt:lpstr>
      <vt:lpstr>メイリオ</vt:lpstr>
      <vt:lpstr>游ゴシック</vt:lpstr>
      <vt:lpstr>游明朝</vt:lpstr>
      <vt:lpstr>Arial</vt:lpstr>
      <vt:lpstr>Calibri</vt:lpstr>
      <vt:lpstr>Calibri Light</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三場　知香</dc:creator>
  <cp:lastModifiedBy>三場　知香</cp:lastModifiedBy>
  <cp:revision>100</cp:revision>
  <cp:lastPrinted>2023-12-11T11:07:22Z</cp:lastPrinted>
  <dcterms:created xsi:type="dcterms:W3CDTF">2023-05-11T02:20:03Z</dcterms:created>
  <dcterms:modified xsi:type="dcterms:W3CDTF">2023-12-11T11:14:00Z</dcterms:modified>
</cp:coreProperties>
</file>