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6" r:id="rId2"/>
    <p:sldId id="257" r:id="rId3"/>
  </p:sldIdLst>
  <p:sldSz cx="9144000" cy="6858000" type="screen4x3"/>
  <p:notesSz cx="6807200" cy="99393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bri"/>
          <a:ea typeface="Calibri"/>
          <a:cs typeface="Calibri"/>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5896" autoAdjust="0"/>
  </p:normalViewPr>
  <p:slideViewPr>
    <p:cSldViewPr snapToGrid="0">
      <p:cViewPr varScale="1">
        <p:scale>
          <a:sx n="100" d="100"/>
          <a:sy n="100" d="100"/>
        </p:scale>
        <p:origin x="76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920750" y="746125"/>
            <a:ext cx="4965700" cy="3725863"/>
          </a:xfrm>
          <a:prstGeom prst="rect">
            <a:avLst/>
          </a:prstGeom>
        </p:spPr>
        <p:txBody>
          <a:bodyPr/>
          <a:lstStyle/>
          <a:p>
            <a:endParaRPr/>
          </a:p>
        </p:txBody>
      </p:sp>
      <p:sp>
        <p:nvSpPr>
          <p:cNvPr id="92" name="Shape 92"/>
          <p:cNvSpPr>
            <a:spLocks noGrp="1"/>
          </p:cNvSpPr>
          <p:nvPr>
            <p:ph type="body" sz="quarter" idx="1"/>
          </p:nvPr>
        </p:nvSpPr>
        <p:spPr>
          <a:xfrm>
            <a:off x="907627" y="4721186"/>
            <a:ext cx="4991947" cy="4472702"/>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游ゴシック"/>
      </a:defRPr>
    </a:lvl1pPr>
    <a:lvl2pPr indent="228600" latinLnBrk="0">
      <a:defRPr sz="1200">
        <a:latin typeface="+mj-lt"/>
        <a:ea typeface="+mj-ea"/>
        <a:cs typeface="+mj-cs"/>
        <a:sym typeface="游ゴシック"/>
      </a:defRPr>
    </a:lvl2pPr>
    <a:lvl3pPr indent="457200" latinLnBrk="0">
      <a:defRPr sz="1200">
        <a:latin typeface="+mj-lt"/>
        <a:ea typeface="+mj-ea"/>
        <a:cs typeface="+mj-cs"/>
        <a:sym typeface="游ゴシック"/>
      </a:defRPr>
    </a:lvl3pPr>
    <a:lvl4pPr indent="685800" latinLnBrk="0">
      <a:defRPr sz="1200">
        <a:latin typeface="+mj-lt"/>
        <a:ea typeface="+mj-ea"/>
        <a:cs typeface="+mj-cs"/>
        <a:sym typeface="游ゴシック"/>
      </a:defRPr>
    </a:lvl4pPr>
    <a:lvl5pPr indent="914400" latinLnBrk="0">
      <a:defRPr sz="1200">
        <a:latin typeface="+mj-lt"/>
        <a:ea typeface="+mj-ea"/>
        <a:cs typeface="+mj-cs"/>
        <a:sym typeface="游ゴシック"/>
      </a:defRPr>
    </a:lvl5pPr>
    <a:lvl6pPr indent="1143000" latinLnBrk="0">
      <a:defRPr sz="1200">
        <a:latin typeface="+mj-lt"/>
        <a:ea typeface="+mj-ea"/>
        <a:cs typeface="+mj-cs"/>
        <a:sym typeface="游ゴシック"/>
      </a:defRPr>
    </a:lvl6pPr>
    <a:lvl7pPr indent="1371600" latinLnBrk="0">
      <a:defRPr sz="1200">
        <a:latin typeface="+mj-lt"/>
        <a:ea typeface="+mj-ea"/>
        <a:cs typeface="+mj-cs"/>
        <a:sym typeface="游ゴシック"/>
      </a:defRPr>
    </a:lvl7pPr>
    <a:lvl8pPr indent="1600200" latinLnBrk="0">
      <a:defRPr sz="1200">
        <a:latin typeface="+mj-lt"/>
        <a:ea typeface="+mj-ea"/>
        <a:cs typeface="+mj-cs"/>
        <a:sym typeface="游ゴシック"/>
      </a:defRPr>
    </a:lvl8pPr>
    <a:lvl9pPr indent="1828800" latinLnBrk="0">
      <a:defRPr sz="1200">
        <a:latin typeface="+mj-lt"/>
        <a:ea typeface="+mj-ea"/>
        <a:cs typeface="+mj-cs"/>
        <a:sym typeface="游ゴシック"/>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685800" y="1122362"/>
            <a:ext cx="7772400" cy="2387601"/>
          </a:xfrm>
          <a:prstGeom prst="rect">
            <a:avLst/>
          </a:prstGeom>
        </p:spPr>
        <p:txBody>
          <a:bodyPr anchor="b"/>
          <a:lstStyle>
            <a:lvl1pPr algn="ctr">
              <a:defRPr sz="6000"/>
            </a:lvl1pPr>
          </a:lstStyle>
          <a:p>
            <a:r>
              <a:t>タイトルテキスト</a:t>
            </a:r>
          </a:p>
        </p:txBody>
      </p:sp>
      <p:sp>
        <p:nvSpPr>
          <p:cNvPr id="12" name="本文レベル1…"/>
          <p:cNvSpPr txBox="1">
            <a:spLocks noGrp="1"/>
          </p:cNvSpPr>
          <p:nvPr>
            <p:ph type="body" sz="quarter" idx="1"/>
          </p:nvPr>
        </p:nvSpPr>
        <p:spPr>
          <a:xfrm>
            <a:off x="1143000" y="3602037"/>
            <a:ext cx="6858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xfrm>
            <a:off x="8790126" y="6554461"/>
            <a:ext cx="258624" cy="248306"/>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とコンテンツ">
    <p:spTree>
      <p:nvGrpSpPr>
        <p:cNvPr id="1" name=""/>
        <p:cNvGrpSpPr/>
        <p:nvPr/>
      </p:nvGrpSpPr>
      <p:grpSpPr>
        <a:xfrm>
          <a:off x="0" y="0"/>
          <a:ext cx="0" cy="0"/>
          <a:chOff x="0" y="0"/>
          <a:chExt cx="0" cy="0"/>
        </a:xfrm>
      </p:grpSpPr>
      <p:sp>
        <p:nvSpPr>
          <p:cNvPr id="20" name="タイトルテキスト"/>
          <p:cNvSpPr txBox="1">
            <a:spLocks noGrp="1"/>
          </p:cNvSpPr>
          <p:nvPr>
            <p:ph type="title"/>
          </p:nvPr>
        </p:nvSpPr>
        <p:spPr>
          <a:prstGeom prst="rect">
            <a:avLst/>
          </a:prstGeom>
        </p:spPr>
        <p:txBody>
          <a:bodyPr/>
          <a:lstStyle/>
          <a:p>
            <a:r>
              <a:t>タイトルテキスト</a:t>
            </a:r>
          </a:p>
        </p:txBody>
      </p:sp>
      <p:sp>
        <p:nvSpPr>
          <p:cNvPr id="21"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2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セクション見出し">
    <p:spTree>
      <p:nvGrpSpPr>
        <p:cNvPr id="1" name=""/>
        <p:cNvGrpSpPr/>
        <p:nvPr/>
      </p:nvGrpSpPr>
      <p:grpSpPr>
        <a:xfrm>
          <a:off x="0" y="0"/>
          <a:ext cx="0" cy="0"/>
          <a:chOff x="0" y="0"/>
          <a:chExt cx="0" cy="0"/>
        </a:xfrm>
      </p:grpSpPr>
      <p:sp>
        <p:nvSpPr>
          <p:cNvPr id="29" name="タイトルテキスト"/>
          <p:cNvSpPr txBox="1">
            <a:spLocks noGrp="1"/>
          </p:cNvSpPr>
          <p:nvPr>
            <p:ph type="title"/>
          </p:nvPr>
        </p:nvSpPr>
        <p:spPr>
          <a:xfrm>
            <a:off x="623887" y="1709739"/>
            <a:ext cx="7886701" cy="2852737"/>
          </a:xfrm>
          <a:prstGeom prst="rect">
            <a:avLst/>
          </a:prstGeom>
        </p:spPr>
        <p:txBody>
          <a:bodyPr anchor="b"/>
          <a:lstStyle>
            <a:lvl1pPr>
              <a:defRPr sz="6000"/>
            </a:lvl1pPr>
          </a:lstStyle>
          <a:p>
            <a:r>
              <a:t>タイトルテキスト</a:t>
            </a:r>
          </a:p>
        </p:txBody>
      </p:sp>
      <p:sp>
        <p:nvSpPr>
          <p:cNvPr id="30" name="本文レベル1…"/>
          <p:cNvSpPr txBox="1">
            <a:spLocks noGrp="1"/>
          </p:cNvSpPr>
          <p:nvPr>
            <p:ph type="body" sz="quarter" idx="1"/>
          </p:nvPr>
        </p:nvSpPr>
        <p:spPr>
          <a:xfrm>
            <a:off x="623887" y="4589464"/>
            <a:ext cx="7886701" cy="1500188"/>
          </a:xfrm>
          <a:prstGeom prst="rect">
            <a:avLst/>
          </a:prstGeom>
        </p:spPr>
        <p:txBody>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r>
              <a:t>本文レベル1</a:t>
            </a:r>
          </a:p>
          <a:p>
            <a:pPr lvl="1"/>
            <a:r>
              <a:t>本文レベル2</a:t>
            </a:r>
          </a:p>
          <a:p>
            <a:pPr lvl="2"/>
            <a:r>
              <a:t>本文レベル3</a:t>
            </a:r>
          </a:p>
          <a:p>
            <a:pPr lvl="3"/>
            <a:r>
              <a:t>本文レベル4</a:t>
            </a:r>
          </a:p>
          <a:p>
            <a:pPr lvl="4"/>
            <a:r>
              <a:t>本文レベル5</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2 つのコンテンツ">
    <p:spTree>
      <p:nvGrpSpPr>
        <p:cNvPr id="1" name=""/>
        <p:cNvGrpSpPr/>
        <p:nvPr/>
      </p:nvGrpSpPr>
      <p:grpSpPr>
        <a:xfrm>
          <a:off x="0" y="0"/>
          <a:ext cx="0" cy="0"/>
          <a:chOff x="0" y="0"/>
          <a:chExt cx="0" cy="0"/>
        </a:xfrm>
      </p:grpSpPr>
      <p:sp>
        <p:nvSpPr>
          <p:cNvPr id="38" name="タイトルテキスト"/>
          <p:cNvSpPr txBox="1">
            <a:spLocks noGrp="1"/>
          </p:cNvSpPr>
          <p:nvPr>
            <p:ph type="title"/>
          </p:nvPr>
        </p:nvSpPr>
        <p:spPr>
          <a:prstGeom prst="rect">
            <a:avLst/>
          </a:prstGeom>
        </p:spPr>
        <p:txBody>
          <a:bodyPr/>
          <a:lstStyle/>
          <a:p>
            <a:r>
              <a:t>タイトルテキスト</a:t>
            </a:r>
          </a:p>
        </p:txBody>
      </p:sp>
      <p:sp>
        <p:nvSpPr>
          <p:cNvPr id="39" name="本文レベル1…"/>
          <p:cNvSpPr txBox="1">
            <a:spLocks noGrp="1"/>
          </p:cNvSpPr>
          <p:nvPr>
            <p:ph type="body" sz="half" idx="1"/>
          </p:nvPr>
        </p:nvSpPr>
        <p:spPr>
          <a:xfrm>
            <a:off x="628650" y="1825625"/>
            <a:ext cx="3886200" cy="4351338"/>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4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較">
    <p:spTree>
      <p:nvGrpSpPr>
        <p:cNvPr id="1" name=""/>
        <p:cNvGrpSpPr/>
        <p:nvPr/>
      </p:nvGrpSpPr>
      <p:grpSpPr>
        <a:xfrm>
          <a:off x="0" y="0"/>
          <a:ext cx="0" cy="0"/>
          <a:chOff x="0" y="0"/>
          <a:chExt cx="0" cy="0"/>
        </a:xfrm>
      </p:grpSpPr>
      <p:sp>
        <p:nvSpPr>
          <p:cNvPr id="47" name="タイトルテキスト"/>
          <p:cNvSpPr txBox="1">
            <a:spLocks noGrp="1"/>
          </p:cNvSpPr>
          <p:nvPr>
            <p:ph type="title"/>
          </p:nvPr>
        </p:nvSpPr>
        <p:spPr>
          <a:xfrm>
            <a:off x="629841" y="365125"/>
            <a:ext cx="7886701" cy="1325564"/>
          </a:xfrm>
          <a:prstGeom prst="rect">
            <a:avLst/>
          </a:prstGeom>
        </p:spPr>
        <p:txBody>
          <a:bodyPr/>
          <a:lstStyle/>
          <a:p>
            <a:r>
              <a:t>タイトルテキスト</a:t>
            </a:r>
          </a:p>
        </p:txBody>
      </p:sp>
      <p:sp>
        <p:nvSpPr>
          <p:cNvPr id="48" name="本文レベル1…"/>
          <p:cNvSpPr txBox="1">
            <a:spLocks noGrp="1"/>
          </p:cNvSpPr>
          <p:nvPr>
            <p:ph type="body" sz="quarter" idx="1"/>
          </p:nvPr>
        </p:nvSpPr>
        <p:spPr>
          <a:xfrm>
            <a:off x="629841" y="1681163"/>
            <a:ext cx="3868341"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本文レベル1</a:t>
            </a:r>
          </a:p>
          <a:p>
            <a:pPr lvl="1"/>
            <a:r>
              <a:t>本文レベル2</a:t>
            </a:r>
          </a:p>
          <a:p>
            <a:pPr lvl="2"/>
            <a:r>
              <a:t>本文レベル3</a:t>
            </a:r>
          </a:p>
          <a:p>
            <a:pPr lvl="3"/>
            <a:r>
              <a:t>本文レベル4</a:t>
            </a:r>
          </a:p>
          <a:p>
            <a:pPr lvl="4"/>
            <a:r>
              <a:t>本文レベル5</a:t>
            </a:r>
          </a:p>
        </p:txBody>
      </p:sp>
      <p:sp>
        <p:nvSpPr>
          <p:cNvPr id="49" name="Text Placeholder 4"/>
          <p:cNvSpPr>
            <a:spLocks noGrp="1"/>
          </p:cNvSpPr>
          <p:nvPr>
            <p:ph type="body" sz="quarter" idx="21"/>
          </p:nvPr>
        </p:nvSpPr>
        <p:spPr>
          <a:xfrm>
            <a:off x="4629149" y="1681163"/>
            <a:ext cx="3887393" cy="823913"/>
          </a:xfrm>
          <a:prstGeom prst="rect">
            <a:avLst/>
          </a:prstGeom>
        </p:spPr>
        <p:txBody>
          <a:bodyPr anchor="b"/>
          <a:lstStyle/>
          <a:p>
            <a:pPr marL="0" indent="0">
              <a:buSzTx/>
              <a:buFontTx/>
              <a:buNone/>
              <a:defRPr sz="2400" b="1"/>
            </a:pPr>
            <a:endParaRPr/>
          </a:p>
        </p:txBody>
      </p:sp>
      <p:sp>
        <p:nvSpPr>
          <p:cNvPr id="5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57" name="タイトルテキスト"/>
          <p:cNvSpPr txBox="1">
            <a:spLocks noGrp="1"/>
          </p:cNvSpPr>
          <p:nvPr>
            <p:ph type="title"/>
          </p:nvPr>
        </p:nvSpPr>
        <p:spPr>
          <a:prstGeom prst="rect">
            <a:avLst/>
          </a:prstGeom>
        </p:spPr>
        <p:txBody>
          <a:bodyPr/>
          <a:lstStyle/>
          <a:p>
            <a:r>
              <a:t>タイトルテキスト</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白紙">
    <p:spTree>
      <p:nvGrpSpPr>
        <p:cNvPr id="1" name=""/>
        <p:cNvGrpSpPr/>
        <p:nvPr/>
      </p:nvGrpSpPr>
      <p:grpSpPr>
        <a:xfrm>
          <a:off x="0" y="0"/>
          <a:ext cx="0" cy="0"/>
          <a:chOff x="0" y="0"/>
          <a:chExt cx="0" cy="0"/>
        </a:xfrm>
      </p:grpSpPr>
      <p:sp>
        <p:nvSpPr>
          <p:cNvPr id="6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付きの&#10;コンテンツ">
    <p:spTree>
      <p:nvGrpSpPr>
        <p:cNvPr id="1" name=""/>
        <p:cNvGrpSpPr/>
        <p:nvPr/>
      </p:nvGrpSpPr>
      <p:grpSpPr>
        <a:xfrm>
          <a:off x="0" y="0"/>
          <a:ext cx="0" cy="0"/>
          <a:chOff x="0" y="0"/>
          <a:chExt cx="0" cy="0"/>
        </a:xfrm>
      </p:grpSpPr>
      <p:sp>
        <p:nvSpPr>
          <p:cNvPr id="72" name="タイトルテキスト"/>
          <p:cNvSpPr txBox="1">
            <a:spLocks noGrp="1"/>
          </p:cNvSpPr>
          <p:nvPr>
            <p:ph type="title"/>
          </p:nvPr>
        </p:nvSpPr>
        <p:spPr>
          <a:xfrm>
            <a:off x="629841" y="457200"/>
            <a:ext cx="2949178" cy="1600200"/>
          </a:xfrm>
          <a:prstGeom prst="rect">
            <a:avLst/>
          </a:prstGeom>
        </p:spPr>
        <p:txBody>
          <a:bodyPr anchor="b"/>
          <a:lstStyle>
            <a:lvl1pPr>
              <a:defRPr sz="3200"/>
            </a:lvl1pPr>
          </a:lstStyle>
          <a:p>
            <a:r>
              <a:t>タイトルテキスト</a:t>
            </a:r>
          </a:p>
        </p:txBody>
      </p:sp>
      <p:sp>
        <p:nvSpPr>
          <p:cNvPr id="73" name="本文レベル1…"/>
          <p:cNvSpPr txBox="1">
            <a:spLocks noGrp="1"/>
          </p:cNvSpPr>
          <p:nvPr>
            <p:ph type="body" sz="half" idx="1"/>
          </p:nvPr>
        </p:nvSpPr>
        <p:spPr>
          <a:xfrm>
            <a:off x="3887391" y="987425"/>
            <a:ext cx="4629151" cy="4873626"/>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本文レベル1</a:t>
            </a:r>
          </a:p>
          <a:p>
            <a:pPr lvl="1"/>
            <a:r>
              <a:t>本文レベル2</a:t>
            </a:r>
          </a:p>
          <a:p>
            <a:pPr lvl="2"/>
            <a:r>
              <a:t>本文レベル3</a:t>
            </a:r>
          </a:p>
          <a:p>
            <a:pPr lvl="3"/>
            <a:r>
              <a:t>本文レベル4</a:t>
            </a:r>
          </a:p>
          <a:p>
            <a:pPr lvl="4"/>
            <a:r>
              <a:t>本文レベル5</a:t>
            </a:r>
          </a:p>
        </p:txBody>
      </p:sp>
      <p:sp>
        <p:nvSpPr>
          <p:cNvPr id="74" name="Text Placeholder 3"/>
          <p:cNvSpPr>
            <a:spLocks noGrp="1"/>
          </p:cNvSpPr>
          <p:nvPr>
            <p:ph type="body" sz="quarter" idx="21"/>
          </p:nvPr>
        </p:nvSpPr>
        <p:spPr>
          <a:xfrm>
            <a:off x="629840" y="2057400"/>
            <a:ext cx="2949180" cy="3811588"/>
          </a:xfrm>
          <a:prstGeom prst="rect">
            <a:avLst/>
          </a:prstGeom>
        </p:spPr>
        <p:txBody>
          <a:bodyPr/>
          <a:lstStyle/>
          <a:p>
            <a:pPr marL="0" indent="0">
              <a:buSzTx/>
              <a:buFontTx/>
              <a:buNone/>
              <a:defRPr sz="1600"/>
            </a:pPr>
            <a:endParaRPr/>
          </a:p>
        </p:txBody>
      </p:sp>
      <p:sp>
        <p:nvSpPr>
          <p:cNvPr id="7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タイトル付きの図">
    <p:spTree>
      <p:nvGrpSpPr>
        <p:cNvPr id="1" name=""/>
        <p:cNvGrpSpPr/>
        <p:nvPr/>
      </p:nvGrpSpPr>
      <p:grpSpPr>
        <a:xfrm>
          <a:off x="0" y="0"/>
          <a:ext cx="0" cy="0"/>
          <a:chOff x="0" y="0"/>
          <a:chExt cx="0" cy="0"/>
        </a:xfrm>
      </p:grpSpPr>
      <p:sp>
        <p:nvSpPr>
          <p:cNvPr id="82" name="タイトルテキスト"/>
          <p:cNvSpPr txBox="1">
            <a:spLocks noGrp="1"/>
          </p:cNvSpPr>
          <p:nvPr>
            <p:ph type="title"/>
          </p:nvPr>
        </p:nvSpPr>
        <p:spPr>
          <a:xfrm>
            <a:off x="629841" y="457200"/>
            <a:ext cx="2949178" cy="1600200"/>
          </a:xfrm>
          <a:prstGeom prst="rect">
            <a:avLst/>
          </a:prstGeom>
        </p:spPr>
        <p:txBody>
          <a:bodyPr anchor="b"/>
          <a:lstStyle>
            <a:lvl1pPr>
              <a:defRPr sz="3200"/>
            </a:lvl1pPr>
          </a:lstStyle>
          <a:p>
            <a:r>
              <a:t>タイトルテキスト</a:t>
            </a:r>
          </a:p>
        </p:txBody>
      </p:sp>
      <p:sp>
        <p:nvSpPr>
          <p:cNvPr id="83" name="Picture Placeholder 2"/>
          <p:cNvSpPr>
            <a:spLocks noGrp="1"/>
          </p:cNvSpPr>
          <p:nvPr>
            <p:ph type="pic" sz="half" idx="21"/>
          </p:nvPr>
        </p:nvSpPr>
        <p:spPr>
          <a:xfrm>
            <a:off x="3887391" y="987425"/>
            <a:ext cx="4629151" cy="4873626"/>
          </a:xfrm>
          <a:prstGeom prst="rect">
            <a:avLst/>
          </a:prstGeom>
        </p:spPr>
        <p:txBody>
          <a:bodyPr lIns="91439" rIns="91439">
            <a:noAutofit/>
          </a:bodyPr>
          <a:lstStyle/>
          <a:p>
            <a:endParaRPr/>
          </a:p>
        </p:txBody>
      </p:sp>
      <p:sp>
        <p:nvSpPr>
          <p:cNvPr id="84" name="本文レベル1…"/>
          <p:cNvSpPr txBox="1">
            <a:spLocks noGrp="1"/>
          </p:cNvSpPr>
          <p:nvPr>
            <p:ph type="body" sz="quarter" idx="1"/>
          </p:nvPr>
        </p:nvSpPr>
        <p:spPr>
          <a:xfrm>
            <a:off x="629841" y="2057400"/>
            <a:ext cx="2949178"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本文レベル1</a:t>
            </a:r>
          </a:p>
          <a:p>
            <a:pPr lvl="1"/>
            <a:r>
              <a:t>本文レベル2</a:t>
            </a:r>
          </a:p>
          <a:p>
            <a:pPr lvl="2"/>
            <a:r>
              <a:t>本文レベル3</a:t>
            </a:r>
          </a:p>
          <a:p>
            <a:pPr lvl="3"/>
            <a:r>
              <a:t>本文レベル4</a:t>
            </a:r>
          </a:p>
          <a:p>
            <a:pPr lvl="4"/>
            <a:r>
              <a:t>本文レベル5</a:t>
            </a:r>
          </a:p>
        </p:txBody>
      </p:sp>
      <p:sp>
        <p:nvSpPr>
          <p:cNvPr id="8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タイトルテキスト"/>
          <p:cNvSpPr txBox="1">
            <a:spLocks noGrp="1"/>
          </p:cNvSpPr>
          <p:nvPr>
            <p:ph type="title"/>
          </p:nvPr>
        </p:nvSpPr>
        <p:spPr>
          <a:xfrm>
            <a:off x="628650" y="365125"/>
            <a:ext cx="7886700" cy="13255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タイトルテキスト</a:t>
            </a:r>
          </a:p>
        </p:txBody>
      </p:sp>
      <p:sp>
        <p:nvSpPr>
          <p:cNvPr id="3" name="本文レベル1…"/>
          <p:cNvSpPr txBox="1">
            <a:spLocks noGrp="1"/>
          </p:cNvSpPr>
          <p:nvPr>
            <p:ph type="body" idx="1"/>
          </p:nvPr>
        </p:nvSpPr>
        <p:spPr>
          <a:xfrm>
            <a:off x="628650" y="1825625"/>
            <a:ext cx="78867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本文レベル1</a:t>
            </a:r>
          </a:p>
          <a:p>
            <a:pPr lvl="1"/>
            <a:r>
              <a:t>本文レベル2</a:t>
            </a:r>
          </a:p>
          <a:p>
            <a:pPr lvl="2"/>
            <a:r>
              <a:t>本文レベル3</a:t>
            </a:r>
          </a:p>
          <a:p>
            <a:pPr lvl="3"/>
            <a:r>
              <a:t>本文レベル4</a:t>
            </a:r>
          </a:p>
          <a:p>
            <a:pPr lvl="4"/>
            <a:r>
              <a:t>本文レベル5</a:t>
            </a:r>
          </a:p>
        </p:txBody>
      </p:sp>
      <p:sp>
        <p:nvSpPr>
          <p:cNvPr id="4" name="スライド番号"/>
          <p:cNvSpPr txBox="1">
            <a:spLocks noGrp="1"/>
          </p:cNvSpPr>
          <p:nvPr>
            <p:ph type="sldNum" sz="quarter" idx="2"/>
          </p:nvPr>
        </p:nvSpPr>
        <p:spPr>
          <a:xfrm>
            <a:off x="8256726" y="6414761"/>
            <a:ext cx="258624" cy="248306"/>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スライド番号プレースホルダー 8"/>
          <p:cNvSpPr txBox="1">
            <a:spLocks noGrp="1"/>
          </p:cNvSpPr>
          <p:nvPr>
            <p:ph type="sldNum" sz="quarter" idx="2"/>
          </p:nvPr>
        </p:nvSpPr>
        <p:spPr>
          <a:xfrm>
            <a:off x="8867368" y="6554461"/>
            <a:ext cx="181382" cy="248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a:t>
            </a:fld>
            <a:endParaRPr/>
          </a:p>
        </p:txBody>
      </p:sp>
      <p:grpSp>
        <p:nvGrpSpPr>
          <p:cNvPr id="100" name="四角形: 角を丸くする 4"/>
          <p:cNvGrpSpPr/>
          <p:nvPr/>
        </p:nvGrpSpPr>
        <p:grpSpPr>
          <a:xfrm>
            <a:off x="328525" y="4023003"/>
            <a:ext cx="8394229" cy="2557737"/>
            <a:chOff x="0" y="0"/>
            <a:chExt cx="8394228" cy="2853045"/>
          </a:xfrm>
        </p:grpSpPr>
        <p:sp>
          <p:nvSpPr>
            <p:cNvPr id="98" name="角丸四角形"/>
            <p:cNvSpPr/>
            <p:nvPr/>
          </p:nvSpPr>
          <p:spPr>
            <a:xfrm>
              <a:off x="0" y="0"/>
              <a:ext cx="8394228" cy="2853045"/>
            </a:xfrm>
            <a:prstGeom prst="roundRect">
              <a:avLst>
                <a:gd name="adj" fmla="val 13178"/>
              </a:avLst>
            </a:prstGeom>
            <a:noFill/>
            <a:ln w="19050" cap="flat">
              <a:solidFill>
                <a:srgbClr val="002060"/>
              </a:solidFill>
              <a:prstDash val="solid"/>
              <a:miter lim="800000"/>
            </a:ln>
            <a:effectLst/>
          </p:spPr>
          <p:txBody>
            <a:bodyPr wrap="square" lIns="45719" tIns="45719" rIns="45719" bIns="45719" numCol="1" anchor="ctr">
              <a:noAutofit/>
            </a:bodyPr>
            <a:lstStyle/>
            <a:p>
              <a:pPr>
                <a:defRPr sz="1300"/>
              </a:pPr>
              <a:endParaRPr/>
            </a:p>
          </p:txBody>
        </p:sp>
        <p:sp>
          <p:nvSpPr>
            <p:cNvPr id="99" name="（１）介護保険制度の持続可能性の確保…"/>
            <p:cNvSpPr/>
            <p:nvPr/>
          </p:nvSpPr>
          <p:spPr>
            <a:xfrm>
              <a:off x="92721" y="156273"/>
              <a:ext cx="8301507" cy="254050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1100" u="sng"/>
              </a:pPr>
              <a:r>
                <a:rPr sz="1200" dirty="0">
                  <a:solidFill>
                    <a:schemeClr val="tx1"/>
                  </a:solidFill>
                  <a:latin typeface="Meiryo UI" panose="020B0604030504040204" pitchFamily="50" charset="-128"/>
                  <a:ea typeface="Meiryo UI" panose="020B0604030504040204" pitchFamily="50" charset="-128"/>
                  <a:cs typeface="+mn-cs"/>
                  <a:sym typeface="Helvetica"/>
                </a:rPr>
                <a:t>（１）介護保険制度の持続可能性の確保</a:t>
              </a: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高齢者が元気に生活し続けることができるよう、介護予防や活動の場づくりに取り組む</a:t>
              </a:r>
              <a:r>
                <a:rPr sz="1200" dirty="0">
                  <a:solidFill>
                    <a:schemeClr val="tx1"/>
                  </a:solidFill>
                  <a:latin typeface="Meiryo UI" panose="020B0604030504040204" pitchFamily="50" charset="-128"/>
                  <a:ea typeface="Meiryo UI" panose="020B0604030504040204" pitchFamily="50" charset="-128"/>
                  <a:cs typeface="+mn-cs"/>
                  <a:sym typeface="Helvetica"/>
                </a:rPr>
                <a:t>。</a:t>
              </a:r>
              <a:endParaRPr lang="en-US"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また、介護が必要となった際に適時・適切なサービスを受けることができるよう、介護サービスを支える人材の確保等に取り組む</a:t>
              </a:r>
              <a:r>
                <a:rPr sz="1200" dirty="0">
                  <a:solidFill>
                    <a:schemeClr val="tx1"/>
                  </a:solidFill>
                  <a:latin typeface="Meiryo UI" panose="020B0604030504040204" pitchFamily="50" charset="-128"/>
                  <a:ea typeface="Meiryo UI" panose="020B0604030504040204" pitchFamily="50" charset="-128"/>
                  <a:cs typeface="+mn-cs"/>
                  <a:sym typeface="Helvetica"/>
                </a:rPr>
                <a:t>。</a:t>
              </a:r>
            </a:p>
            <a:p>
              <a:pPr>
                <a:defRPr sz="1100"/>
              </a:pPr>
              <a:endParaRPr dirty="0">
                <a:solidFill>
                  <a:schemeClr val="tx1"/>
                </a:solidFill>
                <a:latin typeface="Meiryo UI" panose="020B0604030504040204" pitchFamily="50" charset="-128"/>
                <a:ea typeface="Meiryo UI" panose="020B0604030504040204" pitchFamily="50" charset="-128"/>
                <a:cs typeface="+mn-cs"/>
                <a:sym typeface="Helvetica"/>
              </a:endParaRPr>
            </a:p>
            <a:p>
              <a:pPr>
                <a:defRPr sz="1100" u="sng"/>
              </a:pPr>
              <a:r>
                <a:rPr sz="1200" dirty="0">
                  <a:solidFill>
                    <a:schemeClr val="tx1"/>
                  </a:solidFill>
                  <a:latin typeface="Meiryo UI" panose="020B0604030504040204" pitchFamily="50" charset="-128"/>
                  <a:ea typeface="Meiryo UI" panose="020B0604030504040204" pitchFamily="50" charset="-128"/>
                  <a:cs typeface="+mn-cs"/>
                  <a:sym typeface="Helvetica"/>
                </a:rPr>
                <a:t>（２）大阪府の特徴に対応したサービス基盤等の構築</a:t>
              </a: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大阪府は、在宅サービスの利用者や単身世帯が多く、保険料の所得段階が低い方の割合が高いことが特徴。</a:t>
              </a:r>
              <a:endParaRPr lang="en-US" altLang="ja-JP"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また、要介護度の高い高齢者や医療と介護双方のニーズを有する高齢者等の増加が見込まれる</a:t>
              </a:r>
              <a:r>
                <a:rPr sz="1200" dirty="0">
                  <a:solidFill>
                    <a:schemeClr val="tx1"/>
                  </a:solidFill>
                  <a:latin typeface="Meiryo UI" panose="020B0604030504040204" pitchFamily="50" charset="-128"/>
                  <a:ea typeface="Meiryo UI" panose="020B0604030504040204" pitchFamily="50" charset="-128"/>
                  <a:cs typeface="+mn-cs"/>
                  <a:sym typeface="Helvetica"/>
                </a:rPr>
                <a:t>。</a:t>
              </a:r>
              <a:endParaRPr lang="en-US"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医介連携など、在宅での生活を継続できる環境づくりや、地域生活課題の把握・支援を行う包括的な支援体制の構築に取り組む</a:t>
              </a:r>
              <a:r>
                <a:rPr sz="1200" dirty="0">
                  <a:solidFill>
                    <a:schemeClr val="tx1"/>
                  </a:solidFill>
                  <a:latin typeface="Meiryo UI" panose="020B0604030504040204" pitchFamily="50" charset="-128"/>
                  <a:ea typeface="Meiryo UI" panose="020B0604030504040204" pitchFamily="50" charset="-128"/>
                  <a:cs typeface="+mn-cs"/>
                  <a:sym typeface="Helvetica"/>
                </a:rPr>
                <a:t>。</a:t>
              </a:r>
            </a:p>
            <a:p>
              <a:pPr>
                <a:defRPr sz="1100" u="sng"/>
              </a:pPr>
              <a:endParaRPr dirty="0">
                <a:solidFill>
                  <a:schemeClr val="tx1"/>
                </a:solidFill>
                <a:latin typeface="Meiryo UI" panose="020B0604030504040204" pitchFamily="50" charset="-128"/>
                <a:ea typeface="Meiryo UI" panose="020B0604030504040204" pitchFamily="50" charset="-128"/>
                <a:cs typeface="+mn-cs"/>
                <a:sym typeface="Helvetica"/>
              </a:endParaRPr>
            </a:p>
            <a:p>
              <a:pPr>
                <a:defRPr sz="1100" u="sng"/>
              </a:pPr>
              <a:r>
                <a:rPr sz="1200" dirty="0">
                  <a:solidFill>
                    <a:schemeClr val="tx1"/>
                  </a:solidFill>
                  <a:latin typeface="Meiryo UI" panose="020B0604030504040204" pitchFamily="50" charset="-128"/>
                  <a:ea typeface="Meiryo UI" panose="020B0604030504040204" pitchFamily="50" charset="-128"/>
                  <a:cs typeface="+mn-cs"/>
                  <a:sym typeface="Helvetica"/>
                </a:rPr>
                <a:t>（３）市町村や各種団体との協働による地域包括ケアシステムの深化・推進、地域共生社会の実現</a:t>
              </a: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住まい・医療・介護・予防・生活支援が一体的に提供される地域包括ケアシステムは、地域共生社会の中核的な基盤となり得るもの</a:t>
              </a:r>
              <a:r>
                <a:rPr sz="1200" dirty="0">
                  <a:solidFill>
                    <a:schemeClr val="tx1"/>
                  </a:solidFill>
                  <a:latin typeface="Meiryo UI" panose="020B0604030504040204" pitchFamily="50" charset="-128"/>
                  <a:ea typeface="Meiryo UI" panose="020B0604030504040204" pitchFamily="50" charset="-128"/>
                  <a:cs typeface="+mn-cs"/>
                  <a:sym typeface="Helvetica"/>
                </a:rPr>
                <a:t>。</a:t>
              </a:r>
              <a:endParaRPr lang="en-US"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行政のみならず</a:t>
              </a:r>
              <a:r>
                <a:rPr sz="1200" dirty="0">
                  <a:solidFill>
                    <a:schemeClr val="tx1"/>
                  </a:solidFill>
                  <a:latin typeface="Meiryo UI" panose="020B0604030504040204" pitchFamily="50" charset="-128"/>
                  <a:ea typeface="Meiryo UI" panose="020B0604030504040204" pitchFamily="50" charset="-128"/>
                  <a:cs typeface="+mn-cs"/>
                  <a:sym typeface="Helvetica"/>
                </a:rPr>
                <a:t>、</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住民や事業者等と連携・協働し、認知症の方を含む高齢者を多様な主体で支え合う地域づくりを進める。</a:t>
              </a:r>
              <a:endParaRPr sz="1200" dirty="0">
                <a:solidFill>
                  <a:schemeClr val="tx1"/>
                </a:solidFill>
                <a:latin typeface="Meiryo UI" panose="020B0604030504040204" pitchFamily="50" charset="-128"/>
                <a:ea typeface="Meiryo UI" panose="020B0604030504040204" pitchFamily="50" charset="-128"/>
                <a:cs typeface="+mn-cs"/>
                <a:sym typeface="Helvetica"/>
              </a:endParaRPr>
            </a:p>
          </p:txBody>
        </p:sp>
      </p:grpSp>
      <p:grpSp>
        <p:nvGrpSpPr>
          <p:cNvPr id="106" name="四角形: 角を丸くする 4"/>
          <p:cNvGrpSpPr/>
          <p:nvPr/>
        </p:nvGrpSpPr>
        <p:grpSpPr>
          <a:xfrm>
            <a:off x="328525" y="949755"/>
            <a:ext cx="8394229" cy="2715727"/>
            <a:chOff x="0" y="0"/>
            <a:chExt cx="8394228" cy="2755000"/>
          </a:xfrm>
        </p:grpSpPr>
        <p:sp>
          <p:nvSpPr>
            <p:cNvPr id="104" name="角丸四角形"/>
            <p:cNvSpPr/>
            <p:nvPr/>
          </p:nvSpPr>
          <p:spPr>
            <a:xfrm>
              <a:off x="0" y="0"/>
              <a:ext cx="8394228" cy="2755000"/>
            </a:xfrm>
            <a:prstGeom prst="roundRect">
              <a:avLst>
                <a:gd name="adj" fmla="val 13178"/>
              </a:avLst>
            </a:prstGeom>
            <a:noFill/>
            <a:ln w="19050" cap="flat">
              <a:solidFill>
                <a:srgbClr val="002060"/>
              </a:solidFill>
              <a:prstDash val="solid"/>
              <a:miter lim="800000"/>
            </a:ln>
            <a:effectLst/>
          </p:spPr>
          <p:txBody>
            <a:bodyPr wrap="square" lIns="45719" tIns="45719" rIns="45719" bIns="45719" numCol="1" anchor="ctr">
              <a:noAutofit/>
            </a:bodyPr>
            <a:lstStyle/>
            <a:p>
              <a:pPr>
                <a:defRPr sz="1300">
                  <a:latin typeface="Meiryo UI"/>
                  <a:ea typeface="Meiryo UI"/>
                  <a:cs typeface="Meiryo UI"/>
                  <a:sym typeface="Meiryo UI"/>
                </a:defRPr>
              </a:pPr>
              <a:endParaRPr/>
            </a:p>
          </p:txBody>
        </p:sp>
        <p:sp>
          <p:nvSpPr>
            <p:cNvPr id="105" name="・団塊の世代が75歳以上となる2025年まで後期高齢者の増加が顕著。また、団塊ジュニア世代が65歳以上となる2040年に向けて高齢者が増加。…"/>
            <p:cNvSpPr/>
            <p:nvPr/>
          </p:nvSpPr>
          <p:spPr>
            <a:xfrm>
              <a:off x="161579" y="198843"/>
              <a:ext cx="8147927" cy="235731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〇 団塊の世代が</a:t>
              </a:r>
              <a:r>
                <a:rPr lang="en-US" altLang="ja-JP" sz="1200" dirty="0">
                  <a:solidFill>
                    <a:schemeClr val="tx1"/>
                  </a:solidFill>
                  <a:latin typeface="Meiryo UI" panose="020B0604030504040204" pitchFamily="50" charset="-128"/>
                  <a:ea typeface="Meiryo UI" panose="020B0604030504040204" pitchFamily="50" charset="-128"/>
                </a:rPr>
                <a:t>75</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歳以上となる</a:t>
              </a:r>
              <a:r>
                <a:rPr lang="en-US" altLang="ja-JP" sz="1200" dirty="0">
                  <a:solidFill>
                    <a:schemeClr val="tx1"/>
                  </a:solidFill>
                  <a:latin typeface="Meiryo UI" panose="020B0604030504040204" pitchFamily="50" charset="-128"/>
                  <a:ea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年まで後期高齢者の増加が顕著。</a:t>
              </a:r>
              <a:endParaRPr lang="en-US" altLang="ja-JP"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また、団塊ジュニア世代が</a:t>
              </a:r>
              <a:r>
                <a:rPr lang="en-US" altLang="ja-JP" sz="1200" dirty="0">
                  <a:solidFill>
                    <a:schemeClr val="tx1"/>
                  </a:solidFill>
                  <a:latin typeface="Meiryo UI" panose="020B0604030504040204" pitchFamily="50" charset="-128"/>
                  <a:ea typeface="Meiryo UI" panose="020B0604030504040204" pitchFamily="50" charset="-128"/>
                </a:rPr>
                <a:t>65</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歳以上となる</a:t>
              </a:r>
              <a:r>
                <a:rPr lang="en-US" altLang="ja-JP" sz="1200" dirty="0">
                  <a:solidFill>
                    <a:schemeClr val="tx1"/>
                  </a:solidFill>
                  <a:latin typeface="Meiryo UI" panose="020B0604030504040204" pitchFamily="50" charset="-128"/>
                  <a:ea typeface="Meiryo UI" panose="020B0604030504040204" pitchFamily="50" charset="-128"/>
                </a:rPr>
                <a:t>2040</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年に向けて高齢者が増加。</a:t>
              </a: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〇 </a:t>
              </a:r>
              <a:r>
                <a:rPr sz="1200" dirty="0">
                  <a:solidFill>
                    <a:schemeClr val="tx1"/>
                  </a:solidFill>
                  <a:latin typeface="Meiryo UI" panose="020B0604030504040204" pitchFamily="50" charset="-128"/>
                  <a:ea typeface="Meiryo UI" panose="020B0604030504040204" pitchFamily="50" charset="-128"/>
                  <a:cs typeface="+mn-cs"/>
                  <a:sym typeface="Helvetica"/>
                </a:rPr>
                <a:t>高齢者の単身世帯の割合が高く、今後もその割合は増加。医療と介護双方のニーズが高まる</a:t>
              </a:r>
              <a:r>
                <a:rPr sz="1200" dirty="0">
                  <a:solidFill>
                    <a:schemeClr val="tx1"/>
                  </a:solidFill>
                  <a:latin typeface="Meiryo UI" panose="020B0604030504040204" pitchFamily="50" charset="-128"/>
                  <a:ea typeface="Meiryo UI" panose="020B0604030504040204" pitchFamily="50" charset="-128"/>
                </a:rPr>
                <a:t>85</a:t>
              </a:r>
              <a:r>
                <a:rPr sz="1200" dirty="0">
                  <a:solidFill>
                    <a:schemeClr val="tx1"/>
                  </a:solidFill>
                  <a:latin typeface="Meiryo UI" panose="020B0604030504040204" pitchFamily="50" charset="-128"/>
                  <a:ea typeface="Meiryo UI" panose="020B0604030504040204" pitchFamily="50" charset="-128"/>
                  <a:cs typeface="+mn-cs"/>
                  <a:sym typeface="Helvetica"/>
                </a:rPr>
                <a:t>歳以上人口が</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増加するなど</a:t>
              </a:r>
              <a:r>
                <a:rPr sz="1200" dirty="0">
                  <a:solidFill>
                    <a:schemeClr val="tx1"/>
                  </a:solidFill>
                  <a:latin typeface="Meiryo UI" panose="020B0604030504040204" pitchFamily="50" charset="-128"/>
                  <a:ea typeface="Meiryo UI" panose="020B0604030504040204" pitchFamily="50" charset="-128"/>
                  <a:cs typeface="+mn-cs"/>
                  <a:sym typeface="Helvetica"/>
                </a:rPr>
                <a:t>、</a:t>
              </a:r>
              <a:endParaRPr lang="ja-JP" altLang="en-US"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様々なニーズのある高齢者が増加。</a:t>
              </a: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〇 生産年齢人口は引き続き減少。介護保険制度に関する財政面と介護人材の確保の両面での持続可能性の確保が重要</a:t>
              </a:r>
              <a:r>
                <a:rPr sz="1200" dirty="0">
                  <a:solidFill>
                    <a:schemeClr val="tx1"/>
                  </a:solidFill>
                  <a:latin typeface="Meiryo UI" panose="020B0604030504040204" pitchFamily="50" charset="-128"/>
                  <a:ea typeface="Meiryo UI" panose="020B0604030504040204" pitchFamily="50" charset="-128"/>
                  <a:cs typeface="+mn-cs"/>
                  <a:sym typeface="Helvetica"/>
                </a:rPr>
                <a:t>。</a:t>
              </a:r>
            </a:p>
            <a:p>
              <a:pPr>
                <a:defRPr sz="1100"/>
              </a:pPr>
              <a:endParaRPr lang="en-US"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endParaRPr lang="en-US"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endParaRPr dirty="0">
                <a:solidFill>
                  <a:schemeClr val="tx1"/>
                </a:solidFill>
                <a:latin typeface="Meiryo UI" panose="020B0604030504040204" pitchFamily="50" charset="-128"/>
                <a:ea typeface="Meiryo UI" panose="020B0604030504040204" pitchFamily="50" charset="-128"/>
                <a:cs typeface="+mn-cs"/>
                <a:sym typeface="Helvetica"/>
              </a:endParaRPr>
            </a:p>
            <a:p>
              <a:pPr>
                <a:defRPr sz="1100" u="sng"/>
              </a:pPr>
              <a:r>
                <a:rPr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r>
                <a:rPr sz="1200" dirty="0">
                  <a:solidFill>
                    <a:schemeClr val="tx1"/>
                  </a:solidFill>
                  <a:latin typeface="Meiryo UI" panose="020B0604030504040204" pitchFamily="50" charset="-128"/>
                  <a:ea typeface="Meiryo UI" panose="020B0604030504040204" pitchFamily="50" charset="-128"/>
                </a:rPr>
                <a:t>本計画は、2040</a:t>
              </a:r>
              <a:r>
                <a:rPr sz="1200" dirty="0">
                  <a:solidFill>
                    <a:schemeClr val="tx1"/>
                  </a:solidFill>
                  <a:latin typeface="Meiryo UI" panose="020B0604030504040204" pitchFamily="50" charset="-128"/>
                  <a:ea typeface="Meiryo UI" panose="020B0604030504040204" pitchFamily="50" charset="-128"/>
                  <a:cs typeface="+mn-cs"/>
                  <a:sym typeface="Helvetica"/>
                </a:rPr>
                <a:t>年に向けて大阪府が取り組む高齢者保健福祉施策の大きな方向性に関する「羅針盤」としての位置づけ</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a:t>
              </a:r>
              <a:endParaRPr sz="1200" dirty="0">
                <a:solidFill>
                  <a:schemeClr val="tx1"/>
                </a:solidFill>
                <a:latin typeface="Meiryo UI" panose="020B0604030504040204" pitchFamily="50" charset="-128"/>
                <a:ea typeface="Meiryo UI" panose="020B0604030504040204" pitchFamily="50" charset="-128"/>
                <a:cs typeface="Meiryo UI"/>
                <a:sym typeface="Meiryo UI"/>
              </a:endParaRPr>
            </a:p>
            <a:p>
              <a:pPr>
                <a:defRPr sz="1100"/>
              </a:pPr>
              <a:endParaRPr lang="en-US" altLang="ja-JP" sz="4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a:t>
              </a:r>
              <a:r>
                <a:rPr sz="1200" dirty="0">
                  <a:solidFill>
                    <a:schemeClr val="tx1"/>
                  </a:solidFill>
                  <a:latin typeface="Meiryo UI" panose="020B0604030504040204" pitchFamily="50" charset="-128"/>
                  <a:ea typeface="Meiryo UI" panose="020B0604030504040204" pitchFamily="50" charset="-128"/>
                  <a:cs typeface="+mn-cs"/>
                  <a:sym typeface="Helvetica"/>
                </a:rPr>
                <a:t>・</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地域包括ケアシステムの深化・推進を通じて、高齢者が尊厳を持って、住み慣れた地域で安心して自分らしく暮らせる社会を構築</a:t>
              </a:r>
              <a:r>
                <a:rPr sz="1200" dirty="0">
                  <a:solidFill>
                    <a:schemeClr val="tx1"/>
                  </a:solidFill>
                  <a:latin typeface="Meiryo UI" panose="020B0604030504040204" pitchFamily="50" charset="-128"/>
                  <a:ea typeface="Meiryo UI" panose="020B0604030504040204" pitchFamily="50" charset="-128"/>
                  <a:cs typeface="+mn-cs"/>
                  <a:sym typeface="Helvetica"/>
                </a:rPr>
                <a:t>。</a:t>
              </a: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a:t>
              </a:r>
              <a:r>
                <a:rPr sz="1200" dirty="0">
                  <a:solidFill>
                    <a:schemeClr val="tx1"/>
                  </a:solidFill>
                  <a:latin typeface="Meiryo UI" panose="020B0604030504040204" pitchFamily="50" charset="-128"/>
                  <a:ea typeface="Meiryo UI" panose="020B0604030504040204" pitchFamily="50" charset="-128"/>
                  <a:cs typeface="+mn-cs"/>
                  <a:sym typeface="Helvetica"/>
                </a:rPr>
                <a:t>・</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制度・分野の枠や</a:t>
              </a:r>
              <a:r>
                <a:rPr sz="1200" dirty="0">
                  <a:solidFill>
                    <a:schemeClr val="tx1"/>
                  </a:solidFill>
                  <a:latin typeface="Meiryo UI" panose="020B0604030504040204" pitchFamily="50" charset="-128"/>
                  <a:ea typeface="Meiryo UI" panose="020B0604030504040204" pitchFamily="50" charset="-128"/>
                  <a:cs typeface="+mn-cs"/>
                  <a:sym typeface="Helvetica"/>
                </a:rPr>
                <a:t>、「</a:t>
              </a: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支える側」と「支えられる側」という従来の関係を超えて、一人ひとりが生きがいや役割を持ち</a:t>
              </a:r>
              <a:r>
                <a:rPr sz="1200" dirty="0">
                  <a:solidFill>
                    <a:schemeClr val="tx1"/>
                  </a:solidFill>
                  <a:latin typeface="Meiryo UI" panose="020B0604030504040204" pitchFamily="50" charset="-128"/>
                  <a:ea typeface="Meiryo UI" panose="020B0604030504040204" pitchFamily="50" charset="-128"/>
                  <a:cs typeface="+mn-cs"/>
                  <a:sym typeface="Helvetica"/>
                </a:rPr>
                <a:t>、</a:t>
              </a:r>
              <a:endParaRPr lang="en-US" sz="1200" dirty="0">
                <a:solidFill>
                  <a:schemeClr val="tx1"/>
                </a:solidFill>
                <a:latin typeface="Meiryo UI" panose="020B0604030504040204" pitchFamily="50" charset="-128"/>
                <a:ea typeface="Meiryo UI" panose="020B0604030504040204" pitchFamily="50" charset="-128"/>
                <a:cs typeface="+mn-cs"/>
                <a:sym typeface="Helvetica"/>
              </a:endParaRPr>
            </a:p>
            <a:p>
              <a:pPr>
                <a:defRPr sz="1100"/>
              </a:pPr>
              <a:r>
                <a:rPr lang="ja-JP" altLang="en-US" sz="1200" dirty="0">
                  <a:solidFill>
                    <a:schemeClr val="tx1"/>
                  </a:solidFill>
                  <a:latin typeface="Meiryo UI" panose="020B0604030504040204" pitchFamily="50" charset="-128"/>
                  <a:ea typeface="Meiryo UI" panose="020B0604030504040204" pitchFamily="50" charset="-128"/>
                  <a:cs typeface="+mn-cs"/>
                  <a:sym typeface="Helvetica"/>
                </a:rPr>
                <a:t>　　助け合いながら暮らしていくことのできる「地域共生社会」を実現</a:t>
              </a:r>
              <a:r>
                <a:rPr sz="1200" dirty="0">
                  <a:solidFill>
                    <a:schemeClr val="tx1"/>
                  </a:solidFill>
                  <a:latin typeface="Meiryo UI" panose="020B0604030504040204" pitchFamily="50" charset="-128"/>
                  <a:ea typeface="Meiryo UI" panose="020B0604030504040204" pitchFamily="50" charset="-128"/>
                  <a:cs typeface="+mn-cs"/>
                  <a:sym typeface="Helvetica"/>
                </a:rPr>
                <a:t>。</a:t>
              </a:r>
            </a:p>
          </p:txBody>
        </p:sp>
      </p:grpSp>
      <p:sp>
        <p:nvSpPr>
          <p:cNvPr id="112" name="下矢印 1"/>
          <p:cNvSpPr/>
          <p:nvPr/>
        </p:nvSpPr>
        <p:spPr>
          <a:xfrm>
            <a:off x="3836208" y="2196234"/>
            <a:ext cx="1378858" cy="262039"/>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5400" y="10800"/>
                </a:lnTo>
                <a:lnTo>
                  <a:pt x="5400" y="0"/>
                </a:lnTo>
                <a:lnTo>
                  <a:pt x="16200" y="0"/>
                </a:lnTo>
                <a:lnTo>
                  <a:pt x="16200" y="10800"/>
                </a:lnTo>
                <a:lnTo>
                  <a:pt x="21600" y="10800"/>
                </a:lnTo>
                <a:lnTo>
                  <a:pt x="10800" y="21600"/>
                </a:lnTo>
                <a:close/>
              </a:path>
            </a:pathLst>
          </a:custGeom>
          <a:solidFill>
            <a:schemeClr val="accent1"/>
          </a:solidFill>
          <a:ln w="12700">
            <a:solidFill>
              <a:srgbClr val="42719B"/>
            </a:solidFill>
            <a:miter/>
          </a:ln>
        </p:spPr>
        <p:txBody>
          <a:bodyPr lIns="45719" rIns="45719" anchor="ctr"/>
          <a:lstStyle/>
          <a:p>
            <a:pPr algn="ctr">
              <a:defRPr>
                <a:solidFill>
                  <a:srgbClr val="FFFFFF"/>
                </a:solidFill>
              </a:defRPr>
            </a:pPr>
            <a:endParaRPr/>
          </a:p>
        </p:txBody>
      </p:sp>
      <p:sp>
        <p:nvSpPr>
          <p:cNvPr id="20" name="正方形/長方形 19">
            <a:extLst>
              <a:ext uri="{FF2B5EF4-FFF2-40B4-BE49-F238E27FC236}">
                <a16:creationId xmlns:a16="http://schemas.microsoft.com/office/drawing/2014/main" id="{760DF291-CCAF-4917-A179-C578C77FF6ED}"/>
              </a:ext>
            </a:extLst>
          </p:cNvPr>
          <p:cNvSpPr/>
          <p:nvPr/>
        </p:nvSpPr>
        <p:spPr>
          <a:xfrm>
            <a:off x="0" y="47625"/>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a:t>
            </a:r>
            <a:r>
              <a:rPr kumimoji="1" lang="ja-JP" altLang="en-US" b="1" dirty="0">
                <a:latin typeface="BIZ UDPゴシック" panose="020B0400000000000000" pitchFamily="50" charset="-128"/>
                <a:ea typeface="BIZ UDPゴシック" panose="020B0400000000000000" pitchFamily="50" charset="-128"/>
              </a:rPr>
              <a:t>のポイント</a:t>
            </a:r>
          </a:p>
        </p:txBody>
      </p:sp>
      <p:sp>
        <p:nvSpPr>
          <p:cNvPr id="21" name="角丸四角形 7">
            <a:extLst>
              <a:ext uri="{FF2B5EF4-FFF2-40B4-BE49-F238E27FC236}">
                <a16:creationId xmlns:a16="http://schemas.microsoft.com/office/drawing/2014/main" id="{3D191372-0B55-4224-8BDE-CF45FC1DA011}"/>
              </a:ext>
            </a:extLst>
          </p:cNvPr>
          <p:cNvSpPr/>
          <p:nvPr/>
        </p:nvSpPr>
        <p:spPr>
          <a:xfrm>
            <a:off x="280901" y="674250"/>
            <a:ext cx="2606970" cy="368294"/>
          </a:xfrm>
          <a:prstGeom prst="roundRect">
            <a:avLst>
              <a:gd name="adj" fmla="val 50000"/>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策定の趣旨</a:t>
            </a:r>
          </a:p>
        </p:txBody>
      </p:sp>
      <p:sp>
        <p:nvSpPr>
          <p:cNvPr id="22" name="角丸四角形 7">
            <a:extLst>
              <a:ext uri="{FF2B5EF4-FFF2-40B4-BE49-F238E27FC236}">
                <a16:creationId xmlns:a16="http://schemas.microsoft.com/office/drawing/2014/main" id="{723C8A56-D737-4FE8-BD19-5AE9156F1656}"/>
              </a:ext>
            </a:extLst>
          </p:cNvPr>
          <p:cNvSpPr/>
          <p:nvPr/>
        </p:nvSpPr>
        <p:spPr>
          <a:xfrm>
            <a:off x="283049" y="3773245"/>
            <a:ext cx="2606970" cy="368294"/>
          </a:xfrm>
          <a:prstGeom prst="roundRect">
            <a:avLst>
              <a:gd name="adj" fmla="val 50000"/>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取組みの方向性</a:t>
            </a:r>
            <a:endParaRPr kumimoji="1" lang="ja-JP" altLang="en-US" sz="1200" b="1"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63CA930D-BE42-41CD-9C46-36DA974668A4}"/>
              </a:ext>
            </a:extLst>
          </p:cNvPr>
          <p:cNvSpPr/>
          <p:nvPr/>
        </p:nvSpPr>
        <p:spPr>
          <a:xfrm>
            <a:off x="8168132" y="45073"/>
            <a:ext cx="960120" cy="369382"/>
          </a:xfrm>
          <a:prstGeom prst="rect">
            <a:avLst/>
          </a:prstGeom>
          <a:solidFill>
            <a:srgbClr val="FFFFFF"/>
          </a:solid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0" hangingPunct="0">
              <a:lnSpc>
                <a:spcPct val="100000"/>
              </a:lnSpc>
              <a:spcBef>
                <a:spcPts val="0"/>
              </a:spcBef>
              <a:spcAft>
                <a:spcPts val="0"/>
              </a:spcAft>
              <a:buClrTx/>
              <a:buSzTx/>
              <a:buFontTx/>
              <a:buNone/>
              <a:tabLst/>
            </a:pPr>
            <a:r>
              <a:rPr kumimoji="0" lang="ja-JP" altLang="en-US" sz="1800" b="0" i="0" u="none" strike="noStrike" cap="none" spc="0" normalizeH="0" baseline="0" dirty="0">
                <a:ln>
                  <a:noFill/>
                </a:ln>
                <a:solidFill>
                  <a:srgbClr val="000000"/>
                </a:solidFill>
                <a:effectLst/>
                <a:uFillTx/>
                <a:latin typeface="Calibri"/>
                <a:ea typeface="Calibri"/>
                <a:cs typeface="Calibri"/>
                <a:sym typeface="Calibri"/>
              </a:rPr>
              <a:t>資料１</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スライド番号プレースホルダー 8"/>
          <p:cNvSpPr txBox="1">
            <a:spLocks noGrp="1"/>
          </p:cNvSpPr>
          <p:nvPr>
            <p:ph type="sldNum" sz="quarter" idx="2"/>
          </p:nvPr>
        </p:nvSpPr>
        <p:spPr>
          <a:xfrm>
            <a:off x="8867368" y="6554461"/>
            <a:ext cx="181382" cy="24830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
        <p:nvSpPr>
          <p:cNvPr id="121" name="四角形"/>
          <p:cNvSpPr/>
          <p:nvPr/>
        </p:nvSpPr>
        <p:spPr>
          <a:xfrm>
            <a:off x="328525" y="1035141"/>
            <a:ext cx="4085037" cy="1553069"/>
          </a:xfrm>
          <a:prstGeom prst="rect">
            <a:avLst/>
          </a:prstGeom>
          <a:solidFill>
            <a:srgbClr val="DEEBF7"/>
          </a:solidFill>
          <a:ln w="12700" cap="flat">
            <a:noFill/>
            <a:miter lim="400000"/>
          </a:ln>
          <a:effectLst/>
        </p:spPr>
        <p:txBody>
          <a:bodyPr wrap="square" lIns="45719" tIns="45719" rIns="45719" bIns="45719" numCol="1" anchor="t">
            <a:noAutofit/>
          </a:bodyPr>
          <a:lstStyle/>
          <a:p>
            <a:pPr>
              <a:defRPr sz="1400">
                <a:latin typeface="Meiryo UI"/>
                <a:ea typeface="Meiryo UI"/>
                <a:cs typeface="Meiryo UI"/>
                <a:sym typeface="Meiryo UI"/>
              </a:defRPr>
            </a:pPr>
            <a:endParaRPr/>
          </a:p>
        </p:txBody>
      </p:sp>
      <p:sp>
        <p:nvSpPr>
          <p:cNvPr id="122" name="■地域包括ケアシステムの深化・推進に向けた取組み…"/>
          <p:cNvSpPr txBox="1"/>
          <p:nvPr/>
        </p:nvSpPr>
        <p:spPr>
          <a:xfrm>
            <a:off x="374245" y="1035141"/>
            <a:ext cx="3993597" cy="150810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sz="1100">
                <a:latin typeface="Meiryo UI"/>
                <a:ea typeface="Meiryo UI"/>
                <a:cs typeface="Meiryo UI"/>
                <a:sym typeface="Meiryo UI"/>
              </a:defRPr>
            </a:pPr>
            <a:r>
              <a:rPr sz="1200" b="1" dirty="0"/>
              <a:t>■</a:t>
            </a:r>
            <a:r>
              <a:rPr lang="ja-JP" altLang="en-US" sz="1200" b="1" dirty="0"/>
              <a:t>地域包括ケアシステムの深化・推進</a:t>
            </a:r>
            <a:endParaRPr lang="en-US" sz="1200" b="1" dirty="0"/>
          </a:p>
          <a:p>
            <a:pPr>
              <a:defRPr sz="1100">
                <a:latin typeface="Meiryo UI"/>
                <a:ea typeface="Meiryo UI"/>
                <a:cs typeface="Meiryo UI"/>
                <a:sym typeface="Meiryo UI"/>
              </a:defRPr>
            </a:pPr>
            <a:endParaRPr sz="800" dirty="0"/>
          </a:p>
          <a:p>
            <a:pPr>
              <a:defRPr sz="1100">
                <a:latin typeface="Meiryo UI"/>
                <a:ea typeface="Meiryo UI"/>
                <a:cs typeface="Meiryo UI"/>
                <a:sym typeface="Meiryo UI"/>
              </a:defRPr>
            </a:pPr>
            <a:r>
              <a:rPr dirty="0"/>
              <a:t>→</a:t>
            </a:r>
            <a:r>
              <a:rPr lang="ja-JP" altLang="en-US" dirty="0"/>
              <a:t>　地域共生社会の実現に向け、市町村や多様な主体による</a:t>
            </a:r>
            <a:endParaRPr lang="en-US" altLang="ja-JP" dirty="0"/>
          </a:p>
          <a:p>
            <a:pPr>
              <a:defRPr sz="1100">
                <a:latin typeface="Meiryo UI"/>
                <a:ea typeface="Meiryo UI"/>
                <a:cs typeface="Meiryo UI"/>
                <a:sym typeface="Meiryo UI"/>
              </a:defRPr>
            </a:pPr>
            <a:r>
              <a:rPr lang="ja-JP" altLang="en-US" dirty="0"/>
              <a:t>　　介護予防、日常生活支援や社会参加の取組み等を促進</a:t>
            </a:r>
            <a:endParaRPr lang="en-US" dirty="0"/>
          </a:p>
          <a:p>
            <a:pPr>
              <a:defRPr sz="1100">
                <a:latin typeface="Meiryo UI"/>
                <a:ea typeface="Meiryo UI"/>
                <a:cs typeface="Meiryo UI"/>
                <a:sym typeface="Meiryo UI"/>
              </a:defRPr>
            </a:pPr>
            <a:endParaRPr sz="400" dirty="0"/>
          </a:p>
          <a:p>
            <a:pPr>
              <a:defRPr sz="1100">
                <a:latin typeface="Meiryo UI"/>
                <a:ea typeface="Meiryo UI"/>
                <a:cs typeface="Meiryo UI"/>
                <a:sym typeface="Meiryo UI"/>
              </a:defRPr>
            </a:pPr>
            <a:r>
              <a:rPr lang="ja-JP" altLang="en-US" dirty="0"/>
              <a:t>　　</a:t>
            </a:r>
            <a:r>
              <a:rPr dirty="0"/>
              <a:t>・</a:t>
            </a:r>
            <a:r>
              <a:rPr lang="ja-JP" altLang="en-US" dirty="0"/>
              <a:t> 研修・アドバイザー派遣等による市町村の取組み支援、</a:t>
            </a:r>
            <a:endParaRPr lang="en-US" altLang="ja-JP" dirty="0"/>
          </a:p>
          <a:p>
            <a:pPr>
              <a:defRPr sz="1100">
                <a:latin typeface="Meiryo UI"/>
                <a:ea typeface="Meiryo UI"/>
                <a:cs typeface="Meiryo UI"/>
                <a:sym typeface="Meiryo UI"/>
              </a:defRPr>
            </a:pPr>
            <a:r>
              <a:rPr lang="ja-JP" altLang="en-US" dirty="0"/>
              <a:t>　　　住民主体の地域づくり活動への支援を引き続き推進</a:t>
            </a:r>
            <a:endParaRPr lang="en-US" dirty="0"/>
          </a:p>
          <a:p>
            <a:pPr>
              <a:defRPr sz="1100">
                <a:latin typeface="Meiryo UI"/>
                <a:ea typeface="Meiryo UI"/>
                <a:cs typeface="Meiryo UI"/>
                <a:sym typeface="Meiryo UI"/>
              </a:defRPr>
            </a:pPr>
            <a:endParaRPr sz="200" dirty="0">
              <a:solidFill>
                <a:schemeClr val="tx1"/>
              </a:solidFill>
            </a:endParaRPr>
          </a:p>
          <a:p>
            <a:pPr>
              <a:defRPr sz="1100">
                <a:latin typeface="Meiryo UI"/>
                <a:ea typeface="Meiryo UI"/>
                <a:cs typeface="Meiryo UI"/>
                <a:sym typeface="Meiryo UI"/>
              </a:defRPr>
            </a:pPr>
            <a:r>
              <a:rPr lang="ja-JP" altLang="en-US" dirty="0">
                <a:solidFill>
                  <a:schemeClr val="tx1"/>
                </a:solidFill>
              </a:rPr>
              <a:t>　　</a:t>
            </a:r>
            <a:r>
              <a:rPr dirty="0">
                <a:solidFill>
                  <a:schemeClr val="tx1"/>
                </a:solidFill>
              </a:rPr>
              <a:t>・</a:t>
            </a:r>
            <a:r>
              <a:rPr lang="ja-JP" altLang="en-US" dirty="0">
                <a:solidFill>
                  <a:schemeClr val="tx1"/>
                </a:solidFill>
              </a:rPr>
              <a:t> 生活困窮者や家族介護者支援を含む包括的な支援体制の</a:t>
            </a:r>
            <a:endParaRPr lang="en-US" altLang="ja-JP" dirty="0">
              <a:solidFill>
                <a:schemeClr val="tx1"/>
              </a:solidFill>
            </a:endParaRPr>
          </a:p>
          <a:p>
            <a:pPr>
              <a:defRPr sz="1100">
                <a:latin typeface="Meiryo UI"/>
                <a:ea typeface="Meiryo UI"/>
                <a:cs typeface="Meiryo UI"/>
                <a:sym typeface="Meiryo UI"/>
              </a:defRPr>
            </a:pPr>
            <a:r>
              <a:rPr lang="ja-JP" altLang="en-US" dirty="0">
                <a:solidFill>
                  <a:schemeClr val="tx1"/>
                </a:solidFill>
              </a:rPr>
              <a:t>　　　構築　等</a:t>
            </a:r>
            <a:endParaRPr dirty="0"/>
          </a:p>
        </p:txBody>
      </p:sp>
      <p:sp>
        <p:nvSpPr>
          <p:cNvPr id="124" name="四角形"/>
          <p:cNvSpPr/>
          <p:nvPr/>
        </p:nvSpPr>
        <p:spPr>
          <a:xfrm>
            <a:off x="4637716" y="1037199"/>
            <a:ext cx="4085038" cy="1551011"/>
          </a:xfrm>
          <a:prstGeom prst="rect">
            <a:avLst/>
          </a:prstGeom>
          <a:solidFill>
            <a:srgbClr val="DEEBF7"/>
          </a:solidFill>
          <a:ln w="12700" cap="flat">
            <a:noFill/>
            <a:miter lim="400000"/>
          </a:ln>
          <a:effectLst/>
        </p:spPr>
        <p:txBody>
          <a:bodyPr wrap="square" lIns="45719" tIns="45719" rIns="45719" bIns="45719" numCol="1" anchor="t">
            <a:noAutofit/>
          </a:bodyPr>
          <a:lstStyle/>
          <a:p>
            <a:pPr>
              <a:defRPr sz="1400">
                <a:latin typeface="Meiryo UI"/>
                <a:ea typeface="Meiryo UI"/>
                <a:cs typeface="Meiryo UI"/>
                <a:sym typeface="Meiryo UI"/>
              </a:defRPr>
            </a:pPr>
            <a:endParaRPr/>
          </a:p>
        </p:txBody>
      </p:sp>
      <p:sp>
        <p:nvSpPr>
          <p:cNvPr id="125" name="■介護人材の確保及び介護現場の生産性向上…"/>
          <p:cNvSpPr/>
          <p:nvPr/>
        </p:nvSpPr>
        <p:spPr>
          <a:xfrm>
            <a:off x="4683436" y="1037199"/>
            <a:ext cx="3993598" cy="136960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sz="1100">
                <a:latin typeface="Meiryo UI"/>
                <a:ea typeface="Meiryo UI"/>
                <a:cs typeface="Meiryo UI"/>
                <a:sym typeface="Meiryo UI"/>
              </a:defRPr>
            </a:pPr>
            <a:r>
              <a:rPr sz="1200" b="1" dirty="0">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介護人材の確保及び介護現場の生産性向上</a:t>
            </a:r>
            <a:endParaRPr lang="en-US" sz="1200" b="1" dirty="0">
              <a:latin typeface="Meiryo UI" panose="020B0604030504040204" pitchFamily="50" charset="-128"/>
              <a:ea typeface="Meiryo UI" panose="020B0604030504040204" pitchFamily="50" charset="-128"/>
            </a:endParaRPr>
          </a:p>
          <a:p>
            <a:pPr>
              <a:defRPr sz="1100">
                <a:latin typeface="Meiryo UI"/>
                <a:ea typeface="Meiryo UI"/>
                <a:cs typeface="Meiryo UI"/>
                <a:sym typeface="Meiryo UI"/>
              </a:defRPr>
            </a:pPr>
            <a:endParaRPr sz="800" dirty="0">
              <a:latin typeface="Meiryo UI" panose="020B0604030504040204" pitchFamily="50" charset="-128"/>
              <a:ea typeface="Meiryo UI" panose="020B0604030504040204" pitchFamily="50" charset="-128"/>
            </a:endParaRPr>
          </a:p>
          <a:p>
            <a:pPr>
              <a:defRPr sz="1100">
                <a:latin typeface="Meiryo UI"/>
                <a:ea typeface="Meiryo UI"/>
                <a:cs typeface="Meiryo UI"/>
                <a:sym typeface="Meiryo UI"/>
              </a:defRPr>
            </a:pPr>
            <a:r>
              <a:rPr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介護人材の確保とあわせて、従業員の負担軽減と利用者の</a:t>
            </a:r>
            <a:endParaRPr lang="en-US" altLang="ja-JP" dirty="0">
              <a:latin typeface="Meiryo UI" panose="020B0604030504040204" pitchFamily="50" charset="-128"/>
              <a:ea typeface="Meiryo UI" panose="020B0604030504040204" pitchFamily="50" charset="-128"/>
            </a:endParaRPr>
          </a:p>
          <a:p>
            <a:pPr>
              <a:defRPr sz="1100">
                <a:latin typeface="Meiryo UI"/>
                <a:ea typeface="Meiryo UI"/>
                <a:cs typeface="Meiryo UI"/>
                <a:sym typeface="Meiryo UI"/>
              </a:defRPr>
            </a:pPr>
            <a:r>
              <a:rPr lang="ja-JP" altLang="en-US" dirty="0">
                <a:latin typeface="Meiryo UI" panose="020B0604030504040204" pitchFamily="50" charset="-128"/>
                <a:ea typeface="Meiryo UI" panose="020B0604030504040204" pitchFamily="50" charset="-128"/>
              </a:rPr>
              <a:t>　　利便に資する生産性の向上を促進</a:t>
            </a:r>
            <a:endParaRPr lang="en-US" altLang="ja-JP" dirty="0">
              <a:latin typeface="Meiryo UI" panose="020B0604030504040204" pitchFamily="50" charset="-128"/>
              <a:ea typeface="Meiryo UI" panose="020B0604030504040204" pitchFamily="50" charset="-128"/>
            </a:endParaRPr>
          </a:p>
          <a:p>
            <a:pPr>
              <a:defRPr sz="1100">
                <a:latin typeface="Meiryo UI"/>
                <a:ea typeface="Meiryo UI"/>
                <a:cs typeface="Meiryo UI"/>
                <a:sym typeface="Meiryo UI"/>
              </a:defRPr>
            </a:pPr>
            <a:endParaRPr sz="4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介護の職の魅力発信、外国人介護人材の受入促進・育成等に</a:t>
            </a:r>
            <a:endParaRPr lang="en-US" altLang="ja-JP"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よる人材確保</a:t>
            </a:r>
            <a:endParaRPr lang="en-US"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endParaRPr sz="2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lang="en-US"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介護ロボット・</a:t>
            </a:r>
            <a:r>
              <a:rPr lang="en-US" altLang="ja-JP" sz="1100" dirty="0">
                <a:latin typeface="Meiryo UI" panose="020B0604030504040204" pitchFamily="50" charset="-128"/>
                <a:ea typeface="Meiryo UI" panose="020B0604030504040204" pitchFamily="50" charset="-128"/>
              </a:rPr>
              <a:t>ICT</a:t>
            </a:r>
            <a:r>
              <a:rPr lang="ja-JP" altLang="en-US" sz="1100" dirty="0">
                <a:latin typeface="Meiryo UI" panose="020B0604030504040204" pitchFamily="50" charset="-128"/>
                <a:ea typeface="Meiryo UI" panose="020B0604030504040204" pitchFamily="50" charset="-128"/>
              </a:rPr>
              <a:t>導入支援　</a:t>
            </a:r>
            <a:r>
              <a:rPr sz="1100" dirty="0">
                <a:latin typeface="Meiryo UI" panose="020B0604030504040204" pitchFamily="50" charset="-128"/>
                <a:ea typeface="Meiryo UI" panose="020B0604030504040204" pitchFamily="50" charset="-128"/>
              </a:rPr>
              <a:t>等</a:t>
            </a:r>
          </a:p>
        </p:txBody>
      </p:sp>
      <p:sp>
        <p:nvSpPr>
          <p:cNvPr id="127" name="四角形"/>
          <p:cNvSpPr/>
          <p:nvPr/>
        </p:nvSpPr>
        <p:spPr>
          <a:xfrm>
            <a:off x="328525" y="2658527"/>
            <a:ext cx="4085038" cy="1688966"/>
          </a:xfrm>
          <a:prstGeom prst="rect">
            <a:avLst/>
          </a:prstGeom>
          <a:solidFill>
            <a:srgbClr val="DEEBF7"/>
          </a:solidFill>
          <a:ln w="12700" cap="flat">
            <a:noFill/>
            <a:miter lim="400000"/>
          </a:ln>
          <a:effectLst/>
        </p:spPr>
        <p:txBody>
          <a:bodyPr wrap="square" lIns="45719" tIns="45719" rIns="45719" bIns="45719" numCol="1" anchor="t">
            <a:noAutofit/>
          </a:bodyPr>
          <a:lstStyle/>
          <a:p>
            <a:pPr>
              <a:defRPr sz="1400">
                <a:latin typeface="Meiryo UI"/>
                <a:ea typeface="Meiryo UI"/>
                <a:cs typeface="Meiryo UI"/>
                <a:sym typeface="Meiryo UI"/>
              </a:defRPr>
            </a:pPr>
            <a:endParaRPr sz="1100">
              <a:latin typeface="Meiryo UI" panose="020B0604030504040204" pitchFamily="50" charset="-128"/>
              <a:ea typeface="Meiryo UI" panose="020B0604030504040204" pitchFamily="50" charset="-128"/>
            </a:endParaRPr>
          </a:p>
        </p:txBody>
      </p:sp>
      <p:sp>
        <p:nvSpPr>
          <p:cNvPr id="128" name="■医療と介護の連携…"/>
          <p:cNvSpPr/>
          <p:nvPr/>
        </p:nvSpPr>
        <p:spPr>
          <a:xfrm>
            <a:off x="374245" y="2658527"/>
            <a:ext cx="3993598" cy="166199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sz="1100">
                <a:latin typeface="Meiryo UI"/>
                <a:ea typeface="Meiryo UI"/>
                <a:cs typeface="Meiryo UI"/>
                <a:sym typeface="Meiryo UI"/>
              </a:defRPr>
            </a:pPr>
            <a:r>
              <a:rPr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医療と介護の連携</a:t>
            </a:r>
            <a:endParaRPr lang="en-US" sz="1200" b="1" dirty="0">
              <a:latin typeface="Meiryo UI" panose="020B0604030504040204" pitchFamily="50" charset="-128"/>
              <a:ea typeface="Meiryo UI" panose="020B0604030504040204" pitchFamily="50" charset="-128"/>
            </a:endParaRPr>
          </a:p>
          <a:p>
            <a:pPr>
              <a:defRPr sz="1100">
                <a:latin typeface="Meiryo UI"/>
                <a:ea typeface="Meiryo UI"/>
                <a:cs typeface="Meiryo UI"/>
                <a:sym typeface="Meiryo UI"/>
              </a:defRPr>
            </a:pPr>
            <a:endParaRPr sz="600" b="1"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⾼齢者の増加を踏まえた在宅医療・介護の一体的な提供体制を</a:t>
            </a:r>
            <a:endParaRPr lang="en-US" altLang="ja-JP"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構築</a:t>
            </a:r>
            <a:endParaRPr lang="en-US" altLang="ja-JP"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endParaRPr sz="2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lang="en-US"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在宅医療・介護連携のための技術的⽀援や取組事例の紹介</a:t>
            </a:r>
            <a:endParaRPr lang="en-US" altLang="ja-JP"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による市町村支援を引き続き推進</a:t>
            </a:r>
            <a:r>
              <a:rPr sz="1100" dirty="0">
                <a:latin typeface="Meiryo UI" panose="020B0604030504040204" pitchFamily="50" charset="-128"/>
                <a:ea typeface="Meiryo UI" panose="020B0604030504040204" pitchFamily="50" charset="-128"/>
              </a:rPr>
              <a:t>　等</a:t>
            </a:r>
            <a:endParaRPr lang="en-US"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endParaRPr sz="4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高齢者施設における地域の医療資源との連携を推進</a:t>
            </a:r>
            <a:endParaRPr lang="en-US" altLang="ja-JP"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endParaRPr sz="2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lang="en-US"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感染症発⽣時等における⾼齢者施設の地域の医療資源との</a:t>
            </a:r>
            <a:endParaRPr lang="en-US" altLang="ja-JP"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連携体制確保</a:t>
            </a:r>
            <a:r>
              <a:rPr sz="1100" dirty="0">
                <a:latin typeface="Meiryo UI" panose="020B0604030504040204" pitchFamily="50" charset="-128"/>
                <a:ea typeface="Meiryo UI" panose="020B0604030504040204" pitchFamily="50" charset="-128"/>
              </a:rPr>
              <a:t>　等</a:t>
            </a:r>
          </a:p>
        </p:txBody>
      </p:sp>
      <p:sp>
        <p:nvSpPr>
          <p:cNvPr id="130" name="正方形/長方形 18"/>
          <p:cNvSpPr/>
          <p:nvPr/>
        </p:nvSpPr>
        <p:spPr>
          <a:xfrm>
            <a:off x="328525" y="4337626"/>
            <a:ext cx="8302788" cy="46166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latin typeface="Meiryo UI"/>
                <a:ea typeface="Meiryo UI"/>
                <a:cs typeface="Meiryo UI"/>
                <a:sym typeface="Meiryo UI"/>
              </a:defRPr>
            </a:pPr>
            <a:r>
              <a:rPr lang="ja-JP" altLang="en-US" sz="1200" dirty="0"/>
              <a:t>□デジタル化の進展を踏まえた対応：</a:t>
            </a:r>
            <a:endParaRPr lang="en-US" altLang="ja-JP" sz="1200" dirty="0"/>
          </a:p>
          <a:p>
            <a:pPr>
              <a:defRPr sz="1400">
                <a:latin typeface="Meiryo UI"/>
                <a:ea typeface="Meiryo UI"/>
                <a:cs typeface="Meiryo UI"/>
                <a:sym typeface="Meiryo UI"/>
              </a:defRPr>
            </a:pPr>
            <a:r>
              <a:rPr lang="ja-JP" altLang="en-US" sz="1200" dirty="0"/>
              <a:t>　　介護事業所等への</a:t>
            </a:r>
            <a:r>
              <a:rPr lang="en-US" altLang="ja-JP" sz="1200" dirty="0"/>
              <a:t>ICT</a:t>
            </a:r>
            <a:r>
              <a:rPr lang="ja-JP" altLang="en-US" sz="1200" dirty="0"/>
              <a:t>・</a:t>
            </a:r>
            <a:r>
              <a:rPr lang="ja-JP" altLang="en-US" sz="1200"/>
              <a:t>ロボット導入の促進</a:t>
            </a:r>
            <a:r>
              <a:rPr lang="ja-JP" altLang="en-US" sz="1200" dirty="0"/>
              <a:t>、デジタル端末を活用した行政・民間の様々なサービスの提供など</a:t>
            </a:r>
            <a:endParaRPr sz="1200" dirty="0"/>
          </a:p>
        </p:txBody>
      </p:sp>
      <p:grpSp>
        <p:nvGrpSpPr>
          <p:cNvPr id="133" name="四角形: 角を丸くする 4"/>
          <p:cNvGrpSpPr/>
          <p:nvPr/>
        </p:nvGrpSpPr>
        <p:grpSpPr>
          <a:xfrm>
            <a:off x="365374" y="5994868"/>
            <a:ext cx="8394229" cy="611616"/>
            <a:chOff x="0" y="0"/>
            <a:chExt cx="8394228" cy="859861"/>
          </a:xfrm>
        </p:grpSpPr>
        <p:sp>
          <p:nvSpPr>
            <p:cNvPr id="131" name="角丸四角形"/>
            <p:cNvSpPr/>
            <p:nvPr/>
          </p:nvSpPr>
          <p:spPr>
            <a:xfrm>
              <a:off x="0" y="0"/>
              <a:ext cx="8394228" cy="859861"/>
            </a:xfrm>
            <a:prstGeom prst="roundRect">
              <a:avLst>
                <a:gd name="adj" fmla="val 13178"/>
              </a:avLst>
            </a:prstGeom>
            <a:noFill/>
            <a:ln w="19050" cap="flat">
              <a:solidFill>
                <a:srgbClr val="002060"/>
              </a:solidFill>
              <a:prstDash val="solid"/>
              <a:miter lim="800000"/>
            </a:ln>
            <a:effectLst/>
          </p:spPr>
          <p:txBody>
            <a:bodyPr wrap="square" lIns="45719" tIns="45719" rIns="45719" bIns="45719" numCol="1" anchor="ctr">
              <a:noAutofit/>
            </a:bodyPr>
            <a:lstStyle/>
            <a:p>
              <a:pPr>
                <a:defRPr sz="1400">
                  <a:latin typeface="Meiryo UI"/>
                  <a:ea typeface="Meiryo UI"/>
                  <a:cs typeface="Meiryo UI"/>
                  <a:sym typeface="Meiryo UI"/>
                </a:defRPr>
              </a:pPr>
              <a:endParaRPr/>
            </a:p>
          </p:txBody>
        </p:sp>
        <p:sp>
          <p:nvSpPr>
            <p:cNvPr id="132" name="・要介護・要支援認定者の割合や地域活動参加率などにかかるアウトカム指標の設定…"/>
            <p:cNvSpPr txBox="1"/>
            <p:nvPr/>
          </p:nvSpPr>
          <p:spPr>
            <a:xfrm>
              <a:off x="88432" y="130946"/>
              <a:ext cx="8217363" cy="59797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1400">
                  <a:latin typeface="Meiryo UI"/>
                  <a:ea typeface="Meiryo UI"/>
                  <a:cs typeface="Meiryo UI"/>
                  <a:sym typeface="Meiryo UI"/>
                </a:defRPr>
              </a:pPr>
              <a:r>
                <a:rPr lang="ja-JP" altLang="en-US" sz="1200" dirty="0"/>
                <a:t>〇 介護予防、</a:t>
              </a:r>
              <a:r>
                <a:rPr lang="ja-JP" altLang="en-US" sz="1200" dirty="0">
                  <a:solidFill>
                    <a:schemeClr val="tx1"/>
                  </a:solidFill>
                </a:rPr>
                <a:t>重度化防止、社会参加の促進、地域包括ケアシステムの深化・推進にかかるアウトカム（成果）指標の設定</a:t>
              </a:r>
              <a:endParaRPr lang="en-US" altLang="ja-JP" sz="1200" dirty="0">
                <a:solidFill>
                  <a:schemeClr val="tx1"/>
                </a:solidFill>
              </a:endParaRPr>
            </a:p>
            <a:p>
              <a:pPr>
                <a:defRPr sz="1400">
                  <a:latin typeface="Meiryo UI"/>
                  <a:ea typeface="Meiryo UI"/>
                  <a:cs typeface="Meiryo UI"/>
                  <a:sym typeface="Meiryo UI"/>
                </a:defRPr>
              </a:pPr>
              <a:r>
                <a:rPr lang="ja-JP" altLang="en-US" sz="1200" dirty="0">
                  <a:solidFill>
                    <a:schemeClr val="tx1"/>
                  </a:solidFill>
                </a:rPr>
                <a:t>　（</a:t>
              </a:r>
              <a:r>
                <a:rPr sz="1200" dirty="0" err="1">
                  <a:solidFill>
                    <a:schemeClr val="tx1"/>
                  </a:solidFill>
                </a:rPr>
                <a:t>要介護・要支援認定者の割合や地域活動参加率など</a:t>
              </a:r>
              <a:r>
                <a:rPr lang="ja-JP" altLang="en-US" sz="1200" dirty="0">
                  <a:solidFill>
                    <a:schemeClr val="tx1"/>
                  </a:solidFill>
                </a:rPr>
                <a:t>）</a:t>
              </a:r>
              <a:endParaRPr sz="1200" dirty="0">
                <a:solidFill>
                  <a:schemeClr val="tx1"/>
                </a:solidFill>
              </a:endParaRPr>
            </a:p>
          </p:txBody>
        </p:sp>
      </p:grpSp>
      <p:sp>
        <p:nvSpPr>
          <p:cNvPr id="134" name="四角形"/>
          <p:cNvSpPr/>
          <p:nvPr/>
        </p:nvSpPr>
        <p:spPr>
          <a:xfrm>
            <a:off x="4637716" y="2658529"/>
            <a:ext cx="4085038" cy="1688964"/>
          </a:xfrm>
          <a:prstGeom prst="rect">
            <a:avLst/>
          </a:prstGeom>
          <a:solidFill>
            <a:srgbClr val="DEEBF7"/>
          </a:solidFill>
          <a:ln w="12700" cap="flat">
            <a:noFill/>
            <a:miter lim="400000"/>
          </a:ln>
          <a:effectLst/>
        </p:spPr>
        <p:txBody>
          <a:bodyPr wrap="square" lIns="45719" tIns="45719" rIns="45719" bIns="45719" numCol="1" anchor="t">
            <a:noAutofit/>
          </a:bodyPr>
          <a:lstStyle/>
          <a:p>
            <a:pPr>
              <a:defRPr sz="1400">
                <a:latin typeface="Meiryo UI"/>
                <a:ea typeface="Meiryo UI"/>
                <a:cs typeface="Meiryo UI"/>
                <a:sym typeface="Meiryo UI"/>
              </a:defRPr>
            </a:pPr>
            <a:endParaRPr/>
          </a:p>
        </p:txBody>
      </p:sp>
      <p:sp>
        <p:nvSpPr>
          <p:cNvPr id="135" name="■認知症施策の推進…"/>
          <p:cNvSpPr/>
          <p:nvPr/>
        </p:nvSpPr>
        <p:spPr>
          <a:xfrm>
            <a:off x="4683435" y="2658529"/>
            <a:ext cx="3993599" cy="163121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sz="1100">
                <a:latin typeface="Meiryo UI"/>
                <a:ea typeface="Meiryo UI"/>
                <a:cs typeface="Meiryo UI"/>
                <a:sym typeface="Meiryo UI"/>
              </a:defRPr>
            </a:pPr>
            <a:r>
              <a:rPr sz="1200" b="1" dirty="0"/>
              <a:t>■</a:t>
            </a:r>
            <a:r>
              <a:rPr lang="ja-JP" altLang="en-US" sz="1200" b="1" dirty="0">
                <a:solidFill>
                  <a:schemeClr val="tx1"/>
                </a:solidFill>
              </a:rPr>
              <a:t>認知症施策の推進</a:t>
            </a:r>
            <a:endParaRPr sz="1200" b="1" dirty="0">
              <a:solidFill>
                <a:schemeClr val="tx1"/>
              </a:solidFill>
            </a:endParaRPr>
          </a:p>
          <a:p>
            <a:pPr>
              <a:defRPr sz="1100">
                <a:latin typeface="Meiryo UI"/>
                <a:ea typeface="Meiryo UI"/>
                <a:cs typeface="Meiryo UI"/>
                <a:sym typeface="Meiryo UI"/>
              </a:defRPr>
            </a:pPr>
            <a:endParaRPr lang="en-US" sz="800" dirty="0">
              <a:solidFill>
                <a:schemeClr val="tx1"/>
              </a:solidFill>
            </a:endParaRPr>
          </a:p>
          <a:p>
            <a:pPr>
              <a:defRPr sz="1100">
                <a:latin typeface="Meiryo UI"/>
                <a:ea typeface="Meiryo UI"/>
                <a:cs typeface="Meiryo UI"/>
                <a:sym typeface="Meiryo UI"/>
              </a:defRPr>
            </a:pPr>
            <a:r>
              <a:rPr dirty="0">
                <a:solidFill>
                  <a:schemeClr val="tx1"/>
                </a:solidFill>
              </a:rPr>
              <a:t>→</a:t>
            </a:r>
            <a:r>
              <a:rPr lang="ja-JP" altLang="en-US" dirty="0">
                <a:solidFill>
                  <a:schemeClr val="tx1"/>
                </a:solidFill>
              </a:rPr>
              <a:t>　</a:t>
            </a:r>
            <a:r>
              <a:rPr dirty="0" err="1">
                <a:solidFill>
                  <a:schemeClr val="tx1"/>
                </a:solidFill>
              </a:rPr>
              <a:t>認知症の人を含めた一人一人がその個性と能⼒を⼗分に発揮し</a:t>
            </a:r>
            <a:r>
              <a:rPr dirty="0">
                <a:solidFill>
                  <a:schemeClr val="tx1"/>
                </a:solidFill>
              </a:rPr>
              <a:t>、</a:t>
            </a:r>
            <a:endParaRPr lang="en-US" dirty="0">
              <a:solidFill>
                <a:schemeClr val="tx1"/>
              </a:solidFill>
            </a:endParaRPr>
          </a:p>
          <a:p>
            <a:pPr>
              <a:defRPr sz="1100">
                <a:latin typeface="Meiryo UI"/>
                <a:ea typeface="Meiryo UI"/>
                <a:cs typeface="Meiryo UI"/>
                <a:sym typeface="Meiryo UI"/>
              </a:defRPr>
            </a:pPr>
            <a:r>
              <a:rPr lang="ja-JP" altLang="en-US" dirty="0">
                <a:solidFill>
                  <a:schemeClr val="tx1"/>
                </a:solidFill>
              </a:rPr>
              <a:t>　　</a:t>
            </a:r>
            <a:r>
              <a:rPr dirty="0" err="1">
                <a:solidFill>
                  <a:schemeClr val="tx1"/>
                </a:solidFill>
              </a:rPr>
              <a:t>相互に⼈格と個性を尊重しつつ支え合いながら共</a:t>
            </a:r>
            <a:r>
              <a:rPr dirty="0" err="1"/>
              <a:t>⽣する活⼒ある</a:t>
            </a:r>
            <a:endParaRPr lang="en-US" dirty="0"/>
          </a:p>
          <a:p>
            <a:pPr>
              <a:defRPr sz="1100">
                <a:latin typeface="Meiryo UI"/>
                <a:ea typeface="Meiryo UI"/>
                <a:cs typeface="Meiryo UI"/>
                <a:sym typeface="Meiryo UI"/>
              </a:defRPr>
            </a:pPr>
            <a:r>
              <a:rPr lang="ja-JP" altLang="en-US" dirty="0"/>
              <a:t>　　</a:t>
            </a:r>
            <a:r>
              <a:rPr dirty="0" err="1"/>
              <a:t>社会の実現を推進</a:t>
            </a:r>
            <a:endParaRPr lang="en-US" dirty="0"/>
          </a:p>
          <a:p>
            <a:pPr>
              <a:defRPr sz="1100">
                <a:latin typeface="Meiryo UI"/>
                <a:ea typeface="Meiryo UI"/>
                <a:cs typeface="Meiryo UI"/>
                <a:sym typeface="Meiryo UI"/>
              </a:defRPr>
            </a:pPr>
            <a:endParaRPr sz="400" dirty="0"/>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lang="en-US" sz="1100" dirty="0">
                <a:latin typeface="Meiryo UI" panose="020B0604030504040204" pitchFamily="50" charset="-128"/>
                <a:ea typeface="Meiryo UI" panose="020B0604030504040204" pitchFamily="50" charset="-128"/>
              </a:rPr>
              <a:t> </a:t>
            </a:r>
            <a:r>
              <a:rPr sz="1100" dirty="0" err="1">
                <a:latin typeface="Meiryo UI" panose="020B0604030504040204" pitchFamily="50" charset="-128"/>
                <a:ea typeface="Meiryo UI" panose="020B0604030504040204" pitchFamily="50" charset="-128"/>
              </a:rPr>
              <a:t>認知症に関する正しい知識、認知症の⼈に関する正しい理解を</a:t>
            </a:r>
            <a:endParaRPr lang="en-US"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err="1">
                <a:latin typeface="Meiryo UI" panose="020B0604030504040204" pitchFamily="50" charset="-128"/>
                <a:ea typeface="Meiryo UI" panose="020B0604030504040204" pitchFamily="50" charset="-128"/>
              </a:rPr>
              <a:t>深めるための啓発や認知症サポーターの養成等を引き続き推進</a:t>
            </a:r>
            <a:endParaRPr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lang="en-US" sz="1100" dirty="0">
                <a:latin typeface="Meiryo UI" panose="020B0604030504040204" pitchFamily="50" charset="-128"/>
                <a:ea typeface="Meiryo UI" panose="020B0604030504040204" pitchFamily="50" charset="-128"/>
              </a:rPr>
              <a:t> </a:t>
            </a:r>
            <a:r>
              <a:rPr sz="1100" dirty="0">
                <a:latin typeface="Meiryo UI" panose="020B0604030504040204" pitchFamily="50" charset="-128"/>
                <a:ea typeface="Meiryo UI" panose="020B0604030504040204" pitchFamily="50" charset="-128"/>
              </a:rPr>
              <a:t>「</a:t>
            </a:r>
            <a:r>
              <a:rPr sz="1100" dirty="0" err="1">
                <a:latin typeface="Meiryo UI" panose="020B0604030504040204" pitchFamily="50" charset="-128"/>
                <a:ea typeface="Meiryo UI" panose="020B0604030504040204" pitchFamily="50" charset="-128"/>
              </a:rPr>
              <a:t>大阪府高齢者にやさしい地域づくり推進協定」の</a:t>
            </a:r>
            <a:endParaRPr lang="en-US" sz="1100" dirty="0">
              <a:latin typeface="Meiryo UI" panose="020B0604030504040204" pitchFamily="50" charset="-128"/>
              <a:ea typeface="Meiryo UI" panose="020B0604030504040204" pitchFamily="50" charset="-128"/>
            </a:endParaRPr>
          </a:p>
          <a:p>
            <a:pPr>
              <a:defRPr sz="1200">
                <a:latin typeface="Times Roman"/>
                <a:ea typeface="Times Roman"/>
                <a:cs typeface="Times Roman"/>
                <a:sym typeface="Times Roman"/>
              </a:defRPr>
            </a:pPr>
            <a:r>
              <a:rPr lang="ja-JP" altLang="en-US" sz="1100" dirty="0">
                <a:latin typeface="Meiryo UI" panose="020B0604030504040204" pitchFamily="50" charset="-128"/>
                <a:ea typeface="Meiryo UI" panose="020B0604030504040204" pitchFamily="50" charset="-128"/>
              </a:rPr>
              <a:t>　　　</a:t>
            </a:r>
            <a:r>
              <a:rPr sz="1100" dirty="0" err="1">
                <a:latin typeface="Meiryo UI" panose="020B0604030504040204" pitchFamily="50" charset="-128"/>
                <a:ea typeface="Meiryo UI" panose="020B0604030504040204" pitchFamily="50" charset="-128"/>
              </a:rPr>
              <a:t>締結事業者など</a:t>
            </a:r>
            <a:r>
              <a:rPr sz="1100" dirty="0">
                <a:latin typeface="Meiryo UI" panose="020B0604030504040204" pitchFamily="50" charset="-128"/>
                <a:ea typeface="Meiryo UI" panose="020B0604030504040204" pitchFamily="50" charset="-128"/>
              </a:rPr>
              <a:t>、⺠</a:t>
            </a:r>
            <a:r>
              <a:rPr sz="1100" dirty="0" err="1">
                <a:latin typeface="Meiryo UI" panose="020B0604030504040204" pitchFamily="50" charset="-128"/>
                <a:ea typeface="Meiryo UI" panose="020B0604030504040204" pitchFamily="50" charset="-128"/>
              </a:rPr>
              <a:t>間事業者と連携した取組みを推進</a:t>
            </a:r>
            <a:r>
              <a:rPr sz="1100" dirty="0">
                <a:latin typeface="Meiryo UI" panose="020B0604030504040204" pitchFamily="50" charset="-128"/>
                <a:ea typeface="Meiryo UI" panose="020B0604030504040204" pitchFamily="50" charset="-128"/>
              </a:rPr>
              <a:t>　等</a:t>
            </a:r>
          </a:p>
        </p:txBody>
      </p:sp>
      <p:sp>
        <p:nvSpPr>
          <p:cNvPr id="31" name="角丸四角形 7">
            <a:extLst>
              <a:ext uri="{FF2B5EF4-FFF2-40B4-BE49-F238E27FC236}">
                <a16:creationId xmlns:a16="http://schemas.microsoft.com/office/drawing/2014/main" id="{2BE4DE2C-05B3-4C19-A4EA-0CA4881F8F7A}"/>
              </a:ext>
            </a:extLst>
          </p:cNvPr>
          <p:cNvSpPr/>
          <p:nvPr/>
        </p:nvSpPr>
        <p:spPr>
          <a:xfrm>
            <a:off x="230595" y="4831550"/>
            <a:ext cx="2494304" cy="327630"/>
          </a:xfrm>
          <a:prstGeom prst="roundRect">
            <a:avLst>
              <a:gd name="adj" fmla="val 50000"/>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計画策定・推進の体制等</a:t>
            </a:r>
          </a:p>
        </p:txBody>
      </p:sp>
      <p:grpSp>
        <p:nvGrpSpPr>
          <p:cNvPr id="32" name="四角形: 角を丸くする 4">
            <a:extLst>
              <a:ext uri="{FF2B5EF4-FFF2-40B4-BE49-F238E27FC236}">
                <a16:creationId xmlns:a16="http://schemas.microsoft.com/office/drawing/2014/main" id="{E4A5DD6B-C409-4167-AB32-9295FC22067B}"/>
              </a:ext>
            </a:extLst>
          </p:cNvPr>
          <p:cNvGrpSpPr/>
          <p:nvPr/>
        </p:nvGrpSpPr>
        <p:grpSpPr>
          <a:xfrm>
            <a:off x="365374" y="5089541"/>
            <a:ext cx="8394229" cy="611616"/>
            <a:chOff x="0" y="0"/>
            <a:chExt cx="8394228" cy="859861"/>
          </a:xfrm>
        </p:grpSpPr>
        <p:sp>
          <p:nvSpPr>
            <p:cNvPr id="33" name="角丸四角形">
              <a:extLst>
                <a:ext uri="{FF2B5EF4-FFF2-40B4-BE49-F238E27FC236}">
                  <a16:creationId xmlns:a16="http://schemas.microsoft.com/office/drawing/2014/main" id="{93654CB7-E344-41E9-B202-666F843334A3}"/>
                </a:ext>
              </a:extLst>
            </p:cNvPr>
            <p:cNvSpPr/>
            <p:nvPr/>
          </p:nvSpPr>
          <p:spPr>
            <a:xfrm>
              <a:off x="0" y="0"/>
              <a:ext cx="8394228" cy="859861"/>
            </a:xfrm>
            <a:prstGeom prst="roundRect">
              <a:avLst>
                <a:gd name="adj" fmla="val 13178"/>
              </a:avLst>
            </a:prstGeom>
            <a:noFill/>
            <a:ln w="19050" cap="flat">
              <a:solidFill>
                <a:srgbClr val="002060"/>
              </a:solidFill>
              <a:prstDash val="solid"/>
              <a:miter lim="800000"/>
            </a:ln>
            <a:effectLst/>
          </p:spPr>
          <p:txBody>
            <a:bodyPr wrap="square" lIns="45719" tIns="45719" rIns="45719" bIns="45719" numCol="1" anchor="ctr">
              <a:noAutofit/>
            </a:bodyPr>
            <a:lstStyle/>
            <a:p>
              <a:pPr>
                <a:defRPr sz="1400">
                  <a:latin typeface="Meiryo UI"/>
                  <a:ea typeface="Meiryo UI"/>
                  <a:cs typeface="Meiryo UI"/>
                  <a:sym typeface="Meiryo UI"/>
                </a:defRPr>
              </a:pPr>
              <a:endParaRPr/>
            </a:p>
          </p:txBody>
        </p:sp>
        <p:sp>
          <p:nvSpPr>
            <p:cNvPr id="34" name="・要介護・要支援認定者の割合や地域活動参加率などにかかるアウトカム指標の設定…">
              <a:extLst>
                <a:ext uri="{FF2B5EF4-FFF2-40B4-BE49-F238E27FC236}">
                  <a16:creationId xmlns:a16="http://schemas.microsoft.com/office/drawing/2014/main" id="{46019193-1454-4574-B030-C22280B06AAC}"/>
                </a:ext>
              </a:extLst>
            </p:cNvPr>
            <p:cNvSpPr txBox="1"/>
            <p:nvPr/>
          </p:nvSpPr>
          <p:spPr>
            <a:xfrm>
              <a:off x="88432" y="105410"/>
              <a:ext cx="8217363" cy="64904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1400">
                  <a:latin typeface="Meiryo UI"/>
                  <a:ea typeface="Meiryo UI"/>
                  <a:cs typeface="Meiryo UI"/>
                  <a:sym typeface="Meiryo UI"/>
                </a:defRPr>
              </a:pPr>
              <a:r>
                <a:rPr lang="ja-JP" altLang="en-US" sz="1200" dirty="0"/>
                <a:t>〇 計画策定に向けた府関係部局との連携・調整、専門家や学識経験者などで構成する審議会での審議</a:t>
              </a:r>
            </a:p>
            <a:p>
              <a:pPr>
                <a:defRPr sz="1400">
                  <a:latin typeface="Meiryo UI"/>
                  <a:ea typeface="Meiryo UI"/>
                  <a:cs typeface="Meiryo UI"/>
                  <a:sym typeface="Meiryo UI"/>
                </a:defRPr>
              </a:pPr>
              <a:r>
                <a:rPr lang="ja-JP" altLang="en-US" sz="1200" dirty="0"/>
                <a:t>〇 医療計画や地域福祉支援計画などの関連する他の計画との整合・調和</a:t>
              </a:r>
            </a:p>
          </p:txBody>
        </p:sp>
      </p:grpSp>
      <p:sp>
        <p:nvSpPr>
          <p:cNvPr id="35" name="角丸四角形 7">
            <a:extLst>
              <a:ext uri="{FF2B5EF4-FFF2-40B4-BE49-F238E27FC236}">
                <a16:creationId xmlns:a16="http://schemas.microsoft.com/office/drawing/2014/main" id="{08439DBF-2F5A-448E-A09D-7EB44271CA74}"/>
              </a:ext>
            </a:extLst>
          </p:cNvPr>
          <p:cNvSpPr/>
          <p:nvPr/>
        </p:nvSpPr>
        <p:spPr>
          <a:xfrm>
            <a:off x="230595" y="642853"/>
            <a:ext cx="2606970" cy="368294"/>
          </a:xfrm>
          <a:prstGeom prst="roundRect">
            <a:avLst>
              <a:gd name="adj" fmla="val 50000"/>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重点的に取り組む事項</a:t>
            </a:r>
          </a:p>
        </p:txBody>
      </p:sp>
      <p:sp>
        <p:nvSpPr>
          <p:cNvPr id="36" name="角丸四角形 7">
            <a:extLst>
              <a:ext uri="{FF2B5EF4-FFF2-40B4-BE49-F238E27FC236}">
                <a16:creationId xmlns:a16="http://schemas.microsoft.com/office/drawing/2014/main" id="{9DB5E081-9F71-4FCA-A5C3-04D512F13E59}"/>
              </a:ext>
            </a:extLst>
          </p:cNvPr>
          <p:cNvSpPr/>
          <p:nvPr/>
        </p:nvSpPr>
        <p:spPr>
          <a:xfrm>
            <a:off x="256516" y="5758100"/>
            <a:ext cx="2494304" cy="313005"/>
          </a:xfrm>
          <a:prstGeom prst="roundRect">
            <a:avLst>
              <a:gd name="adj" fmla="val 50000"/>
            </a:avLst>
          </a:prstGeom>
          <a:solidFill>
            <a:srgbClr val="00206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アウトカム指標</a:t>
            </a:r>
          </a:p>
        </p:txBody>
      </p:sp>
      <p:sp>
        <p:nvSpPr>
          <p:cNvPr id="37" name="正方形/長方形 36">
            <a:extLst>
              <a:ext uri="{FF2B5EF4-FFF2-40B4-BE49-F238E27FC236}">
                <a16:creationId xmlns:a16="http://schemas.microsoft.com/office/drawing/2014/main" id="{FD5C4AEA-2FA6-487F-A522-4051223050F5}"/>
              </a:ext>
            </a:extLst>
          </p:cNvPr>
          <p:cNvSpPr/>
          <p:nvPr/>
        </p:nvSpPr>
        <p:spPr>
          <a:xfrm>
            <a:off x="0" y="47625"/>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a:t>
            </a:r>
            <a:r>
              <a:rPr kumimoji="1" lang="ja-JP" altLang="en-US" b="1" dirty="0">
                <a:latin typeface="BIZ UDPゴシック" panose="020B0400000000000000" pitchFamily="50" charset="-128"/>
                <a:ea typeface="BIZ UDPゴシック" panose="020B0400000000000000" pitchFamily="50" charset="-128"/>
              </a:rPr>
              <a:t>のポイント</a:t>
            </a: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テーマ">
      <a:majorFont>
        <a:latin typeface="游ゴシック"/>
        <a:ea typeface="游ゴシック"/>
        <a:cs typeface="游ゴシック"/>
      </a:majorFont>
      <a:minorFont>
        <a:latin typeface="Helvetica"/>
        <a:ea typeface="Helvetica"/>
        <a:cs typeface="Helvetica"/>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テーマ">
      <a:majorFont>
        <a:latin typeface="游ゴシック"/>
        <a:ea typeface="游ゴシック"/>
        <a:cs typeface="游ゴシック"/>
      </a:majorFont>
      <a:minorFont>
        <a:latin typeface="Helvetica"/>
        <a:ea typeface="Helvetica"/>
        <a:cs typeface="Helvetica"/>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874</Words>
  <Application>Microsoft Office PowerPoint</Application>
  <PresentationFormat>画面に合わせる (4:3)</PresentationFormat>
  <Paragraphs>82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2023-12-06T07:59:22Z</dcterms:modified>
</cp:coreProperties>
</file>