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6"/>
  </p:notesMasterIdLst>
  <p:sldIdLst>
    <p:sldId id="259" r:id="rId2"/>
    <p:sldId id="256" r:id="rId3"/>
    <p:sldId id="257" r:id="rId4"/>
    <p:sldId id="258"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E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4" autoAdjust="0"/>
    <p:restoredTop sz="94660"/>
  </p:normalViewPr>
  <p:slideViewPr>
    <p:cSldViewPr snapToGrid="0">
      <p:cViewPr varScale="1">
        <p:scale>
          <a:sx n="74" d="100"/>
          <a:sy n="74" d="100"/>
        </p:scale>
        <p:origin x="10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546A19-92D8-4FDE-ACE9-746CF9B10AD9}" type="datetimeFigureOut">
              <a:rPr kumimoji="1" lang="ja-JP" altLang="en-US" smtClean="0"/>
              <a:t>2023/9/1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B253DE-FDAB-484B-8A87-40BBB0EB7417}" type="slidenum">
              <a:rPr kumimoji="1" lang="ja-JP" altLang="en-US" smtClean="0"/>
              <a:t>‹#›</a:t>
            </a:fld>
            <a:endParaRPr kumimoji="1" lang="ja-JP" altLang="en-US"/>
          </a:p>
        </p:txBody>
      </p:sp>
    </p:spTree>
    <p:extLst>
      <p:ext uri="{BB962C8B-B14F-4D97-AF65-F5344CB8AC3E}">
        <p14:creationId xmlns:p14="http://schemas.microsoft.com/office/powerpoint/2010/main" val="14842651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1</a:t>
            </a:fld>
            <a:endParaRPr kumimoji="1" lang="ja-JP" altLang="en-US"/>
          </a:p>
        </p:txBody>
      </p:sp>
    </p:spTree>
    <p:extLst>
      <p:ext uri="{BB962C8B-B14F-4D97-AF65-F5344CB8AC3E}">
        <p14:creationId xmlns:p14="http://schemas.microsoft.com/office/powerpoint/2010/main" val="1495497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965B816-717A-44E7-B460-747D9AE9D82E}" type="datetime1">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EE93B4-AC68-4D33-B498-BA8F951060AC}" type="slidenum">
              <a:rPr kumimoji="1" lang="ja-JP" altLang="en-US" smtClean="0"/>
              <a:t>‹#›</a:t>
            </a:fld>
            <a:endParaRPr kumimoji="1" lang="ja-JP" altLang="en-US"/>
          </a:p>
        </p:txBody>
      </p:sp>
    </p:spTree>
    <p:extLst>
      <p:ext uri="{BB962C8B-B14F-4D97-AF65-F5344CB8AC3E}">
        <p14:creationId xmlns:p14="http://schemas.microsoft.com/office/powerpoint/2010/main" val="1038223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D779B15-E5EB-4CD3-A7EB-6D4725F12441}" type="datetime1">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EE93B4-AC68-4D33-B498-BA8F951060AC}" type="slidenum">
              <a:rPr kumimoji="1" lang="ja-JP" altLang="en-US" smtClean="0"/>
              <a:t>‹#›</a:t>
            </a:fld>
            <a:endParaRPr kumimoji="1" lang="ja-JP" altLang="en-US"/>
          </a:p>
        </p:txBody>
      </p:sp>
    </p:spTree>
    <p:extLst>
      <p:ext uri="{BB962C8B-B14F-4D97-AF65-F5344CB8AC3E}">
        <p14:creationId xmlns:p14="http://schemas.microsoft.com/office/powerpoint/2010/main" val="1011635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AA62DEC-A0EA-497A-9C58-FDD2BADB3182}" type="datetime1">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EE93B4-AC68-4D33-B498-BA8F951060AC}" type="slidenum">
              <a:rPr kumimoji="1" lang="ja-JP" altLang="en-US" smtClean="0"/>
              <a:t>‹#›</a:t>
            </a:fld>
            <a:endParaRPr kumimoji="1" lang="ja-JP" altLang="en-US"/>
          </a:p>
        </p:txBody>
      </p:sp>
    </p:spTree>
    <p:extLst>
      <p:ext uri="{BB962C8B-B14F-4D97-AF65-F5344CB8AC3E}">
        <p14:creationId xmlns:p14="http://schemas.microsoft.com/office/powerpoint/2010/main" val="1873527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B6D8764-607C-488B-8476-EA432E5CBF92}" type="datetime1">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EE93B4-AC68-4D33-B498-BA8F951060AC}" type="slidenum">
              <a:rPr kumimoji="1" lang="ja-JP" altLang="en-US" smtClean="0"/>
              <a:t>‹#›</a:t>
            </a:fld>
            <a:endParaRPr kumimoji="1" lang="ja-JP" altLang="en-US"/>
          </a:p>
        </p:txBody>
      </p:sp>
    </p:spTree>
    <p:extLst>
      <p:ext uri="{BB962C8B-B14F-4D97-AF65-F5344CB8AC3E}">
        <p14:creationId xmlns:p14="http://schemas.microsoft.com/office/powerpoint/2010/main" val="1748829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4D5EB7F-3F2C-4645-85DC-801F7A992B2F}" type="datetime1">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EE93B4-AC68-4D33-B498-BA8F951060AC}" type="slidenum">
              <a:rPr kumimoji="1" lang="ja-JP" altLang="en-US" smtClean="0"/>
              <a:t>‹#›</a:t>
            </a:fld>
            <a:endParaRPr kumimoji="1" lang="ja-JP" altLang="en-US"/>
          </a:p>
        </p:txBody>
      </p:sp>
    </p:spTree>
    <p:extLst>
      <p:ext uri="{BB962C8B-B14F-4D97-AF65-F5344CB8AC3E}">
        <p14:creationId xmlns:p14="http://schemas.microsoft.com/office/powerpoint/2010/main" val="99255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41F4334-7373-4F96-BF9F-456260F0BAA5}" type="datetime1">
              <a:rPr kumimoji="1" lang="ja-JP" altLang="en-US" smtClean="0"/>
              <a:t>2023/9/1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EE93B4-AC68-4D33-B498-BA8F951060AC}" type="slidenum">
              <a:rPr kumimoji="1" lang="ja-JP" altLang="en-US" smtClean="0"/>
              <a:t>‹#›</a:t>
            </a:fld>
            <a:endParaRPr kumimoji="1" lang="ja-JP" altLang="en-US"/>
          </a:p>
        </p:txBody>
      </p:sp>
    </p:spTree>
    <p:extLst>
      <p:ext uri="{BB962C8B-B14F-4D97-AF65-F5344CB8AC3E}">
        <p14:creationId xmlns:p14="http://schemas.microsoft.com/office/powerpoint/2010/main" val="1864925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F128F63-5707-4CBF-A06C-819CA7CD4621}" type="datetime1">
              <a:rPr kumimoji="1" lang="ja-JP" altLang="en-US" smtClean="0"/>
              <a:t>2023/9/1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7EE93B4-AC68-4D33-B498-BA8F951060AC}" type="slidenum">
              <a:rPr kumimoji="1" lang="ja-JP" altLang="en-US" smtClean="0"/>
              <a:t>‹#›</a:t>
            </a:fld>
            <a:endParaRPr kumimoji="1" lang="ja-JP" altLang="en-US"/>
          </a:p>
        </p:txBody>
      </p:sp>
    </p:spTree>
    <p:extLst>
      <p:ext uri="{BB962C8B-B14F-4D97-AF65-F5344CB8AC3E}">
        <p14:creationId xmlns:p14="http://schemas.microsoft.com/office/powerpoint/2010/main" val="1301351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FEC6613-EAF0-43B3-8FE7-475266458611}" type="datetime1">
              <a:rPr kumimoji="1" lang="ja-JP" altLang="en-US" smtClean="0"/>
              <a:t>2023/9/1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7EE93B4-AC68-4D33-B498-BA8F951060AC}" type="slidenum">
              <a:rPr kumimoji="1" lang="ja-JP" altLang="en-US" smtClean="0"/>
              <a:t>‹#›</a:t>
            </a:fld>
            <a:endParaRPr kumimoji="1" lang="ja-JP" altLang="en-US"/>
          </a:p>
        </p:txBody>
      </p:sp>
    </p:spTree>
    <p:extLst>
      <p:ext uri="{BB962C8B-B14F-4D97-AF65-F5344CB8AC3E}">
        <p14:creationId xmlns:p14="http://schemas.microsoft.com/office/powerpoint/2010/main" val="1782621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563055-511D-4568-B7F0-95B196B81F11}" type="datetime1">
              <a:rPr kumimoji="1" lang="ja-JP" altLang="en-US" smtClean="0"/>
              <a:t>2023/9/1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7EE93B4-AC68-4D33-B498-BA8F951060AC}" type="slidenum">
              <a:rPr kumimoji="1" lang="ja-JP" altLang="en-US" smtClean="0"/>
              <a:t>‹#›</a:t>
            </a:fld>
            <a:endParaRPr kumimoji="1" lang="ja-JP" altLang="en-US"/>
          </a:p>
        </p:txBody>
      </p:sp>
    </p:spTree>
    <p:extLst>
      <p:ext uri="{BB962C8B-B14F-4D97-AF65-F5344CB8AC3E}">
        <p14:creationId xmlns:p14="http://schemas.microsoft.com/office/powerpoint/2010/main" val="444166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05BC8C0-564A-4EC6-9D95-3A934E22E50B}" type="datetime1">
              <a:rPr kumimoji="1" lang="ja-JP" altLang="en-US" smtClean="0"/>
              <a:t>2023/9/1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EE93B4-AC68-4D33-B498-BA8F951060AC}" type="slidenum">
              <a:rPr kumimoji="1" lang="ja-JP" altLang="en-US" smtClean="0"/>
              <a:t>‹#›</a:t>
            </a:fld>
            <a:endParaRPr kumimoji="1" lang="ja-JP" altLang="en-US"/>
          </a:p>
        </p:txBody>
      </p:sp>
    </p:spTree>
    <p:extLst>
      <p:ext uri="{BB962C8B-B14F-4D97-AF65-F5344CB8AC3E}">
        <p14:creationId xmlns:p14="http://schemas.microsoft.com/office/powerpoint/2010/main" val="1457002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F4381D3-08FC-492B-9306-C66158DC022F}" type="datetime1">
              <a:rPr kumimoji="1" lang="ja-JP" altLang="en-US" smtClean="0"/>
              <a:t>2023/9/1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EE93B4-AC68-4D33-B498-BA8F951060AC}" type="slidenum">
              <a:rPr kumimoji="1" lang="ja-JP" altLang="en-US" smtClean="0"/>
              <a:t>‹#›</a:t>
            </a:fld>
            <a:endParaRPr kumimoji="1" lang="ja-JP" altLang="en-US"/>
          </a:p>
        </p:txBody>
      </p:sp>
    </p:spTree>
    <p:extLst>
      <p:ext uri="{BB962C8B-B14F-4D97-AF65-F5344CB8AC3E}">
        <p14:creationId xmlns:p14="http://schemas.microsoft.com/office/powerpoint/2010/main" val="3356515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11D816-8A76-442C-90E5-185C026D590C}" type="datetime1">
              <a:rPr kumimoji="1" lang="ja-JP" altLang="en-US" smtClean="0"/>
              <a:t>2023/9/1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EE93B4-AC68-4D33-B498-BA8F951060AC}" type="slidenum">
              <a:rPr kumimoji="1" lang="ja-JP" altLang="en-US" smtClean="0"/>
              <a:t>‹#›</a:t>
            </a:fld>
            <a:endParaRPr kumimoji="1" lang="ja-JP" altLang="en-US"/>
          </a:p>
        </p:txBody>
      </p:sp>
    </p:spTree>
    <p:extLst>
      <p:ext uri="{BB962C8B-B14F-4D97-AF65-F5344CB8AC3E}">
        <p14:creationId xmlns:p14="http://schemas.microsoft.com/office/powerpoint/2010/main" val="2003752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32F353D-CEF5-AD1A-4B54-41AFFA808CDB}"/>
              </a:ext>
            </a:extLst>
          </p:cNvPr>
          <p:cNvSpPr txBox="1"/>
          <p:nvPr/>
        </p:nvSpPr>
        <p:spPr>
          <a:xfrm>
            <a:off x="457200" y="2344087"/>
            <a:ext cx="8430768" cy="216982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4500" b="1" dirty="0" smtClean="0">
                <a:latin typeface="Meiryo UI" panose="020B0604030504040204" pitchFamily="50" charset="-128"/>
                <a:ea typeface="Meiryo UI" panose="020B0604030504040204" pitchFamily="50" charset="-128"/>
              </a:rPr>
              <a:t>【</a:t>
            </a:r>
            <a:r>
              <a:rPr kumimoji="1" lang="ja-JP" altLang="en-US" sz="4500" b="1" dirty="0">
                <a:latin typeface="Meiryo UI" panose="020B0604030504040204" pitchFamily="50" charset="-128"/>
                <a:ea typeface="Meiryo UI" panose="020B0604030504040204" pitchFamily="50" charset="-128"/>
              </a:rPr>
              <a:t>報告</a:t>
            </a:r>
            <a:r>
              <a:rPr kumimoji="1" lang="en-US" altLang="ja-JP" sz="4500" b="1" dirty="0" smtClean="0">
                <a:latin typeface="Meiryo UI" panose="020B0604030504040204" pitchFamily="50" charset="-128"/>
                <a:ea typeface="Meiryo UI" panose="020B0604030504040204" pitchFamily="50" charset="-128"/>
              </a:rPr>
              <a:t>】</a:t>
            </a:r>
            <a:endParaRPr kumimoji="1" lang="en-US" altLang="ja-JP" sz="4500" b="1" dirty="0">
              <a:latin typeface="Meiryo UI" panose="020B0604030504040204" pitchFamily="50" charset="-128"/>
              <a:ea typeface="Meiryo UI" panose="020B0604030504040204" pitchFamily="50" charset="-128"/>
            </a:endParaRPr>
          </a:p>
          <a:p>
            <a:pPr algn="ctr"/>
            <a:r>
              <a:rPr kumimoji="1" lang="ja-JP" altLang="en-US" sz="4500" b="1" dirty="0" smtClean="0">
                <a:latin typeface="Meiryo UI" panose="020B0604030504040204" pitchFamily="50" charset="-128"/>
                <a:ea typeface="Meiryo UI" panose="020B0604030504040204" pitchFamily="50" charset="-128"/>
              </a:rPr>
              <a:t>第</a:t>
            </a:r>
            <a:r>
              <a:rPr kumimoji="1" lang="en-US" altLang="ja-JP" sz="4500" b="1" dirty="0" smtClean="0">
                <a:latin typeface="Meiryo UI" panose="020B0604030504040204" pitchFamily="50" charset="-128"/>
                <a:ea typeface="Meiryo UI" panose="020B0604030504040204" pitchFamily="50" charset="-128"/>
              </a:rPr>
              <a:t>1</a:t>
            </a:r>
            <a:r>
              <a:rPr kumimoji="1" lang="ja-JP" altLang="en-US" sz="4500" b="1" dirty="0" smtClean="0">
                <a:latin typeface="Meiryo UI" panose="020B0604030504040204" pitchFamily="50" charset="-128"/>
                <a:ea typeface="Meiryo UI" panose="020B0604030504040204" pitchFamily="50" charset="-128"/>
              </a:rPr>
              <a:t>回地域</a:t>
            </a:r>
            <a:r>
              <a:rPr kumimoji="1" lang="ja-JP" altLang="en-US" sz="4500" b="1" dirty="0">
                <a:latin typeface="Meiryo UI" panose="020B0604030504040204" pitchFamily="50" charset="-128"/>
                <a:ea typeface="Meiryo UI" panose="020B0604030504040204" pitchFamily="50" charset="-128"/>
              </a:rPr>
              <a:t>職域連携推進</a:t>
            </a:r>
            <a:r>
              <a:rPr kumimoji="1" lang="ja-JP" altLang="en-US" sz="4500" b="1" dirty="0" smtClean="0">
                <a:latin typeface="Meiryo UI" panose="020B0604030504040204" pitchFamily="50" charset="-128"/>
                <a:ea typeface="Meiryo UI" panose="020B0604030504040204" pitchFamily="50" charset="-128"/>
              </a:rPr>
              <a:t>連絡会</a:t>
            </a:r>
            <a:endParaRPr kumimoji="1" lang="en-US" altLang="ja-JP" sz="4500" b="1" dirty="0" smtClean="0">
              <a:latin typeface="Meiryo UI" panose="020B0604030504040204" pitchFamily="50" charset="-128"/>
              <a:ea typeface="Meiryo UI" panose="020B0604030504040204" pitchFamily="50" charset="-128"/>
            </a:endParaRPr>
          </a:p>
          <a:p>
            <a:pPr algn="r"/>
            <a:r>
              <a:rPr kumimoji="1" lang="ja-JP" altLang="en-US" sz="4500" b="1" dirty="0" smtClean="0">
                <a:latin typeface="Meiryo UI" panose="020B0604030504040204" pitchFamily="50" charset="-128"/>
                <a:ea typeface="Meiryo UI" panose="020B0604030504040204" pitchFamily="50" charset="-128"/>
              </a:rPr>
              <a:t>について</a:t>
            </a:r>
            <a:endParaRPr kumimoji="1" lang="zh-TW" altLang="en-US" sz="4500" b="1"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6883629" y="6492875"/>
            <a:ext cx="2057400" cy="365125"/>
          </a:xfrm>
        </p:spPr>
        <p:txBody>
          <a:bodyPr/>
          <a:lstStyle/>
          <a:p>
            <a:fld id="{79A255B7-DF0D-498B-9D3A-3E2ADC60EC3B}" type="slidenum">
              <a:rPr kumimoji="1" lang="ja-JP" altLang="en-US" smtClean="0">
                <a:solidFill>
                  <a:schemeClr val="tx1"/>
                </a:solidFill>
              </a:rPr>
              <a:t>1</a:t>
            </a:fld>
            <a:endParaRPr kumimoji="1" lang="ja-JP" altLang="en-US" dirty="0">
              <a:solidFill>
                <a:schemeClr val="tx1"/>
              </a:solidFill>
            </a:endParaRPr>
          </a:p>
        </p:txBody>
      </p:sp>
      <p:graphicFrame>
        <p:nvGraphicFramePr>
          <p:cNvPr id="7" name="表 6">
            <a:extLst>
              <a:ext uri="{FF2B5EF4-FFF2-40B4-BE49-F238E27FC236}">
                <a16:creationId xmlns:a16="http://schemas.microsoft.com/office/drawing/2014/main" id="{B090C88A-8904-3FD7-06E0-53D5B9C7CDB2}"/>
              </a:ext>
            </a:extLst>
          </p:cNvPr>
          <p:cNvGraphicFramePr>
            <a:graphicFrameLocks noGrp="1"/>
          </p:cNvGraphicFramePr>
          <p:nvPr>
            <p:extLst>
              <p:ext uri="{D42A27DB-BD31-4B8C-83A1-F6EECF244321}">
                <p14:modId xmlns:p14="http://schemas.microsoft.com/office/powerpoint/2010/main" val="1259669962"/>
              </p:ext>
            </p:extLst>
          </p:nvPr>
        </p:nvGraphicFramePr>
        <p:xfrm>
          <a:off x="6387917"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algn="ctr"/>
                      <a:r>
                        <a:rPr kumimoji="1" lang="ja-JP" altLang="en-US" sz="1000" spc="0" dirty="0" smtClean="0">
                          <a:latin typeface="BIZ UDPゴシック" panose="020B0400000000000000" pitchFamily="50" charset="-128"/>
                          <a:ea typeface="BIZ UDPゴシック" panose="020B0400000000000000" pitchFamily="50" charset="-128"/>
                        </a:rPr>
                        <a:t>資料３</a:t>
                      </a:r>
                      <a:r>
                        <a:rPr kumimoji="1" lang="en-US" altLang="ja-JP" sz="1000" spc="0" dirty="0" smtClean="0">
                          <a:latin typeface="BIZ UDPゴシック" panose="020B0400000000000000" pitchFamily="50" charset="-128"/>
                          <a:ea typeface="BIZ UDPゴシック" panose="020B0400000000000000" pitchFamily="50" charset="-128"/>
                        </a:rPr>
                        <a:t>-</a:t>
                      </a:r>
                      <a:r>
                        <a:rPr kumimoji="1" lang="ja-JP" altLang="en-US" sz="1000" spc="0" dirty="0" smtClean="0">
                          <a:latin typeface="BIZ UDPゴシック" panose="020B0400000000000000" pitchFamily="50" charset="-128"/>
                          <a:ea typeface="BIZ UDPゴシック" panose="020B0400000000000000" pitchFamily="50" charset="-128"/>
                        </a:rPr>
                        <a:t>２</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ja-JP" altLang="en-US" sz="1000" spc="0" dirty="0" smtClean="0">
                          <a:latin typeface="BIZ UDPゴシック" panose="020B0400000000000000" pitchFamily="50" charset="-128"/>
                          <a:ea typeface="BIZ UDPゴシック" panose="020B0400000000000000" pitchFamily="50" charset="-128"/>
                        </a:rPr>
                        <a:t>５年８月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年度第１回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1563177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643B630-6DF8-DBF7-2CAB-3A1EA7C0A4FA}"/>
              </a:ext>
            </a:extLst>
          </p:cNvPr>
          <p:cNvSpPr txBox="1"/>
          <p:nvPr/>
        </p:nvSpPr>
        <p:spPr>
          <a:xfrm>
            <a:off x="0" y="0"/>
            <a:ext cx="9144000" cy="369332"/>
          </a:xfrm>
          <a:prstGeom prst="rect">
            <a:avLst/>
          </a:prstGeom>
          <a:solidFill>
            <a:schemeClr val="tx1"/>
          </a:solidFill>
          <a:effectLst>
            <a:outerShdw blurRad="50800" dist="38100" dir="2700000" algn="tl" rotWithShape="0">
              <a:prstClr val="black">
                <a:alpha val="40000"/>
              </a:prstClr>
            </a:outerShdw>
          </a:effectLst>
        </p:spPr>
        <p:txBody>
          <a:bodyPr wrap="square" rtlCol="0">
            <a:spAutoFit/>
          </a:bodyPr>
          <a:lstStyle/>
          <a:p>
            <a:r>
              <a:rPr lang="ja-JP" altLang="en-US" b="1" dirty="0">
                <a:solidFill>
                  <a:schemeClr val="bg1"/>
                </a:solidFill>
                <a:latin typeface="Meiryo UI" panose="020B0604030504040204" pitchFamily="50" charset="-128"/>
                <a:ea typeface="Meiryo UI" panose="020B0604030504040204" pitchFamily="50" charset="-128"/>
              </a:rPr>
              <a:t>１　</a:t>
            </a:r>
            <a:r>
              <a:rPr lang="zh-TW" altLang="en-US" b="1" dirty="0">
                <a:solidFill>
                  <a:schemeClr val="bg1"/>
                </a:solidFill>
                <a:latin typeface="Meiryo UI" panose="020B0604030504040204" pitchFamily="50" charset="-128"/>
                <a:ea typeface="Meiryo UI" panose="020B0604030504040204" pitchFamily="50" charset="-128"/>
              </a:rPr>
              <a:t>第１回地域職域連携推進</a:t>
            </a:r>
            <a:r>
              <a:rPr lang="zh-TW" altLang="en-US" b="1" dirty="0" smtClean="0">
                <a:solidFill>
                  <a:schemeClr val="bg1"/>
                </a:solidFill>
                <a:latin typeface="Meiryo UI" panose="020B0604030504040204" pitchFamily="50" charset="-128"/>
                <a:ea typeface="Meiryo UI" panose="020B0604030504040204" pitchFamily="50" charset="-128"/>
              </a:rPr>
              <a:t>連絡会</a:t>
            </a:r>
            <a:r>
              <a:rPr lang="ja-JP" altLang="en-US" b="1" dirty="0" smtClean="0">
                <a:solidFill>
                  <a:schemeClr val="bg1"/>
                </a:solidFill>
                <a:latin typeface="Meiryo UI" panose="020B0604030504040204" pitchFamily="50" charset="-128"/>
                <a:ea typeface="Meiryo UI" panose="020B0604030504040204" pitchFamily="50" charset="-128"/>
              </a:rPr>
              <a:t>について</a:t>
            </a:r>
            <a:endParaRPr lang="ja-JP" altLang="en-US" b="1" dirty="0">
              <a:solidFill>
                <a:schemeClr val="bg1"/>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64394" y="1693346"/>
            <a:ext cx="9015211" cy="4893647"/>
          </a:xfrm>
          <a:prstGeom prst="rect">
            <a:avLst/>
          </a:prstGeom>
          <a:noFill/>
        </p:spPr>
        <p:txBody>
          <a:bodyPr wrap="square" rtlCol="0">
            <a:spAutoFit/>
          </a:bodyPr>
          <a:lstStyle/>
          <a:p>
            <a:r>
              <a:rPr kumimoji="1" lang="en-US" altLang="ja-JP" sz="1200" dirty="0" smtClean="0"/>
              <a:t>【</a:t>
            </a:r>
            <a:r>
              <a:rPr kumimoji="1" lang="ja-JP" altLang="en-US" sz="1200" dirty="0"/>
              <a:t>日時</a:t>
            </a:r>
            <a:r>
              <a:rPr kumimoji="1" lang="en-US" altLang="ja-JP" sz="1200" dirty="0" smtClean="0"/>
              <a:t>】</a:t>
            </a:r>
            <a:r>
              <a:rPr kumimoji="1" lang="ja-JP" altLang="en-US" sz="1200" dirty="0" smtClean="0"/>
              <a:t>令和</a:t>
            </a:r>
            <a:r>
              <a:rPr kumimoji="1" lang="ja-JP" altLang="en-US" sz="1200" dirty="0"/>
              <a:t>５年７月７日（金）　１４：００～１７：００</a:t>
            </a:r>
            <a:endParaRPr kumimoji="1" lang="en-US" altLang="ja-JP" sz="1200" dirty="0" smtClean="0"/>
          </a:p>
          <a:p>
            <a:endParaRPr kumimoji="1" lang="en-US" altLang="ja-JP" sz="1200" dirty="0"/>
          </a:p>
          <a:p>
            <a:r>
              <a:rPr kumimoji="1" lang="en-US" altLang="ja-JP" sz="1200" dirty="0" smtClean="0"/>
              <a:t>【</a:t>
            </a:r>
            <a:r>
              <a:rPr kumimoji="1" lang="ja-JP" altLang="en-US" sz="1200" dirty="0" smtClean="0"/>
              <a:t>場所</a:t>
            </a:r>
            <a:r>
              <a:rPr kumimoji="1" lang="en-US" altLang="ja-JP" sz="1200" dirty="0" smtClean="0"/>
              <a:t>】OMM</a:t>
            </a:r>
            <a:r>
              <a:rPr kumimoji="1" lang="ja-JP" altLang="en-US" sz="1200" dirty="0"/>
              <a:t>　２０１・２０２会議室</a:t>
            </a:r>
          </a:p>
          <a:p>
            <a:endParaRPr kumimoji="1" lang="ja-JP" altLang="en-US" sz="1200" dirty="0"/>
          </a:p>
          <a:p>
            <a:r>
              <a:rPr kumimoji="1" lang="en-US" altLang="ja-JP" sz="1200" dirty="0" smtClean="0"/>
              <a:t>【</a:t>
            </a:r>
            <a:r>
              <a:rPr kumimoji="1" lang="ja-JP" altLang="en-US" sz="1200" dirty="0"/>
              <a:t>内容</a:t>
            </a:r>
            <a:r>
              <a:rPr kumimoji="1" lang="en-US" altLang="ja-JP" sz="1200" dirty="0" smtClean="0"/>
              <a:t>】</a:t>
            </a:r>
            <a:r>
              <a:rPr kumimoji="1" lang="ja-JP" altLang="en-US" sz="1200" dirty="0" smtClean="0"/>
              <a:t>地域</a:t>
            </a:r>
            <a:r>
              <a:rPr kumimoji="1" lang="ja-JP" altLang="en-US" sz="1200" dirty="0"/>
              <a:t>職域連携事業の意義と愛知県での事例</a:t>
            </a:r>
            <a:r>
              <a:rPr kumimoji="1" lang="ja-JP" altLang="en-US" sz="1200" dirty="0" smtClean="0"/>
              <a:t>紹介－</a:t>
            </a:r>
            <a:r>
              <a:rPr kumimoji="1" lang="ja-JP" altLang="en-US" sz="1200" dirty="0"/>
              <a:t>システム思考で考える地域・職域連携推進事業</a:t>
            </a:r>
            <a:r>
              <a:rPr kumimoji="1" lang="ja-JP" altLang="en-US" sz="1200" dirty="0" smtClean="0"/>
              <a:t>－</a:t>
            </a:r>
            <a:endParaRPr kumimoji="1" lang="ja-JP" altLang="en-US" sz="1200" dirty="0"/>
          </a:p>
          <a:p>
            <a:r>
              <a:rPr kumimoji="1" lang="ja-JP" altLang="en-US" sz="1200" dirty="0"/>
              <a:t>　　</a:t>
            </a:r>
            <a:r>
              <a:rPr kumimoji="1" lang="ja-JP" altLang="en-US" sz="1200" dirty="0" smtClean="0"/>
              <a:t>　　講師</a:t>
            </a:r>
            <a:r>
              <a:rPr kumimoji="1" lang="ja-JP" altLang="en-US" sz="1200" dirty="0"/>
              <a:t>：名古屋工業大学大学院工学研究科	</a:t>
            </a:r>
            <a:r>
              <a:rPr kumimoji="1" lang="en-US" altLang="ja-JP" sz="1200" dirty="0" smtClean="0"/>
              <a:t>		</a:t>
            </a:r>
          </a:p>
          <a:p>
            <a:r>
              <a:rPr kumimoji="1" lang="ja-JP" altLang="en-US" sz="1200" dirty="0"/>
              <a:t>　</a:t>
            </a:r>
            <a:r>
              <a:rPr kumimoji="1" lang="ja-JP" altLang="en-US" sz="1200" dirty="0" smtClean="0"/>
              <a:t>　　　　　　教授</a:t>
            </a:r>
            <a:r>
              <a:rPr kumimoji="1" lang="ja-JP" altLang="en-US" sz="1200" dirty="0"/>
              <a:t>　横山　 淳一 </a:t>
            </a:r>
            <a:r>
              <a:rPr kumimoji="1" lang="ja-JP" altLang="en-US" sz="1200" dirty="0" smtClean="0"/>
              <a:t>  </a:t>
            </a:r>
            <a:r>
              <a:rPr kumimoji="1" lang="ja-JP" altLang="en-US" sz="1200" dirty="0"/>
              <a:t>　氏</a:t>
            </a:r>
            <a:endParaRPr kumimoji="1" lang="en-US" altLang="ja-JP" sz="1200" dirty="0" smtClean="0"/>
          </a:p>
          <a:p>
            <a:endParaRPr kumimoji="1" lang="en-US" altLang="ja-JP" sz="1200" dirty="0"/>
          </a:p>
          <a:p>
            <a:r>
              <a:rPr kumimoji="1" lang="en-US" altLang="ja-JP" sz="1200" dirty="0" smtClean="0"/>
              <a:t>【</a:t>
            </a:r>
            <a:r>
              <a:rPr kumimoji="1" lang="ja-JP" altLang="en-US" sz="1200" dirty="0" smtClean="0"/>
              <a:t>グループワーク</a:t>
            </a:r>
            <a:r>
              <a:rPr kumimoji="1" lang="en-US" altLang="ja-JP" sz="1200" dirty="0" smtClean="0"/>
              <a:t>】</a:t>
            </a:r>
          </a:p>
          <a:p>
            <a:r>
              <a:rPr kumimoji="1" lang="ja-JP" altLang="en-US" sz="1200" dirty="0"/>
              <a:t>　</a:t>
            </a:r>
            <a:r>
              <a:rPr kumimoji="1" lang="ja-JP" altLang="en-US" sz="1200" dirty="0" smtClean="0"/>
              <a:t>　　　「</a:t>
            </a:r>
            <a:r>
              <a:rPr kumimoji="1" lang="en-US" altLang="ja-JP" sz="1200" dirty="0"/>
              <a:t>KJ</a:t>
            </a:r>
            <a:r>
              <a:rPr kumimoji="1" lang="ja-JP" altLang="en-US" sz="1200" dirty="0"/>
              <a:t>法で発想する</a:t>
            </a:r>
            <a:r>
              <a:rPr kumimoji="1" lang="en-US" altLang="ja-JP" sz="1200" dirty="0"/>
              <a:t>2040</a:t>
            </a:r>
            <a:r>
              <a:rPr kumimoji="1" lang="ja-JP" altLang="en-US" sz="1200" dirty="0"/>
              <a:t>年の地域住民の健康</a:t>
            </a:r>
            <a:r>
              <a:rPr kumimoji="1" lang="ja-JP" altLang="en-US" sz="1200" dirty="0" smtClean="0"/>
              <a:t>」</a:t>
            </a:r>
          </a:p>
          <a:p>
            <a:r>
              <a:rPr kumimoji="1" lang="ja-JP" altLang="en-US" sz="1200" dirty="0"/>
              <a:t>　　</a:t>
            </a:r>
            <a:r>
              <a:rPr kumimoji="1" lang="ja-JP" altLang="en-US" sz="1200" dirty="0" smtClean="0"/>
              <a:t>　　講師</a:t>
            </a:r>
            <a:r>
              <a:rPr kumimoji="1" lang="ja-JP" altLang="en-US" sz="1200" dirty="0"/>
              <a:t>：</a:t>
            </a:r>
            <a:r>
              <a:rPr kumimoji="1" lang="ja-JP" altLang="en-US" sz="1200" dirty="0" smtClean="0"/>
              <a:t>大阪</a:t>
            </a:r>
            <a:r>
              <a:rPr kumimoji="1" lang="ja-JP" altLang="en-US" sz="1200" dirty="0"/>
              <a:t>大学大学院医学系研究科保健学</a:t>
            </a:r>
            <a:r>
              <a:rPr kumimoji="1" lang="ja-JP" altLang="en-US" sz="1200" dirty="0" smtClean="0"/>
              <a:t>専攻</a:t>
            </a:r>
            <a:endParaRPr kumimoji="1" lang="en-US" altLang="ja-JP" sz="1200" dirty="0"/>
          </a:p>
          <a:p>
            <a:r>
              <a:rPr kumimoji="1" lang="ja-JP" altLang="en-US" sz="1200" dirty="0"/>
              <a:t>　</a:t>
            </a:r>
            <a:r>
              <a:rPr kumimoji="1" lang="ja-JP" altLang="en-US" sz="1200" dirty="0" smtClean="0"/>
              <a:t>　　　教授</a:t>
            </a:r>
            <a:r>
              <a:rPr kumimoji="1" lang="ja-JP" altLang="en-US" sz="1200" dirty="0"/>
              <a:t>　</a:t>
            </a:r>
            <a:r>
              <a:rPr kumimoji="1" lang="ja-JP" altLang="en-US" sz="1200" dirty="0" smtClean="0"/>
              <a:t>小西</a:t>
            </a:r>
            <a:r>
              <a:rPr kumimoji="1" lang="ja-JP" altLang="en-US" sz="1200" dirty="0"/>
              <a:t>　かおる　氏</a:t>
            </a:r>
          </a:p>
          <a:p>
            <a:r>
              <a:rPr kumimoji="1" lang="ja-JP" altLang="en-US" sz="1200" dirty="0"/>
              <a:t>　</a:t>
            </a:r>
            <a:r>
              <a:rPr kumimoji="1" lang="ja-JP" altLang="en-US" sz="1200" dirty="0" smtClean="0"/>
              <a:t>　　　</a:t>
            </a:r>
            <a:endParaRPr kumimoji="1" lang="en-US" altLang="ja-JP" sz="1200" dirty="0" smtClean="0"/>
          </a:p>
          <a:p>
            <a:r>
              <a:rPr kumimoji="1" lang="ja-JP" altLang="en-US" sz="1200" dirty="0"/>
              <a:t>　</a:t>
            </a:r>
            <a:r>
              <a:rPr kumimoji="1" lang="ja-JP" altLang="en-US" sz="1200" dirty="0" smtClean="0"/>
              <a:t>　　　大阪</a:t>
            </a:r>
            <a:r>
              <a:rPr kumimoji="1" lang="ja-JP" altLang="en-US" sz="1200" dirty="0"/>
              <a:t>健康安全基盤研究所疫学解析</a:t>
            </a:r>
            <a:r>
              <a:rPr kumimoji="1" lang="ja-JP" altLang="en-US" sz="1200" dirty="0" smtClean="0"/>
              <a:t>研究課</a:t>
            </a:r>
            <a:endParaRPr kumimoji="1" lang="en-US" altLang="ja-JP" sz="1200" dirty="0"/>
          </a:p>
          <a:p>
            <a:r>
              <a:rPr kumimoji="1" lang="ja-JP" altLang="en-US" sz="1200" dirty="0"/>
              <a:t>　</a:t>
            </a:r>
            <a:r>
              <a:rPr kumimoji="1" lang="ja-JP" altLang="en-US" sz="1200" dirty="0" smtClean="0"/>
              <a:t>　　　担当</a:t>
            </a:r>
            <a:r>
              <a:rPr kumimoji="1" lang="ja-JP" altLang="en-US" sz="1200" dirty="0"/>
              <a:t>課長　</a:t>
            </a:r>
            <a:r>
              <a:rPr kumimoji="1" lang="ja-JP" altLang="en-US" sz="1200" dirty="0" smtClean="0"/>
              <a:t>清水</a:t>
            </a:r>
            <a:r>
              <a:rPr kumimoji="1" lang="ja-JP" altLang="en-US" sz="1200" dirty="0"/>
              <a:t>　 悠路 </a:t>
            </a:r>
            <a:r>
              <a:rPr kumimoji="1" lang="ja-JP" altLang="en-US" sz="1200" dirty="0" smtClean="0"/>
              <a:t>  </a:t>
            </a:r>
            <a:r>
              <a:rPr kumimoji="1" lang="ja-JP" altLang="en-US" sz="1200" dirty="0"/>
              <a:t>　氏</a:t>
            </a:r>
          </a:p>
          <a:p>
            <a:r>
              <a:rPr kumimoji="1" lang="ja-JP" altLang="en-US" sz="1200" dirty="0" smtClean="0"/>
              <a:t>　　　　</a:t>
            </a:r>
            <a:endParaRPr kumimoji="1" lang="en-US" altLang="ja-JP" sz="1200" dirty="0" smtClean="0"/>
          </a:p>
          <a:p>
            <a:r>
              <a:rPr kumimoji="1" lang="ja-JP" altLang="en-US" sz="1200" dirty="0"/>
              <a:t>　</a:t>
            </a:r>
            <a:r>
              <a:rPr kumimoji="1" lang="ja-JP" altLang="en-US" sz="1200" dirty="0" smtClean="0"/>
              <a:t>　　　特定</a:t>
            </a:r>
            <a:r>
              <a:rPr kumimoji="1" lang="ja-JP" altLang="en-US" sz="1200" dirty="0"/>
              <a:t>非営利活動法人日本医療経営</a:t>
            </a:r>
            <a:r>
              <a:rPr kumimoji="1" lang="ja-JP" altLang="en-US" sz="1200" dirty="0" smtClean="0"/>
              <a:t>機構</a:t>
            </a:r>
            <a:endParaRPr kumimoji="1" lang="en-US" altLang="ja-JP" sz="1200" dirty="0"/>
          </a:p>
          <a:p>
            <a:r>
              <a:rPr kumimoji="1" lang="ja-JP" altLang="en-US" sz="1200" dirty="0"/>
              <a:t>　</a:t>
            </a:r>
            <a:r>
              <a:rPr kumimoji="1" lang="ja-JP" altLang="en-US" sz="1200" dirty="0" smtClean="0"/>
              <a:t>　　　主幹</a:t>
            </a:r>
            <a:r>
              <a:rPr kumimoji="1" lang="ja-JP" altLang="en-US" sz="1200" dirty="0"/>
              <a:t>研究員　田中　 将之 　 </a:t>
            </a:r>
            <a:r>
              <a:rPr kumimoji="1" lang="ja-JP" altLang="en-US" sz="1200" dirty="0" smtClean="0"/>
              <a:t> 氏</a:t>
            </a:r>
            <a:endParaRPr kumimoji="1" lang="ja-JP" altLang="en-US" sz="1200" dirty="0"/>
          </a:p>
          <a:p>
            <a:r>
              <a:rPr kumimoji="1" lang="ja-JP" altLang="en-US" sz="1200" dirty="0"/>
              <a:t>	</a:t>
            </a:r>
            <a:r>
              <a:rPr kumimoji="1" lang="ja-JP" altLang="en-US" sz="1200" dirty="0" smtClean="0"/>
              <a:t>　</a:t>
            </a:r>
            <a:endParaRPr kumimoji="1" lang="en-US" altLang="ja-JP" sz="1200" dirty="0" smtClean="0"/>
          </a:p>
          <a:p>
            <a:r>
              <a:rPr kumimoji="1" lang="ja-JP" altLang="en-US" sz="1200" dirty="0"/>
              <a:t>　</a:t>
            </a:r>
            <a:r>
              <a:rPr kumimoji="1" lang="ja-JP" altLang="en-US" sz="1200" dirty="0" smtClean="0"/>
              <a:t>　　　大阪</a:t>
            </a:r>
            <a:r>
              <a:rPr kumimoji="1" lang="ja-JP" altLang="en-US" sz="1200" dirty="0"/>
              <a:t>大学大学院医学系研究科</a:t>
            </a:r>
            <a:r>
              <a:rPr kumimoji="1" lang="ja-JP" altLang="en-US" sz="1200" dirty="0" smtClean="0"/>
              <a:t>社会医学講座</a:t>
            </a:r>
            <a:endParaRPr kumimoji="1" lang="en-US" altLang="ja-JP" sz="1200" dirty="0" smtClean="0"/>
          </a:p>
          <a:p>
            <a:r>
              <a:rPr kumimoji="1" lang="ja-JP" altLang="en-US" sz="1200" dirty="0"/>
              <a:t>　</a:t>
            </a:r>
            <a:r>
              <a:rPr kumimoji="1" lang="ja-JP" altLang="en-US" sz="1200" dirty="0" smtClean="0"/>
              <a:t>　　　准</a:t>
            </a:r>
            <a:r>
              <a:rPr kumimoji="1" lang="ja-JP" altLang="en-US" sz="1200" dirty="0"/>
              <a:t>教授　</a:t>
            </a:r>
            <a:r>
              <a:rPr kumimoji="1" lang="ja-JP" altLang="en-US" sz="1200" dirty="0" smtClean="0"/>
              <a:t>村木</a:t>
            </a:r>
            <a:r>
              <a:rPr kumimoji="1" lang="ja-JP" altLang="en-US" sz="1200" dirty="0"/>
              <a:t>　  功  　</a:t>
            </a:r>
            <a:r>
              <a:rPr kumimoji="1" lang="ja-JP" altLang="en-US" sz="1200" dirty="0" smtClean="0"/>
              <a:t>　氏</a:t>
            </a:r>
            <a:endParaRPr kumimoji="1" lang="ja-JP" altLang="en-US" sz="1200" dirty="0"/>
          </a:p>
          <a:p>
            <a:r>
              <a:rPr kumimoji="1" lang="ja-JP" altLang="en-US" sz="1200" dirty="0"/>
              <a:t>	　</a:t>
            </a:r>
            <a:r>
              <a:rPr kumimoji="1" lang="ja-JP" altLang="en-US" sz="1200" dirty="0" smtClean="0"/>
              <a:t>名古屋</a:t>
            </a:r>
            <a:r>
              <a:rPr kumimoji="1" lang="ja-JP" altLang="en-US" sz="1200" dirty="0"/>
              <a:t>工業大学大学院工学</a:t>
            </a:r>
            <a:r>
              <a:rPr kumimoji="1" lang="ja-JP" altLang="en-US" sz="1200" dirty="0" smtClean="0"/>
              <a:t>研究科</a:t>
            </a:r>
            <a:endParaRPr kumimoji="1" lang="en-US" altLang="ja-JP" sz="1200" dirty="0"/>
          </a:p>
          <a:p>
            <a:r>
              <a:rPr kumimoji="1" lang="ja-JP" altLang="en-US" sz="1200" dirty="0"/>
              <a:t>　</a:t>
            </a:r>
            <a:r>
              <a:rPr kumimoji="1" lang="ja-JP" altLang="en-US" sz="1200" dirty="0" smtClean="0"/>
              <a:t>　　　教授</a:t>
            </a:r>
            <a:r>
              <a:rPr kumimoji="1" lang="ja-JP" altLang="en-US" sz="1200" dirty="0"/>
              <a:t>　横山　 淳一 </a:t>
            </a:r>
            <a:r>
              <a:rPr kumimoji="1" lang="ja-JP" altLang="en-US" sz="1200" dirty="0" smtClean="0"/>
              <a:t>  </a:t>
            </a:r>
            <a:r>
              <a:rPr kumimoji="1" lang="ja-JP" altLang="en-US" sz="1200" dirty="0"/>
              <a:t>　</a:t>
            </a:r>
            <a:r>
              <a:rPr kumimoji="1" lang="ja-JP" altLang="en-US" sz="1200" dirty="0" smtClean="0"/>
              <a:t>氏 　　　　　　　　　（五十音順）</a:t>
            </a:r>
            <a:endParaRPr kumimoji="1" lang="ja-JP" altLang="en-US" sz="1200" dirty="0"/>
          </a:p>
          <a:p>
            <a:r>
              <a:rPr kumimoji="1" lang="ja-JP" altLang="en-US" sz="1200" dirty="0" smtClean="0"/>
              <a:t>　</a:t>
            </a:r>
            <a:endParaRPr kumimoji="1" lang="en-US" altLang="ja-JP" sz="1200" dirty="0" smtClean="0"/>
          </a:p>
          <a:p>
            <a:r>
              <a:rPr kumimoji="1" lang="en-US" altLang="ja-JP" sz="1200" dirty="0" smtClean="0"/>
              <a:t>【</a:t>
            </a:r>
            <a:r>
              <a:rPr kumimoji="1" lang="ja-JP" altLang="en-US" sz="1200" dirty="0" smtClean="0"/>
              <a:t>情報交換会</a:t>
            </a:r>
            <a:r>
              <a:rPr kumimoji="1" lang="en-US" altLang="ja-JP" sz="1200" dirty="0" smtClean="0"/>
              <a:t>】</a:t>
            </a:r>
          </a:p>
          <a:p>
            <a:r>
              <a:rPr kumimoji="1" lang="ja-JP" altLang="en-US" sz="1200" dirty="0"/>
              <a:t>　</a:t>
            </a:r>
            <a:r>
              <a:rPr kumimoji="1" lang="ja-JP" altLang="en-US" sz="1200" dirty="0" smtClean="0"/>
              <a:t>　　　各保健所での現状・課題に対する質疑応答</a:t>
            </a:r>
            <a:endParaRPr kumimoji="1" lang="en-US" altLang="ja-JP" sz="1200" dirty="0"/>
          </a:p>
        </p:txBody>
      </p:sp>
      <p:sp>
        <p:nvSpPr>
          <p:cNvPr id="8" name="角丸四角形 7"/>
          <p:cNvSpPr/>
          <p:nvPr/>
        </p:nvSpPr>
        <p:spPr>
          <a:xfrm>
            <a:off x="156036" y="482471"/>
            <a:ext cx="8831926" cy="1063093"/>
          </a:xfrm>
          <a:prstGeom prst="roundRect">
            <a:avLst>
              <a:gd name="adj" fmla="val 2370"/>
            </a:avLst>
          </a:prstGeom>
          <a:solidFill>
            <a:srgbClr val="FFFFCC"/>
          </a:solidFill>
        </p:spPr>
        <p:style>
          <a:lnRef idx="1">
            <a:schemeClr val="dk1"/>
          </a:lnRef>
          <a:fillRef idx="2">
            <a:schemeClr val="dk1"/>
          </a:fillRef>
          <a:effectRef idx="1">
            <a:schemeClr val="dk1"/>
          </a:effectRef>
          <a:fontRef idx="minor">
            <a:schemeClr val="dk1"/>
          </a:fontRef>
        </p:style>
        <p:txBody>
          <a:bodyPr rtlCol="0" anchor="ctr"/>
          <a:lstStyle/>
          <a:p>
            <a:pPr marL="120223">
              <a:spcBef>
                <a:spcPts val="487"/>
              </a:spcBef>
              <a:buSzPct val="92857"/>
              <a:tabLst>
                <a:tab pos="360671" algn="l"/>
              </a:tabLst>
            </a:pPr>
            <a:r>
              <a:rPr lang="ja-JP" altLang="en-US" sz="1400" dirty="0" smtClean="0">
                <a:solidFill>
                  <a:prstClr val="black"/>
                </a:solidFill>
                <a:latin typeface="HGP創英角ｺﾞｼｯｸUB" panose="020B0900000000000000" pitchFamily="50" charset="-128"/>
                <a:ea typeface="HGP創英角ｺﾞｼｯｸUB" panose="020B0900000000000000" pitchFamily="50" charset="-128"/>
              </a:rPr>
              <a:t>〇今年度</a:t>
            </a:r>
            <a:r>
              <a:rPr lang="ja-JP" altLang="en-US" sz="1400" dirty="0">
                <a:solidFill>
                  <a:prstClr val="black"/>
                </a:solidFill>
                <a:latin typeface="HGP創英角ｺﾞｼｯｸUB" panose="020B0900000000000000" pitchFamily="50" charset="-128"/>
                <a:ea typeface="HGP創英角ｺﾞｼｯｸUB" panose="020B0900000000000000" pitchFamily="50" charset="-128"/>
              </a:rPr>
              <a:t>から、保健所設置市及び府管保健所を対象として地域職域連携推進連絡会を開催。</a:t>
            </a:r>
            <a:endParaRPr lang="en-US" altLang="ja-JP" sz="1400" spc="-33" dirty="0">
              <a:uFill>
                <a:solidFill>
                  <a:srgbClr val="000000"/>
                </a:solidFill>
              </a:uFill>
              <a:latin typeface="HGP創英角ｺﾞｼｯｸUB" panose="020B0900000000000000" pitchFamily="50" charset="-128"/>
              <a:ea typeface="HGP創英角ｺﾞｼｯｸUB" panose="020B0900000000000000" pitchFamily="50" charset="-128"/>
              <a:cs typeface="Meiryo UI"/>
            </a:endParaRPr>
          </a:p>
          <a:p>
            <a:pPr marL="120223">
              <a:spcBef>
                <a:spcPts val="487"/>
              </a:spcBef>
              <a:buSzPct val="92857"/>
              <a:tabLst>
                <a:tab pos="360671" algn="l"/>
              </a:tabLst>
            </a:pPr>
            <a:r>
              <a:rPr lang="ja-JP" altLang="en-US" sz="1400" spc="-33" dirty="0">
                <a:uFill>
                  <a:solidFill>
                    <a:srgbClr val="000000"/>
                  </a:solidFill>
                </a:uFill>
                <a:latin typeface="HGP創英角ｺﾞｼｯｸUB" panose="020B0900000000000000" pitchFamily="50" charset="-128"/>
                <a:ea typeface="HGP創英角ｺﾞｼｯｸUB" panose="020B0900000000000000" pitchFamily="50" charset="-128"/>
                <a:cs typeface="Meiryo UI"/>
              </a:rPr>
              <a:t>　</a:t>
            </a:r>
            <a:r>
              <a:rPr lang="ja-JP" altLang="en-US" sz="1400" spc="-33" dirty="0" smtClean="0">
                <a:uFill>
                  <a:solidFill>
                    <a:srgbClr val="000000"/>
                  </a:solidFill>
                </a:uFill>
                <a:latin typeface="HGP創英角ｺﾞｼｯｸUB" panose="020B0900000000000000" pitchFamily="50" charset="-128"/>
                <a:ea typeface="HGP創英角ｺﾞｼｯｸUB" panose="020B0900000000000000" pitchFamily="50" charset="-128"/>
                <a:cs typeface="Meiryo UI"/>
              </a:rPr>
              <a:t> 令和</a:t>
            </a:r>
            <a:r>
              <a:rPr lang="ja-JP" altLang="en-US" sz="1400" spc="-33" dirty="0">
                <a:uFill>
                  <a:solidFill>
                    <a:srgbClr val="000000"/>
                  </a:solidFill>
                </a:uFill>
                <a:latin typeface="HGP創英角ｺﾞｼｯｸUB" panose="020B0900000000000000" pitchFamily="50" charset="-128"/>
                <a:ea typeface="HGP創英角ｺﾞｼｯｸUB" panose="020B0900000000000000" pitchFamily="50" charset="-128"/>
                <a:cs typeface="Meiryo UI"/>
              </a:rPr>
              <a:t>５年７月に第１回を開催して、今年度の事業推進に向けた各保健所の現状や課題を情報交換した。</a:t>
            </a:r>
            <a:endParaRPr lang="ja-JP" altLang="en-US" sz="1400" dirty="0">
              <a:latin typeface="HGP創英角ｺﾞｼｯｸUB" panose="020B0900000000000000" pitchFamily="50" charset="-128"/>
              <a:ea typeface="HGP創英角ｺﾞｼｯｸUB" panose="020B0900000000000000" pitchFamily="50" charset="-128"/>
              <a:cs typeface="Meiryo UI"/>
            </a:endParaRPr>
          </a:p>
        </p:txBody>
      </p:sp>
      <p:graphicFrame>
        <p:nvGraphicFramePr>
          <p:cNvPr id="9" name="表 8">
            <a:extLst>
              <a:ext uri="{FF2B5EF4-FFF2-40B4-BE49-F238E27FC236}">
                <a16:creationId xmlns:a16="http://schemas.microsoft.com/office/drawing/2014/main" id="{B090C88A-8904-3FD7-06E0-53D5B9C7CDB2}"/>
              </a:ext>
            </a:extLst>
          </p:cNvPr>
          <p:cNvGraphicFramePr>
            <a:graphicFrameLocks noGrp="1"/>
          </p:cNvGraphicFramePr>
          <p:nvPr>
            <p:extLst>
              <p:ext uri="{D42A27DB-BD31-4B8C-83A1-F6EECF244321}">
                <p14:modId xmlns:p14="http://schemas.microsoft.com/office/powerpoint/2010/main" val="3373729983"/>
              </p:ext>
            </p:extLst>
          </p:nvPr>
        </p:nvGraphicFramePr>
        <p:xfrm>
          <a:off x="6387917"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algn="ctr"/>
                      <a:r>
                        <a:rPr kumimoji="1" lang="ja-JP" altLang="en-US" sz="1000" spc="0" dirty="0" smtClean="0">
                          <a:latin typeface="BIZ UDPゴシック" panose="020B0400000000000000" pitchFamily="50" charset="-128"/>
                          <a:ea typeface="BIZ UDPゴシック" panose="020B0400000000000000" pitchFamily="50" charset="-128"/>
                        </a:rPr>
                        <a:t>資料３</a:t>
                      </a:r>
                      <a:r>
                        <a:rPr kumimoji="1" lang="en-US" altLang="ja-JP" sz="1000" spc="0" dirty="0" smtClean="0">
                          <a:latin typeface="BIZ UDPゴシック" panose="020B0400000000000000" pitchFamily="50" charset="-128"/>
                          <a:ea typeface="BIZ UDPゴシック" panose="020B0400000000000000" pitchFamily="50" charset="-128"/>
                        </a:rPr>
                        <a:t>-</a:t>
                      </a:r>
                      <a:r>
                        <a:rPr kumimoji="1" lang="ja-JP" altLang="en-US" sz="1000" spc="0" dirty="0" smtClean="0">
                          <a:latin typeface="BIZ UDPゴシック" panose="020B0400000000000000" pitchFamily="50" charset="-128"/>
                          <a:ea typeface="BIZ UDPゴシック" panose="020B0400000000000000" pitchFamily="50" charset="-128"/>
                        </a:rPr>
                        <a:t>２</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ja-JP" altLang="en-US" sz="1000" spc="0" dirty="0" smtClean="0">
                          <a:latin typeface="BIZ UDPゴシック" panose="020B0400000000000000" pitchFamily="50" charset="-128"/>
                          <a:ea typeface="BIZ UDPゴシック" panose="020B0400000000000000" pitchFamily="50" charset="-128"/>
                        </a:rPr>
                        <a:t>５年８月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年度第１回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
        <p:nvSpPr>
          <p:cNvPr id="2" name="スライド番号プレースホルダー 1"/>
          <p:cNvSpPr>
            <a:spLocks noGrp="1"/>
          </p:cNvSpPr>
          <p:nvPr>
            <p:ph type="sldNum" sz="quarter" idx="12"/>
          </p:nvPr>
        </p:nvSpPr>
        <p:spPr>
          <a:xfrm>
            <a:off x="6750137" y="6404430"/>
            <a:ext cx="2057400" cy="365125"/>
          </a:xfrm>
        </p:spPr>
        <p:txBody>
          <a:bodyPr/>
          <a:lstStyle/>
          <a:p>
            <a:fld id="{B7EE93B4-AC68-4D33-B498-BA8F951060AC}" type="slidenum">
              <a:rPr kumimoji="1" lang="ja-JP" altLang="en-US" smtClean="0">
                <a:solidFill>
                  <a:schemeClr val="tx1"/>
                </a:solidFill>
              </a:rPr>
              <a:t>2</a:t>
            </a:fld>
            <a:endParaRPr kumimoji="1" lang="ja-JP" altLang="en-US" dirty="0">
              <a:solidFill>
                <a:schemeClr val="tx1"/>
              </a:solidFill>
            </a:endParaRPr>
          </a:p>
        </p:txBody>
      </p:sp>
    </p:spTree>
    <p:extLst>
      <p:ext uri="{BB962C8B-B14F-4D97-AF65-F5344CB8AC3E}">
        <p14:creationId xmlns:p14="http://schemas.microsoft.com/office/powerpoint/2010/main" val="37041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643B630-6DF8-DBF7-2CAB-3A1EA7C0A4FA}"/>
              </a:ext>
            </a:extLst>
          </p:cNvPr>
          <p:cNvSpPr txBox="1"/>
          <p:nvPr/>
        </p:nvSpPr>
        <p:spPr>
          <a:xfrm>
            <a:off x="0" y="0"/>
            <a:ext cx="9144000" cy="369332"/>
          </a:xfrm>
          <a:prstGeom prst="rect">
            <a:avLst/>
          </a:prstGeom>
          <a:solidFill>
            <a:schemeClr val="tx1"/>
          </a:solidFill>
          <a:effectLst>
            <a:outerShdw blurRad="50800" dist="38100" dir="2700000" algn="tl" rotWithShape="0">
              <a:prstClr val="black">
                <a:alpha val="40000"/>
              </a:prstClr>
            </a:outerShdw>
          </a:effectLst>
        </p:spPr>
        <p:txBody>
          <a:bodyPr wrap="square" rtlCol="0">
            <a:spAutoFit/>
          </a:bodyPr>
          <a:lstStyle/>
          <a:p>
            <a:r>
              <a:rPr lang="ja-JP" altLang="en-US" b="1" dirty="0">
                <a:solidFill>
                  <a:schemeClr val="bg1"/>
                </a:solidFill>
                <a:latin typeface="Meiryo UI" panose="020B0604030504040204" pitchFamily="50" charset="-128"/>
                <a:ea typeface="Meiryo UI" panose="020B0604030504040204" pitchFamily="50" charset="-128"/>
              </a:rPr>
              <a:t>２　</a:t>
            </a:r>
            <a:r>
              <a:rPr lang="zh-TW" altLang="en-US" b="1" dirty="0">
                <a:solidFill>
                  <a:schemeClr val="bg1"/>
                </a:solidFill>
                <a:latin typeface="Meiryo UI" panose="020B0604030504040204" pitchFamily="50" charset="-128"/>
                <a:ea typeface="Meiryo UI" panose="020B0604030504040204" pitchFamily="50" charset="-128"/>
              </a:rPr>
              <a:t>第１回地域職域連携推進連絡会</a:t>
            </a:r>
            <a:r>
              <a:rPr lang="ja-JP" altLang="en-US" b="1" dirty="0">
                <a:solidFill>
                  <a:schemeClr val="bg1"/>
                </a:solidFill>
                <a:latin typeface="Meiryo UI" panose="020B0604030504040204" pitchFamily="50" charset="-128"/>
                <a:ea typeface="Meiryo UI" panose="020B0604030504040204" pitchFamily="50" charset="-128"/>
              </a:rPr>
              <a:t>のアンケート結果</a:t>
            </a:r>
          </a:p>
        </p:txBody>
      </p:sp>
      <p:sp>
        <p:nvSpPr>
          <p:cNvPr id="6" name="角丸四角形 5"/>
          <p:cNvSpPr/>
          <p:nvPr/>
        </p:nvSpPr>
        <p:spPr>
          <a:xfrm>
            <a:off x="5309719" y="775596"/>
            <a:ext cx="3499227" cy="2539236"/>
          </a:xfrm>
          <a:prstGeom prst="roundRect">
            <a:avLst>
              <a:gd name="adj" fmla="val 6953"/>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参加者内訳</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参加者数：</a:t>
            </a:r>
            <a:r>
              <a:rPr kumimoji="1" lang="en-US" altLang="ja-JP" sz="1600" dirty="0">
                <a:latin typeface="Meiryo UI" panose="020B0604030504040204" pitchFamily="50" charset="-128"/>
                <a:ea typeface="Meiryo UI" panose="020B0604030504040204" pitchFamily="50" charset="-128"/>
              </a:rPr>
              <a:t>35</a:t>
            </a:r>
            <a:r>
              <a:rPr kumimoji="1" lang="ja-JP" altLang="en-US" sz="1600" dirty="0">
                <a:latin typeface="Meiryo UI" panose="020B0604030504040204" pitchFamily="50" charset="-128"/>
                <a:ea typeface="Meiryo UI" panose="020B0604030504040204" pitchFamily="50" charset="-128"/>
              </a:rPr>
              <a:t>名</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保健師（</a:t>
            </a:r>
            <a:r>
              <a:rPr kumimoji="1" lang="en-US" altLang="ja-JP" sz="1600" dirty="0">
                <a:latin typeface="Meiryo UI" panose="020B0604030504040204" pitchFamily="50" charset="-128"/>
                <a:ea typeface="Meiryo UI" panose="020B0604030504040204" pitchFamily="50" charset="-128"/>
              </a:rPr>
              <a:t>24</a:t>
            </a:r>
            <a:r>
              <a:rPr kumimoji="1" lang="ja-JP" altLang="en-US" sz="1600" dirty="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管理栄養士（６）</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事務職（３）</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医師（１）</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理学療法士（１）</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参加機関内訳</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参加機関数：</a:t>
            </a:r>
            <a:r>
              <a:rPr kumimoji="1" lang="en-US" altLang="ja-JP" sz="1600" dirty="0">
                <a:latin typeface="Meiryo UI" panose="020B0604030504040204" pitchFamily="50" charset="-128"/>
                <a:ea typeface="Meiryo UI" panose="020B0604030504040204" pitchFamily="50" charset="-128"/>
              </a:rPr>
              <a:t>18</a:t>
            </a:r>
          </a:p>
          <a:p>
            <a:r>
              <a:rPr kumimoji="1" lang="ja-JP" altLang="en-US" sz="1600" dirty="0">
                <a:latin typeface="Meiryo UI" panose="020B0604030504040204" pitchFamily="50" charset="-128"/>
                <a:ea typeface="Meiryo UI" panose="020B0604030504040204" pitchFamily="50" charset="-128"/>
              </a:rPr>
              <a:t>大阪府保健所（</a:t>
            </a:r>
            <a:r>
              <a:rPr kumimoji="1" lang="en-US" altLang="ja-JP" sz="1600" dirty="0">
                <a:latin typeface="Meiryo UI" panose="020B0604030504040204" pitchFamily="50" charset="-128"/>
                <a:ea typeface="Meiryo UI" panose="020B0604030504040204" pitchFamily="50" charset="-128"/>
              </a:rPr>
              <a:t>9</a:t>
            </a:r>
            <a:r>
              <a:rPr kumimoji="1" lang="ja-JP" altLang="en-US" sz="1600" dirty="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政令・中核市（</a:t>
            </a:r>
            <a:r>
              <a:rPr kumimoji="1" lang="en-US" altLang="ja-JP" sz="1600" dirty="0">
                <a:latin typeface="Meiryo UI" panose="020B0604030504040204" pitchFamily="50" charset="-128"/>
                <a:ea typeface="Meiryo UI" panose="020B0604030504040204" pitchFamily="50" charset="-128"/>
              </a:rPr>
              <a:t>9</a:t>
            </a:r>
            <a:r>
              <a:rPr kumimoji="1" lang="ja-JP" altLang="en-US" sz="1600" dirty="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8B05D4FE-2B0C-FD2D-3FAC-F07C570E9CCE}"/>
              </a:ext>
            </a:extLst>
          </p:cNvPr>
          <p:cNvSpPr/>
          <p:nvPr/>
        </p:nvSpPr>
        <p:spPr>
          <a:xfrm>
            <a:off x="228165" y="3404617"/>
            <a:ext cx="8677084" cy="2898912"/>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テキスト ボックス 10"/>
          <p:cNvSpPr txBox="1"/>
          <p:nvPr/>
        </p:nvSpPr>
        <p:spPr>
          <a:xfrm>
            <a:off x="6929726" y="6274513"/>
            <a:ext cx="1698222"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回収率：</a:t>
            </a:r>
            <a:r>
              <a:rPr kumimoji="1" lang="en-US" altLang="ja-JP" sz="1600" dirty="0">
                <a:latin typeface="Meiryo UI" panose="020B0604030504040204" pitchFamily="50" charset="-128"/>
                <a:ea typeface="Meiryo UI" panose="020B0604030504040204" pitchFamily="50" charset="-128"/>
              </a:rPr>
              <a:t>91</a:t>
            </a:r>
            <a:r>
              <a:rPr kumimoji="1" lang="ja-JP" altLang="en-US" sz="1600" dirty="0">
                <a:latin typeface="Meiryo UI" panose="020B0604030504040204" pitchFamily="50" charset="-128"/>
                <a:ea typeface="Meiryo UI" panose="020B0604030504040204" pitchFamily="50" charset="-128"/>
              </a:rPr>
              <a:t>％</a:t>
            </a:r>
          </a:p>
        </p:txBody>
      </p:sp>
      <p:graphicFrame>
        <p:nvGraphicFramePr>
          <p:cNvPr id="12" name="表 11">
            <a:extLst>
              <a:ext uri="{FF2B5EF4-FFF2-40B4-BE49-F238E27FC236}">
                <a16:creationId xmlns:a16="http://schemas.microsoft.com/office/drawing/2014/main" id="{B090C88A-8904-3FD7-06E0-53D5B9C7CDB2}"/>
              </a:ext>
            </a:extLst>
          </p:cNvPr>
          <p:cNvGraphicFramePr>
            <a:graphicFrameLocks noGrp="1"/>
          </p:cNvGraphicFramePr>
          <p:nvPr>
            <p:extLst>
              <p:ext uri="{D42A27DB-BD31-4B8C-83A1-F6EECF244321}">
                <p14:modId xmlns:p14="http://schemas.microsoft.com/office/powerpoint/2010/main" val="2160596368"/>
              </p:ext>
            </p:extLst>
          </p:nvPr>
        </p:nvGraphicFramePr>
        <p:xfrm>
          <a:off x="6387917"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algn="ctr"/>
                      <a:r>
                        <a:rPr kumimoji="1" lang="ja-JP" altLang="en-US" sz="1000" spc="0" dirty="0" smtClean="0">
                          <a:latin typeface="BIZ UDPゴシック" panose="020B0400000000000000" pitchFamily="50" charset="-128"/>
                          <a:ea typeface="BIZ UDPゴシック" panose="020B0400000000000000" pitchFamily="50" charset="-128"/>
                        </a:rPr>
                        <a:t>資料３</a:t>
                      </a:r>
                      <a:r>
                        <a:rPr kumimoji="1" lang="en-US" altLang="ja-JP" sz="1000" spc="0" dirty="0" smtClean="0">
                          <a:latin typeface="BIZ UDPゴシック" panose="020B0400000000000000" pitchFamily="50" charset="-128"/>
                          <a:ea typeface="BIZ UDPゴシック" panose="020B0400000000000000" pitchFamily="50" charset="-128"/>
                        </a:rPr>
                        <a:t>-</a:t>
                      </a:r>
                      <a:r>
                        <a:rPr kumimoji="1" lang="ja-JP" altLang="en-US" sz="1000" spc="0" dirty="0" smtClean="0">
                          <a:latin typeface="BIZ UDPゴシック" panose="020B0400000000000000" pitchFamily="50" charset="-128"/>
                          <a:ea typeface="BIZ UDPゴシック" panose="020B0400000000000000" pitchFamily="50" charset="-128"/>
                        </a:rPr>
                        <a:t>２</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ja-JP" altLang="en-US" sz="1000" spc="0" dirty="0" smtClean="0">
                          <a:latin typeface="BIZ UDPゴシック" panose="020B0400000000000000" pitchFamily="50" charset="-128"/>
                          <a:ea typeface="BIZ UDPゴシック" panose="020B0400000000000000" pitchFamily="50" charset="-128"/>
                        </a:rPr>
                        <a:t>５年８月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年度第１回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
        <p:nvSpPr>
          <p:cNvPr id="2" name="スライド番号プレースホルダー 1"/>
          <p:cNvSpPr>
            <a:spLocks noGrp="1"/>
          </p:cNvSpPr>
          <p:nvPr>
            <p:ph type="sldNum" sz="quarter" idx="12"/>
          </p:nvPr>
        </p:nvSpPr>
        <p:spPr>
          <a:xfrm>
            <a:off x="6750137" y="6377545"/>
            <a:ext cx="2057400" cy="365125"/>
          </a:xfrm>
        </p:spPr>
        <p:txBody>
          <a:bodyPr/>
          <a:lstStyle/>
          <a:p>
            <a:fld id="{B7EE93B4-AC68-4D33-B498-BA8F951060AC}" type="slidenum">
              <a:rPr kumimoji="1" lang="ja-JP" altLang="en-US" smtClean="0">
                <a:solidFill>
                  <a:schemeClr val="tx1"/>
                </a:solidFill>
              </a:rPr>
              <a:t>3</a:t>
            </a:fld>
            <a:endParaRPr kumimoji="1" lang="ja-JP" altLang="en-US" dirty="0">
              <a:solidFill>
                <a:schemeClr val="tx1"/>
              </a:solidFill>
            </a:endParaRPr>
          </a:p>
        </p:txBody>
      </p:sp>
      <p:pic>
        <p:nvPicPr>
          <p:cNvPr id="3" name="図 2"/>
          <p:cNvPicPr>
            <a:picLocks noChangeAspect="1"/>
          </p:cNvPicPr>
          <p:nvPr/>
        </p:nvPicPr>
        <p:blipFill>
          <a:blip r:embed="rId2"/>
          <a:stretch>
            <a:fillRect/>
          </a:stretch>
        </p:blipFill>
        <p:spPr>
          <a:xfrm>
            <a:off x="228165" y="627504"/>
            <a:ext cx="4572396" cy="2743438"/>
          </a:xfrm>
          <a:prstGeom prst="rect">
            <a:avLst/>
          </a:prstGeom>
        </p:spPr>
      </p:pic>
      <p:pic>
        <p:nvPicPr>
          <p:cNvPr id="7" name="図 6"/>
          <p:cNvPicPr>
            <a:picLocks noChangeAspect="1"/>
          </p:cNvPicPr>
          <p:nvPr/>
        </p:nvPicPr>
        <p:blipFill>
          <a:blip r:embed="rId3"/>
          <a:stretch>
            <a:fillRect/>
          </a:stretch>
        </p:blipFill>
        <p:spPr>
          <a:xfrm>
            <a:off x="545184" y="3639794"/>
            <a:ext cx="3938357" cy="2365453"/>
          </a:xfrm>
          <a:prstGeom prst="rect">
            <a:avLst/>
          </a:prstGeom>
        </p:spPr>
      </p:pic>
      <p:pic>
        <p:nvPicPr>
          <p:cNvPr id="16" name="図 15"/>
          <p:cNvPicPr>
            <a:picLocks noChangeAspect="1"/>
          </p:cNvPicPr>
          <p:nvPr/>
        </p:nvPicPr>
        <p:blipFill>
          <a:blip r:embed="rId4"/>
          <a:stretch>
            <a:fillRect/>
          </a:stretch>
        </p:blipFill>
        <p:spPr>
          <a:xfrm>
            <a:off x="4528281" y="3578829"/>
            <a:ext cx="4078577" cy="2426418"/>
          </a:xfrm>
          <a:prstGeom prst="rect">
            <a:avLst/>
          </a:prstGeom>
        </p:spPr>
      </p:pic>
    </p:spTree>
    <p:extLst>
      <p:ext uri="{BB962C8B-B14F-4D97-AF65-F5344CB8AC3E}">
        <p14:creationId xmlns:p14="http://schemas.microsoft.com/office/powerpoint/2010/main" val="931115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643B630-6DF8-DBF7-2CAB-3A1EA7C0A4FA}"/>
              </a:ext>
            </a:extLst>
          </p:cNvPr>
          <p:cNvSpPr txBox="1"/>
          <p:nvPr/>
        </p:nvSpPr>
        <p:spPr>
          <a:xfrm>
            <a:off x="0" y="0"/>
            <a:ext cx="9144000" cy="369332"/>
          </a:xfrm>
          <a:prstGeom prst="rect">
            <a:avLst/>
          </a:prstGeom>
          <a:solidFill>
            <a:schemeClr val="tx1"/>
          </a:solidFill>
          <a:effectLst>
            <a:outerShdw blurRad="50800" dist="38100" dir="2700000" algn="tl" rotWithShape="0">
              <a:prstClr val="black">
                <a:alpha val="40000"/>
              </a:prstClr>
            </a:outerShdw>
          </a:effectLst>
        </p:spPr>
        <p:txBody>
          <a:bodyPr wrap="square" rtlCol="0">
            <a:spAutoFit/>
          </a:bodyPr>
          <a:lstStyle/>
          <a:p>
            <a:r>
              <a:rPr lang="ja-JP" altLang="en-US" b="1" dirty="0">
                <a:solidFill>
                  <a:schemeClr val="bg1"/>
                </a:solidFill>
                <a:latin typeface="Meiryo UI" panose="020B0604030504040204" pitchFamily="50" charset="-128"/>
                <a:ea typeface="Meiryo UI" panose="020B0604030504040204" pitchFamily="50" charset="-128"/>
              </a:rPr>
              <a:t>２　</a:t>
            </a:r>
            <a:r>
              <a:rPr lang="zh-TW" altLang="en-US" b="1" dirty="0">
                <a:solidFill>
                  <a:schemeClr val="bg1"/>
                </a:solidFill>
                <a:latin typeface="Meiryo UI" panose="020B0604030504040204" pitchFamily="50" charset="-128"/>
                <a:ea typeface="Meiryo UI" panose="020B0604030504040204" pitchFamily="50" charset="-128"/>
              </a:rPr>
              <a:t>第１回地域職域連携推進連絡会</a:t>
            </a:r>
            <a:r>
              <a:rPr lang="ja-JP" altLang="en-US" b="1" dirty="0">
                <a:solidFill>
                  <a:schemeClr val="bg1"/>
                </a:solidFill>
                <a:latin typeface="Meiryo UI" panose="020B0604030504040204" pitchFamily="50" charset="-128"/>
                <a:ea typeface="Meiryo UI" panose="020B0604030504040204" pitchFamily="50" charset="-128"/>
              </a:rPr>
              <a:t>のアンケート結果</a:t>
            </a:r>
          </a:p>
        </p:txBody>
      </p:sp>
      <p:graphicFrame>
        <p:nvGraphicFramePr>
          <p:cNvPr id="10" name="表 9">
            <a:extLst>
              <a:ext uri="{FF2B5EF4-FFF2-40B4-BE49-F238E27FC236}">
                <a16:creationId xmlns:a16="http://schemas.microsoft.com/office/drawing/2014/main" id="{B090C88A-8904-3FD7-06E0-53D5B9C7CDB2}"/>
              </a:ext>
            </a:extLst>
          </p:cNvPr>
          <p:cNvGraphicFramePr>
            <a:graphicFrameLocks noGrp="1"/>
          </p:cNvGraphicFramePr>
          <p:nvPr>
            <p:extLst>
              <p:ext uri="{D42A27DB-BD31-4B8C-83A1-F6EECF244321}">
                <p14:modId xmlns:p14="http://schemas.microsoft.com/office/powerpoint/2010/main" val="3307445297"/>
              </p:ext>
            </p:extLst>
          </p:nvPr>
        </p:nvGraphicFramePr>
        <p:xfrm>
          <a:off x="6387917"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algn="ctr"/>
                      <a:r>
                        <a:rPr kumimoji="1" lang="ja-JP" altLang="en-US" sz="1000" spc="0" dirty="0" smtClean="0">
                          <a:latin typeface="BIZ UDPゴシック" panose="020B0400000000000000" pitchFamily="50" charset="-128"/>
                          <a:ea typeface="BIZ UDPゴシック" panose="020B0400000000000000" pitchFamily="50" charset="-128"/>
                        </a:rPr>
                        <a:t>資料３</a:t>
                      </a:r>
                      <a:r>
                        <a:rPr kumimoji="1" lang="en-US" altLang="ja-JP" sz="1000" spc="0" dirty="0" smtClean="0">
                          <a:latin typeface="BIZ UDPゴシック" panose="020B0400000000000000" pitchFamily="50" charset="-128"/>
                          <a:ea typeface="BIZ UDPゴシック" panose="020B0400000000000000" pitchFamily="50" charset="-128"/>
                        </a:rPr>
                        <a:t>-</a:t>
                      </a:r>
                      <a:r>
                        <a:rPr kumimoji="1" lang="ja-JP" altLang="en-US" sz="1000" spc="0" dirty="0" smtClean="0">
                          <a:latin typeface="BIZ UDPゴシック" panose="020B0400000000000000" pitchFamily="50" charset="-128"/>
                          <a:ea typeface="BIZ UDPゴシック" panose="020B0400000000000000" pitchFamily="50" charset="-128"/>
                        </a:rPr>
                        <a:t>２</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ja-JP" altLang="en-US" sz="1000" spc="0" dirty="0" smtClean="0">
                          <a:latin typeface="BIZ UDPゴシック" panose="020B0400000000000000" pitchFamily="50" charset="-128"/>
                          <a:ea typeface="BIZ UDPゴシック" panose="020B0400000000000000" pitchFamily="50" charset="-128"/>
                        </a:rPr>
                        <a:t>５年８月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年度第１回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
        <p:nvSpPr>
          <p:cNvPr id="2" name="スライド番号プレースホルダー 1"/>
          <p:cNvSpPr>
            <a:spLocks noGrp="1"/>
          </p:cNvSpPr>
          <p:nvPr>
            <p:ph type="sldNum" sz="quarter" idx="12"/>
          </p:nvPr>
        </p:nvSpPr>
        <p:spPr>
          <a:xfrm>
            <a:off x="6651743" y="6476587"/>
            <a:ext cx="2057400" cy="365125"/>
          </a:xfrm>
        </p:spPr>
        <p:txBody>
          <a:bodyPr/>
          <a:lstStyle/>
          <a:p>
            <a:fld id="{B7EE93B4-AC68-4D33-B498-BA8F951060AC}" type="slidenum">
              <a:rPr kumimoji="1" lang="ja-JP" altLang="en-US" smtClean="0">
                <a:solidFill>
                  <a:schemeClr val="tx1"/>
                </a:solidFill>
              </a:rPr>
              <a:t>4</a:t>
            </a:fld>
            <a:endParaRPr kumimoji="1" lang="ja-JP" altLang="en-US" dirty="0">
              <a:solidFill>
                <a:schemeClr val="tx1"/>
              </a:solidFill>
            </a:endParaRPr>
          </a:p>
        </p:txBody>
      </p:sp>
      <p:pic>
        <p:nvPicPr>
          <p:cNvPr id="3" name="図 2"/>
          <p:cNvPicPr>
            <a:picLocks noChangeAspect="1"/>
          </p:cNvPicPr>
          <p:nvPr/>
        </p:nvPicPr>
        <p:blipFill>
          <a:blip r:embed="rId2"/>
          <a:stretch>
            <a:fillRect/>
          </a:stretch>
        </p:blipFill>
        <p:spPr>
          <a:xfrm>
            <a:off x="267737" y="722376"/>
            <a:ext cx="4572396" cy="2743438"/>
          </a:xfrm>
          <a:prstGeom prst="rect">
            <a:avLst/>
          </a:prstGeom>
        </p:spPr>
      </p:pic>
      <p:pic>
        <p:nvPicPr>
          <p:cNvPr id="13" name="図 12"/>
          <p:cNvPicPr>
            <a:picLocks noChangeAspect="1"/>
          </p:cNvPicPr>
          <p:nvPr/>
        </p:nvPicPr>
        <p:blipFill>
          <a:blip r:embed="rId3"/>
          <a:stretch>
            <a:fillRect/>
          </a:stretch>
        </p:blipFill>
        <p:spPr>
          <a:xfrm>
            <a:off x="4365743" y="718566"/>
            <a:ext cx="4572396" cy="2743438"/>
          </a:xfrm>
          <a:prstGeom prst="rect">
            <a:avLst/>
          </a:prstGeom>
        </p:spPr>
      </p:pic>
      <p:pic>
        <p:nvPicPr>
          <p:cNvPr id="15" name="図 14"/>
          <p:cNvPicPr>
            <a:picLocks noChangeAspect="1"/>
          </p:cNvPicPr>
          <p:nvPr/>
        </p:nvPicPr>
        <p:blipFill>
          <a:blip r:embed="rId4"/>
          <a:stretch>
            <a:fillRect/>
          </a:stretch>
        </p:blipFill>
        <p:spPr>
          <a:xfrm>
            <a:off x="267737" y="3785854"/>
            <a:ext cx="4572396" cy="2743438"/>
          </a:xfrm>
          <a:prstGeom prst="rect">
            <a:avLst/>
          </a:prstGeom>
        </p:spPr>
      </p:pic>
      <p:pic>
        <p:nvPicPr>
          <p:cNvPr id="17" name="図 16"/>
          <p:cNvPicPr>
            <a:picLocks noChangeAspect="1"/>
          </p:cNvPicPr>
          <p:nvPr/>
        </p:nvPicPr>
        <p:blipFill>
          <a:blip r:embed="rId5"/>
          <a:stretch>
            <a:fillRect/>
          </a:stretch>
        </p:blipFill>
        <p:spPr>
          <a:xfrm>
            <a:off x="4365545" y="3785854"/>
            <a:ext cx="4572396" cy="2743438"/>
          </a:xfrm>
          <a:prstGeom prst="rect">
            <a:avLst/>
          </a:prstGeom>
        </p:spPr>
      </p:pic>
    </p:spTree>
    <p:extLst>
      <p:ext uri="{BB962C8B-B14F-4D97-AF65-F5344CB8AC3E}">
        <p14:creationId xmlns:p14="http://schemas.microsoft.com/office/powerpoint/2010/main" val="141085157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493</Words>
  <Application>Microsoft Office PowerPoint</Application>
  <PresentationFormat>画面に合わせる (4:3)</PresentationFormat>
  <Paragraphs>66</Paragraphs>
  <Slides>4</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BIZ UDPゴシック</vt:lpstr>
      <vt:lpstr>HGP創英角ｺﾞｼｯｸUB</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2023-08-30T03:06:00Z</dcterms:created>
  <dcterms:modified xsi:type="dcterms:W3CDTF">2023-09-01T01:38:39Z</dcterms:modified>
</cp:coreProperties>
</file>