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ms-office.chartcolorstyle+xml" PartName="/ppt/charts/colors1.xml"/>
  <Override ContentType="application/vnd.ms-office.chartstyle+xml" PartName="/ppt/charts/style1.xml"/>
  <Override ContentType="application/vnd.openxmlformats-officedocument.presentationml.commentAuthors+xml" PartName="/ppt/commentAuthors.xml"/>
  <Override ContentType="application/vnd.openxmlformats-officedocument.drawingml.chartshapes+xml" PartName="/ppt/drawings/drawing1.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Override+xml" PartName="/ppt/theme/themeOverride1.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
  </p:notesMasterIdLst>
  <p:sldIdLst>
    <p:sldId id="403" r:id="rId2"/>
    <p:sldId id="404" r:id="rId3"/>
    <p:sldId id="402" r:id="rId4"/>
    <p:sldId id="405" r:id="rId5"/>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1" autoAdjust="0"/>
    <p:restoredTop sz="94238" autoAdjust="0"/>
  </p:normalViewPr>
  <p:slideViewPr>
    <p:cSldViewPr>
      <p:cViewPr varScale="1">
        <p:scale>
          <a:sx n="68" d="100"/>
          <a:sy n="68" d="100"/>
        </p:scale>
        <p:origin x="186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2976" y="96"/>
      </p:cViewPr>
      <p:guideLst/>
    </p:cSldViewPr>
  </p:notesViewPr>
  <p:gridSpacing cx="72008" cy="72008"/>
</p:viewPr>
</file>

<file path=ppt/_rels/presentation.xml.rels><?xml version="1.0" encoding="UTF-8" ?><Relationships xmlns="http://schemas.openxmlformats.org/package/2006/relationships"><Relationship Target="presProps.xml" Type="http://schemas.openxmlformats.org/officeDocument/2006/relationships/presProps" Id="rId8"></Relationship><Relationship Target="slides/slide2.xml" Type="http://schemas.openxmlformats.org/officeDocument/2006/relationships/slide" Id="rId3"></Relationship><Relationship Target="commentAuthors.xml" Type="http://schemas.openxmlformats.org/officeDocument/2006/relationships/commentAuthors" Id="rId7"></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notesMasters/notesMaster1.xml" Type="http://schemas.openxmlformats.org/officeDocument/2006/relationships/notesMaster" Id="rId6"></Relationship><Relationship Target="tableStyles.xml" Type="http://schemas.openxmlformats.org/officeDocument/2006/relationships/tableStyles" Id="rId11"></Relationship><Relationship Target="slides/slide4.xml" Type="http://schemas.openxmlformats.org/officeDocument/2006/relationships/slide" Id="rId5"></Relationship><Relationship Target="theme/theme1.xml" Type="http://schemas.openxmlformats.org/officeDocument/2006/relationships/theme" Id="rId10"></Relationship><Relationship Target="slides/slide3.xml" Type="http://schemas.openxmlformats.org/officeDocument/2006/relationships/slide" Id="rId4"></Relationship><Relationship Target="viewProps.xml" Type="http://schemas.openxmlformats.org/officeDocument/2006/relationships/viewProps" Id="rId9"></Relationship></Relationships>
</file>

<file path=ppt/charts/_rels/chart1.xml.rels><?xml version="1.0" encoding="UTF-8" ?><Relationships xmlns="http://schemas.openxmlformats.org/package/2006/relationships"><Relationship Target="../theme/themeOverride1.xml" Type="http://schemas.openxmlformats.org/officeDocument/2006/relationships/themeOverride" Id="rId3"></Relationship><Relationship Target="colors1.xml" Type="http://schemas.microsoft.com/office/2011/relationships/chartColorStyle" Id="rId2"></Relationship><Relationship Target="style1.xml" Type="http://schemas.microsoft.com/office/2011/relationships/chartStyle" Id="rId1"></Relationship><Relationship Target="../drawings/drawing1.xml" Type="http://schemas.openxmlformats.org/officeDocument/2006/relationships/chartUserShapes" Id="rId5"></Relationship></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eiryo UI" panose="020B0604030504040204" pitchFamily="50" charset="-128"/>
                <a:ea typeface="Meiryo UI" panose="020B0604030504040204" pitchFamily="50" charset="-128"/>
                <a:cs typeface="+mn-cs"/>
              </a:defRPr>
            </a:pPr>
            <a:r>
              <a:rPr lang="ja-JP" altLang="en-US"/>
              <a:t>日本人延べ宿泊者数（大阪）</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8.5802555555555562E-2"/>
          <c:y val="0.15328703703703703"/>
          <c:w val="0.89867522222222218"/>
          <c:h val="0.60469982078853046"/>
        </c:manualLayout>
      </c:layout>
      <c:barChart>
        <c:barDir val="col"/>
        <c:grouping val="clustered"/>
        <c:varyColors val="0"/>
        <c:ser>
          <c:idx val="0"/>
          <c:order val="0"/>
          <c:tx>
            <c:strRef>
              <c:f>'日本人延べ宿泊者数（グラフ用） (2)'!$A$3</c:f>
              <c:strCache>
                <c:ptCount val="1"/>
                <c:pt idx="0">
                  <c:v>日本人延べ宿泊者数（2019年）</c:v>
                </c:pt>
              </c:strCache>
            </c:strRef>
          </c:tx>
          <c:spPr>
            <a:solidFill>
              <a:schemeClr val="accent1">
                <a:lumMod val="60000"/>
                <a:lumOff val="40000"/>
              </a:schemeClr>
            </a:solidFill>
            <a:ln>
              <a:noFill/>
            </a:ln>
            <a:effectLst/>
          </c:spPr>
          <c:invertIfNegative val="0"/>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(2)'!$B$3:$M$3</c:f>
              <c:numCache>
                <c:formatCode>#,##0_);[Red]\(#,##0\)</c:formatCode>
                <c:ptCount val="12"/>
                <c:pt idx="0">
                  <c:v>1979290</c:v>
                </c:pt>
                <c:pt idx="1">
                  <c:v>2173350</c:v>
                </c:pt>
                <c:pt idx="2">
                  <c:v>2627710</c:v>
                </c:pt>
                <c:pt idx="3">
                  <c:v>2448460</c:v>
                </c:pt>
                <c:pt idx="4">
                  <c:v>2446640</c:v>
                </c:pt>
                <c:pt idx="5">
                  <c:v>2269140</c:v>
                </c:pt>
                <c:pt idx="6">
                  <c:v>2422140</c:v>
                </c:pt>
                <c:pt idx="7">
                  <c:v>3048850</c:v>
                </c:pt>
                <c:pt idx="8">
                  <c:v>2476880</c:v>
                </c:pt>
                <c:pt idx="9">
                  <c:v>2478760</c:v>
                </c:pt>
                <c:pt idx="10">
                  <c:v>2585970</c:v>
                </c:pt>
                <c:pt idx="11">
                  <c:v>2544150</c:v>
                </c:pt>
              </c:numCache>
            </c:numRef>
          </c:val>
          <c:extLst>
            <c:ext xmlns:c16="http://schemas.microsoft.com/office/drawing/2014/chart" uri="{C3380CC4-5D6E-409C-BE32-E72D297353CC}">
              <c16:uniqueId val="{00000000-8E9A-4143-A7AE-3D1031D1E96B}"/>
            </c:ext>
          </c:extLst>
        </c:ser>
        <c:ser>
          <c:idx val="1"/>
          <c:order val="1"/>
          <c:tx>
            <c:strRef>
              <c:f>'日本人延べ宿泊者数（グラフ用） (2)'!$A$4</c:f>
              <c:strCache>
                <c:ptCount val="1"/>
                <c:pt idx="0">
                  <c:v>日本人延べ宿泊者数（2020年）</c:v>
                </c:pt>
              </c:strCache>
            </c:strRef>
          </c:tx>
          <c:spPr>
            <a:pattFill prst="ltUpDiag">
              <a:fgClr>
                <a:schemeClr val="accent2">
                  <a:lumMod val="40000"/>
                  <a:lumOff val="60000"/>
                </a:schemeClr>
              </a:fgClr>
              <a:bgClr>
                <a:schemeClr val="bg1"/>
              </a:bgClr>
            </a:pattFill>
            <a:ln>
              <a:solidFill>
                <a:schemeClr val="tx1"/>
              </a:solidFill>
            </a:ln>
            <a:effectLst/>
          </c:spPr>
          <c:invertIfNegative val="0"/>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(2)'!$B$4:$M$4</c:f>
              <c:numCache>
                <c:formatCode>#,##0_);[Red]\(#,##0\)</c:formatCode>
                <c:ptCount val="12"/>
                <c:pt idx="0">
                  <c:v>2476650</c:v>
                </c:pt>
                <c:pt idx="1">
                  <c:v>2445750</c:v>
                </c:pt>
                <c:pt idx="2">
                  <c:v>1334720</c:v>
                </c:pt>
                <c:pt idx="3">
                  <c:v>629950</c:v>
                </c:pt>
                <c:pt idx="4">
                  <c:v>451130</c:v>
                </c:pt>
                <c:pt idx="5">
                  <c:v>823900</c:v>
                </c:pt>
                <c:pt idx="6">
                  <c:v>1030290</c:v>
                </c:pt>
                <c:pt idx="7">
                  <c:v>1017100</c:v>
                </c:pt>
                <c:pt idx="8">
                  <c:v>1291610</c:v>
                </c:pt>
                <c:pt idx="9">
                  <c:v>1767950</c:v>
                </c:pt>
                <c:pt idx="10">
                  <c:v>1953460</c:v>
                </c:pt>
                <c:pt idx="11">
                  <c:v>1269750</c:v>
                </c:pt>
              </c:numCache>
            </c:numRef>
          </c:val>
          <c:extLst>
            <c:ext xmlns:c16="http://schemas.microsoft.com/office/drawing/2014/chart" uri="{C3380CC4-5D6E-409C-BE32-E72D297353CC}">
              <c16:uniqueId val="{00000001-8E9A-4143-A7AE-3D1031D1E96B}"/>
            </c:ext>
          </c:extLst>
        </c:ser>
        <c:ser>
          <c:idx val="2"/>
          <c:order val="2"/>
          <c:tx>
            <c:strRef>
              <c:f>'日本人延べ宿泊者数（グラフ用） (2)'!$A$5</c:f>
              <c:strCache>
                <c:ptCount val="1"/>
                <c:pt idx="0">
                  <c:v>日本人延べ宿泊者数（2021年）</c:v>
                </c:pt>
              </c:strCache>
            </c:strRef>
          </c:tx>
          <c:spPr>
            <a:pattFill prst="pct20">
              <a:fgClr>
                <a:schemeClr val="accent6">
                  <a:lumMod val="40000"/>
                  <a:lumOff val="60000"/>
                </a:schemeClr>
              </a:fgClr>
              <a:bgClr>
                <a:schemeClr val="bg1"/>
              </a:bgClr>
            </a:pattFill>
            <a:ln>
              <a:solidFill>
                <a:schemeClr val="tx1"/>
              </a:solidFill>
            </a:ln>
            <a:effectLst/>
          </c:spPr>
          <c:invertIfNegative val="0"/>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(2)'!$B$5:$M$5</c:f>
              <c:numCache>
                <c:formatCode>#,##0_);[Red]\(#,##0\)</c:formatCode>
                <c:ptCount val="12"/>
                <c:pt idx="0">
                  <c:v>949350</c:v>
                </c:pt>
                <c:pt idx="1">
                  <c:v>903560</c:v>
                </c:pt>
                <c:pt idx="2">
                  <c:v>1566720</c:v>
                </c:pt>
                <c:pt idx="3">
                  <c:v>1117010</c:v>
                </c:pt>
                <c:pt idx="4">
                  <c:v>795580</c:v>
                </c:pt>
                <c:pt idx="5">
                  <c:v>1044640</c:v>
                </c:pt>
                <c:pt idx="6">
                  <c:v>1533900</c:v>
                </c:pt>
                <c:pt idx="7">
                  <c:v>1514110</c:v>
                </c:pt>
                <c:pt idx="8">
                  <c:v>1303250</c:v>
                </c:pt>
                <c:pt idx="9">
                  <c:v>1890520</c:v>
                </c:pt>
                <c:pt idx="10">
                  <c:v>2189340</c:v>
                </c:pt>
                <c:pt idx="11">
                  <c:v>2731370</c:v>
                </c:pt>
              </c:numCache>
            </c:numRef>
          </c:val>
          <c:extLst>
            <c:ext xmlns:c16="http://schemas.microsoft.com/office/drawing/2014/chart" uri="{C3380CC4-5D6E-409C-BE32-E72D297353CC}">
              <c16:uniqueId val="{00000002-8E9A-4143-A7AE-3D1031D1E96B}"/>
            </c:ext>
          </c:extLst>
        </c:ser>
        <c:ser>
          <c:idx val="3"/>
          <c:order val="3"/>
          <c:tx>
            <c:strRef>
              <c:f>'日本人延べ宿泊者数（グラフ用） (2)'!$A$6</c:f>
              <c:strCache>
                <c:ptCount val="1"/>
                <c:pt idx="0">
                  <c:v>日本人延べ宿泊者数（2022年）</c:v>
                </c:pt>
              </c:strCache>
            </c:strRef>
          </c:tx>
          <c:spPr>
            <a:pattFill prst="wdDnDiag">
              <a:fgClr>
                <a:schemeClr val="accent4">
                  <a:lumMod val="40000"/>
                  <a:lumOff val="60000"/>
                </a:schemeClr>
              </a:fgClr>
              <a:bgClr>
                <a:schemeClr val="bg1"/>
              </a:bgClr>
            </a:pattFill>
            <a:ln>
              <a:solidFill>
                <a:schemeClr val="tx1"/>
              </a:solidFill>
            </a:ln>
            <a:effectLst/>
          </c:spPr>
          <c:invertIfNegative val="0"/>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(2)'!$B$6:$M$6</c:f>
              <c:numCache>
                <c:formatCode>#,##0_);[Red]\(#,##0\)</c:formatCode>
                <c:ptCount val="12"/>
                <c:pt idx="0">
                  <c:v>1746080</c:v>
                </c:pt>
                <c:pt idx="1">
                  <c:v>1391550</c:v>
                </c:pt>
                <c:pt idx="2">
                  <c:v>2063330</c:v>
                </c:pt>
                <c:pt idx="3">
                  <c:v>2046650</c:v>
                </c:pt>
                <c:pt idx="4">
                  <c:v>2347240</c:v>
                </c:pt>
                <c:pt idx="5">
                  <c:v>2160550</c:v>
                </c:pt>
                <c:pt idx="6">
                  <c:v>2407650</c:v>
                </c:pt>
                <c:pt idx="7">
                  <c:v>2702560</c:v>
                </c:pt>
                <c:pt idx="8">
                  <c:v>2441600</c:v>
                </c:pt>
                <c:pt idx="9">
                  <c:v>2800810</c:v>
                </c:pt>
                <c:pt idx="10">
                  <c:v>2925950</c:v>
                </c:pt>
                <c:pt idx="11">
                  <c:v>2875930</c:v>
                </c:pt>
              </c:numCache>
            </c:numRef>
          </c:val>
          <c:extLst>
            <c:ext xmlns:c16="http://schemas.microsoft.com/office/drawing/2014/chart" uri="{C3380CC4-5D6E-409C-BE32-E72D297353CC}">
              <c16:uniqueId val="{00000003-8E9A-4143-A7AE-3D1031D1E96B}"/>
            </c:ext>
          </c:extLst>
        </c:ser>
        <c:ser>
          <c:idx val="8"/>
          <c:order val="4"/>
          <c:tx>
            <c:strRef>
              <c:f>'日本人延べ宿泊者数（グラフ用） (2)'!$A$7</c:f>
              <c:strCache>
                <c:ptCount val="1"/>
                <c:pt idx="0">
                  <c:v>日本人延べ宿泊者数（2023年）</c:v>
                </c:pt>
              </c:strCache>
            </c:strRef>
          </c:tx>
          <c:spPr>
            <a:solidFill>
              <a:sysClr val="windowText" lastClr="000000"/>
            </a:solidFill>
            <a:ln>
              <a:noFill/>
            </a:ln>
            <a:effectLst/>
          </c:spPr>
          <c:invertIfNegative val="0"/>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(2)'!$B$7:$M$7</c:f>
              <c:numCache>
                <c:formatCode>#,##0_);[Red]\(#,##0\)</c:formatCode>
                <c:ptCount val="12"/>
                <c:pt idx="0">
                  <c:v>2210520</c:v>
                </c:pt>
                <c:pt idx="1">
                  <c:v>2374960</c:v>
                </c:pt>
                <c:pt idx="2">
                  <c:v>2960440</c:v>
                </c:pt>
                <c:pt idx="3">
                  <c:v>2340470</c:v>
                </c:pt>
                <c:pt idx="4">
                  <c:v>2649730</c:v>
                </c:pt>
              </c:numCache>
            </c:numRef>
          </c:val>
          <c:extLst>
            <c:ext xmlns:c16="http://schemas.microsoft.com/office/drawing/2014/chart" uri="{C3380CC4-5D6E-409C-BE32-E72D297353CC}">
              <c16:uniqueId val="{00000004-8E9A-4143-A7AE-3D1031D1E96B}"/>
            </c:ext>
          </c:extLst>
        </c:ser>
        <c:dLbls>
          <c:showLegendKey val="0"/>
          <c:showVal val="0"/>
          <c:showCatName val="0"/>
          <c:showSerName val="0"/>
          <c:showPercent val="0"/>
          <c:showBubbleSize val="0"/>
        </c:dLbls>
        <c:gapWidth val="150"/>
        <c:axId val="626889936"/>
        <c:axId val="626894200"/>
      </c:barChart>
      <c:lineChart>
        <c:grouping val="standard"/>
        <c:varyColors val="0"/>
        <c:ser>
          <c:idx val="4"/>
          <c:order val="5"/>
          <c:tx>
            <c:strRef>
              <c:f>'日本人延べ宿泊者数（グラフ用） (2)'!$A$8</c:f>
              <c:strCache>
                <c:ptCount val="1"/>
                <c:pt idx="0">
                  <c:v>（参考）目標値達成率（2019年）</c:v>
                </c:pt>
              </c:strCache>
            </c:strRef>
          </c:tx>
          <c:spPr>
            <a:ln w="25400" cap="rnd">
              <a:solidFill>
                <a:srgbClr val="0070C0"/>
              </a:solidFill>
              <a:prstDash val="sysDot"/>
              <a:round/>
            </a:ln>
            <a:effectLst/>
          </c:spPr>
          <c:marker>
            <c:symbol val="none"/>
          </c:marker>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(2)'!$B$8:$M$8</c:f>
              <c:numCache>
                <c:formatCode>#,##0.0_ </c:formatCode>
                <c:ptCount val="12"/>
                <c:pt idx="0">
                  <c:v>6.7094576271186437</c:v>
                </c:pt>
                <c:pt idx="1">
                  <c:v>14.076745762711864</c:v>
                </c:pt>
                <c:pt idx="2">
                  <c:v>22.984237288135592</c:v>
                </c:pt>
                <c:pt idx="3">
                  <c:v>31.284101694915257</c:v>
                </c:pt>
                <c:pt idx="4">
                  <c:v>39.577796610169493</c:v>
                </c:pt>
                <c:pt idx="5">
                  <c:v>47.269796610169493</c:v>
                </c:pt>
                <c:pt idx="6">
                  <c:v>55.480440677966101</c:v>
                </c:pt>
                <c:pt idx="7">
                  <c:v>65.815525423728815</c:v>
                </c:pt>
                <c:pt idx="8">
                  <c:v>74.211728813559318</c:v>
                </c:pt>
                <c:pt idx="9">
                  <c:v>82.614305084745766</c:v>
                </c:pt>
                <c:pt idx="10">
                  <c:v>91.380305084745757</c:v>
                </c:pt>
                <c:pt idx="11">
                  <c:v>100.00454237288136</c:v>
                </c:pt>
              </c:numCache>
            </c:numRef>
          </c:val>
          <c:smooth val="0"/>
          <c:extLst>
            <c:ext xmlns:c16="http://schemas.microsoft.com/office/drawing/2014/chart" uri="{C3380CC4-5D6E-409C-BE32-E72D297353CC}">
              <c16:uniqueId val="{00000005-8E9A-4143-A7AE-3D1031D1E96B}"/>
            </c:ext>
          </c:extLst>
        </c:ser>
        <c:ser>
          <c:idx val="5"/>
          <c:order val="6"/>
          <c:tx>
            <c:strRef>
              <c:f>'日本人延べ宿泊者数（グラフ用） (2)'!$A$9</c:f>
              <c:strCache>
                <c:ptCount val="1"/>
                <c:pt idx="0">
                  <c:v>目標値達成率（2020年）</c:v>
                </c:pt>
              </c:strCache>
            </c:strRef>
          </c:tx>
          <c:spPr>
            <a:ln w="28575" cap="rnd">
              <a:solidFill>
                <a:srgbClr val="C00000"/>
              </a:solidFill>
              <a:prstDash val="sysDash"/>
              <a:round/>
            </a:ln>
            <a:effectLst/>
          </c:spPr>
          <c:marker>
            <c:symbol val="none"/>
          </c:marker>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(2)'!$B$9:$M$9</c:f>
              <c:numCache>
                <c:formatCode>#,##0.0_ </c:formatCode>
                <c:ptCount val="12"/>
                <c:pt idx="0">
                  <c:v>8.3954237288135598</c:v>
                </c:pt>
                <c:pt idx="1">
                  <c:v>16.686101694915255</c:v>
                </c:pt>
                <c:pt idx="2">
                  <c:v>21.21057627118644</c:v>
                </c:pt>
                <c:pt idx="3">
                  <c:v>23.346</c:v>
                </c:pt>
                <c:pt idx="4">
                  <c:v>24.875254237288136</c:v>
                </c:pt>
                <c:pt idx="5">
                  <c:v>27.668135593220338</c:v>
                </c:pt>
                <c:pt idx="6">
                  <c:v>31.160644067796611</c:v>
                </c:pt>
                <c:pt idx="7">
                  <c:v>34.608440677966101</c:v>
                </c:pt>
                <c:pt idx="8">
                  <c:v>38.986779661016953</c:v>
                </c:pt>
                <c:pt idx="9">
                  <c:v>44.979830508474578</c:v>
                </c:pt>
                <c:pt idx="10">
                  <c:v>51.601728813559319</c:v>
                </c:pt>
                <c:pt idx="11">
                  <c:v>55.905966101694915</c:v>
                </c:pt>
              </c:numCache>
            </c:numRef>
          </c:val>
          <c:smooth val="0"/>
          <c:extLst>
            <c:ext xmlns:c16="http://schemas.microsoft.com/office/drawing/2014/chart" uri="{C3380CC4-5D6E-409C-BE32-E72D297353CC}">
              <c16:uniqueId val="{00000006-8E9A-4143-A7AE-3D1031D1E96B}"/>
            </c:ext>
          </c:extLst>
        </c:ser>
        <c:ser>
          <c:idx val="6"/>
          <c:order val="7"/>
          <c:tx>
            <c:strRef>
              <c:f>'日本人延べ宿泊者数（グラフ用） (2)'!$A$10</c:f>
              <c:strCache>
                <c:ptCount val="1"/>
                <c:pt idx="0">
                  <c:v>目標値達成率（2021年）</c:v>
                </c:pt>
              </c:strCache>
            </c:strRef>
          </c:tx>
          <c:spPr>
            <a:ln w="28575" cap="rnd">
              <a:solidFill>
                <a:schemeClr val="tx1"/>
              </a:solidFill>
              <a:prstDash val="dashDot"/>
              <a:round/>
            </a:ln>
            <a:effectLst/>
          </c:spPr>
          <c:marker>
            <c:symbol val="none"/>
          </c:marker>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(2)'!$B$10:$M$10</c:f>
              <c:numCache>
                <c:formatCode>#,##0.0_ </c:formatCode>
                <c:ptCount val="12"/>
                <c:pt idx="0">
                  <c:v>3.2181355932203393</c:v>
                </c:pt>
                <c:pt idx="1">
                  <c:v>6.2810508474576272</c:v>
                </c:pt>
                <c:pt idx="2">
                  <c:v>11.591966101694915</c:v>
                </c:pt>
                <c:pt idx="3">
                  <c:v>15.378440677966102</c:v>
                </c:pt>
                <c:pt idx="4">
                  <c:v>18.075322033898306</c:v>
                </c:pt>
                <c:pt idx="5">
                  <c:v>21.616474576271187</c:v>
                </c:pt>
                <c:pt idx="6">
                  <c:v>26.816135593220341</c:v>
                </c:pt>
                <c:pt idx="7">
                  <c:v>31.948711864406782</c:v>
                </c:pt>
                <c:pt idx="8">
                  <c:v>36.366508474576271</c:v>
                </c:pt>
                <c:pt idx="9">
                  <c:v>42.775050847457628</c:v>
                </c:pt>
                <c:pt idx="10">
                  <c:v>50.19654237288136</c:v>
                </c:pt>
                <c:pt idx="11">
                  <c:v>59.455423728813564</c:v>
                </c:pt>
              </c:numCache>
            </c:numRef>
          </c:val>
          <c:smooth val="0"/>
          <c:extLst>
            <c:ext xmlns:c16="http://schemas.microsoft.com/office/drawing/2014/chart" uri="{C3380CC4-5D6E-409C-BE32-E72D297353CC}">
              <c16:uniqueId val="{00000007-8E9A-4143-A7AE-3D1031D1E96B}"/>
            </c:ext>
          </c:extLst>
        </c:ser>
        <c:ser>
          <c:idx val="7"/>
          <c:order val="8"/>
          <c:tx>
            <c:strRef>
              <c:f>'日本人延べ宿泊者数（グラフ用） (2)'!$A$11</c:f>
              <c:strCache>
                <c:ptCount val="1"/>
                <c:pt idx="0">
                  <c:v>目標値達成率（2022年）</c:v>
                </c:pt>
              </c:strCache>
            </c:strRef>
          </c:tx>
          <c:spPr>
            <a:ln w="34925" cap="rnd">
              <a:solidFill>
                <a:schemeClr val="tx1"/>
              </a:solidFill>
              <a:prstDash val="solid"/>
              <a:round/>
            </a:ln>
            <a:effectLst/>
          </c:spPr>
          <c:marker>
            <c:symbol val="none"/>
          </c:marker>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(2)'!$B$11:$M$11</c:f>
              <c:numCache>
                <c:formatCode>#,##0.0_ </c:formatCode>
                <c:ptCount val="12"/>
                <c:pt idx="0">
                  <c:v>5.9189152542372883</c:v>
                </c:pt>
                <c:pt idx="1">
                  <c:v>10.636033898305085</c:v>
                </c:pt>
                <c:pt idx="2">
                  <c:v>17.630372881355932</c:v>
                </c:pt>
                <c:pt idx="3">
                  <c:v>24.568169491525424</c:v>
                </c:pt>
                <c:pt idx="4">
                  <c:v>32.524915254237285</c:v>
                </c:pt>
                <c:pt idx="5">
                  <c:v>39.848813559322032</c:v>
                </c:pt>
                <c:pt idx="6">
                  <c:v>48.01033898305085</c:v>
                </c:pt>
                <c:pt idx="7">
                  <c:v>57.171559322033893</c:v>
                </c:pt>
                <c:pt idx="8">
                  <c:v>65.44816949152542</c:v>
                </c:pt>
                <c:pt idx="9">
                  <c:v>74.942440677966104</c:v>
                </c:pt>
                <c:pt idx="10">
                  <c:v>84.860915254237284</c:v>
                </c:pt>
                <c:pt idx="11">
                  <c:v>94.609830508474573</c:v>
                </c:pt>
              </c:numCache>
            </c:numRef>
          </c:val>
          <c:smooth val="0"/>
          <c:extLst>
            <c:ext xmlns:c16="http://schemas.microsoft.com/office/drawing/2014/chart" uri="{C3380CC4-5D6E-409C-BE32-E72D297353CC}">
              <c16:uniqueId val="{00000008-8E9A-4143-A7AE-3D1031D1E96B}"/>
            </c:ext>
          </c:extLst>
        </c:ser>
        <c:ser>
          <c:idx val="9"/>
          <c:order val="9"/>
          <c:tx>
            <c:strRef>
              <c:f>'日本人延べ宿泊者数（グラフ用） (2)'!$A$12</c:f>
              <c:strCache>
                <c:ptCount val="1"/>
                <c:pt idx="0">
                  <c:v>目標値達成率（2023年）</c:v>
                </c:pt>
              </c:strCache>
            </c:strRef>
          </c:tx>
          <c:spPr>
            <a:ln w="28575" cap="rnd">
              <a:solidFill>
                <a:schemeClr val="accent4">
                  <a:lumMod val="60000"/>
                </a:schemeClr>
              </a:solidFill>
              <a:round/>
            </a:ln>
            <a:effectLst/>
          </c:spPr>
          <c:marker>
            <c:symbol val="none"/>
          </c:marker>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(2)'!$B$12:$F$12</c:f>
              <c:numCache>
                <c:formatCode>#,##0.0_ </c:formatCode>
                <c:ptCount val="5"/>
                <c:pt idx="0">
                  <c:v>7.3684000000000003</c:v>
                </c:pt>
                <c:pt idx="1">
                  <c:v>15.284933333333333</c:v>
                </c:pt>
                <c:pt idx="2">
                  <c:v>25.153066666666668</c:v>
                </c:pt>
                <c:pt idx="3">
                  <c:v>32.954633333333334</c:v>
                </c:pt>
                <c:pt idx="4">
                  <c:v>41.787066666666668</c:v>
                </c:pt>
              </c:numCache>
            </c:numRef>
          </c:val>
          <c:smooth val="0"/>
          <c:extLst>
            <c:ext xmlns:c16="http://schemas.microsoft.com/office/drawing/2014/chart" uri="{C3380CC4-5D6E-409C-BE32-E72D297353CC}">
              <c16:uniqueId val="{00000009-8E9A-4143-A7AE-3D1031D1E96B}"/>
            </c:ext>
          </c:extLst>
        </c:ser>
        <c:dLbls>
          <c:showLegendKey val="0"/>
          <c:showVal val="0"/>
          <c:showCatName val="0"/>
          <c:showSerName val="0"/>
          <c:showPercent val="0"/>
          <c:showBubbleSize val="0"/>
        </c:dLbls>
        <c:marker val="1"/>
        <c:smooth val="0"/>
        <c:axId val="48138456"/>
        <c:axId val="48142064"/>
      </c:lineChart>
      <c:catAx>
        <c:axId val="626889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26894200"/>
        <c:crosses val="autoZero"/>
        <c:auto val="1"/>
        <c:lblAlgn val="ctr"/>
        <c:lblOffset val="100"/>
        <c:noMultiLvlLbl val="0"/>
      </c:catAx>
      <c:valAx>
        <c:axId val="626894200"/>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26889936"/>
        <c:crosses val="autoZero"/>
        <c:crossBetween val="between"/>
      </c:valAx>
      <c:valAx>
        <c:axId val="48142064"/>
        <c:scaling>
          <c:orientation val="minMax"/>
          <c:max val="100"/>
        </c:scaling>
        <c:delete val="0"/>
        <c:axPos val="r"/>
        <c:numFmt formatCode="#,##0.0_ "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138456"/>
        <c:crosses val="max"/>
        <c:crossBetween val="between"/>
        <c:majorUnit val="20"/>
      </c:valAx>
      <c:catAx>
        <c:axId val="48138456"/>
        <c:scaling>
          <c:orientation val="minMax"/>
        </c:scaling>
        <c:delete val="1"/>
        <c:axPos val="b"/>
        <c:numFmt formatCode="General" sourceLinked="1"/>
        <c:majorTickMark val="out"/>
        <c:minorTickMark val="none"/>
        <c:tickLblPos val="nextTo"/>
        <c:crossAx val="48142064"/>
        <c:crosses val="autoZero"/>
        <c:auto val="1"/>
        <c:lblAlgn val="ctr"/>
        <c:lblOffset val="100"/>
        <c:noMultiLvlLbl val="0"/>
      </c:catAx>
      <c:spPr>
        <a:noFill/>
        <a:ln>
          <a:noFill/>
        </a:ln>
        <a:effectLst/>
      </c:spPr>
    </c:plotArea>
    <c:legend>
      <c:legendPos val="r"/>
      <c:layout>
        <c:manualLayout>
          <c:xMode val="edge"/>
          <c:yMode val="edge"/>
          <c:x val="5.4061561562395728E-2"/>
          <c:y val="0.87075515486549893"/>
          <c:w val="0.91493632388181378"/>
          <c:h val="0.12924480653093801"/>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0.00961</cdr:x>
      <cdr:y>0.04362</cdr:y>
    </cdr:from>
    <cdr:to>
      <cdr:x>0.08142</cdr:x>
      <cdr:y>0.12812</cdr:y>
    </cdr:to>
    <cdr:sp macro="" textlink="">
      <cdr:nvSpPr>
        <cdr:cNvPr id="2" name="テキスト ボックス 2"/>
        <cdr:cNvSpPr txBox="1"/>
      </cdr:nvSpPr>
      <cdr:spPr>
        <a:xfrm xmlns:a="http://schemas.openxmlformats.org/drawingml/2006/main">
          <a:off x="86490" y="146040"/>
          <a:ext cx="646331" cy="28289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900">
              <a:latin typeface="Meiryo UI" panose="020B0604030504040204" pitchFamily="50" charset="-128"/>
              <a:ea typeface="Meiryo UI" panose="020B0604030504040204" pitchFamily="50" charset="-128"/>
            </a:rPr>
            <a:t>（人泊）</a:t>
          </a:r>
        </a:p>
      </cdr:txBody>
    </cdr:sp>
  </cdr:relSizeAnchor>
  <cdr:relSizeAnchor xmlns:cdr="http://schemas.openxmlformats.org/drawingml/2006/chartDrawing">
    <cdr:from>
      <cdr:x>0.93409</cdr:x>
      <cdr:y>0.04362</cdr:y>
    </cdr:from>
    <cdr:to>
      <cdr:x>1</cdr:x>
      <cdr:y>0.12812</cdr:y>
    </cdr:to>
    <cdr:sp macro="" textlink="">
      <cdr:nvSpPr>
        <cdr:cNvPr id="3" name="テキスト ボックス 2"/>
        <cdr:cNvSpPr txBox="1"/>
      </cdr:nvSpPr>
      <cdr:spPr>
        <a:xfrm xmlns:a="http://schemas.openxmlformats.org/drawingml/2006/main">
          <a:off x="8406826" y="146050"/>
          <a:ext cx="593174" cy="28289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900">
              <a:latin typeface="Meiryo UI" panose="020B0604030504040204" pitchFamily="50" charset="-128"/>
              <a:ea typeface="Meiryo UI" panose="020B0604030504040204" pitchFamily="50" charset="-128"/>
            </a:rPr>
            <a:t>（</a:t>
          </a: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a:t>
          </a:r>
        </a:p>
      </cdr:txBody>
    </cdr:sp>
  </cdr:relSizeAnchor>
  <cdr:relSizeAnchor xmlns:cdr="http://schemas.openxmlformats.org/drawingml/2006/chartDrawing">
    <cdr:from>
      <cdr:x>0.23704</cdr:x>
      <cdr:y>0.13241</cdr:y>
    </cdr:from>
    <cdr:to>
      <cdr:x>0.32121</cdr:x>
      <cdr:y>0.20135</cdr:y>
    </cdr:to>
    <cdr:sp macro="" textlink="">
      <cdr:nvSpPr>
        <cdr:cNvPr id="6" name="テキスト ボックス 12"/>
        <cdr:cNvSpPr txBox="1"/>
      </cdr:nvSpPr>
      <cdr:spPr>
        <a:xfrm xmlns:a="http://schemas.openxmlformats.org/drawingml/2006/main">
          <a:off x="2133357" y="443303"/>
          <a:ext cx="757541"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kumimoji="1" lang="en-US" altLang="ja-JP" sz="900" dirty="0">
              <a:latin typeface="Meiryo UI" panose="020B0604030504040204" pitchFamily="50" charset="-128"/>
              <a:ea typeface="Meiryo UI" panose="020B0604030504040204" pitchFamily="50" charset="-128"/>
            </a:rPr>
            <a:t>2023</a:t>
          </a:r>
          <a:endParaRPr kumimoji="1" lang="ja-JP" altLang="en-US" sz="900" dirty="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0.27913</cdr:x>
      <cdr:y>0.20135</cdr:y>
    </cdr:from>
    <cdr:to>
      <cdr:x>0.3001</cdr:x>
      <cdr:y>0.56714</cdr:y>
    </cdr:to>
    <cdr:cxnSp macro="">
      <cdr:nvCxnSpPr>
        <cdr:cNvPr id="7" name="直線コネクタ 6">
          <a:extLst xmlns:a="http://schemas.openxmlformats.org/drawingml/2006/main">
            <a:ext uri="{FF2B5EF4-FFF2-40B4-BE49-F238E27FC236}">
              <a16:creationId xmlns:a16="http://schemas.microsoft.com/office/drawing/2014/main" id="{2D9022B6-5A53-8902-D9C3-20F8C3E0CDFB}"/>
            </a:ext>
          </a:extLst>
        </cdr:cNvPr>
        <cdr:cNvCxnSpPr>
          <a:stCxn xmlns:a="http://schemas.openxmlformats.org/drawingml/2006/main" id="6" idx="2"/>
        </cdr:cNvCxnSpPr>
      </cdr:nvCxnSpPr>
      <cdr:spPr>
        <a:xfrm xmlns:a="http://schemas.openxmlformats.org/drawingml/2006/main">
          <a:off x="2512128" y="674135"/>
          <a:ext cx="188800" cy="1224663"/>
        </a:xfrm>
        <a:prstGeom xmlns:a="http://schemas.openxmlformats.org/drawingml/2006/main" prst="line">
          <a:avLst/>
        </a:prstGeom>
        <a:ln xmlns:a="http://schemas.openxmlformats.org/drawingml/2006/main" w="3175">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5659" cy="496332"/>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8" y="2"/>
            <a:ext cx="2945659" cy="496332"/>
          </a:xfrm>
          <a:prstGeom prst="rect">
            <a:avLst/>
          </a:prstGeom>
        </p:spPr>
        <p:txBody>
          <a:bodyPr vert="horz" lIns="91292" tIns="45644" rIns="91292" bIns="45644" rtlCol="0"/>
          <a:lstStyle>
            <a:lvl1pPr algn="r">
              <a:defRPr sz="1200"/>
            </a:lvl1pPr>
          </a:lstStyle>
          <a:p>
            <a:fld id="{3D16FDEC-560D-45FF-95E3-45F1DE396D79}" type="datetimeFigureOut">
              <a:rPr kumimoji="1" lang="ja-JP" altLang="en-US" smtClean="0"/>
              <a:t>2023/8/28</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92" tIns="45644" rIns="91292" bIns="45644"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92" tIns="45644" rIns="91292"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5"/>
            <a:ext cx="2945659" cy="496332"/>
          </a:xfrm>
          <a:prstGeom prst="rect">
            <a:avLst/>
          </a:prstGeom>
        </p:spPr>
        <p:txBody>
          <a:bodyPr vert="horz" lIns="91292" tIns="45644" rIns="91292" bIns="456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8" y="9428585"/>
            <a:ext cx="2945659" cy="496332"/>
          </a:xfrm>
          <a:prstGeom prst="rect">
            <a:avLst/>
          </a:prstGeom>
        </p:spPr>
        <p:txBody>
          <a:bodyPr vert="horz" lIns="91292" tIns="45644" rIns="91292" bIns="45644"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4F71FD3-49BA-4DD6-86E6-38BF5EFF6BD6}" type="datetime1">
              <a:rPr kumimoji="1" lang="ja-JP" altLang="en-US" smtClean="0"/>
              <a:t>2023/8/28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2202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2023/8/28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72048750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2023/8/28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217717914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65497DF-E3DD-4F97-8998-235F5EBEB965}" type="datetime1">
              <a:rPr kumimoji="1" lang="ja-JP" altLang="en-US" smtClean="0"/>
              <a:t>2023/8/28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022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3327F16-9074-4C9B-99A3-64679E3CCB6D}" type="datetime1">
              <a:rPr kumimoji="1" lang="ja-JP" altLang="en-US" smtClean="0"/>
              <a:t>2023/8/28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60417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7CB9C5E-882E-4B4F-ACBA-FF9DBC7D3243}" type="datetime1">
              <a:rPr kumimoji="1" lang="ja-JP" altLang="en-US" smtClean="0"/>
              <a:t>2023/8/28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22336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A8BAF34-553D-4826-BBF9-D1DC298F4387}" type="datetime1">
              <a:rPr kumimoji="1" lang="ja-JP" altLang="en-US" smtClean="0"/>
              <a:t>2023/8/28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49570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509716B-62C1-4B1D-81BA-2DFDCAD6195D}" type="datetime1">
              <a:rPr kumimoji="1" lang="ja-JP" altLang="en-US" smtClean="0"/>
              <a:t>2023/8/28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53071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579BA44-95DE-412A-B35C-E32256496E2E}" type="datetime1">
              <a:rPr kumimoji="1" lang="ja-JP" altLang="en-US" smtClean="0"/>
              <a:t>2023/8/28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707047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169E332-4351-4964-B061-630764C9FC6B}" type="datetime1">
              <a:rPr kumimoji="1" lang="ja-JP" altLang="en-US" smtClean="0"/>
              <a:t>2023/8/28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12172471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58E2D97-1CF1-4498-BF0A-21DB039DF0E6}" type="datetime1">
              <a:rPr kumimoji="1" lang="ja-JP" altLang="en-US" smtClean="0"/>
              <a:t>2023/8/28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552469015"/>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69E332-4351-4964-B061-630764C9FC6B}" type="datetime1">
              <a:rPr kumimoji="1" lang="ja-JP" altLang="en-US" smtClean="0"/>
              <a:t>2023/8/28</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123112" y="6592267"/>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521842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charts/chart1.xml" Type="http://schemas.openxmlformats.org/officeDocument/2006/relationships/chart" Id="rId2"></Relationship><Relationship Target="../slideLayouts/slideLayout2.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グラフ 18"/>
          <p:cNvGraphicFramePr>
            <a:graphicFrameLocks/>
          </p:cNvGraphicFramePr>
          <p:nvPr>
            <p:extLst>
              <p:ext uri="{D42A27DB-BD31-4B8C-83A1-F6EECF244321}">
                <p14:modId xmlns:p14="http://schemas.microsoft.com/office/powerpoint/2010/main" val="1804034395"/>
              </p:ext>
            </p:extLst>
          </p:nvPr>
        </p:nvGraphicFramePr>
        <p:xfrm>
          <a:off x="98394" y="3482280"/>
          <a:ext cx="8999999" cy="3348003"/>
        </p:xfrm>
        <a:graphic>
          <a:graphicData uri="http://schemas.openxmlformats.org/drawingml/2006/chart">
            <c:chart xmlns:c="http://schemas.openxmlformats.org/drawingml/2006/chart" xmlns:r="http://schemas.openxmlformats.org/officeDocument/2006/relationships" r:id="rId2"/>
          </a:graphicData>
        </a:graphic>
      </p:graphicFrame>
      <p:sp>
        <p:nvSpPr>
          <p:cNvPr id="7" name="正方形/長方形 6">
            <a:extLst>
              <a:ext uri="{FF2B5EF4-FFF2-40B4-BE49-F238E27FC236}">
                <a16:creationId xmlns:a16="http://schemas.microsoft.com/office/drawing/2014/main" id="{5919572B-41D0-4F72-A375-39D0070836D8}"/>
              </a:ext>
            </a:extLst>
          </p:cNvPr>
          <p:cNvSpPr/>
          <p:nvPr/>
        </p:nvSpPr>
        <p:spPr>
          <a:xfrm>
            <a:off x="179513" y="692696"/>
            <a:ext cx="4079855" cy="285517"/>
          </a:xfrm>
          <a:prstGeom prst="rect">
            <a:avLst/>
          </a:prstGeom>
          <a:solidFill>
            <a:srgbClr val="4BACC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b="1" dirty="0">
                <a:latin typeface="Meiryo UI" panose="020B0604030504040204" pitchFamily="50" charset="-128"/>
                <a:ea typeface="Meiryo UI" panose="020B0604030504040204" pitchFamily="50" charset="-128"/>
              </a:rPr>
              <a:t>　内外からの誘客に関する数値目標</a:t>
            </a:r>
            <a:endParaRPr lang="ja-JP" altLang="en-US" sz="1477" b="1" spc="185"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009588817"/>
              </p:ext>
            </p:extLst>
          </p:nvPr>
        </p:nvGraphicFramePr>
        <p:xfrm>
          <a:off x="162000" y="1268760"/>
          <a:ext cx="8820004" cy="2061474"/>
        </p:xfrm>
        <a:graphic>
          <a:graphicData uri="http://schemas.openxmlformats.org/drawingml/2006/table">
            <a:tbl>
              <a:tblPr firstRow="1" bandRow="1">
                <a:tableStyleId>{5C22544A-7EE6-4342-B048-85BDC9FD1C3A}</a:tableStyleId>
              </a:tblPr>
              <a:tblGrid>
                <a:gridCol w="1097632">
                  <a:extLst>
                    <a:ext uri="{9D8B030D-6E8A-4147-A177-3AD203B41FA5}">
                      <a16:colId xmlns:a16="http://schemas.microsoft.com/office/drawing/2014/main" val="3083801403"/>
                    </a:ext>
                  </a:extLst>
                </a:gridCol>
                <a:gridCol w="936104">
                  <a:extLst>
                    <a:ext uri="{9D8B030D-6E8A-4147-A177-3AD203B41FA5}">
                      <a16:colId xmlns:a16="http://schemas.microsoft.com/office/drawing/2014/main" val="1333614569"/>
                    </a:ext>
                  </a:extLst>
                </a:gridCol>
                <a:gridCol w="1440160">
                  <a:extLst>
                    <a:ext uri="{9D8B030D-6E8A-4147-A177-3AD203B41FA5}">
                      <a16:colId xmlns:a16="http://schemas.microsoft.com/office/drawing/2014/main" val="1776016710"/>
                    </a:ext>
                  </a:extLst>
                </a:gridCol>
                <a:gridCol w="1440160">
                  <a:extLst>
                    <a:ext uri="{9D8B030D-6E8A-4147-A177-3AD203B41FA5}">
                      <a16:colId xmlns:a16="http://schemas.microsoft.com/office/drawing/2014/main" val="3793600257"/>
                    </a:ext>
                  </a:extLst>
                </a:gridCol>
                <a:gridCol w="1440160">
                  <a:extLst>
                    <a:ext uri="{9D8B030D-6E8A-4147-A177-3AD203B41FA5}">
                      <a16:colId xmlns:a16="http://schemas.microsoft.com/office/drawing/2014/main" val="1735508536"/>
                    </a:ext>
                  </a:extLst>
                </a:gridCol>
                <a:gridCol w="1440160">
                  <a:extLst>
                    <a:ext uri="{9D8B030D-6E8A-4147-A177-3AD203B41FA5}">
                      <a16:colId xmlns:a16="http://schemas.microsoft.com/office/drawing/2014/main" val="4123027804"/>
                    </a:ext>
                  </a:extLst>
                </a:gridCol>
                <a:gridCol w="1025628">
                  <a:extLst>
                    <a:ext uri="{9D8B030D-6E8A-4147-A177-3AD203B41FA5}">
                      <a16:colId xmlns:a16="http://schemas.microsoft.com/office/drawing/2014/main" val="3754274535"/>
                    </a:ext>
                  </a:extLst>
                </a:gridCol>
              </a:tblGrid>
              <a:tr h="287360">
                <a:tc rowSpan="2">
                  <a:txBody>
                    <a:bodyPr/>
                    <a:lstStyle/>
                    <a:p>
                      <a:pPr algn="ctr"/>
                      <a:r>
                        <a:rPr kumimoji="1" lang="ja-JP" altLang="en-US" sz="1050" b="0" dirty="0">
                          <a:latin typeface="Meiryo UI" panose="020B0604030504040204" pitchFamily="50" charset="-128"/>
                          <a:ea typeface="Meiryo UI" panose="020B0604030504040204" pitchFamily="50" charset="-128"/>
                        </a:rPr>
                        <a:t>指標</a:t>
                      </a:r>
                    </a:p>
                  </a:txBody>
                  <a:tcPr anchor="ctr"/>
                </a:tc>
                <a:tc rowSpan="2">
                  <a:txBody>
                    <a:bodyPr/>
                    <a:lstStyle/>
                    <a:p>
                      <a:pPr algn="ctr"/>
                      <a:r>
                        <a:rPr kumimoji="1" lang="ja-JP" altLang="en-US" sz="1050" b="0" dirty="0">
                          <a:latin typeface="Meiryo UI" panose="020B0604030504040204" pitchFamily="50" charset="-128"/>
                          <a:ea typeface="Meiryo UI" panose="020B0604030504040204" pitchFamily="50" charset="-128"/>
                        </a:rPr>
                        <a:t>目標値</a:t>
                      </a:r>
                    </a:p>
                  </a:txBody>
                  <a:tcPr anchor="ctr"/>
                </a:tc>
                <a:tc gridSpan="4">
                  <a:txBody>
                    <a:bodyPr/>
                    <a:lstStyle/>
                    <a:p>
                      <a:pPr algn="ctr"/>
                      <a:r>
                        <a:rPr kumimoji="1" lang="ja-JP" altLang="en-US" sz="1050" b="0" dirty="0">
                          <a:latin typeface="Meiryo UI" panose="020B0604030504040204" pitchFamily="50" charset="-128"/>
                          <a:ea typeface="Meiryo UI" panose="020B0604030504040204" pitchFamily="50" charset="-128"/>
                        </a:rPr>
                        <a:t>実績</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達成を目指す時期</a:t>
                      </a:r>
                    </a:p>
                  </a:txBody>
                  <a:tcPr anchor="ctr"/>
                </a:tc>
                <a:extLst>
                  <a:ext uri="{0D108BD9-81ED-4DB2-BD59-A6C34878D82A}">
                    <a16:rowId xmlns:a16="http://schemas.microsoft.com/office/drawing/2014/main" val="2942717110"/>
                  </a:ext>
                </a:extLst>
              </a:tr>
              <a:tr h="28736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2023</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791387">
                <a:tc>
                  <a:txBody>
                    <a:bodyPr/>
                    <a:lstStyle/>
                    <a:p>
                      <a:r>
                        <a:rPr lang="ja-JP" altLang="en-US" sz="1000" u="none" dirty="0">
                          <a:latin typeface="Meiryo UI" panose="020B0604030504040204" pitchFamily="50" charset="-128"/>
                          <a:ea typeface="Meiryo UI" panose="020B0604030504040204" pitchFamily="50" charset="-128"/>
                        </a:rPr>
                        <a:t>日本人延べ宿泊者数</a:t>
                      </a:r>
                      <a:r>
                        <a:rPr lang="en-US" altLang="ja-JP" sz="1000" u="none" dirty="0">
                          <a:latin typeface="Meiryo UI" panose="020B0604030504040204" pitchFamily="50" charset="-128"/>
                          <a:ea typeface="Meiryo UI" panose="020B0604030504040204" pitchFamily="50" charset="-128"/>
                        </a:rPr>
                        <a:t>〔</a:t>
                      </a:r>
                      <a:r>
                        <a:rPr lang="ja-JP" altLang="en-US" sz="1000" u="none" dirty="0">
                          <a:latin typeface="Meiryo UI" panose="020B0604030504040204" pitchFamily="50" charset="-128"/>
                          <a:ea typeface="Meiryo UI" panose="020B0604030504040204" pitchFamily="50" charset="-128"/>
                        </a:rPr>
                        <a:t>大阪</a:t>
                      </a:r>
                      <a:r>
                        <a:rPr lang="en-US" altLang="ja-JP" sz="1000" u="none" dirty="0">
                          <a:latin typeface="Meiryo UI" panose="020B0604030504040204" pitchFamily="50" charset="-128"/>
                          <a:ea typeface="Meiryo UI" panose="020B0604030504040204" pitchFamily="50" charset="-128"/>
                        </a:rPr>
                        <a:t>〕</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en-US" altLang="ja-JP" sz="1000" u="none" strike="noStrike" dirty="0">
                          <a:solidFill>
                            <a:schemeClr val="tx1"/>
                          </a:solidFill>
                          <a:latin typeface="Meiryo UI" panose="020B0604030504040204" pitchFamily="50" charset="-128"/>
                          <a:ea typeface="Meiryo UI" panose="020B0604030504040204" pitchFamily="50" charset="-128"/>
                        </a:rPr>
                        <a:t>3,000</a:t>
                      </a:r>
                      <a:r>
                        <a:rPr kumimoji="1" lang="ja-JP" altLang="en-US" sz="1000" u="none" strike="noStrike" dirty="0">
                          <a:solidFill>
                            <a:schemeClr val="tx1"/>
                          </a:solidFill>
                          <a:latin typeface="Meiryo UI" panose="020B0604030504040204" pitchFamily="50" charset="-128"/>
                          <a:ea typeface="Meiryo UI" panose="020B0604030504040204" pitchFamily="50" charset="-128"/>
                        </a:rPr>
                        <a:t>万人泊</a:t>
                      </a:r>
                      <a:endParaRPr kumimoji="1" lang="en-US" altLang="ja-JP"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endParaRPr kumimoji="1" lang="en-US" altLang="ja-JP" sz="1000" u="none" dirty="0">
                        <a:latin typeface="Meiryo UI" panose="020B0604030504040204" pitchFamily="50" charset="-128"/>
                        <a:ea typeface="Meiryo UI" panose="020B0604030504040204" pitchFamily="50" charset="-128"/>
                      </a:endParaRPr>
                    </a:p>
                    <a:p>
                      <a:pPr algn="ctr"/>
                      <a:r>
                        <a:rPr kumimoji="1" lang="en-US" altLang="ja-JP" sz="1000" u="none" dirty="0">
                          <a:latin typeface="Meiryo UI" panose="020B0604030504040204" pitchFamily="50" charset="-128"/>
                          <a:ea typeface="Meiryo UI" panose="020B0604030504040204" pitchFamily="50" charset="-128"/>
                        </a:rPr>
                        <a:t>1,649</a:t>
                      </a:r>
                      <a:r>
                        <a:rPr kumimoji="1" lang="ja-JP" altLang="en-US" sz="1000" u="none" dirty="0">
                          <a:latin typeface="Meiryo UI" panose="020B0604030504040204" pitchFamily="50" charset="-128"/>
                          <a:ea typeface="Meiryo UI" panose="020B0604030504040204" pitchFamily="50" charset="-128"/>
                        </a:rPr>
                        <a:t>万人泊</a:t>
                      </a:r>
                      <a:endParaRPr kumimoji="1" lang="en-US" altLang="ja-JP" sz="1000" u="none" dirty="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u="none" dirty="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700" u="none" dirty="0">
                          <a:latin typeface="Meiryo UI" panose="020B0604030504040204" pitchFamily="50" charset="-128"/>
                          <a:ea typeface="Meiryo UI" panose="020B0604030504040204" pitchFamily="50" charset="-128"/>
                        </a:rPr>
                        <a:t>（</a:t>
                      </a:r>
                      <a:r>
                        <a:rPr kumimoji="1" lang="en-US" altLang="ja-JP" sz="700" u="none" dirty="0">
                          <a:latin typeface="Meiryo UI" panose="020B0604030504040204" pitchFamily="50" charset="-128"/>
                          <a:ea typeface="Meiryo UI" panose="020B0604030504040204" pitchFamily="50" charset="-128"/>
                        </a:rPr>
                        <a:t>※</a:t>
                      </a:r>
                      <a:r>
                        <a:rPr kumimoji="1" lang="ja-JP" altLang="en-US" sz="700" u="none" dirty="0">
                          <a:latin typeface="Meiryo UI" panose="020B0604030504040204" pitchFamily="50" charset="-128"/>
                          <a:ea typeface="Meiryo UI" panose="020B0604030504040204" pitchFamily="50" charset="-128"/>
                        </a:rPr>
                        <a:t>）</a:t>
                      </a:r>
                      <a:endParaRPr kumimoji="1" lang="en-US" altLang="ja-JP" sz="900" u="none" dirty="0">
                        <a:latin typeface="Meiryo UI" panose="020B0604030504040204" pitchFamily="50" charset="-128"/>
                        <a:ea typeface="Meiryo UI" panose="020B0604030504040204" pitchFamily="50" charset="-128"/>
                      </a:endParaRPr>
                    </a:p>
                    <a:p>
                      <a:pPr algn="l"/>
                      <a:r>
                        <a:rPr kumimoji="1" lang="ja-JP" altLang="en-US" sz="900" u="none" dirty="0">
                          <a:latin typeface="Meiryo UI" panose="020B0604030504040204" pitchFamily="50" charset="-128"/>
                          <a:ea typeface="Meiryo UI" panose="020B0604030504040204" pitchFamily="50" charset="-128"/>
                        </a:rPr>
                        <a:t> 　目標値達成率　</a:t>
                      </a:r>
                      <a:r>
                        <a:rPr kumimoji="1" lang="en-US" altLang="ja-JP" sz="900" u="none" dirty="0">
                          <a:latin typeface="Meiryo UI" panose="020B0604030504040204" pitchFamily="50" charset="-128"/>
                          <a:ea typeface="Meiryo UI" panose="020B0604030504040204" pitchFamily="50" charset="-128"/>
                        </a:rPr>
                        <a:t>55.9%</a:t>
                      </a: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algn="ctr"/>
                      <a:endParaRPr kumimoji="1" lang="en-US" altLang="ja-JP" sz="1000" u="sng" dirty="0">
                        <a:solidFill>
                          <a:schemeClr val="tx1"/>
                        </a:solidFill>
                        <a:latin typeface="Meiryo UI" panose="020B0604030504040204" pitchFamily="50" charset="-128"/>
                        <a:ea typeface="Meiryo UI" panose="020B0604030504040204" pitchFamily="50" charset="-128"/>
                      </a:endParaRPr>
                    </a:p>
                    <a:p>
                      <a:pPr algn="ctr"/>
                      <a:r>
                        <a:rPr kumimoji="1" lang="en-US" altLang="ja-JP" sz="1000" u="none" dirty="0">
                          <a:solidFill>
                            <a:schemeClr val="tx1"/>
                          </a:solidFill>
                          <a:latin typeface="Meiryo UI" panose="020B0604030504040204" pitchFamily="50" charset="-128"/>
                          <a:ea typeface="Meiryo UI" panose="020B0604030504040204" pitchFamily="50" charset="-128"/>
                        </a:rPr>
                        <a:t>1,754</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900" u="none" dirty="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700" u="none" dirty="0">
                          <a:latin typeface="Meiryo UI" panose="020B0604030504040204" pitchFamily="50" charset="-128"/>
                          <a:ea typeface="Meiryo UI" panose="020B0604030504040204" pitchFamily="50" charset="-128"/>
                        </a:rPr>
                        <a:t>（</a:t>
                      </a:r>
                      <a:r>
                        <a:rPr kumimoji="1" lang="en-US" altLang="ja-JP" sz="700" u="none" dirty="0">
                          <a:latin typeface="Meiryo UI" panose="020B0604030504040204" pitchFamily="50" charset="-128"/>
                          <a:ea typeface="Meiryo UI" panose="020B0604030504040204" pitchFamily="50" charset="-128"/>
                        </a:rPr>
                        <a:t>※</a:t>
                      </a:r>
                      <a:r>
                        <a:rPr kumimoji="1" lang="ja-JP" altLang="en-US" sz="700" u="none" dirty="0">
                          <a:latin typeface="Meiryo UI" panose="020B0604030504040204" pitchFamily="50" charset="-128"/>
                          <a:ea typeface="Meiryo UI" panose="020B0604030504040204" pitchFamily="50" charset="-128"/>
                        </a:rPr>
                        <a:t>）</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　目標値達成率　</a:t>
                      </a:r>
                      <a:r>
                        <a:rPr kumimoji="1" lang="en-US" altLang="ja-JP" sz="900" u="none" dirty="0">
                          <a:latin typeface="Meiryo UI" panose="020B0604030504040204" pitchFamily="50" charset="-128"/>
                          <a:ea typeface="Meiryo UI" panose="020B0604030504040204" pitchFamily="50" charset="-128"/>
                        </a:rPr>
                        <a:t>59.5%</a:t>
                      </a: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algn="ctr"/>
                      <a:endParaRPr kumimoji="1" lang="en-US" altLang="ja-JP" sz="1000" b="0" u="none" dirty="0">
                        <a:solidFill>
                          <a:schemeClr val="tx1"/>
                        </a:solidFill>
                        <a:latin typeface="Meiryo UI" panose="020B0604030504040204" pitchFamily="50" charset="-128"/>
                        <a:ea typeface="Meiryo UI" panose="020B0604030504040204" pitchFamily="50" charset="-128"/>
                      </a:endParaRPr>
                    </a:p>
                    <a:p>
                      <a:pPr algn="ctr"/>
                      <a:r>
                        <a:rPr kumimoji="1" lang="en-US" altLang="ja-JP" sz="1000" b="0" u="none" dirty="0">
                          <a:solidFill>
                            <a:schemeClr val="tx1"/>
                          </a:solidFill>
                          <a:latin typeface="Meiryo UI" panose="020B0604030504040204" pitchFamily="50" charset="-128"/>
                          <a:ea typeface="Meiryo UI" panose="020B0604030504040204" pitchFamily="50" charset="-128"/>
                        </a:rPr>
                        <a:t>2,791</a:t>
                      </a:r>
                      <a:r>
                        <a:rPr kumimoji="1" lang="ja-JP" altLang="en-US" sz="1000" b="0" u="none" dirty="0">
                          <a:solidFill>
                            <a:schemeClr val="tx1"/>
                          </a:solidFill>
                          <a:latin typeface="Meiryo UI" panose="020B0604030504040204" pitchFamily="50" charset="-128"/>
                          <a:ea typeface="Meiryo UI" panose="020B0604030504040204" pitchFamily="50" charset="-128"/>
                        </a:rPr>
                        <a:t>万人泊</a:t>
                      </a:r>
                      <a:endParaRPr kumimoji="1" lang="en-US" altLang="ja-JP" sz="1000" b="0" u="none" dirty="0">
                        <a:solidFill>
                          <a:schemeClr val="tx1"/>
                        </a:solidFill>
                        <a:latin typeface="Meiryo UI" panose="020B0604030504040204" pitchFamily="50" charset="-128"/>
                        <a:ea typeface="Meiryo UI" panose="020B0604030504040204" pitchFamily="50" charset="-128"/>
                      </a:endParaRPr>
                    </a:p>
                    <a:p>
                      <a:pPr algn="ct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algn="l"/>
                      <a:r>
                        <a:rPr kumimoji="1" lang="ja-JP" altLang="en-US" sz="900" b="0" u="none" dirty="0">
                          <a:solidFill>
                            <a:schemeClr val="tx1"/>
                          </a:solidFill>
                          <a:latin typeface="Meiryo UI" panose="020B0604030504040204" pitchFamily="50" charset="-128"/>
                          <a:ea typeface="Meiryo UI" panose="020B0604030504040204" pitchFamily="50" charset="-128"/>
                        </a:rPr>
                        <a:t>　目標値達成率</a:t>
                      </a:r>
                      <a:r>
                        <a:rPr kumimoji="1" lang="ja-JP" altLang="en-US" sz="900" b="0" u="none" baseline="0" dirty="0">
                          <a:solidFill>
                            <a:schemeClr val="tx1"/>
                          </a:solidFill>
                          <a:latin typeface="Meiryo UI" panose="020B0604030504040204" pitchFamily="50" charset="-128"/>
                          <a:ea typeface="Meiryo UI" panose="020B0604030504040204" pitchFamily="50" charset="-128"/>
                        </a:rPr>
                        <a:t>  </a:t>
                      </a:r>
                      <a:r>
                        <a:rPr kumimoji="1" lang="en-US" altLang="ja-JP" sz="900" b="0" u="none" dirty="0">
                          <a:solidFill>
                            <a:schemeClr val="tx1"/>
                          </a:solidFill>
                          <a:latin typeface="Meiryo UI" panose="020B0604030504040204" pitchFamily="50" charset="-128"/>
                          <a:ea typeface="Meiryo UI" panose="020B0604030504040204" pitchFamily="50" charset="-128"/>
                        </a:rPr>
                        <a:t>94.6%</a:t>
                      </a: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algn="ctr"/>
                      <a:endParaRPr kumimoji="1" lang="en-US" altLang="ja-JP" sz="1000" b="0" u="none" dirty="0">
                        <a:solidFill>
                          <a:schemeClr val="tx1"/>
                        </a:solidFill>
                        <a:latin typeface="Meiryo UI" panose="020B0604030504040204" pitchFamily="50" charset="-128"/>
                        <a:ea typeface="Meiryo UI" panose="020B0604030504040204" pitchFamily="50" charset="-128"/>
                      </a:endParaRPr>
                    </a:p>
                    <a:p>
                      <a:pPr algn="ctr"/>
                      <a:r>
                        <a:rPr kumimoji="1" lang="en-US" altLang="ja-JP" sz="1000" b="0" u="none" dirty="0">
                          <a:solidFill>
                            <a:schemeClr val="tx1"/>
                          </a:solidFill>
                          <a:latin typeface="Meiryo UI" panose="020B0604030504040204" pitchFamily="50" charset="-128"/>
                          <a:ea typeface="Meiryo UI" panose="020B0604030504040204" pitchFamily="50" charset="-128"/>
                        </a:rPr>
                        <a:t>1,254</a:t>
                      </a:r>
                      <a:r>
                        <a:rPr kumimoji="1" lang="ja-JP" altLang="en-US" sz="1000" b="0" u="none" dirty="0">
                          <a:solidFill>
                            <a:schemeClr val="tx1"/>
                          </a:solidFill>
                          <a:latin typeface="Meiryo UI" panose="020B0604030504040204" pitchFamily="50" charset="-128"/>
                          <a:ea typeface="Meiryo UI" panose="020B0604030504040204" pitchFamily="50" charset="-128"/>
                        </a:rPr>
                        <a:t>万人泊</a:t>
                      </a:r>
                      <a:endParaRPr kumimoji="1" lang="en-US" altLang="ja-JP" sz="1000" b="0" u="none" dirty="0">
                        <a:solidFill>
                          <a:schemeClr val="tx1"/>
                        </a:solidFill>
                        <a:latin typeface="Meiryo UI" panose="020B0604030504040204" pitchFamily="50" charset="-128"/>
                        <a:ea typeface="Meiryo UI" panose="020B0604030504040204" pitchFamily="50" charset="-128"/>
                      </a:endParaRPr>
                    </a:p>
                    <a:p>
                      <a:pPr algn="ctr"/>
                      <a:r>
                        <a:rPr kumimoji="1" lang="ja-JP" altLang="en-US" sz="1000" b="0" u="none" dirty="0">
                          <a:solidFill>
                            <a:schemeClr val="tx1"/>
                          </a:solidFill>
                          <a:latin typeface="Meiryo UI" panose="020B0604030504040204" pitchFamily="50" charset="-128"/>
                          <a:ea typeface="Meiryo UI" panose="020B0604030504040204" pitchFamily="50" charset="-128"/>
                        </a:rPr>
                        <a:t>（５月末時点）</a:t>
                      </a:r>
                      <a:endParaRPr kumimoji="1" lang="en-US" altLang="ja-JP" sz="1000" b="0" u="none" dirty="0">
                        <a:solidFill>
                          <a:schemeClr val="tx1"/>
                        </a:solidFill>
                        <a:latin typeface="Meiryo UI" panose="020B0604030504040204" pitchFamily="50" charset="-128"/>
                        <a:ea typeface="Meiryo UI" panose="020B0604030504040204" pitchFamily="50" charset="-128"/>
                      </a:endParaRPr>
                    </a:p>
                    <a:p>
                      <a:pPr algn="ct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　目標値達成率</a:t>
                      </a:r>
                      <a:r>
                        <a:rPr kumimoji="1" lang="ja-JP" altLang="en-US" sz="900" b="0" u="none" baseline="0" dirty="0">
                          <a:solidFill>
                            <a:schemeClr val="tx1"/>
                          </a:solidFill>
                          <a:latin typeface="Meiryo UI" panose="020B0604030504040204" pitchFamily="50" charset="-128"/>
                          <a:ea typeface="Meiryo UI" panose="020B0604030504040204" pitchFamily="50" charset="-128"/>
                        </a:rPr>
                        <a:t>  </a:t>
                      </a:r>
                      <a:r>
                        <a:rPr kumimoji="1" lang="en-US" altLang="ja-JP" sz="900" b="0" u="none" baseline="0" dirty="0">
                          <a:solidFill>
                            <a:schemeClr val="tx1"/>
                          </a:solidFill>
                          <a:latin typeface="Meiryo UI" panose="020B0604030504040204" pitchFamily="50" charset="-128"/>
                          <a:ea typeface="Meiryo UI" panose="020B0604030504040204" pitchFamily="50" charset="-128"/>
                        </a:rPr>
                        <a:t>41.8</a:t>
                      </a:r>
                      <a:r>
                        <a:rPr kumimoji="1" lang="en-US" altLang="ja-JP" sz="900" b="0" u="none" dirty="0">
                          <a:solidFill>
                            <a:schemeClr val="tx1"/>
                          </a:solidFill>
                          <a:latin typeface="Meiryo UI" panose="020B0604030504040204" pitchFamily="50" charset="-128"/>
                          <a:ea typeface="Meiryo UI" panose="020B0604030504040204" pitchFamily="50" charset="-128"/>
                        </a:rPr>
                        <a:t>%</a:t>
                      </a: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900" b="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b="0" u="none" dirty="0">
                          <a:solidFill>
                            <a:schemeClr val="tx1"/>
                          </a:solidFill>
                          <a:latin typeface="Meiryo UI" panose="020B0604030504040204" pitchFamily="50" charset="-128"/>
                          <a:ea typeface="Meiryo UI" panose="020B0604030504040204" pitchFamily="50" charset="-128"/>
                        </a:rPr>
                        <a:t>2023</a:t>
                      </a:r>
                      <a:r>
                        <a:rPr kumimoji="1" lang="ja-JP" altLang="en-US" sz="1000" b="0" u="none" dirty="0">
                          <a:solidFill>
                            <a:schemeClr val="tx1"/>
                          </a:solidFill>
                          <a:latin typeface="Meiryo UI" panose="020B0604030504040204" pitchFamily="50" charset="-128"/>
                          <a:ea typeface="Meiryo UI" panose="020B0604030504040204" pitchFamily="50" charset="-128"/>
                        </a:rPr>
                        <a:t>年</a:t>
                      </a:r>
                    </a:p>
                  </a:txBody>
                  <a:tcPr marL="84406" marR="84406" marT="42203" marB="42203" anchor="ctr"/>
                </a:tc>
                <a:extLst>
                  <a:ext uri="{0D108BD9-81ED-4DB2-BD59-A6C34878D82A}">
                    <a16:rowId xmlns:a16="http://schemas.microsoft.com/office/drawing/2014/main" val="1017299278"/>
                  </a:ext>
                </a:extLst>
              </a:tr>
              <a:tr h="533668">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来阪外国人旅行者数</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000" u="none" strike="noStrike" dirty="0">
                          <a:solidFill>
                            <a:schemeClr val="tx1"/>
                          </a:solidFill>
                          <a:latin typeface="Meiryo UI" panose="020B0604030504040204" pitchFamily="50" charset="-128"/>
                          <a:ea typeface="Meiryo UI" panose="020B0604030504040204" pitchFamily="50" charset="-128"/>
                        </a:rPr>
                        <a:t>1152.5</a:t>
                      </a:r>
                      <a:r>
                        <a:rPr lang="ja-JP" altLang="en-US" sz="1000" u="none" strike="noStrike" dirty="0">
                          <a:solidFill>
                            <a:schemeClr val="tx1"/>
                          </a:solidFill>
                          <a:latin typeface="Meiryo UI" panose="020B0604030504040204" pitchFamily="50" charset="-128"/>
                          <a:ea typeface="Meiryo UI" panose="020B0604030504040204" pitchFamily="50" charset="-128"/>
                        </a:rPr>
                        <a:t>万人</a:t>
                      </a:r>
                      <a:endParaRPr lang="en-US" altLang="ja-JP"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ja-JP" altLang="en-US" sz="1000" u="none" dirty="0">
                          <a:solidFill>
                            <a:schemeClr val="tx1"/>
                          </a:solidFill>
                          <a:latin typeface="Meiryo UI" panose="020B0604030504040204" pitchFamily="50" charset="-128"/>
                          <a:ea typeface="Meiryo UI" panose="020B0604030504040204" pitchFamily="50" charset="-128"/>
                        </a:rPr>
                        <a:t>算出不可</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tc>
                <a:tc>
                  <a:txBody>
                    <a:bodyPr/>
                    <a:lstStyle/>
                    <a:p>
                      <a:r>
                        <a:rPr kumimoji="1" lang="ja-JP" altLang="en-US" sz="1000" b="0" u="none" dirty="0">
                          <a:solidFill>
                            <a:schemeClr val="tx1"/>
                          </a:solidFill>
                          <a:latin typeface="Meiryo UI" panose="020B0604030504040204" pitchFamily="50" charset="-128"/>
                          <a:ea typeface="Meiryo UI" panose="020B0604030504040204" pitchFamily="50" charset="-128"/>
                        </a:rPr>
                        <a:t>入国規制解除から</a:t>
                      </a:r>
                      <a:r>
                        <a:rPr kumimoji="1" lang="en-US" altLang="ja-JP" sz="1000" b="0" u="none" dirty="0">
                          <a:solidFill>
                            <a:schemeClr val="tx1"/>
                          </a:solidFill>
                          <a:latin typeface="Meiryo UI" panose="020B0604030504040204" pitchFamily="50" charset="-128"/>
                          <a:ea typeface="Meiryo UI" panose="020B0604030504040204" pitchFamily="50" charset="-128"/>
                        </a:rPr>
                        <a:t>2</a:t>
                      </a:r>
                      <a:r>
                        <a:rPr kumimoji="1" lang="ja-JP" altLang="en-US" sz="1000" b="0" u="none" dirty="0">
                          <a:solidFill>
                            <a:schemeClr val="tx1"/>
                          </a:solidFill>
                          <a:latin typeface="Meiryo UI" panose="020B0604030504040204" pitchFamily="50" charset="-128"/>
                          <a:ea typeface="Meiryo UI" panose="020B0604030504040204" pitchFamily="50" charset="-128"/>
                        </a:rPr>
                        <a:t>年後</a:t>
                      </a:r>
                      <a:endParaRPr kumimoji="1" lang="en-US" altLang="ja-JP" sz="1000" b="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bl>
          </a:graphicData>
        </a:graphic>
      </p:graphicFrame>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内外からの誘客に関する数値目標及び参考指標の状況</a:t>
            </a:r>
          </a:p>
        </p:txBody>
      </p:sp>
      <p:sp>
        <p:nvSpPr>
          <p:cNvPr id="8" name="テキスト ボックス 55">
            <a:extLst>
              <a:ext uri="{FF2B5EF4-FFF2-40B4-BE49-F238E27FC236}">
                <a16:creationId xmlns:a16="http://schemas.microsoft.com/office/drawing/2014/main" id="{C91BA731-EE5B-4669-B951-1C8F833F17C5}"/>
              </a:ext>
            </a:extLst>
          </p:cNvPr>
          <p:cNvSpPr txBox="1">
            <a:spLocks noChangeArrowheads="1"/>
          </p:cNvSpPr>
          <p:nvPr/>
        </p:nvSpPr>
        <p:spPr bwMode="auto">
          <a:xfrm>
            <a:off x="35496" y="1052736"/>
            <a:ext cx="9208855" cy="181404"/>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100" dirty="0">
                <a:latin typeface="Meiryo UI" panose="020B0604030504040204" pitchFamily="50" charset="-128"/>
                <a:ea typeface="Meiryo UI" panose="020B0604030504040204" pitchFamily="50" charset="-128"/>
              </a:rPr>
              <a:t>　</a:t>
            </a:r>
            <a:r>
              <a:rPr lang="ja-JP" altLang="en-US" sz="1100" dirty="0">
                <a:latin typeface="Arial" panose="020B0604020202020204" pitchFamily="34" charset="0"/>
                <a:ea typeface="Meiryo UI" panose="020B0604030504040204" pitchFamily="50" charset="-128"/>
                <a:cs typeface="Arial" panose="020B0604020202020204" pitchFamily="34" charset="0"/>
              </a:rPr>
              <a:t>当面の間、新型コロナウイルス感染症発生前の水準（</a:t>
            </a:r>
            <a:r>
              <a:rPr lang="en-US" altLang="ja-JP" sz="1100" dirty="0">
                <a:latin typeface="Arial" panose="020B0604020202020204" pitchFamily="34" charset="0"/>
                <a:ea typeface="Meiryo UI" panose="020B0604030504040204" pitchFamily="50" charset="-128"/>
                <a:cs typeface="Arial" panose="020B0604020202020204" pitchFamily="34" charset="0"/>
              </a:rPr>
              <a:t>2019</a:t>
            </a:r>
            <a:r>
              <a:rPr lang="ja-JP" altLang="en-US" sz="1100" dirty="0">
                <a:latin typeface="Arial" panose="020B0604020202020204" pitchFamily="34" charset="0"/>
                <a:ea typeface="Meiryo UI" panose="020B0604030504040204" pitchFamily="50" charset="-128"/>
                <a:cs typeface="Arial" panose="020B0604020202020204" pitchFamily="34" charset="0"/>
              </a:rPr>
              <a:t>年実績）を上回ることを目標としている。</a:t>
            </a:r>
            <a:endParaRPr lang="en-US" altLang="ja-JP" sz="1100" dirty="0">
              <a:latin typeface="Arial" panose="020B0604020202020204" pitchFamily="34" charset="0"/>
              <a:ea typeface="Meiryo UI" panose="020B0604030504040204" pitchFamily="50" charset="-128"/>
              <a:cs typeface="Arial" panose="020B0604020202020204" pitchFamily="34" charset="0"/>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5" name="テキスト ボックス 4"/>
          <p:cNvSpPr txBox="1"/>
          <p:nvPr/>
        </p:nvSpPr>
        <p:spPr>
          <a:xfrm>
            <a:off x="6300192" y="3906198"/>
            <a:ext cx="473206" cy="230832"/>
          </a:xfrm>
          <a:prstGeom prst="rect">
            <a:avLst/>
          </a:prstGeom>
          <a:noFill/>
        </p:spPr>
        <p:txBody>
          <a:bodyPr wrap="none" rtlCol="0">
            <a:spAutoFit/>
          </a:bodyPr>
          <a:lstStyle/>
          <a:p>
            <a:r>
              <a:rPr kumimoji="1" lang="en-US" altLang="ja-JP" sz="900" dirty="0">
                <a:latin typeface="Meiryo UI" panose="020B0604030504040204" pitchFamily="50" charset="-128"/>
                <a:ea typeface="Meiryo UI" panose="020B0604030504040204" pitchFamily="50" charset="-128"/>
              </a:rPr>
              <a:t>2019</a:t>
            </a:r>
            <a:endParaRPr kumimoji="1" lang="ja-JP" altLang="en-US" sz="9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281119" y="4184477"/>
            <a:ext cx="473206" cy="230832"/>
          </a:xfrm>
          <a:prstGeom prst="rect">
            <a:avLst/>
          </a:prstGeom>
          <a:noFill/>
        </p:spPr>
        <p:txBody>
          <a:bodyPr wrap="none" rtlCol="0">
            <a:spAutoFit/>
          </a:bodyPr>
          <a:lstStyle/>
          <a:p>
            <a:r>
              <a:rPr kumimoji="1" lang="en-US" altLang="ja-JP" sz="900" dirty="0">
                <a:latin typeface="Meiryo UI" panose="020B0604030504040204" pitchFamily="50" charset="-128"/>
                <a:ea typeface="Meiryo UI" panose="020B0604030504040204" pitchFamily="50" charset="-128"/>
              </a:rPr>
              <a:t>2021</a:t>
            </a:r>
            <a:endParaRPr kumimoji="1" lang="ja-JP" altLang="en-US" sz="9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4259368" y="4331360"/>
            <a:ext cx="473206" cy="230832"/>
          </a:xfrm>
          <a:prstGeom prst="rect">
            <a:avLst/>
          </a:prstGeom>
          <a:noFill/>
        </p:spPr>
        <p:txBody>
          <a:bodyPr wrap="none" rtlCol="0">
            <a:spAutoFit/>
          </a:bodyPr>
          <a:lstStyle/>
          <a:p>
            <a:r>
              <a:rPr kumimoji="1" lang="en-US" altLang="ja-JP" sz="900" dirty="0">
                <a:latin typeface="Meiryo UI" panose="020B0604030504040204" pitchFamily="50" charset="-128"/>
                <a:ea typeface="Meiryo UI" panose="020B0604030504040204" pitchFamily="50" charset="-128"/>
              </a:rPr>
              <a:t>2020</a:t>
            </a:r>
            <a:endParaRPr kumimoji="1" lang="ja-JP" altLang="en-US" sz="900" dirty="0">
              <a:latin typeface="Meiryo UI" panose="020B0604030504040204" pitchFamily="50" charset="-128"/>
              <a:ea typeface="Meiryo UI" panose="020B0604030504040204" pitchFamily="50" charset="-128"/>
            </a:endParaRPr>
          </a:p>
        </p:txBody>
      </p:sp>
      <p:cxnSp>
        <p:nvCxnSpPr>
          <p:cNvPr id="16" name="直線コネクタ 15"/>
          <p:cNvCxnSpPr>
            <a:stCxn id="5" idx="2"/>
          </p:cNvCxnSpPr>
          <p:nvPr/>
        </p:nvCxnSpPr>
        <p:spPr>
          <a:xfrm>
            <a:off x="6536795" y="4137030"/>
            <a:ext cx="203837" cy="26354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7638622" y="3925583"/>
            <a:ext cx="395737" cy="25053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4" idx="2"/>
          </p:cNvCxnSpPr>
          <p:nvPr/>
        </p:nvCxnSpPr>
        <p:spPr>
          <a:xfrm>
            <a:off x="4495971" y="4562192"/>
            <a:ext cx="204846" cy="81102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7269326" y="3694751"/>
            <a:ext cx="473206" cy="230832"/>
          </a:xfrm>
          <a:prstGeom prst="rect">
            <a:avLst/>
          </a:prstGeom>
          <a:noFill/>
        </p:spPr>
        <p:txBody>
          <a:bodyPr wrap="none" rtlCol="0">
            <a:spAutoFit/>
          </a:bodyPr>
          <a:lstStyle/>
          <a:p>
            <a:r>
              <a:rPr kumimoji="1" lang="en-US" altLang="ja-JP" sz="900" dirty="0">
                <a:latin typeface="Meiryo UI" panose="020B0604030504040204" pitchFamily="50" charset="-128"/>
                <a:ea typeface="Meiryo UI" panose="020B0604030504040204" pitchFamily="50" charset="-128"/>
              </a:rPr>
              <a:t>2022</a:t>
            </a:r>
            <a:endParaRPr kumimoji="1" lang="ja-JP" altLang="en-US" sz="900" dirty="0">
              <a:latin typeface="Meiryo UI" panose="020B0604030504040204" pitchFamily="50" charset="-128"/>
              <a:ea typeface="Meiryo UI" panose="020B0604030504040204" pitchFamily="50" charset="-128"/>
            </a:endParaRPr>
          </a:p>
        </p:txBody>
      </p:sp>
      <p:cxnSp>
        <p:nvCxnSpPr>
          <p:cNvPr id="28" name="直線コネクタ 27"/>
          <p:cNvCxnSpPr>
            <a:stCxn id="13" idx="2"/>
          </p:cNvCxnSpPr>
          <p:nvPr/>
        </p:nvCxnSpPr>
        <p:spPr>
          <a:xfrm>
            <a:off x="3517722" y="4415309"/>
            <a:ext cx="330968" cy="119573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35496" y="3284984"/>
            <a:ext cx="4223872" cy="230832"/>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※2020</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2022</a:t>
            </a:r>
            <a:r>
              <a:rPr lang="ja-JP" altLang="en-US" sz="900" dirty="0">
                <a:latin typeface="Meiryo UI" panose="020B0604030504040204" pitchFamily="50" charset="-128"/>
                <a:ea typeface="Meiryo UI" panose="020B0604030504040204" pitchFamily="50" charset="-128"/>
              </a:rPr>
              <a:t>年</a:t>
            </a:r>
            <a:r>
              <a:rPr kumimoji="1" lang="ja-JP" altLang="en-US" sz="900" dirty="0">
                <a:latin typeface="Meiryo UI" panose="020B0604030504040204" pitchFamily="50" charset="-128"/>
                <a:ea typeface="Meiryo UI" panose="020B0604030504040204" pitchFamily="50" charset="-128"/>
              </a:rPr>
              <a:t>は</a:t>
            </a: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年までの目標値（</a:t>
            </a:r>
            <a:r>
              <a:rPr lang="en-US" altLang="ja-JP" sz="900" dirty="0">
                <a:latin typeface="Meiryo UI" panose="020B0604030504040204" pitchFamily="50" charset="-128"/>
                <a:ea typeface="Meiryo UI" panose="020B0604030504040204" pitchFamily="50" charset="-128"/>
              </a:rPr>
              <a:t>2,950</a:t>
            </a:r>
            <a:r>
              <a:rPr kumimoji="1" lang="ja-JP" altLang="en-US" sz="900" dirty="0">
                <a:latin typeface="Meiryo UI" panose="020B0604030504040204" pitchFamily="50" charset="-128"/>
                <a:ea typeface="Meiryo UI" panose="020B0604030504040204" pitchFamily="50" charset="-128"/>
              </a:rPr>
              <a:t>万人泊）に対する達成率</a:t>
            </a:r>
          </a:p>
        </p:txBody>
      </p:sp>
      <p:sp>
        <p:nvSpPr>
          <p:cNvPr id="22" name="テキスト ボックス 22">
            <a:extLst>
              <a:ext uri="{FF2B5EF4-FFF2-40B4-BE49-F238E27FC236}">
                <a16:creationId xmlns:a16="http://schemas.microsoft.com/office/drawing/2014/main" id="{34CF59F8-A367-4EC1-83BF-5D400B8A4CCC}"/>
              </a:ext>
            </a:extLst>
          </p:cNvPr>
          <p:cNvSpPr txBox="1"/>
          <p:nvPr/>
        </p:nvSpPr>
        <p:spPr>
          <a:xfrm>
            <a:off x="6536795" y="6637812"/>
            <a:ext cx="2203654" cy="220188"/>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01221" indent="-201221"/>
            <a:r>
              <a:rPr lang="ja-JP" altLang="en-US" sz="831" dirty="0">
                <a:latin typeface="Meiryo UI" panose="020B0604030504040204" pitchFamily="50" charset="-128"/>
                <a:ea typeface="Meiryo UI" panose="020B0604030504040204" pitchFamily="50" charset="-128"/>
              </a:rPr>
              <a:t>出典：観光庁「宿泊旅行統計調査」より作成</a:t>
            </a:r>
            <a:endParaRPr lang="en-US" altLang="ja-JP" sz="83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9279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954263724"/>
              </p:ext>
            </p:extLst>
          </p:nvPr>
        </p:nvGraphicFramePr>
        <p:xfrm>
          <a:off x="99902" y="724571"/>
          <a:ext cx="9000002" cy="5867695"/>
        </p:xfrm>
        <a:graphic>
          <a:graphicData uri="http://schemas.openxmlformats.org/drawingml/2006/table">
            <a:tbl>
              <a:tblPr firstRow="1" bandRow="1">
                <a:tableStyleId>{5C22544A-7EE6-4342-B048-85BDC9FD1C3A}</a:tableStyleId>
              </a:tblPr>
              <a:tblGrid>
                <a:gridCol w="1500000">
                  <a:extLst>
                    <a:ext uri="{9D8B030D-6E8A-4147-A177-3AD203B41FA5}">
                      <a16:colId xmlns:a16="http://schemas.microsoft.com/office/drawing/2014/main" val="3083801403"/>
                    </a:ext>
                  </a:extLst>
                </a:gridCol>
                <a:gridCol w="1463105">
                  <a:extLst>
                    <a:ext uri="{9D8B030D-6E8A-4147-A177-3AD203B41FA5}">
                      <a16:colId xmlns:a16="http://schemas.microsoft.com/office/drawing/2014/main" val="1776016710"/>
                    </a:ext>
                  </a:extLst>
                </a:gridCol>
                <a:gridCol w="1463105">
                  <a:extLst>
                    <a:ext uri="{9D8B030D-6E8A-4147-A177-3AD203B41FA5}">
                      <a16:colId xmlns:a16="http://schemas.microsoft.com/office/drawing/2014/main" val="2408811415"/>
                    </a:ext>
                  </a:extLst>
                </a:gridCol>
                <a:gridCol w="1463105">
                  <a:extLst>
                    <a:ext uri="{9D8B030D-6E8A-4147-A177-3AD203B41FA5}">
                      <a16:colId xmlns:a16="http://schemas.microsoft.com/office/drawing/2014/main" val="3793600257"/>
                    </a:ext>
                  </a:extLst>
                </a:gridCol>
                <a:gridCol w="1463105">
                  <a:extLst>
                    <a:ext uri="{9D8B030D-6E8A-4147-A177-3AD203B41FA5}">
                      <a16:colId xmlns:a16="http://schemas.microsoft.com/office/drawing/2014/main" val="3986411414"/>
                    </a:ext>
                  </a:extLst>
                </a:gridCol>
                <a:gridCol w="1647582">
                  <a:extLst>
                    <a:ext uri="{9D8B030D-6E8A-4147-A177-3AD203B41FA5}">
                      <a16:colId xmlns:a16="http://schemas.microsoft.com/office/drawing/2014/main" val="3754274535"/>
                    </a:ext>
                  </a:extLst>
                </a:gridCol>
              </a:tblGrid>
              <a:tr h="270429">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4">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62864">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582462">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日本人訪問者数</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5,438</a:t>
                      </a:r>
                      <a:r>
                        <a:rPr kumimoji="1" lang="ja-JP" altLang="en-US" sz="1000" u="none" dirty="0">
                          <a:solidFill>
                            <a:schemeClr val="tx1"/>
                          </a:solidFill>
                          <a:latin typeface="Meiryo UI" panose="020B0604030504040204" pitchFamily="50" charset="-128"/>
                          <a:ea typeface="Meiryo UI" panose="020B0604030504040204" pitchFamily="50" charset="-128"/>
                        </a:rPr>
                        <a:t>万人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2,038</a:t>
                      </a:r>
                      <a:r>
                        <a:rPr kumimoji="1" lang="ja-JP" altLang="en-US" sz="1000" u="none" dirty="0">
                          <a:solidFill>
                            <a:schemeClr val="tx1"/>
                          </a:solidFill>
                          <a:latin typeface="Meiryo UI" panose="020B0604030504040204" pitchFamily="50" charset="-128"/>
                          <a:ea typeface="Meiryo UI" panose="020B0604030504040204" pitchFamily="50" charset="-128"/>
                        </a:rPr>
                        <a:t>万人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1,128</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u="none" dirty="0">
                          <a:solidFill>
                            <a:schemeClr val="tx1"/>
                          </a:solidFill>
                          <a:latin typeface="Meiryo UI" panose="020B0604030504040204" pitchFamily="50" charset="-128"/>
                          <a:ea typeface="Meiryo UI" panose="020B0604030504040204" pitchFamily="50" charset="-128"/>
                        </a:rPr>
                        <a:t>（未発表）</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（観光庁）　</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000" u="none" dirty="0">
                          <a:solidFill>
                            <a:schemeClr val="tx1"/>
                          </a:solidFill>
                          <a:latin typeface="Meiryo UI" panose="020B0604030504040204" pitchFamily="50" charset="-128"/>
                          <a:ea typeface="Meiryo UI" panose="020B0604030504040204" pitchFamily="50" charset="-128"/>
                        </a:rPr>
                        <a:t>【</a:t>
                      </a:r>
                      <a:r>
                        <a:rPr lang="zh-TW" altLang="en-US" sz="1000" u="none" dirty="0">
                          <a:solidFill>
                            <a:schemeClr val="tx1"/>
                          </a:solidFill>
                          <a:latin typeface="Meiryo UI" panose="020B0604030504040204" pitchFamily="50" charset="-128"/>
                          <a:ea typeface="Meiryo UI" panose="020B0604030504040204" pitchFamily="50" charset="-128"/>
                        </a:rPr>
                        <a:t>参考表</a:t>
                      </a:r>
                      <a:r>
                        <a:rPr lang="en-US" altLang="zh-TW"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53419002"/>
                  </a:ext>
                </a:extLst>
              </a:tr>
              <a:tr h="114244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国籍別来阪外国人</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訪問率</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韓国 </a:t>
                      </a:r>
                      <a:r>
                        <a:rPr kumimoji="1" lang="en-US" altLang="ja-JP" sz="850" u="none" dirty="0">
                          <a:solidFill>
                            <a:schemeClr val="tx1"/>
                          </a:solidFill>
                          <a:latin typeface="Meiryo UI" panose="020B0604030504040204" pitchFamily="50" charset="-128"/>
                          <a:ea typeface="Meiryo UI" panose="020B0604030504040204" pitchFamily="50" charset="-128"/>
                        </a:rPr>
                        <a:t>28.8%</a:t>
                      </a:r>
                      <a:r>
                        <a:rPr kumimoji="1" lang="ja-JP" altLang="en-US" sz="850" u="none" dirty="0">
                          <a:solidFill>
                            <a:schemeClr val="tx1"/>
                          </a:solidFill>
                          <a:latin typeface="Meiryo UI" panose="020B0604030504040204" pitchFamily="50" charset="-128"/>
                          <a:ea typeface="Meiryo UI" panose="020B0604030504040204" pitchFamily="50" charset="-128"/>
                        </a:rPr>
                        <a:t>、台湾 </a:t>
                      </a:r>
                      <a:r>
                        <a:rPr kumimoji="1" lang="en-US" altLang="ja-JP" sz="850" u="none" dirty="0">
                          <a:solidFill>
                            <a:schemeClr val="tx1"/>
                          </a:solidFill>
                          <a:latin typeface="Meiryo UI" panose="020B0604030504040204" pitchFamily="50" charset="-128"/>
                          <a:ea typeface="Meiryo UI" panose="020B0604030504040204" pitchFamily="50" charset="-128"/>
                        </a:rPr>
                        <a:t>26.1%</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中国 </a:t>
                      </a:r>
                      <a:r>
                        <a:rPr kumimoji="1" lang="en-US" altLang="ja-JP" sz="850" u="none" dirty="0">
                          <a:solidFill>
                            <a:schemeClr val="tx1"/>
                          </a:solidFill>
                          <a:latin typeface="Meiryo UI" panose="020B0604030504040204" pitchFamily="50" charset="-128"/>
                          <a:ea typeface="Meiryo UI" panose="020B0604030504040204" pitchFamily="50" charset="-128"/>
                        </a:rPr>
                        <a:t>58.8%</a:t>
                      </a:r>
                      <a:r>
                        <a:rPr kumimoji="1" lang="ja-JP" altLang="en-US" sz="850" u="none" dirty="0">
                          <a:solidFill>
                            <a:schemeClr val="tx1"/>
                          </a:solidFill>
                          <a:latin typeface="Meiryo UI" panose="020B0604030504040204" pitchFamily="50" charset="-128"/>
                          <a:ea typeface="Meiryo UI" panose="020B0604030504040204" pitchFamily="50" charset="-128"/>
                        </a:rPr>
                        <a:t>、香港 </a:t>
                      </a:r>
                      <a:r>
                        <a:rPr kumimoji="1" lang="en-US" altLang="ja-JP" sz="850" u="none" dirty="0">
                          <a:solidFill>
                            <a:schemeClr val="tx1"/>
                          </a:solidFill>
                          <a:latin typeface="Meiryo UI" panose="020B0604030504040204" pitchFamily="50" charset="-128"/>
                          <a:ea typeface="Meiryo UI" panose="020B0604030504040204" pitchFamily="50" charset="-128"/>
                        </a:rPr>
                        <a:t>31.4</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タイ </a:t>
                      </a:r>
                      <a:r>
                        <a:rPr kumimoji="1" lang="en-US" altLang="ja-JP" sz="850" u="none" dirty="0">
                          <a:solidFill>
                            <a:schemeClr val="tx1"/>
                          </a:solidFill>
                          <a:latin typeface="Meiryo UI" panose="020B0604030504040204" pitchFamily="50" charset="-128"/>
                          <a:ea typeface="Meiryo UI" panose="020B0604030504040204" pitchFamily="50" charset="-128"/>
                        </a:rPr>
                        <a:t>28.4</a:t>
                      </a:r>
                      <a:r>
                        <a:rPr kumimoji="1" lang="ja-JP" altLang="en-US" sz="850" u="none" dirty="0">
                          <a:solidFill>
                            <a:schemeClr val="tx1"/>
                          </a:solidFill>
                          <a:latin typeface="Meiryo UI" panose="020B0604030504040204" pitchFamily="50" charset="-128"/>
                          <a:ea typeface="Meiryo UI" panose="020B0604030504040204" pitchFamily="50" charset="-128"/>
                        </a:rPr>
                        <a:t>％、インド </a:t>
                      </a:r>
                      <a:r>
                        <a:rPr kumimoji="1" lang="en-US" altLang="ja-JP" sz="850" u="none" dirty="0">
                          <a:solidFill>
                            <a:schemeClr val="tx1"/>
                          </a:solidFill>
                          <a:latin typeface="Meiryo UI" panose="020B0604030504040204" pitchFamily="50" charset="-128"/>
                          <a:ea typeface="Meiryo UI" panose="020B0604030504040204" pitchFamily="50" charset="-128"/>
                        </a:rPr>
                        <a:t>23.2</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英国 </a:t>
                      </a:r>
                      <a:r>
                        <a:rPr kumimoji="1" lang="en-US" altLang="ja-JP" sz="850" u="none" dirty="0">
                          <a:solidFill>
                            <a:schemeClr val="tx1"/>
                          </a:solidFill>
                          <a:latin typeface="Meiryo UI" panose="020B0604030504040204" pitchFamily="50" charset="-128"/>
                          <a:ea typeface="Meiryo UI" panose="020B0604030504040204" pitchFamily="50" charset="-128"/>
                        </a:rPr>
                        <a:t>32.8%</a:t>
                      </a:r>
                      <a:r>
                        <a:rPr kumimoji="1" lang="ja-JP" altLang="en-US" sz="850" u="none" dirty="0">
                          <a:solidFill>
                            <a:schemeClr val="tx1"/>
                          </a:solidFill>
                          <a:latin typeface="Meiryo UI" panose="020B0604030504040204" pitchFamily="50" charset="-128"/>
                          <a:ea typeface="Meiryo UI" panose="020B0604030504040204" pitchFamily="50" charset="-128"/>
                        </a:rPr>
                        <a:t>、米国 </a:t>
                      </a:r>
                      <a:r>
                        <a:rPr kumimoji="1" lang="en-US" altLang="ja-JP" sz="850" u="none" dirty="0">
                          <a:solidFill>
                            <a:schemeClr val="tx1"/>
                          </a:solidFill>
                          <a:latin typeface="Meiryo UI" panose="020B0604030504040204" pitchFamily="50" charset="-128"/>
                          <a:ea typeface="Meiryo UI" panose="020B0604030504040204" pitchFamily="50" charset="-128"/>
                        </a:rPr>
                        <a:t>28.3</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カナダ </a:t>
                      </a:r>
                      <a:r>
                        <a:rPr kumimoji="1" lang="en-US" altLang="ja-JP" sz="850" u="none" dirty="0">
                          <a:solidFill>
                            <a:schemeClr val="tx1"/>
                          </a:solidFill>
                          <a:latin typeface="Meiryo UI" panose="020B0604030504040204" pitchFamily="50" charset="-128"/>
                          <a:ea typeface="Meiryo UI" panose="020B0604030504040204" pitchFamily="50" charset="-128"/>
                        </a:rPr>
                        <a:t>41.6</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オーストラリア</a:t>
                      </a:r>
                      <a:r>
                        <a:rPr kumimoji="1" lang="en-US" altLang="ja-JP" sz="850" u="none" dirty="0">
                          <a:solidFill>
                            <a:schemeClr val="tx1"/>
                          </a:solidFill>
                          <a:latin typeface="Meiryo UI" panose="020B0604030504040204" pitchFamily="50" charset="-128"/>
                          <a:ea typeface="Meiryo UI" panose="020B0604030504040204" pitchFamily="50" charset="-128"/>
                        </a:rPr>
                        <a:t>45.0</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など　</a:t>
                      </a:r>
                      <a:endParaRPr kumimoji="1" lang="en-US" altLang="ja-JP" sz="8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訪日外国人消費動向調査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（観光庁）</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04966733"/>
                  </a:ext>
                </a:extLst>
              </a:tr>
              <a:tr h="69718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4,743</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1,972</a:t>
                      </a:r>
                      <a:r>
                        <a:rPr kumimoji="1" lang="ja-JP" altLang="en-US" sz="1050" u="none" dirty="0">
                          <a:solidFill>
                            <a:schemeClr val="tx1"/>
                          </a:solidFill>
                          <a:latin typeface="Meiryo UI" panose="020B0604030504040204" pitchFamily="50" charset="-128"/>
                          <a:ea typeface="Meiryo UI" panose="020B0604030504040204" pitchFamily="50" charset="-128"/>
                        </a:rPr>
                        <a:t>万人泊</a:t>
                      </a:r>
                      <a:endParaRPr kumimoji="1" lang="en-US" altLang="ja-JP" sz="10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1,786</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3,052</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※2023</a:t>
                      </a:r>
                      <a:r>
                        <a:rPr kumimoji="1" lang="ja-JP" altLang="en-US" sz="1000" u="none" dirty="0">
                          <a:solidFill>
                            <a:schemeClr val="tx1"/>
                          </a:solidFill>
                          <a:latin typeface="Meiryo UI" panose="020B0604030504040204" pitchFamily="50" charset="-128"/>
                          <a:ea typeface="Meiryo UI" panose="020B0604030504040204" pitchFamily="50" charset="-128"/>
                        </a:rPr>
                        <a:t>年</a:t>
                      </a:r>
                      <a:r>
                        <a:rPr kumimoji="1" lang="en-US" altLang="ja-JP" sz="1000" u="none" dirty="0">
                          <a:solidFill>
                            <a:schemeClr val="tx1"/>
                          </a:solidFill>
                          <a:latin typeface="Meiryo UI" panose="020B0604030504040204" pitchFamily="50" charset="-128"/>
                          <a:ea typeface="Meiryo UI" panose="020B0604030504040204" pitchFamily="50" charset="-128"/>
                        </a:rPr>
                        <a:t>5</a:t>
                      </a:r>
                      <a:r>
                        <a:rPr kumimoji="1" lang="ja-JP" altLang="en-US" sz="1000" u="none" dirty="0">
                          <a:solidFill>
                            <a:schemeClr val="tx1"/>
                          </a:solidFill>
                          <a:latin typeface="Meiryo UI" panose="020B0604030504040204" pitchFamily="50" charset="-128"/>
                          <a:ea typeface="Meiryo UI" panose="020B0604030504040204" pitchFamily="50" charset="-128"/>
                        </a:rPr>
                        <a:t>月末時点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1,815</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zh-TW" altLang="en-US" sz="1000" u="none" dirty="0">
                          <a:solidFill>
                            <a:schemeClr val="tx1"/>
                          </a:solidFill>
                          <a:latin typeface="Meiryo UI" panose="020B0604030504040204" pitchFamily="50" charset="-128"/>
                          <a:ea typeface="Meiryo UI" panose="020B0604030504040204" pitchFamily="50" charset="-128"/>
                        </a:rPr>
                        <a:t>宿泊旅行統計調査</a:t>
                      </a:r>
                      <a:endParaRPr lang="en-US" altLang="zh-TW"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（観光庁）</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59645871"/>
                  </a:ext>
                </a:extLst>
              </a:tr>
              <a:tr h="418566">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127,292</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来阪インバウンド消費額調査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（大阪観光局）</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21596684"/>
                  </a:ext>
                </a:extLst>
              </a:tr>
              <a:tr h="746358">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19,000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観光・</a:t>
                      </a:r>
                      <a:r>
                        <a:rPr kumimoji="1" lang="ja-JP" altLang="en-US" sz="1000" u="none" baseline="0" dirty="0">
                          <a:solidFill>
                            <a:schemeClr val="tx1"/>
                          </a:solidFill>
                          <a:latin typeface="Meiryo UI" panose="020B0604030504040204" pitchFamily="50" charset="-128"/>
                          <a:ea typeface="Meiryo UI" panose="020B0604030504040204" pitchFamily="50" charset="-128"/>
                        </a:rPr>
                        <a:t>ﾚｸﾘｴｰｼｮﾝ</a:t>
                      </a:r>
                      <a:r>
                        <a:rPr kumimoji="1" lang="ja-JP" altLang="en-US" sz="1000" u="none" dirty="0">
                          <a:solidFill>
                            <a:schemeClr val="tx1"/>
                          </a:solidFill>
                          <a:latin typeface="Meiryo UI" panose="020B0604030504040204" pitchFamily="50" charset="-128"/>
                          <a:ea typeface="Meiryo UI" panose="020B0604030504040204" pitchFamily="50" charset="-128"/>
                        </a:rPr>
                        <a:t>目的</a:t>
                      </a:r>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　</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21,000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18,000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1000" u="none" baseline="0" dirty="0">
                          <a:solidFill>
                            <a:schemeClr val="tx1"/>
                          </a:solidFill>
                          <a:latin typeface="Meiryo UI" panose="020B0604030504040204" pitchFamily="50" charset="-128"/>
                          <a:ea typeface="Meiryo UI" panose="020B0604030504040204" pitchFamily="50" charset="-128"/>
                        </a:rPr>
                        <a:t>〈</a:t>
                      </a:r>
                      <a:r>
                        <a:rPr kumimoji="1" lang="ja-JP" altLang="en-US" sz="10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10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1000" u="none" baseline="0" dirty="0">
                          <a:solidFill>
                            <a:schemeClr val="tx1"/>
                          </a:solidFill>
                          <a:latin typeface="Meiryo UI" panose="020B0604030504040204" pitchFamily="50" charset="-128"/>
                          <a:ea typeface="Meiryo UI" panose="020B0604030504040204" pitchFamily="50" charset="-128"/>
                        </a:rPr>
                        <a:t>〈</a:t>
                      </a:r>
                      <a:r>
                        <a:rPr kumimoji="1" lang="ja-JP" altLang="en-US" sz="10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10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u="none" baseline="0" dirty="0">
                          <a:solidFill>
                            <a:schemeClr val="tx1"/>
                          </a:solidFill>
                          <a:latin typeface="Meiryo UI" panose="020B0604030504040204" pitchFamily="50" charset="-128"/>
                          <a:ea typeface="Meiryo UI" panose="020B0604030504040204" pitchFamily="50" charset="-128"/>
                        </a:rPr>
                        <a:t>（未発表）</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（観光庁）</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参考表</a:t>
                      </a:r>
                      <a:r>
                        <a:rPr lang="en-US" altLang="ja-JP"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88977304"/>
                  </a:ext>
                </a:extLst>
              </a:tr>
              <a:tr h="418566">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国際会議開催件数</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基準）</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300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（未発表）</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国際会議統計</a:t>
                      </a:r>
                      <a:r>
                        <a:rPr lang="ja-JP" altLang="en-US" sz="950" u="none" dirty="0">
                          <a:solidFill>
                            <a:schemeClr val="tx1"/>
                          </a:solidFill>
                          <a:latin typeface="Meiryo UI" panose="020B0604030504040204" pitchFamily="50" charset="-128"/>
                          <a:ea typeface="Meiryo UI" panose="020B0604030504040204" pitchFamily="50" charset="-128"/>
                        </a:rPr>
                        <a:t>（日本政府観光局（</a:t>
                      </a:r>
                      <a:r>
                        <a:rPr lang="en-US" altLang="ja-JP" sz="950" u="none" dirty="0">
                          <a:solidFill>
                            <a:schemeClr val="tx1"/>
                          </a:solidFill>
                          <a:latin typeface="Meiryo UI" panose="020B0604030504040204" pitchFamily="50" charset="-128"/>
                          <a:ea typeface="Meiryo UI" panose="020B0604030504040204" pitchFamily="50" charset="-128"/>
                        </a:rPr>
                        <a:t>JNTO</a:t>
                      </a:r>
                      <a:r>
                        <a:rPr lang="ja-JP" altLang="en-US" sz="950" u="none" dirty="0">
                          <a:solidFill>
                            <a:schemeClr val="tx1"/>
                          </a:solidFill>
                          <a:latin typeface="Meiryo UI" panose="020B0604030504040204" pitchFamily="50" charset="-128"/>
                          <a:ea typeface="Meiryo UI" panose="020B0604030504040204" pitchFamily="50" charset="-128"/>
                        </a:rPr>
                        <a:t>））　</a:t>
                      </a:r>
                      <a:endParaRPr kumimoji="1" lang="ja-JP" altLang="en-US" sz="9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89153177"/>
                  </a:ext>
                </a:extLst>
              </a:tr>
              <a:tr h="582462">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72.6</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71.7%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65.1</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（未発表）</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66581733"/>
                  </a:ext>
                </a:extLst>
              </a:tr>
              <a:tr h="746358">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世界の都市総合</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ランキング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baseline="0"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19</a:t>
                      </a:r>
                      <a:r>
                        <a:rPr lang="ja-JP" altLang="en-US" sz="1000" u="none" dirty="0">
                          <a:solidFill>
                            <a:schemeClr val="tx1"/>
                          </a:solidFill>
                          <a:latin typeface="Meiryo UI" panose="020B0604030504040204" pitchFamily="50" charset="-128"/>
                          <a:ea typeface="Meiryo UI" panose="020B0604030504040204" pitchFamily="50" charset="-128"/>
                        </a:rPr>
                        <a:t>位     </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33</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21</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36</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20</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37</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21302251"/>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
        <p:nvSpPr>
          <p:cNvPr id="5" name="正方形/長方形 4">
            <a:extLst>
              <a:ext uri="{FF2B5EF4-FFF2-40B4-BE49-F238E27FC236}">
                <a16:creationId xmlns:a16="http://schemas.microsoft.com/office/drawing/2014/main" id="{5919572B-41D0-4F72-A375-39D0070836D8}"/>
              </a:ext>
            </a:extLst>
          </p:cNvPr>
          <p:cNvSpPr/>
          <p:nvPr/>
        </p:nvSpPr>
        <p:spPr>
          <a:xfrm>
            <a:off x="172307" y="170331"/>
            <a:ext cx="4079855" cy="285517"/>
          </a:xfrm>
          <a:prstGeom prst="rect">
            <a:avLst/>
          </a:prstGeom>
          <a:solidFill>
            <a:srgbClr val="4BACC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dirty="0">
                <a:latin typeface="Meiryo UI" panose="020B0604030504040204" pitchFamily="50" charset="-128"/>
                <a:ea typeface="Meiryo UI" panose="020B0604030504040204" pitchFamily="50" charset="-128"/>
              </a:rPr>
              <a:t>　</a:t>
            </a:r>
            <a:r>
              <a:rPr lang="ja-JP" altLang="en-US" sz="1477" b="1" spc="185" dirty="0">
                <a:latin typeface="Meiryo UI" panose="020B0604030504040204" pitchFamily="50" charset="-128"/>
                <a:ea typeface="Meiryo UI" panose="020B0604030504040204" pitchFamily="50" charset="-128"/>
              </a:rPr>
              <a:t>参考指標</a:t>
            </a:r>
          </a:p>
        </p:txBody>
      </p:sp>
      <p:sp>
        <p:nvSpPr>
          <p:cNvPr id="6" name="正方形/長方形 5"/>
          <p:cNvSpPr/>
          <p:nvPr/>
        </p:nvSpPr>
        <p:spPr>
          <a:xfrm>
            <a:off x="153778" y="458363"/>
            <a:ext cx="8882718" cy="3063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
        <p:nvSpPr>
          <p:cNvPr id="2" name="テキスト ボックス 1"/>
          <p:cNvSpPr txBox="1"/>
          <p:nvPr/>
        </p:nvSpPr>
        <p:spPr>
          <a:xfrm>
            <a:off x="1173287" y="391697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73287" y="162938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73287" y="2765216"/>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73287" y="4622724"/>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173287" y="565687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121990" y="6359197"/>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73287" y="502632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0930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074861634"/>
              </p:ext>
            </p:extLst>
          </p:nvPr>
        </p:nvGraphicFramePr>
        <p:xfrm>
          <a:off x="100800" y="408540"/>
          <a:ext cx="9000000" cy="5873260"/>
        </p:xfrm>
        <a:graphic>
          <a:graphicData uri="http://schemas.openxmlformats.org/drawingml/2006/table">
            <a:tbl>
              <a:tblPr firstRow="1" bandRow="1">
                <a:tableStyleId>{5C22544A-7EE6-4342-B048-85BDC9FD1C3A}</a:tableStyleId>
              </a:tblPr>
              <a:tblGrid>
                <a:gridCol w="1500000">
                  <a:extLst>
                    <a:ext uri="{9D8B030D-6E8A-4147-A177-3AD203B41FA5}">
                      <a16:colId xmlns:a16="http://schemas.microsoft.com/office/drawing/2014/main" val="3083801403"/>
                    </a:ext>
                  </a:extLst>
                </a:gridCol>
                <a:gridCol w="1462880">
                  <a:extLst>
                    <a:ext uri="{9D8B030D-6E8A-4147-A177-3AD203B41FA5}">
                      <a16:colId xmlns:a16="http://schemas.microsoft.com/office/drawing/2014/main" val="1776016710"/>
                    </a:ext>
                  </a:extLst>
                </a:gridCol>
                <a:gridCol w="1462880">
                  <a:extLst>
                    <a:ext uri="{9D8B030D-6E8A-4147-A177-3AD203B41FA5}">
                      <a16:colId xmlns:a16="http://schemas.microsoft.com/office/drawing/2014/main" val="2081128372"/>
                    </a:ext>
                  </a:extLst>
                </a:gridCol>
                <a:gridCol w="1462880">
                  <a:extLst>
                    <a:ext uri="{9D8B030D-6E8A-4147-A177-3AD203B41FA5}">
                      <a16:colId xmlns:a16="http://schemas.microsoft.com/office/drawing/2014/main" val="3793600257"/>
                    </a:ext>
                  </a:extLst>
                </a:gridCol>
                <a:gridCol w="1462880">
                  <a:extLst>
                    <a:ext uri="{9D8B030D-6E8A-4147-A177-3AD203B41FA5}">
                      <a16:colId xmlns:a16="http://schemas.microsoft.com/office/drawing/2014/main" val="22208803"/>
                    </a:ext>
                  </a:extLst>
                </a:gridCol>
                <a:gridCol w="1648480">
                  <a:extLst>
                    <a:ext uri="{9D8B030D-6E8A-4147-A177-3AD203B41FA5}">
                      <a16:colId xmlns:a16="http://schemas.microsoft.com/office/drawing/2014/main" val="3754274535"/>
                    </a:ext>
                  </a:extLst>
                </a:gridCol>
              </a:tblGrid>
              <a:tr h="228353">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4">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21965">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74094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「対応している」「一部のみ対応している」の合計）</a:t>
                      </a: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26.4%</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劇場、音楽堂等の活動状況に関する調査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（文化庁）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09941256"/>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大阪が楽しいまちだと</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思っている人の割合</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（全国）</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43.3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41.4%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40.9</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（未発表）</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23033517"/>
                  </a:ext>
                </a:extLst>
              </a:tr>
              <a:tr h="837826">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舞台芸術・芸能公演数</a:t>
                      </a:r>
                      <a:endParaRPr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900" u="none" dirty="0">
                          <a:solidFill>
                            <a:schemeClr val="tx1"/>
                          </a:solidFill>
                          <a:latin typeface="Meiryo UI" panose="020B0604030504040204" pitchFamily="50" charset="-128"/>
                          <a:ea typeface="Meiryo UI" panose="020B0604030504040204" pitchFamily="50" charset="-128"/>
                        </a:rPr>
                        <a:t>300</a:t>
                      </a:r>
                      <a:r>
                        <a:rPr kumimoji="1" lang="ja-JP" altLang="en-US" sz="900" u="none"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2017</a:t>
                      </a:r>
                      <a:r>
                        <a:rPr kumimoji="1" lang="ja-JP" altLang="en-US" sz="1000" u="none" dirty="0">
                          <a:solidFill>
                            <a:schemeClr val="tx1"/>
                          </a:solidFill>
                          <a:latin typeface="Meiryo UI" panose="020B0604030504040204" pitchFamily="50" charset="-128"/>
                          <a:ea typeface="Meiryo UI" panose="020B0604030504040204" pitchFamily="50" charset="-128"/>
                        </a:rPr>
                        <a:t>年度） </a:t>
                      </a:r>
                      <a:r>
                        <a:rPr kumimoji="1" lang="en-US" altLang="ja-JP" sz="1000" u="none" dirty="0">
                          <a:solidFill>
                            <a:schemeClr val="tx1"/>
                          </a:solidFill>
                          <a:latin typeface="Meiryo UI" panose="020B0604030504040204" pitchFamily="50" charset="-128"/>
                          <a:ea typeface="Meiryo UI" panose="020B0604030504040204" pitchFamily="50" charset="-128"/>
                        </a:rPr>
                        <a:t>743</a:t>
                      </a:r>
                      <a:r>
                        <a:rPr kumimoji="1" lang="ja-JP" altLang="en-US" sz="1000" u="none" dirty="0">
                          <a:solidFill>
                            <a:schemeClr val="tx1"/>
                          </a:solidFill>
                          <a:latin typeface="Meiryo UI" panose="020B0604030504040204" pitchFamily="50" charset="-128"/>
                          <a:ea typeface="Meiryo UI" panose="020B0604030504040204" pitchFamily="50" charset="-128"/>
                        </a:rPr>
                        <a:t>件　</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2020</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385</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社会教育調査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（文部科学省）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49921995"/>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3,030,617</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663,705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752,522</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2,177,079</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30146265"/>
                  </a:ext>
                </a:extLst>
              </a:tr>
              <a:tr h="353441">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大阪マラソンの外国人エントリー数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lang="en-US" altLang="ja-JP" sz="1000" u="none" dirty="0">
                          <a:solidFill>
                            <a:schemeClr val="tx1"/>
                          </a:solidFill>
                          <a:latin typeface="Meiryo UI" panose="020B0604030504040204" pitchFamily="50" charset="-128"/>
                          <a:ea typeface="Meiryo UI" panose="020B0604030504040204" pitchFamily="50" charset="-128"/>
                        </a:rPr>
                        <a:t>15,082</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一般部門開催中止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727</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大阪マラソン実績</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56027479"/>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成人の週１回以上のスポーツ実施率</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56.3%</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59.5</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57.4</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53.3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スポーツの実施状況等に関する世論調査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170124236"/>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45.1</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45.7%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38.3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（未発表）</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28436112"/>
                  </a:ext>
                </a:extLst>
              </a:tr>
              <a:tr h="491837">
                <a:tc>
                  <a:txBody>
                    <a:bodyPr/>
                    <a:lstStyle/>
                    <a:p>
                      <a:pPr>
                        <a:lnSpc>
                          <a:spcPct val="150000"/>
                        </a:lnSpc>
                      </a:pPr>
                      <a:r>
                        <a:rPr lang="ja-JP" altLang="en-US" sz="10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2017</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455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（文科省に確認中）</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高等学校等における国際交流等の状況について</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40255646"/>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2,952</a:t>
                      </a:r>
                      <a:r>
                        <a:rPr kumimoji="1" lang="ja-JP" altLang="en-US" sz="1000" u="none" dirty="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900" u="none" dirty="0">
                          <a:solidFill>
                            <a:schemeClr val="tx1"/>
                          </a:solidFill>
                          <a:latin typeface="Meiryo UI" panose="020B0604030504040204" pitchFamily="50" charset="-128"/>
                          <a:ea typeface="Meiryo UI" panose="020B0604030504040204" pitchFamily="50" charset="-128"/>
                        </a:rPr>
                        <a:t>2,431</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176</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（うち協定等に基づく留学</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123</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1,356</a:t>
                      </a:r>
                      <a:r>
                        <a:rPr kumimoji="1" lang="ja-JP" altLang="en-US" sz="1100" u="none" dirty="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（うち協定等に基づく留学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1,144</a:t>
                      </a:r>
                      <a:r>
                        <a:rPr kumimoji="1" lang="ja-JP" altLang="en-US" sz="9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zh-CN" altLang="en-US" sz="1000" u="none" dirty="0">
                          <a:solidFill>
                            <a:schemeClr val="tx1"/>
                          </a:solidFill>
                          <a:latin typeface="Meiryo UI" panose="020B0604030504040204" pitchFamily="50" charset="-128"/>
                          <a:ea typeface="Meiryo UI" panose="020B0604030504040204" pitchFamily="50" charset="-128"/>
                        </a:rPr>
                        <a:t>独立行政法人</a:t>
                      </a:r>
                      <a:r>
                        <a:rPr lang="ja-JP" altLang="en-US" sz="1000" u="none" dirty="0">
                          <a:solidFill>
                            <a:schemeClr val="tx1"/>
                          </a:solidFill>
                          <a:latin typeface="Meiryo UI" panose="020B0604030504040204" pitchFamily="50" charset="-128"/>
                          <a:ea typeface="Meiryo UI" panose="020B0604030504040204" pitchFamily="50" charset="-128"/>
                        </a:rPr>
                        <a:t>日本学生支援機構（</a:t>
                      </a:r>
                      <a:r>
                        <a:rPr lang="en-US" altLang="ja-JP" sz="1000" u="none" dirty="0">
                          <a:solidFill>
                            <a:schemeClr val="tx1"/>
                          </a:solidFill>
                          <a:latin typeface="Meiryo UI" panose="020B0604030504040204" pitchFamily="50" charset="-128"/>
                          <a:ea typeface="Meiryo UI" panose="020B0604030504040204" pitchFamily="50" charset="-128"/>
                        </a:rPr>
                        <a:t>JASSO</a:t>
                      </a:r>
                      <a:r>
                        <a:rPr lang="ja-JP" altLang="en-US" sz="1000" u="none" dirty="0">
                          <a:solidFill>
                            <a:schemeClr val="tx1"/>
                          </a:solidFill>
                          <a:latin typeface="Meiryo UI" panose="020B0604030504040204" pitchFamily="50" charset="-128"/>
                          <a:ea typeface="Meiryo UI" panose="020B0604030504040204" pitchFamily="50" charset="-128"/>
                        </a:rPr>
                        <a:t>））</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74473606"/>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5" name="テキスト ボックス 4"/>
          <p:cNvSpPr txBox="1"/>
          <p:nvPr/>
        </p:nvSpPr>
        <p:spPr>
          <a:xfrm>
            <a:off x="1164374" y="1508553"/>
            <a:ext cx="688938"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164370" y="2023062"/>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215668" y="3499572"/>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164374" y="2990228"/>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64374" y="3924351"/>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64373" y="445565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164371" y="4986949"/>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64371" y="5526652"/>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164369" y="6105584"/>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22192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538528375"/>
              </p:ext>
            </p:extLst>
          </p:nvPr>
        </p:nvGraphicFramePr>
        <p:xfrm>
          <a:off x="100800" y="260648"/>
          <a:ext cx="9000000" cy="6329273"/>
        </p:xfrm>
        <a:graphic>
          <a:graphicData uri="http://schemas.openxmlformats.org/drawingml/2006/table">
            <a:tbl>
              <a:tblPr firstRow="1" bandRow="1">
                <a:tableStyleId>{5C22544A-7EE6-4342-B048-85BDC9FD1C3A}</a:tableStyleId>
              </a:tblPr>
              <a:tblGrid>
                <a:gridCol w="1500000">
                  <a:extLst>
                    <a:ext uri="{9D8B030D-6E8A-4147-A177-3AD203B41FA5}">
                      <a16:colId xmlns:a16="http://schemas.microsoft.com/office/drawing/2014/main" val="3083801403"/>
                    </a:ext>
                  </a:extLst>
                </a:gridCol>
                <a:gridCol w="1462880">
                  <a:extLst>
                    <a:ext uri="{9D8B030D-6E8A-4147-A177-3AD203B41FA5}">
                      <a16:colId xmlns:a16="http://schemas.microsoft.com/office/drawing/2014/main" val="1776016710"/>
                    </a:ext>
                  </a:extLst>
                </a:gridCol>
                <a:gridCol w="1462880">
                  <a:extLst>
                    <a:ext uri="{9D8B030D-6E8A-4147-A177-3AD203B41FA5}">
                      <a16:colId xmlns:a16="http://schemas.microsoft.com/office/drawing/2014/main" val="423059768"/>
                    </a:ext>
                  </a:extLst>
                </a:gridCol>
                <a:gridCol w="1462880">
                  <a:extLst>
                    <a:ext uri="{9D8B030D-6E8A-4147-A177-3AD203B41FA5}">
                      <a16:colId xmlns:a16="http://schemas.microsoft.com/office/drawing/2014/main" val="3793600257"/>
                    </a:ext>
                  </a:extLst>
                </a:gridCol>
                <a:gridCol w="1462880">
                  <a:extLst>
                    <a:ext uri="{9D8B030D-6E8A-4147-A177-3AD203B41FA5}">
                      <a16:colId xmlns:a16="http://schemas.microsoft.com/office/drawing/2014/main" val="3633376757"/>
                    </a:ext>
                  </a:extLst>
                </a:gridCol>
                <a:gridCol w="1648480">
                  <a:extLst>
                    <a:ext uri="{9D8B030D-6E8A-4147-A177-3AD203B41FA5}">
                      <a16:colId xmlns:a16="http://schemas.microsoft.com/office/drawing/2014/main" val="3754274535"/>
                    </a:ext>
                  </a:extLst>
                </a:gridCol>
              </a:tblGrid>
              <a:tr h="231098">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4">
                  <a:txBody>
                    <a:bodyPr/>
                    <a:lstStyle/>
                    <a:p>
                      <a:pPr algn="ctr"/>
                      <a:r>
                        <a:rPr kumimoji="1" lang="ja-JP" altLang="en-US" sz="1050" dirty="0">
                          <a:latin typeface="Meiryo UI" panose="020B0604030504040204" pitchFamily="50" charset="-128"/>
                          <a:ea typeface="Meiryo UI" panose="020B0604030504040204" pitchFamily="50" charset="-128"/>
                        </a:rPr>
                        <a:t>参考値</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dirty="0">
                          <a:latin typeface="Meiryo UI" panose="020B0604030504040204" pitchFamily="50" charset="-128"/>
                          <a:ea typeface="Meiryo UI" panose="020B0604030504040204" pitchFamily="50" charset="-128"/>
                        </a:rPr>
                        <a:t>出典</a:t>
                      </a:r>
                      <a:endParaRPr kumimoji="1" lang="ja-JP" altLang="en-US" sz="1050" b="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24633">
                <a:tc vMerge="1">
                  <a:txBody>
                    <a:bodyPr/>
                    <a:lstStyle/>
                    <a:p>
                      <a:endParaRPr kumimoji="1" lang="ja-JP" altLang="en-US"/>
                    </a:p>
                  </a:txBody>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2019</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bg1"/>
                          </a:solidFill>
                          <a:latin typeface="Meiryo UI" panose="020B0604030504040204" pitchFamily="50" charset="-128"/>
                          <a:ea typeface="Meiryo UI" panose="020B0604030504040204" pitchFamily="50" charset="-128"/>
                        </a:rPr>
                        <a:t>2020</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2021</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90392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900" u="none" dirty="0">
                          <a:solidFill>
                            <a:schemeClr val="tx1"/>
                          </a:solidFill>
                          <a:latin typeface="Meiryo UI" panose="020B0604030504040204" pitchFamily="50" charset="-128"/>
                          <a:ea typeface="Meiryo UI" panose="020B0604030504040204" pitchFamily="50" charset="-128"/>
                        </a:rPr>
                        <a:t>CEFR A2</a:t>
                      </a:r>
                      <a:r>
                        <a:rPr lang="ja-JP" altLang="en-US" sz="9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800" u="none" dirty="0">
                          <a:solidFill>
                            <a:schemeClr val="tx1"/>
                          </a:solidFill>
                          <a:latin typeface="Meiryo UI" panose="020B0604030504040204" pitchFamily="50" charset="-128"/>
                          <a:ea typeface="Meiryo UI" panose="020B0604030504040204" pitchFamily="50" charset="-128"/>
                        </a:rPr>
                        <a:t>（公立高等学校　第３学年）</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43.7</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※2019.12.1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48.2%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※2021.12.1</a:t>
                      </a:r>
                      <a:r>
                        <a:rPr kumimoji="1" lang="ja-JP" altLang="en-US" sz="1000" u="none" dirty="0">
                          <a:solidFill>
                            <a:schemeClr val="tx1"/>
                          </a:solidFill>
                          <a:latin typeface="Meiryo UI" panose="020B0604030504040204" pitchFamily="50" charset="-128"/>
                          <a:ea typeface="Meiryo UI" panose="020B0604030504040204" pitchFamily="50" charset="-128"/>
                        </a:rPr>
                        <a:t>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※2022.12.1</a:t>
                      </a:r>
                      <a:r>
                        <a:rPr kumimoji="1" lang="ja-JP" altLang="en-US" sz="1000" u="none" dirty="0">
                          <a:solidFill>
                            <a:schemeClr val="tx1"/>
                          </a:solidFill>
                          <a:latin typeface="Meiryo UI" panose="020B0604030504040204" pitchFamily="50" charset="-128"/>
                          <a:ea typeface="Meiryo UI" panose="020B0604030504040204" pitchFamily="50" charset="-128"/>
                        </a:rPr>
                        <a:t>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0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（文部科学省）</a:t>
                      </a:r>
                      <a:endParaRPr lang="en-US" altLang="zh-TW"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70825175"/>
                  </a:ext>
                </a:extLst>
              </a:tr>
              <a:tr h="8549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府内在留高度外国</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人材数</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（在留資格別含む）</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30,173</a:t>
                      </a:r>
                      <a:r>
                        <a:rPr kumimoji="1" lang="ja-JP" altLang="en-US" sz="1050" u="none" dirty="0">
                          <a:solidFill>
                            <a:schemeClr val="tx1"/>
                          </a:solidFill>
                          <a:latin typeface="Meiryo UI" panose="020B0604030504040204" pitchFamily="50" charset="-128"/>
                          <a:ea typeface="Meiryo UI" panose="020B0604030504040204" pitchFamily="50" charset="-128"/>
                        </a:rPr>
                        <a:t>人</a:t>
                      </a:r>
                      <a:endParaRPr kumimoji="1" lang="en-US" altLang="ja-JP" sz="105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うち</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 高度専門職 </a:t>
                      </a:r>
                      <a:r>
                        <a:rPr kumimoji="1" lang="en-US" altLang="ja-JP" sz="900" u="none" dirty="0">
                          <a:solidFill>
                            <a:schemeClr val="tx1"/>
                          </a:solidFill>
                          <a:latin typeface="Meiryo UI" panose="020B0604030504040204" pitchFamily="50" charset="-128"/>
                          <a:ea typeface="Meiryo UI" panose="020B0604030504040204" pitchFamily="50" charset="-128"/>
                        </a:rPr>
                        <a:t>585</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経営・管理</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2,831</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技人国</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23,590</a:t>
                      </a:r>
                      <a:r>
                        <a:rPr kumimoji="1" lang="ja-JP" altLang="en-US" sz="900" u="none" dirty="0">
                          <a:solidFill>
                            <a:schemeClr val="tx1"/>
                          </a:solidFill>
                          <a:latin typeface="Meiryo UI" panose="020B0604030504040204" pitchFamily="50" charset="-128"/>
                          <a:ea typeface="Meiryo UI" panose="020B0604030504040204" pitchFamily="50" charset="-128"/>
                        </a:rPr>
                        <a:t>人　等</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 ※2019.12.31</a:t>
                      </a:r>
                      <a:r>
                        <a:rPr kumimoji="1" lang="ja-JP" altLang="en-US" sz="900" u="none" dirty="0">
                          <a:solidFill>
                            <a:schemeClr val="tx1"/>
                          </a:solidFill>
                          <a:latin typeface="Meiryo UI" panose="020B0604030504040204" pitchFamily="50" charset="-128"/>
                          <a:ea typeface="Meiryo UI" panose="020B0604030504040204" pitchFamily="50" charset="-128"/>
                        </a:rPr>
                        <a:t>時点　</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31,161</a:t>
                      </a:r>
                      <a:r>
                        <a:rPr kumimoji="1" lang="ja-JP" altLang="en-US" sz="1050" u="none" dirty="0">
                          <a:solidFill>
                            <a:schemeClr val="tx1"/>
                          </a:solidFill>
                          <a:latin typeface="Meiryo UI" panose="020B0604030504040204" pitchFamily="50" charset="-128"/>
                          <a:ea typeface="Meiryo UI" panose="020B0604030504040204" pitchFamily="50" charset="-128"/>
                        </a:rPr>
                        <a:t>人</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うち</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 高度専門職 </a:t>
                      </a:r>
                      <a:r>
                        <a:rPr kumimoji="1" lang="en-US" altLang="ja-JP" sz="900" u="none" dirty="0">
                          <a:solidFill>
                            <a:schemeClr val="tx1"/>
                          </a:solidFill>
                          <a:latin typeface="Meiryo UI" panose="020B0604030504040204" pitchFamily="50" charset="-128"/>
                          <a:ea typeface="Meiryo UI" panose="020B0604030504040204" pitchFamily="50" charset="-128"/>
                        </a:rPr>
                        <a:t>684</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経営・管理</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2,845</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技人国</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24,782</a:t>
                      </a:r>
                      <a:r>
                        <a:rPr kumimoji="1" lang="ja-JP" altLang="en-US" sz="900" u="none" dirty="0">
                          <a:solidFill>
                            <a:schemeClr val="tx1"/>
                          </a:solidFill>
                          <a:latin typeface="Meiryo UI" panose="020B0604030504040204" pitchFamily="50" charset="-128"/>
                          <a:ea typeface="Meiryo UI" panose="020B0604030504040204" pitchFamily="50" charset="-128"/>
                        </a:rPr>
                        <a:t>人　等</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※2020.12.31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30,103</a:t>
                      </a:r>
                      <a:r>
                        <a:rPr kumimoji="1" lang="ja-JP" altLang="en-US" sz="1050" u="none" dirty="0">
                          <a:solidFill>
                            <a:schemeClr val="tx1"/>
                          </a:solidFill>
                          <a:latin typeface="Meiryo UI" panose="020B0604030504040204" pitchFamily="50" charset="-128"/>
                          <a:ea typeface="Meiryo UI" panose="020B0604030504040204" pitchFamily="50" charset="-128"/>
                        </a:rPr>
                        <a:t>人</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うち</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 高度専門職 </a:t>
                      </a:r>
                      <a:r>
                        <a:rPr kumimoji="1" lang="en-US" altLang="ja-JP" sz="900" u="none" dirty="0">
                          <a:solidFill>
                            <a:schemeClr val="tx1"/>
                          </a:solidFill>
                          <a:latin typeface="Meiryo UI" panose="020B0604030504040204" pitchFamily="50" charset="-128"/>
                          <a:ea typeface="Meiryo UI" panose="020B0604030504040204" pitchFamily="50" charset="-128"/>
                        </a:rPr>
                        <a:t>749</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経営・管理</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2,933</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技人国</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23,934</a:t>
                      </a:r>
                      <a:r>
                        <a:rPr kumimoji="1" lang="ja-JP" altLang="en-US" sz="900" u="none" dirty="0">
                          <a:solidFill>
                            <a:schemeClr val="tx1"/>
                          </a:solidFill>
                          <a:latin typeface="Meiryo UI" panose="020B0604030504040204" pitchFamily="50" charset="-128"/>
                          <a:ea typeface="Meiryo UI" panose="020B0604030504040204" pitchFamily="50" charset="-128"/>
                        </a:rPr>
                        <a:t>人　等</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※2021.12.31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34,393</a:t>
                      </a:r>
                      <a:r>
                        <a:rPr kumimoji="1" lang="ja-JP" altLang="en-US" sz="1050" u="none" dirty="0">
                          <a:solidFill>
                            <a:schemeClr val="tx1"/>
                          </a:solidFill>
                          <a:latin typeface="Meiryo UI" panose="020B0604030504040204" pitchFamily="50" charset="-128"/>
                          <a:ea typeface="Meiryo UI" panose="020B0604030504040204" pitchFamily="50" charset="-128"/>
                        </a:rPr>
                        <a:t>人</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うち</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 高度専門職 </a:t>
                      </a:r>
                      <a:r>
                        <a:rPr kumimoji="1" lang="en-US" altLang="ja-JP" sz="900" u="none" dirty="0">
                          <a:solidFill>
                            <a:schemeClr val="tx1"/>
                          </a:solidFill>
                          <a:latin typeface="Meiryo UI" panose="020B0604030504040204" pitchFamily="50" charset="-128"/>
                          <a:ea typeface="Meiryo UI" panose="020B0604030504040204" pitchFamily="50" charset="-128"/>
                        </a:rPr>
                        <a:t>923</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経営・管理</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baseline="0" dirty="0">
                          <a:solidFill>
                            <a:schemeClr val="tx1"/>
                          </a:solidFill>
                          <a:latin typeface="Meiryo UI" panose="020B0604030504040204" pitchFamily="50" charset="-128"/>
                          <a:ea typeface="Meiryo UI" panose="020B0604030504040204" pitchFamily="50" charset="-128"/>
                        </a:rPr>
                        <a:t>4,076</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技人国</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baseline="0" dirty="0">
                          <a:solidFill>
                            <a:schemeClr val="tx1"/>
                          </a:solidFill>
                          <a:latin typeface="Meiryo UI" panose="020B0604030504040204" pitchFamily="50" charset="-128"/>
                          <a:ea typeface="Meiryo UI" panose="020B0604030504040204" pitchFamily="50" charset="-128"/>
                        </a:rPr>
                        <a:t>26,516</a:t>
                      </a:r>
                      <a:r>
                        <a:rPr kumimoji="1" lang="ja-JP" altLang="en-US" sz="900" u="none" dirty="0">
                          <a:solidFill>
                            <a:schemeClr val="tx1"/>
                          </a:solidFill>
                          <a:latin typeface="Meiryo UI" panose="020B0604030504040204" pitchFamily="50" charset="-128"/>
                          <a:ea typeface="Meiryo UI" panose="020B0604030504040204" pitchFamily="50" charset="-128"/>
                        </a:rPr>
                        <a:t>人　等</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※2022.12.31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在留外国人統計</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dirty="0">
                          <a:solidFill>
                            <a:schemeClr val="tx1"/>
                          </a:solidFill>
                          <a:latin typeface="Meiryo UI" panose="020B0604030504040204" pitchFamily="50" charset="-128"/>
                          <a:ea typeface="Meiryo UI" panose="020B0604030504040204" pitchFamily="50" charset="-128"/>
                        </a:rPr>
                        <a:t>都道府県別在留資格別在留外国人数</a:t>
                      </a:r>
                      <a:endParaRPr kumimoji="1" lang="en-US" altLang="ja-JP" sz="1000" u="none" strike="noStrik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（法務省）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181774995"/>
                  </a:ext>
                </a:extLst>
              </a:tr>
              <a:tr h="49774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10.4</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10.4</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9.2</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（未発表）</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留学生の日本企業等への就職状況について</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zh-CN" altLang="en-US" sz="1000" u="none" dirty="0">
                          <a:solidFill>
                            <a:schemeClr val="tx1"/>
                          </a:solidFill>
                          <a:latin typeface="Meiryo UI" panose="020B0604030504040204" pitchFamily="50" charset="-128"/>
                          <a:ea typeface="Meiryo UI" panose="020B0604030504040204" pitchFamily="50" charset="-128"/>
                        </a:rPr>
                        <a:t>出入国在留管理庁</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30199759"/>
                  </a:ext>
                </a:extLst>
              </a:tr>
              <a:tr h="49774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府内外国人のビジネス</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日本語（</a:t>
                      </a:r>
                      <a:r>
                        <a:rPr lang="en-US" altLang="ja-JP" sz="1000" u="none" dirty="0">
                          <a:solidFill>
                            <a:schemeClr val="tx1"/>
                          </a:solidFill>
                          <a:latin typeface="Meiryo UI" panose="020B0604030504040204" pitchFamily="50" charset="-128"/>
                          <a:ea typeface="Meiryo UI" panose="020B0604030504040204" pitchFamily="50" charset="-128"/>
                        </a:rPr>
                        <a:t>J2</a:t>
                      </a:r>
                      <a:r>
                        <a:rPr lang="ja-JP" altLang="en-US" sz="1000" u="none" dirty="0">
                          <a:solidFill>
                            <a:schemeClr val="tx1"/>
                          </a:solidFill>
                          <a:latin typeface="Meiryo UI" panose="020B0604030504040204" pitchFamily="50" charset="-128"/>
                          <a:ea typeface="Meiryo UI" panose="020B0604030504040204" pitchFamily="50" charset="-128"/>
                        </a:rPr>
                        <a:t>以上）</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取得者数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190</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170</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309</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231</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kumimoji="1" lang="en-US" altLang="ja-JP" sz="950" u="none" dirty="0">
                          <a:solidFill>
                            <a:schemeClr val="tx1"/>
                          </a:solidFill>
                          <a:latin typeface="Meiryo UI" panose="020B0604030504040204" pitchFamily="50" charset="-128"/>
                          <a:ea typeface="Meiryo UI" panose="020B0604030504040204" pitchFamily="50" charset="-128"/>
                        </a:rPr>
                        <a:t>BJT</a:t>
                      </a:r>
                      <a:r>
                        <a:rPr kumimoji="1" lang="ja-JP" altLang="en-US" sz="950" u="none" dirty="0">
                          <a:solidFill>
                            <a:schemeClr val="tx1"/>
                          </a:solidFill>
                          <a:latin typeface="Meiryo UI" panose="020B0604030504040204" pitchFamily="50" charset="-128"/>
                          <a:ea typeface="Meiryo UI" panose="020B0604030504040204" pitchFamily="50" charset="-128"/>
                        </a:rPr>
                        <a:t>ビジネス日本語能力テスト</a:t>
                      </a:r>
                      <a:endParaRPr kumimoji="1" lang="en-US" altLang="ja-JP" sz="950" u="none" dirty="0">
                        <a:solidFill>
                          <a:schemeClr val="tx1"/>
                        </a:solidFill>
                        <a:latin typeface="Meiryo UI" panose="020B0604030504040204" pitchFamily="50" charset="-128"/>
                        <a:ea typeface="Meiryo UI" panose="020B0604030504040204" pitchFamily="50" charset="-128"/>
                      </a:endParaRPr>
                    </a:p>
                    <a:p>
                      <a:r>
                        <a:rPr kumimoji="1" lang="en-US" altLang="ja-JP" sz="950" u="none" dirty="0">
                          <a:solidFill>
                            <a:schemeClr val="tx1"/>
                          </a:solidFill>
                          <a:latin typeface="Meiryo UI" panose="020B0604030504040204" pitchFamily="50" charset="-128"/>
                          <a:ea typeface="Meiryo UI" panose="020B0604030504040204" pitchFamily="50" charset="-128"/>
                        </a:rPr>
                        <a:t>(</a:t>
                      </a:r>
                      <a:r>
                        <a:rPr kumimoji="1" lang="ja-JP" altLang="en-US" sz="950" u="none" dirty="0">
                          <a:solidFill>
                            <a:schemeClr val="tx1"/>
                          </a:solidFill>
                          <a:latin typeface="Meiryo UI" panose="020B0604030504040204" pitchFamily="50" charset="-128"/>
                          <a:ea typeface="Meiryo UI" panose="020B0604030504040204" pitchFamily="50" charset="-128"/>
                        </a:rPr>
                        <a:t>（公財）日本漢字能力検定協会）</a:t>
                      </a: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66686993"/>
                  </a:ext>
                </a:extLst>
              </a:tr>
              <a:tr h="134785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大阪で働く外国人労働者数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105,379</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うち</a:t>
                      </a:r>
                      <a:endParaRPr kumimoji="1" lang="en-US" altLang="ja-JP" sz="800" u="none" baseline="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 専門的・技術的分野</a:t>
                      </a:r>
                      <a:endParaRPr kumimoji="1" lang="en-US" altLang="ja-JP" sz="800" u="none" baseline="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800" u="none" baseline="0" dirty="0">
                          <a:solidFill>
                            <a:schemeClr val="tx1"/>
                          </a:solidFill>
                          <a:latin typeface="Meiryo UI" panose="020B0604030504040204" pitchFamily="50" charset="-128"/>
                          <a:ea typeface="Meiryo UI" panose="020B0604030504040204" pitchFamily="50" charset="-128"/>
                        </a:rPr>
                        <a:t> 25,816</a:t>
                      </a:r>
                      <a:r>
                        <a:rPr kumimoji="1" lang="ja-JP" altLang="en-US" sz="800" u="none" baseline="0" dirty="0">
                          <a:solidFill>
                            <a:schemeClr val="tx1"/>
                          </a:solidFill>
                          <a:latin typeface="Meiryo UI" panose="020B0604030504040204" pitchFamily="50" charset="-128"/>
                          <a:ea typeface="Meiryo UI" panose="020B0604030504040204" pitchFamily="50" charset="-128"/>
                        </a:rPr>
                        <a:t>人</a:t>
                      </a:r>
                      <a:endParaRPr kumimoji="1" lang="en-US" altLang="ja-JP" sz="800" u="none" baseline="0"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特定活動 </a:t>
                      </a:r>
                      <a:r>
                        <a:rPr lang="en-US" altLang="ja-JP" sz="800" u="none" dirty="0">
                          <a:solidFill>
                            <a:schemeClr val="tx1"/>
                          </a:solidFill>
                          <a:latin typeface="Meiryo UI" panose="020B0604030504040204" pitchFamily="50" charset="-128"/>
                          <a:ea typeface="Meiryo UI" panose="020B0604030504040204" pitchFamily="50" charset="-128"/>
                        </a:rPr>
                        <a:t>2,821</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ja-JP" altLang="en-US" sz="800" u="none" dirty="0">
                          <a:solidFill>
                            <a:schemeClr val="tx1"/>
                          </a:solidFill>
                          <a:latin typeface="Meiryo UI" panose="020B0604030504040204" pitchFamily="50" charset="-128"/>
                          <a:ea typeface="Meiryo UI" panose="020B0604030504040204" pitchFamily="50" charset="-128"/>
                        </a:rPr>
                        <a:t>技能実習</a:t>
                      </a: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dirty="0">
                          <a:solidFill>
                            <a:schemeClr val="tx1"/>
                          </a:solidFill>
                          <a:latin typeface="Meiryo UI" panose="020B0604030504040204" pitchFamily="50" charset="-128"/>
                          <a:ea typeface="Meiryo UI" panose="020B0604030504040204" pitchFamily="50" charset="-128"/>
                        </a:rPr>
                        <a:t>20,838</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資格外活動 </a:t>
                      </a:r>
                      <a:r>
                        <a:rPr kumimoji="1" lang="en-US" altLang="ja-JP" sz="800" u="none" dirty="0">
                          <a:solidFill>
                            <a:schemeClr val="tx1"/>
                          </a:solidFill>
                          <a:latin typeface="Meiryo UI" panose="020B0604030504040204" pitchFamily="50" charset="-128"/>
                          <a:ea typeface="Meiryo UI" panose="020B0604030504040204" pitchFamily="50" charset="-128"/>
                        </a:rPr>
                        <a:t>31,220</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身分に基づく在留資格</a:t>
                      </a:r>
                      <a:r>
                        <a:rPr lang="ja-JP" altLang="en-US" sz="800" u="none" baseline="0" dirty="0">
                          <a:solidFill>
                            <a:schemeClr val="tx1"/>
                          </a:solidFill>
                          <a:latin typeface="Meiryo UI" panose="020B0604030504040204" pitchFamily="50" charset="-128"/>
                          <a:ea typeface="Meiryo UI" panose="020B0604030504040204" pitchFamily="50" charset="-128"/>
                        </a:rPr>
                        <a:t> </a:t>
                      </a:r>
                      <a:endParaRPr lang="en-US" altLang="ja-JP" sz="800" u="none" baseline="0" dirty="0">
                        <a:solidFill>
                          <a:schemeClr val="tx1"/>
                        </a:solidFill>
                        <a:latin typeface="Meiryo UI" panose="020B0604030504040204" pitchFamily="50" charset="-128"/>
                        <a:ea typeface="Meiryo UI" panose="020B0604030504040204" pitchFamily="50" charset="-128"/>
                      </a:endParaRPr>
                    </a:p>
                    <a:p>
                      <a:pPr>
                        <a:lnSpc>
                          <a:spcPts val="1100"/>
                        </a:lnSpc>
                      </a:pPr>
                      <a:r>
                        <a:rPr lang="en-US" altLang="ja-JP" sz="800" u="none" baseline="0" dirty="0">
                          <a:solidFill>
                            <a:schemeClr val="tx1"/>
                          </a:solidFill>
                          <a:latin typeface="Meiryo UI" panose="020B0604030504040204" pitchFamily="50" charset="-128"/>
                          <a:ea typeface="Meiryo UI" panose="020B0604030504040204" pitchFamily="50" charset="-128"/>
                        </a:rPr>
                        <a:t> </a:t>
                      </a:r>
                      <a:r>
                        <a:rPr lang="en-US" altLang="ja-JP" sz="800" u="none" dirty="0">
                          <a:solidFill>
                            <a:schemeClr val="tx1"/>
                          </a:solidFill>
                          <a:latin typeface="Meiryo UI" panose="020B0604030504040204" pitchFamily="50" charset="-128"/>
                          <a:ea typeface="Meiryo UI" panose="020B0604030504040204" pitchFamily="50" charset="-128"/>
                        </a:rPr>
                        <a:t>24,684</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solidFill>
                            <a:schemeClr val="tx1"/>
                          </a:solidFill>
                          <a:latin typeface="Meiryo UI" panose="020B0604030504040204" pitchFamily="50" charset="-128"/>
                          <a:ea typeface="Meiryo UI" panose="020B0604030504040204" pitchFamily="50" charset="-128"/>
                        </a:rPr>
                        <a:t> ※2019.10.31</a:t>
                      </a:r>
                      <a:r>
                        <a:rPr kumimoji="1" lang="ja-JP" altLang="en-US" sz="800" u="none" dirty="0">
                          <a:solidFill>
                            <a:schemeClr val="tx1"/>
                          </a:solidFill>
                          <a:latin typeface="Meiryo UI" panose="020B0604030504040204" pitchFamily="50" charset="-128"/>
                          <a:ea typeface="Meiryo UI" panose="020B0604030504040204" pitchFamily="50" charset="-128"/>
                        </a:rPr>
                        <a:t>時点</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117,596</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うち</a:t>
                      </a:r>
                      <a:endParaRPr kumimoji="1" lang="en-US" altLang="ja-JP" sz="800" u="none" baseline="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 専門的・技術的分野</a:t>
                      </a:r>
                      <a:endParaRPr kumimoji="1" lang="en-US" altLang="ja-JP" sz="800" u="none" baseline="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800" u="none" baseline="0" dirty="0">
                          <a:solidFill>
                            <a:schemeClr val="tx1"/>
                          </a:solidFill>
                          <a:latin typeface="Meiryo UI" panose="020B0604030504040204" pitchFamily="50" charset="-128"/>
                          <a:ea typeface="Meiryo UI" panose="020B0604030504040204" pitchFamily="50" charset="-128"/>
                        </a:rPr>
                        <a:t> 28,768</a:t>
                      </a:r>
                      <a:r>
                        <a:rPr kumimoji="1" lang="ja-JP" altLang="en-US" sz="800" u="none" baseline="0" dirty="0">
                          <a:solidFill>
                            <a:schemeClr val="tx1"/>
                          </a:solidFill>
                          <a:latin typeface="Meiryo UI" panose="020B0604030504040204" pitchFamily="50" charset="-128"/>
                          <a:ea typeface="Meiryo UI" panose="020B0604030504040204" pitchFamily="50" charset="-128"/>
                        </a:rPr>
                        <a:t>人</a:t>
                      </a:r>
                      <a:endParaRPr kumimoji="1" lang="en-US" altLang="ja-JP" sz="800" u="none" baseline="0"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特定活動 </a:t>
                      </a:r>
                      <a:r>
                        <a:rPr lang="en-US" altLang="ja-JP" sz="800" u="none" dirty="0">
                          <a:solidFill>
                            <a:schemeClr val="tx1"/>
                          </a:solidFill>
                          <a:latin typeface="Meiryo UI" panose="020B0604030504040204" pitchFamily="50" charset="-128"/>
                          <a:ea typeface="Meiryo UI" panose="020B0604030504040204" pitchFamily="50" charset="-128"/>
                        </a:rPr>
                        <a:t>3,453</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技能実習 </a:t>
                      </a:r>
                      <a:r>
                        <a:rPr kumimoji="1" lang="en-US" altLang="ja-JP" sz="800" u="none" baseline="0" dirty="0">
                          <a:solidFill>
                            <a:schemeClr val="tx1"/>
                          </a:solidFill>
                          <a:latin typeface="Meiryo UI" panose="020B0604030504040204" pitchFamily="50" charset="-128"/>
                          <a:ea typeface="Meiryo UI" panose="020B0604030504040204" pitchFamily="50" charset="-128"/>
                        </a:rPr>
                        <a:t>23,034</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資格外活動 </a:t>
                      </a:r>
                      <a:r>
                        <a:rPr kumimoji="1" lang="en-US" altLang="ja-JP" sz="800" u="none" dirty="0">
                          <a:solidFill>
                            <a:schemeClr val="tx1"/>
                          </a:solidFill>
                          <a:latin typeface="Meiryo UI" panose="020B0604030504040204" pitchFamily="50" charset="-128"/>
                          <a:ea typeface="Meiryo UI" panose="020B0604030504040204" pitchFamily="50" charset="-128"/>
                        </a:rPr>
                        <a:t>36,589</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身分に基づく在留資格  </a:t>
                      </a:r>
                      <a:endParaRPr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lang="en-US" altLang="ja-JP" sz="800" u="none" dirty="0">
                          <a:solidFill>
                            <a:schemeClr val="tx1"/>
                          </a:solidFill>
                          <a:latin typeface="Meiryo UI" panose="020B0604030504040204" pitchFamily="50" charset="-128"/>
                          <a:ea typeface="Meiryo UI" panose="020B0604030504040204" pitchFamily="50" charset="-128"/>
                        </a:rPr>
                        <a:t> 25,750</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solidFill>
                            <a:schemeClr val="tx1"/>
                          </a:solidFill>
                          <a:latin typeface="Meiryo UI" panose="020B0604030504040204" pitchFamily="50" charset="-128"/>
                          <a:ea typeface="Meiryo UI" panose="020B0604030504040204" pitchFamily="50" charset="-128"/>
                        </a:rPr>
                        <a:t> ※2020.10.31</a:t>
                      </a:r>
                      <a:r>
                        <a:rPr kumimoji="1" lang="ja-JP" altLang="en-US" sz="800" u="none" dirty="0">
                          <a:solidFill>
                            <a:schemeClr val="tx1"/>
                          </a:solidFill>
                          <a:latin typeface="Meiryo UI" panose="020B0604030504040204" pitchFamily="50" charset="-128"/>
                          <a:ea typeface="Meiryo UI" panose="020B0604030504040204" pitchFamily="50" charset="-128"/>
                        </a:rPr>
                        <a:t>時点</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111,862</a:t>
                      </a:r>
                      <a:r>
                        <a:rPr kumimoji="1" lang="ja-JP" altLang="en-US" sz="1050" u="none" dirty="0">
                          <a:solidFill>
                            <a:schemeClr val="tx1"/>
                          </a:solidFill>
                          <a:latin typeface="Meiryo UI" panose="020B0604030504040204" pitchFamily="50" charset="-128"/>
                          <a:ea typeface="Meiryo UI" panose="020B0604030504040204" pitchFamily="50" charset="-128"/>
                        </a:rPr>
                        <a:t>人</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うち</a:t>
                      </a:r>
                      <a:endParaRPr kumimoji="1" lang="en-US" altLang="ja-JP" sz="800" u="none" baseline="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 専門的・技術的分野</a:t>
                      </a:r>
                      <a:endParaRPr kumimoji="1" lang="en-US" altLang="ja-JP" sz="800" u="none" baseline="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baseline="0" dirty="0">
                          <a:solidFill>
                            <a:schemeClr val="tx1"/>
                          </a:solidFill>
                          <a:latin typeface="Meiryo UI" panose="020B0604030504040204" pitchFamily="50" charset="-128"/>
                          <a:ea typeface="Meiryo UI" panose="020B0604030504040204" pitchFamily="50" charset="-128"/>
                        </a:rPr>
                        <a:t>31,947</a:t>
                      </a:r>
                      <a:r>
                        <a:rPr kumimoji="1" lang="ja-JP" altLang="en-US" sz="800" u="none" baseline="0" dirty="0">
                          <a:solidFill>
                            <a:schemeClr val="tx1"/>
                          </a:solidFill>
                          <a:latin typeface="Meiryo UI" panose="020B0604030504040204" pitchFamily="50" charset="-128"/>
                          <a:ea typeface="Meiryo UI" panose="020B0604030504040204" pitchFamily="50" charset="-128"/>
                        </a:rPr>
                        <a:t>人</a:t>
                      </a:r>
                      <a:endParaRPr kumimoji="1" lang="en-US" altLang="ja-JP" sz="800" u="none" baseline="0"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特定活動 </a:t>
                      </a:r>
                      <a:r>
                        <a:rPr lang="en-US" altLang="ja-JP" sz="800" u="none" dirty="0">
                          <a:solidFill>
                            <a:schemeClr val="tx1"/>
                          </a:solidFill>
                          <a:latin typeface="Meiryo UI" panose="020B0604030504040204" pitchFamily="50" charset="-128"/>
                          <a:ea typeface="Meiryo UI" panose="020B0604030504040204" pitchFamily="50" charset="-128"/>
                        </a:rPr>
                        <a:t>4,813</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技能実習 </a:t>
                      </a:r>
                      <a:r>
                        <a:rPr kumimoji="1" lang="en-US" altLang="ja-JP" sz="800" u="none" dirty="0">
                          <a:solidFill>
                            <a:schemeClr val="tx1"/>
                          </a:solidFill>
                          <a:latin typeface="Meiryo UI" panose="020B0604030504040204" pitchFamily="50" charset="-128"/>
                          <a:ea typeface="Meiryo UI" panose="020B0604030504040204" pitchFamily="50" charset="-128"/>
                        </a:rPr>
                        <a:t>21,498</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資格外活動 </a:t>
                      </a:r>
                      <a:r>
                        <a:rPr kumimoji="1" lang="en-US" altLang="ja-JP" sz="800" u="none" dirty="0">
                          <a:solidFill>
                            <a:schemeClr val="tx1"/>
                          </a:solidFill>
                          <a:latin typeface="Meiryo UI" panose="020B0604030504040204" pitchFamily="50" charset="-128"/>
                          <a:ea typeface="Meiryo UI" panose="020B0604030504040204" pitchFamily="50" charset="-128"/>
                        </a:rPr>
                        <a:t>26,943</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身分に基づく在留資格   </a:t>
                      </a:r>
                      <a:endParaRPr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lang="en-US" altLang="ja-JP" sz="800" u="none" dirty="0">
                          <a:solidFill>
                            <a:schemeClr val="tx1"/>
                          </a:solidFill>
                          <a:latin typeface="Meiryo UI" panose="020B0604030504040204" pitchFamily="50" charset="-128"/>
                          <a:ea typeface="Meiryo UI" panose="020B0604030504040204" pitchFamily="50" charset="-128"/>
                        </a:rPr>
                        <a:t> 26,661</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dirty="0">
                          <a:solidFill>
                            <a:schemeClr val="tx1"/>
                          </a:solidFill>
                          <a:latin typeface="Meiryo UI" panose="020B0604030504040204" pitchFamily="50" charset="-128"/>
                          <a:ea typeface="Meiryo UI" panose="020B0604030504040204" pitchFamily="50" charset="-128"/>
                        </a:rPr>
                        <a:t>※2021.10.31</a:t>
                      </a:r>
                      <a:r>
                        <a:rPr kumimoji="1" lang="ja-JP" altLang="en-US" sz="800" u="none" dirty="0">
                          <a:solidFill>
                            <a:schemeClr val="tx1"/>
                          </a:solidFill>
                          <a:latin typeface="Meiryo UI" panose="020B0604030504040204" pitchFamily="50" charset="-128"/>
                          <a:ea typeface="Meiryo UI" panose="020B0604030504040204" pitchFamily="50" charset="-128"/>
                        </a:rPr>
                        <a:t>時点</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124,570</a:t>
                      </a:r>
                      <a:r>
                        <a:rPr kumimoji="1" lang="ja-JP" altLang="en-US" sz="1050" u="none" dirty="0">
                          <a:solidFill>
                            <a:schemeClr val="tx1"/>
                          </a:solidFill>
                          <a:latin typeface="Meiryo UI" panose="020B0604030504040204" pitchFamily="50" charset="-128"/>
                          <a:ea typeface="Meiryo UI" panose="020B0604030504040204" pitchFamily="50" charset="-128"/>
                        </a:rPr>
                        <a:t>人</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うち</a:t>
                      </a:r>
                      <a:endParaRPr kumimoji="1" lang="en-US" altLang="ja-JP" sz="800" u="none" baseline="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 専門的・技術的分野</a:t>
                      </a:r>
                      <a:endParaRPr kumimoji="1" lang="en-US" altLang="ja-JP" sz="800" u="none" baseline="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baseline="0" dirty="0">
                          <a:solidFill>
                            <a:schemeClr val="tx1"/>
                          </a:solidFill>
                          <a:latin typeface="Meiryo UI" panose="020B0604030504040204" pitchFamily="50" charset="-128"/>
                          <a:ea typeface="Meiryo UI" panose="020B0604030504040204" pitchFamily="50" charset="-128"/>
                        </a:rPr>
                        <a:t>39,649</a:t>
                      </a:r>
                      <a:r>
                        <a:rPr kumimoji="1" lang="ja-JP" altLang="en-US" sz="800" u="none" baseline="0" dirty="0">
                          <a:solidFill>
                            <a:schemeClr val="tx1"/>
                          </a:solidFill>
                          <a:latin typeface="Meiryo UI" panose="020B0604030504040204" pitchFamily="50" charset="-128"/>
                          <a:ea typeface="Meiryo UI" panose="020B0604030504040204" pitchFamily="50" charset="-128"/>
                        </a:rPr>
                        <a:t>人</a:t>
                      </a:r>
                      <a:endParaRPr kumimoji="1" lang="en-US" altLang="ja-JP" sz="800" u="none" baseline="0"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特定活動 </a:t>
                      </a:r>
                      <a:r>
                        <a:rPr lang="en-US" altLang="ja-JP" sz="800" u="none" dirty="0">
                          <a:solidFill>
                            <a:schemeClr val="tx1"/>
                          </a:solidFill>
                          <a:latin typeface="Meiryo UI" panose="020B0604030504040204" pitchFamily="50" charset="-128"/>
                          <a:ea typeface="Meiryo UI" panose="020B0604030504040204" pitchFamily="50" charset="-128"/>
                        </a:rPr>
                        <a:t>5,670</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技能実習 </a:t>
                      </a:r>
                      <a:r>
                        <a:rPr kumimoji="1" lang="en-US" altLang="ja-JP" sz="800" u="none" dirty="0">
                          <a:solidFill>
                            <a:schemeClr val="tx1"/>
                          </a:solidFill>
                          <a:latin typeface="Meiryo UI" panose="020B0604030504040204" pitchFamily="50" charset="-128"/>
                          <a:ea typeface="Meiryo UI" panose="020B0604030504040204" pitchFamily="50" charset="-128"/>
                        </a:rPr>
                        <a:t>20,641</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資格外活動 </a:t>
                      </a:r>
                      <a:r>
                        <a:rPr kumimoji="1" lang="en-US" altLang="ja-JP" sz="800" u="none" dirty="0">
                          <a:solidFill>
                            <a:schemeClr val="tx1"/>
                          </a:solidFill>
                          <a:latin typeface="Meiryo UI" panose="020B0604030504040204" pitchFamily="50" charset="-128"/>
                          <a:ea typeface="Meiryo UI" panose="020B0604030504040204" pitchFamily="50" charset="-128"/>
                        </a:rPr>
                        <a:t>30,875</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身分に基づく在留資格   </a:t>
                      </a:r>
                      <a:endParaRPr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lang="en-US" altLang="ja-JP" sz="800" u="none" dirty="0">
                          <a:solidFill>
                            <a:schemeClr val="tx1"/>
                          </a:solidFill>
                          <a:latin typeface="Meiryo UI" panose="020B0604030504040204" pitchFamily="50" charset="-128"/>
                          <a:ea typeface="Meiryo UI" panose="020B0604030504040204" pitchFamily="50" charset="-128"/>
                        </a:rPr>
                        <a:t> 27,735</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dirty="0">
                          <a:solidFill>
                            <a:schemeClr val="tx1"/>
                          </a:solidFill>
                          <a:latin typeface="Meiryo UI" panose="020B0604030504040204" pitchFamily="50" charset="-128"/>
                          <a:ea typeface="Meiryo UI" panose="020B0604030504040204" pitchFamily="50" charset="-128"/>
                        </a:rPr>
                        <a:t>※2022.10.31</a:t>
                      </a:r>
                      <a:r>
                        <a:rPr kumimoji="1" lang="ja-JP" altLang="en-US" sz="800" u="none" dirty="0">
                          <a:solidFill>
                            <a:schemeClr val="tx1"/>
                          </a:solidFill>
                          <a:latin typeface="Meiryo UI" panose="020B0604030504040204" pitchFamily="50" charset="-128"/>
                          <a:ea typeface="Meiryo UI" panose="020B0604030504040204" pitchFamily="50" charset="-128"/>
                        </a:rPr>
                        <a:t>時点</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「外国人雇用状況」の届け出状況について</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（厚生労働省）</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895530"/>
                  </a:ext>
                </a:extLst>
              </a:tr>
              <a:tr h="836634">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大阪で学ぶ留学生数</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（大学・短大、高専・専修等、日本語教育機関の内訳を含む）</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a:lnSpc>
                          <a:spcPts val="1100"/>
                        </a:lnSpc>
                      </a:pPr>
                      <a:r>
                        <a:rPr kumimoji="1" lang="en-US" altLang="ja-JP" sz="1000" u="none" dirty="0">
                          <a:solidFill>
                            <a:schemeClr val="tx1"/>
                          </a:solidFill>
                          <a:latin typeface="Meiryo UI" panose="020B0604030504040204" pitchFamily="50" charset="-128"/>
                          <a:ea typeface="Meiryo UI" panose="020B0604030504040204" pitchFamily="50" charset="-128"/>
                        </a:rPr>
                        <a:t>26,257</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うち</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大学・短大 </a:t>
                      </a:r>
                      <a:r>
                        <a:rPr kumimoji="1" lang="en-US" altLang="ja-JP" sz="800" u="none" dirty="0">
                          <a:solidFill>
                            <a:schemeClr val="tx1"/>
                          </a:solidFill>
                          <a:latin typeface="Meiryo UI" panose="020B0604030504040204" pitchFamily="50" charset="-128"/>
                          <a:ea typeface="Meiryo UI" panose="020B0604030504040204" pitchFamily="50" charset="-128"/>
                        </a:rPr>
                        <a:t>9,592</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高専・専修等 </a:t>
                      </a:r>
                      <a:r>
                        <a:rPr kumimoji="1" lang="en-US" altLang="ja-JP" sz="800" u="none" dirty="0">
                          <a:solidFill>
                            <a:schemeClr val="tx1"/>
                          </a:solidFill>
                          <a:latin typeface="Meiryo UI" panose="020B0604030504040204" pitchFamily="50" charset="-128"/>
                          <a:ea typeface="Meiryo UI" panose="020B0604030504040204" pitchFamily="50" charset="-128"/>
                        </a:rPr>
                        <a:t>8,742</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a:t>
                      </a:r>
                      <a:r>
                        <a:rPr kumimoji="1" lang="zh-TW" altLang="en-US" sz="800" u="none" dirty="0">
                          <a:solidFill>
                            <a:schemeClr val="tx1"/>
                          </a:solidFill>
                          <a:latin typeface="Meiryo UI" panose="020B0604030504040204" pitchFamily="50" charset="-128"/>
                          <a:ea typeface="Meiryo UI" panose="020B0604030504040204" pitchFamily="50" charset="-128"/>
                        </a:rPr>
                        <a:t>日本語教育機関</a:t>
                      </a:r>
                      <a:r>
                        <a:rPr kumimoji="1" lang="en-US" altLang="ja-JP"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dirty="0">
                          <a:solidFill>
                            <a:schemeClr val="tx1"/>
                          </a:solidFill>
                          <a:latin typeface="Meiryo UI" panose="020B0604030504040204" pitchFamily="50" charset="-128"/>
                          <a:ea typeface="Meiryo UI" panose="020B0604030504040204" pitchFamily="50" charset="-128"/>
                        </a:rPr>
                        <a:t>7,923</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800" u="none" dirty="0">
                          <a:solidFill>
                            <a:schemeClr val="tx1"/>
                          </a:solidFill>
                          <a:latin typeface="Meiryo UI" panose="020B0604030504040204" pitchFamily="50" charset="-128"/>
                          <a:ea typeface="Meiryo UI" panose="020B0604030504040204" pitchFamily="50" charset="-128"/>
                        </a:rPr>
                        <a:t> ※2019.5.1</a:t>
                      </a:r>
                      <a:r>
                        <a:rPr kumimoji="1" lang="ja-JP" altLang="en-US" sz="800" u="none" dirty="0">
                          <a:solidFill>
                            <a:schemeClr val="tx1"/>
                          </a:solidFill>
                          <a:latin typeface="Meiryo UI" panose="020B0604030504040204" pitchFamily="50" charset="-128"/>
                          <a:ea typeface="Meiryo UI" panose="020B0604030504040204" pitchFamily="50" charset="-128"/>
                        </a:rPr>
                        <a:t>時点 </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a:lnSpc>
                          <a:spcPts val="1100"/>
                        </a:lnSpc>
                      </a:pPr>
                      <a:r>
                        <a:rPr kumimoji="1" lang="en-US" altLang="ja-JP" sz="1000" u="none" dirty="0">
                          <a:solidFill>
                            <a:schemeClr val="tx1"/>
                          </a:solidFill>
                          <a:latin typeface="Meiryo UI" panose="020B0604030504040204" pitchFamily="50" charset="-128"/>
                          <a:ea typeface="Meiryo UI" panose="020B0604030504040204" pitchFamily="50" charset="-128"/>
                        </a:rPr>
                        <a:t>24,361</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うち</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800" u="none" baseline="0" dirty="0">
                          <a:solidFill>
                            <a:schemeClr val="tx1"/>
                          </a:solidFill>
                          <a:latin typeface="Meiryo UI" panose="020B0604030504040204" pitchFamily="50" charset="-128"/>
                          <a:ea typeface="Meiryo UI" panose="020B0604030504040204" pitchFamily="50" charset="-128"/>
                        </a:rPr>
                        <a:t> </a:t>
                      </a:r>
                      <a:r>
                        <a:rPr kumimoji="1" lang="ja-JP" altLang="en-US" sz="800" u="none" dirty="0">
                          <a:solidFill>
                            <a:schemeClr val="tx1"/>
                          </a:solidFill>
                          <a:latin typeface="Meiryo UI" panose="020B0604030504040204" pitchFamily="50" charset="-128"/>
                          <a:ea typeface="Meiryo UI" panose="020B0604030504040204" pitchFamily="50" charset="-128"/>
                        </a:rPr>
                        <a:t>大学・短大 </a:t>
                      </a:r>
                      <a:r>
                        <a:rPr kumimoji="1" lang="en-US" altLang="ja-JP" sz="800" u="none" dirty="0">
                          <a:solidFill>
                            <a:schemeClr val="tx1"/>
                          </a:solidFill>
                          <a:latin typeface="Meiryo UI" panose="020B0604030504040204" pitchFamily="50" charset="-128"/>
                          <a:ea typeface="Meiryo UI" panose="020B0604030504040204" pitchFamily="50" charset="-128"/>
                        </a:rPr>
                        <a:t>9,458</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ja-JP" altLang="en-US" sz="800" u="none" dirty="0">
                          <a:solidFill>
                            <a:schemeClr val="tx1"/>
                          </a:solidFill>
                          <a:latin typeface="Meiryo UI" panose="020B0604030504040204" pitchFamily="50" charset="-128"/>
                          <a:ea typeface="Meiryo UI" panose="020B0604030504040204" pitchFamily="50" charset="-128"/>
                        </a:rPr>
                        <a:t>高専・専修等 </a:t>
                      </a:r>
                      <a:r>
                        <a:rPr kumimoji="1" lang="en-US" altLang="ja-JP" sz="800" u="none" dirty="0">
                          <a:solidFill>
                            <a:schemeClr val="tx1"/>
                          </a:solidFill>
                          <a:latin typeface="Meiryo UI" panose="020B0604030504040204" pitchFamily="50" charset="-128"/>
                          <a:ea typeface="Meiryo UI" panose="020B0604030504040204" pitchFamily="50" charset="-128"/>
                        </a:rPr>
                        <a:t>8,774</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a:t>
                      </a:r>
                      <a:r>
                        <a:rPr kumimoji="1" lang="zh-TW" altLang="en-US" sz="800" u="none" dirty="0">
                          <a:solidFill>
                            <a:schemeClr val="tx1"/>
                          </a:solidFill>
                          <a:latin typeface="Meiryo UI" panose="020B0604030504040204" pitchFamily="50" charset="-128"/>
                          <a:ea typeface="Meiryo UI" panose="020B0604030504040204" pitchFamily="50" charset="-128"/>
                        </a:rPr>
                        <a:t>日本語教育機関</a:t>
                      </a:r>
                      <a:r>
                        <a:rPr kumimoji="1" lang="en-US" altLang="ja-JP"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dirty="0">
                          <a:solidFill>
                            <a:schemeClr val="tx1"/>
                          </a:solidFill>
                          <a:latin typeface="Meiryo UI" panose="020B0604030504040204" pitchFamily="50" charset="-128"/>
                          <a:ea typeface="Meiryo UI" panose="020B0604030504040204" pitchFamily="50" charset="-128"/>
                        </a:rPr>
                        <a:t>6,129</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800" u="none" dirty="0">
                          <a:solidFill>
                            <a:schemeClr val="tx1"/>
                          </a:solidFill>
                          <a:latin typeface="Meiryo UI" panose="020B0604030504040204" pitchFamily="50" charset="-128"/>
                          <a:ea typeface="Meiryo UI" panose="020B0604030504040204" pitchFamily="50" charset="-128"/>
                        </a:rPr>
                        <a:t> ※2020.5.1</a:t>
                      </a:r>
                      <a:r>
                        <a:rPr kumimoji="1" lang="ja-JP" altLang="en-US" sz="800" u="none" dirty="0">
                          <a:solidFill>
                            <a:schemeClr val="tx1"/>
                          </a:solidFill>
                          <a:latin typeface="Meiryo UI" panose="020B0604030504040204" pitchFamily="50" charset="-128"/>
                          <a:ea typeface="Meiryo UI" panose="020B0604030504040204" pitchFamily="50" charset="-128"/>
                        </a:rPr>
                        <a:t>時点 </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21,783</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うち</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大学・短大</a:t>
                      </a: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baseline="0" dirty="0">
                          <a:solidFill>
                            <a:schemeClr val="tx1"/>
                          </a:solidFill>
                          <a:latin typeface="Meiryo UI" panose="020B0604030504040204" pitchFamily="50" charset="-128"/>
                          <a:ea typeface="Meiryo UI" panose="020B0604030504040204" pitchFamily="50" charset="-128"/>
                        </a:rPr>
                        <a:t>9,083</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800" u="none" baseline="0" dirty="0">
                          <a:solidFill>
                            <a:schemeClr val="tx1"/>
                          </a:solidFill>
                          <a:latin typeface="Meiryo UI" panose="020B0604030504040204" pitchFamily="50" charset="-128"/>
                          <a:ea typeface="Meiryo UI" panose="020B0604030504040204" pitchFamily="50" charset="-128"/>
                        </a:rPr>
                        <a:t> </a:t>
                      </a:r>
                      <a:r>
                        <a:rPr kumimoji="1" lang="ja-JP" altLang="en-US" sz="800" u="none" dirty="0">
                          <a:solidFill>
                            <a:schemeClr val="tx1"/>
                          </a:solidFill>
                          <a:latin typeface="Meiryo UI" panose="020B0604030504040204" pitchFamily="50" charset="-128"/>
                          <a:ea typeface="Meiryo UI" panose="020B0604030504040204" pitchFamily="50" charset="-128"/>
                        </a:rPr>
                        <a:t>高専・専修等</a:t>
                      </a: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dirty="0">
                          <a:solidFill>
                            <a:schemeClr val="tx1"/>
                          </a:solidFill>
                          <a:latin typeface="Meiryo UI" panose="020B0604030504040204" pitchFamily="50" charset="-128"/>
                          <a:ea typeface="Meiryo UI" panose="020B0604030504040204" pitchFamily="50" charset="-128"/>
                        </a:rPr>
                        <a:t>8,777</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a:t>
                      </a:r>
                      <a:r>
                        <a:rPr kumimoji="1" lang="zh-TW" altLang="en-US" sz="800" u="none" dirty="0">
                          <a:solidFill>
                            <a:schemeClr val="tx1"/>
                          </a:solidFill>
                          <a:latin typeface="Meiryo UI" panose="020B0604030504040204" pitchFamily="50" charset="-128"/>
                          <a:ea typeface="Meiryo UI" panose="020B0604030504040204" pitchFamily="50" charset="-128"/>
                        </a:rPr>
                        <a:t>日本語教育機関</a:t>
                      </a:r>
                      <a:r>
                        <a:rPr kumimoji="1" lang="en-US" altLang="ja-JP"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dirty="0">
                          <a:solidFill>
                            <a:schemeClr val="tx1"/>
                          </a:solidFill>
                          <a:latin typeface="Meiryo UI" panose="020B0604030504040204" pitchFamily="50" charset="-128"/>
                          <a:ea typeface="Meiryo UI" panose="020B0604030504040204" pitchFamily="50" charset="-128"/>
                        </a:rPr>
                        <a:t>3,923</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800" u="none" dirty="0">
                          <a:solidFill>
                            <a:schemeClr val="tx1"/>
                          </a:solidFill>
                          <a:latin typeface="Meiryo UI" panose="020B0604030504040204" pitchFamily="50" charset="-128"/>
                          <a:ea typeface="Meiryo UI" panose="020B0604030504040204" pitchFamily="50" charset="-128"/>
                        </a:rPr>
                        <a:t> ※2021.5.1</a:t>
                      </a:r>
                      <a:r>
                        <a:rPr kumimoji="1" lang="ja-JP" altLang="en-US" sz="800" u="none" dirty="0">
                          <a:solidFill>
                            <a:schemeClr val="tx1"/>
                          </a:solidFill>
                          <a:latin typeface="Meiryo UI" panose="020B0604030504040204" pitchFamily="50" charset="-128"/>
                          <a:ea typeface="Meiryo UI" panose="020B0604030504040204" pitchFamily="50" charset="-128"/>
                        </a:rPr>
                        <a:t>時点</a:t>
                      </a: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21,190</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うち</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大学・短大</a:t>
                      </a: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baseline="0" dirty="0">
                          <a:solidFill>
                            <a:schemeClr val="tx1"/>
                          </a:solidFill>
                          <a:latin typeface="Meiryo UI" panose="020B0604030504040204" pitchFamily="50" charset="-128"/>
                          <a:ea typeface="Meiryo UI" panose="020B0604030504040204" pitchFamily="50" charset="-128"/>
                        </a:rPr>
                        <a:t>8,900</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800" u="none" baseline="0" dirty="0">
                          <a:solidFill>
                            <a:schemeClr val="tx1"/>
                          </a:solidFill>
                          <a:latin typeface="Meiryo UI" panose="020B0604030504040204" pitchFamily="50" charset="-128"/>
                          <a:ea typeface="Meiryo UI" panose="020B0604030504040204" pitchFamily="50" charset="-128"/>
                        </a:rPr>
                        <a:t> </a:t>
                      </a:r>
                      <a:r>
                        <a:rPr kumimoji="1" lang="ja-JP" altLang="en-US" sz="800" u="none" dirty="0">
                          <a:solidFill>
                            <a:schemeClr val="tx1"/>
                          </a:solidFill>
                          <a:latin typeface="Meiryo UI" panose="020B0604030504040204" pitchFamily="50" charset="-128"/>
                          <a:ea typeface="Meiryo UI" panose="020B0604030504040204" pitchFamily="50" charset="-128"/>
                        </a:rPr>
                        <a:t>高専・専修等</a:t>
                      </a: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baseline="0" dirty="0">
                          <a:solidFill>
                            <a:schemeClr val="tx1"/>
                          </a:solidFill>
                          <a:latin typeface="Meiryo UI" panose="020B0604030504040204" pitchFamily="50" charset="-128"/>
                          <a:ea typeface="Meiryo UI" panose="020B0604030504040204" pitchFamily="50" charset="-128"/>
                        </a:rPr>
                        <a:t>7</a:t>
                      </a:r>
                      <a:r>
                        <a:rPr kumimoji="1" lang="en-US" altLang="ja-JP" sz="800" u="none" dirty="0">
                          <a:solidFill>
                            <a:schemeClr val="tx1"/>
                          </a:solidFill>
                          <a:latin typeface="Meiryo UI" panose="020B0604030504040204" pitchFamily="50" charset="-128"/>
                          <a:ea typeface="Meiryo UI" panose="020B0604030504040204" pitchFamily="50" charset="-128"/>
                        </a:rPr>
                        <a:t>,181</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a:t>
                      </a:r>
                      <a:r>
                        <a:rPr kumimoji="1" lang="zh-TW" altLang="en-US" sz="800" u="none" dirty="0">
                          <a:solidFill>
                            <a:schemeClr val="tx1"/>
                          </a:solidFill>
                          <a:latin typeface="Meiryo UI" panose="020B0604030504040204" pitchFamily="50" charset="-128"/>
                          <a:ea typeface="Meiryo UI" panose="020B0604030504040204" pitchFamily="50" charset="-128"/>
                        </a:rPr>
                        <a:t>日本語教育機関</a:t>
                      </a:r>
                      <a:r>
                        <a:rPr kumimoji="1" lang="en-US" altLang="ja-JP" sz="800" u="none" baseline="0" dirty="0">
                          <a:solidFill>
                            <a:schemeClr val="tx1"/>
                          </a:solidFill>
                          <a:latin typeface="Meiryo UI" panose="020B0604030504040204" pitchFamily="50" charset="-128"/>
                          <a:ea typeface="Meiryo UI" panose="020B0604030504040204" pitchFamily="50" charset="-128"/>
                        </a:rPr>
                        <a:t> 5,109</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800" u="none" dirty="0">
                          <a:solidFill>
                            <a:schemeClr val="tx1"/>
                          </a:solidFill>
                          <a:latin typeface="Meiryo UI" panose="020B0604030504040204" pitchFamily="50" charset="-128"/>
                          <a:ea typeface="Meiryo UI" panose="020B0604030504040204" pitchFamily="50" charset="-128"/>
                        </a:rPr>
                        <a:t> ※2022.5.1</a:t>
                      </a:r>
                      <a:r>
                        <a:rPr kumimoji="1" lang="ja-JP" altLang="en-US" sz="800" u="none" dirty="0">
                          <a:solidFill>
                            <a:schemeClr val="tx1"/>
                          </a:solidFill>
                          <a:latin typeface="Meiryo UI" panose="020B0604030504040204" pitchFamily="50" charset="-128"/>
                          <a:ea typeface="Meiryo UI" panose="020B0604030504040204" pitchFamily="50" charset="-128"/>
                        </a:rPr>
                        <a:t>時点</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50" u="none" dirty="0">
                          <a:solidFill>
                            <a:schemeClr val="tx1"/>
                          </a:solidFill>
                          <a:latin typeface="Meiryo UI" panose="020B0604030504040204" pitchFamily="50" charset="-128"/>
                          <a:ea typeface="Meiryo UI" panose="020B0604030504040204" pitchFamily="50" charset="-128"/>
                        </a:rPr>
                        <a:t>外国人留学生在籍状況調査</a:t>
                      </a:r>
                      <a:endParaRPr kumimoji="1" lang="en-US" altLang="ja-JP" sz="95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50" u="none" dirty="0">
                          <a:solidFill>
                            <a:schemeClr val="tx1"/>
                          </a:solidFill>
                          <a:latin typeface="Meiryo UI" panose="020B0604030504040204" pitchFamily="50" charset="-128"/>
                          <a:ea typeface="Meiryo UI" panose="020B0604030504040204" pitchFamily="50" charset="-128"/>
                        </a:rPr>
                        <a:t>（</a:t>
                      </a:r>
                      <a:r>
                        <a:rPr lang="zh-CN" altLang="en-US" sz="950" u="none" dirty="0">
                          <a:solidFill>
                            <a:schemeClr val="tx1"/>
                          </a:solidFill>
                          <a:latin typeface="Meiryo UI" panose="020B0604030504040204" pitchFamily="50" charset="-128"/>
                          <a:ea typeface="Meiryo UI" panose="020B0604030504040204" pitchFamily="50" charset="-128"/>
                        </a:rPr>
                        <a:t>独立行政法人</a:t>
                      </a:r>
                      <a:r>
                        <a:rPr lang="ja-JP" altLang="en-US" sz="950" u="none" dirty="0">
                          <a:solidFill>
                            <a:schemeClr val="tx1"/>
                          </a:solidFill>
                          <a:latin typeface="Meiryo UI" panose="020B0604030504040204" pitchFamily="50" charset="-128"/>
                          <a:ea typeface="Meiryo UI" panose="020B0604030504040204" pitchFamily="50" charset="-128"/>
                        </a:rPr>
                        <a:t>日本学生支援機構（</a:t>
                      </a:r>
                      <a:r>
                        <a:rPr lang="en-US" altLang="ja-JP" sz="950" u="none" dirty="0">
                          <a:solidFill>
                            <a:schemeClr val="tx1"/>
                          </a:solidFill>
                          <a:latin typeface="Meiryo UI" panose="020B0604030504040204" pitchFamily="50" charset="-128"/>
                          <a:ea typeface="Meiryo UI" panose="020B0604030504040204" pitchFamily="50" charset="-128"/>
                        </a:rPr>
                        <a:t>JASSO</a:t>
                      </a:r>
                      <a:r>
                        <a:rPr lang="ja-JP" altLang="en-US" sz="950" u="none" dirty="0">
                          <a:solidFill>
                            <a:schemeClr val="tx1"/>
                          </a:solidFill>
                          <a:latin typeface="Meiryo UI" panose="020B0604030504040204" pitchFamily="50" charset="-128"/>
                          <a:ea typeface="Meiryo UI" panose="020B0604030504040204" pitchFamily="50" charset="-128"/>
                        </a:rPr>
                        <a:t>））</a:t>
                      </a:r>
                      <a:endParaRPr kumimoji="1" lang="en-US" altLang="ja-JP" sz="9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66974244"/>
                  </a:ext>
                </a:extLst>
              </a:tr>
              <a:tr h="497749">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000" u="none" dirty="0">
                          <a:solidFill>
                            <a:schemeClr val="tx1"/>
                          </a:solidFill>
                          <a:latin typeface="Meiryo UI" panose="020B0604030504040204" pitchFamily="50" charset="-128"/>
                          <a:ea typeface="Meiryo UI" panose="020B0604030504040204" pitchFamily="50" charset="-128"/>
                        </a:rPr>
                        <a:t>O-BIC</a:t>
                      </a:r>
                      <a:r>
                        <a:rPr lang="ja-JP" altLang="en-US" sz="1000" u="none" dirty="0">
                          <a:solidFill>
                            <a:schemeClr val="tx1"/>
                          </a:solidFill>
                          <a:latin typeface="Meiryo UI" panose="020B0604030504040204" pitchFamily="50" charset="-128"/>
                          <a:ea typeface="Meiryo UI" panose="020B0604030504040204" pitchFamily="50" charset="-128"/>
                        </a:rPr>
                        <a:t>）による外国企業の誘致件数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35</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a:t>
                      </a:r>
                      <a:r>
                        <a:rPr kumimoji="1" lang="ja-JP" altLang="en-US" sz="1000" u="none" dirty="0">
                          <a:solidFill>
                            <a:schemeClr val="tx1"/>
                          </a:solidFill>
                          <a:latin typeface="Meiryo UI" panose="020B0604030504040204" pitchFamily="50" charset="-128"/>
                          <a:ea typeface="Meiryo UI" panose="020B0604030504040204" pitchFamily="50" charset="-128"/>
                        </a:rPr>
                        <a:t>件</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18</a:t>
                      </a:r>
                      <a:r>
                        <a:rPr kumimoji="1" lang="ja-JP" altLang="en-US" sz="1000" u="none" dirty="0">
                          <a:solidFill>
                            <a:schemeClr val="tx1"/>
                          </a:solidFill>
                          <a:latin typeface="Meiryo UI" panose="020B0604030504040204" pitchFamily="50" charset="-128"/>
                          <a:ea typeface="Meiryo UI" panose="020B0604030504040204" pitchFamily="50" charset="-128"/>
                        </a:rPr>
                        <a:t>件</a:t>
                      </a: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000" u="none" dirty="0">
                          <a:solidFill>
                            <a:schemeClr val="tx1"/>
                          </a:solidFill>
                          <a:latin typeface="Meiryo UI" panose="020B0604030504040204" pitchFamily="50" charset="-128"/>
                          <a:ea typeface="Meiryo UI" panose="020B0604030504040204" pitchFamily="50" charset="-128"/>
                        </a:rPr>
                        <a:t>O-BIC</a:t>
                      </a:r>
                      <a:r>
                        <a:rPr lang="ja-JP" altLang="en-US" sz="1000" u="none" dirty="0">
                          <a:solidFill>
                            <a:schemeClr val="tx1"/>
                          </a:solidFill>
                          <a:latin typeface="Meiryo UI" panose="020B0604030504040204" pitchFamily="50" charset="-128"/>
                          <a:ea typeface="Meiryo UI" panose="020B0604030504040204" pitchFamily="50" charset="-128"/>
                        </a:rPr>
                        <a:t>）公表</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112271412"/>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
        <p:nvSpPr>
          <p:cNvPr id="6" name="テキスト ボックス 5"/>
          <p:cNvSpPr txBox="1"/>
          <p:nvPr/>
        </p:nvSpPr>
        <p:spPr>
          <a:xfrm>
            <a:off x="1157425" y="2316672"/>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57425" y="292042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157425" y="4914432"/>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08475" y="344335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106128" y="1506311"/>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157425" y="575487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106128" y="6385514"/>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976605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1681</Words>
  <Application>Microsoft Office PowerPoint</Application>
  <PresentationFormat>画面に合わせる (4:3)</PresentationFormat>
  <Paragraphs>388</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2023-08-28T06:54:27Z</dcterms:modified>
</cp:coreProperties>
</file>