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4"/>
  </p:notesMasterIdLst>
  <p:handoutMasterIdLst>
    <p:handoutMasterId r:id="rId5"/>
  </p:handoutMasterIdLst>
  <p:sldIdLst>
    <p:sldId id="268" r:id="rId3"/>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4434" autoAdjust="0"/>
  </p:normalViewPr>
  <p:slideViewPr>
    <p:cSldViewPr>
      <p:cViewPr varScale="1">
        <p:scale>
          <a:sx n="82" d="100"/>
          <a:sy n="82" d="100"/>
        </p:scale>
        <p:origin x="1435" y="82"/>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孝 大多" userId="9c90412b28eee94b" providerId="LiveId" clId="{BE3582E8-01B1-4638-BB9E-715124F4323E}"/>
    <pc:docChg chg="undo redo custSel modSld">
      <pc:chgData name="孝 大多" userId="9c90412b28eee94b" providerId="LiveId" clId="{BE3582E8-01B1-4638-BB9E-715124F4323E}" dt="2023-10-15T01:07:23.754" v="67" actId="404"/>
      <pc:docMkLst>
        <pc:docMk/>
      </pc:docMkLst>
      <pc:sldChg chg="modSp mod">
        <pc:chgData name="孝 大多" userId="9c90412b28eee94b" providerId="LiveId" clId="{BE3582E8-01B1-4638-BB9E-715124F4323E}" dt="2023-10-15T01:07:23.754" v="67" actId="404"/>
        <pc:sldMkLst>
          <pc:docMk/>
          <pc:sldMk cId="2821164031" sldId="266"/>
        </pc:sldMkLst>
        <pc:spChg chg="mod">
          <ac:chgData name="孝 大多" userId="9c90412b28eee94b" providerId="LiveId" clId="{BE3582E8-01B1-4638-BB9E-715124F4323E}" dt="2023-10-13T23:59:47.713" v="58" actId="14100"/>
          <ac:spMkLst>
            <pc:docMk/>
            <pc:sldMk cId="2821164031" sldId="266"/>
            <ac:spMk id="5" creationId="{00000000-0000-0000-0000-000000000000}"/>
          </ac:spMkLst>
        </pc:spChg>
        <pc:spChg chg="mod">
          <ac:chgData name="孝 大多" userId="9c90412b28eee94b" providerId="LiveId" clId="{BE3582E8-01B1-4638-BB9E-715124F4323E}" dt="2023-10-15T01:07:23.754" v="67" actId="404"/>
          <ac:spMkLst>
            <pc:docMk/>
            <pc:sldMk cId="2821164031" sldId="266"/>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2023/11/24</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28315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7A8F00B-B368-4E28-FD6F-5FB89F77106A}"/>
              </a:ext>
            </a:extLst>
          </p:cNvPr>
          <p:cNvSpPr/>
          <p:nvPr/>
        </p:nvSpPr>
        <p:spPr>
          <a:xfrm>
            <a:off x="643334" y="1581753"/>
            <a:ext cx="9379129" cy="5475869"/>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タイトル 4">
            <a:extLst>
              <a:ext uri="{FF2B5EF4-FFF2-40B4-BE49-F238E27FC236}">
                <a16:creationId xmlns:a16="http://schemas.microsoft.com/office/drawing/2014/main" id="{73E583FD-0139-351E-B1C1-9F44EFC6D045}"/>
              </a:ext>
            </a:extLst>
          </p:cNvPr>
          <p:cNvSpPr>
            <a:spLocks noGrp="1"/>
          </p:cNvSpPr>
          <p:nvPr>
            <p:ph type="title"/>
          </p:nvPr>
        </p:nvSpPr>
        <p:spPr>
          <a:xfrm>
            <a:off x="-3951" y="84183"/>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 説示又は助言</a:t>
            </a:r>
            <a:r>
              <a:rPr lang="ja-JP" altLang="en-US" dirty="0">
                <a:effectLst/>
                <a:ea typeface="Meiryo UI" panose="020B0604030504040204" pitchFamily="50" charset="-128"/>
                <a:cs typeface="Times New Roman" panose="02020603050405020304" pitchFamily="18" charset="0"/>
              </a:rPr>
              <a:t>の基本的な考え方</a:t>
            </a:r>
            <a:r>
              <a:rPr lang="ja-JP" altLang="en-US" dirty="0"/>
              <a:t>の論点（案）</a:t>
            </a:r>
          </a:p>
        </p:txBody>
      </p:sp>
      <p:sp>
        <p:nvSpPr>
          <p:cNvPr id="12" name="コンテンツ プレースホルダー 2">
            <a:extLst>
              <a:ext uri="{FF2B5EF4-FFF2-40B4-BE49-F238E27FC236}">
                <a16:creationId xmlns:a16="http://schemas.microsoft.com/office/drawing/2014/main" id="{B0FC13E6-5DAA-1CE0-BDAC-5ED1654803F2}"/>
              </a:ext>
            </a:extLst>
          </p:cNvPr>
          <p:cNvSpPr txBox="1">
            <a:spLocks/>
          </p:cNvSpPr>
          <p:nvPr/>
        </p:nvSpPr>
        <p:spPr>
          <a:xfrm>
            <a:off x="474591" y="730072"/>
            <a:ext cx="9491807" cy="4922766"/>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論点３　説示又は助言の定義について</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府が実施する説示又は助言は、それぞれどのような内容であり、どのような場合に実施すべきか？（説示又は助言の区分）</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600"/>
              </a:spcBef>
              <a:spcAft>
                <a:spcPts val="600"/>
              </a:spcAft>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論点整理（案）</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p>
          <a:p>
            <a:pPr algn="just">
              <a:lnSpc>
                <a:spcPts val="19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１．説示</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及び</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助言の定義</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・説示については、例えば「人権侵犯事件調査処理規程（法務省）」において、「相手方等に対し、その反省を促し、善処を求めるため、事理を説  </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示すること（第</a:t>
            </a:r>
            <a:r>
              <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14</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条第１項第２号）」とされている。</a:t>
            </a: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・助言については、例えば「差別を解消し、人権が尊重される三重をつくる条例 逐条解説（差別解消を目指す条例検討調査特別委員会）」にお</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いて、「ある者に対し、ある行為をなすべきこと又はある行為をなすについて必要な事項を進言することであり、例えば、紛争当事者に対し、紛争の問</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題点を指摘し、解決の方向を示すことなどが考えられます</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（第</a:t>
            </a: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13</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条第１項・第３項関係）</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」とされている。</a:t>
            </a: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u="sng" kern="100" dirty="0">
                <a:effectLst/>
                <a:latin typeface="游明朝" panose="02020400000000000000" pitchFamily="18" charset="-128"/>
                <a:ea typeface="Meiryo UI" panose="020B0604030504040204" pitchFamily="50" charset="-128"/>
                <a:cs typeface="Times New Roman" panose="02020603050405020304" pitchFamily="18" charset="0"/>
              </a:rPr>
              <a:t>これらを踏まえ、次のとおり整理してよいか。</a:t>
            </a:r>
            <a:endParaRPr lang="en-US" altLang="ja-JP" sz="1200" u="sng" kern="100" dirty="0">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（１）説示：被害者から相談が寄せられていることを伝え、当該情報は人権侵害であるとして、事理を説示し、反省を促し、削除を求める。</a:t>
            </a:r>
          </a:p>
          <a:p>
            <a:pPr marL="266700" indent="133350"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（２）助言：被害者から相談が寄せられていることを伝え、当該情報の問題点を指摘し、人権意識の涵養を促すとともに、紛争解決の方向として </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削除を示す。</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２</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．説示</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又は助言</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を実施する条件</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4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・例えば三重県の「差別を解消し、人権が尊重される三重をつくる条例」では、助言、説示又はあっせんを行ったうえで、当該助言等に従わない場合</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に、書面による勧告を実施するとしている。</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・文書勧告には法令で規定されるものもあることを踏まえ、他の行政指導とその取扱いを分けたものと思われるが、</a:t>
            </a:r>
            <a:r>
              <a:rPr lang="ja-JP" altLang="en-US" sz="1200" u="sng" kern="100" dirty="0">
                <a:latin typeface="游明朝" panose="02020400000000000000" pitchFamily="18" charset="-128"/>
                <a:ea typeface="Meiryo UI" panose="020B0604030504040204" pitchFamily="50" charset="-128"/>
                <a:cs typeface="Times New Roman" panose="02020603050405020304" pitchFamily="18" charset="0"/>
              </a:rPr>
              <a:t>文書勧告を行わない本条例に基づ</a:t>
            </a:r>
            <a:endParaRPr lang="en-US" altLang="ja-JP" sz="1200" u="sng"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u="sng" kern="100" dirty="0">
                <a:latin typeface="游明朝" panose="02020400000000000000" pitchFamily="18" charset="-128"/>
                <a:ea typeface="Meiryo UI" panose="020B0604030504040204" pitchFamily="50" charset="-128"/>
                <a:cs typeface="Times New Roman" panose="02020603050405020304" pitchFamily="18" charset="0"/>
              </a:rPr>
              <a:t>く説示又は助言は、それぞれどのような場合に実施するべきか。</a:t>
            </a:r>
            <a:endParaRPr lang="en-US" altLang="ja-JP" sz="1200" u="sng"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・ひとつは、「助言」はアドバイスとしての意味合いが強いものなのに対して、「説示」は「反省を促す」という意味合いがあるという点に違いがあるという認</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識から、表現の自由との関係を重視し、発信者等に対し助言を行い、それでもなお当該助言に従わないときに説示を行うことが考えられる。</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・もうひとつは、いずれも行政指導であり法的な効果に違いはなく、文書勧告と異なり国内法の取扱いにも違いはないと考えられること、また、「事理を</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説示すること」と「必要な事項を進言すること」にも有意な差はないと考え、説示及び助言を同一のものと扱い、違法性の内容により、説示と助言を</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使い分けることが考えられる。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3" name="直線コネクタ 12">
            <a:extLst>
              <a:ext uri="{FF2B5EF4-FFF2-40B4-BE49-F238E27FC236}">
                <a16:creationId xmlns:a16="http://schemas.microsoft.com/office/drawing/2014/main" id="{003E7CAD-331F-AED0-B9FE-DE80184FB35F}"/>
              </a:ext>
            </a:extLst>
          </p:cNvPr>
          <p:cNvCxnSpPr/>
          <p:nvPr/>
        </p:nvCxnSpPr>
        <p:spPr>
          <a:xfrm>
            <a:off x="0" y="717658"/>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フローチャート: 代替処理 14">
            <a:extLst>
              <a:ext uri="{FF2B5EF4-FFF2-40B4-BE49-F238E27FC236}">
                <a16:creationId xmlns:a16="http://schemas.microsoft.com/office/drawing/2014/main" id="{38AEC669-62C4-1BF5-087B-1CF41B9287AF}"/>
              </a:ext>
            </a:extLst>
          </p:cNvPr>
          <p:cNvSpPr/>
          <p:nvPr/>
        </p:nvSpPr>
        <p:spPr>
          <a:xfrm>
            <a:off x="9396958" y="93341"/>
            <a:ext cx="901690" cy="456261"/>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４</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2700302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5588</TotalTime>
  <Words>682</Words>
  <Application>Microsoft Office PowerPoint</Application>
  <PresentationFormat>ユーザー設定</PresentationFormat>
  <Paragraphs>27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説示又は助言の基本的な考え方の論点（案）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3770</cp:revision>
  <cp:lastPrinted>2023-11-21T01:32:16Z</cp:lastPrinted>
  <dcterms:created xsi:type="dcterms:W3CDTF">2014-01-23T06:20:14Z</dcterms:created>
  <dcterms:modified xsi:type="dcterms:W3CDTF">2023-11-24T05:28:53Z</dcterms:modified>
</cp:coreProperties>
</file>