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65" r:id="rId3"/>
  </p:sldIdLst>
  <p:sldSz cx="10440988" cy="7561263"/>
  <p:notesSz cx="6797675" cy="9926638"/>
  <p:defaultTextStyle>
    <a:defPPr>
      <a:defRPr lang="ja-JP"/>
    </a:defPPr>
    <a:lvl1pPr marL="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28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F364"/>
    <a:srgbClr val="B9F896"/>
    <a:srgbClr val="96DC9E"/>
    <a:srgbClr val="5A7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4" autoAdjust="0"/>
    <p:restoredTop sz="94434" autoAdjust="0"/>
  </p:normalViewPr>
  <p:slideViewPr>
    <p:cSldViewPr>
      <p:cViewPr varScale="1">
        <p:scale>
          <a:sx n="82" d="100"/>
          <a:sy n="82" d="100"/>
        </p:scale>
        <p:origin x="1435" y="82"/>
      </p:cViewPr>
      <p:guideLst>
        <p:guide orient="horz" pos="2381"/>
        <p:guide pos="328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1932" y="7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988" y="0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5286D97F-F2D2-45DB-AE3E-59E516C4B776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988" y="9428613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6E1A17B6-0809-4FE9-BE20-860E51B35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943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/>
          <a:lstStyle>
            <a:lvl1pPr algn="r">
              <a:defRPr sz="1200"/>
            </a:lvl1pPr>
          </a:lstStyle>
          <a:p>
            <a:fld id="{9ACAEA70-D54E-42DB-99BE-499868C9A7B5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28675" y="744538"/>
            <a:ext cx="51419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2" tIns="46026" rIns="92052" bIns="460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2052" tIns="46026" rIns="92052" bIns="460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 anchor="b"/>
          <a:lstStyle>
            <a:lvl1pPr algn="r">
              <a:defRPr sz="1200"/>
            </a:lvl1pPr>
          </a:lstStyle>
          <a:p>
            <a:fld id="{39D0CAB6-7405-42F5-8265-46CD154B5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86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28675" y="744538"/>
            <a:ext cx="5141913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0CAB6-7405-42F5-8265-46CD154B5479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01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74" y="-35793"/>
            <a:ext cx="10435215" cy="638763"/>
          </a:xfrm>
          <a:solidFill>
            <a:srgbClr val="B9F896"/>
          </a:solidFill>
        </p:spPr>
        <p:txBody>
          <a:bodyPr>
            <a:normAutofit/>
          </a:bodyPr>
          <a:lstStyle>
            <a:lvl1pPr>
              <a:defRPr sz="2000" b="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934" y="1398867"/>
            <a:ext cx="10081120" cy="516049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C74B-24D3-4216-87EC-A663B630DAC7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824824" y="248468"/>
            <a:ext cx="2436231" cy="402567"/>
          </a:xfrm>
        </p:spPr>
        <p:txBody>
          <a:bodyPr/>
          <a:lstStyle>
            <a:lvl1pPr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298ADCCA-84D9-4069-9BB0-304B6713472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484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029A5-E56F-444B-8269-7B7A8F485D05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1A7-6AE9-4EF7-8B4B-867FEFB70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プレースホルダー 1"/>
          <p:cNvSpPr txBox="1">
            <a:spLocks/>
          </p:cNvSpPr>
          <p:nvPr userDrawn="1"/>
        </p:nvSpPr>
        <p:spPr>
          <a:xfrm>
            <a:off x="0" y="-1381"/>
            <a:ext cx="10440988" cy="829684"/>
          </a:xfrm>
          <a:prstGeom prst="rect">
            <a:avLst/>
          </a:prstGeom>
          <a:solidFill>
            <a:srgbClr val="B9F896"/>
          </a:solidFill>
        </p:spPr>
        <p:txBody>
          <a:bodyPr vert="horz" lIns="102870" tIns="51435" rIns="102870" bIns="51435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/>
              <a:t>マスター タイトルの書式設定</a:t>
            </a:r>
          </a:p>
        </p:txBody>
      </p:sp>
      <p:grpSp>
        <p:nvGrpSpPr>
          <p:cNvPr id="8" name="グループ化 7"/>
          <p:cNvGrpSpPr/>
          <p:nvPr userDrawn="1"/>
        </p:nvGrpSpPr>
        <p:grpSpPr>
          <a:xfrm>
            <a:off x="1070" y="582820"/>
            <a:ext cx="10620024" cy="212922"/>
            <a:chOff x="386836" y="3621847"/>
            <a:chExt cx="9619932" cy="158784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386836" y="3621847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0B05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10" name="正方形/長方形 9"/>
            <p:cNvSpPr/>
            <p:nvPr userDrawn="1"/>
          </p:nvSpPr>
          <p:spPr>
            <a:xfrm>
              <a:off x="386836" y="3701239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3F364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138653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4" y="2348895"/>
            <a:ext cx="8874840" cy="1620771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6148" y="4284718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86BB-0FC0-48F1-AC48-B402BBF9F88F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DCCA-84D9-4069-9BB0-304B6713472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grpSp>
        <p:nvGrpSpPr>
          <p:cNvPr id="9" name="グループ化 8"/>
          <p:cNvGrpSpPr/>
          <p:nvPr userDrawn="1"/>
        </p:nvGrpSpPr>
        <p:grpSpPr>
          <a:xfrm>
            <a:off x="386836" y="4356695"/>
            <a:ext cx="9619932" cy="158784"/>
            <a:chOff x="386836" y="3621847"/>
            <a:chExt cx="9619932" cy="158784"/>
          </a:xfrm>
        </p:grpSpPr>
        <p:sp>
          <p:nvSpPr>
            <p:cNvPr id="7" name="正方形/長方形 6"/>
            <p:cNvSpPr/>
            <p:nvPr userDrawn="1"/>
          </p:nvSpPr>
          <p:spPr>
            <a:xfrm>
              <a:off x="386836" y="3621847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0B05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8" name="正方形/長方形 7"/>
            <p:cNvSpPr/>
            <p:nvPr userDrawn="1"/>
          </p:nvSpPr>
          <p:spPr>
            <a:xfrm>
              <a:off x="386836" y="3701239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3F364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394117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0" y="-35793"/>
            <a:ext cx="10440988" cy="853937"/>
          </a:xfrm>
          <a:prstGeom prst="rect">
            <a:avLst/>
          </a:prstGeom>
          <a:noFill/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1" y="1764295"/>
            <a:ext cx="9396889" cy="4990084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50" y="7008173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1C40C-5862-45A8-AEB5-F092D1FB299D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38" y="7008173"/>
            <a:ext cx="330631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968840" y="209714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ADCCA-84D9-4069-9BB0-304B6713472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1070" y="612279"/>
            <a:ext cx="10620024" cy="109573"/>
          </a:xfrm>
          <a:prstGeom prst="rect">
            <a:avLst/>
          </a:prstGeom>
          <a:gradFill flip="none" rotWithShape="1">
            <a:gsLst>
              <a:gs pos="50000">
                <a:srgbClr val="03F3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spcCol="0" rtlCol="0" anchor="ctr"/>
          <a:lstStyle/>
          <a:p>
            <a:pPr algn="ctr"/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398189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l" defTabSz="1028700" rtl="0" eaLnBrk="1" latinLnBrk="0" hangingPunct="1">
        <a:spcBef>
          <a:spcPct val="0"/>
        </a:spcBef>
        <a:buNone/>
        <a:defRPr kumimoji="1" sz="2000" b="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289" y="303215"/>
            <a:ext cx="9396412" cy="1260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289" y="1763713"/>
            <a:ext cx="9396412" cy="4991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288" y="7008815"/>
            <a:ext cx="24352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4E27E-6D7E-4986-90F5-383B460D8987}" type="datetime1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113" y="7008815"/>
            <a:ext cx="3306762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3475" y="7008815"/>
            <a:ext cx="24352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631A7-6AE9-4EF7-8B4B-867FEFB70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93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2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-3951" y="7749"/>
            <a:ext cx="10440988" cy="651032"/>
          </a:xfrm>
          <a:noFill/>
        </p:spPr>
        <p:txBody>
          <a:bodyPr>
            <a:normAutofit/>
          </a:bodyPr>
          <a:lstStyle/>
          <a:p>
            <a:pPr>
              <a:lnSpc>
                <a:spcPts val="4300"/>
              </a:lnSpc>
            </a:pPr>
            <a:r>
              <a:rPr lang="en-US" altLang="ja-JP" sz="1800" b="1" dirty="0"/>
              <a:t>  </a:t>
            </a:r>
            <a:r>
              <a:rPr lang="ja-JP" altLang="en-US" dirty="0"/>
              <a:t>大阪府におけるインターネット上の人権侵害事象への対応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718320"/>
            <a:ext cx="10440988" cy="6842943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ts val="600"/>
              </a:lnSpc>
            </a:pPr>
            <a:endParaRPr lang="en-US" altLang="ja-JP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ja-JP" alt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endParaRPr lang="ja-JP" alt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0" y="684287"/>
            <a:ext cx="10440988" cy="6804406"/>
          </a:xfrm>
          <a:prstGeom prst="rect">
            <a:avLst/>
          </a:prstGeom>
          <a:ln>
            <a:noFill/>
          </a:ln>
        </p:spPr>
        <p:txBody>
          <a:bodyPr vert="horz" lIns="102870" tIns="51435" rIns="104400" bIns="51435" rtlCol="0">
            <a:noAutofit/>
          </a:bodyPr>
          <a:lstStyle>
            <a:lvl1pPr marL="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00"/>
              </a:lnSpc>
              <a:spcBef>
                <a:spcPts val="0"/>
              </a:spcBef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≪施策の方向性≫</a:t>
            </a: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「大阪府インターネット上の誹謗中傷や差別等の人権侵害のない社会づくり条例」に基づき設置した有識者会議での意見を踏まえ、府民が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0"/>
              </a:spcBef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インターネット上の人権侵害の被害者にも加害者にもならないよう、より実効性のある施策を実施する。</a:t>
            </a:r>
          </a:p>
          <a:p>
            <a:pPr>
              <a:lnSpc>
                <a:spcPts val="1800"/>
              </a:lnSpc>
              <a:spcBef>
                <a:spcPts val="0"/>
              </a:spcBef>
              <a:defRPr/>
            </a:pPr>
            <a:endPara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被害者等への対応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■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大阪府インターネット誹謗中傷・トラブル相談窓口「ネットハーモニー」（Ｒ</a:t>
            </a:r>
            <a:r>
              <a:rPr lang="en-US" altLang="ja-J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5.11.6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相談受付開始）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インターネット上のトラブルに関する相談を総合的に受け付け、誹謗中傷や差別等に対し助言等を行う専門の相談窓口を設置し、相談者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に対して安心感を与え、しっかりと寄り添い、継続的な支援を行う。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〇専門相談窓口の開設（削除要請の手続等の助言など被害回復に向けた支援等）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〇専門家による相談（必要に応じ弁護士等の専門家による無料の相談を実施）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〇広報・啓発活動の実施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2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200" b="1" kern="1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教育・啓発活動の推進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■ターゲティング広告による啓発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誹謗中傷や差別に関するキーワードを投稿・検索した利用者に対し、ポータルサイトへの訪問を促す。</a:t>
            </a: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■企業等への教育・啓発等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幅広い世代向けの教材を作成し、経済団体や地域等と連携して教育・啓発を実施する。</a:t>
            </a: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■デジタルサイネージによる啓発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主要鉄道駅コンコース等のサイネージを活用し、啓発画像を放映する。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endPara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人権侵害情報への対応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■不当な差別的言動への対応</a:t>
            </a: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4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〇削除要請の拡充</a:t>
            </a:r>
            <a:r>
              <a:rPr lang="ja-JP" altLang="en-US" sz="1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（同和問題やヘイトスピーチに加え、他の人権課題に関する不当な差別的言動も対象とする。大阪府における削除要請の実施状況は、参考資料２のとおり）</a:t>
            </a: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4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〇発信者への説示・助言の実施</a:t>
            </a:r>
            <a:r>
              <a:rPr lang="ja-JP" altLang="en-US" sz="1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（発信者に対して、削除に向けた説示又は助言を行う）</a:t>
            </a: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  　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4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根拠を明確にするため本条例の一部を改正（Ｒ</a:t>
            </a:r>
            <a:r>
              <a:rPr lang="en-US" altLang="ja-JP" sz="14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5.10.30</a:t>
            </a:r>
            <a:r>
              <a:rPr lang="ja-JP" altLang="en-US" sz="14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）のうえ、本部会に基本的な考え方を諮問</a:t>
            </a: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■誹謗中傷等への対応</a:t>
            </a:r>
            <a:endParaRPr lang="en-US" altLang="ja-JP" sz="14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lnSpc>
                <a:spcPts val="18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被害者自身による被害回復が図られるよう、上記専門相談窓口において削除要請の手続等の助言を行う。 </a:t>
            </a:r>
            <a:endParaRPr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0" y="669773"/>
            <a:ext cx="1044098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下矢印 15"/>
          <p:cNvSpPr/>
          <p:nvPr/>
        </p:nvSpPr>
        <p:spPr>
          <a:xfrm>
            <a:off x="742293" y="6460583"/>
            <a:ext cx="403106" cy="200368"/>
          </a:xfrm>
          <a:prstGeom prst="downArrow">
            <a:avLst/>
          </a:prstGeom>
          <a:ln w="158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: 代替処理 6"/>
          <p:cNvSpPr/>
          <p:nvPr/>
        </p:nvSpPr>
        <p:spPr>
          <a:xfrm>
            <a:off x="8964910" y="208383"/>
            <a:ext cx="1320165" cy="311632"/>
          </a:xfrm>
          <a:prstGeom prst="flowChartAlternateProcess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0" rIns="9144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kern="100" dirty="0">
                <a:latin typeface="ＭＳ 明朝" panose="02020609040205080304" pitchFamily="17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参考</a:t>
            </a:r>
            <a:r>
              <a:rPr lang="ja-JP" sz="1600" kern="100" dirty="0">
                <a:effectLst/>
                <a:latin typeface="ＭＳ 明朝" panose="02020609040205080304" pitchFamily="17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資料</a:t>
            </a:r>
            <a:r>
              <a:rPr lang="ja-JP" altLang="en-US" sz="1600" kern="100" dirty="0">
                <a:latin typeface="ＭＳ 明朝" panose="02020609040205080304" pitchFamily="17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１</a:t>
            </a:r>
            <a:r>
              <a:rPr lang="en-US" sz="1600" kern="100" dirty="0">
                <a:effectLst/>
                <a:latin typeface="UD デジタル 教科書体 NP-B" panose="020207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6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338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ﾒｲﾘｵ（設定）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5059</TotalTime>
  <Words>506</Words>
  <Application>Microsoft Office PowerPoint</Application>
  <PresentationFormat>ユーザー設定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明朝</vt:lpstr>
      <vt:lpstr>UD デジタル 教科書体 NP-B</vt:lpstr>
      <vt:lpstr>メイリオ</vt:lpstr>
      <vt:lpstr>游ゴシック</vt:lpstr>
      <vt:lpstr>Arial</vt:lpstr>
      <vt:lpstr>Calibri</vt:lpstr>
      <vt:lpstr>Office ​​テーマ</vt:lpstr>
      <vt:lpstr>デザインの設定</vt:lpstr>
      <vt:lpstr>  大阪府におけるインターネット上の人権侵害事象への対応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　慎一</dc:creator>
  <cp:lastModifiedBy>大多　孝</cp:lastModifiedBy>
  <cp:revision>3713</cp:revision>
  <cp:lastPrinted>2023-11-21T00:50:33Z</cp:lastPrinted>
  <dcterms:created xsi:type="dcterms:W3CDTF">2014-01-23T06:20:14Z</dcterms:created>
  <dcterms:modified xsi:type="dcterms:W3CDTF">2023-11-21T00:53:37Z</dcterms:modified>
</cp:coreProperties>
</file>