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97" autoAdjust="0"/>
    <p:restoredTop sz="93514" autoAdjust="0"/>
  </p:normalViewPr>
  <p:slideViewPr>
    <p:cSldViewPr>
      <p:cViewPr varScale="1">
        <p:scale>
          <a:sx n="90" d="100"/>
          <a:sy n="90" d="100"/>
        </p:scale>
        <p:origin x="893"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2023/12/20</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EDFB35-34F0-47D9-9F03-34835D55F3EA}" type="datetime1">
              <a:rPr kumimoji="1" lang="ja-JP" altLang="en-US" smtClean="0"/>
              <a:t>2023/12/20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E62D7E-78AA-4F97-856E-1214C629C9C7}" type="datetime1">
              <a:rPr kumimoji="1" lang="ja-JP" altLang="en-US" smtClean="0"/>
              <a:t>2023/12/20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E8F78A-D2F2-4BD8-8FCC-F6FFE741BA83}" type="datetime1">
              <a:rPr kumimoji="1" lang="ja-JP" altLang="en-US" smtClean="0"/>
              <a:t>2023/12/20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801DA3-5292-4032-A77E-2CC9837E44C1}" type="datetime1">
              <a:rPr kumimoji="1" lang="ja-JP" altLang="en-US" smtClean="0"/>
              <a:t>2023/12/20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CBD225-8F12-411F-B6BF-26B68BB75588}" type="datetime1">
              <a:rPr kumimoji="1" lang="ja-JP" altLang="en-US" smtClean="0"/>
              <a:t>2023/12/20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4ECF126-A479-4436-9DC1-79F394E89F80}" type="datetime1">
              <a:rPr kumimoji="1" lang="ja-JP" altLang="en-US" smtClean="0"/>
              <a:t>2023/12/20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6650CC-06E8-45FF-A83B-5CB75DD25D51}" type="datetime1">
              <a:rPr kumimoji="1" lang="ja-JP" altLang="en-US" smtClean="0"/>
              <a:t>2023/12/20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05D3434-34FF-41EB-8161-228CAB8A22D1}" type="datetime1">
              <a:rPr kumimoji="1" lang="ja-JP" altLang="en-US" smtClean="0"/>
              <a:t>2023/12/20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05B4F3-10AE-42E6-98DD-AF5D1A082AF9}" type="datetime1">
              <a:rPr kumimoji="1" lang="ja-JP" altLang="en-US" smtClean="0"/>
              <a:t>2023/12/20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E7FC9A8-8F00-4A22-B114-E51AA186F76F}" type="datetime1">
              <a:rPr kumimoji="1" lang="ja-JP" altLang="en-US" smtClean="0"/>
              <a:t>2023/12/20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35A490-0736-4E57-9918-91A600BDEF5A}" type="datetime1">
              <a:rPr kumimoji="1" lang="ja-JP" altLang="en-US" smtClean="0"/>
              <a:t>2023/12/20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48146-774C-4512-B7D5-AC84D357F424}" type="datetime1">
              <a:rPr kumimoji="1" lang="ja-JP" altLang="en-US" smtClean="0"/>
              <a:t>2023/12/20</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1775"/>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012329918"/>
              </p:ext>
            </p:extLst>
          </p:nvPr>
        </p:nvGraphicFramePr>
        <p:xfrm>
          <a:off x="34934" y="607259"/>
          <a:ext cx="9000000" cy="5831409"/>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320000">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仮算定結果を受けて、緊急対応措置として、本算定では、保険料額抑制のため、以下のとおり、引上げることとする。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するため、令和４年度算定から採用した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月で減算するコーホート　要因法（「自然増減」（出生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と死亡）及び「純移動」（資格取得・喪失）という、二つ</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の「変動要因」の将来値を仮定し、それに基づいた被</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保険者数の推計を行う方法）を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令和５年度も採用</a:t>
                      </a:r>
                      <a:endParaRPr kumimoji="1" lang="en-US" altLang="ja-JP" sz="950" strike="noStrike"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strike="sngStrike" dirty="0">
                        <a:solidFill>
                          <a:srgbClr val="FF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市町村間の納付額の水準の偏り等を是正する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観点から、「令和４年度の過年度収納額に一定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割合を乗じた額」とした上で、</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収納対策に力を</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入れている市町村においては過年度調定額が</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縮小していることを踏まえ、公平性を担保する</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ため、過年度分の調定額の</a:t>
                      </a:r>
                      <a:r>
                        <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30</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％を上限として</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設定</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当該年度の各市町村の交付額の一定割合を保</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険料抑制財源として活用することとし、令和６年度</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の一定割合は</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a:t>
                      </a:r>
                      <a:r>
                        <a:rPr kumimoji="1" lang="ja-JP" altLang="en-US" sz="950" dirty="0">
                          <a:solidFill>
                            <a:srgbClr val="FF0000"/>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保険料抑制財源</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するため、令和４年度算定から採用した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月で減算するコーホート　要因法（「自然増減」（出生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と死亡）及び「純移動」（資格取得・喪失）という、二つ</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の「変動要因」の将来値を仮定し、それに基づいた被</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保険者数の推計を行う方法）を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令和６年度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063213">
                <a:tc>
                  <a:txBody>
                    <a:bodyPr/>
                    <a:lstStyle/>
                    <a:p>
                      <a:pPr algn="l"/>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a:solidFill>
                  <a:schemeClr val="tx1"/>
                </a:solidFill>
              </a:rPr>
              <a:t>資料３</a:t>
            </a:r>
            <a:endParaRPr lang="en-US" altLang="ja-JP" sz="1600" b="1"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370833508"/>
              </p:ext>
            </p:extLst>
          </p:nvPr>
        </p:nvGraphicFramePr>
        <p:xfrm>
          <a:off x="899592" y="1649741"/>
          <a:ext cx="2628000" cy="684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dirty="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75</a:t>
                      </a:r>
                      <a:r>
                        <a:rPr kumimoji="1" lang="ja-JP" altLang="en-US" sz="950" b="0" dirty="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069075180"/>
              </p:ext>
            </p:extLst>
          </p:nvPr>
        </p:nvGraphicFramePr>
        <p:xfrm>
          <a:off x="899592" y="2936704"/>
          <a:ext cx="2628000" cy="6511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37084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80</a:t>
                      </a:r>
                      <a:r>
                        <a:rPr kumimoji="1" lang="ja-JP" altLang="en-US" sz="950" b="0" dirty="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3" name="テキスト ボックス 2">
            <a:extLst>
              <a:ext uri="{FF2B5EF4-FFF2-40B4-BE49-F238E27FC236}">
                <a16:creationId xmlns:a16="http://schemas.microsoft.com/office/drawing/2014/main" id="{A59913C1-3177-44DC-84D5-329456E0CC26}"/>
              </a:ext>
            </a:extLst>
          </p:cNvPr>
          <p:cNvSpPr txBox="1"/>
          <p:nvPr/>
        </p:nvSpPr>
        <p:spPr>
          <a:xfrm>
            <a:off x="8209066" y="597357"/>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6" name="スライド番号プレースホルダー 5">
            <a:extLst>
              <a:ext uri="{FF2B5EF4-FFF2-40B4-BE49-F238E27FC236}">
                <a16:creationId xmlns:a16="http://schemas.microsoft.com/office/drawing/2014/main" id="{CD0816A7-CAA0-4FA8-B3D9-61AC99F8A1B7}"/>
              </a:ext>
            </a:extLst>
          </p:cNvPr>
          <p:cNvSpPr>
            <a:spLocks noGrp="1"/>
          </p:cNvSpPr>
          <p:nvPr>
            <p:ph type="sldNum" sz="quarter" idx="12"/>
          </p:nvPr>
        </p:nvSpPr>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489588084"/>
              </p:ext>
            </p:extLst>
          </p:nvPr>
        </p:nvGraphicFramePr>
        <p:xfrm>
          <a:off x="50355" y="390921"/>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令和３年度を含む直近３年間の収納率実績の最高値と令和３年度の収納率の平均値を算定の基準とし、条件を以下のとおり設定。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lvl="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仮算定結果を受けて、緊急対応措置として、本算定では、保険料率抑制のため、以下のとおり、設定条件を見直すこととする。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令和４年度決算状況を踏まえた検証</a:t>
                      </a: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令和４年度を含む直近３年間の収納率実績の最高値と令和４年度の収納率の平均値を算定の基準とし、条件を以下のとおり設定。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規模別基準収納率</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インセンティブ</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1000" b="0" dirty="0">
                          <a:solidFill>
                            <a:schemeClr val="tx1"/>
                          </a:solidFill>
                          <a:latin typeface="HGSｺﾞｼｯｸM" panose="020B0600000000000000" pitchFamily="50" charset="-128"/>
                          <a:ea typeface="HGSｺﾞｼｯｸM" panose="020B0600000000000000" pitchFamily="50" charset="-128"/>
                        </a:rPr>
                        <a:t>1/2</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努力分</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10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1000" b="0" dirty="0">
                          <a:solidFill>
                            <a:schemeClr val="tx1"/>
                          </a:solidFill>
                          <a:latin typeface="HGSｺﾞｼｯｸM" panose="020B0600000000000000" pitchFamily="50" charset="-128"/>
                          <a:ea typeface="HGSｺﾞｼｯｸM" panose="020B0600000000000000" pitchFamily="50" charset="-128"/>
                        </a:rPr>
                        <a:t>％</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99125163"/>
              </p:ext>
            </p:extLst>
          </p:nvPr>
        </p:nvGraphicFramePr>
        <p:xfrm>
          <a:off x="50355" y="3839544"/>
          <a:ext cx="9000000" cy="288544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880000">
                  <a:extLst>
                    <a:ext uri="{9D8B030D-6E8A-4147-A177-3AD203B41FA5}">
                      <a16:colId xmlns:a16="http://schemas.microsoft.com/office/drawing/2014/main" val="2298063748"/>
                    </a:ext>
                  </a:extLst>
                </a:gridCol>
                <a:gridCol w="2520000">
                  <a:extLst>
                    <a:ext uri="{9D8B030D-6E8A-4147-A177-3AD203B41FA5}">
                      <a16:colId xmlns:a16="http://schemas.microsoft.com/office/drawing/2014/main" val="1031571040"/>
                    </a:ext>
                  </a:extLst>
                </a:gridCol>
                <a:gridCol w="2880000">
                  <a:extLst>
                    <a:ext uri="{9D8B030D-6E8A-4147-A177-3AD203B41FA5}">
                      <a16:colId xmlns:a16="http://schemas.microsoft.com/office/drawing/2014/main" val="2681179151"/>
                    </a:ext>
                  </a:extLst>
                </a:gridCol>
              </a:tblGrid>
              <a:tr h="1686684">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仮算定結果を受けて、緊急対応措置として、本算定では、保険料額抑制のため、以下のとおりとする。</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a:t>
                      </a:r>
                      <a:r>
                        <a:rPr kumimoji="1" lang="ja-JP" altLang="en-US" sz="950" dirty="0">
                          <a:solidFill>
                            <a:schemeClr val="tx1"/>
                          </a:solidFill>
                          <a:latin typeface="HGPｺﾞｼｯｸM" panose="020B0600000000000000" pitchFamily="50" charset="-128"/>
                          <a:ea typeface="HGPｺﾞｼｯｸM" panose="020B0600000000000000" pitchFamily="50" charset="-128"/>
                        </a:rPr>
                        <a:t>検討（継続）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府保険料総額 （医療分）の</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3.5</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10</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5.0</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b="0" dirty="0">
                          <a:latin typeface="HGPｺﾞｼｯｸM" panose="020B0600000000000000" pitchFamily="50" charset="-128"/>
                          <a:ea typeface="HGPｺﾞｼｯｸM" panose="020B0600000000000000" pitchFamily="50" charset="-128"/>
                        </a:rPr>
                        <a:t>○</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6" name="表 15">
            <a:extLst>
              <a:ext uri="{FF2B5EF4-FFF2-40B4-BE49-F238E27FC236}">
                <a16:creationId xmlns:a16="http://schemas.microsoft.com/office/drawing/2014/main" id="{7A7B1AE4-0E20-481C-9EBA-4B519690C47D}"/>
              </a:ext>
            </a:extLst>
          </p:cNvPr>
          <p:cNvGraphicFramePr>
            <a:graphicFrameLocks noGrp="1"/>
          </p:cNvGraphicFramePr>
          <p:nvPr>
            <p:extLst>
              <p:ext uri="{D42A27DB-BD31-4B8C-83A1-F6EECF244321}">
                <p14:modId xmlns:p14="http://schemas.microsoft.com/office/powerpoint/2010/main" val="847632486"/>
              </p:ext>
            </p:extLst>
          </p:nvPr>
        </p:nvGraphicFramePr>
        <p:xfrm>
          <a:off x="860799" y="1668177"/>
          <a:ext cx="2628000" cy="8035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インセンティブ</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1/2</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努力分</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7" name="表 16">
            <a:extLst>
              <a:ext uri="{FF2B5EF4-FFF2-40B4-BE49-F238E27FC236}">
                <a16:creationId xmlns:a16="http://schemas.microsoft.com/office/drawing/2014/main" id="{3546B698-1984-4F1A-AC75-7924208D499B}"/>
              </a:ext>
            </a:extLst>
          </p:cNvPr>
          <p:cNvGraphicFramePr>
            <a:graphicFrameLocks noGrp="1"/>
          </p:cNvGraphicFramePr>
          <p:nvPr>
            <p:extLst>
              <p:ext uri="{D42A27DB-BD31-4B8C-83A1-F6EECF244321}">
                <p14:modId xmlns:p14="http://schemas.microsoft.com/office/powerpoint/2010/main" val="3467121053"/>
              </p:ext>
            </p:extLst>
          </p:nvPr>
        </p:nvGraphicFramePr>
        <p:xfrm>
          <a:off x="860799" y="2982255"/>
          <a:ext cx="2628000" cy="8035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規模別平均収納率▲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インセンティブ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努力分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0.6</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18" name="表 17">
            <a:extLst>
              <a:ext uri="{FF2B5EF4-FFF2-40B4-BE49-F238E27FC236}">
                <a16:creationId xmlns:a16="http://schemas.microsoft.com/office/drawing/2014/main" id="{357C1824-1F83-4898-BD8F-918E701C1EDD}"/>
              </a:ext>
            </a:extLst>
          </p:cNvPr>
          <p:cNvGraphicFramePr>
            <a:graphicFrameLocks noGrp="1"/>
          </p:cNvGraphicFramePr>
          <p:nvPr>
            <p:extLst>
              <p:ext uri="{D42A27DB-BD31-4B8C-83A1-F6EECF244321}">
                <p14:modId xmlns:p14="http://schemas.microsoft.com/office/powerpoint/2010/main" val="1197322341"/>
              </p:ext>
            </p:extLst>
          </p:nvPr>
        </p:nvGraphicFramePr>
        <p:xfrm>
          <a:off x="860799" y="4215411"/>
          <a:ext cx="2628000" cy="684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　府保険料総額 （医療分）の</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3.5</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10</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5.0</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9" name="表 18">
            <a:extLst>
              <a:ext uri="{FF2B5EF4-FFF2-40B4-BE49-F238E27FC236}">
                <a16:creationId xmlns:a16="http://schemas.microsoft.com/office/drawing/2014/main" id="{847259E8-EA24-4C8D-B7E0-BAC3D410BCFF}"/>
              </a:ext>
            </a:extLst>
          </p:cNvPr>
          <p:cNvGraphicFramePr>
            <a:graphicFrameLocks noGrp="1"/>
          </p:cNvGraphicFramePr>
          <p:nvPr>
            <p:extLst>
              <p:ext uri="{D42A27DB-BD31-4B8C-83A1-F6EECF244321}">
                <p14:modId xmlns:p14="http://schemas.microsoft.com/office/powerpoint/2010/main" val="4120098777"/>
              </p:ext>
            </p:extLst>
          </p:nvPr>
        </p:nvGraphicFramePr>
        <p:xfrm>
          <a:off x="860799" y="5318041"/>
          <a:ext cx="2628000" cy="50634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上記の設定に基づく仮算定時の申請額の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50</a:t>
                      </a:r>
                      <a:r>
                        <a:rPr kumimoji="1" lang="ja-JP" altLang="en-US" sz="800" b="0" dirty="0">
                          <a:solidFill>
                            <a:schemeClr val="tx1"/>
                          </a:solidFill>
                          <a:latin typeface="HGSｺﾞｼｯｸM" panose="020B0600000000000000" pitchFamily="50" charset="-128"/>
                          <a:ea typeface="HGSｺﾞｼｯｸM" panose="020B0600000000000000" pitchFamily="50" charset="-128"/>
                        </a:rPr>
                        <a:t>％を上限とすることとする。</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20" name="テキスト ボックス 19">
            <a:extLst>
              <a:ext uri="{FF2B5EF4-FFF2-40B4-BE49-F238E27FC236}">
                <a16:creationId xmlns:a16="http://schemas.microsoft.com/office/drawing/2014/main" id="{653CAEED-CD66-4CE4-B286-8ECF9D593813}"/>
              </a:ext>
            </a:extLst>
          </p:cNvPr>
          <p:cNvSpPr txBox="1"/>
          <p:nvPr/>
        </p:nvSpPr>
        <p:spPr>
          <a:xfrm>
            <a:off x="8209066" y="394154"/>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2" name="スライド番号プレースホルダー 1">
            <a:extLst>
              <a:ext uri="{FF2B5EF4-FFF2-40B4-BE49-F238E27FC236}">
                <a16:creationId xmlns:a16="http://schemas.microsoft.com/office/drawing/2014/main" id="{91BCE87E-6E51-4A4F-ADC4-8595FE3E349A}"/>
              </a:ext>
            </a:extLst>
          </p:cNvPr>
          <p:cNvSpPr>
            <a:spLocks noGrp="1"/>
          </p:cNvSpPr>
          <p:nvPr>
            <p:ph type="sldNum" sz="quarter" idx="12"/>
          </p:nvPr>
        </p:nvSpPr>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952093017"/>
              </p:ext>
            </p:extLst>
          </p:nvPr>
        </p:nvGraphicFramePr>
        <p:xfrm>
          <a:off x="52760" y="409972"/>
          <a:ext cx="9000000" cy="431334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3043964973"/>
                    </a:ext>
                  </a:extLst>
                </a:gridCol>
              </a:tblGrid>
              <a:tr h="450000">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a:solidFill>
                            <a:schemeClr val="tx1"/>
                          </a:solidFill>
                          <a:latin typeface="HGPｺﾞｼｯｸM" panose="020B0600000000000000" pitchFamily="50" charset="-128"/>
                          <a:ea typeface="HGPｺﾞｼｯｸM" panose="020B0600000000000000" pitchFamily="50" charset="-128"/>
                        </a:rPr>
                        <a:t>保険料の平準化等を図る観点から、財政調整事業に係る基本的な考え方等について、基金への積立を含め、引き続き検討</a:t>
                      </a: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保険料完全統一初年度である令和６年度の府統一保険料率を抑制するために</a:t>
                      </a:r>
                      <a:r>
                        <a:rPr kumimoji="1" lang="ja-JP" altLang="en-US" sz="950" dirty="0">
                          <a:solidFill>
                            <a:schemeClr val="tx1"/>
                          </a:solidFill>
                          <a:latin typeface="HGPｺﾞｼｯｸM" panose="020B0600000000000000" pitchFamily="50" charset="-128"/>
                          <a:ea typeface="HGPｺﾞｼｯｸM" panose="020B0600000000000000" pitchFamily="50" charset="-128"/>
                        </a:rPr>
                        <a:t>、本算定では、以下のとおりすることとする。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6" name="表 5">
            <a:extLst>
              <a:ext uri="{FF2B5EF4-FFF2-40B4-BE49-F238E27FC236}">
                <a16:creationId xmlns:a16="http://schemas.microsoft.com/office/drawing/2014/main" id="{385300AA-128A-423B-B3E4-3D48F295E0CF}"/>
              </a:ext>
            </a:extLst>
          </p:cNvPr>
          <p:cNvGraphicFramePr>
            <a:graphicFrameLocks noGrp="1"/>
          </p:cNvGraphicFramePr>
          <p:nvPr>
            <p:extLst>
              <p:ext uri="{D42A27DB-BD31-4B8C-83A1-F6EECF244321}">
                <p14:modId xmlns:p14="http://schemas.microsoft.com/office/powerpoint/2010/main" val="2216936114"/>
              </p:ext>
            </p:extLst>
          </p:nvPr>
        </p:nvGraphicFramePr>
        <p:xfrm>
          <a:off x="899592" y="295576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7" name="表 6">
            <a:extLst>
              <a:ext uri="{FF2B5EF4-FFF2-40B4-BE49-F238E27FC236}">
                <a16:creationId xmlns:a16="http://schemas.microsoft.com/office/drawing/2014/main" id="{88818382-BBD4-4894-A207-3668F817B8CB}"/>
              </a:ext>
            </a:extLst>
          </p:cNvPr>
          <p:cNvGraphicFramePr>
            <a:graphicFrameLocks noGrp="1"/>
          </p:cNvGraphicFramePr>
          <p:nvPr>
            <p:extLst>
              <p:ext uri="{D42A27DB-BD31-4B8C-83A1-F6EECF244321}">
                <p14:modId xmlns:p14="http://schemas.microsoft.com/office/powerpoint/2010/main" val="3704078418"/>
              </p:ext>
            </p:extLst>
          </p:nvPr>
        </p:nvGraphicFramePr>
        <p:xfrm>
          <a:off x="899592" y="407707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を令和５年度保険料額の抑制財源とする。</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8" name="テキスト ボックス 7">
            <a:extLst>
              <a:ext uri="{FF2B5EF4-FFF2-40B4-BE49-F238E27FC236}">
                <a16:creationId xmlns:a16="http://schemas.microsoft.com/office/drawing/2014/main" id="{43BC8F2B-8DC3-4582-82B6-CF88D16370E4}"/>
              </a:ext>
            </a:extLst>
          </p:cNvPr>
          <p:cNvSpPr txBox="1"/>
          <p:nvPr/>
        </p:nvSpPr>
        <p:spPr>
          <a:xfrm>
            <a:off x="8209066" y="394154"/>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10" name="表 9">
            <a:extLst>
              <a:ext uri="{FF2B5EF4-FFF2-40B4-BE49-F238E27FC236}">
                <a16:creationId xmlns:a16="http://schemas.microsoft.com/office/drawing/2014/main" id="{650D3ABD-ED02-4A84-A167-D3ACFE4C731D}"/>
              </a:ext>
            </a:extLst>
          </p:cNvPr>
          <p:cNvGraphicFramePr>
            <a:graphicFrameLocks noGrp="1"/>
          </p:cNvGraphicFramePr>
          <p:nvPr>
            <p:extLst>
              <p:ext uri="{D42A27DB-BD31-4B8C-83A1-F6EECF244321}">
                <p14:modId xmlns:p14="http://schemas.microsoft.com/office/powerpoint/2010/main" val="3996095831"/>
              </p:ext>
            </p:extLst>
          </p:nvPr>
        </p:nvGraphicFramePr>
        <p:xfrm>
          <a:off x="6300192" y="295576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3" name="表 12">
            <a:extLst>
              <a:ext uri="{FF2B5EF4-FFF2-40B4-BE49-F238E27FC236}">
                <a16:creationId xmlns:a16="http://schemas.microsoft.com/office/drawing/2014/main" id="{6532C83B-8104-4D35-B98F-98D38847E556}"/>
              </a:ext>
            </a:extLst>
          </p:cNvPr>
          <p:cNvGraphicFramePr>
            <a:graphicFrameLocks noGrp="1"/>
          </p:cNvGraphicFramePr>
          <p:nvPr>
            <p:extLst>
              <p:ext uri="{D42A27DB-BD31-4B8C-83A1-F6EECF244321}">
                <p14:modId xmlns:p14="http://schemas.microsoft.com/office/powerpoint/2010/main" val="109763639"/>
              </p:ext>
            </p:extLst>
          </p:nvPr>
        </p:nvGraphicFramePr>
        <p:xfrm>
          <a:off x="6297561" y="406670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を令和６年度保険料額の抑制財源とする。</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2" name="スライド番号プレースホルダー 1">
            <a:extLst>
              <a:ext uri="{FF2B5EF4-FFF2-40B4-BE49-F238E27FC236}">
                <a16:creationId xmlns:a16="http://schemas.microsoft.com/office/drawing/2014/main" id="{799556AD-285A-4240-91FC-BBBE9C4AE15E}"/>
              </a:ext>
            </a:extLst>
          </p:cNvPr>
          <p:cNvSpPr>
            <a:spLocks noGrp="1"/>
          </p:cNvSpPr>
          <p:nvPr>
            <p:ph type="sldNum" sz="quarter" idx="12"/>
          </p:nvPr>
        </p:nvSpPr>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4940</TotalTime>
  <Words>2011</Words>
  <Application>Microsoft Office PowerPoint</Application>
  <PresentationFormat>画面に合わせる (4:3)</PresentationFormat>
  <Paragraphs>208</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令和５年度　財政運営検討Ｗ・Ｇの検討事項（中間報告）</vt:lpstr>
      <vt:lpstr>令和５年度　財政運営検討Ｗ・Ｇの検討事項（中間報告）</vt:lpstr>
      <vt:lpstr>令和５年度　財政運営検討Ｗ・Ｇの検討事項（中間報告）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392</cp:revision>
  <cp:lastPrinted>2023-12-07T01:51:37Z</cp:lastPrinted>
  <dcterms:created xsi:type="dcterms:W3CDTF">2016-01-05T01:34:32Z</dcterms:created>
  <dcterms:modified xsi:type="dcterms:W3CDTF">2023-12-20T07:40:22Z</dcterms:modified>
</cp:coreProperties>
</file>