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
  </p:notesMasterIdLst>
  <p:handoutMasterIdLst>
    <p:handoutMasterId r:id="rId7"/>
  </p:handoutMasterIdLst>
  <p:sldIdLst>
    <p:sldId id="263" r:id="rId2"/>
    <p:sldId id="261" r:id="rId3"/>
    <p:sldId id="268" r:id="rId4"/>
    <p:sldId id="269" r:id="rId5"/>
  </p:sldIdLst>
  <p:sldSz cx="7559675" cy="106918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DBF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01" autoAdjust="0"/>
    <p:restoredTop sz="94660"/>
  </p:normalViewPr>
  <p:slideViewPr>
    <p:cSldViewPr snapToGrid="0">
      <p:cViewPr varScale="1">
        <p:scale>
          <a:sx n="64" d="100"/>
          <a:sy n="64" d="100"/>
        </p:scale>
        <p:origin x="1925"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30" tIns="45715" rIns="91430" bIns="45715" rtlCol="0"/>
          <a:lstStyle>
            <a:lvl1pPr algn="r">
              <a:defRPr sz="1200"/>
            </a:lvl1pPr>
          </a:lstStyle>
          <a:p>
            <a:fld id="{0B5C89B3-302E-45CD-9365-443609AC83CF}" type="datetimeFigureOut">
              <a:rPr kumimoji="1" lang="ja-JP" altLang="en-US" smtClean="0"/>
              <a:t>2024/5/15</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4"/>
            <a:ext cx="2949575" cy="498475"/>
          </a:xfrm>
          <a:prstGeom prst="rect">
            <a:avLst/>
          </a:prstGeom>
        </p:spPr>
        <p:txBody>
          <a:bodyPr vert="horz" lIns="91430" tIns="45715" rIns="91430" bIns="45715" rtlCol="0" anchor="b"/>
          <a:lstStyle>
            <a:lvl1pPr algn="r">
              <a:defRPr sz="1200"/>
            </a:lvl1pPr>
          </a:lstStyle>
          <a:p>
            <a:fld id="{7D2F6AA0-FC9D-4906-814A-7D7F038B9395}" type="slidenum">
              <a:rPr kumimoji="1" lang="ja-JP" altLang="en-US" smtClean="0"/>
              <a:t>‹#›</a:t>
            </a:fld>
            <a:endParaRPr kumimoji="1" lang="ja-JP" altLang="en-US"/>
          </a:p>
        </p:txBody>
      </p:sp>
    </p:spTree>
    <p:extLst>
      <p:ext uri="{BB962C8B-B14F-4D97-AF65-F5344CB8AC3E}">
        <p14:creationId xmlns:p14="http://schemas.microsoft.com/office/powerpoint/2010/main" val="395063038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30" tIns="45715" rIns="91430" bIns="45715" rtlCol="0"/>
          <a:lstStyle>
            <a:lvl1pPr algn="r">
              <a:defRPr sz="1200"/>
            </a:lvl1pPr>
          </a:lstStyle>
          <a:p>
            <a:fld id="{C69013A8-9E4E-4B7D-9C9E-D9BFAF8F79B0}" type="datetimeFigureOut">
              <a:rPr kumimoji="1" lang="ja-JP" altLang="en-US" smtClean="0"/>
              <a:t>2024/5/15</a:t>
            </a:fld>
            <a:endParaRPr kumimoji="1" lang="ja-JP" altLang="en-US"/>
          </a:p>
        </p:txBody>
      </p:sp>
      <p:sp>
        <p:nvSpPr>
          <p:cNvPr id="4" name="スライド イメージ プレースホルダー 3"/>
          <p:cNvSpPr>
            <a:spLocks noGrp="1" noRot="1" noChangeAspect="1"/>
          </p:cNvSpPr>
          <p:nvPr>
            <p:ph type="sldImg" idx="2"/>
          </p:nvPr>
        </p:nvSpPr>
        <p:spPr>
          <a:xfrm>
            <a:off x="2217738" y="1243013"/>
            <a:ext cx="2371725" cy="3354387"/>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81039" y="4783139"/>
            <a:ext cx="5445125" cy="3913187"/>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4"/>
            <a:ext cx="2949575" cy="498475"/>
          </a:xfrm>
          <a:prstGeom prst="rect">
            <a:avLst/>
          </a:prstGeom>
        </p:spPr>
        <p:txBody>
          <a:bodyPr vert="horz" lIns="91430" tIns="45715" rIns="91430" bIns="45715" rtlCol="0" anchor="b"/>
          <a:lstStyle>
            <a:lvl1pPr algn="r">
              <a:defRPr sz="1200"/>
            </a:lvl1pPr>
          </a:lstStyle>
          <a:p>
            <a:fld id="{16A25823-C851-4B30-95E5-9DC869B9B255}" type="slidenum">
              <a:rPr kumimoji="1" lang="ja-JP" altLang="en-US" smtClean="0"/>
              <a:t>‹#›</a:t>
            </a:fld>
            <a:endParaRPr kumimoji="1" lang="ja-JP" altLang="en-US"/>
          </a:p>
        </p:txBody>
      </p:sp>
    </p:spTree>
    <p:extLst>
      <p:ext uri="{BB962C8B-B14F-4D97-AF65-F5344CB8AC3E}">
        <p14:creationId xmlns:p14="http://schemas.microsoft.com/office/powerpoint/2010/main" val="181638008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97B98F9-429C-426C-AC16-A38738B6126A}"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350326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414AB53-F812-437C-AD38-A4EC8C43570F}"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253963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0E2A45-5C53-404D-AC44-D6EF63815815}"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4882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E4EE1A-9188-499A-A28C-F6EC81E7A0B7}"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80347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CCBCBE-77D3-4EEF-AA79-C6ED49A764FF}"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319064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C7A1D64-9AE1-4481-B7D0-DC19CDACDFAD}" type="datetime1">
              <a:rPr kumimoji="1" lang="ja-JP" altLang="en-US" smtClean="0"/>
              <a:t>2024/5/15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37292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D58673-47A6-43D7-9CAC-E4D3EE66B7C6}" type="datetime1">
              <a:rPr kumimoji="1" lang="ja-JP" altLang="en-US" smtClean="0"/>
              <a:t>2024/5/15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83285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C74C0D8-039C-48AA-A185-F5C1249989DD}" type="datetime1">
              <a:rPr kumimoji="1" lang="ja-JP" altLang="en-US" smtClean="0"/>
              <a:t>2024/5/15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299938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B7465-CA9E-4BD6-A818-50DE41D8ECB0}" type="datetime1">
              <a:rPr kumimoji="1" lang="ja-JP" altLang="en-US" smtClean="0"/>
              <a:t>2024/5/15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19889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C562ED-238E-405A-85E5-BFDA4CD31D9A}" type="datetime1">
              <a:rPr kumimoji="1" lang="ja-JP" altLang="en-US" smtClean="0"/>
              <a:t>2024/5/15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848430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0FD546-D6DF-424B-A5AB-1CEF510AD04B}" type="datetime1">
              <a:rPr kumimoji="1" lang="ja-JP" altLang="en-US" smtClean="0"/>
              <a:t>2024/5/15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299453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D1CD10DD-3ECB-45BB-916B-E1965DF85390}" type="datetime1">
              <a:rPr kumimoji="1" lang="ja-JP" altLang="en-US" smtClean="0"/>
              <a:t>2024/5/15</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65341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8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2" name="直線コネクタ 1"/>
          <p:cNvCxnSpPr/>
          <p:nvPr/>
        </p:nvCxnSpPr>
        <p:spPr>
          <a:xfrm>
            <a:off x="0" y="504000"/>
            <a:ext cx="7559675" cy="20782"/>
          </a:xfrm>
          <a:prstGeom prst="line">
            <a:avLst/>
          </a:prstGeom>
          <a:ln w="34925"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5862230" y="134668"/>
            <a:ext cx="1381223" cy="379723"/>
          </a:xfrm>
          <a:prstGeom prst="rect">
            <a:avLst/>
          </a:prstGeom>
          <a:noFill/>
        </p:spPr>
        <p:txBody>
          <a:bodyPr wrap="square" rtlCol="0">
            <a:spAutoFit/>
          </a:bodyPr>
          <a:lstStyle/>
          <a:p>
            <a:r>
              <a:rPr kumimoji="1" lang="ja-JP" altLang="en-US" b="1" dirty="0">
                <a:latin typeface="+mn-ea"/>
              </a:rPr>
              <a:t>ご遺族の声　</a:t>
            </a:r>
          </a:p>
        </p:txBody>
      </p:sp>
      <p:sp>
        <p:nvSpPr>
          <p:cNvPr id="6" name="テキスト ボックス 5"/>
          <p:cNvSpPr txBox="1"/>
          <p:nvPr/>
        </p:nvSpPr>
        <p:spPr>
          <a:xfrm>
            <a:off x="537524" y="3436542"/>
            <a:ext cx="2859726" cy="2371212"/>
          </a:xfrm>
          <a:prstGeom prst="rect">
            <a:avLst/>
          </a:prstGeom>
          <a:noFill/>
          <a:ln>
            <a:solidFill>
              <a:schemeClr val="tx1"/>
            </a:solidFill>
          </a:ln>
        </p:spPr>
        <p:txBody>
          <a:bodyPr wrap="square" tIns="108000" rtlCol="0">
            <a:spAutoFit/>
          </a:bodyPr>
          <a:lstStyle/>
          <a:p>
            <a:r>
              <a:rPr kumimoji="1" lang="ja-JP" altLang="en-US" sz="1200" dirty="0"/>
              <a:t>　今回初めてお誘いをいただき、母娘で参加させていただきました。沖縄のなにわの塔に参拝させていただきましたことを感謝しております。</a:t>
            </a:r>
            <a:endParaRPr kumimoji="1" lang="en-US" altLang="ja-JP" sz="1200" dirty="0"/>
          </a:p>
          <a:p>
            <a:r>
              <a:rPr kumimoji="1" lang="ja-JP" altLang="en-US" sz="1200" dirty="0"/>
              <a:t>　私の父はフィリピンルソン島で</a:t>
            </a:r>
            <a:endParaRPr kumimoji="1" lang="en-US" altLang="ja-JP" sz="1200" dirty="0"/>
          </a:p>
          <a:p>
            <a:r>
              <a:rPr kumimoji="1" lang="ja-JP" altLang="en-US" sz="1200" dirty="0"/>
              <a:t>昭和</a:t>
            </a:r>
            <a:r>
              <a:rPr kumimoji="1" lang="en-US" altLang="ja-JP" sz="1200" dirty="0">
                <a:latin typeface="+mn-ea"/>
              </a:rPr>
              <a:t>20</a:t>
            </a:r>
            <a:r>
              <a:rPr kumimoji="1" lang="ja-JP" altLang="en-US" sz="1200" dirty="0"/>
              <a:t>年</a:t>
            </a:r>
            <a:r>
              <a:rPr kumimoji="1" lang="en-US" altLang="ja-JP" sz="1200" dirty="0">
                <a:latin typeface="+mn-ea"/>
              </a:rPr>
              <a:t>1</a:t>
            </a:r>
            <a:r>
              <a:rPr kumimoji="1" lang="ja-JP" altLang="en-US" sz="1200" dirty="0"/>
              <a:t>月</a:t>
            </a:r>
            <a:r>
              <a:rPr kumimoji="1" lang="en-US" altLang="ja-JP" sz="1200" dirty="0">
                <a:latin typeface="+mn-ea"/>
              </a:rPr>
              <a:t>25</a:t>
            </a:r>
            <a:r>
              <a:rPr kumimoji="1" lang="ja-JP" altLang="en-US" sz="1200" dirty="0"/>
              <a:t>日に戦死、今年</a:t>
            </a:r>
            <a:r>
              <a:rPr kumimoji="1" lang="en-US" altLang="ja-JP" sz="1200" dirty="0">
                <a:latin typeface="+mn-ea"/>
              </a:rPr>
              <a:t>78</a:t>
            </a:r>
            <a:r>
              <a:rPr kumimoji="1" lang="ja-JP" altLang="en-US" sz="1200" dirty="0">
                <a:latin typeface="+mn-ea"/>
              </a:rPr>
              <a:t>年になります。昭和</a:t>
            </a:r>
            <a:r>
              <a:rPr kumimoji="1" lang="en-US" altLang="ja-JP" sz="1200" dirty="0">
                <a:latin typeface="+mn-ea"/>
              </a:rPr>
              <a:t>20</a:t>
            </a:r>
            <a:r>
              <a:rPr kumimoji="1" lang="ja-JP" altLang="en-US" sz="1200" dirty="0">
                <a:latin typeface="+mn-ea"/>
              </a:rPr>
              <a:t>年</a:t>
            </a:r>
            <a:r>
              <a:rPr kumimoji="1" lang="en-US" altLang="ja-JP" sz="1200" dirty="0">
                <a:latin typeface="+mn-ea"/>
              </a:rPr>
              <a:t>7</a:t>
            </a:r>
            <a:r>
              <a:rPr kumimoji="1" lang="ja-JP" altLang="en-US" sz="1200" dirty="0">
                <a:latin typeface="+mn-ea"/>
              </a:rPr>
              <a:t>月生まれの私は</a:t>
            </a:r>
            <a:endParaRPr kumimoji="1" lang="en-US" altLang="ja-JP" sz="1200" dirty="0">
              <a:latin typeface="+mn-ea"/>
            </a:endParaRPr>
          </a:p>
          <a:p>
            <a:r>
              <a:rPr kumimoji="1" lang="ja-JP" altLang="en-US" sz="1200" dirty="0">
                <a:latin typeface="+mn-ea"/>
              </a:rPr>
              <a:t>父を知りませんが、今回、娘と慰霊式に参加できたことは忘れられない</a:t>
            </a:r>
            <a:r>
              <a:rPr kumimoji="1" lang="ja-JP" altLang="en-US" sz="1200" dirty="0"/>
              <a:t>貴重な生涯の思い出になりました。</a:t>
            </a:r>
            <a:endParaRPr kumimoji="1" lang="en-US" altLang="ja-JP" sz="1200" dirty="0"/>
          </a:p>
          <a:p>
            <a:r>
              <a:rPr kumimoji="1" lang="ja-JP" altLang="en-US" sz="1200" dirty="0"/>
              <a:t>　本当にありがとうございました。　　　　　　</a:t>
            </a:r>
            <a:endParaRPr kumimoji="1" lang="en-US" altLang="ja-JP" sz="1200" dirty="0"/>
          </a:p>
          <a:p>
            <a:r>
              <a:rPr kumimoji="1" lang="ja-JP" altLang="en-US" sz="1200" dirty="0"/>
              <a:t>　　　　　　　　　　（戦没者の子）</a:t>
            </a:r>
          </a:p>
        </p:txBody>
      </p:sp>
      <p:sp>
        <p:nvSpPr>
          <p:cNvPr id="11" name="テキスト ボックス 10"/>
          <p:cNvSpPr txBox="1"/>
          <p:nvPr/>
        </p:nvSpPr>
        <p:spPr>
          <a:xfrm>
            <a:off x="4757851" y="8063799"/>
            <a:ext cx="2142780" cy="1078551"/>
          </a:xfrm>
          <a:prstGeom prst="rect">
            <a:avLst/>
          </a:prstGeom>
          <a:noFill/>
          <a:ln>
            <a:solidFill>
              <a:schemeClr val="tx1"/>
            </a:solidFill>
          </a:ln>
        </p:spPr>
        <p:txBody>
          <a:bodyPr wrap="square" tIns="108000" rtlCol="0">
            <a:spAutoFit/>
          </a:bodyPr>
          <a:lstStyle/>
          <a:p>
            <a:r>
              <a:rPr kumimoji="1" lang="ja-JP" altLang="en-US" sz="1200" dirty="0"/>
              <a:t>　初めて参加させて頂きました。</a:t>
            </a:r>
            <a:endParaRPr kumimoji="1" lang="en-US" altLang="ja-JP" sz="1200" dirty="0"/>
          </a:p>
          <a:p>
            <a:r>
              <a:rPr kumimoji="1" lang="ja-JP" altLang="en-US" sz="1200" dirty="0"/>
              <a:t>　貴重な体験をさせて頂き感謝いたします。ありがとうございました。 </a:t>
            </a:r>
          </a:p>
        </p:txBody>
      </p:sp>
      <p:sp>
        <p:nvSpPr>
          <p:cNvPr id="12" name="テキスト ボックス 11"/>
          <p:cNvSpPr txBox="1"/>
          <p:nvPr/>
        </p:nvSpPr>
        <p:spPr>
          <a:xfrm>
            <a:off x="4757851" y="9541127"/>
            <a:ext cx="2485602" cy="524553"/>
          </a:xfrm>
          <a:prstGeom prst="rect">
            <a:avLst/>
          </a:prstGeom>
          <a:noFill/>
          <a:ln>
            <a:solidFill>
              <a:schemeClr val="tx1"/>
            </a:solidFill>
          </a:ln>
        </p:spPr>
        <p:txBody>
          <a:bodyPr wrap="square" tIns="108000" rtlCol="0">
            <a:spAutoFit/>
          </a:bodyPr>
          <a:lstStyle/>
          <a:p>
            <a:r>
              <a:rPr kumimoji="1" lang="ja-JP" altLang="en-US" sz="1200" dirty="0"/>
              <a:t>亡き母といつも泣いていました。</a:t>
            </a:r>
            <a:endParaRPr kumimoji="1" lang="en-US" altLang="ja-JP" sz="1200" dirty="0"/>
          </a:p>
          <a:p>
            <a:r>
              <a:rPr kumimoji="1" lang="ja-JP" altLang="en-US" sz="1200" dirty="0"/>
              <a:t>　　　　　　　　（戦没者の子）</a:t>
            </a:r>
          </a:p>
        </p:txBody>
      </p:sp>
      <p:sp>
        <p:nvSpPr>
          <p:cNvPr id="14" name="テキスト ボックス 13"/>
          <p:cNvSpPr txBox="1"/>
          <p:nvPr/>
        </p:nvSpPr>
        <p:spPr>
          <a:xfrm>
            <a:off x="361130" y="8063799"/>
            <a:ext cx="4199937" cy="2001881"/>
          </a:xfrm>
          <a:prstGeom prst="rect">
            <a:avLst/>
          </a:prstGeom>
          <a:noFill/>
          <a:ln>
            <a:solidFill>
              <a:schemeClr val="tx1"/>
            </a:solidFill>
          </a:ln>
        </p:spPr>
        <p:txBody>
          <a:bodyPr wrap="square" tIns="108000" rtlCol="0">
            <a:spAutoFit/>
          </a:bodyPr>
          <a:lstStyle/>
          <a:p>
            <a:r>
              <a:rPr kumimoji="1" lang="ja-JP" altLang="en-US" sz="1200" dirty="0"/>
              <a:t>　大阪府遺族連合会からの紹介で参加し、今回</a:t>
            </a:r>
            <a:r>
              <a:rPr kumimoji="1" lang="ja-JP" altLang="en-US" sz="1200" dirty="0">
                <a:latin typeface="+mn-ea"/>
              </a:rPr>
              <a:t>で</a:t>
            </a:r>
            <a:r>
              <a:rPr kumimoji="1" lang="en-US" altLang="ja-JP" sz="1200" dirty="0">
                <a:latin typeface="+mn-ea"/>
              </a:rPr>
              <a:t>5</a:t>
            </a:r>
            <a:r>
              <a:rPr kumimoji="1" lang="ja-JP" altLang="en-US" sz="1200" dirty="0">
                <a:latin typeface="+mn-ea"/>
              </a:rPr>
              <a:t>回目</a:t>
            </a:r>
            <a:r>
              <a:rPr kumimoji="1" lang="ja-JP" altLang="en-US" sz="1200" dirty="0"/>
              <a:t>ですが、遺族会会員の高齢化で参加者が年々少なくなり残念です。</a:t>
            </a:r>
            <a:endParaRPr kumimoji="1" lang="en-US" altLang="ja-JP" sz="1200" dirty="0"/>
          </a:p>
          <a:p>
            <a:r>
              <a:rPr kumimoji="1" lang="ja-JP" altLang="en-US" sz="1200" dirty="0"/>
              <a:t>　戦死者の英霊は「オレはここにいる。毎日とはいわぬ。せめて、ひと月に一度はオレがここに眠っていることを</a:t>
            </a:r>
            <a:endParaRPr kumimoji="1" lang="en-US" altLang="ja-JP" sz="1200" dirty="0"/>
          </a:p>
          <a:p>
            <a:r>
              <a:rPr kumimoji="1" lang="ja-JP" altLang="en-US" sz="1200" dirty="0"/>
              <a:t>思い出してくれ」と野や山、海や河から呼んでいることだろう。</a:t>
            </a:r>
            <a:endParaRPr kumimoji="1" lang="en-US" altLang="ja-JP" sz="1200" dirty="0"/>
          </a:p>
          <a:p>
            <a:r>
              <a:rPr kumimoji="1" lang="ja-JP" altLang="en-US" sz="1200" dirty="0"/>
              <a:t>　遺族が大阪府のご尽力で沖縄慰霊祭に参加でき感謝いたしております。今後ともよろしくご支援お願い致します。</a:t>
            </a:r>
            <a:endParaRPr kumimoji="1" lang="en-US" altLang="ja-JP" sz="1200" dirty="0"/>
          </a:p>
          <a:p>
            <a:pPr algn="r"/>
            <a:r>
              <a:rPr kumimoji="1" lang="ja-JP" altLang="en-US" sz="1200" dirty="0"/>
              <a:t>（戦没者の子）　</a:t>
            </a:r>
            <a:endParaRPr kumimoji="1" lang="en-US" altLang="ja-JP" sz="1200" dirty="0"/>
          </a:p>
        </p:txBody>
      </p:sp>
      <p:sp>
        <p:nvSpPr>
          <p:cNvPr id="16" name="テキスト ボックス 15"/>
          <p:cNvSpPr txBox="1"/>
          <p:nvPr/>
        </p:nvSpPr>
        <p:spPr>
          <a:xfrm>
            <a:off x="3974136" y="904505"/>
            <a:ext cx="3036264" cy="2001881"/>
          </a:xfrm>
          <a:prstGeom prst="rect">
            <a:avLst/>
          </a:prstGeom>
          <a:noFill/>
          <a:ln>
            <a:solidFill>
              <a:schemeClr val="tx1"/>
            </a:solidFill>
          </a:ln>
        </p:spPr>
        <p:txBody>
          <a:bodyPr wrap="square" tIns="108000" rtlCol="0">
            <a:spAutoFit/>
          </a:bodyPr>
          <a:lstStyle/>
          <a:p>
            <a:r>
              <a:rPr kumimoji="1" lang="ja-JP" altLang="en-US" sz="1200" dirty="0"/>
              <a:t>　沖縄および南方諸地域で亡くなられた</a:t>
            </a:r>
            <a:endParaRPr kumimoji="1" lang="en-US" altLang="ja-JP" sz="1200" dirty="0"/>
          </a:p>
          <a:p>
            <a:r>
              <a:rPr kumimoji="1" lang="ja-JP" altLang="en-US" sz="1200" dirty="0"/>
              <a:t>３万５千余りの大阪出身の戦没者の方に、</a:t>
            </a:r>
            <a:endParaRPr kumimoji="1" lang="en-US" altLang="ja-JP" sz="1200" dirty="0"/>
          </a:p>
          <a:p>
            <a:r>
              <a:rPr kumimoji="1" lang="ja-JP" altLang="en-US" sz="1200" dirty="0"/>
              <a:t>あらためて今の平和を享受できる喜びに</a:t>
            </a:r>
            <a:endParaRPr kumimoji="1" lang="en-US" altLang="ja-JP" sz="1200" dirty="0"/>
          </a:p>
          <a:p>
            <a:r>
              <a:rPr kumimoji="1" lang="ja-JP" altLang="en-US" sz="1200" dirty="0"/>
              <a:t>感謝し、それを伝える事ができた追悼式</a:t>
            </a:r>
            <a:endParaRPr kumimoji="1" lang="en-US" altLang="ja-JP" sz="1200" dirty="0"/>
          </a:p>
          <a:p>
            <a:r>
              <a:rPr kumimoji="1" lang="ja-JP" altLang="en-US" sz="1200" dirty="0"/>
              <a:t>であったと思います。</a:t>
            </a:r>
            <a:endParaRPr kumimoji="1" lang="en-US" altLang="ja-JP" sz="1200" dirty="0"/>
          </a:p>
          <a:p>
            <a:r>
              <a:rPr kumimoji="1" lang="ja-JP" altLang="en-US" sz="1200" dirty="0"/>
              <a:t>　遺児の高齢化が進む中、年々開催へのハードルが高くなっていきますが、</a:t>
            </a:r>
            <a:endParaRPr kumimoji="1" lang="en-US" altLang="ja-JP" sz="1200" dirty="0"/>
          </a:p>
          <a:p>
            <a:r>
              <a:rPr kumimoji="1" lang="ja-JP" altLang="en-US" sz="1200" dirty="0"/>
              <a:t>できる限り孫世代の私たちが引き継いで</a:t>
            </a:r>
            <a:endParaRPr kumimoji="1" lang="en-US" altLang="ja-JP" sz="1200" dirty="0"/>
          </a:p>
          <a:p>
            <a:r>
              <a:rPr kumimoji="1" lang="ja-JP" altLang="en-US" sz="1200" dirty="0"/>
              <a:t>いかなければならないと感じました。</a:t>
            </a:r>
            <a:endParaRPr kumimoji="1" lang="en-US" altLang="ja-JP" sz="1200" dirty="0"/>
          </a:p>
          <a:p>
            <a:r>
              <a:rPr kumimoji="1" lang="ja-JP" altLang="en-US" sz="1200" dirty="0"/>
              <a:t>　　　　　　　　　　　（戦没者の孫）</a:t>
            </a:r>
          </a:p>
        </p:txBody>
      </p:sp>
      <p:pic>
        <p:nvPicPr>
          <p:cNvPr id="5" name="図 4"/>
          <p:cNvPicPr>
            <a:picLocks noChangeAspect="1"/>
          </p:cNvPicPr>
          <p:nvPr/>
        </p:nvPicPr>
        <p:blipFill rotWithShape="1">
          <a:blip r:embed="rId2"/>
          <a:srcRect t="5930" b="7327"/>
          <a:stretch/>
        </p:blipFill>
        <p:spPr>
          <a:xfrm>
            <a:off x="4206536" y="3431134"/>
            <a:ext cx="2694095" cy="2647950"/>
          </a:xfrm>
          <a:prstGeom prst="rect">
            <a:avLst/>
          </a:prstGeom>
        </p:spPr>
      </p:pic>
      <p:pic>
        <p:nvPicPr>
          <p:cNvPr id="18" name="図 17"/>
          <p:cNvPicPr/>
          <p:nvPr/>
        </p:nvPicPr>
        <p:blipFill rotWithShape="1">
          <a:blip r:embed="rId3" cstate="print">
            <a:extLst>
              <a:ext uri="{28A0092B-C50C-407E-A947-70E740481C1C}">
                <a14:useLocalDpi xmlns:a14="http://schemas.microsoft.com/office/drawing/2010/main" val="0"/>
              </a:ext>
            </a:extLst>
          </a:blip>
          <a:srcRect/>
          <a:stretch/>
        </p:blipFill>
        <p:spPr>
          <a:xfrm>
            <a:off x="361130" y="904505"/>
            <a:ext cx="3468914" cy="2124320"/>
          </a:xfrm>
          <a:prstGeom prst="rect">
            <a:avLst/>
          </a:prstGeom>
        </p:spPr>
      </p:pic>
      <p:sp>
        <p:nvSpPr>
          <p:cNvPr id="17" name="テキスト ボックス 16"/>
          <p:cNvSpPr txBox="1"/>
          <p:nvPr/>
        </p:nvSpPr>
        <p:spPr>
          <a:xfrm>
            <a:off x="3597544" y="6382310"/>
            <a:ext cx="3303087" cy="1447883"/>
          </a:xfrm>
          <a:prstGeom prst="rect">
            <a:avLst/>
          </a:prstGeom>
          <a:noFill/>
          <a:ln>
            <a:solidFill>
              <a:schemeClr val="tx1"/>
            </a:solidFill>
          </a:ln>
        </p:spPr>
        <p:txBody>
          <a:bodyPr wrap="square" tIns="108000" rtlCol="0">
            <a:spAutoFit/>
          </a:bodyPr>
          <a:lstStyle/>
          <a:p>
            <a:r>
              <a:rPr kumimoji="1" lang="ja-JP" altLang="en-US" sz="1200" dirty="0"/>
              <a:t>　私の祖父は戦争で亡くなり、母は父の顔さえ知らない。祖母は大変な思いで子どもらを育ててきたんだなあといつも思っていました。</a:t>
            </a:r>
            <a:endParaRPr kumimoji="1" lang="en-US" altLang="ja-JP" sz="1200" dirty="0"/>
          </a:p>
          <a:p>
            <a:r>
              <a:rPr kumimoji="1" lang="ja-JP" altLang="en-US" sz="1200" dirty="0"/>
              <a:t>　今、平凡な生活を送っている私たちは、</a:t>
            </a:r>
            <a:endParaRPr kumimoji="1" lang="en-US" altLang="ja-JP" sz="1200" dirty="0"/>
          </a:p>
          <a:p>
            <a:r>
              <a:rPr kumimoji="1" lang="ja-JP" altLang="en-US" sz="1200" dirty="0"/>
              <a:t>戦争で亡くなった多くの方々のお陰で今があると思うと、一日一日普通に生活できることを感謝です。</a:t>
            </a:r>
          </a:p>
        </p:txBody>
      </p:sp>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825724" y="6179120"/>
            <a:ext cx="2283326" cy="1513312"/>
          </a:xfrm>
          <a:prstGeom prst="rect">
            <a:avLst/>
          </a:prstGeom>
          <a:ln>
            <a:noFill/>
          </a:ln>
          <a:effectLst>
            <a:softEdge rad="112500"/>
          </a:effectLst>
          <a:extLst>
            <a:ext uri="{53640926-AAD7-44D8-BBD7-CCE9431645EC}">
              <a14:shadowObscured xmlns:a14="http://schemas.microsoft.com/office/drawing/2010/main"/>
            </a:ext>
          </a:extLst>
        </p:spPr>
      </p:pic>
      <p:sp>
        <p:nvSpPr>
          <p:cNvPr id="13" name="テキスト ボックス 12"/>
          <p:cNvSpPr txBox="1"/>
          <p:nvPr/>
        </p:nvSpPr>
        <p:spPr>
          <a:xfrm>
            <a:off x="2154995" y="2801332"/>
            <a:ext cx="1681774" cy="338554"/>
          </a:xfrm>
          <a:prstGeom prst="rect">
            <a:avLst/>
          </a:prstGeom>
          <a:solidFill>
            <a:schemeClr val="bg1"/>
          </a:solidFill>
        </p:spPr>
        <p:txBody>
          <a:bodyPr wrap="square" rtlCol="0">
            <a:spAutoFit/>
          </a:bodyPr>
          <a:lstStyle/>
          <a:p>
            <a:pPr algn="ctr"/>
            <a:r>
              <a:rPr kumimoji="1" lang="ja-JP" altLang="en-US" sz="1600" b="1" dirty="0">
                <a:effectLst>
                  <a:outerShdw blurRad="38100" dist="38100" dir="2700000" algn="tl">
                    <a:srgbClr val="000000">
                      <a:alpha val="43137"/>
                    </a:srgbClr>
                  </a:outerShdw>
                </a:effectLst>
                <a:latin typeface="+mn-ea"/>
              </a:rPr>
              <a:t>追悼式典の様子</a:t>
            </a:r>
          </a:p>
        </p:txBody>
      </p:sp>
    </p:spTree>
    <p:extLst>
      <p:ext uri="{BB962C8B-B14F-4D97-AF65-F5344CB8AC3E}">
        <p14:creationId xmlns:p14="http://schemas.microsoft.com/office/powerpoint/2010/main" val="186928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500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p:cNvSpPr txBox="1"/>
          <p:nvPr/>
        </p:nvSpPr>
        <p:spPr>
          <a:xfrm>
            <a:off x="449716" y="128464"/>
            <a:ext cx="2313668" cy="369332"/>
          </a:xfrm>
          <a:prstGeom prst="rect">
            <a:avLst/>
          </a:prstGeom>
          <a:noFill/>
        </p:spPr>
        <p:txBody>
          <a:bodyPr wrap="square" rtlCol="0">
            <a:spAutoFit/>
          </a:bodyPr>
          <a:lstStyle/>
          <a:p>
            <a:r>
              <a:rPr kumimoji="1" lang="ja-JP" altLang="en-US" b="1" dirty="0">
                <a:latin typeface="+mn-ea"/>
              </a:rPr>
              <a:t>次世代へつなぐ　</a:t>
            </a:r>
          </a:p>
        </p:txBody>
      </p:sp>
      <p:cxnSp>
        <p:nvCxnSpPr>
          <p:cNvPr id="4" name="直線コネクタ 3"/>
          <p:cNvCxnSpPr/>
          <p:nvPr/>
        </p:nvCxnSpPr>
        <p:spPr>
          <a:xfrm>
            <a:off x="0" y="504000"/>
            <a:ext cx="7559675" cy="20782"/>
          </a:xfrm>
          <a:prstGeom prst="line">
            <a:avLst/>
          </a:prstGeom>
          <a:ln w="34925"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470660" y="1610824"/>
            <a:ext cx="3739765" cy="2031325"/>
          </a:xfrm>
          <a:prstGeom prst="rect">
            <a:avLst/>
          </a:prstGeom>
          <a:noFill/>
        </p:spPr>
        <p:txBody>
          <a:bodyPr wrap="square" rtlCol="0">
            <a:spAutoFit/>
          </a:bodyPr>
          <a:lstStyle/>
          <a:p>
            <a:r>
              <a:rPr lang="ja-JP" altLang="en-US" sz="1400" dirty="0"/>
              <a:t>　再び戦争の惨禍が繰り返されることのないように、その教訓を次世代に語り継ぎ恒久平和への誓いを新たにするため、追悼式の開催や若年層に対しての取組みをすすめています。</a:t>
            </a:r>
            <a:endParaRPr lang="en-US" altLang="ja-JP" sz="1400" dirty="0"/>
          </a:p>
          <a:p>
            <a:endParaRPr lang="en-US" altLang="ja-JP" sz="1400" dirty="0"/>
          </a:p>
          <a:p>
            <a:r>
              <a:rPr kumimoji="1" lang="en-US" altLang="ja-JP" sz="1400" dirty="0"/>
              <a:t>【</a:t>
            </a:r>
            <a:r>
              <a:rPr kumimoji="1" lang="ja-JP" altLang="en-US" sz="1400" dirty="0"/>
              <a:t>取組内容</a:t>
            </a:r>
            <a:r>
              <a:rPr kumimoji="1" lang="en-US" altLang="ja-JP" sz="1400" dirty="0"/>
              <a:t>】</a:t>
            </a:r>
          </a:p>
          <a:p>
            <a:r>
              <a:rPr kumimoji="1" lang="ja-JP" altLang="en-US" sz="1400" dirty="0"/>
              <a:t>・追悼式での中高生による</a:t>
            </a:r>
            <a:endParaRPr kumimoji="1" lang="en-US" altLang="ja-JP" sz="1400" dirty="0"/>
          </a:p>
          <a:p>
            <a:r>
              <a:rPr kumimoji="1" lang="ja-JP" altLang="en-US" sz="1400" dirty="0"/>
              <a:t>　「平和への誓い」（平成</a:t>
            </a:r>
            <a:r>
              <a:rPr kumimoji="1" lang="en-US" altLang="ja-JP" sz="1400" dirty="0">
                <a:latin typeface="+mn-ea"/>
              </a:rPr>
              <a:t>27 </a:t>
            </a:r>
            <a:r>
              <a:rPr kumimoji="1" lang="ja-JP" altLang="en-US" sz="1400" dirty="0"/>
              <a:t>年度～）</a:t>
            </a:r>
            <a:endParaRPr kumimoji="1" lang="en-US" altLang="ja-JP" sz="1400" dirty="0"/>
          </a:p>
          <a:p>
            <a:r>
              <a:rPr kumimoji="1" lang="ja-JP" altLang="en-US" sz="1400" dirty="0"/>
              <a:t>・戦争経験者の体験談紹介（令和</a:t>
            </a:r>
            <a:r>
              <a:rPr kumimoji="1" lang="ja-JP" altLang="en-US" sz="1400" dirty="0">
                <a:latin typeface="+mn-ea"/>
              </a:rPr>
              <a:t>４</a:t>
            </a:r>
            <a:r>
              <a:rPr kumimoji="1" lang="ja-JP" altLang="en-US" sz="1400" dirty="0"/>
              <a:t>年度～）　</a:t>
            </a:r>
          </a:p>
        </p:txBody>
      </p:sp>
      <p:sp>
        <p:nvSpPr>
          <p:cNvPr id="8" name="テキスト ボックス 7"/>
          <p:cNvSpPr txBox="1"/>
          <p:nvPr/>
        </p:nvSpPr>
        <p:spPr>
          <a:xfrm>
            <a:off x="628652" y="778765"/>
            <a:ext cx="6244270" cy="551090"/>
          </a:xfrm>
          <a:prstGeom prst="rect">
            <a:avLst/>
          </a:prstGeom>
          <a:solidFill>
            <a:schemeClr val="accent1">
              <a:lumMod val="75000"/>
            </a:schemeClr>
          </a:solidFill>
        </p:spPr>
        <p:txBody>
          <a:bodyPr wrap="square" tIns="108000" bIns="72000" rtlCol="0">
            <a:spAutoFit/>
          </a:bodyPr>
          <a:lstStyle/>
          <a:p>
            <a:pPr algn="ctr"/>
            <a:r>
              <a:rPr kumimoji="1" lang="ja-JP" altLang="en-US" sz="2400" b="1" dirty="0">
                <a:ln w="12700" cmpd="sng">
                  <a:noFill/>
                  <a:prstDash val="solid"/>
                </a:ln>
                <a:solidFill>
                  <a:schemeClr val="accent4"/>
                </a:solidFill>
              </a:rPr>
              <a:t>戦争の体験、記憶を次世代へつなぐ</a:t>
            </a:r>
          </a:p>
        </p:txBody>
      </p:sp>
      <p:pic>
        <p:nvPicPr>
          <p:cNvPr id="23" name="図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628652" y="1647355"/>
            <a:ext cx="2842008" cy="1925648"/>
          </a:xfrm>
          <a:prstGeom prst="rect">
            <a:avLst/>
          </a:prstGeom>
          <a:ln w="50800">
            <a:solidFill>
              <a:schemeClr val="bg1"/>
            </a:solidFill>
          </a:ln>
          <a:extLst>
            <a:ext uri="{53640926-AAD7-44D8-BBD7-CCE9431645EC}">
              <a14:shadowObscured xmlns:a14="http://schemas.microsoft.com/office/drawing/2010/main"/>
            </a:ext>
          </a:extLst>
        </p:spPr>
      </p:pic>
      <p:sp>
        <p:nvSpPr>
          <p:cNvPr id="10" name="テキスト ボックス 9"/>
          <p:cNvSpPr txBox="1"/>
          <p:nvPr/>
        </p:nvSpPr>
        <p:spPr>
          <a:xfrm>
            <a:off x="745606" y="4308492"/>
            <a:ext cx="5988512" cy="2408897"/>
          </a:xfrm>
          <a:prstGeom prst="rect">
            <a:avLst/>
          </a:prstGeom>
          <a:solidFill>
            <a:schemeClr val="bg1"/>
          </a:solidFill>
          <a:ln>
            <a:solidFill>
              <a:schemeClr val="tx1"/>
            </a:solidFill>
          </a:ln>
        </p:spPr>
        <p:txBody>
          <a:bodyPr wrap="square" lIns="108000" tIns="180000" rIns="72000" bIns="72000" rtlCol="0">
            <a:spAutoFit/>
          </a:bodyPr>
          <a:lstStyle/>
          <a:p>
            <a:r>
              <a:rPr lang="ja-JP" altLang="en-US" sz="1400" dirty="0"/>
              <a:t>　私の学校では、夏に長崎への修学旅行へ行く予定です。それに向けて平和学習を行いました。そして、その学習を通して、改めて戦争の恐ろしさ、悲惨さを感じました。特に原子爆弾が落とされ、被爆した人やその子供たちに及ぶ放射線による後遺症に苦しんでいる人がいると知り、とても悲しくなりました。</a:t>
            </a:r>
          </a:p>
          <a:p>
            <a:r>
              <a:rPr lang="ja-JP" altLang="en-US" sz="1400" dirty="0"/>
              <a:t>　</a:t>
            </a:r>
            <a:r>
              <a:rPr lang="ja-JP" altLang="en-US" sz="1400" dirty="0">
                <a:latin typeface="+mn-ea"/>
              </a:rPr>
              <a:t>戦後</a:t>
            </a:r>
            <a:r>
              <a:rPr lang="en-US" altLang="ja-JP" sz="1400" dirty="0">
                <a:latin typeface="+mn-ea"/>
              </a:rPr>
              <a:t>76</a:t>
            </a:r>
            <a:r>
              <a:rPr lang="ja-JP" altLang="en-US" sz="1400" dirty="0">
                <a:latin typeface="+mn-ea"/>
              </a:rPr>
              <a:t>年が</a:t>
            </a:r>
            <a:r>
              <a:rPr lang="ja-JP" altLang="en-US" sz="1400" dirty="0"/>
              <a:t>経った今、日本は平和です。しかし、世界に目を向けると内乱などまだ起こっている国があり、今も戦いにより大勢の人が亡くなっています。私はそのような内乱がなくなり、日本だけではなく、全ての国が平和だといえるような世界になってほしいと思います。　</a:t>
            </a:r>
            <a:endParaRPr lang="en-US" altLang="ja-JP" sz="1400" dirty="0"/>
          </a:p>
          <a:p>
            <a:r>
              <a:rPr lang="ja-JP" altLang="en-US" sz="1400" dirty="0"/>
              <a:t>　　　　　　　　　　　　　　　　　　　　　　大阪府内　中学</a:t>
            </a:r>
            <a:r>
              <a:rPr lang="ja-JP" altLang="en-US" sz="1400" dirty="0">
                <a:latin typeface="+mn-ea"/>
              </a:rPr>
              <a:t>３</a:t>
            </a:r>
            <a:r>
              <a:rPr lang="ja-JP" altLang="en-US" sz="1400" dirty="0"/>
              <a:t>年生</a:t>
            </a:r>
          </a:p>
        </p:txBody>
      </p:sp>
      <p:sp>
        <p:nvSpPr>
          <p:cNvPr id="12" name="テキスト ボックス 11"/>
          <p:cNvSpPr txBox="1"/>
          <p:nvPr/>
        </p:nvSpPr>
        <p:spPr>
          <a:xfrm>
            <a:off x="745606" y="6893461"/>
            <a:ext cx="5971462" cy="1978010"/>
          </a:xfrm>
          <a:prstGeom prst="rect">
            <a:avLst/>
          </a:prstGeom>
          <a:solidFill>
            <a:schemeClr val="bg1"/>
          </a:solidFill>
          <a:ln>
            <a:solidFill>
              <a:schemeClr val="tx1"/>
            </a:solidFill>
          </a:ln>
        </p:spPr>
        <p:txBody>
          <a:bodyPr wrap="square" lIns="108000" tIns="180000" rIns="72000" bIns="72000" rtlCol="0">
            <a:spAutoFit/>
          </a:bodyPr>
          <a:lstStyle/>
          <a:p>
            <a:r>
              <a:rPr lang="ja-JP" altLang="en-US" sz="1400" dirty="0"/>
              <a:t>　私の祖母は戦争経験者で、電車に乗った際に見た大阪城一帯が焼け野原だった光景を未だ鮮明に覚えているそうです。</a:t>
            </a:r>
          </a:p>
          <a:p>
            <a:r>
              <a:rPr lang="ja-JP" altLang="en-US" sz="1400" dirty="0"/>
              <a:t>　学校でも平和学習を行っており、動画内の「戦争に勝者はいない。」という言葉がとても心に残っています。決着はついたとしても傷が残ったのは全員であり、心身共に無傷でいい思いをした人は一人もいません。</a:t>
            </a:r>
          </a:p>
          <a:p>
            <a:r>
              <a:rPr lang="ja-JP" altLang="en-US" sz="1400" dirty="0"/>
              <a:t>　そんな戦争が二度と起こらず平和な世界を作れるよう、戦争で失われた命が無駄にならないよう、しっかり学び伝えていきます。</a:t>
            </a:r>
            <a:endParaRPr lang="en-US" altLang="ja-JP" sz="1400" dirty="0"/>
          </a:p>
          <a:p>
            <a:r>
              <a:rPr lang="ja-JP" altLang="en-US" sz="1400" dirty="0"/>
              <a:t>　　　　　　　　　　　　　　　　　　　　　　大阪府内　中学３年生</a:t>
            </a:r>
          </a:p>
        </p:txBody>
      </p:sp>
      <p:pic>
        <p:nvPicPr>
          <p:cNvPr id="14" name="図 13" descr="https://2.bp.blogspot.com/-b6ShVCH-bTU/UzoZ_LxbfrI/AAAAAAAAexM/3czUZ3iFK1o/s800/hato_oliv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5683">
            <a:off x="200141" y="6371949"/>
            <a:ext cx="1090930" cy="690880"/>
          </a:xfrm>
          <a:prstGeom prst="rect">
            <a:avLst/>
          </a:prstGeom>
          <a:ln>
            <a:noFill/>
          </a:ln>
          <a:effectLst>
            <a:outerShdw blurRad="190500" algn="tl" rotWithShape="0">
              <a:srgbClr val="000000">
                <a:alpha val="70000"/>
              </a:srgbClr>
            </a:outerShdw>
          </a:effectLst>
        </p:spPr>
      </p:pic>
      <p:pic>
        <p:nvPicPr>
          <p:cNvPr id="16" name="図 15" descr="https://2.bp.blogspot.com/-b6ShVCH-bTU/UzoZ_LxbfrI/AAAAAAAAexM/3czUZ3iFK1o/s800/hato_oliv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2018">
            <a:off x="5731827" y="3834386"/>
            <a:ext cx="1141095" cy="680720"/>
          </a:xfrm>
          <a:prstGeom prst="rect">
            <a:avLst/>
          </a:prstGeom>
          <a:ln>
            <a:noFill/>
          </a:ln>
          <a:effectLst>
            <a:outerShdw blurRad="190500" algn="tl" rotWithShape="0">
              <a:srgbClr val="000000">
                <a:alpha val="70000"/>
              </a:srgbClr>
            </a:outerShdw>
          </a:effectLst>
        </p:spPr>
      </p:pic>
      <p:sp>
        <p:nvSpPr>
          <p:cNvPr id="19" name="正方形/長方形 18"/>
          <p:cNvSpPr/>
          <p:nvPr/>
        </p:nvSpPr>
        <p:spPr>
          <a:xfrm>
            <a:off x="2317202" y="3825227"/>
            <a:ext cx="2828269"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令和</a:t>
            </a:r>
            <a:r>
              <a:rPr kumimoji="1" lang="en-US" altLang="ja-JP" sz="1600" dirty="0">
                <a:solidFill>
                  <a:schemeClr val="tx1"/>
                </a:solidFill>
                <a:latin typeface="+mn-ea"/>
              </a:rPr>
              <a:t>3</a:t>
            </a:r>
            <a:r>
              <a:rPr kumimoji="1" lang="ja-JP" altLang="en-US" sz="1600" dirty="0">
                <a:solidFill>
                  <a:schemeClr val="tx1"/>
                </a:solidFill>
                <a:latin typeface="+mn-ea"/>
              </a:rPr>
              <a:t>年度　平和への誓い</a:t>
            </a:r>
          </a:p>
        </p:txBody>
      </p:sp>
      <p:sp>
        <p:nvSpPr>
          <p:cNvPr id="18" name="角丸四角形 17"/>
          <p:cNvSpPr/>
          <p:nvPr/>
        </p:nvSpPr>
        <p:spPr>
          <a:xfrm>
            <a:off x="1058663" y="9194067"/>
            <a:ext cx="5442347" cy="9938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300" b="1" dirty="0">
                <a:solidFill>
                  <a:prstClr val="black"/>
                </a:solidFill>
                <a:effectLst>
                  <a:outerShdw blurRad="38100" dist="38100" dir="2700000" algn="tl">
                    <a:srgbClr val="000000">
                      <a:alpha val="43137"/>
                    </a:srgbClr>
                  </a:outerShdw>
                </a:effectLst>
              </a:rPr>
              <a:t>平和への誓いとは　</a:t>
            </a:r>
            <a:endParaRPr lang="en-US" altLang="ja-JP" sz="1300" b="1" dirty="0">
              <a:solidFill>
                <a:prstClr val="black"/>
              </a:solidFill>
              <a:effectLst>
                <a:outerShdw blurRad="38100" dist="38100" dir="2700000" algn="tl">
                  <a:srgbClr val="000000">
                    <a:alpha val="43137"/>
                  </a:srgbClr>
                </a:outerShdw>
              </a:effectLst>
            </a:endParaRPr>
          </a:p>
          <a:p>
            <a:pPr lvl="0"/>
            <a:r>
              <a:rPr lang="ja-JP" altLang="en-US" sz="1300" b="1" dirty="0">
                <a:solidFill>
                  <a:prstClr val="black"/>
                </a:solidFill>
                <a:effectLst>
                  <a:outerShdw blurRad="38100" dist="38100" dir="2700000" algn="tl">
                    <a:srgbClr val="000000">
                      <a:alpha val="43137"/>
                    </a:srgbClr>
                  </a:outerShdw>
                </a:effectLst>
              </a:rPr>
              <a:t>　</a:t>
            </a:r>
            <a:r>
              <a:rPr lang="ja-JP" altLang="en-US" sz="1300" dirty="0">
                <a:solidFill>
                  <a:prstClr val="black"/>
                </a:solidFill>
              </a:rPr>
              <a:t>府内在住の小学校</a:t>
            </a:r>
            <a:r>
              <a:rPr lang="ja-JP" altLang="en-US" sz="1300" dirty="0">
                <a:solidFill>
                  <a:schemeClr val="tx1"/>
                </a:solidFill>
              </a:rPr>
              <a:t>高学年から高校生で、戦没者等のご遺族やご親族の方から戦争についての経験や話を聞き、</a:t>
            </a:r>
            <a:r>
              <a:rPr lang="ja-JP" altLang="en-US" sz="1300" dirty="0">
                <a:solidFill>
                  <a:prstClr val="black"/>
                </a:solidFill>
              </a:rPr>
              <a:t>その感想や平和への誓いを作文にし、追悼式で発表していただいております。</a:t>
            </a:r>
            <a:endParaRPr kumimoji="1" lang="ja-JP" altLang="en-US" sz="1300" dirty="0"/>
          </a:p>
        </p:txBody>
      </p:sp>
    </p:spTree>
    <p:extLst>
      <p:ext uri="{BB962C8B-B14F-4D97-AF65-F5344CB8AC3E}">
        <p14:creationId xmlns:p14="http://schemas.microsoft.com/office/powerpoint/2010/main" val="236505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60000"/>
                <a:lumOff val="40000"/>
              </a:schemeClr>
            </a:gs>
            <a:gs pos="500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正方形/長方形 2"/>
          <p:cNvSpPr/>
          <p:nvPr/>
        </p:nvSpPr>
        <p:spPr>
          <a:xfrm>
            <a:off x="536885" y="753339"/>
            <a:ext cx="1974086" cy="3693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平和への願い</a:t>
            </a:r>
          </a:p>
        </p:txBody>
      </p:sp>
      <p:sp>
        <p:nvSpPr>
          <p:cNvPr id="4" name="テキスト ボックス 3"/>
          <p:cNvSpPr txBox="1"/>
          <p:nvPr/>
        </p:nvSpPr>
        <p:spPr>
          <a:xfrm>
            <a:off x="536885" y="1268835"/>
            <a:ext cx="3730315" cy="3080431"/>
          </a:xfrm>
          <a:prstGeom prst="rect">
            <a:avLst/>
          </a:prstGeom>
          <a:solidFill>
            <a:schemeClr val="bg1"/>
          </a:solidFill>
          <a:ln w="12700">
            <a:noFill/>
          </a:ln>
        </p:spPr>
        <p:txBody>
          <a:bodyPr wrap="square" lIns="72000" tIns="108000" rIns="72000" bIns="108000" rtlCol="0">
            <a:spAutoFit/>
          </a:bodyPr>
          <a:lstStyle/>
          <a:p>
            <a:r>
              <a:rPr kumimoji="1" lang="ja-JP" altLang="en-US" sz="1400" dirty="0"/>
              <a:t>　令和４年</a:t>
            </a:r>
            <a:r>
              <a:rPr kumimoji="1" lang="en-US" altLang="ja-JP" sz="1400" dirty="0">
                <a:latin typeface="+mn-ea"/>
              </a:rPr>
              <a:t>11</a:t>
            </a:r>
            <a:r>
              <a:rPr kumimoji="1" lang="ja-JP" altLang="en-US" sz="1400" dirty="0"/>
              <a:t>月、堺市立五箇荘小学校のみなさまから、堺市へ平和への願いが書かれたメッセージと一緒に、約</a:t>
            </a:r>
            <a:r>
              <a:rPr kumimoji="1" lang="en-US" altLang="ja-JP" sz="1400" dirty="0">
                <a:latin typeface="+mn-ea"/>
              </a:rPr>
              <a:t>2,000</a:t>
            </a:r>
            <a:r>
              <a:rPr kumimoji="1" lang="ja-JP" altLang="en-US" sz="1400" dirty="0"/>
              <a:t>羽の折り鶴を寄贈していただきました。現在、寄贈いただいた折り鶴は、堺市の大仙公園内の礼拝堂に飾られています。</a:t>
            </a:r>
            <a:endParaRPr kumimoji="1" lang="en-US" altLang="ja-JP" sz="1400" dirty="0"/>
          </a:p>
          <a:p>
            <a:endParaRPr kumimoji="1" lang="en-US" altLang="ja-JP" sz="1400" dirty="0"/>
          </a:p>
          <a:p>
            <a:r>
              <a:rPr kumimoji="1" lang="en-US" altLang="ja-JP" sz="1400" dirty="0"/>
              <a:t>【</a:t>
            </a:r>
            <a:r>
              <a:rPr kumimoji="1" lang="ja-JP" altLang="en-US" sz="1400" dirty="0"/>
              <a:t>平和への願い</a:t>
            </a:r>
            <a:r>
              <a:rPr kumimoji="1" lang="en-US" altLang="ja-JP" sz="1400" dirty="0"/>
              <a:t>】</a:t>
            </a:r>
          </a:p>
          <a:p>
            <a:r>
              <a:rPr kumimoji="1" lang="ja-JP" altLang="en-US" sz="1400" dirty="0"/>
              <a:t>　私たちが折った折りづるで１人でも多くの人を救うことができたらいいなと思いました。折りづるは世界平和のしょうちょうなので</a:t>
            </a:r>
            <a:endParaRPr kumimoji="1" lang="en-US" altLang="ja-JP" sz="1400" dirty="0"/>
          </a:p>
          <a:p>
            <a:r>
              <a:rPr kumimoji="1" lang="ja-JP" altLang="en-US" sz="1400" dirty="0"/>
              <a:t>世界平和になってほしいです。</a:t>
            </a:r>
            <a:endParaRPr kumimoji="1" lang="en-US" altLang="ja-JP" sz="1400" dirty="0"/>
          </a:p>
          <a:p>
            <a:pPr algn="r"/>
            <a:r>
              <a:rPr kumimoji="1" lang="ja-JP" altLang="en-US" sz="1400" dirty="0"/>
              <a:t>堺市立五箇荘小学校６年生</a:t>
            </a:r>
            <a:endParaRPr kumimoji="1" lang="ja-JP" altLang="en-US" dirty="0"/>
          </a:p>
        </p:txBody>
      </p:sp>
      <p:pic>
        <p:nvPicPr>
          <p:cNvPr id="5" name="図 4"/>
          <p:cNvPicPr>
            <a:picLocks noChangeAspect="1"/>
          </p:cNvPicPr>
          <p:nvPr/>
        </p:nvPicPr>
        <p:blipFill>
          <a:blip r:embed="rId2"/>
          <a:stretch>
            <a:fillRect/>
          </a:stretch>
        </p:blipFill>
        <p:spPr>
          <a:xfrm rot="5400000">
            <a:off x="4554510" y="5672981"/>
            <a:ext cx="3335656" cy="1690423"/>
          </a:xfrm>
          <a:prstGeom prst="rect">
            <a:avLst/>
          </a:prstGeom>
          <a:ln>
            <a:noFill/>
          </a:ln>
          <a:effectLst>
            <a:softEdge rad="112500"/>
          </a:effectLst>
        </p:spPr>
      </p:pic>
      <p:pic>
        <p:nvPicPr>
          <p:cNvPr id="8" name="図 7" descr="全景"/>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36760" y="1702242"/>
            <a:ext cx="2430790" cy="2738856"/>
          </a:xfrm>
          <a:prstGeom prst="rect">
            <a:avLst/>
          </a:prstGeom>
          <a:ln>
            <a:noFill/>
          </a:ln>
          <a:effectLst>
            <a:softEdge rad="112500"/>
          </a:effectLst>
          <a:extLst>
            <a:ext uri="{53640926-AAD7-44D8-BBD7-CCE9431645EC}">
              <a14:shadowObscured xmlns:a14="http://schemas.microsoft.com/office/drawing/2010/main"/>
            </a:ext>
          </a:extLst>
        </p:spPr>
      </p:pic>
      <p:cxnSp>
        <p:nvCxnSpPr>
          <p:cNvPr id="9" name="直線コネクタ 8"/>
          <p:cNvCxnSpPr/>
          <p:nvPr/>
        </p:nvCxnSpPr>
        <p:spPr>
          <a:xfrm>
            <a:off x="0" y="504000"/>
            <a:ext cx="7559675" cy="20782"/>
          </a:xfrm>
          <a:prstGeom prst="line">
            <a:avLst/>
          </a:prstGeom>
          <a:ln w="34925"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538107" y="134668"/>
            <a:ext cx="1862818" cy="369332"/>
          </a:xfrm>
          <a:prstGeom prst="rect">
            <a:avLst/>
          </a:prstGeom>
          <a:noFill/>
        </p:spPr>
        <p:txBody>
          <a:bodyPr wrap="square" rtlCol="0">
            <a:spAutoFit/>
          </a:bodyPr>
          <a:lstStyle/>
          <a:p>
            <a:r>
              <a:rPr kumimoji="1" lang="ja-JP" altLang="en-US" b="1" dirty="0">
                <a:latin typeface="+mn-ea"/>
              </a:rPr>
              <a:t>次世代へつなぐ　</a:t>
            </a:r>
          </a:p>
        </p:txBody>
      </p:sp>
      <p:pic>
        <p:nvPicPr>
          <p:cNvPr id="11" name="図 10"/>
          <p:cNvPicPr/>
          <p:nvPr/>
        </p:nvPicPr>
        <p:blipFill>
          <a:blip r:embed="rId4" cstate="print">
            <a:extLst>
              <a:ext uri="{28A0092B-C50C-407E-A947-70E740481C1C}">
                <a14:useLocalDpi xmlns:a14="http://schemas.microsoft.com/office/drawing/2010/main" val="0"/>
              </a:ext>
            </a:extLst>
          </a:blip>
          <a:stretch>
            <a:fillRect/>
          </a:stretch>
        </p:blipFill>
        <p:spPr>
          <a:xfrm>
            <a:off x="536885" y="4681087"/>
            <a:ext cx="4450727" cy="3249930"/>
          </a:xfrm>
          <a:prstGeom prst="teardrop">
            <a:avLst>
              <a:gd name="adj" fmla="val 135400"/>
            </a:avLst>
          </a:prstGeom>
          <a:ln w="25400">
            <a:solidFill>
              <a:schemeClr val="bg1"/>
            </a:solidFill>
          </a:ln>
        </p:spPr>
      </p:pic>
      <p:sp>
        <p:nvSpPr>
          <p:cNvPr id="12" name="テキスト ボックス 11"/>
          <p:cNvSpPr txBox="1"/>
          <p:nvPr/>
        </p:nvSpPr>
        <p:spPr>
          <a:xfrm>
            <a:off x="859524" y="4681087"/>
            <a:ext cx="1328807" cy="338554"/>
          </a:xfrm>
          <a:prstGeom prst="rect">
            <a:avLst/>
          </a:prstGeom>
          <a:solidFill>
            <a:schemeClr val="bg1"/>
          </a:solidFill>
        </p:spPr>
        <p:txBody>
          <a:bodyPr wrap="square" rtlCol="0">
            <a:spAutoFit/>
          </a:bodyPr>
          <a:lstStyle/>
          <a:p>
            <a:pPr algn="ctr"/>
            <a:r>
              <a:rPr kumimoji="1" lang="ja-JP" altLang="en-US" sz="1600" b="1" dirty="0">
                <a:effectLst>
                  <a:outerShdw blurRad="38100" dist="38100" dir="2700000" algn="tl">
                    <a:srgbClr val="000000">
                      <a:alpha val="43137"/>
                    </a:srgbClr>
                  </a:outerShdw>
                </a:effectLst>
                <a:latin typeface="+mn-ea"/>
              </a:rPr>
              <a:t>礼拝堂</a:t>
            </a:r>
          </a:p>
        </p:txBody>
      </p:sp>
      <p:sp>
        <p:nvSpPr>
          <p:cNvPr id="16" name="テキスト ボックス 15"/>
          <p:cNvSpPr txBox="1"/>
          <p:nvPr/>
        </p:nvSpPr>
        <p:spPr>
          <a:xfrm>
            <a:off x="5169340" y="1280067"/>
            <a:ext cx="1328807" cy="338554"/>
          </a:xfrm>
          <a:prstGeom prst="rect">
            <a:avLst/>
          </a:prstGeom>
          <a:noFill/>
        </p:spPr>
        <p:txBody>
          <a:bodyPr wrap="square" rtlCol="0">
            <a:spAutoFit/>
          </a:bodyPr>
          <a:lstStyle/>
          <a:p>
            <a:pPr algn="ctr"/>
            <a:r>
              <a:rPr kumimoji="1" lang="ja-JP" altLang="en-US" sz="1600" b="1" dirty="0">
                <a:effectLst>
                  <a:outerShdw blurRad="38100" dist="38100" dir="2700000" algn="tl">
                    <a:srgbClr val="000000">
                      <a:alpha val="43137"/>
                    </a:srgbClr>
                  </a:outerShdw>
                </a:effectLst>
                <a:latin typeface="+mn-ea"/>
              </a:rPr>
              <a:t>平 和 塔</a:t>
            </a:r>
          </a:p>
        </p:txBody>
      </p:sp>
      <p:sp>
        <p:nvSpPr>
          <p:cNvPr id="2" name="角丸四角形 1"/>
          <p:cNvSpPr/>
          <p:nvPr/>
        </p:nvSpPr>
        <p:spPr>
          <a:xfrm>
            <a:off x="724508" y="8340283"/>
            <a:ext cx="6110657" cy="19003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1400" b="1" dirty="0">
                <a:solidFill>
                  <a:prstClr val="black"/>
                </a:solidFill>
                <a:effectLst>
                  <a:outerShdw blurRad="38100" dist="38100" dir="2700000" algn="tl">
                    <a:srgbClr val="000000">
                      <a:alpha val="43137"/>
                    </a:srgbClr>
                  </a:outerShdw>
                </a:effectLst>
              </a:rPr>
              <a:t>礼拝堂とは</a:t>
            </a:r>
            <a:r>
              <a:rPr kumimoji="1" lang="ja-JP" altLang="en-US" sz="1400" dirty="0">
                <a:solidFill>
                  <a:prstClr val="black"/>
                </a:solidFill>
              </a:rPr>
              <a:t>　</a:t>
            </a:r>
            <a:endParaRPr kumimoji="1" lang="en-US" altLang="ja-JP" sz="1400" dirty="0">
              <a:solidFill>
                <a:prstClr val="black"/>
              </a:solidFill>
            </a:endParaRPr>
          </a:p>
          <a:p>
            <a:pPr lvl="0"/>
            <a:r>
              <a:rPr kumimoji="1" lang="ja-JP" altLang="en-US" sz="1400" dirty="0">
                <a:solidFill>
                  <a:srgbClr val="FF0000"/>
                </a:solidFill>
              </a:rPr>
              <a:t>　</a:t>
            </a:r>
            <a:r>
              <a:rPr kumimoji="1" lang="ja-JP" altLang="en-US" sz="1400" dirty="0">
                <a:solidFill>
                  <a:schemeClr val="tx1"/>
                </a:solidFill>
              </a:rPr>
              <a:t>堺市の</a:t>
            </a:r>
            <a:r>
              <a:rPr kumimoji="1" lang="ja-JP" altLang="en-US" sz="1300" dirty="0">
                <a:solidFill>
                  <a:schemeClr val="tx1"/>
                </a:solidFill>
              </a:rPr>
              <a:t>大仙公園内にそびえ立つ「平和塔」の前に直径７メートルの円筒形のお堂があります。この施設は、昭和</a:t>
            </a:r>
            <a:r>
              <a:rPr kumimoji="1" lang="en-US" altLang="ja-JP" sz="1300" dirty="0">
                <a:solidFill>
                  <a:schemeClr val="tx1"/>
                </a:solidFill>
                <a:latin typeface="游ゴシック" panose="020B0400000000000000" pitchFamily="50" charset="-128"/>
              </a:rPr>
              <a:t>46</a:t>
            </a:r>
            <a:r>
              <a:rPr kumimoji="1" lang="ja-JP" altLang="en-US" sz="1300" dirty="0">
                <a:solidFill>
                  <a:schemeClr val="tx1"/>
                </a:solidFill>
              </a:rPr>
              <a:t>年</a:t>
            </a:r>
            <a:r>
              <a:rPr kumimoji="1" lang="ja-JP" altLang="en-US" sz="1300" dirty="0">
                <a:solidFill>
                  <a:schemeClr val="tx1"/>
                </a:solidFill>
                <a:latin typeface="游ゴシック" panose="020B0400000000000000" pitchFamily="50" charset="-128"/>
              </a:rPr>
              <a:t>７</a:t>
            </a:r>
            <a:r>
              <a:rPr kumimoji="1" lang="ja-JP" altLang="en-US" sz="1300" dirty="0">
                <a:solidFill>
                  <a:schemeClr val="tx1"/>
                </a:solidFill>
              </a:rPr>
              <a:t>月に堺市と当時の堺市遺族によって平和塔とともに建てられました。</a:t>
            </a:r>
          </a:p>
          <a:p>
            <a:pPr lvl="0"/>
            <a:r>
              <a:rPr kumimoji="1" lang="ja-JP" altLang="en-US" sz="1300" dirty="0">
                <a:solidFill>
                  <a:schemeClr val="tx1"/>
                </a:solidFill>
              </a:rPr>
              <a:t>　「</a:t>
            </a:r>
            <a:r>
              <a:rPr kumimoji="1" lang="ja-JP" altLang="en-US" sz="1300" dirty="0" err="1">
                <a:solidFill>
                  <a:schemeClr val="tx1"/>
                </a:solidFill>
              </a:rPr>
              <a:t>過ぐる</a:t>
            </a:r>
            <a:r>
              <a:rPr kumimoji="1" lang="ja-JP" altLang="en-US" sz="1300" dirty="0">
                <a:solidFill>
                  <a:schemeClr val="tx1"/>
                </a:solidFill>
              </a:rPr>
              <a:t>大戦によって死没された犠牲者の霊を慰めると共に全市民が更に平和を前向きの姿勢で祈念する」という思いが込められています。</a:t>
            </a:r>
          </a:p>
          <a:p>
            <a:pPr lvl="0"/>
            <a:r>
              <a:rPr kumimoji="1" lang="ja-JP" altLang="en-US" sz="1300" dirty="0">
                <a:solidFill>
                  <a:schemeClr val="tx1"/>
                </a:solidFill>
              </a:rPr>
              <a:t>　毎年８月</a:t>
            </a:r>
            <a:r>
              <a:rPr kumimoji="1" lang="en-US" altLang="ja-JP" sz="1300" dirty="0">
                <a:solidFill>
                  <a:schemeClr val="tx1"/>
                </a:solidFill>
                <a:latin typeface="游ゴシック" panose="020B0400000000000000" pitchFamily="50" charset="-128"/>
              </a:rPr>
              <a:t>15</a:t>
            </a:r>
            <a:r>
              <a:rPr kumimoji="1" lang="ja-JP" altLang="en-US" sz="1300" dirty="0">
                <a:solidFill>
                  <a:schemeClr val="tx1"/>
                </a:solidFill>
              </a:rPr>
              <a:t>日、戦没者・戦災</a:t>
            </a:r>
            <a:r>
              <a:rPr kumimoji="1" lang="ja-JP" altLang="en-US" sz="1300" dirty="0">
                <a:solidFill>
                  <a:prstClr val="black"/>
                </a:solidFill>
              </a:rPr>
              <a:t>物故者への追悼の意を込め、礼拝堂を開放し、献花台を設けています。</a:t>
            </a:r>
          </a:p>
        </p:txBody>
      </p:sp>
    </p:spTree>
    <p:extLst>
      <p:ext uri="{BB962C8B-B14F-4D97-AF65-F5344CB8AC3E}">
        <p14:creationId xmlns:p14="http://schemas.microsoft.com/office/powerpoint/2010/main" val="125218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93438" y="3512329"/>
            <a:ext cx="5981682" cy="2960774"/>
          </a:xfrm>
          <a:prstGeom prst="rect">
            <a:avLst/>
          </a:prstGeom>
          <a:noFill/>
          <a:ln w="12700">
            <a:solidFill>
              <a:schemeClr val="tx1"/>
            </a:solidFill>
          </a:ln>
        </p:spPr>
        <p:txBody>
          <a:bodyPr wrap="square" lIns="108000" tIns="180000" rIns="108000" bIns="108000" rtlCol="0">
            <a:spAutoFit/>
          </a:bodyPr>
          <a:lstStyle/>
          <a:p>
            <a:pPr algn="ctr"/>
            <a:r>
              <a:rPr lang="ja-JP" altLang="en-US" sz="1600" b="1" dirty="0"/>
              <a:t>平和を願うメッセージ</a:t>
            </a:r>
            <a:r>
              <a:rPr lang="ja-JP" altLang="en-US" sz="1400" dirty="0"/>
              <a:t>　</a:t>
            </a:r>
            <a:endParaRPr lang="en-US" altLang="ja-JP" sz="1400" dirty="0"/>
          </a:p>
          <a:p>
            <a:endParaRPr lang="en-US" altLang="ja-JP" sz="1400" dirty="0"/>
          </a:p>
          <a:p>
            <a:r>
              <a:rPr lang="ja-JP" altLang="en-US" sz="1400" dirty="0"/>
              <a:t>　伝えたい　戦争のおそろしさ　平和のすばらしさ</a:t>
            </a:r>
          </a:p>
          <a:p>
            <a:r>
              <a:rPr lang="ja-JP" altLang="en-US" sz="1400" dirty="0"/>
              <a:t>　守りたい　子どもたちの未来　日々の幸せ　みんなの笑顔</a:t>
            </a:r>
          </a:p>
          <a:p>
            <a:r>
              <a:rPr lang="ja-JP" altLang="en-US" sz="1400" dirty="0"/>
              <a:t>　考えたい　今までのこと　戦争のこと</a:t>
            </a:r>
          </a:p>
          <a:p>
            <a:r>
              <a:rPr lang="ja-JP" altLang="en-US" sz="1400" dirty="0"/>
              <a:t>　　　　　　これからのこと　日本のこと、世界のこと、地球のこと</a:t>
            </a:r>
            <a:endParaRPr lang="en-US" altLang="ja-JP" sz="1400" dirty="0"/>
          </a:p>
          <a:p>
            <a:endParaRPr lang="en-US" altLang="ja-JP" sz="1400" dirty="0"/>
          </a:p>
          <a:p>
            <a:r>
              <a:rPr lang="ja-JP" altLang="en-US" sz="1050" dirty="0"/>
              <a:t>（平成</a:t>
            </a:r>
            <a:r>
              <a:rPr lang="en-US" altLang="ja-JP" sz="1050" dirty="0">
                <a:latin typeface="+mn-ea"/>
              </a:rPr>
              <a:t>27</a:t>
            </a:r>
            <a:r>
              <a:rPr lang="ja-JP" altLang="en-US" sz="1050" dirty="0"/>
              <a:t>年度　沖縄「なにわの塔」慰霊追悼式・世代間交流平和学習事業参加児童・生徒一同）</a:t>
            </a:r>
            <a:endParaRPr lang="en-US" altLang="ja-JP" sz="1050" dirty="0"/>
          </a:p>
          <a:p>
            <a:endParaRPr lang="en-US" altLang="ja-JP" sz="1050" dirty="0"/>
          </a:p>
          <a:p>
            <a:endParaRPr lang="en-US" altLang="ja-JP" sz="1050" dirty="0"/>
          </a:p>
          <a:p>
            <a:r>
              <a:rPr lang="ja-JP" altLang="en-US" sz="1050" dirty="0"/>
              <a:t>　</a:t>
            </a:r>
            <a:r>
              <a:rPr lang="ja-JP" altLang="en-US" sz="1050" dirty="0">
                <a:latin typeface="+mn-ea"/>
              </a:rPr>
              <a:t>平成</a:t>
            </a:r>
            <a:r>
              <a:rPr lang="en-US" altLang="ja-JP" sz="1050" dirty="0">
                <a:latin typeface="+mn-ea"/>
              </a:rPr>
              <a:t>27</a:t>
            </a:r>
            <a:r>
              <a:rPr lang="ja-JP" altLang="en-US" sz="1050" dirty="0">
                <a:latin typeface="+mn-ea"/>
              </a:rPr>
              <a:t>年４月（戦後</a:t>
            </a:r>
            <a:r>
              <a:rPr lang="en-US" altLang="ja-JP" sz="1050" dirty="0">
                <a:latin typeface="+mn-ea"/>
              </a:rPr>
              <a:t>70</a:t>
            </a:r>
            <a:r>
              <a:rPr lang="ja-JP" altLang="en-US" sz="1050" dirty="0">
                <a:latin typeface="+mn-ea"/>
              </a:rPr>
              <a:t>年）に実施した沖縄「なにわの塔」慰霊追悼式・世代間交流平和学習事業に参加した児童生徒の皆さんが、平成</a:t>
            </a:r>
            <a:r>
              <a:rPr lang="en-US" altLang="ja-JP" sz="1050" dirty="0">
                <a:latin typeface="+mn-ea"/>
              </a:rPr>
              <a:t>27</a:t>
            </a:r>
            <a:r>
              <a:rPr lang="ja-JP" altLang="en-US" sz="1050" dirty="0">
                <a:latin typeface="+mn-ea"/>
              </a:rPr>
              <a:t>年８月開催の「戦後</a:t>
            </a:r>
            <a:r>
              <a:rPr lang="en-US" altLang="ja-JP" sz="1050" dirty="0">
                <a:latin typeface="+mn-ea"/>
              </a:rPr>
              <a:t>70</a:t>
            </a:r>
            <a:r>
              <a:rPr lang="ja-JP" altLang="en-US" sz="1050" dirty="0">
                <a:latin typeface="+mn-ea"/>
              </a:rPr>
              <a:t>年平和祈念・大阪戦没者追悼式」で披露するため共同作成したものです。</a:t>
            </a:r>
          </a:p>
          <a:p>
            <a:endParaRPr lang="ja-JP" altLang="en-US" sz="1050" dirty="0"/>
          </a:p>
        </p:txBody>
      </p:sp>
    </p:spTree>
    <p:extLst>
      <p:ext uri="{BB962C8B-B14F-4D97-AF65-F5344CB8AC3E}">
        <p14:creationId xmlns:p14="http://schemas.microsoft.com/office/powerpoint/2010/main" val="355425566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1272</Words>
  <Application>Microsoft Office PowerPoint</Application>
  <PresentationFormat>ユーザー設定</PresentationFormat>
  <Paragraphs>72</Paragraphs>
  <Slides>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2024-05-15T02:36:58Z</dcterms:created>
  <dcterms:modified xsi:type="dcterms:W3CDTF">2024-05-15T02:37:08Z</dcterms:modified>
</cp:coreProperties>
</file>