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96863" autoAdjust="0"/>
  </p:normalViewPr>
  <p:slideViewPr>
    <p:cSldViewPr>
      <p:cViewPr varScale="1">
        <p:scale>
          <a:sx n="70" d="100"/>
          <a:sy n="70" d="100"/>
        </p:scale>
        <p:origin x="154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51E45A4-0F83-49B5-A82F-66CC962C90C9}" type="datetimeFigureOut">
              <a:rPr kumimoji="1" lang="ja-JP" altLang="en-US" smtClean="0"/>
              <a:t>2022/6/15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6608FF-714C-4257-AE6B-D78104FB6232}" type="slidenum">
              <a:rPr kumimoji="1" lang="ja-JP" altLang="en-US" smtClean="0"/>
              <a:t>‹#›</a:t>
            </a:fld>
            <a:endParaRPr kumimoji="1" lang="ja-JP" altLang="en-US"/>
          </a:p>
        </p:txBody>
      </p:sp>
    </p:spTree>
    <p:extLst>
      <p:ext uri="{BB962C8B-B14F-4D97-AF65-F5344CB8AC3E}">
        <p14:creationId xmlns:p14="http://schemas.microsoft.com/office/powerpoint/2010/main" val="39069186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6608FF-714C-4257-AE6B-D78104FB6232}" type="slidenum">
              <a:rPr kumimoji="1" lang="ja-JP" altLang="en-US" smtClean="0"/>
              <a:t>1</a:t>
            </a:fld>
            <a:endParaRPr kumimoji="1" lang="ja-JP" altLang="en-US"/>
          </a:p>
        </p:txBody>
      </p:sp>
    </p:spTree>
    <p:extLst>
      <p:ext uri="{BB962C8B-B14F-4D97-AF65-F5344CB8AC3E}">
        <p14:creationId xmlns:p14="http://schemas.microsoft.com/office/powerpoint/2010/main" val="170919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6608FF-714C-4257-AE6B-D78104FB6232}" type="slidenum">
              <a:rPr kumimoji="1" lang="ja-JP" altLang="en-US" smtClean="0"/>
              <a:t>2</a:t>
            </a:fld>
            <a:endParaRPr kumimoji="1" lang="ja-JP" altLang="en-US"/>
          </a:p>
        </p:txBody>
      </p:sp>
    </p:spTree>
    <p:extLst>
      <p:ext uri="{BB962C8B-B14F-4D97-AF65-F5344CB8AC3E}">
        <p14:creationId xmlns:p14="http://schemas.microsoft.com/office/powerpoint/2010/main" val="234354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6608FF-714C-4257-AE6B-D78104FB6232}" type="slidenum">
              <a:rPr kumimoji="1" lang="ja-JP" altLang="en-US" smtClean="0"/>
              <a:t>3</a:t>
            </a:fld>
            <a:endParaRPr kumimoji="1" lang="ja-JP" altLang="en-US"/>
          </a:p>
        </p:txBody>
      </p:sp>
    </p:spTree>
    <p:extLst>
      <p:ext uri="{BB962C8B-B14F-4D97-AF65-F5344CB8AC3E}">
        <p14:creationId xmlns:p14="http://schemas.microsoft.com/office/powerpoint/2010/main" val="72184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7051DB-BB29-4396-AB88-921E039DB861}"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214456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A8068A-2E46-411E-BFB2-421FC7EBB313}"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101249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6645A70-2110-4535-B331-07AB45867857}"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341006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E8C8EDD-E5AB-43AC-9C1B-BFB37AF572D6}"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3248635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A501B20-BCBF-468C-9DEE-B08C2B9DBA12}" type="datetime1">
              <a:rPr kumimoji="1" lang="ja-JP" altLang="en-US" smtClean="0"/>
              <a:t>2022/6/15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87825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041899F-BF19-4DAB-A49B-485F4EE0B259}" type="datetime1">
              <a:rPr kumimoji="1" lang="ja-JP" altLang="en-US" smtClean="0"/>
              <a:t>2022/6/15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8190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89A8752-D9F1-4ADD-8838-2BB25996E6C8}" type="datetime1">
              <a:rPr kumimoji="1" lang="ja-JP" altLang="en-US" smtClean="0"/>
              <a:t>2022/6/15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174545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0FF0792-0E28-45EC-BB64-4C5D366802A0}" type="datetime1">
              <a:rPr kumimoji="1" lang="ja-JP" altLang="en-US" smtClean="0"/>
              <a:t>2022/6/15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64825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0EB547-4CC3-47DB-899C-A0080E29438E}" type="datetime1">
              <a:rPr kumimoji="1" lang="ja-JP" altLang="en-US" smtClean="0"/>
              <a:t>2022/6/15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423991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5E6B94-DF1A-4D35-B7DF-B80B1C4BD0CC}" type="datetime1">
              <a:rPr kumimoji="1" lang="ja-JP" altLang="en-US" smtClean="0"/>
              <a:t>2022/6/15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98731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A8EC4F-11B1-4F97-B472-CC6A1716E3C0}" type="datetime1">
              <a:rPr kumimoji="1" lang="ja-JP" altLang="en-US" smtClean="0"/>
              <a:t>2022/6/15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279452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29AC2-78B3-421A-BA34-A7E7503193F7}" type="datetime1">
              <a:rPr kumimoji="1" lang="ja-JP" altLang="en-US" smtClean="0"/>
              <a:t>2022/6/15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F6F97-08D0-46F9-A459-71D97BA62D20}" type="slidenum">
              <a:rPr kumimoji="1" lang="ja-JP" altLang="en-US" smtClean="0"/>
              <a:t>‹#›</a:t>
            </a:fld>
            <a:endParaRPr kumimoji="1" lang="ja-JP" altLang="en-US"/>
          </a:p>
        </p:txBody>
      </p:sp>
    </p:spTree>
    <p:extLst>
      <p:ext uri="{BB962C8B-B14F-4D97-AF65-F5344CB8AC3E}">
        <p14:creationId xmlns:p14="http://schemas.microsoft.com/office/powerpoint/2010/main" val="59564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emf"/><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2DD16DAC-A7F6-4BC8-8946-C09C433B2B54}"/>
              </a:ext>
            </a:extLst>
          </p:cNvPr>
          <p:cNvSpPr/>
          <p:nvPr/>
        </p:nvSpPr>
        <p:spPr>
          <a:xfrm>
            <a:off x="0" y="-27384"/>
            <a:ext cx="9144000" cy="523220"/>
          </a:xfrm>
          <a:prstGeom prst="rect">
            <a:avLst/>
          </a:prstGeom>
          <a:solidFill>
            <a:srgbClr val="0070C0"/>
          </a:solidFill>
        </p:spPr>
        <p:txBody>
          <a:bodyPr wrap="square">
            <a:spAutoFit/>
          </a:bodyPr>
          <a:lstStyle/>
          <a:p>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前回評価</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委員会の指摘事項への対応状況</a:t>
            </a:r>
          </a:p>
        </p:txBody>
      </p:sp>
      <p:sp>
        <p:nvSpPr>
          <p:cNvPr id="28" name="テキスト ボックス 27">
            <a:extLst>
              <a:ext uri="{FF2B5EF4-FFF2-40B4-BE49-F238E27FC236}">
                <a16:creationId xmlns:a16="http://schemas.microsoft.com/office/drawing/2014/main" id="{700F3772-4D87-4C47-9FFE-AF8837E56786}"/>
              </a:ext>
            </a:extLst>
          </p:cNvPr>
          <p:cNvSpPr txBox="1"/>
          <p:nvPr/>
        </p:nvSpPr>
        <p:spPr>
          <a:xfrm>
            <a:off x="7939783" y="44624"/>
            <a:ext cx="1132777" cy="380480"/>
          </a:xfrm>
          <a:prstGeom prst="rect">
            <a:avLst/>
          </a:prstGeom>
          <a:solidFill>
            <a:schemeClr val="bg1"/>
          </a:solidFill>
          <a:ln w="9525">
            <a:solidFill>
              <a:schemeClr val="tx1"/>
            </a:solidFill>
          </a:ln>
        </p:spPr>
        <p:txBody>
          <a:bodyPr wrap="square" lIns="36000" tIns="36000" rIns="36000" bIns="36000" rtlCol="0" anchor="ctr">
            <a:spAutoFit/>
          </a:bodyPr>
          <a:lstStyle/>
          <a:p>
            <a:pPr algn="ctr"/>
            <a:r>
              <a:rPr kumimoji="1" lang="ja-JP" altLang="en-US" sz="200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二等辺三角形 4"/>
          <p:cNvSpPr/>
          <p:nvPr/>
        </p:nvSpPr>
        <p:spPr>
          <a:xfrm rot="10800000">
            <a:off x="3035796" y="4509120"/>
            <a:ext cx="3064822" cy="286395"/>
          </a:xfrm>
          <a:prstGeom prst="triangle">
            <a:avLst>
              <a:gd name="adj" fmla="val 504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 name="正方形/長方形 52"/>
          <p:cNvSpPr/>
          <p:nvPr/>
        </p:nvSpPr>
        <p:spPr>
          <a:xfrm>
            <a:off x="283731" y="980728"/>
            <a:ext cx="8761621" cy="1220847"/>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○施設の設置目的及び管理運営方針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・引き続き利用台数及び回転率の向上に努めていると認められるが、全駐車場で目標値に達していない。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しかしながら、これは新型コロナウィルス感染症による影響が大きいと考えられる。感染状況を注視しつつ、</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社会情勢に応じて、引き続き利用台数及び回転率の向上に努められたい。</a:t>
            </a:r>
          </a:p>
        </p:txBody>
      </p:sp>
      <p:sp>
        <p:nvSpPr>
          <p:cNvPr id="54" name="テキスト ボックス 53"/>
          <p:cNvSpPr txBox="1"/>
          <p:nvPr/>
        </p:nvSpPr>
        <p:spPr>
          <a:xfrm>
            <a:off x="23683" y="548680"/>
            <a:ext cx="5340405" cy="369332"/>
          </a:xfrm>
          <a:prstGeom prst="rect">
            <a:avLst/>
          </a:prstGeom>
          <a:noFill/>
          <a:ln w="15875">
            <a:noFill/>
          </a:ln>
        </p:spPr>
        <p:txBody>
          <a:bodyPr wrap="square" rtlCol="0">
            <a:spAutoFit/>
          </a:bodyPr>
          <a:lstStyle/>
          <a:p>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昨年度（</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R4.2</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評価委員の指摘・提言</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5" name="正方形/長方形 54"/>
          <p:cNvSpPr/>
          <p:nvPr/>
        </p:nvSpPr>
        <p:spPr>
          <a:xfrm>
            <a:off x="283731" y="3212976"/>
            <a:ext cx="8568952" cy="1220847"/>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○収支計画の内容、適格性及び実現の程度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・収支状況の改善に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努めていると認められるが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、収入について、全駐車場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で目標値に達していない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しかしながら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、これは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コロナウイルス感染症による影響が大きいと考えられる。感染状況を注視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つつ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、社会情勢に応じて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、引き続き収支状況の改善に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努められたい。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32476" y="929159"/>
            <a:ext cx="9012876" cy="3504664"/>
          </a:xfrm>
          <a:prstGeom prst="roundRect">
            <a:avLst>
              <a:gd name="adj" fmla="val 3326"/>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7" name="角丸四角形 56"/>
          <p:cNvSpPr/>
          <p:nvPr/>
        </p:nvSpPr>
        <p:spPr>
          <a:xfrm>
            <a:off x="23683" y="5166322"/>
            <a:ext cx="9021669" cy="1688246"/>
          </a:xfrm>
          <a:prstGeom prst="roundRect">
            <a:avLst>
              <a:gd name="adj" fmla="val 8334"/>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8" name="テキスト ボックス 57"/>
          <p:cNvSpPr txBox="1"/>
          <p:nvPr/>
        </p:nvSpPr>
        <p:spPr>
          <a:xfrm>
            <a:off x="32476" y="4787860"/>
            <a:ext cx="5043580" cy="369332"/>
          </a:xfrm>
          <a:prstGeom prst="rect">
            <a:avLst/>
          </a:prstGeom>
          <a:noFill/>
          <a:ln w="15875">
            <a:noFill/>
          </a:ln>
        </p:spPr>
        <p:txBody>
          <a:bodyPr wrap="square" rtlCol="0">
            <a:spAutoFit/>
          </a:bodyPr>
          <a:lstStyle/>
          <a:p>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今年度（</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年度）の指定管理者の対応</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方針</a:t>
            </a:r>
            <a:r>
              <a:rPr kumimoji="1" lang="en-US" altLang="ja-JP"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9" name="正方形/長方形 58"/>
          <p:cNvSpPr/>
          <p:nvPr/>
        </p:nvSpPr>
        <p:spPr>
          <a:xfrm>
            <a:off x="152442" y="5229200"/>
            <a:ext cx="8740038" cy="656590"/>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○感染状況を注視しつつ、利用台数</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向上、満足度改善及び収支状況の改善に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関するこれまで</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取組みを引き続き</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実施する。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6EFF6F97-08D0-46F9-A459-71D97BA62D20}" type="slidenum">
              <a:rPr kumimoji="1" lang="ja-JP" altLang="en-US" smtClean="0"/>
              <a:t>1</a:t>
            </a:fld>
            <a:endParaRPr kumimoji="1" lang="ja-JP" altLang="en-US"/>
          </a:p>
        </p:txBody>
      </p:sp>
      <p:sp>
        <p:nvSpPr>
          <p:cNvPr id="13" name="正方形/長方形 12"/>
          <p:cNvSpPr/>
          <p:nvPr/>
        </p:nvSpPr>
        <p:spPr>
          <a:xfrm>
            <a:off x="283731" y="2204864"/>
            <a:ext cx="8761621" cy="938719"/>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○施設の設置目的及び管理運営方針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・満足度調査の結果が目標値に達していないため、利用者の要望、意見を踏まえた上で、満足度を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改善する取組みに努められたい</a:t>
            </a:r>
          </a:p>
        </p:txBody>
      </p:sp>
      <p:sp>
        <p:nvSpPr>
          <p:cNvPr id="14" name="正方形/長方形 13"/>
          <p:cNvSpPr/>
          <p:nvPr/>
        </p:nvSpPr>
        <p:spPr>
          <a:xfrm>
            <a:off x="152442" y="5868754"/>
            <a:ext cx="8740038" cy="938719"/>
          </a:xfrm>
          <a:prstGeom prst="rect">
            <a:avLst/>
          </a:prstGeom>
        </p:spPr>
        <p:txBody>
          <a:bodyPr wrap="square">
            <a:spAutoFit/>
          </a:bodyPr>
          <a:lstStyle/>
          <a:p>
            <a:pPr>
              <a:lnSpc>
                <a:spcPts val="22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運営実施計画の利用促進の項目として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、感染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状況を注視しつつ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、江坂における提携店舗の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営業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活動を継続する旨記載。</a:t>
            </a:r>
          </a:p>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・満足度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を改善する取組みとして、清掃の強化及び場内照明の点灯点検を継続する旨を記載。</a:t>
            </a:r>
          </a:p>
        </p:txBody>
      </p:sp>
    </p:spTree>
    <p:extLst>
      <p:ext uri="{BB962C8B-B14F-4D97-AF65-F5344CB8AC3E}">
        <p14:creationId xmlns:p14="http://schemas.microsoft.com/office/powerpoint/2010/main" val="356156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2DD16DAC-A7F6-4BC8-8946-C09C433B2B54}"/>
              </a:ext>
            </a:extLst>
          </p:cNvPr>
          <p:cNvSpPr/>
          <p:nvPr/>
        </p:nvSpPr>
        <p:spPr>
          <a:xfrm>
            <a:off x="0" y="-27384"/>
            <a:ext cx="9144000" cy="523220"/>
          </a:xfrm>
          <a:prstGeom prst="rect">
            <a:avLst/>
          </a:prstGeom>
          <a:solidFill>
            <a:srgbClr val="0070C0"/>
          </a:solidFill>
        </p:spPr>
        <p:txBody>
          <a:bodyPr wrap="square">
            <a:spAutoFit/>
          </a:body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過去の</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評価</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委員会</a:t>
            </a:r>
            <a:r>
              <a:rPr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のご意見等へ</a:t>
            </a:r>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の対応状況</a:t>
            </a:r>
          </a:p>
        </p:txBody>
      </p:sp>
      <p:sp>
        <p:nvSpPr>
          <p:cNvPr id="41" name="テキスト ボックス 40">
            <a:extLst>
              <a:ext uri="{FF2B5EF4-FFF2-40B4-BE49-F238E27FC236}">
                <a16:creationId xmlns:a16="http://schemas.microsoft.com/office/drawing/2014/main" id="{CA75A3DE-5424-4187-9506-25E900A63D3B}"/>
              </a:ext>
            </a:extLst>
          </p:cNvPr>
          <p:cNvSpPr txBox="1"/>
          <p:nvPr/>
        </p:nvSpPr>
        <p:spPr>
          <a:xfrm>
            <a:off x="188116" y="2420888"/>
            <a:ext cx="1441420" cy="307777"/>
          </a:xfrm>
          <a:prstGeom prst="rect">
            <a:avLst/>
          </a:prstGeom>
          <a:solidFill>
            <a:schemeClr val="tx2">
              <a:lumMod val="20000"/>
              <a:lumOff val="80000"/>
            </a:schemeClr>
          </a:solidFill>
          <a:ln>
            <a:solidFill>
              <a:schemeClr val="tx1"/>
            </a:solidFill>
          </a:ln>
        </p:spPr>
        <p:txBody>
          <a:bodyPr wrap="none" rtlCol="0">
            <a:spAutoFit/>
          </a:bodyPr>
          <a:lstStyle/>
          <a:p>
            <a:r>
              <a:rPr lang="ja-JP" altLang="en-US" sz="1400" dirty="0">
                <a:latin typeface="Meiryo UI" panose="020B0604030504040204" pitchFamily="50" charset="-128"/>
                <a:ea typeface="Meiryo UI" panose="020B0604030504040204" pitchFamily="50" charset="-128"/>
              </a:rPr>
              <a:t>江坂立体駐車場</a:t>
            </a:r>
            <a:endParaRPr lang="en-US" altLang="ja-JP" sz="14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F66DD2C0-168F-464A-B4A9-BB803BE2D5C5}"/>
              </a:ext>
            </a:extLst>
          </p:cNvPr>
          <p:cNvSpPr txBox="1"/>
          <p:nvPr/>
        </p:nvSpPr>
        <p:spPr>
          <a:xfrm>
            <a:off x="188116" y="620688"/>
            <a:ext cx="1261884" cy="307777"/>
          </a:xfrm>
          <a:prstGeom prst="rect">
            <a:avLst/>
          </a:prstGeom>
          <a:solidFill>
            <a:schemeClr val="tx2">
              <a:lumMod val="20000"/>
              <a:lumOff val="80000"/>
            </a:schemeClr>
          </a:solidFill>
          <a:ln>
            <a:solidFill>
              <a:schemeClr val="tx1"/>
            </a:solidFill>
          </a:ln>
        </p:spPr>
        <p:txBody>
          <a:bodyPr wrap="none" rtlCol="0">
            <a:spAutoFit/>
          </a:bodyPr>
          <a:lstStyle/>
          <a:p>
            <a:r>
              <a:rPr lang="ja-JP" altLang="en-US" sz="1400" dirty="0">
                <a:latin typeface="Meiryo UI" panose="020B0604030504040204" pitchFamily="50" charset="-128"/>
                <a:ea typeface="Meiryo UI" panose="020B0604030504040204" pitchFamily="50" charset="-128"/>
              </a:rPr>
              <a:t>２駐車場共通</a:t>
            </a:r>
            <a:endParaRPr lang="en-US" altLang="ja-JP" sz="14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8E2C44FB-9115-42AF-8313-72DAAAA723BC}"/>
              </a:ext>
            </a:extLst>
          </p:cNvPr>
          <p:cNvSpPr txBox="1"/>
          <p:nvPr/>
        </p:nvSpPr>
        <p:spPr>
          <a:xfrm>
            <a:off x="871231" y="1544047"/>
            <a:ext cx="3615313" cy="523220"/>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スマートフォンによる</a:t>
            </a:r>
            <a:r>
              <a:rPr lang="ja-JP" altLang="en-US" sz="1400" b="1" dirty="0" err="1">
                <a:solidFill>
                  <a:srgbClr val="FF0000"/>
                </a:solidFill>
                <a:latin typeface="Meiryo UI" panose="020B0604030504040204" pitchFamily="50" charset="-128"/>
                <a:ea typeface="Meiryo UI" panose="020B0604030504040204" pitchFamily="50" charset="-128"/>
              </a:rPr>
              <a:t>障がい</a:t>
            </a:r>
            <a:r>
              <a:rPr lang="ja-JP" altLang="en-US" sz="1400" b="1" dirty="0">
                <a:solidFill>
                  <a:srgbClr val="FF0000"/>
                </a:solidFill>
                <a:latin typeface="Meiryo UI" panose="020B0604030504040204" pitchFamily="50" charset="-128"/>
                <a:ea typeface="Meiryo UI" panose="020B0604030504040204" pitchFamily="50" charset="-128"/>
              </a:rPr>
              <a:t>者手帳の提示アプリに対応</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59" name="矢印: 右 44">
            <a:extLst>
              <a:ext uri="{FF2B5EF4-FFF2-40B4-BE49-F238E27FC236}">
                <a16:creationId xmlns:a16="http://schemas.microsoft.com/office/drawing/2014/main" id="{C291371A-EDEC-43BC-9A14-90ED030E660F}"/>
              </a:ext>
            </a:extLst>
          </p:cNvPr>
          <p:cNvSpPr/>
          <p:nvPr/>
        </p:nvSpPr>
        <p:spPr>
          <a:xfrm>
            <a:off x="328943" y="1650524"/>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8E9637E5-B9B6-43F5-B5ED-ECC0F88A0D07}"/>
              </a:ext>
            </a:extLst>
          </p:cNvPr>
          <p:cNvSpPr txBox="1"/>
          <p:nvPr/>
        </p:nvSpPr>
        <p:spPr>
          <a:xfrm>
            <a:off x="298889" y="1151163"/>
            <a:ext cx="2422931" cy="307777"/>
          </a:xfrm>
          <a:prstGeom prst="rect">
            <a:avLst/>
          </a:prstGeom>
          <a:noFill/>
        </p:spPr>
        <p:txBody>
          <a:bodyPr wrap="square" rtlCol="0">
            <a:spAutoFit/>
          </a:bodyPr>
          <a:lstStyle/>
          <a:p>
            <a:r>
              <a:rPr lang="ja-JP" altLang="en-US" sz="1400" dirty="0" err="1">
                <a:latin typeface="Meiryo UI" panose="020B0604030504040204" pitchFamily="50" charset="-128"/>
                <a:ea typeface="Meiryo UI" panose="020B0604030504040204" pitchFamily="50" charset="-128"/>
              </a:rPr>
              <a:t>障がい</a:t>
            </a:r>
            <a:r>
              <a:rPr lang="ja-JP" altLang="en-US" sz="1400" dirty="0">
                <a:latin typeface="Meiryo UI" panose="020B0604030504040204" pitchFamily="50" charset="-128"/>
                <a:ea typeface="Meiryo UI" panose="020B0604030504040204" pitchFamily="50" charset="-128"/>
              </a:rPr>
              <a:t>者の利用利便性向上</a:t>
            </a:r>
            <a:endParaRPr lang="en-US" altLang="ja-JP" sz="14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AABBDB29-9534-47A0-BB89-D6590CA859C9}"/>
              </a:ext>
            </a:extLst>
          </p:cNvPr>
          <p:cNvGrpSpPr/>
          <p:nvPr/>
        </p:nvGrpSpPr>
        <p:grpSpPr>
          <a:xfrm>
            <a:off x="5545779" y="999033"/>
            <a:ext cx="2108935" cy="1073469"/>
            <a:chOff x="5631417" y="5539247"/>
            <a:chExt cx="2108935" cy="1073469"/>
          </a:xfrm>
        </p:grpSpPr>
        <p:pic>
          <p:nvPicPr>
            <p:cNvPr id="61" name="図 60">
              <a:extLst>
                <a:ext uri="{FF2B5EF4-FFF2-40B4-BE49-F238E27FC236}">
                  <a16:creationId xmlns:a16="http://schemas.microsoft.com/office/drawing/2014/main" id="{61F844A9-E8AE-4423-8B36-69C8C83BCB16}"/>
                </a:ext>
              </a:extLst>
            </p:cNvPr>
            <p:cNvPicPr>
              <a:picLocks noChangeAspect="1"/>
            </p:cNvPicPr>
            <p:nvPr/>
          </p:nvPicPr>
          <p:blipFill rotWithShape="1">
            <a:blip r:embed="rId3"/>
            <a:srcRect t="-1127"/>
            <a:stretch/>
          </p:blipFill>
          <p:spPr>
            <a:xfrm>
              <a:off x="5631417" y="5589731"/>
              <a:ext cx="705089" cy="1022985"/>
            </a:xfrm>
            <a:prstGeom prst="rect">
              <a:avLst/>
            </a:prstGeom>
          </p:spPr>
        </p:pic>
        <p:pic>
          <p:nvPicPr>
            <p:cNvPr id="62" name="図 61">
              <a:extLst>
                <a:ext uri="{FF2B5EF4-FFF2-40B4-BE49-F238E27FC236}">
                  <a16:creationId xmlns:a16="http://schemas.microsoft.com/office/drawing/2014/main" id="{9CE527AB-4C90-4FA8-90CB-EC01BF0DB658}"/>
                </a:ext>
              </a:extLst>
            </p:cNvPr>
            <p:cNvPicPr>
              <a:picLocks noChangeAspect="1"/>
            </p:cNvPicPr>
            <p:nvPr/>
          </p:nvPicPr>
          <p:blipFill>
            <a:blip r:embed="rId4"/>
            <a:stretch>
              <a:fillRect/>
            </a:stretch>
          </p:blipFill>
          <p:spPr>
            <a:xfrm>
              <a:off x="6523726" y="5539247"/>
              <a:ext cx="1216626" cy="1073469"/>
            </a:xfrm>
            <a:prstGeom prst="rect">
              <a:avLst/>
            </a:prstGeom>
          </p:spPr>
        </p:pic>
      </p:grpSp>
      <p:sp>
        <p:nvSpPr>
          <p:cNvPr id="63" name="テキスト ボックス 62">
            <a:extLst>
              <a:ext uri="{FF2B5EF4-FFF2-40B4-BE49-F238E27FC236}">
                <a16:creationId xmlns:a16="http://schemas.microsoft.com/office/drawing/2014/main" id="{573382F3-51D7-48BC-B212-D9C2D6D27B3F}"/>
              </a:ext>
            </a:extLst>
          </p:cNvPr>
          <p:cNvSpPr txBox="1"/>
          <p:nvPr/>
        </p:nvSpPr>
        <p:spPr>
          <a:xfrm>
            <a:off x="918455" y="3163266"/>
            <a:ext cx="3927287" cy="523220"/>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照明間引き箇所の見直しを実施して</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トイレ前スペースの照度を確保</a:t>
            </a:r>
          </a:p>
        </p:txBody>
      </p:sp>
      <p:sp>
        <p:nvSpPr>
          <p:cNvPr id="64" name="テキスト ボックス 63">
            <a:extLst>
              <a:ext uri="{FF2B5EF4-FFF2-40B4-BE49-F238E27FC236}">
                <a16:creationId xmlns:a16="http://schemas.microsoft.com/office/drawing/2014/main" id="{86B263E3-2861-4BA3-A289-33B841C3F301}"/>
              </a:ext>
            </a:extLst>
          </p:cNvPr>
          <p:cNvSpPr txBox="1"/>
          <p:nvPr/>
        </p:nvSpPr>
        <p:spPr>
          <a:xfrm>
            <a:off x="300005" y="4039067"/>
            <a:ext cx="1620957"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収入の目標不達成</a:t>
            </a:r>
            <a:endParaRPr lang="en-US" altLang="ja-JP" sz="1400" dirty="0">
              <a:latin typeface="Meiryo UI" panose="020B0604030504040204" pitchFamily="50" charset="-128"/>
              <a:ea typeface="Meiryo UI" panose="020B0604030504040204" pitchFamily="50" charset="-128"/>
            </a:endParaRPr>
          </a:p>
        </p:txBody>
      </p:sp>
      <p:sp>
        <p:nvSpPr>
          <p:cNvPr id="65" name="矢印: 右 28">
            <a:extLst>
              <a:ext uri="{FF2B5EF4-FFF2-40B4-BE49-F238E27FC236}">
                <a16:creationId xmlns:a16="http://schemas.microsoft.com/office/drawing/2014/main" id="{D6A4EE48-EE8C-4D11-9DB3-E9359E533C28}"/>
              </a:ext>
            </a:extLst>
          </p:cNvPr>
          <p:cNvSpPr/>
          <p:nvPr/>
        </p:nvSpPr>
        <p:spPr>
          <a:xfrm>
            <a:off x="329641" y="4457466"/>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9167C9B1-8AA9-4F8C-9AA9-9B125E998DFB}"/>
              </a:ext>
            </a:extLst>
          </p:cNvPr>
          <p:cNvSpPr txBox="1"/>
          <p:nvPr/>
        </p:nvSpPr>
        <p:spPr>
          <a:xfrm>
            <a:off x="918455" y="4347682"/>
            <a:ext cx="4620162" cy="738664"/>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前年</a:t>
            </a:r>
            <a:r>
              <a:rPr lang="ja-JP" altLang="en-US" sz="1400" b="1" dirty="0" smtClean="0">
                <a:solidFill>
                  <a:srgbClr val="FF0000"/>
                </a:solidFill>
                <a:latin typeface="Meiryo UI" panose="020B0604030504040204" pitchFamily="50" charset="-128"/>
                <a:ea typeface="Meiryo UI" panose="020B0604030504040204" pitchFamily="50" charset="-128"/>
              </a:rPr>
              <a:t>の</a:t>
            </a:r>
            <a:r>
              <a:rPr lang="ja-JP" altLang="en-US" sz="1400" b="1" dirty="0">
                <a:solidFill>
                  <a:srgbClr val="FF0000"/>
                </a:solidFill>
                <a:latin typeface="Meiryo UI" panose="020B0604030504040204" pitchFamily="50" charset="-128"/>
                <a:ea typeface="Meiryo UI" panose="020B0604030504040204" pitchFamily="50" charset="-128"/>
              </a:rPr>
              <a:t>収入目標不達成及び新型コロナウィル感染症の影響による収入減を見越して、周辺店舗への営業活動を実施</a:t>
            </a:r>
            <a:endParaRPr lang="en-US" altLang="ja-JP" sz="1400" b="1" dirty="0">
              <a:solidFill>
                <a:srgbClr val="FF0000"/>
              </a:solidFill>
              <a:latin typeface="Meiryo UI" panose="020B0604030504040204" pitchFamily="50" charset="-128"/>
              <a:ea typeface="Meiryo UI" panose="020B0604030504040204" pitchFamily="50" charset="-128"/>
            </a:endParaRPr>
          </a:p>
          <a:p>
            <a:r>
              <a:rPr kumimoji="1" lang="ja-JP" altLang="en-US" sz="1400" b="1" dirty="0">
                <a:solidFill>
                  <a:srgbClr val="FF0000"/>
                </a:solidFill>
                <a:latin typeface="Meiryo UI" panose="020B0604030504040204" pitchFamily="50" charset="-128"/>
                <a:ea typeface="Meiryo UI" panose="020B0604030504040204" pitchFamily="50" charset="-128"/>
              </a:rPr>
              <a:t>　</a:t>
            </a:r>
          </a:p>
        </p:txBody>
      </p:sp>
      <p:sp>
        <p:nvSpPr>
          <p:cNvPr id="67" name="テキスト ボックス 66">
            <a:extLst>
              <a:ext uri="{FF2B5EF4-FFF2-40B4-BE49-F238E27FC236}">
                <a16:creationId xmlns:a16="http://schemas.microsoft.com/office/drawing/2014/main" id="{82FF3245-0FB8-4C64-8759-D53A9BFBAC6E}"/>
              </a:ext>
            </a:extLst>
          </p:cNvPr>
          <p:cNvSpPr txBox="1"/>
          <p:nvPr/>
        </p:nvSpPr>
        <p:spPr>
          <a:xfrm>
            <a:off x="305745" y="2854098"/>
            <a:ext cx="187904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「暗い」との利用者意見</a:t>
            </a:r>
            <a:endParaRPr lang="en-US" altLang="ja-JP" sz="1400" dirty="0">
              <a:latin typeface="Meiryo UI" panose="020B0604030504040204" pitchFamily="50" charset="-128"/>
              <a:ea typeface="Meiryo UI" panose="020B0604030504040204" pitchFamily="50" charset="-128"/>
            </a:endParaRPr>
          </a:p>
        </p:txBody>
      </p:sp>
      <p:sp>
        <p:nvSpPr>
          <p:cNvPr id="68" name="矢印: 右 28">
            <a:extLst>
              <a:ext uri="{FF2B5EF4-FFF2-40B4-BE49-F238E27FC236}">
                <a16:creationId xmlns:a16="http://schemas.microsoft.com/office/drawing/2014/main" id="{CBB6FC3E-4D81-49AE-96E5-EE71A2B2CB56}"/>
              </a:ext>
            </a:extLst>
          </p:cNvPr>
          <p:cNvSpPr/>
          <p:nvPr/>
        </p:nvSpPr>
        <p:spPr>
          <a:xfrm>
            <a:off x="342322" y="3264749"/>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EE5008E-52E4-4C46-A6EF-20BEEC08E6B3}"/>
              </a:ext>
            </a:extLst>
          </p:cNvPr>
          <p:cNvSpPr txBox="1"/>
          <p:nvPr/>
        </p:nvSpPr>
        <p:spPr>
          <a:xfrm>
            <a:off x="984981" y="5645297"/>
            <a:ext cx="3927287" cy="1169551"/>
          </a:xfrm>
          <a:prstGeom prst="rect">
            <a:avLst/>
          </a:prstGeom>
          <a:noFill/>
        </p:spPr>
        <p:txBody>
          <a:bodyPr wrap="square" rtlCol="0">
            <a:spAutoFit/>
          </a:bodyPr>
          <a:lstStyle/>
          <a:p>
            <a:r>
              <a:rPr lang="ja-JP" altLang="en-US" sz="1400" b="1" dirty="0" smtClean="0">
                <a:solidFill>
                  <a:srgbClr val="FF0000"/>
                </a:solidFill>
                <a:latin typeface="Meiryo UI" panose="020B0604030504040204" pitchFamily="50" charset="-128"/>
                <a:ea typeface="Meiryo UI" panose="020B0604030504040204" pitchFamily="50" charset="-128"/>
              </a:rPr>
              <a:t>清掃</a:t>
            </a:r>
            <a:r>
              <a:rPr lang="ja-JP" altLang="en-US" sz="1400" b="1" dirty="0">
                <a:solidFill>
                  <a:srgbClr val="FF0000"/>
                </a:solidFill>
                <a:latin typeface="Meiryo UI" panose="020B0604030504040204" pitchFamily="50" charset="-128"/>
                <a:ea typeface="Meiryo UI" panose="020B0604030504040204" pitchFamily="50" charset="-128"/>
              </a:rPr>
              <a:t>業務の受託者に対し、ごみを見落とさない等の基本の徹底をお願</a:t>
            </a:r>
            <a:r>
              <a:rPr lang="ja-JP" altLang="en-US" sz="1400" b="1" dirty="0" smtClean="0">
                <a:solidFill>
                  <a:srgbClr val="FF0000"/>
                </a:solidFill>
                <a:latin typeface="Meiryo UI" panose="020B0604030504040204" pitchFamily="50" charset="-128"/>
                <a:ea typeface="Meiryo UI" panose="020B0604030504040204" pitchFamily="50" charset="-128"/>
              </a:rPr>
              <a:t>いするほか、これ</a:t>
            </a:r>
            <a:r>
              <a:rPr lang="ja-JP" altLang="en-US" sz="1400" b="1" dirty="0">
                <a:solidFill>
                  <a:srgbClr val="FF0000"/>
                </a:solidFill>
                <a:latin typeface="Meiryo UI" panose="020B0604030504040204" pitchFamily="50" charset="-128"/>
                <a:ea typeface="Meiryo UI" panose="020B0604030504040204" pitchFamily="50" charset="-128"/>
              </a:rPr>
              <a:t>まで利用者の目に付くところにあった清掃道具を整理整頓する等により、</a:t>
            </a:r>
            <a:r>
              <a:rPr lang="ja-JP" altLang="en-US" sz="1400" b="1" dirty="0" smtClean="0">
                <a:solidFill>
                  <a:srgbClr val="FF0000"/>
                </a:solidFill>
                <a:latin typeface="Meiryo UI" panose="020B0604030504040204" pitchFamily="50" charset="-128"/>
                <a:ea typeface="Meiryo UI" panose="020B0604030504040204" pitchFamily="50" charset="-128"/>
              </a:rPr>
              <a:t>場内美化</a:t>
            </a:r>
            <a:r>
              <a:rPr lang="ja-JP" altLang="en-US" sz="1400" b="1" dirty="0">
                <a:solidFill>
                  <a:srgbClr val="FF0000"/>
                </a:solidFill>
                <a:latin typeface="Meiryo UI" panose="020B0604030504040204" pitchFamily="50" charset="-128"/>
                <a:ea typeface="Meiryo UI" panose="020B0604030504040204" pitchFamily="50" charset="-128"/>
              </a:rPr>
              <a:t>に努めた</a:t>
            </a:r>
          </a:p>
          <a:p>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8E0B5482-588D-46F0-BF4B-70EA4828728A}"/>
              </a:ext>
            </a:extLst>
          </p:cNvPr>
          <p:cNvSpPr txBox="1"/>
          <p:nvPr/>
        </p:nvSpPr>
        <p:spPr>
          <a:xfrm>
            <a:off x="295244" y="5236149"/>
            <a:ext cx="1845377"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「汚い</a:t>
            </a:r>
            <a:r>
              <a:rPr lang="ja-JP" altLang="en-US" sz="1400" dirty="0" smtClean="0">
                <a:latin typeface="Meiryo UI" panose="020B0604030504040204" pitchFamily="50" charset="-128"/>
                <a:ea typeface="Meiryo UI" panose="020B0604030504040204" pitchFamily="50" charset="-128"/>
              </a:rPr>
              <a:t>」と</a:t>
            </a:r>
            <a:r>
              <a:rPr lang="ja-JP" altLang="en-US" sz="1400" dirty="0">
                <a:latin typeface="Meiryo UI" panose="020B0604030504040204" pitchFamily="50" charset="-128"/>
                <a:ea typeface="Meiryo UI" panose="020B0604030504040204" pitchFamily="50" charset="-128"/>
              </a:rPr>
              <a:t>の利用者意見</a:t>
            </a:r>
            <a:endParaRPr lang="en-US" altLang="ja-JP" sz="1400" dirty="0">
              <a:latin typeface="Meiryo UI" panose="020B0604030504040204" pitchFamily="50" charset="-128"/>
              <a:ea typeface="Meiryo UI" panose="020B0604030504040204" pitchFamily="50" charset="-128"/>
            </a:endParaRPr>
          </a:p>
        </p:txBody>
      </p:sp>
      <p:sp>
        <p:nvSpPr>
          <p:cNvPr id="36" name="矢印: 右 28">
            <a:extLst>
              <a:ext uri="{FF2B5EF4-FFF2-40B4-BE49-F238E27FC236}">
                <a16:creationId xmlns:a16="http://schemas.microsoft.com/office/drawing/2014/main" id="{D10AF246-68AE-4B4D-8B86-61B116C68368}"/>
              </a:ext>
            </a:extLst>
          </p:cNvPr>
          <p:cNvSpPr/>
          <p:nvPr/>
        </p:nvSpPr>
        <p:spPr>
          <a:xfrm>
            <a:off x="325767" y="5914354"/>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a:blip r:embed="rId5"/>
          <a:stretch>
            <a:fillRect/>
          </a:stretch>
        </p:blipFill>
        <p:spPr>
          <a:xfrm>
            <a:off x="7205373" y="5240249"/>
            <a:ext cx="1111043" cy="1577321"/>
          </a:xfrm>
          <a:prstGeom prst="rect">
            <a:avLst/>
          </a:prstGeom>
        </p:spPr>
      </p:pic>
      <p:pic>
        <p:nvPicPr>
          <p:cNvPr id="38" name="図 37"/>
          <p:cNvPicPr>
            <a:picLocks noChangeAspect="1"/>
          </p:cNvPicPr>
          <p:nvPr/>
        </p:nvPicPr>
        <p:blipFill>
          <a:blip r:embed="rId6"/>
          <a:stretch>
            <a:fillRect/>
          </a:stretch>
        </p:blipFill>
        <p:spPr>
          <a:xfrm>
            <a:off x="5349497" y="5223711"/>
            <a:ext cx="1199126" cy="1599947"/>
          </a:xfrm>
          <a:prstGeom prst="rect">
            <a:avLst/>
          </a:prstGeom>
        </p:spPr>
      </p:pic>
      <p:cxnSp>
        <p:nvCxnSpPr>
          <p:cNvPr id="39" name="直線矢印コネクタ 38"/>
          <p:cNvCxnSpPr>
            <a:stCxn id="38" idx="3"/>
            <a:endCxn id="37" idx="1"/>
          </p:cNvCxnSpPr>
          <p:nvPr/>
        </p:nvCxnSpPr>
        <p:spPr>
          <a:xfrm>
            <a:off x="6548623" y="6023685"/>
            <a:ext cx="656750" cy="5225"/>
          </a:xfrm>
          <a:prstGeom prst="straightConnector1">
            <a:avLst/>
          </a:prstGeom>
          <a:ln>
            <a:headEnd w="lg" len="lg"/>
            <a:tailEnd type="arrow" w="lg" len="lg"/>
          </a:ln>
        </p:spPr>
        <p:style>
          <a:lnRef idx="1">
            <a:schemeClr val="dk1"/>
          </a:lnRef>
          <a:fillRef idx="0">
            <a:schemeClr val="dk1"/>
          </a:fillRef>
          <a:effectRef idx="0">
            <a:schemeClr val="dk1"/>
          </a:effectRef>
          <a:fontRef idx="minor">
            <a:schemeClr val="tx1"/>
          </a:fontRef>
        </p:style>
      </p:cxn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8860" y="2472489"/>
            <a:ext cx="2112692" cy="1584519"/>
          </a:xfrm>
          <a:prstGeom prst="rect">
            <a:avLst/>
          </a:prstGeom>
        </p:spPr>
      </p:pic>
      <p:pic>
        <p:nvPicPr>
          <p:cNvPr id="70" name="図 69">
            <a:extLst>
              <a:ext uri="{FF2B5EF4-FFF2-40B4-BE49-F238E27FC236}">
                <a16:creationId xmlns:a16="http://schemas.microsoft.com/office/drawing/2014/main" id="{65DBCEFE-C5F1-471C-9537-4D626A49D4DC}"/>
              </a:ext>
            </a:extLst>
          </p:cNvPr>
          <p:cNvPicPr>
            <a:picLocks noChangeAspect="1"/>
          </p:cNvPicPr>
          <p:nvPr/>
        </p:nvPicPr>
        <p:blipFill>
          <a:blip r:embed="rId8"/>
          <a:stretch>
            <a:fillRect/>
          </a:stretch>
        </p:blipFill>
        <p:spPr>
          <a:xfrm>
            <a:off x="6600247" y="2991463"/>
            <a:ext cx="1782554" cy="1985331"/>
          </a:xfrm>
          <a:prstGeom prst="rect">
            <a:avLst/>
          </a:prstGeom>
        </p:spPr>
      </p:pic>
      <p:sp>
        <p:nvSpPr>
          <p:cNvPr id="25" name="テキスト ボックス 24">
            <a:extLst>
              <a:ext uri="{FF2B5EF4-FFF2-40B4-BE49-F238E27FC236}">
                <a16:creationId xmlns:a16="http://schemas.microsoft.com/office/drawing/2014/main" id="{82FF3245-0FB8-4C64-8759-D53A9BFBAC6E}"/>
              </a:ext>
            </a:extLst>
          </p:cNvPr>
          <p:cNvSpPr txBox="1"/>
          <p:nvPr/>
        </p:nvSpPr>
        <p:spPr>
          <a:xfrm>
            <a:off x="0" y="2797645"/>
            <a:ext cx="441146"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①</a:t>
            </a:r>
            <a:endParaRPr lang="en-US" altLang="ja-JP" sz="2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2FF3245-0FB8-4C64-8759-D53A9BFBAC6E}"/>
              </a:ext>
            </a:extLst>
          </p:cNvPr>
          <p:cNvSpPr txBox="1"/>
          <p:nvPr/>
        </p:nvSpPr>
        <p:spPr>
          <a:xfrm>
            <a:off x="0" y="3964994"/>
            <a:ext cx="44114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②</a:t>
            </a:r>
            <a:endParaRPr lang="en-US" altLang="ja-JP" sz="20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82FF3245-0FB8-4C64-8759-D53A9BFBAC6E}"/>
              </a:ext>
            </a:extLst>
          </p:cNvPr>
          <p:cNvSpPr txBox="1"/>
          <p:nvPr/>
        </p:nvSpPr>
        <p:spPr>
          <a:xfrm>
            <a:off x="-9230" y="5189982"/>
            <a:ext cx="408749"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③</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29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2DD16DAC-A7F6-4BC8-8946-C09C433B2B54}"/>
              </a:ext>
            </a:extLst>
          </p:cNvPr>
          <p:cNvSpPr/>
          <p:nvPr/>
        </p:nvSpPr>
        <p:spPr>
          <a:xfrm>
            <a:off x="0" y="-27384"/>
            <a:ext cx="9144000" cy="523220"/>
          </a:xfrm>
          <a:prstGeom prst="rect">
            <a:avLst/>
          </a:prstGeom>
          <a:solidFill>
            <a:srgbClr val="0070C0"/>
          </a:solidFill>
        </p:spPr>
        <p:txBody>
          <a:bodyPr wrap="square">
            <a:spAutoFit/>
          </a:bodyPr>
          <a:lstStyle/>
          <a:p>
            <a:r>
              <a:rPr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過去の評価委員会のご意見等への対応状況</a:t>
            </a:r>
          </a:p>
        </p:txBody>
      </p:sp>
      <p:sp>
        <p:nvSpPr>
          <p:cNvPr id="29" name="テキスト ボックス 28">
            <a:extLst>
              <a:ext uri="{FF2B5EF4-FFF2-40B4-BE49-F238E27FC236}">
                <a16:creationId xmlns:a16="http://schemas.microsoft.com/office/drawing/2014/main" id="{B097FE87-2DF7-4347-86B3-2E408ADA243B}"/>
              </a:ext>
            </a:extLst>
          </p:cNvPr>
          <p:cNvSpPr txBox="1"/>
          <p:nvPr/>
        </p:nvSpPr>
        <p:spPr>
          <a:xfrm>
            <a:off x="844474" y="1697542"/>
            <a:ext cx="3406116" cy="523220"/>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　</a:t>
            </a:r>
            <a:r>
              <a:rPr lang="en-US" altLang="ja-JP" sz="1400" b="1" dirty="0">
                <a:solidFill>
                  <a:srgbClr val="FF0000"/>
                </a:solidFill>
                <a:latin typeface="Meiryo UI" panose="020B0604030504040204" pitchFamily="50" charset="-128"/>
                <a:ea typeface="Meiryo UI" panose="020B0604030504040204" pitchFamily="50" charset="-128"/>
              </a:rPr>
              <a:t>2</a:t>
            </a:r>
            <a:r>
              <a:rPr lang="ja-JP" altLang="en-US" sz="1400" b="1" dirty="0">
                <a:solidFill>
                  <a:srgbClr val="FF0000"/>
                </a:solidFill>
                <a:latin typeface="Meiryo UI" panose="020B0604030504040204" pitchFamily="50" charset="-128"/>
                <a:ea typeface="Meiryo UI" panose="020B0604030504040204" pitchFamily="50" charset="-128"/>
              </a:rPr>
              <a:t>階やスロープ部の特に舗装が劣化</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　している箇所について補修を実施</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527F028E-F494-4CD0-900C-E99ADD168F2F}"/>
              </a:ext>
            </a:extLst>
          </p:cNvPr>
          <p:cNvSpPr txBox="1"/>
          <p:nvPr/>
        </p:nvSpPr>
        <p:spPr>
          <a:xfrm>
            <a:off x="323528" y="1268760"/>
            <a:ext cx="386516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「舗装及び路面標示が劣化している」 との委員意見</a:t>
            </a:r>
            <a:endParaRPr lang="en-US" altLang="ja-JP" sz="14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CA75A3DE-5424-4187-9506-25E900A63D3B}"/>
              </a:ext>
            </a:extLst>
          </p:cNvPr>
          <p:cNvSpPr txBox="1"/>
          <p:nvPr/>
        </p:nvSpPr>
        <p:spPr>
          <a:xfrm>
            <a:off x="188116" y="619526"/>
            <a:ext cx="1441420" cy="307777"/>
          </a:xfrm>
          <a:prstGeom prst="rect">
            <a:avLst/>
          </a:prstGeom>
          <a:solidFill>
            <a:schemeClr val="tx2">
              <a:lumMod val="20000"/>
              <a:lumOff val="80000"/>
            </a:schemeClr>
          </a:solidFill>
          <a:ln>
            <a:solidFill>
              <a:schemeClr val="tx1"/>
            </a:solidFill>
          </a:ln>
        </p:spPr>
        <p:txBody>
          <a:bodyPr wrap="none" rtlCol="0">
            <a:spAutoFit/>
          </a:bodyPr>
          <a:lstStyle/>
          <a:p>
            <a:r>
              <a:rPr lang="ja-JP" altLang="en-US" sz="1400" dirty="0">
                <a:latin typeface="Meiryo UI" panose="020B0604030504040204" pitchFamily="50" charset="-128"/>
                <a:ea typeface="Meiryo UI" panose="020B0604030504040204" pitchFamily="50" charset="-128"/>
              </a:rPr>
              <a:t>江坂立体駐車場</a:t>
            </a:r>
            <a:endParaRPr lang="en-US" altLang="ja-JP" sz="1400" dirty="0">
              <a:latin typeface="Meiryo UI" panose="020B0604030504040204" pitchFamily="50" charset="-128"/>
              <a:ea typeface="Meiryo UI" panose="020B0604030504040204" pitchFamily="50" charset="-128"/>
            </a:endParaRPr>
          </a:p>
        </p:txBody>
      </p:sp>
      <p:sp>
        <p:nvSpPr>
          <p:cNvPr id="42" name="矢印: 右 41">
            <a:extLst>
              <a:ext uri="{FF2B5EF4-FFF2-40B4-BE49-F238E27FC236}">
                <a16:creationId xmlns:a16="http://schemas.microsoft.com/office/drawing/2014/main" id="{3DD88037-5E49-4E21-B4D3-BE6CAFBE541A}"/>
              </a:ext>
            </a:extLst>
          </p:cNvPr>
          <p:cNvSpPr/>
          <p:nvPr/>
        </p:nvSpPr>
        <p:spPr>
          <a:xfrm>
            <a:off x="420843" y="1780101"/>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B4BD464-F36A-445B-A269-71337B2B0D8A}"/>
              </a:ext>
            </a:extLst>
          </p:cNvPr>
          <p:cNvSpPr txBox="1"/>
          <p:nvPr/>
        </p:nvSpPr>
        <p:spPr>
          <a:xfrm>
            <a:off x="860277" y="3183675"/>
            <a:ext cx="3390312" cy="523220"/>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　</a:t>
            </a:r>
            <a:r>
              <a:rPr lang="en-US" altLang="ja-JP" sz="1400" b="1" dirty="0">
                <a:solidFill>
                  <a:srgbClr val="FF0000"/>
                </a:solidFill>
                <a:latin typeface="Meiryo UI" panose="020B0604030504040204" pitchFamily="50" charset="-128"/>
                <a:ea typeface="Meiryo UI" panose="020B0604030504040204" pitchFamily="50" charset="-128"/>
              </a:rPr>
              <a:t>2</a:t>
            </a:r>
            <a:r>
              <a:rPr lang="ja-JP" altLang="en-US" sz="1400" b="1" dirty="0">
                <a:solidFill>
                  <a:srgbClr val="FF0000"/>
                </a:solidFill>
                <a:latin typeface="Meiryo UI" panose="020B0604030504040204" pitchFamily="50" charset="-128"/>
                <a:ea typeface="Meiryo UI" panose="020B0604030504040204" pitchFamily="50" charset="-128"/>
              </a:rPr>
              <a:t>階の照明不点灯箇所のうち、</a:t>
            </a:r>
            <a:r>
              <a:rPr lang="en-US" altLang="ja-JP" sz="1400" b="1" dirty="0">
                <a:solidFill>
                  <a:srgbClr val="FF0000"/>
                </a:solidFill>
                <a:latin typeface="Meiryo UI" panose="020B0604030504040204" pitchFamily="50" charset="-128"/>
                <a:ea typeface="Meiryo UI" panose="020B0604030504040204" pitchFamily="50" charset="-128"/>
              </a:rPr>
              <a:t>9</a:t>
            </a:r>
            <a:r>
              <a:rPr lang="ja-JP" altLang="en-US" sz="1400" b="1" dirty="0">
                <a:solidFill>
                  <a:srgbClr val="FF0000"/>
                </a:solidFill>
                <a:latin typeface="Meiryo UI" panose="020B0604030504040204" pitchFamily="50" charset="-128"/>
                <a:ea typeface="Meiryo UI" panose="020B0604030504040204" pitchFamily="50" charset="-128"/>
              </a:rPr>
              <a:t>箇所の</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　電球の交換を実施</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645D3536-A8BF-4ECF-A1C3-4FA66F24166A}"/>
              </a:ext>
            </a:extLst>
          </p:cNvPr>
          <p:cNvSpPr txBox="1"/>
          <p:nvPr/>
        </p:nvSpPr>
        <p:spPr>
          <a:xfrm>
            <a:off x="323528" y="2780928"/>
            <a:ext cx="1845377"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「暗い」との利用者意見</a:t>
            </a:r>
            <a:endParaRPr lang="en-US" altLang="ja-JP" sz="1400" dirty="0">
              <a:latin typeface="Meiryo UI" panose="020B0604030504040204" pitchFamily="50" charset="-128"/>
              <a:ea typeface="Meiryo UI" panose="020B0604030504040204" pitchFamily="50" charset="-128"/>
            </a:endParaRPr>
          </a:p>
        </p:txBody>
      </p:sp>
      <p:sp>
        <p:nvSpPr>
          <p:cNvPr id="49" name="矢印: 右 28">
            <a:extLst>
              <a:ext uri="{FF2B5EF4-FFF2-40B4-BE49-F238E27FC236}">
                <a16:creationId xmlns:a16="http://schemas.microsoft.com/office/drawing/2014/main" id="{9E901BA9-0B36-448F-A82E-D2584F314A87}"/>
              </a:ext>
            </a:extLst>
          </p:cNvPr>
          <p:cNvSpPr/>
          <p:nvPr/>
        </p:nvSpPr>
        <p:spPr>
          <a:xfrm>
            <a:off x="417559" y="3309734"/>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a:extLst>
              <a:ext uri="{FF2B5EF4-FFF2-40B4-BE49-F238E27FC236}">
                <a16:creationId xmlns:a16="http://schemas.microsoft.com/office/drawing/2014/main" id="{9ED80B20-6224-4E48-89AA-D54954EB608A}"/>
              </a:ext>
            </a:extLst>
          </p:cNvPr>
          <p:cNvCxnSpPr>
            <a:stCxn id="56" idx="3"/>
            <a:endCxn id="55" idx="1"/>
          </p:cNvCxnSpPr>
          <p:nvPr/>
        </p:nvCxnSpPr>
        <p:spPr>
          <a:xfrm flipV="1">
            <a:off x="6426562" y="3142893"/>
            <a:ext cx="564297" cy="1996"/>
          </a:xfrm>
          <a:prstGeom prst="straightConnector1">
            <a:avLst/>
          </a:prstGeom>
          <a:ln>
            <a:headEnd w="lg" len="lg"/>
            <a:tailEnd type="arrow" w="lg" len="lg"/>
          </a:ln>
        </p:spPr>
        <p:style>
          <a:lnRef idx="1">
            <a:schemeClr val="dk1"/>
          </a:lnRef>
          <a:fillRef idx="0">
            <a:schemeClr val="dk1"/>
          </a:fillRef>
          <a:effectRef idx="0">
            <a:schemeClr val="dk1"/>
          </a:effectRef>
          <a:fontRef idx="minor">
            <a:schemeClr val="tx1"/>
          </a:fontRef>
        </p:style>
      </p:cxnSp>
      <p:pic>
        <p:nvPicPr>
          <p:cNvPr id="53" name="図 52">
            <a:extLst>
              <a:ext uri="{FF2B5EF4-FFF2-40B4-BE49-F238E27FC236}">
                <a16:creationId xmlns:a16="http://schemas.microsoft.com/office/drawing/2014/main" id="{B8D8866F-20FE-470E-B5D2-05967BDBF92E}"/>
              </a:ext>
            </a:extLst>
          </p:cNvPr>
          <p:cNvPicPr>
            <a:picLocks noChangeAspect="1"/>
          </p:cNvPicPr>
          <p:nvPr/>
        </p:nvPicPr>
        <p:blipFill rotWithShape="1">
          <a:blip r:embed="rId3"/>
          <a:srcRect b="9656"/>
          <a:stretch/>
        </p:blipFill>
        <p:spPr>
          <a:xfrm>
            <a:off x="5702633" y="980728"/>
            <a:ext cx="2067846" cy="1391104"/>
          </a:xfrm>
          <a:prstGeom prst="rect">
            <a:avLst/>
          </a:prstGeom>
        </p:spPr>
      </p:pic>
      <p:pic>
        <p:nvPicPr>
          <p:cNvPr id="55" name="図 54">
            <a:extLst>
              <a:ext uri="{FF2B5EF4-FFF2-40B4-BE49-F238E27FC236}">
                <a16:creationId xmlns:a16="http://schemas.microsoft.com/office/drawing/2014/main" id="{1731F25E-F026-4288-8EF2-0B8EBED70E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995"/>
          <a:stretch/>
        </p:blipFill>
        <p:spPr>
          <a:xfrm>
            <a:off x="6990859" y="2574671"/>
            <a:ext cx="1782554" cy="1136444"/>
          </a:xfrm>
          <a:prstGeom prst="rect">
            <a:avLst/>
          </a:prstGeom>
        </p:spPr>
      </p:pic>
      <p:pic>
        <p:nvPicPr>
          <p:cNvPr id="56" name="図 55">
            <a:extLst>
              <a:ext uri="{FF2B5EF4-FFF2-40B4-BE49-F238E27FC236}">
                <a16:creationId xmlns:a16="http://schemas.microsoft.com/office/drawing/2014/main" id="{F00972D8-D014-4681-A800-26436C7C1D6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4696"/>
          <a:stretch/>
        </p:blipFill>
        <p:spPr>
          <a:xfrm>
            <a:off x="4644008" y="2574671"/>
            <a:ext cx="1782554" cy="1140436"/>
          </a:xfrm>
          <a:prstGeom prst="rect">
            <a:avLst/>
          </a:prstGeom>
        </p:spPr>
      </p:pic>
      <p:sp>
        <p:nvSpPr>
          <p:cNvPr id="37" name="テキスト ボックス 36">
            <a:extLst>
              <a:ext uri="{FF2B5EF4-FFF2-40B4-BE49-F238E27FC236}">
                <a16:creationId xmlns:a16="http://schemas.microsoft.com/office/drawing/2014/main" id="{7B4BD464-F36A-445B-A269-71337B2B0D8A}"/>
              </a:ext>
            </a:extLst>
          </p:cNvPr>
          <p:cNvSpPr txBox="1"/>
          <p:nvPr/>
        </p:nvSpPr>
        <p:spPr>
          <a:xfrm>
            <a:off x="860276" y="5072555"/>
            <a:ext cx="3928500" cy="738664"/>
          </a:xfrm>
          <a:prstGeom prst="rect">
            <a:avLst/>
          </a:prstGeom>
          <a:noFill/>
        </p:spPr>
        <p:txBody>
          <a:bodyPr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rPr>
              <a:t>　既</a:t>
            </a:r>
            <a:r>
              <a:rPr lang="ja-JP" altLang="en-US" sz="1400" b="1" dirty="0" smtClean="0">
                <a:solidFill>
                  <a:srgbClr val="FF0000"/>
                </a:solidFill>
                <a:latin typeface="Meiryo UI" panose="020B0604030504040204" pitchFamily="50" charset="-128"/>
                <a:ea typeface="Meiryo UI" panose="020B0604030504040204" pitchFamily="50" charset="-128"/>
              </a:rPr>
              <a:t>に実施している「場内禁煙」の掲示に加えて</a:t>
            </a:r>
            <a:endParaRPr lang="en-US" altLang="ja-JP" sz="1400" b="1" dirty="0" smtClean="0">
              <a:solidFill>
                <a:srgbClr val="FF0000"/>
              </a:solidFill>
              <a:latin typeface="Meiryo UI" panose="020B0604030504040204" pitchFamily="50" charset="-128"/>
              <a:ea typeface="Meiryo UI" panose="020B0604030504040204" pitchFamily="50" charset="-128"/>
            </a:endParaRPr>
          </a:p>
          <a:p>
            <a:r>
              <a:rPr lang="ja-JP" altLang="en-US" sz="1400" b="1" dirty="0" smtClean="0">
                <a:solidFill>
                  <a:srgbClr val="FF0000"/>
                </a:solidFill>
                <a:latin typeface="Meiryo UI" panose="020B0604030504040204" pitchFamily="50" charset="-128"/>
                <a:ea typeface="Meiryo UI" panose="020B0604030504040204" pitchFamily="50" charset="-128"/>
              </a:rPr>
              <a:t>江坂駅周辺が「路上喫煙禁止地区及び環境美化推進重点地区」に指定されていることを啓発</a:t>
            </a:r>
            <a:endParaRPr lang="en-US" altLang="ja-JP" sz="1400" b="1" dirty="0">
              <a:solidFill>
                <a:srgbClr val="FF0000"/>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645D3536-A8BF-4ECF-A1C3-4FA66F24166A}"/>
              </a:ext>
            </a:extLst>
          </p:cNvPr>
          <p:cNvSpPr txBox="1"/>
          <p:nvPr/>
        </p:nvSpPr>
        <p:spPr>
          <a:xfrm>
            <a:off x="323528" y="4669808"/>
            <a:ext cx="3419526"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「タバコを吸っている人がいる」</a:t>
            </a:r>
            <a:r>
              <a:rPr lang="ja-JP" altLang="en-US" sz="1400" dirty="0">
                <a:latin typeface="Meiryo UI" panose="020B0604030504040204" pitchFamily="50" charset="-128"/>
                <a:ea typeface="Meiryo UI" panose="020B0604030504040204" pitchFamily="50" charset="-128"/>
              </a:rPr>
              <a:t>との利用者意見</a:t>
            </a:r>
            <a:endParaRPr lang="en-US" altLang="ja-JP" sz="1400" dirty="0">
              <a:latin typeface="Meiryo UI" panose="020B0604030504040204" pitchFamily="50" charset="-128"/>
              <a:ea typeface="Meiryo UI" panose="020B0604030504040204" pitchFamily="50" charset="-128"/>
            </a:endParaRPr>
          </a:p>
        </p:txBody>
      </p:sp>
      <p:sp>
        <p:nvSpPr>
          <p:cNvPr id="39" name="矢印: 右 28">
            <a:extLst>
              <a:ext uri="{FF2B5EF4-FFF2-40B4-BE49-F238E27FC236}">
                <a16:creationId xmlns:a16="http://schemas.microsoft.com/office/drawing/2014/main" id="{9E901BA9-0B36-448F-A82E-D2584F314A87}"/>
              </a:ext>
            </a:extLst>
          </p:cNvPr>
          <p:cNvSpPr/>
          <p:nvPr/>
        </p:nvSpPr>
        <p:spPr>
          <a:xfrm>
            <a:off x="417559" y="5198614"/>
            <a:ext cx="468811" cy="307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633" y="3901212"/>
            <a:ext cx="2077563" cy="1471706"/>
          </a:xfrm>
          <a:prstGeom prst="rect">
            <a:avLst/>
          </a:prstGeom>
          <a:ln w="3175">
            <a:solidFill>
              <a:schemeClr val="tx1"/>
            </a:solidFill>
          </a:ln>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2117" y="5422590"/>
            <a:ext cx="1721780" cy="1291335"/>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6930" y="5422591"/>
            <a:ext cx="1721780" cy="1291335"/>
          </a:xfrm>
          <a:prstGeom prst="rect">
            <a:avLst/>
          </a:prstGeom>
        </p:spPr>
      </p:pic>
      <p:sp>
        <p:nvSpPr>
          <p:cNvPr id="17" name="楕円 16"/>
          <p:cNvSpPr/>
          <p:nvPr/>
        </p:nvSpPr>
        <p:spPr>
          <a:xfrm>
            <a:off x="5847820" y="5835887"/>
            <a:ext cx="410490" cy="401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p:cNvSpPr/>
          <p:nvPr/>
        </p:nvSpPr>
        <p:spPr>
          <a:xfrm>
            <a:off x="7364354" y="5835887"/>
            <a:ext cx="550139" cy="602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82FF3245-0FB8-4C64-8759-D53A9BFBAC6E}"/>
              </a:ext>
            </a:extLst>
          </p:cNvPr>
          <p:cNvSpPr txBox="1"/>
          <p:nvPr/>
        </p:nvSpPr>
        <p:spPr>
          <a:xfrm>
            <a:off x="0" y="1212617"/>
            <a:ext cx="441146"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④</a:t>
            </a:r>
            <a:endParaRPr lang="en-US" altLang="ja-JP" sz="20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82FF3245-0FB8-4C64-8759-D53A9BFBAC6E}"/>
              </a:ext>
            </a:extLst>
          </p:cNvPr>
          <p:cNvSpPr txBox="1"/>
          <p:nvPr/>
        </p:nvSpPr>
        <p:spPr>
          <a:xfrm>
            <a:off x="0" y="2708920"/>
            <a:ext cx="441146"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⑤</a:t>
            </a:r>
            <a:endParaRPr lang="en-US" altLang="ja-JP" sz="20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82FF3245-0FB8-4C64-8759-D53A9BFBAC6E}"/>
              </a:ext>
            </a:extLst>
          </p:cNvPr>
          <p:cNvSpPr txBox="1"/>
          <p:nvPr/>
        </p:nvSpPr>
        <p:spPr>
          <a:xfrm>
            <a:off x="-9230" y="4613066"/>
            <a:ext cx="408749"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20012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TotalTime>
  <Words>603</Words>
  <Application>Microsoft Office PowerPoint</Application>
  <PresentationFormat>画面に合わせる (4:3)</PresentationFormat>
  <Paragraphs>54</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ＭＳ Ｐゴシック</vt:lpstr>
      <vt:lpstr>游ゴシック</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青木　大児</dc:creator>
  <cp:lastModifiedBy>七原亮太</cp:lastModifiedBy>
  <cp:revision>142</cp:revision>
  <cp:lastPrinted>2022-06-15T04:28:10Z</cp:lastPrinted>
  <dcterms:created xsi:type="dcterms:W3CDTF">2018-05-02T08:40:18Z</dcterms:created>
  <dcterms:modified xsi:type="dcterms:W3CDTF">2022-06-15T08:16:38Z</dcterms:modified>
</cp:coreProperties>
</file>