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442" r:id="rId5"/>
    <p:sldId id="443"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95B3D7"/>
    <a:srgbClr val="FF3399"/>
    <a:srgbClr val="4AAE12"/>
    <a:srgbClr val="F14805"/>
    <a:srgbClr val="FEFBDA"/>
    <a:srgbClr val="FDF9CB"/>
    <a:srgbClr val="FDFDCB"/>
    <a:srgbClr val="FD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68" autoAdjust="0"/>
    <p:restoredTop sz="98587" autoAdjust="0"/>
  </p:normalViewPr>
  <p:slideViewPr>
    <p:cSldViewPr>
      <p:cViewPr varScale="1">
        <p:scale>
          <a:sx n="52" d="100"/>
          <a:sy n="52" d="100"/>
        </p:scale>
        <p:origin x="2502" y="7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22"/>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7"/>
            <a:ext cx="2949575" cy="496888"/>
          </a:xfrm>
          <a:prstGeom prst="rect">
            <a:avLst/>
          </a:prstGeom>
        </p:spPr>
        <p:txBody>
          <a:bodyPr vert="horz" lIns="91356" tIns="45680" rIns="91356" bIns="4568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8" y="7"/>
            <a:ext cx="2949575" cy="496888"/>
          </a:xfrm>
          <a:prstGeom prst="rect">
            <a:avLst/>
          </a:prstGeom>
        </p:spPr>
        <p:txBody>
          <a:bodyPr vert="horz" lIns="91356" tIns="45680" rIns="91356" bIns="45680" rtlCol="0"/>
          <a:lstStyle>
            <a:lvl1pPr algn="r">
              <a:defRPr sz="1200"/>
            </a:lvl1pPr>
          </a:lstStyle>
          <a:p>
            <a:fld id="{D6E1D015-2EA0-4B61-B928-CBD8A0062C15}" type="datetimeFigureOut">
              <a:rPr kumimoji="1" lang="ja-JP" altLang="en-US" smtClean="0"/>
              <a:t>2023/6/12</a:t>
            </a:fld>
            <a:endParaRPr kumimoji="1" lang="ja-JP" altLang="en-US"/>
          </a:p>
        </p:txBody>
      </p:sp>
      <p:sp>
        <p:nvSpPr>
          <p:cNvPr id="4" name="フッター プレースホルダー 3"/>
          <p:cNvSpPr>
            <a:spLocks noGrp="1"/>
          </p:cNvSpPr>
          <p:nvPr>
            <p:ph type="ftr" sz="quarter" idx="2"/>
          </p:nvPr>
        </p:nvSpPr>
        <p:spPr>
          <a:xfrm>
            <a:off x="16" y="9440864"/>
            <a:ext cx="2949575" cy="496887"/>
          </a:xfrm>
          <a:prstGeom prst="rect">
            <a:avLst/>
          </a:prstGeom>
        </p:spPr>
        <p:txBody>
          <a:bodyPr vert="horz" lIns="91356" tIns="45680" rIns="91356" bIns="4568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8" y="9440864"/>
            <a:ext cx="2949575" cy="496887"/>
          </a:xfrm>
          <a:prstGeom prst="rect">
            <a:avLst/>
          </a:prstGeom>
        </p:spPr>
        <p:txBody>
          <a:bodyPr vert="horz" lIns="91356" tIns="45680" rIns="91356" bIns="45680"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8"/>
            <a:ext cx="2949790" cy="496967"/>
          </a:xfrm>
          <a:prstGeom prst="rect">
            <a:avLst/>
          </a:prstGeom>
        </p:spPr>
        <p:txBody>
          <a:bodyPr vert="horz" lIns="91356" tIns="45680" rIns="91356" bIns="4568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6" y="18"/>
            <a:ext cx="2949790" cy="496967"/>
          </a:xfrm>
          <a:prstGeom prst="rect">
            <a:avLst/>
          </a:prstGeom>
        </p:spPr>
        <p:txBody>
          <a:bodyPr vert="horz" lIns="91356" tIns="45680" rIns="91356" bIns="45680" rtlCol="0"/>
          <a:lstStyle>
            <a:lvl1pPr algn="r">
              <a:defRPr sz="1200"/>
            </a:lvl1pPr>
          </a:lstStyle>
          <a:p>
            <a:fld id="{96320395-F39B-42D7-9562-8242D79D344F}" type="datetimeFigureOut">
              <a:rPr kumimoji="1" lang="ja-JP" altLang="en-US" smtClean="0"/>
              <a:t>2023/6/12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56" tIns="45680" rIns="91356" bIns="45680"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56" tIns="45680" rIns="91356" bIns="4568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68"/>
            <a:ext cx="2949790" cy="496967"/>
          </a:xfrm>
          <a:prstGeom prst="rect">
            <a:avLst/>
          </a:prstGeom>
        </p:spPr>
        <p:txBody>
          <a:bodyPr vert="horz" lIns="91356" tIns="45680" rIns="91356" bIns="4568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6" y="9440668"/>
            <a:ext cx="2949790" cy="496967"/>
          </a:xfrm>
          <a:prstGeom prst="rect">
            <a:avLst/>
          </a:prstGeom>
        </p:spPr>
        <p:txBody>
          <a:bodyPr vert="horz" lIns="91356" tIns="45680" rIns="91356" bIns="45680"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メモ 4"/>
          <p:cNvSpPr/>
          <p:nvPr/>
        </p:nvSpPr>
        <p:spPr>
          <a:xfrm>
            <a:off x="33192" y="501055"/>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大阪モノレール</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t="13361"/>
          <a:stretch>
            <a:fillRect/>
          </a:stretch>
        </p:blipFill>
        <p:spPr bwMode="auto">
          <a:xfrm>
            <a:off x="239737" y="1893184"/>
            <a:ext cx="5997575" cy="7591507"/>
          </a:xfrm>
          <a:prstGeom prst="rect">
            <a:avLst/>
          </a:prstGeom>
          <a:noFill/>
          <a:ln>
            <a:noFill/>
          </a:ln>
        </p:spPr>
      </p:pic>
      <p:grpSp>
        <p:nvGrpSpPr>
          <p:cNvPr id="7" name="グループ化 6"/>
          <p:cNvGrpSpPr/>
          <p:nvPr/>
        </p:nvGrpSpPr>
        <p:grpSpPr>
          <a:xfrm>
            <a:off x="5528738" y="8566145"/>
            <a:ext cx="444688" cy="1021207"/>
            <a:chOff x="614362" y="33337"/>
            <a:chExt cx="418440" cy="900113"/>
          </a:xfrm>
        </p:grpSpPr>
        <p:cxnSp>
          <p:nvCxnSpPr>
            <p:cNvPr id="8" name="直線矢印コネクタ 7"/>
            <p:cNvCxnSpPr/>
            <p:nvPr/>
          </p:nvCxnSpPr>
          <p:spPr>
            <a:xfrm>
              <a:off x="1009650" y="33337"/>
              <a:ext cx="0" cy="888938"/>
            </a:xfrm>
            <a:prstGeom prst="straightConnector1">
              <a:avLst/>
            </a:prstGeom>
            <a:ln w="3175">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614362" y="933450"/>
              <a:ext cx="418440" cy="0"/>
            </a:xfrm>
            <a:prstGeom prst="line">
              <a:avLst/>
            </a:prstGeom>
            <a:ln w="3175">
              <a:headEnd type="none" w="sm" len="sm"/>
              <a:tailEnd type="none" w="sm" len="sm"/>
            </a:ln>
          </p:spPr>
          <p:style>
            <a:lnRef idx="1">
              <a:schemeClr val="dk1"/>
            </a:lnRef>
            <a:fillRef idx="0">
              <a:schemeClr val="dk1"/>
            </a:fillRef>
            <a:effectRef idx="0">
              <a:schemeClr val="dk1"/>
            </a:effectRef>
            <a:fontRef idx="minor">
              <a:schemeClr val="tx1"/>
            </a:fontRef>
          </p:style>
        </p:cxnSp>
      </p:grpSp>
      <p:graphicFrame>
        <p:nvGraphicFramePr>
          <p:cNvPr id="2" name="表 1"/>
          <p:cNvGraphicFramePr>
            <a:graphicFrameLocks noGrp="1"/>
          </p:cNvGraphicFramePr>
          <p:nvPr>
            <p:extLst>
              <p:ext uri="{D42A27DB-BD31-4B8C-83A1-F6EECF244321}">
                <p14:modId xmlns:p14="http://schemas.microsoft.com/office/powerpoint/2010/main" val="778860942"/>
              </p:ext>
            </p:extLst>
          </p:nvPr>
        </p:nvGraphicFramePr>
        <p:xfrm>
          <a:off x="260649" y="1075681"/>
          <a:ext cx="3961071" cy="745490"/>
        </p:xfrm>
        <a:graphic>
          <a:graphicData uri="http://schemas.openxmlformats.org/drawingml/2006/table">
            <a:tbl>
              <a:tblPr firstRow="1" firstCol="1" bandRow="1"/>
              <a:tblGrid>
                <a:gridCol w="237689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167640">
                <a:tc>
                  <a:txBody>
                    <a:bodyPr/>
                    <a:lstStyle/>
                    <a:p>
                      <a:pPr algn="ctr">
                        <a:spcAft>
                          <a:spcPts val="0"/>
                        </a:spcAft>
                      </a:pPr>
                      <a:r>
                        <a:rPr lang="ja-JP" sz="1100" kern="100" dirty="0">
                          <a:effectLst/>
                          <a:latin typeface="Century"/>
                          <a:ea typeface="HG丸ｺﾞｼｯｸM-PRO"/>
                          <a:cs typeface="Times New Roman"/>
                        </a:rPr>
                        <a:t>区間</a:t>
                      </a:r>
                      <a:endParaRPr lang="ja-JP" sz="11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ja-JP" sz="1100" kern="100" dirty="0">
                          <a:effectLst/>
                          <a:latin typeface="Century"/>
                          <a:ea typeface="HG丸ｺﾞｼｯｸM-PRO"/>
                          <a:cs typeface="Times New Roman"/>
                        </a:rPr>
                        <a:t>距離</a:t>
                      </a:r>
                      <a:endParaRPr lang="ja-JP" sz="11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96545">
                <a:tc>
                  <a:txBody>
                    <a:bodyPr/>
                    <a:lstStyle/>
                    <a:p>
                      <a:pPr algn="just">
                        <a:spcAft>
                          <a:spcPts val="0"/>
                        </a:spcAft>
                      </a:pPr>
                      <a:r>
                        <a:rPr lang="ja-JP" sz="1000" kern="100" dirty="0">
                          <a:effectLst/>
                          <a:latin typeface="Century"/>
                          <a:ea typeface="HG丸ｺﾞｼｯｸM-PRO"/>
                          <a:cs typeface="Times New Roman"/>
                        </a:rPr>
                        <a:t>大阪空港～門真市</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HG丸ｺﾞｼｯｸM-PRO"/>
                          <a:ea typeface="ＭＳ 明朝"/>
                          <a:cs typeface="Times New Roman"/>
                        </a:rPr>
                        <a:t>21.7km</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305">
                <a:tc>
                  <a:txBody>
                    <a:bodyPr/>
                    <a:lstStyle/>
                    <a:p>
                      <a:pPr algn="just">
                        <a:spcAft>
                          <a:spcPts val="0"/>
                        </a:spcAft>
                      </a:pPr>
                      <a:r>
                        <a:rPr lang="ja-JP" sz="1000" kern="100" dirty="0">
                          <a:effectLst/>
                          <a:latin typeface="Century"/>
                          <a:ea typeface="HG丸ｺﾞｼｯｸM-PRO"/>
                          <a:cs typeface="Times New Roman"/>
                        </a:rPr>
                        <a:t>万博記念公園～彩都西</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HG丸ｺﾞｼｯｸM-PRO"/>
                          <a:ea typeface="ＭＳ 明朝"/>
                          <a:cs typeface="Times New Roman"/>
                        </a:rPr>
                        <a:t>6.9km</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Text Box 271"/>
          <p:cNvSpPr txBox="1">
            <a:spLocks noChangeArrowheads="1"/>
          </p:cNvSpPr>
          <p:nvPr/>
        </p:nvSpPr>
        <p:spPr bwMode="auto">
          <a:xfrm>
            <a:off x="260648" y="886804"/>
            <a:ext cx="1556792" cy="29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営業線</a:t>
            </a:r>
            <a:endPar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920281" y="8878825"/>
            <a:ext cx="278602" cy="646331"/>
          </a:xfrm>
          <a:prstGeom prst="rect">
            <a:avLst/>
          </a:prstGeom>
          <a:noFill/>
        </p:spPr>
        <p:txBody>
          <a:bodyPr vert="horz"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延伸区間</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8.9㎞</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 name="直線コネクタ 16"/>
          <p:cNvCxnSpPr/>
          <p:nvPr/>
        </p:nvCxnSpPr>
        <p:spPr>
          <a:xfrm flipH="1">
            <a:off x="590883" y="1908831"/>
            <a:ext cx="59794"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598125" y="2086627"/>
            <a:ext cx="145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902765" y="9541187"/>
            <a:ext cx="625981" cy="92333"/>
          </a:xfrm>
          <a:prstGeom prst="rect">
            <a:avLst/>
          </a:prstGeom>
          <a:noFill/>
          <a:ln w="3175">
            <a:solidFill>
              <a:schemeClr val="tx1"/>
            </a:solidFill>
          </a:ln>
        </p:spPr>
        <p:txBody>
          <a:bodyPr wrap="square" lIns="36000" tIns="0" rIns="3600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東大阪市瓜生堂</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4822221" y="8901771"/>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4822214" y="8820235"/>
            <a:ext cx="46282"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4826984" y="8736412"/>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4826985" y="8651845"/>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831748" y="8575637"/>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1824545" y="3333339"/>
            <a:ext cx="500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32" name="直線コネクタ 31"/>
          <p:cNvCxnSpPr/>
          <p:nvPr/>
        </p:nvCxnSpPr>
        <p:spPr>
          <a:xfrm>
            <a:off x="1824545" y="3333343"/>
            <a:ext cx="0" cy="90000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9" name="正方形/長方形 48"/>
          <p:cNvSpPr/>
          <p:nvPr/>
        </p:nvSpPr>
        <p:spPr bwMode="white">
          <a:xfrm>
            <a:off x="646960" y="7437795"/>
            <a:ext cx="261774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p:cNvGrpSpPr/>
          <p:nvPr/>
        </p:nvGrpSpPr>
        <p:grpSpPr>
          <a:xfrm>
            <a:off x="4727495" y="467608"/>
            <a:ext cx="1934096" cy="2937739"/>
            <a:chOff x="7029400" y="236115"/>
            <a:chExt cx="1934096" cy="2937739"/>
          </a:xfrm>
        </p:grpSpPr>
        <p:sp>
          <p:nvSpPr>
            <p:cNvPr id="4" name="角丸四角形 3"/>
            <p:cNvSpPr/>
            <p:nvPr/>
          </p:nvSpPr>
          <p:spPr>
            <a:xfrm>
              <a:off x="7029400" y="236115"/>
              <a:ext cx="1934096" cy="2937739"/>
            </a:xfrm>
            <a:prstGeom prst="roundRect">
              <a:avLst>
                <a:gd name="adj" fmla="val 4848"/>
              </a:avLst>
            </a:prstGeom>
            <a:solidFill>
              <a:srgbClr val="FEFBDA"/>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9" name="図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4" t="17954" r="5055" b="6366"/>
            <a:stretch/>
          </p:blipFill>
          <p:spPr bwMode="auto">
            <a:xfrm>
              <a:off x="7155073" y="892200"/>
              <a:ext cx="17208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テキスト ボックス 2"/>
          <p:cNvSpPr txBox="1"/>
          <p:nvPr/>
        </p:nvSpPr>
        <p:spPr>
          <a:xfrm>
            <a:off x="5323449" y="720328"/>
            <a:ext cx="13933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インフラ部　：大阪府</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インフラ外部：</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大阪</a:t>
            </a:r>
            <a:r>
              <a:rPr lang="ja-JP" altLang="en-US" sz="600" dirty="0">
                <a:latin typeface="HG丸ｺﾞｼｯｸM-PRO" panose="020F0600000000000000" pitchFamily="50" charset="-128"/>
                <a:ea typeface="HG丸ｺﾞｼｯｸM-PRO" panose="020F0600000000000000" pitchFamily="50" charset="-128"/>
              </a:rPr>
              <a:t>モノレール</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株</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4795858" y="525322"/>
            <a:ext cx="1585477" cy="1926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インフラ・インフラ外　区分</a:t>
            </a:r>
            <a:endPar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正方形/長方形 18"/>
          <p:cNvSpPr/>
          <p:nvPr/>
        </p:nvSpPr>
        <p:spPr>
          <a:xfrm>
            <a:off x="5301208" y="780908"/>
            <a:ext cx="100383" cy="71442"/>
          </a:xfrm>
          <a:prstGeom prst="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5301208" y="904414"/>
            <a:ext cx="100383" cy="71442"/>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bwMode="gray">
          <a:xfrm>
            <a:off x="2793094" y="2555850"/>
            <a:ext cx="707913" cy="241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1" name="正方形/長方形 30"/>
          <p:cNvSpPr/>
          <p:nvPr/>
        </p:nvSpPr>
        <p:spPr bwMode="gray">
          <a:xfrm>
            <a:off x="3386217" y="2628610"/>
            <a:ext cx="748155" cy="241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正方形/長方形 32"/>
          <p:cNvSpPr/>
          <p:nvPr/>
        </p:nvSpPr>
        <p:spPr bwMode="gray">
          <a:xfrm>
            <a:off x="2636912" y="2889250"/>
            <a:ext cx="657710" cy="26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正方形/長方形 35"/>
          <p:cNvSpPr/>
          <p:nvPr/>
        </p:nvSpPr>
        <p:spPr bwMode="white">
          <a:xfrm>
            <a:off x="1700808" y="2555851"/>
            <a:ext cx="1103454" cy="201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正方形/長方形 36"/>
          <p:cNvSpPr/>
          <p:nvPr/>
        </p:nvSpPr>
        <p:spPr bwMode="white">
          <a:xfrm rot="5400000">
            <a:off x="656153" y="3440812"/>
            <a:ext cx="927934" cy="44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8" name="正方形/長方形 37"/>
          <p:cNvSpPr/>
          <p:nvPr/>
        </p:nvSpPr>
        <p:spPr bwMode="white">
          <a:xfrm rot="5400000">
            <a:off x="1195633" y="3892546"/>
            <a:ext cx="432048" cy="290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7" name="直線コネクタ 26"/>
          <p:cNvCxnSpPr/>
          <p:nvPr/>
        </p:nvCxnSpPr>
        <p:spPr>
          <a:xfrm>
            <a:off x="2708920" y="2973139"/>
            <a:ext cx="217285"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900312" y="2870499"/>
            <a:ext cx="184209" cy="326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854648" y="2555849"/>
            <a:ext cx="196001" cy="2525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468703" y="2628610"/>
            <a:ext cx="176321" cy="263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708920" y="2870499"/>
            <a:ext cx="191392" cy="102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bwMode="white">
          <a:xfrm rot="5400000" flipV="1">
            <a:off x="990364" y="3379521"/>
            <a:ext cx="1494240" cy="73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テキスト ボックス 14"/>
          <p:cNvSpPr txBox="1"/>
          <p:nvPr/>
        </p:nvSpPr>
        <p:spPr>
          <a:xfrm>
            <a:off x="1063612" y="3151829"/>
            <a:ext cx="307777" cy="59690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彩都西</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p:cNvSpPr txBox="1"/>
          <p:nvPr/>
        </p:nvSpPr>
        <p:spPr>
          <a:xfrm>
            <a:off x="963017" y="5157420"/>
            <a:ext cx="421072" cy="121414"/>
          </a:xfrm>
          <a:prstGeom prst="rect">
            <a:avLst/>
          </a:prstGeom>
          <a:solidFill>
            <a:schemeClr val="bg1"/>
          </a:solidFill>
          <a:ln w="9525">
            <a:solidFill>
              <a:schemeClr val="tx1"/>
            </a:solidFill>
          </a:ln>
        </p:spPr>
        <p:txBody>
          <a:bodyPr wrap="none" lIns="18000" tIns="18000" rIns="18000" bIns="108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effectLst/>
                <a:uLnTx/>
                <a:uFillTx/>
                <a:latin typeface="Calibri"/>
                <a:ea typeface="ＭＳ Ｐゴシック" panose="020B0600070205080204" pitchFamily="50" charset="-128"/>
                <a:cs typeface="+mn-cs"/>
              </a:rPr>
              <a:t>柴原阪大前</a:t>
            </a:r>
            <a:endParaRPr kumimoji="1" lang="ja-JP" altLang="en-US" sz="6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pic>
        <p:nvPicPr>
          <p:cNvPr id="48" name="図 47"/>
          <p:cNvPicPr>
            <a:picLocks noChangeAspect="1"/>
          </p:cNvPicPr>
          <p:nvPr/>
        </p:nvPicPr>
        <p:blipFill rotWithShape="1">
          <a:blip r:embed="rId4"/>
          <a:srcRect l="2552" t="9098" r="2550" b="8657"/>
          <a:stretch/>
        </p:blipFill>
        <p:spPr>
          <a:xfrm>
            <a:off x="651595" y="8625408"/>
            <a:ext cx="2168376" cy="1224136"/>
          </a:xfrm>
          <a:prstGeom prst="rect">
            <a:avLst/>
          </a:prstGeom>
        </p:spPr>
      </p:pic>
      <p:sp>
        <p:nvSpPr>
          <p:cNvPr id="59" name="正方形/長方形 58"/>
          <p:cNvSpPr/>
          <p:nvPr/>
        </p:nvSpPr>
        <p:spPr bwMode="white">
          <a:xfrm rot="1458513">
            <a:off x="2915108" y="2798183"/>
            <a:ext cx="145781" cy="10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66" name="直線コネクタ 65"/>
          <p:cNvCxnSpPr/>
          <p:nvPr/>
        </p:nvCxnSpPr>
        <p:spPr>
          <a:xfrm>
            <a:off x="2634532" y="3053946"/>
            <a:ext cx="87676" cy="104240"/>
          </a:xfrm>
          <a:prstGeom prst="line">
            <a:avLst/>
          </a:prstGeom>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3264705" y="2878010"/>
            <a:ext cx="40272" cy="51168"/>
          </a:xfrm>
          <a:prstGeom prst="line">
            <a:avLst/>
          </a:prstGeom>
        </p:spPr>
        <p:style>
          <a:lnRef idx="1">
            <a:schemeClr val="dk1"/>
          </a:lnRef>
          <a:fillRef idx="0">
            <a:schemeClr val="dk1"/>
          </a:fillRef>
          <a:effectRef idx="0">
            <a:schemeClr val="dk1"/>
          </a:effectRef>
          <a:fontRef idx="minor">
            <a:schemeClr val="tx1"/>
          </a:fontRef>
        </p:style>
      </p:cxnSp>
      <p:sp>
        <p:nvSpPr>
          <p:cNvPr id="76" name="正方形/長方形 75"/>
          <p:cNvSpPr/>
          <p:nvPr/>
        </p:nvSpPr>
        <p:spPr bwMode="white">
          <a:xfrm>
            <a:off x="4795858" y="8566145"/>
            <a:ext cx="106907" cy="91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8" name="直線コネクタ 77"/>
          <p:cNvCxnSpPr/>
          <p:nvPr/>
        </p:nvCxnSpPr>
        <p:spPr>
          <a:xfrm>
            <a:off x="4877468" y="8566145"/>
            <a:ext cx="25297" cy="918546"/>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51" name="角丸四角形 50"/>
          <p:cNvSpPr/>
          <p:nvPr/>
        </p:nvSpPr>
        <p:spPr>
          <a:xfrm>
            <a:off x="116632" y="56460"/>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軌道</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整備状況</a:t>
            </a:r>
          </a:p>
        </p:txBody>
      </p:sp>
      <p:sp>
        <p:nvSpPr>
          <p:cNvPr id="53" name="テキスト ボックス 52"/>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smtClean="0"/>
              <a:t>2</a:t>
            </a:r>
          </a:p>
        </p:txBody>
      </p:sp>
    </p:spTree>
    <p:extLst>
      <p:ext uri="{BB962C8B-B14F-4D97-AF65-F5344CB8AC3E}">
        <p14:creationId xmlns:p14="http://schemas.microsoft.com/office/powerpoint/2010/main" val="231012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グループ化 118"/>
          <p:cNvGrpSpPr/>
          <p:nvPr/>
        </p:nvGrpSpPr>
        <p:grpSpPr>
          <a:xfrm>
            <a:off x="2504097" y="4530778"/>
            <a:ext cx="4597313" cy="6038850"/>
            <a:chOff x="-6591572" y="1966912"/>
            <a:chExt cx="5851786" cy="7686675"/>
          </a:xfrm>
        </p:grpSpPr>
        <p:sp>
          <p:nvSpPr>
            <p:cNvPr id="120" name="Text Box 58"/>
            <p:cNvSpPr txBox="1">
              <a:spLocks noChangeArrowheads="1"/>
            </p:cNvSpPr>
            <p:nvPr/>
          </p:nvSpPr>
          <p:spPr bwMode="auto">
            <a:xfrm>
              <a:off x="-3060421" y="5759230"/>
              <a:ext cx="670811" cy="50305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大阪外環状線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（東大阪市）</a:t>
              </a:r>
            </a:p>
          </p:txBody>
        </p:sp>
        <p:sp>
          <p:nvSpPr>
            <p:cNvPr id="121" name="Text Box 49"/>
            <p:cNvSpPr txBox="1">
              <a:spLocks noChangeArrowheads="1"/>
            </p:cNvSpPr>
            <p:nvPr/>
          </p:nvSpPr>
          <p:spPr bwMode="auto">
            <a:xfrm>
              <a:off x="-1892311" y="4219341"/>
              <a:ext cx="1152525" cy="380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京阪本線・交野線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（枚方市）</a:t>
              </a:r>
            </a:p>
          </p:txBody>
        </p:sp>
        <p:sp>
          <p:nvSpPr>
            <p:cNvPr id="122" name="Text Box 54"/>
            <p:cNvSpPr txBox="1">
              <a:spLocks noChangeArrowheads="1"/>
            </p:cNvSpPr>
            <p:nvPr/>
          </p:nvSpPr>
          <p:spPr bwMode="auto">
            <a:xfrm>
              <a:off x="-2105297" y="5834062"/>
              <a:ext cx="1257300"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近鉄奈良線（東大阪市）</a:t>
              </a:r>
            </a:p>
          </p:txBody>
        </p:sp>
        <p:sp>
          <p:nvSpPr>
            <p:cNvPr id="123" name="Text Box 55"/>
            <p:cNvSpPr txBox="1">
              <a:spLocks noChangeArrowheads="1"/>
            </p:cNvSpPr>
            <p:nvPr/>
          </p:nvSpPr>
          <p:spPr bwMode="auto">
            <a:xfrm>
              <a:off x="-2095772" y="6081712"/>
              <a:ext cx="119062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近鉄大阪線（八尾市）</a:t>
              </a:r>
            </a:p>
          </p:txBody>
        </p:sp>
        <p:sp>
          <p:nvSpPr>
            <p:cNvPr id="124" name="AutoShape 1"/>
            <p:cNvSpPr>
              <a:spLocks noChangeArrowheads="1"/>
            </p:cNvSpPr>
            <p:nvPr/>
          </p:nvSpPr>
          <p:spPr bwMode="auto">
            <a:xfrm>
              <a:off x="-1619522" y="2043112"/>
              <a:ext cx="381000" cy="400050"/>
            </a:xfrm>
            <a:prstGeom prst="flowChartConnector">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Freeform 2"/>
            <p:cNvSpPr>
              <a:spLocks/>
            </p:cNvSpPr>
            <p:nvPr/>
          </p:nvSpPr>
          <p:spPr bwMode="auto">
            <a:xfrm>
              <a:off x="-1505222" y="2043112"/>
              <a:ext cx="142875" cy="390525"/>
            </a:xfrm>
            <a:custGeom>
              <a:avLst/>
              <a:gdLst>
                <a:gd name="T0" fmla="*/ 0 w 15"/>
                <a:gd name="T1" fmla="*/ 2147483647 h 41"/>
                <a:gd name="T2" fmla="*/ 2147483647 w 15"/>
                <a:gd name="T3" fmla="*/ 2147483647 h 41"/>
                <a:gd name="T4" fmla="*/ 2147483647 w 15"/>
                <a:gd name="T5" fmla="*/ 2147483647 h 41"/>
                <a:gd name="T6" fmla="*/ 2147483647 w 15"/>
                <a:gd name="T7" fmla="*/ 0 h 41"/>
                <a:gd name="T8" fmla="*/ 0 w 15"/>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1">
                  <a:moveTo>
                    <a:pt x="0" y="41"/>
                  </a:moveTo>
                  <a:lnTo>
                    <a:pt x="8" y="36"/>
                  </a:lnTo>
                  <a:lnTo>
                    <a:pt x="15" y="40"/>
                  </a:lnTo>
                  <a:lnTo>
                    <a:pt x="8" y="0"/>
                  </a:lnTo>
                  <a:lnTo>
                    <a:pt x="0" y="41"/>
                  </a:lnTo>
                  <a:close/>
                </a:path>
              </a:pathLst>
            </a:custGeom>
            <a:solidFill>
              <a:srgbClr xmlns:mc="http://schemas.openxmlformats.org/markup-compatibility/2006" xmlns:a14="http://schemas.microsoft.com/office/drawing/2010/main" val="000000" mc:Ignorable="a14" a14:legacySpreadsheetColorIndex="8"/>
            </a:solidFill>
            <a:ln w="952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6" name="Freeform 3"/>
            <p:cNvSpPr>
              <a:spLocks/>
            </p:cNvSpPr>
            <p:nvPr/>
          </p:nvSpPr>
          <p:spPr bwMode="auto">
            <a:xfrm>
              <a:off x="-1457597" y="1966912"/>
              <a:ext cx="57150" cy="47625"/>
            </a:xfrm>
            <a:custGeom>
              <a:avLst/>
              <a:gdLst>
                <a:gd name="T0" fmla="*/ 0 w 6"/>
                <a:gd name="T1" fmla="*/ 2147483647 h 9"/>
                <a:gd name="T2" fmla="*/ 2147483647 w 6"/>
                <a:gd name="T3" fmla="*/ 0 h 9"/>
                <a:gd name="T4" fmla="*/ 2147483647 w 6"/>
                <a:gd name="T5" fmla="*/ 2147483647 h 9"/>
                <a:gd name="T6" fmla="*/ 2147483647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0" y="9"/>
                  </a:moveTo>
                  <a:lnTo>
                    <a:pt x="1" y="0"/>
                  </a:lnTo>
                  <a:lnTo>
                    <a:pt x="6" y="8"/>
                  </a:lnTo>
                  <a:lnTo>
                    <a:pt x="6" y="0"/>
                  </a:ln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7" name="Freeform 4"/>
            <p:cNvSpPr>
              <a:spLocks/>
            </p:cNvSpPr>
            <p:nvPr/>
          </p:nvSpPr>
          <p:spPr bwMode="auto">
            <a:xfrm>
              <a:off x="-4419872" y="2043112"/>
              <a:ext cx="3333750" cy="3771900"/>
            </a:xfrm>
            <a:custGeom>
              <a:avLst/>
              <a:gdLst>
                <a:gd name="T0" fmla="*/ 0 w 350"/>
                <a:gd name="T1" fmla="*/ 2147483647 h 390"/>
                <a:gd name="T2" fmla="*/ 2147483647 w 350"/>
                <a:gd name="T3" fmla="*/ 0 h 390"/>
                <a:gd name="T4" fmla="*/ 2147483647 w 350"/>
                <a:gd name="T5" fmla="*/ 2147483647 h 390"/>
                <a:gd name="T6" fmla="*/ 2147483647 w 350"/>
                <a:gd name="T7" fmla="*/ 2147483647 h 390"/>
                <a:gd name="T8" fmla="*/ 2147483647 w 350"/>
                <a:gd name="T9" fmla="*/ 2147483647 h 390"/>
                <a:gd name="T10" fmla="*/ 2147483647 w 350"/>
                <a:gd name="T11" fmla="*/ 2147483647 h 390"/>
                <a:gd name="T12" fmla="*/ 2147483647 w 350"/>
                <a:gd name="T13" fmla="*/ 2147483647 h 390"/>
                <a:gd name="T14" fmla="*/ 2147483647 w 350"/>
                <a:gd name="T15" fmla="*/ 2147483647 h 390"/>
                <a:gd name="T16" fmla="*/ 2147483647 w 350"/>
                <a:gd name="T17" fmla="*/ 2147483647 h 390"/>
                <a:gd name="T18" fmla="*/ 2147483647 w 350"/>
                <a:gd name="T19" fmla="*/ 2147483647 h 390"/>
                <a:gd name="T20" fmla="*/ 2147483647 w 350"/>
                <a:gd name="T21" fmla="*/ 2147483647 h 390"/>
                <a:gd name="T22" fmla="*/ 2147483647 w 350"/>
                <a:gd name="T23" fmla="*/ 2147483647 h 390"/>
                <a:gd name="T24" fmla="*/ 2147483647 w 350"/>
                <a:gd name="T25" fmla="*/ 2147483647 h 390"/>
                <a:gd name="T26" fmla="*/ 2147483647 w 350"/>
                <a:gd name="T27" fmla="*/ 2147483647 h 390"/>
                <a:gd name="T28" fmla="*/ 2147483647 w 350"/>
                <a:gd name="T29" fmla="*/ 2147483647 h 390"/>
                <a:gd name="T30" fmla="*/ 2147483647 w 350"/>
                <a:gd name="T31" fmla="*/ 2147483647 h 390"/>
                <a:gd name="T32" fmla="*/ 2147483647 w 350"/>
                <a:gd name="T33" fmla="*/ 2147483647 h 390"/>
                <a:gd name="T34" fmla="*/ 2147483647 w 350"/>
                <a:gd name="T35" fmla="*/ 2147483647 h 390"/>
                <a:gd name="T36" fmla="*/ 2147483647 w 350"/>
                <a:gd name="T37" fmla="*/ 2147483647 h 390"/>
                <a:gd name="T38" fmla="*/ 2147483647 w 350"/>
                <a:gd name="T39" fmla="*/ 2147483647 h 390"/>
                <a:gd name="T40" fmla="*/ 2147483647 w 350"/>
                <a:gd name="T41" fmla="*/ 2147483647 h 390"/>
                <a:gd name="T42" fmla="*/ 2147483647 w 350"/>
                <a:gd name="T43" fmla="*/ 2147483647 h 390"/>
                <a:gd name="T44" fmla="*/ 2147483647 w 350"/>
                <a:gd name="T45" fmla="*/ 2147483647 h 390"/>
                <a:gd name="T46" fmla="*/ 2147483647 w 350"/>
                <a:gd name="T47" fmla="*/ 2147483647 h 390"/>
                <a:gd name="T48" fmla="*/ 2147483647 w 350"/>
                <a:gd name="T49" fmla="*/ 2147483647 h 390"/>
                <a:gd name="T50" fmla="*/ 2147483647 w 350"/>
                <a:gd name="T51" fmla="*/ 2147483647 h 390"/>
                <a:gd name="T52" fmla="*/ 2147483647 w 350"/>
                <a:gd name="T53" fmla="*/ 2147483647 h 390"/>
                <a:gd name="T54" fmla="*/ 2147483647 w 350"/>
                <a:gd name="T55" fmla="*/ 2147483647 h 390"/>
                <a:gd name="T56" fmla="*/ 2147483647 w 350"/>
                <a:gd name="T57" fmla="*/ 2147483647 h 390"/>
                <a:gd name="T58" fmla="*/ 2147483647 w 350"/>
                <a:gd name="T59" fmla="*/ 2147483647 h 390"/>
                <a:gd name="T60" fmla="*/ 2147483647 w 350"/>
                <a:gd name="T61" fmla="*/ 2147483647 h 390"/>
                <a:gd name="T62" fmla="*/ 2147483647 w 350"/>
                <a:gd name="T63" fmla="*/ 2147483647 h 390"/>
                <a:gd name="T64" fmla="*/ 2147483647 w 350"/>
                <a:gd name="T65" fmla="*/ 2147483647 h 390"/>
                <a:gd name="T66" fmla="*/ 2147483647 w 350"/>
                <a:gd name="T67" fmla="*/ 2147483647 h 390"/>
                <a:gd name="T68" fmla="*/ 2147483647 w 350"/>
                <a:gd name="T69" fmla="*/ 2147483647 h 390"/>
                <a:gd name="T70" fmla="*/ 2147483647 w 350"/>
                <a:gd name="T71" fmla="*/ 2147483647 h 390"/>
                <a:gd name="T72" fmla="*/ 2147483647 w 350"/>
                <a:gd name="T73" fmla="*/ 2147483647 h 390"/>
                <a:gd name="T74" fmla="*/ 2147483647 w 350"/>
                <a:gd name="T75" fmla="*/ 2147483647 h 390"/>
                <a:gd name="T76" fmla="*/ 2147483647 w 350"/>
                <a:gd name="T77" fmla="*/ 2147483647 h 390"/>
                <a:gd name="T78" fmla="*/ 2147483647 w 350"/>
                <a:gd name="T79" fmla="*/ 2147483647 h 390"/>
                <a:gd name="T80" fmla="*/ 2147483647 w 350"/>
                <a:gd name="T81" fmla="*/ 2147483647 h 390"/>
                <a:gd name="T82" fmla="*/ 2147483647 w 350"/>
                <a:gd name="T83" fmla="*/ 2147483647 h 390"/>
                <a:gd name="T84" fmla="*/ 2147483647 w 350"/>
                <a:gd name="T85" fmla="*/ 2147483647 h 390"/>
                <a:gd name="T86" fmla="*/ 2147483647 w 350"/>
                <a:gd name="T87" fmla="*/ 2147483647 h 390"/>
                <a:gd name="T88" fmla="*/ 2147483647 w 350"/>
                <a:gd name="T89" fmla="*/ 2147483647 h 390"/>
                <a:gd name="T90" fmla="*/ 2147483647 w 350"/>
                <a:gd name="T91" fmla="*/ 2147483647 h 390"/>
                <a:gd name="T92" fmla="*/ 2147483647 w 350"/>
                <a:gd name="T93" fmla="*/ 2147483647 h 390"/>
                <a:gd name="T94" fmla="*/ 2147483647 w 350"/>
                <a:gd name="T95" fmla="*/ 2147483647 h 390"/>
                <a:gd name="T96" fmla="*/ 2147483647 w 350"/>
                <a:gd name="T97" fmla="*/ 2147483647 h 390"/>
                <a:gd name="T98" fmla="*/ 2147483647 w 350"/>
                <a:gd name="T99" fmla="*/ 2147483647 h 390"/>
                <a:gd name="T100" fmla="*/ 2147483647 w 350"/>
                <a:gd name="T101" fmla="*/ 2147483647 h 390"/>
                <a:gd name="T102" fmla="*/ 2147483647 w 350"/>
                <a:gd name="T103" fmla="*/ 2147483647 h 390"/>
                <a:gd name="T104" fmla="*/ 2147483647 w 350"/>
                <a:gd name="T105" fmla="*/ 2147483647 h 390"/>
                <a:gd name="T106" fmla="*/ 2147483647 w 350"/>
                <a:gd name="T107" fmla="*/ 2147483647 h 390"/>
                <a:gd name="T108" fmla="*/ 2147483647 w 350"/>
                <a:gd name="T109" fmla="*/ 2147483647 h 390"/>
                <a:gd name="T110" fmla="*/ 2147483647 w 350"/>
                <a:gd name="T111" fmla="*/ 2147483647 h 390"/>
                <a:gd name="T112" fmla="*/ 2147483647 w 350"/>
                <a:gd name="T113" fmla="*/ 2147483647 h 390"/>
                <a:gd name="T114" fmla="*/ 2147483647 w 350"/>
                <a:gd name="T115" fmla="*/ 2147483647 h 390"/>
                <a:gd name="T116" fmla="*/ 2147483647 w 350"/>
                <a:gd name="T117" fmla="*/ 2147483647 h 390"/>
                <a:gd name="T118" fmla="*/ 2147483647 w 350"/>
                <a:gd name="T119" fmla="*/ 2147483647 h 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0" h="390">
                  <a:moveTo>
                    <a:pt x="0" y="12"/>
                  </a:moveTo>
                  <a:lnTo>
                    <a:pt x="17" y="0"/>
                  </a:lnTo>
                  <a:lnTo>
                    <a:pt x="33" y="3"/>
                  </a:lnTo>
                  <a:lnTo>
                    <a:pt x="42" y="11"/>
                  </a:lnTo>
                  <a:lnTo>
                    <a:pt x="41" y="22"/>
                  </a:lnTo>
                  <a:lnTo>
                    <a:pt x="40" y="32"/>
                  </a:lnTo>
                  <a:lnTo>
                    <a:pt x="41" y="40"/>
                  </a:lnTo>
                  <a:lnTo>
                    <a:pt x="63" y="46"/>
                  </a:lnTo>
                  <a:lnTo>
                    <a:pt x="66" y="38"/>
                  </a:lnTo>
                  <a:lnTo>
                    <a:pt x="75" y="50"/>
                  </a:lnTo>
                  <a:lnTo>
                    <a:pt x="90" y="42"/>
                  </a:lnTo>
                  <a:lnTo>
                    <a:pt x="136" y="63"/>
                  </a:lnTo>
                  <a:lnTo>
                    <a:pt x="127" y="70"/>
                  </a:lnTo>
                  <a:lnTo>
                    <a:pt x="132" y="90"/>
                  </a:lnTo>
                  <a:lnTo>
                    <a:pt x="125" y="92"/>
                  </a:lnTo>
                  <a:lnTo>
                    <a:pt x="129" y="107"/>
                  </a:lnTo>
                  <a:lnTo>
                    <a:pt x="140" y="116"/>
                  </a:lnTo>
                  <a:lnTo>
                    <a:pt x="145" y="108"/>
                  </a:lnTo>
                  <a:lnTo>
                    <a:pt x="155" y="111"/>
                  </a:lnTo>
                  <a:lnTo>
                    <a:pt x="155" y="119"/>
                  </a:lnTo>
                  <a:lnTo>
                    <a:pt x="174" y="133"/>
                  </a:lnTo>
                  <a:lnTo>
                    <a:pt x="175" y="143"/>
                  </a:lnTo>
                  <a:lnTo>
                    <a:pt x="183" y="138"/>
                  </a:lnTo>
                  <a:lnTo>
                    <a:pt x="204" y="141"/>
                  </a:lnTo>
                  <a:lnTo>
                    <a:pt x="209" y="125"/>
                  </a:lnTo>
                  <a:lnTo>
                    <a:pt x="207" y="117"/>
                  </a:lnTo>
                  <a:lnTo>
                    <a:pt x="195" y="123"/>
                  </a:lnTo>
                  <a:lnTo>
                    <a:pt x="194" y="113"/>
                  </a:lnTo>
                  <a:lnTo>
                    <a:pt x="187" y="122"/>
                  </a:lnTo>
                  <a:lnTo>
                    <a:pt x="195" y="98"/>
                  </a:lnTo>
                  <a:lnTo>
                    <a:pt x="206" y="97"/>
                  </a:lnTo>
                  <a:lnTo>
                    <a:pt x="201" y="88"/>
                  </a:lnTo>
                  <a:lnTo>
                    <a:pt x="213" y="77"/>
                  </a:lnTo>
                  <a:lnTo>
                    <a:pt x="218" y="88"/>
                  </a:lnTo>
                  <a:lnTo>
                    <a:pt x="237" y="85"/>
                  </a:lnTo>
                  <a:lnTo>
                    <a:pt x="242" y="97"/>
                  </a:lnTo>
                  <a:lnTo>
                    <a:pt x="234" y="118"/>
                  </a:lnTo>
                  <a:lnTo>
                    <a:pt x="226" y="126"/>
                  </a:lnTo>
                  <a:lnTo>
                    <a:pt x="237" y="130"/>
                  </a:lnTo>
                  <a:lnTo>
                    <a:pt x="244" y="123"/>
                  </a:lnTo>
                  <a:lnTo>
                    <a:pt x="256" y="123"/>
                  </a:lnTo>
                  <a:lnTo>
                    <a:pt x="270" y="140"/>
                  </a:lnTo>
                  <a:lnTo>
                    <a:pt x="271" y="149"/>
                  </a:lnTo>
                  <a:lnTo>
                    <a:pt x="285" y="158"/>
                  </a:lnTo>
                  <a:lnTo>
                    <a:pt x="296" y="174"/>
                  </a:lnTo>
                  <a:lnTo>
                    <a:pt x="295" y="189"/>
                  </a:lnTo>
                  <a:lnTo>
                    <a:pt x="303" y="196"/>
                  </a:lnTo>
                  <a:lnTo>
                    <a:pt x="303" y="213"/>
                  </a:lnTo>
                  <a:lnTo>
                    <a:pt x="313" y="211"/>
                  </a:lnTo>
                  <a:lnTo>
                    <a:pt x="350" y="263"/>
                  </a:lnTo>
                  <a:lnTo>
                    <a:pt x="328" y="292"/>
                  </a:lnTo>
                  <a:lnTo>
                    <a:pt x="318" y="282"/>
                  </a:lnTo>
                  <a:lnTo>
                    <a:pt x="310" y="291"/>
                  </a:lnTo>
                  <a:lnTo>
                    <a:pt x="314" y="319"/>
                  </a:lnTo>
                  <a:lnTo>
                    <a:pt x="306" y="315"/>
                  </a:lnTo>
                  <a:lnTo>
                    <a:pt x="303" y="329"/>
                  </a:lnTo>
                  <a:lnTo>
                    <a:pt x="309" y="345"/>
                  </a:lnTo>
                  <a:lnTo>
                    <a:pt x="287" y="361"/>
                  </a:lnTo>
                  <a:lnTo>
                    <a:pt x="282" y="372"/>
                  </a:lnTo>
                  <a:lnTo>
                    <a:pt x="287" y="390"/>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8" name="Freeform 5"/>
            <p:cNvSpPr>
              <a:spLocks/>
            </p:cNvSpPr>
            <p:nvPr/>
          </p:nvSpPr>
          <p:spPr bwMode="auto">
            <a:xfrm>
              <a:off x="-6591572" y="5748337"/>
              <a:ext cx="4895850" cy="3905250"/>
            </a:xfrm>
            <a:custGeom>
              <a:avLst/>
              <a:gdLst>
                <a:gd name="T0" fmla="*/ 2147483647 w 514"/>
                <a:gd name="T1" fmla="*/ 2147483647 h 410"/>
                <a:gd name="T2" fmla="*/ 2147483647 w 514"/>
                <a:gd name="T3" fmla="*/ 2147483647 h 410"/>
                <a:gd name="T4" fmla="*/ 2147483647 w 514"/>
                <a:gd name="T5" fmla="*/ 2147483647 h 410"/>
                <a:gd name="T6" fmla="*/ 2147483647 w 514"/>
                <a:gd name="T7" fmla="*/ 2147483647 h 410"/>
                <a:gd name="T8" fmla="*/ 2147483647 w 514"/>
                <a:gd name="T9" fmla="*/ 2147483647 h 410"/>
                <a:gd name="T10" fmla="*/ 2147483647 w 514"/>
                <a:gd name="T11" fmla="*/ 2147483647 h 410"/>
                <a:gd name="T12" fmla="*/ 2147483647 w 514"/>
                <a:gd name="T13" fmla="*/ 2147483647 h 410"/>
                <a:gd name="T14" fmla="*/ 2147483647 w 514"/>
                <a:gd name="T15" fmla="*/ 2147483647 h 410"/>
                <a:gd name="T16" fmla="*/ 2147483647 w 514"/>
                <a:gd name="T17" fmla="*/ 2147483647 h 410"/>
                <a:gd name="T18" fmla="*/ 2147483647 w 514"/>
                <a:gd name="T19" fmla="*/ 2147483647 h 410"/>
                <a:gd name="T20" fmla="*/ 2147483647 w 514"/>
                <a:gd name="T21" fmla="*/ 2147483647 h 410"/>
                <a:gd name="T22" fmla="*/ 2147483647 w 514"/>
                <a:gd name="T23" fmla="*/ 2147483647 h 410"/>
                <a:gd name="T24" fmla="*/ 2147483647 w 514"/>
                <a:gd name="T25" fmla="*/ 2147483647 h 410"/>
                <a:gd name="T26" fmla="*/ 2147483647 w 514"/>
                <a:gd name="T27" fmla="*/ 2147483647 h 410"/>
                <a:gd name="T28" fmla="*/ 2147483647 w 514"/>
                <a:gd name="T29" fmla="*/ 2147483647 h 410"/>
                <a:gd name="T30" fmla="*/ 2147483647 w 514"/>
                <a:gd name="T31" fmla="*/ 2147483647 h 410"/>
                <a:gd name="T32" fmla="*/ 2147483647 w 514"/>
                <a:gd name="T33" fmla="*/ 2147483647 h 410"/>
                <a:gd name="T34" fmla="*/ 2147483647 w 514"/>
                <a:gd name="T35" fmla="*/ 2147483647 h 410"/>
                <a:gd name="T36" fmla="*/ 0 w 514"/>
                <a:gd name="T37" fmla="*/ 2147483647 h 410"/>
                <a:gd name="T38" fmla="*/ 2147483647 w 514"/>
                <a:gd name="T39" fmla="*/ 2147483647 h 410"/>
                <a:gd name="T40" fmla="*/ 2147483647 w 514"/>
                <a:gd name="T41" fmla="*/ 2147483647 h 410"/>
                <a:gd name="T42" fmla="*/ 2147483647 w 514"/>
                <a:gd name="T43" fmla="*/ 2147483647 h 410"/>
                <a:gd name="T44" fmla="*/ 2147483647 w 514"/>
                <a:gd name="T45" fmla="*/ 2147483647 h 410"/>
                <a:gd name="T46" fmla="*/ 2147483647 w 514"/>
                <a:gd name="T47" fmla="*/ 2147483647 h 410"/>
                <a:gd name="T48" fmla="*/ 2147483647 w 514"/>
                <a:gd name="T49" fmla="*/ 2147483647 h 410"/>
                <a:gd name="T50" fmla="*/ 2147483647 w 514"/>
                <a:gd name="T51" fmla="*/ 2147483647 h 410"/>
                <a:gd name="T52" fmla="*/ 2147483647 w 514"/>
                <a:gd name="T53" fmla="*/ 2147483647 h 410"/>
                <a:gd name="T54" fmla="*/ 2147483647 w 514"/>
                <a:gd name="T55" fmla="*/ 2147483647 h 410"/>
                <a:gd name="T56" fmla="*/ 2147483647 w 514"/>
                <a:gd name="T57" fmla="*/ 2147483647 h 410"/>
                <a:gd name="T58" fmla="*/ 2147483647 w 514"/>
                <a:gd name="T59" fmla="*/ 2147483647 h 410"/>
                <a:gd name="T60" fmla="*/ 2147483647 w 514"/>
                <a:gd name="T61" fmla="*/ 2147483647 h 410"/>
                <a:gd name="T62" fmla="*/ 2147483647 w 514"/>
                <a:gd name="T63" fmla="*/ 2147483647 h 410"/>
                <a:gd name="T64" fmla="*/ 2147483647 w 514"/>
                <a:gd name="T65" fmla="*/ 2147483647 h 410"/>
                <a:gd name="T66" fmla="*/ 2147483647 w 514"/>
                <a:gd name="T67" fmla="*/ 2147483647 h 410"/>
                <a:gd name="T68" fmla="*/ 2147483647 w 514"/>
                <a:gd name="T69" fmla="*/ 2147483647 h 410"/>
                <a:gd name="T70" fmla="*/ 2147483647 w 514"/>
                <a:gd name="T71" fmla="*/ 2147483647 h 410"/>
                <a:gd name="T72" fmla="*/ 2147483647 w 514"/>
                <a:gd name="T73" fmla="*/ 2147483647 h 410"/>
                <a:gd name="T74" fmla="*/ 2147483647 w 514"/>
                <a:gd name="T75" fmla="*/ 2147483647 h 410"/>
                <a:gd name="T76" fmla="*/ 2147483647 w 514"/>
                <a:gd name="T77" fmla="*/ 2147483647 h 410"/>
                <a:gd name="T78" fmla="*/ 2147483647 w 514"/>
                <a:gd name="T79" fmla="*/ 2147483647 h 410"/>
                <a:gd name="T80" fmla="*/ 2147483647 w 514"/>
                <a:gd name="T81" fmla="*/ 2147483647 h 410"/>
                <a:gd name="T82" fmla="*/ 2147483647 w 514"/>
                <a:gd name="T83" fmla="*/ 2147483647 h 410"/>
                <a:gd name="T84" fmla="*/ 2147483647 w 514"/>
                <a:gd name="T85" fmla="*/ 2147483647 h 410"/>
                <a:gd name="T86" fmla="*/ 2147483647 w 514"/>
                <a:gd name="T87" fmla="*/ 2147483647 h 410"/>
                <a:gd name="T88" fmla="*/ 2147483647 w 514"/>
                <a:gd name="T89" fmla="*/ 2147483647 h 410"/>
                <a:gd name="T90" fmla="*/ 2147483647 w 514"/>
                <a:gd name="T91" fmla="*/ 2147483647 h 4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4" h="410">
                  <a:moveTo>
                    <a:pt x="514" y="6"/>
                  </a:moveTo>
                  <a:lnTo>
                    <a:pt x="495" y="74"/>
                  </a:lnTo>
                  <a:lnTo>
                    <a:pt x="489" y="75"/>
                  </a:lnTo>
                  <a:lnTo>
                    <a:pt x="491" y="81"/>
                  </a:lnTo>
                  <a:lnTo>
                    <a:pt x="511" y="85"/>
                  </a:lnTo>
                  <a:lnTo>
                    <a:pt x="514" y="104"/>
                  </a:lnTo>
                  <a:lnTo>
                    <a:pt x="495" y="126"/>
                  </a:lnTo>
                  <a:lnTo>
                    <a:pt x="487" y="145"/>
                  </a:lnTo>
                  <a:lnTo>
                    <a:pt x="495" y="145"/>
                  </a:lnTo>
                  <a:lnTo>
                    <a:pt x="497" y="156"/>
                  </a:lnTo>
                  <a:lnTo>
                    <a:pt x="505" y="160"/>
                  </a:lnTo>
                  <a:lnTo>
                    <a:pt x="508" y="186"/>
                  </a:lnTo>
                  <a:lnTo>
                    <a:pt x="514" y="204"/>
                  </a:lnTo>
                  <a:lnTo>
                    <a:pt x="514" y="240"/>
                  </a:lnTo>
                  <a:lnTo>
                    <a:pt x="498" y="270"/>
                  </a:lnTo>
                  <a:lnTo>
                    <a:pt x="502" y="279"/>
                  </a:lnTo>
                  <a:lnTo>
                    <a:pt x="489" y="308"/>
                  </a:lnTo>
                  <a:lnTo>
                    <a:pt x="456" y="306"/>
                  </a:lnTo>
                  <a:lnTo>
                    <a:pt x="451" y="316"/>
                  </a:lnTo>
                  <a:lnTo>
                    <a:pt x="436" y="309"/>
                  </a:lnTo>
                  <a:lnTo>
                    <a:pt x="436" y="317"/>
                  </a:lnTo>
                  <a:lnTo>
                    <a:pt x="424" y="313"/>
                  </a:lnTo>
                  <a:lnTo>
                    <a:pt x="396" y="332"/>
                  </a:lnTo>
                  <a:lnTo>
                    <a:pt x="387" y="332"/>
                  </a:lnTo>
                  <a:lnTo>
                    <a:pt x="358" y="354"/>
                  </a:lnTo>
                  <a:lnTo>
                    <a:pt x="357" y="339"/>
                  </a:lnTo>
                  <a:lnTo>
                    <a:pt x="343" y="327"/>
                  </a:lnTo>
                  <a:lnTo>
                    <a:pt x="320" y="341"/>
                  </a:lnTo>
                  <a:lnTo>
                    <a:pt x="314" y="339"/>
                  </a:lnTo>
                  <a:lnTo>
                    <a:pt x="294" y="341"/>
                  </a:lnTo>
                  <a:lnTo>
                    <a:pt x="288" y="348"/>
                  </a:lnTo>
                  <a:lnTo>
                    <a:pt x="278" y="345"/>
                  </a:lnTo>
                  <a:lnTo>
                    <a:pt x="275" y="353"/>
                  </a:lnTo>
                  <a:lnTo>
                    <a:pt x="234" y="357"/>
                  </a:lnTo>
                  <a:lnTo>
                    <a:pt x="216" y="351"/>
                  </a:lnTo>
                  <a:lnTo>
                    <a:pt x="206" y="363"/>
                  </a:lnTo>
                  <a:lnTo>
                    <a:pt x="208" y="369"/>
                  </a:lnTo>
                  <a:lnTo>
                    <a:pt x="184" y="371"/>
                  </a:lnTo>
                  <a:lnTo>
                    <a:pt x="177" y="388"/>
                  </a:lnTo>
                  <a:lnTo>
                    <a:pt x="168" y="367"/>
                  </a:lnTo>
                  <a:lnTo>
                    <a:pt x="158" y="372"/>
                  </a:lnTo>
                  <a:lnTo>
                    <a:pt x="139" y="370"/>
                  </a:lnTo>
                  <a:lnTo>
                    <a:pt x="120" y="383"/>
                  </a:lnTo>
                  <a:lnTo>
                    <a:pt x="103" y="375"/>
                  </a:lnTo>
                  <a:lnTo>
                    <a:pt x="100" y="395"/>
                  </a:lnTo>
                  <a:lnTo>
                    <a:pt x="85" y="398"/>
                  </a:lnTo>
                  <a:lnTo>
                    <a:pt x="80" y="406"/>
                  </a:lnTo>
                  <a:lnTo>
                    <a:pt x="53" y="407"/>
                  </a:lnTo>
                  <a:lnTo>
                    <a:pt x="59" y="402"/>
                  </a:lnTo>
                  <a:lnTo>
                    <a:pt x="47" y="399"/>
                  </a:lnTo>
                  <a:lnTo>
                    <a:pt x="40" y="402"/>
                  </a:lnTo>
                  <a:lnTo>
                    <a:pt x="41" y="410"/>
                  </a:lnTo>
                  <a:lnTo>
                    <a:pt x="19" y="407"/>
                  </a:lnTo>
                  <a:lnTo>
                    <a:pt x="7" y="383"/>
                  </a:lnTo>
                  <a:lnTo>
                    <a:pt x="15" y="370"/>
                  </a:lnTo>
                  <a:lnTo>
                    <a:pt x="5" y="372"/>
                  </a:lnTo>
                  <a:lnTo>
                    <a:pt x="0" y="365"/>
                  </a:lnTo>
                  <a:lnTo>
                    <a:pt x="15" y="359"/>
                  </a:lnTo>
                  <a:lnTo>
                    <a:pt x="38" y="355"/>
                  </a:lnTo>
                  <a:lnTo>
                    <a:pt x="39" y="364"/>
                  </a:lnTo>
                  <a:lnTo>
                    <a:pt x="60" y="353"/>
                  </a:lnTo>
                  <a:lnTo>
                    <a:pt x="82" y="343"/>
                  </a:lnTo>
                  <a:lnTo>
                    <a:pt x="93" y="345"/>
                  </a:lnTo>
                  <a:lnTo>
                    <a:pt x="117" y="335"/>
                  </a:lnTo>
                  <a:lnTo>
                    <a:pt x="141" y="309"/>
                  </a:lnTo>
                  <a:lnTo>
                    <a:pt x="151" y="300"/>
                  </a:lnTo>
                  <a:lnTo>
                    <a:pt x="176" y="286"/>
                  </a:lnTo>
                  <a:lnTo>
                    <a:pt x="190" y="274"/>
                  </a:lnTo>
                  <a:lnTo>
                    <a:pt x="205" y="264"/>
                  </a:lnTo>
                  <a:lnTo>
                    <a:pt x="221" y="236"/>
                  </a:lnTo>
                  <a:lnTo>
                    <a:pt x="234" y="230"/>
                  </a:lnTo>
                  <a:lnTo>
                    <a:pt x="240" y="216"/>
                  </a:lnTo>
                  <a:lnTo>
                    <a:pt x="247" y="215"/>
                  </a:lnTo>
                  <a:lnTo>
                    <a:pt x="239" y="206"/>
                  </a:lnTo>
                  <a:lnTo>
                    <a:pt x="246" y="202"/>
                  </a:lnTo>
                  <a:lnTo>
                    <a:pt x="253" y="207"/>
                  </a:lnTo>
                  <a:lnTo>
                    <a:pt x="252" y="199"/>
                  </a:lnTo>
                  <a:lnTo>
                    <a:pt x="247" y="190"/>
                  </a:lnTo>
                  <a:lnTo>
                    <a:pt x="246" y="182"/>
                  </a:lnTo>
                  <a:lnTo>
                    <a:pt x="250" y="175"/>
                  </a:lnTo>
                  <a:lnTo>
                    <a:pt x="261" y="184"/>
                  </a:lnTo>
                  <a:lnTo>
                    <a:pt x="257" y="170"/>
                  </a:lnTo>
                  <a:lnTo>
                    <a:pt x="263" y="164"/>
                  </a:lnTo>
                  <a:lnTo>
                    <a:pt x="267" y="174"/>
                  </a:lnTo>
                  <a:lnTo>
                    <a:pt x="274" y="176"/>
                  </a:lnTo>
                  <a:lnTo>
                    <a:pt x="274" y="165"/>
                  </a:lnTo>
                  <a:lnTo>
                    <a:pt x="267" y="157"/>
                  </a:lnTo>
                  <a:lnTo>
                    <a:pt x="273" y="150"/>
                  </a:lnTo>
                  <a:lnTo>
                    <a:pt x="275" y="159"/>
                  </a:lnTo>
                  <a:lnTo>
                    <a:pt x="282" y="172"/>
                  </a:lnTo>
                  <a:lnTo>
                    <a:pt x="295" y="158"/>
                  </a:lnTo>
                  <a:lnTo>
                    <a:pt x="272" y="146"/>
                  </a:lnTo>
                  <a:lnTo>
                    <a:pt x="285" y="130"/>
                  </a:lnTo>
                  <a:lnTo>
                    <a:pt x="286" y="143"/>
                  </a:lnTo>
                  <a:lnTo>
                    <a:pt x="293" y="146"/>
                  </a:lnTo>
                  <a:lnTo>
                    <a:pt x="303" y="128"/>
                  </a:lnTo>
                  <a:lnTo>
                    <a:pt x="313" y="133"/>
                  </a:lnTo>
                  <a:lnTo>
                    <a:pt x="310" y="125"/>
                  </a:lnTo>
                  <a:lnTo>
                    <a:pt x="285" y="121"/>
                  </a:lnTo>
                  <a:lnTo>
                    <a:pt x="279" y="85"/>
                  </a:lnTo>
                  <a:lnTo>
                    <a:pt x="292" y="90"/>
                  </a:lnTo>
                  <a:lnTo>
                    <a:pt x="295" y="113"/>
                  </a:lnTo>
                  <a:lnTo>
                    <a:pt x="302" y="110"/>
                  </a:lnTo>
                  <a:lnTo>
                    <a:pt x="299" y="95"/>
                  </a:lnTo>
                  <a:lnTo>
                    <a:pt x="306" y="98"/>
                  </a:lnTo>
                  <a:lnTo>
                    <a:pt x="318" y="118"/>
                  </a:lnTo>
                  <a:lnTo>
                    <a:pt x="322" y="106"/>
                  </a:lnTo>
                  <a:lnTo>
                    <a:pt x="330" y="89"/>
                  </a:lnTo>
                  <a:lnTo>
                    <a:pt x="310" y="94"/>
                  </a:lnTo>
                  <a:lnTo>
                    <a:pt x="298" y="90"/>
                  </a:lnTo>
                  <a:lnTo>
                    <a:pt x="299" y="76"/>
                  </a:lnTo>
                  <a:lnTo>
                    <a:pt x="313" y="85"/>
                  </a:lnTo>
                  <a:lnTo>
                    <a:pt x="310" y="77"/>
                  </a:lnTo>
                  <a:lnTo>
                    <a:pt x="321" y="78"/>
                  </a:lnTo>
                  <a:lnTo>
                    <a:pt x="353" y="89"/>
                  </a:lnTo>
                  <a:lnTo>
                    <a:pt x="317" y="72"/>
                  </a:lnTo>
                  <a:lnTo>
                    <a:pt x="280" y="71"/>
                  </a:lnTo>
                  <a:lnTo>
                    <a:pt x="275" y="62"/>
                  </a:lnTo>
                  <a:lnTo>
                    <a:pt x="289" y="61"/>
                  </a:lnTo>
                  <a:lnTo>
                    <a:pt x="294" y="68"/>
                  </a:lnTo>
                  <a:lnTo>
                    <a:pt x="303" y="67"/>
                  </a:lnTo>
                  <a:lnTo>
                    <a:pt x="302" y="57"/>
                  </a:lnTo>
                  <a:lnTo>
                    <a:pt x="277" y="50"/>
                  </a:lnTo>
                  <a:lnTo>
                    <a:pt x="276" y="44"/>
                  </a:lnTo>
                  <a:lnTo>
                    <a:pt x="313" y="40"/>
                  </a:lnTo>
                  <a:lnTo>
                    <a:pt x="312" y="52"/>
                  </a:lnTo>
                  <a:lnTo>
                    <a:pt x="316" y="66"/>
                  </a:lnTo>
                  <a:lnTo>
                    <a:pt x="320" y="56"/>
                  </a:lnTo>
                  <a:lnTo>
                    <a:pt x="323" y="38"/>
                  </a:lnTo>
                  <a:lnTo>
                    <a:pt x="335" y="42"/>
                  </a:lnTo>
                  <a:lnTo>
                    <a:pt x="327" y="28"/>
                  </a:lnTo>
                  <a:lnTo>
                    <a:pt x="314" y="34"/>
                  </a:lnTo>
                  <a:lnTo>
                    <a:pt x="300" y="29"/>
                  </a:lnTo>
                  <a:lnTo>
                    <a:pt x="328" y="4"/>
                  </a:lnTo>
                  <a:lnTo>
                    <a:pt x="291" y="27"/>
                  </a:lnTo>
                  <a:lnTo>
                    <a:pt x="296" y="10"/>
                  </a:lnTo>
                  <a:lnTo>
                    <a:pt x="312" y="0"/>
                  </a:lnTo>
                  <a:lnTo>
                    <a:pt x="289" y="9"/>
                  </a:lnTo>
                  <a:lnTo>
                    <a:pt x="292" y="2"/>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9" name="Freeform 6"/>
            <p:cNvSpPr>
              <a:spLocks/>
            </p:cNvSpPr>
            <p:nvPr/>
          </p:nvSpPr>
          <p:spPr bwMode="auto">
            <a:xfrm>
              <a:off x="-4429397" y="2157412"/>
              <a:ext cx="2276475" cy="3619500"/>
            </a:xfrm>
            <a:custGeom>
              <a:avLst/>
              <a:gdLst>
                <a:gd name="T0" fmla="*/ 0 w 239"/>
                <a:gd name="T1" fmla="*/ 0 h 374"/>
                <a:gd name="T2" fmla="*/ 2147483647 w 239"/>
                <a:gd name="T3" fmla="*/ 2147483647 h 374"/>
                <a:gd name="T4" fmla="*/ 2147483647 w 239"/>
                <a:gd name="T5" fmla="*/ 2147483647 h 374"/>
                <a:gd name="T6" fmla="*/ 2147483647 w 239"/>
                <a:gd name="T7" fmla="*/ 2147483647 h 374"/>
                <a:gd name="T8" fmla="*/ 2147483647 w 239"/>
                <a:gd name="T9" fmla="*/ 2147483647 h 374"/>
                <a:gd name="T10" fmla="*/ 2147483647 w 239"/>
                <a:gd name="T11" fmla="*/ 2147483647 h 374"/>
                <a:gd name="T12" fmla="*/ 2147483647 w 239"/>
                <a:gd name="T13" fmla="*/ 2147483647 h 374"/>
                <a:gd name="T14" fmla="*/ 2147483647 w 239"/>
                <a:gd name="T15" fmla="*/ 2147483647 h 374"/>
                <a:gd name="T16" fmla="*/ 2147483647 w 239"/>
                <a:gd name="T17" fmla="*/ 2147483647 h 374"/>
                <a:gd name="T18" fmla="*/ 2147483647 w 239"/>
                <a:gd name="T19" fmla="*/ 2147483647 h 374"/>
                <a:gd name="T20" fmla="*/ 2147483647 w 239"/>
                <a:gd name="T21" fmla="*/ 2147483647 h 374"/>
                <a:gd name="T22" fmla="*/ 2147483647 w 239"/>
                <a:gd name="T23" fmla="*/ 2147483647 h 374"/>
                <a:gd name="T24" fmla="*/ 2147483647 w 239"/>
                <a:gd name="T25" fmla="*/ 2147483647 h 374"/>
                <a:gd name="T26" fmla="*/ 2147483647 w 239"/>
                <a:gd name="T27" fmla="*/ 2147483647 h 374"/>
                <a:gd name="T28" fmla="*/ 2147483647 w 239"/>
                <a:gd name="T29" fmla="*/ 2147483647 h 374"/>
                <a:gd name="T30" fmla="*/ 2147483647 w 239"/>
                <a:gd name="T31" fmla="*/ 2147483647 h 374"/>
                <a:gd name="T32" fmla="*/ 2147483647 w 239"/>
                <a:gd name="T33" fmla="*/ 2147483647 h 374"/>
                <a:gd name="T34" fmla="*/ 2147483647 w 239"/>
                <a:gd name="T35" fmla="*/ 2147483647 h 374"/>
                <a:gd name="T36" fmla="*/ 2147483647 w 239"/>
                <a:gd name="T37" fmla="*/ 2147483647 h 374"/>
                <a:gd name="T38" fmla="*/ 2147483647 w 239"/>
                <a:gd name="T39" fmla="*/ 2147483647 h 374"/>
                <a:gd name="T40" fmla="*/ 2147483647 w 239"/>
                <a:gd name="T41" fmla="*/ 2147483647 h 374"/>
                <a:gd name="T42" fmla="*/ 2147483647 w 239"/>
                <a:gd name="T43" fmla="*/ 2147483647 h 374"/>
                <a:gd name="T44" fmla="*/ 2147483647 w 239"/>
                <a:gd name="T45" fmla="*/ 2147483647 h 374"/>
                <a:gd name="T46" fmla="*/ 2147483647 w 239"/>
                <a:gd name="T47" fmla="*/ 2147483647 h 374"/>
                <a:gd name="T48" fmla="*/ 2147483647 w 239"/>
                <a:gd name="T49" fmla="*/ 2147483647 h 374"/>
                <a:gd name="T50" fmla="*/ 2147483647 w 239"/>
                <a:gd name="T51" fmla="*/ 2147483647 h 374"/>
                <a:gd name="T52" fmla="*/ 2147483647 w 239"/>
                <a:gd name="T53" fmla="*/ 2147483647 h 374"/>
                <a:gd name="T54" fmla="*/ 2147483647 w 239"/>
                <a:gd name="T55" fmla="*/ 2147483647 h 374"/>
                <a:gd name="T56" fmla="*/ 2147483647 w 239"/>
                <a:gd name="T57" fmla="*/ 2147483647 h 374"/>
                <a:gd name="T58" fmla="*/ 2147483647 w 239"/>
                <a:gd name="T59" fmla="*/ 2147483647 h 374"/>
                <a:gd name="T60" fmla="*/ 2147483647 w 239"/>
                <a:gd name="T61" fmla="*/ 2147483647 h 374"/>
                <a:gd name="T62" fmla="*/ 2147483647 w 239"/>
                <a:gd name="T63" fmla="*/ 2147483647 h 374"/>
                <a:gd name="T64" fmla="*/ 2147483647 w 239"/>
                <a:gd name="T65" fmla="*/ 2147483647 h 374"/>
                <a:gd name="T66" fmla="*/ 2147483647 w 239"/>
                <a:gd name="T67" fmla="*/ 2147483647 h 374"/>
                <a:gd name="T68" fmla="*/ 2147483647 w 239"/>
                <a:gd name="T69" fmla="*/ 2147483647 h 374"/>
                <a:gd name="T70" fmla="*/ 2147483647 w 239"/>
                <a:gd name="T71" fmla="*/ 2147483647 h 374"/>
                <a:gd name="T72" fmla="*/ 2147483647 w 239"/>
                <a:gd name="T73" fmla="*/ 2147483647 h 374"/>
                <a:gd name="T74" fmla="*/ 2147483647 w 239"/>
                <a:gd name="T75" fmla="*/ 2147483647 h 374"/>
                <a:gd name="T76" fmla="*/ 2147483647 w 239"/>
                <a:gd name="T77" fmla="*/ 2147483647 h 374"/>
                <a:gd name="T78" fmla="*/ 2147483647 w 239"/>
                <a:gd name="T79" fmla="*/ 2147483647 h 374"/>
                <a:gd name="T80" fmla="*/ 2147483647 w 239"/>
                <a:gd name="T81" fmla="*/ 2147483647 h 374"/>
                <a:gd name="T82" fmla="*/ 2147483647 w 239"/>
                <a:gd name="T83" fmla="*/ 2147483647 h 374"/>
                <a:gd name="T84" fmla="*/ 2147483647 w 239"/>
                <a:gd name="T85" fmla="*/ 2147483647 h 374"/>
                <a:gd name="T86" fmla="*/ 2147483647 w 239"/>
                <a:gd name="T87" fmla="*/ 2147483647 h 374"/>
                <a:gd name="T88" fmla="*/ 2147483647 w 239"/>
                <a:gd name="T89" fmla="*/ 2147483647 h 374"/>
                <a:gd name="T90" fmla="*/ 2147483647 w 239"/>
                <a:gd name="T91" fmla="*/ 2147483647 h 374"/>
                <a:gd name="T92" fmla="*/ 2147483647 w 239"/>
                <a:gd name="T93" fmla="*/ 2147483647 h 374"/>
                <a:gd name="T94" fmla="*/ 2147483647 w 239"/>
                <a:gd name="T95" fmla="*/ 2147483647 h 374"/>
                <a:gd name="T96" fmla="*/ 2147483647 w 239"/>
                <a:gd name="T97" fmla="*/ 2147483647 h 374"/>
                <a:gd name="T98" fmla="*/ 2147483647 w 239"/>
                <a:gd name="T99" fmla="*/ 2147483647 h 374"/>
                <a:gd name="T100" fmla="*/ 2147483647 w 239"/>
                <a:gd name="T101" fmla="*/ 2147483647 h 374"/>
                <a:gd name="T102" fmla="*/ 2147483647 w 239"/>
                <a:gd name="T103" fmla="*/ 2147483647 h 374"/>
                <a:gd name="T104" fmla="*/ 2147483647 w 239"/>
                <a:gd name="T105" fmla="*/ 2147483647 h 374"/>
                <a:gd name="T106" fmla="*/ 2147483647 w 239"/>
                <a:gd name="T107" fmla="*/ 2147483647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374">
                  <a:moveTo>
                    <a:pt x="0" y="0"/>
                  </a:moveTo>
                  <a:lnTo>
                    <a:pt x="10" y="10"/>
                  </a:lnTo>
                  <a:lnTo>
                    <a:pt x="17" y="11"/>
                  </a:lnTo>
                  <a:lnTo>
                    <a:pt x="21" y="18"/>
                  </a:lnTo>
                  <a:lnTo>
                    <a:pt x="17" y="51"/>
                  </a:lnTo>
                  <a:lnTo>
                    <a:pt x="24" y="55"/>
                  </a:lnTo>
                  <a:lnTo>
                    <a:pt x="13" y="61"/>
                  </a:lnTo>
                  <a:lnTo>
                    <a:pt x="13" y="76"/>
                  </a:lnTo>
                  <a:lnTo>
                    <a:pt x="43" y="87"/>
                  </a:lnTo>
                  <a:lnTo>
                    <a:pt x="51" y="100"/>
                  </a:lnTo>
                  <a:lnTo>
                    <a:pt x="62" y="95"/>
                  </a:lnTo>
                  <a:lnTo>
                    <a:pt x="71" y="101"/>
                  </a:lnTo>
                  <a:lnTo>
                    <a:pt x="73" y="108"/>
                  </a:lnTo>
                  <a:lnTo>
                    <a:pt x="93" y="103"/>
                  </a:lnTo>
                  <a:lnTo>
                    <a:pt x="107" y="117"/>
                  </a:lnTo>
                  <a:lnTo>
                    <a:pt x="115" y="112"/>
                  </a:lnTo>
                  <a:lnTo>
                    <a:pt x="112" y="125"/>
                  </a:lnTo>
                  <a:lnTo>
                    <a:pt x="95" y="124"/>
                  </a:lnTo>
                  <a:lnTo>
                    <a:pt x="72" y="135"/>
                  </a:lnTo>
                  <a:lnTo>
                    <a:pt x="84" y="152"/>
                  </a:lnTo>
                  <a:lnTo>
                    <a:pt x="94" y="143"/>
                  </a:lnTo>
                  <a:lnTo>
                    <a:pt x="79" y="190"/>
                  </a:lnTo>
                  <a:lnTo>
                    <a:pt x="71" y="197"/>
                  </a:lnTo>
                  <a:lnTo>
                    <a:pt x="75" y="215"/>
                  </a:lnTo>
                  <a:lnTo>
                    <a:pt x="67" y="228"/>
                  </a:lnTo>
                  <a:lnTo>
                    <a:pt x="79" y="246"/>
                  </a:lnTo>
                  <a:lnTo>
                    <a:pt x="94" y="264"/>
                  </a:lnTo>
                  <a:lnTo>
                    <a:pt x="102" y="302"/>
                  </a:lnTo>
                  <a:lnTo>
                    <a:pt x="99" y="312"/>
                  </a:lnTo>
                  <a:lnTo>
                    <a:pt x="90" y="315"/>
                  </a:lnTo>
                  <a:lnTo>
                    <a:pt x="92" y="332"/>
                  </a:lnTo>
                  <a:lnTo>
                    <a:pt x="65" y="347"/>
                  </a:lnTo>
                  <a:lnTo>
                    <a:pt x="57" y="358"/>
                  </a:lnTo>
                  <a:lnTo>
                    <a:pt x="76" y="353"/>
                  </a:lnTo>
                  <a:lnTo>
                    <a:pt x="63" y="361"/>
                  </a:lnTo>
                  <a:lnTo>
                    <a:pt x="75" y="363"/>
                  </a:lnTo>
                  <a:lnTo>
                    <a:pt x="135" y="329"/>
                  </a:lnTo>
                  <a:lnTo>
                    <a:pt x="147" y="329"/>
                  </a:lnTo>
                  <a:lnTo>
                    <a:pt x="160" y="316"/>
                  </a:lnTo>
                  <a:lnTo>
                    <a:pt x="183" y="314"/>
                  </a:lnTo>
                  <a:lnTo>
                    <a:pt x="187" y="295"/>
                  </a:lnTo>
                  <a:lnTo>
                    <a:pt x="209" y="287"/>
                  </a:lnTo>
                  <a:lnTo>
                    <a:pt x="225" y="268"/>
                  </a:lnTo>
                  <a:lnTo>
                    <a:pt x="239" y="252"/>
                  </a:lnTo>
                  <a:lnTo>
                    <a:pt x="211" y="288"/>
                  </a:lnTo>
                  <a:lnTo>
                    <a:pt x="200" y="295"/>
                  </a:lnTo>
                  <a:lnTo>
                    <a:pt x="188" y="297"/>
                  </a:lnTo>
                  <a:lnTo>
                    <a:pt x="186" y="314"/>
                  </a:lnTo>
                  <a:lnTo>
                    <a:pt x="179" y="318"/>
                  </a:lnTo>
                  <a:lnTo>
                    <a:pt x="160" y="320"/>
                  </a:lnTo>
                  <a:lnTo>
                    <a:pt x="145" y="334"/>
                  </a:lnTo>
                  <a:lnTo>
                    <a:pt x="135" y="334"/>
                  </a:lnTo>
                  <a:lnTo>
                    <a:pt x="92" y="364"/>
                  </a:lnTo>
                  <a:lnTo>
                    <a:pt x="66" y="374"/>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0" name="Freeform 7"/>
            <p:cNvSpPr>
              <a:spLocks/>
            </p:cNvSpPr>
            <p:nvPr/>
          </p:nvSpPr>
          <p:spPr bwMode="auto">
            <a:xfrm>
              <a:off x="-5439047" y="8081962"/>
              <a:ext cx="590550" cy="228600"/>
            </a:xfrm>
            <a:custGeom>
              <a:avLst/>
              <a:gdLst>
                <a:gd name="T0" fmla="*/ 0 w 62"/>
                <a:gd name="T1" fmla="*/ 2147483647 h 24"/>
                <a:gd name="T2" fmla="*/ 2147483647 w 62"/>
                <a:gd name="T3" fmla="*/ 0 h 24"/>
                <a:gd name="T4" fmla="*/ 2147483647 w 62"/>
                <a:gd name="T5" fmla="*/ 0 h 24"/>
                <a:gd name="T6" fmla="*/ 2147483647 w 62"/>
                <a:gd name="T7" fmla="*/ 2147483647 h 24"/>
                <a:gd name="T8" fmla="*/ 2147483647 w 6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4">
                  <a:moveTo>
                    <a:pt x="0" y="21"/>
                  </a:moveTo>
                  <a:lnTo>
                    <a:pt x="27" y="0"/>
                  </a:lnTo>
                  <a:lnTo>
                    <a:pt x="34" y="0"/>
                  </a:lnTo>
                  <a:lnTo>
                    <a:pt x="37" y="5"/>
                  </a:lnTo>
                  <a:lnTo>
                    <a:pt x="62" y="24"/>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1" name="Freeform 8"/>
            <p:cNvSpPr>
              <a:spLocks/>
            </p:cNvSpPr>
            <p:nvPr/>
          </p:nvSpPr>
          <p:spPr bwMode="auto">
            <a:xfrm>
              <a:off x="-5439047" y="8148637"/>
              <a:ext cx="571500" cy="219075"/>
            </a:xfrm>
            <a:custGeom>
              <a:avLst/>
              <a:gdLst>
                <a:gd name="T0" fmla="*/ 0 w 60"/>
                <a:gd name="T1" fmla="*/ 2147483647 h 23"/>
                <a:gd name="T2" fmla="*/ 2147483647 w 60"/>
                <a:gd name="T3" fmla="*/ 2147483647 h 23"/>
                <a:gd name="T4" fmla="*/ 2147483647 w 60"/>
                <a:gd name="T5" fmla="*/ 0 h 23"/>
                <a:gd name="T6" fmla="*/ 2147483647 w 60"/>
                <a:gd name="T7" fmla="*/ 214748364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23">
                  <a:moveTo>
                    <a:pt x="0" y="15"/>
                  </a:moveTo>
                  <a:lnTo>
                    <a:pt x="6" y="23"/>
                  </a:lnTo>
                  <a:lnTo>
                    <a:pt x="36" y="0"/>
                  </a:lnTo>
                  <a:lnTo>
                    <a:pt x="60" y="19"/>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2" name="Freeform 9"/>
            <p:cNvSpPr>
              <a:spLocks/>
            </p:cNvSpPr>
            <p:nvPr/>
          </p:nvSpPr>
          <p:spPr bwMode="auto">
            <a:xfrm>
              <a:off x="-5591447" y="7967662"/>
              <a:ext cx="542925" cy="352425"/>
            </a:xfrm>
            <a:custGeom>
              <a:avLst/>
              <a:gdLst>
                <a:gd name="T0" fmla="*/ 2147483647 w 57"/>
                <a:gd name="T1" fmla="*/ 2147483647 h 37"/>
                <a:gd name="T2" fmla="*/ 2147483647 w 57"/>
                <a:gd name="T3" fmla="*/ 2147483647 h 37"/>
                <a:gd name="T4" fmla="*/ 0 w 57"/>
                <a:gd name="T5" fmla="*/ 2147483647 h 37"/>
                <a:gd name="T6" fmla="*/ 2147483647 w 57"/>
                <a:gd name="T7" fmla="*/ 2147483647 h 37"/>
                <a:gd name="T8" fmla="*/ 2147483647 w 57"/>
                <a:gd name="T9" fmla="*/ 2147483647 h 37"/>
                <a:gd name="T10" fmla="*/ 2147483647 w 57"/>
                <a:gd name="T11" fmla="*/ 0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37">
                  <a:moveTo>
                    <a:pt x="14" y="31"/>
                  </a:moveTo>
                  <a:lnTo>
                    <a:pt x="7" y="37"/>
                  </a:lnTo>
                  <a:lnTo>
                    <a:pt x="0" y="28"/>
                  </a:lnTo>
                  <a:lnTo>
                    <a:pt x="28" y="7"/>
                  </a:lnTo>
                  <a:lnTo>
                    <a:pt x="19" y="5"/>
                  </a:lnTo>
                  <a:lnTo>
                    <a:pt x="18" y="0"/>
                  </a:lnTo>
                  <a:lnTo>
                    <a:pt x="57" y="1"/>
                  </a:lnTo>
                  <a:lnTo>
                    <a:pt x="56" y="6"/>
                  </a:lnTo>
                  <a:lnTo>
                    <a:pt x="47" y="5"/>
                  </a:lnTo>
                  <a:lnTo>
                    <a:pt x="43" y="10"/>
                  </a:lnTo>
                </a:path>
              </a:pathLst>
            </a:custGeom>
            <a:noFill/>
            <a:ln w="6350" cap="flat" cmpd="sng">
              <a:solidFill>
                <a:srgbClr xmlns:mc="http://schemas.openxmlformats.org/markup-compatibility/2006" xmlns:a14="http://schemas.microsoft.com/office/drawing/2010/main" val="000000" mc:Ignorable="a14" a14:legacySpreadsheetColorIndex="64"/>
              </a:solidFill>
              <a:prstDash val="sysDot"/>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3" name="Freeform 10"/>
            <p:cNvSpPr>
              <a:spLocks/>
            </p:cNvSpPr>
            <p:nvPr/>
          </p:nvSpPr>
          <p:spPr bwMode="auto">
            <a:xfrm>
              <a:off x="-3133997" y="5405437"/>
              <a:ext cx="47625" cy="76200"/>
            </a:xfrm>
            <a:custGeom>
              <a:avLst/>
              <a:gdLst>
                <a:gd name="T0" fmla="*/ 2147483647 w 5"/>
                <a:gd name="T1" fmla="*/ 0 h 8"/>
                <a:gd name="T2" fmla="*/ 2147483647 w 5"/>
                <a:gd name="T3" fmla="*/ 2147483647 h 8"/>
                <a:gd name="T4" fmla="*/ 2147483647 w 5"/>
                <a:gd name="T5" fmla="*/ 2147483647 h 8"/>
                <a:gd name="T6" fmla="*/ 0 w 5"/>
                <a:gd name="T7" fmla="*/ 2147483647 h 8"/>
                <a:gd name="T8" fmla="*/ 2147483647 w 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1" y="0"/>
                  </a:moveTo>
                  <a:lnTo>
                    <a:pt x="5" y="1"/>
                  </a:lnTo>
                  <a:lnTo>
                    <a:pt x="4" y="8"/>
                  </a:lnTo>
                  <a:lnTo>
                    <a:pt x="0" y="7"/>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4" name="Freeform 11"/>
            <p:cNvSpPr>
              <a:spLocks/>
            </p:cNvSpPr>
            <p:nvPr/>
          </p:nvSpPr>
          <p:spPr bwMode="auto">
            <a:xfrm>
              <a:off x="-3276872" y="4900612"/>
              <a:ext cx="161925" cy="514350"/>
            </a:xfrm>
            <a:custGeom>
              <a:avLst/>
              <a:gdLst>
                <a:gd name="T0" fmla="*/ 0 w 6539"/>
                <a:gd name="T1" fmla="*/ 0 h 7202"/>
                <a:gd name="T2" fmla="*/ 19004 w 6539"/>
                <a:gd name="T3" fmla="*/ 95765 h 7202"/>
                <a:gd name="T4" fmla="*/ 75965 w 6539"/>
                <a:gd name="T5" fmla="*/ 200848 h 7202"/>
                <a:gd name="T6" fmla="*/ 66488 w 6539"/>
                <a:gd name="T7" fmla="*/ 296327 h 7202"/>
                <a:gd name="T8" fmla="*/ 94968 w 6539"/>
                <a:gd name="T9" fmla="*/ 391948 h 7202"/>
                <a:gd name="T10" fmla="*/ 161382 w 6539"/>
                <a:gd name="T11" fmla="*/ 439759 h 7202"/>
                <a:gd name="T12" fmla="*/ 161382 w 6539"/>
                <a:gd name="T13" fmla="*/ 516242 h 7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9" h="7202">
                  <a:moveTo>
                    <a:pt x="0" y="0"/>
                  </a:moveTo>
                  <a:lnTo>
                    <a:pt x="770" y="1336"/>
                  </a:lnTo>
                  <a:lnTo>
                    <a:pt x="3078" y="2802"/>
                  </a:lnTo>
                  <a:cubicBezTo>
                    <a:pt x="2951" y="3244"/>
                    <a:pt x="2821" y="3691"/>
                    <a:pt x="2694" y="4134"/>
                  </a:cubicBezTo>
                  <a:lnTo>
                    <a:pt x="3848" y="5468"/>
                  </a:lnTo>
                  <a:lnTo>
                    <a:pt x="6539" y="6135"/>
                  </a:lnTo>
                  <a:lnTo>
                    <a:pt x="6539" y="7202"/>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5" name="Freeform 12"/>
            <p:cNvSpPr>
              <a:spLocks/>
            </p:cNvSpPr>
            <p:nvPr/>
          </p:nvSpPr>
          <p:spPr bwMode="auto">
            <a:xfrm>
              <a:off x="-4953272" y="8272462"/>
              <a:ext cx="276225" cy="200025"/>
            </a:xfrm>
            <a:custGeom>
              <a:avLst/>
              <a:gdLst>
                <a:gd name="T0" fmla="*/ 2147483647 w 29"/>
                <a:gd name="T1" fmla="*/ 2147483647 h 21"/>
                <a:gd name="T2" fmla="*/ 0 w 29"/>
                <a:gd name="T3" fmla="*/ 2147483647 h 21"/>
                <a:gd name="T4" fmla="*/ 2147483647 w 29"/>
                <a:gd name="T5" fmla="*/ 2147483647 h 21"/>
                <a:gd name="T6" fmla="*/ 2147483647 w 29"/>
                <a:gd name="T7" fmla="*/ 2147483647 h 21"/>
                <a:gd name="T8" fmla="*/ 2147483647 w 29"/>
                <a:gd name="T9" fmla="*/ 2147483647 h 21"/>
                <a:gd name="T10" fmla="*/ 2147483647 w 29"/>
                <a:gd name="T11" fmla="*/ 2147483647 h 21"/>
                <a:gd name="T12" fmla="*/ 2147483647 w 29"/>
                <a:gd name="T13" fmla="*/ 0 h 21"/>
                <a:gd name="T14" fmla="*/ 2147483647 w 29"/>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1">
                  <a:moveTo>
                    <a:pt x="3" y="21"/>
                  </a:moveTo>
                  <a:lnTo>
                    <a:pt x="0" y="19"/>
                  </a:lnTo>
                  <a:lnTo>
                    <a:pt x="8" y="11"/>
                  </a:lnTo>
                  <a:lnTo>
                    <a:pt x="8" y="6"/>
                  </a:lnTo>
                  <a:lnTo>
                    <a:pt x="11" y="4"/>
                  </a:lnTo>
                  <a:lnTo>
                    <a:pt x="20" y="2"/>
                  </a:lnTo>
                  <a:lnTo>
                    <a:pt x="26" y="0"/>
                  </a:lnTo>
                  <a:lnTo>
                    <a:pt x="29" y="2"/>
                  </a:lnTo>
                </a:path>
              </a:pathLst>
            </a:custGeom>
            <a:noFill/>
            <a:ln w="3175" cmpd="sng">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6" name="Freeform 13"/>
            <p:cNvSpPr>
              <a:spLocks/>
            </p:cNvSpPr>
            <p:nvPr/>
          </p:nvSpPr>
          <p:spPr bwMode="auto">
            <a:xfrm>
              <a:off x="-3715022" y="4271962"/>
              <a:ext cx="161925" cy="161925"/>
            </a:xfrm>
            <a:custGeom>
              <a:avLst/>
              <a:gdLst>
                <a:gd name="T0" fmla="*/ 0 w 17"/>
                <a:gd name="T1" fmla="*/ 0 h 17"/>
                <a:gd name="T2" fmla="*/ 2147483647 w 17"/>
                <a:gd name="T3" fmla="*/ 2147483647 h 17"/>
                <a:gd name="T4" fmla="*/ 2147483647 w 17"/>
                <a:gd name="T5" fmla="*/ 2147483647 h 17"/>
                <a:gd name="T6" fmla="*/ 0 60000 65536"/>
                <a:gd name="T7" fmla="*/ 0 60000 65536"/>
                <a:gd name="T8" fmla="*/ 0 60000 65536"/>
              </a:gdLst>
              <a:ahLst/>
              <a:cxnLst>
                <a:cxn ang="T6">
                  <a:pos x="T0" y="T1"/>
                </a:cxn>
                <a:cxn ang="T7">
                  <a:pos x="T2" y="T3"/>
                </a:cxn>
                <a:cxn ang="T8">
                  <a:pos x="T4" y="T5"/>
                </a:cxn>
              </a:cxnLst>
              <a:rect l="0" t="0" r="r" b="b"/>
              <a:pathLst>
                <a:path w="17" h="17">
                  <a:moveTo>
                    <a:pt x="0" y="0"/>
                  </a:moveTo>
                  <a:lnTo>
                    <a:pt x="12" y="8"/>
                  </a:lnTo>
                  <a:lnTo>
                    <a:pt x="17" y="1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7" name="Freeform 14"/>
            <p:cNvSpPr>
              <a:spLocks/>
            </p:cNvSpPr>
            <p:nvPr/>
          </p:nvSpPr>
          <p:spPr bwMode="auto">
            <a:xfrm>
              <a:off x="-3191147" y="4767262"/>
              <a:ext cx="495300" cy="457200"/>
            </a:xfrm>
            <a:custGeom>
              <a:avLst/>
              <a:gdLst>
                <a:gd name="T0" fmla="*/ 0 w 5323"/>
                <a:gd name="T1" fmla="*/ 460269 h 4913"/>
                <a:gd name="T2" fmla="*/ 190067 w 5323"/>
                <a:gd name="T3" fmla="*/ 422140 h 4913"/>
                <a:gd name="T4" fmla="*/ 237468 w 5323"/>
                <a:gd name="T5" fmla="*/ 307283 h 4913"/>
                <a:gd name="T6" fmla="*/ 322939 w 5323"/>
                <a:gd name="T7" fmla="*/ 278710 h 4913"/>
                <a:gd name="T8" fmla="*/ 491846 w 5323"/>
                <a:gd name="T9" fmla="*/ 0 h 4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3" h="4913">
                  <a:moveTo>
                    <a:pt x="0" y="4913"/>
                  </a:moveTo>
                  <a:lnTo>
                    <a:pt x="2057" y="4506"/>
                  </a:lnTo>
                  <a:cubicBezTo>
                    <a:pt x="2227" y="4097"/>
                    <a:pt x="2400" y="3689"/>
                    <a:pt x="2570" y="3280"/>
                  </a:cubicBezTo>
                  <a:lnTo>
                    <a:pt x="3495" y="2975"/>
                  </a:lnTo>
                  <a:lnTo>
                    <a:pt x="5323"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8" name="Freeform 15"/>
            <p:cNvSpPr>
              <a:spLocks/>
            </p:cNvSpPr>
            <p:nvPr/>
          </p:nvSpPr>
          <p:spPr bwMode="auto">
            <a:xfrm>
              <a:off x="-3438797" y="4643437"/>
              <a:ext cx="171450" cy="257175"/>
            </a:xfrm>
            <a:custGeom>
              <a:avLst/>
              <a:gdLst>
                <a:gd name="T0" fmla="*/ 0 w 18"/>
                <a:gd name="T1" fmla="*/ 0 h 27"/>
                <a:gd name="T2" fmla="*/ 2147483647 w 18"/>
                <a:gd name="T3" fmla="*/ 2147483647 h 27"/>
                <a:gd name="T4" fmla="*/ 2147483647 w 18"/>
                <a:gd name="T5" fmla="*/ 2147483647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lnTo>
                    <a:pt x="8" y="6"/>
                  </a:lnTo>
                  <a:lnTo>
                    <a:pt x="18" y="2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9" name="Line 16"/>
            <p:cNvSpPr>
              <a:spLocks noChangeShapeType="1"/>
            </p:cNvSpPr>
            <p:nvPr/>
          </p:nvSpPr>
          <p:spPr bwMode="auto">
            <a:xfrm flipV="1">
              <a:off x="-2324372" y="4062412"/>
              <a:ext cx="219075" cy="152400"/>
            </a:xfrm>
            <a:custGeom>
              <a:avLst/>
              <a:gdLst>
                <a:gd name="T0" fmla="*/ 0 w 215081"/>
                <a:gd name="T1" fmla="*/ 0 h 148405"/>
                <a:gd name="T2" fmla="*/ 215081 w 215081"/>
                <a:gd name="T3" fmla="*/ 148405 h 148405"/>
                <a:gd name="T4" fmla="*/ 0 60000 65536"/>
                <a:gd name="T5" fmla="*/ 0 60000 65536"/>
              </a:gdLst>
              <a:ahLst/>
              <a:cxnLst>
                <a:cxn ang="T4">
                  <a:pos x="T0" y="T1"/>
                </a:cxn>
                <a:cxn ang="T5">
                  <a:pos x="T2" y="T3"/>
                </a:cxn>
              </a:cxnLst>
              <a:rect l="0" t="0" r="r" b="b"/>
              <a:pathLst>
                <a:path w="215081" h="148405">
                  <a:moveTo>
                    <a:pt x="0" y="0"/>
                  </a:moveTo>
                  <a:cubicBezTo>
                    <a:pt x="69645" y="41275"/>
                    <a:pt x="145436" y="107130"/>
                    <a:pt x="215081" y="148405"/>
                  </a:cubicBezTo>
                </a:path>
              </a:pathLst>
            </a:custGeom>
            <a:noFill/>
            <a:ln w="38100" cmpd="tri">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0" name="Freeform 17"/>
            <p:cNvSpPr>
              <a:spLocks/>
            </p:cNvSpPr>
            <p:nvPr/>
          </p:nvSpPr>
          <p:spPr bwMode="auto">
            <a:xfrm>
              <a:off x="-2152922" y="3614737"/>
              <a:ext cx="638175" cy="942975"/>
            </a:xfrm>
            <a:custGeom>
              <a:avLst/>
              <a:gdLst>
                <a:gd name="T0" fmla="*/ 0 w 67"/>
                <a:gd name="T1" fmla="*/ 2147483647 h 99"/>
                <a:gd name="T2" fmla="*/ 2147483647 w 67"/>
                <a:gd name="T3" fmla="*/ 2147483647 h 99"/>
                <a:gd name="T4" fmla="*/ 2147483647 w 67"/>
                <a:gd name="T5" fmla="*/ 2147483647 h 99"/>
                <a:gd name="T6" fmla="*/ 2147483647 w 67"/>
                <a:gd name="T7" fmla="*/ 2147483647 h 99"/>
                <a:gd name="T8" fmla="*/ 2147483647 w 67"/>
                <a:gd name="T9" fmla="*/ 2147483647 h 99"/>
                <a:gd name="T10" fmla="*/ 2147483647 w 67"/>
                <a:gd name="T11" fmla="*/ 2147483647 h 99"/>
                <a:gd name="T12" fmla="*/ 2147483647 w 67"/>
                <a:gd name="T13" fmla="*/ 2147483647 h 99"/>
                <a:gd name="T14" fmla="*/ 2147483647 w 67"/>
                <a:gd name="T15" fmla="*/ 0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99">
                  <a:moveTo>
                    <a:pt x="0" y="99"/>
                  </a:moveTo>
                  <a:lnTo>
                    <a:pt x="5" y="85"/>
                  </a:lnTo>
                  <a:lnTo>
                    <a:pt x="17" y="82"/>
                  </a:lnTo>
                  <a:lnTo>
                    <a:pt x="27" y="66"/>
                  </a:lnTo>
                  <a:lnTo>
                    <a:pt x="26" y="54"/>
                  </a:lnTo>
                  <a:lnTo>
                    <a:pt x="41" y="39"/>
                  </a:lnTo>
                  <a:lnTo>
                    <a:pt x="58" y="8"/>
                  </a:lnTo>
                  <a:lnTo>
                    <a:pt x="67" y="0"/>
                  </a:ln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1" name="Freeform 18"/>
            <p:cNvSpPr>
              <a:spLocks/>
            </p:cNvSpPr>
            <p:nvPr/>
          </p:nvSpPr>
          <p:spPr bwMode="auto">
            <a:xfrm>
              <a:off x="-3067322" y="5567362"/>
              <a:ext cx="57150" cy="95250"/>
            </a:xfrm>
            <a:custGeom>
              <a:avLst/>
              <a:gdLst>
                <a:gd name="T0" fmla="*/ 0 w 6"/>
                <a:gd name="T1" fmla="*/ 0 h 4"/>
                <a:gd name="T2" fmla="*/ 2147483647 w 6"/>
                <a:gd name="T3" fmla="*/ 0 h 4"/>
                <a:gd name="T4" fmla="*/ 2147483647 w 6"/>
                <a:gd name="T5" fmla="*/ 2147483647 h 4"/>
                <a:gd name="T6" fmla="*/ 0 w 6"/>
                <a:gd name="T7" fmla="*/ 2147483647 h 4"/>
                <a:gd name="T8" fmla="*/ 0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0" y="0"/>
                  </a:moveTo>
                  <a:lnTo>
                    <a:pt x="6" y="0"/>
                  </a:lnTo>
                  <a:lnTo>
                    <a:pt x="6" y="4"/>
                  </a:lnTo>
                  <a:lnTo>
                    <a:pt x="0" y="4"/>
                  </a:lnTo>
                  <a:lnTo>
                    <a:pt x="0"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2" name="Freeform 19"/>
            <p:cNvSpPr>
              <a:spLocks/>
            </p:cNvSpPr>
            <p:nvPr/>
          </p:nvSpPr>
          <p:spPr bwMode="auto">
            <a:xfrm>
              <a:off x="-2876822" y="5576887"/>
              <a:ext cx="66675" cy="114300"/>
            </a:xfrm>
            <a:custGeom>
              <a:avLst/>
              <a:gdLst>
                <a:gd name="T0" fmla="*/ 0 w 7"/>
                <a:gd name="T1" fmla="*/ 2147483647 h 6"/>
                <a:gd name="T2" fmla="*/ 2147483647 w 7"/>
                <a:gd name="T3" fmla="*/ 0 h 6"/>
                <a:gd name="T4" fmla="*/ 2147483647 w 7"/>
                <a:gd name="T5" fmla="*/ 2147483647 h 6"/>
                <a:gd name="T6" fmla="*/ 2147483647 w 7"/>
                <a:gd name="T7" fmla="*/ 2147483647 h 6"/>
                <a:gd name="T8" fmla="*/ 0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3"/>
                  </a:moveTo>
                  <a:lnTo>
                    <a:pt x="4" y="0"/>
                  </a:lnTo>
                  <a:lnTo>
                    <a:pt x="7" y="2"/>
                  </a:lnTo>
                  <a:lnTo>
                    <a:pt x="1" y="6"/>
                  </a:lnTo>
                  <a:lnTo>
                    <a:pt x="0" y="3"/>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3" name="Freeform 20"/>
            <p:cNvSpPr>
              <a:spLocks/>
            </p:cNvSpPr>
            <p:nvPr/>
          </p:nvSpPr>
          <p:spPr bwMode="auto">
            <a:xfrm>
              <a:off x="-3143522" y="5776912"/>
              <a:ext cx="66675" cy="47625"/>
            </a:xfrm>
            <a:custGeom>
              <a:avLst/>
              <a:gdLst>
                <a:gd name="T0" fmla="*/ 2147483647 w 7"/>
                <a:gd name="T1" fmla="*/ 0 h 5"/>
                <a:gd name="T2" fmla="*/ 2147483647 w 7"/>
                <a:gd name="T3" fmla="*/ 2147483647 h 5"/>
                <a:gd name="T4" fmla="*/ 2147483647 w 7"/>
                <a:gd name="T5" fmla="*/ 2147483647 h 5"/>
                <a:gd name="T6" fmla="*/ 0 w 7"/>
                <a:gd name="T7" fmla="*/ 2147483647 h 5"/>
                <a:gd name="T8" fmla="*/ 2147483647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1" y="0"/>
                  </a:moveTo>
                  <a:lnTo>
                    <a:pt x="7" y="1"/>
                  </a:lnTo>
                  <a:lnTo>
                    <a:pt x="6" y="5"/>
                  </a:lnTo>
                  <a:lnTo>
                    <a:pt x="0" y="4"/>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Freeform 21"/>
            <p:cNvSpPr>
              <a:spLocks/>
            </p:cNvSpPr>
            <p:nvPr/>
          </p:nvSpPr>
          <p:spPr bwMode="auto">
            <a:xfrm>
              <a:off x="-3086372" y="5834062"/>
              <a:ext cx="47625" cy="66675"/>
            </a:xfrm>
            <a:custGeom>
              <a:avLst/>
              <a:gdLst>
                <a:gd name="T0" fmla="*/ 2147483647 w 5"/>
                <a:gd name="T1" fmla="*/ 0 h 7"/>
                <a:gd name="T2" fmla="*/ 2147483647 w 5"/>
                <a:gd name="T3" fmla="*/ 0 h 7"/>
                <a:gd name="T4" fmla="*/ 2147483647 w 5"/>
                <a:gd name="T5" fmla="*/ 2147483647 h 7"/>
                <a:gd name="T6" fmla="*/ 0 w 5"/>
                <a:gd name="T7" fmla="*/ 2147483647 h 7"/>
                <a:gd name="T8" fmla="*/ 2147483647 w 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1" y="0"/>
                  </a:moveTo>
                  <a:lnTo>
                    <a:pt x="5" y="0"/>
                  </a:lnTo>
                  <a:lnTo>
                    <a:pt x="3" y="7"/>
                  </a:lnTo>
                  <a:lnTo>
                    <a:pt x="0" y="5"/>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5" name="Freeform 22"/>
            <p:cNvSpPr>
              <a:spLocks/>
            </p:cNvSpPr>
            <p:nvPr/>
          </p:nvSpPr>
          <p:spPr bwMode="auto">
            <a:xfrm>
              <a:off x="-3238772" y="5815012"/>
              <a:ext cx="57150" cy="66675"/>
            </a:xfrm>
            <a:custGeom>
              <a:avLst/>
              <a:gdLst>
                <a:gd name="T0" fmla="*/ 0 w 6"/>
                <a:gd name="T1" fmla="*/ 2147483647 h 7"/>
                <a:gd name="T2" fmla="*/ 2147483647 w 6"/>
                <a:gd name="T3" fmla="*/ 0 h 7"/>
                <a:gd name="T4" fmla="*/ 2147483647 w 6"/>
                <a:gd name="T5" fmla="*/ 2147483647 h 7"/>
                <a:gd name="T6" fmla="*/ 2147483647 w 6"/>
                <a:gd name="T7" fmla="*/ 2147483647 h 7"/>
                <a:gd name="T8" fmla="*/ 0 w 6"/>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3"/>
                  </a:moveTo>
                  <a:lnTo>
                    <a:pt x="3" y="0"/>
                  </a:lnTo>
                  <a:lnTo>
                    <a:pt x="6" y="5"/>
                  </a:lnTo>
                  <a:lnTo>
                    <a:pt x="3" y="7"/>
                  </a:lnTo>
                  <a:lnTo>
                    <a:pt x="0" y="3"/>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6" name="Freeform 23"/>
            <p:cNvSpPr>
              <a:spLocks/>
            </p:cNvSpPr>
            <p:nvPr/>
          </p:nvSpPr>
          <p:spPr bwMode="auto">
            <a:xfrm>
              <a:off x="-3010172" y="5272087"/>
              <a:ext cx="381000" cy="352425"/>
            </a:xfrm>
            <a:custGeom>
              <a:avLst/>
              <a:gdLst>
                <a:gd name="T0" fmla="*/ 0 w 3389"/>
                <a:gd name="T1" fmla="*/ 344330 h 2651"/>
                <a:gd name="T2" fmla="*/ 142399 w 3389"/>
                <a:gd name="T3" fmla="*/ 305104 h 2651"/>
                <a:gd name="T4" fmla="*/ 275275 w 3389"/>
                <a:gd name="T5" fmla="*/ 177036 h 2651"/>
                <a:gd name="T6" fmla="*/ 379693 w 3389"/>
                <a:gd name="T7" fmla="*/ 0 h 26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89" h="2651">
                  <a:moveTo>
                    <a:pt x="0" y="2651"/>
                  </a:moveTo>
                  <a:lnTo>
                    <a:pt x="1271" y="2349"/>
                  </a:lnTo>
                  <a:lnTo>
                    <a:pt x="2457" y="1363"/>
                  </a:lnTo>
                  <a:lnTo>
                    <a:pt x="3389"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7" name="Freeform 24"/>
            <p:cNvSpPr>
              <a:spLocks/>
            </p:cNvSpPr>
            <p:nvPr/>
          </p:nvSpPr>
          <p:spPr bwMode="auto">
            <a:xfrm>
              <a:off x="-2019572" y="4129087"/>
              <a:ext cx="752475" cy="1209675"/>
            </a:xfrm>
            <a:custGeom>
              <a:avLst/>
              <a:gdLst>
                <a:gd name="T0" fmla="*/ 0 w 8683"/>
                <a:gd name="T1" fmla="*/ 1215590 h 9111"/>
                <a:gd name="T2" fmla="*/ 28597 w 8683"/>
                <a:gd name="T3" fmla="*/ 1106719 h 9111"/>
                <a:gd name="T4" fmla="*/ 95036 w 8683"/>
                <a:gd name="T5" fmla="*/ 909124 h 9111"/>
                <a:gd name="T6" fmla="*/ 95036 w 8683"/>
                <a:gd name="T7" fmla="*/ 820400 h 9111"/>
                <a:gd name="T8" fmla="*/ 322948 w 8683"/>
                <a:gd name="T9" fmla="*/ 681910 h 9111"/>
                <a:gd name="T10" fmla="*/ 370380 w 8683"/>
                <a:gd name="T11" fmla="*/ 563299 h 9111"/>
                <a:gd name="T12" fmla="*/ 399150 w 8683"/>
                <a:gd name="T13" fmla="*/ 405197 h 9111"/>
                <a:gd name="T14" fmla="*/ 569696 w 8683"/>
                <a:gd name="T15" fmla="*/ 167976 h 9111"/>
                <a:gd name="T16" fmla="*/ 750177 w 8683"/>
                <a:gd name="T17" fmla="*/ 0 h 9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83" h="9111">
                  <a:moveTo>
                    <a:pt x="0" y="9111"/>
                  </a:moveTo>
                  <a:lnTo>
                    <a:pt x="331" y="8295"/>
                  </a:lnTo>
                  <a:lnTo>
                    <a:pt x="1100" y="6814"/>
                  </a:lnTo>
                  <a:lnTo>
                    <a:pt x="1100" y="6149"/>
                  </a:lnTo>
                  <a:lnTo>
                    <a:pt x="3738" y="5111"/>
                  </a:lnTo>
                  <a:lnTo>
                    <a:pt x="4287" y="4222"/>
                  </a:lnTo>
                  <a:cubicBezTo>
                    <a:pt x="4399" y="3826"/>
                    <a:pt x="4507" y="3432"/>
                    <a:pt x="4620" y="3037"/>
                  </a:cubicBezTo>
                  <a:lnTo>
                    <a:pt x="6594" y="1259"/>
                  </a:lnTo>
                  <a:lnTo>
                    <a:pt x="8683"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8" name="Freeform 25"/>
            <p:cNvSpPr>
              <a:spLocks/>
            </p:cNvSpPr>
            <p:nvPr/>
          </p:nvSpPr>
          <p:spPr bwMode="auto">
            <a:xfrm>
              <a:off x="-1743347" y="4872037"/>
              <a:ext cx="38100" cy="57150"/>
            </a:xfrm>
            <a:custGeom>
              <a:avLst/>
              <a:gdLst>
                <a:gd name="T0" fmla="*/ 0 w 4"/>
                <a:gd name="T1" fmla="*/ 0 h 6"/>
                <a:gd name="T2" fmla="*/ 2147483647 w 4"/>
                <a:gd name="T3" fmla="*/ 0 h 6"/>
                <a:gd name="T4" fmla="*/ 2147483647 w 4"/>
                <a:gd name="T5" fmla="*/ 2147483647 h 6"/>
                <a:gd name="T6" fmla="*/ 0 w 4"/>
                <a:gd name="T7" fmla="*/ 2147483647 h 6"/>
                <a:gd name="T8" fmla="*/ 0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0"/>
                  </a:moveTo>
                  <a:lnTo>
                    <a:pt x="4" y="0"/>
                  </a:lnTo>
                  <a:lnTo>
                    <a:pt x="3" y="6"/>
                  </a:lnTo>
                  <a:lnTo>
                    <a:pt x="0" y="6"/>
                  </a:lnTo>
                  <a:lnTo>
                    <a:pt x="0"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9" name="Freeform 26"/>
            <p:cNvSpPr>
              <a:spLocks/>
            </p:cNvSpPr>
            <p:nvPr/>
          </p:nvSpPr>
          <p:spPr bwMode="auto">
            <a:xfrm>
              <a:off x="-1886222" y="4567237"/>
              <a:ext cx="161925" cy="304800"/>
            </a:xfrm>
            <a:custGeom>
              <a:avLst/>
              <a:gdLst>
                <a:gd name="T0" fmla="*/ 0 w 11297"/>
                <a:gd name="T1" fmla="*/ 0 h 11109"/>
                <a:gd name="T2" fmla="*/ 103720 w 11297"/>
                <a:gd name="T3" fmla="*/ 135808 h 11109"/>
                <a:gd name="T4" fmla="*/ 141648 w 11297"/>
                <a:gd name="T5" fmla="*/ 231361 h 11109"/>
                <a:gd name="T6" fmla="*/ 160598 w 11297"/>
                <a:gd name="T7" fmla="*/ 307770 h 11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97" h="11109">
                  <a:moveTo>
                    <a:pt x="0" y="0"/>
                  </a:moveTo>
                  <a:lnTo>
                    <a:pt x="7296" y="4902"/>
                  </a:lnTo>
                  <a:lnTo>
                    <a:pt x="9964" y="8351"/>
                  </a:lnTo>
                  <a:lnTo>
                    <a:pt x="11297" y="11109"/>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0" name="Freeform 27"/>
            <p:cNvSpPr>
              <a:spLocks/>
            </p:cNvSpPr>
            <p:nvPr/>
          </p:nvSpPr>
          <p:spPr bwMode="auto">
            <a:xfrm>
              <a:off x="-2486297" y="5643562"/>
              <a:ext cx="28575" cy="266700"/>
            </a:xfrm>
            <a:custGeom>
              <a:avLst/>
              <a:gdLst>
                <a:gd name="T0" fmla="*/ 9525 w 6000"/>
                <a:gd name="T1" fmla="*/ 0 h 7368"/>
                <a:gd name="T2" fmla="*/ 28575 w 6000"/>
                <a:gd name="T3" fmla="*/ 66534 h 7368"/>
                <a:gd name="T4" fmla="*/ 28575 w 6000"/>
                <a:gd name="T5" fmla="*/ 190103 h 7368"/>
                <a:gd name="T6" fmla="*/ 0 w 6000"/>
                <a:gd name="T7" fmla="*/ 266137 h 7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0" h="7368">
                  <a:moveTo>
                    <a:pt x="2000" y="0"/>
                  </a:moveTo>
                  <a:lnTo>
                    <a:pt x="6000" y="1842"/>
                  </a:lnTo>
                  <a:lnTo>
                    <a:pt x="6000" y="5263"/>
                  </a:lnTo>
                  <a:lnTo>
                    <a:pt x="0" y="736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1" name="Freeform 28"/>
            <p:cNvSpPr>
              <a:spLocks/>
            </p:cNvSpPr>
            <p:nvPr/>
          </p:nvSpPr>
          <p:spPr bwMode="auto">
            <a:xfrm>
              <a:off x="-2057672" y="5500687"/>
              <a:ext cx="447675" cy="333375"/>
            </a:xfrm>
            <a:custGeom>
              <a:avLst/>
              <a:gdLst>
                <a:gd name="T0" fmla="*/ 0 w 3052"/>
                <a:gd name="T1" fmla="*/ 324094 h 10000"/>
                <a:gd name="T2" fmla="*/ 75565 w 3052"/>
                <a:gd name="T3" fmla="*/ 279401 h 10000"/>
                <a:gd name="T4" fmla="*/ 132093 w 3052"/>
                <a:gd name="T5" fmla="*/ 78236 h 10000"/>
                <a:gd name="T6" fmla="*/ 254741 w 3052"/>
                <a:gd name="T7" fmla="*/ 33511 h 10000"/>
                <a:gd name="T8" fmla="*/ 443508 w 3052"/>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 h="10000">
                  <a:moveTo>
                    <a:pt x="0" y="10000"/>
                  </a:moveTo>
                  <a:lnTo>
                    <a:pt x="520" y="8621"/>
                  </a:lnTo>
                  <a:cubicBezTo>
                    <a:pt x="650" y="6552"/>
                    <a:pt x="779" y="4483"/>
                    <a:pt x="909" y="2414"/>
                  </a:cubicBezTo>
                  <a:lnTo>
                    <a:pt x="1753" y="1034"/>
                  </a:lnTo>
                  <a:lnTo>
                    <a:pt x="3052"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2" name="Freeform 29"/>
            <p:cNvSpPr>
              <a:spLocks/>
            </p:cNvSpPr>
            <p:nvPr/>
          </p:nvSpPr>
          <p:spPr bwMode="auto">
            <a:xfrm>
              <a:off x="-2152922" y="6157912"/>
              <a:ext cx="438150" cy="847725"/>
            </a:xfrm>
            <a:custGeom>
              <a:avLst/>
              <a:gdLst>
                <a:gd name="T0" fmla="*/ 0 w 5055"/>
                <a:gd name="T1" fmla="*/ 0 h 7177"/>
                <a:gd name="T2" fmla="*/ 28281 w 5055"/>
                <a:gd name="T3" fmla="*/ 66421 h 7177"/>
                <a:gd name="T4" fmla="*/ 84758 w 5055"/>
                <a:gd name="T5" fmla="*/ 389341 h 7177"/>
                <a:gd name="T6" fmla="*/ 113039 w 5055"/>
                <a:gd name="T7" fmla="*/ 503341 h 7177"/>
                <a:gd name="T8" fmla="*/ 169516 w 5055"/>
                <a:gd name="T9" fmla="*/ 617341 h 7177"/>
                <a:gd name="T10" fmla="*/ 225992 w 5055"/>
                <a:gd name="T11" fmla="*/ 702723 h 7177"/>
                <a:gd name="T12" fmla="*/ 433216 w 5055"/>
                <a:gd name="T13" fmla="*/ 845222 h 7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5" h="7177">
                  <a:moveTo>
                    <a:pt x="0" y="0"/>
                  </a:moveTo>
                  <a:lnTo>
                    <a:pt x="330" y="564"/>
                  </a:lnTo>
                  <a:lnTo>
                    <a:pt x="989" y="3306"/>
                  </a:lnTo>
                  <a:lnTo>
                    <a:pt x="1319" y="4274"/>
                  </a:lnTo>
                  <a:lnTo>
                    <a:pt x="1978" y="5242"/>
                  </a:lnTo>
                  <a:lnTo>
                    <a:pt x="2637" y="5967"/>
                  </a:lnTo>
                  <a:lnTo>
                    <a:pt x="5055" y="7177"/>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3" name="Freeform 30"/>
            <p:cNvSpPr>
              <a:spLocks/>
            </p:cNvSpPr>
            <p:nvPr/>
          </p:nvSpPr>
          <p:spPr bwMode="auto">
            <a:xfrm>
              <a:off x="-3191147" y="5881687"/>
              <a:ext cx="1524000" cy="933450"/>
            </a:xfrm>
            <a:custGeom>
              <a:avLst/>
              <a:gdLst>
                <a:gd name="T0" fmla="*/ 0 w 160"/>
                <a:gd name="T1" fmla="*/ 0 h 98"/>
                <a:gd name="T2" fmla="*/ 2147483647 w 160"/>
                <a:gd name="T3" fmla="*/ 2147483647 h 98"/>
                <a:gd name="T4" fmla="*/ 2147483647 w 160"/>
                <a:gd name="T5" fmla="*/ 2147483647 h 98"/>
                <a:gd name="T6" fmla="*/ 2147483647 w 160"/>
                <a:gd name="T7" fmla="*/ 2147483647 h 98"/>
                <a:gd name="T8" fmla="*/ 2147483647 w 160"/>
                <a:gd name="T9" fmla="*/ 2147483647 h 98"/>
                <a:gd name="T10" fmla="*/ 2147483647 w 160"/>
                <a:gd name="T11" fmla="*/ 2147483647 h 98"/>
                <a:gd name="T12" fmla="*/ 2147483647 w 160"/>
                <a:gd name="T13" fmla="*/ 2147483647 h 98"/>
                <a:gd name="T14" fmla="*/ 2147483647 w 160"/>
                <a:gd name="T15" fmla="*/ 2147483647 h 98"/>
                <a:gd name="T16" fmla="*/ 2147483647 w 160"/>
                <a:gd name="T17" fmla="*/ 2147483647 h 98"/>
                <a:gd name="T18" fmla="*/ 2147483647 w 160"/>
                <a:gd name="T19" fmla="*/ 2147483647 h 98"/>
                <a:gd name="T20" fmla="*/ 2147483647 w 160"/>
                <a:gd name="T21" fmla="*/ 2147483647 h 98"/>
                <a:gd name="T22" fmla="*/ 2147483647 w 160"/>
                <a:gd name="T23" fmla="*/ 2147483647 h 98"/>
                <a:gd name="T24" fmla="*/ 2147483647 w 160"/>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98">
                  <a:moveTo>
                    <a:pt x="0" y="0"/>
                  </a:moveTo>
                  <a:lnTo>
                    <a:pt x="7" y="7"/>
                  </a:lnTo>
                  <a:lnTo>
                    <a:pt x="17" y="15"/>
                  </a:lnTo>
                  <a:lnTo>
                    <a:pt x="49" y="26"/>
                  </a:lnTo>
                  <a:lnTo>
                    <a:pt x="68" y="29"/>
                  </a:lnTo>
                  <a:lnTo>
                    <a:pt x="79" y="30"/>
                  </a:lnTo>
                  <a:lnTo>
                    <a:pt x="87" y="34"/>
                  </a:lnTo>
                  <a:lnTo>
                    <a:pt x="92" y="43"/>
                  </a:lnTo>
                  <a:lnTo>
                    <a:pt x="106" y="78"/>
                  </a:lnTo>
                  <a:lnTo>
                    <a:pt x="112" y="88"/>
                  </a:lnTo>
                  <a:lnTo>
                    <a:pt x="119" y="94"/>
                  </a:lnTo>
                  <a:lnTo>
                    <a:pt x="127" y="96"/>
                  </a:lnTo>
                  <a:lnTo>
                    <a:pt x="160" y="9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4" name="Freeform 31"/>
            <p:cNvSpPr>
              <a:spLocks/>
            </p:cNvSpPr>
            <p:nvPr/>
          </p:nvSpPr>
          <p:spPr bwMode="auto">
            <a:xfrm>
              <a:off x="-3229247" y="6567487"/>
              <a:ext cx="1390650" cy="295275"/>
            </a:xfrm>
            <a:custGeom>
              <a:avLst/>
              <a:gdLst>
                <a:gd name="T0" fmla="*/ 0 w 146"/>
                <a:gd name="T1" fmla="*/ 2147483647 h 31"/>
                <a:gd name="T2" fmla="*/ 2147483647 w 146"/>
                <a:gd name="T3" fmla="*/ 2147483647 h 31"/>
                <a:gd name="T4" fmla="*/ 2147483647 w 146"/>
                <a:gd name="T5" fmla="*/ 2147483647 h 31"/>
                <a:gd name="T6" fmla="*/ 2147483647 w 146"/>
                <a:gd name="T7" fmla="*/ 2147483647 h 31"/>
                <a:gd name="T8" fmla="*/ 2147483647 w 146"/>
                <a:gd name="T9" fmla="*/ 2147483647 h 31"/>
                <a:gd name="T10" fmla="*/ 2147483647 w 146"/>
                <a:gd name="T11" fmla="*/ 0 h 31"/>
                <a:gd name="T12" fmla="*/ 2147483647 w 146"/>
                <a:gd name="T13" fmla="*/ 2147483647 h 31"/>
                <a:gd name="T14" fmla="*/ 2147483647 w 146"/>
                <a:gd name="T15" fmla="*/ 2147483647 h 31"/>
                <a:gd name="T16" fmla="*/ 2147483647 w 146"/>
                <a:gd name="T17" fmla="*/ 2147483647 h 31"/>
                <a:gd name="T18" fmla="*/ 2147483647 w 146"/>
                <a:gd name="T19" fmla="*/ 2147483647 h 31"/>
                <a:gd name="T20" fmla="*/ 2147483647 w 146"/>
                <a:gd name="T21" fmla="*/ 2147483647 h 31"/>
                <a:gd name="T22" fmla="*/ 2147483647 w 146"/>
                <a:gd name="T23" fmla="*/ 2147483647 h 31"/>
                <a:gd name="T24" fmla="*/ 2147483647 w 146"/>
                <a:gd name="T25" fmla="*/ 2147483647 h 31"/>
                <a:gd name="T26" fmla="*/ 2147483647 w 146"/>
                <a:gd name="T27" fmla="*/ 2147483647 h 31"/>
                <a:gd name="T28" fmla="*/ 2147483647 w 146"/>
                <a:gd name="T29" fmla="*/ 2147483647 h 31"/>
                <a:gd name="T30" fmla="*/ 2147483647 w 146"/>
                <a:gd name="T31" fmla="*/ 2147483647 h 31"/>
                <a:gd name="T32" fmla="*/ 2147483647 w 146"/>
                <a:gd name="T33" fmla="*/ 2147483647 h 31"/>
                <a:gd name="T34" fmla="*/ 2147483647 w 146"/>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31">
                  <a:moveTo>
                    <a:pt x="0" y="3"/>
                  </a:moveTo>
                  <a:lnTo>
                    <a:pt x="5" y="4"/>
                  </a:lnTo>
                  <a:lnTo>
                    <a:pt x="10" y="11"/>
                  </a:lnTo>
                  <a:lnTo>
                    <a:pt x="16" y="12"/>
                  </a:lnTo>
                  <a:lnTo>
                    <a:pt x="26" y="5"/>
                  </a:lnTo>
                  <a:lnTo>
                    <a:pt x="39" y="0"/>
                  </a:lnTo>
                  <a:lnTo>
                    <a:pt x="55" y="1"/>
                  </a:lnTo>
                  <a:lnTo>
                    <a:pt x="68" y="3"/>
                  </a:lnTo>
                  <a:lnTo>
                    <a:pt x="83" y="10"/>
                  </a:lnTo>
                  <a:lnTo>
                    <a:pt x="89" y="15"/>
                  </a:lnTo>
                  <a:lnTo>
                    <a:pt x="103" y="18"/>
                  </a:lnTo>
                  <a:lnTo>
                    <a:pt x="115" y="21"/>
                  </a:lnTo>
                  <a:lnTo>
                    <a:pt x="121" y="30"/>
                  </a:lnTo>
                  <a:lnTo>
                    <a:pt x="131" y="31"/>
                  </a:lnTo>
                  <a:lnTo>
                    <a:pt x="135" y="26"/>
                  </a:lnTo>
                  <a:lnTo>
                    <a:pt x="140" y="26"/>
                  </a:lnTo>
                  <a:lnTo>
                    <a:pt x="139" y="30"/>
                  </a:lnTo>
                  <a:lnTo>
                    <a:pt x="146" y="29"/>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5" name="Freeform 32"/>
            <p:cNvSpPr>
              <a:spLocks/>
            </p:cNvSpPr>
            <p:nvPr/>
          </p:nvSpPr>
          <p:spPr bwMode="auto">
            <a:xfrm>
              <a:off x="-6153422" y="8443912"/>
              <a:ext cx="1343025" cy="1200150"/>
            </a:xfrm>
            <a:custGeom>
              <a:avLst/>
              <a:gdLst>
                <a:gd name="T0" fmla="*/ 1329207 w 10432"/>
                <a:gd name="T1" fmla="*/ 0 h 10261"/>
                <a:gd name="T2" fmla="*/ 1141650 w 10432"/>
                <a:gd name="T3" fmla="*/ 154563 h 10261"/>
                <a:gd name="T4" fmla="*/ 990280 w 10432"/>
                <a:gd name="T5" fmla="*/ 277115 h 10261"/>
                <a:gd name="T6" fmla="*/ 915104 w 10432"/>
                <a:gd name="T7" fmla="*/ 305621 h 10261"/>
                <a:gd name="T8" fmla="*/ 679384 w 10432"/>
                <a:gd name="T9" fmla="*/ 543365 h 10261"/>
                <a:gd name="T10" fmla="*/ 556937 w 10432"/>
                <a:gd name="T11" fmla="*/ 591147 h 10261"/>
                <a:gd name="T12" fmla="*/ 348866 w 10432"/>
                <a:gd name="T13" fmla="*/ 657272 h 10261"/>
                <a:gd name="T14" fmla="*/ 226037 w 10432"/>
                <a:gd name="T15" fmla="*/ 667202 h 10261"/>
                <a:gd name="T16" fmla="*/ 84732 w 10432"/>
                <a:gd name="T17" fmla="*/ 752252 h 10261"/>
                <a:gd name="T18" fmla="*/ 56955 w 10432"/>
                <a:gd name="T19" fmla="*/ 828307 h 10261"/>
                <a:gd name="T20" fmla="*/ 56955 w 10432"/>
                <a:gd name="T21" fmla="*/ 923521 h 10261"/>
                <a:gd name="T22" fmla="*/ 0 w 10432"/>
                <a:gd name="T23" fmla="*/ 1198767 h 10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32" h="10261">
                  <a:moveTo>
                    <a:pt x="10432" y="0"/>
                  </a:moveTo>
                  <a:lnTo>
                    <a:pt x="8960" y="1323"/>
                  </a:lnTo>
                  <a:lnTo>
                    <a:pt x="7772" y="2372"/>
                  </a:lnTo>
                  <a:lnTo>
                    <a:pt x="7182" y="2616"/>
                  </a:lnTo>
                  <a:lnTo>
                    <a:pt x="5332" y="4651"/>
                  </a:lnTo>
                  <a:lnTo>
                    <a:pt x="4371" y="5060"/>
                  </a:lnTo>
                  <a:lnTo>
                    <a:pt x="2738" y="5626"/>
                  </a:lnTo>
                  <a:lnTo>
                    <a:pt x="1774" y="5711"/>
                  </a:lnTo>
                  <a:lnTo>
                    <a:pt x="665" y="6439"/>
                  </a:lnTo>
                  <a:cubicBezTo>
                    <a:pt x="594" y="6655"/>
                    <a:pt x="517" y="6873"/>
                    <a:pt x="447" y="7090"/>
                  </a:cubicBezTo>
                  <a:lnTo>
                    <a:pt x="447" y="7905"/>
                  </a:lnTo>
                  <a:cubicBezTo>
                    <a:pt x="295" y="8692"/>
                    <a:pt x="149" y="9473"/>
                    <a:pt x="0" y="1026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6" name="Line 33"/>
            <p:cNvSpPr>
              <a:spLocks noChangeShapeType="1"/>
            </p:cNvSpPr>
            <p:nvPr/>
          </p:nvSpPr>
          <p:spPr bwMode="auto">
            <a:xfrm flipH="1">
              <a:off x="-4238897" y="7786687"/>
              <a:ext cx="152400" cy="14287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Freeform 34"/>
            <p:cNvSpPr>
              <a:spLocks/>
            </p:cNvSpPr>
            <p:nvPr/>
          </p:nvSpPr>
          <p:spPr bwMode="auto">
            <a:xfrm>
              <a:off x="-3504701" y="6577013"/>
              <a:ext cx="227827" cy="282427"/>
            </a:xfrm>
            <a:custGeom>
              <a:avLst/>
              <a:gdLst>
                <a:gd name="T0" fmla="*/ 2147483647 w 26"/>
                <a:gd name="T1" fmla="*/ 0 h 40"/>
                <a:gd name="T2" fmla="*/ 2147483647 w 26"/>
                <a:gd name="T3" fmla="*/ 2147483647 h 40"/>
                <a:gd name="T4" fmla="*/ 0 w 26"/>
                <a:gd name="T5" fmla="*/ 2147483647 h 40"/>
                <a:gd name="T6" fmla="*/ 0 60000 65536"/>
                <a:gd name="T7" fmla="*/ 0 60000 65536"/>
                <a:gd name="T8" fmla="*/ 0 60000 65536"/>
                <a:gd name="connsiteX0" fmla="*/ 11958 w 11958"/>
                <a:gd name="connsiteY0" fmla="*/ 0 h 12546"/>
                <a:gd name="connsiteX1" fmla="*/ 3112 w 11958"/>
                <a:gd name="connsiteY1" fmla="*/ 7750 h 12546"/>
                <a:gd name="connsiteX2" fmla="*/ 0 w 11958"/>
                <a:gd name="connsiteY2" fmla="*/ 12546 h 12546"/>
              </a:gdLst>
              <a:ahLst/>
              <a:cxnLst>
                <a:cxn ang="0">
                  <a:pos x="connsiteX0" y="connsiteY0"/>
                </a:cxn>
                <a:cxn ang="0">
                  <a:pos x="connsiteX1" y="connsiteY1"/>
                </a:cxn>
                <a:cxn ang="0">
                  <a:pos x="connsiteX2" y="connsiteY2"/>
                </a:cxn>
              </a:cxnLst>
              <a:rect l="l" t="t" r="r" b="b"/>
              <a:pathLst>
                <a:path w="11958" h="12546">
                  <a:moveTo>
                    <a:pt x="11958" y="0"/>
                  </a:moveTo>
                  <a:lnTo>
                    <a:pt x="3112" y="7750"/>
                  </a:lnTo>
                  <a:cubicBezTo>
                    <a:pt x="2727" y="8500"/>
                    <a:pt x="385" y="11796"/>
                    <a:pt x="0" y="12546"/>
                  </a:cubicBez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8" name="Line 35"/>
            <p:cNvSpPr>
              <a:spLocks noChangeShapeType="1"/>
            </p:cNvSpPr>
            <p:nvPr/>
          </p:nvSpPr>
          <p:spPr bwMode="auto">
            <a:xfrm>
              <a:off x="-2305322" y="6081712"/>
              <a:ext cx="171450" cy="857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9" name="Line 36"/>
            <p:cNvSpPr>
              <a:spLocks noChangeShapeType="1"/>
            </p:cNvSpPr>
            <p:nvPr/>
          </p:nvSpPr>
          <p:spPr bwMode="auto">
            <a:xfrm>
              <a:off x="-2629172" y="5815012"/>
              <a:ext cx="314325" cy="95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Freeform 37"/>
            <p:cNvSpPr>
              <a:spLocks/>
            </p:cNvSpPr>
            <p:nvPr/>
          </p:nvSpPr>
          <p:spPr bwMode="auto">
            <a:xfrm>
              <a:off x="-2591072" y="5824537"/>
              <a:ext cx="171450" cy="133350"/>
            </a:xfrm>
            <a:custGeom>
              <a:avLst/>
              <a:gdLst>
                <a:gd name="T0" fmla="*/ 0 w 18"/>
                <a:gd name="T1" fmla="*/ 0 h 14"/>
                <a:gd name="T2" fmla="*/ 2147483647 w 18"/>
                <a:gd name="T3" fmla="*/ 2147483647 h 14"/>
                <a:gd name="T4" fmla="*/ 2147483647 w 18"/>
                <a:gd name="T5" fmla="*/ 2147483647 h 14"/>
                <a:gd name="T6" fmla="*/ 0 60000 65536"/>
                <a:gd name="T7" fmla="*/ 0 60000 65536"/>
                <a:gd name="T8" fmla="*/ 0 60000 65536"/>
              </a:gdLst>
              <a:ahLst/>
              <a:cxnLst>
                <a:cxn ang="T6">
                  <a:pos x="T0" y="T1"/>
                </a:cxn>
                <a:cxn ang="T7">
                  <a:pos x="T2" y="T3"/>
                </a:cxn>
                <a:cxn ang="T8">
                  <a:pos x="T4" y="T5"/>
                </a:cxn>
              </a:cxnLst>
              <a:rect l="0" t="0" r="r" b="b"/>
              <a:pathLst>
                <a:path w="18" h="14">
                  <a:moveTo>
                    <a:pt x="0" y="0"/>
                  </a:moveTo>
                  <a:lnTo>
                    <a:pt x="11" y="3"/>
                  </a:lnTo>
                  <a:lnTo>
                    <a:pt x="18" y="14"/>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1" name="Freeform 38"/>
            <p:cNvSpPr>
              <a:spLocks/>
            </p:cNvSpPr>
            <p:nvPr/>
          </p:nvSpPr>
          <p:spPr bwMode="auto">
            <a:xfrm>
              <a:off x="-2267222" y="5338762"/>
              <a:ext cx="257175" cy="180975"/>
            </a:xfrm>
            <a:custGeom>
              <a:avLst/>
              <a:gdLst>
                <a:gd name="T0" fmla="*/ 0 w 27"/>
                <a:gd name="T1" fmla="*/ 2147483647 h 19"/>
                <a:gd name="T2" fmla="*/ 2147483647 w 27"/>
                <a:gd name="T3" fmla="*/ 2147483647 h 19"/>
                <a:gd name="T4" fmla="*/ 2147483647 w 27"/>
                <a:gd name="T5" fmla="*/ 0 h 19"/>
                <a:gd name="T6" fmla="*/ 0 60000 65536"/>
                <a:gd name="T7" fmla="*/ 0 60000 65536"/>
                <a:gd name="T8" fmla="*/ 0 60000 65536"/>
              </a:gdLst>
              <a:ahLst/>
              <a:cxnLst>
                <a:cxn ang="T6">
                  <a:pos x="T0" y="T1"/>
                </a:cxn>
                <a:cxn ang="T7">
                  <a:pos x="T2" y="T3"/>
                </a:cxn>
                <a:cxn ang="T8">
                  <a:pos x="T4" y="T5"/>
                </a:cxn>
              </a:cxnLst>
              <a:rect l="0" t="0" r="r" b="b"/>
              <a:pathLst>
                <a:path w="27" h="19">
                  <a:moveTo>
                    <a:pt x="0" y="19"/>
                  </a:moveTo>
                  <a:lnTo>
                    <a:pt x="16" y="12"/>
                  </a:lnTo>
                  <a:lnTo>
                    <a:pt x="27" y="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2" name="Freeform 39"/>
            <p:cNvSpPr>
              <a:spLocks/>
            </p:cNvSpPr>
            <p:nvPr/>
          </p:nvSpPr>
          <p:spPr bwMode="auto">
            <a:xfrm>
              <a:off x="-2619647" y="4862512"/>
              <a:ext cx="504825" cy="419100"/>
            </a:xfrm>
            <a:custGeom>
              <a:avLst/>
              <a:gdLst>
                <a:gd name="T0" fmla="*/ 0 w 9880"/>
                <a:gd name="T1" fmla="*/ 420340 h 10459"/>
                <a:gd name="T2" fmla="*/ 98248 w 9880"/>
                <a:gd name="T3" fmla="*/ 306202 h 10459"/>
                <a:gd name="T4" fmla="*/ 439936 w 9880"/>
                <a:gd name="T5" fmla="*/ 143516 h 10459"/>
                <a:gd name="T6" fmla="*/ 506357 w 9880"/>
                <a:gd name="T7" fmla="*/ 0 h 10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80" h="10459">
                  <a:moveTo>
                    <a:pt x="0" y="10459"/>
                  </a:moveTo>
                  <a:lnTo>
                    <a:pt x="1917" y="7619"/>
                  </a:lnTo>
                  <a:lnTo>
                    <a:pt x="8584" y="3571"/>
                  </a:lnTo>
                  <a:lnTo>
                    <a:pt x="9880" y="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Line 40"/>
            <p:cNvSpPr>
              <a:spLocks noChangeShapeType="1"/>
            </p:cNvSpPr>
            <p:nvPr/>
          </p:nvSpPr>
          <p:spPr bwMode="auto">
            <a:xfrm flipV="1">
              <a:off x="-2029097" y="4319587"/>
              <a:ext cx="152400" cy="2381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4" name="Freeform 41"/>
            <p:cNvSpPr>
              <a:spLocks/>
            </p:cNvSpPr>
            <p:nvPr/>
          </p:nvSpPr>
          <p:spPr bwMode="auto">
            <a:xfrm>
              <a:off x="-1962422" y="4471987"/>
              <a:ext cx="85725" cy="95250"/>
            </a:xfrm>
            <a:custGeom>
              <a:avLst/>
              <a:gdLst>
                <a:gd name="T0" fmla="*/ 0 w 9"/>
                <a:gd name="T1" fmla="*/ 0 h 10"/>
                <a:gd name="T2" fmla="*/ 2147483647 w 9"/>
                <a:gd name="T3" fmla="*/ 0 h 10"/>
                <a:gd name="T4" fmla="*/ 2147483647 w 9"/>
                <a:gd name="T5" fmla="*/ 2147483647 h 10"/>
                <a:gd name="T6" fmla="*/ 0 60000 65536"/>
                <a:gd name="T7" fmla="*/ 0 60000 65536"/>
                <a:gd name="T8" fmla="*/ 0 60000 65536"/>
              </a:gdLst>
              <a:ahLst/>
              <a:cxnLst>
                <a:cxn ang="T6">
                  <a:pos x="T0" y="T1"/>
                </a:cxn>
                <a:cxn ang="T7">
                  <a:pos x="T2" y="T3"/>
                </a:cxn>
                <a:cxn ang="T8">
                  <a:pos x="T4" y="T5"/>
                </a:cxn>
              </a:cxnLst>
              <a:rect l="0" t="0" r="r" b="b"/>
              <a:pathLst>
                <a:path w="9" h="10">
                  <a:moveTo>
                    <a:pt x="0" y="0"/>
                  </a:moveTo>
                  <a:lnTo>
                    <a:pt x="5" y="0"/>
                  </a:lnTo>
                  <a:lnTo>
                    <a:pt x="9" y="1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Line 42"/>
            <p:cNvSpPr>
              <a:spLocks noChangeShapeType="1"/>
            </p:cNvSpPr>
            <p:nvPr/>
          </p:nvSpPr>
          <p:spPr bwMode="auto">
            <a:xfrm flipV="1">
              <a:off x="-2238647" y="5824537"/>
              <a:ext cx="190500" cy="9525"/>
            </a:xfrm>
            <a:custGeom>
              <a:avLst/>
              <a:gdLst>
                <a:gd name="T0" fmla="*/ 0 w 11072"/>
                <a:gd name="T1" fmla="*/ 0 h 10000"/>
                <a:gd name="T2" fmla="*/ 193459 w 11072"/>
                <a:gd name="T3" fmla="*/ 6402 h 10000"/>
                <a:gd name="T4" fmla="*/ 0 60000 65536"/>
                <a:gd name="T5" fmla="*/ 0 60000 65536"/>
              </a:gdLst>
              <a:ahLst/>
              <a:cxnLst>
                <a:cxn ang="T4">
                  <a:pos x="T0" y="T1"/>
                </a:cxn>
                <a:cxn ang="T5">
                  <a:pos x="T2" y="T3"/>
                </a:cxn>
              </a:cxnLst>
              <a:rect l="0" t="0" r="r" b="b"/>
              <a:pathLst>
                <a:path w="11072" h="10000">
                  <a:moveTo>
                    <a:pt x="0" y="0"/>
                  </a:moveTo>
                  <a:cubicBezTo>
                    <a:pt x="3810" y="4959"/>
                    <a:pt x="7262" y="5041"/>
                    <a:pt x="11072" y="10000"/>
                  </a:cubicBezTo>
                </a:path>
              </a:pathLst>
            </a:custGeom>
            <a:noFill/>
            <a:ln w="38100" cmpd="dbl">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6" name="Freeform 43"/>
            <p:cNvSpPr>
              <a:spLocks/>
            </p:cNvSpPr>
            <p:nvPr/>
          </p:nvSpPr>
          <p:spPr bwMode="auto">
            <a:xfrm>
              <a:off x="-2505347" y="5910262"/>
              <a:ext cx="19050" cy="171450"/>
            </a:xfrm>
            <a:custGeom>
              <a:avLst/>
              <a:gdLst>
                <a:gd name="T0" fmla="*/ 22173 w 17317"/>
                <a:gd name="T1" fmla="*/ 0 h 10000"/>
                <a:gd name="T2" fmla="*/ 0 w 17317"/>
                <a:gd name="T3" fmla="*/ 89337 h 10000"/>
                <a:gd name="T4" fmla="*/ 0 w 17317"/>
                <a:gd name="T5" fmla="*/ 175204 h 10000"/>
                <a:gd name="T6" fmla="*/ 0 60000 65536"/>
                <a:gd name="T7" fmla="*/ 0 60000 65536"/>
                <a:gd name="T8" fmla="*/ 0 60000 65536"/>
              </a:gdLst>
              <a:ahLst/>
              <a:cxnLst>
                <a:cxn ang="T6">
                  <a:pos x="T0" y="T1"/>
                </a:cxn>
                <a:cxn ang="T7">
                  <a:pos x="T2" y="T3"/>
                </a:cxn>
                <a:cxn ang="T8">
                  <a:pos x="T4" y="T5"/>
                </a:cxn>
              </a:cxnLst>
              <a:rect l="0" t="0" r="r" b="b"/>
              <a:pathLst>
                <a:path w="17317" h="10000">
                  <a:moveTo>
                    <a:pt x="17317" y="0"/>
                  </a:moveTo>
                  <a:cubicBezTo>
                    <a:pt x="9106" y="2057"/>
                    <a:pt x="3333" y="3399"/>
                    <a:pt x="0" y="5099"/>
                  </a:cubicBezTo>
                  <a:lnTo>
                    <a:pt x="0" y="10000"/>
                  </a:lnTo>
                </a:path>
              </a:pathLst>
            </a:custGeom>
            <a:noFill/>
            <a:ln w="38100" cap="flat" cmpd="tri">
              <a:solidFill>
                <a:srgbClr val="0066FF"/>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Freeform 44"/>
            <p:cNvSpPr>
              <a:spLocks/>
            </p:cNvSpPr>
            <p:nvPr/>
          </p:nvSpPr>
          <p:spPr bwMode="auto">
            <a:xfrm>
              <a:off x="-3688083" y="7032893"/>
              <a:ext cx="115017" cy="266301"/>
            </a:xfrm>
            <a:custGeom>
              <a:avLst/>
              <a:gdLst>
                <a:gd name="T0" fmla="*/ 2147483647 w 15"/>
                <a:gd name="T1" fmla="*/ 0 h 33"/>
                <a:gd name="T2" fmla="*/ 2147483647 w 15"/>
                <a:gd name="T3" fmla="*/ 2147483647 h 33"/>
                <a:gd name="T4" fmla="*/ 0 w 15"/>
                <a:gd name="T5" fmla="*/ 2147483647 h 33"/>
                <a:gd name="T6" fmla="*/ 0 60000 65536"/>
                <a:gd name="T7" fmla="*/ 0 60000 65536"/>
                <a:gd name="T8" fmla="*/ 0 60000 65536"/>
              </a:gdLst>
              <a:ahLst/>
              <a:cxnLst>
                <a:cxn ang="T6">
                  <a:pos x="T0" y="T1"/>
                </a:cxn>
                <a:cxn ang="T7">
                  <a:pos x="T2" y="T3"/>
                </a:cxn>
                <a:cxn ang="T8">
                  <a:pos x="T4" y="T5"/>
                </a:cxn>
              </a:cxnLst>
              <a:rect l="0" t="0" r="r" b="b"/>
              <a:pathLst>
                <a:path w="15" h="33">
                  <a:moveTo>
                    <a:pt x="15" y="0"/>
                  </a:moveTo>
                  <a:lnTo>
                    <a:pt x="7" y="21"/>
                  </a:lnTo>
                  <a:lnTo>
                    <a:pt x="0" y="33"/>
                  </a:lnTo>
                </a:path>
              </a:pathLst>
            </a:custGeom>
            <a:noFill/>
            <a:ln w="38100" cap="flat" cmpd="dbl">
              <a:solidFill>
                <a:srgbClr xmlns:mc="http://schemas.openxmlformats.org/markup-compatibility/2006" xmlns:a14="http://schemas.microsoft.com/office/drawing/2010/main" val="FF0000" mc:Ignorable="a14" a14:legacySpreadsheetColorIndex="1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8" name="Freeform 45"/>
            <p:cNvSpPr>
              <a:spLocks/>
            </p:cNvSpPr>
            <p:nvPr/>
          </p:nvSpPr>
          <p:spPr bwMode="auto">
            <a:xfrm>
              <a:off x="-3934097" y="7386637"/>
              <a:ext cx="161925" cy="133350"/>
            </a:xfrm>
            <a:custGeom>
              <a:avLst/>
              <a:gdLst>
                <a:gd name="T0" fmla="*/ 162647 w 10811"/>
                <a:gd name="T1" fmla="*/ 0 h 11609"/>
                <a:gd name="T2" fmla="*/ 75223 w 10811"/>
                <a:gd name="T3" fmla="*/ 46765 h 11609"/>
                <a:gd name="T4" fmla="*/ 0 w 10811"/>
                <a:gd name="T5" fmla="*/ 132124 h 11609"/>
                <a:gd name="T6" fmla="*/ 0 60000 65536"/>
                <a:gd name="T7" fmla="*/ 0 60000 65536"/>
                <a:gd name="T8" fmla="*/ 0 60000 65536"/>
              </a:gdLst>
              <a:ahLst/>
              <a:cxnLst>
                <a:cxn ang="T6">
                  <a:pos x="T0" y="T1"/>
                </a:cxn>
                <a:cxn ang="T7">
                  <a:pos x="T2" y="T3"/>
                </a:cxn>
                <a:cxn ang="T8">
                  <a:pos x="T4" y="T5"/>
                </a:cxn>
              </a:cxnLst>
              <a:rect l="0" t="0" r="r" b="b"/>
              <a:pathLst>
                <a:path w="10811" h="11609">
                  <a:moveTo>
                    <a:pt x="10811" y="0"/>
                  </a:moveTo>
                  <a:lnTo>
                    <a:pt x="5000" y="4109"/>
                  </a:lnTo>
                  <a:lnTo>
                    <a:pt x="0" y="11609"/>
                  </a:lnTo>
                </a:path>
              </a:pathLst>
            </a:custGeom>
            <a:noFill/>
            <a:ln w="38100" cap="flat" cmpd="tri">
              <a:solidFill>
                <a:srgbClr val="0066FF"/>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9" name="Freeform 46"/>
            <p:cNvSpPr>
              <a:spLocks/>
            </p:cNvSpPr>
            <p:nvPr/>
          </p:nvSpPr>
          <p:spPr bwMode="auto">
            <a:xfrm>
              <a:off x="-4819922" y="8281987"/>
              <a:ext cx="209550" cy="161925"/>
            </a:xfrm>
            <a:custGeom>
              <a:avLst/>
              <a:gdLst>
                <a:gd name="T0" fmla="*/ 2147483647 w 22"/>
                <a:gd name="T1" fmla="*/ 0 h 17"/>
                <a:gd name="T2" fmla="*/ 2147483647 w 22"/>
                <a:gd name="T3" fmla="*/ 2147483647 h 17"/>
                <a:gd name="T4" fmla="*/ 0 w 22"/>
                <a:gd name="T5" fmla="*/ 2147483647 h 17"/>
                <a:gd name="T6" fmla="*/ 0 60000 65536"/>
                <a:gd name="T7" fmla="*/ 0 60000 65536"/>
                <a:gd name="T8" fmla="*/ 0 60000 65536"/>
              </a:gdLst>
              <a:ahLst/>
              <a:cxnLst>
                <a:cxn ang="T6">
                  <a:pos x="T0" y="T1"/>
                </a:cxn>
                <a:cxn ang="T7">
                  <a:pos x="T2" y="T3"/>
                </a:cxn>
                <a:cxn ang="T8">
                  <a:pos x="T4" y="T5"/>
                </a:cxn>
              </a:cxnLst>
              <a:rect l="0" t="0" r="r" b="b"/>
              <a:pathLst>
                <a:path w="22" h="17">
                  <a:moveTo>
                    <a:pt x="22" y="0"/>
                  </a:moveTo>
                  <a:lnTo>
                    <a:pt x="9" y="11"/>
                  </a:lnTo>
                  <a:lnTo>
                    <a:pt x="0" y="1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Text Box 47"/>
            <p:cNvSpPr txBox="1">
              <a:spLocks noChangeArrowheads="1"/>
            </p:cNvSpPr>
            <p:nvPr/>
          </p:nvSpPr>
          <p:spPr bwMode="auto">
            <a:xfrm>
              <a:off x="-2618205" y="3798897"/>
              <a:ext cx="723900" cy="4191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阪急京都線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（高槻市）</a:t>
              </a:r>
            </a:p>
          </p:txBody>
        </p:sp>
        <p:sp>
          <p:nvSpPr>
            <p:cNvPr id="171" name="Text Box 48"/>
            <p:cNvSpPr txBox="1">
              <a:spLocks noChangeArrowheads="1"/>
            </p:cNvSpPr>
            <p:nvPr/>
          </p:nvSpPr>
          <p:spPr bwMode="auto">
            <a:xfrm>
              <a:off x="-3573067" y="4229100"/>
              <a:ext cx="752162" cy="38068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（池田市</a:t>
              </a: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72" name="Text Box 50"/>
            <p:cNvSpPr txBox="1">
              <a:spLocks noChangeArrowheads="1"/>
            </p:cNvSpPr>
            <p:nvPr/>
          </p:nvSpPr>
          <p:spPr bwMode="auto">
            <a:xfrm>
              <a:off x="-3764463" y="4670693"/>
              <a:ext cx="752787" cy="40005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（豊中市）</a:t>
              </a:r>
            </a:p>
          </p:txBody>
        </p:sp>
        <p:sp>
          <p:nvSpPr>
            <p:cNvPr id="173" name="Text Box 51"/>
            <p:cNvSpPr txBox="1">
              <a:spLocks noChangeArrowheads="1"/>
            </p:cNvSpPr>
            <p:nvPr/>
          </p:nvSpPr>
          <p:spPr bwMode="auto">
            <a:xfrm>
              <a:off x="-2688836" y="4797067"/>
              <a:ext cx="501453" cy="25203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9144" tIns="18288"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（寝屋川市）</a:t>
              </a:r>
            </a:p>
          </p:txBody>
        </p:sp>
        <p:sp>
          <p:nvSpPr>
            <p:cNvPr id="174" name="Text Box 52"/>
            <p:cNvSpPr txBox="1">
              <a:spLocks noChangeArrowheads="1"/>
            </p:cNvSpPr>
            <p:nvPr/>
          </p:nvSpPr>
          <p:spPr bwMode="auto">
            <a:xfrm>
              <a:off x="-2390682" y="5083753"/>
              <a:ext cx="1343025" cy="27622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alpha val="50000"/>
                    </a:srgbClr>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（寝屋川・門真・守口市）</a:t>
              </a:r>
            </a:p>
          </p:txBody>
        </p:sp>
        <p:sp>
          <p:nvSpPr>
            <p:cNvPr id="175" name="Text Box 53"/>
            <p:cNvSpPr txBox="1">
              <a:spLocks noChangeArrowheads="1"/>
            </p:cNvSpPr>
            <p:nvPr/>
          </p:nvSpPr>
          <p:spPr bwMode="auto">
            <a:xfrm>
              <a:off x="-2076723" y="5277467"/>
              <a:ext cx="1057275" cy="33271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JR</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片町線（大東市）</a:t>
              </a:r>
            </a:p>
          </p:txBody>
        </p:sp>
        <p:sp>
          <p:nvSpPr>
            <p:cNvPr id="176" name="Text Box 56"/>
            <p:cNvSpPr txBox="1">
              <a:spLocks noChangeArrowheads="1"/>
            </p:cNvSpPr>
            <p:nvPr/>
          </p:nvSpPr>
          <p:spPr bwMode="auto">
            <a:xfrm>
              <a:off x="-2748155" y="5565170"/>
              <a:ext cx="870015" cy="3587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近鉄大阪線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奈良</a:t>
              </a:r>
              <a:r>
                <a:rPr kumimoji="1" lang="ja-JP" altLang="en-US" sz="5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線（</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東大阪市）</a:t>
              </a:r>
            </a:p>
          </p:txBody>
        </p:sp>
        <p:sp>
          <p:nvSpPr>
            <p:cNvPr id="177" name="Text Box 57"/>
            <p:cNvSpPr txBox="1">
              <a:spLocks noChangeArrowheads="1"/>
            </p:cNvSpPr>
            <p:nvPr/>
          </p:nvSpPr>
          <p:spPr bwMode="auto">
            <a:xfrm>
              <a:off x="-2867297" y="6577012"/>
              <a:ext cx="361950" cy="114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大和川</a:t>
              </a:r>
            </a:p>
          </p:txBody>
        </p:sp>
        <p:sp>
          <p:nvSpPr>
            <p:cNvPr id="178" name="Text Box 59"/>
            <p:cNvSpPr txBox="1">
              <a:spLocks noChangeArrowheads="1"/>
            </p:cNvSpPr>
            <p:nvPr/>
          </p:nvSpPr>
          <p:spPr bwMode="auto">
            <a:xfrm>
              <a:off x="-3343547" y="6729412"/>
              <a:ext cx="1152525" cy="1809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南海本線（堺市）</a:t>
              </a:r>
            </a:p>
          </p:txBody>
        </p:sp>
        <p:sp>
          <p:nvSpPr>
            <p:cNvPr id="179" name="Text Box 61"/>
            <p:cNvSpPr txBox="1">
              <a:spLocks noChangeArrowheads="1"/>
            </p:cNvSpPr>
            <p:nvPr/>
          </p:nvSpPr>
          <p:spPr bwMode="auto">
            <a:xfrm>
              <a:off x="-3610247" y="7158037"/>
              <a:ext cx="160972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南海本線・高師浜線（高石市）</a:t>
              </a:r>
            </a:p>
          </p:txBody>
        </p:sp>
        <p:sp>
          <p:nvSpPr>
            <p:cNvPr id="180" name="Text Box 62"/>
            <p:cNvSpPr txBox="1">
              <a:spLocks noChangeArrowheads="1"/>
            </p:cNvSpPr>
            <p:nvPr/>
          </p:nvSpPr>
          <p:spPr bwMode="auto">
            <a:xfrm>
              <a:off x="-3857897" y="7434262"/>
              <a:ext cx="1285875" cy="347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（泉大津市）</a:t>
              </a:r>
            </a:p>
          </p:txBody>
        </p:sp>
        <p:sp>
          <p:nvSpPr>
            <p:cNvPr id="181" name="Text Box 63"/>
            <p:cNvSpPr txBox="1">
              <a:spLocks noChangeArrowheads="1"/>
            </p:cNvSpPr>
            <p:nvPr/>
          </p:nvSpPr>
          <p:spPr bwMode="auto">
            <a:xfrm>
              <a:off x="-4086497" y="7777162"/>
              <a:ext cx="1314450" cy="30302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（岸和田市）</a:t>
              </a:r>
            </a:p>
          </p:txBody>
        </p:sp>
        <p:sp>
          <p:nvSpPr>
            <p:cNvPr id="182" name="Text Box 64"/>
            <p:cNvSpPr txBox="1">
              <a:spLocks noChangeArrowheads="1"/>
            </p:cNvSpPr>
            <p:nvPr/>
          </p:nvSpPr>
          <p:spPr bwMode="auto">
            <a:xfrm>
              <a:off x="-4724672" y="8377236"/>
              <a:ext cx="1266825" cy="466282"/>
            </a:xfrm>
            <a:prstGeom prst="rect">
              <a:avLst/>
            </a:prstGeom>
            <a:noFill/>
            <a:ln>
              <a:noFill/>
            </a:ln>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（泉佐野市）</a:t>
              </a:r>
            </a:p>
          </p:txBody>
        </p:sp>
        <p:sp>
          <p:nvSpPr>
            <p:cNvPr id="183" name="Text Box 67"/>
            <p:cNvSpPr txBox="1">
              <a:spLocks noChangeArrowheads="1"/>
            </p:cNvSpPr>
            <p:nvPr/>
          </p:nvSpPr>
          <p:spPr bwMode="auto">
            <a:xfrm>
              <a:off x="-5600972" y="7758112"/>
              <a:ext cx="647700" cy="114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関西国際空港</a:t>
              </a:r>
            </a:p>
          </p:txBody>
        </p:sp>
        <p:sp>
          <p:nvSpPr>
            <p:cNvPr id="184" name="Text Box 68"/>
            <p:cNvSpPr txBox="1">
              <a:spLocks noChangeArrowheads="1"/>
            </p:cNvSpPr>
            <p:nvPr/>
          </p:nvSpPr>
          <p:spPr bwMode="auto">
            <a:xfrm>
              <a:off x="-3739147" y="3907848"/>
              <a:ext cx="933762" cy="380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（池田市</a:t>
              </a: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85" name="Freeform 72"/>
            <p:cNvSpPr>
              <a:spLocks/>
            </p:cNvSpPr>
            <p:nvPr/>
          </p:nvSpPr>
          <p:spPr bwMode="auto">
            <a:xfrm>
              <a:off x="-5400947" y="5214937"/>
              <a:ext cx="1724025" cy="438150"/>
            </a:xfrm>
            <a:custGeom>
              <a:avLst/>
              <a:gdLst>
                <a:gd name="T0" fmla="*/ 2147483647 w 181"/>
                <a:gd name="T1" fmla="*/ 2147483647 h 45"/>
                <a:gd name="T2" fmla="*/ 2147483647 w 181"/>
                <a:gd name="T3" fmla="*/ 2147483647 h 45"/>
                <a:gd name="T4" fmla="*/ 2147483647 w 181"/>
                <a:gd name="T5" fmla="*/ 2147483647 h 45"/>
                <a:gd name="T6" fmla="*/ 2147483647 w 181"/>
                <a:gd name="T7" fmla="*/ 2147483647 h 45"/>
                <a:gd name="T8" fmla="*/ 2147483647 w 181"/>
                <a:gd name="T9" fmla="*/ 2147483647 h 45"/>
                <a:gd name="T10" fmla="*/ 2147483647 w 181"/>
                <a:gd name="T11" fmla="*/ 2147483647 h 45"/>
                <a:gd name="T12" fmla="*/ 2147483647 w 181"/>
                <a:gd name="T13" fmla="*/ 2147483647 h 45"/>
                <a:gd name="T14" fmla="*/ 2147483647 w 181"/>
                <a:gd name="T15" fmla="*/ 2147483647 h 45"/>
                <a:gd name="T16" fmla="*/ 2147483647 w 181"/>
                <a:gd name="T17" fmla="*/ 2147483647 h 45"/>
                <a:gd name="T18" fmla="*/ 2147483647 w 181"/>
                <a:gd name="T19" fmla="*/ 2147483647 h 45"/>
                <a:gd name="T20" fmla="*/ 2147483647 w 181"/>
                <a:gd name="T21" fmla="*/ 2147483647 h 45"/>
                <a:gd name="T22" fmla="*/ 2147483647 w 181"/>
                <a:gd name="T23" fmla="*/ 2147483647 h 45"/>
                <a:gd name="T24" fmla="*/ 2147483647 w 181"/>
                <a:gd name="T25" fmla="*/ 2147483647 h 45"/>
                <a:gd name="T26" fmla="*/ 2147483647 w 181"/>
                <a:gd name="T27" fmla="*/ 2147483647 h 45"/>
                <a:gd name="T28" fmla="*/ 2147483647 w 181"/>
                <a:gd name="T29" fmla="*/ 2147483647 h 45"/>
                <a:gd name="T30" fmla="*/ 2147483647 w 181"/>
                <a:gd name="T31" fmla="*/ 2147483647 h 45"/>
                <a:gd name="T32" fmla="*/ 2147483647 w 181"/>
                <a:gd name="T33" fmla="*/ 2147483647 h 45"/>
                <a:gd name="T34" fmla="*/ 2147483647 w 181"/>
                <a:gd name="T35" fmla="*/ 2147483647 h 45"/>
                <a:gd name="T36" fmla="*/ 2147483647 w 181"/>
                <a:gd name="T37" fmla="*/ 2147483647 h 45"/>
                <a:gd name="T38" fmla="*/ 2147483647 w 181"/>
                <a:gd name="T39" fmla="*/ 2147483647 h 45"/>
                <a:gd name="T40" fmla="*/ 2147483647 w 181"/>
                <a:gd name="T41" fmla="*/ 0 h 45"/>
                <a:gd name="T42" fmla="*/ 2147483647 w 181"/>
                <a:gd name="T43" fmla="*/ 2147483647 h 45"/>
                <a:gd name="T44" fmla="*/ 2147483647 w 181"/>
                <a:gd name="T45" fmla="*/ 2147483647 h 45"/>
                <a:gd name="T46" fmla="*/ 2147483647 w 181"/>
                <a:gd name="T47" fmla="*/ 2147483647 h 45"/>
                <a:gd name="T48" fmla="*/ 2147483647 w 181"/>
                <a:gd name="T49" fmla="*/ 2147483647 h 45"/>
                <a:gd name="T50" fmla="*/ 2147483647 w 181"/>
                <a:gd name="T51" fmla="*/ 2147483647 h 45"/>
                <a:gd name="T52" fmla="*/ 2147483647 w 181"/>
                <a:gd name="T53" fmla="*/ 2147483647 h 45"/>
                <a:gd name="T54" fmla="*/ 2147483647 w 181"/>
                <a:gd name="T55" fmla="*/ 2147483647 h 45"/>
                <a:gd name="T56" fmla="*/ 2147483647 w 181"/>
                <a:gd name="T57" fmla="*/ 2147483647 h 45"/>
                <a:gd name="T58" fmla="*/ 2147483647 w 181"/>
                <a:gd name="T59" fmla="*/ 2147483647 h 45"/>
                <a:gd name="T60" fmla="*/ 2147483647 w 181"/>
                <a:gd name="T61" fmla="*/ 2147483647 h 45"/>
                <a:gd name="T62" fmla="*/ 2147483647 w 181"/>
                <a:gd name="T63" fmla="*/ 2147483647 h 45"/>
                <a:gd name="T64" fmla="*/ 2147483647 w 181"/>
                <a:gd name="T65" fmla="*/ 2147483647 h 45"/>
                <a:gd name="T66" fmla="*/ 2147483647 w 181"/>
                <a:gd name="T67" fmla="*/ 2147483647 h 45"/>
                <a:gd name="T68" fmla="*/ 2147483647 w 181"/>
                <a:gd name="T69" fmla="*/ 2147483647 h 45"/>
                <a:gd name="T70" fmla="*/ 0 w 181"/>
                <a:gd name="T71" fmla="*/ 2147483647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1" h="45">
                  <a:moveTo>
                    <a:pt x="181" y="23"/>
                  </a:moveTo>
                  <a:lnTo>
                    <a:pt x="172" y="25"/>
                  </a:lnTo>
                  <a:lnTo>
                    <a:pt x="163" y="31"/>
                  </a:lnTo>
                  <a:lnTo>
                    <a:pt x="156" y="41"/>
                  </a:lnTo>
                  <a:lnTo>
                    <a:pt x="152" y="40"/>
                  </a:lnTo>
                  <a:lnTo>
                    <a:pt x="158" y="32"/>
                  </a:lnTo>
                  <a:lnTo>
                    <a:pt x="158" y="30"/>
                  </a:lnTo>
                  <a:lnTo>
                    <a:pt x="161" y="28"/>
                  </a:lnTo>
                  <a:lnTo>
                    <a:pt x="158" y="26"/>
                  </a:lnTo>
                  <a:lnTo>
                    <a:pt x="149" y="37"/>
                  </a:lnTo>
                  <a:lnTo>
                    <a:pt x="146" y="37"/>
                  </a:lnTo>
                  <a:lnTo>
                    <a:pt x="150" y="29"/>
                  </a:lnTo>
                  <a:lnTo>
                    <a:pt x="148" y="28"/>
                  </a:lnTo>
                  <a:lnTo>
                    <a:pt x="142" y="37"/>
                  </a:lnTo>
                  <a:lnTo>
                    <a:pt x="140" y="34"/>
                  </a:lnTo>
                  <a:lnTo>
                    <a:pt x="136" y="43"/>
                  </a:lnTo>
                  <a:lnTo>
                    <a:pt x="133" y="45"/>
                  </a:lnTo>
                  <a:lnTo>
                    <a:pt x="131" y="43"/>
                  </a:lnTo>
                  <a:lnTo>
                    <a:pt x="142" y="21"/>
                  </a:lnTo>
                  <a:lnTo>
                    <a:pt x="140" y="20"/>
                  </a:lnTo>
                  <a:lnTo>
                    <a:pt x="133" y="33"/>
                  </a:lnTo>
                  <a:lnTo>
                    <a:pt x="130" y="32"/>
                  </a:lnTo>
                  <a:lnTo>
                    <a:pt x="129" y="34"/>
                  </a:lnTo>
                  <a:lnTo>
                    <a:pt x="131" y="37"/>
                  </a:lnTo>
                  <a:lnTo>
                    <a:pt x="127" y="40"/>
                  </a:lnTo>
                  <a:lnTo>
                    <a:pt x="119" y="31"/>
                  </a:lnTo>
                  <a:lnTo>
                    <a:pt x="124" y="28"/>
                  </a:lnTo>
                  <a:lnTo>
                    <a:pt x="127" y="30"/>
                  </a:lnTo>
                  <a:lnTo>
                    <a:pt x="128" y="28"/>
                  </a:lnTo>
                  <a:lnTo>
                    <a:pt x="126" y="26"/>
                  </a:lnTo>
                  <a:lnTo>
                    <a:pt x="129" y="24"/>
                  </a:lnTo>
                  <a:lnTo>
                    <a:pt x="128" y="22"/>
                  </a:lnTo>
                  <a:lnTo>
                    <a:pt x="124" y="22"/>
                  </a:lnTo>
                  <a:lnTo>
                    <a:pt x="113" y="8"/>
                  </a:lnTo>
                  <a:lnTo>
                    <a:pt x="111" y="5"/>
                  </a:lnTo>
                  <a:lnTo>
                    <a:pt x="108" y="8"/>
                  </a:lnTo>
                  <a:lnTo>
                    <a:pt x="106" y="6"/>
                  </a:lnTo>
                  <a:lnTo>
                    <a:pt x="106" y="3"/>
                  </a:lnTo>
                  <a:lnTo>
                    <a:pt x="104" y="1"/>
                  </a:lnTo>
                  <a:lnTo>
                    <a:pt x="101" y="2"/>
                  </a:lnTo>
                  <a:lnTo>
                    <a:pt x="98" y="3"/>
                  </a:lnTo>
                  <a:lnTo>
                    <a:pt x="96" y="0"/>
                  </a:lnTo>
                  <a:lnTo>
                    <a:pt x="93" y="0"/>
                  </a:lnTo>
                  <a:lnTo>
                    <a:pt x="93" y="8"/>
                  </a:lnTo>
                  <a:lnTo>
                    <a:pt x="78" y="12"/>
                  </a:lnTo>
                  <a:lnTo>
                    <a:pt x="77" y="8"/>
                  </a:lnTo>
                  <a:lnTo>
                    <a:pt x="66" y="6"/>
                  </a:lnTo>
                  <a:lnTo>
                    <a:pt x="65" y="11"/>
                  </a:lnTo>
                  <a:lnTo>
                    <a:pt x="61" y="10"/>
                  </a:lnTo>
                  <a:lnTo>
                    <a:pt x="44" y="20"/>
                  </a:lnTo>
                  <a:lnTo>
                    <a:pt x="44" y="25"/>
                  </a:lnTo>
                  <a:lnTo>
                    <a:pt x="35" y="25"/>
                  </a:lnTo>
                  <a:lnTo>
                    <a:pt x="34" y="18"/>
                  </a:lnTo>
                  <a:lnTo>
                    <a:pt x="31" y="18"/>
                  </a:lnTo>
                  <a:lnTo>
                    <a:pt x="32" y="26"/>
                  </a:lnTo>
                  <a:lnTo>
                    <a:pt x="22" y="27"/>
                  </a:lnTo>
                  <a:lnTo>
                    <a:pt x="21" y="24"/>
                  </a:lnTo>
                  <a:lnTo>
                    <a:pt x="13" y="25"/>
                  </a:lnTo>
                  <a:lnTo>
                    <a:pt x="13" y="28"/>
                  </a:lnTo>
                  <a:lnTo>
                    <a:pt x="16" y="27"/>
                  </a:lnTo>
                  <a:lnTo>
                    <a:pt x="17" y="30"/>
                  </a:lnTo>
                  <a:lnTo>
                    <a:pt x="15" y="30"/>
                  </a:lnTo>
                  <a:lnTo>
                    <a:pt x="16" y="33"/>
                  </a:lnTo>
                  <a:lnTo>
                    <a:pt x="14" y="33"/>
                  </a:lnTo>
                  <a:lnTo>
                    <a:pt x="12" y="29"/>
                  </a:lnTo>
                  <a:lnTo>
                    <a:pt x="10" y="30"/>
                  </a:lnTo>
                  <a:lnTo>
                    <a:pt x="12" y="34"/>
                  </a:lnTo>
                  <a:lnTo>
                    <a:pt x="8" y="31"/>
                  </a:lnTo>
                  <a:lnTo>
                    <a:pt x="8" y="35"/>
                  </a:lnTo>
                  <a:lnTo>
                    <a:pt x="6" y="35"/>
                  </a:lnTo>
                  <a:lnTo>
                    <a:pt x="4" y="30"/>
                  </a:lnTo>
                  <a:lnTo>
                    <a:pt x="0" y="33"/>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6" name="Freeform 73"/>
            <p:cNvSpPr>
              <a:spLocks/>
            </p:cNvSpPr>
            <p:nvPr/>
          </p:nvSpPr>
          <p:spPr bwMode="auto">
            <a:xfrm>
              <a:off x="-4496072" y="5272087"/>
              <a:ext cx="123825" cy="123825"/>
            </a:xfrm>
            <a:custGeom>
              <a:avLst/>
              <a:gdLst>
                <a:gd name="T0" fmla="*/ 0 w 13"/>
                <a:gd name="T1" fmla="*/ 2147483647 h 13"/>
                <a:gd name="T2" fmla="*/ 2147483647 w 13"/>
                <a:gd name="T3" fmla="*/ 0 h 13"/>
                <a:gd name="T4" fmla="*/ 2147483647 w 13"/>
                <a:gd name="T5" fmla="*/ 2147483647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5"/>
                  </a:moveTo>
                  <a:lnTo>
                    <a:pt x="3" y="0"/>
                  </a:lnTo>
                  <a:lnTo>
                    <a:pt x="8" y="1"/>
                  </a:lnTo>
                  <a:lnTo>
                    <a:pt x="13" y="5"/>
                  </a:lnTo>
                  <a:lnTo>
                    <a:pt x="8" y="13"/>
                  </a:lnTo>
                  <a:lnTo>
                    <a:pt x="2" y="13"/>
                  </a:lnTo>
                  <a:lnTo>
                    <a:pt x="0" y="5"/>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7" name="Freeform 74"/>
            <p:cNvSpPr>
              <a:spLocks/>
            </p:cNvSpPr>
            <p:nvPr/>
          </p:nvSpPr>
          <p:spPr bwMode="auto">
            <a:xfrm>
              <a:off x="-4772297" y="5300662"/>
              <a:ext cx="85725" cy="123825"/>
            </a:xfrm>
            <a:custGeom>
              <a:avLst/>
              <a:gdLst>
                <a:gd name="T0" fmla="*/ 2147483647 w 9"/>
                <a:gd name="T1" fmla="*/ 0 h 13"/>
                <a:gd name="T2" fmla="*/ 2147483647 w 9"/>
                <a:gd name="T3" fmla="*/ 2147483647 h 13"/>
                <a:gd name="T4" fmla="*/ 2147483647 w 9"/>
                <a:gd name="T5" fmla="*/ 2147483647 h 13"/>
                <a:gd name="T6" fmla="*/ 2147483647 w 9"/>
                <a:gd name="T7" fmla="*/ 2147483647 h 13"/>
                <a:gd name="T8" fmla="*/ 0 w 9"/>
                <a:gd name="T9" fmla="*/ 2147483647 h 13"/>
                <a:gd name="T10" fmla="*/ 2147483647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2" y="0"/>
                  </a:moveTo>
                  <a:lnTo>
                    <a:pt x="9" y="2"/>
                  </a:lnTo>
                  <a:lnTo>
                    <a:pt x="9" y="13"/>
                  </a:lnTo>
                  <a:lnTo>
                    <a:pt x="1" y="13"/>
                  </a:lnTo>
                  <a:lnTo>
                    <a:pt x="0" y="5"/>
                  </a:lnTo>
                  <a:lnTo>
                    <a:pt x="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8" name="Freeform 75"/>
            <p:cNvSpPr>
              <a:spLocks/>
            </p:cNvSpPr>
            <p:nvPr/>
          </p:nvSpPr>
          <p:spPr bwMode="auto">
            <a:xfrm>
              <a:off x="-4953272" y="5367337"/>
              <a:ext cx="133350" cy="76200"/>
            </a:xfrm>
            <a:custGeom>
              <a:avLst/>
              <a:gdLst>
                <a:gd name="T0" fmla="*/ 2147483647 w 14"/>
                <a:gd name="T1" fmla="*/ 0 h 8"/>
                <a:gd name="T2" fmla="*/ 2147483647 w 14"/>
                <a:gd name="T3" fmla="*/ 2147483647 h 8"/>
                <a:gd name="T4" fmla="*/ 0 w 14"/>
                <a:gd name="T5" fmla="*/ 2147483647 h 8"/>
                <a:gd name="T6" fmla="*/ 2147483647 w 14"/>
                <a:gd name="T7" fmla="*/ 2147483647 h 8"/>
                <a:gd name="T8" fmla="*/ 2147483647 w 1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12" y="0"/>
                  </a:moveTo>
                  <a:lnTo>
                    <a:pt x="14" y="7"/>
                  </a:lnTo>
                  <a:lnTo>
                    <a:pt x="0" y="8"/>
                  </a:lnTo>
                  <a:lnTo>
                    <a:pt x="1" y="5"/>
                  </a:lnTo>
                  <a:lnTo>
                    <a:pt x="1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9" name="Freeform 76"/>
            <p:cNvSpPr>
              <a:spLocks/>
            </p:cNvSpPr>
            <p:nvPr/>
          </p:nvSpPr>
          <p:spPr bwMode="auto">
            <a:xfrm>
              <a:off x="-5096147" y="5472112"/>
              <a:ext cx="304800" cy="219075"/>
            </a:xfrm>
            <a:custGeom>
              <a:avLst/>
              <a:gdLst>
                <a:gd name="T0" fmla="*/ 2147483647 w 32"/>
                <a:gd name="T1" fmla="*/ 0 h 22"/>
                <a:gd name="T2" fmla="*/ 2147483647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2147483647 h 22"/>
                <a:gd name="T12" fmla="*/ 2147483647 w 32"/>
                <a:gd name="T13" fmla="*/ 2147483647 h 22"/>
                <a:gd name="T14" fmla="*/ 2147483647 w 32"/>
                <a:gd name="T15" fmla="*/ 2147483647 h 22"/>
                <a:gd name="T16" fmla="*/ 0 w 32"/>
                <a:gd name="T17" fmla="*/ 2147483647 h 22"/>
                <a:gd name="T18" fmla="*/ 2147483647 w 32"/>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2">
                  <a:moveTo>
                    <a:pt x="12" y="0"/>
                  </a:moveTo>
                  <a:lnTo>
                    <a:pt x="31" y="3"/>
                  </a:lnTo>
                  <a:lnTo>
                    <a:pt x="31" y="9"/>
                  </a:lnTo>
                  <a:lnTo>
                    <a:pt x="23" y="7"/>
                  </a:lnTo>
                  <a:lnTo>
                    <a:pt x="24" y="11"/>
                  </a:lnTo>
                  <a:lnTo>
                    <a:pt x="31" y="13"/>
                  </a:lnTo>
                  <a:lnTo>
                    <a:pt x="32" y="19"/>
                  </a:lnTo>
                  <a:lnTo>
                    <a:pt x="1" y="22"/>
                  </a:lnTo>
                  <a:lnTo>
                    <a:pt x="0" y="6"/>
                  </a:lnTo>
                  <a:lnTo>
                    <a:pt x="1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0" name="Freeform 78"/>
            <p:cNvSpPr>
              <a:spLocks/>
            </p:cNvSpPr>
            <p:nvPr/>
          </p:nvSpPr>
          <p:spPr bwMode="auto">
            <a:xfrm>
              <a:off x="-2124347" y="4557712"/>
              <a:ext cx="95250" cy="304800"/>
            </a:xfrm>
            <a:custGeom>
              <a:avLst/>
              <a:gdLst>
                <a:gd name="T0" fmla="*/ 0 w 8"/>
                <a:gd name="T1" fmla="*/ 2147483647 h 29"/>
                <a:gd name="T2" fmla="*/ 2147483647 w 8"/>
                <a:gd name="T3" fmla="*/ 2147483647 h 29"/>
                <a:gd name="T4" fmla="*/ 2147483647 w 8"/>
                <a:gd name="T5" fmla="*/ 0 h 29"/>
                <a:gd name="T6" fmla="*/ 0 60000 65536"/>
                <a:gd name="T7" fmla="*/ 0 60000 65536"/>
                <a:gd name="T8" fmla="*/ 0 60000 65536"/>
              </a:gdLst>
              <a:ahLst/>
              <a:cxnLst>
                <a:cxn ang="T6">
                  <a:pos x="T0" y="T1"/>
                </a:cxn>
                <a:cxn ang="T7">
                  <a:pos x="T2" y="T3"/>
                </a:cxn>
                <a:cxn ang="T8">
                  <a:pos x="T4" y="T5"/>
                </a:cxn>
              </a:cxnLst>
              <a:rect l="0" t="0" r="r" b="b"/>
              <a:pathLst>
                <a:path w="8" h="29">
                  <a:moveTo>
                    <a:pt x="0" y="29"/>
                  </a:moveTo>
                  <a:lnTo>
                    <a:pt x="1" y="13"/>
                  </a:lnTo>
                  <a:lnTo>
                    <a:pt x="8" y="0"/>
                  </a:lnTo>
                </a:path>
              </a:pathLst>
            </a:custGeom>
            <a:noFill/>
            <a:ln w="38100" cap="flat" cmpd="dbl">
              <a:solidFill>
                <a:srgbClr xmlns:mc="http://schemas.openxmlformats.org/markup-compatibility/2006" xmlns:a14="http://schemas.microsoft.com/office/drawing/2010/main" val="FF0000" mc:Ignorable="a14" a14:legacySpreadsheetColorIndex="1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1" name="Text Box 79"/>
            <p:cNvSpPr txBox="1">
              <a:spLocks noChangeArrowheads="1"/>
            </p:cNvSpPr>
            <p:nvPr/>
          </p:nvSpPr>
          <p:spPr bwMode="auto">
            <a:xfrm>
              <a:off x="-2057048" y="4639377"/>
              <a:ext cx="1085850" cy="295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京阪本線 </a:t>
              </a:r>
              <a:endParaRPr kumimoji="1" lang="en-US" altLang="ja-JP"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（寝屋川市・枚方市</a:t>
              </a: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92" name="Line 172"/>
            <p:cNvSpPr>
              <a:spLocks noChangeShapeType="1"/>
            </p:cNvSpPr>
            <p:nvPr/>
          </p:nvSpPr>
          <p:spPr bwMode="auto">
            <a:xfrm flipH="1">
              <a:off x="-2724422" y="4538662"/>
              <a:ext cx="142875" cy="257175"/>
            </a:xfrm>
            <a:prstGeom prst="line">
              <a:avLst/>
            </a:prstGeom>
            <a:noFill/>
            <a:ln w="38100" cmpd="dbl">
              <a:solidFill>
                <a:srgbClr val="FF0000"/>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3" name="Text Box 175"/>
            <p:cNvSpPr txBox="1">
              <a:spLocks noChangeArrowheads="1"/>
            </p:cNvSpPr>
            <p:nvPr/>
          </p:nvSpPr>
          <p:spPr bwMode="auto">
            <a:xfrm>
              <a:off x="-3093907" y="4488297"/>
              <a:ext cx="419836" cy="21938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9144" tIns="18288"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阪急京都線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（摂津市）</a:t>
              </a:r>
            </a:p>
          </p:txBody>
        </p:sp>
        <p:grpSp>
          <p:nvGrpSpPr>
            <p:cNvPr id="194" name="グループ化 193"/>
            <p:cNvGrpSpPr>
              <a:grpSpLocks/>
            </p:cNvGrpSpPr>
            <p:nvPr/>
          </p:nvGrpSpPr>
          <p:grpSpPr bwMode="auto">
            <a:xfrm>
              <a:off x="-5715272" y="6328787"/>
              <a:ext cx="1495425" cy="448830"/>
              <a:chOff x="876300" y="4371266"/>
              <a:chExt cx="1536343" cy="471087"/>
            </a:xfrm>
          </p:grpSpPr>
          <p:sp>
            <p:nvSpPr>
              <p:cNvPr id="210" name="Freeform 65"/>
              <p:cNvSpPr>
                <a:spLocks/>
              </p:cNvSpPr>
              <p:nvPr/>
            </p:nvSpPr>
            <p:spPr bwMode="auto">
              <a:xfrm>
                <a:off x="962025" y="4531932"/>
                <a:ext cx="374171" cy="9526"/>
              </a:xfrm>
              <a:custGeom>
                <a:avLst/>
                <a:gdLst>
                  <a:gd name="T0" fmla="*/ 2147483647 w 38"/>
                  <a:gd name="T1" fmla="*/ 0 h 1"/>
                  <a:gd name="T2" fmla="*/ 0 w 38"/>
                  <a:gd name="T3" fmla="*/ 0 h 1"/>
                  <a:gd name="T4" fmla="*/ 0 60000 65536"/>
                  <a:gd name="T5" fmla="*/ 0 60000 65536"/>
                </a:gdLst>
                <a:ahLst/>
                <a:cxnLst>
                  <a:cxn ang="T4">
                    <a:pos x="T0" y="T1"/>
                  </a:cxn>
                  <a:cxn ang="T5">
                    <a:pos x="T2" y="T3"/>
                  </a:cxn>
                </a:cxnLst>
                <a:rect l="0" t="0" r="r" b="b"/>
                <a:pathLst>
                  <a:path w="38" h="1">
                    <a:moveTo>
                      <a:pt x="38" y="0"/>
                    </a:moveTo>
                    <a:lnTo>
                      <a:pt x="0" y="0"/>
                    </a:lnTo>
                  </a:path>
                </a:pathLst>
              </a:custGeom>
              <a:noFill/>
              <a:ln w="38100" cmpd="tri">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1" name="Freeform 70"/>
              <p:cNvSpPr>
                <a:spLocks/>
              </p:cNvSpPr>
              <p:nvPr/>
            </p:nvSpPr>
            <p:spPr bwMode="auto">
              <a:xfrm>
                <a:off x="962025" y="4660092"/>
                <a:ext cx="374171" cy="61080"/>
              </a:xfrm>
              <a:custGeom>
                <a:avLst/>
                <a:gdLst>
                  <a:gd name="T0" fmla="*/ 2147483647 w 40"/>
                  <a:gd name="T1" fmla="*/ 0 h 1"/>
                  <a:gd name="T2" fmla="*/ 0 w 40"/>
                  <a:gd name="T3" fmla="*/ 0 h 1"/>
                  <a:gd name="T4" fmla="*/ 0 60000 65536"/>
                  <a:gd name="T5" fmla="*/ 0 60000 65536"/>
                </a:gdLst>
                <a:ahLst/>
                <a:cxnLst>
                  <a:cxn ang="T4">
                    <a:pos x="T0" y="T1"/>
                  </a:cxn>
                  <a:cxn ang="T5">
                    <a:pos x="T2" y="T3"/>
                  </a:cxn>
                </a:cxnLst>
                <a:rect l="0" t="0" r="r" b="b"/>
                <a:pathLst>
                  <a:path w="40" h="1">
                    <a:moveTo>
                      <a:pt x="40" y="0"/>
                    </a:moveTo>
                    <a:lnTo>
                      <a:pt x="0" y="0"/>
                    </a:lnTo>
                  </a:path>
                </a:pathLst>
              </a:custGeom>
              <a:noFill/>
              <a:ln w="38100" cmpd="dbl">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2" name="Rectangle 71"/>
              <p:cNvSpPr>
                <a:spLocks noChangeArrowheads="1"/>
              </p:cNvSpPr>
              <p:nvPr/>
            </p:nvSpPr>
            <p:spPr bwMode="auto">
              <a:xfrm>
                <a:off x="876300" y="4371266"/>
                <a:ext cx="1293964" cy="471087"/>
              </a:xfrm>
              <a:prstGeom prst="rect">
                <a:avLst/>
              </a:prstGeom>
              <a:noFill/>
              <a:ln w="9525">
                <a:solidFill>
                  <a:srgbClr xmlns:mc="http://schemas.openxmlformats.org/markup-compatibility/2006" xmlns:a14="http://schemas.microsoft.com/office/drawing/2010/main" val="000000" mc:Ignorable="a14" a14:legacySpreadsheetColorIndex="64"/>
                </a:solidFill>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3" name="Text Box 86"/>
              <p:cNvSpPr txBox="1">
                <a:spLocks noChangeArrowheads="1"/>
              </p:cNvSpPr>
              <p:nvPr/>
            </p:nvSpPr>
            <p:spPr bwMode="auto">
              <a:xfrm>
                <a:off x="1463436" y="4435943"/>
                <a:ext cx="557781" cy="16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完了箇所</a:t>
                </a:r>
              </a:p>
            </p:txBody>
          </p:sp>
          <p:sp>
            <p:nvSpPr>
              <p:cNvPr id="214" name="Text Box 87"/>
              <p:cNvSpPr txBox="1">
                <a:spLocks noChangeArrowheads="1"/>
              </p:cNvSpPr>
              <p:nvPr/>
            </p:nvSpPr>
            <p:spPr bwMode="auto">
              <a:xfrm>
                <a:off x="1453651" y="4565116"/>
                <a:ext cx="958992"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事業中箇所</a:t>
                </a:r>
              </a:p>
            </p:txBody>
          </p:sp>
        </p:grpSp>
        <p:sp>
          <p:nvSpPr>
            <p:cNvPr id="195" name="フリーフォーム 194"/>
            <p:cNvSpPr>
              <a:spLocks/>
            </p:cNvSpPr>
            <p:nvPr/>
          </p:nvSpPr>
          <p:spPr bwMode="auto">
            <a:xfrm>
              <a:off x="-3838847" y="4186237"/>
              <a:ext cx="114300" cy="85725"/>
            </a:xfrm>
            <a:custGeom>
              <a:avLst/>
              <a:gdLst>
                <a:gd name="T0" fmla="*/ 0 w 116758"/>
                <a:gd name="T1" fmla="*/ 0 h 86032"/>
                <a:gd name="T2" fmla="*/ 116758 w 116758"/>
                <a:gd name="T3" fmla="*/ 86032 h 86032"/>
                <a:gd name="T4" fmla="*/ 0 60000 65536"/>
                <a:gd name="T5" fmla="*/ 0 60000 65536"/>
              </a:gdLst>
              <a:ahLst/>
              <a:cxnLst>
                <a:cxn ang="T4">
                  <a:pos x="T0" y="T1"/>
                </a:cxn>
                <a:cxn ang="T5">
                  <a:pos x="T2" y="T3"/>
                </a:cxn>
              </a:cxnLst>
              <a:rect l="0" t="0" r="r" b="b"/>
              <a:pathLst>
                <a:path w="116758" h="86032">
                  <a:moveTo>
                    <a:pt x="0" y="0"/>
                  </a:moveTo>
                  <a:cubicBezTo>
                    <a:pt x="48649" y="36359"/>
                    <a:pt x="97298" y="72718"/>
                    <a:pt x="116758" y="86032"/>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6" name="フリーフォーム 195"/>
            <p:cNvSpPr>
              <a:spLocks/>
            </p:cNvSpPr>
            <p:nvPr/>
          </p:nvSpPr>
          <p:spPr bwMode="auto">
            <a:xfrm>
              <a:off x="-3553097" y="4433887"/>
              <a:ext cx="114300" cy="209550"/>
            </a:xfrm>
            <a:custGeom>
              <a:avLst/>
              <a:gdLst>
                <a:gd name="T0" fmla="*/ 0 w 116758"/>
                <a:gd name="T1" fmla="*/ 0 h 205983"/>
                <a:gd name="T2" fmla="*/ 86032 w 116758"/>
                <a:gd name="T3" fmla="*/ 178210 h 205983"/>
                <a:gd name="T4" fmla="*/ 116758 w 116758"/>
                <a:gd name="T5" fmla="*/ 202791 h 205983"/>
                <a:gd name="T6" fmla="*/ 0 60000 65536"/>
                <a:gd name="T7" fmla="*/ 0 60000 65536"/>
                <a:gd name="T8" fmla="*/ 0 60000 65536"/>
              </a:gdLst>
              <a:ahLst/>
              <a:cxnLst>
                <a:cxn ang="T6">
                  <a:pos x="T0" y="T1"/>
                </a:cxn>
                <a:cxn ang="T7">
                  <a:pos x="T2" y="T3"/>
                </a:cxn>
                <a:cxn ang="T8">
                  <a:pos x="T4" y="T5"/>
                </a:cxn>
              </a:cxnLst>
              <a:rect l="0" t="0" r="r" b="b"/>
              <a:pathLst>
                <a:path w="116758" h="205983">
                  <a:moveTo>
                    <a:pt x="0" y="0"/>
                  </a:moveTo>
                  <a:cubicBezTo>
                    <a:pt x="33286" y="72206"/>
                    <a:pt x="66572" y="144412"/>
                    <a:pt x="86032" y="178210"/>
                  </a:cubicBezTo>
                  <a:cubicBezTo>
                    <a:pt x="105492" y="212008"/>
                    <a:pt x="111125" y="207399"/>
                    <a:pt x="116758" y="20279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7" name="フリーフォーム 196"/>
            <p:cNvSpPr>
              <a:spLocks/>
            </p:cNvSpPr>
            <p:nvPr/>
          </p:nvSpPr>
          <p:spPr bwMode="auto">
            <a:xfrm>
              <a:off x="-2105297" y="3862387"/>
              <a:ext cx="228600" cy="190500"/>
            </a:xfrm>
            <a:custGeom>
              <a:avLst/>
              <a:gdLst>
                <a:gd name="T0" fmla="*/ 0 w 227371"/>
                <a:gd name="T1" fmla="*/ 190500 h 190500"/>
                <a:gd name="T2" fmla="*/ 147483 w 227371"/>
                <a:gd name="T3" fmla="*/ 98323 h 190500"/>
                <a:gd name="T4" fmla="*/ 227371 w 227371"/>
                <a:gd name="T5" fmla="*/ 0 h 190500"/>
                <a:gd name="T6" fmla="*/ 0 60000 65536"/>
                <a:gd name="T7" fmla="*/ 0 60000 65536"/>
                <a:gd name="T8" fmla="*/ 0 60000 65536"/>
              </a:gdLst>
              <a:ahLst/>
              <a:cxnLst>
                <a:cxn ang="T6">
                  <a:pos x="T0" y="T1"/>
                </a:cxn>
                <a:cxn ang="T7">
                  <a:pos x="T2" y="T3"/>
                </a:cxn>
                <a:cxn ang="T8">
                  <a:pos x="T4" y="T5"/>
                </a:cxn>
              </a:cxnLst>
              <a:rect l="0" t="0" r="r" b="b"/>
              <a:pathLst>
                <a:path w="227371" h="190500">
                  <a:moveTo>
                    <a:pt x="0" y="190500"/>
                  </a:moveTo>
                  <a:cubicBezTo>
                    <a:pt x="54794" y="160286"/>
                    <a:pt x="109588" y="130073"/>
                    <a:pt x="147483" y="98323"/>
                  </a:cubicBezTo>
                  <a:cubicBezTo>
                    <a:pt x="185378" y="66573"/>
                    <a:pt x="206374" y="33286"/>
                    <a:pt x="227371" y="0"/>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8" name="フリーフォーム 197"/>
            <p:cNvSpPr>
              <a:spLocks/>
            </p:cNvSpPr>
            <p:nvPr/>
          </p:nvSpPr>
          <p:spPr bwMode="auto">
            <a:xfrm>
              <a:off x="-2572022" y="4195762"/>
              <a:ext cx="266700" cy="333375"/>
            </a:xfrm>
            <a:custGeom>
              <a:avLst/>
              <a:gdLst>
                <a:gd name="T0" fmla="*/ 264242 w 264242"/>
                <a:gd name="T1" fmla="*/ 0 h 337984"/>
                <a:gd name="T2" fmla="*/ 122904 w 264242"/>
                <a:gd name="T3" fmla="*/ 104468 h 337984"/>
                <a:gd name="T4" fmla="*/ 49162 w 264242"/>
                <a:gd name="T5" fmla="*/ 251952 h 337984"/>
                <a:gd name="T6" fmla="*/ 0 w 264242"/>
                <a:gd name="T7" fmla="*/ 337984 h 337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242" h="337984">
                  <a:moveTo>
                    <a:pt x="264242" y="0"/>
                  </a:moveTo>
                  <a:cubicBezTo>
                    <a:pt x="211496" y="31238"/>
                    <a:pt x="158751" y="62476"/>
                    <a:pt x="122904" y="104468"/>
                  </a:cubicBezTo>
                  <a:cubicBezTo>
                    <a:pt x="87057" y="146460"/>
                    <a:pt x="69646" y="213033"/>
                    <a:pt x="49162" y="251952"/>
                  </a:cubicBezTo>
                  <a:cubicBezTo>
                    <a:pt x="28678" y="290871"/>
                    <a:pt x="14339" y="314427"/>
                    <a:pt x="0" y="337984"/>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9" name="フリーフォーム 198"/>
            <p:cNvSpPr>
              <a:spLocks/>
            </p:cNvSpPr>
            <p:nvPr/>
          </p:nvSpPr>
          <p:spPr bwMode="auto">
            <a:xfrm>
              <a:off x="-1876697" y="3890962"/>
              <a:ext cx="390525" cy="419100"/>
            </a:xfrm>
            <a:custGeom>
              <a:avLst/>
              <a:gdLst>
                <a:gd name="T0" fmla="*/ 387145 w 387145"/>
                <a:gd name="T1" fmla="*/ 0 h 424016"/>
                <a:gd name="T2" fmla="*/ 251951 w 387145"/>
                <a:gd name="T3" fmla="*/ 30726 h 424016"/>
                <a:gd name="T4" fmla="*/ 233516 w 387145"/>
                <a:gd name="T5" fmla="*/ 61452 h 424016"/>
                <a:gd name="T6" fmla="*/ 141338 w 387145"/>
                <a:gd name="T7" fmla="*/ 251952 h 424016"/>
                <a:gd name="T8" fmla="*/ 86032 w 387145"/>
                <a:gd name="T9" fmla="*/ 319548 h 424016"/>
                <a:gd name="T10" fmla="*/ 0 w 387145"/>
                <a:gd name="T11" fmla="*/ 424016 h 4240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7145" h="424016">
                  <a:moveTo>
                    <a:pt x="387145" y="0"/>
                  </a:moveTo>
                  <a:cubicBezTo>
                    <a:pt x="332350" y="10242"/>
                    <a:pt x="277556" y="20484"/>
                    <a:pt x="251951" y="30726"/>
                  </a:cubicBezTo>
                  <a:cubicBezTo>
                    <a:pt x="226346" y="40968"/>
                    <a:pt x="251951" y="24581"/>
                    <a:pt x="233516" y="61452"/>
                  </a:cubicBezTo>
                  <a:cubicBezTo>
                    <a:pt x="215081" y="98323"/>
                    <a:pt x="165919" y="208936"/>
                    <a:pt x="141338" y="251952"/>
                  </a:cubicBezTo>
                  <a:cubicBezTo>
                    <a:pt x="116757" y="294968"/>
                    <a:pt x="86032" y="319548"/>
                    <a:pt x="86032" y="319548"/>
                  </a:cubicBezTo>
                  <a:lnTo>
                    <a:pt x="0" y="424016"/>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0" name="フリーフォーム 199"/>
            <p:cNvSpPr>
              <a:spLocks/>
            </p:cNvSpPr>
            <p:nvPr/>
          </p:nvSpPr>
          <p:spPr bwMode="auto">
            <a:xfrm>
              <a:off x="-2819672" y="5519737"/>
              <a:ext cx="542925" cy="133350"/>
            </a:xfrm>
            <a:custGeom>
              <a:avLst/>
              <a:gdLst>
                <a:gd name="T0" fmla="*/ 0 w 534629"/>
                <a:gd name="T1" fmla="*/ 64598 h 123803"/>
                <a:gd name="T2" fmla="*/ 49161 w 534629"/>
                <a:gd name="T3" fmla="*/ 33872 h 123803"/>
                <a:gd name="T4" fmla="*/ 129048 w 534629"/>
                <a:gd name="T5" fmla="*/ 58453 h 123803"/>
                <a:gd name="T6" fmla="*/ 307258 w 534629"/>
                <a:gd name="T7" fmla="*/ 119904 h 123803"/>
                <a:gd name="T8" fmla="*/ 374855 w 534629"/>
                <a:gd name="T9" fmla="*/ 113759 h 123803"/>
                <a:gd name="T10" fmla="*/ 387145 w 534629"/>
                <a:gd name="T11" fmla="*/ 83033 h 123803"/>
                <a:gd name="T12" fmla="*/ 417871 w 534629"/>
                <a:gd name="T13" fmla="*/ 3146 h 123803"/>
                <a:gd name="T14" fmla="*/ 473177 w 534629"/>
                <a:gd name="T15" fmla="*/ 15436 h 123803"/>
                <a:gd name="T16" fmla="*/ 534629 w 534629"/>
                <a:gd name="T17" fmla="*/ 9291 h 123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629" h="123803">
                  <a:moveTo>
                    <a:pt x="0" y="64598"/>
                  </a:moveTo>
                  <a:cubicBezTo>
                    <a:pt x="13826" y="49747"/>
                    <a:pt x="27653" y="34896"/>
                    <a:pt x="49161" y="33872"/>
                  </a:cubicBezTo>
                  <a:cubicBezTo>
                    <a:pt x="70669" y="32848"/>
                    <a:pt x="86032" y="44114"/>
                    <a:pt x="129048" y="58453"/>
                  </a:cubicBezTo>
                  <a:cubicBezTo>
                    <a:pt x="172064" y="72792"/>
                    <a:pt x="266290" y="110686"/>
                    <a:pt x="307258" y="119904"/>
                  </a:cubicBezTo>
                  <a:cubicBezTo>
                    <a:pt x="348226" y="129122"/>
                    <a:pt x="361540" y="119904"/>
                    <a:pt x="374855" y="113759"/>
                  </a:cubicBezTo>
                  <a:cubicBezTo>
                    <a:pt x="388170" y="107614"/>
                    <a:pt x="379976" y="101469"/>
                    <a:pt x="387145" y="83033"/>
                  </a:cubicBezTo>
                  <a:cubicBezTo>
                    <a:pt x="394314" y="64597"/>
                    <a:pt x="403532" y="14412"/>
                    <a:pt x="417871" y="3146"/>
                  </a:cubicBezTo>
                  <a:cubicBezTo>
                    <a:pt x="432210" y="-8120"/>
                    <a:pt x="453717" y="14412"/>
                    <a:pt x="473177" y="15436"/>
                  </a:cubicBezTo>
                  <a:cubicBezTo>
                    <a:pt x="492637" y="16460"/>
                    <a:pt x="513633" y="12875"/>
                    <a:pt x="534629" y="929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1" name="フリーフォーム 200"/>
            <p:cNvSpPr>
              <a:spLocks/>
            </p:cNvSpPr>
            <p:nvPr/>
          </p:nvSpPr>
          <p:spPr bwMode="auto">
            <a:xfrm>
              <a:off x="-3076847" y="5805487"/>
              <a:ext cx="438150" cy="9525"/>
            </a:xfrm>
            <a:custGeom>
              <a:avLst/>
              <a:gdLst>
                <a:gd name="T0" fmla="*/ 0 w 433509"/>
                <a:gd name="T1" fmla="*/ 0 h 12212"/>
                <a:gd name="T2" fmla="*/ 433509 w 433509"/>
                <a:gd name="T3" fmla="*/ 12212 h 12212"/>
                <a:gd name="T4" fmla="*/ 0 60000 65536"/>
                <a:gd name="T5" fmla="*/ 0 60000 65536"/>
              </a:gdLst>
              <a:ahLst/>
              <a:cxnLst>
                <a:cxn ang="T4">
                  <a:pos x="T0" y="T1"/>
                </a:cxn>
                <a:cxn ang="T5">
                  <a:pos x="T2" y="T3"/>
                </a:cxn>
              </a:cxnLst>
              <a:rect l="0" t="0" r="r" b="b"/>
              <a:pathLst>
                <a:path w="433509" h="12212">
                  <a:moveTo>
                    <a:pt x="0" y="0"/>
                  </a:moveTo>
                  <a:lnTo>
                    <a:pt x="433509" y="12212"/>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2" name="フリーフォーム 201"/>
            <p:cNvSpPr>
              <a:spLocks/>
            </p:cNvSpPr>
            <p:nvPr/>
          </p:nvSpPr>
          <p:spPr bwMode="auto">
            <a:xfrm>
              <a:off x="-2419622" y="5948362"/>
              <a:ext cx="114300" cy="133350"/>
            </a:xfrm>
            <a:custGeom>
              <a:avLst/>
              <a:gdLst>
                <a:gd name="T0" fmla="*/ 0 w 116010"/>
                <a:gd name="T1" fmla="*/ 0 h 134327"/>
                <a:gd name="T2" fmla="*/ 61058 w 116010"/>
                <a:gd name="T3" fmla="*/ 85480 h 134327"/>
                <a:gd name="T4" fmla="*/ 116010 w 116010"/>
                <a:gd name="T5" fmla="*/ 134327 h 134327"/>
                <a:gd name="T6" fmla="*/ 0 60000 65536"/>
                <a:gd name="T7" fmla="*/ 0 60000 65536"/>
                <a:gd name="T8" fmla="*/ 0 60000 65536"/>
              </a:gdLst>
              <a:ahLst/>
              <a:cxnLst>
                <a:cxn ang="T6">
                  <a:pos x="T0" y="T1"/>
                </a:cxn>
                <a:cxn ang="T7">
                  <a:pos x="T2" y="T3"/>
                </a:cxn>
                <a:cxn ang="T8">
                  <a:pos x="T4" y="T5"/>
                </a:cxn>
              </a:cxnLst>
              <a:rect l="0" t="0" r="r" b="b"/>
              <a:pathLst>
                <a:path w="116010" h="134327">
                  <a:moveTo>
                    <a:pt x="0" y="0"/>
                  </a:moveTo>
                  <a:cubicBezTo>
                    <a:pt x="20861" y="31546"/>
                    <a:pt x="41723" y="63092"/>
                    <a:pt x="61058" y="85480"/>
                  </a:cubicBezTo>
                  <a:cubicBezTo>
                    <a:pt x="80393" y="107868"/>
                    <a:pt x="98201" y="121097"/>
                    <a:pt x="116010" y="134327"/>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3" name="フリーフォーム 202"/>
            <p:cNvSpPr>
              <a:spLocks/>
            </p:cNvSpPr>
            <p:nvPr/>
          </p:nvSpPr>
          <p:spPr bwMode="auto">
            <a:xfrm>
              <a:off x="-2314847" y="5824537"/>
              <a:ext cx="85725" cy="9525"/>
            </a:xfrm>
            <a:custGeom>
              <a:avLst/>
              <a:gdLst>
                <a:gd name="T0" fmla="*/ 0 w 85481"/>
                <a:gd name="T1" fmla="*/ 0 h 6106"/>
                <a:gd name="T2" fmla="*/ 85481 w 85481"/>
                <a:gd name="T3" fmla="*/ 6106 h 6106"/>
                <a:gd name="T4" fmla="*/ 0 60000 65536"/>
                <a:gd name="T5" fmla="*/ 0 60000 65536"/>
              </a:gdLst>
              <a:ahLst/>
              <a:cxnLst>
                <a:cxn ang="T4">
                  <a:pos x="T0" y="T1"/>
                </a:cxn>
                <a:cxn ang="T5">
                  <a:pos x="T2" y="T3"/>
                </a:cxn>
              </a:cxnLst>
              <a:rect l="0" t="0" r="r" b="b"/>
              <a:pathLst>
                <a:path w="85481" h="6106">
                  <a:moveTo>
                    <a:pt x="0" y="0"/>
                  </a:moveTo>
                  <a:lnTo>
                    <a:pt x="85481" y="6106"/>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4" name="フリーフォーム 203"/>
            <p:cNvSpPr>
              <a:spLocks/>
            </p:cNvSpPr>
            <p:nvPr/>
          </p:nvSpPr>
          <p:spPr bwMode="auto">
            <a:xfrm>
              <a:off x="-2514872" y="6072187"/>
              <a:ext cx="9525" cy="57150"/>
            </a:xfrm>
            <a:custGeom>
              <a:avLst/>
              <a:gdLst>
                <a:gd name="T0" fmla="*/ 0 w 12211"/>
                <a:gd name="T1" fmla="*/ 0 h 61058"/>
                <a:gd name="T2" fmla="*/ 12211 w 12211"/>
                <a:gd name="T3" fmla="*/ 61058 h 61058"/>
                <a:gd name="T4" fmla="*/ 0 60000 65536"/>
                <a:gd name="T5" fmla="*/ 0 60000 65536"/>
              </a:gdLst>
              <a:ahLst/>
              <a:cxnLst>
                <a:cxn ang="T4">
                  <a:pos x="T0" y="T1"/>
                </a:cxn>
                <a:cxn ang="T5">
                  <a:pos x="T2" y="T3"/>
                </a:cxn>
              </a:cxnLst>
              <a:rect l="0" t="0" r="r" b="b"/>
              <a:pathLst>
                <a:path w="12211" h="61058">
                  <a:moveTo>
                    <a:pt x="0" y="0"/>
                  </a:moveTo>
                  <a:lnTo>
                    <a:pt x="12211" y="6105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5" name="フリーフォーム 204"/>
            <p:cNvSpPr>
              <a:spLocks/>
            </p:cNvSpPr>
            <p:nvPr/>
          </p:nvSpPr>
          <p:spPr bwMode="auto">
            <a:xfrm>
              <a:off x="-3267347" y="5900737"/>
              <a:ext cx="190500" cy="676275"/>
            </a:xfrm>
            <a:custGeom>
              <a:avLst/>
              <a:gdLst>
                <a:gd name="T0" fmla="*/ 189279 w 189279"/>
                <a:gd name="T1" fmla="*/ 0 h 671634"/>
                <a:gd name="T2" fmla="*/ 128221 w 189279"/>
                <a:gd name="T3" fmla="*/ 305288 h 671634"/>
                <a:gd name="T4" fmla="*/ 48846 w 189279"/>
                <a:gd name="T5" fmla="*/ 549519 h 671634"/>
                <a:gd name="T6" fmla="*/ 0 w 189279"/>
                <a:gd name="T7" fmla="*/ 671634 h 6716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279" h="671634">
                  <a:moveTo>
                    <a:pt x="189279" y="0"/>
                  </a:moveTo>
                  <a:cubicBezTo>
                    <a:pt x="176559" y="63602"/>
                    <a:pt x="151627" y="213702"/>
                    <a:pt x="128221" y="305288"/>
                  </a:cubicBezTo>
                  <a:cubicBezTo>
                    <a:pt x="109904" y="353116"/>
                    <a:pt x="70216" y="488461"/>
                    <a:pt x="48846" y="549519"/>
                  </a:cubicBezTo>
                  <a:cubicBezTo>
                    <a:pt x="27476" y="610577"/>
                    <a:pt x="13738" y="641105"/>
                    <a:pt x="0" y="671634"/>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7" name="フリーフォーム 206"/>
            <p:cNvSpPr>
              <a:spLocks/>
            </p:cNvSpPr>
            <p:nvPr/>
          </p:nvSpPr>
          <p:spPr bwMode="auto">
            <a:xfrm>
              <a:off x="-3781697" y="7262812"/>
              <a:ext cx="114300" cy="123825"/>
            </a:xfrm>
            <a:custGeom>
              <a:avLst/>
              <a:gdLst>
                <a:gd name="T0" fmla="*/ 109904 w 109904"/>
                <a:gd name="T1" fmla="*/ 0 h 122115"/>
                <a:gd name="T2" fmla="*/ 85481 w 109904"/>
                <a:gd name="T3" fmla="*/ 54952 h 122115"/>
                <a:gd name="T4" fmla="*/ 54952 w 109904"/>
                <a:gd name="T5" fmla="*/ 91587 h 122115"/>
                <a:gd name="T6" fmla="*/ 0 w 109904"/>
                <a:gd name="T7" fmla="*/ 122115 h 122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904" h="122115">
                  <a:moveTo>
                    <a:pt x="109904" y="0"/>
                  </a:moveTo>
                  <a:cubicBezTo>
                    <a:pt x="102272" y="19844"/>
                    <a:pt x="94640" y="39688"/>
                    <a:pt x="85481" y="54952"/>
                  </a:cubicBezTo>
                  <a:cubicBezTo>
                    <a:pt x="76322" y="70216"/>
                    <a:pt x="69199" y="80393"/>
                    <a:pt x="54952" y="91587"/>
                  </a:cubicBezTo>
                  <a:cubicBezTo>
                    <a:pt x="40705" y="102781"/>
                    <a:pt x="20352" y="112448"/>
                    <a:pt x="0" y="122115"/>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8" name="フリーフォーム 207"/>
            <p:cNvSpPr>
              <a:spLocks/>
            </p:cNvSpPr>
            <p:nvPr/>
          </p:nvSpPr>
          <p:spPr bwMode="auto">
            <a:xfrm>
              <a:off x="-4076972" y="7500937"/>
              <a:ext cx="142875" cy="276225"/>
            </a:xfrm>
            <a:custGeom>
              <a:avLst/>
              <a:gdLst>
                <a:gd name="T0" fmla="*/ 140433 w 140433"/>
                <a:gd name="T1" fmla="*/ 0 h 274760"/>
                <a:gd name="T2" fmla="*/ 97693 w 140433"/>
                <a:gd name="T3" fmla="*/ 73269 h 274760"/>
                <a:gd name="T4" fmla="*/ 61058 w 140433"/>
                <a:gd name="T5" fmla="*/ 152644 h 274760"/>
                <a:gd name="T6" fmla="*/ 0 w 140433"/>
                <a:gd name="T7" fmla="*/ 274760 h 274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433" h="274760">
                  <a:moveTo>
                    <a:pt x="140433" y="0"/>
                  </a:moveTo>
                  <a:cubicBezTo>
                    <a:pt x="125677" y="23914"/>
                    <a:pt x="110922" y="47828"/>
                    <a:pt x="97693" y="73269"/>
                  </a:cubicBezTo>
                  <a:cubicBezTo>
                    <a:pt x="84464" y="98710"/>
                    <a:pt x="77340" y="119062"/>
                    <a:pt x="61058" y="152644"/>
                  </a:cubicBezTo>
                  <a:cubicBezTo>
                    <a:pt x="44776" y="186226"/>
                    <a:pt x="0" y="274760"/>
                    <a:pt x="0" y="274760"/>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9" name="フリーフォーム 208"/>
            <p:cNvSpPr>
              <a:spLocks/>
            </p:cNvSpPr>
            <p:nvPr/>
          </p:nvSpPr>
          <p:spPr bwMode="auto">
            <a:xfrm>
              <a:off x="-4619897" y="7929562"/>
              <a:ext cx="371475" cy="352425"/>
            </a:xfrm>
            <a:custGeom>
              <a:avLst/>
              <a:gdLst>
                <a:gd name="T0" fmla="*/ 366346 w 366346"/>
                <a:gd name="T1" fmla="*/ 0 h 354135"/>
                <a:gd name="T2" fmla="*/ 207596 w 366346"/>
                <a:gd name="T3" fmla="*/ 116010 h 354135"/>
                <a:gd name="T4" fmla="*/ 140432 w 366346"/>
                <a:gd name="T5" fmla="*/ 232019 h 354135"/>
                <a:gd name="T6" fmla="*/ 42740 w 366346"/>
                <a:gd name="T7" fmla="*/ 329712 h 354135"/>
                <a:gd name="T8" fmla="*/ 0 w 366346"/>
                <a:gd name="T9" fmla="*/ 354135 h 35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346" h="354135">
                  <a:moveTo>
                    <a:pt x="366346" y="0"/>
                  </a:moveTo>
                  <a:cubicBezTo>
                    <a:pt x="333273" y="24169"/>
                    <a:pt x="245248" y="77340"/>
                    <a:pt x="207596" y="116010"/>
                  </a:cubicBezTo>
                  <a:cubicBezTo>
                    <a:pt x="169944" y="154680"/>
                    <a:pt x="167908" y="196402"/>
                    <a:pt x="140432" y="232019"/>
                  </a:cubicBezTo>
                  <a:cubicBezTo>
                    <a:pt x="112956" y="267636"/>
                    <a:pt x="66145" y="309359"/>
                    <a:pt x="42740" y="329712"/>
                  </a:cubicBezTo>
                  <a:cubicBezTo>
                    <a:pt x="19335" y="350065"/>
                    <a:pt x="9667" y="352100"/>
                    <a:pt x="0" y="354135"/>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17" name="メモ 216"/>
          <p:cNvSpPr/>
          <p:nvPr/>
        </p:nvSpPr>
        <p:spPr>
          <a:xfrm>
            <a:off x="33192" y="56461"/>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連続立体</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交差事業</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8" name="Text Box 268"/>
          <p:cNvSpPr txBox="1">
            <a:spLocks noChangeArrowheads="1"/>
          </p:cNvSpPr>
          <p:nvPr/>
        </p:nvSpPr>
        <p:spPr bwMode="auto">
          <a:xfrm>
            <a:off x="33744" y="397445"/>
            <a:ext cx="6553200" cy="7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府内には約</a:t>
            </a:r>
            <a:r>
              <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800</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箇所</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（うち政令市約</a:t>
            </a:r>
            <a:r>
              <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240</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箇所</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）に踏切が設置されており、特に市街地内において</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、著し　　</a:t>
            </a:r>
            <a:endParaRPr kumimoji="1" lang="en-US" altLang="ja-JP" sz="1050" b="0" i="0" u="none" strike="noStrike" kern="1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い</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交通渋滞を引き起こす他、安全性にも大きな支障をきたしています</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a:t>
            </a:r>
            <a:endPar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大阪府</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では、これまで南海本線（</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泉</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大津</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市）など、</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府内</a:t>
            </a:r>
            <a:r>
              <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1</a:t>
            </a:r>
            <a:r>
              <a:rPr kumimoji="1" lang="en-US" altLang="ja-JP"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5</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箇所</a:t>
            </a:r>
            <a:r>
              <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45.4</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ｋｍ</a:t>
            </a:r>
            <a:r>
              <a:rPr kumimoji="1" lang="ja-JP" altLang="en-US" sz="105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の事業を完成し</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a:t>
            </a:r>
            <a:r>
              <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150</a:t>
            </a: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箇所の</a:t>
            </a:r>
            <a:endParaRPr kumimoji="1" lang="en-US" altLang="ja-JP"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a:rPr>
              <a:t>踏切を除却しました。また、事業中路線においても９箇所の踏切を除却しています。</a:t>
            </a:r>
            <a:endParaRPr kumimoji="1" lang="ja-JP" altLang="en-US" sz="11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p:txBody>
      </p:sp>
      <p:graphicFrame>
        <p:nvGraphicFramePr>
          <p:cNvPr id="220" name="表 219"/>
          <p:cNvGraphicFramePr>
            <a:graphicFrameLocks noGrp="1"/>
          </p:cNvGraphicFramePr>
          <p:nvPr>
            <p:extLst/>
          </p:nvPr>
        </p:nvGraphicFramePr>
        <p:xfrm>
          <a:off x="119130" y="1551819"/>
          <a:ext cx="4588607" cy="3794760"/>
        </p:xfrm>
        <a:graphic>
          <a:graphicData uri="http://schemas.openxmlformats.org/drawingml/2006/table">
            <a:tbl>
              <a:tblPr firstRow="1" bandRow="1">
                <a:tableStyleId>{2D5ABB26-0587-4C30-8999-92F81FD0307C}</a:tableStyleId>
              </a:tblPr>
              <a:tblGrid>
                <a:gridCol w="1299834">
                  <a:extLst>
                    <a:ext uri="{9D8B030D-6E8A-4147-A177-3AD203B41FA5}">
                      <a16:colId xmlns:a16="http://schemas.microsoft.com/office/drawing/2014/main" val="20000"/>
                    </a:ext>
                  </a:extLst>
                </a:gridCol>
                <a:gridCol w="927939">
                  <a:extLst>
                    <a:ext uri="{9D8B030D-6E8A-4147-A177-3AD203B41FA5}">
                      <a16:colId xmlns:a16="http://schemas.microsoft.com/office/drawing/2014/main" val="20001"/>
                    </a:ext>
                  </a:extLst>
                </a:gridCol>
                <a:gridCol w="50219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06510">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tblGrid>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路線名</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（都市名）</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区間内の駅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事業延長</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km</a:t>
                      </a: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全体事業費</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（百万円）</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事業年度</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踏切</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除却数</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（池田市・</a:t>
                      </a:r>
                      <a:r>
                        <a:rPr kumimoji="1" lang="en-US" altLang="ja-JP" sz="700" dirty="0" smtClean="0">
                          <a:latin typeface="HG丸ｺﾞｼｯｸM-PRO" panose="020F0600000000000000" pitchFamily="50" charset="-128"/>
                          <a:ea typeface="HG丸ｺﾞｼｯｸM-PRO" panose="020F0600000000000000" pitchFamily="50" charset="-128"/>
                        </a:rPr>
                        <a:t>Ⅰ</a:t>
                      </a:r>
                      <a:r>
                        <a:rPr kumimoji="1" lang="ja-JP" altLang="en-US" sz="700" dirty="0" smtClean="0">
                          <a:latin typeface="HG丸ｺﾞｼｯｸM-PRO" panose="020F0600000000000000" pitchFamily="50" charset="-128"/>
                          <a:ea typeface="HG丸ｺﾞｼｯｸM-PRO" panose="020F0600000000000000" pitchFamily="50" charset="-128"/>
                        </a:rPr>
                        <a:t>期）</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1,477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S43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S45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6</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近鉄大阪線・奈良線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布施駅、河内永和駅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河内小坂駅、俊徳道駅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5.2</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16,694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S46</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近鉄大阪線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（八尾市）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八尾駅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2.2</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10,004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S48</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6</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（守口市・門真市・寝屋川市）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500" dirty="0" smtClean="0">
                          <a:latin typeface="HG丸ｺﾞｼｯｸM-PRO" panose="020F0600000000000000" pitchFamily="50" charset="-128"/>
                          <a:ea typeface="HG丸ｺﾞｼｯｸM-PRO" panose="020F0600000000000000" pitchFamily="50" charset="-128"/>
                        </a:rPr>
                        <a:t>守口市駅、西三荘駅、門真市駅、古川橋駅、大和田駅、萱島駅</a:t>
                      </a:r>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30,385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S47</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S56</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（池田市・</a:t>
                      </a:r>
                      <a:r>
                        <a:rPr kumimoji="1" lang="en-US" altLang="ja-JP" sz="700" dirty="0" smtClean="0">
                          <a:latin typeface="HG丸ｺﾞｼｯｸM-PRO" panose="020F0600000000000000" pitchFamily="50" charset="-128"/>
                          <a:ea typeface="HG丸ｺﾞｼｯｸM-PRO" panose="020F0600000000000000" pitchFamily="50" charset="-128"/>
                        </a:rPr>
                        <a:t>Ⅱ</a:t>
                      </a:r>
                      <a:r>
                        <a:rPr kumimoji="1" lang="ja-JP" altLang="en-US" sz="700" dirty="0" smtClean="0">
                          <a:latin typeface="HG丸ｺﾞｼｯｸM-PRO" panose="020F0600000000000000" pitchFamily="50" charset="-128"/>
                          <a:ea typeface="HG丸ｺﾞｼｯｸM-PRO" panose="020F0600000000000000" pitchFamily="50" charset="-128"/>
                        </a:rPr>
                        <a:t>期）</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池田駅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13,497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S52</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S61</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（堺市）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七道駅、堺駅、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湊駅、石津川駅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25,201</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S47</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S62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ＪＲ片町線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（大東市）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住道駅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18,973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S50</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H3</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阪急京都線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（高槻市）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高槻市駅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30,317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H5</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京阪本線・交野線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（枚方市）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枚方市駅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35,679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S50</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H6</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（岸和田市）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岸和田駅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22,159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H7</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（豊中市）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曽根駅、岡町駅、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豊中駅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55,815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S54</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H12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（寝屋川市）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寝屋川市駅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37,600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S56</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H13</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（泉佐野市）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泉佐野駅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52,555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S62</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0480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大阪外環状線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HG丸ｺﾞｼｯｸM-PRO" panose="020F0600000000000000" pitchFamily="50" charset="-128"/>
                          <a:ea typeface="HG丸ｺﾞｼｯｸM-PRO" panose="020F0600000000000000" pitchFamily="50" charset="-128"/>
                        </a:rPr>
                        <a:t>ＪＲ長瀬駅</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16,022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latin typeface="HG丸ｺﾞｼｯｸM-PRO" panose="020F0600000000000000" pitchFamily="50" charset="-128"/>
                          <a:ea typeface="HG丸ｺﾞｼｯｸM-PRO" panose="020F0600000000000000" pitchFamily="50" charset="-128"/>
                        </a:rPr>
                        <a:t>H11</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H28</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11</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0480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（泉大津市）</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HG丸ｺﾞｼｯｸM-PRO" panose="020F0600000000000000" pitchFamily="50" charset="-128"/>
                          <a:ea typeface="HG丸ｺﾞｼｯｸM-PRO" panose="020F0600000000000000" pitchFamily="50" charset="-128"/>
                        </a:rPr>
                        <a:t>泉大津駅、松ノ浜駅</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2.4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45,905</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H8</a:t>
                      </a: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29</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8</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812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計（</a:t>
                      </a:r>
                      <a:r>
                        <a:rPr kumimoji="1" lang="en-US" altLang="ja-JP" sz="700" dirty="0" smtClean="0">
                          <a:latin typeface="HG丸ｺﾞｼｯｸM-PRO" panose="020F0600000000000000" pitchFamily="50" charset="-128"/>
                          <a:ea typeface="HG丸ｺﾞｼｯｸM-PRO" panose="020F0600000000000000" pitchFamily="50" charset="-128"/>
                        </a:rPr>
                        <a:t>15</a:t>
                      </a:r>
                      <a:r>
                        <a:rPr kumimoji="1" lang="ja-JP" altLang="en-US" sz="700" dirty="0" smtClean="0">
                          <a:latin typeface="HG丸ｺﾞｼｯｸM-PRO" panose="020F0600000000000000" pitchFamily="50" charset="-128"/>
                          <a:ea typeface="HG丸ｺﾞｼｯｸM-PRO" panose="020F0600000000000000" pitchFamily="50" charset="-128"/>
                        </a:rPr>
                        <a:t>路線）</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45.4</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412,283</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150</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pSp>
        <p:nvGrpSpPr>
          <p:cNvPr id="221" name="グループ化 220"/>
          <p:cNvGrpSpPr/>
          <p:nvPr/>
        </p:nvGrpSpPr>
        <p:grpSpPr>
          <a:xfrm>
            <a:off x="44624" y="1159697"/>
            <a:ext cx="4714056" cy="405097"/>
            <a:chOff x="4941168" y="992560"/>
            <a:chExt cx="4714056" cy="405093"/>
          </a:xfrm>
        </p:grpSpPr>
        <p:sp>
          <p:nvSpPr>
            <p:cNvPr id="222" name="テキスト ボックス 221"/>
            <p:cNvSpPr txBox="1"/>
            <p:nvPr/>
          </p:nvSpPr>
          <p:spPr>
            <a:xfrm>
              <a:off x="4941168" y="1151434"/>
              <a:ext cx="1306768" cy="246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）事業完了路線</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3" name="テキスト ボックス 222"/>
            <p:cNvSpPr txBox="1"/>
            <p:nvPr/>
          </p:nvSpPr>
          <p:spPr>
            <a:xfrm>
              <a:off x="6514211" y="992560"/>
              <a:ext cx="1595309" cy="246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連続立体交差事業の概要</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4" name="テキスト ボックス 223"/>
            <p:cNvSpPr txBox="1"/>
            <p:nvPr/>
          </p:nvSpPr>
          <p:spPr>
            <a:xfrm>
              <a:off x="8585700" y="1208585"/>
              <a:ext cx="1069524" cy="184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令和</a:t>
              </a:r>
              <a:r>
                <a:rPr lang="en-US" altLang="ja-JP" sz="600" dirty="0">
                  <a:latin typeface="HG丸ｺﾞｼｯｸM-PRO" panose="020F0600000000000000" pitchFamily="50" charset="-128"/>
                  <a:ea typeface="HG丸ｺﾞｼｯｸM-PRO" panose="020F0600000000000000" pitchFamily="50" charset="-128"/>
                </a:rPr>
                <a:t>5</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aphicFrame>
        <p:nvGraphicFramePr>
          <p:cNvPr id="225" name="表 224"/>
          <p:cNvGraphicFramePr>
            <a:graphicFrameLocks noGrp="1"/>
          </p:cNvGraphicFramePr>
          <p:nvPr>
            <p:extLst>
              <p:ext uri="{D42A27DB-BD31-4B8C-83A1-F6EECF244321}">
                <p14:modId xmlns:p14="http://schemas.microsoft.com/office/powerpoint/2010/main" val="845247866"/>
              </p:ext>
            </p:extLst>
          </p:nvPr>
        </p:nvGraphicFramePr>
        <p:xfrm>
          <a:off x="115518" y="5837751"/>
          <a:ext cx="4588605" cy="1563521"/>
        </p:xfrm>
        <a:graphic>
          <a:graphicData uri="http://schemas.openxmlformats.org/drawingml/2006/table">
            <a:tbl>
              <a:tblPr firstRow="1" bandRow="1">
                <a:tableStyleId>{2D5ABB26-0587-4C30-8999-92F81FD0307C}</a:tableStyleId>
              </a:tblPr>
              <a:tblGrid>
                <a:gridCol w="100372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413630">
                  <a:extLst>
                    <a:ext uri="{9D8B030D-6E8A-4147-A177-3AD203B41FA5}">
                      <a16:colId xmlns:a16="http://schemas.microsoft.com/office/drawing/2014/main" val="20002"/>
                    </a:ext>
                  </a:extLst>
                </a:gridCol>
                <a:gridCol w="511810">
                  <a:extLst>
                    <a:ext uri="{9D8B030D-6E8A-4147-A177-3AD203B41FA5}">
                      <a16:colId xmlns:a16="http://schemas.microsoft.com/office/drawing/2014/main" val="20003"/>
                    </a:ext>
                  </a:extLst>
                </a:gridCol>
                <a:gridCol w="627706">
                  <a:extLst>
                    <a:ext uri="{9D8B030D-6E8A-4147-A177-3AD203B41FA5}">
                      <a16:colId xmlns:a16="http://schemas.microsoft.com/office/drawing/2014/main" val="20004"/>
                    </a:ext>
                  </a:extLst>
                </a:gridCol>
                <a:gridCol w="511810">
                  <a:extLst>
                    <a:ext uri="{9D8B030D-6E8A-4147-A177-3AD203B41FA5}">
                      <a16:colId xmlns:a16="http://schemas.microsoft.com/office/drawing/2014/main" val="20005"/>
                    </a:ext>
                  </a:extLst>
                </a:gridCol>
                <a:gridCol w="511810">
                  <a:extLst>
                    <a:ext uri="{9D8B030D-6E8A-4147-A177-3AD203B41FA5}">
                      <a16:colId xmlns:a16="http://schemas.microsoft.com/office/drawing/2014/main" val="20006"/>
                    </a:ext>
                  </a:extLst>
                </a:gridCol>
              </a:tblGrid>
              <a:tr h="213360">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路線名</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（都市名）</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区間内の駅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事業延長</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km</a:t>
                      </a: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全体事業費</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（百万円）</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事業認可取得</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踏切</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除却数</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進捗率</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70041">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近鉄奈良線</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（東大阪市）</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若江岩田駅、河内花園駅</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東花園駅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3.3</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71,310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a:t>
                      </a: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（済）</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97</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032">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南海本線・高師浜線</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（高石市）</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羽衣駅</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高石駅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71,690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H9.7</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13</a:t>
                      </a: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（済）</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96</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32">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京阪本線</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（寝屋川市・枚方市）</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香里園駅、光善寺駅</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枚方公園駅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5.5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106,737</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H25.12</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34</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032">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阪急電鉄京都線</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（摂津市）</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摂津市駅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43,184</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H30.2</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24">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計（４路線）</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15.0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292,921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48</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6" name="テキスト ボックス 225"/>
          <p:cNvSpPr txBox="1"/>
          <p:nvPr/>
        </p:nvSpPr>
        <p:spPr>
          <a:xfrm>
            <a:off x="33192" y="5608929"/>
            <a:ext cx="117852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a:t>
            </a: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路線</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テキスト ボックス 109"/>
          <p:cNvSpPr txBox="1"/>
          <p:nvPr/>
        </p:nvSpPr>
        <p:spPr>
          <a:xfrm>
            <a:off x="3753305" y="5669640"/>
            <a:ext cx="106952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令和</a:t>
            </a:r>
            <a:r>
              <a:rPr lang="en-US" altLang="ja-JP" sz="600" dirty="0">
                <a:latin typeface="HG丸ｺﾞｼｯｸM-PRO" panose="020F0600000000000000" pitchFamily="50" charset="-128"/>
                <a:ea typeface="HG丸ｺﾞｼｯｸM-PRO" panose="020F0600000000000000" pitchFamily="50" charset="-128"/>
              </a:rPr>
              <a:t>5</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p:cNvCxnSpPr/>
          <p:nvPr/>
        </p:nvCxnSpPr>
        <p:spPr>
          <a:xfrm flipH="1">
            <a:off x="4868070" y="8374473"/>
            <a:ext cx="59823" cy="154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smtClean="0"/>
              <a:t>2</a:t>
            </a:r>
          </a:p>
        </p:txBody>
      </p:sp>
    </p:spTree>
    <p:extLst>
      <p:ext uri="{BB962C8B-B14F-4D97-AF65-F5344CB8AC3E}">
        <p14:creationId xmlns:p14="http://schemas.microsoft.com/office/powerpoint/2010/main" val="416374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defRPr kumimoji="1" sz="1400" dirty="0" smtClean="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56613D-AB81-441E-83C0-81B6CD051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B0A329BE-0AA6-4DC4-8712-5F66E4D03EB5}">
  <ds:schemaRef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4e21aece-359b-4e6f-8f54-c70e1e237c6a"/>
    <ds:schemaRef ds:uri="http://purl.org/dc/elements/1.1/"/>
    <ds:schemaRef ds:uri="http://schemas.microsoft.com/office/2006/metadata/properties"/>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19800</TotalTime>
  <Words>689</Words>
  <Application>Microsoft Office PowerPoint</Application>
  <PresentationFormat>A4 210 x 297 mm</PresentationFormat>
  <Paragraphs>251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HG丸ｺﾞｼｯｸM-PRO</vt:lpstr>
      <vt:lpstr>ＭＳ Ｐゴシック</vt:lpstr>
      <vt:lpstr>ＭＳ 明朝</vt:lpstr>
      <vt:lpstr>メイリオ</vt:lpstr>
      <vt:lpstr>Arial</vt:lpstr>
      <vt:lpstr>Calibri</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交通道路施策のポイント</dc:title>
  <dc:creator>HOSTNAME</dc:creator>
  <cp:lastModifiedBy>七原亮太</cp:lastModifiedBy>
  <cp:revision>1053</cp:revision>
  <cp:lastPrinted>2023-06-12T08:21:25Z</cp:lastPrinted>
  <dcterms:created xsi:type="dcterms:W3CDTF">2015-03-03T10:39:59Z</dcterms:created>
  <dcterms:modified xsi:type="dcterms:W3CDTF">2023-06-12T08:24:04Z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