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258" r:id="rId6"/>
    <p:sldId id="259" r:id="rId7"/>
    <p:sldId id="260" r:id="rId8"/>
    <p:sldId id="399" r:id="rId9"/>
    <p:sldId id="269" r:id="rId10"/>
    <p:sldId id="338" r:id="rId11"/>
    <p:sldId id="332" r:id="rId12"/>
    <p:sldId id="334" r:id="rId13"/>
    <p:sldId id="333" r:id="rId14"/>
    <p:sldId id="392" r:id="rId15"/>
    <p:sldId id="336" r:id="rId16"/>
    <p:sldId id="400" r:id="rId17"/>
    <p:sldId id="313" r:id="rId18"/>
    <p:sldId id="401" r:id="rId19"/>
    <p:sldId id="402" r:id="rId20"/>
    <p:sldId id="356" r:id="rId21"/>
    <p:sldId id="374" r:id="rId22"/>
    <p:sldId id="326" r:id="rId23"/>
    <p:sldId id="266" r:id="rId24"/>
    <p:sldId id="403" r:id="rId25"/>
    <p:sldId id="317" r:id="rId26"/>
    <p:sldId id="360" r:id="rId27"/>
    <p:sldId id="383" r:id="rId28"/>
    <p:sldId id="384" r:id="rId29"/>
    <p:sldId id="340" r:id="rId30"/>
    <p:sldId id="394" r:id="rId31"/>
    <p:sldId id="395" r:id="rId32"/>
    <p:sldId id="404" r:id="rId33"/>
    <p:sldId id="396" r:id="rId34"/>
    <p:sldId id="397" r:id="rId35"/>
    <p:sldId id="355" r:id="rId36"/>
    <p:sldId id="405" r:id="rId37"/>
    <p:sldId id="393" r:id="rId38"/>
    <p:sldId id="307" r:id="rId3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80" autoAdjust="0"/>
  </p:normalViewPr>
  <p:slideViewPr>
    <p:cSldViewPr>
      <p:cViewPr varScale="1">
        <p:scale>
          <a:sx n="68" d="100"/>
          <a:sy n="68" d="100"/>
        </p:scale>
        <p:origin x="-14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0AE93-5781-4934-86E5-EF91103998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kumimoji="1" lang="ja-JP" altLang="en-US"/>
        </a:p>
      </dgm:t>
    </dgm:pt>
    <dgm:pt modelId="{04F12B0F-A66B-4627-9E1C-AD7ECAC3C49C}">
      <dgm:prSet phldrT="[テキスト]" custT="1"/>
      <dgm:spPr>
        <a:solidFill>
          <a:schemeClr val="accent6">
            <a:lumMod val="60000"/>
            <a:lumOff val="40000"/>
          </a:schemeClr>
        </a:solidFill>
        <a:ln>
          <a:solidFill>
            <a:schemeClr val="tx1"/>
          </a:solidFill>
        </a:ln>
      </dgm:spPr>
      <dgm:t>
        <a:bodyPr/>
        <a:lstStyle/>
        <a:p>
          <a:r>
            <a:rPr kumimoji="1" lang="ja-JP" altLang="en-US" sz="2500" dirty="0" smtClean="0">
              <a:solidFill>
                <a:srgbClr val="FF0000"/>
              </a:solidFill>
            </a:rPr>
            <a:t>大阪モノレール</a:t>
          </a:r>
          <a:endParaRPr kumimoji="1" lang="en-US" altLang="ja-JP" sz="2500" dirty="0" smtClean="0">
            <a:solidFill>
              <a:srgbClr val="FF0000"/>
            </a:solidFill>
          </a:endParaRPr>
        </a:p>
        <a:p>
          <a:r>
            <a:rPr kumimoji="1" lang="ja-JP" altLang="en-US" sz="2500" dirty="0" smtClean="0">
              <a:solidFill>
                <a:srgbClr val="FF0000"/>
              </a:solidFill>
            </a:rPr>
            <a:t>構造物設計指針</a:t>
          </a:r>
          <a:endParaRPr kumimoji="1" lang="en-US" altLang="ja-JP" sz="2500" dirty="0" smtClean="0">
            <a:solidFill>
              <a:srgbClr val="FF0000"/>
            </a:solidFill>
          </a:endParaRPr>
        </a:p>
        <a:p>
          <a:r>
            <a:rPr kumimoji="1" lang="ja-JP" altLang="en-US" sz="2500" dirty="0" smtClean="0">
              <a:solidFill>
                <a:srgbClr val="FF0000"/>
              </a:solidFill>
            </a:rPr>
            <a:t>（平成９年３月）</a:t>
          </a:r>
          <a:endParaRPr kumimoji="1" lang="ja-JP" altLang="en-US" sz="2500" dirty="0">
            <a:solidFill>
              <a:srgbClr val="FF0000"/>
            </a:solidFill>
          </a:endParaRPr>
        </a:p>
      </dgm:t>
    </dgm:pt>
    <dgm:pt modelId="{CD6B7115-B669-47DF-94BB-8EC783249C96}" type="parTrans" cxnId="{B585D2A2-40D0-4A18-9A3F-F3471E23B26D}">
      <dgm:prSet/>
      <dgm:spPr/>
      <dgm:t>
        <a:bodyPr/>
        <a:lstStyle/>
        <a:p>
          <a:endParaRPr kumimoji="1" lang="ja-JP" altLang="en-US"/>
        </a:p>
      </dgm:t>
    </dgm:pt>
    <dgm:pt modelId="{FD58FA2E-6BB1-46E8-B297-C1C0C0115F01}" type="sibTrans" cxnId="{B585D2A2-40D0-4A18-9A3F-F3471E23B26D}">
      <dgm:prSet/>
      <dgm:spPr/>
      <dgm:t>
        <a:bodyPr/>
        <a:lstStyle/>
        <a:p>
          <a:endParaRPr kumimoji="1" lang="ja-JP" altLang="en-US"/>
        </a:p>
      </dgm:t>
    </dgm:pt>
    <dgm:pt modelId="{BD36B454-B1E3-4216-8BE7-172CF0E30118}">
      <dgm:prSet phldrT="[テキスト]" custT="1"/>
      <dgm:spPr>
        <a:solidFill>
          <a:schemeClr val="bg1"/>
        </a:solidFill>
        <a:ln>
          <a:solidFill>
            <a:schemeClr val="tx1"/>
          </a:solidFill>
        </a:ln>
      </dgm:spPr>
      <dgm:t>
        <a:bodyPr/>
        <a:lstStyle/>
        <a:p>
          <a:pPr algn="ctr"/>
          <a:r>
            <a:rPr kumimoji="1" lang="ja-JP" altLang="en-US" sz="1500" b="1" dirty="0" smtClean="0">
              <a:solidFill>
                <a:srgbClr val="FF0000"/>
              </a:solidFill>
            </a:rPr>
            <a:t>道路橋示方書</a:t>
          </a:r>
          <a:endParaRPr kumimoji="1" lang="en-US" altLang="ja-JP" sz="1500" b="1" dirty="0" smtClean="0">
            <a:solidFill>
              <a:srgbClr val="FF0000"/>
            </a:solidFill>
          </a:endParaRPr>
        </a:p>
        <a:p>
          <a:pPr algn="ctr"/>
          <a:endParaRPr kumimoji="1" lang="en-US" altLang="ja-JP" sz="1500" b="1" dirty="0" smtClean="0">
            <a:solidFill>
              <a:srgbClr val="FF0000"/>
            </a:solidFill>
          </a:endParaRPr>
        </a:p>
        <a:p>
          <a:pPr algn="r"/>
          <a:r>
            <a:rPr kumimoji="1" lang="en-US" altLang="ja-JP" sz="1200" b="0" dirty="0" smtClean="0">
              <a:solidFill>
                <a:schemeClr val="tx1"/>
              </a:solidFill>
            </a:rPr>
            <a:t>【</a:t>
          </a:r>
          <a:r>
            <a:rPr kumimoji="1" lang="ja-JP" altLang="en-US" sz="1200" b="0" dirty="0" smtClean="0">
              <a:solidFill>
                <a:schemeClr val="tx1"/>
              </a:solidFill>
            </a:rPr>
            <a:t>（社）日本道路協会</a:t>
          </a:r>
          <a:r>
            <a:rPr kumimoji="1" lang="en-US" altLang="ja-JP" sz="1200" b="0" dirty="0" smtClean="0">
              <a:solidFill>
                <a:schemeClr val="tx1"/>
              </a:solidFill>
            </a:rPr>
            <a:t>】</a:t>
          </a:r>
          <a:endParaRPr kumimoji="1" lang="ja-JP" altLang="en-US" sz="1200" b="0" dirty="0">
            <a:solidFill>
              <a:schemeClr val="tx1"/>
            </a:solidFill>
          </a:endParaRPr>
        </a:p>
      </dgm:t>
    </dgm:pt>
    <dgm:pt modelId="{AFA072C7-4739-4117-95A4-FD462A38A49F}" type="parTrans" cxnId="{6131259F-4305-473B-BA3F-D6BB757917EB}">
      <dgm:prSet/>
      <dgm:spPr/>
      <dgm:t>
        <a:bodyPr/>
        <a:lstStyle/>
        <a:p>
          <a:endParaRPr kumimoji="1" lang="ja-JP" altLang="en-US"/>
        </a:p>
      </dgm:t>
    </dgm:pt>
    <dgm:pt modelId="{202DF7E5-62E1-48E2-9B61-F5BF79254668}" type="sibTrans" cxnId="{6131259F-4305-473B-BA3F-D6BB757917EB}">
      <dgm:prSet/>
      <dgm:spPr/>
      <dgm:t>
        <a:bodyPr/>
        <a:lstStyle/>
        <a:p>
          <a:endParaRPr kumimoji="1" lang="ja-JP" altLang="en-US"/>
        </a:p>
      </dgm:t>
    </dgm:pt>
    <dgm:pt modelId="{619B4488-576B-4E71-85F9-799180226B37}">
      <dgm:prSet phldrT="[テキスト]" custT="1"/>
      <dgm:spPr>
        <a:solidFill>
          <a:schemeClr val="bg1"/>
        </a:solidFill>
        <a:ln>
          <a:solidFill>
            <a:schemeClr val="tx1"/>
          </a:solidFill>
        </a:ln>
      </dgm:spPr>
      <dgm:t>
        <a:bodyPr/>
        <a:lstStyle/>
        <a:p>
          <a:pPr algn="ctr"/>
          <a:r>
            <a:rPr kumimoji="1" lang="ja-JP" altLang="en-US" sz="1500" dirty="0" smtClean="0">
              <a:solidFill>
                <a:schemeClr val="tx1"/>
              </a:solidFill>
            </a:rPr>
            <a:t>中量輸送システム</a:t>
          </a:r>
          <a:endParaRPr kumimoji="1" lang="en-US" altLang="ja-JP" sz="1500" dirty="0" smtClean="0">
            <a:solidFill>
              <a:schemeClr val="tx1"/>
            </a:solidFill>
          </a:endParaRPr>
        </a:p>
        <a:p>
          <a:pPr algn="r"/>
          <a:r>
            <a:rPr lang="en-US" altLang="ja-JP" sz="1200" dirty="0" smtClean="0">
              <a:solidFill>
                <a:schemeClr val="tx1"/>
              </a:solidFill>
            </a:rPr>
            <a:t>【</a:t>
          </a:r>
          <a:r>
            <a:rPr lang="ja-JP" altLang="en-US" sz="1200" dirty="0" smtClean="0">
              <a:solidFill>
                <a:schemeClr val="tx1"/>
              </a:solidFill>
            </a:rPr>
            <a:t>中量軌道輸送システム及びモノレール構造物設計基準研究会</a:t>
          </a:r>
          <a:r>
            <a:rPr lang="en-US" altLang="ja-JP" sz="1200" dirty="0" smtClean="0">
              <a:solidFill>
                <a:schemeClr val="tx1"/>
              </a:solidFill>
            </a:rPr>
            <a:t>】</a:t>
          </a:r>
          <a:endParaRPr kumimoji="1" lang="en-US" altLang="ja-JP" sz="1200" dirty="0" smtClean="0">
            <a:solidFill>
              <a:schemeClr val="tx1"/>
            </a:solidFill>
          </a:endParaRPr>
        </a:p>
      </dgm:t>
    </dgm:pt>
    <dgm:pt modelId="{78A3A05A-DDCF-4480-9BED-8E6F4C7A5CE6}" type="parTrans" cxnId="{93AFA1E7-F359-45FC-80FE-D96C5BE9F98E}">
      <dgm:prSet/>
      <dgm:spPr/>
      <dgm:t>
        <a:bodyPr/>
        <a:lstStyle/>
        <a:p>
          <a:endParaRPr kumimoji="1" lang="ja-JP" altLang="en-US"/>
        </a:p>
      </dgm:t>
    </dgm:pt>
    <dgm:pt modelId="{A097B33F-FB70-4955-A248-6F34FDB1B3D7}" type="sibTrans" cxnId="{93AFA1E7-F359-45FC-80FE-D96C5BE9F98E}">
      <dgm:prSet/>
      <dgm:spPr/>
      <dgm:t>
        <a:bodyPr/>
        <a:lstStyle/>
        <a:p>
          <a:endParaRPr kumimoji="1" lang="ja-JP" altLang="en-US"/>
        </a:p>
      </dgm:t>
    </dgm:pt>
    <dgm:pt modelId="{05127A13-D5F9-4E67-AB34-EDBA61379980}">
      <dgm:prSet phldrT="[テキスト]" custT="1"/>
      <dgm:spPr>
        <a:solidFill>
          <a:schemeClr val="bg1"/>
        </a:solidFill>
        <a:ln>
          <a:solidFill>
            <a:schemeClr val="tx1"/>
          </a:solidFill>
        </a:ln>
      </dgm:spPr>
      <dgm:t>
        <a:bodyPr/>
        <a:lstStyle/>
        <a:p>
          <a:pPr algn="ctr"/>
          <a:r>
            <a:rPr kumimoji="1" lang="ja-JP" altLang="en-US" sz="1500" dirty="0" smtClean="0">
              <a:solidFill>
                <a:schemeClr val="tx1"/>
              </a:solidFill>
            </a:rPr>
            <a:t>モノレール</a:t>
          </a:r>
          <a:endParaRPr kumimoji="1" lang="en-US" altLang="ja-JP" sz="1500" dirty="0" smtClean="0">
            <a:solidFill>
              <a:schemeClr val="tx1"/>
            </a:solidFill>
          </a:endParaRPr>
        </a:p>
        <a:p>
          <a:pPr algn="ctr"/>
          <a:r>
            <a:rPr kumimoji="1" lang="ja-JP" altLang="en-US" sz="1500" dirty="0" smtClean="0">
              <a:solidFill>
                <a:schemeClr val="tx1"/>
              </a:solidFill>
            </a:rPr>
            <a:t>構造物設計指針</a:t>
          </a:r>
          <a:endParaRPr kumimoji="1" lang="en-US" altLang="ja-JP" sz="1500" dirty="0" smtClean="0">
            <a:solidFill>
              <a:schemeClr val="tx1"/>
            </a:solidFill>
          </a:endParaRPr>
        </a:p>
        <a:p>
          <a:pPr algn="r"/>
          <a:r>
            <a:rPr kumimoji="1" lang="en-US" altLang="ja-JP" sz="1200" dirty="0" smtClean="0">
              <a:solidFill>
                <a:schemeClr val="tx1"/>
              </a:solidFill>
            </a:rPr>
            <a:t>【</a:t>
          </a:r>
          <a:r>
            <a:rPr kumimoji="1" lang="ja-JP" altLang="en-US" sz="1200" dirty="0" smtClean="0">
              <a:solidFill>
                <a:schemeClr val="tx1"/>
              </a:solidFill>
            </a:rPr>
            <a:t>建設省</a:t>
          </a:r>
          <a:r>
            <a:rPr kumimoji="1" lang="en-US" altLang="ja-JP" sz="1200" dirty="0" smtClean="0">
              <a:solidFill>
                <a:schemeClr val="tx1"/>
              </a:solidFill>
            </a:rPr>
            <a:t>】</a:t>
          </a:r>
        </a:p>
      </dgm:t>
    </dgm:pt>
    <dgm:pt modelId="{0D2C47DA-F961-4532-944F-8A29CB87D5B7}" type="sibTrans" cxnId="{3E70057C-9AB6-4CD9-BB68-3D6D11198BF9}">
      <dgm:prSet/>
      <dgm:spPr/>
      <dgm:t>
        <a:bodyPr/>
        <a:lstStyle/>
        <a:p>
          <a:endParaRPr kumimoji="1" lang="ja-JP" altLang="en-US"/>
        </a:p>
      </dgm:t>
    </dgm:pt>
    <dgm:pt modelId="{172CB265-334F-4E49-9572-403EA2DF2114}" type="parTrans" cxnId="{3E70057C-9AB6-4CD9-BB68-3D6D11198BF9}">
      <dgm:prSet/>
      <dgm:spPr/>
      <dgm:t>
        <a:bodyPr/>
        <a:lstStyle/>
        <a:p>
          <a:endParaRPr kumimoji="1" lang="ja-JP" altLang="en-US"/>
        </a:p>
      </dgm:t>
    </dgm:pt>
    <dgm:pt modelId="{4948527E-DF7A-4BB2-A7A4-3EFDE7FE24B8}" type="pres">
      <dgm:prSet presAssocID="{9930AE93-5781-4934-86E5-EF9110399804}" presName="hierChild1" presStyleCnt="0">
        <dgm:presLayoutVars>
          <dgm:orgChart val="1"/>
          <dgm:chPref val="1"/>
          <dgm:dir/>
          <dgm:animOne val="branch"/>
          <dgm:animLvl val="lvl"/>
          <dgm:resizeHandles/>
        </dgm:presLayoutVars>
      </dgm:prSet>
      <dgm:spPr/>
      <dgm:t>
        <a:bodyPr/>
        <a:lstStyle/>
        <a:p>
          <a:endParaRPr kumimoji="1" lang="ja-JP" altLang="en-US"/>
        </a:p>
      </dgm:t>
    </dgm:pt>
    <dgm:pt modelId="{CD94A9CC-0799-46F5-BEBF-0A993341D570}" type="pres">
      <dgm:prSet presAssocID="{04F12B0F-A66B-4627-9E1C-AD7ECAC3C49C}" presName="hierRoot1" presStyleCnt="0">
        <dgm:presLayoutVars>
          <dgm:hierBranch val="init"/>
        </dgm:presLayoutVars>
      </dgm:prSet>
      <dgm:spPr/>
      <dgm:t>
        <a:bodyPr/>
        <a:lstStyle/>
        <a:p>
          <a:endParaRPr kumimoji="1" lang="ja-JP" altLang="en-US"/>
        </a:p>
      </dgm:t>
    </dgm:pt>
    <dgm:pt modelId="{939A185E-9BDA-462B-81E2-B3A10C775961}" type="pres">
      <dgm:prSet presAssocID="{04F12B0F-A66B-4627-9E1C-AD7ECAC3C49C}" presName="rootComposite1" presStyleCnt="0"/>
      <dgm:spPr/>
      <dgm:t>
        <a:bodyPr/>
        <a:lstStyle/>
        <a:p>
          <a:endParaRPr kumimoji="1" lang="ja-JP" altLang="en-US"/>
        </a:p>
      </dgm:t>
    </dgm:pt>
    <dgm:pt modelId="{C61BB6AF-905E-4647-A65E-73DFF4786590}" type="pres">
      <dgm:prSet presAssocID="{04F12B0F-A66B-4627-9E1C-AD7ECAC3C49C}" presName="rootText1" presStyleLbl="node0" presStyleIdx="0" presStyleCnt="1" custScaleX="146720" custScaleY="131051" custLinFactNeighborX="-94240" custLinFactNeighborY="89148">
        <dgm:presLayoutVars>
          <dgm:chPref val="3"/>
        </dgm:presLayoutVars>
      </dgm:prSet>
      <dgm:spPr/>
      <dgm:t>
        <a:bodyPr/>
        <a:lstStyle/>
        <a:p>
          <a:endParaRPr kumimoji="1" lang="ja-JP" altLang="en-US"/>
        </a:p>
      </dgm:t>
    </dgm:pt>
    <dgm:pt modelId="{51DBC16C-3D05-463C-A61D-56DFC4590635}" type="pres">
      <dgm:prSet presAssocID="{04F12B0F-A66B-4627-9E1C-AD7ECAC3C49C}" presName="rootConnector1" presStyleLbl="node1" presStyleIdx="0" presStyleCnt="0"/>
      <dgm:spPr/>
      <dgm:t>
        <a:bodyPr/>
        <a:lstStyle/>
        <a:p>
          <a:endParaRPr kumimoji="1" lang="ja-JP" altLang="en-US"/>
        </a:p>
      </dgm:t>
    </dgm:pt>
    <dgm:pt modelId="{032AD81F-B63C-4A8D-96D5-5E02D906903E}" type="pres">
      <dgm:prSet presAssocID="{04F12B0F-A66B-4627-9E1C-AD7ECAC3C49C}" presName="hierChild2" presStyleCnt="0"/>
      <dgm:spPr/>
      <dgm:t>
        <a:bodyPr/>
        <a:lstStyle/>
        <a:p>
          <a:endParaRPr kumimoji="1" lang="ja-JP" altLang="en-US"/>
        </a:p>
      </dgm:t>
    </dgm:pt>
    <dgm:pt modelId="{885EA455-8DB2-44F7-AC5F-3B7AF71BE5D7}" type="pres">
      <dgm:prSet presAssocID="{AFA072C7-4739-4117-95A4-FD462A38A49F}" presName="Name37" presStyleLbl="parChTrans1D2" presStyleIdx="0" presStyleCnt="3"/>
      <dgm:spPr/>
      <dgm:t>
        <a:bodyPr/>
        <a:lstStyle/>
        <a:p>
          <a:endParaRPr kumimoji="1" lang="ja-JP" altLang="en-US"/>
        </a:p>
      </dgm:t>
    </dgm:pt>
    <dgm:pt modelId="{BB9B186A-BD1D-40CE-A979-06D55F98927C}" type="pres">
      <dgm:prSet presAssocID="{BD36B454-B1E3-4216-8BE7-172CF0E30118}" presName="hierRoot2" presStyleCnt="0">
        <dgm:presLayoutVars>
          <dgm:hierBranch val="init"/>
        </dgm:presLayoutVars>
      </dgm:prSet>
      <dgm:spPr/>
      <dgm:t>
        <a:bodyPr/>
        <a:lstStyle/>
        <a:p>
          <a:endParaRPr kumimoji="1" lang="ja-JP" altLang="en-US"/>
        </a:p>
      </dgm:t>
    </dgm:pt>
    <dgm:pt modelId="{929E48C3-A9CE-46BD-8195-786D14861409}" type="pres">
      <dgm:prSet presAssocID="{BD36B454-B1E3-4216-8BE7-172CF0E30118}" presName="rootComposite" presStyleCnt="0"/>
      <dgm:spPr/>
      <dgm:t>
        <a:bodyPr/>
        <a:lstStyle/>
        <a:p>
          <a:endParaRPr kumimoji="1" lang="ja-JP" altLang="en-US"/>
        </a:p>
      </dgm:t>
    </dgm:pt>
    <dgm:pt modelId="{8F405F9C-AB38-43D1-8F43-E9287594B2C8}" type="pres">
      <dgm:prSet presAssocID="{BD36B454-B1E3-4216-8BE7-172CF0E30118}" presName="rootText" presStyleLbl="node2" presStyleIdx="0" presStyleCnt="3" custScaleY="80093" custLinFactY="-100000" custLinFactNeighborY="-133442">
        <dgm:presLayoutVars>
          <dgm:chPref val="3"/>
        </dgm:presLayoutVars>
      </dgm:prSet>
      <dgm:spPr/>
      <dgm:t>
        <a:bodyPr/>
        <a:lstStyle/>
        <a:p>
          <a:endParaRPr kumimoji="1" lang="ja-JP" altLang="en-US"/>
        </a:p>
      </dgm:t>
    </dgm:pt>
    <dgm:pt modelId="{99E0A27E-9AF1-4302-B522-B271469A9ECC}" type="pres">
      <dgm:prSet presAssocID="{BD36B454-B1E3-4216-8BE7-172CF0E30118}" presName="rootConnector" presStyleLbl="node2" presStyleIdx="0" presStyleCnt="3"/>
      <dgm:spPr/>
      <dgm:t>
        <a:bodyPr/>
        <a:lstStyle/>
        <a:p>
          <a:endParaRPr kumimoji="1" lang="ja-JP" altLang="en-US"/>
        </a:p>
      </dgm:t>
    </dgm:pt>
    <dgm:pt modelId="{A75200C9-0525-4594-923C-4759B6C6753E}" type="pres">
      <dgm:prSet presAssocID="{BD36B454-B1E3-4216-8BE7-172CF0E30118}" presName="hierChild4" presStyleCnt="0"/>
      <dgm:spPr/>
      <dgm:t>
        <a:bodyPr/>
        <a:lstStyle/>
        <a:p>
          <a:endParaRPr kumimoji="1" lang="ja-JP" altLang="en-US"/>
        </a:p>
      </dgm:t>
    </dgm:pt>
    <dgm:pt modelId="{3CEE2D26-8F87-4269-AEE4-AFCBE6FCB976}" type="pres">
      <dgm:prSet presAssocID="{BD36B454-B1E3-4216-8BE7-172CF0E30118}" presName="hierChild5" presStyleCnt="0"/>
      <dgm:spPr/>
      <dgm:t>
        <a:bodyPr/>
        <a:lstStyle/>
        <a:p>
          <a:endParaRPr kumimoji="1" lang="ja-JP" altLang="en-US"/>
        </a:p>
      </dgm:t>
    </dgm:pt>
    <dgm:pt modelId="{C4FB81C5-F9AB-45FE-95C2-C406CBC6DC4C}" type="pres">
      <dgm:prSet presAssocID="{172CB265-334F-4E49-9572-403EA2DF2114}" presName="Name37" presStyleLbl="parChTrans1D2" presStyleIdx="1" presStyleCnt="3"/>
      <dgm:spPr/>
      <dgm:t>
        <a:bodyPr/>
        <a:lstStyle/>
        <a:p>
          <a:endParaRPr kumimoji="1" lang="ja-JP" altLang="en-US"/>
        </a:p>
      </dgm:t>
    </dgm:pt>
    <dgm:pt modelId="{2F7B1964-E3F5-42BF-B31D-DB4359E89507}" type="pres">
      <dgm:prSet presAssocID="{05127A13-D5F9-4E67-AB34-EDBA61379980}" presName="hierRoot2" presStyleCnt="0">
        <dgm:presLayoutVars>
          <dgm:hierBranch val="init"/>
        </dgm:presLayoutVars>
      </dgm:prSet>
      <dgm:spPr/>
      <dgm:t>
        <a:bodyPr/>
        <a:lstStyle/>
        <a:p>
          <a:endParaRPr kumimoji="1" lang="ja-JP" altLang="en-US"/>
        </a:p>
      </dgm:t>
    </dgm:pt>
    <dgm:pt modelId="{8DA61BE4-8B1A-4E54-8212-3102153EBEF5}" type="pres">
      <dgm:prSet presAssocID="{05127A13-D5F9-4E67-AB34-EDBA61379980}" presName="rootComposite" presStyleCnt="0"/>
      <dgm:spPr/>
      <dgm:t>
        <a:bodyPr/>
        <a:lstStyle/>
        <a:p>
          <a:endParaRPr kumimoji="1" lang="ja-JP" altLang="en-US"/>
        </a:p>
      </dgm:t>
    </dgm:pt>
    <dgm:pt modelId="{740512A2-3701-424F-91BB-A9ECC98BDDDB}" type="pres">
      <dgm:prSet presAssocID="{05127A13-D5F9-4E67-AB34-EDBA61379980}" presName="rootText" presStyleLbl="node2" presStyleIdx="1" presStyleCnt="3" custScaleY="83059" custLinFactY="-100000" custLinFactNeighborY="-133442">
        <dgm:presLayoutVars>
          <dgm:chPref val="3"/>
        </dgm:presLayoutVars>
      </dgm:prSet>
      <dgm:spPr/>
      <dgm:t>
        <a:bodyPr/>
        <a:lstStyle/>
        <a:p>
          <a:endParaRPr kumimoji="1" lang="ja-JP" altLang="en-US"/>
        </a:p>
      </dgm:t>
    </dgm:pt>
    <dgm:pt modelId="{484DE1B3-099A-4C67-B2EC-A3B1504C96DC}" type="pres">
      <dgm:prSet presAssocID="{05127A13-D5F9-4E67-AB34-EDBA61379980}" presName="rootConnector" presStyleLbl="node2" presStyleIdx="1" presStyleCnt="3"/>
      <dgm:spPr/>
      <dgm:t>
        <a:bodyPr/>
        <a:lstStyle/>
        <a:p>
          <a:endParaRPr kumimoji="1" lang="ja-JP" altLang="en-US"/>
        </a:p>
      </dgm:t>
    </dgm:pt>
    <dgm:pt modelId="{69587A1A-DA73-4D44-A542-7CC1AEECB3AD}" type="pres">
      <dgm:prSet presAssocID="{05127A13-D5F9-4E67-AB34-EDBA61379980}" presName="hierChild4" presStyleCnt="0"/>
      <dgm:spPr/>
      <dgm:t>
        <a:bodyPr/>
        <a:lstStyle/>
        <a:p>
          <a:endParaRPr kumimoji="1" lang="ja-JP" altLang="en-US"/>
        </a:p>
      </dgm:t>
    </dgm:pt>
    <dgm:pt modelId="{15DE4F95-B843-4712-9887-0CC53A2D109B}" type="pres">
      <dgm:prSet presAssocID="{05127A13-D5F9-4E67-AB34-EDBA61379980}" presName="hierChild5" presStyleCnt="0"/>
      <dgm:spPr/>
      <dgm:t>
        <a:bodyPr/>
        <a:lstStyle/>
        <a:p>
          <a:endParaRPr kumimoji="1" lang="ja-JP" altLang="en-US"/>
        </a:p>
      </dgm:t>
    </dgm:pt>
    <dgm:pt modelId="{A310E174-97A4-4E19-B737-2737729BEAAB}" type="pres">
      <dgm:prSet presAssocID="{78A3A05A-DDCF-4480-9BED-8E6F4C7A5CE6}" presName="Name37" presStyleLbl="parChTrans1D2" presStyleIdx="2" presStyleCnt="3"/>
      <dgm:spPr/>
      <dgm:t>
        <a:bodyPr/>
        <a:lstStyle/>
        <a:p>
          <a:endParaRPr kumimoji="1" lang="ja-JP" altLang="en-US"/>
        </a:p>
      </dgm:t>
    </dgm:pt>
    <dgm:pt modelId="{6B1B511E-D490-444E-9CA9-B37B6EA0E7D1}" type="pres">
      <dgm:prSet presAssocID="{619B4488-576B-4E71-85F9-799180226B37}" presName="hierRoot2" presStyleCnt="0">
        <dgm:presLayoutVars>
          <dgm:hierBranch val="init"/>
        </dgm:presLayoutVars>
      </dgm:prSet>
      <dgm:spPr/>
      <dgm:t>
        <a:bodyPr/>
        <a:lstStyle/>
        <a:p>
          <a:endParaRPr kumimoji="1" lang="ja-JP" altLang="en-US"/>
        </a:p>
      </dgm:t>
    </dgm:pt>
    <dgm:pt modelId="{1F07F76A-610A-43B6-9D34-4FDA4859B08F}" type="pres">
      <dgm:prSet presAssocID="{619B4488-576B-4E71-85F9-799180226B37}" presName="rootComposite" presStyleCnt="0"/>
      <dgm:spPr/>
      <dgm:t>
        <a:bodyPr/>
        <a:lstStyle/>
        <a:p>
          <a:endParaRPr kumimoji="1" lang="ja-JP" altLang="en-US"/>
        </a:p>
      </dgm:t>
    </dgm:pt>
    <dgm:pt modelId="{7174A448-B40E-4433-B0D4-6A87C803C850}" type="pres">
      <dgm:prSet presAssocID="{619B4488-576B-4E71-85F9-799180226B37}" presName="rootText" presStyleLbl="node2" presStyleIdx="2" presStyleCnt="3" custScaleY="83057" custLinFactY="-100000" custLinFactNeighborY="-133442">
        <dgm:presLayoutVars>
          <dgm:chPref val="3"/>
        </dgm:presLayoutVars>
      </dgm:prSet>
      <dgm:spPr/>
      <dgm:t>
        <a:bodyPr/>
        <a:lstStyle/>
        <a:p>
          <a:endParaRPr kumimoji="1" lang="ja-JP" altLang="en-US"/>
        </a:p>
      </dgm:t>
    </dgm:pt>
    <dgm:pt modelId="{E94B03D1-7ABF-48BA-9609-99CCF8C19188}" type="pres">
      <dgm:prSet presAssocID="{619B4488-576B-4E71-85F9-799180226B37}" presName="rootConnector" presStyleLbl="node2" presStyleIdx="2" presStyleCnt="3"/>
      <dgm:spPr/>
      <dgm:t>
        <a:bodyPr/>
        <a:lstStyle/>
        <a:p>
          <a:endParaRPr kumimoji="1" lang="ja-JP" altLang="en-US"/>
        </a:p>
      </dgm:t>
    </dgm:pt>
    <dgm:pt modelId="{7D19A5F9-135E-43F6-B727-D584B36343A2}" type="pres">
      <dgm:prSet presAssocID="{619B4488-576B-4E71-85F9-799180226B37}" presName="hierChild4" presStyleCnt="0"/>
      <dgm:spPr/>
      <dgm:t>
        <a:bodyPr/>
        <a:lstStyle/>
        <a:p>
          <a:endParaRPr kumimoji="1" lang="ja-JP" altLang="en-US"/>
        </a:p>
      </dgm:t>
    </dgm:pt>
    <dgm:pt modelId="{38DA8FCE-2FD4-4220-8DCB-B59230FC89A1}" type="pres">
      <dgm:prSet presAssocID="{619B4488-576B-4E71-85F9-799180226B37}" presName="hierChild5" presStyleCnt="0"/>
      <dgm:spPr/>
      <dgm:t>
        <a:bodyPr/>
        <a:lstStyle/>
        <a:p>
          <a:endParaRPr kumimoji="1" lang="ja-JP" altLang="en-US"/>
        </a:p>
      </dgm:t>
    </dgm:pt>
    <dgm:pt modelId="{338AF6B1-FD95-4A2C-9DBA-30C09690661D}" type="pres">
      <dgm:prSet presAssocID="{04F12B0F-A66B-4627-9E1C-AD7ECAC3C49C}" presName="hierChild3" presStyleCnt="0"/>
      <dgm:spPr/>
      <dgm:t>
        <a:bodyPr/>
        <a:lstStyle/>
        <a:p>
          <a:endParaRPr kumimoji="1" lang="ja-JP" altLang="en-US"/>
        </a:p>
      </dgm:t>
    </dgm:pt>
  </dgm:ptLst>
  <dgm:cxnLst>
    <dgm:cxn modelId="{45E7C110-5F7E-4D02-B154-CFF4D38F3418}" type="presOf" srcId="{172CB265-334F-4E49-9572-403EA2DF2114}" destId="{C4FB81C5-F9AB-45FE-95C2-C406CBC6DC4C}" srcOrd="0" destOrd="0" presId="urn:microsoft.com/office/officeart/2005/8/layout/orgChart1"/>
    <dgm:cxn modelId="{1A15A97D-CE1E-43D8-9138-DD4AA3555739}" type="presOf" srcId="{619B4488-576B-4E71-85F9-799180226B37}" destId="{E94B03D1-7ABF-48BA-9609-99CCF8C19188}" srcOrd="1" destOrd="0" presId="urn:microsoft.com/office/officeart/2005/8/layout/orgChart1"/>
    <dgm:cxn modelId="{58C01A28-719F-4332-A942-7AA747370EA9}" type="presOf" srcId="{AFA072C7-4739-4117-95A4-FD462A38A49F}" destId="{885EA455-8DB2-44F7-AC5F-3B7AF71BE5D7}" srcOrd="0" destOrd="0" presId="urn:microsoft.com/office/officeart/2005/8/layout/orgChart1"/>
    <dgm:cxn modelId="{C828393E-681C-4BF8-A45A-10F55B48AF61}" type="presOf" srcId="{78A3A05A-DDCF-4480-9BED-8E6F4C7A5CE6}" destId="{A310E174-97A4-4E19-B737-2737729BEAAB}" srcOrd="0" destOrd="0" presId="urn:microsoft.com/office/officeart/2005/8/layout/orgChart1"/>
    <dgm:cxn modelId="{AF9E4BCB-27BB-4830-AB26-291B1407730D}" type="presOf" srcId="{619B4488-576B-4E71-85F9-799180226B37}" destId="{7174A448-B40E-4433-B0D4-6A87C803C850}" srcOrd="0" destOrd="0" presId="urn:microsoft.com/office/officeart/2005/8/layout/orgChart1"/>
    <dgm:cxn modelId="{6131259F-4305-473B-BA3F-D6BB757917EB}" srcId="{04F12B0F-A66B-4627-9E1C-AD7ECAC3C49C}" destId="{BD36B454-B1E3-4216-8BE7-172CF0E30118}" srcOrd="0" destOrd="0" parTransId="{AFA072C7-4739-4117-95A4-FD462A38A49F}" sibTransId="{202DF7E5-62E1-48E2-9B61-F5BF79254668}"/>
    <dgm:cxn modelId="{3E70057C-9AB6-4CD9-BB68-3D6D11198BF9}" srcId="{04F12B0F-A66B-4627-9E1C-AD7ECAC3C49C}" destId="{05127A13-D5F9-4E67-AB34-EDBA61379980}" srcOrd="1" destOrd="0" parTransId="{172CB265-334F-4E49-9572-403EA2DF2114}" sibTransId="{0D2C47DA-F961-4532-944F-8A29CB87D5B7}"/>
    <dgm:cxn modelId="{8A867DC4-3DD5-4D89-A09F-0513F5D8BBC7}" type="presOf" srcId="{04F12B0F-A66B-4627-9E1C-AD7ECAC3C49C}" destId="{C61BB6AF-905E-4647-A65E-73DFF4786590}" srcOrd="0" destOrd="0" presId="urn:microsoft.com/office/officeart/2005/8/layout/orgChart1"/>
    <dgm:cxn modelId="{594D0DF1-25C5-42A9-9182-687D0DBA770C}" type="presOf" srcId="{05127A13-D5F9-4E67-AB34-EDBA61379980}" destId="{740512A2-3701-424F-91BB-A9ECC98BDDDB}" srcOrd="0" destOrd="0" presId="urn:microsoft.com/office/officeart/2005/8/layout/orgChart1"/>
    <dgm:cxn modelId="{B585D2A2-40D0-4A18-9A3F-F3471E23B26D}" srcId="{9930AE93-5781-4934-86E5-EF9110399804}" destId="{04F12B0F-A66B-4627-9E1C-AD7ECAC3C49C}" srcOrd="0" destOrd="0" parTransId="{CD6B7115-B669-47DF-94BB-8EC783249C96}" sibTransId="{FD58FA2E-6BB1-46E8-B297-C1C0C0115F01}"/>
    <dgm:cxn modelId="{93AFA1E7-F359-45FC-80FE-D96C5BE9F98E}" srcId="{04F12B0F-A66B-4627-9E1C-AD7ECAC3C49C}" destId="{619B4488-576B-4E71-85F9-799180226B37}" srcOrd="2" destOrd="0" parTransId="{78A3A05A-DDCF-4480-9BED-8E6F4C7A5CE6}" sibTransId="{A097B33F-FB70-4955-A248-6F34FDB1B3D7}"/>
    <dgm:cxn modelId="{964557E7-3F70-4FFF-8D47-252434FC7D56}" type="presOf" srcId="{04F12B0F-A66B-4627-9E1C-AD7ECAC3C49C}" destId="{51DBC16C-3D05-463C-A61D-56DFC4590635}" srcOrd="1" destOrd="0" presId="urn:microsoft.com/office/officeart/2005/8/layout/orgChart1"/>
    <dgm:cxn modelId="{1F0861BD-5350-4902-B649-0EC7666107BC}" type="presOf" srcId="{BD36B454-B1E3-4216-8BE7-172CF0E30118}" destId="{99E0A27E-9AF1-4302-B522-B271469A9ECC}" srcOrd="1" destOrd="0" presId="urn:microsoft.com/office/officeart/2005/8/layout/orgChart1"/>
    <dgm:cxn modelId="{0FB6E8EF-EA91-4A80-A6A1-93247FDAA13A}" type="presOf" srcId="{05127A13-D5F9-4E67-AB34-EDBA61379980}" destId="{484DE1B3-099A-4C67-B2EC-A3B1504C96DC}" srcOrd="1" destOrd="0" presId="urn:microsoft.com/office/officeart/2005/8/layout/orgChart1"/>
    <dgm:cxn modelId="{00B345ED-465F-4B6B-89D0-0DD78506A888}" type="presOf" srcId="{BD36B454-B1E3-4216-8BE7-172CF0E30118}" destId="{8F405F9C-AB38-43D1-8F43-E9287594B2C8}" srcOrd="0" destOrd="0" presId="urn:microsoft.com/office/officeart/2005/8/layout/orgChart1"/>
    <dgm:cxn modelId="{A011FB79-8F15-4DFB-A566-12B85C897A3C}" type="presOf" srcId="{9930AE93-5781-4934-86E5-EF9110399804}" destId="{4948527E-DF7A-4BB2-A7A4-3EFDE7FE24B8}" srcOrd="0" destOrd="0" presId="urn:microsoft.com/office/officeart/2005/8/layout/orgChart1"/>
    <dgm:cxn modelId="{40560B82-B0BF-4722-81F8-E63B201711CC}" type="presParOf" srcId="{4948527E-DF7A-4BB2-A7A4-3EFDE7FE24B8}" destId="{CD94A9CC-0799-46F5-BEBF-0A993341D570}" srcOrd="0" destOrd="0" presId="urn:microsoft.com/office/officeart/2005/8/layout/orgChart1"/>
    <dgm:cxn modelId="{A4ED6119-CCC1-46B8-AEA1-87F7EAEF04CE}" type="presParOf" srcId="{CD94A9CC-0799-46F5-BEBF-0A993341D570}" destId="{939A185E-9BDA-462B-81E2-B3A10C775961}" srcOrd="0" destOrd="0" presId="urn:microsoft.com/office/officeart/2005/8/layout/orgChart1"/>
    <dgm:cxn modelId="{E4778341-6A65-4653-848A-8E0C13D45A8C}" type="presParOf" srcId="{939A185E-9BDA-462B-81E2-B3A10C775961}" destId="{C61BB6AF-905E-4647-A65E-73DFF4786590}" srcOrd="0" destOrd="0" presId="urn:microsoft.com/office/officeart/2005/8/layout/orgChart1"/>
    <dgm:cxn modelId="{A02F2DDD-1EF9-45F5-AA9E-A442A3BAC3EC}" type="presParOf" srcId="{939A185E-9BDA-462B-81E2-B3A10C775961}" destId="{51DBC16C-3D05-463C-A61D-56DFC4590635}" srcOrd="1" destOrd="0" presId="urn:microsoft.com/office/officeart/2005/8/layout/orgChart1"/>
    <dgm:cxn modelId="{208C5055-305A-44F8-A407-D4E2B53589E5}" type="presParOf" srcId="{CD94A9CC-0799-46F5-BEBF-0A993341D570}" destId="{032AD81F-B63C-4A8D-96D5-5E02D906903E}" srcOrd="1" destOrd="0" presId="urn:microsoft.com/office/officeart/2005/8/layout/orgChart1"/>
    <dgm:cxn modelId="{8424BE9F-B339-46CC-A9BE-DE224A407950}" type="presParOf" srcId="{032AD81F-B63C-4A8D-96D5-5E02D906903E}" destId="{885EA455-8DB2-44F7-AC5F-3B7AF71BE5D7}" srcOrd="0" destOrd="0" presId="urn:microsoft.com/office/officeart/2005/8/layout/orgChart1"/>
    <dgm:cxn modelId="{75600CC4-B3B5-4110-8FA8-EFCD821E334D}" type="presParOf" srcId="{032AD81F-B63C-4A8D-96D5-5E02D906903E}" destId="{BB9B186A-BD1D-40CE-A979-06D55F98927C}" srcOrd="1" destOrd="0" presId="urn:microsoft.com/office/officeart/2005/8/layout/orgChart1"/>
    <dgm:cxn modelId="{653B0774-979C-4B92-8A49-B559F3BE3F42}" type="presParOf" srcId="{BB9B186A-BD1D-40CE-A979-06D55F98927C}" destId="{929E48C3-A9CE-46BD-8195-786D14861409}" srcOrd="0" destOrd="0" presId="urn:microsoft.com/office/officeart/2005/8/layout/orgChart1"/>
    <dgm:cxn modelId="{AB8BFA62-DF79-4CF9-B173-A392BEEF79B0}" type="presParOf" srcId="{929E48C3-A9CE-46BD-8195-786D14861409}" destId="{8F405F9C-AB38-43D1-8F43-E9287594B2C8}" srcOrd="0" destOrd="0" presId="urn:microsoft.com/office/officeart/2005/8/layout/orgChart1"/>
    <dgm:cxn modelId="{0222EE18-3532-4CE2-926E-41BAD52FC6EB}" type="presParOf" srcId="{929E48C3-A9CE-46BD-8195-786D14861409}" destId="{99E0A27E-9AF1-4302-B522-B271469A9ECC}" srcOrd="1" destOrd="0" presId="urn:microsoft.com/office/officeart/2005/8/layout/orgChart1"/>
    <dgm:cxn modelId="{1577875E-673A-4FE9-9BC3-68574638BDC6}" type="presParOf" srcId="{BB9B186A-BD1D-40CE-A979-06D55F98927C}" destId="{A75200C9-0525-4594-923C-4759B6C6753E}" srcOrd="1" destOrd="0" presId="urn:microsoft.com/office/officeart/2005/8/layout/orgChart1"/>
    <dgm:cxn modelId="{2246676B-7AAB-4A80-8503-3F789F7942EB}" type="presParOf" srcId="{BB9B186A-BD1D-40CE-A979-06D55F98927C}" destId="{3CEE2D26-8F87-4269-AEE4-AFCBE6FCB976}" srcOrd="2" destOrd="0" presId="urn:microsoft.com/office/officeart/2005/8/layout/orgChart1"/>
    <dgm:cxn modelId="{1BB8A1A3-F277-4CA0-AD91-C4621C2CB2EA}" type="presParOf" srcId="{032AD81F-B63C-4A8D-96D5-5E02D906903E}" destId="{C4FB81C5-F9AB-45FE-95C2-C406CBC6DC4C}" srcOrd="2" destOrd="0" presId="urn:microsoft.com/office/officeart/2005/8/layout/orgChart1"/>
    <dgm:cxn modelId="{CA3E6744-E2FF-430A-90AD-1E318BF239F9}" type="presParOf" srcId="{032AD81F-B63C-4A8D-96D5-5E02D906903E}" destId="{2F7B1964-E3F5-42BF-B31D-DB4359E89507}" srcOrd="3" destOrd="0" presId="urn:microsoft.com/office/officeart/2005/8/layout/orgChart1"/>
    <dgm:cxn modelId="{17983B60-7C7B-4466-8372-9CE697F24CD2}" type="presParOf" srcId="{2F7B1964-E3F5-42BF-B31D-DB4359E89507}" destId="{8DA61BE4-8B1A-4E54-8212-3102153EBEF5}" srcOrd="0" destOrd="0" presId="urn:microsoft.com/office/officeart/2005/8/layout/orgChart1"/>
    <dgm:cxn modelId="{F06A0DEE-34C7-48AF-9E1D-7B2937942D6F}" type="presParOf" srcId="{8DA61BE4-8B1A-4E54-8212-3102153EBEF5}" destId="{740512A2-3701-424F-91BB-A9ECC98BDDDB}" srcOrd="0" destOrd="0" presId="urn:microsoft.com/office/officeart/2005/8/layout/orgChart1"/>
    <dgm:cxn modelId="{66C12BEB-3334-4D5E-A601-C9C1B791791D}" type="presParOf" srcId="{8DA61BE4-8B1A-4E54-8212-3102153EBEF5}" destId="{484DE1B3-099A-4C67-B2EC-A3B1504C96DC}" srcOrd="1" destOrd="0" presId="urn:microsoft.com/office/officeart/2005/8/layout/orgChart1"/>
    <dgm:cxn modelId="{B852EB95-502A-497E-845F-0D55AA7A1BC9}" type="presParOf" srcId="{2F7B1964-E3F5-42BF-B31D-DB4359E89507}" destId="{69587A1A-DA73-4D44-A542-7CC1AEECB3AD}" srcOrd="1" destOrd="0" presId="urn:microsoft.com/office/officeart/2005/8/layout/orgChart1"/>
    <dgm:cxn modelId="{4CDAFDFD-45C4-4CB4-ADEF-BFEFF2DDFF99}" type="presParOf" srcId="{2F7B1964-E3F5-42BF-B31D-DB4359E89507}" destId="{15DE4F95-B843-4712-9887-0CC53A2D109B}" srcOrd="2" destOrd="0" presId="urn:microsoft.com/office/officeart/2005/8/layout/orgChart1"/>
    <dgm:cxn modelId="{E102E69A-F169-4A12-8C8F-E9DC1E09E6BD}" type="presParOf" srcId="{032AD81F-B63C-4A8D-96D5-5E02D906903E}" destId="{A310E174-97A4-4E19-B737-2737729BEAAB}" srcOrd="4" destOrd="0" presId="urn:microsoft.com/office/officeart/2005/8/layout/orgChart1"/>
    <dgm:cxn modelId="{33B39470-08AA-4644-97A2-1E0679E6D99D}" type="presParOf" srcId="{032AD81F-B63C-4A8D-96D5-5E02D906903E}" destId="{6B1B511E-D490-444E-9CA9-B37B6EA0E7D1}" srcOrd="5" destOrd="0" presId="urn:microsoft.com/office/officeart/2005/8/layout/orgChart1"/>
    <dgm:cxn modelId="{2D5AC6C3-4FE4-44F6-902C-F9A7C3622108}" type="presParOf" srcId="{6B1B511E-D490-444E-9CA9-B37B6EA0E7D1}" destId="{1F07F76A-610A-43B6-9D34-4FDA4859B08F}" srcOrd="0" destOrd="0" presId="urn:microsoft.com/office/officeart/2005/8/layout/orgChart1"/>
    <dgm:cxn modelId="{CD163F97-9A09-4A30-AE3C-942BD7A5C4C0}" type="presParOf" srcId="{1F07F76A-610A-43B6-9D34-4FDA4859B08F}" destId="{7174A448-B40E-4433-B0D4-6A87C803C850}" srcOrd="0" destOrd="0" presId="urn:microsoft.com/office/officeart/2005/8/layout/orgChart1"/>
    <dgm:cxn modelId="{2CE06048-55DA-4824-BCDD-23540286E09C}" type="presParOf" srcId="{1F07F76A-610A-43B6-9D34-4FDA4859B08F}" destId="{E94B03D1-7ABF-48BA-9609-99CCF8C19188}" srcOrd="1" destOrd="0" presId="urn:microsoft.com/office/officeart/2005/8/layout/orgChart1"/>
    <dgm:cxn modelId="{FEF08760-7CE3-4AC1-8C8F-AC9A1839DE8E}" type="presParOf" srcId="{6B1B511E-D490-444E-9CA9-B37B6EA0E7D1}" destId="{7D19A5F9-135E-43F6-B727-D584B36343A2}" srcOrd="1" destOrd="0" presId="urn:microsoft.com/office/officeart/2005/8/layout/orgChart1"/>
    <dgm:cxn modelId="{1B8DBD39-07CC-4C36-A0AA-F11BE91A5EA0}" type="presParOf" srcId="{6B1B511E-D490-444E-9CA9-B37B6EA0E7D1}" destId="{38DA8FCE-2FD4-4220-8DCB-B59230FC89A1}" srcOrd="2" destOrd="0" presId="urn:microsoft.com/office/officeart/2005/8/layout/orgChart1"/>
    <dgm:cxn modelId="{402947E9-016B-4C94-85FF-621A69DCADE0}" type="presParOf" srcId="{CD94A9CC-0799-46F5-BEBF-0A993341D570}" destId="{338AF6B1-FD95-4A2C-9DBA-30C0969066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E174-97A4-4E19-B737-2737729BEAAB}">
      <dsp:nvSpPr>
        <dsp:cNvPr id="0" name=""/>
        <dsp:cNvSpPr/>
      </dsp:nvSpPr>
      <dsp:spPr>
        <a:xfrm>
          <a:off x="1847392" y="0"/>
          <a:ext cx="5178658" cy="3304732"/>
        </a:xfrm>
        <a:custGeom>
          <a:avLst/>
          <a:gdLst/>
          <a:ahLst/>
          <a:cxnLst/>
          <a:rect l="0" t="0" r="0" b="0"/>
          <a:pathLst>
            <a:path>
              <a:moveTo>
                <a:pt x="0" y="3304732"/>
              </a:moveTo>
              <a:lnTo>
                <a:pt x="517865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B81C5-F9AB-45FE-95C2-C406CBC6DC4C}">
      <dsp:nvSpPr>
        <dsp:cNvPr id="0" name=""/>
        <dsp:cNvSpPr/>
      </dsp:nvSpPr>
      <dsp:spPr>
        <a:xfrm>
          <a:off x="1847392" y="0"/>
          <a:ext cx="2267407" cy="3304732"/>
        </a:xfrm>
        <a:custGeom>
          <a:avLst/>
          <a:gdLst/>
          <a:ahLst/>
          <a:cxnLst/>
          <a:rect l="0" t="0" r="0" b="0"/>
          <a:pathLst>
            <a:path>
              <a:moveTo>
                <a:pt x="0" y="3304732"/>
              </a:moveTo>
              <a:lnTo>
                <a:pt x="226740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EA455-8DB2-44F7-AC5F-3B7AF71BE5D7}">
      <dsp:nvSpPr>
        <dsp:cNvPr id="0" name=""/>
        <dsp:cNvSpPr/>
      </dsp:nvSpPr>
      <dsp:spPr>
        <a:xfrm>
          <a:off x="1203548" y="0"/>
          <a:ext cx="643843" cy="3304732"/>
        </a:xfrm>
        <a:custGeom>
          <a:avLst/>
          <a:gdLst/>
          <a:ahLst/>
          <a:cxnLst/>
          <a:rect l="0" t="0" r="0" b="0"/>
          <a:pathLst>
            <a:path>
              <a:moveTo>
                <a:pt x="643843" y="3304732"/>
              </a:moveTo>
              <a:lnTo>
                <a:pt x="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1BB6AF-905E-4647-A65E-73DFF4786590}">
      <dsp:nvSpPr>
        <dsp:cNvPr id="0" name=""/>
        <dsp:cNvSpPr/>
      </dsp:nvSpPr>
      <dsp:spPr>
        <a:xfrm>
          <a:off x="82356" y="1728194"/>
          <a:ext cx="3530072" cy="1576538"/>
        </a:xfrm>
        <a:prstGeom prst="rect">
          <a:avLst/>
        </a:prstGeom>
        <a:solidFill>
          <a:schemeClr val="accent6">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ja-JP" altLang="en-US" sz="2500" kern="1200" dirty="0" smtClean="0">
              <a:solidFill>
                <a:srgbClr val="FF0000"/>
              </a:solidFill>
            </a:rPr>
            <a:t>大阪モノレール</a:t>
          </a:r>
          <a:endParaRPr kumimoji="1" lang="en-US" altLang="ja-JP" sz="2500" kern="1200" dirty="0" smtClean="0">
            <a:solidFill>
              <a:srgbClr val="FF0000"/>
            </a:solidFill>
          </a:endParaRPr>
        </a:p>
        <a:p>
          <a:pPr lvl="0" algn="ctr" defTabSz="1111250">
            <a:lnSpc>
              <a:spcPct val="90000"/>
            </a:lnSpc>
            <a:spcBef>
              <a:spcPct val="0"/>
            </a:spcBef>
            <a:spcAft>
              <a:spcPct val="35000"/>
            </a:spcAft>
          </a:pPr>
          <a:r>
            <a:rPr kumimoji="1" lang="ja-JP" altLang="en-US" sz="2500" kern="1200" dirty="0" smtClean="0">
              <a:solidFill>
                <a:srgbClr val="FF0000"/>
              </a:solidFill>
            </a:rPr>
            <a:t>構造物設計指針</a:t>
          </a:r>
          <a:endParaRPr kumimoji="1" lang="en-US" altLang="ja-JP" sz="2500" kern="1200" dirty="0" smtClean="0">
            <a:solidFill>
              <a:srgbClr val="FF0000"/>
            </a:solidFill>
          </a:endParaRPr>
        </a:p>
        <a:p>
          <a:pPr lvl="0" algn="ctr" defTabSz="1111250">
            <a:lnSpc>
              <a:spcPct val="90000"/>
            </a:lnSpc>
            <a:spcBef>
              <a:spcPct val="0"/>
            </a:spcBef>
            <a:spcAft>
              <a:spcPct val="35000"/>
            </a:spcAft>
          </a:pPr>
          <a:r>
            <a:rPr kumimoji="1" lang="ja-JP" altLang="en-US" sz="2500" kern="1200" dirty="0" smtClean="0">
              <a:solidFill>
                <a:srgbClr val="FF0000"/>
              </a:solidFill>
            </a:rPr>
            <a:t>（平成９年３月）</a:t>
          </a:r>
          <a:endParaRPr kumimoji="1" lang="ja-JP" altLang="en-US" sz="2500" kern="1200" dirty="0">
            <a:solidFill>
              <a:srgbClr val="FF0000"/>
            </a:solidFill>
          </a:endParaRPr>
        </a:p>
      </dsp:txBody>
      <dsp:txXfrm>
        <a:off x="82356" y="1728194"/>
        <a:ext cx="3530072" cy="1576538"/>
      </dsp:txXfrm>
    </dsp:sp>
    <dsp:sp modelId="{8F405F9C-AB38-43D1-8F43-E9287594B2C8}">
      <dsp:nvSpPr>
        <dsp:cNvPr id="0" name=""/>
        <dsp:cNvSpPr/>
      </dsp:nvSpPr>
      <dsp:spPr>
        <a:xfrm>
          <a:off x="552" y="0"/>
          <a:ext cx="2405992" cy="963515"/>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b="1" kern="1200" dirty="0" smtClean="0">
              <a:solidFill>
                <a:srgbClr val="FF0000"/>
              </a:solidFill>
            </a:rPr>
            <a:t>道路橋示方書</a:t>
          </a:r>
          <a:endParaRPr kumimoji="1" lang="en-US" altLang="ja-JP" sz="1500" b="1" kern="1200" dirty="0" smtClean="0">
            <a:solidFill>
              <a:srgbClr val="FF0000"/>
            </a:solidFill>
          </a:endParaRPr>
        </a:p>
        <a:p>
          <a:pPr lvl="0" algn="ctr" defTabSz="666750">
            <a:lnSpc>
              <a:spcPct val="90000"/>
            </a:lnSpc>
            <a:spcBef>
              <a:spcPct val="0"/>
            </a:spcBef>
            <a:spcAft>
              <a:spcPct val="35000"/>
            </a:spcAft>
          </a:pPr>
          <a:endParaRPr kumimoji="1" lang="en-US" altLang="ja-JP" sz="1500" b="1" kern="1200" dirty="0" smtClean="0">
            <a:solidFill>
              <a:srgbClr val="FF0000"/>
            </a:solidFill>
          </a:endParaRPr>
        </a:p>
        <a:p>
          <a:pPr lvl="0" algn="r" defTabSz="666750">
            <a:lnSpc>
              <a:spcPct val="90000"/>
            </a:lnSpc>
            <a:spcBef>
              <a:spcPct val="0"/>
            </a:spcBef>
            <a:spcAft>
              <a:spcPct val="35000"/>
            </a:spcAft>
          </a:pPr>
          <a:r>
            <a:rPr kumimoji="1" lang="en-US" altLang="ja-JP" sz="1200" b="0" kern="1200" dirty="0" smtClean="0">
              <a:solidFill>
                <a:schemeClr val="tx1"/>
              </a:solidFill>
            </a:rPr>
            <a:t>【</a:t>
          </a:r>
          <a:r>
            <a:rPr kumimoji="1" lang="ja-JP" altLang="en-US" sz="1200" b="0" kern="1200" dirty="0" smtClean="0">
              <a:solidFill>
                <a:schemeClr val="tx1"/>
              </a:solidFill>
            </a:rPr>
            <a:t>（社）日本道路協会</a:t>
          </a:r>
          <a:r>
            <a:rPr kumimoji="1" lang="en-US" altLang="ja-JP" sz="1200" b="0" kern="1200" dirty="0" smtClean="0">
              <a:solidFill>
                <a:schemeClr val="tx1"/>
              </a:solidFill>
            </a:rPr>
            <a:t>】</a:t>
          </a:r>
          <a:endParaRPr kumimoji="1" lang="ja-JP" altLang="en-US" sz="1200" b="0" kern="1200" dirty="0">
            <a:solidFill>
              <a:schemeClr val="tx1"/>
            </a:solidFill>
          </a:endParaRPr>
        </a:p>
      </dsp:txBody>
      <dsp:txXfrm>
        <a:off x="552" y="0"/>
        <a:ext cx="2405992" cy="963515"/>
      </dsp:txXfrm>
    </dsp:sp>
    <dsp:sp modelId="{740512A2-3701-424F-91BB-A9ECC98BDDDB}">
      <dsp:nvSpPr>
        <dsp:cNvPr id="0" name=""/>
        <dsp:cNvSpPr/>
      </dsp:nvSpPr>
      <dsp:spPr>
        <a:xfrm>
          <a:off x="2911803" y="0"/>
          <a:ext cx="2405992" cy="999196"/>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solidFill>
                <a:schemeClr val="tx1"/>
              </a:solidFill>
            </a:rPr>
            <a:t>モノレール</a:t>
          </a:r>
          <a:endParaRPr kumimoji="1" lang="en-US" altLang="ja-JP" sz="1500" kern="1200" dirty="0" smtClean="0">
            <a:solidFill>
              <a:schemeClr val="tx1"/>
            </a:solidFill>
          </a:endParaRPr>
        </a:p>
        <a:p>
          <a:pPr lvl="0" algn="ctr" defTabSz="666750">
            <a:lnSpc>
              <a:spcPct val="90000"/>
            </a:lnSpc>
            <a:spcBef>
              <a:spcPct val="0"/>
            </a:spcBef>
            <a:spcAft>
              <a:spcPct val="35000"/>
            </a:spcAft>
          </a:pPr>
          <a:r>
            <a:rPr kumimoji="1" lang="ja-JP" altLang="en-US" sz="1500" kern="1200" dirty="0" smtClean="0">
              <a:solidFill>
                <a:schemeClr val="tx1"/>
              </a:solidFill>
            </a:rPr>
            <a:t>構造物設計指針</a:t>
          </a:r>
          <a:endParaRPr kumimoji="1" lang="en-US" altLang="ja-JP" sz="1500" kern="1200" dirty="0" smtClean="0">
            <a:solidFill>
              <a:schemeClr val="tx1"/>
            </a:solidFill>
          </a:endParaRPr>
        </a:p>
        <a:p>
          <a:pPr lvl="0" algn="r" defTabSz="666750">
            <a:lnSpc>
              <a:spcPct val="90000"/>
            </a:lnSpc>
            <a:spcBef>
              <a:spcPct val="0"/>
            </a:spcBef>
            <a:spcAft>
              <a:spcPct val="35000"/>
            </a:spcAft>
          </a:pPr>
          <a:r>
            <a:rPr kumimoji="1" lang="en-US" altLang="ja-JP" sz="1200" kern="1200" dirty="0" smtClean="0">
              <a:solidFill>
                <a:schemeClr val="tx1"/>
              </a:solidFill>
            </a:rPr>
            <a:t>【</a:t>
          </a:r>
          <a:r>
            <a:rPr kumimoji="1" lang="ja-JP" altLang="en-US" sz="1200" kern="1200" dirty="0" smtClean="0">
              <a:solidFill>
                <a:schemeClr val="tx1"/>
              </a:solidFill>
            </a:rPr>
            <a:t>建設省</a:t>
          </a:r>
          <a:r>
            <a:rPr kumimoji="1" lang="en-US" altLang="ja-JP" sz="1200" kern="1200" dirty="0" smtClean="0">
              <a:solidFill>
                <a:schemeClr val="tx1"/>
              </a:solidFill>
            </a:rPr>
            <a:t>】</a:t>
          </a:r>
        </a:p>
      </dsp:txBody>
      <dsp:txXfrm>
        <a:off x="2911803" y="0"/>
        <a:ext cx="2405992" cy="999196"/>
      </dsp:txXfrm>
    </dsp:sp>
    <dsp:sp modelId="{7174A448-B40E-4433-B0D4-6A87C803C850}">
      <dsp:nvSpPr>
        <dsp:cNvPr id="0" name=""/>
        <dsp:cNvSpPr/>
      </dsp:nvSpPr>
      <dsp:spPr>
        <a:xfrm>
          <a:off x="5823054" y="0"/>
          <a:ext cx="2405992" cy="999172"/>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solidFill>
                <a:schemeClr val="tx1"/>
              </a:solidFill>
            </a:rPr>
            <a:t>中量輸送システム</a:t>
          </a:r>
          <a:endParaRPr kumimoji="1" lang="en-US" altLang="ja-JP" sz="1500" kern="1200" dirty="0" smtClean="0">
            <a:solidFill>
              <a:schemeClr val="tx1"/>
            </a:solidFill>
          </a:endParaRPr>
        </a:p>
        <a:p>
          <a:pPr lvl="0" algn="r" defTabSz="666750">
            <a:lnSpc>
              <a:spcPct val="90000"/>
            </a:lnSpc>
            <a:spcBef>
              <a:spcPct val="0"/>
            </a:spcBef>
            <a:spcAft>
              <a:spcPct val="35000"/>
            </a:spcAft>
          </a:pPr>
          <a:r>
            <a:rPr lang="en-US" altLang="ja-JP" sz="1200" kern="1200" dirty="0" smtClean="0">
              <a:solidFill>
                <a:schemeClr val="tx1"/>
              </a:solidFill>
            </a:rPr>
            <a:t>【</a:t>
          </a:r>
          <a:r>
            <a:rPr lang="ja-JP" altLang="en-US" sz="1200" kern="1200" dirty="0" smtClean="0">
              <a:solidFill>
                <a:schemeClr val="tx1"/>
              </a:solidFill>
            </a:rPr>
            <a:t>中量軌道輸送システム及びモノレール構造物設計基準研究会</a:t>
          </a:r>
          <a:r>
            <a:rPr lang="en-US" altLang="ja-JP" sz="1200" kern="1200" dirty="0" smtClean="0">
              <a:solidFill>
                <a:schemeClr val="tx1"/>
              </a:solidFill>
            </a:rPr>
            <a:t>】</a:t>
          </a:r>
          <a:endParaRPr kumimoji="1" lang="en-US" altLang="ja-JP" sz="1200" kern="1200" dirty="0" smtClean="0">
            <a:solidFill>
              <a:schemeClr val="tx1"/>
            </a:solidFill>
          </a:endParaRPr>
        </a:p>
      </dsp:txBody>
      <dsp:txXfrm>
        <a:off x="5823054" y="0"/>
        <a:ext cx="2405992" cy="9991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3D27AF6-EE51-4645-9B17-7EE4F6CB5EF2}" type="datetimeFigureOut">
              <a:rPr kumimoji="1" lang="ja-JP" altLang="en-US" smtClean="0"/>
              <a:t>2017/12/28</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960E036-1C27-4606-B00B-508250BEB3E6}" type="slidenum">
              <a:rPr kumimoji="1" lang="ja-JP" altLang="en-US" smtClean="0"/>
              <a:t>‹#›</a:t>
            </a:fld>
            <a:endParaRPr kumimoji="1" lang="ja-JP" altLang="en-US"/>
          </a:p>
        </p:txBody>
      </p:sp>
    </p:spTree>
    <p:extLst>
      <p:ext uri="{BB962C8B-B14F-4D97-AF65-F5344CB8AC3E}">
        <p14:creationId xmlns:p14="http://schemas.microsoft.com/office/powerpoint/2010/main" val="11142558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190" cy="497048"/>
          </a:xfrm>
          <a:prstGeom prst="rect">
            <a:avLst/>
          </a:prstGeom>
        </p:spPr>
        <p:txBody>
          <a:bodyPr vert="horz" lIns="93232" tIns="46616" rIns="93232" bIns="466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384" y="0"/>
            <a:ext cx="2949190" cy="497048"/>
          </a:xfrm>
          <a:prstGeom prst="rect">
            <a:avLst/>
          </a:prstGeom>
        </p:spPr>
        <p:txBody>
          <a:bodyPr vert="horz" lIns="93232" tIns="46616" rIns="93232" bIns="46616" rtlCol="0"/>
          <a:lstStyle>
            <a:lvl1pPr algn="r">
              <a:defRPr sz="1200"/>
            </a:lvl1pPr>
          </a:lstStyle>
          <a:p>
            <a:fld id="{4B0D12CA-0EDC-4CF2-A2CC-05228C8D298E}" type="datetimeFigureOut">
              <a:rPr kumimoji="1" lang="ja-JP" altLang="en-US" smtClean="0"/>
              <a:t>2017/12/28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3232" tIns="46616" rIns="93232" bIns="46616" rtlCol="0" anchor="ctr"/>
          <a:lstStyle/>
          <a:p>
            <a:endParaRPr lang="ja-JP" altLang="en-US"/>
          </a:p>
        </p:txBody>
      </p:sp>
      <p:sp>
        <p:nvSpPr>
          <p:cNvPr id="5" name="ノート プレースホルダー 4"/>
          <p:cNvSpPr>
            <a:spLocks noGrp="1"/>
          </p:cNvSpPr>
          <p:nvPr>
            <p:ph type="body" sz="quarter" idx="3"/>
          </p:nvPr>
        </p:nvSpPr>
        <p:spPr>
          <a:xfrm>
            <a:off x="681209" y="4721952"/>
            <a:ext cx="5444784" cy="4471815"/>
          </a:xfrm>
          <a:prstGeom prst="rect">
            <a:avLst/>
          </a:prstGeom>
        </p:spPr>
        <p:txBody>
          <a:bodyPr vert="horz" lIns="93232" tIns="46616" rIns="93232" bIns="466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76"/>
            <a:ext cx="2949190" cy="497048"/>
          </a:xfrm>
          <a:prstGeom prst="rect">
            <a:avLst/>
          </a:prstGeom>
        </p:spPr>
        <p:txBody>
          <a:bodyPr vert="horz" lIns="93232" tIns="46616" rIns="93232" bIns="46616" rtlCol="0" anchor="b"/>
          <a:lstStyle>
            <a:lvl1pPr algn="l">
              <a:defRPr sz="1200"/>
            </a:lvl1p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7" name="スライド番号プレースホルダー 6"/>
          <p:cNvSpPr>
            <a:spLocks noGrp="1"/>
          </p:cNvSpPr>
          <p:nvPr>
            <p:ph type="sldNum" sz="quarter" idx="5"/>
          </p:nvPr>
        </p:nvSpPr>
        <p:spPr>
          <a:xfrm>
            <a:off x="3856384" y="9440676"/>
            <a:ext cx="2949190" cy="497048"/>
          </a:xfrm>
          <a:prstGeom prst="rect">
            <a:avLst/>
          </a:prstGeom>
        </p:spPr>
        <p:txBody>
          <a:bodyPr vert="horz" lIns="93232" tIns="46616" rIns="93232" bIns="46616" rtlCol="0" anchor="b"/>
          <a:lstStyle>
            <a:lvl1pPr algn="r">
              <a:defRPr sz="1200"/>
            </a:lvl1pPr>
          </a:lstStyle>
          <a:p>
            <a:fld id="{6E85B76C-A84C-4055-9491-A3D1F2966735}" type="slidenum">
              <a:rPr kumimoji="1" lang="ja-JP" altLang="en-US" smtClean="0"/>
              <a:t>‹#›</a:t>
            </a:fld>
            <a:endParaRPr kumimoji="1" lang="ja-JP" altLang="en-US"/>
          </a:p>
        </p:txBody>
      </p:sp>
    </p:spTree>
    <p:extLst>
      <p:ext uri="{BB962C8B-B14F-4D97-AF65-F5344CB8AC3E}">
        <p14:creationId xmlns:p14="http://schemas.microsoft.com/office/powerpoint/2010/main" val="11883928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5B76C-A84C-4055-9491-A3D1F2966735}"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Tree>
    <p:extLst>
      <p:ext uri="{BB962C8B-B14F-4D97-AF65-F5344CB8AC3E}">
        <p14:creationId xmlns:p14="http://schemas.microsoft.com/office/powerpoint/2010/main" val="355201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5B76C-A84C-4055-9491-A3D1F2966735}" type="slidenum">
              <a:rPr kumimoji="1" lang="ja-JP" altLang="en-US" smtClean="0"/>
              <a:t>14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Tree>
    <p:extLst>
      <p:ext uri="{BB962C8B-B14F-4D97-AF65-F5344CB8AC3E}">
        <p14:creationId xmlns:p14="http://schemas.microsoft.com/office/powerpoint/2010/main" val="141378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5B76C-A84C-4055-9491-A3D1F2966735}" type="slidenum">
              <a:rPr kumimoji="1" lang="ja-JP" altLang="en-US" smtClean="0"/>
              <a:t>17</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Tree>
    <p:extLst>
      <p:ext uri="{BB962C8B-B14F-4D97-AF65-F5344CB8AC3E}">
        <p14:creationId xmlns:p14="http://schemas.microsoft.com/office/powerpoint/2010/main" val="141378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05C36-F921-41CE-ABC4-AE2DF4822F00}" type="datetime1">
              <a:rPr kumimoji="1" lang="ja-JP" altLang="en-US" smtClean="0"/>
              <a:t>2017/12/28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159540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CD0722-0D8C-4EF4-931D-6585BAE754BB}" type="datetime1">
              <a:rPr kumimoji="1" lang="ja-JP" altLang="en-US" smtClean="0"/>
              <a:t>2017/12/28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415452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A96EF8F-86AF-47BF-ACF1-63ED138D26E4}" type="datetime1">
              <a:rPr kumimoji="1" lang="ja-JP" altLang="en-US" smtClean="0"/>
              <a:t>2017/12/28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58648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2FAAF6-DE9D-404F-B0B3-94A9F09FF4EB}" type="datetime1">
              <a:rPr kumimoji="1" lang="ja-JP" altLang="en-US" smtClean="0"/>
              <a:t>2017/12/28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82498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2571C12-ADD5-4200-97C3-9E269D12F528}" type="datetime1">
              <a:rPr kumimoji="1" lang="ja-JP" altLang="en-US" smtClean="0"/>
              <a:t>2017/12/28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46093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7E10F7B-9851-4446-A7FA-FDB9455BBE09}" type="datetime1">
              <a:rPr kumimoji="1" lang="ja-JP" altLang="en-US" smtClean="0"/>
              <a:t>2017/12/28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47292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99E4E10-F878-44A0-8B71-291598A62816}" type="datetime1">
              <a:rPr kumimoji="1" lang="ja-JP" altLang="en-US" smtClean="0"/>
              <a:t>2017/12/28</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9" name="スライド番号プレースホルダー 8"/>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68228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0610991-DDE7-4C7D-8E49-A195C7850F57}" type="datetime1">
              <a:rPr kumimoji="1" lang="ja-JP" altLang="en-US" smtClean="0"/>
              <a:t>2017/12/28</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5" name="スライド番号プレースホルダー 4"/>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61526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6BB3D7A-D940-414E-B90E-2D051EADADDC}" type="datetime1">
              <a:rPr kumimoji="1" lang="ja-JP" altLang="en-US" smtClean="0"/>
              <a:t>2017/12/28</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04950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DFACF3-B114-4F8D-8A4D-5CA26267BC2E}" type="datetime1">
              <a:rPr kumimoji="1" lang="ja-JP" altLang="en-US" smtClean="0"/>
              <a:t>2017/12/28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169393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ED411BE-CFF2-43D3-AE76-8101350EECA5}" type="datetime1">
              <a:rPr kumimoji="1" lang="ja-JP" altLang="en-US" smtClean="0"/>
              <a:t>2017/12/28</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35809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86939-27FA-4C3E-A95B-41EADE6E1FD9}" type="datetime1">
              <a:rPr kumimoji="1" lang="ja-JP" altLang="en-US" smtClean="0"/>
              <a:t>2017/12/28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H291221_</a:t>
            </a:r>
            <a:r>
              <a:rPr kumimoji="1" lang="ja-JP" altLang="en-US" smtClean="0"/>
              <a:t>第３回審</a:t>
            </a:r>
            <a:r>
              <a:rPr kumimoji="1" lang="en-US" altLang="ja-JP" smtClean="0"/>
              <a:t>1</a:t>
            </a:r>
            <a:r>
              <a:rPr kumimoji="1" lang="ja-JP" altLang="en-US" smtClean="0"/>
              <a:t>議会　説明資料（案）</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17312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4365104"/>
            <a:ext cx="6400800" cy="553616"/>
          </a:xfrm>
        </p:spPr>
        <p:txBody>
          <a:bodyPr>
            <a:normAutofit/>
          </a:bodyPr>
          <a:lstStyle/>
          <a:p>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平成２９年１２月２６日（火）</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Rectangle 5"/>
          <p:cNvSpPr>
            <a:spLocks noChangeArrowheads="1"/>
          </p:cNvSpPr>
          <p:nvPr/>
        </p:nvSpPr>
        <p:spPr bwMode="auto">
          <a:xfrm>
            <a:off x="0" y="1196752"/>
            <a:ext cx="9144000" cy="24482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ja-JP" altLang="en-US" sz="5000" dirty="0" smtClean="0">
                <a:latin typeface="HG丸ｺﾞｼｯｸM-PRO" panose="020F0600000000000000" pitchFamily="50" charset="-128"/>
                <a:ea typeface="HG丸ｺﾞｼｯｸM-PRO" panose="020F0600000000000000" pitchFamily="50" charset="-128"/>
                <a:cs typeface="Meiryo UI" pitchFamily="50" charset="-128"/>
              </a:rPr>
              <a:t>第３回</a:t>
            </a:r>
            <a:endParaRPr kumimoji="0" lang="en-US" altLang="ja-JP" sz="5000" dirty="0" smtClean="0">
              <a:latin typeface="HG丸ｺﾞｼｯｸM-PRO" panose="020F0600000000000000" pitchFamily="50" charset="-128"/>
              <a:ea typeface="HG丸ｺﾞｼｯｸM-PRO" panose="020F0600000000000000" pitchFamily="50" charset="-128"/>
              <a:cs typeface="Meiryo UI" pitchFamily="50" charset="-128"/>
            </a:endParaRPr>
          </a:p>
          <a:p>
            <a:pPr algn="ctr" defTabSz="912813">
              <a:buClr>
                <a:srgbClr val="000000"/>
              </a:buClr>
              <a:buSzPct val="100000"/>
              <a:defRPr/>
            </a:pPr>
            <a:r>
              <a:rPr kumimoji="0" lang="ja-JP" altLang="en-US" sz="5000" dirty="0" smtClean="0">
                <a:latin typeface="HG丸ｺﾞｼｯｸM-PRO" panose="020F0600000000000000" pitchFamily="50" charset="-128"/>
                <a:ea typeface="HG丸ｺﾞｼｯｸM-PRO" panose="020F0600000000000000" pitchFamily="50" charset="-128"/>
                <a:cs typeface="Meiryo UI" pitchFamily="50" charset="-128"/>
              </a:rPr>
              <a:t>大阪</a:t>
            </a:r>
            <a:r>
              <a:rPr kumimoji="0" lang="ja-JP" altLang="en-US" sz="5000" dirty="0">
                <a:latin typeface="HG丸ｺﾞｼｯｸM-PRO" panose="020F0600000000000000" pitchFamily="50" charset="-128"/>
                <a:ea typeface="HG丸ｺﾞｼｯｸM-PRO" panose="020F0600000000000000" pitchFamily="50" charset="-128"/>
                <a:cs typeface="Meiryo UI" pitchFamily="50" charset="-128"/>
              </a:rPr>
              <a:t>モノレール　</a:t>
            </a:r>
            <a:r>
              <a:rPr kumimoji="0" lang="ja-JP" altLang="en-US" sz="5000" dirty="0" smtClean="0">
                <a:latin typeface="HG丸ｺﾞｼｯｸM-PRO" panose="020F0600000000000000" pitchFamily="50" charset="-128"/>
                <a:ea typeface="HG丸ｺﾞｼｯｸM-PRO" panose="020F0600000000000000" pitchFamily="50" charset="-128"/>
                <a:cs typeface="Meiryo UI" pitchFamily="50" charset="-128"/>
              </a:rPr>
              <a:t>技術審議会</a:t>
            </a:r>
            <a:endParaRPr kumimoji="0" lang="en-US" altLang="ja-JP" sz="5000" dirty="0" smtClean="0">
              <a:latin typeface="HG丸ｺﾞｼｯｸM-PRO" panose="020F0600000000000000" pitchFamily="50" charset="-128"/>
              <a:ea typeface="HG丸ｺﾞｼｯｸM-PRO" panose="020F0600000000000000" pitchFamily="50" charset="-128"/>
              <a:cs typeface="Meiryo UI" pitchFamily="50" charset="-128"/>
            </a:endParaRPr>
          </a:p>
          <a:p>
            <a:pPr algn="ctr" defTabSz="912813">
              <a:buClr>
                <a:srgbClr val="000000"/>
              </a:buClr>
              <a:buSzPct val="100000"/>
              <a:defRPr/>
            </a:pPr>
            <a:r>
              <a:rPr kumimoji="0" lang="ja-JP" altLang="en-US" sz="5000" dirty="0">
                <a:latin typeface="HG丸ｺﾞｼｯｸM-PRO" panose="020F0600000000000000" pitchFamily="50" charset="-128"/>
                <a:ea typeface="HG丸ｺﾞｼｯｸM-PRO" panose="020F0600000000000000" pitchFamily="50" charset="-128"/>
                <a:cs typeface="Meiryo UI" pitchFamily="50" charset="-128"/>
              </a:rPr>
              <a:t>説明資料</a:t>
            </a:r>
          </a:p>
        </p:txBody>
      </p:sp>
      <p:sp>
        <p:nvSpPr>
          <p:cNvPr id="5" name="サブタイトル 2"/>
          <p:cNvSpPr txBox="1">
            <a:spLocks/>
          </p:cNvSpPr>
          <p:nvPr/>
        </p:nvSpPr>
        <p:spPr>
          <a:xfrm>
            <a:off x="1371600" y="5733256"/>
            <a:ext cx="6400800" cy="55361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大阪府　八尾土木事務所</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a:t>
            </a:fld>
            <a:endParaRPr kumimoji="1" lang="ja-JP" altLang="en-US"/>
          </a:p>
        </p:txBody>
      </p:sp>
      <p:sp>
        <p:nvSpPr>
          <p:cNvPr id="6" name="正方形/長方形 5"/>
          <p:cNvSpPr/>
          <p:nvPr/>
        </p:nvSpPr>
        <p:spPr>
          <a:xfrm>
            <a:off x="6444208" y="260648"/>
            <a:ext cx="2520280"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t>
            </a:r>
            <a:r>
              <a:rPr lang="zh-TW" altLang="en-US" dirty="0">
                <a:solidFill>
                  <a:schemeClr val="tx1"/>
                </a:solidFill>
              </a:rPr>
              <a:t>　資料　１　</a:t>
            </a:r>
            <a:r>
              <a:rPr lang="en-US" altLang="zh-TW" dirty="0" smtClean="0">
                <a:solidFill>
                  <a:schemeClr val="tx1"/>
                </a:solidFill>
              </a:rPr>
              <a:t>】</a:t>
            </a:r>
            <a:r>
              <a:rPr lang="ja-JP" altLang="ja-JP" dirty="0">
                <a:solidFill>
                  <a:schemeClr val="tx1"/>
                </a:solidFill>
              </a:rPr>
              <a:t> </a:t>
            </a:r>
            <a:endParaRPr kumimoji="1" lang="ja-JP" altLang="en-US" dirty="0">
              <a:solidFill>
                <a:schemeClr val="tx1"/>
              </a:solidFill>
            </a:endParaRPr>
          </a:p>
        </p:txBody>
      </p:sp>
    </p:spTree>
    <p:extLst>
      <p:ext uri="{BB962C8B-B14F-4D97-AF65-F5344CB8AC3E}">
        <p14:creationId xmlns:p14="http://schemas.microsoft.com/office/powerpoint/2010/main" val="2982032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147" y="549360"/>
            <a:ext cx="8653349"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5"/>
          <p:cNvSpPr>
            <a:spLocks noChangeArrowheads="1"/>
          </p:cNvSpPr>
          <p:nvPr/>
        </p:nvSpPr>
        <p:spPr bwMode="auto">
          <a:xfrm>
            <a:off x="0" y="0"/>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ついて　改定</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のポイント　</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③その他</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6" name="正方形/長方形 5"/>
          <p:cNvSpPr/>
          <p:nvPr/>
        </p:nvSpPr>
        <p:spPr>
          <a:xfrm>
            <a:off x="5652120" y="6606850"/>
            <a:ext cx="3384376" cy="27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solidFill>
                  <a:schemeClr val="tx1"/>
                </a:solidFill>
              </a:rPr>
              <a:t>出典：国土交通省道路局ＨＰ</a:t>
            </a:r>
            <a:endParaRPr kumimoji="1" lang="ja-JP" altLang="en-US" dirty="0">
              <a:solidFill>
                <a:schemeClr val="tx1"/>
              </a:solidFill>
            </a:endParaRPr>
          </a:p>
        </p:txBody>
      </p:sp>
      <p:sp>
        <p:nvSpPr>
          <p:cNvPr id="5" name="正方形/長方形 4"/>
          <p:cNvSpPr/>
          <p:nvPr/>
        </p:nvSpPr>
        <p:spPr>
          <a:xfrm>
            <a:off x="611560" y="1196752"/>
            <a:ext cx="3960440" cy="518457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709820" y="1196752"/>
            <a:ext cx="4038643" cy="194421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10</a:t>
            </a:fld>
            <a:endParaRPr kumimoji="1" lang="ja-JP" altLang="en-US" dirty="0"/>
          </a:p>
        </p:txBody>
      </p:sp>
      <p:sp>
        <p:nvSpPr>
          <p:cNvPr id="10" name="正方形/長方形 9"/>
          <p:cNvSpPr/>
          <p:nvPr/>
        </p:nvSpPr>
        <p:spPr>
          <a:xfrm>
            <a:off x="4709819" y="3212976"/>
            <a:ext cx="4038643" cy="316835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1529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620688"/>
            <a:ext cx="8496944" cy="6237312"/>
          </a:xfrm>
        </p:spPr>
        <p:txBody>
          <a:bodyPr>
            <a:normAutofit/>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rPr>
              <a:t>・熊本地震への対応</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・施工に関する規定の改善</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・点検結果を踏まえた改善</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道路橋示方書改定について　改定のポイント　③</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その他</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11</a:t>
            </a:fld>
            <a:endParaRPr kumimoji="1" lang="ja-JP" altLang="en-US"/>
          </a:p>
        </p:txBody>
      </p:sp>
      <p:sp>
        <p:nvSpPr>
          <p:cNvPr id="8" name="テキスト ボックス 7"/>
          <p:cNvSpPr txBox="1"/>
          <p:nvPr/>
        </p:nvSpPr>
        <p:spPr>
          <a:xfrm>
            <a:off x="323528" y="1199654"/>
            <a:ext cx="8712968" cy="1077218"/>
          </a:xfrm>
          <a:prstGeom prst="rect">
            <a:avLst/>
          </a:prstGeom>
          <a:solidFill>
            <a:srgbClr val="D2FAFE"/>
          </a:solidFill>
        </p:spPr>
        <p:txBody>
          <a:bodyPr wrap="square" rtlCol="0">
            <a:spAutoFit/>
          </a:bodyPr>
          <a:lstStyle/>
          <a:p>
            <a:r>
              <a:rPr lang="ja-JP" altLang="en-US" sz="3000" dirty="0" smtClean="0">
                <a:latin typeface="ＭＳ Ｐゴシック" panose="020B0600070205080204" pitchFamily="50" charset="-128"/>
                <a:ea typeface="ＭＳ Ｐゴシック" panose="020B0600070205080204" pitchFamily="50" charset="-128"/>
              </a:rPr>
              <a:t>　　　　</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大阪モノレールでは“ロッキング構造</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3200" b="1" dirty="0">
                <a:solidFill>
                  <a:srgbClr val="FF0000"/>
                </a:solidFill>
                <a:latin typeface="HG丸ｺﾞｼｯｸM-PRO" panose="020F0600000000000000" pitchFamily="50" charset="-128"/>
                <a:ea typeface="HG丸ｺﾞｼｯｸM-PRO" panose="020F0600000000000000" pitchFamily="50" charset="-128"/>
              </a:rPr>
              <a:t>　　“橋台</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”を採用しない。</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43" y="1386210"/>
            <a:ext cx="45467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323528" y="2924944"/>
            <a:ext cx="8712968" cy="1077218"/>
          </a:xfrm>
          <a:prstGeom prst="rect">
            <a:avLst/>
          </a:prstGeom>
          <a:solidFill>
            <a:srgbClr val="D2FAFE"/>
          </a:solidFill>
        </p:spPr>
        <p:txBody>
          <a:bodyPr wrap="square" rtlCol="0">
            <a:spAutoFit/>
          </a:bodyPr>
          <a:lstStyle/>
          <a:p>
            <a:r>
              <a:rPr lang="ja-JP" altLang="en-US" sz="3000" dirty="0" smtClean="0">
                <a:latin typeface="ＭＳ Ｐゴシック" panose="020B0600070205080204" pitchFamily="50" charset="-128"/>
                <a:ea typeface="ＭＳ Ｐゴシック" panose="020B0600070205080204" pitchFamily="50" charset="-128"/>
              </a:rPr>
              <a:t>　　　　</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ディティール</a:t>
            </a:r>
            <a:r>
              <a:rPr lang="ja-JP" altLang="en-US" sz="3200" dirty="0">
                <a:solidFill>
                  <a:srgbClr val="FF0000"/>
                </a:solidFill>
                <a:latin typeface="HG丸ｺﾞｼｯｸM-PRO" panose="020F0600000000000000" pitchFamily="50" charset="-128"/>
                <a:ea typeface="HG丸ｺﾞｼｯｸM-PRO" panose="020F0600000000000000" pitchFamily="50" charset="-128"/>
              </a:rPr>
              <a:t>に関しては詳細設計時に</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3200" dirty="0">
                <a:solidFill>
                  <a:srgbClr val="FF0000"/>
                </a:solidFill>
                <a:latin typeface="HG丸ｺﾞｼｯｸM-PRO" panose="020F0600000000000000" pitchFamily="50" charset="-128"/>
                <a:ea typeface="HG丸ｺﾞｼｯｸM-PRO" panose="020F0600000000000000" pitchFamily="50" charset="-128"/>
              </a:rPr>
              <a:t>　　道示の内容を踏襲しつつ、検討を行う</a:t>
            </a: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43" y="3111500"/>
            <a:ext cx="45467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323528" y="4725144"/>
            <a:ext cx="8712968" cy="1077218"/>
          </a:xfrm>
          <a:prstGeom prst="rect">
            <a:avLst/>
          </a:prstGeom>
          <a:solidFill>
            <a:srgbClr val="D2FAFE"/>
          </a:solidFill>
        </p:spPr>
        <p:txBody>
          <a:bodyPr wrap="square" rtlCol="0">
            <a:spAutoFit/>
          </a:bodyPr>
          <a:lstStyle/>
          <a:p>
            <a:r>
              <a:rPr lang="ja-JP" altLang="en-US" sz="3000" dirty="0" smtClean="0">
                <a:latin typeface="ＭＳ Ｐゴシック" panose="020B0600070205080204" pitchFamily="50" charset="-128"/>
                <a:ea typeface="ＭＳ Ｐゴシック" panose="020B0600070205080204" pitchFamily="50" charset="-128"/>
              </a:rPr>
              <a:t>　　　　</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維持管理手法</a:t>
            </a:r>
            <a:r>
              <a:rPr lang="ja-JP" altLang="en-US" sz="3200" dirty="0">
                <a:solidFill>
                  <a:srgbClr val="FF0000"/>
                </a:solidFill>
                <a:latin typeface="HG丸ｺﾞｼｯｸM-PRO" panose="020F0600000000000000" pitchFamily="50" charset="-128"/>
                <a:ea typeface="HG丸ｺﾞｼｯｸM-PRO" panose="020F0600000000000000" pitchFamily="50" charset="-128"/>
              </a:rPr>
              <a:t>に関しては詳細設計時に</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3200" dirty="0">
                <a:solidFill>
                  <a:srgbClr val="FF0000"/>
                </a:solidFill>
                <a:latin typeface="HG丸ｺﾞｼｯｸM-PRO" panose="020F0600000000000000" pitchFamily="50" charset="-128"/>
                <a:ea typeface="HG丸ｺﾞｼｯｸM-PRO" panose="020F0600000000000000" pitchFamily="50" charset="-128"/>
              </a:rPr>
              <a:t>　　道示の内容を踏襲しつつ、検討を行う。</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43" y="4911700"/>
            <a:ext cx="45467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922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Rectangle 5"/>
          <p:cNvSpPr>
            <a:spLocks noChangeArrowheads="1"/>
          </p:cNvSpPr>
          <p:nvPr/>
        </p:nvSpPr>
        <p:spPr bwMode="auto">
          <a:xfrm>
            <a:off x="0" y="0"/>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ついて　改定</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のポイント</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88" t="7501" r="20586" b="15625"/>
          <a:stretch/>
        </p:blipFill>
        <p:spPr bwMode="auto">
          <a:xfrm>
            <a:off x="35498" y="581270"/>
            <a:ext cx="9000998" cy="601608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6" name="正方形/長方形 5"/>
          <p:cNvSpPr/>
          <p:nvPr/>
        </p:nvSpPr>
        <p:spPr>
          <a:xfrm>
            <a:off x="5652120" y="6606850"/>
            <a:ext cx="3384376" cy="27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solidFill>
                  <a:schemeClr val="tx1"/>
                </a:solidFill>
              </a:rPr>
              <a:t>出典：国土交通省道路局ＨＰ</a:t>
            </a:r>
            <a:endParaRPr kumimoji="1" lang="ja-JP" altLang="en-US" dirty="0">
              <a:solidFill>
                <a:schemeClr val="tx1"/>
              </a:solidFill>
            </a:endParaRPr>
          </a:p>
        </p:txBody>
      </p:sp>
      <p:sp>
        <p:nvSpPr>
          <p:cNvPr id="7" name="正方形/長方形 6"/>
          <p:cNvSpPr/>
          <p:nvPr/>
        </p:nvSpPr>
        <p:spPr>
          <a:xfrm>
            <a:off x="539552" y="4509120"/>
            <a:ext cx="5616624"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4"/>
          <p:cNvSpPr>
            <a:spLocks noGrp="1"/>
          </p:cNvSpPr>
          <p:nvPr>
            <p:ph type="sldNum" sz="quarter" idx="12"/>
          </p:nvPr>
        </p:nvSpPr>
        <p:spPr/>
        <p:txBody>
          <a:bodyPr/>
          <a:lstStyle/>
          <a:p>
            <a:fld id="{E63F6462-C95E-4C1F-A2EC-2E2D06929884}" type="slidenum">
              <a:rPr kumimoji="1" lang="ja-JP" altLang="en-US" smtClean="0"/>
              <a:t>12</a:t>
            </a:fld>
            <a:endParaRPr kumimoji="1" lang="ja-JP" altLang="en-US"/>
          </a:p>
        </p:txBody>
      </p:sp>
    </p:spTree>
    <p:extLst>
      <p:ext uri="{BB962C8B-B14F-4D97-AF65-F5344CB8AC3E}">
        <p14:creationId xmlns:p14="http://schemas.microsoft.com/office/powerpoint/2010/main" val="76374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657605"/>
            <a:ext cx="8640960" cy="3283563"/>
          </a:xfrm>
        </p:spPr>
        <p:txBody>
          <a:bodyPr>
            <a:normAutofit/>
          </a:bodyPr>
          <a:lstStyle/>
          <a:p>
            <a:r>
              <a:rPr lang="ja-JP" altLang="en-US" sz="2000" dirty="0" smtClean="0"/>
              <a:t>大阪モノレールは大阪府が</a:t>
            </a:r>
            <a:endParaRPr lang="en-US" altLang="ja-JP" sz="2000" dirty="0" smtClean="0"/>
          </a:p>
          <a:p>
            <a:pPr marL="0" indent="0">
              <a:buNone/>
            </a:pPr>
            <a:r>
              <a:rPr lang="ja-JP" altLang="en-US" sz="2000" dirty="0"/>
              <a:t>　</a:t>
            </a:r>
            <a:r>
              <a:rPr lang="ja-JP" altLang="en-US" sz="2000" dirty="0" smtClean="0"/>
              <a:t>整備する連続高架橋であり、</a:t>
            </a:r>
            <a:endParaRPr lang="en-US" altLang="ja-JP" sz="2000" dirty="0" smtClean="0"/>
          </a:p>
          <a:p>
            <a:pPr marL="0" indent="0">
              <a:buNone/>
            </a:pPr>
            <a:r>
              <a:rPr lang="ja-JP" altLang="en-US" sz="2000" dirty="0"/>
              <a:t>　</a:t>
            </a:r>
            <a:r>
              <a:rPr lang="ja-JP" altLang="en-US" sz="2000" dirty="0" smtClean="0"/>
              <a:t>国道及び府道を跨ぐ構造で</a:t>
            </a:r>
            <a:endParaRPr lang="en-US" altLang="ja-JP" sz="2000" dirty="0" smtClean="0"/>
          </a:p>
          <a:p>
            <a:pPr marL="0" indent="0">
              <a:buNone/>
            </a:pPr>
            <a:r>
              <a:rPr lang="ja-JP" altLang="en-US" sz="2000" dirty="0"/>
              <a:t>　</a:t>
            </a:r>
            <a:r>
              <a:rPr lang="ja-JP" altLang="en-US" sz="2000" dirty="0" smtClean="0"/>
              <a:t>あることから、</a:t>
            </a:r>
            <a:r>
              <a:rPr lang="en-US" altLang="ja-JP" sz="2000" b="1" dirty="0" smtClean="0">
                <a:solidFill>
                  <a:srgbClr val="FF0000"/>
                </a:solidFill>
              </a:rPr>
              <a:t>『</a:t>
            </a:r>
            <a:r>
              <a:rPr lang="ja-JP" altLang="en-US" sz="2000" b="1" dirty="0" smtClean="0">
                <a:solidFill>
                  <a:srgbClr val="FF0000"/>
                </a:solidFill>
              </a:rPr>
              <a:t>Ｂ種の橋</a:t>
            </a:r>
            <a:r>
              <a:rPr lang="en-US" altLang="ja-JP" sz="2000" b="1" dirty="0" smtClean="0">
                <a:solidFill>
                  <a:srgbClr val="FF0000"/>
                </a:solidFill>
              </a:rPr>
              <a:t>』</a:t>
            </a:r>
          </a:p>
          <a:p>
            <a:pPr marL="0" indent="0">
              <a:buNone/>
            </a:pPr>
            <a:r>
              <a:rPr lang="ja-JP" altLang="en-US" sz="2000" b="1" dirty="0">
                <a:solidFill>
                  <a:srgbClr val="FF0000"/>
                </a:solidFill>
              </a:rPr>
              <a:t>　</a:t>
            </a:r>
            <a:r>
              <a:rPr lang="ja-JP" altLang="en-US" sz="2000" dirty="0" smtClean="0"/>
              <a:t>と位置付けられる。</a:t>
            </a:r>
            <a:endParaRPr lang="en-US" altLang="ja-JP" sz="2000" dirty="0" smtClean="0"/>
          </a:p>
          <a:p>
            <a:pPr marL="0" indent="0">
              <a:buNone/>
            </a:pPr>
            <a:r>
              <a:rPr lang="ja-JP" altLang="en-US" sz="2000" dirty="0" smtClean="0"/>
              <a:t>　　（道示</a:t>
            </a:r>
            <a:r>
              <a:rPr lang="en-US" altLang="ja-JP" sz="2000" dirty="0" smtClean="0"/>
              <a:t>Ⅴ</a:t>
            </a:r>
            <a:r>
              <a:rPr lang="ja-JP" altLang="en-US" sz="2000" dirty="0" smtClean="0"/>
              <a:t>編　２．１．（２）より）</a:t>
            </a:r>
            <a:endParaRPr lang="en-US" altLang="ja-JP" sz="2000" dirty="0" smtClean="0"/>
          </a:p>
          <a:p>
            <a:pPr marL="0" indent="0" algn="r">
              <a:buNone/>
            </a:pPr>
            <a:endParaRPr lang="en-US" altLang="ja-JP" sz="2000" dirty="0"/>
          </a:p>
          <a:p>
            <a:r>
              <a:rPr lang="ja-JP" altLang="en-US" sz="2000" dirty="0" smtClean="0"/>
              <a:t>橋の耐震設計にあたっては、</a:t>
            </a:r>
            <a:r>
              <a:rPr lang="en-US" altLang="ja-JP" sz="2000" dirty="0"/>
              <a:t> 『</a:t>
            </a:r>
            <a:r>
              <a:rPr lang="ja-JP" altLang="en-US" sz="2000" dirty="0"/>
              <a:t>Ｂ種の橋</a:t>
            </a:r>
            <a:r>
              <a:rPr lang="en-US" altLang="ja-JP" sz="2000" dirty="0"/>
              <a:t>』</a:t>
            </a:r>
            <a:r>
              <a:rPr lang="ja-JP" altLang="en-US" sz="2000" dirty="0" smtClean="0"/>
              <a:t>は</a:t>
            </a:r>
            <a:r>
              <a:rPr lang="en-US" altLang="ja-JP" sz="2000" dirty="0" smtClean="0"/>
              <a:t>Ⅰ</a:t>
            </a:r>
            <a:r>
              <a:rPr lang="ja-JP" altLang="en-US" sz="2000" dirty="0" smtClean="0"/>
              <a:t>編２．３に規定する</a:t>
            </a:r>
            <a:r>
              <a:rPr lang="en-US" altLang="ja-JP" sz="2000" b="1" dirty="0" smtClean="0">
                <a:solidFill>
                  <a:srgbClr val="FF0000"/>
                </a:solidFill>
              </a:rPr>
              <a:t>『</a:t>
            </a:r>
            <a:r>
              <a:rPr lang="ja-JP" altLang="en-US" sz="2000" b="1" dirty="0" smtClean="0">
                <a:solidFill>
                  <a:srgbClr val="FF0000"/>
                </a:solidFill>
              </a:rPr>
              <a:t>橋の耐荷性能２</a:t>
            </a:r>
            <a:r>
              <a:rPr lang="en-US" altLang="ja-JP" sz="2000" b="1" dirty="0" smtClean="0">
                <a:solidFill>
                  <a:srgbClr val="FF0000"/>
                </a:solidFill>
              </a:rPr>
              <a:t>』</a:t>
            </a:r>
            <a:r>
              <a:rPr lang="ja-JP" altLang="en-US" sz="2000" dirty="0" smtClean="0"/>
              <a:t>を確保することを標準とする。</a:t>
            </a:r>
            <a:endParaRPr lang="en-US" altLang="ja-JP" sz="2000" dirty="0" smtClean="0"/>
          </a:p>
        </p:txBody>
      </p:sp>
      <p:sp>
        <p:nvSpPr>
          <p:cNvPr id="4"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２．道路橋示方書改定について　橋の耐荷性能に</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ついて</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4658" y="1700808"/>
            <a:ext cx="4815814" cy="214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79512" y="764704"/>
            <a:ext cx="8676728" cy="646331"/>
          </a:xfrm>
          <a:prstGeom prst="rect">
            <a:avLst/>
          </a:prstGeom>
          <a:noFill/>
          <a:ln>
            <a:solidFill>
              <a:schemeClr val="tx1"/>
            </a:solidFill>
          </a:ln>
        </p:spPr>
        <p:txBody>
          <a:bodyPr wrap="square" rtlCol="0">
            <a:spAutoFit/>
          </a:bodyPr>
          <a:lstStyle/>
          <a:p>
            <a:r>
              <a:rPr lang="en-US" altLang="ja-JP" dirty="0" smtClean="0"/>
              <a:t>『</a:t>
            </a:r>
            <a:r>
              <a:rPr lang="ja-JP" altLang="en-US" dirty="0" smtClean="0"/>
              <a:t>大阪モノレール</a:t>
            </a:r>
            <a:r>
              <a:rPr lang="en-US" altLang="ja-JP" dirty="0" smtClean="0"/>
              <a:t>』</a:t>
            </a:r>
            <a:r>
              <a:rPr lang="ja-JP" altLang="en-US" dirty="0" smtClean="0"/>
              <a:t>は連続高架橋であり、耐</a:t>
            </a:r>
            <a:r>
              <a:rPr lang="ja-JP" altLang="en-US" dirty="0"/>
              <a:t>荷性能は路線の位置付、架橋位置、交差物件等を勘案し、Ｂ種の橋梁であること</a:t>
            </a:r>
            <a:r>
              <a:rPr lang="ja-JP" altLang="en-US" dirty="0" smtClean="0"/>
              <a:t>から橋の耐荷性能は</a:t>
            </a:r>
            <a:r>
              <a:rPr lang="en-US" altLang="ja-JP" b="1" dirty="0" smtClean="0">
                <a:solidFill>
                  <a:srgbClr val="FF0000"/>
                </a:solidFill>
              </a:rPr>
              <a:t>『</a:t>
            </a:r>
            <a:r>
              <a:rPr lang="ja-JP" altLang="en-US" b="1" dirty="0">
                <a:solidFill>
                  <a:srgbClr val="FF0000"/>
                </a:solidFill>
              </a:rPr>
              <a:t>耐荷性能２</a:t>
            </a:r>
            <a:r>
              <a:rPr lang="en-US" altLang="ja-JP" b="1" dirty="0">
                <a:solidFill>
                  <a:srgbClr val="FF0000"/>
                </a:solidFill>
              </a:rPr>
              <a:t>』</a:t>
            </a:r>
            <a:r>
              <a:rPr lang="ja-JP" altLang="en-US" dirty="0"/>
              <a:t>とする</a:t>
            </a:r>
            <a:r>
              <a:rPr lang="ja-JP" altLang="en-US" dirty="0" smtClean="0"/>
              <a:t>。</a:t>
            </a:r>
            <a:endParaRPr kumimoji="1" lang="ja-JP" altLang="en-US" dirty="0"/>
          </a:p>
        </p:txBody>
      </p:sp>
      <p:sp>
        <p:nvSpPr>
          <p:cNvPr id="6" name="テキスト ボックス 5"/>
          <p:cNvSpPr txBox="1"/>
          <p:nvPr/>
        </p:nvSpPr>
        <p:spPr>
          <a:xfrm>
            <a:off x="503548" y="4941168"/>
            <a:ext cx="8136904" cy="1477328"/>
          </a:xfrm>
          <a:prstGeom prst="rect">
            <a:avLst/>
          </a:prstGeom>
          <a:noFill/>
          <a:ln w="19050">
            <a:solidFill>
              <a:schemeClr val="tx1"/>
            </a:solidFill>
            <a:prstDash val="dash"/>
          </a:ln>
        </p:spPr>
        <p:txBody>
          <a:bodyPr wrap="square" rtlCol="0">
            <a:spAutoFit/>
          </a:bodyPr>
          <a:lstStyle/>
          <a:p>
            <a:r>
              <a:rPr lang="ja-JP" altLang="en-US" dirty="0"/>
              <a:t>共通編　</a:t>
            </a:r>
            <a:r>
              <a:rPr lang="en-US" altLang="ja-JP" dirty="0"/>
              <a:t>2</a:t>
            </a:r>
            <a:r>
              <a:rPr lang="ja-JP" altLang="en-US" dirty="0" smtClean="0"/>
              <a:t>章　橋</a:t>
            </a:r>
            <a:r>
              <a:rPr lang="ja-JP" altLang="en-US" dirty="0"/>
              <a:t>の耐荷性能に関する基本</a:t>
            </a:r>
            <a:r>
              <a:rPr lang="ja-JP" altLang="en-US" dirty="0" smtClean="0"/>
              <a:t>事項</a:t>
            </a:r>
            <a:endParaRPr lang="en-US" altLang="ja-JP" dirty="0" smtClean="0"/>
          </a:p>
          <a:p>
            <a:r>
              <a:rPr lang="en-US" altLang="ja-JP" dirty="0" smtClean="0"/>
              <a:t>2.3 </a:t>
            </a:r>
            <a:r>
              <a:rPr lang="ja-JP" altLang="en-US" dirty="0"/>
              <a:t>橋の耐荷性能 </a:t>
            </a:r>
            <a:endParaRPr lang="en-US" altLang="ja-JP" dirty="0" smtClean="0"/>
          </a:p>
          <a:p>
            <a:r>
              <a:rPr lang="en-US" altLang="ja-JP" dirty="0" smtClean="0"/>
              <a:t>(</a:t>
            </a:r>
            <a:r>
              <a:rPr lang="en-US" altLang="ja-JP" dirty="0"/>
              <a:t>2) </a:t>
            </a:r>
            <a:r>
              <a:rPr lang="ja-JP" altLang="en-US" dirty="0"/>
              <a:t>橋の耐荷性能は，耐震設計上の橋の重要度を考慮して，</a:t>
            </a:r>
            <a:r>
              <a:rPr lang="en-US" altLang="ja-JP" dirty="0"/>
              <a:t>Ⅴ</a:t>
            </a:r>
            <a:r>
              <a:rPr lang="ja-JP" altLang="en-US" dirty="0"/>
              <a:t>編</a:t>
            </a:r>
            <a:r>
              <a:rPr lang="en-US" altLang="ja-JP" dirty="0"/>
              <a:t>2.1(2)</a:t>
            </a:r>
            <a:r>
              <a:rPr lang="ja-JP" altLang="en-US" dirty="0" err="1"/>
              <a:t>にて</a:t>
            </a:r>
            <a:r>
              <a:rPr lang="ja-JP" altLang="en-US" dirty="0"/>
              <a:t>設定する耐震設計上の重要度が</a:t>
            </a:r>
            <a:r>
              <a:rPr lang="en-US" altLang="ja-JP" dirty="0"/>
              <a:t>A</a:t>
            </a:r>
            <a:r>
              <a:rPr lang="ja-JP" altLang="en-US" dirty="0"/>
              <a:t>種の橋では橋の耐荷性能</a:t>
            </a:r>
            <a:r>
              <a:rPr lang="en-US" altLang="ja-JP" dirty="0"/>
              <a:t>1</a:t>
            </a:r>
            <a:r>
              <a:rPr lang="ja-JP" altLang="en-US" dirty="0"/>
              <a:t>を，</a:t>
            </a:r>
            <a:r>
              <a:rPr lang="ja-JP" altLang="en-US" i="1" u="sng" dirty="0"/>
              <a:t>耐震設計上の重要度が</a:t>
            </a:r>
            <a:r>
              <a:rPr lang="en-US" altLang="ja-JP" i="1" u="sng" dirty="0"/>
              <a:t>B</a:t>
            </a:r>
            <a:r>
              <a:rPr lang="ja-JP" altLang="en-US" i="1" u="sng" dirty="0"/>
              <a:t>種の橋では橋の耐荷性能</a:t>
            </a:r>
            <a:r>
              <a:rPr lang="en-US" altLang="ja-JP" i="1" u="sng" dirty="0"/>
              <a:t>2</a:t>
            </a:r>
            <a:r>
              <a:rPr lang="ja-JP" altLang="en-US" i="1" u="sng" dirty="0"/>
              <a:t>とすることを標準とする。 </a:t>
            </a:r>
            <a:endParaRPr lang="en-US" altLang="ja-JP" i="1" u="sng" dirty="0"/>
          </a:p>
        </p:txBody>
      </p:sp>
      <p:sp>
        <p:nvSpPr>
          <p:cNvPr id="7" name="正方形/長方形 6"/>
          <p:cNvSpPr/>
          <p:nvPr/>
        </p:nvSpPr>
        <p:spPr>
          <a:xfrm>
            <a:off x="5652120" y="2694522"/>
            <a:ext cx="302433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13</a:t>
            </a:fld>
            <a:endParaRPr kumimoji="1" lang="ja-JP" altLang="en-US"/>
          </a:p>
        </p:txBody>
      </p:sp>
      <p:sp>
        <p:nvSpPr>
          <p:cNvPr id="9" name="正方形/長方形 8"/>
          <p:cNvSpPr/>
          <p:nvPr/>
        </p:nvSpPr>
        <p:spPr>
          <a:xfrm>
            <a:off x="5076056" y="6453336"/>
            <a:ext cx="3384376" cy="27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solidFill>
                  <a:schemeClr val="tx1"/>
                </a:solidFill>
              </a:rPr>
              <a:t>出典：道路橋示方書（平成</a:t>
            </a:r>
            <a:r>
              <a:rPr kumimoji="1" lang="en-US" altLang="ja-JP" dirty="0" smtClean="0">
                <a:solidFill>
                  <a:schemeClr val="tx1"/>
                </a:solidFill>
              </a:rPr>
              <a:t>29</a:t>
            </a:r>
            <a:r>
              <a:rPr kumimoji="1" lang="ja-JP" altLang="en-US" dirty="0" smtClean="0">
                <a:solidFill>
                  <a:schemeClr val="tx1"/>
                </a:solidFill>
              </a:rPr>
              <a:t>年）</a:t>
            </a:r>
            <a:endParaRPr kumimoji="1" lang="ja-JP" altLang="en-US" dirty="0">
              <a:solidFill>
                <a:schemeClr val="tx1"/>
              </a:solidFill>
            </a:endParaRPr>
          </a:p>
        </p:txBody>
      </p:sp>
      <p:sp>
        <p:nvSpPr>
          <p:cNvPr id="10" name="正方形/長方形 9"/>
          <p:cNvSpPr/>
          <p:nvPr/>
        </p:nvSpPr>
        <p:spPr>
          <a:xfrm>
            <a:off x="5472100" y="3798538"/>
            <a:ext cx="3384376" cy="27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solidFill>
                  <a:schemeClr val="tx1"/>
                </a:solidFill>
              </a:rPr>
              <a:t>出典：道路橋示方書（平成</a:t>
            </a:r>
            <a:r>
              <a:rPr kumimoji="1" lang="en-US" altLang="ja-JP" dirty="0" smtClean="0">
                <a:solidFill>
                  <a:schemeClr val="tx1"/>
                </a:solidFill>
              </a:rPr>
              <a:t>29</a:t>
            </a:r>
            <a:r>
              <a:rPr kumimoji="1" lang="ja-JP" altLang="en-US" dirty="0" smtClean="0">
                <a:solidFill>
                  <a:schemeClr val="tx1"/>
                </a:solidFill>
              </a:rPr>
              <a:t>年）</a:t>
            </a:r>
            <a:endParaRPr kumimoji="1" lang="ja-JP" altLang="en-US" dirty="0">
              <a:solidFill>
                <a:schemeClr val="tx1"/>
              </a:solidFill>
            </a:endParaRPr>
          </a:p>
        </p:txBody>
      </p:sp>
    </p:spTree>
    <p:extLst>
      <p:ext uri="{BB962C8B-B14F-4D97-AF65-F5344CB8AC3E}">
        <p14:creationId xmlns:p14="http://schemas.microsoft.com/office/powerpoint/2010/main" val="426252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14</a:t>
            </a:fld>
            <a:endParaRPr kumimoji="1" lang="ja-JP" altLang="en-US"/>
          </a:p>
        </p:txBody>
      </p:sp>
      <p:sp>
        <p:nvSpPr>
          <p:cNvPr id="5" name="AutoShape 2"/>
          <p:cNvSpPr>
            <a:spLocks noChangeArrowheads="1"/>
          </p:cNvSpPr>
          <p:nvPr/>
        </p:nvSpPr>
        <p:spPr bwMode="auto">
          <a:xfrm>
            <a:off x="623887" y="2203276"/>
            <a:ext cx="7980561" cy="3818012"/>
          </a:xfrm>
          <a:prstGeom prst="roundRect">
            <a:avLst>
              <a:gd name="adj" fmla="val 16667"/>
            </a:avLst>
          </a:prstGeom>
          <a:solidFill>
            <a:srgbClr val="F79646"/>
          </a:solidFill>
          <a:ln w="38100" algn="ctr">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材料の性能</a:t>
            </a:r>
            <a:endParaRPr kumimoji="1" lang="ja-JP" altLang="ja-JP" sz="15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AutoShape 3"/>
          <p:cNvSpPr>
            <a:spLocks noChangeArrowheads="1"/>
          </p:cNvSpPr>
          <p:nvPr/>
        </p:nvSpPr>
        <p:spPr bwMode="auto">
          <a:xfrm>
            <a:off x="1346266" y="2206451"/>
            <a:ext cx="6538102" cy="2793998"/>
          </a:xfrm>
          <a:prstGeom prst="roundRect">
            <a:avLst>
              <a:gd name="adj" fmla="val 16667"/>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74295" tIns="8890" rIns="74295" bIns="889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部材の性能</a:t>
            </a:r>
            <a:endParaRPr kumimoji="1" lang="ja-JP" altLang="ja-JP" sz="15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AutoShape 4"/>
          <p:cNvSpPr>
            <a:spLocks noChangeArrowheads="1"/>
          </p:cNvSpPr>
          <p:nvPr/>
        </p:nvSpPr>
        <p:spPr bwMode="auto">
          <a:xfrm>
            <a:off x="2027148" y="2204863"/>
            <a:ext cx="5174038" cy="1678432"/>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74295" tIns="8890" rIns="74295" bIns="889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上下部工，上下接続部の性能</a:t>
            </a:r>
            <a:endParaRPr kumimoji="1" lang="ja-JP" altLang="ja-JP" sz="15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AutoShape 5"/>
          <p:cNvSpPr>
            <a:spLocks noChangeArrowheads="1"/>
          </p:cNvSpPr>
          <p:nvPr/>
        </p:nvSpPr>
        <p:spPr bwMode="auto">
          <a:xfrm>
            <a:off x="3516644" y="2204864"/>
            <a:ext cx="2195046" cy="735797"/>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橋の性能</a:t>
            </a:r>
            <a:endParaRPr kumimoji="1" lang="ja-JP" altLang="ja-JP" sz="15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400" dirty="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２．道路橋示方書改定について　橋</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の性能とは？</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10" name="テキスト ボックス 9"/>
          <p:cNvSpPr txBox="1"/>
          <p:nvPr/>
        </p:nvSpPr>
        <p:spPr>
          <a:xfrm>
            <a:off x="179512" y="548680"/>
            <a:ext cx="8856984" cy="1631216"/>
          </a:xfrm>
          <a:prstGeom prst="rect">
            <a:avLst/>
          </a:prstGeom>
          <a:noFill/>
        </p:spPr>
        <p:txBody>
          <a:bodyPr wrap="square" rtlCol="0">
            <a:spAutoFit/>
          </a:bodyPr>
          <a:lstStyle/>
          <a:p>
            <a:r>
              <a:rPr kumimoji="1" lang="ja-JP" altLang="en-US" sz="2500" dirty="0" smtClean="0">
                <a:latin typeface="+mn-ea"/>
              </a:rPr>
              <a:t>橋の性能</a:t>
            </a:r>
            <a:endParaRPr kumimoji="1" lang="en-US" altLang="ja-JP" sz="2500" dirty="0" smtClean="0">
              <a:latin typeface="+mn-ea"/>
            </a:endParaRPr>
          </a:p>
          <a:p>
            <a:r>
              <a:rPr lang="ja-JP" altLang="en-US" sz="2500" dirty="0">
                <a:latin typeface="+mn-ea"/>
              </a:rPr>
              <a:t>　</a:t>
            </a:r>
            <a:r>
              <a:rPr lang="ja-JP" altLang="en-US" sz="2500" dirty="0" smtClean="0">
                <a:latin typeface="+mn-ea"/>
              </a:rPr>
              <a:t>　⇒　</a:t>
            </a:r>
            <a:r>
              <a:rPr kumimoji="1" lang="ja-JP" altLang="en-US" sz="2500" dirty="0" smtClean="0">
                <a:latin typeface="+mn-ea"/>
              </a:rPr>
              <a:t>上部工、下部工、上下部工接続部の性能</a:t>
            </a:r>
            <a:endParaRPr kumimoji="1" lang="en-US" altLang="ja-JP" sz="2500" dirty="0" smtClean="0">
              <a:latin typeface="+mn-ea"/>
            </a:endParaRPr>
          </a:p>
          <a:p>
            <a:r>
              <a:rPr lang="ja-JP" altLang="en-US" sz="2500" dirty="0">
                <a:latin typeface="+mn-ea"/>
              </a:rPr>
              <a:t>　</a:t>
            </a:r>
            <a:r>
              <a:rPr lang="ja-JP" altLang="en-US" sz="2500" dirty="0" smtClean="0">
                <a:latin typeface="+mn-ea"/>
              </a:rPr>
              <a:t>　　　　⇒　部材の性能</a:t>
            </a:r>
            <a:endParaRPr lang="en-US" altLang="ja-JP" sz="2500" dirty="0" smtClean="0">
              <a:latin typeface="+mn-ea"/>
            </a:endParaRPr>
          </a:p>
          <a:p>
            <a:r>
              <a:rPr lang="ja-JP" altLang="en-US" sz="2500" dirty="0">
                <a:latin typeface="+mn-ea"/>
              </a:rPr>
              <a:t>　</a:t>
            </a:r>
            <a:r>
              <a:rPr lang="ja-JP" altLang="en-US" sz="2500" dirty="0" smtClean="0">
                <a:latin typeface="+mn-ea"/>
              </a:rPr>
              <a:t>　　　　　　　⇒　材料の性能</a:t>
            </a:r>
            <a:endParaRPr kumimoji="1" lang="en-US" altLang="ja-JP" sz="2500" dirty="0">
              <a:latin typeface="+mn-ea"/>
            </a:endParaRPr>
          </a:p>
        </p:txBody>
      </p:sp>
    </p:spTree>
    <p:extLst>
      <p:ext uri="{BB962C8B-B14F-4D97-AF65-F5344CB8AC3E}">
        <p14:creationId xmlns:p14="http://schemas.microsoft.com/office/powerpoint/2010/main" val="462511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356992"/>
            <a:ext cx="8568952" cy="3312368"/>
          </a:xfrm>
          <a:ln>
            <a:solidFill>
              <a:schemeClr val="tx1"/>
            </a:solidFill>
            <a:prstDash val="dash"/>
          </a:ln>
        </p:spPr>
        <p:txBody>
          <a:bodyPr anchor="ctr">
            <a:normAutofit fontScale="55000" lnSpcReduction="20000"/>
          </a:bodyPr>
          <a:lstStyle/>
          <a:p>
            <a:pPr marL="0" indent="0">
              <a:buNone/>
            </a:pPr>
            <a:r>
              <a:rPr lang="ja-JP" altLang="en-US" dirty="0" smtClean="0"/>
              <a:t>共通編　</a:t>
            </a:r>
            <a:r>
              <a:rPr lang="en-US" altLang="ja-JP" dirty="0" smtClean="0"/>
              <a:t>5</a:t>
            </a:r>
            <a:r>
              <a:rPr lang="ja-JP" altLang="en-US" dirty="0"/>
              <a:t>章 橋の耐荷性能の</a:t>
            </a:r>
            <a:r>
              <a:rPr lang="ja-JP" altLang="en-US" dirty="0" smtClean="0"/>
              <a:t>照査</a:t>
            </a:r>
            <a:endParaRPr lang="en-US" altLang="ja-JP" dirty="0" smtClean="0"/>
          </a:p>
          <a:p>
            <a:pPr marL="0" indent="0">
              <a:buNone/>
            </a:pPr>
            <a:r>
              <a:rPr lang="en-US" altLang="ja-JP" dirty="0" smtClean="0"/>
              <a:t>5.1 </a:t>
            </a:r>
            <a:r>
              <a:rPr lang="ja-JP" altLang="en-US" dirty="0" smtClean="0"/>
              <a:t>一般</a:t>
            </a:r>
            <a:endParaRPr lang="en-US" altLang="ja-JP" dirty="0" smtClean="0"/>
          </a:p>
          <a:p>
            <a:pPr marL="0" indent="0">
              <a:buNone/>
            </a:pPr>
            <a:r>
              <a:rPr lang="en-US" altLang="ja-JP" dirty="0" smtClean="0"/>
              <a:t>(</a:t>
            </a:r>
            <a:r>
              <a:rPr lang="en-US" altLang="ja-JP" dirty="0"/>
              <a:t>1) </a:t>
            </a:r>
            <a:r>
              <a:rPr lang="ja-JP" altLang="en-US" dirty="0"/>
              <a:t>橋の耐荷性能の照査は，</a:t>
            </a:r>
            <a:r>
              <a:rPr lang="en-US" altLang="ja-JP" dirty="0"/>
              <a:t>2.3</a:t>
            </a:r>
            <a:r>
              <a:rPr lang="ja-JP" altLang="en-US" dirty="0"/>
              <a:t>の規定により選択した橋に対する要求性能を満足することを適切な方法を用いて確認することにより行う</a:t>
            </a:r>
            <a:r>
              <a:rPr lang="ja-JP" altLang="en-US" dirty="0" smtClean="0"/>
              <a:t>。</a:t>
            </a:r>
            <a:endParaRPr lang="en-US" altLang="ja-JP" dirty="0" smtClean="0"/>
          </a:p>
          <a:p>
            <a:pPr marL="0" indent="0">
              <a:buNone/>
            </a:pPr>
            <a:r>
              <a:rPr lang="en-US" altLang="ja-JP" dirty="0" smtClean="0"/>
              <a:t>(</a:t>
            </a:r>
            <a:r>
              <a:rPr lang="en-US" altLang="ja-JP" dirty="0"/>
              <a:t>2) (3)</a:t>
            </a:r>
            <a:r>
              <a:rPr lang="ja-JP" altLang="en-US" dirty="0"/>
              <a:t>から</a:t>
            </a:r>
            <a:r>
              <a:rPr lang="en-US" altLang="ja-JP" dirty="0"/>
              <a:t>(6)</a:t>
            </a:r>
            <a:r>
              <a:rPr lang="ja-JP" altLang="en-US" dirty="0"/>
              <a:t>による場合には，</a:t>
            </a:r>
            <a:r>
              <a:rPr lang="en-US" altLang="ja-JP" dirty="0"/>
              <a:t>(1)</a:t>
            </a:r>
            <a:r>
              <a:rPr lang="ja-JP" altLang="en-US" dirty="0"/>
              <a:t>を満足するとみなしてよい</a:t>
            </a:r>
            <a:r>
              <a:rPr lang="ja-JP" altLang="en-US" dirty="0" smtClean="0"/>
              <a:t>。</a:t>
            </a:r>
            <a:endParaRPr lang="en-US" altLang="ja-JP" dirty="0" smtClean="0"/>
          </a:p>
          <a:p>
            <a:pPr marL="0" indent="0">
              <a:buNone/>
            </a:pPr>
            <a:r>
              <a:rPr lang="en-US" altLang="ja-JP" dirty="0" smtClean="0"/>
              <a:t>(</a:t>
            </a:r>
            <a:r>
              <a:rPr lang="en-US" altLang="ja-JP" dirty="0"/>
              <a:t>3) </a:t>
            </a:r>
            <a:r>
              <a:rPr lang="ja-JP" altLang="en-US" u="sng" dirty="0"/>
              <a:t>橋の耐荷性能</a:t>
            </a:r>
            <a:r>
              <a:rPr lang="en-US" altLang="ja-JP" u="sng" dirty="0"/>
              <a:t>1</a:t>
            </a:r>
            <a:r>
              <a:rPr lang="ja-JP" altLang="en-US" u="sng" dirty="0"/>
              <a:t>又は</a:t>
            </a:r>
            <a:r>
              <a:rPr lang="en-US" altLang="ja-JP" u="sng" dirty="0"/>
              <a:t>2</a:t>
            </a:r>
            <a:r>
              <a:rPr lang="ja-JP" altLang="en-US" u="sng" dirty="0"/>
              <a:t>を満足する橋は，</a:t>
            </a:r>
            <a:r>
              <a:rPr lang="en-US" altLang="ja-JP" dirty="0"/>
              <a:t>3.3</a:t>
            </a:r>
            <a:r>
              <a:rPr lang="ja-JP" altLang="en-US" dirty="0"/>
              <a:t>に規定する</a:t>
            </a:r>
            <a:r>
              <a:rPr lang="ja-JP" altLang="en-US" u="sng" dirty="0"/>
              <a:t>永続作用支配状況及び変動作用支配状況においてその状態が橋の限界状態</a:t>
            </a:r>
            <a:r>
              <a:rPr lang="en-US" altLang="ja-JP" u="sng" dirty="0"/>
              <a:t>1</a:t>
            </a:r>
            <a:r>
              <a:rPr lang="ja-JP" altLang="en-US" u="sng" dirty="0"/>
              <a:t>及び</a:t>
            </a:r>
            <a:r>
              <a:rPr lang="en-US" altLang="ja-JP" u="sng" dirty="0"/>
              <a:t>3</a:t>
            </a:r>
            <a:r>
              <a:rPr lang="ja-JP" altLang="en-US" u="sng" dirty="0"/>
              <a:t>を超えない</a:t>
            </a:r>
            <a:r>
              <a:rPr lang="ja-JP" altLang="en-US" dirty="0"/>
              <a:t>ことを，設計状況と限界状態の各組合せにおいて所要の信頼性を有して満足することを照査する</a:t>
            </a:r>
            <a:r>
              <a:rPr lang="ja-JP" altLang="en-US" dirty="0" smtClean="0"/>
              <a:t>。</a:t>
            </a:r>
            <a:endParaRPr lang="en-US" altLang="ja-JP" dirty="0" smtClean="0"/>
          </a:p>
          <a:p>
            <a:pPr marL="0" indent="0">
              <a:buNone/>
            </a:pPr>
            <a:r>
              <a:rPr lang="en-US" altLang="ja-JP" dirty="0" smtClean="0"/>
              <a:t>(</a:t>
            </a:r>
            <a:r>
              <a:rPr lang="en-US" altLang="ja-JP" dirty="0"/>
              <a:t>4) </a:t>
            </a:r>
            <a:r>
              <a:rPr lang="ja-JP" altLang="en-US" dirty="0"/>
              <a:t>橋の耐荷性能</a:t>
            </a:r>
            <a:r>
              <a:rPr lang="en-US" altLang="ja-JP" dirty="0"/>
              <a:t>1</a:t>
            </a:r>
            <a:r>
              <a:rPr lang="ja-JP" altLang="en-US" dirty="0"/>
              <a:t>又は</a:t>
            </a:r>
            <a:r>
              <a:rPr lang="en-US" altLang="ja-JP" dirty="0"/>
              <a:t>2</a:t>
            </a:r>
            <a:r>
              <a:rPr lang="ja-JP" altLang="en-US" dirty="0"/>
              <a:t>を満足する橋は，</a:t>
            </a:r>
            <a:r>
              <a:rPr lang="en-US" altLang="ja-JP" dirty="0"/>
              <a:t>3.3</a:t>
            </a:r>
            <a:r>
              <a:rPr lang="ja-JP" altLang="en-US" dirty="0"/>
              <a:t>に規定する偶発作用支配状況においてその状態が橋の限界状態</a:t>
            </a:r>
            <a:r>
              <a:rPr lang="en-US" altLang="ja-JP" dirty="0"/>
              <a:t>3</a:t>
            </a:r>
            <a:r>
              <a:rPr lang="ja-JP" altLang="en-US" dirty="0"/>
              <a:t>を超えないことを，所要の信頼性を有して満足することを照査する</a:t>
            </a:r>
            <a:r>
              <a:rPr lang="ja-JP" altLang="en-US" dirty="0" smtClean="0"/>
              <a:t>。</a:t>
            </a:r>
            <a:endParaRPr lang="en-US" altLang="ja-JP" dirty="0" smtClean="0"/>
          </a:p>
          <a:p>
            <a:pPr marL="0" indent="0">
              <a:buNone/>
            </a:pPr>
            <a:r>
              <a:rPr lang="en-US" altLang="ja-JP" dirty="0" smtClean="0"/>
              <a:t>(</a:t>
            </a:r>
            <a:r>
              <a:rPr lang="en-US" altLang="ja-JP" dirty="0"/>
              <a:t>5</a:t>
            </a:r>
            <a:r>
              <a:rPr lang="en-US" altLang="ja-JP" u="sng" dirty="0"/>
              <a:t>) </a:t>
            </a:r>
            <a:r>
              <a:rPr lang="ja-JP" altLang="en-US" u="sng" dirty="0"/>
              <a:t>橋の耐荷性能</a:t>
            </a:r>
            <a:r>
              <a:rPr lang="en-US" altLang="ja-JP" u="sng" dirty="0"/>
              <a:t>2</a:t>
            </a:r>
            <a:r>
              <a:rPr lang="ja-JP" altLang="en-US" u="sng" dirty="0"/>
              <a:t>を満足する橋は，</a:t>
            </a:r>
            <a:r>
              <a:rPr lang="en-US" altLang="ja-JP" u="sng" dirty="0"/>
              <a:t>3.3</a:t>
            </a:r>
            <a:r>
              <a:rPr lang="ja-JP" altLang="en-US" u="sng" dirty="0"/>
              <a:t>に規定する偶発作用支配状況において，その状態が橋の限界状態</a:t>
            </a:r>
            <a:r>
              <a:rPr lang="en-US" altLang="ja-JP" u="sng" dirty="0"/>
              <a:t>2</a:t>
            </a:r>
            <a:r>
              <a:rPr lang="ja-JP" altLang="en-US" u="sng" dirty="0"/>
              <a:t>を超えない</a:t>
            </a:r>
            <a:r>
              <a:rPr lang="ja-JP" altLang="en-US" dirty="0"/>
              <a:t>ことを，所要の信頼性を有して満足することを照査する。</a:t>
            </a:r>
            <a:endParaRPr lang="en-US" altLang="ja-JP" dirty="0" smtClean="0"/>
          </a:p>
        </p:txBody>
      </p:sp>
      <p:graphicFrame>
        <p:nvGraphicFramePr>
          <p:cNvPr id="5" name="表 4"/>
          <p:cNvGraphicFramePr>
            <a:graphicFrameLocks noGrp="1"/>
          </p:cNvGraphicFramePr>
          <p:nvPr>
            <p:extLst>
              <p:ext uri="{D42A27DB-BD31-4B8C-83A1-F6EECF244321}">
                <p14:modId xmlns:p14="http://schemas.microsoft.com/office/powerpoint/2010/main" val="3629482526"/>
              </p:ext>
            </p:extLst>
          </p:nvPr>
        </p:nvGraphicFramePr>
        <p:xfrm>
          <a:off x="251521" y="980727"/>
          <a:ext cx="8640960" cy="2304258"/>
        </p:xfrm>
        <a:graphic>
          <a:graphicData uri="http://schemas.openxmlformats.org/drawingml/2006/table">
            <a:tbl>
              <a:tblPr firstRow="1" bandRow="1">
                <a:tableStyleId>{5C22544A-7EE6-4342-B048-85BDC9FD1C3A}</a:tableStyleId>
              </a:tblPr>
              <a:tblGrid>
                <a:gridCol w="2880320"/>
                <a:gridCol w="2880320"/>
                <a:gridCol w="2880320"/>
              </a:tblGrid>
              <a:tr h="514171">
                <a:tc>
                  <a:txBody>
                    <a:bodyPr/>
                    <a:lstStyle/>
                    <a:p>
                      <a:pPr algn="ctr"/>
                      <a:r>
                        <a:rPr kumimoji="1" lang="ja-JP" altLang="en-US" dirty="0" smtClean="0"/>
                        <a:t>作用</a:t>
                      </a:r>
                      <a:endParaRPr kumimoji="1" lang="ja-JP" altLang="en-US" dirty="0"/>
                    </a:p>
                  </a:txBody>
                  <a:tcPr anchor="ctr"/>
                </a:tc>
                <a:tc>
                  <a:txBody>
                    <a:bodyPr/>
                    <a:lstStyle/>
                    <a:p>
                      <a:pPr algn="ctr"/>
                      <a:r>
                        <a:rPr kumimoji="1" lang="ja-JP" altLang="en-US" dirty="0" smtClean="0"/>
                        <a:t>橋の耐荷性能要求レベル</a:t>
                      </a:r>
                      <a:endParaRPr kumimoji="1" lang="ja-JP" altLang="en-US" dirty="0"/>
                    </a:p>
                  </a:txBody>
                  <a:tcPr anchor="ctr"/>
                </a:tc>
                <a:tc>
                  <a:txBody>
                    <a:bodyPr/>
                    <a:lstStyle/>
                    <a:p>
                      <a:pPr algn="ctr"/>
                      <a:r>
                        <a:rPr kumimoji="1" lang="ja-JP" altLang="en-US" dirty="0" smtClean="0"/>
                        <a:t>備考</a:t>
                      </a:r>
                      <a:endParaRPr kumimoji="1" lang="ja-JP" altLang="en-US" dirty="0"/>
                    </a:p>
                  </a:txBody>
                  <a:tcPr anchor="ctr"/>
                </a:tc>
              </a:tr>
              <a:tr h="514171">
                <a:tc>
                  <a:txBody>
                    <a:bodyPr/>
                    <a:lstStyle/>
                    <a:p>
                      <a:pPr algn="ctr"/>
                      <a:r>
                        <a:rPr kumimoji="1" lang="ja-JP" altLang="en-US" dirty="0" smtClean="0">
                          <a:latin typeface="+mn-ea"/>
                          <a:ea typeface="+mn-ea"/>
                        </a:rPr>
                        <a:t>永続作用支配状況</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限界状態１および３</a:t>
                      </a: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r>
              <a:tr h="514171">
                <a:tc>
                  <a:txBody>
                    <a:bodyPr/>
                    <a:lstStyle/>
                    <a:p>
                      <a:pPr algn="ctr"/>
                      <a:r>
                        <a:rPr kumimoji="1" lang="zh-TW" altLang="en-US" dirty="0" smtClean="0">
                          <a:latin typeface="ＭＳ ゴシック" panose="020B0609070205080204" pitchFamily="49" charset="-128"/>
                          <a:ea typeface="ＭＳ ゴシック" panose="020B0609070205080204" pitchFamily="49" charset="-128"/>
                        </a:rPr>
                        <a:t>変動作用支配状況</a:t>
                      </a:r>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dirty="0" smtClean="0">
                          <a:latin typeface="+mn-ea"/>
                          <a:ea typeface="+mn-ea"/>
                        </a:rPr>
                        <a:t>限界状態１および３</a:t>
                      </a: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r>
              <a:tr h="761745">
                <a:tc>
                  <a:txBody>
                    <a:bodyPr/>
                    <a:lstStyle/>
                    <a:p>
                      <a:pPr algn="ctr"/>
                      <a:r>
                        <a:rPr kumimoji="1" lang="ja-JP" altLang="en-US" dirty="0" smtClean="0">
                          <a:latin typeface="+mn-ea"/>
                          <a:ea typeface="+mn-ea"/>
                        </a:rPr>
                        <a:t>偶発作用支配状況</a:t>
                      </a:r>
                      <a:endParaRPr kumimoji="1" lang="ja-JP" altLang="en-US" dirty="0">
                        <a:latin typeface="+mn-ea"/>
                        <a:ea typeface="+mn-ea"/>
                      </a:endParaRPr>
                    </a:p>
                  </a:txBody>
                  <a:tcPr anchor="ctr"/>
                </a:tc>
                <a:tc>
                  <a:txBody>
                    <a:bodyPr/>
                    <a:lstStyle/>
                    <a:p>
                      <a:pPr algn="ctr"/>
                      <a:r>
                        <a:rPr kumimoji="1" lang="ja-JP" altLang="en-US" dirty="0" smtClean="0">
                          <a:latin typeface="+mn-ea"/>
                          <a:ea typeface="+mn-ea"/>
                        </a:rPr>
                        <a:t>限界状態２</a:t>
                      </a:r>
                      <a:endParaRPr kumimoji="1" lang="ja-JP" altLang="en-US" dirty="0">
                        <a:latin typeface="+mn-ea"/>
                        <a:ea typeface="+mn-ea"/>
                      </a:endParaRPr>
                    </a:p>
                  </a:txBody>
                  <a:tcPr anchor="ctr"/>
                </a:tc>
                <a:tc>
                  <a:txBody>
                    <a:bodyPr/>
                    <a:lstStyle/>
                    <a:p>
                      <a:pPr algn="ctr"/>
                      <a:r>
                        <a:rPr kumimoji="1" lang="ja-JP" altLang="en-US" b="1" dirty="0" smtClean="0">
                          <a:latin typeface="ＭＳ 明朝" panose="02020609040205080304" pitchFamily="17" charset="-128"/>
                          <a:ea typeface="ＭＳ 明朝" panose="02020609040205080304" pitchFamily="17" charset="-128"/>
                        </a:rPr>
                        <a:t>大阪モノレール独自の</a:t>
                      </a:r>
                      <a:endParaRPr kumimoji="1" lang="en-US" altLang="ja-JP" b="1" dirty="0" smtClean="0">
                        <a:latin typeface="ＭＳ 明朝" panose="02020609040205080304" pitchFamily="17" charset="-128"/>
                        <a:ea typeface="ＭＳ 明朝" panose="02020609040205080304" pitchFamily="17" charset="-128"/>
                      </a:endParaRPr>
                    </a:p>
                    <a:p>
                      <a:pPr algn="ctr"/>
                      <a:r>
                        <a:rPr kumimoji="1" lang="ja-JP" altLang="en-US" b="1" dirty="0" smtClean="0">
                          <a:latin typeface="ＭＳ 明朝" panose="02020609040205080304" pitchFamily="17" charset="-128"/>
                          <a:ea typeface="ＭＳ 明朝" panose="02020609040205080304" pitchFamily="17" charset="-128"/>
                        </a:rPr>
                        <a:t>残留変位を設定する</a:t>
                      </a:r>
                      <a:endParaRPr kumimoji="1" lang="ja-JP" altLang="en-US" b="1" dirty="0">
                        <a:latin typeface="ＭＳ 明朝" panose="02020609040205080304" pitchFamily="17" charset="-128"/>
                        <a:ea typeface="ＭＳ 明朝" panose="02020609040205080304" pitchFamily="17" charset="-128"/>
                      </a:endParaRPr>
                    </a:p>
                  </a:txBody>
                  <a:tcPr anchor="ctr"/>
                </a:tc>
              </a:tr>
            </a:tbl>
          </a:graphicData>
        </a:graphic>
      </p:graphicFrame>
      <p:sp>
        <p:nvSpPr>
          <p:cNvPr id="6"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２．道路橋示方書改定について　橋の耐荷性能について</a:t>
            </a:r>
          </a:p>
        </p:txBody>
      </p:sp>
      <p:sp>
        <p:nvSpPr>
          <p:cNvPr id="2" name="テキスト ボックス 1"/>
          <p:cNvSpPr txBox="1"/>
          <p:nvPr/>
        </p:nvSpPr>
        <p:spPr>
          <a:xfrm>
            <a:off x="0" y="507207"/>
            <a:ext cx="4932040" cy="461665"/>
          </a:xfrm>
          <a:prstGeom prst="rect">
            <a:avLst/>
          </a:prstGeom>
          <a:noFill/>
        </p:spPr>
        <p:txBody>
          <a:bodyPr wrap="square" rtlCol="0">
            <a:spAutoFit/>
          </a:bodyPr>
          <a:lstStyle/>
          <a:p>
            <a:r>
              <a:rPr lang="ja-JP" altLang="en-US" sz="2400" dirty="0"/>
              <a:t>“耐荷性能２”の要求事項</a:t>
            </a:r>
          </a:p>
        </p:txBody>
      </p:sp>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15</a:t>
            </a:fld>
            <a:endParaRPr kumimoji="1" lang="ja-JP" altLang="en-US"/>
          </a:p>
        </p:txBody>
      </p:sp>
      <p:sp>
        <p:nvSpPr>
          <p:cNvPr id="7" name="正方形/長方形 6"/>
          <p:cNvSpPr/>
          <p:nvPr/>
        </p:nvSpPr>
        <p:spPr>
          <a:xfrm>
            <a:off x="5508104" y="6674109"/>
            <a:ext cx="3384376" cy="21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dirty="0" smtClean="0">
                <a:solidFill>
                  <a:schemeClr val="tx1"/>
                </a:solidFill>
              </a:rPr>
              <a:t>出典：道路橋示方書（平成</a:t>
            </a:r>
            <a:r>
              <a:rPr kumimoji="1" lang="en-US" altLang="ja-JP" sz="1200" dirty="0" smtClean="0">
                <a:solidFill>
                  <a:schemeClr val="tx1"/>
                </a:solidFill>
              </a:rPr>
              <a:t>29</a:t>
            </a:r>
            <a:r>
              <a:rPr kumimoji="1" lang="ja-JP" altLang="en-US" sz="1200" dirty="0" smtClean="0">
                <a:solidFill>
                  <a:schemeClr val="tx1"/>
                </a:solidFill>
              </a:rPr>
              <a:t>年）</a:t>
            </a:r>
            <a:endParaRPr kumimoji="1" lang="ja-JP" altLang="en-US" sz="1200" dirty="0">
              <a:solidFill>
                <a:schemeClr val="tx1"/>
              </a:solidFill>
            </a:endParaRPr>
          </a:p>
        </p:txBody>
      </p:sp>
    </p:spTree>
    <p:extLst>
      <p:ext uri="{BB962C8B-B14F-4D97-AF65-F5344CB8AC3E}">
        <p14:creationId xmlns:p14="http://schemas.microsoft.com/office/powerpoint/2010/main" val="1806268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２．道路橋示方書改定について　橋の耐荷性能に</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ついて</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6" name="テキスト ボックス 5"/>
          <p:cNvSpPr txBox="1"/>
          <p:nvPr/>
        </p:nvSpPr>
        <p:spPr>
          <a:xfrm>
            <a:off x="0" y="507207"/>
            <a:ext cx="4932040" cy="461665"/>
          </a:xfrm>
          <a:prstGeom prst="rect">
            <a:avLst/>
          </a:prstGeom>
          <a:noFill/>
        </p:spPr>
        <p:txBody>
          <a:bodyPr wrap="square" rtlCol="0">
            <a:spAutoFit/>
          </a:bodyPr>
          <a:lstStyle/>
          <a:p>
            <a:r>
              <a:rPr lang="ja-JP" altLang="en-US" sz="2400" dirty="0" smtClean="0"/>
              <a:t>限界状態とは</a:t>
            </a:r>
            <a:endParaRPr lang="ja-JP" altLang="en-US" sz="2400" dirty="0"/>
          </a:p>
        </p:txBody>
      </p:sp>
      <p:sp>
        <p:nvSpPr>
          <p:cNvPr id="7" name="コンテンツ プレースホルダー 2"/>
          <p:cNvSpPr txBox="1">
            <a:spLocks/>
          </p:cNvSpPr>
          <p:nvPr/>
        </p:nvSpPr>
        <p:spPr>
          <a:xfrm>
            <a:off x="107504" y="968872"/>
            <a:ext cx="8928992" cy="3108200"/>
          </a:xfrm>
          <a:prstGeom prst="rect">
            <a:avLst/>
          </a:prstGeom>
          <a:ln>
            <a:solidFill>
              <a:schemeClr val="tx1"/>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t>共通編　</a:t>
            </a:r>
            <a:r>
              <a:rPr lang="en-US" altLang="ja-JP" sz="1600" dirty="0"/>
              <a:t>4</a:t>
            </a:r>
            <a:r>
              <a:rPr lang="ja-JP" altLang="en-US" sz="1600" dirty="0"/>
              <a:t>章 橋の限界</a:t>
            </a:r>
            <a:r>
              <a:rPr lang="ja-JP" altLang="en-US" sz="1600" dirty="0" smtClean="0"/>
              <a:t>状態</a:t>
            </a:r>
            <a:endParaRPr lang="en-US" altLang="ja-JP" sz="1600" dirty="0" smtClean="0"/>
          </a:p>
          <a:p>
            <a:pPr marL="0" indent="0">
              <a:buNone/>
            </a:pPr>
            <a:r>
              <a:rPr lang="en-US" altLang="ja-JP" sz="1600" dirty="0" smtClean="0"/>
              <a:t>4.2 </a:t>
            </a:r>
            <a:r>
              <a:rPr lang="ja-JP" altLang="en-US" sz="1600" dirty="0"/>
              <a:t>上部構造，下部構造，上下部接続部の限界状態 </a:t>
            </a:r>
            <a:endParaRPr lang="en-US" altLang="ja-JP" sz="1600" dirty="0" smtClean="0"/>
          </a:p>
          <a:p>
            <a:pPr marL="0" indent="0">
              <a:buNone/>
            </a:pPr>
            <a:r>
              <a:rPr lang="en-US" altLang="ja-JP" sz="1600" dirty="0" smtClean="0"/>
              <a:t>(1) </a:t>
            </a:r>
            <a:r>
              <a:rPr lang="ja-JP" altLang="en-US" sz="1600" dirty="0" smtClean="0"/>
              <a:t>橋</a:t>
            </a:r>
            <a:r>
              <a:rPr lang="ja-JP" altLang="en-US" sz="1600" dirty="0"/>
              <a:t>が所要の耐荷性能を満足するために求める状態に留まることを照査するにあたっては，橋の状態を区分するための橋の限界状態を適切に設定することを標準とする。 </a:t>
            </a:r>
            <a:endParaRPr lang="en-US" altLang="ja-JP" sz="1600" dirty="0" smtClean="0"/>
          </a:p>
          <a:p>
            <a:pPr marL="0" indent="0">
              <a:buNone/>
            </a:pPr>
            <a:r>
              <a:rPr lang="en-US" altLang="ja-JP" sz="1600" dirty="0" smtClean="0"/>
              <a:t>(</a:t>
            </a:r>
            <a:r>
              <a:rPr lang="en-US" altLang="ja-JP" sz="1600" dirty="0"/>
              <a:t>3) </a:t>
            </a:r>
            <a:r>
              <a:rPr lang="ja-JP" altLang="en-US" sz="1600" dirty="0"/>
              <a:t>橋の限界状態として，橋としての荷重を支持する能力に係わる観点及び橋の構造安全性の観点から橋の限界状態</a:t>
            </a:r>
            <a:r>
              <a:rPr lang="en-US" altLang="ja-JP" sz="1600" dirty="0"/>
              <a:t>1</a:t>
            </a:r>
            <a:r>
              <a:rPr lang="ja-JP" altLang="en-US" sz="1600" dirty="0"/>
              <a:t>から</a:t>
            </a:r>
            <a:r>
              <a:rPr lang="en-US" altLang="ja-JP" sz="1600" dirty="0"/>
              <a:t>3</a:t>
            </a:r>
            <a:r>
              <a:rPr lang="ja-JP" altLang="en-US" sz="1600" dirty="0"/>
              <a:t>を設定する</a:t>
            </a:r>
            <a:r>
              <a:rPr lang="ja-JP" altLang="en-US" sz="1600" dirty="0" smtClean="0"/>
              <a:t>。</a:t>
            </a:r>
            <a:endParaRPr lang="en-US" altLang="ja-JP" sz="1600" dirty="0" smtClean="0"/>
          </a:p>
          <a:p>
            <a:pPr marL="0" indent="0">
              <a:buNone/>
            </a:pPr>
            <a:r>
              <a:rPr lang="ja-JP" altLang="en-US" sz="1600" dirty="0" smtClean="0"/>
              <a:t> </a:t>
            </a:r>
            <a:r>
              <a:rPr lang="en-US" altLang="ja-JP" sz="1600" dirty="0"/>
              <a:t>1) </a:t>
            </a:r>
            <a:r>
              <a:rPr lang="ja-JP" altLang="en-US" sz="1600" b="1" u="sng" dirty="0"/>
              <a:t>橋の限界</a:t>
            </a:r>
            <a:r>
              <a:rPr lang="ja-JP" altLang="en-US" sz="1600" b="1" u="sng" dirty="0" smtClean="0"/>
              <a:t>状態</a:t>
            </a:r>
            <a:r>
              <a:rPr lang="ja-JP" altLang="en-US" sz="1600" b="1" u="sng" dirty="0"/>
              <a:t>１</a:t>
            </a:r>
            <a:r>
              <a:rPr lang="ja-JP" altLang="en-US" sz="1600" u="sng" dirty="0" smtClean="0"/>
              <a:t>：橋</a:t>
            </a:r>
            <a:r>
              <a:rPr lang="ja-JP" altLang="en-US" sz="1600" u="sng" dirty="0"/>
              <a:t>としての荷重を支持する能力が損なわれていない限界の</a:t>
            </a:r>
            <a:r>
              <a:rPr lang="ja-JP" altLang="en-US" sz="1600" u="sng" dirty="0" smtClean="0"/>
              <a:t>状態</a:t>
            </a:r>
            <a:endParaRPr lang="en-US" altLang="ja-JP" sz="1600" u="sng" dirty="0" smtClean="0"/>
          </a:p>
          <a:p>
            <a:pPr marL="0" indent="0">
              <a:buNone/>
            </a:pPr>
            <a:r>
              <a:rPr lang="ja-JP" altLang="en-US" sz="1600" dirty="0" smtClean="0"/>
              <a:t> </a:t>
            </a:r>
            <a:r>
              <a:rPr lang="en-US" altLang="ja-JP" sz="1600" dirty="0"/>
              <a:t>2) </a:t>
            </a:r>
            <a:r>
              <a:rPr lang="ja-JP" altLang="en-US" sz="1600" b="1" u="sng" dirty="0"/>
              <a:t>橋の限界</a:t>
            </a:r>
            <a:r>
              <a:rPr lang="ja-JP" altLang="en-US" sz="1600" b="1" u="sng" dirty="0" smtClean="0"/>
              <a:t>状態</a:t>
            </a:r>
            <a:r>
              <a:rPr lang="ja-JP" altLang="en-US" sz="1600" b="1" u="sng" dirty="0"/>
              <a:t>２</a:t>
            </a:r>
            <a:r>
              <a:rPr lang="ja-JP" altLang="en-US" sz="1600" u="sng" dirty="0" smtClean="0"/>
              <a:t>：部分的</a:t>
            </a:r>
            <a:r>
              <a:rPr lang="ja-JP" altLang="en-US" sz="1600" u="sng" dirty="0"/>
              <a:t>に荷重を支持する能力の低下が生じているが，橋としての荷重を支持する能力に及ぼす影響は限定的であり，荷重を支持する能力があらかじめ想定する範囲にある限界の</a:t>
            </a:r>
            <a:r>
              <a:rPr lang="ja-JP" altLang="en-US" sz="1600" u="sng" dirty="0" smtClean="0"/>
              <a:t>状態</a:t>
            </a:r>
            <a:endParaRPr lang="en-US" altLang="ja-JP" sz="1600" u="sng" dirty="0" smtClean="0"/>
          </a:p>
          <a:p>
            <a:pPr marL="0" indent="0">
              <a:buNone/>
            </a:pPr>
            <a:r>
              <a:rPr lang="ja-JP" altLang="en-US" sz="1600" dirty="0" smtClean="0"/>
              <a:t> </a:t>
            </a:r>
            <a:r>
              <a:rPr lang="en-US" altLang="ja-JP" sz="1600" dirty="0"/>
              <a:t>3) </a:t>
            </a:r>
            <a:r>
              <a:rPr lang="ja-JP" altLang="en-US" sz="1600" b="1" u="sng" dirty="0"/>
              <a:t>橋の限界</a:t>
            </a:r>
            <a:r>
              <a:rPr lang="ja-JP" altLang="en-US" sz="1600" b="1" u="sng" dirty="0" smtClean="0"/>
              <a:t>状態</a:t>
            </a:r>
            <a:r>
              <a:rPr lang="ja-JP" altLang="en-US" sz="1600" b="1" u="sng" dirty="0"/>
              <a:t>３</a:t>
            </a:r>
            <a:r>
              <a:rPr lang="ja-JP" altLang="en-US" sz="1600" u="sng" dirty="0" smtClean="0"/>
              <a:t>：これ</a:t>
            </a:r>
            <a:r>
              <a:rPr lang="ja-JP" altLang="en-US" sz="1600" u="sng" dirty="0"/>
              <a:t>を超えると構造安全性が失われる限界の状態 </a:t>
            </a:r>
            <a:endParaRPr lang="en-US" altLang="ja-JP" sz="1600" u="sng"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112" y="4335633"/>
            <a:ext cx="7020272" cy="247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16</a:t>
            </a:fld>
            <a:endParaRPr kumimoji="1" lang="ja-JP" altLang="en-US"/>
          </a:p>
        </p:txBody>
      </p:sp>
      <p:sp>
        <p:nvSpPr>
          <p:cNvPr id="10" name="正方形/長方形 9"/>
          <p:cNvSpPr/>
          <p:nvPr/>
        </p:nvSpPr>
        <p:spPr>
          <a:xfrm>
            <a:off x="5796136" y="6674109"/>
            <a:ext cx="3384376" cy="21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dirty="0" smtClean="0">
                <a:solidFill>
                  <a:schemeClr val="tx1"/>
                </a:solidFill>
              </a:rPr>
              <a:t>出典：道路橋示方書（平成</a:t>
            </a:r>
            <a:r>
              <a:rPr kumimoji="1" lang="en-US" altLang="ja-JP" sz="1200" dirty="0" smtClean="0">
                <a:solidFill>
                  <a:schemeClr val="tx1"/>
                </a:solidFill>
              </a:rPr>
              <a:t>29</a:t>
            </a:r>
            <a:r>
              <a:rPr kumimoji="1" lang="ja-JP" altLang="en-US" sz="1200" dirty="0" smtClean="0">
                <a:solidFill>
                  <a:schemeClr val="tx1"/>
                </a:solidFill>
              </a:rPr>
              <a:t>年）</a:t>
            </a:r>
            <a:endParaRPr kumimoji="1" lang="ja-JP" altLang="en-US" sz="1200" dirty="0">
              <a:solidFill>
                <a:schemeClr val="tx1"/>
              </a:solidFill>
            </a:endParaRPr>
          </a:p>
        </p:txBody>
      </p:sp>
      <p:sp>
        <p:nvSpPr>
          <p:cNvPr id="11" name="正方形/長方形 10"/>
          <p:cNvSpPr/>
          <p:nvPr/>
        </p:nvSpPr>
        <p:spPr>
          <a:xfrm>
            <a:off x="5796136" y="4077072"/>
            <a:ext cx="3384376" cy="21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dirty="0" smtClean="0">
                <a:solidFill>
                  <a:schemeClr val="tx1"/>
                </a:solidFill>
              </a:rPr>
              <a:t>出典：道路橋示方書（平成</a:t>
            </a:r>
            <a:r>
              <a:rPr kumimoji="1" lang="en-US" altLang="ja-JP" sz="1200" dirty="0" smtClean="0">
                <a:solidFill>
                  <a:schemeClr val="tx1"/>
                </a:solidFill>
              </a:rPr>
              <a:t>29</a:t>
            </a:r>
            <a:r>
              <a:rPr kumimoji="1" lang="ja-JP" altLang="en-US" sz="1200" dirty="0" smtClean="0">
                <a:solidFill>
                  <a:schemeClr val="tx1"/>
                </a:solidFill>
              </a:rPr>
              <a:t>年）</a:t>
            </a:r>
            <a:endParaRPr kumimoji="1" lang="ja-JP" altLang="en-US" sz="1200" dirty="0">
              <a:solidFill>
                <a:schemeClr val="tx1"/>
              </a:solidFill>
            </a:endParaRPr>
          </a:p>
        </p:txBody>
      </p:sp>
    </p:spTree>
    <p:extLst>
      <p:ext uri="{BB962C8B-B14F-4D97-AF65-F5344CB8AC3E}">
        <p14:creationId xmlns:p14="http://schemas.microsoft.com/office/powerpoint/2010/main" val="771090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79512" y="620688"/>
            <a:ext cx="8856984" cy="1754326"/>
          </a:xfrm>
          <a:prstGeom prst="rect">
            <a:avLst/>
          </a:prstGeom>
          <a:noFill/>
        </p:spPr>
        <p:txBody>
          <a:bodyPr wrap="square" rtlCol="0">
            <a:spAutoFit/>
          </a:bodyPr>
          <a:lstStyle/>
          <a:p>
            <a:r>
              <a:rPr kumimoji="1" lang="ja-JP" altLang="en-US" dirty="0" smtClean="0"/>
              <a:t>橋の限界状態を上部工、下部工、上下部工接続部それぞれの限界状態で代表させる。</a:t>
            </a:r>
            <a:endParaRPr kumimoji="1" lang="en-US" altLang="ja-JP" dirty="0" smtClean="0"/>
          </a:p>
          <a:p>
            <a:endParaRPr lang="en-US" altLang="ja-JP" dirty="0" smtClean="0">
              <a:latin typeface="+mn-ea"/>
            </a:endParaRPr>
          </a:p>
          <a:p>
            <a:r>
              <a:rPr lang="ja-JP" altLang="en-US" dirty="0" smtClean="0">
                <a:latin typeface="+mn-ea"/>
              </a:rPr>
              <a:t>橋</a:t>
            </a:r>
            <a:r>
              <a:rPr lang="ja-JP" altLang="en-US" dirty="0">
                <a:latin typeface="+mn-ea"/>
              </a:rPr>
              <a:t>の性能</a:t>
            </a:r>
            <a:endParaRPr lang="en-US" altLang="ja-JP" dirty="0">
              <a:latin typeface="+mn-ea"/>
            </a:endParaRPr>
          </a:p>
          <a:p>
            <a:r>
              <a:rPr lang="ja-JP" altLang="en-US" dirty="0">
                <a:latin typeface="+mn-ea"/>
              </a:rPr>
              <a:t>　　⇒　上部工、下部工、上下部工接続部の性能</a:t>
            </a:r>
            <a:endParaRPr lang="en-US" altLang="ja-JP" dirty="0">
              <a:latin typeface="+mn-ea"/>
            </a:endParaRPr>
          </a:p>
          <a:p>
            <a:r>
              <a:rPr lang="ja-JP" altLang="en-US" dirty="0">
                <a:latin typeface="+mn-ea"/>
              </a:rPr>
              <a:t>　　　　　⇒　部材の性能</a:t>
            </a:r>
            <a:endParaRPr lang="en-US" altLang="ja-JP" dirty="0">
              <a:latin typeface="+mn-ea"/>
            </a:endParaRPr>
          </a:p>
          <a:p>
            <a:r>
              <a:rPr lang="ja-JP" altLang="en-US" dirty="0">
                <a:latin typeface="+mn-ea"/>
              </a:rPr>
              <a:t>　　　　　　　　⇒　材料の</a:t>
            </a:r>
            <a:r>
              <a:rPr lang="ja-JP" altLang="en-US" dirty="0" smtClean="0">
                <a:latin typeface="+mn-ea"/>
              </a:rPr>
              <a:t>性能</a:t>
            </a:r>
            <a:endParaRPr lang="en-US" altLang="ja-JP" dirty="0">
              <a:latin typeface="+mn-ea"/>
            </a:endParaRPr>
          </a:p>
        </p:txBody>
      </p:sp>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17</a:t>
            </a:fld>
            <a:endParaRPr kumimoji="1" lang="ja-JP" altLang="en-US"/>
          </a:p>
        </p:txBody>
      </p:sp>
      <p:sp>
        <p:nvSpPr>
          <p:cNvPr id="5" name="AutoShape 2"/>
          <p:cNvSpPr>
            <a:spLocks noChangeArrowheads="1"/>
          </p:cNvSpPr>
          <p:nvPr/>
        </p:nvSpPr>
        <p:spPr bwMode="auto">
          <a:xfrm>
            <a:off x="623887" y="2563316"/>
            <a:ext cx="4632189" cy="3818012"/>
          </a:xfrm>
          <a:prstGeom prst="roundRect">
            <a:avLst>
              <a:gd name="adj" fmla="val 16667"/>
            </a:avLst>
          </a:prstGeom>
          <a:solidFill>
            <a:srgbClr val="F79646"/>
          </a:solidFill>
          <a:ln w="38100" algn="ctr">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材料の性能</a:t>
            </a:r>
            <a:endParaRPr kumimoji="1" lang="ja-JP" altLang="ja-JP" sz="15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AutoShape 3"/>
          <p:cNvSpPr>
            <a:spLocks noChangeArrowheads="1"/>
          </p:cNvSpPr>
          <p:nvPr/>
        </p:nvSpPr>
        <p:spPr bwMode="auto">
          <a:xfrm>
            <a:off x="1346266" y="2566491"/>
            <a:ext cx="3081718" cy="2793998"/>
          </a:xfrm>
          <a:prstGeom prst="roundRect">
            <a:avLst>
              <a:gd name="adj" fmla="val 16667"/>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74295" tIns="8890" rIns="74295" bIns="889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sz="1500" dirty="0">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部材の性能</a:t>
            </a:r>
            <a:endParaRPr kumimoji="1" lang="ja-JP" altLang="ja-JP" sz="15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AutoShape 4"/>
          <p:cNvSpPr>
            <a:spLocks noChangeArrowheads="1"/>
          </p:cNvSpPr>
          <p:nvPr/>
        </p:nvSpPr>
        <p:spPr bwMode="auto">
          <a:xfrm>
            <a:off x="1979712" y="2564903"/>
            <a:ext cx="1896780" cy="1678432"/>
          </a:xfrm>
          <a:prstGeom prst="roundRect">
            <a:avLst>
              <a:gd name="adj" fmla="val 16667"/>
            </a:avLst>
          </a:prstGeom>
          <a:solidFill>
            <a:srgbClr val="4F81BD"/>
          </a:solidFill>
          <a:ln w="38100">
            <a:solidFill>
              <a:srgbClr val="FF0000"/>
            </a:solidFill>
            <a:round/>
            <a:headEnd/>
            <a:tailEnd/>
          </a:ln>
          <a:effectLst>
            <a:outerShdw dist="28398" dir="3806097" algn="ctr" rotWithShape="0">
              <a:srgbClr val="243F60">
                <a:alpha val="50000"/>
              </a:srgbClr>
            </a:outerShdw>
          </a:effectLst>
        </p:spPr>
        <p:txBody>
          <a:bodyPr vert="horz" wrap="square" lIns="74295" tIns="8890" rIns="74295" bIns="889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上下部工，</a:t>
            </a:r>
            <a:endParaRPr kumimoji="1" lang="en-US" altLang="ja-JP" sz="15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上下接続部の性能</a:t>
            </a:r>
            <a:endParaRPr kumimoji="1" lang="ja-JP" altLang="ja-JP" sz="15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AutoShape 5"/>
          <p:cNvSpPr>
            <a:spLocks noChangeArrowheads="1"/>
          </p:cNvSpPr>
          <p:nvPr/>
        </p:nvSpPr>
        <p:spPr bwMode="auto">
          <a:xfrm>
            <a:off x="2411760" y="2564904"/>
            <a:ext cx="1097523" cy="735797"/>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橋の性能</a:t>
            </a:r>
            <a:endParaRPr kumimoji="1" lang="ja-JP" altLang="ja-JP" sz="15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400" dirty="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２．道路橋示方書改定について　</a:t>
            </a:r>
            <a:r>
              <a:rPr kumimoji="0" lang="ja-JP" altLang="en-US" sz="2400">
                <a:latin typeface="HG丸ｺﾞｼｯｸM-PRO" panose="020F0600000000000000" pitchFamily="50" charset="-128"/>
                <a:ea typeface="HG丸ｺﾞｼｯｸM-PRO" panose="020F0600000000000000" pitchFamily="50" charset="-128"/>
                <a:cs typeface="Meiryo UI" pitchFamily="50" charset="-128"/>
              </a:rPr>
              <a:t>橋</a:t>
            </a:r>
            <a:r>
              <a:rPr kumimoji="0" lang="ja-JP" altLang="en-US" sz="2400" smtClean="0">
                <a:latin typeface="HG丸ｺﾞｼｯｸM-PRO" panose="020F0600000000000000" pitchFamily="50" charset="-128"/>
                <a:ea typeface="HG丸ｺﾞｼｯｸM-PRO" panose="020F0600000000000000" pitchFamily="50" charset="-128"/>
                <a:cs typeface="Meiryo UI" pitchFamily="50" charset="-128"/>
              </a:rPr>
              <a:t>の限界状態</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12" name="角丸四角形 11"/>
          <p:cNvSpPr/>
          <p:nvPr/>
        </p:nvSpPr>
        <p:spPr>
          <a:xfrm>
            <a:off x="5868144" y="2060848"/>
            <a:ext cx="3168352" cy="792088"/>
          </a:xfrm>
          <a:prstGeom prst="roundRect">
            <a:avLst>
              <a:gd name="adj" fmla="val 611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rgbClr val="FF0000"/>
                </a:solidFill>
              </a:rPr>
              <a:t>橋の限界状態１及び３を超えない</a:t>
            </a:r>
            <a:endParaRPr lang="en-US" altLang="ja-JP" dirty="0" smtClean="0">
              <a:solidFill>
                <a:srgbClr val="FF0000"/>
              </a:solidFill>
            </a:endParaRPr>
          </a:p>
        </p:txBody>
      </p:sp>
      <p:sp>
        <p:nvSpPr>
          <p:cNvPr id="13" name="角丸四角形 12"/>
          <p:cNvSpPr/>
          <p:nvPr/>
        </p:nvSpPr>
        <p:spPr>
          <a:xfrm>
            <a:off x="5652120" y="1556792"/>
            <a:ext cx="2952328" cy="576064"/>
          </a:xfrm>
          <a:prstGeom prst="roundRect">
            <a:avLst>
              <a:gd name="adj" fmla="val 49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永続作用</a:t>
            </a:r>
            <a:r>
              <a:rPr lang="ja-JP" altLang="en-US" dirty="0" smtClean="0"/>
              <a:t>及び</a:t>
            </a:r>
            <a:endParaRPr lang="en-US" altLang="ja-JP" dirty="0" smtClean="0"/>
          </a:p>
          <a:p>
            <a:pPr algn="ctr"/>
            <a:r>
              <a:rPr lang="ja-JP" altLang="en-US" dirty="0" smtClean="0"/>
              <a:t>変動</a:t>
            </a:r>
            <a:r>
              <a:rPr lang="ja-JP" altLang="en-US" dirty="0"/>
              <a:t>作用</a:t>
            </a:r>
            <a:r>
              <a:rPr lang="ja-JP" altLang="en-US" dirty="0" smtClean="0"/>
              <a:t>支配状況</a:t>
            </a:r>
            <a:endParaRPr kumimoji="1" lang="ja-JP" altLang="en-US" dirty="0"/>
          </a:p>
        </p:txBody>
      </p:sp>
      <p:cxnSp>
        <p:nvCxnSpPr>
          <p:cNvPr id="14" name="直線コネクタ 13"/>
          <p:cNvCxnSpPr>
            <a:stCxn id="13" idx="1"/>
          </p:cNvCxnSpPr>
          <p:nvPr/>
        </p:nvCxnSpPr>
        <p:spPr>
          <a:xfrm flipH="1">
            <a:off x="4427984" y="1844824"/>
            <a:ext cx="122413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876492" y="1844824"/>
            <a:ext cx="551492" cy="864096"/>
          </a:xfrm>
          <a:prstGeom prst="line">
            <a:avLst/>
          </a:prstGeom>
          <a:ln w="317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5868144" y="3429000"/>
            <a:ext cx="3168352" cy="3240360"/>
          </a:xfrm>
          <a:prstGeom prst="roundRect">
            <a:avLst>
              <a:gd name="adj" fmla="val 611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橋の限界状態２を</a:t>
            </a:r>
            <a:r>
              <a:rPr lang="ja-JP" altLang="en-US" dirty="0">
                <a:solidFill>
                  <a:srgbClr val="FF0000"/>
                </a:solidFill>
              </a:rPr>
              <a:t>超えない</a:t>
            </a:r>
            <a:endParaRPr kumimoji="1" lang="en-US" altLang="ja-JP" dirty="0" smtClean="0">
              <a:solidFill>
                <a:srgbClr val="FF0000"/>
              </a:solidFill>
            </a:endParaRPr>
          </a:p>
          <a:p>
            <a:endParaRPr kumimoji="1" lang="en-US" altLang="ja-JP" dirty="0" smtClean="0">
              <a:solidFill>
                <a:srgbClr val="FF0000"/>
              </a:solidFill>
            </a:endParaRPr>
          </a:p>
          <a:p>
            <a:r>
              <a:rPr lang="ja-JP" altLang="en-US" dirty="0">
                <a:solidFill>
                  <a:srgbClr val="FF0000"/>
                </a:solidFill>
              </a:rPr>
              <a:t>部分的に荷重を支持する能力の低下が生じているが，橋としての荷重を支持する能力に及ぼす影響は限定的であり，荷重を支持する能力があらかじめ想定する範囲にある限界の</a:t>
            </a:r>
            <a:r>
              <a:rPr lang="ja-JP" altLang="en-US" dirty="0" smtClean="0">
                <a:solidFill>
                  <a:srgbClr val="FF0000"/>
                </a:solidFill>
              </a:rPr>
              <a:t>状態</a:t>
            </a:r>
            <a:endParaRPr kumimoji="1" lang="ja-JP" altLang="en-US" dirty="0">
              <a:solidFill>
                <a:srgbClr val="FF0000"/>
              </a:solidFill>
            </a:endParaRPr>
          </a:p>
        </p:txBody>
      </p:sp>
      <p:sp>
        <p:nvSpPr>
          <p:cNvPr id="17" name="角丸四角形 16"/>
          <p:cNvSpPr/>
          <p:nvPr/>
        </p:nvSpPr>
        <p:spPr>
          <a:xfrm>
            <a:off x="5652120" y="2996952"/>
            <a:ext cx="2952328" cy="576064"/>
          </a:xfrm>
          <a:prstGeom prst="roundRect">
            <a:avLst>
              <a:gd name="adj" fmla="val 49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偶発作用支配状況</a:t>
            </a:r>
            <a:endParaRPr kumimoji="1" lang="ja-JP" altLang="en-US" dirty="0"/>
          </a:p>
        </p:txBody>
      </p:sp>
      <p:cxnSp>
        <p:nvCxnSpPr>
          <p:cNvPr id="18" name="直線コネクタ 17"/>
          <p:cNvCxnSpPr>
            <a:stCxn id="17" idx="1"/>
          </p:cNvCxnSpPr>
          <p:nvPr/>
        </p:nvCxnSpPr>
        <p:spPr>
          <a:xfrm flipH="1" flipV="1">
            <a:off x="4860032" y="1882390"/>
            <a:ext cx="792088" cy="14025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912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18</a:t>
            </a:fld>
            <a:endParaRPr kumimoji="1" lang="ja-JP" altLang="en-US"/>
          </a:p>
        </p:txBody>
      </p:sp>
      <p:sp>
        <p:nvSpPr>
          <p:cNvPr id="5"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a:t>
            </a:r>
            <a:r>
              <a:rPr kumimoji="0" lang="zh-TW" altLang="en-US" sz="2400" dirty="0" smtClean="0">
                <a:latin typeface="HG丸ｺﾞｼｯｸM-PRO" panose="020F0600000000000000" pitchFamily="50" charset="-128"/>
                <a:ea typeface="HG丸ｺﾞｼｯｸM-PRO" panose="020F0600000000000000" pitchFamily="50" charset="-128"/>
                <a:cs typeface="Meiryo UI" pitchFamily="50" charset="-128"/>
              </a:rPr>
              <a:t>内容</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6" name="正方形/長方形 5"/>
          <p:cNvSpPr/>
          <p:nvPr/>
        </p:nvSpPr>
        <p:spPr>
          <a:xfrm>
            <a:off x="323528" y="620688"/>
            <a:ext cx="8568952" cy="43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平成２９年７月２１日に通達された道路橋示方書を検証し、</a:t>
            </a:r>
            <a:r>
              <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大阪モノレール構造物設計指針</a:t>
            </a:r>
            <a:r>
              <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と照らした結果</a:t>
            </a:r>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①性能規定</a:t>
            </a:r>
            <a:endPar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u="sng" dirty="0" smtClean="0">
                <a:solidFill>
                  <a:schemeClr val="tx1"/>
                </a:solidFill>
                <a:latin typeface="HG丸ｺﾞｼｯｸM-PRO" panose="020F0600000000000000" pitchFamily="50" charset="-128"/>
                <a:ea typeface="HG丸ｺﾞｼｯｸM-PRO" panose="020F0600000000000000" pitchFamily="50" charset="-128"/>
              </a:rPr>
              <a:t>大阪モノレールにおける性能規定</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について</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②作用</a:t>
            </a:r>
            <a:endPar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・“荷重係数”が新たに規定されており、活荷重に対する</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荷重係数</a:t>
            </a:r>
            <a:r>
              <a:rPr lang="ja-JP" altLang="en-US" sz="2400" dirty="0">
                <a:solidFill>
                  <a:schemeClr val="tx1"/>
                </a:solidFill>
                <a:latin typeface="HG丸ｺﾞｼｯｸM-PRO" panose="020F0600000000000000" pitchFamily="50" charset="-128"/>
                <a:ea typeface="HG丸ｺﾞｼｯｸM-PRO" panose="020F0600000000000000" pitchFamily="50" charset="-128"/>
              </a:rPr>
              <a:t>の適用</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を検証</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風荷重強度の算出に“設計基準風速”が新たに定めら</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err="1" smtClean="0">
                <a:solidFill>
                  <a:schemeClr val="tx1"/>
                </a:solidFill>
                <a:latin typeface="HG丸ｺﾞｼｯｸM-PRO" panose="020F0600000000000000" pitchFamily="50" charset="-128"/>
                <a:ea typeface="HG丸ｺﾞｼｯｸM-PRO" panose="020F0600000000000000" pitchFamily="50" charset="-128"/>
              </a:rPr>
              <a:t>れた</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ことに関する検証</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251520" y="4941168"/>
            <a:ext cx="8712968" cy="1477328"/>
          </a:xfrm>
          <a:prstGeom prst="rect">
            <a:avLst/>
          </a:prstGeom>
          <a:solidFill>
            <a:srgbClr val="D2FAFE"/>
          </a:solidFill>
        </p:spPr>
        <p:txBody>
          <a:bodyPr wrap="square" rtlCol="0">
            <a:spAutoFit/>
          </a:bodyPr>
          <a:lstStyle/>
          <a:p>
            <a:r>
              <a:rPr lang="ja-JP" altLang="en-US" sz="3000" dirty="0" smtClean="0">
                <a:latin typeface="ＭＳ Ｐゴシック" panose="020B0600070205080204" pitchFamily="50" charset="-128"/>
                <a:ea typeface="ＭＳ Ｐゴシック" panose="020B0600070205080204" pitchFamily="50" charset="-128"/>
              </a:rPr>
              <a:t>　　　　新たな道路橋示方書の内容に基づき検証した</a:t>
            </a:r>
            <a:endParaRPr lang="en-US" altLang="ja-JP" sz="3000" dirty="0" smtClean="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　</a:t>
            </a:r>
            <a:r>
              <a:rPr lang="ja-JP" altLang="en-US" sz="3000" dirty="0" smtClean="0">
                <a:latin typeface="ＭＳ Ｐゴシック" panose="020B0600070205080204" pitchFamily="50" charset="-128"/>
                <a:ea typeface="ＭＳ Ｐゴシック" panose="020B0600070205080204" pitchFamily="50" charset="-128"/>
              </a:rPr>
              <a:t>　　</a:t>
            </a:r>
            <a:r>
              <a:rPr lang="en-US" altLang="ja-JP" sz="3000" dirty="0" smtClean="0">
                <a:latin typeface="ＭＳ Ｐゴシック" panose="020B0600070205080204" pitchFamily="50" charset="-128"/>
                <a:ea typeface="ＭＳ Ｐゴシック" panose="020B0600070205080204" pitchFamily="50" charset="-128"/>
              </a:rPr>
              <a:t>『</a:t>
            </a:r>
            <a:r>
              <a:rPr lang="ja-JP" altLang="en-US" sz="3000" dirty="0" smtClean="0">
                <a:latin typeface="ＭＳ Ｐゴシック" panose="020B0600070205080204" pitchFamily="50" charset="-128"/>
                <a:ea typeface="ＭＳ Ｐゴシック" panose="020B0600070205080204" pitchFamily="50" charset="-128"/>
              </a:rPr>
              <a:t>大阪モノレール構造物設計指針</a:t>
            </a:r>
            <a:r>
              <a:rPr lang="en-US" altLang="ja-JP" sz="3000" dirty="0" smtClean="0">
                <a:latin typeface="ＭＳ Ｐゴシック" panose="020B0600070205080204" pitchFamily="50" charset="-128"/>
                <a:ea typeface="ＭＳ Ｐゴシック" panose="020B0600070205080204" pitchFamily="50" charset="-128"/>
              </a:rPr>
              <a:t>』</a:t>
            </a:r>
            <a:r>
              <a:rPr lang="ja-JP" altLang="en-US" sz="3000" dirty="0" smtClean="0">
                <a:latin typeface="ＭＳ Ｐゴシック" panose="020B0600070205080204" pitchFamily="50" charset="-128"/>
                <a:ea typeface="ＭＳ Ｐゴシック" panose="020B0600070205080204" pitchFamily="50" charset="-128"/>
              </a:rPr>
              <a:t>の改定に</a:t>
            </a:r>
            <a:endParaRPr lang="en-US" altLang="ja-JP" sz="3000" dirty="0" smtClean="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　</a:t>
            </a:r>
            <a:r>
              <a:rPr lang="ja-JP" altLang="en-US" sz="3000" dirty="0" smtClean="0">
                <a:latin typeface="ＭＳ Ｐゴシック" panose="020B0600070205080204" pitchFamily="50" charset="-128"/>
                <a:ea typeface="ＭＳ Ｐゴシック" panose="020B0600070205080204" pitchFamily="50" charset="-128"/>
              </a:rPr>
              <a:t>　　関する審議</a:t>
            </a:r>
            <a:endParaRPr lang="en-US" altLang="ja-JP" sz="3200" dirty="0">
              <a:latin typeface="HG丸ｺﾞｼｯｸM-PRO" panose="020F0600000000000000" pitchFamily="50" charset="-128"/>
              <a:ea typeface="HG丸ｺﾞｼｯｸM-PRO" panose="020F0600000000000000" pitchFamily="50" charset="-128"/>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35" y="5127724"/>
            <a:ext cx="45467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43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67544" y="604515"/>
            <a:ext cx="7920880" cy="523220"/>
          </a:xfrm>
          <a:prstGeom prst="rect">
            <a:avLst/>
          </a:prstGeom>
          <a:solidFill>
            <a:srgbClr val="D2FAFE"/>
          </a:solidFill>
        </p:spPr>
        <p:txBody>
          <a:bodyPr wrap="square" rtlCol="0">
            <a:spAutoFit/>
          </a:bodyPr>
          <a:lstStyle/>
          <a:p>
            <a:r>
              <a:rPr kumimoji="1" lang="ja-JP" altLang="en-US" sz="2800" dirty="0" smtClean="0">
                <a:latin typeface="ＭＳ Ｐゴシック" panose="020B0600070205080204" pitchFamily="50" charset="-128"/>
                <a:ea typeface="ＭＳ Ｐゴシック" panose="020B0600070205080204" pitchFamily="50" charset="-128"/>
              </a:rPr>
              <a:t>　主要構造物について</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70113" y="1127735"/>
            <a:ext cx="7715742" cy="707886"/>
          </a:xfrm>
          <a:prstGeom prst="rect">
            <a:avLst/>
          </a:prstGeom>
          <a:noFill/>
        </p:spPr>
        <p:txBody>
          <a:bodyPr wrap="square" rtlCol="0">
            <a:spAutoFit/>
          </a:bodyPr>
          <a:lstStyle/>
          <a:p>
            <a:r>
              <a:rPr lang="ja-JP" altLang="en-US" sz="2000" dirty="0" smtClean="0">
                <a:latin typeface="ＭＳ Ｐゴシック" panose="020B0600070205080204" pitchFamily="50" charset="-128"/>
                <a:ea typeface="ＭＳ Ｐゴシック" panose="020B0600070205080204" pitchFamily="50" charset="-128"/>
              </a:rPr>
              <a:t>　上部構造と支柱構造の種別計画基数は下記の数量を予定しており、主たる構造は、</a:t>
            </a:r>
            <a:r>
              <a:rPr lang="en-US" altLang="ja-JP" sz="2000" dirty="0" smtClean="0">
                <a:latin typeface="ＭＳ Ｐゴシック" panose="020B0600070205080204" pitchFamily="50" charset="-128"/>
                <a:ea typeface="ＭＳ Ｐゴシック" panose="020B0600070205080204" pitchFamily="50" charset="-128"/>
              </a:rPr>
              <a:t>PC</a:t>
            </a:r>
            <a:r>
              <a:rPr lang="ja-JP" altLang="en-US" sz="2000" dirty="0" smtClean="0">
                <a:latin typeface="ＭＳ Ｐゴシック" panose="020B0600070205080204" pitchFamily="50" charset="-128"/>
                <a:ea typeface="ＭＳ Ｐゴシック" panose="020B0600070205080204" pitchFamily="50" charset="-128"/>
              </a:rPr>
              <a:t>軌道桁と</a:t>
            </a:r>
            <a:r>
              <a:rPr lang="en-US" altLang="ja-JP" sz="2000" dirty="0" smtClean="0">
                <a:latin typeface="ＭＳ Ｐゴシック" panose="020B0600070205080204" pitchFamily="50" charset="-128"/>
                <a:ea typeface="ＭＳ Ｐゴシック" panose="020B0600070205080204" pitchFamily="50" charset="-128"/>
              </a:rPr>
              <a:t>RC</a:t>
            </a:r>
            <a:r>
              <a:rPr lang="ja-JP" altLang="en-US" sz="2000" dirty="0" smtClean="0">
                <a:latin typeface="ＭＳ Ｐゴシック" panose="020B0600070205080204" pitchFamily="50" charset="-128"/>
                <a:ea typeface="ＭＳ Ｐゴシック" panose="020B0600070205080204" pitchFamily="50" charset="-128"/>
              </a:rPr>
              <a:t>支柱である</a:t>
            </a:r>
            <a:r>
              <a:rPr kumimoji="1" lang="ja-JP" altLang="en-US" sz="2000" dirty="0" smtClean="0">
                <a:latin typeface="ＭＳ Ｐゴシック" panose="020B0600070205080204" pitchFamily="50" charset="-128"/>
                <a:ea typeface="ＭＳ Ｐゴシック" panose="020B0600070205080204" pitchFamily="50" charset="-128"/>
              </a:rPr>
              <a:t>。</a:t>
            </a:r>
            <a:endParaRPr kumimoji="1" lang="ja-JP" altLang="en-US" sz="2000" dirty="0">
              <a:latin typeface="ＭＳ Ｐゴシック" panose="020B0600070205080204" pitchFamily="50" charset="-128"/>
              <a:ea typeface="ＭＳ Ｐゴシック" panose="020B0600070205080204" pitchFamily="50" charset="-128"/>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15" y="1835621"/>
            <a:ext cx="767715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a:t>
            </a:r>
            <a:r>
              <a:rPr kumimoji="0" lang="zh-TW" altLang="en-US" sz="2400" dirty="0" smtClean="0">
                <a:latin typeface="HG丸ｺﾞｼｯｸM-PRO" panose="020F0600000000000000" pitchFamily="50" charset="-128"/>
                <a:ea typeface="HG丸ｺﾞｼｯｸM-PRO" panose="020F0600000000000000" pitchFamily="50" charset="-128"/>
                <a:cs typeface="Meiryo UI" pitchFamily="50" charset="-128"/>
              </a:rPr>
              <a:t>内容</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①性能規定</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19</a:t>
            </a:fld>
            <a:endParaRPr kumimoji="1" lang="ja-JP" altLang="en-US"/>
          </a:p>
        </p:txBody>
      </p:sp>
      <p:sp>
        <p:nvSpPr>
          <p:cNvPr id="9" name="テキスト ボックス 8"/>
          <p:cNvSpPr txBox="1"/>
          <p:nvPr/>
        </p:nvSpPr>
        <p:spPr>
          <a:xfrm>
            <a:off x="1259632" y="6093296"/>
            <a:ext cx="7272808" cy="369332"/>
          </a:xfrm>
          <a:prstGeom prst="rect">
            <a:avLst/>
          </a:prstGeom>
          <a:noFill/>
          <a:ln>
            <a:solidFill>
              <a:schemeClr val="tx1"/>
            </a:solidFill>
          </a:ln>
        </p:spPr>
        <p:txBody>
          <a:bodyPr wrap="square" rtlCol="0">
            <a:spAutoFit/>
          </a:bodyPr>
          <a:lstStyle/>
          <a:p>
            <a:r>
              <a:rPr kumimoji="1" lang="ja-JP" altLang="en-US" dirty="0" smtClean="0"/>
              <a:t>上部構造→</a:t>
            </a:r>
            <a:r>
              <a:rPr kumimoji="1" lang="ja-JP" altLang="en-US" b="1" dirty="0" smtClean="0">
                <a:solidFill>
                  <a:srgbClr val="FF0000"/>
                </a:solidFill>
              </a:rPr>
              <a:t>ＰＣ軌道桁</a:t>
            </a:r>
            <a:r>
              <a:rPr kumimoji="1" lang="ja-JP" altLang="en-US" dirty="0" smtClean="0"/>
              <a:t>　，　支柱構造→</a:t>
            </a:r>
            <a:r>
              <a:rPr kumimoji="1" lang="ja-JP" altLang="en-US" b="1" dirty="0" smtClean="0">
                <a:solidFill>
                  <a:srgbClr val="FF0000"/>
                </a:solidFill>
              </a:rPr>
              <a:t>ＲＣ支柱　</a:t>
            </a:r>
            <a:r>
              <a:rPr kumimoji="1" lang="ja-JP" altLang="en-US" dirty="0" smtClean="0"/>
              <a:t>を代表とし、検証する。</a:t>
            </a:r>
            <a:endParaRPr kumimoji="1" lang="ja-JP" altLang="en-US" dirty="0"/>
          </a:p>
        </p:txBody>
      </p:sp>
      <p:sp>
        <p:nvSpPr>
          <p:cNvPr id="10" name="正方形/長方形 9"/>
          <p:cNvSpPr/>
          <p:nvPr/>
        </p:nvSpPr>
        <p:spPr>
          <a:xfrm>
            <a:off x="1259631" y="2240904"/>
            <a:ext cx="6901833" cy="28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259632" y="4886920"/>
            <a:ext cx="6901833" cy="28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6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5400600"/>
          </a:xfrm>
          <a:noFill/>
        </p:spPr>
        <p:txBody>
          <a:bodyPr>
            <a:normAutofit fontScale="77500" lnSpcReduction="20000"/>
          </a:bodyPr>
          <a:lstStyle/>
          <a:p>
            <a:pPr marL="0" indent="0">
              <a:buNone/>
            </a:pPr>
            <a:r>
              <a:rPr kumimoji="1" lang="en-US" altLang="ja-JP"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１</a:t>
            </a:r>
            <a:r>
              <a:rPr lang="ja-JP" altLang="en-US" dirty="0" smtClean="0">
                <a:latin typeface="HG丸ｺﾞｼｯｸM-PRO" panose="020F0600000000000000" pitchFamily="50" charset="-128"/>
                <a:ea typeface="HG丸ｺﾞｼｯｸM-PRO" panose="020F0600000000000000" pitchFamily="50" charset="-128"/>
              </a:rPr>
              <a:t>．大阪モノレール技術</a:t>
            </a:r>
            <a:r>
              <a:rPr kumimoji="1" lang="ja-JP" altLang="en-US" dirty="0" smtClean="0">
                <a:latin typeface="HG丸ｺﾞｼｯｸM-PRO" panose="020F0600000000000000" pitchFamily="50" charset="-128"/>
                <a:ea typeface="HG丸ｺﾞｼｯｸM-PRO" panose="020F0600000000000000" pitchFamily="50" charset="-128"/>
              </a:rPr>
              <a:t>審議会の内容</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・過去</a:t>
            </a:r>
            <a:r>
              <a:rPr kumimoji="0" lang="ja-JP" altLang="en-US" dirty="0" smtClean="0">
                <a:latin typeface="HG丸ｺﾞｼｯｸM-PRO" panose="020F0600000000000000" pitchFamily="50" charset="-128"/>
                <a:ea typeface="HG丸ｺﾞｼｯｸM-PRO" panose="020F0600000000000000" pitchFamily="50" charset="-128"/>
                <a:cs typeface="Meiryo UI" pitchFamily="50" charset="-128"/>
              </a:rPr>
              <a:t>の</a:t>
            </a:r>
            <a:r>
              <a:rPr kumimoji="0" lang="ja-JP" altLang="en-US" dirty="0">
                <a:latin typeface="HG丸ｺﾞｼｯｸM-PRO" panose="020F0600000000000000" pitchFamily="50" charset="-128"/>
                <a:ea typeface="HG丸ｺﾞｼｯｸM-PRO" panose="020F0600000000000000" pitchFamily="50" charset="-128"/>
                <a:cs typeface="Meiryo UI" pitchFamily="50" charset="-128"/>
              </a:rPr>
              <a:t>審議</a:t>
            </a:r>
            <a:r>
              <a:rPr kumimoji="0" lang="ja-JP" altLang="en-US" dirty="0" smtClean="0">
                <a:latin typeface="HG丸ｺﾞｼｯｸM-PRO" panose="020F0600000000000000" pitchFamily="50" charset="-128"/>
                <a:ea typeface="HG丸ｺﾞｼｯｸM-PRO" panose="020F0600000000000000" pitchFamily="50" charset="-128"/>
                <a:cs typeface="Meiryo UI" pitchFamily="50" charset="-128"/>
              </a:rPr>
              <a:t>状況</a:t>
            </a:r>
            <a:endParaRPr kumimoji="0" lang="en-US" altLang="ja-JP" dirty="0" smtClean="0">
              <a:latin typeface="HG丸ｺﾞｼｯｸM-PRO" panose="020F0600000000000000" pitchFamily="50" charset="-128"/>
              <a:ea typeface="HG丸ｺﾞｼｯｸM-PRO" panose="020F0600000000000000" pitchFamily="50" charset="-128"/>
              <a:cs typeface="Meiryo UI" pitchFamily="50" charset="-128"/>
            </a:endParaRPr>
          </a:p>
          <a:p>
            <a:pPr marL="0" indent="0">
              <a:buNone/>
            </a:pPr>
            <a:r>
              <a:rPr kumimoji="0" lang="ja-JP" altLang="en-US"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dirty="0" smtClean="0">
                <a:latin typeface="HG丸ｺﾞｼｯｸM-PRO" panose="020F0600000000000000" pitchFamily="50" charset="-128"/>
                <a:ea typeface="HG丸ｺﾞｼｯｸM-PRO" panose="020F0600000000000000" pitchFamily="50" charset="-128"/>
                <a:cs typeface="Meiryo UI" pitchFamily="50" charset="-128"/>
              </a:rPr>
              <a:t>　・今回の審議内容</a:t>
            </a:r>
            <a:endParaRPr kumimoji="1"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２．道路橋示方書改定について</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・大阪</a:t>
            </a:r>
            <a:r>
              <a:rPr lang="ja-JP" altLang="en-US" dirty="0" smtClean="0">
                <a:latin typeface="HG丸ｺﾞｼｯｸM-PRO" panose="020F0600000000000000" pitchFamily="50" charset="-128"/>
                <a:ea typeface="HG丸ｺﾞｼｯｸM-PRO" panose="020F0600000000000000" pitchFamily="50" charset="-128"/>
              </a:rPr>
              <a:t>モノレール設計指針における道示の位置付</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・改定のポイント</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３．</a:t>
            </a:r>
            <a:r>
              <a:rPr lang="ja-JP" altLang="en-US" dirty="0" smtClean="0">
                <a:latin typeface="HG丸ｺﾞｼｯｸM-PRO" panose="020F0600000000000000" pitchFamily="50" charset="-128"/>
                <a:ea typeface="HG丸ｺﾞｼｯｸM-PRO" panose="020F0600000000000000" pitchFamily="50" charset="-128"/>
              </a:rPr>
              <a:t>第３回審</a:t>
            </a:r>
            <a:r>
              <a:rPr lang="ja-JP" altLang="en-US" dirty="0">
                <a:latin typeface="HG丸ｺﾞｼｯｸM-PRO" panose="020F0600000000000000" pitchFamily="50" charset="-128"/>
                <a:ea typeface="HG丸ｺﾞｼｯｸM-PRO" panose="020F0600000000000000" pitchFamily="50" charset="-128"/>
              </a:rPr>
              <a:t>議会　審議</a:t>
            </a:r>
            <a:r>
              <a:rPr lang="ja-JP" altLang="en-US" dirty="0" smtClean="0">
                <a:latin typeface="HG丸ｺﾞｼｯｸM-PRO" panose="020F0600000000000000" pitchFamily="50" charset="-128"/>
                <a:ea typeface="HG丸ｺﾞｼｯｸM-PRO" panose="020F0600000000000000" pitchFamily="50" charset="-128"/>
              </a:rPr>
              <a:t>内容</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　・大阪モノレールにおける性能規定</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・作用　活荷重、風荷重について</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４．今後のスケジュール</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Rectangle 5"/>
          <p:cNvSpPr>
            <a:spLocks noChangeArrowheads="1"/>
          </p:cNvSpPr>
          <p:nvPr/>
        </p:nvSpPr>
        <p:spPr bwMode="auto">
          <a:xfrm>
            <a:off x="0" y="260648"/>
            <a:ext cx="9144000" cy="864096"/>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ja-JP" altLang="en-US" sz="5000" dirty="0" smtClean="0">
                <a:latin typeface="HG丸ｺﾞｼｯｸM-PRO" panose="020F0600000000000000" pitchFamily="50" charset="-128"/>
                <a:ea typeface="HG丸ｺﾞｼｯｸM-PRO" panose="020F0600000000000000" pitchFamily="50" charset="-128"/>
                <a:cs typeface="Meiryo UI" pitchFamily="50" charset="-128"/>
              </a:rPr>
              <a:t>目　次</a:t>
            </a:r>
            <a:endParaRPr kumimoji="0" lang="ja-JP" altLang="en-US" sz="50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2</a:t>
            </a:fld>
            <a:endParaRPr kumimoji="1" lang="ja-JP" altLang="en-US"/>
          </a:p>
        </p:txBody>
      </p:sp>
    </p:spTree>
    <p:extLst>
      <p:ext uri="{BB962C8B-B14F-4D97-AF65-F5344CB8AC3E}">
        <p14:creationId xmlns:p14="http://schemas.microsoft.com/office/powerpoint/2010/main" val="1863621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0" y="5877272"/>
            <a:ext cx="88924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19064" y="1083982"/>
            <a:ext cx="0" cy="57137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741512" y="2333925"/>
            <a:ext cx="2425824" cy="353677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167336" y="2333925"/>
            <a:ext cx="504056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7884368" y="2333926"/>
            <a:ext cx="0" cy="3543346"/>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173760" y="2333926"/>
            <a:ext cx="0" cy="3543346"/>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741512" y="2333925"/>
            <a:ext cx="2432248" cy="3124"/>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3419871" y="2340496"/>
            <a:ext cx="2425824" cy="3536776"/>
          </a:xfrm>
          <a:prstGeom prst="line">
            <a:avLst/>
          </a:prstGeom>
          <a:ln w="635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角丸四角形吹き出し 40"/>
          <p:cNvSpPr/>
          <p:nvPr/>
        </p:nvSpPr>
        <p:spPr>
          <a:xfrm flipH="1">
            <a:off x="971600" y="6093296"/>
            <a:ext cx="1691680" cy="288032"/>
          </a:xfrm>
          <a:prstGeom prst="wedgeRoundRectCallout">
            <a:avLst>
              <a:gd name="adj1" fmla="val -80425"/>
              <a:gd name="adj2" fmla="val -1156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δ</a:t>
            </a:r>
            <a:r>
              <a:rPr kumimoji="1" lang="ja-JP" altLang="en-US" dirty="0" smtClean="0"/>
              <a:t>ｙ（降伏変位）</a:t>
            </a:r>
            <a:endParaRPr kumimoji="1" lang="ja-JP" altLang="en-US" dirty="0"/>
          </a:p>
        </p:txBody>
      </p:sp>
      <p:sp>
        <p:nvSpPr>
          <p:cNvPr id="42" name="正方形/長方形 41"/>
          <p:cNvSpPr/>
          <p:nvPr/>
        </p:nvSpPr>
        <p:spPr>
          <a:xfrm>
            <a:off x="8207897" y="5589240"/>
            <a:ext cx="936103"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dirty="0" smtClean="0">
                <a:solidFill>
                  <a:schemeClr val="tx1"/>
                </a:solidFill>
                <a:latin typeface="+mj-ea"/>
                <a:ea typeface="+mj-ea"/>
              </a:rPr>
              <a:t>δ</a:t>
            </a:r>
          </a:p>
          <a:p>
            <a:pPr algn="ctr"/>
            <a:r>
              <a:rPr kumimoji="1" lang="ja-JP" altLang="en-US" sz="1500" dirty="0" smtClean="0">
                <a:solidFill>
                  <a:schemeClr val="tx1"/>
                </a:solidFill>
                <a:latin typeface="+mj-ea"/>
                <a:ea typeface="+mj-ea"/>
              </a:rPr>
              <a:t>（変位）</a:t>
            </a:r>
            <a:endParaRPr kumimoji="1" lang="ja-JP" altLang="en-US" sz="1500" dirty="0">
              <a:solidFill>
                <a:schemeClr val="tx1"/>
              </a:solidFill>
              <a:latin typeface="+mj-ea"/>
              <a:ea typeface="+mj-ea"/>
            </a:endParaRPr>
          </a:p>
        </p:txBody>
      </p:sp>
      <p:sp>
        <p:nvSpPr>
          <p:cNvPr id="44" name="正方形/長方形 43"/>
          <p:cNvSpPr/>
          <p:nvPr/>
        </p:nvSpPr>
        <p:spPr>
          <a:xfrm>
            <a:off x="251012" y="836712"/>
            <a:ext cx="936103"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mj-ea"/>
                <a:ea typeface="+mj-ea"/>
              </a:rPr>
              <a:t>Ｐ</a:t>
            </a:r>
            <a:endParaRPr kumimoji="1" lang="en-US" altLang="ja-JP" sz="1500" dirty="0" smtClean="0">
              <a:solidFill>
                <a:schemeClr val="tx1"/>
              </a:solidFill>
              <a:latin typeface="+mj-ea"/>
              <a:ea typeface="+mj-ea"/>
            </a:endParaRPr>
          </a:p>
          <a:p>
            <a:pPr algn="ctr"/>
            <a:r>
              <a:rPr kumimoji="1" lang="ja-JP" altLang="en-US" sz="1500" dirty="0" smtClean="0">
                <a:solidFill>
                  <a:schemeClr val="tx1"/>
                </a:solidFill>
                <a:latin typeface="+mj-ea"/>
                <a:ea typeface="+mj-ea"/>
              </a:rPr>
              <a:t>（荷重）</a:t>
            </a:r>
            <a:endParaRPr kumimoji="1" lang="ja-JP" altLang="en-US" sz="1500" dirty="0">
              <a:solidFill>
                <a:schemeClr val="tx1"/>
              </a:solidFill>
              <a:latin typeface="+mj-ea"/>
              <a:ea typeface="+mj-ea"/>
            </a:endParaRPr>
          </a:p>
        </p:txBody>
      </p:sp>
      <p:sp>
        <p:nvSpPr>
          <p:cNvPr id="51" name="正方形/長方形 50"/>
          <p:cNvSpPr/>
          <p:nvPr/>
        </p:nvSpPr>
        <p:spPr>
          <a:xfrm>
            <a:off x="5012704" y="6032124"/>
            <a:ext cx="1151620" cy="20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solidFill>
                <a:schemeClr val="tx1"/>
              </a:solidFill>
              <a:latin typeface="+mj-ea"/>
              <a:ea typeface="+mj-ea"/>
            </a:endParaRPr>
          </a:p>
        </p:txBody>
      </p:sp>
      <p:sp>
        <p:nvSpPr>
          <p:cNvPr id="52" name="角丸四角形吹き出し 51"/>
          <p:cNvSpPr/>
          <p:nvPr/>
        </p:nvSpPr>
        <p:spPr>
          <a:xfrm flipH="1">
            <a:off x="2417676" y="1747517"/>
            <a:ext cx="1074204" cy="385339"/>
          </a:xfrm>
          <a:prstGeom prst="wedgeRoundRectCallout">
            <a:avLst>
              <a:gd name="adj1" fmla="val -20452"/>
              <a:gd name="adj2" fmla="val 772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降伏</a:t>
            </a:r>
            <a:r>
              <a:rPr lang="ja-JP" altLang="en-US" dirty="0"/>
              <a:t>点</a:t>
            </a:r>
            <a:endParaRPr kumimoji="1" lang="ja-JP" altLang="en-US" dirty="0"/>
          </a:p>
        </p:txBody>
      </p:sp>
      <p:sp>
        <p:nvSpPr>
          <p:cNvPr id="53" name="角丸四角形吹き出し 52"/>
          <p:cNvSpPr/>
          <p:nvPr/>
        </p:nvSpPr>
        <p:spPr>
          <a:xfrm flipH="1">
            <a:off x="7524328" y="1712482"/>
            <a:ext cx="1074204" cy="385339"/>
          </a:xfrm>
          <a:prstGeom prst="wedgeRoundRectCallout">
            <a:avLst>
              <a:gd name="adj1" fmla="val 19154"/>
              <a:gd name="adj2" fmla="val 78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終局</a:t>
            </a:r>
            <a:endParaRPr kumimoji="1" lang="ja-JP" altLang="en-US" dirty="0"/>
          </a:p>
        </p:txBody>
      </p:sp>
      <p:sp>
        <p:nvSpPr>
          <p:cNvPr id="54" name="円/楕円 53"/>
          <p:cNvSpPr/>
          <p:nvPr/>
        </p:nvSpPr>
        <p:spPr>
          <a:xfrm>
            <a:off x="3059832" y="2240888"/>
            <a:ext cx="180000" cy="1800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十字形 54"/>
          <p:cNvSpPr/>
          <p:nvPr/>
        </p:nvSpPr>
        <p:spPr>
          <a:xfrm rot="2700000">
            <a:off x="7659367" y="2165721"/>
            <a:ext cx="450000" cy="450000"/>
          </a:xfrm>
          <a:prstGeom prst="plus">
            <a:avLst>
              <a:gd name="adj" fmla="val 4220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flipH="1">
            <a:off x="1547824" y="1556792"/>
            <a:ext cx="1440000" cy="0"/>
          </a:xfrm>
          <a:prstGeom prst="line">
            <a:avLst/>
          </a:prstGeom>
          <a:ln w="1905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6300352" y="1556792"/>
            <a:ext cx="1440000" cy="0"/>
          </a:xfrm>
          <a:prstGeom prst="line">
            <a:avLst/>
          </a:prstGeom>
          <a:ln w="1905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4356136" y="1556792"/>
            <a:ext cx="1440000" cy="0"/>
          </a:xfrm>
          <a:prstGeom prst="line">
            <a:avLst/>
          </a:prstGeom>
          <a:ln w="1905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2988333" y="1436770"/>
            <a:ext cx="0" cy="264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flipV="1">
            <a:off x="5796134" y="1364762"/>
            <a:ext cx="1" cy="876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7740352" y="1412776"/>
            <a:ext cx="0" cy="264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1691840" y="1340768"/>
            <a:ext cx="1151620" cy="20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j-ea"/>
                <a:ea typeface="+mj-ea"/>
              </a:rPr>
              <a:t>限界</a:t>
            </a:r>
            <a:r>
              <a:rPr lang="ja-JP" altLang="en-US" sz="1500" dirty="0" smtClean="0">
                <a:solidFill>
                  <a:schemeClr val="tx1"/>
                </a:solidFill>
                <a:latin typeface="+mj-ea"/>
                <a:ea typeface="+mj-ea"/>
              </a:rPr>
              <a:t>状態１</a:t>
            </a:r>
            <a:endParaRPr kumimoji="1" lang="ja-JP" altLang="en-US" sz="1500" dirty="0">
              <a:solidFill>
                <a:schemeClr val="tx1"/>
              </a:solidFill>
              <a:latin typeface="+mj-ea"/>
              <a:ea typeface="+mj-ea"/>
            </a:endParaRPr>
          </a:p>
        </p:txBody>
      </p:sp>
      <p:sp>
        <p:nvSpPr>
          <p:cNvPr id="70" name="正方形/長方形 69"/>
          <p:cNvSpPr/>
          <p:nvPr/>
        </p:nvSpPr>
        <p:spPr>
          <a:xfrm>
            <a:off x="4427982" y="1340768"/>
            <a:ext cx="1151620" cy="20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j-ea"/>
                <a:ea typeface="+mj-ea"/>
              </a:rPr>
              <a:t>限界</a:t>
            </a:r>
            <a:r>
              <a:rPr lang="ja-JP" altLang="en-US" sz="1500" dirty="0" smtClean="0">
                <a:solidFill>
                  <a:schemeClr val="tx1"/>
                </a:solidFill>
                <a:latin typeface="+mj-ea"/>
                <a:ea typeface="+mj-ea"/>
              </a:rPr>
              <a:t>状態２</a:t>
            </a:r>
            <a:endParaRPr kumimoji="1" lang="ja-JP" altLang="en-US" sz="1500" dirty="0">
              <a:solidFill>
                <a:schemeClr val="tx1"/>
              </a:solidFill>
              <a:latin typeface="+mj-ea"/>
              <a:ea typeface="+mj-ea"/>
            </a:endParaRPr>
          </a:p>
        </p:txBody>
      </p:sp>
      <p:sp>
        <p:nvSpPr>
          <p:cNvPr id="71" name="正方形/長方形 70"/>
          <p:cNvSpPr/>
          <p:nvPr/>
        </p:nvSpPr>
        <p:spPr>
          <a:xfrm>
            <a:off x="6372200" y="1340768"/>
            <a:ext cx="1151620" cy="20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j-ea"/>
                <a:ea typeface="+mj-ea"/>
              </a:rPr>
              <a:t>限界</a:t>
            </a:r>
            <a:r>
              <a:rPr lang="ja-JP" altLang="en-US" sz="1500" dirty="0" smtClean="0">
                <a:solidFill>
                  <a:schemeClr val="tx1"/>
                </a:solidFill>
                <a:latin typeface="+mj-ea"/>
                <a:ea typeface="+mj-ea"/>
              </a:rPr>
              <a:t>状態３</a:t>
            </a:r>
            <a:endParaRPr kumimoji="1" lang="ja-JP" altLang="en-US" sz="1500" dirty="0">
              <a:solidFill>
                <a:schemeClr val="tx1"/>
              </a:solidFill>
              <a:latin typeface="+mj-ea"/>
              <a:ea typeface="+mj-ea"/>
            </a:endParaRPr>
          </a:p>
        </p:txBody>
      </p:sp>
      <p:cxnSp>
        <p:nvCxnSpPr>
          <p:cNvPr id="81" name="直線矢印コネクタ 80"/>
          <p:cNvCxnSpPr/>
          <p:nvPr/>
        </p:nvCxnSpPr>
        <p:spPr>
          <a:xfrm flipV="1">
            <a:off x="1982726" y="3140968"/>
            <a:ext cx="420886" cy="576064"/>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1644570" y="3645024"/>
            <a:ext cx="335142" cy="2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latin typeface="+mj-ea"/>
                <a:ea typeface="+mj-ea"/>
              </a:rPr>
              <a:t>①</a:t>
            </a:r>
            <a:endParaRPr kumimoji="1" lang="ja-JP" altLang="en-US" sz="2000" b="1" dirty="0">
              <a:solidFill>
                <a:srgbClr val="FF0000"/>
              </a:solidFill>
              <a:latin typeface="+mj-ea"/>
              <a:ea typeface="+mj-ea"/>
            </a:endParaRPr>
          </a:p>
        </p:txBody>
      </p:sp>
      <p:sp>
        <p:nvSpPr>
          <p:cNvPr id="84" name="正方形/長方形 83"/>
          <p:cNvSpPr/>
          <p:nvPr/>
        </p:nvSpPr>
        <p:spPr>
          <a:xfrm>
            <a:off x="3923928" y="1844824"/>
            <a:ext cx="335142" cy="2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latin typeface="+mj-ea"/>
                <a:ea typeface="+mj-ea"/>
              </a:rPr>
              <a:t>②</a:t>
            </a:r>
            <a:endParaRPr kumimoji="1" lang="ja-JP" altLang="en-US" sz="2000" b="1" dirty="0">
              <a:solidFill>
                <a:srgbClr val="FF0000"/>
              </a:solidFill>
              <a:latin typeface="+mj-ea"/>
              <a:ea typeface="+mj-ea"/>
            </a:endParaRPr>
          </a:p>
        </p:txBody>
      </p:sp>
      <p:cxnSp>
        <p:nvCxnSpPr>
          <p:cNvPr id="85" name="直線矢印コネクタ 84"/>
          <p:cNvCxnSpPr/>
          <p:nvPr/>
        </p:nvCxnSpPr>
        <p:spPr>
          <a:xfrm>
            <a:off x="3719302" y="2240888"/>
            <a:ext cx="708682" cy="0"/>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4329779" y="3489624"/>
            <a:ext cx="335142" cy="29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latin typeface="+mj-ea"/>
                <a:ea typeface="+mj-ea"/>
              </a:rPr>
              <a:t>③</a:t>
            </a:r>
            <a:endParaRPr kumimoji="1" lang="ja-JP" altLang="en-US" sz="2000" b="1" dirty="0">
              <a:solidFill>
                <a:srgbClr val="FF0000"/>
              </a:solidFill>
              <a:latin typeface="+mj-ea"/>
              <a:ea typeface="+mj-ea"/>
            </a:endParaRPr>
          </a:p>
        </p:txBody>
      </p:sp>
      <p:cxnSp>
        <p:nvCxnSpPr>
          <p:cNvPr id="88" name="直線矢印コネクタ 87"/>
          <p:cNvCxnSpPr/>
          <p:nvPr/>
        </p:nvCxnSpPr>
        <p:spPr>
          <a:xfrm flipH="1">
            <a:off x="4221747" y="3717032"/>
            <a:ext cx="494269" cy="720080"/>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a:off x="5040053" y="3639332"/>
            <a:ext cx="2706330" cy="214794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限界状態１</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⇒弾性域にあり降伏に達しない状態（可逆性を有する）</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b="1" dirty="0" smtClean="0">
                <a:solidFill>
                  <a:srgbClr val="FF0000"/>
                </a:solidFill>
                <a:latin typeface="HG丸ｺﾞｼｯｸM-PRO" panose="020F0600000000000000" pitchFamily="50" charset="-128"/>
                <a:ea typeface="HG丸ｺﾞｼｯｸM-PRO" panose="020F0600000000000000" pitchFamily="50" charset="-128"/>
              </a:rPr>
              <a:t>限界状態２</a:t>
            </a:r>
            <a:endParaRPr kumimoji="1" lang="en-US" altLang="ja-JP" sz="11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100" b="1" dirty="0" smtClean="0">
                <a:solidFill>
                  <a:srgbClr val="FF0000"/>
                </a:solidFill>
                <a:latin typeface="HG丸ｺﾞｼｯｸM-PRO" panose="020F0600000000000000" pitchFamily="50" charset="-128"/>
                <a:ea typeface="HG丸ｺﾞｼｯｸM-PRO" panose="020F0600000000000000" pitchFamily="50" charset="-128"/>
              </a:rPr>
              <a:t>⇒降伏点を超え、塑性化が想定されるが、想定範囲内であり、条件のもと使用できる状態</a:t>
            </a:r>
            <a:endParaRPr lang="en-US" altLang="ja-JP" sz="11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限界状態３</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⇒これを超えると荷重を支持する能力が損なわれる状態</a:t>
            </a:r>
          </a:p>
        </p:txBody>
      </p:sp>
      <p:sp>
        <p:nvSpPr>
          <p:cNvPr id="96" name="円/楕円 95"/>
          <p:cNvSpPr/>
          <p:nvPr/>
        </p:nvSpPr>
        <p:spPr>
          <a:xfrm>
            <a:off x="3329871" y="5787272"/>
            <a:ext cx="180000" cy="1800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角丸四角形吹き出し 96"/>
          <p:cNvSpPr/>
          <p:nvPr/>
        </p:nvSpPr>
        <p:spPr>
          <a:xfrm flipH="1">
            <a:off x="107504" y="4108884"/>
            <a:ext cx="2952328" cy="1494176"/>
          </a:xfrm>
          <a:prstGeom prst="wedgeRoundRectCallout">
            <a:avLst>
              <a:gd name="adj1" fmla="val -59769"/>
              <a:gd name="adj2" fmla="val 53945"/>
              <a:gd name="adj3" fmla="val 16667"/>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偶発作用支配的状況において、復旧し、運行を再開できる限界の状態を</a:t>
            </a:r>
            <a:r>
              <a:rPr kumimoji="1" lang="en-US" altLang="ja-JP" sz="1600" dirty="0" smtClean="0">
                <a:solidFill>
                  <a:srgbClr val="FF0000"/>
                </a:solidFill>
              </a:rPr>
              <a:t>『</a:t>
            </a:r>
            <a:r>
              <a:rPr kumimoji="1" lang="ja-JP" altLang="en-US" sz="1600" dirty="0" smtClean="0">
                <a:solidFill>
                  <a:srgbClr val="FF0000"/>
                </a:solidFill>
              </a:rPr>
              <a:t>残留変位</a:t>
            </a:r>
            <a:r>
              <a:rPr kumimoji="1" lang="en-US" altLang="ja-JP" sz="1600" dirty="0" smtClean="0">
                <a:solidFill>
                  <a:srgbClr val="FF0000"/>
                </a:solidFill>
              </a:rPr>
              <a:t>』</a:t>
            </a:r>
          </a:p>
          <a:p>
            <a:pPr algn="ctr"/>
            <a:r>
              <a:rPr kumimoji="1" lang="ja-JP" altLang="en-US" sz="1600" dirty="0" smtClean="0">
                <a:solidFill>
                  <a:srgbClr val="FF0000"/>
                </a:solidFill>
              </a:rPr>
              <a:t>として数値化する。</a:t>
            </a:r>
            <a:endParaRPr kumimoji="1" lang="ja-JP" altLang="en-US" sz="1600" dirty="0">
              <a:solidFill>
                <a:srgbClr val="FF0000"/>
              </a:solidFill>
            </a:endParaRPr>
          </a:p>
        </p:txBody>
      </p:sp>
      <p:sp>
        <p:nvSpPr>
          <p:cNvPr id="46" name="角丸四角形吹き出し 45"/>
          <p:cNvSpPr/>
          <p:nvPr/>
        </p:nvSpPr>
        <p:spPr>
          <a:xfrm flipH="1">
            <a:off x="3419872" y="6093296"/>
            <a:ext cx="2744452" cy="288032"/>
          </a:xfrm>
          <a:prstGeom prst="wedgeRoundRectCallout">
            <a:avLst>
              <a:gd name="adj1" fmla="val 43931"/>
              <a:gd name="adj2" fmla="val -966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残留変位の制限値</a:t>
            </a:r>
            <a:endParaRPr lang="ja-JP" altLang="en-US" dirty="0"/>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20</a:t>
            </a:fld>
            <a:endParaRPr kumimoji="1" lang="ja-JP" altLang="en-US"/>
          </a:p>
        </p:txBody>
      </p:sp>
      <p:sp>
        <p:nvSpPr>
          <p:cNvPr id="43" name="正方形/長方形 42"/>
          <p:cNvSpPr/>
          <p:nvPr/>
        </p:nvSpPr>
        <p:spPr>
          <a:xfrm>
            <a:off x="7092280" y="6093296"/>
            <a:ext cx="1562151"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err="1">
                <a:solidFill>
                  <a:schemeClr val="tx1"/>
                </a:solidFill>
              </a:rPr>
              <a:t>δu</a:t>
            </a:r>
            <a:r>
              <a:rPr lang="ja-JP" altLang="en-US" sz="1600" dirty="0">
                <a:solidFill>
                  <a:schemeClr val="tx1"/>
                </a:solidFill>
              </a:rPr>
              <a:t>（終局変位）</a:t>
            </a:r>
          </a:p>
        </p:txBody>
      </p:sp>
      <p:sp>
        <p:nvSpPr>
          <p:cNvPr id="45"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a:t>
            </a:r>
            <a:r>
              <a:rPr kumimoji="0" lang="zh-TW" altLang="en-US" sz="2400" dirty="0" smtClean="0">
                <a:latin typeface="HG丸ｺﾞｼｯｸM-PRO" panose="020F0600000000000000" pitchFamily="50" charset="-128"/>
                <a:ea typeface="HG丸ｺﾞｼｯｸM-PRO" panose="020F0600000000000000" pitchFamily="50" charset="-128"/>
                <a:cs typeface="Meiryo UI" pitchFamily="50" charset="-128"/>
              </a:rPr>
              <a:t>内容</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①性能規定</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Tree>
    <p:extLst>
      <p:ext uri="{BB962C8B-B14F-4D97-AF65-F5344CB8AC3E}">
        <p14:creationId xmlns:p14="http://schemas.microsoft.com/office/powerpoint/2010/main" val="1030669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12" y="980728"/>
            <a:ext cx="8676728" cy="369332"/>
          </a:xfrm>
          <a:prstGeom prst="rect">
            <a:avLst/>
          </a:prstGeom>
          <a:noFill/>
          <a:ln>
            <a:solidFill>
              <a:schemeClr val="tx1"/>
            </a:solidFill>
          </a:ln>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残留変位の</a:t>
            </a:r>
            <a:r>
              <a:rPr lang="ja-JP" altLang="en-US" dirty="0" smtClean="0">
                <a:latin typeface="ＭＳ Ｐゴシック" panose="020B0600070205080204" pitchFamily="50" charset="-128"/>
                <a:ea typeface="ＭＳ Ｐゴシック" panose="020B0600070205080204" pitchFamily="50" charset="-128"/>
              </a:rPr>
              <a:t>制限値については</a:t>
            </a:r>
            <a:r>
              <a:rPr lang="ja-JP" altLang="en-US" dirty="0">
                <a:latin typeface="ＭＳ Ｐゴシック" panose="020B0600070205080204" pitchFamily="50" charset="-128"/>
                <a:ea typeface="ＭＳ Ｐゴシック" panose="020B0600070205080204" pitchFamily="50" charset="-128"/>
              </a:rPr>
              <a:t>、</a:t>
            </a:r>
            <a:r>
              <a:rPr lang="ja-JP" altLang="en-US" b="1" dirty="0">
                <a:solidFill>
                  <a:srgbClr val="FF0000"/>
                </a:solidFill>
                <a:latin typeface="ＭＳ Ｐゴシック" panose="020B0600070205080204" pitchFamily="50" charset="-128"/>
                <a:ea typeface="ＭＳ Ｐゴシック" panose="020B0600070205080204" pitchFamily="50" charset="-128"/>
              </a:rPr>
              <a:t>制限値案２</a:t>
            </a:r>
            <a:r>
              <a:rPr lang="ja-JP" altLang="en-US" dirty="0">
                <a:latin typeface="ＭＳ Ｐゴシック" panose="020B0600070205080204" pitchFamily="50" charset="-128"/>
                <a:ea typeface="ＭＳ Ｐゴシック" panose="020B0600070205080204" pitchFamily="50" charset="-128"/>
              </a:rPr>
              <a:t>を</a:t>
            </a:r>
            <a:r>
              <a:rPr lang="ja-JP" altLang="en-US" dirty="0" smtClean="0">
                <a:latin typeface="ＭＳ Ｐゴシック" panose="020B0600070205080204" pitchFamily="50" charset="-128"/>
                <a:ea typeface="ＭＳ Ｐゴシック" panose="020B0600070205080204" pitchFamily="50" charset="-128"/>
              </a:rPr>
              <a:t>提案</a:t>
            </a:r>
            <a:r>
              <a:rPr lang="ja-JP" altLang="en-US" dirty="0">
                <a:latin typeface="ＭＳ Ｐゴシック" panose="020B0600070205080204" pitchFamily="50" charset="-128"/>
                <a:ea typeface="ＭＳ Ｐゴシック" panose="020B0600070205080204" pitchFamily="50" charset="-128"/>
              </a:rPr>
              <a:t>する</a:t>
            </a:r>
            <a:r>
              <a:rPr lang="ja-JP" altLang="en-US" dirty="0" smtClean="0">
                <a:latin typeface="ＭＳ Ｐゴシック" panose="020B0600070205080204" pitchFamily="50" charset="-128"/>
                <a:ea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E63F6462-C95E-4C1F-A2EC-2E2D06929884}" type="slidenum">
              <a:rPr kumimoji="1" lang="ja-JP" altLang="en-US" smtClean="0"/>
              <a:t>21</a:t>
            </a:fld>
            <a:endParaRPr kumimoji="1" lang="ja-JP" altLang="en-US"/>
          </a:p>
        </p:txBody>
      </p:sp>
      <p:graphicFrame>
        <p:nvGraphicFramePr>
          <p:cNvPr id="24" name="表 23"/>
          <p:cNvGraphicFramePr>
            <a:graphicFrameLocks noGrp="1"/>
          </p:cNvGraphicFramePr>
          <p:nvPr>
            <p:extLst>
              <p:ext uri="{D42A27DB-BD31-4B8C-83A1-F6EECF244321}">
                <p14:modId xmlns:p14="http://schemas.microsoft.com/office/powerpoint/2010/main" val="2151694574"/>
              </p:ext>
            </p:extLst>
          </p:nvPr>
        </p:nvGraphicFramePr>
        <p:xfrm>
          <a:off x="696621" y="1597815"/>
          <a:ext cx="7750758" cy="4530733"/>
        </p:xfrm>
        <a:graphic>
          <a:graphicData uri="http://schemas.openxmlformats.org/drawingml/2006/table">
            <a:tbl>
              <a:tblPr/>
              <a:tblGrid>
                <a:gridCol w="1080045"/>
                <a:gridCol w="829600"/>
                <a:gridCol w="2921861"/>
                <a:gridCol w="2919252"/>
              </a:tblGrid>
              <a:tr h="2812775">
                <a:tc rowSpan="3" gridSpan="2">
                  <a:txBody>
                    <a:bodyPr/>
                    <a:lstStyle/>
                    <a:p>
                      <a:pPr algn="ctr" fontAlgn="ctr"/>
                      <a:r>
                        <a:rPr lang="ja-JP" altLang="en-US" sz="1100" b="1" i="0" u="none" strike="noStrike" dirty="0">
                          <a:solidFill>
                            <a:srgbClr val="FFFFFF"/>
                          </a:solidFill>
                          <a:effectLst/>
                          <a:latin typeface="ＭＳ Ｐゴシック"/>
                        </a:rPr>
                        <a:t>支承部の調整可能量</a:t>
                      </a:r>
                      <a:br>
                        <a:rPr lang="ja-JP" altLang="en-US" sz="1100" b="1" i="0" u="none" strike="noStrike" dirty="0">
                          <a:solidFill>
                            <a:srgbClr val="FFFFFF"/>
                          </a:solidFill>
                          <a:effectLst/>
                          <a:latin typeface="ＭＳ Ｐゴシック"/>
                        </a:rPr>
                      </a:br>
                      <a:r>
                        <a:rPr lang="ja-JP" altLang="en-US" sz="1100" b="1" i="0" u="none" strike="noStrike" dirty="0">
                          <a:solidFill>
                            <a:srgbClr val="FFFFFF"/>
                          </a:solidFill>
                          <a:effectLst/>
                          <a:latin typeface="ＭＳ Ｐゴシック"/>
                        </a:rPr>
                        <a:t>（ダボと下沓の隙間）</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rowSpan="3"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Ｐゴシック"/>
                        </a:rPr>
                        <a:t>　</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59921">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900" b="1" i="0" u="none" strike="noStrike">
                          <a:solidFill>
                            <a:srgbClr val="000000"/>
                          </a:solidFill>
                          <a:effectLst/>
                          <a:latin typeface="HG丸ｺﾞｼｯｸM-PRO"/>
                        </a:rPr>
                        <a:t>橋軸方向</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zh-TW" altLang="en-US" sz="900" b="1" i="0" u="none" strike="noStrike">
                          <a:solidFill>
                            <a:srgbClr val="000000"/>
                          </a:solidFill>
                          <a:effectLst/>
                          <a:latin typeface="HG丸ｺﾞｼｯｸM-PRO"/>
                        </a:rPr>
                        <a:t>橋軸直角方向</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59921">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sz="900" b="1" i="0" u="none" strike="noStrike">
                          <a:solidFill>
                            <a:srgbClr val="000000"/>
                          </a:solidFill>
                          <a:effectLst/>
                          <a:latin typeface="HG丸ｺﾞｼｯｸM-PRO"/>
                        </a:rPr>
                        <a:t>30mm</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HG丸ｺﾞｼｯｸM-PRO"/>
                        </a:rPr>
                        <a:t>55mm</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921">
                <a:tc gridSpan="2">
                  <a:txBody>
                    <a:bodyPr/>
                    <a:lstStyle/>
                    <a:p>
                      <a:pPr algn="ctr" fontAlgn="ctr"/>
                      <a:r>
                        <a:rPr lang="ja-JP" altLang="en-US" sz="1000" b="1" i="0" u="none" strike="noStrike" dirty="0">
                          <a:solidFill>
                            <a:srgbClr val="FFFFFF"/>
                          </a:solidFill>
                          <a:effectLst/>
                          <a:latin typeface="ＭＳ Ｐゴシック"/>
                        </a:rPr>
                        <a:t>軌道据付け公差</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kumimoji="1" lang="ja-JP" altLang="en-US"/>
                    </a:p>
                  </a:txBody>
                  <a:tcPr/>
                </a:tc>
                <a:tc>
                  <a:txBody>
                    <a:bodyPr/>
                    <a:lstStyle/>
                    <a:p>
                      <a:pPr algn="ctr" fontAlgn="ctr"/>
                      <a:r>
                        <a:rPr lang="en-US" sz="900" b="1" i="0" u="none" strike="noStrike">
                          <a:solidFill>
                            <a:srgbClr val="000000"/>
                          </a:solidFill>
                          <a:effectLst/>
                          <a:latin typeface="HG丸ｺﾞｼｯｸM-PRO"/>
                        </a:rPr>
                        <a:t>±10mm</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HG丸ｺﾞｼｯｸM-PRO"/>
                        </a:rPr>
                        <a:t>7/1000rad</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843">
                <a:tc gridSpan="2">
                  <a:txBody>
                    <a:bodyPr/>
                    <a:lstStyle/>
                    <a:p>
                      <a:pPr algn="ctr" fontAlgn="ctr"/>
                      <a:r>
                        <a:rPr lang="ja-JP" altLang="en-US" sz="1000" b="1" i="0" u="none" strike="noStrike">
                          <a:solidFill>
                            <a:srgbClr val="FFFFFF"/>
                          </a:solidFill>
                          <a:effectLst/>
                          <a:latin typeface="ＭＳ Ｐゴシック"/>
                        </a:rPr>
                        <a:t>道路橋示方書</a:t>
                      </a:r>
                      <a:br>
                        <a:rPr lang="ja-JP" altLang="en-US" sz="1000" b="1" i="0" u="none" strike="noStrike">
                          <a:solidFill>
                            <a:srgbClr val="FFFFFF"/>
                          </a:solidFill>
                          <a:effectLst/>
                          <a:latin typeface="ＭＳ Ｐゴシック"/>
                        </a:rPr>
                      </a:br>
                      <a:r>
                        <a:rPr lang="ja-JP" altLang="en-US" sz="1000" b="1" i="0" u="none" strike="noStrike">
                          <a:solidFill>
                            <a:srgbClr val="FFFFFF"/>
                          </a:solidFill>
                          <a:effectLst/>
                          <a:latin typeface="ＭＳ Ｐゴシック"/>
                        </a:rPr>
                        <a:t>残留変位の制限値</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kumimoji="1" lang="ja-JP" altLang="en-US"/>
                    </a:p>
                  </a:txBody>
                  <a:tcPr/>
                </a:tc>
                <a:tc gridSpan="2">
                  <a:txBody>
                    <a:bodyPr/>
                    <a:lstStyle/>
                    <a:p>
                      <a:pPr algn="ctr" fontAlgn="ctr"/>
                      <a:r>
                        <a:rPr lang="en-US" sz="900" b="1" i="0" u="none" strike="noStrike">
                          <a:solidFill>
                            <a:srgbClr val="000000"/>
                          </a:solidFill>
                          <a:effectLst/>
                          <a:latin typeface="HG丸ｺﾞｼｯｸM-PRO"/>
                        </a:rPr>
                        <a:t>1/100×H(mm)</a:t>
                      </a:r>
                      <a:br>
                        <a:rPr lang="en-US" sz="900" b="1" i="0" u="none" strike="noStrike">
                          <a:solidFill>
                            <a:srgbClr val="000000"/>
                          </a:solidFill>
                          <a:effectLst/>
                          <a:latin typeface="HG丸ｺﾞｼｯｸM-PRO"/>
                        </a:rPr>
                      </a:br>
                      <a:r>
                        <a:rPr lang="en-US" sz="900" b="1" i="0" u="none" strike="noStrike">
                          <a:solidFill>
                            <a:srgbClr val="000000"/>
                          </a:solidFill>
                          <a:effectLst/>
                          <a:latin typeface="HG丸ｺﾞｼｯｸM-PRO"/>
                        </a:rPr>
                        <a:t>；</a:t>
                      </a:r>
                      <a:r>
                        <a:rPr lang="ja-JP" altLang="en-US" sz="900" b="1" i="0" u="none" strike="noStrike">
                          <a:solidFill>
                            <a:srgbClr val="000000"/>
                          </a:solidFill>
                          <a:effectLst/>
                          <a:latin typeface="HG丸ｺﾞｼｯｸM-PRO"/>
                        </a:rPr>
                        <a:t>上部工の慣性力作用位置～柱基部の高さ＝</a:t>
                      </a:r>
                      <a:r>
                        <a:rPr lang="en-US" sz="900" b="1" i="0" u="none" strike="noStrike">
                          <a:solidFill>
                            <a:srgbClr val="000000"/>
                          </a:solidFill>
                          <a:effectLst/>
                          <a:latin typeface="HG丸ｺﾞｼｯｸM-PRO"/>
                        </a:rPr>
                        <a:t>H(mm)</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625582">
                <a:tc>
                  <a:txBody>
                    <a:bodyPr/>
                    <a:lstStyle/>
                    <a:p>
                      <a:pPr algn="ctr" fontAlgn="ctr"/>
                      <a:r>
                        <a:rPr lang="ja-JP" altLang="en-US" sz="1000" b="1" i="0" u="none" strike="noStrike">
                          <a:solidFill>
                            <a:srgbClr val="000000"/>
                          </a:solidFill>
                          <a:effectLst/>
                          <a:latin typeface="ＭＳ Ｐゴシック"/>
                        </a:rPr>
                        <a:t>大阪モノレール</a:t>
                      </a:r>
                      <a:br>
                        <a:rPr lang="ja-JP" altLang="en-US" sz="1000" b="1" i="0" u="none" strike="noStrike">
                          <a:solidFill>
                            <a:srgbClr val="000000"/>
                          </a:solidFill>
                          <a:effectLst/>
                          <a:latin typeface="ＭＳ Ｐゴシック"/>
                        </a:rPr>
                      </a:br>
                      <a:r>
                        <a:rPr lang="ja-JP" altLang="en-US" sz="1000" b="1" i="0" u="none" strike="noStrike">
                          <a:solidFill>
                            <a:srgbClr val="000000"/>
                          </a:solidFill>
                          <a:effectLst/>
                          <a:latin typeface="ＭＳ Ｐゴシック"/>
                        </a:rPr>
                        <a:t>支柱残留変位</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000" b="1" i="0" u="none" strike="noStrike" dirty="0">
                          <a:solidFill>
                            <a:srgbClr val="000000"/>
                          </a:solidFill>
                          <a:effectLst/>
                          <a:latin typeface="ＭＳ Ｐゴシック"/>
                        </a:rPr>
                        <a:t>制限値案２</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900" b="1" i="0" u="none" strike="noStrike" dirty="0">
                          <a:solidFill>
                            <a:srgbClr val="000000"/>
                          </a:solidFill>
                          <a:effectLst/>
                          <a:latin typeface="HG丸ｺﾞｼｯｸM-PRO"/>
                        </a:rPr>
                        <a:t>1/100×H(mm)</a:t>
                      </a: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900" b="1" i="0" u="none" strike="noStrike" dirty="0">
                          <a:solidFill>
                            <a:srgbClr val="000000"/>
                          </a:solidFill>
                          <a:effectLst/>
                          <a:latin typeface="HG丸ｺﾞｼｯｸM-PRO"/>
                        </a:rPr>
                        <a:t>1/100×H(mm),</a:t>
                      </a:r>
                      <a:br>
                        <a:rPr lang="en-US" sz="900" b="1" i="0" u="none" strike="noStrike" dirty="0">
                          <a:solidFill>
                            <a:srgbClr val="000000"/>
                          </a:solidFill>
                          <a:effectLst/>
                          <a:latin typeface="HG丸ｺﾞｼｯｸM-PRO"/>
                        </a:rPr>
                      </a:br>
                      <a:r>
                        <a:rPr lang="en-US" sz="900" b="1" i="0" u="none" strike="noStrike" dirty="0">
                          <a:solidFill>
                            <a:srgbClr val="000000"/>
                          </a:solidFill>
                          <a:effectLst/>
                          <a:latin typeface="HG丸ｺﾞｼｯｸM-PRO"/>
                        </a:rPr>
                        <a:t>55＋</a:t>
                      </a:r>
                      <a:r>
                        <a:rPr lang="ja-JP" altLang="en-US" sz="900" b="1" i="0" u="none" strike="noStrike" dirty="0">
                          <a:solidFill>
                            <a:srgbClr val="000000"/>
                          </a:solidFill>
                          <a:effectLst/>
                          <a:latin typeface="HG丸ｺﾞｼｯｸM-PRO"/>
                        </a:rPr>
                        <a:t>軌道据付け公差（</a:t>
                      </a:r>
                      <a:r>
                        <a:rPr lang="en-US" sz="900" b="1" i="0" u="none" strike="noStrike" dirty="0">
                          <a:solidFill>
                            <a:srgbClr val="000000"/>
                          </a:solidFill>
                          <a:effectLst/>
                          <a:latin typeface="HG丸ｺﾞｼｯｸM-PRO"/>
                        </a:rPr>
                        <a:t>mm</a:t>
                      </a:r>
                      <a:r>
                        <a:rPr lang="en-US" sz="900" b="1" i="0" u="none" strike="noStrike" dirty="0" smtClean="0">
                          <a:solidFill>
                            <a:srgbClr val="000000"/>
                          </a:solidFill>
                          <a:effectLst/>
                          <a:latin typeface="HG丸ｺﾞｼｯｸM-PRO"/>
                        </a:rPr>
                        <a:t>）</a:t>
                      </a:r>
                      <a:r>
                        <a:rPr lang="ja-JP" altLang="en-US" sz="900" b="1" i="0" u="none" strike="noStrike" dirty="0" smtClean="0">
                          <a:solidFill>
                            <a:srgbClr val="000000"/>
                          </a:solidFill>
                          <a:effectLst/>
                          <a:latin typeface="HG丸ｺﾞｼｯｸM-PRO"/>
                        </a:rPr>
                        <a:t>の小さい値</a:t>
                      </a:r>
                      <a:endParaRPr lang="en-US" sz="900" b="1" i="0" u="none" strike="noStrike" dirty="0">
                        <a:solidFill>
                          <a:srgbClr val="000000"/>
                        </a:solidFill>
                        <a:effectLst/>
                        <a:latin typeface="HG丸ｺﾞｼｯｸM-PRO"/>
                      </a:endParaRPr>
                    </a:p>
                  </a:txBody>
                  <a:tcPr marL="7813" marR="7813" marT="7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2" name="正方形/長方形 1"/>
          <p:cNvSpPr/>
          <p:nvPr/>
        </p:nvSpPr>
        <p:spPr>
          <a:xfrm>
            <a:off x="683568" y="5517232"/>
            <a:ext cx="7757522" cy="6120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5" t="1068" r="291" b="588"/>
          <a:stretch/>
        </p:blipFill>
        <p:spPr bwMode="auto">
          <a:xfrm>
            <a:off x="2675753" y="1702051"/>
            <a:ext cx="5728531" cy="2592288"/>
          </a:xfrm>
          <a:prstGeom prst="rect">
            <a:avLst/>
          </a:prstGeom>
          <a:solidFill>
            <a:schemeClr val="accent1"/>
          </a:solidFill>
          <a:ln w="0">
            <a:noFill/>
            <a:miter lim="800000"/>
            <a:headEnd/>
            <a:tailEnd/>
          </a:ln>
          <a:effectLst/>
          <a:extLst/>
        </p:spPr>
      </p:pic>
      <p:sp>
        <p:nvSpPr>
          <p:cNvPr id="10"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a:t>
            </a:r>
            <a:r>
              <a:rPr kumimoji="0" lang="zh-TW" altLang="en-US" sz="2400" dirty="0" smtClean="0">
                <a:latin typeface="HG丸ｺﾞｼｯｸM-PRO" panose="020F0600000000000000" pitchFamily="50" charset="-128"/>
                <a:ea typeface="HG丸ｺﾞｼｯｸM-PRO" panose="020F0600000000000000" pitchFamily="50" charset="-128"/>
                <a:cs typeface="Meiryo UI" pitchFamily="50" charset="-128"/>
              </a:rPr>
              <a:t>内容</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①性能規定</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Tree>
    <p:extLst>
      <p:ext uri="{BB962C8B-B14F-4D97-AF65-F5344CB8AC3E}">
        <p14:creationId xmlns:p14="http://schemas.microsoft.com/office/powerpoint/2010/main" val="949126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9168" y="620688"/>
            <a:ext cx="8147248" cy="461665"/>
          </a:xfrm>
          <a:prstGeom prst="rect">
            <a:avLst/>
          </a:prstGeom>
          <a:solidFill>
            <a:srgbClr val="CCECFF"/>
          </a:solidFill>
        </p:spPr>
        <p:txBody>
          <a:bodyPr wrap="squar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　橋軸直角方向の“残留変位の制限値”整理</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22</a:t>
            </a:fld>
            <a:endParaRPr kumimoji="1" lang="ja-JP" altLang="en-US"/>
          </a:p>
        </p:txBody>
      </p:sp>
      <p:pic>
        <p:nvPicPr>
          <p:cNvPr id="9" name="図 8"/>
          <p:cNvPicPr>
            <a:picLocks noChangeAspect="1"/>
          </p:cNvPicPr>
          <p:nvPr/>
        </p:nvPicPr>
        <p:blipFill>
          <a:blip r:embed="rId2"/>
          <a:stretch>
            <a:fillRect/>
          </a:stretch>
        </p:blipFill>
        <p:spPr>
          <a:xfrm>
            <a:off x="4211960" y="1198587"/>
            <a:ext cx="4911137" cy="5038725"/>
          </a:xfrm>
          <a:prstGeom prst="rect">
            <a:avLst/>
          </a:prstGeom>
        </p:spPr>
      </p:pic>
      <p:sp>
        <p:nvSpPr>
          <p:cNvPr id="10" name="コンテンツ プレースホルダー 2"/>
          <p:cNvSpPr txBox="1">
            <a:spLocks/>
          </p:cNvSpPr>
          <p:nvPr/>
        </p:nvSpPr>
        <p:spPr>
          <a:xfrm>
            <a:off x="323528" y="1440161"/>
            <a:ext cx="4536504" cy="479715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500" dirty="0" smtClean="0">
                <a:latin typeface="HG丸ｺﾞｼｯｸM-PRO" panose="020F0600000000000000" pitchFamily="50" charset="-128"/>
                <a:ea typeface="HG丸ｺﾞｼｯｸM-PRO" panose="020F0600000000000000" pitchFamily="50" charset="-128"/>
              </a:rPr>
              <a:t>例　着目する橋脚の起終点支間間隔</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Ｌ１，Ｌ２が２２ｍとなるとき</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の橋軸直角方向　許容残留変位の算出</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①ダボ</a:t>
            </a:r>
            <a:r>
              <a:rPr lang="ja-JP" altLang="en-US" sz="1500" dirty="0">
                <a:latin typeface="HG丸ｺﾞｼｯｸM-PRO" panose="020F0600000000000000" pitchFamily="50" charset="-128"/>
                <a:ea typeface="HG丸ｺﾞｼｯｸM-PRO" panose="020F0600000000000000" pitchFamily="50" charset="-128"/>
              </a:rPr>
              <a:t>と下沓の</a:t>
            </a:r>
            <a:r>
              <a:rPr lang="ja-JP" altLang="en-US" sz="1500" dirty="0" smtClean="0">
                <a:latin typeface="HG丸ｺﾞｼｯｸM-PRO" panose="020F0600000000000000" pitchFamily="50" charset="-128"/>
                <a:ea typeface="HG丸ｺﾞｼｯｸM-PRO" panose="020F0600000000000000" pitchFamily="50" charset="-128"/>
              </a:rPr>
              <a:t>隙間　：　５５ｍｍ</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②軌道据付け</a:t>
            </a:r>
            <a:r>
              <a:rPr lang="ja-JP" altLang="en-US" sz="1500" dirty="0" smtClean="0">
                <a:latin typeface="HG丸ｺﾞｼｯｸM-PRO" panose="020F0600000000000000" pitchFamily="50" charset="-128"/>
                <a:ea typeface="HG丸ｺﾞｼｯｸM-PRO" panose="020F0600000000000000" pitchFamily="50" charset="-128"/>
              </a:rPr>
              <a:t>公差　　：　７７ｍｍ</a:t>
            </a:r>
            <a:endParaRPr lang="ja-JP" altLang="en-US" sz="1500" dirty="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a:latin typeface="HG丸ｺﾞｼｯｸM-PRO" panose="020F0600000000000000" pitchFamily="50" charset="-128"/>
              <a:ea typeface="HG丸ｺﾞｼｯｸM-PRO" panose="020F0600000000000000" pitchFamily="50" charset="-128"/>
            </a:endParaRP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算定式：</a:t>
            </a:r>
            <a:r>
              <a:rPr lang="el-GR" altLang="ja-JP" sz="1500" dirty="0" smtClean="0">
                <a:latin typeface="HG丸ｺﾞｼｯｸM-PRO" panose="020F0600000000000000" pitchFamily="50" charset="-128"/>
                <a:ea typeface="HG丸ｺﾞｼｯｸM-PRO" panose="020F0600000000000000" pitchFamily="50" charset="-128"/>
              </a:rPr>
              <a:t>δ</a:t>
            </a:r>
            <a:r>
              <a:rPr lang="en-US" altLang="ja-JP" sz="1500" dirty="0" smtClean="0">
                <a:latin typeface="HG丸ｺﾞｼｯｸM-PRO" panose="020F0600000000000000" pitchFamily="50" charset="-128"/>
                <a:ea typeface="HG丸ｺﾞｼｯｸM-PRO" panose="020F0600000000000000" pitchFamily="50" charset="-128"/>
              </a:rPr>
              <a:t>a</a:t>
            </a: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a:t>
            </a:r>
            <a:r>
              <a:rPr lang="el-GR" altLang="ja-JP" sz="1500" dirty="0" smtClean="0">
                <a:latin typeface="HG丸ｺﾞｼｯｸM-PRO" panose="020F0600000000000000" pitchFamily="50" charset="-128"/>
                <a:ea typeface="HG丸ｺﾞｼｯｸM-PRO" panose="020F0600000000000000" pitchFamily="50" charset="-128"/>
              </a:rPr>
              <a:t>θ</a:t>
            </a:r>
            <a:r>
              <a:rPr lang="en-US" altLang="ja-JP" sz="1500" dirty="0" smtClean="0">
                <a:latin typeface="HG丸ｺﾞｼｯｸM-PRO" panose="020F0600000000000000" pitchFamily="50" charset="-128"/>
                <a:ea typeface="HG丸ｺﾞｼｯｸM-PRO" panose="020F0600000000000000" pitchFamily="50" charset="-128"/>
              </a:rPr>
              <a:t>a*L1*L2</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L1</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L2</a:t>
            </a:r>
            <a:r>
              <a:rPr lang="ja-JP" altLang="en-US" sz="1500" dirty="0" smtClean="0">
                <a:latin typeface="HG丸ｺﾞｼｯｸM-PRO" panose="020F0600000000000000" pitchFamily="50" charset="-128"/>
                <a:ea typeface="HG丸ｺﾞｼｯｸM-PRO" panose="020F0600000000000000" pitchFamily="50" charset="-128"/>
              </a:rPr>
              <a:t>）</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a:t>
            </a:r>
            <a:r>
              <a:rPr lang="el-GR" altLang="ja-JP" sz="1500" dirty="0" smtClean="0">
                <a:latin typeface="HG丸ｺﾞｼｯｸM-PRO" panose="020F0600000000000000" pitchFamily="50" charset="-128"/>
                <a:ea typeface="HG丸ｺﾞｼｯｸM-PRO" panose="020F0600000000000000" pitchFamily="50" charset="-128"/>
              </a:rPr>
              <a:t>θ</a:t>
            </a:r>
            <a:r>
              <a:rPr lang="en-US" altLang="ja-JP" sz="1500" dirty="0" smtClean="0">
                <a:latin typeface="HG丸ｺﾞｼｯｸM-PRO" panose="020F0600000000000000" pitchFamily="50" charset="-128"/>
                <a:ea typeface="HG丸ｺﾞｼｯｸM-PRO" panose="020F0600000000000000" pitchFamily="50" charset="-128"/>
              </a:rPr>
              <a:t>a</a:t>
            </a:r>
            <a:r>
              <a:rPr lang="ja-JP" altLang="en-US" sz="1500" dirty="0" smtClean="0">
                <a:latin typeface="HG丸ｺﾞｼｯｸM-PRO" panose="020F0600000000000000" pitchFamily="50" charset="-128"/>
                <a:ea typeface="HG丸ｺﾞｼｯｸM-PRO" panose="020F0600000000000000" pitchFamily="50" charset="-128"/>
              </a:rPr>
              <a:t>：</a:t>
            </a:r>
            <a:r>
              <a:rPr lang="en-US" altLang="ja-JP" sz="1500" dirty="0" smtClean="0">
                <a:latin typeface="HG丸ｺﾞｼｯｸM-PRO" panose="020F0600000000000000" pitchFamily="50" charset="-128"/>
                <a:ea typeface="HG丸ｺﾞｼｯｸM-PRO" panose="020F0600000000000000" pitchFamily="50" charset="-128"/>
              </a:rPr>
              <a:t>7/1000(rad)</a:t>
            </a: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＝７</a:t>
            </a:r>
            <a:r>
              <a:rPr lang="en-US" altLang="ja-JP" sz="1500" dirty="0" smtClean="0">
                <a:latin typeface="HG丸ｺﾞｼｯｸM-PRO" panose="020F0600000000000000" pitchFamily="50" charset="-128"/>
                <a:ea typeface="HG丸ｺﾞｼｯｸM-PRO" panose="020F0600000000000000" pitchFamily="50" charset="-128"/>
              </a:rPr>
              <a:t>/1000*22000*22000/(22000+22000)</a:t>
            </a: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＝７７ｍｍ</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a:latin typeface="HG丸ｺﾞｼｯｸM-PRO" panose="020F0600000000000000" pitchFamily="50" charset="-128"/>
              <a:ea typeface="HG丸ｺﾞｼｯｸM-PRO" panose="020F0600000000000000" pitchFamily="50" charset="-128"/>
            </a:endParaRP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③</a:t>
            </a:r>
            <a:r>
              <a:rPr lang="ja-JP" altLang="en-US" sz="1500" dirty="0" smtClean="0">
                <a:solidFill>
                  <a:srgbClr val="FF0000"/>
                </a:solidFill>
                <a:latin typeface="HG丸ｺﾞｼｯｸM-PRO" panose="020F0600000000000000" pitchFamily="50" charset="-128"/>
                <a:ea typeface="HG丸ｺﾞｼｯｸM-PRO" panose="020F0600000000000000" pitchFamily="50" charset="-128"/>
              </a:rPr>
              <a:t>橋軸直角方向　残留変位の制限値</a:t>
            </a:r>
            <a:endParaRPr lang="en-US" altLang="ja-JP" sz="15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①　＋　②</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　　５５ｍｍ　＋　７７ｍｍ</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　</a:t>
            </a:r>
            <a:r>
              <a:rPr lang="ja-JP" altLang="en-US" sz="1500" b="1" u="sng" dirty="0" smtClean="0">
                <a:solidFill>
                  <a:srgbClr val="FF0000"/>
                </a:solidFill>
                <a:latin typeface="HG丸ｺﾞｼｯｸM-PRO" panose="020F0600000000000000" pitchFamily="50" charset="-128"/>
                <a:ea typeface="HG丸ｺﾞｼｯｸM-PRO" panose="020F0600000000000000" pitchFamily="50" charset="-128"/>
              </a:rPr>
              <a:t>１３２ｍｍ</a:t>
            </a:r>
            <a:endParaRPr lang="ja-JP" altLang="en-US" sz="15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a:t>
            </a:r>
            <a:r>
              <a:rPr kumimoji="0" lang="zh-TW" altLang="en-US" sz="2400" dirty="0" smtClean="0">
                <a:latin typeface="HG丸ｺﾞｼｯｸM-PRO" panose="020F0600000000000000" pitchFamily="50" charset="-128"/>
                <a:ea typeface="HG丸ｺﾞｼｯｸM-PRO" panose="020F0600000000000000" pitchFamily="50" charset="-128"/>
                <a:cs typeface="Meiryo UI" pitchFamily="50" charset="-128"/>
              </a:rPr>
              <a:t>内容</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①性能規定</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Tree>
    <p:extLst>
      <p:ext uri="{BB962C8B-B14F-4D97-AF65-F5344CB8AC3E}">
        <p14:creationId xmlns:p14="http://schemas.microsoft.com/office/powerpoint/2010/main" val="1407021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9552" y="1052736"/>
            <a:ext cx="8147248" cy="461665"/>
          </a:xfrm>
          <a:prstGeom prst="rect">
            <a:avLst/>
          </a:prstGeom>
          <a:solidFill>
            <a:srgbClr val="CCECFF"/>
          </a:solidFill>
        </p:spPr>
        <p:txBody>
          <a:bodyPr wrap="squar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　ＲＣ支柱の断面性能（荷重変位曲線）について</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611559" y="1556792"/>
            <a:ext cx="8097479" cy="461665"/>
          </a:xfrm>
          <a:prstGeom prst="rect">
            <a:avLst/>
          </a:prstGeom>
          <a:noFill/>
        </p:spPr>
        <p:txBody>
          <a:bodyPr wrap="squar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　支柱高　</a:t>
            </a:r>
            <a:r>
              <a:rPr lang="en-US" altLang="ja-JP" sz="2400" dirty="0" smtClean="0">
                <a:latin typeface="ＭＳ Ｐゴシック" panose="020B0600070205080204" pitchFamily="50" charset="-128"/>
                <a:ea typeface="ＭＳ Ｐゴシック" panose="020B0600070205080204" pitchFamily="50" charset="-128"/>
              </a:rPr>
              <a:t>h=8m</a:t>
            </a:r>
            <a:r>
              <a:rPr lang="ja-JP" altLang="en-US" sz="2400" dirty="0" err="1" smtClean="0">
                <a:latin typeface="ＭＳ Ｐゴシック" panose="020B0600070205080204" pitchFamily="50" charset="-128"/>
                <a:ea typeface="ＭＳ Ｐゴシック" panose="020B0600070205080204" pitchFamily="50" charset="-128"/>
              </a:rPr>
              <a:t>、</a:t>
            </a:r>
            <a:r>
              <a:rPr lang="en-US" altLang="ja-JP" sz="2400" dirty="0" smtClean="0">
                <a:latin typeface="ＭＳ Ｐゴシック" panose="020B0600070205080204" pitchFamily="50" charset="-128"/>
                <a:ea typeface="ＭＳ Ｐゴシック" panose="020B0600070205080204" pitchFamily="50" charset="-128"/>
              </a:rPr>
              <a:t>14m</a:t>
            </a:r>
            <a:r>
              <a:rPr lang="ja-JP" altLang="en-US" sz="2400" dirty="0" err="1" smtClean="0">
                <a:latin typeface="ＭＳ Ｐゴシック" panose="020B0600070205080204" pitchFamily="50" charset="-128"/>
                <a:ea typeface="ＭＳ Ｐゴシック" panose="020B0600070205080204" pitchFamily="50" charset="-128"/>
              </a:rPr>
              <a:t>、</a:t>
            </a:r>
            <a:r>
              <a:rPr lang="en-US" altLang="ja-JP" sz="2400" dirty="0" smtClean="0">
                <a:latin typeface="ＭＳ Ｐゴシック" panose="020B0600070205080204" pitchFamily="50" charset="-128"/>
                <a:ea typeface="ＭＳ Ｐゴシック" panose="020B0600070205080204" pitchFamily="50" charset="-128"/>
              </a:rPr>
              <a:t>20m</a:t>
            </a:r>
            <a:r>
              <a:rPr lang="ja-JP" altLang="en-US" sz="2400" dirty="0" smtClean="0">
                <a:latin typeface="ＭＳ Ｐゴシック" panose="020B0600070205080204" pitchFamily="50" charset="-128"/>
                <a:ea typeface="ＭＳ Ｐゴシック" panose="020B0600070205080204" pitchFamily="50" charset="-128"/>
              </a:rPr>
              <a:t>の</a:t>
            </a:r>
            <a:r>
              <a:rPr lang="ja-JP" altLang="en-US" sz="2400" u="sng" dirty="0" smtClean="0">
                <a:latin typeface="ＭＳ Ｐゴシック" panose="020B0600070205080204" pitchFamily="50" charset="-128"/>
                <a:ea typeface="ＭＳ Ｐゴシック" panose="020B0600070205080204" pitchFamily="50" charset="-128"/>
              </a:rPr>
              <a:t>橋軸直角方向試算結果</a:t>
            </a:r>
            <a:endParaRPr kumimoji="1" lang="ja-JP" altLang="en-US" sz="2400" u="sng" dirty="0">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580112" y="6464369"/>
            <a:ext cx="2784268" cy="276999"/>
          </a:xfrm>
          <a:prstGeom prst="rect">
            <a:avLst/>
          </a:prstGeom>
          <a:noFill/>
        </p:spPr>
        <p:txBody>
          <a:bodyPr wrap="square" rtlCol="0">
            <a:spAutoFit/>
          </a:bodyPr>
          <a:lstStyle/>
          <a:p>
            <a:r>
              <a:rPr lang="ja-JP" altLang="en-US" sz="1200" b="1" dirty="0">
                <a:latin typeface="ＭＳ Ｐゴシック" panose="020B0600070205080204" pitchFamily="50" charset="-128"/>
                <a:ea typeface="ＭＳ Ｐゴシック" panose="020B0600070205080204" pitchFamily="50" charset="-128"/>
              </a:rPr>
              <a:t>（</a:t>
            </a:r>
            <a:r>
              <a:rPr lang="ja-JP" altLang="en-US" sz="1200" b="1" dirty="0" smtClean="0">
                <a:latin typeface="ＭＳ Ｐゴシック" panose="020B0600070205080204" pitchFamily="50" charset="-128"/>
                <a:ea typeface="ＭＳ Ｐゴシック" panose="020B0600070205080204" pitchFamily="50" charset="-128"/>
              </a:rPr>
              <a:t>）内数値は残留変位（計算結果）を示す。</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23</a:t>
            </a:fld>
            <a:endParaRPr kumimoji="1" lang="ja-JP" altLang="en-US"/>
          </a:p>
        </p:txBody>
      </p:sp>
      <p:sp>
        <p:nvSpPr>
          <p:cNvPr id="11" name="テキスト ボックス 10"/>
          <p:cNvSpPr txBox="1"/>
          <p:nvPr/>
        </p:nvSpPr>
        <p:spPr>
          <a:xfrm>
            <a:off x="506969" y="548680"/>
            <a:ext cx="8637031" cy="461665"/>
          </a:xfrm>
          <a:prstGeom prst="rect">
            <a:avLst/>
          </a:prstGeom>
          <a:noFill/>
        </p:spPr>
        <p:txBody>
          <a:bodyPr wrap="squar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平成２４年道示に準拠（地震時保有水平力に対する耐力照査）</a:t>
            </a:r>
            <a:endParaRPr kumimoji="1" lang="ja-JP" altLang="en-US" sz="2400" dirty="0">
              <a:latin typeface="ＭＳ Ｐゴシック" panose="020B0600070205080204" pitchFamily="50" charset="-128"/>
              <a:ea typeface="ＭＳ Ｐゴシック" panose="020B0600070205080204" pitchFamily="50" charset="-128"/>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939" y="2082978"/>
            <a:ext cx="705907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表 13"/>
          <p:cNvGraphicFramePr>
            <a:graphicFrameLocks noGrp="1"/>
          </p:cNvGraphicFramePr>
          <p:nvPr>
            <p:extLst>
              <p:ext uri="{D42A27DB-BD31-4B8C-83A1-F6EECF244321}">
                <p14:modId xmlns:p14="http://schemas.microsoft.com/office/powerpoint/2010/main" val="113699751"/>
              </p:ext>
            </p:extLst>
          </p:nvPr>
        </p:nvGraphicFramePr>
        <p:xfrm>
          <a:off x="7499389" y="3689284"/>
          <a:ext cx="1524001" cy="2099310"/>
        </p:xfrm>
        <a:graphic>
          <a:graphicData uri="http://schemas.openxmlformats.org/drawingml/2006/table">
            <a:tbl>
              <a:tblPr/>
              <a:tblGrid>
                <a:gridCol w="505879"/>
                <a:gridCol w="509061"/>
                <a:gridCol w="509061"/>
              </a:tblGrid>
              <a:tr h="255270">
                <a:tc gridSpan="2">
                  <a:txBody>
                    <a:bodyPr/>
                    <a:lstStyle/>
                    <a:p>
                      <a:pPr algn="l" fontAlgn="ctr"/>
                      <a:r>
                        <a:rPr lang="en-US" altLang="zh-CN" sz="900" b="0" i="0" u="none" strike="noStrike" dirty="0">
                          <a:solidFill>
                            <a:srgbClr val="000000"/>
                          </a:solidFill>
                          <a:effectLst/>
                          <a:latin typeface="ＭＳ Ｐゴシック"/>
                        </a:rPr>
                        <a:t>【</a:t>
                      </a:r>
                      <a:r>
                        <a:rPr lang="zh-CN" altLang="en-US" sz="900" b="0" i="0" u="none" strike="noStrike" dirty="0">
                          <a:solidFill>
                            <a:srgbClr val="000000"/>
                          </a:solidFill>
                          <a:effectLst/>
                          <a:latin typeface="ＭＳ Ｐゴシック"/>
                        </a:rPr>
                        <a:t>残留変位一覧表</a:t>
                      </a:r>
                      <a:r>
                        <a:rPr lang="en-US" altLang="zh-CN" sz="900" b="0" i="0" u="none" strike="noStrike" dirty="0">
                          <a:solidFill>
                            <a:srgbClr val="000000"/>
                          </a:solidFill>
                          <a:effectLst/>
                          <a:latin typeface="ＭＳ Ｐゴシック"/>
                        </a:rPr>
                        <a:t>】</a:t>
                      </a: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a:endParaRPr>
                    </a:p>
                  </a:txBody>
                  <a:tcPr marL="9525" marR="9525" marT="9525" marB="0" anchor="ctr">
                    <a:lnL>
                      <a:noFill/>
                    </a:lnL>
                    <a:lnR>
                      <a:noFill/>
                    </a:lnR>
                    <a:lnT>
                      <a:noFill/>
                    </a:lnT>
                    <a:lnB>
                      <a:noFill/>
                    </a:lnB>
                  </a:tcPr>
                </a:tc>
              </a:tr>
              <a:tr h="255270">
                <a:tc>
                  <a:txBody>
                    <a:bodyPr/>
                    <a:lstStyle/>
                    <a:p>
                      <a:pPr algn="l" fontAlgn="ctr"/>
                      <a:endParaRPr lang="ja-JP" altLang="en-US" sz="900" b="0" i="0" u="none" strike="noStrike">
                        <a:solidFill>
                          <a:srgbClr val="000000"/>
                        </a:solidFill>
                        <a:effectLst/>
                        <a:latin typeface="ＭＳ Ｐゴシック"/>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b"/>
                      <a:r>
                        <a:rPr lang="en-US" altLang="ja-JP" sz="900" b="0" i="0" u="none" strike="noStrike">
                          <a:solidFill>
                            <a:srgbClr val="000000"/>
                          </a:solidFill>
                          <a:effectLst/>
                          <a:latin typeface="ＭＳ Ｐゴシック"/>
                        </a:rPr>
                        <a:t>〔 </a:t>
                      </a:r>
                      <a:r>
                        <a:rPr lang="ja-JP" altLang="en-US" sz="900" b="0" i="0" u="none" strike="noStrike">
                          <a:solidFill>
                            <a:srgbClr val="000000"/>
                          </a:solidFill>
                          <a:effectLst/>
                          <a:latin typeface="ＭＳ Ｐゴシック"/>
                        </a:rPr>
                        <a:t>単位 ： </a:t>
                      </a:r>
                      <a:r>
                        <a:rPr lang="en-US" sz="900" b="0" i="0" u="none" strike="noStrike">
                          <a:solidFill>
                            <a:srgbClr val="000000"/>
                          </a:solidFill>
                          <a:effectLst/>
                          <a:latin typeface="ＭＳ Ｐゴシック"/>
                        </a:rPr>
                        <a:t>mm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445770">
                <a:tc>
                  <a:txBody>
                    <a:bodyPr/>
                    <a:lstStyle/>
                    <a:p>
                      <a:pPr algn="ctr" fontAlgn="ctr"/>
                      <a:r>
                        <a:rPr lang="ja-JP" altLang="en-US" sz="900" b="1" i="0" u="none" strike="noStrike">
                          <a:solidFill>
                            <a:srgbClr val="FFFFFF"/>
                          </a:solidFill>
                          <a:effectLst/>
                          <a:latin typeface="ＭＳ Ｐゴシック"/>
                        </a:rPr>
                        <a:t>支柱高</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fontAlgn="ctr"/>
                      <a:r>
                        <a:rPr lang="ja-JP" altLang="en-US" sz="900" b="1" i="0" u="none" strike="noStrike" dirty="0">
                          <a:solidFill>
                            <a:srgbClr val="FFFFFF"/>
                          </a:solidFill>
                          <a:effectLst/>
                          <a:latin typeface="ＭＳ Ｐゴシック"/>
                        </a:rPr>
                        <a:t>残留</a:t>
                      </a:r>
                      <a:br>
                        <a:rPr lang="ja-JP" altLang="en-US" sz="900" b="1" i="0" u="none" strike="noStrike" dirty="0">
                          <a:solidFill>
                            <a:srgbClr val="FFFFFF"/>
                          </a:solidFill>
                          <a:effectLst/>
                          <a:latin typeface="ＭＳ Ｐゴシック"/>
                        </a:rPr>
                      </a:br>
                      <a:r>
                        <a:rPr lang="ja-JP" altLang="en-US" sz="900" b="1" i="0" u="none" strike="noStrike" dirty="0">
                          <a:solidFill>
                            <a:srgbClr val="FFFFFF"/>
                          </a:solidFill>
                          <a:effectLst/>
                          <a:latin typeface="ＭＳ Ｐゴシック"/>
                        </a:rPr>
                        <a:t>変位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fontAlgn="ctr"/>
                      <a:r>
                        <a:rPr lang="ja-JP" altLang="en-US" sz="900" b="1" i="0" u="none" strike="noStrike" dirty="0" smtClean="0">
                          <a:solidFill>
                            <a:srgbClr val="FFFFFF"/>
                          </a:solidFill>
                          <a:effectLst/>
                          <a:latin typeface="ＭＳ Ｐゴシック"/>
                        </a:rPr>
                        <a:t>残留変位</a:t>
                      </a:r>
                      <a:endParaRPr lang="en-US" altLang="ja-JP" sz="900" b="1" i="0" u="none" strike="noStrike" dirty="0" smtClean="0">
                        <a:solidFill>
                          <a:srgbClr val="FFFFFF"/>
                        </a:solidFill>
                        <a:effectLst/>
                        <a:latin typeface="ＭＳ Ｐゴシック"/>
                      </a:endParaRPr>
                    </a:p>
                    <a:p>
                      <a:pPr algn="ctr" fontAlgn="ctr"/>
                      <a:r>
                        <a:rPr lang="ja-JP" altLang="en-US" sz="900" b="1" i="0" u="none" strike="noStrike" dirty="0" smtClean="0">
                          <a:solidFill>
                            <a:srgbClr val="FFFFFF"/>
                          </a:solidFill>
                          <a:effectLst/>
                          <a:latin typeface="ＭＳ Ｐゴシック"/>
                        </a:rPr>
                        <a:t>制限値</a:t>
                      </a:r>
                      <a:endParaRPr lang="ja-JP" altLang="en-US" sz="900" b="1" i="0" u="none" strike="noStrike" dirty="0">
                        <a:solidFill>
                          <a:srgbClr val="FFFFFF"/>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81000">
                <a:tc>
                  <a:txBody>
                    <a:bodyPr/>
                    <a:lstStyle/>
                    <a:p>
                      <a:pPr algn="ctr" fontAlgn="ctr"/>
                      <a:r>
                        <a:rPr lang="en-US" sz="900" b="1" i="0" u="none" strike="noStrike">
                          <a:solidFill>
                            <a:srgbClr val="FFFFFF"/>
                          </a:solidFill>
                          <a:effectLst/>
                          <a:latin typeface="ＭＳ Ｐゴシック"/>
                        </a:rPr>
                        <a:t>8.0ｍ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altLang="ja-JP" sz="900" b="0" i="0" u="none" strike="noStrike">
                          <a:solidFill>
                            <a:srgbClr val="000000"/>
                          </a:solidFill>
                          <a:effectLst/>
                          <a:latin typeface="ＭＳ Ｐゴシック"/>
                        </a:rPr>
                        <a:t>78.6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dirty="0">
                          <a:solidFill>
                            <a:srgbClr val="000000"/>
                          </a:solidFill>
                          <a:effectLst/>
                          <a:latin typeface="ＭＳ Ｐゴシック"/>
                        </a:rPr>
                        <a:t>101.8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a:txBody>
                    <a:bodyPr/>
                    <a:lstStyle/>
                    <a:p>
                      <a:pPr algn="ctr" fontAlgn="ctr"/>
                      <a:r>
                        <a:rPr lang="en-US" sz="900" b="1" i="0" u="none" strike="noStrike">
                          <a:solidFill>
                            <a:srgbClr val="FFFFFF"/>
                          </a:solidFill>
                          <a:effectLst/>
                          <a:latin typeface="ＭＳ Ｐゴシック"/>
                        </a:rPr>
                        <a:t>14.0ｍ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altLang="ja-JP" sz="900" b="0" i="0" u="none" strike="noStrike">
                          <a:solidFill>
                            <a:srgbClr val="000000"/>
                          </a:solidFill>
                          <a:effectLst/>
                          <a:latin typeface="ＭＳ Ｐゴシック"/>
                        </a:rPr>
                        <a:t>92.9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a:solidFill>
                            <a:srgbClr val="000000"/>
                          </a:solidFill>
                          <a:effectLst/>
                          <a:latin typeface="ＭＳ Ｐゴシック"/>
                        </a:rPr>
                        <a:t>132.0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a:txBody>
                    <a:bodyPr/>
                    <a:lstStyle/>
                    <a:p>
                      <a:pPr algn="ctr" fontAlgn="ctr"/>
                      <a:r>
                        <a:rPr lang="en-US" sz="900" b="1" i="0" u="none" strike="noStrike">
                          <a:solidFill>
                            <a:srgbClr val="FFFFFF"/>
                          </a:solidFill>
                          <a:effectLst/>
                          <a:latin typeface="ＭＳ Ｐゴシック"/>
                        </a:rPr>
                        <a:t>20.0ｍ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altLang="ja-JP" sz="900" b="0" i="0" u="none" strike="noStrike">
                          <a:solidFill>
                            <a:srgbClr val="000000"/>
                          </a:solidFill>
                          <a:effectLst/>
                          <a:latin typeface="ＭＳ Ｐゴシック"/>
                        </a:rPr>
                        <a:t>117.3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0" i="0" u="none" strike="noStrike" dirty="0">
                          <a:solidFill>
                            <a:srgbClr val="000000"/>
                          </a:solidFill>
                          <a:effectLst/>
                          <a:latin typeface="ＭＳ Ｐゴシック"/>
                        </a:rPr>
                        <a:t>132.0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12"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a:t>
            </a:r>
            <a:r>
              <a:rPr kumimoji="0" lang="zh-TW" altLang="en-US" sz="2400" dirty="0" smtClean="0">
                <a:latin typeface="HG丸ｺﾞｼｯｸM-PRO" panose="020F0600000000000000" pitchFamily="50" charset="-128"/>
                <a:ea typeface="HG丸ｺﾞｼｯｸM-PRO" panose="020F0600000000000000" pitchFamily="50" charset="-128"/>
                <a:cs typeface="Meiryo UI" pitchFamily="50" charset="-128"/>
              </a:rPr>
              <a:t>内容</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①性能規定</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Tree>
    <p:extLst>
      <p:ext uri="{BB962C8B-B14F-4D97-AF65-F5344CB8AC3E}">
        <p14:creationId xmlns:p14="http://schemas.microsoft.com/office/powerpoint/2010/main" val="1994731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24</a:t>
            </a:fld>
            <a:endParaRPr kumimoji="1" lang="ja-JP" altLang="en-US"/>
          </a:p>
        </p:txBody>
      </p:sp>
      <p:sp>
        <p:nvSpPr>
          <p:cNvPr id="5"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a:t>
            </a:r>
            <a:r>
              <a:rPr kumimoji="0" lang="zh-TW" altLang="en-US" sz="2400" dirty="0" smtClean="0">
                <a:latin typeface="HG丸ｺﾞｼｯｸM-PRO" panose="020F0600000000000000" pitchFamily="50" charset="-128"/>
                <a:ea typeface="HG丸ｺﾞｼｯｸM-PRO" panose="020F0600000000000000" pitchFamily="50" charset="-128"/>
                <a:cs typeface="Meiryo UI" pitchFamily="50" charset="-128"/>
              </a:rPr>
              <a:t>内容</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6" name="正方形/長方形 5"/>
          <p:cNvSpPr/>
          <p:nvPr/>
        </p:nvSpPr>
        <p:spPr>
          <a:xfrm>
            <a:off x="323528" y="620688"/>
            <a:ext cx="8568952" cy="43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平成２９年７月２１日に通達された道路橋示方書を検証し、</a:t>
            </a:r>
            <a:r>
              <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大阪モノレール構造物設計指針</a:t>
            </a:r>
            <a:r>
              <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と照らした結果</a:t>
            </a:r>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①性能規定</a:t>
            </a:r>
            <a:endPar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u="sng" dirty="0" smtClean="0">
                <a:solidFill>
                  <a:schemeClr val="tx1"/>
                </a:solidFill>
                <a:latin typeface="HG丸ｺﾞｼｯｸM-PRO" panose="020F0600000000000000" pitchFamily="50" charset="-128"/>
                <a:ea typeface="HG丸ｺﾞｼｯｸM-PRO" panose="020F0600000000000000" pitchFamily="50" charset="-128"/>
              </a:rPr>
              <a:t>大阪モノレールにおける性能規定</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について</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②作用</a:t>
            </a:r>
            <a:endPar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・“荷重係数</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1.25</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”が新たに規定されており、活荷重に</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対する荷重係数</a:t>
            </a:r>
            <a:r>
              <a:rPr lang="ja-JP" altLang="en-US" sz="2400" dirty="0">
                <a:solidFill>
                  <a:schemeClr val="tx1"/>
                </a:solidFill>
                <a:latin typeface="HG丸ｺﾞｼｯｸM-PRO" panose="020F0600000000000000" pitchFamily="50" charset="-128"/>
                <a:ea typeface="HG丸ｺﾞｼｯｸM-PRO" panose="020F0600000000000000" pitchFamily="50" charset="-128"/>
              </a:rPr>
              <a:t>の適用</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を検証</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風荷重強度の算出に“設計基準風速”が新たに定めら</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err="1" smtClean="0">
                <a:solidFill>
                  <a:schemeClr val="tx1"/>
                </a:solidFill>
                <a:latin typeface="HG丸ｺﾞｼｯｸM-PRO" panose="020F0600000000000000" pitchFamily="50" charset="-128"/>
                <a:ea typeface="HG丸ｺﾞｼｯｸM-PRO" panose="020F0600000000000000" pitchFamily="50" charset="-128"/>
              </a:rPr>
              <a:t>れた</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ことに関する検証</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251520" y="4941168"/>
            <a:ext cx="8712968" cy="1477328"/>
          </a:xfrm>
          <a:prstGeom prst="rect">
            <a:avLst/>
          </a:prstGeom>
          <a:solidFill>
            <a:srgbClr val="D2FAFE"/>
          </a:solidFill>
        </p:spPr>
        <p:txBody>
          <a:bodyPr wrap="square" rtlCol="0">
            <a:spAutoFit/>
          </a:bodyPr>
          <a:lstStyle/>
          <a:p>
            <a:r>
              <a:rPr lang="ja-JP" altLang="en-US" sz="3000" dirty="0" smtClean="0">
                <a:latin typeface="ＭＳ Ｐゴシック" panose="020B0600070205080204" pitchFamily="50" charset="-128"/>
                <a:ea typeface="ＭＳ Ｐゴシック" panose="020B0600070205080204" pitchFamily="50" charset="-128"/>
              </a:rPr>
              <a:t>　　　　新たな道路橋示方書の内容に基づき検証した</a:t>
            </a:r>
            <a:endParaRPr lang="en-US" altLang="ja-JP" sz="3000" dirty="0" smtClean="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　</a:t>
            </a:r>
            <a:r>
              <a:rPr lang="ja-JP" altLang="en-US" sz="3000" dirty="0" smtClean="0">
                <a:latin typeface="ＭＳ Ｐゴシック" panose="020B0600070205080204" pitchFamily="50" charset="-128"/>
                <a:ea typeface="ＭＳ Ｐゴシック" panose="020B0600070205080204" pitchFamily="50" charset="-128"/>
              </a:rPr>
              <a:t>　　</a:t>
            </a:r>
            <a:r>
              <a:rPr lang="en-US" altLang="ja-JP" sz="3000" dirty="0" smtClean="0">
                <a:latin typeface="ＭＳ Ｐゴシック" panose="020B0600070205080204" pitchFamily="50" charset="-128"/>
                <a:ea typeface="ＭＳ Ｐゴシック" panose="020B0600070205080204" pitchFamily="50" charset="-128"/>
              </a:rPr>
              <a:t>『</a:t>
            </a:r>
            <a:r>
              <a:rPr lang="ja-JP" altLang="en-US" sz="3000" dirty="0" smtClean="0">
                <a:latin typeface="ＭＳ Ｐゴシック" panose="020B0600070205080204" pitchFamily="50" charset="-128"/>
                <a:ea typeface="ＭＳ Ｐゴシック" panose="020B0600070205080204" pitchFamily="50" charset="-128"/>
              </a:rPr>
              <a:t>大阪モノレール構造物設計指針</a:t>
            </a:r>
            <a:r>
              <a:rPr lang="en-US" altLang="ja-JP" sz="3000" dirty="0" smtClean="0">
                <a:latin typeface="ＭＳ Ｐゴシック" panose="020B0600070205080204" pitchFamily="50" charset="-128"/>
                <a:ea typeface="ＭＳ Ｐゴシック" panose="020B0600070205080204" pitchFamily="50" charset="-128"/>
              </a:rPr>
              <a:t>』</a:t>
            </a:r>
            <a:r>
              <a:rPr lang="ja-JP" altLang="en-US" sz="3000" dirty="0" smtClean="0">
                <a:latin typeface="ＭＳ Ｐゴシック" panose="020B0600070205080204" pitchFamily="50" charset="-128"/>
                <a:ea typeface="ＭＳ Ｐゴシック" panose="020B0600070205080204" pitchFamily="50" charset="-128"/>
              </a:rPr>
              <a:t>の改定に</a:t>
            </a:r>
            <a:endParaRPr lang="en-US" altLang="ja-JP" sz="3000" dirty="0" smtClean="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　</a:t>
            </a:r>
            <a:r>
              <a:rPr lang="ja-JP" altLang="en-US" sz="3000" dirty="0" smtClean="0">
                <a:latin typeface="ＭＳ Ｐゴシック" panose="020B0600070205080204" pitchFamily="50" charset="-128"/>
                <a:ea typeface="ＭＳ Ｐゴシック" panose="020B0600070205080204" pitchFamily="50" charset="-128"/>
              </a:rPr>
              <a:t>　　関する審議</a:t>
            </a:r>
            <a:endParaRPr lang="en-US" altLang="ja-JP" sz="3200" dirty="0">
              <a:latin typeface="HG丸ｺﾞｼｯｸM-PRO" panose="020F0600000000000000" pitchFamily="50" charset="-128"/>
              <a:ea typeface="HG丸ｺﾞｼｯｸM-PRO" panose="020F0600000000000000" pitchFamily="50" charset="-128"/>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35" y="5085184"/>
            <a:ext cx="45467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43508" y="2780928"/>
            <a:ext cx="8648972" cy="201622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9836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1052736"/>
            <a:ext cx="8147248" cy="461665"/>
          </a:xfrm>
          <a:prstGeom prst="rect">
            <a:avLst/>
          </a:prstGeom>
          <a:solidFill>
            <a:srgbClr val="CCECFF"/>
          </a:solidFill>
        </p:spPr>
        <p:txBody>
          <a:bodyPr wrap="squar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　作用の種類</a:t>
            </a:r>
            <a:endParaRPr kumimoji="1" lang="ja-JP" altLang="en-US" sz="2400" dirty="0">
              <a:latin typeface="ＭＳ Ｐゴシック" panose="020B0600070205080204" pitchFamily="50" charset="-128"/>
              <a:ea typeface="ＭＳ Ｐゴシック" panose="020B060007020508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762459903"/>
              </p:ext>
            </p:extLst>
          </p:nvPr>
        </p:nvGraphicFramePr>
        <p:xfrm>
          <a:off x="899592" y="1628800"/>
          <a:ext cx="7416824" cy="4896543"/>
        </p:xfrm>
        <a:graphic>
          <a:graphicData uri="http://schemas.openxmlformats.org/drawingml/2006/table">
            <a:tbl>
              <a:tblPr/>
              <a:tblGrid>
                <a:gridCol w="218600"/>
                <a:gridCol w="1670737"/>
                <a:gridCol w="1858110"/>
                <a:gridCol w="968091"/>
                <a:gridCol w="2701286"/>
              </a:tblGrid>
              <a:tr h="157953">
                <a:tc>
                  <a:txBody>
                    <a:bodyPr/>
                    <a:lstStyle/>
                    <a:p>
                      <a:pPr algn="l" fontAlgn="ctr"/>
                      <a:r>
                        <a:rPr lang="ja-JP" altLang="en-US" sz="600" b="0" i="0" u="none" strike="noStrike" dirty="0">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zh-TW" altLang="en-US" sz="600" b="0" i="0" u="none" strike="noStrike">
                          <a:solidFill>
                            <a:srgbClr val="000000"/>
                          </a:solidFill>
                          <a:effectLst/>
                          <a:latin typeface="ＭＳ Ｐゴシック"/>
                        </a:rPr>
                        <a:t>道路橋示方書</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Ｐゴシック"/>
                        </a:rPr>
                        <a:t>大阪モノレール構造物設計指針</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Ｐゴシック"/>
                        </a:rPr>
                        <a:t>備考</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Ｐゴシック"/>
                        </a:rPr>
                        <a:t>摘要</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7953">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a:rPr>
                        <a:t>平成</a:t>
                      </a:r>
                      <a:r>
                        <a:rPr lang="en-US" altLang="ja-JP" sz="600" b="0" i="0" u="none" strike="noStrike">
                          <a:solidFill>
                            <a:srgbClr val="000000"/>
                          </a:solidFill>
                          <a:effectLst/>
                          <a:latin typeface="ＭＳ Ｐゴシック"/>
                        </a:rPr>
                        <a:t>9</a:t>
                      </a:r>
                      <a:r>
                        <a:rPr lang="ja-JP" altLang="en-US" sz="600" b="0" i="0" u="none" strike="noStrike">
                          <a:solidFill>
                            <a:srgbClr val="000000"/>
                          </a:solidFill>
                          <a:effectLst/>
                          <a:latin typeface="ＭＳ Ｐゴシック"/>
                        </a:rPr>
                        <a:t>年</a:t>
                      </a:r>
                      <a:r>
                        <a:rPr lang="en-US" altLang="ja-JP" sz="600" b="0" i="0" u="none" strike="noStrike">
                          <a:solidFill>
                            <a:srgbClr val="000000"/>
                          </a:solidFill>
                          <a:effectLst/>
                          <a:latin typeface="ＭＳ Ｐゴシック"/>
                        </a:rPr>
                        <a:t>3</a:t>
                      </a:r>
                      <a:r>
                        <a:rPr lang="ja-JP" altLang="en-US" sz="600" b="0" i="0" u="none" strike="noStrike">
                          <a:solidFill>
                            <a:srgbClr val="000000"/>
                          </a:solidFill>
                          <a:effectLst/>
                          <a:latin typeface="ＭＳ Ｐゴシック"/>
                        </a:rPr>
                        <a:t>月</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7953">
                <a:tc>
                  <a:txBody>
                    <a:bodyPr/>
                    <a:lstStyle/>
                    <a:p>
                      <a:pPr algn="l" fontAlgn="ctr"/>
                      <a:r>
                        <a:rPr lang="en-US" altLang="ja-JP" sz="600" b="0" i="0" u="none" strike="noStrike">
                          <a:solidFill>
                            <a:srgbClr val="000000"/>
                          </a:solidFill>
                          <a:effectLst/>
                          <a:latin typeface="ＭＳ Ｐゴシック"/>
                        </a:rPr>
                        <a:t>1)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ＭＳ Ｐゴシック"/>
                        </a:rPr>
                        <a:t>死荷重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D)</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ＭＳ Ｐゴシック"/>
                        </a:rPr>
                        <a:t>死荷重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D)</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7953">
                <a:tc>
                  <a:txBody>
                    <a:bodyPr/>
                    <a:lstStyle/>
                    <a:p>
                      <a:pPr algn="l" fontAlgn="ctr"/>
                      <a:r>
                        <a:rPr lang="en-US" altLang="ja-JP" sz="600" b="0" i="0" u="none" strike="noStrike">
                          <a:solidFill>
                            <a:srgbClr val="000000"/>
                          </a:solidFill>
                          <a:effectLst/>
                          <a:latin typeface="ＭＳ Ｐゴシック"/>
                        </a:rPr>
                        <a:t>2)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活荷重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L)</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活荷重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L)</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3)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衝撃の影響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I)</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衝撃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I)</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4)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プレストレス力 </a:t>
                      </a:r>
                      <a:r>
                        <a:rPr lang="en-US" altLang="ja-JP" sz="600" b="0" i="0" u="none" strike="noStrike">
                          <a:solidFill>
                            <a:srgbClr val="000000"/>
                          </a:solidFill>
                          <a:effectLst/>
                          <a:latin typeface="ＭＳ Ｐゴシック"/>
                        </a:rPr>
                        <a:t>(PS)</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プレストレス </a:t>
                      </a:r>
                      <a:r>
                        <a:rPr lang="en-US" altLang="ja-JP" sz="600" b="0" i="0" u="none" strike="noStrike">
                          <a:solidFill>
                            <a:srgbClr val="000000"/>
                          </a:solidFill>
                          <a:effectLst/>
                          <a:latin typeface="ＭＳ Ｐゴシック"/>
                        </a:rPr>
                        <a:t>(PS)</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5)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コンクリートのクリープの影響 </a:t>
                      </a:r>
                      <a:r>
                        <a:rPr lang="en-US" altLang="ja-JP" sz="600" b="0" i="0" u="none" strike="noStrike">
                          <a:solidFill>
                            <a:srgbClr val="000000"/>
                          </a:solidFill>
                          <a:effectLst/>
                          <a:latin typeface="ＭＳ Ｐゴシック"/>
                        </a:rPr>
                        <a:t>(CR)</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コンクリートのクリープの影響 </a:t>
                      </a:r>
                      <a:r>
                        <a:rPr lang="en-US" altLang="ja-JP" sz="600" b="0" i="0" u="none" strike="noStrike">
                          <a:solidFill>
                            <a:srgbClr val="000000"/>
                          </a:solidFill>
                          <a:effectLst/>
                          <a:latin typeface="ＭＳ Ｐゴシック"/>
                        </a:rPr>
                        <a:t>(CR)</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6)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コンクリートの乾燥収縮の影響 </a:t>
                      </a:r>
                      <a:r>
                        <a:rPr lang="en-US" altLang="ja-JP" sz="600" b="0" i="0" u="none" strike="noStrike">
                          <a:solidFill>
                            <a:srgbClr val="000000"/>
                          </a:solidFill>
                          <a:effectLst/>
                          <a:latin typeface="ＭＳ Ｐゴシック"/>
                        </a:rPr>
                        <a:t>(SH)</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コンクリートの乾燥収縮の影響 </a:t>
                      </a:r>
                      <a:r>
                        <a:rPr lang="en-US" altLang="ja-JP" sz="600" b="0" i="0" u="none" strike="noStrike">
                          <a:solidFill>
                            <a:srgbClr val="000000"/>
                          </a:solidFill>
                          <a:effectLst/>
                          <a:latin typeface="ＭＳ Ｐゴシック"/>
                        </a:rPr>
                        <a:t>(SH)</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7)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土圧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E)</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土圧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E)</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8)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水圧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HP)</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水圧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HP)</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9)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浮力又は揚圧力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U)</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浮力又は揚圧力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U)</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dirty="0">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10)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温度変化の影響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TH)</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温度変化の影響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T)</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11)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温度差の影響 </a:t>
                      </a:r>
                      <a:r>
                        <a:rPr lang="en-US" altLang="ja-JP" sz="600" b="0" i="0" u="none" strike="noStrike">
                          <a:solidFill>
                            <a:srgbClr val="000000"/>
                          </a:solidFill>
                          <a:effectLst/>
                          <a:latin typeface="ＭＳ Ｐゴシック"/>
                        </a:rPr>
                        <a:t>(TF)</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鉄筋コンクリート床板と鋼桁との温度差 </a:t>
                      </a:r>
                      <a:r>
                        <a:rPr lang="en-US" altLang="ja-JP" sz="600" b="0" i="0" u="none" strike="noStrike">
                          <a:solidFill>
                            <a:srgbClr val="000000"/>
                          </a:solidFill>
                          <a:effectLst/>
                          <a:latin typeface="ＭＳ Ｐゴシック"/>
                        </a:rPr>
                        <a:t>(TD)</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12)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600" b="0" i="0" u="none" strike="noStrike">
                          <a:solidFill>
                            <a:srgbClr val="000000"/>
                          </a:solidFill>
                          <a:effectLst/>
                          <a:latin typeface="ＭＳ Ｐゴシック"/>
                        </a:rPr>
                        <a:t>雪荷重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SW)</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ja-JP" altLang="en-US" sz="600" b="0" i="0" u="none" strike="noStrike">
                          <a:solidFill>
                            <a:srgbClr val="000000"/>
                          </a:solidFill>
                          <a:effectLst/>
                          <a:latin typeface="ＭＳ Ｐゴシック"/>
                        </a:rPr>
                        <a:t>考慮しない</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13)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地盤変動の影響 </a:t>
                      </a:r>
                      <a:r>
                        <a:rPr lang="en-US" altLang="ja-JP" sz="600" b="0" i="0" u="none" strike="noStrike">
                          <a:solidFill>
                            <a:srgbClr val="000000"/>
                          </a:solidFill>
                          <a:effectLst/>
                          <a:latin typeface="ＭＳ Ｐゴシック"/>
                        </a:rPr>
                        <a:t>(GD)</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地盤変動の影響 </a:t>
                      </a:r>
                      <a:r>
                        <a:rPr lang="en-US" altLang="ja-JP" sz="600" b="0" i="0" u="none" strike="noStrike">
                          <a:solidFill>
                            <a:srgbClr val="000000"/>
                          </a:solidFill>
                          <a:effectLst/>
                          <a:latin typeface="ＭＳ Ｐゴシック"/>
                        </a:rPr>
                        <a:t>(GD)</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14)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支点移動の影響 </a:t>
                      </a:r>
                      <a:r>
                        <a:rPr lang="en-US" altLang="ja-JP" sz="600" b="0" i="0" u="none" strike="noStrike">
                          <a:solidFill>
                            <a:srgbClr val="000000"/>
                          </a:solidFill>
                          <a:effectLst/>
                          <a:latin typeface="ＭＳ Ｐゴシック"/>
                        </a:rPr>
                        <a:t>(SD)</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支点移動の影響 </a:t>
                      </a:r>
                      <a:r>
                        <a:rPr lang="en-US" altLang="ja-JP" sz="600" b="0" i="0" u="none" strike="noStrike">
                          <a:solidFill>
                            <a:srgbClr val="000000"/>
                          </a:solidFill>
                          <a:effectLst/>
                          <a:latin typeface="ＭＳ Ｐゴシック"/>
                        </a:rPr>
                        <a:t>(SD)</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15)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遠心荷重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CF)</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遠心荷重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CF)</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16)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制動荷重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BK)</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制動荷重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BK1)</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始動荷重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BK2)</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制動荷重</a:t>
                      </a:r>
                      <a:r>
                        <a:rPr lang="en-US" altLang="ja-JP" sz="600" b="0" i="0" u="none" strike="noStrike">
                          <a:solidFill>
                            <a:srgbClr val="000000"/>
                          </a:solidFill>
                          <a:effectLst/>
                          <a:latin typeface="ＭＳ Ｐゴシック"/>
                        </a:rPr>
                        <a:t>(BK1)</a:t>
                      </a:r>
                      <a:r>
                        <a:rPr lang="ja-JP" altLang="en-US" sz="600" b="0" i="0" u="none" strike="noStrike">
                          <a:solidFill>
                            <a:srgbClr val="000000"/>
                          </a:solidFill>
                          <a:effectLst/>
                          <a:latin typeface="ＭＳ Ｐゴシック"/>
                        </a:rPr>
                        <a:t>と同等として扱う</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r>
              <a:tr h="157953">
                <a:tc>
                  <a:txBody>
                    <a:bodyPr/>
                    <a:lstStyle/>
                    <a:p>
                      <a:pPr algn="l" fontAlgn="ctr"/>
                      <a:r>
                        <a:rPr lang="en-US" altLang="ja-JP" sz="600" b="0" i="0" u="none" strike="noStrike">
                          <a:solidFill>
                            <a:srgbClr val="000000"/>
                          </a:solidFill>
                          <a:effectLst/>
                          <a:latin typeface="ＭＳ Ｐゴシック"/>
                        </a:rPr>
                        <a:t>17)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橋桁に作用する風荷重</a:t>
                      </a:r>
                      <a:r>
                        <a:rPr lang="en-US" altLang="ja-JP" sz="600" b="0" i="0" u="none" strike="noStrike">
                          <a:solidFill>
                            <a:srgbClr val="000000"/>
                          </a:solidFill>
                          <a:effectLst/>
                          <a:latin typeface="ＭＳ Ｐゴシック"/>
                        </a:rPr>
                        <a:t>(WS)</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風荷重：死荷重時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W1)</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18)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活荷重に対する風荷重</a:t>
                      </a:r>
                      <a:r>
                        <a:rPr lang="en-US" altLang="ja-JP" sz="600" b="0" i="0" u="none" strike="noStrike">
                          <a:solidFill>
                            <a:srgbClr val="000000"/>
                          </a:solidFill>
                          <a:effectLst/>
                          <a:latin typeface="ＭＳ Ｐゴシック"/>
                        </a:rPr>
                        <a:t>(WL)</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風荷重：活荷重時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W2)</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19)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600" b="0" i="0" u="none" strike="noStrike">
                          <a:solidFill>
                            <a:srgbClr val="000000"/>
                          </a:solidFill>
                          <a:effectLst/>
                          <a:latin typeface="ＭＳ Ｐゴシック"/>
                        </a:rPr>
                        <a:t>波圧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WP)</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ja-JP" altLang="en-US" sz="600" b="0" i="0" u="none" strike="noStrike">
                          <a:solidFill>
                            <a:srgbClr val="000000"/>
                          </a:solidFill>
                          <a:effectLst/>
                          <a:latin typeface="ＭＳ Ｐゴシック"/>
                        </a:rPr>
                        <a:t>考慮しない</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20)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地震の影響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EQ)</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地震の影響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EQ)</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21)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衝突荷重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CO)</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衝突荷重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CO)</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en-US" altLang="ja-JP" sz="600" b="0" i="0" u="none" strike="noStrike">
                          <a:solidFill>
                            <a:srgbClr val="000000"/>
                          </a:solidFill>
                          <a:effectLst/>
                          <a:latin typeface="ＭＳ Ｐゴシック"/>
                        </a:rPr>
                        <a:t>22)</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その他</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施工時荷重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ER)</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架設時荷重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ER)</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車両横荷重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LF)</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活荷重作用時に発生する荷重であり、活荷重</a:t>
                      </a:r>
                      <a:r>
                        <a:rPr lang="en-US" altLang="ja-JP" sz="600" b="0" i="0" u="none" strike="noStrike">
                          <a:solidFill>
                            <a:srgbClr val="000000"/>
                          </a:solidFill>
                          <a:effectLst/>
                          <a:latin typeface="ＭＳ Ｐゴシック"/>
                        </a:rPr>
                        <a:t>(L)</a:t>
                      </a:r>
                      <a:r>
                        <a:rPr lang="ja-JP" altLang="en-US" sz="600" b="0" i="0" u="none" strike="noStrike">
                          <a:solidFill>
                            <a:srgbClr val="000000"/>
                          </a:solidFill>
                          <a:effectLst/>
                          <a:latin typeface="ＭＳ Ｐゴシック"/>
                        </a:rPr>
                        <a:t>と同時に載荷する</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r>
              <a:tr h="157953">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車止めの影響 </a:t>
                      </a:r>
                      <a:r>
                        <a:rPr lang="en-US" altLang="ja-JP" sz="600" b="0" i="0" u="none" strike="noStrike">
                          <a:solidFill>
                            <a:srgbClr val="000000"/>
                          </a:solidFill>
                          <a:effectLst/>
                          <a:latin typeface="ＭＳ Ｐゴシック"/>
                        </a:rPr>
                        <a:t>(</a:t>
                      </a:r>
                      <a:r>
                        <a:rPr lang="en-US" sz="600" b="0" i="0" u="none" strike="noStrike">
                          <a:solidFill>
                            <a:srgbClr val="000000"/>
                          </a:solidFill>
                          <a:effectLst/>
                          <a:latin typeface="ＭＳ Ｐゴシック"/>
                        </a:rPr>
                        <a:t>ST)</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ctr"/>
                      <a:r>
                        <a:rPr lang="ja-JP" altLang="en-US" sz="600" b="0" i="0" u="none" strike="noStrike">
                          <a:solidFill>
                            <a:srgbClr val="000000"/>
                          </a:solidFill>
                          <a:effectLst/>
                          <a:latin typeface="ＭＳ Ｐゴシック"/>
                        </a:rPr>
                        <a:t>衝突荷重</a:t>
                      </a:r>
                      <a:r>
                        <a:rPr lang="en-US" altLang="ja-JP" sz="600" b="0" i="0" u="none" strike="noStrike">
                          <a:solidFill>
                            <a:srgbClr val="000000"/>
                          </a:solidFill>
                          <a:effectLst/>
                          <a:latin typeface="ＭＳ Ｐゴシック"/>
                        </a:rPr>
                        <a:t>(CO)</a:t>
                      </a:r>
                      <a:r>
                        <a:rPr lang="ja-JP" altLang="en-US" sz="600" b="0" i="0" u="none" strike="noStrike">
                          <a:solidFill>
                            <a:srgbClr val="000000"/>
                          </a:solidFill>
                          <a:effectLst/>
                          <a:latin typeface="ＭＳ Ｐゴシック"/>
                        </a:rPr>
                        <a:t>と同等として扱う</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FF"/>
                    </a:solidFill>
                  </a:tcPr>
                </a:tc>
              </a:tr>
              <a:tr h="157953">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支承部に作用する力</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支承の摩擦による影響 </a:t>
                      </a:r>
                      <a:r>
                        <a:rPr lang="en-US" altLang="ja-JP" sz="600" b="0" i="0" u="none" strike="noStrike">
                          <a:solidFill>
                            <a:srgbClr val="000000"/>
                          </a:solidFill>
                          <a:effectLst/>
                          <a:latin typeface="ＭＳ Ｐゴシック"/>
                        </a:rPr>
                        <a:t>(F)</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橋梁用防護柵が床板部分に与える影響</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高欄に作用する荷重 </a:t>
                      </a:r>
                      <a:r>
                        <a:rPr lang="en-US" altLang="ja-JP" sz="600" b="0" i="0" u="none" strike="noStrike">
                          <a:solidFill>
                            <a:srgbClr val="000000"/>
                          </a:solidFill>
                          <a:effectLst/>
                          <a:latin typeface="ＭＳ Ｐゴシック"/>
                        </a:rPr>
                        <a:t>(HF)</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7953">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a:rPr>
                        <a:t>　</a:t>
                      </a:r>
                    </a:p>
                  </a:txBody>
                  <a:tcPr marL="5448" marR="5448" marT="5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25</a:t>
            </a:fld>
            <a:endParaRPr kumimoji="1" lang="ja-JP" altLang="en-US"/>
          </a:p>
        </p:txBody>
      </p:sp>
      <p:sp>
        <p:nvSpPr>
          <p:cNvPr id="9"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a:t>
            </a:r>
            <a:r>
              <a:rPr kumimoji="0" lang="zh-TW" altLang="en-US" sz="2400" dirty="0" smtClean="0">
                <a:latin typeface="HG丸ｺﾞｼｯｸM-PRO" panose="020F0600000000000000" pitchFamily="50" charset="-128"/>
                <a:ea typeface="HG丸ｺﾞｼｯｸM-PRO" panose="020F0600000000000000" pitchFamily="50" charset="-128"/>
                <a:cs typeface="Meiryo UI" pitchFamily="50" charset="-128"/>
              </a:rPr>
              <a:t>内容</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作用：活</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荷重、風</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荷重について</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Tree>
    <p:extLst>
      <p:ext uri="{BB962C8B-B14F-4D97-AF65-F5344CB8AC3E}">
        <p14:creationId xmlns:p14="http://schemas.microsoft.com/office/powerpoint/2010/main" val="2984095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審議内容</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②作用：活荷重、風荷重について</a:t>
            </a:r>
          </a:p>
        </p:txBody>
      </p:sp>
      <p:sp>
        <p:nvSpPr>
          <p:cNvPr id="5" name="テキスト ボックス 4"/>
          <p:cNvSpPr txBox="1"/>
          <p:nvPr/>
        </p:nvSpPr>
        <p:spPr>
          <a:xfrm>
            <a:off x="539552" y="1052736"/>
            <a:ext cx="8147248" cy="461665"/>
          </a:xfrm>
          <a:prstGeom prst="rect">
            <a:avLst/>
          </a:prstGeom>
          <a:solidFill>
            <a:srgbClr val="CCECFF"/>
          </a:solidFill>
        </p:spPr>
        <p:txBody>
          <a:bodyPr wrap="squar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活</a:t>
            </a:r>
            <a:r>
              <a:rPr lang="ja-JP" altLang="en-US" sz="2400" dirty="0" smtClean="0">
                <a:latin typeface="ＭＳ Ｐゴシック" panose="020B0600070205080204" pitchFamily="50" charset="-128"/>
                <a:ea typeface="ＭＳ Ｐゴシック" panose="020B0600070205080204" pitchFamily="50" charset="-128"/>
              </a:rPr>
              <a:t>荷重（</a:t>
            </a:r>
            <a:r>
              <a:rPr lang="en-US" altLang="ja-JP" sz="2400" dirty="0" smtClean="0">
                <a:latin typeface="ＭＳ Ｐゴシック" panose="020B0600070205080204" pitchFamily="50" charset="-128"/>
                <a:ea typeface="ＭＳ Ｐゴシック" panose="020B0600070205080204" pitchFamily="50" charset="-128"/>
              </a:rPr>
              <a:t>L</a:t>
            </a:r>
            <a:r>
              <a:rPr lang="ja-JP" altLang="en-US" sz="2400" dirty="0" smtClean="0">
                <a:latin typeface="ＭＳ Ｐゴシック" panose="020B0600070205080204" pitchFamily="50" charset="-128"/>
                <a:ea typeface="ＭＳ Ｐゴシック" panose="020B0600070205080204" pitchFamily="50" charset="-128"/>
              </a:rPr>
              <a:t>）／</a:t>
            </a:r>
            <a:r>
              <a:rPr kumimoji="1" lang="ja-JP" altLang="en-US" sz="2400" dirty="0" smtClean="0">
                <a:latin typeface="ＭＳ Ｐゴシック" panose="020B0600070205080204" pitchFamily="50" charset="-128"/>
                <a:ea typeface="ＭＳ Ｐゴシック" panose="020B0600070205080204" pitchFamily="50" charset="-128"/>
              </a:rPr>
              <a:t>死荷重（</a:t>
            </a:r>
            <a:r>
              <a:rPr kumimoji="1" lang="en-US" altLang="ja-JP" sz="2400" dirty="0" smtClean="0">
                <a:latin typeface="ＭＳ Ｐゴシック" panose="020B0600070205080204" pitchFamily="50" charset="-128"/>
                <a:ea typeface="ＭＳ Ｐゴシック" panose="020B0600070205080204" pitchFamily="50" charset="-128"/>
              </a:rPr>
              <a:t>D</a:t>
            </a:r>
            <a:r>
              <a:rPr kumimoji="1" lang="ja-JP" altLang="en-US" sz="2400" dirty="0" smtClean="0">
                <a:latin typeface="ＭＳ Ｐゴシック" panose="020B0600070205080204" pitchFamily="50" charset="-128"/>
                <a:ea typeface="ＭＳ Ｐゴシック" panose="020B0600070205080204" pitchFamily="50" charset="-128"/>
              </a:rPr>
              <a:t>）の比率</a:t>
            </a:r>
            <a:endParaRPr kumimoji="1" lang="en-US" altLang="ja-JP" sz="2400" dirty="0" smtClean="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323528" y="6165304"/>
            <a:ext cx="8712967" cy="400110"/>
          </a:xfrm>
          <a:prstGeom prst="rect">
            <a:avLst/>
          </a:prstGeom>
          <a:solidFill>
            <a:srgbClr val="D2FAFE"/>
          </a:solidFill>
        </p:spPr>
        <p:txBody>
          <a:bodyPr wrap="square" rtlCol="0">
            <a:spAutoFit/>
          </a:bodyPr>
          <a:lstStyle/>
          <a:p>
            <a:r>
              <a:rPr lang="ja-JP" altLang="en-US" sz="2000" dirty="0" smtClean="0">
                <a:latin typeface="ＭＳ Ｐゴシック" panose="020B0600070205080204" pitchFamily="50" charset="-128"/>
                <a:ea typeface="ＭＳ Ｐゴシック" panose="020B0600070205080204" pitchFamily="50" charset="-128"/>
              </a:rPr>
              <a:t>　　　モノレール桁は道路橋等に比べ、死荷重に対する活荷重の影響が“大”</a:t>
            </a:r>
            <a:endParaRPr kumimoji="1" lang="ja-JP" altLang="en-US" sz="2000" i="1"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609"/>
            <a:ext cx="4079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表 11"/>
          <p:cNvGraphicFramePr>
            <a:graphicFrameLocks noGrp="1"/>
          </p:cNvGraphicFramePr>
          <p:nvPr>
            <p:extLst>
              <p:ext uri="{D42A27DB-BD31-4B8C-83A1-F6EECF244321}">
                <p14:modId xmlns:p14="http://schemas.microsoft.com/office/powerpoint/2010/main" val="3211705850"/>
              </p:ext>
            </p:extLst>
          </p:nvPr>
        </p:nvGraphicFramePr>
        <p:xfrm>
          <a:off x="1060734" y="1600201"/>
          <a:ext cx="7022532" cy="4525961"/>
        </p:xfrm>
        <a:graphic>
          <a:graphicData uri="http://schemas.openxmlformats.org/drawingml/2006/table">
            <a:tbl>
              <a:tblPr/>
              <a:tblGrid>
                <a:gridCol w="771231"/>
                <a:gridCol w="549788"/>
                <a:gridCol w="773777"/>
                <a:gridCol w="549788"/>
                <a:gridCol w="621058"/>
                <a:gridCol w="621058"/>
                <a:gridCol w="1567916"/>
                <a:gridCol w="1567916"/>
              </a:tblGrid>
              <a:tr h="357078">
                <a:tc gridSpan="2">
                  <a:txBody>
                    <a:bodyPr/>
                    <a:lstStyle/>
                    <a:p>
                      <a:pPr algn="l" fontAlgn="ctr"/>
                      <a:r>
                        <a:rPr lang="zh-TW" altLang="en-US" sz="1300" b="1" i="0" u="none" strike="noStrike" dirty="0">
                          <a:solidFill>
                            <a:srgbClr val="000000"/>
                          </a:solidFill>
                          <a:effectLst/>
                          <a:latin typeface="HG丸ｺﾞｼｯｸM-PRO"/>
                        </a:rPr>
                        <a:t>上部工反力比較</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ＭＳ 明朝"/>
                        </a:rPr>
                        <a:t>　</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明朝"/>
                        </a:rPr>
                        <a:t>　</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明朝"/>
                        </a:rPr>
                        <a:t>　</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明朝"/>
                        </a:rPr>
                        <a:t>　</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明朝"/>
                        </a:rPr>
                        <a:t>　</a:t>
                      </a:r>
                    </a:p>
                  </a:txBody>
                  <a:tcPr marL="8927" marR="8927" marT="892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ja-JP" altLang="en-US" sz="1000" b="0" i="0" u="none" strike="noStrike">
                          <a:solidFill>
                            <a:srgbClr val="000000"/>
                          </a:solidFill>
                          <a:effectLst/>
                          <a:latin typeface="ＭＳ 明朝"/>
                        </a:rPr>
                        <a:t>単位：</a:t>
                      </a:r>
                      <a:r>
                        <a:rPr lang="en-US" sz="1000" b="0" i="0" u="none" strike="noStrike">
                          <a:solidFill>
                            <a:srgbClr val="000000"/>
                          </a:solidFill>
                          <a:effectLst/>
                          <a:latin typeface="ＭＳ 明朝"/>
                        </a:rPr>
                        <a:t>kN　</a:t>
                      </a:r>
                    </a:p>
                  </a:txBody>
                  <a:tcPr marL="8927" marR="8927" marT="892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482055">
                <a:tc>
                  <a:txBody>
                    <a:bodyPr/>
                    <a:lstStyle/>
                    <a:p>
                      <a:pPr algn="ctr" fontAlgn="ctr"/>
                      <a:r>
                        <a:rPr lang="ja-JP" altLang="en-US" sz="1100" b="0" i="0" u="none" strike="noStrike">
                          <a:solidFill>
                            <a:srgbClr val="FFFFFF"/>
                          </a:solidFill>
                          <a:effectLst/>
                          <a:latin typeface="ＭＳ ゴシック"/>
                        </a:rPr>
                        <a:t>種　別</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ja-JP" altLang="en-US" sz="1100" b="0" i="0" u="none" strike="noStrike">
                          <a:solidFill>
                            <a:srgbClr val="FFFFFF"/>
                          </a:solidFill>
                          <a:effectLst/>
                          <a:latin typeface="ＭＳ ゴシック"/>
                        </a:rPr>
                        <a:t>桁種</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ja-JP" altLang="en-US" sz="1100" b="0" i="0" u="none" strike="noStrike">
                          <a:solidFill>
                            <a:srgbClr val="FFFFFF"/>
                          </a:solidFill>
                          <a:effectLst/>
                          <a:latin typeface="ＭＳ ゴシック"/>
                        </a:rPr>
                        <a:t>主桁本数</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ja-JP" altLang="en-US" sz="1100" b="0" i="0" u="none" strike="noStrike">
                          <a:solidFill>
                            <a:srgbClr val="FFFFFF"/>
                          </a:solidFill>
                          <a:effectLst/>
                          <a:latin typeface="ＭＳ ゴシック"/>
                        </a:rPr>
                        <a:t>橋長</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ja-JP" altLang="en-US" sz="1100" b="0" i="0" u="none" strike="noStrike">
                          <a:solidFill>
                            <a:srgbClr val="FFFFFF"/>
                          </a:solidFill>
                          <a:effectLst/>
                          <a:latin typeface="ＭＳ ゴシック"/>
                        </a:rPr>
                        <a:t>活荷重</a:t>
                      </a:r>
                      <a:r>
                        <a:rPr lang="en-US" altLang="ja-JP" sz="1100" b="0" i="0" u="none" strike="noStrike">
                          <a:solidFill>
                            <a:srgbClr val="FFFFFF"/>
                          </a:solidFill>
                          <a:effectLst/>
                          <a:latin typeface="ＭＳ ゴシック"/>
                        </a:rPr>
                        <a:t>:</a:t>
                      </a:r>
                      <a:r>
                        <a:rPr lang="en-US" sz="1100" b="0" i="0" u="none" strike="noStrike">
                          <a:solidFill>
                            <a:srgbClr val="FFFFFF"/>
                          </a:solidFill>
                          <a:effectLst/>
                          <a:latin typeface="ＭＳ ゴシック"/>
                        </a:rPr>
                        <a:t>L</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ja-JP" altLang="en-US" sz="1100" b="0" i="0" u="none" strike="noStrike">
                          <a:solidFill>
                            <a:srgbClr val="FFFFFF"/>
                          </a:solidFill>
                          <a:effectLst/>
                          <a:latin typeface="ＭＳ ゴシック"/>
                        </a:rPr>
                        <a:t>死荷重</a:t>
                      </a:r>
                      <a:r>
                        <a:rPr lang="en-US" altLang="ja-JP" sz="1100" b="0" i="0" u="none" strike="noStrike">
                          <a:solidFill>
                            <a:srgbClr val="FFFFFF"/>
                          </a:solidFill>
                          <a:effectLst/>
                          <a:latin typeface="ＭＳ ゴシック"/>
                        </a:rPr>
                        <a:t>:</a:t>
                      </a:r>
                      <a:r>
                        <a:rPr lang="en-US" sz="1100" b="0" i="0" u="none" strike="noStrike">
                          <a:solidFill>
                            <a:srgbClr val="FFFFFF"/>
                          </a:solidFill>
                          <a:effectLst/>
                          <a:latin typeface="ＭＳ ゴシック"/>
                        </a:rPr>
                        <a:t>D</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100" b="0" i="0" u="none" strike="noStrike">
                          <a:solidFill>
                            <a:srgbClr val="FFFFFF"/>
                          </a:solidFill>
                          <a:effectLst/>
                          <a:latin typeface="ＭＳ ゴシック"/>
                        </a:rPr>
                        <a:t>L/D</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ja-JP" altLang="en-US" sz="1100" b="0" i="0" u="none" strike="noStrike">
                          <a:solidFill>
                            <a:srgbClr val="FFFFFF"/>
                          </a:solidFill>
                          <a:effectLst/>
                          <a:latin typeface="ＭＳ ゴシック"/>
                        </a:rPr>
                        <a:t>備　　考</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482055">
                <a:tc rowSpan="3">
                  <a:txBody>
                    <a:bodyPr/>
                    <a:lstStyle/>
                    <a:p>
                      <a:pPr algn="ctr" fontAlgn="ctr"/>
                      <a:r>
                        <a:rPr lang="ja-JP" altLang="en-US" sz="1100" b="0" i="0" u="none" strike="noStrike">
                          <a:solidFill>
                            <a:srgbClr val="FFFFFF"/>
                          </a:solidFill>
                          <a:effectLst/>
                          <a:latin typeface="ＭＳ ゴシック"/>
                        </a:rPr>
                        <a:t>鉄　道</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000" b="0" i="0" u="none" strike="noStrike">
                          <a:solidFill>
                            <a:srgbClr val="000000"/>
                          </a:solidFill>
                          <a:effectLst/>
                          <a:latin typeface="ＭＳ 明朝"/>
                        </a:rPr>
                        <a:t>RCT</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000" b="0" i="0" u="none" strike="noStrike">
                          <a:solidFill>
                            <a:srgbClr val="000000"/>
                          </a:solidFill>
                          <a:effectLst/>
                          <a:latin typeface="ＭＳ 明朝"/>
                        </a:rPr>
                        <a:t>２主桁</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ＭＳ 明朝"/>
                        </a:rPr>
                        <a:t>12.0m</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000" b="0" i="0" u="none" strike="noStrike">
                          <a:solidFill>
                            <a:srgbClr val="000000"/>
                          </a:solidFill>
                          <a:effectLst/>
                          <a:latin typeface="ＭＳ 明朝"/>
                        </a:rPr>
                        <a:t>220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000" b="0" i="0" u="none" strike="noStrike">
                          <a:solidFill>
                            <a:srgbClr val="000000"/>
                          </a:solidFill>
                          <a:effectLst/>
                          <a:latin typeface="ＭＳ 明朝"/>
                        </a:rPr>
                        <a:t>700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ja-JP" sz="1000" b="0" i="0" u="none" strike="noStrike">
                          <a:solidFill>
                            <a:srgbClr val="000000"/>
                          </a:solidFill>
                          <a:effectLst/>
                          <a:latin typeface="ＭＳ 明朝"/>
                        </a:rPr>
                        <a:t>0.31</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0" i="0" u="none" strike="noStrike">
                          <a:solidFill>
                            <a:srgbClr val="000000"/>
                          </a:solidFill>
                          <a:effectLst/>
                          <a:latin typeface="ＭＳ 明朝"/>
                        </a:rPr>
                        <a:t>EA-17</a:t>
                      </a:r>
                      <a:r>
                        <a:rPr lang="ja-JP" altLang="en-US" sz="1000" b="0" i="0" u="none" strike="noStrike">
                          <a:solidFill>
                            <a:srgbClr val="000000"/>
                          </a:solidFill>
                          <a:effectLst/>
                          <a:latin typeface="ＭＳ 明朝"/>
                        </a:rPr>
                        <a:t>単線</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82055">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ＭＳ 明朝"/>
                        </a:rPr>
                        <a:t>PCT</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00" b="0" i="0" u="none" strike="noStrike">
                          <a:solidFill>
                            <a:srgbClr val="000000"/>
                          </a:solidFill>
                          <a:effectLst/>
                          <a:latin typeface="ＭＳ 明朝"/>
                        </a:rPr>
                        <a:t>４主桁</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a:solidFill>
                            <a:srgbClr val="000000"/>
                          </a:solidFill>
                          <a:effectLst/>
                          <a:latin typeface="ＭＳ 明朝"/>
                        </a:rPr>
                        <a:t>30.0m</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ja-JP" sz="1000" b="0" i="0" u="none" strike="noStrike">
                          <a:solidFill>
                            <a:srgbClr val="000000"/>
                          </a:solidFill>
                          <a:effectLst/>
                          <a:latin typeface="ＭＳ 明朝"/>
                        </a:rPr>
                        <a:t>4080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ja-JP" sz="1000" b="0" i="0" u="none" strike="noStrike">
                          <a:solidFill>
                            <a:srgbClr val="000000"/>
                          </a:solidFill>
                          <a:effectLst/>
                          <a:latin typeface="ＭＳ 明朝"/>
                        </a:rPr>
                        <a:t>10350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ja-JP" sz="1000" b="0" i="0" u="none" strike="noStrike">
                          <a:solidFill>
                            <a:srgbClr val="000000"/>
                          </a:solidFill>
                          <a:effectLst/>
                          <a:latin typeface="ＭＳ 明朝"/>
                        </a:rPr>
                        <a:t>0.39</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000" b="0" i="0" u="none" strike="noStrike">
                          <a:solidFill>
                            <a:srgbClr val="000000"/>
                          </a:solidFill>
                          <a:effectLst/>
                          <a:latin typeface="ＭＳ 明朝"/>
                        </a:rPr>
                        <a:t>EA-17</a:t>
                      </a:r>
                      <a:r>
                        <a:rPr lang="ja-JP" altLang="en-US" sz="1000" b="0" i="0" u="none" strike="noStrike">
                          <a:solidFill>
                            <a:srgbClr val="000000"/>
                          </a:solidFill>
                          <a:effectLst/>
                          <a:latin typeface="ＭＳ 明朝"/>
                        </a:rPr>
                        <a:t>複線</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82055">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ＭＳ 明朝"/>
                        </a:rPr>
                        <a:t>PCT</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000" b="0" i="0" u="none" strike="noStrike">
                          <a:solidFill>
                            <a:srgbClr val="000000"/>
                          </a:solidFill>
                          <a:effectLst/>
                          <a:latin typeface="ＭＳ 明朝"/>
                        </a:rPr>
                        <a:t>３主桁</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ＭＳ 明朝"/>
                        </a:rPr>
                        <a:t>24.0m</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000" b="0" i="0" u="none" strike="noStrike">
                          <a:solidFill>
                            <a:srgbClr val="000000"/>
                          </a:solidFill>
                          <a:effectLst/>
                          <a:latin typeface="ＭＳ 明朝"/>
                        </a:rPr>
                        <a:t>2870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000" b="0" i="0" u="none" strike="noStrike">
                          <a:solidFill>
                            <a:srgbClr val="000000"/>
                          </a:solidFill>
                          <a:effectLst/>
                          <a:latin typeface="ＭＳ 明朝"/>
                        </a:rPr>
                        <a:t>5090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ja-JP" sz="1000" b="0" i="0" u="none" strike="noStrike">
                          <a:solidFill>
                            <a:srgbClr val="000000"/>
                          </a:solidFill>
                          <a:effectLst/>
                          <a:latin typeface="ＭＳ 明朝"/>
                        </a:rPr>
                        <a:t>0.56</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0" i="0" u="none" strike="noStrike">
                          <a:solidFill>
                            <a:srgbClr val="000000"/>
                          </a:solidFill>
                          <a:effectLst/>
                          <a:latin typeface="ＭＳ 明朝"/>
                        </a:rPr>
                        <a:t>KS-12</a:t>
                      </a:r>
                      <a:r>
                        <a:rPr lang="ja-JP" altLang="en-US" sz="1000" b="0" i="0" u="none" strike="noStrike">
                          <a:solidFill>
                            <a:srgbClr val="000000"/>
                          </a:solidFill>
                          <a:effectLst/>
                          <a:latin typeface="ＭＳ 明朝"/>
                        </a:rPr>
                        <a:t>複線</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82055">
                <a:tc rowSpan="3">
                  <a:txBody>
                    <a:bodyPr/>
                    <a:lstStyle/>
                    <a:p>
                      <a:pPr algn="ctr" fontAlgn="ctr"/>
                      <a:r>
                        <a:rPr lang="ja-JP" altLang="en-US" sz="1100" b="0" i="0" u="none" strike="noStrike">
                          <a:solidFill>
                            <a:srgbClr val="FFFFFF"/>
                          </a:solidFill>
                          <a:effectLst/>
                          <a:latin typeface="ＭＳ ゴシック"/>
                        </a:rPr>
                        <a:t>道　路</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000" b="0" i="0" u="none" strike="noStrike">
                          <a:solidFill>
                            <a:srgbClr val="000000"/>
                          </a:solidFill>
                          <a:effectLst/>
                          <a:latin typeface="ＭＳ 明朝"/>
                        </a:rPr>
                        <a:t>PCT</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00" b="0" i="0" u="none" strike="noStrike">
                          <a:solidFill>
                            <a:srgbClr val="000000"/>
                          </a:solidFill>
                          <a:effectLst/>
                          <a:latin typeface="ＭＳ 明朝"/>
                        </a:rPr>
                        <a:t>幅員</a:t>
                      </a:r>
                      <a:r>
                        <a:rPr lang="en-US" altLang="ja-JP" sz="1000" b="0" i="0" u="none" strike="noStrike">
                          <a:solidFill>
                            <a:srgbClr val="000000"/>
                          </a:solidFill>
                          <a:effectLst/>
                          <a:latin typeface="ＭＳ 明朝"/>
                        </a:rPr>
                        <a:t>9.7</a:t>
                      </a:r>
                      <a:r>
                        <a:rPr lang="en-US" sz="1000" b="0" i="0" u="none" strike="noStrike">
                          <a:solidFill>
                            <a:srgbClr val="000000"/>
                          </a:solidFill>
                          <a:effectLst/>
                          <a:latin typeface="ＭＳ 明朝"/>
                        </a:rPr>
                        <a:t>ｍ</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a:solidFill>
                            <a:srgbClr val="000000"/>
                          </a:solidFill>
                          <a:effectLst/>
                          <a:latin typeface="ＭＳ 明朝"/>
                        </a:rPr>
                        <a:t>19.8m</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ja-JP" sz="1000" b="0" i="0" u="none" strike="noStrike">
                          <a:solidFill>
                            <a:srgbClr val="000000"/>
                          </a:solidFill>
                          <a:effectLst/>
                          <a:latin typeface="ＭＳ 明朝"/>
                        </a:rPr>
                        <a:t>877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ja-JP" sz="1000" b="0" i="0" u="none" strike="noStrike">
                          <a:solidFill>
                            <a:srgbClr val="000000"/>
                          </a:solidFill>
                          <a:effectLst/>
                          <a:latin typeface="ＭＳ 明朝"/>
                        </a:rPr>
                        <a:t>1337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ja-JP" sz="1000" b="0" i="0" u="none" strike="noStrike">
                          <a:solidFill>
                            <a:srgbClr val="000000"/>
                          </a:solidFill>
                          <a:effectLst/>
                          <a:latin typeface="ＭＳ 明朝"/>
                        </a:rPr>
                        <a:t>0.66</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000" b="0" i="0" u="none" strike="noStrike">
                          <a:solidFill>
                            <a:srgbClr val="000000"/>
                          </a:solidFill>
                          <a:effectLst/>
                          <a:latin typeface="ＭＳ 明朝"/>
                        </a:rPr>
                        <a:t>Ｂ</a:t>
                      </a:r>
                      <a:r>
                        <a:rPr lang="ja-JP" altLang="en-US" sz="1000" b="0" i="0" u="none" strike="noStrike">
                          <a:solidFill>
                            <a:srgbClr val="000000"/>
                          </a:solidFill>
                          <a:effectLst/>
                          <a:latin typeface="ＭＳ 明朝"/>
                        </a:rPr>
                        <a:t>活荷重</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82055">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ＭＳ 明朝"/>
                        </a:rPr>
                        <a:t>PCT</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000" b="0" i="0" u="none" strike="noStrike">
                          <a:solidFill>
                            <a:srgbClr val="000000"/>
                          </a:solidFill>
                          <a:effectLst/>
                          <a:latin typeface="ＭＳ 明朝"/>
                        </a:rPr>
                        <a:t>幅員</a:t>
                      </a:r>
                      <a:r>
                        <a:rPr lang="en-US" altLang="ja-JP" sz="1000" b="0" i="0" u="none" strike="noStrike">
                          <a:solidFill>
                            <a:srgbClr val="000000"/>
                          </a:solidFill>
                          <a:effectLst/>
                          <a:latin typeface="ＭＳ 明朝"/>
                        </a:rPr>
                        <a:t>12.5</a:t>
                      </a:r>
                      <a:r>
                        <a:rPr lang="en-US" sz="1000" b="0" i="0" u="none" strike="noStrike">
                          <a:solidFill>
                            <a:srgbClr val="000000"/>
                          </a:solidFill>
                          <a:effectLst/>
                          <a:latin typeface="ＭＳ 明朝"/>
                        </a:rPr>
                        <a:t>ｍ</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ＭＳ 明朝"/>
                        </a:rPr>
                        <a:t>19.8m</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000" b="0" i="0" u="none" strike="noStrike">
                          <a:solidFill>
                            <a:srgbClr val="000000"/>
                          </a:solidFill>
                          <a:effectLst/>
                          <a:latin typeface="ＭＳ 明朝"/>
                        </a:rPr>
                        <a:t>780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000" b="0" i="0" u="none" strike="noStrike">
                          <a:solidFill>
                            <a:srgbClr val="000000"/>
                          </a:solidFill>
                          <a:effectLst/>
                          <a:latin typeface="ＭＳ 明朝"/>
                        </a:rPr>
                        <a:t>1917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ja-JP" sz="1000" b="0" i="0" u="none" strike="noStrike">
                          <a:solidFill>
                            <a:srgbClr val="000000"/>
                          </a:solidFill>
                          <a:effectLst/>
                          <a:latin typeface="ＭＳ 明朝"/>
                        </a:rPr>
                        <a:t>0.41</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000" b="0" i="0" u="none" strike="noStrike">
                          <a:solidFill>
                            <a:srgbClr val="000000"/>
                          </a:solidFill>
                          <a:effectLst/>
                          <a:latin typeface="ＭＳ 明朝"/>
                        </a:rPr>
                        <a:t>Ａ</a:t>
                      </a:r>
                      <a:r>
                        <a:rPr lang="ja-JP" altLang="en-US" sz="1000" b="0" i="0" u="none" strike="noStrike">
                          <a:solidFill>
                            <a:srgbClr val="000000"/>
                          </a:solidFill>
                          <a:effectLst/>
                          <a:latin typeface="ＭＳ 明朝"/>
                        </a:rPr>
                        <a:t>活荷重</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82055">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ＭＳ 明朝"/>
                        </a:rPr>
                        <a:t>PCT</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00" b="0" i="0" u="none" strike="noStrike">
                          <a:solidFill>
                            <a:srgbClr val="000000"/>
                          </a:solidFill>
                          <a:effectLst/>
                          <a:latin typeface="ＭＳ 明朝"/>
                        </a:rPr>
                        <a:t>幅員</a:t>
                      </a:r>
                      <a:r>
                        <a:rPr lang="en-US" altLang="ja-JP" sz="1000" b="0" i="0" u="none" strike="noStrike">
                          <a:solidFill>
                            <a:srgbClr val="000000"/>
                          </a:solidFill>
                          <a:effectLst/>
                          <a:latin typeface="ＭＳ 明朝"/>
                        </a:rPr>
                        <a:t>15.0</a:t>
                      </a:r>
                      <a:r>
                        <a:rPr lang="en-US" sz="1000" b="0" i="0" u="none" strike="noStrike">
                          <a:solidFill>
                            <a:srgbClr val="000000"/>
                          </a:solidFill>
                          <a:effectLst/>
                          <a:latin typeface="ＭＳ 明朝"/>
                        </a:rPr>
                        <a:t>ｍ</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000" b="0" i="0" u="none" strike="noStrike">
                          <a:solidFill>
                            <a:srgbClr val="000000"/>
                          </a:solidFill>
                          <a:effectLst/>
                          <a:latin typeface="ＭＳ 明朝"/>
                        </a:rPr>
                        <a:t>21.9m</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ja-JP" sz="1000" b="0" i="0" u="none" strike="noStrike">
                          <a:solidFill>
                            <a:srgbClr val="000000"/>
                          </a:solidFill>
                          <a:effectLst/>
                          <a:latin typeface="ＭＳ 明朝"/>
                        </a:rPr>
                        <a:t>1204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ctr"/>
                      <a:r>
                        <a:rPr lang="en-US" altLang="ja-JP" sz="1000" b="0" i="0" u="none" strike="noStrike">
                          <a:solidFill>
                            <a:srgbClr val="000000"/>
                          </a:solidFill>
                          <a:effectLst/>
                          <a:latin typeface="ＭＳ 明朝"/>
                        </a:rPr>
                        <a:t>2586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altLang="ja-JP" sz="1000" b="0" i="0" u="none" strike="noStrike">
                          <a:solidFill>
                            <a:srgbClr val="000000"/>
                          </a:solidFill>
                          <a:effectLst/>
                          <a:latin typeface="ＭＳ 明朝"/>
                        </a:rPr>
                        <a:t>0.47</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000" b="0" i="0" u="none" strike="noStrike">
                          <a:solidFill>
                            <a:srgbClr val="000000"/>
                          </a:solidFill>
                          <a:effectLst/>
                          <a:latin typeface="ＭＳ 明朝"/>
                        </a:rPr>
                        <a:t>Ｂ</a:t>
                      </a:r>
                      <a:r>
                        <a:rPr lang="ja-JP" altLang="en-US" sz="1000" b="0" i="0" u="none" strike="noStrike">
                          <a:solidFill>
                            <a:srgbClr val="000000"/>
                          </a:solidFill>
                          <a:effectLst/>
                          <a:latin typeface="ＭＳ 明朝"/>
                        </a:rPr>
                        <a:t>活荷重</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82055">
                <a:tc>
                  <a:txBody>
                    <a:bodyPr/>
                    <a:lstStyle/>
                    <a:p>
                      <a:pPr algn="ctr" fontAlgn="ctr"/>
                      <a:r>
                        <a:rPr lang="ja-JP" altLang="en-US" sz="1100" b="0" i="0" u="none" strike="noStrike">
                          <a:solidFill>
                            <a:srgbClr val="FFFFFF"/>
                          </a:solidFill>
                          <a:effectLst/>
                          <a:latin typeface="ＭＳ ゴシック"/>
                        </a:rPr>
                        <a:t>モノレール</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000" b="0" i="0" u="none" strike="noStrike">
                          <a:solidFill>
                            <a:srgbClr val="000000"/>
                          </a:solidFill>
                          <a:effectLst/>
                          <a:latin typeface="ＭＳ 明朝"/>
                        </a:rPr>
                        <a:t>PC</a:t>
                      </a:r>
                      <a:r>
                        <a:rPr lang="ja-JP" altLang="en-US" sz="1000" b="0" i="0" u="none" strike="noStrike">
                          <a:solidFill>
                            <a:srgbClr val="000000"/>
                          </a:solidFill>
                          <a:effectLst/>
                          <a:latin typeface="ＭＳ 明朝"/>
                        </a:rPr>
                        <a:t>軌道桁</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000" b="0" i="0" u="none" strike="noStrike">
                          <a:solidFill>
                            <a:srgbClr val="000000"/>
                          </a:solidFill>
                          <a:effectLst/>
                          <a:latin typeface="ＭＳ 明朝"/>
                        </a:rPr>
                        <a:t>１主桁</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ＭＳ 明朝"/>
                        </a:rPr>
                        <a:t>22.0m</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000" b="0" i="0" u="none" strike="noStrike">
                          <a:solidFill>
                            <a:srgbClr val="000000"/>
                          </a:solidFill>
                          <a:effectLst/>
                          <a:latin typeface="ＭＳ 明朝"/>
                        </a:rPr>
                        <a:t>712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000" b="0" i="0" u="none" strike="noStrike">
                          <a:solidFill>
                            <a:srgbClr val="000000"/>
                          </a:solidFill>
                          <a:effectLst/>
                          <a:latin typeface="ＭＳ 明朝"/>
                        </a:rPr>
                        <a:t>648 </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ja-JP" sz="1000" b="0" i="0" u="none" strike="noStrike">
                          <a:solidFill>
                            <a:srgbClr val="000000"/>
                          </a:solidFill>
                          <a:effectLst/>
                          <a:latin typeface="ＭＳ 明朝"/>
                        </a:rPr>
                        <a:t>1.10</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altLang="ja-JP" sz="900" b="0" i="0" u="none" strike="noStrike" dirty="0" smtClean="0">
                          <a:solidFill>
                            <a:srgbClr val="000000"/>
                          </a:solidFill>
                          <a:effectLst/>
                          <a:latin typeface="ＭＳ 明朝"/>
                        </a:rPr>
                        <a:t>P=110kN:</a:t>
                      </a:r>
                      <a:r>
                        <a:rPr lang="ja-JP" altLang="en-US" sz="900" b="0" i="0" u="none" strike="noStrike" dirty="0">
                          <a:solidFill>
                            <a:srgbClr val="000000"/>
                          </a:solidFill>
                          <a:effectLst/>
                          <a:latin typeface="ＭＳ 明朝"/>
                        </a:rPr>
                        <a:t>大阪モノレール</a:t>
                      </a:r>
                    </a:p>
                  </a:txBody>
                  <a:tcPr marL="8927" marR="8927" marT="8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12443">
                <a:tc>
                  <a:txBody>
                    <a:bodyPr/>
                    <a:lstStyle/>
                    <a:p>
                      <a:pPr algn="l" fontAlgn="ctr"/>
                      <a:r>
                        <a:rPr lang="ja-JP" altLang="en-US" sz="1000" b="0" i="0" u="none" strike="noStrike">
                          <a:solidFill>
                            <a:srgbClr val="000000"/>
                          </a:solidFill>
                          <a:effectLst/>
                          <a:latin typeface="ＭＳ 明朝"/>
                        </a:rPr>
                        <a:t>　</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7">
                  <a:txBody>
                    <a:bodyPr/>
                    <a:lstStyle/>
                    <a:p>
                      <a:pPr algn="l" fontAlgn="ctr"/>
                      <a:r>
                        <a:rPr lang="ja-JP" altLang="en-US" sz="1000" b="0" i="0" u="none" strike="noStrike" dirty="0">
                          <a:solidFill>
                            <a:srgbClr val="000000"/>
                          </a:solidFill>
                          <a:effectLst/>
                          <a:latin typeface="ＭＳ 明朝"/>
                        </a:rPr>
                        <a:t>　　注）衝撃荷重は含まない。道路はＪＩＳ設計・製造便覧の全反力を示す。</a:t>
                      </a:r>
                    </a:p>
                  </a:txBody>
                  <a:tcPr marL="8927" marR="8927" marT="892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 name="正方形/長方形 1"/>
          <p:cNvSpPr/>
          <p:nvPr/>
        </p:nvSpPr>
        <p:spPr>
          <a:xfrm>
            <a:off x="4932040" y="5301208"/>
            <a:ext cx="1584176"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26</a:t>
            </a:fld>
            <a:endParaRPr kumimoji="1" lang="ja-JP" altLang="en-US"/>
          </a:p>
        </p:txBody>
      </p:sp>
    </p:spTree>
    <p:extLst>
      <p:ext uri="{BB962C8B-B14F-4D97-AF65-F5344CB8AC3E}">
        <p14:creationId xmlns:p14="http://schemas.microsoft.com/office/powerpoint/2010/main" val="3627867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479439" y="476672"/>
            <a:ext cx="8229600" cy="720000"/>
          </a:xfrm>
          <a:prstGeom prst="rect">
            <a:avLst/>
          </a:prstGeom>
          <a:solidFill>
            <a:srgbClr val="FFFFCC"/>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latin typeface="ＭＳ Ｐゴシック" panose="020B0600070205080204" pitchFamily="50" charset="-128"/>
                <a:ea typeface="ＭＳ Ｐゴシック" panose="020B0600070205080204" pitchFamily="50" charset="-128"/>
              </a:rPr>
              <a:t>■列車荷重</a:t>
            </a:r>
          </a:p>
        </p:txBody>
      </p:sp>
      <p:sp>
        <p:nvSpPr>
          <p:cNvPr id="4"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審議内容</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　活荷重、風荷重について</a:t>
            </a:r>
          </a:p>
        </p:txBody>
      </p:sp>
      <p:sp>
        <p:nvSpPr>
          <p:cNvPr id="6" name="タイトル 3"/>
          <p:cNvSpPr txBox="1">
            <a:spLocks/>
          </p:cNvSpPr>
          <p:nvPr/>
        </p:nvSpPr>
        <p:spPr>
          <a:xfrm>
            <a:off x="611559" y="1283653"/>
            <a:ext cx="8097479" cy="541409"/>
          </a:xfrm>
          <a:prstGeom prst="rect">
            <a:avLst/>
          </a:prstGeom>
          <a:solidFill>
            <a:srgbClr val="D2FAFE"/>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0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043609" y="1259882"/>
            <a:ext cx="6192688" cy="523220"/>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現行（軸重</a:t>
            </a:r>
            <a:r>
              <a:rPr kumimoji="1" lang="en-US" altLang="ja-JP" sz="2800" dirty="0">
                <a:latin typeface="ＭＳ Ｐゴシック" panose="020B0600070205080204" pitchFamily="50" charset="-128"/>
                <a:ea typeface="ＭＳ Ｐゴシック" panose="020B0600070205080204" pitchFamily="50" charset="-128"/>
              </a:rPr>
              <a:t>440kN</a:t>
            </a:r>
            <a:r>
              <a:rPr kumimoji="1" lang="ja-JP" altLang="en-US" sz="2800" dirty="0">
                <a:latin typeface="ＭＳ Ｐゴシック" panose="020B0600070205080204" pitchFamily="50" charset="-128"/>
                <a:ea typeface="ＭＳ Ｐゴシック" panose="020B0600070205080204" pitchFamily="50" charset="-128"/>
              </a:rPr>
              <a:t>）　車両設計の考え方</a:t>
            </a:r>
          </a:p>
        </p:txBody>
      </p:sp>
      <p:sp>
        <p:nvSpPr>
          <p:cNvPr id="10" name="スライド番号プレースホルダー 9"/>
          <p:cNvSpPr>
            <a:spLocks noGrp="1"/>
          </p:cNvSpPr>
          <p:nvPr>
            <p:ph type="sldNum" sz="quarter" idx="12"/>
          </p:nvPr>
        </p:nvSpPr>
        <p:spPr/>
        <p:txBody>
          <a:bodyPr/>
          <a:lstStyle/>
          <a:p>
            <a:fld id="{E63F6462-C95E-4C1F-A2EC-2E2D06929884}" type="slidenum">
              <a:rPr kumimoji="1" lang="ja-JP" altLang="en-US" smtClean="0"/>
              <a:t>27</a:t>
            </a:fld>
            <a:endParaRPr kumimoji="1" lang="ja-JP" altLang="en-US"/>
          </a:p>
        </p:txBody>
      </p:sp>
      <p:graphicFrame>
        <p:nvGraphicFramePr>
          <p:cNvPr id="12" name="表 11">
            <a:extLst>
              <a:ext uri="{FF2B5EF4-FFF2-40B4-BE49-F238E27FC236}">
                <a16:creationId xmlns:a16="http://schemas.microsoft.com/office/drawing/2014/main" xmlns="" id="{798AC714-880B-477C-8E96-9E44EA890477}"/>
              </a:ext>
            </a:extLst>
          </p:cNvPr>
          <p:cNvGraphicFramePr>
            <a:graphicFrameLocks noGrp="1"/>
          </p:cNvGraphicFramePr>
          <p:nvPr>
            <p:extLst>
              <p:ext uri="{D42A27DB-BD31-4B8C-83A1-F6EECF244321}">
                <p14:modId xmlns:p14="http://schemas.microsoft.com/office/powerpoint/2010/main" val="3102648570"/>
              </p:ext>
            </p:extLst>
          </p:nvPr>
        </p:nvGraphicFramePr>
        <p:xfrm>
          <a:off x="607124" y="2033571"/>
          <a:ext cx="3075030" cy="1512168"/>
        </p:xfrm>
        <a:graphic>
          <a:graphicData uri="http://schemas.openxmlformats.org/drawingml/2006/table">
            <a:tbl>
              <a:tblPr firstRow="1" bandRow="1">
                <a:tableStyleId>{5C22544A-7EE6-4342-B048-85BDC9FD1C3A}</a:tableStyleId>
              </a:tblPr>
              <a:tblGrid>
                <a:gridCol w="432047">
                  <a:extLst>
                    <a:ext uri="{9D8B030D-6E8A-4147-A177-3AD203B41FA5}">
                      <a16:colId xmlns:a16="http://schemas.microsoft.com/office/drawing/2014/main" xmlns="" val="4227241803"/>
                    </a:ext>
                  </a:extLst>
                </a:gridCol>
                <a:gridCol w="1850895">
                  <a:extLst>
                    <a:ext uri="{9D8B030D-6E8A-4147-A177-3AD203B41FA5}">
                      <a16:colId xmlns:a16="http://schemas.microsoft.com/office/drawing/2014/main" xmlns="" val="465551051"/>
                    </a:ext>
                  </a:extLst>
                </a:gridCol>
                <a:gridCol w="792088">
                  <a:extLst>
                    <a:ext uri="{9D8B030D-6E8A-4147-A177-3AD203B41FA5}">
                      <a16:colId xmlns:a16="http://schemas.microsoft.com/office/drawing/2014/main" xmlns="" val="3026025049"/>
                    </a:ext>
                  </a:extLst>
                </a:gridCol>
              </a:tblGrid>
              <a:tr h="370840">
                <a:tc gridSpan="3">
                  <a:txBody>
                    <a:bodyPr/>
                    <a:lstStyle/>
                    <a:p>
                      <a:r>
                        <a:rPr kumimoji="1" lang="ja-JP" altLang="en-US" sz="1600" dirty="0"/>
                        <a:t>現行基準（軸重</a:t>
                      </a:r>
                      <a:r>
                        <a:rPr kumimoji="1" lang="en-US" altLang="ja-JP" sz="1600" dirty="0"/>
                        <a:t>440</a:t>
                      </a:r>
                      <a:r>
                        <a:rPr kumimoji="1" lang="en-US" altLang="ja-JP" sz="1400" dirty="0"/>
                        <a:t>kN</a:t>
                      </a:r>
                      <a:r>
                        <a:rPr kumimoji="1" lang="ja-JP" altLang="en-US" sz="1600" dirty="0"/>
                        <a:t>）</a:t>
                      </a:r>
                    </a:p>
                  </a:txBody>
                  <a:tcPr/>
                </a:tc>
                <a:tc hMerge="1">
                  <a:txBody>
                    <a:bodyPr/>
                    <a:lstStyle/>
                    <a:p>
                      <a:endParaRPr kumimoji="1" lang="ja-JP" altLang="en-US" sz="1600" dirty="0"/>
                    </a:p>
                  </a:txBody>
                  <a:tcPr/>
                </a:tc>
                <a:tc hMerge="1">
                  <a:txBody>
                    <a:bodyPr/>
                    <a:lstStyle/>
                    <a:p>
                      <a:endParaRPr kumimoji="1" lang="ja-JP" altLang="en-US" sz="1600" dirty="0"/>
                    </a:p>
                  </a:txBody>
                  <a:tcPr/>
                </a:tc>
                <a:extLst>
                  <a:ext uri="{0D108BD9-81ED-4DB2-BD59-A6C34878D82A}">
                    <a16:rowId xmlns:a16="http://schemas.microsoft.com/office/drawing/2014/main" xmlns="" val="3855836069"/>
                  </a:ext>
                </a:extLst>
              </a:tr>
              <a:tr h="370840">
                <a:tc gridSpan="2">
                  <a:txBody>
                    <a:bodyPr/>
                    <a:lstStyle/>
                    <a:p>
                      <a:r>
                        <a:rPr kumimoji="1" lang="ja-JP" altLang="en-US" sz="1600" dirty="0"/>
                        <a:t>軸重</a:t>
                      </a:r>
                      <a:r>
                        <a:rPr kumimoji="1" lang="ja-JP" altLang="en-US" sz="1400" dirty="0"/>
                        <a:t>（</a:t>
                      </a:r>
                      <a:r>
                        <a:rPr kumimoji="1" lang="en-US" altLang="ja-JP" sz="1400" dirty="0"/>
                        <a:t>A+B</a:t>
                      </a:r>
                      <a:r>
                        <a:rPr kumimoji="1" lang="ja-JP" altLang="en-US" sz="1400" dirty="0"/>
                        <a:t>）</a:t>
                      </a:r>
                      <a:endParaRPr kumimoji="1" lang="ja-JP" altLang="en-US" sz="1600" dirty="0"/>
                    </a:p>
                  </a:txBody>
                  <a:tcPr>
                    <a:lnB w="12700" cmpd="sng">
                      <a:noFill/>
                    </a:lnB>
                  </a:tcPr>
                </a:tc>
                <a:tc hMerge="1">
                  <a:txBody>
                    <a:bodyPr/>
                    <a:lstStyle/>
                    <a:p>
                      <a:endParaRPr kumimoji="1" lang="ja-JP" altLang="en-US"/>
                    </a:p>
                  </a:txBody>
                  <a:tcPr/>
                </a:tc>
                <a:tc>
                  <a:txBody>
                    <a:bodyPr/>
                    <a:lstStyle/>
                    <a:p>
                      <a:r>
                        <a:rPr kumimoji="1" lang="en-US" altLang="ja-JP" sz="1600" dirty="0"/>
                        <a:t>434</a:t>
                      </a:r>
                      <a:r>
                        <a:rPr kumimoji="1" lang="en-US" altLang="ja-JP" sz="1400" dirty="0"/>
                        <a:t>kN</a:t>
                      </a:r>
                      <a:endParaRPr kumimoji="1" lang="ja-JP" altLang="en-US" sz="1600" dirty="0"/>
                    </a:p>
                  </a:txBody>
                  <a:tcPr anchor="ctr"/>
                </a:tc>
                <a:extLst>
                  <a:ext uri="{0D108BD9-81ED-4DB2-BD59-A6C34878D82A}">
                    <a16:rowId xmlns:a16="http://schemas.microsoft.com/office/drawing/2014/main" xmlns="" val="1140883768"/>
                  </a:ext>
                </a:extLst>
              </a:tr>
              <a:tr h="370840">
                <a:tc rowSpan="2">
                  <a:txBody>
                    <a:bodyPr/>
                    <a:lstStyle/>
                    <a:p>
                      <a:endParaRPr kumimoji="1" lang="ja-JP" altLang="en-US" sz="1600" dirty="0"/>
                    </a:p>
                  </a:txBody>
                  <a:tcPr>
                    <a:lnT w="12700" cmpd="sng">
                      <a:noFill/>
                    </a:lnT>
                  </a:tcPr>
                </a:tc>
                <a:tc>
                  <a:txBody>
                    <a:bodyPr/>
                    <a:lstStyle/>
                    <a:p>
                      <a:r>
                        <a:rPr kumimoji="1" lang="ja-JP" altLang="en-US" sz="1600" dirty="0"/>
                        <a:t>車両重量</a:t>
                      </a:r>
                      <a:r>
                        <a:rPr kumimoji="1" lang="ja-JP" altLang="en-US" sz="1400" dirty="0"/>
                        <a:t>（</a:t>
                      </a:r>
                      <a:r>
                        <a:rPr kumimoji="1" lang="en-US" altLang="ja-JP" sz="1400" dirty="0"/>
                        <a:t>A</a:t>
                      </a:r>
                      <a:r>
                        <a:rPr kumimoji="1" lang="ja-JP" altLang="en-US" sz="1400" dirty="0"/>
                        <a:t>）</a:t>
                      </a:r>
                      <a:endParaRPr kumimoji="1" lang="ja-JP" altLang="en-US" sz="1600" dirty="0"/>
                    </a:p>
                  </a:txBody>
                  <a:tcPr/>
                </a:tc>
                <a:tc>
                  <a:txBody>
                    <a:bodyPr/>
                    <a:lstStyle/>
                    <a:p>
                      <a:r>
                        <a:rPr kumimoji="1" lang="en-US" altLang="ja-JP" sz="1600" dirty="0"/>
                        <a:t>269</a:t>
                      </a:r>
                      <a:r>
                        <a:rPr kumimoji="1" lang="en-US" altLang="ja-JP" sz="1400" dirty="0"/>
                        <a:t>kN</a:t>
                      </a:r>
                      <a:endParaRPr kumimoji="1" lang="ja-JP" altLang="en-US" sz="1400" dirty="0"/>
                    </a:p>
                  </a:txBody>
                  <a:tcPr anchor="ctr"/>
                </a:tc>
                <a:extLst>
                  <a:ext uri="{0D108BD9-81ED-4DB2-BD59-A6C34878D82A}">
                    <a16:rowId xmlns:a16="http://schemas.microsoft.com/office/drawing/2014/main" xmlns="" val="3372688401"/>
                  </a:ext>
                </a:extLst>
              </a:tr>
              <a:tr h="399648">
                <a:tc vMerge="1">
                  <a:txBody>
                    <a:bodyPr/>
                    <a:lstStyle/>
                    <a:p>
                      <a:endParaRPr kumimoji="1" lang="ja-JP" altLang="en-US" dirty="0"/>
                    </a:p>
                  </a:txBody>
                  <a:tcPr/>
                </a:tc>
                <a:tc>
                  <a:txBody>
                    <a:bodyPr/>
                    <a:lstStyle/>
                    <a:p>
                      <a:r>
                        <a:rPr kumimoji="1" lang="ja-JP" altLang="en-US" sz="1600" dirty="0"/>
                        <a:t>満員重量</a:t>
                      </a:r>
                      <a:r>
                        <a:rPr kumimoji="1" lang="ja-JP" altLang="en-US" sz="1400" dirty="0"/>
                        <a:t>（</a:t>
                      </a:r>
                      <a:r>
                        <a:rPr kumimoji="1" lang="en-US" altLang="ja-JP" sz="1400" dirty="0"/>
                        <a:t>B</a:t>
                      </a:r>
                      <a:r>
                        <a:rPr kumimoji="1" lang="ja-JP" altLang="en-US" sz="1400" dirty="0"/>
                        <a:t>）</a:t>
                      </a:r>
                      <a:endParaRPr kumimoji="1" lang="en-US" altLang="ja-JP" sz="1400" dirty="0"/>
                    </a:p>
                  </a:txBody>
                  <a:tcPr anchor="ctr"/>
                </a:tc>
                <a:tc>
                  <a:txBody>
                    <a:bodyPr/>
                    <a:lstStyle/>
                    <a:p>
                      <a:r>
                        <a:rPr kumimoji="1" lang="en-US" altLang="ja-JP" sz="1600" dirty="0"/>
                        <a:t>165</a:t>
                      </a:r>
                      <a:r>
                        <a:rPr kumimoji="1" lang="en-US" altLang="ja-JP" sz="1400" dirty="0"/>
                        <a:t>KN</a:t>
                      </a:r>
                      <a:endParaRPr kumimoji="1" lang="ja-JP" altLang="en-US" sz="1400" dirty="0"/>
                    </a:p>
                  </a:txBody>
                  <a:tcPr anchor="ctr"/>
                </a:tc>
                <a:extLst>
                  <a:ext uri="{0D108BD9-81ED-4DB2-BD59-A6C34878D82A}">
                    <a16:rowId xmlns:a16="http://schemas.microsoft.com/office/drawing/2014/main" xmlns="" val="3716252324"/>
                  </a:ext>
                </a:extLst>
              </a:tr>
            </a:tbl>
          </a:graphicData>
        </a:graphic>
      </p:graphicFrame>
      <p:sp>
        <p:nvSpPr>
          <p:cNvPr id="17" name="テキスト ボックス 16">
            <a:extLst>
              <a:ext uri="{FF2B5EF4-FFF2-40B4-BE49-F238E27FC236}">
                <a16:creationId xmlns:a16="http://schemas.microsoft.com/office/drawing/2014/main" xmlns="" id="{84CBA8B2-A6D5-483D-9A18-ECFEE3BDC9CF}"/>
              </a:ext>
            </a:extLst>
          </p:cNvPr>
          <p:cNvSpPr txBox="1"/>
          <p:nvPr/>
        </p:nvSpPr>
        <p:spPr>
          <a:xfrm>
            <a:off x="4860032" y="4079387"/>
            <a:ext cx="3075030" cy="430887"/>
          </a:xfrm>
          <a:prstGeom prst="rect">
            <a:avLst/>
          </a:prstGeom>
          <a:noFill/>
        </p:spPr>
        <p:txBody>
          <a:bodyPr wrap="square" rtlCol="0">
            <a:spAutoFit/>
          </a:bodyPr>
          <a:lstStyle/>
          <a:p>
            <a:r>
              <a:rPr lang="en-US" altLang="ja-JP" sz="1100" dirty="0"/>
              <a:t>※</a:t>
            </a:r>
            <a:r>
              <a:rPr lang="ja-JP" altLang="en-US" sz="1100" dirty="0"/>
              <a:t>最大乗車人員の算定は、立客一人当たり</a:t>
            </a:r>
            <a:r>
              <a:rPr lang="en-US" altLang="ja-JP" sz="1100" dirty="0"/>
              <a:t>0.1㎡</a:t>
            </a:r>
          </a:p>
          <a:p>
            <a:r>
              <a:rPr lang="ja-JP" altLang="en-US" sz="1100" dirty="0"/>
              <a:t>　（</a:t>
            </a:r>
            <a:r>
              <a:rPr lang="en-US" altLang="ja-JP" sz="1100" dirty="0"/>
              <a:t>30cm</a:t>
            </a:r>
            <a:r>
              <a:rPr lang="ja-JP" altLang="en-US" sz="1100" dirty="0"/>
              <a:t>四方タイルに乗客１人） で計算</a:t>
            </a:r>
            <a:endParaRPr kumimoji="1" lang="ja-JP" altLang="en-US" sz="1100" dirty="0"/>
          </a:p>
        </p:txBody>
      </p:sp>
      <p:graphicFrame>
        <p:nvGraphicFramePr>
          <p:cNvPr id="11" name="表 10">
            <a:extLst>
              <a:ext uri="{FF2B5EF4-FFF2-40B4-BE49-F238E27FC236}">
                <a16:creationId xmlns:a16="http://schemas.microsoft.com/office/drawing/2014/main" xmlns="" id="{29302854-698D-42C0-98E8-C40FD20AA3F9}"/>
              </a:ext>
            </a:extLst>
          </p:cNvPr>
          <p:cNvGraphicFramePr>
            <a:graphicFrameLocks noGrp="1"/>
          </p:cNvGraphicFramePr>
          <p:nvPr>
            <p:extLst>
              <p:ext uri="{D42A27DB-BD31-4B8C-83A1-F6EECF244321}">
                <p14:modId xmlns:p14="http://schemas.microsoft.com/office/powerpoint/2010/main" val="2422485722"/>
              </p:ext>
            </p:extLst>
          </p:nvPr>
        </p:nvGraphicFramePr>
        <p:xfrm>
          <a:off x="4427984" y="2041900"/>
          <a:ext cx="3075030" cy="1965816"/>
        </p:xfrm>
        <a:graphic>
          <a:graphicData uri="http://schemas.openxmlformats.org/drawingml/2006/table">
            <a:tbl>
              <a:tblPr firstRow="1" bandRow="1">
                <a:tableStyleId>{5C22544A-7EE6-4342-B048-85BDC9FD1C3A}</a:tableStyleId>
              </a:tblPr>
              <a:tblGrid>
                <a:gridCol w="432047">
                  <a:extLst>
                    <a:ext uri="{9D8B030D-6E8A-4147-A177-3AD203B41FA5}">
                      <a16:colId xmlns:a16="http://schemas.microsoft.com/office/drawing/2014/main" xmlns="" val="4227241803"/>
                    </a:ext>
                  </a:extLst>
                </a:gridCol>
                <a:gridCol w="1850895">
                  <a:extLst>
                    <a:ext uri="{9D8B030D-6E8A-4147-A177-3AD203B41FA5}">
                      <a16:colId xmlns:a16="http://schemas.microsoft.com/office/drawing/2014/main" xmlns="" val="465551051"/>
                    </a:ext>
                  </a:extLst>
                </a:gridCol>
                <a:gridCol w="792088">
                  <a:extLst>
                    <a:ext uri="{9D8B030D-6E8A-4147-A177-3AD203B41FA5}">
                      <a16:colId xmlns:a16="http://schemas.microsoft.com/office/drawing/2014/main" xmlns="" val="3026025049"/>
                    </a:ext>
                  </a:extLst>
                </a:gridCol>
              </a:tblGrid>
              <a:tr h="370840">
                <a:tc gridSpan="3">
                  <a:txBody>
                    <a:bodyPr/>
                    <a:lstStyle/>
                    <a:p>
                      <a:r>
                        <a:rPr kumimoji="1" lang="ja-JP" altLang="en-US" sz="1600" dirty="0"/>
                        <a:t>満員重量</a:t>
                      </a:r>
                      <a:r>
                        <a:rPr kumimoji="1" lang="ja-JP" altLang="en-US" sz="1600" b="0" dirty="0"/>
                        <a:t>（</a:t>
                      </a:r>
                      <a:r>
                        <a:rPr kumimoji="1" lang="en-US" altLang="ja-JP" sz="1600" b="0" dirty="0"/>
                        <a:t>B</a:t>
                      </a:r>
                      <a:r>
                        <a:rPr kumimoji="1" lang="ja-JP" altLang="en-US" sz="1600" b="0" dirty="0"/>
                        <a:t>）</a:t>
                      </a:r>
                    </a:p>
                  </a:txBody>
                  <a:tcPr/>
                </a:tc>
                <a:tc hMerge="1">
                  <a:txBody>
                    <a:bodyPr/>
                    <a:lstStyle/>
                    <a:p>
                      <a:endParaRPr kumimoji="1" lang="ja-JP" altLang="en-US" sz="1600" dirty="0"/>
                    </a:p>
                  </a:txBody>
                  <a:tcPr/>
                </a:tc>
                <a:tc hMerge="1">
                  <a:txBody>
                    <a:bodyPr/>
                    <a:lstStyle/>
                    <a:p>
                      <a:endParaRPr kumimoji="1" lang="ja-JP" altLang="en-US" sz="1600" dirty="0"/>
                    </a:p>
                  </a:txBody>
                  <a:tcPr/>
                </a:tc>
                <a:extLst>
                  <a:ext uri="{0D108BD9-81ED-4DB2-BD59-A6C34878D82A}">
                    <a16:rowId xmlns:a16="http://schemas.microsoft.com/office/drawing/2014/main" xmlns="" val="3855836069"/>
                  </a:ext>
                </a:extLst>
              </a:tr>
              <a:tr h="370840">
                <a:tc gridSpan="2">
                  <a:txBody>
                    <a:bodyPr/>
                    <a:lstStyle/>
                    <a:p>
                      <a:r>
                        <a:rPr kumimoji="1" lang="ja-JP" altLang="en-US" sz="1600" dirty="0"/>
                        <a:t>乗車人員</a:t>
                      </a:r>
                    </a:p>
                  </a:txBody>
                  <a:tcPr>
                    <a:lnB w="12700" cmpd="sng">
                      <a:noFill/>
                    </a:lnB>
                  </a:tcPr>
                </a:tc>
                <a:tc hMerge="1">
                  <a:txBody>
                    <a:bodyPr/>
                    <a:lstStyle/>
                    <a:p>
                      <a:endParaRPr kumimoji="1" lang="ja-JP" altLang="en-US" dirty="0"/>
                    </a:p>
                  </a:txBody>
                  <a:tcPr/>
                </a:tc>
                <a:tc>
                  <a:txBody>
                    <a:bodyPr/>
                    <a:lstStyle/>
                    <a:p>
                      <a:endParaRPr kumimoji="1" lang="ja-JP" altLang="en-US" sz="1600" dirty="0"/>
                    </a:p>
                  </a:txBody>
                  <a:tcPr anchor="ctr"/>
                </a:tc>
                <a:extLst>
                  <a:ext uri="{0D108BD9-81ED-4DB2-BD59-A6C34878D82A}">
                    <a16:rowId xmlns:a16="http://schemas.microsoft.com/office/drawing/2014/main" xmlns="" val="3641436457"/>
                  </a:ext>
                </a:extLst>
              </a:tr>
              <a:tr h="370840">
                <a:tc rowSpan="3">
                  <a:txBody>
                    <a:bodyPr/>
                    <a:lstStyle/>
                    <a:p>
                      <a:endParaRPr kumimoji="1" lang="ja-JP" altLang="en-US" sz="1600" dirty="0"/>
                    </a:p>
                  </a:txBody>
                  <a:tcPr>
                    <a:lnT w="12700" cmpd="sng">
                      <a:noFill/>
                    </a:lnT>
                  </a:tcPr>
                </a:tc>
                <a:tc>
                  <a:txBody>
                    <a:bodyPr/>
                    <a:lstStyle/>
                    <a:p>
                      <a:r>
                        <a:rPr kumimoji="1" lang="ja-JP" altLang="en-US" sz="1600" dirty="0"/>
                        <a:t>定員</a:t>
                      </a:r>
                      <a:r>
                        <a:rPr kumimoji="1" lang="ja-JP" altLang="en-US" sz="1400" dirty="0"/>
                        <a:t>（</a:t>
                      </a:r>
                      <a:r>
                        <a:rPr kumimoji="1" lang="en-US" altLang="ja-JP" sz="1400" dirty="0"/>
                        <a:t>C</a:t>
                      </a:r>
                      <a:r>
                        <a:rPr kumimoji="1" lang="ja-JP" altLang="en-US" sz="1400" dirty="0"/>
                        <a:t>）</a:t>
                      </a:r>
                      <a:endParaRPr kumimoji="1" lang="ja-JP" altLang="en-US" sz="1600" dirty="0"/>
                    </a:p>
                  </a:txBody>
                  <a:tcPr/>
                </a:tc>
                <a:tc>
                  <a:txBody>
                    <a:bodyPr/>
                    <a:lstStyle/>
                    <a:p>
                      <a:r>
                        <a:rPr kumimoji="1" lang="en-US" altLang="ja-JP" sz="1600" dirty="0"/>
                        <a:t>108</a:t>
                      </a:r>
                      <a:r>
                        <a:rPr kumimoji="1" lang="ja-JP" altLang="en-US" sz="1400" dirty="0"/>
                        <a:t>人</a:t>
                      </a:r>
                      <a:endParaRPr kumimoji="1" lang="en-US" altLang="ja-JP" sz="1600" dirty="0"/>
                    </a:p>
                  </a:txBody>
                  <a:tcPr anchor="ctr"/>
                </a:tc>
                <a:extLst>
                  <a:ext uri="{0D108BD9-81ED-4DB2-BD59-A6C34878D82A}">
                    <a16:rowId xmlns:a16="http://schemas.microsoft.com/office/drawing/2014/main" xmlns="" val="788253013"/>
                  </a:ext>
                </a:extLst>
              </a:tr>
              <a:tr h="482456">
                <a:tc vMerge="1">
                  <a:txBody>
                    <a:bodyPr/>
                    <a:lstStyle/>
                    <a:p>
                      <a:endParaRPr kumimoji="1" lang="ja-JP" altLang="en-US" dirty="0"/>
                    </a:p>
                  </a:txBody>
                  <a:tcPr/>
                </a:tc>
                <a:tc>
                  <a:txBody>
                    <a:bodyPr/>
                    <a:lstStyle/>
                    <a:p>
                      <a:pPr algn="l"/>
                      <a:r>
                        <a:rPr kumimoji="1" lang="ja-JP" altLang="en-US" sz="1600" dirty="0"/>
                        <a:t>最大乗車人員</a:t>
                      </a:r>
                      <a:r>
                        <a:rPr kumimoji="1" lang="ja-JP" altLang="en-US" sz="1400" dirty="0"/>
                        <a:t>（</a:t>
                      </a:r>
                      <a:r>
                        <a:rPr kumimoji="1" lang="en-US" altLang="ja-JP" sz="1400" dirty="0"/>
                        <a:t>D</a:t>
                      </a:r>
                      <a:r>
                        <a:rPr kumimoji="1" lang="ja-JP" altLang="en-US" sz="1400" dirty="0"/>
                        <a:t>）</a:t>
                      </a:r>
                      <a:r>
                        <a:rPr kumimoji="1" lang="en-US" altLang="ja-JP" sz="1400" baseline="30000" dirty="0"/>
                        <a:t>※</a:t>
                      </a:r>
                      <a:endParaRPr kumimoji="1" lang="ja-JP" altLang="en-US" sz="1600" baseline="30000" dirty="0"/>
                    </a:p>
                  </a:txBody>
                  <a:tcPr anchor="ctr"/>
                </a:tc>
                <a:tc>
                  <a:txBody>
                    <a:bodyPr/>
                    <a:lstStyle/>
                    <a:p>
                      <a:r>
                        <a:rPr kumimoji="1" lang="en-US" altLang="ja-JP" sz="1600" dirty="0"/>
                        <a:t>274</a:t>
                      </a:r>
                      <a:r>
                        <a:rPr kumimoji="1" lang="ja-JP" altLang="en-US" sz="1400" dirty="0"/>
                        <a:t>人</a:t>
                      </a:r>
                      <a:endParaRPr kumimoji="1" lang="ja-JP" altLang="en-US" sz="1600" dirty="0"/>
                    </a:p>
                  </a:txBody>
                  <a:tcPr anchor="ctr"/>
                </a:tc>
                <a:extLst>
                  <a:ext uri="{0D108BD9-81ED-4DB2-BD59-A6C34878D82A}">
                    <a16:rowId xmlns:a16="http://schemas.microsoft.com/office/drawing/2014/main" xmlns="" val="1792382437"/>
                  </a:ext>
                </a:extLst>
              </a:tr>
              <a:tr h="370840">
                <a:tc vMerge="1">
                  <a:txBody>
                    <a:bodyPr/>
                    <a:lstStyle/>
                    <a:p>
                      <a:endParaRPr kumimoji="1" lang="ja-JP" altLang="en-US" sz="1600" dirty="0"/>
                    </a:p>
                  </a:txBody>
                  <a:tcPr/>
                </a:tc>
                <a:tc>
                  <a:txBody>
                    <a:bodyPr/>
                    <a:lstStyle/>
                    <a:p>
                      <a:r>
                        <a:rPr kumimoji="1" lang="ja-JP" altLang="en-US" sz="1600" dirty="0"/>
                        <a:t>混雑率</a:t>
                      </a:r>
                      <a:r>
                        <a:rPr kumimoji="1" lang="ja-JP" altLang="en-US" sz="1400" dirty="0"/>
                        <a:t>（</a:t>
                      </a:r>
                      <a:r>
                        <a:rPr kumimoji="1" lang="en-US" altLang="ja-JP" sz="1400" dirty="0"/>
                        <a:t>D/C</a:t>
                      </a:r>
                      <a:r>
                        <a:rPr kumimoji="1" lang="ja-JP" altLang="en-US" sz="1400" dirty="0"/>
                        <a:t>）</a:t>
                      </a:r>
                      <a:endParaRPr kumimoji="1" lang="ja-JP" altLang="en-US" sz="1600" dirty="0"/>
                    </a:p>
                  </a:txBody>
                  <a:tcPr/>
                </a:tc>
                <a:tc>
                  <a:txBody>
                    <a:bodyPr/>
                    <a:lstStyle/>
                    <a:p>
                      <a:r>
                        <a:rPr kumimoji="1" lang="en-US" altLang="ja-JP" sz="1600" dirty="0"/>
                        <a:t>254%</a:t>
                      </a:r>
                      <a:endParaRPr kumimoji="1" lang="ja-JP" altLang="en-US" sz="1600" dirty="0"/>
                    </a:p>
                  </a:txBody>
                  <a:tcPr anchor="ctr"/>
                </a:tc>
                <a:extLst>
                  <a:ext uri="{0D108BD9-81ED-4DB2-BD59-A6C34878D82A}">
                    <a16:rowId xmlns:a16="http://schemas.microsoft.com/office/drawing/2014/main" xmlns="" val="473349372"/>
                  </a:ext>
                </a:extLst>
              </a:tr>
            </a:tbl>
          </a:graphicData>
        </a:graphic>
      </p:graphicFrame>
      <p:sp>
        <p:nvSpPr>
          <p:cNvPr id="2" name="正方形/長方形 1">
            <a:extLst>
              <a:ext uri="{FF2B5EF4-FFF2-40B4-BE49-F238E27FC236}">
                <a16:creationId xmlns:a16="http://schemas.microsoft.com/office/drawing/2014/main" xmlns="" id="{B9E2207E-628C-4F02-86A2-5D5D6E94392A}"/>
              </a:ext>
            </a:extLst>
          </p:cNvPr>
          <p:cNvSpPr/>
          <p:nvPr/>
        </p:nvSpPr>
        <p:spPr>
          <a:xfrm>
            <a:off x="4860032" y="3140968"/>
            <a:ext cx="2642982" cy="8525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xmlns="" id="{FDEA73AF-5AF1-40DF-9E32-D75FBF107C7E}"/>
              </a:ext>
            </a:extLst>
          </p:cNvPr>
          <p:cNvSpPr txBox="1"/>
          <p:nvPr/>
        </p:nvSpPr>
        <p:spPr>
          <a:xfrm>
            <a:off x="907628" y="5954447"/>
            <a:ext cx="5549052" cy="261610"/>
          </a:xfrm>
          <a:prstGeom prst="rect">
            <a:avLst/>
          </a:prstGeom>
          <a:noFill/>
        </p:spPr>
        <p:txBody>
          <a:bodyPr wrap="square" rtlCol="0">
            <a:spAutoFit/>
          </a:bodyPr>
          <a:lstStyle/>
          <a:p>
            <a:r>
              <a:rPr lang="ja-JP" altLang="en-US" sz="1100" dirty="0"/>
              <a:t>注）上表は</a:t>
            </a:r>
            <a:r>
              <a:rPr lang="en-US" altLang="ja-JP" sz="1100" dirty="0"/>
              <a:t>1</a:t>
            </a:r>
            <a:r>
              <a:rPr lang="ja-JP" altLang="en-US" sz="1100" dirty="0"/>
              <a:t>編成（</a:t>
            </a:r>
            <a:r>
              <a:rPr lang="en-US" altLang="ja-JP" sz="1100" dirty="0"/>
              <a:t>4</a:t>
            </a:r>
            <a:r>
              <a:rPr lang="ja-JP" altLang="en-US" sz="1100" dirty="0"/>
              <a:t>両）のうち、乗車人員が多い代表的な</a:t>
            </a:r>
            <a:r>
              <a:rPr lang="en-US" altLang="ja-JP" sz="1100" dirty="0"/>
              <a:t>1</a:t>
            </a:r>
            <a:r>
              <a:rPr lang="ja-JP" altLang="en-US" sz="1100" dirty="0"/>
              <a:t>両分を記載</a:t>
            </a:r>
            <a:endParaRPr lang="en-US" altLang="ja-JP" sz="1100" dirty="0"/>
          </a:p>
        </p:txBody>
      </p:sp>
      <p:sp>
        <p:nvSpPr>
          <p:cNvPr id="14" name="テキスト ボックス 13">
            <a:extLst>
              <a:ext uri="{FF2B5EF4-FFF2-40B4-BE49-F238E27FC236}">
                <a16:creationId xmlns:a16="http://schemas.microsoft.com/office/drawing/2014/main" xmlns="" id="{F4D736A7-4000-4A89-B942-68E3D4C4EE39}"/>
              </a:ext>
            </a:extLst>
          </p:cNvPr>
          <p:cNvSpPr txBox="1"/>
          <p:nvPr/>
        </p:nvSpPr>
        <p:spPr>
          <a:xfrm>
            <a:off x="1978113" y="4900891"/>
            <a:ext cx="4899742" cy="400110"/>
          </a:xfrm>
          <a:prstGeom prst="rect">
            <a:avLst/>
          </a:prstGeom>
          <a:noFill/>
        </p:spPr>
        <p:txBody>
          <a:bodyPr wrap="square" rtlCol="0">
            <a:spAutoFit/>
          </a:bodyPr>
          <a:lstStyle/>
          <a:p>
            <a:r>
              <a:rPr lang="ja-JP" altLang="en-US" sz="2000" b="1" u="sng" dirty="0"/>
              <a:t>現状ラッシュ時の最混雑区間は</a:t>
            </a:r>
            <a:r>
              <a:rPr lang="en-US" altLang="ja-JP" sz="2000" b="1" u="sng" dirty="0"/>
              <a:t>150%</a:t>
            </a:r>
            <a:r>
              <a:rPr lang="ja-JP" altLang="en-US" sz="2000" b="1" u="sng" dirty="0"/>
              <a:t>程度</a:t>
            </a:r>
            <a:endParaRPr kumimoji="1" lang="ja-JP" altLang="en-US" sz="2000" dirty="0"/>
          </a:p>
        </p:txBody>
      </p:sp>
      <p:sp>
        <p:nvSpPr>
          <p:cNvPr id="15" name="正方形/長方形 14">
            <a:extLst>
              <a:ext uri="{FF2B5EF4-FFF2-40B4-BE49-F238E27FC236}">
                <a16:creationId xmlns:a16="http://schemas.microsoft.com/office/drawing/2014/main" xmlns="" id="{5C93535E-FF16-4B28-9400-4EBF39F2F41A}"/>
              </a:ext>
            </a:extLst>
          </p:cNvPr>
          <p:cNvSpPr/>
          <p:nvPr/>
        </p:nvSpPr>
        <p:spPr>
          <a:xfrm>
            <a:off x="1043609" y="3140968"/>
            <a:ext cx="2642982" cy="4001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xmlns="" id="{4C158CF2-2F37-4157-90D9-4C39A3CA8500}"/>
              </a:ext>
            </a:extLst>
          </p:cNvPr>
          <p:cNvCxnSpPr/>
          <p:nvPr/>
        </p:nvCxnSpPr>
        <p:spPr>
          <a:xfrm>
            <a:off x="3682154" y="3356992"/>
            <a:ext cx="11778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59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審議内容</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　活荷重、風荷重について</a:t>
            </a:r>
          </a:p>
        </p:txBody>
      </p:sp>
      <p:sp>
        <p:nvSpPr>
          <p:cNvPr id="9" name="コンテンツ プレースホルダー 2"/>
          <p:cNvSpPr>
            <a:spLocks noGrp="1"/>
          </p:cNvSpPr>
          <p:nvPr>
            <p:ph idx="1"/>
          </p:nvPr>
        </p:nvSpPr>
        <p:spPr>
          <a:xfrm>
            <a:off x="323528" y="620688"/>
            <a:ext cx="8496944" cy="5735662"/>
          </a:xfrm>
        </p:spPr>
        <p:txBody>
          <a:bodyPr>
            <a:normAutofit/>
          </a:bodyPr>
          <a:lstStyle/>
          <a:p>
            <a:pPr marL="0" indent="0">
              <a:buNone/>
            </a:pPr>
            <a:r>
              <a:rPr lang="ja-JP" altLang="en-US" dirty="0">
                <a:latin typeface="HG丸ｺﾞｼｯｸM-PRO" panose="020F0600000000000000" pitchFamily="50" charset="-128"/>
                <a:ea typeface="HG丸ｺﾞｼｯｸM-PRO" panose="020F0600000000000000" pitchFamily="50" charset="-128"/>
              </a:rPr>
              <a:t>活荷重に係る荷重係数“１．２５”を考慮することは</a:t>
            </a:r>
          </a:p>
          <a:p>
            <a:pPr marL="0" indent="0">
              <a:buNone/>
            </a:pPr>
            <a:r>
              <a:rPr lang="ja-JP" altLang="en-US" dirty="0">
                <a:solidFill>
                  <a:srgbClr val="FF0000"/>
                </a:solidFill>
                <a:latin typeface="HG丸ｺﾞｼｯｸM-PRO" panose="020F0600000000000000" pitchFamily="50" charset="-128"/>
                <a:ea typeface="HG丸ｺﾞｼｯｸM-PRO" panose="020F0600000000000000" pitchFamily="50" charset="-128"/>
              </a:rPr>
              <a:t>「車両重量が変わらないため、</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solidFill>
                  <a:srgbClr val="FF0000"/>
                </a:solidFill>
                <a:latin typeface="HG丸ｺﾞｼｯｸM-PRO" panose="020F0600000000000000" pitchFamily="50" charset="-128"/>
                <a:ea typeface="HG丸ｺﾞｼｯｸM-PRO" panose="020F0600000000000000" pitchFamily="50" charset="-128"/>
              </a:rPr>
              <a:t>　実際に乗車できない人員を見込むこと」</a:t>
            </a: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を意味する。</a:t>
            </a:r>
          </a:p>
        </p:txBody>
      </p:sp>
      <p:sp>
        <p:nvSpPr>
          <p:cNvPr id="11" name="スライド番号プレースホルダー 10"/>
          <p:cNvSpPr>
            <a:spLocks noGrp="1"/>
          </p:cNvSpPr>
          <p:nvPr>
            <p:ph type="sldNum" sz="quarter" idx="12"/>
          </p:nvPr>
        </p:nvSpPr>
        <p:spPr/>
        <p:txBody>
          <a:bodyPr/>
          <a:lstStyle/>
          <a:p>
            <a:fld id="{E63F6462-C95E-4C1F-A2EC-2E2D06929884}" type="slidenum">
              <a:rPr kumimoji="1" lang="ja-JP" altLang="en-US" smtClean="0"/>
              <a:t>28</a:t>
            </a:fld>
            <a:endParaRPr kumimoji="1" lang="ja-JP" altLang="en-US"/>
          </a:p>
        </p:txBody>
      </p:sp>
      <p:sp>
        <p:nvSpPr>
          <p:cNvPr id="13" name="テキスト ボックス 12"/>
          <p:cNvSpPr txBox="1"/>
          <p:nvPr/>
        </p:nvSpPr>
        <p:spPr>
          <a:xfrm>
            <a:off x="236228" y="4223161"/>
            <a:ext cx="8712968" cy="2062103"/>
          </a:xfrm>
          <a:prstGeom prst="rect">
            <a:avLst/>
          </a:prstGeom>
          <a:solidFill>
            <a:srgbClr val="D2FAFE"/>
          </a:solidFill>
        </p:spPr>
        <p:txBody>
          <a:bodyPr wrap="square" rtlCol="0">
            <a:spAutoFit/>
          </a:bodyPr>
          <a:lstStyle/>
          <a:p>
            <a:r>
              <a:rPr lang="ja-JP" altLang="en-US" sz="3000" dirty="0">
                <a:latin typeface="HG丸ｺﾞｼｯｸM-PRO" panose="020F0600000000000000" pitchFamily="50" charset="-128"/>
                <a:ea typeface="HG丸ｺﾞｼｯｸM-PRO" panose="020F0600000000000000" pitchFamily="50" charset="-128"/>
              </a:rPr>
              <a:t>　　　</a:t>
            </a:r>
            <a:r>
              <a:rPr lang="ja-JP" altLang="en-US" sz="3000" b="1" dirty="0">
                <a:latin typeface="HG丸ｺﾞｼｯｸM-PRO" panose="020F0600000000000000" pitchFamily="50" charset="-128"/>
                <a:ea typeface="HG丸ｺﾞｼｯｸM-PRO" panose="020F0600000000000000" pitchFamily="50" charset="-128"/>
              </a:rPr>
              <a:t>運行管理上、</a:t>
            </a:r>
            <a:r>
              <a:rPr lang="ja-JP" altLang="en-US" sz="3200" dirty="0">
                <a:latin typeface="HG丸ｺﾞｼｯｸM-PRO" panose="020F0600000000000000" pitchFamily="50" charset="-128"/>
                <a:ea typeface="HG丸ｺﾞｼｯｸM-PRO" panose="020F0600000000000000" pitchFamily="50" charset="-128"/>
              </a:rPr>
              <a:t>車両設計を上回る人員が　　</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乗車しないため、</a:t>
            </a:r>
            <a:r>
              <a:rPr lang="ja-JP" altLang="en-US" sz="3200" u="sng" dirty="0">
                <a:latin typeface="HG丸ｺﾞｼｯｸM-PRO" panose="020F0600000000000000" pitchFamily="50" charset="-128"/>
                <a:ea typeface="HG丸ｺﾞｼｯｸM-PRO" panose="020F0600000000000000" pitchFamily="50" charset="-128"/>
              </a:rPr>
              <a:t>大阪モノレールでは</a:t>
            </a:r>
            <a:endParaRPr lang="en-US" altLang="ja-JP" sz="3200" u="sng"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u="sng" dirty="0">
                <a:latin typeface="HG丸ｺﾞｼｯｸM-PRO" panose="020F0600000000000000" pitchFamily="50" charset="-128"/>
                <a:ea typeface="HG丸ｺﾞｼｯｸM-PRO" panose="020F0600000000000000" pitchFamily="50" charset="-128"/>
              </a:rPr>
              <a:t>活荷重に係る荷重係数“１．２５”を</a:t>
            </a:r>
            <a:endParaRPr lang="en-US" altLang="ja-JP" sz="3200" u="sng"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u="sng" dirty="0">
                <a:latin typeface="HG丸ｺﾞｼｯｸM-PRO" panose="020F0600000000000000" pitchFamily="50" charset="-128"/>
                <a:ea typeface="HG丸ｺﾞｼｯｸM-PRO" panose="020F0600000000000000" pitchFamily="50" charset="-128"/>
              </a:rPr>
              <a:t>考慮しない。</a:t>
            </a:r>
            <a:endParaRPr lang="en-US" altLang="ja-JP" sz="3200" u="sng" dirty="0">
              <a:latin typeface="HG丸ｺﾞｼｯｸM-PRO" panose="020F0600000000000000" pitchFamily="50" charset="-128"/>
              <a:ea typeface="HG丸ｺﾞｼｯｸM-PRO" panose="020F0600000000000000" pitchFamily="50" charset="-128"/>
            </a:endParaRPr>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27" y="4365104"/>
            <a:ext cx="45467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640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479439" y="548680"/>
            <a:ext cx="8229600" cy="720000"/>
          </a:xfrm>
          <a:prstGeom prst="rect">
            <a:avLst/>
          </a:prstGeom>
          <a:solidFill>
            <a:srgbClr val="FFFFCC"/>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atin typeface="ＭＳ Ｐゴシック" panose="020B0600070205080204" pitchFamily="50" charset="-128"/>
                <a:ea typeface="ＭＳ Ｐゴシック" panose="020B0600070205080204" pitchFamily="50" charset="-128"/>
              </a:rPr>
              <a:t>■</a:t>
            </a:r>
            <a:r>
              <a:rPr lang="ja-JP" altLang="en-US" sz="3200" dirty="0">
                <a:latin typeface="ＭＳ Ｐゴシック" panose="020B0600070205080204" pitchFamily="50" charset="-128"/>
                <a:ea typeface="ＭＳ Ｐゴシック" panose="020B0600070205080204" pitchFamily="50" charset="-128"/>
              </a:rPr>
              <a:t>風</a:t>
            </a:r>
            <a:r>
              <a:rPr lang="ja-JP" altLang="en-US" sz="3200" dirty="0" smtClean="0">
                <a:latin typeface="ＭＳ Ｐゴシック" panose="020B0600070205080204" pitchFamily="50" charset="-128"/>
                <a:ea typeface="ＭＳ Ｐゴシック" panose="020B0600070205080204" pitchFamily="50" charset="-128"/>
              </a:rPr>
              <a:t>荷重について</a:t>
            </a:r>
            <a:endParaRPr lang="ja-JP" altLang="en-US" sz="3200" dirty="0">
              <a:latin typeface="ＭＳ Ｐゴシック" panose="020B0600070205080204" pitchFamily="50" charset="-128"/>
              <a:ea typeface="ＭＳ Ｐゴシック" panose="020B0600070205080204" pitchFamily="50" charset="-128"/>
            </a:endParaRPr>
          </a:p>
        </p:txBody>
      </p:sp>
      <p:sp>
        <p:nvSpPr>
          <p:cNvPr id="4"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審議内容</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②作用：活荷重、風荷重について</a:t>
            </a:r>
          </a:p>
        </p:txBody>
      </p:sp>
      <p:sp>
        <p:nvSpPr>
          <p:cNvPr id="8" name="テキスト ボックス 7"/>
          <p:cNvSpPr txBox="1"/>
          <p:nvPr/>
        </p:nvSpPr>
        <p:spPr>
          <a:xfrm>
            <a:off x="736368" y="1340768"/>
            <a:ext cx="7715742" cy="4170372"/>
          </a:xfrm>
          <a:prstGeom prst="rect">
            <a:avLst/>
          </a:prstGeom>
          <a:noFill/>
          <a:ln>
            <a:solidFill>
              <a:schemeClr val="accent1">
                <a:shade val="50000"/>
              </a:schemeClr>
            </a:solidFill>
            <a:prstDash val="dash"/>
          </a:ln>
        </p:spPr>
        <p:txBody>
          <a:bodyPr wrap="square" rtlCol="0">
            <a:spAutoFit/>
          </a:bodyPr>
          <a:lstStyle/>
          <a:p>
            <a:r>
              <a:rPr lang="ja-JP" altLang="en-US" sz="2000" dirty="0" smtClean="0">
                <a:latin typeface="ＭＳ Ｐゴシック" panose="020B0600070205080204" pitchFamily="50" charset="-128"/>
                <a:ea typeface="ＭＳ Ｐゴシック" panose="020B0600070205080204" pitchFamily="50" charset="-128"/>
              </a:rPr>
              <a:t>共通編　８章　作用の特性値　</a:t>
            </a:r>
            <a:endParaRPr lang="en-US" altLang="ja-JP" sz="2000" dirty="0" smtClean="0">
              <a:latin typeface="ＭＳ Ｐゴシック" panose="020B0600070205080204" pitchFamily="50" charset="-128"/>
              <a:ea typeface="ＭＳ Ｐゴシック" panose="020B0600070205080204" pitchFamily="50" charset="-128"/>
            </a:endParaRPr>
          </a:p>
          <a:p>
            <a:r>
              <a:rPr lang="ja-JP" altLang="en-US" sz="2000" dirty="0" smtClean="0">
                <a:latin typeface="ＭＳ Ｐゴシック" panose="020B0600070205080204" pitchFamily="50" charset="-128"/>
                <a:ea typeface="ＭＳ Ｐゴシック" panose="020B0600070205080204" pitchFamily="50" charset="-128"/>
              </a:rPr>
              <a:t>　</a:t>
            </a:r>
            <a:r>
              <a:rPr lang="en-US" altLang="ja-JP" sz="2000" dirty="0" smtClean="0">
                <a:latin typeface="ＭＳ Ｐゴシック" panose="020B0600070205080204" pitchFamily="50" charset="-128"/>
                <a:ea typeface="ＭＳ Ｐゴシック" panose="020B0600070205080204" pitchFamily="50" charset="-128"/>
              </a:rPr>
              <a:t>8.17</a:t>
            </a:r>
            <a:r>
              <a:rPr lang="ja-JP" altLang="en-US" sz="2000" dirty="0" smtClean="0">
                <a:latin typeface="ＭＳ Ｐゴシック" panose="020B0600070205080204" pitchFamily="50" charset="-128"/>
                <a:ea typeface="ＭＳ Ｐゴシック" panose="020B0600070205080204" pitchFamily="50" charset="-128"/>
              </a:rPr>
              <a:t>風荷</a:t>
            </a:r>
            <a:r>
              <a:rPr lang="ja-JP" altLang="en-US" sz="2000" dirty="0">
                <a:latin typeface="ＭＳ Ｐゴシック" panose="020B0600070205080204" pitchFamily="50" charset="-128"/>
                <a:ea typeface="ＭＳ Ｐゴシック" panose="020B0600070205080204" pitchFamily="50" charset="-128"/>
              </a:rPr>
              <a:t>重</a:t>
            </a:r>
            <a:endParaRPr lang="en-US" altLang="ja-JP" sz="2000" dirty="0" smtClean="0">
              <a:latin typeface="ＭＳ Ｐゴシック" panose="020B0600070205080204" pitchFamily="50" charset="-128"/>
              <a:ea typeface="ＭＳ Ｐゴシック" panose="020B0600070205080204" pitchFamily="50" charset="-128"/>
            </a:endParaRPr>
          </a:p>
          <a:p>
            <a:r>
              <a:rPr lang="en-US" altLang="ja-JP" sz="1500" dirty="0" smtClean="0">
                <a:latin typeface="HG丸ｺﾞｼｯｸM-PRO" panose="020F0600000000000000" pitchFamily="50" charset="-128"/>
                <a:ea typeface="HG丸ｺﾞｼｯｸM-PRO" panose="020F0600000000000000" pitchFamily="50" charset="-128"/>
              </a:rPr>
              <a:t>     (1) </a:t>
            </a:r>
            <a:r>
              <a:rPr lang="ja-JP" altLang="en-US" sz="1500" dirty="0" smtClean="0">
                <a:latin typeface="HG丸ｺﾞｼｯｸM-PRO" panose="020F0600000000000000" pitchFamily="50" charset="-128"/>
                <a:ea typeface="HG丸ｺﾞｼｯｸM-PRO" panose="020F0600000000000000" pitchFamily="50" charset="-128"/>
              </a:rPr>
              <a:t>風</a:t>
            </a:r>
            <a:r>
              <a:rPr lang="ja-JP" altLang="en-US" sz="1500" dirty="0">
                <a:latin typeface="HG丸ｺﾞｼｯｸM-PRO" panose="020F0600000000000000" pitchFamily="50" charset="-128"/>
                <a:ea typeface="HG丸ｺﾞｼｯｸM-PRO" panose="020F0600000000000000" pitchFamily="50" charset="-128"/>
              </a:rPr>
              <a:t>の影響</a:t>
            </a:r>
            <a:r>
              <a:rPr lang="ja-JP" altLang="en-US" sz="1500" dirty="0" smtClean="0">
                <a:latin typeface="HG丸ｺﾞｼｯｸM-PRO" panose="020F0600000000000000" pitchFamily="50" charset="-128"/>
                <a:ea typeface="HG丸ｺﾞｼｯｸM-PRO" panose="020F0600000000000000" pitchFamily="50" charset="-128"/>
              </a:rPr>
              <a:t>は、架橋</a:t>
            </a:r>
            <a:r>
              <a:rPr lang="ja-JP" altLang="en-US" sz="1500" dirty="0">
                <a:latin typeface="HG丸ｺﾞｼｯｸM-PRO" panose="020F0600000000000000" pitchFamily="50" charset="-128"/>
                <a:ea typeface="HG丸ｺﾞｼｯｸM-PRO" panose="020F0600000000000000" pitchFamily="50" charset="-128"/>
              </a:rPr>
              <a:t>地点の位置</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地形及び地表条件や橋の構造</a:t>
            </a:r>
            <a:r>
              <a:rPr lang="ja-JP" altLang="en-US" sz="1500" dirty="0" smtClean="0">
                <a:latin typeface="HG丸ｺﾞｼｯｸM-PRO" panose="020F0600000000000000" pitchFamily="50" charset="-128"/>
                <a:ea typeface="HG丸ｺﾞｼｯｸM-PRO" panose="020F0600000000000000" pitchFamily="50" charset="-128"/>
              </a:rPr>
              <a:t>特性、断面形状を　　</a:t>
            </a:r>
            <a:endParaRPr lang="en-US" altLang="ja-JP" sz="1500" dirty="0" smtClean="0">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適切に考慮</a:t>
            </a:r>
            <a:r>
              <a:rPr lang="ja-JP" altLang="en-US" sz="1500" dirty="0">
                <a:latin typeface="HG丸ｺﾞｼｯｸM-PRO" panose="020F0600000000000000" pitchFamily="50" charset="-128"/>
                <a:ea typeface="HG丸ｺﾞｼｯｸM-PRO" panose="020F0600000000000000" pitchFamily="50" charset="-128"/>
              </a:rPr>
              <a:t>して設定しなければならない。</a:t>
            </a:r>
          </a:p>
          <a:p>
            <a:r>
              <a:rPr lang="en-US" altLang="ja-JP" sz="1500" dirty="0" smtClean="0">
                <a:latin typeface="HG丸ｺﾞｼｯｸM-PRO" panose="020F0600000000000000" pitchFamily="50" charset="-128"/>
                <a:ea typeface="HG丸ｺﾞｼｯｸM-PRO" panose="020F0600000000000000" pitchFamily="50" charset="-128"/>
              </a:rPr>
              <a:t>     (2) </a:t>
            </a:r>
            <a:r>
              <a:rPr lang="ja-JP" altLang="en-US" sz="1500" dirty="0" smtClean="0">
                <a:latin typeface="HG丸ｺﾞｼｯｸM-PRO" panose="020F0600000000000000" pitchFamily="50" charset="-128"/>
                <a:ea typeface="HG丸ｺﾞｼｯｸM-PRO" panose="020F0600000000000000" pitchFamily="50" charset="-128"/>
              </a:rPr>
              <a:t>吊</a:t>
            </a:r>
            <a:r>
              <a:rPr lang="ja-JP" altLang="en-US" sz="1500" dirty="0">
                <a:latin typeface="HG丸ｺﾞｼｯｸM-PRO" panose="020F0600000000000000" pitchFamily="50" charset="-128"/>
                <a:ea typeface="HG丸ｺﾞｼｯｸM-PRO" panose="020F0600000000000000" pitchFamily="50" charset="-128"/>
              </a:rPr>
              <a:t>橋</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斜張橋のようにたわみやすい橋及び特にたわみやすい部材</a:t>
            </a:r>
            <a:r>
              <a:rPr lang="ja-JP" altLang="en-US" sz="1500" dirty="0" smtClean="0">
                <a:latin typeface="HG丸ｺﾞｼｯｸM-PRO" panose="020F0600000000000000" pitchFamily="50" charset="-128"/>
                <a:ea typeface="HG丸ｺﾞｼｯｸM-PRO" panose="020F0600000000000000" pitchFamily="50" charset="-128"/>
              </a:rPr>
              <a:t>の設計</a:t>
            </a:r>
            <a:r>
              <a:rPr lang="ja-JP" altLang="en-US" sz="1500" dirty="0">
                <a:latin typeface="HG丸ｺﾞｼｯｸM-PRO" panose="020F0600000000000000" pitchFamily="50" charset="-128"/>
                <a:ea typeface="HG丸ｺﾞｼｯｸM-PRO" panose="020F0600000000000000" pitchFamily="50" charset="-128"/>
              </a:rPr>
              <a:t>で</a:t>
            </a:r>
            <a:r>
              <a:rPr lang="ja-JP" altLang="en-US" sz="1500" dirty="0" smtClean="0">
                <a:latin typeface="HG丸ｺﾞｼｯｸM-PRO" panose="020F0600000000000000" pitchFamily="50" charset="-128"/>
                <a:ea typeface="HG丸ｺﾞｼｯｸM-PRO" panose="020F0600000000000000" pitchFamily="50" charset="-128"/>
              </a:rPr>
              <a:t>は、風</a:t>
            </a:r>
            <a:endParaRPr lang="en-US" altLang="ja-JP" sz="1500" dirty="0" smtClean="0">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による動的</a:t>
            </a:r>
            <a:r>
              <a:rPr lang="ja-JP" altLang="en-US" sz="1500" dirty="0">
                <a:latin typeface="HG丸ｺﾞｼｯｸM-PRO" panose="020F0600000000000000" pitchFamily="50" charset="-128"/>
                <a:ea typeface="HG丸ｺﾞｼｯｸM-PRO" panose="020F0600000000000000" pitchFamily="50" charset="-128"/>
              </a:rPr>
              <a:t>な影響を考慮しなければならない。</a:t>
            </a:r>
          </a:p>
          <a:p>
            <a:r>
              <a:rPr lang="en-US" altLang="ja-JP" sz="1500" dirty="0" smtClean="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a:t>
            </a:r>
            <a:r>
              <a:rPr lang="en-US" altLang="ja-JP" sz="1500" dirty="0" smtClean="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4)</a:t>
            </a:r>
            <a:r>
              <a:rPr lang="ja-JP" altLang="en-US" sz="1500" dirty="0">
                <a:latin typeface="HG丸ｺﾞｼｯｸM-PRO" panose="020F0600000000000000" pitchFamily="50" charset="-128"/>
                <a:ea typeface="HG丸ｺﾞｼｯｸM-PRO" panose="020F0600000000000000" pitchFamily="50" charset="-128"/>
              </a:rPr>
              <a:t>及び</a:t>
            </a:r>
            <a:r>
              <a:rPr lang="en-US" altLang="ja-JP" sz="1500" dirty="0">
                <a:latin typeface="HG丸ｺﾞｼｯｸM-PRO" panose="020F0600000000000000" pitchFamily="50" charset="-128"/>
                <a:ea typeface="HG丸ｺﾞｼｯｸM-PRO" panose="020F0600000000000000" pitchFamily="50" charset="-128"/>
              </a:rPr>
              <a:t>(5)</a:t>
            </a:r>
            <a:r>
              <a:rPr lang="ja-JP" altLang="en-US" sz="1500" dirty="0">
                <a:latin typeface="HG丸ｺﾞｼｯｸM-PRO" panose="020F0600000000000000" pitchFamily="50" charset="-128"/>
                <a:ea typeface="HG丸ｺﾞｼｯｸM-PRO" panose="020F0600000000000000" pitchFamily="50" charset="-128"/>
              </a:rPr>
              <a:t>による場合は</a:t>
            </a:r>
            <a:r>
              <a:rPr lang="en-US" altLang="ja-JP" sz="1500" dirty="0">
                <a:latin typeface="HG丸ｺﾞｼｯｸM-PRO" panose="020F0600000000000000" pitchFamily="50" charset="-128"/>
                <a:ea typeface="HG丸ｺﾞｼｯｸM-PRO" panose="020F0600000000000000" pitchFamily="50" charset="-128"/>
              </a:rPr>
              <a:t>(1)</a:t>
            </a:r>
            <a:r>
              <a:rPr lang="ja-JP" altLang="en-US" sz="1500" dirty="0">
                <a:latin typeface="HG丸ｺﾞｼｯｸM-PRO" panose="020F0600000000000000" pitchFamily="50" charset="-128"/>
                <a:ea typeface="HG丸ｺﾞｼｯｸM-PRO" panose="020F0600000000000000" pitchFamily="50" charset="-128"/>
              </a:rPr>
              <a:t>を満足するとみなしてよい。</a:t>
            </a:r>
          </a:p>
          <a:p>
            <a:r>
              <a:rPr lang="en-US" altLang="ja-JP" sz="1500" dirty="0" smtClean="0">
                <a:latin typeface="HG丸ｺﾞｼｯｸM-PRO" panose="020F0600000000000000" pitchFamily="50" charset="-128"/>
                <a:ea typeface="HG丸ｺﾞｼｯｸM-PRO" panose="020F0600000000000000" pitchFamily="50" charset="-128"/>
              </a:rPr>
              <a:t>     </a:t>
            </a:r>
            <a:r>
              <a:rPr lang="en-US" altLang="ja-JP" sz="1500" b="1"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500" b="1" dirty="0">
                <a:solidFill>
                  <a:srgbClr val="FF0000"/>
                </a:solidFill>
                <a:latin typeface="HG丸ｺﾞｼｯｸM-PRO" panose="020F0600000000000000" pitchFamily="50" charset="-128"/>
                <a:ea typeface="HG丸ｺﾞｼｯｸM-PRO" panose="020F0600000000000000" pitchFamily="50" charset="-128"/>
              </a:rPr>
              <a:t>4</a:t>
            </a:r>
            <a:r>
              <a:rPr lang="en-US" altLang="ja-JP" sz="15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上部</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構造に作用する風荷重</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は、設計基</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準風速を</a:t>
            </a:r>
            <a:r>
              <a:rPr lang="en-US" altLang="ja-JP" sz="1500" b="1" dirty="0">
                <a:solidFill>
                  <a:srgbClr val="FF0000"/>
                </a:solidFill>
                <a:latin typeface="HG丸ｺﾞｼｯｸM-PRO" panose="020F0600000000000000" pitchFamily="50" charset="-128"/>
                <a:ea typeface="HG丸ｺﾞｼｯｸM-PRO" panose="020F0600000000000000" pitchFamily="50" charset="-128"/>
              </a:rPr>
              <a:t>40m/s</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として求めた橋軸に</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直角</a:t>
            </a:r>
            <a:endParaRPr lang="en-US" altLang="ja-JP" sz="15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5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　　に作用</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する水平荷重と</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し、設計部材</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に最も不利な応力を生じるようにその</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有効</a:t>
            </a:r>
            <a:endParaRPr lang="en-US" altLang="ja-JP" sz="15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5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　　投影面積に</a:t>
            </a:r>
            <a:r>
              <a:rPr kumimoji="1" lang="ja-JP" altLang="en-US" sz="1500" b="1" dirty="0" smtClean="0">
                <a:solidFill>
                  <a:srgbClr val="FF0000"/>
                </a:solidFill>
                <a:latin typeface="HG丸ｺﾞｼｯｸM-PRO" panose="020F0600000000000000" pitchFamily="50" charset="-128"/>
                <a:ea typeface="HG丸ｺﾞｼｯｸM-PRO" panose="020F0600000000000000" pitchFamily="50" charset="-128"/>
              </a:rPr>
              <a:t>載荷する。ただし、遮音壁が設置される場合には、風の特性及び遮音</a:t>
            </a:r>
            <a:endParaRPr kumimoji="1" lang="en-US" altLang="ja-JP" sz="15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5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500" b="1" dirty="0" smtClean="0">
                <a:solidFill>
                  <a:srgbClr val="FF0000"/>
                </a:solidFill>
                <a:latin typeface="HG丸ｺﾞｼｯｸM-PRO" panose="020F0600000000000000" pitchFamily="50" charset="-128"/>
                <a:ea typeface="HG丸ｺﾞｼｯｸM-PRO" panose="020F0600000000000000" pitchFamily="50" charset="-128"/>
              </a:rPr>
              <a:t>壁の構造に</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応じて風荷重を低減することができる。</a:t>
            </a:r>
            <a:endParaRPr lang="en-US" altLang="ja-JP" sz="15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a:t>
            </a:r>
            <a:r>
              <a:rPr lang="en-US" altLang="ja-JP" sz="1500" dirty="0" smtClean="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5</a:t>
            </a:r>
            <a:r>
              <a:rPr lang="en-US" altLang="ja-JP" sz="1500" dirty="0" smtClean="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下部</a:t>
            </a:r>
            <a:r>
              <a:rPr lang="ja-JP" altLang="en-US" sz="1500" dirty="0">
                <a:latin typeface="HG丸ｺﾞｼｯｸM-PRO" panose="020F0600000000000000" pitchFamily="50" charset="-128"/>
                <a:ea typeface="HG丸ｺﾞｼｯｸM-PRO" panose="020F0600000000000000" pitchFamily="50" charset="-128"/>
              </a:rPr>
              <a:t>構造に直接作用する風荷重</a:t>
            </a:r>
            <a:r>
              <a:rPr lang="en-US" altLang="ja-JP" sz="1500" dirty="0">
                <a:latin typeface="HG丸ｺﾞｼｯｸM-PRO" panose="020F0600000000000000" pitchFamily="50" charset="-128"/>
                <a:ea typeface="HG丸ｺﾞｼｯｸM-PRO" panose="020F0600000000000000" pitchFamily="50" charset="-128"/>
              </a:rPr>
              <a:t>WS</a:t>
            </a:r>
            <a:r>
              <a:rPr lang="ja-JP" altLang="en-US" sz="1500" dirty="0" smtClean="0">
                <a:latin typeface="HG丸ｺﾞｼｯｸM-PRO" panose="020F0600000000000000" pitchFamily="50" charset="-128"/>
                <a:ea typeface="HG丸ｺﾞｼｯｸM-PRO" panose="020F0600000000000000" pitchFamily="50" charset="-128"/>
              </a:rPr>
              <a:t>は、橋軸</a:t>
            </a:r>
            <a:r>
              <a:rPr lang="ja-JP" altLang="en-US" sz="1500" dirty="0">
                <a:latin typeface="HG丸ｺﾞｼｯｸM-PRO" panose="020F0600000000000000" pitchFamily="50" charset="-128"/>
                <a:ea typeface="HG丸ｺﾞｼｯｸM-PRO" panose="020F0600000000000000" pitchFamily="50" charset="-128"/>
              </a:rPr>
              <a:t>直角方向及び橋軸方向に作用</a:t>
            </a:r>
            <a:r>
              <a:rPr lang="ja-JP" altLang="en-US" sz="1500" dirty="0" smtClean="0">
                <a:latin typeface="HG丸ｺﾞｼｯｸM-PRO" panose="020F0600000000000000" pitchFamily="50" charset="-128"/>
                <a:ea typeface="HG丸ｺﾞｼｯｸM-PRO" panose="020F0600000000000000" pitchFamily="50" charset="-128"/>
              </a:rPr>
              <a:t>する</a:t>
            </a:r>
            <a:endParaRPr lang="en-US" altLang="ja-JP" sz="1500" dirty="0" smtClean="0">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水平荷重</a:t>
            </a:r>
            <a:r>
              <a:rPr lang="ja-JP" altLang="en-US" sz="1500" dirty="0">
                <a:latin typeface="HG丸ｺﾞｼｯｸM-PRO" panose="020F0600000000000000" pitchFamily="50" charset="-128"/>
                <a:ea typeface="HG丸ｺﾞｼｯｸM-PRO" panose="020F0600000000000000" pitchFamily="50" charset="-128"/>
              </a:rPr>
              <a:t>とする。</a:t>
            </a:r>
            <a:r>
              <a:rPr lang="ja-JP" altLang="en-US" sz="1500" dirty="0" smtClean="0">
                <a:latin typeface="HG丸ｺﾞｼｯｸM-PRO" panose="020F0600000000000000" pitchFamily="50" charset="-128"/>
                <a:ea typeface="HG丸ｺﾞｼｯｸM-PRO" panose="020F0600000000000000" pitchFamily="50" charset="-128"/>
              </a:rPr>
              <a:t>ただし、同時</a:t>
            </a:r>
            <a:r>
              <a:rPr lang="ja-JP" altLang="en-US" sz="1500" dirty="0">
                <a:latin typeface="HG丸ｺﾞｼｯｸM-PRO" panose="020F0600000000000000" pitchFamily="50" charset="-128"/>
                <a:ea typeface="HG丸ｺﾞｼｯｸM-PRO" panose="020F0600000000000000" pitchFamily="50" charset="-128"/>
              </a:rPr>
              <a:t>に</a:t>
            </a:r>
            <a:r>
              <a:rPr lang="en-US" altLang="ja-JP" sz="1500" dirty="0">
                <a:latin typeface="HG丸ｺﾞｼｯｸM-PRO" panose="020F0600000000000000" pitchFamily="50" charset="-128"/>
                <a:ea typeface="HG丸ｺﾞｼｯｸM-PRO" panose="020F0600000000000000" pitchFamily="50" charset="-128"/>
              </a:rPr>
              <a:t>2</a:t>
            </a:r>
            <a:r>
              <a:rPr lang="ja-JP" altLang="en-US" sz="1500" dirty="0">
                <a:latin typeface="HG丸ｺﾞｼｯｸM-PRO" panose="020F0600000000000000" pitchFamily="50" charset="-128"/>
                <a:ea typeface="HG丸ｺﾞｼｯｸM-PRO" panose="020F0600000000000000" pitchFamily="50" charset="-128"/>
              </a:rPr>
              <a:t>方向には作用しないものとする。風荷重</a:t>
            </a:r>
            <a:r>
              <a:rPr lang="en-US" altLang="ja-JP" sz="1500" dirty="0" smtClean="0">
                <a:latin typeface="HG丸ｺﾞｼｯｸM-PRO" panose="020F0600000000000000" pitchFamily="50" charset="-128"/>
                <a:ea typeface="HG丸ｺﾞｼｯｸM-PRO" panose="020F0600000000000000" pitchFamily="50" charset="-128"/>
              </a:rPr>
              <a:t>WS</a:t>
            </a:r>
          </a:p>
          <a:p>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の大きさは、風向</a:t>
            </a:r>
            <a:r>
              <a:rPr lang="ja-JP" altLang="en-US" sz="1500" dirty="0">
                <a:latin typeface="HG丸ｺﾞｼｯｸM-PRO" panose="020F0600000000000000" pitchFamily="50" charset="-128"/>
                <a:ea typeface="HG丸ｺﾞｼｯｸM-PRO" panose="020F0600000000000000" pitchFamily="50" charset="-128"/>
              </a:rPr>
              <a:t>方向の有効鉛直投影面積に対して表一</a:t>
            </a:r>
            <a:r>
              <a:rPr lang="en-US" altLang="ja-JP" sz="1500" dirty="0">
                <a:latin typeface="HG丸ｺﾞｼｯｸM-PRO" panose="020F0600000000000000" pitchFamily="50" charset="-128"/>
                <a:ea typeface="HG丸ｺﾞｼｯｸM-PRO" panose="020F0600000000000000" pitchFamily="50" charset="-128"/>
              </a:rPr>
              <a:t>8.17.6</a:t>
            </a:r>
            <a:r>
              <a:rPr lang="ja-JP" altLang="en-US" sz="1500" dirty="0">
                <a:latin typeface="HG丸ｺﾞｼｯｸM-PRO" panose="020F0600000000000000" pitchFamily="50" charset="-128"/>
                <a:ea typeface="HG丸ｺﾞｼｯｸM-PRO" panose="020F0600000000000000" pitchFamily="50" charset="-128"/>
              </a:rPr>
              <a:t>に示す値とする。</a:t>
            </a:r>
          </a:p>
          <a:p>
            <a:r>
              <a:rPr lang="en-US" altLang="ja-JP" sz="1500" b="1"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1500" b="1" dirty="0">
                <a:solidFill>
                  <a:srgbClr val="FF0000"/>
                </a:solidFill>
                <a:latin typeface="HG丸ｺﾞｼｯｸM-PRO" panose="020F0600000000000000" pitchFamily="50" charset="-128"/>
                <a:ea typeface="HG丸ｺﾞｼｯｸM-PRO" panose="020F0600000000000000" pitchFamily="50" charset="-128"/>
              </a:rPr>
              <a:t>6</a:t>
            </a:r>
            <a:r>
              <a:rPr lang="en-US" altLang="ja-JP" sz="15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設計基</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準風速を</a:t>
            </a:r>
            <a:r>
              <a:rPr lang="en-US" altLang="ja-JP" sz="1500" b="1" dirty="0">
                <a:solidFill>
                  <a:srgbClr val="FF0000"/>
                </a:solidFill>
                <a:latin typeface="HG丸ｺﾞｼｯｸM-PRO" panose="020F0600000000000000" pitchFamily="50" charset="-128"/>
                <a:ea typeface="HG丸ｺﾞｼｯｸM-PRO" panose="020F0600000000000000" pitchFamily="50" charset="-128"/>
              </a:rPr>
              <a:t>(4)</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によらず定める場合には</a:t>
            </a:r>
            <a:r>
              <a:rPr lang="en-US" altLang="ja-JP" sz="15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架橋地点における風の変動の影響</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や</a:t>
            </a:r>
            <a:endParaRPr lang="en-US" altLang="ja-JP" sz="15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5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　　統計的</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性質を考慮して設計供用期間中に生じ得る最大級の値となるように</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定め</a:t>
            </a:r>
            <a:endParaRPr lang="en-US" altLang="ja-JP" sz="15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5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　　なければ</a:t>
            </a:r>
            <a:r>
              <a:rPr lang="ja-JP" altLang="en-US" sz="1500" b="1" dirty="0">
                <a:solidFill>
                  <a:srgbClr val="FF0000"/>
                </a:solidFill>
                <a:latin typeface="HG丸ｺﾞｼｯｸM-PRO" panose="020F0600000000000000" pitchFamily="50" charset="-128"/>
                <a:ea typeface="HG丸ｺﾞｼｯｸM-PRO" panose="020F0600000000000000" pitchFamily="50" charset="-128"/>
              </a:rPr>
              <a:t>ならない</a:t>
            </a:r>
            <a:r>
              <a:rPr lang="ja-JP" altLang="en-US" sz="15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5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0"/>
          <p:cNvSpPr>
            <a:spLocks noGrp="1"/>
          </p:cNvSpPr>
          <p:nvPr>
            <p:ph type="sldNum" sz="quarter" idx="12"/>
          </p:nvPr>
        </p:nvSpPr>
        <p:spPr/>
        <p:txBody>
          <a:bodyPr/>
          <a:lstStyle/>
          <a:p>
            <a:fld id="{E63F6462-C95E-4C1F-A2EC-2E2D06929884}" type="slidenum">
              <a:rPr kumimoji="1" lang="ja-JP" altLang="en-US" smtClean="0"/>
              <a:t>29</a:t>
            </a:fld>
            <a:endParaRPr kumimoji="1" lang="ja-JP" altLang="en-US"/>
          </a:p>
        </p:txBody>
      </p:sp>
      <p:sp>
        <p:nvSpPr>
          <p:cNvPr id="6" name="正方形/長方形 5"/>
          <p:cNvSpPr/>
          <p:nvPr/>
        </p:nvSpPr>
        <p:spPr>
          <a:xfrm>
            <a:off x="5580112" y="5665997"/>
            <a:ext cx="3384376" cy="21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dirty="0" smtClean="0">
                <a:solidFill>
                  <a:schemeClr val="tx1"/>
                </a:solidFill>
              </a:rPr>
              <a:t>出典：道路橋示方書（平成</a:t>
            </a:r>
            <a:r>
              <a:rPr kumimoji="1" lang="en-US" altLang="ja-JP" sz="1200" dirty="0" smtClean="0">
                <a:solidFill>
                  <a:schemeClr val="tx1"/>
                </a:solidFill>
              </a:rPr>
              <a:t>29</a:t>
            </a:r>
            <a:r>
              <a:rPr kumimoji="1" lang="ja-JP" altLang="en-US" sz="1200" dirty="0" smtClean="0">
                <a:solidFill>
                  <a:schemeClr val="tx1"/>
                </a:solidFill>
              </a:rPr>
              <a:t>年）</a:t>
            </a:r>
            <a:endParaRPr kumimoji="1" lang="ja-JP" altLang="en-US" sz="1200" dirty="0">
              <a:solidFill>
                <a:schemeClr val="tx1"/>
              </a:solidFill>
            </a:endParaRPr>
          </a:p>
        </p:txBody>
      </p:sp>
    </p:spTree>
    <p:extLst>
      <p:ext uri="{BB962C8B-B14F-4D97-AF65-F5344CB8AC3E}">
        <p14:creationId xmlns:p14="http://schemas.microsoft.com/office/powerpoint/2010/main" val="44937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7384"/>
            <a:ext cx="9144000" cy="561975"/>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１．大阪モノレール技術審議会の</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内容　過去</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の審議会内容</a:t>
            </a:r>
          </a:p>
        </p:txBody>
      </p:sp>
      <p:sp>
        <p:nvSpPr>
          <p:cNvPr id="5" name="テキスト ボックス 4"/>
          <p:cNvSpPr txBox="1"/>
          <p:nvPr/>
        </p:nvSpPr>
        <p:spPr>
          <a:xfrm>
            <a:off x="179512" y="707695"/>
            <a:ext cx="8784976" cy="2462213"/>
          </a:xfrm>
          <a:prstGeom prst="rect">
            <a:avLst/>
          </a:prstGeom>
          <a:noFill/>
          <a:ln w="25400">
            <a:solidFill>
              <a:schemeClr val="tx1"/>
            </a:solidFill>
            <a:prstDash val="sysDash"/>
          </a:ln>
        </p:spPr>
        <p:txBody>
          <a:bodyPr wrap="square" rtlCol="0">
            <a:spAutoFit/>
          </a:bodyPr>
          <a:lstStyle/>
          <a:p>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第</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回審議会（</a:t>
            </a:r>
            <a:r>
              <a:rPr lang="en-US" altLang="ja-JP" sz="1400" dirty="0" smtClean="0">
                <a:latin typeface="Meiryo UI" pitchFamily="50" charset="-128"/>
                <a:ea typeface="Meiryo UI" pitchFamily="50" charset="-128"/>
                <a:cs typeface="Meiryo UI" pitchFamily="50" charset="-128"/>
              </a:rPr>
              <a:t>H28.8.29</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a:t>
            </a:r>
          </a:p>
          <a:p>
            <a:r>
              <a:rPr lang="ja-JP" altLang="en-US" sz="1400" dirty="0" smtClean="0">
                <a:latin typeface="Meiryo UI" pitchFamily="50" charset="-128"/>
                <a:ea typeface="Meiryo UI" pitchFamily="50" charset="-128"/>
                <a:cs typeface="Meiryo UI" pitchFamily="50" charset="-128"/>
              </a:rPr>
              <a:t>○大阪モノレール門真以南延伸事業における技術的課題に関する合理的な対応方策に関する諮問</a:t>
            </a:r>
            <a:endParaRPr lang="en-US" altLang="ja-JP" sz="1400" dirty="0" smtClean="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≪今後の主な論点≫</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１．大阪モノレール構造物設計指針及び関連する設計基準等の改訂の</a:t>
            </a:r>
            <a:r>
              <a:rPr lang="ja-JP" altLang="en-US" sz="1400" dirty="0" smtClean="0">
                <a:latin typeface="Meiryo UI" pitchFamily="50" charset="-128"/>
                <a:ea typeface="Meiryo UI" pitchFamily="50" charset="-128"/>
                <a:cs typeface="Meiryo UI" pitchFamily="50" charset="-128"/>
              </a:rPr>
              <a:t>内容</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２．様々な技術的課題に対応する合理的な対応</a:t>
            </a:r>
            <a:r>
              <a:rPr lang="ja-JP" altLang="en-US" sz="1400" dirty="0" smtClean="0">
                <a:latin typeface="Meiryo UI" pitchFamily="50" charset="-128"/>
                <a:ea typeface="Meiryo UI" pitchFamily="50" charset="-128"/>
                <a:cs typeface="Meiryo UI" pitchFamily="50" charset="-128"/>
              </a:rPr>
              <a:t>方策</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）営業</a:t>
            </a:r>
            <a:r>
              <a:rPr lang="ja-JP" altLang="en-US" sz="1400" dirty="0">
                <a:latin typeface="Meiryo UI" pitchFamily="50" charset="-128"/>
                <a:ea typeface="Meiryo UI" pitchFamily="50" charset="-128"/>
                <a:cs typeface="Meiryo UI" pitchFamily="50" charset="-128"/>
              </a:rPr>
              <a:t>線の維持管理に関する課題</a:t>
            </a: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①ＰＣ軌道桁に従来</a:t>
            </a:r>
            <a:r>
              <a:rPr lang="ja-JP" altLang="en-US" sz="1400" dirty="0">
                <a:latin typeface="Meiryo UI" pitchFamily="50" charset="-128"/>
                <a:ea typeface="Meiryo UI" pitchFamily="50" charset="-128"/>
                <a:cs typeface="Meiryo UI" pitchFamily="50" charset="-128"/>
              </a:rPr>
              <a:t>採用していた主ケーブル定着具の製造中止</a:t>
            </a:r>
            <a:r>
              <a:rPr lang="ja-JP" altLang="en-US" sz="1400" dirty="0" smtClean="0">
                <a:latin typeface="Meiryo UI" pitchFamily="50" charset="-128"/>
                <a:ea typeface="Meiryo UI" pitchFamily="50" charset="-128"/>
                <a:cs typeface="Meiryo UI" pitchFamily="50" charset="-128"/>
              </a:rPr>
              <a:t>に伴い、</a:t>
            </a:r>
            <a:r>
              <a:rPr lang="ja-JP" altLang="en-US" sz="1400" dirty="0">
                <a:latin typeface="Meiryo UI" pitchFamily="50" charset="-128"/>
                <a:ea typeface="Meiryo UI" pitchFamily="50" charset="-128"/>
                <a:cs typeface="Meiryo UI" pitchFamily="50" charset="-128"/>
              </a:rPr>
              <a:t>新たな定着</a:t>
            </a:r>
            <a:r>
              <a:rPr lang="ja-JP" altLang="en-US" sz="1400" dirty="0" smtClean="0">
                <a:latin typeface="Meiryo UI" pitchFamily="50" charset="-128"/>
                <a:ea typeface="Meiryo UI" pitchFamily="50" charset="-128"/>
                <a:cs typeface="Meiryo UI" pitchFamily="50" charset="-128"/>
              </a:rPr>
              <a:t>具の選定が</a:t>
            </a:r>
            <a:r>
              <a:rPr lang="ja-JP" altLang="en-US" sz="1400" dirty="0">
                <a:latin typeface="Meiryo UI" pitchFamily="50" charset="-128"/>
                <a:ea typeface="Meiryo UI" pitchFamily="50" charset="-128"/>
                <a:cs typeface="Meiryo UI" pitchFamily="50" charset="-128"/>
              </a:rPr>
              <a:t>必要。</a:t>
            </a: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②鋼軌道桁の支承移動</a:t>
            </a:r>
            <a:r>
              <a:rPr lang="ja-JP" altLang="en-US" sz="1400" dirty="0">
                <a:latin typeface="Meiryo UI" pitchFamily="50" charset="-128"/>
                <a:ea typeface="Meiryo UI" pitchFamily="50" charset="-128"/>
                <a:cs typeface="Meiryo UI" pitchFamily="50" charset="-128"/>
              </a:rPr>
              <a:t>及び回転機能不全による不具合が</a:t>
            </a:r>
            <a:r>
              <a:rPr lang="ja-JP" altLang="en-US" sz="1400" dirty="0" smtClean="0">
                <a:latin typeface="Meiryo UI" pitchFamily="50" charset="-128"/>
                <a:ea typeface="Meiryo UI" pitchFamily="50" charset="-128"/>
                <a:cs typeface="Meiryo UI" pitchFamily="50" charset="-128"/>
              </a:rPr>
              <a:t>発生したことから</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従来</a:t>
            </a:r>
            <a:r>
              <a:rPr lang="ja-JP" altLang="en-US" sz="1400" dirty="0">
                <a:latin typeface="Meiryo UI" pitchFamily="50" charset="-128"/>
                <a:ea typeface="Meiryo UI" pitchFamily="50" charset="-128"/>
                <a:cs typeface="Meiryo UI" pitchFamily="50" charset="-128"/>
              </a:rPr>
              <a:t>採用していた</a:t>
            </a:r>
            <a:r>
              <a:rPr lang="ja-JP" altLang="en-US" sz="1400" dirty="0" smtClean="0">
                <a:latin typeface="Meiryo UI" pitchFamily="50" charset="-128"/>
                <a:ea typeface="Meiryo UI" pitchFamily="50" charset="-128"/>
                <a:cs typeface="Meiryo UI" pitchFamily="50" charset="-128"/>
              </a:rPr>
              <a:t>ピンローラータイプの改善</a:t>
            </a:r>
            <a:r>
              <a:rPr lang="ja-JP" altLang="en-US" sz="1400" dirty="0">
                <a:latin typeface="Meiryo UI" pitchFamily="50" charset="-128"/>
                <a:ea typeface="Meiryo UI" pitchFamily="50" charset="-128"/>
                <a:cs typeface="Meiryo UI" pitchFamily="50" charset="-128"/>
              </a:rPr>
              <a:t>が必要。</a:t>
            </a:r>
          </a:p>
          <a:p>
            <a:r>
              <a:rPr lang="ja-JP" altLang="en-US" sz="1400" dirty="0" smtClean="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2</a:t>
            </a:r>
            <a:r>
              <a:rPr lang="ja-JP" altLang="en-US" sz="1400" dirty="0" smtClean="0">
                <a:latin typeface="Meiryo UI" pitchFamily="50" charset="-128"/>
                <a:ea typeface="Meiryo UI" pitchFamily="50" charset="-128"/>
                <a:cs typeface="Meiryo UI" pitchFamily="50" charset="-128"/>
              </a:rPr>
              <a:t>）延伸</a:t>
            </a:r>
            <a:r>
              <a:rPr lang="ja-JP" altLang="en-US" sz="1400" dirty="0">
                <a:latin typeface="Meiryo UI" pitchFamily="50" charset="-128"/>
                <a:ea typeface="Meiryo UI" pitchFamily="50" charset="-128"/>
                <a:cs typeface="Meiryo UI" pitchFamily="50" charset="-128"/>
              </a:rPr>
              <a:t>区間と現営業区間との地域特性の違いによる課題</a:t>
            </a:r>
          </a:p>
          <a:p>
            <a:r>
              <a:rPr lang="ja-JP" altLang="en-US" sz="1400" dirty="0">
                <a:latin typeface="Meiryo UI" pitchFamily="50" charset="-128"/>
                <a:ea typeface="Meiryo UI" pitchFamily="50" charset="-128"/>
                <a:cs typeface="Meiryo UI" pitchFamily="50" charset="-128"/>
              </a:rPr>
              <a:t>　　　①延伸区間に多くみられる軟弱地盤への対応が必要</a:t>
            </a:r>
            <a:r>
              <a:rPr lang="ja-JP" altLang="en-US" sz="1400" dirty="0" smtClean="0">
                <a:latin typeface="Meiryo UI" pitchFamily="50" charset="-128"/>
                <a:ea typeface="Meiryo UI" pitchFamily="50" charset="-128"/>
                <a:cs typeface="Meiryo UI" pitchFamily="50" charset="-128"/>
              </a:rPr>
              <a:t>。</a:t>
            </a:r>
            <a:endParaRPr lang="ja-JP" altLang="en-US" sz="1400" dirty="0">
              <a:latin typeface="Meiryo UI" pitchFamily="50" charset="-128"/>
              <a:ea typeface="Meiryo UI" pitchFamily="50" charset="-128"/>
              <a:cs typeface="Meiryo UI" pitchFamily="50" charset="-128"/>
            </a:endParaRPr>
          </a:p>
        </p:txBody>
      </p:sp>
      <p:sp>
        <p:nvSpPr>
          <p:cNvPr id="6" name="下矢印 5"/>
          <p:cNvSpPr/>
          <p:nvPr/>
        </p:nvSpPr>
        <p:spPr>
          <a:xfrm>
            <a:off x="3851920" y="3284984"/>
            <a:ext cx="1224136" cy="41273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93901" y="3848268"/>
            <a:ext cx="8784976" cy="2893100"/>
          </a:xfrm>
          <a:prstGeom prst="rect">
            <a:avLst/>
          </a:prstGeom>
          <a:noFill/>
          <a:ln w="25400">
            <a:solidFill>
              <a:schemeClr val="tx1"/>
            </a:solidFill>
            <a:prstDash val="sysDash"/>
          </a:ln>
        </p:spPr>
        <p:txBody>
          <a:bodyPr wrap="square" rtlCol="0">
            <a:spAutoFit/>
          </a:bodyPr>
          <a:lstStyle/>
          <a:p>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第</a:t>
            </a:r>
            <a:r>
              <a:rPr lang="ja-JP" altLang="en-US" sz="1400" dirty="0">
                <a:latin typeface="Meiryo UI" pitchFamily="50" charset="-128"/>
                <a:ea typeface="Meiryo UI" pitchFamily="50" charset="-128"/>
                <a:cs typeface="Meiryo UI" pitchFamily="50" charset="-128"/>
              </a:rPr>
              <a:t>２</a:t>
            </a:r>
            <a:r>
              <a:rPr lang="ja-JP" altLang="en-US" sz="1400" dirty="0" smtClean="0">
                <a:latin typeface="Meiryo UI" pitchFamily="50" charset="-128"/>
                <a:ea typeface="Meiryo UI" pitchFamily="50" charset="-128"/>
                <a:cs typeface="Meiryo UI" pitchFamily="50" charset="-128"/>
              </a:rPr>
              <a:t>回審議会（</a:t>
            </a:r>
            <a:r>
              <a:rPr lang="en-US" altLang="ja-JP" sz="1400" dirty="0" smtClean="0">
                <a:latin typeface="Meiryo UI" pitchFamily="50" charset="-128"/>
                <a:ea typeface="Meiryo UI" pitchFamily="50" charset="-128"/>
                <a:cs typeface="Meiryo UI" pitchFamily="50" charset="-128"/>
              </a:rPr>
              <a:t>H29.7.11</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a:t>
            </a:r>
          </a:p>
          <a:p>
            <a:r>
              <a:rPr lang="ja-JP" altLang="en-US" sz="1400" dirty="0" smtClean="0">
                <a:latin typeface="Meiryo UI" pitchFamily="50" charset="-128"/>
                <a:ea typeface="Meiryo UI" pitchFamily="50" charset="-128"/>
                <a:cs typeface="Meiryo UI" pitchFamily="50" charset="-128"/>
              </a:rPr>
              <a:t>≪論点≫</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１．大阪モノレール構造物設計指針及び関連する設計基準等の改訂の</a:t>
            </a:r>
            <a:r>
              <a:rPr lang="ja-JP" altLang="en-US" sz="1400" dirty="0" smtClean="0">
                <a:latin typeface="Meiryo UI" pitchFamily="50" charset="-128"/>
                <a:ea typeface="Meiryo UI" pitchFamily="50" charset="-128"/>
                <a:cs typeface="Meiryo UI" pitchFamily="50" charset="-128"/>
              </a:rPr>
              <a:t>内容</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ja-JP" altLang="en-US" sz="1400" b="1" u="sng" dirty="0" smtClean="0">
                <a:latin typeface="Meiryo UI" pitchFamily="50" charset="-128"/>
                <a:ea typeface="Meiryo UI" pitchFamily="50" charset="-128"/>
                <a:cs typeface="Meiryo UI" pitchFamily="50" charset="-128"/>
              </a:rPr>
              <a:t>⇒</a:t>
            </a:r>
            <a:r>
              <a:rPr lang="en-US" altLang="ja-JP" sz="1400" b="1" u="sng" dirty="0" smtClean="0">
                <a:latin typeface="Meiryo UI" pitchFamily="50" charset="-128"/>
                <a:ea typeface="Meiryo UI" pitchFamily="50" charset="-128"/>
                <a:cs typeface="Meiryo UI" pitchFamily="50" charset="-128"/>
              </a:rPr>
              <a:t>H24</a:t>
            </a:r>
            <a:r>
              <a:rPr lang="ja-JP" altLang="en-US" sz="1400" b="1" u="sng" dirty="0" smtClean="0">
                <a:latin typeface="Meiryo UI" pitchFamily="50" charset="-128"/>
                <a:ea typeface="Meiryo UI" pitchFamily="50" charset="-128"/>
                <a:cs typeface="Meiryo UI" pitchFamily="50" charset="-128"/>
              </a:rPr>
              <a:t>道示による支柱の試算</a:t>
            </a:r>
            <a:endParaRPr lang="en-US" altLang="ja-JP" sz="1400" b="1" u="sng" dirty="0" smtClean="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２</a:t>
            </a:r>
            <a:r>
              <a:rPr lang="ja-JP" altLang="en-US" sz="1400" dirty="0">
                <a:latin typeface="Meiryo UI" pitchFamily="50" charset="-128"/>
                <a:ea typeface="Meiryo UI" pitchFamily="50" charset="-128"/>
                <a:cs typeface="Meiryo UI" pitchFamily="50" charset="-128"/>
              </a:rPr>
              <a:t>．様々な技術的課題に対応する合理的な対応</a:t>
            </a:r>
            <a:r>
              <a:rPr lang="ja-JP" altLang="en-US" sz="1400" dirty="0" smtClean="0">
                <a:latin typeface="Meiryo UI" pitchFamily="50" charset="-128"/>
                <a:ea typeface="Meiryo UI" pitchFamily="50" charset="-128"/>
                <a:cs typeface="Meiryo UI" pitchFamily="50" charset="-128"/>
              </a:rPr>
              <a:t>方策</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a:t>
            </a:r>
            <a:r>
              <a:rPr lang="ja-JP" altLang="en-US" sz="1400" dirty="0" smtClean="0">
                <a:latin typeface="Meiryo UI" pitchFamily="50" charset="-128"/>
                <a:ea typeface="Meiryo UI" pitchFamily="50" charset="-128"/>
                <a:cs typeface="Meiryo UI" pitchFamily="50" charset="-128"/>
              </a:rPr>
              <a:t>）営業</a:t>
            </a:r>
            <a:r>
              <a:rPr lang="ja-JP" altLang="en-US" sz="1400" dirty="0">
                <a:latin typeface="Meiryo UI" pitchFamily="50" charset="-128"/>
                <a:ea typeface="Meiryo UI" pitchFamily="50" charset="-128"/>
                <a:cs typeface="Meiryo UI" pitchFamily="50" charset="-128"/>
              </a:rPr>
              <a:t>線の維持管理に関する課題</a:t>
            </a:r>
          </a:p>
          <a:p>
            <a:r>
              <a:rPr lang="ja-JP" altLang="en-US" sz="1400" dirty="0">
                <a:latin typeface="Meiryo UI" pitchFamily="50" charset="-128"/>
                <a:ea typeface="Meiryo UI" pitchFamily="50" charset="-128"/>
                <a:cs typeface="Meiryo UI" pitchFamily="50" charset="-128"/>
              </a:rPr>
              <a:t>　　　①従来採用していた主ケーブル定着具の製造中止により、新たな定着</a:t>
            </a:r>
            <a:r>
              <a:rPr lang="ja-JP" altLang="en-US" sz="1400" dirty="0" smtClean="0">
                <a:latin typeface="Meiryo UI" pitchFamily="50" charset="-128"/>
                <a:ea typeface="Meiryo UI" pitchFamily="50" charset="-128"/>
                <a:cs typeface="Meiryo UI" pitchFamily="50" charset="-128"/>
              </a:rPr>
              <a:t>具が</a:t>
            </a:r>
            <a:r>
              <a:rPr lang="ja-JP" altLang="en-US" sz="1400" dirty="0">
                <a:latin typeface="Meiryo UI" pitchFamily="50" charset="-128"/>
                <a:ea typeface="Meiryo UI" pitchFamily="50" charset="-128"/>
                <a:cs typeface="Meiryo UI" pitchFamily="50" charset="-128"/>
              </a:rPr>
              <a:t>必要</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ja-JP" altLang="en-US" sz="1400" b="1" u="sng" dirty="0" smtClean="0">
                <a:latin typeface="Meiryo UI" pitchFamily="50" charset="-128"/>
                <a:ea typeface="Meiryo UI" pitchFamily="50" charset="-128"/>
                <a:cs typeface="Meiryo UI" pitchFamily="50" charset="-128"/>
              </a:rPr>
              <a:t>⇒</a:t>
            </a:r>
            <a:r>
              <a:rPr lang="en-US" altLang="ja-JP" sz="1400" b="1" u="sng" dirty="0">
                <a:latin typeface="Meiryo UI" pitchFamily="50" charset="-128"/>
                <a:ea typeface="Meiryo UI" pitchFamily="50" charset="-128"/>
                <a:cs typeface="Meiryo UI" pitchFamily="50" charset="-128"/>
              </a:rPr>
              <a:t>PC</a:t>
            </a:r>
            <a:r>
              <a:rPr lang="ja-JP" altLang="en-US" sz="1400" b="1" u="sng" dirty="0">
                <a:latin typeface="Meiryo UI" pitchFamily="50" charset="-128"/>
                <a:ea typeface="Meiryo UI" pitchFamily="50" charset="-128"/>
                <a:cs typeface="Meiryo UI" pitchFamily="50" charset="-128"/>
              </a:rPr>
              <a:t>鋼材・桁端過密構造改良の提案</a:t>
            </a:r>
          </a:p>
          <a:p>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②</a:t>
            </a:r>
            <a:r>
              <a:rPr lang="ja-JP" altLang="en-US" sz="1400" dirty="0">
                <a:latin typeface="Meiryo UI" pitchFamily="50" charset="-128"/>
                <a:ea typeface="Meiryo UI" pitchFamily="50" charset="-128"/>
                <a:cs typeface="Meiryo UI" pitchFamily="50" charset="-128"/>
              </a:rPr>
              <a:t>移動及び回転機能不全による不具合が</a:t>
            </a:r>
            <a:r>
              <a:rPr lang="ja-JP" altLang="en-US" sz="1400" dirty="0" smtClean="0">
                <a:latin typeface="Meiryo UI" pitchFamily="50" charset="-128"/>
                <a:ea typeface="Meiryo UI" pitchFamily="50" charset="-128"/>
                <a:cs typeface="Meiryo UI" pitchFamily="50" charset="-128"/>
              </a:rPr>
              <a:t>発生したことから従来</a:t>
            </a:r>
            <a:r>
              <a:rPr lang="ja-JP" altLang="en-US" sz="1400" dirty="0">
                <a:latin typeface="Meiryo UI" pitchFamily="50" charset="-128"/>
                <a:ea typeface="Meiryo UI" pitchFamily="50" charset="-128"/>
                <a:cs typeface="Meiryo UI" pitchFamily="50" charset="-128"/>
              </a:rPr>
              <a:t>採用していた</a:t>
            </a:r>
            <a:r>
              <a:rPr lang="ja-JP" altLang="en-US" sz="1400" dirty="0" smtClean="0">
                <a:latin typeface="Meiryo UI" pitchFamily="50" charset="-128"/>
                <a:ea typeface="Meiryo UI" pitchFamily="50" charset="-128"/>
                <a:cs typeface="Meiryo UI" pitchFamily="50" charset="-128"/>
              </a:rPr>
              <a:t>ピンローラータイプの改善</a:t>
            </a:r>
            <a:r>
              <a:rPr lang="ja-JP" altLang="en-US" sz="1400" dirty="0">
                <a:latin typeface="Meiryo UI" pitchFamily="50" charset="-128"/>
                <a:ea typeface="Meiryo UI" pitchFamily="50" charset="-128"/>
                <a:cs typeface="Meiryo UI" pitchFamily="50" charset="-128"/>
              </a:rPr>
              <a:t>が必要</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　</a:t>
            </a:r>
            <a:r>
              <a:rPr lang="ja-JP" altLang="en-US" sz="1400" b="1" u="sng" dirty="0">
                <a:latin typeface="Meiryo UI" pitchFamily="50" charset="-128"/>
                <a:ea typeface="Meiryo UI" pitchFamily="50" charset="-128"/>
                <a:cs typeface="Meiryo UI" pitchFamily="50" charset="-128"/>
              </a:rPr>
              <a:t>⇒東京モノレール等での使用実績のある改良型支承板支承の</a:t>
            </a:r>
            <a:r>
              <a:rPr lang="ja-JP" altLang="en-US" sz="1400" b="1" u="sng" dirty="0" smtClean="0">
                <a:latin typeface="Meiryo UI" pitchFamily="50" charset="-128"/>
                <a:ea typeface="Meiryo UI" pitchFamily="50" charset="-128"/>
                <a:cs typeface="Meiryo UI" pitchFamily="50" charset="-128"/>
              </a:rPr>
              <a:t>提案</a:t>
            </a:r>
            <a:endParaRPr lang="ja-JP" altLang="en-US" sz="1400" b="1" u="sng" dirty="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2</a:t>
            </a:r>
            <a:r>
              <a:rPr lang="ja-JP" altLang="en-US" sz="1400" dirty="0" smtClean="0">
                <a:latin typeface="Meiryo UI" pitchFamily="50" charset="-128"/>
                <a:ea typeface="Meiryo UI" pitchFamily="50" charset="-128"/>
                <a:cs typeface="Meiryo UI" pitchFamily="50" charset="-128"/>
              </a:rPr>
              <a:t>）延伸</a:t>
            </a:r>
            <a:r>
              <a:rPr lang="ja-JP" altLang="en-US" sz="1400" dirty="0">
                <a:latin typeface="Meiryo UI" pitchFamily="50" charset="-128"/>
                <a:ea typeface="Meiryo UI" pitchFamily="50" charset="-128"/>
                <a:cs typeface="Meiryo UI" pitchFamily="50" charset="-128"/>
              </a:rPr>
              <a:t>区間と現営業区間との地域特性の違いによる</a:t>
            </a:r>
            <a:r>
              <a:rPr lang="ja-JP" altLang="en-US" sz="1400" dirty="0" smtClean="0">
                <a:latin typeface="Meiryo UI" pitchFamily="50" charset="-128"/>
                <a:ea typeface="Meiryo UI" pitchFamily="50" charset="-128"/>
                <a:cs typeface="Meiryo UI" pitchFamily="50" charset="-128"/>
              </a:rPr>
              <a:t>課題</a:t>
            </a:r>
            <a:endParaRPr lang="en-US" altLang="ja-JP" sz="1400" dirty="0" smtClean="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①延伸区間に多くみられる軟弱地盤への対応が必要</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r>
              <a:rPr lang="ja-JP" altLang="en-US" sz="1400" dirty="0" smtClean="0">
                <a:latin typeface="Meiryo UI" pitchFamily="50" charset="-128"/>
                <a:ea typeface="Meiryo UI" pitchFamily="50" charset="-128"/>
                <a:cs typeface="Meiryo UI" pitchFamily="50" charset="-128"/>
              </a:rPr>
              <a:t>　　　</a:t>
            </a:r>
            <a:r>
              <a:rPr lang="ja-JP" altLang="en-US" sz="1400" b="1" u="sng" dirty="0" smtClean="0">
                <a:latin typeface="Meiryo UI" pitchFamily="50" charset="-128"/>
                <a:ea typeface="Meiryo UI" pitchFamily="50" charset="-128"/>
                <a:cs typeface="Meiryo UI" pitchFamily="50" charset="-128"/>
              </a:rPr>
              <a:t>⇒ボーリング調査結果の取りまとめ及び支持杭の成立性の検証</a:t>
            </a:r>
            <a:r>
              <a:rPr lang="ja-JP" altLang="en-US" sz="1400" dirty="0">
                <a:latin typeface="Meiryo UI" pitchFamily="50" charset="-128"/>
                <a:ea typeface="Meiryo UI" pitchFamily="50" charset="-128"/>
                <a:cs typeface="Meiryo UI" pitchFamily="50" charset="-128"/>
              </a:rPr>
              <a:t>　</a:t>
            </a:r>
            <a:endParaRPr lang="en-US" altLang="ja-JP" sz="1400" dirty="0" smtClean="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3</a:t>
            </a:fld>
            <a:endParaRPr kumimoji="1" lang="ja-JP" altLang="en-US"/>
          </a:p>
        </p:txBody>
      </p:sp>
    </p:spTree>
    <p:extLst>
      <p:ext uri="{BB962C8B-B14F-4D97-AF65-F5344CB8AC3E}">
        <p14:creationId xmlns:p14="http://schemas.microsoft.com/office/powerpoint/2010/main" val="1195517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124744"/>
            <a:ext cx="8136904" cy="2862322"/>
          </a:xfrm>
          <a:prstGeom prst="rect">
            <a:avLst/>
          </a:prstGeom>
          <a:noFill/>
          <a:ln>
            <a:solidFill>
              <a:schemeClr val="tx1"/>
            </a:solidFill>
            <a:prstDash val="dash"/>
          </a:ln>
        </p:spPr>
        <p:txBody>
          <a:bodyPr wrap="square" rtlCol="0">
            <a:spAutoFit/>
          </a:bodyPr>
          <a:lstStyle/>
          <a:p>
            <a:pPr marL="285750" indent="-285750">
              <a:lnSpc>
                <a:spcPct val="1250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運輸指令所において、沿線２箇所（万博・淀川）に設置した風速計の風速を</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監視しています。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50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風速が毎秒</a:t>
            </a:r>
            <a:r>
              <a:rPr lang="en-US" altLang="ja-JP" b="1" dirty="0">
                <a:solidFill>
                  <a:srgbClr val="0000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b="1" dirty="0">
                <a:solidFill>
                  <a:srgbClr val="0000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メートル以上</a:t>
            </a:r>
            <a:r>
              <a:rPr lang="ja-JP" altLang="en-US" dirty="0">
                <a:latin typeface="Meiryo UI" panose="020B0604030504040204" pitchFamily="50" charset="-128"/>
                <a:ea typeface="Meiryo UI" panose="020B0604030504040204" pitchFamily="50" charset="-128"/>
                <a:cs typeface="Meiryo UI" panose="020B0604030504040204" pitchFamily="50" charset="-128"/>
              </a:rPr>
              <a:t>となった場合は、</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分間、要注意箇所の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0000CC"/>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徐行運転</a:t>
            </a:r>
            <a:r>
              <a:rPr lang="ja-JP" altLang="en-US" dirty="0">
                <a:latin typeface="Meiryo UI" panose="020B0604030504040204" pitchFamily="50" charset="-128"/>
                <a:ea typeface="Meiryo UI" panose="020B0604030504040204" pitchFamily="50" charset="-128"/>
                <a:cs typeface="Meiryo UI" panose="020B0604030504040204" pitchFamily="50" charset="-128"/>
              </a:rPr>
              <a:t>を行います。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50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毎秒</a:t>
            </a:r>
            <a:r>
              <a:rPr lang="en-US" altLang="ja-JP"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メートル以上</a:t>
            </a:r>
            <a:r>
              <a:rPr lang="ja-JP" altLang="en-US" dirty="0">
                <a:latin typeface="Meiryo UI" panose="020B0604030504040204" pitchFamily="50" charset="-128"/>
                <a:ea typeface="Meiryo UI" panose="020B0604030504040204" pitchFamily="50" charset="-128"/>
                <a:cs typeface="Meiryo UI" panose="020B0604030504040204" pitchFamily="50" charset="-128"/>
              </a:rPr>
              <a:t>の風速が観測された場合は、その時点から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分間</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全列車は最寄駅にて運転を休止</a:t>
            </a:r>
            <a:r>
              <a:rPr lang="ja-JP" altLang="en-US" dirty="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50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26</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年度からは自社の風速計だけでなく、民間の気象情報サービスを活用し、</a:t>
            </a:r>
          </a:p>
          <a:p>
            <a:pPr>
              <a:lnSpc>
                <a:spcPct val="125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風による影響時間を把握して、更なる安全・安定輸送を確保しています。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a:stretch>
            <a:fillRect/>
          </a:stretch>
        </p:blipFill>
        <p:spPr>
          <a:xfrm>
            <a:off x="1158694" y="4217776"/>
            <a:ext cx="2630775" cy="2087917"/>
          </a:xfrm>
          <a:prstGeom prst="rect">
            <a:avLst/>
          </a:prstGeom>
        </p:spPr>
      </p:pic>
      <p:pic>
        <p:nvPicPr>
          <p:cNvPr id="8" name="図 7"/>
          <p:cNvPicPr>
            <a:picLocks noChangeAspect="1"/>
          </p:cNvPicPr>
          <p:nvPr/>
        </p:nvPicPr>
        <p:blipFill>
          <a:blip r:embed="rId3"/>
          <a:stretch>
            <a:fillRect/>
          </a:stretch>
        </p:blipFill>
        <p:spPr>
          <a:xfrm>
            <a:off x="4702819" y="4224736"/>
            <a:ext cx="2769969" cy="2080957"/>
          </a:xfrm>
          <a:prstGeom prst="rect">
            <a:avLst/>
          </a:prstGeom>
        </p:spPr>
      </p:pic>
      <p:sp>
        <p:nvSpPr>
          <p:cNvPr id="9" name="テキスト ボックス 8"/>
          <p:cNvSpPr txBox="1"/>
          <p:nvPr/>
        </p:nvSpPr>
        <p:spPr>
          <a:xfrm>
            <a:off x="782594" y="6305693"/>
            <a:ext cx="329513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車両基地（万博）風速計</a:t>
            </a:r>
          </a:p>
        </p:txBody>
      </p:sp>
      <p:sp>
        <p:nvSpPr>
          <p:cNvPr id="10" name="テキスト ボックス 9"/>
          <p:cNvSpPr txBox="1"/>
          <p:nvPr/>
        </p:nvSpPr>
        <p:spPr>
          <a:xfrm>
            <a:off x="4604951" y="6305693"/>
            <a:ext cx="329513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淀川橋梁風速計</a:t>
            </a:r>
          </a:p>
        </p:txBody>
      </p:sp>
      <p:sp>
        <p:nvSpPr>
          <p:cNvPr id="12"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審議内容</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②作用：活荷重、風荷重について</a:t>
            </a:r>
          </a:p>
        </p:txBody>
      </p:sp>
      <p:sp>
        <p:nvSpPr>
          <p:cNvPr id="13" name="正方形/長方形 12"/>
          <p:cNvSpPr/>
          <p:nvPr/>
        </p:nvSpPr>
        <p:spPr>
          <a:xfrm>
            <a:off x="5148064" y="6606850"/>
            <a:ext cx="3888432" cy="27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dirty="0">
                <a:solidFill>
                  <a:schemeClr val="tx1"/>
                </a:solidFill>
              </a:rPr>
              <a:t>出典：大阪高速鉄道　</a:t>
            </a:r>
            <a:r>
              <a:rPr kumimoji="1" lang="en-US" altLang="ja-JP" sz="1200" dirty="0">
                <a:solidFill>
                  <a:schemeClr val="tx1"/>
                </a:solidFill>
              </a:rPr>
              <a:t>2015</a:t>
            </a:r>
            <a:r>
              <a:rPr kumimoji="1" lang="ja-JP" altLang="en-US" sz="1200" dirty="0">
                <a:solidFill>
                  <a:schemeClr val="tx1"/>
                </a:solidFill>
              </a:rPr>
              <a:t>安全報告書</a:t>
            </a:r>
          </a:p>
        </p:txBody>
      </p:sp>
      <p:sp>
        <p:nvSpPr>
          <p:cNvPr id="11" name="テキスト ボックス 10"/>
          <p:cNvSpPr txBox="1"/>
          <p:nvPr/>
        </p:nvSpPr>
        <p:spPr>
          <a:xfrm>
            <a:off x="293402" y="620688"/>
            <a:ext cx="7518958"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暴風時の対応について</a:t>
            </a:r>
          </a:p>
        </p:txBody>
      </p:sp>
      <p:sp>
        <p:nvSpPr>
          <p:cNvPr id="5" name="スライド番号プレースホルダー 4"/>
          <p:cNvSpPr>
            <a:spLocks noGrp="1"/>
          </p:cNvSpPr>
          <p:nvPr>
            <p:ph type="sldNum" sz="quarter" idx="12"/>
          </p:nvPr>
        </p:nvSpPr>
        <p:spPr/>
        <p:txBody>
          <a:bodyPr/>
          <a:lstStyle/>
          <a:p>
            <a:fld id="{E63F6462-C95E-4C1F-A2EC-2E2D06929884}" type="slidenum">
              <a:rPr kumimoji="1" lang="ja-JP" altLang="en-US" smtClean="0"/>
              <a:t>30</a:t>
            </a:fld>
            <a:endParaRPr kumimoji="1" lang="ja-JP" altLang="en-US"/>
          </a:p>
        </p:txBody>
      </p:sp>
    </p:spTree>
    <p:extLst>
      <p:ext uri="{BB962C8B-B14F-4D97-AF65-F5344CB8AC3E}">
        <p14:creationId xmlns:p14="http://schemas.microsoft.com/office/powerpoint/2010/main" val="3955394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xmlns="" id="{A8EC09C5-D069-424E-B4EF-0820678F9EE8}"/>
              </a:ext>
            </a:extLst>
          </p:cNvPr>
          <p:cNvGraphicFramePr>
            <a:graphicFrameLocks noGrp="1"/>
          </p:cNvGraphicFramePr>
          <p:nvPr>
            <p:extLst>
              <p:ext uri="{D42A27DB-BD31-4B8C-83A1-F6EECF244321}">
                <p14:modId xmlns:p14="http://schemas.microsoft.com/office/powerpoint/2010/main" val="696347455"/>
              </p:ext>
            </p:extLst>
          </p:nvPr>
        </p:nvGraphicFramePr>
        <p:xfrm>
          <a:off x="934994" y="1481510"/>
          <a:ext cx="6849762" cy="4663440"/>
        </p:xfrm>
        <a:graphic>
          <a:graphicData uri="http://schemas.openxmlformats.org/drawingml/2006/table">
            <a:tbl>
              <a:tblPr firstRow="1" bandRow="1">
                <a:tableStyleId>{5C22544A-7EE6-4342-B048-85BDC9FD1C3A}</a:tableStyleId>
              </a:tblPr>
              <a:tblGrid>
                <a:gridCol w="1258367">
                  <a:extLst>
                    <a:ext uri="{9D8B030D-6E8A-4147-A177-3AD203B41FA5}">
                      <a16:colId xmlns:a16="http://schemas.microsoft.com/office/drawing/2014/main" xmlns="" val="20000"/>
                    </a:ext>
                  </a:extLst>
                </a:gridCol>
                <a:gridCol w="794463">
                  <a:extLst>
                    <a:ext uri="{9D8B030D-6E8A-4147-A177-3AD203B41FA5}">
                      <a16:colId xmlns:a16="http://schemas.microsoft.com/office/drawing/2014/main" xmlns="" val="20001"/>
                    </a:ext>
                  </a:extLst>
                </a:gridCol>
                <a:gridCol w="1620180">
                  <a:extLst>
                    <a:ext uri="{9D8B030D-6E8A-4147-A177-3AD203B41FA5}">
                      <a16:colId xmlns:a16="http://schemas.microsoft.com/office/drawing/2014/main" xmlns="" val="20002"/>
                    </a:ext>
                  </a:extLst>
                </a:gridCol>
                <a:gridCol w="1620180">
                  <a:extLst>
                    <a:ext uri="{9D8B030D-6E8A-4147-A177-3AD203B41FA5}">
                      <a16:colId xmlns:a16="http://schemas.microsoft.com/office/drawing/2014/main" xmlns="" val="20003"/>
                    </a:ext>
                  </a:extLst>
                </a:gridCol>
                <a:gridCol w="1556572">
                  <a:extLst>
                    <a:ext uri="{9D8B030D-6E8A-4147-A177-3AD203B41FA5}">
                      <a16:colId xmlns:a16="http://schemas.microsoft.com/office/drawing/2014/main" xmlns="" val="20004"/>
                    </a:ext>
                  </a:extLst>
                </a:gridCol>
              </a:tblGrid>
              <a:tr h="660379">
                <a:tc rowSpan="2" gridSpan="2">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日付</a:t>
                      </a:r>
                    </a:p>
                  </a:txBody>
                  <a:tcPr anchor="ctr"/>
                </a:tc>
                <a:tc rowSpan="2" hMerge="1">
                  <a:txBody>
                    <a:bodyPr/>
                    <a:lstStyle/>
                    <a:p>
                      <a:pPr algn="ct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algn="ctr">
                        <a:lnSpc>
                          <a:spcPts val="2400"/>
                        </a:lnSpc>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最大瞬間風速（</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m/s</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aseline="30000" dirty="0">
                          <a:latin typeface="Meiryo UI" panose="020B0604030504040204" pitchFamily="50" charset="-128"/>
                          <a:ea typeface="Meiryo UI" panose="020B0604030504040204" pitchFamily="50" charset="-128"/>
                          <a:cs typeface="Meiryo UI" panose="020B0604030504040204" pitchFamily="50" charset="-128"/>
                        </a:rPr>
                        <a:t>※</a:t>
                      </a:r>
                    </a:p>
                    <a:p>
                      <a:pPr algn="ctr">
                        <a:lnSpc>
                          <a:spcPts val="2400"/>
                        </a:lnSpc>
                      </a:pPr>
                      <a:r>
                        <a:rPr kumimoji="1" lang="en-US" altLang="ja-JP" sz="1600" b="0" baseline="30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baseline="30000" dirty="0">
                          <a:latin typeface="Meiryo UI" panose="020B0604030504040204" pitchFamily="50" charset="-128"/>
                          <a:ea typeface="Meiryo UI" panose="020B0604030504040204" pitchFamily="50" charset="-128"/>
                          <a:cs typeface="Meiryo UI" panose="020B0604030504040204" pitchFamily="50" charset="-128"/>
                        </a:rPr>
                        <a:t>最大値のため同時刻の比較ではありません</a:t>
                      </a:r>
                    </a:p>
                  </a:txBody>
                  <a:tcPr anchor="ctr"/>
                </a:tc>
                <a:tc hMerge="1">
                  <a:txBody>
                    <a:bodyPr/>
                    <a:lstStyle/>
                    <a:p>
                      <a:pPr algn="ct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備考</a:t>
                      </a:r>
                    </a:p>
                  </a:txBody>
                  <a:tcPr anchor="ctr"/>
                </a:tc>
                <a:extLst>
                  <a:ext uri="{0D108BD9-81ED-4DB2-BD59-A6C34878D82A}">
                    <a16:rowId xmlns:a16="http://schemas.microsoft.com/office/drawing/2014/main" xmlns="" val="10000"/>
                  </a:ext>
                </a:extLst>
              </a:tr>
              <a:tr h="373258">
                <a:tc gridSpan="2" vMerge="1">
                  <a:txBody>
                    <a:bodyPr/>
                    <a:lstStyle/>
                    <a:p>
                      <a:pPr algn="ct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vMerge="1">
                  <a:txBody>
                    <a:bodyPr/>
                    <a:lstStyle/>
                    <a:p>
                      <a:endParaRPr kumimoji="1" lang="ja-JP" altLang="en-US"/>
                    </a:p>
                  </a:txBody>
                  <a:tcPr/>
                </a:tc>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万博</a:t>
                      </a:r>
                    </a:p>
                  </a:txBody>
                  <a:tcPr anchor="ctr">
                    <a:solidFill>
                      <a:schemeClr val="accent1">
                        <a:lumMod val="40000"/>
                        <a:lumOff val="60000"/>
                      </a:schemeClr>
                    </a:solidFill>
                  </a:tcPr>
                </a:tc>
                <a:tc>
                  <a:txBody>
                    <a:bodyP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淀川</a:t>
                      </a:r>
                    </a:p>
                  </a:txBody>
                  <a:tcPr anchor="ctr">
                    <a:solidFill>
                      <a:schemeClr val="accent1">
                        <a:lumMod val="40000"/>
                        <a:lumOff val="60000"/>
                      </a:schemeClr>
                    </a:solidFill>
                  </a:tcPr>
                </a:tc>
                <a:tc vMerge="1">
                  <a:txBody>
                    <a:bodyPr/>
                    <a:lstStyle/>
                    <a:p>
                      <a:pPr algn="ct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xmlns="" val="10001"/>
                  </a:ext>
                </a:extLst>
              </a:tr>
              <a:tr h="373258">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marL="108000" anchor="ctr">
                    <a:solidFill>
                      <a:schemeClr val="accent1">
                        <a:lumMod val="20000"/>
                        <a:lumOff val="8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12/3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20000"/>
                        <a:lumOff val="80000"/>
                      </a:schemeClr>
                    </a:solidFill>
                  </a:tcPr>
                </a:tc>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30.2</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p>
                  </a:txBody>
                  <a:tcPr anchor="ctr">
                    <a:solidFill>
                      <a:schemeClr val="accent1">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強風・雷注意報</a:t>
                      </a:r>
                    </a:p>
                  </a:txBody>
                  <a:tcPr anchor="ctr">
                    <a:solidFill>
                      <a:schemeClr val="accent1">
                        <a:lumMod val="20000"/>
                        <a:lumOff val="80000"/>
                      </a:schemeClr>
                    </a:solidFill>
                  </a:tcPr>
                </a:tc>
                <a:extLst>
                  <a:ext uri="{0D108BD9-81ED-4DB2-BD59-A6C34878D82A}">
                    <a16:rowId xmlns:a16="http://schemas.microsoft.com/office/drawing/2014/main" xmlns="" val="10002"/>
                  </a:ext>
                </a:extLst>
              </a:tr>
              <a:tr h="373258">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marL="108000" anchor="ctr">
                    <a:solidFill>
                      <a:schemeClr val="accent1">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9/2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p>
                  </a:txBody>
                  <a:tcPr anchor="ctr">
                    <a:solidFill>
                      <a:schemeClr val="accent1">
                        <a:lumMod val="40000"/>
                        <a:lumOff val="60000"/>
                      </a:schemeClr>
                    </a:solidFill>
                  </a:tcPr>
                </a:tc>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28.6</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台風</a:t>
                      </a:r>
                    </a:p>
                  </a:txBody>
                  <a:tcPr anchor="ctr">
                    <a:solidFill>
                      <a:schemeClr val="accent1">
                        <a:lumMod val="40000"/>
                        <a:lumOff val="60000"/>
                      </a:schemeClr>
                    </a:solidFill>
                  </a:tcPr>
                </a:tc>
                <a:extLst>
                  <a:ext uri="{0D108BD9-81ED-4DB2-BD59-A6C34878D82A}">
                    <a16:rowId xmlns:a16="http://schemas.microsoft.com/office/drawing/2014/main" xmlns="" val="10003"/>
                  </a:ext>
                </a:extLst>
              </a:tr>
              <a:tr h="373258">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marL="108000" anchor="ctr">
                    <a:solidFill>
                      <a:schemeClr val="accent1">
                        <a:lumMod val="20000"/>
                        <a:lumOff val="8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20000"/>
                        <a:lumOff val="80000"/>
                      </a:schemeClr>
                    </a:solidFill>
                  </a:tcPr>
                </a:tc>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25.5</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en-US" altLang="ja-JP" sz="2000" b="1"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32.5</a:t>
                      </a:r>
                      <a:endParaRPr kumimoji="1" lang="ja-JP" altLang="en-US" sz="2000" b="1"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爆弾低気圧</a:t>
                      </a:r>
                    </a:p>
                  </a:txBody>
                  <a:tcPr anchor="ctr">
                    <a:solidFill>
                      <a:schemeClr val="accent1">
                        <a:lumMod val="20000"/>
                        <a:lumOff val="80000"/>
                      </a:schemeClr>
                    </a:solidFill>
                  </a:tcPr>
                </a:tc>
                <a:extLst>
                  <a:ext uri="{0D108BD9-81ED-4DB2-BD59-A6C34878D82A}">
                    <a16:rowId xmlns:a16="http://schemas.microsoft.com/office/drawing/2014/main" xmlns="" val="10004"/>
                  </a:ext>
                </a:extLst>
              </a:tr>
              <a:tr h="373258">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marL="108000" anchor="ctr">
                    <a:solidFill>
                      <a:schemeClr val="accent1">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9/16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40000"/>
                        <a:lumOff val="60000"/>
                      </a:schemeClr>
                    </a:solidFill>
                  </a:tcPr>
                </a:tc>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27.9</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29.3</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台風</a:t>
                      </a:r>
                    </a:p>
                  </a:txBody>
                  <a:tcPr anchor="ctr">
                    <a:solidFill>
                      <a:schemeClr val="accent1">
                        <a:lumMod val="40000"/>
                        <a:lumOff val="60000"/>
                      </a:schemeClr>
                    </a:solidFill>
                  </a:tcPr>
                </a:tc>
                <a:extLst>
                  <a:ext uri="{0D108BD9-81ED-4DB2-BD59-A6C34878D82A}">
                    <a16:rowId xmlns:a16="http://schemas.microsoft.com/office/drawing/2014/main" xmlns="" val="10005"/>
                  </a:ext>
                </a:extLst>
              </a:tr>
              <a:tr h="373258">
                <a:tc rowSpan="2">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a:t>
                      </a:r>
                    </a:p>
                  </a:txBody>
                  <a:tcPr marL="108000" anchor="ctr">
                    <a:solidFill>
                      <a:schemeClr val="accent1">
                        <a:lumMod val="20000"/>
                        <a:lumOff val="8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8/10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20000"/>
                        <a:lumOff val="80000"/>
                      </a:schemeClr>
                    </a:solidFill>
                  </a:tcPr>
                </a:tc>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25.2</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p>
                  </a:txBody>
                  <a:tcPr anchor="ctr">
                    <a:solidFill>
                      <a:schemeClr val="accent1">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台風</a:t>
                      </a:r>
                    </a:p>
                  </a:txBody>
                  <a:tcPr anchor="ctr">
                    <a:solidFill>
                      <a:schemeClr val="accent1">
                        <a:lumMod val="20000"/>
                        <a:lumOff val="80000"/>
                      </a:schemeClr>
                    </a:solidFill>
                  </a:tcPr>
                </a:tc>
                <a:extLst>
                  <a:ext uri="{0D108BD9-81ED-4DB2-BD59-A6C34878D82A}">
                    <a16:rowId xmlns:a16="http://schemas.microsoft.com/office/drawing/2014/main" xmlns="" val="10006"/>
                  </a:ext>
                </a:extLst>
              </a:tr>
              <a:tr h="373258">
                <a:tc vMerge="1">
                  <a:txBody>
                    <a:bodyPr/>
                    <a:lstStyle/>
                    <a:p>
                      <a:pPr algn="l"/>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marL="360000" anchor="ct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10/13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p>
                  </a:txBody>
                  <a:tcPr anchor="ctr">
                    <a:solidFill>
                      <a:schemeClr val="accent1">
                        <a:lumMod val="20000"/>
                        <a:lumOff val="80000"/>
                      </a:schemeClr>
                    </a:solidFill>
                  </a:tcPr>
                </a:tc>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27.4</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台風</a:t>
                      </a:r>
                    </a:p>
                  </a:txBody>
                  <a:tcPr anchor="ctr">
                    <a:solidFill>
                      <a:schemeClr val="accent1">
                        <a:lumMod val="20000"/>
                        <a:lumOff val="80000"/>
                      </a:schemeClr>
                    </a:solidFill>
                  </a:tcPr>
                </a:tc>
                <a:extLst>
                  <a:ext uri="{0D108BD9-81ED-4DB2-BD59-A6C34878D82A}">
                    <a16:rowId xmlns:a16="http://schemas.microsoft.com/office/drawing/2014/main" xmlns="" val="10007"/>
                  </a:ext>
                </a:extLst>
              </a:tr>
              <a:tr h="373258">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1/19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p>
                  </a:txBody>
                  <a:tcPr anchor="ctr">
                    <a:solidFill>
                      <a:schemeClr val="accent1">
                        <a:lumMod val="40000"/>
                        <a:lumOff val="60000"/>
                      </a:schemeClr>
                    </a:solidFill>
                  </a:tcPr>
                </a:tc>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25.4</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風雪・乾燥・雷注意報</a:t>
                      </a:r>
                    </a:p>
                  </a:txBody>
                  <a:tcPr anchor="ctr">
                    <a:solidFill>
                      <a:schemeClr val="accent1">
                        <a:lumMod val="40000"/>
                        <a:lumOff val="60000"/>
                      </a:schemeClr>
                    </a:solidFill>
                  </a:tcPr>
                </a:tc>
                <a:extLst>
                  <a:ext uri="{0D108BD9-81ED-4DB2-BD59-A6C34878D82A}">
                    <a16:rowId xmlns:a16="http://schemas.microsoft.com/office/drawing/2014/main" xmlns="" val="10008"/>
                  </a:ext>
                </a:extLst>
              </a:tr>
              <a:tr h="373258">
                <a:tc row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20000"/>
                        <a:lumOff val="80000"/>
                      </a:schemeClr>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a:t>
                      </a:r>
                    </a:p>
                  </a:txBody>
                  <a:tcPr anchor="ctr">
                    <a:solidFill>
                      <a:schemeClr val="accent1">
                        <a:lumMod val="20000"/>
                        <a:lumOff val="80000"/>
                      </a:schemeClr>
                    </a:solidFill>
                  </a:tcPr>
                </a:tc>
                <a:tc>
                  <a:txBody>
                    <a:bodyPr/>
                    <a:lstStyle/>
                    <a:p>
                      <a:pPr algn="ct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30.8</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低気圧</a:t>
                      </a:r>
                    </a:p>
                  </a:txBody>
                  <a:tcPr anchor="ctr">
                    <a:solidFill>
                      <a:schemeClr val="accent1">
                        <a:lumMod val="20000"/>
                        <a:lumOff val="80000"/>
                      </a:schemeClr>
                    </a:solidFill>
                  </a:tcPr>
                </a:tc>
                <a:extLst>
                  <a:ext uri="{0D108BD9-81ED-4DB2-BD59-A6C34878D82A}">
                    <a16:rowId xmlns:a16="http://schemas.microsoft.com/office/drawing/2014/main" xmlns="" val="2666317428"/>
                  </a:ext>
                </a:extLst>
              </a:tr>
              <a:tr h="373258">
                <a:tc vMerge="1">
                  <a:txBody>
                    <a:bodyPr/>
                    <a:lstStyle/>
                    <a:p>
                      <a:pPr algn="l"/>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marL="108000" anchor="ct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10/22</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30.7</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a:t>
                      </a:r>
                    </a:p>
                  </a:txBody>
                  <a:tcPr anchor="ctr">
                    <a:solidFill>
                      <a:schemeClr val="accent1">
                        <a:lumMod val="20000"/>
                        <a:lumOff val="80000"/>
                      </a:schemeClr>
                    </a:solidFill>
                  </a:tcPr>
                </a:tc>
                <a:extLst>
                  <a:ext uri="{0D108BD9-81ED-4DB2-BD59-A6C34878D82A}">
                    <a16:rowId xmlns:a16="http://schemas.microsoft.com/office/drawing/2014/main" xmlns="" val="219407637"/>
                  </a:ext>
                </a:extLst>
              </a:tr>
            </a:tbl>
          </a:graphicData>
        </a:graphic>
      </p:graphicFrame>
      <p:sp>
        <p:nvSpPr>
          <p:cNvPr id="7" name="テキスト ボックス 6"/>
          <p:cNvSpPr txBox="1"/>
          <p:nvPr/>
        </p:nvSpPr>
        <p:spPr>
          <a:xfrm>
            <a:off x="812521" y="1017904"/>
            <a:ext cx="751895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■風速</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25</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m/s</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以上の観測実績</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年度以降）</a:t>
            </a:r>
          </a:p>
        </p:txBody>
      </p:sp>
      <p:sp>
        <p:nvSpPr>
          <p:cNvPr id="9" name="テキスト ボックス 8"/>
          <p:cNvSpPr txBox="1"/>
          <p:nvPr/>
        </p:nvSpPr>
        <p:spPr>
          <a:xfrm>
            <a:off x="293402" y="620688"/>
            <a:ext cx="7518958"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大阪高速鉄道　資料</a:t>
            </a:r>
          </a:p>
        </p:txBody>
      </p:sp>
      <p:sp>
        <p:nvSpPr>
          <p:cNvPr id="10"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審議内容</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②作用：活荷重、風荷重について</a:t>
            </a:r>
          </a:p>
        </p:txBody>
      </p:sp>
      <p:sp>
        <p:nvSpPr>
          <p:cNvPr id="5" name="スライド番号プレースホルダー 4"/>
          <p:cNvSpPr>
            <a:spLocks noGrp="1"/>
          </p:cNvSpPr>
          <p:nvPr>
            <p:ph type="sldNum" sz="quarter" idx="12"/>
          </p:nvPr>
        </p:nvSpPr>
        <p:spPr/>
        <p:txBody>
          <a:bodyPr/>
          <a:lstStyle/>
          <a:p>
            <a:fld id="{E63F6462-C95E-4C1F-A2EC-2E2D06929884}" type="slidenum">
              <a:rPr kumimoji="1" lang="ja-JP" altLang="en-US" smtClean="0"/>
              <a:t>31</a:t>
            </a:fld>
            <a:endParaRPr kumimoji="1" lang="ja-JP" altLang="en-US"/>
          </a:p>
        </p:txBody>
      </p:sp>
      <p:sp>
        <p:nvSpPr>
          <p:cNvPr id="12" name="テキスト ボックス 11"/>
          <p:cNvSpPr txBox="1"/>
          <p:nvPr/>
        </p:nvSpPr>
        <p:spPr>
          <a:xfrm>
            <a:off x="686507" y="6165304"/>
            <a:ext cx="7341877" cy="400110"/>
          </a:xfrm>
          <a:prstGeom prst="rect">
            <a:avLst/>
          </a:prstGeom>
          <a:solidFill>
            <a:srgbClr val="D2FAFE"/>
          </a:solid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　　　　</a:t>
            </a:r>
            <a:r>
              <a:rPr lang="ja-JP" altLang="en-US" sz="2000" i="1" dirty="0">
                <a:latin typeface="ＭＳ Ｐゴシック" panose="020B0600070205080204" pitchFamily="50" charset="-128"/>
                <a:ea typeface="ＭＳ Ｐゴシック" panose="020B0600070205080204" pitchFamily="50" charset="-128"/>
              </a:rPr>
              <a:t>大阪モノレール開業以降の</a:t>
            </a:r>
            <a:r>
              <a:rPr lang="ja-JP" altLang="en-US" sz="2000" i="1" dirty="0">
                <a:solidFill>
                  <a:schemeClr val="tx2">
                    <a:lumMod val="75000"/>
                  </a:schemeClr>
                </a:solidFill>
                <a:latin typeface="ＭＳ Ｐゴシック" panose="020B0600070205080204" pitchFamily="50" charset="-128"/>
                <a:ea typeface="ＭＳ Ｐゴシック" panose="020B0600070205080204" pitchFamily="50" charset="-128"/>
              </a:rPr>
              <a:t>　最大瞬間風速を採用</a:t>
            </a:r>
            <a:endParaRPr kumimoji="1" lang="ja-JP" altLang="en-US" sz="2000" i="1"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609"/>
            <a:ext cx="4079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909827" y="3367889"/>
            <a:ext cx="6849762" cy="37488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874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審議内容</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②作用：活荷重、風荷重について</a:t>
            </a:r>
          </a:p>
        </p:txBody>
      </p:sp>
      <p:sp>
        <p:nvSpPr>
          <p:cNvPr id="9" name="コンテンツ プレースホルダー 2"/>
          <p:cNvSpPr>
            <a:spLocks noGrp="1"/>
          </p:cNvSpPr>
          <p:nvPr>
            <p:ph idx="1"/>
          </p:nvPr>
        </p:nvSpPr>
        <p:spPr>
          <a:xfrm>
            <a:off x="323528" y="620688"/>
            <a:ext cx="8496944" cy="5544616"/>
          </a:xfrm>
        </p:spPr>
        <p:txBody>
          <a:bodyPr>
            <a:normAutofit/>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rPr>
              <a:t>大阪モノレールに作用する風荷重について</a:t>
            </a:r>
            <a:endParaRPr lang="ja-JP" altLang="en-US" dirty="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構造物（駅舎、軌道桁）に作用する風荷重は風速４０ｍ／</a:t>
            </a:r>
            <a:r>
              <a:rPr lang="ja-JP" altLang="en-US" dirty="0" err="1" smtClean="0">
                <a:latin typeface="HG丸ｺﾞｼｯｸM-PRO" panose="020F0600000000000000" pitchFamily="50" charset="-128"/>
                <a:ea typeface="HG丸ｺﾞｼｯｸM-PRO" panose="020F0600000000000000" pitchFamily="50" charset="-128"/>
              </a:rPr>
              <a:t>ｓ</a:t>
            </a:r>
            <a:r>
              <a:rPr lang="ja-JP" altLang="en-US" dirty="0" smtClean="0">
                <a:latin typeface="HG丸ｺﾞｼｯｸM-PRO" panose="020F0600000000000000" pitchFamily="50" charset="-128"/>
                <a:ea typeface="HG丸ｺﾞｼｯｸM-PRO" panose="020F0600000000000000" pitchFamily="50" charset="-128"/>
              </a:rPr>
              <a:t>として算出する。</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車両載荷状態の軌道桁</a:t>
            </a:r>
            <a:r>
              <a:rPr lang="ja-JP" altLang="en-US" dirty="0" smtClean="0">
                <a:latin typeface="HG丸ｺﾞｼｯｸM-PRO" panose="020F0600000000000000" pitchFamily="50" charset="-128"/>
                <a:ea typeface="HG丸ｺﾞｼｯｸM-PRO" panose="020F0600000000000000" pitchFamily="50" charset="-128"/>
              </a:rPr>
              <a:t>に作用</a:t>
            </a:r>
            <a:r>
              <a:rPr lang="ja-JP" altLang="en-US" dirty="0">
                <a:latin typeface="HG丸ｺﾞｼｯｸM-PRO" panose="020F0600000000000000" pitchFamily="50" charset="-128"/>
                <a:ea typeface="HG丸ｺﾞｼｯｸM-PRO" panose="020F0600000000000000" pitchFamily="50" charset="-128"/>
              </a:rPr>
              <a:t>する風</a:t>
            </a:r>
            <a:r>
              <a:rPr lang="ja-JP" altLang="en-US" dirty="0" smtClean="0">
                <a:latin typeface="HG丸ｺﾞｼｯｸM-PRO" panose="020F0600000000000000" pitchFamily="50" charset="-128"/>
                <a:ea typeface="HG丸ｺﾞｼｯｸM-PRO" panose="020F0600000000000000" pitchFamily="50" charset="-128"/>
              </a:rPr>
              <a:t>荷重</a:t>
            </a:r>
            <a:r>
              <a:rPr lang="ja-JP" altLang="en-US" dirty="0">
                <a:latin typeface="HG丸ｺﾞｼｯｸM-PRO" panose="020F0600000000000000" pitchFamily="50" charset="-128"/>
                <a:ea typeface="HG丸ｺﾞｼｯｸM-PRO" panose="020F0600000000000000" pitchFamily="50" charset="-128"/>
              </a:rPr>
              <a:t>は</a:t>
            </a:r>
            <a:r>
              <a:rPr lang="ja-JP" altLang="en-US" dirty="0" smtClean="0">
                <a:latin typeface="HG丸ｺﾞｼｯｸM-PRO" panose="020F0600000000000000" pitchFamily="50" charset="-128"/>
                <a:ea typeface="HG丸ｺﾞｼｯｸM-PRO" panose="020F0600000000000000" pitchFamily="50" charset="-128"/>
              </a:rPr>
              <a:t>、沿線の観測結果及び大阪</a:t>
            </a:r>
            <a:r>
              <a:rPr lang="ja-JP" altLang="en-US" dirty="0">
                <a:latin typeface="HG丸ｺﾞｼｯｸM-PRO" panose="020F0600000000000000" pitchFamily="50" charset="-128"/>
                <a:ea typeface="HG丸ｺﾞｼｯｸM-PRO" panose="020F0600000000000000" pitchFamily="50" charset="-128"/>
              </a:rPr>
              <a:t>高速</a:t>
            </a:r>
            <a:r>
              <a:rPr lang="ja-JP" altLang="en-US" dirty="0" smtClean="0">
                <a:latin typeface="HG丸ｺﾞｼｯｸM-PRO" panose="020F0600000000000000" pitchFamily="50" charset="-128"/>
                <a:ea typeface="HG丸ｺﾞｼｯｸM-PRO" panose="020F0600000000000000" pitchFamily="50" charset="-128"/>
              </a:rPr>
              <a:t>鉄道</a:t>
            </a:r>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株</a:t>
            </a:r>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の運転</a:t>
            </a:r>
            <a:r>
              <a:rPr lang="ja-JP" altLang="en-US" dirty="0">
                <a:latin typeface="HG丸ｺﾞｼｯｸM-PRO" panose="020F0600000000000000" pitchFamily="50" charset="-128"/>
                <a:ea typeface="HG丸ｺﾞｼｯｸM-PRO" panose="020F0600000000000000" pitchFamily="50" charset="-128"/>
              </a:rPr>
              <a:t>取扱心得</a:t>
            </a:r>
            <a:r>
              <a:rPr lang="ja-JP" altLang="en-US" dirty="0" smtClean="0">
                <a:latin typeface="HG丸ｺﾞｼｯｸM-PRO" panose="020F0600000000000000" pitchFamily="50" charset="-128"/>
                <a:ea typeface="HG丸ｺﾞｼｯｸM-PRO" panose="020F0600000000000000" pitchFamily="50" charset="-128"/>
              </a:rPr>
              <a:t>より</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風速３５ｍ</a:t>
            </a:r>
            <a:r>
              <a:rPr lang="ja-JP" altLang="en-US"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err="1" smtClean="0">
                <a:solidFill>
                  <a:srgbClr val="FF0000"/>
                </a:solidFill>
                <a:latin typeface="HG丸ｺﾞｼｯｸM-PRO" panose="020F0600000000000000" pitchFamily="50" charset="-128"/>
                <a:ea typeface="HG丸ｺﾞｼｯｸM-PRO" panose="020F0600000000000000" pitchFamily="50" charset="-128"/>
              </a:rPr>
              <a:t>ｓ</a:t>
            </a:r>
            <a:r>
              <a:rPr lang="ja-JP" altLang="en-US" dirty="0" smtClean="0">
                <a:latin typeface="HG丸ｺﾞｼｯｸM-PRO" panose="020F0600000000000000" pitchFamily="50" charset="-128"/>
                <a:ea typeface="HG丸ｺﾞｼｯｸM-PRO" panose="020F0600000000000000" pitchFamily="50" charset="-128"/>
              </a:rPr>
              <a:t>と</a:t>
            </a:r>
            <a:r>
              <a:rPr lang="ja-JP" altLang="en-US" dirty="0">
                <a:latin typeface="HG丸ｺﾞｼｯｸM-PRO" panose="020F0600000000000000" pitchFamily="50" charset="-128"/>
                <a:ea typeface="HG丸ｺﾞｼｯｸM-PRO" panose="020F0600000000000000" pitchFamily="50" charset="-128"/>
              </a:rPr>
              <a:t>して算出する</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32</a:t>
            </a:fld>
            <a:endParaRPr kumimoji="1" lang="ja-JP" altLang="en-US"/>
          </a:p>
        </p:txBody>
      </p:sp>
    </p:spTree>
    <p:extLst>
      <p:ext uri="{BB962C8B-B14F-4D97-AF65-F5344CB8AC3E}">
        <p14:creationId xmlns:p14="http://schemas.microsoft.com/office/powerpoint/2010/main" val="1997575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33</a:t>
            </a:fld>
            <a:endParaRPr kumimoji="1" lang="ja-JP" altLang="en-US"/>
          </a:p>
        </p:txBody>
      </p:sp>
      <p:sp>
        <p:nvSpPr>
          <p:cNvPr id="7"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kumimoji="0" lang="zh-TW" altLang="en-US" sz="2400" dirty="0">
                <a:latin typeface="HG丸ｺﾞｼｯｸM-PRO" panose="020F0600000000000000" pitchFamily="50" charset="-128"/>
                <a:ea typeface="HG丸ｺﾞｼｯｸM-PRO" panose="020F0600000000000000" pitchFamily="50" charset="-128"/>
                <a:cs typeface="Meiryo UI" pitchFamily="50" charset="-128"/>
              </a:rPr>
              <a:t>第３回審議会　審議</a:t>
            </a:r>
            <a:r>
              <a:rPr kumimoji="0" lang="zh-TW" altLang="en-US" sz="2400" dirty="0" smtClean="0">
                <a:latin typeface="HG丸ｺﾞｼｯｸM-PRO" panose="020F0600000000000000" pitchFamily="50" charset="-128"/>
                <a:ea typeface="HG丸ｺﾞｼｯｸM-PRO" panose="020F0600000000000000" pitchFamily="50" charset="-128"/>
                <a:cs typeface="Meiryo UI" pitchFamily="50" charset="-128"/>
              </a:rPr>
              <a:t>内容</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まとめ</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8" name="正方形/長方形 7"/>
          <p:cNvSpPr/>
          <p:nvPr/>
        </p:nvSpPr>
        <p:spPr>
          <a:xfrm>
            <a:off x="323528" y="764704"/>
            <a:ext cx="856895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①性能規定</a:t>
            </a:r>
            <a:endPar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耐荷性能２とする。</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偶発作用支配状況においては大阪モノレール独自の</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残留変位の制限値を設定する。</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②</a:t>
            </a: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作用</a:t>
            </a:r>
            <a:endPar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②－１．活荷重</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活</a:t>
            </a:r>
            <a:r>
              <a:rPr lang="ja-JP" altLang="en-US" sz="2400" dirty="0">
                <a:solidFill>
                  <a:schemeClr val="tx1"/>
                </a:solidFill>
                <a:latin typeface="HG丸ｺﾞｼｯｸM-PRO" panose="020F0600000000000000" pitchFamily="50" charset="-128"/>
                <a:ea typeface="HG丸ｺﾞｼｯｸM-PRO" panose="020F0600000000000000" pitchFamily="50" charset="-128"/>
              </a:rPr>
              <a:t>荷重</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については荷重係数“１．２５”を考慮しない。</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②－２．風荷重</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風荷重を算出する設計基準風速は４０ｍ／</a:t>
            </a:r>
            <a:r>
              <a:rPr lang="ja-JP" altLang="en-US" sz="2400" dirty="0" err="1" smtClean="0">
                <a:solidFill>
                  <a:schemeClr val="tx1"/>
                </a:solidFill>
                <a:latin typeface="HG丸ｺﾞｼｯｸM-PRO" panose="020F0600000000000000" pitchFamily="50" charset="-128"/>
                <a:ea typeface="HG丸ｺﾞｼｯｸM-PRO" panose="020F0600000000000000" pitchFamily="50" charset="-128"/>
              </a:rPr>
              <a:t>ｓ</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を</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基本とする。</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軌道桁（車両載荷時）については大阪</a:t>
            </a:r>
            <a:r>
              <a:rPr lang="ja-JP" altLang="en-US" sz="2400" dirty="0">
                <a:solidFill>
                  <a:schemeClr val="tx1"/>
                </a:solidFill>
                <a:latin typeface="HG丸ｺﾞｼｯｸM-PRO" panose="020F0600000000000000" pitchFamily="50" charset="-128"/>
                <a:ea typeface="HG丸ｺﾞｼｯｸM-PRO" panose="020F0600000000000000" pitchFamily="50" charset="-128"/>
              </a:rPr>
              <a:t>モノレールの</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運</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転取扱</a:t>
            </a:r>
            <a:r>
              <a:rPr lang="ja-JP" altLang="en-US" sz="2400" dirty="0">
                <a:solidFill>
                  <a:schemeClr val="tx1"/>
                </a:solidFill>
                <a:latin typeface="HG丸ｺﾞｼｯｸM-PRO" panose="020F0600000000000000" pitchFamily="50" charset="-128"/>
                <a:ea typeface="HG丸ｺﾞｼｯｸM-PRO" panose="020F0600000000000000" pitchFamily="50" charset="-128"/>
              </a:rPr>
              <a:t>心得</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より設計基準風速を３５ｍ／</a:t>
            </a:r>
            <a:r>
              <a:rPr lang="ja-JP" altLang="en-US" sz="2400" dirty="0" err="1" smtClean="0">
                <a:solidFill>
                  <a:schemeClr val="tx1"/>
                </a:solidFill>
                <a:latin typeface="HG丸ｺﾞｼｯｸM-PRO" panose="020F0600000000000000" pitchFamily="50" charset="-128"/>
                <a:ea typeface="HG丸ｺﾞｼｯｸM-PRO" panose="020F0600000000000000" pitchFamily="50" charset="-128"/>
              </a:rPr>
              <a:t>ｓ</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とする。</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　・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風荷重</a:t>
            </a:r>
            <a:r>
              <a:rPr lang="ja-JP" altLang="en-US" sz="2400" dirty="0">
                <a:solidFill>
                  <a:schemeClr val="tx1"/>
                </a:solidFill>
                <a:latin typeface="HG丸ｺﾞｼｯｸM-PRO" panose="020F0600000000000000" pitchFamily="50" charset="-128"/>
                <a:ea typeface="HG丸ｺﾞｼｯｸM-PRO" panose="020F0600000000000000" pitchFamily="50" charset="-128"/>
              </a:rPr>
              <a:t>については荷重係数“１．２５”を</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考慮する。</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80003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34</a:t>
            </a:fld>
            <a:endParaRPr kumimoji="1" lang="ja-JP" altLang="en-US"/>
          </a:p>
        </p:txBody>
      </p:sp>
      <p:sp>
        <p:nvSpPr>
          <p:cNvPr id="8"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４．今後のスケジュール</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7" name="テキスト ボックス 5"/>
          <p:cNvSpPr txBox="1">
            <a:spLocks noChangeArrowheads="1"/>
          </p:cNvSpPr>
          <p:nvPr/>
        </p:nvSpPr>
        <p:spPr bwMode="auto">
          <a:xfrm>
            <a:off x="90488" y="1336993"/>
            <a:ext cx="3581400" cy="646331"/>
          </a:xfrm>
          <a:prstGeom prst="rect">
            <a:avLst/>
          </a:prstGeom>
          <a:solidFill>
            <a:schemeClr val="tx1"/>
          </a:solidFill>
          <a:ln w="9525">
            <a:solidFill>
              <a:schemeClr val="tx1"/>
            </a:solidFill>
            <a:miter lim="800000"/>
            <a:headEnd/>
            <a:tailEnd/>
          </a:ln>
        </p:spPr>
        <p:txBody>
          <a:bodyPr anchor="ct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zh-TW" altLang="en-US" sz="1800" dirty="0">
                <a:solidFill>
                  <a:schemeClr val="bg1"/>
                </a:solidFill>
              </a:rPr>
              <a:t>第３回審</a:t>
            </a:r>
            <a:r>
              <a:rPr lang="zh-TW" altLang="en-US" sz="1800" dirty="0" smtClean="0">
                <a:solidFill>
                  <a:schemeClr val="bg1"/>
                </a:solidFill>
              </a:rPr>
              <a:t>議会</a:t>
            </a:r>
            <a:endParaRPr lang="en-US" altLang="zh-TW" sz="1800" dirty="0" smtClean="0">
              <a:solidFill>
                <a:schemeClr val="bg1"/>
              </a:solidFill>
            </a:endParaRPr>
          </a:p>
          <a:p>
            <a:pPr algn="ctr" eaLnBrk="1" hangingPunct="1">
              <a:spcBef>
                <a:spcPct val="0"/>
              </a:spcBef>
              <a:buFontTx/>
              <a:buNone/>
            </a:pPr>
            <a:r>
              <a:rPr lang="ja-JP" altLang="en-US" sz="1800" dirty="0" smtClean="0">
                <a:solidFill>
                  <a:schemeClr val="bg1"/>
                </a:solidFill>
              </a:rPr>
              <a:t>平成</a:t>
            </a:r>
            <a:r>
              <a:rPr lang="ja-JP" altLang="en-US" sz="1800" dirty="0">
                <a:solidFill>
                  <a:schemeClr val="bg1"/>
                </a:solidFill>
              </a:rPr>
              <a:t>２９</a:t>
            </a:r>
            <a:r>
              <a:rPr lang="ja-JP" altLang="en-US" sz="1800" dirty="0" smtClean="0">
                <a:solidFill>
                  <a:schemeClr val="bg1"/>
                </a:solidFill>
              </a:rPr>
              <a:t>年１２月２６日</a:t>
            </a:r>
            <a:endParaRPr lang="ja-JP" altLang="en-US" sz="1800" dirty="0">
              <a:solidFill>
                <a:schemeClr val="bg1"/>
              </a:solidFill>
              <a:latin typeface="Meiryo UI" pitchFamily="50" charset="-128"/>
              <a:ea typeface="Meiryo UI" pitchFamily="50" charset="-128"/>
              <a:cs typeface="Meiryo UI" pitchFamily="50" charset="-128"/>
            </a:endParaRPr>
          </a:p>
        </p:txBody>
      </p:sp>
      <p:sp>
        <p:nvSpPr>
          <p:cNvPr id="9" name="テキスト ボックス 8"/>
          <p:cNvSpPr txBox="1">
            <a:spLocks noChangeArrowheads="1"/>
          </p:cNvSpPr>
          <p:nvPr/>
        </p:nvSpPr>
        <p:spPr bwMode="auto">
          <a:xfrm>
            <a:off x="90488" y="5314950"/>
            <a:ext cx="3581400" cy="646331"/>
          </a:xfrm>
          <a:prstGeom prst="rect">
            <a:avLst/>
          </a:prstGeom>
          <a:solidFill>
            <a:schemeClr val="tx1"/>
          </a:solidFill>
          <a:ln w="9525">
            <a:solidFill>
              <a:schemeClr val="tx1"/>
            </a:solidFill>
            <a:miter lim="800000"/>
            <a:headEnd/>
            <a:tailEnd/>
          </a:ln>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zh-TW" altLang="en-US" sz="1800" dirty="0" smtClean="0">
                <a:solidFill>
                  <a:schemeClr val="bg1"/>
                </a:solidFill>
              </a:rPr>
              <a:t>第</a:t>
            </a:r>
            <a:r>
              <a:rPr lang="ja-JP" altLang="en-US" sz="1800" dirty="0" smtClean="0">
                <a:solidFill>
                  <a:schemeClr val="bg1"/>
                </a:solidFill>
              </a:rPr>
              <a:t>５</a:t>
            </a:r>
            <a:r>
              <a:rPr lang="zh-TW" altLang="en-US" sz="1800" dirty="0" smtClean="0">
                <a:solidFill>
                  <a:schemeClr val="bg1"/>
                </a:solidFill>
              </a:rPr>
              <a:t>回審</a:t>
            </a:r>
            <a:r>
              <a:rPr lang="zh-TW" altLang="en-US" sz="1800" dirty="0">
                <a:solidFill>
                  <a:schemeClr val="bg1"/>
                </a:solidFill>
              </a:rPr>
              <a:t>議会</a:t>
            </a:r>
            <a:endParaRPr lang="en-US" altLang="zh-TW" sz="1800" dirty="0">
              <a:solidFill>
                <a:schemeClr val="bg1"/>
              </a:solidFill>
            </a:endParaRPr>
          </a:p>
          <a:p>
            <a:pPr algn="ctr" eaLnBrk="1" hangingPunct="1">
              <a:spcBef>
                <a:spcPct val="0"/>
              </a:spcBef>
              <a:buFontTx/>
              <a:buNone/>
            </a:pPr>
            <a:r>
              <a:rPr lang="ja-JP" altLang="en-US" sz="1800" dirty="0">
                <a:solidFill>
                  <a:schemeClr val="bg1"/>
                </a:solidFill>
              </a:rPr>
              <a:t>平成</a:t>
            </a:r>
            <a:r>
              <a:rPr lang="ja-JP" altLang="en-US" sz="1800" dirty="0" smtClean="0">
                <a:solidFill>
                  <a:schemeClr val="bg1"/>
                </a:solidFill>
              </a:rPr>
              <a:t>３０年５月</a:t>
            </a:r>
            <a:endParaRPr lang="ja-JP" altLang="en-US" sz="1800" dirty="0">
              <a:solidFill>
                <a:schemeClr val="bg1"/>
              </a:solidFill>
              <a:latin typeface="Meiryo UI" pitchFamily="50" charset="-128"/>
              <a:ea typeface="Meiryo UI" pitchFamily="50" charset="-128"/>
              <a:cs typeface="Meiryo UI" pitchFamily="50" charset="-128"/>
            </a:endParaRPr>
          </a:p>
        </p:txBody>
      </p:sp>
      <p:sp>
        <p:nvSpPr>
          <p:cNvPr id="10" name="テキスト ボックス 10"/>
          <p:cNvSpPr txBox="1">
            <a:spLocks noChangeArrowheads="1"/>
          </p:cNvSpPr>
          <p:nvPr/>
        </p:nvSpPr>
        <p:spPr bwMode="auto">
          <a:xfrm>
            <a:off x="4572000" y="1268760"/>
            <a:ext cx="4464496"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smtClean="0">
                <a:latin typeface="+mj-ea"/>
                <a:ea typeface="+mj-ea"/>
                <a:cs typeface="Meiryo UI" pitchFamily="50" charset="-128"/>
              </a:rPr>
              <a:t>性能規定の審議</a:t>
            </a:r>
            <a:endParaRPr lang="en-US" altLang="ja-JP" sz="1800" dirty="0" smtClean="0">
              <a:latin typeface="+mj-ea"/>
              <a:ea typeface="+mj-ea"/>
              <a:cs typeface="Meiryo UI" pitchFamily="50" charset="-128"/>
            </a:endParaRPr>
          </a:p>
          <a:p>
            <a:pPr eaLnBrk="1" hangingPunct="1">
              <a:spcBef>
                <a:spcPct val="0"/>
              </a:spcBef>
              <a:buFontTx/>
              <a:buNone/>
            </a:pPr>
            <a:r>
              <a:rPr lang="ja-JP" altLang="en-US" sz="1800" dirty="0" smtClean="0">
                <a:latin typeface="+mj-ea"/>
                <a:ea typeface="+mj-ea"/>
                <a:cs typeface="Meiryo UI" pitchFamily="50" charset="-128"/>
              </a:rPr>
              <a:t>作用（活荷重・風荷重）の審議</a:t>
            </a:r>
            <a:endParaRPr lang="en-US" altLang="ja-JP" sz="1800" dirty="0" smtClean="0">
              <a:latin typeface="+mj-ea"/>
              <a:ea typeface="+mj-ea"/>
              <a:cs typeface="Meiryo UI" pitchFamily="50" charset="-128"/>
            </a:endParaRPr>
          </a:p>
          <a:p>
            <a:pPr eaLnBrk="1" hangingPunct="1">
              <a:spcBef>
                <a:spcPct val="0"/>
              </a:spcBef>
              <a:buNone/>
            </a:pPr>
            <a:r>
              <a:rPr lang="ja-JP" altLang="en-US" sz="1800" dirty="0">
                <a:latin typeface="+mj-ea"/>
                <a:ea typeface="+mj-ea"/>
              </a:rPr>
              <a:t>指針</a:t>
            </a:r>
            <a:r>
              <a:rPr lang="ja-JP" altLang="en-US" sz="1800" dirty="0" smtClean="0">
                <a:latin typeface="+mj-ea"/>
                <a:ea typeface="+mj-ea"/>
              </a:rPr>
              <a:t>改定（案）の提示・</a:t>
            </a:r>
            <a:r>
              <a:rPr lang="ja-JP" altLang="en-US" sz="1800" dirty="0" smtClean="0"/>
              <a:t>意見</a:t>
            </a:r>
            <a:endParaRPr lang="ja-JP" altLang="en-US" sz="1800" b="1" dirty="0">
              <a:solidFill>
                <a:srgbClr val="000000"/>
              </a:solidFill>
              <a:latin typeface="ＭＳ 明朝"/>
            </a:endParaRPr>
          </a:p>
        </p:txBody>
      </p:sp>
      <p:cxnSp>
        <p:nvCxnSpPr>
          <p:cNvPr id="11" name="直線矢印コネクタ 12"/>
          <p:cNvCxnSpPr>
            <a:cxnSpLocks noChangeShapeType="1"/>
          </p:cNvCxnSpPr>
          <p:nvPr/>
        </p:nvCxnSpPr>
        <p:spPr bwMode="auto">
          <a:xfrm>
            <a:off x="3836988" y="1628800"/>
            <a:ext cx="569912" cy="0"/>
          </a:xfrm>
          <a:prstGeom prst="straightConnector1">
            <a:avLst/>
          </a:prstGeom>
          <a:noFill/>
          <a:ln w="38100" algn="ctr">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下矢印 1"/>
          <p:cNvSpPr>
            <a:spLocks noChangeArrowheads="1"/>
          </p:cNvSpPr>
          <p:nvPr/>
        </p:nvSpPr>
        <p:spPr bwMode="auto">
          <a:xfrm>
            <a:off x="1446213" y="2353767"/>
            <a:ext cx="809625" cy="211137"/>
          </a:xfrm>
          <a:prstGeom prst="downArrow">
            <a:avLst>
              <a:gd name="adj1" fmla="val 50000"/>
              <a:gd name="adj2" fmla="val 35833"/>
            </a:avLst>
          </a:prstGeom>
          <a:solidFill>
            <a:schemeClr val="tx1"/>
          </a:solidFill>
          <a:ln w="9525" algn="ctr">
            <a:solidFill>
              <a:schemeClr val="tx1"/>
            </a:solidFill>
            <a:round/>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p>
        </p:txBody>
      </p:sp>
      <p:sp>
        <p:nvSpPr>
          <p:cNvPr id="14" name="テキスト ボックス 30"/>
          <p:cNvSpPr txBox="1">
            <a:spLocks noChangeArrowheads="1"/>
          </p:cNvSpPr>
          <p:nvPr/>
        </p:nvSpPr>
        <p:spPr bwMode="auto">
          <a:xfrm>
            <a:off x="5124450" y="719138"/>
            <a:ext cx="322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smtClean="0">
                <a:solidFill>
                  <a:srgbClr val="FF0000"/>
                </a:solidFill>
                <a:latin typeface="Meiryo UI" pitchFamily="50" charset="-128"/>
                <a:ea typeface="Meiryo UI" pitchFamily="50" charset="-128"/>
                <a:cs typeface="Meiryo UI" pitchFamily="50" charset="-128"/>
              </a:rPr>
              <a:t>（内容）</a:t>
            </a:r>
            <a:endParaRPr lang="ja-JP" altLang="en-US" sz="1800" dirty="0">
              <a:solidFill>
                <a:srgbClr val="FF0000"/>
              </a:solidFill>
              <a:latin typeface="Meiryo UI" pitchFamily="50" charset="-128"/>
              <a:ea typeface="Meiryo UI" pitchFamily="50" charset="-128"/>
              <a:cs typeface="Meiryo UI" pitchFamily="50" charset="-128"/>
            </a:endParaRPr>
          </a:p>
        </p:txBody>
      </p:sp>
      <p:cxnSp>
        <p:nvCxnSpPr>
          <p:cNvPr id="15" name="直線矢印コネクタ 33"/>
          <p:cNvCxnSpPr>
            <a:cxnSpLocks noChangeShapeType="1"/>
          </p:cNvCxnSpPr>
          <p:nvPr/>
        </p:nvCxnSpPr>
        <p:spPr bwMode="auto">
          <a:xfrm>
            <a:off x="3875088" y="5651956"/>
            <a:ext cx="569912" cy="0"/>
          </a:xfrm>
          <a:prstGeom prst="straightConnector1">
            <a:avLst/>
          </a:prstGeom>
          <a:noFill/>
          <a:ln w="38100" algn="ctr">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2"/>
          <p:cNvSpPr txBox="1">
            <a:spLocks noChangeArrowheads="1"/>
          </p:cNvSpPr>
          <p:nvPr/>
        </p:nvSpPr>
        <p:spPr bwMode="auto">
          <a:xfrm>
            <a:off x="90488" y="719138"/>
            <a:ext cx="373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800" dirty="0" smtClean="0">
                <a:solidFill>
                  <a:srgbClr val="FF0000"/>
                </a:solidFill>
                <a:latin typeface="Meiryo UI" pitchFamily="50" charset="-128"/>
                <a:ea typeface="Meiryo UI" pitchFamily="50" charset="-128"/>
                <a:cs typeface="Meiryo UI" pitchFamily="50" charset="-128"/>
              </a:rPr>
              <a:t>（審議会）</a:t>
            </a:r>
            <a:endParaRPr lang="ja-JP" altLang="en-US" sz="1800" dirty="0">
              <a:solidFill>
                <a:srgbClr val="FF0000"/>
              </a:solidFill>
              <a:latin typeface="Meiryo UI" pitchFamily="50" charset="-128"/>
              <a:ea typeface="Meiryo UI" pitchFamily="50" charset="-128"/>
              <a:cs typeface="Meiryo UI" pitchFamily="50" charset="-128"/>
            </a:endParaRPr>
          </a:p>
        </p:txBody>
      </p:sp>
      <p:sp>
        <p:nvSpPr>
          <p:cNvPr id="17" name="テキスト ボックス 5"/>
          <p:cNvSpPr txBox="1">
            <a:spLocks noChangeArrowheads="1"/>
          </p:cNvSpPr>
          <p:nvPr/>
        </p:nvSpPr>
        <p:spPr bwMode="auto">
          <a:xfrm>
            <a:off x="107504" y="3284984"/>
            <a:ext cx="3581400" cy="646331"/>
          </a:xfrm>
          <a:prstGeom prst="rect">
            <a:avLst/>
          </a:prstGeom>
          <a:solidFill>
            <a:schemeClr val="tx1"/>
          </a:solidFill>
          <a:ln w="9525">
            <a:solidFill>
              <a:schemeClr val="tx1"/>
            </a:solidFill>
            <a:miter lim="800000"/>
            <a:headEnd/>
            <a:tailEnd/>
          </a:ln>
        </p:spPr>
        <p:txBody>
          <a:bodyPr anchor="ctr">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zh-TW" altLang="en-US" sz="1800" dirty="0" smtClean="0">
                <a:solidFill>
                  <a:schemeClr val="bg1"/>
                </a:solidFill>
              </a:rPr>
              <a:t>第</a:t>
            </a:r>
            <a:r>
              <a:rPr lang="ja-JP" altLang="en-US" sz="1800" dirty="0" smtClean="0">
                <a:solidFill>
                  <a:schemeClr val="bg1"/>
                </a:solidFill>
              </a:rPr>
              <a:t>４</a:t>
            </a:r>
            <a:r>
              <a:rPr lang="zh-TW" altLang="en-US" sz="1800" dirty="0" smtClean="0">
                <a:solidFill>
                  <a:schemeClr val="bg1"/>
                </a:solidFill>
              </a:rPr>
              <a:t>回審議会</a:t>
            </a:r>
            <a:endParaRPr lang="en-US" altLang="zh-TW" sz="1800" dirty="0" smtClean="0">
              <a:solidFill>
                <a:schemeClr val="bg1"/>
              </a:solidFill>
            </a:endParaRPr>
          </a:p>
          <a:p>
            <a:pPr algn="ctr" eaLnBrk="1" hangingPunct="1">
              <a:spcBef>
                <a:spcPct val="0"/>
              </a:spcBef>
              <a:buFontTx/>
              <a:buNone/>
            </a:pPr>
            <a:r>
              <a:rPr lang="ja-JP" altLang="en-US" sz="1800" dirty="0" smtClean="0">
                <a:solidFill>
                  <a:schemeClr val="bg1"/>
                </a:solidFill>
              </a:rPr>
              <a:t>平成３０年３月</a:t>
            </a:r>
            <a:endParaRPr lang="ja-JP" altLang="en-US" sz="1800" dirty="0">
              <a:solidFill>
                <a:schemeClr val="bg1"/>
              </a:solidFill>
              <a:latin typeface="Meiryo UI" pitchFamily="50" charset="-128"/>
              <a:ea typeface="Meiryo UI" pitchFamily="50" charset="-128"/>
              <a:cs typeface="Meiryo UI" pitchFamily="50" charset="-128"/>
            </a:endParaRPr>
          </a:p>
        </p:txBody>
      </p:sp>
      <p:sp>
        <p:nvSpPr>
          <p:cNvPr id="18" name="テキスト ボックス 10"/>
          <p:cNvSpPr txBox="1">
            <a:spLocks noChangeArrowheads="1"/>
          </p:cNvSpPr>
          <p:nvPr/>
        </p:nvSpPr>
        <p:spPr bwMode="auto">
          <a:xfrm>
            <a:off x="4586932" y="3286725"/>
            <a:ext cx="444956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800" dirty="0"/>
              <a:t>指針改定（修正案の提示</a:t>
            </a:r>
            <a:r>
              <a:rPr lang="ja-JP" altLang="en-US" sz="1800" dirty="0" smtClean="0"/>
              <a:t>）</a:t>
            </a:r>
            <a:r>
              <a:rPr lang="ja-JP" altLang="en-US" sz="1800" dirty="0" smtClean="0">
                <a:latin typeface="+mj-ea"/>
                <a:ea typeface="+mj-ea"/>
                <a:cs typeface="Meiryo UI" pitchFamily="50" charset="-128"/>
              </a:rPr>
              <a:t>の了承</a:t>
            </a:r>
            <a:endParaRPr lang="en-US" altLang="ja-JP" sz="1800" dirty="0" smtClean="0">
              <a:latin typeface="+mj-ea"/>
              <a:ea typeface="+mj-ea"/>
              <a:cs typeface="Meiryo UI" pitchFamily="50" charset="-128"/>
            </a:endParaRPr>
          </a:p>
          <a:p>
            <a:pPr eaLnBrk="1" hangingPunct="1">
              <a:spcBef>
                <a:spcPct val="0"/>
              </a:spcBef>
              <a:buNone/>
            </a:pPr>
            <a:r>
              <a:rPr lang="ja-JP" altLang="en-US" sz="1800" dirty="0"/>
              <a:t>前回　課題（支柱・ＰＣ桁・支承</a:t>
            </a:r>
            <a:r>
              <a:rPr lang="ja-JP" altLang="en-US" sz="1800" dirty="0" smtClean="0"/>
              <a:t>）</a:t>
            </a:r>
            <a:r>
              <a:rPr lang="ja-JP" altLang="en-US" sz="1800" dirty="0" smtClean="0">
                <a:solidFill>
                  <a:srgbClr val="000000"/>
                </a:solidFill>
                <a:latin typeface="ＭＳ 明朝"/>
              </a:rPr>
              <a:t>の</a:t>
            </a:r>
            <a:r>
              <a:rPr lang="ja-JP" altLang="en-US" sz="1800" dirty="0" smtClean="0"/>
              <a:t>提示</a:t>
            </a:r>
            <a:r>
              <a:rPr lang="ja-JP" altLang="en-US" sz="1800" dirty="0"/>
              <a:t>・</a:t>
            </a:r>
            <a:r>
              <a:rPr lang="ja-JP" altLang="en-US" sz="1800" dirty="0" smtClean="0"/>
              <a:t>意見</a:t>
            </a:r>
            <a:endParaRPr lang="ja-JP" altLang="en-US" sz="1800" dirty="0">
              <a:solidFill>
                <a:srgbClr val="000000"/>
              </a:solidFill>
              <a:latin typeface="ＭＳ 明朝"/>
            </a:endParaRPr>
          </a:p>
        </p:txBody>
      </p:sp>
      <p:cxnSp>
        <p:nvCxnSpPr>
          <p:cNvPr id="19" name="直線矢印コネクタ 12"/>
          <p:cNvCxnSpPr>
            <a:cxnSpLocks noChangeShapeType="1"/>
          </p:cNvCxnSpPr>
          <p:nvPr/>
        </p:nvCxnSpPr>
        <p:spPr bwMode="auto">
          <a:xfrm>
            <a:off x="3851920" y="3573016"/>
            <a:ext cx="569912" cy="0"/>
          </a:xfrm>
          <a:prstGeom prst="straightConnector1">
            <a:avLst/>
          </a:prstGeom>
          <a:noFill/>
          <a:ln w="38100" algn="ctr">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下矢印 1"/>
          <p:cNvSpPr>
            <a:spLocks noChangeArrowheads="1"/>
          </p:cNvSpPr>
          <p:nvPr/>
        </p:nvSpPr>
        <p:spPr bwMode="auto">
          <a:xfrm>
            <a:off x="1458119" y="4437112"/>
            <a:ext cx="809625" cy="211137"/>
          </a:xfrm>
          <a:prstGeom prst="downArrow">
            <a:avLst>
              <a:gd name="adj1" fmla="val 50000"/>
              <a:gd name="adj2" fmla="val 35833"/>
            </a:avLst>
          </a:prstGeom>
          <a:solidFill>
            <a:schemeClr val="tx1"/>
          </a:solidFill>
          <a:ln w="9525" algn="ctr">
            <a:solidFill>
              <a:schemeClr val="tx1"/>
            </a:solidFill>
            <a:round/>
            <a:headEnd/>
            <a:tailEnd/>
          </a:ln>
        </p:spPr>
        <p:txBody>
          <a:bodyPr wrap="none" anchor="ct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800"/>
          </a:p>
        </p:txBody>
      </p:sp>
      <p:sp>
        <p:nvSpPr>
          <p:cNvPr id="21" name="テキスト ボックス 10"/>
          <p:cNvSpPr txBox="1">
            <a:spLocks noChangeArrowheads="1"/>
          </p:cNvSpPr>
          <p:nvPr/>
        </p:nvSpPr>
        <p:spPr bwMode="auto">
          <a:xfrm>
            <a:off x="4586932" y="5435932"/>
            <a:ext cx="444956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800" dirty="0" smtClean="0"/>
              <a:t>前回</a:t>
            </a:r>
            <a:r>
              <a:rPr lang="ja-JP" altLang="en-US" sz="1800" dirty="0"/>
              <a:t>　課題（支柱・ＰＣ桁・支承</a:t>
            </a:r>
            <a:r>
              <a:rPr lang="ja-JP" altLang="en-US" sz="1800" dirty="0" smtClean="0"/>
              <a:t>）</a:t>
            </a:r>
            <a:r>
              <a:rPr lang="ja-JP" altLang="en-US" sz="1800" dirty="0">
                <a:latin typeface="+mj-ea"/>
                <a:cs typeface="Meiryo UI" pitchFamily="50" charset="-128"/>
              </a:rPr>
              <a:t>の</a:t>
            </a:r>
            <a:r>
              <a:rPr lang="ja-JP" altLang="en-US" sz="1800" dirty="0" smtClean="0">
                <a:latin typeface="+mj-ea"/>
                <a:cs typeface="Meiryo UI" pitchFamily="50" charset="-128"/>
              </a:rPr>
              <a:t>了承</a:t>
            </a:r>
            <a:endParaRPr lang="en-US" altLang="ja-JP" sz="1800" dirty="0">
              <a:latin typeface="+mj-ea"/>
              <a:cs typeface="Meiryo UI" pitchFamily="50" charset="-128"/>
            </a:endParaRPr>
          </a:p>
        </p:txBody>
      </p:sp>
    </p:spTree>
    <p:extLst>
      <p:ext uri="{BB962C8B-B14F-4D97-AF65-F5344CB8AC3E}">
        <p14:creationId xmlns:p14="http://schemas.microsoft.com/office/powerpoint/2010/main" val="3556951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説明は以上です。</a:t>
            </a:r>
            <a:endParaRPr kumimoji="1" lang="en-US" altLang="ja-JP" dirty="0" smtClean="0"/>
          </a:p>
          <a:p>
            <a:endParaRPr lang="en-US" altLang="ja-JP" dirty="0"/>
          </a:p>
          <a:p>
            <a:r>
              <a:rPr kumimoji="1" lang="ja-JP" altLang="en-US" dirty="0" smtClean="0"/>
              <a:t>ご清聴ありがとうございました。</a:t>
            </a:r>
            <a:endParaRPr kumimoji="1" lang="ja-JP" altLang="en-US" dirty="0"/>
          </a:p>
        </p:txBody>
      </p:sp>
      <p:sp>
        <p:nvSpPr>
          <p:cNvPr id="4"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大阪モノレール　技術審議会　説明資料</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35</a:t>
            </a:fld>
            <a:endParaRPr kumimoji="1" lang="ja-JP" altLang="en-US"/>
          </a:p>
        </p:txBody>
      </p:sp>
    </p:spTree>
    <p:extLst>
      <p:ext uri="{BB962C8B-B14F-4D97-AF65-F5344CB8AC3E}">
        <p14:creationId xmlns:p14="http://schemas.microsoft.com/office/powerpoint/2010/main" val="687559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63105799"/>
              </p:ext>
            </p:extLst>
          </p:nvPr>
        </p:nvGraphicFramePr>
        <p:xfrm>
          <a:off x="215516" y="565004"/>
          <a:ext cx="8712968" cy="6032348"/>
        </p:xfrm>
        <a:graphic>
          <a:graphicData uri="http://schemas.openxmlformats.org/drawingml/2006/table">
            <a:tbl>
              <a:tblPr firstRow="1" bandRow="1">
                <a:tableStyleId>{5C22544A-7EE6-4342-B048-85BDC9FD1C3A}</a:tableStyleId>
              </a:tblPr>
              <a:tblGrid>
                <a:gridCol w="1908212"/>
                <a:gridCol w="1332148"/>
                <a:gridCol w="3024336"/>
                <a:gridCol w="2448272"/>
              </a:tblGrid>
              <a:tr h="521646">
                <a:tc rowSpan="2">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説明内容（第</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303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eiryo UI" pitchFamily="50" charset="-128"/>
                        <a:ea typeface="Meiryo UI" pitchFamily="50" charset="-128"/>
                        <a:cs typeface="Meiryo UI"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説　明</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意見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157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Meiryo UI" pitchFamily="50" charset="-128"/>
                          <a:ea typeface="Meiryo UI" pitchFamily="50" charset="-128"/>
                          <a:cs typeface="Meiryo UI" pitchFamily="50" charset="-128"/>
                        </a:rPr>
                        <a:t>１．大阪モノレール構造物設計指針及び関連する設計基準等の改訂の内容</a:t>
                      </a:r>
                      <a:endParaRPr lang="en-US" altLang="ja-JP" sz="1050" dirty="0" smtClean="0">
                        <a:latin typeface="Meiryo UI" pitchFamily="50" charset="-128"/>
                        <a:ea typeface="Meiryo UI" pitchFamily="50" charset="-128"/>
                        <a:cs typeface="Meiryo UI"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・Ｈ２４道示による柱断面の検証</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・道示の改定内容の整理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・モノレールに求める“性能の規定”に関する整理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道示通達を踏まえ改訂する指針の考え方の整理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・性能規定（</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道示）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・作用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31887">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２ー（</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①</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従来採用していた主ケーブル定着具の製造中止により、新たな定着具が必要。</a:t>
                      </a:r>
                    </a:p>
                  </a:txBody>
                  <a:tcPr anchor="ctr"/>
                </a:tc>
                <a:tc>
                  <a:txBody>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鋼材・桁端過密構造改良の提案</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・“孔あき鋼板ジベル”適用に際して、実験等の方法を検証</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　次回（第４回）以降にて説明予定</a:t>
                      </a:r>
                    </a:p>
                  </a:txBody>
                  <a:tcPr anchor="ctr"/>
                </a:tc>
                <a:tc>
                  <a:txBody>
                    <a:bodyPr/>
                    <a:lstStyle/>
                    <a:p>
                      <a:pPr algn="ct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ーー</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90535">
                <a:tc>
                  <a:txBody>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Meiryo UI" pitchFamily="50" charset="-128"/>
                          <a:ea typeface="Meiryo UI" pitchFamily="50" charset="-128"/>
                          <a:cs typeface="Meiryo UI" pitchFamily="50" charset="-128"/>
                        </a:rPr>
                        <a:t>移動及び回転機能不全による不具合が発生したことから従来採用していたピンローラータイプの改善が必要。</a:t>
                      </a: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東京モノレール等での使用実績のある改良型支承板支承の提案</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・データ等の提示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次回（第４回）以降にて説明予定</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ーー</a:t>
                      </a:r>
                    </a:p>
                  </a:txBody>
                  <a:tcPr anchor="ctr"/>
                </a:tc>
              </a:tr>
              <a:tr h="1157625">
                <a:tc>
                  <a:txBody>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）－①</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延伸区間に多くみられる軟弱地盤への対応が必要。</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支持杭構造の成立性の検証</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・第２回　審議会で確認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ーー</a:t>
                      </a:r>
                    </a:p>
                  </a:txBody>
                  <a:tcPr anchor="ctr"/>
                </a:tc>
              </a:tr>
            </a:tbl>
          </a:graphicData>
        </a:graphic>
      </p:graphicFrame>
      <p:sp>
        <p:nvSpPr>
          <p:cNvPr id="3" name="正方形/長方形 2"/>
          <p:cNvSpPr/>
          <p:nvPr/>
        </p:nvSpPr>
        <p:spPr>
          <a:xfrm>
            <a:off x="6516216" y="1484784"/>
            <a:ext cx="2448272" cy="10801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a:spLocks noChangeArrowheads="1"/>
          </p:cNvSpPr>
          <p:nvPr/>
        </p:nvSpPr>
        <p:spPr bwMode="auto">
          <a:xfrm>
            <a:off x="0" y="0"/>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１．大阪モノレール技術審議会の内容</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今回の審議内容</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4</a:t>
            </a:fld>
            <a:endParaRPr kumimoji="1" lang="ja-JP" altLang="en-US"/>
          </a:p>
        </p:txBody>
      </p:sp>
    </p:spTree>
    <p:extLst>
      <p:ext uri="{BB962C8B-B14F-4D97-AF65-F5344CB8AC3E}">
        <p14:creationId xmlns:p14="http://schemas.microsoft.com/office/powerpoint/2010/main" val="1408908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51929280"/>
              </p:ext>
            </p:extLst>
          </p:nvPr>
        </p:nvGraphicFramePr>
        <p:xfrm>
          <a:off x="11694259" y="2883360"/>
          <a:ext cx="82296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5"/>
          <p:cNvSpPr>
            <a:spLocks noChangeArrowheads="1"/>
          </p:cNvSpPr>
          <p:nvPr/>
        </p:nvSpPr>
        <p:spPr bwMode="auto">
          <a:xfrm>
            <a:off x="0" y="0"/>
            <a:ext cx="9144000" cy="900000"/>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ついて</a:t>
            </a:r>
            <a:endPar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endParaRPr>
          </a:p>
          <a:p>
            <a:pPr defTabSz="912813">
              <a:buClr>
                <a:srgbClr val="000000"/>
              </a:buClr>
              <a:buSzPct val="100000"/>
              <a:defRPr/>
            </a:pP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　大阪モノレール設計指針に</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おける</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道路橋示方書</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の</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位置付</a:t>
            </a: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5</a:t>
            </a:fld>
            <a:endParaRPr kumimoji="1" lang="ja-JP" altLang="en-US"/>
          </a:p>
        </p:txBody>
      </p:sp>
      <p:sp>
        <p:nvSpPr>
          <p:cNvPr id="3" name="正方形/長方形 2"/>
          <p:cNvSpPr/>
          <p:nvPr/>
        </p:nvSpPr>
        <p:spPr>
          <a:xfrm>
            <a:off x="5436096" y="4581128"/>
            <a:ext cx="2952328" cy="1584176"/>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指針改訂理由</a:t>
            </a:r>
            <a:endParaRPr kumimoji="1" lang="en-US" altLang="ja-JP" dirty="0" smtClean="0">
              <a:solidFill>
                <a:schemeClr val="tx1"/>
              </a:solidFill>
            </a:endParaRPr>
          </a:p>
          <a:p>
            <a:r>
              <a:rPr kumimoji="1" lang="ja-JP" altLang="en-US" dirty="0" smtClean="0">
                <a:solidFill>
                  <a:schemeClr val="tx1"/>
                </a:solidFill>
              </a:rPr>
              <a:t>・単位系の変更（平成１１年）</a:t>
            </a:r>
            <a:endParaRPr kumimoji="1"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a:t>
            </a:r>
            <a:r>
              <a:rPr kumimoji="1" lang="ja-JP" altLang="en-US" dirty="0" smtClean="0">
                <a:solidFill>
                  <a:schemeClr val="tx1"/>
                </a:solidFill>
              </a:rPr>
              <a:t>（重力単位系→</a:t>
            </a:r>
            <a:r>
              <a:rPr kumimoji="1" lang="en-US" altLang="ja-JP" dirty="0" smtClean="0">
                <a:solidFill>
                  <a:schemeClr val="tx1"/>
                </a:solidFill>
              </a:rPr>
              <a:t>SI</a:t>
            </a:r>
            <a:r>
              <a:rPr lang="ja-JP" altLang="en-US" dirty="0" smtClean="0">
                <a:solidFill>
                  <a:schemeClr val="tx1"/>
                </a:solidFill>
              </a:rPr>
              <a:t>単位</a:t>
            </a:r>
            <a:r>
              <a:rPr lang="ja-JP" altLang="en-US" dirty="0">
                <a:solidFill>
                  <a:schemeClr val="tx1"/>
                </a:solidFill>
              </a:rPr>
              <a:t>系</a:t>
            </a:r>
            <a:r>
              <a:rPr kumimoji="1" lang="ja-JP" altLang="en-US" dirty="0" smtClean="0">
                <a:solidFill>
                  <a:schemeClr val="tx1"/>
                </a:solidFill>
              </a:rPr>
              <a:t>）</a:t>
            </a:r>
            <a:endParaRPr kumimoji="1" lang="en-US" altLang="ja-JP" dirty="0" smtClean="0">
              <a:solidFill>
                <a:schemeClr val="tx1"/>
              </a:solidFill>
            </a:endParaRPr>
          </a:p>
          <a:p>
            <a:r>
              <a:rPr lang="ja-JP" altLang="en-US" dirty="0" smtClean="0">
                <a:solidFill>
                  <a:schemeClr val="tx1"/>
                </a:solidFill>
              </a:rPr>
              <a:t>・道路橋示方書の改定</a:t>
            </a:r>
            <a:endParaRPr lang="en-US" altLang="ja-JP" dirty="0" smtClean="0">
              <a:solidFill>
                <a:schemeClr val="tx1"/>
              </a:solidFill>
            </a:endParaRPr>
          </a:p>
          <a:p>
            <a:r>
              <a:rPr lang="ja-JP" altLang="en-US" dirty="0" smtClean="0">
                <a:solidFill>
                  <a:schemeClr val="tx1"/>
                </a:solidFill>
              </a:rPr>
              <a:t>　（</a:t>
            </a:r>
            <a:r>
              <a:rPr lang="ja-JP" altLang="en-US" dirty="0">
                <a:solidFill>
                  <a:schemeClr val="tx1"/>
                </a:solidFill>
              </a:rPr>
              <a:t>平成２９年）</a:t>
            </a:r>
            <a:endParaRPr kumimoji="1" lang="ja-JP" altLang="en-US" dirty="0">
              <a:solidFill>
                <a:schemeClr val="tx1"/>
              </a:solidFill>
            </a:endParaRPr>
          </a:p>
        </p:txBody>
      </p:sp>
      <p:sp>
        <p:nvSpPr>
          <p:cNvPr id="9" name="右矢印 8"/>
          <p:cNvSpPr/>
          <p:nvPr/>
        </p:nvSpPr>
        <p:spPr>
          <a:xfrm>
            <a:off x="4427984" y="4905164"/>
            <a:ext cx="72008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720572" y="4725144"/>
            <a:ext cx="2232248"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rPr>
              <a:t>（社）日本道路協会</a:t>
            </a:r>
            <a:endParaRPr kumimoji="1" lang="ja-JP" altLang="en-US" sz="1500" dirty="0">
              <a:solidFill>
                <a:schemeClr val="tx1"/>
              </a:solidFill>
            </a:endParaRPr>
          </a:p>
        </p:txBody>
      </p:sp>
      <p:sp>
        <p:nvSpPr>
          <p:cNvPr id="11" name="角丸四角形 10"/>
          <p:cNvSpPr/>
          <p:nvPr/>
        </p:nvSpPr>
        <p:spPr>
          <a:xfrm>
            <a:off x="9828584" y="5443754"/>
            <a:ext cx="2808312"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中量軌道輸送</a:t>
            </a:r>
            <a:r>
              <a:rPr lang="ja-JP" altLang="en-US" sz="1500" dirty="0" smtClean="0">
                <a:solidFill>
                  <a:schemeClr val="tx1"/>
                </a:solidFill>
              </a:rPr>
              <a:t>システム</a:t>
            </a:r>
            <a:endParaRPr lang="en-US" altLang="ja-JP" sz="1500" dirty="0" smtClean="0">
              <a:solidFill>
                <a:schemeClr val="tx1"/>
              </a:solidFill>
            </a:endParaRPr>
          </a:p>
          <a:p>
            <a:pPr algn="ctr"/>
            <a:r>
              <a:rPr lang="ja-JP" altLang="en-US" sz="1500" dirty="0" smtClean="0">
                <a:solidFill>
                  <a:schemeClr val="tx1"/>
                </a:solidFill>
              </a:rPr>
              <a:t>及び</a:t>
            </a:r>
            <a:r>
              <a:rPr lang="ja-JP" altLang="en-US" sz="1500" dirty="0">
                <a:solidFill>
                  <a:schemeClr val="tx1"/>
                </a:solidFill>
              </a:rPr>
              <a:t>モノレール</a:t>
            </a:r>
          </a:p>
          <a:p>
            <a:pPr algn="ctr"/>
            <a:r>
              <a:rPr lang="ja-JP" altLang="en-US" sz="1500" dirty="0">
                <a:solidFill>
                  <a:schemeClr val="tx1"/>
                </a:solidFill>
              </a:rPr>
              <a:t>構造物設計基準</a:t>
            </a:r>
            <a:r>
              <a:rPr lang="ja-JP" altLang="en-US" sz="1500" dirty="0" smtClean="0">
                <a:solidFill>
                  <a:schemeClr val="tx1"/>
                </a:solidFill>
              </a:rPr>
              <a:t>研究会</a:t>
            </a:r>
            <a:endParaRPr kumimoji="1" lang="ja-JP" altLang="en-US" sz="1500" dirty="0">
              <a:solidFill>
                <a:schemeClr val="tx1"/>
              </a:solidFill>
            </a:endParaRPr>
          </a:p>
        </p:txBody>
      </p:sp>
      <p:sp>
        <p:nvSpPr>
          <p:cNvPr id="12" name="角丸四角形 11"/>
          <p:cNvSpPr/>
          <p:nvPr/>
        </p:nvSpPr>
        <p:spPr>
          <a:xfrm>
            <a:off x="9468544" y="6093296"/>
            <a:ext cx="2232248"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rPr>
              <a:t>建設省</a:t>
            </a:r>
            <a:endParaRPr kumimoji="1" lang="ja-JP" altLang="en-US" sz="1500" dirty="0">
              <a:solidFill>
                <a:schemeClr val="tx1"/>
              </a:solidFill>
            </a:endParaRPr>
          </a:p>
        </p:txBody>
      </p:sp>
      <p:sp>
        <p:nvSpPr>
          <p:cNvPr id="13" name="テキスト ボックス 12"/>
          <p:cNvSpPr txBox="1"/>
          <p:nvPr/>
        </p:nvSpPr>
        <p:spPr>
          <a:xfrm>
            <a:off x="179512" y="1052736"/>
            <a:ext cx="8784976" cy="1200329"/>
          </a:xfrm>
          <a:prstGeom prst="rect">
            <a:avLst/>
          </a:prstGeom>
          <a:noFill/>
          <a:ln>
            <a:solidFill>
              <a:schemeClr val="tx1"/>
            </a:solidFill>
            <a:prstDash val="solid"/>
          </a:ln>
        </p:spPr>
        <p:txBody>
          <a:bodyPr wrap="square" rtlCol="0">
            <a:spAutoFit/>
          </a:bodyPr>
          <a:lstStyle/>
          <a:p>
            <a:r>
              <a:rPr kumimoji="1" lang="ja-JP" altLang="en-US" dirty="0"/>
              <a:t>・</a:t>
            </a:r>
            <a:r>
              <a:rPr kumimoji="1" lang="en-US" altLang="ja-JP" dirty="0"/>
              <a:t>『</a:t>
            </a:r>
            <a:r>
              <a:rPr kumimoji="1" lang="ja-JP" altLang="en-US" dirty="0"/>
              <a:t>大阪モノレール構造物設計指針 </a:t>
            </a:r>
            <a:r>
              <a:rPr kumimoji="1" lang="en-US" altLang="ja-JP" dirty="0"/>
              <a:t>H9.3』</a:t>
            </a:r>
            <a:r>
              <a:rPr lang="ja-JP" altLang="en-US" dirty="0"/>
              <a:t>は「道路橋示方書」、「モノレール構造物設計指針」、「中量軌道輸送システム及びモノレール構造物設計基準」等に準拠し作成されている。</a:t>
            </a:r>
            <a:endParaRPr lang="en-US" altLang="ja-JP" dirty="0"/>
          </a:p>
          <a:p>
            <a:r>
              <a:rPr kumimoji="1" lang="ja-JP" altLang="en-US" dirty="0"/>
              <a:t>・</a:t>
            </a:r>
            <a:r>
              <a:rPr kumimoji="1" lang="ja-JP" altLang="en-US" u="sng" dirty="0"/>
              <a:t>平成２９年７月２１日に国交省より</a:t>
            </a:r>
            <a:r>
              <a:rPr kumimoji="1" lang="ja-JP" altLang="en-US" b="1" u="sng" dirty="0"/>
              <a:t>道路橋示方書の改訂</a:t>
            </a:r>
            <a:r>
              <a:rPr kumimoji="1" lang="ja-JP" altLang="en-US" dirty="0"/>
              <a:t>が通知されたことにより、</a:t>
            </a:r>
            <a:r>
              <a:rPr lang="en-US" altLang="ja-JP" dirty="0"/>
              <a:t> 『</a:t>
            </a:r>
            <a:r>
              <a:rPr lang="ja-JP" altLang="en-US" dirty="0"/>
              <a:t>大阪モノレール構造物設計指針</a:t>
            </a:r>
            <a:r>
              <a:rPr lang="en-US" altLang="ja-JP" dirty="0"/>
              <a:t>』</a:t>
            </a:r>
            <a:r>
              <a:rPr lang="ja-JP" altLang="en-US" dirty="0"/>
              <a:t>を改定する必要が生じた。</a:t>
            </a:r>
            <a:endParaRPr kumimoji="1" lang="ja-JP" altLang="en-US" dirty="0"/>
          </a:p>
        </p:txBody>
      </p:sp>
      <p:sp>
        <p:nvSpPr>
          <p:cNvPr id="6" name="正方形/長方形 5"/>
          <p:cNvSpPr/>
          <p:nvPr/>
        </p:nvSpPr>
        <p:spPr>
          <a:xfrm>
            <a:off x="179512" y="2528900"/>
            <a:ext cx="2736304" cy="8362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smtClean="0">
                <a:solidFill>
                  <a:srgbClr val="FF0000"/>
                </a:solidFill>
              </a:rPr>
              <a:t>道路橋示方書</a:t>
            </a:r>
            <a:endParaRPr kumimoji="1" lang="en-US" altLang="ja-JP" sz="1500" b="1" dirty="0" smtClean="0">
              <a:solidFill>
                <a:srgbClr val="FF0000"/>
              </a:solidFill>
            </a:endParaRPr>
          </a:p>
          <a:p>
            <a:pPr algn="ctr"/>
            <a:endParaRPr kumimoji="1" lang="en-US" altLang="ja-JP" sz="1500" dirty="0" smtClean="0">
              <a:solidFill>
                <a:schemeClr val="tx1"/>
              </a:solidFill>
            </a:endParaRPr>
          </a:p>
          <a:p>
            <a:pPr lvl="0" algn="r"/>
            <a:r>
              <a:rPr lang="en-US" altLang="ja-JP" sz="1500" dirty="0">
                <a:solidFill>
                  <a:schemeClr val="tx1"/>
                </a:solidFill>
              </a:rPr>
              <a:t>【</a:t>
            </a:r>
            <a:r>
              <a:rPr lang="ja-JP" altLang="en-US" sz="1500" dirty="0">
                <a:solidFill>
                  <a:schemeClr val="tx1"/>
                </a:solidFill>
              </a:rPr>
              <a:t>（社）日本道路協会</a:t>
            </a:r>
            <a:r>
              <a:rPr lang="en-US" altLang="ja-JP" sz="1500" dirty="0" smtClean="0">
                <a:solidFill>
                  <a:schemeClr val="tx1"/>
                </a:solidFill>
              </a:rPr>
              <a:t>】</a:t>
            </a:r>
            <a:endParaRPr lang="ja-JP" altLang="en-US" sz="1500" dirty="0">
              <a:solidFill>
                <a:schemeClr val="tx1"/>
              </a:solidFill>
            </a:endParaRPr>
          </a:p>
        </p:txBody>
      </p:sp>
      <p:sp>
        <p:nvSpPr>
          <p:cNvPr id="14" name="正方形/長方形 13"/>
          <p:cNvSpPr/>
          <p:nvPr/>
        </p:nvSpPr>
        <p:spPr>
          <a:xfrm>
            <a:off x="3203848" y="2520788"/>
            <a:ext cx="2736304" cy="8362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500" b="1" dirty="0" smtClean="0">
                <a:solidFill>
                  <a:schemeClr val="tx1"/>
                </a:solidFill>
              </a:rPr>
              <a:t>モノレール</a:t>
            </a:r>
            <a:r>
              <a:rPr lang="en-US" altLang="ja-JP" sz="1500" b="1" dirty="0" smtClean="0">
                <a:solidFill>
                  <a:schemeClr val="tx1"/>
                </a:solidFill>
              </a:rPr>
              <a:t> </a:t>
            </a:r>
            <a:r>
              <a:rPr lang="ja-JP" altLang="en-US" sz="1500" b="1" dirty="0" smtClean="0">
                <a:solidFill>
                  <a:schemeClr val="tx1"/>
                </a:solidFill>
              </a:rPr>
              <a:t>構造物</a:t>
            </a:r>
            <a:r>
              <a:rPr lang="ja-JP" altLang="en-US" sz="1500" b="1" dirty="0">
                <a:solidFill>
                  <a:schemeClr val="tx1"/>
                </a:solidFill>
              </a:rPr>
              <a:t>設計</a:t>
            </a:r>
            <a:r>
              <a:rPr lang="ja-JP" altLang="en-US" sz="1500" b="1" dirty="0" smtClean="0">
                <a:solidFill>
                  <a:schemeClr val="tx1"/>
                </a:solidFill>
              </a:rPr>
              <a:t>指針</a:t>
            </a:r>
            <a:endParaRPr lang="en-US" altLang="ja-JP" sz="1500" b="1" dirty="0" smtClean="0">
              <a:solidFill>
                <a:schemeClr val="tx1"/>
              </a:solidFill>
            </a:endParaRPr>
          </a:p>
          <a:p>
            <a:pPr lvl="0" algn="ctr"/>
            <a:endParaRPr lang="en-US" altLang="ja-JP" sz="1500" dirty="0" smtClean="0">
              <a:solidFill>
                <a:schemeClr val="tx1"/>
              </a:solidFill>
            </a:endParaRPr>
          </a:p>
          <a:p>
            <a:pPr lvl="0" algn="r"/>
            <a:r>
              <a:rPr lang="en-US" altLang="ja-JP" sz="1500" dirty="0" smtClean="0">
                <a:solidFill>
                  <a:schemeClr val="tx1"/>
                </a:solidFill>
              </a:rPr>
              <a:t>【</a:t>
            </a:r>
            <a:r>
              <a:rPr lang="ja-JP" altLang="en-US" sz="1500" dirty="0" smtClean="0">
                <a:solidFill>
                  <a:schemeClr val="tx1"/>
                </a:solidFill>
              </a:rPr>
              <a:t>建設省</a:t>
            </a:r>
            <a:r>
              <a:rPr lang="en-US" altLang="ja-JP" sz="1500" dirty="0" smtClean="0">
                <a:solidFill>
                  <a:schemeClr val="tx1"/>
                </a:solidFill>
              </a:rPr>
              <a:t>】</a:t>
            </a:r>
            <a:endParaRPr lang="ja-JP" altLang="en-US" sz="1500" dirty="0"/>
          </a:p>
        </p:txBody>
      </p:sp>
      <p:sp>
        <p:nvSpPr>
          <p:cNvPr id="15" name="正方形/長方形 14"/>
          <p:cNvSpPr/>
          <p:nvPr/>
        </p:nvSpPr>
        <p:spPr>
          <a:xfrm>
            <a:off x="6228184" y="2520788"/>
            <a:ext cx="2736304" cy="8362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500" b="1" dirty="0" smtClean="0">
                <a:solidFill>
                  <a:schemeClr val="tx1"/>
                </a:solidFill>
              </a:rPr>
              <a:t>中量軌道輸送</a:t>
            </a:r>
            <a:r>
              <a:rPr lang="ja-JP" altLang="en-US" sz="1500" b="1" dirty="0" smtClean="0">
                <a:solidFill>
                  <a:schemeClr val="tx1"/>
                </a:solidFill>
              </a:rPr>
              <a:t>システム</a:t>
            </a:r>
            <a:endParaRPr lang="en-US" altLang="ja-JP" sz="1500" b="1" dirty="0" smtClean="0">
              <a:solidFill>
                <a:schemeClr val="tx1"/>
              </a:solidFill>
            </a:endParaRPr>
          </a:p>
          <a:p>
            <a:pPr lvl="0" algn="ctr"/>
            <a:r>
              <a:rPr lang="en-US" altLang="ja-JP" sz="1300" dirty="0" smtClean="0">
                <a:solidFill>
                  <a:schemeClr val="tx1"/>
                </a:solidFill>
              </a:rPr>
              <a:t>【</a:t>
            </a:r>
            <a:r>
              <a:rPr lang="ja-JP" altLang="en-US" sz="1300" dirty="0">
                <a:solidFill>
                  <a:schemeClr val="tx1"/>
                </a:solidFill>
              </a:rPr>
              <a:t>中量軌道輸送</a:t>
            </a:r>
            <a:r>
              <a:rPr lang="ja-JP" altLang="en-US" sz="1300" dirty="0" smtClean="0">
                <a:solidFill>
                  <a:schemeClr val="tx1"/>
                </a:solidFill>
              </a:rPr>
              <a:t>システム及びモノ</a:t>
            </a:r>
            <a:endParaRPr lang="en-US" altLang="ja-JP" sz="1300" dirty="0" smtClean="0">
              <a:solidFill>
                <a:schemeClr val="tx1"/>
              </a:solidFill>
            </a:endParaRPr>
          </a:p>
          <a:p>
            <a:pPr lvl="0" algn="r"/>
            <a:r>
              <a:rPr lang="ja-JP" altLang="en-US" sz="1300" dirty="0" smtClean="0">
                <a:solidFill>
                  <a:schemeClr val="tx1"/>
                </a:solidFill>
              </a:rPr>
              <a:t>レール構造物</a:t>
            </a:r>
            <a:r>
              <a:rPr lang="ja-JP" altLang="en-US" sz="1300" dirty="0">
                <a:solidFill>
                  <a:schemeClr val="tx1"/>
                </a:solidFill>
              </a:rPr>
              <a:t>設計基準</a:t>
            </a:r>
            <a:r>
              <a:rPr lang="ja-JP" altLang="en-US" sz="1300" dirty="0" smtClean="0">
                <a:solidFill>
                  <a:schemeClr val="tx1"/>
                </a:solidFill>
              </a:rPr>
              <a:t>研究会</a:t>
            </a:r>
            <a:r>
              <a:rPr lang="en-US" altLang="ja-JP" sz="1300" dirty="0" smtClean="0">
                <a:solidFill>
                  <a:schemeClr val="tx1"/>
                </a:solidFill>
              </a:rPr>
              <a:t>】</a:t>
            </a:r>
            <a:endParaRPr lang="ja-JP" altLang="en-US" sz="1300" dirty="0"/>
          </a:p>
        </p:txBody>
      </p:sp>
      <p:cxnSp>
        <p:nvCxnSpPr>
          <p:cNvPr id="17" name="直線コネクタ 16"/>
          <p:cNvCxnSpPr/>
          <p:nvPr/>
        </p:nvCxnSpPr>
        <p:spPr>
          <a:xfrm>
            <a:off x="1547664" y="3861048"/>
            <a:ext cx="60486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6" idx="2"/>
          </p:cNvCxnSpPr>
          <p:nvPr/>
        </p:nvCxnSpPr>
        <p:spPr>
          <a:xfrm>
            <a:off x="1547664" y="3365104"/>
            <a:ext cx="0" cy="4959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4" idx="2"/>
          </p:cNvCxnSpPr>
          <p:nvPr/>
        </p:nvCxnSpPr>
        <p:spPr>
          <a:xfrm>
            <a:off x="4572000" y="3356992"/>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5" idx="2"/>
          </p:cNvCxnSpPr>
          <p:nvPr/>
        </p:nvCxnSpPr>
        <p:spPr>
          <a:xfrm>
            <a:off x="7596336" y="3356992"/>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755576" y="4509120"/>
            <a:ext cx="3202384" cy="1656184"/>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00" dirty="0">
                <a:solidFill>
                  <a:srgbClr val="FF0000"/>
                </a:solidFill>
                <a:latin typeface="ＭＳ Ｐゴシック" panose="020B0600070205080204" pitchFamily="50" charset="-128"/>
                <a:ea typeface="ＭＳ Ｐゴシック" panose="020B0600070205080204" pitchFamily="50" charset="-128"/>
              </a:rPr>
              <a:t>大阪</a:t>
            </a:r>
            <a:r>
              <a:rPr lang="ja-JP" altLang="en-US" sz="2500" dirty="0" smtClean="0">
                <a:solidFill>
                  <a:srgbClr val="FF0000"/>
                </a:solidFill>
                <a:latin typeface="ＭＳ Ｐゴシック" panose="020B0600070205080204" pitchFamily="50" charset="-128"/>
                <a:ea typeface="ＭＳ Ｐゴシック" panose="020B0600070205080204" pitchFamily="50" charset="-128"/>
              </a:rPr>
              <a:t>モノレール</a:t>
            </a:r>
            <a:endParaRPr lang="en-US" altLang="ja-JP" sz="2500" dirty="0" smtClean="0">
              <a:solidFill>
                <a:srgbClr val="FF0000"/>
              </a:solidFill>
              <a:latin typeface="ＭＳ Ｐゴシック" panose="020B0600070205080204" pitchFamily="50" charset="-128"/>
              <a:ea typeface="ＭＳ Ｐゴシック" panose="020B0600070205080204" pitchFamily="50" charset="-128"/>
            </a:endParaRPr>
          </a:p>
          <a:p>
            <a:pPr lvl="0" algn="ct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pPr lvl="0" algn="ctr"/>
            <a:r>
              <a:rPr lang="ja-JP" altLang="en-US" sz="2500" dirty="0">
                <a:solidFill>
                  <a:srgbClr val="FF0000"/>
                </a:solidFill>
                <a:latin typeface="ＭＳ Ｐゴシック" panose="020B0600070205080204" pitchFamily="50" charset="-128"/>
                <a:ea typeface="ＭＳ Ｐゴシック" panose="020B0600070205080204" pitchFamily="50" charset="-128"/>
              </a:rPr>
              <a:t>構造物設計</a:t>
            </a:r>
            <a:r>
              <a:rPr lang="ja-JP" altLang="en-US" sz="2500" dirty="0" smtClean="0">
                <a:solidFill>
                  <a:srgbClr val="FF0000"/>
                </a:solidFill>
                <a:latin typeface="ＭＳ Ｐゴシック" panose="020B0600070205080204" pitchFamily="50" charset="-128"/>
                <a:ea typeface="ＭＳ Ｐゴシック" panose="020B0600070205080204" pitchFamily="50" charset="-128"/>
              </a:rPr>
              <a:t>指針</a:t>
            </a:r>
            <a:endParaRPr lang="en-US" altLang="ja-JP" sz="2500" dirty="0" smtClean="0">
              <a:solidFill>
                <a:srgbClr val="FF0000"/>
              </a:solidFill>
              <a:latin typeface="ＭＳ Ｐゴシック" panose="020B0600070205080204" pitchFamily="50" charset="-128"/>
              <a:ea typeface="ＭＳ Ｐゴシック" panose="020B0600070205080204" pitchFamily="50" charset="-128"/>
            </a:endParaRPr>
          </a:p>
          <a:p>
            <a:pPr lvl="0" algn="ct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pPr lvl="0" algn="ctr"/>
            <a:r>
              <a:rPr lang="ja-JP" altLang="en-US" sz="2500" dirty="0">
                <a:solidFill>
                  <a:srgbClr val="FF0000"/>
                </a:solidFill>
                <a:latin typeface="ＭＳ Ｐゴシック" panose="020B0600070205080204" pitchFamily="50" charset="-128"/>
                <a:ea typeface="ＭＳ Ｐゴシック" panose="020B0600070205080204" pitchFamily="50" charset="-128"/>
              </a:rPr>
              <a:t>（平成９年３月）</a:t>
            </a:r>
          </a:p>
        </p:txBody>
      </p:sp>
      <p:cxnSp>
        <p:nvCxnSpPr>
          <p:cNvPr id="41" name="直線コネクタ 40"/>
          <p:cNvCxnSpPr>
            <a:endCxn id="37" idx="0"/>
          </p:cNvCxnSpPr>
          <p:nvPr/>
        </p:nvCxnSpPr>
        <p:spPr>
          <a:xfrm>
            <a:off x="2356768" y="3861048"/>
            <a:ext cx="0" cy="64807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759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Rectangle 5"/>
          <p:cNvSpPr>
            <a:spLocks noChangeArrowheads="1"/>
          </p:cNvSpPr>
          <p:nvPr/>
        </p:nvSpPr>
        <p:spPr bwMode="auto">
          <a:xfrm>
            <a:off x="0" y="0"/>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ついて　改定</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のポイント</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88" t="7501" r="20586" b="15625"/>
          <a:stretch/>
        </p:blipFill>
        <p:spPr bwMode="auto">
          <a:xfrm>
            <a:off x="35498" y="581270"/>
            <a:ext cx="9000998" cy="601608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6" name="正方形/長方形 5"/>
          <p:cNvSpPr/>
          <p:nvPr/>
        </p:nvSpPr>
        <p:spPr>
          <a:xfrm>
            <a:off x="5652120" y="6606850"/>
            <a:ext cx="3384376" cy="27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solidFill>
                  <a:schemeClr val="tx1"/>
                </a:solidFill>
              </a:rPr>
              <a:t>出典：国土交通省道路局ＨＰ</a:t>
            </a:r>
            <a:endParaRPr kumimoji="1" lang="ja-JP" altLang="en-US" dirty="0">
              <a:solidFill>
                <a:schemeClr val="tx1"/>
              </a:solidFill>
            </a:endParaRPr>
          </a:p>
        </p:txBody>
      </p:sp>
      <p:sp>
        <p:nvSpPr>
          <p:cNvPr id="8" name="円/楕円 7"/>
          <p:cNvSpPr/>
          <p:nvPr/>
        </p:nvSpPr>
        <p:spPr>
          <a:xfrm>
            <a:off x="323528" y="1844824"/>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rgbClr val="FF0000"/>
                </a:solidFill>
              </a:rPr>
              <a:t>１</a:t>
            </a:r>
            <a:endParaRPr kumimoji="1" lang="ja-JP" altLang="en-US" sz="700" dirty="0">
              <a:solidFill>
                <a:srgbClr val="FF0000"/>
              </a:solidFill>
            </a:endParaRPr>
          </a:p>
        </p:txBody>
      </p:sp>
      <p:sp>
        <p:nvSpPr>
          <p:cNvPr id="9" name="円/楕円 8"/>
          <p:cNvSpPr/>
          <p:nvPr/>
        </p:nvSpPr>
        <p:spPr>
          <a:xfrm>
            <a:off x="323528" y="2204864"/>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rgbClr val="FF0000"/>
                </a:solidFill>
              </a:rPr>
              <a:t>２</a:t>
            </a:r>
            <a:endParaRPr kumimoji="1" lang="ja-JP" altLang="en-US" sz="700" dirty="0">
              <a:solidFill>
                <a:srgbClr val="FF0000"/>
              </a:solidFill>
            </a:endParaRPr>
          </a:p>
        </p:txBody>
      </p:sp>
      <p:sp>
        <p:nvSpPr>
          <p:cNvPr id="10" name="円/楕円 9"/>
          <p:cNvSpPr/>
          <p:nvPr/>
        </p:nvSpPr>
        <p:spPr>
          <a:xfrm>
            <a:off x="323528" y="2636912"/>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rgbClr val="FF0000"/>
                </a:solidFill>
              </a:rPr>
              <a:t>３</a:t>
            </a:r>
            <a:endParaRPr kumimoji="1" lang="ja-JP" altLang="en-US" sz="700" dirty="0">
              <a:solidFill>
                <a:srgbClr val="FF0000"/>
              </a:solidFill>
            </a:endParaRPr>
          </a:p>
        </p:txBody>
      </p:sp>
      <p:sp>
        <p:nvSpPr>
          <p:cNvPr id="11" name="円/楕円 10"/>
          <p:cNvSpPr/>
          <p:nvPr/>
        </p:nvSpPr>
        <p:spPr>
          <a:xfrm>
            <a:off x="323528" y="2996952"/>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rgbClr val="FF0000"/>
                </a:solidFill>
              </a:rPr>
              <a:t>４</a:t>
            </a:r>
            <a:endParaRPr kumimoji="1" lang="ja-JP" altLang="en-US" sz="700" dirty="0">
              <a:solidFill>
                <a:srgbClr val="FF0000"/>
              </a:solidFill>
            </a:endParaRPr>
          </a:p>
        </p:txBody>
      </p:sp>
      <p:sp>
        <p:nvSpPr>
          <p:cNvPr id="12" name="円/楕円 11"/>
          <p:cNvSpPr/>
          <p:nvPr/>
        </p:nvSpPr>
        <p:spPr>
          <a:xfrm>
            <a:off x="323528" y="3429000"/>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rgbClr val="FF0000"/>
                </a:solidFill>
              </a:rPr>
              <a:t>５</a:t>
            </a:r>
            <a:endParaRPr kumimoji="1" lang="ja-JP" altLang="en-US" sz="700" dirty="0">
              <a:solidFill>
                <a:srgbClr val="FF0000"/>
              </a:solidFill>
            </a:endParaRPr>
          </a:p>
        </p:txBody>
      </p:sp>
      <p:sp>
        <p:nvSpPr>
          <p:cNvPr id="13" name="円/楕円 12"/>
          <p:cNvSpPr/>
          <p:nvPr/>
        </p:nvSpPr>
        <p:spPr>
          <a:xfrm>
            <a:off x="323528" y="3861048"/>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rgbClr val="FF0000"/>
                </a:solidFill>
              </a:rPr>
              <a:t>６</a:t>
            </a:r>
            <a:endParaRPr kumimoji="1" lang="ja-JP" altLang="en-US" sz="700" dirty="0">
              <a:solidFill>
                <a:srgbClr val="FF0000"/>
              </a:solidFill>
            </a:endParaRPr>
          </a:p>
        </p:txBody>
      </p:sp>
      <p:sp>
        <p:nvSpPr>
          <p:cNvPr id="14" name="円/楕円 13"/>
          <p:cNvSpPr/>
          <p:nvPr/>
        </p:nvSpPr>
        <p:spPr>
          <a:xfrm>
            <a:off x="327016" y="4221088"/>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rgbClr val="FF0000"/>
                </a:solidFill>
              </a:rPr>
              <a:t>７</a:t>
            </a:r>
            <a:endParaRPr kumimoji="1" lang="ja-JP" altLang="en-US" sz="700" dirty="0">
              <a:solidFill>
                <a:srgbClr val="FF0000"/>
              </a:solidFill>
            </a:endParaRPr>
          </a:p>
        </p:txBody>
      </p:sp>
      <p:sp>
        <p:nvSpPr>
          <p:cNvPr id="15" name="スライド番号プレースホルダー 14"/>
          <p:cNvSpPr>
            <a:spLocks noGrp="1"/>
          </p:cNvSpPr>
          <p:nvPr>
            <p:ph type="sldNum" sz="quarter" idx="12"/>
          </p:nvPr>
        </p:nvSpPr>
        <p:spPr/>
        <p:txBody>
          <a:bodyPr/>
          <a:lstStyle/>
          <a:p>
            <a:fld id="{E63F6462-C95E-4C1F-A2EC-2E2D06929884}" type="slidenum">
              <a:rPr kumimoji="1" lang="ja-JP" altLang="en-US" smtClean="0"/>
              <a:t>6</a:t>
            </a:fld>
            <a:endParaRPr kumimoji="1" lang="ja-JP" altLang="en-US"/>
          </a:p>
        </p:txBody>
      </p:sp>
      <p:sp>
        <p:nvSpPr>
          <p:cNvPr id="17" name="正方形/長方形 16"/>
          <p:cNvSpPr/>
          <p:nvPr/>
        </p:nvSpPr>
        <p:spPr>
          <a:xfrm>
            <a:off x="539552" y="4509120"/>
            <a:ext cx="8064896"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5945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ついて　改定</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のポイント</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34590"/>
            <a:ext cx="8316924" cy="612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5652120" y="6606850"/>
            <a:ext cx="3384376" cy="27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solidFill>
                  <a:schemeClr val="tx1"/>
                </a:solidFill>
              </a:rPr>
              <a:t>出典：国土交通省道路局ＨＰ</a:t>
            </a:r>
            <a:endParaRPr kumimoji="1" lang="ja-JP" altLang="en-US" dirty="0">
              <a:solidFill>
                <a:schemeClr val="tx1"/>
              </a:solidFill>
            </a:endParaRPr>
          </a:p>
        </p:txBody>
      </p:sp>
      <p:sp>
        <p:nvSpPr>
          <p:cNvPr id="5" name="正方形/長方形 4"/>
          <p:cNvSpPr/>
          <p:nvPr/>
        </p:nvSpPr>
        <p:spPr>
          <a:xfrm>
            <a:off x="611560" y="2060848"/>
            <a:ext cx="3960440" cy="454600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716016" y="2060848"/>
            <a:ext cx="3888432" cy="454600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7</a:t>
            </a:fld>
            <a:endParaRPr kumimoji="1" lang="ja-JP" altLang="en-US"/>
          </a:p>
        </p:txBody>
      </p:sp>
      <p:sp>
        <p:nvSpPr>
          <p:cNvPr id="3" name="円/楕円 2"/>
          <p:cNvSpPr/>
          <p:nvPr/>
        </p:nvSpPr>
        <p:spPr>
          <a:xfrm>
            <a:off x="2879812" y="1772816"/>
            <a:ext cx="1620180" cy="504056"/>
          </a:xfrm>
          <a:prstGeom prst="ellipse">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作用</a:t>
            </a:r>
            <a:endParaRPr kumimoji="1" lang="ja-JP" altLang="en-US" b="1" dirty="0">
              <a:solidFill>
                <a:srgbClr val="FF0000"/>
              </a:solidFill>
            </a:endParaRPr>
          </a:p>
        </p:txBody>
      </p:sp>
      <p:sp>
        <p:nvSpPr>
          <p:cNvPr id="11" name="円/楕円 10"/>
          <p:cNvSpPr/>
          <p:nvPr/>
        </p:nvSpPr>
        <p:spPr>
          <a:xfrm>
            <a:off x="6912260" y="1772816"/>
            <a:ext cx="1620180" cy="504056"/>
          </a:xfrm>
          <a:prstGeom prst="ellipse">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性能</a:t>
            </a:r>
            <a:endParaRPr kumimoji="1" lang="ja-JP" altLang="en-US" b="1" dirty="0">
              <a:solidFill>
                <a:srgbClr val="FF0000"/>
              </a:solidFill>
            </a:endParaRPr>
          </a:p>
        </p:txBody>
      </p:sp>
    </p:spTree>
    <p:extLst>
      <p:ext uri="{BB962C8B-B14F-4D97-AF65-F5344CB8AC3E}">
        <p14:creationId xmlns:p14="http://schemas.microsoft.com/office/powerpoint/2010/main" val="248950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82" y="548680"/>
            <a:ext cx="8653349"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5"/>
          <p:cNvSpPr>
            <a:spLocks noChangeArrowheads="1"/>
          </p:cNvSpPr>
          <p:nvPr/>
        </p:nvSpPr>
        <p:spPr bwMode="auto">
          <a:xfrm>
            <a:off x="0" y="0"/>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２．道路橋示方書改定に</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ついて　改定</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ポイント　②長寿命化</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6" name="正方形/長方形 5"/>
          <p:cNvSpPr/>
          <p:nvPr/>
        </p:nvSpPr>
        <p:spPr>
          <a:xfrm>
            <a:off x="5652120" y="6606850"/>
            <a:ext cx="3384376" cy="27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solidFill>
                  <a:schemeClr val="tx1"/>
                </a:solidFill>
              </a:rPr>
              <a:t>出典：国土交通省道路局ＨＰ</a:t>
            </a:r>
            <a:endParaRPr kumimoji="1" lang="ja-JP" altLang="en-US" dirty="0">
              <a:solidFill>
                <a:schemeClr val="tx1"/>
              </a:solidFill>
            </a:endParaRPr>
          </a:p>
        </p:txBody>
      </p:sp>
      <p:sp>
        <p:nvSpPr>
          <p:cNvPr id="5" name="正方形/長方形 4"/>
          <p:cNvSpPr/>
          <p:nvPr/>
        </p:nvSpPr>
        <p:spPr>
          <a:xfrm>
            <a:off x="755576" y="1124744"/>
            <a:ext cx="7920880"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8</a:t>
            </a:fld>
            <a:endParaRPr kumimoji="1" lang="ja-JP" altLang="en-US"/>
          </a:p>
        </p:txBody>
      </p:sp>
    </p:spTree>
    <p:extLst>
      <p:ext uri="{BB962C8B-B14F-4D97-AF65-F5344CB8AC3E}">
        <p14:creationId xmlns:p14="http://schemas.microsoft.com/office/powerpoint/2010/main" val="2441529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620688"/>
            <a:ext cx="8496944" cy="6237312"/>
          </a:xfrm>
        </p:spPr>
        <p:txBody>
          <a:bodyPr>
            <a:normAutofit/>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rPr>
              <a:t>・平成２６年に５年に１度の定期点検が法定化され長寿命化への取り組みが本格化</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・耐久性確保の具体的な方法を規定</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4"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en-US" altLang="ja-JP"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２</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道路橋示方書改定について　改定のポイント　②長寿命化</a:t>
            </a: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9</a:t>
            </a:fld>
            <a:endParaRPr kumimoji="1" lang="ja-JP" altLang="en-US"/>
          </a:p>
        </p:txBody>
      </p:sp>
      <p:sp>
        <p:nvSpPr>
          <p:cNvPr id="8" name="テキスト ボックス 7"/>
          <p:cNvSpPr txBox="1"/>
          <p:nvPr/>
        </p:nvSpPr>
        <p:spPr>
          <a:xfrm>
            <a:off x="251520" y="1700808"/>
            <a:ext cx="8712968" cy="1569660"/>
          </a:xfrm>
          <a:prstGeom prst="rect">
            <a:avLst/>
          </a:prstGeom>
          <a:solidFill>
            <a:srgbClr val="D2FAFE"/>
          </a:solidFill>
        </p:spPr>
        <p:txBody>
          <a:bodyPr wrap="square" rtlCol="0">
            <a:spAutoFit/>
          </a:bodyPr>
          <a:lstStyle/>
          <a:p>
            <a:r>
              <a:rPr lang="ja-JP" altLang="en-US" sz="3000" dirty="0" smtClean="0">
                <a:latin typeface="ＭＳ Ｐゴシック" panose="020B0600070205080204" pitchFamily="50" charset="-128"/>
                <a:ea typeface="ＭＳ Ｐゴシック" panose="020B0600070205080204" pitchFamily="50" charset="-128"/>
              </a:rPr>
              <a:t>　　　　</a:t>
            </a:r>
            <a:r>
              <a:rPr lang="en-US" altLang="ja-JP" sz="3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大阪モノレール長寿命化計画</a:t>
            </a:r>
            <a:r>
              <a:rPr lang="en-US" altLang="ja-JP" sz="3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を立案。</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橋の良好な状態を維持する期間として</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solidFill>
                  <a:srgbClr val="FF0000"/>
                </a:solidFill>
                <a:latin typeface="HG丸ｺﾞｼｯｸM-PRO" panose="020F0600000000000000" pitchFamily="50" charset="-128"/>
                <a:ea typeface="HG丸ｺﾞｼｯｸM-PRO" panose="020F0600000000000000" pitchFamily="50" charset="-128"/>
              </a:rPr>
              <a:t>　　１００年</a:t>
            </a:r>
            <a:r>
              <a:rPr lang="ja-JP" altLang="en-US" sz="3200" dirty="0">
                <a:latin typeface="HG丸ｺﾞｼｯｸM-PRO" panose="020F0600000000000000" pitchFamily="50" charset="-128"/>
                <a:ea typeface="HG丸ｺﾞｼｯｸM-PRO" panose="020F0600000000000000" pitchFamily="50" charset="-128"/>
              </a:rPr>
              <a:t>を</a:t>
            </a:r>
            <a:r>
              <a:rPr lang="ja-JP" altLang="en-US" sz="3200" dirty="0">
                <a:solidFill>
                  <a:srgbClr val="FF0000"/>
                </a:solidFill>
                <a:latin typeface="HG丸ｺﾞｼｯｸM-PRO" panose="020F0600000000000000" pitchFamily="50" charset="-128"/>
                <a:ea typeface="HG丸ｺﾞｼｯｸM-PRO" panose="020F0600000000000000" pitchFamily="50" charset="-128"/>
              </a:rPr>
              <a:t>標準</a:t>
            </a:r>
            <a:r>
              <a:rPr lang="ja-JP" altLang="en-US" sz="3200" dirty="0">
                <a:latin typeface="HG丸ｺﾞｼｯｸM-PRO" panose="020F0600000000000000" pitchFamily="50" charset="-128"/>
                <a:ea typeface="HG丸ｺﾞｼｯｸM-PRO" panose="020F0600000000000000" pitchFamily="50" charset="-128"/>
              </a:rPr>
              <a:t>とする。</a:t>
            </a:r>
            <a:endParaRPr lang="en-US" altLang="ja-JP" sz="3200" dirty="0">
              <a:latin typeface="HG丸ｺﾞｼｯｸM-PRO" panose="020F0600000000000000" pitchFamily="50" charset="-128"/>
              <a:ea typeface="HG丸ｺﾞｼｯｸM-PRO" panose="020F0600000000000000" pitchFamily="50" charset="-128"/>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35" y="1887364"/>
            <a:ext cx="45467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51520" y="4653136"/>
            <a:ext cx="8712968" cy="1569660"/>
          </a:xfrm>
          <a:prstGeom prst="rect">
            <a:avLst/>
          </a:prstGeom>
          <a:solidFill>
            <a:srgbClr val="D2FAFE"/>
          </a:solidFill>
        </p:spPr>
        <p:txBody>
          <a:bodyPr wrap="square" rtlCol="0">
            <a:spAutoFit/>
          </a:bodyPr>
          <a:lstStyle/>
          <a:p>
            <a:r>
              <a:rPr lang="ja-JP" altLang="en-US" sz="3000" dirty="0" smtClean="0">
                <a:latin typeface="ＭＳ Ｐゴシック" panose="020B0600070205080204" pitchFamily="50" charset="-128"/>
                <a:ea typeface="ＭＳ Ｐゴシック" panose="020B0600070205080204" pitchFamily="50" charset="-128"/>
              </a:rPr>
              <a:t>　　　　</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鉄筋かぶり</a:t>
            </a:r>
            <a:r>
              <a:rPr lang="ja-JP" altLang="en-US" sz="3200" dirty="0">
                <a:solidFill>
                  <a:srgbClr val="FF0000"/>
                </a:solidFill>
                <a:latin typeface="HG丸ｺﾞｼｯｸM-PRO" panose="020F0600000000000000" pitchFamily="50" charset="-128"/>
                <a:ea typeface="HG丸ｺﾞｼｯｸM-PRO" panose="020F0600000000000000" pitchFamily="50" charset="-128"/>
              </a:rPr>
              <a:t>、</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部材交換の可否、新材料の</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3200" b="1" dirty="0">
                <a:solidFill>
                  <a:srgbClr val="FF0000"/>
                </a:solidFill>
                <a:latin typeface="HG丸ｺﾞｼｯｸM-PRO" panose="020F0600000000000000" pitchFamily="50" charset="-128"/>
                <a:ea typeface="HG丸ｺﾞｼｯｸM-PRO" panose="020F0600000000000000" pitchFamily="50" charset="-128"/>
              </a:rPr>
              <a:t>　　適用</a:t>
            </a:r>
            <a:r>
              <a:rPr lang="ja-JP" altLang="en-US" sz="3200" dirty="0">
                <a:latin typeface="HG丸ｺﾞｼｯｸM-PRO" panose="020F0600000000000000" pitchFamily="50" charset="-128"/>
                <a:ea typeface="HG丸ｺﾞｼｯｸM-PRO" panose="020F0600000000000000" pitchFamily="50" charset="-128"/>
              </a:rPr>
              <a:t>については、今後、基本設計・詳細</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設計において検討を行う。</a:t>
            </a:r>
            <a:endParaRPr lang="en-US" altLang="ja-JP" sz="3200" dirty="0">
              <a:latin typeface="HG丸ｺﾞｼｯｸM-PRO" panose="020F0600000000000000" pitchFamily="50" charset="-128"/>
              <a:ea typeface="HG丸ｺﾞｼｯｸM-PRO" panose="020F0600000000000000" pitchFamily="50" charset="-128"/>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35" y="4839692"/>
            <a:ext cx="45467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963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6980810-59CC-4ABC-9B42-DC79887A05E8}">
  <ds:schemaRefs>
    <ds:schemaRef ds:uri="http://schemas.microsoft.com/sharepoint/v3/contenttype/forms"/>
  </ds:schemaRefs>
</ds:datastoreItem>
</file>

<file path=customXml/itemProps2.xml><?xml version="1.0" encoding="utf-8"?>
<ds:datastoreItem xmlns:ds="http://schemas.openxmlformats.org/officeDocument/2006/customXml" ds:itemID="{C56AC621-633A-466C-ACF6-87711C511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0AEDD9-3EDC-4273-8C65-A4E7C7F4DA0C}">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4476</TotalTime>
  <Words>2376</Words>
  <Application>Microsoft Office PowerPoint</Application>
  <PresentationFormat>画面に合わせる (4:3)</PresentationFormat>
  <Paragraphs>828</Paragraphs>
  <Slides>35</Slides>
  <Notes>3</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154</cp:revision>
  <cp:lastPrinted>2017-12-25T03:46:11Z</cp:lastPrinted>
  <dcterms:created xsi:type="dcterms:W3CDTF">2017-10-10T05:47:45Z</dcterms:created>
  <dcterms:modified xsi:type="dcterms:W3CDTF">2017-12-28T05:18:02Z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