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68" r:id="rId2"/>
    <p:sldId id="298" r:id="rId3"/>
    <p:sldId id="271" r:id="rId4"/>
    <p:sldId id="287" r:id="rId5"/>
    <p:sldId id="308" r:id="rId6"/>
    <p:sldId id="310" r:id="rId7"/>
    <p:sldId id="311" r:id="rId8"/>
    <p:sldId id="296" r:id="rId9"/>
    <p:sldId id="278" r:id="rId10"/>
    <p:sldId id="301" r:id="rId11"/>
    <p:sldId id="295" r:id="rId12"/>
    <p:sldId id="309" r:id="rId13"/>
    <p:sldId id="312" r:id="rId14"/>
    <p:sldId id="299" r:id="rId1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066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6" autoAdjust="0"/>
    <p:restoredTop sz="94333" autoAdjust="0"/>
  </p:normalViewPr>
  <p:slideViewPr>
    <p:cSldViewPr snapToGrid="0">
      <p:cViewPr varScale="1">
        <p:scale>
          <a:sx n="66" d="100"/>
          <a:sy n="66" d="100"/>
        </p:scale>
        <p:origin x="11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787" cy="498693"/>
          </a:xfrm>
          <a:prstGeom prst="rect">
            <a:avLst/>
          </a:prstGeom>
        </p:spPr>
        <p:txBody>
          <a:bodyPr vert="horz" lIns="91416" tIns="45708" rIns="91416"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1"/>
            <a:ext cx="2949787" cy="498693"/>
          </a:xfrm>
          <a:prstGeom prst="rect">
            <a:avLst/>
          </a:prstGeom>
        </p:spPr>
        <p:txBody>
          <a:bodyPr vert="horz" lIns="91416" tIns="45708" rIns="91416" bIns="45708" rtlCol="0"/>
          <a:lstStyle>
            <a:lvl1pPr algn="r">
              <a:defRPr sz="1200"/>
            </a:lvl1pPr>
          </a:lstStyle>
          <a:p>
            <a:fld id="{CD89F0A8-3CAD-4DA0-B781-2471B30D58E8}" type="datetimeFigureOut">
              <a:rPr kumimoji="1" lang="ja-JP" altLang="en-US" smtClean="0"/>
              <a:t>2020/7/27</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48225" cy="3355975"/>
          </a:xfrm>
          <a:prstGeom prst="rect">
            <a:avLst/>
          </a:prstGeom>
          <a:noFill/>
          <a:ln w="12700">
            <a:solidFill>
              <a:prstClr val="black"/>
            </a:solidFill>
          </a:ln>
        </p:spPr>
        <p:txBody>
          <a:bodyPr vert="horz" lIns="91416" tIns="45708" rIns="91416" bIns="45708" rtlCol="0" anchor="ctr"/>
          <a:lstStyle/>
          <a:p>
            <a:endParaRPr lang="ja-JP" altLang="en-US"/>
          </a:p>
        </p:txBody>
      </p:sp>
      <p:sp>
        <p:nvSpPr>
          <p:cNvPr id="5" name="ノート プレースホルダー 4"/>
          <p:cNvSpPr>
            <a:spLocks noGrp="1"/>
          </p:cNvSpPr>
          <p:nvPr>
            <p:ph type="body" sz="quarter" idx="3"/>
          </p:nvPr>
        </p:nvSpPr>
        <p:spPr>
          <a:xfrm>
            <a:off x="680720" y="4783309"/>
            <a:ext cx="5445760" cy="3913614"/>
          </a:xfrm>
          <a:prstGeom prst="rect">
            <a:avLst/>
          </a:prstGeom>
        </p:spPr>
        <p:txBody>
          <a:bodyPr vert="horz" lIns="91416" tIns="45708" rIns="91416"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7"/>
            <a:ext cx="2949787" cy="498692"/>
          </a:xfrm>
          <a:prstGeom prst="rect">
            <a:avLst/>
          </a:prstGeom>
        </p:spPr>
        <p:txBody>
          <a:bodyPr vert="horz" lIns="91416" tIns="45708" rIns="91416"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7"/>
            <a:ext cx="2949787" cy="498692"/>
          </a:xfrm>
          <a:prstGeom prst="rect">
            <a:avLst/>
          </a:prstGeom>
        </p:spPr>
        <p:txBody>
          <a:bodyPr vert="horz" lIns="91416" tIns="45708" rIns="91416" bIns="45708" rtlCol="0" anchor="b"/>
          <a:lstStyle>
            <a:lvl1pPr algn="r">
              <a:defRPr sz="1200"/>
            </a:lvl1pPr>
          </a:lstStyle>
          <a:p>
            <a:fld id="{66C73CB5-5AE3-4195-9A4A-C5F47319EE1E}" type="slidenum">
              <a:rPr kumimoji="1" lang="ja-JP" altLang="en-US" smtClean="0"/>
              <a:t>‹#›</a:t>
            </a:fld>
            <a:endParaRPr kumimoji="1" lang="ja-JP" altLang="en-US"/>
          </a:p>
        </p:txBody>
      </p:sp>
    </p:spTree>
    <p:extLst>
      <p:ext uri="{BB962C8B-B14F-4D97-AF65-F5344CB8AC3E}">
        <p14:creationId xmlns:p14="http://schemas.microsoft.com/office/powerpoint/2010/main" val="33456218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73CB5-5AE3-4195-9A4A-C5F47319EE1E}" type="slidenum">
              <a:rPr kumimoji="1" lang="ja-JP" altLang="en-US" smtClean="0"/>
              <a:t>10</a:t>
            </a:fld>
            <a:endParaRPr kumimoji="1" lang="ja-JP" altLang="en-US"/>
          </a:p>
        </p:txBody>
      </p:sp>
    </p:spTree>
    <p:extLst>
      <p:ext uri="{BB962C8B-B14F-4D97-AF65-F5344CB8AC3E}">
        <p14:creationId xmlns:p14="http://schemas.microsoft.com/office/powerpoint/2010/main" val="383010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39D8130-C71C-4285-9034-ECCCA318880B}" type="datetimeFigureOut">
              <a:rPr kumimoji="1" lang="ja-JP" altLang="en-US" smtClean="0"/>
              <a:t>2020/7/27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86410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9D8130-C71C-4285-9034-ECCCA318880B}" type="datetimeFigureOut">
              <a:rPr kumimoji="1" lang="ja-JP" altLang="en-US" smtClean="0"/>
              <a:t>2020/7/27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427711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9D8130-C71C-4285-9034-ECCCA318880B}" type="datetimeFigureOut">
              <a:rPr kumimoji="1" lang="ja-JP" altLang="en-US" smtClean="0"/>
              <a:t>2020/7/27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43497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9D8130-C71C-4285-9034-ECCCA318880B}" type="datetimeFigureOut">
              <a:rPr kumimoji="1" lang="ja-JP" altLang="en-US" smtClean="0"/>
              <a:t>2020/7/27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209316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39D8130-C71C-4285-9034-ECCCA318880B}" type="datetimeFigureOut">
              <a:rPr kumimoji="1" lang="ja-JP" altLang="en-US" smtClean="0"/>
              <a:t>2020/7/27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395474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39D8130-C71C-4285-9034-ECCCA318880B}" type="datetimeFigureOut">
              <a:rPr kumimoji="1" lang="ja-JP" altLang="en-US" smtClean="0"/>
              <a:t>2020/7/27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181106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39D8130-C71C-4285-9034-ECCCA318880B}" type="datetimeFigureOut">
              <a:rPr kumimoji="1" lang="ja-JP" altLang="en-US" smtClean="0"/>
              <a:t>2020/7/27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176253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39D8130-C71C-4285-9034-ECCCA318880B}" type="datetimeFigureOut">
              <a:rPr kumimoji="1" lang="ja-JP" altLang="en-US" smtClean="0"/>
              <a:t>2020/7/27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242709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D8130-C71C-4285-9034-ECCCA318880B}" type="datetimeFigureOut">
              <a:rPr kumimoji="1" lang="ja-JP" altLang="en-US" smtClean="0"/>
              <a:t>2020/7/27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339908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9D8130-C71C-4285-9034-ECCCA318880B}" type="datetimeFigureOut">
              <a:rPr kumimoji="1" lang="ja-JP" altLang="en-US" smtClean="0"/>
              <a:t>2020/7/27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205913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9D8130-C71C-4285-9034-ECCCA318880B}" type="datetimeFigureOut">
              <a:rPr kumimoji="1" lang="ja-JP" altLang="en-US" smtClean="0"/>
              <a:t>2020/7/27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186694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D8130-C71C-4285-9034-ECCCA318880B}" type="datetimeFigureOut">
              <a:rPr kumimoji="1" lang="ja-JP" altLang="en-US" smtClean="0"/>
              <a:t>2020/7/27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403F8-F02F-4F70-B112-FACAD89CA1A8}" type="slidenum">
              <a:rPr kumimoji="1" lang="ja-JP" altLang="en-US" smtClean="0"/>
              <a:t>‹#›</a:t>
            </a:fld>
            <a:endParaRPr kumimoji="1" lang="ja-JP" altLang="en-US"/>
          </a:p>
        </p:txBody>
      </p:sp>
    </p:spTree>
    <p:extLst>
      <p:ext uri="{BB962C8B-B14F-4D97-AF65-F5344CB8AC3E}">
        <p14:creationId xmlns:p14="http://schemas.microsoft.com/office/powerpoint/2010/main" val="1947566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654300"/>
            <a:ext cx="9906000" cy="523220"/>
          </a:xfrm>
          <a:prstGeom prst="rect">
            <a:avLst/>
          </a:prstGeom>
          <a:noFill/>
        </p:spPr>
        <p:txBody>
          <a:bodyPr wrap="square" rtlCol="0">
            <a:spAutoFit/>
          </a:bodyPr>
          <a:lstStyle/>
          <a:p>
            <a:pPr algn="ctr"/>
            <a:r>
              <a:rPr kumimoji="1" lang="ja-JP" altLang="en-US" sz="2800" dirty="0"/>
              <a:t>大阪港及び堺泉北港の環境保全・創出について</a:t>
            </a:r>
            <a:endParaRPr kumimoji="1" lang="en-US" altLang="ja-JP" sz="2800" dirty="0"/>
          </a:p>
        </p:txBody>
      </p:sp>
      <p:sp>
        <p:nvSpPr>
          <p:cNvPr id="3" name="テキスト ボックス 2"/>
          <p:cNvSpPr txBox="1"/>
          <p:nvPr/>
        </p:nvSpPr>
        <p:spPr>
          <a:xfrm>
            <a:off x="0" y="5041900"/>
            <a:ext cx="9906000" cy="830997"/>
          </a:xfrm>
          <a:prstGeom prst="rect">
            <a:avLst/>
          </a:prstGeom>
          <a:noFill/>
        </p:spPr>
        <p:txBody>
          <a:bodyPr wrap="square" rtlCol="0">
            <a:spAutoFit/>
          </a:bodyPr>
          <a:lstStyle/>
          <a:p>
            <a:pPr algn="ctr"/>
            <a:r>
              <a:rPr kumimoji="1" lang="ja-JP" altLang="en-US" sz="2000" dirty="0"/>
              <a:t>令和２年７月</a:t>
            </a:r>
            <a:endParaRPr kumimoji="1" lang="en-US" altLang="ja-JP" sz="2000" dirty="0"/>
          </a:p>
          <a:p>
            <a:pPr algn="ctr"/>
            <a:endParaRPr kumimoji="1" lang="en-US" altLang="ja-JP" sz="800" dirty="0"/>
          </a:p>
          <a:p>
            <a:pPr algn="ctr"/>
            <a:r>
              <a:rPr kumimoji="1" lang="ja-JP" altLang="en-US" sz="2000" dirty="0"/>
              <a:t>大阪市港湾局・大阪府港湾局</a:t>
            </a:r>
          </a:p>
        </p:txBody>
      </p:sp>
      <p:sp>
        <p:nvSpPr>
          <p:cNvPr id="4" name="テキスト ボックス 3"/>
          <p:cNvSpPr txBox="1"/>
          <p:nvPr/>
        </p:nvSpPr>
        <p:spPr>
          <a:xfrm>
            <a:off x="8836751" y="193963"/>
            <a:ext cx="697627" cy="400110"/>
          </a:xfrm>
          <a:prstGeom prst="rect">
            <a:avLst/>
          </a:prstGeom>
          <a:noFill/>
          <a:ln>
            <a:solidFill>
              <a:schemeClr val="tx1"/>
            </a:solidFill>
          </a:ln>
        </p:spPr>
        <p:txBody>
          <a:bodyPr wrap="none" rtlCol="0">
            <a:spAutoFit/>
          </a:bodyPr>
          <a:lstStyle/>
          <a:p>
            <a:pPr algn="ctr">
              <a:spcAft>
                <a:spcPts val="600"/>
              </a:spcAft>
            </a:pPr>
            <a:r>
              <a:rPr kumimoji="1" lang="ja-JP" altLang="en-US" sz="2000" smtClean="0">
                <a:latin typeface="+mn-ea"/>
              </a:rPr>
              <a:t>資料</a:t>
            </a:r>
            <a:endParaRPr kumimoji="1" lang="ja-JP" altLang="en-US" sz="2000" dirty="0">
              <a:latin typeface="+mn-ea"/>
            </a:endParaRPr>
          </a:p>
        </p:txBody>
      </p:sp>
    </p:spTree>
    <p:extLst>
      <p:ext uri="{BB962C8B-B14F-4D97-AF65-F5344CB8AC3E}">
        <p14:creationId xmlns:p14="http://schemas.microsoft.com/office/powerpoint/2010/main" val="1767763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5006975" y="4518022"/>
            <a:ext cx="5013114" cy="2003112"/>
          </a:xfrm>
          <a:prstGeom prst="rect">
            <a:avLst/>
          </a:prstGeom>
          <a:noFill/>
        </p:spPr>
        <p:txBody>
          <a:bodyPr wrap="square" rtlCol="0">
            <a:spAutoFit/>
          </a:bodyPr>
          <a:lstStyle/>
          <a:p>
            <a:pPr>
              <a:lnSpc>
                <a:spcPts val="1400"/>
              </a:lnSpc>
              <a:spcAft>
                <a:spcPts val="300"/>
              </a:spcAft>
            </a:pPr>
            <a:r>
              <a:rPr lang="ja-JP" altLang="en-US" sz="1250" dirty="0">
                <a:latin typeface="+mn-ea"/>
              </a:rPr>
              <a:t>（</a:t>
            </a:r>
            <a:r>
              <a:rPr lang="en-US" altLang="ja-JP" sz="1250" dirty="0">
                <a:latin typeface="+mn-ea"/>
              </a:rPr>
              <a:t>ⅲ</a:t>
            </a:r>
            <a:r>
              <a:rPr lang="ja-JP" altLang="en-US" sz="1250" dirty="0">
                <a:latin typeface="+mn-ea"/>
              </a:rPr>
              <a:t>）国内参加港の取組み状況</a:t>
            </a:r>
            <a:endParaRPr lang="en-US" altLang="ja-JP" sz="1250" dirty="0">
              <a:latin typeface="+mn-ea"/>
            </a:endParaRPr>
          </a:p>
          <a:p>
            <a:pPr>
              <a:lnSpc>
                <a:spcPts val="1400"/>
              </a:lnSpc>
            </a:pPr>
            <a:r>
              <a:rPr lang="ja-JP" altLang="en-US" sz="1250" dirty="0">
                <a:latin typeface="+mn-ea"/>
              </a:rPr>
              <a:t>　　①</a:t>
            </a:r>
            <a:r>
              <a:rPr lang="ja-JP" altLang="ja-JP" sz="1250" dirty="0">
                <a:latin typeface="+mn-ea"/>
              </a:rPr>
              <a:t>北九州港</a:t>
            </a:r>
            <a:r>
              <a:rPr lang="ja-JP" altLang="ja-JP" sz="1100" dirty="0">
                <a:latin typeface="+mn-ea"/>
              </a:rPr>
              <a:t>（平成</a:t>
            </a:r>
            <a:r>
              <a:rPr lang="en-US" altLang="ja-JP" sz="1100" dirty="0">
                <a:latin typeface="+mn-ea"/>
              </a:rPr>
              <a:t>26</a:t>
            </a:r>
            <a:r>
              <a:rPr lang="ja-JP" altLang="ja-JP" sz="1100" dirty="0">
                <a:latin typeface="+mn-ea"/>
              </a:rPr>
              <a:t>年</a:t>
            </a:r>
            <a:r>
              <a:rPr lang="en-US" altLang="ja-JP" sz="1100" dirty="0">
                <a:latin typeface="+mn-ea"/>
              </a:rPr>
              <a:t>11</a:t>
            </a:r>
            <a:r>
              <a:rPr lang="ja-JP" altLang="ja-JP" sz="1100" dirty="0">
                <a:latin typeface="+mn-ea"/>
              </a:rPr>
              <a:t>月</a:t>
            </a:r>
            <a:r>
              <a:rPr lang="ja-JP" altLang="en-US" sz="1100" dirty="0">
                <a:latin typeface="+mn-ea"/>
              </a:rPr>
              <a:t>～</a:t>
            </a:r>
            <a:r>
              <a:rPr lang="ja-JP" altLang="ja-JP" sz="1100" dirty="0">
                <a:latin typeface="+mn-ea"/>
              </a:rPr>
              <a:t>）</a:t>
            </a:r>
            <a:r>
              <a:rPr lang="ja-JP" altLang="en-US" sz="1100" dirty="0">
                <a:latin typeface="+mn-ea"/>
              </a:rPr>
              <a:t> </a:t>
            </a:r>
            <a:endParaRPr lang="ja-JP" altLang="ja-JP" sz="1100" dirty="0">
              <a:latin typeface="+mn-ea"/>
            </a:endParaRPr>
          </a:p>
          <a:p>
            <a:pPr>
              <a:lnSpc>
                <a:spcPts val="1400"/>
              </a:lnSpc>
            </a:pPr>
            <a:r>
              <a:rPr lang="ja-JP" altLang="en-US" sz="1250" dirty="0">
                <a:latin typeface="+mn-ea"/>
              </a:rPr>
              <a:t>　　　</a:t>
            </a:r>
            <a:r>
              <a:rPr lang="ja-JP" altLang="ja-JP" sz="1250" dirty="0">
                <a:latin typeface="+mn-ea"/>
              </a:rPr>
              <a:t>「認証を取得した</a:t>
            </a:r>
            <a:r>
              <a:rPr lang="en-US" altLang="ja-JP" sz="1250" dirty="0">
                <a:latin typeface="+mn-ea"/>
              </a:rPr>
              <a:t>LNG</a:t>
            </a:r>
            <a:r>
              <a:rPr lang="ja-JP" altLang="ja-JP" sz="1250" dirty="0">
                <a:latin typeface="+mn-ea"/>
              </a:rPr>
              <a:t>運搬船に対し、入港料の</a:t>
            </a:r>
            <a:r>
              <a:rPr lang="en-US" altLang="ja-JP" sz="1250" dirty="0">
                <a:latin typeface="+mn-ea"/>
              </a:rPr>
              <a:t>10</a:t>
            </a:r>
            <a:r>
              <a:rPr lang="ja-JP" altLang="ja-JP" sz="1250" dirty="0">
                <a:latin typeface="+mn-ea"/>
              </a:rPr>
              <a:t>％を減免」</a:t>
            </a:r>
            <a:endParaRPr lang="en-US" altLang="ja-JP" sz="1250" dirty="0">
              <a:latin typeface="+mn-ea"/>
            </a:endParaRPr>
          </a:p>
          <a:p>
            <a:pPr>
              <a:lnSpc>
                <a:spcPts val="1400"/>
              </a:lnSpc>
              <a:spcAft>
                <a:spcPts val="300"/>
              </a:spcAft>
            </a:pPr>
            <a:r>
              <a:rPr lang="ja-JP" altLang="en-US" sz="1250" dirty="0">
                <a:latin typeface="+mn-ea"/>
              </a:rPr>
              <a:t>　　　　　実績：</a:t>
            </a:r>
            <a:r>
              <a:rPr lang="ja-JP" altLang="ja-JP" sz="1250" dirty="0">
                <a:latin typeface="+mn-ea"/>
              </a:rPr>
              <a:t>インセンティブの付与実績なし</a:t>
            </a:r>
          </a:p>
          <a:p>
            <a:pPr>
              <a:lnSpc>
                <a:spcPts val="1400"/>
              </a:lnSpc>
            </a:pPr>
            <a:r>
              <a:rPr lang="ja-JP" altLang="en-US" sz="1250" dirty="0">
                <a:latin typeface="+mn-ea"/>
              </a:rPr>
              <a:t>　　②</a:t>
            </a:r>
            <a:r>
              <a:rPr lang="ja-JP" altLang="ja-JP" sz="1250" dirty="0">
                <a:latin typeface="+mn-ea"/>
              </a:rPr>
              <a:t>名古屋港</a:t>
            </a:r>
            <a:r>
              <a:rPr lang="ja-JP" altLang="ja-JP" sz="1100" dirty="0">
                <a:latin typeface="+mn-ea"/>
              </a:rPr>
              <a:t>（平成</a:t>
            </a:r>
            <a:r>
              <a:rPr lang="en-US" altLang="ja-JP" sz="1100" dirty="0">
                <a:latin typeface="+mn-ea"/>
              </a:rPr>
              <a:t>29</a:t>
            </a:r>
            <a:r>
              <a:rPr lang="ja-JP" altLang="ja-JP" sz="1100" dirty="0">
                <a:latin typeface="+mn-ea"/>
              </a:rPr>
              <a:t>年</a:t>
            </a:r>
            <a:r>
              <a:rPr lang="en-US" altLang="ja-JP" sz="1100" dirty="0">
                <a:latin typeface="+mn-ea"/>
              </a:rPr>
              <a:t>2</a:t>
            </a:r>
            <a:r>
              <a:rPr lang="ja-JP" altLang="ja-JP" sz="1100" dirty="0">
                <a:latin typeface="+mn-ea"/>
              </a:rPr>
              <a:t>月</a:t>
            </a:r>
            <a:r>
              <a:rPr lang="ja-JP" altLang="en-US" sz="1100" dirty="0">
                <a:latin typeface="+mn-ea"/>
              </a:rPr>
              <a:t>～</a:t>
            </a:r>
            <a:r>
              <a:rPr lang="ja-JP" altLang="ja-JP" sz="1100" dirty="0">
                <a:latin typeface="+mn-ea"/>
              </a:rPr>
              <a:t>）</a:t>
            </a:r>
          </a:p>
          <a:p>
            <a:pPr>
              <a:lnSpc>
                <a:spcPts val="1400"/>
              </a:lnSpc>
            </a:pPr>
            <a:r>
              <a:rPr lang="ja-JP" altLang="en-US" sz="1250" dirty="0">
                <a:latin typeface="+mn-ea"/>
              </a:rPr>
              <a:t>　　　</a:t>
            </a:r>
            <a:r>
              <a:rPr lang="ja-JP" altLang="ja-JP" sz="1250" dirty="0">
                <a:latin typeface="+mn-ea"/>
              </a:rPr>
              <a:t>「認証を取得した外航船に対し</a:t>
            </a:r>
            <a:r>
              <a:rPr lang="ja-JP" altLang="en-US" sz="1250" dirty="0">
                <a:latin typeface="+mn-ea"/>
              </a:rPr>
              <a:t>、</a:t>
            </a:r>
            <a:r>
              <a:rPr lang="ja-JP" altLang="ja-JP" sz="1250" dirty="0">
                <a:latin typeface="+mn-ea"/>
              </a:rPr>
              <a:t>入港料を</a:t>
            </a:r>
            <a:r>
              <a:rPr lang="en-US" altLang="ja-JP" sz="1250" dirty="0">
                <a:latin typeface="+mn-ea"/>
              </a:rPr>
              <a:t>10</a:t>
            </a:r>
            <a:r>
              <a:rPr lang="ja-JP" altLang="ja-JP" sz="1250" dirty="0">
                <a:latin typeface="+mn-ea"/>
              </a:rPr>
              <a:t>％減免」</a:t>
            </a:r>
            <a:endParaRPr lang="en-US" altLang="ja-JP" sz="1250" dirty="0">
              <a:latin typeface="+mn-ea"/>
            </a:endParaRPr>
          </a:p>
          <a:p>
            <a:pPr>
              <a:lnSpc>
                <a:spcPts val="1400"/>
              </a:lnSpc>
              <a:spcAft>
                <a:spcPts val="300"/>
              </a:spcAft>
            </a:pPr>
            <a:r>
              <a:rPr lang="ja-JP" altLang="en-US" sz="1250" dirty="0">
                <a:latin typeface="+mn-ea"/>
              </a:rPr>
              <a:t>　　　　　</a:t>
            </a:r>
            <a:r>
              <a:rPr lang="en-US" altLang="ja-JP" sz="1250" dirty="0">
                <a:latin typeface="+mn-ea"/>
              </a:rPr>
              <a:t>H30</a:t>
            </a:r>
            <a:r>
              <a:rPr lang="ja-JP" altLang="en-US" sz="1250" dirty="0">
                <a:latin typeface="+mn-ea"/>
              </a:rPr>
              <a:t>実績：</a:t>
            </a:r>
            <a:r>
              <a:rPr lang="en-US" altLang="ja-JP" sz="1250" dirty="0">
                <a:latin typeface="+mn-ea"/>
              </a:rPr>
              <a:t>LNG</a:t>
            </a:r>
            <a:r>
              <a:rPr lang="ja-JP" altLang="ja-JP" sz="1250" dirty="0">
                <a:latin typeface="+mn-ea"/>
              </a:rPr>
              <a:t>運搬船　</a:t>
            </a:r>
            <a:r>
              <a:rPr lang="en-US" altLang="ja-JP" sz="1250" dirty="0">
                <a:latin typeface="+mn-ea"/>
              </a:rPr>
              <a:t>35</a:t>
            </a:r>
            <a:r>
              <a:rPr lang="ja-JP" altLang="ja-JP" sz="1250" dirty="0">
                <a:latin typeface="+mn-ea"/>
              </a:rPr>
              <a:t>隻</a:t>
            </a:r>
          </a:p>
          <a:p>
            <a:pPr>
              <a:lnSpc>
                <a:spcPts val="1400"/>
              </a:lnSpc>
            </a:pPr>
            <a:r>
              <a:rPr lang="ja-JP" altLang="en-US" sz="1250" dirty="0">
                <a:latin typeface="+mn-ea"/>
              </a:rPr>
              <a:t>　　③</a:t>
            </a:r>
            <a:r>
              <a:rPr lang="ja-JP" altLang="ja-JP" sz="1250" dirty="0">
                <a:latin typeface="+mn-ea"/>
              </a:rPr>
              <a:t>横浜港</a:t>
            </a:r>
            <a:r>
              <a:rPr lang="ja-JP" altLang="ja-JP" sz="1100" dirty="0">
                <a:latin typeface="+mn-ea"/>
              </a:rPr>
              <a:t>（平成</a:t>
            </a:r>
            <a:r>
              <a:rPr lang="en-US" altLang="ja-JP" sz="1100" dirty="0">
                <a:latin typeface="+mn-ea"/>
              </a:rPr>
              <a:t>29</a:t>
            </a:r>
            <a:r>
              <a:rPr lang="ja-JP" altLang="ja-JP" sz="1100" dirty="0">
                <a:latin typeface="+mn-ea"/>
              </a:rPr>
              <a:t>年</a:t>
            </a:r>
            <a:r>
              <a:rPr lang="en-US" altLang="ja-JP" sz="1100" dirty="0">
                <a:latin typeface="+mn-ea"/>
              </a:rPr>
              <a:t>3</a:t>
            </a:r>
            <a:r>
              <a:rPr lang="ja-JP" altLang="ja-JP" sz="1100" dirty="0">
                <a:latin typeface="+mn-ea"/>
              </a:rPr>
              <a:t>月</a:t>
            </a:r>
            <a:r>
              <a:rPr lang="ja-JP" altLang="en-US" sz="1100" dirty="0">
                <a:latin typeface="+mn-ea"/>
              </a:rPr>
              <a:t>～</a:t>
            </a:r>
            <a:r>
              <a:rPr lang="ja-JP" altLang="ja-JP" sz="1100" dirty="0">
                <a:latin typeface="+mn-ea"/>
              </a:rPr>
              <a:t>）</a:t>
            </a:r>
          </a:p>
          <a:p>
            <a:pPr>
              <a:lnSpc>
                <a:spcPts val="1400"/>
              </a:lnSpc>
            </a:pPr>
            <a:r>
              <a:rPr lang="ja-JP" altLang="en-US" sz="1250" dirty="0">
                <a:latin typeface="+mn-ea"/>
              </a:rPr>
              <a:t>　　　</a:t>
            </a:r>
            <a:r>
              <a:rPr lang="ja-JP" altLang="ja-JP" sz="1250" dirty="0">
                <a:latin typeface="+mn-ea"/>
              </a:rPr>
              <a:t>「認証を取得した外航船に対し</a:t>
            </a:r>
            <a:r>
              <a:rPr lang="ja-JP" altLang="en-US" sz="1250" dirty="0">
                <a:latin typeface="+mn-ea"/>
              </a:rPr>
              <a:t>、</a:t>
            </a:r>
            <a:r>
              <a:rPr lang="ja-JP" altLang="ja-JP" sz="1250" dirty="0">
                <a:latin typeface="+mn-ea"/>
              </a:rPr>
              <a:t>入港料を</a:t>
            </a:r>
            <a:r>
              <a:rPr lang="en-US" altLang="ja-JP" sz="1250" dirty="0">
                <a:latin typeface="+mn-ea"/>
              </a:rPr>
              <a:t>15</a:t>
            </a:r>
            <a:r>
              <a:rPr lang="ja-JP" altLang="ja-JP" sz="1250" dirty="0">
                <a:latin typeface="+mn-ea"/>
              </a:rPr>
              <a:t>％減免」</a:t>
            </a:r>
            <a:endParaRPr lang="en-US" altLang="ja-JP" sz="1250" dirty="0">
              <a:latin typeface="+mn-ea"/>
            </a:endParaRPr>
          </a:p>
          <a:p>
            <a:pPr>
              <a:lnSpc>
                <a:spcPts val="1400"/>
              </a:lnSpc>
            </a:pPr>
            <a:r>
              <a:rPr lang="ja-JP" altLang="en-US" sz="1250" dirty="0">
                <a:latin typeface="+mn-ea"/>
              </a:rPr>
              <a:t>　　　　　</a:t>
            </a:r>
            <a:r>
              <a:rPr lang="en-US" altLang="ja-JP" sz="1250" dirty="0">
                <a:latin typeface="+mn-ea"/>
              </a:rPr>
              <a:t>H29</a:t>
            </a:r>
            <a:r>
              <a:rPr lang="ja-JP" altLang="en-US" sz="1250" dirty="0">
                <a:latin typeface="+mn-ea"/>
              </a:rPr>
              <a:t>実績：</a:t>
            </a:r>
            <a:r>
              <a:rPr lang="en-US" altLang="ja-JP" sz="1250" dirty="0">
                <a:latin typeface="+mn-ea"/>
              </a:rPr>
              <a:t> LNG</a:t>
            </a:r>
            <a:r>
              <a:rPr lang="ja-JP" altLang="ja-JP" sz="1250" dirty="0">
                <a:latin typeface="+mn-ea"/>
              </a:rPr>
              <a:t>運搬船</a:t>
            </a:r>
            <a:r>
              <a:rPr lang="en-US" altLang="ja-JP" sz="1250" dirty="0">
                <a:latin typeface="+mn-ea"/>
              </a:rPr>
              <a:t>2</a:t>
            </a:r>
            <a:r>
              <a:rPr lang="ja-JP" altLang="ja-JP" sz="1250" dirty="0">
                <a:latin typeface="+mn-ea"/>
              </a:rPr>
              <a:t>隻</a:t>
            </a:r>
            <a:endParaRPr lang="en-US" altLang="ja-JP" sz="1250" dirty="0">
              <a:latin typeface="+mn-ea"/>
            </a:endParaRPr>
          </a:p>
        </p:txBody>
      </p:sp>
      <p:sp>
        <p:nvSpPr>
          <p:cNvPr id="4" name="テキスト ボックス 3"/>
          <p:cNvSpPr txBox="1"/>
          <p:nvPr/>
        </p:nvSpPr>
        <p:spPr>
          <a:xfrm>
            <a:off x="-3943" y="6495"/>
            <a:ext cx="9905588" cy="525886"/>
          </a:xfrm>
          <a:prstGeom prst="rect">
            <a:avLst/>
          </a:prstGeom>
          <a:solidFill>
            <a:srgbClr val="321E6C"/>
          </a:solidFill>
        </p:spPr>
        <p:txBody>
          <a:bodyPr wrap="square" tIns="108000" bIns="108000" rtlCol="0" anchor="ctr" anchorCtr="0">
            <a:spAutoFit/>
          </a:bodyPr>
          <a:lstStyle/>
          <a:p>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Ⅲ</a:t>
            </a:r>
            <a:r>
              <a:rPr lang="ja-JP" altLang="en-US" sz="2000" dirty="0" err="1">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港湾環境</a:t>
            </a: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施策について</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258200" y="1329659"/>
            <a:ext cx="7708281" cy="738664"/>
          </a:xfrm>
          <a:prstGeom prst="rect">
            <a:avLst/>
          </a:prstGeom>
          <a:noFill/>
        </p:spPr>
        <p:txBody>
          <a:bodyPr wrap="square" rtlCol="0">
            <a:spAutoFit/>
          </a:bodyPr>
          <a:lstStyle/>
          <a:p>
            <a:pPr>
              <a:lnSpc>
                <a:spcPct val="150000"/>
              </a:lnSpc>
            </a:pPr>
            <a:r>
              <a:rPr lang="ja-JP" altLang="ja-JP" sz="1400" b="1" dirty="0"/>
              <a:t>　</a:t>
            </a:r>
            <a:r>
              <a:rPr lang="ja-JP" altLang="en-US" sz="1400" b="1" dirty="0"/>
              <a:t>（１）</a:t>
            </a:r>
            <a:r>
              <a:rPr lang="ja-JP" altLang="ja-JP" sz="1400" b="1" dirty="0"/>
              <a:t>グリーンアウォード・プログラム</a:t>
            </a:r>
            <a:r>
              <a:rPr lang="ja-JP" altLang="ja-JP" sz="1400" b="1" dirty="0" smtClean="0"/>
              <a:t>参加【</a:t>
            </a:r>
            <a:r>
              <a:rPr lang="ja-JP" altLang="ja-JP" sz="1400" b="1" dirty="0"/>
              <a:t>大阪</a:t>
            </a:r>
            <a:r>
              <a:rPr lang="ja-JP" altLang="en-US" sz="1400" b="1" dirty="0"/>
              <a:t>港</a:t>
            </a:r>
            <a:r>
              <a:rPr lang="ja-JP" altLang="ja-JP" sz="1400" b="1" dirty="0"/>
              <a:t>】</a:t>
            </a:r>
            <a:endParaRPr lang="en-US" altLang="ja-JP" sz="1400" b="1" dirty="0"/>
          </a:p>
          <a:p>
            <a:pPr>
              <a:lnSpc>
                <a:spcPct val="150000"/>
              </a:lnSpc>
            </a:pPr>
            <a:r>
              <a:rPr lang="ja-JP" altLang="en-US" sz="1400" b="1" dirty="0"/>
              <a:t>　（２）</a:t>
            </a:r>
            <a:r>
              <a:rPr lang="ja-JP" altLang="en-US" sz="1400" b="1" dirty="0" smtClean="0"/>
              <a:t>インセンティブ制度の導入</a:t>
            </a:r>
            <a:r>
              <a:rPr lang="en-US" altLang="ja-JP" sz="1400" b="1" dirty="0" smtClean="0"/>
              <a:t>【</a:t>
            </a:r>
            <a:r>
              <a:rPr lang="ja-JP" altLang="en-US" sz="1400" b="1" dirty="0"/>
              <a:t>大阪港</a:t>
            </a:r>
            <a:r>
              <a:rPr lang="en-US" altLang="ja-JP" sz="1400" b="1" dirty="0"/>
              <a:t>】</a:t>
            </a:r>
            <a:endParaRPr lang="ja-JP" altLang="ja-JP" sz="1400" dirty="0"/>
          </a:p>
        </p:txBody>
      </p:sp>
      <p:sp>
        <p:nvSpPr>
          <p:cNvPr id="8" name="テキスト ボックス 7"/>
          <p:cNvSpPr txBox="1"/>
          <p:nvPr/>
        </p:nvSpPr>
        <p:spPr>
          <a:xfrm>
            <a:off x="9579373" y="6574505"/>
            <a:ext cx="320040" cy="257369"/>
          </a:xfrm>
          <a:prstGeom prst="rect">
            <a:avLst/>
          </a:prstGeom>
          <a:noFill/>
        </p:spPr>
        <p:txBody>
          <a:bodyPr wrap="square" lIns="36000" tIns="36000" rIns="36000" bIns="36000" rtlCol="0" anchor="ctr" anchorCtr="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７</a:t>
            </a:r>
          </a:p>
        </p:txBody>
      </p:sp>
      <p:sp>
        <p:nvSpPr>
          <p:cNvPr id="9" name="正方形/長方形 8"/>
          <p:cNvSpPr/>
          <p:nvPr/>
        </p:nvSpPr>
        <p:spPr>
          <a:xfrm>
            <a:off x="320676" y="2639501"/>
            <a:ext cx="5347285" cy="1203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lstStyle/>
          <a:p>
            <a:r>
              <a:rPr lang="ja-JP" altLang="en-US" sz="1250" dirty="0">
                <a:solidFill>
                  <a:schemeClr val="tx1"/>
                </a:solidFill>
                <a:latin typeface="+mn-ea"/>
              </a:rPr>
              <a:t>・環境負荷低減や安全運航に寄与する優良船舶を認証するグリーン</a:t>
            </a:r>
            <a:endParaRPr lang="en-US" altLang="ja-JP" sz="1250" dirty="0">
              <a:solidFill>
                <a:schemeClr val="tx1"/>
              </a:solidFill>
              <a:latin typeface="+mn-ea"/>
            </a:endParaRPr>
          </a:p>
          <a:p>
            <a:r>
              <a:rPr lang="ja-JP" altLang="en-US" sz="1250" dirty="0">
                <a:solidFill>
                  <a:schemeClr val="tx1"/>
                </a:solidFill>
                <a:latin typeface="+mn-ea"/>
              </a:rPr>
              <a:t>　アウォード財団（オランダに本部を置く非営利活動法人）、認証</a:t>
            </a:r>
            <a:endParaRPr lang="en-US" altLang="ja-JP" sz="1250" dirty="0">
              <a:solidFill>
                <a:schemeClr val="tx1"/>
              </a:solidFill>
              <a:latin typeface="+mn-ea"/>
            </a:endParaRPr>
          </a:p>
          <a:p>
            <a:r>
              <a:rPr lang="ja-JP" altLang="en-US" sz="1250" dirty="0">
                <a:solidFill>
                  <a:schemeClr val="tx1"/>
                </a:solidFill>
                <a:latin typeface="+mn-ea"/>
              </a:rPr>
              <a:t>　船舶の船主及び港湾管理者・港湾関係事業者・金融機関等のプロ</a:t>
            </a:r>
            <a:endParaRPr lang="en-US" altLang="ja-JP" sz="1250" dirty="0">
              <a:solidFill>
                <a:schemeClr val="tx1"/>
              </a:solidFill>
              <a:latin typeface="+mn-ea"/>
            </a:endParaRPr>
          </a:p>
          <a:p>
            <a:r>
              <a:rPr lang="ja-JP" altLang="en-US" sz="1250" dirty="0">
                <a:solidFill>
                  <a:schemeClr val="tx1"/>
                </a:solidFill>
                <a:latin typeface="+mn-ea"/>
              </a:rPr>
              <a:t>　グラム参加者が連携することで、海洋環境保護・船舶の安全運航</a:t>
            </a:r>
            <a:endParaRPr lang="en-US" altLang="ja-JP" sz="1250" dirty="0">
              <a:solidFill>
                <a:schemeClr val="tx1"/>
              </a:solidFill>
              <a:latin typeface="+mn-ea"/>
            </a:endParaRPr>
          </a:p>
          <a:p>
            <a:r>
              <a:rPr lang="ja-JP" altLang="en-US" sz="1250" dirty="0">
                <a:solidFill>
                  <a:schemeClr val="tx1"/>
                </a:solidFill>
                <a:latin typeface="+mn-ea"/>
              </a:rPr>
              <a:t>　を促進することを目的としている。</a:t>
            </a:r>
          </a:p>
        </p:txBody>
      </p:sp>
      <p:sp>
        <p:nvSpPr>
          <p:cNvPr id="10" name="正方形/長方形 9"/>
          <p:cNvSpPr/>
          <p:nvPr/>
        </p:nvSpPr>
        <p:spPr>
          <a:xfrm>
            <a:off x="204838" y="2333473"/>
            <a:ext cx="5147214" cy="3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HGPｺﾞｼｯｸE" panose="020B0900000000000000" pitchFamily="50" charset="-128"/>
                <a:ea typeface="HGPｺﾞｼｯｸE" panose="020B0900000000000000" pitchFamily="50" charset="-128"/>
              </a:rPr>
              <a:t>○ </a:t>
            </a:r>
            <a:r>
              <a:rPr kumimoji="1" lang="ja-JP" altLang="en-US" sz="1300" dirty="0">
                <a:solidFill>
                  <a:schemeClr val="tx1"/>
                </a:solidFill>
                <a:latin typeface="HGPｺﾞｼｯｸE" panose="020B0900000000000000" pitchFamily="50" charset="-128"/>
                <a:ea typeface="HGPｺﾞｼｯｸE" panose="020B0900000000000000" pitchFamily="50" charset="-128"/>
              </a:rPr>
              <a:t>グリーンアウォード・プログラムについて</a:t>
            </a:r>
          </a:p>
        </p:txBody>
      </p:sp>
      <p:sp>
        <p:nvSpPr>
          <p:cNvPr id="11" name="正方形/長方形 10"/>
          <p:cNvSpPr/>
          <p:nvPr/>
        </p:nvSpPr>
        <p:spPr>
          <a:xfrm>
            <a:off x="230781" y="4036946"/>
            <a:ext cx="5331613" cy="2440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r>
              <a:rPr lang="ja-JP" altLang="en-US" sz="1250" dirty="0">
                <a:solidFill>
                  <a:schemeClr val="tx1"/>
                </a:solidFill>
                <a:latin typeface="+mn-ea"/>
              </a:rPr>
              <a:t>（</a:t>
            </a:r>
            <a:r>
              <a:rPr lang="en-US" altLang="ja-JP" sz="1250" dirty="0">
                <a:solidFill>
                  <a:schemeClr val="tx1"/>
                </a:solidFill>
                <a:latin typeface="+mn-ea"/>
              </a:rPr>
              <a:t>ⅰ</a:t>
            </a:r>
            <a:r>
              <a:rPr lang="ja-JP" altLang="en-US" sz="1250" dirty="0">
                <a:solidFill>
                  <a:schemeClr val="tx1"/>
                </a:solidFill>
                <a:latin typeface="+mn-ea"/>
              </a:rPr>
              <a:t>）認証船舶</a:t>
            </a:r>
          </a:p>
          <a:p>
            <a:r>
              <a:rPr lang="ja-JP" altLang="en-US" sz="1250" dirty="0">
                <a:solidFill>
                  <a:schemeClr val="tx1"/>
                </a:solidFill>
                <a:latin typeface="+mn-ea"/>
              </a:rPr>
              <a:t>　　①認証審査：船舶と船主及び運航会社のオフィス調査により</a:t>
            </a:r>
            <a:endParaRPr lang="en-US" altLang="ja-JP" sz="1250" dirty="0">
              <a:solidFill>
                <a:schemeClr val="tx1"/>
              </a:solidFill>
              <a:latin typeface="+mn-ea"/>
            </a:endParaRPr>
          </a:p>
          <a:p>
            <a:r>
              <a:rPr lang="ja-JP" altLang="en-US" sz="1250" dirty="0">
                <a:solidFill>
                  <a:schemeClr val="tx1"/>
                </a:solidFill>
                <a:latin typeface="+mn-ea"/>
              </a:rPr>
              <a:t>　　　　　　　　当該船舶の安全性・環境対応を審査</a:t>
            </a:r>
          </a:p>
          <a:p>
            <a:r>
              <a:rPr lang="ja-JP" altLang="en-US" sz="1250" dirty="0">
                <a:solidFill>
                  <a:schemeClr val="tx1"/>
                </a:solidFill>
                <a:latin typeface="+mn-ea"/>
              </a:rPr>
              <a:t>　　②対象船舶：・</a:t>
            </a:r>
            <a:r>
              <a:rPr lang="en-US" altLang="ja-JP" sz="1250" dirty="0">
                <a:solidFill>
                  <a:schemeClr val="tx1"/>
                </a:solidFill>
                <a:latin typeface="+mn-ea"/>
              </a:rPr>
              <a:t>20,000</a:t>
            </a:r>
            <a:r>
              <a:rPr lang="ja-JP" altLang="en-US" sz="1250" dirty="0">
                <a:solidFill>
                  <a:schemeClr val="tx1"/>
                </a:solidFill>
                <a:latin typeface="+mn-ea"/>
              </a:rPr>
              <a:t>載貨重量トン以上の</a:t>
            </a:r>
            <a:endParaRPr lang="en-US" altLang="ja-JP" sz="1250" dirty="0">
              <a:solidFill>
                <a:schemeClr val="tx1"/>
              </a:solidFill>
              <a:latin typeface="+mn-ea"/>
            </a:endParaRPr>
          </a:p>
          <a:p>
            <a:r>
              <a:rPr lang="ja-JP" altLang="en-US" sz="1250" dirty="0">
                <a:solidFill>
                  <a:schemeClr val="tx1"/>
                </a:solidFill>
                <a:latin typeface="+mn-ea"/>
              </a:rPr>
              <a:t>　　　　　　　　　　</a:t>
            </a:r>
            <a:r>
              <a:rPr lang="ja-JP" altLang="en-US" sz="1250" spc="-150" dirty="0">
                <a:solidFill>
                  <a:schemeClr val="tx1"/>
                </a:solidFill>
                <a:latin typeface="+mn-ea"/>
              </a:rPr>
              <a:t>オイルタンカー</a:t>
            </a:r>
            <a:r>
              <a:rPr lang="ja-JP" altLang="en-US" sz="1250" dirty="0">
                <a:solidFill>
                  <a:schemeClr val="tx1"/>
                </a:solidFill>
                <a:latin typeface="+mn-ea"/>
              </a:rPr>
              <a:t>・</a:t>
            </a:r>
            <a:r>
              <a:rPr lang="ja-JP" altLang="en-US" sz="1250" spc="-150" dirty="0">
                <a:solidFill>
                  <a:schemeClr val="tx1"/>
                </a:solidFill>
                <a:latin typeface="+mn-ea"/>
              </a:rPr>
              <a:t>ケミカルタンカー</a:t>
            </a:r>
            <a:r>
              <a:rPr lang="ja-JP" altLang="en-US" sz="1250" dirty="0">
                <a:solidFill>
                  <a:schemeClr val="tx1"/>
                </a:solidFill>
                <a:latin typeface="+mn-ea"/>
              </a:rPr>
              <a:t>・</a:t>
            </a:r>
            <a:r>
              <a:rPr lang="ja-JP" altLang="en-US" sz="1250" spc="-150" dirty="0">
                <a:solidFill>
                  <a:schemeClr val="tx1"/>
                </a:solidFill>
                <a:latin typeface="+mn-ea"/>
              </a:rPr>
              <a:t>バルク</a:t>
            </a:r>
            <a:r>
              <a:rPr lang="ja-JP" altLang="en-US" sz="1250" dirty="0">
                <a:solidFill>
                  <a:schemeClr val="tx1"/>
                </a:solidFill>
                <a:latin typeface="+mn-ea"/>
              </a:rPr>
              <a:t>船</a:t>
            </a:r>
          </a:p>
          <a:p>
            <a:r>
              <a:rPr lang="ja-JP" altLang="en-US" sz="1250" dirty="0">
                <a:solidFill>
                  <a:schemeClr val="tx1"/>
                </a:solidFill>
                <a:latin typeface="+mn-ea"/>
              </a:rPr>
              <a:t>　　　　　　　　・</a:t>
            </a:r>
            <a:r>
              <a:rPr lang="en-US" altLang="ja-JP" sz="1250" dirty="0">
                <a:solidFill>
                  <a:schemeClr val="tx1"/>
                </a:solidFill>
                <a:latin typeface="+mn-ea"/>
              </a:rPr>
              <a:t>5,000</a:t>
            </a:r>
            <a:r>
              <a:rPr lang="ja-JP" altLang="en-US" sz="1250" dirty="0">
                <a:solidFill>
                  <a:schemeClr val="tx1"/>
                </a:solidFill>
                <a:latin typeface="+mn-ea"/>
              </a:rPr>
              <a:t>載貨重量トン以上の</a:t>
            </a:r>
            <a:endParaRPr lang="en-US" altLang="ja-JP" sz="1250" dirty="0">
              <a:solidFill>
                <a:schemeClr val="tx1"/>
              </a:solidFill>
              <a:latin typeface="+mn-ea"/>
            </a:endParaRPr>
          </a:p>
          <a:p>
            <a:r>
              <a:rPr lang="ja-JP" altLang="en-US" sz="1250" dirty="0">
                <a:solidFill>
                  <a:schemeClr val="tx1"/>
                </a:solidFill>
                <a:latin typeface="+mn-ea"/>
              </a:rPr>
              <a:t>　　　　　　　　　　コンテナ船及びバージ船</a:t>
            </a:r>
          </a:p>
          <a:p>
            <a:r>
              <a:rPr lang="ja-JP" altLang="en-US" sz="1250" dirty="0">
                <a:solidFill>
                  <a:schemeClr val="tx1"/>
                </a:solidFill>
                <a:latin typeface="+mn-ea"/>
              </a:rPr>
              <a:t>　　③認証船舶数：</a:t>
            </a:r>
            <a:r>
              <a:rPr lang="en-US" altLang="ja-JP" sz="1250" dirty="0">
                <a:solidFill>
                  <a:schemeClr val="tx1"/>
                </a:solidFill>
                <a:latin typeface="+mn-ea"/>
              </a:rPr>
              <a:t>257</a:t>
            </a:r>
            <a:r>
              <a:rPr lang="ja-JP" altLang="en-US" sz="1250" dirty="0">
                <a:solidFill>
                  <a:schemeClr val="tx1"/>
                </a:solidFill>
                <a:latin typeface="+mn-ea"/>
              </a:rPr>
              <a:t>隻（</a:t>
            </a:r>
            <a:r>
              <a:rPr lang="en-US" altLang="ja-JP" sz="1250" dirty="0">
                <a:solidFill>
                  <a:schemeClr val="tx1"/>
                </a:solidFill>
                <a:latin typeface="+mn-ea"/>
              </a:rPr>
              <a:t>R2.6</a:t>
            </a:r>
            <a:r>
              <a:rPr lang="ja-JP" altLang="en-US" sz="1250" dirty="0">
                <a:solidFill>
                  <a:schemeClr val="tx1"/>
                </a:solidFill>
                <a:latin typeface="+mn-ea"/>
              </a:rPr>
              <a:t>時点）</a:t>
            </a:r>
            <a:endParaRPr lang="en-US" altLang="ja-JP" sz="1250" dirty="0">
              <a:solidFill>
                <a:schemeClr val="tx1"/>
              </a:solidFill>
              <a:latin typeface="+mn-ea"/>
            </a:endParaRPr>
          </a:p>
          <a:p>
            <a:r>
              <a:rPr lang="ja-JP" altLang="en-US" sz="1250" dirty="0">
                <a:solidFill>
                  <a:schemeClr val="tx1"/>
                </a:solidFill>
                <a:latin typeface="+mn-ea"/>
              </a:rPr>
              <a:t>　　　　　　　　　　うち邦船社の認証取得</a:t>
            </a:r>
            <a:r>
              <a:rPr lang="en-US" altLang="ja-JP" sz="1250" dirty="0">
                <a:solidFill>
                  <a:schemeClr val="tx1"/>
                </a:solidFill>
                <a:latin typeface="+mn-ea"/>
              </a:rPr>
              <a:t>29</a:t>
            </a:r>
            <a:r>
              <a:rPr lang="ja-JP" altLang="en-US" sz="1250" dirty="0">
                <a:solidFill>
                  <a:schemeClr val="tx1"/>
                </a:solidFill>
                <a:latin typeface="+mn-ea"/>
              </a:rPr>
              <a:t>隻（全て</a:t>
            </a:r>
            <a:r>
              <a:rPr lang="en-US" altLang="ja-JP" sz="1250" dirty="0">
                <a:solidFill>
                  <a:schemeClr val="tx1"/>
                </a:solidFill>
                <a:latin typeface="+mn-ea"/>
              </a:rPr>
              <a:t>LNG </a:t>
            </a:r>
            <a:r>
              <a:rPr lang="ja-JP" altLang="en-US" sz="1250" dirty="0">
                <a:solidFill>
                  <a:schemeClr val="tx1"/>
                </a:solidFill>
                <a:latin typeface="+mn-ea"/>
              </a:rPr>
              <a:t>船）</a:t>
            </a:r>
          </a:p>
          <a:p>
            <a:r>
              <a:rPr lang="ja-JP" altLang="en-US" sz="1250" dirty="0">
                <a:solidFill>
                  <a:schemeClr val="tx1"/>
                </a:solidFill>
                <a:latin typeface="+mn-ea"/>
              </a:rPr>
              <a:t>（</a:t>
            </a:r>
            <a:r>
              <a:rPr lang="en-US" altLang="ja-JP" sz="1250" dirty="0">
                <a:solidFill>
                  <a:schemeClr val="tx1"/>
                </a:solidFill>
                <a:latin typeface="+mn-ea"/>
              </a:rPr>
              <a:t>ⅱ</a:t>
            </a:r>
            <a:r>
              <a:rPr lang="ja-JP" altLang="en-US" sz="1250" dirty="0">
                <a:solidFill>
                  <a:schemeClr val="tx1"/>
                </a:solidFill>
                <a:latin typeface="+mn-ea"/>
              </a:rPr>
              <a:t>）参加港湾</a:t>
            </a:r>
          </a:p>
          <a:p>
            <a:r>
              <a:rPr lang="ja-JP" altLang="en-US" sz="1250" dirty="0">
                <a:solidFill>
                  <a:schemeClr val="tx1"/>
                </a:solidFill>
                <a:latin typeface="+mn-ea"/>
              </a:rPr>
              <a:t>　　欧州、南アフリカ、カナダ等</a:t>
            </a:r>
            <a:r>
              <a:rPr lang="en-US" altLang="ja-JP" sz="1250" dirty="0">
                <a:solidFill>
                  <a:schemeClr val="tx1"/>
                </a:solidFill>
                <a:latin typeface="+mn-ea"/>
              </a:rPr>
              <a:t>16</a:t>
            </a:r>
            <a:r>
              <a:rPr lang="ja-JP" altLang="en-US" sz="1250" dirty="0">
                <a:solidFill>
                  <a:schemeClr val="tx1"/>
                </a:solidFill>
                <a:latin typeface="+mn-ea"/>
              </a:rPr>
              <a:t>か国、</a:t>
            </a:r>
            <a:r>
              <a:rPr lang="en-US" altLang="ja-JP" sz="1250" dirty="0">
                <a:solidFill>
                  <a:schemeClr val="tx1"/>
                </a:solidFill>
                <a:latin typeface="+mn-ea"/>
              </a:rPr>
              <a:t>40</a:t>
            </a:r>
            <a:r>
              <a:rPr lang="ja-JP" altLang="en-US" sz="1250" dirty="0">
                <a:solidFill>
                  <a:schemeClr val="tx1"/>
                </a:solidFill>
                <a:latin typeface="+mn-ea"/>
              </a:rPr>
              <a:t>港が参加。</a:t>
            </a:r>
            <a:endParaRPr lang="en-US" altLang="ja-JP" sz="1250" dirty="0">
              <a:solidFill>
                <a:schemeClr val="tx1"/>
              </a:solidFill>
              <a:latin typeface="+mn-ea"/>
            </a:endParaRPr>
          </a:p>
          <a:p>
            <a:r>
              <a:rPr lang="ja-JP" altLang="en-US" sz="1250" dirty="0">
                <a:solidFill>
                  <a:schemeClr val="tx1"/>
                </a:solidFill>
                <a:latin typeface="+mn-ea"/>
              </a:rPr>
              <a:t>　　国内では</a:t>
            </a:r>
            <a:r>
              <a:rPr lang="en-US" altLang="ja-JP" sz="1250" dirty="0">
                <a:solidFill>
                  <a:schemeClr val="tx1"/>
                </a:solidFill>
                <a:latin typeface="+mn-ea"/>
              </a:rPr>
              <a:t>3</a:t>
            </a:r>
            <a:r>
              <a:rPr lang="ja-JP" altLang="en-US" sz="1250" dirty="0">
                <a:solidFill>
                  <a:schemeClr val="tx1"/>
                </a:solidFill>
                <a:latin typeface="+mn-ea"/>
              </a:rPr>
              <a:t>港（北九州港、名古屋港、横浜港）が参加。</a:t>
            </a:r>
          </a:p>
        </p:txBody>
      </p:sp>
      <p:sp>
        <p:nvSpPr>
          <p:cNvPr id="12" name="正方形/長方形 11"/>
          <p:cNvSpPr/>
          <p:nvPr/>
        </p:nvSpPr>
        <p:spPr>
          <a:xfrm>
            <a:off x="168275" y="3734333"/>
            <a:ext cx="5147214" cy="3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HGPｺﾞｼｯｸE" panose="020B0900000000000000" pitchFamily="50" charset="-128"/>
                <a:ea typeface="HGPｺﾞｼｯｸE" panose="020B0900000000000000" pitchFamily="50" charset="-128"/>
              </a:rPr>
              <a:t>○ </a:t>
            </a:r>
            <a:r>
              <a:rPr kumimoji="1" lang="ja-JP" altLang="en-US" sz="1300" dirty="0">
                <a:solidFill>
                  <a:schemeClr val="tx1"/>
                </a:solidFill>
                <a:latin typeface="HGPｺﾞｼｯｸE" panose="020B0900000000000000" pitchFamily="50" charset="-128"/>
                <a:ea typeface="HGPｺﾞｼｯｸE" panose="020B0900000000000000" pitchFamily="50" charset="-128"/>
              </a:rPr>
              <a:t>国内外におけるプログラムへの参加状況</a:t>
            </a:r>
          </a:p>
        </p:txBody>
      </p:sp>
      <p:sp>
        <p:nvSpPr>
          <p:cNvPr id="13" name="テキスト ボックス 12"/>
          <p:cNvSpPr txBox="1"/>
          <p:nvPr/>
        </p:nvSpPr>
        <p:spPr>
          <a:xfrm>
            <a:off x="13113" y="648085"/>
            <a:ext cx="8280920" cy="338554"/>
          </a:xfrm>
          <a:prstGeom prst="rect">
            <a:avLst/>
          </a:prstGeom>
          <a:noFill/>
        </p:spPr>
        <p:txBody>
          <a:bodyPr wrap="square" rtlCol="0">
            <a:spAutoFit/>
          </a:bodyPr>
          <a:lstStyle/>
          <a:p>
            <a:r>
              <a:rPr lang="ja-JP" altLang="en-US" sz="1600" dirty="0" smtClean="0">
                <a:latin typeface="HGPｺﾞｼｯｸE" panose="020B0900000000000000" pitchFamily="50" charset="-128"/>
                <a:ea typeface="HGPｺﾞｼｯｸE" panose="020B0900000000000000" pitchFamily="50" charset="-128"/>
              </a:rPr>
              <a:t>２．</a:t>
            </a:r>
            <a:r>
              <a:rPr kumimoji="1" lang="ja-JP" altLang="en-US" sz="1600" dirty="0" smtClean="0">
                <a:latin typeface="HGPｺﾞｼｯｸE" panose="020B0900000000000000" pitchFamily="50" charset="-128"/>
                <a:ea typeface="HGPｺﾞｼｯｸE" panose="020B0900000000000000" pitchFamily="50" charset="-128"/>
              </a:rPr>
              <a:t>グリーンアウォード・プログラムの取組み</a:t>
            </a:r>
            <a:endParaRPr lang="en-US" altLang="ja-JP" sz="1600" dirty="0">
              <a:latin typeface="HGPｺﾞｼｯｸE" panose="020B0900000000000000" pitchFamily="50" charset="-128"/>
              <a:ea typeface="HGPｺﾞｼｯｸE" panose="020B0900000000000000" pitchFamily="50" charset="-128"/>
            </a:endParaRPr>
          </a:p>
        </p:txBody>
      </p:sp>
      <p:pic>
        <p:nvPicPr>
          <p:cNvPr id="15" name="図 14"/>
          <p:cNvPicPr>
            <a:picLocks noChangeAspect="1"/>
          </p:cNvPicPr>
          <p:nvPr/>
        </p:nvPicPr>
        <p:blipFill rotWithShape="1">
          <a:blip r:embed="rId3"/>
          <a:srcRect l="4833"/>
          <a:stretch/>
        </p:blipFill>
        <p:spPr>
          <a:xfrm>
            <a:off x="5478207" y="2444617"/>
            <a:ext cx="3945341" cy="1935161"/>
          </a:xfrm>
          <a:prstGeom prst="rect">
            <a:avLst/>
          </a:prstGeom>
        </p:spPr>
      </p:pic>
      <p:sp>
        <p:nvSpPr>
          <p:cNvPr id="17" name="テキスト ボックス 16"/>
          <p:cNvSpPr txBox="1"/>
          <p:nvPr/>
        </p:nvSpPr>
        <p:spPr>
          <a:xfrm>
            <a:off x="8541102" y="4298548"/>
            <a:ext cx="1252266" cy="215444"/>
          </a:xfrm>
          <a:prstGeom prst="rect">
            <a:avLst/>
          </a:prstGeom>
          <a:noFill/>
        </p:spPr>
        <p:txBody>
          <a:bodyPr wrap="none" rtlCol="0">
            <a:spAutoFit/>
          </a:bodyPr>
          <a:lstStyle/>
          <a:p>
            <a:r>
              <a:rPr kumimoji="1" lang="ja-JP" altLang="en-US" sz="800" dirty="0">
                <a:latin typeface="+mn-ea"/>
              </a:rPr>
              <a:t>（出典：北九州市</a:t>
            </a:r>
            <a:r>
              <a:rPr kumimoji="1" lang="en-US" altLang="ja-JP" sz="800" dirty="0">
                <a:latin typeface="+mn-ea"/>
              </a:rPr>
              <a:t>HP</a:t>
            </a:r>
            <a:r>
              <a:rPr kumimoji="1" lang="ja-JP" altLang="en-US" sz="800" dirty="0">
                <a:latin typeface="+mn-ea"/>
              </a:rPr>
              <a:t>）</a:t>
            </a:r>
          </a:p>
        </p:txBody>
      </p:sp>
      <p:sp>
        <p:nvSpPr>
          <p:cNvPr id="18" name="正方形/長方形 17"/>
          <p:cNvSpPr/>
          <p:nvPr/>
        </p:nvSpPr>
        <p:spPr>
          <a:xfrm>
            <a:off x="342658" y="1194714"/>
            <a:ext cx="8497025" cy="8563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57629" y="1094197"/>
            <a:ext cx="1964689" cy="323165"/>
          </a:xfrm>
          <a:prstGeom prst="rect">
            <a:avLst/>
          </a:prstGeom>
          <a:solidFill>
            <a:schemeClr val="bg1"/>
          </a:solidFill>
        </p:spPr>
        <p:txBody>
          <a:bodyPr wrap="square" rtlCol="0">
            <a:spAutoFit/>
          </a:bodyPr>
          <a:lstStyle/>
          <a:p>
            <a:pPr>
              <a:lnSpc>
                <a:spcPts val="1800"/>
              </a:lnSpc>
            </a:pPr>
            <a:r>
              <a:rPr lang="ja-JP" altLang="en-US" sz="1400" b="1" dirty="0"/>
              <a:t>具体的施策（取組み）</a:t>
            </a:r>
            <a:endParaRPr lang="ja-JP" altLang="ja-JP" sz="1400" dirty="0"/>
          </a:p>
        </p:txBody>
      </p:sp>
    </p:spTree>
    <p:extLst>
      <p:ext uri="{BB962C8B-B14F-4D97-AF65-F5344CB8AC3E}">
        <p14:creationId xmlns:p14="http://schemas.microsoft.com/office/powerpoint/2010/main" val="70059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0" y="704097"/>
            <a:ext cx="9811796" cy="553998"/>
          </a:xfrm>
          <a:prstGeom prst="rect">
            <a:avLst/>
          </a:prstGeom>
          <a:noFill/>
        </p:spPr>
        <p:txBody>
          <a:bodyPr wrap="square" rtlCol="0">
            <a:spAutoFit/>
          </a:bodyPr>
          <a:lstStyle/>
          <a:p>
            <a:r>
              <a:rPr lang="ja-JP" altLang="en-US" sz="1500" dirty="0">
                <a:latin typeface="HGPｺﾞｼｯｸE" panose="020B0900000000000000" pitchFamily="50" charset="-128"/>
                <a:ea typeface="HGPｺﾞｼｯｸE" panose="020B0900000000000000" pitchFamily="50" charset="-128"/>
              </a:rPr>
              <a:t>（１）グリーンアウォード・プログラム</a:t>
            </a:r>
            <a:r>
              <a:rPr lang="ja-JP" altLang="en-US" sz="1500" dirty="0" smtClean="0">
                <a:latin typeface="HGPｺﾞｼｯｸE" panose="020B0900000000000000" pitchFamily="50" charset="-128"/>
                <a:ea typeface="HGPｺﾞｼｯｸE" panose="020B0900000000000000" pitchFamily="50" charset="-128"/>
              </a:rPr>
              <a:t>参加</a:t>
            </a:r>
            <a:r>
              <a:rPr lang="en-US" altLang="ja-JP" sz="1500" dirty="0" smtClean="0">
                <a:latin typeface="HGPｺﾞｼｯｸE" panose="020B0900000000000000" pitchFamily="50" charset="-128"/>
                <a:ea typeface="HGPｺﾞｼｯｸE" panose="020B0900000000000000" pitchFamily="50" charset="-128"/>
              </a:rPr>
              <a:t>【</a:t>
            </a:r>
            <a:r>
              <a:rPr lang="ja-JP" altLang="en-US" sz="1500" dirty="0">
                <a:latin typeface="HGPｺﾞｼｯｸE" panose="020B0900000000000000" pitchFamily="50" charset="-128"/>
                <a:ea typeface="HGPｺﾞｼｯｸE" panose="020B0900000000000000" pitchFamily="50" charset="-128"/>
              </a:rPr>
              <a:t>大阪港</a:t>
            </a:r>
            <a:r>
              <a:rPr lang="en-US" altLang="ja-JP" sz="1500" dirty="0">
                <a:latin typeface="HGPｺﾞｼｯｸE" panose="020B0900000000000000" pitchFamily="50" charset="-128"/>
                <a:ea typeface="HGPｺﾞｼｯｸE" panose="020B0900000000000000" pitchFamily="50" charset="-128"/>
              </a:rPr>
              <a:t>】</a:t>
            </a:r>
          </a:p>
          <a:p>
            <a:endParaRPr lang="ja-JP" altLang="en-US" sz="1500" dirty="0">
              <a:latin typeface="HGPｺﾞｼｯｸE" panose="020B0900000000000000" pitchFamily="50" charset="-128"/>
              <a:ea typeface="HGPｺﾞｼｯｸE" panose="020B0900000000000000" pitchFamily="50" charset="-128"/>
            </a:endParaRPr>
          </a:p>
        </p:txBody>
      </p:sp>
      <p:sp>
        <p:nvSpPr>
          <p:cNvPr id="19" name="テキスト ボックス 18"/>
          <p:cNvSpPr txBox="1"/>
          <p:nvPr/>
        </p:nvSpPr>
        <p:spPr>
          <a:xfrm>
            <a:off x="412" y="-4026"/>
            <a:ext cx="9905588" cy="525886"/>
          </a:xfrm>
          <a:prstGeom prst="rect">
            <a:avLst/>
          </a:prstGeom>
          <a:solidFill>
            <a:srgbClr val="321E6C"/>
          </a:solidFill>
        </p:spPr>
        <p:txBody>
          <a:bodyPr wrap="square" tIns="108000" bIns="108000" rtlCol="0" anchor="ctr" anchorCtr="0">
            <a:spAutoFit/>
          </a:bodyPr>
          <a:lstStyle/>
          <a:p>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Ⅲ</a:t>
            </a:r>
            <a:r>
              <a:rPr lang="ja-JP" altLang="en-US" sz="2000" dirty="0" err="1">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港湾環境</a:t>
            </a: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施策について</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4" name="テキスト ボックス 23"/>
          <p:cNvSpPr txBox="1"/>
          <p:nvPr/>
        </p:nvSpPr>
        <p:spPr>
          <a:xfrm>
            <a:off x="9355061" y="6456942"/>
            <a:ext cx="412513" cy="257369"/>
          </a:xfrm>
          <a:prstGeom prst="rect">
            <a:avLst/>
          </a:prstGeom>
          <a:noFill/>
        </p:spPr>
        <p:txBody>
          <a:bodyPr wrap="square" lIns="36000" tIns="36000" rIns="36000" bIns="36000" rtlCol="0" anchor="ctr" anchorCtr="0">
            <a:spAutoFit/>
          </a:bodyPr>
          <a:lstStyle/>
          <a:p>
            <a:pPr algn="r"/>
            <a:r>
              <a:rPr kumimoji="1" lang="ja-JP" altLang="en-US" sz="1200" dirty="0">
                <a:latin typeface="ＭＳ Ｐゴシック" panose="020B0600070205080204" pitchFamily="50" charset="-128"/>
                <a:ea typeface="ＭＳ Ｐゴシック" panose="020B0600070205080204" pitchFamily="50" charset="-128"/>
              </a:rPr>
              <a:t>８</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33" name="テキスト ボックス 32"/>
          <p:cNvSpPr txBox="1"/>
          <p:nvPr/>
        </p:nvSpPr>
        <p:spPr>
          <a:xfrm>
            <a:off x="0" y="3544507"/>
            <a:ext cx="6532909" cy="323165"/>
          </a:xfrm>
          <a:prstGeom prst="rect">
            <a:avLst/>
          </a:prstGeom>
          <a:noFill/>
        </p:spPr>
        <p:txBody>
          <a:bodyPr wrap="square" rtlCol="0">
            <a:spAutoFit/>
          </a:bodyPr>
          <a:lstStyle/>
          <a:p>
            <a:pPr defTabSz="914400" fontAlgn="base">
              <a:spcBef>
                <a:spcPct val="0"/>
              </a:spcBef>
              <a:spcAft>
                <a:spcPct val="0"/>
              </a:spcAft>
            </a:pPr>
            <a:r>
              <a:rPr kumimoji="1" lang="ja-JP" altLang="en-US" sz="1500" dirty="0">
                <a:solidFill>
                  <a:srgbClr val="000000"/>
                </a:solidFill>
                <a:latin typeface="HGPｺﾞｼｯｸE" panose="020B0900000000000000" pitchFamily="50" charset="-128"/>
                <a:ea typeface="HGPｺﾞｼｯｸE" panose="020B0900000000000000" pitchFamily="50" charset="-128"/>
              </a:rPr>
              <a:t>（２）</a:t>
            </a:r>
            <a:r>
              <a:rPr kumimoji="1" lang="ja-JP" altLang="en-US" sz="1500" dirty="0" smtClean="0">
                <a:latin typeface="HGPｺﾞｼｯｸE" panose="020B0900000000000000" pitchFamily="50" charset="-128"/>
                <a:ea typeface="HGPｺﾞｼｯｸE" panose="020B0900000000000000" pitchFamily="50" charset="-128"/>
              </a:rPr>
              <a:t>インセンティブ制度の導入</a:t>
            </a:r>
            <a:r>
              <a:rPr lang="en-US" altLang="ja-JP" sz="1500" dirty="0" smtClean="0">
                <a:latin typeface="HGPｺﾞｼｯｸE" panose="020B0900000000000000" pitchFamily="50" charset="-128"/>
                <a:ea typeface="HGPｺﾞｼｯｸE" panose="020B0900000000000000" pitchFamily="50" charset="-128"/>
              </a:rPr>
              <a:t>【</a:t>
            </a:r>
            <a:r>
              <a:rPr lang="ja-JP" altLang="en-US" sz="1500" dirty="0">
                <a:latin typeface="HGPｺﾞｼｯｸE" panose="020B0900000000000000" pitchFamily="50" charset="-128"/>
                <a:ea typeface="HGPｺﾞｼｯｸE" panose="020B0900000000000000" pitchFamily="50" charset="-128"/>
              </a:rPr>
              <a:t>大阪港</a:t>
            </a:r>
            <a:r>
              <a:rPr lang="en-US" altLang="ja-JP" sz="1500" dirty="0">
                <a:latin typeface="HGPｺﾞｼｯｸE" panose="020B0900000000000000" pitchFamily="50" charset="-128"/>
                <a:ea typeface="HGPｺﾞｼｯｸE" panose="020B0900000000000000" pitchFamily="50" charset="-128"/>
              </a:rPr>
              <a:t>】</a:t>
            </a:r>
          </a:p>
        </p:txBody>
      </p:sp>
      <p:sp>
        <p:nvSpPr>
          <p:cNvPr id="15" name="テキスト ボックス 14">
            <a:extLst>
              <a:ext uri="{FF2B5EF4-FFF2-40B4-BE49-F238E27FC236}">
                <a16:creationId xmlns:a16="http://schemas.microsoft.com/office/drawing/2014/main" id="{487CDFD1-3504-4625-9A73-18DA17882E37}"/>
              </a:ext>
            </a:extLst>
          </p:cNvPr>
          <p:cNvSpPr txBox="1"/>
          <p:nvPr/>
        </p:nvSpPr>
        <p:spPr>
          <a:xfrm>
            <a:off x="81809" y="3879265"/>
            <a:ext cx="9587787" cy="1638910"/>
          </a:xfrm>
          <a:prstGeom prst="rect">
            <a:avLst/>
          </a:prstGeom>
          <a:noFill/>
        </p:spPr>
        <p:txBody>
          <a:bodyPr wrap="square" rtlCol="0">
            <a:spAutoFit/>
          </a:bodyPr>
          <a:lstStyle/>
          <a:p>
            <a:pPr>
              <a:lnSpc>
                <a:spcPct val="150000"/>
              </a:lnSpc>
              <a:spcAft>
                <a:spcPts val="300"/>
              </a:spcAft>
            </a:pPr>
            <a:r>
              <a:rPr lang="ja-JP" altLang="en-US" sz="1400" dirty="0">
                <a:latin typeface="HGPｺﾞｼｯｸE" panose="020B0900000000000000" pitchFamily="50" charset="-128"/>
                <a:ea typeface="HGPｺﾞｼｯｸE" panose="020B0900000000000000" pitchFamily="50" charset="-128"/>
              </a:rPr>
              <a:t>〇 グリーンアウォード財団認証船舶に対する入港料の減免 </a:t>
            </a:r>
            <a:endParaRPr lang="en-US" altLang="ja-JP" sz="1400" dirty="0">
              <a:latin typeface="HGPｺﾞｼｯｸE" panose="020B0900000000000000" pitchFamily="50" charset="-128"/>
              <a:ea typeface="HGPｺﾞｼｯｸE" panose="020B0900000000000000" pitchFamily="50" charset="-128"/>
            </a:endParaRPr>
          </a:p>
          <a:p>
            <a:pPr>
              <a:lnSpc>
                <a:spcPct val="150000"/>
              </a:lnSpc>
              <a:spcAft>
                <a:spcPts val="0"/>
              </a:spcAft>
            </a:pPr>
            <a:r>
              <a:rPr lang="ja-JP" altLang="en-US" sz="1400" dirty="0">
                <a:latin typeface="+mn-ea"/>
              </a:rPr>
              <a:t>　 ・目的　港湾の環境保護・船舶の安全運航の取組みを進めることにより、大阪港の国際競争力の強化を図る。</a:t>
            </a:r>
            <a:endParaRPr lang="en-US" altLang="ja-JP" sz="1400" dirty="0">
              <a:latin typeface="+mn-ea"/>
            </a:endParaRPr>
          </a:p>
          <a:p>
            <a:pPr>
              <a:lnSpc>
                <a:spcPct val="150000"/>
              </a:lnSpc>
              <a:spcAft>
                <a:spcPts val="0"/>
              </a:spcAft>
            </a:pPr>
            <a:r>
              <a:rPr lang="ja-JP" altLang="en-US" sz="1400" dirty="0">
                <a:latin typeface="+mn-ea"/>
              </a:rPr>
              <a:t>　 ・内容　グリーンアウォード財団認証船舶の入港時 ⇒ 入港料の</a:t>
            </a:r>
            <a:r>
              <a:rPr lang="en-US" altLang="ja-JP" sz="1400" dirty="0">
                <a:latin typeface="+mn-ea"/>
              </a:rPr>
              <a:t>10%</a:t>
            </a:r>
            <a:r>
              <a:rPr lang="ja-JP" altLang="en-US" sz="1400" dirty="0">
                <a:latin typeface="+mn-ea"/>
              </a:rPr>
              <a:t>減免　</a:t>
            </a:r>
            <a:r>
              <a:rPr lang="en-US" altLang="ja-JP" sz="1400" dirty="0">
                <a:latin typeface="+mn-ea"/>
              </a:rPr>
              <a:t>【</a:t>
            </a:r>
            <a:r>
              <a:rPr lang="ja-JP" altLang="en-US" sz="1400" dirty="0">
                <a:latin typeface="+mn-ea"/>
              </a:rPr>
              <a:t>令和</a:t>
            </a:r>
            <a:r>
              <a:rPr lang="en-US" altLang="ja-JP" sz="1400" dirty="0">
                <a:latin typeface="+mn-ea"/>
              </a:rPr>
              <a:t>2</a:t>
            </a:r>
            <a:r>
              <a:rPr lang="ja-JP" altLang="en-US" sz="1400" dirty="0">
                <a:latin typeface="+mn-ea"/>
              </a:rPr>
              <a:t>年</a:t>
            </a:r>
            <a:r>
              <a:rPr lang="en-US" altLang="ja-JP" sz="1400" dirty="0">
                <a:latin typeface="+mn-ea"/>
              </a:rPr>
              <a:t>6</a:t>
            </a:r>
            <a:r>
              <a:rPr lang="ja-JP" altLang="en-US" sz="1400" dirty="0">
                <a:latin typeface="+mn-ea"/>
              </a:rPr>
              <a:t>月</a:t>
            </a:r>
            <a:r>
              <a:rPr lang="en-US" altLang="ja-JP" sz="1400" dirty="0">
                <a:latin typeface="+mn-ea"/>
              </a:rPr>
              <a:t>1</a:t>
            </a:r>
            <a:r>
              <a:rPr lang="ja-JP" altLang="en-US" sz="1400" dirty="0">
                <a:latin typeface="+mn-ea"/>
              </a:rPr>
              <a:t>日改正</a:t>
            </a:r>
            <a:r>
              <a:rPr lang="en-US" altLang="ja-JP" sz="1400" dirty="0">
                <a:latin typeface="+mn-ea"/>
              </a:rPr>
              <a:t>】 </a:t>
            </a:r>
          </a:p>
          <a:p>
            <a:pPr>
              <a:lnSpc>
                <a:spcPct val="150000"/>
              </a:lnSpc>
              <a:spcAft>
                <a:spcPts val="0"/>
              </a:spcAft>
            </a:pPr>
            <a:r>
              <a:rPr lang="ja-JP" altLang="en-US" sz="1400" dirty="0">
                <a:latin typeface="+mn-ea"/>
              </a:rPr>
              <a:t>　 ・効果　港湾環境保護や船舶の安全運航の取組みを進めている港として、世界に発信し、大阪港のプレゼンスの　</a:t>
            </a:r>
            <a:endParaRPr lang="en-US" altLang="ja-JP" sz="1400" dirty="0">
              <a:latin typeface="+mn-ea"/>
            </a:endParaRPr>
          </a:p>
          <a:p>
            <a:pPr>
              <a:spcAft>
                <a:spcPts val="0"/>
              </a:spcAft>
            </a:pPr>
            <a:r>
              <a:rPr lang="ja-JP" altLang="en-US" sz="1400" dirty="0">
                <a:latin typeface="+mn-ea"/>
              </a:rPr>
              <a:t>　　　　　 向上を図る。</a:t>
            </a:r>
          </a:p>
        </p:txBody>
      </p:sp>
      <p:sp>
        <p:nvSpPr>
          <p:cNvPr id="17" name="テキスト ボックス 16">
            <a:extLst>
              <a:ext uri="{FF2B5EF4-FFF2-40B4-BE49-F238E27FC236}">
                <a16:creationId xmlns:a16="http://schemas.microsoft.com/office/drawing/2014/main" id="{F6D69202-CE01-485A-9822-E0D777CB2A84}"/>
              </a:ext>
            </a:extLst>
          </p:cNvPr>
          <p:cNvSpPr txBox="1"/>
          <p:nvPr/>
        </p:nvSpPr>
        <p:spPr>
          <a:xfrm>
            <a:off x="81809" y="1192701"/>
            <a:ext cx="9479509" cy="2069797"/>
          </a:xfrm>
          <a:prstGeom prst="rect">
            <a:avLst/>
          </a:prstGeom>
          <a:noFill/>
        </p:spPr>
        <p:txBody>
          <a:bodyPr wrap="square" rtlCol="0">
            <a:spAutoFit/>
          </a:bodyPr>
          <a:lstStyle/>
          <a:p>
            <a:pPr>
              <a:lnSpc>
                <a:spcPct val="150000"/>
              </a:lnSpc>
              <a:spcAft>
                <a:spcPts val="300"/>
              </a:spcAft>
            </a:pPr>
            <a:r>
              <a:rPr lang="ja-JP" altLang="en-US" sz="1400" dirty="0">
                <a:latin typeface="HGPｺﾞｼｯｸE" panose="020B0900000000000000" pitchFamily="50" charset="-128"/>
                <a:ea typeface="HGPｺﾞｼｯｸE" panose="020B0900000000000000" pitchFamily="50" charset="-128"/>
              </a:rPr>
              <a:t> </a:t>
            </a:r>
            <a:r>
              <a:rPr lang="ja-JP" altLang="en-US" sz="1400" dirty="0" smtClean="0">
                <a:latin typeface="HGPｺﾞｼｯｸE" panose="020B0900000000000000" pitchFamily="50" charset="-128"/>
                <a:ea typeface="HGPｺﾞｼｯｸE" panose="020B0900000000000000" pitchFamily="50" charset="-128"/>
              </a:rPr>
              <a:t>〇 </a:t>
            </a:r>
            <a:r>
              <a:rPr lang="ja-JP" altLang="en-US" sz="1400" dirty="0">
                <a:latin typeface="HGPｺﾞｼｯｸE" panose="020B0900000000000000" pitchFamily="50" charset="-128"/>
                <a:ea typeface="HGPｺﾞｼｯｸE" panose="020B0900000000000000" pitchFamily="50" charset="-128"/>
              </a:rPr>
              <a:t>グリーンアウォード財団との協議経過</a:t>
            </a:r>
            <a:endParaRPr lang="en-US" altLang="ja-JP" sz="1400" dirty="0">
              <a:latin typeface="HGPｺﾞｼｯｸE" panose="020B0900000000000000" pitchFamily="50" charset="-128"/>
              <a:ea typeface="HGPｺﾞｼｯｸE" panose="020B0900000000000000" pitchFamily="50" charset="-128"/>
            </a:endParaRPr>
          </a:p>
          <a:p>
            <a:pPr>
              <a:lnSpc>
                <a:spcPct val="150000"/>
              </a:lnSpc>
              <a:spcAft>
                <a:spcPts val="0"/>
              </a:spcAft>
            </a:pPr>
            <a:r>
              <a:rPr lang="ja-JP" altLang="en-US" sz="1400" dirty="0">
                <a:latin typeface="+mn-ea"/>
              </a:rPr>
              <a:t>　 ・平成</a:t>
            </a:r>
            <a:r>
              <a:rPr lang="en-US" altLang="ja-JP" sz="1400" dirty="0">
                <a:latin typeface="+mn-ea"/>
              </a:rPr>
              <a:t>26</a:t>
            </a:r>
            <a:r>
              <a:rPr lang="ja-JP" altLang="en-US" sz="1400" dirty="0">
                <a:latin typeface="+mn-ea"/>
              </a:rPr>
              <a:t>年</a:t>
            </a:r>
            <a:r>
              <a:rPr lang="en-US" altLang="ja-JP" sz="1400" dirty="0">
                <a:latin typeface="+mn-ea"/>
              </a:rPr>
              <a:t>11</a:t>
            </a:r>
            <a:r>
              <a:rPr lang="ja-JP" altLang="en-US" sz="1400" dirty="0">
                <a:latin typeface="+mn-ea"/>
              </a:rPr>
              <a:t>月</a:t>
            </a:r>
            <a:r>
              <a:rPr lang="en-US" altLang="ja-JP" sz="1400" dirty="0">
                <a:latin typeface="+mn-ea"/>
              </a:rPr>
              <a:t>			 </a:t>
            </a:r>
            <a:r>
              <a:rPr lang="ja-JP" altLang="en-US" sz="1400" dirty="0">
                <a:latin typeface="+mn-ea"/>
              </a:rPr>
              <a:t>：財団よりグリーンアウォード・プログラムの紹介 </a:t>
            </a:r>
            <a:endParaRPr lang="en-US" altLang="ja-JP" sz="1400" dirty="0">
              <a:latin typeface="+mn-ea"/>
            </a:endParaRPr>
          </a:p>
          <a:p>
            <a:pPr>
              <a:lnSpc>
                <a:spcPct val="150000"/>
              </a:lnSpc>
              <a:spcAft>
                <a:spcPts val="0"/>
              </a:spcAft>
            </a:pPr>
            <a:r>
              <a:rPr lang="ja-JP" altLang="en-US" sz="1400" dirty="0">
                <a:latin typeface="+mn-ea"/>
              </a:rPr>
              <a:t>　 ・平成</a:t>
            </a:r>
            <a:r>
              <a:rPr lang="en-US" altLang="ja-JP" sz="1400" dirty="0">
                <a:latin typeface="+mn-ea"/>
              </a:rPr>
              <a:t>28</a:t>
            </a:r>
            <a:r>
              <a:rPr lang="ja-JP" altLang="en-US" sz="1400" dirty="0">
                <a:latin typeface="+mn-ea"/>
              </a:rPr>
              <a:t>年</a:t>
            </a:r>
            <a:r>
              <a:rPr lang="en-US" altLang="ja-JP" sz="1400" dirty="0">
                <a:latin typeface="+mn-ea"/>
              </a:rPr>
              <a:t>11</a:t>
            </a:r>
            <a:r>
              <a:rPr lang="ja-JP" altLang="en-US" sz="1400" dirty="0">
                <a:latin typeface="+mn-ea"/>
              </a:rPr>
              <a:t>月、平成</a:t>
            </a:r>
            <a:r>
              <a:rPr lang="en-US" altLang="ja-JP" sz="1400" dirty="0">
                <a:latin typeface="+mn-ea"/>
              </a:rPr>
              <a:t>29</a:t>
            </a:r>
            <a:r>
              <a:rPr lang="ja-JP" altLang="en-US" sz="1400" dirty="0">
                <a:latin typeface="+mn-ea"/>
              </a:rPr>
              <a:t>年</a:t>
            </a:r>
            <a:r>
              <a:rPr lang="en-US" altLang="ja-JP" sz="1400" dirty="0">
                <a:latin typeface="+mn-ea"/>
              </a:rPr>
              <a:t>10</a:t>
            </a:r>
            <a:r>
              <a:rPr lang="ja-JP" altLang="en-US" sz="1400" dirty="0">
                <a:latin typeface="+mn-ea"/>
              </a:rPr>
              <a:t>月：財団よりプログラムの取組み状況についての説明</a:t>
            </a:r>
            <a:endParaRPr lang="en-US" altLang="ja-JP" sz="1400" dirty="0">
              <a:latin typeface="+mn-ea"/>
            </a:endParaRPr>
          </a:p>
          <a:p>
            <a:pPr>
              <a:lnSpc>
                <a:spcPct val="150000"/>
              </a:lnSpc>
            </a:pPr>
            <a:r>
              <a:rPr lang="ja-JP" altLang="en-US" sz="1400" dirty="0">
                <a:latin typeface="+mn-ea"/>
              </a:rPr>
              <a:t>　 ・平成</a:t>
            </a:r>
            <a:r>
              <a:rPr lang="en-US" altLang="ja-JP" sz="1400" dirty="0">
                <a:latin typeface="+mn-ea"/>
              </a:rPr>
              <a:t>30</a:t>
            </a:r>
            <a:r>
              <a:rPr lang="ja-JP" altLang="en-US" sz="1400" dirty="0">
                <a:latin typeface="+mn-ea"/>
              </a:rPr>
              <a:t>年 </a:t>
            </a:r>
            <a:r>
              <a:rPr lang="en-US" altLang="ja-JP" sz="1400" dirty="0">
                <a:latin typeface="+mn-ea"/>
              </a:rPr>
              <a:t>4</a:t>
            </a:r>
            <a:r>
              <a:rPr lang="ja-JP" altLang="en-US" sz="1400" dirty="0">
                <a:latin typeface="+mn-ea"/>
              </a:rPr>
              <a:t>月</a:t>
            </a:r>
            <a:r>
              <a:rPr lang="en-US" altLang="ja-JP" sz="1400" dirty="0">
                <a:latin typeface="+mn-ea"/>
              </a:rPr>
              <a:t>			 </a:t>
            </a:r>
            <a:r>
              <a:rPr lang="ja-JP" altLang="en-US" sz="1400" dirty="0">
                <a:latin typeface="+mn-ea"/>
              </a:rPr>
              <a:t>：財団より大阪港のプログラムへの参加要請</a:t>
            </a:r>
            <a:endParaRPr lang="en-US" altLang="ja-JP" sz="1400" dirty="0">
              <a:latin typeface="+mn-ea"/>
            </a:endParaRPr>
          </a:p>
          <a:p>
            <a:pPr>
              <a:lnSpc>
                <a:spcPct val="150000"/>
              </a:lnSpc>
            </a:pPr>
            <a:r>
              <a:rPr lang="ja-JP" altLang="en-US" sz="1400" dirty="0">
                <a:latin typeface="+mn-ea"/>
              </a:rPr>
              <a:t>　 ・令和元年 </a:t>
            </a:r>
            <a:r>
              <a:rPr lang="en-US" altLang="ja-JP" sz="1400" dirty="0">
                <a:latin typeface="+mn-ea"/>
              </a:rPr>
              <a:t>5</a:t>
            </a:r>
            <a:r>
              <a:rPr lang="ja-JP" altLang="en-US" sz="1400" dirty="0">
                <a:latin typeface="+mn-ea"/>
              </a:rPr>
              <a:t>月</a:t>
            </a:r>
            <a:r>
              <a:rPr lang="en-US" altLang="ja-JP" sz="1400" dirty="0">
                <a:latin typeface="+mn-ea"/>
              </a:rPr>
              <a:t>			 </a:t>
            </a:r>
            <a:r>
              <a:rPr lang="ja-JP" altLang="en-US" sz="1400" dirty="0">
                <a:latin typeface="+mn-ea"/>
              </a:rPr>
              <a:t>：大阪市港湾局よりプログラムへの参加の意向を表明</a:t>
            </a:r>
            <a:endParaRPr lang="en-US" altLang="ja-JP" sz="1400" dirty="0">
              <a:latin typeface="+mn-ea"/>
            </a:endParaRPr>
          </a:p>
          <a:p>
            <a:pPr>
              <a:lnSpc>
                <a:spcPct val="150000"/>
              </a:lnSpc>
            </a:pPr>
            <a:r>
              <a:rPr lang="ja-JP" altLang="en-US" sz="1400" dirty="0">
                <a:latin typeface="+mn-ea"/>
              </a:rPr>
              <a:t>　 ・令和２年６月</a:t>
            </a:r>
            <a:r>
              <a:rPr lang="en-US" altLang="ja-JP" sz="1400" dirty="0">
                <a:latin typeface="+mn-ea"/>
              </a:rPr>
              <a:t>			</a:t>
            </a:r>
            <a:r>
              <a:rPr lang="ja-JP" altLang="en-US" sz="1400" dirty="0">
                <a:latin typeface="+mn-ea"/>
              </a:rPr>
              <a:t> ：大阪港のプログラムへの参加</a:t>
            </a:r>
            <a:endParaRPr lang="en-US" altLang="ja-JP" sz="1400" dirty="0">
              <a:solidFill>
                <a:srgbClr val="0070C0"/>
              </a:solidFill>
              <a:latin typeface="+mn-ea"/>
            </a:endParaRPr>
          </a:p>
        </p:txBody>
      </p:sp>
      <p:sp>
        <p:nvSpPr>
          <p:cNvPr id="3" name="テキスト ボックス 2"/>
          <p:cNvSpPr txBox="1"/>
          <p:nvPr/>
        </p:nvSpPr>
        <p:spPr>
          <a:xfrm>
            <a:off x="7402149" y="3143030"/>
            <a:ext cx="2479964" cy="477054"/>
          </a:xfrm>
          <a:prstGeom prst="rect">
            <a:avLst/>
          </a:prstGeom>
          <a:noFill/>
        </p:spPr>
        <p:txBody>
          <a:bodyPr wrap="square" rtlCol="0">
            <a:spAutoFit/>
          </a:bodyPr>
          <a:lstStyle/>
          <a:p>
            <a:pPr algn="ctr">
              <a:spcAft>
                <a:spcPts val="600"/>
              </a:spcAft>
            </a:pPr>
            <a:r>
              <a:rPr kumimoji="1" lang="ja-JP" altLang="en-US" sz="1000" dirty="0">
                <a:latin typeface="+mn-ea"/>
              </a:rPr>
              <a:t>グリーンアウォード・プログラム</a:t>
            </a:r>
            <a:endParaRPr kumimoji="1" lang="en-US" altLang="ja-JP" sz="1000" dirty="0">
              <a:latin typeface="+mn-ea"/>
            </a:endParaRPr>
          </a:p>
          <a:p>
            <a:pPr algn="ctr">
              <a:spcAft>
                <a:spcPts val="600"/>
              </a:spcAft>
            </a:pPr>
            <a:r>
              <a:rPr kumimoji="1" lang="ja-JP" altLang="en-US" sz="1000" dirty="0">
                <a:latin typeface="+mn-ea"/>
              </a:rPr>
              <a:t>銘板授与式（令和２年６月</a:t>
            </a:r>
            <a:r>
              <a:rPr kumimoji="1" lang="en-US" altLang="ja-JP" sz="1000" dirty="0">
                <a:latin typeface="+mn-ea"/>
              </a:rPr>
              <a:t>24</a:t>
            </a:r>
            <a:r>
              <a:rPr kumimoji="1" lang="ja-JP" altLang="en-US" sz="1000" dirty="0">
                <a:latin typeface="+mn-ea"/>
              </a:rPr>
              <a:t>日）</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2149" y="1486338"/>
            <a:ext cx="2409647" cy="1408290"/>
          </a:xfrm>
          <a:prstGeom prst="rect">
            <a:avLst/>
          </a:prstGeom>
        </p:spPr>
      </p:pic>
    </p:spTree>
    <p:extLst>
      <p:ext uri="{BB962C8B-B14F-4D97-AF65-F5344CB8AC3E}">
        <p14:creationId xmlns:p14="http://schemas.microsoft.com/office/powerpoint/2010/main" val="342354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 y="-2212"/>
            <a:ext cx="9905588" cy="525886"/>
          </a:xfrm>
          <a:prstGeom prst="rect">
            <a:avLst/>
          </a:prstGeom>
          <a:solidFill>
            <a:srgbClr val="321E6C"/>
          </a:solidFill>
        </p:spPr>
        <p:txBody>
          <a:bodyPr wrap="square" tIns="108000" bIns="108000" rtlCol="0" anchor="ctr" anchorCtr="0">
            <a:spAutoFit/>
          </a:bodyPr>
          <a:lstStyle/>
          <a:p>
            <a:r>
              <a:rPr lang="en-US" altLang="ja-JP" sz="2000" dirty="0" smtClean="0">
                <a:solidFill>
                  <a:schemeClr val="bg1"/>
                </a:solidFill>
                <a:latin typeface="HGP創英角ｺﾞｼｯｸUB" panose="020B0900000000000000" pitchFamily="50" charset="-128"/>
                <a:ea typeface="HGP創英角ｺﾞｼｯｸUB" panose="020B0900000000000000" pitchFamily="50" charset="-128"/>
              </a:rPr>
              <a:t>Ⅲ</a:t>
            </a:r>
            <a:r>
              <a:rPr lang="ja-JP" altLang="en-US" sz="2000" dirty="0" err="1">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港湾環境</a:t>
            </a: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施策について</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413" y="601485"/>
            <a:ext cx="8280920" cy="338554"/>
          </a:xfrm>
          <a:prstGeom prst="rect">
            <a:avLst/>
          </a:prstGeom>
          <a:noFill/>
        </p:spPr>
        <p:txBody>
          <a:bodyPr wrap="square" rtlCol="0">
            <a:spAutoFit/>
          </a:bodyPr>
          <a:lstStyle/>
          <a:p>
            <a:r>
              <a:rPr lang="ja-JP" altLang="en-US" sz="1600" dirty="0">
                <a:latin typeface="HGPｺﾞｼｯｸE" panose="020B0900000000000000" pitchFamily="50" charset="-128"/>
                <a:ea typeface="HGPｺﾞｼｯｸE" panose="020B0900000000000000" pitchFamily="50" charset="-128"/>
              </a:rPr>
              <a:t>３</a:t>
            </a:r>
            <a:r>
              <a:rPr lang="ja-JP" altLang="en-US" sz="1600" dirty="0" smtClean="0">
                <a:latin typeface="HGPｺﾞｼｯｸE" panose="020B0900000000000000" pitchFamily="50" charset="-128"/>
                <a:ea typeface="HGPｺﾞｼｯｸE" panose="020B0900000000000000" pitchFamily="50" charset="-128"/>
              </a:rPr>
              <a:t>．大阪</a:t>
            </a:r>
            <a:r>
              <a:rPr lang="ja-JP" altLang="en-US" sz="1600" dirty="0">
                <a:latin typeface="HGPｺﾞｼｯｸE" panose="020B0900000000000000" pitchFamily="50" charset="-128"/>
                <a:ea typeface="HGPｺﾞｼｯｸE" panose="020B0900000000000000" pitchFamily="50" charset="-128"/>
              </a:rPr>
              <a:t>湾の再生</a:t>
            </a:r>
            <a:endParaRPr lang="en-US" altLang="ja-JP" sz="1600" dirty="0">
              <a:latin typeface="HGPｺﾞｼｯｸE" panose="020B0900000000000000" pitchFamily="50" charset="-128"/>
              <a:ea typeface="HGPｺﾞｼｯｸE" panose="020B0900000000000000" pitchFamily="50" charset="-128"/>
            </a:endParaRPr>
          </a:p>
        </p:txBody>
      </p:sp>
      <p:sp>
        <p:nvSpPr>
          <p:cNvPr id="17" name="テキスト ボックス 16"/>
          <p:cNvSpPr txBox="1"/>
          <p:nvPr/>
        </p:nvSpPr>
        <p:spPr>
          <a:xfrm>
            <a:off x="9579373" y="6600631"/>
            <a:ext cx="320040" cy="257369"/>
          </a:xfrm>
          <a:prstGeom prst="rect">
            <a:avLst/>
          </a:prstGeom>
          <a:noFill/>
        </p:spPr>
        <p:txBody>
          <a:bodyPr wrap="square" lIns="36000" tIns="36000" rIns="36000" bIns="36000" rtlCol="0" anchor="ctr" anchorCtr="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９</a:t>
            </a:r>
          </a:p>
        </p:txBody>
      </p:sp>
      <p:sp>
        <p:nvSpPr>
          <p:cNvPr id="13" name="テキスト ボックス 12"/>
          <p:cNvSpPr txBox="1"/>
          <p:nvPr/>
        </p:nvSpPr>
        <p:spPr>
          <a:xfrm>
            <a:off x="315068" y="2384121"/>
            <a:ext cx="9248886" cy="553998"/>
          </a:xfrm>
          <a:prstGeom prst="rect">
            <a:avLst/>
          </a:prstGeom>
          <a:noFill/>
        </p:spPr>
        <p:txBody>
          <a:bodyPr wrap="square" rtlCol="0">
            <a:spAutoFit/>
          </a:bodyPr>
          <a:lstStyle/>
          <a:p>
            <a:pPr>
              <a:defRPr/>
            </a:pPr>
            <a:r>
              <a:rPr kumimoji="1" lang="ja-JP" altLang="en-US" sz="1600" b="0" i="0" u="none" strike="noStrike" kern="1200" cap="none" spc="0" normalizeH="0" baseline="0" noProof="0" dirty="0">
                <a:ln>
                  <a:noFill/>
                </a:ln>
                <a:solidFill>
                  <a:prstClr val="black"/>
                </a:solidFill>
                <a:effectLst/>
                <a:uLnTx/>
                <a:uFillTx/>
                <a:latin typeface="+mn-ea"/>
              </a:rPr>
              <a:t>　</a:t>
            </a:r>
            <a:r>
              <a:rPr kumimoji="1" lang="ja-JP" altLang="en-US" sz="1400" dirty="0" smtClean="0">
                <a:solidFill>
                  <a:prstClr val="black"/>
                </a:solidFill>
                <a:latin typeface="+mn-ea"/>
              </a:rPr>
              <a:t>だれ</a:t>
            </a:r>
            <a:r>
              <a:rPr kumimoji="1" lang="ja-JP" altLang="en-US" sz="1400" dirty="0">
                <a:solidFill>
                  <a:prstClr val="black"/>
                </a:solidFill>
                <a:latin typeface="+mn-ea"/>
              </a:rPr>
              <a:t>も</a:t>
            </a:r>
            <a:r>
              <a:rPr kumimoji="1" lang="ja-JP" altLang="ja-JP" sz="1400" dirty="0">
                <a:solidFill>
                  <a:prstClr val="black"/>
                </a:solidFill>
                <a:latin typeface="+mn-ea"/>
              </a:rPr>
              <a:t>が海とふれあえる親水空間や自然再生を目指した水辺空間の整備</a:t>
            </a:r>
            <a:r>
              <a:rPr kumimoji="1" lang="ja-JP" altLang="en-US" sz="1400" dirty="0">
                <a:solidFill>
                  <a:prstClr val="black"/>
                </a:solidFill>
                <a:latin typeface="+mn-ea"/>
              </a:rPr>
              <a:t>・保全</a:t>
            </a:r>
            <a:r>
              <a:rPr kumimoji="1" lang="ja-JP" altLang="ja-JP" sz="1400" dirty="0">
                <a:solidFill>
                  <a:prstClr val="black"/>
                </a:solidFill>
                <a:latin typeface="+mn-ea"/>
              </a:rPr>
              <a:t>を進めるとともに、地域住民などが参画した美しい港湾・海岸づくりを</a:t>
            </a:r>
            <a:r>
              <a:rPr kumimoji="1" lang="ja-JP" altLang="ja-JP" sz="1400" dirty="0" smtClean="0">
                <a:solidFill>
                  <a:prstClr val="black"/>
                </a:solidFill>
                <a:latin typeface="+mn-ea"/>
              </a:rPr>
              <a:t>進め</a:t>
            </a:r>
            <a:r>
              <a:rPr kumimoji="1" lang="ja-JP" altLang="en-US" sz="1400" dirty="0" smtClean="0">
                <a:solidFill>
                  <a:prstClr val="black"/>
                </a:solidFill>
                <a:latin typeface="+mn-ea"/>
              </a:rPr>
              <a:t>ていく</a:t>
            </a:r>
            <a:r>
              <a:rPr kumimoji="1" lang="ja-JP" altLang="en-US" sz="1400" dirty="0">
                <a:solidFill>
                  <a:prstClr val="black"/>
                </a:solidFill>
                <a:latin typeface="+mn-ea"/>
              </a:rPr>
              <a:t>。</a:t>
            </a:r>
            <a:endParaRPr kumimoji="1" lang="en-US" altLang="ja-JP" sz="1400" dirty="0">
              <a:solidFill>
                <a:prstClr val="black"/>
              </a:solidFill>
              <a:latin typeface="+mn-ea"/>
            </a:endParaRPr>
          </a:p>
        </p:txBody>
      </p:sp>
      <p:sp>
        <p:nvSpPr>
          <p:cNvPr id="15" name="テキスト ボックス 14"/>
          <p:cNvSpPr txBox="1"/>
          <p:nvPr/>
        </p:nvSpPr>
        <p:spPr>
          <a:xfrm>
            <a:off x="205807" y="3223293"/>
            <a:ext cx="5374230" cy="861774"/>
          </a:xfrm>
          <a:prstGeom prst="rect">
            <a:avLst/>
          </a:prstGeom>
          <a:noFill/>
          <a:ln>
            <a:noFill/>
            <a:prstDash val="dash"/>
          </a:ln>
        </p:spPr>
        <p:txBody>
          <a:bodyPr wrap="square" rtlCol="0">
            <a:spAutoFit/>
          </a:bodyPr>
          <a:lstStyle/>
          <a:p>
            <a:pPr>
              <a:lnSpc>
                <a:spcPts val="1500"/>
              </a:lnSpc>
            </a:pPr>
            <a:r>
              <a:rPr lang="ja-JP" altLang="en-US" sz="1400" dirty="0" smtClean="0">
                <a:latin typeface="+mn-ea"/>
              </a:rPr>
              <a:t>・地域</a:t>
            </a:r>
            <a:r>
              <a:rPr kumimoji="1" lang="ja-JP" altLang="en-US" sz="1400" dirty="0" smtClean="0">
                <a:latin typeface="+mn-ea"/>
              </a:rPr>
              <a:t>住民が身近に海辺で憩い楽しみ、海と触れ合えるよう背後</a:t>
            </a:r>
            <a:endParaRPr kumimoji="1" lang="en-US" altLang="ja-JP" sz="1400" dirty="0" smtClean="0">
              <a:latin typeface="+mn-ea"/>
            </a:endParaRPr>
          </a:p>
          <a:p>
            <a:pPr>
              <a:lnSpc>
                <a:spcPts val="1500"/>
              </a:lnSpc>
            </a:pPr>
            <a:r>
              <a:rPr kumimoji="1" lang="ja-JP" altLang="en-US" sz="1400" dirty="0">
                <a:latin typeface="+mn-ea"/>
              </a:rPr>
              <a:t>　</a:t>
            </a:r>
            <a:r>
              <a:rPr kumimoji="1" lang="ja-JP" altLang="en-US" sz="1400" dirty="0" smtClean="0">
                <a:latin typeface="+mn-ea"/>
              </a:rPr>
              <a:t>の生活空間や商業施設等と一体となった</a:t>
            </a:r>
            <a:r>
              <a:rPr lang="ja-JP" altLang="en-US" sz="1400" dirty="0">
                <a:latin typeface="+mn-ea"/>
              </a:rPr>
              <a:t>緑地</a:t>
            </a:r>
            <a:r>
              <a:rPr kumimoji="1" lang="ja-JP" altLang="en-US" sz="1400" dirty="0" smtClean="0">
                <a:latin typeface="+mn-ea"/>
              </a:rPr>
              <a:t>・海浜地等の整</a:t>
            </a:r>
            <a:endParaRPr kumimoji="1" lang="en-US" altLang="ja-JP" sz="1400" dirty="0" smtClean="0">
              <a:latin typeface="+mn-ea"/>
            </a:endParaRPr>
          </a:p>
          <a:p>
            <a:pPr>
              <a:lnSpc>
                <a:spcPts val="1500"/>
              </a:lnSpc>
            </a:pPr>
            <a:r>
              <a:rPr kumimoji="1" lang="ja-JP" altLang="en-US" sz="1400" dirty="0">
                <a:latin typeface="+mn-ea"/>
              </a:rPr>
              <a:t>　</a:t>
            </a:r>
            <a:r>
              <a:rPr kumimoji="1" lang="ja-JP" altLang="en-US" sz="1400" dirty="0" smtClean="0">
                <a:latin typeface="+mn-ea"/>
              </a:rPr>
              <a:t>備、保全を行い大阪</a:t>
            </a:r>
            <a:r>
              <a:rPr kumimoji="1" lang="ja-JP" altLang="en-US" sz="1400" dirty="0">
                <a:latin typeface="+mn-ea"/>
              </a:rPr>
              <a:t>湾再生に</a:t>
            </a:r>
            <a:r>
              <a:rPr kumimoji="1" lang="ja-JP" altLang="en-US" sz="1400" dirty="0" smtClean="0">
                <a:latin typeface="+mn-ea"/>
              </a:rPr>
              <a:t>向けた良好な水辺空間を確保する</a:t>
            </a:r>
            <a:endParaRPr kumimoji="1" lang="en-US" altLang="ja-JP" sz="1400" dirty="0" smtClean="0">
              <a:latin typeface="+mn-ea"/>
            </a:endParaRPr>
          </a:p>
          <a:p>
            <a:pPr>
              <a:lnSpc>
                <a:spcPts val="1500"/>
              </a:lnSpc>
            </a:pPr>
            <a:r>
              <a:rPr kumimoji="1" lang="ja-JP" altLang="en-US" sz="1400" dirty="0">
                <a:latin typeface="+mn-ea"/>
              </a:rPr>
              <a:t>　</a:t>
            </a:r>
            <a:r>
              <a:rPr kumimoji="1" lang="ja-JP" altLang="en-US" sz="1400" dirty="0" smtClean="0">
                <a:latin typeface="+mn-ea"/>
              </a:rPr>
              <a:t>取組み</a:t>
            </a:r>
            <a:r>
              <a:rPr kumimoji="1" lang="ja-JP" altLang="en-US" sz="1400" dirty="0">
                <a:latin typeface="+mn-ea"/>
              </a:rPr>
              <a:t>を</a:t>
            </a:r>
            <a:r>
              <a:rPr kumimoji="1" lang="ja-JP" altLang="en-US" sz="1400" dirty="0" smtClean="0">
                <a:latin typeface="+mn-ea"/>
              </a:rPr>
              <a:t>行っていく。</a:t>
            </a:r>
            <a:endParaRPr kumimoji="1" lang="en-US" altLang="ja-JP" sz="1400" dirty="0">
              <a:latin typeface="+mn-ea"/>
            </a:endParaRPr>
          </a:p>
        </p:txBody>
      </p:sp>
      <p:sp>
        <p:nvSpPr>
          <p:cNvPr id="22" name="テキスト ボックス 21"/>
          <p:cNvSpPr txBox="1"/>
          <p:nvPr/>
        </p:nvSpPr>
        <p:spPr>
          <a:xfrm>
            <a:off x="205807" y="5824353"/>
            <a:ext cx="5496790" cy="861774"/>
          </a:xfrm>
          <a:prstGeom prst="rect">
            <a:avLst/>
          </a:prstGeom>
          <a:noFill/>
          <a:ln>
            <a:noFill/>
            <a:prstDash val="dash"/>
          </a:ln>
        </p:spPr>
        <p:txBody>
          <a:bodyPr wrap="square" rtlCol="0">
            <a:spAutoFit/>
          </a:bodyPr>
          <a:lstStyle/>
          <a:p>
            <a:pPr>
              <a:lnSpc>
                <a:spcPts val="1500"/>
              </a:lnSpc>
            </a:pPr>
            <a:r>
              <a:rPr lang="ja-JP" altLang="en-US" sz="1400" dirty="0" smtClean="0">
                <a:latin typeface="+mn-ea"/>
              </a:rPr>
              <a:t>・</a:t>
            </a:r>
            <a:r>
              <a:rPr kumimoji="1" lang="ja-JP" altLang="en-US" sz="1400" dirty="0" smtClean="0">
                <a:latin typeface="+mn-ea"/>
              </a:rPr>
              <a:t>子供たちを</a:t>
            </a:r>
            <a:r>
              <a:rPr kumimoji="1" lang="ja-JP" altLang="en-US" sz="1400" dirty="0">
                <a:latin typeface="+mn-ea"/>
              </a:rPr>
              <a:t>対象と</a:t>
            </a:r>
            <a:r>
              <a:rPr kumimoji="1" lang="ja-JP" altLang="en-US" sz="1400" dirty="0" smtClean="0">
                <a:latin typeface="+mn-ea"/>
              </a:rPr>
              <a:t>した見</a:t>
            </a:r>
            <a:r>
              <a:rPr kumimoji="1" lang="ja-JP" altLang="en-US" sz="1400" dirty="0">
                <a:latin typeface="+mn-ea"/>
              </a:rPr>
              <a:t>学会や臨海部の</a:t>
            </a:r>
            <a:r>
              <a:rPr kumimoji="1" lang="ja-JP" altLang="en-US" sz="1400" dirty="0" smtClean="0">
                <a:latin typeface="+mn-ea"/>
              </a:rPr>
              <a:t>未利用地における</a:t>
            </a:r>
            <a:r>
              <a:rPr lang="en-US" altLang="ja-JP" sz="1400" dirty="0" smtClean="0">
                <a:latin typeface="+mn-ea"/>
              </a:rPr>
              <a:t>NPO</a:t>
            </a:r>
          </a:p>
          <a:p>
            <a:pPr>
              <a:lnSpc>
                <a:spcPts val="1500"/>
              </a:lnSpc>
            </a:pPr>
            <a:r>
              <a:rPr lang="ja-JP" altLang="en-US" sz="1400" dirty="0">
                <a:latin typeface="+mn-ea"/>
              </a:rPr>
              <a:t>　</a:t>
            </a:r>
            <a:r>
              <a:rPr lang="ja-JP" altLang="en-US" sz="1400" dirty="0" smtClean="0">
                <a:latin typeface="+mn-ea"/>
              </a:rPr>
              <a:t>や</a:t>
            </a:r>
            <a:r>
              <a:rPr kumimoji="1" lang="ja-JP" altLang="en-US" sz="1400" dirty="0" smtClean="0">
                <a:latin typeface="+mn-ea"/>
              </a:rPr>
              <a:t>ボランィア、企業</a:t>
            </a:r>
            <a:r>
              <a:rPr kumimoji="1" lang="ja-JP" altLang="en-US" sz="1400" dirty="0">
                <a:latin typeface="+mn-ea"/>
              </a:rPr>
              <a:t>などと協働</a:t>
            </a:r>
            <a:r>
              <a:rPr kumimoji="1" lang="ja-JP" altLang="en-US" sz="1400" dirty="0" smtClean="0">
                <a:latin typeface="+mn-ea"/>
              </a:rPr>
              <a:t>した森づくり等を行う</a:t>
            </a:r>
            <a:r>
              <a:rPr kumimoji="1" lang="ja-JP" altLang="en-US" sz="1400" dirty="0">
                <a:latin typeface="+mn-ea"/>
              </a:rPr>
              <a:t>ことに</a:t>
            </a:r>
            <a:r>
              <a:rPr kumimoji="1" lang="ja-JP" altLang="en-US" sz="1400" dirty="0" err="1" smtClean="0">
                <a:latin typeface="+mn-ea"/>
              </a:rPr>
              <a:t>よ</a:t>
            </a:r>
            <a:endParaRPr kumimoji="1" lang="en-US" altLang="ja-JP" sz="1400" dirty="0" smtClean="0">
              <a:latin typeface="+mn-ea"/>
            </a:endParaRPr>
          </a:p>
          <a:p>
            <a:pPr>
              <a:lnSpc>
                <a:spcPts val="1500"/>
              </a:lnSpc>
            </a:pPr>
            <a:r>
              <a:rPr kumimoji="1" lang="ja-JP" altLang="en-US" sz="1400" dirty="0">
                <a:latin typeface="+mn-ea"/>
              </a:rPr>
              <a:t>　</a:t>
            </a:r>
            <a:r>
              <a:rPr kumimoji="1" lang="ja-JP" altLang="en-US" sz="1400" dirty="0" smtClean="0">
                <a:latin typeface="+mn-ea"/>
              </a:rPr>
              <a:t>り、地域住民の皆様の自然</a:t>
            </a:r>
            <a:r>
              <a:rPr kumimoji="1" lang="ja-JP" altLang="en-US" sz="1400" dirty="0">
                <a:latin typeface="+mn-ea"/>
              </a:rPr>
              <a:t>と</a:t>
            </a:r>
            <a:r>
              <a:rPr kumimoji="1" lang="ja-JP" altLang="en-US" sz="1400" dirty="0" smtClean="0">
                <a:latin typeface="+mn-ea"/>
              </a:rPr>
              <a:t>のふれあいの場</a:t>
            </a:r>
            <a:r>
              <a:rPr lang="ja-JP" altLang="en-US" sz="1400" dirty="0">
                <a:latin typeface="+mn-ea"/>
              </a:rPr>
              <a:t>及</a:t>
            </a:r>
            <a:r>
              <a:rPr lang="ja-JP" altLang="en-US" sz="1400" dirty="0" smtClean="0">
                <a:latin typeface="+mn-ea"/>
              </a:rPr>
              <a:t>び</a:t>
            </a:r>
            <a:r>
              <a:rPr kumimoji="1" lang="ja-JP" altLang="en-US" sz="1400" dirty="0" smtClean="0">
                <a:latin typeface="+mn-ea"/>
              </a:rPr>
              <a:t>環境学習の場</a:t>
            </a:r>
            <a:endParaRPr kumimoji="1" lang="en-US" altLang="ja-JP" sz="1400" dirty="0" smtClean="0">
              <a:latin typeface="+mn-ea"/>
            </a:endParaRPr>
          </a:p>
          <a:p>
            <a:pPr>
              <a:lnSpc>
                <a:spcPts val="1500"/>
              </a:lnSpc>
            </a:pPr>
            <a:r>
              <a:rPr kumimoji="1" lang="ja-JP" altLang="en-US" sz="1400" dirty="0">
                <a:latin typeface="+mn-ea"/>
              </a:rPr>
              <a:t>　</a:t>
            </a:r>
            <a:r>
              <a:rPr kumimoji="1" lang="ja-JP" altLang="en-US" sz="1400" dirty="0" smtClean="0">
                <a:latin typeface="+mn-ea"/>
              </a:rPr>
              <a:t>の</a:t>
            </a:r>
            <a:r>
              <a:rPr kumimoji="1" lang="ja-JP" altLang="en-US" sz="1400" dirty="0">
                <a:latin typeface="+mn-ea"/>
              </a:rPr>
              <a:t>拡大を</a:t>
            </a:r>
            <a:r>
              <a:rPr kumimoji="1" lang="ja-JP" altLang="en-US" sz="1400" dirty="0" smtClean="0">
                <a:latin typeface="+mn-ea"/>
              </a:rPr>
              <a:t>図っていく。</a:t>
            </a:r>
            <a:endParaRPr kumimoji="1" lang="en-US" altLang="ja-JP" sz="1400" dirty="0" smtClean="0">
              <a:latin typeface="+mn-ea"/>
            </a:endParaRPr>
          </a:p>
        </p:txBody>
      </p:sp>
      <p:sp>
        <p:nvSpPr>
          <p:cNvPr id="23" name="テキスト ボックス 22"/>
          <p:cNvSpPr txBox="1"/>
          <p:nvPr/>
        </p:nvSpPr>
        <p:spPr>
          <a:xfrm>
            <a:off x="222626" y="4343248"/>
            <a:ext cx="5340591" cy="1246495"/>
          </a:xfrm>
          <a:prstGeom prst="rect">
            <a:avLst/>
          </a:prstGeom>
          <a:noFill/>
          <a:ln>
            <a:noFill/>
            <a:prstDash val="dash"/>
          </a:ln>
        </p:spPr>
        <p:txBody>
          <a:bodyPr wrap="square" rtlCol="0">
            <a:spAutoFit/>
          </a:bodyPr>
          <a:lstStyle/>
          <a:p>
            <a:pPr>
              <a:lnSpc>
                <a:spcPts val="1500"/>
              </a:lnSpc>
            </a:pPr>
            <a:r>
              <a:rPr lang="ja-JP" altLang="en-US" sz="1400" dirty="0" smtClean="0">
                <a:latin typeface="+mn-ea"/>
              </a:rPr>
              <a:t>・</a:t>
            </a:r>
            <a:r>
              <a:rPr kumimoji="1" lang="ja-JP" altLang="en-US" sz="1400" dirty="0" smtClean="0">
                <a:latin typeface="+mn-ea"/>
              </a:rPr>
              <a:t>地元自治会や企業などの団体と協働して</a:t>
            </a:r>
            <a:r>
              <a:rPr kumimoji="1" lang="ja-JP" altLang="en-US" sz="1400" dirty="0">
                <a:latin typeface="+mn-ea"/>
              </a:rPr>
              <a:t>清掃や</a:t>
            </a:r>
            <a:r>
              <a:rPr kumimoji="1" lang="ja-JP" altLang="en-US" sz="1400" dirty="0" smtClean="0">
                <a:latin typeface="+mn-ea"/>
              </a:rPr>
              <a:t>緑化の活動を行</a:t>
            </a:r>
            <a:endParaRPr kumimoji="1" lang="en-US" altLang="ja-JP" sz="1400" dirty="0" smtClean="0">
              <a:latin typeface="+mn-ea"/>
            </a:endParaRPr>
          </a:p>
          <a:p>
            <a:pPr>
              <a:lnSpc>
                <a:spcPts val="1500"/>
              </a:lnSpc>
            </a:pPr>
            <a:r>
              <a:rPr kumimoji="1" lang="ja-JP" altLang="en-US" sz="1400" dirty="0">
                <a:latin typeface="+mn-ea"/>
              </a:rPr>
              <a:t>　</a:t>
            </a:r>
            <a:r>
              <a:rPr kumimoji="1" lang="ja-JP" altLang="en-US" sz="1400" dirty="0" err="1" smtClean="0">
                <a:latin typeface="+mn-ea"/>
              </a:rPr>
              <a:t>う</a:t>
            </a:r>
            <a:r>
              <a:rPr kumimoji="1" lang="ja-JP" altLang="en-US" sz="1400" dirty="0" smtClean="0">
                <a:latin typeface="+mn-ea"/>
              </a:rPr>
              <a:t>ことにより、地域</a:t>
            </a:r>
            <a:r>
              <a:rPr kumimoji="1" lang="ja-JP" altLang="en-US" sz="1400" dirty="0">
                <a:latin typeface="+mn-ea"/>
              </a:rPr>
              <a:t>に</a:t>
            </a:r>
            <a:r>
              <a:rPr kumimoji="1" lang="ja-JP" altLang="en-US" sz="1400" dirty="0" smtClean="0">
                <a:latin typeface="+mn-ea"/>
              </a:rPr>
              <a:t>愛され大切に</a:t>
            </a:r>
            <a:r>
              <a:rPr lang="ja-JP" altLang="en-US" sz="1400" dirty="0">
                <a:latin typeface="+mn-ea"/>
              </a:rPr>
              <a:t>される</a:t>
            </a:r>
            <a:r>
              <a:rPr lang="ja-JP" altLang="en-US" sz="1400" dirty="0" smtClean="0">
                <a:latin typeface="+mn-ea"/>
              </a:rPr>
              <a:t>港湾・海岸美化</a:t>
            </a:r>
            <a:r>
              <a:rPr kumimoji="1" lang="ja-JP" altLang="en-US" sz="1400" dirty="0" smtClean="0">
                <a:latin typeface="+mn-ea"/>
              </a:rPr>
              <a:t>の更</a:t>
            </a:r>
            <a:endParaRPr kumimoji="1" lang="en-US" altLang="ja-JP" sz="1400" dirty="0" smtClean="0">
              <a:latin typeface="+mn-ea"/>
            </a:endParaRPr>
          </a:p>
          <a:p>
            <a:pPr>
              <a:lnSpc>
                <a:spcPts val="1500"/>
              </a:lnSpc>
            </a:pPr>
            <a:r>
              <a:rPr kumimoji="1" lang="ja-JP" altLang="en-US" sz="1400" dirty="0">
                <a:latin typeface="+mn-ea"/>
              </a:rPr>
              <a:t>　</a:t>
            </a:r>
            <a:r>
              <a:rPr kumimoji="1" lang="ja-JP" altLang="en-US" sz="1400" dirty="0" smtClean="0">
                <a:latin typeface="+mn-ea"/>
              </a:rPr>
              <a:t>なる推進を図っていく。</a:t>
            </a:r>
            <a:endParaRPr kumimoji="1" lang="en-US" altLang="ja-JP" sz="1400" dirty="0" smtClean="0">
              <a:latin typeface="+mn-ea"/>
            </a:endParaRPr>
          </a:p>
          <a:p>
            <a:pPr>
              <a:lnSpc>
                <a:spcPts val="1500"/>
              </a:lnSpc>
            </a:pPr>
            <a:r>
              <a:rPr lang="ja-JP" altLang="en-US" sz="1400" dirty="0" smtClean="0">
                <a:latin typeface="+mn-ea"/>
              </a:rPr>
              <a:t>・</a:t>
            </a:r>
            <a:r>
              <a:rPr kumimoji="1" lang="ja-JP" altLang="en-US" sz="1400" dirty="0" smtClean="0">
                <a:latin typeface="+mn-ea"/>
              </a:rPr>
              <a:t>また、地域住民や港湾事業者の参加</a:t>
            </a:r>
            <a:r>
              <a:rPr kumimoji="1" lang="ja-JP" altLang="en-US" sz="1400" dirty="0">
                <a:latin typeface="+mn-ea"/>
              </a:rPr>
              <a:t>に</a:t>
            </a:r>
            <a:r>
              <a:rPr kumimoji="1" lang="ja-JP" altLang="en-US" sz="1400" dirty="0" smtClean="0">
                <a:latin typeface="+mn-ea"/>
              </a:rPr>
              <a:t>よる活動を通してマナー</a:t>
            </a:r>
            <a:endParaRPr kumimoji="1" lang="en-US" altLang="ja-JP" sz="1400" dirty="0" smtClean="0">
              <a:latin typeface="+mn-ea"/>
            </a:endParaRPr>
          </a:p>
          <a:p>
            <a:pPr>
              <a:lnSpc>
                <a:spcPts val="1500"/>
              </a:lnSpc>
            </a:pPr>
            <a:r>
              <a:rPr kumimoji="1" lang="ja-JP" altLang="en-US" sz="1400" dirty="0">
                <a:latin typeface="+mn-ea"/>
              </a:rPr>
              <a:t>　</a:t>
            </a:r>
            <a:r>
              <a:rPr kumimoji="1" lang="ja-JP" altLang="en-US" sz="1400" dirty="0" smtClean="0">
                <a:latin typeface="+mn-ea"/>
              </a:rPr>
              <a:t>向上や</a:t>
            </a:r>
            <a:r>
              <a:rPr lang="ja-JP" altLang="en-US" sz="1400" dirty="0" smtClean="0">
                <a:latin typeface="+mn-ea"/>
              </a:rPr>
              <a:t>港湾</a:t>
            </a:r>
            <a:r>
              <a:rPr lang="ja-JP" altLang="en-US" sz="1400" dirty="0">
                <a:latin typeface="+mn-ea"/>
              </a:rPr>
              <a:t>・</a:t>
            </a:r>
            <a:r>
              <a:rPr lang="ja-JP" altLang="en-US" sz="1400" dirty="0" smtClean="0">
                <a:latin typeface="+mn-ea"/>
              </a:rPr>
              <a:t>海岸がより親しみのある場に向けて、美化のさら</a:t>
            </a:r>
            <a:endParaRPr lang="en-US" altLang="ja-JP" sz="1400" dirty="0" smtClean="0">
              <a:latin typeface="+mn-ea"/>
            </a:endParaRPr>
          </a:p>
          <a:p>
            <a:pPr>
              <a:lnSpc>
                <a:spcPts val="1500"/>
              </a:lnSpc>
            </a:pPr>
            <a:r>
              <a:rPr lang="ja-JP" altLang="en-US" sz="1400" dirty="0">
                <a:latin typeface="+mn-ea"/>
              </a:rPr>
              <a:t>　</a:t>
            </a:r>
            <a:r>
              <a:rPr lang="ja-JP" altLang="en-US" sz="1400" dirty="0" smtClean="0">
                <a:latin typeface="+mn-ea"/>
              </a:rPr>
              <a:t>なる取組みを</a:t>
            </a:r>
            <a:r>
              <a:rPr kumimoji="1" lang="ja-JP" altLang="en-US" sz="1400" dirty="0" smtClean="0">
                <a:latin typeface="+mn-ea"/>
              </a:rPr>
              <a:t>推進していく。</a:t>
            </a:r>
            <a:endParaRPr kumimoji="1" lang="en-US" altLang="ja-JP" sz="1400" dirty="0" smtClean="0">
              <a:latin typeface="+mn-ea"/>
            </a:endParaRPr>
          </a:p>
        </p:txBody>
      </p:sp>
      <p:grpSp>
        <p:nvGrpSpPr>
          <p:cNvPr id="9" name="グループ化 8"/>
          <p:cNvGrpSpPr/>
          <p:nvPr/>
        </p:nvGrpSpPr>
        <p:grpSpPr>
          <a:xfrm>
            <a:off x="7848526" y="2814452"/>
            <a:ext cx="1736131" cy="1302690"/>
            <a:chOff x="7640446" y="2876907"/>
            <a:chExt cx="1873771" cy="1382612"/>
          </a:xfrm>
        </p:grpSpPr>
        <p:pic>
          <p:nvPicPr>
            <p:cNvPr id="44" name="Picture 2" descr="干潟イメー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0446" y="2876907"/>
              <a:ext cx="1873771" cy="1382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 name="テキスト ボックス 94"/>
            <p:cNvSpPr txBox="1"/>
            <p:nvPr/>
          </p:nvSpPr>
          <p:spPr>
            <a:xfrm>
              <a:off x="7716926" y="4083781"/>
              <a:ext cx="1645585" cy="163329"/>
            </a:xfrm>
            <a:prstGeom prst="rect">
              <a:avLst/>
            </a:prstGeom>
            <a:solidFill>
              <a:schemeClr val="bg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spAutoFit/>
            </a:bodyPr>
            <a:lstStyle>
              <a:defPPr>
                <a:defRPr lang="en-US"/>
              </a:defPPr>
              <a:lvl1pPr indent="0">
                <a:defRPr kumimoji="1" sz="1000">
                  <a:solidFill>
                    <a:schemeClr val="tx1"/>
                  </a:solidFill>
                  <a:latin typeface="Meiryo UI" panose="020B0604030504040204" pitchFamily="50" charset="-128"/>
                  <a:ea typeface="Meiryo UI" panose="020B0604030504040204" pitchFamily="50" charset="-128"/>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ja-JP" altLang="en-US" dirty="0"/>
                <a:t>堺泉北港堺２区　人工干潟</a:t>
              </a:r>
              <a:endParaRPr lang="en-US" altLang="ja-JP" dirty="0"/>
            </a:p>
          </p:txBody>
        </p:sp>
      </p:grpSp>
      <p:sp>
        <p:nvSpPr>
          <p:cNvPr id="41" name="テキスト ボックス 94"/>
          <p:cNvSpPr txBox="1"/>
          <p:nvPr/>
        </p:nvSpPr>
        <p:spPr>
          <a:xfrm>
            <a:off x="7848526" y="2812354"/>
            <a:ext cx="1809750" cy="153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河川浚渫土砂等の活用事例）</a:t>
            </a:r>
            <a:endParaRPr kumimoji="1" lang="en-US" altLang="ja-JP" sz="1000" dirty="0">
              <a:latin typeface="Meiryo UI" panose="020B0604030504040204" pitchFamily="50" charset="-128"/>
              <a:ea typeface="Meiryo UI" panose="020B0604030504040204" pitchFamily="50" charset="-128"/>
            </a:endParaRPr>
          </a:p>
        </p:txBody>
      </p:sp>
      <p:sp>
        <p:nvSpPr>
          <p:cNvPr id="27" name="正方形/長方形 26"/>
          <p:cNvSpPr/>
          <p:nvPr/>
        </p:nvSpPr>
        <p:spPr>
          <a:xfrm>
            <a:off x="42617" y="2857698"/>
            <a:ext cx="2738486" cy="3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ｺﾞｼｯｸE" panose="020B0900000000000000" pitchFamily="50" charset="-128"/>
                <a:ea typeface="HGPｺﾞｼｯｸE" panose="020B0900000000000000" pitchFamily="50" charset="-128"/>
              </a:rPr>
              <a:t>〇</a:t>
            </a:r>
            <a:r>
              <a:rPr lang="ja-JP" altLang="en-US" sz="1400" dirty="0" smtClean="0">
                <a:solidFill>
                  <a:schemeClr val="tx1"/>
                </a:solidFill>
                <a:latin typeface="HGPｺﾞｼｯｸE" panose="020B0900000000000000" pitchFamily="50" charset="-128"/>
                <a:ea typeface="HGPｺﾞｼｯｸE" panose="020B0900000000000000" pitchFamily="50" charset="-128"/>
              </a:rPr>
              <a:t> </a:t>
            </a:r>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水辺空間整備・保全</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29" name="正方形/長方形 28"/>
          <p:cNvSpPr/>
          <p:nvPr/>
        </p:nvSpPr>
        <p:spPr>
          <a:xfrm>
            <a:off x="42617" y="4029524"/>
            <a:ext cx="1838154" cy="3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ｺﾞｼｯｸE" panose="020B0900000000000000" pitchFamily="50" charset="-128"/>
                <a:ea typeface="HGPｺﾞｼｯｸE" panose="020B0900000000000000" pitchFamily="50" charset="-128"/>
              </a:rPr>
              <a:t>〇</a:t>
            </a:r>
            <a:r>
              <a:rPr lang="ja-JP" altLang="en-US" sz="1400" dirty="0" smtClean="0">
                <a:solidFill>
                  <a:schemeClr val="tx1"/>
                </a:solidFill>
                <a:latin typeface="HGPｺﾞｼｯｸE" panose="020B0900000000000000" pitchFamily="50" charset="-128"/>
                <a:ea typeface="HGPｺﾞｼｯｸE" panose="020B0900000000000000" pitchFamily="50" charset="-128"/>
              </a:rPr>
              <a:t> </a:t>
            </a:r>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美化</a:t>
            </a:r>
            <a:r>
              <a:rPr kumimoji="1" lang="ja-JP" altLang="en-US" sz="1400" dirty="0">
                <a:solidFill>
                  <a:schemeClr val="tx1"/>
                </a:solidFill>
                <a:latin typeface="HGPｺﾞｼｯｸE" panose="020B0900000000000000" pitchFamily="50" charset="-128"/>
                <a:ea typeface="HGPｺﾞｼｯｸE" panose="020B0900000000000000" pitchFamily="50" charset="-128"/>
              </a:rPr>
              <a:t>活動</a:t>
            </a:r>
          </a:p>
        </p:txBody>
      </p:sp>
      <p:sp>
        <p:nvSpPr>
          <p:cNvPr id="30" name="正方形/長方形 29"/>
          <p:cNvSpPr/>
          <p:nvPr/>
        </p:nvSpPr>
        <p:spPr>
          <a:xfrm>
            <a:off x="42617" y="5503497"/>
            <a:ext cx="2260184" cy="3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ｺﾞｼｯｸE" panose="020B0900000000000000" pitchFamily="50" charset="-128"/>
                <a:ea typeface="HGPｺﾞｼｯｸE" panose="020B0900000000000000" pitchFamily="50" charset="-128"/>
              </a:rPr>
              <a:t>〇</a:t>
            </a:r>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ふれあい、学習の場</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grpSp>
        <p:nvGrpSpPr>
          <p:cNvPr id="5" name="グループ化 4"/>
          <p:cNvGrpSpPr/>
          <p:nvPr/>
        </p:nvGrpSpPr>
        <p:grpSpPr>
          <a:xfrm>
            <a:off x="6011742" y="2813991"/>
            <a:ext cx="1741548" cy="1331781"/>
            <a:chOff x="5795558" y="2279460"/>
            <a:chExt cx="2104081" cy="1530817"/>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558" y="2279460"/>
              <a:ext cx="2104081" cy="1530817"/>
            </a:xfrm>
            <a:prstGeom prst="rect">
              <a:avLst/>
            </a:prstGeom>
            <a:noFill/>
            <a:ln w="9525">
              <a:solidFill>
                <a:srgbClr val="000000"/>
              </a:solidFill>
              <a:miter lim="800000"/>
              <a:headEnd/>
              <a:tailEnd/>
            </a:ln>
          </p:spPr>
        </p:pic>
        <p:sp>
          <p:nvSpPr>
            <p:cNvPr id="31" name="テキスト ボックス 94"/>
            <p:cNvSpPr txBox="1"/>
            <p:nvPr/>
          </p:nvSpPr>
          <p:spPr>
            <a:xfrm>
              <a:off x="5880765" y="3600031"/>
              <a:ext cx="1942394" cy="177336"/>
            </a:xfrm>
            <a:prstGeom prst="rect">
              <a:avLst/>
            </a:prstGeom>
            <a:solidFill>
              <a:schemeClr val="bg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spAutoFit/>
            </a:bodyPr>
            <a:lstStyle>
              <a:defPPr>
                <a:defRPr lang="en-US"/>
              </a:defPPr>
              <a:lvl1pPr indent="0">
                <a:defRPr kumimoji="1" sz="1000">
                  <a:solidFill>
                    <a:schemeClr val="tx1"/>
                  </a:solidFill>
                  <a:latin typeface="Meiryo UI" panose="020B0604030504040204" pitchFamily="50" charset="-128"/>
                  <a:ea typeface="Meiryo UI" panose="020B0604030504040204" pitchFamily="50" charset="-128"/>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ja-JP" altLang="en-US" dirty="0"/>
                <a:t>大阪港咲洲　シーサイドコスモ</a:t>
              </a:r>
              <a:endParaRPr lang="en-US" altLang="ja-JP" dirty="0"/>
            </a:p>
          </p:txBody>
        </p:sp>
      </p:grpSp>
      <p:pic>
        <p:nvPicPr>
          <p:cNvPr id="56" name="Picture 4" descr="7-3府民協働（施策のﾎﾟｲﾝﾄ）"/>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291"/>
          <a:stretch/>
        </p:blipFill>
        <p:spPr bwMode="auto">
          <a:xfrm>
            <a:off x="7846338" y="5503496"/>
            <a:ext cx="1729868" cy="12868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 name="テキスト ボックス 94"/>
          <p:cNvSpPr txBox="1"/>
          <p:nvPr/>
        </p:nvSpPr>
        <p:spPr>
          <a:xfrm>
            <a:off x="7768581" y="6608389"/>
            <a:ext cx="1795373" cy="153888"/>
          </a:xfrm>
          <a:prstGeom prst="rect">
            <a:avLst/>
          </a:prstGeom>
          <a:solidFill>
            <a:schemeClr val="bg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堺泉北港堺第</a:t>
            </a:r>
            <a:r>
              <a:rPr lang="en-US" altLang="ja-JP" sz="1000" dirty="0" smtClean="0">
                <a:solidFill>
                  <a:schemeClr val="tx1"/>
                </a:solidFill>
                <a:latin typeface="Meiryo UI" panose="020B0604030504040204" pitchFamily="50" charset="-128"/>
                <a:ea typeface="Meiryo UI" panose="020B0604030504040204" pitchFamily="50" charset="-128"/>
              </a:rPr>
              <a:t>7-3</a:t>
            </a:r>
            <a:r>
              <a:rPr lang="ja-JP" altLang="en-US" sz="1000" dirty="0" smtClean="0">
                <a:solidFill>
                  <a:schemeClr val="tx1"/>
                </a:solidFill>
                <a:latin typeface="Meiryo UI" panose="020B0604030504040204" pitchFamily="50" charset="-128"/>
                <a:ea typeface="Meiryo UI" panose="020B0604030504040204" pitchFamily="50" charset="-128"/>
              </a:rPr>
              <a:t>区　共生の</a:t>
            </a:r>
            <a:r>
              <a:rPr lang="ja-JP" altLang="en-US" sz="1000" dirty="0">
                <a:solidFill>
                  <a:schemeClr val="tx1"/>
                </a:solidFill>
                <a:latin typeface="Meiryo UI" panose="020B0604030504040204" pitchFamily="50" charset="-128"/>
                <a:ea typeface="Meiryo UI" panose="020B0604030504040204" pitchFamily="50" charset="-128"/>
              </a:rPr>
              <a:t>森</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148902" y="1070572"/>
            <a:ext cx="9621426" cy="863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2617" y="1167515"/>
            <a:ext cx="5430155" cy="1061829"/>
          </a:xfrm>
          <a:prstGeom prst="rect">
            <a:avLst/>
          </a:prstGeom>
          <a:noFill/>
        </p:spPr>
        <p:txBody>
          <a:bodyPr wrap="square" rtlCol="0">
            <a:spAutoFit/>
          </a:bodyPr>
          <a:lstStyle/>
          <a:p>
            <a:pPr>
              <a:lnSpc>
                <a:spcPct val="150000"/>
              </a:lnSpc>
            </a:pPr>
            <a:r>
              <a:rPr lang="ja-JP" altLang="ja-JP" sz="1400" b="1" dirty="0"/>
              <a:t>　</a:t>
            </a:r>
            <a:r>
              <a:rPr lang="ja-JP" altLang="en-US" sz="1400" b="1" dirty="0"/>
              <a:t>（１</a:t>
            </a:r>
            <a:r>
              <a:rPr lang="ja-JP" altLang="en-US" sz="1400" b="1" dirty="0" smtClean="0"/>
              <a:t>）美しく親しみやすい大阪湾の再生</a:t>
            </a:r>
            <a:r>
              <a:rPr lang="ja-JP" altLang="ja-JP" sz="1400" b="1" dirty="0" smtClean="0"/>
              <a:t>【</a:t>
            </a:r>
            <a:r>
              <a:rPr lang="ja-JP" altLang="en-US" sz="1400" b="1" dirty="0" smtClean="0"/>
              <a:t>大阪港・堺泉北港</a:t>
            </a:r>
            <a:r>
              <a:rPr lang="ja-JP" altLang="ja-JP" sz="1400" b="1" dirty="0" smtClean="0"/>
              <a:t>】</a:t>
            </a:r>
            <a:endParaRPr lang="en-US" altLang="ja-JP" sz="1400" b="1" dirty="0"/>
          </a:p>
          <a:p>
            <a:pPr>
              <a:lnSpc>
                <a:spcPct val="150000"/>
              </a:lnSpc>
            </a:pPr>
            <a:r>
              <a:rPr lang="ja-JP" altLang="en-US" sz="1400" b="1" dirty="0"/>
              <a:t>　（２</a:t>
            </a:r>
            <a:r>
              <a:rPr lang="ja-JP" altLang="en-US" sz="1400" b="1" dirty="0" smtClean="0"/>
              <a:t>）大阪湾の水質改善</a:t>
            </a:r>
            <a:r>
              <a:rPr lang="en-US" altLang="ja-JP" sz="1400" b="1" dirty="0" smtClean="0"/>
              <a:t>【</a:t>
            </a:r>
            <a:r>
              <a:rPr lang="ja-JP" altLang="en-US" sz="1400" b="1" dirty="0" smtClean="0"/>
              <a:t>大阪港</a:t>
            </a:r>
            <a:r>
              <a:rPr lang="en-US" altLang="ja-JP" sz="1400" b="1" dirty="0" smtClean="0"/>
              <a:t>】</a:t>
            </a:r>
          </a:p>
          <a:p>
            <a:pPr>
              <a:lnSpc>
                <a:spcPct val="150000"/>
              </a:lnSpc>
            </a:pPr>
            <a:r>
              <a:rPr lang="ja-JP" altLang="en-US" sz="1400" b="1" dirty="0"/>
              <a:t>　</a:t>
            </a:r>
            <a:endParaRPr lang="ja-JP" altLang="ja-JP" sz="1400" dirty="0"/>
          </a:p>
        </p:txBody>
      </p:sp>
      <p:sp>
        <p:nvSpPr>
          <p:cNvPr id="42" name="テキスト ボックス 41"/>
          <p:cNvSpPr txBox="1"/>
          <p:nvPr/>
        </p:nvSpPr>
        <p:spPr>
          <a:xfrm>
            <a:off x="315068" y="924240"/>
            <a:ext cx="1964689" cy="323165"/>
          </a:xfrm>
          <a:prstGeom prst="rect">
            <a:avLst/>
          </a:prstGeom>
          <a:solidFill>
            <a:schemeClr val="bg1"/>
          </a:solidFill>
        </p:spPr>
        <p:txBody>
          <a:bodyPr wrap="square" rtlCol="0">
            <a:spAutoFit/>
          </a:bodyPr>
          <a:lstStyle/>
          <a:p>
            <a:pPr>
              <a:lnSpc>
                <a:spcPts val="1800"/>
              </a:lnSpc>
            </a:pPr>
            <a:r>
              <a:rPr lang="ja-JP" altLang="en-US" sz="1400" b="1" dirty="0"/>
              <a:t>具体的施策（取組み）</a:t>
            </a:r>
            <a:endParaRPr lang="ja-JP" altLang="ja-JP" sz="1400" dirty="0"/>
          </a:p>
        </p:txBody>
      </p:sp>
      <p:pic>
        <p:nvPicPr>
          <p:cNvPr id="12" name="図 11"/>
          <p:cNvPicPr>
            <a:picLocks noChangeAspect="1"/>
          </p:cNvPicPr>
          <p:nvPr/>
        </p:nvPicPr>
        <p:blipFill rotWithShape="1">
          <a:blip r:embed="rId5"/>
          <a:srcRect l="19609" t="7041" r="19411" b="11613"/>
          <a:stretch/>
        </p:blipFill>
        <p:spPr>
          <a:xfrm>
            <a:off x="7848525" y="4143823"/>
            <a:ext cx="1749797" cy="1312349"/>
          </a:xfrm>
          <a:prstGeom prst="rect">
            <a:avLst/>
          </a:prstGeom>
        </p:spPr>
      </p:pic>
      <p:sp>
        <p:nvSpPr>
          <p:cNvPr id="34" name="テキスト ボックス 94"/>
          <p:cNvSpPr txBox="1"/>
          <p:nvPr/>
        </p:nvSpPr>
        <p:spPr>
          <a:xfrm>
            <a:off x="7891252" y="5287700"/>
            <a:ext cx="1642750" cy="153888"/>
          </a:xfrm>
          <a:prstGeom prst="rect">
            <a:avLst/>
          </a:prstGeom>
          <a:solidFill>
            <a:schemeClr val="bg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堺泉北港堺２区　清掃活動</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58695" y="2023116"/>
            <a:ext cx="6941215" cy="461665"/>
          </a:xfrm>
          <a:prstGeom prst="rect">
            <a:avLst/>
          </a:prstGeom>
          <a:noFill/>
        </p:spPr>
        <p:txBody>
          <a:bodyPr wrap="square" rtlCol="0">
            <a:spAutoFit/>
          </a:bodyPr>
          <a:lstStyle/>
          <a:p>
            <a:pPr>
              <a:lnSpc>
                <a:spcPct val="150000"/>
              </a:lnSpc>
            </a:pPr>
            <a:r>
              <a:rPr lang="ja-JP" altLang="en-US" sz="1600" b="1" dirty="0" smtClean="0"/>
              <a:t>（１）美しく</a:t>
            </a:r>
            <a:r>
              <a:rPr lang="ja-JP" altLang="en-US" sz="1600" b="1" dirty="0"/>
              <a:t>親しみやすい大阪湾の</a:t>
            </a:r>
            <a:r>
              <a:rPr lang="ja-JP" altLang="en-US" sz="1600" b="1" dirty="0" smtClean="0"/>
              <a:t>再生</a:t>
            </a:r>
            <a:r>
              <a:rPr lang="ja-JP" altLang="ja-JP" sz="1600" b="1" dirty="0" smtClean="0"/>
              <a:t>【</a:t>
            </a:r>
            <a:r>
              <a:rPr lang="ja-JP" altLang="en-US" sz="1600" b="1" dirty="0"/>
              <a:t>大阪港・堺泉北港</a:t>
            </a:r>
            <a:r>
              <a:rPr lang="ja-JP" altLang="ja-JP" sz="1600" b="1" dirty="0" smtClean="0"/>
              <a:t>】</a:t>
            </a:r>
            <a:endParaRPr lang="en-US" altLang="ja-JP" sz="1600" b="1" dirty="0"/>
          </a:p>
        </p:txBody>
      </p:sp>
      <p:pic>
        <p:nvPicPr>
          <p:cNvPr id="11" name="図 10"/>
          <p:cNvPicPr>
            <a:picLocks noChangeAspect="1"/>
          </p:cNvPicPr>
          <p:nvPr/>
        </p:nvPicPr>
        <p:blipFill rotWithShape="1">
          <a:blip r:embed="rId6"/>
          <a:srcRect t="3281"/>
          <a:stretch/>
        </p:blipFill>
        <p:spPr>
          <a:xfrm>
            <a:off x="6011742" y="4186234"/>
            <a:ext cx="1741548" cy="1259847"/>
          </a:xfrm>
          <a:prstGeom prst="rect">
            <a:avLst/>
          </a:prstGeom>
          <a:ln w="6350">
            <a:solidFill>
              <a:schemeClr val="tx1"/>
            </a:solidFill>
          </a:ln>
        </p:spPr>
      </p:pic>
      <p:sp>
        <p:nvSpPr>
          <p:cNvPr id="51" name="テキスト ボックス 94"/>
          <p:cNvSpPr txBox="1"/>
          <p:nvPr/>
        </p:nvSpPr>
        <p:spPr>
          <a:xfrm>
            <a:off x="6082573" y="5284586"/>
            <a:ext cx="1642750" cy="153888"/>
          </a:xfrm>
          <a:prstGeom prst="rect">
            <a:avLst/>
          </a:prstGeom>
          <a:solidFill>
            <a:schemeClr val="bg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solidFill>
                  <a:schemeClr val="tx1"/>
                </a:solidFill>
                <a:latin typeface="Meiryo UI" panose="020B0604030504040204" pitchFamily="50" charset="-128"/>
                <a:ea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rPr>
              <a:t>大阪港　清掃活動</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7"/>
          <a:srcRect b="4188"/>
          <a:stretch/>
        </p:blipFill>
        <p:spPr>
          <a:xfrm>
            <a:off x="6011742" y="5511754"/>
            <a:ext cx="1750444" cy="1260521"/>
          </a:xfrm>
          <a:prstGeom prst="rect">
            <a:avLst/>
          </a:prstGeom>
          <a:ln w="6350">
            <a:solidFill>
              <a:schemeClr val="tx1"/>
            </a:solidFill>
          </a:ln>
        </p:spPr>
      </p:pic>
      <p:sp>
        <p:nvSpPr>
          <p:cNvPr id="53" name="テキスト ボックス 94"/>
          <p:cNvSpPr txBox="1"/>
          <p:nvPr/>
        </p:nvSpPr>
        <p:spPr>
          <a:xfrm>
            <a:off x="6063892" y="6600631"/>
            <a:ext cx="1642750" cy="153888"/>
          </a:xfrm>
          <a:prstGeom prst="rect">
            <a:avLst/>
          </a:prstGeom>
          <a:solidFill>
            <a:schemeClr val="bg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1">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smtClean="0">
                <a:solidFill>
                  <a:schemeClr val="tx1"/>
                </a:solidFill>
                <a:latin typeface="Meiryo UI" panose="020B0604030504040204" pitchFamily="50" charset="-128"/>
                <a:ea typeface="Meiryo UI" panose="020B0604030504040204" pitchFamily="50" charset="-128"/>
              </a:rPr>
              <a:t>大阪港　南港野鳥園臨港緑地</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41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 y="-2212"/>
            <a:ext cx="9905588" cy="525886"/>
          </a:xfrm>
          <a:prstGeom prst="rect">
            <a:avLst/>
          </a:prstGeom>
          <a:solidFill>
            <a:srgbClr val="321E6C"/>
          </a:solidFill>
        </p:spPr>
        <p:txBody>
          <a:bodyPr wrap="square" tIns="108000" bIns="108000" rtlCol="0" anchor="ctr" anchorCtr="0">
            <a:spAutoFit/>
          </a:bodyPr>
          <a:lstStyle/>
          <a:p>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Ⅲ</a:t>
            </a:r>
            <a:r>
              <a:rPr lang="ja-JP" altLang="en-US" sz="2000" dirty="0" err="1"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港湾環境施策につい</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て</a:t>
            </a:r>
          </a:p>
        </p:txBody>
      </p:sp>
      <p:sp>
        <p:nvSpPr>
          <p:cNvPr id="16" name="テキスト ボックス 15"/>
          <p:cNvSpPr txBox="1"/>
          <p:nvPr/>
        </p:nvSpPr>
        <p:spPr>
          <a:xfrm>
            <a:off x="9579373" y="6600631"/>
            <a:ext cx="320040" cy="257369"/>
          </a:xfrm>
          <a:prstGeom prst="rect">
            <a:avLst/>
          </a:prstGeom>
          <a:noFill/>
        </p:spPr>
        <p:txBody>
          <a:bodyPr wrap="square" lIns="36000" tIns="36000" rIns="36000" bIns="36000" rtlCol="0" anchor="ctr" anchorCtr="0">
            <a:spAutoFit/>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13113" y="577682"/>
            <a:ext cx="8280920" cy="338554"/>
          </a:xfrm>
          <a:prstGeom prst="rect">
            <a:avLst/>
          </a:prstGeom>
          <a:noFill/>
        </p:spPr>
        <p:txBody>
          <a:bodyPr wrap="square" rtlCol="0">
            <a:spAutoFit/>
          </a:bodyPr>
          <a:lstStyle/>
          <a:p>
            <a:r>
              <a:rPr lang="ja-JP" altLang="en-US" sz="1600" dirty="0" smtClean="0">
                <a:latin typeface="HGPｺﾞｼｯｸE" panose="020B0900000000000000" pitchFamily="50" charset="-128"/>
                <a:ea typeface="HGPｺﾞｼｯｸE" panose="020B0900000000000000" pitchFamily="50" charset="-128"/>
              </a:rPr>
              <a:t>（２）　大阪</a:t>
            </a:r>
            <a:r>
              <a:rPr lang="ja-JP" altLang="en-US" sz="1600" dirty="0">
                <a:latin typeface="HGPｺﾞｼｯｸE" panose="020B0900000000000000" pitchFamily="50" charset="-128"/>
                <a:ea typeface="HGPｺﾞｼｯｸE" panose="020B0900000000000000" pitchFamily="50" charset="-128"/>
              </a:rPr>
              <a:t>湾の水質</a:t>
            </a:r>
            <a:r>
              <a:rPr lang="ja-JP" altLang="en-US" sz="1600" dirty="0" smtClean="0">
                <a:latin typeface="HGPｺﾞｼｯｸE" panose="020B0900000000000000" pitchFamily="50" charset="-128"/>
                <a:ea typeface="HGPｺﾞｼｯｸE" panose="020B0900000000000000" pitchFamily="50" charset="-128"/>
              </a:rPr>
              <a:t>改善</a:t>
            </a:r>
            <a:r>
              <a:rPr lang="en-US" altLang="ja-JP" sz="1600" dirty="0" smtClean="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大阪港</a:t>
            </a:r>
            <a:r>
              <a:rPr lang="en-US" altLang="ja-JP" sz="1600" dirty="0" smtClean="0">
                <a:latin typeface="HGPｺﾞｼｯｸE" panose="020B0900000000000000" pitchFamily="50" charset="-128"/>
                <a:ea typeface="HGPｺﾞｼｯｸE" panose="020B0900000000000000" pitchFamily="50" charset="-128"/>
              </a:rPr>
              <a:t>】</a:t>
            </a:r>
            <a:endParaRPr lang="en-US" altLang="ja-JP" sz="1600" dirty="0">
              <a:latin typeface="HGPｺﾞｼｯｸE" panose="020B0900000000000000" pitchFamily="50" charset="-128"/>
              <a:ea typeface="HGPｺﾞｼｯｸE" panose="020B0900000000000000" pitchFamily="50" charset="-128"/>
            </a:endParaRPr>
          </a:p>
        </p:txBody>
      </p:sp>
      <p:sp>
        <p:nvSpPr>
          <p:cNvPr id="14" name="テキスト ボックス 13">
            <a:extLst>
              <a:ext uri="{FF2B5EF4-FFF2-40B4-BE49-F238E27FC236}">
                <a16:creationId xmlns:a16="http://schemas.microsoft.com/office/drawing/2014/main" id="{0813DE9C-FEF5-463C-A2FB-FDF8CDC05A98}"/>
              </a:ext>
            </a:extLst>
          </p:cNvPr>
          <p:cNvSpPr txBox="1"/>
          <p:nvPr/>
        </p:nvSpPr>
        <p:spPr>
          <a:xfrm>
            <a:off x="309772" y="927067"/>
            <a:ext cx="9460229" cy="503590"/>
          </a:xfrm>
          <a:prstGeom prst="rect">
            <a:avLst/>
          </a:prstGeom>
          <a:noFill/>
          <a:ln>
            <a:noFill/>
            <a:prstDash val="solid"/>
          </a:ln>
        </p:spPr>
        <p:txBody>
          <a:bodyPr wrap="square" lIns="72000" tIns="36000" rIns="72000" bIns="36000" rtlCol="0">
            <a:spAutoFit/>
          </a:bodyPr>
          <a:lstStyle/>
          <a:p>
            <a:r>
              <a:rPr kumimoji="1" lang="ja-JP" altLang="en-US" sz="1400" dirty="0"/>
              <a:t>　</a:t>
            </a:r>
            <a:r>
              <a:rPr kumimoji="1" lang="ja-JP" altLang="en-US" sz="1400" dirty="0" smtClean="0"/>
              <a:t>大阪港で</a:t>
            </a:r>
            <a:r>
              <a:rPr kumimoji="1" lang="ja-JP" altLang="en-US" sz="1400" dirty="0"/>
              <a:t>は</a:t>
            </a:r>
            <a:r>
              <a:rPr kumimoji="1" lang="ja-JP" altLang="en-US" sz="1400" dirty="0" smtClean="0"/>
              <a:t>、</a:t>
            </a:r>
            <a:r>
              <a:rPr kumimoji="1" lang="ja-JP" altLang="en-US" sz="1400" dirty="0"/>
              <a:t>生物生息条件の向上ならびに大阪湾内の水質改善を図ることを目的に、河川港湾重複区域や</a:t>
            </a:r>
            <a:r>
              <a:rPr kumimoji="1" lang="ja-JP" altLang="en-US" sz="1400" dirty="0" smtClean="0"/>
              <a:t>その河口</a:t>
            </a:r>
            <a:r>
              <a:rPr kumimoji="1" lang="ja-JP" altLang="en-US" sz="1400" dirty="0"/>
              <a:t>において</a:t>
            </a:r>
            <a:r>
              <a:rPr kumimoji="1" lang="ja-JP" altLang="en-US" sz="1400" dirty="0" smtClean="0"/>
              <a:t>、ダイオキシン類及びＰＣＢ含有底質の浚渫除去等の</a:t>
            </a:r>
            <a:r>
              <a:rPr kumimoji="1" lang="ja-JP" altLang="en-US" sz="1400" dirty="0"/>
              <a:t>浄化対策を実施している。</a:t>
            </a:r>
            <a:endParaRPr kumimoji="1" lang="en-US" altLang="ja-JP" sz="1400" dirty="0"/>
          </a:p>
        </p:txBody>
      </p:sp>
      <p:sp>
        <p:nvSpPr>
          <p:cNvPr id="23" name="テキスト ボックス 22">
            <a:extLst>
              <a:ext uri="{FF2B5EF4-FFF2-40B4-BE49-F238E27FC236}">
                <a16:creationId xmlns:a16="http://schemas.microsoft.com/office/drawing/2014/main" id="{29F6C975-A0DC-41B7-A806-B2F47AAAB8FE}"/>
              </a:ext>
            </a:extLst>
          </p:cNvPr>
          <p:cNvSpPr txBox="1"/>
          <p:nvPr/>
        </p:nvSpPr>
        <p:spPr>
          <a:xfrm>
            <a:off x="107119" y="2342923"/>
            <a:ext cx="9662882" cy="323165"/>
          </a:xfrm>
          <a:prstGeom prst="rect">
            <a:avLst/>
          </a:prstGeom>
          <a:noFill/>
        </p:spPr>
        <p:txBody>
          <a:bodyPr wrap="square" rtlCol="0">
            <a:spAutoFit/>
          </a:bodyPr>
          <a:lstStyle/>
          <a:p>
            <a:r>
              <a:rPr lang="ja-JP" altLang="en-US" sz="1500" dirty="0" smtClean="0">
                <a:latin typeface="HGPｺﾞｼｯｸE" panose="020B0900000000000000" pitchFamily="50" charset="-128"/>
                <a:ea typeface="HGPｺﾞｼｯｸE" panose="020B0900000000000000" pitchFamily="50" charset="-128"/>
              </a:rPr>
              <a:t>〇 ＰＣＢ</a:t>
            </a:r>
            <a:r>
              <a:rPr lang="ja-JP" altLang="en-US" sz="1500" dirty="0">
                <a:latin typeface="HGPｺﾞｼｯｸE" panose="020B0900000000000000" pitchFamily="50" charset="-128"/>
                <a:ea typeface="HGPｺﾞｼｯｸE" panose="020B0900000000000000" pitchFamily="50" charset="-128"/>
              </a:rPr>
              <a:t>含有底質の</a:t>
            </a:r>
            <a:r>
              <a:rPr lang="ja-JP" altLang="en-US" sz="1500" dirty="0" smtClean="0">
                <a:latin typeface="HGPｺﾞｼｯｸE" panose="020B0900000000000000" pitchFamily="50" charset="-128"/>
                <a:ea typeface="HGPｺﾞｼｯｸE" panose="020B0900000000000000" pitchFamily="50" charset="-128"/>
              </a:rPr>
              <a:t>除去（実施済み）</a:t>
            </a:r>
            <a:endParaRPr lang="en-US" altLang="ja-JP" sz="1500" dirty="0">
              <a:latin typeface="HGPｺﾞｼｯｸE" panose="020B0900000000000000" pitchFamily="50" charset="-128"/>
              <a:ea typeface="HGPｺﾞｼｯｸE" panose="020B0900000000000000" pitchFamily="50" charset="-128"/>
            </a:endParaRPr>
          </a:p>
        </p:txBody>
      </p:sp>
      <p:sp>
        <p:nvSpPr>
          <p:cNvPr id="24" name="テキスト ボックス 23">
            <a:extLst>
              <a:ext uri="{FF2B5EF4-FFF2-40B4-BE49-F238E27FC236}">
                <a16:creationId xmlns:a16="http://schemas.microsoft.com/office/drawing/2014/main" id="{2E247282-2D0D-44A1-BD10-98839A6DF392}"/>
              </a:ext>
            </a:extLst>
          </p:cNvPr>
          <p:cNvSpPr txBox="1"/>
          <p:nvPr/>
        </p:nvSpPr>
        <p:spPr>
          <a:xfrm>
            <a:off x="107119" y="3541177"/>
            <a:ext cx="6370475" cy="323165"/>
          </a:xfrm>
          <a:prstGeom prst="rect">
            <a:avLst/>
          </a:prstGeom>
          <a:noFill/>
        </p:spPr>
        <p:txBody>
          <a:bodyPr wrap="square" rtlCol="0">
            <a:spAutoFit/>
          </a:bodyPr>
          <a:lstStyle/>
          <a:p>
            <a:r>
              <a:rPr lang="ja-JP" altLang="en-US" sz="1500" dirty="0" smtClean="0">
                <a:latin typeface="HGPｺﾞｼｯｸE" panose="020B0900000000000000" pitchFamily="50" charset="-128"/>
                <a:ea typeface="HGPｺﾞｼｯｸE" panose="020B0900000000000000" pitchFamily="50" charset="-128"/>
              </a:rPr>
              <a:t>〇 底質ダイオキシン類（一部ＰＣＢ含有底質含む）の浄化対策</a:t>
            </a:r>
            <a:endParaRPr lang="en-US" altLang="ja-JP" sz="1500" dirty="0">
              <a:latin typeface="HGPｺﾞｼｯｸE" panose="020B0900000000000000" pitchFamily="50" charset="-128"/>
              <a:ea typeface="HGPｺﾞｼｯｸE" panose="020B0900000000000000" pitchFamily="50" charset="-128"/>
            </a:endParaRPr>
          </a:p>
        </p:txBody>
      </p:sp>
      <p:pic>
        <p:nvPicPr>
          <p:cNvPr id="2" name="図 1"/>
          <p:cNvPicPr>
            <a:picLocks noChangeAspect="1"/>
          </p:cNvPicPr>
          <p:nvPr/>
        </p:nvPicPr>
        <p:blipFill>
          <a:blip r:embed="rId2"/>
          <a:stretch>
            <a:fillRect/>
          </a:stretch>
        </p:blipFill>
        <p:spPr>
          <a:xfrm>
            <a:off x="6477593" y="3594676"/>
            <a:ext cx="3399379" cy="2620074"/>
          </a:xfrm>
          <a:prstGeom prst="rect">
            <a:avLst/>
          </a:prstGeom>
        </p:spPr>
      </p:pic>
      <p:sp>
        <p:nvSpPr>
          <p:cNvPr id="3" name="テキスト ボックス 2"/>
          <p:cNvSpPr txBox="1"/>
          <p:nvPr/>
        </p:nvSpPr>
        <p:spPr>
          <a:xfrm>
            <a:off x="6705977" y="6268249"/>
            <a:ext cx="3176111" cy="477054"/>
          </a:xfrm>
          <a:prstGeom prst="rect">
            <a:avLst/>
          </a:prstGeom>
          <a:noFill/>
        </p:spPr>
        <p:txBody>
          <a:bodyPr wrap="square" rtlCol="0">
            <a:spAutoFit/>
          </a:bodyPr>
          <a:lstStyle/>
          <a:p>
            <a:pPr algn="ctr">
              <a:spcAft>
                <a:spcPts val="600"/>
              </a:spcAft>
            </a:pPr>
            <a:r>
              <a:rPr kumimoji="1" lang="ja-JP" altLang="en-US" sz="1000" dirty="0" smtClean="0">
                <a:latin typeface="+mj-ea"/>
                <a:ea typeface="+mj-ea"/>
              </a:rPr>
              <a:t>底質ダイオキシン類（一部ＰＣＢ含有底質含む）　</a:t>
            </a:r>
            <a:endParaRPr kumimoji="1" lang="en-US" altLang="ja-JP" sz="1000" dirty="0" smtClean="0">
              <a:latin typeface="+mj-ea"/>
              <a:ea typeface="+mj-ea"/>
            </a:endParaRPr>
          </a:p>
          <a:p>
            <a:pPr algn="ctr">
              <a:spcAft>
                <a:spcPts val="600"/>
              </a:spcAft>
            </a:pPr>
            <a:r>
              <a:rPr kumimoji="1" lang="ja-JP" altLang="en-US" sz="1000" dirty="0" smtClean="0">
                <a:latin typeface="+mj-ea"/>
                <a:ea typeface="+mj-ea"/>
              </a:rPr>
              <a:t>実施予定区域</a:t>
            </a:r>
            <a:endParaRPr kumimoji="1" lang="ja-JP" altLang="en-US" sz="1000" dirty="0">
              <a:latin typeface="+mj-ea"/>
              <a:ea typeface="+mj-ea"/>
            </a:endParaRPr>
          </a:p>
        </p:txBody>
      </p:sp>
      <p:pic>
        <p:nvPicPr>
          <p:cNvPr id="5" name="図 4"/>
          <p:cNvPicPr>
            <a:picLocks noChangeAspect="1"/>
          </p:cNvPicPr>
          <p:nvPr/>
        </p:nvPicPr>
        <p:blipFill>
          <a:blip r:embed="rId3"/>
          <a:stretch>
            <a:fillRect/>
          </a:stretch>
        </p:blipFill>
        <p:spPr>
          <a:xfrm>
            <a:off x="3863664" y="5306291"/>
            <a:ext cx="2611822" cy="1315351"/>
          </a:xfrm>
          <a:prstGeom prst="rect">
            <a:avLst/>
          </a:prstGeom>
        </p:spPr>
      </p:pic>
      <p:sp>
        <p:nvSpPr>
          <p:cNvPr id="12" name="テキスト ボックス 11"/>
          <p:cNvSpPr txBox="1"/>
          <p:nvPr/>
        </p:nvSpPr>
        <p:spPr>
          <a:xfrm>
            <a:off x="3729809" y="6665767"/>
            <a:ext cx="2810722" cy="246221"/>
          </a:xfrm>
          <a:prstGeom prst="rect">
            <a:avLst/>
          </a:prstGeom>
          <a:noFill/>
        </p:spPr>
        <p:txBody>
          <a:bodyPr wrap="square" rtlCol="0">
            <a:spAutoFit/>
          </a:bodyPr>
          <a:lstStyle/>
          <a:p>
            <a:pPr algn="ctr">
              <a:spcAft>
                <a:spcPts val="600"/>
              </a:spcAft>
            </a:pPr>
            <a:r>
              <a:rPr kumimoji="1" lang="ja-JP" altLang="en-US" sz="1000" dirty="0" smtClean="0">
                <a:latin typeface="+mj-ea"/>
                <a:ea typeface="+mj-ea"/>
              </a:rPr>
              <a:t>浚渫船による汚染底質の除去</a:t>
            </a:r>
            <a:endParaRPr kumimoji="1" lang="ja-JP" altLang="en-US" sz="1000" dirty="0">
              <a:latin typeface="+mj-ea"/>
              <a:ea typeface="+mj-ea"/>
            </a:endParaRPr>
          </a:p>
        </p:txBody>
      </p:sp>
      <p:sp>
        <p:nvSpPr>
          <p:cNvPr id="13" name="テキスト ボックス 12">
            <a:extLst>
              <a:ext uri="{FF2B5EF4-FFF2-40B4-BE49-F238E27FC236}">
                <a16:creationId xmlns:a16="http://schemas.microsoft.com/office/drawing/2014/main" id="{45A2B196-90A8-4153-940A-0E5FCDBAFF80}"/>
              </a:ext>
            </a:extLst>
          </p:cNvPr>
          <p:cNvSpPr txBox="1"/>
          <p:nvPr/>
        </p:nvSpPr>
        <p:spPr>
          <a:xfrm>
            <a:off x="117674" y="1450831"/>
            <a:ext cx="9662882" cy="323165"/>
          </a:xfrm>
          <a:prstGeom prst="rect">
            <a:avLst/>
          </a:prstGeom>
          <a:noFill/>
        </p:spPr>
        <p:txBody>
          <a:bodyPr wrap="square" rtlCol="0">
            <a:spAutoFit/>
          </a:bodyPr>
          <a:lstStyle/>
          <a:p>
            <a:r>
              <a:rPr lang="ja-JP" altLang="en-US" sz="1500" dirty="0" smtClean="0">
                <a:latin typeface="HGPｺﾞｼｯｸE" panose="020B0900000000000000" pitchFamily="50" charset="-128"/>
                <a:ea typeface="HGPｺﾞｼｯｸE" panose="020B0900000000000000" pitchFamily="50" charset="-128"/>
              </a:rPr>
              <a:t>〇 有機</a:t>
            </a:r>
            <a:r>
              <a:rPr lang="ja-JP" altLang="en-US" sz="1500" dirty="0">
                <a:latin typeface="HGPｺﾞｼｯｸE" panose="020B0900000000000000" pitchFamily="50" charset="-128"/>
                <a:ea typeface="HGPｺﾞｼｯｸE" panose="020B0900000000000000" pitchFamily="50" charset="-128"/>
              </a:rPr>
              <a:t>汚泥の</a:t>
            </a:r>
            <a:r>
              <a:rPr lang="ja-JP" altLang="en-US" sz="1500" dirty="0" smtClean="0">
                <a:latin typeface="HGPｺﾞｼｯｸE" panose="020B0900000000000000" pitchFamily="50" charset="-128"/>
                <a:ea typeface="HGPｺﾞｼｯｸE" panose="020B0900000000000000" pitchFamily="50" charset="-128"/>
              </a:rPr>
              <a:t>除去（実施済み）</a:t>
            </a:r>
            <a:endParaRPr lang="en-US" altLang="ja-JP" sz="1500" dirty="0">
              <a:latin typeface="HGPｺﾞｼｯｸE" panose="020B0900000000000000" pitchFamily="50" charset="-128"/>
              <a:ea typeface="HGPｺﾞｼｯｸE" panose="020B0900000000000000" pitchFamily="50" charset="-128"/>
            </a:endParaRPr>
          </a:p>
        </p:txBody>
      </p:sp>
      <p:sp>
        <p:nvSpPr>
          <p:cNvPr id="15" name="テキスト ボックス 14">
            <a:extLst>
              <a:ext uri="{FF2B5EF4-FFF2-40B4-BE49-F238E27FC236}">
                <a16:creationId xmlns:a16="http://schemas.microsoft.com/office/drawing/2014/main" id="{45A2B196-90A8-4153-940A-0E5FCDBAFF80}"/>
              </a:ext>
            </a:extLst>
          </p:cNvPr>
          <p:cNvSpPr txBox="1"/>
          <p:nvPr/>
        </p:nvSpPr>
        <p:spPr>
          <a:xfrm>
            <a:off x="117674" y="1757925"/>
            <a:ext cx="9662882" cy="523220"/>
          </a:xfrm>
          <a:prstGeom prst="rect">
            <a:avLst/>
          </a:prstGeom>
          <a:noFill/>
        </p:spPr>
        <p:txBody>
          <a:bodyPr wrap="square" rtlCol="0">
            <a:spAutoFit/>
          </a:bodyPr>
          <a:lstStyle/>
          <a:p>
            <a:r>
              <a:rPr lang="ja-JP" altLang="en-US" sz="1400" dirty="0" smtClean="0">
                <a:latin typeface="+mn-ea"/>
              </a:rPr>
              <a:t>　　大阪港</a:t>
            </a:r>
            <a:r>
              <a:rPr lang="ja-JP" altLang="en-US" sz="1400" dirty="0">
                <a:latin typeface="+mn-ea"/>
              </a:rPr>
              <a:t>の水質汚濁に大きな影響を与えていた河川中央部に堆積する汚泥の内、表層部の有機汚泥を対象</a:t>
            </a:r>
            <a:r>
              <a:rPr lang="ja-JP" altLang="en-US" sz="1400" dirty="0" smtClean="0">
                <a:latin typeface="+mn-ea"/>
              </a:rPr>
              <a:t>に安治川、</a:t>
            </a:r>
            <a:endParaRPr lang="en-US" altLang="ja-JP" sz="1400" dirty="0" smtClean="0">
              <a:latin typeface="+mn-ea"/>
            </a:endParaRPr>
          </a:p>
          <a:p>
            <a:r>
              <a:rPr lang="ja-JP" altLang="en-US" sz="1400" dirty="0">
                <a:latin typeface="+mn-ea"/>
              </a:rPr>
              <a:t>　</a:t>
            </a:r>
            <a:r>
              <a:rPr lang="ja-JP" altLang="en-US" sz="1400" dirty="0" smtClean="0">
                <a:latin typeface="+mn-ea"/>
              </a:rPr>
              <a:t>尻</a:t>
            </a:r>
            <a:r>
              <a:rPr lang="ja-JP" altLang="en-US" sz="1400" dirty="0">
                <a:latin typeface="+mn-ea"/>
              </a:rPr>
              <a:t>無川等において</a:t>
            </a:r>
            <a:r>
              <a:rPr lang="ja-JP" altLang="en-US" sz="1400" dirty="0" smtClean="0">
                <a:latin typeface="+mn-ea"/>
              </a:rPr>
              <a:t>、昭和</a:t>
            </a:r>
            <a:r>
              <a:rPr lang="en-US" altLang="ja-JP" sz="1400" dirty="0">
                <a:latin typeface="+mn-ea"/>
              </a:rPr>
              <a:t>49</a:t>
            </a:r>
            <a:r>
              <a:rPr lang="ja-JP" altLang="en-US" sz="1400" dirty="0">
                <a:latin typeface="+mn-ea"/>
              </a:rPr>
              <a:t>年度～</a:t>
            </a:r>
            <a:r>
              <a:rPr lang="ja-JP" altLang="en-US" sz="1400" dirty="0" smtClean="0">
                <a:latin typeface="+mn-ea"/>
              </a:rPr>
              <a:t>平成</a:t>
            </a:r>
            <a:r>
              <a:rPr lang="en-US" altLang="ja-JP" sz="1400" dirty="0" smtClean="0">
                <a:latin typeface="+mn-ea"/>
              </a:rPr>
              <a:t>14</a:t>
            </a:r>
            <a:r>
              <a:rPr lang="ja-JP" altLang="en-US" sz="1400" dirty="0" smtClean="0">
                <a:latin typeface="+mn-ea"/>
              </a:rPr>
              <a:t>年度</a:t>
            </a:r>
            <a:r>
              <a:rPr lang="ja-JP" altLang="en-US" sz="1400" dirty="0">
                <a:latin typeface="+mn-ea"/>
              </a:rPr>
              <a:t>に</a:t>
            </a:r>
            <a:r>
              <a:rPr lang="ja-JP" altLang="en-US" sz="1400" dirty="0" smtClean="0">
                <a:latin typeface="+mn-ea"/>
              </a:rPr>
              <a:t>かけて合計</a:t>
            </a:r>
            <a:r>
              <a:rPr lang="ja-JP" altLang="en-US" sz="1400" dirty="0">
                <a:latin typeface="+mn-ea"/>
              </a:rPr>
              <a:t>約</a:t>
            </a:r>
            <a:r>
              <a:rPr lang="en-US" altLang="ja-JP" sz="1400" dirty="0">
                <a:latin typeface="+mn-ea"/>
              </a:rPr>
              <a:t>443</a:t>
            </a:r>
            <a:r>
              <a:rPr lang="ja-JP" altLang="en-US" sz="1400" dirty="0">
                <a:latin typeface="+mn-ea"/>
              </a:rPr>
              <a:t>万㎥を浚渫除去した。</a:t>
            </a:r>
            <a:endParaRPr lang="en-US" altLang="ja-JP" sz="1400" dirty="0">
              <a:latin typeface="+mn-ea"/>
            </a:endParaRPr>
          </a:p>
        </p:txBody>
      </p:sp>
      <p:sp>
        <p:nvSpPr>
          <p:cNvPr id="17" name="テキスト ボックス 16">
            <a:extLst>
              <a:ext uri="{FF2B5EF4-FFF2-40B4-BE49-F238E27FC236}">
                <a16:creationId xmlns:a16="http://schemas.microsoft.com/office/drawing/2014/main" id="{29F6C975-A0DC-41B7-A806-B2F47AAAB8FE}"/>
              </a:ext>
            </a:extLst>
          </p:cNvPr>
          <p:cNvSpPr txBox="1"/>
          <p:nvPr/>
        </p:nvSpPr>
        <p:spPr>
          <a:xfrm>
            <a:off x="117674" y="2632980"/>
            <a:ext cx="9662882" cy="754053"/>
          </a:xfrm>
          <a:prstGeom prst="rect">
            <a:avLst/>
          </a:prstGeom>
          <a:noFill/>
        </p:spPr>
        <p:txBody>
          <a:bodyPr wrap="square" rtlCol="0">
            <a:spAutoFit/>
          </a:bodyPr>
          <a:lstStyle/>
          <a:p>
            <a:r>
              <a:rPr lang="ja-JP" altLang="en-US" sz="1500" dirty="0" smtClean="0">
                <a:latin typeface="+mn-ea"/>
              </a:rPr>
              <a:t>　　</a:t>
            </a:r>
            <a:r>
              <a:rPr lang="ja-JP" altLang="en-US" sz="1400" dirty="0" smtClean="0">
                <a:latin typeface="+mn-ea"/>
              </a:rPr>
              <a:t>昭和</a:t>
            </a:r>
            <a:r>
              <a:rPr lang="en-US" altLang="ja-JP" sz="1400" dirty="0">
                <a:latin typeface="+mn-ea"/>
              </a:rPr>
              <a:t>49</a:t>
            </a:r>
            <a:r>
              <a:rPr lang="ja-JP" altLang="en-US" sz="1400" dirty="0">
                <a:latin typeface="+mn-ea"/>
              </a:rPr>
              <a:t>年度に木津川千本松渡付近の底質から、「ＰＣＢを含む底質の暫定除去基準（含有量</a:t>
            </a:r>
            <a:r>
              <a:rPr lang="en-US" altLang="ja-JP" sz="1400" dirty="0">
                <a:latin typeface="+mn-ea"/>
              </a:rPr>
              <a:t>10ppm</a:t>
            </a:r>
            <a:r>
              <a:rPr lang="ja-JP" altLang="en-US" sz="1400" dirty="0">
                <a:latin typeface="+mn-ea"/>
              </a:rPr>
              <a:t>）</a:t>
            </a:r>
            <a:r>
              <a:rPr lang="ja-JP" altLang="en-US" sz="1400" dirty="0" smtClean="0">
                <a:latin typeface="+mn-ea"/>
              </a:rPr>
              <a:t>」</a:t>
            </a:r>
            <a:endParaRPr lang="en-US" altLang="ja-JP" sz="1400" dirty="0" smtClean="0">
              <a:latin typeface="+mn-ea"/>
            </a:endParaRPr>
          </a:p>
          <a:p>
            <a:r>
              <a:rPr lang="ja-JP" altLang="en-US" sz="1400" dirty="0" smtClean="0">
                <a:latin typeface="+mn-ea"/>
              </a:rPr>
              <a:t>　（昭和</a:t>
            </a:r>
            <a:r>
              <a:rPr lang="en-US" altLang="ja-JP" sz="1400" dirty="0" smtClean="0">
                <a:latin typeface="+mn-ea"/>
              </a:rPr>
              <a:t>50</a:t>
            </a:r>
            <a:r>
              <a:rPr lang="ja-JP" altLang="en-US" sz="1400" dirty="0" smtClean="0">
                <a:latin typeface="+mn-ea"/>
              </a:rPr>
              <a:t>年環境庁）を超過する底質の存在が確認されたため、夢洲（第４区）の一部に処分地を設け、ＰＣＢ含有</a:t>
            </a:r>
            <a:endParaRPr lang="en-US" altLang="ja-JP" sz="1400" dirty="0" smtClean="0">
              <a:latin typeface="+mn-ea"/>
            </a:endParaRPr>
          </a:p>
          <a:p>
            <a:r>
              <a:rPr lang="ja-JP" altLang="en-US" sz="1400" dirty="0">
                <a:latin typeface="+mn-ea"/>
              </a:rPr>
              <a:t>　</a:t>
            </a:r>
            <a:r>
              <a:rPr lang="ja-JP" altLang="en-US" sz="1400" dirty="0" smtClean="0">
                <a:latin typeface="+mn-ea"/>
              </a:rPr>
              <a:t>底質について、平成９年度～平成</a:t>
            </a:r>
            <a:r>
              <a:rPr lang="en-US" altLang="ja-JP" sz="1400" dirty="0" smtClean="0">
                <a:latin typeface="+mn-ea"/>
              </a:rPr>
              <a:t>13</a:t>
            </a:r>
            <a:r>
              <a:rPr lang="ja-JP" altLang="en-US" sz="1400" dirty="0" smtClean="0">
                <a:latin typeface="+mn-ea"/>
              </a:rPr>
              <a:t>年度にかけて合計約</a:t>
            </a:r>
            <a:r>
              <a:rPr lang="en-US" altLang="ja-JP" sz="1400" dirty="0" smtClean="0">
                <a:latin typeface="+mn-ea"/>
              </a:rPr>
              <a:t>56</a:t>
            </a:r>
            <a:r>
              <a:rPr lang="ja-JP" altLang="en-US" sz="1400" dirty="0" smtClean="0">
                <a:latin typeface="+mn-ea"/>
              </a:rPr>
              <a:t>万㎥を処分した。</a:t>
            </a:r>
            <a:endParaRPr lang="en-US" altLang="ja-JP" sz="1400" dirty="0" smtClean="0">
              <a:latin typeface="+mn-ea"/>
            </a:endParaRPr>
          </a:p>
        </p:txBody>
      </p:sp>
      <p:sp>
        <p:nvSpPr>
          <p:cNvPr id="18" name="テキスト ボックス 17">
            <a:extLst>
              <a:ext uri="{FF2B5EF4-FFF2-40B4-BE49-F238E27FC236}">
                <a16:creationId xmlns:a16="http://schemas.microsoft.com/office/drawing/2014/main" id="{2E247282-2D0D-44A1-BD10-98839A6DF392}"/>
              </a:ext>
            </a:extLst>
          </p:cNvPr>
          <p:cNvSpPr txBox="1"/>
          <p:nvPr/>
        </p:nvSpPr>
        <p:spPr>
          <a:xfrm>
            <a:off x="107118" y="3840772"/>
            <a:ext cx="6370475" cy="1615827"/>
          </a:xfrm>
          <a:prstGeom prst="rect">
            <a:avLst/>
          </a:prstGeom>
          <a:noFill/>
        </p:spPr>
        <p:txBody>
          <a:bodyPr wrap="square" rtlCol="0">
            <a:spAutoFit/>
          </a:bodyPr>
          <a:lstStyle/>
          <a:p>
            <a:r>
              <a:rPr lang="ja-JP" altLang="en-US" sz="1500" dirty="0">
                <a:latin typeface="+mn-ea"/>
              </a:rPr>
              <a:t>　</a:t>
            </a:r>
            <a:r>
              <a:rPr lang="ja-JP" altLang="en-US" sz="1500" dirty="0" smtClean="0">
                <a:latin typeface="+mn-ea"/>
              </a:rPr>
              <a:t>　</a:t>
            </a:r>
            <a:r>
              <a:rPr lang="ja-JP" altLang="en-US" sz="1400" dirty="0" smtClean="0">
                <a:latin typeface="+mn-ea"/>
              </a:rPr>
              <a:t>平成</a:t>
            </a:r>
            <a:r>
              <a:rPr lang="en-US" altLang="ja-JP" sz="1400" dirty="0" smtClean="0">
                <a:latin typeface="+mn-ea"/>
              </a:rPr>
              <a:t>14</a:t>
            </a:r>
            <a:r>
              <a:rPr lang="ja-JP" altLang="en-US" sz="1400" dirty="0" smtClean="0">
                <a:latin typeface="+mn-ea"/>
              </a:rPr>
              <a:t>年度に施行されたダイオキシン類対策特別措置法に基づき、</a:t>
            </a:r>
            <a:endParaRPr lang="en-US" altLang="ja-JP" sz="1400" dirty="0" smtClean="0">
              <a:latin typeface="+mn-ea"/>
            </a:endParaRPr>
          </a:p>
          <a:p>
            <a:r>
              <a:rPr lang="ja-JP" altLang="en-US" sz="1400" dirty="0">
                <a:latin typeface="+mn-ea"/>
              </a:rPr>
              <a:t>　</a:t>
            </a:r>
            <a:r>
              <a:rPr lang="ja-JP" altLang="en-US" sz="1400" dirty="0" smtClean="0">
                <a:latin typeface="+mn-ea"/>
              </a:rPr>
              <a:t>大阪港内において現況調査を行い、平成</a:t>
            </a:r>
            <a:r>
              <a:rPr lang="en-US" altLang="ja-JP" sz="1400" dirty="0" smtClean="0">
                <a:latin typeface="+mn-ea"/>
              </a:rPr>
              <a:t>18</a:t>
            </a:r>
            <a:r>
              <a:rPr lang="ja-JP" altLang="en-US" sz="1400" dirty="0" smtClean="0">
                <a:latin typeface="+mn-ea"/>
              </a:rPr>
              <a:t>年度より大正内港（福町堀）、</a:t>
            </a:r>
            <a:endParaRPr lang="en-US" altLang="ja-JP" sz="1400" dirty="0" smtClean="0">
              <a:latin typeface="+mn-ea"/>
            </a:endParaRPr>
          </a:p>
          <a:p>
            <a:r>
              <a:rPr lang="ja-JP" altLang="en-US" sz="1400" dirty="0">
                <a:latin typeface="+mn-ea"/>
              </a:rPr>
              <a:t>　</a:t>
            </a:r>
            <a:r>
              <a:rPr lang="ja-JP" altLang="en-US" sz="1400" dirty="0" smtClean="0">
                <a:latin typeface="+mn-ea"/>
              </a:rPr>
              <a:t>木津川運河及び木津川で除去工事を実施し、全体量約</a:t>
            </a:r>
            <a:r>
              <a:rPr lang="en-US" altLang="ja-JP" sz="1400" dirty="0" smtClean="0">
                <a:latin typeface="+mn-ea"/>
              </a:rPr>
              <a:t>92.5</a:t>
            </a:r>
            <a:r>
              <a:rPr lang="ja-JP" altLang="en-US" sz="1400" dirty="0" smtClean="0">
                <a:latin typeface="+mn-ea"/>
              </a:rPr>
              <a:t>万㎥のうち</a:t>
            </a:r>
            <a:endParaRPr lang="en-US" altLang="ja-JP" sz="1400" dirty="0" smtClean="0">
              <a:latin typeface="+mn-ea"/>
            </a:endParaRPr>
          </a:p>
          <a:p>
            <a:r>
              <a:rPr lang="ja-JP" altLang="en-US" sz="1400" dirty="0">
                <a:latin typeface="+mn-ea"/>
              </a:rPr>
              <a:t>　</a:t>
            </a:r>
            <a:r>
              <a:rPr lang="ja-JP" altLang="en-US" sz="1400" dirty="0" smtClean="0">
                <a:latin typeface="+mn-ea"/>
              </a:rPr>
              <a:t>令和元年度末までに約</a:t>
            </a:r>
            <a:r>
              <a:rPr lang="en-US" altLang="ja-JP" sz="1400" dirty="0" smtClean="0">
                <a:latin typeface="+mn-ea"/>
              </a:rPr>
              <a:t>3.5</a:t>
            </a:r>
            <a:r>
              <a:rPr lang="ja-JP" altLang="en-US" sz="1400" dirty="0" smtClean="0">
                <a:latin typeface="+mn-ea"/>
              </a:rPr>
              <a:t>万㎥を除去した。大阪湾の水質改善の観点から、</a:t>
            </a:r>
            <a:endParaRPr lang="en-US" altLang="ja-JP" sz="1400" dirty="0" smtClean="0">
              <a:latin typeface="+mn-ea"/>
            </a:endParaRPr>
          </a:p>
          <a:p>
            <a:r>
              <a:rPr lang="ja-JP" altLang="en-US" sz="1400" dirty="0">
                <a:latin typeface="+mn-ea"/>
              </a:rPr>
              <a:t>　</a:t>
            </a:r>
            <a:r>
              <a:rPr lang="ja-JP" altLang="en-US" sz="1400" dirty="0" smtClean="0">
                <a:latin typeface="+mn-ea"/>
              </a:rPr>
              <a:t>引き続き、取組みを進めていく。</a:t>
            </a:r>
            <a:endParaRPr lang="en-US" altLang="ja-JP" sz="1400" dirty="0" smtClean="0">
              <a:latin typeface="+mn-ea"/>
            </a:endParaRPr>
          </a:p>
          <a:p>
            <a:r>
              <a:rPr lang="ja-JP" altLang="en-US" sz="1400" dirty="0">
                <a:latin typeface="+mn-ea"/>
              </a:rPr>
              <a:t>　　</a:t>
            </a:r>
            <a:r>
              <a:rPr lang="ja-JP" altLang="en-US" sz="1400" dirty="0" smtClean="0">
                <a:latin typeface="+mn-ea"/>
              </a:rPr>
              <a:t>なお、本事業の着実な推進にあたっては、国からの財政</a:t>
            </a:r>
            <a:r>
              <a:rPr lang="ja-JP" altLang="en-US" sz="1400" smtClean="0">
                <a:latin typeface="+mn-ea"/>
              </a:rPr>
              <a:t>支援が不可欠と</a:t>
            </a:r>
            <a:endParaRPr lang="en-US" altLang="ja-JP" sz="1400" dirty="0" smtClean="0">
              <a:latin typeface="+mn-ea"/>
            </a:endParaRPr>
          </a:p>
          <a:p>
            <a:r>
              <a:rPr lang="ja-JP" altLang="en-US" sz="1400" dirty="0">
                <a:latin typeface="+mn-ea"/>
              </a:rPr>
              <a:t>　</a:t>
            </a:r>
            <a:r>
              <a:rPr lang="ja-JP" altLang="en-US" sz="1400" dirty="0" smtClean="0">
                <a:latin typeface="+mn-ea"/>
              </a:rPr>
              <a:t>なっている。</a:t>
            </a:r>
            <a:endParaRPr lang="en-US" altLang="ja-JP" sz="1400" dirty="0" smtClean="0">
              <a:latin typeface="+mn-ea"/>
            </a:endParaRPr>
          </a:p>
        </p:txBody>
      </p:sp>
    </p:spTree>
    <p:extLst>
      <p:ext uri="{BB962C8B-B14F-4D97-AF65-F5344CB8AC3E}">
        <p14:creationId xmlns:p14="http://schemas.microsoft.com/office/powerpoint/2010/main" val="373738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
          <p:cNvSpPr>
            <a:spLocks noChangeArrowheads="1"/>
          </p:cNvSpPr>
          <p:nvPr/>
        </p:nvSpPr>
        <p:spPr bwMode="white">
          <a:xfrm>
            <a:off x="103291" y="0"/>
            <a:ext cx="1441" cy="1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明朝" panose="02020600040205080304" pitchFamily="18" charset="-128"/>
              </a:defRPr>
            </a:lvl1pPr>
            <a:lvl2pPr marL="742950" indent="-285750">
              <a:spcBef>
                <a:spcPct val="20000"/>
              </a:spcBef>
              <a:buChar char="–"/>
              <a:defRPr kumimoji="1" sz="2800">
                <a:solidFill>
                  <a:schemeClr val="tx1"/>
                </a:solidFill>
                <a:latin typeface="Times New Roman" panose="02020603050405020304" pitchFamily="18" charset="0"/>
                <a:ea typeface="ＭＳ Ｐ明朝" panose="02020600040205080304" pitchFamily="18" charset="-128"/>
              </a:defRPr>
            </a:lvl2pPr>
            <a:lvl3pPr marL="1143000" indent="-228600">
              <a:spcBef>
                <a:spcPct val="20000"/>
              </a:spcBef>
              <a:buChar char="•"/>
              <a:defRPr kumimoji="1" sz="2400">
                <a:solidFill>
                  <a:schemeClr val="tx1"/>
                </a:solidFill>
                <a:latin typeface="Times New Roman" panose="02020603050405020304" pitchFamily="18" charset="0"/>
                <a:ea typeface="ＭＳ Ｐ明朝" panose="02020600040205080304" pitchFamily="18" charset="-128"/>
              </a:defRPr>
            </a:lvl3pPr>
            <a:lvl4pPr marL="1600200" indent="-228600">
              <a:spcBef>
                <a:spcPct val="20000"/>
              </a:spcBef>
              <a:buChar char="–"/>
              <a:defRPr kumimoji="1" sz="2000">
                <a:solidFill>
                  <a:schemeClr val="tx1"/>
                </a:solidFill>
                <a:latin typeface="Times New Roman" panose="02020603050405020304" pitchFamily="18" charset="0"/>
                <a:ea typeface="ＭＳ Ｐ明朝" panose="02020600040205080304" pitchFamily="18" charset="-128"/>
              </a:defRPr>
            </a:lvl4pPr>
            <a:lvl5pPr marL="2057400" indent="-228600">
              <a:spcBef>
                <a:spcPct val="20000"/>
              </a:spcBef>
              <a:buChar char="»"/>
              <a:defRPr kumimoji="1" sz="20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明朝" panose="02020600040205080304" pitchFamily="18"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633" b="0" i="0" u="none" strike="noStrike" kern="1200" cap="none" spc="0" normalizeH="0" baseline="0" noProof="0">
              <a:ln>
                <a:noFill/>
              </a:ln>
              <a:solidFill>
                <a:prstClr val="black"/>
              </a:solidFill>
              <a:effectLst/>
              <a:uLnTx/>
              <a:uFillTx/>
              <a:latin typeface="Times New Roman" panose="02020603050405020304" pitchFamily="18" charset="0"/>
              <a:ea typeface="ＭＳ Ｐ明朝" panose="02020600040205080304" pitchFamily="18" charset="-128"/>
              <a:cs typeface="+mn-cs"/>
            </a:endParaRPr>
          </a:p>
        </p:txBody>
      </p:sp>
      <p:sp>
        <p:nvSpPr>
          <p:cNvPr id="9" name="テキスト ボックス 8"/>
          <p:cNvSpPr txBox="1"/>
          <p:nvPr/>
        </p:nvSpPr>
        <p:spPr>
          <a:xfrm>
            <a:off x="0" y="-6462"/>
            <a:ext cx="9905588" cy="525886"/>
          </a:xfrm>
          <a:prstGeom prst="rect">
            <a:avLst/>
          </a:prstGeom>
          <a:solidFill>
            <a:srgbClr val="321E6C"/>
          </a:solidFill>
        </p:spPr>
        <p:txBody>
          <a:bodyPr wrap="square" tIns="108000" bIns="108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Ⅴ</a:t>
            </a:r>
            <a:r>
              <a:rPr kumimoji="0" lang="ja-JP" altLang="en-US" sz="2000" b="0" i="0" u="none" strike="noStrike" kern="1200" cap="none" spc="0" normalizeH="0" baseline="0" noProof="0" dirty="0" err="1">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20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総括</a:t>
            </a:r>
          </a:p>
        </p:txBody>
      </p:sp>
      <p:sp>
        <p:nvSpPr>
          <p:cNvPr id="11" name="テキスト ボックス 10"/>
          <p:cNvSpPr txBox="1"/>
          <p:nvPr/>
        </p:nvSpPr>
        <p:spPr>
          <a:xfrm>
            <a:off x="9486900" y="6600631"/>
            <a:ext cx="412513" cy="257369"/>
          </a:xfrm>
          <a:prstGeom prst="rect">
            <a:avLst/>
          </a:prstGeom>
          <a:noFill/>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smtClean="0">
                <a:solidFill>
                  <a:prstClr val="black"/>
                </a:solidFill>
                <a:latin typeface="ＭＳ Ｐゴシック" panose="020B0600070205080204" pitchFamily="50" charset="-128"/>
                <a:ea typeface="ＭＳ Ｐゴシック" panose="020B0600070205080204" pitchFamily="50" charset="-128"/>
              </a:rPr>
              <a:t>１１</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44149150-0973-4C1D-AAB8-D447AB13AF76}"/>
              </a:ext>
            </a:extLst>
          </p:cNvPr>
          <p:cNvSpPr txBox="1"/>
          <p:nvPr/>
        </p:nvSpPr>
        <p:spPr>
          <a:xfrm>
            <a:off x="103291" y="911470"/>
            <a:ext cx="9681029" cy="5509200"/>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kumimoji="1" lang="ja-JP" altLang="en-US" sz="1600" dirty="0">
                <a:latin typeface="+mn-ea"/>
              </a:rPr>
              <a:t>世界的な船舶の排出ガス規制強化の流れに対応するため、府市連携し、関係者とともに</a:t>
            </a:r>
            <a:r>
              <a:rPr kumimoji="1" lang="en-US" altLang="ja-JP" sz="1600" dirty="0">
                <a:latin typeface="+mn-ea"/>
              </a:rPr>
              <a:t>LNG</a:t>
            </a:r>
            <a:r>
              <a:rPr kumimoji="1" lang="ja-JP" altLang="en-US" sz="1600" dirty="0">
                <a:latin typeface="+mn-ea"/>
              </a:rPr>
              <a:t>バンカリング拠点形成に向けて検討を進め、堺泉北港では、平成</a:t>
            </a:r>
            <a:r>
              <a:rPr kumimoji="1" lang="en-US" altLang="ja-JP" sz="1600" dirty="0">
                <a:latin typeface="+mn-ea"/>
              </a:rPr>
              <a:t>31</a:t>
            </a:r>
            <a:r>
              <a:rPr kumimoji="1" lang="ja-JP" altLang="en-US" sz="1600" dirty="0">
                <a:latin typeface="+mn-ea"/>
              </a:rPr>
              <a:t>年</a:t>
            </a:r>
            <a:r>
              <a:rPr kumimoji="1" lang="en-US" altLang="ja-JP" sz="1600" dirty="0">
                <a:latin typeface="+mn-ea"/>
              </a:rPr>
              <a:t>1</a:t>
            </a:r>
            <a:r>
              <a:rPr kumimoji="1" lang="ja-JP" altLang="en-US" sz="1600" dirty="0">
                <a:latin typeface="+mn-ea"/>
              </a:rPr>
              <a:t>月に西日本初となる</a:t>
            </a:r>
            <a:r>
              <a:rPr kumimoji="1" lang="en-US" altLang="ja-JP" sz="1600" dirty="0">
                <a:latin typeface="+mn-ea"/>
              </a:rPr>
              <a:t>LNG</a:t>
            </a:r>
            <a:r>
              <a:rPr kumimoji="1" lang="ja-JP" altLang="en-US" sz="1600" dirty="0">
                <a:latin typeface="+mn-ea"/>
              </a:rPr>
              <a:t>燃料タグボートへのバンカリングが実現し、また、大阪港～別府港</a:t>
            </a:r>
            <a:r>
              <a:rPr kumimoji="1" lang="ja-JP" altLang="en-US" sz="1600" dirty="0" smtClean="0">
                <a:latin typeface="+mn-ea"/>
              </a:rPr>
              <a:t>航路で</a:t>
            </a:r>
            <a:r>
              <a:rPr kumimoji="1" lang="ja-JP" altLang="en-US" sz="1600" dirty="0">
                <a:latin typeface="+mn-ea"/>
              </a:rPr>
              <a:t>は、令和元年</a:t>
            </a:r>
            <a:r>
              <a:rPr kumimoji="1" lang="en-US" altLang="ja-JP" sz="1600" dirty="0">
                <a:latin typeface="+mn-ea"/>
              </a:rPr>
              <a:t>11</a:t>
            </a:r>
            <a:r>
              <a:rPr kumimoji="1" lang="ja-JP" altLang="en-US" sz="1600" dirty="0">
                <a:latin typeface="+mn-ea"/>
              </a:rPr>
              <a:t>月に国内初となる</a:t>
            </a:r>
            <a:r>
              <a:rPr kumimoji="1" lang="en-US" altLang="ja-JP" sz="1600" dirty="0">
                <a:latin typeface="+mn-ea"/>
              </a:rPr>
              <a:t>LNG</a:t>
            </a:r>
            <a:r>
              <a:rPr kumimoji="1" lang="ja-JP" altLang="en-US" sz="1600" dirty="0">
                <a:latin typeface="+mn-ea"/>
              </a:rPr>
              <a:t>燃料フェリー</a:t>
            </a:r>
            <a:r>
              <a:rPr kumimoji="1" lang="en-US" altLang="ja-JP" sz="1600" dirty="0">
                <a:latin typeface="+mn-ea"/>
              </a:rPr>
              <a:t>2</a:t>
            </a:r>
            <a:r>
              <a:rPr kumimoji="1" lang="ja-JP" altLang="en-US" sz="1600" dirty="0">
                <a:latin typeface="+mn-ea"/>
              </a:rPr>
              <a:t>隻の投入が決定されている。</a:t>
            </a:r>
            <a:endParaRPr kumimoji="1" lang="en-US" altLang="ja-JP" sz="1600" dirty="0">
              <a:latin typeface="+mn-ea"/>
            </a:endParaRPr>
          </a:p>
          <a:p>
            <a:pPr marL="285750" indent="-285750">
              <a:lnSpc>
                <a:spcPct val="150000"/>
              </a:lnSpc>
              <a:spcAft>
                <a:spcPts val="1200"/>
              </a:spcAft>
              <a:buFont typeface="Arial" panose="020B0604020202020204" pitchFamily="34" charset="0"/>
              <a:buChar char="•"/>
            </a:pPr>
            <a:r>
              <a:rPr kumimoji="1" lang="ja-JP" altLang="en-US" sz="1600" dirty="0" smtClean="0">
                <a:latin typeface="+mn-ea"/>
              </a:rPr>
              <a:t>さら</a:t>
            </a:r>
            <a:r>
              <a:rPr kumimoji="1" lang="ja-JP" altLang="en-US" sz="1600" dirty="0">
                <a:latin typeface="+mn-ea"/>
              </a:rPr>
              <a:t>に</a:t>
            </a:r>
            <a:r>
              <a:rPr kumimoji="1" lang="ja-JP" altLang="en-US" sz="1600" dirty="0" smtClean="0">
                <a:latin typeface="+mn-ea"/>
              </a:rPr>
              <a:t>、</a:t>
            </a:r>
            <a:r>
              <a:rPr kumimoji="1" lang="ja-JP" altLang="en-US" sz="1600" dirty="0">
                <a:latin typeface="+mn-ea"/>
              </a:rPr>
              <a:t>大阪港では、本年６月よりグリーンアウォード・プログラムに参加し、同財団認証船舶への入港料を</a:t>
            </a:r>
            <a:r>
              <a:rPr kumimoji="1" lang="en-US" altLang="ja-JP" sz="1600" dirty="0">
                <a:latin typeface="+mn-ea"/>
              </a:rPr>
              <a:t>10</a:t>
            </a:r>
            <a:r>
              <a:rPr kumimoji="1" lang="ja-JP" altLang="en-US" sz="1600" dirty="0">
                <a:latin typeface="+mn-ea"/>
              </a:rPr>
              <a:t>％減免するなど、環境負荷の低減に資する船舶の普及促進を支援している</a:t>
            </a:r>
            <a:r>
              <a:rPr kumimoji="1" lang="ja-JP" altLang="en-US" sz="1600" dirty="0" smtClean="0">
                <a:latin typeface="+mn-ea"/>
              </a:rPr>
              <a:t>。</a:t>
            </a:r>
            <a:endParaRPr kumimoji="1" lang="en-US" altLang="ja-JP" sz="1600" dirty="0" smtClean="0">
              <a:latin typeface="+mn-ea"/>
            </a:endParaRPr>
          </a:p>
          <a:p>
            <a:pPr marL="285750" indent="-285750">
              <a:lnSpc>
                <a:spcPct val="150000"/>
              </a:lnSpc>
              <a:spcAft>
                <a:spcPts val="1200"/>
              </a:spcAft>
              <a:buFont typeface="Arial" panose="020B0604020202020204" pitchFamily="34" charset="0"/>
              <a:buChar char="•"/>
            </a:pPr>
            <a:r>
              <a:rPr kumimoji="1" lang="ja-JP" altLang="en-US" sz="1600" dirty="0">
                <a:latin typeface="+mn-ea"/>
              </a:rPr>
              <a:t>今後</a:t>
            </a:r>
            <a:r>
              <a:rPr kumimoji="1" lang="ja-JP" altLang="en-US" sz="1600" dirty="0" smtClean="0">
                <a:latin typeface="+mn-ea"/>
              </a:rPr>
              <a:t>は両港ともに、美しく親しみやすい大阪湾の再生をめざし、地元とも連携した</a:t>
            </a:r>
            <a:r>
              <a:rPr kumimoji="1" lang="ja-JP" altLang="en-US" sz="1600" dirty="0">
                <a:latin typeface="+mn-ea"/>
              </a:rPr>
              <a:t>取組</a:t>
            </a:r>
            <a:r>
              <a:rPr kumimoji="1" lang="ja-JP" altLang="en-US" sz="1600" dirty="0" smtClean="0">
                <a:latin typeface="+mn-ea"/>
              </a:rPr>
              <a:t>みを進めていく。</a:t>
            </a:r>
            <a:endParaRPr kumimoji="1" lang="en-US" altLang="ja-JP" sz="1600" dirty="0">
              <a:latin typeface="+mn-ea"/>
            </a:endParaRPr>
          </a:p>
          <a:p>
            <a:pPr marL="285750" indent="-285750">
              <a:lnSpc>
                <a:spcPct val="150000"/>
              </a:lnSpc>
              <a:spcAft>
                <a:spcPts val="1200"/>
              </a:spcAft>
              <a:buFont typeface="Arial" panose="020B0604020202020204" pitchFamily="34" charset="0"/>
              <a:buChar char="•"/>
            </a:pPr>
            <a:r>
              <a:rPr kumimoji="1" lang="ja-JP" altLang="en-US" sz="1600" dirty="0">
                <a:latin typeface="+mn-ea"/>
              </a:rPr>
              <a:t>大阪港・堺泉北港では、本年</a:t>
            </a:r>
            <a:r>
              <a:rPr kumimoji="1" lang="en-US" altLang="ja-JP" sz="1600" dirty="0">
                <a:latin typeface="+mn-ea"/>
              </a:rPr>
              <a:t>10</a:t>
            </a:r>
            <a:r>
              <a:rPr kumimoji="1" lang="ja-JP" altLang="en-US" sz="1600" dirty="0">
                <a:latin typeface="+mn-ea"/>
              </a:rPr>
              <a:t>月１日の組織の一元化を契機に、港湾環境に関しても、それぞれの港において独自の取組みを</a:t>
            </a:r>
            <a:r>
              <a:rPr kumimoji="1" lang="ja-JP" altLang="en-US" sz="1600" dirty="0" smtClean="0">
                <a:latin typeface="+mn-ea"/>
              </a:rPr>
              <a:t>進める</a:t>
            </a:r>
            <a:r>
              <a:rPr kumimoji="1" lang="ja-JP" altLang="en-US" sz="1600" dirty="0">
                <a:latin typeface="+mn-ea"/>
              </a:rPr>
              <a:t>ことに加えて、今後は、例えば、お互いの港の優れた環境施策を相互に取り入れていくなど、両港の連携を強化することで、効率的かつ効果的な港湾環境の保全・創出に繋げていくこととしている。</a:t>
            </a:r>
            <a:endParaRPr kumimoji="1" lang="en-US" altLang="ja-JP" sz="1600" dirty="0">
              <a:latin typeface="游ゴシック" panose="020B0400000000000000" pitchFamily="50" charset="-128"/>
            </a:endParaRPr>
          </a:p>
          <a:p>
            <a:pPr marL="285750" marR="0" lvl="0" indent="-285750" algn="l" defTabSz="4572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本取組みが、住民に愛され、使われる港となるための一助となれば幸甚である。</a:t>
            </a:r>
            <a:endParaRPr kumimoji="1" lang="en-US" altLang="ja-JP" sz="16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9791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2280" y="685787"/>
            <a:ext cx="9570594" cy="5170646"/>
          </a:xfrm>
          <a:prstGeom prst="rect">
            <a:avLst/>
          </a:prstGeom>
          <a:noFill/>
        </p:spPr>
        <p:txBody>
          <a:bodyPr wrap="square" rtlCol="0">
            <a:spAutoFit/>
          </a:bodyPr>
          <a:lstStyle/>
          <a:p>
            <a:pPr algn="ctr">
              <a:lnSpc>
                <a:spcPct val="150000"/>
              </a:lnSpc>
            </a:pPr>
            <a:endParaRPr kumimoji="1" lang="en-US" altLang="ja-JP" sz="1000" dirty="0">
              <a:latin typeface="+mn-ea"/>
            </a:endParaRPr>
          </a:p>
          <a:p>
            <a:pPr algn="ctr">
              <a:lnSpc>
                <a:spcPct val="150000"/>
              </a:lnSpc>
            </a:pPr>
            <a:r>
              <a:rPr kumimoji="1" lang="ja-JP" altLang="en-US" sz="2000" dirty="0">
                <a:latin typeface="+mn-ea"/>
              </a:rPr>
              <a:t>はじめに</a:t>
            </a:r>
            <a:endParaRPr kumimoji="1" lang="en-US" altLang="ja-JP" sz="2000" dirty="0">
              <a:latin typeface="+mn-ea"/>
            </a:endParaRPr>
          </a:p>
          <a:p>
            <a:pPr algn="ctr">
              <a:lnSpc>
                <a:spcPct val="150000"/>
              </a:lnSpc>
            </a:pPr>
            <a:endParaRPr kumimoji="1" lang="en-US" altLang="ja-JP" sz="1000" dirty="0">
              <a:latin typeface="+mn-ea"/>
            </a:endParaRPr>
          </a:p>
          <a:p>
            <a:pPr>
              <a:lnSpc>
                <a:spcPct val="150000"/>
              </a:lnSpc>
            </a:pPr>
            <a:r>
              <a:rPr kumimoji="1" lang="ja-JP" altLang="en-US" dirty="0">
                <a:latin typeface="+mn-ea"/>
              </a:rPr>
              <a:t>　大阪港と堺泉北港は、ともに直背後に市街地を抱え、港湾のごく近傍にて経済活動や住民生活が営まれており、経済活動の拠点となる一方で、身近で住民に親しまれる港湾として、良好な港湾環境の保全・創出が求められている。</a:t>
            </a:r>
            <a:endParaRPr kumimoji="1" lang="en-US" altLang="ja-JP" dirty="0">
              <a:latin typeface="+mn-ea"/>
            </a:endParaRPr>
          </a:p>
          <a:p>
            <a:pPr>
              <a:lnSpc>
                <a:spcPct val="150000"/>
              </a:lnSpc>
            </a:pPr>
            <a:r>
              <a:rPr kumimoji="1" lang="ja-JP" altLang="en-US" dirty="0">
                <a:latin typeface="+mn-ea"/>
              </a:rPr>
              <a:t>　隣接する両港では、互いの港の特性を活かし</a:t>
            </a:r>
            <a:r>
              <a:rPr kumimoji="1" lang="ja-JP" altLang="en-US" dirty="0" smtClean="0">
                <a:latin typeface="+mn-ea"/>
              </a:rPr>
              <a:t>、連携</a:t>
            </a:r>
            <a:r>
              <a:rPr kumimoji="1" lang="ja-JP" altLang="en-US" dirty="0">
                <a:latin typeface="+mn-ea"/>
              </a:rPr>
              <a:t>した取組みを通じて、相乗効果を発揮し、より効率的で効果的な港湾環境の保全・創出が可能になるものと思われる。</a:t>
            </a:r>
            <a:endParaRPr kumimoji="1" lang="en-US" altLang="ja-JP" dirty="0">
              <a:latin typeface="+mn-ea"/>
            </a:endParaRPr>
          </a:p>
          <a:p>
            <a:pPr>
              <a:lnSpc>
                <a:spcPct val="150000"/>
              </a:lnSpc>
            </a:pPr>
            <a:r>
              <a:rPr kumimoji="1" lang="ja-JP" altLang="en-US" dirty="0">
                <a:latin typeface="+mn-ea"/>
              </a:rPr>
              <a:t>　今回、本年</a:t>
            </a:r>
            <a:r>
              <a:rPr kumimoji="1" lang="en-US" altLang="ja-JP" dirty="0">
                <a:latin typeface="+mn-ea"/>
              </a:rPr>
              <a:t>10</a:t>
            </a:r>
            <a:r>
              <a:rPr kumimoji="1" lang="ja-JP" altLang="en-US" dirty="0">
                <a:latin typeface="+mn-ea"/>
              </a:rPr>
              <a:t>月</a:t>
            </a:r>
            <a:r>
              <a:rPr kumimoji="1" lang="en-US" altLang="ja-JP" dirty="0">
                <a:latin typeface="+mn-ea"/>
              </a:rPr>
              <a:t>1</a:t>
            </a:r>
            <a:r>
              <a:rPr kumimoji="1" lang="ja-JP" altLang="en-US" dirty="0">
                <a:latin typeface="+mn-ea"/>
              </a:rPr>
              <a:t>日に組織の一元化を図ることを契機に</a:t>
            </a:r>
            <a:r>
              <a:rPr kumimoji="1" lang="ja-JP" altLang="en-US" dirty="0" smtClean="0">
                <a:latin typeface="+mn-ea"/>
              </a:rPr>
              <a:t>、港湾</a:t>
            </a:r>
            <a:r>
              <a:rPr kumimoji="1" lang="ja-JP" altLang="en-US" dirty="0">
                <a:latin typeface="+mn-ea"/>
              </a:rPr>
              <a:t>環境の保全・創出に向けた取組みをより推進していくことに向けて、両港の港湾環境の現状と現在の施策について取りまとめた。</a:t>
            </a:r>
            <a:endParaRPr kumimoji="1" lang="en-US" altLang="ja-JP" dirty="0">
              <a:latin typeface="+mn-ea"/>
            </a:endParaRPr>
          </a:p>
          <a:p>
            <a:pPr>
              <a:lnSpc>
                <a:spcPct val="150000"/>
              </a:lnSpc>
            </a:pPr>
            <a:r>
              <a:rPr kumimoji="1" lang="ja-JP" altLang="en-US" dirty="0">
                <a:latin typeface="+mn-ea"/>
              </a:rPr>
              <a:t>　異なる港湾</a:t>
            </a:r>
            <a:r>
              <a:rPr kumimoji="1" lang="ja-JP" altLang="en-US" dirty="0" smtClean="0">
                <a:latin typeface="+mn-ea"/>
              </a:rPr>
              <a:t>管理者によ</a:t>
            </a:r>
            <a:r>
              <a:rPr kumimoji="1" lang="ja-JP" altLang="en-US" dirty="0">
                <a:latin typeface="+mn-ea"/>
              </a:rPr>
              <a:t>る</a:t>
            </a:r>
            <a:r>
              <a:rPr kumimoji="1" lang="ja-JP" altLang="en-US" dirty="0" smtClean="0">
                <a:latin typeface="+mn-ea"/>
              </a:rPr>
              <a:t>環境</a:t>
            </a:r>
            <a:r>
              <a:rPr kumimoji="1" lang="ja-JP" altLang="en-US" dirty="0">
                <a:latin typeface="+mn-ea"/>
              </a:rPr>
              <a:t>施策の連携は、全国でも初の試みと思われ、組織の</a:t>
            </a:r>
            <a:r>
              <a:rPr kumimoji="1" lang="ja-JP" altLang="en-US" dirty="0" smtClean="0">
                <a:latin typeface="+mn-ea"/>
              </a:rPr>
              <a:t>一元化効果</a:t>
            </a:r>
            <a:r>
              <a:rPr kumimoji="1" lang="ja-JP" altLang="en-US" dirty="0">
                <a:latin typeface="+mn-ea"/>
              </a:rPr>
              <a:t>のひとつであると考えている。</a:t>
            </a:r>
            <a:endParaRPr kumimoji="1" lang="en-US" altLang="ja-JP" dirty="0">
              <a:latin typeface="+mn-ea"/>
            </a:endParaRPr>
          </a:p>
        </p:txBody>
      </p:sp>
    </p:spTree>
    <p:extLst>
      <p:ext uri="{BB962C8B-B14F-4D97-AF65-F5344CB8AC3E}">
        <p14:creationId xmlns:p14="http://schemas.microsoft.com/office/powerpoint/2010/main" val="3450193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92448" y="807913"/>
            <a:ext cx="8824686" cy="5301451"/>
          </a:xfrm>
          <a:prstGeom prst="rect">
            <a:avLst/>
          </a:prstGeom>
          <a:noFill/>
        </p:spPr>
        <p:txBody>
          <a:bodyPr wrap="square" rtlCol="0">
            <a:spAutoFit/>
          </a:bodyPr>
          <a:lstStyle/>
          <a:p>
            <a:pPr algn="ctr">
              <a:lnSpc>
                <a:spcPct val="150000"/>
              </a:lnSpc>
              <a:spcAft>
                <a:spcPts val="2400"/>
              </a:spcAft>
            </a:pPr>
            <a:r>
              <a:rPr kumimoji="1" lang="ja-JP" altLang="en-US" sz="2400" dirty="0">
                <a:latin typeface="+mn-ea"/>
              </a:rPr>
              <a:t>目　　次</a:t>
            </a:r>
            <a:endParaRPr kumimoji="1" lang="en-US" altLang="ja-JP" sz="2400" dirty="0">
              <a:latin typeface="+mn-ea"/>
            </a:endParaRPr>
          </a:p>
          <a:p>
            <a:pPr>
              <a:lnSpc>
                <a:spcPct val="150000"/>
              </a:lnSpc>
            </a:pPr>
            <a:r>
              <a:rPr kumimoji="1" lang="en-US" altLang="ja-JP" sz="2000" dirty="0">
                <a:latin typeface="+mn-ea"/>
              </a:rPr>
              <a:t>Ⅰ</a:t>
            </a:r>
            <a:r>
              <a:rPr kumimoji="1" lang="ja-JP" altLang="en-US" sz="2000" dirty="0" err="1">
                <a:latin typeface="+mn-ea"/>
              </a:rPr>
              <a:t>．</a:t>
            </a:r>
            <a:r>
              <a:rPr kumimoji="1" lang="ja-JP" altLang="en-US" sz="2000" dirty="0">
                <a:latin typeface="+mn-ea"/>
              </a:rPr>
              <a:t>港湾環境に対する基本的な考え方</a:t>
            </a:r>
            <a:r>
              <a:rPr kumimoji="1" lang="en-US" altLang="ja-JP" sz="2000" dirty="0">
                <a:latin typeface="+mn-ea"/>
              </a:rPr>
              <a:t>			</a:t>
            </a:r>
            <a:r>
              <a:rPr kumimoji="1" lang="ja-JP" altLang="en-US" sz="2000" dirty="0">
                <a:latin typeface="+mn-ea"/>
              </a:rPr>
              <a:t>　</a:t>
            </a:r>
            <a:r>
              <a:rPr kumimoji="1" lang="ja-JP" altLang="en-US" sz="2000" dirty="0" smtClean="0">
                <a:latin typeface="+mn-ea"/>
              </a:rPr>
              <a:t>　　　　</a:t>
            </a:r>
            <a:r>
              <a:rPr kumimoji="1" lang="en-US" altLang="ja-JP" sz="2000" dirty="0" smtClean="0">
                <a:latin typeface="+mn-ea"/>
              </a:rPr>
              <a:t>P</a:t>
            </a:r>
            <a:r>
              <a:rPr kumimoji="1" lang="ja-JP" altLang="en-US" sz="2000" dirty="0" smtClean="0">
                <a:latin typeface="+mn-ea"/>
              </a:rPr>
              <a:t>１</a:t>
            </a:r>
            <a:endParaRPr kumimoji="1" lang="en-US" altLang="ja-JP" sz="2000" dirty="0" smtClean="0">
              <a:latin typeface="+mn-ea"/>
            </a:endParaRPr>
          </a:p>
          <a:p>
            <a:pPr>
              <a:lnSpc>
                <a:spcPct val="150000"/>
              </a:lnSpc>
            </a:pPr>
            <a:r>
              <a:rPr kumimoji="1" lang="en-US" altLang="ja-JP" sz="2000" dirty="0" smtClean="0">
                <a:latin typeface="+mn-ea"/>
              </a:rPr>
              <a:t>Ⅱ</a:t>
            </a:r>
            <a:r>
              <a:rPr kumimoji="1" lang="ja-JP" altLang="en-US" sz="2000" dirty="0" err="1">
                <a:latin typeface="+mn-ea"/>
              </a:rPr>
              <a:t>．</a:t>
            </a:r>
            <a:r>
              <a:rPr kumimoji="1" lang="ja-JP" altLang="en-US" sz="2000" dirty="0">
                <a:latin typeface="+mn-ea"/>
              </a:rPr>
              <a:t>港湾環境の現状　　　　　　　　　　　　　　　　　</a:t>
            </a:r>
            <a:r>
              <a:rPr kumimoji="1" lang="ja-JP" altLang="en-US" sz="2000" dirty="0" smtClean="0">
                <a:latin typeface="+mn-ea"/>
              </a:rPr>
              <a:t> </a:t>
            </a:r>
            <a:r>
              <a:rPr kumimoji="1" lang="en-US" altLang="ja-JP" sz="2000" dirty="0" smtClean="0">
                <a:latin typeface="+mn-ea"/>
              </a:rPr>
              <a:t> </a:t>
            </a:r>
            <a:r>
              <a:rPr kumimoji="1" lang="en-US" altLang="ja-JP" sz="2000" dirty="0">
                <a:latin typeface="+mn-ea"/>
              </a:rPr>
              <a:t>P</a:t>
            </a:r>
            <a:r>
              <a:rPr kumimoji="1" lang="ja-JP" altLang="en-US" sz="2000" dirty="0">
                <a:latin typeface="+mn-ea"/>
              </a:rPr>
              <a:t>２～３</a:t>
            </a:r>
            <a:endParaRPr kumimoji="1" lang="en-US" altLang="ja-JP" sz="2000" dirty="0">
              <a:latin typeface="+mn-ea"/>
            </a:endParaRPr>
          </a:p>
          <a:p>
            <a:pPr>
              <a:lnSpc>
                <a:spcPct val="150000"/>
              </a:lnSpc>
            </a:pPr>
            <a:r>
              <a:rPr kumimoji="1" lang="ja-JP" altLang="en-US" sz="2000" dirty="0">
                <a:latin typeface="+mn-ea"/>
              </a:rPr>
              <a:t>　　</a:t>
            </a:r>
            <a:r>
              <a:rPr kumimoji="1" lang="ja-JP" altLang="en-US" sz="1600" dirty="0">
                <a:latin typeface="+mn-ea"/>
              </a:rPr>
              <a:t>１．大気環境</a:t>
            </a:r>
            <a:endParaRPr kumimoji="1" lang="en-US" altLang="ja-JP" sz="1600" dirty="0">
              <a:latin typeface="+mn-ea"/>
            </a:endParaRPr>
          </a:p>
          <a:p>
            <a:pPr>
              <a:lnSpc>
                <a:spcPct val="150000"/>
              </a:lnSpc>
            </a:pPr>
            <a:r>
              <a:rPr kumimoji="1" lang="ja-JP" altLang="en-US" sz="1600" dirty="0">
                <a:latin typeface="+mn-ea"/>
              </a:rPr>
              <a:t>　　</a:t>
            </a:r>
            <a:r>
              <a:rPr kumimoji="1" lang="ja-JP" altLang="en-US" sz="1600" dirty="0" smtClean="0">
                <a:latin typeface="+mn-ea"/>
              </a:rPr>
              <a:t>  ２</a:t>
            </a:r>
            <a:r>
              <a:rPr kumimoji="1" lang="ja-JP" altLang="en-US" sz="1600" dirty="0">
                <a:latin typeface="+mn-ea"/>
              </a:rPr>
              <a:t>．水</a:t>
            </a:r>
            <a:r>
              <a:rPr kumimoji="1" lang="ja-JP" altLang="en-US" sz="1600" dirty="0" smtClean="0">
                <a:latin typeface="+mn-ea"/>
              </a:rPr>
              <a:t>環境</a:t>
            </a:r>
            <a:endParaRPr kumimoji="1" lang="en-US" altLang="ja-JP" sz="1600" dirty="0">
              <a:latin typeface="+mn-ea"/>
            </a:endParaRPr>
          </a:p>
          <a:p>
            <a:pPr>
              <a:lnSpc>
                <a:spcPct val="150000"/>
              </a:lnSpc>
              <a:spcBef>
                <a:spcPts val="600"/>
              </a:spcBef>
            </a:pPr>
            <a:r>
              <a:rPr kumimoji="1" lang="en-US" altLang="ja-JP" sz="2000" dirty="0">
                <a:latin typeface="+mn-ea"/>
              </a:rPr>
              <a:t>Ⅲ</a:t>
            </a:r>
            <a:r>
              <a:rPr kumimoji="1" lang="ja-JP" altLang="en-US" sz="2000" dirty="0" err="1">
                <a:latin typeface="+mn-ea"/>
              </a:rPr>
              <a:t>．</a:t>
            </a:r>
            <a:r>
              <a:rPr kumimoji="1" lang="ja-JP" altLang="en-US" sz="2000" dirty="0">
                <a:latin typeface="+mn-ea"/>
              </a:rPr>
              <a:t>港湾環境</a:t>
            </a:r>
            <a:r>
              <a:rPr kumimoji="1" lang="ja-JP" altLang="en-US" sz="2000" dirty="0" smtClean="0">
                <a:latin typeface="+mn-ea"/>
              </a:rPr>
              <a:t>施策に</a:t>
            </a:r>
            <a:r>
              <a:rPr kumimoji="1" lang="ja-JP" altLang="en-US" sz="2000" dirty="0">
                <a:latin typeface="+mn-ea"/>
              </a:rPr>
              <a:t>ついて　</a:t>
            </a:r>
            <a:r>
              <a:rPr kumimoji="1" lang="en-US" altLang="ja-JP" sz="2000" dirty="0">
                <a:latin typeface="+mn-ea"/>
              </a:rPr>
              <a:t>		</a:t>
            </a:r>
            <a:r>
              <a:rPr kumimoji="1" lang="ja-JP" altLang="en-US" sz="2000" dirty="0" smtClean="0">
                <a:latin typeface="+mn-ea"/>
              </a:rPr>
              <a:t>　　　　　　　　　     </a:t>
            </a:r>
            <a:r>
              <a:rPr kumimoji="1" lang="en-US" altLang="ja-JP" sz="2000" dirty="0" smtClean="0">
                <a:latin typeface="+mn-ea"/>
              </a:rPr>
              <a:t>P</a:t>
            </a:r>
            <a:r>
              <a:rPr kumimoji="1" lang="ja-JP" altLang="en-US" sz="2000" dirty="0">
                <a:latin typeface="+mn-ea"/>
              </a:rPr>
              <a:t>４</a:t>
            </a:r>
            <a:r>
              <a:rPr kumimoji="1" lang="ja-JP" altLang="en-US" sz="2000" dirty="0" smtClean="0">
                <a:latin typeface="+mn-ea"/>
              </a:rPr>
              <a:t>～１０</a:t>
            </a:r>
            <a:endParaRPr kumimoji="1" lang="en-US" altLang="ja-JP" sz="2200" dirty="0">
              <a:latin typeface="+mn-ea"/>
            </a:endParaRPr>
          </a:p>
          <a:p>
            <a:pPr>
              <a:lnSpc>
                <a:spcPct val="150000"/>
              </a:lnSpc>
            </a:pPr>
            <a:r>
              <a:rPr kumimoji="1" lang="ja-JP" altLang="en-US" sz="1700" dirty="0">
                <a:latin typeface="+mn-ea"/>
              </a:rPr>
              <a:t>　</a:t>
            </a:r>
            <a:r>
              <a:rPr kumimoji="1" lang="ja-JP" altLang="en-US" sz="2000" dirty="0">
                <a:latin typeface="+mn-ea"/>
              </a:rPr>
              <a:t>　</a:t>
            </a:r>
            <a:r>
              <a:rPr kumimoji="1" lang="ja-JP" altLang="en-US" dirty="0" smtClean="0">
                <a:latin typeface="+mn-ea"/>
              </a:rPr>
              <a:t> </a:t>
            </a:r>
            <a:r>
              <a:rPr kumimoji="1" lang="ja-JP" altLang="en-US" sz="1600" dirty="0" smtClean="0">
                <a:latin typeface="+mn-ea"/>
              </a:rPr>
              <a:t>１．船舶</a:t>
            </a:r>
            <a:r>
              <a:rPr kumimoji="1" lang="ja-JP" altLang="en-US" sz="1600" dirty="0">
                <a:latin typeface="+mn-ea"/>
              </a:rPr>
              <a:t>のＬＮＧ燃料化への対応</a:t>
            </a:r>
            <a:endParaRPr kumimoji="1" lang="en-US" altLang="ja-JP" sz="1600" dirty="0">
              <a:latin typeface="+mn-ea"/>
            </a:endParaRPr>
          </a:p>
          <a:p>
            <a:pPr>
              <a:lnSpc>
                <a:spcPct val="150000"/>
              </a:lnSpc>
            </a:pPr>
            <a:r>
              <a:rPr kumimoji="1" lang="ja-JP" altLang="en-US" sz="1600" dirty="0">
                <a:latin typeface="+mn-ea"/>
              </a:rPr>
              <a:t>　</a:t>
            </a:r>
            <a:r>
              <a:rPr kumimoji="1" lang="ja-JP" altLang="en-US" sz="1600" dirty="0" smtClean="0">
                <a:latin typeface="+mn-ea"/>
              </a:rPr>
              <a:t>　  ２．グリーンアウォードプログラムの取組み</a:t>
            </a:r>
            <a:endParaRPr kumimoji="1" lang="en-US" altLang="ja-JP" sz="1600" dirty="0" smtClean="0">
              <a:latin typeface="+mn-ea"/>
            </a:endParaRPr>
          </a:p>
          <a:p>
            <a:pPr>
              <a:lnSpc>
                <a:spcPct val="150000"/>
              </a:lnSpc>
            </a:pPr>
            <a:r>
              <a:rPr kumimoji="1" lang="ja-JP" altLang="en-US" sz="1600" dirty="0">
                <a:latin typeface="+mn-ea"/>
              </a:rPr>
              <a:t>　</a:t>
            </a:r>
            <a:r>
              <a:rPr kumimoji="1" lang="ja-JP" altLang="en-US" sz="1600" dirty="0" smtClean="0">
                <a:latin typeface="+mn-ea"/>
              </a:rPr>
              <a:t>　  ３．大阪湾の再生</a:t>
            </a:r>
            <a:endParaRPr kumimoji="1" lang="en-US" altLang="ja-JP" sz="1600" dirty="0">
              <a:latin typeface="+mn-ea"/>
            </a:endParaRPr>
          </a:p>
          <a:p>
            <a:pPr>
              <a:lnSpc>
                <a:spcPct val="150000"/>
              </a:lnSpc>
            </a:pPr>
            <a:r>
              <a:rPr kumimoji="1" lang="en-US" altLang="ja-JP" sz="2000" dirty="0" smtClean="0">
                <a:latin typeface="+mn-ea"/>
              </a:rPr>
              <a:t>Ⅴ</a:t>
            </a:r>
            <a:r>
              <a:rPr kumimoji="1" lang="ja-JP" altLang="en-US" sz="2000" dirty="0" err="1">
                <a:latin typeface="+mn-ea"/>
              </a:rPr>
              <a:t>．</a:t>
            </a:r>
            <a:r>
              <a:rPr kumimoji="1" lang="ja-JP" altLang="en-US" sz="2000" dirty="0">
                <a:latin typeface="+mn-ea"/>
              </a:rPr>
              <a:t>総括　　　　　　　　　　　　　　　　　</a:t>
            </a:r>
            <a:r>
              <a:rPr kumimoji="1" lang="en-US" altLang="ja-JP" sz="2000" dirty="0">
                <a:latin typeface="+mn-ea"/>
              </a:rPr>
              <a:t>			</a:t>
            </a:r>
            <a:r>
              <a:rPr kumimoji="1" lang="ja-JP" altLang="en-US" sz="2000" dirty="0">
                <a:latin typeface="+mn-ea"/>
              </a:rPr>
              <a:t>　</a:t>
            </a:r>
            <a:r>
              <a:rPr kumimoji="1" lang="ja-JP" altLang="en-US" sz="2000" dirty="0" smtClean="0">
                <a:latin typeface="+mn-ea"/>
              </a:rPr>
              <a:t> </a:t>
            </a:r>
            <a:r>
              <a:rPr kumimoji="1" lang="en-US" altLang="ja-JP" sz="2000" dirty="0" smtClean="0">
                <a:latin typeface="+mn-ea"/>
              </a:rPr>
              <a:t>P</a:t>
            </a:r>
            <a:r>
              <a:rPr kumimoji="1" lang="ja-JP" altLang="en-US" sz="2000" dirty="0" smtClean="0">
                <a:latin typeface="+mn-ea"/>
              </a:rPr>
              <a:t>１１</a:t>
            </a:r>
            <a:endParaRPr kumimoji="1" lang="en-US" altLang="ja-JP" sz="2000" dirty="0">
              <a:latin typeface="+mn-ea"/>
            </a:endParaRPr>
          </a:p>
          <a:p>
            <a:pPr>
              <a:lnSpc>
                <a:spcPct val="150000"/>
              </a:lnSpc>
            </a:pPr>
            <a:endParaRPr kumimoji="1" lang="en-US" altLang="ja-JP" sz="1700" dirty="0">
              <a:latin typeface="+mn-ea"/>
            </a:endParaRPr>
          </a:p>
        </p:txBody>
      </p:sp>
    </p:spTree>
    <p:extLst>
      <p:ext uri="{BB962C8B-B14F-4D97-AF65-F5344CB8AC3E}">
        <p14:creationId xmlns:p14="http://schemas.microsoft.com/office/powerpoint/2010/main" val="3261977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3" y="2868"/>
            <a:ext cx="9905588" cy="525886"/>
          </a:xfrm>
          <a:prstGeom prst="rect">
            <a:avLst/>
          </a:prstGeom>
          <a:solidFill>
            <a:srgbClr val="321E6C"/>
          </a:solidFill>
        </p:spPr>
        <p:txBody>
          <a:bodyPr wrap="square" tIns="108000" bIns="108000" rtlCol="0" anchor="ctr" anchorCtr="0">
            <a:spAutoFit/>
          </a:bodyPr>
          <a:lstStyle/>
          <a:p>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Ⅰ</a:t>
            </a:r>
            <a:r>
              <a:rPr lang="ja-JP" altLang="en-US" sz="2000" dirty="0" err="1"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港湾環境に対する基本的な考え方</a:t>
            </a:r>
          </a:p>
        </p:txBody>
      </p:sp>
      <p:sp>
        <p:nvSpPr>
          <p:cNvPr id="4" name="テキスト ボックス 3"/>
          <p:cNvSpPr txBox="1"/>
          <p:nvPr/>
        </p:nvSpPr>
        <p:spPr>
          <a:xfrm>
            <a:off x="9579373" y="6600631"/>
            <a:ext cx="320040" cy="257369"/>
          </a:xfrm>
          <a:prstGeom prst="rect">
            <a:avLst/>
          </a:prstGeom>
          <a:noFill/>
        </p:spPr>
        <p:txBody>
          <a:bodyPr wrap="square" lIns="36000" tIns="36000" rIns="36000" bIns="36000" rtlCol="0" anchor="ctr" anchorCtr="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１</a:t>
            </a:r>
          </a:p>
        </p:txBody>
      </p:sp>
      <p:sp>
        <p:nvSpPr>
          <p:cNvPr id="5" name="テキスト ボックス 4"/>
          <p:cNvSpPr txBox="1"/>
          <p:nvPr/>
        </p:nvSpPr>
        <p:spPr>
          <a:xfrm>
            <a:off x="72045" y="872359"/>
            <a:ext cx="9814115" cy="5447645"/>
          </a:xfrm>
          <a:prstGeom prst="rect">
            <a:avLst/>
          </a:prstGeom>
          <a:noFill/>
        </p:spPr>
        <p:txBody>
          <a:bodyPr wrap="square" rtlCol="0">
            <a:spAutoFit/>
          </a:bodyPr>
          <a:lstStyle/>
          <a:p>
            <a:pPr marL="285750" indent="-285750">
              <a:lnSpc>
                <a:spcPct val="150000"/>
              </a:lnSpc>
              <a:spcAft>
                <a:spcPts val="600"/>
              </a:spcAft>
              <a:buFont typeface="Arial" panose="020B0604020202020204" pitchFamily="34" charset="0"/>
              <a:buChar char="•"/>
            </a:pPr>
            <a:r>
              <a:rPr lang="ja-JP" altLang="en-US" sz="1600" dirty="0">
                <a:latin typeface="+mn-ea"/>
              </a:rPr>
              <a:t>港湾の基本方針</a:t>
            </a:r>
            <a:r>
              <a:rPr lang="en-US" altLang="ja-JP" sz="1600" baseline="30000" dirty="0">
                <a:latin typeface="+mn-ea"/>
              </a:rPr>
              <a:t>※</a:t>
            </a:r>
            <a:r>
              <a:rPr lang="ja-JP" altLang="en-US" sz="1600" dirty="0">
                <a:latin typeface="+mn-ea"/>
              </a:rPr>
              <a:t>では、「</a:t>
            </a:r>
            <a:r>
              <a:rPr lang="ja-JP" altLang="ja-JP" sz="1600" dirty="0">
                <a:latin typeface="+mn-ea"/>
              </a:rPr>
              <a:t>港湾の開発及び利用に当たっては、港湾及びその周辺の大気環境や水環境等に与える影響を、計画の策定に際して評価するとともに、</a:t>
            </a:r>
            <a:r>
              <a:rPr lang="ja-JP" altLang="en-US" sz="1600" dirty="0">
                <a:latin typeface="+mn-ea"/>
              </a:rPr>
              <a:t>関係機関と必要な調整を行い、その実施に当たっても広域的かつ長期的な観点に立って、</a:t>
            </a:r>
            <a:r>
              <a:rPr lang="ja-JP" altLang="ja-JP" sz="1600" dirty="0">
                <a:latin typeface="+mn-ea"/>
              </a:rPr>
              <a:t>これらの環境への影響の回避、低減に努める。</a:t>
            </a:r>
            <a:r>
              <a:rPr lang="ja-JP" altLang="en-US" sz="1600" dirty="0">
                <a:latin typeface="+mn-ea"/>
              </a:rPr>
              <a:t>」こととされている。　　　　　　</a:t>
            </a:r>
            <a:r>
              <a:rPr lang="en-US" altLang="ja-JP" sz="1200" dirty="0">
                <a:latin typeface="+mn-ea"/>
              </a:rPr>
              <a:t>※</a:t>
            </a:r>
            <a:r>
              <a:rPr lang="ja-JP" altLang="en-US" sz="1200" dirty="0">
                <a:latin typeface="+mn-ea"/>
              </a:rPr>
              <a:t>港湾の開発、利用及び保全並びに開発保全航路の開発に関する基本方針（国土交通省港湾局）</a:t>
            </a:r>
            <a:endParaRPr lang="ja-JP" altLang="ja-JP" sz="1200" dirty="0">
              <a:latin typeface="+mn-ea"/>
            </a:endParaRPr>
          </a:p>
          <a:p>
            <a:pPr>
              <a:lnSpc>
                <a:spcPct val="150000"/>
              </a:lnSpc>
              <a:spcAft>
                <a:spcPts val="600"/>
              </a:spcAft>
            </a:pPr>
            <a:endParaRPr lang="en-US" altLang="ja-JP" sz="1000" dirty="0">
              <a:latin typeface="+mn-ea"/>
            </a:endParaRPr>
          </a:p>
          <a:p>
            <a:pPr marL="285750" indent="-285750">
              <a:lnSpc>
                <a:spcPct val="150000"/>
              </a:lnSpc>
              <a:spcAft>
                <a:spcPts val="600"/>
              </a:spcAft>
              <a:buFont typeface="Arial" panose="020B0604020202020204" pitchFamily="34" charset="0"/>
              <a:buChar char="•"/>
            </a:pPr>
            <a:r>
              <a:rPr lang="ja-JP" altLang="en-US" sz="1600" dirty="0">
                <a:latin typeface="+mn-ea"/>
              </a:rPr>
              <a:t>港湾が持続可能性をもって発展していくためには、「港湾の開発･利用」と「港湾の環境の保全･創出」を車の両輪と認識し、その双方に港湾行政が責任を持つ必要がある。</a:t>
            </a:r>
            <a:endParaRPr lang="en-US" altLang="ja-JP" sz="1600" dirty="0">
              <a:latin typeface="+mn-ea"/>
            </a:endParaRPr>
          </a:p>
          <a:p>
            <a:pPr marL="285750" indent="-285750">
              <a:lnSpc>
                <a:spcPct val="150000"/>
              </a:lnSpc>
              <a:spcAft>
                <a:spcPts val="600"/>
              </a:spcAft>
              <a:buFont typeface="Arial" panose="020B0604020202020204" pitchFamily="34" charset="0"/>
              <a:buChar char="•"/>
            </a:pPr>
            <a:endParaRPr lang="en-US" altLang="ja-JP" sz="1600" dirty="0">
              <a:latin typeface="+mn-ea"/>
            </a:endParaRPr>
          </a:p>
          <a:p>
            <a:pPr marL="285750" indent="-285750">
              <a:lnSpc>
                <a:spcPct val="150000"/>
              </a:lnSpc>
              <a:spcAft>
                <a:spcPts val="600"/>
              </a:spcAft>
              <a:buFont typeface="Arial" panose="020B0604020202020204" pitchFamily="34" charset="0"/>
              <a:buChar char="•"/>
            </a:pPr>
            <a:r>
              <a:rPr lang="ja-JP" altLang="en-US" sz="1600" dirty="0">
                <a:latin typeface="+mn-ea"/>
              </a:rPr>
              <a:t>大阪港及び堺泉北港の港湾計画では、「港湾環境の改善」は共通する基本方針であり、</a:t>
            </a:r>
            <a:r>
              <a:rPr lang="en-US" altLang="ja-JP" sz="1600" dirty="0">
                <a:latin typeface="+mn-ea"/>
              </a:rPr>
              <a:t> </a:t>
            </a:r>
            <a:r>
              <a:rPr lang="ja-JP" altLang="en-US" sz="1600" dirty="0">
                <a:latin typeface="+mn-ea"/>
              </a:rPr>
              <a:t>それぞれが良好な港湾環境保全・創出に向けた取組みを進めるとともに、効率的かつ効果的な港湾環境の改善を図るため、両港の連携した取組みの拡大を図ることとしたい。</a:t>
            </a:r>
            <a:endParaRPr lang="en-US" altLang="ja-JP" sz="1600" dirty="0">
              <a:latin typeface="+mn-ea"/>
            </a:endParaRPr>
          </a:p>
          <a:p>
            <a:pPr>
              <a:lnSpc>
                <a:spcPct val="150000"/>
              </a:lnSpc>
              <a:spcAft>
                <a:spcPts val="600"/>
              </a:spcAft>
            </a:pPr>
            <a:endParaRPr lang="en-US" altLang="ja-JP" sz="1000" dirty="0">
              <a:latin typeface="+mn-ea"/>
            </a:endParaRPr>
          </a:p>
          <a:p>
            <a:pPr marL="285750" indent="-285750">
              <a:lnSpc>
                <a:spcPct val="150000"/>
              </a:lnSpc>
              <a:spcAft>
                <a:spcPts val="600"/>
              </a:spcAft>
              <a:buFont typeface="Arial" panose="020B0604020202020204" pitchFamily="34" charset="0"/>
              <a:buChar char="•"/>
            </a:pPr>
            <a:r>
              <a:rPr lang="ja-JP" altLang="en-US" sz="1600" dirty="0">
                <a:latin typeface="+mn-ea"/>
              </a:rPr>
              <a:t>なお、対象港湾は今回は大阪港、堺泉北港としているが、今後、必要に応じて、その他の大阪府域の港まで視野を広げ、対象港湾の拡大も検討する。</a:t>
            </a:r>
            <a:endParaRPr lang="en-US" altLang="ja-JP" sz="1600" dirty="0">
              <a:latin typeface="+mn-ea"/>
            </a:endParaRPr>
          </a:p>
        </p:txBody>
      </p:sp>
    </p:spTree>
    <p:extLst>
      <p:ext uri="{BB962C8B-B14F-4D97-AF65-F5344CB8AC3E}">
        <p14:creationId xmlns:p14="http://schemas.microsoft.com/office/powerpoint/2010/main" val="3855785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a:stretch>
            <a:fillRect/>
          </a:stretch>
        </p:blipFill>
        <p:spPr>
          <a:xfrm>
            <a:off x="1123592" y="2050475"/>
            <a:ext cx="5697032" cy="3617060"/>
          </a:xfrm>
          <a:prstGeom prst="rect">
            <a:avLst/>
          </a:prstGeom>
        </p:spPr>
      </p:pic>
      <p:sp>
        <p:nvSpPr>
          <p:cNvPr id="4" name="テキスト ボックス 3"/>
          <p:cNvSpPr txBox="1"/>
          <p:nvPr/>
        </p:nvSpPr>
        <p:spPr>
          <a:xfrm>
            <a:off x="413" y="2868"/>
            <a:ext cx="9905588" cy="525886"/>
          </a:xfrm>
          <a:prstGeom prst="rect">
            <a:avLst/>
          </a:prstGeom>
          <a:solidFill>
            <a:srgbClr val="321E6C"/>
          </a:solidFill>
        </p:spPr>
        <p:txBody>
          <a:bodyPr wrap="square" tIns="108000" bIns="108000" rtlCol="0" anchor="ctr" anchorCtr="0">
            <a:spAutoFit/>
          </a:bodyPr>
          <a:lstStyle/>
          <a:p>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Ⅱ</a:t>
            </a:r>
            <a:r>
              <a:rPr lang="ja-JP" altLang="en-US" sz="2000" dirty="0" err="1">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港湾環境の現状</a:t>
            </a:r>
          </a:p>
        </p:txBody>
      </p:sp>
      <p:sp>
        <p:nvSpPr>
          <p:cNvPr id="2" name="テキスト ボックス 1"/>
          <p:cNvSpPr txBox="1"/>
          <p:nvPr/>
        </p:nvSpPr>
        <p:spPr>
          <a:xfrm>
            <a:off x="9579373" y="6600631"/>
            <a:ext cx="320040" cy="257369"/>
          </a:xfrm>
          <a:prstGeom prst="rect">
            <a:avLst/>
          </a:prstGeom>
          <a:noFill/>
        </p:spPr>
        <p:txBody>
          <a:bodyPr wrap="square" lIns="36000" tIns="36000" rIns="36000" bIns="36000" rtlCol="0" anchor="ctr" anchorCtr="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２</a:t>
            </a:r>
          </a:p>
        </p:txBody>
      </p:sp>
      <p:sp>
        <p:nvSpPr>
          <p:cNvPr id="9" name="テキスト ボックス 8"/>
          <p:cNvSpPr txBox="1"/>
          <p:nvPr/>
        </p:nvSpPr>
        <p:spPr>
          <a:xfrm>
            <a:off x="13476" y="515536"/>
            <a:ext cx="6269758" cy="338554"/>
          </a:xfrm>
          <a:prstGeom prst="rect">
            <a:avLst/>
          </a:prstGeom>
          <a:noFill/>
        </p:spPr>
        <p:txBody>
          <a:bodyPr wrap="square" rtlCol="0">
            <a:spAutoFit/>
          </a:bodyPr>
          <a:lstStyle/>
          <a:p>
            <a:r>
              <a:rPr lang="ja-JP" altLang="en-US" sz="1600" dirty="0">
                <a:latin typeface="HGPｺﾞｼｯｸE" panose="020B0900000000000000" pitchFamily="50" charset="-128"/>
                <a:ea typeface="HGPｺﾞｼｯｸE" panose="020B0900000000000000" pitchFamily="50" charset="-128"/>
              </a:rPr>
              <a:t>１．大気環境</a:t>
            </a:r>
            <a:endParaRPr lang="en-US" altLang="ja-JP" sz="16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165876" y="816798"/>
            <a:ext cx="1643874" cy="323165"/>
          </a:xfrm>
          <a:prstGeom prst="rect">
            <a:avLst/>
          </a:prstGeom>
          <a:noFill/>
        </p:spPr>
        <p:txBody>
          <a:bodyPr wrap="square" rtlCol="0">
            <a:spAutoFit/>
          </a:bodyPr>
          <a:lstStyle/>
          <a:p>
            <a:r>
              <a:rPr lang="ja-JP" altLang="en-US" sz="1500" dirty="0">
                <a:latin typeface="HGPｺﾞｼｯｸE" panose="020B0900000000000000" pitchFamily="50" charset="-128"/>
                <a:ea typeface="HGPｺﾞｼｯｸE" panose="020B0900000000000000" pitchFamily="50" charset="-128"/>
              </a:rPr>
              <a:t>〇 現状</a:t>
            </a:r>
            <a:endParaRPr lang="en-US" altLang="ja-JP" sz="1500" dirty="0">
              <a:latin typeface="HGPｺﾞｼｯｸE" panose="020B0900000000000000" pitchFamily="50" charset="-128"/>
              <a:ea typeface="HGPｺﾞｼｯｸE" panose="020B0900000000000000" pitchFamily="50" charset="-128"/>
            </a:endParaRPr>
          </a:p>
        </p:txBody>
      </p:sp>
      <p:grpSp>
        <p:nvGrpSpPr>
          <p:cNvPr id="33" name="グループ化 32"/>
          <p:cNvGrpSpPr/>
          <p:nvPr/>
        </p:nvGrpSpPr>
        <p:grpSpPr>
          <a:xfrm>
            <a:off x="7413871" y="2523920"/>
            <a:ext cx="1776679" cy="3693658"/>
            <a:chOff x="7135308" y="2449032"/>
            <a:chExt cx="1776679" cy="3693658"/>
          </a:xfrm>
        </p:grpSpPr>
        <p:pic>
          <p:nvPicPr>
            <p:cNvPr id="22" name="図 21"/>
            <p:cNvPicPr>
              <a:picLocks noChangeAspect="1"/>
            </p:cNvPicPr>
            <p:nvPr/>
          </p:nvPicPr>
          <p:blipFill rotWithShape="1">
            <a:blip r:embed="rId3">
              <a:extLst>
                <a:ext uri="{28A0092B-C50C-407E-A947-70E740481C1C}">
                  <a14:useLocalDpi xmlns:a14="http://schemas.microsoft.com/office/drawing/2010/main" val="0"/>
                </a:ext>
              </a:extLst>
            </a:blip>
            <a:srcRect l="46017" t="38793" r="32041" b="26280"/>
            <a:stretch/>
          </p:blipFill>
          <p:spPr>
            <a:xfrm>
              <a:off x="7135308" y="2449032"/>
              <a:ext cx="1776679" cy="3693658"/>
            </a:xfrm>
            <a:prstGeom prst="rect">
              <a:avLst/>
            </a:prstGeom>
          </p:spPr>
        </p:pic>
        <p:sp>
          <p:nvSpPr>
            <p:cNvPr id="24" name="テキスト ボックス 145"/>
            <p:cNvSpPr txBox="1"/>
            <p:nvPr/>
          </p:nvSpPr>
          <p:spPr>
            <a:xfrm>
              <a:off x="7833574" y="3232113"/>
              <a:ext cx="458692" cy="1826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b="1">
                  <a:solidFill>
                    <a:srgbClr val="EB2915"/>
                  </a:solidFill>
                </a:rPr>
                <a:t>●</a:t>
              </a:r>
            </a:p>
          </p:txBody>
        </p:sp>
        <p:sp>
          <p:nvSpPr>
            <p:cNvPr id="25" name="テキスト ボックス 146"/>
            <p:cNvSpPr txBox="1"/>
            <p:nvPr/>
          </p:nvSpPr>
          <p:spPr>
            <a:xfrm>
              <a:off x="8027262" y="3750595"/>
              <a:ext cx="460567" cy="1819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b="1">
                  <a:solidFill>
                    <a:srgbClr val="EB2915"/>
                  </a:solidFill>
                </a:rPr>
                <a:t>●</a:t>
              </a:r>
            </a:p>
          </p:txBody>
        </p:sp>
        <p:sp>
          <p:nvSpPr>
            <p:cNvPr id="26" name="テキスト ボックス 147"/>
            <p:cNvSpPr txBox="1"/>
            <p:nvPr/>
          </p:nvSpPr>
          <p:spPr>
            <a:xfrm>
              <a:off x="8081887" y="3342292"/>
              <a:ext cx="455371" cy="1876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b="1">
                  <a:solidFill>
                    <a:srgbClr val="EB2915"/>
                  </a:solidFill>
                </a:rPr>
                <a:t>●</a:t>
              </a:r>
            </a:p>
          </p:txBody>
        </p:sp>
        <p:sp>
          <p:nvSpPr>
            <p:cNvPr id="27" name="テキスト ボックス 148"/>
            <p:cNvSpPr txBox="1"/>
            <p:nvPr/>
          </p:nvSpPr>
          <p:spPr>
            <a:xfrm>
              <a:off x="7578609" y="3820808"/>
              <a:ext cx="455369" cy="1876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b="1">
                  <a:solidFill>
                    <a:srgbClr val="EB2915"/>
                  </a:solidFill>
                </a:rPr>
                <a:t>●</a:t>
              </a:r>
            </a:p>
          </p:txBody>
        </p:sp>
        <p:sp>
          <p:nvSpPr>
            <p:cNvPr id="28" name="テキスト ボックス 149"/>
            <p:cNvSpPr txBox="1"/>
            <p:nvPr/>
          </p:nvSpPr>
          <p:spPr>
            <a:xfrm>
              <a:off x="7675243" y="3026780"/>
              <a:ext cx="455627" cy="1867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b="1">
                  <a:solidFill>
                    <a:srgbClr val="EB2915"/>
                  </a:solidFill>
                </a:rPr>
                <a:t>●</a:t>
              </a:r>
            </a:p>
          </p:txBody>
        </p:sp>
        <p:sp>
          <p:nvSpPr>
            <p:cNvPr id="29" name="テキスト ボックス 150"/>
            <p:cNvSpPr txBox="1"/>
            <p:nvPr/>
          </p:nvSpPr>
          <p:spPr>
            <a:xfrm>
              <a:off x="8062761" y="4302683"/>
              <a:ext cx="450734" cy="1953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b="1">
                  <a:solidFill>
                    <a:srgbClr val="EB2915"/>
                  </a:solidFill>
                </a:rPr>
                <a:t>●</a:t>
              </a:r>
            </a:p>
          </p:txBody>
        </p:sp>
        <p:sp>
          <p:nvSpPr>
            <p:cNvPr id="30" name="テキスト ボックス 151"/>
            <p:cNvSpPr txBox="1"/>
            <p:nvPr/>
          </p:nvSpPr>
          <p:spPr>
            <a:xfrm>
              <a:off x="7839577" y="4701123"/>
              <a:ext cx="448637" cy="1953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b="1">
                  <a:solidFill>
                    <a:srgbClr val="EB2915"/>
                  </a:solidFill>
                </a:rPr>
                <a:t>●</a:t>
              </a:r>
            </a:p>
          </p:txBody>
        </p:sp>
        <p:sp>
          <p:nvSpPr>
            <p:cNvPr id="31" name="テキスト ボックス 152"/>
            <p:cNvSpPr txBox="1"/>
            <p:nvPr/>
          </p:nvSpPr>
          <p:spPr>
            <a:xfrm>
              <a:off x="7401095" y="5304519"/>
              <a:ext cx="451222" cy="17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b="1">
                  <a:solidFill>
                    <a:srgbClr val="EB2915"/>
                  </a:solidFill>
                </a:rPr>
                <a:t>●</a:t>
              </a:r>
            </a:p>
          </p:txBody>
        </p:sp>
        <p:sp>
          <p:nvSpPr>
            <p:cNvPr id="32" name="テキスト ボックス 153"/>
            <p:cNvSpPr txBox="1"/>
            <p:nvPr/>
          </p:nvSpPr>
          <p:spPr>
            <a:xfrm>
              <a:off x="7662471" y="5094394"/>
              <a:ext cx="454170" cy="195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b="1">
                  <a:solidFill>
                    <a:srgbClr val="EB2915"/>
                  </a:solidFill>
                </a:rPr>
                <a:t>●</a:t>
              </a:r>
            </a:p>
          </p:txBody>
        </p:sp>
      </p:grpSp>
      <p:sp>
        <p:nvSpPr>
          <p:cNvPr id="34" name="テキスト ボックス 33"/>
          <p:cNvSpPr txBox="1"/>
          <p:nvPr/>
        </p:nvSpPr>
        <p:spPr>
          <a:xfrm>
            <a:off x="7580310" y="6102373"/>
            <a:ext cx="1489166" cy="302406"/>
          </a:xfrm>
          <a:prstGeom prst="rect">
            <a:avLst/>
          </a:prstGeom>
          <a:solidFill>
            <a:schemeClr val="bg1"/>
          </a:solidFill>
          <a:ln>
            <a:noFill/>
          </a:ln>
        </p:spPr>
        <p:txBody>
          <a:bodyPr wrap="square" rtlCol="0">
            <a:spAutoFit/>
          </a:bodyPr>
          <a:lstStyle/>
          <a:p>
            <a:pPr algn="ctr"/>
            <a:r>
              <a:rPr kumimoji="1" lang="ja-JP" altLang="en-US" sz="1300" dirty="0"/>
              <a:t>測定局の位置</a:t>
            </a:r>
          </a:p>
        </p:txBody>
      </p:sp>
      <p:sp>
        <p:nvSpPr>
          <p:cNvPr id="6" name="テキスト ボックス 5"/>
          <p:cNvSpPr txBox="1"/>
          <p:nvPr/>
        </p:nvSpPr>
        <p:spPr>
          <a:xfrm>
            <a:off x="263834" y="1106548"/>
            <a:ext cx="9315540" cy="1031051"/>
          </a:xfrm>
          <a:prstGeom prst="rect">
            <a:avLst/>
          </a:prstGeom>
          <a:noFill/>
        </p:spPr>
        <p:txBody>
          <a:bodyPr wrap="square" rtlCol="0">
            <a:spAutoFit/>
          </a:bodyPr>
          <a:lstStyle/>
          <a:p>
            <a:r>
              <a:rPr kumimoji="1" lang="ja-JP" altLang="en-US" sz="1400" dirty="0"/>
              <a:t> 「大気汚染防止法（以下「法」）」第</a:t>
            </a:r>
            <a:r>
              <a:rPr kumimoji="1" lang="en-US" altLang="ja-JP" sz="1400" dirty="0">
                <a:latin typeface="+mn-ea"/>
              </a:rPr>
              <a:t>22</a:t>
            </a:r>
            <a:r>
              <a:rPr kumimoji="1" lang="ja-JP" altLang="en-US" sz="1400" dirty="0"/>
              <a:t>条に基づき、大気汚染常時監視測定局において常時監視が行われている。法、条例等に基づく規制指導等により、近年改善が進んでいる。</a:t>
            </a:r>
            <a:endParaRPr kumimoji="1" lang="en-US" altLang="ja-JP" sz="1400" dirty="0"/>
          </a:p>
          <a:p>
            <a:endParaRPr kumimoji="1" lang="en-US" altLang="ja-JP" sz="500" dirty="0"/>
          </a:p>
          <a:p>
            <a:r>
              <a:rPr kumimoji="1" lang="ja-JP" altLang="en-US" sz="1400" dirty="0"/>
              <a:t>　なお、参考として、以下に示す大気汚染物質濃度の年平均値で見てみると、光化学オキシダントを除き減少傾向にあり、平成</a:t>
            </a:r>
            <a:r>
              <a:rPr kumimoji="1" lang="en-US" altLang="ja-JP" sz="1400" dirty="0"/>
              <a:t>28</a:t>
            </a:r>
            <a:r>
              <a:rPr kumimoji="1" lang="ja-JP" altLang="en-US" sz="1400" dirty="0"/>
              <a:t>年以降は全ての項目において以下に示す環境基準値を下回っている。</a:t>
            </a:r>
          </a:p>
        </p:txBody>
      </p:sp>
      <p:pic>
        <p:nvPicPr>
          <p:cNvPr id="5" name="図 4"/>
          <p:cNvPicPr>
            <a:picLocks noChangeAspect="1"/>
          </p:cNvPicPr>
          <p:nvPr/>
        </p:nvPicPr>
        <p:blipFill>
          <a:blip r:embed="rId4"/>
          <a:stretch>
            <a:fillRect/>
          </a:stretch>
        </p:blipFill>
        <p:spPr>
          <a:xfrm>
            <a:off x="1266879" y="5667535"/>
            <a:ext cx="5615970" cy="1190465"/>
          </a:xfrm>
          <a:prstGeom prst="rect">
            <a:avLst/>
          </a:prstGeom>
        </p:spPr>
      </p:pic>
    </p:spTree>
    <p:extLst>
      <p:ext uri="{BB962C8B-B14F-4D97-AF65-F5344CB8AC3E}">
        <p14:creationId xmlns:p14="http://schemas.microsoft.com/office/powerpoint/2010/main" val="2373748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43325" y="1805181"/>
            <a:ext cx="5499048" cy="4096995"/>
          </a:xfrm>
          <a:prstGeom prst="rect">
            <a:avLst/>
          </a:prstGeom>
        </p:spPr>
      </p:pic>
      <p:sp>
        <p:nvSpPr>
          <p:cNvPr id="18" name="テキスト ボックス 17"/>
          <p:cNvSpPr txBox="1"/>
          <p:nvPr/>
        </p:nvSpPr>
        <p:spPr>
          <a:xfrm>
            <a:off x="413" y="2870"/>
            <a:ext cx="9905588" cy="525886"/>
          </a:xfrm>
          <a:prstGeom prst="rect">
            <a:avLst/>
          </a:prstGeom>
          <a:solidFill>
            <a:srgbClr val="321E6C"/>
          </a:solidFill>
        </p:spPr>
        <p:txBody>
          <a:bodyPr wrap="square" tIns="108000" bIns="108000" rtlCol="0" anchor="ctr" anchorCtr="0">
            <a:spAutoFit/>
          </a:bodyPr>
          <a:lstStyle/>
          <a:p>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Ⅱ</a:t>
            </a:r>
            <a:r>
              <a:rPr lang="ja-JP" altLang="en-US" sz="2000" dirty="0" err="1">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港湾環境の現状</a:t>
            </a:r>
          </a:p>
        </p:txBody>
      </p:sp>
      <p:sp>
        <p:nvSpPr>
          <p:cNvPr id="8" name="テキスト ボックス 7"/>
          <p:cNvSpPr txBox="1"/>
          <p:nvPr/>
        </p:nvSpPr>
        <p:spPr>
          <a:xfrm>
            <a:off x="9648648" y="6600631"/>
            <a:ext cx="320040" cy="257369"/>
          </a:xfrm>
          <a:prstGeom prst="rect">
            <a:avLst/>
          </a:prstGeom>
          <a:noFill/>
        </p:spPr>
        <p:txBody>
          <a:bodyPr wrap="square" lIns="36000" tIns="36000" rIns="36000" bIns="36000" rtlCol="0" anchor="ctr" anchorCtr="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３</a:t>
            </a:r>
          </a:p>
        </p:txBody>
      </p:sp>
      <p:sp>
        <p:nvSpPr>
          <p:cNvPr id="9" name="テキスト ボックス 8"/>
          <p:cNvSpPr txBox="1"/>
          <p:nvPr/>
        </p:nvSpPr>
        <p:spPr>
          <a:xfrm>
            <a:off x="13476" y="567788"/>
            <a:ext cx="6269758" cy="338554"/>
          </a:xfrm>
          <a:prstGeom prst="rect">
            <a:avLst/>
          </a:prstGeom>
          <a:noFill/>
        </p:spPr>
        <p:txBody>
          <a:bodyPr wrap="square" rtlCol="0">
            <a:spAutoFit/>
          </a:bodyPr>
          <a:lstStyle/>
          <a:p>
            <a:r>
              <a:rPr lang="ja-JP" altLang="en-US" sz="1600" dirty="0">
                <a:latin typeface="HGPｺﾞｼｯｸE" panose="020B0900000000000000" pitchFamily="50" charset="-128"/>
                <a:ea typeface="HGPｺﾞｼｯｸE" panose="020B0900000000000000" pitchFamily="50" charset="-128"/>
              </a:rPr>
              <a:t>２．水環境</a:t>
            </a:r>
            <a:endParaRPr lang="en-US" altLang="ja-JP" sz="1600" dirty="0">
              <a:latin typeface="HGPｺﾞｼｯｸE" panose="020B0900000000000000" pitchFamily="50" charset="-128"/>
              <a:ea typeface="HGPｺﾞｼｯｸE" panose="020B0900000000000000" pitchFamily="50" charset="-128"/>
            </a:endParaRPr>
          </a:p>
        </p:txBody>
      </p:sp>
      <p:sp>
        <p:nvSpPr>
          <p:cNvPr id="10" name="テキスト ボックス 9"/>
          <p:cNvSpPr txBox="1"/>
          <p:nvPr/>
        </p:nvSpPr>
        <p:spPr>
          <a:xfrm>
            <a:off x="165876" y="882113"/>
            <a:ext cx="1643874" cy="323165"/>
          </a:xfrm>
          <a:prstGeom prst="rect">
            <a:avLst/>
          </a:prstGeom>
          <a:noFill/>
        </p:spPr>
        <p:txBody>
          <a:bodyPr wrap="square" rtlCol="0">
            <a:spAutoFit/>
          </a:bodyPr>
          <a:lstStyle/>
          <a:p>
            <a:r>
              <a:rPr lang="ja-JP" altLang="en-US" sz="1500" dirty="0">
                <a:latin typeface="HGPｺﾞｼｯｸE" panose="020B0900000000000000" pitchFamily="50" charset="-128"/>
                <a:ea typeface="HGPｺﾞｼｯｸE" panose="020B0900000000000000" pitchFamily="50" charset="-128"/>
              </a:rPr>
              <a:t>〇 現状</a:t>
            </a:r>
            <a:endParaRPr lang="en-US" altLang="ja-JP" sz="1500" dirty="0">
              <a:latin typeface="HGPｺﾞｼｯｸE" panose="020B0900000000000000" pitchFamily="50" charset="-128"/>
              <a:ea typeface="HGPｺﾞｼｯｸE" panose="020B0900000000000000" pitchFamily="50" charset="-128"/>
            </a:endParaRPr>
          </a:p>
        </p:txBody>
      </p:sp>
      <p:sp>
        <p:nvSpPr>
          <p:cNvPr id="7" name="テキスト ボックス 6"/>
          <p:cNvSpPr txBox="1"/>
          <p:nvPr/>
        </p:nvSpPr>
        <p:spPr>
          <a:xfrm>
            <a:off x="221670" y="1214863"/>
            <a:ext cx="9559639" cy="815608"/>
          </a:xfrm>
          <a:prstGeom prst="rect">
            <a:avLst/>
          </a:prstGeom>
          <a:noFill/>
        </p:spPr>
        <p:txBody>
          <a:bodyPr wrap="square" rtlCol="0">
            <a:spAutoFit/>
          </a:bodyPr>
          <a:lstStyle/>
          <a:p>
            <a:r>
              <a:rPr kumimoji="1" lang="en-US" altLang="ja-JP" sz="1400" dirty="0">
                <a:latin typeface="+mn-ea"/>
              </a:rPr>
              <a:t> ｢</a:t>
            </a:r>
            <a:r>
              <a:rPr kumimoji="1" lang="ja-JP" altLang="en-US" sz="1400" dirty="0">
                <a:latin typeface="+mn-ea"/>
              </a:rPr>
              <a:t>水質汚濁防止法</a:t>
            </a:r>
            <a:r>
              <a:rPr kumimoji="1" lang="en-US" altLang="ja-JP" sz="1400" dirty="0">
                <a:latin typeface="+mn-ea"/>
              </a:rPr>
              <a:t>｣</a:t>
            </a:r>
            <a:r>
              <a:rPr kumimoji="1" lang="ja-JP" altLang="en-US" sz="1400" dirty="0">
                <a:latin typeface="+mn-ea"/>
              </a:rPr>
              <a:t>に基づき、公共用水域の水質定点調査が実施され、環境基準達成状況などを把握している。</a:t>
            </a:r>
            <a:endParaRPr kumimoji="1" lang="en-US" altLang="ja-JP" sz="1400" dirty="0">
              <a:latin typeface="+mn-ea"/>
            </a:endParaRPr>
          </a:p>
          <a:p>
            <a:endParaRPr kumimoji="1" lang="en-US" altLang="ja-JP" sz="500" dirty="0">
              <a:latin typeface="+mn-ea"/>
            </a:endParaRPr>
          </a:p>
          <a:p>
            <a:r>
              <a:rPr kumimoji="1" lang="en-US" altLang="ja-JP" sz="1400" dirty="0">
                <a:latin typeface="+mn-ea"/>
              </a:rPr>
              <a:t> </a:t>
            </a:r>
            <a:r>
              <a:rPr kumimoji="1" lang="ja-JP" altLang="en-US" sz="1400" dirty="0">
                <a:latin typeface="+mn-ea"/>
              </a:rPr>
              <a:t>なお、参考として、溶存酸素（</a:t>
            </a:r>
            <a:r>
              <a:rPr kumimoji="1" lang="en-US" altLang="ja-JP" sz="1400" dirty="0">
                <a:latin typeface="+mn-ea"/>
              </a:rPr>
              <a:t>DO</a:t>
            </a:r>
            <a:r>
              <a:rPr kumimoji="1" lang="ja-JP" altLang="en-US" sz="1400" dirty="0">
                <a:latin typeface="+mn-ea"/>
              </a:rPr>
              <a:t>）と化学的酸素要求量（</a:t>
            </a:r>
            <a:r>
              <a:rPr kumimoji="1" lang="en-US" altLang="ja-JP" sz="1400" dirty="0">
                <a:latin typeface="+mn-ea"/>
              </a:rPr>
              <a:t>COD</a:t>
            </a:r>
            <a:r>
              <a:rPr kumimoji="1" lang="ja-JP" altLang="en-US" sz="1400" dirty="0">
                <a:latin typeface="+mn-ea"/>
              </a:rPr>
              <a:t>）の年平均値を見てみると、</a:t>
            </a:r>
            <a:r>
              <a:rPr kumimoji="1" lang="en-US" altLang="ja-JP" sz="1400" dirty="0">
                <a:latin typeface="+mn-ea"/>
              </a:rPr>
              <a:t>COD</a:t>
            </a:r>
            <a:r>
              <a:rPr kumimoji="1" lang="ja-JP" altLang="en-US" sz="1400" dirty="0">
                <a:latin typeface="+mn-ea"/>
              </a:rPr>
              <a:t>（類型</a:t>
            </a:r>
            <a:r>
              <a:rPr kumimoji="1" lang="en-US" altLang="ja-JP" sz="1400" dirty="0">
                <a:latin typeface="+mn-ea"/>
              </a:rPr>
              <a:t>B</a:t>
            </a:r>
            <a:r>
              <a:rPr kumimoji="1" lang="ja-JP" altLang="en-US" sz="1400" dirty="0">
                <a:latin typeface="+mn-ea"/>
              </a:rPr>
              <a:t>）を除き、</a:t>
            </a:r>
            <a:r>
              <a:rPr kumimoji="1" lang="en-US" altLang="ja-JP" sz="1400" dirty="0">
                <a:latin typeface="+mn-ea"/>
              </a:rPr>
              <a:t>DO</a:t>
            </a:r>
            <a:r>
              <a:rPr kumimoji="1" lang="ja-JP" altLang="en-US" sz="1400" dirty="0">
                <a:latin typeface="+mn-ea"/>
              </a:rPr>
              <a:t>（類型</a:t>
            </a:r>
            <a:r>
              <a:rPr kumimoji="1" lang="en-US" altLang="ja-JP" sz="1400" dirty="0">
                <a:latin typeface="+mn-ea"/>
              </a:rPr>
              <a:t>B</a:t>
            </a:r>
            <a:r>
              <a:rPr kumimoji="1" lang="ja-JP" altLang="en-US" sz="1400" dirty="0">
                <a:latin typeface="+mn-ea"/>
              </a:rPr>
              <a:t>及び類型</a:t>
            </a:r>
            <a:r>
              <a:rPr kumimoji="1" lang="en-US" altLang="ja-JP" sz="1400" dirty="0">
                <a:latin typeface="+mn-ea"/>
              </a:rPr>
              <a:t>C</a:t>
            </a:r>
            <a:r>
              <a:rPr kumimoji="1" lang="ja-JP" altLang="en-US" sz="1400" dirty="0">
                <a:latin typeface="+mn-ea"/>
              </a:rPr>
              <a:t>）及び</a:t>
            </a:r>
            <a:r>
              <a:rPr kumimoji="1" lang="en-US" altLang="ja-JP" sz="1400" dirty="0">
                <a:latin typeface="+mn-ea"/>
              </a:rPr>
              <a:t>COD</a:t>
            </a:r>
            <a:r>
              <a:rPr kumimoji="1" lang="ja-JP" altLang="en-US" sz="1400" dirty="0">
                <a:latin typeface="+mn-ea"/>
              </a:rPr>
              <a:t>（類型</a:t>
            </a:r>
            <a:r>
              <a:rPr kumimoji="1" lang="en-US" altLang="ja-JP" sz="1400" dirty="0">
                <a:latin typeface="+mn-ea"/>
              </a:rPr>
              <a:t>C</a:t>
            </a:r>
            <a:r>
              <a:rPr kumimoji="1" lang="ja-JP" altLang="en-US" sz="1400" dirty="0">
                <a:latin typeface="+mn-ea"/>
              </a:rPr>
              <a:t>）の３項目で以下に示す基準値を満足している。</a:t>
            </a:r>
          </a:p>
        </p:txBody>
      </p:sp>
      <p:pic>
        <p:nvPicPr>
          <p:cNvPr id="3" name="図 2"/>
          <p:cNvPicPr>
            <a:picLocks noChangeAspect="1"/>
          </p:cNvPicPr>
          <p:nvPr/>
        </p:nvPicPr>
        <p:blipFill rotWithShape="1">
          <a:blip r:embed="rId3"/>
          <a:srcRect b="17851"/>
          <a:stretch/>
        </p:blipFill>
        <p:spPr>
          <a:xfrm>
            <a:off x="6042373" y="2037865"/>
            <a:ext cx="3114286" cy="3653679"/>
          </a:xfrm>
          <a:prstGeom prst="rect">
            <a:avLst/>
          </a:prstGeom>
        </p:spPr>
      </p:pic>
      <p:pic>
        <p:nvPicPr>
          <p:cNvPr id="5" name="図 4"/>
          <p:cNvPicPr>
            <a:picLocks noChangeAspect="1"/>
          </p:cNvPicPr>
          <p:nvPr/>
        </p:nvPicPr>
        <p:blipFill>
          <a:blip r:embed="rId4"/>
          <a:stretch>
            <a:fillRect/>
          </a:stretch>
        </p:blipFill>
        <p:spPr>
          <a:xfrm>
            <a:off x="6283234" y="4801292"/>
            <a:ext cx="695238" cy="485714"/>
          </a:xfrm>
          <a:prstGeom prst="rect">
            <a:avLst/>
          </a:prstGeom>
        </p:spPr>
      </p:pic>
      <p:pic>
        <p:nvPicPr>
          <p:cNvPr id="6" name="図 5"/>
          <p:cNvPicPr>
            <a:picLocks noChangeAspect="1"/>
          </p:cNvPicPr>
          <p:nvPr/>
        </p:nvPicPr>
        <p:blipFill>
          <a:blip r:embed="rId5"/>
          <a:stretch>
            <a:fillRect/>
          </a:stretch>
        </p:blipFill>
        <p:spPr>
          <a:xfrm>
            <a:off x="576894" y="5840763"/>
            <a:ext cx="4478548" cy="954844"/>
          </a:xfrm>
          <a:prstGeom prst="rect">
            <a:avLst/>
          </a:prstGeom>
        </p:spPr>
      </p:pic>
      <p:sp>
        <p:nvSpPr>
          <p:cNvPr id="12" name="テキスト ボックス 11"/>
          <p:cNvSpPr txBox="1"/>
          <p:nvPr/>
        </p:nvSpPr>
        <p:spPr>
          <a:xfrm>
            <a:off x="7328263" y="5570550"/>
            <a:ext cx="1489166" cy="303780"/>
          </a:xfrm>
          <a:prstGeom prst="rect">
            <a:avLst/>
          </a:prstGeom>
          <a:solidFill>
            <a:schemeClr val="bg1"/>
          </a:solidFill>
          <a:ln>
            <a:noFill/>
          </a:ln>
        </p:spPr>
        <p:txBody>
          <a:bodyPr wrap="square" rtlCol="0">
            <a:spAutoFit/>
          </a:bodyPr>
          <a:lstStyle/>
          <a:p>
            <a:pPr algn="ctr"/>
            <a:r>
              <a:rPr kumimoji="1" lang="ja-JP" altLang="en-US" sz="1300" dirty="0"/>
              <a:t>測定局の位置</a:t>
            </a:r>
          </a:p>
        </p:txBody>
      </p:sp>
      <p:pic>
        <p:nvPicPr>
          <p:cNvPr id="15" name="図 14"/>
          <p:cNvPicPr>
            <a:picLocks noChangeAspect="1"/>
          </p:cNvPicPr>
          <p:nvPr/>
        </p:nvPicPr>
        <p:blipFill>
          <a:blip r:embed="rId6"/>
          <a:stretch>
            <a:fillRect/>
          </a:stretch>
        </p:blipFill>
        <p:spPr>
          <a:xfrm>
            <a:off x="5055441" y="5881859"/>
            <a:ext cx="4698199" cy="913748"/>
          </a:xfrm>
          <a:prstGeom prst="rect">
            <a:avLst/>
          </a:prstGeom>
        </p:spPr>
      </p:pic>
    </p:spTree>
    <p:extLst>
      <p:ext uri="{BB962C8B-B14F-4D97-AF65-F5344CB8AC3E}">
        <p14:creationId xmlns:p14="http://schemas.microsoft.com/office/powerpoint/2010/main" val="3885417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 y="-2212"/>
            <a:ext cx="9905588" cy="525886"/>
          </a:xfrm>
          <a:prstGeom prst="rect">
            <a:avLst/>
          </a:prstGeom>
          <a:solidFill>
            <a:srgbClr val="321E6C"/>
          </a:solidFill>
        </p:spPr>
        <p:txBody>
          <a:bodyPr wrap="square" tIns="108000" bIns="108000" rtlCol="0" anchor="ctr" anchorCtr="0">
            <a:spAutoFit/>
          </a:bodyPr>
          <a:lstStyle/>
          <a:p>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Ⅲ</a:t>
            </a:r>
            <a:r>
              <a:rPr lang="ja-JP" altLang="en-US" sz="2000" dirty="0" err="1">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港湾環境</a:t>
            </a: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施策に</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ついて</a:t>
            </a:r>
          </a:p>
        </p:txBody>
      </p:sp>
      <p:sp>
        <p:nvSpPr>
          <p:cNvPr id="16" name="テキスト ボックス 15"/>
          <p:cNvSpPr txBox="1"/>
          <p:nvPr/>
        </p:nvSpPr>
        <p:spPr>
          <a:xfrm>
            <a:off x="9579373" y="6600631"/>
            <a:ext cx="320040" cy="257369"/>
          </a:xfrm>
          <a:prstGeom prst="rect">
            <a:avLst/>
          </a:prstGeom>
          <a:noFill/>
        </p:spPr>
        <p:txBody>
          <a:bodyPr wrap="square" lIns="36000" tIns="36000" rIns="36000" bIns="36000" rtlCol="0" anchor="ctr" anchorCtr="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４</a:t>
            </a:r>
          </a:p>
        </p:txBody>
      </p:sp>
      <p:sp>
        <p:nvSpPr>
          <p:cNvPr id="3" name="テキスト ボックス 2"/>
          <p:cNvSpPr txBox="1"/>
          <p:nvPr/>
        </p:nvSpPr>
        <p:spPr>
          <a:xfrm>
            <a:off x="81353" y="1976245"/>
            <a:ext cx="9609181" cy="2893100"/>
          </a:xfrm>
          <a:prstGeom prst="rect">
            <a:avLst/>
          </a:prstGeom>
          <a:noFill/>
        </p:spPr>
        <p:txBody>
          <a:bodyPr wrap="square" rtlCol="0">
            <a:spAutoFit/>
          </a:bodyPr>
          <a:lstStyle>
            <a:defPPr>
              <a:defRPr lang="en-US"/>
            </a:defPPr>
            <a:lvl1pPr>
              <a:defRPr sz="1400"/>
            </a:lvl1pPr>
          </a:lstStyle>
          <a:p>
            <a:pPr marL="285750" indent="-285750">
              <a:buFont typeface="Arial" panose="020B0604020202020204" pitchFamily="34" charset="0"/>
              <a:buChar char="•"/>
            </a:pPr>
            <a:r>
              <a:rPr lang="ja-JP" altLang="en-US" dirty="0" smtClean="0"/>
              <a:t>船舶</a:t>
            </a:r>
            <a:r>
              <a:rPr lang="ja-JP" altLang="en-US" dirty="0"/>
              <a:t>からの排出ガスについて</a:t>
            </a:r>
            <a:r>
              <a:rPr lang="ja-JP" altLang="en-US" dirty="0" smtClean="0"/>
              <a:t>は、順次規制強化されており、世界的に</a:t>
            </a:r>
            <a:r>
              <a:rPr kumimoji="1" lang="en-US" altLang="ja-JP" dirty="0" smtClean="0"/>
              <a:t>LNG</a:t>
            </a:r>
            <a:r>
              <a:rPr kumimoji="1" lang="ja-JP" altLang="en-US" dirty="0"/>
              <a:t>燃料船等の環境に適した船舶の建造等</a:t>
            </a:r>
            <a:r>
              <a:rPr kumimoji="1" lang="ja-JP" altLang="en-US" dirty="0" smtClean="0"/>
              <a:t>が進んで</a:t>
            </a:r>
            <a:r>
              <a:rPr kumimoji="1" lang="ja-JP" altLang="en-US" dirty="0"/>
              <a:t>いる</a:t>
            </a:r>
            <a:r>
              <a:rPr kumimoji="1" lang="ja-JP" altLang="en-US" dirty="0" smtClean="0"/>
              <a:t>。また、</a:t>
            </a:r>
            <a:r>
              <a:rPr lang="en-US" altLang="ja-JP" dirty="0">
                <a:latin typeface="+mn-ea"/>
              </a:rPr>
              <a:t> 2020</a:t>
            </a:r>
            <a:r>
              <a:rPr lang="ja-JP" altLang="en-US" dirty="0">
                <a:latin typeface="+mn-ea"/>
              </a:rPr>
              <a:t>年</a:t>
            </a:r>
            <a:r>
              <a:rPr lang="en-US" altLang="ja-JP" dirty="0">
                <a:latin typeface="+mn-ea"/>
              </a:rPr>
              <a:t>1</a:t>
            </a:r>
            <a:r>
              <a:rPr lang="ja-JP" altLang="en-US" dirty="0">
                <a:latin typeface="+mn-ea"/>
              </a:rPr>
              <a:t>月</a:t>
            </a:r>
            <a:r>
              <a:rPr lang="ja-JP" altLang="en-US" dirty="0" smtClean="0">
                <a:latin typeface="+mn-ea"/>
              </a:rPr>
              <a:t>には、船舶</a:t>
            </a:r>
            <a:r>
              <a:rPr lang="ja-JP" altLang="en-US" dirty="0">
                <a:latin typeface="+mn-ea"/>
              </a:rPr>
              <a:t>からの排出ガスに含まれる硫黄酸化物（</a:t>
            </a:r>
            <a:r>
              <a:rPr lang="en-US" altLang="ja-JP" dirty="0" err="1">
                <a:latin typeface="+mn-ea"/>
              </a:rPr>
              <a:t>SOx</a:t>
            </a:r>
            <a:r>
              <a:rPr lang="ja-JP" altLang="en-US" dirty="0">
                <a:latin typeface="+mn-ea"/>
              </a:rPr>
              <a:t>）濃度</a:t>
            </a:r>
            <a:r>
              <a:rPr lang="ja-JP" altLang="en-US" dirty="0" smtClean="0">
                <a:latin typeface="+mn-ea"/>
              </a:rPr>
              <a:t>の更なる規制強化</a:t>
            </a:r>
            <a:r>
              <a:rPr kumimoji="1" lang="ja-JP" altLang="en-US" dirty="0" smtClean="0">
                <a:latin typeface="+mn-ea"/>
              </a:rPr>
              <a:t>がスタートした。</a:t>
            </a:r>
            <a:endParaRPr kumimoji="1" lang="en-US" altLang="ja-JP" dirty="0" smtClean="0">
              <a:latin typeface="+mn-ea"/>
            </a:endParaRPr>
          </a:p>
          <a:p>
            <a:pPr marL="285750" indent="-285750">
              <a:buFont typeface="Arial" panose="020B0604020202020204" pitchFamily="34" charset="0"/>
              <a:buChar char="•"/>
            </a:pPr>
            <a:r>
              <a:rPr kumimoji="1" lang="ja-JP" altLang="en-US" dirty="0" smtClean="0">
                <a:latin typeface="+mn-ea"/>
              </a:rPr>
              <a:t>このような世界的な風潮の中、</a:t>
            </a:r>
            <a:r>
              <a:rPr lang="ja-JP" altLang="en-US" dirty="0">
                <a:latin typeface="+mn-ea"/>
              </a:rPr>
              <a:t>昨年（</a:t>
            </a:r>
            <a:r>
              <a:rPr lang="en-US" altLang="ja-JP" dirty="0">
                <a:latin typeface="+mn-ea"/>
              </a:rPr>
              <a:t>2019</a:t>
            </a:r>
            <a:r>
              <a:rPr lang="ja-JP" altLang="en-US" dirty="0">
                <a:latin typeface="+mn-ea"/>
              </a:rPr>
              <a:t>年）</a:t>
            </a:r>
            <a:r>
              <a:rPr lang="en-US" altLang="ja-JP" dirty="0">
                <a:latin typeface="+mn-ea"/>
              </a:rPr>
              <a:t>11</a:t>
            </a:r>
            <a:r>
              <a:rPr lang="ja-JP" altLang="en-US" dirty="0">
                <a:latin typeface="+mn-ea"/>
              </a:rPr>
              <a:t>月には、㈱商船三井及び㈱フェリーさん</a:t>
            </a:r>
            <a:r>
              <a:rPr lang="ja-JP" altLang="en-US" dirty="0" err="1">
                <a:latin typeface="+mn-ea"/>
              </a:rPr>
              <a:t>ふらわあ</a:t>
            </a:r>
            <a:r>
              <a:rPr lang="ja-JP" altLang="en-US" dirty="0">
                <a:latin typeface="+mn-ea"/>
              </a:rPr>
              <a:t>より、国内初となる</a:t>
            </a:r>
            <a:r>
              <a:rPr lang="en-US" altLang="ja-JP" dirty="0">
                <a:latin typeface="+mn-ea"/>
              </a:rPr>
              <a:t>LNG</a:t>
            </a:r>
            <a:r>
              <a:rPr lang="ja-JP" altLang="en-US" dirty="0">
                <a:latin typeface="+mn-ea"/>
              </a:rPr>
              <a:t>燃料フェリー２隻の建造決定が発表され、</a:t>
            </a:r>
            <a:r>
              <a:rPr lang="en-US" altLang="ja-JP" dirty="0">
                <a:latin typeface="+mn-ea"/>
              </a:rPr>
              <a:t>2022</a:t>
            </a:r>
            <a:r>
              <a:rPr lang="ja-JP" altLang="en-US" dirty="0">
                <a:latin typeface="+mn-ea"/>
              </a:rPr>
              <a:t>年末から</a:t>
            </a:r>
            <a:r>
              <a:rPr lang="en-US" altLang="ja-JP" dirty="0">
                <a:latin typeface="+mn-ea"/>
              </a:rPr>
              <a:t>23</a:t>
            </a:r>
            <a:r>
              <a:rPr lang="ja-JP" altLang="en-US" dirty="0">
                <a:latin typeface="+mn-ea"/>
              </a:rPr>
              <a:t>年前半にかけて、順次、大阪～別府航路で既存船の代替として投入されることになった</a:t>
            </a:r>
            <a:r>
              <a:rPr lang="ja-JP" altLang="en-US" dirty="0" smtClean="0">
                <a:latin typeface="+mn-ea"/>
              </a:rPr>
              <a:t>。</a:t>
            </a:r>
            <a:endParaRPr lang="en-US" altLang="ja-JP" dirty="0" smtClean="0">
              <a:latin typeface="+mn-ea"/>
            </a:endParaRPr>
          </a:p>
          <a:p>
            <a:pPr marL="285750" indent="-285750">
              <a:buFont typeface="Arial" panose="020B0604020202020204" pitchFamily="34" charset="0"/>
              <a:buChar char="•"/>
            </a:pPr>
            <a:r>
              <a:rPr lang="ja-JP" altLang="en-US" dirty="0" smtClean="0">
                <a:latin typeface="+mn-ea"/>
              </a:rPr>
              <a:t>大阪</a:t>
            </a:r>
            <a:r>
              <a:rPr lang="ja-JP" altLang="en-US" dirty="0">
                <a:latin typeface="+mn-ea"/>
              </a:rPr>
              <a:t>港は、コンテナターミナル、フェリーターミナル等が立地し、充実した外航・内航航路ネットワークを</a:t>
            </a:r>
            <a:r>
              <a:rPr lang="ja-JP" altLang="en-US" dirty="0" smtClean="0">
                <a:latin typeface="+mn-ea"/>
              </a:rPr>
              <a:t>有しており</a:t>
            </a:r>
            <a:r>
              <a:rPr lang="ja-JP" altLang="en-US" dirty="0">
                <a:latin typeface="+mn-ea"/>
              </a:rPr>
              <a:t>、</a:t>
            </a:r>
            <a:r>
              <a:rPr lang="ja-JP" altLang="en-US" dirty="0" smtClean="0">
                <a:latin typeface="+mn-ea"/>
              </a:rPr>
              <a:t>今後、</a:t>
            </a:r>
            <a:r>
              <a:rPr lang="en-US" altLang="ja-JP" dirty="0" smtClean="0">
                <a:latin typeface="+mn-ea"/>
              </a:rPr>
              <a:t>LNG</a:t>
            </a:r>
            <a:r>
              <a:rPr lang="ja-JP" altLang="en-US" dirty="0" smtClean="0">
                <a:latin typeface="+mn-ea"/>
              </a:rPr>
              <a:t>燃料船の入港数が増えてくると見込まれる。</a:t>
            </a:r>
            <a:endParaRPr lang="en-US" altLang="ja-JP" sz="800" dirty="0">
              <a:latin typeface="+mn-ea"/>
            </a:endParaRPr>
          </a:p>
          <a:p>
            <a:pPr marL="285750" indent="-285750">
              <a:buFont typeface="Arial" panose="020B0604020202020204" pitchFamily="34" charset="0"/>
              <a:buChar char="•"/>
            </a:pPr>
            <a:r>
              <a:rPr lang="ja-JP" altLang="en-US" dirty="0">
                <a:latin typeface="+mn-ea"/>
              </a:rPr>
              <a:t>また、堺泉北港は、石油や</a:t>
            </a:r>
            <a:r>
              <a:rPr lang="en-US" altLang="ja-JP" dirty="0">
                <a:latin typeface="+mn-ea"/>
              </a:rPr>
              <a:t>LNG</a:t>
            </a:r>
            <a:r>
              <a:rPr lang="ja-JP" altLang="en-US" dirty="0">
                <a:latin typeface="+mn-ea"/>
              </a:rPr>
              <a:t>（</a:t>
            </a:r>
            <a:r>
              <a:rPr lang="en-US" altLang="ja-JP" dirty="0">
                <a:latin typeface="+mn-ea"/>
              </a:rPr>
              <a:t>Liquefied Natural Gas</a:t>
            </a:r>
            <a:r>
              <a:rPr lang="ja-JP" altLang="en-US" dirty="0">
                <a:latin typeface="+mn-ea"/>
              </a:rPr>
              <a:t>：液化天然ガス）等のエネルギー関連企業が多数立地し、</a:t>
            </a:r>
            <a:r>
              <a:rPr lang="en-US" altLang="ja-JP" dirty="0">
                <a:latin typeface="+mn-ea"/>
              </a:rPr>
              <a:t>LNG</a:t>
            </a:r>
            <a:r>
              <a:rPr lang="ja-JP" altLang="en-US" dirty="0">
                <a:latin typeface="+mn-ea"/>
              </a:rPr>
              <a:t>燃料の供給拠点として高いポテンシャルを有している</a:t>
            </a:r>
            <a:r>
              <a:rPr lang="ja-JP" altLang="en-US" dirty="0" smtClean="0">
                <a:latin typeface="+mn-ea"/>
              </a:rPr>
              <a:t>。</a:t>
            </a:r>
            <a:endParaRPr lang="en-US" altLang="ja-JP" dirty="0">
              <a:latin typeface="+mn-ea"/>
            </a:endParaRPr>
          </a:p>
          <a:p>
            <a:pPr marL="285750" indent="-285750">
              <a:buFont typeface="Arial" panose="020B0604020202020204" pitchFamily="34" charset="0"/>
              <a:buChar char="•"/>
            </a:pPr>
            <a:r>
              <a:rPr lang="ja-JP" altLang="en-US" dirty="0">
                <a:latin typeface="+mn-ea"/>
              </a:rPr>
              <a:t>今後は、堺泉北港で輸入された</a:t>
            </a:r>
            <a:r>
              <a:rPr lang="en-US" altLang="ja-JP" dirty="0">
                <a:latin typeface="+mn-ea"/>
              </a:rPr>
              <a:t>LNG</a:t>
            </a:r>
            <a:r>
              <a:rPr lang="ja-JP" altLang="en-US" dirty="0">
                <a:latin typeface="+mn-ea"/>
              </a:rPr>
              <a:t>燃料を大阪港・堺泉北港に就航するコンテナ船やフェリーに供給するなど、いわゆる“地産地消”型の</a:t>
            </a:r>
            <a:r>
              <a:rPr lang="en-US" altLang="ja-JP" dirty="0">
                <a:latin typeface="+mn-ea"/>
              </a:rPr>
              <a:t>LNG</a:t>
            </a:r>
            <a:r>
              <a:rPr lang="ja-JP" altLang="en-US" dirty="0">
                <a:latin typeface="+mn-ea"/>
              </a:rPr>
              <a:t>バンカリング</a:t>
            </a:r>
            <a:r>
              <a:rPr lang="en-US" altLang="ja-JP" baseline="30000" dirty="0">
                <a:latin typeface="+mn-ea"/>
              </a:rPr>
              <a:t>※</a:t>
            </a:r>
            <a:r>
              <a:rPr lang="ja-JP" altLang="en-US" dirty="0">
                <a:latin typeface="+mn-ea"/>
              </a:rPr>
              <a:t>の環境形成が図れるよう、引き続き大阪港</a:t>
            </a:r>
            <a:r>
              <a:rPr lang="ja-JP" altLang="en-US" dirty="0" smtClean="0">
                <a:latin typeface="+mn-ea"/>
              </a:rPr>
              <a:t>、堺泉北港が</a:t>
            </a:r>
            <a:r>
              <a:rPr lang="ja-JP" altLang="en-US" dirty="0">
                <a:latin typeface="+mn-ea"/>
              </a:rPr>
              <a:t>連携して取組みを進めていく</a:t>
            </a:r>
            <a:r>
              <a:rPr lang="ja-JP" altLang="en-US" dirty="0" smtClean="0">
                <a:latin typeface="+mn-ea"/>
              </a:rPr>
              <a:t>。</a:t>
            </a:r>
            <a:endParaRPr lang="en-US" altLang="ja-JP" dirty="0">
              <a:latin typeface="+mn-ea"/>
            </a:endParaRPr>
          </a:p>
        </p:txBody>
      </p:sp>
      <p:sp>
        <p:nvSpPr>
          <p:cNvPr id="19" name="テキスト ボックス 18"/>
          <p:cNvSpPr txBox="1"/>
          <p:nvPr/>
        </p:nvSpPr>
        <p:spPr>
          <a:xfrm>
            <a:off x="79394" y="1597368"/>
            <a:ext cx="8280920" cy="338554"/>
          </a:xfrm>
          <a:prstGeom prst="rect">
            <a:avLst/>
          </a:prstGeom>
          <a:noFill/>
        </p:spPr>
        <p:txBody>
          <a:bodyPr wrap="square" rtlCol="0">
            <a:spAutoFit/>
          </a:bodyPr>
          <a:lstStyle/>
          <a:p>
            <a:r>
              <a:rPr lang="ja-JP" altLang="en-US" sz="1600" dirty="0" smtClean="0">
                <a:latin typeface="HGPｺﾞｼｯｸE" panose="020B0900000000000000" pitchFamily="50" charset="-128"/>
                <a:ea typeface="HGPｺﾞｼｯｸE" panose="020B0900000000000000" pitchFamily="50" charset="-128"/>
              </a:rPr>
              <a:t>１．</a:t>
            </a:r>
            <a:r>
              <a:rPr lang="ja-JP" altLang="en-US" sz="1600" dirty="0">
                <a:latin typeface="HGPｺﾞｼｯｸE" panose="020B0900000000000000" pitchFamily="50" charset="-128"/>
                <a:ea typeface="HGPｺﾞｼｯｸE" panose="020B0900000000000000" pitchFamily="50" charset="-128"/>
              </a:rPr>
              <a:t>船舶の</a:t>
            </a:r>
            <a:r>
              <a:rPr lang="en-US" altLang="ja-JP" sz="1600" dirty="0">
                <a:latin typeface="HGPｺﾞｼｯｸE" panose="020B0900000000000000" pitchFamily="50" charset="-128"/>
                <a:ea typeface="HGPｺﾞｼｯｸE" panose="020B0900000000000000" pitchFamily="50" charset="-128"/>
              </a:rPr>
              <a:t>LNG</a:t>
            </a:r>
            <a:r>
              <a:rPr lang="ja-JP" altLang="en-US" sz="1600" dirty="0">
                <a:latin typeface="HGPｺﾞｼｯｸE" panose="020B0900000000000000" pitchFamily="50" charset="-128"/>
                <a:ea typeface="HGPｺﾞｼｯｸE" panose="020B0900000000000000" pitchFamily="50" charset="-128"/>
              </a:rPr>
              <a:t>燃料化への対応</a:t>
            </a:r>
            <a:endParaRPr lang="en-US" altLang="ja-JP" sz="1600" dirty="0">
              <a:latin typeface="HGPｺﾞｼｯｸE" panose="020B0900000000000000" pitchFamily="50" charset="-128"/>
              <a:ea typeface="HGPｺﾞｼｯｸE" panose="020B0900000000000000" pitchFamily="50" charset="-128"/>
            </a:endParaRPr>
          </a:p>
        </p:txBody>
      </p:sp>
      <p:pic>
        <p:nvPicPr>
          <p:cNvPr id="6" name="図 5"/>
          <p:cNvPicPr>
            <a:picLocks noChangeAspect="1"/>
          </p:cNvPicPr>
          <p:nvPr/>
        </p:nvPicPr>
        <p:blipFill rotWithShape="1">
          <a:blip r:embed="rId2"/>
          <a:srcRect l="5121" t="25743" r="4744" b="23687"/>
          <a:stretch/>
        </p:blipFill>
        <p:spPr>
          <a:xfrm>
            <a:off x="5996839" y="5082396"/>
            <a:ext cx="3909162" cy="1335562"/>
          </a:xfrm>
          <a:prstGeom prst="rect">
            <a:avLst/>
          </a:prstGeom>
        </p:spPr>
      </p:pic>
      <p:sp>
        <p:nvSpPr>
          <p:cNvPr id="15" name="正方形/長方形 14"/>
          <p:cNvSpPr/>
          <p:nvPr/>
        </p:nvSpPr>
        <p:spPr>
          <a:xfrm>
            <a:off x="7107549" y="6415506"/>
            <a:ext cx="1564573" cy="198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lstStyle/>
          <a:p>
            <a:pPr algn="ctr"/>
            <a:r>
              <a:rPr lang="en-US" altLang="ja-JP" sz="1050" dirty="0">
                <a:solidFill>
                  <a:schemeClr val="tx1"/>
                </a:solidFill>
                <a:latin typeface="ＭＳ ゴシック" panose="020B0609070205080204" pitchFamily="49" charset="-128"/>
                <a:ea typeface="ＭＳ ゴシック" panose="020B0609070205080204" pitchFamily="49" charset="-128"/>
              </a:rPr>
              <a:t>LNG</a:t>
            </a:r>
            <a:r>
              <a:rPr lang="ja-JP" altLang="en-US" sz="1050" dirty="0">
                <a:solidFill>
                  <a:schemeClr val="tx1"/>
                </a:solidFill>
                <a:latin typeface="ＭＳ ゴシック" panose="020B0609070205080204" pitchFamily="49" charset="-128"/>
                <a:ea typeface="ＭＳ ゴシック" panose="020B0609070205080204" pitchFamily="49" charset="-128"/>
              </a:rPr>
              <a:t>燃料の環境優位性</a:t>
            </a:r>
          </a:p>
        </p:txBody>
      </p:sp>
      <p:sp>
        <p:nvSpPr>
          <p:cNvPr id="22" name="テキスト ボックス 21"/>
          <p:cNvSpPr txBox="1"/>
          <p:nvPr/>
        </p:nvSpPr>
        <p:spPr>
          <a:xfrm>
            <a:off x="162920" y="731471"/>
            <a:ext cx="9663485" cy="719034"/>
          </a:xfrm>
          <a:prstGeom prst="rect">
            <a:avLst/>
          </a:prstGeom>
          <a:noFill/>
          <a:ln>
            <a:noFill/>
            <a:prstDash val="solid"/>
          </a:ln>
        </p:spPr>
        <p:txBody>
          <a:bodyPr wrap="square" lIns="72000" tIns="36000" rIns="72000" bIns="36000" rtlCol="0">
            <a:spAutoFit/>
          </a:bodyPr>
          <a:lstStyle/>
          <a:p>
            <a:r>
              <a:rPr kumimoji="1" lang="ja-JP" altLang="en-US" sz="1400" dirty="0"/>
              <a:t>　</a:t>
            </a:r>
            <a:r>
              <a:rPr kumimoji="1" lang="ja-JP" altLang="en-US" sz="1400" dirty="0" smtClean="0"/>
              <a:t>大気環境では、港湾環境の改善に向け、船舶</a:t>
            </a:r>
            <a:r>
              <a:rPr kumimoji="1" lang="ja-JP" altLang="en-US" sz="1400" dirty="0"/>
              <a:t>の</a:t>
            </a:r>
            <a:r>
              <a:rPr kumimoji="1" lang="en-US" altLang="ja-JP" sz="1400" dirty="0"/>
              <a:t>LNG</a:t>
            </a:r>
            <a:r>
              <a:rPr kumimoji="1" lang="ja-JP" altLang="en-US" sz="1400" dirty="0"/>
              <a:t>燃料化への</a:t>
            </a:r>
            <a:r>
              <a:rPr kumimoji="1" lang="ja-JP" altLang="en-US" sz="1400" dirty="0" smtClean="0"/>
              <a:t>対応やグリーンアウォード</a:t>
            </a:r>
            <a:r>
              <a:rPr kumimoji="1" lang="ja-JP" altLang="en-US" sz="1400" dirty="0"/>
              <a:t>・</a:t>
            </a:r>
            <a:r>
              <a:rPr kumimoji="1" lang="ja-JP" altLang="en-US" sz="1400" dirty="0" smtClean="0"/>
              <a:t>プログラムの取組みを進めること</a:t>
            </a:r>
            <a:r>
              <a:rPr kumimoji="1" lang="ja-JP" altLang="en-US" sz="1400" dirty="0"/>
              <a:t>により</a:t>
            </a:r>
            <a:r>
              <a:rPr kumimoji="1" lang="ja-JP" altLang="en-US" sz="1400" dirty="0" smtClean="0"/>
              <a:t>、環境</a:t>
            </a:r>
            <a:r>
              <a:rPr kumimoji="1" lang="ja-JP" altLang="en-US" sz="1400" dirty="0"/>
              <a:t>に</a:t>
            </a:r>
            <a:r>
              <a:rPr kumimoji="1" lang="ja-JP" altLang="en-US" sz="1400" dirty="0" smtClean="0"/>
              <a:t>やさしい船舶</a:t>
            </a:r>
            <a:r>
              <a:rPr kumimoji="1" lang="ja-JP" altLang="en-US" sz="1400" dirty="0"/>
              <a:t>の普及促進を</a:t>
            </a:r>
            <a:r>
              <a:rPr kumimoji="1" lang="ja-JP" altLang="en-US" sz="1400" dirty="0" smtClean="0"/>
              <a:t>支援する。また、水環境では、港湾環境の改善に向け、多様な主体と連携を図りながら、大阪湾の再生の取組みを</a:t>
            </a:r>
            <a:r>
              <a:rPr kumimoji="1" lang="ja-JP" altLang="en-US" sz="1400" dirty="0"/>
              <a:t>進</a:t>
            </a:r>
            <a:r>
              <a:rPr kumimoji="1" lang="ja-JP" altLang="en-US" sz="1400" dirty="0" smtClean="0"/>
              <a:t>めることによ</a:t>
            </a:r>
            <a:r>
              <a:rPr kumimoji="1" lang="ja-JP" altLang="en-US" sz="1400" dirty="0"/>
              <a:t>り</a:t>
            </a:r>
            <a:r>
              <a:rPr kumimoji="1" lang="ja-JP" altLang="en-US" sz="1400" dirty="0" smtClean="0"/>
              <a:t>、海洋</a:t>
            </a:r>
            <a:r>
              <a:rPr kumimoji="1" lang="ja-JP" altLang="en-US" sz="1400" dirty="0"/>
              <a:t>・港湾環境の保全・</a:t>
            </a:r>
            <a:r>
              <a:rPr kumimoji="1" lang="ja-JP" altLang="en-US" sz="1400" dirty="0" smtClean="0"/>
              <a:t>創出に努めていく</a:t>
            </a:r>
            <a:r>
              <a:rPr kumimoji="1" lang="ja-JP" altLang="en-US" sz="1400" dirty="0"/>
              <a:t>。</a:t>
            </a:r>
            <a:endParaRPr kumimoji="1" lang="en-US" altLang="ja-JP" sz="1400" dirty="0"/>
          </a:p>
        </p:txBody>
      </p:sp>
      <p:sp>
        <p:nvSpPr>
          <p:cNvPr id="25" name="テキスト ボックス 24"/>
          <p:cNvSpPr txBox="1"/>
          <p:nvPr/>
        </p:nvSpPr>
        <p:spPr>
          <a:xfrm>
            <a:off x="0" y="5272822"/>
            <a:ext cx="6121381" cy="1384995"/>
          </a:xfrm>
          <a:prstGeom prst="rect">
            <a:avLst/>
          </a:prstGeom>
          <a:noFill/>
        </p:spPr>
        <p:txBody>
          <a:bodyPr wrap="square" rtlCol="0">
            <a:spAutoFit/>
          </a:bodyPr>
          <a:lstStyle/>
          <a:p>
            <a:r>
              <a:rPr lang="ja-JP" altLang="en-US" sz="1200" b="1" dirty="0" smtClean="0"/>
              <a:t>（</a:t>
            </a:r>
            <a:r>
              <a:rPr lang="ja-JP" altLang="en-US" sz="1200" b="1" dirty="0"/>
              <a:t>１）</a:t>
            </a:r>
            <a:r>
              <a:rPr lang="ja-JP" altLang="ja-JP" sz="1200" b="1" dirty="0"/>
              <a:t>「大阪港ＬＮＧバンカリング検討会」の開催【</a:t>
            </a:r>
            <a:r>
              <a:rPr lang="ja-JP" altLang="en-US" sz="1200" b="1" dirty="0"/>
              <a:t>大阪港</a:t>
            </a:r>
            <a:r>
              <a:rPr lang="ja-JP" altLang="ja-JP" sz="1200" b="1" dirty="0"/>
              <a:t>･</a:t>
            </a:r>
            <a:r>
              <a:rPr lang="ja-JP" altLang="en-US" sz="1200" b="1" dirty="0"/>
              <a:t>堺泉北港</a:t>
            </a:r>
            <a:r>
              <a:rPr lang="ja-JP" altLang="ja-JP" sz="1200" b="1" dirty="0"/>
              <a:t>】</a:t>
            </a:r>
            <a:endParaRPr lang="en-US" altLang="ja-JP" sz="1200" b="1" dirty="0"/>
          </a:p>
          <a:p>
            <a:r>
              <a:rPr lang="ja-JP" altLang="en-US" sz="1200" b="1" dirty="0" smtClean="0"/>
              <a:t>（</a:t>
            </a:r>
            <a:r>
              <a:rPr lang="ja-JP" altLang="en-US" sz="1200" b="1" dirty="0"/>
              <a:t>２）</a:t>
            </a:r>
            <a:r>
              <a:rPr lang="ja-JP" altLang="ja-JP" sz="1200" b="1" dirty="0"/>
              <a:t>ＬＮＧ</a:t>
            </a:r>
            <a:r>
              <a:rPr lang="ja-JP" altLang="en-US" sz="1200" b="1" dirty="0"/>
              <a:t>バンカリング拠点施設整備補助制度の拡充に</a:t>
            </a:r>
            <a:r>
              <a:rPr lang="ja-JP" altLang="en-US" sz="1200" b="1" dirty="0" smtClean="0"/>
              <a:t>関する 国</a:t>
            </a:r>
            <a:r>
              <a:rPr lang="ja-JP" altLang="en-US" sz="1200" b="1" dirty="0"/>
              <a:t>への</a:t>
            </a:r>
            <a:r>
              <a:rPr lang="ja-JP" altLang="en-US" sz="1200" b="1" dirty="0" smtClean="0"/>
              <a:t>要望</a:t>
            </a:r>
            <a:endParaRPr lang="en-US" altLang="ja-JP" sz="1200" b="1" dirty="0" smtClean="0"/>
          </a:p>
          <a:p>
            <a:r>
              <a:rPr lang="ja-JP" altLang="en-US" sz="1200" b="1" dirty="0"/>
              <a:t>　</a:t>
            </a:r>
            <a:r>
              <a:rPr lang="ja-JP" altLang="en-US" sz="1200" b="1" dirty="0" smtClean="0"/>
              <a:t>　　</a:t>
            </a:r>
            <a:r>
              <a:rPr lang="en-US" altLang="ja-JP" sz="1200" b="1" dirty="0" smtClean="0"/>
              <a:t>【</a:t>
            </a:r>
            <a:r>
              <a:rPr lang="ja-JP" altLang="en-US" sz="1200" b="1" dirty="0"/>
              <a:t>大阪港</a:t>
            </a:r>
            <a:r>
              <a:rPr lang="ja-JP" altLang="ja-JP" sz="1200" b="1" dirty="0"/>
              <a:t>･</a:t>
            </a:r>
            <a:r>
              <a:rPr lang="ja-JP" altLang="en-US" sz="1200" b="1" dirty="0"/>
              <a:t>堺泉北港</a:t>
            </a:r>
            <a:r>
              <a:rPr lang="en-US" altLang="ja-JP" sz="1200" b="1" dirty="0"/>
              <a:t>】</a:t>
            </a:r>
            <a:endParaRPr lang="ja-JP" altLang="ja-JP" sz="1200" dirty="0"/>
          </a:p>
          <a:p>
            <a:r>
              <a:rPr lang="ja-JP" altLang="en-US" sz="1200" b="1" dirty="0" smtClean="0"/>
              <a:t>（</a:t>
            </a:r>
            <a:r>
              <a:rPr lang="ja-JP" altLang="en-US" sz="1200" b="1" dirty="0"/>
              <a:t>３）</a:t>
            </a:r>
            <a:r>
              <a:rPr lang="ja-JP" altLang="ja-JP" sz="1200" b="1" dirty="0"/>
              <a:t>堺泉北港 松の浜埠頭</a:t>
            </a:r>
            <a:r>
              <a:rPr lang="ja-JP" altLang="en-US" sz="1200" b="1" dirty="0"/>
              <a:t>における</a:t>
            </a:r>
            <a:r>
              <a:rPr lang="ja-JP" altLang="ja-JP" sz="1200" b="1" dirty="0"/>
              <a:t>ＬＮＧバンカリング環境</a:t>
            </a:r>
            <a:r>
              <a:rPr lang="ja-JP" altLang="ja-JP" sz="1200" b="1" dirty="0" smtClean="0"/>
              <a:t>整備【</a:t>
            </a:r>
            <a:r>
              <a:rPr lang="ja-JP" altLang="en-US" sz="1200" b="1" dirty="0"/>
              <a:t>堺泉北港</a:t>
            </a:r>
            <a:r>
              <a:rPr lang="ja-JP" altLang="ja-JP" sz="1200" b="1" dirty="0"/>
              <a:t>】</a:t>
            </a:r>
            <a:endParaRPr lang="en-US" altLang="ja-JP" sz="1200" b="1" dirty="0"/>
          </a:p>
          <a:p>
            <a:r>
              <a:rPr lang="ja-JP" altLang="en-US" sz="1200" b="1" dirty="0" smtClean="0"/>
              <a:t>（</a:t>
            </a:r>
            <a:r>
              <a:rPr lang="ja-JP" altLang="en-US" sz="1200" b="1" dirty="0"/>
              <a:t>４）フェリーさん</a:t>
            </a:r>
            <a:r>
              <a:rPr lang="ja-JP" altLang="en-US" sz="1200" b="1" dirty="0" err="1"/>
              <a:t>ふらわ</a:t>
            </a:r>
            <a:r>
              <a:rPr lang="ja-JP" altLang="en-US" sz="1200" b="1" dirty="0"/>
              <a:t>あによる国内初となる</a:t>
            </a:r>
            <a:r>
              <a:rPr lang="ja-JP" altLang="ja-JP" sz="1200" b="1" dirty="0"/>
              <a:t>ＬＮＧ</a:t>
            </a:r>
            <a:r>
              <a:rPr lang="ja-JP" altLang="en-US" sz="1200" b="1" dirty="0"/>
              <a:t>燃料</a:t>
            </a:r>
            <a:r>
              <a:rPr lang="ja-JP" altLang="en-US" sz="1200" b="1" dirty="0" smtClean="0"/>
              <a:t>フェリー の就航</a:t>
            </a:r>
            <a:endParaRPr lang="en-US" altLang="ja-JP" sz="1200" b="1" dirty="0" smtClean="0"/>
          </a:p>
          <a:p>
            <a:r>
              <a:rPr lang="ja-JP" altLang="en-US" sz="1200" b="1" dirty="0" smtClean="0"/>
              <a:t>　　　 </a:t>
            </a:r>
            <a:r>
              <a:rPr lang="en-US" altLang="ja-JP" sz="1200" b="1" dirty="0" smtClean="0"/>
              <a:t>【</a:t>
            </a:r>
            <a:r>
              <a:rPr lang="ja-JP" altLang="en-US" sz="1200" b="1" dirty="0" smtClean="0"/>
              <a:t>大阪港</a:t>
            </a:r>
            <a:r>
              <a:rPr lang="en-US" altLang="ja-JP" sz="1200" b="1" dirty="0" smtClean="0"/>
              <a:t>】</a:t>
            </a:r>
          </a:p>
          <a:p>
            <a:r>
              <a:rPr lang="ja-JP" altLang="en-US" sz="1200" b="1" dirty="0" smtClean="0"/>
              <a:t>（５）</a:t>
            </a:r>
            <a:r>
              <a:rPr lang="en-US" altLang="ja-JP" sz="1200" b="1" dirty="0" smtClean="0"/>
              <a:t>LNG</a:t>
            </a:r>
            <a:r>
              <a:rPr lang="ja-JP" altLang="en-US" sz="1200" b="1" dirty="0" smtClean="0"/>
              <a:t>燃料船舶に対する入港料減免</a:t>
            </a:r>
            <a:r>
              <a:rPr lang="en-US" altLang="ja-JP" sz="1200" b="1" dirty="0" smtClean="0"/>
              <a:t>【</a:t>
            </a:r>
            <a:r>
              <a:rPr lang="ja-JP" altLang="en-US" sz="1200" b="1" dirty="0" smtClean="0"/>
              <a:t>大阪港</a:t>
            </a:r>
            <a:r>
              <a:rPr lang="en-US" altLang="ja-JP" sz="1200" b="1" dirty="0" smtClean="0"/>
              <a:t>】</a:t>
            </a:r>
            <a:endParaRPr lang="ja-JP" altLang="ja-JP" sz="1200" dirty="0"/>
          </a:p>
        </p:txBody>
      </p:sp>
      <p:sp>
        <p:nvSpPr>
          <p:cNvPr id="26" name="正方形/長方形 25"/>
          <p:cNvSpPr/>
          <p:nvPr/>
        </p:nvSpPr>
        <p:spPr>
          <a:xfrm>
            <a:off x="135210" y="5070764"/>
            <a:ext cx="5861629" cy="16439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7" name="テキスト ボックス 26"/>
          <p:cNvSpPr txBox="1"/>
          <p:nvPr/>
        </p:nvSpPr>
        <p:spPr>
          <a:xfrm>
            <a:off x="400718" y="4917674"/>
            <a:ext cx="2013587" cy="323165"/>
          </a:xfrm>
          <a:prstGeom prst="rect">
            <a:avLst/>
          </a:prstGeom>
          <a:solidFill>
            <a:schemeClr val="bg1"/>
          </a:solidFill>
        </p:spPr>
        <p:txBody>
          <a:bodyPr wrap="square" rtlCol="0">
            <a:spAutoFit/>
          </a:bodyPr>
          <a:lstStyle/>
          <a:p>
            <a:pPr algn="ctr">
              <a:lnSpc>
                <a:spcPts val="1800"/>
              </a:lnSpc>
            </a:pPr>
            <a:r>
              <a:rPr lang="ja-JP" altLang="en-US" sz="1400" b="1" dirty="0"/>
              <a:t>具体的施策（取組み）</a:t>
            </a:r>
            <a:endParaRPr lang="ja-JP" altLang="ja-JP" sz="1400" dirty="0"/>
          </a:p>
        </p:txBody>
      </p:sp>
      <p:sp>
        <p:nvSpPr>
          <p:cNvPr id="28" name="テキスト ボックス 27"/>
          <p:cNvSpPr txBox="1"/>
          <p:nvPr/>
        </p:nvSpPr>
        <p:spPr>
          <a:xfrm>
            <a:off x="2233138" y="4573890"/>
            <a:ext cx="5802088" cy="323165"/>
          </a:xfrm>
          <a:prstGeom prst="rect">
            <a:avLst/>
          </a:prstGeom>
          <a:noFill/>
        </p:spPr>
        <p:txBody>
          <a:bodyPr wrap="square" rtlCol="0">
            <a:spAutoFit/>
          </a:bodyPr>
          <a:lstStyle/>
          <a:p>
            <a:pPr>
              <a:lnSpc>
                <a:spcPct val="150000"/>
              </a:lnSpc>
              <a:spcAft>
                <a:spcPts val="300"/>
              </a:spcAft>
            </a:pPr>
            <a:r>
              <a:rPr lang="en-US" altLang="ja-JP" sz="1000" dirty="0">
                <a:latin typeface="+mn-ea"/>
              </a:rPr>
              <a:t>※</a:t>
            </a:r>
            <a:r>
              <a:rPr kumimoji="1" lang="en-US" altLang="ja-JP" sz="1000" dirty="0">
                <a:latin typeface="+mn-ea"/>
              </a:rPr>
              <a:t> LNG</a:t>
            </a:r>
            <a:r>
              <a:rPr lang="ja-JP" altLang="en-US" sz="1000" dirty="0">
                <a:latin typeface="+mn-ea"/>
              </a:rPr>
              <a:t>バンカリング：船舶燃料として</a:t>
            </a:r>
            <a:r>
              <a:rPr lang="en-US" altLang="ja-JP" sz="1000" dirty="0">
                <a:latin typeface="+mn-ea"/>
              </a:rPr>
              <a:t>LNG</a:t>
            </a:r>
            <a:r>
              <a:rPr lang="ja-JP" altLang="en-US" sz="1000" dirty="0">
                <a:latin typeface="+mn-ea"/>
              </a:rPr>
              <a:t>（液化天然ガス）の供給を行うこと</a:t>
            </a:r>
            <a:endParaRPr lang="en-US" altLang="ja-JP" sz="1000" dirty="0">
              <a:latin typeface="+mn-ea"/>
            </a:endParaRPr>
          </a:p>
        </p:txBody>
      </p:sp>
      <p:sp>
        <p:nvSpPr>
          <p:cNvPr id="2" name="正方形/長方形 1"/>
          <p:cNvSpPr/>
          <p:nvPr/>
        </p:nvSpPr>
        <p:spPr>
          <a:xfrm>
            <a:off x="135210" y="648341"/>
            <a:ext cx="9663485" cy="8520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1578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 y="-2212"/>
            <a:ext cx="9905588" cy="525886"/>
          </a:xfrm>
          <a:prstGeom prst="rect">
            <a:avLst/>
          </a:prstGeom>
          <a:solidFill>
            <a:srgbClr val="321E6C"/>
          </a:solidFill>
        </p:spPr>
        <p:txBody>
          <a:bodyPr wrap="square" tIns="108000" bIns="108000" rtlCol="0" anchor="ctr" anchorCtr="0">
            <a:spAutoFit/>
          </a:bodyPr>
          <a:lstStyle/>
          <a:p>
            <a:r>
              <a:rPr lang="en-US" altLang="ja-JP" sz="2000" dirty="0" smtClean="0">
                <a:solidFill>
                  <a:schemeClr val="bg1"/>
                </a:solidFill>
                <a:latin typeface="HGP創英角ｺﾞｼｯｸUB" panose="020B0900000000000000" pitchFamily="50" charset="-128"/>
                <a:ea typeface="HGP創英角ｺﾞｼｯｸUB" panose="020B0900000000000000" pitchFamily="50" charset="-128"/>
              </a:rPr>
              <a:t>Ⅲ</a:t>
            </a:r>
            <a:r>
              <a:rPr lang="ja-JP" altLang="en-US" sz="2000" dirty="0" err="1">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港湾環境</a:t>
            </a: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施策について</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03188" y="742676"/>
            <a:ext cx="8280920" cy="323165"/>
          </a:xfrm>
          <a:prstGeom prst="rect">
            <a:avLst/>
          </a:prstGeom>
          <a:noFill/>
        </p:spPr>
        <p:txBody>
          <a:bodyPr wrap="square" rtlCol="0">
            <a:spAutoFit/>
          </a:bodyPr>
          <a:lstStyle/>
          <a:p>
            <a:r>
              <a:rPr lang="ja-JP" altLang="en-US" sz="1500" dirty="0">
                <a:latin typeface="HGPｺﾞｼｯｸE" panose="020B0900000000000000" pitchFamily="50" charset="-128"/>
                <a:ea typeface="HGPｺﾞｼｯｸE" panose="020B0900000000000000" pitchFamily="50" charset="-128"/>
              </a:rPr>
              <a:t>（１）「大阪港</a:t>
            </a:r>
            <a:r>
              <a:rPr lang="en-US" altLang="ja-JP" sz="1500" dirty="0">
                <a:latin typeface="HGPｺﾞｼｯｸE" panose="020B0900000000000000" pitchFamily="50" charset="-128"/>
                <a:ea typeface="HGPｺﾞｼｯｸE" panose="020B0900000000000000" pitchFamily="50" charset="-128"/>
              </a:rPr>
              <a:t>LNG</a:t>
            </a:r>
            <a:r>
              <a:rPr lang="ja-JP" altLang="en-US" sz="1500" dirty="0">
                <a:latin typeface="HGPｺﾞｼｯｸE" panose="020B0900000000000000" pitchFamily="50" charset="-128"/>
                <a:ea typeface="HGPｺﾞｼｯｸE" panose="020B0900000000000000" pitchFamily="50" charset="-128"/>
              </a:rPr>
              <a:t>バンカリング検討会」の開催</a:t>
            </a:r>
            <a:r>
              <a:rPr lang="en-US" altLang="ja-JP" sz="1500" dirty="0">
                <a:latin typeface="HGPｺﾞｼｯｸE" panose="020B0900000000000000" pitchFamily="50" charset="-128"/>
                <a:ea typeface="HGPｺﾞｼｯｸE" panose="020B0900000000000000" pitchFamily="50" charset="-128"/>
              </a:rPr>
              <a:t>【</a:t>
            </a:r>
            <a:r>
              <a:rPr lang="ja-JP" altLang="en-US" sz="1500" dirty="0">
                <a:latin typeface="HGPｺﾞｼｯｸE" panose="020B0900000000000000" pitchFamily="50" charset="-128"/>
                <a:ea typeface="HGPｺﾞｼｯｸE" panose="020B0900000000000000" pitchFamily="50" charset="-128"/>
              </a:rPr>
              <a:t>大阪港・大阪府営港湾</a:t>
            </a:r>
            <a:r>
              <a:rPr lang="en-US" altLang="ja-JP" sz="1500" dirty="0">
                <a:latin typeface="HGPｺﾞｼｯｸE" panose="020B0900000000000000" pitchFamily="50" charset="-128"/>
                <a:ea typeface="HGPｺﾞｼｯｸE" panose="020B0900000000000000" pitchFamily="50" charset="-128"/>
              </a:rPr>
              <a:t>】</a:t>
            </a:r>
          </a:p>
        </p:txBody>
      </p:sp>
      <p:sp>
        <p:nvSpPr>
          <p:cNvPr id="9" name="テキスト ボックス 8"/>
          <p:cNvSpPr txBox="1"/>
          <p:nvPr/>
        </p:nvSpPr>
        <p:spPr>
          <a:xfrm>
            <a:off x="415738" y="1131479"/>
            <a:ext cx="9248886" cy="1015663"/>
          </a:xfrm>
          <a:prstGeom prst="rect">
            <a:avLst/>
          </a:prstGeom>
          <a:noFill/>
          <a:ln>
            <a:noFill/>
          </a:ln>
        </p:spPr>
        <p:txBody>
          <a:bodyPr wrap="square" rtlCol="0">
            <a:spAutoFit/>
          </a:bodyPr>
          <a:lstStyle/>
          <a:p>
            <a:pPr marL="111125" indent="-111125">
              <a:lnSpc>
                <a:spcPts val="1800"/>
              </a:lnSpc>
              <a:spcAft>
                <a:spcPts val="0"/>
              </a:spcAft>
            </a:pPr>
            <a:r>
              <a:rPr lang="ja-JP" altLang="en-US" sz="1400" dirty="0">
                <a:solidFill>
                  <a:srgbClr val="FF0000"/>
                </a:solidFill>
                <a:latin typeface="+mn-ea"/>
              </a:rPr>
              <a:t>　  </a:t>
            </a:r>
            <a:r>
              <a:rPr lang="en-US" altLang="ja-JP" sz="1400" dirty="0">
                <a:latin typeface="+mn-ea"/>
              </a:rPr>
              <a:t>2020</a:t>
            </a:r>
            <a:r>
              <a:rPr lang="ja-JP" altLang="en-US" sz="1400" dirty="0">
                <a:latin typeface="+mn-ea"/>
              </a:rPr>
              <a:t>年</a:t>
            </a:r>
            <a:r>
              <a:rPr lang="en-US" altLang="ja-JP" sz="1400" dirty="0">
                <a:latin typeface="+mn-ea"/>
              </a:rPr>
              <a:t>1</a:t>
            </a:r>
            <a:r>
              <a:rPr lang="ja-JP" altLang="en-US" sz="1400" dirty="0">
                <a:latin typeface="+mn-ea"/>
              </a:rPr>
              <a:t>月の規制の強化を受けて、</a:t>
            </a:r>
            <a:r>
              <a:rPr lang="en-US" altLang="ja-JP" sz="1400" dirty="0">
                <a:latin typeface="+mn-ea"/>
              </a:rPr>
              <a:t>LNG</a:t>
            </a:r>
            <a:r>
              <a:rPr lang="ja-JP" altLang="en-US" sz="1400" dirty="0">
                <a:latin typeface="+mn-ea"/>
              </a:rPr>
              <a:t>燃料船の増加が予想されることから、阪神港として</a:t>
            </a:r>
            <a:r>
              <a:rPr lang="en-US" altLang="ja-JP" sz="1400" dirty="0">
                <a:latin typeface="+mn-ea"/>
              </a:rPr>
              <a:t>LNG</a:t>
            </a:r>
            <a:r>
              <a:rPr lang="ja-JP" altLang="en-US" sz="1400" dirty="0">
                <a:latin typeface="+mn-ea"/>
              </a:rPr>
              <a:t>バンカリング拠点の形成を図り、国際競争力を高めるため、</a:t>
            </a:r>
            <a:r>
              <a:rPr lang="en-US" altLang="ja-JP" sz="1400" dirty="0">
                <a:latin typeface="+mn-ea"/>
              </a:rPr>
              <a:t>2017</a:t>
            </a:r>
            <a:r>
              <a:rPr lang="ja-JP" altLang="en-US" sz="1400" dirty="0">
                <a:latin typeface="+mn-ea"/>
              </a:rPr>
              <a:t>（平成</a:t>
            </a:r>
            <a:r>
              <a:rPr lang="en-US" altLang="ja-JP" sz="1400" dirty="0">
                <a:latin typeface="+mn-ea"/>
              </a:rPr>
              <a:t>29</a:t>
            </a:r>
            <a:r>
              <a:rPr lang="ja-JP" altLang="en-US" sz="1400" dirty="0">
                <a:latin typeface="+mn-ea"/>
              </a:rPr>
              <a:t>）年</a:t>
            </a:r>
            <a:r>
              <a:rPr lang="en-US" altLang="ja-JP" sz="1400" dirty="0">
                <a:latin typeface="+mn-ea"/>
              </a:rPr>
              <a:t>8</a:t>
            </a:r>
            <a:r>
              <a:rPr lang="ja-JP" altLang="en-US" sz="1400" dirty="0">
                <a:latin typeface="+mn-ea"/>
              </a:rPr>
              <a:t>月から大阪港</a:t>
            </a:r>
            <a:r>
              <a:rPr lang="en-US" altLang="ja-JP" sz="1400" dirty="0">
                <a:latin typeface="+mn-ea"/>
              </a:rPr>
              <a:t>LNG</a:t>
            </a:r>
            <a:r>
              <a:rPr lang="ja-JP" altLang="en-US" sz="1400" dirty="0">
                <a:latin typeface="+mn-ea"/>
              </a:rPr>
              <a:t>バンカリング検討会を開催している。引き続き、府市が連携し、国、民間事業者などのメンバーとともに</a:t>
            </a:r>
            <a:r>
              <a:rPr lang="en-US" altLang="ja-JP" sz="1400" dirty="0">
                <a:latin typeface="+mn-ea"/>
              </a:rPr>
              <a:t>LNG</a:t>
            </a:r>
            <a:r>
              <a:rPr lang="ja-JP" altLang="en-US" sz="1400" dirty="0">
                <a:latin typeface="+mn-ea"/>
              </a:rPr>
              <a:t>バンカリング拠点の形成に向けて、取り組みの推進に努める。</a:t>
            </a:r>
            <a:endParaRPr lang="en-US" altLang="ja-JP" sz="1400" u="sng" dirty="0">
              <a:latin typeface="+mn-ea"/>
            </a:endParaRPr>
          </a:p>
        </p:txBody>
      </p:sp>
      <p:sp>
        <p:nvSpPr>
          <p:cNvPr id="17" name="テキスト ボックス 16"/>
          <p:cNvSpPr txBox="1"/>
          <p:nvPr/>
        </p:nvSpPr>
        <p:spPr>
          <a:xfrm>
            <a:off x="9579373" y="6600631"/>
            <a:ext cx="320040" cy="257369"/>
          </a:xfrm>
          <a:prstGeom prst="rect">
            <a:avLst/>
          </a:prstGeom>
          <a:noFill/>
        </p:spPr>
        <p:txBody>
          <a:bodyPr wrap="square" lIns="36000" tIns="36000" rIns="36000" bIns="36000" rtlCol="0" anchor="ctr" anchorCtr="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５</a:t>
            </a:r>
          </a:p>
        </p:txBody>
      </p:sp>
      <p:sp>
        <p:nvSpPr>
          <p:cNvPr id="18" name="テキスト ボックス 17"/>
          <p:cNvSpPr txBox="1"/>
          <p:nvPr/>
        </p:nvSpPr>
        <p:spPr>
          <a:xfrm>
            <a:off x="326854" y="2066422"/>
            <a:ext cx="9345202" cy="692497"/>
          </a:xfrm>
          <a:prstGeom prst="rect">
            <a:avLst/>
          </a:prstGeom>
          <a:noFill/>
        </p:spPr>
        <p:txBody>
          <a:bodyPr wrap="square" rtlCol="0">
            <a:spAutoFit/>
          </a:bodyPr>
          <a:lstStyle/>
          <a:p>
            <a:pPr>
              <a:lnSpc>
                <a:spcPct val="150000"/>
              </a:lnSpc>
              <a:spcAft>
                <a:spcPts val="300"/>
              </a:spcAft>
            </a:pPr>
            <a:r>
              <a:rPr lang="ja-JP" altLang="en-US" sz="1500" dirty="0">
                <a:latin typeface="HGPｺﾞｼｯｸE" panose="020B0900000000000000" pitchFamily="50" charset="-128"/>
                <a:ea typeface="HGPｺﾞｼｯｸE" panose="020B0900000000000000" pitchFamily="50" charset="-128"/>
              </a:rPr>
              <a:t>〇 メンバー</a:t>
            </a:r>
            <a:endParaRPr lang="en-US" altLang="ja-JP" sz="1500" dirty="0">
              <a:latin typeface="HGPｺﾞｼｯｸE" panose="020B0900000000000000" pitchFamily="50" charset="-128"/>
              <a:ea typeface="HGPｺﾞｼｯｸE" panose="020B0900000000000000" pitchFamily="50" charset="-128"/>
            </a:endParaRPr>
          </a:p>
          <a:p>
            <a:pPr>
              <a:spcAft>
                <a:spcPts val="0"/>
              </a:spcAft>
            </a:pPr>
            <a:r>
              <a:rPr lang="ja-JP" altLang="en-US" sz="1400" dirty="0">
                <a:latin typeface="+mn-ea"/>
              </a:rPr>
              <a:t>　 ・国土交通省近畿地方整備局、大阪府港湾局、大阪市港湾局、阪神国際港湾㈱、大阪ガス㈱、㈱商船三井</a:t>
            </a:r>
          </a:p>
        </p:txBody>
      </p:sp>
      <p:sp>
        <p:nvSpPr>
          <p:cNvPr id="19" name="テキスト ボックス 18"/>
          <p:cNvSpPr txBox="1"/>
          <p:nvPr/>
        </p:nvSpPr>
        <p:spPr>
          <a:xfrm>
            <a:off x="339776" y="2711015"/>
            <a:ext cx="9345202" cy="1515800"/>
          </a:xfrm>
          <a:prstGeom prst="rect">
            <a:avLst/>
          </a:prstGeom>
          <a:noFill/>
        </p:spPr>
        <p:txBody>
          <a:bodyPr wrap="square" rtlCol="0">
            <a:spAutoFit/>
          </a:bodyPr>
          <a:lstStyle/>
          <a:p>
            <a:pPr>
              <a:lnSpc>
                <a:spcPct val="150000"/>
              </a:lnSpc>
              <a:spcAft>
                <a:spcPts val="300"/>
              </a:spcAft>
            </a:pPr>
            <a:r>
              <a:rPr lang="ja-JP" altLang="en-US" sz="1500" dirty="0">
                <a:latin typeface="HGPｺﾞｼｯｸE" panose="020B0900000000000000" pitchFamily="50" charset="-128"/>
                <a:ea typeface="HGPｺﾞｼｯｸE" panose="020B0900000000000000" pitchFamily="50" charset="-128"/>
              </a:rPr>
              <a:t>〇 開催経過</a:t>
            </a:r>
            <a:endParaRPr lang="en-US" altLang="ja-JP" sz="1500" dirty="0">
              <a:latin typeface="HGPｺﾞｼｯｸE" panose="020B0900000000000000" pitchFamily="50" charset="-128"/>
              <a:ea typeface="HGPｺﾞｼｯｸE" panose="020B0900000000000000" pitchFamily="50" charset="-128"/>
            </a:endParaRPr>
          </a:p>
          <a:p>
            <a:pPr>
              <a:spcAft>
                <a:spcPts val="300"/>
              </a:spcAft>
            </a:pPr>
            <a:r>
              <a:rPr lang="ja-JP" altLang="en-US" sz="1500" dirty="0">
                <a:latin typeface="+mn-ea"/>
              </a:rPr>
              <a:t>　 </a:t>
            </a:r>
            <a:r>
              <a:rPr lang="ja-JP" altLang="en-US" sz="1500" dirty="0" smtClean="0">
                <a:latin typeface="+mn-ea"/>
              </a:rPr>
              <a:t>・平成</a:t>
            </a:r>
            <a:r>
              <a:rPr lang="en-US" altLang="ja-JP" sz="1500" dirty="0" smtClean="0">
                <a:latin typeface="+mn-ea"/>
              </a:rPr>
              <a:t>29</a:t>
            </a:r>
            <a:r>
              <a:rPr lang="ja-JP" altLang="en-US" sz="1500" dirty="0" smtClean="0">
                <a:latin typeface="+mn-ea"/>
              </a:rPr>
              <a:t>年６月</a:t>
            </a:r>
            <a:r>
              <a:rPr lang="en-US" altLang="ja-JP" sz="1500" dirty="0" smtClean="0">
                <a:latin typeface="+mn-ea"/>
              </a:rPr>
              <a:t>13</a:t>
            </a:r>
            <a:r>
              <a:rPr lang="ja-JP" altLang="en-US" sz="1500" dirty="0" smtClean="0">
                <a:latin typeface="+mn-ea"/>
              </a:rPr>
              <a:t>日</a:t>
            </a:r>
            <a:r>
              <a:rPr lang="en-US" altLang="ja-JP" sz="1500" dirty="0">
                <a:latin typeface="+mn-ea"/>
              </a:rPr>
              <a:t>	</a:t>
            </a:r>
            <a:r>
              <a:rPr lang="ja-JP" altLang="en-US" sz="1500" dirty="0" smtClean="0">
                <a:latin typeface="+mn-ea"/>
              </a:rPr>
              <a:t>準備会（大阪ガス泉北製造所）</a:t>
            </a:r>
            <a:endParaRPr lang="en-US" altLang="ja-JP" sz="1500" dirty="0" smtClean="0">
              <a:latin typeface="+mn-ea"/>
            </a:endParaRPr>
          </a:p>
          <a:p>
            <a:pPr>
              <a:spcAft>
                <a:spcPts val="300"/>
              </a:spcAft>
            </a:pPr>
            <a:r>
              <a:rPr lang="ja-JP" altLang="en-US" sz="1500" dirty="0" smtClean="0">
                <a:latin typeface="+mn-ea"/>
              </a:rPr>
              <a:t>　 ・平成</a:t>
            </a:r>
            <a:r>
              <a:rPr lang="en-US" altLang="ja-JP" sz="1500" dirty="0">
                <a:latin typeface="+mn-ea"/>
              </a:rPr>
              <a:t>29</a:t>
            </a:r>
            <a:r>
              <a:rPr lang="ja-JP" altLang="en-US" sz="1500" dirty="0" smtClean="0">
                <a:latin typeface="+mn-ea"/>
              </a:rPr>
              <a:t>年８月</a:t>
            </a:r>
            <a:r>
              <a:rPr lang="en-US" altLang="ja-JP" sz="1500" dirty="0">
                <a:latin typeface="+mn-ea"/>
              </a:rPr>
              <a:t>28</a:t>
            </a:r>
            <a:r>
              <a:rPr lang="ja-JP" altLang="en-US" sz="1500" dirty="0">
                <a:latin typeface="+mn-ea"/>
              </a:rPr>
              <a:t>日</a:t>
            </a:r>
            <a:r>
              <a:rPr lang="en-US" altLang="ja-JP" sz="1500" dirty="0">
                <a:latin typeface="+mn-ea"/>
              </a:rPr>
              <a:t>	</a:t>
            </a:r>
            <a:r>
              <a:rPr lang="ja-JP" altLang="en-US" sz="1500" dirty="0">
                <a:latin typeface="+mn-ea"/>
              </a:rPr>
              <a:t>第１回大阪港</a:t>
            </a:r>
            <a:r>
              <a:rPr lang="en-US" altLang="ja-JP" sz="1500" dirty="0">
                <a:latin typeface="+mn-ea"/>
              </a:rPr>
              <a:t>LNG</a:t>
            </a:r>
            <a:r>
              <a:rPr lang="ja-JP" altLang="en-US" sz="1500" dirty="0">
                <a:latin typeface="+mn-ea"/>
              </a:rPr>
              <a:t>バンカリング検討会</a:t>
            </a:r>
            <a:endParaRPr lang="en-US" altLang="ja-JP" sz="1500" dirty="0">
              <a:latin typeface="+mn-ea"/>
            </a:endParaRPr>
          </a:p>
          <a:p>
            <a:pPr>
              <a:spcAft>
                <a:spcPts val="300"/>
              </a:spcAft>
            </a:pPr>
            <a:r>
              <a:rPr lang="ja-JP" altLang="en-US" sz="1500" dirty="0">
                <a:latin typeface="+mn-ea"/>
              </a:rPr>
              <a:t>　 ・平成</a:t>
            </a:r>
            <a:r>
              <a:rPr lang="en-US" altLang="ja-JP" sz="1500" dirty="0">
                <a:latin typeface="+mn-ea"/>
              </a:rPr>
              <a:t>30</a:t>
            </a:r>
            <a:r>
              <a:rPr lang="ja-JP" altLang="en-US" sz="1500" dirty="0">
                <a:latin typeface="+mn-ea"/>
              </a:rPr>
              <a:t>年５月９日</a:t>
            </a:r>
            <a:r>
              <a:rPr lang="en-US" altLang="ja-JP" sz="1500" dirty="0">
                <a:latin typeface="+mn-ea"/>
              </a:rPr>
              <a:t>	</a:t>
            </a:r>
            <a:r>
              <a:rPr lang="ja-JP" altLang="en-US" sz="1500" dirty="0">
                <a:latin typeface="+mn-ea"/>
              </a:rPr>
              <a:t>第２回大阪港</a:t>
            </a:r>
            <a:r>
              <a:rPr lang="en-US" altLang="ja-JP" sz="1500" dirty="0">
                <a:latin typeface="+mn-ea"/>
              </a:rPr>
              <a:t>LNG</a:t>
            </a:r>
            <a:r>
              <a:rPr lang="ja-JP" altLang="en-US" sz="1500" dirty="0">
                <a:latin typeface="+mn-ea"/>
              </a:rPr>
              <a:t>バンカリング検討会</a:t>
            </a:r>
            <a:endParaRPr lang="en-US" altLang="ja-JP" sz="1500" dirty="0">
              <a:latin typeface="+mn-ea"/>
            </a:endParaRPr>
          </a:p>
          <a:p>
            <a:pPr>
              <a:spcAft>
                <a:spcPts val="300"/>
              </a:spcAft>
            </a:pPr>
            <a:r>
              <a:rPr lang="ja-JP" altLang="en-US" sz="1500" dirty="0">
                <a:latin typeface="+mn-ea"/>
              </a:rPr>
              <a:t>　 ・令和２年２月</a:t>
            </a:r>
            <a:r>
              <a:rPr lang="en-US" altLang="ja-JP" sz="1500" dirty="0">
                <a:latin typeface="+mn-ea"/>
              </a:rPr>
              <a:t>28</a:t>
            </a:r>
            <a:r>
              <a:rPr lang="ja-JP" altLang="en-US" sz="1500" dirty="0">
                <a:latin typeface="+mn-ea"/>
              </a:rPr>
              <a:t>日</a:t>
            </a:r>
            <a:r>
              <a:rPr lang="en-US" altLang="ja-JP" sz="1500" dirty="0">
                <a:latin typeface="+mn-ea"/>
              </a:rPr>
              <a:t>	</a:t>
            </a:r>
            <a:r>
              <a:rPr lang="ja-JP" altLang="en-US" sz="1500" dirty="0">
                <a:latin typeface="+mn-ea"/>
              </a:rPr>
              <a:t>第３回大阪港</a:t>
            </a:r>
            <a:r>
              <a:rPr lang="en-US" altLang="ja-JP" sz="1500" dirty="0">
                <a:latin typeface="+mn-ea"/>
              </a:rPr>
              <a:t>LNG</a:t>
            </a:r>
            <a:r>
              <a:rPr lang="ja-JP" altLang="en-US" sz="1500" dirty="0">
                <a:latin typeface="+mn-ea"/>
              </a:rPr>
              <a:t>バンカリング検討会</a:t>
            </a:r>
            <a:endParaRPr lang="en-US" altLang="ja-JP" sz="1500" dirty="0">
              <a:latin typeface="+mn-ea"/>
            </a:endParaRPr>
          </a:p>
        </p:txBody>
      </p:sp>
      <p:sp>
        <p:nvSpPr>
          <p:cNvPr id="12" name="テキスト ボックス 11"/>
          <p:cNvSpPr txBox="1"/>
          <p:nvPr/>
        </p:nvSpPr>
        <p:spPr>
          <a:xfrm>
            <a:off x="415737" y="5030912"/>
            <a:ext cx="9490264" cy="684803"/>
          </a:xfrm>
          <a:prstGeom prst="rect">
            <a:avLst/>
          </a:prstGeom>
          <a:noFill/>
          <a:ln>
            <a:noFill/>
          </a:ln>
        </p:spPr>
        <p:txBody>
          <a:bodyPr wrap="square" rtlCol="0">
            <a:spAutoFit/>
          </a:bodyPr>
          <a:lstStyle/>
          <a:p>
            <a:pPr>
              <a:spcBef>
                <a:spcPts val="300"/>
              </a:spcBef>
            </a:pPr>
            <a:r>
              <a:rPr kumimoji="1" lang="ja-JP" altLang="en-US" sz="1500" dirty="0">
                <a:latin typeface="HGPｺﾞｼｯｸE" panose="020B0900000000000000" pitchFamily="50" charset="-128"/>
                <a:ea typeface="HGPｺﾞｼｯｸE" panose="020B0900000000000000" pitchFamily="50" charset="-128"/>
              </a:rPr>
              <a:t>〇 環境規制強化への対応（制度要望）</a:t>
            </a:r>
            <a:endParaRPr kumimoji="1" lang="en-US" altLang="ja-JP" sz="1500" dirty="0">
              <a:latin typeface="HGPｺﾞｼｯｸE" panose="020B0900000000000000" pitchFamily="50" charset="-128"/>
              <a:ea typeface="HGPｺﾞｼｯｸE" panose="020B0900000000000000" pitchFamily="50" charset="-128"/>
            </a:endParaRPr>
          </a:p>
          <a:p>
            <a:pPr>
              <a:lnSpc>
                <a:spcPct val="150000"/>
              </a:lnSpc>
              <a:spcBef>
                <a:spcPts val="300"/>
              </a:spcBef>
            </a:pPr>
            <a:r>
              <a:rPr kumimoji="1" lang="ja-JP" altLang="en-US" sz="1400" dirty="0">
                <a:latin typeface="+mn-ea"/>
              </a:rPr>
              <a:t>　 ・</a:t>
            </a:r>
            <a:r>
              <a:rPr kumimoji="1" lang="en-US" altLang="ja-JP" sz="1400" dirty="0">
                <a:latin typeface="+mn-ea"/>
              </a:rPr>
              <a:t>LNG</a:t>
            </a:r>
            <a:r>
              <a:rPr kumimoji="1" lang="ja-JP" altLang="en-US" sz="1400" dirty="0">
                <a:latin typeface="+mn-ea"/>
              </a:rPr>
              <a:t>バンカリング拠点として必要となる施設整備に対する補助制度における補助対象施設の拡大</a:t>
            </a:r>
            <a:endParaRPr kumimoji="1" lang="en-US" altLang="ja-JP" sz="1400" strike="sngStrike" baseline="30000" dirty="0">
              <a:solidFill>
                <a:srgbClr val="0070C0"/>
              </a:solidFill>
              <a:latin typeface="+mn-ea"/>
            </a:endParaRPr>
          </a:p>
        </p:txBody>
      </p:sp>
      <p:sp>
        <p:nvSpPr>
          <p:cNvPr id="14" name="テキスト ボックス 13"/>
          <p:cNvSpPr txBox="1"/>
          <p:nvPr/>
        </p:nvSpPr>
        <p:spPr>
          <a:xfrm>
            <a:off x="72565" y="4271655"/>
            <a:ext cx="9592059" cy="323165"/>
          </a:xfrm>
          <a:prstGeom prst="rect">
            <a:avLst/>
          </a:prstGeom>
          <a:noFill/>
        </p:spPr>
        <p:txBody>
          <a:bodyPr wrap="square" rtlCol="0">
            <a:spAutoFit/>
          </a:bodyPr>
          <a:lstStyle/>
          <a:p>
            <a:r>
              <a:rPr lang="ja-JP" altLang="en-US" sz="1500" dirty="0">
                <a:latin typeface="HGPｺﾞｼｯｸE" panose="020B0900000000000000" pitchFamily="50" charset="-128"/>
                <a:ea typeface="HGPｺﾞｼｯｸE" panose="020B0900000000000000" pitchFamily="50" charset="-128"/>
              </a:rPr>
              <a:t>（２） ＬＮＧバンカリング拠点施設整備補助制度の拡充に関する国への要望（令和３年度要望）</a:t>
            </a:r>
            <a:r>
              <a:rPr lang="en-US" altLang="ja-JP" sz="1500" dirty="0">
                <a:latin typeface="HGPｺﾞｼｯｸE" panose="020B0900000000000000" pitchFamily="50" charset="-128"/>
                <a:ea typeface="HGPｺﾞｼｯｸE" panose="020B0900000000000000" pitchFamily="50" charset="-128"/>
              </a:rPr>
              <a:t>【</a:t>
            </a:r>
            <a:r>
              <a:rPr lang="ja-JP" altLang="en-US" sz="1500" dirty="0">
                <a:latin typeface="HGPｺﾞｼｯｸE" panose="020B0900000000000000" pitchFamily="50" charset="-128"/>
                <a:ea typeface="HGPｺﾞｼｯｸE" panose="020B0900000000000000" pitchFamily="50" charset="-128"/>
              </a:rPr>
              <a:t>大阪港・堺泉北港</a:t>
            </a:r>
            <a:r>
              <a:rPr lang="en-US" altLang="ja-JP" sz="1500" dirty="0">
                <a:latin typeface="HGPｺﾞｼｯｸE" panose="020B0900000000000000" pitchFamily="50" charset="-128"/>
                <a:ea typeface="HGPｺﾞｼｯｸE" panose="020B0900000000000000" pitchFamily="50" charset="-128"/>
              </a:rPr>
              <a:t>】</a:t>
            </a:r>
            <a:endParaRPr lang="ja-JP" altLang="en-US" sz="1500" dirty="0">
              <a:latin typeface="HGPｺﾞｼｯｸE" panose="020B0900000000000000" pitchFamily="50" charset="-128"/>
              <a:ea typeface="HGPｺﾞｼｯｸE" panose="020B0900000000000000" pitchFamily="50" charset="-128"/>
            </a:endParaRPr>
          </a:p>
        </p:txBody>
      </p:sp>
      <p:sp>
        <p:nvSpPr>
          <p:cNvPr id="21" name="テキスト ボックス 20"/>
          <p:cNvSpPr txBox="1"/>
          <p:nvPr/>
        </p:nvSpPr>
        <p:spPr>
          <a:xfrm>
            <a:off x="641111" y="5659937"/>
            <a:ext cx="9258302" cy="523220"/>
          </a:xfrm>
          <a:prstGeom prst="rect">
            <a:avLst/>
          </a:prstGeom>
          <a:noFill/>
          <a:ln>
            <a:noFill/>
          </a:ln>
        </p:spPr>
        <p:txBody>
          <a:bodyPr wrap="square" rtlCol="0">
            <a:spAutoFit/>
          </a:bodyPr>
          <a:lstStyle/>
          <a:p>
            <a:r>
              <a:rPr kumimoji="1" lang="ja-JP" altLang="en-US" sz="1400" dirty="0">
                <a:latin typeface="+mn-ea"/>
              </a:rPr>
              <a:t>・当面の主な対応手法とされる低硫黄燃料油について、安定的かつ低価格な供給を図るための取り組みへの支援</a:t>
            </a:r>
            <a:endParaRPr kumimoji="1" lang="en-US" altLang="ja-JP" sz="1400" dirty="0">
              <a:latin typeface="+mn-ea"/>
            </a:endParaRPr>
          </a:p>
          <a:p>
            <a:r>
              <a:rPr kumimoji="1" lang="ja-JP" altLang="en-US" sz="1400" dirty="0">
                <a:latin typeface="+mn-ea"/>
              </a:rPr>
              <a:t>　　　　　　　　　　　　　　　　　　　　　　　　　　　　　　　　　　　　　　　　　（要望先：海事局）</a:t>
            </a:r>
            <a:endParaRPr kumimoji="1" lang="en-US" altLang="ja-JP" sz="1400" dirty="0">
              <a:latin typeface="+mn-ea"/>
            </a:endParaRPr>
          </a:p>
        </p:txBody>
      </p:sp>
      <p:sp>
        <p:nvSpPr>
          <p:cNvPr id="20" name="テキスト ボックス 19"/>
          <p:cNvSpPr txBox="1"/>
          <p:nvPr/>
        </p:nvSpPr>
        <p:spPr>
          <a:xfrm>
            <a:off x="402816" y="4642393"/>
            <a:ext cx="9282162" cy="323165"/>
          </a:xfrm>
          <a:prstGeom prst="rect">
            <a:avLst/>
          </a:prstGeom>
          <a:noFill/>
          <a:ln>
            <a:noFill/>
          </a:ln>
        </p:spPr>
        <p:txBody>
          <a:bodyPr wrap="square" rtlCol="0">
            <a:spAutoFit/>
          </a:bodyPr>
          <a:lstStyle/>
          <a:p>
            <a:pPr marL="111125" indent="-111125">
              <a:lnSpc>
                <a:spcPts val="1800"/>
              </a:lnSpc>
              <a:spcAft>
                <a:spcPts val="0"/>
              </a:spcAft>
            </a:pPr>
            <a:r>
              <a:rPr lang="ja-JP" altLang="en-US" sz="1400" dirty="0">
                <a:solidFill>
                  <a:srgbClr val="FF0000"/>
                </a:solidFill>
                <a:latin typeface="+mn-ea"/>
              </a:rPr>
              <a:t> </a:t>
            </a:r>
            <a:r>
              <a:rPr lang="en-US" altLang="ja-JP" sz="1400" dirty="0">
                <a:latin typeface="+mn-ea"/>
              </a:rPr>
              <a:t>2020</a:t>
            </a:r>
            <a:r>
              <a:rPr lang="ja-JP" altLang="en-US" sz="1400" dirty="0">
                <a:latin typeface="+mn-ea"/>
              </a:rPr>
              <a:t>年から実施される船舶の燃料油中の環境規制強化への対応（</a:t>
            </a:r>
            <a:r>
              <a:rPr kumimoji="1" lang="en-US" altLang="ja-JP" sz="1400" dirty="0">
                <a:latin typeface="+mn-ea"/>
              </a:rPr>
              <a:t> LNG</a:t>
            </a:r>
            <a:r>
              <a:rPr kumimoji="1" lang="ja-JP" altLang="en-US" sz="1400" dirty="0">
                <a:latin typeface="+mn-ea"/>
              </a:rPr>
              <a:t>燃料船の導入促進に向けた取組みの強化）</a:t>
            </a:r>
            <a:endParaRPr lang="en-US" altLang="ja-JP" sz="1400" u="sng" dirty="0">
              <a:latin typeface="+mn-ea"/>
            </a:endParaRPr>
          </a:p>
        </p:txBody>
      </p:sp>
    </p:spTree>
    <p:extLst>
      <p:ext uri="{BB962C8B-B14F-4D97-AF65-F5344CB8AC3E}">
        <p14:creationId xmlns:p14="http://schemas.microsoft.com/office/powerpoint/2010/main" val="1811048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01325" y="4561893"/>
            <a:ext cx="9391505" cy="1069524"/>
          </a:xfrm>
          <a:prstGeom prst="rect">
            <a:avLst/>
          </a:prstGeom>
          <a:noFill/>
          <a:ln>
            <a:noFill/>
          </a:ln>
        </p:spPr>
        <p:txBody>
          <a:bodyPr wrap="square" rtlCol="0">
            <a:spAutoFit/>
          </a:bodyPr>
          <a:lstStyle/>
          <a:p>
            <a:pPr>
              <a:spcBef>
                <a:spcPts val="300"/>
              </a:spcBef>
            </a:pPr>
            <a:r>
              <a:rPr kumimoji="1" lang="ja-JP" altLang="en-US" sz="1400" dirty="0">
                <a:latin typeface="+mn-ea"/>
              </a:rPr>
              <a:t>・国内初となる</a:t>
            </a:r>
            <a:r>
              <a:rPr kumimoji="1" lang="en-US" altLang="ja-JP" sz="1400" dirty="0">
                <a:latin typeface="+mn-ea"/>
              </a:rPr>
              <a:t>LNG</a:t>
            </a:r>
            <a:r>
              <a:rPr kumimoji="1" lang="ja-JP" altLang="en-US" sz="1400" dirty="0">
                <a:latin typeface="+mn-ea"/>
              </a:rPr>
              <a:t>燃料フェリー２隻の建造決定</a:t>
            </a:r>
            <a:endParaRPr kumimoji="1" lang="en-US" altLang="ja-JP" sz="1400" dirty="0">
              <a:latin typeface="+mn-ea"/>
            </a:endParaRPr>
          </a:p>
          <a:p>
            <a:pPr>
              <a:spcBef>
                <a:spcPts val="300"/>
              </a:spcBef>
            </a:pPr>
            <a:r>
              <a:rPr kumimoji="1" lang="ja-JP" altLang="en-US" sz="1400" dirty="0">
                <a:latin typeface="+mn-ea"/>
              </a:rPr>
              <a:t>・大阪～別府航路において、既存船の代替として</a:t>
            </a:r>
            <a:r>
              <a:rPr kumimoji="1" lang="en-US" altLang="ja-JP" sz="1400" dirty="0">
                <a:latin typeface="+mn-ea"/>
              </a:rPr>
              <a:t>2022</a:t>
            </a:r>
            <a:r>
              <a:rPr kumimoji="1" lang="ja-JP" altLang="en-US" sz="1400" dirty="0">
                <a:latin typeface="+mn-ea"/>
              </a:rPr>
              <a:t>年末から</a:t>
            </a:r>
            <a:r>
              <a:rPr kumimoji="1" lang="en-US" altLang="ja-JP" sz="1400" dirty="0">
                <a:latin typeface="+mn-ea"/>
              </a:rPr>
              <a:t>2023</a:t>
            </a:r>
            <a:r>
              <a:rPr kumimoji="1" lang="ja-JP" altLang="en-US" sz="1400" dirty="0">
                <a:latin typeface="+mn-ea"/>
              </a:rPr>
              <a:t>年前半にかけて順次就航予定</a:t>
            </a:r>
            <a:endParaRPr kumimoji="1" lang="en-US" altLang="ja-JP" sz="1400" dirty="0">
              <a:latin typeface="+mn-ea"/>
            </a:endParaRPr>
          </a:p>
          <a:p>
            <a:pPr>
              <a:spcBef>
                <a:spcPts val="300"/>
              </a:spcBef>
            </a:pPr>
            <a:r>
              <a:rPr kumimoji="1" lang="ja-JP" altLang="en-US" sz="1400" dirty="0">
                <a:latin typeface="+mn-ea"/>
              </a:rPr>
              <a:t>・</a:t>
            </a:r>
            <a:r>
              <a:rPr kumimoji="1" lang="en-US" altLang="ja-JP" sz="1400" dirty="0">
                <a:latin typeface="+mn-ea"/>
              </a:rPr>
              <a:t>LNG</a:t>
            </a:r>
            <a:r>
              <a:rPr kumimoji="1" lang="ja-JP" altLang="en-US" sz="1400" dirty="0">
                <a:latin typeface="+mn-ea"/>
              </a:rPr>
              <a:t>燃料化により、二酸化炭素の排出量を従来より</a:t>
            </a:r>
            <a:r>
              <a:rPr kumimoji="1" lang="en-US" altLang="ja-JP" sz="1400" dirty="0">
                <a:latin typeface="+mn-ea"/>
              </a:rPr>
              <a:t>20</a:t>
            </a:r>
            <a:r>
              <a:rPr kumimoji="1" lang="ja-JP" altLang="en-US" sz="1400" dirty="0">
                <a:latin typeface="+mn-ea"/>
              </a:rPr>
              <a:t>％削減し、硫黄酸化物をほぼ排出しない優れた環境性能</a:t>
            </a:r>
            <a:r>
              <a:rPr kumimoji="1" lang="ja-JP" altLang="en-US" sz="1400" dirty="0" smtClean="0">
                <a:latin typeface="+mn-ea"/>
              </a:rPr>
              <a:t>を</a:t>
            </a:r>
            <a:endParaRPr kumimoji="1" lang="en-US" altLang="ja-JP" sz="1400" dirty="0" smtClean="0">
              <a:latin typeface="+mn-ea"/>
            </a:endParaRPr>
          </a:p>
          <a:p>
            <a:pPr>
              <a:spcBef>
                <a:spcPts val="300"/>
              </a:spcBef>
            </a:pPr>
            <a:r>
              <a:rPr kumimoji="1" lang="ja-JP" altLang="en-US" sz="1400" dirty="0" smtClean="0">
                <a:latin typeface="+mn-ea"/>
              </a:rPr>
              <a:t>　有する。</a:t>
            </a:r>
            <a:endParaRPr kumimoji="1" lang="en-US" altLang="ja-JP" sz="1100" dirty="0">
              <a:latin typeface="ＭＳ Ｐ明朝" panose="02020600040205080304" pitchFamily="18" charset="-128"/>
              <a:ea typeface="ＭＳ Ｐ明朝" panose="02020600040205080304" pitchFamily="18" charset="-128"/>
            </a:endParaRPr>
          </a:p>
        </p:txBody>
      </p:sp>
      <p:sp>
        <p:nvSpPr>
          <p:cNvPr id="4" name="テキスト ボックス 3"/>
          <p:cNvSpPr txBox="1"/>
          <p:nvPr/>
        </p:nvSpPr>
        <p:spPr>
          <a:xfrm>
            <a:off x="413" y="-397"/>
            <a:ext cx="9905588" cy="525886"/>
          </a:xfrm>
          <a:prstGeom prst="rect">
            <a:avLst/>
          </a:prstGeom>
          <a:solidFill>
            <a:srgbClr val="321E6C"/>
          </a:solidFill>
        </p:spPr>
        <p:txBody>
          <a:bodyPr wrap="square" tIns="108000" bIns="108000" rtlCol="0" anchor="ctr" anchorCtr="0">
            <a:spAutoFit/>
          </a:bodyPr>
          <a:lstStyle/>
          <a:p>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Ⅲ</a:t>
            </a:r>
            <a:r>
              <a:rPr lang="ja-JP" altLang="en-US" sz="2000" dirty="0" err="1">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港湾環境</a:t>
            </a: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施策について</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0" name="テキスト ボックス 19"/>
          <p:cNvSpPr txBox="1"/>
          <p:nvPr/>
        </p:nvSpPr>
        <p:spPr>
          <a:xfrm>
            <a:off x="771" y="4232153"/>
            <a:ext cx="9592059" cy="323165"/>
          </a:xfrm>
          <a:prstGeom prst="rect">
            <a:avLst/>
          </a:prstGeom>
          <a:noFill/>
        </p:spPr>
        <p:txBody>
          <a:bodyPr wrap="square" rtlCol="0">
            <a:spAutoFit/>
          </a:bodyPr>
          <a:lstStyle/>
          <a:p>
            <a:r>
              <a:rPr lang="ja-JP" altLang="en-US" sz="1500" dirty="0">
                <a:latin typeface="HGPｺﾞｼｯｸE" panose="020B0900000000000000" pitchFamily="50" charset="-128"/>
                <a:ea typeface="HGPｺﾞｼｯｸE" panose="020B0900000000000000" pitchFamily="50" charset="-128"/>
              </a:rPr>
              <a:t>（４） フェリーさん</a:t>
            </a:r>
            <a:r>
              <a:rPr lang="ja-JP" altLang="en-US" sz="1500" dirty="0" err="1">
                <a:latin typeface="HGPｺﾞｼｯｸE" panose="020B0900000000000000" pitchFamily="50" charset="-128"/>
                <a:ea typeface="HGPｺﾞｼｯｸE" panose="020B0900000000000000" pitchFamily="50" charset="-128"/>
              </a:rPr>
              <a:t>ふらわ</a:t>
            </a:r>
            <a:r>
              <a:rPr lang="ja-JP" altLang="en-US" sz="1500" dirty="0">
                <a:latin typeface="HGPｺﾞｼｯｸE" panose="020B0900000000000000" pitchFamily="50" charset="-128"/>
                <a:ea typeface="HGPｺﾞｼｯｸE" panose="020B0900000000000000" pitchFamily="50" charset="-128"/>
              </a:rPr>
              <a:t>あによる国内初となるＬＮＧ燃料フェリーの就航</a:t>
            </a:r>
            <a:r>
              <a:rPr lang="en-US" altLang="ja-JP" sz="1500" dirty="0">
                <a:latin typeface="HGPｺﾞｼｯｸE" panose="020B0900000000000000" pitchFamily="50" charset="-128"/>
                <a:ea typeface="HGPｺﾞｼｯｸE" panose="020B0900000000000000" pitchFamily="50" charset="-128"/>
              </a:rPr>
              <a:t>【</a:t>
            </a:r>
            <a:r>
              <a:rPr lang="ja-JP" altLang="en-US" sz="1500" dirty="0">
                <a:latin typeface="HGPｺﾞｼｯｸE" panose="020B0900000000000000" pitchFamily="50" charset="-128"/>
                <a:ea typeface="HGPｺﾞｼｯｸE" panose="020B0900000000000000" pitchFamily="50" charset="-128"/>
              </a:rPr>
              <a:t>大阪港</a:t>
            </a:r>
            <a:r>
              <a:rPr lang="en-US" altLang="ja-JP" sz="1500" dirty="0">
                <a:latin typeface="HGPｺﾞｼｯｸE" panose="020B0900000000000000" pitchFamily="50" charset="-128"/>
                <a:ea typeface="HGPｺﾞｼｯｸE" panose="020B0900000000000000" pitchFamily="50" charset="-128"/>
              </a:rPr>
              <a:t>】</a:t>
            </a:r>
          </a:p>
        </p:txBody>
      </p:sp>
      <p:sp>
        <p:nvSpPr>
          <p:cNvPr id="11" name="テキスト ボックス 10"/>
          <p:cNvSpPr txBox="1"/>
          <p:nvPr/>
        </p:nvSpPr>
        <p:spPr>
          <a:xfrm>
            <a:off x="9367524" y="6578675"/>
            <a:ext cx="450612" cy="257369"/>
          </a:xfrm>
          <a:prstGeom prst="rect">
            <a:avLst/>
          </a:prstGeom>
          <a:noFill/>
        </p:spPr>
        <p:txBody>
          <a:bodyPr wrap="square" lIns="36000" tIns="36000" rIns="36000" bIns="36000" rtlCol="0" anchor="ctr" anchorCtr="0">
            <a:spAutoFit/>
          </a:bodyPr>
          <a:lstStyle/>
          <a:p>
            <a:pPr algn="r"/>
            <a:r>
              <a:rPr kumimoji="1" lang="ja-JP" altLang="en-US" sz="1200" dirty="0">
                <a:latin typeface="ＭＳ Ｐゴシック" panose="020B0600070205080204" pitchFamily="50" charset="-128"/>
                <a:ea typeface="ＭＳ Ｐゴシック" panose="020B0600070205080204" pitchFamily="50" charset="-128"/>
              </a:rPr>
              <a:t>６</a:t>
            </a:r>
          </a:p>
        </p:txBody>
      </p:sp>
      <p:sp>
        <p:nvSpPr>
          <p:cNvPr id="15" name="テキスト ボックス 14"/>
          <p:cNvSpPr txBox="1"/>
          <p:nvPr/>
        </p:nvSpPr>
        <p:spPr>
          <a:xfrm>
            <a:off x="3999568" y="1740492"/>
            <a:ext cx="4729406" cy="307777"/>
          </a:xfrm>
          <a:prstGeom prst="rect">
            <a:avLst/>
          </a:prstGeom>
          <a:noFill/>
        </p:spPr>
        <p:txBody>
          <a:bodyPr wrap="square" rtlCol="0">
            <a:spAutoFit/>
          </a:bodyPr>
          <a:lstStyle/>
          <a:p>
            <a:r>
              <a:rPr lang="ja-JP" altLang="en-US" sz="1400" dirty="0">
                <a:latin typeface="HGPｺﾞｼｯｸE" panose="020B0900000000000000" pitchFamily="50" charset="-128"/>
                <a:ea typeface="HGPｺﾞｼｯｸE" panose="020B0900000000000000" pitchFamily="50" charset="-128"/>
                <a:cs typeface="Calibri" panose="020F0502020204030204" pitchFamily="34" charset="0"/>
              </a:rPr>
              <a:t>〇ＬＮＧ燃料タグボート「いしん」への初バンカリング</a:t>
            </a:r>
            <a:endParaRPr kumimoji="1" lang="ja-JP" altLang="en-US" sz="1400" dirty="0">
              <a:latin typeface="HGPｺﾞｼｯｸE" panose="020B0900000000000000" pitchFamily="50" charset="-128"/>
              <a:ea typeface="HGPｺﾞｼｯｸE" panose="020B0900000000000000" pitchFamily="50" charset="-128"/>
              <a:cs typeface="Calibri" panose="020F0502020204030204" pitchFamily="34" charset="0"/>
            </a:endParaRPr>
          </a:p>
        </p:txBody>
      </p:sp>
      <p:sp>
        <p:nvSpPr>
          <p:cNvPr id="21" name="テキスト ボックス 20"/>
          <p:cNvSpPr txBox="1"/>
          <p:nvPr/>
        </p:nvSpPr>
        <p:spPr>
          <a:xfrm>
            <a:off x="4176989" y="1926453"/>
            <a:ext cx="5641147" cy="954107"/>
          </a:xfrm>
          <a:prstGeom prst="rect">
            <a:avLst/>
          </a:prstGeom>
          <a:noFill/>
        </p:spPr>
        <p:txBody>
          <a:bodyPr wrap="square" rtlCol="0">
            <a:spAutoFit/>
          </a:bodyPr>
          <a:lstStyle/>
          <a:p>
            <a:pPr>
              <a:lnSpc>
                <a:spcPts val="1800"/>
              </a:lnSpc>
            </a:pPr>
            <a:r>
              <a:rPr lang="ja-JP" altLang="en-US" sz="1300" dirty="0">
                <a:latin typeface="HGPｺﾞｼｯｸM" panose="020B0600000000000000" pitchFamily="50" charset="-128"/>
                <a:ea typeface="HGPｺﾞｼｯｸM" panose="020B0600000000000000" pitchFamily="50" charset="-128"/>
              </a:rPr>
              <a:t>・実施日：平成</a:t>
            </a:r>
            <a:r>
              <a:rPr lang="en-US" altLang="ja-JP" sz="1300" dirty="0">
                <a:latin typeface="HGPｺﾞｼｯｸM" panose="020B0600000000000000" pitchFamily="50" charset="-128"/>
                <a:ea typeface="HGPｺﾞｼｯｸM" panose="020B0600000000000000" pitchFamily="50" charset="-128"/>
              </a:rPr>
              <a:t>31</a:t>
            </a:r>
            <a:r>
              <a:rPr lang="ja-JP" altLang="en-US" sz="1300" dirty="0">
                <a:latin typeface="HGPｺﾞｼｯｸM" panose="020B0600000000000000" pitchFamily="50" charset="-128"/>
                <a:ea typeface="HGPｺﾞｼｯｸM" panose="020B0600000000000000" pitchFamily="50" charset="-128"/>
              </a:rPr>
              <a:t>年</a:t>
            </a:r>
            <a:r>
              <a:rPr lang="en-US" altLang="ja-JP" sz="1300" dirty="0">
                <a:latin typeface="HGPｺﾞｼｯｸM" panose="020B0600000000000000" pitchFamily="50" charset="-128"/>
                <a:ea typeface="HGPｺﾞｼｯｸM" panose="020B0600000000000000" pitchFamily="50" charset="-128"/>
              </a:rPr>
              <a:t>1</a:t>
            </a:r>
            <a:r>
              <a:rPr lang="ja-JP" altLang="en-US" sz="1300" dirty="0">
                <a:latin typeface="HGPｺﾞｼｯｸM" panose="020B0600000000000000" pitchFamily="50" charset="-128"/>
                <a:ea typeface="HGPｺﾞｼｯｸM" panose="020B0600000000000000" pitchFamily="50" charset="-128"/>
              </a:rPr>
              <a:t>月</a:t>
            </a:r>
            <a:r>
              <a:rPr lang="en-US" altLang="ja-JP" sz="1300" dirty="0">
                <a:latin typeface="HGPｺﾞｼｯｸM" panose="020B0600000000000000" pitchFamily="50" charset="-128"/>
                <a:ea typeface="HGPｺﾞｼｯｸM" panose="020B0600000000000000" pitchFamily="50" charset="-128"/>
              </a:rPr>
              <a:t>31</a:t>
            </a:r>
            <a:r>
              <a:rPr lang="ja-JP" altLang="en-US" sz="1300" dirty="0">
                <a:latin typeface="HGPｺﾞｼｯｸM" panose="020B0600000000000000" pitchFamily="50" charset="-128"/>
                <a:ea typeface="HGPｺﾞｼｯｸM" panose="020B0600000000000000" pitchFamily="50" charset="-128"/>
              </a:rPr>
              <a:t>日（木）</a:t>
            </a:r>
            <a:endParaRPr lang="en-US" altLang="ja-JP" sz="1300" dirty="0">
              <a:latin typeface="HGPｺﾞｼｯｸM" panose="020B0600000000000000" pitchFamily="50" charset="-128"/>
              <a:ea typeface="HGPｺﾞｼｯｸM" panose="020B0600000000000000" pitchFamily="50" charset="-128"/>
            </a:endParaRPr>
          </a:p>
          <a:p>
            <a:pPr>
              <a:lnSpc>
                <a:spcPts val="1800"/>
              </a:lnSpc>
            </a:pPr>
            <a:r>
              <a:rPr lang="ja-JP" altLang="en-US" sz="1300" dirty="0">
                <a:latin typeface="HGPｺﾞｼｯｸM" panose="020B0600000000000000" pitchFamily="50" charset="-128"/>
                <a:ea typeface="HGPｺﾞｼｯｸM" panose="020B0600000000000000" pitchFamily="50" charset="-128"/>
              </a:rPr>
              <a:t>・場　所：堺泉北港 ／</a:t>
            </a:r>
            <a:r>
              <a:rPr kumimoji="1" lang="ja-JP" altLang="en-US" sz="1300" dirty="0">
                <a:latin typeface="HGPｺﾞｼｯｸM" panose="020B0600000000000000" pitchFamily="50" charset="-128"/>
                <a:ea typeface="HGPｺﾞｼｯｸM" panose="020B0600000000000000" pitchFamily="50" charset="-128"/>
              </a:rPr>
              <a:t> 松の</a:t>
            </a:r>
            <a:r>
              <a:rPr lang="ja-JP" altLang="en-US" sz="1300" dirty="0">
                <a:latin typeface="HGPｺﾞｼｯｸM" panose="020B0600000000000000" pitchFamily="50" charset="-128"/>
                <a:ea typeface="HGPｺﾞｼｯｸM" panose="020B0600000000000000" pitchFamily="50" charset="-128"/>
              </a:rPr>
              <a:t>浜第１号岸壁Ｂバース</a:t>
            </a:r>
            <a:endParaRPr lang="en-US" altLang="ja-JP" sz="1300" dirty="0">
              <a:latin typeface="HGPｺﾞｼｯｸM" panose="020B0600000000000000" pitchFamily="50" charset="-128"/>
              <a:ea typeface="HGPｺﾞｼｯｸM" panose="020B0600000000000000" pitchFamily="50" charset="-128"/>
            </a:endParaRPr>
          </a:p>
          <a:p>
            <a:r>
              <a:rPr lang="ja-JP" altLang="en-US" sz="1300" dirty="0">
                <a:latin typeface="HGPｺﾞｼｯｸM" panose="020B0600000000000000" pitchFamily="50" charset="-128"/>
                <a:ea typeface="HGPｺﾞｼｯｸM" panose="020B0600000000000000" pitchFamily="50" charset="-128"/>
              </a:rPr>
              <a:t>・内　容：商船三井が建造し、日本栄船が運航する</a:t>
            </a:r>
            <a:r>
              <a:rPr lang="ja-JP" altLang="en-US" sz="1300" dirty="0" smtClean="0">
                <a:latin typeface="HGPｺﾞｼｯｸM" panose="020B0600000000000000" pitchFamily="50" charset="-128"/>
                <a:ea typeface="HGPｺﾞｼｯｸM" panose="020B0600000000000000" pitchFamily="50" charset="-128"/>
              </a:rPr>
              <a:t>ＬＮＧ燃料タグボート「</a:t>
            </a:r>
            <a:r>
              <a:rPr lang="ja-JP" altLang="en-US" sz="1300" dirty="0">
                <a:latin typeface="HGPｺﾞｼｯｸM" panose="020B0600000000000000" pitchFamily="50" charset="-128"/>
                <a:ea typeface="HGPｺﾞｼｯｸM" panose="020B0600000000000000" pitchFamily="50" charset="-128"/>
              </a:rPr>
              <a:t>いしん</a:t>
            </a:r>
            <a:r>
              <a:rPr lang="ja-JP" altLang="en-US" sz="1300" dirty="0" smtClean="0">
                <a:latin typeface="HGPｺﾞｼｯｸM" panose="020B0600000000000000" pitchFamily="50" charset="-128"/>
                <a:ea typeface="HGPｺﾞｼｯｸM" panose="020B0600000000000000" pitchFamily="50" charset="-128"/>
              </a:rPr>
              <a:t>」</a:t>
            </a:r>
            <a:endParaRPr lang="en-US" altLang="ja-JP" sz="1300" dirty="0" smtClean="0">
              <a:latin typeface="HGPｺﾞｼｯｸM" panose="020B0600000000000000" pitchFamily="50" charset="-128"/>
              <a:ea typeface="HGPｺﾞｼｯｸM" panose="020B0600000000000000" pitchFamily="50" charset="-128"/>
            </a:endParaRPr>
          </a:p>
          <a:p>
            <a:r>
              <a:rPr lang="ja-JP" altLang="en-US" sz="1300" dirty="0">
                <a:latin typeface="HGPｺﾞｼｯｸM" panose="020B0600000000000000" pitchFamily="50" charset="-128"/>
                <a:ea typeface="HGPｺﾞｼｯｸM" panose="020B0600000000000000" pitchFamily="50" charset="-128"/>
              </a:rPr>
              <a:t>　</a:t>
            </a:r>
            <a:r>
              <a:rPr lang="ja-JP" altLang="en-US" sz="1300" dirty="0" smtClean="0">
                <a:latin typeface="HGPｺﾞｼｯｸM" panose="020B0600000000000000" pitchFamily="50" charset="-128"/>
                <a:ea typeface="HGPｺﾞｼｯｸM" panose="020B0600000000000000" pitchFamily="50" charset="-128"/>
              </a:rPr>
              <a:t>　　　　 に</a:t>
            </a:r>
            <a:r>
              <a:rPr lang="ja-JP" altLang="en-US" sz="1300" dirty="0">
                <a:latin typeface="HGPｺﾞｼｯｸM" panose="020B0600000000000000" pitchFamily="50" charset="-128"/>
                <a:ea typeface="HGPｺﾞｼｯｸM" panose="020B0600000000000000" pitchFamily="50" charset="-128"/>
              </a:rPr>
              <a:t>対し、大阪ガス</a:t>
            </a:r>
            <a:r>
              <a:rPr lang="ja-JP" altLang="en-US" sz="1300" dirty="0" smtClean="0">
                <a:latin typeface="HGPｺﾞｼｯｸM" panose="020B0600000000000000" pitchFamily="50" charset="-128"/>
                <a:ea typeface="HGPｺﾞｼｯｸM" panose="020B0600000000000000" pitchFamily="50" charset="-128"/>
              </a:rPr>
              <a:t>が</a:t>
            </a:r>
            <a:r>
              <a:rPr kumimoji="1" lang="ja-JP" altLang="en-US" sz="1300" dirty="0" smtClean="0">
                <a:latin typeface="HGPｺﾞｼｯｸM" panose="020B0600000000000000" pitchFamily="50" charset="-128"/>
                <a:ea typeface="HGPｺﾞｼｯｸM" panose="020B0600000000000000" pitchFamily="50" charset="-128"/>
              </a:rPr>
              <a:t>「</a:t>
            </a:r>
            <a:r>
              <a:rPr kumimoji="1" lang="en-US" altLang="ja-JP" sz="1300" dirty="0">
                <a:latin typeface="HGPｺﾞｼｯｸM" panose="020B0600000000000000" pitchFamily="50" charset="-128"/>
                <a:ea typeface="HGPｺﾞｼｯｸM" panose="020B0600000000000000" pitchFamily="50" charset="-128"/>
              </a:rPr>
              <a:t>Truck to Ship</a:t>
            </a:r>
            <a:r>
              <a:rPr kumimoji="1" lang="ja-JP" altLang="en-US" sz="1300" dirty="0">
                <a:latin typeface="HGPｺﾞｼｯｸM" panose="020B0600000000000000" pitchFamily="50" charset="-128"/>
                <a:ea typeface="HGPｺﾞｼｯｸM" panose="020B0600000000000000" pitchFamily="50" charset="-128"/>
              </a:rPr>
              <a:t>方式」で</a:t>
            </a:r>
            <a:r>
              <a:rPr lang="ja-JP" altLang="en-US" sz="1300" dirty="0">
                <a:latin typeface="HGPｺﾞｼｯｸM" panose="020B0600000000000000" pitchFamily="50" charset="-128"/>
                <a:ea typeface="HGPｺﾞｼｯｸM" panose="020B0600000000000000" pitchFamily="50" charset="-128"/>
              </a:rPr>
              <a:t>ＬＮＧ燃料の供給を実施</a:t>
            </a:r>
            <a:endParaRPr kumimoji="1" lang="en-US" altLang="ja-JP" sz="1300" dirty="0">
              <a:latin typeface="HGPｺﾞｼｯｸM" panose="020B0600000000000000" pitchFamily="50" charset="-128"/>
              <a:ea typeface="HGPｺﾞｼｯｸM" panose="020B0600000000000000" pitchFamily="50" charset="-128"/>
            </a:endParaRPr>
          </a:p>
        </p:txBody>
      </p:sp>
      <p:sp>
        <p:nvSpPr>
          <p:cNvPr id="23" name="テキスト ボックス 22"/>
          <p:cNvSpPr txBox="1"/>
          <p:nvPr/>
        </p:nvSpPr>
        <p:spPr>
          <a:xfrm>
            <a:off x="413" y="580540"/>
            <a:ext cx="8280920" cy="323165"/>
          </a:xfrm>
          <a:prstGeom prst="rect">
            <a:avLst/>
          </a:prstGeom>
          <a:noFill/>
        </p:spPr>
        <p:txBody>
          <a:bodyPr wrap="square" rtlCol="0">
            <a:spAutoFit/>
          </a:bodyPr>
          <a:lstStyle/>
          <a:p>
            <a:r>
              <a:rPr lang="ja-JP" altLang="en-US" sz="1500" dirty="0">
                <a:latin typeface="HGPｺﾞｼｯｸE" panose="020B0900000000000000" pitchFamily="50" charset="-128"/>
                <a:ea typeface="HGPｺﾞｼｯｸE" panose="020B0900000000000000" pitchFamily="50" charset="-128"/>
              </a:rPr>
              <a:t>（３） 堺泉北港 松の浜埠頭におけるＬＮＧバンカリング環境整備</a:t>
            </a:r>
            <a:r>
              <a:rPr lang="en-US" altLang="ja-JP" sz="1500" dirty="0" smtClean="0">
                <a:latin typeface="HGPｺﾞｼｯｸE" panose="020B0900000000000000" pitchFamily="50" charset="-128"/>
                <a:ea typeface="HGPｺﾞｼｯｸE" panose="020B0900000000000000" pitchFamily="50" charset="-128"/>
              </a:rPr>
              <a:t>【</a:t>
            </a:r>
            <a:r>
              <a:rPr lang="ja-JP" altLang="en-US" sz="1500" dirty="0" smtClean="0">
                <a:latin typeface="HGPｺﾞｼｯｸE" panose="020B0900000000000000" pitchFamily="50" charset="-128"/>
                <a:ea typeface="HGPｺﾞｼｯｸE" panose="020B0900000000000000" pitchFamily="50" charset="-128"/>
              </a:rPr>
              <a:t>堺泉北港</a:t>
            </a:r>
            <a:r>
              <a:rPr lang="en-US" altLang="ja-JP" sz="1500" dirty="0" smtClean="0">
                <a:latin typeface="HGPｺﾞｼｯｸE" panose="020B0900000000000000" pitchFamily="50" charset="-128"/>
                <a:ea typeface="HGPｺﾞｼｯｸE" panose="020B0900000000000000" pitchFamily="50" charset="-128"/>
              </a:rPr>
              <a:t>】</a:t>
            </a:r>
            <a:endParaRPr lang="ja-JP" altLang="en-US" sz="1500" dirty="0">
              <a:latin typeface="HGPｺﾞｼｯｸE" panose="020B0900000000000000" pitchFamily="50" charset="-128"/>
              <a:ea typeface="HGPｺﾞｼｯｸE" panose="020B0900000000000000" pitchFamily="50" charset="-128"/>
            </a:endParaRPr>
          </a:p>
        </p:txBody>
      </p:sp>
      <p:pic>
        <p:nvPicPr>
          <p:cNvPr id="24" name="図 2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7446"/>
          <a:stretch/>
        </p:blipFill>
        <p:spPr>
          <a:xfrm>
            <a:off x="4410350" y="2834816"/>
            <a:ext cx="2037855" cy="1309500"/>
          </a:xfrm>
          <a:prstGeom prst="rect">
            <a:avLst/>
          </a:prstGeom>
          <a:ln>
            <a:noFill/>
          </a:ln>
        </p:spPr>
      </p:pic>
      <p:pic>
        <p:nvPicPr>
          <p:cNvPr id="25" name="図 24"/>
          <p:cNvPicPr>
            <a:picLocks noChangeAspect="1"/>
          </p:cNvPicPr>
          <p:nvPr/>
        </p:nvPicPr>
        <p:blipFill rotWithShape="1">
          <a:blip r:embed="rId4"/>
          <a:srcRect t="5253" b="22687"/>
          <a:stretch/>
        </p:blipFill>
        <p:spPr>
          <a:xfrm>
            <a:off x="669453" y="2902399"/>
            <a:ext cx="2320990" cy="1255565"/>
          </a:xfrm>
          <a:prstGeom prst="rect">
            <a:avLst/>
          </a:prstGeom>
        </p:spPr>
      </p:pic>
      <p:sp>
        <p:nvSpPr>
          <p:cNvPr id="36" name="テキスト ボックス 35"/>
          <p:cNvSpPr txBox="1"/>
          <p:nvPr/>
        </p:nvSpPr>
        <p:spPr>
          <a:xfrm>
            <a:off x="189463" y="1746531"/>
            <a:ext cx="4202635" cy="307777"/>
          </a:xfrm>
          <a:prstGeom prst="rect">
            <a:avLst/>
          </a:prstGeom>
          <a:noFill/>
        </p:spPr>
        <p:txBody>
          <a:bodyPr wrap="square" rtlCol="0">
            <a:spAutoFit/>
          </a:bodyPr>
          <a:lstStyle/>
          <a:p>
            <a:r>
              <a:rPr lang="ja-JP" altLang="en-US" sz="1400" dirty="0">
                <a:latin typeface="HGPｺﾞｼｯｸE" panose="020B0900000000000000" pitchFamily="50" charset="-128"/>
                <a:ea typeface="HGPｺﾞｼｯｸE" panose="020B0900000000000000" pitchFamily="50" charset="-128"/>
              </a:rPr>
              <a:t>○ ＬＮＧバンカリングステーションの整備内容</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32" name="テキスト ボックス 31"/>
          <p:cNvSpPr txBox="1"/>
          <p:nvPr/>
        </p:nvSpPr>
        <p:spPr>
          <a:xfrm>
            <a:off x="422148" y="1969443"/>
            <a:ext cx="4120623" cy="692497"/>
          </a:xfrm>
          <a:prstGeom prst="rect">
            <a:avLst/>
          </a:prstGeom>
          <a:noFill/>
        </p:spPr>
        <p:txBody>
          <a:bodyPr wrap="square" rtlCol="0">
            <a:spAutoFit/>
          </a:bodyPr>
          <a:lstStyle/>
          <a:p>
            <a:r>
              <a:rPr lang="ja-JP" altLang="en-US" sz="1300" dirty="0" smtClean="0">
                <a:latin typeface="HGPｺﾞｼｯｸM" panose="020B0600000000000000" pitchFamily="50" charset="-128"/>
                <a:ea typeface="HGPｺﾞｼｯｸM" panose="020B0600000000000000" pitchFamily="50" charset="-128"/>
              </a:rPr>
              <a:t>・</a:t>
            </a:r>
            <a:r>
              <a:rPr lang="ja-JP" altLang="en-US" sz="1300" dirty="0">
                <a:latin typeface="HGPｺﾞｼｯｸM" panose="020B0600000000000000" pitchFamily="50" charset="-128"/>
                <a:ea typeface="HGPｺﾞｼｯｸM" panose="020B0600000000000000" pitchFamily="50" charset="-128"/>
              </a:rPr>
              <a:t>アスファルト</a:t>
            </a:r>
            <a:r>
              <a:rPr lang="ja-JP" altLang="en-US" sz="1300" dirty="0" smtClean="0">
                <a:latin typeface="HGPｺﾞｼｯｸM" panose="020B0600000000000000" pitchFamily="50" charset="-128"/>
                <a:ea typeface="HGPｺﾞｼｯｸM" panose="020B0600000000000000" pitchFamily="50" charset="-128"/>
              </a:rPr>
              <a:t>舗装</a:t>
            </a:r>
            <a:r>
              <a:rPr lang="ja-JP" altLang="en-US" sz="1300" dirty="0">
                <a:latin typeface="HGPｺﾞｼｯｸM" panose="020B0600000000000000" pitchFamily="50" charset="-128"/>
                <a:ea typeface="HGPｺﾞｼｯｸM" panose="020B0600000000000000" pitchFamily="50" charset="-128"/>
              </a:rPr>
              <a:t>オーバーレイ</a:t>
            </a:r>
            <a:endParaRPr lang="en-US" altLang="ja-JP" sz="1300" dirty="0">
              <a:latin typeface="HGPｺﾞｼｯｸM" panose="020B0600000000000000" pitchFamily="50" charset="-128"/>
              <a:ea typeface="HGPｺﾞｼｯｸM" panose="020B0600000000000000" pitchFamily="50" charset="-128"/>
            </a:endParaRPr>
          </a:p>
          <a:p>
            <a:r>
              <a:rPr lang="ja-JP" altLang="en-US" sz="1300" dirty="0" smtClean="0">
                <a:latin typeface="HGPｺﾞｼｯｸM" panose="020B0600000000000000" pitchFamily="50" charset="-128"/>
                <a:ea typeface="HGPｺﾞｼｯｸM" panose="020B0600000000000000" pitchFamily="50" charset="-128"/>
              </a:rPr>
              <a:t>・警戒ライン</a:t>
            </a:r>
            <a:r>
              <a:rPr lang="ja-JP" altLang="en-US" sz="1300" dirty="0">
                <a:latin typeface="HGPｺﾞｼｯｸM" panose="020B0600000000000000" pitchFamily="50" charset="-128"/>
                <a:ea typeface="HGPｺﾞｼｯｸM" panose="020B0600000000000000" pitchFamily="50" charset="-128"/>
              </a:rPr>
              <a:t>（白線、黄色</a:t>
            </a:r>
            <a:r>
              <a:rPr lang="ja-JP" altLang="en-US" sz="1300" dirty="0" smtClean="0">
                <a:latin typeface="HGPｺﾞｼｯｸM" panose="020B0600000000000000" pitchFamily="50" charset="-128"/>
                <a:ea typeface="HGPｺﾞｼｯｸM" panose="020B0600000000000000" pitchFamily="50" charset="-128"/>
              </a:rPr>
              <a:t>）の表示</a:t>
            </a:r>
            <a:endParaRPr lang="en-US" altLang="ja-JP" sz="1300" dirty="0">
              <a:latin typeface="HGPｺﾞｼｯｸM" panose="020B0600000000000000" pitchFamily="50" charset="-128"/>
              <a:ea typeface="HGPｺﾞｼｯｸM" panose="020B0600000000000000" pitchFamily="50" charset="-128"/>
            </a:endParaRPr>
          </a:p>
          <a:p>
            <a:r>
              <a:rPr lang="ja-JP" altLang="en-US" sz="1300" dirty="0">
                <a:latin typeface="HGPｺﾞｼｯｸM" panose="020B0600000000000000" pitchFamily="50" charset="-128"/>
                <a:ea typeface="HGPｺﾞｼｯｸM" panose="020B0600000000000000" pitchFamily="50" charset="-128"/>
              </a:rPr>
              <a:t>・係船柱及び車止めの塗装等</a:t>
            </a:r>
            <a:endParaRPr lang="en-US" altLang="ja-JP" sz="1300" dirty="0">
              <a:latin typeface="HGPｺﾞｼｯｸM" panose="020B0600000000000000" pitchFamily="50" charset="-128"/>
              <a:ea typeface="HGPｺﾞｼｯｸM" panose="020B0600000000000000" pitchFamily="50" charset="-128"/>
            </a:endParaRPr>
          </a:p>
        </p:txBody>
      </p:sp>
      <p:sp>
        <p:nvSpPr>
          <p:cNvPr id="17" name="テキスト ボックス 16">
            <a:extLst>
              <a:ext uri="{FF2B5EF4-FFF2-40B4-BE49-F238E27FC236}">
                <a16:creationId xmlns:a16="http://schemas.microsoft.com/office/drawing/2014/main" id="{D72E9C6E-E144-4747-B2A6-E1B5792032B5}"/>
              </a:ext>
            </a:extLst>
          </p:cNvPr>
          <p:cNvSpPr txBox="1"/>
          <p:nvPr/>
        </p:nvSpPr>
        <p:spPr>
          <a:xfrm>
            <a:off x="189463" y="932671"/>
            <a:ext cx="9403367" cy="777713"/>
          </a:xfrm>
          <a:prstGeom prst="rect">
            <a:avLst/>
          </a:prstGeom>
          <a:noFill/>
          <a:ln>
            <a:noFill/>
          </a:ln>
        </p:spPr>
        <p:txBody>
          <a:bodyPr wrap="square" rtlCol="0">
            <a:spAutoFit/>
          </a:bodyPr>
          <a:lstStyle/>
          <a:p>
            <a:pPr marL="111125" indent="-111125">
              <a:lnSpc>
                <a:spcPts val="1800"/>
              </a:lnSpc>
              <a:spcAft>
                <a:spcPts val="0"/>
              </a:spcAft>
            </a:pPr>
            <a:r>
              <a:rPr lang="ja-JP" altLang="en-US" sz="1400" dirty="0">
                <a:latin typeface="+mn-ea"/>
              </a:rPr>
              <a:t>　「</a:t>
            </a:r>
            <a:r>
              <a:rPr lang="en-US" altLang="ja-JP" sz="1400" dirty="0">
                <a:latin typeface="+mn-ea"/>
              </a:rPr>
              <a:t>Truck to Ship </a:t>
            </a:r>
            <a:r>
              <a:rPr lang="ja-JP" altLang="en-US" sz="1400" dirty="0" smtClean="0">
                <a:latin typeface="+mn-ea"/>
              </a:rPr>
              <a:t>方式</a:t>
            </a:r>
            <a:r>
              <a:rPr lang="en-US" altLang="ja-JP" sz="1400" baseline="30000" dirty="0">
                <a:latin typeface="+mn-ea"/>
              </a:rPr>
              <a:t>※</a:t>
            </a:r>
            <a:r>
              <a:rPr lang="ja-JP" altLang="en-US" sz="1400" dirty="0" smtClean="0">
                <a:latin typeface="+mn-ea"/>
              </a:rPr>
              <a:t>」</a:t>
            </a:r>
            <a:r>
              <a:rPr lang="ja-JP" altLang="en-US" sz="1400" dirty="0">
                <a:latin typeface="+mn-ea"/>
              </a:rPr>
              <a:t>での</a:t>
            </a:r>
            <a:r>
              <a:rPr lang="en-US" altLang="ja-JP" sz="1400" dirty="0">
                <a:latin typeface="+mn-ea"/>
              </a:rPr>
              <a:t>LNG</a:t>
            </a:r>
            <a:r>
              <a:rPr lang="ja-JP" altLang="en-US" sz="1400" dirty="0">
                <a:latin typeface="+mn-ea"/>
              </a:rPr>
              <a:t>バンカリングの実現に向けて、平成</a:t>
            </a:r>
            <a:r>
              <a:rPr lang="en-US" altLang="ja-JP" sz="1400" dirty="0">
                <a:latin typeface="+mn-ea"/>
              </a:rPr>
              <a:t>30</a:t>
            </a:r>
            <a:r>
              <a:rPr lang="ja-JP" altLang="en-US" sz="1400" dirty="0">
                <a:latin typeface="+mn-ea"/>
              </a:rPr>
              <a:t>年度に堺泉北港松の浜埠頭において、</a:t>
            </a:r>
            <a:r>
              <a:rPr lang="en-US" altLang="ja-JP" sz="1400" dirty="0">
                <a:latin typeface="+mn-ea"/>
              </a:rPr>
              <a:t>LNG</a:t>
            </a:r>
            <a:r>
              <a:rPr lang="ja-JP" altLang="en-US" sz="1400" dirty="0">
                <a:latin typeface="+mn-ea"/>
              </a:rPr>
              <a:t>バンカリングの環境整備を実施した。平成</a:t>
            </a:r>
            <a:r>
              <a:rPr lang="en-US" altLang="ja-JP" sz="1400" dirty="0">
                <a:latin typeface="+mn-ea"/>
              </a:rPr>
              <a:t>31</a:t>
            </a:r>
            <a:r>
              <a:rPr lang="ja-JP" altLang="en-US" sz="1400" dirty="0">
                <a:latin typeface="+mn-ea"/>
              </a:rPr>
              <a:t>年</a:t>
            </a:r>
            <a:r>
              <a:rPr lang="en-US" altLang="ja-JP" sz="1400" dirty="0">
                <a:latin typeface="+mn-ea"/>
              </a:rPr>
              <a:t>1</a:t>
            </a:r>
            <a:r>
              <a:rPr lang="ja-JP" altLang="en-US" sz="1400" dirty="0">
                <a:latin typeface="+mn-ea"/>
              </a:rPr>
              <a:t>月に</a:t>
            </a:r>
            <a:r>
              <a:rPr lang="en-US" altLang="ja-JP" sz="1400" dirty="0">
                <a:latin typeface="+mn-ea"/>
              </a:rPr>
              <a:t>LNG</a:t>
            </a:r>
            <a:r>
              <a:rPr lang="ja-JP" altLang="en-US" sz="1400" dirty="0">
                <a:latin typeface="+mn-ea"/>
              </a:rPr>
              <a:t>燃料タグボート「いしん」の初バンカリングが実現し、以降、月に</a:t>
            </a:r>
            <a:r>
              <a:rPr lang="en-US" altLang="ja-JP" sz="1400" dirty="0">
                <a:latin typeface="+mn-ea"/>
              </a:rPr>
              <a:t>2</a:t>
            </a:r>
            <a:r>
              <a:rPr lang="ja-JP" altLang="en-US" sz="1400" dirty="0">
                <a:latin typeface="+mn-ea"/>
              </a:rPr>
              <a:t>回程度の頻度でバンカリングが行われている</a:t>
            </a:r>
            <a:r>
              <a:rPr lang="ja-JP" altLang="en-US" sz="1400" dirty="0" smtClean="0">
                <a:latin typeface="+mn-ea"/>
              </a:rPr>
              <a:t>。　　　　　　</a:t>
            </a:r>
            <a:r>
              <a:rPr lang="en-US" altLang="ja-JP" sz="1200" dirty="0" smtClean="0">
                <a:latin typeface="+mn-ea"/>
              </a:rPr>
              <a:t>※LNG</a:t>
            </a:r>
            <a:r>
              <a:rPr lang="ja-JP" altLang="en-US" sz="1200" dirty="0" smtClean="0">
                <a:latin typeface="+mn-ea"/>
              </a:rPr>
              <a:t>ローリー車から船舶に給油する方式</a:t>
            </a:r>
            <a:endParaRPr lang="en-US" altLang="ja-JP" sz="1200" dirty="0">
              <a:latin typeface="+mn-ea"/>
            </a:endParaRPr>
          </a:p>
        </p:txBody>
      </p:sp>
      <p:sp>
        <p:nvSpPr>
          <p:cNvPr id="14" name="テキスト ボックス 13">
            <a:extLst>
              <a:ext uri="{FF2B5EF4-FFF2-40B4-BE49-F238E27FC236}">
                <a16:creationId xmlns:a16="http://schemas.microsoft.com/office/drawing/2014/main" id="{308C9CD7-E3D1-444D-AD0A-BC41429EC041}"/>
              </a:ext>
            </a:extLst>
          </p:cNvPr>
          <p:cNvSpPr txBox="1"/>
          <p:nvPr/>
        </p:nvSpPr>
        <p:spPr>
          <a:xfrm>
            <a:off x="191069" y="5943393"/>
            <a:ext cx="9212778" cy="815608"/>
          </a:xfrm>
          <a:prstGeom prst="rect">
            <a:avLst/>
          </a:prstGeom>
          <a:noFill/>
        </p:spPr>
        <p:txBody>
          <a:bodyPr wrap="none" rtlCol="0" anchor="ctr">
            <a:spAutoFit/>
          </a:bodyPr>
          <a:lstStyle/>
          <a:p>
            <a:pPr>
              <a:spcBef>
                <a:spcPts val="300"/>
              </a:spcBef>
            </a:pPr>
            <a:r>
              <a:rPr kumimoji="1" lang="ja-JP" altLang="en-US" sz="1400" dirty="0">
                <a:latin typeface="+mn-ea"/>
              </a:rPr>
              <a:t> ・</a:t>
            </a:r>
            <a:r>
              <a:rPr kumimoji="1" lang="en-US" altLang="ja-JP" sz="1400" dirty="0">
                <a:latin typeface="+mn-ea"/>
              </a:rPr>
              <a:t>LNG</a:t>
            </a:r>
            <a:r>
              <a:rPr kumimoji="1" lang="ja-JP" altLang="en-US" sz="1400" dirty="0">
                <a:latin typeface="+mn-ea"/>
              </a:rPr>
              <a:t>燃料使用船舶の入港時 ⇒ 入港料の</a:t>
            </a:r>
            <a:r>
              <a:rPr kumimoji="1" lang="en-US" altLang="ja-JP" sz="1400" dirty="0">
                <a:latin typeface="+mn-ea"/>
              </a:rPr>
              <a:t>10</a:t>
            </a:r>
            <a:r>
              <a:rPr kumimoji="1" lang="ja-JP" altLang="en-US" sz="1400" dirty="0">
                <a:latin typeface="+mn-ea"/>
              </a:rPr>
              <a:t>％減免　</a:t>
            </a:r>
            <a:r>
              <a:rPr kumimoji="1" lang="en-US" altLang="ja-JP" sz="1400" dirty="0">
                <a:latin typeface="+mn-ea"/>
              </a:rPr>
              <a:t>【</a:t>
            </a:r>
            <a:r>
              <a:rPr kumimoji="1" lang="ja-JP" altLang="en-US" sz="1400" dirty="0">
                <a:latin typeface="+mn-ea"/>
              </a:rPr>
              <a:t>令和</a:t>
            </a:r>
            <a:r>
              <a:rPr kumimoji="1" lang="en-US" altLang="ja-JP" sz="1400" dirty="0">
                <a:latin typeface="+mn-ea"/>
              </a:rPr>
              <a:t>2</a:t>
            </a:r>
            <a:r>
              <a:rPr kumimoji="1" lang="ja-JP" altLang="en-US" sz="1400" dirty="0">
                <a:latin typeface="+mn-ea"/>
              </a:rPr>
              <a:t>年</a:t>
            </a:r>
            <a:r>
              <a:rPr kumimoji="1" lang="en-US" altLang="ja-JP" sz="1400" dirty="0">
                <a:latin typeface="+mn-ea"/>
              </a:rPr>
              <a:t>4</a:t>
            </a:r>
            <a:r>
              <a:rPr kumimoji="1" lang="ja-JP" altLang="en-US" sz="1400" dirty="0">
                <a:latin typeface="+mn-ea"/>
              </a:rPr>
              <a:t>月</a:t>
            </a:r>
            <a:r>
              <a:rPr kumimoji="1" lang="en-US" altLang="ja-JP" sz="1400" dirty="0">
                <a:latin typeface="+mn-ea"/>
              </a:rPr>
              <a:t>1</a:t>
            </a:r>
            <a:r>
              <a:rPr kumimoji="1" lang="ja-JP" altLang="en-US" sz="1400" dirty="0">
                <a:latin typeface="+mn-ea"/>
              </a:rPr>
              <a:t>日改正</a:t>
            </a:r>
            <a:r>
              <a:rPr kumimoji="1" lang="en-US" altLang="ja-JP" sz="1400" dirty="0">
                <a:latin typeface="+mn-ea"/>
              </a:rPr>
              <a:t>】</a:t>
            </a:r>
          </a:p>
          <a:p>
            <a:pPr>
              <a:spcBef>
                <a:spcPts val="300"/>
              </a:spcBef>
            </a:pPr>
            <a:r>
              <a:rPr kumimoji="1" lang="ja-JP" altLang="en-US" sz="1400" dirty="0">
                <a:latin typeface="+mn-ea"/>
              </a:rPr>
              <a:t> ・船会社の負担を軽減するとともに、港湾環境保護の取組を進めている港として、世界に発信することができ</a:t>
            </a:r>
            <a:r>
              <a:rPr kumimoji="1" lang="ja-JP" altLang="en-US" sz="1400" dirty="0" smtClean="0">
                <a:latin typeface="+mn-ea"/>
              </a:rPr>
              <a:t>、</a:t>
            </a:r>
            <a:endParaRPr kumimoji="1" lang="en-US" altLang="ja-JP" sz="1400" dirty="0" smtClean="0">
              <a:latin typeface="+mn-ea"/>
            </a:endParaRPr>
          </a:p>
          <a:p>
            <a:pPr>
              <a:spcBef>
                <a:spcPts val="300"/>
              </a:spcBef>
            </a:pPr>
            <a:r>
              <a:rPr kumimoji="1" lang="ja-JP" altLang="en-US" sz="1400" dirty="0" smtClean="0">
                <a:latin typeface="+mn-ea"/>
              </a:rPr>
              <a:t>    大阪港のプレゼンスを向上させることにより、</a:t>
            </a:r>
            <a:r>
              <a:rPr kumimoji="1" lang="en-US" altLang="ja-JP" sz="1400" dirty="0" smtClean="0">
                <a:latin typeface="+mn-ea"/>
              </a:rPr>
              <a:t>LNG</a:t>
            </a:r>
            <a:r>
              <a:rPr kumimoji="1" lang="ja-JP" altLang="en-US" sz="1400" dirty="0" smtClean="0">
                <a:latin typeface="+mn-ea"/>
              </a:rPr>
              <a:t>燃料使用船舶の大阪港への寄港促進を図る。</a:t>
            </a:r>
            <a:endParaRPr kumimoji="1" lang="ja-JP" altLang="en-US" sz="1400" dirty="0">
              <a:latin typeface="+mn-ea"/>
            </a:endParaRPr>
          </a:p>
        </p:txBody>
      </p:sp>
      <p:sp>
        <p:nvSpPr>
          <p:cNvPr id="16" name="テキスト ボックス 15"/>
          <p:cNvSpPr txBox="1"/>
          <p:nvPr/>
        </p:nvSpPr>
        <p:spPr>
          <a:xfrm>
            <a:off x="0" y="5622174"/>
            <a:ext cx="9592059" cy="323165"/>
          </a:xfrm>
          <a:prstGeom prst="rect">
            <a:avLst/>
          </a:prstGeom>
          <a:noFill/>
        </p:spPr>
        <p:txBody>
          <a:bodyPr wrap="square" rtlCol="0">
            <a:spAutoFit/>
          </a:bodyPr>
          <a:lstStyle/>
          <a:p>
            <a:r>
              <a:rPr lang="ja-JP" altLang="en-US" sz="1500" dirty="0" smtClean="0">
                <a:latin typeface="HGPｺﾞｼｯｸE" panose="020B0900000000000000" pitchFamily="50" charset="-128"/>
                <a:ea typeface="HGPｺﾞｼｯｸE" panose="020B0900000000000000" pitchFamily="50" charset="-128"/>
              </a:rPr>
              <a:t>（５） </a:t>
            </a:r>
            <a:r>
              <a:rPr lang="en-US" altLang="ja-JP" sz="1500" dirty="0" smtClean="0">
                <a:latin typeface="HGPｺﾞｼｯｸE" panose="020B0900000000000000" pitchFamily="50" charset="-128"/>
                <a:ea typeface="HGPｺﾞｼｯｸE" panose="020B0900000000000000" pitchFamily="50" charset="-128"/>
              </a:rPr>
              <a:t>LNG</a:t>
            </a:r>
            <a:r>
              <a:rPr lang="ja-JP" altLang="en-US" sz="1500" dirty="0" smtClean="0">
                <a:latin typeface="HGPｺﾞｼｯｸE" panose="020B0900000000000000" pitchFamily="50" charset="-128"/>
                <a:ea typeface="HGPｺﾞｼｯｸE" panose="020B0900000000000000" pitchFamily="50" charset="-128"/>
              </a:rPr>
              <a:t>燃料船舶に対する入港料減免</a:t>
            </a:r>
            <a:r>
              <a:rPr lang="en-US" altLang="ja-JP" sz="1500" dirty="0" smtClean="0">
                <a:latin typeface="HGPｺﾞｼｯｸE" panose="020B0900000000000000" pitchFamily="50" charset="-128"/>
                <a:ea typeface="HGPｺﾞｼｯｸE" panose="020B0900000000000000" pitchFamily="50" charset="-128"/>
              </a:rPr>
              <a:t>【</a:t>
            </a:r>
            <a:r>
              <a:rPr lang="ja-JP" altLang="en-US" sz="1500" dirty="0">
                <a:latin typeface="HGPｺﾞｼｯｸE" panose="020B0900000000000000" pitchFamily="50" charset="-128"/>
                <a:ea typeface="HGPｺﾞｼｯｸE" panose="020B0900000000000000" pitchFamily="50" charset="-128"/>
              </a:rPr>
              <a:t>大阪港</a:t>
            </a:r>
            <a:r>
              <a:rPr lang="en-US" altLang="ja-JP" sz="1500" dirty="0">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3015044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spcAft>
            <a:spcPts val="600"/>
          </a:spcAft>
          <a:defRPr kumimoji="1" sz="2000" dirty="0">
            <a:latin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3881</Words>
  <Application>Microsoft Office PowerPoint</Application>
  <PresentationFormat>A4 210 x 297 mm</PresentationFormat>
  <Paragraphs>230</Paragraphs>
  <Slides>14</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14</vt:i4>
      </vt:variant>
    </vt:vector>
  </HeadingPairs>
  <TitlesOfParts>
    <vt:vector size="28" baseType="lpstr">
      <vt:lpstr>HGPｺﾞｼｯｸE</vt:lpstr>
      <vt:lpstr>HGPｺﾞｼｯｸM</vt:lpstr>
      <vt:lpstr>HGP創英角ｺﾞｼｯｸUB</vt:lpstr>
      <vt:lpstr>Meiryo UI</vt:lpstr>
      <vt:lpstr>ＭＳ Ｐゴシック</vt:lpstr>
      <vt:lpstr>ＭＳ Ｐ明朝</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矢野　勝史</dc:creator>
  <cp:lastModifiedBy>北尾　栄治</cp:lastModifiedBy>
  <cp:revision>45</cp:revision>
  <cp:lastPrinted>2020-07-27T03:03:21Z</cp:lastPrinted>
  <dcterms:modified xsi:type="dcterms:W3CDTF">2020-07-27T11:08:04Z</dcterms:modified>
</cp:coreProperties>
</file>