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98" r:id="rId5"/>
    <p:sldId id="366" r:id="rId6"/>
    <p:sldId id="363" r:id="rId7"/>
    <p:sldId id="307" r:id="rId8"/>
    <p:sldId id="357" r:id="rId9"/>
    <p:sldId id="365" r:id="rId10"/>
    <p:sldId id="370" r:id="rId11"/>
    <p:sldId id="358" r:id="rId12"/>
    <p:sldId id="360" r:id="rId13"/>
    <p:sldId id="361" r:id="rId14"/>
    <p:sldId id="369" r:id="rId15"/>
    <p:sldId id="371" r:id="rId16"/>
    <p:sldId id="362" r:id="rId17"/>
    <p:sldId id="373" r:id="rId18"/>
    <p:sldId id="372" r:id="rId19"/>
    <p:sldId id="338" r:id="rId2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deaki" initials="h" lastIdx="1" clrIdx="0">
    <p:extLst>
      <p:ext uri="{19B8F6BF-5375-455C-9EA6-DF929625EA0E}">
        <p15:presenceInfo xmlns:p15="http://schemas.microsoft.com/office/powerpoint/2012/main" userId="hideak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91" autoAdjust="0"/>
    <p:restoredTop sz="63669" autoAdjust="0"/>
  </p:normalViewPr>
  <p:slideViewPr>
    <p:cSldViewPr>
      <p:cViewPr varScale="1">
        <p:scale>
          <a:sx n="74" d="100"/>
          <a:sy n="74" d="100"/>
        </p:scale>
        <p:origin x="1320" y="5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984"/>
    </p:cViewPr>
  </p:sorterViewPr>
  <p:notesViewPr>
    <p:cSldViewPr>
      <p:cViewPr>
        <p:scale>
          <a:sx n="70" d="100"/>
          <a:sy n="70" d="100"/>
        </p:scale>
        <p:origin x="2550" y="-498"/>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5D6CA154-E99C-4408-A242-692E431B1100}" type="datetimeFigureOut">
              <a:rPr kumimoji="1" lang="ja-JP" altLang="en-US" smtClean="0"/>
              <a:t>2021/2/2</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C18C73DE-FBC9-498C-8AAC-DE7C3BCEF6CE}" type="slidenum">
              <a:rPr kumimoji="1" lang="ja-JP" altLang="en-US" smtClean="0"/>
              <a:t>‹#›</a:t>
            </a:fld>
            <a:endParaRPr kumimoji="1" lang="ja-JP" altLang="en-US"/>
          </a:p>
        </p:txBody>
      </p:sp>
    </p:spTree>
    <p:extLst>
      <p:ext uri="{BB962C8B-B14F-4D97-AF65-F5344CB8AC3E}">
        <p14:creationId xmlns:p14="http://schemas.microsoft.com/office/powerpoint/2010/main" val="40607481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32" tIns="45716" rIns="91432" bIns="45716" rtlCol="0"/>
          <a:lstStyle>
            <a:lvl1pPr algn="r">
              <a:defRPr sz="1200"/>
            </a:lvl1pPr>
          </a:lstStyle>
          <a:p>
            <a:fld id="{8C0B6B46-DA86-44B1-BF26-2C06D2A671C0}" type="datetimeFigureOut">
              <a:rPr kumimoji="1" lang="ja-JP" altLang="en-US" smtClean="0"/>
              <a:t>2021/2/2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2" tIns="45716" rIns="91432"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4"/>
            <a:ext cx="2949575" cy="496887"/>
          </a:xfrm>
          <a:prstGeom prst="rect">
            <a:avLst/>
          </a:prstGeom>
        </p:spPr>
        <p:txBody>
          <a:bodyPr vert="horz" lIns="91432" tIns="45716" rIns="91432" bIns="45716" rtlCol="0" anchor="b"/>
          <a:lstStyle>
            <a:lvl1pPr algn="r">
              <a:defRPr sz="1200"/>
            </a:lvl1pPr>
          </a:lstStyle>
          <a:p>
            <a:fld id="{40687962-1732-4DEA-94EE-209433AE6D92}" type="slidenum">
              <a:rPr kumimoji="1" lang="ja-JP" altLang="en-US" smtClean="0"/>
              <a:t>‹#›</a:t>
            </a:fld>
            <a:endParaRPr kumimoji="1" lang="ja-JP" altLang="en-US"/>
          </a:p>
        </p:txBody>
      </p:sp>
    </p:spTree>
    <p:extLst>
      <p:ext uri="{BB962C8B-B14F-4D97-AF65-F5344CB8AC3E}">
        <p14:creationId xmlns:p14="http://schemas.microsoft.com/office/powerpoint/2010/main" val="31908815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r>
              <a:rPr lang="ja-JP" altLang="en-US" dirty="0"/>
              <a:t>・北河内二次医療圏における地域医療構想を推進するにあたり、現状と今後の方向性について、ご説明します。</a:t>
            </a:r>
          </a:p>
        </p:txBody>
      </p:sp>
      <p:sp>
        <p:nvSpPr>
          <p:cNvPr id="4" name="スライド番号プレースホルダー 3"/>
          <p:cNvSpPr>
            <a:spLocks noGrp="1"/>
          </p:cNvSpPr>
          <p:nvPr>
            <p:ph type="sldNum" sz="quarter" idx="10"/>
          </p:nvPr>
        </p:nvSpPr>
        <p:spPr/>
        <p:txBody>
          <a:bodyPr/>
          <a:lstStyle/>
          <a:p>
            <a:fld id="{CDCFC374-814C-4296-BB26-A4ADC52CB336}" type="slidenum">
              <a:rPr kumimoji="1" lang="ja-JP" altLang="en-US" smtClean="0"/>
              <a:t>1</a:t>
            </a:fld>
            <a:endParaRPr kumimoji="1" lang="ja-JP" altLang="en-US" dirty="0"/>
          </a:p>
        </p:txBody>
      </p:sp>
    </p:spTree>
    <p:extLst>
      <p:ext uri="{BB962C8B-B14F-4D97-AF65-F5344CB8AC3E}">
        <p14:creationId xmlns:p14="http://schemas.microsoft.com/office/powerpoint/2010/main" val="22004724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r>
              <a:rPr lang="ja-JP" altLang="en-US" dirty="0"/>
              <a:t>・２０１７年病床機能報告では、地域急性期と回復期を合わせて２３．８％、</a:t>
            </a:r>
            <a:endParaRPr lang="en-US" altLang="ja-JP" dirty="0"/>
          </a:p>
          <a:p>
            <a:endParaRPr lang="en-US" altLang="ja-JP" dirty="0"/>
          </a:p>
          <a:p>
            <a:r>
              <a:rPr lang="ja-JP" altLang="en-US" dirty="0"/>
              <a:t>・２０２５年の必要量は、回復期が３４．４％</a:t>
            </a:r>
            <a:endParaRPr lang="en-US" altLang="ja-JP" dirty="0"/>
          </a:p>
          <a:p>
            <a:endParaRPr lang="en-US" altLang="ja-JP" dirty="0"/>
          </a:p>
          <a:p>
            <a:r>
              <a:rPr lang="ja-JP" altLang="en-US" dirty="0"/>
              <a:t>・この割合の差　約１１</a:t>
            </a:r>
            <a:r>
              <a:rPr lang="en-US" altLang="ja-JP" dirty="0"/>
              <a:t>%</a:t>
            </a:r>
            <a:r>
              <a:rPr lang="ja-JP" altLang="en-US" dirty="0"/>
              <a:t>が、回復期への転換が必要と推計されます。</a:t>
            </a:r>
            <a:endParaRPr lang="en-US" altLang="ja-JP" dirty="0"/>
          </a:p>
          <a:p>
            <a:endParaRPr lang="en-US" altLang="ja-JP" dirty="0"/>
          </a:p>
          <a:p>
            <a:endParaRPr lang="en-US" altLang="ja-JP" dirty="0"/>
          </a:p>
          <a:p>
            <a:endParaRPr lang="en-US" altLang="ja-JP" dirty="0"/>
          </a:p>
          <a:p>
            <a:endParaRPr lang="en-US" altLang="ja-JP" dirty="0"/>
          </a:p>
          <a:p>
            <a:r>
              <a:rPr lang="en-US" altLang="ja-JP" dirty="0"/>
              <a:t>※</a:t>
            </a:r>
            <a:r>
              <a:rPr lang="ja-JP" altLang="en-US" dirty="0"/>
              <a:t>　このスライドの２０１７年病床機能報告は、有床診療所を含んでおり、地域急性期に入っている。（注釈参照）　スライド６上方の「地域急性期１２４９」は病院のみの数値で、この差分（１４８９－１２４９＝２４０）が有床診療所。</a:t>
            </a:r>
            <a:endParaRPr lang="en-US" altLang="ja-JP" dirty="0"/>
          </a:p>
          <a:p>
            <a:endParaRPr lang="en-US" altLang="ja-JP" dirty="0"/>
          </a:p>
          <a:p>
            <a:r>
              <a:rPr lang="en-US" altLang="ja-JP" dirty="0"/>
              <a:t>※</a:t>
            </a:r>
            <a:r>
              <a:rPr lang="ja-JP" altLang="en-US" dirty="0"/>
              <a:t>　下の表、２０１７年病床機能報告の割合の母数は、上の表の２０１７年の行の、「高度急性期」「急性期」「（重症）急性期」「急性期（不明）「地域急性期」「回復期」「慢性期」「休棟等」を合計したもので「１０，１６８」</a:t>
            </a:r>
          </a:p>
        </p:txBody>
      </p:sp>
    </p:spTree>
    <p:extLst>
      <p:ext uri="{BB962C8B-B14F-4D97-AF65-F5344CB8AC3E}">
        <p14:creationId xmlns:p14="http://schemas.microsoft.com/office/powerpoint/2010/main" val="2039661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19163" y="746125"/>
            <a:ext cx="4968875"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12536482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36BD111B-1087-4444-BE7B-5314EDCA9581}" type="slidenum">
              <a:rPr kumimoji="1" lang="ja-JP" altLang="en-US" smtClean="0"/>
              <a:t>13</a:t>
            </a:fld>
            <a:endParaRPr kumimoji="1" lang="ja-JP" altLang="en-US"/>
          </a:p>
        </p:txBody>
      </p:sp>
      <p:sp>
        <p:nvSpPr>
          <p:cNvPr id="5" name="ノート プレースホルダー 2"/>
          <p:cNvSpPr>
            <a:spLocks noGrp="1"/>
          </p:cNvSpPr>
          <p:nvPr>
            <p:ph type="body" idx="1"/>
          </p:nvPr>
        </p:nvSpPr>
        <p:spPr/>
        <p:txBody>
          <a:bodyPr/>
          <a:lstStyle/>
          <a:p>
            <a:pPr marL="171450" indent="-171450"/>
            <a:endParaRPr lang="en-US" altLang="ja-JP" sz="1600" dirty="0">
              <a:latin typeface="HGPｺﾞｼｯｸE" panose="020B0900000000000000" pitchFamily="50" charset="-128"/>
              <a:ea typeface="HGPｺﾞｼｯｸE" panose="020B0900000000000000" pitchFamily="50" charset="-128"/>
            </a:endParaRPr>
          </a:p>
          <a:p>
            <a:pPr marL="171450" indent="-171450"/>
            <a:endParaRPr kumimoji="1" lang="ja-JP" altLang="en-US" sz="16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14030048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r>
              <a:rPr lang="ja-JP" altLang="en-US" dirty="0"/>
              <a:t>・以上をまとめますと</a:t>
            </a:r>
            <a:endParaRPr lang="en-US" altLang="ja-JP" dirty="0"/>
          </a:p>
          <a:p>
            <a:endParaRPr lang="en-US" altLang="ja-JP" dirty="0"/>
          </a:p>
          <a:p>
            <a:r>
              <a:rPr lang="ja-JP" altLang="en-US" dirty="0"/>
              <a:t>・　　（○読み上げ）</a:t>
            </a:r>
          </a:p>
          <a:p>
            <a:endParaRPr lang="ja-JP" altLang="en-US" dirty="0"/>
          </a:p>
        </p:txBody>
      </p:sp>
    </p:spTree>
    <p:extLst>
      <p:ext uri="{BB962C8B-B14F-4D97-AF65-F5344CB8AC3E}">
        <p14:creationId xmlns:p14="http://schemas.microsoft.com/office/powerpoint/2010/main" val="1353480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36BD111B-1087-4444-BE7B-5314EDCA9581}" type="slidenum">
              <a:rPr kumimoji="1" lang="ja-JP" altLang="en-US" smtClean="0"/>
              <a:t>15</a:t>
            </a:fld>
            <a:endParaRPr kumimoji="1" lang="ja-JP" altLang="en-US"/>
          </a:p>
        </p:txBody>
      </p:sp>
      <p:sp>
        <p:nvSpPr>
          <p:cNvPr id="5" name="ノート プレースホルダー 2"/>
          <p:cNvSpPr>
            <a:spLocks noGrp="1"/>
          </p:cNvSpPr>
          <p:nvPr>
            <p:ph type="body" idx="1"/>
          </p:nvPr>
        </p:nvSpPr>
        <p:spPr/>
        <p:txBody>
          <a:bodyPr/>
          <a:lstStyle/>
          <a:p>
            <a:pPr marL="171450" indent="-171450"/>
            <a:endParaRPr lang="en-US" altLang="ja-JP" sz="1600" dirty="0">
              <a:latin typeface="HGPｺﾞｼｯｸE" panose="020B0900000000000000" pitchFamily="50" charset="-128"/>
              <a:ea typeface="HGPｺﾞｼｯｸE" panose="020B0900000000000000" pitchFamily="50" charset="-128"/>
            </a:endParaRPr>
          </a:p>
          <a:p>
            <a:pPr marL="171450" indent="-171450"/>
            <a:endParaRPr kumimoji="1" lang="ja-JP" altLang="en-US" sz="16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626950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r>
              <a:rPr lang="ja-JP" altLang="en-US" dirty="0"/>
              <a:t>・以上をまとめますと</a:t>
            </a:r>
            <a:endParaRPr lang="en-US" altLang="ja-JP" dirty="0"/>
          </a:p>
          <a:p>
            <a:endParaRPr lang="en-US" altLang="ja-JP" dirty="0"/>
          </a:p>
          <a:p>
            <a:r>
              <a:rPr lang="ja-JP" altLang="en-US" dirty="0"/>
              <a:t>・　　（○読み上げ）</a:t>
            </a:r>
          </a:p>
          <a:p>
            <a:endParaRPr lang="ja-JP" altLang="en-US" dirty="0"/>
          </a:p>
        </p:txBody>
      </p:sp>
    </p:spTree>
    <p:extLst>
      <p:ext uri="{BB962C8B-B14F-4D97-AF65-F5344CB8AC3E}">
        <p14:creationId xmlns:p14="http://schemas.microsoft.com/office/powerpoint/2010/main" val="2495722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en-US" dirty="0">
                <a:solidFill>
                  <a:prstClr val="black"/>
                </a:solidFill>
              </a:rPr>
              <a:t>・本日ご説明する内容です。</a:t>
            </a:r>
            <a:endParaRPr lang="en-US" altLang="ja-JP" dirty="0">
              <a:solidFill>
                <a:prstClr val="black"/>
              </a:solidFill>
            </a:endParaRPr>
          </a:p>
        </p:txBody>
      </p:sp>
      <p:sp>
        <p:nvSpPr>
          <p:cNvPr id="4" name="スライド番号プレースホルダー 3"/>
          <p:cNvSpPr>
            <a:spLocks noGrp="1"/>
          </p:cNvSpPr>
          <p:nvPr>
            <p:ph type="sldNum" sz="quarter" idx="10"/>
          </p:nvPr>
        </p:nvSpPr>
        <p:spPr/>
        <p:txBody>
          <a:bodyPr/>
          <a:lstStyle/>
          <a:p>
            <a:fld id="{40687962-1732-4DEA-94EE-209433AE6D92}" type="slidenum">
              <a:rPr kumimoji="1" lang="ja-JP" altLang="en-US" smtClean="0"/>
              <a:t>2</a:t>
            </a:fld>
            <a:endParaRPr kumimoji="1" lang="ja-JP" altLang="en-US" dirty="0"/>
          </a:p>
        </p:txBody>
      </p:sp>
    </p:spTree>
    <p:extLst>
      <p:ext uri="{BB962C8B-B14F-4D97-AF65-F5344CB8AC3E}">
        <p14:creationId xmlns:p14="http://schemas.microsoft.com/office/powerpoint/2010/main" val="20409757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a:p>
        </p:txBody>
      </p:sp>
    </p:spTree>
    <p:extLst>
      <p:ext uri="{BB962C8B-B14F-4D97-AF65-F5344CB8AC3E}">
        <p14:creationId xmlns:p14="http://schemas.microsoft.com/office/powerpoint/2010/main" val="1939861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pPr lvl="0"/>
            <a:r>
              <a:rPr lang="ja-JP" altLang="en-US" dirty="0">
                <a:solidFill>
                  <a:prstClr val="black"/>
                </a:solidFill>
              </a:rPr>
              <a:t>・新公立病院改革プラン補足調査対象病院が２か所（大阪府立精神医療センター、市立ひらかた）、公的医療機関等２０２５プラン対象病院が４カ所（松下記念、関西医大附属枚方病院、枚方公済、星ヶ丘医療センター）となっております。</a:t>
            </a:r>
            <a:endParaRPr lang="en-US" altLang="ja-JP" dirty="0">
              <a:solidFill>
                <a:prstClr val="black"/>
              </a:solidFill>
            </a:endParaRPr>
          </a:p>
          <a:p>
            <a:pPr lvl="0"/>
            <a:endParaRPr lang="en-US" altLang="ja-JP" dirty="0">
              <a:solidFill>
                <a:prstClr val="black"/>
              </a:solidFill>
            </a:endParaRPr>
          </a:p>
          <a:p>
            <a:pPr lvl="0"/>
            <a:r>
              <a:rPr lang="ja-JP" altLang="en-US" dirty="0">
                <a:solidFill>
                  <a:prstClr val="black"/>
                </a:solidFill>
              </a:rPr>
              <a:t>（・プランで言うところの「公的」とは、医療法上の公的医療機関とは異なり、特定機能病院、地域医療支援病院が「プラン対象施設」とされています）</a:t>
            </a:r>
            <a:endParaRPr lang="en-US" altLang="ja-JP" dirty="0">
              <a:solidFill>
                <a:prstClr val="black"/>
              </a:solidFill>
            </a:endParaRPr>
          </a:p>
          <a:p>
            <a:pPr lvl="0"/>
            <a:endParaRPr lang="en-US" altLang="ja-JP" dirty="0">
              <a:solidFill>
                <a:prstClr val="black"/>
              </a:solidFill>
            </a:endParaRPr>
          </a:p>
          <a:p>
            <a:pPr lvl="0"/>
            <a:r>
              <a:rPr lang="en-US" altLang="ja-JP" dirty="0">
                <a:solidFill>
                  <a:prstClr val="black"/>
                </a:solidFill>
              </a:rPr>
              <a:t>※</a:t>
            </a:r>
            <a:r>
              <a:rPr lang="ja-JP" altLang="en-US" dirty="0">
                <a:solidFill>
                  <a:prstClr val="black"/>
                </a:solidFill>
              </a:rPr>
              <a:t>参考</a:t>
            </a:r>
          </a:p>
          <a:p>
            <a:pPr lvl="0"/>
            <a:r>
              <a:rPr lang="ja-JP" altLang="en-US" dirty="0">
                <a:solidFill>
                  <a:prstClr val="black"/>
                </a:solidFill>
              </a:rPr>
              <a:t>病院事業を設置する地方公共団体においては、「新公立病院改革ガイドライン」（平成</a:t>
            </a:r>
            <a:r>
              <a:rPr lang="en-US" altLang="ja-JP" dirty="0">
                <a:solidFill>
                  <a:prstClr val="black"/>
                </a:solidFill>
              </a:rPr>
              <a:t>27 </a:t>
            </a:r>
            <a:r>
              <a:rPr lang="ja-JP" altLang="en-US" dirty="0">
                <a:solidFill>
                  <a:prstClr val="black"/>
                </a:solidFill>
              </a:rPr>
              <a:t>年３月</a:t>
            </a:r>
            <a:r>
              <a:rPr lang="en-US" altLang="ja-JP" dirty="0">
                <a:solidFill>
                  <a:prstClr val="black"/>
                </a:solidFill>
              </a:rPr>
              <a:t>31 </a:t>
            </a:r>
            <a:r>
              <a:rPr lang="ja-JP" altLang="en-US" dirty="0">
                <a:solidFill>
                  <a:prstClr val="black"/>
                </a:solidFill>
              </a:rPr>
              <a:t>日付け総財準第</a:t>
            </a:r>
            <a:r>
              <a:rPr lang="en-US" altLang="ja-JP" dirty="0">
                <a:solidFill>
                  <a:prstClr val="black"/>
                </a:solidFill>
              </a:rPr>
              <a:t>59 </a:t>
            </a:r>
            <a:r>
              <a:rPr lang="ja-JP" altLang="en-US" dirty="0">
                <a:solidFill>
                  <a:prstClr val="black"/>
                </a:solidFill>
              </a:rPr>
              <a:t>号総務省自治財政局長通知）を参考に、平成</a:t>
            </a:r>
            <a:r>
              <a:rPr lang="en-US" altLang="ja-JP" dirty="0">
                <a:solidFill>
                  <a:prstClr val="black"/>
                </a:solidFill>
              </a:rPr>
              <a:t>28 </a:t>
            </a:r>
            <a:r>
              <a:rPr lang="ja-JP" altLang="en-US" dirty="0">
                <a:solidFill>
                  <a:prstClr val="black"/>
                </a:solidFill>
              </a:rPr>
              <a:t>年度中に「新公立病院改革プラン」を策定することとされており、策定した「新公立院改革プラン」をもとに、地域医療構想調整会議に参加することで、地域医療構想の達成に向けた具体的な議論が促進されるものと考えております。</a:t>
            </a:r>
          </a:p>
          <a:p>
            <a:pPr lvl="0"/>
            <a:r>
              <a:rPr lang="ja-JP" altLang="en-US" dirty="0">
                <a:solidFill>
                  <a:prstClr val="black"/>
                </a:solidFill>
              </a:rPr>
              <a:t>民間病院が約９割を占め、全国より約１割高い大阪府では、公立、公的医療プランに加え、民間病院にも医療プラン２０２５の策定をおこない地域の課題を共有する予定です。</a:t>
            </a:r>
          </a:p>
        </p:txBody>
      </p:sp>
    </p:spTree>
    <p:extLst>
      <p:ext uri="{BB962C8B-B14F-4D97-AF65-F5344CB8AC3E}">
        <p14:creationId xmlns:p14="http://schemas.microsoft.com/office/powerpoint/2010/main" val="2495722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8</a:t>
            </a:r>
            <a:r>
              <a:rPr kumimoji="1" lang="ja-JP" altLang="en-US" dirty="0"/>
              <a:t>節</a:t>
            </a:r>
            <a:endParaRPr kumimoji="1" lang="en-US" altLang="ja-JP" dirty="0"/>
          </a:p>
          <a:p>
            <a:r>
              <a:rPr kumimoji="1" lang="en-US" altLang="ja-JP" dirty="0"/>
              <a:t>P.456</a:t>
            </a:r>
          </a:p>
          <a:p>
            <a:r>
              <a:rPr kumimoji="1" lang="ja-JP" altLang="en-US" dirty="0"/>
              <a:t>図表</a:t>
            </a:r>
            <a:r>
              <a:rPr kumimoji="1" lang="en-US" altLang="ja-JP" dirty="0"/>
              <a:t>9-8-5</a:t>
            </a:r>
          </a:p>
        </p:txBody>
      </p:sp>
      <p:sp>
        <p:nvSpPr>
          <p:cNvPr id="4" name="スライド番号プレースホルダー 3"/>
          <p:cNvSpPr>
            <a:spLocks noGrp="1"/>
          </p:cNvSpPr>
          <p:nvPr>
            <p:ph type="sldNum" sz="quarter" idx="10"/>
          </p:nvPr>
        </p:nvSpPr>
        <p:spPr/>
        <p:txBody>
          <a:bodyPr/>
          <a:lstStyle/>
          <a:p>
            <a:fld id="{628E2AA0-33CF-40B2-BE69-561B69758472}" type="slidenum">
              <a:rPr kumimoji="1" lang="ja-JP" altLang="en-US" smtClean="0"/>
              <a:t>5</a:t>
            </a:fld>
            <a:endParaRPr kumimoji="1" lang="ja-JP" altLang="en-US"/>
          </a:p>
        </p:txBody>
      </p:sp>
    </p:spTree>
    <p:extLst>
      <p:ext uri="{BB962C8B-B14F-4D97-AF65-F5344CB8AC3E}">
        <p14:creationId xmlns:p14="http://schemas.microsoft.com/office/powerpoint/2010/main" val="5812883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8</a:t>
            </a:r>
            <a:r>
              <a:rPr kumimoji="1" lang="ja-JP" altLang="en-US" dirty="0"/>
              <a:t>節</a:t>
            </a:r>
            <a:endParaRPr kumimoji="1" lang="en-US" altLang="ja-JP" dirty="0"/>
          </a:p>
          <a:p>
            <a:r>
              <a:rPr kumimoji="1" lang="en-US" altLang="ja-JP" dirty="0"/>
              <a:t>P.456</a:t>
            </a:r>
          </a:p>
          <a:p>
            <a:r>
              <a:rPr kumimoji="1" lang="ja-JP" altLang="en-US" dirty="0"/>
              <a:t>図表</a:t>
            </a:r>
            <a:r>
              <a:rPr kumimoji="1" lang="en-US" altLang="ja-JP" dirty="0"/>
              <a:t>9-8-5</a:t>
            </a:r>
          </a:p>
        </p:txBody>
      </p:sp>
      <p:sp>
        <p:nvSpPr>
          <p:cNvPr id="4" name="スライド番号プレースホルダー 3"/>
          <p:cNvSpPr>
            <a:spLocks noGrp="1"/>
          </p:cNvSpPr>
          <p:nvPr>
            <p:ph type="sldNum" sz="quarter" idx="10"/>
          </p:nvPr>
        </p:nvSpPr>
        <p:spPr/>
        <p:txBody>
          <a:bodyPr/>
          <a:lstStyle/>
          <a:p>
            <a:fld id="{628E2AA0-33CF-40B2-BE69-561B69758472}" type="slidenum">
              <a:rPr kumimoji="1" lang="ja-JP" altLang="en-US" smtClean="0"/>
              <a:t>6</a:t>
            </a:fld>
            <a:endParaRPr kumimoji="1" lang="ja-JP" altLang="en-US"/>
          </a:p>
        </p:txBody>
      </p:sp>
    </p:spTree>
    <p:extLst>
      <p:ext uri="{BB962C8B-B14F-4D97-AF65-F5344CB8AC3E}">
        <p14:creationId xmlns:p14="http://schemas.microsoft.com/office/powerpoint/2010/main" val="498152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8</a:t>
            </a:r>
            <a:r>
              <a:rPr kumimoji="1" lang="ja-JP" altLang="en-US" dirty="0"/>
              <a:t>節</a:t>
            </a:r>
            <a:endParaRPr kumimoji="1" lang="en-US" altLang="ja-JP" dirty="0"/>
          </a:p>
          <a:p>
            <a:r>
              <a:rPr kumimoji="1" lang="en-US" altLang="ja-JP" dirty="0"/>
              <a:t>P.456</a:t>
            </a:r>
          </a:p>
          <a:p>
            <a:r>
              <a:rPr kumimoji="1" lang="ja-JP" altLang="en-US" dirty="0"/>
              <a:t>図表</a:t>
            </a:r>
            <a:r>
              <a:rPr kumimoji="1" lang="en-US" altLang="ja-JP" dirty="0"/>
              <a:t>9-8-5</a:t>
            </a:r>
          </a:p>
        </p:txBody>
      </p:sp>
      <p:sp>
        <p:nvSpPr>
          <p:cNvPr id="4" name="スライド番号プレースホルダー 3"/>
          <p:cNvSpPr>
            <a:spLocks noGrp="1"/>
          </p:cNvSpPr>
          <p:nvPr>
            <p:ph type="sldNum" sz="quarter" idx="10"/>
          </p:nvPr>
        </p:nvSpPr>
        <p:spPr/>
        <p:txBody>
          <a:bodyPr/>
          <a:lstStyle/>
          <a:p>
            <a:fld id="{628E2AA0-33CF-40B2-BE69-561B69758472}" type="slidenum">
              <a:rPr kumimoji="1" lang="ja-JP" altLang="en-US" smtClean="0"/>
              <a:t>7</a:t>
            </a:fld>
            <a:endParaRPr kumimoji="1" lang="ja-JP" altLang="en-US"/>
          </a:p>
        </p:txBody>
      </p:sp>
    </p:spTree>
    <p:extLst>
      <p:ext uri="{BB962C8B-B14F-4D97-AF65-F5344CB8AC3E}">
        <p14:creationId xmlns:p14="http://schemas.microsoft.com/office/powerpoint/2010/main" val="22985880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8</a:t>
            </a:r>
            <a:r>
              <a:rPr kumimoji="1" lang="ja-JP" altLang="en-US" dirty="0"/>
              <a:t>節</a:t>
            </a:r>
            <a:endParaRPr kumimoji="1" lang="en-US" altLang="ja-JP" dirty="0"/>
          </a:p>
          <a:p>
            <a:r>
              <a:rPr kumimoji="1" lang="en-US" altLang="ja-JP" dirty="0"/>
              <a:t>P.456</a:t>
            </a:r>
          </a:p>
          <a:p>
            <a:r>
              <a:rPr kumimoji="1" lang="ja-JP" altLang="en-US" dirty="0"/>
              <a:t>図表</a:t>
            </a:r>
            <a:r>
              <a:rPr kumimoji="1" lang="en-US" altLang="ja-JP" dirty="0"/>
              <a:t>9-8-5</a:t>
            </a:r>
          </a:p>
        </p:txBody>
      </p:sp>
      <p:sp>
        <p:nvSpPr>
          <p:cNvPr id="4" name="スライド番号プレースホルダー 3"/>
          <p:cNvSpPr>
            <a:spLocks noGrp="1"/>
          </p:cNvSpPr>
          <p:nvPr>
            <p:ph type="sldNum" sz="quarter" idx="10"/>
          </p:nvPr>
        </p:nvSpPr>
        <p:spPr/>
        <p:txBody>
          <a:bodyPr/>
          <a:lstStyle/>
          <a:p>
            <a:fld id="{628E2AA0-33CF-40B2-BE69-561B69758472}" type="slidenum">
              <a:rPr kumimoji="1" lang="ja-JP" altLang="en-US" smtClean="0"/>
              <a:t>8</a:t>
            </a:fld>
            <a:endParaRPr kumimoji="1" lang="ja-JP" altLang="en-US"/>
          </a:p>
        </p:txBody>
      </p:sp>
    </p:spTree>
    <p:extLst>
      <p:ext uri="{BB962C8B-B14F-4D97-AF65-F5344CB8AC3E}">
        <p14:creationId xmlns:p14="http://schemas.microsoft.com/office/powerpoint/2010/main" val="41301834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6BD111B-1087-4444-BE7B-5314EDCA9581}" type="slidenum">
              <a:rPr kumimoji="1" lang="ja-JP" altLang="en-US" smtClean="0"/>
              <a:t>10</a:t>
            </a:fld>
            <a:endParaRPr kumimoji="1" lang="ja-JP" altLang="en-US"/>
          </a:p>
        </p:txBody>
      </p:sp>
    </p:spTree>
    <p:extLst>
      <p:ext uri="{BB962C8B-B14F-4D97-AF65-F5344CB8AC3E}">
        <p14:creationId xmlns:p14="http://schemas.microsoft.com/office/powerpoint/2010/main" val="6569717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480EE7C-8E8D-41EB-9594-C5DC1FCA6663}" type="datetime1">
              <a:rPr kumimoji="1" lang="ja-JP" altLang="en-US" smtClean="0"/>
              <a:t>2021/2/2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261477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6C1884-71C5-4CA1-AEB1-8D07AC67AE50}" type="datetime1">
              <a:rPr kumimoji="1" lang="ja-JP" altLang="en-US" smtClean="0"/>
              <a:t>2021/2/2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217638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DBA19F-7284-44BE-9A1F-C02B9A966599}" type="datetime1">
              <a:rPr kumimoji="1" lang="ja-JP" altLang="en-US" smtClean="0"/>
              <a:t>2021/2/2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643725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fld id="{59288436-3286-4FEF-B618-369F48507185}" type="datetime1">
              <a:rPr kumimoji="1" lang="ja-JP" altLang="en-US" smtClean="0"/>
              <a:t>2021/2/2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488334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9288436-3286-4FEF-B618-369F48507185}" type="datetime1">
              <a:rPr kumimoji="1" lang="ja-JP" altLang="en-US" smtClean="0"/>
              <a:t>2021/2/2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098244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51F4AA4-C779-4EE1-910A-4A7C1CD4543E}" type="datetime1">
              <a:rPr kumimoji="1" lang="ja-JP" altLang="en-US" smtClean="0"/>
              <a:t>2021/2/2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682166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E3C2E89-ACA8-453C-98E5-56D551773C7D}" type="datetime1">
              <a:rPr kumimoji="1" lang="ja-JP" altLang="en-US" smtClean="0"/>
              <a:t>2021/2/2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096771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29DF76D-27A6-45FE-A907-12DFDE6D76F8}" type="datetime1">
              <a:rPr kumimoji="1" lang="ja-JP" altLang="en-US" smtClean="0"/>
              <a:t>2021/2/2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17229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5B6E5B3-E1CE-4D50-8D88-0BAB252FE96E}" type="datetime1">
              <a:rPr kumimoji="1" lang="ja-JP" altLang="en-US" smtClean="0"/>
              <a:t>2021/2/2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937474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9CB3274-620F-4559-8998-DD67638A3D1F}" type="datetime1">
              <a:rPr kumimoji="1" lang="ja-JP" altLang="en-US" smtClean="0"/>
              <a:t>2021/2/2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951172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107F548-034F-4E79-9524-0CA46ED49675}" type="datetime1">
              <a:rPr kumimoji="1" lang="ja-JP" altLang="en-US" smtClean="0"/>
              <a:t>2021/2/2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665460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5239C08-6B5E-4AFE-AB4D-F32FDDA43A4F}" type="datetime1">
              <a:rPr kumimoji="1" lang="ja-JP" altLang="en-US" smtClean="0"/>
              <a:t>2021/2/2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060647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6A1CAA-F00E-48D3-8907-6F71498EB191}" type="datetime1">
              <a:rPr kumimoji="1" lang="ja-JP" altLang="en-US" smtClean="0"/>
              <a:t>2021/2/2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76865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2.emf"/><Relationship Id="rId4" Type="http://schemas.openxmlformats.org/officeDocument/2006/relationships/image" Target="../media/image11.emf"/></Relationships>
</file>

<file path=ppt/slides/_rels/slide1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14.emf"/><Relationship Id="rId4" Type="http://schemas.openxmlformats.org/officeDocument/2006/relationships/slide" Target="slide3.xml"/></Relationships>
</file>

<file path=ppt/slides/_rels/slide12.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17.png"/><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20.emf"/><Relationship Id="rId5" Type="http://schemas.openxmlformats.org/officeDocument/2006/relationships/slide" Target="slide3.xml"/><Relationship Id="rId4" Type="http://schemas.openxmlformats.org/officeDocument/2006/relationships/image" Target="../media/image19.png"/></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22.emf"/><Relationship Id="rId4" Type="http://schemas.openxmlformats.org/officeDocument/2006/relationships/image" Target="../media/image21.emf"/></Relationships>
</file>

<file path=ppt/slides/_rels/slide15.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3.emf"/></Relationships>
</file>

<file path=ppt/slides/_rels/slide1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3.emf"/><Relationship Id="rId5"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5.emf"/><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slide" Target="slide3.xml"/></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0.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42"/>
          <p:cNvGrpSpPr>
            <a:grpSpLocks/>
          </p:cNvGrpSpPr>
          <p:nvPr/>
        </p:nvGrpSpPr>
        <p:grpSpPr bwMode="auto">
          <a:xfrm>
            <a:off x="529484" y="2017005"/>
            <a:ext cx="7126927" cy="690580"/>
            <a:chOff x="398" y="2379"/>
            <a:chExt cx="2665" cy="315"/>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grpSpPr>
        <p:sp>
          <p:nvSpPr>
            <p:cNvPr id="13" name="Rectangle 18"/>
            <p:cNvSpPr>
              <a:spLocks noChangeArrowheads="1"/>
            </p:cNvSpPr>
            <p:nvPr/>
          </p:nvSpPr>
          <p:spPr bwMode="gray">
            <a:xfrm>
              <a:off x="476" y="2379"/>
              <a:ext cx="2587" cy="91"/>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sp>
          <p:nvSpPr>
            <p:cNvPr id="15" name="Freeform 20"/>
            <p:cNvSpPr>
              <a:spLocks/>
            </p:cNvSpPr>
            <p:nvPr/>
          </p:nvSpPr>
          <p:spPr bwMode="auto">
            <a:xfrm>
              <a:off x="398" y="2379"/>
              <a:ext cx="91" cy="91"/>
            </a:xfrm>
            <a:custGeom>
              <a:avLst/>
              <a:gdLst>
                <a:gd name="T0" fmla="*/ 450 w 450"/>
                <a:gd name="T1" fmla="*/ 0 h 450"/>
                <a:gd name="T2" fmla="*/ 0 w 450"/>
                <a:gd name="T3" fmla="*/ 450 h 450"/>
                <a:gd name="T4" fmla="*/ 450 w 450"/>
                <a:gd name="T5" fmla="*/ 450 h 450"/>
                <a:gd name="T6" fmla="*/ 450 w 450"/>
                <a:gd name="T7" fmla="*/ 0 h 450"/>
              </a:gdLst>
              <a:ahLst/>
              <a:cxnLst>
                <a:cxn ang="0">
                  <a:pos x="T0" y="T1"/>
                </a:cxn>
                <a:cxn ang="0">
                  <a:pos x="T2" y="T3"/>
                </a:cxn>
                <a:cxn ang="0">
                  <a:pos x="T4" y="T5"/>
                </a:cxn>
                <a:cxn ang="0">
                  <a:pos x="T6" y="T7"/>
                </a:cxn>
              </a:cxnLst>
              <a:rect l="0" t="0" r="r" b="b"/>
              <a:pathLst>
                <a:path w="450" h="450">
                  <a:moveTo>
                    <a:pt x="450" y="0"/>
                  </a:moveTo>
                  <a:cubicBezTo>
                    <a:pt x="202" y="0"/>
                    <a:pt x="0" y="202"/>
                    <a:pt x="0" y="450"/>
                  </a:cubicBezTo>
                  <a:lnTo>
                    <a:pt x="450" y="450"/>
                  </a:lnTo>
                  <a:lnTo>
                    <a:pt x="450" y="0"/>
                  </a:lnTo>
                  <a:close/>
                </a:path>
              </a:pathLst>
            </a:custGeom>
            <a:grpFill/>
            <a:ln w="0" cap="flat" cmpd="sng">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sz="1662" dirty="0">
                <a:latin typeface="+mn-ea"/>
              </a:endParaRPr>
            </a:p>
          </p:txBody>
        </p:sp>
        <p:sp>
          <p:nvSpPr>
            <p:cNvPr id="16" name="Rectangle 21"/>
            <p:cNvSpPr>
              <a:spLocks noChangeArrowheads="1"/>
            </p:cNvSpPr>
            <p:nvPr/>
          </p:nvSpPr>
          <p:spPr bwMode="gray">
            <a:xfrm>
              <a:off x="398" y="2467"/>
              <a:ext cx="91" cy="227"/>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grpSp>
      <p:grpSp>
        <p:nvGrpSpPr>
          <p:cNvPr id="17" name="Group 41"/>
          <p:cNvGrpSpPr>
            <a:grpSpLocks/>
          </p:cNvGrpSpPr>
          <p:nvPr/>
        </p:nvGrpSpPr>
        <p:grpSpPr bwMode="auto">
          <a:xfrm>
            <a:off x="1954534" y="3656852"/>
            <a:ext cx="6931702" cy="697157"/>
            <a:chOff x="1221" y="2704"/>
            <a:chExt cx="2592" cy="31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grpSpPr>
        <p:sp>
          <p:nvSpPr>
            <p:cNvPr id="18" name="Rectangle 25"/>
            <p:cNvSpPr>
              <a:spLocks noChangeArrowheads="1"/>
            </p:cNvSpPr>
            <p:nvPr/>
          </p:nvSpPr>
          <p:spPr bwMode="gray">
            <a:xfrm>
              <a:off x="1221" y="2931"/>
              <a:ext cx="2507" cy="91"/>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sp>
          <p:nvSpPr>
            <p:cNvPr id="19" name="Freeform 26"/>
            <p:cNvSpPr>
              <a:spLocks/>
            </p:cNvSpPr>
            <p:nvPr/>
          </p:nvSpPr>
          <p:spPr bwMode="auto">
            <a:xfrm rot="10800000">
              <a:off x="3722" y="2931"/>
              <a:ext cx="91" cy="91"/>
            </a:xfrm>
            <a:custGeom>
              <a:avLst/>
              <a:gdLst>
                <a:gd name="T0" fmla="*/ 450 w 450"/>
                <a:gd name="T1" fmla="*/ 0 h 450"/>
                <a:gd name="T2" fmla="*/ 0 w 450"/>
                <a:gd name="T3" fmla="*/ 450 h 450"/>
                <a:gd name="T4" fmla="*/ 450 w 450"/>
                <a:gd name="T5" fmla="*/ 450 h 450"/>
                <a:gd name="T6" fmla="*/ 450 w 450"/>
                <a:gd name="T7" fmla="*/ 0 h 450"/>
              </a:gdLst>
              <a:ahLst/>
              <a:cxnLst>
                <a:cxn ang="0">
                  <a:pos x="T0" y="T1"/>
                </a:cxn>
                <a:cxn ang="0">
                  <a:pos x="T2" y="T3"/>
                </a:cxn>
                <a:cxn ang="0">
                  <a:pos x="T4" y="T5"/>
                </a:cxn>
                <a:cxn ang="0">
                  <a:pos x="T6" y="T7"/>
                </a:cxn>
              </a:cxnLst>
              <a:rect l="0" t="0" r="r" b="b"/>
              <a:pathLst>
                <a:path w="450" h="450">
                  <a:moveTo>
                    <a:pt x="450" y="0"/>
                  </a:moveTo>
                  <a:cubicBezTo>
                    <a:pt x="202" y="0"/>
                    <a:pt x="0" y="202"/>
                    <a:pt x="0" y="450"/>
                  </a:cubicBezTo>
                  <a:lnTo>
                    <a:pt x="450" y="450"/>
                  </a:lnTo>
                  <a:lnTo>
                    <a:pt x="450" y="0"/>
                  </a:lnTo>
                  <a:close/>
                </a:path>
              </a:pathLst>
            </a:custGeom>
            <a:grpFill/>
            <a:ln w="0" cap="flat" cmpd="sng">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sz="1662" dirty="0">
                <a:latin typeface="+mn-ea"/>
              </a:endParaRPr>
            </a:p>
          </p:txBody>
        </p:sp>
        <p:sp>
          <p:nvSpPr>
            <p:cNvPr id="20" name="Rectangle 27"/>
            <p:cNvSpPr>
              <a:spLocks noChangeArrowheads="1"/>
            </p:cNvSpPr>
            <p:nvPr/>
          </p:nvSpPr>
          <p:spPr bwMode="gray">
            <a:xfrm>
              <a:off x="3722" y="2704"/>
              <a:ext cx="91" cy="227"/>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grpSp>
      <p:sp>
        <p:nvSpPr>
          <p:cNvPr id="2" name="テキスト ボックス 1"/>
          <p:cNvSpPr txBox="1"/>
          <p:nvPr/>
        </p:nvSpPr>
        <p:spPr>
          <a:xfrm>
            <a:off x="651164" y="2439695"/>
            <a:ext cx="8106460" cy="1342547"/>
          </a:xfrm>
          <a:prstGeom prst="rect">
            <a:avLst/>
          </a:prstGeom>
          <a:noFill/>
        </p:spPr>
        <p:txBody>
          <a:bodyPr wrap="square" rtlCol="0">
            <a:spAutoFit/>
          </a:bodyPr>
          <a:lstStyle/>
          <a:p>
            <a:pPr algn="ctr"/>
            <a:r>
              <a:rPr lang="ja-JP" altLang="en-US" sz="4062" b="1" dirty="0">
                <a:latin typeface="+mn-ea"/>
              </a:rPr>
              <a:t>三島二次医療圏「地域医療構想」　現状と今後の方向性</a:t>
            </a:r>
            <a:endParaRPr lang="en-US" altLang="ja-JP" sz="4062" b="1" dirty="0">
              <a:solidFill>
                <a:schemeClr val="tx2"/>
              </a:solidFill>
              <a:latin typeface="+mn-ea"/>
            </a:endParaRPr>
          </a:p>
        </p:txBody>
      </p:sp>
      <p:sp>
        <p:nvSpPr>
          <p:cNvPr id="21" name="AutoShape 28"/>
          <p:cNvSpPr>
            <a:spLocks noChangeArrowheads="1"/>
          </p:cNvSpPr>
          <p:nvPr/>
        </p:nvSpPr>
        <p:spPr bwMode="gray">
          <a:xfrm rot="16200000">
            <a:off x="1461232" y="771279"/>
            <a:ext cx="116043" cy="1929032"/>
          </a:xfrm>
          <a:prstGeom prst="flowChartDelay">
            <a:avLst/>
          </a:prstGeom>
          <a:solidFill>
            <a:schemeClr val="tx2"/>
          </a:solidFill>
          <a:ln w="3175">
            <a:solidFill>
              <a:schemeClr val="tx2"/>
            </a:solidFill>
          </a:ln>
          <a:effectLst/>
        </p:spPr>
        <p:txBody>
          <a:bodyPr vert="eaVert" wrap="none" lIns="33231" tIns="0" rIns="0" bIns="0" anchor="b"/>
          <a:lstStyle/>
          <a:p>
            <a:pPr algn="ctr"/>
            <a:r>
              <a:rPr lang="en-US" altLang="ja-JP" sz="3692" b="1" dirty="0" smtClean="0">
                <a:latin typeface="+mj-ea"/>
                <a:ea typeface="+mj-ea"/>
              </a:rPr>
              <a:t>2020</a:t>
            </a:r>
            <a:r>
              <a:rPr lang="ja-JP" altLang="en-US" sz="3692" b="1" dirty="0" smtClean="0">
                <a:latin typeface="+mj-ea"/>
                <a:ea typeface="+mj-ea"/>
              </a:rPr>
              <a:t>年度</a:t>
            </a:r>
            <a:endParaRPr lang="ja-JP" altLang="en-US" sz="3692" b="1" dirty="0">
              <a:latin typeface="+mj-ea"/>
              <a:ea typeface="+mj-ea"/>
            </a:endParaRPr>
          </a:p>
        </p:txBody>
      </p:sp>
      <p:sp>
        <p:nvSpPr>
          <p:cNvPr id="14" name="スライド番号プレースホルダー 2"/>
          <p:cNvSpPr>
            <a:spLocks noGrp="1"/>
          </p:cNvSpPr>
          <p:nvPr>
            <p:ph type="sldNum" sz="quarter" idx="12"/>
          </p:nvPr>
        </p:nvSpPr>
        <p:spPr>
          <a:xfrm>
            <a:off x="6969484" y="6467034"/>
            <a:ext cx="2133600" cy="365125"/>
          </a:xfrm>
        </p:spPr>
        <p:txBody>
          <a:bodyPr/>
          <a:lstStyle/>
          <a:p>
            <a:fld id="{A9848611-8FAA-4BFC-BAAD-33CAF1A3E273}" type="slidenum">
              <a:rPr kumimoji="1" lang="ja-JP" altLang="en-US" sz="1800" smtClean="0">
                <a:solidFill>
                  <a:schemeClr val="tx1"/>
                </a:solidFill>
              </a:rPr>
              <a:t>1</a:t>
            </a:fld>
            <a:endParaRPr kumimoji="1" lang="ja-JP" altLang="en-US" sz="1800" dirty="0">
              <a:solidFill>
                <a:schemeClr val="tx1"/>
              </a:solidFill>
            </a:endParaRPr>
          </a:p>
        </p:txBody>
      </p:sp>
      <p:sp>
        <p:nvSpPr>
          <p:cNvPr id="22" name="角丸四角形 21"/>
          <p:cNvSpPr/>
          <p:nvPr/>
        </p:nvSpPr>
        <p:spPr>
          <a:xfrm>
            <a:off x="2022592" y="5013176"/>
            <a:ext cx="5056082" cy="1465060"/>
          </a:xfrm>
          <a:prstGeom prst="roundRect">
            <a:avLst>
              <a:gd name="adj" fmla="val 13803"/>
            </a:avLst>
          </a:prstGeom>
          <a:solidFill>
            <a:schemeClr val="accent1">
              <a:lumMod val="20000"/>
              <a:lumOff val="80000"/>
            </a:schemeClr>
          </a:solidFill>
          <a:ln>
            <a:solidFill>
              <a:schemeClr val="accent1">
                <a:lumMod val="40000"/>
                <a:lumOff val="6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r>
              <a:rPr lang="ja-JP" altLang="en-US" sz="1477" b="1" dirty="0">
                <a:solidFill>
                  <a:schemeClr val="accent1">
                    <a:lumMod val="50000"/>
                  </a:schemeClr>
                </a:solidFill>
                <a:latin typeface="HGP創英角ｺﾞｼｯｸUB" panose="020B0900000000000000" pitchFamily="50" charset="-128"/>
                <a:ea typeface="HGP創英角ｺﾞｼｯｸUB" panose="020B0900000000000000" pitchFamily="50" charset="-128"/>
              </a:rPr>
              <a:t>　</a:t>
            </a:r>
            <a:r>
              <a:rPr lang="ja-JP" altLang="en-US" sz="1846" b="1" dirty="0">
                <a:solidFill>
                  <a:schemeClr val="accent1">
                    <a:lumMod val="50000"/>
                  </a:schemeClr>
                </a:solidFill>
                <a:latin typeface="HGP創英角ｺﾞｼｯｸUB" panose="020B0900000000000000" pitchFamily="50" charset="-128"/>
                <a:ea typeface="HGP創英角ｺﾞｼｯｸUB" panose="020B0900000000000000" pitchFamily="50" charset="-128"/>
              </a:rPr>
              <a:t>大阪アプローチ</a:t>
            </a:r>
            <a:endParaRPr lang="en-US" altLang="ja-JP" sz="1846" b="1" dirty="0">
              <a:solidFill>
                <a:schemeClr val="accent1">
                  <a:lumMod val="50000"/>
                </a:schemeClr>
              </a:solidFill>
              <a:latin typeface="HGP創英角ｺﾞｼｯｸUB" panose="020B0900000000000000" pitchFamily="50" charset="-128"/>
              <a:ea typeface="HGP創英角ｺﾞｼｯｸUB" panose="020B0900000000000000" pitchFamily="50" charset="-128"/>
            </a:endParaRPr>
          </a:p>
          <a:p>
            <a:r>
              <a:rPr lang="ja-JP" altLang="en-US" sz="1662" dirty="0">
                <a:solidFill>
                  <a:schemeClr val="tx1"/>
                </a:solidFill>
                <a:latin typeface="HGP創英角ｺﾞｼｯｸUB" panose="020B0900000000000000" pitchFamily="50" charset="-128"/>
                <a:ea typeface="HGP創英角ｺﾞｼｯｸUB" panose="020B0900000000000000" pitchFamily="50" charset="-128"/>
              </a:rPr>
              <a:t>　　圏域ごとのデータに基づく分析をもとに</a:t>
            </a:r>
          </a:p>
          <a:p>
            <a:r>
              <a:rPr lang="ja-JP" altLang="en-US" sz="1662" dirty="0">
                <a:solidFill>
                  <a:schemeClr val="tx1"/>
                </a:solidFill>
                <a:latin typeface="HGP創英角ｺﾞｼｯｸUB" panose="020B0900000000000000" pitchFamily="50" charset="-128"/>
                <a:ea typeface="HGP創英角ｺﾞｼｯｸUB" panose="020B0900000000000000" pitchFamily="50" charset="-128"/>
              </a:rPr>
              <a:t>　　公民のイコールフッティングで</a:t>
            </a:r>
          </a:p>
          <a:p>
            <a:r>
              <a:rPr lang="ja-JP" altLang="en-US" sz="1662" dirty="0">
                <a:solidFill>
                  <a:schemeClr val="tx1"/>
                </a:solidFill>
                <a:latin typeface="HGP創英角ｺﾞｼｯｸUB" panose="020B0900000000000000" pitchFamily="50" charset="-128"/>
                <a:ea typeface="HGP創英角ｺﾞｼｯｸUB" panose="020B0900000000000000" pitchFamily="50" charset="-128"/>
              </a:rPr>
              <a:t>　　病床機能分化の議論を進める</a:t>
            </a:r>
          </a:p>
          <a:p>
            <a:r>
              <a:rPr lang="ja-JP" altLang="en-US" sz="1292" dirty="0">
                <a:latin typeface="+mn-ea"/>
              </a:rPr>
              <a:t>　</a:t>
            </a:r>
            <a:endParaRPr lang="en-US" altLang="ja-JP" sz="1477" dirty="0">
              <a:solidFill>
                <a:schemeClr val="tx1"/>
              </a:solidFill>
              <a:latin typeface="+mn-ea"/>
            </a:endParaRPr>
          </a:p>
        </p:txBody>
      </p:sp>
      <p:sp>
        <p:nvSpPr>
          <p:cNvPr id="26" name="テキスト ボックス 25"/>
          <p:cNvSpPr txBox="1"/>
          <p:nvPr/>
        </p:nvSpPr>
        <p:spPr>
          <a:xfrm>
            <a:off x="7668344" y="270367"/>
            <a:ext cx="1101212" cy="461665"/>
          </a:xfrm>
          <a:prstGeom prst="rect">
            <a:avLst/>
          </a:prstGeom>
          <a:solidFill>
            <a:schemeClr val="bg1"/>
          </a:solidFill>
          <a:ln>
            <a:solidFill>
              <a:schemeClr val="tx1"/>
            </a:solidFill>
          </a:ln>
        </p:spPr>
        <p:txBody>
          <a:bodyPr wrap="square" rtlCol="0">
            <a:spAutoFit/>
          </a:bodyPr>
          <a:lstStyle/>
          <a:p>
            <a:pPr algn="ctr"/>
            <a:r>
              <a:rPr kumimoji="1" lang="ja-JP" altLang="en-US" sz="2400" smtClean="0"/>
              <a:t>資料</a:t>
            </a:r>
            <a:r>
              <a:rPr lang="ja-JP" altLang="en-US" sz="2400" dirty="0"/>
              <a:t>２</a:t>
            </a:r>
            <a:endParaRPr kumimoji="1" lang="en-US" altLang="ja-JP" sz="2400" dirty="0"/>
          </a:p>
        </p:txBody>
      </p:sp>
    </p:spTree>
    <p:extLst>
      <p:ext uri="{BB962C8B-B14F-4D97-AF65-F5344CB8AC3E}">
        <p14:creationId xmlns:p14="http://schemas.microsoft.com/office/powerpoint/2010/main" val="28589871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158156" y="87565"/>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3" name="タイトル 1">
            <a:extLst>
              <a:ext uri="{FF2B5EF4-FFF2-40B4-BE49-F238E27FC236}">
                <a16:creationId xmlns:a16="http://schemas.microsoft.com/office/drawing/2014/main" id="{30BE5A27-A407-4A14-A9BE-5866682C3C6B}"/>
              </a:ext>
            </a:extLst>
          </p:cNvPr>
          <p:cNvSpPr txBox="1">
            <a:spLocks/>
          </p:cNvSpPr>
          <p:nvPr/>
        </p:nvSpPr>
        <p:spPr>
          <a:xfrm>
            <a:off x="193379" y="71573"/>
            <a:ext cx="896448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bg1"/>
                </a:solidFill>
                <a:latin typeface="HGP創英角ｺﾞｼｯｸUB" panose="020B0900000000000000" pitchFamily="50" charset="-128"/>
                <a:ea typeface="HGP創英角ｺﾞｼｯｸUB" panose="020B0900000000000000" pitchFamily="50" charset="-128"/>
              </a:rPr>
              <a:t>１</a:t>
            </a:r>
            <a:r>
              <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三島二次医療圏の概要</a:t>
            </a:r>
            <a:r>
              <a:rPr lang="en-US" altLang="ja-JP"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a:t>
            </a:r>
            <a:r>
              <a:rPr lang="ja-JP" altLang="en-US" sz="20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概要⑦（</a:t>
            </a:r>
            <a:r>
              <a:rPr lang="ja-JP" altLang="en-US"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転換補助金）</a:t>
            </a:r>
          </a:p>
        </p:txBody>
      </p:sp>
      <p:sp>
        <p:nvSpPr>
          <p:cNvPr id="9" name="スライド番号プレースホルダー 2"/>
          <p:cNvSpPr>
            <a:spLocks noGrp="1"/>
          </p:cNvSpPr>
          <p:nvPr>
            <p:ph type="sldNum" sz="quarter" idx="12"/>
          </p:nvPr>
        </p:nvSpPr>
        <p:spPr>
          <a:xfrm>
            <a:off x="7010400" y="6540204"/>
            <a:ext cx="2133600" cy="365125"/>
          </a:xfrm>
        </p:spPr>
        <p:txBody>
          <a:bodyPr/>
          <a:lstStyle/>
          <a:p>
            <a:r>
              <a:rPr lang="en-US" altLang="ja-JP" sz="1800" dirty="0" smtClean="0">
                <a:solidFill>
                  <a:schemeClr val="tx1"/>
                </a:solidFill>
              </a:rPr>
              <a:t>1</a:t>
            </a:r>
            <a:r>
              <a:rPr lang="en-US" altLang="ja-JP" sz="1800" dirty="0">
                <a:solidFill>
                  <a:schemeClr val="tx1"/>
                </a:solidFill>
              </a:rPr>
              <a:t>0</a:t>
            </a:r>
            <a:endParaRPr kumimoji="1" lang="ja-JP" altLang="en-US" sz="1800" dirty="0">
              <a:solidFill>
                <a:schemeClr val="tx1"/>
              </a:solidFill>
            </a:endParaRPr>
          </a:p>
        </p:txBody>
      </p:sp>
      <p:sp>
        <p:nvSpPr>
          <p:cNvPr id="10" name="タイトル 1">
            <a:extLst>
              <a:ext uri="{FF2B5EF4-FFF2-40B4-BE49-F238E27FC236}">
                <a16:creationId xmlns:a16="http://schemas.microsoft.com/office/drawing/2014/main" id="{77D78C8B-7190-4F9F-BF24-FAD4DFE9F181}"/>
              </a:ext>
            </a:extLst>
          </p:cNvPr>
          <p:cNvSpPr txBox="1">
            <a:spLocks/>
          </p:cNvSpPr>
          <p:nvPr/>
        </p:nvSpPr>
        <p:spPr>
          <a:xfrm>
            <a:off x="158156" y="564063"/>
            <a:ext cx="8734324" cy="952406"/>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「病床転換促進事業補助金」の交付病院数は府全体で増加傾向であり、</a:t>
            </a:r>
            <a:endParaRPr lang="en-US" altLang="ja-JP" sz="2200" dirty="0">
              <a:latin typeface="HGP創英角ｺﾞｼｯｸUB" panose="020B0900000000000000" pitchFamily="50" charset="-128"/>
              <a:ea typeface="HGP創英角ｺﾞｼｯｸUB" panose="020B0900000000000000" pitchFamily="50" charset="-128"/>
            </a:endParaRPr>
          </a:p>
          <a:p>
            <a:pPr algn="l"/>
            <a:r>
              <a:rPr lang="ja-JP" altLang="en-US" sz="2200" dirty="0">
                <a:latin typeface="HGP創英角ｺﾞｼｯｸUB" panose="020B0900000000000000" pitchFamily="50" charset="-128"/>
                <a:ea typeface="HGP創英角ｺﾞｼｯｸUB" panose="020B0900000000000000" pitchFamily="50" charset="-128"/>
              </a:rPr>
              <a:t>　　　　　　　　　三島二次医療圏においては３病院に対し、交付実績がある</a:t>
            </a:r>
          </a:p>
        </p:txBody>
      </p:sp>
      <p:pic>
        <p:nvPicPr>
          <p:cNvPr id="2" name="図 1"/>
          <p:cNvPicPr>
            <a:picLocks noChangeAspect="1"/>
          </p:cNvPicPr>
          <p:nvPr/>
        </p:nvPicPr>
        <p:blipFill>
          <a:blip r:embed="rId4"/>
          <a:stretch>
            <a:fillRect/>
          </a:stretch>
        </p:blipFill>
        <p:spPr>
          <a:xfrm>
            <a:off x="168883" y="1678580"/>
            <a:ext cx="8730590" cy="2519214"/>
          </a:xfrm>
          <a:prstGeom prst="rect">
            <a:avLst/>
          </a:prstGeom>
        </p:spPr>
      </p:pic>
      <p:sp>
        <p:nvSpPr>
          <p:cNvPr id="16" name="タイトル 1"/>
          <p:cNvSpPr txBox="1">
            <a:spLocks/>
          </p:cNvSpPr>
          <p:nvPr/>
        </p:nvSpPr>
        <p:spPr>
          <a:xfrm>
            <a:off x="1607127" y="1536870"/>
            <a:ext cx="5832648" cy="359984"/>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dirty="0">
                <a:solidFill>
                  <a:schemeClr val="tx2">
                    <a:lumMod val="60000"/>
                    <a:lumOff val="40000"/>
                  </a:schemeClr>
                </a:solidFill>
                <a:latin typeface="HGS創英角ｺﾞｼｯｸUB" panose="020B0900000000000000" pitchFamily="50" charset="-128"/>
                <a:ea typeface="HGS創英角ｺﾞｼｯｸUB" panose="020B0900000000000000" pitchFamily="50" charset="-128"/>
              </a:rPr>
              <a:t>病床転換促進事業補助金（実績）</a:t>
            </a:r>
          </a:p>
        </p:txBody>
      </p:sp>
      <p:pic>
        <p:nvPicPr>
          <p:cNvPr id="4" name="図 3"/>
          <p:cNvPicPr>
            <a:picLocks noChangeAspect="1"/>
          </p:cNvPicPr>
          <p:nvPr/>
        </p:nvPicPr>
        <p:blipFill>
          <a:blip r:embed="rId5"/>
          <a:stretch>
            <a:fillRect/>
          </a:stretch>
        </p:blipFill>
        <p:spPr>
          <a:xfrm>
            <a:off x="161716" y="4201484"/>
            <a:ext cx="8737757" cy="2521282"/>
          </a:xfrm>
          <a:prstGeom prst="rect">
            <a:avLst/>
          </a:prstGeom>
        </p:spPr>
      </p:pic>
    </p:spTree>
    <p:extLst>
      <p:ext uri="{BB962C8B-B14F-4D97-AF65-F5344CB8AC3E}">
        <p14:creationId xmlns:p14="http://schemas.microsoft.com/office/powerpoint/2010/main" val="11382681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3"/>
          <a:stretch>
            <a:fillRect/>
          </a:stretch>
        </p:blipFill>
        <p:spPr>
          <a:xfrm>
            <a:off x="179513" y="3669939"/>
            <a:ext cx="7344815" cy="793950"/>
          </a:xfrm>
          <a:prstGeom prst="rect">
            <a:avLst/>
          </a:prstGeom>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6979326" y="6492875"/>
            <a:ext cx="2133600" cy="365125"/>
          </a:xfrm>
        </p:spPr>
        <p:txBody>
          <a:bodyPr/>
          <a:lstStyle/>
          <a:p>
            <a:fld id="{A9848611-8FAA-4BFC-BAAD-33CAF1A3E273}" type="slidenum">
              <a:rPr kumimoji="1" lang="ja-JP" altLang="en-US" sz="1800" smtClean="0">
                <a:solidFill>
                  <a:schemeClr val="tx1"/>
                </a:solidFill>
              </a:rPr>
              <a:t>11</a:t>
            </a:fld>
            <a:endParaRPr kumimoji="1" lang="ja-JP" altLang="en-US" sz="1800" dirty="0">
              <a:solidFill>
                <a:schemeClr val="tx1"/>
              </a:solidFill>
            </a:endParaRPr>
          </a:p>
        </p:txBody>
      </p:sp>
      <p:sp>
        <p:nvSpPr>
          <p:cNvPr id="10" name="Oval 64">
            <a:hlinkClick r:id="rId4" action="ppaction://hlinksldjump"/>
            <a:extLst>
              <a:ext uri="{FF2B5EF4-FFF2-40B4-BE49-F238E27FC236}">
                <a16:creationId xmlns:a16="http://schemas.microsoft.com/office/drawing/2014/main"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1" name="タイトル 1">
            <a:extLst>
              <a:ext uri="{FF2B5EF4-FFF2-40B4-BE49-F238E27FC236}">
                <a16:creationId xmlns:a16="http://schemas.microsoft.com/office/drawing/2014/main" id="{30BE5A27-A407-4A14-A9BE-5866682C3C6B}"/>
              </a:ext>
            </a:extLst>
          </p:cNvPr>
          <p:cNvSpPr txBox="1">
            <a:spLocks/>
          </p:cNvSpPr>
          <p:nvPr/>
        </p:nvSpPr>
        <p:spPr>
          <a:xfrm>
            <a:off x="120085" y="61194"/>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三島二次医療圏の概要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３</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診療実態の分析の結果</a:t>
            </a:r>
          </a:p>
        </p:txBody>
      </p:sp>
      <p:sp>
        <p:nvSpPr>
          <p:cNvPr id="13" name="テキスト ボックス 12">
            <a:extLst>
              <a:ext uri="{FF2B5EF4-FFF2-40B4-BE49-F238E27FC236}">
                <a16:creationId xmlns:a16="http://schemas.microsoft.com/office/drawing/2014/main" id="{8957656B-6DE6-44E0-85D6-7CF39E5B6647}"/>
              </a:ext>
            </a:extLst>
          </p:cNvPr>
          <p:cNvSpPr txBox="1"/>
          <p:nvPr/>
        </p:nvSpPr>
        <p:spPr>
          <a:xfrm>
            <a:off x="46678" y="1473409"/>
            <a:ext cx="747764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a:solidFill>
                  <a:schemeClr val="accent1">
                    <a:lumMod val="75000"/>
                  </a:schemeClr>
                </a:solidFill>
              </a:rPr>
              <a:t>●</a:t>
            </a:r>
            <a:r>
              <a:rPr lang="ja-JP" altLang="en-US" sz="1400" kern="100" dirty="0">
                <a:latin typeface="Meiryo UI" panose="020B0604030504040204" pitchFamily="50" charset="-128"/>
                <a:ea typeface="Meiryo UI" panose="020B0604030504040204" pitchFamily="50" charset="-128"/>
                <a:cs typeface="Times New Roman"/>
              </a:rPr>
              <a:t>病床機能報告と病床数の必要量の</a:t>
            </a:r>
            <a:r>
              <a:rPr lang="ja-JP" altLang="en-US" sz="1400" kern="100" dirty="0" smtClean="0">
                <a:latin typeface="Meiryo UI" panose="020B0604030504040204" pitchFamily="50" charset="-128"/>
                <a:ea typeface="Meiryo UI" panose="020B0604030504040204" pitchFamily="50" charset="-128"/>
                <a:cs typeface="Times New Roman"/>
              </a:rPr>
              <a:t>比較（</a:t>
            </a:r>
            <a:r>
              <a:rPr lang="en-US" altLang="ja-JP" sz="1400" kern="100" dirty="0" smtClean="0">
                <a:latin typeface="Meiryo UI" panose="020B0604030504040204" pitchFamily="50" charset="-128"/>
                <a:ea typeface="Meiryo UI" panose="020B0604030504040204" pitchFamily="50" charset="-128"/>
                <a:cs typeface="Times New Roman"/>
              </a:rPr>
              <a:t>※2019</a:t>
            </a:r>
            <a:r>
              <a:rPr lang="ja-JP" altLang="en-US" sz="1400" kern="100" dirty="0" smtClean="0">
                <a:latin typeface="Meiryo UI" panose="020B0604030504040204" pitchFamily="50" charset="-128"/>
                <a:ea typeface="Meiryo UI" panose="020B0604030504040204" pitchFamily="50" charset="-128"/>
                <a:cs typeface="Times New Roman"/>
              </a:rPr>
              <a:t>年度は速報値）</a:t>
            </a:r>
            <a:endParaRPr lang="ja-JP" sz="1400" kern="100" dirty="0">
              <a:effectLst/>
              <a:latin typeface="Meiryo UI" panose="020B0604030504040204" pitchFamily="50" charset="-128"/>
              <a:ea typeface="Meiryo UI" panose="020B0604030504040204" pitchFamily="50" charset="-128"/>
              <a:cs typeface="Times New Roman"/>
            </a:endParaRPr>
          </a:p>
        </p:txBody>
      </p:sp>
      <p:sp>
        <p:nvSpPr>
          <p:cNvPr id="23" name="テキスト ボックス 22">
            <a:extLst>
              <a:ext uri="{FF2B5EF4-FFF2-40B4-BE49-F238E27FC236}">
                <a16:creationId xmlns:a16="http://schemas.microsoft.com/office/drawing/2014/main" id="{8957656B-6DE6-44E0-85D6-7CF39E5B6647}"/>
              </a:ext>
            </a:extLst>
          </p:cNvPr>
          <p:cNvSpPr txBox="1"/>
          <p:nvPr/>
        </p:nvSpPr>
        <p:spPr>
          <a:xfrm>
            <a:off x="27519" y="3381385"/>
            <a:ext cx="5941050"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a:solidFill>
                  <a:schemeClr val="accent1">
                    <a:lumMod val="75000"/>
                  </a:schemeClr>
                </a:solidFill>
              </a:rPr>
              <a:t>●</a:t>
            </a:r>
            <a:r>
              <a:rPr lang="ja-JP" altLang="en-US" sz="1400" kern="100" dirty="0">
                <a:latin typeface="Meiryo UI" panose="020B0604030504040204" pitchFamily="50" charset="-128"/>
                <a:ea typeface="Meiryo UI" panose="020B0604030504040204" pitchFamily="50" charset="-128"/>
                <a:cs typeface="Times New Roman"/>
              </a:rPr>
              <a:t>病床機能報告（</a:t>
            </a:r>
            <a:r>
              <a:rPr lang="en-US" altLang="ja-JP" sz="1400" kern="100" dirty="0" smtClean="0">
                <a:latin typeface="Meiryo UI" panose="020B0604030504040204" pitchFamily="50" charset="-128"/>
                <a:ea typeface="Meiryo UI" panose="020B0604030504040204" pitchFamily="50" charset="-128"/>
                <a:cs typeface="Times New Roman"/>
              </a:rPr>
              <a:t>2019</a:t>
            </a:r>
            <a:r>
              <a:rPr lang="ja-JP" altLang="en-US" sz="1400" kern="100" dirty="0" smtClean="0">
                <a:latin typeface="Meiryo UI" panose="020B0604030504040204" pitchFamily="50" charset="-128"/>
                <a:ea typeface="Meiryo UI" panose="020B0604030504040204" pitchFamily="50" charset="-128"/>
                <a:cs typeface="Times New Roman"/>
              </a:rPr>
              <a:t>年度</a:t>
            </a:r>
            <a:r>
              <a:rPr lang="ja-JP" altLang="en-US" sz="1400" kern="100" dirty="0">
                <a:latin typeface="Meiryo UI" panose="020B0604030504040204" pitchFamily="50" charset="-128"/>
                <a:ea typeface="Meiryo UI" panose="020B0604030504040204" pitchFamily="50" charset="-128"/>
                <a:cs typeface="Times New Roman"/>
              </a:rPr>
              <a:t>）と病床数の必要量（</a:t>
            </a:r>
            <a:r>
              <a:rPr lang="en-US" altLang="ja-JP" sz="1400" kern="100" dirty="0">
                <a:latin typeface="Meiryo UI" panose="020B0604030504040204" pitchFamily="50" charset="-128"/>
                <a:ea typeface="Meiryo UI" panose="020B0604030504040204" pitchFamily="50" charset="-128"/>
                <a:cs typeface="Times New Roman"/>
              </a:rPr>
              <a:t>2025</a:t>
            </a:r>
            <a:r>
              <a:rPr lang="ja-JP" altLang="en-US" sz="1400" kern="100" dirty="0">
                <a:latin typeface="Meiryo UI" panose="020B0604030504040204" pitchFamily="50" charset="-128"/>
                <a:ea typeface="Meiryo UI" panose="020B0604030504040204" pitchFamily="50" charset="-128"/>
                <a:cs typeface="Times New Roman"/>
              </a:rPr>
              <a:t>年）の割合の比較</a:t>
            </a:r>
            <a:endParaRPr lang="ja-JP" sz="1400" kern="100" dirty="0">
              <a:effectLst/>
              <a:latin typeface="Meiryo UI" panose="020B0604030504040204" pitchFamily="50" charset="-128"/>
              <a:ea typeface="Meiryo UI" panose="020B0604030504040204" pitchFamily="50" charset="-128"/>
              <a:cs typeface="Times New Roman"/>
            </a:endParaRPr>
          </a:p>
        </p:txBody>
      </p:sp>
      <p:sp>
        <p:nvSpPr>
          <p:cNvPr id="31" name="テキスト ボックス 16"/>
          <p:cNvSpPr txBox="1"/>
          <p:nvPr/>
        </p:nvSpPr>
        <p:spPr>
          <a:xfrm>
            <a:off x="4156168" y="4558980"/>
            <a:ext cx="4819290" cy="319251"/>
          </a:xfrm>
          <a:prstGeom prst="rect">
            <a:avLst/>
          </a:prstGeom>
          <a:solidFill>
            <a:schemeClr val="accent1">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b="1" dirty="0">
                <a:latin typeface="HGPｺﾞｼｯｸM" panose="020B0600000000000000" pitchFamily="50" charset="-128"/>
                <a:ea typeface="HGPｺﾞｼｯｸM" panose="020B0600000000000000" pitchFamily="50" charset="-128"/>
              </a:rPr>
              <a:t>サブアキュート・ポスト　アキュート・リハビリ機能の</a:t>
            </a:r>
            <a:r>
              <a:rPr kumimoji="1" lang="ja-JP" altLang="en-US" sz="1400" b="1" dirty="0">
                <a:latin typeface="HGPｺﾞｼｯｸM" panose="020B0600000000000000" pitchFamily="50" charset="-128"/>
                <a:ea typeface="HGPｺﾞｼｯｸM" panose="020B0600000000000000" pitchFamily="50" charset="-128"/>
              </a:rPr>
              <a:t>現状と将来の予測</a:t>
            </a:r>
          </a:p>
        </p:txBody>
      </p:sp>
      <p:sp>
        <p:nvSpPr>
          <p:cNvPr id="32" name="角丸四角形 31"/>
          <p:cNvSpPr/>
          <p:nvPr/>
        </p:nvSpPr>
        <p:spPr>
          <a:xfrm>
            <a:off x="5093004" y="4143216"/>
            <a:ext cx="1169546" cy="141676"/>
          </a:xfrm>
          <a:prstGeom prst="roundRect">
            <a:avLst/>
          </a:prstGeom>
          <a:no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cxnSp>
        <p:nvCxnSpPr>
          <p:cNvPr id="33" name="直線矢印コネクタ 32"/>
          <p:cNvCxnSpPr>
            <a:cxnSpLocks/>
          </p:cNvCxnSpPr>
          <p:nvPr/>
        </p:nvCxnSpPr>
        <p:spPr>
          <a:xfrm>
            <a:off x="5547248" y="4273784"/>
            <a:ext cx="779571" cy="1412299"/>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a:cxnSpLocks/>
            <a:endCxn id="51" idx="0"/>
          </p:cNvCxnSpPr>
          <p:nvPr/>
        </p:nvCxnSpPr>
        <p:spPr>
          <a:xfrm>
            <a:off x="6225141" y="4429511"/>
            <a:ext cx="332971" cy="173519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35" name="角丸四角形 34"/>
          <p:cNvSpPr/>
          <p:nvPr/>
        </p:nvSpPr>
        <p:spPr>
          <a:xfrm>
            <a:off x="5652120" y="4305155"/>
            <a:ext cx="610430" cy="158733"/>
          </a:xfrm>
          <a:prstGeom prst="roundRect">
            <a:avLst/>
          </a:prstGeom>
          <a:no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graphicFrame>
        <p:nvGraphicFramePr>
          <p:cNvPr id="50" name="表 49"/>
          <p:cNvGraphicFramePr>
            <a:graphicFrameLocks noGrp="1"/>
          </p:cNvGraphicFramePr>
          <p:nvPr>
            <p:extLst>
              <p:ext uri="{D42A27DB-BD31-4B8C-83A1-F6EECF244321}">
                <p14:modId xmlns:p14="http://schemas.microsoft.com/office/powerpoint/2010/main" val="1936624086"/>
              </p:ext>
            </p:extLst>
          </p:nvPr>
        </p:nvGraphicFramePr>
        <p:xfrm>
          <a:off x="4281413" y="5308693"/>
          <a:ext cx="2765490" cy="466960"/>
        </p:xfrm>
        <a:graphic>
          <a:graphicData uri="http://schemas.openxmlformats.org/drawingml/2006/table">
            <a:tbl>
              <a:tblPr>
                <a:tableStyleId>{BC89EF96-8CEA-46FF-86C4-4CE0E7609802}</a:tableStyleId>
              </a:tblPr>
              <a:tblGrid>
                <a:gridCol w="1878992">
                  <a:extLst>
                    <a:ext uri="{9D8B030D-6E8A-4147-A177-3AD203B41FA5}">
                      <a16:colId xmlns:a16="http://schemas.microsoft.com/office/drawing/2014/main" val="20000"/>
                    </a:ext>
                  </a:extLst>
                </a:gridCol>
                <a:gridCol w="886498">
                  <a:extLst>
                    <a:ext uri="{9D8B030D-6E8A-4147-A177-3AD203B41FA5}">
                      <a16:colId xmlns:a16="http://schemas.microsoft.com/office/drawing/2014/main" val="20001"/>
                    </a:ext>
                  </a:extLst>
                </a:gridCol>
              </a:tblGrid>
              <a:tr h="233480">
                <a:tc>
                  <a:txBody>
                    <a:bodyPr/>
                    <a:lstStyle/>
                    <a:p>
                      <a:pPr algn="l" fontAlgn="ctr"/>
                      <a:r>
                        <a:rPr lang="en-US" altLang="ja-JP" sz="1300" b="0" i="0" u="none" strike="noStrike" dirty="0" smtClean="0">
                          <a:solidFill>
                            <a:schemeClr val="tx1"/>
                          </a:solidFill>
                          <a:effectLst/>
                          <a:latin typeface="+mn-ea"/>
                          <a:ea typeface="+mn-ea"/>
                        </a:rPr>
                        <a:t>2018</a:t>
                      </a:r>
                      <a:r>
                        <a:rPr lang="ja-JP" altLang="en-US" sz="1300" b="0" i="0" u="none" strike="noStrike" dirty="0" smtClean="0">
                          <a:solidFill>
                            <a:schemeClr val="tx1"/>
                          </a:solidFill>
                          <a:effectLst/>
                          <a:latin typeface="+mn-ea"/>
                          <a:ea typeface="+mn-ea"/>
                        </a:rPr>
                        <a:t>年度</a:t>
                      </a:r>
                      <a:endParaRPr lang="zh-TW" altLang="en-US" sz="13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400" u="none" strike="noStrike" dirty="0" smtClean="0">
                          <a:effectLst/>
                          <a:latin typeface="+mn-lt"/>
                          <a:ea typeface="+mn-ea"/>
                        </a:rPr>
                        <a:t>25.9%</a:t>
                      </a:r>
                      <a:endParaRPr lang="en-US" altLang="ja-JP" sz="1400" b="0" i="0" u="none" strike="noStrike" dirty="0">
                        <a:solidFill>
                          <a:srgbClr val="000000"/>
                        </a:solidFill>
                        <a:effectLst/>
                        <a:latin typeface="+mn-lt"/>
                        <a:ea typeface="+mn-ea"/>
                      </a:endParaRPr>
                    </a:p>
                  </a:txBody>
                  <a:tcPr marL="9525" marR="9525" marT="9525" marB="0" anchor="ctr"/>
                </a:tc>
                <a:extLst>
                  <a:ext uri="{0D108BD9-81ED-4DB2-BD59-A6C34878D82A}">
                    <a16:rowId xmlns:a16="http://schemas.microsoft.com/office/drawing/2014/main" val="10000"/>
                  </a:ext>
                </a:extLst>
              </a:tr>
              <a:tr h="233480">
                <a:tc>
                  <a:txBody>
                    <a:bodyPr/>
                    <a:lstStyle/>
                    <a:p>
                      <a:pPr algn="l" fontAlgn="ctr"/>
                      <a:r>
                        <a:rPr lang="en-US" altLang="ja-JP" sz="1300" b="0" i="0" u="none" strike="noStrike" dirty="0" smtClean="0">
                          <a:solidFill>
                            <a:srgbClr val="000000"/>
                          </a:solidFill>
                          <a:effectLst/>
                          <a:latin typeface="+mn-ea"/>
                          <a:ea typeface="+mn-ea"/>
                        </a:rPr>
                        <a:t>2019</a:t>
                      </a:r>
                      <a:r>
                        <a:rPr lang="ja-JP" altLang="en-US" sz="1300" b="0" i="0" u="none" strike="noStrike" dirty="0" smtClean="0">
                          <a:solidFill>
                            <a:srgbClr val="000000"/>
                          </a:solidFill>
                          <a:effectLst/>
                          <a:latin typeface="+mn-ea"/>
                          <a:ea typeface="+mn-ea"/>
                        </a:rPr>
                        <a:t>年度（速報値）</a:t>
                      </a:r>
                      <a:endParaRPr lang="zh-TW" altLang="en-US" sz="13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400" b="0" i="0" u="none" strike="noStrike" dirty="0" smtClean="0">
                          <a:solidFill>
                            <a:srgbClr val="000000"/>
                          </a:solidFill>
                          <a:effectLst/>
                          <a:latin typeface="+mn-lt"/>
                          <a:ea typeface="+mn-ea"/>
                        </a:rPr>
                        <a:t>29.5%</a:t>
                      </a:r>
                      <a:endParaRPr lang="en-US" altLang="ja-JP" sz="1400" b="0" i="0" u="none" strike="noStrike" dirty="0">
                        <a:solidFill>
                          <a:srgbClr val="000000"/>
                        </a:solidFill>
                        <a:effectLst/>
                        <a:latin typeface="+mn-lt"/>
                        <a:ea typeface="+mn-ea"/>
                      </a:endParaRPr>
                    </a:p>
                  </a:txBody>
                  <a:tcPr marL="9525" marR="9525" marT="9525" marB="0" anchor="ctr"/>
                </a:tc>
                <a:extLst>
                  <a:ext uri="{0D108BD9-81ED-4DB2-BD59-A6C34878D82A}">
                    <a16:rowId xmlns:a16="http://schemas.microsoft.com/office/drawing/2014/main" val="989151679"/>
                  </a:ext>
                </a:extLst>
              </a:tr>
            </a:tbl>
          </a:graphicData>
        </a:graphic>
      </p:graphicFrame>
      <p:graphicFrame>
        <p:nvGraphicFramePr>
          <p:cNvPr id="51" name="表 50"/>
          <p:cNvGraphicFramePr>
            <a:graphicFrameLocks noGrp="1"/>
          </p:cNvGraphicFramePr>
          <p:nvPr>
            <p:extLst>
              <p:ext uri="{D42A27DB-BD31-4B8C-83A1-F6EECF244321}">
                <p14:modId xmlns:p14="http://schemas.microsoft.com/office/powerpoint/2010/main" val="3297650841"/>
              </p:ext>
            </p:extLst>
          </p:nvPr>
        </p:nvGraphicFramePr>
        <p:xfrm>
          <a:off x="6088916" y="6164701"/>
          <a:ext cx="938392" cy="315460"/>
        </p:xfrm>
        <a:graphic>
          <a:graphicData uri="http://schemas.openxmlformats.org/drawingml/2006/table">
            <a:tbl>
              <a:tblPr>
                <a:tableStyleId>{BC89EF96-8CEA-46FF-86C4-4CE0E7609802}</a:tableStyleId>
              </a:tblPr>
              <a:tblGrid>
                <a:gridCol w="938392">
                  <a:extLst>
                    <a:ext uri="{9D8B030D-6E8A-4147-A177-3AD203B41FA5}">
                      <a16:colId xmlns:a16="http://schemas.microsoft.com/office/drawing/2014/main" val="20000"/>
                    </a:ext>
                  </a:extLst>
                </a:gridCol>
              </a:tblGrid>
              <a:tr h="315460">
                <a:tc>
                  <a:txBody>
                    <a:bodyPr/>
                    <a:lstStyle/>
                    <a:p>
                      <a:pPr algn="r" fontAlgn="ctr"/>
                      <a:r>
                        <a:rPr lang="en-US" altLang="ja-JP" sz="1400" u="none" strike="noStrike" dirty="0">
                          <a:effectLst/>
                        </a:rPr>
                        <a:t>30.6%</a:t>
                      </a:r>
                      <a:endParaRPr lang="en-US" altLang="ja-JP" sz="14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val="10000"/>
                  </a:ext>
                </a:extLst>
              </a:tr>
            </a:tbl>
          </a:graphicData>
        </a:graphic>
      </p:graphicFrame>
      <p:sp>
        <p:nvSpPr>
          <p:cNvPr id="52" name="右中かっこ 51"/>
          <p:cNvSpPr/>
          <p:nvPr/>
        </p:nvSpPr>
        <p:spPr>
          <a:xfrm>
            <a:off x="7035783" y="5549757"/>
            <a:ext cx="250250" cy="898274"/>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t"/>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kumimoji="1" lang="ja-JP" altLang="en-US" sz="1100"/>
          </a:p>
        </p:txBody>
      </p:sp>
      <p:sp>
        <p:nvSpPr>
          <p:cNvPr id="53" name="角丸四角形 52"/>
          <p:cNvSpPr/>
          <p:nvPr/>
        </p:nvSpPr>
        <p:spPr>
          <a:xfrm>
            <a:off x="7350302" y="5595830"/>
            <a:ext cx="1327866" cy="806128"/>
          </a:xfrm>
          <a:prstGeom prst="roundRect">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dirty="0"/>
              <a:t>割合の差</a:t>
            </a:r>
            <a:endParaRPr kumimoji="1" lang="en-US" altLang="ja-JP" sz="1400" dirty="0"/>
          </a:p>
          <a:p>
            <a:pPr algn="ctr"/>
            <a:r>
              <a:rPr lang="en-US" altLang="ja-JP" sz="1400" dirty="0" smtClean="0"/>
              <a:t>1.</a:t>
            </a:r>
            <a:r>
              <a:rPr lang="en-US" altLang="ja-JP" sz="1400" dirty="0"/>
              <a:t>1</a:t>
            </a:r>
            <a:r>
              <a:rPr kumimoji="1" lang="en-US" altLang="ja-JP" sz="1400" dirty="0" smtClean="0"/>
              <a:t>%</a:t>
            </a:r>
            <a:endParaRPr kumimoji="1" lang="en-US" altLang="ja-JP" sz="1400" dirty="0"/>
          </a:p>
          <a:p>
            <a:pPr algn="ctr"/>
            <a:r>
              <a:rPr kumimoji="1" lang="en-US" altLang="ja-JP" sz="1400" dirty="0"/>
              <a:t>(</a:t>
            </a:r>
            <a:r>
              <a:rPr kumimoji="1" lang="ja-JP" altLang="en-US" sz="1400" dirty="0" smtClean="0"/>
              <a:t>約</a:t>
            </a:r>
            <a:r>
              <a:rPr lang="en-US" altLang="ja-JP" sz="1400" dirty="0" smtClean="0"/>
              <a:t>7</a:t>
            </a:r>
            <a:r>
              <a:rPr kumimoji="1" lang="en-US" altLang="ja-JP" sz="1400" dirty="0" smtClean="0"/>
              <a:t>0</a:t>
            </a:r>
            <a:r>
              <a:rPr kumimoji="1" lang="ja-JP" altLang="en-US" sz="1400" dirty="0"/>
              <a:t>床</a:t>
            </a:r>
            <a:r>
              <a:rPr kumimoji="1" lang="en-US" altLang="ja-JP" sz="1400" dirty="0"/>
              <a:t>)</a:t>
            </a:r>
          </a:p>
        </p:txBody>
      </p:sp>
      <p:sp>
        <p:nvSpPr>
          <p:cNvPr id="54" name="テキスト ボックス 10">
            <a:extLst>
              <a:ext uri="{FF2B5EF4-FFF2-40B4-BE49-F238E27FC236}">
                <a16:creationId xmlns:a16="http://schemas.microsoft.com/office/drawing/2014/main" id="{8957656B-6DE6-44E0-85D6-7CF39E5B6647}"/>
              </a:ext>
            </a:extLst>
          </p:cNvPr>
          <p:cNvSpPr txBox="1"/>
          <p:nvPr/>
        </p:nvSpPr>
        <p:spPr>
          <a:xfrm>
            <a:off x="4192686" y="5856924"/>
            <a:ext cx="2498078"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kern="100" dirty="0">
                <a:latin typeface="+mn-ea"/>
                <a:cs typeface="Times New Roman"/>
              </a:rPr>
              <a:t>②</a:t>
            </a:r>
            <a:r>
              <a:rPr lang="ja-JP" altLang="en-US" sz="1400" kern="100" dirty="0">
                <a:effectLst/>
                <a:latin typeface="+mn-ea"/>
                <a:cs typeface="Times New Roman"/>
              </a:rPr>
              <a:t>病床数の必要量（回復期）</a:t>
            </a:r>
            <a:endParaRPr lang="ja-JP" sz="1400" kern="100" dirty="0">
              <a:effectLst/>
              <a:latin typeface="+mn-ea"/>
              <a:cs typeface="Times New Roman"/>
            </a:endParaRPr>
          </a:p>
        </p:txBody>
      </p:sp>
      <p:sp>
        <p:nvSpPr>
          <p:cNvPr id="55" name="テキスト ボックス 10">
            <a:extLst>
              <a:ext uri="{FF2B5EF4-FFF2-40B4-BE49-F238E27FC236}">
                <a16:creationId xmlns:a16="http://schemas.microsoft.com/office/drawing/2014/main" id="{8957656B-6DE6-44E0-85D6-7CF39E5B6647}"/>
              </a:ext>
            </a:extLst>
          </p:cNvPr>
          <p:cNvSpPr txBox="1"/>
          <p:nvPr/>
        </p:nvSpPr>
        <p:spPr>
          <a:xfrm>
            <a:off x="4221848" y="4909999"/>
            <a:ext cx="3734136"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kern="100" dirty="0">
                <a:effectLst/>
                <a:latin typeface="+mn-ea"/>
                <a:cs typeface="Times New Roman"/>
              </a:rPr>
              <a:t>①病床機能報告（地域急性期＋回復期）</a:t>
            </a:r>
            <a:endParaRPr lang="ja-JP" sz="1400" kern="100" dirty="0">
              <a:effectLst/>
              <a:latin typeface="+mn-ea"/>
              <a:cs typeface="Times New Roman"/>
            </a:endParaRPr>
          </a:p>
        </p:txBody>
      </p:sp>
      <p:sp>
        <p:nvSpPr>
          <p:cNvPr id="56" name="テキスト ボックス 10">
            <a:extLst>
              <a:ext uri="{FF2B5EF4-FFF2-40B4-BE49-F238E27FC236}">
                <a16:creationId xmlns:a16="http://schemas.microsoft.com/office/drawing/2014/main" id="{8957656B-6DE6-44E0-85D6-7CF39E5B6647}"/>
              </a:ext>
            </a:extLst>
          </p:cNvPr>
          <p:cNvSpPr txBox="1"/>
          <p:nvPr/>
        </p:nvSpPr>
        <p:spPr>
          <a:xfrm>
            <a:off x="7019607" y="6539042"/>
            <a:ext cx="1715727"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100" kern="100" dirty="0" smtClean="0">
                <a:latin typeface="Meiryo UI" panose="020B0604030504040204" pitchFamily="50" charset="-128"/>
                <a:ea typeface="Meiryo UI" panose="020B0604030504040204" pitchFamily="50" charset="-128"/>
                <a:cs typeface="Times New Roman"/>
              </a:rPr>
              <a:t>参照　病床機能報告</a:t>
            </a:r>
            <a:endParaRPr lang="ja-JP" sz="1100" kern="100" dirty="0">
              <a:effectLst/>
              <a:latin typeface="Meiryo UI" panose="020B0604030504040204" pitchFamily="50" charset="-128"/>
              <a:ea typeface="Meiryo UI" panose="020B0604030504040204" pitchFamily="50" charset="-128"/>
              <a:cs typeface="Times New Roman"/>
            </a:endParaRPr>
          </a:p>
        </p:txBody>
      </p:sp>
      <p:sp>
        <p:nvSpPr>
          <p:cNvPr id="26" name="タイトル 1">
            <a:extLst>
              <a:ext uri="{FF2B5EF4-FFF2-40B4-BE49-F238E27FC236}">
                <a16:creationId xmlns:a16="http://schemas.microsoft.com/office/drawing/2014/main" id="{77D78C8B-7190-4F9F-BF24-FAD4DFE9F181}"/>
              </a:ext>
            </a:extLst>
          </p:cNvPr>
          <p:cNvSpPr txBox="1">
            <a:spLocks/>
          </p:cNvSpPr>
          <p:nvPr/>
        </p:nvSpPr>
        <p:spPr>
          <a:xfrm>
            <a:off x="97083" y="538095"/>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smtClean="0">
                <a:latin typeface="HGP創英角ｺﾞｼｯｸUB" panose="020B0900000000000000" pitchFamily="50" charset="-128"/>
                <a:ea typeface="HGP創英角ｺﾞｼｯｸUB" panose="020B0900000000000000" pitchFamily="50" charset="-128"/>
              </a:rPr>
              <a:t>病床数</a:t>
            </a:r>
            <a:r>
              <a:rPr lang="ja-JP" altLang="en-US" sz="2200" dirty="0">
                <a:latin typeface="HGP創英角ｺﾞｼｯｸUB" panose="020B0900000000000000" pitchFamily="50" charset="-128"/>
                <a:ea typeface="HGP創英角ｺﾞｼｯｸUB" panose="020B0900000000000000" pitchFamily="50" charset="-128"/>
              </a:rPr>
              <a:t>の必要量における回復期機能を担う病床数の確保には、</a:t>
            </a:r>
            <a:endParaRPr lang="en-US" altLang="ja-JP" sz="2200" dirty="0">
              <a:latin typeface="HGP創英角ｺﾞｼｯｸUB" panose="020B0900000000000000" pitchFamily="50" charset="-128"/>
              <a:ea typeface="HGP創英角ｺﾞｼｯｸUB" panose="020B0900000000000000" pitchFamily="50" charset="-128"/>
            </a:endParaRPr>
          </a:p>
          <a:p>
            <a:pPr algn="l"/>
            <a:r>
              <a:rPr lang="ja-JP" altLang="en-US" sz="2200" dirty="0">
                <a:latin typeface="HGP創英角ｺﾞｼｯｸUB" panose="020B0900000000000000" pitchFamily="50" charset="-128"/>
                <a:ea typeface="HGP創英角ｺﾞｼｯｸUB" panose="020B0900000000000000" pitchFamily="50" charset="-128"/>
              </a:rPr>
              <a:t>　　　　　　　　　三島二次医療圏で</a:t>
            </a:r>
            <a:r>
              <a:rPr lang="ja-JP" altLang="en-US" sz="2200" dirty="0" smtClean="0">
                <a:latin typeface="HGP創英角ｺﾞｼｯｸUB" panose="020B0900000000000000" pitchFamily="50" charset="-128"/>
                <a:ea typeface="HGP創英角ｺﾞｼｯｸUB" panose="020B0900000000000000" pitchFamily="50" charset="-128"/>
              </a:rPr>
              <a:t>約</a:t>
            </a:r>
            <a:r>
              <a:rPr lang="en-US" altLang="ja-JP" sz="2200" dirty="0" smtClean="0">
                <a:solidFill>
                  <a:srgbClr val="FF0000"/>
                </a:solidFill>
                <a:latin typeface="HGP創英角ｺﾞｼｯｸUB" panose="020B0900000000000000" pitchFamily="50" charset="-128"/>
                <a:ea typeface="HGP創英角ｺﾞｼｯｸUB" panose="020B0900000000000000" pitchFamily="50" charset="-128"/>
              </a:rPr>
              <a:t>1</a:t>
            </a:r>
            <a:r>
              <a:rPr lang="ja-JP" altLang="en-US" sz="2200" dirty="0" smtClean="0">
                <a:latin typeface="HGP創英角ｺﾞｼｯｸUB" panose="020B0900000000000000" pitchFamily="50" charset="-128"/>
                <a:ea typeface="HGP創英角ｺﾞｼｯｸUB" panose="020B0900000000000000" pitchFamily="50" charset="-128"/>
              </a:rPr>
              <a:t>％</a:t>
            </a:r>
            <a:r>
              <a:rPr lang="ja-JP" altLang="en-US" sz="2200" dirty="0">
                <a:latin typeface="HGP創英角ｺﾞｼｯｸUB" panose="020B0900000000000000" pitchFamily="50" charset="-128"/>
                <a:ea typeface="HGP創英角ｺﾞｼｯｸUB" panose="020B0900000000000000" pitchFamily="50" charset="-128"/>
              </a:rPr>
              <a:t>程度同機能への転換が必要と</a:t>
            </a:r>
            <a:r>
              <a:rPr lang="ja-JP" altLang="en-US" sz="2200" dirty="0" smtClean="0">
                <a:latin typeface="HGP創英角ｺﾞｼｯｸUB" panose="020B0900000000000000" pitchFamily="50" charset="-128"/>
                <a:ea typeface="HGP創英角ｺﾞｼｯｸUB" panose="020B0900000000000000" pitchFamily="50" charset="-128"/>
              </a:rPr>
              <a:t>推計</a:t>
            </a:r>
            <a:endParaRPr lang="ja-JP" altLang="en-US" sz="2200" dirty="0">
              <a:latin typeface="HGP創英角ｺﾞｼｯｸUB" panose="020B0900000000000000" pitchFamily="50" charset="-128"/>
              <a:ea typeface="HGP創英角ｺﾞｼｯｸUB" panose="020B0900000000000000" pitchFamily="50" charset="-128"/>
            </a:endParaRPr>
          </a:p>
        </p:txBody>
      </p:sp>
      <p:pic>
        <p:nvPicPr>
          <p:cNvPr id="4" name="図 3"/>
          <p:cNvPicPr>
            <a:picLocks noChangeAspect="1"/>
          </p:cNvPicPr>
          <p:nvPr/>
        </p:nvPicPr>
        <p:blipFill>
          <a:blip r:embed="rId5"/>
          <a:stretch>
            <a:fillRect/>
          </a:stretch>
        </p:blipFill>
        <p:spPr>
          <a:xfrm>
            <a:off x="179512" y="1759203"/>
            <a:ext cx="8498656" cy="1639581"/>
          </a:xfrm>
          <a:prstGeom prst="rect">
            <a:avLst/>
          </a:prstGeom>
        </p:spPr>
      </p:pic>
      <p:pic>
        <p:nvPicPr>
          <p:cNvPr id="12" name="図 11"/>
          <p:cNvPicPr>
            <a:picLocks noChangeAspect="1"/>
          </p:cNvPicPr>
          <p:nvPr/>
        </p:nvPicPr>
        <p:blipFill>
          <a:blip r:embed="rId6"/>
          <a:stretch>
            <a:fillRect/>
          </a:stretch>
        </p:blipFill>
        <p:spPr>
          <a:xfrm>
            <a:off x="67806" y="4613890"/>
            <a:ext cx="4041098" cy="2035469"/>
          </a:xfrm>
          <a:prstGeom prst="rect">
            <a:avLst/>
          </a:prstGeom>
        </p:spPr>
      </p:pic>
    </p:spTree>
    <p:extLst>
      <p:ext uri="{BB962C8B-B14F-4D97-AF65-F5344CB8AC3E}">
        <p14:creationId xmlns:p14="http://schemas.microsoft.com/office/powerpoint/2010/main" val="25214703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06101" y="6479772"/>
            <a:ext cx="2133600" cy="365125"/>
          </a:xfrm>
        </p:spPr>
        <p:txBody>
          <a:bodyPr/>
          <a:lstStyle/>
          <a:p>
            <a:fld id="{A9848611-8FAA-4BFC-BAAD-33CAF1A3E273}" type="slidenum">
              <a:rPr kumimoji="1" lang="ja-JP" altLang="en-US" sz="1800" smtClean="0">
                <a:solidFill>
                  <a:schemeClr val="tx1"/>
                </a:solidFill>
              </a:rPr>
              <a:t>12</a:t>
            </a:fld>
            <a:endParaRPr kumimoji="1" lang="ja-JP" altLang="en-US" sz="1800" dirty="0">
              <a:solidFill>
                <a:schemeClr val="tx1"/>
              </a:solidFill>
            </a:endParaRPr>
          </a:p>
        </p:txBody>
      </p:sp>
      <p:sp>
        <p:nvSpPr>
          <p:cNvPr id="7" name="タイトル 1">
            <a:extLst>
              <a:ext uri="{FF2B5EF4-FFF2-40B4-BE49-F238E27FC236}">
                <a16:creationId xmlns:a16="http://schemas.microsoft.com/office/drawing/2014/main" id="{77D78C8B-7190-4F9F-BF24-FAD4DFE9F181}"/>
              </a:ext>
            </a:extLst>
          </p:cNvPr>
          <p:cNvSpPr txBox="1">
            <a:spLocks/>
          </p:cNvSpPr>
          <p:nvPr/>
        </p:nvSpPr>
        <p:spPr>
          <a:xfrm>
            <a:off x="145072" y="965102"/>
            <a:ext cx="8824627" cy="951730"/>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smtClean="0">
                <a:latin typeface="HGP創英角ｺﾞｼｯｸUB" panose="020B0900000000000000" pitchFamily="50" charset="-128"/>
                <a:ea typeface="HGP創英角ｺﾞｼｯｸUB" panose="020B0900000000000000" pitchFamily="50" charset="-128"/>
              </a:rPr>
              <a:t>2025</a:t>
            </a:r>
            <a:r>
              <a:rPr lang="ja-JP" altLang="en-US" sz="2200" dirty="0" smtClean="0">
                <a:latin typeface="HGP創英角ｺﾞｼｯｸUB" panose="020B0900000000000000" pitchFamily="50" charset="-128"/>
                <a:ea typeface="HGP創英角ｺﾞｼｯｸUB" panose="020B0900000000000000" pitchFamily="50" charset="-128"/>
              </a:rPr>
              <a:t>年に向けた診療科の見直しを</a:t>
            </a:r>
            <a:r>
              <a:rPr lang="en-US" altLang="ja-JP" sz="2200" dirty="0">
                <a:latin typeface="HGP創英角ｺﾞｼｯｸUB" panose="020B0900000000000000" pitchFamily="50" charset="-128"/>
                <a:ea typeface="HGP創英角ｺﾞｼｯｸUB" panose="020B0900000000000000" pitchFamily="50" charset="-128"/>
              </a:rPr>
              <a:t>33</a:t>
            </a:r>
            <a:r>
              <a:rPr lang="ja-JP" altLang="en-US" sz="2200" dirty="0">
                <a:latin typeface="HGP創英角ｺﾞｼｯｸUB" panose="020B0900000000000000" pitchFamily="50" charset="-128"/>
                <a:ea typeface="HGP創英角ｺﾞｼｯｸUB" panose="020B0900000000000000" pitchFamily="50" charset="-128"/>
              </a:rPr>
              <a:t>か所の医療機関の内</a:t>
            </a:r>
            <a:r>
              <a:rPr lang="en-US" altLang="ja-JP" sz="2200" dirty="0" smtClean="0">
                <a:latin typeface="HGP創英角ｺﾞｼｯｸUB" panose="020B0900000000000000" pitchFamily="50" charset="-128"/>
                <a:ea typeface="HGP創英角ｺﾞｼｯｸUB" panose="020B0900000000000000" pitchFamily="50" charset="-128"/>
              </a:rPr>
              <a:t>12</a:t>
            </a:r>
            <a:r>
              <a:rPr lang="ja-JP" altLang="en-US" sz="2200" dirty="0" smtClean="0">
                <a:latin typeface="HGP創英角ｺﾞｼｯｸUB" panose="020B0900000000000000" pitchFamily="50" charset="-128"/>
                <a:ea typeface="HGP創英角ｺﾞｼｯｸUB" panose="020B0900000000000000" pitchFamily="50" charset="-128"/>
              </a:rPr>
              <a:t>か所が予定しており、建て替えを</a:t>
            </a:r>
            <a:r>
              <a:rPr lang="en-US" altLang="ja-JP" sz="2200" dirty="0" smtClean="0">
                <a:latin typeface="HGP創英角ｺﾞｼｯｸUB" panose="020B0900000000000000" pitchFamily="50" charset="-128"/>
                <a:ea typeface="HGP創英角ｺﾞｼｯｸUB" panose="020B0900000000000000" pitchFamily="50" charset="-128"/>
              </a:rPr>
              <a:t>10</a:t>
            </a:r>
            <a:r>
              <a:rPr lang="ja-JP" altLang="en-US" sz="2200" dirty="0" smtClean="0">
                <a:latin typeface="HGP創英角ｺﾞｼｯｸUB" panose="020B0900000000000000" pitchFamily="50" charset="-128"/>
                <a:ea typeface="HGP創英角ｺﾞｼｯｸUB" panose="020B0900000000000000" pitchFamily="50" charset="-128"/>
              </a:rPr>
              <a:t>か所が検討している。</a:t>
            </a:r>
            <a:endParaRPr lang="en-US" altLang="ja-JP" sz="2200" dirty="0">
              <a:latin typeface="HGP創英角ｺﾞｼｯｸUB" panose="020B0900000000000000" pitchFamily="50" charset="-128"/>
              <a:ea typeface="HGP創英角ｺﾞｼｯｸUB" panose="020B0900000000000000" pitchFamily="50" charset="-128"/>
            </a:endParaRPr>
          </a:p>
        </p:txBody>
      </p:sp>
      <p:sp>
        <p:nvSpPr>
          <p:cNvPr id="19" name="テキスト ボックス 18">
            <a:extLst>
              <a:ext uri="{FF2B5EF4-FFF2-40B4-BE49-F238E27FC236}">
                <a16:creationId xmlns:a16="http://schemas.microsoft.com/office/drawing/2014/main" id="{8957656B-6DE6-44E0-85D6-7CF39E5B6647}"/>
              </a:ext>
            </a:extLst>
          </p:cNvPr>
          <p:cNvSpPr txBox="1"/>
          <p:nvPr/>
        </p:nvSpPr>
        <p:spPr>
          <a:xfrm>
            <a:off x="268091" y="2099032"/>
            <a:ext cx="4054096"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en-US" altLang="ja-JP" sz="1400" kern="100" dirty="0" smtClean="0">
                <a:latin typeface="Meiryo UI" panose="020B0604030504040204" pitchFamily="50" charset="-128"/>
                <a:ea typeface="Meiryo UI" panose="020B0604030504040204" pitchFamily="50" charset="-128"/>
                <a:cs typeface="Times New Roman"/>
              </a:rPr>
              <a:t>2025</a:t>
            </a:r>
            <a:r>
              <a:rPr lang="ja-JP" altLang="en-US" sz="1400" kern="100" dirty="0">
                <a:latin typeface="Meiryo UI" panose="020B0604030504040204" pitchFamily="50" charset="-128"/>
                <a:ea typeface="Meiryo UI" panose="020B0604030504040204" pitchFamily="50" charset="-128"/>
                <a:cs typeface="Times New Roman"/>
              </a:rPr>
              <a:t>年に向けた診療科の見直しの予定の有無</a:t>
            </a:r>
          </a:p>
        </p:txBody>
      </p:sp>
      <p:sp>
        <p:nvSpPr>
          <p:cNvPr id="20" name="テキスト ボックス 19">
            <a:extLst>
              <a:ext uri="{FF2B5EF4-FFF2-40B4-BE49-F238E27FC236}">
                <a16:creationId xmlns:a16="http://schemas.microsoft.com/office/drawing/2014/main" id="{8957656B-6DE6-44E0-85D6-7CF39E5B6647}"/>
              </a:ext>
            </a:extLst>
          </p:cNvPr>
          <p:cNvSpPr txBox="1"/>
          <p:nvPr/>
        </p:nvSpPr>
        <p:spPr>
          <a:xfrm>
            <a:off x="4661958" y="2125578"/>
            <a:ext cx="3806171"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en-US" altLang="ja-JP" sz="1400" dirty="0" smtClean="0">
                <a:solidFill>
                  <a:schemeClr val="tx1"/>
                </a:solidFill>
                <a:latin typeface="Meiryo UI" panose="020B0604030504040204" pitchFamily="50" charset="-128"/>
                <a:ea typeface="Meiryo UI" panose="020B0604030504040204" pitchFamily="50" charset="-128"/>
              </a:rPr>
              <a:t>2025</a:t>
            </a:r>
            <a:r>
              <a:rPr lang="ja-JP" altLang="en-US" sz="1400" dirty="0" smtClean="0">
                <a:solidFill>
                  <a:schemeClr val="tx1"/>
                </a:solidFill>
                <a:latin typeface="Meiryo UI" panose="020B0604030504040204" pitchFamily="50" charset="-128"/>
                <a:ea typeface="Meiryo UI" panose="020B0604030504040204" pitchFamily="50" charset="-128"/>
              </a:rPr>
              <a:t>年までの</a:t>
            </a:r>
            <a:r>
              <a:rPr lang="ja-JP" altLang="en-US" sz="1400" kern="100" dirty="0" smtClean="0">
                <a:latin typeface="Meiryo UI" panose="020B0604030504040204" pitchFamily="50" charset="-128"/>
                <a:ea typeface="Meiryo UI" panose="020B0604030504040204" pitchFamily="50" charset="-128"/>
                <a:cs typeface="Times New Roman"/>
              </a:rPr>
              <a:t>建て替えの検討の有無</a:t>
            </a:r>
            <a:endParaRPr lang="en-US" altLang="ja-JP" sz="1400" kern="100" dirty="0" smtClean="0">
              <a:latin typeface="Meiryo UI" panose="020B0604030504040204" pitchFamily="50" charset="-128"/>
              <a:ea typeface="Meiryo UI" panose="020B0604030504040204" pitchFamily="50" charset="-128"/>
              <a:cs typeface="Times New Roman"/>
            </a:endParaRPr>
          </a:p>
        </p:txBody>
      </p:sp>
      <p:sp>
        <p:nvSpPr>
          <p:cNvPr id="14"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88301" y="155486"/>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7" name="タイトル 1">
            <a:extLst>
              <a:ext uri="{FF2B5EF4-FFF2-40B4-BE49-F238E27FC236}">
                <a16:creationId xmlns:a16="http://schemas.microsoft.com/office/drawing/2014/main" id="{30BE5A27-A407-4A14-A9BE-5866682C3C6B}"/>
              </a:ext>
            </a:extLst>
          </p:cNvPr>
          <p:cNvSpPr txBox="1">
            <a:spLocks/>
          </p:cNvSpPr>
          <p:nvPr/>
        </p:nvSpPr>
        <p:spPr>
          <a:xfrm>
            <a:off x="143711" y="155486"/>
            <a:ext cx="9539495"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smtClean="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将来のあるべき医療体制に向けて </a:t>
            </a:r>
            <a:endPar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に向け各病院</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している医療</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機能・病床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機能等①</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18" name="テキスト ボックス 10">
            <a:extLst>
              <a:ext uri="{FF2B5EF4-FFF2-40B4-BE49-F238E27FC236}">
                <a16:creationId xmlns:a16="http://schemas.microsoft.com/office/drawing/2014/main" id="{8957656B-6DE6-44E0-85D6-7CF39E5B6647}"/>
              </a:ext>
            </a:extLst>
          </p:cNvPr>
          <p:cNvSpPr txBox="1"/>
          <p:nvPr/>
        </p:nvSpPr>
        <p:spPr>
          <a:xfrm>
            <a:off x="6474239" y="5851822"/>
            <a:ext cx="2428509"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参照</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a:t>
            </a:r>
            <a:r>
              <a:rPr lang="ja-JP" altLang="en-US" sz="1200" kern="100" dirty="0" smtClean="0">
                <a:effectLst/>
                <a:latin typeface="Meiryo UI" panose="020B0604030504040204" pitchFamily="50" charset="-128"/>
                <a:ea typeface="Meiryo UI" panose="020B0604030504040204" pitchFamily="50" charset="-128"/>
                <a:cs typeface="Times New Roman"/>
              </a:rPr>
              <a:t>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pic>
        <p:nvPicPr>
          <p:cNvPr id="2" name="図 1"/>
          <p:cNvPicPr>
            <a:picLocks noChangeAspect="1"/>
          </p:cNvPicPr>
          <p:nvPr/>
        </p:nvPicPr>
        <p:blipFill>
          <a:blip r:embed="rId4"/>
          <a:stretch>
            <a:fillRect/>
          </a:stretch>
        </p:blipFill>
        <p:spPr>
          <a:xfrm>
            <a:off x="336071" y="2461839"/>
            <a:ext cx="4325885" cy="3257813"/>
          </a:xfrm>
          <a:prstGeom prst="rect">
            <a:avLst/>
          </a:prstGeom>
        </p:spPr>
      </p:pic>
      <p:pic>
        <p:nvPicPr>
          <p:cNvPr id="4" name="図 3"/>
          <p:cNvPicPr>
            <a:picLocks noChangeAspect="1"/>
          </p:cNvPicPr>
          <p:nvPr/>
        </p:nvPicPr>
        <p:blipFill>
          <a:blip r:embed="rId5"/>
          <a:stretch>
            <a:fillRect/>
          </a:stretch>
        </p:blipFill>
        <p:spPr>
          <a:xfrm>
            <a:off x="4661957" y="2461838"/>
            <a:ext cx="4240791" cy="3257813"/>
          </a:xfrm>
          <a:prstGeom prst="rect">
            <a:avLst/>
          </a:prstGeom>
        </p:spPr>
      </p:pic>
    </p:spTree>
    <p:extLst>
      <p:ext uri="{BB962C8B-B14F-4D97-AF65-F5344CB8AC3E}">
        <p14:creationId xmlns:p14="http://schemas.microsoft.com/office/powerpoint/2010/main" val="40999392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3"/>
          <a:stretch>
            <a:fillRect/>
          </a:stretch>
        </p:blipFill>
        <p:spPr>
          <a:xfrm>
            <a:off x="3146753" y="4579497"/>
            <a:ext cx="5304618" cy="2205545"/>
          </a:xfrm>
          <a:prstGeom prst="rect">
            <a:avLst/>
          </a:prstGeom>
        </p:spPr>
      </p:pic>
      <p:pic>
        <p:nvPicPr>
          <p:cNvPr id="5" name="図 4"/>
          <p:cNvPicPr>
            <a:picLocks noChangeAspect="1"/>
          </p:cNvPicPr>
          <p:nvPr/>
        </p:nvPicPr>
        <p:blipFill>
          <a:blip r:embed="rId4"/>
          <a:stretch>
            <a:fillRect/>
          </a:stretch>
        </p:blipFill>
        <p:spPr>
          <a:xfrm>
            <a:off x="3690758" y="1721965"/>
            <a:ext cx="4818185" cy="2922034"/>
          </a:xfrm>
          <a:prstGeom prst="rect">
            <a:avLst/>
          </a:prstGeom>
        </p:spPr>
      </p:pic>
      <p:sp>
        <p:nvSpPr>
          <p:cNvPr id="17" name="四角形: 角を丸くする 16">
            <a:extLst>
              <a:ext uri="{FF2B5EF4-FFF2-40B4-BE49-F238E27FC236}">
                <a16:creationId xmlns:a16="http://schemas.microsoft.com/office/drawing/2014/main" id="{8AF4F525-33C2-458A-A335-F1F4602DA4AC}"/>
              </a:ext>
            </a:extLst>
          </p:cNvPr>
          <p:cNvSpPr/>
          <p:nvPr/>
        </p:nvSpPr>
        <p:spPr>
          <a:xfrm>
            <a:off x="2870843" y="4892189"/>
            <a:ext cx="4385765" cy="335807"/>
          </a:xfrm>
          <a:prstGeom prst="roundRect">
            <a:avLst/>
          </a:prstGeom>
          <a:noFill/>
          <a:ln w="3175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四角形: 角を丸くする 18">
            <a:extLst>
              <a:ext uri="{FF2B5EF4-FFF2-40B4-BE49-F238E27FC236}">
                <a16:creationId xmlns:a16="http://schemas.microsoft.com/office/drawing/2014/main" id="{71EA495F-493A-477B-BC7D-422C315F91CC}"/>
              </a:ext>
            </a:extLst>
          </p:cNvPr>
          <p:cNvSpPr/>
          <p:nvPr/>
        </p:nvSpPr>
        <p:spPr>
          <a:xfrm>
            <a:off x="3102163" y="2735917"/>
            <a:ext cx="5406780" cy="327855"/>
          </a:xfrm>
          <a:prstGeom prst="roundRect">
            <a:avLst/>
          </a:prstGeom>
          <a:noFill/>
          <a:ln w="317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p:cNvSpPr>
            <a:spLocks noGrp="1"/>
          </p:cNvSpPr>
          <p:nvPr>
            <p:ph type="sldNum" sz="quarter" idx="12"/>
          </p:nvPr>
        </p:nvSpPr>
        <p:spPr>
          <a:xfrm>
            <a:off x="6974904" y="6489323"/>
            <a:ext cx="2133600" cy="365125"/>
          </a:xfrm>
        </p:spPr>
        <p:txBody>
          <a:bodyPr/>
          <a:lstStyle/>
          <a:p>
            <a:fld id="{A9848611-8FAA-4BFC-BAAD-33CAF1A3E273}" type="slidenum">
              <a:rPr lang="ja-JP" altLang="en-US" sz="1800" smtClean="0">
                <a:solidFill>
                  <a:schemeClr val="tx1"/>
                </a:solidFill>
              </a:rPr>
              <a:pPr/>
              <a:t>13</a:t>
            </a:fld>
            <a:endParaRPr lang="ja-JP" altLang="en-US" sz="1800" dirty="0">
              <a:solidFill>
                <a:schemeClr val="tx1"/>
              </a:solidFill>
            </a:endParaRPr>
          </a:p>
        </p:txBody>
      </p:sp>
      <p:sp>
        <p:nvSpPr>
          <p:cNvPr id="32" name="テキスト ボックス 10">
            <a:extLst>
              <a:ext uri="{FF2B5EF4-FFF2-40B4-BE49-F238E27FC236}">
                <a16:creationId xmlns:a16="http://schemas.microsoft.com/office/drawing/2014/main" id="{47FDF32D-43ED-4A66-9CFA-E114E8625D81}"/>
              </a:ext>
            </a:extLst>
          </p:cNvPr>
          <p:cNvSpPr txBox="1"/>
          <p:nvPr/>
        </p:nvSpPr>
        <p:spPr>
          <a:xfrm>
            <a:off x="168464" y="1706034"/>
            <a:ext cx="230919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入院料別の検討</a:t>
            </a:r>
            <a:r>
              <a:rPr lang="ja-JP" altLang="en-US" sz="1400" dirty="0" smtClean="0">
                <a:solidFill>
                  <a:schemeClr val="tx1"/>
                </a:solidFill>
              </a:rPr>
              <a:t>状況</a:t>
            </a:r>
            <a:r>
              <a:rPr lang="en-US" altLang="ja-JP" sz="1400" smtClean="0">
                <a:solidFill>
                  <a:schemeClr val="tx1"/>
                </a:solidFill>
              </a:rPr>
              <a:t>※</a:t>
            </a:r>
            <a:endParaRPr lang="ja-JP" altLang="en-US" sz="1400" dirty="0">
              <a:solidFill>
                <a:schemeClr val="tx1"/>
              </a:solidFill>
            </a:endParaRPr>
          </a:p>
        </p:txBody>
      </p:sp>
      <p:sp>
        <p:nvSpPr>
          <p:cNvPr id="33" name="テキスト ボックス 10">
            <a:extLst>
              <a:ext uri="{FF2B5EF4-FFF2-40B4-BE49-F238E27FC236}">
                <a16:creationId xmlns:a16="http://schemas.microsoft.com/office/drawing/2014/main" id="{47FDF32D-43ED-4A66-9CFA-E114E8625D81}"/>
              </a:ext>
            </a:extLst>
          </p:cNvPr>
          <p:cNvSpPr txBox="1"/>
          <p:nvPr/>
        </p:nvSpPr>
        <p:spPr>
          <a:xfrm>
            <a:off x="203864" y="5335717"/>
            <a:ext cx="3216008"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公立・公的・民間別の検討</a:t>
            </a:r>
            <a:r>
              <a:rPr lang="ja-JP" altLang="en-US" sz="1400" dirty="0" smtClean="0">
                <a:solidFill>
                  <a:schemeClr val="tx1"/>
                </a:solidFill>
              </a:rPr>
              <a:t>状況</a:t>
            </a:r>
            <a:r>
              <a:rPr lang="en-US" altLang="ja-JP" sz="1400" dirty="0" smtClean="0">
                <a:solidFill>
                  <a:schemeClr val="tx1"/>
                </a:solidFill>
              </a:rPr>
              <a:t>※</a:t>
            </a:r>
            <a:endParaRPr lang="ja-JP" altLang="en-US" sz="1400" dirty="0">
              <a:solidFill>
                <a:schemeClr val="tx1"/>
              </a:solidFill>
            </a:endParaRPr>
          </a:p>
        </p:txBody>
      </p:sp>
      <p:sp>
        <p:nvSpPr>
          <p:cNvPr id="34" name="テキスト ボックス 10">
            <a:extLst>
              <a:ext uri="{FF2B5EF4-FFF2-40B4-BE49-F238E27FC236}">
                <a16:creationId xmlns:a16="http://schemas.microsoft.com/office/drawing/2014/main" id="{8957656B-6DE6-44E0-85D6-7CF39E5B6647}"/>
              </a:ext>
            </a:extLst>
          </p:cNvPr>
          <p:cNvSpPr txBox="1"/>
          <p:nvPr/>
        </p:nvSpPr>
        <p:spPr>
          <a:xfrm>
            <a:off x="6232257" y="6546234"/>
            <a:ext cx="2343911"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出典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28" name="Oval 64">
            <a:hlinkClick r:id="rId5" action="ppaction://hlinksldjump"/>
            <a:extLst>
              <a:ext uri="{FF2B5EF4-FFF2-40B4-BE49-F238E27FC236}">
                <a16:creationId xmlns:a16="http://schemas.microsoft.com/office/drawing/2014/main"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9" name="タイトル 1">
            <a:extLst>
              <a:ext uri="{FF2B5EF4-FFF2-40B4-BE49-F238E27FC236}">
                <a16:creationId xmlns:a16="http://schemas.microsoft.com/office/drawing/2014/main" id="{30BE5A27-A407-4A14-A9BE-5866682C3C6B}"/>
              </a:ext>
            </a:extLst>
          </p:cNvPr>
          <p:cNvSpPr txBox="1">
            <a:spLocks/>
          </p:cNvSpPr>
          <p:nvPr/>
        </p:nvSpPr>
        <p:spPr>
          <a:xfrm>
            <a:off x="145072" y="36273"/>
            <a:ext cx="9539495"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将来のあるべき医療体制に向けて </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年に向け各病院</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機能②</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31" name="四角形: 角を丸くする 18">
            <a:extLst>
              <a:ext uri="{FF2B5EF4-FFF2-40B4-BE49-F238E27FC236}">
                <a16:creationId xmlns:a16="http://schemas.microsoft.com/office/drawing/2014/main" id="{71EA495F-493A-477B-BC7D-422C315F91CC}"/>
              </a:ext>
            </a:extLst>
          </p:cNvPr>
          <p:cNvSpPr/>
          <p:nvPr/>
        </p:nvSpPr>
        <p:spPr>
          <a:xfrm>
            <a:off x="3089181" y="1891038"/>
            <a:ext cx="5419762" cy="341533"/>
          </a:xfrm>
          <a:prstGeom prst="roundRect">
            <a:avLst/>
          </a:prstGeom>
          <a:noFill/>
          <a:ln w="317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タイトル 1">
            <a:extLst>
              <a:ext uri="{FF2B5EF4-FFF2-40B4-BE49-F238E27FC236}">
                <a16:creationId xmlns:a16="http://schemas.microsoft.com/office/drawing/2014/main" id="{555F3B21-4086-4912-BEAA-83DDA902477B}"/>
              </a:ext>
            </a:extLst>
          </p:cNvPr>
          <p:cNvSpPr txBox="1">
            <a:spLocks/>
          </p:cNvSpPr>
          <p:nvPr/>
        </p:nvSpPr>
        <p:spPr>
          <a:xfrm>
            <a:off x="257618" y="747082"/>
            <a:ext cx="8712968" cy="952868"/>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latin typeface="HGP創英角ｺﾞｼｯｸUB" panose="020B0900000000000000" pitchFamily="50" charset="-128"/>
                <a:ea typeface="HGP創英角ｺﾞｼｯｸUB" panose="020B0900000000000000" pitchFamily="50" charset="-128"/>
              </a:rPr>
              <a:t>各病院が検討している病床機能等の変更は、</a:t>
            </a:r>
            <a:endParaRPr lang="en-US" altLang="ja-JP" sz="2400" dirty="0">
              <a:latin typeface="HGP創英角ｺﾞｼｯｸUB" panose="020B0900000000000000" pitchFamily="50" charset="-128"/>
              <a:ea typeface="HGP創英角ｺﾞｼｯｸUB" panose="020B0900000000000000" pitchFamily="50" charset="-128"/>
            </a:endParaRPr>
          </a:p>
          <a:p>
            <a:pPr algn="l"/>
            <a:r>
              <a:rPr lang="ja-JP" altLang="en-US" sz="2400" dirty="0">
                <a:latin typeface="HGP創英角ｺﾞｼｯｸUB" panose="020B0900000000000000" pitchFamily="50" charset="-128"/>
                <a:ea typeface="HGP創英角ｺﾞｼｯｸUB" panose="020B0900000000000000" pitchFamily="50" charset="-128"/>
              </a:rPr>
              <a:t>　　　　　　　　　　構想が目指す病床機能分化の方向性と概ね一致</a:t>
            </a:r>
          </a:p>
        </p:txBody>
      </p:sp>
      <p:sp>
        <p:nvSpPr>
          <p:cNvPr id="23" name="タイトル 1">
            <a:extLst>
              <a:ext uri="{FF2B5EF4-FFF2-40B4-BE49-F238E27FC236}">
                <a16:creationId xmlns:a16="http://schemas.microsoft.com/office/drawing/2014/main" id="{45F45CE9-985D-441B-AF35-C9A9C0C7A9C3}"/>
              </a:ext>
            </a:extLst>
          </p:cNvPr>
          <p:cNvSpPr txBox="1">
            <a:spLocks/>
          </p:cNvSpPr>
          <p:nvPr/>
        </p:nvSpPr>
        <p:spPr>
          <a:xfrm>
            <a:off x="168464" y="2079157"/>
            <a:ext cx="2682067" cy="1162221"/>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lvl="0" algn="l">
              <a:defRPr/>
            </a:pPr>
            <a:r>
              <a:rPr lang="en-US" altLang="ja-JP" sz="1600" dirty="0">
                <a:solidFill>
                  <a:srgbClr val="4F81BD">
                    <a:lumMod val="75000"/>
                  </a:srgbClr>
                </a:solidFill>
                <a:latin typeface="HG創英角ｺﾞｼｯｸUB" panose="020B0909000000000000" pitchFamily="49" charset="-128"/>
                <a:ea typeface="HG創英角ｺﾞｼｯｸUB" panose="020B0909000000000000" pitchFamily="49" charset="-128"/>
              </a:rPr>
              <a:t>※2025</a:t>
            </a:r>
            <a:r>
              <a:rPr lang="ja-JP" altLang="en-US" sz="1600" dirty="0">
                <a:solidFill>
                  <a:srgbClr val="4F81BD">
                    <a:lumMod val="75000"/>
                  </a:srgbClr>
                </a:solidFill>
                <a:latin typeface="HG創英角ｺﾞｼｯｸUB" panose="020B0909000000000000" pitchFamily="49" charset="-128"/>
                <a:ea typeface="HG創英角ｺﾞｼｯｸUB" panose="020B0909000000000000" pitchFamily="49" charset="-128"/>
              </a:rPr>
              <a:t>年に向けた検討状況</a:t>
            </a:r>
            <a:endParaRPr lang="en-US" altLang="ja-JP" sz="1600" dirty="0">
              <a:solidFill>
                <a:srgbClr val="4F81BD">
                  <a:lumMod val="75000"/>
                </a:srgbClr>
              </a:solidFill>
              <a:latin typeface="HG創英角ｺﾞｼｯｸUB" panose="020B0909000000000000" pitchFamily="49" charset="-128"/>
              <a:ea typeface="HG創英角ｺﾞｼｯｸUB" panose="020B0909000000000000" pitchFamily="49" charset="-128"/>
            </a:endParaRPr>
          </a:p>
          <a:p>
            <a:pPr lvl="0" algn="l">
              <a:defRPr/>
            </a:pP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各病院</a:t>
            </a:r>
            <a:r>
              <a:rPr lang="ja-JP" altLang="en-US" sz="1200" dirty="0">
                <a:solidFill>
                  <a:srgbClr val="4F81BD">
                    <a:lumMod val="75000"/>
                  </a:srgbClr>
                </a:solidFill>
                <a:latin typeface="Meiryo UI" panose="020B0604030504040204" pitchFamily="50" charset="-128"/>
                <a:ea typeface="Meiryo UI" panose="020B0604030504040204" pitchFamily="50" charset="-128"/>
              </a:rPr>
              <a:t>の</a:t>
            </a:r>
            <a:r>
              <a:rPr lang="en-US" altLang="ja-JP" sz="1200" dirty="0">
                <a:solidFill>
                  <a:srgbClr val="4F81BD">
                    <a:lumMod val="75000"/>
                  </a:srgbClr>
                </a:solidFill>
                <a:latin typeface="Meiryo UI" panose="020B0604030504040204" pitchFamily="50" charset="-128"/>
                <a:ea typeface="Meiryo UI" panose="020B0604030504040204" pitchFamily="50" charset="-128"/>
              </a:rPr>
              <a:t>2025</a:t>
            </a:r>
            <a:r>
              <a:rPr lang="ja-JP" altLang="en-US" sz="1200" dirty="0">
                <a:solidFill>
                  <a:srgbClr val="4F81BD">
                    <a:lumMod val="75000"/>
                  </a:srgbClr>
                </a:solidFill>
                <a:latin typeface="Meiryo UI" panose="020B0604030504040204" pitchFamily="50" charset="-128"/>
                <a:ea typeface="Meiryo UI" panose="020B0604030504040204" pitchFamily="50" charset="-128"/>
              </a:rPr>
              <a:t>年に検討して</a:t>
            </a: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いる　入院料別（病床機能別）病床数</a:t>
            </a:r>
            <a:r>
              <a:rPr lang="ja-JP" altLang="en-US" sz="1200" dirty="0">
                <a:solidFill>
                  <a:srgbClr val="4F81BD">
                    <a:lumMod val="75000"/>
                  </a:srgbClr>
                </a:solidFill>
                <a:latin typeface="Meiryo UI" panose="020B0604030504040204" pitchFamily="50" charset="-128"/>
                <a:ea typeface="Meiryo UI" panose="020B0604030504040204" pitchFamily="50" charset="-128"/>
              </a:rPr>
              <a:t>総計から各病院の現在の入院料</a:t>
            </a: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別（病床機能別）病床数</a:t>
            </a:r>
            <a:r>
              <a:rPr lang="ja-JP" altLang="en-US" sz="1200" dirty="0">
                <a:solidFill>
                  <a:srgbClr val="4F81BD">
                    <a:lumMod val="75000"/>
                  </a:srgbClr>
                </a:solidFill>
                <a:latin typeface="Meiryo UI" panose="020B0604030504040204" pitchFamily="50" charset="-128"/>
                <a:ea typeface="Meiryo UI" panose="020B0604030504040204" pitchFamily="50" charset="-128"/>
              </a:rPr>
              <a:t>の総計を差し引いて算出</a:t>
            </a:r>
            <a:r>
              <a:rPr kumimoji="1" lang="ja-JP" altLang="en-US" sz="1200" b="0" i="0" u="none" strike="noStrike" kern="1200" cap="none" spc="0" normalizeH="0" baseline="0" noProof="0" dirty="0" smtClean="0">
                <a:ln>
                  <a:noFill/>
                </a:ln>
                <a:solidFill>
                  <a:srgbClr val="4F81BD">
                    <a:lumMod val="75000"/>
                  </a:srgbClr>
                </a:solidFill>
                <a:effectLst/>
                <a:uLnTx/>
                <a:uFillTx/>
                <a:latin typeface="Meiryo UI" panose="020B0604030504040204" pitchFamily="50" charset="-128"/>
                <a:ea typeface="Meiryo UI" panose="020B0604030504040204" pitchFamily="50" charset="-128"/>
              </a:rPr>
              <a:t>）</a:t>
            </a: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p:txBody>
      </p:sp>
      <p:pic>
        <p:nvPicPr>
          <p:cNvPr id="4" name="図 3"/>
          <p:cNvPicPr>
            <a:picLocks noChangeAspect="1"/>
          </p:cNvPicPr>
          <p:nvPr/>
        </p:nvPicPr>
        <p:blipFill>
          <a:blip r:embed="rId6"/>
          <a:stretch>
            <a:fillRect/>
          </a:stretch>
        </p:blipFill>
        <p:spPr>
          <a:xfrm>
            <a:off x="168464" y="5616710"/>
            <a:ext cx="4152112" cy="1189611"/>
          </a:xfrm>
          <a:prstGeom prst="rect">
            <a:avLst/>
          </a:prstGeom>
        </p:spPr>
      </p:pic>
    </p:spTree>
    <p:extLst>
      <p:ext uri="{BB962C8B-B14F-4D97-AF65-F5344CB8AC3E}">
        <p14:creationId xmlns:p14="http://schemas.microsoft.com/office/powerpoint/2010/main" val="13209656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92280" y="6567106"/>
            <a:ext cx="2133600" cy="365125"/>
          </a:xfrm>
        </p:spPr>
        <p:txBody>
          <a:bodyPr/>
          <a:lstStyle/>
          <a:p>
            <a:fld id="{A9848611-8FAA-4BFC-BAAD-33CAF1A3E273}" type="slidenum">
              <a:rPr kumimoji="1" lang="ja-JP" altLang="en-US" sz="1800" smtClean="0">
                <a:solidFill>
                  <a:schemeClr val="tx1"/>
                </a:solidFill>
              </a:rPr>
              <a:t>14</a:t>
            </a:fld>
            <a:endParaRPr kumimoji="1" lang="ja-JP" altLang="en-US" sz="1800" dirty="0">
              <a:solidFill>
                <a:schemeClr val="tx1"/>
              </a:solidFill>
            </a:endParaRPr>
          </a:p>
        </p:txBody>
      </p:sp>
      <p:sp>
        <p:nvSpPr>
          <p:cNvPr id="10"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8" name="タイトル 1">
            <a:extLst>
              <a:ext uri="{FF2B5EF4-FFF2-40B4-BE49-F238E27FC236}">
                <a16:creationId xmlns:a16="http://schemas.microsoft.com/office/drawing/2014/main" id="{30BE5A27-A407-4A14-A9BE-5866682C3C6B}"/>
              </a:ext>
            </a:extLst>
          </p:cNvPr>
          <p:cNvSpPr txBox="1">
            <a:spLocks/>
          </p:cNvSpPr>
          <p:nvPr/>
        </p:nvSpPr>
        <p:spPr>
          <a:xfrm>
            <a:off x="126454" y="34119"/>
            <a:ext cx="8819416" cy="872447"/>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向けて</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a:t>
            </a:r>
            <a:r>
              <a:rPr lang="ja-JP" altLang="en-US" sz="2200" dirty="0">
                <a:solidFill>
                  <a:schemeClr val="tx2"/>
                </a:solidFill>
                <a:latin typeface="HGP創英角ｺﾞｼｯｸUB" panose="020B0900000000000000" pitchFamily="50" charset="-128"/>
                <a:ea typeface="HGP創英角ｺﾞｼｯｸUB" panose="020B0900000000000000" pitchFamily="50" charset="-128"/>
              </a:rPr>
              <a:t>向け</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各病院</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機能③</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20" name="テキスト ボックス 10">
            <a:extLst>
              <a:ext uri="{FF2B5EF4-FFF2-40B4-BE49-F238E27FC236}">
                <a16:creationId xmlns:a16="http://schemas.microsoft.com/office/drawing/2014/main" id="{47FDF32D-43ED-4A66-9CFA-E114E8625D81}"/>
              </a:ext>
            </a:extLst>
          </p:cNvPr>
          <p:cNvSpPr txBox="1"/>
          <p:nvPr/>
        </p:nvSpPr>
        <p:spPr>
          <a:xfrm>
            <a:off x="5542492" y="3062422"/>
            <a:ext cx="2309199"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200" dirty="0">
                <a:solidFill>
                  <a:schemeClr val="tx1"/>
                </a:solidFill>
              </a:rPr>
              <a:t>再編後</a:t>
            </a:r>
          </a:p>
        </p:txBody>
      </p:sp>
      <p:sp>
        <p:nvSpPr>
          <p:cNvPr id="24" name="テキスト ボックス 10">
            <a:extLst>
              <a:ext uri="{FF2B5EF4-FFF2-40B4-BE49-F238E27FC236}">
                <a16:creationId xmlns:a16="http://schemas.microsoft.com/office/drawing/2014/main" id="{8957656B-6DE6-44E0-85D6-7CF39E5B6647}"/>
              </a:ext>
            </a:extLst>
          </p:cNvPr>
          <p:cNvSpPr txBox="1"/>
          <p:nvPr/>
        </p:nvSpPr>
        <p:spPr>
          <a:xfrm>
            <a:off x="6654889" y="6049276"/>
            <a:ext cx="239360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出典</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pic>
        <p:nvPicPr>
          <p:cNvPr id="4" name="図 3"/>
          <p:cNvPicPr>
            <a:picLocks noChangeAspect="1"/>
          </p:cNvPicPr>
          <p:nvPr/>
        </p:nvPicPr>
        <p:blipFill>
          <a:blip r:embed="rId4"/>
          <a:stretch>
            <a:fillRect/>
          </a:stretch>
        </p:blipFill>
        <p:spPr>
          <a:xfrm>
            <a:off x="316364" y="1406898"/>
            <a:ext cx="8370235" cy="1240783"/>
          </a:xfrm>
          <a:prstGeom prst="rect">
            <a:avLst/>
          </a:prstGeom>
        </p:spPr>
      </p:pic>
      <p:pic>
        <p:nvPicPr>
          <p:cNvPr id="6" name="図 5"/>
          <p:cNvPicPr>
            <a:picLocks noChangeAspect="1"/>
          </p:cNvPicPr>
          <p:nvPr/>
        </p:nvPicPr>
        <p:blipFill>
          <a:blip r:embed="rId5"/>
          <a:stretch>
            <a:fillRect/>
          </a:stretch>
        </p:blipFill>
        <p:spPr>
          <a:xfrm>
            <a:off x="362408" y="3871938"/>
            <a:ext cx="8419184" cy="1494229"/>
          </a:xfrm>
          <a:prstGeom prst="rect">
            <a:avLst/>
          </a:prstGeom>
        </p:spPr>
      </p:pic>
      <p:sp>
        <p:nvSpPr>
          <p:cNvPr id="7" name="下矢印 6"/>
          <p:cNvSpPr/>
          <p:nvPr/>
        </p:nvSpPr>
        <p:spPr>
          <a:xfrm>
            <a:off x="4445725" y="2950502"/>
            <a:ext cx="792088" cy="6916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635695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974904" y="6489323"/>
            <a:ext cx="2133600" cy="365125"/>
          </a:xfrm>
        </p:spPr>
        <p:txBody>
          <a:bodyPr/>
          <a:lstStyle/>
          <a:p>
            <a:fld id="{A9848611-8FAA-4BFC-BAAD-33CAF1A3E273}" type="slidenum">
              <a:rPr lang="ja-JP" altLang="en-US" sz="1800" smtClean="0">
                <a:solidFill>
                  <a:schemeClr val="tx1"/>
                </a:solidFill>
              </a:rPr>
              <a:pPr/>
              <a:t>15</a:t>
            </a:fld>
            <a:endParaRPr lang="ja-JP" altLang="en-US" dirty="0">
              <a:solidFill>
                <a:schemeClr val="tx1"/>
              </a:solidFill>
            </a:endParaRPr>
          </a:p>
        </p:txBody>
      </p:sp>
      <p:sp>
        <p:nvSpPr>
          <p:cNvPr id="33" name="テキスト ボックス 10">
            <a:extLst>
              <a:ext uri="{FF2B5EF4-FFF2-40B4-BE49-F238E27FC236}">
                <a16:creationId xmlns:a16="http://schemas.microsoft.com/office/drawing/2014/main" id="{47FDF32D-43ED-4A66-9CFA-E114E8625D81}"/>
              </a:ext>
            </a:extLst>
          </p:cNvPr>
          <p:cNvSpPr txBox="1"/>
          <p:nvPr/>
        </p:nvSpPr>
        <p:spPr>
          <a:xfrm>
            <a:off x="88299" y="1094247"/>
            <a:ext cx="4223276"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smtClean="0">
                <a:solidFill>
                  <a:schemeClr val="accent1">
                    <a:lumMod val="75000"/>
                  </a:schemeClr>
                </a:solidFill>
              </a:rPr>
              <a:t>●</a:t>
            </a:r>
            <a:r>
              <a:rPr lang="en-US" altLang="ja-JP" sz="1400" dirty="0" smtClean="0">
                <a:solidFill>
                  <a:schemeClr val="accent1">
                    <a:lumMod val="75000"/>
                  </a:schemeClr>
                </a:solidFill>
              </a:rPr>
              <a:t>【</a:t>
            </a:r>
            <a:r>
              <a:rPr lang="ja-JP" altLang="en-US" sz="1400" dirty="0" smtClean="0">
                <a:solidFill>
                  <a:schemeClr val="accent1">
                    <a:lumMod val="75000"/>
                  </a:schemeClr>
                </a:solidFill>
              </a:rPr>
              <a:t>参考</a:t>
            </a:r>
            <a:r>
              <a:rPr lang="en-US" altLang="ja-JP" sz="1400" dirty="0" smtClean="0">
                <a:solidFill>
                  <a:schemeClr val="accent1">
                    <a:lumMod val="75000"/>
                  </a:schemeClr>
                </a:solidFill>
              </a:rPr>
              <a:t>】</a:t>
            </a:r>
            <a:r>
              <a:rPr lang="ja-JP" altLang="en-US" sz="1400" dirty="0" smtClean="0">
                <a:solidFill>
                  <a:schemeClr val="tx1"/>
                </a:solidFill>
              </a:rPr>
              <a:t>保健所所管内別病床機能の検討状況</a:t>
            </a:r>
            <a:r>
              <a:rPr lang="en-US" altLang="ja-JP" sz="1400" dirty="0" smtClean="0">
                <a:solidFill>
                  <a:schemeClr val="tx1"/>
                </a:solidFill>
              </a:rPr>
              <a:t>※</a:t>
            </a:r>
            <a:endParaRPr lang="ja-JP" altLang="en-US" sz="1400" dirty="0">
              <a:solidFill>
                <a:schemeClr val="tx1"/>
              </a:solidFill>
            </a:endParaRPr>
          </a:p>
        </p:txBody>
      </p:sp>
      <p:sp>
        <p:nvSpPr>
          <p:cNvPr id="21"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88301" y="155486"/>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3" name="タイトル 1">
            <a:extLst>
              <a:ext uri="{FF2B5EF4-FFF2-40B4-BE49-F238E27FC236}">
                <a16:creationId xmlns:a16="http://schemas.microsoft.com/office/drawing/2014/main" id="{30BE5A27-A407-4A14-A9BE-5866682C3C6B}"/>
              </a:ext>
            </a:extLst>
          </p:cNvPr>
          <p:cNvSpPr txBox="1">
            <a:spLocks/>
          </p:cNvSpPr>
          <p:nvPr/>
        </p:nvSpPr>
        <p:spPr>
          <a:xfrm>
            <a:off x="107504" y="116632"/>
            <a:ext cx="8646941"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smtClean="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将来のあるべき医療体制に向けて </a:t>
            </a:r>
            <a:endPar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年に向け各病院が検討している医療機能・病床機能</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等④</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19" name="タイトル 1">
            <a:extLst>
              <a:ext uri="{FF2B5EF4-FFF2-40B4-BE49-F238E27FC236}">
                <a16:creationId xmlns:a16="http://schemas.microsoft.com/office/drawing/2014/main" id="{45F45CE9-985D-441B-AF35-C9A9C0C7A9C3}"/>
              </a:ext>
            </a:extLst>
          </p:cNvPr>
          <p:cNvSpPr txBox="1">
            <a:spLocks/>
          </p:cNvSpPr>
          <p:nvPr/>
        </p:nvSpPr>
        <p:spPr>
          <a:xfrm>
            <a:off x="5946133" y="2926924"/>
            <a:ext cx="2808312" cy="10666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lvl="0" algn="l">
              <a:defRPr/>
            </a:pPr>
            <a:r>
              <a:rPr lang="en-US" altLang="ja-JP" sz="1600" dirty="0">
                <a:solidFill>
                  <a:srgbClr val="4F81BD">
                    <a:lumMod val="75000"/>
                  </a:srgbClr>
                </a:solidFill>
                <a:latin typeface="HG創英角ｺﾞｼｯｸUB" panose="020B0909000000000000" pitchFamily="49" charset="-128"/>
                <a:ea typeface="HG創英角ｺﾞｼｯｸUB" panose="020B0909000000000000" pitchFamily="49" charset="-128"/>
              </a:rPr>
              <a:t>※2025</a:t>
            </a:r>
            <a:r>
              <a:rPr lang="ja-JP" altLang="en-US" sz="1600" dirty="0">
                <a:solidFill>
                  <a:srgbClr val="4F81BD">
                    <a:lumMod val="75000"/>
                  </a:srgbClr>
                </a:solidFill>
                <a:latin typeface="HG創英角ｺﾞｼｯｸUB" panose="020B0909000000000000" pitchFamily="49" charset="-128"/>
                <a:ea typeface="HG創英角ｺﾞｼｯｸUB" panose="020B0909000000000000" pitchFamily="49" charset="-128"/>
              </a:rPr>
              <a:t>年に向けた検討状況</a:t>
            </a:r>
            <a:endParaRPr lang="en-US" altLang="ja-JP" sz="1600" dirty="0">
              <a:solidFill>
                <a:srgbClr val="4F81BD">
                  <a:lumMod val="75000"/>
                </a:srgbClr>
              </a:solidFill>
              <a:latin typeface="HG創英角ｺﾞｼｯｸUB" panose="020B0909000000000000" pitchFamily="49" charset="-128"/>
              <a:ea typeface="HG創英角ｺﾞｼｯｸUB" panose="020B0909000000000000" pitchFamily="49" charset="-128"/>
            </a:endParaRPr>
          </a:p>
          <a:p>
            <a:pPr lvl="0" algn="l">
              <a:defRPr/>
            </a:pP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各病院</a:t>
            </a:r>
            <a:r>
              <a:rPr lang="ja-JP" altLang="en-US" sz="1200" dirty="0">
                <a:solidFill>
                  <a:srgbClr val="4F81BD">
                    <a:lumMod val="75000"/>
                  </a:srgbClr>
                </a:solidFill>
                <a:latin typeface="Meiryo UI" panose="020B0604030504040204" pitchFamily="50" charset="-128"/>
                <a:ea typeface="Meiryo UI" panose="020B0604030504040204" pitchFamily="50" charset="-128"/>
              </a:rPr>
              <a:t>の</a:t>
            </a:r>
            <a:r>
              <a:rPr lang="en-US" altLang="ja-JP" sz="1200" dirty="0">
                <a:solidFill>
                  <a:srgbClr val="4F81BD">
                    <a:lumMod val="75000"/>
                  </a:srgbClr>
                </a:solidFill>
                <a:latin typeface="Meiryo UI" panose="020B0604030504040204" pitchFamily="50" charset="-128"/>
                <a:ea typeface="Meiryo UI" panose="020B0604030504040204" pitchFamily="50" charset="-128"/>
              </a:rPr>
              <a:t>2025</a:t>
            </a:r>
            <a:r>
              <a:rPr lang="ja-JP" altLang="en-US" sz="1200" dirty="0">
                <a:solidFill>
                  <a:srgbClr val="4F81BD">
                    <a:lumMod val="75000"/>
                  </a:srgbClr>
                </a:solidFill>
                <a:latin typeface="Meiryo UI" panose="020B0604030504040204" pitchFamily="50" charset="-128"/>
                <a:ea typeface="Meiryo UI" panose="020B0604030504040204" pitchFamily="50" charset="-128"/>
              </a:rPr>
              <a:t>年に検討して</a:t>
            </a: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いる　入院料別（病床機能別）病床数</a:t>
            </a:r>
            <a:r>
              <a:rPr lang="ja-JP" altLang="en-US" sz="1200" dirty="0">
                <a:solidFill>
                  <a:srgbClr val="4F81BD">
                    <a:lumMod val="75000"/>
                  </a:srgbClr>
                </a:solidFill>
                <a:latin typeface="Meiryo UI" panose="020B0604030504040204" pitchFamily="50" charset="-128"/>
                <a:ea typeface="Meiryo UI" panose="020B0604030504040204" pitchFamily="50" charset="-128"/>
              </a:rPr>
              <a:t>総計から各病院の現在の入院料</a:t>
            </a: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別（病床機能別）</a:t>
            </a:r>
            <a:endParaRPr lang="en-US" altLang="ja-JP" sz="1200" dirty="0" smtClean="0">
              <a:solidFill>
                <a:srgbClr val="4F81BD">
                  <a:lumMod val="75000"/>
                </a:srgbClr>
              </a:solidFill>
              <a:latin typeface="Meiryo UI" panose="020B0604030504040204" pitchFamily="50" charset="-128"/>
              <a:ea typeface="Meiryo UI" panose="020B0604030504040204" pitchFamily="50" charset="-128"/>
            </a:endParaRPr>
          </a:p>
          <a:p>
            <a:pPr lvl="0" algn="l">
              <a:defRPr/>
            </a:pP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病床数</a:t>
            </a:r>
            <a:r>
              <a:rPr lang="ja-JP" altLang="en-US" sz="1200" dirty="0">
                <a:solidFill>
                  <a:srgbClr val="4F81BD">
                    <a:lumMod val="75000"/>
                  </a:srgbClr>
                </a:solidFill>
                <a:latin typeface="Meiryo UI" panose="020B0604030504040204" pitchFamily="50" charset="-128"/>
                <a:ea typeface="Meiryo UI" panose="020B0604030504040204" pitchFamily="50" charset="-128"/>
              </a:rPr>
              <a:t>の総計を差し引いて算出</a:t>
            </a:r>
            <a:r>
              <a:rPr kumimoji="1" lang="ja-JP" altLang="en-US" sz="1200" b="0" i="0" u="none" strike="noStrike" kern="1200" cap="none" spc="0" normalizeH="0" baseline="0" noProof="0" dirty="0" smtClean="0">
                <a:ln>
                  <a:noFill/>
                </a:ln>
                <a:solidFill>
                  <a:srgbClr val="4F81BD">
                    <a:lumMod val="75000"/>
                  </a:srgbClr>
                </a:solidFill>
                <a:effectLst/>
                <a:uLnTx/>
                <a:uFillTx/>
                <a:latin typeface="Meiryo UI" panose="020B0604030504040204" pitchFamily="50" charset="-128"/>
                <a:ea typeface="Meiryo UI" panose="020B0604030504040204" pitchFamily="50" charset="-128"/>
              </a:rPr>
              <a:t>）</a:t>
            </a: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  </a:t>
            </a:r>
            <a:endParaRPr kumimoji="1" lang="ja-JP" altLang="en-US"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p:txBody>
      </p:sp>
      <p:sp>
        <p:nvSpPr>
          <p:cNvPr id="12" name="テキスト ボックス 10">
            <a:extLst>
              <a:ext uri="{FF2B5EF4-FFF2-40B4-BE49-F238E27FC236}">
                <a16:creationId xmlns:a16="http://schemas.microsoft.com/office/drawing/2014/main" id="{8957656B-6DE6-44E0-85D6-7CF39E5B6647}"/>
              </a:ext>
            </a:extLst>
          </p:cNvPr>
          <p:cNvSpPr txBox="1"/>
          <p:nvPr/>
        </p:nvSpPr>
        <p:spPr>
          <a:xfrm>
            <a:off x="5946133" y="4069437"/>
            <a:ext cx="251110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参照</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a:t>
            </a:r>
            <a:r>
              <a:rPr lang="ja-JP" altLang="en-US" sz="1200" kern="100" dirty="0" smtClean="0">
                <a:effectLst/>
                <a:latin typeface="Meiryo UI" panose="020B0604030504040204" pitchFamily="50" charset="-128"/>
                <a:ea typeface="Meiryo UI" panose="020B0604030504040204" pitchFamily="50" charset="-128"/>
                <a:cs typeface="Times New Roman"/>
              </a:rPr>
              <a:t>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pic>
        <p:nvPicPr>
          <p:cNvPr id="4" name="図 3"/>
          <p:cNvPicPr>
            <a:picLocks noChangeAspect="1"/>
          </p:cNvPicPr>
          <p:nvPr/>
        </p:nvPicPr>
        <p:blipFill>
          <a:blip r:embed="rId4"/>
          <a:stretch>
            <a:fillRect/>
          </a:stretch>
        </p:blipFill>
        <p:spPr>
          <a:xfrm>
            <a:off x="167712" y="1409264"/>
            <a:ext cx="8778502" cy="1414520"/>
          </a:xfrm>
          <a:prstGeom prst="rect">
            <a:avLst/>
          </a:prstGeom>
        </p:spPr>
      </p:pic>
    </p:spTree>
    <p:extLst>
      <p:ext uri="{BB962C8B-B14F-4D97-AF65-F5344CB8AC3E}">
        <p14:creationId xmlns:p14="http://schemas.microsoft.com/office/powerpoint/2010/main" val="7119138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10400" y="6479772"/>
            <a:ext cx="2133600" cy="365125"/>
          </a:xfrm>
        </p:spPr>
        <p:txBody>
          <a:bodyPr/>
          <a:lstStyle/>
          <a:p>
            <a:fld id="{A9848611-8FAA-4BFC-BAAD-33CAF1A3E273}" type="slidenum">
              <a:rPr kumimoji="1" lang="ja-JP" altLang="en-US" sz="1800" smtClean="0">
                <a:solidFill>
                  <a:schemeClr val="tx1"/>
                </a:solidFill>
              </a:rPr>
              <a:t>16</a:t>
            </a:fld>
            <a:endParaRPr kumimoji="1" lang="ja-JP" altLang="en-US" sz="1800" dirty="0">
              <a:solidFill>
                <a:schemeClr val="tx1"/>
              </a:solidFill>
            </a:endParaRPr>
          </a:p>
        </p:txBody>
      </p:sp>
      <p:sp>
        <p:nvSpPr>
          <p:cNvPr id="10"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8" name="タイトル 1">
            <a:extLst>
              <a:ext uri="{FF2B5EF4-FFF2-40B4-BE49-F238E27FC236}">
                <a16:creationId xmlns:a16="http://schemas.microsoft.com/office/drawing/2014/main" id="{30BE5A27-A407-4A14-A9BE-5866682C3C6B}"/>
              </a:ext>
            </a:extLst>
          </p:cNvPr>
          <p:cNvSpPr txBox="1">
            <a:spLocks/>
          </p:cNvSpPr>
          <p:nvPr/>
        </p:nvSpPr>
        <p:spPr>
          <a:xfrm>
            <a:off x="145073" y="36272"/>
            <a:ext cx="8819416" cy="872447"/>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将来のあるべき医療体制に向けて </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a:t>
            </a:r>
            <a:r>
              <a:rPr lang="ja-JP" altLang="en-US" sz="2200" dirty="0">
                <a:solidFill>
                  <a:schemeClr val="tx2"/>
                </a:solidFill>
                <a:latin typeface="HGP創英角ｺﾞｼｯｸUB" panose="020B0900000000000000" pitchFamily="50" charset="-128"/>
                <a:ea typeface="HGP創英角ｺﾞｼｯｸUB" panose="020B0900000000000000" pitchFamily="50" charset="-128"/>
              </a:rPr>
              <a:t>向け</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各病院</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している病床機能のまとめ</a:t>
            </a:r>
          </a:p>
          <a:p>
            <a:pPr algn="l"/>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9" name="角丸四角形 9">
            <a:extLst>
              <a:ext uri="{FF2B5EF4-FFF2-40B4-BE49-F238E27FC236}">
                <a16:creationId xmlns:a16="http://schemas.microsoft.com/office/drawing/2014/main" id="{EE18614C-8B18-4E2F-9FFE-A831B4A8A867}"/>
              </a:ext>
            </a:extLst>
          </p:cNvPr>
          <p:cNvSpPr/>
          <p:nvPr/>
        </p:nvSpPr>
        <p:spPr>
          <a:xfrm>
            <a:off x="530122" y="1267015"/>
            <a:ext cx="7989374" cy="3530414"/>
          </a:xfrm>
          <a:prstGeom prst="roundRect">
            <a:avLst>
              <a:gd name="adj" fmla="val 645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dirty="0">
                <a:solidFill>
                  <a:schemeClr val="tx1"/>
                </a:solidFill>
                <a:latin typeface="HGP創英角ｺﾞｼｯｸUB" panose="020B0900000000000000" pitchFamily="50" charset="-128"/>
                <a:ea typeface="HGP創英角ｺﾞｼｯｸUB" panose="020B0900000000000000" pitchFamily="50" charset="-128"/>
              </a:rPr>
              <a:t>〇将来に向けて地域包括ケア病棟・回復期リハビリテーション病棟の病床数は</a:t>
            </a:r>
            <a:endParaRPr lang="en-US" altLang="ja-JP" dirty="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dirty="0">
                <a:solidFill>
                  <a:schemeClr val="tx1"/>
                </a:solidFill>
                <a:latin typeface="HGP創英角ｺﾞｼｯｸUB" panose="020B0900000000000000" pitchFamily="50" charset="-128"/>
                <a:ea typeface="HGP創英角ｺﾞｼｯｸUB" panose="020B0900000000000000" pitchFamily="50" charset="-128"/>
              </a:rPr>
              <a:t>　増加する傾向が見込まれる</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a:t>
            </a:r>
            <a:endParaRPr lang="en-US" altLang="ja-JP" smtClean="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endParaRPr lang="en-US" altLang="ja-JP" dirty="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dirty="0">
                <a:solidFill>
                  <a:schemeClr val="tx1"/>
                </a:solidFill>
                <a:latin typeface="HGP創英角ｺﾞｼｯｸUB" panose="020B0900000000000000" pitchFamily="50" charset="-128"/>
                <a:ea typeface="HGP創英角ｺﾞｼｯｸUB" panose="020B0900000000000000" pitchFamily="50" charset="-128"/>
              </a:rPr>
              <a:t>〇また、救命救急入院料・特定集中治療室管理料等の高度急性期機能への</a:t>
            </a:r>
            <a:endParaRPr lang="en-US" altLang="ja-JP" dirty="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dirty="0">
                <a:solidFill>
                  <a:schemeClr val="tx1"/>
                </a:solidFill>
                <a:latin typeface="HGP創英角ｺﾞｼｯｸUB" panose="020B0900000000000000" pitchFamily="50" charset="-128"/>
                <a:ea typeface="HGP創英角ｺﾞｼｯｸUB" panose="020B0900000000000000" pitchFamily="50" charset="-128"/>
              </a:rPr>
              <a:t>　転換を検討している医療機関が一定数存在する。</a:t>
            </a:r>
          </a:p>
        </p:txBody>
      </p:sp>
    </p:spTree>
    <p:extLst>
      <p:ext uri="{BB962C8B-B14F-4D97-AF65-F5344CB8AC3E}">
        <p14:creationId xmlns:p14="http://schemas.microsoft.com/office/powerpoint/2010/main" val="30746491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87994" y="6477665"/>
            <a:ext cx="2133600" cy="365125"/>
          </a:xfrm>
        </p:spPr>
        <p:txBody>
          <a:bodyPr/>
          <a:lstStyle/>
          <a:p>
            <a:fld id="{A9848611-8FAA-4BFC-BAAD-33CAF1A3E273}" type="slidenum">
              <a:rPr lang="ja-JP" altLang="en-US" sz="1800" smtClean="0">
                <a:solidFill>
                  <a:schemeClr val="tx1"/>
                </a:solidFill>
              </a:rPr>
              <a:pPr/>
              <a:t>2</a:t>
            </a:fld>
            <a:endParaRPr lang="ja-JP" altLang="en-US" sz="1800" dirty="0">
              <a:solidFill>
                <a:schemeClr val="tx1"/>
              </a:solidFill>
            </a:endParaRPr>
          </a:p>
        </p:txBody>
      </p:sp>
      <p:sp>
        <p:nvSpPr>
          <p:cNvPr id="56" name="タイトル 1"/>
          <p:cNvSpPr txBox="1">
            <a:spLocks/>
          </p:cNvSpPr>
          <p:nvPr/>
        </p:nvSpPr>
        <p:spPr>
          <a:xfrm>
            <a:off x="0" y="-27384"/>
            <a:ext cx="9144000" cy="936104"/>
          </a:xfrm>
          <a:prstGeom prst="rect">
            <a:avLst/>
          </a:prstGeom>
          <a:solidFill>
            <a:schemeClr val="accent1">
              <a:lumMod val="20000"/>
              <a:lumOff val="80000"/>
            </a:schemeClr>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b="1" dirty="0">
                <a:solidFill>
                  <a:schemeClr val="accent1">
                    <a:lumMod val="75000"/>
                  </a:schemeClr>
                </a:solidFill>
                <a:latin typeface="Microsoft YaHei UI" panose="020B0503020204020204" pitchFamily="34" charset="-122"/>
                <a:ea typeface="Microsoft YaHei UI" panose="020B0503020204020204" pitchFamily="34" charset="-122"/>
              </a:rPr>
              <a:t>　</a:t>
            </a:r>
            <a:r>
              <a:rPr lang="en-US" altLang="ja-JP" b="1" dirty="0">
                <a:solidFill>
                  <a:schemeClr val="accent1">
                    <a:lumMod val="75000"/>
                  </a:schemeClr>
                </a:solidFill>
                <a:latin typeface="Microsoft YaHei UI" panose="020B0503020204020204" pitchFamily="34" charset="-122"/>
                <a:ea typeface="Microsoft YaHei UI" panose="020B0503020204020204" pitchFamily="34" charset="-122"/>
              </a:rPr>
              <a:t>Contents</a:t>
            </a:r>
            <a:endParaRPr lang="ja-JP" altLang="en-US" b="1" dirty="0">
              <a:solidFill>
                <a:schemeClr val="accent1">
                  <a:lumMod val="75000"/>
                </a:schemeClr>
              </a:solidFill>
              <a:latin typeface="Microsoft YaHei UI" panose="020B0503020204020204" pitchFamily="34" charset="-122"/>
              <a:ea typeface="Microsoft YaHei UI" panose="020B0503020204020204" pitchFamily="34" charset="-122"/>
            </a:endParaRPr>
          </a:p>
        </p:txBody>
      </p:sp>
      <p:sp>
        <p:nvSpPr>
          <p:cNvPr id="7" name="Oval 64">
            <a:hlinkClick r:id="" action="ppaction://noaction"/>
          </p:cNvPr>
          <p:cNvSpPr>
            <a:spLocks/>
          </p:cNvSpPr>
          <p:nvPr/>
        </p:nvSpPr>
        <p:spPr>
          <a:xfrm>
            <a:off x="827584" y="1425709"/>
            <a:ext cx="332137" cy="31797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62" name="テキスト ボックス 61"/>
          <p:cNvSpPr txBox="1"/>
          <p:nvPr/>
        </p:nvSpPr>
        <p:spPr>
          <a:xfrm>
            <a:off x="827584" y="1388419"/>
            <a:ext cx="4807449" cy="369332"/>
          </a:xfrm>
          <a:prstGeom prst="rect">
            <a:avLst/>
          </a:prstGeom>
          <a:noFill/>
        </p:spPr>
        <p:txBody>
          <a:bodyPr wrap="square" rtlCol="0">
            <a:spAutoFit/>
          </a:bodyPr>
          <a:lstStyle/>
          <a:p>
            <a:r>
              <a:rPr kumimoji="1" lang="ja-JP" altLang="en-US" dirty="0">
                <a:solidFill>
                  <a:schemeClr val="bg1"/>
                </a:solidFill>
                <a:latin typeface="HGPｺﾞｼｯｸE" panose="020B0900000000000000" pitchFamily="50" charset="-128"/>
                <a:ea typeface="HGPｺﾞｼｯｸE" panose="020B0900000000000000" pitchFamily="50" charset="-128"/>
              </a:rPr>
              <a:t>１　</a:t>
            </a:r>
            <a:r>
              <a:rPr lang="ja-JP" altLang="en-US" dirty="0">
                <a:latin typeface="HGPｺﾞｼｯｸE" panose="020B0900000000000000" pitchFamily="50" charset="-128"/>
                <a:ea typeface="HGPｺﾞｼｯｸE" panose="020B0900000000000000" pitchFamily="50" charset="-128"/>
              </a:rPr>
              <a:t>三島二次医療圏の概要</a:t>
            </a:r>
            <a:endParaRPr kumimoji="1" lang="ja-JP" altLang="en-US" dirty="0">
              <a:latin typeface="HGPｺﾞｼｯｸE" panose="020B0900000000000000" pitchFamily="50" charset="-128"/>
              <a:ea typeface="HGPｺﾞｼｯｸE" panose="020B0900000000000000" pitchFamily="50" charset="-128"/>
            </a:endParaRPr>
          </a:p>
        </p:txBody>
      </p:sp>
      <p:sp>
        <p:nvSpPr>
          <p:cNvPr id="21" name="Oval 64">
            <a:hlinkClick r:id="" action="ppaction://noaction"/>
          </p:cNvPr>
          <p:cNvSpPr>
            <a:spLocks/>
          </p:cNvSpPr>
          <p:nvPr/>
        </p:nvSpPr>
        <p:spPr>
          <a:xfrm>
            <a:off x="827583" y="3170776"/>
            <a:ext cx="332137" cy="31797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2" name="テキスト ボックス 21"/>
          <p:cNvSpPr txBox="1"/>
          <p:nvPr/>
        </p:nvSpPr>
        <p:spPr>
          <a:xfrm>
            <a:off x="829874" y="3140968"/>
            <a:ext cx="4462206" cy="369332"/>
          </a:xfrm>
          <a:prstGeom prst="rect">
            <a:avLst/>
          </a:prstGeom>
          <a:noFill/>
        </p:spPr>
        <p:txBody>
          <a:bodyPr wrap="square" rtlCol="0">
            <a:spAutoFit/>
          </a:bodyPr>
          <a:lstStyle/>
          <a:p>
            <a:r>
              <a:rPr lang="ja-JP" altLang="en-US" dirty="0">
                <a:solidFill>
                  <a:schemeClr val="bg1"/>
                </a:solidFill>
                <a:latin typeface="HGPｺﾞｼｯｸE" panose="020B0900000000000000" pitchFamily="50" charset="-128"/>
                <a:ea typeface="HGPｺﾞｼｯｸE" panose="020B0900000000000000" pitchFamily="50" charset="-128"/>
              </a:rPr>
              <a:t>２</a:t>
            </a:r>
            <a:r>
              <a:rPr kumimoji="1" lang="ja-JP" altLang="en-US" dirty="0">
                <a:solidFill>
                  <a:schemeClr val="bg1"/>
                </a:solidFill>
                <a:latin typeface="HGPｺﾞｼｯｸE" panose="020B0900000000000000" pitchFamily="50" charset="-128"/>
                <a:ea typeface="HGPｺﾞｼｯｸE" panose="020B0900000000000000" pitchFamily="50" charset="-128"/>
              </a:rPr>
              <a:t>　</a:t>
            </a:r>
            <a:r>
              <a:rPr lang="ja-JP" altLang="en-US" dirty="0">
                <a:latin typeface="HGPｺﾞｼｯｸE" panose="020B0900000000000000" pitchFamily="50" charset="-128"/>
                <a:ea typeface="HGPｺﾞｼｯｸE" panose="020B0900000000000000" pitchFamily="50" charset="-128"/>
              </a:rPr>
              <a:t>将来のあるべき医療体制に向けて</a:t>
            </a:r>
            <a:endParaRPr kumimoji="1" lang="ja-JP" altLang="en-US" dirty="0">
              <a:latin typeface="HGPｺﾞｼｯｸE" panose="020B0900000000000000" pitchFamily="50" charset="-128"/>
              <a:ea typeface="HGPｺﾞｼｯｸE" panose="020B0900000000000000" pitchFamily="50" charset="-128"/>
            </a:endParaRPr>
          </a:p>
        </p:txBody>
      </p:sp>
      <p:sp>
        <p:nvSpPr>
          <p:cNvPr id="23" name="Rectangle 102"/>
          <p:cNvSpPr/>
          <p:nvPr/>
        </p:nvSpPr>
        <p:spPr>
          <a:xfrm>
            <a:off x="1140163" y="3520622"/>
            <a:ext cx="5952117" cy="10895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（１）</a:t>
            </a:r>
            <a:r>
              <a:rPr lang="en-US" altLang="ja-JP" dirty="0">
                <a:solidFill>
                  <a:schemeClr val="tx2"/>
                </a:solidFill>
                <a:latin typeface="HGPｺﾞｼｯｸE" panose="020B0900000000000000" pitchFamily="50" charset="-128"/>
                <a:ea typeface="HGPｺﾞｼｯｸE" panose="020B0900000000000000" pitchFamily="50" charset="-128"/>
              </a:rPr>
              <a:t>2025</a:t>
            </a:r>
            <a:r>
              <a:rPr lang="ja-JP" altLang="en-US" dirty="0">
                <a:solidFill>
                  <a:schemeClr val="tx2"/>
                </a:solidFill>
                <a:latin typeface="HGPｺﾞｼｯｸE" panose="020B0900000000000000" pitchFamily="50" charset="-128"/>
                <a:ea typeface="HGPｺﾞｼｯｸE" panose="020B0900000000000000" pitchFamily="50" charset="-128"/>
              </a:rPr>
              <a:t>年に各病院が検討して</a:t>
            </a:r>
            <a:r>
              <a:rPr lang="ja-JP" altLang="en-US" dirty="0" smtClean="0">
                <a:solidFill>
                  <a:schemeClr val="tx2"/>
                </a:solidFill>
                <a:latin typeface="HGPｺﾞｼｯｸE" panose="020B0900000000000000" pitchFamily="50" charset="-128"/>
                <a:ea typeface="HGPｺﾞｼｯｸE" panose="020B0900000000000000" pitchFamily="50" charset="-128"/>
              </a:rPr>
              <a:t>いる病床</a:t>
            </a:r>
            <a:r>
              <a:rPr lang="ja-JP" altLang="en-US" dirty="0">
                <a:solidFill>
                  <a:schemeClr val="tx2"/>
                </a:solidFill>
                <a:latin typeface="HGPｺﾞｼｯｸE" panose="020B0900000000000000" pitchFamily="50" charset="-128"/>
                <a:ea typeface="HGPｺﾞｼｯｸE" panose="020B0900000000000000" pitchFamily="50" charset="-128"/>
              </a:rPr>
              <a:t>機能</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（２）</a:t>
            </a:r>
            <a:r>
              <a:rPr lang="en-US" altLang="ja-JP" dirty="0">
                <a:solidFill>
                  <a:schemeClr val="tx2"/>
                </a:solidFill>
                <a:latin typeface="HGPｺﾞｼｯｸE" panose="020B0900000000000000" pitchFamily="50" charset="-128"/>
                <a:ea typeface="HGPｺﾞｼｯｸE" panose="020B0900000000000000" pitchFamily="50" charset="-128"/>
              </a:rPr>
              <a:t>2025</a:t>
            </a:r>
            <a:r>
              <a:rPr lang="ja-JP" altLang="en-US" dirty="0">
                <a:solidFill>
                  <a:schemeClr val="tx2"/>
                </a:solidFill>
                <a:latin typeface="HGPｺﾞｼｯｸE" panose="020B0900000000000000" pitchFamily="50" charset="-128"/>
                <a:ea typeface="HGPｺﾞｼｯｸE" panose="020B0900000000000000" pitchFamily="50" charset="-128"/>
              </a:rPr>
              <a:t>年に各病院が検討して</a:t>
            </a:r>
            <a:r>
              <a:rPr lang="ja-JP" altLang="en-US" dirty="0" smtClean="0">
                <a:solidFill>
                  <a:schemeClr val="tx2"/>
                </a:solidFill>
                <a:latin typeface="HGPｺﾞｼｯｸE" panose="020B0900000000000000" pitchFamily="50" charset="-128"/>
                <a:ea typeface="HGPｺﾞｼｯｸE" panose="020B0900000000000000" pitchFamily="50" charset="-128"/>
              </a:rPr>
              <a:t>いる病床</a:t>
            </a:r>
            <a:r>
              <a:rPr lang="ja-JP" altLang="en-US" dirty="0">
                <a:solidFill>
                  <a:schemeClr val="tx2"/>
                </a:solidFill>
                <a:latin typeface="HGPｺﾞｼｯｸE" panose="020B0900000000000000" pitchFamily="50" charset="-128"/>
                <a:ea typeface="HGPｺﾞｼｯｸE" panose="020B0900000000000000" pitchFamily="50" charset="-128"/>
              </a:rPr>
              <a:t>機能のまとめ</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endParaRPr lang="en-US" altLang="ja-JP" dirty="0">
              <a:solidFill>
                <a:schemeClr val="tx2"/>
              </a:solidFill>
              <a:latin typeface="HGPｺﾞｼｯｸE" panose="020B0900000000000000" pitchFamily="50" charset="-128"/>
              <a:ea typeface="HGPｺﾞｼｯｸE" panose="020B0900000000000000" pitchFamily="50" charset="-128"/>
            </a:endParaRPr>
          </a:p>
        </p:txBody>
      </p:sp>
      <p:sp>
        <p:nvSpPr>
          <p:cNvPr id="24" name="Rectangle 102"/>
          <p:cNvSpPr/>
          <p:nvPr/>
        </p:nvSpPr>
        <p:spPr>
          <a:xfrm>
            <a:off x="1096511" y="1752843"/>
            <a:ext cx="4236124" cy="10895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（１）今後の医療需要の見込み</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（２）医療体制の概要</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smtClean="0">
                <a:solidFill>
                  <a:schemeClr val="tx2"/>
                </a:solidFill>
                <a:latin typeface="HGPｺﾞｼｯｸE" panose="020B0900000000000000" pitchFamily="50" charset="-128"/>
                <a:ea typeface="HGPｺﾞｼｯｸE" panose="020B0900000000000000" pitchFamily="50" charset="-128"/>
              </a:rPr>
              <a:t>（</a:t>
            </a:r>
            <a:r>
              <a:rPr lang="ja-JP" altLang="en-US" dirty="0">
                <a:solidFill>
                  <a:schemeClr val="tx2"/>
                </a:solidFill>
                <a:latin typeface="HGPｺﾞｼｯｸE" panose="020B0900000000000000" pitchFamily="50" charset="-128"/>
                <a:ea typeface="HGPｺﾞｼｯｸE" panose="020B0900000000000000" pitchFamily="50" charset="-128"/>
              </a:rPr>
              <a:t>３</a:t>
            </a:r>
            <a:r>
              <a:rPr lang="ja-JP" altLang="en-US" dirty="0" smtClean="0">
                <a:solidFill>
                  <a:schemeClr val="tx2"/>
                </a:solidFill>
                <a:latin typeface="HGPｺﾞｼｯｸE" panose="020B0900000000000000" pitchFamily="50" charset="-128"/>
                <a:ea typeface="HGPｺﾞｼｯｸE" panose="020B0900000000000000" pitchFamily="50" charset="-128"/>
              </a:rPr>
              <a:t>）</a:t>
            </a:r>
            <a:r>
              <a:rPr lang="ja-JP" altLang="en-US" dirty="0">
                <a:solidFill>
                  <a:schemeClr val="tx2"/>
                </a:solidFill>
                <a:latin typeface="HGPｺﾞｼｯｸE" panose="020B0900000000000000" pitchFamily="50" charset="-128"/>
                <a:ea typeface="HGPｺﾞｼｯｸE" panose="020B0900000000000000" pitchFamily="50" charset="-128"/>
              </a:rPr>
              <a:t>診療実態の分析の結果</a:t>
            </a:r>
          </a:p>
        </p:txBody>
      </p:sp>
    </p:spTree>
    <p:extLst>
      <p:ext uri="{BB962C8B-B14F-4D97-AF65-F5344CB8AC3E}">
        <p14:creationId xmlns:p14="http://schemas.microsoft.com/office/powerpoint/2010/main" val="24249820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6998433" y="6492835"/>
            <a:ext cx="2133600" cy="365125"/>
          </a:xfrm>
        </p:spPr>
        <p:txBody>
          <a:bodyPr/>
          <a:lstStyle/>
          <a:p>
            <a:fld id="{A9848611-8FAA-4BFC-BAAD-33CAF1A3E273}" type="slidenum">
              <a:rPr kumimoji="1" lang="ja-JP" altLang="en-US" sz="1800" smtClean="0">
                <a:solidFill>
                  <a:schemeClr val="tx1"/>
                </a:solidFill>
              </a:rPr>
              <a:t>3</a:t>
            </a:fld>
            <a:endParaRPr kumimoji="1" lang="ja-JP" altLang="en-US" sz="1800" dirty="0">
              <a:solidFill>
                <a:schemeClr val="tx1"/>
              </a:solidFill>
            </a:endParaRPr>
          </a:p>
        </p:txBody>
      </p:sp>
      <p:sp>
        <p:nvSpPr>
          <p:cNvPr id="14" name="角丸四角形 13"/>
          <p:cNvSpPr/>
          <p:nvPr/>
        </p:nvSpPr>
        <p:spPr>
          <a:xfrm>
            <a:off x="4283968" y="1637528"/>
            <a:ext cx="4814162" cy="3807695"/>
          </a:xfrm>
          <a:prstGeom prst="roundRect">
            <a:avLst>
              <a:gd name="adj" fmla="val 8022"/>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3" name="テキスト ボックス 10">
            <a:extLst>
              <a:ext uri="{FF2B5EF4-FFF2-40B4-BE49-F238E27FC236}">
                <a16:creationId xmlns:a16="http://schemas.microsoft.com/office/drawing/2014/main" id="{0EFE806C-CD8B-4E60-9346-194C56764E78}"/>
              </a:ext>
            </a:extLst>
          </p:cNvPr>
          <p:cNvSpPr txBox="1"/>
          <p:nvPr/>
        </p:nvSpPr>
        <p:spPr>
          <a:xfrm>
            <a:off x="398006" y="1827359"/>
            <a:ext cx="369658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kern="100" dirty="0">
                <a:ea typeface="ＭＳ Ｐゴシック"/>
                <a:cs typeface="Times New Roman"/>
              </a:rPr>
              <a:t>病床機能ごとの医療需要の見込み（総計）</a:t>
            </a:r>
            <a:endParaRPr lang="ja-JP" altLang="en-US" sz="1400" dirty="0">
              <a:solidFill>
                <a:schemeClr val="tx1"/>
              </a:solidFill>
            </a:endParaRPr>
          </a:p>
        </p:txBody>
      </p:sp>
      <p:sp>
        <p:nvSpPr>
          <p:cNvPr id="18" name="テキスト ボックス 10">
            <a:extLst>
              <a:ext uri="{FF2B5EF4-FFF2-40B4-BE49-F238E27FC236}">
                <a16:creationId xmlns:a16="http://schemas.microsoft.com/office/drawing/2014/main" id="{0EFE806C-CD8B-4E60-9346-194C56764E78}"/>
              </a:ext>
            </a:extLst>
          </p:cNvPr>
          <p:cNvSpPr txBox="1"/>
          <p:nvPr/>
        </p:nvSpPr>
        <p:spPr>
          <a:xfrm>
            <a:off x="4572000" y="1720795"/>
            <a:ext cx="369658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kern="100" dirty="0">
                <a:ea typeface="ＭＳ Ｐゴシック"/>
                <a:cs typeface="Times New Roman"/>
              </a:rPr>
              <a:t>基準病床数の見込み</a:t>
            </a:r>
            <a:endParaRPr lang="ja-JP" altLang="en-US" sz="1400" dirty="0">
              <a:solidFill>
                <a:schemeClr val="tx1"/>
              </a:solidFill>
            </a:endParaRPr>
          </a:p>
        </p:txBody>
      </p:sp>
      <p:sp>
        <p:nvSpPr>
          <p:cNvPr id="21"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2" name="タイトル 1">
            <a:extLst>
              <a:ext uri="{FF2B5EF4-FFF2-40B4-BE49-F238E27FC236}">
                <a16:creationId xmlns:a16="http://schemas.microsoft.com/office/drawing/2014/main" id="{30BE5A27-A407-4A14-A9BE-5866682C3C6B}"/>
              </a:ext>
            </a:extLst>
          </p:cNvPr>
          <p:cNvSpPr txBox="1">
            <a:spLocks/>
          </p:cNvSpPr>
          <p:nvPr/>
        </p:nvSpPr>
        <p:spPr>
          <a:xfrm>
            <a:off x="134349" y="61194"/>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三島二次医療圏の概要 </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今後の医療需要の見込み</a:t>
            </a:r>
          </a:p>
        </p:txBody>
      </p:sp>
      <p:sp>
        <p:nvSpPr>
          <p:cNvPr id="17" name="テキスト ボックス 10">
            <a:extLst>
              <a:ext uri="{FF2B5EF4-FFF2-40B4-BE49-F238E27FC236}">
                <a16:creationId xmlns:a16="http://schemas.microsoft.com/office/drawing/2014/main" id="{8957656B-6DE6-44E0-85D6-7CF39E5B6647}"/>
              </a:ext>
            </a:extLst>
          </p:cNvPr>
          <p:cNvSpPr txBox="1"/>
          <p:nvPr/>
        </p:nvSpPr>
        <p:spPr>
          <a:xfrm>
            <a:off x="6916747" y="6165302"/>
            <a:ext cx="2185214" cy="461665"/>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a:effectLst/>
                <a:latin typeface="Meiryo UI" panose="020B0604030504040204" pitchFamily="50" charset="-128"/>
                <a:ea typeface="Meiryo UI" panose="020B0604030504040204" pitchFamily="50" charset="-128"/>
                <a:cs typeface="Times New Roman"/>
              </a:rPr>
              <a:t>：第７次大阪府医療計画</a:t>
            </a:r>
            <a:endParaRPr lang="en-US" altLang="ja-JP" sz="1200" kern="100" dirty="0">
              <a:effectLst/>
              <a:latin typeface="Meiryo UI" panose="020B0604030504040204" pitchFamily="50" charset="-128"/>
              <a:ea typeface="Meiryo UI" panose="020B0604030504040204" pitchFamily="50" charset="-128"/>
              <a:cs typeface="Times New Roman"/>
            </a:endParaRPr>
          </a:p>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　　　　</a:t>
            </a:r>
            <a:r>
              <a:rPr lang="ja-JP" altLang="en-US" sz="1200" kern="100" dirty="0">
                <a:effectLst/>
                <a:latin typeface="Meiryo UI" panose="020B0604030504040204" pitchFamily="50" charset="-128"/>
                <a:ea typeface="Meiryo UI" panose="020B0604030504040204" pitchFamily="50" charset="-128"/>
                <a:cs typeface="Times New Roman"/>
              </a:rPr>
              <a:t>一部改編</a:t>
            </a:r>
            <a:endParaRPr lang="ja-JP" sz="1200" kern="100" dirty="0">
              <a:effectLst/>
              <a:latin typeface="Meiryo UI" panose="020B0604030504040204" pitchFamily="50" charset="-128"/>
              <a:ea typeface="Meiryo UI" panose="020B0604030504040204" pitchFamily="50" charset="-128"/>
              <a:cs typeface="Times New Roman"/>
            </a:endParaRPr>
          </a:p>
        </p:txBody>
      </p:sp>
      <p:sp>
        <p:nvSpPr>
          <p:cNvPr id="19" name="テキスト ボックス 10">
            <a:extLst>
              <a:ext uri="{FF2B5EF4-FFF2-40B4-BE49-F238E27FC236}">
                <a16:creationId xmlns:a16="http://schemas.microsoft.com/office/drawing/2014/main" id="{0EFE806C-CD8B-4E60-9346-194C56764E78}"/>
              </a:ext>
            </a:extLst>
          </p:cNvPr>
          <p:cNvSpPr txBox="1"/>
          <p:nvPr/>
        </p:nvSpPr>
        <p:spPr>
          <a:xfrm>
            <a:off x="5292080" y="4906246"/>
            <a:ext cx="3696589" cy="52322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基準病床数の将来見込みでは、</a:t>
            </a:r>
            <a:r>
              <a:rPr lang="en-US" altLang="ja-JP" sz="1400" dirty="0">
                <a:solidFill>
                  <a:schemeClr val="tx1"/>
                </a:solidFill>
              </a:rPr>
              <a:t>2030</a:t>
            </a:r>
            <a:r>
              <a:rPr lang="ja-JP" altLang="en-US" sz="1400" dirty="0">
                <a:solidFill>
                  <a:schemeClr val="tx1"/>
                </a:solidFill>
              </a:rPr>
              <a:t>年に</a:t>
            </a:r>
            <a:endParaRPr lang="en-US" altLang="ja-JP" sz="1400" dirty="0">
              <a:solidFill>
                <a:schemeClr val="tx1"/>
              </a:solidFill>
            </a:endParaRPr>
          </a:p>
          <a:p>
            <a:r>
              <a:rPr lang="ja-JP" altLang="en-US" sz="1400" dirty="0">
                <a:solidFill>
                  <a:schemeClr val="tx1"/>
                </a:solidFill>
              </a:rPr>
              <a:t>　おいても、既存病床数に達しない見込み。</a:t>
            </a:r>
          </a:p>
        </p:txBody>
      </p:sp>
      <p:sp>
        <p:nvSpPr>
          <p:cNvPr id="20" name="二等辺三角形 19"/>
          <p:cNvSpPr/>
          <p:nvPr/>
        </p:nvSpPr>
        <p:spPr>
          <a:xfrm rot="5400000">
            <a:off x="5001205" y="5057944"/>
            <a:ext cx="516470" cy="213077"/>
          </a:xfrm>
          <a:prstGeom prst="triangle">
            <a:avLst/>
          </a:prstGeom>
          <a:solidFill>
            <a:schemeClr val="accent1">
              <a:lumMod val="7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200" y="2109424"/>
            <a:ext cx="4050000" cy="32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97526" y="2048656"/>
            <a:ext cx="3608018" cy="28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3081" y="5560464"/>
            <a:ext cx="6353175" cy="120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タイトル 1">
            <a:extLst>
              <a:ext uri="{FF2B5EF4-FFF2-40B4-BE49-F238E27FC236}">
                <a16:creationId xmlns:a16="http://schemas.microsoft.com/office/drawing/2014/main" id="{77D78C8B-7190-4F9F-BF24-FAD4DFE9F181}"/>
              </a:ext>
            </a:extLst>
          </p:cNvPr>
          <p:cNvSpPr txBox="1">
            <a:spLocks/>
          </p:cNvSpPr>
          <p:nvPr/>
        </p:nvSpPr>
        <p:spPr>
          <a:xfrm>
            <a:off x="42039" y="548680"/>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三島二次医療圏では、今後、</a:t>
            </a:r>
            <a:r>
              <a:rPr lang="en-US" altLang="ja-JP" sz="2200" dirty="0">
                <a:latin typeface="HGP創英角ｺﾞｼｯｸUB" panose="020B0900000000000000" pitchFamily="50" charset="-128"/>
                <a:ea typeface="HGP創英角ｺﾞｼｯｸUB" panose="020B0900000000000000" pitchFamily="50" charset="-128"/>
              </a:rPr>
              <a:t>2030</a:t>
            </a:r>
            <a:r>
              <a:rPr lang="ja-JP" altLang="en-US" sz="2200" dirty="0">
                <a:latin typeface="HGP創英角ｺﾞｼｯｸUB" panose="020B0900000000000000" pitchFamily="50" charset="-128"/>
                <a:ea typeface="HGP創英角ｺﾞｼｯｸUB" panose="020B0900000000000000" pitchFamily="50" charset="-128"/>
              </a:rPr>
              <a:t>年をピークに医療需要（特に回復期）が</a:t>
            </a:r>
            <a:endParaRPr lang="en-US" altLang="ja-JP" sz="2200" dirty="0">
              <a:latin typeface="HGP創英角ｺﾞｼｯｸUB" panose="020B0900000000000000" pitchFamily="50" charset="-128"/>
              <a:ea typeface="HGP創英角ｺﾞｼｯｸUB" panose="020B0900000000000000" pitchFamily="50" charset="-128"/>
            </a:endParaRPr>
          </a:p>
          <a:p>
            <a:pPr algn="l"/>
            <a:r>
              <a:rPr lang="ja-JP" altLang="en-US" sz="2200" dirty="0">
                <a:latin typeface="HGP創英角ｺﾞｼｯｸUB" panose="020B0900000000000000" pitchFamily="50" charset="-128"/>
                <a:ea typeface="HGP創英角ｺﾞｼｯｸUB" panose="020B0900000000000000" pitchFamily="50" charset="-128"/>
              </a:rPr>
              <a:t>増加する見込み</a:t>
            </a:r>
            <a:endParaRPr lang="en-US" altLang="ja-JP" sz="2200"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8651483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23405" y="6460955"/>
            <a:ext cx="2133600" cy="365125"/>
          </a:xfrm>
        </p:spPr>
        <p:txBody>
          <a:bodyPr/>
          <a:lstStyle/>
          <a:p>
            <a:fld id="{A9848611-8FAA-4BFC-BAAD-33CAF1A3E273}" type="slidenum">
              <a:rPr kumimoji="1" lang="ja-JP" altLang="en-US" sz="1800" smtClean="0">
                <a:solidFill>
                  <a:schemeClr val="tx1"/>
                </a:solidFill>
              </a:rPr>
              <a:t>4</a:t>
            </a:fld>
            <a:endParaRPr kumimoji="1" lang="ja-JP" altLang="en-US" sz="1800" dirty="0">
              <a:solidFill>
                <a:schemeClr val="tx1"/>
              </a:solidFill>
            </a:endParaRPr>
          </a:p>
        </p:txBody>
      </p:sp>
      <p:sp>
        <p:nvSpPr>
          <p:cNvPr id="9"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0" name="タイトル 1">
            <a:extLst>
              <a:ext uri="{FF2B5EF4-FFF2-40B4-BE49-F238E27FC236}">
                <a16:creationId xmlns:a16="http://schemas.microsoft.com/office/drawing/2014/main" id="{30BE5A27-A407-4A14-A9BE-5866682C3C6B}"/>
              </a:ext>
            </a:extLst>
          </p:cNvPr>
          <p:cNvSpPr txBox="1">
            <a:spLocks/>
          </p:cNvSpPr>
          <p:nvPr/>
        </p:nvSpPr>
        <p:spPr>
          <a:xfrm>
            <a:off x="139155" y="62008"/>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三島二次医療圏の概要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医療体制の概要①</a:t>
            </a:r>
          </a:p>
        </p:txBody>
      </p:sp>
      <p:sp>
        <p:nvSpPr>
          <p:cNvPr id="11" name="テキスト ボックス 10">
            <a:extLst>
              <a:ext uri="{FF2B5EF4-FFF2-40B4-BE49-F238E27FC236}">
                <a16:creationId xmlns:a16="http://schemas.microsoft.com/office/drawing/2014/main" id="{0EFE806C-CD8B-4E60-9346-194C56764E78}"/>
              </a:ext>
            </a:extLst>
          </p:cNvPr>
          <p:cNvSpPr txBox="1"/>
          <p:nvPr/>
        </p:nvSpPr>
        <p:spPr>
          <a:xfrm>
            <a:off x="213103" y="1729962"/>
            <a:ext cx="2268103"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●主な医療施設の状況</a:t>
            </a:r>
          </a:p>
        </p:txBody>
      </p:sp>
      <p:sp>
        <p:nvSpPr>
          <p:cNvPr id="12" name="テキスト ボックス 10">
            <a:extLst>
              <a:ext uri="{FF2B5EF4-FFF2-40B4-BE49-F238E27FC236}">
                <a16:creationId xmlns:a16="http://schemas.microsoft.com/office/drawing/2014/main" id="{8957656B-6DE6-44E0-85D6-7CF39E5B6647}"/>
              </a:ext>
            </a:extLst>
          </p:cNvPr>
          <p:cNvSpPr txBox="1"/>
          <p:nvPr/>
        </p:nvSpPr>
        <p:spPr>
          <a:xfrm>
            <a:off x="5774797" y="6452113"/>
            <a:ext cx="316835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a:effectLst/>
                <a:latin typeface="Meiryo UI" panose="020B0604030504040204" pitchFamily="50" charset="-128"/>
                <a:ea typeface="Meiryo UI" panose="020B0604030504040204" pitchFamily="50" charset="-128"/>
                <a:cs typeface="Times New Roman"/>
              </a:rPr>
              <a:t>：第７次大阪府医療計画一部改編</a:t>
            </a:r>
            <a:endParaRPr lang="ja-JP" sz="1200" kern="100" dirty="0">
              <a:effectLst/>
              <a:latin typeface="Meiryo UI" panose="020B0604030504040204" pitchFamily="50" charset="-128"/>
              <a:ea typeface="Meiryo UI" panose="020B0604030504040204" pitchFamily="50" charset="-128"/>
              <a:cs typeface="Times New Roman"/>
            </a:endParaRPr>
          </a:p>
        </p:txBody>
      </p:sp>
      <p:pic>
        <p:nvPicPr>
          <p:cNvPr id="8" name="図 7"/>
          <p:cNvPicPr>
            <a:picLocks noChangeAspect="1"/>
          </p:cNvPicPr>
          <p:nvPr/>
        </p:nvPicPr>
        <p:blipFill>
          <a:blip r:embed="rId4"/>
          <a:stretch>
            <a:fillRect/>
          </a:stretch>
        </p:blipFill>
        <p:spPr>
          <a:xfrm>
            <a:off x="6647819" y="2051456"/>
            <a:ext cx="2023822" cy="2499652"/>
          </a:xfrm>
          <a:prstGeom prst="rect">
            <a:avLst/>
          </a:prstGeom>
        </p:spPr>
      </p:pic>
      <p:sp>
        <p:nvSpPr>
          <p:cNvPr id="17" name="正方形/長方形 16"/>
          <p:cNvSpPr/>
          <p:nvPr/>
        </p:nvSpPr>
        <p:spPr>
          <a:xfrm>
            <a:off x="6647819" y="5030830"/>
            <a:ext cx="2295330" cy="1346170"/>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2020</a:t>
            </a:r>
            <a:r>
              <a:rPr kumimoji="1"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年</a:t>
            </a:r>
            <a:r>
              <a:rPr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1</a:t>
            </a:r>
            <a:r>
              <a:rPr lang="en-US" altLang="ja-JP" sz="1400" dirty="0">
                <a:solidFill>
                  <a:schemeClr val="tx1"/>
                </a:solidFill>
                <a:latin typeface="HGS創英角ｺﾞｼｯｸUB" panose="020B0900000000000000" pitchFamily="50" charset="-128"/>
                <a:ea typeface="HGS創英角ｺﾞｼｯｸUB" panose="020B0900000000000000" pitchFamily="50" charset="-128"/>
              </a:rPr>
              <a:t>0</a:t>
            </a:r>
            <a:r>
              <a:rPr kumimoji="1"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月</a:t>
            </a:r>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末時点</a:t>
            </a:r>
            <a:endPar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a:p>
            <a:r>
              <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rPr>
              <a:t>【</a:t>
            </a:r>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対象病院数</a:t>
            </a:r>
            <a:r>
              <a:rPr lang="en-US" altLang="ja-JP" sz="1400" dirty="0">
                <a:solidFill>
                  <a:schemeClr val="tx1"/>
                </a:solidFill>
                <a:latin typeface="HGS創英角ｺﾞｼｯｸUB" panose="020B0900000000000000" pitchFamily="50" charset="-128"/>
                <a:ea typeface="HGS創英角ｺﾞｼｯｸUB" panose="020B0900000000000000" pitchFamily="50" charset="-128"/>
              </a:rPr>
              <a:t>33</a:t>
            </a:r>
            <a:r>
              <a:rPr lang="ja-JP" altLang="en-US" sz="1400" dirty="0">
                <a:solidFill>
                  <a:schemeClr val="tx1"/>
                </a:solidFill>
                <a:latin typeface="HGS創英角ｺﾞｼｯｸUB" panose="020B0900000000000000" pitchFamily="50" charset="-128"/>
                <a:ea typeface="HGS創英角ｺﾞｼｯｸUB" panose="020B0900000000000000" pitchFamily="50" charset="-128"/>
              </a:rPr>
              <a:t>の</a:t>
            </a:r>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内訳</a:t>
            </a:r>
            <a:r>
              <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rPr>
              <a:t>】</a:t>
            </a:r>
          </a:p>
          <a:p>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　公立病院：</a:t>
            </a:r>
            <a:r>
              <a:rPr lang="en-US" altLang="ja-JP" sz="1400" dirty="0">
                <a:solidFill>
                  <a:schemeClr val="tx1"/>
                </a:solidFill>
                <a:latin typeface="HGS創英角ｺﾞｼｯｸUB" panose="020B0900000000000000" pitchFamily="50" charset="-128"/>
                <a:ea typeface="HGS創英角ｺﾞｼｯｸUB" panose="020B0900000000000000" pitchFamily="50" charset="-128"/>
              </a:rPr>
              <a:t>0</a:t>
            </a:r>
            <a:endPar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a:p>
            <a:r>
              <a:rPr lang="ja-JP" altLang="en-US" sz="1400" dirty="0">
                <a:solidFill>
                  <a:schemeClr val="tx1"/>
                </a:solidFill>
                <a:latin typeface="HGS創英角ｺﾞｼｯｸUB" panose="020B0900000000000000" pitchFamily="50" charset="-128"/>
                <a:ea typeface="HGS創英角ｺﾞｼｯｸUB" panose="020B0900000000000000" pitchFamily="50" charset="-128"/>
              </a:rPr>
              <a:t>　公的病院</a:t>
            </a:r>
            <a:r>
              <a:rPr kumimoji="1"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：６</a:t>
            </a:r>
            <a:endPar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a:p>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　民間等病院：</a:t>
            </a:r>
            <a:r>
              <a:rPr kumimoji="1"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27</a:t>
            </a:r>
            <a:endPar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endParaRPr>
          </a:p>
        </p:txBody>
      </p:sp>
      <p:sp>
        <p:nvSpPr>
          <p:cNvPr id="14" name="タイトル 1">
            <a:extLst>
              <a:ext uri="{FF2B5EF4-FFF2-40B4-BE49-F238E27FC236}">
                <a16:creationId xmlns:a16="http://schemas.microsoft.com/office/drawing/2014/main" id="{77D78C8B-7190-4F9F-BF24-FAD4DFE9F181}"/>
              </a:ext>
            </a:extLst>
          </p:cNvPr>
          <p:cNvSpPr txBox="1">
            <a:spLocks/>
          </p:cNvSpPr>
          <p:nvPr/>
        </p:nvSpPr>
        <p:spPr>
          <a:xfrm>
            <a:off x="97083" y="636420"/>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三島二次医療圏では</a:t>
            </a:r>
            <a:endParaRPr lang="en-US" altLang="ja-JP" sz="2200" dirty="0">
              <a:latin typeface="HGP創英角ｺﾞｼｯｸUB" panose="020B0900000000000000" pitchFamily="50" charset="-128"/>
              <a:ea typeface="HGP創英角ｺﾞｼｯｸUB" panose="020B0900000000000000" pitchFamily="50" charset="-128"/>
            </a:endParaRPr>
          </a:p>
          <a:p>
            <a:pPr algn="l"/>
            <a:r>
              <a:rPr lang="ja-JP" altLang="en-US" sz="2200" dirty="0">
                <a:latin typeface="HGP創英角ｺﾞｼｯｸUB" panose="020B0900000000000000" pitchFamily="50" charset="-128"/>
                <a:ea typeface="HGP創英角ｺﾞｼｯｸUB" panose="020B0900000000000000" pitchFamily="50" charset="-128"/>
              </a:rPr>
              <a:t>　　　　　　公的医療機関等</a:t>
            </a:r>
            <a:r>
              <a:rPr lang="en-US" altLang="ja-JP" sz="2200" dirty="0">
                <a:latin typeface="HGP創英角ｺﾞｼｯｸUB" panose="020B0900000000000000" pitchFamily="50" charset="-128"/>
                <a:ea typeface="HGP創英角ｺﾞｼｯｸUB" panose="020B0900000000000000" pitchFamily="50" charset="-128"/>
              </a:rPr>
              <a:t>2025</a:t>
            </a:r>
            <a:r>
              <a:rPr lang="ja-JP" altLang="en-US" sz="2200" dirty="0">
                <a:latin typeface="HGP創英角ｺﾞｼｯｸUB" panose="020B0900000000000000" pitchFamily="50" charset="-128"/>
                <a:ea typeface="HGP創英角ｺﾞｼｯｸUB" panose="020B0900000000000000" pitchFamily="50" charset="-128"/>
              </a:rPr>
              <a:t>プラン対象病院</a:t>
            </a:r>
            <a:r>
              <a:rPr lang="ja-JP" altLang="en-US" sz="2200" dirty="0" smtClean="0">
                <a:latin typeface="HGP創英角ｺﾞｼｯｸUB" panose="020B0900000000000000" pitchFamily="50" charset="-128"/>
                <a:ea typeface="HGP創英角ｺﾞｼｯｸUB" panose="020B0900000000000000" pitchFamily="50" charset="-128"/>
              </a:rPr>
              <a:t>が６病院</a:t>
            </a:r>
            <a:r>
              <a:rPr lang="ja-JP" altLang="en-US" sz="2200" dirty="0">
                <a:latin typeface="HGP創英角ｺﾞｼｯｸUB" panose="020B0900000000000000" pitchFamily="50" charset="-128"/>
                <a:ea typeface="HGP創英角ｺﾞｼｯｸUB" panose="020B0900000000000000" pitchFamily="50" charset="-128"/>
              </a:rPr>
              <a:t>となっている</a:t>
            </a:r>
            <a:endParaRPr lang="en-US" altLang="ja-JP" sz="2200" dirty="0">
              <a:latin typeface="HGP創英角ｺﾞｼｯｸUB" panose="020B0900000000000000" pitchFamily="50" charset="-128"/>
              <a:ea typeface="HGP創英角ｺﾞｼｯｸUB" panose="020B0900000000000000" pitchFamily="50" charset="-128"/>
            </a:endParaRPr>
          </a:p>
        </p:txBody>
      </p:sp>
      <p:pic>
        <p:nvPicPr>
          <p:cNvPr id="2" name="図 1"/>
          <p:cNvPicPr>
            <a:picLocks noChangeAspect="1"/>
          </p:cNvPicPr>
          <p:nvPr/>
        </p:nvPicPr>
        <p:blipFill>
          <a:blip r:embed="rId5"/>
          <a:stretch>
            <a:fillRect/>
          </a:stretch>
        </p:blipFill>
        <p:spPr>
          <a:xfrm>
            <a:off x="97083" y="2215455"/>
            <a:ext cx="6419133" cy="3794937"/>
          </a:xfrm>
          <a:prstGeom prst="rect">
            <a:avLst/>
          </a:prstGeom>
        </p:spPr>
      </p:pic>
    </p:spTree>
    <p:extLst>
      <p:ext uri="{BB962C8B-B14F-4D97-AF65-F5344CB8AC3E}">
        <p14:creationId xmlns:p14="http://schemas.microsoft.com/office/powerpoint/2010/main" val="865903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4655220" y="2485170"/>
            <a:ext cx="4381276" cy="3481118"/>
          </a:xfrm>
          <a:prstGeom prst="rect">
            <a:avLst/>
          </a:prstGeom>
        </p:spPr>
      </p:pic>
      <p:sp>
        <p:nvSpPr>
          <p:cNvPr id="8" name="Oval 64">
            <a:hlinkClick r:id="rId4" action="ppaction://hlinksldjump"/>
            <a:extLst>
              <a:ext uri="{FF2B5EF4-FFF2-40B4-BE49-F238E27FC236}">
                <a16:creationId xmlns:a16="http://schemas.microsoft.com/office/drawing/2014/main" id="{2865890E-81EE-482A-8BAC-0CEA60EEBBA9}"/>
              </a:ext>
            </a:extLst>
          </p:cNvPr>
          <p:cNvSpPr>
            <a:spLocks noChangeAspect="1"/>
          </p:cNvSpPr>
          <p:nvPr/>
        </p:nvSpPr>
        <p:spPr>
          <a:xfrm>
            <a:off x="65432" y="121169"/>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9" name="タイトル 1">
            <a:extLst>
              <a:ext uri="{FF2B5EF4-FFF2-40B4-BE49-F238E27FC236}">
                <a16:creationId xmlns:a16="http://schemas.microsoft.com/office/drawing/2014/main" id="{30BE5A27-A407-4A14-A9BE-5866682C3C6B}"/>
              </a:ext>
            </a:extLst>
          </p:cNvPr>
          <p:cNvSpPr txBox="1">
            <a:spLocks/>
          </p:cNvSpPr>
          <p:nvPr/>
        </p:nvSpPr>
        <p:spPr>
          <a:xfrm>
            <a:off x="107504" y="121983"/>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三島二次医療圏の概要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医療体制の概要②</a:t>
            </a:r>
            <a:r>
              <a:rPr lang="zh-TW"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（病床機能別実態）</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78" name="テキスト ボックス 10">
            <a:extLst>
              <a:ext uri="{FF2B5EF4-FFF2-40B4-BE49-F238E27FC236}">
                <a16:creationId xmlns:a16="http://schemas.microsoft.com/office/drawing/2014/main" id="{8957656B-6DE6-44E0-85D6-7CF39E5B6647}"/>
              </a:ext>
            </a:extLst>
          </p:cNvPr>
          <p:cNvSpPr txBox="1"/>
          <p:nvPr/>
        </p:nvSpPr>
        <p:spPr>
          <a:xfrm>
            <a:off x="6444208" y="6075122"/>
            <a:ext cx="244490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a:effectLst/>
                <a:latin typeface="Meiryo UI" panose="020B0604030504040204" pitchFamily="50" charset="-128"/>
                <a:ea typeface="Meiryo UI" panose="020B0604030504040204" pitchFamily="50" charset="-128"/>
                <a:cs typeface="Times New Roman"/>
              </a:rPr>
              <a:t>：</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11" name="スライド番号プレースホルダー 2"/>
          <p:cNvSpPr>
            <a:spLocks noGrp="1"/>
          </p:cNvSpPr>
          <p:nvPr>
            <p:ph type="sldNum" sz="quarter" idx="12"/>
          </p:nvPr>
        </p:nvSpPr>
        <p:spPr>
          <a:xfrm>
            <a:off x="7023405" y="6460955"/>
            <a:ext cx="2133600" cy="365125"/>
          </a:xfrm>
        </p:spPr>
        <p:txBody>
          <a:bodyPr/>
          <a:lstStyle/>
          <a:p>
            <a:r>
              <a:rPr kumimoji="1" lang="en-US" altLang="ja-JP" sz="1800" dirty="0">
                <a:solidFill>
                  <a:schemeClr val="tx1"/>
                </a:solidFill>
              </a:rPr>
              <a:t>5</a:t>
            </a:r>
            <a:endParaRPr kumimoji="1" lang="ja-JP" altLang="en-US" sz="1800" dirty="0">
              <a:solidFill>
                <a:schemeClr val="tx1"/>
              </a:solidFill>
            </a:endParaRPr>
          </a:p>
        </p:txBody>
      </p:sp>
      <p:sp>
        <p:nvSpPr>
          <p:cNvPr id="12" name="タイトル 1">
            <a:extLst>
              <a:ext uri="{FF2B5EF4-FFF2-40B4-BE49-F238E27FC236}">
                <a16:creationId xmlns:a16="http://schemas.microsoft.com/office/drawing/2014/main" id="{77D78C8B-7190-4F9F-BF24-FAD4DFE9F181}"/>
              </a:ext>
            </a:extLst>
          </p:cNvPr>
          <p:cNvSpPr txBox="1">
            <a:spLocks/>
          </p:cNvSpPr>
          <p:nvPr/>
        </p:nvSpPr>
        <p:spPr>
          <a:xfrm>
            <a:off x="235176" y="698047"/>
            <a:ext cx="8365142" cy="879345"/>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smtClean="0">
                <a:latin typeface="HGP創英角ｺﾞｼｯｸUB" panose="020B0900000000000000" pitchFamily="50" charset="-128"/>
                <a:ea typeface="HGP創英角ｺﾞｼｯｸUB" panose="020B0900000000000000" pitchFamily="50" charset="-128"/>
              </a:rPr>
              <a:t>回復期</a:t>
            </a:r>
            <a:r>
              <a:rPr lang="ja-JP" altLang="en-US" sz="2400" dirty="0">
                <a:latin typeface="HGP創英角ｺﾞｼｯｸUB" panose="020B0900000000000000" pitchFamily="50" charset="-128"/>
                <a:ea typeface="HGP創英角ｺﾞｼｯｸUB" panose="020B0900000000000000" pitchFamily="50" charset="-128"/>
              </a:rPr>
              <a:t>・</a:t>
            </a:r>
            <a:r>
              <a:rPr lang="ja-JP" altLang="en-US" sz="2400" dirty="0" smtClean="0">
                <a:latin typeface="HGP創英角ｺﾞｼｯｸUB" panose="020B0900000000000000" pitchFamily="50" charset="-128"/>
                <a:ea typeface="HGP創英角ｺﾞｼｯｸUB" panose="020B0900000000000000" pitchFamily="50" charset="-128"/>
              </a:rPr>
              <a:t>慢性期を民間病院等が担っている</a:t>
            </a:r>
            <a:endParaRPr lang="en-US" altLang="ja-JP" sz="2400" dirty="0">
              <a:latin typeface="HGP創英角ｺﾞｼｯｸUB" panose="020B0900000000000000" pitchFamily="50" charset="-128"/>
              <a:ea typeface="HGP創英角ｺﾞｼｯｸUB" panose="020B0900000000000000" pitchFamily="50" charset="-128"/>
            </a:endParaRPr>
          </a:p>
        </p:txBody>
      </p:sp>
      <p:sp>
        <p:nvSpPr>
          <p:cNvPr id="10" name="テキスト ボックス 9">
            <a:extLst>
              <a:ext uri="{FF2B5EF4-FFF2-40B4-BE49-F238E27FC236}">
                <a16:creationId xmlns:a16="http://schemas.microsoft.com/office/drawing/2014/main" id="{5D3DF4CE-28CD-4B70-88CF-91F10EC6FCE1}"/>
              </a:ext>
            </a:extLst>
          </p:cNvPr>
          <p:cNvSpPr txBox="1"/>
          <p:nvPr/>
        </p:nvSpPr>
        <p:spPr>
          <a:xfrm>
            <a:off x="5004048" y="2358495"/>
            <a:ext cx="351656"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100" dirty="0">
                <a:solidFill>
                  <a:schemeClr val="tx1"/>
                </a:solidFill>
              </a:rPr>
              <a:t>床</a:t>
            </a:r>
            <a:endParaRPr lang="en-US" altLang="ja-JP" sz="1100" dirty="0">
              <a:solidFill>
                <a:schemeClr val="tx1"/>
              </a:solidFill>
            </a:endParaRPr>
          </a:p>
        </p:txBody>
      </p:sp>
      <p:sp>
        <p:nvSpPr>
          <p:cNvPr id="15" name="テキスト ボックス 10">
            <a:extLst>
              <a:ext uri="{FF2B5EF4-FFF2-40B4-BE49-F238E27FC236}">
                <a16:creationId xmlns:a16="http://schemas.microsoft.com/office/drawing/2014/main" id="{04D3DACA-5E6A-4B0B-8CAB-E6805F9533B5}"/>
              </a:ext>
            </a:extLst>
          </p:cNvPr>
          <p:cNvSpPr txBox="1"/>
          <p:nvPr/>
        </p:nvSpPr>
        <p:spPr>
          <a:xfrm>
            <a:off x="300810" y="1979612"/>
            <a:ext cx="2824656"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smtClean="0">
                <a:solidFill>
                  <a:schemeClr val="accent1">
                    <a:lumMod val="75000"/>
                  </a:schemeClr>
                </a:solidFill>
              </a:rPr>
              <a:t>●</a:t>
            </a:r>
            <a:r>
              <a:rPr lang="ja-JP" altLang="en-US" sz="1400" dirty="0" smtClean="0">
                <a:solidFill>
                  <a:schemeClr val="tx1"/>
                </a:solidFill>
              </a:rPr>
              <a:t>病院プラン調査等提出</a:t>
            </a:r>
            <a:endParaRPr lang="en-US" altLang="ja-JP" sz="1400" dirty="0">
              <a:solidFill>
                <a:schemeClr val="tx1"/>
              </a:solidFill>
            </a:endParaRPr>
          </a:p>
        </p:txBody>
      </p:sp>
      <p:sp>
        <p:nvSpPr>
          <p:cNvPr id="16" name="テキスト ボックス 10">
            <a:extLst>
              <a:ext uri="{FF2B5EF4-FFF2-40B4-BE49-F238E27FC236}">
                <a16:creationId xmlns:a16="http://schemas.microsoft.com/office/drawing/2014/main" id="{779C2183-F7CD-472D-A0CF-E10F426DE905}"/>
              </a:ext>
            </a:extLst>
          </p:cNvPr>
          <p:cNvSpPr txBox="1"/>
          <p:nvPr/>
        </p:nvSpPr>
        <p:spPr>
          <a:xfrm>
            <a:off x="4788025" y="1979613"/>
            <a:ext cx="3799552"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病床機能別</a:t>
            </a:r>
            <a:r>
              <a:rPr lang="ja-JP" altLang="en-US" sz="1400" dirty="0" smtClean="0">
                <a:solidFill>
                  <a:schemeClr val="tx1"/>
                </a:solidFill>
              </a:rPr>
              <a:t>病床数</a:t>
            </a:r>
            <a:endParaRPr lang="en-US" altLang="ja-JP" sz="1400" dirty="0">
              <a:solidFill>
                <a:schemeClr val="tx1"/>
              </a:solidFill>
            </a:endParaRPr>
          </a:p>
        </p:txBody>
      </p:sp>
      <p:graphicFrame>
        <p:nvGraphicFramePr>
          <p:cNvPr id="17" name="表 16"/>
          <p:cNvGraphicFramePr>
            <a:graphicFrameLocks noGrp="1"/>
          </p:cNvGraphicFramePr>
          <p:nvPr>
            <p:extLst>
              <p:ext uri="{D42A27DB-BD31-4B8C-83A1-F6EECF244321}">
                <p14:modId xmlns:p14="http://schemas.microsoft.com/office/powerpoint/2010/main" val="578817190"/>
              </p:ext>
            </p:extLst>
          </p:nvPr>
        </p:nvGraphicFramePr>
        <p:xfrm>
          <a:off x="321945" y="2635482"/>
          <a:ext cx="4269600" cy="2146537"/>
        </p:xfrm>
        <a:graphic>
          <a:graphicData uri="http://schemas.openxmlformats.org/drawingml/2006/table">
            <a:tbl>
              <a:tblPr firstRow="1" bandRow="1">
                <a:tableStyleId>{5C22544A-7EE6-4342-B048-85BDC9FD1C3A}</a:tableStyleId>
              </a:tblPr>
              <a:tblGrid>
                <a:gridCol w="1067400">
                  <a:extLst>
                    <a:ext uri="{9D8B030D-6E8A-4147-A177-3AD203B41FA5}">
                      <a16:colId xmlns:a16="http://schemas.microsoft.com/office/drawing/2014/main" val="2001504940"/>
                    </a:ext>
                  </a:extLst>
                </a:gridCol>
                <a:gridCol w="1067400">
                  <a:extLst>
                    <a:ext uri="{9D8B030D-6E8A-4147-A177-3AD203B41FA5}">
                      <a16:colId xmlns:a16="http://schemas.microsoft.com/office/drawing/2014/main" val="1229681248"/>
                    </a:ext>
                  </a:extLst>
                </a:gridCol>
                <a:gridCol w="1067400">
                  <a:extLst>
                    <a:ext uri="{9D8B030D-6E8A-4147-A177-3AD203B41FA5}">
                      <a16:colId xmlns:a16="http://schemas.microsoft.com/office/drawing/2014/main" val="3340935180"/>
                    </a:ext>
                  </a:extLst>
                </a:gridCol>
                <a:gridCol w="1067400">
                  <a:extLst>
                    <a:ext uri="{9D8B030D-6E8A-4147-A177-3AD203B41FA5}">
                      <a16:colId xmlns:a16="http://schemas.microsoft.com/office/drawing/2014/main" val="4068233946"/>
                    </a:ext>
                  </a:extLst>
                </a:gridCol>
              </a:tblGrid>
              <a:tr h="504057">
                <a:tc>
                  <a:txBody>
                    <a:bodyPr/>
                    <a:lstStyle/>
                    <a:p>
                      <a:pPr algn="ctr"/>
                      <a:r>
                        <a:rPr kumimoji="1" lang="ja-JP" altLang="en-US" sz="1200" dirty="0" smtClean="0"/>
                        <a:t>公立・公的・民間等</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対象病院数</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提出病院数</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提出率</a:t>
                      </a:r>
                      <a:endParaRPr kumimoji="1" lang="en-US" altLang="ja-JP"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13306137"/>
                  </a:ext>
                </a:extLst>
              </a:tr>
              <a:tr h="410620">
                <a:tc>
                  <a:txBody>
                    <a:bodyPr/>
                    <a:lstStyle/>
                    <a:p>
                      <a:pPr algn="ctr"/>
                      <a:r>
                        <a:rPr kumimoji="1" lang="ja-JP" altLang="en-US" sz="1400" dirty="0" smtClean="0"/>
                        <a:t>公立</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0</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0</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4654931"/>
                  </a:ext>
                </a:extLst>
              </a:tr>
              <a:tr h="410620">
                <a:tc>
                  <a:txBody>
                    <a:bodyPr/>
                    <a:lstStyle/>
                    <a:p>
                      <a:pPr algn="ctr"/>
                      <a:r>
                        <a:rPr kumimoji="1" lang="ja-JP" altLang="en-US" sz="1400" dirty="0" smtClean="0"/>
                        <a:t>公的</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6</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6</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100%</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4119758"/>
                  </a:ext>
                </a:extLst>
              </a:tr>
              <a:tr h="410620">
                <a:tc>
                  <a:txBody>
                    <a:bodyPr/>
                    <a:lstStyle/>
                    <a:p>
                      <a:pPr algn="ctr"/>
                      <a:r>
                        <a:rPr kumimoji="1" lang="ja-JP" altLang="en-US" sz="1400" dirty="0" smtClean="0"/>
                        <a:t>民間等</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27</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27</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100%</a:t>
                      </a:r>
                      <a:endParaRPr kumimoji="1" lang="ja-JP" altLang="en-US" sz="16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2086307"/>
                  </a:ext>
                </a:extLst>
              </a:tr>
              <a:tr h="410620">
                <a:tc>
                  <a:txBody>
                    <a:bodyPr/>
                    <a:lstStyle/>
                    <a:p>
                      <a:pPr algn="ctr"/>
                      <a:r>
                        <a:rPr kumimoji="1" lang="ja-JP" altLang="en-US" sz="1400" dirty="0" smtClean="0"/>
                        <a:t>合計</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33</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33</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100%</a:t>
                      </a:r>
                      <a:endParaRPr kumimoji="1" lang="ja-JP" altLang="en-US" sz="16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5609219"/>
                  </a:ext>
                </a:extLst>
              </a:tr>
            </a:tbl>
          </a:graphicData>
        </a:graphic>
      </p:graphicFrame>
    </p:spTree>
    <p:extLst>
      <p:ext uri="{BB962C8B-B14F-4D97-AF65-F5344CB8AC3E}">
        <p14:creationId xmlns:p14="http://schemas.microsoft.com/office/powerpoint/2010/main" val="3225940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テキスト ボックス 10">
            <a:extLst>
              <a:ext uri="{FF2B5EF4-FFF2-40B4-BE49-F238E27FC236}">
                <a16:creationId xmlns:a16="http://schemas.microsoft.com/office/drawing/2014/main" id="{8957656B-6DE6-44E0-85D6-7CF39E5B6647}"/>
              </a:ext>
            </a:extLst>
          </p:cNvPr>
          <p:cNvSpPr txBox="1"/>
          <p:nvPr/>
        </p:nvSpPr>
        <p:spPr>
          <a:xfrm>
            <a:off x="6447580" y="6381328"/>
            <a:ext cx="244490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a:effectLst/>
                <a:latin typeface="Meiryo UI" panose="020B0604030504040204" pitchFamily="50" charset="-128"/>
                <a:ea typeface="Meiryo UI" panose="020B0604030504040204" pitchFamily="50" charset="-128"/>
                <a:cs typeface="Times New Roman"/>
              </a:rPr>
              <a:t>：</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8"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65432" y="121169"/>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9" name="タイトル 1">
            <a:extLst>
              <a:ext uri="{FF2B5EF4-FFF2-40B4-BE49-F238E27FC236}">
                <a16:creationId xmlns:a16="http://schemas.microsoft.com/office/drawing/2014/main" id="{30BE5A27-A407-4A14-A9BE-5866682C3C6B}"/>
              </a:ext>
            </a:extLst>
          </p:cNvPr>
          <p:cNvSpPr txBox="1">
            <a:spLocks/>
          </p:cNvSpPr>
          <p:nvPr/>
        </p:nvSpPr>
        <p:spPr>
          <a:xfrm>
            <a:off x="107504" y="121983"/>
            <a:ext cx="8784976"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三島二次医療圏の概要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医療体制の概要③</a:t>
            </a:r>
            <a:r>
              <a:rPr lang="zh-TW"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（公民別病床機能）</a:t>
            </a:r>
          </a:p>
          <a:p>
            <a:pPr algn="l"/>
            <a:endParaRPr lang="zh-TW"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5" name="正方形/長方形 4"/>
          <p:cNvSpPr/>
          <p:nvPr/>
        </p:nvSpPr>
        <p:spPr>
          <a:xfrm>
            <a:off x="518836" y="6136573"/>
            <a:ext cx="2520280" cy="5493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a:solidFill>
                  <a:schemeClr val="tx1"/>
                </a:solidFill>
                <a:latin typeface="游ゴシック" panose="020B0400000000000000" pitchFamily="50" charset="-128"/>
                <a:ea typeface="游ゴシック" panose="020B0400000000000000" pitchFamily="50" charset="-128"/>
              </a:rPr>
              <a:t>※</a:t>
            </a:r>
            <a:r>
              <a:rPr kumimoji="1" lang="ja-JP" altLang="en-US" sz="1600" b="1" dirty="0">
                <a:solidFill>
                  <a:schemeClr val="tx1"/>
                </a:solidFill>
                <a:latin typeface="游ゴシック" panose="020B0400000000000000" pitchFamily="50" charset="-128"/>
                <a:ea typeface="游ゴシック" panose="020B0400000000000000" pitchFamily="50" charset="-128"/>
              </a:rPr>
              <a:t>公立医療機関はなし</a:t>
            </a:r>
          </a:p>
        </p:txBody>
      </p:sp>
      <p:sp>
        <p:nvSpPr>
          <p:cNvPr id="12" name="スライド番号プレースホルダー 2"/>
          <p:cNvSpPr>
            <a:spLocks noGrp="1"/>
          </p:cNvSpPr>
          <p:nvPr>
            <p:ph type="sldNum" sz="quarter" idx="12"/>
          </p:nvPr>
        </p:nvSpPr>
        <p:spPr>
          <a:xfrm>
            <a:off x="7023405" y="6460955"/>
            <a:ext cx="2133600" cy="365125"/>
          </a:xfrm>
        </p:spPr>
        <p:txBody>
          <a:bodyPr/>
          <a:lstStyle/>
          <a:p>
            <a:r>
              <a:rPr kumimoji="1" lang="en-US" altLang="ja-JP" sz="1800" dirty="0">
                <a:solidFill>
                  <a:schemeClr val="tx1"/>
                </a:solidFill>
              </a:rPr>
              <a:t>6</a:t>
            </a:r>
            <a:endParaRPr kumimoji="1" lang="ja-JP" altLang="en-US" sz="1800" dirty="0">
              <a:solidFill>
                <a:schemeClr val="tx1"/>
              </a:solidFill>
            </a:endParaRPr>
          </a:p>
        </p:txBody>
      </p:sp>
      <p:sp>
        <p:nvSpPr>
          <p:cNvPr id="11" name="タイトル 1">
            <a:extLst>
              <a:ext uri="{FF2B5EF4-FFF2-40B4-BE49-F238E27FC236}">
                <a16:creationId xmlns:a16="http://schemas.microsoft.com/office/drawing/2014/main" id="{77D78C8B-7190-4F9F-BF24-FAD4DFE9F181}"/>
              </a:ext>
            </a:extLst>
          </p:cNvPr>
          <p:cNvSpPr txBox="1">
            <a:spLocks/>
          </p:cNvSpPr>
          <p:nvPr/>
        </p:nvSpPr>
        <p:spPr>
          <a:xfrm>
            <a:off x="363502" y="668628"/>
            <a:ext cx="8365142" cy="879345"/>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smtClean="0">
                <a:latin typeface="HGP創英角ｺﾞｼｯｸUB" panose="020B0900000000000000" pitchFamily="50" charset="-128"/>
                <a:ea typeface="HGP創英角ｺﾞｼｯｸUB" panose="020B0900000000000000" pitchFamily="50" charset="-128"/>
              </a:rPr>
              <a:t>公的</a:t>
            </a:r>
            <a:r>
              <a:rPr lang="ja-JP" altLang="en-US" sz="2400" dirty="0">
                <a:latin typeface="HGP創英角ｺﾞｼｯｸUB" panose="020B0900000000000000" pitchFamily="50" charset="-128"/>
                <a:ea typeface="HGP創英角ｺﾞｼｯｸUB" panose="020B0900000000000000" pitchFamily="50" charset="-128"/>
              </a:rPr>
              <a:t>・民間等、それぞれにおいて有する</a:t>
            </a:r>
            <a:endParaRPr lang="en-US" altLang="ja-JP" sz="2400" dirty="0">
              <a:latin typeface="HGP創英角ｺﾞｼｯｸUB" panose="020B0900000000000000" pitchFamily="50" charset="-128"/>
              <a:ea typeface="HGP創英角ｺﾞｼｯｸUB" panose="020B0900000000000000" pitchFamily="50" charset="-128"/>
            </a:endParaRPr>
          </a:p>
          <a:p>
            <a:pPr algn="l"/>
            <a:r>
              <a:rPr lang="ja-JP" altLang="en-US" sz="2400" dirty="0">
                <a:latin typeface="HGP創英角ｺﾞｼｯｸUB" panose="020B0900000000000000" pitchFamily="50" charset="-128"/>
                <a:ea typeface="HGP創英角ｺﾞｼｯｸUB" panose="020B0900000000000000" pitchFamily="50" charset="-128"/>
              </a:rPr>
              <a:t>　　　　　　　　　　　　　　　　　　病床機能の割合は異なっている</a:t>
            </a:r>
            <a:endParaRPr lang="en-US" altLang="ja-JP" sz="2400" dirty="0">
              <a:latin typeface="HGP創英角ｺﾞｼｯｸUB" panose="020B0900000000000000" pitchFamily="50" charset="-128"/>
              <a:ea typeface="HGP創英角ｺﾞｼｯｸUB" panose="020B0900000000000000" pitchFamily="50" charset="-128"/>
            </a:endParaRPr>
          </a:p>
        </p:txBody>
      </p:sp>
      <p:sp>
        <p:nvSpPr>
          <p:cNvPr id="13" name="テキスト ボックス 10">
            <a:extLst>
              <a:ext uri="{FF2B5EF4-FFF2-40B4-BE49-F238E27FC236}">
                <a16:creationId xmlns:a16="http://schemas.microsoft.com/office/drawing/2014/main" id="{DE6ADE63-86EC-431D-8CC5-1699C9EF63E0}"/>
              </a:ext>
            </a:extLst>
          </p:cNvPr>
          <p:cNvSpPr txBox="1"/>
          <p:nvPr/>
        </p:nvSpPr>
        <p:spPr>
          <a:xfrm>
            <a:off x="381078" y="1798916"/>
            <a:ext cx="7468372"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公民別病床数の病床機能別割合</a:t>
            </a:r>
            <a:r>
              <a:rPr lang="en-US" altLang="ja-JP" sz="1400" dirty="0">
                <a:solidFill>
                  <a:schemeClr val="tx1"/>
                </a:solidFill>
              </a:rPr>
              <a:t>(</a:t>
            </a:r>
            <a:r>
              <a:rPr lang="ja-JP" altLang="en-US" sz="1400" dirty="0">
                <a:solidFill>
                  <a:schemeClr val="tx1"/>
                </a:solidFill>
              </a:rPr>
              <a:t>病院プラン等提出</a:t>
            </a:r>
            <a:r>
              <a:rPr lang="en-US" altLang="ja-JP" sz="1400" dirty="0">
                <a:solidFill>
                  <a:schemeClr val="tx1"/>
                </a:solidFill>
              </a:rPr>
              <a:t>33</a:t>
            </a:r>
            <a:r>
              <a:rPr lang="ja-JP" altLang="en-US" sz="1400" dirty="0">
                <a:solidFill>
                  <a:schemeClr val="tx1"/>
                </a:solidFill>
              </a:rPr>
              <a:t>病院（公立</a:t>
            </a:r>
            <a:r>
              <a:rPr lang="en-US" altLang="ja-JP" sz="1400" dirty="0">
                <a:solidFill>
                  <a:schemeClr val="tx1"/>
                </a:solidFill>
              </a:rPr>
              <a:t>0</a:t>
            </a:r>
            <a:r>
              <a:rPr lang="ja-JP" altLang="en-US" sz="1400" dirty="0" err="1">
                <a:solidFill>
                  <a:schemeClr val="tx1"/>
                </a:solidFill>
              </a:rPr>
              <a:t>、</a:t>
            </a:r>
            <a:r>
              <a:rPr lang="ja-JP" altLang="en-US" sz="1400" dirty="0" smtClean="0">
                <a:solidFill>
                  <a:schemeClr val="tx1"/>
                </a:solidFill>
              </a:rPr>
              <a:t>公的</a:t>
            </a:r>
            <a:r>
              <a:rPr lang="en-US" altLang="ja-JP" sz="1400" dirty="0">
                <a:solidFill>
                  <a:schemeClr val="tx1"/>
                </a:solidFill>
              </a:rPr>
              <a:t>6</a:t>
            </a:r>
            <a:r>
              <a:rPr lang="ja-JP" altLang="en-US" sz="1400" dirty="0" err="1" smtClean="0">
                <a:solidFill>
                  <a:schemeClr val="tx1"/>
                </a:solidFill>
              </a:rPr>
              <a:t>、</a:t>
            </a:r>
            <a:r>
              <a:rPr lang="ja-JP" altLang="en-US" sz="1400" dirty="0">
                <a:solidFill>
                  <a:schemeClr val="tx1"/>
                </a:solidFill>
              </a:rPr>
              <a:t>民間等</a:t>
            </a:r>
            <a:r>
              <a:rPr lang="en-US" altLang="ja-JP" sz="1400" dirty="0" smtClean="0">
                <a:solidFill>
                  <a:schemeClr val="tx1"/>
                </a:solidFill>
              </a:rPr>
              <a:t>27</a:t>
            </a:r>
            <a:r>
              <a:rPr lang="ja-JP" altLang="en-US" sz="1400" dirty="0" smtClean="0">
                <a:solidFill>
                  <a:schemeClr val="tx1"/>
                </a:solidFill>
              </a:rPr>
              <a:t>）</a:t>
            </a:r>
            <a:r>
              <a:rPr lang="ja-JP" altLang="en-US" sz="1400" dirty="0">
                <a:solidFill>
                  <a:schemeClr val="tx1"/>
                </a:solidFill>
              </a:rPr>
              <a:t>）</a:t>
            </a:r>
            <a:endParaRPr lang="en-US" altLang="ja-JP" sz="1400" dirty="0">
              <a:solidFill>
                <a:schemeClr val="tx1"/>
              </a:solidFill>
            </a:endParaRPr>
          </a:p>
        </p:txBody>
      </p:sp>
      <p:sp>
        <p:nvSpPr>
          <p:cNvPr id="14" name="テキスト ボックス 13"/>
          <p:cNvSpPr txBox="1"/>
          <p:nvPr/>
        </p:nvSpPr>
        <p:spPr>
          <a:xfrm>
            <a:off x="1553109" y="5516429"/>
            <a:ext cx="2252964" cy="492443"/>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病床数（合計）</a:t>
            </a:r>
            <a:endParaRPr kumimoji="1" lang="en-US" altLang="ja-JP" sz="1200" dirty="0" smtClean="0">
              <a:latin typeface="Meiryo UI" panose="020B0604030504040204" pitchFamily="50" charset="-128"/>
              <a:ea typeface="Meiryo UI" panose="020B0604030504040204" pitchFamily="50" charset="-128"/>
            </a:endParaRPr>
          </a:p>
          <a:p>
            <a:pPr algn="ctr"/>
            <a:r>
              <a:rPr lang="en-US" altLang="ja-JP" sz="1400" dirty="0" smtClean="0">
                <a:latin typeface="Meiryo UI" panose="020B0604030504040204" pitchFamily="50" charset="-128"/>
                <a:ea typeface="Meiryo UI" panose="020B0604030504040204" pitchFamily="50" charset="-128"/>
              </a:rPr>
              <a:t>2,218</a:t>
            </a:r>
            <a:r>
              <a:rPr kumimoji="1" lang="ja-JP" altLang="en-US" sz="1400" dirty="0" smtClean="0">
                <a:latin typeface="Meiryo UI" panose="020B0604030504040204" pitchFamily="50" charset="-128"/>
                <a:ea typeface="Meiryo UI" panose="020B0604030504040204" pitchFamily="50" charset="-128"/>
              </a:rPr>
              <a:t>床</a:t>
            </a:r>
            <a:endParaRPr kumimoji="1" lang="ja-JP" altLang="en-US" sz="14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5245185" y="5516428"/>
            <a:ext cx="2252964" cy="492443"/>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病床数（合計）</a:t>
            </a:r>
            <a:endParaRPr kumimoji="1" lang="en-US" altLang="ja-JP" sz="1200" dirty="0" smtClean="0">
              <a:latin typeface="Meiryo UI" panose="020B0604030504040204" pitchFamily="50" charset="-128"/>
              <a:ea typeface="Meiryo UI" panose="020B0604030504040204" pitchFamily="50" charset="-128"/>
            </a:endParaRPr>
          </a:p>
          <a:p>
            <a:pPr algn="ctr"/>
            <a:r>
              <a:rPr lang="en-US" altLang="ja-JP" sz="1400" dirty="0" smtClean="0">
                <a:latin typeface="Meiryo UI" panose="020B0604030504040204" pitchFamily="50" charset="-128"/>
                <a:ea typeface="Meiryo UI" panose="020B0604030504040204" pitchFamily="50" charset="-128"/>
              </a:rPr>
              <a:t>4</a:t>
            </a:r>
            <a:r>
              <a:rPr kumimoji="1" lang="en-US" altLang="ja-JP" sz="1400" dirty="0" smtClean="0">
                <a:latin typeface="Meiryo UI" panose="020B0604030504040204" pitchFamily="50" charset="-128"/>
                <a:ea typeface="Meiryo UI" panose="020B0604030504040204" pitchFamily="50" charset="-128"/>
              </a:rPr>
              <a:t>,173</a:t>
            </a:r>
            <a:r>
              <a:rPr kumimoji="1" lang="ja-JP" altLang="en-US" sz="1400" dirty="0" smtClean="0">
                <a:latin typeface="Meiryo UI" panose="020B0604030504040204" pitchFamily="50" charset="-128"/>
                <a:ea typeface="Meiryo UI" panose="020B0604030504040204" pitchFamily="50" charset="-128"/>
              </a:rPr>
              <a:t>床</a:t>
            </a:r>
            <a:endParaRPr kumimoji="1" lang="ja-JP" altLang="en-US" sz="1400" dirty="0">
              <a:latin typeface="Meiryo UI" panose="020B0604030504040204" pitchFamily="50" charset="-128"/>
              <a:ea typeface="Meiryo UI" panose="020B0604030504040204" pitchFamily="50" charset="-128"/>
            </a:endParaRPr>
          </a:p>
        </p:txBody>
      </p:sp>
      <p:pic>
        <p:nvPicPr>
          <p:cNvPr id="3" name="図 2"/>
          <p:cNvPicPr>
            <a:picLocks noChangeAspect="1"/>
          </p:cNvPicPr>
          <p:nvPr/>
        </p:nvPicPr>
        <p:blipFill>
          <a:blip r:embed="rId4"/>
          <a:stretch>
            <a:fillRect/>
          </a:stretch>
        </p:blipFill>
        <p:spPr>
          <a:xfrm>
            <a:off x="1243919" y="2773652"/>
            <a:ext cx="2871345" cy="2742777"/>
          </a:xfrm>
          <a:prstGeom prst="rect">
            <a:avLst/>
          </a:prstGeom>
        </p:spPr>
      </p:pic>
      <p:pic>
        <p:nvPicPr>
          <p:cNvPr id="6" name="図 5"/>
          <p:cNvPicPr>
            <a:picLocks noChangeAspect="1"/>
          </p:cNvPicPr>
          <p:nvPr/>
        </p:nvPicPr>
        <p:blipFill>
          <a:blip r:embed="rId5"/>
          <a:stretch>
            <a:fillRect/>
          </a:stretch>
        </p:blipFill>
        <p:spPr>
          <a:xfrm>
            <a:off x="5073305" y="2648767"/>
            <a:ext cx="2647035" cy="2882635"/>
          </a:xfrm>
          <a:prstGeom prst="rect">
            <a:avLst/>
          </a:prstGeom>
        </p:spPr>
      </p:pic>
      <p:sp>
        <p:nvSpPr>
          <p:cNvPr id="16" name="テキスト ボックス 15"/>
          <p:cNvSpPr txBox="1"/>
          <p:nvPr/>
        </p:nvSpPr>
        <p:spPr>
          <a:xfrm>
            <a:off x="1553109" y="2327533"/>
            <a:ext cx="2252964" cy="338554"/>
          </a:xfrm>
          <a:prstGeom prst="rect">
            <a:avLst/>
          </a:prstGeom>
          <a:noFill/>
        </p:spPr>
        <p:txBody>
          <a:bodyPr wrap="square" rtlCol="0">
            <a:spAutoFit/>
          </a:bodyPr>
          <a:lstStyle/>
          <a:p>
            <a:pPr algn="ctr"/>
            <a:r>
              <a:rPr lang="ja-JP" altLang="en-US" sz="1600" dirty="0" smtClean="0">
                <a:latin typeface="Meiryo UI" panose="020B0604030504040204" pitchFamily="50" charset="-128"/>
                <a:ea typeface="Meiryo UI" panose="020B0604030504040204" pitchFamily="50" charset="-128"/>
              </a:rPr>
              <a:t>公的（６）</a:t>
            </a:r>
            <a:endParaRPr kumimoji="1" lang="en-US" altLang="ja-JP" sz="1600" dirty="0" smtClean="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5270340" y="2350327"/>
            <a:ext cx="2252964" cy="338554"/>
          </a:xfrm>
          <a:prstGeom prst="rect">
            <a:avLst/>
          </a:prstGeom>
          <a:noFill/>
        </p:spPr>
        <p:txBody>
          <a:bodyPr wrap="square" rtlCol="0">
            <a:spAutoFit/>
          </a:bodyPr>
          <a:lstStyle/>
          <a:p>
            <a:pPr algn="ctr"/>
            <a:r>
              <a:rPr lang="ja-JP" altLang="en-US" sz="1600" dirty="0" smtClean="0">
                <a:latin typeface="Meiryo UI" panose="020B0604030504040204" pitchFamily="50" charset="-128"/>
                <a:ea typeface="Meiryo UI" panose="020B0604030504040204" pitchFamily="50" charset="-128"/>
              </a:rPr>
              <a:t>民間等（</a:t>
            </a:r>
            <a:r>
              <a:rPr lang="en-US" altLang="ja-JP" sz="1600" dirty="0" smtClean="0">
                <a:latin typeface="Meiryo UI" panose="020B0604030504040204" pitchFamily="50" charset="-128"/>
                <a:ea typeface="Meiryo UI" panose="020B0604030504040204" pitchFamily="50" charset="-128"/>
              </a:rPr>
              <a:t>27</a:t>
            </a:r>
            <a:r>
              <a:rPr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598336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64">
            <a:hlinkClick r:id="" action="ppaction://noaction"/>
            <a:extLst>
              <a:ext uri="{FF2B5EF4-FFF2-40B4-BE49-F238E27FC236}">
                <a16:creationId xmlns:a16="http://schemas.microsoft.com/office/drawing/2014/main" id="{2865890E-81EE-482A-8BAC-0CEA60EEBBA9}"/>
              </a:ext>
            </a:extLst>
          </p:cNvPr>
          <p:cNvSpPr>
            <a:spLocks noChangeAspect="1"/>
          </p:cNvSpPr>
          <p:nvPr/>
        </p:nvSpPr>
        <p:spPr>
          <a:xfrm>
            <a:off x="65432" y="121169"/>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9" name="タイトル 1">
            <a:extLst>
              <a:ext uri="{FF2B5EF4-FFF2-40B4-BE49-F238E27FC236}">
                <a16:creationId xmlns:a16="http://schemas.microsoft.com/office/drawing/2014/main" id="{30BE5A27-A407-4A14-A9BE-5866682C3C6B}"/>
              </a:ext>
            </a:extLst>
          </p:cNvPr>
          <p:cNvSpPr txBox="1">
            <a:spLocks/>
          </p:cNvSpPr>
          <p:nvPr/>
        </p:nvSpPr>
        <p:spPr>
          <a:xfrm>
            <a:off x="107504" y="121983"/>
            <a:ext cx="8928992"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三島</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二次</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医療圏の概要</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概要④</a:t>
            </a:r>
            <a:r>
              <a:rPr lang="zh-TW"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zh-TW"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公民別病床機能）</a:t>
            </a:r>
          </a:p>
        </p:txBody>
      </p:sp>
      <p:sp>
        <p:nvSpPr>
          <p:cNvPr id="12" name="スライド番号プレースホルダー 2"/>
          <p:cNvSpPr>
            <a:spLocks noGrp="1"/>
          </p:cNvSpPr>
          <p:nvPr>
            <p:ph type="sldNum" sz="quarter" idx="12"/>
          </p:nvPr>
        </p:nvSpPr>
        <p:spPr>
          <a:xfrm>
            <a:off x="7035327" y="6528686"/>
            <a:ext cx="2133600" cy="365125"/>
          </a:xfrm>
        </p:spPr>
        <p:txBody>
          <a:bodyPr/>
          <a:lstStyle/>
          <a:p>
            <a:r>
              <a:rPr lang="en-US" altLang="ja-JP" sz="1800" dirty="0">
                <a:solidFill>
                  <a:schemeClr val="tx1"/>
                </a:solidFill>
              </a:rPr>
              <a:t>7</a:t>
            </a:r>
            <a:endParaRPr kumimoji="1" lang="ja-JP" altLang="en-US" sz="1800" dirty="0">
              <a:solidFill>
                <a:schemeClr val="tx1"/>
              </a:solidFill>
            </a:endParaRPr>
          </a:p>
        </p:txBody>
      </p:sp>
      <p:sp>
        <p:nvSpPr>
          <p:cNvPr id="13" name="テキスト ボックス 10">
            <a:extLst>
              <a:ext uri="{FF2B5EF4-FFF2-40B4-BE49-F238E27FC236}">
                <a16:creationId xmlns:a16="http://schemas.microsoft.com/office/drawing/2014/main" id="{43EDBE62-C596-4567-9D0D-F622CC64A5F0}"/>
              </a:ext>
            </a:extLst>
          </p:cNvPr>
          <p:cNvSpPr txBox="1"/>
          <p:nvPr/>
        </p:nvSpPr>
        <p:spPr>
          <a:xfrm>
            <a:off x="124930" y="692696"/>
            <a:ext cx="8311344"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smtClean="0">
                <a:solidFill>
                  <a:schemeClr val="accent1">
                    <a:lumMod val="75000"/>
                  </a:schemeClr>
                </a:solidFill>
              </a:rPr>
              <a:t>●</a:t>
            </a:r>
            <a:r>
              <a:rPr lang="en-US" altLang="ja-JP" sz="1400" dirty="0" smtClean="0">
                <a:solidFill>
                  <a:schemeClr val="tx1"/>
                </a:solidFill>
              </a:rPr>
              <a:t>【</a:t>
            </a:r>
            <a:r>
              <a:rPr lang="ja-JP" altLang="en-US" sz="1400" dirty="0" smtClean="0">
                <a:solidFill>
                  <a:schemeClr val="tx1"/>
                </a:solidFill>
              </a:rPr>
              <a:t>参考</a:t>
            </a:r>
            <a:r>
              <a:rPr lang="en-US" altLang="ja-JP" sz="1400" dirty="0" smtClean="0">
                <a:solidFill>
                  <a:schemeClr val="tx1"/>
                </a:solidFill>
              </a:rPr>
              <a:t>】</a:t>
            </a:r>
            <a:r>
              <a:rPr lang="ja-JP" altLang="en-US" sz="1400" dirty="0" smtClean="0">
                <a:solidFill>
                  <a:schemeClr val="tx1"/>
                </a:solidFill>
              </a:rPr>
              <a:t>保健所所管内別病床機能別割合</a:t>
            </a:r>
            <a:endParaRPr lang="en-US" altLang="ja-JP" sz="1400" dirty="0">
              <a:solidFill>
                <a:schemeClr val="tx1"/>
              </a:solidFill>
            </a:endParaRPr>
          </a:p>
        </p:txBody>
      </p:sp>
      <p:sp>
        <p:nvSpPr>
          <p:cNvPr id="18" name="テキスト ボックス 10">
            <a:extLst>
              <a:ext uri="{FF2B5EF4-FFF2-40B4-BE49-F238E27FC236}">
                <a16:creationId xmlns:a16="http://schemas.microsoft.com/office/drawing/2014/main" id="{8957656B-6DE6-44E0-85D6-7CF39E5B6647}"/>
              </a:ext>
            </a:extLst>
          </p:cNvPr>
          <p:cNvSpPr txBox="1"/>
          <p:nvPr/>
        </p:nvSpPr>
        <p:spPr>
          <a:xfrm>
            <a:off x="6433039" y="4285610"/>
            <a:ext cx="2471291"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参照</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a:t>
            </a:r>
            <a:r>
              <a:rPr lang="ja-JP" altLang="en-US" sz="1200" kern="100" dirty="0" smtClean="0">
                <a:effectLst/>
                <a:latin typeface="Meiryo UI" panose="020B0604030504040204" pitchFamily="50" charset="-128"/>
                <a:ea typeface="Meiryo UI" panose="020B0604030504040204" pitchFamily="50" charset="-128"/>
                <a:cs typeface="Times New Roman"/>
              </a:rPr>
              <a:t>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pic>
        <p:nvPicPr>
          <p:cNvPr id="3" name="図 2"/>
          <p:cNvPicPr>
            <a:picLocks noChangeAspect="1"/>
          </p:cNvPicPr>
          <p:nvPr/>
        </p:nvPicPr>
        <p:blipFill>
          <a:blip r:embed="rId3"/>
          <a:stretch>
            <a:fillRect/>
          </a:stretch>
        </p:blipFill>
        <p:spPr>
          <a:xfrm>
            <a:off x="239669" y="1099585"/>
            <a:ext cx="8664661" cy="2922987"/>
          </a:xfrm>
          <a:prstGeom prst="rect">
            <a:avLst/>
          </a:prstGeom>
        </p:spPr>
      </p:pic>
    </p:spTree>
    <p:extLst>
      <p:ext uri="{BB962C8B-B14F-4D97-AF65-F5344CB8AC3E}">
        <p14:creationId xmlns:p14="http://schemas.microsoft.com/office/powerpoint/2010/main" val="3858009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50775" y="1403463"/>
            <a:ext cx="5940000" cy="300083"/>
          </a:xfrm>
          <a:prstGeom prst="rect">
            <a:avLst/>
          </a:prstGeom>
          <a:solidFill>
            <a:srgbClr val="0070C0"/>
          </a:solidFill>
        </p:spPr>
        <p:txBody>
          <a:bodyPr wrap="square" rtlCol="0">
            <a:noAutofit/>
          </a:bodyPr>
          <a:lstStyle/>
          <a:p>
            <a:pPr algn="ctr"/>
            <a:r>
              <a:rPr lang="ja-JP" altLang="en-US" sz="1500" b="1" dirty="0">
                <a:solidFill>
                  <a:schemeClr val="bg1"/>
                </a:solidFill>
              </a:rPr>
              <a:t>医療保険</a:t>
            </a:r>
          </a:p>
        </p:txBody>
      </p:sp>
      <p:sp>
        <p:nvSpPr>
          <p:cNvPr id="61" name="テキスト ボックス 60"/>
          <p:cNvSpPr txBox="1"/>
          <p:nvPr/>
        </p:nvSpPr>
        <p:spPr>
          <a:xfrm>
            <a:off x="6229860" y="1388948"/>
            <a:ext cx="1890000" cy="300083"/>
          </a:xfrm>
          <a:prstGeom prst="rect">
            <a:avLst/>
          </a:prstGeom>
          <a:solidFill>
            <a:srgbClr val="0070C0"/>
          </a:solidFill>
        </p:spPr>
        <p:txBody>
          <a:bodyPr wrap="square" rtlCol="0">
            <a:noAutofit/>
          </a:bodyPr>
          <a:lstStyle/>
          <a:p>
            <a:pPr algn="ctr"/>
            <a:r>
              <a:rPr lang="ja-JP" altLang="en-US" sz="1500" b="1" dirty="0">
                <a:solidFill>
                  <a:schemeClr val="bg1"/>
                </a:solidFill>
              </a:rPr>
              <a:t>介護保険</a:t>
            </a:r>
          </a:p>
        </p:txBody>
      </p:sp>
      <p:sp>
        <p:nvSpPr>
          <p:cNvPr id="63" name="テキスト ボックス 62"/>
          <p:cNvSpPr txBox="1"/>
          <p:nvPr/>
        </p:nvSpPr>
        <p:spPr>
          <a:xfrm>
            <a:off x="8157101" y="1388947"/>
            <a:ext cx="972000" cy="300083"/>
          </a:xfrm>
          <a:prstGeom prst="rect">
            <a:avLst/>
          </a:prstGeom>
          <a:solidFill>
            <a:srgbClr val="0070C0"/>
          </a:solidFill>
        </p:spPr>
        <p:txBody>
          <a:bodyPr wrap="square" rtlCol="0">
            <a:noAutofit/>
          </a:bodyPr>
          <a:lstStyle/>
          <a:p>
            <a:pPr algn="ctr"/>
            <a:r>
              <a:rPr lang="ja-JP" altLang="en-US" sz="1500" b="1" dirty="0">
                <a:solidFill>
                  <a:schemeClr val="bg1"/>
                </a:solidFill>
              </a:rPr>
              <a:t>その他</a:t>
            </a:r>
          </a:p>
        </p:txBody>
      </p:sp>
      <p:grpSp>
        <p:nvGrpSpPr>
          <p:cNvPr id="93" name="グループ化 92"/>
          <p:cNvGrpSpPr/>
          <p:nvPr/>
        </p:nvGrpSpPr>
        <p:grpSpPr>
          <a:xfrm>
            <a:off x="236021" y="1786234"/>
            <a:ext cx="5922858" cy="4633803"/>
            <a:chOff x="101986" y="567691"/>
            <a:chExt cx="7897144" cy="6178404"/>
          </a:xfrm>
        </p:grpSpPr>
        <p:sp>
          <p:nvSpPr>
            <p:cNvPr id="5" name="正方形/長方形 4"/>
            <p:cNvSpPr/>
            <p:nvPr/>
          </p:nvSpPr>
          <p:spPr>
            <a:xfrm>
              <a:off x="101986" y="567691"/>
              <a:ext cx="6480000" cy="52302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1350"/>
            </a:p>
          </p:txBody>
        </p:sp>
        <p:grpSp>
          <p:nvGrpSpPr>
            <p:cNvPr id="92" name="グループ化 91"/>
            <p:cNvGrpSpPr/>
            <p:nvPr/>
          </p:nvGrpSpPr>
          <p:grpSpPr>
            <a:xfrm>
              <a:off x="475871" y="629023"/>
              <a:ext cx="3270629" cy="5143485"/>
              <a:chOff x="475871" y="629023"/>
              <a:chExt cx="3270629" cy="5143485"/>
            </a:xfrm>
          </p:grpSpPr>
          <p:sp>
            <p:nvSpPr>
              <p:cNvPr id="10" name="角丸四角形 9"/>
              <p:cNvSpPr/>
              <p:nvPr/>
            </p:nvSpPr>
            <p:spPr>
              <a:xfrm>
                <a:off x="475871" y="1019723"/>
                <a:ext cx="3270629" cy="4752785"/>
              </a:xfrm>
              <a:prstGeom prst="roundRect">
                <a:avLst/>
              </a:prstGeom>
              <a:solidFill>
                <a:schemeClr val="accent1">
                  <a:alpha val="50000"/>
                </a:schemeClr>
              </a:solid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1" name="テキスト ボックス 10"/>
              <p:cNvSpPr txBox="1"/>
              <p:nvPr/>
            </p:nvSpPr>
            <p:spPr>
              <a:xfrm>
                <a:off x="1465231" y="629023"/>
                <a:ext cx="1296000" cy="720000"/>
              </a:xfrm>
              <a:prstGeom prst="rect">
                <a:avLst/>
              </a:prstGeom>
              <a:solidFill>
                <a:schemeClr val="accent1">
                  <a:lumMod val="40000"/>
                  <a:lumOff val="60000"/>
                </a:schemeClr>
              </a:solidFill>
              <a:ln>
                <a:solidFill>
                  <a:schemeClr val="accent1"/>
                </a:solidFill>
              </a:ln>
            </p:spPr>
            <p:txBody>
              <a:bodyPr wrap="square" rtlCol="0" anchor="ctr">
                <a:noAutofit/>
              </a:bodyPr>
              <a:lstStyle/>
              <a:p>
                <a:pPr algn="ctr"/>
                <a:r>
                  <a:rPr lang="en-US" altLang="ja-JP" sz="1650" dirty="0"/>
                  <a:t>DPC</a:t>
                </a:r>
                <a:endParaRPr lang="en-US" altLang="ja-JP" sz="900" dirty="0"/>
              </a:p>
              <a:p>
                <a:pPr algn="ctr"/>
                <a:r>
                  <a:rPr lang="en-US" altLang="ja-JP" sz="900" dirty="0"/>
                  <a:t>7</a:t>
                </a:r>
                <a:r>
                  <a:rPr lang="ja-JP" altLang="en-US" sz="900" dirty="0"/>
                  <a:t>施設 </a:t>
                </a:r>
                <a:r>
                  <a:rPr lang="en-US" altLang="ja-JP" sz="900" dirty="0"/>
                  <a:t> 2,849</a:t>
                </a:r>
                <a:r>
                  <a:rPr lang="ja-JP" altLang="en-US" sz="900" dirty="0"/>
                  <a:t>床</a:t>
                </a:r>
                <a:endParaRPr lang="en-US" altLang="ja-JP" sz="900" dirty="0"/>
              </a:p>
            </p:txBody>
          </p:sp>
        </p:grpSp>
        <p:sp>
          <p:nvSpPr>
            <p:cNvPr id="6" name="テキスト ボックス 5"/>
            <p:cNvSpPr txBox="1"/>
            <p:nvPr/>
          </p:nvSpPr>
          <p:spPr>
            <a:xfrm>
              <a:off x="4292547" y="648084"/>
              <a:ext cx="1862048" cy="707887"/>
            </a:xfrm>
            <a:prstGeom prst="rect">
              <a:avLst/>
            </a:prstGeom>
            <a:noFill/>
          </p:spPr>
          <p:txBody>
            <a:bodyPr wrap="none" rtlCol="0">
              <a:spAutoFit/>
            </a:bodyPr>
            <a:lstStyle/>
            <a:p>
              <a:pPr algn="ctr"/>
              <a:r>
                <a:rPr lang="ja-JP" altLang="en-US" sz="1050" b="1" dirty="0"/>
                <a:t>一般病棟入院基本料</a:t>
              </a:r>
              <a:endParaRPr lang="en-US" altLang="ja-JP" sz="1050" b="1" dirty="0"/>
            </a:p>
            <a:p>
              <a:pPr algn="ctr"/>
              <a:r>
                <a:rPr lang="en-US" altLang="ja-JP" sz="900" b="1" dirty="0"/>
                <a:t>22</a:t>
              </a:r>
              <a:r>
                <a:rPr lang="ja-JP" altLang="en-US" sz="900" b="1" dirty="0"/>
                <a:t>施設</a:t>
              </a:r>
              <a:endParaRPr lang="en-US" altLang="ja-JP" sz="900" b="1" dirty="0"/>
            </a:p>
            <a:p>
              <a:pPr algn="ctr"/>
              <a:r>
                <a:rPr lang="en-US" altLang="ja-JP" sz="900" b="1" dirty="0"/>
                <a:t>2,484</a:t>
              </a:r>
              <a:r>
                <a:rPr lang="ja-JP" altLang="en-US" sz="900" b="1" dirty="0"/>
                <a:t>床</a:t>
              </a:r>
              <a:endParaRPr lang="en-US" altLang="ja-JP" sz="900" b="1" dirty="0"/>
            </a:p>
          </p:txBody>
        </p:sp>
        <p:sp>
          <p:nvSpPr>
            <p:cNvPr id="8" name="テキスト ボックス 7"/>
            <p:cNvSpPr txBox="1"/>
            <p:nvPr/>
          </p:nvSpPr>
          <p:spPr>
            <a:xfrm>
              <a:off x="114686" y="588867"/>
              <a:ext cx="1260000" cy="360000"/>
            </a:xfrm>
            <a:prstGeom prst="rect">
              <a:avLst/>
            </a:prstGeom>
            <a:solidFill>
              <a:schemeClr val="accent5">
                <a:lumMod val="20000"/>
                <a:lumOff val="80000"/>
              </a:schemeClr>
            </a:solidFill>
            <a:ln w="38100">
              <a:solidFill>
                <a:srgbClr val="0070C0"/>
              </a:solidFill>
            </a:ln>
          </p:spPr>
          <p:txBody>
            <a:bodyPr wrap="square" rtlCol="0">
              <a:noAutofit/>
            </a:bodyPr>
            <a:lstStyle/>
            <a:p>
              <a:pPr algn="ctr"/>
              <a:r>
                <a:rPr lang="ja-JP" altLang="en-US" sz="1350" b="1" dirty="0"/>
                <a:t>一般病床</a:t>
              </a:r>
            </a:p>
          </p:txBody>
        </p:sp>
        <p:sp>
          <p:nvSpPr>
            <p:cNvPr id="14" name="正方形/長方形 13"/>
            <p:cNvSpPr/>
            <p:nvPr/>
          </p:nvSpPr>
          <p:spPr>
            <a:xfrm>
              <a:off x="6662561" y="567692"/>
              <a:ext cx="1332000" cy="61740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1350"/>
            </a:p>
          </p:txBody>
        </p:sp>
        <p:sp>
          <p:nvSpPr>
            <p:cNvPr id="15" name="テキスト ボックス 14"/>
            <p:cNvSpPr txBox="1"/>
            <p:nvPr/>
          </p:nvSpPr>
          <p:spPr>
            <a:xfrm>
              <a:off x="6667130" y="588867"/>
              <a:ext cx="1332000" cy="360000"/>
            </a:xfrm>
            <a:prstGeom prst="rect">
              <a:avLst/>
            </a:prstGeom>
            <a:solidFill>
              <a:schemeClr val="accent5">
                <a:lumMod val="20000"/>
                <a:lumOff val="80000"/>
              </a:schemeClr>
            </a:solidFill>
            <a:ln w="38100">
              <a:solidFill>
                <a:srgbClr val="0070C0"/>
              </a:solidFill>
            </a:ln>
          </p:spPr>
          <p:txBody>
            <a:bodyPr wrap="square" rtlCol="0">
              <a:noAutofit/>
            </a:bodyPr>
            <a:lstStyle/>
            <a:p>
              <a:pPr algn="ctr"/>
              <a:r>
                <a:rPr lang="ja-JP" altLang="en-US" sz="1350" b="1" dirty="0"/>
                <a:t>療養病床</a:t>
              </a:r>
            </a:p>
          </p:txBody>
        </p:sp>
        <p:sp>
          <p:nvSpPr>
            <p:cNvPr id="18" name="角丸四角形 17"/>
            <p:cNvSpPr/>
            <p:nvPr/>
          </p:nvSpPr>
          <p:spPr>
            <a:xfrm>
              <a:off x="5890445" y="2009740"/>
              <a:ext cx="1800000" cy="108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900" b="1" dirty="0">
                  <a:solidFill>
                    <a:schemeClr val="tx1"/>
                  </a:solidFill>
                </a:rPr>
                <a:t>   </a:t>
              </a:r>
              <a:r>
                <a:rPr lang="ja-JP" altLang="en-US" sz="1050" b="1" dirty="0">
                  <a:solidFill>
                    <a:schemeClr val="tx1"/>
                  </a:solidFill>
                </a:rPr>
                <a:t>回復期</a:t>
              </a:r>
              <a:endParaRPr lang="en-US" altLang="ja-JP" sz="1050" b="1" dirty="0">
                <a:solidFill>
                  <a:schemeClr val="tx1"/>
                </a:solidFill>
              </a:endParaRPr>
            </a:p>
            <a:p>
              <a:pPr algn="ctr"/>
              <a:r>
                <a:rPr lang="ja-JP" altLang="en-US" sz="1050" b="1" dirty="0">
                  <a:solidFill>
                    <a:schemeClr val="tx1"/>
                  </a:solidFill>
                </a:rPr>
                <a:t>リハビリテーション</a:t>
              </a:r>
              <a:endParaRPr lang="en-US" altLang="ja-JP" sz="1050" b="1" dirty="0">
                <a:solidFill>
                  <a:schemeClr val="tx1"/>
                </a:solidFill>
              </a:endParaRPr>
            </a:p>
            <a:p>
              <a:pPr algn="ctr"/>
              <a:r>
                <a:rPr lang="en-US" altLang="ja-JP" sz="900" dirty="0">
                  <a:solidFill>
                    <a:schemeClr val="tx1"/>
                  </a:solidFill>
                </a:rPr>
                <a:t>8</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626</a:t>
              </a:r>
              <a:r>
                <a:rPr lang="ja-JP" altLang="en-US" sz="900" dirty="0">
                  <a:solidFill>
                    <a:schemeClr val="tx1"/>
                  </a:solidFill>
                </a:rPr>
                <a:t>床</a:t>
              </a:r>
              <a:endParaRPr lang="en-US" altLang="ja-JP" sz="900" dirty="0">
                <a:solidFill>
                  <a:schemeClr val="tx1"/>
                </a:solidFill>
              </a:endParaRPr>
            </a:p>
          </p:txBody>
        </p:sp>
        <p:sp>
          <p:nvSpPr>
            <p:cNvPr id="19" name="角丸四角形 18"/>
            <p:cNvSpPr/>
            <p:nvPr/>
          </p:nvSpPr>
          <p:spPr>
            <a:xfrm>
              <a:off x="5895494" y="3192903"/>
              <a:ext cx="1800000" cy="108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地域包括ケア病棟</a:t>
              </a:r>
              <a:endParaRPr lang="en-US" altLang="ja-JP" sz="1050" b="1" dirty="0">
                <a:solidFill>
                  <a:schemeClr val="tx1"/>
                </a:solidFill>
              </a:endParaRPr>
            </a:p>
            <a:p>
              <a:pPr algn="ctr"/>
              <a:r>
                <a:rPr lang="ja-JP" altLang="en-US" sz="1050" b="1" dirty="0">
                  <a:solidFill>
                    <a:schemeClr val="tx1"/>
                  </a:solidFill>
                </a:rPr>
                <a:t>（入院料）</a:t>
              </a:r>
              <a:endParaRPr lang="en-US" altLang="ja-JP" sz="1050" b="1" dirty="0">
                <a:solidFill>
                  <a:schemeClr val="tx1"/>
                </a:solidFill>
              </a:endParaRPr>
            </a:p>
            <a:p>
              <a:pPr algn="ctr"/>
              <a:r>
                <a:rPr lang="en-US" altLang="ja-JP" sz="900" dirty="0">
                  <a:solidFill>
                    <a:schemeClr val="tx1"/>
                  </a:solidFill>
                </a:rPr>
                <a:t>6</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237</a:t>
              </a:r>
              <a:r>
                <a:rPr lang="ja-JP" altLang="en-US" sz="900" dirty="0">
                  <a:solidFill>
                    <a:schemeClr val="tx1"/>
                  </a:solidFill>
                </a:rPr>
                <a:t>床</a:t>
              </a:r>
              <a:endParaRPr lang="en-US" altLang="ja-JP" sz="900" dirty="0">
                <a:solidFill>
                  <a:schemeClr val="tx1"/>
                </a:solidFill>
              </a:endParaRPr>
            </a:p>
          </p:txBody>
        </p:sp>
        <p:sp>
          <p:nvSpPr>
            <p:cNvPr id="20" name="テキスト ボックス 19"/>
            <p:cNvSpPr txBox="1"/>
            <p:nvPr/>
          </p:nvSpPr>
          <p:spPr>
            <a:xfrm>
              <a:off x="6665572" y="1038294"/>
              <a:ext cx="1327648" cy="892552"/>
            </a:xfrm>
            <a:prstGeom prst="rect">
              <a:avLst/>
            </a:prstGeom>
            <a:noFill/>
          </p:spPr>
          <p:txBody>
            <a:bodyPr wrap="square" rtlCol="0">
              <a:noAutofit/>
            </a:bodyPr>
            <a:lstStyle/>
            <a:p>
              <a:pPr algn="ctr"/>
              <a:r>
                <a:rPr lang="ja-JP" altLang="en-US" sz="1050" b="1" dirty="0"/>
                <a:t>療養病棟</a:t>
              </a:r>
              <a:endParaRPr lang="en-US" altLang="ja-JP" sz="1050" b="1" dirty="0"/>
            </a:p>
            <a:p>
              <a:pPr algn="ctr"/>
              <a:r>
                <a:rPr lang="ja-JP" altLang="en-US" sz="1050" b="1" dirty="0"/>
                <a:t>入院基本料</a:t>
              </a:r>
              <a:endParaRPr lang="en-US" altLang="ja-JP" sz="1050" b="1" dirty="0"/>
            </a:p>
            <a:p>
              <a:pPr algn="ctr"/>
              <a:r>
                <a:rPr lang="en-US" altLang="ja-JP" sz="900" b="1" dirty="0"/>
                <a:t>9</a:t>
              </a:r>
              <a:r>
                <a:rPr lang="ja-JP" altLang="en-US" sz="900" b="1" dirty="0"/>
                <a:t>施設</a:t>
              </a:r>
              <a:endParaRPr lang="en-US" altLang="ja-JP" sz="900" b="1" dirty="0"/>
            </a:p>
            <a:p>
              <a:pPr algn="ctr"/>
              <a:r>
                <a:rPr lang="en-US" altLang="ja-JP" sz="900" b="1" dirty="0"/>
                <a:t>857</a:t>
              </a:r>
              <a:r>
                <a:rPr lang="ja-JP" altLang="en-US" sz="900" b="1" dirty="0"/>
                <a:t>床</a:t>
              </a:r>
              <a:endParaRPr lang="en-US" altLang="ja-JP" sz="900" b="1" dirty="0"/>
            </a:p>
          </p:txBody>
        </p:sp>
        <p:sp>
          <p:nvSpPr>
            <p:cNvPr id="35" name="角丸四角形 34"/>
            <p:cNvSpPr/>
            <p:nvPr/>
          </p:nvSpPr>
          <p:spPr>
            <a:xfrm>
              <a:off x="4005915" y="1291932"/>
              <a:ext cx="1800000" cy="792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825" b="1" dirty="0">
                  <a:solidFill>
                    <a:schemeClr val="tx1"/>
                  </a:solidFill>
                </a:rPr>
                <a:t>　</a:t>
              </a:r>
              <a:r>
                <a:rPr lang="ja-JP" altLang="en-US" sz="1050" b="1" dirty="0">
                  <a:solidFill>
                    <a:schemeClr val="tx1"/>
                  </a:solidFill>
                </a:rPr>
                <a:t>小児</a:t>
              </a:r>
              <a:endParaRPr lang="en-US" altLang="ja-JP" sz="1050" b="1" dirty="0">
                <a:solidFill>
                  <a:schemeClr val="tx1"/>
                </a:solidFill>
              </a:endParaRPr>
            </a:p>
            <a:p>
              <a:pPr algn="ctr"/>
              <a:r>
                <a:rPr lang="ja-JP" altLang="en-US" sz="1050" b="1" dirty="0">
                  <a:solidFill>
                    <a:schemeClr val="tx1"/>
                  </a:solidFill>
                </a:rPr>
                <a:t>入院医療管理料</a:t>
              </a:r>
              <a:endParaRPr lang="en-US" altLang="ja-JP" sz="1050" b="1" dirty="0">
                <a:solidFill>
                  <a:schemeClr val="tx1"/>
                </a:solidFill>
              </a:endParaRPr>
            </a:p>
            <a:p>
              <a:pPr algn="ctr"/>
              <a:r>
                <a:rPr lang="en-US" altLang="ja-JP" sz="900" dirty="0">
                  <a:solidFill>
                    <a:schemeClr val="tx1"/>
                  </a:solidFill>
                </a:rPr>
                <a:t>3</a:t>
              </a:r>
              <a:r>
                <a:rPr lang="ja-JP" altLang="en-US" sz="900" dirty="0">
                  <a:solidFill>
                    <a:schemeClr val="tx1"/>
                  </a:solidFill>
                </a:rPr>
                <a:t>施設　</a:t>
              </a:r>
              <a:r>
                <a:rPr lang="en-US" altLang="ja-JP" sz="900" dirty="0">
                  <a:solidFill>
                    <a:schemeClr val="tx1"/>
                  </a:solidFill>
                </a:rPr>
                <a:t>134</a:t>
              </a:r>
              <a:r>
                <a:rPr lang="ja-JP" altLang="en-US" sz="900" dirty="0">
                  <a:solidFill>
                    <a:schemeClr val="tx1"/>
                  </a:solidFill>
                </a:rPr>
                <a:t>床</a:t>
              </a:r>
              <a:endParaRPr lang="en-US" altLang="ja-JP" sz="900" dirty="0">
                <a:solidFill>
                  <a:schemeClr val="tx1"/>
                </a:solidFill>
              </a:endParaRPr>
            </a:p>
          </p:txBody>
        </p:sp>
        <p:sp>
          <p:nvSpPr>
            <p:cNvPr id="36" name="角丸四角形 35"/>
            <p:cNvSpPr/>
            <p:nvPr/>
          </p:nvSpPr>
          <p:spPr>
            <a:xfrm>
              <a:off x="4005915" y="2682529"/>
              <a:ext cx="1800000" cy="54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障害者施設等</a:t>
              </a:r>
              <a:endParaRPr lang="en-US" altLang="ja-JP" sz="1050" b="1" dirty="0">
                <a:solidFill>
                  <a:schemeClr val="tx1"/>
                </a:solidFill>
              </a:endParaRPr>
            </a:p>
            <a:p>
              <a:pPr algn="ctr"/>
              <a:r>
                <a:rPr lang="en-US" altLang="ja-JP" sz="900" dirty="0">
                  <a:solidFill>
                    <a:schemeClr val="tx1"/>
                  </a:solidFill>
                </a:rPr>
                <a:t>13</a:t>
              </a:r>
              <a:r>
                <a:rPr lang="ja-JP" altLang="en-US" sz="900" dirty="0">
                  <a:solidFill>
                    <a:schemeClr val="tx1"/>
                  </a:solidFill>
                </a:rPr>
                <a:t>施設　</a:t>
              </a:r>
              <a:r>
                <a:rPr lang="en-US" altLang="ja-JP" sz="900" dirty="0">
                  <a:solidFill>
                    <a:schemeClr val="tx1"/>
                  </a:solidFill>
                </a:rPr>
                <a:t>766</a:t>
              </a:r>
              <a:r>
                <a:rPr lang="ja-JP" altLang="en-US" sz="900" dirty="0">
                  <a:solidFill>
                    <a:schemeClr val="tx1"/>
                  </a:solidFill>
                </a:rPr>
                <a:t>床</a:t>
              </a:r>
              <a:endParaRPr lang="en-US" altLang="ja-JP" sz="900" dirty="0">
                <a:solidFill>
                  <a:schemeClr val="tx1"/>
                </a:solidFill>
              </a:endParaRPr>
            </a:p>
          </p:txBody>
        </p:sp>
        <p:sp>
          <p:nvSpPr>
            <p:cNvPr id="38" name="角丸四角形 37"/>
            <p:cNvSpPr/>
            <p:nvPr/>
          </p:nvSpPr>
          <p:spPr>
            <a:xfrm>
              <a:off x="4000791" y="2113419"/>
              <a:ext cx="1800000" cy="54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緩和ケア病棟</a:t>
              </a:r>
              <a:endParaRPr lang="en-US" altLang="ja-JP" sz="1050" b="1" dirty="0">
                <a:solidFill>
                  <a:schemeClr val="tx1"/>
                </a:solidFill>
              </a:endParaRPr>
            </a:p>
            <a:p>
              <a:pPr algn="ctr"/>
              <a:r>
                <a:rPr lang="en-US" altLang="ja-JP" sz="900" dirty="0">
                  <a:solidFill>
                    <a:schemeClr val="tx1"/>
                  </a:solidFill>
                </a:rPr>
                <a:t>3</a:t>
              </a:r>
              <a:r>
                <a:rPr lang="ja-JP" altLang="en-US" sz="900" dirty="0">
                  <a:solidFill>
                    <a:schemeClr val="tx1"/>
                  </a:solidFill>
                </a:rPr>
                <a:t>施設　</a:t>
              </a:r>
              <a:r>
                <a:rPr lang="en-US" altLang="ja-JP" sz="900" dirty="0">
                  <a:solidFill>
                    <a:schemeClr val="tx1"/>
                  </a:solidFill>
                </a:rPr>
                <a:t>108</a:t>
              </a:r>
              <a:r>
                <a:rPr lang="ja-JP" altLang="en-US" sz="900" dirty="0">
                  <a:solidFill>
                    <a:schemeClr val="tx1"/>
                  </a:solidFill>
                </a:rPr>
                <a:t>床</a:t>
              </a:r>
              <a:endParaRPr lang="en-US" altLang="ja-JP" sz="900" dirty="0">
                <a:solidFill>
                  <a:schemeClr val="tx1"/>
                </a:solidFill>
              </a:endParaRPr>
            </a:p>
          </p:txBody>
        </p:sp>
        <p:sp>
          <p:nvSpPr>
            <p:cNvPr id="2" name="正方形/長方形 1"/>
            <p:cNvSpPr/>
            <p:nvPr/>
          </p:nvSpPr>
          <p:spPr>
            <a:xfrm>
              <a:off x="4005915" y="4838586"/>
              <a:ext cx="1794876" cy="864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dirty="0">
                  <a:solidFill>
                    <a:schemeClr val="tx1"/>
                  </a:solidFill>
                  <a:latin typeface="+mn-ea"/>
                </a:rPr>
                <a:t>有床診療所</a:t>
              </a:r>
              <a:endParaRPr lang="en-US" altLang="ja-JP" sz="1050" dirty="0">
                <a:solidFill>
                  <a:schemeClr val="tx1"/>
                </a:solidFill>
                <a:latin typeface="+mn-ea"/>
              </a:endParaRPr>
            </a:p>
            <a:p>
              <a:pPr algn="ctr"/>
              <a:r>
                <a:rPr lang="ja-JP" altLang="en-US" sz="1050" dirty="0">
                  <a:solidFill>
                    <a:schemeClr val="tx1"/>
                  </a:solidFill>
                  <a:latin typeface="+mn-ea"/>
                </a:rPr>
                <a:t>一般</a:t>
              </a:r>
              <a:endParaRPr lang="en-US" altLang="ja-JP" sz="1050" dirty="0">
                <a:solidFill>
                  <a:schemeClr val="tx1"/>
                </a:solidFill>
                <a:latin typeface="+mn-ea"/>
              </a:endParaRPr>
            </a:p>
            <a:p>
              <a:pPr algn="ctr"/>
              <a:endParaRPr lang="en-US" altLang="ja-JP" sz="750" dirty="0">
                <a:solidFill>
                  <a:schemeClr val="tx1"/>
                </a:solidFill>
                <a:latin typeface="+mn-ea"/>
              </a:endParaRPr>
            </a:p>
            <a:p>
              <a:pPr algn="ctr"/>
              <a:r>
                <a:rPr lang="en-US" altLang="ja-JP" sz="900" dirty="0">
                  <a:solidFill>
                    <a:schemeClr val="tx1"/>
                  </a:solidFill>
                </a:rPr>
                <a:t>19</a:t>
              </a:r>
              <a:r>
                <a:rPr lang="ja-JP" altLang="en-US" sz="900" dirty="0">
                  <a:solidFill>
                    <a:schemeClr val="tx1"/>
                  </a:solidFill>
                </a:rPr>
                <a:t>施設　</a:t>
              </a:r>
              <a:r>
                <a:rPr lang="en-US" altLang="ja-JP" sz="900" dirty="0">
                  <a:solidFill>
                    <a:schemeClr val="tx1"/>
                  </a:solidFill>
                </a:rPr>
                <a:t>199</a:t>
              </a:r>
              <a:r>
                <a:rPr lang="ja-JP" altLang="en-US" sz="900" dirty="0">
                  <a:solidFill>
                    <a:schemeClr val="tx1"/>
                  </a:solidFill>
                </a:rPr>
                <a:t>床</a:t>
              </a:r>
            </a:p>
          </p:txBody>
        </p:sp>
        <p:sp>
          <p:nvSpPr>
            <p:cNvPr id="57" name="角丸四角形 56"/>
            <p:cNvSpPr/>
            <p:nvPr/>
          </p:nvSpPr>
          <p:spPr>
            <a:xfrm>
              <a:off x="5892930" y="4381225"/>
              <a:ext cx="1800000" cy="108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地域包括ケア病棟</a:t>
              </a:r>
              <a:endParaRPr lang="en-US" altLang="ja-JP" sz="1050" b="1" dirty="0">
                <a:solidFill>
                  <a:schemeClr val="tx1"/>
                </a:solidFill>
              </a:endParaRPr>
            </a:p>
            <a:p>
              <a:pPr algn="ctr"/>
              <a:r>
                <a:rPr lang="ja-JP" altLang="en-US" sz="1050" b="1" dirty="0">
                  <a:solidFill>
                    <a:schemeClr val="tx1"/>
                  </a:solidFill>
                </a:rPr>
                <a:t>（入院医療管理料）</a:t>
              </a:r>
              <a:endParaRPr lang="en-US" altLang="ja-JP" sz="1050" b="1" dirty="0">
                <a:solidFill>
                  <a:schemeClr val="tx1"/>
                </a:solidFill>
              </a:endParaRPr>
            </a:p>
            <a:p>
              <a:pPr algn="ctr"/>
              <a:r>
                <a:rPr lang="en-US" altLang="ja-JP" sz="900" dirty="0">
                  <a:solidFill>
                    <a:schemeClr val="tx1"/>
                  </a:solidFill>
                </a:rPr>
                <a:t>6</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112</a:t>
              </a:r>
              <a:r>
                <a:rPr lang="ja-JP" altLang="en-US" sz="900" dirty="0">
                  <a:solidFill>
                    <a:schemeClr val="tx1"/>
                  </a:solidFill>
                </a:rPr>
                <a:t>床</a:t>
              </a:r>
              <a:endParaRPr lang="en-US" altLang="ja-JP" sz="900" dirty="0">
                <a:solidFill>
                  <a:schemeClr val="tx1"/>
                </a:solidFill>
              </a:endParaRPr>
            </a:p>
          </p:txBody>
        </p:sp>
        <p:grpSp>
          <p:nvGrpSpPr>
            <p:cNvPr id="3" name="グループ化 2"/>
            <p:cNvGrpSpPr/>
            <p:nvPr/>
          </p:nvGrpSpPr>
          <p:grpSpPr>
            <a:xfrm>
              <a:off x="101986" y="5844171"/>
              <a:ext cx="2088000" cy="900000"/>
              <a:chOff x="83559" y="5173698"/>
              <a:chExt cx="1821442" cy="1051200"/>
            </a:xfrm>
          </p:grpSpPr>
          <p:sp>
            <p:nvSpPr>
              <p:cNvPr id="41" name="正方形/長方形 40"/>
              <p:cNvSpPr/>
              <p:nvPr/>
            </p:nvSpPr>
            <p:spPr>
              <a:xfrm>
                <a:off x="83559" y="5173698"/>
                <a:ext cx="1821442" cy="1051200"/>
              </a:xfrm>
              <a:prstGeom prst="rect">
                <a:avLst/>
              </a:prstGeom>
              <a:solidFill>
                <a:srgbClr val="2E75B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825" dirty="0">
                  <a:solidFill>
                    <a:schemeClr val="tx1"/>
                  </a:solidFill>
                </a:endParaRPr>
              </a:p>
            </p:txBody>
          </p:sp>
          <p:sp>
            <p:nvSpPr>
              <p:cNvPr id="44" name="テキスト ボックス 43"/>
              <p:cNvSpPr txBox="1"/>
              <p:nvPr/>
            </p:nvSpPr>
            <p:spPr>
              <a:xfrm>
                <a:off x="564912" y="5257163"/>
                <a:ext cx="841255" cy="395432"/>
              </a:xfrm>
              <a:prstGeom prst="rect">
                <a:avLst/>
              </a:prstGeom>
              <a:noFill/>
              <a:ln w="38100">
                <a:solidFill>
                  <a:srgbClr val="0070C0"/>
                </a:solidFill>
              </a:ln>
            </p:spPr>
            <p:txBody>
              <a:bodyPr wrap="none" rtlCol="0">
                <a:spAutoFit/>
              </a:bodyPr>
              <a:lstStyle/>
              <a:p>
                <a:pPr algn="ctr"/>
                <a:r>
                  <a:rPr lang="ja-JP" altLang="en-US" sz="1050" b="1" dirty="0"/>
                  <a:t>精神病床</a:t>
                </a:r>
                <a:endParaRPr lang="en-US" altLang="ja-JP" sz="1050" b="1" dirty="0"/>
              </a:p>
            </p:txBody>
          </p:sp>
          <p:sp>
            <p:nvSpPr>
              <p:cNvPr id="81" name="テキスト ボックス 80"/>
              <p:cNvSpPr txBox="1"/>
              <p:nvPr/>
            </p:nvSpPr>
            <p:spPr>
              <a:xfrm>
                <a:off x="203298" y="5723604"/>
                <a:ext cx="1570823" cy="461665"/>
              </a:xfrm>
              <a:prstGeom prst="rect">
                <a:avLst/>
              </a:prstGeom>
              <a:noFill/>
            </p:spPr>
            <p:txBody>
              <a:bodyPr wrap="square" rtlCol="0">
                <a:noAutofit/>
              </a:bodyPr>
              <a:lstStyle/>
              <a:p>
                <a:pPr algn="ctr"/>
                <a:r>
                  <a:rPr lang="en-US" altLang="ja-JP" sz="900" dirty="0"/>
                  <a:t>7</a:t>
                </a:r>
                <a:r>
                  <a:rPr lang="ja-JP" altLang="en-US" sz="900" dirty="0"/>
                  <a:t>施設　</a:t>
                </a:r>
                <a:endParaRPr lang="en-US" altLang="ja-JP" sz="900" dirty="0"/>
              </a:p>
              <a:p>
                <a:pPr algn="ctr"/>
                <a:r>
                  <a:rPr lang="en-US" altLang="ja-JP" sz="900" dirty="0"/>
                  <a:t>2323</a:t>
                </a:r>
                <a:r>
                  <a:rPr lang="ja-JP" altLang="en-US" sz="900" dirty="0"/>
                  <a:t>床</a:t>
                </a:r>
                <a:endParaRPr lang="en-US" altLang="ja-JP" sz="900" dirty="0"/>
              </a:p>
            </p:txBody>
          </p:sp>
        </p:grpSp>
        <p:grpSp>
          <p:nvGrpSpPr>
            <p:cNvPr id="7" name="グループ化 6"/>
            <p:cNvGrpSpPr/>
            <p:nvPr/>
          </p:nvGrpSpPr>
          <p:grpSpPr>
            <a:xfrm>
              <a:off x="2296739" y="5846095"/>
              <a:ext cx="2088000" cy="900000"/>
              <a:chOff x="1995911" y="5168182"/>
              <a:chExt cx="1821442" cy="1051539"/>
            </a:xfrm>
          </p:grpSpPr>
          <p:sp>
            <p:nvSpPr>
              <p:cNvPr id="82" name="正方形/長方形 81"/>
              <p:cNvSpPr/>
              <p:nvPr/>
            </p:nvSpPr>
            <p:spPr>
              <a:xfrm>
                <a:off x="1995911" y="5168182"/>
                <a:ext cx="1821442" cy="1051539"/>
              </a:xfrm>
              <a:prstGeom prst="rect">
                <a:avLst/>
              </a:prstGeom>
              <a:solidFill>
                <a:srgbClr val="2E75B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825" dirty="0">
                  <a:solidFill>
                    <a:schemeClr val="tx1"/>
                  </a:solidFill>
                </a:endParaRPr>
              </a:p>
            </p:txBody>
          </p:sp>
          <p:sp>
            <p:nvSpPr>
              <p:cNvPr id="45" name="テキスト ボックス 44"/>
              <p:cNvSpPr txBox="1"/>
              <p:nvPr/>
            </p:nvSpPr>
            <p:spPr>
              <a:xfrm>
                <a:off x="2270131" y="5276644"/>
                <a:ext cx="1256167" cy="336492"/>
              </a:xfrm>
              <a:prstGeom prst="rect">
                <a:avLst/>
              </a:prstGeom>
              <a:noFill/>
              <a:ln w="38100">
                <a:solidFill>
                  <a:srgbClr val="0070C0"/>
                </a:solidFill>
              </a:ln>
            </p:spPr>
            <p:txBody>
              <a:bodyPr wrap="square" rtlCol="0">
                <a:noAutofit/>
              </a:bodyPr>
              <a:lstStyle/>
              <a:p>
                <a:pPr algn="ctr"/>
                <a:r>
                  <a:rPr lang="ja-JP" altLang="en-US" sz="1050" b="1" dirty="0"/>
                  <a:t>結核病床</a:t>
                </a:r>
                <a:endParaRPr lang="en-US" altLang="ja-JP" sz="1050" b="1" dirty="0"/>
              </a:p>
            </p:txBody>
          </p:sp>
          <p:sp>
            <p:nvSpPr>
              <p:cNvPr id="84" name="テキスト ボックス 83"/>
              <p:cNvSpPr txBox="1"/>
              <p:nvPr/>
            </p:nvSpPr>
            <p:spPr>
              <a:xfrm>
                <a:off x="2120693" y="5693946"/>
                <a:ext cx="1570823" cy="461665"/>
              </a:xfrm>
              <a:prstGeom prst="rect">
                <a:avLst/>
              </a:prstGeom>
              <a:noFill/>
            </p:spPr>
            <p:txBody>
              <a:bodyPr wrap="square" rtlCol="0">
                <a:noAutofit/>
              </a:bodyPr>
              <a:lstStyle/>
              <a:p>
                <a:pPr algn="ctr"/>
                <a:r>
                  <a:rPr lang="en-US" altLang="ja-JP" sz="900" dirty="0"/>
                  <a:t>0</a:t>
                </a:r>
                <a:r>
                  <a:rPr lang="ja-JP" altLang="en-US" sz="900" dirty="0"/>
                  <a:t>施設　</a:t>
                </a:r>
                <a:endParaRPr lang="en-US" altLang="ja-JP" sz="900" dirty="0"/>
              </a:p>
              <a:p>
                <a:pPr algn="ctr"/>
                <a:r>
                  <a:rPr lang="en-US" altLang="ja-JP" sz="900" dirty="0"/>
                  <a:t>0</a:t>
                </a:r>
                <a:r>
                  <a:rPr lang="ja-JP" altLang="en-US" sz="900" dirty="0"/>
                  <a:t>床</a:t>
                </a:r>
                <a:endParaRPr lang="en-US" altLang="ja-JP" sz="900" dirty="0"/>
              </a:p>
            </p:txBody>
          </p:sp>
        </p:grpSp>
        <p:grpSp>
          <p:nvGrpSpPr>
            <p:cNvPr id="9" name="グループ化 8"/>
            <p:cNvGrpSpPr/>
            <p:nvPr/>
          </p:nvGrpSpPr>
          <p:grpSpPr>
            <a:xfrm>
              <a:off x="4486981" y="5838667"/>
              <a:ext cx="2088000" cy="900000"/>
              <a:chOff x="3881647" y="5161015"/>
              <a:chExt cx="1821442" cy="1051539"/>
            </a:xfrm>
          </p:grpSpPr>
          <p:sp>
            <p:nvSpPr>
              <p:cNvPr id="83" name="正方形/長方形 82"/>
              <p:cNvSpPr/>
              <p:nvPr/>
            </p:nvSpPr>
            <p:spPr>
              <a:xfrm>
                <a:off x="3881647" y="5161015"/>
                <a:ext cx="1821442" cy="1051539"/>
              </a:xfrm>
              <a:prstGeom prst="rect">
                <a:avLst/>
              </a:prstGeom>
              <a:solidFill>
                <a:srgbClr val="2E75B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825" dirty="0">
                  <a:solidFill>
                    <a:schemeClr val="tx1"/>
                  </a:solidFill>
                </a:endParaRPr>
              </a:p>
            </p:txBody>
          </p:sp>
          <p:sp>
            <p:nvSpPr>
              <p:cNvPr id="79" name="テキスト ボックス 78"/>
              <p:cNvSpPr txBox="1"/>
              <p:nvPr/>
            </p:nvSpPr>
            <p:spPr>
              <a:xfrm>
                <a:off x="4173661" y="5276645"/>
                <a:ext cx="1256167" cy="336492"/>
              </a:xfrm>
              <a:prstGeom prst="rect">
                <a:avLst/>
              </a:prstGeom>
              <a:noFill/>
              <a:ln w="38100">
                <a:solidFill>
                  <a:srgbClr val="0070C0"/>
                </a:solidFill>
              </a:ln>
            </p:spPr>
            <p:txBody>
              <a:bodyPr wrap="square" rtlCol="0">
                <a:noAutofit/>
              </a:bodyPr>
              <a:lstStyle/>
              <a:p>
                <a:pPr algn="ctr"/>
                <a:r>
                  <a:rPr lang="ja-JP" altLang="en-US" sz="1050" b="1" dirty="0"/>
                  <a:t>感染症病床</a:t>
                </a:r>
                <a:endParaRPr lang="en-US" altLang="ja-JP" sz="1050" b="1" dirty="0"/>
              </a:p>
            </p:txBody>
          </p:sp>
          <p:sp>
            <p:nvSpPr>
              <p:cNvPr id="85" name="テキスト ボックス 84"/>
              <p:cNvSpPr txBox="1"/>
              <p:nvPr/>
            </p:nvSpPr>
            <p:spPr>
              <a:xfrm>
                <a:off x="4018635" y="5703240"/>
                <a:ext cx="1570823" cy="461665"/>
              </a:xfrm>
              <a:prstGeom prst="rect">
                <a:avLst/>
              </a:prstGeom>
              <a:noFill/>
            </p:spPr>
            <p:txBody>
              <a:bodyPr wrap="square" rtlCol="0">
                <a:noAutofit/>
              </a:bodyPr>
              <a:lstStyle/>
              <a:p>
                <a:pPr algn="ctr"/>
                <a:r>
                  <a:rPr lang="en-US" altLang="ja-JP" sz="900" dirty="0"/>
                  <a:t>0</a:t>
                </a:r>
                <a:r>
                  <a:rPr lang="ja-JP" altLang="en-US" sz="900" dirty="0"/>
                  <a:t>施設　</a:t>
                </a:r>
                <a:endParaRPr lang="en-US" altLang="ja-JP" sz="900" dirty="0"/>
              </a:p>
              <a:p>
                <a:pPr algn="ctr"/>
                <a:r>
                  <a:rPr lang="en-US" altLang="ja-JP" sz="900" dirty="0"/>
                  <a:t>0</a:t>
                </a:r>
                <a:r>
                  <a:rPr lang="ja-JP" altLang="en-US" sz="900" dirty="0"/>
                  <a:t>床</a:t>
                </a:r>
                <a:endParaRPr lang="en-US" altLang="ja-JP" sz="900" dirty="0"/>
              </a:p>
            </p:txBody>
          </p:sp>
        </p:grpSp>
        <p:sp>
          <p:nvSpPr>
            <p:cNvPr id="91" name="正方形/長方形 90"/>
            <p:cNvSpPr/>
            <p:nvPr/>
          </p:nvSpPr>
          <p:spPr>
            <a:xfrm>
              <a:off x="6762748" y="5597459"/>
              <a:ext cx="1116000" cy="1044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dirty="0">
                  <a:solidFill>
                    <a:schemeClr val="tx1"/>
                  </a:solidFill>
                  <a:latin typeface="+mn-ea"/>
                </a:rPr>
                <a:t>有床診療所</a:t>
              </a:r>
              <a:endParaRPr lang="en-US" altLang="ja-JP" sz="1050" dirty="0">
                <a:solidFill>
                  <a:schemeClr val="tx1"/>
                </a:solidFill>
                <a:latin typeface="+mn-ea"/>
              </a:endParaRPr>
            </a:p>
            <a:p>
              <a:pPr algn="ctr"/>
              <a:r>
                <a:rPr lang="ja-JP" altLang="en-US" sz="1050" dirty="0">
                  <a:solidFill>
                    <a:schemeClr val="tx1"/>
                  </a:solidFill>
                  <a:latin typeface="+mn-ea"/>
                </a:rPr>
                <a:t>療養</a:t>
              </a:r>
              <a:endParaRPr lang="en-US" altLang="ja-JP" sz="1050" dirty="0">
                <a:solidFill>
                  <a:schemeClr val="tx1"/>
                </a:solidFill>
                <a:latin typeface="+mn-ea"/>
              </a:endParaRPr>
            </a:p>
            <a:p>
              <a:pPr algn="ctr"/>
              <a:endParaRPr lang="en-US" altLang="ja-JP" sz="750" dirty="0">
                <a:solidFill>
                  <a:schemeClr val="tx1"/>
                </a:solidFill>
                <a:latin typeface="+mn-ea"/>
              </a:endParaRPr>
            </a:p>
            <a:p>
              <a:pPr algn="ctr"/>
              <a:r>
                <a:rPr lang="en-US" altLang="ja-JP" sz="900" dirty="0">
                  <a:solidFill>
                    <a:schemeClr val="tx1"/>
                  </a:solidFill>
                </a:rPr>
                <a:t>1</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4</a:t>
              </a:r>
              <a:r>
                <a:rPr lang="ja-JP" altLang="en-US" sz="900" dirty="0">
                  <a:solidFill>
                    <a:schemeClr val="tx1"/>
                  </a:solidFill>
                </a:rPr>
                <a:t>床</a:t>
              </a:r>
            </a:p>
          </p:txBody>
        </p:sp>
      </p:grpSp>
      <p:grpSp>
        <p:nvGrpSpPr>
          <p:cNvPr id="59" name="グループ化 58"/>
          <p:cNvGrpSpPr/>
          <p:nvPr/>
        </p:nvGrpSpPr>
        <p:grpSpPr>
          <a:xfrm>
            <a:off x="430149" y="2474252"/>
            <a:ext cx="2722154" cy="3124627"/>
            <a:chOff x="286277" y="1460181"/>
            <a:chExt cx="3629538" cy="4166169"/>
          </a:xfrm>
        </p:grpSpPr>
        <p:sp>
          <p:nvSpPr>
            <p:cNvPr id="13" name="角丸四角形 12"/>
            <p:cNvSpPr/>
            <p:nvPr/>
          </p:nvSpPr>
          <p:spPr>
            <a:xfrm>
              <a:off x="286277" y="1471582"/>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特定機能病院</a:t>
              </a:r>
              <a:endParaRPr lang="en-US" altLang="ja-JP" sz="1050" b="1" dirty="0">
                <a:solidFill>
                  <a:schemeClr val="tx1"/>
                </a:solidFill>
              </a:endParaRPr>
            </a:p>
            <a:p>
              <a:pPr algn="ctr"/>
              <a:r>
                <a:rPr lang="en-US" altLang="ja-JP" sz="900" dirty="0">
                  <a:solidFill>
                    <a:schemeClr val="tx1"/>
                  </a:solidFill>
                </a:rPr>
                <a:t>1</a:t>
              </a:r>
              <a:r>
                <a:rPr lang="ja-JP" altLang="en-US" sz="900" dirty="0">
                  <a:solidFill>
                    <a:schemeClr val="tx1"/>
                  </a:solidFill>
                </a:rPr>
                <a:t>施設　</a:t>
              </a:r>
              <a:r>
                <a:rPr lang="en-US" altLang="ja-JP" sz="900" dirty="0">
                  <a:solidFill>
                    <a:schemeClr val="tx1"/>
                  </a:solidFill>
                </a:rPr>
                <a:t>747</a:t>
              </a:r>
              <a:r>
                <a:rPr lang="ja-JP" altLang="en-US" sz="900" dirty="0">
                  <a:solidFill>
                    <a:schemeClr val="tx1"/>
                  </a:solidFill>
                </a:rPr>
                <a:t>床</a:t>
              </a:r>
              <a:endParaRPr lang="en-US" altLang="ja-JP" sz="900" dirty="0">
                <a:solidFill>
                  <a:schemeClr val="tx1"/>
                </a:solidFill>
              </a:endParaRPr>
            </a:p>
            <a:p>
              <a:pPr algn="ctr"/>
              <a:r>
                <a:rPr lang="ja-JP" altLang="en-US" sz="900" dirty="0">
                  <a:solidFill>
                    <a:schemeClr val="tx1"/>
                  </a:solidFill>
                </a:rPr>
                <a:t>（一般病床に限る）</a:t>
              </a:r>
            </a:p>
          </p:txBody>
        </p:sp>
        <p:sp>
          <p:nvSpPr>
            <p:cNvPr id="24" name="角丸四角形 23"/>
            <p:cNvSpPr/>
            <p:nvPr/>
          </p:nvSpPr>
          <p:spPr>
            <a:xfrm>
              <a:off x="2097248" y="1460181"/>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専門病院</a:t>
              </a:r>
              <a:endParaRPr lang="en-US" altLang="ja-JP" sz="1050" b="1" dirty="0">
                <a:solidFill>
                  <a:schemeClr val="tx1"/>
                </a:solidFill>
              </a:endParaRPr>
            </a:p>
            <a:p>
              <a:pPr algn="ctr"/>
              <a:r>
                <a:rPr lang="en-US" altLang="ja-JP" sz="900" dirty="0">
                  <a:solidFill>
                    <a:schemeClr val="tx1"/>
                  </a:solidFill>
                </a:rPr>
                <a:t>1</a:t>
              </a:r>
              <a:r>
                <a:rPr lang="ja-JP" altLang="en-US" sz="900" dirty="0">
                  <a:solidFill>
                    <a:schemeClr val="tx1"/>
                  </a:solidFill>
                </a:rPr>
                <a:t>施設　</a:t>
              </a:r>
              <a:r>
                <a:rPr lang="en-US" altLang="ja-JP" sz="900" dirty="0">
                  <a:solidFill>
                    <a:schemeClr val="tx1"/>
                  </a:solidFill>
                </a:rPr>
                <a:t>164</a:t>
              </a:r>
              <a:r>
                <a:rPr lang="ja-JP" altLang="en-US" sz="900" dirty="0">
                  <a:solidFill>
                    <a:schemeClr val="tx1"/>
                  </a:solidFill>
                </a:rPr>
                <a:t>床</a:t>
              </a:r>
              <a:endParaRPr lang="en-US" altLang="ja-JP" sz="900" dirty="0">
                <a:solidFill>
                  <a:schemeClr val="tx1"/>
                </a:solidFill>
              </a:endParaRPr>
            </a:p>
          </p:txBody>
        </p:sp>
        <p:sp>
          <p:nvSpPr>
            <p:cNvPr id="26" name="角丸四角形 25"/>
            <p:cNvSpPr/>
            <p:nvPr/>
          </p:nvSpPr>
          <p:spPr>
            <a:xfrm>
              <a:off x="292873" y="2168429"/>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救命救急</a:t>
              </a:r>
              <a:endParaRPr lang="en-US" altLang="ja-JP" sz="825" b="1" dirty="0">
                <a:solidFill>
                  <a:schemeClr val="tx1"/>
                </a:solidFill>
              </a:endParaRPr>
            </a:p>
            <a:p>
              <a:pPr algn="ctr"/>
              <a:r>
                <a:rPr lang="en-US" altLang="ja-JP" sz="900" dirty="0">
                  <a:solidFill>
                    <a:schemeClr val="tx1"/>
                  </a:solidFill>
                </a:rPr>
                <a:t>2</a:t>
              </a:r>
              <a:r>
                <a:rPr lang="ja-JP" altLang="en-US" sz="900" dirty="0">
                  <a:solidFill>
                    <a:schemeClr val="tx1"/>
                  </a:solidFill>
                </a:rPr>
                <a:t>施設　</a:t>
              </a:r>
              <a:r>
                <a:rPr lang="en-US" altLang="ja-JP" sz="900" dirty="0">
                  <a:solidFill>
                    <a:schemeClr val="tx1"/>
                  </a:solidFill>
                </a:rPr>
                <a:t>22</a:t>
              </a:r>
              <a:r>
                <a:rPr lang="ja-JP" altLang="en-US" sz="900" dirty="0">
                  <a:solidFill>
                    <a:schemeClr val="tx1"/>
                  </a:solidFill>
                </a:rPr>
                <a:t>床</a:t>
              </a:r>
              <a:endParaRPr lang="en-US" altLang="ja-JP" sz="900" dirty="0">
                <a:solidFill>
                  <a:schemeClr val="tx1"/>
                </a:solidFill>
              </a:endParaRPr>
            </a:p>
          </p:txBody>
        </p:sp>
        <p:sp>
          <p:nvSpPr>
            <p:cNvPr id="28" name="角丸四角形 27"/>
            <p:cNvSpPr/>
            <p:nvPr/>
          </p:nvSpPr>
          <p:spPr>
            <a:xfrm>
              <a:off x="2108212" y="2168429"/>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特定集中治療室</a:t>
              </a:r>
              <a:endParaRPr lang="en-US" altLang="ja-JP" sz="825" b="1" dirty="0">
                <a:solidFill>
                  <a:schemeClr val="tx1"/>
                </a:solidFill>
              </a:endParaRPr>
            </a:p>
            <a:p>
              <a:pPr algn="ctr"/>
              <a:r>
                <a:rPr lang="en-US" altLang="ja-JP" sz="900" dirty="0">
                  <a:solidFill>
                    <a:schemeClr val="tx1"/>
                  </a:solidFill>
                </a:rPr>
                <a:t>4</a:t>
              </a:r>
              <a:r>
                <a:rPr lang="ja-JP" altLang="en-US" sz="900" dirty="0">
                  <a:solidFill>
                    <a:schemeClr val="tx1"/>
                  </a:solidFill>
                </a:rPr>
                <a:t>施設　</a:t>
              </a:r>
              <a:r>
                <a:rPr lang="en-US" altLang="ja-JP" sz="900" dirty="0">
                  <a:solidFill>
                    <a:schemeClr val="tx1"/>
                  </a:solidFill>
                </a:rPr>
                <a:t>38</a:t>
              </a:r>
              <a:r>
                <a:rPr lang="ja-JP" altLang="en-US" sz="900" dirty="0">
                  <a:solidFill>
                    <a:schemeClr val="tx1"/>
                  </a:solidFill>
                </a:rPr>
                <a:t>床</a:t>
              </a:r>
              <a:endParaRPr lang="en-US" altLang="ja-JP" sz="900" dirty="0">
                <a:solidFill>
                  <a:schemeClr val="tx1"/>
                </a:solidFill>
              </a:endParaRPr>
            </a:p>
          </p:txBody>
        </p:sp>
        <p:sp>
          <p:nvSpPr>
            <p:cNvPr id="29" name="角丸四角形 28"/>
            <p:cNvSpPr/>
            <p:nvPr/>
          </p:nvSpPr>
          <p:spPr>
            <a:xfrm>
              <a:off x="302554" y="4253011"/>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新生児</a:t>
              </a:r>
              <a:endParaRPr lang="en-US" altLang="ja-JP" sz="1050" b="1" dirty="0">
                <a:solidFill>
                  <a:schemeClr val="tx1"/>
                </a:solidFill>
              </a:endParaRPr>
            </a:p>
            <a:p>
              <a:pPr algn="ctr"/>
              <a:r>
                <a:rPr lang="ja-JP" altLang="en-US" sz="1050" b="1" dirty="0">
                  <a:solidFill>
                    <a:schemeClr val="tx1"/>
                  </a:solidFill>
                </a:rPr>
                <a:t>特定集中治療室</a:t>
              </a:r>
              <a:endParaRPr lang="en-US" altLang="ja-JP" sz="1050" b="1" dirty="0">
                <a:solidFill>
                  <a:schemeClr val="tx1"/>
                </a:solidFill>
              </a:endParaRPr>
            </a:p>
            <a:p>
              <a:pPr algn="ctr"/>
              <a:r>
                <a:rPr lang="en-US" altLang="ja-JP" sz="900" dirty="0">
                  <a:solidFill>
                    <a:schemeClr val="tx1"/>
                  </a:solidFill>
                </a:rPr>
                <a:t>0</a:t>
              </a:r>
              <a:r>
                <a:rPr lang="ja-JP" altLang="en-US" sz="900" dirty="0">
                  <a:solidFill>
                    <a:schemeClr val="tx1"/>
                  </a:solidFill>
                </a:rPr>
                <a:t>施設　 </a:t>
              </a:r>
              <a:r>
                <a:rPr lang="en-US" altLang="ja-JP" sz="900" dirty="0">
                  <a:solidFill>
                    <a:schemeClr val="tx1"/>
                  </a:solidFill>
                </a:rPr>
                <a:t>0</a:t>
              </a:r>
              <a:r>
                <a:rPr lang="ja-JP" altLang="en-US" sz="900" dirty="0">
                  <a:solidFill>
                    <a:schemeClr val="tx1"/>
                  </a:solidFill>
                </a:rPr>
                <a:t>床</a:t>
              </a:r>
              <a:endParaRPr lang="en-US" altLang="ja-JP" sz="900" dirty="0">
                <a:solidFill>
                  <a:schemeClr val="tx1"/>
                </a:solidFill>
              </a:endParaRPr>
            </a:p>
          </p:txBody>
        </p:sp>
        <p:sp>
          <p:nvSpPr>
            <p:cNvPr id="30" name="角丸四角形 29"/>
            <p:cNvSpPr/>
            <p:nvPr/>
          </p:nvSpPr>
          <p:spPr>
            <a:xfrm>
              <a:off x="2115815" y="4252829"/>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新生児</a:t>
              </a:r>
              <a:endParaRPr lang="en-US" altLang="ja-JP" sz="1050" b="1" dirty="0">
                <a:solidFill>
                  <a:schemeClr val="tx1"/>
                </a:solidFill>
              </a:endParaRPr>
            </a:p>
            <a:p>
              <a:pPr algn="ctr"/>
              <a:r>
                <a:rPr lang="ja-JP" altLang="en-US" sz="1050" b="1" dirty="0">
                  <a:solidFill>
                    <a:schemeClr val="tx1"/>
                  </a:solidFill>
                </a:rPr>
                <a:t>治療回復室</a:t>
              </a:r>
              <a:endParaRPr lang="en-US" altLang="ja-JP" sz="825" b="1" dirty="0">
                <a:solidFill>
                  <a:schemeClr val="tx1"/>
                </a:solidFill>
              </a:endParaRPr>
            </a:p>
            <a:p>
              <a:pPr algn="ctr"/>
              <a:r>
                <a:rPr lang="en-US" altLang="ja-JP" sz="900" dirty="0">
                  <a:solidFill>
                    <a:schemeClr val="tx1"/>
                  </a:solidFill>
                </a:rPr>
                <a:t>1</a:t>
              </a:r>
              <a:r>
                <a:rPr lang="ja-JP" altLang="en-US" sz="900" dirty="0">
                  <a:solidFill>
                    <a:schemeClr val="tx1"/>
                  </a:solidFill>
                </a:rPr>
                <a:t>施設　</a:t>
              </a:r>
              <a:r>
                <a:rPr lang="en-US" altLang="ja-JP" sz="900" dirty="0">
                  <a:solidFill>
                    <a:schemeClr val="tx1"/>
                  </a:solidFill>
                </a:rPr>
                <a:t>6</a:t>
              </a:r>
              <a:r>
                <a:rPr lang="ja-JP" altLang="en-US" sz="900" dirty="0">
                  <a:solidFill>
                    <a:schemeClr val="tx1"/>
                  </a:solidFill>
                </a:rPr>
                <a:t>床</a:t>
              </a:r>
              <a:endParaRPr lang="en-US" altLang="ja-JP" sz="900" dirty="0">
                <a:solidFill>
                  <a:schemeClr val="tx1"/>
                </a:solidFill>
              </a:endParaRPr>
            </a:p>
          </p:txBody>
        </p:sp>
        <p:sp>
          <p:nvSpPr>
            <p:cNvPr id="32" name="角丸四角形 31"/>
            <p:cNvSpPr/>
            <p:nvPr/>
          </p:nvSpPr>
          <p:spPr>
            <a:xfrm>
              <a:off x="306852" y="3559413"/>
              <a:ext cx="36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総合周産期特定集中治療室</a:t>
              </a:r>
              <a:r>
                <a:rPr lang="ja-JP" altLang="en-US" sz="825" b="1" dirty="0">
                  <a:solidFill>
                    <a:schemeClr val="tx1"/>
                  </a:solidFill>
                </a:rPr>
                <a:t>　</a:t>
              </a:r>
              <a:r>
                <a:rPr lang="ja-JP" altLang="en-US" sz="825" dirty="0">
                  <a:solidFill>
                    <a:schemeClr val="tx1"/>
                  </a:solidFill>
                </a:rPr>
                <a:t>　</a:t>
              </a:r>
              <a:endParaRPr lang="en-US" altLang="ja-JP" sz="825" dirty="0">
                <a:solidFill>
                  <a:schemeClr val="tx1"/>
                </a:solidFill>
              </a:endParaRPr>
            </a:p>
            <a:p>
              <a:pPr algn="ctr"/>
              <a:r>
                <a:rPr lang="ja-JP" altLang="en-US" sz="900" dirty="0">
                  <a:solidFill>
                    <a:schemeClr val="tx1"/>
                  </a:solidFill>
                </a:rPr>
                <a:t>母体・胎児　</a:t>
              </a:r>
              <a:r>
                <a:rPr lang="en-US" altLang="ja-JP" sz="900" dirty="0">
                  <a:solidFill>
                    <a:schemeClr val="tx1"/>
                  </a:solidFill>
                </a:rPr>
                <a:t>2</a:t>
              </a:r>
              <a:r>
                <a:rPr lang="ja-JP" altLang="en-US" sz="900" dirty="0">
                  <a:solidFill>
                    <a:schemeClr val="tx1"/>
                  </a:solidFill>
                </a:rPr>
                <a:t>施設  　</a:t>
              </a:r>
              <a:r>
                <a:rPr lang="en-US" altLang="ja-JP" sz="900" dirty="0">
                  <a:solidFill>
                    <a:schemeClr val="tx1"/>
                  </a:solidFill>
                </a:rPr>
                <a:t>12</a:t>
              </a:r>
              <a:r>
                <a:rPr lang="ja-JP" altLang="en-US" sz="900" dirty="0">
                  <a:solidFill>
                    <a:schemeClr val="tx1"/>
                  </a:solidFill>
                </a:rPr>
                <a:t>床</a:t>
              </a:r>
              <a:endParaRPr lang="en-US" altLang="ja-JP" sz="900" dirty="0">
                <a:solidFill>
                  <a:schemeClr val="tx1"/>
                </a:solidFill>
              </a:endParaRPr>
            </a:p>
            <a:p>
              <a:pPr algn="ctr"/>
              <a:r>
                <a:rPr lang="ja-JP" altLang="en-US" sz="900" dirty="0">
                  <a:solidFill>
                    <a:schemeClr val="tx1"/>
                  </a:solidFill>
                </a:rPr>
                <a:t>新生児　       </a:t>
              </a:r>
              <a:r>
                <a:rPr lang="en-US" altLang="ja-JP" sz="900" dirty="0">
                  <a:solidFill>
                    <a:schemeClr val="tx1"/>
                  </a:solidFill>
                </a:rPr>
                <a:t>2</a:t>
              </a:r>
              <a:r>
                <a:rPr lang="ja-JP" altLang="en-US" sz="900" dirty="0">
                  <a:solidFill>
                    <a:schemeClr val="tx1"/>
                  </a:solidFill>
                </a:rPr>
                <a:t>施設　  </a:t>
              </a:r>
              <a:r>
                <a:rPr lang="en-US" altLang="ja-JP" sz="900" dirty="0">
                  <a:solidFill>
                    <a:schemeClr val="tx1"/>
                  </a:solidFill>
                </a:rPr>
                <a:t>30</a:t>
              </a:r>
              <a:r>
                <a:rPr lang="ja-JP" altLang="en-US" sz="900" dirty="0">
                  <a:solidFill>
                    <a:schemeClr val="tx1"/>
                  </a:solidFill>
                </a:rPr>
                <a:t>床</a:t>
              </a:r>
              <a:endParaRPr lang="en-US" altLang="ja-JP" sz="900" dirty="0">
                <a:solidFill>
                  <a:schemeClr val="tx1"/>
                </a:solidFill>
              </a:endParaRPr>
            </a:p>
          </p:txBody>
        </p:sp>
        <p:sp>
          <p:nvSpPr>
            <p:cNvPr id="33" name="角丸四角形 32"/>
            <p:cNvSpPr/>
            <p:nvPr/>
          </p:nvSpPr>
          <p:spPr>
            <a:xfrm>
              <a:off x="2106771" y="2861205"/>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脳卒中ケアユニット</a:t>
              </a:r>
              <a:endParaRPr lang="en-US" altLang="ja-JP" sz="825" b="1" dirty="0">
                <a:solidFill>
                  <a:schemeClr val="tx1"/>
                </a:solidFill>
              </a:endParaRPr>
            </a:p>
            <a:p>
              <a:pPr algn="ctr"/>
              <a:r>
                <a:rPr lang="en-US" altLang="ja-JP" sz="900" dirty="0">
                  <a:solidFill>
                    <a:schemeClr val="tx1"/>
                  </a:solidFill>
                </a:rPr>
                <a:t>1</a:t>
              </a:r>
              <a:r>
                <a:rPr lang="ja-JP" altLang="en-US" sz="900" dirty="0">
                  <a:solidFill>
                    <a:schemeClr val="tx1"/>
                  </a:solidFill>
                </a:rPr>
                <a:t>施設　</a:t>
              </a:r>
              <a:r>
                <a:rPr lang="en-US" altLang="ja-JP" sz="900" dirty="0">
                  <a:solidFill>
                    <a:schemeClr val="tx1"/>
                  </a:solidFill>
                </a:rPr>
                <a:t>3</a:t>
              </a:r>
              <a:r>
                <a:rPr lang="ja-JP" altLang="en-US" sz="900" dirty="0">
                  <a:solidFill>
                    <a:schemeClr val="tx1"/>
                  </a:solidFill>
                </a:rPr>
                <a:t>床</a:t>
              </a:r>
              <a:endParaRPr lang="en-US" altLang="ja-JP" sz="900" dirty="0">
                <a:solidFill>
                  <a:schemeClr val="tx1"/>
                </a:solidFill>
              </a:endParaRPr>
            </a:p>
          </p:txBody>
        </p:sp>
        <p:sp>
          <p:nvSpPr>
            <p:cNvPr id="34" name="角丸四角形 33"/>
            <p:cNvSpPr/>
            <p:nvPr/>
          </p:nvSpPr>
          <p:spPr>
            <a:xfrm>
              <a:off x="286890" y="2862913"/>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ハイケアユニット</a:t>
              </a:r>
              <a:endParaRPr lang="en-US" altLang="ja-JP" sz="825" b="1" dirty="0">
                <a:solidFill>
                  <a:schemeClr val="tx1"/>
                </a:solidFill>
              </a:endParaRPr>
            </a:p>
            <a:p>
              <a:pPr algn="ctr"/>
              <a:r>
                <a:rPr lang="en-US" altLang="ja-JP" sz="900" dirty="0">
                  <a:solidFill>
                    <a:schemeClr val="tx1"/>
                  </a:solidFill>
                </a:rPr>
                <a:t>4</a:t>
              </a:r>
              <a:r>
                <a:rPr lang="ja-JP" altLang="en-US" sz="900" dirty="0">
                  <a:solidFill>
                    <a:schemeClr val="tx1"/>
                  </a:solidFill>
                </a:rPr>
                <a:t>施設　</a:t>
              </a:r>
              <a:r>
                <a:rPr lang="en-US" altLang="ja-JP" sz="900" dirty="0">
                  <a:solidFill>
                    <a:schemeClr val="tx1"/>
                  </a:solidFill>
                </a:rPr>
                <a:t>28</a:t>
              </a:r>
              <a:r>
                <a:rPr lang="ja-JP" altLang="en-US" sz="900" dirty="0">
                  <a:solidFill>
                    <a:schemeClr val="tx1"/>
                  </a:solidFill>
                </a:rPr>
                <a:t>床</a:t>
              </a:r>
              <a:endParaRPr lang="en-US" altLang="ja-JP" sz="900" dirty="0">
                <a:solidFill>
                  <a:schemeClr val="tx1"/>
                </a:solidFill>
              </a:endParaRPr>
            </a:p>
          </p:txBody>
        </p:sp>
        <p:sp>
          <p:nvSpPr>
            <p:cNvPr id="31" name="角丸四角形 30"/>
            <p:cNvSpPr/>
            <p:nvPr/>
          </p:nvSpPr>
          <p:spPr>
            <a:xfrm>
              <a:off x="313081" y="4942350"/>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小児</a:t>
              </a:r>
              <a:endParaRPr lang="en-US" altLang="ja-JP" sz="1050" b="1" dirty="0">
                <a:solidFill>
                  <a:schemeClr val="tx1"/>
                </a:solidFill>
              </a:endParaRPr>
            </a:p>
            <a:p>
              <a:pPr algn="ctr"/>
              <a:r>
                <a:rPr lang="ja-JP" altLang="en-US" sz="1050" b="1" dirty="0">
                  <a:solidFill>
                    <a:schemeClr val="tx1"/>
                  </a:solidFill>
                </a:rPr>
                <a:t>特定集中治療室</a:t>
              </a:r>
              <a:endParaRPr lang="en-US" altLang="ja-JP" sz="825" b="1" dirty="0">
                <a:solidFill>
                  <a:schemeClr val="tx1"/>
                </a:solidFill>
              </a:endParaRPr>
            </a:p>
            <a:p>
              <a:pPr algn="ctr"/>
              <a:r>
                <a:rPr lang="en-US" altLang="ja-JP" sz="900" dirty="0">
                  <a:solidFill>
                    <a:schemeClr val="tx1"/>
                  </a:solidFill>
                </a:rPr>
                <a:t>0</a:t>
              </a:r>
              <a:r>
                <a:rPr lang="ja-JP" altLang="en-US" sz="900" dirty="0">
                  <a:solidFill>
                    <a:schemeClr val="tx1"/>
                  </a:solidFill>
                </a:rPr>
                <a:t>施設　</a:t>
              </a:r>
              <a:r>
                <a:rPr lang="en-US" altLang="ja-JP" sz="900" dirty="0">
                  <a:solidFill>
                    <a:schemeClr val="tx1"/>
                  </a:solidFill>
                </a:rPr>
                <a:t>0</a:t>
              </a:r>
              <a:r>
                <a:rPr lang="ja-JP" altLang="en-US" sz="900" dirty="0">
                  <a:solidFill>
                    <a:schemeClr val="tx1"/>
                  </a:solidFill>
                </a:rPr>
                <a:t>床</a:t>
              </a:r>
              <a:endParaRPr lang="en-US" altLang="ja-JP" sz="900" dirty="0">
                <a:solidFill>
                  <a:schemeClr val="tx1"/>
                </a:solidFill>
              </a:endParaRPr>
            </a:p>
          </p:txBody>
        </p:sp>
      </p:grpSp>
      <p:sp>
        <p:nvSpPr>
          <p:cNvPr id="86" name="角丸四角形 85"/>
          <p:cNvSpPr/>
          <p:nvPr/>
        </p:nvSpPr>
        <p:spPr>
          <a:xfrm>
            <a:off x="3214494" y="3873076"/>
            <a:ext cx="1362871" cy="54725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特殊疾患</a:t>
            </a:r>
            <a:endParaRPr lang="en-US" altLang="ja-JP" sz="1050" b="1" dirty="0">
              <a:solidFill>
                <a:schemeClr val="tx1"/>
              </a:solidFill>
            </a:endParaRPr>
          </a:p>
          <a:p>
            <a:pPr algn="ctr"/>
            <a:r>
              <a:rPr lang="ja-JP" altLang="en-US" sz="1050" b="1" dirty="0">
                <a:solidFill>
                  <a:schemeClr val="tx1"/>
                </a:solidFill>
              </a:rPr>
              <a:t>（入院料）</a:t>
            </a:r>
            <a:endParaRPr lang="en-US" altLang="ja-JP" sz="1050" b="1" dirty="0">
              <a:solidFill>
                <a:schemeClr val="tx1"/>
              </a:solidFill>
            </a:endParaRPr>
          </a:p>
          <a:p>
            <a:pPr algn="ctr"/>
            <a:r>
              <a:rPr lang="en-US" altLang="ja-JP" sz="900" dirty="0">
                <a:solidFill>
                  <a:schemeClr val="tx1"/>
                </a:solidFill>
              </a:rPr>
              <a:t>1</a:t>
            </a:r>
            <a:r>
              <a:rPr lang="ja-JP" altLang="en-US" sz="900" dirty="0">
                <a:solidFill>
                  <a:schemeClr val="tx1"/>
                </a:solidFill>
              </a:rPr>
              <a:t>施設　</a:t>
            </a:r>
            <a:r>
              <a:rPr lang="en-US" altLang="ja-JP" sz="900" dirty="0">
                <a:solidFill>
                  <a:schemeClr val="tx1"/>
                </a:solidFill>
              </a:rPr>
              <a:t>57</a:t>
            </a:r>
            <a:r>
              <a:rPr lang="ja-JP" altLang="en-US" sz="900" dirty="0">
                <a:solidFill>
                  <a:schemeClr val="tx1"/>
                </a:solidFill>
              </a:rPr>
              <a:t>床</a:t>
            </a:r>
            <a:endParaRPr lang="en-US" altLang="ja-JP" sz="900" dirty="0">
              <a:solidFill>
                <a:schemeClr val="tx1"/>
              </a:solidFill>
            </a:endParaRPr>
          </a:p>
        </p:txBody>
      </p:sp>
      <p:sp>
        <p:nvSpPr>
          <p:cNvPr id="87" name="角丸四角形 86"/>
          <p:cNvSpPr/>
          <p:nvPr/>
        </p:nvSpPr>
        <p:spPr>
          <a:xfrm>
            <a:off x="3216035" y="4450501"/>
            <a:ext cx="1350943" cy="54725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特殊疾患</a:t>
            </a:r>
            <a:endParaRPr lang="en-US" altLang="ja-JP" sz="1050" b="1" dirty="0">
              <a:solidFill>
                <a:schemeClr val="tx1"/>
              </a:solidFill>
            </a:endParaRPr>
          </a:p>
          <a:p>
            <a:pPr algn="ctr"/>
            <a:r>
              <a:rPr lang="ja-JP" altLang="en-US" sz="1050" b="1" dirty="0">
                <a:solidFill>
                  <a:schemeClr val="tx1"/>
                </a:solidFill>
              </a:rPr>
              <a:t>（入院医療管理料）</a:t>
            </a:r>
            <a:endParaRPr lang="en-US" altLang="ja-JP" sz="1050" b="1" dirty="0">
              <a:solidFill>
                <a:schemeClr val="tx1"/>
              </a:solidFill>
            </a:endParaRPr>
          </a:p>
          <a:p>
            <a:pPr algn="ctr"/>
            <a:r>
              <a:rPr lang="en-US" altLang="ja-JP" sz="900" dirty="0">
                <a:solidFill>
                  <a:schemeClr val="tx1"/>
                </a:solidFill>
              </a:rPr>
              <a:t>0</a:t>
            </a:r>
            <a:r>
              <a:rPr lang="ja-JP" altLang="en-US" sz="900" dirty="0">
                <a:solidFill>
                  <a:schemeClr val="tx1"/>
                </a:solidFill>
              </a:rPr>
              <a:t>施設　</a:t>
            </a:r>
            <a:r>
              <a:rPr lang="en-US" altLang="ja-JP" sz="900" dirty="0">
                <a:solidFill>
                  <a:schemeClr val="tx1"/>
                </a:solidFill>
              </a:rPr>
              <a:t>0</a:t>
            </a:r>
            <a:r>
              <a:rPr lang="ja-JP" altLang="en-US" sz="900" dirty="0">
                <a:solidFill>
                  <a:schemeClr val="tx1"/>
                </a:solidFill>
              </a:rPr>
              <a:t>床</a:t>
            </a:r>
            <a:endParaRPr lang="en-US" altLang="ja-JP" sz="900" dirty="0">
              <a:solidFill>
                <a:schemeClr val="tx1"/>
              </a:solidFill>
            </a:endParaRPr>
          </a:p>
        </p:txBody>
      </p:sp>
      <p:sp>
        <p:nvSpPr>
          <p:cNvPr id="78"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64183" y="69022"/>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89" name="タイトル 1">
            <a:extLst>
              <a:ext uri="{FF2B5EF4-FFF2-40B4-BE49-F238E27FC236}">
                <a16:creationId xmlns:a16="http://schemas.microsoft.com/office/drawing/2014/main" id="{30BE5A27-A407-4A14-A9BE-5866682C3C6B}"/>
              </a:ext>
            </a:extLst>
          </p:cNvPr>
          <p:cNvSpPr txBox="1">
            <a:spLocks/>
          </p:cNvSpPr>
          <p:nvPr/>
        </p:nvSpPr>
        <p:spPr>
          <a:xfrm>
            <a:off x="106255" y="69836"/>
            <a:ext cx="8972500"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三島二次医療圏の概要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概要⑤（</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医療介護提供体制）</a:t>
            </a:r>
          </a:p>
        </p:txBody>
      </p:sp>
      <p:grpSp>
        <p:nvGrpSpPr>
          <p:cNvPr id="90" name="グループ化 89"/>
          <p:cNvGrpSpPr/>
          <p:nvPr/>
        </p:nvGrpSpPr>
        <p:grpSpPr>
          <a:xfrm>
            <a:off x="6247493" y="1764240"/>
            <a:ext cx="1620000" cy="4694726"/>
            <a:chOff x="8211502" y="617458"/>
            <a:chExt cx="1908002" cy="6120498"/>
          </a:xfrm>
        </p:grpSpPr>
        <p:sp>
          <p:nvSpPr>
            <p:cNvPr id="97" name="正方形/長方形 96"/>
            <p:cNvSpPr/>
            <p:nvPr/>
          </p:nvSpPr>
          <p:spPr>
            <a:xfrm>
              <a:off x="8211502" y="644880"/>
              <a:ext cx="1908000" cy="3496319"/>
            </a:xfrm>
            <a:prstGeom prst="rect">
              <a:avLst/>
            </a:prstGeom>
            <a:pattFill prst="pct60">
              <a:fgClr>
                <a:schemeClr val="accent5">
                  <a:lumMod val="20000"/>
                  <a:lumOff val="8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1350" dirty="0"/>
            </a:p>
          </p:txBody>
        </p:sp>
        <p:sp>
          <p:nvSpPr>
            <p:cNvPr id="98" name="角丸四角形 97"/>
            <p:cNvSpPr/>
            <p:nvPr/>
          </p:nvSpPr>
          <p:spPr>
            <a:xfrm>
              <a:off x="8266342" y="1270253"/>
              <a:ext cx="1823202" cy="65706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050" b="1" dirty="0">
                  <a:solidFill>
                    <a:schemeClr val="tx1"/>
                  </a:solidFill>
                </a:rPr>
                <a:t>特別養護老人ホーム</a:t>
              </a:r>
              <a:endParaRPr lang="en-US" altLang="ja-JP" sz="1050" b="1" dirty="0">
                <a:solidFill>
                  <a:schemeClr val="tx1"/>
                </a:solidFill>
              </a:endParaRPr>
            </a:p>
            <a:p>
              <a:pPr algn="ctr"/>
              <a:r>
                <a:rPr lang="en-US" altLang="ja-JP" sz="900" dirty="0">
                  <a:solidFill>
                    <a:schemeClr val="tx1"/>
                  </a:solidFill>
                </a:rPr>
                <a:t>30</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2,280</a:t>
              </a:r>
              <a:r>
                <a:rPr lang="ja-JP" altLang="en-US" sz="900" dirty="0">
                  <a:solidFill>
                    <a:schemeClr val="tx1"/>
                  </a:solidFill>
                </a:rPr>
                <a:t>人定員</a:t>
              </a:r>
              <a:endParaRPr lang="en-US" altLang="ja-JP" sz="900" dirty="0">
                <a:solidFill>
                  <a:schemeClr val="tx1"/>
                </a:solidFill>
              </a:endParaRPr>
            </a:p>
          </p:txBody>
        </p:sp>
        <p:sp>
          <p:nvSpPr>
            <p:cNvPr id="99" name="テキスト ボックス 98"/>
            <p:cNvSpPr txBox="1"/>
            <p:nvPr/>
          </p:nvSpPr>
          <p:spPr>
            <a:xfrm>
              <a:off x="8413356" y="617458"/>
              <a:ext cx="1529132" cy="677108"/>
            </a:xfrm>
            <a:prstGeom prst="rect">
              <a:avLst/>
            </a:prstGeom>
            <a:noFill/>
          </p:spPr>
          <p:txBody>
            <a:bodyPr wrap="square" rtlCol="0">
              <a:noAutofit/>
            </a:bodyPr>
            <a:lstStyle/>
            <a:p>
              <a:pPr algn="ctr"/>
              <a:r>
                <a:rPr lang="ja-JP" altLang="en-US" sz="1050" b="1" dirty="0"/>
                <a:t>介護保険施設</a:t>
              </a:r>
              <a:endParaRPr lang="en-US" altLang="ja-JP" sz="1050" b="1" dirty="0"/>
            </a:p>
            <a:p>
              <a:pPr algn="ctr"/>
              <a:r>
                <a:rPr lang="en-US" altLang="ja-JP" sz="900" b="1" dirty="0"/>
                <a:t>48</a:t>
              </a:r>
              <a:r>
                <a:rPr lang="ja-JP" altLang="en-US" sz="900" b="1" dirty="0"/>
                <a:t>施設</a:t>
              </a:r>
              <a:endParaRPr lang="en-US" altLang="ja-JP" sz="900" b="1" dirty="0"/>
            </a:p>
            <a:p>
              <a:pPr algn="ctr"/>
              <a:r>
                <a:rPr lang="en-US" altLang="ja-JP" sz="900" b="1" dirty="0"/>
                <a:t>3,862</a:t>
              </a:r>
              <a:r>
                <a:rPr lang="ja-JP" altLang="en-US" sz="900" b="1" dirty="0"/>
                <a:t>人定員</a:t>
              </a:r>
              <a:endParaRPr lang="en-US" altLang="ja-JP" sz="900" b="1" dirty="0"/>
            </a:p>
          </p:txBody>
        </p:sp>
        <p:sp>
          <p:nvSpPr>
            <p:cNvPr id="101" name="角丸四角形 100"/>
            <p:cNvSpPr/>
            <p:nvPr/>
          </p:nvSpPr>
          <p:spPr>
            <a:xfrm>
              <a:off x="8268645" y="1950782"/>
              <a:ext cx="1800000" cy="61013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lvl="0" algn="ctr"/>
              <a:r>
                <a:rPr lang="ja-JP" altLang="en-US" sz="1050" b="1" dirty="0">
                  <a:solidFill>
                    <a:prstClr val="black"/>
                  </a:solidFill>
                </a:rPr>
                <a:t>介護老人保健施設</a:t>
              </a:r>
              <a:endParaRPr lang="en-US" altLang="ja-JP" sz="1050" b="1" dirty="0">
                <a:solidFill>
                  <a:prstClr val="black"/>
                </a:solidFill>
              </a:endParaRPr>
            </a:p>
            <a:p>
              <a:pPr algn="ctr"/>
              <a:r>
                <a:rPr lang="en-US" altLang="ja-JP" sz="900" dirty="0">
                  <a:solidFill>
                    <a:schemeClr val="tx1"/>
                  </a:solidFill>
                </a:rPr>
                <a:t>17</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1,578</a:t>
              </a:r>
              <a:r>
                <a:rPr lang="ja-JP" altLang="en-US" sz="900" dirty="0">
                  <a:solidFill>
                    <a:schemeClr val="tx1"/>
                  </a:solidFill>
                </a:rPr>
                <a:t>人定員</a:t>
              </a:r>
              <a:endParaRPr lang="en-US" altLang="ja-JP" sz="900" dirty="0">
                <a:solidFill>
                  <a:schemeClr val="tx1"/>
                </a:solidFill>
              </a:endParaRPr>
            </a:p>
          </p:txBody>
        </p:sp>
        <p:sp>
          <p:nvSpPr>
            <p:cNvPr id="102" name="角丸四角形 101"/>
            <p:cNvSpPr/>
            <p:nvPr/>
          </p:nvSpPr>
          <p:spPr>
            <a:xfrm>
              <a:off x="8268645" y="2607845"/>
              <a:ext cx="1800000" cy="7978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介護療養型医療施設</a:t>
              </a:r>
              <a:endParaRPr lang="en-US" altLang="ja-JP" sz="1050" b="1" dirty="0">
                <a:solidFill>
                  <a:schemeClr val="tx1"/>
                </a:solidFill>
              </a:endParaRPr>
            </a:p>
            <a:p>
              <a:pPr algn="ctr"/>
              <a:r>
                <a:rPr lang="ja-JP" altLang="en-US" sz="1050" b="1" dirty="0">
                  <a:solidFill>
                    <a:schemeClr val="tx1"/>
                  </a:solidFill>
                </a:rPr>
                <a:t>（介護療養病床）</a:t>
              </a:r>
              <a:endParaRPr lang="en-US" altLang="ja-JP" sz="1050" b="1" dirty="0">
                <a:solidFill>
                  <a:schemeClr val="tx1"/>
                </a:solidFill>
              </a:endParaRPr>
            </a:p>
            <a:p>
              <a:pPr algn="ctr"/>
              <a:r>
                <a:rPr lang="en-US" altLang="ja-JP" sz="900" dirty="0">
                  <a:solidFill>
                    <a:schemeClr val="tx1"/>
                  </a:solidFill>
                </a:rPr>
                <a:t>1</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4</a:t>
              </a:r>
              <a:r>
                <a:rPr lang="ja-JP" altLang="en-US" sz="900" dirty="0">
                  <a:solidFill>
                    <a:schemeClr val="tx1"/>
                  </a:solidFill>
                </a:rPr>
                <a:t>人定員</a:t>
              </a:r>
              <a:endParaRPr lang="en-US" altLang="ja-JP" sz="900" dirty="0">
                <a:solidFill>
                  <a:schemeClr val="tx1"/>
                </a:solidFill>
              </a:endParaRPr>
            </a:p>
          </p:txBody>
        </p:sp>
        <p:sp>
          <p:nvSpPr>
            <p:cNvPr id="103" name="正方形/長方形 102"/>
            <p:cNvSpPr/>
            <p:nvPr/>
          </p:nvSpPr>
          <p:spPr>
            <a:xfrm>
              <a:off x="8211504" y="4141198"/>
              <a:ext cx="1908000" cy="2596758"/>
            </a:xfrm>
            <a:prstGeom prst="rect">
              <a:avLst/>
            </a:prstGeom>
            <a:pattFill prst="pct60">
              <a:fgClr>
                <a:schemeClr val="accent5">
                  <a:lumMod val="20000"/>
                  <a:lumOff val="8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1350"/>
            </a:p>
          </p:txBody>
        </p:sp>
        <p:sp>
          <p:nvSpPr>
            <p:cNvPr id="104" name="テキスト ボックス 103"/>
            <p:cNvSpPr txBox="1"/>
            <p:nvPr/>
          </p:nvSpPr>
          <p:spPr>
            <a:xfrm>
              <a:off x="8464156" y="4127098"/>
              <a:ext cx="1433867" cy="892552"/>
            </a:xfrm>
            <a:prstGeom prst="rect">
              <a:avLst/>
            </a:prstGeom>
            <a:noFill/>
          </p:spPr>
          <p:txBody>
            <a:bodyPr wrap="square" rtlCol="0">
              <a:noAutofit/>
            </a:bodyPr>
            <a:lstStyle/>
            <a:p>
              <a:pPr algn="ctr"/>
              <a:r>
                <a:rPr lang="ja-JP" altLang="en-US" sz="1050" b="1" dirty="0"/>
                <a:t>主な地域密着型サービス</a:t>
              </a:r>
              <a:endParaRPr lang="en-US" altLang="ja-JP" sz="1050" b="1" dirty="0"/>
            </a:p>
            <a:p>
              <a:pPr algn="ctr"/>
              <a:r>
                <a:rPr lang="en-US" altLang="ja-JP" sz="900" b="1" dirty="0"/>
                <a:t>57</a:t>
              </a:r>
              <a:r>
                <a:rPr lang="ja-JP" altLang="en-US" sz="900" b="1" dirty="0"/>
                <a:t>施設</a:t>
              </a:r>
              <a:endParaRPr lang="en-US" altLang="ja-JP" sz="900" b="1" dirty="0"/>
            </a:p>
            <a:p>
              <a:pPr algn="ctr"/>
              <a:r>
                <a:rPr lang="en-US" altLang="ja-JP" sz="900" b="1" dirty="0"/>
                <a:t>1,016</a:t>
              </a:r>
              <a:r>
                <a:rPr lang="ja-JP" altLang="en-US" sz="900" b="1" dirty="0"/>
                <a:t>人定員</a:t>
              </a:r>
              <a:endParaRPr lang="en-US" altLang="ja-JP" sz="900" b="1" dirty="0"/>
            </a:p>
          </p:txBody>
        </p:sp>
        <p:sp>
          <p:nvSpPr>
            <p:cNvPr id="105" name="角丸四角形 104"/>
            <p:cNvSpPr/>
            <p:nvPr/>
          </p:nvSpPr>
          <p:spPr>
            <a:xfrm>
              <a:off x="8259379" y="4998045"/>
              <a:ext cx="1800000"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地域密着型</a:t>
              </a:r>
              <a:endParaRPr lang="en-US" altLang="ja-JP" sz="1050" b="1" dirty="0">
                <a:solidFill>
                  <a:schemeClr val="tx1"/>
                </a:solidFill>
              </a:endParaRPr>
            </a:p>
            <a:p>
              <a:pPr algn="ctr"/>
              <a:r>
                <a:rPr lang="ja-JP" altLang="en-US" sz="1050" b="1" dirty="0">
                  <a:solidFill>
                    <a:schemeClr val="tx1"/>
                  </a:solidFill>
                </a:rPr>
                <a:t>養護老人ホーム</a:t>
              </a:r>
              <a:endParaRPr lang="en-US" altLang="ja-JP" sz="1050" b="1" dirty="0">
                <a:solidFill>
                  <a:schemeClr val="tx1"/>
                </a:solidFill>
              </a:endParaRPr>
            </a:p>
            <a:p>
              <a:pPr algn="ctr"/>
              <a:r>
                <a:rPr lang="en-US" altLang="ja-JP" sz="900" dirty="0">
                  <a:solidFill>
                    <a:schemeClr val="tx1"/>
                  </a:solidFill>
                </a:rPr>
                <a:t>14</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395</a:t>
              </a:r>
              <a:r>
                <a:rPr lang="ja-JP" altLang="en-US" sz="900" dirty="0">
                  <a:solidFill>
                    <a:schemeClr val="tx1"/>
                  </a:solidFill>
                </a:rPr>
                <a:t>人定員</a:t>
              </a:r>
              <a:endParaRPr lang="en-US" altLang="ja-JP" sz="900" dirty="0">
                <a:solidFill>
                  <a:schemeClr val="tx1"/>
                </a:solidFill>
              </a:endParaRPr>
            </a:p>
          </p:txBody>
        </p:sp>
        <p:sp>
          <p:nvSpPr>
            <p:cNvPr id="106" name="角丸四角形 105"/>
            <p:cNvSpPr/>
            <p:nvPr/>
          </p:nvSpPr>
          <p:spPr>
            <a:xfrm>
              <a:off x="8268413" y="5865533"/>
              <a:ext cx="1790966"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050" b="1" dirty="0">
                  <a:solidFill>
                    <a:schemeClr val="tx1"/>
                  </a:solidFill>
                </a:rPr>
                <a:t>認知症高齢者</a:t>
              </a:r>
              <a:endParaRPr lang="en-US" altLang="ja-JP" sz="1050" b="1" dirty="0">
                <a:solidFill>
                  <a:schemeClr val="tx1"/>
                </a:solidFill>
              </a:endParaRPr>
            </a:p>
            <a:p>
              <a:pPr algn="ctr"/>
              <a:r>
                <a:rPr lang="ja-JP" altLang="en-US" sz="1050" b="1" dirty="0">
                  <a:solidFill>
                    <a:schemeClr val="tx1"/>
                  </a:solidFill>
                </a:rPr>
                <a:t>グループホーム</a:t>
              </a:r>
              <a:endParaRPr lang="en-US" altLang="ja-JP" sz="1050" b="1" dirty="0">
                <a:solidFill>
                  <a:schemeClr val="tx1"/>
                </a:solidFill>
              </a:endParaRPr>
            </a:p>
            <a:p>
              <a:pPr algn="ctr"/>
              <a:r>
                <a:rPr lang="en-US" altLang="ja-JP" sz="900" dirty="0">
                  <a:solidFill>
                    <a:schemeClr val="tx1"/>
                  </a:solidFill>
                </a:rPr>
                <a:t>43</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621</a:t>
              </a:r>
              <a:r>
                <a:rPr lang="ja-JP" altLang="en-US" sz="900" dirty="0">
                  <a:solidFill>
                    <a:schemeClr val="tx1"/>
                  </a:solidFill>
                </a:rPr>
                <a:t>人定員</a:t>
              </a:r>
              <a:endParaRPr lang="en-US" altLang="ja-JP" sz="900" dirty="0">
                <a:solidFill>
                  <a:schemeClr val="tx1"/>
                </a:solidFill>
              </a:endParaRPr>
            </a:p>
          </p:txBody>
        </p:sp>
      </p:grpSp>
      <p:grpSp>
        <p:nvGrpSpPr>
          <p:cNvPr id="109" name="グループ化 108"/>
          <p:cNvGrpSpPr/>
          <p:nvPr/>
        </p:nvGrpSpPr>
        <p:grpSpPr>
          <a:xfrm>
            <a:off x="7919998" y="1785274"/>
            <a:ext cx="1195904" cy="2025000"/>
            <a:chOff x="10804492" y="1190142"/>
            <a:chExt cx="1594539" cy="2700000"/>
          </a:xfrm>
        </p:grpSpPr>
        <p:sp>
          <p:nvSpPr>
            <p:cNvPr id="110" name="正方形/長方形 109"/>
            <p:cNvSpPr/>
            <p:nvPr/>
          </p:nvSpPr>
          <p:spPr>
            <a:xfrm>
              <a:off x="10804492" y="1190142"/>
              <a:ext cx="1584000" cy="2700000"/>
            </a:xfrm>
            <a:prstGeom prst="rect">
              <a:avLst/>
            </a:prstGeom>
            <a:pattFill prst="pct60">
              <a:fgClr>
                <a:schemeClr val="accent5">
                  <a:lumMod val="20000"/>
                  <a:lumOff val="8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11" name="角丸四角形 110"/>
            <p:cNvSpPr/>
            <p:nvPr/>
          </p:nvSpPr>
          <p:spPr>
            <a:xfrm>
              <a:off x="10804492" y="1243645"/>
              <a:ext cx="1584000"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rPr>
                <a:t>有料老人ホーム</a:t>
              </a:r>
              <a:endParaRPr lang="en-US" altLang="ja-JP" sz="1050" b="1" dirty="0">
                <a:solidFill>
                  <a:schemeClr val="tx1"/>
                </a:solidFill>
              </a:endParaRPr>
            </a:p>
            <a:p>
              <a:pPr algn="ctr"/>
              <a:r>
                <a:rPr lang="en-US" altLang="ja-JP" sz="900" dirty="0">
                  <a:solidFill>
                    <a:schemeClr val="tx1"/>
                  </a:solidFill>
                </a:rPr>
                <a:t>75</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3,910</a:t>
              </a:r>
              <a:r>
                <a:rPr lang="ja-JP" altLang="en-US" sz="900" dirty="0">
                  <a:solidFill>
                    <a:schemeClr val="tx1"/>
                  </a:solidFill>
                </a:rPr>
                <a:t>人定員</a:t>
              </a:r>
              <a:endParaRPr lang="en-US" altLang="ja-JP" sz="900" dirty="0">
                <a:solidFill>
                  <a:schemeClr val="tx1"/>
                </a:solidFill>
              </a:endParaRPr>
            </a:p>
          </p:txBody>
        </p:sp>
        <p:sp>
          <p:nvSpPr>
            <p:cNvPr id="112" name="角丸四角形 111"/>
            <p:cNvSpPr/>
            <p:nvPr/>
          </p:nvSpPr>
          <p:spPr>
            <a:xfrm>
              <a:off x="10804492" y="2134127"/>
              <a:ext cx="1584000"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rPr>
                <a:t>養護老人ホーム</a:t>
              </a:r>
              <a:endParaRPr lang="en-US" altLang="ja-JP" sz="1050" b="1" dirty="0">
                <a:solidFill>
                  <a:schemeClr val="tx1"/>
                </a:solidFill>
              </a:endParaRPr>
            </a:p>
            <a:p>
              <a:pPr algn="ctr"/>
              <a:r>
                <a:rPr lang="en-US" altLang="ja-JP" sz="900" dirty="0">
                  <a:solidFill>
                    <a:schemeClr val="tx1"/>
                  </a:solidFill>
                </a:rPr>
                <a:t>4</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200</a:t>
              </a:r>
              <a:r>
                <a:rPr lang="ja-JP" altLang="en-US" sz="900" dirty="0">
                  <a:solidFill>
                    <a:schemeClr val="tx1"/>
                  </a:solidFill>
                </a:rPr>
                <a:t>人定員</a:t>
              </a:r>
              <a:endParaRPr lang="en-US" altLang="ja-JP" sz="900" dirty="0">
                <a:solidFill>
                  <a:schemeClr val="tx1"/>
                </a:solidFill>
              </a:endParaRPr>
            </a:p>
          </p:txBody>
        </p:sp>
        <p:sp>
          <p:nvSpPr>
            <p:cNvPr id="113" name="角丸四角形 112"/>
            <p:cNvSpPr/>
            <p:nvPr/>
          </p:nvSpPr>
          <p:spPr>
            <a:xfrm>
              <a:off x="10815031" y="2995390"/>
              <a:ext cx="1584000"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rPr>
                <a:t>軽費老人ホーム</a:t>
              </a:r>
              <a:endParaRPr lang="en-US" altLang="ja-JP" sz="1050" b="1" dirty="0">
                <a:solidFill>
                  <a:schemeClr val="tx1"/>
                </a:solidFill>
              </a:endParaRPr>
            </a:p>
            <a:p>
              <a:pPr algn="ctr"/>
              <a:r>
                <a:rPr lang="en-US" altLang="ja-JP" sz="900" dirty="0">
                  <a:solidFill>
                    <a:schemeClr val="tx1"/>
                  </a:solidFill>
                </a:rPr>
                <a:t>13</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573</a:t>
              </a:r>
              <a:r>
                <a:rPr lang="ja-JP" altLang="en-US" sz="900" dirty="0">
                  <a:solidFill>
                    <a:schemeClr val="tx1"/>
                  </a:solidFill>
                </a:rPr>
                <a:t>人定員</a:t>
              </a:r>
              <a:endParaRPr lang="en-US" altLang="ja-JP" sz="900" dirty="0">
                <a:solidFill>
                  <a:schemeClr val="tx1"/>
                </a:solidFill>
              </a:endParaRPr>
            </a:p>
          </p:txBody>
        </p:sp>
      </p:grpSp>
      <p:sp>
        <p:nvSpPr>
          <p:cNvPr id="117" name="正方形/長方形 116"/>
          <p:cNvSpPr/>
          <p:nvPr/>
        </p:nvSpPr>
        <p:spPr>
          <a:xfrm>
            <a:off x="7901208" y="4341836"/>
            <a:ext cx="1232583" cy="1083388"/>
          </a:xfrm>
          <a:prstGeom prst="rect">
            <a:avLst/>
          </a:prstGeom>
          <a:pattFill prst="pct60">
            <a:fgClr>
              <a:schemeClr val="accent5">
                <a:lumMod val="20000"/>
                <a:lumOff val="8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18" name="角丸四角形 117"/>
          <p:cNvSpPr/>
          <p:nvPr/>
        </p:nvSpPr>
        <p:spPr>
          <a:xfrm>
            <a:off x="7932611" y="4399752"/>
            <a:ext cx="1169779" cy="96755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rPr>
              <a:t>サービス</a:t>
            </a:r>
            <a:endParaRPr lang="en-US" altLang="ja-JP" sz="1050" b="1" dirty="0">
              <a:solidFill>
                <a:schemeClr val="tx1"/>
              </a:solidFill>
            </a:endParaRPr>
          </a:p>
          <a:p>
            <a:pPr algn="ctr"/>
            <a:r>
              <a:rPr lang="ja-JP" altLang="en-US" sz="1050" b="1" dirty="0">
                <a:solidFill>
                  <a:schemeClr val="tx1"/>
                </a:solidFill>
              </a:rPr>
              <a:t>付き</a:t>
            </a:r>
            <a:endParaRPr lang="en-US" altLang="ja-JP" sz="1050" b="1" dirty="0">
              <a:solidFill>
                <a:schemeClr val="tx1"/>
              </a:solidFill>
            </a:endParaRPr>
          </a:p>
          <a:p>
            <a:pPr algn="ctr"/>
            <a:r>
              <a:rPr lang="ja-JP" altLang="en-US" sz="1050" b="1" dirty="0">
                <a:solidFill>
                  <a:schemeClr val="tx1"/>
                </a:solidFill>
              </a:rPr>
              <a:t>高齢者向け</a:t>
            </a:r>
            <a:endParaRPr lang="en-US" altLang="ja-JP" sz="1050" b="1" dirty="0">
              <a:solidFill>
                <a:schemeClr val="tx1"/>
              </a:solidFill>
            </a:endParaRPr>
          </a:p>
          <a:p>
            <a:pPr algn="ctr"/>
            <a:r>
              <a:rPr lang="ja-JP" altLang="en-US" sz="1050" b="1" dirty="0">
                <a:solidFill>
                  <a:schemeClr val="tx1"/>
                </a:solidFill>
              </a:rPr>
              <a:t>住宅</a:t>
            </a:r>
            <a:endParaRPr lang="en-US" altLang="ja-JP" sz="1050" b="1" dirty="0">
              <a:solidFill>
                <a:schemeClr val="tx1"/>
              </a:solidFill>
            </a:endParaRPr>
          </a:p>
          <a:p>
            <a:pPr algn="ctr"/>
            <a:r>
              <a:rPr lang="en-US" altLang="ja-JP" sz="900" dirty="0">
                <a:solidFill>
                  <a:schemeClr val="tx1"/>
                </a:solidFill>
              </a:rPr>
              <a:t>55</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2,218</a:t>
            </a:r>
            <a:r>
              <a:rPr lang="ja-JP" altLang="en-US" sz="900" dirty="0">
                <a:solidFill>
                  <a:schemeClr val="tx1"/>
                </a:solidFill>
              </a:rPr>
              <a:t>人定員</a:t>
            </a:r>
            <a:endParaRPr lang="en-US" altLang="ja-JP" sz="900" dirty="0">
              <a:solidFill>
                <a:schemeClr val="tx1"/>
              </a:solidFill>
            </a:endParaRPr>
          </a:p>
        </p:txBody>
      </p:sp>
      <p:sp>
        <p:nvSpPr>
          <p:cNvPr id="119" name="角丸四角形 118"/>
          <p:cNvSpPr/>
          <p:nvPr/>
        </p:nvSpPr>
        <p:spPr>
          <a:xfrm>
            <a:off x="6288591" y="3926160"/>
            <a:ext cx="1548000" cy="50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介護医療院</a:t>
            </a:r>
            <a:endParaRPr lang="en-US" altLang="ja-JP" sz="1050" b="1" dirty="0">
              <a:solidFill>
                <a:schemeClr val="tx1"/>
              </a:solidFill>
            </a:endParaRPr>
          </a:p>
          <a:p>
            <a:pPr algn="ctr"/>
            <a:r>
              <a:rPr lang="en-US" altLang="ja-JP" sz="900" dirty="0">
                <a:solidFill>
                  <a:schemeClr val="tx1"/>
                </a:solidFill>
              </a:rPr>
              <a:t>0</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0</a:t>
            </a:r>
            <a:r>
              <a:rPr lang="ja-JP" altLang="en-US" sz="900" dirty="0">
                <a:solidFill>
                  <a:schemeClr val="tx1"/>
                </a:solidFill>
              </a:rPr>
              <a:t>人定員</a:t>
            </a:r>
            <a:endParaRPr lang="en-US" altLang="ja-JP" sz="900" dirty="0">
              <a:solidFill>
                <a:schemeClr val="tx1"/>
              </a:solidFill>
            </a:endParaRPr>
          </a:p>
        </p:txBody>
      </p:sp>
      <p:sp>
        <p:nvSpPr>
          <p:cNvPr id="72" name="スライド番号プレースホルダー 2"/>
          <p:cNvSpPr>
            <a:spLocks noGrp="1"/>
          </p:cNvSpPr>
          <p:nvPr>
            <p:ph type="sldNum" sz="quarter" idx="12"/>
          </p:nvPr>
        </p:nvSpPr>
        <p:spPr>
          <a:xfrm>
            <a:off x="7008295" y="6513227"/>
            <a:ext cx="2133600" cy="365125"/>
          </a:xfrm>
        </p:spPr>
        <p:txBody>
          <a:bodyPr/>
          <a:lstStyle/>
          <a:p>
            <a:r>
              <a:rPr lang="en-US" altLang="ja-JP" sz="1800" dirty="0">
                <a:solidFill>
                  <a:schemeClr val="tx1"/>
                </a:solidFill>
              </a:rPr>
              <a:t>8</a:t>
            </a:r>
            <a:endParaRPr kumimoji="1" lang="ja-JP" altLang="en-US" sz="1800" dirty="0">
              <a:solidFill>
                <a:schemeClr val="tx1"/>
              </a:solidFill>
            </a:endParaRPr>
          </a:p>
        </p:txBody>
      </p:sp>
      <p:sp>
        <p:nvSpPr>
          <p:cNvPr id="71" name="正方形/長方形 70"/>
          <p:cNvSpPr/>
          <p:nvPr/>
        </p:nvSpPr>
        <p:spPr>
          <a:xfrm>
            <a:off x="198523" y="6299675"/>
            <a:ext cx="8880232" cy="63658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36000" tIns="0" rIns="36000" bIns="0" numCol="1" spcCol="0" rtlCol="0" fromWordArt="0" anchor="ctr" anchorCtr="0" forceAA="0" compatLnSpc="1">
            <a:prstTxWarp prst="textNoShape">
              <a:avLst/>
            </a:prstTxWarp>
            <a:noAutofit/>
          </a:bodyPr>
          <a:lstStyle/>
          <a:p>
            <a:pPr>
              <a:lnSpc>
                <a:spcPts val="1200"/>
              </a:lnSpc>
            </a:pPr>
            <a:r>
              <a:rPr lang="ja-JP" sz="700" kern="100" dirty="0">
                <a:effectLst/>
                <a:ea typeface="ＭＳ ゴシック" panose="020B0609070205080204" pitchFamily="49" charset="-128"/>
                <a:cs typeface="Times New Roman" panose="02020603050405020304" pitchFamily="18" charset="0"/>
              </a:rPr>
              <a:t>出典　</a:t>
            </a:r>
            <a:r>
              <a:rPr lang="ja-JP" altLang="en-US" sz="700" kern="100" dirty="0">
                <a:effectLst/>
                <a:ea typeface="ＭＳ ゴシック" panose="020B0609070205080204" pitchFamily="49" charset="-128"/>
                <a:cs typeface="Times New Roman" panose="02020603050405020304" pitchFamily="18" charset="0"/>
              </a:rPr>
              <a:t>「医療保険」</a:t>
            </a:r>
            <a:r>
              <a:rPr lang="ja-JP" sz="700" kern="100" dirty="0">
                <a:effectLst/>
                <a:ea typeface="ＭＳ ゴシック" panose="020B0609070205080204" pitchFamily="49" charset="-128"/>
                <a:cs typeface="Times New Roman" panose="02020603050405020304" pitchFamily="18" charset="0"/>
              </a:rPr>
              <a:t>病床機能報告（</a:t>
            </a:r>
            <a:r>
              <a:rPr lang="en-US" sz="700" kern="100" dirty="0">
                <a:effectLst/>
                <a:ea typeface="ＭＳ ゴシック" panose="020B0609070205080204" pitchFamily="49" charset="-128"/>
                <a:cs typeface="Times New Roman" panose="02020603050405020304" pitchFamily="18" charset="0"/>
              </a:rPr>
              <a:t>2017</a:t>
            </a:r>
            <a:r>
              <a:rPr lang="ja-JP" sz="700" kern="100" dirty="0">
                <a:effectLst/>
                <a:ea typeface="ＭＳ ゴシック" panose="020B0609070205080204" pitchFamily="49" charset="-128"/>
                <a:cs typeface="Times New Roman" panose="02020603050405020304" pitchFamily="18" charset="0"/>
              </a:rPr>
              <a:t>年</a:t>
            </a:r>
            <a:r>
              <a:rPr lang="en-US" sz="700" kern="100" dirty="0">
                <a:effectLst/>
                <a:ea typeface="ＭＳ ゴシック" panose="020B0609070205080204" pitchFamily="49" charset="-128"/>
                <a:cs typeface="Times New Roman" panose="02020603050405020304" pitchFamily="18" charset="0"/>
              </a:rPr>
              <a:t>7</a:t>
            </a:r>
            <a:r>
              <a:rPr lang="ja-JP" sz="700" kern="100" dirty="0">
                <a:effectLst/>
                <a:ea typeface="ＭＳ ゴシック" panose="020B0609070205080204" pitchFamily="49" charset="-128"/>
                <a:cs typeface="Times New Roman" panose="02020603050405020304" pitchFamily="18" charset="0"/>
              </a:rPr>
              <a:t>月</a:t>
            </a:r>
            <a:r>
              <a:rPr lang="en-US" sz="700" kern="100" dirty="0">
                <a:effectLst/>
                <a:ea typeface="ＭＳ ゴシック" panose="020B0609070205080204" pitchFamily="49" charset="-128"/>
                <a:cs typeface="Times New Roman" panose="02020603050405020304" pitchFamily="18" charset="0"/>
              </a:rPr>
              <a:t>1</a:t>
            </a:r>
            <a:r>
              <a:rPr lang="ja-JP" sz="700" kern="100" dirty="0">
                <a:effectLst/>
                <a:ea typeface="ＭＳ ゴシック" panose="020B0609070205080204" pitchFamily="49" charset="-128"/>
                <a:cs typeface="Times New Roman" panose="02020603050405020304" pitchFamily="18" charset="0"/>
              </a:rPr>
              <a:t>日時点の医療機能：</a:t>
            </a:r>
            <a:r>
              <a:rPr lang="en-US" sz="700" kern="100" dirty="0">
                <a:effectLst/>
                <a:ea typeface="ＭＳ ゴシック" panose="020B0609070205080204" pitchFamily="49" charset="-128"/>
                <a:cs typeface="Times New Roman" panose="02020603050405020304" pitchFamily="18" charset="0"/>
              </a:rPr>
              <a:t>2018</a:t>
            </a:r>
            <a:r>
              <a:rPr lang="ja-JP" sz="700" kern="100" dirty="0">
                <a:effectLst/>
                <a:ea typeface="ＭＳ ゴシック" panose="020B0609070205080204" pitchFamily="49" charset="-128"/>
                <a:cs typeface="Times New Roman" panose="02020603050405020304" pitchFamily="18" charset="0"/>
              </a:rPr>
              <a:t>年</a:t>
            </a:r>
            <a:r>
              <a:rPr lang="en-US" sz="700" kern="100" dirty="0">
                <a:effectLst/>
                <a:ea typeface="ＭＳ ゴシック" panose="020B0609070205080204" pitchFamily="49" charset="-128"/>
                <a:cs typeface="Times New Roman" panose="02020603050405020304" pitchFamily="18" charset="0"/>
              </a:rPr>
              <a:t>10</a:t>
            </a:r>
            <a:r>
              <a:rPr lang="ja-JP" sz="700" kern="100" dirty="0">
                <a:effectLst/>
                <a:ea typeface="ＭＳ ゴシック" panose="020B0609070205080204" pitchFamily="49" charset="-128"/>
                <a:cs typeface="Times New Roman" panose="02020603050405020304" pitchFamily="18" charset="0"/>
              </a:rPr>
              <a:t>月集計）</a:t>
            </a:r>
            <a:r>
              <a:rPr lang="ja-JP" altLang="en-US" sz="700" kern="100" dirty="0">
                <a:effectLst/>
                <a:ea typeface="ＭＳ ゴシック" panose="020B0609070205080204" pitchFamily="49" charset="-128"/>
                <a:cs typeface="Times New Roman" panose="02020603050405020304" pitchFamily="18" charset="0"/>
              </a:rPr>
              <a:t>ただし、次項目は右記のとおり、精神病床</a:t>
            </a:r>
            <a:r>
              <a:rPr lang="ja-JP" sz="700" kern="100" dirty="0">
                <a:effectLst/>
                <a:ea typeface="ＭＳ ゴシック" panose="020B0609070205080204" pitchFamily="49" charset="-128"/>
                <a:cs typeface="Times New Roman" panose="02020603050405020304" pitchFamily="18" charset="0"/>
              </a:rPr>
              <a:t>・</a:t>
            </a:r>
            <a:r>
              <a:rPr lang="ja-JP" altLang="en-US" sz="700" kern="100" dirty="0">
                <a:effectLst/>
                <a:ea typeface="ＭＳ ゴシック" panose="020B0609070205080204" pitchFamily="49" charset="-128"/>
                <a:cs typeface="Times New Roman" panose="02020603050405020304" pitchFamily="18" charset="0"/>
              </a:rPr>
              <a:t>結核病床・感染症病床（</a:t>
            </a:r>
            <a:r>
              <a:rPr lang="ja-JP" sz="700" kern="100" dirty="0">
                <a:effectLst/>
                <a:ea typeface="ＭＳ ゴシック" panose="020B0609070205080204" pitchFamily="49" charset="-128"/>
                <a:cs typeface="Times New Roman" panose="02020603050405020304" pitchFamily="18" charset="0"/>
              </a:rPr>
              <a:t>大阪府健康医療部</a:t>
            </a:r>
            <a:r>
              <a:rPr lang="ja-JP" altLang="en-US" sz="700" kern="100" dirty="0">
                <a:effectLst/>
                <a:ea typeface="ＭＳ ゴシック" panose="020B0609070205080204" pitchFamily="49" charset="-128"/>
                <a:cs typeface="Times New Roman" panose="02020603050405020304" pitchFamily="18" charset="0"/>
              </a:rPr>
              <a:t>資料</a:t>
            </a:r>
            <a:r>
              <a:rPr lang="ja-JP" sz="700" kern="100" dirty="0">
                <a:effectLst/>
                <a:ea typeface="ＭＳ ゴシック" panose="020B0609070205080204" pitchFamily="49" charset="-128"/>
                <a:cs typeface="Times New Roman" panose="02020603050405020304" pitchFamily="18" charset="0"/>
              </a:rPr>
              <a:t>（</a:t>
            </a:r>
            <a:r>
              <a:rPr lang="en-US" sz="700" kern="100" dirty="0">
                <a:effectLst/>
                <a:ea typeface="ＭＳ ゴシック" panose="020B0609070205080204" pitchFamily="49" charset="-128"/>
                <a:cs typeface="Times New Roman" panose="02020603050405020304" pitchFamily="18" charset="0"/>
              </a:rPr>
              <a:t>201</a:t>
            </a:r>
            <a:r>
              <a:rPr lang="en-US" altLang="ja-JP" sz="700" kern="100" dirty="0">
                <a:effectLst/>
                <a:ea typeface="ＭＳ ゴシック" panose="020B0609070205080204" pitchFamily="49" charset="-128"/>
                <a:cs typeface="Times New Roman" panose="02020603050405020304" pitchFamily="18" charset="0"/>
              </a:rPr>
              <a:t>9</a:t>
            </a:r>
            <a:r>
              <a:rPr lang="ja-JP" sz="700" kern="100" dirty="0">
                <a:effectLst/>
                <a:ea typeface="ＭＳ ゴシック" panose="020B0609070205080204" pitchFamily="49" charset="-128"/>
                <a:cs typeface="Times New Roman" panose="02020603050405020304" pitchFamily="18" charset="0"/>
              </a:rPr>
              <a:t>年</a:t>
            </a:r>
            <a:r>
              <a:rPr lang="en-US" altLang="ja-JP" sz="700" kern="100" dirty="0">
                <a:ea typeface="ＭＳ ゴシック" panose="020B0609070205080204" pitchFamily="49" charset="-128"/>
                <a:cs typeface="Times New Roman" panose="02020603050405020304" pitchFamily="18" charset="0"/>
              </a:rPr>
              <a:t>3</a:t>
            </a:r>
            <a:r>
              <a:rPr lang="ja-JP" sz="700" kern="100" dirty="0">
                <a:effectLst/>
                <a:ea typeface="ＭＳ ゴシック" panose="020B0609070205080204" pitchFamily="49" charset="-128"/>
                <a:cs typeface="Times New Roman" panose="02020603050405020304" pitchFamily="18" charset="0"/>
              </a:rPr>
              <a:t>月</a:t>
            </a:r>
            <a:r>
              <a:rPr lang="en-US" sz="700" kern="100" dirty="0">
                <a:effectLst/>
                <a:ea typeface="ＭＳ ゴシック" panose="020B0609070205080204" pitchFamily="49" charset="-128"/>
                <a:cs typeface="Times New Roman" panose="02020603050405020304" pitchFamily="18" charset="0"/>
              </a:rPr>
              <a:t>3</a:t>
            </a:r>
            <a:r>
              <a:rPr lang="en-US" altLang="ja-JP" sz="700" kern="100" dirty="0">
                <a:effectLst/>
                <a:ea typeface="ＭＳ ゴシック" panose="020B0609070205080204" pitchFamily="49" charset="-128"/>
                <a:cs typeface="Times New Roman" panose="02020603050405020304" pitchFamily="18" charset="0"/>
              </a:rPr>
              <a:t>1</a:t>
            </a:r>
            <a:r>
              <a:rPr lang="ja-JP" sz="700" kern="100" dirty="0">
                <a:effectLst/>
                <a:ea typeface="ＭＳ ゴシック" panose="020B0609070205080204" pitchFamily="49" charset="-128"/>
                <a:cs typeface="Times New Roman" panose="02020603050405020304" pitchFamily="18" charset="0"/>
              </a:rPr>
              <a:t>日現在）</a:t>
            </a:r>
            <a:r>
              <a:rPr lang="ja-JP" altLang="en-US" sz="700" kern="100" dirty="0">
                <a:effectLst/>
                <a:ea typeface="ＭＳ ゴシック" panose="020B0609070205080204" pitchFamily="49" charset="-128"/>
                <a:cs typeface="Times New Roman" panose="02020603050405020304" pitchFamily="18" charset="0"/>
              </a:rPr>
              <a:t>）</a:t>
            </a:r>
            <a:r>
              <a:rPr lang="ja-JP" altLang="en-US" sz="700" kern="100" dirty="0">
                <a:ea typeface="ＭＳ ゴシック" panose="020B0609070205080204" pitchFamily="49" charset="-128"/>
                <a:cs typeface="Times New Roman" panose="02020603050405020304" pitchFamily="18" charset="0"/>
              </a:rPr>
              <a:t>「介護保険</a:t>
            </a:r>
            <a:r>
              <a:rPr lang="ja-JP" sz="700" kern="100" dirty="0">
                <a:effectLst/>
                <a:ea typeface="ＭＳ ゴシック" panose="020B0609070205080204" pitchFamily="49" charset="-128"/>
                <a:cs typeface="Times New Roman" panose="02020603050405020304" pitchFamily="18" charset="0"/>
              </a:rPr>
              <a:t>・</a:t>
            </a:r>
            <a:r>
              <a:rPr lang="ja-JP" altLang="en-US" sz="700" kern="100" dirty="0">
                <a:effectLst/>
                <a:ea typeface="ＭＳ ゴシック" panose="020B0609070205080204" pitchFamily="49" charset="-128"/>
                <a:cs typeface="Times New Roman" panose="02020603050405020304" pitchFamily="18" charset="0"/>
              </a:rPr>
              <a:t>その他」</a:t>
            </a:r>
            <a:r>
              <a:rPr lang="ja-JP" sz="700" kern="100" dirty="0">
                <a:effectLst/>
                <a:ea typeface="ＭＳ ゴシック" panose="020B0609070205080204" pitchFamily="49" charset="-128"/>
                <a:cs typeface="Times New Roman" panose="02020603050405020304" pitchFamily="18" charset="0"/>
              </a:rPr>
              <a:t>大阪府福祉部資料</a:t>
            </a:r>
            <a:r>
              <a:rPr lang="ja-JP" sz="700" kern="100" dirty="0">
                <a:solidFill>
                  <a:schemeClr val="tx1"/>
                </a:solidFill>
                <a:effectLst/>
                <a:ea typeface="ＭＳ ゴシック" panose="020B0609070205080204" pitchFamily="49" charset="-128"/>
                <a:cs typeface="Times New Roman" panose="02020603050405020304" pitchFamily="18" charset="0"/>
              </a:rPr>
              <a:t>（認知症高齢者グループホームは</a:t>
            </a:r>
            <a:r>
              <a:rPr lang="en-US" sz="700" kern="100" dirty="0">
                <a:solidFill>
                  <a:schemeClr val="tx1"/>
                </a:solidFill>
                <a:effectLst/>
                <a:ea typeface="ＭＳ ゴシック" panose="020B0609070205080204" pitchFamily="49" charset="-128"/>
                <a:cs typeface="Times New Roman" panose="02020603050405020304" pitchFamily="18" charset="0"/>
              </a:rPr>
              <a:t>201</a:t>
            </a:r>
            <a:r>
              <a:rPr lang="en-US" altLang="ja-JP" sz="700" kern="100" dirty="0">
                <a:solidFill>
                  <a:schemeClr val="tx1"/>
                </a:solidFill>
                <a:ea typeface="ＭＳ ゴシック" panose="020B0609070205080204" pitchFamily="49" charset="-128"/>
                <a:cs typeface="Times New Roman" panose="02020603050405020304" pitchFamily="18" charset="0"/>
              </a:rPr>
              <a:t>8</a:t>
            </a:r>
            <a:r>
              <a:rPr lang="ja-JP" sz="700" kern="100" dirty="0">
                <a:solidFill>
                  <a:schemeClr val="tx1"/>
                </a:solidFill>
                <a:effectLst/>
                <a:ea typeface="ＭＳ ゴシック" panose="020B0609070205080204" pitchFamily="49" charset="-128"/>
                <a:cs typeface="Times New Roman" panose="02020603050405020304" pitchFamily="18" charset="0"/>
              </a:rPr>
              <a:t>年</a:t>
            </a:r>
            <a:r>
              <a:rPr lang="en-US" sz="700" kern="100" dirty="0">
                <a:solidFill>
                  <a:schemeClr val="tx1"/>
                </a:solidFill>
                <a:effectLst/>
                <a:ea typeface="ＭＳ ゴシック" panose="020B0609070205080204" pitchFamily="49" charset="-128"/>
                <a:cs typeface="Times New Roman" panose="02020603050405020304" pitchFamily="18" charset="0"/>
              </a:rPr>
              <a:t>1</a:t>
            </a:r>
            <a:r>
              <a:rPr lang="ja-JP" sz="700" kern="100" dirty="0">
                <a:solidFill>
                  <a:schemeClr val="tx1"/>
                </a:solidFill>
                <a:effectLst/>
                <a:ea typeface="ＭＳ ゴシック" panose="020B0609070205080204" pitchFamily="49" charset="-128"/>
                <a:cs typeface="Times New Roman" panose="02020603050405020304" pitchFamily="18" charset="0"/>
              </a:rPr>
              <a:t>月</a:t>
            </a:r>
            <a:r>
              <a:rPr lang="en-US" sz="700" kern="100" dirty="0">
                <a:solidFill>
                  <a:schemeClr val="tx1"/>
                </a:solidFill>
                <a:effectLst/>
                <a:ea typeface="ＭＳ ゴシック" panose="020B0609070205080204" pitchFamily="49" charset="-128"/>
                <a:cs typeface="Times New Roman" panose="02020603050405020304" pitchFamily="18" charset="0"/>
              </a:rPr>
              <a:t>1</a:t>
            </a:r>
            <a:r>
              <a:rPr lang="ja-JP" sz="700" kern="100" dirty="0">
                <a:solidFill>
                  <a:schemeClr val="tx1"/>
                </a:solidFill>
                <a:effectLst/>
                <a:ea typeface="ＭＳ ゴシック" panose="020B0609070205080204" pitchFamily="49" charset="-128"/>
                <a:cs typeface="Times New Roman" panose="02020603050405020304" pitchFamily="18" charset="0"/>
              </a:rPr>
              <a:t>日現在、その他施設は</a:t>
            </a:r>
            <a:r>
              <a:rPr lang="en-US" sz="700" kern="100" dirty="0">
                <a:solidFill>
                  <a:schemeClr val="tx1"/>
                </a:solidFill>
                <a:effectLst/>
                <a:ea typeface="ＭＳ ゴシック" panose="020B0609070205080204" pitchFamily="49" charset="-128"/>
                <a:cs typeface="Times New Roman" panose="02020603050405020304" pitchFamily="18" charset="0"/>
              </a:rPr>
              <a:t>201</a:t>
            </a:r>
            <a:r>
              <a:rPr lang="en-US" altLang="ja-JP" sz="700" kern="100" dirty="0">
                <a:solidFill>
                  <a:schemeClr val="tx1"/>
                </a:solidFill>
                <a:ea typeface="ＭＳ ゴシック" panose="020B0609070205080204" pitchFamily="49" charset="-128"/>
                <a:cs typeface="Times New Roman" panose="02020603050405020304" pitchFamily="18" charset="0"/>
              </a:rPr>
              <a:t>9</a:t>
            </a:r>
            <a:r>
              <a:rPr lang="ja-JP" sz="700" kern="100" dirty="0">
                <a:solidFill>
                  <a:schemeClr val="tx1"/>
                </a:solidFill>
                <a:effectLst/>
                <a:ea typeface="ＭＳ ゴシック" panose="020B0609070205080204" pitchFamily="49" charset="-128"/>
                <a:cs typeface="Times New Roman" panose="02020603050405020304" pitchFamily="18" charset="0"/>
              </a:rPr>
              <a:t>年</a:t>
            </a:r>
            <a:r>
              <a:rPr lang="en-US" sz="700" kern="100" dirty="0">
                <a:solidFill>
                  <a:schemeClr val="tx1"/>
                </a:solidFill>
                <a:effectLst/>
                <a:ea typeface="ＭＳ ゴシック" panose="020B0609070205080204" pitchFamily="49" charset="-128"/>
                <a:cs typeface="Times New Roman" panose="02020603050405020304" pitchFamily="18" charset="0"/>
              </a:rPr>
              <a:t>4</a:t>
            </a:r>
            <a:r>
              <a:rPr lang="ja-JP" sz="700" kern="100" dirty="0">
                <a:solidFill>
                  <a:schemeClr val="tx1"/>
                </a:solidFill>
                <a:effectLst/>
                <a:ea typeface="ＭＳ ゴシック" panose="020B0609070205080204" pitchFamily="49" charset="-128"/>
                <a:cs typeface="Times New Roman" panose="02020603050405020304" pitchFamily="18" charset="0"/>
              </a:rPr>
              <a:t>月</a:t>
            </a:r>
            <a:r>
              <a:rPr lang="en-US" sz="700" kern="100" dirty="0">
                <a:solidFill>
                  <a:schemeClr val="tx1"/>
                </a:solidFill>
                <a:effectLst/>
                <a:ea typeface="ＭＳ ゴシック" panose="020B0609070205080204" pitchFamily="49" charset="-128"/>
                <a:cs typeface="Times New Roman" panose="02020603050405020304" pitchFamily="18" charset="0"/>
              </a:rPr>
              <a:t>1</a:t>
            </a:r>
            <a:r>
              <a:rPr lang="ja-JP" sz="700" kern="100" dirty="0">
                <a:solidFill>
                  <a:schemeClr val="tx1"/>
                </a:solidFill>
                <a:effectLst/>
                <a:ea typeface="ＭＳ ゴシック" panose="020B0609070205080204" pitchFamily="49" charset="-128"/>
                <a:cs typeface="Times New Roman" panose="02020603050405020304" pitchFamily="18" charset="0"/>
              </a:rPr>
              <a:t>日現在）</a:t>
            </a:r>
            <a:endParaRPr lang="ja-JP" sz="700" kern="100" dirty="0">
              <a:solidFill>
                <a:schemeClr val="tx1"/>
              </a:solidFill>
              <a:effectLst/>
              <a:ea typeface="ＭＳ 明朝" panose="02020609040205080304" pitchFamily="17" charset="-128"/>
              <a:cs typeface="Times New Roman" panose="02020603050405020304" pitchFamily="18" charset="0"/>
            </a:endParaRPr>
          </a:p>
        </p:txBody>
      </p:sp>
      <p:sp>
        <p:nvSpPr>
          <p:cNvPr id="73" name="タイトル 1">
            <a:extLst>
              <a:ext uri="{FF2B5EF4-FFF2-40B4-BE49-F238E27FC236}">
                <a16:creationId xmlns:a16="http://schemas.microsoft.com/office/drawing/2014/main" id="{77D78C8B-7190-4F9F-BF24-FAD4DFE9F181}"/>
              </a:ext>
            </a:extLst>
          </p:cNvPr>
          <p:cNvSpPr txBox="1">
            <a:spLocks/>
          </p:cNvSpPr>
          <p:nvPr/>
        </p:nvSpPr>
        <p:spPr>
          <a:xfrm>
            <a:off x="236021" y="495610"/>
            <a:ext cx="8712968" cy="848682"/>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latin typeface="HGP創英角ｺﾞｼｯｸUB" panose="020B0900000000000000" pitchFamily="50" charset="-128"/>
                <a:ea typeface="HGP創英角ｺﾞｼｯｸUB" panose="020B0900000000000000" pitchFamily="50" charset="-128"/>
              </a:rPr>
              <a:t>医療・介護提供体制は、多くの機能・施設から構成されている</a:t>
            </a:r>
          </a:p>
        </p:txBody>
      </p:sp>
    </p:spTree>
    <p:extLst>
      <p:ext uri="{BB962C8B-B14F-4D97-AF65-F5344CB8AC3E}">
        <p14:creationId xmlns:p14="http://schemas.microsoft.com/office/powerpoint/2010/main" val="14942273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524949" y="1910753"/>
            <a:ext cx="8273613" cy="4893660"/>
          </a:xfrm>
          <a:prstGeom prst="rect">
            <a:avLst/>
          </a:prstGeom>
        </p:spPr>
      </p:pic>
      <p:sp>
        <p:nvSpPr>
          <p:cNvPr id="12"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158156" y="92638"/>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3" name="タイトル 1">
            <a:extLst>
              <a:ext uri="{FF2B5EF4-FFF2-40B4-BE49-F238E27FC236}">
                <a16:creationId xmlns:a16="http://schemas.microsoft.com/office/drawing/2014/main" id="{30BE5A27-A407-4A14-A9BE-5866682C3C6B}"/>
              </a:ext>
            </a:extLst>
          </p:cNvPr>
          <p:cNvSpPr txBox="1">
            <a:spLocks/>
          </p:cNvSpPr>
          <p:nvPr/>
        </p:nvSpPr>
        <p:spPr>
          <a:xfrm>
            <a:off x="179512" y="89570"/>
            <a:ext cx="896448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bg1"/>
                </a:solidFill>
                <a:latin typeface="HGP創英角ｺﾞｼｯｸUB" panose="020B0900000000000000" pitchFamily="50" charset="-128"/>
                <a:ea typeface="HGP創英角ｺﾞｼｯｸUB" panose="020B0900000000000000" pitchFamily="50" charset="-128"/>
              </a:rPr>
              <a:t>１</a:t>
            </a:r>
            <a:r>
              <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三島二次医療圏の概要</a:t>
            </a:r>
            <a:r>
              <a:rPr lang="en-US" altLang="ja-JP"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a:t>
            </a:r>
            <a:r>
              <a:rPr lang="ja-JP" altLang="en-US" sz="20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概要⑥ </a:t>
            </a:r>
            <a:r>
              <a:rPr lang="ja-JP" altLang="en-US"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（入院料別の経年変化）</a:t>
            </a:r>
          </a:p>
        </p:txBody>
      </p:sp>
      <p:sp>
        <p:nvSpPr>
          <p:cNvPr id="10" name="テキスト ボックス 10">
            <a:extLst>
              <a:ext uri="{FF2B5EF4-FFF2-40B4-BE49-F238E27FC236}">
                <a16:creationId xmlns:a16="http://schemas.microsoft.com/office/drawing/2014/main" id="{8957656B-6DE6-44E0-85D6-7CF39E5B6647}"/>
              </a:ext>
            </a:extLst>
          </p:cNvPr>
          <p:cNvSpPr txBox="1"/>
          <p:nvPr/>
        </p:nvSpPr>
        <p:spPr>
          <a:xfrm>
            <a:off x="4603036" y="2306037"/>
            <a:ext cx="242858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smtClean="0">
                <a:latin typeface="Meiryo UI" panose="020B0604030504040204" pitchFamily="50" charset="-128"/>
                <a:ea typeface="Meiryo UI" panose="020B0604030504040204" pitchFamily="50" charset="-128"/>
                <a:cs typeface="Times New Roman"/>
              </a:rPr>
              <a:t>13</a:t>
            </a:r>
            <a:r>
              <a:rPr lang="en-US" altLang="ja-JP" sz="1100" kern="100" dirty="0">
                <a:latin typeface="Meiryo UI" panose="020B0604030504040204" pitchFamily="50" charset="-128"/>
                <a:ea typeface="Meiryo UI" panose="020B0604030504040204" pitchFamily="50" charset="-128"/>
                <a:cs typeface="Times New Roman"/>
              </a:rPr>
              <a:t>9</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smtClean="0">
                <a:latin typeface="Meiryo UI" panose="020B0604030504040204" pitchFamily="50" charset="-128"/>
                <a:ea typeface="Meiryo UI" panose="020B0604030504040204" pitchFamily="50" charset="-128"/>
                <a:cs typeface="Times New Roman"/>
              </a:rPr>
              <a:t>14</a:t>
            </a:r>
            <a:r>
              <a:rPr lang="en-US" altLang="ja-JP" sz="1100" kern="100" dirty="0">
                <a:latin typeface="Meiryo UI" panose="020B0604030504040204" pitchFamily="50" charset="-128"/>
                <a:ea typeface="Meiryo UI" panose="020B0604030504040204" pitchFamily="50" charset="-128"/>
                <a:cs typeface="Times New Roman"/>
              </a:rPr>
              <a:t>0</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r>
              <a:rPr lang="ja-JP" altLang="en-US" sz="1100" kern="100" dirty="0" smtClean="0">
                <a:latin typeface="Meiryo UI" panose="020B0604030504040204" pitchFamily="50" charset="-128"/>
                <a:ea typeface="Meiryo UI" panose="020B0604030504040204" pitchFamily="50" charset="-128"/>
                <a:cs typeface="Times New Roman"/>
              </a:rPr>
              <a:t>＋</a:t>
            </a:r>
            <a:r>
              <a:rPr lang="en-US" altLang="ja-JP" sz="1100" kern="100" dirty="0">
                <a:latin typeface="Meiryo UI" panose="020B0604030504040204" pitchFamily="50" charset="-128"/>
                <a:ea typeface="Meiryo UI" panose="020B0604030504040204" pitchFamily="50" charset="-128"/>
                <a:cs typeface="Times New Roman"/>
              </a:rPr>
              <a:t>1</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p>
        </p:txBody>
      </p:sp>
      <p:sp>
        <p:nvSpPr>
          <p:cNvPr id="17" name="テキスト ボックス 10">
            <a:extLst>
              <a:ext uri="{FF2B5EF4-FFF2-40B4-BE49-F238E27FC236}">
                <a16:creationId xmlns:a16="http://schemas.microsoft.com/office/drawing/2014/main" id="{8957656B-6DE6-44E0-85D6-7CF39E5B6647}"/>
              </a:ext>
            </a:extLst>
          </p:cNvPr>
          <p:cNvSpPr txBox="1"/>
          <p:nvPr/>
        </p:nvSpPr>
        <p:spPr>
          <a:xfrm>
            <a:off x="4603036" y="2584187"/>
            <a:ext cx="242858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a:latin typeface="Meiryo UI" panose="020B0604030504040204" pitchFamily="50" charset="-128"/>
                <a:ea typeface="Meiryo UI" panose="020B0604030504040204" pitchFamily="50" charset="-128"/>
                <a:cs typeface="Times New Roman"/>
              </a:rPr>
              <a:t>134</a:t>
            </a:r>
            <a:r>
              <a:rPr lang="ja-JP" altLang="en-US" sz="1100" kern="100" dirty="0">
                <a:latin typeface="Meiryo UI" panose="020B0604030504040204" pitchFamily="50" charset="-128"/>
                <a:ea typeface="Meiryo UI" panose="020B0604030504040204" pitchFamily="50" charset="-128"/>
                <a:cs typeface="Times New Roman"/>
              </a:rPr>
              <a:t>床⇒</a:t>
            </a:r>
            <a:r>
              <a:rPr lang="en-US" altLang="ja-JP" sz="1100" kern="100" dirty="0" smtClean="0">
                <a:latin typeface="Meiryo UI" panose="020B0604030504040204" pitchFamily="50" charset="-128"/>
                <a:ea typeface="Meiryo UI" panose="020B0604030504040204" pitchFamily="50" charset="-128"/>
                <a:cs typeface="Times New Roman"/>
              </a:rPr>
              <a:t>137</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smtClean="0">
                <a:latin typeface="Meiryo UI" panose="020B0604030504040204" pitchFamily="50" charset="-128"/>
                <a:ea typeface="Meiryo UI" panose="020B0604030504040204" pitchFamily="50" charset="-128"/>
                <a:cs typeface="Times New Roman"/>
              </a:rPr>
              <a:t>+3</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p>
        </p:txBody>
      </p:sp>
      <p:sp>
        <p:nvSpPr>
          <p:cNvPr id="18" name="テキスト ボックス 10">
            <a:extLst>
              <a:ext uri="{FF2B5EF4-FFF2-40B4-BE49-F238E27FC236}">
                <a16:creationId xmlns:a16="http://schemas.microsoft.com/office/drawing/2014/main" id="{8957656B-6DE6-44E0-85D6-7CF39E5B6647}"/>
              </a:ext>
            </a:extLst>
          </p:cNvPr>
          <p:cNvSpPr txBox="1"/>
          <p:nvPr/>
        </p:nvSpPr>
        <p:spPr>
          <a:xfrm>
            <a:off x="6187212" y="2889324"/>
            <a:ext cx="242858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a:latin typeface="Meiryo UI" panose="020B0604030504040204" pitchFamily="50" charset="-128"/>
                <a:ea typeface="Meiryo UI" panose="020B0604030504040204" pitchFamily="50" charset="-128"/>
                <a:cs typeface="Times New Roman"/>
              </a:rPr>
              <a:t>911</a:t>
            </a:r>
            <a:r>
              <a:rPr lang="ja-JP" altLang="en-US" sz="1100" kern="100" dirty="0">
                <a:latin typeface="Meiryo UI" panose="020B0604030504040204" pitchFamily="50" charset="-128"/>
                <a:ea typeface="Meiryo UI" panose="020B0604030504040204" pitchFamily="50" charset="-128"/>
                <a:cs typeface="Times New Roman"/>
              </a:rPr>
              <a:t>床</a:t>
            </a:r>
            <a:r>
              <a:rPr lang="ja-JP" altLang="en-US" sz="1100" kern="100" dirty="0" smtClean="0">
                <a:latin typeface="Meiryo UI" panose="020B0604030504040204" pitchFamily="50" charset="-128"/>
                <a:ea typeface="Meiryo UI" panose="020B0604030504040204" pitchFamily="50" charset="-128"/>
                <a:cs typeface="Times New Roman"/>
              </a:rPr>
              <a:t>⇒</a:t>
            </a:r>
            <a:r>
              <a:rPr lang="en-US" altLang="ja-JP" sz="1100" kern="100" dirty="0" smtClean="0">
                <a:latin typeface="Meiryo UI" panose="020B0604030504040204" pitchFamily="50" charset="-128"/>
                <a:ea typeface="Meiryo UI" panose="020B0604030504040204" pitchFamily="50" charset="-128"/>
                <a:cs typeface="Times New Roman"/>
              </a:rPr>
              <a:t>87</a:t>
            </a:r>
            <a:r>
              <a:rPr lang="en-US" altLang="ja-JP" sz="1100" kern="100" dirty="0">
                <a:latin typeface="Meiryo UI" panose="020B0604030504040204" pitchFamily="50" charset="-128"/>
                <a:ea typeface="Meiryo UI" panose="020B0604030504040204" pitchFamily="50" charset="-128"/>
                <a:cs typeface="Times New Roman"/>
              </a:rPr>
              <a:t>8</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smtClean="0">
                <a:latin typeface="Meiryo UI" panose="020B0604030504040204" pitchFamily="50" charset="-128"/>
                <a:ea typeface="Meiryo UI" panose="020B0604030504040204" pitchFamily="50" charset="-128"/>
                <a:cs typeface="Times New Roman"/>
              </a:rPr>
              <a:t>33</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p>
        </p:txBody>
      </p:sp>
      <p:sp>
        <p:nvSpPr>
          <p:cNvPr id="19" name="テキスト ボックス 10">
            <a:extLst>
              <a:ext uri="{FF2B5EF4-FFF2-40B4-BE49-F238E27FC236}">
                <a16:creationId xmlns:a16="http://schemas.microsoft.com/office/drawing/2014/main" id="{8957656B-6DE6-44E0-85D6-7CF39E5B6647}"/>
              </a:ext>
            </a:extLst>
          </p:cNvPr>
          <p:cNvSpPr txBox="1"/>
          <p:nvPr/>
        </p:nvSpPr>
        <p:spPr>
          <a:xfrm>
            <a:off x="7092390" y="3363497"/>
            <a:ext cx="2133600"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smtClean="0">
                <a:latin typeface="Meiryo UI" panose="020B0604030504040204" pitchFamily="50" charset="-128"/>
                <a:ea typeface="Meiryo UI" panose="020B0604030504040204" pitchFamily="50" charset="-128"/>
                <a:cs typeface="Times New Roman"/>
              </a:rPr>
              <a:t>1,740</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a:latin typeface="Meiryo UI" panose="020B0604030504040204" pitchFamily="50" charset="-128"/>
                <a:ea typeface="Meiryo UI" panose="020B0604030504040204" pitchFamily="50" charset="-128"/>
                <a:cs typeface="Times New Roman"/>
              </a:rPr>
              <a:t>1,688</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r>
              <a:rPr lang="ja-JP" altLang="en-US" sz="1100" kern="100" dirty="0" smtClean="0">
                <a:latin typeface="Meiryo UI" panose="020B0604030504040204" pitchFamily="50" charset="-128"/>
                <a:ea typeface="Meiryo UI" panose="020B0604030504040204" pitchFamily="50" charset="-128"/>
                <a:cs typeface="Times New Roman"/>
              </a:rPr>
              <a:t>▲</a:t>
            </a:r>
            <a:r>
              <a:rPr lang="en-US" altLang="ja-JP" sz="1100" kern="100" dirty="0" smtClean="0">
                <a:latin typeface="Meiryo UI" panose="020B0604030504040204" pitchFamily="50" charset="-128"/>
                <a:ea typeface="Meiryo UI" panose="020B0604030504040204" pitchFamily="50" charset="-128"/>
                <a:cs typeface="Times New Roman"/>
              </a:rPr>
              <a:t>5</a:t>
            </a:r>
            <a:r>
              <a:rPr lang="en-US" altLang="ja-JP" sz="1100" kern="100" dirty="0">
                <a:latin typeface="Meiryo UI" panose="020B0604030504040204" pitchFamily="50" charset="-128"/>
                <a:ea typeface="Meiryo UI" panose="020B0604030504040204" pitchFamily="50" charset="-128"/>
                <a:cs typeface="Times New Roman"/>
              </a:rPr>
              <a:t>2</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p>
        </p:txBody>
      </p:sp>
      <p:sp>
        <p:nvSpPr>
          <p:cNvPr id="20" name="テキスト ボックス 10">
            <a:extLst>
              <a:ext uri="{FF2B5EF4-FFF2-40B4-BE49-F238E27FC236}">
                <a16:creationId xmlns:a16="http://schemas.microsoft.com/office/drawing/2014/main" id="{8957656B-6DE6-44E0-85D6-7CF39E5B6647}"/>
              </a:ext>
            </a:extLst>
          </p:cNvPr>
          <p:cNvSpPr txBox="1"/>
          <p:nvPr/>
        </p:nvSpPr>
        <p:spPr>
          <a:xfrm>
            <a:off x="5513373" y="3490243"/>
            <a:ext cx="242858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a:latin typeface="Meiryo UI" panose="020B0604030504040204" pitchFamily="50" charset="-128"/>
                <a:ea typeface="Meiryo UI" panose="020B0604030504040204" pitchFamily="50" charset="-128"/>
                <a:cs typeface="Times New Roman"/>
              </a:rPr>
              <a:t>485</a:t>
            </a:r>
            <a:r>
              <a:rPr lang="ja-JP" altLang="en-US" sz="1100" kern="100" dirty="0">
                <a:latin typeface="Meiryo UI" panose="020B0604030504040204" pitchFamily="50" charset="-128"/>
                <a:ea typeface="Meiryo UI" panose="020B0604030504040204" pitchFamily="50" charset="-128"/>
                <a:cs typeface="Times New Roman"/>
              </a:rPr>
              <a:t>床</a:t>
            </a:r>
            <a:r>
              <a:rPr lang="ja-JP" altLang="en-US" sz="1100" kern="100" dirty="0" smtClean="0">
                <a:latin typeface="Meiryo UI" panose="020B0604030504040204" pitchFamily="50" charset="-128"/>
                <a:ea typeface="Meiryo UI" panose="020B0604030504040204" pitchFamily="50" charset="-128"/>
                <a:cs typeface="Times New Roman"/>
              </a:rPr>
              <a:t>⇒</a:t>
            </a:r>
            <a:r>
              <a:rPr lang="en-US" altLang="ja-JP" sz="1100" kern="100" dirty="0" smtClean="0">
                <a:latin typeface="Meiryo UI" panose="020B0604030504040204" pitchFamily="50" charset="-128"/>
                <a:ea typeface="Meiryo UI" panose="020B0604030504040204" pitchFamily="50" charset="-128"/>
                <a:cs typeface="Times New Roman"/>
              </a:rPr>
              <a:t>57</a:t>
            </a:r>
            <a:r>
              <a:rPr lang="en-US" altLang="ja-JP" sz="1100" kern="100" dirty="0">
                <a:latin typeface="Meiryo UI" panose="020B0604030504040204" pitchFamily="50" charset="-128"/>
                <a:ea typeface="Meiryo UI" panose="020B0604030504040204" pitchFamily="50" charset="-128"/>
                <a:cs typeface="Times New Roman"/>
              </a:rPr>
              <a:t>2</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smtClean="0">
                <a:latin typeface="Meiryo UI" panose="020B0604030504040204" pitchFamily="50" charset="-128"/>
                <a:ea typeface="Meiryo UI" panose="020B0604030504040204" pitchFamily="50" charset="-128"/>
                <a:cs typeface="Times New Roman"/>
              </a:rPr>
              <a:t>+87</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p>
        </p:txBody>
      </p:sp>
      <p:sp>
        <p:nvSpPr>
          <p:cNvPr id="21" name="テキスト ボックス 10">
            <a:extLst>
              <a:ext uri="{FF2B5EF4-FFF2-40B4-BE49-F238E27FC236}">
                <a16:creationId xmlns:a16="http://schemas.microsoft.com/office/drawing/2014/main" id="{8957656B-6DE6-44E0-85D6-7CF39E5B6647}"/>
              </a:ext>
            </a:extLst>
          </p:cNvPr>
          <p:cNvSpPr txBox="1"/>
          <p:nvPr/>
        </p:nvSpPr>
        <p:spPr>
          <a:xfrm>
            <a:off x="4745509" y="3757973"/>
            <a:ext cx="242858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smtClean="0">
                <a:latin typeface="Meiryo UI" panose="020B0604030504040204" pitchFamily="50" charset="-128"/>
                <a:ea typeface="Meiryo UI" panose="020B0604030504040204" pitchFamily="50" charset="-128"/>
                <a:cs typeface="Times New Roman"/>
              </a:rPr>
              <a:t>199</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r>
              <a:rPr lang="en-US" altLang="ja-JP" sz="1100" kern="100" dirty="0" smtClean="0">
                <a:latin typeface="Meiryo UI" panose="020B0604030504040204" pitchFamily="50" charset="-128"/>
                <a:ea typeface="Meiryo UI" panose="020B0604030504040204" pitchFamily="50" charset="-128"/>
                <a:cs typeface="Times New Roman"/>
              </a:rPr>
              <a:t>143</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smtClean="0">
                <a:latin typeface="Meiryo UI" panose="020B0604030504040204" pitchFamily="50" charset="-128"/>
                <a:ea typeface="Meiryo UI" panose="020B0604030504040204" pitchFamily="50" charset="-128"/>
                <a:cs typeface="Times New Roman"/>
              </a:rPr>
              <a:t>56</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p>
        </p:txBody>
      </p:sp>
      <p:sp>
        <p:nvSpPr>
          <p:cNvPr id="22" name="テキスト ボックス 10">
            <a:extLst>
              <a:ext uri="{FF2B5EF4-FFF2-40B4-BE49-F238E27FC236}">
                <a16:creationId xmlns:a16="http://schemas.microsoft.com/office/drawing/2014/main" id="{8957656B-6DE6-44E0-85D6-7CF39E5B6647}"/>
              </a:ext>
            </a:extLst>
          </p:cNvPr>
          <p:cNvSpPr txBox="1"/>
          <p:nvPr/>
        </p:nvSpPr>
        <p:spPr>
          <a:xfrm>
            <a:off x="4745509" y="4078025"/>
            <a:ext cx="242858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smtClean="0">
                <a:latin typeface="Meiryo UI" panose="020B0604030504040204" pitchFamily="50" charset="-128"/>
                <a:ea typeface="Meiryo UI" panose="020B0604030504040204" pitchFamily="50" charset="-128"/>
                <a:cs typeface="Times New Roman"/>
              </a:rPr>
              <a:t>6</a:t>
            </a:r>
            <a:r>
              <a:rPr lang="en-US" altLang="ja-JP" sz="1100" kern="100" dirty="0">
                <a:latin typeface="Meiryo UI" panose="020B0604030504040204" pitchFamily="50" charset="-128"/>
                <a:ea typeface="Meiryo UI" panose="020B0604030504040204" pitchFamily="50" charset="-128"/>
                <a:cs typeface="Times New Roman"/>
              </a:rPr>
              <a:t>0</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smtClean="0">
                <a:latin typeface="Meiryo UI" panose="020B0604030504040204" pitchFamily="50" charset="-128"/>
                <a:ea typeface="Meiryo UI" panose="020B0604030504040204" pitchFamily="50" charset="-128"/>
                <a:cs typeface="Times New Roman"/>
              </a:rPr>
              <a:t>4</a:t>
            </a:r>
            <a:r>
              <a:rPr lang="en-US" altLang="ja-JP" sz="1100" kern="100" dirty="0">
                <a:latin typeface="Meiryo UI" panose="020B0604030504040204" pitchFamily="50" charset="-128"/>
                <a:ea typeface="Meiryo UI" panose="020B0604030504040204" pitchFamily="50" charset="-128"/>
                <a:cs typeface="Times New Roman"/>
              </a:rPr>
              <a:t>8</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r>
              <a:rPr lang="ja-JP" altLang="en-US" sz="1100" kern="100" dirty="0" smtClean="0">
                <a:latin typeface="Meiryo UI" panose="020B0604030504040204" pitchFamily="50" charset="-128"/>
                <a:ea typeface="Meiryo UI" panose="020B0604030504040204" pitchFamily="50" charset="-128"/>
                <a:cs typeface="Times New Roman"/>
              </a:rPr>
              <a:t>▲</a:t>
            </a:r>
            <a:r>
              <a:rPr lang="en-US" altLang="ja-JP" sz="1100" kern="100" dirty="0" smtClean="0">
                <a:latin typeface="Meiryo UI" panose="020B0604030504040204" pitchFamily="50" charset="-128"/>
                <a:ea typeface="Meiryo UI" panose="020B0604030504040204" pitchFamily="50" charset="-128"/>
                <a:cs typeface="Times New Roman"/>
              </a:rPr>
              <a:t>1</a:t>
            </a:r>
            <a:r>
              <a:rPr lang="en-US" altLang="ja-JP" sz="1100" kern="100" dirty="0">
                <a:latin typeface="Meiryo UI" panose="020B0604030504040204" pitchFamily="50" charset="-128"/>
                <a:ea typeface="Meiryo UI" panose="020B0604030504040204" pitchFamily="50" charset="-128"/>
                <a:cs typeface="Times New Roman"/>
              </a:rPr>
              <a:t>2</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p>
        </p:txBody>
      </p:sp>
      <p:sp>
        <p:nvSpPr>
          <p:cNvPr id="23" name="テキスト ボックス 10">
            <a:extLst>
              <a:ext uri="{FF2B5EF4-FFF2-40B4-BE49-F238E27FC236}">
                <a16:creationId xmlns:a16="http://schemas.microsoft.com/office/drawing/2014/main" id="{8957656B-6DE6-44E0-85D6-7CF39E5B6647}"/>
              </a:ext>
            </a:extLst>
          </p:cNvPr>
          <p:cNvSpPr txBox="1"/>
          <p:nvPr/>
        </p:nvSpPr>
        <p:spPr>
          <a:xfrm>
            <a:off x="5203410" y="4385538"/>
            <a:ext cx="242858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smtClean="0">
                <a:latin typeface="Meiryo UI" panose="020B0604030504040204" pitchFamily="50" charset="-128"/>
                <a:ea typeface="Meiryo UI" panose="020B0604030504040204" pitchFamily="50" charset="-128"/>
                <a:cs typeface="Times New Roman"/>
              </a:rPr>
              <a:t>34</a:t>
            </a:r>
            <a:r>
              <a:rPr lang="en-US" altLang="ja-JP" sz="1100" kern="100" dirty="0">
                <a:latin typeface="Meiryo UI" panose="020B0604030504040204" pitchFamily="50" charset="-128"/>
                <a:ea typeface="Meiryo UI" panose="020B0604030504040204" pitchFamily="50" charset="-128"/>
                <a:cs typeface="Times New Roman"/>
              </a:rPr>
              <a:t>9</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smtClean="0">
                <a:latin typeface="Meiryo UI" panose="020B0604030504040204" pitchFamily="50" charset="-128"/>
                <a:ea typeface="Meiryo UI" panose="020B0604030504040204" pitchFamily="50" charset="-128"/>
                <a:cs typeface="Times New Roman"/>
              </a:rPr>
              <a:t>35</a:t>
            </a:r>
            <a:r>
              <a:rPr lang="en-US" altLang="ja-JP" sz="1100" kern="100" dirty="0">
                <a:latin typeface="Meiryo UI" panose="020B0604030504040204" pitchFamily="50" charset="-128"/>
                <a:ea typeface="Meiryo UI" panose="020B0604030504040204" pitchFamily="50" charset="-128"/>
                <a:cs typeface="Times New Roman"/>
              </a:rPr>
              <a:t>9</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r>
              <a:rPr lang="en-US" altLang="ja-JP" sz="1100" kern="100" dirty="0" smtClean="0">
                <a:latin typeface="Meiryo UI" panose="020B0604030504040204" pitchFamily="50" charset="-128"/>
                <a:ea typeface="Meiryo UI" panose="020B0604030504040204" pitchFamily="50" charset="-128"/>
                <a:cs typeface="Times New Roman"/>
              </a:rPr>
              <a:t>+1</a:t>
            </a:r>
            <a:r>
              <a:rPr lang="en-US" altLang="ja-JP" sz="1100" kern="100" dirty="0">
                <a:latin typeface="Meiryo UI" panose="020B0604030504040204" pitchFamily="50" charset="-128"/>
                <a:ea typeface="Meiryo UI" panose="020B0604030504040204" pitchFamily="50" charset="-128"/>
                <a:cs typeface="Times New Roman"/>
              </a:rPr>
              <a:t>0</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p>
        </p:txBody>
      </p:sp>
      <p:sp>
        <p:nvSpPr>
          <p:cNvPr id="24" name="テキスト ボックス 10">
            <a:extLst>
              <a:ext uri="{FF2B5EF4-FFF2-40B4-BE49-F238E27FC236}">
                <a16:creationId xmlns:a16="http://schemas.microsoft.com/office/drawing/2014/main" id="{8957656B-6DE6-44E0-85D6-7CF39E5B6647}"/>
              </a:ext>
            </a:extLst>
          </p:cNvPr>
          <p:cNvSpPr txBox="1"/>
          <p:nvPr/>
        </p:nvSpPr>
        <p:spPr>
          <a:xfrm>
            <a:off x="5730608" y="4642740"/>
            <a:ext cx="242858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smtClean="0">
                <a:latin typeface="Meiryo UI" panose="020B0604030504040204" pitchFamily="50" charset="-128"/>
                <a:ea typeface="Meiryo UI" panose="020B0604030504040204" pitchFamily="50" charset="-128"/>
                <a:cs typeface="Times New Roman"/>
              </a:rPr>
              <a:t>62</a:t>
            </a:r>
            <a:r>
              <a:rPr lang="en-US" altLang="ja-JP" sz="1100" kern="100" dirty="0">
                <a:latin typeface="Meiryo UI" panose="020B0604030504040204" pitchFamily="50" charset="-128"/>
                <a:ea typeface="Meiryo UI" panose="020B0604030504040204" pitchFamily="50" charset="-128"/>
                <a:cs typeface="Times New Roman"/>
              </a:rPr>
              <a:t>6</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smtClean="0">
                <a:latin typeface="Meiryo UI" panose="020B0604030504040204" pitchFamily="50" charset="-128"/>
                <a:ea typeface="Meiryo UI" panose="020B0604030504040204" pitchFamily="50" charset="-128"/>
                <a:cs typeface="Times New Roman"/>
              </a:rPr>
              <a:t>67</a:t>
            </a:r>
            <a:r>
              <a:rPr lang="en-US" altLang="ja-JP" sz="1100" kern="100" dirty="0">
                <a:latin typeface="Meiryo UI" panose="020B0604030504040204" pitchFamily="50" charset="-128"/>
                <a:ea typeface="Meiryo UI" panose="020B0604030504040204" pitchFamily="50" charset="-128"/>
                <a:cs typeface="Times New Roman"/>
              </a:rPr>
              <a:t>7</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r>
              <a:rPr lang="en-US" altLang="ja-JP" sz="1100" kern="100" dirty="0" smtClean="0">
                <a:latin typeface="Meiryo UI" panose="020B0604030504040204" pitchFamily="50" charset="-128"/>
                <a:ea typeface="Meiryo UI" panose="020B0604030504040204" pitchFamily="50" charset="-128"/>
                <a:cs typeface="Times New Roman"/>
              </a:rPr>
              <a:t>+5</a:t>
            </a:r>
            <a:r>
              <a:rPr lang="en-US" altLang="ja-JP" sz="1100" kern="100" dirty="0">
                <a:latin typeface="Meiryo UI" panose="020B0604030504040204" pitchFamily="50" charset="-128"/>
                <a:ea typeface="Meiryo UI" panose="020B0604030504040204" pitchFamily="50" charset="-128"/>
                <a:cs typeface="Times New Roman"/>
              </a:rPr>
              <a:t>1</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p>
        </p:txBody>
      </p:sp>
      <p:sp>
        <p:nvSpPr>
          <p:cNvPr id="25" name="テキスト ボックス 10">
            <a:extLst>
              <a:ext uri="{FF2B5EF4-FFF2-40B4-BE49-F238E27FC236}">
                <a16:creationId xmlns:a16="http://schemas.microsoft.com/office/drawing/2014/main" id="{8957656B-6DE6-44E0-85D6-7CF39E5B6647}"/>
              </a:ext>
            </a:extLst>
          </p:cNvPr>
          <p:cNvSpPr txBox="1"/>
          <p:nvPr/>
        </p:nvSpPr>
        <p:spPr>
          <a:xfrm>
            <a:off x="4603036" y="4925073"/>
            <a:ext cx="242858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a:latin typeface="Meiryo UI" panose="020B0604030504040204" pitchFamily="50" charset="-128"/>
                <a:ea typeface="Meiryo UI" panose="020B0604030504040204" pitchFamily="50" charset="-128"/>
                <a:cs typeface="Times New Roman"/>
              </a:rPr>
              <a:t>108</a:t>
            </a:r>
            <a:r>
              <a:rPr lang="ja-JP" altLang="en-US" sz="1100" kern="100" dirty="0">
                <a:latin typeface="Meiryo UI" panose="020B0604030504040204" pitchFamily="50" charset="-128"/>
                <a:ea typeface="Meiryo UI" panose="020B0604030504040204" pitchFamily="50" charset="-128"/>
                <a:cs typeface="Times New Roman"/>
              </a:rPr>
              <a:t>床⇒</a:t>
            </a:r>
            <a:r>
              <a:rPr lang="en-US" altLang="ja-JP" sz="1100" kern="100" dirty="0">
                <a:latin typeface="Meiryo UI" panose="020B0604030504040204" pitchFamily="50" charset="-128"/>
                <a:ea typeface="Meiryo UI" panose="020B0604030504040204" pitchFamily="50" charset="-128"/>
                <a:cs typeface="Times New Roman"/>
              </a:rPr>
              <a:t>108</a:t>
            </a:r>
            <a:r>
              <a:rPr lang="ja-JP" altLang="en-US" sz="1100" kern="100" dirty="0">
                <a:latin typeface="Meiryo UI" panose="020B0604030504040204" pitchFamily="50" charset="-128"/>
                <a:ea typeface="Meiryo UI" panose="020B0604030504040204" pitchFamily="50" charset="-128"/>
                <a:cs typeface="Times New Roman"/>
              </a:rPr>
              <a:t>床（</a:t>
            </a:r>
            <a:r>
              <a:rPr lang="en-US" altLang="ja-JP" sz="1100" kern="100" dirty="0">
                <a:latin typeface="Meiryo UI" panose="020B0604030504040204" pitchFamily="50" charset="-128"/>
                <a:ea typeface="Meiryo UI" panose="020B0604030504040204" pitchFamily="50" charset="-128"/>
                <a:cs typeface="Times New Roman"/>
              </a:rPr>
              <a:t>±0</a:t>
            </a:r>
            <a:r>
              <a:rPr lang="ja-JP" altLang="en-US" sz="1100" kern="100" dirty="0">
                <a:latin typeface="Meiryo UI" panose="020B0604030504040204" pitchFamily="50" charset="-128"/>
                <a:ea typeface="Meiryo UI" panose="020B0604030504040204" pitchFamily="50" charset="-128"/>
                <a:cs typeface="Times New Roman"/>
              </a:rPr>
              <a:t>床）</a:t>
            </a:r>
          </a:p>
        </p:txBody>
      </p:sp>
      <p:sp>
        <p:nvSpPr>
          <p:cNvPr id="26" name="テキスト ボックス 10">
            <a:extLst>
              <a:ext uri="{FF2B5EF4-FFF2-40B4-BE49-F238E27FC236}">
                <a16:creationId xmlns:a16="http://schemas.microsoft.com/office/drawing/2014/main" id="{8957656B-6DE6-44E0-85D6-7CF39E5B6647}"/>
              </a:ext>
            </a:extLst>
          </p:cNvPr>
          <p:cNvSpPr txBox="1"/>
          <p:nvPr/>
        </p:nvSpPr>
        <p:spPr>
          <a:xfrm>
            <a:off x="6108200" y="5206194"/>
            <a:ext cx="242858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smtClean="0">
                <a:latin typeface="Meiryo UI" panose="020B0604030504040204" pitchFamily="50" charset="-128"/>
                <a:ea typeface="Meiryo UI" panose="020B0604030504040204" pitchFamily="50" charset="-128"/>
                <a:cs typeface="Times New Roman"/>
              </a:rPr>
              <a:t>85</a:t>
            </a:r>
            <a:r>
              <a:rPr lang="en-US" altLang="ja-JP" sz="1100" kern="100" dirty="0">
                <a:latin typeface="Meiryo UI" panose="020B0604030504040204" pitchFamily="50" charset="-128"/>
                <a:ea typeface="Meiryo UI" panose="020B0604030504040204" pitchFamily="50" charset="-128"/>
                <a:cs typeface="Times New Roman"/>
              </a:rPr>
              <a:t>7</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smtClean="0">
                <a:latin typeface="Meiryo UI" panose="020B0604030504040204" pitchFamily="50" charset="-128"/>
                <a:ea typeface="Meiryo UI" panose="020B0604030504040204" pitchFamily="50" charset="-128"/>
                <a:cs typeface="Times New Roman"/>
              </a:rPr>
              <a:t>84</a:t>
            </a:r>
            <a:r>
              <a:rPr lang="en-US" altLang="ja-JP" sz="1100" kern="100" dirty="0">
                <a:latin typeface="Meiryo UI" panose="020B0604030504040204" pitchFamily="50" charset="-128"/>
                <a:ea typeface="Meiryo UI" panose="020B0604030504040204" pitchFamily="50" charset="-128"/>
                <a:cs typeface="Times New Roman"/>
              </a:rPr>
              <a:t>2</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smtClean="0">
                <a:latin typeface="Meiryo UI" panose="020B0604030504040204" pitchFamily="50" charset="-128"/>
                <a:ea typeface="Meiryo UI" panose="020B0604030504040204" pitchFamily="50" charset="-128"/>
                <a:cs typeface="Times New Roman"/>
              </a:rPr>
              <a:t>15</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p>
        </p:txBody>
      </p:sp>
      <p:sp>
        <p:nvSpPr>
          <p:cNvPr id="27" name="テキスト ボックス 10">
            <a:extLst>
              <a:ext uri="{FF2B5EF4-FFF2-40B4-BE49-F238E27FC236}">
                <a16:creationId xmlns:a16="http://schemas.microsoft.com/office/drawing/2014/main" id="{8957656B-6DE6-44E0-85D6-7CF39E5B6647}"/>
              </a:ext>
            </a:extLst>
          </p:cNvPr>
          <p:cNvSpPr txBox="1"/>
          <p:nvPr/>
        </p:nvSpPr>
        <p:spPr>
          <a:xfrm>
            <a:off x="4416546" y="5545967"/>
            <a:ext cx="242858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a:latin typeface="Meiryo UI" panose="020B0604030504040204" pitchFamily="50" charset="-128"/>
                <a:ea typeface="Meiryo UI" panose="020B0604030504040204" pitchFamily="50" charset="-128"/>
                <a:cs typeface="Times New Roman"/>
              </a:rPr>
              <a:t>0</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⇒０床</a:t>
            </a:r>
            <a:r>
              <a:rPr lang="ja-JP" altLang="en-US" sz="1100" kern="100" dirty="0" smtClean="0">
                <a:latin typeface="Meiryo UI" panose="020B0604030504040204" pitchFamily="50" charset="-128"/>
                <a:ea typeface="Meiryo UI" panose="020B0604030504040204" pitchFamily="50" charset="-128"/>
                <a:cs typeface="Times New Roman"/>
              </a:rPr>
              <a:t>（</a:t>
            </a:r>
            <a:r>
              <a:rPr lang="en-US" altLang="ja-JP" sz="1100" kern="100" dirty="0" smtClean="0">
                <a:latin typeface="Meiryo UI" panose="020B0604030504040204" pitchFamily="50" charset="-128"/>
                <a:ea typeface="Meiryo UI" panose="020B0604030504040204" pitchFamily="50" charset="-128"/>
                <a:cs typeface="Times New Roman"/>
              </a:rPr>
              <a:t>±0</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p>
        </p:txBody>
      </p:sp>
      <p:sp>
        <p:nvSpPr>
          <p:cNvPr id="28" name="テキスト ボックス 10">
            <a:extLst>
              <a:ext uri="{FF2B5EF4-FFF2-40B4-BE49-F238E27FC236}">
                <a16:creationId xmlns:a16="http://schemas.microsoft.com/office/drawing/2014/main" id="{8957656B-6DE6-44E0-85D6-7CF39E5B6647}"/>
              </a:ext>
            </a:extLst>
          </p:cNvPr>
          <p:cNvSpPr txBox="1"/>
          <p:nvPr/>
        </p:nvSpPr>
        <p:spPr>
          <a:xfrm>
            <a:off x="6108200" y="5827088"/>
            <a:ext cx="242858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smtClean="0">
                <a:latin typeface="Meiryo UI" panose="020B0604030504040204" pitchFamily="50" charset="-128"/>
                <a:ea typeface="Meiryo UI" panose="020B0604030504040204" pitchFamily="50" charset="-128"/>
                <a:cs typeface="Times New Roman"/>
              </a:rPr>
              <a:t>82</a:t>
            </a:r>
            <a:r>
              <a:rPr lang="en-US" altLang="ja-JP" sz="1100" kern="100" dirty="0">
                <a:latin typeface="Meiryo UI" panose="020B0604030504040204" pitchFamily="50" charset="-128"/>
                <a:ea typeface="Meiryo UI" panose="020B0604030504040204" pitchFamily="50" charset="-128"/>
                <a:cs typeface="Times New Roman"/>
              </a:rPr>
              <a:t>3</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smtClean="0">
                <a:latin typeface="Meiryo UI" panose="020B0604030504040204" pitchFamily="50" charset="-128"/>
                <a:ea typeface="Meiryo UI" panose="020B0604030504040204" pitchFamily="50" charset="-128"/>
                <a:cs typeface="Times New Roman"/>
              </a:rPr>
              <a:t>71</a:t>
            </a:r>
            <a:r>
              <a:rPr lang="en-US" altLang="ja-JP" sz="1100" kern="100" dirty="0">
                <a:latin typeface="Meiryo UI" panose="020B0604030504040204" pitchFamily="50" charset="-128"/>
                <a:ea typeface="Meiryo UI" panose="020B0604030504040204" pitchFamily="50" charset="-128"/>
                <a:cs typeface="Times New Roman"/>
              </a:rPr>
              <a:t>1</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smtClean="0">
                <a:latin typeface="Meiryo UI" panose="020B0604030504040204" pitchFamily="50" charset="-128"/>
                <a:ea typeface="Meiryo UI" panose="020B0604030504040204" pitchFamily="50" charset="-128"/>
                <a:cs typeface="Times New Roman"/>
              </a:rPr>
              <a:t>112</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p>
        </p:txBody>
      </p:sp>
      <p:sp>
        <p:nvSpPr>
          <p:cNvPr id="29" name="スライド番号プレースホルダー 2"/>
          <p:cNvSpPr txBox="1">
            <a:spLocks/>
          </p:cNvSpPr>
          <p:nvPr/>
        </p:nvSpPr>
        <p:spPr>
          <a:xfrm>
            <a:off x="6984413" y="6516623"/>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a:solidFill>
                  <a:schemeClr val="tx1"/>
                </a:solidFill>
              </a:rPr>
              <a:t>9</a:t>
            </a:r>
            <a:endParaRPr lang="ja-JP" altLang="en-US" sz="1800" dirty="0">
              <a:solidFill>
                <a:schemeClr val="tx1"/>
              </a:solidFill>
            </a:endParaRPr>
          </a:p>
        </p:txBody>
      </p:sp>
      <p:sp>
        <p:nvSpPr>
          <p:cNvPr id="30" name="テキスト ボックス 10">
            <a:extLst>
              <a:ext uri="{FF2B5EF4-FFF2-40B4-BE49-F238E27FC236}">
                <a16:creationId xmlns:a16="http://schemas.microsoft.com/office/drawing/2014/main" id="{ADFD06AE-F61B-4668-B2BF-FCC61C9EDA4D}"/>
              </a:ext>
            </a:extLst>
          </p:cNvPr>
          <p:cNvSpPr txBox="1"/>
          <p:nvPr/>
        </p:nvSpPr>
        <p:spPr>
          <a:xfrm>
            <a:off x="6984413" y="6344339"/>
            <a:ext cx="1638733"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spcAft>
                <a:spcPts val="0"/>
              </a:spcAft>
            </a:pPr>
            <a:r>
              <a:rPr lang="ja-JP" altLang="en-US" sz="1200" kern="100" dirty="0">
                <a:latin typeface="Meiryo UI" panose="020B0604030504040204" pitchFamily="50" charset="-128"/>
                <a:ea typeface="Meiryo UI" panose="020B0604030504040204" pitchFamily="50" charset="-128"/>
                <a:cs typeface="Times New Roman"/>
              </a:rPr>
              <a:t>出典 病床機能</a:t>
            </a:r>
            <a:r>
              <a:rPr lang="ja-JP" altLang="en-US" sz="1200" kern="100" dirty="0" smtClean="0">
                <a:latin typeface="Meiryo UI" panose="020B0604030504040204" pitchFamily="50" charset="-128"/>
                <a:ea typeface="Meiryo UI" panose="020B0604030504040204" pitchFamily="50" charset="-128"/>
                <a:cs typeface="Times New Roman"/>
              </a:rPr>
              <a:t>報告</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31" name="テキスト ボックス 10">
            <a:extLst>
              <a:ext uri="{FF2B5EF4-FFF2-40B4-BE49-F238E27FC236}">
                <a16:creationId xmlns:a16="http://schemas.microsoft.com/office/drawing/2014/main" id="{28DE165C-CC79-425E-A3D5-DA3F598EF2AA}"/>
              </a:ext>
            </a:extLst>
          </p:cNvPr>
          <p:cNvSpPr txBox="1"/>
          <p:nvPr/>
        </p:nvSpPr>
        <p:spPr>
          <a:xfrm>
            <a:off x="358388" y="1827967"/>
            <a:ext cx="2629435"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入院料別報告病床数の推移</a:t>
            </a:r>
          </a:p>
        </p:txBody>
      </p:sp>
      <p:sp>
        <p:nvSpPr>
          <p:cNvPr id="32" name="テキスト ボックス 10">
            <a:extLst>
              <a:ext uri="{FF2B5EF4-FFF2-40B4-BE49-F238E27FC236}">
                <a16:creationId xmlns:a16="http://schemas.microsoft.com/office/drawing/2014/main" id="{D0EF24A2-326C-4E66-B5BC-B9629497EE84}"/>
              </a:ext>
            </a:extLst>
          </p:cNvPr>
          <p:cNvSpPr txBox="1"/>
          <p:nvPr/>
        </p:nvSpPr>
        <p:spPr>
          <a:xfrm>
            <a:off x="6845128" y="2275755"/>
            <a:ext cx="2193655" cy="600164"/>
          </a:xfrm>
          <a:prstGeom prst="rect">
            <a:avLst/>
          </a:prstGeom>
          <a:solidFill>
            <a:schemeClr val="bg1"/>
          </a:solidFill>
          <a:ln w="6350">
            <a:solidFill>
              <a:schemeClr val="tx1"/>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a:latin typeface="Meiryo UI" panose="020B0604030504040204" pitchFamily="50" charset="-128"/>
                <a:ea typeface="Meiryo UI" panose="020B0604030504040204" pitchFamily="50" charset="-128"/>
                <a:cs typeface="Times New Roman"/>
              </a:rPr>
              <a:t>【</a:t>
            </a:r>
            <a:r>
              <a:rPr lang="ja-JP" altLang="en-US" sz="1100" kern="100" dirty="0">
                <a:latin typeface="Meiryo UI" panose="020B0604030504040204" pitchFamily="50" charset="-128"/>
                <a:ea typeface="Meiryo UI" panose="020B0604030504040204" pitchFamily="50" charset="-128"/>
                <a:cs typeface="Times New Roman"/>
              </a:rPr>
              <a:t>数値標記凡例</a:t>
            </a:r>
            <a:r>
              <a:rPr lang="en-US" altLang="ja-JP" sz="1100" kern="100" dirty="0">
                <a:latin typeface="Meiryo UI" panose="020B0604030504040204" pitchFamily="50" charset="-128"/>
                <a:ea typeface="Meiryo UI" panose="020B0604030504040204" pitchFamily="50" charset="-128"/>
                <a:cs typeface="Times New Roman"/>
              </a:rPr>
              <a:t>】</a:t>
            </a:r>
          </a:p>
          <a:p>
            <a:pPr algn="just">
              <a:spcAft>
                <a:spcPts val="0"/>
              </a:spcAft>
            </a:pPr>
            <a:r>
              <a:rPr lang="en-US" altLang="ja-JP" sz="1100" kern="100" dirty="0" smtClean="0">
                <a:latin typeface="Meiryo UI" panose="020B0604030504040204" pitchFamily="50" charset="-128"/>
                <a:ea typeface="Meiryo UI" panose="020B0604030504040204" pitchFamily="50" charset="-128"/>
                <a:cs typeface="Times New Roman"/>
              </a:rPr>
              <a:t>2018</a:t>
            </a:r>
            <a:r>
              <a:rPr lang="ja-JP" altLang="en-US" sz="1100" kern="100" dirty="0" smtClean="0">
                <a:latin typeface="Meiryo UI" panose="020B0604030504040204" pitchFamily="50" charset="-128"/>
                <a:ea typeface="Meiryo UI" panose="020B0604030504040204" pitchFamily="50" charset="-128"/>
                <a:cs typeface="Times New Roman"/>
              </a:rPr>
              <a:t>年度</a:t>
            </a:r>
            <a:r>
              <a:rPr lang="ja-JP" altLang="en-US" sz="1100" kern="100" dirty="0">
                <a:latin typeface="Meiryo UI" panose="020B0604030504040204" pitchFamily="50" charset="-128"/>
                <a:ea typeface="Meiryo UI" panose="020B0604030504040204" pitchFamily="50" charset="-128"/>
                <a:cs typeface="Times New Roman"/>
              </a:rPr>
              <a:t>数値⇒</a:t>
            </a:r>
            <a:r>
              <a:rPr lang="en-US" altLang="ja-JP" sz="1100" kern="100" dirty="0" smtClean="0">
                <a:latin typeface="Meiryo UI" panose="020B0604030504040204" pitchFamily="50" charset="-128"/>
                <a:ea typeface="Meiryo UI" panose="020B0604030504040204" pitchFamily="50" charset="-128"/>
                <a:cs typeface="Times New Roman"/>
              </a:rPr>
              <a:t>2019</a:t>
            </a:r>
            <a:r>
              <a:rPr lang="ja-JP" altLang="en-US" sz="1100" kern="100" dirty="0" smtClean="0">
                <a:latin typeface="Meiryo UI" panose="020B0604030504040204" pitchFamily="50" charset="-128"/>
                <a:ea typeface="Meiryo UI" panose="020B0604030504040204" pitchFamily="50" charset="-128"/>
                <a:cs typeface="Times New Roman"/>
              </a:rPr>
              <a:t>年度</a:t>
            </a:r>
            <a:r>
              <a:rPr lang="ja-JP" altLang="en-US" sz="1100" kern="100" dirty="0">
                <a:latin typeface="Meiryo UI" panose="020B0604030504040204" pitchFamily="50" charset="-128"/>
                <a:ea typeface="Meiryo UI" panose="020B0604030504040204" pitchFamily="50" charset="-128"/>
                <a:cs typeface="Times New Roman"/>
              </a:rPr>
              <a:t>数値（前年度からの増減）　</a:t>
            </a:r>
          </a:p>
        </p:txBody>
      </p:sp>
      <p:sp>
        <p:nvSpPr>
          <p:cNvPr id="33" name="タイトル 1">
            <a:extLst>
              <a:ext uri="{FF2B5EF4-FFF2-40B4-BE49-F238E27FC236}">
                <a16:creationId xmlns:a16="http://schemas.microsoft.com/office/drawing/2014/main" id="{D3FE7DF4-A6D5-4D15-B9D2-26A5FB540C5C}"/>
              </a:ext>
            </a:extLst>
          </p:cNvPr>
          <p:cNvSpPr txBox="1">
            <a:spLocks/>
          </p:cNvSpPr>
          <p:nvPr/>
        </p:nvSpPr>
        <p:spPr>
          <a:xfrm>
            <a:off x="247105" y="693790"/>
            <a:ext cx="8712968" cy="952868"/>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err="1" smtClean="0">
                <a:latin typeface="HGP創英角ｺﾞｼｯｸUB" panose="020B0900000000000000" pitchFamily="50" charset="-128"/>
                <a:ea typeface="HGP創英角ｺﾞｼｯｸUB" panose="020B0900000000000000" pitchFamily="50" charset="-128"/>
              </a:rPr>
              <a:t>障がい</a:t>
            </a:r>
            <a:r>
              <a:rPr lang="ja-JP" altLang="en-US" sz="2400" dirty="0" smtClean="0">
                <a:latin typeface="HGP創英角ｺﾞｼｯｸUB" panose="020B0900000000000000" pitchFamily="50" charset="-128"/>
                <a:ea typeface="HGP創英角ｺﾞｼｯｸUB" panose="020B0900000000000000" pitchFamily="50" charset="-128"/>
              </a:rPr>
              <a:t>者施設等・特殊疾患病棟、地域</a:t>
            </a:r>
            <a:r>
              <a:rPr lang="ja-JP" altLang="en-US" sz="2400" dirty="0">
                <a:latin typeface="HGP創英角ｺﾞｼｯｸUB" panose="020B0900000000000000" pitchFamily="50" charset="-128"/>
                <a:ea typeface="HGP創英角ｺﾞｼｯｸUB" panose="020B0900000000000000" pitchFamily="50" charset="-128"/>
              </a:rPr>
              <a:t>一般</a:t>
            </a:r>
            <a:r>
              <a:rPr lang="ja-JP" altLang="en-US" sz="2400" dirty="0" smtClean="0">
                <a:latin typeface="HGP創英角ｺﾞｼｯｸUB" panose="020B0900000000000000" pitchFamily="50" charset="-128"/>
                <a:ea typeface="HGP創英角ｺﾞｼｯｸUB" panose="020B0900000000000000" pitchFamily="50" charset="-128"/>
              </a:rPr>
              <a:t>入院料１、２などの</a:t>
            </a:r>
            <a:endParaRPr lang="en-US" altLang="ja-JP" sz="2400" dirty="0" smtClean="0">
              <a:latin typeface="HGP創英角ｺﾞｼｯｸUB" panose="020B0900000000000000" pitchFamily="50" charset="-128"/>
              <a:ea typeface="HGP創英角ｺﾞｼｯｸUB" panose="020B0900000000000000" pitchFamily="50" charset="-128"/>
            </a:endParaRPr>
          </a:p>
          <a:p>
            <a:pPr algn="l"/>
            <a:r>
              <a:rPr lang="ja-JP" altLang="en-US" sz="2400" dirty="0" smtClean="0">
                <a:latin typeface="HGP創英角ｺﾞｼｯｸUB" panose="020B0900000000000000" pitchFamily="50" charset="-128"/>
                <a:ea typeface="HGP創英角ｺﾞｼｯｸUB" panose="020B0900000000000000" pitchFamily="50" charset="-128"/>
              </a:rPr>
              <a:t>報告</a:t>
            </a:r>
            <a:r>
              <a:rPr lang="ja-JP" altLang="en-US" sz="2400" dirty="0">
                <a:latin typeface="HGP創英角ｺﾞｼｯｸUB" panose="020B0900000000000000" pitchFamily="50" charset="-128"/>
                <a:ea typeface="HGP創英角ｺﾞｼｯｸUB" panose="020B0900000000000000" pitchFamily="50" charset="-128"/>
              </a:rPr>
              <a:t>病床数</a:t>
            </a:r>
            <a:r>
              <a:rPr lang="ja-JP" altLang="en-US" sz="2400" dirty="0" smtClean="0">
                <a:latin typeface="HGP創英角ｺﾞｼｯｸUB" panose="020B0900000000000000" pitchFamily="50" charset="-128"/>
                <a:ea typeface="HGP創英角ｺﾞｼｯｸUB" panose="020B0900000000000000" pitchFamily="50" charset="-128"/>
              </a:rPr>
              <a:t>が減少</a:t>
            </a:r>
            <a:r>
              <a:rPr lang="ja-JP" altLang="en-US" sz="2400" dirty="0">
                <a:latin typeface="HGP創英角ｺﾞｼｯｸUB" panose="020B0900000000000000" pitchFamily="50" charset="-128"/>
                <a:ea typeface="HGP創英角ｺﾞｼｯｸUB" panose="020B0900000000000000" pitchFamily="50" charset="-128"/>
              </a:rPr>
              <a:t>している</a:t>
            </a:r>
          </a:p>
        </p:txBody>
      </p:sp>
    </p:spTree>
    <p:extLst>
      <p:ext uri="{BB962C8B-B14F-4D97-AF65-F5344CB8AC3E}">
        <p14:creationId xmlns:p14="http://schemas.microsoft.com/office/powerpoint/2010/main" val="24260366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CD99F2F-664F-4A72-8D0A-9464752B63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0B2E238E-5187-4482-BE1B-2A3B132B829E}">
  <ds:schemaRefs>
    <ds:schemaRef ds:uri="http://purl.org/dc/dcmitype/"/>
    <ds:schemaRef ds:uri="http://schemas.microsoft.com/office/2006/documentManagement/types"/>
    <ds:schemaRef ds:uri="http://purl.org/dc/elements/1.1/"/>
    <ds:schemaRef ds:uri="http://www.w3.org/XML/1998/namespace"/>
    <ds:schemaRef ds:uri="http://schemas.microsoft.com/office/2006/metadata/properties"/>
    <ds:schemaRef ds:uri="http://schemas.microsoft.com/office/infopath/2007/PartnerControls"/>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6E6FA492-2F15-4389-9F0F-4BEF001AC01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16193</TotalTime>
  <Words>2384</Words>
  <Application>Microsoft Office PowerPoint</Application>
  <PresentationFormat>画面に合わせる (4:3)</PresentationFormat>
  <Paragraphs>343</Paragraphs>
  <Slides>16</Slides>
  <Notes>15</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16</vt:i4>
      </vt:variant>
    </vt:vector>
  </HeadingPairs>
  <TitlesOfParts>
    <vt:vector size="32" baseType="lpstr">
      <vt:lpstr>FontAwesome</vt:lpstr>
      <vt:lpstr>HGPｺﾞｼｯｸE</vt:lpstr>
      <vt:lpstr>HGPｺﾞｼｯｸM</vt:lpstr>
      <vt:lpstr>HGP創英角ｺﾞｼｯｸUB</vt:lpstr>
      <vt:lpstr>HGS創英角ｺﾞｼｯｸUB</vt:lpstr>
      <vt:lpstr>HG創英角ｺﾞｼｯｸUB</vt:lpstr>
      <vt:lpstr>Meiryo UI</vt:lpstr>
      <vt:lpstr>Microsoft YaHei UI</vt:lpstr>
      <vt:lpstr>ＭＳ Ｐゴシック</vt:lpstr>
      <vt:lpstr>ＭＳ ゴシック</vt:lpstr>
      <vt:lpstr>ＭＳ 明朝</vt:lpstr>
      <vt:lpstr>游ゴシック</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久保　京子</cp:lastModifiedBy>
  <cp:revision>1062</cp:revision>
  <cp:lastPrinted>2021-01-05T09:56:09Z</cp:lastPrinted>
  <dcterms:created xsi:type="dcterms:W3CDTF">2017-09-06T02:09:24Z</dcterms:created>
  <dcterms:modified xsi:type="dcterms:W3CDTF">2021-02-02T02:09:35Z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