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8"/>
  </p:notesMasterIdLst>
  <p:sldIdLst>
    <p:sldId id="314" r:id="rId3"/>
    <p:sldId id="263" r:id="rId4"/>
    <p:sldId id="264" r:id="rId5"/>
    <p:sldId id="261" r:id="rId6"/>
    <p:sldId id="267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6AA"/>
    <a:srgbClr val="EAD5B6"/>
    <a:srgbClr val="EED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2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6D74-C2C3-49BB-9BC7-FE8EA4D98C88}" type="datetimeFigureOut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C935-2570-4CD2-A975-26EA542ED8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66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D9C0-F27B-4C15-B4E1-D04C6839CDDB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2CD-787C-44B4-8C03-6C30DA79C85A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22D-CA9E-4E18-9176-E303993AFC68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377949" y="3284538"/>
            <a:ext cx="7776000" cy="730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7949" y="2133619"/>
            <a:ext cx="7766051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2431-6908-471F-8ABA-79F3D539D551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0F4F-E466-4ABE-BC94-D68CEE8255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8" name="グループ化 4"/>
          <p:cNvGrpSpPr>
            <a:grpSpLocks/>
          </p:cNvGrpSpPr>
          <p:nvPr userDrawn="1"/>
        </p:nvGrpSpPr>
        <p:grpSpPr bwMode="auto">
          <a:xfrm>
            <a:off x="0" y="6426382"/>
            <a:ext cx="1079500" cy="361950"/>
            <a:chOff x="7164536" y="392474"/>
            <a:chExt cx="1079872" cy="361316"/>
          </a:xfrm>
        </p:grpSpPr>
        <p:pic>
          <p:nvPicPr>
            <p:cNvPr id="9" name="図 14" descr="C:\Users\fujiiyu\AppData\Local\Microsoft\Windows\Temporary Internet Files\Content.Word\fusho_03.gif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536" y="392475"/>
              <a:ext cx="490855" cy="36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23"/>
            <p:cNvSpPr txBox="1"/>
            <p:nvPr userDrawn="1"/>
          </p:nvSpPr>
          <p:spPr>
            <a:xfrm>
              <a:off x="7596485" y="392474"/>
              <a:ext cx="647923" cy="3422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fontAlgn="base">
                <a:spcBef>
                  <a:spcPct val="0"/>
                </a:spcBef>
                <a:defRPr/>
              </a:pPr>
              <a:r>
                <a:rPr lang="ja-JP" altLang="en-US" sz="1200" b="1" kern="100" dirty="0">
                  <a:solidFill>
                    <a:srgbClr val="002E8A"/>
                  </a:solidFill>
                  <a:ea typeface="ＭＳ ゴシック"/>
                  <a:cs typeface="Times New Roman"/>
                </a:rPr>
                <a:t>大阪府</a:t>
              </a:r>
              <a:endParaRPr lang="ja-JP" altLang="en-US" sz="1050" kern="100" dirty="0">
                <a:solidFill>
                  <a:srgbClr val="000000"/>
                </a:solidFill>
                <a:ea typeface="ＭＳ 明朝"/>
                <a:cs typeface="Times New Roman"/>
              </a:endParaRPr>
            </a:p>
          </p:txBody>
        </p:sp>
      </p:grpSp>
      <p:cxnSp>
        <p:nvCxnSpPr>
          <p:cNvPr id="11" name="直線コネクタ 10"/>
          <p:cNvCxnSpPr/>
          <p:nvPr userDrawn="1"/>
        </p:nvCxnSpPr>
        <p:spPr>
          <a:xfrm>
            <a:off x="0" y="6788332"/>
            <a:ext cx="9144000" cy="0"/>
          </a:xfrm>
          <a:prstGeom prst="line">
            <a:avLst/>
          </a:prstGeom>
          <a:ln w="38100">
            <a:solidFill>
              <a:srgbClr val="327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0" y="6841497"/>
            <a:ext cx="9144000" cy="0"/>
          </a:xfrm>
          <a:prstGeom prst="line">
            <a:avLst/>
          </a:prstGeom>
          <a:ln w="635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60B37-8EEA-4048-BC08-6E567EE2FD39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4CD4-AF95-4C78-B160-84012AB9CE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8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4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8" indent="0">
              <a:buNone/>
              <a:defRPr sz="1600"/>
            </a:lvl3pPr>
            <a:lvl4pPr marL="1371417" indent="0">
              <a:buNone/>
              <a:defRPr sz="1400"/>
            </a:lvl4pPr>
            <a:lvl5pPr marL="1828555" indent="0">
              <a:buNone/>
              <a:defRPr sz="1400"/>
            </a:lvl5pPr>
            <a:lvl6pPr marL="2285694" indent="0">
              <a:buNone/>
              <a:defRPr sz="1400"/>
            </a:lvl6pPr>
            <a:lvl7pPr marL="2742833" indent="0">
              <a:buNone/>
              <a:defRPr sz="1400"/>
            </a:lvl7pPr>
            <a:lvl8pPr marL="3199972" indent="0">
              <a:buNone/>
              <a:defRPr sz="1400"/>
            </a:lvl8pPr>
            <a:lvl9pPr marL="3657111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7A3A0-F108-4EE4-8562-4B5A5DE6D723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C889-3670-44DC-89A2-5E6DA9CE2B8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1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D2FDD-6370-46D9-9A2E-73039A3F066B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E767-6E0E-4DA7-89ED-88A462D61E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6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393700"/>
            <a:ext cx="8229600" cy="4191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3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3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58AE-E574-4423-9758-8EC3412C4B8F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B267-970C-4D0F-AFA5-AA45FD1E1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830B8-A331-46DF-B10E-0755E9170DB6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D30A-551E-4436-A5B2-8E8C0EE186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1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21E79-2D0B-429F-B2CF-F3FCC6880FC9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6D7F-53AA-4455-8AD0-F9E52A4623C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20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803" y="1098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4" y="1066800"/>
            <a:ext cx="5111750" cy="5059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3" y="2374900"/>
            <a:ext cx="3008313" cy="3759200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5" indent="0">
              <a:buNone/>
              <a:defRPr sz="900"/>
            </a:lvl5pPr>
            <a:lvl6pPr marL="2285694" indent="0">
              <a:buNone/>
              <a:defRPr sz="900"/>
            </a:lvl6pPr>
            <a:lvl7pPr marL="2742833" indent="0">
              <a:buNone/>
              <a:defRPr sz="900"/>
            </a:lvl7pPr>
            <a:lvl8pPr marL="3199972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3DAB-266B-4667-BC8C-9DDD8AD9BFFF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1C153-0189-4D41-9401-CE0A43E58F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5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9B53-E0B6-4E57-8A8F-5B4AD7E99C3D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1054099"/>
            <a:ext cx="5486400" cy="3673475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8" indent="0">
              <a:buNone/>
              <a:defRPr sz="2400"/>
            </a:lvl3pPr>
            <a:lvl4pPr marL="1371417" indent="0">
              <a:buNone/>
              <a:defRPr sz="2000"/>
            </a:lvl4pPr>
            <a:lvl5pPr marL="1828555" indent="0">
              <a:buNone/>
              <a:defRPr sz="2000"/>
            </a:lvl5pPr>
            <a:lvl6pPr marL="2285694" indent="0">
              <a:buNone/>
              <a:defRPr sz="2000"/>
            </a:lvl6pPr>
            <a:lvl7pPr marL="2742833" indent="0">
              <a:buNone/>
              <a:defRPr sz="2000"/>
            </a:lvl7pPr>
            <a:lvl8pPr marL="3199972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5" indent="0">
              <a:buNone/>
              <a:defRPr sz="900"/>
            </a:lvl5pPr>
            <a:lvl6pPr marL="2285694" indent="0">
              <a:buNone/>
              <a:defRPr sz="900"/>
            </a:lvl6pPr>
            <a:lvl7pPr marL="2742833" indent="0">
              <a:buNone/>
              <a:defRPr sz="900"/>
            </a:lvl7pPr>
            <a:lvl8pPr marL="3199972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471D-7F8D-41F6-8138-75CBD547E487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435C-7C34-4913-9A23-6BB1FBD71DF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18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8CD8-6610-460A-9D2E-E07A94E547C6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E7FC-A139-4248-B9DA-2FF2B1CF200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64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1"/>
            <a:ext cx="2171700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" y="1"/>
            <a:ext cx="6362700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81122-966F-491A-B843-1A7E2F7EBEFF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826D-5910-4254-867C-7E2ECFB477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5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2E60-A52A-41F9-853C-CF31ACA8DEE1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009-629D-4BE7-98AC-9DF92B9279B3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E829-63A5-404C-92EC-85F825CB2C47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B99E-2806-4079-84E2-BC3FFE1828C8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0988-8FB8-4F24-86E7-F8155A4BED1F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FBBC-97D2-41F0-9260-0634FF8CA309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3452-3546-4614-A4A4-8DF64EEA8E9A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9902" y="472085"/>
            <a:ext cx="8229600" cy="3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493A-BAC0-4D8E-9213-9B4CE353D596}" type="datetime1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62775" y="64039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4"/>
          <p:cNvGrpSpPr>
            <a:grpSpLocks/>
          </p:cNvGrpSpPr>
          <p:nvPr userDrawn="1"/>
        </p:nvGrpSpPr>
        <p:grpSpPr bwMode="auto">
          <a:xfrm>
            <a:off x="8110913" y="501650"/>
            <a:ext cx="1079500" cy="361950"/>
            <a:chOff x="7164536" y="392474"/>
            <a:chExt cx="1079872" cy="361316"/>
          </a:xfrm>
        </p:grpSpPr>
        <p:pic>
          <p:nvPicPr>
            <p:cNvPr id="8" name="図 14" descr="C:\Users\fujiiyu\AppData\Local\Microsoft\Windows\Temporary Internet Files\Content.Word\fusho_03.gif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536" y="392475"/>
              <a:ext cx="490855" cy="36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23"/>
            <p:cNvSpPr txBox="1"/>
            <p:nvPr userDrawn="1"/>
          </p:nvSpPr>
          <p:spPr>
            <a:xfrm>
              <a:off x="7596485" y="392474"/>
              <a:ext cx="647923" cy="3422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>
                <a:spcAft>
                  <a:spcPts val="0"/>
                </a:spcAft>
                <a:defRPr/>
              </a:pPr>
              <a:r>
                <a:rPr lang="ja-JP" sz="1200" b="1" kern="100" dirty="0">
                  <a:solidFill>
                    <a:srgbClr val="002E8A"/>
                  </a:solidFill>
                  <a:ea typeface="ＭＳ ゴシック"/>
                  <a:cs typeface="Times New Roman"/>
                </a:rPr>
                <a:t>大阪府</a:t>
              </a:r>
              <a:endParaRPr lang="ja-JP" sz="1050" kern="100" dirty="0">
                <a:ea typeface="ＭＳ 明朝"/>
                <a:cs typeface="Times New Roman"/>
              </a:endParaRPr>
            </a:p>
          </p:txBody>
        </p:sp>
      </p:grpSp>
      <p:cxnSp>
        <p:nvCxnSpPr>
          <p:cNvPr id="10" name="直線コネクタ 9"/>
          <p:cNvCxnSpPr/>
          <p:nvPr userDrawn="1"/>
        </p:nvCxnSpPr>
        <p:spPr>
          <a:xfrm>
            <a:off x="-2132" y="969963"/>
            <a:ext cx="9144000" cy="0"/>
          </a:xfrm>
          <a:prstGeom prst="line">
            <a:avLst/>
          </a:prstGeom>
          <a:ln w="635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-2132" y="931863"/>
            <a:ext cx="9144000" cy="0"/>
          </a:xfrm>
          <a:prstGeom prst="line">
            <a:avLst/>
          </a:prstGeom>
          <a:ln w="38100">
            <a:solidFill>
              <a:srgbClr val="327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lang="ja-JP" altLang="en-US" sz="2400" kern="1200">
          <a:solidFill>
            <a:srgbClr val="1F497D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67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5425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69ED1-4E98-4BC0-9464-6C62CFDA3152}" type="datetime1">
              <a:rPr lang="ja-JP" altLang="en-US" smtClean="0">
                <a:solidFill>
                  <a:srgbClr val="000000"/>
                </a:solidFill>
              </a:rPr>
              <a:t>2018/8/6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7542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67488"/>
            <a:ext cx="2133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3EE41-3415-4202-BC91-CCBF9140DD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0" y="471050"/>
            <a:ext cx="70199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grpSp>
        <p:nvGrpSpPr>
          <p:cNvPr id="12" name="グループ化 4"/>
          <p:cNvGrpSpPr>
            <a:grpSpLocks/>
          </p:cNvGrpSpPr>
          <p:nvPr userDrawn="1"/>
        </p:nvGrpSpPr>
        <p:grpSpPr bwMode="auto">
          <a:xfrm>
            <a:off x="8110913" y="501650"/>
            <a:ext cx="1079500" cy="361950"/>
            <a:chOff x="7164536" y="392474"/>
            <a:chExt cx="1079872" cy="361316"/>
          </a:xfrm>
        </p:grpSpPr>
        <p:pic>
          <p:nvPicPr>
            <p:cNvPr id="13" name="図 14" descr="C:\Users\fujiiyu\AppData\Local\Microsoft\Windows\Temporary Internet Files\Content.Word\fusho_03.gif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536" y="392475"/>
              <a:ext cx="490855" cy="36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23"/>
            <p:cNvSpPr txBox="1"/>
            <p:nvPr userDrawn="1"/>
          </p:nvSpPr>
          <p:spPr>
            <a:xfrm>
              <a:off x="7596485" y="392474"/>
              <a:ext cx="647923" cy="3422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fontAlgn="base">
                <a:spcBef>
                  <a:spcPct val="0"/>
                </a:spcBef>
                <a:defRPr/>
              </a:pPr>
              <a:r>
                <a:rPr lang="ja-JP" altLang="en-US" sz="1200" b="1" kern="100" dirty="0">
                  <a:solidFill>
                    <a:srgbClr val="002E8A"/>
                  </a:solidFill>
                  <a:ea typeface="ＭＳ ゴシック"/>
                  <a:cs typeface="Times New Roman"/>
                </a:rPr>
                <a:t>大阪府</a:t>
              </a:r>
              <a:endParaRPr lang="ja-JP" altLang="en-US" sz="1050" kern="100" dirty="0">
                <a:solidFill>
                  <a:srgbClr val="000000"/>
                </a:solidFill>
                <a:ea typeface="ＭＳ 明朝"/>
                <a:cs typeface="Times New Roman"/>
              </a:endParaRPr>
            </a:p>
          </p:txBody>
        </p:sp>
      </p:grpSp>
      <p:cxnSp>
        <p:nvCxnSpPr>
          <p:cNvPr id="15" name="直線コネクタ 14"/>
          <p:cNvCxnSpPr/>
          <p:nvPr userDrawn="1"/>
        </p:nvCxnSpPr>
        <p:spPr>
          <a:xfrm>
            <a:off x="-1975" y="931863"/>
            <a:ext cx="9144000" cy="0"/>
          </a:xfrm>
          <a:prstGeom prst="line">
            <a:avLst/>
          </a:prstGeom>
          <a:ln w="635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 userDrawn="1"/>
        </p:nvCxnSpPr>
        <p:spPr>
          <a:xfrm>
            <a:off x="-1975" y="893763"/>
            <a:ext cx="9144000" cy="0"/>
          </a:xfrm>
          <a:prstGeom prst="line">
            <a:avLst/>
          </a:prstGeom>
          <a:ln w="38100">
            <a:solidFill>
              <a:srgbClr val="327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87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1F49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1F497D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1F497D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1F497D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1F497D"/>
          </a:solidFill>
          <a:latin typeface="HGP創英角ｺﾞｼｯｸUB" pitchFamily="50" charset="-128"/>
          <a:ea typeface="HGP創英角ｺﾞｼｯｸUB" pitchFamily="50" charset="-128"/>
        </a:defRPr>
      </a:lvl5pPr>
      <a:lvl6pPr marL="457139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278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417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555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4" indent="-22857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3" indent="-22857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2" indent="-22857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81" indent="-22857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4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3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2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377949" y="1943100"/>
            <a:ext cx="7766051" cy="1384319"/>
          </a:xfrm>
        </p:spPr>
        <p:txBody>
          <a:bodyPr/>
          <a:lstStyle/>
          <a:p>
            <a:r>
              <a:rPr lang="ja-JP" altLang="en-US" sz="2800" dirty="0" smtClean="0"/>
              <a:t>大規模建築物及び広域緊急交通路沿道建築物の目標（府民みんなでめざそう値）設定について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（参考資料）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6326660" y="493824"/>
            <a:ext cx="2314982" cy="584775"/>
          </a:xfrm>
          <a:prstGeom prst="rect">
            <a:avLst/>
          </a:prstGeom>
          <a:noFill/>
          <a:ln w="2857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ja-JP" altLang="en-US" sz="3200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参考</a:t>
            </a:r>
            <a:r>
              <a:rPr lang="ja-JP" altLang="en-US" sz="3200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資料１</a:t>
            </a:r>
            <a:endParaRPr lang="ja-JP" altLang="en-US" sz="3200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44793" y="1263892"/>
            <a:ext cx="4227206" cy="140038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阪神大震災で転倒した建物（例）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8000" indent="-108000">
              <a:spcBef>
                <a:spcPts val="300"/>
              </a:spcBef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RC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９階建ての商業ビル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8000" indent="-108000">
              <a:spcBef>
                <a:spcPts val="300"/>
              </a:spcBef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・原因は１階柱の破断により建物が傾き、翌日の余震により倒壊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 bwMode="auto">
          <a:xfrm>
            <a:off x="536525" y="3323607"/>
            <a:ext cx="3793483" cy="26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418962" y="3015830"/>
            <a:ext cx="4153038" cy="30777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阪神・淡路大震災（平成７年）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67817" y="5958623"/>
            <a:ext cx="2504183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阪神・淡路大震災調査報告編集委員会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「阪神・淡路大震災調査報告書」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122" name="Picture 2" descr="http://ecom-plat.jp/19640616-niigata-eq/fbox.php?eid=10303&amp;s=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23607"/>
            <a:ext cx="4100921" cy="26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7354510" y="5984649"/>
            <a:ext cx="1544404" cy="2477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防災科学技術研究所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519883" y="3015830"/>
            <a:ext cx="4153038" cy="30777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新潟地震（昭和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39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タイトル 2"/>
          <p:cNvSpPr txBox="1">
            <a:spLocks/>
          </p:cNvSpPr>
          <p:nvPr/>
        </p:nvSpPr>
        <p:spPr>
          <a:xfrm>
            <a:off x="0" y="467678"/>
            <a:ext cx="662410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2400" kern="1200">
                <a:solidFill>
                  <a:srgbClr val="1F497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地震</a:t>
            </a:r>
            <a:r>
              <a:rPr lang="ja-JP" altLang="en-US" dirty="0" smtClean="0">
                <a:solidFill>
                  <a:schemeClr val="tx1"/>
                </a:solidFill>
              </a:rPr>
              <a:t>で倒壊した建物（１）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571999" y="1263892"/>
            <a:ext cx="4457701" cy="140038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新潟地震で転倒した建物（例）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8000" indent="-108000">
              <a:spcBef>
                <a:spcPts val="300"/>
              </a:spcBef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・壁式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RC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造４階建ての公営住宅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8000" indent="-108000">
              <a:spcBef>
                <a:spcPts val="300"/>
              </a:spcBef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・杭のない布基礎で施工されたものが、液状化で倒壊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6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7"/>
          <a:stretch/>
        </p:blipFill>
        <p:spPr bwMode="auto">
          <a:xfrm>
            <a:off x="4814190" y="3196280"/>
            <a:ext cx="3619838" cy="260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6195677" y="5801327"/>
            <a:ext cx="2504183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阪神・淡路大震災調査報告編集委員会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「阪神・淡路大震災調査報告書」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/>
          <a:srcRect l="21190" t="40370" r="42662" b="16657"/>
          <a:stretch/>
        </p:blipFill>
        <p:spPr>
          <a:xfrm>
            <a:off x="445088" y="3196281"/>
            <a:ext cx="3891782" cy="2605047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832687" y="5801328"/>
            <a:ext cx="2504183" cy="24622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神戸新聞「阪神・淡路大震災デジタルマップ」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タイトル 2"/>
          <p:cNvSpPr txBox="1">
            <a:spLocks/>
          </p:cNvSpPr>
          <p:nvPr/>
        </p:nvSpPr>
        <p:spPr>
          <a:xfrm>
            <a:off x="0" y="467678"/>
            <a:ext cx="662410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2400" kern="1200">
                <a:solidFill>
                  <a:srgbClr val="1F497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地震</a:t>
            </a:r>
            <a:r>
              <a:rPr lang="ja-JP" altLang="en-US" dirty="0" smtClean="0">
                <a:solidFill>
                  <a:schemeClr val="tx1"/>
                </a:solidFill>
              </a:rPr>
              <a:t>で倒壊した建物（２）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44793" y="1311517"/>
            <a:ext cx="8454414" cy="109260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京都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大学防災研究所「兵庫県南部地震による建物被害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」より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「倒壊・大破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したコンクリート系建物の最も多い被害形態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は、１階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部分の崩壊で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あった。」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3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21264" t="30603" r="42588" b="26293"/>
          <a:stretch/>
        </p:blipFill>
        <p:spPr>
          <a:xfrm>
            <a:off x="529935" y="1205980"/>
            <a:ext cx="3685158" cy="247421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887009" y="3662415"/>
            <a:ext cx="2504183" cy="24622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神戸新聞「阪神・淡路大震災デジタルマップ」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/>
          <a:srcRect l="21190" t="40890" r="42442" b="16527"/>
          <a:stretch/>
        </p:blipFill>
        <p:spPr>
          <a:xfrm>
            <a:off x="529935" y="4005583"/>
            <a:ext cx="3685159" cy="242953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726046" y="6416183"/>
            <a:ext cx="2504183" cy="24622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神戸新聞「阪神・淡路大震災デジタルマップ」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タイトル 2"/>
          <p:cNvSpPr txBox="1">
            <a:spLocks/>
          </p:cNvSpPr>
          <p:nvPr/>
        </p:nvSpPr>
        <p:spPr>
          <a:xfrm>
            <a:off x="0" y="467678"/>
            <a:ext cx="662410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2400" kern="1200">
                <a:solidFill>
                  <a:srgbClr val="1F497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地震</a:t>
            </a:r>
            <a:r>
              <a:rPr lang="ja-JP" altLang="en-US" dirty="0" smtClean="0">
                <a:solidFill>
                  <a:schemeClr val="tx1"/>
                </a:solidFill>
              </a:rPr>
              <a:t>で倒壊した建物（３）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18184" t="15236" r="19491" b="13531"/>
          <a:stretch/>
        </p:blipFill>
        <p:spPr>
          <a:xfrm>
            <a:off x="4766020" y="4220396"/>
            <a:ext cx="3933842" cy="253154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7555950" y="6505718"/>
            <a:ext cx="1418233" cy="24622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写真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提供：神戸市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/>
          <a:srcRect l="18404" t="15496" r="19858" b="13272"/>
          <a:stretch/>
        </p:blipFill>
        <p:spPr>
          <a:xfrm>
            <a:off x="4766020" y="1219813"/>
            <a:ext cx="3963132" cy="2574625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7555949" y="3671328"/>
            <a:ext cx="1418233" cy="24622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写真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提供：神戸市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4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6030" t="29822" r="47574" b="16786"/>
          <a:stretch/>
        </p:blipFill>
        <p:spPr>
          <a:xfrm>
            <a:off x="6131195" y="3862688"/>
            <a:ext cx="2391719" cy="27239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21264" t="21096" r="42588" b="36320"/>
          <a:stretch/>
        </p:blipFill>
        <p:spPr>
          <a:xfrm>
            <a:off x="540227" y="3857886"/>
            <a:ext cx="4033022" cy="267504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199437" y="6586592"/>
            <a:ext cx="2504183" cy="24622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神戸新聞「阪神・淡路大震災デジタルマップ」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19129" y="6529256"/>
            <a:ext cx="2504183" cy="24622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神戸新聞「阪神・淡路大震災デジタルマップ」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タイトル 2"/>
          <p:cNvSpPr txBox="1">
            <a:spLocks/>
          </p:cNvSpPr>
          <p:nvPr/>
        </p:nvSpPr>
        <p:spPr>
          <a:xfrm>
            <a:off x="0" y="467678"/>
            <a:ext cx="662410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2400" kern="1200">
                <a:solidFill>
                  <a:srgbClr val="1F497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地震</a:t>
            </a:r>
            <a:r>
              <a:rPr lang="ja-JP" altLang="en-US" dirty="0" smtClean="0">
                <a:solidFill>
                  <a:schemeClr val="tx1"/>
                </a:solidFill>
              </a:rPr>
              <a:t>で倒壊した建物（４）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21043" t="40239" r="42588" b="16656"/>
          <a:stretch/>
        </p:blipFill>
        <p:spPr>
          <a:xfrm>
            <a:off x="540227" y="1029777"/>
            <a:ext cx="3749037" cy="250187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923292" y="3531655"/>
            <a:ext cx="2504183" cy="24622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神戸新聞「阪神・淡路大震災デジタルマップ」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/>
          <a:srcRect l="21117" t="40239" r="42442" b="17047"/>
          <a:stretch/>
        </p:blipFill>
        <p:spPr>
          <a:xfrm>
            <a:off x="5107577" y="1057442"/>
            <a:ext cx="3749037" cy="2474213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6366345" y="3531653"/>
            <a:ext cx="2504183" cy="24622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神戸新聞「阪神・淡路大震災デジタルマップ」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2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287</Words>
  <Application>Microsoft Office PowerPoint</Application>
  <PresentationFormat>画面に合わせる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7" baseType="lpstr">
      <vt:lpstr>Office テーマ</vt:lpstr>
      <vt:lpstr>標準デザイン</vt:lpstr>
      <vt:lpstr>大規模建築物及び広域緊急交通路沿道建築物の目標（府民みんなでめざそう値）設定について （参考資料）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平谷　忠雄</dc:creator>
  <cp:lastModifiedBy>平谷　忠雄</cp:lastModifiedBy>
  <cp:revision>217</cp:revision>
  <cp:lastPrinted>2018-08-06T10:43:45Z</cp:lastPrinted>
  <dcterms:created xsi:type="dcterms:W3CDTF">2018-04-17T05:43:55Z</dcterms:created>
  <dcterms:modified xsi:type="dcterms:W3CDTF">2018-08-06T10:48:42Z</dcterms:modified>
</cp:coreProperties>
</file>