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6"/>
  </p:notesMasterIdLst>
  <p:handoutMasterIdLst>
    <p:handoutMasterId r:id="rId27"/>
  </p:handoutMasterIdLst>
  <p:sldIdLst>
    <p:sldId id="362" r:id="rId2"/>
    <p:sldId id="437" r:id="rId3"/>
    <p:sldId id="552" r:id="rId4"/>
    <p:sldId id="370" r:id="rId5"/>
    <p:sldId id="380" r:id="rId6"/>
    <p:sldId id="453" r:id="rId7"/>
    <p:sldId id="518" r:id="rId8"/>
    <p:sldId id="455" r:id="rId9"/>
    <p:sldId id="539" r:id="rId10"/>
    <p:sldId id="540" r:id="rId11"/>
    <p:sldId id="480" r:id="rId12"/>
    <p:sldId id="538" r:id="rId13"/>
    <p:sldId id="554" r:id="rId14"/>
    <p:sldId id="533" r:id="rId15"/>
    <p:sldId id="537" r:id="rId16"/>
    <p:sldId id="501" r:id="rId17"/>
    <p:sldId id="502" r:id="rId18"/>
    <p:sldId id="503" r:id="rId19"/>
    <p:sldId id="504" r:id="rId20"/>
    <p:sldId id="505" r:id="rId21"/>
    <p:sldId id="553" r:id="rId22"/>
    <p:sldId id="520" r:id="rId23"/>
    <p:sldId id="512" r:id="rId24"/>
    <p:sldId id="514" r:id="rId2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93DBFF"/>
    <a:srgbClr val="009A46"/>
    <a:srgbClr val="D78E0B"/>
    <a:srgbClr val="EA9B0C"/>
    <a:srgbClr val="1F497D"/>
    <a:srgbClr val="ACC8EA"/>
    <a:srgbClr val="CF4823"/>
    <a:srgbClr val="E46C0A"/>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242" autoAdjust="0"/>
    <p:restoredTop sz="98921" autoAdjust="0"/>
  </p:normalViewPr>
  <p:slideViewPr>
    <p:cSldViewPr snapToGrid="0">
      <p:cViewPr varScale="1">
        <p:scale>
          <a:sx n="74" d="100"/>
          <a:sy n="74" d="100"/>
        </p:scale>
        <p:origin x="61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09D37B6F-C83C-42D0-90D4-83F59470E388}" type="datetimeFigureOut">
              <a:rPr kumimoji="1" lang="ja-JP" altLang="en-US" smtClean="0"/>
              <a:t>2019/8/1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5295CA8D-5C21-4A86-B5A2-380889602C52}" type="slidenum">
              <a:rPr kumimoji="1" lang="ja-JP" altLang="en-US" smtClean="0"/>
              <a:t>‹#›</a:t>
            </a:fld>
            <a:endParaRPr kumimoji="1" lang="ja-JP" altLang="en-US"/>
          </a:p>
        </p:txBody>
      </p:sp>
    </p:spTree>
    <p:extLst>
      <p:ext uri="{BB962C8B-B14F-4D97-AF65-F5344CB8AC3E}">
        <p14:creationId xmlns:p14="http://schemas.microsoft.com/office/powerpoint/2010/main" val="3888888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1163" cy="496888"/>
          </a:xfrm>
          <a:prstGeom prst="rect">
            <a:avLst/>
          </a:prstGeom>
        </p:spPr>
        <p:txBody>
          <a:bodyPr vert="horz" lIns="69927" tIns="34964" rIns="69927" bIns="34964" rtlCol="0"/>
          <a:lstStyle>
            <a:lvl1pPr algn="l">
              <a:defRPr sz="9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54450" y="0"/>
            <a:ext cx="2951163" cy="496888"/>
          </a:xfrm>
          <a:prstGeom prst="rect">
            <a:avLst/>
          </a:prstGeom>
        </p:spPr>
        <p:txBody>
          <a:bodyPr vert="horz" lIns="69927" tIns="34964" rIns="69927" bIns="34964" rtlCol="0"/>
          <a:lstStyle>
            <a:lvl1pPr algn="r">
              <a:defRPr sz="900">
                <a:ea typeface="ＭＳ Ｐゴシック" pitchFamily="50" charset="-128"/>
              </a:defRPr>
            </a:lvl1pPr>
          </a:lstStyle>
          <a:p>
            <a:pPr>
              <a:defRPr/>
            </a:pPr>
            <a:fld id="{B267558F-E539-4624-BE63-46C95E5E2F0B}" type="datetimeFigureOut">
              <a:rPr lang="ja-JP" altLang="en-US"/>
              <a:pPr>
                <a:defRPr/>
              </a:pPr>
              <a:t>2019/8/1</a:t>
            </a:fld>
            <a:endParaRPr lang="ja-JP" altLang="en-US"/>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69927" tIns="34964" rIns="69927" bIns="34964" rtlCol="0" anchor="ctr"/>
          <a:lstStyle/>
          <a:p>
            <a:pPr lvl="0"/>
            <a:endParaRPr lang="ja-JP" altLang="en-US" noProof="0" smtClean="0"/>
          </a:p>
        </p:txBody>
      </p:sp>
      <p:sp>
        <p:nvSpPr>
          <p:cNvPr id="5" name="ノート プレースホルダ 4"/>
          <p:cNvSpPr>
            <a:spLocks noGrp="1"/>
          </p:cNvSpPr>
          <p:nvPr>
            <p:ph type="body" sz="quarter" idx="3"/>
          </p:nvPr>
        </p:nvSpPr>
        <p:spPr>
          <a:xfrm>
            <a:off x="679450" y="4721225"/>
            <a:ext cx="5448300" cy="4473575"/>
          </a:xfrm>
          <a:prstGeom prst="rect">
            <a:avLst/>
          </a:prstGeom>
        </p:spPr>
        <p:txBody>
          <a:bodyPr vert="horz" lIns="69927" tIns="34964" rIns="69927" bIns="34964"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40863"/>
            <a:ext cx="2951163" cy="496887"/>
          </a:xfrm>
          <a:prstGeom prst="rect">
            <a:avLst/>
          </a:prstGeom>
        </p:spPr>
        <p:txBody>
          <a:bodyPr vert="horz" lIns="69927" tIns="34964" rIns="69927" bIns="34964" rtlCol="0" anchor="b"/>
          <a:lstStyle>
            <a:lvl1pPr algn="l">
              <a:defRPr sz="9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51163" cy="496887"/>
          </a:xfrm>
          <a:prstGeom prst="rect">
            <a:avLst/>
          </a:prstGeom>
        </p:spPr>
        <p:txBody>
          <a:bodyPr vert="horz" lIns="69927" tIns="34964" rIns="69927" bIns="34964" rtlCol="0" anchor="b"/>
          <a:lstStyle>
            <a:lvl1pPr algn="r">
              <a:defRPr sz="900">
                <a:ea typeface="ＭＳ Ｐゴシック" pitchFamily="50" charset="-128"/>
              </a:defRPr>
            </a:lvl1pPr>
          </a:lstStyle>
          <a:p>
            <a:pPr>
              <a:defRPr/>
            </a:pPr>
            <a:fld id="{1321FD20-3565-4460-97AB-32EBF6CE1AEB}" type="slidenum">
              <a:rPr lang="ja-JP" altLang="en-US"/>
              <a:pPr>
                <a:defRPr/>
              </a:pPr>
              <a:t>‹#›</a:t>
            </a:fld>
            <a:endParaRPr lang="ja-JP" altLang="en-US"/>
          </a:p>
        </p:txBody>
      </p:sp>
    </p:spTree>
    <p:extLst>
      <p:ext uri="{BB962C8B-B14F-4D97-AF65-F5344CB8AC3E}">
        <p14:creationId xmlns:p14="http://schemas.microsoft.com/office/powerpoint/2010/main" val="345618536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5613" algn="l" rtl="0" eaLnBrk="0" fontAlgn="base" hangingPunct="0">
      <a:spcBef>
        <a:spcPct val="30000"/>
      </a:spcBef>
      <a:spcAft>
        <a:spcPct val="0"/>
      </a:spcAft>
      <a:defRPr kumimoji="1" sz="1200" kern="1200">
        <a:solidFill>
          <a:schemeClr val="tx1"/>
        </a:solidFill>
        <a:latin typeface="+mn-lt"/>
        <a:ea typeface="+mn-ea"/>
        <a:cs typeface="+mn-cs"/>
      </a:defRPr>
    </a:lvl2pPr>
    <a:lvl3pPr marL="912813" algn="l" rtl="0" eaLnBrk="0" fontAlgn="base" hangingPunct="0">
      <a:spcBef>
        <a:spcPct val="30000"/>
      </a:spcBef>
      <a:spcAft>
        <a:spcPct val="0"/>
      </a:spcAft>
      <a:defRPr kumimoji="1" sz="1200" kern="1200">
        <a:solidFill>
          <a:schemeClr val="tx1"/>
        </a:solidFill>
        <a:latin typeface="+mn-lt"/>
        <a:ea typeface="+mn-ea"/>
        <a:cs typeface="+mn-cs"/>
      </a:defRPr>
    </a:lvl3pPr>
    <a:lvl4pPr marL="1370013" algn="l" rtl="0" eaLnBrk="0" fontAlgn="base" hangingPunct="0">
      <a:spcBef>
        <a:spcPct val="30000"/>
      </a:spcBef>
      <a:spcAft>
        <a:spcPct val="0"/>
      </a:spcAft>
      <a:defRPr kumimoji="1" sz="1200" kern="1200">
        <a:solidFill>
          <a:schemeClr val="tx1"/>
        </a:solidFill>
        <a:latin typeface="+mn-lt"/>
        <a:ea typeface="+mn-ea"/>
        <a:cs typeface="+mn-cs"/>
      </a:defRPr>
    </a:lvl4pPr>
    <a:lvl5pPr marL="1827213" algn="l" rtl="0" eaLnBrk="0" fontAlgn="base" hangingPunct="0">
      <a:spcBef>
        <a:spcPct val="30000"/>
      </a:spcBef>
      <a:spcAft>
        <a:spcPct val="0"/>
      </a:spcAft>
      <a:defRPr kumimoji="1" sz="1200" kern="1200">
        <a:solidFill>
          <a:schemeClr val="tx1"/>
        </a:solidFill>
        <a:latin typeface="+mn-lt"/>
        <a:ea typeface="+mn-ea"/>
        <a:cs typeface="+mn-cs"/>
      </a:defRPr>
    </a:lvl5pPr>
    <a:lvl6pPr marL="2285694" algn="l" defTabSz="914278" rtl="0" eaLnBrk="1" latinLnBrk="0" hangingPunct="1">
      <a:defRPr kumimoji="1" sz="1200" kern="1200">
        <a:solidFill>
          <a:schemeClr val="tx1"/>
        </a:solidFill>
        <a:latin typeface="+mn-lt"/>
        <a:ea typeface="+mn-ea"/>
        <a:cs typeface="+mn-cs"/>
      </a:defRPr>
    </a:lvl6pPr>
    <a:lvl7pPr marL="2742833" algn="l" defTabSz="914278" rtl="0" eaLnBrk="1" latinLnBrk="0" hangingPunct="1">
      <a:defRPr kumimoji="1" sz="1200" kern="1200">
        <a:solidFill>
          <a:schemeClr val="tx1"/>
        </a:solidFill>
        <a:latin typeface="+mn-lt"/>
        <a:ea typeface="+mn-ea"/>
        <a:cs typeface="+mn-cs"/>
      </a:defRPr>
    </a:lvl7pPr>
    <a:lvl8pPr marL="3199972" algn="l" defTabSz="914278" rtl="0" eaLnBrk="1" latinLnBrk="0" hangingPunct="1">
      <a:defRPr kumimoji="1" sz="1200" kern="1200">
        <a:solidFill>
          <a:schemeClr val="tx1"/>
        </a:solidFill>
        <a:latin typeface="+mn-lt"/>
        <a:ea typeface="+mn-ea"/>
        <a:cs typeface="+mn-cs"/>
      </a:defRPr>
    </a:lvl8pPr>
    <a:lvl9pPr marL="3657111" algn="l" defTabSz="91427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321FD20-3565-4460-97AB-32EBF6CE1AEB}" type="slidenum">
              <a:rPr lang="ja-JP" altLang="en-US" smtClean="0"/>
              <a:pPr>
                <a:defRPr/>
              </a:pPr>
              <a:t>19</a:t>
            </a:fld>
            <a:endParaRPr lang="ja-JP" altLang="en-US"/>
          </a:p>
        </p:txBody>
      </p:sp>
    </p:spTree>
    <p:extLst>
      <p:ext uri="{BB962C8B-B14F-4D97-AF65-F5344CB8AC3E}">
        <p14:creationId xmlns:p14="http://schemas.microsoft.com/office/powerpoint/2010/main" val="11233432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endParaRPr lang="ja-JP" altLang="en-US"/>
          </a:p>
        </p:txBody>
      </p:sp>
      <p:sp>
        <p:nvSpPr>
          <p:cNvPr id="3074" name="Rectangle 2"/>
          <p:cNvSpPr>
            <a:spLocks noGrp="1" noChangeArrowheads="1"/>
          </p:cNvSpPr>
          <p:nvPr>
            <p:ph type="ctrTitle"/>
          </p:nvPr>
        </p:nvSpPr>
        <p:spPr>
          <a:xfrm>
            <a:off x="1619250" y="2133619"/>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575425"/>
            <a:ext cx="2895600" cy="287338"/>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7010400" y="6565900"/>
            <a:ext cx="2133600" cy="292100"/>
          </a:xfrm>
        </p:spPr>
        <p:txBody>
          <a:bodyPr/>
          <a:lstStyle>
            <a:lvl1pPr>
              <a:defRPr/>
            </a:lvl1pPr>
          </a:lstStyle>
          <a:p>
            <a:pPr>
              <a:defRPr/>
            </a:pPr>
            <a:fld id="{5F4300DD-B813-43DC-B292-A1CDB4C8F313}" type="slidenum">
              <a:rPr lang="en-US" altLang="ja-JP"/>
              <a:pPr>
                <a:defRPr/>
              </a:pPr>
              <a:t>‹#›</a:t>
            </a:fld>
            <a:endParaRPr lang="en-US" altLang="ja-JP"/>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sz="1200" b="1" kern="100" dirty="0">
                  <a:solidFill>
                    <a:srgbClr val="002E8A"/>
                  </a:solidFill>
                  <a:ea typeface="ＭＳ ゴシック"/>
                  <a:cs typeface="Times New Roman"/>
                </a:rPr>
                <a:t>大阪府</a:t>
              </a:r>
              <a:endParaRPr lang="ja-JP" sz="1050" kern="100" dirty="0">
                <a:ea typeface="ＭＳ 明朝"/>
                <a:cs typeface="Times New Roman"/>
              </a:endParaRPr>
            </a:p>
          </p:txBody>
        </p:sp>
      </p:grpSp>
      <p:cxnSp>
        <p:nvCxnSpPr>
          <p:cNvPr id="12" name="直線コネクタ 11"/>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4050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1D5188-0EBF-429D-A881-220769D8837A}" type="slidenum">
              <a:rPr lang="en-US" altLang="ja-JP"/>
              <a:pPr>
                <a:defRPr/>
              </a:pPr>
              <a:t>‹#›</a:t>
            </a:fld>
            <a:endParaRPr lang="en-US" altLang="ja-JP"/>
          </a:p>
        </p:txBody>
      </p:sp>
    </p:spTree>
    <p:extLst>
      <p:ext uri="{BB962C8B-B14F-4D97-AF65-F5344CB8AC3E}">
        <p14:creationId xmlns:p14="http://schemas.microsoft.com/office/powerpoint/2010/main" val="3119246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083CF93-2917-4D04-8F0E-79FCDB69E945}" type="slidenum">
              <a:rPr lang="en-US" altLang="ja-JP"/>
              <a:pPr>
                <a:defRPr/>
              </a:pPr>
              <a:t>‹#›</a:t>
            </a:fld>
            <a:endParaRPr lang="en-US" altLang="ja-JP"/>
          </a:p>
        </p:txBody>
      </p:sp>
    </p:spTree>
    <p:extLst>
      <p:ext uri="{BB962C8B-B14F-4D97-AF65-F5344CB8AC3E}">
        <p14:creationId xmlns:p14="http://schemas.microsoft.com/office/powerpoint/2010/main" val="250449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18826F6-B698-4C1A-BEC1-9CA6F605F335}" type="slidenum">
              <a:rPr lang="en-US" altLang="ja-JP"/>
              <a:pPr>
                <a:defRPr/>
              </a:pPr>
              <a:t>‹#›</a:t>
            </a:fld>
            <a:endParaRPr lang="en-US" altLang="ja-JP"/>
          </a:p>
        </p:txBody>
      </p:sp>
    </p:spTree>
    <p:extLst>
      <p:ext uri="{BB962C8B-B14F-4D97-AF65-F5344CB8AC3E}">
        <p14:creationId xmlns:p14="http://schemas.microsoft.com/office/powerpoint/2010/main" val="382528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4AAF618-FAF9-43FE-97CF-DB44A3C49BDC}" type="slidenum">
              <a:rPr lang="en-US" altLang="ja-JP"/>
              <a:pPr>
                <a:defRPr/>
              </a:pPr>
              <a:t>‹#›</a:t>
            </a:fld>
            <a:endParaRPr lang="en-US" altLang="ja-JP"/>
          </a:p>
        </p:txBody>
      </p:sp>
    </p:spTree>
    <p:extLst>
      <p:ext uri="{BB962C8B-B14F-4D97-AF65-F5344CB8AC3E}">
        <p14:creationId xmlns:p14="http://schemas.microsoft.com/office/powerpoint/2010/main" val="337895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ACD085D-2C61-492A-AC5F-3C1114E9F9FC}" type="slidenum">
              <a:rPr lang="en-US" altLang="ja-JP"/>
              <a:pPr>
                <a:defRPr/>
              </a:pPr>
              <a:t>‹#›</a:t>
            </a:fld>
            <a:endParaRPr lang="en-US" altLang="ja-JP"/>
          </a:p>
        </p:txBody>
      </p:sp>
    </p:spTree>
    <p:extLst>
      <p:ext uri="{BB962C8B-B14F-4D97-AF65-F5344CB8AC3E}">
        <p14:creationId xmlns:p14="http://schemas.microsoft.com/office/powerpoint/2010/main" val="2792530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D19A4D6-89C6-4543-BCFA-EA261423FE76}" type="slidenum">
              <a:rPr lang="en-US" altLang="ja-JP"/>
              <a:pPr>
                <a:defRPr/>
              </a:pPr>
              <a:t>‹#›</a:t>
            </a:fld>
            <a:endParaRPr lang="en-US" altLang="ja-JP"/>
          </a:p>
        </p:txBody>
      </p:sp>
    </p:spTree>
    <p:extLst>
      <p:ext uri="{BB962C8B-B14F-4D97-AF65-F5344CB8AC3E}">
        <p14:creationId xmlns:p14="http://schemas.microsoft.com/office/powerpoint/2010/main" val="2534085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6401508-567D-483C-9841-C84561873837}" type="slidenum">
              <a:rPr lang="en-US" altLang="ja-JP"/>
              <a:pPr>
                <a:defRPr/>
              </a:pPr>
              <a:t>‹#›</a:t>
            </a:fld>
            <a:endParaRPr lang="en-US" altLang="ja-JP"/>
          </a:p>
        </p:txBody>
      </p:sp>
    </p:spTree>
    <p:extLst>
      <p:ext uri="{BB962C8B-B14F-4D97-AF65-F5344CB8AC3E}">
        <p14:creationId xmlns:p14="http://schemas.microsoft.com/office/powerpoint/2010/main" val="220134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A06CF8-ED84-4129-80BC-97C9E6BAA430}" type="slidenum">
              <a:rPr lang="en-US" altLang="ja-JP"/>
              <a:pPr>
                <a:defRPr/>
              </a:pPr>
              <a:t>‹#›</a:t>
            </a:fld>
            <a:endParaRPr lang="en-US" altLang="ja-JP"/>
          </a:p>
        </p:txBody>
      </p:sp>
    </p:spTree>
    <p:extLst>
      <p:ext uri="{BB962C8B-B14F-4D97-AF65-F5344CB8AC3E}">
        <p14:creationId xmlns:p14="http://schemas.microsoft.com/office/powerpoint/2010/main" val="15464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2FB9556-E8F9-4649-BD4D-172439FF0FF7}" type="slidenum">
              <a:rPr lang="en-US" altLang="ja-JP"/>
              <a:pPr>
                <a:defRPr/>
              </a:pPr>
              <a:t>‹#›</a:t>
            </a:fld>
            <a:endParaRPr lang="en-US" altLang="ja-JP"/>
          </a:p>
        </p:txBody>
      </p:sp>
    </p:spTree>
    <p:extLst>
      <p:ext uri="{BB962C8B-B14F-4D97-AF65-F5344CB8AC3E}">
        <p14:creationId xmlns:p14="http://schemas.microsoft.com/office/powerpoint/2010/main" val="2753600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F3E5E84-56E3-4F60-BB92-5BECD9ABFDD9}" type="slidenum">
              <a:rPr lang="en-US" altLang="ja-JP"/>
              <a:pPr>
                <a:defRPr/>
              </a:pPr>
              <a:t>‹#›</a:t>
            </a:fld>
            <a:endParaRPr lang="en-US" altLang="ja-JP"/>
          </a:p>
        </p:txBody>
      </p:sp>
    </p:spTree>
    <p:extLst>
      <p:ext uri="{BB962C8B-B14F-4D97-AF65-F5344CB8AC3E}">
        <p14:creationId xmlns:p14="http://schemas.microsoft.com/office/powerpoint/2010/main" val="346093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35800" y="6580188"/>
            <a:ext cx="2133600" cy="287337"/>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r">
              <a:defRPr sz="1400" smtClean="0">
                <a:solidFill>
                  <a:schemeClr val="tx1"/>
                </a:solidFill>
                <a:ea typeface="ＭＳ Ｐゴシック" pitchFamily="50" charset="-128"/>
              </a:defRPr>
            </a:lvl1pPr>
          </a:lstStyle>
          <a:p>
            <a:pPr>
              <a:defRPr/>
            </a:pPr>
            <a:fld id="{33550C7D-297D-4D44-A3FC-DAC0B13E7BA6}" type="slidenum">
              <a:rPr lang="en-US" altLang="ja-JP" smtClean="0"/>
              <a:pPr>
                <a:defRPr/>
              </a:pPr>
              <a:t>‹#›</a:t>
            </a:fld>
            <a:endParaRPr lang="en-US" altLang="ja-JP"/>
          </a:p>
        </p:txBody>
      </p:sp>
      <p:sp>
        <p:nvSpPr>
          <p:cNvPr id="2" name="Rectangle 2"/>
          <p:cNvSpPr>
            <a:spLocks noGrp="1" noChangeArrowheads="1"/>
          </p:cNvSpPr>
          <p:nvPr userDrawn="1">
            <p:ph type="title"/>
          </p:nvPr>
        </p:nvSpPr>
        <p:spPr bwMode="auto">
          <a:xfrm>
            <a:off x="0" y="30480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smtClean="0"/>
              <a:t>マスタ タイトルの書式設定</a:t>
            </a:r>
          </a:p>
        </p:txBody>
      </p:sp>
      <p:grpSp>
        <p:nvGrpSpPr>
          <p:cNvPr id="1031" name="グループ化 4"/>
          <p:cNvGrpSpPr>
            <a:grpSpLocks/>
          </p:cNvGrpSpPr>
          <p:nvPr userDrawn="1"/>
        </p:nvGrpSpPr>
        <p:grpSpPr bwMode="auto">
          <a:xfrm>
            <a:off x="8101013" y="349250"/>
            <a:ext cx="1079500" cy="361950"/>
            <a:chOff x="7164536" y="392474"/>
            <a:chExt cx="1079872" cy="361316"/>
          </a:xfrm>
        </p:grpSpPr>
        <p:pic>
          <p:nvPicPr>
            <p:cNvPr id="1034"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sz="1200" b="1" kern="100" dirty="0">
                  <a:solidFill>
                    <a:srgbClr val="002E8A"/>
                  </a:solidFill>
                  <a:ea typeface="ＭＳ ゴシック"/>
                  <a:cs typeface="Times New Roman"/>
                </a:rPr>
                <a:t>大阪府</a:t>
              </a:r>
              <a:endParaRPr lang="ja-JP" sz="1050" kern="100" dirty="0">
                <a:ea typeface="ＭＳ 明朝"/>
                <a:cs typeface="Times New Roman"/>
              </a:endParaRPr>
            </a:p>
          </p:txBody>
        </p:sp>
      </p:grpSp>
      <p:cxnSp>
        <p:nvCxnSpPr>
          <p:cNvPr id="7" name="直線コネクタ 6"/>
          <p:cNvCxnSpPr/>
          <p:nvPr userDrawn="1"/>
        </p:nvCxnSpPr>
        <p:spPr>
          <a:xfrm>
            <a:off x="0" y="7794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userDrawn="1"/>
        </p:nvCxnSpPr>
        <p:spPr>
          <a:xfrm>
            <a:off x="0" y="7413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866" r:id="rId1"/>
    <p:sldLayoutId id="2147484856" r:id="rId2"/>
    <p:sldLayoutId id="2147484857" r:id="rId3"/>
    <p:sldLayoutId id="2147484858" r:id="rId4"/>
    <p:sldLayoutId id="2147484859" r:id="rId5"/>
    <p:sldLayoutId id="2147484860" r:id="rId6"/>
    <p:sldLayoutId id="2147484861" r:id="rId7"/>
    <p:sldLayoutId id="2147484862" r:id="rId8"/>
    <p:sldLayoutId id="2147484863" r:id="rId9"/>
    <p:sldLayoutId id="2147484864" r:id="rId10"/>
    <p:sldLayoutId id="214748486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619250" y="2034763"/>
            <a:ext cx="7524750" cy="1470025"/>
          </a:xfrm>
        </p:spPr>
        <p:txBody>
          <a:bodyPr/>
          <a:lstStyle/>
          <a:p>
            <a:r>
              <a:rPr lang="ja-JP" altLang="en-US" sz="3200" dirty="0" smtClean="0"/>
              <a:t>広域緊急交通路沿道建築物の</a:t>
            </a:r>
            <a:r>
              <a:rPr lang="en-US" altLang="ja-JP" sz="3200" dirty="0" smtClean="0"/>
              <a:t/>
            </a:r>
            <a:br>
              <a:rPr lang="en-US" altLang="ja-JP" sz="3200" dirty="0" smtClean="0"/>
            </a:br>
            <a:r>
              <a:rPr lang="ja-JP" altLang="en-US" sz="3200" dirty="0" smtClean="0"/>
              <a:t>現状と今後の取組みについて</a:t>
            </a:r>
          </a:p>
        </p:txBody>
      </p:sp>
      <p:sp>
        <p:nvSpPr>
          <p:cNvPr id="2" name="スライド番号プレースホルダー 1"/>
          <p:cNvSpPr>
            <a:spLocks noGrp="1"/>
          </p:cNvSpPr>
          <p:nvPr>
            <p:ph type="sldNum" sz="quarter" idx="12"/>
          </p:nvPr>
        </p:nvSpPr>
        <p:spPr/>
        <p:txBody>
          <a:bodyPr/>
          <a:lstStyle/>
          <a:p>
            <a:pPr>
              <a:defRPr/>
            </a:pPr>
            <a:endParaRPr lang="en-US" altLang="ja-JP" dirty="0"/>
          </a:p>
        </p:txBody>
      </p:sp>
      <p:sp>
        <p:nvSpPr>
          <p:cNvPr id="6" name="正方形/長方形 5"/>
          <p:cNvSpPr/>
          <p:nvPr/>
        </p:nvSpPr>
        <p:spPr>
          <a:xfrm>
            <a:off x="7328460" y="493824"/>
            <a:ext cx="1313181"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3200" smtClean="0">
                <a:solidFill>
                  <a:srgbClr val="1F497D"/>
                </a:solidFill>
                <a:latin typeface="+mj-lt"/>
                <a:ea typeface="+mj-ea"/>
                <a:cs typeface="+mj-cs"/>
              </a:rPr>
              <a:t>資料</a:t>
            </a:r>
            <a:r>
              <a:rPr lang="ja-JP" altLang="en-US" sz="3200" dirty="0">
                <a:solidFill>
                  <a:srgbClr val="1F497D"/>
                </a:solidFill>
                <a:latin typeface="+mj-lt"/>
                <a:ea typeface="+mj-ea"/>
                <a:cs typeface="+mj-cs"/>
              </a:rPr>
              <a:t>５</a:t>
            </a:r>
          </a:p>
        </p:txBody>
      </p:sp>
      <p:sp>
        <p:nvSpPr>
          <p:cNvPr id="7" name="サブタイトル 2"/>
          <p:cNvSpPr>
            <a:spLocks noGrp="1"/>
          </p:cNvSpPr>
          <p:nvPr>
            <p:ph type="subTitle" idx="1"/>
          </p:nvPr>
        </p:nvSpPr>
        <p:spPr>
          <a:xfrm>
            <a:off x="4028661" y="3886200"/>
            <a:ext cx="3743740" cy="1752600"/>
          </a:xfrm>
        </p:spPr>
        <p:txBody>
          <a:bodyPr/>
          <a:lstStyle/>
          <a:p>
            <a:pPr algn="l"/>
            <a:r>
              <a:rPr kumimoji="1" lang="ja-JP" altLang="en-US" sz="2400" dirty="0" smtClean="0"/>
              <a:t>１．概要</a:t>
            </a:r>
            <a:endParaRPr kumimoji="1" lang="en-US" altLang="ja-JP" sz="2400" dirty="0" smtClean="0"/>
          </a:p>
          <a:p>
            <a:pPr algn="l"/>
            <a:r>
              <a:rPr lang="ja-JP" altLang="en-US" sz="2400" dirty="0" smtClean="0"/>
              <a:t>２．現状の分析</a:t>
            </a:r>
            <a:endParaRPr lang="en-US" altLang="ja-JP" sz="2400" dirty="0" smtClean="0"/>
          </a:p>
          <a:p>
            <a:pPr algn="l"/>
            <a:r>
              <a:rPr kumimoji="1" lang="ja-JP" altLang="en-US" sz="2400" smtClean="0"/>
              <a:t>３．</a:t>
            </a:r>
            <a:r>
              <a:rPr lang="ja-JP" altLang="en-US" sz="2400" smtClean="0"/>
              <a:t>論点</a:t>
            </a:r>
            <a:endParaRPr kumimoji="1" lang="ja-JP" alt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718826F6-B698-4C1A-BEC1-9CA6F605F335}" type="slidenum">
              <a:rPr lang="en-US" altLang="ja-JP" smtClean="0"/>
              <a:pPr>
                <a:defRPr/>
              </a:pPr>
              <a:t>9</a:t>
            </a:fld>
            <a:endParaRPr lang="en-US" altLang="ja-JP"/>
          </a:p>
        </p:txBody>
      </p:sp>
      <p:sp>
        <p:nvSpPr>
          <p:cNvPr id="5" name="タイトル 1"/>
          <p:cNvSpPr>
            <a:spLocks noGrp="1"/>
          </p:cNvSpPr>
          <p:nvPr>
            <p:ph type="title"/>
          </p:nvPr>
        </p:nvSpPr>
        <p:spPr>
          <a:xfrm>
            <a:off x="0" y="304800"/>
            <a:ext cx="7594600" cy="404813"/>
          </a:xfrm>
        </p:spPr>
        <p:txBody>
          <a:bodyPr/>
          <a:lstStyle/>
          <a:p>
            <a:r>
              <a:rPr lang="ja-JP" altLang="en-US" dirty="0" smtClean="0"/>
              <a:t>２</a:t>
            </a:r>
            <a:r>
              <a:rPr kumimoji="1" lang="ja-JP" altLang="en-US" dirty="0" smtClean="0"/>
              <a:t>－３．税制優遇措置</a:t>
            </a:r>
            <a:r>
              <a:rPr kumimoji="1" lang="en-US" altLang="ja-JP" dirty="0" smtClean="0"/>
              <a:t>(2)</a:t>
            </a:r>
            <a:endParaRPr kumimoji="1" lang="ja-JP" altLang="en-US" dirty="0"/>
          </a:p>
        </p:txBody>
      </p:sp>
      <p:sp>
        <p:nvSpPr>
          <p:cNvPr id="6" name="Text Box 1233"/>
          <p:cNvSpPr txBox="1">
            <a:spLocks noChangeArrowheads="1"/>
          </p:cNvSpPr>
          <p:nvPr/>
        </p:nvSpPr>
        <p:spPr bwMode="auto">
          <a:xfrm>
            <a:off x="192551" y="888682"/>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所得税の軽減措置（既存住宅の耐震化）</a:t>
            </a:r>
            <a:endParaRPr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361507" y="1306714"/>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耐震改修が行われた住宅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363779" y="1663834"/>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内容　　　　標準的な工事費用相当額の</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％又は上限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万円が、所得税額から控除できる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352403" y="2034602"/>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適用期限　 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Text Box 1233"/>
          <p:cNvSpPr txBox="1">
            <a:spLocks noChangeArrowheads="1"/>
          </p:cNvSpPr>
          <p:nvPr/>
        </p:nvSpPr>
        <p:spPr bwMode="auto">
          <a:xfrm>
            <a:off x="181173" y="2545336"/>
            <a:ext cx="722679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所得税・法人税の軽減措置（耐震診断義務化建築物</a:t>
            </a:r>
            <a:r>
              <a:rPr lang="ja-JP" altLang="en-US" dirty="0" smtClean="0">
                <a:solidFill>
                  <a:schemeClr val="bg1"/>
                </a:solidFill>
              </a:rPr>
              <a:t>）</a:t>
            </a:r>
            <a:endParaRPr lang="ja-JP" altLang="en-US" dirty="0">
              <a:solidFill>
                <a:schemeClr val="bg1"/>
              </a:solidFill>
            </a:endParaRPr>
          </a:p>
        </p:txBody>
      </p:sp>
      <p:sp>
        <p:nvSpPr>
          <p:cNvPr id="11" name="テキスト ボックス 10"/>
          <p:cNvSpPr txBox="1"/>
          <p:nvPr/>
        </p:nvSpPr>
        <p:spPr>
          <a:xfrm>
            <a:off x="350131" y="2987118"/>
            <a:ext cx="7985051" cy="584775"/>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dirty="0">
                <a:latin typeface="Meiryo UI" panose="020B0604030504040204" pitchFamily="50" charset="-128"/>
                <a:ea typeface="Meiryo UI" panose="020B0604030504040204" pitchFamily="50" charset="-128"/>
                <a:cs typeface="Meiryo UI" panose="020B0604030504040204" pitchFamily="50" charset="-128"/>
              </a:rPr>
              <a:t>大規模建築物</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又は</a:t>
            </a:r>
            <a:r>
              <a:rPr lang="zh-TW" altLang="en-US" sz="1600" dirty="0">
                <a:latin typeface="Meiryo UI" panose="020B0604030504040204" pitchFamily="50" charset="-128"/>
                <a:ea typeface="Meiryo UI" panose="020B0604030504040204" pitchFamily="50" charset="-128"/>
                <a:cs typeface="Meiryo UI" panose="020B0604030504040204" pitchFamily="50" charset="-128"/>
              </a:rPr>
              <a:t>広域緊急交通路沿道建築物</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事業者で</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耐震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診断結果の報告を平成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年３月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日までに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行った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もの</a:t>
            </a:r>
            <a:endParaRPr lang="zh-TW"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52403" y="3617198"/>
            <a:ext cx="7985051" cy="584775"/>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内容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耐震改修により取得等をする建築物の部分について、その取得価額の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特別償却</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341027" y="4219982"/>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適用期限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日からその報告を行った日以後５年を経過する日まで</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Text Box 1233"/>
          <p:cNvSpPr txBox="1">
            <a:spLocks noChangeArrowheads="1"/>
          </p:cNvSpPr>
          <p:nvPr/>
        </p:nvSpPr>
        <p:spPr bwMode="auto">
          <a:xfrm>
            <a:off x="192552" y="4735945"/>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mj-ea"/>
                <a:ea typeface="+mj-ea"/>
              </a:rPr>
              <a:t>所得税の軽減措置（住宅ローン減税）</a:t>
            </a:r>
            <a:endParaRPr lang="ja-JP" altLang="en-US" dirty="0">
              <a:solidFill>
                <a:schemeClr val="bg1"/>
              </a:solidFill>
              <a:latin typeface="+mj-ea"/>
              <a:ea typeface="+mj-ea"/>
            </a:endParaRPr>
          </a:p>
        </p:txBody>
      </p:sp>
      <p:sp>
        <p:nvSpPr>
          <p:cNvPr id="15" name="テキスト ボックス 14"/>
          <p:cNvSpPr txBox="1"/>
          <p:nvPr/>
        </p:nvSpPr>
        <p:spPr>
          <a:xfrm>
            <a:off x="361509" y="5189602"/>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　　　　現行の耐震基準に適合させるための工事で、</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万円以上の工事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zh-TW"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363781" y="5574018"/>
            <a:ext cx="7985051" cy="584775"/>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内容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耐震改修工事を行い、平成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日までに自己居住用の用に供した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場合</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年間、ローン残高の１％を所得税から控除</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352405" y="6190450"/>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適用期限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日</a:t>
            </a:r>
          </a:p>
        </p:txBody>
      </p:sp>
    </p:spTree>
    <p:extLst>
      <p:ext uri="{BB962C8B-B14F-4D97-AF65-F5344CB8AC3E}">
        <p14:creationId xmlns:p14="http://schemas.microsoft.com/office/powerpoint/2010/main" val="525343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800"/>
            <a:ext cx="7594600" cy="404813"/>
          </a:xfrm>
        </p:spPr>
        <p:txBody>
          <a:bodyPr/>
          <a:lstStyle/>
          <a:p>
            <a:r>
              <a:rPr lang="ja-JP" altLang="en-US" dirty="0" smtClean="0"/>
              <a:t>２</a:t>
            </a:r>
            <a:r>
              <a:rPr kumimoji="1" lang="ja-JP" altLang="en-US" dirty="0" smtClean="0"/>
              <a:t>－４．</a:t>
            </a:r>
            <a:r>
              <a:rPr lang="ja-JP" altLang="en-US" dirty="0" smtClean="0"/>
              <a:t>大阪府の取組み</a:t>
            </a:r>
            <a:r>
              <a:rPr lang="en-US" altLang="ja-JP" dirty="0" smtClean="0"/>
              <a:t>(1)</a:t>
            </a:r>
            <a:endParaRPr kumimoji="1" lang="ja-JP" altLang="en-US" dirty="0"/>
          </a:p>
        </p:txBody>
      </p:sp>
      <p:sp>
        <p:nvSpPr>
          <p:cNvPr id="11" name="Text Box 1233"/>
          <p:cNvSpPr txBox="1">
            <a:spLocks noChangeArrowheads="1"/>
          </p:cNvSpPr>
          <p:nvPr/>
        </p:nvSpPr>
        <p:spPr bwMode="auto">
          <a:xfrm>
            <a:off x="192551" y="1095859"/>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a:solidFill>
                  <a:sysClr val="window" lastClr="FFFFFF"/>
                </a:solidFill>
                <a:latin typeface="HGP創英角ｺﾞｼｯｸUB" pitchFamily="50" charset="-128"/>
                <a:ea typeface="HGP創英角ｺﾞｼｯｸUB" pitchFamily="50" charset="-128"/>
              </a:rPr>
              <a:t>耐震</a:t>
            </a:r>
            <a:r>
              <a:rPr kumimoji="0" lang="ja-JP" altLang="en-US" kern="0" spc="-150" dirty="0" smtClean="0">
                <a:solidFill>
                  <a:sysClr val="window" lastClr="FFFFFF"/>
                </a:solidFill>
                <a:latin typeface="HGP創英角ｺﾞｼｯｸUB" pitchFamily="50" charset="-128"/>
                <a:ea typeface="HGP創英角ｺﾞｼｯｸUB" pitchFamily="50" charset="-128"/>
              </a:rPr>
              <a:t>診断に関する取組み</a:t>
            </a:r>
            <a:endParaRPr lang="ja-JP" altLang="en-US" dirty="0">
              <a:solidFill>
                <a:schemeClr val="bg1"/>
              </a:solidFill>
            </a:endParaRPr>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10</a:t>
            </a:fld>
            <a:endParaRPr lang="en-US" altLang="ja-JP"/>
          </a:p>
        </p:txBody>
      </p:sp>
      <p:sp>
        <p:nvSpPr>
          <p:cNvPr id="4" name="テキスト ボックス 3"/>
          <p:cNvSpPr txBox="1"/>
          <p:nvPr/>
        </p:nvSpPr>
        <p:spPr>
          <a:xfrm>
            <a:off x="361507" y="1513891"/>
            <a:ext cx="7985051" cy="64633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○全所有者への個別訪問等による働きかけ</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○報告に関する督促状の送付（</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H27.10</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28.4</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29.1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Text Box 1233"/>
          <p:cNvSpPr txBox="1">
            <a:spLocks noChangeArrowheads="1"/>
          </p:cNvSpPr>
          <p:nvPr/>
        </p:nvSpPr>
        <p:spPr bwMode="auto">
          <a:xfrm>
            <a:off x="192551" y="2197481"/>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耐震設計・改修に関する取組み</a:t>
            </a:r>
            <a:endParaRPr lang="ja-JP" altLang="en-US" dirty="0">
              <a:solidFill>
                <a:schemeClr val="bg1"/>
              </a:solidFill>
            </a:endParaRPr>
          </a:p>
        </p:txBody>
      </p:sp>
      <p:sp>
        <p:nvSpPr>
          <p:cNvPr id="5" name="テキスト ボックス 4"/>
          <p:cNvSpPr txBox="1"/>
          <p:nvPr/>
        </p:nvSpPr>
        <p:spPr>
          <a:xfrm>
            <a:off x="361507" y="2611968"/>
            <a:ext cx="8048846" cy="923330"/>
          </a:xfrm>
          <a:prstGeom prst="rect">
            <a:avLst/>
          </a:prstGeom>
          <a:noFill/>
        </p:spPr>
        <p:txBody>
          <a:bodyPr wrap="square" rtlCol="0">
            <a:spAutoFit/>
          </a:bodyPr>
          <a:lstStyle/>
          <a:p>
            <a:pPr marL="252000" indent="-457200"/>
            <a:r>
              <a:rPr lang="ja-JP" altLang="en-US" dirty="0">
                <a:latin typeface="Meiryo UI" panose="020B0604030504040204" pitchFamily="50" charset="-128"/>
                <a:ea typeface="Meiryo UI" panose="020B0604030504040204" pitchFamily="50" charset="-128"/>
                <a:cs typeface="Meiryo UI" panose="020B0604030504040204" pitchFamily="50" charset="-128"/>
              </a:rPr>
              <a:t>○集中取組期間（</a:t>
            </a:r>
            <a:r>
              <a:rPr lang="en-US" altLang="ja-JP" dirty="0">
                <a:latin typeface="Meiryo UI" panose="020B0604030504040204" pitchFamily="50" charset="-128"/>
                <a:ea typeface="Meiryo UI" panose="020B0604030504040204" pitchFamily="50" charset="-128"/>
                <a:cs typeface="Meiryo UI" panose="020B0604030504040204" pitchFamily="50" charset="-128"/>
              </a:rPr>
              <a:t>H29.7</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12</a:t>
            </a:r>
            <a:r>
              <a:rPr lang="ja-JP" altLang="en-US" dirty="0">
                <a:latin typeface="Meiryo UI" panose="020B0604030504040204" pitchFamily="50" charset="-128"/>
                <a:ea typeface="Meiryo UI" panose="020B0604030504040204" pitchFamily="50" charset="-128"/>
                <a:cs typeface="Meiryo UI" panose="020B0604030504040204" pitchFamily="50" charset="-128"/>
              </a:rPr>
              <a:t>）を定め、所管行政庁と連携し、耐震性の不足する建物所有者に対して、補助制度を活用して耐震改修等を実施されるよう働きかけるとともにアンケート、ヒアリングを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実施</a:t>
            </a:r>
            <a:endParaRPr kumimoji="1" lang="ja-JP" altLang="en-US" dirty="0"/>
          </a:p>
        </p:txBody>
      </p:sp>
      <p:sp>
        <p:nvSpPr>
          <p:cNvPr id="14" name="Text Box 1233"/>
          <p:cNvSpPr txBox="1">
            <a:spLocks noChangeArrowheads="1"/>
          </p:cNvSpPr>
          <p:nvPr/>
        </p:nvSpPr>
        <p:spPr bwMode="auto">
          <a:xfrm>
            <a:off x="196114" y="3517033"/>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相談窓口の設置</a:t>
            </a:r>
            <a:endParaRPr lang="ja-JP" altLang="en-US" dirty="0">
              <a:solidFill>
                <a:schemeClr val="bg1"/>
              </a:solidFill>
            </a:endParaRPr>
          </a:p>
        </p:txBody>
      </p:sp>
      <p:sp>
        <p:nvSpPr>
          <p:cNvPr id="7" name="テキスト ボックス 6"/>
          <p:cNvSpPr txBox="1"/>
          <p:nvPr/>
        </p:nvSpPr>
        <p:spPr>
          <a:xfrm>
            <a:off x="365070" y="3949854"/>
            <a:ext cx="7846828" cy="646331"/>
          </a:xfrm>
          <a:prstGeom prst="rect">
            <a:avLst/>
          </a:prstGeom>
          <a:noFill/>
        </p:spPr>
        <p:txBody>
          <a:bodyPr wrap="square" rtlCol="0">
            <a:spAutoFit/>
          </a:bodyPr>
          <a:lstStyle/>
          <a:p>
            <a:pPr marL="216000" indent="-457200"/>
            <a:r>
              <a:rPr lang="ja-JP" altLang="ja-JP" dirty="0">
                <a:latin typeface="Meiryo UI" panose="020B0604030504040204" pitchFamily="50" charset="-128"/>
                <a:ea typeface="Meiryo UI" panose="020B0604030504040204" pitchFamily="50" charset="-128"/>
                <a:cs typeface="Meiryo UI" panose="020B0604030504040204" pitchFamily="50" charset="-128"/>
              </a:rPr>
              <a:t>○建築関係</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団体（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大阪府建築士</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事務</a:t>
            </a:r>
            <a:r>
              <a:rPr lang="ja-JP" altLang="ja-JP" dirty="0">
                <a:latin typeface="Meiryo UI" panose="020B0604030504040204" pitchFamily="50" charset="-128"/>
                <a:ea typeface="Meiryo UI" panose="020B0604030504040204" pitchFamily="50" charset="-128"/>
                <a:cs typeface="Meiryo UI" panose="020B0604030504040204" pitchFamily="50" charset="-128"/>
              </a:rPr>
              <a:t>所協会</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大阪</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建築防災</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センター</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日本建築構造技術者協会関西支部）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dirty="0">
                <a:latin typeface="Meiryo UI" panose="020B0604030504040204" pitchFamily="50" charset="-128"/>
                <a:ea typeface="Meiryo UI" panose="020B0604030504040204" pitchFamily="50" charset="-128"/>
                <a:cs typeface="Meiryo UI" panose="020B0604030504040204" pitchFamily="50" charset="-128"/>
              </a:rPr>
              <a:t>よる所有者等向け相談</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窓口</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設置</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Text Box 1233"/>
          <p:cNvSpPr txBox="1">
            <a:spLocks noChangeArrowheads="1"/>
          </p:cNvSpPr>
          <p:nvPr/>
        </p:nvSpPr>
        <p:spPr bwMode="auto">
          <a:xfrm>
            <a:off x="208471" y="4696663"/>
            <a:ext cx="449330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分譲マンションへの耐震化の取組み</a:t>
            </a:r>
            <a:endParaRPr lang="ja-JP" altLang="en-US" dirty="0">
              <a:solidFill>
                <a:schemeClr val="bg1"/>
              </a:solidFill>
            </a:endParaRPr>
          </a:p>
        </p:txBody>
      </p:sp>
      <p:sp>
        <p:nvSpPr>
          <p:cNvPr id="13" name="テキスト ボックス 12"/>
          <p:cNvSpPr txBox="1"/>
          <p:nvPr/>
        </p:nvSpPr>
        <p:spPr>
          <a:xfrm>
            <a:off x="363779" y="5102188"/>
            <a:ext cx="8357140" cy="1569660"/>
          </a:xfrm>
          <a:prstGeom prst="rect">
            <a:avLst/>
          </a:prstGeom>
          <a:noFill/>
        </p:spPr>
        <p:txBody>
          <a:bodyPr wrap="square" rtlCol="0">
            <a:spAutoFit/>
          </a:bodyPr>
          <a:lstStyle/>
          <a:p>
            <a:pPr marL="216000" indent="-457200"/>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耐震化に向けた総合的なサポート</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216000" indent="-457200"/>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　市町と連携した意識啓発</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216000" lvl="0" indent="-457200"/>
            <a:r>
              <a:rPr lang="ja-JP" altLang="en-US"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建築士等の専門家派遣によるサポート</a:t>
            </a: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16000" lvl="0" indent="-457200"/>
            <a:r>
              <a:rPr lang="ja-JP" altLang="en-US"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工事実施段階まで継続的に管理組合をサポートする信頼できる事業者の情報提供</a:t>
            </a: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16000" lvl="0" indent="-457200"/>
            <a:r>
              <a:rPr lang="ja-JP"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耐震化の補助制度</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の創設</a:t>
            </a:r>
            <a:endParaRPr lang="ja-JP" altLang="en-US"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16000" lvl="0" indent="-457200"/>
            <a:r>
              <a:rPr lang="ja-JP" altLang="en-US"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耐震診断、補強設計、耐震改修への補助（</a:t>
            </a:r>
            <a:r>
              <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5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74874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800"/>
            <a:ext cx="7594600" cy="404813"/>
          </a:xfrm>
        </p:spPr>
        <p:txBody>
          <a:bodyPr/>
          <a:lstStyle/>
          <a:p>
            <a:r>
              <a:rPr lang="ja-JP" altLang="en-US" dirty="0" smtClean="0"/>
              <a:t>２</a:t>
            </a:r>
            <a:r>
              <a:rPr kumimoji="1" lang="ja-JP" altLang="en-US" dirty="0" smtClean="0"/>
              <a:t>－４．</a:t>
            </a:r>
            <a:r>
              <a:rPr lang="ja-JP" altLang="en-US" dirty="0" smtClean="0"/>
              <a:t>大阪府の取組み</a:t>
            </a:r>
            <a:r>
              <a:rPr lang="en-US" altLang="ja-JP" dirty="0" smtClean="0"/>
              <a:t>(2)</a:t>
            </a:r>
            <a:endParaRPr kumimoji="1" lang="ja-JP" altLang="en-US" dirty="0"/>
          </a:p>
        </p:txBody>
      </p:sp>
      <p:sp>
        <p:nvSpPr>
          <p:cNvPr id="11" name="Text Box 1233"/>
          <p:cNvSpPr txBox="1">
            <a:spLocks noChangeArrowheads="1"/>
          </p:cNvSpPr>
          <p:nvPr/>
        </p:nvSpPr>
        <p:spPr bwMode="auto">
          <a:xfrm>
            <a:off x="192550" y="1086394"/>
            <a:ext cx="6315825"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容積率緩和による建替えの促進（総合設計制度の拡充　　</a:t>
            </a:r>
            <a:r>
              <a:rPr kumimoji="0" lang="en-US" altLang="ja-JP" kern="0" spc="-150" dirty="0" smtClean="0">
                <a:solidFill>
                  <a:sysClr val="window" lastClr="FFFFFF"/>
                </a:solidFill>
                <a:latin typeface="HGP創英角ｺﾞｼｯｸUB" pitchFamily="50" charset="-128"/>
                <a:ea typeface="HGP創英角ｺﾞｼｯｸUB" pitchFamily="50" charset="-128"/>
              </a:rPr>
              <a:t>H30.4</a:t>
            </a:r>
            <a:r>
              <a:rPr kumimoji="0" lang="ja-JP" altLang="en-US" kern="0" spc="-150" dirty="0" smtClean="0">
                <a:solidFill>
                  <a:sysClr val="window" lastClr="FFFFFF"/>
                </a:solidFill>
                <a:latin typeface="HGP創英角ｺﾞｼｯｸUB" pitchFamily="50" charset="-128"/>
                <a:ea typeface="HGP創英角ｺﾞｼｯｸUB" pitchFamily="50" charset="-128"/>
              </a:rPr>
              <a:t>～）</a:t>
            </a:r>
            <a:endParaRPr lang="ja-JP" altLang="en-US" dirty="0">
              <a:solidFill>
                <a:schemeClr val="bg1"/>
              </a:solidFill>
            </a:endParaRPr>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11</a:t>
            </a:fld>
            <a:endParaRPr lang="en-US" altLang="ja-JP"/>
          </a:p>
        </p:txBody>
      </p:sp>
      <p:sp>
        <p:nvSpPr>
          <p:cNvPr id="4" name="テキスト ボックス 3"/>
          <p:cNvSpPr txBox="1"/>
          <p:nvPr/>
        </p:nvSpPr>
        <p:spPr>
          <a:xfrm>
            <a:off x="361507" y="1543425"/>
            <a:ext cx="8261498" cy="2893100"/>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耐震性が不足した建築物の建替促進</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・耐震診断が義務付けられた建築物の建替えに際する割増し</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⇒建築物の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層分を割増し</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・マンション建替法により要除却マンションとして認定された建築物の建替えに際する割増し</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⇒現行の総合設計制度の容積率割増しを</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倍よりも要件（道路幅員、公開空地）を緩和</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○建築物の防災性の向上</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・前述で対象となる建築物で災害時の備えとなる設備（かまどベンチ、マンホールトイレ等）を設け</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一時避難スペースや災害時利用貯水槽が設置されるもの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⇒公開空地の</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を上限に、一時避難スペースの面積相当分を割増し</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災害時利用の貯水槽は、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㎡を上限に貯水量</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㎥あたり</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換算した面積相当分を割増し</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20562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800"/>
            <a:ext cx="7594600" cy="404813"/>
          </a:xfrm>
        </p:spPr>
        <p:txBody>
          <a:bodyPr/>
          <a:lstStyle/>
          <a:p>
            <a:r>
              <a:rPr lang="ja-JP" altLang="en-US" dirty="0" smtClean="0"/>
              <a:t>２</a:t>
            </a:r>
            <a:r>
              <a:rPr kumimoji="1" lang="ja-JP" altLang="en-US" dirty="0" smtClean="0"/>
              <a:t>－５．</a:t>
            </a:r>
            <a:r>
              <a:rPr lang="ja-JP" altLang="en-US" dirty="0"/>
              <a:t>耐震性が不足する建築物の</a:t>
            </a:r>
            <a:r>
              <a:rPr lang="ja-JP" altLang="en-US" dirty="0" smtClean="0"/>
              <a:t>現状</a:t>
            </a:r>
            <a:r>
              <a:rPr lang="en-US" altLang="ja-JP" dirty="0" smtClean="0"/>
              <a:t>(1)</a:t>
            </a:r>
            <a:endParaRPr kumimoji="1" lang="ja-JP" altLang="en-US" dirty="0"/>
          </a:p>
        </p:txBody>
      </p:sp>
      <p:sp>
        <p:nvSpPr>
          <p:cNvPr id="9" name="テキスト ボックス 8"/>
          <p:cNvSpPr txBox="1"/>
          <p:nvPr/>
        </p:nvSpPr>
        <p:spPr>
          <a:xfrm>
            <a:off x="7546517" y="2401890"/>
            <a:ext cx="1151079" cy="307777"/>
          </a:xfrm>
          <a:prstGeom prst="rect">
            <a:avLst/>
          </a:prstGeom>
          <a:noFill/>
        </p:spPr>
        <p:txBody>
          <a:bodyPr wrap="square" rtlCol="0">
            <a:spAutoFit/>
          </a:bodyPr>
          <a:lstStyle/>
          <a:p>
            <a:r>
              <a:rPr lang="ja-JP" altLang="en-US" sz="1400" dirty="0" smtClean="0">
                <a:solidFill>
                  <a:srgbClr val="000000"/>
                </a:solidFill>
              </a:rPr>
              <a:t>単位：棟</a:t>
            </a:r>
            <a:endParaRPr lang="ja-JP" altLang="en-US" sz="1400" dirty="0">
              <a:solidFill>
                <a:srgbClr val="000000"/>
              </a:solidFill>
            </a:endParaRPr>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solidFill>
                  <a:srgbClr val="000000"/>
                </a:solidFill>
              </a:rPr>
              <a:pPr>
                <a:defRPr/>
              </a:pPr>
              <a:t>12</a:t>
            </a:fld>
            <a:endParaRPr lang="en-US" altLang="ja-JP">
              <a:solidFill>
                <a:srgbClr val="000000"/>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2259105939"/>
              </p:ext>
            </p:extLst>
          </p:nvPr>
        </p:nvGraphicFramePr>
        <p:xfrm>
          <a:off x="708775" y="2686935"/>
          <a:ext cx="7734580" cy="1097280"/>
        </p:xfrm>
        <a:graphic>
          <a:graphicData uri="http://schemas.openxmlformats.org/drawingml/2006/table">
            <a:tbl>
              <a:tblPr firstRow="1" bandRow="1">
                <a:tableStyleId>{5940675A-B579-460E-94D1-54222C63F5DA}</a:tableStyleId>
              </a:tblPr>
              <a:tblGrid>
                <a:gridCol w="1546916">
                  <a:extLst>
                    <a:ext uri="{9D8B030D-6E8A-4147-A177-3AD203B41FA5}">
                      <a16:colId xmlns:a16="http://schemas.microsoft.com/office/drawing/2014/main" val="20000"/>
                    </a:ext>
                  </a:extLst>
                </a:gridCol>
                <a:gridCol w="1546916">
                  <a:extLst>
                    <a:ext uri="{9D8B030D-6E8A-4147-A177-3AD203B41FA5}">
                      <a16:colId xmlns:a16="http://schemas.microsoft.com/office/drawing/2014/main" val="20001"/>
                    </a:ext>
                  </a:extLst>
                </a:gridCol>
                <a:gridCol w="1546916">
                  <a:extLst>
                    <a:ext uri="{9D8B030D-6E8A-4147-A177-3AD203B41FA5}">
                      <a16:colId xmlns:a16="http://schemas.microsoft.com/office/drawing/2014/main" val="20002"/>
                    </a:ext>
                  </a:extLst>
                </a:gridCol>
                <a:gridCol w="1546916">
                  <a:extLst>
                    <a:ext uri="{9D8B030D-6E8A-4147-A177-3AD203B41FA5}">
                      <a16:colId xmlns:a16="http://schemas.microsoft.com/office/drawing/2014/main" val="20003"/>
                    </a:ext>
                  </a:extLst>
                </a:gridCol>
                <a:gridCol w="1546916">
                  <a:extLst>
                    <a:ext uri="{9D8B030D-6E8A-4147-A177-3AD203B41FA5}">
                      <a16:colId xmlns:a16="http://schemas.microsoft.com/office/drawing/2014/main" val="20004"/>
                    </a:ext>
                  </a:extLst>
                </a:gridCol>
              </a:tblGrid>
              <a:tr h="691983">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未報告</a:t>
                      </a:r>
                    </a:p>
                  </a:txBody>
                  <a:tcPr anchor="ct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耐震性不足</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endPar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耐震性不足</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endPar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耐震性有</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370840">
                <a:tc>
                  <a:txBody>
                    <a:bodyPr/>
                    <a:lstStyle/>
                    <a:p>
                      <a:pPr marL="0" marR="0" indent="0" algn="ctr" defTabSz="914278" rtl="0" eaLnBrk="1" fontAlgn="auto" latinLnBrk="0" hangingPunct="1">
                        <a:lnSpc>
                          <a:spcPct val="100000"/>
                        </a:lnSpc>
                        <a:spcBef>
                          <a:spcPts val="0"/>
                        </a:spcBef>
                        <a:spcAft>
                          <a:spcPts val="60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６９</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spcAft>
                          <a:spcPts val="600"/>
                        </a:spcAft>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１２２</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278" rtl="0" eaLnBrk="1" fontAlgn="auto" latinLnBrk="0" hangingPunct="1">
                        <a:lnSpc>
                          <a:spcPct val="100000"/>
                        </a:lnSpc>
                        <a:spcBef>
                          <a:spcPts val="0"/>
                        </a:spcBef>
                        <a:spcAft>
                          <a:spcPts val="60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７９</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278" rtl="0" eaLnBrk="1" fontAlgn="auto" latinLnBrk="0" hangingPunct="1">
                        <a:lnSpc>
                          <a:spcPct val="100000"/>
                        </a:lnSpc>
                        <a:spcBef>
                          <a:spcPts val="0"/>
                        </a:spcBef>
                        <a:spcAft>
                          <a:spcPts val="60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７８</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278" rtl="0" eaLnBrk="1" fontAlgn="auto" latinLnBrk="0" hangingPunct="1">
                        <a:lnSpc>
                          <a:spcPct val="100000"/>
                        </a:lnSpc>
                        <a:spcBef>
                          <a:spcPts val="0"/>
                        </a:spcBef>
                        <a:spcAft>
                          <a:spcPts val="60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３４８</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3" name="テキスト ボックス 12"/>
          <p:cNvSpPr txBox="1"/>
          <p:nvPr/>
        </p:nvSpPr>
        <p:spPr>
          <a:xfrm>
            <a:off x="296238" y="2083767"/>
            <a:ext cx="7327067" cy="400110"/>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■広域緊急交通路沿道建築物の耐震性の状況</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末時点）</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229497" y="5579664"/>
            <a:ext cx="5586403" cy="630942"/>
          </a:xfrm>
          <a:prstGeom prst="rect">
            <a:avLst/>
          </a:prstGeom>
          <a:noFill/>
          <a:ln w="3175">
            <a:solidFill>
              <a:schemeClr val="tx1"/>
            </a:solidFill>
          </a:ln>
        </p:spPr>
        <p:txBody>
          <a:bodyPr wrap="square" rtlCol="0">
            <a:spAutoFit/>
          </a:bodyPr>
          <a:lstStyle/>
          <a:p>
            <a:pPr>
              <a:lnSpc>
                <a:spcPts val="1400"/>
              </a:lnSpc>
            </a:pPr>
            <a:r>
              <a:rPr kumimoji="1" lang="en-US" altLang="ja-JP" sz="1200" dirty="0" smtClean="0"/>
              <a:t>Ⅰ</a:t>
            </a:r>
            <a:r>
              <a:rPr kumimoji="1" lang="ja-JP" altLang="en-US" sz="1200" dirty="0" smtClean="0"/>
              <a:t>　　</a:t>
            </a:r>
            <a:r>
              <a:rPr lang="ja-JP" altLang="en-US" sz="1200" dirty="0"/>
              <a:t>大規模の地震の震動及び衝撃に対して倒壊し、又は崩壊する</a:t>
            </a:r>
            <a:r>
              <a:rPr lang="ja-JP" altLang="en-US" sz="1200" b="1" dirty="0" smtClean="0">
                <a:solidFill>
                  <a:srgbClr val="FF0000"/>
                </a:solidFill>
              </a:rPr>
              <a:t>危険性が高い</a:t>
            </a:r>
            <a:endParaRPr lang="en-US" altLang="ja-JP" sz="1200" b="1" dirty="0" smtClean="0">
              <a:solidFill>
                <a:srgbClr val="FF0000"/>
              </a:solidFill>
            </a:endParaRPr>
          </a:p>
          <a:p>
            <a:pPr>
              <a:lnSpc>
                <a:spcPts val="1400"/>
              </a:lnSpc>
            </a:pPr>
            <a:r>
              <a:rPr lang="en-US" altLang="ja-JP" sz="1200" dirty="0" smtClean="0"/>
              <a:t>Ⅱ</a:t>
            </a:r>
            <a:r>
              <a:rPr lang="ja-JP" altLang="en-US" sz="1200" dirty="0" smtClean="0"/>
              <a:t>　　大規模</a:t>
            </a:r>
            <a:r>
              <a:rPr lang="ja-JP" altLang="en-US" sz="1200" dirty="0"/>
              <a:t>の地震の震動及び衝撃に対して倒壊し、又は崩壊する</a:t>
            </a:r>
            <a:r>
              <a:rPr lang="ja-JP" altLang="en-US" sz="1200" b="1" dirty="0">
                <a:solidFill>
                  <a:srgbClr val="FF0000"/>
                </a:solidFill>
              </a:rPr>
              <a:t>危険性</a:t>
            </a:r>
            <a:r>
              <a:rPr lang="ja-JP" altLang="en-US" sz="1200" b="1" dirty="0" smtClean="0">
                <a:solidFill>
                  <a:srgbClr val="FF0000"/>
                </a:solidFill>
              </a:rPr>
              <a:t>がある</a:t>
            </a:r>
            <a:endParaRPr lang="en-US" altLang="ja-JP" sz="1200" b="1" dirty="0" smtClean="0">
              <a:solidFill>
                <a:srgbClr val="FF0000"/>
              </a:solidFill>
            </a:endParaRPr>
          </a:p>
          <a:p>
            <a:pPr>
              <a:lnSpc>
                <a:spcPts val="1400"/>
              </a:lnSpc>
            </a:pPr>
            <a:r>
              <a:rPr lang="en-US" altLang="ja-JP" sz="1200" dirty="0" smtClean="0"/>
              <a:t>Ⅲ</a:t>
            </a:r>
            <a:r>
              <a:rPr lang="ja-JP" altLang="en-US" sz="1200" dirty="0"/>
              <a:t>　</a:t>
            </a:r>
            <a:r>
              <a:rPr lang="ja-JP" altLang="en-US" sz="1200" dirty="0" smtClean="0"/>
              <a:t>　</a:t>
            </a:r>
            <a:r>
              <a:rPr lang="ja-JP" altLang="en-US" sz="1200" dirty="0"/>
              <a:t>大規模の地震の震動及び衝撃に対して倒壊し、又は崩壊する</a:t>
            </a:r>
            <a:r>
              <a:rPr lang="ja-JP" altLang="en-US" sz="1200" b="1" dirty="0"/>
              <a:t>危険性</a:t>
            </a:r>
            <a:r>
              <a:rPr lang="ja-JP" altLang="en-US" sz="1200" b="1" dirty="0" smtClean="0"/>
              <a:t>が低い</a:t>
            </a:r>
            <a:r>
              <a:rPr lang="ja-JP" altLang="en-US" sz="1200" dirty="0"/>
              <a:t>　</a:t>
            </a:r>
            <a:endParaRPr kumimoji="1" lang="ja-JP" altLang="en-US" sz="1200" dirty="0"/>
          </a:p>
        </p:txBody>
      </p:sp>
    </p:spTree>
    <p:extLst>
      <p:ext uri="{BB962C8B-B14F-4D97-AF65-F5344CB8AC3E}">
        <p14:creationId xmlns:p14="http://schemas.microsoft.com/office/powerpoint/2010/main" val="3770603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2004" y="1690387"/>
            <a:ext cx="4493141" cy="2078916"/>
          </a:xfrm>
          <a:prstGeom prst="rect">
            <a:avLst/>
          </a:prstGeom>
        </p:spPr>
      </p:pic>
      <p:sp>
        <p:nvSpPr>
          <p:cNvPr id="4" name="タイトル 1"/>
          <p:cNvSpPr>
            <a:spLocks noGrp="1"/>
          </p:cNvSpPr>
          <p:nvPr>
            <p:ph type="title"/>
          </p:nvPr>
        </p:nvSpPr>
        <p:spPr/>
        <p:txBody>
          <a:bodyPr/>
          <a:lstStyle/>
          <a:p>
            <a:r>
              <a:rPr lang="ja-JP" altLang="en-US" dirty="0" smtClean="0"/>
              <a:t>２－５．</a:t>
            </a:r>
            <a:r>
              <a:rPr lang="ja-JP" altLang="en-US" dirty="0"/>
              <a:t>耐震性</a:t>
            </a:r>
            <a:r>
              <a:rPr lang="ja-JP" altLang="en-US" dirty="0" smtClean="0"/>
              <a:t>が</a:t>
            </a:r>
            <a:r>
              <a:rPr lang="ja-JP" altLang="en-US" dirty="0"/>
              <a:t>不足する</a:t>
            </a:r>
            <a:r>
              <a:rPr lang="ja-JP" altLang="en-US" dirty="0" smtClean="0"/>
              <a:t>建築物</a:t>
            </a:r>
            <a:r>
              <a:rPr lang="ja-JP" altLang="en-US" dirty="0"/>
              <a:t>の</a:t>
            </a:r>
            <a:r>
              <a:rPr lang="ja-JP" altLang="en-US" dirty="0" smtClean="0"/>
              <a:t>現状</a:t>
            </a:r>
            <a:r>
              <a:rPr lang="en-US" altLang="ja-JP" dirty="0" smtClean="0"/>
              <a:t>(2)</a:t>
            </a:r>
            <a:r>
              <a:rPr lang="ja-JP" altLang="en-US" dirty="0" smtClean="0"/>
              <a:t>所有者</a:t>
            </a:r>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solidFill>
                  <a:srgbClr val="000000"/>
                </a:solidFill>
              </a:rPr>
              <a:pPr>
                <a:defRPr/>
              </a:pPr>
              <a:t>13</a:t>
            </a:fld>
            <a:endParaRPr lang="en-US" altLang="ja-JP">
              <a:solidFill>
                <a:srgbClr val="000000"/>
              </a:solidFill>
            </a:endParaRPr>
          </a:p>
        </p:txBody>
      </p:sp>
      <p:sp>
        <p:nvSpPr>
          <p:cNvPr id="31" name="テキスト ボックス 30"/>
          <p:cNvSpPr txBox="1"/>
          <p:nvPr/>
        </p:nvSpPr>
        <p:spPr>
          <a:xfrm>
            <a:off x="242998" y="923079"/>
            <a:ext cx="8802147" cy="723275"/>
          </a:xfrm>
          <a:prstGeom prst="rect">
            <a:avLst/>
          </a:prstGeom>
          <a:noFill/>
        </p:spPr>
        <p:txBody>
          <a:bodyPr wrap="square" rtlCol="0">
            <a:spAutoFit/>
          </a:bodyPr>
          <a:lstStyle/>
          <a:p>
            <a:pPr>
              <a:spcBef>
                <a:spcPts val="600"/>
              </a:spcBef>
            </a:pP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全体で</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は単独所有が約</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割であるが、</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5,000</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㎡超になると複数所有が</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割を超える。</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○「賃貸</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マンション</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」、「事務所・店舗」は</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5,000</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㎡を超えると、所有者はほぼ法人になる。</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2711116945"/>
              </p:ext>
            </p:extLst>
          </p:nvPr>
        </p:nvGraphicFramePr>
        <p:xfrm>
          <a:off x="425303" y="3732200"/>
          <a:ext cx="5252165" cy="2991197"/>
        </p:xfrm>
        <a:graphic>
          <a:graphicData uri="http://schemas.openxmlformats.org/drawingml/2006/table">
            <a:tbl>
              <a:tblPr/>
              <a:tblGrid>
                <a:gridCol w="335089">
                  <a:extLst>
                    <a:ext uri="{9D8B030D-6E8A-4147-A177-3AD203B41FA5}">
                      <a16:colId xmlns:a16="http://schemas.microsoft.com/office/drawing/2014/main" val="20000"/>
                    </a:ext>
                  </a:extLst>
                </a:gridCol>
                <a:gridCol w="1067159">
                  <a:extLst>
                    <a:ext uri="{9D8B030D-6E8A-4147-A177-3AD203B41FA5}">
                      <a16:colId xmlns:a16="http://schemas.microsoft.com/office/drawing/2014/main" val="20001"/>
                    </a:ext>
                  </a:extLst>
                </a:gridCol>
                <a:gridCol w="590909">
                  <a:extLst>
                    <a:ext uri="{9D8B030D-6E8A-4147-A177-3AD203B41FA5}">
                      <a16:colId xmlns:a16="http://schemas.microsoft.com/office/drawing/2014/main" val="20002"/>
                    </a:ext>
                  </a:extLst>
                </a:gridCol>
                <a:gridCol w="590909">
                  <a:extLst>
                    <a:ext uri="{9D8B030D-6E8A-4147-A177-3AD203B41FA5}">
                      <a16:colId xmlns:a16="http://schemas.microsoft.com/office/drawing/2014/main" val="20003"/>
                    </a:ext>
                  </a:extLst>
                </a:gridCol>
                <a:gridCol w="895372">
                  <a:extLst>
                    <a:ext uri="{9D8B030D-6E8A-4147-A177-3AD203B41FA5}">
                      <a16:colId xmlns:a16="http://schemas.microsoft.com/office/drawing/2014/main" val="20004"/>
                    </a:ext>
                  </a:extLst>
                </a:gridCol>
                <a:gridCol w="590909">
                  <a:extLst>
                    <a:ext uri="{9D8B030D-6E8A-4147-A177-3AD203B41FA5}">
                      <a16:colId xmlns:a16="http://schemas.microsoft.com/office/drawing/2014/main" val="20005"/>
                    </a:ext>
                  </a:extLst>
                </a:gridCol>
                <a:gridCol w="590909">
                  <a:extLst>
                    <a:ext uri="{9D8B030D-6E8A-4147-A177-3AD203B41FA5}">
                      <a16:colId xmlns:a16="http://schemas.microsoft.com/office/drawing/2014/main" val="20006"/>
                    </a:ext>
                  </a:extLst>
                </a:gridCol>
                <a:gridCol w="590909">
                  <a:extLst>
                    <a:ext uri="{9D8B030D-6E8A-4147-A177-3AD203B41FA5}">
                      <a16:colId xmlns:a16="http://schemas.microsoft.com/office/drawing/2014/main" val="20007"/>
                    </a:ext>
                  </a:extLst>
                </a:gridCol>
              </a:tblGrid>
              <a:tr h="308957">
                <a:tc gridSpan="2">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用途</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個人</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法人</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法人</a:t>
                      </a:r>
                      <a:r>
                        <a:rPr lang="ja-JP" altLang="en-US"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、個人</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公共</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不明</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4479">
                <a:tc gridSpan="2">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戸建住宅</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4479">
                <a:tc gridSpan="2">
                  <a:txBody>
                    <a:bodyPr/>
                    <a:lstStyle/>
                    <a:p>
                      <a:pPr algn="l" fontAlgn="ctr"/>
                      <a:r>
                        <a:rPr lang="ja-JP" altLang="en-US"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分譲マンション</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以下</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超</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4479">
                <a:tc gridSpan="2">
                  <a:txBody>
                    <a:bodyPr/>
                    <a:lstStyle/>
                    <a:p>
                      <a:pPr algn="l" fontAlgn="ctr"/>
                      <a:r>
                        <a:rPr lang="ja-JP" altLang="en-US"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賃貸マンション</a:t>
                      </a:r>
                      <a:endParaRPr lang="zh-TW"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以下</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超</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54479">
                <a:tc gridSpan="2">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事務所・店舗</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以下</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超</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28</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54479">
                <a:tc gridSpan="2">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1"/>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以下</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2"/>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超</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54479">
                <a:tc gridSpan="2">
                  <a:txBody>
                    <a:bodyPr/>
                    <a:lstStyle/>
                    <a:p>
                      <a:pPr algn="l"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118</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4"/>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以下</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98</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5"/>
                  </a:ext>
                </a:extLst>
              </a:tr>
              <a:tr h="154479">
                <a:tc>
                  <a:txBody>
                    <a:bodyPr/>
                    <a:lstStyle/>
                    <a:p>
                      <a:pPr algn="l" fontAlgn="ctr"/>
                      <a:r>
                        <a:rPr lang="ja-JP" altLang="en-US" sz="1100" b="0" i="0" u="none" strike="noStrike">
                          <a:solidFill>
                            <a:srgbClr val="000000"/>
                          </a:solidFill>
                          <a:effectLst/>
                          <a:latin typeface="ＭＳ Ｐゴシック"/>
                        </a:rPr>
                        <a:t>　</a:t>
                      </a:r>
                    </a:p>
                  </a:txBody>
                  <a:tcPr marL="36000" marR="3600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超</a:t>
                      </a:r>
                    </a:p>
                  </a:txBody>
                  <a:tcPr marL="36000" marR="3600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396381444"/>
              </p:ext>
            </p:extLst>
          </p:nvPr>
        </p:nvGraphicFramePr>
        <p:xfrm>
          <a:off x="480418" y="1787269"/>
          <a:ext cx="3362544" cy="1764180"/>
        </p:xfrm>
        <a:graphic>
          <a:graphicData uri="http://schemas.openxmlformats.org/drawingml/2006/table">
            <a:tbl>
              <a:tblPr/>
              <a:tblGrid>
                <a:gridCol w="926075">
                  <a:extLst>
                    <a:ext uri="{9D8B030D-6E8A-4147-A177-3AD203B41FA5}">
                      <a16:colId xmlns:a16="http://schemas.microsoft.com/office/drawing/2014/main" val="20000"/>
                    </a:ext>
                  </a:extLst>
                </a:gridCol>
                <a:gridCol w="558785">
                  <a:extLst>
                    <a:ext uri="{9D8B030D-6E8A-4147-A177-3AD203B41FA5}">
                      <a16:colId xmlns:a16="http://schemas.microsoft.com/office/drawing/2014/main" val="20001"/>
                    </a:ext>
                  </a:extLst>
                </a:gridCol>
                <a:gridCol w="649850">
                  <a:extLst>
                    <a:ext uri="{9D8B030D-6E8A-4147-A177-3AD203B41FA5}">
                      <a16:colId xmlns:a16="http://schemas.microsoft.com/office/drawing/2014/main" val="20002"/>
                    </a:ext>
                  </a:extLst>
                </a:gridCol>
                <a:gridCol w="584115">
                  <a:extLst>
                    <a:ext uri="{9D8B030D-6E8A-4147-A177-3AD203B41FA5}">
                      <a16:colId xmlns:a16="http://schemas.microsoft.com/office/drawing/2014/main" val="20003"/>
                    </a:ext>
                  </a:extLst>
                </a:gridCol>
                <a:gridCol w="643719">
                  <a:extLst>
                    <a:ext uri="{9D8B030D-6E8A-4147-A177-3AD203B41FA5}">
                      <a16:colId xmlns:a16="http://schemas.microsoft.com/office/drawing/2014/main" val="20004"/>
                    </a:ext>
                  </a:extLst>
                </a:gridCol>
              </a:tblGrid>
              <a:tr h="0">
                <a:tc>
                  <a:txBody>
                    <a:bodyPr/>
                    <a:lstStyle/>
                    <a:p>
                      <a:pPr algn="ctr" fontAlgn="ct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面積別</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1800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棟数</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所有形態</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棟数</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割合</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rowSpan="3">
                  <a:txBody>
                    <a:bodyPr/>
                    <a:lstStyle/>
                    <a:p>
                      <a:pPr algn="ctr"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以下</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1800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単独</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149</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78%</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0">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145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複数</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0">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145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不明</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rowSpan="2">
                  <a:txBody>
                    <a:bodyPr/>
                    <a:lstStyle/>
                    <a:p>
                      <a:pPr marL="0" marR="0" indent="0" algn="ctr" defTabSz="914278" rtl="0" eaLnBrk="1" fontAlgn="ctr" latinLnBrk="0" hangingPunct="1">
                        <a:lnSpc>
                          <a:spcPct val="100000"/>
                        </a:lnSpc>
                        <a:spcBef>
                          <a:spcPts val="0"/>
                        </a:spcBef>
                        <a:spcAft>
                          <a:spcPts val="0"/>
                        </a:spcAft>
                        <a:buClrTx/>
                        <a:buSzTx/>
                        <a:buFontTx/>
                        <a:buNone/>
                        <a:tabLst/>
                        <a:defRPr/>
                      </a:pP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超</a:t>
                      </a:r>
                    </a:p>
                  </a:txBody>
                  <a:tcPr marL="36000" marR="36000" marT="18000" marB="1800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indent="0" algn="ctr" defTabSz="914278"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79</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単独</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0">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145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複数</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42</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rowSpan="3">
                  <a:txBody>
                    <a:bodyPr/>
                    <a:lstStyle/>
                    <a:p>
                      <a:pPr marL="0" marR="0" indent="0" algn="ctr" defTabSz="914278"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総計</a:t>
                      </a:r>
                    </a:p>
                  </a:txBody>
                  <a:tcPr marL="36000" marR="36000" marT="18000" marB="1800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marL="0" marR="0" indent="0" algn="ctr" defTabSz="914278"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270</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単独</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186</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69%</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0">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145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複数</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77</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0">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145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不明</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36000" marR="36000" marT="18000" marB="18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36000" marR="36000" marT="18000" marB="1800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14" name="正方形/長方形 13"/>
          <p:cNvSpPr/>
          <p:nvPr/>
        </p:nvSpPr>
        <p:spPr>
          <a:xfrm>
            <a:off x="1967023" y="2969722"/>
            <a:ext cx="1871332" cy="20573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967023" y="2753698"/>
            <a:ext cx="1871332"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742371" y="2160227"/>
            <a:ext cx="341906" cy="1828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7761464" y="2612647"/>
            <a:ext cx="341906" cy="1828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27101" y="5548412"/>
            <a:ext cx="2589054" cy="1617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429111" y="5045719"/>
            <a:ext cx="2589054" cy="1617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6511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1247" y="2590845"/>
            <a:ext cx="4468755" cy="3621338"/>
          </a:xfrm>
          <a:prstGeom prst="rect">
            <a:avLst/>
          </a:prstGeom>
        </p:spPr>
      </p:pic>
      <p:sp>
        <p:nvSpPr>
          <p:cNvPr id="9218" name="タイトル 1"/>
          <p:cNvSpPr>
            <a:spLocks noGrp="1"/>
          </p:cNvSpPr>
          <p:nvPr>
            <p:ph type="title"/>
          </p:nvPr>
        </p:nvSpPr>
        <p:spPr/>
        <p:txBody>
          <a:bodyPr/>
          <a:lstStyle/>
          <a:p>
            <a:r>
              <a:rPr lang="ja-JP" altLang="en-US" dirty="0" smtClean="0"/>
              <a:t>２－５．</a:t>
            </a:r>
            <a:r>
              <a:rPr lang="ja-JP" altLang="en-US" dirty="0"/>
              <a:t>耐震性</a:t>
            </a:r>
            <a:r>
              <a:rPr lang="ja-JP" altLang="en-US" dirty="0" smtClean="0"/>
              <a:t>が不足する建築物</a:t>
            </a:r>
            <a:r>
              <a:rPr lang="ja-JP" altLang="en-US" dirty="0"/>
              <a:t>の</a:t>
            </a:r>
            <a:r>
              <a:rPr lang="ja-JP" altLang="en-US" dirty="0" smtClean="0"/>
              <a:t>現状</a:t>
            </a:r>
            <a:r>
              <a:rPr lang="en-US" altLang="ja-JP" dirty="0" smtClean="0"/>
              <a:t>(3)</a:t>
            </a:r>
            <a:r>
              <a:rPr lang="ja-JP" altLang="en-US" dirty="0" smtClean="0"/>
              <a:t>用途</a:t>
            </a:r>
          </a:p>
        </p:txBody>
      </p:sp>
      <p:sp>
        <p:nvSpPr>
          <p:cNvPr id="10" name="テキスト ボックス 9"/>
          <p:cNvSpPr txBox="1"/>
          <p:nvPr/>
        </p:nvSpPr>
        <p:spPr>
          <a:xfrm>
            <a:off x="95000" y="977802"/>
            <a:ext cx="9144001" cy="1169551"/>
          </a:xfrm>
          <a:prstGeom prst="rect">
            <a:avLst/>
          </a:prstGeom>
          <a:noFill/>
        </p:spPr>
        <p:txBody>
          <a:bodyPr wrap="square" rtlCol="0">
            <a:spAutoFit/>
          </a:bodyPr>
          <a:lstStyle/>
          <a:p>
            <a:pPr>
              <a:spcBef>
                <a:spcPts val="600"/>
              </a:spcBef>
            </a:pP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○建物用途は、事務所、店舗が約５割、</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マンション</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は分譲、賃貸とも約２割となっている。</a:t>
            </a:r>
            <a:endPar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5,000</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㎡以下で</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は事務所、店舗が多く、</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5,000</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㎡超で</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は分譲</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マンション</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が多い。</a:t>
            </a:r>
            <a:endParaRPr lang="en-US" altLang="ja-JP"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○分譲</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マンション</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5,000</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以下より</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5,000</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㎡超のほうが多い。</a:t>
            </a:r>
            <a:endParaRPr lang="en-US" altLang="ja-JP"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solidFill>
                  <a:srgbClr val="000000"/>
                </a:solidFill>
              </a:rPr>
              <a:pPr>
                <a:defRPr/>
              </a:pPr>
              <a:t>14</a:t>
            </a:fld>
            <a:endParaRPr lang="en-US" altLang="ja-JP">
              <a:solidFill>
                <a:srgbClr val="000000"/>
              </a:solidFill>
            </a:endParaRPr>
          </a:p>
        </p:txBody>
      </p:sp>
      <p:sp>
        <p:nvSpPr>
          <p:cNvPr id="16" name="テキスト ボックス 15"/>
          <p:cNvSpPr txBox="1"/>
          <p:nvPr/>
        </p:nvSpPr>
        <p:spPr>
          <a:xfrm>
            <a:off x="155834" y="2306991"/>
            <a:ext cx="2731852" cy="369332"/>
          </a:xfrm>
          <a:prstGeom prst="rect">
            <a:avLst/>
          </a:prstGeom>
          <a:noFill/>
        </p:spPr>
        <p:txBody>
          <a:bodyPr wrap="square" rtlCol="0">
            <a:spAutoFit/>
          </a:bodyPr>
          <a:lstStyle/>
          <a:p>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面積</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別の建物用途</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688761279"/>
              </p:ext>
            </p:extLst>
          </p:nvPr>
        </p:nvGraphicFramePr>
        <p:xfrm>
          <a:off x="286458" y="2655240"/>
          <a:ext cx="4439923" cy="4123781"/>
        </p:xfrm>
        <a:graphic>
          <a:graphicData uri="http://schemas.openxmlformats.org/drawingml/2006/table">
            <a:tbl>
              <a:tblPr/>
              <a:tblGrid>
                <a:gridCol w="428385">
                  <a:extLst>
                    <a:ext uri="{9D8B030D-6E8A-4147-A177-3AD203B41FA5}">
                      <a16:colId xmlns:a16="http://schemas.microsoft.com/office/drawing/2014/main" val="20000"/>
                    </a:ext>
                  </a:extLst>
                </a:gridCol>
                <a:gridCol w="1222058">
                  <a:extLst>
                    <a:ext uri="{9D8B030D-6E8A-4147-A177-3AD203B41FA5}">
                      <a16:colId xmlns:a16="http://schemas.microsoft.com/office/drawing/2014/main" val="20001"/>
                    </a:ext>
                  </a:extLst>
                </a:gridCol>
                <a:gridCol w="557896">
                  <a:extLst>
                    <a:ext uri="{9D8B030D-6E8A-4147-A177-3AD203B41FA5}">
                      <a16:colId xmlns:a16="http://schemas.microsoft.com/office/drawing/2014/main" val="20002"/>
                    </a:ext>
                  </a:extLst>
                </a:gridCol>
                <a:gridCol w="557896">
                  <a:extLst>
                    <a:ext uri="{9D8B030D-6E8A-4147-A177-3AD203B41FA5}">
                      <a16:colId xmlns:a16="http://schemas.microsoft.com/office/drawing/2014/main" val="20003"/>
                    </a:ext>
                  </a:extLst>
                </a:gridCol>
                <a:gridCol w="557896">
                  <a:extLst>
                    <a:ext uri="{9D8B030D-6E8A-4147-A177-3AD203B41FA5}">
                      <a16:colId xmlns:a16="http://schemas.microsoft.com/office/drawing/2014/main" val="20004"/>
                    </a:ext>
                  </a:extLst>
                </a:gridCol>
                <a:gridCol w="557896">
                  <a:extLst>
                    <a:ext uri="{9D8B030D-6E8A-4147-A177-3AD203B41FA5}">
                      <a16:colId xmlns:a16="http://schemas.microsoft.com/office/drawing/2014/main" val="20005"/>
                    </a:ext>
                  </a:extLst>
                </a:gridCol>
                <a:gridCol w="557896">
                  <a:extLst>
                    <a:ext uri="{9D8B030D-6E8A-4147-A177-3AD203B41FA5}">
                      <a16:colId xmlns:a16="http://schemas.microsoft.com/office/drawing/2014/main" val="20006"/>
                    </a:ext>
                  </a:extLst>
                </a:gridCol>
              </a:tblGrid>
              <a:tr h="210923">
                <a:tc>
                  <a:txBody>
                    <a:bodyPr/>
                    <a:lstStyle/>
                    <a:p>
                      <a:pPr algn="l" fontAlgn="ctr"/>
                      <a:r>
                        <a:rPr lang="ja-JP" altLang="en-US" sz="1100" b="0" i="0" u="none" strike="noStrike" dirty="0">
                          <a:solidFill>
                            <a:srgbClr val="000000"/>
                          </a:solidFill>
                          <a:effectLst/>
                          <a:latin typeface="Meiryo UI"/>
                        </a:rPr>
                        <a:t>　</a:t>
                      </a:r>
                    </a:p>
                  </a:txBody>
                  <a:tcPr marL="0" marR="0" marT="3600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algn="r" fontAlgn="ctr"/>
                      <a:r>
                        <a:rPr lang="zh-TW" altLang="en-US" sz="1100" b="0" i="0" u="none" strike="noStrike" dirty="0">
                          <a:solidFill>
                            <a:srgbClr val="000000"/>
                          </a:solidFill>
                          <a:effectLst/>
                          <a:latin typeface="Meiryo UI"/>
                        </a:rPr>
                        <a:t>耐震診断結果</a:t>
                      </a:r>
                    </a:p>
                  </a:txBody>
                  <a:tcPr marL="36000" marR="0" marT="3600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rowSpan="2">
                  <a:txBody>
                    <a:bodyPr/>
                    <a:lstStyle/>
                    <a:p>
                      <a:pPr algn="ctr" fontAlgn="ctr"/>
                      <a:r>
                        <a:rPr lang="en-US" altLang="ja-JP" sz="1100" b="0" i="0" u="none" strike="noStrike" dirty="0">
                          <a:solidFill>
                            <a:srgbClr val="000000"/>
                          </a:solidFill>
                          <a:effectLst/>
                          <a:latin typeface="Meiryo UI"/>
                        </a:rPr>
                        <a:t>Ⅰ</a:t>
                      </a:r>
                    </a:p>
                  </a:txBody>
                  <a:tcPr marL="36000" marR="0" marT="360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fontAlgn="ctr"/>
                      <a:r>
                        <a:rPr lang="en-US" altLang="ja-JP" sz="1100" b="0" i="0" u="none" strike="noStrike">
                          <a:solidFill>
                            <a:srgbClr val="000000"/>
                          </a:solidFill>
                          <a:effectLst/>
                          <a:latin typeface="Meiryo UI"/>
                        </a:rPr>
                        <a:t>Ⅱ</a:t>
                      </a:r>
                    </a:p>
                  </a:txBody>
                  <a:tcPr marL="36000" marR="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fontAlgn="ctr"/>
                      <a:r>
                        <a:rPr lang="ja-JP" altLang="en-US" sz="1100" b="0" i="0" u="none" strike="noStrike">
                          <a:solidFill>
                            <a:srgbClr val="000000"/>
                          </a:solidFill>
                          <a:effectLst/>
                          <a:latin typeface="Meiryo UI"/>
                        </a:rPr>
                        <a:t>未報告</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fontAlgn="ctr"/>
                      <a:r>
                        <a:rPr lang="ja-JP" altLang="en-US" sz="1100" b="0" i="0" u="none" strike="noStrike">
                          <a:solidFill>
                            <a:srgbClr val="000000"/>
                          </a:solidFill>
                          <a:effectLst/>
                          <a:latin typeface="Meiryo UI"/>
                        </a:rPr>
                        <a:t>計</a:t>
                      </a:r>
                    </a:p>
                  </a:txBody>
                  <a:tcPr marL="36000" marR="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fontAlgn="ctr"/>
                      <a:r>
                        <a:rPr lang="ja-JP" altLang="en-US" sz="1100" b="0" i="0" u="none" strike="noStrike">
                          <a:solidFill>
                            <a:srgbClr val="000000"/>
                          </a:solidFill>
                          <a:effectLst/>
                          <a:latin typeface="Meiryo UI"/>
                        </a:rPr>
                        <a:t>割合</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0923">
                <a:tc gridSpan="2">
                  <a:txBody>
                    <a:bodyPr/>
                    <a:lstStyle/>
                    <a:p>
                      <a:pPr algn="l" fontAlgn="ctr"/>
                      <a:r>
                        <a:rPr lang="ja-JP" altLang="en-US" sz="1100" b="0" i="0" u="none" strike="noStrike" dirty="0">
                          <a:solidFill>
                            <a:srgbClr val="000000"/>
                          </a:solidFill>
                          <a:effectLst/>
                          <a:latin typeface="Meiryo UI"/>
                        </a:rPr>
                        <a:t>主たる用途</a:t>
                      </a:r>
                    </a:p>
                  </a:txBody>
                  <a:tcPr marL="36000" marR="0" marT="3600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189831">
                <a:tc rowSpan="6">
                  <a:txBody>
                    <a:bodyPr/>
                    <a:lstStyle/>
                    <a:p>
                      <a:pPr algn="ctr" fontAlgn="ctr"/>
                      <a:r>
                        <a:rPr lang="ja-JP" altLang="en-US" sz="1100" b="0" i="0" u="none" strike="noStrike" dirty="0" smtClean="0">
                          <a:solidFill>
                            <a:srgbClr val="000000"/>
                          </a:solidFill>
                          <a:effectLst/>
                          <a:latin typeface="Meiryo UI"/>
                        </a:rPr>
                        <a:t>５，０００</a:t>
                      </a:r>
                      <a:r>
                        <a:rPr lang="en-US" altLang="ja-JP" sz="1100" b="0" i="0" u="none" strike="noStrike" dirty="0" smtClean="0">
                          <a:solidFill>
                            <a:srgbClr val="000000"/>
                          </a:solidFill>
                          <a:effectLst/>
                          <a:latin typeface="Meiryo UI"/>
                        </a:rPr>
                        <a:t>㎡</a:t>
                      </a:r>
                      <a:r>
                        <a:rPr lang="ja-JP" altLang="en-US" sz="1100" b="0" i="0" u="none" strike="noStrike" dirty="0">
                          <a:solidFill>
                            <a:srgbClr val="000000"/>
                          </a:solidFill>
                          <a:effectLst/>
                          <a:latin typeface="Meiryo UI"/>
                        </a:rPr>
                        <a:t>以下</a:t>
                      </a:r>
                    </a:p>
                  </a:txBody>
                  <a:tcPr marL="0" marR="0" marT="36000" marB="0" vert="eaVert"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a:rPr>
                        <a:t>戸建住宅</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0</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5</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3%</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200376">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Meiryo UI"/>
                        </a:rPr>
                        <a:t>分譲マンション</a:t>
                      </a:r>
                      <a:endParaRPr lang="ja-JP" altLang="en-US" sz="1100" b="0" i="0" u="none" strike="noStrike" dirty="0">
                        <a:solidFill>
                          <a:srgbClr val="000000"/>
                        </a:solidFill>
                        <a:effectLst/>
                        <a:latin typeface="Meiryo UI"/>
                      </a:endParaRP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11</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8</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23</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12%</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200376">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Meiryo UI"/>
                        </a:rPr>
                        <a:t>賃貸マンション</a:t>
                      </a:r>
                      <a:endParaRPr lang="zh-TW" altLang="en-US" sz="1100" b="0" i="0" u="none" strike="noStrike" dirty="0">
                        <a:solidFill>
                          <a:srgbClr val="000000"/>
                        </a:solidFill>
                        <a:effectLst/>
                        <a:latin typeface="Meiryo UI"/>
                      </a:endParaRP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21</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15</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10</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46</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24%</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200376">
                <a:tc vMerge="1">
                  <a:txBody>
                    <a:bodyPr/>
                    <a:lstStyle/>
                    <a:p>
                      <a:endParaRPr kumimoji="1" lang="ja-JP" altLang="en-US"/>
                    </a:p>
                  </a:txBody>
                  <a:tcPr/>
                </a:tc>
                <a:tc>
                  <a:txBody>
                    <a:bodyPr/>
                    <a:lstStyle/>
                    <a:p>
                      <a:pPr algn="l" fontAlgn="ctr"/>
                      <a:r>
                        <a:rPr lang="zh-TW" altLang="en-US" sz="1100" b="0" i="0" u="none" strike="noStrike">
                          <a:solidFill>
                            <a:srgbClr val="000000"/>
                          </a:solidFill>
                          <a:effectLst/>
                          <a:latin typeface="Meiryo UI"/>
                        </a:rPr>
                        <a:t>事務所、店舗</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46</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20</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35</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101</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53%</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200376">
                <a:tc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Meiryo UI"/>
                        </a:rPr>
                        <a:t>その他</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6</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5</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5</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16</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8%</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0923">
                <a:tc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Meiryo UI"/>
                        </a:rPr>
                        <a:t>計</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85</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48</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58</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191</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100%</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9831">
                <a:tc rowSpan="5">
                  <a:txBody>
                    <a:bodyPr/>
                    <a:lstStyle/>
                    <a:p>
                      <a:pPr algn="ctr" fontAlgn="ctr"/>
                      <a:r>
                        <a:rPr lang="ja-JP" altLang="en-US" sz="1100" b="0" i="0" u="none" strike="noStrike" dirty="0" smtClean="0">
                          <a:solidFill>
                            <a:srgbClr val="000000"/>
                          </a:solidFill>
                          <a:effectLst/>
                          <a:latin typeface="Meiryo UI"/>
                        </a:rPr>
                        <a:t>５，０００</a:t>
                      </a:r>
                      <a:r>
                        <a:rPr lang="en-US" altLang="ja-JP" sz="1100" b="0" i="0" u="none" strike="noStrike" dirty="0" smtClean="0">
                          <a:solidFill>
                            <a:srgbClr val="000000"/>
                          </a:solidFill>
                          <a:effectLst/>
                          <a:latin typeface="Meiryo UI"/>
                        </a:rPr>
                        <a:t>㎡</a:t>
                      </a:r>
                      <a:r>
                        <a:rPr lang="ja-JP" altLang="en-US" sz="1100" b="0" i="0" u="none" strike="noStrike" dirty="0">
                          <a:solidFill>
                            <a:srgbClr val="000000"/>
                          </a:solidFill>
                          <a:effectLst/>
                          <a:latin typeface="Meiryo UI"/>
                        </a:rPr>
                        <a:t>超</a:t>
                      </a:r>
                    </a:p>
                  </a:txBody>
                  <a:tcPr marL="0" marR="0" marT="36000" marB="0" vert="eaVert"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Meiryo UI"/>
                        </a:rPr>
                        <a:t>分譲マンション</a:t>
                      </a:r>
                      <a:endParaRPr lang="ja-JP" altLang="en-US" sz="1100" b="0" i="0" u="none" strike="noStrike" dirty="0">
                        <a:solidFill>
                          <a:srgbClr val="000000"/>
                        </a:solidFill>
                        <a:effectLst/>
                        <a:latin typeface="Meiryo UI"/>
                      </a:endParaRP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18</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12</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34</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43%</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200376">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Meiryo UI"/>
                        </a:rPr>
                        <a:t>賃貸マンション</a:t>
                      </a:r>
                      <a:endParaRPr lang="zh-TW" altLang="en-US" sz="1100" b="0" i="0" u="none" strike="noStrike" dirty="0">
                        <a:solidFill>
                          <a:srgbClr val="000000"/>
                        </a:solidFill>
                        <a:effectLst/>
                        <a:latin typeface="Meiryo UI"/>
                      </a:endParaRP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6</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11</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14%</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200376">
                <a:tc vMerge="1">
                  <a:txBody>
                    <a:bodyPr/>
                    <a:lstStyle/>
                    <a:p>
                      <a:endParaRPr kumimoji="1" lang="ja-JP" altLang="en-US"/>
                    </a:p>
                  </a:txBody>
                  <a:tcPr/>
                </a:tc>
                <a:tc>
                  <a:txBody>
                    <a:bodyPr/>
                    <a:lstStyle/>
                    <a:p>
                      <a:pPr algn="l" fontAlgn="ctr"/>
                      <a:r>
                        <a:rPr lang="zh-TW" altLang="en-US" sz="1100" b="0" i="0" u="none" strike="noStrike">
                          <a:solidFill>
                            <a:srgbClr val="000000"/>
                          </a:solidFill>
                          <a:effectLst/>
                          <a:latin typeface="Meiryo UI"/>
                        </a:rPr>
                        <a:t>事務所、店舗</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12</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10</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6</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28</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35%</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0"/>
                  </a:ext>
                </a:extLst>
              </a:tr>
              <a:tr h="200376">
                <a:tc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Meiryo UI"/>
                        </a:rPr>
                        <a:t>その他</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0</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6</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8%</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10923">
                <a:tc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Meiryo UI"/>
                        </a:rPr>
                        <a:t>計</a:t>
                      </a:r>
                    </a:p>
                  </a:txBody>
                  <a:tcPr marL="36000" marR="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37</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31</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11</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79</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100%</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10923">
                <a:tc gridSpan="2">
                  <a:txBody>
                    <a:bodyPr/>
                    <a:lstStyle/>
                    <a:p>
                      <a:pPr algn="ctr" fontAlgn="ctr"/>
                      <a:r>
                        <a:rPr lang="ja-JP" altLang="en-US" sz="1100" b="0" i="0" u="none" strike="noStrike">
                          <a:solidFill>
                            <a:srgbClr val="000000"/>
                          </a:solidFill>
                          <a:effectLst/>
                          <a:latin typeface="Meiryo UI"/>
                        </a:rPr>
                        <a:t>合計</a:t>
                      </a:r>
                    </a:p>
                  </a:txBody>
                  <a:tcPr marL="36000" marR="0" marT="3600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Meiryo UI"/>
                        </a:rPr>
                        <a:t>122</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79</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69</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270</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a:rPr>
                        <a:t>　</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0376">
                <a:tc>
                  <a:txBody>
                    <a:bodyPr/>
                    <a:lstStyle/>
                    <a:p>
                      <a:pPr algn="l" fontAlgn="ctr"/>
                      <a:r>
                        <a:rPr lang="ja-JP" altLang="en-US" sz="1100" b="0" i="0" u="none" strike="noStrike">
                          <a:solidFill>
                            <a:srgbClr val="000000"/>
                          </a:solidFill>
                          <a:effectLst/>
                          <a:latin typeface="Meiryo UI"/>
                        </a:rPr>
                        <a:t>　</a:t>
                      </a:r>
                    </a:p>
                  </a:txBody>
                  <a:tcPr marL="0" marR="0" marT="3600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Meiryo UI"/>
                        </a:rPr>
                        <a:t>戸建住宅</a:t>
                      </a:r>
                    </a:p>
                  </a:txBody>
                  <a:tcPr marL="36000" marR="0" marT="36000"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0</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5</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4"/>
                  </a:ext>
                </a:extLst>
              </a:tr>
              <a:tr h="200376">
                <a:tc>
                  <a:txBody>
                    <a:bodyPr/>
                    <a:lstStyle/>
                    <a:p>
                      <a:pPr algn="l" fontAlgn="ctr"/>
                      <a:r>
                        <a:rPr lang="ja-JP" altLang="en-US" sz="1100" b="0" i="0" u="none" strike="noStrike">
                          <a:solidFill>
                            <a:srgbClr val="000000"/>
                          </a:solidFill>
                          <a:effectLst/>
                          <a:latin typeface="Meiryo UI"/>
                        </a:rPr>
                        <a:t>　</a:t>
                      </a:r>
                    </a:p>
                  </a:txBody>
                  <a:tcPr marL="0" marR="0" marT="3600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Meiryo UI"/>
                        </a:rPr>
                        <a:t>分譲マンション</a:t>
                      </a:r>
                      <a:endParaRPr lang="ja-JP" altLang="en-US" sz="1100" b="0" i="0" u="none" strike="noStrike" dirty="0">
                        <a:solidFill>
                          <a:srgbClr val="000000"/>
                        </a:solidFill>
                        <a:effectLst/>
                        <a:latin typeface="Meiryo UI"/>
                      </a:endParaRPr>
                    </a:p>
                  </a:txBody>
                  <a:tcPr marL="36000" marR="0" marT="36000"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29</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20</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8</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57</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21%</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5"/>
                  </a:ext>
                </a:extLst>
              </a:tr>
              <a:tr h="200376">
                <a:tc>
                  <a:txBody>
                    <a:bodyPr/>
                    <a:lstStyle/>
                    <a:p>
                      <a:pPr algn="l" fontAlgn="ctr"/>
                      <a:r>
                        <a:rPr lang="ja-JP" altLang="en-US" sz="1100" b="0" i="0" u="none" strike="noStrike">
                          <a:solidFill>
                            <a:srgbClr val="000000"/>
                          </a:solidFill>
                          <a:effectLst/>
                          <a:latin typeface="Meiryo UI"/>
                        </a:rPr>
                        <a:t>　</a:t>
                      </a:r>
                    </a:p>
                  </a:txBody>
                  <a:tcPr marL="0" marR="0" marT="3600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Meiryo UI"/>
                        </a:rPr>
                        <a:t>賃貸マンション</a:t>
                      </a:r>
                      <a:endParaRPr lang="zh-TW" altLang="en-US" sz="1100" b="0" i="0" u="none" strike="noStrike" dirty="0">
                        <a:solidFill>
                          <a:srgbClr val="000000"/>
                        </a:solidFill>
                        <a:effectLst/>
                        <a:latin typeface="Meiryo UI"/>
                      </a:endParaRPr>
                    </a:p>
                  </a:txBody>
                  <a:tcPr marL="36000" marR="0" marT="36000"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25</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21</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11</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57</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21%</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6"/>
                  </a:ext>
                </a:extLst>
              </a:tr>
              <a:tr h="200376">
                <a:tc>
                  <a:txBody>
                    <a:bodyPr/>
                    <a:lstStyle/>
                    <a:p>
                      <a:pPr algn="l" fontAlgn="ctr"/>
                      <a:r>
                        <a:rPr lang="ja-JP" altLang="en-US" sz="1100" b="0" i="0" u="none" strike="noStrike">
                          <a:solidFill>
                            <a:srgbClr val="000000"/>
                          </a:solidFill>
                          <a:effectLst/>
                          <a:latin typeface="Meiryo UI"/>
                        </a:rPr>
                        <a:t>　</a:t>
                      </a:r>
                    </a:p>
                  </a:txBody>
                  <a:tcPr marL="0" marR="0" marT="3600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Meiryo UI"/>
                        </a:rPr>
                        <a:t>事務所、店舗</a:t>
                      </a:r>
                    </a:p>
                  </a:txBody>
                  <a:tcPr marL="36000" marR="0" marT="36000"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58</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30</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41</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129</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48%</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7"/>
                  </a:ext>
                </a:extLst>
              </a:tr>
              <a:tr h="210923">
                <a:tc>
                  <a:txBody>
                    <a:bodyPr/>
                    <a:lstStyle/>
                    <a:p>
                      <a:pPr algn="l" fontAlgn="ctr"/>
                      <a:r>
                        <a:rPr lang="ja-JP" altLang="en-US" sz="1100" b="0" i="0" u="none" strike="noStrike">
                          <a:solidFill>
                            <a:srgbClr val="000000"/>
                          </a:solidFill>
                          <a:effectLst/>
                          <a:latin typeface="Meiryo UI"/>
                        </a:rPr>
                        <a:t>　</a:t>
                      </a:r>
                    </a:p>
                  </a:txBody>
                  <a:tcPr marL="0" marR="0" marT="36000" marB="0" anchor="ctr">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eiryo UI"/>
                        </a:rPr>
                        <a:t>その他</a:t>
                      </a:r>
                    </a:p>
                  </a:txBody>
                  <a:tcPr marL="36000" marR="0" marT="36000" marB="0" anchor="ctr">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9</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8</a:t>
                      </a:r>
                    </a:p>
                  </a:txBody>
                  <a:tcPr marL="36000" marR="36000" marT="36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a:rPr>
                        <a:t>5</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22</a:t>
                      </a:r>
                    </a:p>
                  </a:txBody>
                  <a:tcPr marL="36000" marR="36000" marT="3600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a:rPr>
                        <a:t>8%</a:t>
                      </a:r>
                    </a:p>
                  </a:txBody>
                  <a:tcPr marL="36000" marR="36000" marT="3600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10923">
                <a:tc gridSpan="5">
                  <a:txBody>
                    <a:bodyPr/>
                    <a:lstStyle/>
                    <a:p>
                      <a:pPr algn="l" fontAlgn="ctr"/>
                      <a:r>
                        <a:rPr lang="en-US" altLang="ja-JP" sz="1100" b="0" i="0" u="none" strike="noStrike" dirty="0" smtClean="0">
                          <a:solidFill>
                            <a:srgbClr val="000000"/>
                          </a:solidFill>
                          <a:effectLst/>
                          <a:latin typeface="Meiryo UI"/>
                        </a:rPr>
                        <a:t>※</a:t>
                      </a:r>
                      <a:r>
                        <a:rPr lang="ja-JP" altLang="en-US" sz="1100" b="0" i="0" u="none" strike="noStrike" dirty="0" smtClean="0">
                          <a:solidFill>
                            <a:srgbClr val="000000"/>
                          </a:solidFill>
                          <a:effectLst/>
                          <a:latin typeface="Meiryo UI"/>
                        </a:rPr>
                        <a:t>共同住宅</a:t>
                      </a:r>
                      <a:r>
                        <a:rPr lang="ja-JP" altLang="en-US" sz="1100" b="0" i="0" u="none" strike="noStrike" dirty="0">
                          <a:solidFill>
                            <a:srgbClr val="000000"/>
                          </a:solidFill>
                          <a:effectLst/>
                          <a:latin typeface="Meiryo UI"/>
                        </a:rPr>
                        <a:t>を含む複合施設は、</a:t>
                      </a:r>
                      <a:r>
                        <a:rPr lang="ja-JP" altLang="en-US" sz="1100" b="0" i="0" u="none" strike="noStrike" dirty="0" smtClean="0">
                          <a:solidFill>
                            <a:srgbClr val="000000"/>
                          </a:solidFill>
                          <a:effectLst/>
                          <a:latin typeface="Meiryo UI"/>
                        </a:rPr>
                        <a:t>「マンション」</a:t>
                      </a:r>
                      <a:r>
                        <a:rPr lang="ja-JP" altLang="en-US" sz="1100" b="0" i="0" u="none" strike="noStrike" dirty="0">
                          <a:solidFill>
                            <a:srgbClr val="000000"/>
                          </a:solidFill>
                          <a:effectLst/>
                          <a:latin typeface="Meiryo UI"/>
                        </a:rPr>
                        <a:t>に分類</a:t>
                      </a:r>
                    </a:p>
                  </a:txBody>
                  <a:tcPr marL="0" marR="0" marT="36000" marB="0" anchor="ctr">
                    <a:lnL>
                      <a:noFill/>
                    </a:lnL>
                    <a:lnR>
                      <a:noFill/>
                    </a:lnR>
                    <a:lnT w="190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100" b="0" i="0" u="none" strike="noStrike">
                        <a:solidFill>
                          <a:srgbClr val="000000"/>
                        </a:solidFill>
                        <a:effectLst/>
                        <a:latin typeface="Meiryo UI"/>
                      </a:endParaRPr>
                    </a:p>
                  </a:txBody>
                  <a:tcPr marL="0" marR="0" marT="3600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dirty="0">
                        <a:solidFill>
                          <a:srgbClr val="000000"/>
                        </a:solidFill>
                        <a:effectLst/>
                        <a:latin typeface="Meiryo UI"/>
                      </a:endParaRPr>
                    </a:p>
                  </a:txBody>
                  <a:tcPr marL="0" marR="0" marT="36000" marB="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9"/>
                  </a:ext>
                </a:extLst>
              </a:tr>
            </a:tbl>
          </a:graphicData>
        </a:graphic>
      </p:graphicFrame>
      <p:cxnSp>
        <p:nvCxnSpPr>
          <p:cNvPr id="5" name="直線コネクタ 4"/>
          <p:cNvCxnSpPr/>
          <p:nvPr/>
        </p:nvCxnSpPr>
        <p:spPr>
          <a:xfrm>
            <a:off x="6322414" y="3587176"/>
            <a:ext cx="841874" cy="49141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7056276" y="3610536"/>
            <a:ext cx="540060" cy="46805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8640452" y="3622411"/>
            <a:ext cx="0" cy="46805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7676569" y="3313357"/>
            <a:ext cx="341906" cy="2374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322414" y="4115938"/>
            <a:ext cx="341906" cy="2694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44235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1" y="304800"/>
            <a:ext cx="8334375" cy="404813"/>
          </a:xfrm>
        </p:spPr>
        <p:txBody>
          <a:bodyPr/>
          <a:lstStyle/>
          <a:p>
            <a:r>
              <a:rPr lang="ja-JP" altLang="en-US" dirty="0" smtClean="0"/>
              <a:t>２－６．ヒアリング・アンケート調査</a:t>
            </a:r>
            <a:r>
              <a:rPr lang="ja-JP" altLang="en-US" dirty="0"/>
              <a:t>に</a:t>
            </a:r>
            <a:r>
              <a:rPr lang="ja-JP" altLang="en-US" dirty="0" smtClean="0"/>
              <a:t>よる所有者の意向</a:t>
            </a:r>
            <a:r>
              <a:rPr lang="en-US" altLang="ja-JP" dirty="0" smtClean="0"/>
              <a:t>(1)</a:t>
            </a:r>
            <a:endParaRPr lang="ja-JP" altLang="en-US" dirty="0" smtClean="0"/>
          </a:p>
        </p:txBody>
      </p:sp>
      <p:sp>
        <p:nvSpPr>
          <p:cNvPr id="6" name="Text Box 1233"/>
          <p:cNvSpPr txBox="1">
            <a:spLocks noChangeArrowheads="1"/>
          </p:cNvSpPr>
          <p:nvPr/>
        </p:nvSpPr>
        <p:spPr bwMode="auto">
          <a:xfrm>
            <a:off x="147638" y="1056963"/>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ヒアリング・アンケート調査の概要</a:t>
            </a:r>
            <a:endParaRPr kumimoji="0" lang="en-US" altLang="ja-JP" kern="0" spc="-150" dirty="0">
              <a:solidFill>
                <a:sysClr val="window" lastClr="FFFFFF"/>
              </a:solidFill>
              <a:latin typeface="HGP創英角ｺﾞｼｯｸUB" pitchFamily="50" charset="-128"/>
              <a:ea typeface="HGP創英角ｺﾞｼｯｸUB" pitchFamily="50" charset="-128"/>
            </a:endParaRPr>
          </a:p>
        </p:txBody>
      </p:sp>
      <p:sp>
        <p:nvSpPr>
          <p:cNvPr id="2" name="テキスト ボックス 1"/>
          <p:cNvSpPr txBox="1"/>
          <p:nvPr/>
        </p:nvSpPr>
        <p:spPr>
          <a:xfrm>
            <a:off x="147638" y="1526859"/>
            <a:ext cx="7977187" cy="3524042"/>
          </a:xfrm>
          <a:prstGeom prst="rect">
            <a:avLst/>
          </a:prstGeom>
          <a:noFill/>
        </p:spPr>
        <p:txBody>
          <a:bodyPr wrap="square" rtlCol="0">
            <a:spAutoFit/>
          </a:bodyPr>
          <a:lstStyle/>
          <a:p>
            <a:pPr>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○実施時期　</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H29.7</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（集中取組期間）</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○実施者　　所管行政庁及び府土木事務所</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○方法　　　</a:t>
            </a:r>
            <a:r>
              <a:rPr lang="ja-JP" altLang="en-US" dirty="0">
                <a:latin typeface="Meiryo UI" panose="020B0604030504040204" pitchFamily="50" charset="-128"/>
                <a:ea typeface="Meiryo UI" panose="020B0604030504040204" pitchFamily="50" charset="-128"/>
                <a:cs typeface="Meiryo UI" panose="020B0604030504040204" pitchFamily="50" charset="-128"/>
              </a:rPr>
              <a:t>建物所有者</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へ耐震改修等の働きかけの際にヒアリングを実施</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大阪市は所有者全てにアンケートを送付し、回答のあった、優先的に働き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かける路線（中央大通、国道</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308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号、大阪和泉泉南線、国道</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号の一</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部、国道</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423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号）の対象建築物の所有者にヒアリングを実施した。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○調査項目</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１．耐震改修等を予定しているか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２．耐震改修等の実施予定時期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３．耐震改修等の実施が困難な理由</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４．耐震改修等を実施する上で必要なもの</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15</a:t>
            </a:fld>
            <a:endParaRPr lang="en-US" altLang="ja-JP"/>
          </a:p>
        </p:txBody>
      </p:sp>
      <p:sp>
        <p:nvSpPr>
          <p:cNvPr id="7" name="テキスト ボックス 6"/>
          <p:cNvSpPr txBox="1"/>
          <p:nvPr/>
        </p:nvSpPr>
        <p:spPr>
          <a:xfrm>
            <a:off x="147638" y="5083266"/>
            <a:ext cx="7977187"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調査</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対象　　耐震性が不足する建物所有者　１８７</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47636" y="6271836"/>
            <a:ext cx="7977187"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○有効回答数　　１０３（うちアンケート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2247899" y="5482789"/>
            <a:ext cx="5876925" cy="738664"/>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耐震性が不足する建物　１９９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H29.7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時点）</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のうち、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設計・改修に着手済み７及び改修等の見通しあり５を除いた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１８７の建物の所有者</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8330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1" y="304800"/>
            <a:ext cx="7915701" cy="404813"/>
          </a:xfrm>
        </p:spPr>
        <p:txBody>
          <a:bodyPr/>
          <a:lstStyle/>
          <a:p>
            <a:r>
              <a:rPr lang="ja-JP" altLang="en-US" dirty="0" smtClean="0"/>
              <a:t>２－６．</a:t>
            </a:r>
            <a:r>
              <a:rPr lang="ja-JP" altLang="en-US" dirty="0"/>
              <a:t>ヒアリング・アンケート調査による所有者の</a:t>
            </a:r>
            <a:r>
              <a:rPr lang="ja-JP" altLang="en-US" dirty="0" smtClean="0"/>
              <a:t>意向</a:t>
            </a:r>
            <a:r>
              <a:rPr lang="en-US" altLang="ja-JP" dirty="0" smtClean="0"/>
              <a:t>(2)</a:t>
            </a:r>
            <a:endParaRPr lang="ja-JP" altLang="en-US" dirty="0" smtClean="0"/>
          </a:p>
        </p:txBody>
      </p:sp>
      <p:sp>
        <p:nvSpPr>
          <p:cNvPr id="6" name="Text Box 1233"/>
          <p:cNvSpPr txBox="1">
            <a:spLocks noChangeArrowheads="1"/>
          </p:cNvSpPr>
          <p:nvPr/>
        </p:nvSpPr>
        <p:spPr bwMode="auto">
          <a:xfrm>
            <a:off x="147638" y="938213"/>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全体集計結果</a:t>
            </a:r>
            <a:endParaRPr kumimoji="0" lang="en-US" altLang="ja-JP" kern="0" dirty="0" smtClean="0">
              <a:solidFill>
                <a:sysClr val="window" lastClr="FFFFFF"/>
              </a:solidFill>
              <a:latin typeface="HGP創英角ｺﾞｼｯｸUB" pitchFamily="50" charset="-128"/>
              <a:ea typeface="HGP創英角ｺﾞｼｯｸUB" pitchFamily="50" charset="-128"/>
            </a:endParaRPr>
          </a:p>
        </p:txBody>
      </p:sp>
      <p:sp>
        <p:nvSpPr>
          <p:cNvPr id="14" name="テキスト ボックス 13"/>
          <p:cNvSpPr txBox="1"/>
          <p:nvPr/>
        </p:nvSpPr>
        <p:spPr>
          <a:xfrm>
            <a:off x="147637" y="1347414"/>
            <a:ext cx="4344452" cy="369332"/>
          </a:xfrm>
          <a:prstGeom prst="rect">
            <a:avLst/>
          </a:prstGeom>
          <a:noFill/>
        </p:spPr>
        <p:txBody>
          <a:bodyPr wrap="square" rtlCol="0">
            <a:spAutoFit/>
          </a:bodyPr>
          <a:lstStyle/>
          <a:p>
            <a:pPr marL="216000" indent="-457200"/>
            <a:r>
              <a:rPr lang="ja-JP" altLang="en-US" dirty="0" smtClean="0"/>
              <a:t>①耐震改修等の予定</a:t>
            </a:r>
            <a:endParaRPr lang="en-US" altLang="ja-JP" dirty="0"/>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pPr>
                <a:defRPr/>
              </a:pPr>
              <a:t>16</a:t>
            </a:fld>
            <a:endParaRPr lang="en-US" altLang="ja-JP"/>
          </a:p>
        </p:txBody>
      </p:sp>
      <p:sp>
        <p:nvSpPr>
          <p:cNvPr id="7" name="テキスト ボックス 6"/>
          <p:cNvSpPr txBox="1"/>
          <p:nvPr/>
        </p:nvSpPr>
        <p:spPr>
          <a:xfrm>
            <a:off x="147637" y="4594023"/>
            <a:ext cx="4344452" cy="369332"/>
          </a:xfrm>
          <a:prstGeom prst="rect">
            <a:avLst/>
          </a:prstGeom>
          <a:noFill/>
        </p:spPr>
        <p:txBody>
          <a:bodyPr wrap="square" rtlCol="0">
            <a:spAutoFit/>
          </a:bodyPr>
          <a:lstStyle/>
          <a:p>
            <a:pPr marL="216000" indent="-457200"/>
            <a:r>
              <a:rPr lang="ja-JP" altLang="en-US" dirty="0"/>
              <a:t>②</a:t>
            </a:r>
            <a:r>
              <a:rPr lang="ja-JP" altLang="en-US" dirty="0" smtClean="0"/>
              <a:t>耐震改修等を実施するのが困難な理由</a:t>
            </a:r>
            <a:endParaRPr lang="en-US" altLang="ja-JP" dirty="0"/>
          </a:p>
        </p:txBody>
      </p:sp>
      <p:sp>
        <p:nvSpPr>
          <p:cNvPr id="8" name="テキスト ボックス 7"/>
          <p:cNvSpPr txBox="1"/>
          <p:nvPr/>
        </p:nvSpPr>
        <p:spPr>
          <a:xfrm>
            <a:off x="206117" y="1653176"/>
            <a:ext cx="3759827" cy="2800767"/>
          </a:xfrm>
          <a:prstGeom prst="rect">
            <a:avLst/>
          </a:prstGeom>
          <a:noFill/>
        </p:spPr>
        <p:txBody>
          <a:bodyPr wrap="square" rtlCol="0">
            <a:spAutoFit/>
          </a:bodyPr>
          <a:lstStyle/>
          <a:p>
            <a:pPr marL="216000" indent="-457200"/>
            <a:r>
              <a:rPr kumimoji="1" lang="ja-JP" altLang="en-US" sz="1600" dirty="0" smtClean="0"/>
              <a:t>○耐震改修等の予定については、「耐震改修等を予定・検討中」が</a:t>
            </a:r>
            <a:r>
              <a:rPr kumimoji="1" lang="en-US" altLang="ja-JP" sz="1600" dirty="0" smtClean="0"/>
              <a:t>28</a:t>
            </a:r>
            <a:r>
              <a:rPr kumimoji="1" lang="ja-JP" altLang="en-US" sz="1600" dirty="0" smtClean="0"/>
              <a:t>％、「特に何も予定していない」が</a:t>
            </a:r>
            <a:r>
              <a:rPr kumimoji="1" lang="en-US" altLang="ja-JP" sz="1600" dirty="0" smtClean="0"/>
              <a:t>50</a:t>
            </a:r>
            <a:r>
              <a:rPr kumimoji="1" lang="ja-JP" altLang="en-US" sz="1600" dirty="0" smtClean="0"/>
              <a:t>％、「その他（検討の結果、困難な状況など）」が</a:t>
            </a:r>
            <a:r>
              <a:rPr kumimoji="1" lang="en-US" altLang="ja-JP" sz="1600" dirty="0" smtClean="0"/>
              <a:t>22</a:t>
            </a:r>
            <a:r>
              <a:rPr kumimoji="1" lang="ja-JP" altLang="en-US" sz="1600" dirty="0" smtClean="0"/>
              <a:t>％と、半数が耐震改修等について予定なしと回答</a:t>
            </a:r>
            <a:endParaRPr kumimoji="1" lang="en-US" altLang="ja-JP" sz="1600" dirty="0" smtClean="0"/>
          </a:p>
          <a:p>
            <a:pPr marL="216000" indent="-457200"/>
            <a:endParaRPr kumimoji="1" lang="en-US" altLang="ja-JP" sz="1600" dirty="0" smtClean="0"/>
          </a:p>
          <a:p>
            <a:pPr marL="216000" indent="-457200"/>
            <a:r>
              <a:rPr kumimoji="1" lang="ja-JP" altLang="en-US" sz="1600" dirty="0" smtClean="0"/>
              <a:t>○耐震改修等の時期は、「改修時期の具体的な予定時期がある」が</a:t>
            </a:r>
            <a:r>
              <a:rPr kumimoji="1" lang="en-US" altLang="ja-JP" sz="1600" dirty="0" smtClean="0"/>
              <a:t>16</a:t>
            </a:r>
            <a:r>
              <a:rPr kumimoji="1" lang="ja-JP" altLang="en-US" sz="1600" dirty="0" smtClean="0"/>
              <a:t>％、「時期未定」が</a:t>
            </a:r>
            <a:r>
              <a:rPr lang="en-US" altLang="ja-JP" sz="1600" dirty="0"/>
              <a:t>65</a:t>
            </a:r>
            <a:r>
              <a:rPr lang="ja-JP" altLang="en-US" sz="1600" dirty="0" smtClean="0"/>
              <a:t>％（特</a:t>
            </a:r>
            <a:r>
              <a:rPr lang="ja-JP" altLang="en-US" sz="1600" dirty="0"/>
              <a:t>に何も予定していないと回答したものを</a:t>
            </a:r>
            <a:r>
              <a:rPr lang="ja-JP" altLang="en-US" sz="1600" dirty="0" smtClean="0"/>
              <a:t>除く）</a:t>
            </a:r>
            <a:endParaRPr kumimoji="1" lang="en-US" altLang="ja-JP" sz="1600" dirty="0" smtClean="0"/>
          </a:p>
        </p:txBody>
      </p:sp>
      <p:sp>
        <p:nvSpPr>
          <p:cNvPr id="9" name="テキスト ボックス 8"/>
          <p:cNvSpPr txBox="1"/>
          <p:nvPr/>
        </p:nvSpPr>
        <p:spPr>
          <a:xfrm>
            <a:off x="285860" y="4963355"/>
            <a:ext cx="3600339" cy="1323439"/>
          </a:xfrm>
          <a:prstGeom prst="rect">
            <a:avLst/>
          </a:prstGeom>
          <a:noFill/>
        </p:spPr>
        <p:txBody>
          <a:bodyPr wrap="square" rtlCol="0">
            <a:spAutoFit/>
          </a:bodyPr>
          <a:lstStyle/>
          <a:p>
            <a:pPr marL="216000" indent="-457200"/>
            <a:r>
              <a:rPr lang="ja-JP" altLang="en-US" sz="1600" dirty="0" smtClean="0"/>
              <a:t>○耐震改修等の実施が困難な理由は、「資金を確保できない」が最も多く、次いで、「他の権利者の理解が得られない」、「建物の使用が大きく制限される」が多かった。</a:t>
            </a:r>
            <a:endParaRPr lang="en-US" altLang="ja-JP" sz="1600" dirty="0" smtClean="0"/>
          </a:p>
        </p:txBody>
      </p:sp>
      <p:sp>
        <p:nvSpPr>
          <p:cNvPr id="16" name="テキスト ボックス 15"/>
          <p:cNvSpPr txBox="1"/>
          <p:nvPr/>
        </p:nvSpPr>
        <p:spPr>
          <a:xfrm>
            <a:off x="5032332" y="4154461"/>
            <a:ext cx="680318" cy="246221"/>
          </a:xfrm>
          <a:prstGeom prst="rect">
            <a:avLst/>
          </a:prstGeom>
          <a:noFill/>
        </p:spPr>
        <p:txBody>
          <a:bodyPr wrap="square" rtlCol="0">
            <a:spAutoFit/>
          </a:bodyPr>
          <a:lstStyle/>
          <a:p>
            <a:r>
              <a:rPr kumimoji="1" lang="en-US" altLang="ja-JP" sz="1000" dirty="0" smtClean="0"/>
              <a:t>N=92</a:t>
            </a:r>
            <a:endParaRPr kumimoji="1" lang="ja-JP" altLang="en-US" sz="1000" dirty="0"/>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7849" y="1380603"/>
            <a:ext cx="2688569" cy="2706859"/>
          </a:xfrm>
          <a:prstGeom prst="rect">
            <a:avLst/>
          </a:prstGeom>
        </p:spPr>
      </p:pic>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2133" y="1341856"/>
            <a:ext cx="4682134" cy="2712955"/>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4422" y="3962129"/>
            <a:ext cx="5011346" cy="2761727"/>
          </a:xfrm>
          <a:prstGeom prst="rect">
            <a:avLst/>
          </a:prstGeom>
        </p:spPr>
      </p:pic>
    </p:spTree>
    <p:extLst>
      <p:ext uri="{BB962C8B-B14F-4D97-AF65-F5344CB8AC3E}">
        <p14:creationId xmlns:p14="http://schemas.microsoft.com/office/powerpoint/2010/main" val="3808205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1" y="304800"/>
            <a:ext cx="8175009" cy="404813"/>
          </a:xfrm>
        </p:spPr>
        <p:txBody>
          <a:bodyPr/>
          <a:lstStyle/>
          <a:p>
            <a:r>
              <a:rPr lang="ja-JP" altLang="en-US" dirty="0" smtClean="0"/>
              <a:t>２－６．</a:t>
            </a:r>
            <a:r>
              <a:rPr lang="ja-JP" altLang="en-US" dirty="0"/>
              <a:t>ヒアリング・アンケート調査による所有者の</a:t>
            </a:r>
            <a:r>
              <a:rPr lang="ja-JP" altLang="en-US" dirty="0" smtClean="0"/>
              <a:t>意向</a:t>
            </a:r>
            <a:r>
              <a:rPr lang="en-US" altLang="ja-JP" dirty="0" smtClean="0"/>
              <a:t>(3)</a:t>
            </a:r>
            <a:endParaRPr lang="ja-JP" altLang="en-US" dirty="0" smtClean="0"/>
          </a:p>
        </p:txBody>
      </p:sp>
      <p:sp>
        <p:nvSpPr>
          <p:cNvPr id="6" name="Text Box 1233"/>
          <p:cNvSpPr txBox="1">
            <a:spLocks noChangeArrowheads="1"/>
          </p:cNvSpPr>
          <p:nvPr/>
        </p:nvSpPr>
        <p:spPr bwMode="auto">
          <a:xfrm>
            <a:off x="147638" y="938213"/>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全体集計</a:t>
            </a:r>
            <a:r>
              <a:rPr kumimoji="0" lang="ja-JP" altLang="en-US" kern="0" dirty="0">
                <a:solidFill>
                  <a:sysClr val="window" lastClr="FFFFFF"/>
                </a:solidFill>
                <a:latin typeface="HGP創英角ｺﾞｼｯｸUB" pitchFamily="50" charset="-128"/>
                <a:ea typeface="HGP創英角ｺﾞｼｯｸUB" pitchFamily="50" charset="-128"/>
              </a:rPr>
              <a:t>結果</a:t>
            </a:r>
            <a:endParaRPr kumimoji="0" lang="en-US" altLang="ja-JP" kern="0" dirty="0" smtClean="0">
              <a:solidFill>
                <a:sysClr val="window" lastClr="FFFFFF"/>
              </a:solidFill>
              <a:latin typeface="HGP創英角ｺﾞｼｯｸUB" pitchFamily="50" charset="-128"/>
              <a:ea typeface="HGP創英角ｺﾞｼｯｸUB" pitchFamily="50" charset="-128"/>
            </a:endParaRPr>
          </a:p>
        </p:txBody>
      </p:sp>
      <p:sp>
        <p:nvSpPr>
          <p:cNvPr id="14" name="テキスト ボックス 13"/>
          <p:cNvSpPr txBox="1"/>
          <p:nvPr/>
        </p:nvSpPr>
        <p:spPr>
          <a:xfrm>
            <a:off x="85850" y="1496728"/>
            <a:ext cx="4544538" cy="369332"/>
          </a:xfrm>
          <a:prstGeom prst="rect">
            <a:avLst/>
          </a:prstGeom>
          <a:noFill/>
        </p:spPr>
        <p:txBody>
          <a:bodyPr wrap="square" rtlCol="0">
            <a:spAutoFit/>
          </a:bodyPr>
          <a:lstStyle/>
          <a:p>
            <a:pPr marL="216000" indent="-457200"/>
            <a:r>
              <a:rPr lang="ja-JP" altLang="en-US" b="1" dirty="0" smtClean="0"/>
              <a:t>③耐震改修等を実施するうえで必要なもの</a:t>
            </a:r>
            <a:endParaRPr lang="en-US" altLang="ja-JP" b="1" dirty="0"/>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pPr>
                <a:defRPr/>
              </a:pPr>
              <a:t>17</a:t>
            </a:fld>
            <a:endParaRPr lang="en-US" altLang="ja-JP"/>
          </a:p>
        </p:txBody>
      </p:sp>
      <p:sp>
        <p:nvSpPr>
          <p:cNvPr id="8" name="テキスト ボックス 7"/>
          <p:cNvSpPr txBox="1"/>
          <p:nvPr/>
        </p:nvSpPr>
        <p:spPr>
          <a:xfrm>
            <a:off x="232254" y="1878878"/>
            <a:ext cx="3759827" cy="2554545"/>
          </a:xfrm>
          <a:prstGeom prst="rect">
            <a:avLst/>
          </a:prstGeom>
          <a:noFill/>
        </p:spPr>
        <p:txBody>
          <a:bodyPr wrap="square" rtlCol="0">
            <a:spAutoFit/>
          </a:bodyPr>
          <a:lstStyle/>
          <a:p>
            <a:pPr marL="216000" indent="-457200"/>
            <a:r>
              <a:rPr kumimoji="1" lang="ja-JP" altLang="en-US" sz="1600" dirty="0" smtClean="0"/>
              <a:t>○</a:t>
            </a:r>
            <a:r>
              <a:rPr lang="ja-JP" altLang="en-US" sz="1600" dirty="0" smtClean="0"/>
              <a:t>ほとんどの人が「公的補助の拡充」が必要と回答している。</a:t>
            </a:r>
            <a:endParaRPr kumimoji="1" lang="en-US" altLang="ja-JP" sz="1600" dirty="0" smtClean="0"/>
          </a:p>
          <a:p>
            <a:pPr marL="216000" indent="-457200"/>
            <a:endParaRPr kumimoji="1" lang="en-US" altLang="ja-JP" sz="1600" dirty="0" smtClean="0"/>
          </a:p>
          <a:p>
            <a:pPr marL="216000" indent="-457200"/>
            <a:r>
              <a:rPr kumimoji="1" lang="ja-JP" altLang="en-US" sz="1600" dirty="0" smtClean="0"/>
              <a:t>○次いで、「税の優遇措置制度の拡充」、「仮移転補助や移転先の斡旋」、「低金利の融資制度の拡充」であった。</a:t>
            </a:r>
            <a:endParaRPr kumimoji="1" lang="en-US" altLang="ja-JP" sz="1600" dirty="0" smtClean="0"/>
          </a:p>
          <a:p>
            <a:pPr marL="216000" indent="-457200"/>
            <a:endParaRPr lang="en-US" altLang="ja-JP" sz="1600" dirty="0"/>
          </a:p>
          <a:p>
            <a:pPr marL="216000" indent="-457200"/>
            <a:r>
              <a:rPr kumimoji="1" lang="ja-JP" altLang="en-US" sz="1600" dirty="0" smtClean="0"/>
              <a:t>○全体としては、資金面の問題で具体的な検討がなかなか進んでいない状況が</a:t>
            </a:r>
            <a:r>
              <a:rPr lang="ja-JP" altLang="en-US" sz="1600" dirty="0" smtClean="0"/>
              <a:t>うかがえる。</a:t>
            </a:r>
            <a:endParaRPr kumimoji="1" lang="en-US" altLang="ja-JP" sz="1600" dirty="0" smtClean="0"/>
          </a:p>
        </p:txBody>
      </p:sp>
      <p:sp>
        <p:nvSpPr>
          <p:cNvPr id="21" name="テキスト ボックス 20"/>
          <p:cNvSpPr txBox="1"/>
          <p:nvPr/>
        </p:nvSpPr>
        <p:spPr>
          <a:xfrm>
            <a:off x="4352014" y="2040895"/>
            <a:ext cx="680318" cy="246221"/>
          </a:xfrm>
          <a:prstGeom prst="rect">
            <a:avLst/>
          </a:prstGeom>
          <a:noFill/>
        </p:spPr>
        <p:txBody>
          <a:bodyPr wrap="square" rtlCol="0">
            <a:spAutoFit/>
          </a:bodyPr>
          <a:lstStyle/>
          <a:p>
            <a:r>
              <a:rPr kumimoji="1" lang="en-US" altLang="ja-JP" sz="1000" dirty="0" smtClean="0"/>
              <a:t>N=81</a:t>
            </a:r>
            <a:endParaRPr kumimoji="1" lang="ja-JP" altLang="en-US" sz="1000" dirty="0"/>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6337" y="2388037"/>
            <a:ext cx="5157663" cy="4090771"/>
          </a:xfrm>
          <a:prstGeom prst="rect">
            <a:avLst/>
          </a:prstGeom>
        </p:spPr>
      </p:pic>
    </p:spTree>
    <p:extLst>
      <p:ext uri="{BB962C8B-B14F-4D97-AF65-F5344CB8AC3E}">
        <p14:creationId xmlns:p14="http://schemas.microsoft.com/office/powerpoint/2010/main" val="3771738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1" y="304800"/>
            <a:ext cx="7970293" cy="404813"/>
          </a:xfrm>
        </p:spPr>
        <p:txBody>
          <a:bodyPr/>
          <a:lstStyle/>
          <a:p>
            <a:r>
              <a:rPr lang="ja-JP" altLang="en-US" dirty="0" smtClean="0"/>
              <a:t>２－６．</a:t>
            </a:r>
            <a:r>
              <a:rPr lang="ja-JP" altLang="en-US" dirty="0"/>
              <a:t>ヒアリング・アンケート調査による所有者の</a:t>
            </a:r>
            <a:r>
              <a:rPr lang="ja-JP" altLang="en-US" dirty="0" smtClean="0"/>
              <a:t>意向</a:t>
            </a:r>
            <a:r>
              <a:rPr lang="en-US" altLang="ja-JP" dirty="0" smtClean="0"/>
              <a:t>(4)</a:t>
            </a:r>
            <a:endParaRPr lang="ja-JP" altLang="en-US" dirty="0" smtClean="0"/>
          </a:p>
        </p:txBody>
      </p:sp>
      <p:sp>
        <p:nvSpPr>
          <p:cNvPr id="6" name="Text Box 1233"/>
          <p:cNvSpPr txBox="1">
            <a:spLocks noChangeArrowheads="1"/>
          </p:cNvSpPr>
          <p:nvPr/>
        </p:nvSpPr>
        <p:spPr bwMode="auto">
          <a:xfrm>
            <a:off x="147638" y="938213"/>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用途別「改修等の予定」</a:t>
            </a:r>
            <a:endParaRPr kumimoji="0" lang="en-US" altLang="ja-JP" kern="0" dirty="0" smtClean="0">
              <a:solidFill>
                <a:sysClr val="window" lastClr="FFFFFF"/>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pPr>
                <a:defRPr/>
              </a:pPr>
              <a:t>18</a:t>
            </a:fld>
            <a:endParaRPr lang="en-US" altLang="ja-JP"/>
          </a:p>
        </p:txBody>
      </p:sp>
      <p:sp>
        <p:nvSpPr>
          <p:cNvPr id="11" name="テキスト ボックス 10"/>
          <p:cNvSpPr txBox="1"/>
          <p:nvPr/>
        </p:nvSpPr>
        <p:spPr>
          <a:xfrm>
            <a:off x="52639" y="1787828"/>
            <a:ext cx="3433762" cy="3046988"/>
          </a:xfrm>
          <a:prstGeom prst="rect">
            <a:avLst/>
          </a:prstGeom>
          <a:noFill/>
        </p:spPr>
        <p:txBody>
          <a:bodyPr wrap="square" rtlCol="0">
            <a:spAutoFit/>
          </a:bodyPr>
          <a:lstStyle/>
          <a:p>
            <a:pPr marL="216000" indent="-457200"/>
            <a:r>
              <a:rPr kumimoji="1" lang="ja-JP" altLang="en-US" sz="1600" dirty="0" smtClean="0"/>
              <a:t>○特に</a:t>
            </a:r>
            <a:r>
              <a:rPr lang="ja-JP" altLang="en-US" sz="1600" dirty="0" smtClean="0"/>
              <a:t>分譲</a:t>
            </a:r>
            <a:r>
              <a:rPr lang="ja-JP" altLang="en-US" sz="1600" dirty="0"/>
              <a:t>マンション</a:t>
            </a:r>
            <a:r>
              <a:rPr lang="ja-JP" altLang="en-US" sz="1600" dirty="0" smtClean="0"/>
              <a:t>では検討が進んでいないことが分かる</a:t>
            </a:r>
            <a:endParaRPr lang="en-US" altLang="ja-JP" sz="1600" dirty="0" smtClean="0"/>
          </a:p>
          <a:p>
            <a:pPr marL="216000" indent="-457200"/>
            <a:endParaRPr lang="en-US" altLang="ja-JP" sz="1600" dirty="0"/>
          </a:p>
          <a:p>
            <a:pPr marL="216000" indent="-457200"/>
            <a:r>
              <a:rPr lang="ja-JP" altLang="en-US" sz="1600" dirty="0" smtClean="0"/>
              <a:t>○分譲よりも賃貸の</a:t>
            </a:r>
            <a:r>
              <a:rPr lang="ja-JP" altLang="en-US" sz="1600" dirty="0"/>
              <a:t>マンション</a:t>
            </a:r>
            <a:r>
              <a:rPr lang="ja-JP" altLang="en-US" sz="1600" dirty="0" smtClean="0"/>
              <a:t>の方が前向きに検討を</a:t>
            </a:r>
            <a:r>
              <a:rPr lang="ja-JP" altLang="en-US" sz="1600" dirty="0"/>
              <a:t>進めて</a:t>
            </a:r>
            <a:r>
              <a:rPr lang="ja-JP" altLang="en-US" sz="1600" dirty="0" smtClean="0"/>
              <a:t>いる所有者が多い</a:t>
            </a:r>
            <a:endParaRPr lang="en-US" altLang="ja-JP" sz="1600" dirty="0" smtClean="0"/>
          </a:p>
          <a:p>
            <a:pPr marL="216000" indent="-457200"/>
            <a:endParaRPr lang="en-US" altLang="ja-JP" sz="1600" dirty="0"/>
          </a:p>
          <a:p>
            <a:pPr marL="216000" indent="-457200"/>
            <a:r>
              <a:rPr lang="ja-JP" altLang="en-US" sz="1600" dirty="0" smtClean="0"/>
              <a:t>○事務所、店舗も、前向きに検討を進めている所有者が多い</a:t>
            </a:r>
            <a:endParaRPr lang="en-US" altLang="ja-JP" sz="1600" dirty="0"/>
          </a:p>
          <a:p>
            <a:pPr marL="216000" indent="-457200"/>
            <a:endParaRPr kumimoji="1" lang="en-US" altLang="ja-JP" sz="1600" dirty="0" smtClean="0"/>
          </a:p>
          <a:p>
            <a:pPr marL="216000" indent="-457200"/>
            <a:r>
              <a:rPr lang="ja-JP" altLang="en-US" sz="1600" dirty="0" smtClean="0"/>
              <a:t>○その他の用途は、病院や集会所などで検討が進んでいるところが多い</a:t>
            </a:r>
            <a:endParaRPr kumimoji="1" lang="en-US" altLang="ja-JP" sz="1600" dirty="0" smtClean="0"/>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6887" y="1787828"/>
            <a:ext cx="5596613" cy="3737172"/>
          </a:xfrm>
          <a:prstGeom prst="rect">
            <a:avLst/>
          </a:prstGeom>
        </p:spPr>
      </p:pic>
    </p:spTree>
    <p:extLst>
      <p:ext uri="{BB962C8B-B14F-4D97-AF65-F5344CB8AC3E}">
        <p14:creationId xmlns:p14="http://schemas.microsoft.com/office/powerpoint/2010/main" val="2974334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3200" dirty="0"/>
              <a:t>１</a:t>
            </a:r>
            <a:r>
              <a:rPr lang="ja-JP" altLang="en-US" sz="3200" dirty="0" smtClean="0"/>
              <a:t>．概要</a:t>
            </a:r>
          </a:p>
        </p:txBody>
      </p:sp>
      <p:sp>
        <p:nvSpPr>
          <p:cNvPr id="2" name="スライド番号プレースホルダー 1"/>
          <p:cNvSpPr>
            <a:spLocks noGrp="1"/>
          </p:cNvSpPr>
          <p:nvPr>
            <p:ph type="sldNum" sz="quarter" idx="12"/>
          </p:nvPr>
        </p:nvSpPr>
        <p:spPr/>
        <p:txBody>
          <a:bodyPr/>
          <a:lstStyle/>
          <a:p>
            <a:pPr>
              <a:defRPr/>
            </a:pPr>
            <a:endParaRPr lang="en-US" altLang="ja-JP" dirty="0"/>
          </a:p>
        </p:txBody>
      </p:sp>
    </p:spTree>
    <p:extLst>
      <p:ext uri="{BB962C8B-B14F-4D97-AF65-F5344CB8AC3E}">
        <p14:creationId xmlns:p14="http://schemas.microsoft.com/office/powerpoint/2010/main" val="27808621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0" y="304800"/>
            <a:ext cx="8024884" cy="404813"/>
          </a:xfrm>
        </p:spPr>
        <p:txBody>
          <a:bodyPr/>
          <a:lstStyle/>
          <a:p>
            <a:r>
              <a:rPr lang="ja-JP" altLang="en-US" dirty="0" smtClean="0"/>
              <a:t>２－６．</a:t>
            </a:r>
            <a:r>
              <a:rPr lang="ja-JP" altLang="en-US" dirty="0"/>
              <a:t>ヒアリング・アンケート調査による所有者の</a:t>
            </a:r>
            <a:r>
              <a:rPr lang="ja-JP" altLang="en-US" dirty="0" smtClean="0"/>
              <a:t>意向</a:t>
            </a:r>
            <a:r>
              <a:rPr lang="en-US" altLang="ja-JP" dirty="0" smtClean="0"/>
              <a:t>(5)</a:t>
            </a:r>
            <a:endParaRPr lang="ja-JP" altLang="en-US" dirty="0" smtClean="0"/>
          </a:p>
        </p:txBody>
      </p:sp>
      <p:sp>
        <p:nvSpPr>
          <p:cNvPr id="6" name="Text Box 1233"/>
          <p:cNvSpPr txBox="1">
            <a:spLocks noChangeArrowheads="1"/>
          </p:cNvSpPr>
          <p:nvPr/>
        </p:nvSpPr>
        <p:spPr bwMode="auto">
          <a:xfrm>
            <a:off x="143508" y="836712"/>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用途別「耐震化の困難な理由」</a:t>
            </a:r>
            <a:endParaRPr kumimoji="0" lang="en-US" altLang="ja-JP" kern="0" dirty="0" smtClean="0">
              <a:solidFill>
                <a:sysClr val="window" lastClr="FFFFFF"/>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pPr>
                <a:defRPr/>
              </a:pPr>
              <a:t>19</a:t>
            </a:fld>
            <a:endParaRPr lang="en-US" altLang="ja-JP" dirty="0"/>
          </a:p>
        </p:txBody>
      </p:sp>
      <p:sp>
        <p:nvSpPr>
          <p:cNvPr id="3" name="テキスト ボックス 2"/>
          <p:cNvSpPr txBox="1"/>
          <p:nvPr/>
        </p:nvSpPr>
        <p:spPr>
          <a:xfrm>
            <a:off x="179011" y="2396252"/>
            <a:ext cx="680318" cy="246221"/>
          </a:xfrm>
          <a:prstGeom prst="rect">
            <a:avLst/>
          </a:prstGeom>
          <a:noFill/>
        </p:spPr>
        <p:txBody>
          <a:bodyPr wrap="square" rtlCol="0">
            <a:spAutoFit/>
          </a:bodyPr>
          <a:lstStyle/>
          <a:p>
            <a:r>
              <a:rPr kumimoji="1" lang="en-US" altLang="ja-JP" sz="1000" dirty="0" smtClean="0"/>
              <a:t>N=17</a:t>
            </a:r>
            <a:endParaRPr kumimoji="1" lang="ja-JP" altLang="en-US" sz="1000" dirty="0"/>
          </a:p>
        </p:txBody>
      </p:sp>
      <p:sp>
        <p:nvSpPr>
          <p:cNvPr id="20" name="テキスト ボックス 2"/>
          <p:cNvSpPr txBox="1"/>
          <p:nvPr/>
        </p:nvSpPr>
        <p:spPr>
          <a:xfrm>
            <a:off x="4488328" y="4556625"/>
            <a:ext cx="680318"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smtClean="0"/>
              <a:t>N=5</a:t>
            </a:r>
            <a:endParaRPr kumimoji="1" lang="ja-JP" altLang="en-US" sz="1000" dirty="0"/>
          </a:p>
        </p:txBody>
      </p:sp>
      <p:sp>
        <p:nvSpPr>
          <p:cNvPr id="26" name="テキスト ボックス 25"/>
          <p:cNvSpPr txBox="1"/>
          <p:nvPr/>
        </p:nvSpPr>
        <p:spPr>
          <a:xfrm>
            <a:off x="185199" y="1195633"/>
            <a:ext cx="8911301" cy="1077218"/>
          </a:xfrm>
          <a:prstGeom prst="rect">
            <a:avLst/>
          </a:prstGeom>
          <a:noFill/>
        </p:spPr>
        <p:txBody>
          <a:bodyPr wrap="square" rtlCol="0">
            <a:spAutoFit/>
          </a:bodyPr>
          <a:lstStyle/>
          <a:p>
            <a:pPr marL="216000" indent="-457200"/>
            <a:r>
              <a:rPr kumimoji="1" lang="ja-JP" altLang="en-US" sz="1600" dirty="0" smtClean="0"/>
              <a:t>○分譲</a:t>
            </a:r>
            <a:r>
              <a:rPr lang="ja-JP" altLang="en-US" sz="1600" dirty="0"/>
              <a:t>マンション</a:t>
            </a:r>
            <a:r>
              <a:rPr kumimoji="1" lang="ja-JP" altLang="en-US" sz="1600" dirty="0" smtClean="0"/>
              <a:t>は「資金を確保できない」の回答割合が高い</a:t>
            </a:r>
            <a:endParaRPr kumimoji="1" lang="en-US" altLang="ja-JP" sz="1600" dirty="0" smtClean="0"/>
          </a:p>
          <a:p>
            <a:pPr marL="216000" indent="-457200"/>
            <a:r>
              <a:rPr kumimoji="1" lang="ja-JP" altLang="en-US" sz="1600" dirty="0" smtClean="0"/>
              <a:t>○賃貸</a:t>
            </a:r>
            <a:r>
              <a:rPr lang="ja-JP" altLang="en-US" sz="1600" dirty="0"/>
              <a:t>マンション</a:t>
            </a:r>
            <a:r>
              <a:rPr kumimoji="1" lang="ja-JP" altLang="en-US" sz="1600" dirty="0" smtClean="0"/>
              <a:t>は「他の権利者（占有者）の理解が得られない」、「工法等が分からない」</a:t>
            </a:r>
            <a:r>
              <a:rPr lang="ja-JP" altLang="en-US" sz="1600" dirty="0" smtClean="0"/>
              <a:t>の回答割合が高い</a:t>
            </a:r>
            <a:endParaRPr lang="en-US" altLang="ja-JP" sz="1600" dirty="0" smtClean="0"/>
          </a:p>
          <a:p>
            <a:pPr marL="216000" indent="-457200"/>
            <a:r>
              <a:rPr kumimoji="1" lang="ja-JP" altLang="en-US" sz="1600" dirty="0" smtClean="0"/>
              <a:t>○事務所等はマンションに比べて、</a:t>
            </a:r>
            <a:r>
              <a:rPr lang="ja-JP" altLang="en-US" sz="1600" dirty="0" smtClean="0"/>
              <a:t>「</a:t>
            </a:r>
            <a:r>
              <a:rPr lang="ja-JP" altLang="en-US" sz="1600" dirty="0"/>
              <a:t>資金を確保できない」との回答</a:t>
            </a:r>
            <a:r>
              <a:rPr lang="ja-JP" altLang="en-US" sz="1600" dirty="0" smtClean="0"/>
              <a:t>割合が低い</a:t>
            </a:r>
            <a:endParaRPr kumimoji="1" lang="en-US" altLang="ja-JP" sz="1600" dirty="0" smtClean="0"/>
          </a:p>
        </p:txBody>
      </p:sp>
      <p:sp>
        <p:nvSpPr>
          <p:cNvPr id="4" name="テキスト ボックス 3"/>
          <p:cNvSpPr txBox="1"/>
          <p:nvPr/>
        </p:nvSpPr>
        <p:spPr>
          <a:xfrm>
            <a:off x="1616147" y="2323177"/>
            <a:ext cx="1658679" cy="30777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マンション</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5947144" y="2334696"/>
            <a:ext cx="1658679" cy="30777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賃貸</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マンション</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1616147" y="4648803"/>
            <a:ext cx="1658679" cy="307777"/>
          </a:xfrm>
          <a:prstGeom prst="rect">
            <a:avLst/>
          </a:prstGeom>
          <a:noFill/>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事務所・店舗等</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6100064" y="4609102"/>
            <a:ext cx="1577161"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2"/>
          <p:cNvSpPr txBox="1"/>
          <p:nvPr/>
        </p:nvSpPr>
        <p:spPr>
          <a:xfrm>
            <a:off x="4686597" y="2365184"/>
            <a:ext cx="680298"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smtClean="0"/>
              <a:t>N=24</a:t>
            </a:r>
            <a:endParaRPr kumimoji="1" lang="ja-JP" altLang="en-US" sz="1000" dirty="0"/>
          </a:p>
        </p:txBody>
      </p:sp>
      <p:sp>
        <p:nvSpPr>
          <p:cNvPr id="35" name="テキスト ボックス 2"/>
          <p:cNvSpPr txBox="1"/>
          <p:nvPr/>
        </p:nvSpPr>
        <p:spPr>
          <a:xfrm>
            <a:off x="168773" y="4676550"/>
            <a:ext cx="680332" cy="24622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smtClean="0"/>
              <a:t>N=46</a:t>
            </a:r>
            <a:endParaRPr kumimoji="1" lang="ja-JP" altLang="en-US" sz="1000" dirty="0"/>
          </a:p>
        </p:txBody>
      </p:sp>
      <p:sp>
        <p:nvSpPr>
          <p:cNvPr id="27" name="テキスト ボックス 26"/>
          <p:cNvSpPr txBox="1"/>
          <p:nvPr/>
        </p:nvSpPr>
        <p:spPr>
          <a:xfrm>
            <a:off x="232699" y="3526282"/>
            <a:ext cx="1057313" cy="230832"/>
          </a:xfrm>
          <a:prstGeom prst="rect">
            <a:avLst/>
          </a:prstGeom>
          <a:noFill/>
        </p:spPr>
        <p:txBody>
          <a:bodyPr wrap="square" rtlCol="0">
            <a:spAutoFit/>
          </a:bodyPr>
          <a:lstStyle/>
          <a:p>
            <a:r>
              <a:rPr lang="ja-JP" altLang="en-US" sz="900" dirty="0" smtClean="0"/>
              <a:t>（区分所有者）</a:t>
            </a:r>
            <a:endParaRPr kumimoji="1" lang="ja-JP" altLang="en-US" sz="900" dirty="0"/>
          </a:p>
        </p:txBody>
      </p:sp>
      <p:sp>
        <p:nvSpPr>
          <p:cNvPr id="28" name="テキスト ボックス 27"/>
          <p:cNvSpPr txBox="1"/>
          <p:nvPr/>
        </p:nvSpPr>
        <p:spPr>
          <a:xfrm>
            <a:off x="4639989" y="3523557"/>
            <a:ext cx="1057313" cy="230832"/>
          </a:xfrm>
          <a:prstGeom prst="rect">
            <a:avLst/>
          </a:prstGeom>
          <a:noFill/>
        </p:spPr>
        <p:txBody>
          <a:bodyPr wrap="square" rtlCol="0">
            <a:spAutoFit/>
          </a:bodyPr>
          <a:lstStyle/>
          <a:p>
            <a:r>
              <a:rPr lang="ja-JP" altLang="en-US" sz="900" dirty="0" smtClean="0"/>
              <a:t>（借家人）</a:t>
            </a:r>
            <a:endParaRPr kumimoji="1" lang="ja-JP" altLang="en-US" sz="900" dirty="0"/>
          </a:p>
        </p:txBody>
      </p:sp>
      <p:sp>
        <p:nvSpPr>
          <p:cNvPr id="29" name="テキスト ボックス 28"/>
          <p:cNvSpPr txBox="1"/>
          <p:nvPr/>
        </p:nvSpPr>
        <p:spPr>
          <a:xfrm>
            <a:off x="143508" y="5855789"/>
            <a:ext cx="1504452" cy="230832"/>
          </a:xfrm>
          <a:prstGeom prst="rect">
            <a:avLst/>
          </a:prstGeom>
          <a:noFill/>
        </p:spPr>
        <p:txBody>
          <a:bodyPr wrap="square" rtlCol="0">
            <a:spAutoFit/>
          </a:bodyPr>
          <a:lstStyle/>
          <a:p>
            <a:r>
              <a:rPr lang="ja-JP" altLang="en-US" sz="900" dirty="0" smtClean="0"/>
              <a:t>（区分所有者、賃借人）</a:t>
            </a:r>
            <a:endParaRPr kumimoji="1" lang="ja-JP" altLang="en-US" sz="900"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8" y="2544493"/>
            <a:ext cx="4359018" cy="2036240"/>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887114"/>
            <a:ext cx="4493141" cy="2024047"/>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65898" y="2571126"/>
            <a:ext cx="4621169" cy="1993565"/>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50132" y="4840049"/>
            <a:ext cx="4499238" cy="2017951"/>
          </a:xfrm>
          <a:prstGeom prst="rect">
            <a:avLst/>
          </a:prstGeom>
        </p:spPr>
      </p:pic>
    </p:spTree>
    <p:extLst>
      <p:ext uri="{BB962C8B-B14F-4D97-AF65-F5344CB8AC3E}">
        <p14:creationId xmlns:p14="http://schemas.microsoft.com/office/powerpoint/2010/main" val="15776417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800"/>
            <a:ext cx="7594600" cy="404813"/>
          </a:xfrm>
        </p:spPr>
        <p:txBody>
          <a:bodyPr/>
          <a:lstStyle/>
          <a:p>
            <a:r>
              <a:rPr lang="ja-JP" altLang="en-US" dirty="0" smtClean="0"/>
              <a:t>２</a:t>
            </a:r>
            <a:r>
              <a:rPr kumimoji="1" lang="ja-JP" altLang="en-US" dirty="0" smtClean="0"/>
              <a:t>－７．</a:t>
            </a:r>
            <a:r>
              <a:rPr lang="ja-JP" altLang="en-US" dirty="0" smtClean="0"/>
              <a:t>耐震診断義務化路線ごとの状況</a:t>
            </a:r>
            <a:r>
              <a:rPr lang="en-US" altLang="ja-JP" dirty="0" smtClean="0"/>
              <a:t>(1)</a:t>
            </a:r>
            <a:endParaRPr kumimoji="1" lang="ja-JP" altLang="en-US" dirty="0"/>
          </a:p>
        </p:txBody>
      </p:sp>
      <p:sp>
        <p:nvSpPr>
          <p:cNvPr id="9" name="テキスト ボックス 8"/>
          <p:cNvSpPr txBox="1"/>
          <p:nvPr/>
        </p:nvSpPr>
        <p:spPr>
          <a:xfrm>
            <a:off x="8122940" y="1221658"/>
            <a:ext cx="879165" cy="253916"/>
          </a:xfrm>
          <a:prstGeom prst="rect">
            <a:avLst/>
          </a:prstGeom>
          <a:noFill/>
        </p:spPr>
        <p:txBody>
          <a:bodyPr wrap="square" rtlCol="0">
            <a:spAutoFit/>
          </a:bodyPr>
          <a:lstStyle/>
          <a:p>
            <a:r>
              <a:rPr lang="ja-JP" altLang="en-US" sz="1050" dirty="0" smtClean="0">
                <a:solidFill>
                  <a:srgbClr val="000000"/>
                </a:solidFill>
              </a:rPr>
              <a:t>単位：棟</a:t>
            </a:r>
            <a:endParaRPr lang="ja-JP" altLang="en-US" sz="1050" dirty="0">
              <a:solidFill>
                <a:srgbClr val="000000"/>
              </a:solidFill>
            </a:endParaRPr>
          </a:p>
        </p:txBody>
      </p:sp>
      <p:sp>
        <p:nvSpPr>
          <p:cNvPr id="11" name="Text Box 1233"/>
          <p:cNvSpPr txBox="1">
            <a:spLocks noChangeArrowheads="1"/>
          </p:cNvSpPr>
          <p:nvPr/>
        </p:nvSpPr>
        <p:spPr bwMode="auto">
          <a:xfrm>
            <a:off x="98238" y="1093090"/>
            <a:ext cx="559572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路線毎の耐震化</a:t>
            </a:r>
            <a:r>
              <a:rPr kumimoji="0" lang="ja-JP" altLang="en-US" kern="0" spc="-150" dirty="0" smtClean="0">
                <a:solidFill>
                  <a:srgbClr val="FFFFFF"/>
                </a:solidFill>
                <a:latin typeface="HGP創英角ｺﾞｼｯｸUB" pitchFamily="50" charset="-128"/>
                <a:ea typeface="HGP創英角ｺﾞｼｯｸUB" pitchFamily="50" charset="-128"/>
              </a:rPr>
              <a:t>の</a:t>
            </a:r>
            <a:r>
              <a:rPr kumimoji="0" lang="ja-JP" altLang="en-US" kern="0" spc="-150" dirty="0" smtClean="0">
                <a:solidFill>
                  <a:sysClr val="window" lastClr="FFFFFF"/>
                </a:solidFill>
                <a:latin typeface="HGP創英角ｺﾞｼｯｸUB" pitchFamily="50" charset="-128"/>
                <a:ea typeface="HGP創英角ｺﾞｼｯｸUB" pitchFamily="50" charset="-128"/>
              </a:rPr>
              <a:t>状況　</a:t>
            </a:r>
            <a:r>
              <a:rPr lang="ja-JP" altLang="en-US" dirty="0" smtClean="0">
                <a:solidFill>
                  <a:srgbClr val="FFFFFF"/>
                </a:solidFill>
              </a:rPr>
              <a:t>（</a:t>
            </a:r>
            <a:r>
              <a:rPr lang="en-US" altLang="ja-JP" dirty="0">
                <a:solidFill>
                  <a:srgbClr val="FFFFFF"/>
                </a:solidFill>
              </a:rPr>
              <a:t>H30.3</a:t>
            </a:r>
            <a:r>
              <a:rPr lang="ja-JP" altLang="en-US" dirty="0">
                <a:solidFill>
                  <a:srgbClr val="FFFFFF"/>
                </a:solidFill>
              </a:rPr>
              <a:t>末時点</a:t>
            </a:r>
            <a:r>
              <a:rPr lang="ja-JP" altLang="en-US" dirty="0" smtClean="0">
                <a:solidFill>
                  <a:srgbClr val="FFFFFF"/>
                </a:solidFill>
              </a:rPr>
              <a:t>）</a:t>
            </a:r>
            <a:endParaRPr lang="ja-JP" altLang="en-US" dirty="0">
              <a:solidFill>
                <a:srgbClr val="FFFFFF"/>
              </a:solidFill>
            </a:endParaRPr>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solidFill>
                  <a:srgbClr val="000000"/>
                </a:solidFill>
              </a:rPr>
              <a:pPr>
                <a:defRPr/>
              </a:pPr>
              <a:t>20</a:t>
            </a:fld>
            <a:endParaRPr lang="en-US" altLang="ja-JP">
              <a:solidFill>
                <a:srgbClr val="000000"/>
              </a:solidFill>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73" y="1531352"/>
            <a:ext cx="9083827" cy="4993057"/>
          </a:xfrm>
          <a:prstGeom prst="rect">
            <a:avLst/>
          </a:prstGeom>
        </p:spPr>
      </p:pic>
    </p:spTree>
    <p:extLst>
      <p:ext uri="{BB962C8B-B14F-4D97-AF65-F5344CB8AC3E}">
        <p14:creationId xmlns:p14="http://schemas.microsoft.com/office/powerpoint/2010/main" val="4022983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２－７．耐震診断義務化路線ごとの状況</a:t>
            </a:r>
            <a:r>
              <a:rPr lang="en-US" altLang="ja-JP" dirty="0" smtClean="0"/>
              <a:t>(2)</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718826F6-B698-4C1A-BEC1-9CA6F605F335}" type="slidenum">
              <a:rPr lang="en-US" altLang="ja-JP" smtClean="0"/>
              <a:pPr>
                <a:defRPr/>
              </a:pPr>
              <a:t>21</a:t>
            </a:fld>
            <a:endParaRPr lang="en-US" altLang="ja-JP" dirty="0"/>
          </a:p>
        </p:txBody>
      </p:sp>
      <p:sp>
        <p:nvSpPr>
          <p:cNvPr id="13" name="テキスト ボックス 12"/>
          <p:cNvSpPr txBox="1"/>
          <p:nvPr/>
        </p:nvSpPr>
        <p:spPr>
          <a:xfrm>
            <a:off x="323848" y="821377"/>
            <a:ext cx="8939422" cy="1477328"/>
          </a:xfrm>
          <a:prstGeom prst="rect">
            <a:avLst/>
          </a:prstGeom>
          <a:noFill/>
        </p:spPr>
        <p:txBody>
          <a:bodyPr wrap="square" rtlCol="0">
            <a:spAutoFit/>
          </a:bodyPr>
          <a:lstStyle/>
          <a:p>
            <a:pPr marL="216000" indent="-457200"/>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○国道</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号</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、国道</a:t>
            </a:r>
            <a:r>
              <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176</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号、国道</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423</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号および大阪和泉泉南線の</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路線は対象建築物が多い。</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16000" indent="-457200"/>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○国道</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423</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号と大阪和泉泉南線は分譲</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マンション</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が多い。</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16000" indent="-457200"/>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○国道</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号、国道</a:t>
            </a:r>
            <a:r>
              <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163</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号</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、国道</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310</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号、大阪</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生駒線、大阪中央環状線</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路線は耐震性</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16000" indent="-457200"/>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不足の分譲マンションが存在しない（</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国道</a:t>
            </a:r>
            <a:r>
              <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308</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号</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は分譲マンションのある路線に接続）</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16000" indent="-457200"/>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702" y="1994739"/>
            <a:ext cx="8504657" cy="4889416"/>
          </a:xfrm>
          <a:prstGeom prst="rect">
            <a:avLst/>
          </a:prstGeom>
        </p:spPr>
      </p:pic>
    </p:spTree>
    <p:extLst>
      <p:ext uri="{BB962C8B-B14F-4D97-AF65-F5344CB8AC3E}">
        <p14:creationId xmlns:p14="http://schemas.microsoft.com/office/powerpoint/2010/main" val="40720893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3200" dirty="0" smtClean="0"/>
              <a:t>３．論点</a:t>
            </a:r>
          </a:p>
        </p:txBody>
      </p:sp>
      <p:sp>
        <p:nvSpPr>
          <p:cNvPr id="2" name="スライド番号プレースホルダー 1"/>
          <p:cNvSpPr>
            <a:spLocks noGrp="1"/>
          </p:cNvSpPr>
          <p:nvPr>
            <p:ph type="sldNum" sz="quarter" idx="12"/>
          </p:nvPr>
        </p:nvSpPr>
        <p:spPr/>
        <p:txBody>
          <a:bodyPr/>
          <a:lstStyle/>
          <a:p>
            <a:pPr>
              <a:defRPr/>
            </a:pPr>
            <a:endParaRPr lang="en-US" altLang="ja-JP" dirty="0"/>
          </a:p>
        </p:txBody>
      </p:sp>
    </p:spTree>
    <p:extLst>
      <p:ext uri="{BB962C8B-B14F-4D97-AF65-F5344CB8AC3E}">
        <p14:creationId xmlns:p14="http://schemas.microsoft.com/office/powerpoint/2010/main" val="1736751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0" y="203200"/>
            <a:ext cx="7848600" cy="404813"/>
          </a:xfrm>
        </p:spPr>
        <p:txBody>
          <a:bodyPr/>
          <a:lstStyle/>
          <a:p>
            <a:r>
              <a:rPr lang="ja-JP" altLang="en-US" dirty="0" smtClean="0"/>
              <a:t>３．論点</a:t>
            </a:r>
          </a:p>
        </p:txBody>
      </p:sp>
      <p:sp>
        <p:nvSpPr>
          <p:cNvPr id="7" name="Text Box 1233"/>
          <p:cNvSpPr txBox="1">
            <a:spLocks noChangeArrowheads="1"/>
          </p:cNvSpPr>
          <p:nvPr/>
        </p:nvSpPr>
        <p:spPr bwMode="auto">
          <a:xfrm>
            <a:off x="249235" y="900608"/>
            <a:ext cx="8662987"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論点</a:t>
            </a:r>
            <a:endParaRPr kumimoji="0" lang="en-US" altLang="ja-JP" kern="0" dirty="0">
              <a:solidFill>
                <a:sysClr val="window" lastClr="FFFFFF"/>
              </a:solidFill>
              <a:latin typeface="HGP創英角ｺﾞｼｯｸUB" pitchFamily="50" charset="-128"/>
              <a:ea typeface="HGP創英角ｺﾞｼｯｸUB" pitchFamily="50" charset="-128"/>
            </a:endParaRPr>
          </a:p>
        </p:txBody>
      </p:sp>
      <p:sp>
        <p:nvSpPr>
          <p:cNvPr id="9" name="テキスト ボックス 8"/>
          <p:cNvSpPr txBox="1"/>
          <p:nvPr/>
        </p:nvSpPr>
        <p:spPr>
          <a:xfrm>
            <a:off x="249236" y="1320684"/>
            <a:ext cx="8662987" cy="5189298"/>
          </a:xfrm>
          <a:prstGeom prst="rect">
            <a:avLst/>
          </a:prstGeom>
          <a:solidFill>
            <a:schemeClr val="accent5"/>
          </a:solidFill>
          <a:ln w="6350">
            <a:no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tIns="108000" bIns="108000">
            <a:noAutofit/>
          </a:bodyPr>
          <a:lstStyle/>
          <a:p>
            <a:pPr marL="252000" indent="-252000">
              <a:spcAft>
                <a:spcPts val="600"/>
              </a:spcAft>
              <a:defRPr/>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広域緊急交通路沿道建築物の耐震化の目標はどうあるべきか</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pPr marL="360000" indent="-252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○行</a:t>
            </a:r>
            <a:r>
              <a:rPr lang="ja-JP" altLang="en-US" dirty="0">
                <a:latin typeface="Meiryo UI" panose="020B0604030504040204" pitchFamily="50" charset="-128"/>
                <a:ea typeface="Meiryo UI" panose="020B0604030504040204" pitchFamily="50" charset="-128"/>
                <a:cs typeface="Meiryo UI" panose="020B0604030504040204" pitchFamily="50" charset="-128"/>
              </a:rPr>
              <a:t>政・府民・企業など、さまざまな主体が、めざすべき共通の大きな目標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360000" indent="-252000">
              <a:lnSpc>
                <a:spcPts val="21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進行管理・評価のための具体的な目標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目標達成のための具体的な取組みはどう</a:t>
            </a:r>
            <a:r>
              <a:rPr lang="ja-JP" altLang="en-US" b="1" dirty="0">
                <a:latin typeface="Meiryo UI" panose="020B0604030504040204" pitchFamily="50" charset="-128"/>
                <a:ea typeface="Meiryo UI" panose="020B0604030504040204" pitchFamily="50" charset="-128"/>
                <a:cs typeface="Meiryo UI" panose="020B0604030504040204" pitchFamily="50" charset="-128"/>
              </a:rPr>
              <a:t>ある</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べきか</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360000" indent="-252000">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○効果的な進め方について</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40000" indent="-180000">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耐震性が不足する建築物の路線毎の集積状況や、個々の建築物</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耐震性能などが明らかになった状況を踏まえた、取組みの優先順位や重点化の考え方</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0000" indent="-252000">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○着実な耐震化を促進する支援について</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40000" indent="-180000">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所有者及び建築物の多種多様な状況や、耐震化を実施しない理由が多岐に渡る状況を踏まえた支援</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0000" indent="-252000">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○災害時の道路機能の確保について</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40000" indent="-180000">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民間建築物の耐震化は法的強制力もないため、対策が進まなかった場合の代替措置</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r>
              <a:rPr lang="en-US" altLang="ja-JP" dirty="0" smtClean="0"/>
              <a:t>23</a:t>
            </a:r>
            <a:endParaRPr lang="en-US" altLang="ja-JP" dirty="0"/>
          </a:p>
        </p:txBody>
      </p:sp>
    </p:spTree>
    <p:extLst>
      <p:ext uri="{BB962C8B-B14F-4D97-AF65-F5344CB8AC3E}">
        <p14:creationId xmlns:p14="http://schemas.microsoft.com/office/powerpoint/2010/main" val="2432318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4800"/>
            <a:ext cx="7594600" cy="404813"/>
          </a:xfrm>
        </p:spPr>
        <p:txBody>
          <a:bodyPr/>
          <a:lstStyle/>
          <a:p>
            <a:r>
              <a:rPr lang="ja-JP" altLang="en-US" dirty="0" smtClean="0"/>
              <a:t>１</a:t>
            </a:r>
            <a:r>
              <a:rPr kumimoji="1" lang="ja-JP" altLang="en-US" dirty="0" smtClean="0"/>
              <a:t>－１．耐震化の目標</a:t>
            </a:r>
            <a:endParaRPr kumimoji="1" lang="ja-JP" altLang="en-US" dirty="0"/>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2</a:t>
            </a:fld>
            <a:endParaRPr lang="en-US" altLang="ja-JP"/>
          </a:p>
        </p:txBody>
      </p:sp>
      <p:sp>
        <p:nvSpPr>
          <p:cNvPr id="27" name="正方形/長方形 26"/>
          <p:cNvSpPr/>
          <p:nvPr/>
        </p:nvSpPr>
        <p:spPr>
          <a:xfrm>
            <a:off x="177800" y="1599231"/>
            <a:ext cx="4089400" cy="960743"/>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R="152400">
              <a:lnSpc>
                <a:spcPts val="2200"/>
              </a:lnSpc>
              <a:spcAft>
                <a:spcPts val="0"/>
              </a:spcAft>
            </a:pP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①</a:t>
            </a:r>
            <a:r>
              <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住宅</a:t>
            </a: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の</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耐震化率</a:t>
            </a:r>
            <a:endPar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国：</a:t>
            </a:r>
            <a:r>
              <a:rPr lang="en-US" altLang="ja-JP" sz="1500" b="1" kern="100" dirty="0">
                <a:latin typeface="Meiryo UI" panose="020B0604030504040204" pitchFamily="50" charset="-128"/>
                <a:ea typeface="Meiryo UI" panose="020B0604030504040204" pitchFamily="50" charset="-128"/>
                <a:cs typeface="Meiryo UI" panose="020B0604030504040204" pitchFamily="50" charset="-128"/>
              </a:rPr>
              <a:t>H32</a:t>
            </a:r>
            <a:r>
              <a:rPr lang="ja-JP" altLang="en-US" sz="1500" b="1" kern="100" dirty="0" err="1">
                <a:latin typeface="Meiryo UI" panose="020B0604030504040204" pitchFamily="50" charset="-128"/>
                <a:ea typeface="Meiryo UI" panose="020B0604030504040204" pitchFamily="50" charset="-128"/>
                <a:cs typeface="Meiryo UI" panose="020B0604030504040204" pitchFamily="50" charset="-128"/>
              </a:rPr>
              <a:t>ま</a:t>
            </a:r>
            <a:r>
              <a:rPr lang="ja-JP" altLang="ja-JP" sz="1500" b="1" kern="100" dirty="0" err="1">
                <a:latin typeface="Meiryo UI" panose="020B0604030504040204" pitchFamily="50" charset="-128"/>
                <a:ea typeface="Meiryo UI" panose="020B0604030504040204" pitchFamily="50" charset="-128"/>
                <a:cs typeface="Meiryo UI" panose="020B0604030504040204" pitchFamily="50" charset="-128"/>
              </a:rPr>
              <a:t>でに</a:t>
            </a:r>
            <a:r>
              <a:rPr lang="en-US" altLang="ja-JP" sz="1500" b="1" kern="100" dirty="0">
                <a:latin typeface="Meiryo UI" panose="020B0604030504040204" pitchFamily="50" charset="-128"/>
                <a:ea typeface="Meiryo UI" panose="020B0604030504040204" pitchFamily="50" charset="-128"/>
                <a:cs typeface="Meiryo UI" panose="020B0604030504040204" pitchFamily="50" charset="-128"/>
              </a:rPr>
              <a:t> 95</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H37</a:t>
            </a:r>
            <a:r>
              <a:rPr lang="ja-JP" altLang="en-US" sz="1500" b="1" kern="100" dirty="0" err="1">
                <a:latin typeface="Meiryo UI" panose="020B0604030504040204" pitchFamily="50" charset="-128"/>
                <a:ea typeface="Meiryo UI" panose="020B0604030504040204" pitchFamily="50" charset="-128"/>
                <a:cs typeface="Meiryo UI" panose="020B0604030504040204" pitchFamily="50" charset="-128"/>
              </a:rPr>
              <a:t>までに</a:t>
            </a: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概ね</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　府：</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H37</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までに </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95</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5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177800" y="2797594"/>
            <a:ext cx="4089400" cy="1832839"/>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en-US" alt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多数</a:t>
            </a:r>
            <a:r>
              <a:rPr lang="ja-JP" sz="1600" b="1" kern="0" dirty="0">
                <a:effectLst/>
                <a:latin typeface="Meiryo UI" panose="020B0604030504040204" pitchFamily="50" charset="-128"/>
                <a:ea typeface="Meiryo UI" panose="020B0604030504040204" pitchFamily="50" charset="-128"/>
                <a:cs typeface="Meiryo UI" panose="020B0604030504040204" pitchFamily="50" charset="-128"/>
              </a:rPr>
              <a:t>の者が利用</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する建築物の耐震化率</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216000" marR="152400" indent="-216000">
              <a:lnSpc>
                <a:spcPts val="2200"/>
              </a:lnSpc>
              <a:spcAft>
                <a:spcPts val="0"/>
              </a:spcAft>
            </a:pP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国・府：</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6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77800" y="1185912"/>
            <a:ext cx="2667331" cy="35306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nSpc>
                <a:spcPts val="1800"/>
              </a:lnSpc>
              <a:spcAft>
                <a:spcPts val="0"/>
              </a:spcAft>
            </a:pP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現在</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543338" y="3472477"/>
            <a:ext cx="3604591" cy="1029236"/>
          </a:xfrm>
          <a:prstGeom prst="rect">
            <a:avLst/>
          </a:prstGeom>
          <a:noFill/>
          <a:ln w="19050">
            <a:solidFill>
              <a:srgbClr val="0099FF"/>
            </a:solidFill>
            <a:prstDash val="dash"/>
          </a:ln>
        </p:spPr>
        <p:txBody>
          <a:bodyPr wrap="square" lIns="36000" tIns="72000" rIns="36000" bIns="108000" rtlCol="0">
            <a:noAutofit/>
          </a:bodyPr>
          <a:lstStyle/>
          <a:p>
            <a:pPr>
              <a:lnSpc>
                <a:spcPts val="2200"/>
              </a:lnSpc>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 </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大規模建築物</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国：</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目標設定なし</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目標設定なし</a:t>
            </a:r>
          </a:p>
          <a:p>
            <a:pPr>
              <a:lnSpc>
                <a:spcPts val="2200"/>
              </a:lnSpc>
            </a:pPr>
            <a:endParaRPr kumimoji="1"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77800" y="4937904"/>
            <a:ext cx="4089400" cy="1278319"/>
          </a:xfrm>
          <a:prstGeom prst="rect">
            <a:avLst/>
          </a:prstGeom>
          <a:solidFill>
            <a:schemeClr val="accent1">
              <a:lumMod val="90000"/>
            </a:schemeClr>
          </a:solidFill>
          <a:ln w="19050" cmpd="sng">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③ 広域</a:t>
            </a: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緊急交通路沿道</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建築物</a:t>
            </a:r>
            <a:endParaRPr lang="en-US" altLang="ja-JP" sz="16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a:t>
            </a:r>
            <a:r>
              <a:rPr lang="ja-JP" altLang="en-US" sz="1600" b="1" u="sng"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目標設定なし</a:t>
            </a:r>
            <a:endParaRPr lang="en-US" altLang="ja-JP" sz="1600" b="1" u="sng"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a:t>
            </a:r>
            <a:r>
              <a:rPr lang="ja-JP" altLang="en-US"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年度までに、全ての対象</a:t>
            </a:r>
            <a:endParaRPr lang="en-US" altLang="ja-JP"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建築物の耐震化を目指す</a:t>
            </a:r>
            <a:endParaRPr lang="en-US" sz="1600" b="1" u="sng"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826000" y="1626860"/>
            <a:ext cx="4089400" cy="960743"/>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R="152400">
              <a:lnSpc>
                <a:spcPts val="2200"/>
              </a:lnSpc>
              <a:spcAft>
                <a:spcPts val="0"/>
              </a:spcAft>
            </a:pP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①</a:t>
            </a:r>
            <a:r>
              <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住宅</a:t>
            </a: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の</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耐震化率</a:t>
            </a:r>
            <a:endPar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　　国：</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H32</a:t>
            </a:r>
            <a:r>
              <a:rPr lang="ja-JP" altLang="en-US" sz="1500" b="1" kern="100" dirty="0" err="1" smtClean="0">
                <a:latin typeface="Meiryo UI" panose="020B0604030504040204" pitchFamily="50" charset="-128"/>
                <a:ea typeface="Meiryo UI" panose="020B0604030504040204" pitchFamily="50" charset="-128"/>
                <a:cs typeface="Meiryo UI" panose="020B0604030504040204" pitchFamily="50" charset="-128"/>
              </a:rPr>
              <a:t>ま</a:t>
            </a:r>
            <a:r>
              <a:rPr lang="ja-JP" sz="1500" b="1" kern="100" dirty="0" err="1" smtClean="0">
                <a:effectLst/>
                <a:latin typeface="Meiryo UI" panose="020B0604030504040204" pitchFamily="50" charset="-128"/>
                <a:ea typeface="Meiryo UI" panose="020B0604030504040204" pitchFamily="50" charset="-128"/>
                <a:cs typeface="Meiryo UI" panose="020B0604030504040204" pitchFamily="50" charset="-128"/>
              </a:rPr>
              <a:t>でに</a:t>
            </a:r>
            <a:r>
              <a:rPr lang="en-US" altLang="ja-JP" sz="15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500" b="1" kern="100" dirty="0" smtClean="0">
                <a:effectLst/>
                <a:latin typeface="Meiryo UI" panose="020B0604030504040204" pitchFamily="50" charset="-128"/>
                <a:ea typeface="Meiryo UI" panose="020B0604030504040204" pitchFamily="50" charset="-128"/>
                <a:cs typeface="Meiryo UI" panose="020B0604030504040204" pitchFamily="50" charset="-128"/>
              </a:rPr>
              <a:t>95%</a:t>
            </a:r>
            <a:r>
              <a:rPr lang="ja-JP" altLang="en-US" sz="15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rPr>
              <a:t>H37</a:t>
            </a:r>
            <a:r>
              <a:rPr lang="ja-JP" altLang="en-US" sz="1500" b="1" kern="100" dirty="0" err="1" smtClean="0">
                <a:latin typeface="Meiryo UI" panose="020B0604030504040204" pitchFamily="50" charset="-128"/>
                <a:ea typeface="Meiryo UI" panose="020B0604030504040204" pitchFamily="50" charset="-128"/>
                <a:cs typeface="Meiryo UI" panose="020B0604030504040204" pitchFamily="50" charset="-128"/>
              </a:rPr>
              <a:t>までに</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概ね解消</a:t>
            </a:r>
            <a:endParaRPr lang="en-US" altLang="ja-JP" sz="15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　　府：</a:t>
            </a:r>
            <a:r>
              <a:rPr lang="en-US" altLang="ja-JP" sz="1500" b="1" kern="100" dirty="0">
                <a:latin typeface="Meiryo UI" panose="020B0604030504040204" pitchFamily="50" charset="-128"/>
                <a:ea typeface="Meiryo UI" panose="020B0604030504040204" pitchFamily="50" charset="-128"/>
                <a:cs typeface="Meiryo UI" panose="020B0604030504040204" pitchFamily="50" charset="-128"/>
              </a:rPr>
              <a:t>H37</a:t>
            </a: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までに </a:t>
            </a:r>
            <a:r>
              <a:rPr lang="en-US" altLang="ja-JP" sz="1500" b="1" kern="1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5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5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826000" y="2825223"/>
            <a:ext cx="4089400" cy="1805209"/>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en-US" alt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多数</a:t>
            </a:r>
            <a:r>
              <a:rPr lang="ja-JP" sz="1600" b="1" kern="0" dirty="0">
                <a:effectLst/>
                <a:latin typeface="Meiryo UI" panose="020B0604030504040204" pitchFamily="50" charset="-128"/>
                <a:ea typeface="Meiryo UI" panose="020B0604030504040204" pitchFamily="50" charset="-128"/>
                <a:cs typeface="Meiryo UI" panose="020B0604030504040204" pitchFamily="50" charset="-128"/>
              </a:rPr>
              <a:t>の者が利用</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する建築物の耐震化率</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216000" marR="152400" indent="-216000">
              <a:lnSpc>
                <a:spcPts val="2200"/>
              </a:lnSpc>
              <a:spcAft>
                <a:spcPts val="0"/>
              </a:spcAft>
            </a:pP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国・府：</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6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5075583" y="3500106"/>
            <a:ext cx="3684103" cy="1001607"/>
          </a:xfrm>
          <a:prstGeom prst="rect">
            <a:avLst/>
          </a:prstGeom>
          <a:noFill/>
          <a:ln w="19050">
            <a:solidFill>
              <a:srgbClr val="0099FF"/>
            </a:solidFill>
          </a:ln>
        </p:spPr>
        <p:txBody>
          <a:bodyPr wrap="square" rIns="0" bIns="108000" rtlCol="0">
            <a:spAutoFit/>
          </a:bodyPr>
          <a:lstStyle/>
          <a:p>
            <a:pPr>
              <a:lnSpc>
                <a:spcPts val="22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③</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 </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大規模建築物</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国：</a:t>
            </a:r>
            <a:r>
              <a:rPr lang="en-US" altLang="ja-JP" sz="1600" b="1" u="sng" kern="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600" b="1" u="sng" kern="0" dirty="0">
                <a:latin typeface="Meiryo UI" panose="020B0604030504040204" pitchFamily="50" charset="-128"/>
                <a:ea typeface="Meiryo UI" panose="020B0604030504040204" pitchFamily="50" charset="-128"/>
                <a:cs typeface="Meiryo UI" panose="020B0604030504040204" pitchFamily="50" charset="-128"/>
              </a:rPr>
              <a:t>年を目途に概ね解消</a:t>
            </a:r>
            <a:endParaRPr lang="en-US" altLang="ja-JP" sz="1600" b="1" u="sng" kern="0" dirty="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　　府：</a:t>
            </a:r>
            <a:r>
              <a:rPr lang="ja-JP" altLang="en-US" sz="1600" b="1" u="sng" kern="0" dirty="0">
                <a:latin typeface="Meiryo UI" panose="020B0604030504040204" pitchFamily="50" charset="-128"/>
                <a:ea typeface="Meiryo UI" panose="020B0604030504040204" pitchFamily="50" charset="-128"/>
                <a:cs typeface="Meiryo UI" panose="020B0604030504040204" pitchFamily="50" charset="-128"/>
              </a:rPr>
              <a:t>検討を</a:t>
            </a:r>
            <a:r>
              <a:rPr lang="ja-JP" altLang="en-US" sz="1600" b="1" u="sng" kern="0" dirty="0" smtClean="0">
                <a:latin typeface="Meiryo UI" panose="020B0604030504040204" pitchFamily="50" charset="-128"/>
                <a:ea typeface="Meiryo UI" panose="020B0604030504040204" pitchFamily="50" charset="-128"/>
                <a:cs typeface="Meiryo UI" panose="020B0604030504040204" pitchFamily="50" charset="-128"/>
              </a:rPr>
              <a:t>踏まえて設定</a:t>
            </a:r>
            <a:endParaRPr lang="en-US" altLang="ja-JP" sz="1600" b="1" u="sng"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4826000" y="4937910"/>
            <a:ext cx="4089400" cy="1278314"/>
          </a:xfrm>
          <a:prstGeom prst="rect">
            <a:avLst/>
          </a:prstGeom>
          <a:solidFill>
            <a:schemeClr val="accent1">
              <a:lumMod val="90000"/>
            </a:schemeClr>
          </a:solidFill>
          <a:ln w="57150" cmpd="sng">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③ 広域</a:t>
            </a: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緊急交通路沿道</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建築物</a:t>
            </a:r>
            <a:endParaRPr lang="en-US" altLang="ja-JP" sz="1600" b="1" kern="0" dirty="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a:t>
            </a:r>
            <a:r>
              <a:rPr lang="en-US" altLang="ja-JP" sz="16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年を目途に概ね解消</a:t>
            </a:r>
            <a:endParaRPr lang="en-US" altLang="ja-JP" sz="16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a:t>
            </a:r>
            <a:r>
              <a:rPr lang="ja-JP" altLang="en-US" sz="1600" b="1" u="sng"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検討を踏まえて設定</a:t>
            </a:r>
            <a:endParaRPr lang="en-US" sz="1600" b="1" u="sng"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825999" y="1188141"/>
            <a:ext cx="2667331" cy="35306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nSpc>
                <a:spcPts val="1800"/>
              </a:lnSpc>
              <a:spcAft>
                <a:spcPts val="0"/>
              </a:spcAft>
            </a:pP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年度改定予定</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右矢印 36"/>
          <p:cNvSpPr/>
          <p:nvPr/>
        </p:nvSpPr>
        <p:spPr>
          <a:xfrm>
            <a:off x="4151493" y="5282467"/>
            <a:ext cx="810034" cy="589192"/>
          </a:xfrm>
          <a:prstGeom prst="rightArrow">
            <a:avLst>
              <a:gd name="adj1" fmla="val 50000"/>
              <a:gd name="adj2" fmla="val 5548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83173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0" y="304800"/>
            <a:ext cx="7540831" cy="404813"/>
          </a:xfrm>
        </p:spPr>
        <p:txBody>
          <a:bodyPr/>
          <a:lstStyle/>
          <a:p>
            <a:r>
              <a:rPr lang="ja-JP" altLang="en-US" dirty="0" smtClean="0"/>
              <a:t>１－２．</a:t>
            </a:r>
            <a:r>
              <a:rPr lang="zh-TW" altLang="en-US" dirty="0" smtClean="0"/>
              <a:t>広域緊急交通路沿道建築物</a:t>
            </a:r>
            <a:r>
              <a:rPr lang="ja-JP" altLang="en-US" dirty="0" smtClean="0"/>
              <a:t>の</a:t>
            </a:r>
            <a:r>
              <a:rPr lang="zh-TW" altLang="en-US" dirty="0" smtClean="0"/>
              <a:t>耐震化</a:t>
            </a:r>
            <a:r>
              <a:rPr lang="en-US" altLang="ja-JP" dirty="0" smtClean="0"/>
              <a:t>(1)</a:t>
            </a:r>
            <a:endParaRPr lang="ja-JP" altLang="en-US" dirty="0" smtClean="0"/>
          </a:p>
        </p:txBody>
      </p:sp>
      <p:sp>
        <p:nvSpPr>
          <p:cNvPr id="23555" name="テキスト ボックス 2"/>
          <p:cNvSpPr txBox="1">
            <a:spLocks noChangeArrowheads="1"/>
          </p:cNvSpPr>
          <p:nvPr/>
        </p:nvSpPr>
        <p:spPr bwMode="auto">
          <a:xfrm>
            <a:off x="105663" y="1212850"/>
            <a:ext cx="90720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125000"/>
              </a:lnSpc>
              <a:spcBef>
                <a:spcPct val="0"/>
              </a:spcBef>
              <a:buFontTx/>
              <a:buNone/>
              <a:defRPr/>
            </a:pPr>
            <a:r>
              <a:rPr lang="ja-JP" altLang="en-US" sz="1400" spc="-100" dirty="0" smtClean="0">
                <a:solidFill>
                  <a:srgbClr val="000000"/>
                </a:solidFill>
                <a:latin typeface="Meiryo UI" pitchFamily="50" charset="-128"/>
                <a:ea typeface="Meiryo UI" pitchFamily="50" charset="-128"/>
              </a:rPr>
              <a:t>○　「大阪府地域防災計画」に定める広域緊急交通路は、災害時の応急活動</a:t>
            </a:r>
            <a:r>
              <a:rPr lang="ja-JP" altLang="en-US" sz="1200" spc="-100" dirty="0" smtClean="0">
                <a:solidFill>
                  <a:srgbClr val="000000"/>
                </a:solidFill>
                <a:latin typeface="Meiryo UI" pitchFamily="50" charset="-128"/>
                <a:ea typeface="Meiryo UI" pitchFamily="50" charset="-128"/>
              </a:rPr>
              <a:t>（救助・救急、医療、消火、緊急物資の供給）</a:t>
            </a:r>
            <a:r>
              <a:rPr lang="ja-JP" altLang="en-US" sz="1400" spc="-100" dirty="0" smtClean="0">
                <a:solidFill>
                  <a:srgbClr val="000000"/>
                </a:solidFill>
                <a:latin typeface="Meiryo UI" pitchFamily="50" charset="-128"/>
                <a:ea typeface="Meiryo UI" pitchFamily="50" charset="-128"/>
              </a:rPr>
              <a:t>を迅速かつ的確に実施するための道路であり、地震発生時に沿道建築物が倒壊して、道路を閉塞することがないよう沿道建築物の耐震化を促進する。</a:t>
            </a:r>
            <a:endParaRPr lang="ja-JP" altLang="en-US" sz="1400" spc="-100" dirty="0" smtClean="0">
              <a:solidFill>
                <a:srgbClr val="FF0000"/>
              </a:solidFill>
            </a:endParaRPr>
          </a:p>
        </p:txBody>
      </p:sp>
      <p:sp>
        <p:nvSpPr>
          <p:cNvPr id="4" name="Text Box 1233"/>
          <p:cNvSpPr txBox="1">
            <a:spLocks noChangeArrowheads="1"/>
          </p:cNvSpPr>
          <p:nvPr/>
        </p:nvSpPr>
        <p:spPr bwMode="auto">
          <a:xfrm>
            <a:off x="147637" y="881063"/>
            <a:ext cx="4444207"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a:solidFill>
                  <a:sysClr val="window" lastClr="FFFFFF"/>
                </a:solidFill>
                <a:latin typeface="HGP創英角ｺﾞｼｯｸUB" pitchFamily="50" charset="-128"/>
                <a:ea typeface="HGP創英角ｺﾞｼｯｸUB" pitchFamily="50" charset="-128"/>
              </a:rPr>
              <a:t>（１） 基本的な考え方</a:t>
            </a:r>
            <a:endParaRPr kumimoji="0" lang="en-US" altLang="ja-JP" kern="0" dirty="0">
              <a:solidFill>
                <a:sysClr val="window" lastClr="FFFFFF"/>
              </a:solidFill>
              <a:latin typeface="HGP創英角ｺﾞｼｯｸUB" pitchFamily="50" charset="-128"/>
              <a:ea typeface="HGP創英角ｺﾞｼｯｸUB" pitchFamily="50" charset="-128"/>
            </a:endParaRPr>
          </a:p>
        </p:txBody>
      </p:sp>
      <p:sp>
        <p:nvSpPr>
          <p:cNvPr id="5" name="Text Box 1233"/>
          <p:cNvSpPr txBox="1">
            <a:spLocks noChangeArrowheads="1"/>
          </p:cNvSpPr>
          <p:nvPr/>
        </p:nvSpPr>
        <p:spPr bwMode="auto">
          <a:xfrm>
            <a:off x="147637" y="1893888"/>
            <a:ext cx="4444207"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a:solidFill>
                  <a:sysClr val="window" lastClr="FFFFFF"/>
                </a:solidFill>
                <a:latin typeface="HGP創英角ｺﾞｼｯｸUB" pitchFamily="50" charset="-128"/>
                <a:ea typeface="HGP創英角ｺﾞｼｯｸUB" pitchFamily="50" charset="-128"/>
              </a:rPr>
              <a:t>（２） 耐震診断義務化対象路線の考え方</a:t>
            </a:r>
            <a:endParaRPr kumimoji="0" lang="en-US" altLang="ja-JP" kern="0" dirty="0">
              <a:solidFill>
                <a:sysClr val="window" lastClr="FFFFFF"/>
              </a:solidFill>
              <a:latin typeface="HGP創英角ｺﾞｼｯｸUB" pitchFamily="50" charset="-128"/>
              <a:ea typeface="HGP創英角ｺﾞｼｯｸUB" pitchFamily="50" charset="-128"/>
            </a:endParaRPr>
          </a:p>
        </p:txBody>
      </p:sp>
      <p:sp>
        <p:nvSpPr>
          <p:cNvPr id="6150" name="テキスト ボックス 5"/>
          <p:cNvSpPr txBox="1">
            <a:spLocks noChangeArrowheads="1"/>
          </p:cNvSpPr>
          <p:nvPr/>
        </p:nvSpPr>
        <p:spPr bwMode="auto">
          <a:xfrm>
            <a:off x="105663" y="2225675"/>
            <a:ext cx="8901112"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125000"/>
              </a:lnSpc>
              <a:spcBef>
                <a:spcPct val="0"/>
              </a:spcBef>
              <a:buFontTx/>
              <a:buNone/>
            </a:pPr>
            <a:r>
              <a:rPr lang="ja-JP" altLang="en-US" sz="1400" dirty="0">
                <a:solidFill>
                  <a:srgbClr val="000000"/>
                </a:solidFill>
                <a:latin typeface="Meiryo UI" pitchFamily="50" charset="-128"/>
                <a:ea typeface="Meiryo UI" pitchFamily="50" charset="-128"/>
                <a:cs typeface="Meiryo UI" pitchFamily="50" charset="-128"/>
              </a:rPr>
              <a:t>○　広域緊急交通路の重点</a:t>
            </a:r>
            <a:r>
              <a:rPr lang="en-US" altLang="ja-JP" sz="1400" dirty="0">
                <a:solidFill>
                  <a:srgbClr val="000000"/>
                </a:solidFill>
                <a:latin typeface="Meiryo UI" pitchFamily="50" charset="-128"/>
                <a:ea typeface="Meiryo UI" pitchFamily="50" charset="-128"/>
                <a:cs typeface="Meiryo UI" pitchFamily="50" charset="-128"/>
              </a:rPr>
              <a:t>14</a:t>
            </a:r>
            <a:r>
              <a:rPr lang="ja-JP" altLang="en-US" sz="1400" dirty="0">
                <a:solidFill>
                  <a:srgbClr val="000000"/>
                </a:solidFill>
                <a:latin typeface="Meiryo UI" pitchFamily="50" charset="-128"/>
                <a:ea typeface="Meiryo UI" pitchFamily="50" charset="-128"/>
                <a:cs typeface="Meiryo UI" pitchFamily="50" charset="-128"/>
              </a:rPr>
              <a:t>路線のうち、広域的な観点から、優先して耐震化に取組む路線として、以下に基づき耐震診断の義務化対象路線を指定する。なお、市町村が地域の実情を踏まえ、それぞれの耐震改修促進計画において、耐震化を一層促進する内容を指定することを妨げるものではない。</a:t>
            </a:r>
            <a:endParaRPr lang="ja-JP" altLang="en-US" sz="1400" dirty="0">
              <a:solidFill>
                <a:srgbClr val="FF0000"/>
              </a:solidFill>
            </a:endParaRPr>
          </a:p>
        </p:txBody>
      </p:sp>
      <p:sp>
        <p:nvSpPr>
          <p:cNvPr id="23559" name="テキスト ボックス 6"/>
          <p:cNvSpPr txBox="1">
            <a:spLocks noChangeArrowheads="1"/>
          </p:cNvSpPr>
          <p:nvPr/>
        </p:nvSpPr>
        <p:spPr bwMode="auto">
          <a:xfrm>
            <a:off x="501650" y="3119438"/>
            <a:ext cx="8337550" cy="914400"/>
          </a:xfrm>
          <a:prstGeom prst="rect">
            <a:avLst/>
          </a:prstGeom>
          <a:solidFill>
            <a:srgbClr val="DAEEF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125000"/>
              </a:lnSpc>
              <a:spcBef>
                <a:spcPct val="0"/>
              </a:spcBef>
              <a:buFontTx/>
              <a:buNone/>
              <a:defRPr/>
            </a:pPr>
            <a:r>
              <a:rPr lang="ja-JP" altLang="en-US" sz="1400" spc="-100" dirty="0" smtClean="0">
                <a:solidFill>
                  <a:srgbClr val="000000"/>
                </a:solidFill>
                <a:latin typeface="Meiryo UI" pitchFamily="50" charset="-128"/>
                <a:ea typeface="Meiryo UI" pitchFamily="50" charset="-128"/>
              </a:rPr>
              <a:t>▶　府内各地へ通じるメインルートとなる中央環状線</a:t>
            </a:r>
          </a:p>
          <a:p>
            <a:pPr eaLnBrk="1" hangingPunct="1">
              <a:lnSpc>
                <a:spcPct val="125000"/>
              </a:lnSpc>
              <a:spcBef>
                <a:spcPct val="0"/>
              </a:spcBef>
              <a:buFontTx/>
              <a:buNone/>
              <a:defRPr/>
            </a:pPr>
            <a:r>
              <a:rPr lang="ja-JP" altLang="en-US" sz="1400" spc="-100" dirty="0" smtClean="0">
                <a:solidFill>
                  <a:srgbClr val="000000"/>
                </a:solidFill>
                <a:latin typeface="Meiryo UI" pitchFamily="50" charset="-128"/>
                <a:ea typeface="Meiryo UI" pitchFamily="50" charset="-128"/>
              </a:rPr>
              <a:t>▶　中央環状線から府域外へ通じる路線（府域外からの緊急物資、救助隊の受入れを考慮）</a:t>
            </a:r>
          </a:p>
          <a:p>
            <a:pPr eaLnBrk="1" hangingPunct="1">
              <a:lnSpc>
                <a:spcPct val="125000"/>
              </a:lnSpc>
              <a:spcBef>
                <a:spcPct val="0"/>
              </a:spcBef>
              <a:buFontTx/>
              <a:buNone/>
              <a:defRPr/>
            </a:pPr>
            <a:r>
              <a:rPr lang="ja-JP" altLang="en-US" sz="1400" spc="-100" dirty="0" smtClean="0">
                <a:solidFill>
                  <a:srgbClr val="000000"/>
                </a:solidFill>
                <a:latin typeface="Meiryo UI" pitchFamily="50" charset="-128"/>
                <a:ea typeface="Meiryo UI" pitchFamily="50" charset="-128"/>
              </a:rPr>
              <a:t>▶　中央環状線の内側については、広域防災拠点や広域応援部隊の活動拠点となる後方支援活動拠点に近接する路線</a:t>
            </a:r>
          </a:p>
        </p:txBody>
      </p:sp>
      <p:sp>
        <p:nvSpPr>
          <p:cNvPr id="8" name="Text Box 1233"/>
          <p:cNvSpPr txBox="1">
            <a:spLocks noChangeArrowheads="1"/>
          </p:cNvSpPr>
          <p:nvPr/>
        </p:nvSpPr>
        <p:spPr bwMode="auto">
          <a:xfrm>
            <a:off x="147637" y="4195763"/>
            <a:ext cx="4444207"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a:solidFill>
                  <a:sysClr val="window" lastClr="FFFFFF"/>
                </a:solidFill>
                <a:latin typeface="HGP創英角ｺﾞｼｯｸUB" pitchFamily="50" charset="-128"/>
                <a:ea typeface="HGP創英角ｺﾞｼｯｸUB" pitchFamily="50" charset="-128"/>
              </a:rPr>
              <a:t>（３） 対象建築物</a:t>
            </a:r>
            <a:endParaRPr kumimoji="0" lang="en-US" altLang="ja-JP" kern="0" dirty="0">
              <a:solidFill>
                <a:sysClr val="window" lastClr="FFFFFF"/>
              </a:solidFill>
              <a:latin typeface="HGP創英角ｺﾞｼｯｸUB" pitchFamily="50" charset="-128"/>
              <a:ea typeface="HGP創英角ｺﾞｼｯｸUB" pitchFamily="50" charset="-128"/>
            </a:endParaRPr>
          </a:p>
        </p:txBody>
      </p:sp>
      <p:sp>
        <p:nvSpPr>
          <p:cNvPr id="6153" name="Text Box 6"/>
          <p:cNvSpPr txBox="1">
            <a:spLocks noChangeArrowheads="1"/>
          </p:cNvSpPr>
          <p:nvPr/>
        </p:nvSpPr>
        <p:spPr bwMode="auto">
          <a:xfrm>
            <a:off x="4674526" y="4275115"/>
            <a:ext cx="2681287"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8890" rIns="74295" bIns="8890"/>
          <a:lstStyle/>
          <a:p>
            <a:pPr algn="just"/>
            <a:r>
              <a:rPr lang="en-US" altLang="ja-JP" sz="1200">
                <a:latin typeface="Meiryo UI" pitchFamily="50" charset="-128"/>
                <a:ea typeface="Meiryo UI" pitchFamily="50" charset="-128"/>
                <a:cs typeface="Meiryo UI" pitchFamily="50" charset="-128"/>
              </a:rPr>
              <a:t>【</a:t>
            </a:r>
            <a:r>
              <a:rPr lang="ja-JP" altLang="en-US" sz="1200">
                <a:latin typeface="Meiryo UI" pitchFamily="50" charset="-128"/>
                <a:ea typeface="Meiryo UI" pitchFamily="50" charset="-128"/>
                <a:cs typeface="Meiryo UI" pitchFamily="50" charset="-128"/>
              </a:rPr>
              <a:t>道路幅員が</a:t>
            </a:r>
            <a:r>
              <a:rPr lang="en-US" altLang="ja-JP" sz="1200">
                <a:latin typeface="Meiryo UI" pitchFamily="50" charset="-128"/>
                <a:ea typeface="Meiryo UI" pitchFamily="50" charset="-128"/>
                <a:cs typeface="Meiryo UI" pitchFamily="50" charset="-128"/>
              </a:rPr>
              <a:t>12</a:t>
            </a:r>
            <a:r>
              <a:rPr lang="ja-JP" altLang="en-US" sz="1200">
                <a:latin typeface="Meiryo UI" pitchFamily="50" charset="-128"/>
                <a:ea typeface="Meiryo UI" pitchFamily="50" charset="-128"/>
                <a:cs typeface="Meiryo UI" pitchFamily="50" charset="-128"/>
              </a:rPr>
              <a:t>ｍを超える場合</a:t>
            </a:r>
            <a:r>
              <a:rPr lang="en-US" altLang="ja-JP" sz="1200">
                <a:latin typeface="Meiryo UI" pitchFamily="50" charset="-128"/>
                <a:ea typeface="Meiryo UI" pitchFamily="50" charset="-128"/>
                <a:cs typeface="Meiryo UI" pitchFamily="50" charset="-128"/>
              </a:rPr>
              <a:t>】</a:t>
            </a:r>
            <a:endParaRPr lang="ja-JP" altLang="ja-JP" sz="2800">
              <a:latin typeface="Meiryo UI" pitchFamily="50" charset="-128"/>
              <a:ea typeface="Meiryo UI" pitchFamily="50" charset="-128"/>
              <a:cs typeface="Meiryo UI" pitchFamily="50" charset="-128"/>
            </a:endParaRPr>
          </a:p>
        </p:txBody>
      </p:sp>
      <p:pic>
        <p:nvPicPr>
          <p:cNvPr id="615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4526" y="4459265"/>
            <a:ext cx="2352675"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5" name="Text Box 8"/>
          <p:cNvSpPr txBox="1">
            <a:spLocks noChangeArrowheads="1"/>
          </p:cNvSpPr>
          <p:nvPr/>
        </p:nvSpPr>
        <p:spPr bwMode="auto">
          <a:xfrm>
            <a:off x="6891338" y="4271940"/>
            <a:ext cx="2146300"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8890" rIns="74295" bIns="8890"/>
          <a:lstStyle/>
          <a:p>
            <a:pPr algn="just"/>
            <a:r>
              <a:rPr lang="en-US" altLang="ja-JP" sz="1200">
                <a:latin typeface="Meiryo UI" pitchFamily="50" charset="-128"/>
                <a:ea typeface="Meiryo UI" pitchFamily="50" charset="-128"/>
                <a:cs typeface="Meiryo UI" pitchFamily="50" charset="-128"/>
              </a:rPr>
              <a:t>【</a:t>
            </a:r>
            <a:r>
              <a:rPr lang="ja-JP" altLang="en-US" sz="1200">
                <a:latin typeface="Meiryo UI" pitchFamily="50" charset="-128"/>
                <a:ea typeface="Meiryo UI" pitchFamily="50" charset="-128"/>
                <a:cs typeface="Meiryo UI" pitchFamily="50" charset="-128"/>
              </a:rPr>
              <a:t>道路幅員が</a:t>
            </a:r>
            <a:r>
              <a:rPr lang="en-US" altLang="ja-JP" sz="1200">
                <a:latin typeface="Meiryo UI" pitchFamily="50" charset="-128"/>
                <a:ea typeface="Meiryo UI" pitchFamily="50" charset="-128"/>
                <a:cs typeface="Meiryo UI" pitchFamily="50" charset="-128"/>
              </a:rPr>
              <a:t>12</a:t>
            </a:r>
            <a:r>
              <a:rPr lang="ja-JP" altLang="en-US" sz="1200">
                <a:latin typeface="Meiryo UI" pitchFamily="50" charset="-128"/>
                <a:ea typeface="Meiryo UI" pitchFamily="50" charset="-128"/>
                <a:cs typeface="Meiryo UI" pitchFamily="50" charset="-128"/>
              </a:rPr>
              <a:t>ｍ以下の場合</a:t>
            </a:r>
            <a:r>
              <a:rPr lang="en-US" altLang="ja-JP" sz="1200">
                <a:latin typeface="Meiryo UI" pitchFamily="50" charset="-128"/>
                <a:ea typeface="Meiryo UI" pitchFamily="50" charset="-128"/>
                <a:cs typeface="Meiryo UI" pitchFamily="50" charset="-128"/>
              </a:rPr>
              <a:t>】</a:t>
            </a:r>
            <a:endParaRPr lang="ja-JP" altLang="ja-JP" sz="2800">
              <a:latin typeface="Meiryo UI" pitchFamily="50" charset="-128"/>
              <a:ea typeface="Meiryo UI" pitchFamily="50" charset="-128"/>
              <a:cs typeface="Meiryo UI" pitchFamily="50" charset="-128"/>
            </a:endParaRPr>
          </a:p>
        </p:txBody>
      </p:sp>
      <p:pic>
        <p:nvPicPr>
          <p:cNvPr id="615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9775" y="4522765"/>
            <a:ext cx="1749425" cy="173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7" name="Rectangle 3"/>
          <p:cNvSpPr>
            <a:spLocks noChangeArrowheads="1"/>
          </p:cNvSpPr>
          <p:nvPr/>
        </p:nvSpPr>
        <p:spPr bwMode="auto">
          <a:xfrm>
            <a:off x="105663" y="4581525"/>
            <a:ext cx="4286250" cy="893763"/>
          </a:xfrm>
          <a:prstGeom prst="rect">
            <a:avLst/>
          </a:prstGeom>
          <a:solidFill>
            <a:srgbClr val="FFFFFF"/>
          </a:solidFill>
          <a:ln>
            <a:noFill/>
          </a:ln>
          <a:effectLst/>
          <a:extLs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99190" dir="2388334" algn="ctr" rotWithShape="0">
                    <a:srgbClr val="808080"/>
                  </a:outerShdw>
                </a:effectLst>
              </a14:hiddenEffects>
            </a:ext>
          </a:extLst>
        </p:spPr>
        <p:txBody>
          <a:bodyPr/>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125000"/>
              </a:lnSpc>
              <a:spcBef>
                <a:spcPct val="0"/>
              </a:spcBef>
              <a:buFontTx/>
              <a:buNone/>
            </a:pPr>
            <a:r>
              <a:rPr lang="ja-JP" altLang="en-US" sz="1400" dirty="0">
                <a:solidFill>
                  <a:srgbClr val="000000"/>
                </a:solidFill>
                <a:latin typeface="Meiryo UI" pitchFamily="50" charset="-128"/>
                <a:ea typeface="Meiryo UI" pitchFamily="50" charset="-128"/>
                <a:cs typeface="Meiryo UI" pitchFamily="50" charset="-128"/>
              </a:rPr>
              <a:t>〇　対象路線沿道にある昭和</a:t>
            </a:r>
            <a:r>
              <a:rPr lang="en-US" altLang="ja-JP" sz="1400" dirty="0">
                <a:solidFill>
                  <a:srgbClr val="000000"/>
                </a:solidFill>
                <a:latin typeface="Meiryo UI" pitchFamily="50" charset="-128"/>
                <a:ea typeface="Meiryo UI" pitchFamily="50" charset="-128"/>
                <a:cs typeface="Meiryo UI" pitchFamily="50" charset="-128"/>
              </a:rPr>
              <a:t>56</a:t>
            </a:r>
            <a:r>
              <a:rPr lang="ja-JP" altLang="en-US" sz="1400" dirty="0">
                <a:solidFill>
                  <a:srgbClr val="000000"/>
                </a:solidFill>
                <a:latin typeface="Meiryo UI" pitchFamily="50" charset="-128"/>
                <a:ea typeface="Meiryo UI" pitchFamily="50" charset="-128"/>
                <a:cs typeface="Meiryo UI" pitchFamily="50" charset="-128"/>
              </a:rPr>
              <a:t>年</a:t>
            </a:r>
            <a:r>
              <a:rPr lang="en-US" altLang="ja-JP" sz="1400" dirty="0">
                <a:solidFill>
                  <a:srgbClr val="000000"/>
                </a:solidFill>
                <a:latin typeface="Meiryo UI" pitchFamily="50" charset="-128"/>
                <a:ea typeface="Meiryo UI" pitchFamily="50" charset="-128"/>
                <a:cs typeface="Meiryo UI" pitchFamily="50" charset="-128"/>
              </a:rPr>
              <a:t>5</a:t>
            </a:r>
            <a:r>
              <a:rPr lang="ja-JP" altLang="en-US" sz="1400" dirty="0">
                <a:solidFill>
                  <a:srgbClr val="000000"/>
                </a:solidFill>
                <a:latin typeface="Meiryo UI" pitchFamily="50" charset="-128"/>
                <a:ea typeface="Meiryo UI" pitchFamily="50" charset="-128"/>
                <a:cs typeface="Meiryo UI" pitchFamily="50" charset="-128"/>
              </a:rPr>
              <a:t>月</a:t>
            </a:r>
            <a:r>
              <a:rPr lang="en-US" altLang="ja-JP" sz="1400" dirty="0">
                <a:solidFill>
                  <a:srgbClr val="000000"/>
                </a:solidFill>
                <a:latin typeface="Meiryo UI" pitchFamily="50" charset="-128"/>
                <a:ea typeface="Meiryo UI" pitchFamily="50" charset="-128"/>
                <a:cs typeface="Meiryo UI" pitchFamily="50" charset="-128"/>
              </a:rPr>
              <a:t>31</a:t>
            </a:r>
            <a:r>
              <a:rPr lang="ja-JP" altLang="en-US" sz="1400" dirty="0">
                <a:solidFill>
                  <a:srgbClr val="000000"/>
                </a:solidFill>
                <a:latin typeface="Meiryo UI" pitchFamily="50" charset="-128"/>
                <a:ea typeface="Meiryo UI" pitchFamily="50" charset="-128"/>
                <a:cs typeface="Meiryo UI" pitchFamily="50" charset="-128"/>
              </a:rPr>
              <a:t>以前に着工した建築物で、倒壊時に道路を閉塞する可能性があるものが対象（右図参照） </a:t>
            </a:r>
          </a:p>
        </p:txBody>
      </p:sp>
      <p:sp>
        <p:nvSpPr>
          <p:cNvPr id="14" name="Rectangle 3"/>
          <p:cNvSpPr>
            <a:spLocks noChangeArrowheads="1"/>
          </p:cNvSpPr>
          <p:nvPr/>
        </p:nvSpPr>
        <p:spPr bwMode="auto">
          <a:xfrm>
            <a:off x="105663" y="6026835"/>
            <a:ext cx="8532066" cy="666750"/>
          </a:xfrm>
          <a:prstGeom prst="rect">
            <a:avLst/>
          </a:prstGeom>
          <a:noFill/>
          <a:ln>
            <a:noFill/>
          </a:ln>
          <a:effectLst/>
          <a:extLst/>
        </p:spPr>
        <p:txBody>
          <a:bodyPr/>
          <a:lstStyle>
            <a:lvl1pPr marL="287338" indent="-287338" eaLnBrk="0" hangingPunct="0">
              <a:spcBef>
                <a:spcPct val="20000"/>
              </a:spcBef>
              <a:buChar char="•"/>
              <a:defRPr kumimoji="1" sz="3200">
                <a:solidFill>
                  <a:schemeClr val="tx1"/>
                </a:solidFill>
                <a:latin typeface="Arial" charset="0"/>
                <a:ea typeface="ＭＳ Ｐゴシック" pitchFamily="50" charset="-128"/>
              </a:defRPr>
            </a:lvl1pPr>
            <a:lvl2pPr marL="741363" indent="-284163" eaLnBrk="0" hangingPunct="0">
              <a:spcBef>
                <a:spcPct val="20000"/>
              </a:spcBef>
              <a:buChar char="–"/>
              <a:defRPr kumimoji="1" sz="2800">
                <a:solidFill>
                  <a:schemeClr val="tx1"/>
                </a:solidFill>
                <a:latin typeface="Arial" charset="0"/>
                <a:ea typeface="ＭＳ Ｐゴシック" pitchFamily="50" charset="-128"/>
              </a:defRPr>
            </a:lvl2pPr>
            <a:lvl3pPr marL="1141413" indent="-227013" eaLnBrk="0" hangingPunct="0">
              <a:spcBef>
                <a:spcPct val="20000"/>
              </a:spcBef>
              <a:buChar char="•"/>
              <a:defRPr kumimoji="1" sz="2400">
                <a:solidFill>
                  <a:schemeClr val="tx1"/>
                </a:solidFill>
                <a:latin typeface="Arial" charset="0"/>
                <a:ea typeface="ＭＳ Ｐゴシック" pitchFamily="50" charset="-128"/>
              </a:defRPr>
            </a:lvl3pPr>
            <a:lvl4pPr marL="1598613" indent="-227013" eaLnBrk="0" hangingPunct="0">
              <a:spcBef>
                <a:spcPct val="20000"/>
              </a:spcBef>
              <a:buChar char="–"/>
              <a:defRPr kumimoji="1" sz="2000">
                <a:solidFill>
                  <a:schemeClr val="tx1"/>
                </a:solidFill>
                <a:latin typeface="Arial" charset="0"/>
                <a:ea typeface="ＭＳ Ｐゴシック" pitchFamily="50" charset="-128"/>
              </a:defRPr>
            </a:lvl4pPr>
            <a:lvl5pPr marL="2055813" indent="-227013" eaLnBrk="0" hangingPunct="0">
              <a:spcBef>
                <a:spcPct val="20000"/>
              </a:spcBef>
              <a:buChar char="»"/>
              <a:defRPr kumimoji="1" sz="2000">
                <a:solidFill>
                  <a:schemeClr val="tx1"/>
                </a:solidFill>
                <a:latin typeface="Arial" charset="0"/>
                <a:ea typeface="ＭＳ Ｐゴシック" pitchFamily="50"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125000"/>
              </a:lnSpc>
              <a:spcBef>
                <a:spcPct val="0"/>
              </a:spcBef>
              <a:buFontTx/>
              <a:buNone/>
              <a:defRPr/>
            </a:pPr>
            <a:r>
              <a:rPr lang="ja-JP" altLang="en-US" sz="1400" spc="-100" dirty="0" smtClean="0">
                <a:latin typeface="Meiryo UI" pitchFamily="50" charset="-128"/>
                <a:ea typeface="Meiryo UI" pitchFamily="50" charset="-128"/>
              </a:rPr>
              <a:t>〇　</a:t>
            </a:r>
            <a:r>
              <a:rPr lang="ja-JP" altLang="en-US" sz="1400" spc="-100" dirty="0">
                <a:latin typeface="Meiryo UI" pitchFamily="50" charset="-128"/>
                <a:ea typeface="Meiryo UI" pitchFamily="50" charset="-128"/>
              </a:rPr>
              <a:t>耐震診断結果の報告期限は平成</a:t>
            </a:r>
            <a:r>
              <a:rPr lang="en-US" altLang="ja-JP" sz="1400" spc="-100" dirty="0">
                <a:latin typeface="Meiryo UI" pitchFamily="50" charset="-128"/>
                <a:ea typeface="Meiryo UI" pitchFamily="50" charset="-128"/>
              </a:rPr>
              <a:t>28</a:t>
            </a:r>
            <a:r>
              <a:rPr lang="ja-JP" altLang="en-US" sz="1400" spc="-100" dirty="0">
                <a:latin typeface="Meiryo UI" pitchFamily="50" charset="-128"/>
                <a:ea typeface="Meiryo UI" pitchFamily="50" charset="-128"/>
              </a:rPr>
              <a:t>年</a:t>
            </a:r>
            <a:r>
              <a:rPr lang="en-US" altLang="ja-JP" sz="1400" spc="-100" dirty="0">
                <a:latin typeface="Meiryo UI" pitchFamily="50" charset="-128"/>
                <a:ea typeface="Meiryo UI" pitchFamily="50" charset="-128"/>
              </a:rPr>
              <a:t>12</a:t>
            </a:r>
            <a:r>
              <a:rPr lang="ja-JP" altLang="en-US" sz="1400" spc="-100" dirty="0">
                <a:latin typeface="Meiryo UI" pitchFamily="50" charset="-128"/>
                <a:ea typeface="Meiryo UI" pitchFamily="50" charset="-128"/>
              </a:rPr>
              <a:t>月</a:t>
            </a:r>
            <a:r>
              <a:rPr lang="en-US" altLang="ja-JP" sz="1400" spc="-100" dirty="0">
                <a:latin typeface="Meiryo UI" pitchFamily="50" charset="-128"/>
                <a:ea typeface="Meiryo UI" pitchFamily="50" charset="-128"/>
              </a:rPr>
              <a:t>31</a:t>
            </a:r>
            <a:r>
              <a:rPr lang="ja-JP" altLang="en-US" sz="1400" spc="-100" dirty="0" smtClean="0">
                <a:latin typeface="Meiryo UI" pitchFamily="50" charset="-128"/>
                <a:ea typeface="Meiryo UI" pitchFamily="50" charset="-128"/>
              </a:rPr>
              <a:t>日　（府）</a:t>
            </a:r>
            <a:endParaRPr lang="en-US" altLang="ja-JP" sz="1400" spc="-100" dirty="0" smtClean="0">
              <a:latin typeface="Meiryo UI" pitchFamily="50" charset="-128"/>
              <a:ea typeface="Meiryo UI" pitchFamily="50" charset="-128"/>
            </a:endParaRPr>
          </a:p>
          <a:p>
            <a:pPr eaLnBrk="1" hangingPunct="1">
              <a:lnSpc>
                <a:spcPct val="125000"/>
              </a:lnSpc>
              <a:spcBef>
                <a:spcPct val="0"/>
              </a:spcBef>
              <a:buFontTx/>
              <a:buNone/>
              <a:defRPr/>
            </a:pPr>
            <a:r>
              <a:rPr lang="ja-JP" altLang="en-US" sz="1400" spc="-100" dirty="0" smtClean="0">
                <a:latin typeface="Meiryo UI" pitchFamily="50" charset="-128"/>
                <a:ea typeface="Meiryo UI" pitchFamily="50" charset="-128"/>
              </a:rPr>
              <a:t>〇　平成</a:t>
            </a:r>
            <a:r>
              <a:rPr lang="en-US" altLang="ja-JP" sz="1400" spc="-100" dirty="0" smtClean="0">
                <a:latin typeface="Meiryo UI" pitchFamily="50" charset="-128"/>
                <a:ea typeface="Meiryo UI" pitchFamily="50" charset="-128"/>
              </a:rPr>
              <a:t>30</a:t>
            </a:r>
            <a:r>
              <a:rPr lang="ja-JP" altLang="en-US" sz="1400" spc="-100" dirty="0" smtClean="0">
                <a:latin typeface="Meiryo UI" pitchFamily="50" charset="-128"/>
                <a:ea typeface="Meiryo UI" pitchFamily="50" charset="-128"/>
              </a:rPr>
              <a:t>年度までに</a:t>
            </a:r>
            <a:r>
              <a:rPr lang="ja-JP" altLang="en-US" sz="1400" spc="-100" dirty="0">
                <a:latin typeface="Meiryo UI" pitchFamily="50" charset="-128"/>
                <a:ea typeface="Meiryo UI" pitchFamily="50" charset="-128"/>
              </a:rPr>
              <a:t>対象</a:t>
            </a:r>
            <a:r>
              <a:rPr lang="ja-JP" altLang="en-US" sz="1400" spc="-100" dirty="0" smtClean="0">
                <a:latin typeface="Meiryo UI" pitchFamily="50" charset="-128"/>
                <a:ea typeface="Meiryo UI" pitchFamily="50" charset="-128"/>
              </a:rPr>
              <a:t>建築物の耐震改修等の終了を目指す（府）</a:t>
            </a:r>
          </a:p>
        </p:txBody>
      </p:sp>
      <p:sp>
        <p:nvSpPr>
          <p:cNvPr id="15" name="Text Box 1233"/>
          <p:cNvSpPr txBox="1">
            <a:spLocks noChangeArrowheads="1"/>
          </p:cNvSpPr>
          <p:nvPr/>
        </p:nvSpPr>
        <p:spPr bwMode="auto">
          <a:xfrm>
            <a:off x="147637" y="5708364"/>
            <a:ext cx="495662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0" bIns="42289">
            <a:spAutoFit/>
          </a:bodyPr>
          <a:lstStyle/>
          <a:p>
            <a:pPr defTabSz="823170" fontAlgn="auto">
              <a:spcBef>
                <a:spcPct val="50000"/>
              </a:spcBef>
              <a:spcAft>
                <a:spcPts val="0"/>
              </a:spcAft>
              <a:defRPr/>
            </a:pPr>
            <a:r>
              <a:rPr kumimoji="0" lang="ja-JP" altLang="en-US" kern="0" dirty="0">
                <a:solidFill>
                  <a:sysClr val="window" lastClr="FFFFFF"/>
                </a:solidFill>
                <a:latin typeface="HGP創英角ｺﾞｼｯｸUB" pitchFamily="50" charset="-128"/>
                <a:ea typeface="HGP創英角ｺﾞｼｯｸUB" pitchFamily="50" charset="-128"/>
              </a:rPr>
              <a:t>（４） </a:t>
            </a:r>
            <a:r>
              <a:rPr kumimoji="0" lang="ja-JP" altLang="en-US" kern="0" spc="-100" dirty="0">
                <a:solidFill>
                  <a:sysClr val="window" lastClr="FFFFFF"/>
                </a:solidFill>
                <a:latin typeface="HGP創英角ｺﾞｼｯｸUB" pitchFamily="50" charset="-128"/>
                <a:ea typeface="HGP創英角ｺﾞｼｯｸUB" pitchFamily="50" charset="-128"/>
              </a:rPr>
              <a:t>耐震診断結果の報告期限と耐震化の目標年次</a:t>
            </a:r>
            <a:endParaRPr kumimoji="0" lang="en-US" altLang="ja-JP" kern="0" spc="-100" dirty="0">
              <a:solidFill>
                <a:sysClr val="window" lastClr="FFFFFF"/>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pPr>
                <a:defRPr/>
              </a:pPr>
              <a:t>3</a:t>
            </a:fld>
            <a:endParaRPr lang="en-US" altLang="ja-JP"/>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l="5047" t="5824" r="4932" b="5116"/>
          <a:stretch/>
        </p:blipFill>
        <p:spPr bwMode="auto">
          <a:xfrm>
            <a:off x="4752753" y="731309"/>
            <a:ext cx="4410862" cy="6126692"/>
          </a:xfrm>
          <a:prstGeom prst="rect">
            <a:avLst/>
          </a:prstGeom>
          <a:ln>
            <a:noFill/>
          </a:ln>
          <a:extLst>
            <a:ext uri="{53640926-AAD7-44D8-BBD7-CCE9431645EC}">
              <a14:shadowObscured xmlns:a14="http://schemas.microsoft.com/office/drawing/2010/main"/>
            </a:ext>
          </a:extLst>
        </p:spPr>
      </p:pic>
      <p:sp>
        <p:nvSpPr>
          <p:cNvPr id="7170" name="タイトル 1"/>
          <p:cNvSpPr>
            <a:spLocks noGrp="1"/>
          </p:cNvSpPr>
          <p:nvPr>
            <p:ph type="title"/>
          </p:nvPr>
        </p:nvSpPr>
        <p:spPr>
          <a:xfrm>
            <a:off x="0" y="249568"/>
            <a:ext cx="8002588" cy="404813"/>
          </a:xfrm>
        </p:spPr>
        <p:txBody>
          <a:bodyPr/>
          <a:lstStyle/>
          <a:p>
            <a:r>
              <a:rPr lang="ja-JP" altLang="en-US" dirty="0" smtClean="0"/>
              <a:t>１－２．広域緊急交通路沿道建築物の耐震化</a:t>
            </a:r>
            <a:r>
              <a:rPr lang="en-US" altLang="ja-JP" dirty="0" smtClean="0"/>
              <a:t>(2)</a:t>
            </a:r>
            <a:endParaRPr lang="ja-JP" altLang="en-US" dirty="0" smtClean="0"/>
          </a:p>
        </p:txBody>
      </p:sp>
      <p:grpSp>
        <p:nvGrpSpPr>
          <p:cNvPr id="7172" name="グループ化 1"/>
          <p:cNvGrpSpPr>
            <a:grpSpLocks/>
          </p:cNvGrpSpPr>
          <p:nvPr/>
        </p:nvGrpSpPr>
        <p:grpSpPr bwMode="auto">
          <a:xfrm>
            <a:off x="138113" y="2949575"/>
            <a:ext cx="5472112" cy="3594100"/>
            <a:chOff x="179388" y="3218088"/>
            <a:chExt cx="5472732" cy="3595288"/>
          </a:xfrm>
        </p:grpSpPr>
        <p:sp>
          <p:nvSpPr>
            <p:cNvPr id="5" name="正方形/長方形 4"/>
            <p:cNvSpPr>
              <a:spLocks noChangeArrowheads="1"/>
            </p:cNvSpPr>
            <p:nvPr/>
          </p:nvSpPr>
          <p:spPr bwMode="auto">
            <a:xfrm>
              <a:off x="179388" y="3218088"/>
              <a:ext cx="5472732" cy="3595288"/>
            </a:xfrm>
            <a:prstGeom prst="rect">
              <a:avLst/>
            </a:prstGeom>
            <a:noFill/>
            <a:ln w="6350" algn="ctr">
              <a:noFill/>
              <a:miter lim="800000"/>
              <a:headEnd/>
              <a:tailEnd/>
            </a:ln>
          </p:spPr>
          <p:txBody>
            <a:bodyPr/>
            <a:lstStyle/>
            <a:p>
              <a:pPr>
                <a:lnSpc>
                  <a:spcPct val="125000"/>
                </a:lnSpc>
                <a:spcAft>
                  <a:spcPts val="600"/>
                </a:spcAft>
                <a:defRPr/>
              </a:pPr>
              <a:r>
                <a:rPr lang="ja-JP" altLang="en-US" sz="1400" dirty="0">
                  <a:latin typeface="Meiryo UI" pitchFamily="50" charset="-128"/>
                  <a:ea typeface="Meiryo UI" pitchFamily="50" charset="-128"/>
                  <a:cs typeface="ＭＳ Ｐゴシック" pitchFamily="50" charset="-128"/>
                </a:rPr>
                <a:t>  凡 例</a:t>
              </a:r>
            </a:p>
            <a:p>
              <a:pPr marL="720000" lvl="1">
                <a:lnSpc>
                  <a:spcPct val="125000"/>
                </a:lnSpc>
                <a:spcAft>
                  <a:spcPts val="600"/>
                </a:spcAft>
                <a:defRPr/>
              </a:pPr>
              <a:r>
                <a:rPr lang="ja-JP" altLang="en-US" sz="1400" dirty="0">
                  <a:latin typeface="Meiryo UI" pitchFamily="50" charset="-128"/>
                  <a:ea typeface="Meiryo UI" pitchFamily="50" charset="-128"/>
                  <a:cs typeface="ＭＳ Ｐゴシック" pitchFamily="50" charset="-128"/>
                </a:rPr>
                <a:t>優先して耐震化に取組む路線（改正耐震改修促進法第</a:t>
              </a:r>
              <a:r>
                <a:rPr lang="en-US" altLang="ja-JP" sz="1400" dirty="0">
                  <a:latin typeface="Meiryo UI" pitchFamily="50" charset="-128"/>
                  <a:ea typeface="Meiryo UI" pitchFamily="50" charset="-128"/>
                  <a:cs typeface="ＭＳ Ｐゴシック" pitchFamily="50" charset="-128"/>
                </a:rPr>
                <a:t>5</a:t>
              </a:r>
              <a:r>
                <a:rPr lang="ja-JP" altLang="en-US" sz="1400" dirty="0">
                  <a:latin typeface="Meiryo UI" pitchFamily="50" charset="-128"/>
                  <a:ea typeface="Meiryo UI" pitchFamily="50" charset="-128"/>
                  <a:cs typeface="ＭＳ Ｐゴシック" pitchFamily="50" charset="-128"/>
                </a:rPr>
                <a:t>条第</a:t>
              </a:r>
              <a:r>
                <a:rPr lang="en-US" altLang="ja-JP" sz="1400" dirty="0">
                  <a:latin typeface="Meiryo UI" pitchFamily="50" charset="-128"/>
                  <a:ea typeface="Meiryo UI" pitchFamily="50" charset="-128"/>
                  <a:cs typeface="ＭＳ Ｐゴシック" pitchFamily="50" charset="-128"/>
                </a:rPr>
                <a:t>3</a:t>
              </a:r>
              <a:r>
                <a:rPr lang="ja-JP" altLang="en-US" sz="1400" dirty="0">
                  <a:latin typeface="Meiryo UI" pitchFamily="50" charset="-128"/>
                  <a:ea typeface="Meiryo UI" pitchFamily="50" charset="-128"/>
                  <a:cs typeface="ＭＳ Ｐゴシック" pitchFamily="50" charset="-128"/>
                </a:rPr>
                <a:t>項第</a:t>
              </a:r>
              <a:r>
                <a:rPr lang="en-US" altLang="ja-JP" sz="1400" dirty="0">
                  <a:latin typeface="Meiryo UI" pitchFamily="50" charset="-128"/>
                  <a:ea typeface="Meiryo UI" pitchFamily="50" charset="-128"/>
                  <a:cs typeface="ＭＳ Ｐゴシック" pitchFamily="50" charset="-128"/>
                </a:rPr>
                <a:t>2</a:t>
              </a:r>
              <a:r>
                <a:rPr lang="ja-JP" altLang="en-US" sz="1400" dirty="0">
                  <a:latin typeface="Meiryo UI" pitchFamily="50" charset="-128"/>
                  <a:ea typeface="Meiryo UI" pitchFamily="50" charset="-128"/>
                  <a:cs typeface="ＭＳ Ｐゴシック" pitchFamily="50" charset="-128"/>
                </a:rPr>
                <a:t>号に規定する路線で耐震診断が義務となる道路）</a:t>
              </a:r>
            </a:p>
            <a:p>
              <a:pPr marL="720000" lvl="1">
                <a:lnSpc>
                  <a:spcPct val="125000"/>
                </a:lnSpc>
                <a:spcAft>
                  <a:spcPts val="0"/>
                </a:spcAft>
                <a:defRPr/>
              </a:pPr>
              <a:r>
                <a:rPr lang="ja-JP" altLang="en-US" sz="1400" dirty="0">
                  <a:latin typeface="Meiryo UI" pitchFamily="50" charset="-128"/>
                  <a:ea typeface="Meiryo UI" pitchFamily="50" charset="-128"/>
                  <a:cs typeface="ＭＳ Ｐゴシック" pitchFamily="50" charset="-128"/>
                </a:rPr>
                <a:t>耐震化を促進する路線（その他の重点</a:t>
              </a:r>
              <a:r>
                <a:rPr lang="en-US" altLang="ja-JP" sz="1400" dirty="0">
                  <a:latin typeface="Meiryo UI" pitchFamily="50" charset="-128"/>
                  <a:ea typeface="Meiryo UI" pitchFamily="50" charset="-128"/>
                  <a:cs typeface="ＭＳ Ｐゴシック" pitchFamily="50" charset="-128"/>
                </a:rPr>
                <a:t>14</a:t>
              </a:r>
              <a:r>
                <a:rPr lang="ja-JP" altLang="en-US" sz="1400" dirty="0">
                  <a:latin typeface="Meiryo UI" pitchFamily="50" charset="-128"/>
                  <a:ea typeface="Meiryo UI" pitchFamily="50" charset="-128"/>
                  <a:cs typeface="ＭＳ Ｐゴシック" pitchFamily="50" charset="-128"/>
                </a:rPr>
                <a:t>路線）</a:t>
              </a:r>
              <a:endParaRPr lang="en-US" altLang="ja-JP" sz="1400" dirty="0">
                <a:latin typeface="Meiryo UI" pitchFamily="50" charset="-128"/>
                <a:ea typeface="Meiryo UI" pitchFamily="50" charset="-128"/>
                <a:cs typeface="ＭＳ Ｐゴシック" pitchFamily="50" charset="-128"/>
              </a:endParaRPr>
            </a:p>
            <a:p>
              <a:pPr marL="720000" lvl="1">
                <a:lnSpc>
                  <a:spcPct val="125000"/>
                </a:lnSpc>
                <a:spcAft>
                  <a:spcPts val="600"/>
                </a:spcAft>
                <a:defRPr/>
              </a:pPr>
              <a:r>
                <a:rPr lang="ja-JP" altLang="en-US" sz="1400" dirty="0">
                  <a:latin typeface="Meiryo UI" pitchFamily="50" charset="-128"/>
                  <a:ea typeface="Meiryo UI" pitchFamily="50" charset="-128"/>
                  <a:cs typeface="ＭＳ Ｐゴシック" pitchFamily="50" charset="-128"/>
                </a:rPr>
                <a:t>＜指導助言対象＞</a:t>
              </a:r>
            </a:p>
            <a:p>
              <a:pPr marL="720000" lvl="1">
                <a:lnSpc>
                  <a:spcPct val="125000"/>
                </a:lnSpc>
                <a:spcAft>
                  <a:spcPts val="0"/>
                </a:spcAft>
                <a:defRPr/>
              </a:pPr>
              <a:r>
                <a:rPr lang="ja-JP" altLang="en-US" sz="1400" dirty="0">
                  <a:latin typeface="Meiryo UI" pitchFamily="50" charset="-128"/>
                  <a:ea typeface="Meiryo UI" pitchFamily="50" charset="-128"/>
                  <a:cs typeface="ＭＳ Ｐゴシック" pitchFamily="50" charset="-128"/>
                </a:rPr>
                <a:t>耐震化を促進する路線</a:t>
              </a:r>
              <a:endParaRPr lang="en-US" altLang="ja-JP" sz="1400" dirty="0">
                <a:latin typeface="Meiryo UI" pitchFamily="50" charset="-128"/>
                <a:ea typeface="Meiryo UI" pitchFamily="50" charset="-128"/>
                <a:cs typeface="ＭＳ Ｐゴシック" pitchFamily="50" charset="-128"/>
              </a:endParaRPr>
            </a:p>
            <a:p>
              <a:pPr marL="720000" lvl="1">
                <a:lnSpc>
                  <a:spcPct val="125000"/>
                </a:lnSpc>
                <a:spcAft>
                  <a:spcPts val="600"/>
                </a:spcAft>
                <a:defRPr/>
              </a:pPr>
              <a:r>
                <a:rPr lang="ja-JP" altLang="en-US" sz="1400" dirty="0">
                  <a:latin typeface="Meiryo UI" pitchFamily="50" charset="-128"/>
                  <a:ea typeface="Meiryo UI" pitchFamily="50" charset="-128"/>
                  <a:cs typeface="ＭＳ Ｐゴシック" pitchFamily="50" charset="-128"/>
                </a:rPr>
                <a:t>（重点</a:t>
              </a:r>
              <a:r>
                <a:rPr lang="en-US" altLang="ja-JP" sz="1400" dirty="0">
                  <a:latin typeface="Meiryo UI" pitchFamily="50" charset="-128"/>
                  <a:ea typeface="Meiryo UI" pitchFamily="50" charset="-128"/>
                  <a:cs typeface="ＭＳ Ｐゴシック" pitchFamily="50" charset="-128"/>
                </a:rPr>
                <a:t>14</a:t>
              </a:r>
              <a:r>
                <a:rPr lang="ja-JP" altLang="en-US" sz="1400" dirty="0">
                  <a:latin typeface="Meiryo UI" pitchFamily="50" charset="-128"/>
                  <a:ea typeface="Meiryo UI" pitchFamily="50" charset="-128"/>
                  <a:cs typeface="ＭＳ Ｐゴシック" pitchFamily="50" charset="-128"/>
                </a:rPr>
                <a:t>路線以外の広域緊急交通路）＜指導助言対象＞</a:t>
              </a:r>
            </a:p>
            <a:p>
              <a:pPr marL="720000" lvl="1">
                <a:lnSpc>
                  <a:spcPct val="125000"/>
                </a:lnSpc>
                <a:spcAft>
                  <a:spcPts val="600"/>
                </a:spcAft>
                <a:defRPr/>
              </a:pPr>
              <a:r>
                <a:rPr lang="ja-JP" altLang="en-US" sz="1400" dirty="0">
                  <a:latin typeface="Meiryo UI" pitchFamily="50" charset="-128"/>
                  <a:ea typeface="Meiryo UI" pitchFamily="50" charset="-128"/>
                  <a:cs typeface="ＭＳ Ｐゴシック" pitchFamily="50" charset="-128"/>
                </a:rPr>
                <a:t>基幹的広域防災拠点</a:t>
              </a:r>
            </a:p>
            <a:p>
              <a:pPr marL="720000">
                <a:lnSpc>
                  <a:spcPct val="125000"/>
                </a:lnSpc>
                <a:spcAft>
                  <a:spcPts val="600"/>
                </a:spcAft>
                <a:defRPr/>
              </a:pPr>
              <a:r>
                <a:rPr lang="ja-JP" altLang="en-US" sz="1400" dirty="0">
                  <a:latin typeface="Meiryo UI" pitchFamily="50" charset="-128"/>
                  <a:ea typeface="Meiryo UI" pitchFamily="50" charset="-128"/>
                  <a:cs typeface="ＭＳ Ｐゴシック" pitchFamily="50" charset="-128"/>
                </a:rPr>
                <a:t>広域防災拠点</a:t>
              </a:r>
            </a:p>
            <a:p>
              <a:pPr marL="720000">
                <a:lnSpc>
                  <a:spcPct val="125000"/>
                </a:lnSpc>
                <a:spcAft>
                  <a:spcPts val="600"/>
                </a:spcAft>
                <a:defRPr/>
              </a:pPr>
              <a:r>
                <a:rPr lang="ja-JP" altLang="en-US" sz="1400" dirty="0">
                  <a:latin typeface="Meiryo UI" pitchFamily="50" charset="-128"/>
                  <a:ea typeface="Meiryo UI" pitchFamily="50" charset="-128"/>
                  <a:cs typeface="ＭＳ Ｐゴシック" pitchFamily="50" charset="-128"/>
                </a:rPr>
                <a:t>後方支援活動拠点</a:t>
              </a:r>
            </a:p>
            <a:p>
              <a:pPr>
                <a:lnSpc>
                  <a:spcPct val="125000"/>
                </a:lnSpc>
                <a:spcAft>
                  <a:spcPts val="600"/>
                </a:spcAft>
                <a:defRPr/>
              </a:pPr>
              <a:r>
                <a:rPr lang="ja-JP" altLang="en-US" sz="1400" dirty="0">
                  <a:latin typeface="Meiryo UI" pitchFamily="50" charset="-128"/>
                  <a:ea typeface="Meiryo UI" pitchFamily="50" charset="-128"/>
                  <a:cs typeface="ＭＳ Ｐゴシック" pitchFamily="50" charset="-128"/>
                </a:rPr>
                <a:t>　</a:t>
              </a:r>
              <a:r>
                <a:rPr lang="ja-JP" altLang="en-US" sz="1400" i="1" u="sng" dirty="0">
                  <a:latin typeface="Meiryo UI" pitchFamily="50" charset="-128"/>
                  <a:ea typeface="Meiryo UI" pitchFamily="50" charset="-128"/>
                  <a:cs typeface="ＭＳ Ｐゴシック" pitchFamily="50" charset="-128"/>
                </a:rPr>
                <a:t>○○○</a:t>
              </a:r>
              <a:r>
                <a:rPr lang="ja-JP" altLang="en-US" sz="1400" i="1" dirty="0">
                  <a:latin typeface="Meiryo UI" pitchFamily="50" charset="-128"/>
                  <a:ea typeface="Meiryo UI" pitchFamily="50" charset="-128"/>
                  <a:cs typeface="ＭＳ Ｐゴシック" pitchFamily="50" charset="-128"/>
                </a:rPr>
                <a:t> </a:t>
              </a:r>
              <a:r>
                <a:rPr lang="ja-JP" altLang="en-US" sz="1400" dirty="0">
                  <a:latin typeface="Meiryo UI" pitchFamily="50" charset="-128"/>
                  <a:ea typeface="Meiryo UI" pitchFamily="50" charset="-128"/>
                  <a:cs typeface="ＭＳ Ｐゴシック" pitchFamily="50" charset="-128"/>
                </a:rPr>
                <a:t>主な交差点名</a:t>
              </a:r>
              <a:endParaRPr lang="ja-JP" sz="1400" dirty="0">
                <a:latin typeface="Arial" pitchFamily="34" charset="0"/>
                <a:cs typeface="ＭＳ Ｐゴシック" pitchFamily="50" charset="-128"/>
              </a:endParaRPr>
            </a:p>
          </p:txBody>
        </p:sp>
        <p:sp>
          <p:nvSpPr>
            <p:cNvPr id="7176" name="Oval 1514"/>
            <p:cNvSpPr>
              <a:spLocks noChangeAspect="1" noChangeArrowheads="1"/>
            </p:cNvSpPr>
            <p:nvPr/>
          </p:nvSpPr>
          <p:spPr bwMode="auto">
            <a:xfrm flipV="1">
              <a:off x="552451" y="6237312"/>
              <a:ext cx="141287" cy="139974"/>
            </a:xfrm>
            <a:prstGeom prst="ellipse">
              <a:avLst/>
            </a:prstGeom>
            <a:solidFill>
              <a:srgbClr val="FFFF00"/>
            </a:solidFill>
            <a:ln w="9525">
              <a:solidFill>
                <a:srgbClr val="808000"/>
              </a:solidFill>
              <a:round/>
              <a:headEnd/>
              <a:tailEnd/>
            </a:ln>
          </p:spPr>
          <p:txBody>
            <a:bodyPr/>
            <a:lstStyle/>
            <a:p>
              <a:endParaRPr lang="ja-JP" altLang="en-US" sz="900"/>
            </a:p>
          </p:txBody>
        </p:sp>
        <p:sp>
          <p:nvSpPr>
            <p:cNvPr id="7177" name="Oval 1492"/>
            <p:cNvSpPr>
              <a:spLocks noChangeAspect="1" noChangeArrowheads="1"/>
            </p:cNvSpPr>
            <p:nvPr/>
          </p:nvSpPr>
          <p:spPr bwMode="auto">
            <a:xfrm>
              <a:off x="551657" y="5877272"/>
              <a:ext cx="142875" cy="139974"/>
            </a:xfrm>
            <a:prstGeom prst="ellipse">
              <a:avLst/>
            </a:prstGeom>
            <a:solidFill>
              <a:srgbClr val="FF00FF"/>
            </a:solidFill>
            <a:ln w="9525">
              <a:solidFill>
                <a:srgbClr val="FF0000"/>
              </a:solidFill>
              <a:round/>
              <a:headEnd/>
              <a:tailEnd/>
            </a:ln>
          </p:spPr>
          <p:txBody>
            <a:bodyPr/>
            <a:lstStyle/>
            <a:p>
              <a:endParaRPr lang="ja-JP" altLang="en-US" sz="900"/>
            </a:p>
          </p:txBody>
        </p:sp>
        <p:sp>
          <p:nvSpPr>
            <p:cNvPr id="8" name="フリーフォーム 11"/>
            <p:cNvSpPr>
              <a:spLocks/>
            </p:cNvSpPr>
            <p:nvPr/>
          </p:nvSpPr>
          <p:spPr bwMode="auto">
            <a:xfrm>
              <a:off x="361971" y="3796129"/>
              <a:ext cx="466778" cy="0"/>
            </a:xfrm>
            <a:custGeom>
              <a:avLst/>
              <a:gdLst>
                <a:gd name="T0" fmla="*/ 0 w 466725"/>
                <a:gd name="T1" fmla="*/ 0 w 466725"/>
                <a:gd name="T2" fmla="*/ 466090 w 466725"/>
                <a:gd name="T3" fmla="*/ 0 60000 65536"/>
                <a:gd name="T4" fmla="*/ 0 60000 65536"/>
                <a:gd name="T5" fmla="*/ 0 60000 65536"/>
              </a:gdLst>
              <a:ahLst/>
              <a:cxnLst>
                <a:cxn ang="T3">
                  <a:pos x="T0" y="0"/>
                </a:cxn>
                <a:cxn ang="T4">
                  <a:pos x="T1" y="0"/>
                </a:cxn>
                <a:cxn ang="T5">
                  <a:pos x="T2" y="0"/>
                </a:cxn>
              </a:cxnLst>
              <a:rect l="0" t="0" r="r" b="b"/>
              <a:pathLst>
                <a:path w="466725">
                  <a:moveTo>
                    <a:pt x="0" y="0"/>
                  </a:moveTo>
                  <a:lnTo>
                    <a:pt x="0" y="0"/>
                  </a:lnTo>
                  <a:lnTo>
                    <a:pt x="466725" y="0"/>
                  </a:lnTo>
                </a:path>
              </a:pathLst>
            </a:custGeom>
            <a:solidFill>
              <a:srgbClr val="FFC000"/>
            </a:solidFill>
            <a:ln w="38100">
              <a:solidFill>
                <a:srgbClr val="D78E0B"/>
              </a:solidFill>
              <a:headEnd/>
              <a:tailEnd/>
            </a:ln>
            <a:extLst/>
          </p:spPr>
          <p:style>
            <a:lnRef idx="1">
              <a:schemeClr val="accent2"/>
            </a:lnRef>
            <a:fillRef idx="0">
              <a:schemeClr val="accent2"/>
            </a:fillRef>
            <a:effectRef idx="0">
              <a:schemeClr val="accent2"/>
            </a:effectRef>
            <a:fontRef idx="minor">
              <a:schemeClr val="tx1"/>
            </a:fontRef>
          </p:style>
          <p:txBody>
            <a:bodyPr anchor="ctr"/>
            <a:lstStyle/>
            <a:p>
              <a:pPr>
                <a:defRPr/>
              </a:pPr>
              <a:endParaRPr lang="ja-JP" altLang="en-US" sz="900"/>
            </a:p>
          </p:txBody>
        </p:sp>
        <p:sp>
          <p:nvSpPr>
            <p:cNvPr id="9" name="フリーフォーム 24"/>
            <p:cNvSpPr>
              <a:spLocks/>
            </p:cNvSpPr>
            <p:nvPr/>
          </p:nvSpPr>
          <p:spPr bwMode="auto">
            <a:xfrm>
              <a:off x="374672" y="4364642"/>
              <a:ext cx="446139" cy="0"/>
            </a:xfrm>
            <a:custGeom>
              <a:avLst/>
              <a:gdLst>
                <a:gd name="T0" fmla="*/ 0 w 447675"/>
                <a:gd name="T1" fmla="*/ 0 w 447675"/>
                <a:gd name="T2" fmla="*/ 445770 w 447675"/>
                <a:gd name="T3" fmla="*/ 0 60000 65536"/>
                <a:gd name="T4" fmla="*/ 0 60000 65536"/>
                <a:gd name="T5" fmla="*/ 0 60000 65536"/>
              </a:gdLst>
              <a:ahLst/>
              <a:cxnLst>
                <a:cxn ang="T3">
                  <a:pos x="T0" y="0"/>
                </a:cxn>
                <a:cxn ang="T4">
                  <a:pos x="T1" y="0"/>
                </a:cxn>
                <a:cxn ang="T5">
                  <a:pos x="T2" y="0"/>
                </a:cxn>
              </a:cxnLst>
              <a:rect l="0" t="0" r="r" b="b"/>
              <a:pathLst>
                <a:path w="447675">
                  <a:moveTo>
                    <a:pt x="0" y="0"/>
                  </a:moveTo>
                  <a:lnTo>
                    <a:pt x="0" y="0"/>
                  </a:lnTo>
                  <a:lnTo>
                    <a:pt x="447675" y="0"/>
                  </a:lnTo>
                </a:path>
              </a:pathLst>
            </a:custGeom>
            <a:noFill/>
            <a:ln w="25400" cmpd="sng">
              <a:solidFill>
                <a:schemeClr val="accent5">
                  <a:lumMod val="25000"/>
                </a:schemeClr>
              </a:solidFill>
              <a:prstDash val="sys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defRPr/>
              </a:pPr>
              <a:endParaRPr lang="ja-JP" altLang="en-US" sz="900"/>
            </a:p>
          </p:txBody>
        </p:sp>
        <p:sp>
          <p:nvSpPr>
            <p:cNvPr id="10" name="フリーフォーム 26"/>
            <p:cNvSpPr>
              <a:spLocks/>
            </p:cNvSpPr>
            <p:nvPr/>
          </p:nvSpPr>
          <p:spPr bwMode="auto">
            <a:xfrm>
              <a:off x="374672" y="4968091"/>
              <a:ext cx="417560" cy="44465"/>
            </a:xfrm>
            <a:custGeom>
              <a:avLst/>
              <a:gdLst>
                <a:gd name="T0" fmla="*/ 0 w 419100"/>
                <a:gd name="T1" fmla="*/ 0 h 45719"/>
                <a:gd name="T2" fmla="*/ 417830 w 419100"/>
                <a:gd name="T3" fmla="*/ 0 h 45719"/>
                <a:gd name="T4" fmla="*/ 0 60000 65536"/>
                <a:gd name="T5" fmla="*/ 0 60000 65536"/>
              </a:gdLst>
              <a:ahLst/>
              <a:cxnLst>
                <a:cxn ang="T4">
                  <a:pos x="T0" y="T1"/>
                </a:cxn>
                <a:cxn ang="T5">
                  <a:pos x="T2" y="T3"/>
                </a:cxn>
              </a:cxnLst>
              <a:rect l="0" t="0" r="r" b="b"/>
              <a:pathLst>
                <a:path w="419100" h="45719">
                  <a:moveTo>
                    <a:pt x="0" y="0"/>
                  </a:moveTo>
                  <a:lnTo>
                    <a:pt x="419100" y="0"/>
                  </a:lnTo>
                </a:path>
              </a:pathLst>
            </a:custGeom>
            <a:noFill/>
            <a:ln w="25400" cap="flat" cmpd="sng" algn="ctr">
              <a:solidFill>
                <a:srgbClr val="009A46"/>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40000" dist="23000" dir="5400000" rotWithShape="0">
                      <a:srgbClr val="000000">
                        <a:alpha val="34999"/>
                      </a:srgbClr>
                    </a:outerShdw>
                  </a:effectLst>
                </a14:hiddenEffects>
              </a:ext>
            </a:extLst>
          </p:spPr>
          <p:txBody>
            <a:bodyPr anchor="ctr"/>
            <a:lstStyle/>
            <a:p>
              <a:pPr>
                <a:defRPr/>
              </a:pPr>
              <a:endParaRPr lang="ja-JP" altLang="en-US" sz="900"/>
            </a:p>
          </p:txBody>
        </p:sp>
        <p:sp>
          <p:nvSpPr>
            <p:cNvPr id="11" name="星 5 1264"/>
            <p:cNvSpPr>
              <a:spLocks noChangeAspect="1"/>
            </p:cNvSpPr>
            <p:nvPr/>
          </p:nvSpPr>
          <p:spPr bwMode="auto">
            <a:xfrm>
              <a:off x="528678" y="5492139"/>
              <a:ext cx="188933" cy="168331"/>
            </a:xfrm>
            <a:custGeom>
              <a:avLst/>
              <a:gdLst>
                <a:gd name="T0" fmla="*/ 0 w 189230"/>
                <a:gd name="T1" fmla="*/ 66458 h 173990"/>
                <a:gd name="T2" fmla="*/ 72280 w 189230"/>
                <a:gd name="T3" fmla="*/ 66459 h 173990"/>
                <a:gd name="T4" fmla="*/ 94615 w 189230"/>
                <a:gd name="T5" fmla="*/ 0 h 173990"/>
                <a:gd name="T6" fmla="*/ 116950 w 189230"/>
                <a:gd name="T7" fmla="*/ 66459 h 173990"/>
                <a:gd name="T8" fmla="*/ 189230 w 189230"/>
                <a:gd name="T9" fmla="*/ 66458 h 173990"/>
                <a:gd name="T10" fmla="*/ 130754 w 189230"/>
                <a:gd name="T11" fmla="*/ 107531 h 173990"/>
                <a:gd name="T12" fmla="*/ 153090 w 189230"/>
                <a:gd name="T13" fmla="*/ 173990 h 173990"/>
                <a:gd name="T14" fmla="*/ 94615 w 189230"/>
                <a:gd name="T15" fmla="*/ 132916 h 173990"/>
                <a:gd name="T16" fmla="*/ 36140 w 189230"/>
                <a:gd name="T17" fmla="*/ 173990 h 173990"/>
                <a:gd name="T18" fmla="*/ 58476 w 189230"/>
                <a:gd name="T19" fmla="*/ 107531 h 173990"/>
                <a:gd name="T20" fmla="*/ 0 w 189230"/>
                <a:gd name="T21" fmla="*/ 66458 h 17399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9230" h="173990">
                  <a:moveTo>
                    <a:pt x="0" y="66458"/>
                  </a:moveTo>
                  <a:lnTo>
                    <a:pt x="72280" y="66459"/>
                  </a:lnTo>
                  <a:lnTo>
                    <a:pt x="94615" y="0"/>
                  </a:lnTo>
                  <a:lnTo>
                    <a:pt x="116950" y="66459"/>
                  </a:lnTo>
                  <a:lnTo>
                    <a:pt x="189230" y="66458"/>
                  </a:lnTo>
                  <a:lnTo>
                    <a:pt x="130754" y="107531"/>
                  </a:lnTo>
                  <a:lnTo>
                    <a:pt x="153090" y="173990"/>
                  </a:lnTo>
                  <a:lnTo>
                    <a:pt x="94615" y="132916"/>
                  </a:lnTo>
                  <a:lnTo>
                    <a:pt x="36140" y="173990"/>
                  </a:lnTo>
                  <a:lnTo>
                    <a:pt x="58476" y="107531"/>
                  </a:lnTo>
                  <a:lnTo>
                    <a:pt x="0" y="66458"/>
                  </a:lnTo>
                  <a:close/>
                </a:path>
              </a:pathLst>
            </a:custGeom>
            <a:solidFill>
              <a:srgbClr val="002060"/>
            </a:solidFill>
            <a:ln w="19050" cap="flat" cmpd="sng" algn="ctr">
              <a:solidFill>
                <a:srgbClr val="000000"/>
              </a:solidFill>
              <a:prstDash val="solid"/>
              <a:round/>
              <a:headEnd/>
              <a:tailEnd/>
            </a:ln>
            <a:effectLst/>
            <a:extLst>
              <a:ext uri="{AF507438-7753-43E0-B8FC-AC1667EBCBE1}">
                <a14:hiddenEffects xmlns:a14="http://schemas.microsoft.com/office/drawing/2010/main">
                  <a:effectLst>
                    <a:outerShdw blurRad="40000" dist="23000" dir="5400000" rotWithShape="0">
                      <a:srgbClr val="000000">
                        <a:alpha val="34999"/>
                      </a:srgbClr>
                    </a:outerShdw>
                  </a:effectLst>
                </a14:hiddenEffects>
              </a:ext>
            </a:extLst>
          </p:spPr>
          <p:txBody>
            <a:bodyPr anchor="ctr"/>
            <a:lstStyle/>
            <a:p>
              <a:pPr>
                <a:defRPr/>
              </a:pPr>
              <a:endParaRPr lang="ja-JP" altLang="en-US" sz="900"/>
            </a:p>
          </p:txBody>
        </p:sp>
      </p:grpSp>
      <p:sp>
        <p:nvSpPr>
          <p:cNvPr id="13" name="テキスト ボックス 9"/>
          <p:cNvSpPr txBox="1"/>
          <p:nvPr/>
        </p:nvSpPr>
        <p:spPr>
          <a:xfrm>
            <a:off x="223367" y="1402559"/>
            <a:ext cx="6135688" cy="1169551"/>
          </a:xfrm>
          <a:prstGeom prst="rect">
            <a:avLst/>
          </a:prstGeom>
          <a:noFill/>
          <a:ln>
            <a:solidFill>
              <a:sysClr val="windowText" lastClr="000000"/>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287338" indent="-287338">
              <a:lnSpc>
                <a:spcPct val="125000"/>
              </a:lnSpc>
              <a:defRPr/>
            </a:pPr>
            <a:r>
              <a:rPr lang="ja-JP" altLang="en-US" sz="1400" dirty="0" smtClean="0">
                <a:solidFill>
                  <a:srgbClr val="000000"/>
                </a:solidFill>
                <a:latin typeface="Meiryo UI" pitchFamily="50" charset="-128"/>
                <a:ea typeface="Meiryo UI" pitchFamily="50" charset="-128"/>
              </a:rPr>
              <a:t>○　「</a:t>
            </a:r>
            <a:r>
              <a:rPr lang="ja-JP" altLang="ja-JP" sz="1400" dirty="0" smtClean="0">
                <a:solidFill>
                  <a:srgbClr val="000000"/>
                </a:solidFill>
                <a:latin typeface="Meiryo UI" pitchFamily="50" charset="-128"/>
                <a:ea typeface="Meiryo UI" pitchFamily="50" charset="-128"/>
              </a:rPr>
              <a:t>大阪府</a:t>
            </a:r>
            <a:r>
              <a:rPr lang="ja-JP" altLang="ja-JP" sz="1400" dirty="0">
                <a:solidFill>
                  <a:srgbClr val="000000"/>
                </a:solidFill>
                <a:latin typeface="Meiryo UI" pitchFamily="50" charset="-128"/>
                <a:ea typeface="Meiryo UI" pitchFamily="50" charset="-128"/>
              </a:rPr>
              <a:t>地域防災</a:t>
            </a:r>
            <a:r>
              <a:rPr lang="ja-JP" altLang="ja-JP" sz="1400" dirty="0" smtClean="0">
                <a:solidFill>
                  <a:srgbClr val="000000"/>
                </a:solidFill>
                <a:latin typeface="Meiryo UI" pitchFamily="50" charset="-128"/>
                <a:ea typeface="Meiryo UI" pitchFamily="50" charset="-128"/>
              </a:rPr>
              <a:t>計画</a:t>
            </a:r>
            <a:r>
              <a:rPr lang="ja-JP" altLang="en-US" sz="1400" dirty="0" smtClean="0">
                <a:solidFill>
                  <a:srgbClr val="000000"/>
                </a:solidFill>
                <a:latin typeface="Meiryo UI" pitchFamily="50" charset="-128"/>
                <a:ea typeface="Meiryo UI" pitchFamily="50" charset="-128"/>
              </a:rPr>
              <a:t>」</a:t>
            </a:r>
            <a:r>
              <a:rPr lang="ja-JP" altLang="ja-JP" sz="1400" dirty="0" smtClean="0">
                <a:solidFill>
                  <a:srgbClr val="000000"/>
                </a:solidFill>
                <a:latin typeface="Meiryo UI" pitchFamily="50" charset="-128"/>
                <a:ea typeface="Meiryo UI" pitchFamily="50" charset="-128"/>
              </a:rPr>
              <a:t>に</a:t>
            </a:r>
            <a:r>
              <a:rPr lang="ja-JP" altLang="ja-JP" sz="1400" dirty="0">
                <a:solidFill>
                  <a:srgbClr val="000000"/>
                </a:solidFill>
                <a:latin typeface="Meiryo UI" pitchFamily="50" charset="-128"/>
                <a:ea typeface="Meiryo UI" pitchFamily="50" charset="-128"/>
              </a:rPr>
              <a:t>おいて定める、災害発生</a:t>
            </a:r>
            <a:r>
              <a:rPr lang="ja-JP" altLang="ja-JP" sz="1400" dirty="0" smtClean="0">
                <a:solidFill>
                  <a:srgbClr val="000000"/>
                </a:solidFill>
                <a:latin typeface="Meiryo UI" pitchFamily="50" charset="-128"/>
                <a:ea typeface="Meiryo UI" pitchFamily="50" charset="-128"/>
              </a:rPr>
              <a:t>時</a:t>
            </a:r>
            <a:r>
              <a:rPr lang="ja-JP" altLang="en-US" sz="1400" dirty="0">
                <a:latin typeface="Meiryo UI" pitchFamily="50" charset="-128"/>
                <a:ea typeface="Meiryo UI" pitchFamily="50" charset="-128"/>
              </a:rPr>
              <a:t>の</a:t>
            </a:r>
            <a:r>
              <a:rPr lang="ja-JP" altLang="en-US" sz="1400" dirty="0" smtClean="0">
                <a:latin typeface="Meiryo UI" pitchFamily="50" charset="-128"/>
                <a:ea typeface="Meiryo UI" pitchFamily="50" charset="-128"/>
              </a:rPr>
              <a:t>応急活動</a:t>
            </a:r>
            <a:r>
              <a:rPr lang="ja-JP" altLang="ja-JP" sz="1400" dirty="0" smtClean="0">
                <a:solidFill>
                  <a:srgbClr val="000000"/>
                </a:solidFill>
                <a:latin typeface="Meiryo UI" pitchFamily="50" charset="-128"/>
                <a:ea typeface="Meiryo UI" pitchFamily="50" charset="-128"/>
              </a:rPr>
              <a:t>を</a:t>
            </a:r>
            <a:r>
              <a:rPr lang="ja-JP" altLang="ja-JP" sz="1400" dirty="0">
                <a:solidFill>
                  <a:srgbClr val="000000"/>
                </a:solidFill>
                <a:latin typeface="Meiryo UI" pitchFamily="50" charset="-128"/>
                <a:ea typeface="Meiryo UI" pitchFamily="50" charset="-128"/>
              </a:rPr>
              <a:t>迅速かつ的確に実施するための道路</a:t>
            </a:r>
            <a:r>
              <a:rPr lang="ja-JP" altLang="en-US" sz="1400" dirty="0">
                <a:solidFill>
                  <a:srgbClr val="000000"/>
                </a:solidFill>
                <a:latin typeface="Meiryo UI" pitchFamily="50" charset="-128"/>
                <a:ea typeface="Meiryo UI" pitchFamily="50" charset="-128"/>
              </a:rPr>
              <a:t>（</a:t>
            </a:r>
            <a:r>
              <a:rPr lang="ja-JP" altLang="ja-JP" sz="1400" dirty="0">
                <a:solidFill>
                  <a:srgbClr val="000000"/>
                </a:solidFill>
                <a:latin typeface="Meiryo UI" pitchFamily="50" charset="-128"/>
                <a:ea typeface="Meiryo UI" pitchFamily="50" charset="-128"/>
              </a:rPr>
              <a:t>自動車専用道路を含む</a:t>
            </a:r>
            <a:r>
              <a:rPr lang="en-US" altLang="ja-JP" sz="1400" dirty="0" smtClean="0">
                <a:solidFill>
                  <a:srgbClr val="000000"/>
                </a:solidFill>
                <a:latin typeface="Meiryo UI" pitchFamily="50" charset="-128"/>
                <a:ea typeface="Meiryo UI" pitchFamily="50" charset="-128"/>
              </a:rPr>
              <a:t>113</a:t>
            </a:r>
            <a:r>
              <a:rPr lang="ja-JP" altLang="ja-JP" sz="1400" dirty="0" smtClean="0">
                <a:solidFill>
                  <a:srgbClr val="000000"/>
                </a:solidFill>
                <a:latin typeface="Meiryo UI" pitchFamily="50" charset="-128"/>
                <a:ea typeface="Meiryo UI" pitchFamily="50" charset="-128"/>
              </a:rPr>
              <a:t>路線</a:t>
            </a:r>
            <a:r>
              <a:rPr lang="ja-JP" altLang="en-US" sz="1400" dirty="0" smtClean="0">
                <a:solidFill>
                  <a:srgbClr val="000000"/>
                </a:solidFill>
                <a:latin typeface="Meiryo UI" pitchFamily="50" charset="-128"/>
                <a:ea typeface="Meiryo UI" pitchFamily="50" charset="-128"/>
              </a:rPr>
              <a:t>　</a:t>
            </a:r>
            <a:r>
              <a:rPr lang="ja-JP" altLang="ja-JP" sz="1400" dirty="0" smtClean="0">
                <a:solidFill>
                  <a:srgbClr val="000000"/>
                </a:solidFill>
                <a:latin typeface="Meiryo UI" pitchFamily="50" charset="-128"/>
                <a:ea typeface="Meiryo UI" pitchFamily="50" charset="-128"/>
              </a:rPr>
              <a:t>約</a:t>
            </a:r>
            <a:r>
              <a:rPr lang="en-US" altLang="ja-JP" sz="1400" dirty="0" smtClean="0">
                <a:solidFill>
                  <a:srgbClr val="000000"/>
                </a:solidFill>
                <a:latin typeface="Meiryo UI" pitchFamily="50" charset="-128"/>
                <a:ea typeface="Meiryo UI" pitchFamily="50" charset="-128"/>
              </a:rPr>
              <a:t>1,200km</a:t>
            </a:r>
            <a:r>
              <a:rPr lang="ja-JP" altLang="en-US" sz="1400" dirty="0" smtClean="0">
                <a:solidFill>
                  <a:srgbClr val="000000"/>
                </a:solidFill>
                <a:latin typeface="Meiryo UI" pitchFamily="50" charset="-128"/>
                <a:ea typeface="Meiryo UI" pitchFamily="50" charset="-128"/>
              </a:rPr>
              <a:t>）</a:t>
            </a:r>
            <a:endParaRPr lang="en-US" altLang="ja-JP" sz="1400" dirty="0">
              <a:solidFill>
                <a:srgbClr val="000000"/>
              </a:solidFill>
              <a:latin typeface="Meiryo UI" pitchFamily="50" charset="-128"/>
              <a:ea typeface="Meiryo UI" pitchFamily="50" charset="-128"/>
            </a:endParaRPr>
          </a:p>
          <a:p>
            <a:pPr marL="287338" indent="-287338">
              <a:lnSpc>
                <a:spcPct val="125000"/>
              </a:lnSpc>
              <a:defRPr/>
            </a:pPr>
            <a:r>
              <a:rPr lang="ja-JP" altLang="en-US" sz="1400" dirty="0" smtClean="0">
                <a:solidFill>
                  <a:srgbClr val="000000"/>
                </a:solidFill>
                <a:latin typeface="Meiryo UI" pitchFamily="50" charset="-128"/>
                <a:ea typeface="Meiryo UI" pitchFamily="50" charset="-128"/>
              </a:rPr>
              <a:t>○　この</a:t>
            </a:r>
            <a:r>
              <a:rPr lang="ja-JP" altLang="en-US" sz="1400" dirty="0">
                <a:solidFill>
                  <a:srgbClr val="000000"/>
                </a:solidFill>
                <a:latin typeface="Meiryo UI" pitchFamily="50" charset="-128"/>
                <a:ea typeface="Meiryo UI" pitchFamily="50" charset="-128"/>
              </a:rPr>
              <a:t>うち、災害時における機能確保のため、優先して耐震化に取組む路線として、耐震診断義務化対象路線（約</a:t>
            </a:r>
            <a:r>
              <a:rPr lang="en-US" altLang="ja-JP" sz="1400" dirty="0">
                <a:solidFill>
                  <a:srgbClr val="000000"/>
                </a:solidFill>
                <a:latin typeface="Meiryo UI" pitchFamily="50" charset="-128"/>
                <a:ea typeface="Meiryo UI" pitchFamily="50" charset="-128"/>
              </a:rPr>
              <a:t>260km</a:t>
            </a:r>
            <a:r>
              <a:rPr lang="ja-JP" altLang="en-US" sz="1400" dirty="0">
                <a:solidFill>
                  <a:srgbClr val="000000"/>
                </a:solidFill>
                <a:latin typeface="Meiryo UI" pitchFamily="50" charset="-128"/>
                <a:ea typeface="Meiryo UI" pitchFamily="50" charset="-128"/>
              </a:rPr>
              <a:t>）を指定（平成</a:t>
            </a:r>
            <a:r>
              <a:rPr lang="en-US" altLang="ja-JP" sz="1400" dirty="0">
                <a:solidFill>
                  <a:srgbClr val="000000"/>
                </a:solidFill>
                <a:latin typeface="Meiryo UI" pitchFamily="50" charset="-128"/>
                <a:ea typeface="Meiryo UI" pitchFamily="50" charset="-128"/>
              </a:rPr>
              <a:t>25</a:t>
            </a:r>
            <a:r>
              <a:rPr lang="ja-JP" altLang="en-US" sz="1400" dirty="0">
                <a:solidFill>
                  <a:srgbClr val="000000"/>
                </a:solidFill>
                <a:latin typeface="Meiryo UI" pitchFamily="50" charset="-128"/>
                <a:ea typeface="Meiryo UI" pitchFamily="50" charset="-128"/>
              </a:rPr>
              <a:t>年</a:t>
            </a:r>
            <a:r>
              <a:rPr lang="en-US" altLang="ja-JP" sz="1400" dirty="0">
                <a:solidFill>
                  <a:srgbClr val="000000"/>
                </a:solidFill>
                <a:latin typeface="Meiryo UI" pitchFamily="50" charset="-128"/>
                <a:ea typeface="Meiryo UI" pitchFamily="50" charset="-128"/>
              </a:rPr>
              <a:t>11</a:t>
            </a:r>
            <a:r>
              <a:rPr lang="ja-JP" altLang="en-US" sz="1400" dirty="0">
                <a:solidFill>
                  <a:srgbClr val="000000"/>
                </a:solidFill>
                <a:latin typeface="Meiryo UI" pitchFamily="50" charset="-128"/>
                <a:ea typeface="Meiryo UI" pitchFamily="50" charset="-128"/>
              </a:rPr>
              <a:t>月</a:t>
            </a:r>
            <a:r>
              <a:rPr lang="en-US" altLang="ja-JP" sz="1400" dirty="0">
                <a:solidFill>
                  <a:srgbClr val="000000"/>
                </a:solidFill>
                <a:latin typeface="Meiryo UI" pitchFamily="50" charset="-128"/>
                <a:ea typeface="Meiryo UI" pitchFamily="50" charset="-128"/>
              </a:rPr>
              <a:t>25</a:t>
            </a:r>
            <a:r>
              <a:rPr lang="ja-JP" altLang="en-US" sz="1400" dirty="0">
                <a:solidFill>
                  <a:srgbClr val="000000"/>
                </a:solidFill>
                <a:latin typeface="Meiryo UI" pitchFamily="50" charset="-128"/>
                <a:ea typeface="Meiryo UI" pitchFamily="50" charset="-128"/>
              </a:rPr>
              <a:t>日</a:t>
            </a:r>
            <a:r>
              <a:rPr lang="ja-JP" altLang="en-US" sz="1400" dirty="0" smtClean="0">
                <a:solidFill>
                  <a:srgbClr val="000000"/>
                </a:solidFill>
                <a:latin typeface="Meiryo UI" pitchFamily="50" charset="-128"/>
                <a:ea typeface="Meiryo UI" pitchFamily="50" charset="-128"/>
              </a:rPr>
              <a:t>）</a:t>
            </a:r>
            <a:endParaRPr lang="ja-JP" altLang="en-US" sz="1400" dirty="0">
              <a:solidFill>
                <a:srgbClr val="000000"/>
              </a:solidFill>
              <a:latin typeface="Meiryo UI" pitchFamily="50" charset="-128"/>
              <a:ea typeface="Meiryo UI" pitchFamily="50" charset="-128"/>
            </a:endParaRPr>
          </a:p>
        </p:txBody>
      </p:sp>
      <p:sp>
        <p:nvSpPr>
          <p:cNvPr id="14" name="Text Box 1233"/>
          <p:cNvSpPr txBox="1">
            <a:spLocks noChangeArrowheads="1"/>
          </p:cNvSpPr>
          <p:nvPr/>
        </p:nvSpPr>
        <p:spPr bwMode="auto">
          <a:xfrm>
            <a:off x="147638" y="893763"/>
            <a:ext cx="681054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（５） </a:t>
            </a:r>
            <a:r>
              <a:rPr kumimoji="0" lang="ja-JP" altLang="en-US" kern="0" dirty="0">
                <a:solidFill>
                  <a:sysClr val="window" lastClr="FFFFFF"/>
                </a:solidFill>
                <a:latin typeface="HGP創英角ｺﾞｼｯｸUB" pitchFamily="50" charset="-128"/>
                <a:ea typeface="HGP創英角ｺﾞｼｯｸUB" pitchFamily="50" charset="-128"/>
              </a:rPr>
              <a:t>広域緊急交通路</a:t>
            </a:r>
            <a:r>
              <a:rPr kumimoji="0" lang="ja-JP" altLang="en-US" sz="1600" kern="0" dirty="0" smtClean="0">
                <a:solidFill>
                  <a:sysClr val="window" lastClr="FFFFFF"/>
                </a:solidFill>
                <a:latin typeface="HGP創英角ｺﾞｼｯｸUB" pitchFamily="50" charset="-128"/>
                <a:ea typeface="HGP創英角ｺﾞｼｯｸUB" pitchFamily="50" charset="-128"/>
              </a:rPr>
              <a:t>（耐震診断義務化路線）</a:t>
            </a:r>
            <a:r>
              <a:rPr kumimoji="0" lang="ja-JP" altLang="en-US" kern="0" dirty="0" smtClean="0">
                <a:solidFill>
                  <a:sysClr val="window" lastClr="FFFFFF"/>
                </a:solidFill>
                <a:latin typeface="HGP創英角ｺﾞｼｯｸUB" pitchFamily="50" charset="-128"/>
                <a:ea typeface="HGP創英角ｺﾞｼｯｸUB" pitchFamily="50" charset="-128"/>
              </a:rPr>
              <a:t>の指定</a:t>
            </a:r>
            <a:endParaRPr kumimoji="0" lang="ja-JP" altLang="en-US" kern="0" dirty="0">
              <a:solidFill>
                <a:sysClr val="window" lastClr="FFFFFF"/>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718826F6-B698-4C1A-BEC1-9CA6F605F335}" type="slidenum">
              <a:rPr lang="en-US" altLang="ja-JP" smtClean="0"/>
              <a:pPr>
                <a:defRPr/>
              </a:pPr>
              <a:t>4</a:t>
            </a:fld>
            <a:endParaRPr lang="en-US" altLang="ja-JP"/>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3200" dirty="0"/>
              <a:t>２</a:t>
            </a:r>
            <a:r>
              <a:rPr lang="ja-JP" altLang="en-US" sz="3200" dirty="0" smtClean="0"/>
              <a:t>．現状の分析</a:t>
            </a:r>
          </a:p>
        </p:txBody>
      </p:sp>
      <p:sp>
        <p:nvSpPr>
          <p:cNvPr id="2" name="スライド番号プレースホルダー 1"/>
          <p:cNvSpPr>
            <a:spLocks noGrp="1"/>
          </p:cNvSpPr>
          <p:nvPr>
            <p:ph type="sldNum" sz="quarter" idx="12"/>
          </p:nvPr>
        </p:nvSpPr>
        <p:spPr/>
        <p:txBody>
          <a:bodyPr/>
          <a:lstStyle/>
          <a:p>
            <a:pPr>
              <a:defRPr/>
            </a:pPr>
            <a:endParaRPr lang="en-US" altLang="ja-JP" dirty="0"/>
          </a:p>
        </p:txBody>
      </p:sp>
    </p:spTree>
    <p:extLst>
      <p:ext uri="{BB962C8B-B14F-4D97-AF65-F5344CB8AC3E}">
        <p14:creationId xmlns:p14="http://schemas.microsoft.com/office/powerpoint/2010/main" val="2518752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 y="304800"/>
            <a:ext cx="829339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kern="0" dirty="0" smtClean="0"/>
              <a:t>２－１．耐震診断結果の公表と耐震化の状況</a:t>
            </a:r>
          </a:p>
        </p:txBody>
      </p:sp>
      <p:sp>
        <p:nvSpPr>
          <p:cNvPr id="10" name="スライド番号プレースホルダー 9"/>
          <p:cNvSpPr>
            <a:spLocks noGrp="1"/>
          </p:cNvSpPr>
          <p:nvPr>
            <p:ph type="sldNum" sz="quarter" idx="12"/>
          </p:nvPr>
        </p:nvSpPr>
        <p:spPr/>
        <p:txBody>
          <a:bodyPr/>
          <a:lstStyle/>
          <a:p>
            <a:pPr>
              <a:defRPr/>
            </a:pPr>
            <a:fld id="{48A06CF8-ED84-4129-80BC-97C9E6BAA430}" type="slidenum">
              <a:rPr lang="en-US" altLang="ja-JP" smtClean="0"/>
              <a:pPr>
                <a:defRPr/>
              </a:pPr>
              <a:t>6</a:t>
            </a:fld>
            <a:endParaRPr lang="en-US" altLang="ja-JP"/>
          </a:p>
        </p:txBody>
      </p:sp>
      <p:sp>
        <p:nvSpPr>
          <p:cNvPr id="9" name="正方形/長方形 8"/>
          <p:cNvSpPr/>
          <p:nvPr/>
        </p:nvSpPr>
        <p:spPr>
          <a:xfrm>
            <a:off x="127820" y="855383"/>
            <a:ext cx="9016180" cy="1631216"/>
          </a:xfrm>
          <a:prstGeom prst="rect">
            <a:avLst/>
          </a:prstGeom>
        </p:spPr>
        <p:txBody>
          <a:bodyPr wrap="square">
            <a:spAutoFit/>
          </a:bodyPr>
          <a:lstStyle/>
          <a:p>
            <a:pPr marL="216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30</a:t>
            </a:r>
            <a:r>
              <a:rPr lang="ja-JP" altLang="en-US" dirty="0">
                <a:latin typeface="Meiryo UI" panose="020B0604030504040204" pitchFamily="50" charset="-128"/>
                <a:ea typeface="Meiryo UI" panose="020B0604030504040204" pitchFamily="50" charset="-128"/>
                <a:cs typeface="Meiryo UI" panose="020B0604030504040204" pitchFamily="50" charset="-128"/>
              </a:rPr>
              <a:t>年</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月</a:t>
            </a:r>
            <a:r>
              <a:rPr lang="en-US" altLang="ja-JP" dirty="0">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日に所管行政庁が耐震</a:t>
            </a:r>
            <a:r>
              <a:rPr lang="ja-JP" altLang="en-US" dirty="0">
                <a:latin typeface="Meiryo UI" panose="020B0604030504040204" pitchFamily="50" charset="-128"/>
                <a:ea typeface="Meiryo UI" panose="020B0604030504040204" pitchFamily="50" charset="-128"/>
                <a:cs typeface="Meiryo UI" panose="020B0604030504040204" pitchFamily="50" charset="-128"/>
              </a:rPr>
              <a:t>診断結果を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公表。未報告者に対して</a:t>
            </a:r>
            <a:r>
              <a:rPr lang="ja-JP" altLang="en-US" dirty="0">
                <a:latin typeface="Meiryo UI" panose="020B0604030504040204" pitchFamily="50" charset="-128"/>
                <a:ea typeface="Meiryo UI" panose="020B0604030504040204" pitchFamily="50" charset="-128"/>
                <a:cs typeface="Meiryo UI" panose="020B0604030504040204" pitchFamily="50" charset="-128"/>
              </a:rPr>
              <a:t>は、耐震診断を実施し、その結果を報告するよう命令した旨を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公表。</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○大阪市域については、対象建築物が多く</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、とりまとめに</a:t>
            </a:r>
            <a:r>
              <a:rPr lang="ja-JP" altLang="en-US" dirty="0">
                <a:latin typeface="Meiryo UI" panose="020B0604030504040204" pitchFamily="50" charset="-128"/>
                <a:ea typeface="Meiryo UI" panose="020B0604030504040204" pitchFamily="50" charset="-128"/>
                <a:cs typeface="Meiryo UI" panose="020B0604030504040204" pitchFamily="50" charset="-128"/>
              </a:rPr>
              <a:t>時間を要しており、公表には至って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いない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○未報告は、建物図面がなく耐震診断費用が補助限度額を超え所有者負担が発生することが主な理由。今後も引き続き、未報告者に対して、所管行政庁と連携し、督促を行う。</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126202396"/>
              </p:ext>
            </p:extLst>
          </p:nvPr>
        </p:nvGraphicFramePr>
        <p:xfrm>
          <a:off x="981908" y="3019151"/>
          <a:ext cx="6837210" cy="1097280"/>
        </p:xfrm>
        <a:graphic>
          <a:graphicData uri="http://schemas.openxmlformats.org/drawingml/2006/table">
            <a:tbl>
              <a:tblPr firstRow="1" bandRow="1">
                <a:tableStyleId>{5940675A-B579-460E-94D1-54222C63F5DA}</a:tableStyleId>
              </a:tblPr>
              <a:tblGrid>
                <a:gridCol w="1675714">
                  <a:extLst>
                    <a:ext uri="{9D8B030D-6E8A-4147-A177-3AD203B41FA5}">
                      <a16:colId xmlns:a16="http://schemas.microsoft.com/office/drawing/2014/main" val="20000"/>
                    </a:ext>
                  </a:extLst>
                </a:gridCol>
                <a:gridCol w="1810068">
                  <a:extLst>
                    <a:ext uri="{9D8B030D-6E8A-4147-A177-3AD203B41FA5}">
                      <a16:colId xmlns:a16="http://schemas.microsoft.com/office/drawing/2014/main" val="20001"/>
                    </a:ext>
                  </a:extLst>
                </a:gridCol>
                <a:gridCol w="1675714">
                  <a:extLst>
                    <a:ext uri="{9D8B030D-6E8A-4147-A177-3AD203B41FA5}">
                      <a16:colId xmlns:a16="http://schemas.microsoft.com/office/drawing/2014/main" val="20002"/>
                    </a:ext>
                  </a:extLst>
                </a:gridCol>
                <a:gridCol w="1675714">
                  <a:extLst>
                    <a:ext uri="{9D8B030D-6E8A-4147-A177-3AD203B41FA5}">
                      <a16:colId xmlns:a16="http://schemas.microsoft.com/office/drawing/2014/main" val="20003"/>
                    </a:ext>
                  </a:extLst>
                </a:gridCol>
              </a:tblGrid>
              <a:tr h="372291">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未報告</a:t>
                      </a:r>
                    </a:p>
                  </a:txBody>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耐震性不足</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endPar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耐震性有</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370840">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１５</a:t>
                      </a:r>
                    </a:p>
                  </a:txBody>
                  <a:tcPr/>
                </a:tc>
                <a:tc>
                  <a:txBody>
                    <a:bodyPr/>
                    <a:lstStyle/>
                    <a:p>
                      <a:pPr algn="ct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１０４</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３４</a:t>
                      </a:r>
                    </a:p>
                  </a:txBody>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１５３</a:t>
                      </a:r>
                    </a:p>
                  </a:txBody>
                  <a:tcPr/>
                </a:tc>
                <a:extLst>
                  <a:ext uri="{0D108BD9-81ED-4DB2-BD59-A6C34878D82A}">
                    <a16:rowId xmlns:a16="http://schemas.microsoft.com/office/drawing/2014/main" val="10001"/>
                  </a:ext>
                </a:extLst>
              </a:tr>
            </a:tbl>
          </a:graphicData>
        </a:graphic>
      </p:graphicFrame>
      <p:sp>
        <p:nvSpPr>
          <p:cNvPr id="18" name="テキスト ボックス 17"/>
          <p:cNvSpPr txBox="1"/>
          <p:nvPr/>
        </p:nvSpPr>
        <p:spPr>
          <a:xfrm>
            <a:off x="319989" y="2596528"/>
            <a:ext cx="6237480" cy="400110"/>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■耐震診断結果の公表状況</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H30.3.28</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時点）</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319989" y="4260101"/>
            <a:ext cx="8232340" cy="400110"/>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■未公表の大阪市を含めた大阪府全域の耐震化の状況</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H30.3.30</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時点）</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080994584"/>
              </p:ext>
            </p:extLst>
          </p:nvPr>
        </p:nvGraphicFramePr>
        <p:xfrm>
          <a:off x="1017554" y="4687507"/>
          <a:ext cx="6837210" cy="1097280"/>
        </p:xfrm>
        <a:graphic>
          <a:graphicData uri="http://schemas.openxmlformats.org/drawingml/2006/table">
            <a:tbl>
              <a:tblPr firstRow="1" bandRow="1">
                <a:tableStyleId>{5940675A-B579-460E-94D1-54222C63F5DA}</a:tableStyleId>
              </a:tblPr>
              <a:tblGrid>
                <a:gridCol w="1675714">
                  <a:extLst>
                    <a:ext uri="{9D8B030D-6E8A-4147-A177-3AD203B41FA5}">
                      <a16:colId xmlns:a16="http://schemas.microsoft.com/office/drawing/2014/main" val="20000"/>
                    </a:ext>
                  </a:extLst>
                </a:gridCol>
                <a:gridCol w="1810068">
                  <a:extLst>
                    <a:ext uri="{9D8B030D-6E8A-4147-A177-3AD203B41FA5}">
                      <a16:colId xmlns:a16="http://schemas.microsoft.com/office/drawing/2014/main" val="20001"/>
                    </a:ext>
                  </a:extLst>
                </a:gridCol>
                <a:gridCol w="1675714">
                  <a:extLst>
                    <a:ext uri="{9D8B030D-6E8A-4147-A177-3AD203B41FA5}">
                      <a16:colId xmlns:a16="http://schemas.microsoft.com/office/drawing/2014/main" val="20002"/>
                    </a:ext>
                  </a:extLst>
                </a:gridCol>
                <a:gridCol w="1675714">
                  <a:extLst>
                    <a:ext uri="{9D8B030D-6E8A-4147-A177-3AD203B41FA5}">
                      <a16:colId xmlns:a16="http://schemas.microsoft.com/office/drawing/2014/main" val="20003"/>
                    </a:ext>
                  </a:extLst>
                </a:gridCol>
              </a:tblGrid>
              <a:tr h="372291">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未報告</a:t>
                      </a:r>
                    </a:p>
                  </a:txBody>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耐震性不足</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endPar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耐震性有</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370840">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６９</a:t>
                      </a:r>
                    </a:p>
                  </a:txBody>
                  <a:tcPr/>
                </a:tc>
                <a:tc>
                  <a:txBody>
                    <a:bodyPr/>
                    <a:lstStyle/>
                    <a:p>
                      <a:pPr algn="ct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２０１</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７８</a:t>
                      </a:r>
                    </a:p>
                  </a:txBody>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３４８</a:t>
                      </a:r>
                    </a:p>
                  </a:txBody>
                  <a:tcPr/>
                </a:tc>
                <a:extLst>
                  <a:ext uri="{0D108BD9-81ED-4DB2-BD59-A6C34878D82A}">
                    <a16:rowId xmlns:a16="http://schemas.microsoft.com/office/drawing/2014/main" val="10001"/>
                  </a:ext>
                </a:extLst>
              </a:tr>
            </a:tbl>
          </a:graphicData>
        </a:graphic>
      </p:graphicFrame>
      <p:sp>
        <p:nvSpPr>
          <p:cNvPr id="13" name="テキスト ボックス 12"/>
          <p:cNvSpPr txBox="1"/>
          <p:nvPr/>
        </p:nvSpPr>
        <p:spPr>
          <a:xfrm>
            <a:off x="3229497" y="6161539"/>
            <a:ext cx="5586403" cy="630942"/>
          </a:xfrm>
          <a:prstGeom prst="rect">
            <a:avLst/>
          </a:prstGeom>
          <a:noFill/>
          <a:ln w="3175">
            <a:solidFill>
              <a:schemeClr val="tx1"/>
            </a:solidFill>
          </a:ln>
        </p:spPr>
        <p:txBody>
          <a:bodyPr wrap="square" rtlCol="0">
            <a:spAutoFit/>
          </a:bodyPr>
          <a:lstStyle/>
          <a:p>
            <a:pPr>
              <a:lnSpc>
                <a:spcPts val="1400"/>
              </a:lnSpc>
            </a:pPr>
            <a:r>
              <a:rPr kumimoji="1" lang="en-US" altLang="ja-JP" sz="1200" dirty="0" smtClean="0"/>
              <a:t>Ⅰ</a:t>
            </a:r>
            <a:r>
              <a:rPr kumimoji="1" lang="ja-JP" altLang="en-US" sz="1200" dirty="0" smtClean="0"/>
              <a:t>　　</a:t>
            </a:r>
            <a:r>
              <a:rPr lang="ja-JP" altLang="en-US" sz="1200" dirty="0"/>
              <a:t>大規模の地震の震動及び衝撃に対して倒壊し、又は崩壊する</a:t>
            </a:r>
            <a:r>
              <a:rPr lang="ja-JP" altLang="en-US" sz="1200" b="1" dirty="0" smtClean="0">
                <a:solidFill>
                  <a:srgbClr val="FF0000"/>
                </a:solidFill>
              </a:rPr>
              <a:t>危険性が高い</a:t>
            </a:r>
            <a:endParaRPr lang="en-US" altLang="ja-JP" sz="1200" b="1" dirty="0" smtClean="0">
              <a:solidFill>
                <a:srgbClr val="FF0000"/>
              </a:solidFill>
            </a:endParaRPr>
          </a:p>
          <a:p>
            <a:pPr>
              <a:lnSpc>
                <a:spcPts val="1400"/>
              </a:lnSpc>
            </a:pPr>
            <a:r>
              <a:rPr lang="en-US" altLang="ja-JP" sz="1200" dirty="0" smtClean="0"/>
              <a:t>Ⅱ</a:t>
            </a:r>
            <a:r>
              <a:rPr lang="ja-JP" altLang="en-US" sz="1200" dirty="0" smtClean="0"/>
              <a:t>　　大規模</a:t>
            </a:r>
            <a:r>
              <a:rPr lang="ja-JP" altLang="en-US" sz="1200" dirty="0"/>
              <a:t>の地震の震動及び衝撃に対して倒壊し、又は崩壊する</a:t>
            </a:r>
            <a:r>
              <a:rPr lang="ja-JP" altLang="en-US" sz="1200" b="1" dirty="0">
                <a:solidFill>
                  <a:srgbClr val="FF0000"/>
                </a:solidFill>
              </a:rPr>
              <a:t>危険性</a:t>
            </a:r>
            <a:r>
              <a:rPr lang="ja-JP" altLang="en-US" sz="1200" b="1" dirty="0" smtClean="0">
                <a:solidFill>
                  <a:srgbClr val="FF0000"/>
                </a:solidFill>
              </a:rPr>
              <a:t>がある</a:t>
            </a:r>
            <a:endParaRPr lang="en-US" altLang="ja-JP" sz="1200" b="1" dirty="0" smtClean="0">
              <a:solidFill>
                <a:srgbClr val="FF0000"/>
              </a:solidFill>
            </a:endParaRPr>
          </a:p>
          <a:p>
            <a:pPr>
              <a:lnSpc>
                <a:spcPts val="1400"/>
              </a:lnSpc>
            </a:pPr>
            <a:r>
              <a:rPr lang="en-US" altLang="ja-JP" sz="1200" dirty="0" smtClean="0"/>
              <a:t>Ⅲ</a:t>
            </a:r>
            <a:r>
              <a:rPr lang="ja-JP" altLang="en-US" sz="1200" dirty="0"/>
              <a:t>　</a:t>
            </a:r>
            <a:r>
              <a:rPr lang="ja-JP" altLang="en-US" sz="1200" dirty="0" smtClean="0"/>
              <a:t>　</a:t>
            </a:r>
            <a:r>
              <a:rPr lang="ja-JP" altLang="en-US" sz="1200" dirty="0"/>
              <a:t>大規模の地震の震動及び衝撃に対して倒壊し、又は崩壊する</a:t>
            </a:r>
            <a:r>
              <a:rPr lang="ja-JP" altLang="en-US" sz="1200" b="1" dirty="0"/>
              <a:t>危険性</a:t>
            </a:r>
            <a:r>
              <a:rPr lang="ja-JP" altLang="en-US" sz="1200" b="1" dirty="0" smtClean="0"/>
              <a:t>が低い</a:t>
            </a:r>
            <a:r>
              <a:rPr lang="ja-JP" altLang="en-US" sz="1200" dirty="0"/>
              <a:t>　</a:t>
            </a:r>
            <a:endParaRPr kumimoji="1" lang="ja-JP" altLang="en-US" sz="1200" dirty="0"/>
          </a:p>
        </p:txBody>
      </p:sp>
      <p:sp>
        <p:nvSpPr>
          <p:cNvPr id="3" name="テキスト ボックス 2"/>
          <p:cNvSpPr txBox="1"/>
          <p:nvPr/>
        </p:nvSpPr>
        <p:spPr>
          <a:xfrm>
            <a:off x="4749412" y="5796049"/>
            <a:ext cx="3575160" cy="276999"/>
          </a:xfrm>
          <a:prstGeom prst="rect">
            <a:avLst/>
          </a:prstGeom>
          <a:noFill/>
        </p:spPr>
        <p:txBody>
          <a:bodyPr wrap="square" rtlCol="0">
            <a:spAutoFit/>
          </a:bodyPr>
          <a:lstStyle/>
          <a:p>
            <a:r>
              <a:rPr kumimoji="1" lang="en-US" altLang="ja-JP" sz="1200" dirty="0" smtClean="0"/>
              <a:t>※</a:t>
            </a:r>
            <a:r>
              <a:rPr kumimoji="1" lang="ja-JP" altLang="en-US" sz="1200" dirty="0" smtClean="0"/>
              <a:t>大阪市が取りまとめ中のため、数字は未確定</a:t>
            </a:r>
            <a:endParaRPr kumimoji="1" lang="ja-JP" altLang="en-US" sz="1200" dirty="0"/>
          </a:p>
        </p:txBody>
      </p:sp>
    </p:spTree>
    <p:extLst>
      <p:ext uri="{BB962C8B-B14F-4D97-AF65-F5344CB8AC3E}">
        <p14:creationId xmlns:p14="http://schemas.microsoft.com/office/powerpoint/2010/main" val="170240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0" y="304800"/>
            <a:ext cx="8371490" cy="404813"/>
          </a:xfrm>
        </p:spPr>
        <p:txBody>
          <a:bodyPr/>
          <a:lstStyle/>
          <a:p>
            <a:r>
              <a:rPr lang="ja-JP" altLang="en-US" dirty="0" smtClean="0"/>
              <a:t>２－２．補強設計、改修・除却補助の実績</a:t>
            </a:r>
          </a:p>
        </p:txBody>
      </p:sp>
      <p:graphicFrame>
        <p:nvGraphicFramePr>
          <p:cNvPr id="7" name="表 6"/>
          <p:cNvGraphicFramePr>
            <a:graphicFrameLocks noGrp="1"/>
          </p:cNvGraphicFramePr>
          <p:nvPr>
            <p:extLst>
              <p:ext uri="{D42A27DB-BD31-4B8C-83A1-F6EECF244321}">
                <p14:modId xmlns:p14="http://schemas.microsoft.com/office/powerpoint/2010/main" val="3816892034"/>
              </p:ext>
            </p:extLst>
          </p:nvPr>
        </p:nvGraphicFramePr>
        <p:xfrm>
          <a:off x="127820" y="3160840"/>
          <a:ext cx="5862165" cy="1219200"/>
        </p:xfrm>
        <a:graphic>
          <a:graphicData uri="http://schemas.openxmlformats.org/drawingml/2006/table">
            <a:tbl>
              <a:tblPr firstRow="1" firstCol="1" bandRow="1">
                <a:tableStyleId>{5940675A-B579-460E-94D1-54222C63F5DA}</a:tableStyleId>
              </a:tblPr>
              <a:tblGrid>
                <a:gridCol w="2750185">
                  <a:extLst>
                    <a:ext uri="{9D8B030D-6E8A-4147-A177-3AD203B41FA5}">
                      <a16:colId xmlns:a16="http://schemas.microsoft.com/office/drawing/2014/main" val="20000"/>
                    </a:ext>
                  </a:extLst>
                </a:gridCol>
                <a:gridCol w="777995">
                  <a:extLst>
                    <a:ext uri="{9D8B030D-6E8A-4147-A177-3AD203B41FA5}">
                      <a16:colId xmlns:a16="http://schemas.microsoft.com/office/drawing/2014/main" val="20001"/>
                    </a:ext>
                  </a:extLst>
                </a:gridCol>
                <a:gridCol w="777995">
                  <a:extLst>
                    <a:ext uri="{9D8B030D-6E8A-4147-A177-3AD203B41FA5}">
                      <a16:colId xmlns:a16="http://schemas.microsoft.com/office/drawing/2014/main" val="20002"/>
                    </a:ext>
                  </a:extLst>
                </a:gridCol>
                <a:gridCol w="777995">
                  <a:extLst>
                    <a:ext uri="{9D8B030D-6E8A-4147-A177-3AD203B41FA5}">
                      <a16:colId xmlns:a16="http://schemas.microsoft.com/office/drawing/2014/main" val="20003"/>
                    </a:ext>
                  </a:extLst>
                </a:gridCol>
                <a:gridCol w="777995">
                  <a:extLst>
                    <a:ext uri="{9D8B030D-6E8A-4147-A177-3AD203B41FA5}">
                      <a16:colId xmlns:a16="http://schemas.microsoft.com/office/drawing/2014/main" val="20004"/>
                    </a:ext>
                  </a:extLst>
                </a:gridCol>
              </a:tblGrid>
              <a:tr h="168910">
                <a:tc rowSpan="2">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対象建築物</a:t>
                      </a:r>
                      <a:endParaRPr lang="ja-JP" sz="1600" kern="100" dirty="0">
                        <a:solidFill>
                          <a:srgbClr val="1F497D"/>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rowSpan="2">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補助率</a:t>
                      </a:r>
                      <a:endParaRPr lang="ja-JP" sz="1600" kern="100" dirty="0">
                        <a:solidFill>
                          <a:srgbClr val="1F497D"/>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gridSpan="3">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負担割合</a:t>
                      </a:r>
                      <a:endParaRPr lang="ja-JP" sz="1600" kern="100" dirty="0">
                        <a:solidFill>
                          <a:srgbClr val="1F497D"/>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02565">
                <a:tc vMerge="1">
                  <a:txBody>
                    <a:bodyPr/>
                    <a:lstStyle/>
                    <a:p>
                      <a:endParaRPr kumimoji="1" lang="ja-JP" altLang="en-US"/>
                    </a:p>
                  </a:txBody>
                  <a:tcPr/>
                </a:tc>
                <a:tc vMerge="1">
                  <a:txBody>
                    <a:bodyPr/>
                    <a:lstStyle/>
                    <a:p>
                      <a:endParaRPr kumimoji="1" lang="ja-JP" altLang="en-US"/>
                    </a:p>
                  </a:txBody>
                  <a:tcPr/>
                </a:tc>
                <a:tc>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国</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府</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所有者</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10001"/>
                  </a:ext>
                </a:extLst>
              </a:tr>
              <a:tr h="242570">
                <a:tc>
                  <a:txBody>
                    <a:bodyPr/>
                    <a:lstStyle/>
                    <a:p>
                      <a:pPr algn="just">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非木造　床面積</a:t>
                      </a: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5,000</a:t>
                      </a: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㎡以下</a:t>
                      </a:r>
                      <a:endParaRPr lang="ja-JP" sz="1600" kern="100" dirty="0">
                        <a:solidFill>
                          <a:srgbClr val="1F497D"/>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en-US" sz="1600" kern="100" dirty="0" smtClean="0">
                          <a:effectLst/>
                          <a:latin typeface="Meiryo UI" panose="020B0604030504040204" pitchFamily="50" charset="-128"/>
                          <a:ea typeface="Meiryo UI" panose="020B0604030504040204" pitchFamily="50" charset="-128"/>
                          <a:cs typeface="Meiryo UI" panose="020B0604030504040204" pitchFamily="50" charset="-128"/>
                        </a:rPr>
                        <a:t>10/24</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en-US" sz="1600" kern="100" dirty="0" smtClean="0">
                          <a:effectLst/>
                          <a:latin typeface="Meiryo UI" panose="020B0604030504040204" pitchFamily="50" charset="-128"/>
                          <a:ea typeface="Meiryo UI" panose="020B0604030504040204" pitchFamily="50" charset="-128"/>
                          <a:cs typeface="Meiryo UI" panose="020B0604030504040204" pitchFamily="50" charset="-128"/>
                        </a:rPr>
                        <a:t>2/8</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en-US" sz="1600" kern="100" dirty="0" smtClean="0">
                          <a:effectLst/>
                          <a:latin typeface="Meiryo UI" panose="020B0604030504040204" pitchFamily="50" charset="-128"/>
                          <a:ea typeface="Meiryo UI" panose="020B0604030504040204" pitchFamily="50" charset="-128"/>
                          <a:cs typeface="Meiryo UI" panose="020B0604030504040204" pitchFamily="50" charset="-128"/>
                        </a:rPr>
                        <a:t>2/12</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en-US" sz="1600" kern="100" dirty="0" smtClean="0">
                          <a:effectLst/>
                          <a:latin typeface="Meiryo UI" panose="020B0604030504040204" pitchFamily="50" charset="-128"/>
                          <a:ea typeface="Meiryo UI" panose="020B0604030504040204" pitchFamily="50" charset="-128"/>
                          <a:cs typeface="Meiryo UI" panose="020B0604030504040204" pitchFamily="50" charset="-128"/>
                        </a:rPr>
                        <a:t>14/24</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10002"/>
                  </a:ext>
                </a:extLst>
              </a:tr>
              <a:tr h="242570">
                <a:tc>
                  <a:txBody>
                    <a:bodyPr/>
                    <a:lstStyle/>
                    <a:p>
                      <a:pPr algn="just">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非木造　床面積</a:t>
                      </a: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5,000</a:t>
                      </a: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㎡超</a:t>
                      </a:r>
                      <a:endParaRPr lang="ja-JP" sz="1600" kern="100" dirty="0">
                        <a:solidFill>
                          <a:srgbClr val="1F497D"/>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en-US" sz="1600" kern="100">
                          <a:effectLst/>
                          <a:latin typeface="Meiryo UI" panose="020B0604030504040204" pitchFamily="50" charset="-128"/>
                          <a:ea typeface="Meiryo UI" panose="020B0604030504040204" pitchFamily="50" charset="-128"/>
                          <a:cs typeface="Meiryo UI" panose="020B0604030504040204" pitchFamily="50" charset="-128"/>
                        </a:rPr>
                        <a:t>5/24</a:t>
                      </a:r>
                      <a:endParaRPr lang="ja-JP" sz="16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1/8</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en-US" sz="1600" kern="100">
                          <a:effectLst/>
                          <a:latin typeface="Meiryo UI" panose="020B0604030504040204" pitchFamily="50" charset="-128"/>
                          <a:ea typeface="Meiryo UI" panose="020B0604030504040204" pitchFamily="50" charset="-128"/>
                          <a:cs typeface="Meiryo UI" panose="020B0604030504040204" pitchFamily="50" charset="-128"/>
                        </a:rPr>
                        <a:t>1/12</a:t>
                      </a:r>
                      <a:endParaRPr lang="ja-JP" sz="16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lnSpc>
                          <a:spcPts val="2400"/>
                        </a:lnSpc>
                        <a:spcAft>
                          <a:spcPts val="0"/>
                        </a:spcAft>
                      </a:pP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19/24</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10003"/>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629770958"/>
              </p:ext>
            </p:extLst>
          </p:nvPr>
        </p:nvGraphicFramePr>
        <p:xfrm>
          <a:off x="127820" y="4937886"/>
          <a:ext cx="5888667" cy="1219200"/>
        </p:xfrm>
        <a:graphic>
          <a:graphicData uri="http://schemas.openxmlformats.org/drawingml/2006/table">
            <a:tbl>
              <a:tblPr firstRow="1" firstCol="1" bandRow="1">
                <a:tableStyleId>{5940675A-B579-460E-94D1-54222C63F5DA}</a:tableStyleId>
              </a:tblPr>
              <a:tblGrid>
                <a:gridCol w="2750183">
                  <a:extLst>
                    <a:ext uri="{9D8B030D-6E8A-4147-A177-3AD203B41FA5}">
                      <a16:colId xmlns:a16="http://schemas.microsoft.com/office/drawing/2014/main" val="20000"/>
                    </a:ext>
                  </a:extLst>
                </a:gridCol>
                <a:gridCol w="784621">
                  <a:extLst>
                    <a:ext uri="{9D8B030D-6E8A-4147-A177-3AD203B41FA5}">
                      <a16:colId xmlns:a16="http://schemas.microsoft.com/office/drawing/2014/main" val="20001"/>
                    </a:ext>
                  </a:extLst>
                </a:gridCol>
                <a:gridCol w="784621">
                  <a:extLst>
                    <a:ext uri="{9D8B030D-6E8A-4147-A177-3AD203B41FA5}">
                      <a16:colId xmlns:a16="http://schemas.microsoft.com/office/drawing/2014/main" val="20002"/>
                    </a:ext>
                  </a:extLst>
                </a:gridCol>
                <a:gridCol w="784621">
                  <a:extLst>
                    <a:ext uri="{9D8B030D-6E8A-4147-A177-3AD203B41FA5}">
                      <a16:colId xmlns:a16="http://schemas.microsoft.com/office/drawing/2014/main" val="20003"/>
                    </a:ext>
                  </a:extLst>
                </a:gridCol>
                <a:gridCol w="784621">
                  <a:extLst>
                    <a:ext uri="{9D8B030D-6E8A-4147-A177-3AD203B41FA5}">
                      <a16:colId xmlns:a16="http://schemas.microsoft.com/office/drawing/2014/main" val="20004"/>
                    </a:ext>
                  </a:extLst>
                </a:gridCol>
              </a:tblGrid>
              <a:tr h="115020">
                <a:tc rowSpan="2">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対象建築物</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rowSpan="2">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補助率</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gridSpan="3">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負担割合</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国</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府</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所有者</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extLst>
                  <a:ext uri="{0D108BD9-81ED-4DB2-BD59-A6C34878D82A}">
                    <a16:rowId xmlns:a16="http://schemas.microsoft.com/office/drawing/2014/main" val="10001"/>
                  </a:ext>
                </a:extLst>
              </a:tr>
              <a:tr h="248285">
                <a:tc>
                  <a:txBody>
                    <a:bodyPr/>
                    <a:lstStyle/>
                    <a:p>
                      <a:pPr algn="just">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非木造　床面積</a:t>
                      </a: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5,000</a:t>
                      </a: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㎡以下</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en-US" sz="1600" kern="100" dirty="0" smtClean="0">
                          <a:effectLst/>
                          <a:latin typeface="Meiryo UI" panose="020B0604030504040204" pitchFamily="50" charset="-128"/>
                          <a:ea typeface="Meiryo UI" panose="020B0604030504040204" pitchFamily="50" charset="-128"/>
                          <a:cs typeface="Meiryo UI" panose="020B0604030504040204" pitchFamily="50" charset="-128"/>
                        </a:rPr>
                        <a:t>22/60</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en-US" sz="1600" kern="100" dirty="0" smtClean="0">
                          <a:effectLst/>
                          <a:latin typeface="Meiryo UI" panose="020B0604030504040204" pitchFamily="50" charset="-128"/>
                          <a:ea typeface="Meiryo UI" panose="020B0604030504040204" pitchFamily="50" charset="-128"/>
                          <a:cs typeface="Meiryo UI" panose="020B0604030504040204" pitchFamily="50" charset="-128"/>
                        </a:rPr>
                        <a:t>2/10</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en-US" sz="1600" kern="100" dirty="0" smtClean="0">
                          <a:effectLst/>
                          <a:latin typeface="Meiryo UI" panose="020B0604030504040204" pitchFamily="50" charset="-128"/>
                          <a:ea typeface="Meiryo UI" panose="020B0604030504040204" pitchFamily="50" charset="-128"/>
                          <a:cs typeface="Meiryo UI" panose="020B0604030504040204" pitchFamily="50" charset="-128"/>
                        </a:rPr>
                        <a:t>2/12</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en-US" sz="1600" kern="100" dirty="0" smtClean="0">
                          <a:effectLst/>
                          <a:latin typeface="Meiryo UI" panose="020B0604030504040204" pitchFamily="50" charset="-128"/>
                          <a:ea typeface="Meiryo UI" panose="020B0604030504040204" pitchFamily="50" charset="-128"/>
                          <a:cs typeface="Meiryo UI" panose="020B0604030504040204" pitchFamily="50" charset="-128"/>
                        </a:rPr>
                        <a:t>38/60</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extLst>
                  <a:ext uri="{0D108BD9-81ED-4DB2-BD59-A6C34878D82A}">
                    <a16:rowId xmlns:a16="http://schemas.microsoft.com/office/drawing/2014/main" val="10002"/>
                  </a:ext>
                </a:extLst>
              </a:tr>
              <a:tr h="248285">
                <a:tc>
                  <a:txBody>
                    <a:bodyPr/>
                    <a:lstStyle/>
                    <a:p>
                      <a:pPr algn="just">
                        <a:lnSpc>
                          <a:spcPts val="2400"/>
                        </a:lnSpc>
                        <a:spcAft>
                          <a:spcPts val="0"/>
                        </a:spcAft>
                      </a:pP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非木造　床面積</a:t>
                      </a: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5,000</a:t>
                      </a:r>
                      <a:r>
                        <a:rPr lang="ja-JP" sz="1600" kern="100" dirty="0">
                          <a:effectLst/>
                          <a:latin typeface="Meiryo UI" panose="020B0604030504040204" pitchFamily="50" charset="-128"/>
                          <a:ea typeface="Meiryo UI" panose="020B0604030504040204" pitchFamily="50" charset="-128"/>
                          <a:cs typeface="Meiryo UI" panose="020B0604030504040204" pitchFamily="50" charset="-128"/>
                        </a:rPr>
                        <a:t>㎡超</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11/60</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en-US" sz="1600" kern="100">
                          <a:effectLst/>
                          <a:latin typeface="Meiryo UI" panose="020B0604030504040204" pitchFamily="50" charset="-128"/>
                          <a:ea typeface="Meiryo UI" panose="020B0604030504040204" pitchFamily="50" charset="-128"/>
                          <a:cs typeface="Meiryo UI" panose="020B0604030504040204" pitchFamily="50" charset="-128"/>
                        </a:rPr>
                        <a:t>1/10</a:t>
                      </a:r>
                      <a:endParaRPr lang="ja-JP" sz="16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1/12</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tc>
                  <a:txBody>
                    <a:bodyPr/>
                    <a:lstStyle/>
                    <a:p>
                      <a:pPr algn="ctr">
                        <a:lnSpc>
                          <a:spcPts val="2400"/>
                        </a:lnSpc>
                        <a:spcAft>
                          <a:spcPts val="0"/>
                        </a:spcAft>
                      </a:pPr>
                      <a:r>
                        <a:rPr lang="en-US" sz="1600" kern="100" dirty="0">
                          <a:effectLst/>
                          <a:latin typeface="Meiryo UI" panose="020B0604030504040204" pitchFamily="50" charset="-128"/>
                          <a:ea typeface="Meiryo UI" panose="020B0604030504040204" pitchFamily="50" charset="-128"/>
                          <a:cs typeface="Meiryo UI" panose="020B0604030504040204" pitchFamily="50" charset="-128"/>
                        </a:rPr>
                        <a:t>49/60</a:t>
                      </a:r>
                      <a:endParaRPr lang="ja-JP" sz="16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79" marR="68579" marT="0" marB="0" anchor="ctr"/>
                </a:tc>
                <a:extLst>
                  <a:ext uri="{0D108BD9-81ED-4DB2-BD59-A6C34878D82A}">
                    <a16:rowId xmlns:a16="http://schemas.microsoft.com/office/drawing/2014/main" val="10003"/>
                  </a:ext>
                </a:extLst>
              </a:tr>
            </a:tbl>
          </a:graphicData>
        </a:graphic>
      </p:graphicFrame>
      <p:sp>
        <p:nvSpPr>
          <p:cNvPr id="8284" name="正方形/長方形 35"/>
          <p:cNvSpPr>
            <a:spLocks noChangeArrowheads="1"/>
          </p:cNvSpPr>
          <p:nvPr/>
        </p:nvSpPr>
        <p:spPr bwMode="auto">
          <a:xfrm>
            <a:off x="0" y="2760810"/>
            <a:ext cx="3008312" cy="400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7" tIns="45680" rIns="91357" bIns="4568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補強</a:t>
            </a:r>
            <a:r>
              <a:rPr lang="zh-TW" altLang="en-US" sz="2000" dirty="0" smtClean="0">
                <a:latin typeface="Meiryo UI" panose="020B0604030504040204" pitchFamily="50" charset="-128"/>
                <a:ea typeface="Meiryo UI" panose="020B0604030504040204" pitchFamily="50" charset="-128"/>
                <a:cs typeface="Meiryo UI" panose="020B0604030504040204" pitchFamily="50" charset="-128"/>
              </a:rPr>
              <a:t>設計補助</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85" name="正方形/長方形 35"/>
          <p:cNvSpPr>
            <a:spLocks noChangeArrowheads="1"/>
          </p:cNvSpPr>
          <p:nvPr/>
        </p:nvSpPr>
        <p:spPr bwMode="auto">
          <a:xfrm>
            <a:off x="21803" y="4524605"/>
            <a:ext cx="8854474" cy="400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7" tIns="45680" rIns="91357" bIns="4568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②　</a:t>
            </a:r>
            <a:r>
              <a:rPr lang="zh-TW" altLang="en-US" sz="2000" dirty="0" smtClean="0">
                <a:latin typeface="Meiryo UI" panose="020B0604030504040204" pitchFamily="50" charset="-128"/>
                <a:ea typeface="Meiryo UI" panose="020B0604030504040204" pitchFamily="50" charset="-128"/>
                <a:cs typeface="Meiryo UI" panose="020B0604030504040204" pitchFamily="50" charset="-128"/>
              </a:rPr>
              <a:t>耐震</a:t>
            </a:r>
            <a:r>
              <a:rPr lang="zh-TW" altLang="en-US" sz="2000" dirty="0">
                <a:latin typeface="Meiryo UI" panose="020B0604030504040204" pitchFamily="50" charset="-128"/>
                <a:ea typeface="Meiryo UI" panose="020B0604030504040204" pitchFamily="50" charset="-128"/>
                <a:cs typeface="Meiryo UI" panose="020B0604030504040204" pitchFamily="50" charset="-128"/>
              </a:rPr>
              <a:t>改修</a:t>
            </a:r>
            <a:r>
              <a:rPr lang="zh-TW" altLang="en-US" sz="2000" dirty="0" smtClean="0">
                <a:latin typeface="Meiryo UI" panose="020B0604030504040204" pitchFamily="50" charset="-128"/>
                <a:ea typeface="Meiryo UI" panose="020B0604030504040204" pitchFamily="50" charset="-128"/>
                <a:cs typeface="Meiryo UI" panose="020B0604030504040204" pitchFamily="50" charset="-128"/>
              </a:rPr>
              <a:t>補助</a:t>
            </a:r>
            <a:endParaRPr lang="en-US" altLang="zh-TW"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718826F6-B698-4C1A-BEC1-9CA6F605F335}" type="slidenum">
              <a:rPr lang="en-US" altLang="ja-JP" smtClean="0"/>
              <a:pPr>
                <a:defRPr/>
              </a:pPr>
              <a:t>7</a:t>
            </a:fld>
            <a:endParaRPr lang="en-US" altLang="ja-JP"/>
          </a:p>
        </p:txBody>
      </p:sp>
      <p:sp>
        <p:nvSpPr>
          <p:cNvPr id="27" name="テキスト ボックス 26"/>
          <p:cNvSpPr txBox="1"/>
          <p:nvPr/>
        </p:nvSpPr>
        <p:spPr>
          <a:xfrm>
            <a:off x="127821" y="1293420"/>
            <a:ext cx="8315535" cy="923330"/>
          </a:xfrm>
          <a:prstGeom prst="rect">
            <a:avLst/>
          </a:prstGeom>
          <a:noFill/>
        </p:spPr>
        <p:txBody>
          <a:bodyPr wrap="square" rtlCol="0">
            <a:spAutoFit/>
          </a:bodyPr>
          <a:lstStyle/>
          <a:p>
            <a:pPr>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広域緊急交通路沿道</a:t>
            </a:r>
            <a:r>
              <a:rPr lang="ja-JP" altLang="en-US" dirty="0" smtClean="0">
                <a:solidFill>
                  <a:srgbClr val="000000"/>
                </a:solidFill>
                <a:latin typeface="Meiryo UI" pitchFamily="50" charset="-128"/>
                <a:ea typeface="Meiryo UI" pitchFamily="50" charset="-128"/>
                <a:cs typeface="Meiryo UI" panose="020B0604030504040204" pitchFamily="50" charset="-128"/>
              </a:rPr>
              <a:t>建築物のうち、耐震性が不足している</a:t>
            </a:r>
            <a:r>
              <a:rPr lang="ja-JP" altLang="en-US" dirty="0">
                <a:solidFill>
                  <a:srgbClr val="000000"/>
                </a:solidFill>
                <a:latin typeface="Meiryo UI" pitchFamily="50" charset="-128"/>
                <a:ea typeface="Meiryo UI" pitchFamily="50" charset="-128"/>
                <a:cs typeface="Meiryo UI" panose="020B0604030504040204" pitchFamily="50" charset="-128"/>
              </a:rPr>
              <a:t>建築物</a:t>
            </a:r>
            <a:r>
              <a:rPr lang="ja-JP" altLang="en-US" dirty="0" smtClean="0">
                <a:solidFill>
                  <a:srgbClr val="000000"/>
                </a:solidFill>
                <a:latin typeface="Meiryo UI" pitchFamily="50" charset="-128"/>
                <a:ea typeface="Meiryo UI" pitchFamily="50" charset="-128"/>
                <a:cs typeface="Meiryo UI" panose="020B0604030504040204" pitchFamily="50" charset="-128"/>
              </a:rPr>
              <a:t>の耐震化を促進するため、</a:t>
            </a:r>
            <a:r>
              <a:rPr lang="en-US" altLang="ja-JP" dirty="0" smtClean="0">
                <a:solidFill>
                  <a:srgbClr val="000000"/>
                </a:solidFill>
                <a:latin typeface="Meiryo UI" pitchFamily="50" charset="-128"/>
                <a:ea typeface="Meiryo UI" pitchFamily="50" charset="-128"/>
                <a:cs typeface="Meiryo UI" panose="020B0604030504040204" pitchFamily="50" charset="-128"/>
              </a:rPr>
              <a:t>H26.4</a:t>
            </a:r>
            <a:r>
              <a:rPr lang="ja-JP" altLang="en-US" dirty="0" smtClean="0">
                <a:solidFill>
                  <a:srgbClr val="000000"/>
                </a:solidFill>
                <a:latin typeface="Meiryo UI" pitchFamily="50" charset="-128"/>
                <a:ea typeface="Meiryo UI" pitchFamily="50" charset="-128"/>
                <a:cs typeface="Meiryo UI" panose="020B0604030504040204" pitchFamily="50" charset="-128"/>
              </a:rPr>
              <a:t>に補強設計（</a:t>
            </a:r>
            <a:r>
              <a:rPr lang="en-US" altLang="ja-JP" dirty="0" smtClean="0">
                <a:solidFill>
                  <a:srgbClr val="000000"/>
                </a:solidFill>
                <a:latin typeface="Meiryo UI" pitchFamily="50" charset="-128"/>
                <a:ea typeface="Meiryo UI" pitchFamily="50" charset="-128"/>
                <a:cs typeface="Meiryo UI" panose="020B0604030504040204" pitchFamily="50" charset="-128"/>
              </a:rPr>
              <a:t>H29.4</a:t>
            </a:r>
            <a:r>
              <a:rPr lang="ja-JP" altLang="en-US" dirty="0" smtClean="0">
                <a:solidFill>
                  <a:srgbClr val="000000"/>
                </a:solidFill>
                <a:latin typeface="Meiryo UI" pitchFamily="50" charset="-128"/>
                <a:ea typeface="Meiryo UI" pitchFamily="50" charset="-128"/>
                <a:cs typeface="Meiryo UI" panose="020B0604030504040204" pitchFamily="50" charset="-128"/>
              </a:rPr>
              <a:t>　補助限度額をアップ）、耐震改修補助制度（平成</a:t>
            </a:r>
            <a:r>
              <a:rPr lang="en-US" altLang="ja-JP" dirty="0" smtClean="0">
                <a:solidFill>
                  <a:srgbClr val="000000"/>
                </a:solidFill>
                <a:latin typeface="Meiryo UI" pitchFamily="50" charset="-128"/>
                <a:ea typeface="Meiryo UI" pitchFamily="50" charset="-128"/>
                <a:cs typeface="Meiryo UI" panose="020B0604030504040204" pitchFamily="50" charset="-128"/>
              </a:rPr>
              <a:t>28.4</a:t>
            </a:r>
            <a:r>
              <a:rPr lang="ja-JP" altLang="en-US" dirty="0" smtClean="0">
                <a:solidFill>
                  <a:srgbClr val="000000"/>
                </a:solidFill>
                <a:latin typeface="Meiryo UI" pitchFamily="50" charset="-128"/>
                <a:ea typeface="Meiryo UI" pitchFamily="50" charset="-128"/>
                <a:cs typeface="Meiryo UI" panose="020B0604030504040204" pitchFamily="50" charset="-128"/>
              </a:rPr>
              <a:t>　補助限度額をアップ）を創設</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8"/>
          <p:cNvSpPr>
            <a:spLocks noChangeArrowheads="1"/>
          </p:cNvSpPr>
          <p:nvPr/>
        </p:nvSpPr>
        <p:spPr bwMode="auto">
          <a:xfrm>
            <a:off x="257996" y="6166094"/>
            <a:ext cx="51784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① </a:t>
            </a:r>
            <a:r>
              <a:rPr lang="ja-JP" altLang="en-US" sz="1200" dirty="0">
                <a:latin typeface="Meiryo UI" pitchFamily="50" charset="-128"/>
                <a:ea typeface="Meiryo UI" pitchFamily="50" charset="-128"/>
                <a:cs typeface="Meiryo UI" pitchFamily="50" charset="-128"/>
              </a:rPr>
              <a:t>② </a:t>
            </a:r>
            <a:r>
              <a:rPr lang="ja-JP" altLang="en-US" sz="1200" dirty="0" smtClean="0">
                <a:latin typeface="Meiryo UI" pitchFamily="50" charset="-128"/>
                <a:ea typeface="Meiryo UI" pitchFamily="50" charset="-128"/>
                <a:cs typeface="Meiryo UI" pitchFamily="50" charset="-128"/>
              </a:rPr>
              <a:t>と</a:t>
            </a:r>
            <a:r>
              <a:rPr lang="ja-JP" altLang="en-US" sz="1200" dirty="0">
                <a:latin typeface="Meiryo UI" pitchFamily="50" charset="-128"/>
                <a:ea typeface="Meiryo UI" pitchFamily="50" charset="-128"/>
                <a:cs typeface="Meiryo UI" pitchFamily="50" charset="-128"/>
              </a:rPr>
              <a:t>も、</a:t>
            </a:r>
            <a:r>
              <a:rPr lang="ja-JP" altLang="ja-JP" sz="1200" dirty="0">
                <a:latin typeface="Meiryo UI" pitchFamily="50" charset="-128"/>
                <a:ea typeface="Meiryo UI" pitchFamily="50" charset="-128"/>
                <a:cs typeface="Meiryo UI" pitchFamily="50" charset="-128"/>
              </a:rPr>
              <a:t>補助率には耐震対策緊急促進事業補助（</a:t>
            </a:r>
            <a:r>
              <a:rPr lang="ja-JP" altLang="ja-JP" sz="1200" dirty="0" smtClean="0">
                <a:latin typeface="Meiryo UI" pitchFamily="50" charset="-128"/>
                <a:ea typeface="Meiryo UI" pitchFamily="50" charset="-128"/>
                <a:cs typeface="Meiryo UI" pitchFamily="50" charset="-128"/>
              </a:rPr>
              <a:t>国</a:t>
            </a:r>
            <a:r>
              <a:rPr lang="ja-JP" altLang="en-US" sz="1200" dirty="0" smtClean="0">
                <a:latin typeface="Meiryo UI" pitchFamily="50" charset="-128"/>
                <a:ea typeface="Meiryo UI" pitchFamily="50" charset="-128"/>
                <a:cs typeface="Meiryo UI" pitchFamily="50" charset="-128"/>
              </a:rPr>
              <a:t>の直接補助</a:t>
            </a:r>
            <a:r>
              <a:rPr lang="ja-JP" altLang="ja-JP" sz="1200" dirty="0" smtClean="0">
                <a:latin typeface="Meiryo UI" pitchFamily="50" charset="-128"/>
                <a:ea typeface="Meiryo UI" pitchFamily="50" charset="-128"/>
                <a:cs typeface="Meiryo UI" pitchFamily="50" charset="-128"/>
              </a:rPr>
              <a:t>）</a:t>
            </a:r>
            <a:r>
              <a:rPr lang="ja-JP" altLang="ja-JP" sz="1200" dirty="0">
                <a:latin typeface="Meiryo UI" pitchFamily="50" charset="-128"/>
                <a:ea typeface="Meiryo UI" pitchFamily="50" charset="-128"/>
                <a:cs typeface="Meiryo UI" pitchFamily="50" charset="-128"/>
              </a:rPr>
              <a:t>を含む</a:t>
            </a:r>
            <a:endParaRPr lang="ja-JP" altLang="en-US" sz="1200" dirty="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851531666"/>
              </p:ext>
            </p:extLst>
          </p:nvPr>
        </p:nvGraphicFramePr>
        <p:xfrm>
          <a:off x="6241190" y="2872568"/>
          <a:ext cx="2760920" cy="2407918"/>
        </p:xfrm>
        <a:graphic>
          <a:graphicData uri="http://schemas.openxmlformats.org/drawingml/2006/table">
            <a:tbl>
              <a:tblPr firstRow="1" bandRow="1">
                <a:tableStyleId>{5940675A-B579-460E-94D1-54222C63F5DA}</a:tableStyleId>
              </a:tblPr>
              <a:tblGrid>
                <a:gridCol w="614068">
                  <a:extLst>
                    <a:ext uri="{9D8B030D-6E8A-4147-A177-3AD203B41FA5}">
                      <a16:colId xmlns:a16="http://schemas.microsoft.com/office/drawing/2014/main" val="20000"/>
                    </a:ext>
                  </a:extLst>
                </a:gridCol>
                <a:gridCol w="1073426">
                  <a:extLst>
                    <a:ext uri="{9D8B030D-6E8A-4147-A177-3AD203B41FA5}">
                      <a16:colId xmlns:a16="http://schemas.microsoft.com/office/drawing/2014/main" val="20001"/>
                    </a:ext>
                  </a:extLst>
                </a:gridCol>
                <a:gridCol w="1073426">
                  <a:extLst>
                    <a:ext uri="{9D8B030D-6E8A-4147-A177-3AD203B41FA5}">
                      <a16:colId xmlns:a16="http://schemas.microsoft.com/office/drawing/2014/main" val="20002"/>
                    </a:ext>
                  </a:extLst>
                </a:gridCol>
              </a:tblGrid>
              <a:tr h="0">
                <a:tc rowSpan="2">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補強設計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耐震改修</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・除却</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extLst>
                  <a:ext uri="{0D108BD9-81ED-4DB2-BD59-A6C34878D82A}">
                    <a16:rowId xmlns:a16="http://schemas.microsoft.com/office/drawing/2014/main" val="10000"/>
                  </a:ext>
                </a:extLst>
              </a:tr>
              <a:tr h="283029">
                <a:tc vMerge="1">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棟数</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棟数</a:t>
                      </a:r>
                    </a:p>
                  </a:txBody>
                  <a:tcPr marL="65314" marR="65314" marT="32657" marB="32657"/>
                </a:tc>
                <a:extLst>
                  <a:ext uri="{0D108BD9-81ED-4DB2-BD59-A6C34878D82A}">
                    <a16:rowId xmlns:a16="http://schemas.microsoft.com/office/drawing/2014/main" val="10001"/>
                  </a:ext>
                </a:extLst>
              </a:tr>
              <a:tr h="283029">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0</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extLst>
                  <a:ext uri="{0D108BD9-81ED-4DB2-BD59-A6C34878D82A}">
                    <a16:rowId xmlns:a16="http://schemas.microsoft.com/office/drawing/2014/main" val="10002"/>
                  </a:ext>
                </a:extLst>
              </a:tr>
              <a:tr h="283029">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0</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extLst>
                  <a:ext uri="{0D108BD9-81ED-4DB2-BD59-A6C34878D82A}">
                    <a16:rowId xmlns:a16="http://schemas.microsoft.com/office/drawing/2014/main" val="10003"/>
                  </a:ext>
                </a:extLst>
              </a:tr>
              <a:tr h="283029">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extLst>
                  <a:ext uri="{0D108BD9-81ED-4DB2-BD59-A6C34878D82A}">
                    <a16:rowId xmlns:a16="http://schemas.microsoft.com/office/drawing/2014/main" val="10004"/>
                  </a:ext>
                </a:extLst>
              </a:tr>
              <a:tr h="283029">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extLst>
                  <a:ext uri="{0D108BD9-81ED-4DB2-BD59-A6C34878D82A}">
                    <a16:rowId xmlns:a16="http://schemas.microsoft.com/office/drawing/2014/main" val="10005"/>
                  </a:ext>
                </a:extLst>
              </a:tr>
              <a:tr h="283029">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tc>
                  <a:txBody>
                    <a:bodyPr/>
                    <a:lstStyle/>
                    <a:p>
                      <a:pPr algn="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tc>
                <a:extLst>
                  <a:ext uri="{0D108BD9-81ED-4DB2-BD59-A6C34878D82A}">
                    <a16:rowId xmlns:a16="http://schemas.microsoft.com/office/drawing/2014/main" val="10006"/>
                  </a:ext>
                </a:extLst>
              </a:tr>
            </a:tbl>
          </a:graphicData>
        </a:graphic>
      </p:graphicFrame>
      <p:sp>
        <p:nvSpPr>
          <p:cNvPr id="14" name="テキスト ボックス 13"/>
          <p:cNvSpPr txBox="1"/>
          <p:nvPr/>
        </p:nvSpPr>
        <p:spPr>
          <a:xfrm>
            <a:off x="6168887" y="2461928"/>
            <a:ext cx="21019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nchor="ctr"/>
          <a:lstStyle>
            <a:defPPr>
              <a:defRPr lang="ja-JP"/>
            </a:defPPr>
            <a:lvl1pPr marL="287338" indent="-287338" eaLnBrk="1" hangingPunct="1">
              <a:buFontTx/>
              <a:buNone/>
              <a:defRPr sz="1600" b="1">
                <a:solidFill>
                  <a:srgbClr val="000000"/>
                </a:solidFill>
                <a:latin typeface="Meiryo UI" pitchFamily="50" charset="-128"/>
                <a:ea typeface="Meiryo UI" pitchFamily="50" charset="-128"/>
                <a:cs typeface="Meiryo UI" pitchFamily="50" charset="-128"/>
              </a:defRPr>
            </a:lvl1pPr>
            <a:lvl2pPr marL="741363" indent="-284163" eaLnBrk="0" hangingPunct="0">
              <a:spcBef>
                <a:spcPct val="20000"/>
              </a:spcBef>
              <a:buChar char="–"/>
              <a:defRPr sz="2800">
                <a:ea typeface="ＭＳ Ｐゴシック" charset="-128"/>
              </a:defRPr>
            </a:lvl2pPr>
            <a:lvl3pPr marL="1141413" indent="-227013" eaLnBrk="0" hangingPunct="0">
              <a:spcBef>
                <a:spcPct val="20000"/>
              </a:spcBef>
              <a:buChar char="•"/>
              <a:defRPr sz="2400">
                <a:ea typeface="ＭＳ Ｐゴシック" charset="-128"/>
              </a:defRPr>
            </a:lvl3pPr>
            <a:lvl4pPr marL="1598613" indent="-227013" eaLnBrk="0" hangingPunct="0">
              <a:spcBef>
                <a:spcPct val="20000"/>
              </a:spcBef>
              <a:buChar char="–"/>
              <a:defRPr sz="2000">
                <a:ea typeface="ＭＳ Ｐゴシック" charset="-128"/>
              </a:defRPr>
            </a:lvl4pPr>
            <a:lvl5pPr marL="2055813" indent="-227013" eaLnBrk="0" hangingPunct="0">
              <a:spcBef>
                <a:spcPct val="20000"/>
              </a:spcBef>
              <a:buChar char="»"/>
              <a:defRPr sz="2000">
                <a:ea typeface="ＭＳ Ｐゴシック" charset="-128"/>
              </a:defRPr>
            </a:lvl5pPr>
            <a:lvl6pPr marL="2513013" indent="-227013" eaLnBrk="0" fontAlgn="base" hangingPunct="0">
              <a:spcBef>
                <a:spcPct val="20000"/>
              </a:spcBef>
              <a:spcAft>
                <a:spcPct val="0"/>
              </a:spcAft>
              <a:buChar char="»"/>
              <a:defRPr sz="2000">
                <a:ea typeface="ＭＳ Ｐゴシック" charset="-128"/>
              </a:defRPr>
            </a:lvl6pPr>
            <a:lvl7pPr marL="2970213" indent="-227013" eaLnBrk="0" fontAlgn="base" hangingPunct="0">
              <a:spcBef>
                <a:spcPct val="20000"/>
              </a:spcBef>
              <a:spcAft>
                <a:spcPct val="0"/>
              </a:spcAft>
              <a:buChar char="»"/>
              <a:defRPr sz="2000">
                <a:ea typeface="ＭＳ Ｐゴシック" charset="-128"/>
              </a:defRPr>
            </a:lvl7pPr>
            <a:lvl8pPr marL="3427413" indent="-227013" eaLnBrk="0" fontAlgn="base" hangingPunct="0">
              <a:spcBef>
                <a:spcPct val="20000"/>
              </a:spcBef>
              <a:spcAft>
                <a:spcPct val="0"/>
              </a:spcAft>
              <a:buChar char="»"/>
              <a:defRPr sz="2000">
                <a:ea typeface="ＭＳ Ｐゴシック" charset="-128"/>
              </a:defRPr>
            </a:lvl8pPr>
            <a:lvl9pPr marL="3884613" indent="-227013" eaLnBrk="0" fontAlgn="base" hangingPunct="0">
              <a:spcBef>
                <a:spcPct val="20000"/>
              </a:spcBef>
              <a:spcAft>
                <a:spcPct val="0"/>
              </a:spcAft>
              <a:buChar char="»"/>
              <a:defRPr sz="2000">
                <a:ea typeface="ＭＳ Ｐゴシック" charset="-128"/>
              </a:defRPr>
            </a:lvl9pPr>
          </a:lstStyle>
          <a:p>
            <a:r>
              <a:rPr lang="ja-JP" altLang="en-US" dirty="0"/>
              <a:t>◆補助実績</a:t>
            </a:r>
          </a:p>
        </p:txBody>
      </p:sp>
      <p:sp>
        <p:nvSpPr>
          <p:cNvPr id="15" name="テキスト ボックス 2"/>
          <p:cNvSpPr txBox="1">
            <a:spLocks noChangeArrowheads="1"/>
          </p:cNvSpPr>
          <p:nvPr/>
        </p:nvSpPr>
        <p:spPr bwMode="auto">
          <a:xfrm>
            <a:off x="141288" y="2461928"/>
            <a:ext cx="1830015" cy="331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nchor="ctr"/>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b="1" dirty="0" smtClean="0">
                <a:solidFill>
                  <a:srgbClr val="000000"/>
                </a:solidFill>
                <a:latin typeface="Meiryo UI" pitchFamily="50" charset="-128"/>
                <a:ea typeface="Meiryo UI" pitchFamily="50" charset="-128"/>
                <a:cs typeface="Meiryo UI" pitchFamily="50" charset="-128"/>
              </a:rPr>
              <a:t>◆ 負担割合</a:t>
            </a:r>
            <a:endParaRPr lang="ja-JP" altLang="en-US" sz="1600" b="1" dirty="0" smtClean="0">
              <a:solidFill>
                <a:srgbClr val="FF0000"/>
              </a:solidFill>
            </a:endParaRPr>
          </a:p>
        </p:txBody>
      </p:sp>
      <p:sp>
        <p:nvSpPr>
          <p:cNvPr id="16" name="テキスト ボックス 2"/>
          <p:cNvSpPr txBox="1">
            <a:spLocks noChangeArrowheads="1"/>
          </p:cNvSpPr>
          <p:nvPr/>
        </p:nvSpPr>
        <p:spPr bwMode="auto">
          <a:xfrm>
            <a:off x="141289" y="1011292"/>
            <a:ext cx="1830015" cy="331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nchor="ctr"/>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b="1" dirty="0" smtClean="0">
                <a:solidFill>
                  <a:srgbClr val="000000"/>
                </a:solidFill>
                <a:latin typeface="Meiryo UI" pitchFamily="50" charset="-128"/>
                <a:ea typeface="Meiryo UI" pitchFamily="50" charset="-128"/>
                <a:cs typeface="Meiryo UI" pitchFamily="50" charset="-128"/>
              </a:rPr>
              <a:t>◆ 事業目的</a:t>
            </a:r>
            <a:endParaRPr lang="ja-JP" altLang="en-US" sz="1600" b="1" dirty="0" smtClean="0">
              <a:solidFill>
                <a:srgbClr val="FF0000"/>
              </a:solidFill>
            </a:endParaRPr>
          </a:p>
        </p:txBody>
      </p:sp>
    </p:spTree>
    <p:extLst>
      <p:ext uri="{BB962C8B-B14F-4D97-AF65-F5344CB8AC3E}">
        <p14:creationId xmlns:p14="http://schemas.microsoft.com/office/powerpoint/2010/main" val="2579364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718826F6-B698-4C1A-BEC1-9CA6F605F335}" type="slidenum">
              <a:rPr lang="en-US" altLang="ja-JP" smtClean="0"/>
              <a:pPr>
                <a:defRPr/>
              </a:pPr>
              <a:t>8</a:t>
            </a:fld>
            <a:endParaRPr lang="en-US" altLang="ja-JP"/>
          </a:p>
        </p:txBody>
      </p:sp>
      <p:sp>
        <p:nvSpPr>
          <p:cNvPr id="5" name="タイトル 1"/>
          <p:cNvSpPr>
            <a:spLocks noGrp="1"/>
          </p:cNvSpPr>
          <p:nvPr>
            <p:ph type="title"/>
          </p:nvPr>
        </p:nvSpPr>
        <p:spPr>
          <a:xfrm>
            <a:off x="0" y="304800"/>
            <a:ext cx="7594600" cy="404813"/>
          </a:xfrm>
        </p:spPr>
        <p:txBody>
          <a:bodyPr/>
          <a:lstStyle/>
          <a:p>
            <a:r>
              <a:rPr lang="ja-JP" altLang="en-US" dirty="0" smtClean="0"/>
              <a:t>２</a:t>
            </a:r>
            <a:r>
              <a:rPr kumimoji="1" lang="ja-JP" altLang="en-US" dirty="0" smtClean="0"/>
              <a:t>－３．税制優遇措置</a:t>
            </a:r>
            <a:r>
              <a:rPr kumimoji="1" lang="en-US" altLang="ja-JP" dirty="0" smtClean="0"/>
              <a:t>(1)</a:t>
            </a:r>
            <a:endParaRPr kumimoji="1" lang="ja-JP" altLang="en-US" dirty="0"/>
          </a:p>
        </p:txBody>
      </p:sp>
      <p:sp>
        <p:nvSpPr>
          <p:cNvPr id="6" name="Text Box 1233"/>
          <p:cNvSpPr txBox="1">
            <a:spLocks noChangeArrowheads="1"/>
          </p:cNvSpPr>
          <p:nvPr/>
        </p:nvSpPr>
        <p:spPr bwMode="auto">
          <a:xfrm>
            <a:off x="192550" y="1019307"/>
            <a:ext cx="4842587"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固定資産税の軽減措置（既存住宅の耐震改修）</a:t>
            </a:r>
            <a:endParaRPr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361507" y="1449214"/>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耐震改修が行われた住宅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363779" y="1724446"/>
            <a:ext cx="7985051" cy="830997"/>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内容　　　・ 耐震改修が行われた翌年度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分</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の税額を</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１／２に減額</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通行障害既存不適格建築物については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翌年度から２年間、税額</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を１／２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減額（１戸当り</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㎡相当分までに限る）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352403" y="2491006"/>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適用期限　 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Text Box 1233"/>
          <p:cNvSpPr txBox="1">
            <a:spLocks noChangeArrowheads="1"/>
          </p:cNvSpPr>
          <p:nvPr/>
        </p:nvSpPr>
        <p:spPr bwMode="auto">
          <a:xfrm>
            <a:off x="192551" y="2918614"/>
            <a:ext cx="6362628"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固定資産税の軽減措置（耐震診断義務化建築物）</a:t>
            </a:r>
            <a:endParaRPr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p:cNvSpPr txBox="1"/>
          <p:nvPr/>
        </p:nvSpPr>
        <p:spPr>
          <a:xfrm>
            <a:off x="350332" y="3290956"/>
            <a:ext cx="8671039"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600" dirty="0">
                <a:latin typeface="Meiryo UI" panose="020B0604030504040204" pitchFamily="50" charset="-128"/>
                <a:ea typeface="Meiryo UI" panose="020B0604030504040204" pitchFamily="50" charset="-128"/>
                <a:cs typeface="Meiryo UI" panose="020B0604030504040204" pitchFamily="50" charset="-128"/>
              </a:rPr>
              <a:t>大規模建築物、広域緊急交通路沿道建築物</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52403" y="3566188"/>
            <a:ext cx="8354868" cy="584775"/>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内容　　　　政府の補助を受けて耐震改修を行った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翌年度から２年間</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税額を１／２に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減額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ただし、耐震改修工事費の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を限度</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354675" y="4068802"/>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適用期限　 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日まで</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91075" y="4892109"/>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新築</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住宅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393347" y="5221933"/>
            <a:ext cx="8354868" cy="830997"/>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○内容　　　・ 新築された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階</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建て以上の耐火又は準耐火の住宅用家屋に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ついては、翌年度から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年間</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税額を１／２に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減額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その他の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住宅</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は、翌年度から３年間</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税額を１／２に減額</a:t>
            </a:r>
          </a:p>
        </p:txBody>
      </p:sp>
      <p:sp>
        <p:nvSpPr>
          <p:cNvPr id="17" name="テキスト ボックス 16"/>
          <p:cNvSpPr txBox="1"/>
          <p:nvPr/>
        </p:nvSpPr>
        <p:spPr>
          <a:xfrm>
            <a:off x="381971" y="6029437"/>
            <a:ext cx="7985051"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○適用期限　 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日まで</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284163" y="4572000"/>
            <a:ext cx="5543430" cy="338554"/>
          </a:xfrm>
          <a:prstGeom prst="rect">
            <a:avLst/>
          </a:prstGeom>
          <a:noFill/>
        </p:spPr>
        <p:txBody>
          <a:bodyPr wrap="square" rtlCol="0">
            <a:spAutoFit/>
          </a:bodyPr>
          <a:lstStyle/>
          <a:p>
            <a:r>
              <a:rPr kumimoji="1" lang="en-US" altLang="ja-JP" sz="1600" dirty="0" smtClean="0"/>
              <a:t>【</a:t>
            </a:r>
            <a:r>
              <a:rPr kumimoji="1" lang="ja-JP" altLang="en-US" sz="1600" dirty="0" smtClean="0"/>
              <a:t>参考情報</a:t>
            </a:r>
            <a:r>
              <a:rPr kumimoji="1" lang="en-US" altLang="ja-JP" sz="1600" dirty="0" smtClean="0"/>
              <a:t>】</a:t>
            </a:r>
            <a:r>
              <a:rPr kumimoji="1" lang="ja-JP" altLang="en-US" sz="1600" dirty="0" smtClean="0"/>
              <a:t>新築された住宅に係る減額措置（固定資産税）</a:t>
            </a:r>
            <a:endParaRPr kumimoji="1" lang="ja-JP" altLang="en-US" sz="1600" dirty="0"/>
          </a:p>
        </p:txBody>
      </p:sp>
      <p:sp>
        <p:nvSpPr>
          <p:cNvPr id="3" name="正方形/長方形 2"/>
          <p:cNvSpPr/>
          <p:nvPr/>
        </p:nvSpPr>
        <p:spPr>
          <a:xfrm>
            <a:off x="284163" y="4572000"/>
            <a:ext cx="8423108" cy="1897039"/>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756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11076</TotalTime>
  <Words>2242</Words>
  <Application>Microsoft Office PowerPoint</Application>
  <PresentationFormat>画面に合わせる (4:3)</PresentationFormat>
  <Paragraphs>628</Paragraphs>
  <Slides>24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24</vt:i4>
      </vt:variant>
    </vt:vector>
  </HeadingPairs>
  <TitlesOfParts>
    <vt:vector size="33" baseType="lpstr">
      <vt:lpstr>HGP創英角ｺﾞｼｯｸUB</vt:lpstr>
      <vt:lpstr>Meiryo UI</vt:lpstr>
      <vt:lpstr>ＭＳ Ｐゴシック</vt:lpstr>
      <vt:lpstr>ＭＳ ゴシック</vt:lpstr>
      <vt:lpstr>ＭＳ 明朝</vt:lpstr>
      <vt:lpstr>Arial</vt:lpstr>
      <vt:lpstr>Calibri</vt:lpstr>
      <vt:lpstr>Times New Roman</vt:lpstr>
      <vt:lpstr>標準デザイン</vt:lpstr>
      <vt:lpstr>広域緊急交通路沿道建築物の 現状と今後の取組みについて</vt:lpstr>
      <vt:lpstr>１．概要</vt:lpstr>
      <vt:lpstr>１－１．耐震化の目標</vt:lpstr>
      <vt:lpstr>１－２．広域緊急交通路沿道建築物の耐震化(1)</vt:lpstr>
      <vt:lpstr>１－２．広域緊急交通路沿道建築物の耐震化(2)</vt:lpstr>
      <vt:lpstr>２．現状の分析</vt:lpstr>
      <vt:lpstr>PowerPoint プレゼンテーション</vt:lpstr>
      <vt:lpstr>２－２．補強設計、改修・除却補助の実績</vt:lpstr>
      <vt:lpstr>２－３．税制優遇措置(1)</vt:lpstr>
      <vt:lpstr>２－３．税制優遇措置(2)</vt:lpstr>
      <vt:lpstr>２－４．大阪府の取組み(1)</vt:lpstr>
      <vt:lpstr>２－４．大阪府の取組み(2)</vt:lpstr>
      <vt:lpstr>２－５．耐震性が不足する建築物の現状(1)</vt:lpstr>
      <vt:lpstr>２－５．耐震性が不足する建築物の現状(2)所有者</vt:lpstr>
      <vt:lpstr>２－５．耐震性が不足する建築物の現状(3)用途</vt:lpstr>
      <vt:lpstr>２－６．ヒアリング・アンケート調査による所有者の意向(1)</vt:lpstr>
      <vt:lpstr>２－６．ヒアリング・アンケート調査による所有者の意向(2)</vt:lpstr>
      <vt:lpstr>２－６．ヒアリング・アンケート調査による所有者の意向(3)</vt:lpstr>
      <vt:lpstr>２－６．ヒアリング・アンケート調査による所有者の意向(4)</vt:lpstr>
      <vt:lpstr>２－６．ヒアリング・アンケート調査による所有者の意向(5)</vt:lpstr>
      <vt:lpstr>２－７．耐震診断義務化路線ごとの状況(1)</vt:lpstr>
      <vt:lpstr>２－７．耐震診断義務化路線ごとの状況(2)</vt:lpstr>
      <vt:lpstr>３．論点</vt:lpstr>
      <vt:lpstr>３．論点</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森　麻里子</cp:lastModifiedBy>
  <cp:revision>940</cp:revision>
  <cp:lastPrinted>2019-07-23T04:59:58Z</cp:lastPrinted>
  <dcterms:created xsi:type="dcterms:W3CDTF">2007-11-06T12:19:33Z</dcterms:created>
  <dcterms:modified xsi:type="dcterms:W3CDTF">2019-08-01T01:12:38Z</dcterms:modified>
</cp:coreProperties>
</file>