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6"/>
  </p:notesMasterIdLst>
  <p:sldIdLst>
    <p:sldId id="404" r:id="rId2"/>
    <p:sldId id="455" r:id="rId3"/>
    <p:sldId id="447" r:id="rId4"/>
    <p:sldId id="451" r:id="rId5"/>
    <p:sldId id="456" r:id="rId6"/>
    <p:sldId id="457" r:id="rId7"/>
    <p:sldId id="452" r:id="rId8"/>
    <p:sldId id="458" r:id="rId9"/>
    <p:sldId id="420" r:id="rId10"/>
    <p:sldId id="408" r:id="rId11"/>
    <p:sldId id="409" r:id="rId12"/>
    <p:sldId id="459" r:id="rId13"/>
    <p:sldId id="453" r:id="rId14"/>
    <p:sldId id="454" r:id="rId15"/>
  </p:sldIdLst>
  <p:sldSz cx="9144000" cy="6858000" type="screen4x3"/>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521415D9-36F7-43E2-AB2F-B90AF26B5E84}">
      <p14:sectionLst xmlns:p14="http://schemas.microsoft.com/office/powerpoint/2010/main">
        <p14:section name="既定のセクション" id="{39B06AB8-1F7C-4062-A8FE-77196D3BC89D}">
          <p14:sldIdLst>
            <p14:sldId id="404"/>
            <p14:sldId id="455"/>
            <p14:sldId id="447"/>
            <p14:sldId id="451"/>
            <p14:sldId id="456"/>
            <p14:sldId id="457"/>
            <p14:sldId id="452"/>
            <p14:sldId id="458"/>
            <p14:sldId id="420"/>
            <p14:sldId id="408"/>
            <p14:sldId id="409"/>
            <p14:sldId id="459"/>
            <p14:sldId id="453"/>
            <p14:sldId id="454"/>
          </p14:sldIdLst>
        </p14:section>
        <p14:section name="タイトルなしのセクション" id="{80A46BD3-7B86-4900-B940-6A7224586DDD}">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0099FF"/>
    <a:srgbClr val="FFFFCC"/>
    <a:srgbClr val="FFCC66"/>
    <a:srgbClr val="ACC8EA"/>
    <a:srgbClr val="93DBFF"/>
    <a:srgbClr val="CCECFF"/>
    <a:srgbClr val="E46C0A"/>
    <a:srgbClr val="D5FFAB"/>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43" autoAdjust="0"/>
    <p:restoredTop sz="93684" autoAdjust="0"/>
  </p:normalViewPr>
  <p:slideViewPr>
    <p:cSldViewPr snapToGrid="0">
      <p:cViewPr varScale="1">
        <p:scale>
          <a:sx n="74" d="100"/>
          <a:sy n="74" d="100"/>
        </p:scale>
        <p:origin x="61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162"/>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1"/>
            <a:ext cx="3077798" cy="511649"/>
          </a:xfrm>
          <a:prstGeom prst="rect">
            <a:avLst/>
          </a:prstGeom>
        </p:spPr>
        <p:txBody>
          <a:bodyPr vert="horz" lIns="72364" tIns="36182" rIns="72364" bIns="36182" rtlCol="0"/>
          <a:lstStyle>
            <a:lvl1pPr algn="l">
              <a:defRPr sz="90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4019849" y="1"/>
            <a:ext cx="3077798" cy="511649"/>
          </a:xfrm>
          <a:prstGeom prst="rect">
            <a:avLst/>
          </a:prstGeom>
        </p:spPr>
        <p:txBody>
          <a:bodyPr vert="horz" lIns="72364" tIns="36182" rIns="72364" bIns="36182" rtlCol="0"/>
          <a:lstStyle>
            <a:lvl1pPr algn="r">
              <a:defRPr sz="900">
                <a:ea typeface="ＭＳ Ｐゴシック" pitchFamily="50" charset="-128"/>
              </a:defRPr>
            </a:lvl1pPr>
          </a:lstStyle>
          <a:p>
            <a:pPr>
              <a:defRPr/>
            </a:pPr>
            <a:fld id="{B40C94F0-8150-4DA1-A03D-D93D445FC05D}" type="datetimeFigureOut">
              <a:rPr lang="ja-JP" altLang="en-US"/>
              <a:pPr>
                <a:defRPr/>
              </a:pPr>
              <a:t>2018/7/12</a:t>
            </a:fld>
            <a:endParaRPr lang="ja-JP" altLang="en-US"/>
          </a:p>
        </p:txBody>
      </p:sp>
      <p:sp>
        <p:nvSpPr>
          <p:cNvPr id="4" name="スライド イメージ プレースホルダ 3"/>
          <p:cNvSpPr>
            <a:spLocks noGrp="1" noRot="1" noChangeAspect="1"/>
          </p:cNvSpPr>
          <p:nvPr>
            <p:ph type="sldImg" idx="2"/>
          </p:nvPr>
        </p:nvSpPr>
        <p:spPr>
          <a:xfrm>
            <a:off x="989013" y="766763"/>
            <a:ext cx="5121275" cy="3840162"/>
          </a:xfrm>
          <a:prstGeom prst="rect">
            <a:avLst/>
          </a:prstGeom>
          <a:noFill/>
          <a:ln w="12700">
            <a:solidFill>
              <a:prstClr val="black"/>
            </a:solidFill>
          </a:ln>
        </p:spPr>
        <p:txBody>
          <a:bodyPr vert="horz" lIns="72364" tIns="36182" rIns="72364" bIns="36182" rtlCol="0" anchor="ctr"/>
          <a:lstStyle/>
          <a:p>
            <a:pPr lvl="0"/>
            <a:endParaRPr lang="ja-JP" altLang="en-US" noProof="0" smtClean="0"/>
          </a:p>
        </p:txBody>
      </p:sp>
      <p:sp>
        <p:nvSpPr>
          <p:cNvPr id="5" name="ノート プレースホルダ 4"/>
          <p:cNvSpPr>
            <a:spLocks noGrp="1"/>
          </p:cNvSpPr>
          <p:nvPr>
            <p:ph type="body" sz="quarter" idx="3"/>
          </p:nvPr>
        </p:nvSpPr>
        <p:spPr>
          <a:xfrm>
            <a:off x="708607" y="4861483"/>
            <a:ext cx="5682089" cy="4606475"/>
          </a:xfrm>
          <a:prstGeom prst="rect">
            <a:avLst/>
          </a:prstGeom>
        </p:spPr>
        <p:txBody>
          <a:bodyPr vert="horz" lIns="72364" tIns="36182" rIns="72364" bIns="36182"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3" y="9721330"/>
            <a:ext cx="3077798" cy="511648"/>
          </a:xfrm>
          <a:prstGeom prst="rect">
            <a:avLst/>
          </a:prstGeom>
        </p:spPr>
        <p:txBody>
          <a:bodyPr vert="horz" lIns="72364" tIns="36182" rIns="72364" bIns="36182" rtlCol="0" anchor="b"/>
          <a:lstStyle>
            <a:lvl1pPr algn="l">
              <a:defRPr sz="90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4019849" y="9721330"/>
            <a:ext cx="3077798" cy="511648"/>
          </a:xfrm>
          <a:prstGeom prst="rect">
            <a:avLst/>
          </a:prstGeom>
        </p:spPr>
        <p:txBody>
          <a:bodyPr vert="horz" lIns="72364" tIns="36182" rIns="72364" bIns="36182" rtlCol="0" anchor="b"/>
          <a:lstStyle>
            <a:lvl1pPr algn="r">
              <a:defRPr sz="900">
                <a:ea typeface="ＭＳ Ｐゴシック" pitchFamily="50" charset="-128"/>
              </a:defRPr>
            </a:lvl1pPr>
          </a:lstStyle>
          <a:p>
            <a:pPr>
              <a:defRPr/>
            </a:pPr>
            <a:fld id="{7D133913-553B-4B04-9738-EE24D3001AFE}" type="slidenum">
              <a:rPr lang="ja-JP" altLang="en-US"/>
              <a:pPr>
                <a:defRPr/>
              </a:pPr>
              <a:t>‹#›</a:t>
            </a:fld>
            <a:endParaRPr lang="ja-JP" altLang="en-US"/>
          </a:p>
        </p:txBody>
      </p:sp>
    </p:spTree>
    <p:extLst>
      <p:ext uri="{BB962C8B-B14F-4D97-AF65-F5344CB8AC3E}">
        <p14:creationId xmlns:p14="http://schemas.microsoft.com/office/powerpoint/2010/main" val="41499714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5613" algn="l" rtl="0" eaLnBrk="0" fontAlgn="base" hangingPunct="0">
      <a:spcBef>
        <a:spcPct val="30000"/>
      </a:spcBef>
      <a:spcAft>
        <a:spcPct val="0"/>
      </a:spcAft>
      <a:defRPr kumimoji="1" sz="1200" kern="1200">
        <a:solidFill>
          <a:schemeClr val="tx1"/>
        </a:solidFill>
        <a:latin typeface="+mn-lt"/>
        <a:ea typeface="+mn-ea"/>
        <a:cs typeface="+mn-cs"/>
      </a:defRPr>
    </a:lvl2pPr>
    <a:lvl3pPr marL="912813" algn="l" rtl="0" eaLnBrk="0" fontAlgn="base" hangingPunct="0">
      <a:spcBef>
        <a:spcPct val="30000"/>
      </a:spcBef>
      <a:spcAft>
        <a:spcPct val="0"/>
      </a:spcAft>
      <a:defRPr kumimoji="1" sz="1200" kern="1200">
        <a:solidFill>
          <a:schemeClr val="tx1"/>
        </a:solidFill>
        <a:latin typeface="+mn-lt"/>
        <a:ea typeface="+mn-ea"/>
        <a:cs typeface="+mn-cs"/>
      </a:defRPr>
    </a:lvl3pPr>
    <a:lvl4pPr marL="1370013" algn="l" rtl="0" eaLnBrk="0" fontAlgn="base" hangingPunct="0">
      <a:spcBef>
        <a:spcPct val="30000"/>
      </a:spcBef>
      <a:spcAft>
        <a:spcPct val="0"/>
      </a:spcAft>
      <a:defRPr kumimoji="1" sz="1200" kern="1200">
        <a:solidFill>
          <a:schemeClr val="tx1"/>
        </a:solidFill>
        <a:latin typeface="+mn-lt"/>
        <a:ea typeface="+mn-ea"/>
        <a:cs typeface="+mn-cs"/>
      </a:defRPr>
    </a:lvl4pPr>
    <a:lvl5pPr marL="1827213" algn="l" rtl="0" eaLnBrk="0" fontAlgn="base" hangingPunct="0">
      <a:spcBef>
        <a:spcPct val="30000"/>
      </a:spcBef>
      <a:spcAft>
        <a:spcPct val="0"/>
      </a:spcAft>
      <a:defRPr kumimoji="1" sz="1200" kern="1200">
        <a:solidFill>
          <a:schemeClr val="tx1"/>
        </a:solidFill>
        <a:latin typeface="+mn-lt"/>
        <a:ea typeface="+mn-ea"/>
        <a:cs typeface="+mn-cs"/>
      </a:defRPr>
    </a:lvl5pPr>
    <a:lvl6pPr marL="2285694" algn="l" defTabSz="914278" rtl="0" eaLnBrk="1" latinLnBrk="0" hangingPunct="1">
      <a:defRPr kumimoji="1" sz="1200" kern="1200">
        <a:solidFill>
          <a:schemeClr val="tx1"/>
        </a:solidFill>
        <a:latin typeface="+mn-lt"/>
        <a:ea typeface="+mn-ea"/>
        <a:cs typeface="+mn-cs"/>
      </a:defRPr>
    </a:lvl6pPr>
    <a:lvl7pPr marL="2742833" algn="l" defTabSz="914278" rtl="0" eaLnBrk="1" latinLnBrk="0" hangingPunct="1">
      <a:defRPr kumimoji="1" sz="1200" kern="1200">
        <a:solidFill>
          <a:schemeClr val="tx1"/>
        </a:solidFill>
        <a:latin typeface="+mn-lt"/>
        <a:ea typeface="+mn-ea"/>
        <a:cs typeface="+mn-cs"/>
      </a:defRPr>
    </a:lvl7pPr>
    <a:lvl8pPr marL="3199972" algn="l" defTabSz="914278" rtl="0" eaLnBrk="1" latinLnBrk="0" hangingPunct="1">
      <a:defRPr kumimoji="1" sz="1200" kern="1200">
        <a:solidFill>
          <a:schemeClr val="tx1"/>
        </a:solidFill>
        <a:latin typeface="+mn-lt"/>
        <a:ea typeface="+mn-ea"/>
        <a:cs typeface="+mn-cs"/>
      </a:defRPr>
    </a:lvl8pPr>
    <a:lvl9pPr marL="3657111" algn="l" defTabSz="914278"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1692275" y="3284538"/>
            <a:ext cx="7451725"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nchor="ctr"/>
          <a:lstStyle/>
          <a:p>
            <a:endParaRPr lang="ja-JP" altLang="en-US"/>
          </a:p>
        </p:txBody>
      </p:sp>
      <p:sp>
        <p:nvSpPr>
          <p:cNvPr id="3074" name="Rectangle 2"/>
          <p:cNvSpPr>
            <a:spLocks noGrp="1" noChangeArrowheads="1"/>
          </p:cNvSpPr>
          <p:nvPr>
            <p:ph type="ctrTitle"/>
          </p:nvPr>
        </p:nvSpPr>
        <p:spPr>
          <a:xfrm>
            <a:off x="1619250" y="2133619"/>
            <a:ext cx="7524750"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371601" y="3886200"/>
            <a:ext cx="6400800" cy="1752600"/>
          </a:xfrm>
        </p:spPr>
        <p:txBody>
          <a:bodyPr/>
          <a:lstStyle>
            <a:lvl1pPr marL="0" indent="0" algn="ctr">
              <a:buFontTx/>
              <a:buNone/>
              <a:defRPr/>
            </a:lvl1pPr>
          </a:lstStyle>
          <a:p>
            <a:r>
              <a:rPr lang="ja-JP" altLang="en-US"/>
              <a:t>マスタ サブタイトルの書式設定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7010400" y="6578600"/>
            <a:ext cx="2133600" cy="279400"/>
          </a:xfrm>
        </p:spPr>
        <p:txBody>
          <a:bodyPr/>
          <a:lstStyle>
            <a:lvl1pPr>
              <a:defRPr/>
            </a:lvl1pPr>
          </a:lstStyle>
          <a:p>
            <a:pPr>
              <a:defRPr/>
            </a:pPr>
            <a:fld id="{1C940F4F-E466-4ABE-BC94-D68CEE825521}" type="slidenum">
              <a:rPr lang="en-US" altLang="ja-JP"/>
              <a:pPr>
                <a:defRPr/>
              </a:pPr>
              <a:t>‹#›</a:t>
            </a:fld>
            <a:endParaRPr lang="en-US" altLang="ja-JP"/>
          </a:p>
        </p:txBody>
      </p:sp>
      <p:grpSp>
        <p:nvGrpSpPr>
          <p:cNvPr id="8" name="グループ化 4"/>
          <p:cNvGrpSpPr>
            <a:grpSpLocks/>
          </p:cNvGrpSpPr>
          <p:nvPr userDrawn="1"/>
        </p:nvGrpSpPr>
        <p:grpSpPr bwMode="auto">
          <a:xfrm>
            <a:off x="0" y="6426382"/>
            <a:ext cx="1079500" cy="361950"/>
            <a:chOff x="7164536" y="392474"/>
            <a:chExt cx="1079872" cy="361316"/>
          </a:xfrm>
        </p:grpSpPr>
        <p:pic>
          <p:nvPicPr>
            <p:cNvPr id="9" name="図 14" descr="C:\Users\fujiiyu\AppData\Local\Microsoft\Windows\Temporary Internet Files\Content.Word\fusho_03.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a:spcAft>
                  <a:spcPts val="0"/>
                </a:spcAft>
                <a:defRPr/>
              </a:pPr>
              <a:r>
                <a:rPr lang="ja-JP" sz="1200" b="1" kern="100" dirty="0">
                  <a:solidFill>
                    <a:srgbClr val="002E8A"/>
                  </a:solidFill>
                  <a:ea typeface="ＭＳ ゴシック"/>
                  <a:cs typeface="Times New Roman"/>
                </a:rPr>
                <a:t>大阪府</a:t>
              </a:r>
              <a:endParaRPr lang="ja-JP" sz="1050" kern="100" dirty="0">
                <a:ea typeface="ＭＳ 明朝"/>
                <a:cs typeface="Times New Roman"/>
              </a:endParaRPr>
            </a:p>
          </p:txBody>
        </p:sp>
      </p:grpSp>
      <p:cxnSp>
        <p:nvCxnSpPr>
          <p:cNvPr id="11" name="直線コネクタ 10"/>
          <p:cNvCxnSpPr/>
          <p:nvPr userDrawn="1"/>
        </p:nvCxnSpPr>
        <p:spPr>
          <a:xfrm>
            <a:off x="0" y="6788332"/>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userDrawn="1"/>
        </p:nvCxnSpPr>
        <p:spPr>
          <a:xfrm>
            <a:off x="0" y="6841497"/>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4519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4A7E7FC-A139-4248-B9DA-2FF2B1CF2003}" type="slidenum">
              <a:rPr lang="en-US" altLang="ja-JP"/>
              <a:pPr>
                <a:defRPr/>
              </a:pPr>
              <a:t>‹#›</a:t>
            </a:fld>
            <a:endParaRPr lang="en-US" altLang="ja-JP"/>
          </a:p>
        </p:txBody>
      </p:sp>
    </p:spTree>
    <p:extLst>
      <p:ext uri="{BB962C8B-B14F-4D97-AF65-F5344CB8AC3E}">
        <p14:creationId xmlns:p14="http://schemas.microsoft.com/office/powerpoint/2010/main" val="905976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 y="1"/>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597826D-5910-4254-867C-7E2ECFB477B6}" type="slidenum">
              <a:rPr lang="en-US" altLang="ja-JP"/>
              <a:pPr>
                <a:defRPr/>
              </a:pPr>
              <a:t>‹#›</a:t>
            </a:fld>
            <a:endParaRPr lang="en-US" altLang="ja-JP"/>
          </a:p>
        </p:txBody>
      </p:sp>
    </p:spTree>
    <p:extLst>
      <p:ext uri="{BB962C8B-B14F-4D97-AF65-F5344CB8AC3E}">
        <p14:creationId xmlns:p14="http://schemas.microsoft.com/office/powerpoint/2010/main" val="3967460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9954CD4-AF95-4C78-B160-84012AB9CEDB}" type="slidenum">
              <a:rPr lang="en-US" altLang="ja-JP"/>
              <a:pPr>
                <a:defRPr/>
              </a:pPr>
              <a:t>‹#›</a:t>
            </a:fld>
            <a:endParaRPr lang="en-US" altLang="ja-JP"/>
          </a:p>
        </p:txBody>
      </p:sp>
    </p:spTree>
    <p:extLst>
      <p:ext uri="{BB962C8B-B14F-4D97-AF65-F5344CB8AC3E}">
        <p14:creationId xmlns:p14="http://schemas.microsoft.com/office/powerpoint/2010/main" val="91968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19"/>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lvl1pPr>
            <a:lvl2pPr marL="457139" indent="0">
              <a:buNone/>
              <a:defRPr sz="1800"/>
            </a:lvl2pPr>
            <a:lvl3pPr marL="914278" indent="0">
              <a:buNone/>
              <a:defRPr sz="1600"/>
            </a:lvl3pPr>
            <a:lvl4pPr marL="1371417" indent="0">
              <a:buNone/>
              <a:defRPr sz="1400"/>
            </a:lvl4pPr>
            <a:lvl5pPr marL="1828555" indent="0">
              <a:buNone/>
              <a:defRPr sz="1400"/>
            </a:lvl5pPr>
            <a:lvl6pPr marL="2285694" indent="0">
              <a:buNone/>
              <a:defRPr sz="1400"/>
            </a:lvl6pPr>
            <a:lvl7pPr marL="2742833" indent="0">
              <a:buNone/>
              <a:defRPr sz="1400"/>
            </a:lvl7pPr>
            <a:lvl8pPr marL="3199972" indent="0">
              <a:buNone/>
              <a:defRPr sz="1400"/>
            </a:lvl8pPr>
            <a:lvl9pPr marL="3657111"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69AC889-3670-44DC-89A2-5E6DA9CE2B89}" type="slidenum">
              <a:rPr lang="en-US" altLang="ja-JP"/>
              <a:pPr>
                <a:defRPr/>
              </a:pPr>
              <a:t>‹#›</a:t>
            </a:fld>
            <a:endParaRPr lang="en-US" altLang="ja-JP"/>
          </a:p>
        </p:txBody>
      </p:sp>
    </p:spTree>
    <p:extLst>
      <p:ext uri="{BB962C8B-B14F-4D97-AF65-F5344CB8AC3E}">
        <p14:creationId xmlns:p14="http://schemas.microsoft.com/office/powerpoint/2010/main" val="3167475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1"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6BFE767-6E0E-4DA7-89ED-88A462D61EC7}" type="slidenum">
              <a:rPr lang="en-US" altLang="ja-JP"/>
              <a:pPr>
                <a:defRPr/>
              </a:pPr>
              <a:t>‹#›</a:t>
            </a:fld>
            <a:endParaRPr lang="en-US" altLang="ja-JP"/>
          </a:p>
        </p:txBody>
      </p:sp>
    </p:spTree>
    <p:extLst>
      <p:ext uri="{BB962C8B-B14F-4D97-AF65-F5344CB8AC3E}">
        <p14:creationId xmlns:p14="http://schemas.microsoft.com/office/powerpoint/2010/main" val="1263687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93700"/>
            <a:ext cx="8229600" cy="4191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4F4B267-970C-4D0F-AFA5-AA45FD1E102F}" type="slidenum">
              <a:rPr lang="en-US" altLang="ja-JP"/>
              <a:pPr>
                <a:defRPr/>
              </a:pPr>
              <a:t>‹#›</a:t>
            </a:fld>
            <a:endParaRPr lang="en-US" altLang="ja-JP"/>
          </a:p>
        </p:txBody>
      </p:sp>
    </p:spTree>
    <p:extLst>
      <p:ext uri="{BB962C8B-B14F-4D97-AF65-F5344CB8AC3E}">
        <p14:creationId xmlns:p14="http://schemas.microsoft.com/office/powerpoint/2010/main" val="589207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42ED30A-551E-4436-A5B2-8E8C0EE1860D}" type="slidenum">
              <a:rPr lang="en-US" altLang="ja-JP"/>
              <a:pPr>
                <a:defRPr/>
              </a:pPr>
              <a:t>‹#›</a:t>
            </a:fld>
            <a:endParaRPr lang="en-US" altLang="ja-JP"/>
          </a:p>
        </p:txBody>
      </p:sp>
    </p:spTree>
    <p:extLst>
      <p:ext uri="{BB962C8B-B14F-4D97-AF65-F5344CB8AC3E}">
        <p14:creationId xmlns:p14="http://schemas.microsoft.com/office/powerpoint/2010/main" val="1714563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BDB6D7F-53AA-4455-8AD0-F9E52A4623CB}" type="slidenum">
              <a:rPr lang="en-US" altLang="ja-JP"/>
              <a:pPr>
                <a:defRPr/>
              </a:pPr>
              <a:t>‹#›</a:t>
            </a:fld>
            <a:endParaRPr lang="en-US" altLang="ja-JP"/>
          </a:p>
        </p:txBody>
      </p:sp>
    </p:spTree>
    <p:extLst>
      <p:ext uri="{BB962C8B-B14F-4D97-AF65-F5344CB8AC3E}">
        <p14:creationId xmlns:p14="http://schemas.microsoft.com/office/powerpoint/2010/main" val="1437225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31803" y="1098550"/>
            <a:ext cx="3008313" cy="1162050"/>
          </a:xfrm>
        </p:spPr>
        <p:txBody>
          <a:bodyPr anchor="b"/>
          <a:lstStyle>
            <a:lvl1pPr algn="l">
              <a:defRPr sz="2000"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3575054" y="1066800"/>
            <a:ext cx="5111750" cy="50593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 3"/>
          <p:cNvSpPr>
            <a:spLocks noGrp="1"/>
          </p:cNvSpPr>
          <p:nvPr>
            <p:ph type="body" sz="half" idx="2"/>
          </p:nvPr>
        </p:nvSpPr>
        <p:spPr>
          <a:xfrm>
            <a:off x="457203" y="2374900"/>
            <a:ext cx="3008313" cy="3759200"/>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0A1C153-0189-4D41-9401-CE0A43E58F06}" type="slidenum">
              <a:rPr lang="en-US" altLang="ja-JP"/>
              <a:pPr>
                <a:defRPr/>
              </a:pPr>
              <a:t>‹#›</a:t>
            </a:fld>
            <a:endParaRPr lang="en-US" altLang="ja-JP"/>
          </a:p>
        </p:txBody>
      </p:sp>
    </p:spTree>
    <p:extLst>
      <p:ext uri="{BB962C8B-B14F-4D97-AF65-F5344CB8AC3E}">
        <p14:creationId xmlns:p14="http://schemas.microsoft.com/office/powerpoint/2010/main" val="379417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1054099"/>
            <a:ext cx="5486400" cy="3673475"/>
          </a:xfrm>
        </p:spPr>
        <p:txBody>
          <a:bodyPr/>
          <a:lstStyle>
            <a:lvl1pPr marL="0" indent="0">
              <a:buNone/>
              <a:defRPr sz="3200"/>
            </a:lvl1pPr>
            <a:lvl2pPr marL="457139" indent="0">
              <a:buNone/>
              <a:defRPr sz="2800"/>
            </a:lvl2pPr>
            <a:lvl3pPr marL="914278" indent="0">
              <a:buNone/>
              <a:defRPr sz="2400"/>
            </a:lvl3pPr>
            <a:lvl4pPr marL="1371417" indent="0">
              <a:buNone/>
              <a:defRPr sz="2000"/>
            </a:lvl4pPr>
            <a:lvl5pPr marL="1828555" indent="0">
              <a:buNone/>
              <a:defRPr sz="2000"/>
            </a:lvl5pPr>
            <a:lvl6pPr marL="2285694" indent="0">
              <a:buNone/>
              <a:defRPr sz="2000"/>
            </a:lvl6pPr>
            <a:lvl7pPr marL="2742833" indent="0">
              <a:buNone/>
              <a:defRPr sz="2000"/>
            </a:lvl7pPr>
            <a:lvl8pPr marL="3199972" indent="0">
              <a:buNone/>
              <a:defRPr sz="2000"/>
            </a:lvl8pPr>
            <a:lvl9pPr marL="3657111"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ADE435C-7C34-4913-9A23-6BB1FBD71DF1}" type="slidenum">
              <a:rPr lang="en-US" altLang="ja-JP"/>
              <a:pPr>
                <a:defRPr/>
              </a:pPr>
              <a:t>‹#›</a:t>
            </a:fld>
            <a:endParaRPr lang="en-US" altLang="ja-JP"/>
          </a:p>
        </p:txBody>
      </p:sp>
    </p:spTree>
    <p:extLst>
      <p:ext uri="{BB962C8B-B14F-4D97-AF65-F5344CB8AC3E}">
        <p14:creationId xmlns:p14="http://schemas.microsoft.com/office/powerpoint/2010/main" val="2394135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5367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575425"/>
            <a:ext cx="2133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575425"/>
            <a:ext cx="2895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ctr">
              <a:defRPr sz="11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567488"/>
            <a:ext cx="2133600" cy="287337"/>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r">
              <a:defRPr sz="1100" smtClean="0">
                <a:ea typeface="ＭＳ Ｐゴシック" pitchFamily="50" charset="-128"/>
              </a:defRPr>
            </a:lvl1pPr>
          </a:lstStyle>
          <a:p>
            <a:pPr>
              <a:defRPr/>
            </a:pPr>
            <a:fld id="{CAE3EE41-3415-4202-BC91-CCBF9140DDB8}" type="slidenum">
              <a:rPr lang="en-US" altLang="ja-JP"/>
              <a:pPr>
                <a:defRPr/>
              </a:pPr>
              <a:t>‹#›</a:t>
            </a:fld>
            <a:endParaRPr lang="en-US" altLang="ja-JP"/>
          </a:p>
        </p:txBody>
      </p:sp>
      <p:sp>
        <p:nvSpPr>
          <p:cNvPr id="2" name="Rectangle 2"/>
          <p:cNvSpPr>
            <a:spLocks noGrp="1" noChangeArrowheads="1"/>
          </p:cNvSpPr>
          <p:nvPr userDrawn="1">
            <p:ph type="title"/>
          </p:nvPr>
        </p:nvSpPr>
        <p:spPr bwMode="auto">
          <a:xfrm>
            <a:off x="0" y="304800"/>
            <a:ext cx="70199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p>
            <a:pPr lvl="0"/>
            <a:r>
              <a:rPr lang="ja-JP" altLang="en-US" smtClean="0"/>
              <a:t>マスタ タイトルの書式設定</a:t>
            </a:r>
          </a:p>
        </p:txBody>
      </p:sp>
      <p:grpSp>
        <p:nvGrpSpPr>
          <p:cNvPr id="1031" name="グループ化 4"/>
          <p:cNvGrpSpPr>
            <a:grpSpLocks/>
          </p:cNvGrpSpPr>
          <p:nvPr userDrawn="1"/>
        </p:nvGrpSpPr>
        <p:grpSpPr bwMode="auto">
          <a:xfrm>
            <a:off x="8101013" y="349250"/>
            <a:ext cx="1079500" cy="361950"/>
            <a:chOff x="7164536" y="392474"/>
            <a:chExt cx="1079872" cy="361316"/>
          </a:xfrm>
        </p:grpSpPr>
        <p:pic>
          <p:nvPicPr>
            <p:cNvPr id="1034" name="図 14" descr="C:\Users\fujiiyu\AppData\Local\Microsoft\Windows\Temporary Internet Files\Content.Word\fusho_03.gif"/>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a:spcAft>
                  <a:spcPts val="0"/>
                </a:spcAft>
                <a:defRPr/>
              </a:pPr>
              <a:r>
                <a:rPr lang="ja-JP" sz="1200" b="1" kern="100" dirty="0">
                  <a:solidFill>
                    <a:srgbClr val="002E8A"/>
                  </a:solidFill>
                  <a:ea typeface="ＭＳ ゴシック"/>
                  <a:cs typeface="Times New Roman"/>
                </a:rPr>
                <a:t>大阪府</a:t>
              </a:r>
              <a:endParaRPr lang="ja-JP" sz="1050" kern="100" dirty="0">
                <a:ea typeface="ＭＳ 明朝"/>
                <a:cs typeface="Times New Roman"/>
              </a:endParaRPr>
            </a:p>
          </p:txBody>
        </p:sp>
      </p:grpSp>
      <p:cxnSp>
        <p:nvCxnSpPr>
          <p:cNvPr id="7" name="直線コネクタ 6"/>
          <p:cNvCxnSpPr/>
          <p:nvPr userDrawn="1"/>
        </p:nvCxnSpPr>
        <p:spPr>
          <a:xfrm>
            <a:off x="0" y="779463"/>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userDrawn="1"/>
        </p:nvCxnSpPr>
        <p:spPr>
          <a:xfrm>
            <a:off x="0" y="741363"/>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866" r:id="rId1"/>
    <p:sldLayoutId id="2147484856" r:id="rId2"/>
    <p:sldLayoutId id="2147484857" r:id="rId3"/>
    <p:sldLayoutId id="2147484858" r:id="rId4"/>
    <p:sldLayoutId id="2147484859" r:id="rId5"/>
    <p:sldLayoutId id="2147484860" r:id="rId6"/>
    <p:sldLayoutId id="2147484861" r:id="rId7"/>
    <p:sldLayoutId id="2147484862" r:id="rId8"/>
    <p:sldLayoutId id="2147484863" r:id="rId9"/>
    <p:sldLayoutId id="2147484864" r:id="rId10"/>
    <p:sldLayoutId id="2147484865"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78" rtl="0" eaLnBrk="1" latinLnBrk="0" hangingPunct="1">
        <a:defRPr kumimoji="1" sz="1800" kern="1200">
          <a:solidFill>
            <a:schemeClr val="tx1"/>
          </a:solidFill>
          <a:latin typeface="+mn-lt"/>
          <a:ea typeface="+mn-ea"/>
          <a:cs typeface="+mn-cs"/>
        </a:defRPr>
      </a:lvl1pPr>
      <a:lvl2pPr marL="457139" algn="l" defTabSz="914278" rtl="0" eaLnBrk="1" latinLnBrk="0" hangingPunct="1">
        <a:defRPr kumimoji="1" sz="1800" kern="1200">
          <a:solidFill>
            <a:schemeClr val="tx1"/>
          </a:solidFill>
          <a:latin typeface="+mn-lt"/>
          <a:ea typeface="+mn-ea"/>
          <a:cs typeface="+mn-cs"/>
        </a:defRPr>
      </a:lvl2pPr>
      <a:lvl3pPr marL="914278" algn="l" defTabSz="914278" rtl="0" eaLnBrk="1" latinLnBrk="0" hangingPunct="1">
        <a:defRPr kumimoji="1" sz="1800" kern="1200">
          <a:solidFill>
            <a:schemeClr val="tx1"/>
          </a:solidFill>
          <a:latin typeface="+mn-lt"/>
          <a:ea typeface="+mn-ea"/>
          <a:cs typeface="+mn-cs"/>
        </a:defRPr>
      </a:lvl3pPr>
      <a:lvl4pPr marL="1371417" algn="l" defTabSz="914278" rtl="0" eaLnBrk="1" latinLnBrk="0" hangingPunct="1">
        <a:defRPr kumimoji="1" sz="1800" kern="1200">
          <a:solidFill>
            <a:schemeClr val="tx1"/>
          </a:solidFill>
          <a:latin typeface="+mn-lt"/>
          <a:ea typeface="+mn-ea"/>
          <a:cs typeface="+mn-cs"/>
        </a:defRPr>
      </a:lvl4pPr>
      <a:lvl5pPr marL="1828555" algn="l" defTabSz="914278" rtl="0" eaLnBrk="1" latinLnBrk="0" hangingPunct="1">
        <a:defRPr kumimoji="1" sz="1800" kern="1200">
          <a:solidFill>
            <a:schemeClr val="tx1"/>
          </a:solidFill>
          <a:latin typeface="+mn-lt"/>
          <a:ea typeface="+mn-ea"/>
          <a:cs typeface="+mn-cs"/>
        </a:defRPr>
      </a:lvl5pPr>
      <a:lvl6pPr marL="2285694" algn="l" defTabSz="914278" rtl="0" eaLnBrk="1" latinLnBrk="0" hangingPunct="1">
        <a:defRPr kumimoji="1" sz="1800" kern="1200">
          <a:solidFill>
            <a:schemeClr val="tx1"/>
          </a:solidFill>
          <a:latin typeface="+mn-lt"/>
          <a:ea typeface="+mn-ea"/>
          <a:cs typeface="+mn-cs"/>
        </a:defRPr>
      </a:lvl6pPr>
      <a:lvl7pPr marL="2742833" algn="l" defTabSz="914278" rtl="0" eaLnBrk="1" latinLnBrk="0" hangingPunct="1">
        <a:defRPr kumimoji="1" sz="1800" kern="1200">
          <a:solidFill>
            <a:schemeClr val="tx1"/>
          </a:solidFill>
          <a:latin typeface="+mn-lt"/>
          <a:ea typeface="+mn-ea"/>
          <a:cs typeface="+mn-cs"/>
        </a:defRPr>
      </a:lvl7pPr>
      <a:lvl8pPr marL="3199972" algn="l" defTabSz="914278" rtl="0" eaLnBrk="1" latinLnBrk="0" hangingPunct="1">
        <a:defRPr kumimoji="1" sz="1800" kern="1200">
          <a:solidFill>
            <a:schemeClr val="tx1"/>
          </a:solidFill>
          <a:latin typeface="+mn-lt"/>
          <a:ea typeface="+mn-ea"/>
          <a:cs typeface="+mn-cs"/>
        </a:defRPr>
      </a:lvl8pPr>
      <a:lvl9pPr marL="3657111" algn="l" defTabSz="91427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p:txBody>
          <a:bodyPr/>
          <a:lstStyle/>
          <a:p>
            <a:r>
              <a:rPr lang="ja-JP" altLang="en-US" dirty="0" smtClean="0"/>
              <a:t>諮問趣旨の補足資料</a:t>
            </a:r>
            <a:endParaRPr kumimoji="1" lang="ja-JP" altLang="en-US" dirty="0"/>
          </a:p>
        </p:txBody>
      </p:sp>
      <p:sp>
        <p:nvSpPr>
          <p:cNvPr id="4" name="サブタイトル 3"/>
          <p:cNvSpPr>
            <a:spLocks noGrp="1"/>
          </p:cNvSpPr>
          <p:nvPr>
            <p:ph type="subTitle" idx="1"/>
          </p:nvPr>
        </p:nvSpPr>
        <p:spPr>
          <a:xfrm>
            <a:off x="1708811" y="3771900"/>
            <a:ext cx="7530721" cy="2400300"/>
          </a:xfrm>
        </p:spPr>
        <p:txBody>
          <a:bodyPr/>
          <a:lstStyle/>
          <a:p>
            <a:pPr algn="l"/>
            <a:r>
              <a:rPr kumimoji="1" lang="ja-JP" altLang="en-US" sz="2000" dirty="0" smtClean="0"/>
              <a:t>１　「</a:t>
            </a:r>
            <a:r>
              <a:rPr lang="ja-JP" altLang="en-US" sz="2000" dirty="0" smtClean="0"/>
              <a:t>住宅</a:t>
            </a:r>
            <a:r>
              <a:rPr lang="ja-JP" altLang="en-US" sz="2000" dirty="0"/>
              <a:t>建築物耐震</a:t>
            </a:r>
            <a:r>
              <a:rPr lang="en-US" altLang="ja-JP" sz="2000" dirty="0"/>
              <a:t>10</a:t>
            </a:r>
            <a:r>
              <a:rPr lang="ja-JP" altLang="en-US" sz="2000" dirty="0"/>
              <a:t>ヵ年戦略・</a:t>
            </a:r>
            <a:r>
              <a:rPr lang="ja-JP" altLang="en-US" sz="2000" dirty="0" smtClean="0"/>
              <a:t>大阪」の</a:t>
            </a:r>
            <a:r>
              <a:rPr lang="ja-JP" altLang="en-US" sz="2000" dirty="0"/>
              <a:t>概要</a:t>
            </a:r>
            <a:endParaRPr lang="en-US" altLang="ja-JP" sz="2000" dirty="0" smtClean="0"/>
          </a:p>
          <a:p>
            <a:pPr algn="l"/>
            <a:r>
              <a:rPr lang="ja-JP" altLang="en-US" sz="2000" dirty="0" smtClean="0"/>
              <a:t>２　国の基本方針見直しに関する資料（抜粋）</a:t>
            </a:r>
            <a:endParaRPr lang="en-US" altLang="ja-JP" sz="2000" dirty="0" smtClean="0"/>
          </a:p>
          <a:p>
            <a:pPr algn="l"/>
            <a:r>
              <a:rPr lang="ja-JP" altLang="en-US" sz="2000" dirty="0"/>
              <a:t>３　大阪府の耐震診断義務付け建築物の耐震診断結果の公表</a:t>
            </a:r>
            <a:r>
              <a:rPr lang="ja-JP" altLang="en-US" sz="2000" dirty="0" smtClean="0"/>
              <a:t>状況</a:t>
            </a:r>
            <a:endParaRPr lang="en-US" altLang="ja-JP" sz="2000" dirty="0" smtClean="0"/>
          </a:p>
          <a:p>
            <a:pPr algn="l"/>
            <a:r>
              <a:rPr lang="ja-JP" altLang="en-US" sz="2000" dirty="0" smtClean="0"/>
              <a:t>４　「住宅建築物耐震</a:t>
            </a:r>
            <a:r>
              <a:rPr lang="en-US" altLang="ja-JP" sz="2000" dirty="0" smtClean="0"/>
              <a:t>10</a:t>
            </a:r>
            <a:r>
              <a:rPr lang="ja-JP" altLang="en-US" sz="2000" dirty="0"/>
              <a:t>ヵ年戦略･</a:t>
            </a:r>
            <a:r>
              <a:rPr lang="ja-JP" altLang="en-US" sz="2000" dirty="0" smtClean="0"/>
              <a:t>大阪」に記載の目標</a:t>
            </a:r>
            <a:endParaRPr lang="en-US" altLang="ja-JP" sz="2000" dirty="0" smtClean="0"/>
          </a:p>
          <a:p>
            <a:pPr algn="l"/>
            <a:r>
              <a:rPr lang="ja-JP" altLang="en-US" sz="2000" dirty="0"/>
              <a:t>参考</a:t>
            </a:r>
            <a:r>
              <a:rPr lang="ja-JP" altLang="en-US" sz="2000" dirty="0" smtClean="0"/>
              <a:t>　用語の説明</a:t>
            </a:r>
            <a:endParaRPr lang="ja-JP" altLang="en-US" sz="2000" dirty="0"/>
          </a:p>
        </p:txBody>
      </p:sp>
      <p:sp>
        <p:nvSpPr>
          <p:cNvPr id="5" name="正方形/長方形 4"/>
          <p:cNvSpPr/>
          <p:nvPr/>
        </p:nvSpPr>
        <p:spPr>
          <a:xfrm>
            <a:off x="6326660" y="493824"/>
            <a:ext cx="2314982" cy="584775"/>
          </a:xfrm>
          <a:prstGeom prst="rect">
            <a:avLst/>
          </a:prstGeom>
          <a:noFill/>
          <a:ln w="2857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ctr" anchorCtr="0" compatLnSpc="1">
            <a:prstTxWarp prst="textNoShape">
              <a:avLst/>
            </a:prstTxWarp>
          </a:bodyPr>
          <a:lstStyle/>
          <a:p>
            <a:pPr algn="ctr" eaLnBrk="0" hangingPunct="0"/>
            <a:r>
              <a:rPr lang="ja-JP" altLang="en-US" sz="3200" dirty="0">
                <a:solidFill>
                  <a:srgbClr val="1F497D"/>
                </a:solidFill>
                <a:latin typeface="+mj-lt"/>
                <a:ea typeface="+mj-ea"/>
                <a:cs typeface="+mj-cs"/>
              </a:rPr>
              <a:t>参考</a:t>
            </a:r>
            <a:r>
              <a:rPr lang="ja-JP" altLang="en-US" sz="3200" dirty="0" smtClean="0">
                <a:solidFill>
                  <a:srgbClr val="1F497D"/>
                </a:solidFill>
                <a:latin typeface="+mj-lt"/>
                <a:ea typeface="+mj-ea"/>
                <a:cs typeface="+mj-cs"/>
              </a:rPr>
              <a:t>資料１</a:t>
            </a:r>
            <a:endParaRPr lang="ja-JP" altLang="en-US" sz="3200" dirty="0">
              <a:solidFill>
                <a:srgbClr val="1F497D"/>
              </a:solidFill>
              <a:latin typeface="+mj-lt"/>
              <a:ea typeface="+mj-ea"/>
              <a:cs typeface="+mj-cs"/>
            </a:endParaRPr>
          </a:p>
        </p:txBody>
      </p:sp>
    </p:spTree>
    <p:extLst>
      <p:ext uri="{BB962C8B-B14F-4D97-AF65-F5344CB8AC3E}">
        <p14:creationId xmlns:p14="http://schemas.microsoft.com/office/powerpoint/2010/main" val="36504964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304800"/>
            <a:ext cx="7438030" cy="404813"/>
          </a:xfrm>
        </p:spPr>
        <p:txBody>
          <a:bodyPr/>
          <a:lstStyle/>
          <a:p>
            <a:r>
              <a:rPr lang="ja-JP" altLang="en-US" dirty="0"/>
              <a:t>４　</a:t>
            </a:r>
            <a:r>
              <a:rPr lang="ja-JP" altLang="en-US" dirty="0" smtClean="0"/>
              <a:t>「住宅建築物耐震</a:t>
            </a:r>
            <a:r>
              <a:rPr lang="en-US" altLang="ja-JP" dirty="0" smtClean="0"/>
              <a:t>10</a:t>
            </a:r>
            <a:r>
              <a:rPr lang="ja-JP" altLang="en-US" dirty="0"/>
              <a:t>ヵ年戦略･</a:t>
            </a:r>
            <a:r>
              <a:rPr lang="ja-JP" altLang="en-US" dirty="0" smtClean="0"/>
              <a:t>大阪」に記載の目標</a:t>
            </a:r>
            <a:endParaRPr kumimoji="1" lang="ja-JP" altLang="en-US" dirty="0"/>
          </a:p>
        </p:txBody>
      </p:sp>
      <p:sp>
        <p:nvSpPr>
          <p:cNvPr id="6" name="正方形/長方形 5"/>
          <p:cNvSpPr/>
          <p:nvPr/>
        </p:nvSpPr>
        <p:spPr>
          <a:xfrm>
            <a:off x="512343" y="2568138"/>
            <a:ext cx="3780000" cy="720968"/>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R="152400">
              <a:lnSpc>
                <a:spcPts val="2200"/>
              </a:lnSpc>
              <a:spcAft>
                <a:spcPts val="0"/>
              </a:spcAft>
            </a:pP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①住宅の耐震化率</a:t>
            </a:r>
            <a:r>
              <a:rPr lang="ja-JP" sz="140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400" b="1"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400" b="1" kern="100" dirty="0">
                <a:effectLst/>
                <a:latin typeface="Meiryo UI" panose="020B0604030504040204" pitchFamily="50" charset="-128"/>
                <a:ea typeface="Meiryo UI" panose="020B0604030504040204" pitchFamily="50" charset="-128"/>
                <a:cs typeface="Meiryo UI" panose="020B0604030504040204" pitchFamily="50" charset="-128"/>
              </a:rPr>
              <a:t>37</a:t>
            </a: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年までに　</a:t>
            </a:r>
            <a:r>
              <a:rPr 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95</a:t>
            </a:r>
            <a:r>
              <a:rPr lang="en-US" sz="1600" b="1" kern="100" dirty="0">
                <a:effectLst/>
                <a:latin typeface="Meiryo UI" panose="020B0604030504040204" pitchFamily="50" charset="-128"/>
                <a:ea typeface="Meiryo UI" panose="020B0604030504040204" pitchFamily="50" charset="-128"/>
                <a:cs typeface="Meiryo UI" panose="020B0604030504040204" pitchFamily="50" charset="-128"/>
              </a:rPr>
              <a:t>%</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516788" y="3491991"/>
            <a:ext cx="3780000" cy="1100387"/>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000"/>
              </a:lnSpc>
              <a:spcAft>
                <a:spcPts val="0"/>
              </a:spcAft>
            </a:pPr>
            <a:r>
              <a:rPr lang="ja-JP" sz="1400" b="1" kern="0" dirty="0" smtClean="0">
                <a:effectLst/>
                <a:latin typeface="Meiryo UI" panose="020B0604030504040204" pitchFamily="50" charset="-128"/>
                <a:ea typeface="Meiryo UI" panose="020B0604030504040204" pitchFamily="50" charset="-128"/>
                <a:cs typeface="Meiryo UI" panose="020B0604030504040204" pitchFamily="50" charset="-128"/>
              </a:rPr>
              <a:t>②</a:t>
            </a:r>
            <a:r>
              <a:rPr lang="ja-JP" sz="1400" b="1" kern="0" dirty="0">
                <a:effectLst/>
                <a:latin typeface="Meiryo UI" panose="020B0604030504040204" pitchFamily="50" charset="-128"/>
                <a:ea typeface="Meiryo UI" panose="020B0604030504040204" pitchFamily="50" charset="-128"/>
                <a:cs typeface="Meiryo UI" panose="020B0604030504040204" pitchFamily="50" charset="-128"/>
              </a:rPr>
              <a:t>多数の者が利用</a:t>
            </a:r>
            <a:r>
              <a:rPr lang="ja-JP" sz="1400" b="1" kern="0" dirty="0" smtClean="0">
                <a:effectLst/>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400" b="1" kern="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000"/>
              </a:lnSpc>
              <a:spcAft>
                <a:spcPts val="0"/>
              </a:spcAft>
            </a:pPr>
            <a:r>
              <a:rPr lang="ja-JP" altLang="en-US" sz="1400" b="1" kern="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400" b="1" kern="0" dirty="0" smtClean="0">
                <a:effectLst/>
                <a:latin typeface="Meiryo UI" panose="020B0604030504040204" pitchFamily="50" charset="-128"/>
                <a:ea typeface="Meiryo UI" panose="020B0604030504040204" pitchFamily="50" charset="-128"/>
                <a:cs typeface="Meiryo UI" panose="020B0604030504040204" pitchFamily="50" charset="-128"/>
              </a:rPr>
              <a:t>建築物の耐震化率</a:t>
            </a:r>
            <a:r>
              <a:rPr lang="en-US" sz="1400" b="1" kern="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0" dirty="0">
                <a:latin typeface="Meiryo UI" panose="020B0604030504040204" pitchFamily="50" charset="-128"/>
                <a:ea typeface="Meiryo UI" panose="020B0604030504040204" pitchFamily="50" charset="-128"/>
                <a:cs typeface="Meiryo UI" panose="020B0604030504040204" pitchFamily="50" charset="-128"/>
              </a:rPr>
              <a:t>　</a:t>
            </a:r>
            <a:r>
              <a:rPr lang="ja-JP" sz="1400" b="1" kern="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400" b="1" kern="0" dirty="0">
                <a:effectLst/>
                <a:latin typeface="Meiryo UI" panose="020B0604030504040204" pitchFamily="50" charset="-128"/>
                <a:ea typeface="Meiryo UI" panose="020B0604030504040204" pitchFamily="50" charset="-128"/>
                <a:cs typeface="Meiryo UI" panose="020B0604030504040204" pitchFamily="50" charset="-128"/>
              </a:rPr>
              <a:t>32</a:t>
            </a:r>
            <a:r>
              <a:rPr lang="ja-JP" sz="1400" b="1" kern="0" dirty="0" smtClean="0">
                <a:effectLst/>
                <a:latin typeface="Meiryo UI" panose="020B0604030504040204" pitchFamily="50" charset="-128"/>
                <a:ea typeface="Meiryo UI" panose="020B0604030504040204" pitchFamily="50" charset="-128"/>
                <a:cs typeface="Meiryo UI" panose="020B0604030504040204" pitchFamily="50" charset="-128"/>
              </a:rPr>
              <a:t>年までに</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95%</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330106" y="2168789"/>
            <a:ext cx="0" cy="1887432"/>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336450" y="2919842"/>
            <a:ext cx="180340" cy="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30106" y="4049085"/>
            <a:ext cx="180340" cy="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545861" y="4880197"/>
            <a:ext cx="3746482" cy="646331"/>
          </a:xfrm>
          <a:prstGeom prst="rect">
            <a:avLst/>
          </a:prstGeom>
        </p:spPr>
        <p:txBody>
          <a:bodyPr wrap="square">
            <a:spAutoFit/>
          </a:bodyPr>
          <a:lstStyle/>
          <a:p>
            <a:r>
              <a:rPr lang="ja-JP" altLang="ja-JP" sz="1200" dirty="0"/>
              <a:t>なお、広域緊急交通路沿道建築物については、道路機能を確保するため、平成</a:t>
            </a:r>
            <a:r>
              <a:rPr lang="en-US" altLang="ja-JP" sz="1200" dirty="0"/>
              <a:t>30</a:t>
            </a:r>
            <a:r>
              <a:rPr lang="ja-JP" altLang="ja-JP" sz="1200" dirty="0"/>
              <a:t>年度までに、全ての対象建築物の耐震改修等の終了をめざす。</a:t>
            </a:r>
            <a:endParaRPr lang="ja-JP" altLang="en-US" sz="1200" dirty="0"/>
          </a:p>
        </p:txBody>
      </p:sp>
      <p:sp>
        <p:nvSpPr>
          <p:cNvPr id="29" name="正方形/長方形 28"/>
          <p:cNvSpPr/>
          <p:nvPr/>
        </p:nvSpPr>
        <p:spPr>
          <a:xfrm>
            <a:off x="203106" y="1978289"/>
            <a:ext cx="4199345" cy="3530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marR="152400" algn="ctr">
              <a:lnSpc>
                <a:spcPts val="1800"/>
              </a:lnSpc>
              <a:spcAft>
                <a:spcPts val="0"/>
              </a:spcAft>
            </a:pPr>
            <a:r>
              <a:rPr lang="ja-JP" sz="1600" b="1" kern="100" dirty="0">
                <a:effectLst/>
                <a:latin typeface="Meiryo UI" panose="020B0604030504040204" pitchFamily="50" charset="-128"/>
                <a:ea typeface="Meiryo UI" panose="020B0604030504040204" pitchFamily="50" charset="-128"/>
                <a:cs typeface="Meiryo UI" panose="020B0604030504040204" pitchFamily="50" charset="-128"/>
              </a:rPr>
              <a:t>目標１　耐震化率（府民みんなでめざそう値）</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660161" y="2873456"/>
            <a:ext cx="2894292" cy="241980"/>
          </a:xfrm>
          <a:prstGeom prst="rect">
            <a:avLst/>
          </a:prstGeom>
          <a:noFill/>
        </p:spPr>
        <p:txBody>
          <a:bodyPr wrap="square" lIns="72000" tIns="36000" rIns="72000" bIns="36000" rtlCol="0" anchor="ctr" anchorCtr="0">
            <a:spAutoFit/>
          </a:bodyPr>
          <a:lstStyle/>
          <a:p>
            <a:r>
              <a:rPr lang="ja-JP" altLang="en-US" sz="1100" dirty="0" smtClean="0"/>
              <a:t>（国</a:t>
            </a:r>
            <a:r>
              <a:rPr kumimoji="1" lang="en-US" altLang="ja-JP" sz="1100" dirty="0" smtClean="0"/>
              <a:t>H32</a:t>
            </a:r>
            <a:r>
              <a:rPr kumimoji="1" lang="ja-JP" altLang="en-US" sz="1100" dirty="0" err="1" smtClean="0"/>
              <a:t>までに</a:t>
            </a:r>
            <a:r>
              <a:rPr kumimoji="1" lang="en-US" altLang="ja-JP" sz="1100" dirty="0" smtClean="0"/>
              <a:t>95%  H37</a:t>
            </a:r>
            <a:r>
              <a:rPr kumimoji="1" lang="ja-JP" altLang="en-US" sz="1100" dirty="0" smtClean="0"/>
              <a:t>概ね解消）</a:t>
            </a:r>
            <a:endParaRPr kumimoji="1" lang="ja-JP" altLang="en-US" sz="1100" dirty="0"/>
          </a:p>
        </p:txBody>
      </p:sp>
      <p:sp>
        <p:nvSpPr>
          <p:cNvPr id="42" name="テキスト ボックス 41"/>
          <p:cNvSpPr txBox="1"/>
          <p:nvPr/>
        </p:nvSpPr>
        <p:spPr>
          <a:xfrm>
            <a:off x="671231" y="4021588"/>
            <a:ext cx="2595846" cy="241980"/>
          </a:xfrm>
          <a:prstGeom prst="rect">
            <a:avLst/>
          </a:prstGeom>
          <a:noFill/>
        </p:spPr>
        <p:txBody>
          <a:bodyPr wrap="square" lIns="72000" tIns="36000" rIns="72000" bIns="36000" rtlCol="0" anchor="ctr" anchorCtr="0">
            <a:spAutoFit/>
          </a:bodyPr>
          <a:lstStyle/>
          <a:p>
            <a:r>
              <a:rPr lang="ja-JP" altLang="en-US" sz="1100" dirty="0" smtClean="0"/>
              <a:t>（国</a:t>
            </a:r>
            <a:r>
              <a:rPr kumimoji="1" lang="en-US" altLang="ja-JP" sz="1100" dirty="0" smtClean="0"/>
              <a:t>H32</a:t>
            </a:r>
            <a:r>
              <a:rPr kumimoji="1" lang="ja-JP" altLang="en-US" sz="1100" dirty="0" err="1" smtClean="0"/>
              <a:t>までに</a:t>
            </a:r>
            <a:r>
              <a:rPr kumimoji="1" lang="en-US" altLang="ja-JP" sz="1100" dirty="0" smtClean="0"/>
              <a:t>95%</a:t>
            </a:r>
            <a:r>
              <a:rPr kumimoji="1" lang="ja-JP" altLang="en-US" sz="1100" dirty="0" smtClean="0"/>
              <a:t>）</a:t>
            </a:r>
            <a:endParaRPr kumimoji="1" lang="ja-JP" altLang="en-US" sz="1100" dirty="0"/>
          </a:p>
        </p:txBody>
      </p:sp>
      <p:sp>
        <p:nvSpPr>
          <p:cNvPr id="46" name="正方形/長方形 45"/>
          <p:cNvSpPr/>
          <p:nvPr/>
        </p:nvSpPr>
        <p:spPr>
          <a:xfrm>
            <a:off x="161189" y="1116030"/>
            <a:ext cx="4849846" cy="400110"/>
          </a:xfrm>
          <a:prstGeom prst="rect">
            <a:avLst/>
          </a:prstGeom>
          <a:ln w="19050">
            <a:solidFill>
              <a:srgbClr val="1F497D"/>
            </a:solidFill>
          </a:ln>
        </p:spPr>
        <p:txBody>
          <a:bodyPr wrap="square">
            <a:spAutoFit/>
          </a:bodyPr>
          <a:lstStyle/>
          <a:p>
            <a:pPr marL="720000" indent="-720000">
              <a:spcBef>
                <a:spcPts val="600"/>
              </a:spcBef>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「住宅建築物耐震</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年戦略・大阪」の目標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右矢印 46"/>
          <p:cNvSpPr/>
          <p:nvPr/>
        </p:nvSpPr>
        <p:spPr>
          <a:xfrm>
            <a:off x="4468342" y="2869042"/>
            <a:ext cx="453793" cy="842078"/>
          </a:xfrm>
          <a:prstGeom prst="rightArrow">
            <a:avLst>
              <a:gd name="adj1" fmla="val 50000"/>
              <a:gd name="adj2" fmla="val 6959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5193272" y="2582108"/>
            <a:ext cx="3780000" cy="720968"/>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R="152400">
              <a:lnSpc>
                <a:spcPts val="2200"/>
              </a:lnSpc>
              <a:spcAft>
                <a:spcPts val="0"/>
              </a:spcAft>
            </a:pPr>
            <a:r>
              <a:rPr lang="ja-JP" sz="1400" b="1" kern="100" dirty="0">
                <a:effectLst/>
                <a:latin typeface="Meiryo UI"/>
                <a:cs typeface="ＭＳ Ｐゴシック"/>
              </a:rPr>
              <a:t>①住宅の耐震化率</a:t>
            </a:r>
            <a:r>
              <a:rPr lang="ja-JP" sz="1400" b="1" kern="100" dirty="0" smtClean="0">
                <a:effectLst/>
                <a:latin typeface="Meiryo UI"/>
                <a:cs typeface="ＭＳ Ｐゴシック"/>
              </a:rPr>
              <a:t>：</a:t>
            </a:r>
            <a:r>
              <a:rPr lang="ja-JP" altLang="en-US" sz="1400" b="1" kern="100" dirty="0" smtClean="0">
                <a:effectLst/>
                <a:latin typeface="Meiryo UI"/>
                <a:cs typeface="ＭＳ Ｐゴシック"/>
              </a:rPr>
              <a:t>　</a:t>
            </a:r>
            <a:r>
              <a:rPr lang="ja-JP" sz="1400" b="1" kern="100" dirty="0" smtClean="0">
                <a:effectLst/>
                <a:latin typeface="Meiryo UI"/>
                <a:cs typeface="ＭＳ Ｐゴシック"/>
              </a:rPr>
              <a:t>平成</a:t>
            </a:r>
            <a:r>
              <a:rPr lang="en-US" sz="1400" b="1" kern="100" dirty="0">
                <a:effectLst/>
                <a:latin typeface="Meiryo UI"/>
                <a:cs typeface="ＭＳ Ｐゴシック"/>
              </a:rPr>
              <a:t>37</a:t>
            </a:r>
            <a:r>
              <a:rPr lang="ja-JP" sz="1400" b="1" kern="100" dirty="0">
                <a:effectLst/>
                <a:latin typeface="Meiryo UI"/>
                <a:cs typeface="ＭＳ Ｐゴシック"/>
              </a:rPr>
              <a:t>年までに　</a:t>
            </a:r>
            <a:r>
              <a:rPr lang="en-US" sz="1600" b="1" kern="100" dirty="0" smtClean="0">
                <a:effectLst/>
                <a:latin typeface="Meiryo UI"/>
                <a:cs typeface="ＭＳ Ｐゴシック"/>
              </a:rPr>
              <a:t>95</a:t>
            </a:r>
            <a:r>
              <a:rPr lang="en-US" sz="1600" b="1" kern="100" dirty="0">
                <a:effectLst/>
                <a:latin typeface="Meiryo UI"/>
                <a:cs typeface="ＭＳ Ｐゴシック"/>
              </a:rPr>
              <a:t>%</a:t>
            </a:r>
            <a:endParaRPr lang="ja-JP" sz="1200" kern="100" dirty="0">
              <a:effectLst/>
              <a:latin typeface="Meiryo UI"/>
              <a:cs typeface="ＭＳ Ｐゴシック"/>
            </a:endParaRPr>
          </a:p>
        </p:txBody>
      </p:sp>
      <p:sp>
        <p:nvSpPr>
          <p:cNvPr id="49" name="正方形/長方形 48"/>
          <p:cNvSpPr/>
          <p:nvPr/>
        </p:nvSpPr>
        <p:spPr>
          <a:xfrm>
            <a:off x="5197717" y="3505960"/>
            <a:ext cx="3780000" cy="1622012"/>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000"/>
              </a:lnSpc>
              <a:spcAft>
                <a:spcPts val="0"/>
              </a:spcAft>
            </a:pPr>
            <a:r>
              <a:rPr lang="ja-JP" sz="1400" b="1" kern="0" dirty="0" smtClean="0">
                <a:effectLst/>
                <a:latin typeface="Meiryo UI" panose="020B0604030504040204" pitchFamily="50" charset="-128"/>
                <a:ea typeface="Meiryo UI" panose="020B0604030504040204" pitchFamily="50" charset="-128"/>
                <a:cs typeface="Meiryo UI" panose="020B0604030504040204" pitchFamily="50" charset="-128"/>
              </a:rPr>
              <a:t>②</a:t>
            </a:r>
            <a:r>
              <a:rPr lang="ja-JP" sz="1400" b="1" kern="0" dirty="0">
                <a:effectLst/>
                <a:latin typeface="Meiryo UI" panose="020B0604030504040204" pitchFamily="50" charset="-128"/>
                <a:ea typeface="Meiryo UI" panose="020B0604030504040204" pitchFamily="50" charset="-128"/>
                <a:cs typeface="Meiryo UI" panose="020B0604030504040204" pitchFamily="50" charset="-128"/>
              </a:rPr>
              <a:t>多数の者が利用</a:t>
            </a:r>
            <a:r>
              <a:rPr lang="ja-JP" sz="1400" b="1" kern="0" dirty="0" smtClean="0">
                <a:effectLst/>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400" b="1" kern="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000"/>
              </a:lnSpc>
              <a:spcAft>
                <a:spcPts val="0"/>
              </a:spcAft>
            </a:pPr>
            <a:r>
              <a:rPr lang="ja-JP" altLang="en-US" sz="1400" b="1" kern="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400" b="1" kern="0" dirty="0" smtClean="0">
                <a:effectLst/>
                <a:latin typeface="Meiryo UI" panose="020B0604030504040204" pitchFamily="50" charset="-128"/>
                <a:ea typeface="Meiryo UI" panose="020B0604030504040204" pitchFamily="50" charset="-128"/>
                <a:cs typeface="Meiryo UI" panose="020B0604030504040204" pitchFamily="50" charset="-128"/>
              </a:rPr>
              <a:t>建築物の耐震化率</a:t>
            </a:r>
            <a:r>
              <a:rPr lang="en-US" sz="1400" b="1" kern="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0" dirty="0">
                <a:latin typeface="Meiryo UI" panose="020B0604030504040204" pitchFamily="50" charset="-128"/>
                <a:ea typeface="Meiryo UI" panose="020B0604030504040204" pitchFamily="50" charset="-128"/>
                <a:cs typeface="Meiryo UI" panose="020B0604030504040204" pitchFamily="50" charset="-128"/>
              </a:rPr>
              <a:t>　</a:t>
            </a:r>
            <a:r>
              <a:rPr lang="ja-JP" sz="1400" b="1" kern="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400" b="1" kern="0" dirty="0">
                <a:effectLst/>
                <a:latin typeface="Meiryo UI" panose="020B0604030504040204" pitchFamily="50" charset="-128"/>
                <a:ea typeface="Meiryo UI" panose="020B0604030504040204" pitchFamily="50" charset="-128"/>
                <a:cs typeface="Meiryo UI" panose="020B0604030504040204" pitchFamily="50" charset="-128"/>
              </a:rPr>
              <a:t>32</a:t>
            </a:r>
            <a:r>
              <a:rPr lang="ja-JP" sz="1400" b="1" kern="0" dirty="0" smtClean="0">
                <a:effectLst/>
                <a:latin typeface="Meiryo UI" panose="020B0604030504040204" pitchFamily="50" charset="-128"/>
                <a:ea typeface="Meiryo UI" panose="020B0604030504040204" pitchFamily="50" charset="-128"/>
                <a:cs typeface="Meiryo UI" panose="020B0604030504040204" pitchFamily="50" charset="-128"/>
              </a:rPr>
              <a:t>年までに</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95%</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0" name="直線コネクタ 49"/>
          <p:cNvCxnSpPr/>
          <p:nvPr/>
        </p:nvCxnSpPr>
        <p:spPr>
          <a:xfrm flipH="1">
            <a:off x="5011035" y="2168789"/>
            <a:ext cx="6344" cy="3197402"/>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5017379" y="2933812"/>
            <a:ext cx="180340" cy="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5011035" y="4063055"/>
            <a:ext cx="180340" cy="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4884035" y="1992259"/>
            <a:ext cx="4199345" cy="3530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marR="152400" algn="ctr">
              <a:lnSpc>
                <a:spcPts val="1800"/>
              </a:lnSpc>
              <a:spcAft>
                <a:spcPts val="0"/>
              </a:spcAft>
            </a:pPr>
            <a:r>
              <a:rPr lang="ja-JP" sz="1600" b="1" kern="100" dirty="0">
                <a:effectLst/>
                <a:latin typeface="Meiryo UI" panose="020B0604030504040204" pitchFamily="50" charset="-128"/>
                <a:ea typeface="Meiryo UI" panose="020B0604030504040204" pitchFamily="50" charset="-128"/>
                <a:cs typeface="Meiryo UI" panose="020B0604030504040204" pitchFamily="50" charset="-128"/>
              </a:rPr>
              <a:t>目標１　耐震化率（府民みんなでめざそう値）</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5341090" y="2887426"/>
            <a:ext cx="2894292" cy="241980"/>
          </a:xfrm>
          <a:prstGeom prst="rect">
            <a:avLst/>
          </a:prstGeom>
          <a:noFill/>
        </p:spPr>
        <p:txBody>
          <a:bodyPr wrap="square" lIns="72000" tIns="36000" rIns="72000" bIns="36000" rtlCol="0" anchor="ctr" anchorCtr="0">
            <a:spAutoFit/>
          </a:bodyPr>
          <a:lstStyle/>
          <a:p>
            <a:r>
              <a:rPr lang="ja-JP" altLang="en-US" sz="1100" dirty="0" smtClean="0"/>
              <a:t>（国</a:t>
            </a:r>
            <a:r>
              <a:rPr kumimoji="1" lang="en-US" altLang="ja-JP" sz="1100" dirty="0" smtClean="0"/>
              <a:t>H32</a:t>
            </a:r>
            <a:r>
              <a:rPr kumimoji="1" lang="ja-JP" altLang="en-US" sz="1100" dirty="0" err="1" smtClean="0"/>
              <a:t>までに</a:t>
            </a:r>
            <a:r>
              <a:rPr kumimoji="1" lang="en-US" altLang="ja-JP" sz="1100" dirty="0" smtClean="0"/>
              <a:t>95%  H37</a:t>
            </a:r>
            <a:r>
              <a:rPr kumimoji="1" lang="ja-JP" altLang="en-US" sz="1100" dirty="0" smtClean="0"/>
              <a:t>概ね解消）</a:t>
            </a:r>
            <a:endParaRPr kumimoji="1" lang="ja-JP" altLang="en-US" sz="1100" dirty="0"/>
          </a:p>
        </p:txBody>
      </p:sp>
      <p:sp>
        <p:nvSpPr>
          <p:cNvPr id="57" name="テキスト ボックス 56"/>
          <p:cNvSpPr txBox="1"/>
          <p:nvPr/>
        </p:nvSpPr>
        <p:spPr>
          <a:xfrm>
            <a:off x="5352160" y="4021588"/>
            <a:ext cx="2595846" cy="241980"/>
          </a:xfrm>
          <a:prstGeom prst="rect">
            <a:avLst/>
          </a:prstGeom>
          <a:noFill/>
        </p:spPr>
        <p:txBody>
          <a:bodyPr wrap="square" lIns="72000" tIns="36000" rIns="72000" bIns="36000" rtlCol="0" anchor="ctr" anchorCtr="0">
            <a:spAutoFit/>
          </a:bodyPr>
          <a:lstStyle/>
          <a:p>
            <a:r>
              <a:rPr lang="ja-JP" altLang="en-US" sz="1100" dirty="0" smtClean="0"/>
              <a:t>（国</a:t>
            </a:r>
            <a:r>
              <a:rPr kumimoji="1" lang="en-US" altLang="ja-JP" sz="1100" dirty="0" smtClean="0"/>
              <a:t>H32</a:t>
            </a:r>
            <a:r>
              <a:rPr kumimoji="1" lang="ja-JP" altLang="en-US" sz="1100" dirty="0" err="1" smtClean="0"/>
              <a:t>までに</a:t>
            </a:r>
            <a:r>
              <a:rPr kumimoji="1" lang="en-US" altLang="ja-JP" sz="1100" dirty="0" smtClean="0"/>
              <a:t>95%</a:t>
            </a:r>
            <a:r>
              <a:rPr kumimoji="1" lang="ja-JP" altLang="en-US" sz="1100" dirty="0" smtClean="0"/>
              <a:t>）</a:t>
            </a:r>
            <a:endParaRPr kumimoji="1" lang="ja-JP" altLang="en-US" sz="1100" dirty="0"/>
          </a:p>
        </p:txBody>
      </p:sp>
      <p:sp>
        <p:nvSpPr>
          <p:cNvPr id="58" name="正方形/長方形 57"/>
          <p:cNvSpPr/>
          <p:nvPr/>
        </p:nvSpPr>
        <p:spPr>
          <a:xfrm>
            <a:off x="5197719" y="5254162"/>
            <a:ext cx="3780000" cy="767780"/>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000"/>
              </a:lnSpc>
              <a:spcAft>
                <a:spcPts val="0"/>
              </a:spcAft>
            </a:pPr>
            <a:r>
              <a:rPr lang="ja-JP" altLang="en-US" sz="1400" b="1" kern="0" dirty="0" smtClean="0">
                <a:effectLst/>
                <a:latin typeface="Meiryo UI" panose="020B0604030504040204" pitchFamily="50" charset="-128"/>
                <a:ea typeface="Meiryo UI" panose="020B0604030504040204" pitchFamily="50" charset="-128"/>
                <a:cs typeface="Meiryo UI" panose="020B0604030504040204" pitchFamily="50" charset="-128"/>
              </a:rPr>
              <a:t>③ 広域緊急交通路沿道建築物</a:t>
            </a:r>
            <a:endParaRPr lang="en-US" altLang="ja-JP" sz="1400" b="1" kern="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000"/>
              </a:lnSpc>
              <a:spcAft>
                <a:spcPts val="0"/>
              </a:spcAft>
            </a:pPr>
            <a:r>
              <a:rPr lang="ja-JP" altLang="en-US" sz="1400" b="1"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検討を踏まえて改定</a:t>
            </a:r>
            <a:endParaRPr lang="en-US" altLang="ja-JP" sz="1600" b="1" u="sng"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9" name="直線コネクタ 58"/>
          <p:cNvCxnSpPr/>
          <p:nvPr/>
        </p:nvCxnSpPr>
        <p:spPr>
          <a:xfrm>
            <a:off x="5011035" y="5371239"/>
            <a:ext cx="180340" cy="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5385150" y="4301668"/>
            <a:ext cx="3384000" cy="765632"/>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000"/>
              </a:lnSpc>
              <a:spcAft>
                <a:spcPts val="0"/>
              </a:spcAft>
            </a:pPr>
            <a:r>
              <a:rPr lang="ja-JP" altLang="en-US" sz="1400" b="1" kern="0" dirty="0" smtClean="0">
                <a:effectLst/>
                <a:latin typeface="Meiryo UI" panose="020B0604030504040204" pitchFamily="50" charset="-128"/>
                <a:ea typeface="Meiryo UI" panose="020B0604030504040204" pitchFamily="50" charset="-128"/>
                <a:cs typeface="Meiryo UI" panose="020B0604030504040204" pitchFamily="50" charset="-128"/>
              </a:rPr>
              <a:t>○ 耐震診断が義務となる大規模な建築物</a:t>
            </a:r>
            <a:endParaRPr lang="en-US" altLang="ja-JP" sz="1400" b="1" kern="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spcAft>
                <a:spcPts val="0"/>
              </a:spcAft>
            </a:pPr>
            <a:r>
              <a:rPr lang="ja-JP" altLang="en-US" sz="1100" kern="0" dirty="0" smtClean="0">
                <a:latin typeface="Meiryo UI" panose="020B0604030504040204" pitchFamily="50" charset="-128"/>
                <a:ea typeface="Meiryo UI" panose="020B0604030504040204" pitchFamily="50" charset="-128"/>
                <a:cs typeface="Meiryo UI" panose="020B0604030504040204" pitchFamily="50" charset="-128"/>
              </a:rPr>
              <a:t>　　　（要緊急安全確認大規模建築物）</a:t>
            </a:r>
            <a:endParaRPr lang="en-US" altLang="ja-JP" sz="1100" kern="0" dirty="0" smtClean="0">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spcAft>
                <a:spcPts val="0"/>
              </a:spcAft>
            </a:pPr>
            <a:r>
              <a:rPr lang="ja-JP" altLang="en-US" sz="1100" kern="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kern="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今回新たに設定</a:t>
            </a:r>
            <a:endParaRPr lang="en-US" altLang="ja-JP" sz="1600" b="1" u="sng" kern="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5009142" y="1127160"/>
            <a:ext cx="4278034" cy="656590"/>
          </a:xfrm>
          <a:prstGeom prst="rect">
            <a:avLst/>
          </a:prstGeom>
        </p:spPr>
        <p:txBody>
          <a:bodyPr wrap="square">
            <a:spAutoFit/>
          </a:bodyPr>
          <a:lstStyle/>
          <a:p>
            <a:pPr marL="540000" indent="-540000">
              <a:lnSpc>
                <a:spcPts val="22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論点：目標設定は国と同じであるべきか、大阪府の事情を勘案して定めるべき</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か</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8755535" y="6515964"/>
            <a:ext cx="383438" cy="307777"/>
          </a:xfrm>
          <a:prstGeom prst="rect">
            <a:avLst/>
          </a:prstGeom>
          <a:noFill/>
        </p:spPr>
        <p:txBody>
          <a:bodyPr wrap="none" rtlCol="0">
            <a:spAutoFit/>
          </a:bodyPr>
          <a:lstStyle/>
          <a:p>
            <a:r>
              <a:rPr kumimoji="1" lang="en-US" altLang="ja-JP" sz="1400" dirty="0" smtClean="0"/>
              <a:t>15</a:t>
            </a:r>
            <a:endParaRPr kumimoji="1" lang="ja-JP" altLang="en-US" sz="1400" dirty="0"/>
          </a:p>
        </p:txBody>
      </p:sp>
    </p:spTree>
    <p:extLst>
      <p:ext uri="{BB962C8B-B14F-4D97-AF65-F5344CB8AC3E}">
        <p14:creationId xmlns:p14="http://schemas.microsoft.com/office/powerpoint/2010/main" val="25584389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304800"/>
            <a:ext cx="7478973" cy="404813"/>
          </a:xfrm>
        </p:spPr>
        <p:txBody>
          <a:bodyPr/>
          <a:lstStyle/>
          <a:p>
            <a:r>
              <a:rPr lang="ja-JP" altLang="en-US" dirty="0"/>
              <a:t>４　</a:t>
            </a:r>
            <a:r>
              <a:rPr lang="ja-JP" altLang="en-US" dirty="0" smtClean="0"/>
              <a:t>「住宅建築物耐震</a:t>
            </a:r>
            <a:r>
              <a:rPr lang="en-US" altLang="ja-JP" dirty="0" smtClean="0"/>
              <a:t>10</a:t>
            </a:r>
            <a:r>
              <a:rPr lang="ja-JP" altLang="en-US" dirty="0"/>
              <a:t>ヵ年戦略･</a:t>
            </a:r>
            <a:r>
              <a:rPr lang="ja-JP" altLang="en-US" dirty="0" smtClean="0"/>
              <a:t>大阪」に記載の目標</a:t>
            </a:r>
            <a:endParaRPr kumimoji="1" lang="ja-JP" altLang="en-US" dirty="0"/>
          </a:p>
        </p:txBody>
      </p:sp>
      <p:sp>
        <p:nvSpPr>
          <p:cNvPr id="12" name="正方形/長方形 11"/>
          <p:cNvSpPr/>
          <p:nvPr/>
        </p:nvSpPr>
        <p:spPr>
          <a:xfrm>
            <a:off x="4752230" y="1990989"/>
            <a:ext cx="4222253" cy="3530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marR="152400" algn="ctr">
              <a:lnSpc>
                <a:spcPts val="1800"/>
              </a:lnSpc>
              <a:spcAft>
                <a:spcPts val="0"/>
              </a:spcAft>
            </a:pPr>
            <a:r>
              <a:rPr lang="ja-JP" sz="1600" b="1" kern="100" dirty="0">
                <a:effectLst/>
                <a:latin typeface="Meiryo UI" panose="020B0604030504040204" pitchFamily="50" charset="-128"/>
                <a:ea typeface="Meiryo UI" panose="020B0604030504040204" pitchFamily="50" charset="-128"/>
                <a:cs typeface="Meiryo UI" panose="020B0604030504040204" pitchFamily="50" charset="-128"/>
              </a:rPr>
              <a:t>目標２－１　民間住宅・建築物の具体的な目標</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5082430" y="2861591"/>
            <a:ext cx="3892053" cy="324000"/>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152400">
              <a:lnSpc>
                <a:spcPts val="1800"/>
              </a:lnSpc>
              <a:spcAft>
                <a:spcPts val="0"/>
              </a:spcAft>
            </a:pP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１－１．木造</a:t>
            </a:r>
            <a:r>
              <a:rPr lang="ja-JP" sz="1400" b="1" kern="100" dirty="0" smtClean="0">
                <a:effectLst/>
                <a:latin typeface="Meiryo UI" panose="020B0604030504040204" pitchFamily="50" charset="-128"/>
                <a:ea typeface="Meiryo UI" panose="020B0604030504040204" pitchFamily="50" charset="-128"/>
                <a:cs typeface="Meiryo UI" panose="020B0604030504040204" pitchFamily="50" charset="-128"/>
              </a:rPr>
              <a:t>住宅</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5082430" y="3733510"/>
            <a:ext cx="3892053" cy="1550510"/>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p>
            <a:pPr marL="152400" marR="152400" indent="-152400" algn="just">
              <a:lnSpc>
                <a:spcPts val="1600"/>
              </a:lnSpc>
              <a:spcAft>
                <a:spcPts val="0"/>
              </a:spcAft>
            </a:pP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２．多数の者が利用する建築物</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6200" marR="152400" indent="-76200" algn="just">
              <a:lnSpc>
                <a:spcPts val="1400"/>
              </a:lnSpc>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sz="1100" kern="0" dirty="0">
                <a:effectLst/>
                <a:latin typeface="Meiryo UI" panose="020B0604030504040204" pitchFamily="50" charset="-128"/>
                <a:ea typeface="Meiryo UI" panose="020B0604030504040204" pitchFamily="50" charset="-128"/>
                <a:cs typeface="Meiryo UI" panose="020B0604030504040204" pitchFamily="50" charset="-128"/>
              </a:rPr>
              <a:t>耐震性が不足する全ての建築物約５千棟を対象に確実な普及啓発を行う</a:t>
            </a:r>
            <a:r>
              <a:rPr lang="ja-JP" sz="1100" kern="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5" name="直線コネクタ 14"/>
          <p:cNvCxnSpPr/>
          <p:nvPr/>
        </p:nvCxnSpPr>
        <p:spPr>
          <a:xfrm>
            <a:off x="4915342" y="2333022"/>
            <a:ext cx="0" cy="363600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4923555" y="3017609"/>
            <a:ext cx="180340" cy="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902090" y="5961243"/>
            <a:ext cx="180340" cy="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082430" y="5367079"/>
            <a:ext cx="3892053" cy="1188328"/>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p>
            <a:pPr marL="76200" marR="152400" indent="-76200" algn="just">
              <a:lnSpc>
                <a:spcPts val="1600"/>
              </a:lnSpc>
              <a:spcAft>
                <a:spcPts val="0"/>
              </a:spcAft>
            </a:pP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３．広域緊急交通路沿道</a:t>
            </a:r>
            <a:r>
              <a:rPr lang="ja-JP" sz="1400" b="1" kern="100" dirty="0" smtClean="0">
                <a:effectLst/>
                <a:latin typeface="Meiryo UI" panose="020B0604030504040204" pitchFamily="50" charset="-128"/>
                <a:ea typeface="Meiryo UI" panose="020B0604030504040204" pitchFamily="50" charset="-128"/>
                <a:cs typeface="Meiryo UI" panose="020B0604030504040204" pitchFamily="50" charset="-128"/>
              </a:rPr>
              <a:t>建築物</a:t>
            </a:r>
            <a:endParaRPr lang="en-US" altLang="ja-JP" sz="14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6200" marR="152400" indent="-76200" algn="just">
              <a:lnSpc>
                <a:spcPts val="1600"/>
              </a:lnSpc>
              <a:spcAft>
                <a:spcPts val="0"/>
              </a:spcAft>
            </a:pPr>
            <a:r>
              <a:rPr lang="ja-JP" altLang="en-US" sz="14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kern="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kern="100" dirty="0" smtClean="0">
              <a:latin typeface="Meiryo UI" panose="020B0604030504040204" pitchFamily="50" charset="-128"/>
              <a:ea typeface="Meiryo UI" panose="020B0604030504040204" pitchFamily="50" charset="-128"/>
              <a:cs typeface="Meiryo UI" panose="020B0604030504040204" pitchFamily="50" charset="-128"/>
            </a:endParaRPr>
          </a:p>
          <a:p>
            <a:pPr marL="76200" marR="152400" indent="-76200" algn="just">
              <a:lnSpc>
                <a:spcPts val="1600"/>
              </a:lnSpc>
              <a:spcAft>
                <a:spcPts val="0"/>
              </a:spcAft>
            </a:pPr>
            <a:r>
              <a:rPr lang="ja-JP" altLang="en-US" sz="1400" b="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検討を踏まえて</a:t>
            </a:r>
            <a:r>
              <a:rPr lang="ja-JP" altLang="en-US" sz="1600" b="1" u="sng"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改定</a:t>
            </a:r>
            <a:endParaRPr lang="ja-JP" sz="1600" u="sng"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6200" marR="152400" indent="-76200" algn="just">
              <a:lnSpc>
                <a:spcPts val="1400"/>
              </a:lnSpc>
              <a:spcAft>
                <a:spcPts val="0"/>
              </a:spcAft>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p:cNvCxnSpPr/>
          <p:nvPr/>
        </p:nvCxnSpPr>
        <p:spPr>
          <a:xfrm>
            <a:off x="4921015" y="4361527"/>
            <a:ext cx="180340" cy="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sp>
        <p:nvSpPr>
          <p:cNvPr id="20" name="テキスト ボックス 13"/>
          <p:cNvSpPr txBox="1"/>
          <p:nvPr/>
        </p:nvSpPr>
        <p:spPr>
          <a:xfrm>
            <a:off x="5101355" y="2364451"/>
            <a:ext cx="3575894" cy="43200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R="152400"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着実に危険な住宅・建築物を減らすため</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、個別</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に進行管理・評価できるような具体的な</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目標</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1" name="直線コネクタ 20"/>
          <p:cNvCxnSpPr/>
          <p:nvPr/>
        </p:nvCxnSpPr>
        <p:spPr>
          <a:xfrm>
            <a:off x="4924244" y="3440638"/>
            <a:ext cx="180340" cy="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5082430" y="3278638"/>
            <a:ext cx="3892053" cy="324000"/>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152400">
              <a:lnSpc>
                <a:spcPts val="1800"/>
              </a:lnSpc>
              <a:spcAft>
                <a:spcPts val="0"/>
              </a:spcAft>
            </a:pP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１－２．分譲</a:t>
            </a:r>
            <a:r>
              <a:rPr lang="ja-JP" sz="1400" b="1" kern="100" dirty="0" smtClean="0">
                <a:effectLst/>
                <a:latin typeface="Meiryo UI" panose="020B0604030504040204" pitchFamily="50" charset="-128"/>
                <a:ea typeface="Meiryo UI" panose="020B0604030504040204" pitchFamily="50" charset="-128"/>
                <a:cs typeface="Meiryo UI" panose="020B0604030504040204" pitchFamily="50" charset="-128"/>
              </a:rPr>
              <a:t>マンション</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123088" y="1052529"/>
            <a:ext cx="4860000" cy="723275"/>
          </a:xfrm>
          <a:prstGeom prst="rect">
            <a:avLst/>
          </a:prstGeom>
          <a:ln w="19050">
            <a:solidFill>
              <a:srgbClr val="1F497D"/>
            </a:solidFill>
          </a:ln>
        </p:spPr>
        <p:txBody>
          <a:bodyPr wrap="square">
            <a:spAutoFit/>
          </a:bodyPr>
          <a:lstStyle/>
          <a:p>
            <a:pPr marL="720000" indent="-720000">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「住宅建築物耐震</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ヵ年戦略・大阪」</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720000" indent="-720000">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個別に進行管理・評価できるような具体的な目標</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34485" y="1992259"/>
            <a:ext cx="4222253" cy="3530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marR="152400" algn="ctr">
              <a:lnSpc>
                <a:spcPts val="1800"/>
              </a:lnSpc>
              <a:spcAft>
                <a:spcPts val="0"/>
              </a:spcAft>
            </a:pPr>
            <a:r>
              <a:rPr lang="ja-JP" sz="1600" b="1" kern="100" dirty="0">
                <a:effectLst/>
                <a:latin typeface="Meiryo UI" panose="020B0604030504040204" pitchFamily="50" charset="-128"/>
                <a:ea typeface="Meiryo UI" panose="020B0604030504040204" pitchFamily="50" charset="-128"/>
                <a:cs typeface="Meiryo UI" panose="020B0604030504040204" pitchFamily="50" charset="-128"/>
              </a:rPr>
              <a:t>目標２－１　民間住宅・建築物の具体的な目標</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464685" y="2862861"/>
            <a:ext cx="3892053" cy="324000"/>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152400">
              <a:lnSpc>
                <a:spcPts val="1800"/>
              </a:lnSpc>
              <a:spcAft>
                <a:spcPts val="0"/>
              </a:spcAft>
            </a:pP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１－１．木造</a:t>
            </a:r>
            <a:r>
              <a:rPr lang="ja-JP" sz="1400" b="1" kern="100" dirty="0" smtClean="0">
                <a:effectLst/>
                <a:latin typeface="Meiryo UI" panose="020B0604030504040204" pitchFamily="50" charset="-128"/>
                <a:ea typeface="Meiryo UI" panose="020B0604030504040204" pitchFamily="50" charset="-128"/>
                <a:cs typeface="Meiryo UI" panose="020B0604030504040204" pitchFamily="50" charset="-128"/>
              </a:rPr>
              <a:t>住宅</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464685" y="3734781"/>
            <a:ext cx="3892053" cy="1472569"/>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p>
            <a:pPr marL="152400" marR="152400" indent="-152400" algn="just">
              <a:lnSpc>
                <a:spcPts val="1600"/>
              </a:lnSpc>
              <a:spcAft>
                <a:spcPts val="0"/>
              </a:spcAft>
            </a:pP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２．多数の者が利用する建築物</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6200" marR="152400" indent="-76200" algn="just">
              <a:lnSpc>
                <a:spcPts val="1400"/>
              </a:lnSpc>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sz="1100" kern="0" dirty="0">
                <a:effectLst/>
                <a:latin typeface="Meiryo UI" panose="020B0604030504040204" pitchFamily="50" charset="-128"/>
                <a:ea typeface="Meiryo UI" panose="020B0604030504040204" pitchFamily="50" charset="-128"/>
                <a:cs typeface="Meiryo UI" panose="020B0604030504040204" pitchFamily="50" charset="-128"/>
              </a:rPr>
              <a:t>耐震性が不足する全ての建築物約５千棟を対象に確実な普及啓発を行う</a:t>
            </a:r>
            <a:r>
              <a:rPr lang="ja-JP" sz="1100" kern="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6200" marR="3175" indent="-76200" algn="just">
              <a:lnSpc>
                <a:spcPts val="1400"/>
              </a:lnSpc>
              <a:spcAft>
                <a:spcPts val="0"/>
              </a:spcAft>
              <a:tabLst>
                <a:tab pos="5311140" algn="l"/>
              </a:tabLst>
            </a:pP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耐震診断が義務となる大規模な建築</a:t>
            </a:r>
            <a:r>
              <a:rPr lang="ja-JP" sz="11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物のなかで、病院や学校など特</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に公共性の高いものや災害時に避難所として利用することが可能なホテル、旅館などを優先して耐震化を促進する。</a:t>
            </a:r>
          </a:p>
        </p:txBody>
      </p:sp>
      <p:cxnSp>
        <p:nvCxnSpPr>
          <p:cNvPr id="34" name="直線コネクタ 33"/>
          <p:cNvCxnSpPr/>
          <p:nvPr/>
        </p:nvCxnSpPr>
        <p:spPr>
          <a:xfrm>
            <a:off x="297597" y="2334292"/>
            <a:ext cx="0" cy="363600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305810" y="3018879"/>
            <a:ext cx="180340" cy="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284345" y="5962513"/>
            <a:ext cx="180340" cy="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464685" y="5368349"/>
            <a:ext cx="3892053" cy="1188328"/>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p>
            <a:pPr marL="76200" marR="152400" indent="-76200" algn="just">
              <a:lnSpc>
                <a:spcPts val="1600"/>
              </a:lnSpc>
              <a:spcAft>
                <a:spcPts val="0"/>
              </a:spcAft>
            </a:pP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３．広域緊急交通路沿道建築物</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6200" marR="152400" indent="-76200" algn="just">
              <a:lnSpc>
                <a:spcPts val="1400"/>
              </a:lnSpc>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・災害時の道路機能を確保するため、今後、耐震診断の結果により耐震性が不足すると報告を受けた全ての建築物を対象に確実な普及啓発を行う。</a:t>
            </a:r>
          </a:p>
          <a:p>
            <a:pPr marL="76200" marR="152400" indent="-76200" algn="just">
              <a:lnSpc>
                <a:spcPts val="1400"/>
              </a:lnSpc>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・耐震性が低いものや建物の集積状況から道路を封鎖する危険性の高い建築物を優先して耐震化を促進する。</a:t>
            </a:r>
          </a:p>
        </p:txBody>
      </p:sp>
      <p:cxnSp>
        <p:nvCxnSpPr>
          <p:cNvPr id="40" name="直線コネクタ 39"/>
          <p:cNvCxnSpPr/>
          <p:nvPr/>
        </p:nvCxnSpPr>
        <p:spPr>
          <a:xfrm>
            <a:off x="303270" y="4362797"/>
            <a:ext cx="180340" cy="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sp>
        <p:nvSpPr>
          <p:cNvPr id="43" name="テキスト ボックス 13"/>
          <p:cNvSpPr txBox="1"/>
          <p:nvPr/>
        </p:nvSpPr>
        <p:spPr>
          <a:xfrm>
            <a:off x="483610" y="2365721"/>
            <a:ext cx="3575894" cy="43200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R="152400"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着実に危険な住宅・建築物を減らすため</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、個別</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に進行管理・評価できるような具体的な</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目標</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4" name="直線コネクタ 43"/>
          <p:cNvCxnSpPr/>
          <p:nvPr/>
        </p:nvCxnSpPr>
        <p:spPr>
          <a:xfrm>
            <a:off x="306499" y="3441908"/>
            <a:ext cx="180340" cy="0"/>
          </a:xfrm>
          <a:prstGeom prst="line">
            <a:avLst/>
          </a:prstGeom>
          <a:ln w="19050">
            <a:solidFill>
              <a:srgbClr val="1F497D"/>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464685" y="3279908"/>
            <a:ext cx="3892053" cy="324000"/>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R="152400">
              <a:lnSpc>
                <a:spcPts val="1800"/>
              </a:lnSpc>
              <a:spcAft>
                <a:spcPts val="0"/>
              </a:spcAft>
            </a:pPr>
            <a:r>
              <a:rPr lang="ja-JP" sz="1400" b="1" kern="100" dirty="0">
                <a:effectLst/>
                <a:latin typeface="Meiryo UI" panose="020B0604030504040204" pitchFamily="50" charset="-128"/>
                <a:ea typeface="Meiryo UI" panose="020B0604030504040204" pitchFamily="50" charset="-128"/>
                <a:cs typeface="Meiryo UI" panose="020B0604030504040204" pitchFamily="50" charset="-128"/>
              </a:rPr>
              <a:t>１－２．分譲</a:t>
            </a:r>
            <a:r>
              <a:rPr lang="ja-JP" sz="1400" b="1" kern="100" dirty="0" smtClean="0">
                <a:effectLst/>
                <a:latin typeface="Meiryo UI" panose="020B0604030504040204" pitchFamily="50" charset="-128"/>
                <a:ea typeface="Meiryo UI" panose="020B0604030504040204" pitchFamily="50" charset="-128"/>
                <a:cs typeface="Meiryo UI" panose="020B0604030504040204" pitchFamily="50" charset="-128"/>
              </a:rPr>
              <a:t>マンション</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右矢印 49"/>
          <p:cNvSpPr/>
          <p:nvPr/>
        </p:nvSpPr>
        <p:spPr>
          <a:xfrm>
            <a:off x="4417542" y="3973942"/>
            <a:ext cx="453793" cy="842078"/>
          </a:xfrm>
          <a:prstGeom prst="rightArrow">
            <a:avLst>
              <a:gd name="adj1" fmla="val 50000"/>
              <a:gd name="adj2" fmla="val 6959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5385150" y="4394980"/>
            <a:ext cx="3384000" cy="812369"/>
          </a:xfrm>
          <a:prstGeom prst="rect">
            <a:avLst/>
          </a:prstGeom>
          <a:ln w="19050">
            <a:solidFill>
              <a:srgbClr val="1F497D"/>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000"/>
              </a:lnSpc>
              <a:spcAft>
                <a:spcPts val="0"/>
              </a:spcAft>
            </a:pPr>
            <a:r>
              <a:rPr lang="ja-JP" altLang="en-US" sz="1400" b="1" kern="0" dirty="0" smtClean="0">
                <a:effectLst/>
                <a:latin typeface="Meiryo UI" panose="020B0604030504040204" pitchFamily="50" charset="-128"/>
                <a:ea typeface="Meiryo UI" panose="020B0604030504040204" pitchFamily="50" charset="-128"/>
                <a:cs typeface="Meiryo UI" panose="020B0604030504040204" pitchFamily="50" charset="-128"/>
              </a:rPr>
              <a:t>○ 耐震診断が義務となる大規模な建築物</a:t>
            </a:r>
            <a:endParaRPr lang="en-US" altLang="ja-JP" sz="1400" b="1" kern="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spcAft>
                <a:spcPts val="0"/>
              </a:spcAft>
            </a:pPr>
            <a:r>
              <a:rPr lang="ja-JP" altLang="en-US" sz="1100" kern="0" dirty="0" smtClean="0">
                <a:latin typeface="Meiryo UI" panose="020B0604030504040204" pitchFamily="50" charset="-128"/>
                <a:ea typeface="Meiryo UI" panose="020B0604030504040204" pitchFamily="50" charset="-128"/>
                <a:cs typeface="Meiryo UI" panose="020B0604030504040204" pitchFamily="50" charset="-128"/>
              </a:rPr>
              <a:t>　　　（要緊急安全確認大規模建築物）</a:t>
            </a:r>
            <a:endParaRPr lang="en-US" altLang="ja-JP" sz="1100" kern="0" dirty="0" smtClean="0">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spcAft>
                <a:spcPts val="0"/>
              </a:spcAft>
            </a:pPr>
            <a:r>
              <a:rPr lang="ja-JP" altLang="en-US" sz="1100" kern="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検討を踏まえて</a:t>
            </a:r>
            <a:r>
              <a:rPr lang="ja-JP" altLang="en-US" sz="1600" b="1" u="sng"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改定</a:t>
            </a:r>
            <a:endParaRPr lang="en-US" altLang="ja-JP" sz="1600" b="1" u="sng"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5104584" y="1121778"/>
            <a:ext cx="4039416" cy="656590"/>
          </a:xfrm>
          <a:prstGeom prst="rect">
            <a:avLst/>
          </a:prstGeom>
        </p:spPr>
        <p:txBody>
          <a:bodyPr wrap="square">
            <a:spAutoFit/>
          </a:bodyPr>
          <a:lstStyle/>
          <a:p>
            <a:pPr marL="540000" indent="-540000">
              <a:lnSpc>
                <a:spcPts val="22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論点：</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目標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達成のためには、どのような取組みを行うべきか</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8823775" y="6515964"/>
            <a:ext cx="383438" cy="307777"/>
          </a:xfrm>
          <a:prstGeom prst="rect">
            <a:avLst/>
          </a:prstGeom>
          <a:noFill/>
        </p:spPr>
        <p:txBody>
          <a:bodyPr wrap="none" rtlCol="0">
            <a:spAutoFit/>
          </a:bodyPr>
          <a:lstStyle/>
          <a:p>
            <a:r>
              <a:rPr kumimoji="1" lang="en-US" altLang="ja-JP" sz="1400" dirty="0" smtClean="0"/>
              <a:t>16</a:t>
            </a:r>
            <a:endParaRPr kumimoji="1" lang="ja-JP" altLang="en-US" sz="1400" dirty="0"/>
          </a:p>
        </p:txBody>
      </p:sp>
    </p:spTree>
    <p:extLst>
      <p:ext uri="{BB962C8B-B14F-4D97-AF65-F5344CB8AC3E}">
        <p14:creationId xmlns:p14="http://schemas.microsoft.com/office/powerpoint/2010/main" val="36317308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0" y="3227388"/>
            <a:ext cx="9144000" cy="404812"/>
          </a:xfrm>
        </p:spPr>
        <p:txBody>
          <a:bodyPr/>
          <a:lstStyle/>
          <a:p>
            <a:pPr algn="ctr"/>
            <a:r>
              <a:rPr lang="ja-JP" altLang="en-US" sz="3200" dirty="0"/>
              <a:t>参考　用語の</a:t>
            </a:r>
            <a:r>
              <a:rPr lang="ja-JP" altLang="en-US" sz="3200" dirty="0" smtClean="0"/>
              <a:t>説明</a:t>
            </a:r>
          </a:p>
        </p:txBody>
      </p:sp>
      <p:sp>
        <p:nvSpPr>
          <p:cNvPr id="4" name="テキスト ボックス 3"/>
          <p:cNvSpPr txBox="1"/>
          <p:nvPr/>
        </p:nvSpPr>
        <p:spPr>
          <a:xfrm>
            <a:off x="8823775" y="6515964"/>
            <a:ext cx="383438" cy="307777"/>
          </a:xfrm>
          <a:prstGeom prst="rect">
            <a:avLst/>
          </a:prstGeom>
          <a:noFill/>
        </p:spPr>
        <p:txBody>
          <a:bodyPr wrap="none" rtlCol="0">
            <a:spAutoFit/>
          </a:bodyPr>
          <a:lstStyle/>
          <a:p>
            <a:r>
              <a:rPr kumimoji="1" lang="en-US" altLang="ja-JP" sz="1400" dirty="0" smtClean="0"/>
              <a:t>17</a:t>
            </a:r>
            <a:endParaRPr kumimoji="1" lang="ja-JP" altLang="en-US" sz="1400" dirty="0"/>
          </a:p>
        </p:txBody>
      </p:sp>
    </p:spTree>
    <p:extLst>
      <p:ext uri="{BB962C8B-B14F-4D97-AF65-F5344CB8AC3E}">
        <p14:creationId xmlns:p14="http://schemas.microsoft.com/office/powerpoint/2010/main" val="2551331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130623" y="3935914"/>
            <a:ext cx="3956401" cy="19423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4866964" y="1957219"/>
            <a:ext cx="3956401" cy="12728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30624" y="1957219"/>
            <a:ext cx="3956401" cy="12728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488" y="200560"/>
            <a:ext cx="9036496" cy="629099"/>
          </a:xfrm>
        </p:spPr>
        <p:txBody>
          <a:bodyPr>
            <a:noAutofit/>
          </a:bodyPr>
          <a:lstStyle/>
          <a:p>
            <a:pPr algn="l"/>
            <a:r>
              <a:rPr lang="ja-JP" altLang="en-US" sz="2800" b="1" dirty="0" smtClean="0">
                <a:latin typeface="HG丸ｺﾞｼｯｸM-PRO" panose="020F0600000000000000" pitchFamily="50" charset="-128"/>
                <a:ea typeface="HG丸ｺﾞｼｯｸM-PRO" panose="020F0600000000000000" pitchFamily="50" charset="-128"/>
              </a:rPr>
              <a:t>（参考）</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用語の説明</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サブタイトル 2"/>
          <p:cNvSpPr txBox="1">
            <a:spLocks/>
          </p:cNvSpPr>
          <p:nvPr/>
        </p:nvSpPr>
        <p:spPr>
          <a:xfrm>
            <a:off x="572789" y="1130883"/>
            <a:ext cx="2013907" cy="4125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3000"/>
              </a:lnSpc>
              <a:spcBef>
                <a:spcPts val="0"/>
              </a:spcBef>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「国　基本方針」</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サブタイトル 2"/>
          <p:cNvSpPr txBox="1">
            <a:spLocks/>
          </p:cNvSpPr>
          <p:nvPr/>
        </p:nvSpPr>
        <p:spPr>
          <a:xfrm>
            <a:off x="4889503" y="1085728"/>
            <a:ext cx="1577637" cy="56378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3000"/>
              </a:lnSpc>
              <a:spcBef>
                <a:spcPts val="0"/>
              </a:spcBef>
              <a:buNone/>
            </a:pPr>
            <a:endParaRPr lang="en-US" altLang="ja-JP" sz="2000" dirty="0" smtClean="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4920927" y="1123328"/>
            <a:ext cx="4174541" cy="400110"/>
          </a:xfrm>
          <a:prstGeom prst="rect">
            <a:avLst/>
          </a:prstGeom>
        </p:spPr>
        <p:txBody>
          <a:bodyPr wrap="none">
            <a:spAutoFit/>
          </a:bodyPr>
          <a:lstStyle/>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「住宅建築物耐震</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ヵ年戦略・大阪」</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サブタイトル 2"/>
          <p:cNvSpPr txBox="1">
            <a:spLocks/>
          </p:cNvSpPr>
          <p:nvPr/>
        </p:nvSpPr>
        <p:spPr>
          <a:xfrm>
            <a:off x="198878" y="1523956"/>
            <a:ext cx="1577637" cy="42358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3000"/>
              </a:lnSpc>
              <a:spcBef>
                <a:spcPts val="0"/>
              </a:spcBef>
              <a:buNone/>
            </a:pPr>
            <a:endParaRPr lang="en-US" altLang="ja-JP" sz="2000" dirty="0" smtClean="0">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550458" y="2385054"/>
            <a:ext cx="3300904" cy="369332"/>
          </a:xfrm>
          <a:prstGeom prst="rect">
            <a:avLst/>
          </a:prstGeom>
        </p:spPr>
        <p:txBody>
          <a:bodyPr wrap="none">
            <a:spAutoFit/>
          </a:bodyPr>
          <a:lstStyle/>
          <a:p>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要緊急</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安全確認大規模建築物</a:t>
            </a:r>
            <a:endParaRPr lang="ja-JP" altLang="en-US" dirty="0"/>
          </a:p>
        </p:txBody>
      </p:sp>
      <p:sp>
        <p:nvSpPr>
          <p:cNvPr id="12" name="正方形/長方形 11"/>
          <p:cNvSpPr/>
          <p:nvPr/>
        </p:nvSpPr>
        <p:spPr>
          <a:xfrm>
            <a:off x="216274" y="1772553"/>
            <a:ext cx="2781531" cy="369332"/>
          </a:xfrm>
          <a:prstGeom prst="rect">
            <a:avLst/>
          </a:prstGeom>
          <a:solidFill>
            <a:schemeClr val="bg1"/>
          </a:solidFill>
          <a:ln w="28575">
            <a:solidFill>
              <a:schemeClr val="tx1"/>
            </a:solidFill>
          </a:ln>
        </p:spPr>
        <p:txBody>
          <a:bodyPr wrap="none">
            <a:spAutoFit/>
          </a:bodyPr>
          <a:lstStyle/>
          <a:p>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多数</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の者が利用する建築物</a:t>
            </a:r>
            <a:endParaRPr lang="ja-JP" altLang="en-US" dirty="0"/>
          </a:p>
        </p:txBody>
      </p:sp>
      <p:sp>
        <p:nvSpPr>
          <p:cNvPr id="13" name="正方形/長方形 12"/>
          <p:cNvSpPr/>
          <p:nvPr/>
        </p:nvSpPr>
        <p:spPr>
          <a:xfrm>
            <a:off x="202750" y="3741355"/>
            <a:ext cx="3070071" cy="369332"/>
          </a:xfrm>
          <a:prstGeom prst="rect">
            <a:avLst/>
          </a:prstGeom>
          <a:solidFill>
            <a:schemeClr val="bg1"/>
          </a:solidFill>
          <a:ln w="28575">
            <a:solidFill>
              <a:schemeClr val="tx1"/>
            </a:solidFill>
          </a:ln>
        </p:spPr>
        <p:txBody>
          <a:bodyPr wrap="none">
            <a:spAutoFit/>
          </a:bodyPr>
          <a:lstStyle/>
          <a:p>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要安全</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確認計画記載建築物</a:t>
            </a:r>
          </a:p>
        </p:txBody>
      </p:sp>
      <p:sp>
        <p:nvSpPr>
          <p:cNvPr id="9" name="正方形/長方形 8"/>
          <p:cNvSpPr/>
          <p:nvPr/>
        </p:nvSpPr>
        <p:spPr>
          <a:xfrm>
            <a:off x="190031" y="4186460"/>
            <a:ext cx="3954458" cy="646331"/>
          </a:xfrm>
          <a:prstGeom prst="rect">
            <a:avLst/>
          </a:prstGeom>
        </p:spPr>
        <p:txBody>
          <a:bodyPr wrap="square">
            <a:spAutoFit/>
          </a:bodyPr>
          <a:lstStyle/>
          <a:p>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地方</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公共団体が指定</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緊急</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輸送道路等の避難路沿道建築物</a:t>
            </a:r>
            <a:endParaRPr lang="ja-JP" altLang="en-US" dirty="0"/>
          </a:p>
        </p:txBody>
      </p:sp>
      <p:sp>
        <p:nvSpPr>
          <p:cNvPr id="17" name="正方形/長方形 16"/>
          <p:cNvSpPr/>
          <p:nvPr/>
        </p:nvSpPr>
        <p:spPr>
          <a:xfrm>
            <a:off x="4995464" y="2224320"/>
            <a:ext cx="2278188" cy="738664"/>
          </a:xfrm>
          <a:prstGeom prst="rect">
            <a:avLst/>
          </a:prstGeom>
        </p:spPr>
        <p:txBody>
          <a:bodyPr wrap="none">
            <a:spAutoFit/>
          </a:bodyPr>
          <a:lstStyle/>
          <a:p>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耐震診断が義務となる</a:t>
            </a:r>
            <a:endParaRPr lang="en-US" altLang="ja-JP"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kern="100" dirty="0" smtClean="0">
                <a:latin typeface="Meiryo UI" panose="020B0604030504040204" pitchFamily="50" charset="-128"/>
                <a:ea typeface="Meiryo UI" panose="020B0604030504040204" pitchFamily="50" charset="-128"/>
                <a:cs typeface="Meiryo UI" panose="020B0604030504040204" pitchFamily="50" charset="-128"/>
              </a:rPr>
              <a:t>大規模</a:t>
            </a:r>
            <a:r>
              <a:rPr lang="ja-JP" altLang="en-US" sz="2400" kern="100" dirty="0">
                <a:latin typeface="Meiryo UI" panose="020B0604030504040204" pitchFamily="50" charset="-128"/>
                <a:ea typeface="Meiryo UI" panose="020B0604030504040204" pitchFamily="50" charset="-128"/>
                <a:cs typeface="Meiryo UI" panose="020B0604030504040204" pitchFamily="50" charset="-128"/>
              </a:rPr>
              <a:t>建築物</a:t>
            </a:r>
            <a:endParaRPr lang="ja-JP" altLang="en-US" sz="2400" dirty="0"/>
          </a:p>
        </p:txBody>
      </p:sp>
      <p:sp>
        <p:nvSpPr>
          <p:cNvPr id="18" name="正方形/長方形 17"/>
          <p:cNvSpPr/>
          <p:nvPr/>
        </p:nvSpPr>
        <p:spPr>
          <a:xfrm>
            <a:off x="4998687" y="1772553"/>
            <a:ext cx="2781531" cy="369332"/>
          </a:xfrm>
          <a:prstGeom prst="rect">
            <a:avLst/>
          </a:prstGeom>
          <a:solidFill>
            <a:schemeClr val="bg1"/>
          </a:solidFill>
          <a:ln w="28575">
            <a:solidFill>
              <a:schemeClr val="tx1"/>
            </a:solidFill>
          </a:ln>
        </p:spPr>
        <p:txBody>
          <a:bodyPr wrap="none">
            <a:spAutoFit/>
          </a:bodyPr>
          <a:lstStyle/>
          <a:p>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多数</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の者が利用する建築物</a:t>
            </a:r>
            <a:endParaRPr lang="ja-JP" altLang="en-US" dirty="0"/>
          </a:p>
        </p:txBody>
      </p:sp>
      <p:sp>
        <p:nvSpPr>
          <p:cNvPr id="19" name="正方形/長方形 18"/>
          <p:cNvSpPr/>
          <p:nvPr/>
        </p:nvSpPr>
        <p:spPr>
          <a:xfrm>
            <a:off x="4995464" y="4307952"/>
            <a:ext cx="3877985" cy="738664"/>
          </a:xfrm>
          <a:prstGeom prst="rect">
            <a:avLst/>
          </a:prstGeom>
        </p:spPr>
        <p:txBody>
          <a:bodyPr wrap="none">
            <a:spAutoFit/>
          </a:bodyPr>
          <a:lstStyle/>
          <a:p>
            <a:r>
              <a:rPr lang="ja-JP" altLang="en-US" kern="100" dirty="0">
                <a:latin typeface="Meiryo UI" panose="020B0604030504040204" pitchFamily="50" charset="-128"/>
                <a:ea typeface="Meiryo UI" panose="020B0604030504040204" pitchFamily="50" charset="-128"/>
                <a:cs typeface="Meiryo UI" panose="020B0604030504040204" pitchFamily="50" charset="-128"/>
              </a:rPr>
              <a:t>耐震診断義務化対象建築物</a:t>
            </a:r>
            <a:endParaRPr lang="ja-JP" altLang="en-US" dirty="0"/>
          </a:p>
          <a:p>
            <a:r>
              <a:rPr lang="ja-JP" altLang="en-US" sz="2400" kern="100" dirty="0" smtClean="0">
                <a:latin typeface="Meiryo UI" panose="020B0604030504040204" pitchFamily="50" charset="-128"/>
                <a:ea typeface="Meiryo UI" panose="020B0604030504040204" pitchFamily="50" charset="-128"/>
                <a:cs typeface="Meiryo UI" panose="020B0604030504040204" pitchFamily="50" charset="-128"/>
              </a:rPr>
              <a:t>広域緊急交通路沿道建築物</a:t>
            </a:r>
            <a:endParaRPr lang="ja-JP" altLang="en-US" dirty="0"/>
          </a:p>
        </p:txBody>
      </p:sp>
      <p:sp>
        <p:nvSpPr>
          <p:cNvPr id="11" name="右矢印 10"/>
          <p:cNvSpPr/>
          <p:nvPr/>
        </p:nvSpPr>
        <p:spPr>
          <a:xfrm>
            <a:off x="3994855" y="2375543"/>
            <a:ext cx="968036" cy="3600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a:off x="4022151" y="4442692"/>
            <a:ext cx="968036" cy="36000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88056" y="5110735"/>
            <a:ext cx="3954458" cy="646331"/>
          </a:xfrm>
          <a:prstGeom prst="rect">
            <a:avLst/>
          </a:prstGeom>
        </p:spPr>
        <p:txBody>
          <a:bodyPr wrap="square">
            <a:spAutoFit/>
          </a:bodyPr>
          <a:lstStyle/>
          <a:p>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都道府県が指定する、庁舎、避難所等</a:t>
            </a:r>
            <a:endParaRPr lang="en-US" altLang="ja-JP"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の防災拠点</a:t>
            </a:r>
            <a:endParaRPr lang="ja-JP" altLang="en-US" dirty="0"/>
          </a:p>
        </p:txBody>
      </p:sp>
      <p:sp>
        <p:nvSpPr>
          <p:cNvPr id="26" name="テキスト ボックス 25"/>
          <p:cNvSpPr txBox="1"/>
          <p:nvPr/>
        </p:nvSpPr>
        <p:spPr>
          <a:xfrm>
            <a:off x="8823775" y="6515964"/>
            <a:ext cx="383438" cy="307777"/>
          </a:xfrm>
          <a:prstGeom prst="rect">
            <a:avLst/>
          </a:prstGeom>
          <a:noFill/>
        </p:spPr>
        <p:txBody>
          <a:bodyPr wrap="none" rtlCol="0">
            <a:spAutoFit/>
          </a:bodyPr>
          <a:lstStyle/>
          <a:p>
            <a:r>
              <a:rPr kumimoji="1" lang="en-US" altLang="ja-JP" sz="1400" dirty="0" smtClean="0"/>
              <a:t>18</a:t>
            </a:r>
            <a:endParaRPr kumimoji="1" lang="ja-JP" altLang="en-US" sz="1400" dirty="0"/>
          </a:p>
        </p:txBody>
      </p:sp>
    </p:spTree>
    <p:extLst>
      <p:ext uri="{BB962C8B-B14F-4D97-AF65-F5344CB8AC3E}">
        <p14:creationId xmlns:p14="http://schemas.microsoft.com/office/powerpoint/2010/main" val="3342055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8" y="200560"/>
            <a:ext cx="9036496" cy="629099"/>
          </a:xfrm>
        </p:spPr>
        <p:txBody>
          <a:bodyPr>
            <a:noAutofit/>
          </a:bodyPr>
          <a:lstStyle/>
          <a:p>
            <a:pPr algn="l"/>
            <a:r>
              <a:rPr lang="ja-JP" altLang="en-US" sz="2800" b="1" dirty="0" smtClean="0">
                <a:latin typeface="HG丸ｺﾞｼｯｸM-PRO" panose="020F0600000000000000" pitchFamily="50" charset="-128"/>
                <a:ea typeface="HG丸ｺﾞｼｯｸM-PRO" panose="020F0600000000000000" pitchFamily="50" charset="-128"/>
              </a:rPr>
              <a:t>（参考）</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用語の説明</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サブタイトル 2"/>
          <p:cNvSpPr txBox="1">
            <a:spLocks/>
          </p:cNvSpPr>
          <p:nvPr/>
        </p:nvSpPr>
        <p:spPr>
          <a:xfrm>
            <a:off x="169551" y="994752"/>
            <a:ext cx="8804897" cy="576089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2500"/>
              </a:lnSpc>
              <a:spcBef>
                <a:spcPts val="0"/>
              </a:spcBef>
              <a:buNone/>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多数の者が利用する建築物</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500"/>
              </a:lnSpc>
              <a:spcBef>
                <a:spcPts val="0"/>
              </a:spcBef>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学校、病院、ホテル、事務所等一定規模以上で多数の人々が利用する建築物。下記の要緊急安全確認大規模建築物を含む。</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500"/>
              </a:lnSpc>
              <a:spcBef>
                <a:spcPts val="600"/>
              </a:spcBef>
              <a:buNone/>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要緊急安全確認大規模建築物</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500"/>
              </a:lnSpc>
              <a:spcBef>
                <a:spcPts val="0"/>
              </a:spcBef>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病院、店舗、旅館等の不特定多数の者が利用する建築物及び学校、老人ホーム等の避難に配慮を要する建築物及び学校、老人ホーム等の避難に配慮を要する者が利用する建築物等のうち大規模なもの。</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500"/>
              </a:lnSpc>
              <a:spcBef>
                <a:spcPts val="0"/>
              </a:spcBef>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「住宅建築物耐震</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ヵ年戦略・大阪」では「耐震診断が義務となる大規模建築物」と記載。</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500"/>
              </a:lnSpc>
              <a:spcBef>
                <a:spcPts val="600"/>
              </a:spcBef>
              <a:buNone/>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要安全確認計画記載建築物</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500"/>
              </a:lnSpc>
              <a:spcBef>
                <a:spcPts val="0"/>
              </a:spcBef>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地方公共団体が指定する緊急輸送道路等の避難路沿道建築物や都道府県が指定する庁舎、避難所等の防災拠点施設。</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500"/>
              </a:lnSpc>
              <a:spcBef>
                <a:spcPts val="0"/>
              </a:spcBef>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大阪府では広域緊急交通路の一部を耐震診断義務化対象路線として指定しており、「住宅建築物耐震</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ヵ年戦略・大阪」では、その沿道にある倒壊時に道路を閉塞する可能性がある建築物</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「広域緊急交通路沿道建築物」と記載。</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500"/>
              </a:lnSpc>
              <a:spcBef>
                <a:spcPts val="600"/>
              </a:spcBef>
              <a:buNone/>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耐震診断義務付け建築物</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500"/>
              </a:lnSpc>
              <a:spcBef>
                <a:spcPts val="0"/>
              </a:spcBef>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要緊急安全確認大規模建築物及び要安全確認計画記載建築物で、「</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住宅建築物耐震</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ヵ年戦略・大阪</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」では</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「耐震診断が義務となる大規模建築物</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」及び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「広域緊急交通路沿道建築物</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」と記載。</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耐震診断の実施とその結果の報告を義務付け、所管行政庁において当該結果の公表を行う。</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8823775" y="6515964"/>
            <a:ext cx="383438" cy="307777"/>
          </a:xfrm>
          <a:prstGeom prst="rect">
            <a:avLst/>
          </a:prstGeom>
          <a:noFill/>
        </p:spPr>
        <p:txBody>
          <a:bodyPr wrap="none" rtlCol="0">
            <a:spAutoFit/>
          </a:bodyPr>
          <a:lstStyle/>
          <a:p>
            <a:r>
              <a:rPr kumimoji="1" lang="en-US" altLang="ja-JP" sz="1400" dirty="0" smtClean="0"/>
              <a:t>19</a:t>
            </a:r>
            <a:endParaRPr kumimoji="1" lang="ja-JP" altLang="en-US" sz="1400" dirty="0"/>
          </a:p>
        </p:txBody>
      </p:sp>
    </p:spTree>
    <p:extLst>
      <p:ext uri="{BB962C8B-B14F-4D97-AF65-F5344CB8AC3E}">
        <p14:creationId xmlns:p14="http://schemas.microsoft.com/office/powerpoint/2010/main" val="747115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0" y="3227388"/>
            <a:ext cx="9144000" cy="404812"/>
          </a:xfrm>
        </p:spPr>
        <p:txBody>
          <a:bodyPr/>
          <a:lstStyle/>
          <a:p>
            <a:pPr algn="ctr"/>
            <a:r>
              <a:rPr lang="ja-JP" altLang="en-US" sz="3200" dirty="0"/>
              <a:t>１　</a:t>
            </a:r>
            <a:r>
              <a:rPr lang="ja-JP" altLang="en-US" sz="3200" dirty="0" smtClean="0"/>
              <a:t>「住宅</a:t>
            </a:r>
            <a:r>
              <a:rPr lang="ja-JP" altLang="en-US" sz="3200" dirty="0"/>
              <a:t>建築物耐震</a:t>
            </a:r>
            <a:r>
              <a:rPr lang="en-US" altLang="ja-JP" sz="3200" dirty="0"/>
              <a:t>10</a:t>
            </a:r>
            <a:r>
              <a:rPr lang="ja-JP" altLang="en-US" sz="3200" dirty="0"/>
              <a:t>ヵ年戦略・</a:t>
            </a:r>
            <a:r>
              <a:rPr lang="ja-JP" altLang="en-US" sz="3200" dirty="0" smtClean="0"/>
              <a:t>大阪」の概要</a:t>
            </a:r>
          </a:p>
        </p:txBody>
      </p:sp>
      <p:sp>
        <p:nvSpPr>
          <p:cNvPr id="3" name="テキスト ボックス 2"/>
          <p:cNvSpPr txBox="1"/>
          <p:nvPr/>
        </p:nvSpPr>
        <p:spPr>
          <a:xfrm>
            <a:off x="8823775" y="6515964"/>
            <a:ext cx="284052" cy="307777"/>
          </a:xfrm>
          <a:prstGeom prst="rect">
            <a:avLst/>
          </a:prstGeom>
          <a:noFill/>
        </p:spPr>
        <p:txBody>
          <a:bodyPr wrap="none" rtlCol="0">
            <a:spAutoFit/>
          </a:bodyPr>
          <a:lstStyle/>
          <a:p>
            <a:r>
              <a:rPr kumimoji="1" lang="en-US" altLang="ja-JP" sz="1400" dirty="0" smtClean="0"/>
              <a:t>1</a:t>
            </a:r>
            <a:endParaRPr kumimoji="1" lang="ja-JP" altLang="en-US" sz="1400" dirty="0"/>
          </a:p>
        </p:txBody>
      </p:sp>
    </p:spTree>
    <p:extLst>
      <p:ext uri="{BB962C8B-B14F-4D97-AF65-F5344CB8AC3E}">
        <p14:creationId xmlns:p14="http://schemas.microsoft.com/office/powerpoint/2010/main" val="1499923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74426" y="890771"/>
            <a:ext cx="8904474" cy="584775"/>
          </a:xfrm>
          <a:prstGeom prst="rect">
            <a:avLst/>
          </a:prstGeom>
          <a:noFill/>
        </p:spPr>
        <p:txBody>
          <a:bodyPr wrap="square" rtlCol="0">
            <a:spAutoFit/>
          </a:bodyPr>
          <a:lstStyle/>
          <a:p>
            <a:r>
              <a:rPr lang="ja-JP" altLang="en-US" sz="1600" dirty="0" smtClean="0"/>
              <a:t>耐震改修促進法および国の基本方針に基づき、</a:t>
            </a:r>
            <a:r>
              <a:rPr lang="ja-JP" altLang="en-US" sz="1600" dirty="0"/>
              <a:t>大阪府で</a:t>
            </a:r>
            <a:r>
              <a:rPr lang="ja-JP" altLang="en-US" sz="1600" dirty="0" smtClean="0"/>
              <a:t>は平成</a:t>
            </a:r>
            <a:r>
              <a:rPr lang="en-US" altLang="ja-JP" sz="1600" dirty="0" smtClean="0"/>
              <a:t>18</a:t>
            </a:r>
            <a:r>
              <a:rPr lang="ja-JP" altLang="en-US" sz="1600" dirty="0" smtClean="0"/>
              <a:t>年に「住宅建築物耐震</a:t>
            </a:r>
            <a:r>
              <a:rPr lang="en-US" altLang="ja-JP" sz="1600" dirty="0" smtClean="0"/>
              <a:t>10</a:t>
            </a:r>
            <a:r>
              <a:rPr lang="ja-JP" altLang="en-US" sz="1600" dirty="0" smtClean="0"/>
              <a:t>ヵ年戦略・大阪」を策定し、耐震化の促進に取組んできた。</a:t>
            </a:r>
            <a:endParaRPr kumimoji="1" lang="ja-JP" altLang="en-US" sz="2000" dirty="0"/>
          </a:p>
        </p:txBody>
      </p:sp>
      <p:sp>
        <p:nvSpPr>
          <p:cNvPr id="10" name="タイトル 1"/>
          <p:cNvSpPr txBox="1">
            <a:spLocks/>
          </p:cNvSpPr>
          <p:nvPr/>
        </p:nvSpPr>
        <p:spPr bwMode="auto">
          <a:xfrm>
            <a:off x="0" y="243220"/>
            <a:ext cx="7112000"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lvl1pPr algn="l" rtl="0" eaLnBrk="0" fontAlgn="base" hangingPunct="0">
              <a:spcBef>
                <a:spcPct val="0"/>
              </a:spcBef>
              <a:spcAft>
                <a:spcPct val="0"/>
              </a:spcAft>
              <a:defRPr kumimoji="1" sz="4000" b="1" cap="all">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2400" kern="0" dirty="0"/>
              <a:t>１　</a:t>
            </a:r>
            <a:r>
              <a:rPr lang="ja-JP" altLang="en-US" sz="2400" kern="0" dirty="0" smtClean="0"/>
              <a:t>「住宅建築物耐震</a:t>
            </a:r>
            <a:r>
              <a:rPr lang="en-US" altLang="ja-JP" sz="2400" kern="0" dirty="0" smtClean="0"/>
              <a:t>10</a:t>
            </a:r>
            <a:r>
              <a:rPr lang="ja-JP" altLang="en-US" sz="2400" kern="0" dirty="0"/>
              <a:t>ヵ年戦略･</a:t>
            </a:r>
            <a:r>
              <a:rPr lang="ja-JP" altLang="en-US" sz="2400" kern="0" dirty="0" smtClean="0"/>
              <a:t>大阪」の概要</a:t>
            </a:r>
            <a:endParaRPr lang="ja-JP" altLang="en-US" sz="2400" kern="0" dirty="0"/>
          </a:p>
        </p:txBody>
      </p:sp>
      <p:graphicFrame>
        <p:nvGraphicFramePr>
          <p:cNvPr id="2" name="表 1"/>
          <p:cNvGraphicFramePr>
            <a:graphicFrameLocks noGrp="1"/>
          </p:cNvGraphicFramePr>
          <p:nvPr>
            <p:extLst>
              <p:ext uri="{D42A27DB-BD31-4B8C-83A1-F6EECF244321}">
                <p14:modId xmlns:p14="http://schemas.microsoft.com/office/powerpoint/2010/main" val="2074816870"/>
              </p:ext>
            </p:extLst>
          </p:nvPr>
        </p:nvGraphicFramePr>
        <p:xfrm>
          <a:off x="53165" y="1536660"/>
          <a:ext cx="8983332" cy="5014476"/>
        </p:xfrm>
        <a:graphic>
          <a:graphicData uri="http://schemas.openxmlformats.org/drawingml/2006/table">
            <a:tbl>
              <a:tblPr firstRow="1" bandRow="1">
                <a:tableStyleId>{F2DE63D5-997A-4646-A377-4702673A728D}</a:tableStyleId>
              </a:tblPr>
              <a:tblGrid>
                <a:gridCol w="861126">
                  <a:extLst>
                    <a:ext uri="{9D8B030D-6E8A-4147-A177-3AD203B41FA5}">
                      <a16:colId xmlns:a16="http://schemas.microsoft.com/office/drawing/2014/main" val="20000"/>
                    </a:ext>
                  </a:extLst>
                </a:gridCol>
                <a:gridCol w="1434327">
                  <a:extLst>
                    <a:ext uri="{9D8B030D-6E8A-4147-A177-3AD203B41FA5}">
                      <a16:colId xmlns:a16="http://schemas.microsoft.com/office/drawing/2014/main" val="20001"/>
                    </a:ext>
                  </a:extLst>
                </a:gridCol>
                <a:gridCol w="4072270">
                  <a:extLst>
                    <a:ext uri="{9D8B030D-6E8A-4147-A177-3AD203B41FA5}">
                      <a16:colId xmlns:a16="http://schemas.microsoft.com/office/drawing/2014/main" val="20002"/>
                    </a:ext>
                  </a:extLst>
                </a:gridCol>
                <a:gridCol w="2615609">
                  <a:extLst>
                    <a:ext uri="{9D8B030D-6E8A-4147-A177-3AD203B41FA5}">
                      <a16:colId xmlns:a16="http://schemas.microsoft.com/office/drawing/2014/main" val="20003"/>
                    </a:ext>
                  </a:extLst>
                </a:gridCol>
              </a:tblGrid>
              <a:tr h="614208">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endParaRPr>
                    </a:p>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項目</a:t>
                      </a:r>
                    </a:p>
                  </a:txBody>
                  <a:tcPr>
                    <a:lnL w="3175" cap="flat" cmpd="sng" algn="ctr">
                      <a:solidFill>
                        <a:srgbClr val="1F497D"/>
                      </a:solidFill>
                      <a:prstDash val="solid"/>
                      <a:round/>
                      <a:headEnd type="none" w="med" len="med"/>
                      <a:tailEnd type="none" w="med" len="med"/>
                    </a:lnL>
                    <a:lnT w="3175" cap="flat" cmpd="sng" algn="ctr">
                      <a:solidFill>
                        <a:srgbClr val="1F497D"/>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chemeClr val="accent1"/>
                    </a:solidFill>
                  </a:tcPr>
                </a:tc>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endParaRPr>
                    </a:p>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法律</a:t>
                      </a:r>
                    </a:p>
                  </a:txBody>
                  <a:tcPr>
                    <a:lnR w="3175" cap="flat" cmpd="sng" algn="ctr">
                      <a:solidFill>
                        <a:schemeClr val="accent3"/>
                      </a:solidFill>
                      <a:prstDash val="solid"/>
                      <a:round/>
                      <a:headEnd type="none" w="med" len="med"/>
                      <a:tailEnd type="none" w="med" len="med"/>
                    </a:lnR>
                    <a:lnT w="3175" cap="flat" cmpd="sng" algn="ctr">
                      <a:solidFill>
                        <a:srgbClr val="1F497D"/>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chemeClr val="accent5">
                        <a:lumMod val="75000"/>
                      </a:schemeClr>
                    </a:solidFill>
                  </a:tcPr>
                </a:tc>
                <a:tc>
                  <a:txBody>
                    <a:bodyPr/>
                    <a:lstStyle/>
                    <a:p>
                      <a:pPr algn="ctr"/>
                      <a:r>
                        <a:rPr kumimoji="1" lang="ja-JP" altLang="en-US" sz="1600" dirty="0" smtClean="0">
                          <a:solidFill>
                            <a:schemeClr val="tx1"/>
                          </a:solidFill>
                        </a:rPr>
                        <a:t>国</a:t>
                      </a:r>
                      <a:endParaRPr kumimoji="1" lang="en-US" altLang="ja-JP" sz="1600" dirty="0" smtClean="0">
                        <a:solidFill>
                          <a:schemeClr val="tx1"/>
                        </a:solidFill>
                      </a:endParaRPr>
                    </a:p>
                    <a:p>
                      <a:pPr algn="ctr"/>
                      <a:r>
                        <a:rPr kumimoji="1" lang="ja-JP" altLang="en-US" sz="1600" dirty="0" smtClean="0">
                          <a:solidFill>
                            <a:schemeClr val="tx1"/>
                          </a:solidFill>
                        </a:rPr>
                        <a:t>基本方針</a:t>
                      </a:r>
                    </a:p>
                  </a:txBody>
                  <a:tcPr>
                    <a:lnL w="3175" cap="flat" cmpd="sng" algn="ctr">
                      <a:solidFill>
                        <a:schemeClr val="accent3"/>
                      </a:solidFill>
                      <a:prstDash val="solid"/>
                      <a:round/>
                      <a:headEnd type="none" w="med" len="med"/>
                      <a:tailEnd type="none" w="med" len="med"/>
                    </a:lnL>
                    <a:lnR w="3175" cap="flat" cmpd="sng" algn="ctr">
                      <a:solidFill>
                        <a:schemeClr val="accent3"/>
                      </a:solidFill>
                      <a:prstDash val="solid"/>
                      <a:round/>
                      <a:headEnd type="none" w="med" len="med"/>
                      <a:tailEnd type="none" w="med" len="med"/>
                    </a:lnR>
                    <a:lnT w="3175" cap="flat" cmpd="sng" algn="ctr">
                      <a:solidFill>
                        <a:srgbClr val="1F497D"/>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chemeClr val="accent5">
                        <a:lumMod val="75000"/>
                      </a:schemeClr>
                    </a:solidFill>
                  </a:tcPr>
                </a:tc>
                <a:tc>
                  <a:txBody>
                    <a:bodyPr/>
                    <a:lstStyle/>
                    <a:p>
                      <a:pPr algn="ctr"/>
                      <a:r>
                        <a:rPr kumimoji="1" lang="ja-JP" altLang="en-US" sz="1600" dirty="0" smtClean="0">
                          <a:solidFill>
                            <a:schemeClr val="tx1"/>
                          </a:solidFill>
                        </a:rPr>
                        <a:t>府</a:t>
                      </a:r>
                      <a:endParaRPr kumimoji="1" lang="en-US" altLang="ja-JP" sz="1600" dirty="0" smtClean="0">
                        <a:solidFill>
                          <a:schemeClr val="tx1"/>
                        </a:solidFill>
                      </a:endParaRPr>
                    </a:p>
                    <a:p>
                      <a:pPr algn="ctr"/>
                      <a:r>
                        <a:rPr kumimoji="1" lang="en-US" altLang="ja-JP" sz="1600" dirty="0" smtClean="0">
                          <a:solidFill>
                            <a:schemeClr val="tx1"/>
                          </a:solidFill>
                        </a:rPr>
                        <a:t>10</a:t>
                      </a:r>
                      <a:r>
                        <a:rPr kumimoji="1" lang="ja-JP" altLang="en-US" sz="1600" dirty="0" smtClean="0">
                          <a:solidFill>
                            <a:schemeClr val="tx1"/>
                          </a:solidFill>
                        </a:rPr>
                        <a:t>ヵ年戦略</a:t>
                      </a:r>
                      <a:endParaRPr kumimoji="1" lang="en-US" altLang="ja-JP" sz="1600" dirty="0" smtClean="0">
                        <a:solidFill>
                          <a:schemeClr val="tx1"/>
                        </a:solidFill>
                      </a:endParaRPr>
                    </a:p>
                  </a:txBody>
                  <a:tcPr>
                    <a:lnL w="3175" cap="flat" cmpd="sng" algn="ctr">
                      <a:solidFill>
                        <a:schemeClr val="accent3"/>
                      </a:solidFill>
                      <a:prstDash val="solid"/>
                      <a:round/>
                      <a:headEnd type="none" w="med" len="med"/>
                      <a:tailEnd type="none" w="med" len="med"/>
                    </a:lnL>
                    <a:lnR w="3175" cap="flat" cmpd="sng" algn="ctr">
                      <a:solidFill>
                        <a:srgbClr val="1F497D"/>
                      </a:solidFill>
                      <a:prstDash val="solid"/>
                      <a:round/>
                      <a:headEnd type="none" w="med" len="med"/>
                      <a:tailEnd type="none" w="med" len="med"/>
                    </a:lnR>
                    <a:lnT w="3175" cap="flat" cmpd="sng" algn="ctr">
                      <a:solidFill>
                        <a:srgbClr val="1F497D"/>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0"/>
                  </a:ext>
                </a:extLst>
              </a:tr>
              <a:tr h="370720">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latin typeface="+mn-ea"/>
                          <a:ea typeface="+mn-ea"/>
                        </a:rPr>
                        <a:t>H7</a:t>
                      </a:r>
                      <a:endParaRPr kumimoji="1" lang="ja-JP" altLang="en-US" sz="1600" b="1" dirty="0" smtClean="0">
                        <a:solidFill>
                          <a:schemeClr val="tx1"/>
                        </a:solidFill>
                        <a:latin typeface="+mn-ea"/>
                        <a:ea typeface="+mn-ea"/>
                      </a:endParaRPr>
                    </a:p>
                  </a:txBody>
                  <a:tcPr>
                    <a:lnL w="3175" cap="flat" cmpd="sng" algn="ctr">
                      <a:solidFill>
                        <a:srgbClr val="1F497D"/>
                      </a:solidFill>
                      <a:prstDash val="solid"/>
                      <a:round/>
                      <a:headEnd type="none" w="med" len="med"/>
                      <a:tailEnd type="none" w="med" len="med"/>
                    </a:lnL>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chemeClr val="accent1"/>
                    </a:solidFill>
                  </a:tcPr>
                </a:tc>
                <a:tc>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en-US" altLang="ja-JP" sz="1350" dirty="0" smtClean="0"/>
                        <a:t>H7.10.27</a:t>
                      </a:r>
                      <a:r>
                        <a:rPr kumimoji="1" lang="ja-JP" altLang="en-US" sz="1350" dirty="0" smtClean="0"/>
                        <a:t>制定</a:t>
                      </a:r>
                    </a:p>
                  </a:txBody>
                  <a:tcPr>
                    <a:lnR w="3175" cap="flat" cmpd="sng" algn="ctr">
                      <a:solidFill>
                        <a:schemeClr val="accent3"/>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tcPr>
                </a:tc>
                <a:tc>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en-US" altLang="ja-JP" sz="1350" dirty="0" smtClean="0"/>
                        <a:t>H7</a:t>
                      </a:r>
                      <a:r>
                        <a:rPr kumimoji="1" lang="ja-JP" altLang="en-US" sz="1350" dirty="0" smtClean="0"/>
                        <a:t>告示</a:t>
                      </a:r>
                      <a:r>
                        <a:rPr kumimoji="1" lang="en-US" altLang="ja-JP" sz="1350" dirty="0" smtClean="0"/>
                        <a:t>(H18.1</a:t>
                      </a:r>
                      <a:r>
                        <a:rPr kumimoji="1" lang="ja-JP" altLang="en-US" sz="1350" dirty="0" smtClean="0"/>
                        <a:t>廃止</a:t>
                      </a:r>
                      <a:r>
                        <a:rPr kumimoji="1" lang="en-US" altLang="ja-JP" sz="1350" dirty="0" smtClean="0"/>
                        <a:t>)</a:t>
                      </a:r>
                      <a:endParaRPr kumimoji="1" lang="ja-JP" altLang="en-US" sz="1350" dirty="0" smtClean="0"/>
                    </a:p>
                  </a:txBody>
                  <a:tcPr>
                    <a:lnL w="3175" cap="flat" cmpd="sng" algn="ctr">
                      <a:solidFill>
                        <a:schemeClr val="accent3"/>
                      </a:solidFill>
                      <a:prstDash val="solid"/>
                      <a:round/>
                      <a:headEnd type="none" w="med" len="med"/>
                      <a:tailEnd type="none" w="med" len="med"/>
                    </a:lnL>
                    <a:lnR w="3175" cap="flat" cmpd="sng" algn="ctr">
                      <a:solidFill>
                        <a:schemeClr val="accent3"/>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tcPr>
                </a:tc>
                <a:tc>
                  <a:txBody>
                    <a:bodyPr/>
                    <a:lstStyle/>
                    <a:p>
                      <a:endParaRPr kumimoji="1" lang="ja-JP" altLang="en-US" sz="1350" dirty="0">
                        <a:solidFill>
                          <a:sysClr val="windowText" lastClr="000000"/>
                        </a:solidFill>
                      </a:endParaRPr>
                    </a:p>
                  </a:txBody>
                  <a:tcPr>
                    <a:lnL w="3175" cap="flat" cmpd="sng" algn="ctr">
                      <a:solidFill>
                        <a:schemeClr val="accent3"/>
                      </a:solidFill>
                      <a:prstDash val="solid"/>
                      <a:round/>
                      <a:headEnd type="none" w="med" len="med"/>
                      <a:tailEnd type="none" w="med" len="med"/>
                    </a:lnL>
                    <a:lnR w="3175" cap="flat" cmpd="sng" algn="ctr">
                      <a:solidFill>
                        <a:srgbClr val="1F497D"/>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0001"/>
                  </a:ext>
                </a:extLst>
              </a:tr>
              <a:tr h="969803">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endParaRPr kumimoji="1" lang="en-US" altLang="ja-JP" sz="1600" b="1" dirty="0" smtClean="0">
                        <a:solidFill>
                          <a:schemeClr val="tx1"/>
                        </a:solidFill>
                        <a:latin typeface="+mn-ea"/>
                        <a:ea typeface="+mn-ea"/>
                      </a:endParaRPr>
                    </a:p>
                    <a:p>
                      <a:pPr marL="0" marR="0" indent="0" algn="ctr" defTabSz="914278" rtl="0" eaLnBrk="1" fontAlgn="auto" latinLnBrk="0" hangingPunct="1">
                        <a:lnSpc>
                          <a:spcPct val="100000"/>
                        </a:lnSpc>
                        <a:spcBef>
                          <a:spcPts val="0"/>
                        </a:spcBef>
                        <a:spcAft>
                          <a:spcPts val="0"/>
                        </a:spcAft>
                        <a:buClrTx/>
                        <a:buSzTx/>
                        <a:buFontTx/>
                        <a:buNone/>
                        <a:tabLst/>
                        <a:defRPr/>
                      </a:pPr>
                      <a:endParaRPr kumimoji="1" lang="en-US" altLang="ja-JP" sz="500" b="1" dirty="0" smtClean="0">
                        <a:solidFill>
                          <a:schemeClr val="tx1"/>
                        </a:solidFill>
                        <a:latin typeface="+mn-ea"/>
                        <a:ea typeface="+mn-ea"/>
                      </a:endParaRPr>
                    </a:p>
                    <a:p>
                      <a:pPr marL="0" marR="0" indent="0" algn="ctr" defTabSz="914278"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latin typeface="+mn-ea"/>
                          <a:ea typeface="+mn-ea"/>
                        </a:rPr>
                        <a:t>H17</a:t>
                      </a:r>
                      <a:r>
                        <a:rPr kumimoji="1" lang="ja-JP" altLang="en-US" sz="1600" b="1" dirty="0" smtClean="0">
                          <a:solidFill>
                            <a:schemeClr val="tx1"/>
                          </a:solidFill>
                          <a:latin typeface="+mn-ea"/>
                          <a:ea typeface="+mn-ea"/>
                        </a:rPr>
                        <a:t>・</a:t>
                      </a:r>
                      <a:r>
                        <a:rPr kumimoji="1" lang="en-US" altLang="ja-JP" sz="1600" b="1" dirty="0" smtClean="0">
                          <a:solidFill>
                            <a:schemeClr val="tx1"/>
                          </a:solidFill>
                          <a:latin typeface="+mn-ea"/>
                          <a:ea typeface="+mn-ea"/>
                        </a:rPr>
                        <a:t>18</a:t>
                      </a:r>
                      <a:endParaRPr kumimoji="1" lang="ja-JP" altLang="en-US" sz="1600" b="1" dirty="0" smtClean="0">
                        <a:solidFill>
                          <a:schemeClr val="tx1"/>
                        </a:solidFill>
                        <a:latin typeface="+mn-ea"/>
                        <a:ea typeface="+mn-ea"/>
                      </a:endParaRPr>
                    </a:p>
                  </a:txBody>
                  <a:tcPr>
                    <a:lnL w="3175" cap="flat" cmpd="sng" algn="ctr">
                      <a:solidFill>
                        <a:srgbClr val="1F497D"/>
                      </a:solidFill>
                      <a:prstDash val="solid"/>
                      <a:round/>
                      <a:headEnd type="none" w="med" len="med"/>
                      <a:tailEnd type="none" w="med" len="med"/>
                    </a:lnL>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chemeClr val="accent1"/>
                    </a:solidFill>
                  </a:tcPr>
                </a:tc>
                <a:tc>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en-US" altLang="ja-JP" sz="1350" dirty="0" smtClean="0">
                          <a:latin typeface="Arial" panose="020B0604020202020204" pitchFamily="34" charset="0"/>
                          <a:cs typeface="Arial" panose="020B0604020202020204" pitchFamily="34" charset="0"/>
                        </a:rPr>
                        <a:t>H18</a:t>
                      </a:r>
                      <a:r>
                        <a:rPr kumimoji="1" lang="ja-JP" altLang="en-US" sz="1350" dirty="0" smtClean="0">
                          <a:latin typeface="Arial" panose="020B0604020202020204" pitchFamily="34" charset="0"/>
                          <a:cs typeface="Arial" panose="020B0604020202020204" pitchFamily="34" charset="0"/>
                        </a:rPr>
                        <a:t>改正</a:t>
                      </a:r>
                      <a:endParaRPr kumimoji="1" lang="en-US" altLang="ja-JP" sz="1350" dirty="0" smtClean="0">
                        <a:latin typeface="Arial" panose="020B0604020202020204" pitchFamily="34" charset="0"/>
                        <a:cs typeface="Arial" panose="020B0604020202020204" pitchFamily="34" charset="0"/>
                      </a:endParaRPr>
                    </a:p>
                    <a:p>
                      <a:r>
                        <a:rPr kumimoji="1" lang="ja-JP" altLang="en-US" sz="1350" dirty="0" smtClean="0">
                          <a:latin typeface="Arial" panose="020B0604020202020204" pitchFamily="34" charset="0"/>
                          <a:cs typeface="Arial" panose="020B0604020202020204" pitchFamily="34" charset="0"/>
                        </a:rPr>
                        <a:t>地方計画策定</a:t>
                      </a:r>
                      <a:endParaRPr kumimoji="1" lang="en-US" altLang="ja-JP" sz="1350" dirty="0" smtClean="0">
                        <a:latin typeface="Arial" panose="020B0604020202020204" pitchFamily="34" charset="0"/>
                        <a:cs typeface="Arial" panose="020B0604020202020204" pitchFamily="34" charset="0"/>
                      </a:endParaRPr>
                    </a:p>
                    <a:p>
                      <a:r>
                        <a:rPr kumimoji="1" lang="ja-JP" altLang="en-US" sz="1350" dirty="0" smtClean="0">
                          <a:latin typeface="Arial" panose="020B0604020202020204" pitchFamily="34" charset="0"/>
                          <a:cs typeface="Arial" panose="020B0604020202020204" pitchFamily="34" charset="0"/>
                        </a:rPr>
                        <a:t>位置づけ</a:t>
                      </a:r>
                    </a:p>
                  </a:txBody>
                  <a:tcPr>
                    <a:lnR w="3175" cap="flat" cmpd="sng" algn="ctr">
                      <a:solidFill>
                        <a:schemeClr val="accent3"/>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rgbClr val="EAF5F6"/>
                    </a:solidFill>
                  </a:tcPr>
                </a:tc>
                <a:tc>
                  <a:txBody>
                    <a:bodyPr/>
                    <a:lstStyle/>
                    <a:p>
                      <a:pPr marL="72000" indent="-72000"/>
                      <a:r>
                        <a:rPr kumimoji="1" lang="en-US" altLang="ja-JP" sz="1350" dirty="0" smtClean="0"/>
                        <a:t>H18.1.26</a:t>
                      </a:r>
                      <a:r>
                        <a:rPr kumimoji="1" lang="ja-JP" altLang="en-US" sz="1350" dirty="0" smtClean="0"/>
                        <a:t>施行</a:t>
                      </a:r>
                      <a:endParaRPr kumimoji="1" lang="en-US" altLang="ja-JP" sz="1350" dirty="0" smtClean="0"/>
                    </a:p>
                    <a:p>
                      <a:pPr marL="72000" indent="-72000"/>
                      <a:endParaRPr kumimoji="1" lang="en-US" altLang="ja-JP" sz="1350" dirty="0" smtClean="0"/>
                    </a:p>
                    <a:p>
                      <a:pPr marL="72000" marR="0" indent="-72000" algn="l" defTabSz="914278" rtl="0" eaLnBrk="1" fontAlgn="auto" latinLnBrk="0" hangingPunct="1">
                        <a:lnSpc>
                          <a:spcPct val="100000"/>
                        </a:lnSpc>
                        <a:spcBef>
                          <a:spcPts val="0"/>
                        </a:spcBef>
                        <a:spcAft>
                          <a:spcPts val="0"/>
                        </a:spcAft>
                        <a:buClrTx/>
                        <a:buSzTx/>
                        <a:buFontTx/>
                        <a:buNone/>
                        <a:tabLst/>
                        <a:defRPr/>
                      </a:pPr>
                      <a:r>
                        <a:rPr kumimoji="1" lang="ja-JP" altLang="en-US" sz="1350" dirty="0" smtClean="0"/>
                        <a:t>・住宅</a:t>
                      </a:r>
                      <a:r>
                        <a:rPr kumimoji="1" lang="en-US" altLang="ja-JP" sz="1350" dirty="0" smtClean="0"/>
                        <a:t>H27</a:t>
                      </a:r>
                      <a:r>
                        <a:rPr kumimoji="1" lang="ja-JP" altLang="en-US" sz="1350" dirty="0" err="1" smtClean="0"/>
                        <a:t>までに</a:t>
                      </a:r>
                      <a:r>
                        <a:rPr kumimoji="1" lang="ja-JP" altLang="en-US" sz="1350" dirty="0" smtClean="0"/>
                        <a:t>少なくとも</a:t>
                      </a:r>
                      <a:r>
                        <a:rPr kumimoji="1" lang="en-US" altLang="ja-JP" sz="1350" dirty="0" smtClean="0"/>
                        <a:t>9</a:t>
                      </a:r>
                      <a:r>
                        <a:rPr kumimoji="1" lang="ja-JP" altLang="en-US" sz="1350" dirty="0" smtClean="0"/>
                        <a:t>割</a:t>
                      </a:r>
                      <a:endParaRPr kumimoji="1" lang="en-US" altLang="ja-JP" sz="1350" dirty="0" smtClean="0"/>
                    </a:p>
                    <a:p>
                      <a:pPr marL="72000" indent="-72000"/>
                      <a:r>
                        <a:rPr kumimoji="1" lang="ja-JP" altLang="en-US" sz="1350" dirty="0" smtClean="0"/>
                        <a:t>・多数利用建築物</a:t>
                      </a:r>
                      <a:r>
                        <a:rPr kumimoji="1" lang="en-US" altLang="ja-JP" sz="1350" dirty="0" smtClean="0"/>
                        <a:t>H27</a:t>
                      </a:r>
                      <a:r>
                        <a:rPr kumimoji="1" lang="ja-JP" altLang="en-US" sz="1350" dirty="0" err="1" smtClean="0"/>
                        <a:t>までに</a:t>
                      </a:r>
                      <a:r>
                        <a:rPr kumimoji="1" lang="ja-JP" altLang="en-US" sz="1350" dirty="0" smtClean="0"/>
                        <a:t>少なくとも</a:t>
                      </a:r>
                      <a:r>
                        <a:rPr kumimoji="1" lang="en-US" altLang="ja-JP" sz="1350" dirty="0" smtClean="0"/>
                        <a:t>9</a:t>
                      </a:r>
                      <a:r>
                        <a:rPr kumimoji="1" lang="ja-JP" altLang="en-US" sz="1350" dirty="0" smtClean="0"/>
                        <a:t>割</a:t>
                      </a:r>
                      <a:endParaRPr kumimoji="1" lang="en-US" altLang="ja-JP" sz="1350" dirty="0" smtClean="0"/>
                    </a:p>
                  </a:txBody>
                  <a:tcPr>
                    <a:lnL w="3175" cap="flat" cmpd="sng" algn="ctr">
                      <a:solidFill>
                        <a:schemeClr val="accent3"/>
                      </a:solidFill>
                      <a:prstDash val="solid"/>
                      <a:round/>
                      <a:headEnd type="none" w="med" len="med"/>
                      <a:tailEnd type="none" w="med" len="med"/>
                    </a:lnL>
                    <a:lnR w="3175" cap="flat" cmpd="sng" algn="ctr">
                      <a:solidFill>
                        <a:schemeClr val="accent3"/>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rgbClr val="EAF5F6"/>
                    </a:solidFill>
                  </a:tcPr>
                </a:tc>
                <a:tc>
                  <a:txBody>
                    <a:bodyPr/>
                    <a:lstStyle/>
                    <a:p>
                      <a:pPr marL="72000" marR="0" indent="-72000" algn="l" defTabSz="914278" rtl="0" eaLnBrk="1" fontAlgn="auto" latinLnBrk="0" hangingPunct="1">
                        <a:lnSpc>
                          <a:spcPct val="100000"/>
                        </a:lnSpc>
                        <a:spcBef>
                          <a:spcPts val="0"/>
                        </a:spcBef>
                        <a:spcAft>
                          <a:spcPts val="0"/>
                        </a:spcAft>
                        <a:buClrTx/>
                        <a:buSzTx/>
                        <a:buFontTx/>
                        <a:buNone/>
                        <a:tabLst/>
                        <a:defRPr/>
                      </a:pPr>
                      <a:r>
                        <a:rPr kumimoji="1" lang="en-US" altLang="ja-JP" sz="1350" dirty="0" smtClean="0"/>
                        <a:t>H18.12</a:t>
                      </a:r>
                      <a:r>
                        <a:rPr kumimoji="1" lang="ja-JP" altLang="en-US" sz="1350" dirty="0" smtClean="0"/>
                        <a:t>策定　</a:t>
                      </a:r>
                      <a:endParaRPr kumimoji="1" lang="en-US" altLang="ja-JP" sz="1350" dirty="0" smtClean="0"/>
                    </a:p>
                    <a:p>
                      <a:pPr marL="72000" marR="0" indent="-72000" algn="l" defTabSz="914278" rtl="0" eaLnBrk="1" fontAlgn="auto" latinLnBrk="0" hangingPunct="1">
                        <a:lnSpc>
                          <a:spcPct val="100000"/>
                        </a:lnSpc>
                        <a:spcBef>
                          <a:spcPts val="0"/>
                        </a:spcBef>
                        <a:spcAft>
                          <a:spcPts val="0"/>
                        </a:spcAft>
                        <a:buClrTx/>
                        <a:buSzTx/>
                        <a:buFontTx/>
                        <a:buNone/>
                        <a:tabLst/>
                        <a:defRPr/>
                      </a:pPr>
                      <a:r>
                        <a:rPr kumimoji="1" lang="en-US" altLang="ja-JP" sz="1350" dirty="0" smtClean="0"/>
                        <a:t>〔</a:t>
                      </a:r>
                      <a:r>
                        <a:rPr kumimoji="1" lang="ja-JP" altLang="en-US" sz="1350" dirty="0" smtClean="0"/>
                        <a:t>計画期間</a:t>
                      </a:r>
                      <a:r>
                        <a:rPr kumimoji="1" lang="en-US" altLang="ja-JP" sz="1350" dirty="0" smtClean="0"/>
                        <a:t>〕H18</a:t>
                      </a:r>
                      <a:r>
                        <a:rPr kumimoji="1" lang="ja-JP" altLang="en-US" sz="1350" dirty="0" smtClean="0"/>
                        <a:t>～</a:t>
                      </a:r>
                      <a:r>
                        <a:rPr kumimoji="1" lang="en-US" altLang="ja-JP" sz="1350" dirty="0" smtClean="0"/>
                        <a:t>H27</a:t>
                      </a:r>
                    </a:p>
                    <a:p>
                      <a:pPr marL="72000" indent="-72000"/>
                      <a:r>
                        <a:rPr kumimoji="1" lang="ja-JP" altLang="en-US" sz="1350" dirty="0" smtClean="0"/>
                        <a:t>・住宅</a:t>
                      </a:r>
                      <a:r>
                        <a:rPr kumimoji="1" lang="en-US" altLang="ja-JP" sz="1350" dirty="0" smtClean="0"/>
                        <a:t>H27</a:t>
                      </a:r>
                      <a:r>
                        <a:rPr kumimoji="1" lang="ja-JP" altLang="en-US" sz="1350" dirty="0" err="1" smtClean="0"/>
                        <a:t>までに</a:t>
                      </a:r>
                      <a:r>
                        <a:rPr kumimoji="1" lang="en-US" altLang="ja-JP" sz="1350" dirty="0" smtClean="0"/>
                        <a:t>9</a:t>
                      </a:r>
                      <a:r>
                        <a:rPr kumimoji="1" lang="ja-JP" altLang="en-US" sz="1350" dirty="0" smtClean="0"/>
                        <a:t>割</a:t>
                      </a:r>
                      <a:endParaRPr kumimoji="1" lang="en-US" altLang="ja-JP" sz="1350" dirty="0" smtClean="0"/>
                    </a:p>
                    <a:p>
                      <a:pPr marL="72000" indent="-72000"/>
                      <a:r>
                        <a:rPr kumimoji="1" lang="ja-JP" altLang="en-US" sz="1350" dirty="0" smtClean="0"/>
                        <a:t>・多数利用建築物</a:t>
                      </a:r>
                      <a:r>
                        <a:rPr kumimoji="1" lang="en-US" altLang="ja-JP" sz="1350" dirty="0" smtClean="0"/>
                        <a:t>H27</a:t>
                      </a:r>
                      <a:r>
                        <a:rPr kumimoji="1" lang="ja-JP" altLang="en-US" sz="1350" dirty="0" err="1" smtClean="0"/>
                        <a:t>までに</a:t>
                      </a:r>
                      <a:r>
                        <a:rPr kumimoji="1" lang="en-US" altLang="ja-JP" sz="1350" dirty="0" smtClean="0"/>
                        <a:t>9</a:t>
                      </a:r>
                      <a:r>
                        <a:rPr kumimoji="1" lang="ja-JP" altLang="en-US" sz="1350" dirty="0" smtClean="0"/>
                        <a:t>割</a:t>
                      </a:r>
                      <a:endParaRPr kumimoji="1" lang="en-US" altLang="ja-JP" sz="1350" dirty="0" smtClean="0"/>
                    </a:p>
                  </a:txBody>
                  <a:tcPr>
                    <a:lnL w="3175" cap="flat" cmpd="sng" algn="ctr">
                      <a:solidFill>
                        <a:schemeClr val="accent3"/>
                      </a:solidFill>
                      <a:prstDash val="solid"/>
                      <a:round/>
                      <a:headEnd type="none" w="med" len="med"/>
                      <a:tailEnd type="none" w="med" len="med"/>
                    </a:lnL>
                    <a:lnR w="3175" cap="flat" cmpd="sng" algn="ctr">
                      <a:solidFill>
                        <a:srgbClr val="1F497D"/>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rgbClr val="EAF5F6"/>
                    </a:solidFill>
                  </a:tcPr>
                </a:tc>
                <a:extLst>
                  <a:ext uri="{0D108BD9-81ED-4DB2-BD59-A6C34878D82A}">
                    <a16:rowId xmlns:a16="http://schemas.microsoft.com/office/drawing/2014/main" val="10002"/>
                  </a:ext>
                </a:extLst>
              </a:tr>
              <a:tr h="751597">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endParaRPr kumimoji="1" lang="en-US" altLang="ja-JP" sz="1050" b="1" dirty="0" smtClean="0">
                        <a:solidFill>
                          <a:schemeClr val="tx1"/>
                        </a:solidFill>
                        <a:latin typeface="+mn-ea"/>
                        <a:ea typeface="+mn-ea"/>
                      </a:endParaRPr>
                    </a:p>
                    <a:p>
                      <a:pPr marL="0" marR="0" indent="0" algn="ctr" defTabSz="914278"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latin typeface="+mn-ea"/>
                          <a:ea typeface="+mn-ea"/>
                        </a:rPr>
                        <a:t>H25</a:t>
                      </a:r>
                      <a:endParaRPr kumimoji="1" lang="ja-JP" altLang="en-US" sz="1600" b="1" dirty="0" smtClean="0">
                        <a:solidFill>
                          <a:schemeClr val="tx1"/>
                        </a:solidFill>
                        <a:latin typeface="+mn-ea"/>
                        <a:ea typeface="+mn-ea"/>
                      </a:endParaRPr>
                    </a:p>
                  </a:txBody>
                  <a:tcPr>
                    <a:lnL w="3175" cap="flat" cmpd="sng" algn="ctr">
                      <a:solidFill>
                        <a:srgbClr val="1F497D"/>
                      </a:solidFill>
                      <a:prstDash val="solid"/>
                      <a:round/>
                      <a:headEnd type="none" w="med" len="med"/>
                      <a:tailEnd type="none" w="med" len="med"/>
                    </a:lnL>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chemeClr val="accent1"/>
                    </a:solidFill>
                  </a:tcPr>
                </a:tc>
                <a:tc>
                  <a:txBody>
                    <a:bodyPr/>
                    <a:lstStyle/>
                    <a:p>
                      <a:r>
                        <a:rPr kumimoji="1" lang="en-US" altLang="ja-JP" sz="1350" dirty="0" smtClean="0"/>
                        <a:t>H25.11.25</a:t>
                      </a:r>
                      <a:r>
                        <a:rPr kumimoji="1" lang="ja-JP" altLang="en-US" sz="1350" dirty="0" smtClean="0"/>
                        <a:t>改正</a:t>
                      </a:r>
                      <a:endParaRPr kumimoji="1" lang="en-US" altLang="ja-JP" sz="1350" dirty="0" smtClean="0"/>
                    </a:p>
                    <a:p>
                      <a:r>
                        <a:rPr kumimoji="1" lang="ja-JP" altLang="en-US" sz="1350" dirty="0" smtClean="0"/>
                        <a:t>診断義務化規定</a:t>
                      </a:r>
                      <a:endParaRPr kumimoji="1" lang="en-US" altLang="ja-JP" sz="1350" dirty="0" smtClean="0"/>
                    </a:p>
                  </a:txBody>
                  <a:tcPr>
                    <a:lnR w="3175" cap="flat" cmpd="sng" algn="ctr">
                      <a:solidFill>
                        <a:schemeClr val="accent3"/>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tcPr>
                </a:tc>
                <a:tc>
                  <a:txBody>
                    <a:bodyPr/>
                    <a:lstStyle/>
                    <a:p>
                      <a:r>
                        <a:rPr kumimoji="1" lang="en-US" altLang="ja-JP" sz="1350" dirty="0" smtClean="0">
                          <a:solidFill>
                            <a:schemeClr val="tx1"/>
                          </a:solidFill>
                        </a:rPr>
                        <a:t>H25.11.25</a:t>
                      </a:r>
                      <a:r>
                        <a:rPr kumimoji="1" lang="ja-JP" altLang="en-US" sz="1350" dirty="0" smtClean="0">
                          <a:solidFill>
                            <a:schemeClr val="tx1"/>
                          </a:solidFill>
                        </a:rPr>
                        <a:t>改正</a:t>
                      </a:r>
                      <a:endParaRPr kumimoji="1" lang="en-US" altLang="ja-JP" sz="1350" dirty="0" smtClean="0">
                        <a:solidFill>
                          <a:schemeClr val="tx1"/>
                        </a:solidFill>
                      </a:endParaRPr>
                    </a:p>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350" dirty="0" smtClean="0">
                          <a:solidFill>
                            <a:schemeClr val="tx1"/>
                          </a:solidFill>
                        </a:rPr>
                        <a:t>・住宅</a:t>
                      </a:r>
                      <a:r>
                        <a:rPr kumimoji="1" lang="en-US" altLang="ja-JP" sz="1350" dirty="0" smtClean="0">
                          <a:solidFill>
                            <a:schemeClr val="tx1"/>
                          </a:solidFill>
                        </a:rPr>
                        <a:t>H27</a:t>
                      </a:r>
                      <a:r>
                        <a:rPr kumimoji="1" lang="ja-JP" altLang="en-US" sz="1350" dirty="0" err="1" smtClean="0">
                          <a:solidFill>
                            <a:schemeClr val="tx1"/>
                          </a:solidFill>
                        </a:rPr>
                        <a:t>までに</a:t>
                      </a:r>
                      <a:r>
                        <a:rPr kumimoji="1" lang="ja-JP" altLang="en-US" sz="1350" dirty="0" smtClean="0">
                          <a:solidFill>
                            <a:schemeClr val="tx1"/>
                          </a:solidFill>
                        </a:rPr>
                        <a:t>少なくとも</a:t>
                      </a:r>
                      <a:r>
                        <a:rPr kumimoji="1" lang="en-US" altLang="ja-JP" sz="1350" dirty="0" smtClean="0">
                          <a:solidFill>
                            <a:schemeClr val="tx1"/>
                          </a:solidFill>
                        </a:rPr>
                        <a:t>9</a:t>
                      </a:r>
                      <a:r>
                        <a:rPr kumimoji="1" lang="ja-JP" altLang="en-US" sz="1350" dirty="0" smtClean="0">
                          <a:solidFill>
                            <a:schemeClr val="tx1"/>
                          </a:solidFill>
                        </a:rPr>
                        <a:t>割、</a:t>
                      </a:r>
                      <a:r>
                        <a:rPr kumimoji="1" lang="en-US" altLang="ja-JP" sz="1350" dirty="0" smtClean="0">
                          <a:solidFill>
                            <a:schemeClr val="tx1"/>
                          </a:solidFill>
                        </a:rPr>
                        <a:t>H32</a:t>
                      </a:r>
                      <a:r>
                        <a:rPr kumimoji="1" lang="ja-JP" altLang="en-US" sz="1350" dirty="0" err="1" smtClean="0">
                          <a:solidFill>
                            <a:schemeClr val="tx1"/>
                          </a:solidFill>
                        </a:rPr>
                        <a:t>までに</a:t>
                      </a:r>
                      <a:r>
                        <a:rPr kumimoji="1" lang="en-US" altLang="ja-JP" sz="1350" dirty="0" smtClean="0">
                          <a:solidFill>
                            <a:schemeClr val="tx1"/>
                          </a:solidFill>
                        </a:rPr>
                        <a:t>95%</a:t>
                      </a:r>
                    </a:p>
                    <a:p>
                      <a:r>
                        <a:rPr kumimoji="1" lang="ja-JP" altLang="en-US" sz="1350" dirty="0" smtClean="0">
                          <a:solidFill>
                            <a:schemeClr val="tx1"/>
                          </a:solidFill>
                        </a:rPr>
                        <a:t>・多数利用建築物</a:t>
                      </a:r>
                      <a:r>
                        <a:rPr kumimoji="1" lang="en-US" altLang="ja-JP" sz="1350" dirty="0" smtClean="0">
                          <a:solidFill>
                            <a:schemeClr val="tx1"/>
                          </a:solidFill>
                        </a:rPr>
                        <a:t>H27</a:t>
                      </a:r>
                      <a:r>
                        <a:rPr kumimoji="1" lang="ja-JP" altLang="en-US" sz="1350" dirty="0" err="1" smtClean="0">
                          <a:solidFill>
                            <a:schemeClr val="tx1"/>
                          </a:solidFill>
                        </a:rPr>
                        <a:t>までに</a:t>
                      </a:r>
                      <a:r>
                        <a:rPr kumimoji="1" lang="ja-JP" altLang="en-US" sz="1350" dirty="0" smtClean="0">
                          <a:solidFill>
                            <a:schemeClr val="tx1"/>
                          </a:solidFill>
                        </a:rPr>
                        <a:t>少なくとも</a:t>
                      </a:r>
                      <a:r>
                        <a:rPr kumimoji="1" lang="en-US" altLang="ja-JP" sz="1350" dirty="0" smtClean="0">
                          <a:solidFill>
                            <a:schemeClr val="tx1"/>
                          </a:solidFill>
                        </a:rPr>
                        <a:t>9</a:t>
                      </a:r>
                      <a:r>
                        <a:rPr kumimoji="1" lang="ja-JP" altLang="en-US" sz="1350" dirty="0" smtClean="0">
                          <a:solidFill>
                            <a:schemeClr val="tx1"/>
                          </a:solidFill>
                        </a:rPr>
                        <a:t>割</a:t>
                      </a:r>
                      <a:endParaRPr kumimoji="1" lang="en-US" altLang="ja-JP" sz="1350" dirty="0" smtClean="0">
                        <a:solidFill>
                          <a:schemeClr val="tx1"/>
                        </a:solidFill>
                      </a:endParaRPr>
                    </a:p>
                  </a:txBody>
                  <a:tcPr>
                    <a:lnL w="3175" cap="flat" cmpd="sng" algn="ctr">
                      <a:solidFill>
                        <a:schemeClr val="accent3"/>
                      </a:solidFill>
                      <a:prstDash val="solid"/>
                      <a:round/>
                      <a:headEnd type="none" w="med" len="med"/>
                      <a:tailEnd type="none" w="med" len="med"/>
                    </a:lnL>
                    <a:lnR w="3175" cap="flat" cmpd="sng" algn="ctr">
                      <a:solidFill>
                        <a:schemeClr val="accent3"/>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tcPr>
                </a:tc>
                <a:tc>
                  <a:txBody>
                    <a:bodyPr/>
                    <a:lstStyle/>
                    <a:p>
                      <a:r>
                        <a:rPr kumimoji="1" lang="en-US" altLang="ja-JP" sz="1350" dirty="0" smtClean="0"/>
                        <a:t>H25.11</a:t>
                      </a:r>
                      <a:r>
                        <a:rPr kumimoji="1" lang="ja-JP" altLang="en-US" sz="1350" dirty="0" smtClean="0"/>
                        <a:t>改定</a:t>
                      </a:r>
                      <a:endParaRPr kumimoji="1" lang="en-US" altLang="ja-JP" sz="1350" dirty="0" smtClean="0"/>
                    </a:p>
                    <a:p>
                      <a:pPr marL="72000" indent="-72000"/>
                      <a:r>
                        <a:rPr kumimoji="1" lang="ja-JP" altLang="en-US" sz="1350" dirty="0" smtClean="0"/>
                        <a:t>・大規模診断義務化</a:t>
                      </a:r>
                      <a:endParaRPr kumimoji="1" lang="en-US" altLang="ja-JP" sz="1350" dirty="0" smtClean="0"/>
                    </a:p>
                    <a:p>
                      <a:pPr marL="72000" indent="-72000"/>
                      <a:r>
                        <a:rPr kumimoji="1" lang="ja-JP" altLang="en-US" sz="1350" dirty="0" smtClean="0"/>
                        <a:t>・避難路等指定、診断義務化</a:t>
                      </a:r>
                      <a:endParaRPr kumimoji="1" lang="en-US" altLang="ja-JP" sz="1350" dirty="0" smtClean="0"/>
                    </a:p>
                  </a:txBody>
                  <a:tcPr>
                    <a:lnL w="3175" cap="flat" cmpd="sng" algn="ctr">
                      <a:solidFill>
                        <a:schemeClr val="accent3"/>
                      </a:solidFill>
                      <a:prstDash val="solid"/>
                      <a:round/>
                      <a:headEnd type="none" w="med" len="med"/>
                      <a:tailEnd type="none" w="med" len="med"/>
                    </a:lnL>
                    <a:lnR w="3175" cap="flat" cmpd="sng" algn="ctr">
                      <a:solidFill>
                        <a:srgbClr val="1F497D"/>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0003"/>
                  </a:ext>
                </a:extLst>
              </a:tr>
              <a:tr h="1188008">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endParaRPr kumimoji="1" lang="en-US" altLang="ja-JP" sz="1600" b="1" dirty="0" smtClean="0">
                        <a:solidFill>
                          <a:schemeClr val="tx1"/>
                        </a:solidFill>
                        <a:latin typeface="+mn-ea"/>
                        <a:ea typeface="+mn-ea"/>
                      </a:endParaRPr>
                    </a:p>
                    <a:p>
                      <a:pPr marL="0" marR="0" indent="0" algn="ctr" defTabSz="914278" rtl="0" eaLnBrk="1" fontAlgn="auto" latinLnBrk="0" hangingPunct="1">
                        <a:lnSpc>
                          <a:spcPct val="100000"/>
                        </a:lnSpc>
                        <a:spcBef>
                          <a:spcPts val="0"/>
                        </a:spcBef>
                        <a:spcAft>
                          <a:spcPts val="0"/>
                        </a:spcAft>
                        <a:buClrTx/>
                        <a:buSzTx/>
                        <a:buFontTx/>
                        <a:buNone/>
                        <a:tabLst/>
                        <a:defRPr/>
                      </a:pPr>
                      <a:endParaRPr kumimoji="1" lang="en-US" altLang="ja-JP" sz="1100" b="1" dirty="0" smtClean="0">
                        <a:solidFill>
                          <a:schemeClr val="tx1"/>
                        </a:solidFill>
                        <a:latin typeface="+mn-ea"/>
                        <a:ea typeface="+mn-ea"/>
                      </a:endParaRPr>
                    </a:p>
                    <a:p>
                      <a:pPr marL="0" marR="0" indent="0" algn="ctr" defTabSz="914278"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latin typeface="+mn-ea"/>
                          <a:ea typeface="+mn-ea"/>
                        </a:rPr>
                        <a:t>H27</a:t>
                      </a:r>
                      <a:endParaRPr kumimoji="1" lang="ja-JP" altLang="en-US" sz="1600" b="1" dirty="0" smtClean="0">
                        <a:solidFill>
                          <a:schemeClr val="tx1"/>
                        </a:solidFill>
                        <a:latin typeface="+mn-ea"/>
                        <a:ea typeface="+mn-ea"/>
                      </a:endParaRPr>
                    </a:p>
                  </a:txBody>
                  <a:tcPr>
                    <a:lnL w="3175" cap="flat" cmpd="sng" algn="ctr">
                      <a:solidFill>
                        <a:srgbClr val="1F497D"/>
                      </a:solidFill>
                      <a:prstDash val="solid"/>
                      <a:round/>
                      <a:headEnd type="none" w="med" len="med"/>
                      <a:tailEnd type="none" w="med" len="med"/>
                    </a:lnL>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chemeClr val="accent1"/>
                    </a:solidFill>
                  </a:tcPr>
                </a:tc>
                <a:tc>
                  <a:txBody>
                    <a:bodyPr/>
                    <a:lstStyle/>
                    <a:p>
                      <a:endParaRPr kumimoji="1" lang="ja-JP" altLang="en-US" sz="1350" dirty="0">
                        <a:solidFill>
                          <a:sysClr val="windowText" lastClr="000000"/>
                        </a:solidFill>
                      </a:endParaRPr>
                    </a:p>
                  </a:txBody>
                  <a:tcPr>
                    <a:lnR w="3175" cap="flat" cmpd="sng" algn="ctr">
                      <a:solidFill>
                        <a:schemeClr val="accent3"/>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rgbClr val="EAF5F6"/>
                    </a:solidFill>
                  </a:tcPr>
                </a:tc>
                <a:tc>
                  <a:txBody>
                    <a:bodyPr/>
                    <a:lstStyle/>
                    <a:p>
                      <a:r>
                        <a:rPr kumimoji="1" lang="en-US" altLang="ja-JP" sz="1350" dirty="0" smtClean="0"/>
                        <a:t>H28.3.25</a:t>
                      </a:r>
                      <a:r>
                        <a:rPr kumimoji="1" lang="ja-JP" altLang="en-US" sz="1350" dirty="0" smtClean="0"/>
                        <a:t>改正</a:t>
                      </a:r>
                      <a:endParaRPr kumimoji="1" lang="en-US" altLang="ja-JP" sz="1350" dirty="0" smtClean="0"/>
                    </a:p>
                    <a:p>
                      <a:endParaRPr kumimoji="1" lang="en-US" altLang="ja-JP" sz="1350" dirty="0" smtClean="0"/>
                    </a:p>
                    <a:p>
                      <a:pPr marL="72000" marR="0" indent="-72000" algn="l" defTabSz="914278" rtl="0" eaLnBrk="1" fontAlgn="auto" latinLnBrk="0" hangingPunct="1">
                        <a:lnSpc>
                          <a:spcPct val="100000"/>
                        </a:lnSpc>
                        <a:spcBef>
                          <a:spcPts val="0"/>
                        </a:spcBef>
                        <a:spcAft>
                          <a:spcPts val="0"/>
                        </a:spcAft>
                        <a:buClrTx/>
                        <a:buSzTx/>
                        <a:buFontTx/>
                        <a:buNone/>
                        <a:tabLst/>
                        <a:defRPr/>
                      </a:pPr>
                      <a:r>
                        <a:rPr kumimoji="1" lang="ja-JP" altLang="en-US" sz="1350" dirty="0" smtClean="0"/>
                        <a:t>・住宅</a:t>
                      </a:r>
                      <a:r>
                        <a:rPr kumimoji="1" lang="en-US" altLang="ja-JP" sz="1350" dirty="0" smtClean="0"/>
                        <a:t>H32</a:t>
                      </a:r>
                      <a:r>
                        <a:rPr kumimoji="1" lang="ja-JP" altLang="en-US" sz="1350" dirty="0" err="1" smtClean="0"/>
                        <a:t>までに</a:t>
                      </a:r>
                      <a:r>
                        <a:rPr kumimoji="1" lang="ja-JP" altLang="en-US" sz="1350" dirty="0" smtClean="0"/>
                        <a:t>少なくとも</a:t>
                      </a:r>
                      <a:r>
                        <a:rPr kumimoji="1" lang="en-US" altLang="ja-JP" sz="1350" dirty="0" smtClean="0"/>
                        <a:t>95%</a:t>
                      </a:r>
                      <a:r>
                        <a:rPr kumimoji="1" lang="ja-JP" altLang="en-US" sz="1350" dirty="0" err="1" smtClean="0"/>
                        <a:t>、</a:t>
                      </a:r>
                      <a:r>
                        <a:rPr kumimoji="1" lang="en-US" altLang="ja-JP" sz="1350" dirty="0" smtClean="0"/>
                        <a:t>H37</a:t>
                      </a:r>
                      <a:r>
                        <a:rPr kumimoji="1" lang="ja-JP" altLang="en-US" sz="1350" dirty="0" err="1" smtClean="0"/>
                        <a:t>までに</a:t>
                      </a:r>
                      <a:r>
                        <a:rPr kumimoji="1" lang="ja-JP" altLang="en-US" sz="1350" dirty="0" smtClean="0"/>
                        <a:t>概ね解消</a:t>
                      </a:r>
                      <a:endParaRPr kumimoji="1" lang="en-US" altLang="ja-JP" sz="1350" dirty="0" smtClean="0"/>
                    </a:p>
                    <a:p>
                      <a:pPr marL="72000" indent="-72000"/>
                      <a:r>
                        <a:rPr kumimoji="1" lang="ja-JP" altLang="en-US" sz="1350" dirty="0" smtClean="0"/>
                        <a:t>・多数利用建築物</a:t>
                      </a:r>
                      <a:r>
                        <a:rPr kumimoji="1" lang="en-US" altLang="ja-JP" sz="1350" dirty="0" smtClean="0"/>
                        <a:t>H32</a:t>
                      </a:r>
                      <a:r>
                        <a:rPr kumimoji="1" lang="ja-JP" altLang="en-US" sz="1350" dirty="0" err="1" smtClean="0"/>
                        <a:t>までに</a:t>
                      </a:r>
                      <a:r>
                        <a:rPr kumimoji="1" lang="ja-JP" altLang="en-US" sz="1350" dirty="0" smtClean="0"/>
                        <a:t>少なくとも</a:t>
                      </a:r>
                      <a:r>
                        <a:rPr kumimoji="1" lang="en-US" altLang="ja-JP" sz="1350" dirty="0" smtClean="0"/>
                        <a:t>95%</a:t>
                      </a:r>
                    </a:p>
                  </a:txBody>
                  <a:tcPr>
                    <a:lnL w="3175" cap="flat" cmpd="sng" algn="ctr">
                      <a:solidFill>
                        <a:schemeClr val="accent3"/>
                      </a:solidFill>
                      <a:prstDash val="solid"/>
                      <a:round/>
                      <a:headEnd type="none" w="med" len="med"/>
                      <a:tailEnd type="none" w="med" len="med"/>
                    </a:lnL>
                    <a:lnR w="3175" cap="flat" cmpd="sng" algn="ctr">
                      <a:solidFill>
                        <a:schemeClr val="accent3"/>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rgbClr val="EAF5F6"/>
                    </a:solidFill>
                  </a:tcPr>
                </a:tc>
                <a:tc>
                  <a:txBody>
                    <a:bodyPr/>
                    <a:lstStyle/>
                    <a:p>
                      <a:pPr marL="0" marR="0" lvl="0" indent="0" algn="l" defTabSz="914278" rtl="0" eaLnBrk="1" fontAlgn="auto" latinLnBrk="0" hangingPunct="1">
                        <a:lnSpc>
                          <a:spcPct val="100000"/>
                        </a:lnSpc>
                        <a:spcBef>
                          <a:spcPts val="0"/>
                        </a:spcBef>
                        <a:spcAft>
                          <a:spcPts val="0"/>
                        </a:spcAft>
                        <a:buClrTx/>
                        <a:buSzTx/>
                        <a:buFontTx/>
                        <a:buNone/>
                        <a:tabLst/>
                        <a:defRPr/>
                      </a:pPr>
                      <a:r>
                        <a:rPr kumimoji="1" lang="en-US" altLang="ja-JP" sz="1350" dirty="0" smtClean="0"/>
                        <a:t>H28.1</a:t>
                      </a:r>
                      <a:r>
                        <a:rPr kumimoji="1" lang="ja-JP" altLang="en-US" sz="1350" dirty="0" smtClean="0"/>
                        <a:t>策定</a:t>
                      </a:r>
                      <a:endParaRPr kumimoji="1" lang="en-US" altLang="ja-JP" sz="1350" dirty="0" smtClean="0"/>
                    </a:p>
                    <a:p>
                      <a:pPr marL="0" marR="0" lvl="0" indent="0" algn="l" defTabSz="914278" rtl="0" eaLnBrk="1" fontAlgn="auto" latinLnBrk="0" hangingPunct="1">
                        <a:lnSpc>
                          <a:spcPct val="100000"/>
                        </a:lnSpc>
                        <a:spcBef>
                          <a:spcPts val="0"/>
                        </a:spcBef>
                        <a:spcAft>
                          <a:spcPts val="0"/>
                        </a:spcAft>
                        <a:buClrTx/>
                        <a:buSzTx/>
                        <a:buFontTx/>
                        <a:buNone/>
                        <a:tabLst/>
                        <a:defRPr/>
                      </a:pPr>
                      <a:r>
                        <a:rPr kumimoji="1" lang="en-US" altLang="ja-JP" sz="1350" b="0" i="0" u="none" strike="noStrike" kern="1200" cap="none" spc="0" normalizeH="0" baseline="0" noProof="0" dirty="0" smtClean="0">
                          <a:ln>
                            <a:noFill/>
                          </a:ln>
                          <a:solidFill>
                            <a:srgbClr val="000000"/>
                          </a:solidFill>
                          <a:effectLst/>
                          <a:uLnTx/>
                          <a:uFillTx/>
                          <a:latin typeface="+mn-lt"/>
                          <a:ea typeface="+mn-ea"/>
                          <a:cs typeface="+mn-cs"/>
                        </a:rPr>
                        <a:t>〔</a:t>
                      </a:r>
                      <a:r>
                        <a:rPr kumimoji="1" lang="ja-JP" altLang="en-US" sz="1350" b="0" i="0" u="none" strike="noStrike" kern="1200" cap="none" spc="0" normalizeH="0" baseline="0" noProof="0" dirty="0" smtClean="0">
                          <a:ln>
                            <a:noFill/>
                          </a:ln>
                          <a:solidFill>
                            <a:srgbClr val="000000"/>
                          </a:solidFill>
                          <a:effectLst/>
                          <a:uLnTx/>
                          <a:uFillTx/>
                          <a:latin typeface="+mn-lt"/>
                          <a:ea typeface="+mn-ea"/>
                          <a:cs typeface="+mn-cs"/>
                        </a:rPr>
                        <a:t>計画期間</a:t>
                      </a:r>
                      <a:r>
                        <a:rPr kumimoji="1" lang="en-US" altLang="ja-JP" sz="1350" b="0" i="0" u="none" strike="noStrike" kern="1200" cap="none" spc="0" normalizeH="0" baseline="0" noProof="0" dirty="0" smtClean="0">
                          <a:ln>
                            <a:noFill/>
                          </a:ln>
                          <a:solidFill>
                            <a:srgbClr val="000000"/>
                          </a:solidFill>
                          <a:effectLst/>
                          <a:uLnTx/>
                          <a:uFillTx/>
                          <a:latin typeface="+mn-lt"/>
                          <a:ea typeface="+mn-ea"/>
                          <a:cs typeface="+mn-cs"/>
                        </a:rPr>
                        <a:t>〕H28</a:t>
                      </a:r>
                      <a:r>
                        <a:rPr kumimoji="1" lang="ja-JP" altLang="en-US" sz="1350" b="0" i="0" u="none" strike="noStrike" kern="1200" cap="none" spc="0" normalizeH="0" baseline="0" noProof="0" dirty="0" smtClean="0">
                          <a:ln>
                            <a:noFill/>
                          </a:ln>
                          <a:solidFill>
                            <a:srgbClr val="000000"/>
                          </a:solidFill>
                          <a:effectLst/>
                          <a:uLnTx/>
                          <a:uFillTx/>
                          <a:latin typeface="+mn-lt"/>
                          <a:ea typeface="+mn-ea"/>
                          <a:cs typeface="+mn-cs"/>
                        </a:rPr>
                        <a:t>～</a:t>
                      </a:r>
                      <a:r>
                        <a:rPr kumimoji="1" lang="en-US" altLang="ja-JP" sz="1350" b="0" i="0" u="none" strike="noStrike" kern="1200" cap="none" spc="0" normalizeH="0" baseline="0" noProof="0" dirty="0" smtClean="0">
                          <a:ln>
                            <a:noFill/>
                          </a:ln>
                          <a:solidFill>
                            <a:srgbClr val="000000"/>
                          </a:solidFill>
                          <a:effectLst/>
                          <a:uLnTx/>
                          <a:uFillTx/>
                          <a:latin typeface="+mn-lt"/>
                          <a:ea typeface="+mn-ea"/>
                          <a:cs typeface="+mn-cs"/>
                        </a:rPr>
                        <a:t>H37</a:t>
                      </a:r>
                      <a:endParaRPr kumimoji="1" lang="en-US" altLang="ja-JP" sz="1350" dirty="0" smtClean="0"/>
                    </a:p>
                    <a:p>
                      <a:pPr marL="72000" indent="-72000"/>
                      <a:r>
                        <a:rPr kumimoji="1" lang="ja-JP" altLang="en-US" sz="1350" dirty="0" smtClean="0"/>
                        <a:t>・住宅</a:t>
                      </a:r>
                      <a:r>
                        <a:rPr kumimoji="1" lang="en-US" altLang="ja-JP" sz="1350" dirty="0" smtClean="0"/>
                        <a:t>H37</a:t>
                      </a:r>
                      <a:r>
                        <a:rPr kumimoji="1" lang="ja-JP" altLang="en-US" sz="1350" dirty="0" err="1" smtClean="0"/>
                        <a:t>までに</a:t>
                      </a:r>
                      <a:r>
                        <a:rPr kumimoji="1" lang="en-US" altLang="ja-JP" sz="1350" dirty="0" smtClean="0"/>
                        <a:t>95%</a:t>
                      </a:r>
                    </a:p>
                    <a:p>
                      <a:pPr marL="72000" indent="-72000"/>
                      <a:r>
                        <a:rPr kumimoji="1" lang="ja-JP" altLang="en-US" sz="1350" dirty="0" smtClean="0"/>
                        <a:t>・多数利用建築物</a:t>
                      </a:r>
                      <a:r>
                        <a:rPr kumimoji="1" lang="en-US" altLang="ja-JP" sz="1350" dirty="0" smtClean="0"/>
                        <a:t>H32</a:t>
                      </a:r>
                      <a:r>
                        <a:rPr kumimoji="1" lang="ja-JP" altLang="en-US" sz="1350" dirty="0" err="1" smtClean="0"/>
                        <a:t>までに</a:t>
                      </a:r>
                      <a:r>
                        <a:rPr kumimoji="1" lang="en-US" altLang="ja-JP" sz="1350" dirty="0" smtClean="0"/>
                        <a:t>95%</a:t>
                      </a:r>
                    </a:p>
                    <a:p>
                      <a:pPr marL="72000" indent="-72000"/>
                      <a:r>
                        <a:rPr kumimoji="1" lang="ja-JP" altLang="en-US" sz="1350" dirty="0" smtClean="0"/>
                        <a:t>・沿道</a:t>
                      </a:r>
                      <a:r>
                        <a:rPr kumimoji="1" lang="en-US" altLang="ja-JP" sz="1350" dirty="0" smtClean="0"/>
                        <a:t>H30</a:t>
                      </a:r>
                      <a:r>
                        <a:rPr kumimoji="1" lang="ja-JP" altLang="en-US" sz="1350" dirty="0" err="1" smtClean="0"/>
                        <a:t>までに</a:t>
                      </a:r>
                      <a:r>
                        <a:rPr kumimoji="1" lang="ja-JP" altLang="en-US" sz="1350" dirty="0" smtClean="0"/>
                        <a:t>終了目指す</a:t>
                      </a:r>
                      <a:endParaRPr kumimoji="1" lang="en-US" altLang="ja-JP" sz="1350" dirty="0" smtClean="0"/>
                    </a:p>
                  </a:txBody>
                  <a:tcPr>
                    <a:lnL w="3175" cap="flat" cmpd="sng" algn="ctr">
                      <a:solidFill>
                        <a:schemeClr val="accent3"/>
                      </a:solidFill>
                      <a:prstDash val="solid"/>
                      <a:round/>
                      <a:headEnd type="none" w="med" len="med"/>
                      <a:tailEnd type="none" w="med" len="med"/>
                    </a:lnL>
                    <a:lnR w="3175" cap="flat" cmpd="sng" algn="ctr">
                      <a:solidFill>
                        <a:srgbClr val="1F497D"/>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chemeClr val="accent3"/>
                      </a:solidFill>
                      <a:prstDash val="solid"/>
                      <a:round/>
                      <a:headEnd type="none" w="med" len="med"/>
                      <a:tailEnd type="none" w="med" len="med"/>
                    </a:lnB>
                    <a:solidFill>
                      <a:srgbClr val="EAF5F6"/>
                    </a:solidFill>
                  </a:tcPr>
                </a:tc>
                <a:extLst>
                  <a:ext uri="{0D108BD9-81ED-4DB2-BD59-A6C34878D82A}">
                    <a16:rowId xmlns:a16="http://schemas.microsoft.com/office/drawing/2014/main" val="10004"/>
                  </a:ext>
                </a:extLst>
              </a:tr>
              <a:tr h="969803">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endParaRPr kumimoji="1" lang="en-US" altLang="ja-JP" sz="2000" b="1" dirty="0" smtClean="0">
                        <a:solidFill>
                          <a:schemeClr val="tx1"/>
                        </a:solidFill>
                        <a:latin typeface="+mn-ea"/>
                        <a:ea typeface="+mn-ea"/>
                      </a:endParaRPr>
                    </a:p>
                    <a:p>
                      <a:pPr marL="0" marR="0" indent="0" algn="ctr" defTabSz="914278" rtl="0" eaLnBrk="1" fontAlgn="auto"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latin typeface="+mn-ea"/>
                          <a:ea typeface="+mn-ea"/>
                        </a:rPr>
                        <a:t>H30</a:t>
                      </a:r>
                      <a:endParaRPr kumimoji="1" lang="ja-JP" altLang="en-US" sz="1600" b="1" dirty="0" smtClean="0">
                        <a:solidFill>
                          <a:schemeClr val="tx1"/>
                        </a:solidFill>
                        <a:latin typeface="+mn-ea"/>
                        <a:ea typeface="+mn-ea"/>
                      </a:endParaRPr>
                    </a:p>
                  </a:txBody>
                  <a:tcPr>
                    <a:lnL w="3175" cap="flat" cmpd="sng" algn="ctr">
                      <a:solidFill>
                        <a:srgbClr val="1F497D"/>
                      </a:solidFill>
                      <a:prstDash val="solid"/>
                      <a:round/>
                      <a:headEnd type="none" w="med" len="med"/>
                      <a:tailEnd type="none" w="med" len="med"/>
                    </a:lnL>
                    <a:lnT w="3175" cap="flat" cmpd="sng" algn="ctr">
                      <a:solidFill>
                        <a:schemeClr val="accent3"/>
                      </a:solidFill>
                      <a:prstDash val="solid"/>
                      <a:round/>
                      <a:headEnd type="none" w="med" len="med"/>
                      <a:tailEnd type="none" w="med" len="med"/>
                    </a:lnT>
                    <a:lnB w="3175" cap="flat" cmpd="sng" algn="ctr">
                      <a:solidFill>
                        <a:srgbClr val="1F497D"/>
                      </a:solidFill>
                      <a:prstDash val="solid"/>
                      <a:round/>
                      <a:headEnd type="none" w="med" len="med"/>
                      <a:tailEnd type="none" w="med" len="med"/>
                    </a:lnB>
                    <a:solidFill>
                      <a:schemeClr val="accent1"/>
                    </a:solidFill>
                  </a:tcPr>
                </a:tc>
                <a:tc>
                  <a:txBody>
                    <a:bodyPr/>
                    <a:lstStyle/>
                    <a:p>
                      <a:endParaRPr kumimoji="1" lang="ja-JP" altLang="en-US" sz="1350" dirty="0">
                        <a:solidFill>
                          <a:sysClr val="windowText" lastClr="000000"/>
                        </a:solidFill>
                      </a:endParaRPr>
                    </a:p>
                  </a:txBody>
                  <a:tcPr>
                    <a:lnR w="3175" cap="flat" cmpd="sng" algn="ctr">
                      <a:solidFill>
                        <a:schemeClr val="accent3"/>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rgbClr val="1F497D"/>
                      </a:solidFill>
                      <a:prstDash val="solid"/>
                      <a:round/>
                      <a:headEnd type="none" w="med" len="med"/>
                      <a:tailEnd type="none" w="med" len="med"/>
                    </a:lnB>
                  </a:tcPr>
                </a:tc>
                <a:tc>
                  <a:txBody>
                    <a:bodyPr/>
                    <a:lstStyle/>
                    <a:p>
                      <a:r>
                        <a:rPr kumimoji="1" lang="en-US" altLang="ja-JP" sz="1350" dirty="0" smtClean="0"/>
                        <a:t>H30</a:t>
                      </a:r>
                      <a:r>
                        <a:rPr kumimoji="1" lang="ja-JP" altLang="en-US" sz="1350" dirty="0" smtClean="0"/>
                        <a:t>改正（予定）</a:t>
                      </a:r>
                      <a:endParaRPr kumimoji="1" lang="en-US" altLang="ja-JP" sz="1350" dirty="0" smtClean="0"/>
                    </a:p>
                    <a:p>
                      <a:pPr marL="72000" indent="-72000"/>
                      <a:r>
                        <a:rPr kumimoji="1" lang="ja-JP" altLang="en-US" sz="1350" dirty="0" smtClean="0"/>
                        <a:t>・耐震診断義務付け建築物</a:t>
                      </a:r>
                      <a:r>
                        <a:rPr kumimoji="1" lang="en-US" altLang="ja-JP" sz="1350" dirty="0" smtClean="0"/>
                        <a:t>H37</a:t>
                      </a:r>
                      <a:r>
                        <a:rPr kumimoji="1" lang="ja-JP" altLang="en-US" sz="1350" dirty="0" smtClean="0"/>
                        <a:t>を目処に概ね解消を目指す</a:t>
                      </a:r>
                      <a:endParaRPr kumimoji="1" lang="en-US" altLang="ja-JP" sz="1350" dirty="0" smtClean="0"/>
                    </a:p>
                    <a:p>
                      <a:r>
                        <a:rPr kumimoji="1" lang="ja-JP" altLang="en-US" sz="1350" dirty="0" smtClean="0"/>
                        <a:t>○スケジュール</a:t>
                      </a:r>
                      <a:endParaRPr kumimoji="1" lang="en-US" altLang="ja-JP" sz="1350" dirty="0" smtClean="0"/>
                    </a:p>
                    <a:p>
                      <a:r>
                        <a:rPr kumimoji="1" lang="ja-JP" altLang="en-US" sz="1350" dirty="0" smtClean="0"/>
                        <a:t>  ・</a:t>
                      </a:r>
                      <a:r>
                        <a:rPr kumimoji="1" lang="en-US" altLang="ja-JP" sz="1350" dirty="0" smtClean="0"/>
                        <a:t>7</a:t>
                      </a:r>
                      <a:r>
                        <a:rPr kumimoji="1" lang="ja-JP" altLang="en-US" sz="1350" dirty="0" smtClean="0"/>
                        <a:t>月 パブコメ　　・</a:t>
                      </a:r>
                      <a:r>
                        <a:rPr kumimoji="1" lang="en-US" altLang="ja-JP" sz="1350" dirty="0" smtClean="0"/>
                        <a:t>8</a:t>
                      </a:r>
                      <a:r>
                        <a:rPr kumimoji="1" lang="ja-JP" altLang="en-US" sz="1350" dirty="0" smtClean="0"/>
                        <a:t>月 改正</a:t>
                      </a:r>
                      <a:endParaRPr kumimoji="1" lang="en-US" altLang="ja-JP" sz="1350" dirty="0" smtClean="0"/>
                    </a:p>
                  </a:txBody>
                  <a:tcPr>
                    <a:lnL w="3175" cap="flat" cmpd="sng" algn="ctr">
                      <a:solidFill>
                        <a:schemeClr val="accent3"/>
                      </a:solidFill>
                      <a:prstDash val="solid"/>
                      <a:round/>
                      <a:headEnd type="none" w="med" len="med"/>
                      <a:tailEnd type="none" w="med" len="med"/>
                    </a:lnL>
                    <a:lnR w="3175" cap="flat" cmpd="sng" algn="ctr">
                      <a:solidFill>
                        <a:schemeClr val="accent3"/>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rgbClr val="1F497D"/>
                      </a:solidFill>
                      <a:prstDash val="solid"/>
                      <a:round/>
                      <a:headEnd type="none" w="med" len="med"/>
                      <a:tailEnd type="none" w="med" len="med"/>
                    </a:lnB>
                  </a:tcPr>
                </a:tc>
                <a:tc>
                  <a:txBody>
                    <a:bodyPr/>
                    <a:lstStyle/>
                    <a:p>
                      <a:r>
                        <a:rPr kumimoji="1" lang="en-US" altLang="ja-JP" sz="1350" dirty="0" smtClean="0"/>
                        <a:t>H31.3</a:t>
                      </a:r>
                      <a:r>
                        <a:rPr kumimoji="1" lang="ja-JP" altLang="en-US" sz="1350" dirty="0" smtClean="0"/>
                        <a:t>改定（予定）</a:t>
                      </a:r>
                      <a:endParaRPr kumimoji="1" lang="en-US" altLang="ja-JP" sz="1350" dirty="0" smtClean="0"/>
                    </a:p>
                    <a:p>
                      <a:endParaRPr kumimoji="1" lang="ja-JP" altLang="en-US" sz="1350" dirty="0" smtClean="0"/>
                    </a:p>
                    <a:p>
                      <a:endParaRPr kumimoji="1" lang="ja-JP" altLang="en-US" sz="1350" dirty="0">
                        <a:solidFill>
                          <a:sysClr val="windowText" lastClr="000000"/>
                        </a:solidFill>
                      </a:endParaRPr>
                    </a:p>
                  </a:txBody>
                  <a:tcPr>
                    <a:lnL w="3175" cap="flat" cmpd="sng" algn="ctr">
                      <a:solidFill>
                        <a:schemeClr val="accent3"/>
                      </a:solidFill>
                      <a:prstDash val="solid"/>
                      <a:round/>
                      <a:headEnd type="none" w="med" len="med"/>
                      <a:tailEnd type="none" w="med" len="med"/>
                    </a:lnL>
                    <a:lnR w="3175" cap="flat" cmpd="sng" algn="ctr">
                      <a:solidFill>
                        <a:srgbClr val="1F497D"/>
                      </a:solidFill>
                      <a:prstDash val="solid"/>
                      <a:round/>
                      <a:headEnd type="none" w="med" len="med"/>
                      <a:tailEnd type="none" w="med" len="med"/>
                    </a:lnR>
                    <a:lnT w="3175" cap="flat" cmpd="sng" algn="ctr">
                      <a:solidFill>
                        <a:schemeClr val="accent3"/>
                      </a:solidFill>
                      <a:prstDash val="solid"/>
                      <a:round/>
                      <a:headEnd type="none" w="med" len="med"/>
                      <a:tailEnd type="none" w="med" len="med"/>
                    </a:lnT>
                    <a:lnB w="3175"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 name="下矢印 2"/>
          <p:cNvSpPr/>
          <p:nvPr/>
        </p:nvSpPr>
        <p:spPr>
          <a:xfrm>
            <a:off x="74426" y="2179675"/>
            <a:ext cx="844107" cy="4221126"/>
          </a:xfrm>
          <a:prstGeom prst="downArrow">
            <a:avLst>
              <a:gd name="adj1" fmla="val 50000"/>
              <a:gd name="adj2" fmla="val 83241"/>
            </a:avLst>
          </a:prstGeom>
          <a:solidFill>
            <a:schemeClr val="accent6">
              <a:lumMod val="60000"/>
              <a:lumOff val="40000"/>
              <a:alpha val="42000"/>
            </a:schemeClr>
          </a:solidFill>
          <a:ln>
            <a:solidFill>
              <a:schemeClr val="accent6">
                <a:lumMod val="60000"/>
                <a:lumOff val="40000"/>
                <a:alpha val="1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8823775" y="6515964"/>
            <a:ext cx="284052" cy="307777"/>
          </a:xfrm>
          <a:prstGeom prst="rect">
            <a:avLst/>
          </a:prstGeom>
          <a:noFill/>
        </p:spPr>
        <p:txBody>
          <a:bodyPr wrap="none" rtlCol="0">
            <a:spAutoFit/>
          </a:bodyPr>
          <a:lstStyle/>
          <a:p>
            <a:r>
              <a:rPr kumimoji="1" lang="en-US" altLang="ja-JP" sz="1400" dirty="0" smtClean="0"/>
              <a:t>2</a:t>
            </a:r>
            <a:endParaRPr kumimoji="1" lang="ja-JP" altLang="en-US" sz="1400" dirty="0"/>
          </a:p>
        </p:txBody>
      </p:sp>
    </p:spTree>
    <p:extLst>
      <p:ext uri="{BB962C8B-B14F-4D97-AF65-F5344CB8AC3E}">
        <p14:creationId xmlns:p14="http://schemas.microsoft.com/office/powerpoint/2010/main" val="1317974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3306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0" y="3227388"/>
            <a:ext cx="9144000" cy="404812"/>
          </a:xfrm>
        </p:spPr>
        <p:txBody>
          <a:bodyPr/>
          <a:lstStyle/>
          <a:p>
            <a:pPr algn="ctr"/>
            <a:r>
              <a:rPr lang="ja-JP" altLang="en-US" sz="3200" dirty="0"/>
              <a:t>２　国の基本方針見直しに関する資料（抜粋</a:t>
            </a:r>
            <a:r>
              <a:rPr lang="ja-JP" altLang="en-US" sz="3200" dirty="0" smtClean="0"/>
              <a:t>）</a:t>
            </a:r>
          </a:p>
        </p:txBody>
      </p:sp>
      <p:sp>
        <p:nvSpPr>
          <p:cNvPr id="4" name="テキスト ボックス 3"/>
          <p:cNvSpPr txBox="1"/>
          <p:nvPr/>
        </p:nvSpPr>
        <p:spPr>
          <a:xfrm>
            <a:off x="8823775" y="6515964"/>
            <a:ext cx="284052" cy="307777"/>
          </a:xfrm>
          <a:prstGeom prst="rect">
            <a:avLst/>
          </a:prstGeom>
          <a:noFill/>
        </p:spPr>
        <p:txBody>
          <a:bodyPr wrap="none" rtlCol="0">
            <a:spAutoFit/>
          </a:bodyPr>
          <a:lstStyle/>
          <a:p>
            <a:r>
              <a:rPr kumimoji="1" lang="en-US" altLang="ja-JP" sz="1400" dirty="0" smtClean="0"/>
              <a:t>4</a:t>
            </a:r>
            <a:endParaRPr kumimoji="1" lang="ja-JP" altLang="en-US" sz="1400" dirty="0"/>
          </a:p>
        </p:txBody>
      </p:sp>
      <p:sp>
        <p:nvSpPr>
          <p:cNvPr id="3" name="正方形/長方形 2"/>
          <p:cNvSpPr/>
          <p:nvPr/>
        </p:nvSpPr>
        <p:spPr>
          <a:xfrm>
            <a:off x="1370326" y="4061178"/>
            <a:ext cx="7595475" cy="1200329"/>
          </a:xfrm>
          <a:prstGeom prst="rect">
            <a:avLst/>
          </a:prstGeom>
          <a:ln>
            <a:solidFill>
              <a:schemeClr val="tx1"/>
            </a:solidFill>
          </a:ln>
        </p:spPr>
        <p:txBody>
          <a:bodyPr wrap="square">
            <a:spAutoFit/>
          </a:bodyPr>
          <a:lstStyle/>
          <a:p>
            <a:r>
              <a:rPr lang="en-US" altLang="ja-JP" dirty="0" smtClean="0">
                <a:latin typeface="+mj-lt"/>
              </a:rPr>
              <a:t>【</a:t>
            </a:r>
            <a:r>
              <a:rPr lang="ja-JP" altLang="en-US" dirty="0" smtClean="0">
                <a:latin typeface="+mj-lt"/>
              </a:rPr>
              <a:t>資料</a:t>
            </a:r>
            <a:r>
              <a:rPr lang="en-US" altLang="ja-JP" dirty="0" smtClean="0">
                <a:latin typeface="+mj-lt"/>
              </a:rPr>
              <a:t>】</a:t>
            </a:r>
          </a:p>
          <a:p>
            <a:r>
              <a:rPr lang="ja-JP" altLang="en-US" dirty="0" smtClean="0">
                <a:latin typeface="+mj-lt"/>
              </a:rPr>
              <a:t>社会資本</a:t>
            </a:r>
            <a:r>
              <a:rPr lang="ja-JP" altLang="en-US" dirty="0">
                <a:latin typeface="+mj-lt"/>
              </a:rPr>
              <a:t>整備審議会建築</a:t>
            </a:r>
            <a:r>
              <a:rPr lang="ja-JP" altLang="en-US" dirty="0" smtClean="0">
                <a:latin typeface="+mj-lt"/>
              </a:rPr>
              <a:t>分科会 建築物</a:t>
            </a:r>
            <a:r>
              <a:rPr lang="ja-JP" altLang="en-US" dirty="0">
                <a:latin typeface="+mj-lt"/>
              </a:rPr>
              <a:t>等事故・災害対策</a:t>
            </a:r>
            <a:r>
              <a:rPr lang="ja-JP" altLang="en-US" dirty="0" smtClean="0">
                <a:latin typeface="+mj-lt"/>
              </a:rPr>
              <a:t>部会（第２５回）</a:t>
            </a:r>
            <a:endParaRPr lang="en-US" altLang="ja-JP" dirty="0" smtClean="0">
              <a:latin typeface="+mj-lt"/>
            </a:endParaRPr>
          </a:p>
          <a:p>
            <a:r>
              <a:rPr lang="zh-TW" altLang="en-US" dirty="0" smtClean="0">
                <a:latin typeface="+mj-lt"/>
              </a:rPr>
              <a:t>平成</a:t>
            </a:r>
            <a:r>
              <a:rPr lang="zh-TW" altLang="en-US" dirty="0">
                <a:latin typeface="+mj-lt"/>
              </a:rPr>
              <a:t>３０年４月２３日（月</a:t>
            </a:r>
            <a:r>
              <a:rPr lang="zh-TW" altLang="en-US" dirty="0" smtClean="0">
                <a:latin typeface="+mj-lt"/>
              </a:rPr>
              <a:t>）</a:t>
            </a:r>
            <a:r>
              <a:rPr lang="ja-JP" altLang="en-US" dirty="0" smtClean="0">
                <a:latin typeface="+mj-lt"/>
              </a:rPr>
              <a:t>開催</a:t>
            </a:r>
            <a:endParaRPr lang="en-US" altLang="zh-TW" dirty="0" smtClean="0">
              <a:latin typeface="+mj-lt"/>
            </a:endParaRPr>
          </a:p>
          <a:p>
            <a:r>
              <a:rPr lang="ja-JP" altLang="en-US" dirty="0" smtClean="0">
                <a:latin typeface="+mj-lt"/>
              </a:rPr>
              <a:t>議事</a:t>
            </a:r>
            <a:r>
              <a:rPr lang="en-US" altLang="ja-JP" dirty="0" smtClean="0">
                <a:latin typeface="+mj-lt"/>
              </a:rPr>
              <a:t>(</a:t>
            </a:r>
            <a:r>
              <a:rPr lang="en-US" altLang="ja-JP" dirty="0">
                <a:latin typeface="+mj-lt"/>
              </a:rPr>
              <a:t>2) </a:t>
            </a:r>
            <a:r>
              <a:rPr lang="ja-JP" altLang="en-US" dirty="0">
                <a:latin typeface="+mj-lt"/>
              </a:rPr>
              <a:t>耐震診断義務付け建築物に係る耐震化の促進に</a:t>
            </a:r>
            <a:r>
              <a:rPr lang="ja-JP" altLang="en-US" dirty="0" smtClean="0">
                <a:latin typeface="+mj-lt"/>
              </a:rPr>
              <a:t>ついて</a:t>
            </a:r>
            <a:endParaRPr lang="en-US" altLang="ja-JP" dirty="0" smtClean="0">
              <a:latin typeface="+mj-lt"/>
            </a:endParaRPr>
          </a:p>
        </p:txBody>
      </p:sp>
    </p:spTree>
    <p:extLst>
      <p:ext uri="{BB962C8B-B14F-4D97-AF65-F5344CB8AC3E}">
        <p14:creationId xmlns:p14="http://schemas.microsoft.com/office/powerpoint/2010/main" val="2401354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0" y="3227388"/>
            <a:ext cx="9144000" cy="404812"/>
          </a:xfrm>
        </p:spPr>
        <p:txBody>
          <a:bodyPr/>
          <a:lstStyle/>
          <a:p>
            <a:pPr marL="900000" indent="-576000"/>
            <a:r>
              <a:rPr lang="ja-JP" altLang="en-US" sz="3200" dirty="0" smtClean="0"/>
              <a:t>３</a:t>
            </a:r>
            <a:r>
              <a:rPr lang="ja-JP" altLang="en-US" sz="3200" dirty="0"/>
              <a:t>　大阪府の耐震診断義務付け建築物の耐震診断結果の公表</a:t>
            </a:r>
            <a:r>
              <a:rPr lang="ja-JP" altLang="en-US" sz="3200" dirty="0" smtClean="0"/>
              <a:t>状況</a:t>
            </a:r>
          </a:p>
        </p:txBody>
      </p:sp>
      <p:sp>
        <p:nvSpPr>
          <p:cNvPr id="4" name="テキスト ボックス 3"/>
          <p:cNvSpPr txBox="1"/>
          <p:nvPr/>
        </p:nvSpPr>
        <p:spPr>
          <a:xfrm>
            <a:off x="8823775" y="6515964"/>
            <a:ext cx="370101" cy="307777"/>
          </a:xfrm>
          <a:prstGeom prst="rect">
            <a:avLst/>
          </a:prstGeom>
          <a:noFill/>
        </p:spPr>
        <p:txBody>
          <a:bodyPr wrap="none" rtlCol="0">
            <a:spAutoFit/>
          </a:bodyPr>
          <a:lstStyle/>
          <a:p>
            <a:r>
              <a:rPr kumimoji="1" lang="en-US" altLang="ja-JP" sz="1400" dirty="0" smtClean="0"/>
              <a:t>11</a:t>
            </a:r>
            <a:endParaRPr kumimoji="1" lang="ja-JP" altLang="en-US" sz="1400" dirty="0"/>
          </a:p>
        </p:txBody>
      </p:sp>
    </p:spTree>
    <p:extLst>
      <p:ext uri="{BB962C8B-B14F-4D97-AF65-F5344CB8AC3E}">
        <p14:creationId xmlns:p14="http://schemas.microsoft.com/office/powerpoint/2010/main" val="1446188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a:spLocks noGrp="1"/>
          </p:cNvSpPr>
          <p:nvPr>
            <p:ph type="title"/>
          </p:nvPr>
        </p:nvSpPr>
        <p:spPr>
          <a:xfrm>
            <a:off x="0" y="269543"/>
            <a:ext cx="9055100" cy="404813"/>
          </a:xfrm>
        </p:spPr>
        <p:txBody>
          <a:bodyPr/>
          <a:lstStyle/>
          <a:p>
            <a:r>
              <a:rPr lang="ja-JP" altLang="en-US" sz="2000" dirty="0"/>
              <a:t>３　</a:t>
            </a:r>
            <a:r>
              <a:rPr lang="ja-JP" altLang="en-US" sz="2000" dirty="0" smtClean="0"/>
              <a:t>大阪府の耐震診断義務付け建築物の耐震診断結果の公表状況</a:t>
            </a:r>
          </a:p>
        </p:txBody>
      </p:sp>
      <p:sp>
        <p:nvSpPr>
          <p:cNvPr id="19" name="テキスト ボックス 18"/>
          <p:cNvSpPr txBox="1"/>
          <p:nvPr/>
        </p:nvSpPr>
        <p:spPr>
          <a:xfrm>
            <a:off x="114300" y="1589671"/>
            <a:ext cx="8940800" cy="369332"/>
          </a:xfrm>
          <a:prstGeom prst="rect">
            <a:avLst/>
          </a:prstGeom>
          <a:noFill/>
          <a:ln>
            <a:noFill/>
          </a:ln>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日に公表</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Text Box 1233"/>
          <p:cNvSpPr txBox="1">
            <a:spLocks noChangeArrowheads="1"/>
          </p:cNvSpPr>
          <p:nvPr/>
        </p:nvSpPr>
        <p:spPr bwMode="auto">
          <a:xfrm>
            <a:off x="114300" y="1107918"/>
            <a:ext cx="8940800" cy="362403"/>
          </a:xfrm>
          <a:prstGeom prst="rect">
            <a:avLst/>
          </a:prstGeom>
          <a:solidFill>
            <a:schemeClr val="accent2"/>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大規模建築物の公表状況</a:t>
            </a:r>
            <a:endParaRPr kumimoji="0" lang="en-US" altLang="ja-JP" b="1" kern="0" dirty="0">
              <a:solidFill>
                <a:schemeClr val="bg1"/>
              </a:solidFill>
              <a:latin typeface="HGP創英角ｺﾞｼｯｸUB" pitchFamily="50" charset="-128"/>
              <a:ea typeface="HGP創英角ｺﾞｼｯｸUB"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3908564618"/>
              </p:ext>
            </p:extLst>
          </p:nvPr>
        </p:nvGraphicFramePr>
        <p:xfrm>
          <a:off x="676620" y="2098703"/>
          <a:ext cx="7333560" cy="792480"/>
        </p:xfrm>
        <a:graphic>
          <a:graphicData uri="http://schemas.openxmlformats.org/drawingml/2006/table">
            <a:tbl>
              <a:tblPr firstRow="1" firstCol="1" bandRow="1">
                <a:tableStyleId>{5C22544A-7EE6-4342-B048-85BDC9FD1C3A}</a:tableStyleId>
              </a:tblPr>
              <a:tblGrid>
                <a:gridCol w="1309225">
                  <a:extLst>
                    <a:ext uri="{9D8B030D-6E8A-4147-A177-3AD203B41FA5}">
                      <a16:colId xmlns:a16="http://schemas.microsoft.com/office/drawing/2014/main" val="20000"/>
                    </a:ext>
                  </a:extLst>
                </a:gridCol>
                <a:gridCol w="1339767">
                  <a:extLst>
                    <a:ext uri="{9D8B030D-6E8A-4147-A177-3AD203B41FA5}">
                      <a16:colId xmlns:a16="http://schemas.microsoft.com/office/drawing/2014/main" val="20001"/>
                    </a:ext>
                  </a:extLst>
                </a:gridCol>
                <a:gridCol w="1748055">
                  <a:extLst>
                    <a:ext uri="{9D8B030D-6E8A-4147-A177-3AD203B41FA5}">
                      <a16:colId xmlns:a16="http://schemas.microsoft.com/office/drawing/2014/main" val="20002"/>
                    </a:ext>
                  </a:extLst>
                </a:gridCol>
                <a:gridCol w="1465170">
                  <a:extLst>
                    <a:ext uri="{9D8B030D-6E8A-4147-A177-3AD203B41FA5}">
                      <a16:colId xmlns:a16="http://schemas.microsoft.com/office/drawing/2014/main" val="20003"/>
                    </a:ext>
                  </a:extLst>
                </a:gridCol>
                <a:gridCol w="1471343">
                  <a:extLst>
                    <a:ext uri="{9D8B030D-6E8A-4147-A177-3AD203B41FA5}">
                      <a16:colId xmlns:a16="http://schemas.microsoft.com/office/drawing/2014/main" val="20004"/>
                    </a:ext>
                  </a:extLst>
                </a:gridCol>
              </a:tblGrid>
              <a:tr h="202565">
                <a:tc>
                  <a:txBody>
                    <a:bodyPr/>
                    <a:lstStyle/>
                    <a:p>
                      <a:pPr algn="ctr">
                        <a:lnSpc>
                          <a:spcPct val="100000"/>
                        </a:lnSpc>
                        <a:spcAft>
                          <a:spcPts val="0"/>
                        </a:spcAft>
                      </a:pPr>
                      <a:endParaRPr lang="ja-JP" sz="16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ctr">
                        <a:lnSpc>
                          <a:spcPct val="100000"/>
                        </a:lnSpc>
                        <a:spcAft>
                          <a:spcPts val="0"/>
                        </a:spcAft>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a:rPr>
                        <a:t>未報告</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ctr">
                        <a:lnSpc>
                          <a:spcPct val="100000"/>
                        </a:lnSpc>
                        <a:spcAft>
                          <a:spcPts val="0"/>
                        </a:spcAft>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a:rPr>
                        <a:t>耐震性不足</a:t>
                      </a:r>
                      <a:endParaRPr lang="en-US" altLang="ja-JP" sz="1600" b="0" kern="100" dirty="0" smtClean="0">
                        <a:solidFill>
                          <a:schemeClr val="tx1"/>
                        </a:solidFill>
                        <a:effectLst/>
                        <a:latin typeface="Meiryo UI" panose="020B0604030504040204" pitchFamily="50" charset="-128"/>
                        <a:ea typeface="Meiryo UI" panose="020B0604030504040204" pitchFamily="50" charset="-128"/>
                        <a:cs typeface="Times New Roman"/>
                      </a:endParaRPr>
                    </a:p>
                    <a:p>
                      <a:pPr algn="ctr">
                        <a:lnSpc>
                          <a:spcPct val="100000"/>
                        </a:lnSpc>
                        <a:spcAft>
                          <a:spcPts val="0"/>
                        </a:spcAft>
                      </a:pPr>
                      <a:r>
                        <a:rPr lang="en-US" altLang="ja-JP" sz="1600" b="0" kern="100" dirty="0" smtClean="0">
                          <a:solidFill>
                            <a:schemeClr val="tx1"/>
                          </a:solidFill>
                          <a:effectLst/>
                          <a:latin typeface="Meiryo UI" panose="020B0604030504040204" pitchFamily="50" charset="-128"/>
                          <a:ea typeface="Meiryo UI" panose="020B0604030504040204" pitchFamily="50" charset="-128"/>
                          <a:cs typeface="Times New Roman"/>
                        </a:rPr>
                        <a:t>Ⅰ</a:t>
                      </a: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en-US" altLang="ja-JP" sz="1600" b="0" kern="100" dirty="0" smtClean="0">
                          <a:solidFill>
                            <a:schemeClr val="tx1"/>
                          </a:solidFill>
                          <a:effectLst/>
                          <a:latin typeface="Meiryo UI" panose="020B0604030504040204" pitchFamily="50" charset="-128"/>
                          <a:ea typeface="Meiryo UI" panose="020B0604030504040204" pitchFamily="50" charset="-128"/>
                          <a:cs typeface="Times New Roman"/>
                        </a:rPr>
                        <a:t>Ⅱ</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ctr">
                        <a:lnSpc>
                          <a:spcPct val="100000"/>
                        </a:lnSpc>
                        <a:spcAft>
                          <a:spcPts val="0"/>
                        </a:spcAft>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a:rPr>
                        <a:t>耐震性有</a:t>
                      </a:r>
                      <a:endParaRPr lang="en-US" altLang="ja-JP" sz="1600" b="0" kern="100" dirty="0" smtClean="0">
                        <a:solidFill>
                          <a:schemeClr val="tx1"/>
                        </a:solidFill>
                        <a:effectLst/>
                        <a:latin typeface="Meiryo UI" panose="020B0604030504040204" pitchFamily="50" charset="-128"/>
                        <a:ea typeface="Meiryo UI" panose="020B0604030504040204" pitchFamily="50" charset="-128"/>
                        <a:cs typeface="Times New Roman"/>
                      </a:endParaRPr>
                    </a:p>
                    <a:p>
                      <a:pPr algn="ctr">
                        <a:lnSpc>
                          <a:spcPct val="100000"/>
                        </a:lnSpc>
                        <a:spcAft>
                          <a:spcPts val="0"/>
                        </a:spcAft>
                      </a:pPr>
                      <a:r>
                        <a:rPr lang="en-US" altLang="ja-JP" sz="1600" b="0" kern="100" dirty="0" smtClean="0">
                          <a:solidFill>
                            <a:schemeClr val="tx1"/>
                          </a:solidFill>
                          <a:effectLst/>
                          <a:latin typeface="Meiryo UI" panose="020B0604030504040204" pitchFamily="50" charset="-128"/>
                          <a:ea typeface="Meiryo UI" panose="020B0604030504040204" pitchFamily="50" charset="-128"/>
                          <a:cs typeface="Times New Roman"/>
                        </a:rPr>
                        <a:t>Ⅲ</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ctr">
                        <a:lnSpc>
                          <a:spcPct val="100000"/>
                        </a:lnSpc>
                        <a:spcAft>
                          <a:spcPts val="0"/>
                        </a:spcAft>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mn-cs"/>
                        </a:rPr>
                        <a:t>計</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extLst>
                  <a:ext uri="{0D108BD9-81ED-4DB2-BD59-A6C34878D82A}">
                    <a16:rowId xmlns:a16="http://schemas.microsoft.com/office/drawing/2014/main" val="10000"/>
                  </a:ext>
                </a:extLst>
              </a:tr>
              <a:tr h="242570">
                <a:tc>
                  <a:txBody>
                    <a:bodyPr/>
                    <a:lstStyle/>
                    <a:p>
                      <a:pPr algn="ctr">
                        <a:lnSpc>
                          <a:spcPts val="2400"/>
                        </a:lnSpc>
                        <a:spcAft>
                          <a:spcPts val="0"/>
                        </a:spcAft>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a:rPr>
                        <a:t>計</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r">
                        <a:lnSpc>
                          <a:spcPts val="2400"/>
                        </a:lnSpc>
                        <a:spcAft>
                          <a:spcPts val="0"/>
                        </a:spcAft>
                      </a:pPr>
                      <a:r>
                        <a:rPr lang="en-US" altLang="ja-JP" sz="1600" kern="100" dirty="0" smtClean="0">
                          <a:solidFill>
                            <a:schemeClr val="tx1"/>
                          </a:solidFill>
                          <a:effectLst/>
                          <a:latin typeface="Meiryo UI" panose="020B0604030504040204" pitchFamily="50" charset="-128"/>
                          <a:ea typeface="Meiryo UI" panose="020B0604030504040204" pitchFamily="50" charset="-128"/>
                          <a:cs typeface="Times New Roman"/>
                        </a:rPr>
                        <a:t>8</a:t>
                      </a:r>
                      <a:endParaRPr lang="ja-JP" sz="16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ts val="2400"/>
                        </a:lnSpc>
                        <a:spcAft>
                          <a:spcPts val="0"/>
                        </a:spcAft>
                      </a:pPr>
                      <a:r>
                        <a:rPr lang="en-US" altLang="ja-JP" sz="1600" kern="100" dirty="0" smtClean="0">
                          <a:solidFill>
                            <a:schemeClr val="tx1"/>
                          </a:solidFill>
                          <a:effectLst/>
                          <a:latin typeface="Meiryo UI" panose="020B0604030504040204" pitchFamily="50" charset="-128"/>
                          <a:ea typeface="Meiryo UI" panose="020B0604030504040204" pitchFamily="50" charset="-128"/>
                          <a:cs typeface="Times New Roman"/>
                        </a:rPr>
                        <a:t>125</a:t>
                      </a:r>
                      <a:endParaRPr lang="ja-JP" sz="16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ts val="2400"/>
                        </a:lnSpc>
                        <a:spcAft>
                          <a:spcPts val="0"/>
                        </a:spcAft>
                      </a:pPr>
                      <a:r>
                        <a:rPr lang="en-US" altLang="ja-JP" sz="1600" kern="100" dirty="0" smtClean="0">
                          <a:solidFill>
                            <a:schemeClr val="tx1"/>
                          </a:solidFill>
                          <a:effectLst/>
                          <a:latin typeface="Meiryo UI" panose="020B0604030504040204" pitchFamily="50" charset="-128"/>
                          <a:ea typeface="Meiryo UI" panose="020B0604030504040204" pitchFamily="50" charset="-128"/>
                          <a:cs typeface="Times New Roman"/>
                        </a:rPr>
                        <a:t>707</a:t>
                      </a:r>
                      <a:endParaRPr lang="ja-JP" sz="16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ts val="2400"/>
                        </a:lnSpc>
                        <a:spcAft>
                          <a:spcPts val="0"/>
                        </a:spcAft>
                      </a:pPr>
                      <a:r>
                        <a:rPr lang="en-US" altLang="ja-JP" sz="1600" kern="100" dirty="0" smtClean="0">
                          <a:solidFill>
                            <a:schemeClr val="tx1"/>
                          </a:solidFill>
                          <a:effectLst/>
                          <a:latin typeface="Meiryo UI" panose="020B0604030504040204" pitchFamily="50" charset="-128"/>
                          <a:ea typeface="Meiryo UI" panose="020B0604030504040204" pitchFamily="50" charset="-128"/>
                          <a:cs typeface="Times New Roman"/>
                        </a:rPr>
                        <a:t>840</a:t>
                      </a:r>
                      <a:endParaRPr lang="ja-JP" sz="16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extLst>
                  <a:ext uri="{0D108BD9-81ED-4DB2-BD59-A6C34878D82A}">
                    <a16:rowId xmlns:a16="http://schemas.microsoft.com/office/drawing/2014/main" val="10001"/>
                  </a:ext>
                </a:extLst>
              </a:tr>
            </a:tbl>
          </a:graphicData>
        </a:graphic>
      </p:graphicFrame>
      <p:sp>
        <p:nvSpPr>
          <p:cNvPr id="24" name="Text Box 1233"/>
          <p:cNvSpPr txBox="1">
            <a:spLocks noChangeArrowheads="1"/>
          </p:cNvSpPr>
          <p:nvPr/>
        </p:nvSpPr>
        <p:spPr bwMode="auto">
          <a:xfrm>
            <a:off x="114300" y="3584993"/>
            <a:ext cx="8940800" cy="362403"/>
          </a:xfrm>
          <a:prstGeom prst="rect">
            <a:avLst/>
          </a:prstGeom>
          <a:solidFill>
            <a:schemeClr val="accent2"/>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広域沿道建築物の公表状況</a:t>
            </a:r>
            <a:endParaRPr kumimoji="0" lang="en-US" altLang="ja-JP" b="1" kern="0" dirty="0">
              <a:solidFill>
                <a:schemeClr val="bg1"/>
              </a:solidFill>
              <a:latin typeface="HGP創英角ｺﾞｼｯｸUB" pitchFamily="50" charset="-128"/>
              <a:ea typeface="HGP創英角ｺﾞｼｯｸUB"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4117552200"/>
              </p:ext>
            </p:extLst>
          </p:nvPr>
        </p:nvGraphicFramePr>
        <p:xfrm>
          <a:off x="536920" y="4543546"/>
          <a:ext cx="7333560" cy="792480"/>
        </p:xfrm>
        <a:graphic>
          <a:graphicData uri="http://schemas.openxmlformats.org/drawingml/2006/table">
            <a:tbl>
              <a:tblPr firstRow="1" firstCol="1" bandRow="1">
                <a:tableStyleId>{5C22544A-7EE6-4342-B048-85BDC9FD1C3A}</a:tableStyleId>
              </a:tblPr>
              <a:tblGrid>
                <a:gridCol w="1309225">
                  <a:extLst>
                    <a:ext uri="{9D8B030D-6E8A-4147-A177-3AD203B41FA5}">
                      <a16:colId xmlns:a16="http://schemas.microsoft.com/office/drawing/2014/main" val="20000"/>
                    </a:ext>
                  </a:extLst>
                </a:gridCol>
                <a:gridCol w="1339767">
                  <a:extLst>
                    <a:ext uri="{9D8B030D-6E8A-4147-A177-3AD203B41FA5}">
                      <a16:colId xmlns:a16="http://schemas.microsoft.com/office/drawing/2014/main" val="20001"/>
                    </a:ext>
                  </a:extLst>
                </a:gridCol>
                <a:gridCol w="1748055">
                  <a:extLst>
                    <a:ext uri="{9D8B030D-6E8A-4147-A177-3AD203B41FA5}">
                      <a16:colId xmlns:a16="http://schemas.microsoft.com/office/drawing/2014/main" val="20002"/>
                    </a:ext>
                  </a:extLst>
                </a:gridCol>
                <a:gridCol w="1465170">
                  <a:extLst>
                    <a:ext uri="{9D8B030D-6E8A-4147-A177-3AD203B41FA5}">
                      <a16:colId xmlns:a16="http://schemas.microsoft.com/office/drawing/2014/main" val="20003"/>
                    </a:ext>
                  </a:extLst>
                </a:gridCol>
                <a:gridCol w="1471343">
                  <a:extLst>
                    <a:ext uri="{9D8B030D-6E8A-4147-A177-3AD203B41FA5}">
                      <a16:colId xmlns:a16="http://schemas.microsoft.com/office/drawing/2014/main" val="20004"/>
                    </a:ext>
                  </a:extLst>
                </a:gridCol>
              </a:tblGrid>
              <a:tr h="202565">
                <a:tc>
                  <a:txBody>
                    <a:bodyPr/>
                    <a:lstStyle/>
                    <a:p>
                      <a:pPr algn="ctr">
                        <a:lnSpc>
                          <a:spcPct val="100000"/>
                        </a:lnSpc>
                        <a:spcAft>
                          <a:spcPts val="0"/>
                        </a:spcAft>
                      </a:pPr>
                      <a:endParaRPr lang="ja-JP" sz="16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ctr">
                        <a:lnSpc>
                          <a:spcPct val="100000"/>
                        </a:lnSpc>
                        <a:spcAft>
                          <a:spcPts val="0"/>
                        </a:spcAft>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a:rPr>
                        <a:t>未報告</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ctr">
                        <a:lnSpc>
                          <a:spcPct val="100000"/>
                        </a:lnSpc>
                        <a:spcAft>
                          <a:spcPts val="0"/>
                        </a:spcAft>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a:rPr>
                        <a:t>耐震性不足</a:t>
                      </a:r>
                      <a:endParaRPr lang="en-US" altLang="ja-JP" sz="1600" b="0" kern="100" dirty="0" smtClean="0">
                        <a:solidFill>
                          <a:schemeClr val="tx1"/>
                        </a:solidFill>
                        <a:effectLst/>
                        <a:latin typeface="Meiryo UI" panose="020B0604030504040204" pitchFamily="50" charset="-128"/>
                        <a:ea typeface="Meiryo UI" panose="020B0604030504040204" pitchFamily="50" charset="-128"/>
                        <a:cs typeface="Times New Roman"/>
                      </a:endParaRPr>
                    </a:p>
                    <a:p>
                      <a:pPr algn="ctr">
                        <a:lnSpc>
                          <a:spcPct val="100000"/>
                        </a:lnSpc>
                        <a:spcAft>
                          <a:spcPts val="0"/>
                        </a:spcAft>
                      </a:pPr>
                      <a:r>
                        <a:rPr lang="en-US" altLang="ja-JP" sz="1600" b="0" kern="100" dirty="0" smtClean="0">
                          <a:solidFill>
                            <a:schemeClr val="tx1"/>
                          </a:solidFill>
                          <a:effectLst/>
                          <a:latin typeface="Meiryo UI" panose="020B0604030504040204" pitchFamily="50" charset="-128"/>
                          <a:ea typeface="Meiryo UI" panose="020B0604030504040204" pitchFamily="50" charset="-128"/>
                          <a:cs typeface="Times New Roman"/>
                        </a:rPr>
                        <a:t>Ⅰ</a:t>
                      </a: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a:rPr>
                        <a:t>・</a:t>
                      </a:r>
                      <a:r>
                        <a:rPr lang="en-US" altLang="ja-JP" sz="1600" b="0" kern="100" dirty="0" smtClean="0">
                          <a:solidFill>
                            <a:schemeClr val="tx1"/>
                          </a:solidFill>
                          <a:effectLst/>
                          <a:latin typeface="Meiryo UI" panose="020B0604030504040204" pitchFamily="50" charset="-128"/>
                          <a:ea typeface="Meiryo UI" panose="020B0604030504040204" pitchFamily="50" charset="-128"/>
                          <a:cs typeface="Times New Roman"/>
                        </a:rPr>
                        <a:t>Ⅱ</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ctr">
                        <a:lnSpc>
                          <a:spcPct val="100000"/>
                        </a:lnSpc>
                        <a:spcAft>
                          <a:spcPts val="0"/>
                        </a:spcAft>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a:rPr>
                        <a:t>耐震性有</a:t>
                      </a:r>
                      <a:endParaRPr lang="en-US" altLang="ja-JP" sz="1600" b="0" kern="100" dirty="0" smtClean="0">
                        <a:solidFill>
                          <a:schemeClr val="tx1"/>
                        </a:solidFill>
                        <a:effectLst/>
                        <a:latin typeface="Meiryo UI" panose="020B0604030504040204" pitchFamily="50" charset="-128"/>
                        <a:ea typeface="Meiryo UI" panose="020B0604030504040204" pitchFamily="50" charset="-128"/>
                        <a:cs typeface="Times New Roman"/>
                      </a:endParaRPr>
                    </a:p>
                    <a:p>
                      <a:pPr algn="ctr">
                        <a:lnSpc>
                          <a:spcPct val="100000"/>
                        </a:lnSpc>
                        <a:spcAft>
                          <a:spcPts val="0"/>
                        </a:spcAft>
                      </a:pPr>
                      <a:r>
                        <a:rPr lang="en-US" altLang="ja-JP" sz="1600" b="0" kern="100" dirty="0" smtClean="0">
                          <a:solidFill>
                            <a:schemeClr val="tx1"/>
                          </a:solidFill>
                          <a:effectLst/>
                          <a:latin typeface="Meiryo UI" panose="020B0604030504040204" pitchFamily="50" charset="-128"/>
                          <a:ea typeface="Meiryo UI" panose="020B0604030504040204" pitchFamily="50" charset="-128"/>
                          <a:cs typeface="Times New Roman"/>
                        </a:rPr>
                        <a:t>Ⅲ</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ctr">
                        <a:lnSpc>
                          <a:spcPct val="100000"/>
                        </a:lnSpc>
                        <a:spcAft>
                          <a:spcPts val="0"/>
                        </a:spcAft>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mn-cs"/>
                        </a:rPr>
                        <a:t>計</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extLst>
                  <a:ext uri="{0D108BD9-81ED-4DB2-BD59-A6C34878D82A}">
                    <a16:rowId xmlns:a16="http://schemas.microsoft.com/office/drawing/2014/main" val="10000"/>
                  </a:ext>
                </a:extLst>
              </a:tr>
              <a:tr h="242570">
                <a:tc>
                  <a:txBody>
                    <a:bodyPr/>
                    <a:lstStyle/>
                    <a:p>
                      <a:pPr algn="ctr">
                        <a:lnSpc>
                          <a:spcPts val="2400"/>
                        </a:lnSpc>
                        <a:spcAft>
                          <a:spcPts val="0"/>
                        </a:spcAft>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a:rPr>
                        <a:t>計</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68580" marT="0" marB="0" anchor="ctr">
                    <a:solidFill>
                      <a:schemeClr val="bg1">
                        <a:lumMod val="85000"/>
                      </a:schemeClr>
                    </a:solidFill>
                  </a:tcPr>
                </a:tc>
                <a:tc>
                  <a:txBody>
                    <a:bodyPr/>
                    <a:lstStyle/>
                    <a:p>
                      <a:pPr algn="r">
                        <a:lnSpc>
                          <a:spcPts val="2400"/>
                        </a:lnSpc>
                        <a:spcAft>
                          <a:spcPts val="0"/>
                        </a:spcAft>
                      </a:pPr>
                      <a:r>
                        <a:rPr lang="en-US" altLang="ja-JP" sz="1600" kern="100" dirty="0" smtClean="0">
                          <a:solidFill>
                            <a:schemeClr val="tx1"/>
                          </a:solidFill>
                          <a:effectLst/>
                          <a:latin typeface="Meiryo UI" panose="020B0604030504040204" pitchFamily="50" charset="-128"/>
                          <a:ea typeface="Meiryo UI" panose="020B0604030504040204" pitchFamily="50" charset="-128"/>
                          <a:cs typeface="Times New Roman"/>
                        </a:rPr>
                        <a:t>15</a:t>
                      </a:r>
                      <a:endParaRPr lang="ja-JP" sz="16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ts val="2400"/>
                        </a:lnSpc>
                        <a:spcAft>
                          <a:spcPts val="0"/>
                        </a:spcAft>
                      </a:pPr>
                      <a:r>
                        <a:rPr lang="en-US" altLang="ja-JP" sz="1600" kern="100" dirty="0" smtClean="0">
                          <a:solidFill>
                            <a:schemeClr val="tx1"/>
                          </a:solidFill>
                          <a:effectLst/>
                          <a:latin typeface="Meiryo UI" panose="020B0604030504040204" pitchFamily="50" charset="-128"/>
                          <a:ea typeface="Meiryo UI" panose="020B0604030504040204" pitchFamily="50" charset="-128"/>
                          <a:cs typeface="Times New Roman"/>
                        </a:rPr>
                        <a:t>104</a:t>
                      </a:r>
                      <a:endParaRPr lang="ja-JP" sz="16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ts val="2400"/>
                        </a:lnSpc>
                        <a:spcAft>
                          <a:spcPts val="0"/>
                        </a:spcAft>
                      </a:pPr>
                      <a:r>
                        <a:rPr lang="en-US" altLang="ja-JP" sz="1600" kern="100" dirty="0" smtClean="0">
                          <a:solidFill>
                            <a:schemeClr val="tx1"/>
                          </a:solidFill>
                          <a:effectLst/>
                          <a:latin typeface="Meiryo UI" panose="020B0604030504040204" pitchFamily="50" charset="-128"/>
                          <a:ea typeface="Meiryo UI" panose="020B0604030504040204" pitchFamily="50" charset="-128"/>
                          <a:cs typeface="Times New Roman"/>
                        </a:rPr>
                        <a:t>34</a:t>
                      </a:r>
                      <a:endParaRPr lang="ja-JP" sz="16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tc>
                  <a:txBody>
                    <a:bodyPr/>
                    <a:lstStyle/>
                    <a:p>
                      <a:pPr algn="r">
                        <a:lnSpc>
                          <a:spcPts val="2400"/>
                        </a:lnSpc>
                        <a:spcAft>
                          <a:spcPts val="0"/>
                        </a:spcAft>
                      </a:pPr>
                      <a:r>
                        <a:rPr lang="en-US" altLang="ja-JP" sz="1600" kern="100" dirty="0" smtClean="0">
                          <a:solidFill>
                            <a:schemeClr val="tx1"/>
                          </a:solidFill>
                          <a:effectLst/>
                          <a:latin typeface="Meiryo UI" panose="020B0604030504040204" pitchFamily="50" charset="-128"/>
                          <a:ea typeface="Meiryo UI" panose="020B0604030504040204" pitchFamily="50" charset="-128"/>
                          <a:cs typeface="Times New Roman"/>
                        </a:rPr>
                        <a:t>153</a:t>
                      </a:r>
                      <a:endParaRPr lang="ja-JP" sz="1600" kern="100" dirty="0">
                        <a:solidFill>
                          <a:schemeClr val="tx1"/>
                        </a:solidFill>
                        <a:effectLst/>
                        <a:latin typeface="Meiryo UI" panose="020B0604030504040204" pitchFamily="50" charset="-128"/>
                        <a:ea typeface="Meiryo UI" panose="020B0604030504040204" pitchFamily="50" charset="-128"/>
                        <a:cs typeface="Times New Roman"/>
                      </a:endParaRPr>
                    </a:p>
                  </a:txBody>
                  <a:tcPr marL="68580" marR="108000" marT="0" marB="0" anchor="ctr"/>
                </a:tc>
                <a:extLst>
                  <a:ext uri="{0D108BD9-81ED-4DB2-BD59-A6C34878D82A}">
                    <a16:rowId xmlns:a16="http://schemas.microsoft.com/office/drawing/2014/main" val="10001"/>
                  </a:ext>
                </a:extLst>
              </a:tr>
            </a:tbl>
          </a:graphicData>
        </a:graphic>
      </p:graphicFrame>
      <p:sp>
        <p:nvSpPr>
          <p:cNvPr id="26" name="テキスト ボックス 25"/>
          <p:cNvSpPr txBox="1"/>
          <p:nvPr/>
        </p:nvSpPr>
        <p:spPr>
          <a:xfrm>
            <a:off x="114300" y="4018218"/>
            <a:ext cx="8940800" cy="369332"/>
          </a:xfrm>
          <a:prstGeom prst="rect">
            <a:avLst/>
          </a:prstGeom>
          <a:noFill/>
          <a:ln>
            <a:noFill/>
          </a:ln>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a:latin typeface="Meiryo UI" panose="020B0604030504040204" pitchFamily="50" charset="-128"/>
                <a:ea typeface="Meiryo UI" panose="020B0604030504040204" pitchFamily="50" charset="-128"/>
                <a:cs typeface="Meiryo UI" panose="020B0604030504040204" pitchFamily="50" charset="-128"/>
              </a:rPr>
              <a:t>30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日に公表（大阪市を除く、大阪市域も今後公表予定）</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8796479" y="6515964"/>
            <a:ext cx="383438" cy="307777"/>
          </a:xfrm>
          <a:prstGeom prst="rect">
            <a:avLst/>
          </a:prstGeom>
          <a:noFill/>
        </p:spPr>
        <p:txBody>
          <a:bodyPr wrap="none" rtlCol="0">
            <a:spAutoFit/>
          </a:bodyPr>
          <a:lstStyle/>
          <a:p>
            <a:r>
              <a:rPr kumimoji="1" lang="en-US" altLang="ja-JP" sz="1400" dirty="0" smtClean="0"/>
              <a:t>12</a:t>
            </a:r>
            <a:endParaRPr kumimoji="1" lang="ja-JP" altLang="en-US" sz="1400" dirty="0"/>
          </a:p>
        </p:txBody>
      </p:sp>
    </p:spTree>
    <p:extLst>
      <p:ext uri="{BB962C8B-B14F-4D97-AF65-F5344CB8AC3E}">
        <p14:creationId xmlns:p14="http://schemas.microsoft.com/office/powerpoint/2010/main" val="1170112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0" y="3227388"/>
            <a:ext cx="9144000" cy="404812"/>
          </a:xfrm>
        </p:spPr>
        <p:txBody>
          <a:bodyPr/>
          <a:lstStyle/>
          <a:p>
            <a:pPr algn="ctr"/>
            <a:r>
              <a:rPr lang="ja-JP" altLang="en-US" sz="2800" dirty="0" smtClean="0"/>
              <a:t>４</a:t>
            </a:r>
            <a:r>
              <a:rPr lang="ja-JP" altLang="en-US" sz="2800" dirty="0"/>
              <a:t>　</a:t>
            </a:r>
            <a:r>
              <a:rPr lang="ja-JP" altLang="en-US" sz="2800" dirty="0" smtClean="0"/>
              <a:t>「住宅</a:t>
            </a:r>
            <a:r>
              <a:rPr lang="ja-JP" altLang="en-US" sz="2800" dirty="0"/>
              <a:t>建築物耐震</a:t>
            </a:r>
            <a:r>
              <a:rPr lang="en-US" altLang="ja-JP" sz="2800" dirty="0"/>
              <a:t>10</a:t>
            </a:r>
            <a:r>
              <a:rPr lang="ja-JP" altLang="en-US" sz="2800" dirty="0"/>
              <a:t>ヵ年戦略･</a:t>
            </a:r>
            <a:r>
              <a:rPr lang="ja-JP" altLang="en-US" sz="2800" dirty="0" smtClean="0"/>
              <a:t>大阪」に</a:t>
            </a:r>
            <a:r>
              <a:rPr lang="ja-JP" altLang="en-US" sz="2800" dirty="0"/>
              <a:t>記載の</a:t>
            </a:r>
            <a:r>
              <a:rPr lang="ja-JP" altLang="en-US" sz="2800" dirty="0" smtClean="0"/>
              <a:t>目標</a:t>
            </a:r>
          </a:p>
        </p:txBody>
      </p:sp>
      <p:sp>
        <p:nvSpPr>
          <p:cNvPr id="4" name="テキスト ボックス 3"/>
          <p:cNvSpPr txBox="1"/>
          <p:nvPr/>
        </p:nvSpPr>
        <p:spPr>
          <a:xfrm>
            <a:off x="8769183" y="6515964"/>
            <a:ext cx="383438" cy="307777"/>
          </a:xfrm>
          <a:prstGeom prst="rect">
            <a:avLst/>
          </a:prstGeom>
          <a:noFill/>
        </p:spPr>
        <p:txBody>
          <a:bodyPr wrap="none" rtlCol="0">
            <a:spAutoFit/>
          </a:bodyPr>
          <a:lstStyle/>
          <a:p>
            <a:r>
              <a:rPr kumimoji="1" lang="en-US" altLang="ja-JP" sz="1400" dirty="0" smtClean="0"/>
              <a:t>13</a:t>
            </a:r>
            <a:endParaRPr kumimoji="1" lang="ja-JP" altLang="en-US" sz="1400" dirty="0"/>
          </a:p>
        </p:txBody>
      </p:sp>
    </p:spTree>
    <p:extLst>
      <p:ext uri="{BB962C8B-B14F-4D97-AF65-F5344CB8AC3E}">
        <p14:creationId xmlns:p14="http://schemas.microsoft.com/office/powerpoint/2010/main" val="1446188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a:spLocks noGrp="1"/>
          </p:cNvSpPr>
          <p:nvPr>
            <p:ph type="title"/>
          </p:nvPr>
        </p:nvSpPr>
        <p:spPr>
          <a:xfrm>
            <a:off x="0" y="269543"/>
            <a:ext cx="9144000" cy="404813"/>
          </a:xfrm>
        </p:spPr>
        <p:txBody>
          <a:bodyPr/>
          <a:lstStyle/>
          <a:p>
            <a:r>
              <a:rPr lang="ja-JP" altLang="en-US" dirty="0"/>
              <a:t>４　</a:t>
            </a:r>
            <a:r>
              <a:rPr lang="ja-JP" altLang="en-US" dirty="0" smtClean="0"/>
              <a:t>「住宅建築物耐震</a:t>
            </a:r>
            <a:r>
              <a:rPr lang="en-US" altLang="ja-JP" dirty="0" smtClean="0"/>
              <a:t>10</a:t>
            </a:r>
            <a:r>
              <a:rPr lang="ja-JP" altLang="en-US" dirty="0" smtClean="0"/>
              <a:t>ヵ年戦略･大阪に記載の目標</a:t>
            </a:r>
          </a:p>
        </p:txBody>
      </p:sp>
      <p:sp>
        <p:nvSpPr>
          <p:cNvPr id="14" name="正方形/長方形 13"/>
          <p:cNvSpPr/>
          <p:nvPr/>
        </p:nvSpPr>
        <p:spPr>
          <a:xfrm>
            <a:off x="177800" y="2355145"/>
            <a:ext cx="4089400" cy="988372"/>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R="152400">
              <a:lnSpc>
                <a:spcPts val="2200"/>
              </a:lnSpc>
              <a:spcAft>
                <a:spcPts val="0"/>
              </a:spcAft>
            </a:pPr>
            <a:r>
              <a:rPr lang="ja-JP" sz="1600" b="1" kern="100" dirty="0">
                <a:effectLst/>
                <a:latin typeface="Meiryo UI" panose="020B0604030504040204" pitchFamily="50" charset="-128"/>
                <a:ea typeface="Meiryo UI" panose="020B0604030504040204" pitchFamily="50" charset="-128"/>
                <a:cs typeface="Meiryo UI" panose="020B0604030504040204" pitchFamily="50" charset="-128"/>
              </a:rPr>
              <a:t>①住宅の耐震化率</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152400">
              <a:lnSpc>
                <a:spcPts val="2200"/>
              </a:lnSpc>
              <a:spcAft>
                <a:spcPts val="0"/>
              </a:spcAft>
            </a:pP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1" kern="100" dirty="0">
                <a:latin typeface="Meiryo UI" panose="020B0604030504040204" pitchFamily="50" charset="-128"/>
                <a:ea typeface="Meiryo UI" panose="020B0604030504040204" pitchFamily="50" charset="-128"/>
                <a:cs typeface="Meiryo UI" panose="020B0604030504040204" pitchFamily="50" charset="-128"/>
              </a:rPr>
              <a:t>32</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年</a:t>
            </a: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度</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までに</a:t>
            </a:r>
            <a:r>
              <a:rPr lang="ja-JP" sz="1600" b="1" kern="100" dirty="0">
                <a:effectLst/>
                <a:latin typeface="Meiryo UI" panose="020B0604030504040204" pitchFamily="50" charset="-128"/>
                <a:ea typeface="Meiryo UI" panose="020B0604030504040204" pitchFamily="50" charset="-128"/>
                <a:cs typeface="Meiryo UI" panose="020B0604030504040204" pitchFamily="50" charset="-128"/>
              </a:rPr>
              <a:t>　</a:t>
            </a:r>
            <a:r>
              <a:rPr 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95%</a:t>
            </a:r>
          </a:p>
          <a:p>
            <a:pPr marR="152400">
              <a:lnSpc>
                <a:spcPts val="2200"/>
              </a:lnSpc>
              <a:spcAft>
                <a:spcPts val="0"/>
              </a:spcAft>
            </a:pP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10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b="1" kern="100" dirty="0" smtClean="0">
                <a:latin typeface="Meiryo UI" panose="020B0604030504040204" pitchFamily="50" charset="-128"/>
                <a:ea typeface="Meiryo UI" panose="020B0604030504040204" pitchFamily="50" charset="-128"/>
                <a:cs typeface="Meiryo UI" panose="020B0604030504040204" pitchFamily="50" charset="-128"/>
              </a:rPr>
              <a:t>37</a:t>
            </a:r>
            <a:r>
              <a:rPr lang="ja-JP" altLang="en-US" sz="1600" b="1" kern="100" dirty="0" smtClean="0">
                <a:latin typeface="Meiryo UI" panose="020B0604030504040204" pitchFamily="50" charset="-128"/>
                <a:ea typeface="Meiryo UI" panose="020B0604030504040204" pitchFamily="50" charset="-128"/>
                <a:cs typeface="Meiryo UI" panose="020B0604030504040204" pitchFamily="50" charset="-128"/>
              </a:rPr>
              <a:t>年度までに概ね解消</a:t>
            </a:r>
            <a:endParaRPr lang="ja-JP" sz="16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77800" y="3494134"/>
            <a:ext cx="4089400" cy="1487682"/>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200"/>
              </a:lnSpc>
              <a:spcAft>
                <a:spcPts val="0"/>
              </a:spcAft>
            </a:pP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②</a:t>
            </a:r>
            <a:r>
              <a:rPr lang="ja-JP" sz="1600" b="1" kern="0" dirty="0">
                <a:effectLst/>
                <a:latin typeface="Meiryo UI" panose="020B0604030504040204" pitchFamily="50" charset="-128"/>
                <a:ea typeface="Meiryo UI" panose="020B0604030504040204" pitchFamily="50" charset="-128"/>
                <a:cs typeface="Meiryo UI" panose="020B0604030504040204" pitchFamily="50" charset="-128"/>
              </a:rPr>
              <a:t>多数の者が利用</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する建築物の耐震化率</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a:t>
            </a:r>
          </a:p>
          <a:p>
            <a:pPr marL="216000" marR="152400" indent="-216000">
              <a:lnSpc>
                <a:spcPts val="2200"/>
              </a:lnSpc>
              <a:spcAft>
                <a:spcPts val="0"/>
              </a:spcAft>
            </a:pP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　 </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600" b="1" kern="0" dirty="0">
                <a:effectLst/>
                <a:latin typeface="Meiryo UI" panose="020B0604030504040204" pitchFamily="50" charset="-128"/>
                <a:ea typeface="Meiryo UI" panose="020B0604030504040204" pitchFamily="50" charset="-128"/>
                <a:cs typeface="Meiryo UI" panose="020B0604030504040204" pitchFamily="50" charset="-128"/>
              </a:rPr>
              <a:t>32</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年までに</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95%</a:t>
            </a:r>
            <a:endParaRPr lang="ja-JP" sz="16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2682" y="1941826"/>
            <a:ext cx="4339638" cy="353060"/>
          </a:xfrm>
          <a:prstGeom prst="rect">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marR="152400">
              <a:lnSpc>
                <a:spcPts val="1800"/>
              </a:lnSpc>
              <a:spcAft>
                <a:spcPts val="0"/>
              </a:spcAft>
            </a:pP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　現在の</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目標</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520700" y="4169016"/>
            <a:ext cx="3289300" cy="719478"/>
          </a:xfrm>
          <a:prstGeom prst="rect">
            <a:avLst/>
          </a:prstGeom>
          <a:noFill/>
          <a:ln w="19050">
            <a:solidFill>
              <a:srgbClr val="0099FF"/>
            </a:solidFill>
          </a:ln>
        </p:spPr>
        <p:txBody>
          <a:bodyPr wrap="square" bIns="108000" rtlCol="0">
            <a:spAutoFit/>
          </a:bodyPr>
          <a:lstStyle/>
          <a:p>
            <a:pPr>
              <a:lnSpc>
                <a:spcPts val="2200"/>
              </a:lnSpc>
            </a:pP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③要緊急安全確認大規模建築物：</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目標設定なし</a:t>
            </a:r>
            <a:endParaRPr kumimoji="1" lang="ja-JP" altLang="en-US" sz="16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177800" y="5109261"/>
            <a:ext cx="4089400" cy="712091"/>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200"/>
              </a:lnSpc>
              <a:spcAft>
                <a:spcPts val="0"/>
              </a:spcAft>
            </a:pP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④要安全確認計画記載建築物：</a:t>
            </a:r>
            <a:endParaRPr lang="en-US" altLang="ja-JP" sz="16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kern="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目標設定なし</a:t>
            </a:r>
            <a:endParaRPr lang="en-US" sz="1600" b="1" u="sng" kern="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4826000" y="2382774"/>
            <a:ext cx="4089400" cy="988372"/>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R="152400">
              <a:lnSpc>
                <a:spcPts val="2200"/>
              </a:lnSpc>
              <a:spcAft>
                <a:spcPts val="0"/>
              </a:spcAft>
            </a:pPr>
            <a:r>
              <a:rPr lang="ja-JP" sz="1600" b="1" kern="100" dirty="0">
                <a:effectLst/>
                <a:latin typeface="Meiryo UI" panose="020B0604030504040204" pitchFamily="50" charset="-128"/>
                <a:ea typeface="Meiryo UI" panose="020B0604030504040204" pitchFamily="50" charset="-128"/>
                <a:cs typeface="Meiryo UI" panose="020B0604030504040204" pitchFamily="50" charset="-128"/>
              </a:rPr>
              <a:t>①住宅の耐震化率</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R="152400">
              <a:lnSpc>
                <a:spcPts val="2200"/>
              </a:lnSpc>
              <a:spcAft>
                <a:spcPts val="0"/>
              </a:spcAft>
            </a:pP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1" kern="100" dirty="0">
                <a:latin typeface="Meiryo UI" panose="020B0604030504040204" pitchFamily="50" charset="-128"/>
                <a:ea typeface="Meiryo UI" panose="020B0604030504040204" pitchFamily="50" charset="-128"/>
                <a:cs typeface="Meiryo UI" panose="020B0604030504040204" pitchFamily="50" charset="-128"/>
              </a:rPr>
              <a:t>32</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年</a:t>
            </a: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度</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までに</a:t>
            </a:r>
            <a:r>
              <a:rPr lang="ja-JP" sz="1600" b="1" kern="100" dirty="0">
                <a:effectLst/>
                <a:latin typeface="Meiryo UI" panose="020B0604030504040204" pitchFamily="50" charset="-128"/>
                <a:ea typeface="Meiryo UI" panose="020B0604030504040204" pitchFamily="50" charset="-128"/>
                <a:cs typeface="Meiryo UI" panose="020B0604030504040204" pitchFamily="50" charset="-128"/>
              </a:rPr>
              <a:t>　</a:t>
            </a:r>
            <a:r>
              <a:rPr 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95%</a:t>
            </a:r>
          </a:p>
          <a:p>
            <a:pPr marR="152400">
              <a:lnSpc>
                <a:spcPts val="2200"/>
              </a:lnSpc>
              <a:spcAft>
                <a:spcPts val="0"/>
              </a:spcAft>
            </a:pP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10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b="1" kern="100" dirty="0" smtClean="0">
                <a:latin typeface="Meiryo UI" panose="020B0604030504040204" pitchFamily="50" charset="-128"/>
                <a:ea typeface="Meiryo UI" panose="020B0604030504040204" pitchFamily="50" charset="-128"/>
                <a:cs typeface="Meiryo UI" panose="020B0604030504040204" pitchFamily="50" charset="-128"/>
              </a:rPr>
              <a:t>37</a:t>
            </a:r>
            <a:r>
              <a:rPr lang="ja-JP" altLang="en-US" sz="1600" b="1" kern="100" dirty="0" smtClean="0">
                <a:latin typeface="Meiryo UI" panose="020B0604030504040204" pitchFamily="50" charset="-128"/>
                <a:ea typeface="Meiryo UI" panose="020B0604030504040204" pitchFamily="50" charset="-128"/>
                <a:cs typeface="Meiryo UI" panose="020B0604030504040204" pitchFamily="50" charset="-128"/>
              </a:rPr>
              <a:t>年度までに概ね解消</a:t>
            </a:r>
            <a:endParaRPr lang="ja-JP" sz="16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4826000" y="3521763"/>
            <a:ext cx="4089400" cy="1487682"/>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200"/>
              </a:lnSpc>
              <a:spcAft>
                <a:spcPts val="0"/>
              </a:spcAft>
            </a:pP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②</a:t>
            </a:r>
            <a:r>
              <a:rPr lang="ja-JP" sz="1600" b="1" kern="0" dirty="0">
                <a:effectLst/>
                <a:latin typeface="Meiryo UI" panose="020B0604030504040204" pitchFamily="50" charset="-128"/>
                <a:ea typeface="Meiryo UI" panose="020B0604030504040204" pitchFamily="50" charset="-128"/>
                <a:cs typeface="Meiryo UI" panose="020B0604030504040204" pitchFamily="50" charset="-128"/>
              </a:rPr>
              <a:t>多数の者が利用</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する建築物の耐震化率</a:t>
            </a: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 </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a:t>
            </a:r>
          </a:p>
          <a:p>
            <a:pPr marL="216000" marR="152400" indent="-216000">
              <a:lnSpc>
                <a:spcPts val="2200"/>
              </a:lnSpc>
              <a:spcAft>
                <a:spcPts val="0"/>
              </a:spcAft>
            </a:pPr>
            <a:r>
              <a:rPr lang="ja-JP" altLang="en-US" sz="1600" b="1" kern="0" dirty="0">
                <a:latin typeface="Meiryo UI" panose="020B0604030504040204" pitchFamily="50" charset="-128"/>
                <a:ea typeface="Meiryo UI" panose="020B0604030504040204" pitchFamily="50" charset="-128"/>
                <a:cs typeface="Meiryo UI" panose="020B0604030504040204" pitchFamily="50" charset="-128"/>
              </a:rPr>
              <a:t>　 </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600" b="1" kern="0" dirty="0">
                <a:effectLst/>
                <a:latin typeface="Meiryo UI" panose="020B0604030504040204" pitchFamily="50" charset="-128"/>
                <a:ea typeface="Meiryo UI" panose="020B0604030504040204" pitchFamily="50" charset="-128"/>
                <a:cs typeface="Meiryo UI" panose="020B0604030504040204" pitchFamily="50" charset="-128"/>
              </a:rPr>
              <a:t>32</a:t>
            </a:r>
            <a:r>
              <a:rPr lang="ja-JP" sz="1600" b="1" kern="0" dirty="0" smtClean="0">
                <a:effectLst/>
                <a:latin typeface="Meiryo UI" panose="020B0604030504040204" pitchFamily="50" charset="-128"/>
                <a:ea typeface="Meiryo UI" panose="020B0604030504040204" pitchFamily="50" charset="-128"/>
                <a:cs typeface="Meiryo UI" panose="020B0604030504040204" pitchFamily="50" charset="-128"/>
              </a:rPr>
              <a:t>年までに</a:t>
            </a:r>
            <a:r>
              <a:rPr 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95%</a:t>
            </a:r>
            <a:endParaRPr lang="ja-JP" sz="16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5168900" y="4196645"/>
            <a:ext cx="3289300" cy="719478"/>
          </a:xfrm>
          <a:prstGeom prst="rect">
            <a:avLst/>
          </a:prstGeom>
          <a:noFill/>
          <a:ln w="19050">
            <a:solidFill>
              <a:srgbClr val="0099FF"/>
            </a:solidFill>
          </a:ln>
        </p:spPr>
        <p:txBody>
          <a:bodyPr wrap="square" bIns="108000" rtlCol="0">
            <a:spAutoFit/>
          </a:bodyPr>
          <a:lstStyle/>
          <a:p>
            <a:pPr>
              <a:lnSpc>
                <a:spcPts val="2200"/>
              </a:lnSpc>
            </a:pP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③要緊急安全確認大規模建築物：</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6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年を目途に概ね解消</a:t>
            </a:r>
            <a:endParaRPr kumimoji="1" lang="ja-JP" altLang="en-US" sz="16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826000" y="5136890"/>
            <a:ext cx="4089400" cy="712091"/>
          </a:xfrm>
          <a:prstGeom prst="rect">
            <a:avLst/>
          </a:prstGeom>
          <a:ln w="19050">
            <a:solidFill>
              <a:srgbClr val="0099FF"/>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0" bIns="36000" numCol="1" spcCol="0" rtlCol="0" fromWordArt="0" anchor="t" anchorCtr="0" forceAA="0" compatLnSpc="1">
            <a:prstTxWarp prst="textNoShape">
              <a:avLst/>
            </a:prstTxWarp>
            <a:noAutofit/>
          </a:bodyPr>
          <a:lstStyle/>
          <a:p>
            <a:pPr marL="216000" marR="152400" indent="-216000">
              <a:lnSpc>
                <a:spcPts val="2200"/>
              </a:lnSpc>
              <a:spcAft>
                <a:spcPts val="0"/>
              </a:spcAft>
            </a:pPr>
            <a:r>
              <a:rPr lang="ja-JP" altLang="en-US" sz="1600" b="1" kern="0" dirty="0" smtClean="0">
                <a:latin typeface="Meiryo UI" panose="020B0604030504040204" pitchFamily="50" charset="-128"/>
                <a:ea typeface="Meiryo UI" panose="020B0604030504040204" pitchFamily="50" charset="-128"/>
                <a:cs typeface="Meiryo UI" panose="020B0604030504040204" pitchFamily="50" charset="-128"/>
              </a:rPr>
              <a:t>④要安全確認計画記載建築物：</a:t>
            </a:r>
            <a:endParaRPr lang="en-US" altLang="ja-JP" sz="1600" b="1" kern="0" dirty="0" smtClean="0">
              <a:latin typeface="Meiryo UI" panose="020B0604030504040204" pitchFamily="50" charset="-128"/>
              <a:ea typeface="Meiryo UI" panose="020B0604030504040204" pitchFamily="50" charset="-128"/>
              <a:cs typeface="Meiryo UI" panose="020B0604030504040204" pitchFamily="50" charset="-128"/>
            </a:endParaRPr>
          </a:p>
          <a:p>
            <a:pPr marL="216000" marR="152400" indent="-216000">
              <a:lnSpc>
                <a:spcPts val="2200"/>
              </a:lnSpc>
              <a:spcAft>
                <a:spcPts val="0"/>
              </a:spcAft>
            </a:pPr>
            <a:r>
              <a:rPr lang="ja-JP" altLang="en-US" sz="1600" b="1" kern="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600" b="1" u="sng"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600" b="1" u="sng"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年を目途に概ね解消</a:t>
            </a:r>
            <a:endParaRPr lang="en-US" sz="1600" b="1" u="sng" kern="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52681" y="1977548"/>
            <a:ext cx="4339638" cy="4068690"/>
          </a:xfrm>
          <a:prstGeom prst="rect">
            <a:avLst/>
          </a:prstGeom>
          <a:noFill/>
          <a:ln w="1905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700881" y="1941826"/>
            <a:ext cx="4339638" cy="4068690"/>
          </a:xfrm>
          <a:prstGeom prst="rect">
            <a:avLst/>
          </a:prstGeom>
          <a:noFill/>
          <a:ln w="1905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700881" y="1944055"/>
            <a:ext cx="4339638" cy="353060"/>
          </a:xfrm>
          <a:prstGeom prst="rect">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marR="152400">
              <a:lnSpc>
                <a:spcPts val="1800"/>
              </a:lnSpc>
              <a:spcAft>
                <a:spcPts val="0"/>
              </a:spcAft>
            </a:pP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H30</a:t>
            </a:r>
            <a:r>
              <a:rPr lang="ja-JP" altLang="en-US" sz="1600" b="1" kern="100" dirty="0" smtClean="0">
                <a:effectLst/>
                <a:latin typeface="Meiryo UI" panose="020B0604030504040204" pitchFamily="50" charset="-128"/>
                <a:ea typeface="Meiryo UI" panose="020B0604030504040204" pitchFamily="50" charset="-128"/>
                <a:cs typeface="Meiryo UI" panose="020B0604030504040204" pitchFamily="50" charset="-128"/>
              </a:rPr>
              <a:t>年度改正予定の</a:t>
            </a:r>
            <a:r>
              <a:rPr lang="ja-JP" sz="1600" b="1" kern="100" dirty="0" smtClean="0">
                <a:effectLst/>
                <a:latin typeface="Meiryo UI" panose="020B0604030504040204" pitchFamily="50" charset="-128"/>
                <a:ea typeface="Meiryo UI" panose="020B0604030504040204" pitchFamily="50" charset="-128"/>
                <a:cs typeface="Meiryo UI" panose="020B0604030504040204" pitchFamily="50" charset="-128"/>
              </a:rPr>
              <a:t>目標</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399665" y="3663506"/>
            <a:ext cx="323031" cy="842078"/>
          </a:xfrm>
          <a:prstGeom prst="rightArrow">
            <a:avLst>
              <a:gd name="adj1" fmla="val 50000"/>
              <a:gd name="adj2" fmla="val 6959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Picture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5141" y="1087930"/>
            <a:ext cx="2760260" cy="614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p:nvPr/>
        </p:nvSpPr>
        <p:spPr>
          <a:xfrm>
            <a:off x="76200" y="1101701"/>
            <a:ext cx="5495415" cy="584775"/>
          </a:xfrm>
          <a:prstGeom prst="rect">
            <a:avLst/>
          </a:prstGeom>
          <a:noFill/>
        </p:spPr>
        <p:txBody>
          <a:bodyPr wrap="none" rtlCol="0">
            <a:spAutoFit/>
          </a:bodyPr>
          <a:lstStyle/>
          <a:p>
            <a:r>
              <a:rPr kumimoji="1" lang="ja-JP" altLang="en-US" sz="3200" dirty="0" smtClean="0"/>
              <a:t>「国の基本方針」に記載の目標</a:t>
            </a:r>
            <a:endParaRPr kumimoji="1" lang="ja-JP" altLang="en-US" sz="3200" dirty="0"/>
          </a:p>
        </p:txBody>
      </p:sp>
      <p:sp>
        <p:nvSpPr>
          <p:cNvPr id="19" name="テキスト ボックス 18"/>
          <p:cNvSpPr txBox="1"/>
          <p:nvPr/>
        </p:nvSpPr>
        <p:spPr>
          <a:xfrm>
            <a:off x="8782831" y="6515964"/>
            <a:ext cx="383438" cy="307777"/>
          </a:xfrm>
          <a:prstGeom prst="rect">
            <a:avLst/>
          </a:prstGeom>
          <a:noFill/>
        </p:spPr>
        <p:txBody>
          <a:bodyPr wrap="none" rtlCol="0">
            <a:spAutoFit/>
          </a:bodyPr>
          <a:lstStyle/>
          <a:p>
            <a:r>
              <a:rPr kumimoji="1" lang="en-US" altLang="ja-JP" sz="1400" dirty="0" smtClean="0"/>
              <a:t>14</a:t>
            </a:r>
            <a:endParaRPr kumimoji="1" lang="ja-JP" altLang="en-US" sz="1400" dirty="0"/>
          </a:p>
        </p:txBody>
      </p:sp>
    </p:spTree>
    <p:extLst>
      <p:ext uri="{BB962C8B-B14F-4D97-AF65-F5344CB8AC3E}">
        <p14:creationId xmlns:p14="http://schemas.microsoft.com/office/powerpoint/2010/main" val="24358961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7646</TotalTime>
  <Words>1282</Words>
  <Application>Microsoft Office PowerPoint</Application>
  <PresentationFormat>画面に合わせる (4:3)</PresentationFormat>
  <Paragraphs>206</Paragraphs>
  <Slides>14</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14</vt:i4>
      </vt:variant>
    </vt:vector>
  </HeadingPairs>
  <TitlesOfParts>
    <vt:vector size="24" baseType="lpstr">
      <vt:lpstr>HGP創英角ｺﾞｼｯｸUB</vt:lpstr>
      <vt:lpstr>HG丸ｺﾞｼｯｸM-PRO</vt:lpstr>
      <vt:lpstr>Meiryo UI</vt:lpstr>
      <vt:lpstr>ＭＳ Ｐゴシック</vt:lpstr>
      <vt:lpstr>ＭＳ ゴシック</vt:lpstr>
      <vt:lpstr>ＭＳ 明朝</vt:lpstr>
      <vt:lpstr>Arial</vt:lpstr>
      <vt:lpstr>Calibri</vt:lpstr>
      <vt:lpstr>Times New Roman</vt:lpstr>
      <vt:lpstr>標準デザイン</vt:lpstr>
      <vt:lpstr>諮問趣旨の補足資料</vt:lpstr>
      <vt:lpstr>１　「住宅建築物耐震10ヵ年戦略・大阪」の概要</vt:lpstr>
      <vt:lpstr>PowerPoint プレゼンテーション</vt:lpstr>
      <vt:lpstr>PowerPoint プレゼンテーション</vt:lpstr>
      <vt:lpstr>２　国の基本方針見直しに関する資料（抜粋）</vt:lpstr>
      <vt:lpstr>３　大阪府の耐震診断義務付け建築物の耐震診断結果の公表状況</vt:lpstr>
      <vt:lpstr>３　大阪府の耐震診断義務付け建築物の耐震診断結果の公表状況</vt:lpstr>
      <vt:lpstr>４　「住宅建築物耐震10ヵ年戦略･大阪」に記載の目標</vt:lpstr>
      <vt:lpstr>４　「住宅建築物耐震10ヵ年戦略･大阪に記載の目標</vt:lpstr>
      <vt:lpstr>４　「住宅建築物耐震10ヵ年戦略･大阪」に記載の目標</vt:lpstr>
      <vt:lpstr>４　「住宅建築物耐震10ヵ年戦略･大阪」に記載の目標</vt:lpstr>
      <vt:lpstr>参考　用語の説明</vt:lpstr>
      <vt:lpstr>（参考）用語の説明</vt:lpstr>
      <vt:lpstr>（参考）用語の説明</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高橋　由起</cp:lastModifiedBy>
  <cp:revision>669</cp:revision>
  <cp:lastPrinted>2018-07-12T08:18:12Z</cp:lastPrinted>
  <dcterms:created xsi:type="dcterms:W3CDTF">2007-11-06T12:19:33Z</dcterms:created>
  <dcterms:modified xsi:type="dcterms:W3CDTF">2018-07-12T08:21:15Z</dcterms:modified>
</cp:coreProperties>
</file>