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notesSlides/notesSlide1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7" r:id="rId2"/>
    <p:sldId id="288" r:id="rId3"/>
    <p:sldId id="329" r:id="rId4"/>
    <p:sldId id="332" r:id="rId5"/>
    <p:sldId id="333" r:id="rId6"/>
    <p:sldId id="336" r:id="rId7"/>
    <p:sldId id="330" r:id="rId8"/>
    <p:sldId id="307" r:id="rId9"/>
    <p:sldId id="381" r:id="rId10"/>
    <p:sldId id="375" r:id="rId11"/>
    <p:sldId id="396" r:id="rId12"/>
    <p:sldId id="368" r:id="rId13"/>
    <p:sldId id="372" r:id="rId14"/>
    <p:sldId id="340" r:id="rId15"/>
    <p:sldId id="380" r:id="rId16"/>
    <p:sldId id="353" r:id="rId17"/>
    <p:sldId id="355" r:id="rId18"/>
    <p:sldId id="376" r:id="rId19"/>
    <p:sldId id="377" r:id="rId20"/>
    <p:sldId id="322" r:id="rId21"/>
    <p:sldId id="335" r:id="rId22"/>
    <p:sldId id="334" r:id="rId23"/>
    <p:sldId id="324" r:id="rId24"/>
    <p:sldId id="327" r:id="rId25"/>
    <p:sldId id="328" r:id="rId26"/>
    <p:sldId id="337" r:id="rId27"/>
    <p:sldId id="378" r:id="rId28"/>
    <p:sldId id="379" r:id="rId29"/>
    <p:sldId id="308" r:id="rId30"/>
    <p:sldId id="394" r:id="rId31"/>
    <p:sldId id="318" r:id="rId32"/>
    <p:sldId id="391" r:id="rId33"/>
    <p:sldId id="392" r:id="rId34"/>
    <p:sldId id="395" r:id="rId3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2687" autoAdjust="0"/>
  </p:normalViewPr>
  <p:slideViewPr>
    <p:cSldViewPr>
      <p:cViewPr varScale="1">
        <p:scale>
          <a:sx n="65" d="100"/>
          <a:sy n="65" d="100"/>
        </p:scale>
        <p:origin x="846" y="54"/>
      </p:cViewPr>
      <p:guideLst>
        <p:guide orient="horz" pos="2160"/>
        <p:guide pos="2880"/>
      </p:guideLst>
    </p:cSldViewPr>
  </p:slideViewPr>
  <p:outlineViewPr>
    <p:cViewPr>
      <p:scale>
        <a:sx n="33" d="100"/>
        <a:sy n="33" d="100"/>
      </p:scale>
      <p:origin x="0" y="2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NULL"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NULL"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title>
      <c:tx>
        <c:strRef>
          <c:f>'0121（Q15）'!$F$52</c:f>
          <c:strCache>
            <c:ptCount val="1"/>
            <c:pt idx="0">
              <c:v>全体(n=5000)</c:v>
            </c:pt>
          </c:strCache>
        </c:strRef>
      </c:tx>
      <c:layout>
        <c:manualLayout>
          <c:xMode val="edge"/>
          <c:yMode val="edge"/>
          <c:x val="0.4035510805007898"/>
          <c:y val="1.387956147247980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5.2262397138141757E-2"/>
          <c:y val="0.1017049351895349"/>
          <c:w val="0.83581236567951955"/>
          <c:h val="0.42861490286532938"/>
        </c:manualLayout>
      </c:layout>
      <c:barChart>
        <c:barDir val="col"/>
        <c:grouping val="clustered"/>
        <c:varyColors val="0"/>
        <c:ser>
          <c:idx val="0"/>
          <c:order val="0"/>
          <c:tx>
            <c:strRef>
              <c:f>'0121（Q15）'!$G$52</c:f>
              <c:strCache>
                <c:ptCount val="1"/>
                <c:pt idx="0">
                  <c:v>全体平均</c:v>
                </c:pt>
              </c:strCache>
            </c:strRef>
          </c:tx>
          <c:spPr>
            <a:gradFill rotWithShape="1">
              <a:gsLst>
                <a:gs pos="0">
                  <a:schemeClr val="accent5">
                    <a:shade val="58000"/>
                    <a:satMod val="103000"/>
                    <a:lumMod val="102000"/>
                    <a:tint val="94000"/>
                  </a:schemeClr>
                </a:gs>
                <a:gs pos="50000">
                  <a:schemeClr val="accent5">
                    <a:shade val="58000"/>
                    <a:satMod val="110000"/>
                    <a:lumMod val="100000"/>
                    <a:shade val="100000"/>
                  </a:schemeClr>
                </a:gs>
                <a:gs pos="100000">
                  <a:schemeClr val="accent5">
                    <a:shade val="58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'0121（Q15）'!$H$31:$P$31</c:f>
              <c:strCache>
                <c:ptCount val="9"/>
                <c:pt idx="0">
                  <c:v>日当たりや空間にゆとり</c:v>
                </c:pt>
                <c:pt idx="1">
                  <c:v>同じ価値観の人と
コミュニケーション</c:v>
                </c:pt>
                <c:pt idx="2">
                  <c:v>リビング等を共用して低家賃</c:v>
                </c:pt>
                <c:pt idx="3">
                  <c:v>健康管理、医療・介護サービス</c:v>
                </c:pt>
                <c:pt idx="4">
                  <c:v>家事サポート</c:v>
                </c:pt>
                <c:pt idx="5">
                  <c:v>子育てに適したサービスや設備</c:v>
                </c:pt>
                <c:pt idx="6">
                  <c:v>近隣の人との団らんスペース</c:v>
                </c:pt>
                <c:pt idx="7">
                  <c:v>事務室等仕事スペース</c:v>
                </c:pt>
                <c:pt idx="8">
                  <c:v>趣味を楽しむスペース</c:v>
                </c:pt>
              </c:strCache>
            </c:strRef>
          </c:cat>
          <c:val>
            <c:numRef>
              <c:f>'0121（Q15）'!$H$52:$P$52</c:f>
              <c:numCache>
                <c:formatCode>0%</c:formatCode>
                <c:ptCount val="9"/>
                <c:pt idx="0">
                  <c:v>0.74199999999999999</c:v>
                </c:pt>
                <c:pt idx="1">
                  <c:v>0.28900000000000003</c:v>
                </c:pt>
                <c:pt idx="2">
                  <c:v>0.1676</c:v>
                </c:pt>
                <c:pt idx="3">
                  <c:v>0.50580000000000003</c:v>
                </c:pt>
                <c:pt idx="4">
                  <c:v>0.37940000000000002</c:v>
                </c:pt>
                <c:pt idx="5">
                  <c:v>0.13700000000000001</c:v>
                </c:pt>
                <c:pt idx="6">
                  <c:v>0.15660000000000002</c:v>
                </c:pt>
                <c:pt idx="7">
                  <c:v>0.18739999999999998</c:v>
                </c:pt>
                <c:pt idx="8">
                  <c:v>0.43520000000000003</c:v>
                </c:pt>
              </c:numCache>
            </c:numRef>
          </c:val>
          <c:extLst>
            <c:ext xmlns:c16="http://schemas.microsoft.com/office/drawing/2014/chart" uri="{C3380CC4-5D6E-409C-BE32-E72D297353CC}">
              <c16:uniqueId val="{00000000-D1B9-475F-B459-579EC5415F29}"/>
            </c:ext>
          </c:extLst>
        </c:ser>
        <c:ser>
          <c:idx val="1"/>
          <c:order val="1"/>
          <c:tx>
            <c:strRef>
              <c:f>'0121（Q15）'!$G$53</c:f>
              <c:strCache>
                <c:ptCount val="1"/>
                <c:pt idx="0">
                  <c:v>20～39歳</c:v>
                </c:pt>
              </c:strCache>
            </c:strRef>
          </c:tx>
          <c:spPr>
            <a:gradFill rotWithShape="1">
              <a:gsLst>
                <a:gs pos="0">
                  <a:schemeClr val="accent5">
                    <a:shade val="86000"/>
                    <a:satMod val="103000"/>
                    <a:lumMod val="102000"/>
                    <a:tint val="94000"/>
                  </a:schemeClr>
                </a:gs>
                <a:gs pos="50000">
                  <a:schemeClr val="accent5">
                    <a:shade val="86000"/>
                    <a:satMod val="110000"/>
                    <a:lumMod val="100000"/>
                    <a:shade val="100000"/>
                  </a:schemeClr>
                </a:gs>
                <a:gs pos="100000">
                  <a:schemeClr val="accent5">
                    <a:shade val="86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'0121（Q15）'!$H$31:$P$31</c:f>
              <c:strCache>
                <c:ptCount val="9"/>
                <c:pt idx="0">
                  <c:v>日当たりや空間にゆとり</c:v>
                </c:pt>
                <c:pt idx="1">
                  <c:v>同じ価値観の人と
コミュニケーション</c:v>
                </c:pt>
                <c:pt idx="2">
                  <c:v>リビング等を共用して低家賃</c:v>
                </c:pt>
                <c:pt idx="3">
                  <c:v>健康管理、医療・介護サービス</c:v>
                </c:pt>
                <c:pt idx="4">
                  <c:v>家事サポート</c:v>
                </c:pt>
                <c:pt idx="5">
                  <c:v>子育てに適したサービスや設備</c:v>
                </c:pt>
                <c:pt idx="6">
                  <c:v>近隣の人との団らんスペース</c:v>
                </c:pt>
                <c:pt idx="7">
                  <c:v>事務室等仕事スペース</c:v>
                </c:pt>
                <c:pt idx="8">
                  <c:v>趣味を楽しむスペース</c:v>
                </c:pt>
              </c:strCache>
            </c:strRef>
          </c:cat>
          <c:val>
            <c:numRef>
              <c:f>'0121（Q15）'!$H$53:$P$53</c:f>
              <c:numCache>
                <c:formatCode>0%</c:formatCode>
                <c:ptCount val="9"/>
                <c:pt idx="0">
                  <c:v>0.69446550416982555</c:v>
                </c:pt>
                <c:pt idx="1">
                  <c:v>0.29795299469294922</c:v>
                </c:pt>
                <c:pt idx="2">
                  <c:v>0.21531463229719483</c:v>
                </c:pt>
                <c:pt idx="3">
                  <c:v>0.32221379833206976</c:v>
                </c:pt>
                <c:pt idx="4">
                  <c:v>0.38438210765731617</c:v>
                </c:pt>
                <c:pt idx="5">
                  <c:v>0.32069749810462467</c:v>
                </c:pt>
                <c:pt idx="6">
                  <c:v>0.14329037149355572</c:v>
                </c:pt>
                <c:pt idx="7">
                  <c:v>0.21758908263836238</c:v>
                </c:pt>
                <c:pt idx="8">
                  <c:v>0.40409401061410155</c:v>
                </c:pt>
              </c:numCache>
            </c:numRef>
          </c:val>
          <c:extLst>
            <c:ext xmlns:c16="http://schemas.microsoft.com/office/drawing/2014/chart" uri="{C3380CC4-5D6E-409C-BE32-E72D297353CC}">
              <c16:uniqueId val="{00000001-D1B9-475F-B459-579EC5415F29}"/>
            </c:ext>
          </c:extLst>
        </c:ser>
        <c:ser>
          <c:idx val="2"/>
          <c:order val="2"/>
          <c:tx>
            <c:strRef>
              <c:f>'0121（Q15）'!$G$54</c:f>
              <c:strCache>
                <c:ptCount val="1"/>
                <c:pt idx="0">
                  <c:v>40～59歳</c:v>
                </c:pt>
              </c:strCache>
            </c:strRef>
          </c:tx>
          <c:spPr>
            <a:gradFill rotWithShape="1">
              <a:gsLst>
                <a:gs pos="0">
                  <a:schemeClr val="accent5">
                    <a:tint val="86000"/>
                    <a:satMod val="103000"/>
                    <a:lumMod val="102000"/>
                    <a:tint val="94000"/>
                  </a:schemeClr>
                </a:gs>
                <a:gs pos="50000">
                  <a:schemeClr val="accent5">
                    <a:tint val="86000"/>
                    <a:satMod val="110000"/>
                    <a:lumMod val="100000"/>
                    <a:shade val="100000"/>
                  </a:schemeClr>
                </a:gs>
                <a:gs pos="100000">
                  <a:schemeClr val="accent5">
                    <a:tint val="86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'0121（Q15）'!$H$31:$P$31</c:f>
              <c:strCache>
                <c:ptCount val="9"/>
                <c:pt idx="0">
                  <c:v>日当たりや空間にゆとり</c:v>
                </c:pt>
                <c:pt idx="1">
                  <c:v>同じ価値観の人と
コミュニケーション</c:v>
                </c:pt>
                <c:pt idx="2">
                  <c:v>リビング等を共用して低家賃</c:v>
                </c:pt>
                <c:pt idx="3">
                  <c:v>健康管理、医療・介護サービス</c:v>
                </c:pt>
                <c:pt idx="4">
                  <c:v>家事サポート</c:v>
                </c:pt>
                <c:pt idx="5">
                  <c:v>子育てに適したサービスや設備</c:v>
                </c:pt>
                <c:pt idx="6">
                  <c:v>近隣の人との団らんスペース</c:v>
                </c:pt>
                <c:pt idx="7">
                  <c:v>事務室等仕事スペース</c:v>
                </c:pt>
                <c:pt idx="8">
                  <c:v>趣味を楽しむスペース</c:v>
                </c:pt>
              </c:strCache>
            </c:strRef>
          </c:cat>
          <c:val>
            <c:numRef>
              <c:f>'0121（Q15）'!$H$54:$P$54</c:f>
              <c:numCache>
                <c:formatCode>0%</c:formatCode>
                <c:ptCount val="9"/>
                <c:pt idx="0">
                  <c:v>0.76693897164824598</c:v>
                </c:pt>
                <c:pt idx="1">
                  <c:v>0.28255646323882749</c:v>
                </c:pt>
                <c:pt idx="2">
                  <c:v>0.17683805862566074</c:v>
                </c:pt>
                <c:pt idx="3">
                  <c:v>0.50264296011532916</c:v>
                </c:pt>
                <c:pt idx="4">
                  <c:v>0.36184526669870254</c:v>
                </c:pt>
                <c:pt idx="5">
                  <c:v>0.10379625180201826</c:v>
                </c:pt>
                <c:pt idx="6">
                  <c:v>0.12974531475252282</c:v>
                </c:pt>
                <c:pt idx="7">
                  <c:v>0.21672272945699184</c:v>
                </c:pt>
                <c:pt idx="8">
                  <c:v>0.45891398366170111</c:v>
                </c:pt>
              </c:numCache>
            </c:numRef>
          </c:val>
          <c:extLst>
            <c:ext xmlns:c16="http://schemas.microsoft.com/office/drawing/2014/chart" uri="{C3380CC4-5D6E-409C-BE32-E72D297353CC}">
              <c16:uniqueId val="{00000002-D1B9-475F-B459-579EC5415F29}"/>
            </c:ext>
          </c:extLst>
        </c:ser>
        <c:ser>
          <c:idx val="3"/>
          <c:order val="3"/>
          <c:tx>
            <c:strRef>
              <c:f>'0121（Q15）'!$G$55</c:f>
              <c:strCache>
                <c:ptCount val="1"/>
                <c:pt idx="0">
                  <c:v>60歳以上</c:v>
                </c:pt>
              </c:strCache>
            </c:strRef>
          </c:tx>
          <c:spPr>
            <a:gradFill rotWithShape="1">
              <a:gsLst>
                <a:gs pos="0">
                  <a:schemeClr val="accent5">
                    <a:tint val="58000"/>
                    <a:satMod val="103000"/>
                    <a:lumMod val="102000"/>
                    <a:tint val="94000"/>
                  </a:schemeClr>
                </a:gs>
                <a:gs pos="50000">
                  <a:schemeClr val="accent5">
                    <a:tint val="58000"/>
                    <a:satMod val="110000"/>
                    <a:lumMod val="100000"/>
                    <a:shade val="100000"/>
                  </a:schemeClr>
                </a:gs>
                <a:gs pos="100000">
                  <a:schemeClr val="accent5">
                    <a:tint val="58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'0121（Q15）'!$H$31:$P$31</c:f>
              <c:strCache>
                <c:ptCount val="9"/>
                <c:pt idx="0">
                  <c:v>日当たりや空間にゆとり</c:v>
                </c:pt>
                <c:pt idx="1">
                  <c:v>同じ価値観の人と
コミュニケーション</c:v>
                </c:pt>
                <c:pt idx="2">
                  <c:v>リビング等を共用して低家賃</c:v>
                </c:pt>
                <c:pt idx="3">
                  <c:v>健康管理、医療・介護サービス</c:v>
                </c:pt>
                <c:pt idx="4">
                  <c:v>家事サポート</c:v>
                </c:pt>
                <c:pt idx="5">
                  <c:v>子育てに適したサービスや設備</c:v>
                </c:pt>
                <c:pt idx="6">
                  <c:v>近隣の人との団らんスペース</c:v>
                </c:pt>
                <c:pt idx="7">
                  <c:v>事務室等仕事スペース</c:v>
                </c:pt>
                <c:pt idx="8">
                  <c:v>趣味を楽しむスペース</c:v>
                </c:pt>
              </c:strCache>
            </c:strRef>
          </c:cat>
          <c:val>
            <c:numRef>
              <c:f>'0121（Q15）'!$H$55:$P$55</c:f>
              <c:numCache>
                <c:formatCode>0%</c:formatCode>
                <c:ptCount val="9"/>
                <c:pt idx="0">
                  <c:v>0.74875000000000003</c:v>
                </c:pt>
                <c:pt idx="1">
                  <c:v>0.28999999999999998</c:v>
                </c:pt>
                <c:pt idx="2">
                  <c:v>0.11624999999999999</c:v>
                </c:pt>
                <c:pt idx="3">
                  <c:v>0.66125</c:v>
                </c:pt>
                <c:pt idx="4">
                  <c:v>0.39812500000000006</c:v>
                </c:pt>
                <c:pt idx="5">
                  <c:v>2.8749999999999998E-2</c:v>
                </c:pt>
                <c:pt idx="6">
                  <c:v>0.20250000000000001</c:v>
                </c:pt>
                <c:pt idx="7">
                  <c:v>0.124375</c:v>
                </c:pt>
                <c:pt idx="8">
                  <c:v>0.43000000000000005</c:v>
                </c:pt>
              </c:numCache>
            </c:numRef>
          </c:val>
          <c:extLst>
            <c:ext xmlns:c16="http://schemas.microsoft.com/office/drawing/2014/chart" uri="{C3380CC4-5D6E-409C-BE32-E72D297353CC}">
              <c16:uniqueId val="{00000003-D1B9-475F-B459-579EC5415F29}"/>
            </c:ext>
          </c:extLst>
        </c:ser>
        <c:dLbls>
          <c:showLegendKey val="0"/>
          <c:showVal val="0"/>
          <c:showCatName val="0"/>
          <c:showSerName val="0"/>
          <c:showPercent val="0"/>
          <c:showBubbleSize val="0"/>
        </c:dLbls>
        <c:gapWidth val="169"/>
        <c:overlap val="-33"/>
        <c:axId val="15266800"/>
        <c:axId val="15267632"/>
      </c:barChart>
      <c:catAx>
        <c:axId val="152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vert="eaVert"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267632"/>
        <c:crosses val="autoZero"/>
        <c:auto val="1"/>
        <c:lblAlgn val="ctr"/>
        <c:lblOffset val="100"/>
        <c:noMultiLvlLbl val="0"/>
      </c:catAx>
      <c:valAx>
        <c:axId val="15267632"/>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5266800"/>
        <c:crosses val="autoZero"/>
        <c:crossBetween val="between"/>
      </c:valAx>
      <c:spPr>
        <a:noFill/>
        <a:ln>
          <a:noFill/>
        </a:ln>
        <a:effectLst/>
      </c:spPr>
    </c:plotArea>
    <c:legend>
      <c:legendPos val="b"/>
      <c:layout>
        <c:manualLayout>
          <c:xMode val="edge"/>
          <c:yMode val="edge"/>
          <c:x val="0.22110218544483007"/>
          <c:y val="0.94806802589049555"/>
          <c:w val="0.5289052348276162"/>
          <c:h val="3.924740911101341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ja-JP" altLang="en-US" sz="1600" dirty="0" smtClean="0"/>
              <a:t>同居者との食事の頻度（世帯・年齢別）</a:t>
            </a:r>
            <a:endParaRPr lang="ja-JP" altLang="en-US" sz="1600" dirty="0"/>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8063790389920723"/>
          <c:y val="0.12018139084355116"/>
          <c:w val="0.69164636822386782"/>
          <c:h val="0.7190852739152287"/>
        </c:manualLayout>
      </c:layout>
      <c:barChart>
        <c:barDir val="bar"/>
        <c:grouping val="percentStacked"/>
        <c:varyColors val="0"/>
        <c:ser>
          <c:idx val="0"/>
          <c:order val="0"/>
          <c:tx>
            <c:strRef>
              <c:f>'0118_%'!$B$20</c:f>
              <c:strCache>
                <c:ptCount val="1"/>
                <c:pt idx="0">
                  <c:v>毎日２～３回</c:v>
                </c:pt>
              </c:strCache>
            </c:strRef>
          </c:tx>
          <c:spPr>
            <a:gradFill rotWithShape="1">
              <a:gsLst>
                <a:gs pos="0">
                  <a:schemeClr val="accent5">
                    <a:shade val="45000"/>
                    <a:shade val="51000"/>
                    <a:satMod val="130000"/>
                  </a:schemeClr>
                </a:gs>
                <a:gs pos="80000">
                  <a:schemeClr val="accent5">
                    <a:shade val="45000"/>
                    <a:shade val="93000"/>
                    <a:satMod val="130000"/>
                  </a:schemeClr>
                </a:gs>
                <a:gs pos="100000">
                  <a:schemeClr val="accent5">
                    <a:shade val="4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'0118_%'!$A$21:$A$37</c:f>
              <c:strCache>
                <c:ptCount val="17"/>
                <c:pt idx="0">
                  <c:v>全体（n=3123）</c:v>
                </c:pt>
                <c:pt idx="1">
                  <c:v>夫婦と子ども世帯（n=1348）</c:v>
                </c:pt>
                <c:pt idx="2">
                  <c:v>20～39歳（n=392）</c:v>
                </c:pt>
                <c:pt idx="3">
                  <c:v>40～59歳（n=555）</c:v>
                </c:pt>
                <c:pt idx="4">
                  <c:v>60歳以上（n=401）</c:v>
                </c:pt>
                <c:pt idx="5">
                  <c:v>夫婦のみ世帯（n=979）</c:v>
                </c:pt>
                <c:pt idx="6">
                  <c:v>20～39歳（n=207）</c:v>
                </c:pt>
                <c:pt idx="7">
                  <c:v>40～59歳（n=357）</c:v>
                </c:pt>
                <c:pt idx="8">
                  <c:v>60歳以上（n=415）</c:v>
                </c:pt>
                <c:pt idx="9">
                  <c:v>ひとり親と子ども世帯（n=489）</c:v>
                </c:pt>
                <c:pt idx="10">
                  <c:v>20～39歳（n=124）</c:v>
                </c:pt>
                <c:pt idx="11">
                  <c:v>40～59歳（n=208）</c:v>
                </c:pt>
                <c:pt idx="12">
                  <c:v>60歳以上（n=157）</c:v>
                </c:pt>
                <c:pt idx="13">
                  <c:v>その他親族世帯、非親族世帯（n=307）</c:v>
                </c:pt>
                <c:pt idx="14">
                  <c:v>20～39歳（n=85）</c:v>
                </c:pt>
                <c:pt idx="15">
                  <c:v>40～59歳（n=102）</c:v>
                </c:pt>
                <c:pt idx="16">
                  <c:v>60歳以上（n=120）</c:v>
                </c:pt>
              </c:strCache>
            </c:strRef>
          </c:cat>
          <c:val>
            <c:numRef>
              <c:f>'0118_%'!$B$21:$B$37</c:f>
              <c:numCache>
                <c:formatCode>0%</c:formatCode>
                <c:ptCount val="17"/>
                <c:pt idx="0">
                  <c:v>0.43099583733589497</c:v>
                </c:pt>
                <c:pt idx="1">
                  <c:v>0.42655786350148367</c:v>
                </c:pt>
                <c:pt idx="2">
                  <c:v>0.3392857142857143</c:v>
                </c:pt>
                <c:pt idx="3">
                  <c:v>0.37657657657657656</c:v>
                </c:pt>
                <c:pt idx="4">
                  <c:v>0.58104738154613467</c:v>
                </c:pt>
                <c:pt idx="5">
                  <c:v>0.50459652706843716</c:v>
                </c:pt>
                <c:pt idx="6">
                  <c:v>0.29468599033816423</c:v>
                </c:pt>
                <c:pt idx="7">
                  <c:v>0.39215686274509803</c:v>
                </c:pt>
                <c:pt idx="8">
                  <c:v>0.7060240963855422</c:v>
                </c:pt>
                <c:pt idx="9">
                  <c:v>0.29447852760736198</c:v>
                </c:pt>
                <c:pt idx="10">
                  <c:v>0.2661290322580645</c:v>
                </c:pt>
                <c:pt idx="11">
                  <c:v>0.27403846153846156</c:v>
                </c:pt>
                <c:pt idx="12">
                  <c:v>0.34394904458598724</c:v>
                </c:pt>
                <c:pt idx="13">
                  <c:v>0.43322475570032576</c:v>
                </c:pt>
                <c:pt idx="14">
                  <c:v>0.23529411764705882</c:v>
                </c:pt>
                <c:pt idx="15">
                  <c:v>0.39215686274509803</c:v>
                </c:pt>
                <c:pt idx="16">
                  <c:v>0.60833333333333328</c:v>
                </c:pt>
              </c:numCache>
            </c:numRef>
          </c:val>
          <c:extLst>
            <c:ext xmlns:c16="http://schemas.microsoft.com/office/drawing/2014/chart" uri="{C3380CC4-5D6E-409C-BE32-E72D297353CC}">
              <c16:uniqueId val="{00000000-7C13-49DE-8AAE-AEAE9854A74C}"/>
            </c:ext>
          </c:extLst>
        </c:ser>
        <c:ser>
          <c:idx val="1"/>
          <c:order val="1"/>
          <c:tx>
            <c:strRef>
              <c:f>'0118_%'!$C$20</c:f>
              <c:strCache>
                <c:ptCount val="1"/>
                <c:pt idx="0">
                  <c:v>毎日1回程度</c:v>
                </c:pt>
              </c:strCache>
            </c:strRef>
          </c:tx>
          <c:spPr>
            <a:gradFill rotWithShape="1">
              <a:gsLst>
                <a:gs pos="0">
                  <a:schemeClr val="accent5">
                    <a:shade val="61000"/>
                    <a:shade val="51000"/>
                    <a:satMod val="130000"/>
                  </a:schemeClr>
                </a:gs>
                <a:gs pos="80000">
                  <a:schemeClr val="accent5">
                    <a:shade val="61000"/>
                    <a:shade val="93000"/>
                    <a:satMod val="130000"/>
                  </a:schemeClr>
                </a:gs>
                <a:gs pos="100000">
                  <a:schemeClr val="accent5">
                    <a:shade val="61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'0118_%'!$A$21:$A$37</c:f>
              <c:strCache>
                <c:ptCount val="17"/>
                <c:pt idx="0">
                  <c:v>全体（n=3123）</c:v>
                </c:pt>
                <c:pt idx="1">
                  <c:v>夫婦と子ども世帯（n=1348）</c:v>
                </c:pt>
                <c:pt idx="2">
                  <c:v>20～39歳（n=392）</c:v>
                </c:pt>
                <c:pt idx="3">
                  <c:v>40～59歳（n=555）</c:v>
                </c:pt>
                <c:pt idx="4">
                  <c:v>60歳以上（n=401）</c:v>
                </c:pt>
                <c:pt idx="5">
                  <c:v>夫婦のみ世帯（n=979）</c:v>
                </c:pt>
                <c:pt idx="6">
                  <c:v>20～39歳（n=207）</c:v>
                </c:pt>
                <c:pt idx="7">
                  <c:v>40～59歳（n=357）</c:v>
                </c:pt>
                <c:pt idx="8">
                  <c:v>60歳以上（n=415）</c:v>
                </c:pt>
                <c:pt idx="9">
                  <c:v>ひとり親と子ども世帯（n=489）</c:v>
                </c:pt>
                <c:pt idx="10">
                  <c:v>20～39歳（n=124）</c:v>
                </c:pt>
                <c:pt idx="11">
                  <c:v>40～59歳（n=208）</c:v>
                </c:pt>
                <c:pt idx="12">
                  <c:v>60歳以上（n=157）</c:v>
                </c:pt>
                <c:pt idx="13">
                  <c:v>その他親族世帯、非親族世帯（n=307）</c:v>
                </c:pt>
                <c:pt idx="14">
                  <c:v>20～39歳（n=85）</c:v>
                </c:pt>
                <c:pt idx="15">
                  <c:v>40～59歳（n=102）</c:v>
                </c:pt>
                <c:pt idx="16">
                  <c:v>60歳以上（n=120）</c:v>
                </c:pt>
              </c:strCache>
            </c:strRef>
          </c:cat>
          <c:val>
            <c:numRef>
              <c:f>'0118_%'!$C$21:$C$37</c:f>
              <c:numCache>
                <c:formatCode>0%</c:formatCode>
                <c:ptCount val="17"/>
                <c:pt idx="0">
                  <c:v>0.32532821005443485</c:v>
                </c:pt>
                <c:pt idx="1">
                  <c:v>0.34792284866468842</c:v>
                </c:pt>
                <c:pt idx="2">
                  <c:v>0.35969387755102039</c:v>
                </c:pt>
                <c:pt idx="3">
                  <c:v>0.38918918918918921</c:v>
                </c:pt>
                <c:pt idx="4">
                  <c:v>0.2793017456359102</c:v>
                </c:pt>
                <c:pt idx="5">
                  <c:v>0.30745658835546474</c:v>
                </c:pt>
                <c:pt idx="6">
                  <c:v>0.43961352657004832</c:v>
                </c:pt>
                <c:pt idx="7">
                  <c:v>0.35854341736694678</c:v>
                </c:pt>
                <c:pt idx="8">
                  <c:v>0.19759036144578312</c:v>
                </c:pt>
                <c:pt idx="9">
                  <c:v>0.31083844580777098</c:v>
                </c:pt>
                <c:pt idx="10">
                  <c:v>0.30645161290322581</c:v>
                </c:pt>
                <c:pt idx="11">
                  <c:v>0.29807692307692307</c:v>
                </c:pt>
                <c:pt idx="12">
                  <c:v>0.33121019108280253</c:v>
                </c:pt>
                <c:pt idx="13">
                  <c:v>0.30618892508143325</c:v>
                </c:pt>
                <c:pt idx="14">
                  <c:v>0.41176470588235292</c:v>
                </c:pt>
                <c:pt idx="15">
                  <c:v>0.28431372549019607</c:v>
                </c:pt>
                <c:pt idx="16">
                  <c:v>0.25</c:v>
                </c:pt>
              </c:numCache>
            </c:numRef>
          </c:val>
          <c:extLst>
            <c:ext xmlns:c16="http://schemas.microsoft.com/office/drawing/2014/chart" uri="{C3380CC4-5D6E-409C-BE32-E72D297353CC}">
              <c16:uniqueId val="{00000001-7C13-49DE-8AAE-AEAE9854A74C}"/>
            </c:ext>
          </c:extLst>
        </c:ser>
        <c:ser>
          <c:idx val="2"/>
          <c:order val="2"/>
          <c:tx>
            <c:strRef>
              <c:f>'0118_%'!$D$20</c:f>
              <c:strCache>
                <c:ptCount val="1"/>
                <c:pt idx="0">
                  <c:v>2、3日に1回程度</c:v>
                </c:pt>
              </c:strCache>
            </c:strRef>
          </c:tx>
          <c:spPr>
            <a:gradFill rotWithShape="1">
              <a:gsLst>
                <a:gs pos="0">
                  <a:schemeClr val="accent5">
                    <a:shade val="76000"/>
                    <a:shade val="51000"/>
                    <a:satMod val="130000"/>
                  </a:schemeClr>
                </a:gs>
                <a:gs pos="80000">
                  <a:schemeClr val="accent5">
                    <a:shade val="76000"/>
                    <a:shade val="93000"/>
                    <a:satMod val="130000"/>
                  </a:schemeClr>
                </a:gs>
                <a:gs pos="100000">
                  <a:schemeClr val="accent5">
                    <a:shade val="7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'0118_%'!$A$21:$A$37</c:f>
              <c:strCache>
                <c:ptCount val="17"/>
                <c:pt idx="0">
                  <c:v>全体（n=3123）</c:v>
                </c:pt>
                <c:pt idx="1">
                  <c:v>夫婦と子ども世帯（n=1348）</c:v>
                </c:pt>
                <c:pt idx="2">
                  <c:v>20～39歳（n=392）</c:v>
                </c:pt>
                <c:pt idx="3">
                  <c:v>40～59歳（n=555）</c:v>
                </c:pt>
                <c:pt idx="4">
                  <c:v>60歳以上（n=401）</c:v>
                </c:pt>
                <c:pt idx="5">
                  <c:v>夫婦のみ世帯（n=979）</c:v>
                </c:pt>
                <c:pt idx="6">
                  <c:v>20～39歳（n=207）</c:v>
                </c:pt>
                <c:pt idx="7">
                  <c:v>40～59歳（n=357）</c:v>
                </c:pt>
                <c:pt idx="8">
                  <c:v>60歳以上（n=415）</c:v>
                </c:pt>
                <c:pt idx="9">
                  <c:v>ひとり親と子ども世帯（n=489）</c:v>
                </c:pt>
                <c:pt idx="10">
                  <c:v>20～39歳（n=124）</c:v>
                </c:pt>
                <c:pt idx="11">
                  <c:v>40～59歳（n=208）</c:v>
                </c:pt>
                <c:pt idx="12">
                  <c:v>60歳以上（n=157）</c:v>
                </c:pt>
                <c:pt idx="13">
                  <c:v>その他親族世帯、非親族世帯（n=307）</c:v>
                </c:pt>
                <c:pt idx="14">
                  <c:v>20～39歳（n=85）</c:v>
                </c:pt>
                <c:pt idx="15">
                  <c:v>40～59歳（n=102）</c:v>
                </c:pt>
                <c:pt idx="16">
                  <c:v>60歳以上（n=120）</c:v>
                </c:pt>
              </c:strCache>
            </c:strRef>
          </c:cat>
          <c:val>
            <c:numRef>
              <c:f>'0118_%'!$D$21:$D$37</c:f>
              <c:numCache>
                <c:formatCode>0%</c:formatCode>
                <c:ptCount val="17"/>
                <c:pt idx="0">
                  <c:v>6.7243035542747354E-2</c:v>
                </c:pt>
                <c:pt idx="1">
                  <c:v>6.8249258160237386E-2</c:v>
                </c:pt>
                <c:pt idx="2">
                  <c:v>9.1836734693877556E-2</c:v>
                </c:pt>
                <c:pt idx="3">
                  <c:v>6.6666666666666666E-2</c:v>
                </c:pt>
                <c:pt idx="4">
                  <c:v>4.738154613466334E-2</c:v>
                </c:pt>
                <c:pt idx="5">
                  <c:v>6.8437180796731362E-2</c:v>
                </c:pt>
                <c:pt idx="6">
                  <c:v>0.11594202898550725</c:v>
                </c:pt>
                <c:pt idx="7">
                  <c:v>8.4033613445378158E-2</c:v>
                </c:pt>
                <c:pt idx="8">
                  <c:v>3.1325301204819279E-2</c:v>
                </c:pt>
                <c:pt idx="9">
                  <c:v>6.1349693251533742E-2</c:v>
                </c:pt>
                <c:pt idx="10">
                  <c:v>7.2580645161290328E-2</c:v>
                </c:pt>
                <c:pt idx="11">
                  <c:v>7.2115384615384609E-2</c:v>
                </c:pt>
                <c:pt idx="12">
                  <c:v>3.8216560509554139E-2</c:v>
                </c:pt>
                <c:pt idx="13">
                  <c:v>6.8403908794788276E-2</c:v>
                </c:pt>
                <c:pt idx="14">
                  <c:v>9.4117647058823528E-2</c:v>
                </c:pt>
                <c:pt idx="15">
                  <c:v>6.8627450980392163E-2</c:v>
                </c:pt>
                <c:pt idx="16">
                  <c:v>0.05</c:v>
                </c:pt>
              </c:numCache>
            </c:numRef>
          </c:val>
          <c:extLst>
            <c:ext xmlns:c16="http://schemas.microsoft.com/office/drawing/2014/chart" uri="{C3380CC4-5D6E-409C-BE32-E72D297353CC}">
              <c16:uniqueId val="{00000002-7C13-49DE-8AAE-AEAE9854A74C}"/>
            </c:ext>
          </c:extLst>
        </c:ser>
        <c:ser>
          <c:idx val="3"/>
          <c:order val="3"/>
          <c:tx>
            <c:strRef>
              <c:f>'0118_%'!$E$20</c:f>
              <c:strCache>
                <c:ptCount val="1"/>
                <c:pt idx="0">
                  <c:v>週に1回程度</c:v>
                </c:pt>
              </c:strCache>
            </c:strRef>
          </c:tx>
          <c:spPr>
            <a:gradFill rotWithShape="1">
              <a:gsLst>
                <a:gs pos="0">
                  <a:schemeClr val="accent5">
                    <a:shade val="92000"/>
                    <a:shade val="51000"/>
                    <a:satMod val="130000"/>
                  </a:schemeClr>
                </a:gs>
                <a:gs pos="80000">
                  <a:schemeClr val="accent5">
                    <a:shade val="92000"/>
                    <a:shade val="93000"/>
                    <a:satMod val="130000"/>
                  </a:schemeClr>
                </a:gs>
                <a:gs pos="100000">
                  <a:schemeClr val="accent5">
                    <a:shade val="9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'0118_%'!$A$21:$A$37</c:f>
              <c:strCache>
                <c:ptCount val="17"/>
                <c:pt idx="0">
                  <c:v>全体（n=3123）</c:v>
                </c:pt>
                <c:pt idx="1">
                  <c:v>夫婦と子ども世帯（n=1348）</c:v>
                </c:pt>
                <c:pt idx="2">
                  <c:v>20～39歳（n=392）</c:v>
                </c:pt>
                <c:pt idx="3">
                  <c:v>40～59歳（n=555）</c:v>
                </c:pt>
                <c:pt idx="4">
                  <c:v>60歳以上（n=401）</c:v>
                </c:pt>
                <c:pt idx="5">
                  <c:v>夫婦のみ世帯（n=979）</c:v>
                </c:pt>
                <c:pt idx="6">
                  <c:v>20～39歳（n=207）</c:v>
                </c:pt>
                <c:pt idx="7">
                  <c:v>40～59歳（n=357）</c:v>
                </c:pt>
                <c:pt idx="8">
                  <c:v>60歳以上（n=415）</c:v>
                </c:pt>
                <c:pt idx="9">
                  <c:v>ひとり親と子ども世帯（n=489）</c:v>
                </c:pt>
                <c:pt idx="10">
                  <c:v>20～39歳（n=124）</c:v>
                </c:pt>
                <c:pt idx="11">
                  <c:v>40～59歳（n=208）</c:v>
                </c:pt>
                <c:pt idx="12">
                  <c:v>60歳以上（n=157）</c:v>
                </c:pt>
                <c:pt idx="13">
                  <c:v>その他親族世帯、非親族世帯（n=307）</c:v>
                </c:pt>
                <c:pt idx="14">
                  <c:v>20～39歳（n=85）</c:v>
                </c:pt>
                <c:pt idx="15">
                  <c:v>40～59歳（n=102）</c:v>
                </c:pt>
                <c:pt idx="16">
                  <c:v>60歳以上（n=120）</c:v>
                </c:pt>
              </c:strCache>
            </c:strRef>
          </c:cat>
          <c:val>
            <c:numRef>
              <c:f>'0118_%'!$E$21:$E$37</c:f>
              <c:numCache>
                <c:formatCode>0%</c:formatCode>
                <c:ptCount val="17"/>
                <c:pt idx="0">
                  <c:v>4.5469100224143452E-2</c:v>
                </c:pt>
                <c:pt idx="1">
                  <c:v>4.6735905044510383E-2</c:v>
                </c:pt>
                <c:pt idx="2">
                  <c:v>5.3571428571428568E-2</c:v>
                </c:pt>
                <c:pt idx="3">
                  <c:v>5.7657657657657659E-2</c:v>
                </c:pt>
                <c:pt idx="4">
                  <c:v>2.4937655860349128E-2</c:v>
                </c:pt>
                <c:pt idx="5">
                  <c:v>4.1879468845760978E-2</c:v>
                </c:pt>
                <c:pt idx="6">
                  <c:v>5.7971014492753624E-2</c:v>
                </c:pt>
                <c:pt idx="7">
                  <c:v>6.4425770308123242E-2</c:v>
                </c:pt>
                <c:pt idx="8">
                  <c:v>1.4457831325301205E-2</c:v>
                </c:pt>
                <c:pt idx="9">
                  <c:v>5.5214723926380369E-2</c:v>
                </c:pt>
                <c:pt idx="10">
                  <c:v>5.6451612903225805E-2</c:v>
                </c:pt>
                <c:pt idx="11">
                  <c:v>4.807692307692308E-2</c:v>
                </c:pt>
                <c:pt idx="12">
                  <c:v>6.3694267515923567E-2</c:v>
                </c:pt>
                <c:pt idx="13">
                  <c:v>3.5830618892508145E-2</c:v>
                </c:pt>
                <c:pt idx="14">
                  <c:v>3.5294117647058823E-2</c:v>
                </c:pt>
                <c:pt idx="15">
                  <c:v>4.9019607843137254E-2</c:v>
                </c:pt>
                <c:pt idx="16">
                  <c:v>2.5000000000000001E-2</c:v>
                </c:pt>
              </c:numCache>
            </c:numRef>
          </c:val>
          <c:extLst>
            <c:ext xmlns:c16="http://schemas.microsoft.com/office/drawing/2014/chart" uri="{C3380CC4-5D6E-409C-BE32-E72D297353CC}">
              <c16:uniqueId val="{00000003-7C13-49DE-8AAE-AEAE9854A74C}"/>
            </c:ext>
          </c:extLst>
        </c:ser>
        <c:ser>
          <c:idx val="4"/>
          <c:order val="4"/>
          <c:tx>
            <c:strRef>
              <c:f>'0118_%'!$F$20</c:f>
              <c:strCache>
                <c:ptCount val="1"/>
                <c:pt idx="0">
                  <c:v>月に2～3回程度</c:v>
                </c:pt>
              </c:strCache>
            </c:strRef>
          </c:tx>
          <c:spPr>
            <a:gradFill rotWithShape="1">
              <a:gsLst>
                <a:gs pos="0">
                  <a:schemeClr val="accent5">
                    <a:tint val="93000"/>
                    <a:shade val="51000"/>
                    <a:satMod val="130000"/>
                  </a:schemeClr>
                </a:gs>
                <a:gs pos="80000">
                  <a:schemeClr val="accent5">
                    <a:tint val="93000"/>
                    <a:shade val="93000"/>
                    <a:satMod val="130000"/>
                  </a:schemeClr>
                </a:gs>
                <a:gs pos="100000">
                  <a:schemeClr val="accent5">
                    <a:tint val="93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'0118_%'!$A$21:$A$37</c:f>
              <c:strCache>
                <c:ptCount val="17"/>
                <c:pt idx="0">
                  <c:v>全体（n=3123）</c:v>
                </c:pt>
                <c:pt idx="1">
                  <c:v>夫婦と子ども世帯（n=1348）</c:v>
                </c:pt>
                <c:pt idx="2">
                  <c:v>20～39歳（n=392）</c:v>
                </c:pt>
                <c:pt idx="3">
                  <c:v>40～59歳（n=555）</c:v>
                </c:pt>
                <c:pt idx="4">
                  <c:v>60歳以上（n=401）</c:v>
                </c:pt>
                <c:pt idx="5">
                  <c:v>夫婦のみ世帯（n=979）</c:v>
                </c:pt>
                <c:pt idx="6">
                  <c:v>20～39歳（n=207）</c:v>
                </c:pt>
                <c:pt idx="7">
                  <c:v>40～59歳（n=357）</c:v>
                </c:pt>
                <c:pt idx="8">
                  <c:v>60歳以上（n=415）</c:v>
                </c:pt>
                <c:pt idx="9">
                  <c:v>ひとり親と子ども世帯（n=489）</c:v>
                </c:pt>
                <c:pt idx="10">
                  <c:v>20～39歳（n=124）</c:v>
                </c:pt>
                <c:pt idx="11">
                  <c:v>40～59歳（n=208）</c:v>
                </c:pt>
                <c:pt idx="12">
                  <c:v>60歳以上（n=157）</c:v>
                </c:pt>
                <c:pt idx="13">
                  <c:v>その他親族世帯、非親族世帯（n=307）</c:v>
                </c:pt>
                <c:pt idx="14">
                  <c:v>20～39歳（n=85）</c:v>
                </c:pt>
                <c:pt idx="15">
                  <c:v>40～59歳（n=102）</c:v>
                </c:pt>
                <c:pt idx="16">
                  <c:v>60歳以上（n=120）</c:v>
                </c:pt>
              </c:strCache>
            </c:strRef>
          </c:cat>
          <c:val>
            <c:numRef>
              <c:f>'0118_%'!$F$21:$F$37</c:f>
              <c:numCache>
                <c:formatCode>0%</c:formatCode>
                <c:ptCount val="17"/>
                <c:pt idx="0">
                  <c:v>1.504963176432917E-2</c:v>
                </c:pt>
                <c:pt idx="1">
                  <c:v>1.5578635014836795E-2</c:v>
                </c:pt>
                <c:pt idx="2">
                  <c:v>2.2959183673469389E-2</c:v>
                </c:pt>
                <c:pt idx="3">
                  <c:v>1.2612612612612612E-2</c:v>
                </c:pt>
                <c:pt idx="4">
                  <c:v>1.2468827930174564E-2</c:v>
                </c:pt>
                <c:pt idx="5">
                  <c:v>8.171603677221655E-3</c:v>
                </c:pt>
                <c:pt idx="6">
                  <c:v>1.4492753623188406E-2</c:v>
                </c:pt>
                <c:pt idx="7">
                  <c:v>8.4033613445378148E-3</c:v>
                </c:pt>
                <c:pt idx="8">
                  <c:v>4.8192771084337354E-3</c:v>
                </c:pt>
                <c:pt idx="9">
                  <c:v>3.2719836400817999E-2</c:v>
                </c:pt>
                <c:pt idx="10">
                  <c:v>5.6451612903225805E-2</c:v>
                </c:pt>
                <c:pt idx="11">
                  <c:v>1.9230769230769232E-2</c:v>
                </c:pt>
                <c:pt idx="12">
                  <c:v>3.1847133757961783E-2</c:v>
                </c:pt>
                <c:pt idx="13">
                  <c:v>6.5146579804560263E-3</c:v>
                </c:pt>
                <c:pt idx="14">
                  <c:v>1.1764705882352941E-2</c:v>
                </c:pt>
                <c:pt idx="15">
                  <c:v>0</c:v>
                </c:pt>
                <c:pt idx="16">
                  <c:v>8.3333333333333332E-3</c:v>
                </c:pt>
              </c:numCache>
            </c:numRef>
          </c:val>
          <c:extLst>
            <c:ext xmlns:c16="http://schemas.microsoft.com/office/drawing/2014/chart" uri="{C3380CC4-5D6E-409C-BE32-E72D297353CC}">
              <c16:uniqueId val="{00000004-7C13-49DE-8AAE-AEAE9854A74C}"/>
            </c:ext>
          </c:extLst>
        </c:ser>
        <c:ser>
          <c:idx val="5"/>
          <c:order val="5"/>
          <c:tx>
            <c:strRef>
              <c:f>'0118_%'!$G$20</c:f>
              <c:strCache>
                <c:ptCount val="1"/>
                <c:pt idx="0">
                  <c:v>月に1回程度</c:v>
                </c:pt>
              </c:strCache>
            </c:strRef>
          </c:tx>
          <c:spPr>
            <a:gradFill rotWithShape="1">
              <a:gsLst>
                <a:gs pos="0">
                  <a:schemeClr val="accent5">
                    <a:tint val="77000"/>
                    <a:shade val="51000"/>
                    <a:satMod val="130000"/>
                  </a:schemeClr>
                </a:gs>
                <a:gs pos="80000">
                  <a:schemeClr val="accent5">
                    <a:tint val="77000"/>
                    <a:shade val="93000"/>
                    <a:satMod val="130000"/>
                  </a:schemeClr>
                </a:gs>
                <a:gs pos="100000">
                  <a:schemeClr val="accent5">
                    <a:tint val="77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'0118_%'!$A$21:$A$37</c:f>
              <c:strCache>
                <c:ptCount val="17"/>
                <c:pt idx="0">
                  <c:v>全体（n=3123）</c:v>
                </c:pt>
                <c:pt idx="1">
                  <c:v>夫婦と子ども世帯（n=1348）</c:v>
                </c:pt>
                <c:pt idx="2">
                  <c:v>20～39歳（n=392）</c:v>
                </c:pt>
                <c:pt idx="3">
                  <c:v>40～59歳（n=555）</c:v>
                </c:pt>
                <c:pt idx="4">
                  <c:v>60歳以上（n=401）</c:v>
                </c:pt>
                <c:pt idx="5">
                  <c:v>夫婦のみ世帯（n=979）</c:v>
                </c:pt>
                <c:pt idx="6">
                  <c:v>20～39歳（n=207）</c:v>
                </c:pt>
                <c:pt idx="7">
                  <c:v>40～59歳（n=357）</c:v>
                </c:pt>
                <c:pt idx="8">
                  <c:v>60歳以上（n=415）</c:v>
                </c:pt>
                <c:pt idx="9">
                  <c:v>ひとり親と子ども世帯（n=489）</c:v>
                </c:pt>
                <c:pt idx="10">
                  <c:v>20～39歳（n=124）</c:v>
                </c:pt>
                <c:pt idx="11">
                  <c:v>40～59歳（n=208）</c:v>
                </c:pt>
                <c:pt idx="12">
                  <c:v>60歳以上（n=157）</c:v>
                </c:pt>
                <c:pt idx="13">
                  <c:v>その他親族世帯、非親族世帯（n=307）</c:v>
                </c:pt>
                <c:pt idx="14">
                  <c:v>20～39歳（n=85）</c:v>
                </c:pt>
                <c:pt idx="15">
                  <c:v>40～59歳（n=102）</c:v>
                </c:pt>
                <c:pt idx="16">
                  <c:v>60歳以上（n=120）</c:v>
                </c:pt>
              </c:strCache>
            </c:strRef>
          </c:cat>
          <c:val>
            <c:numRef>
              <c:f>'0118_%'!$G$21:$G$37</c:f>
              <c:numCache>
                <c:formatCode>0%</c:formatCode>
                <c:ptCount val="17"/>
                <c:pt idx="0">
                  <c:v>9.285943003522255E-3</c:v>
                </c:pt>
                <c:pt idx="1">
                  <c:v>6.6765578635014835E-3</c:v>
                </c:pt>
                <c:pt idx="2">
                  <c:v>2.5510204081632651E-3</c:v>
                </c:pt>
                <c:pt idx="3">
                  <c:v>1.0810810810810811E-2</c:v>
                </c:pt>
                <c:pt idx="4">
                  <c:v>4.9875311720698253E-3</c:v>
                </c:pt>
                <c:pt idx="5">
                  <c:v>5.1072522982635342E-3</c:v>
                </c:pt>
                <c:pt idx="6">
                  <c:v>9.6618357487922701E-3</c:v>
                </c:pt>
                <c:pt idx="7">
                  <c:v>8.4033613445378148E-3</c:v>
                </c:pt>
                <c:pt idx="8">
                  <c:v>0</c:v>
                </c:pt>
                <c:pt idx="9">
                  <c:v>2.6584867075664622E-2</c:v>
                </c:pt>
                <c:pt idx="10">
                  <c:v>2.4193548387096774E-2</c:v>
                </c:pt>
                <c:pt idx="11">
                  <c:v>2.403846153846154E-2</c:v>
                </c:pt>
                <c:pt idx="12">
                  <c:v>3.1847133757961783E-2</c:v>
                </c:pt>
                <c:pt idx="13">
                  <c:v>6.5146579804560263E-3</c:v>
                </c:pt>
                <c:pt idx="14">
                  <c:v>1.1764705882352941E-2</c:v>
                </c:pt>
                <c:pt idx="15">
                  <c:v>9.8039215686274508E-3</c:v>
                </c:pt>
                <c:pt idx="16">
                  <c:v>0</c:v>
                </c:pt>
              </c:numCache>
            </c:numRef>
          </c:val>
          <c:extLst>
            <c:ext xmlns:c16="http://schemas.microsoft.com/office/drawing/2014/chart" uri="{C3380CC4-5D6E-409C-BE32-E72D297353CC}">
              <c16:uniqueId val="{00000005-7C13-49DE-8AAE-AEAE9854A74C}"/>
            </c:ext>
          </c:extLst>
        </c:ser>
        <c:ser>
          <c:idx val="6"/>
          <c:order val="6"/>
          <c:tx>
            <c:strRef>
              <c:f>'0118_%'!$H$20</c:f>
              <c:strCache>
                <c:ptCount val="1"/>
                <c:pt idx="0">
                  <c:v>全くない</c:v>
                </c:pt>
              </c:strCache>
            </c:strRef>
          </c:tx>
          <c:spPr>
            <a:gradFill rotWithShape="1">
              <a:gsLst>
                <a:gs pos="0">
                  <a:schemeClr val="accent5">
                    <a:tint val="62000"/>
                    <a:shade val="51000"/>
                    <a:satMod val="130000"/>
                  </a:schemeClr>
                </a:gs>
                <a:gs pos="80000">
                  <a:schemeClr val="accent5">
                    <a:tint val="62000"/>
                    <a:shade val="93000"/>
                    <a:satMod val="130000"/>
                  </a:schemeClr>
                </a:gs>
                <a:gs pos="100000">
                  <a:schemeClr val="accent5">
                    <a:tint val="6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'0118_%'!$A$21:$A$37</c:f>
              <c:strCache>
                <c:ptCount val="17"/>
                <c:pt idx="0">
                  <c:v>全体（n=3123）</c:v>
                </c:pt>
                <c:pt idx="1">
                  <c:v>夫婦と子ども世帯（n=1348）</c:v>
                </c:pt>
                <c:pt idx="2">
                  <c:v>20～39歳（n=392）</c:v>
                </c:pt>
                <c:pt idx="3">
                  <c:v>40～59歳（n=555）</c:v>
                </c:pt>
                <c:pt idx="4">
                  <c:v>60歳以上（n=401）</c:v>
                </c:pt>
                <c:pt idx="5">
                  <c:v>夫婦のみ世帯（n=979）</c:v>
                </c:pt>
                <c:pt idx="6">
                  <c:v>20～39歳（n=207）</c:v>
                </c:pt>
                <c:pt idx="7">
                  <c:v>40～59歳（n=357）</c:v>
                </c:pt>
                <c:pt idx="8">
                  <c:v>60歳以上（n=415）</c:v>
                </c:pt>
                <c:pt idx="9">
                  <c:v>ひとり親と子ども世帯（n=489）</c:v>
                </c:pt>
                <c:pt idx="10">
                  <c:v>20～39歳（n=124）</c:v>
                </c:pt>
                <c:pt idx="11">
                  <c:v>40～59歳（n=208）</c:v>
                </c:pt>
                <c:pt idx="12">
                  <c:v>60歳以上（n=157）</c:v>
                </c:pt>
                <c:pt idx="13">
                  <c:v>その他親族世帯、非親族世帯（n=307）</c:v>
                </c:pt>
                <c:pt idx="14">
                  <c:v>20～39歳（n=85）</c:v>
                </c:pt>
                <c:pt idx="15">
                  <c:v>40～59歳（n=102）</c:v>
                </c:pt>
                <c:pt idx="16">
                  <c:v>60歳以上（n=120）</c:v>
                </c:pt>
              </c:strCache>
            </c:strRef>
          </c:cat>
          <c:val>
            <c:numRef>
              <c:f>'0118_%'!$H$21:$H$37</c:f>
              <c:numCache>
                <c:formatCode>0%</c:formatCode>
                <c:ptCount val="17"/>
                <c:pt idx="0">
                  <c:v>4.0666026256804357E-2</c:v>
                </c:pt>
                <c:pt idx="1">
                  <c:v>2.5222551928783383E-2</c:v>
                </c:pt>
                <c:pt idx="2">
                  <c:v>2.5510204081632654E-2</c:v>
                </c:pt>
                <c:pt idx="3">
                  <c:v>2.3423423423423424E-2</c:v>
                </c:pt>
                <c:pt idx="4">
                  <c:v>2.7431421446384038E-2</c:v>
                </c:pt>
                <c:pt idx="5">
                  <c:v>1.1235955056179775E-2</c:v>
                </c:pt>
                <c:pt idx="6">
                  <c:v>0</c:v>
                </c:pt>
                <c:pt idx="7">
                  <c:v>1.1204481792717087E-2</c:v>
                </c:pt>
                <c:pt idx="8">
                  <c:v>1.6867469879518072E-2</c:v>
                </c:pt>
                <c:pt idx="9">
                  <c:v>0.12065439672801637</c:v>
                </c:pt>
                <c:pt idx="10">
                  <c:v>9.6774193548387094E-2</c:v>
                </c:pt>
                <c:pt idx="11">
                  <c:v>0.13942307692307693</c:v>
                </c:pt>
                <c:pt idx="12">
                  <c:v>0.11464968152866242</c:v>
                </c:pt>
                <c:pt idx="13">
                  <c:v>7.4918566775244305E-2</c:v>
                </c:pt>
                <c:pt idx="14">
                  <c:v>0.10588235294117647</c:v>
                </c:pt>
                <c:pt idx="15">
                  <c:v>0.10784313725490197</c:v>
                </c:pt>
                <c:pt idx="16">
                  <c:v>2.5000000000000001E-2</c:v>
                </c:pt>
              </c:numCache>
            </c:numRef>
          </c:val>
          <c:extLst>
            <c:ext xmlns:c16="http://schemas.microsoft.com/office/drawing/2014/chart" uri="{C3380CC4-5D6E-409C-BE32-E72D297353CC}">
              <c16:uniqueId val="{00000006-7C13-49DE-8AAE-AEAE9854A74C}"/>
            </c:ext>
          </c:extLst>
        </c:ser>
        <c:ser>
          <c:idx val="7"/>
          <c:order val="7"/>
          <c:tx>
            <c:strRef>
              <c:f>'0118_%'!$I$20</c:f>
              <c:strCache>
                <c:ptCount val="1"/>
                <c:pt idx="0">
                  <c:v>わからない</c:v>
                </c:pt>
              </c:strCache>
            </c:strRef>
          </c:tx>
          <c:spPr>
            <a:gradFill rotWithShape="1">
              <a:gsLst>
                <a:gs pos="0">
                  <a:schemeClr val="accent5">
                    <a:tint val="46000"/>
                    <a:shade val="51000"/>
                    <a:satMod val="130000"/>
                  </a:schemeClr>
                </a:gs>
                <a:gs pos="80000">
                  <a:schemeClr val="accent5">
                    <a:tint val="46000"/>
                    <a:shade val="93000"/>
                    <a:satMod val="130000"/>
                  </a:schemeClr>
                </a:gs>
                <a:gs pos="100000">
                  <a:schemeClr val="accent5">
                    <a:tint val="4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'0118_%'!$A$21:$A$37</c:f>
              <c:strCache>
                <c:ptCount val="17"/>
                <c:pt idx="0">
                  <c:v>全体（n=3123）</c:v>
                </c:pt>
                <c:pt idx="1">
                  <c:v>夫婦と子ども世帯（n=1348）</c:v>
                </c:pt>
                <c:pt idx="2">
                  <c:v>20～39歳（n=392）</c:v>
                </c:pt>
                <c:pt idx="3">
                  <c:v>40～59歳（n=555）</c:v>
                </c:pt>
                <c:pt idx="4">
                  <c:v>60歳以上（n=401）</c:v>
                </c:pt>
                <c:pt idx="5">
                  <c:v>夫婦のみ世帯（n=979）</c:v>
                </c:pt>
                <c:pt idx="6">
                  <c:v>20～39歳（n=207）</c:v>
                </c:pt>
                <c:pt idx="7">
                  <c:v>40～59歳（n=357）</c:v>
                </c:pt>
                <c:pt idx="8">
                  <c:v>60歳以上（n=415）</c:v>
                </c:pt>
                <c:pt idx="9">
                  <c:v>ひとり親と子ども世帯（n=489）</c:v>
                </c:pt>
                <c:pt idx="10">
                  <c:v>20～39歳（n=124）</c:v>
                </c:pt>
                <c:pt idx="11">
                  <c:v>40～59歳（n=208）</c:v>
                </c:pt>
                <c:pt idx="12">
                  <c:v>60歳以上（n=157）</c:v>
                </c:pt>
                <c:pt idx="13">
                  <c:v>その他親族世帯、非親族世帯（n=307）</c:v>
                </c:pt>
                <c:pt idx="14">
                  <c:v>20～39歳（n=85）</c:v>
                </c:pt>
                <c:pt idx="15">
                  <c:v>40～59歳（n=102）</c:v>
                </c:pt>
                <c:pt idx="16">
                  <c:v>60歳以上（n=120）</c:v>
                </c:pt>
              </c:strCache>
            </c:strRef>
          </c:cat>
          <c:val>
            <c:numRef>
              <c:f>'0118_%'!$I$21:$I$37</c:f>
              <c:numCache>
                <c:formatCode>0%</c:formatCode>
                <c:ptCount val="17"/>
                <c:pt idx="0">
                  <c:v>6.5962215818123601E-2</c:v>
                </c:pt>
                <c:pt idx="1">
                  <c:v>6.3056379821958455E-2</c:v>
                </c:pt>
                <c:pt idx="2">
                  <c:v>0.10459183673469388</c:v>
                </c:pt>
                <c:pt idx="3">
                  <c:v>6.3063063063063057E-2</c:v>
                </c:pt>
                <c:pt idx="4">
                  <c:v>2.2443890274314215E-2</c:v>
                </c:pt>
                <c:pt idx="5">
                  <c:v>5.3115423901940753E-2</c:v>
                </c:pt>
                <c:pt idx="6">
                  <c:v>6.7632850241545889E-2</c:v>
                </c:pt>
                <c:pt idx="7">
                  <c:v>7.2829131652661069E-2</c:v>
                </c:pt>
                <c:pt idx="8">
                  <c:v>2.891566265060241E-2</c:v>
                </c:pt>
                <c:pt idx="9">
                  <c:v>9.815950920245399E-2</c:v>
                </c:pt>
                <c:pt idx="10">
                  <c:v>0.12096774193548387</c:v>
                </c:pt>
                <c:pt idx="11">
                  <c:v>0.125</c:v>
                </c:pt>
                <c:pt idx="12">
                  <c:v>4.4585987261146494E-2</c:v>
                </c:pt>
                <c:pt idx="13">
                  <c:v>6.8403908794788276E-2</c:v>
                </c:pt>
                <c:pt idx="14">
                  <c:v>9.4117647058823528E-2</c:v>
                </c:pt>
                <c:pt idx="15">
                  <c:v>8.8235294117647065E-2</c:v>
                </c:pt>
                <c:pt idx="16">
                  <c:v>3.3333333333333333E-2</c:v>
                </c:pt>
              </c:numCache>
            </c:numRef>
          </c:val>
          <c:extLst>
            <c:ext xmlns:c16="http://schemas.microsoft.com/office/drawing/2014/chart" uri="{C3380CC4-5D6E-409C-BE32-E72D297353CC}">
              <c16:uniqueId val="{00000007-7C13-49DE-8AAE-AEAE9854A74C}"/>
            </c:ext>
          </c:extLst>
        </c:ser>
        <c:dLbls>
          <c:dLblPos val="ctr"/>
          <c:showLegendKey val="0"/>
          <c:showVal val="1"/>
          <c:showCatName val="0"/>
          <c:showSerName val="0"/>
          <c:showPercent val="0"/>
          <c:showBubbleSize val="0"/>
        </c:dLbls>
        <c:gapWidth val="150"/>
        <c:overlap val="100"/>
        <c:axId val="128802176"/>
        <c:axId val="128816256"/>
      </c:barChart>
      <c:catAx>
        <c:axId val="128802176"/>
        <c:scaling>
          <c:orientation val="maxMin"/>
        </c:scaling>
        <c:delete val="1"/>
        <c:axPos val="l"/>
        <c:numFmt formatCode="General" sourceLinked="1"/>
        <c:majorTickMark val="none"/>
        <c:minorTickMark val="none"/>
        <c:tickLblPos val="nextTo"/>
        <c:crossAx val="128816256"/>
        <c:crosses val="autoZero"/>
        <c:auto val="1"/>
        <c:lblAlgn val="ctr"/>
        <c:lblOffset val="100"/>
        <c:noMultiLvlLbl val="0"/>
      </c:catAx>
      <c:valAx>
        <c:axId val="12881625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8802176"/>
        <c:crosses val="autoZero"/>
        <c:crossBetween val="between"/>
      </c:valAx>
      <c:spPr>
        <a:noFill/>
        <a:ln>
          <a:noFill/>
        </a:ln>
        <a:effectLst/>
      </c:spPr>
    </c:plotArea>
    <c:legend>
      <c:legendPos val="b"/>
      <c:layout>
        <c:manualLayout>
          <c:xMode val="edge"/>
          <c:yMode val="edge"/>
          <c:x val="0.1055644138232721"/>
          <c:y val="0.86455670084912395"/>
          <c:w val="0.77636373578302698"/>
          <c:h val="0.1157788927000026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2628090779217702"/>
          <c:y val="0.11528391746393041"/>
          <c:w val="0.84765455551942215"/>
          <c:h val="0.7258240972742529"/>
        </c:manualLayout>
      </c:layout>
      <c:barChart>
        <c:barDir val="col"/>
        <c:grouping val="stacked"/>
        <c:varyColors val="0"/>
        <c:ser>
          <c:idx val="0"/>
          <c:order val="0"/>
          <c:tx>
            <c:strRef>
              <c:f>建築年別ストック数!$C$5</c:f>
              <c:strCache>
                <c:ptCount val="1"/>
                <c:pt idx="0">
                  <c:v>持ち家</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建築年別ストック数!$B$6:$B$12</c:f>
              <c:strCache>
                <c:ptCount val="7"/>
                <c:pt idx="0">
                  <c:v>S56
以前</c:v>
                </c:pt>
                <c:pt idx="1">
                  <c:v>S56
～H2</c:v>
                </c:pt>
                <c:pt idx="2">
                  <c:v>H3
～H7</c:v>
                </c:pt>
                <c:pt idx="3">
                  <c:v>H8
～H12</c:v>
                </c:pt>
                <c:pt idx="4">
                  <c:v>H13
～H17</c:v>
                </c:pt>
                <c:pt idx="5">
                  <c:v>H18
～H22</c:v>
                </c:pt>
                <c:pt idx="6">
                  <c:v>H21
～H25.9</c:v>
                </c:pt>
              </c:strCache>
            </c:strRef>
          </c:cat>
          <c:val>
            <c:numRef>
              <c:f>建築年別ストック数!$C$6:$C$12</c:f>
              <c:numCache>
                <c:formatCode>General</c:formatCode>
                <c:ptCount val="7"/>
                <c:pt idx="0">
                  <c:v>647000</c:v>
                </c:pt>
                <c:pt idx="1">
                  <c:v>386000</c:v>
                </c:pt>
                <c:pt idx="2">
                  <c:v>164000</c:v>
                </c:pt>
                <c:pt idx="3">
                  <c:v>256000</c:v>
                </c:pt>
                <c:pt idx="4">
                  <c:v>265000</c:v>
                </c:pt>
                <c:pt idx="5">
                  <c:v>149000</c:v>
                </c:pt>
                <c:pt idx="6">
                  <c:v>147000</c:v>
                </c:pt>
              </c:numCache>
            </c:numRef>
          </c:val>
          <c:extLst>
            <c:ext xmlns:c16="http://schemas.microsoft.com/office/drawing/2014/chart" uri="{C3380CC4-5D6E-409C-BE32-E72D297353CC}">
              <c16:uniqueId val="{00000000-5A58-460F-ABCB-66EA0C5B7B1C}"/>
            </c:ext>
          </c:extLst>
        </c:ser>
        <c:ser>
          <c:idx val="1"/>
          <c:order val="1"/>
          <c:tx>
            <c:strRef>
              <c:f>建築年別ストック数!$D$5</c:f>
              <c:strCache>
                <c:ptCount val="1"/>
                <c:pt idx="0">
                  <c:v>公的賃貸住宅</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建築年別ストック数!$B$6:$B$12</c:f>
              <c:strCache>
                <c:ptCount val="7"/>
                <c:pt idx="0">
                  <c:v>S56
以前</c:v>
                </c:pt>
                <c:pt idx="1">
                  <c:v>S56
～H2</c:v>
                </c:pt>
                <c:pt idx="2">
                  <c:v>H3
～H7</c:v>
                </c:pt>
                <c:pt idx="3">
                  <c:v>H8
～H12</c:v>
                </c:pt>
                <c:pt idx="4">
                  <c:v>H13
～H17</c:v>
                </c:pt>
                <c:pt idx="5">
                  <c:v>H18
～H22</c:v>
                </c:pt>
                <c:pt idx="6">
                  <c:v>H21
～H25.9</c:v>
                </c:pt>
              </c:strCache>
            </c:strRef>
          </c:cat>
          <c:val>
            <c:numRef>
              <c:f>建築年別ストック数!$D$6:$D$12</c:f>
              <c:numCache>
                <c:formatCode>General</c:formatCode>
                <c:ptCount val="7"/>
                <c:pt idx="0">
                  <c:v>197000</c:v>
                </c:pt>
                <c:pt idx="1">
                  <c:v>49000</c:v>
                </c:pt>
                <c:pt idx="2">
                  <c:v>26000</c:v>
                </c:pt>
                <c:pt idx="3">
                  <c:v>34000</c:v>
                </c:pt>
                <c:pt idx="4">
                  <c:v>25000</c:v>
                </c:pt>
                <c:pt idx="5">
                  <c:v>12000</c:v>
                </c:pt>
                <c:pt idx="6">
                  <c:v>17000</c:v>
                </c:pt>
              </c:numCache>
            </c:numRef>
          </c:val>
          <c:extLst>
            <c:ext xmlns:c16="http://schemas.microsoft.com/office/drawing/2014/chart" uri="{C3380CC4-5D6E-409C-BE32-E72D297353CC}">
              <c16:uniqueId val="{00000001-5A58-460F-ABCB-66EA0C5B7B1C}"/>
            </c:ext>
          </c:extLst>
        </c:ser>
        <c:ser>
          <c:idx val="2"/>
          <c:order val="2"/>
          <c:tx>
            <c:strRef>
              <c:f>建築年別ストック数!$E$5</c:f>
              <c:strCache>
                <c:ptCount val="1"/>
                <c:pt idx="0">
                  <c:v>民間賃貸住宅</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建築年別ストック数!$B$6:$B$12</c:f>
              <c:strCache>
                <c:ptCount val="7"/>
                <c:pt idx="0">
                  <c:v>S56
以前</c:v>
                </c:pt>
                <c:pt idx="1">
                  <c:v>S56
～H2</c:v>
                </c:pt>
                <c:pt idx="2">
                  <c:v>H3
～H7</c:v>
                </c:pt>
                <c:pt idx="3">
                  <c:v>H8
～H12</c:v>
                </c:pt>
                <c:pt idx="4">
                  <c:v>H13
～H17</c:v>
                </c:pt>
                <c:pt idx="5">
                  <c:v>H18
～H22</c:v>
                </c:pt>
                <c:pt idx="6">
                  <c:v>H21
～H25.9</c:v>
                </c:pt>
              </c:strCache>
            </c:strRef>
          </c:cat>
          <c:val>
            <c:numRef>
              <c:f>建築年別ストック数!$E$6:$E$12</c:f>
              <c:numCache>
                <c:formatCode>General</c:formatCode>
                <c:ptCount val="7"/>
                <c:pt idx="0">
                  <c:v>254000</c:v>
                </c:pt>
                <c:pt idx="1">
                  <c:v>266000</c:v>
                </c:pt>
                <c:pt idx="2">
                  <c:v>148000</c:v>
                </c:pt>
                <c:pt idx="3">
                  <c:v>139000</c:v>
                </c:pt>
                <c:pt idx="4">
                  <c:v>118000</c:v>
                </c:pt>
                <c:pt idx="5">
                  <c:v>106000</c:v>
                </c:pt>
                <c:pt idx="6">
                  <c:v>94000</c:v>
                </c:pt>
              </c:numCache>
            </c:numRef>
          </c:val>
          <c:extLst>
            <c:ext xmlns:c16="http://schemas.microsoft.com/office/drawing/2014/chart" uri="{C3380CC4-5D6E-409C-BE32-E72D297353CC}">
              <c16:uniqueId val="{00000002-5A58-460F-ABCB-66EA0C5B7B1C}"/>
            </c:ext>
          </c:extLst>
        </c:ser>
        <c:ser>
          <c:idx val="3"/>
          <c:order val="3"/>
          <c:tx>
            <c:strRef>
              <c:f>建築年別ストック数!$F$5</c:f>
              <c:strCache>
                <c:ptCount val="1"/>
              </c:strCache>
            </c:strRef>
          </c:tx>
          <c:spPr>
            <a:noFill/>
            <a:ln>
              <a:no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建築年別ストック数!$B$6:$B$12</c:f>
              <c:strCache>
                <c:ptCount val="7"/>
                <c:pt idx="0">
                  <c:v>S56
以前</c:v>
                </c:pt>
                <c:pt idx="1">
                  <c:v>S56
～H2</c:v>
                </c:pt>
                <c:pt idx="2">
                  <c:v>H3
～H7</c:v>
                </c:pt>
                <c:pt idx="3">
                  <c:v>H8
～H12</c:v>
                </c:pt>
                <c:pt idx="4">
                  <c:v>H13
～H17</c:v>
                </c:pt>
                <c:pt idx="5">
                  <c:v>H18
～H22</c:v>
                </c:pt>
                <c:pt idx="6">
                  <c:v>H21
～H25.9</c:v>
                </c:pt>
              </c:strCache>
            </c:strRef>
          </c:cat>
          <c:val>
            <c:numRef>
              <c:f>建築年別ストック数!$F$6:$F$12</c:f>
              <c:numCache>
                <c:formatCode>General</c:formatCode>
                <c:ptCount val="7"/>
                <c:pt idx="0">
                  <c:v>1098000</c:v>
                </c:pt>
                <c:pt idx="1">
                  <c:v>701000</c:v>
                </c:pt>
                <c:pt idx="2">
                  <c:v>338000</c:v>
                </c:pt>
                <c:pt idx="3">
                  <c:v>429000</c:v>
                </c:pt>
                <c:pt idx="4">
                  <c:v>408000</c:v>
                </c:pt>
                <c:pt idx="5">
                  <c:v>267000</c:v>
                </c:pt>
                <c:pt idx="6">
                  <c:v>258000</c:v>
                </c:pt>
              </c:numCache>
            </c:numRef>
          </c:val>
          <c:extLst>
            <c:ext xmlns:c16="http://schemas.microsoft.com/office/drawing/2014/chart" uri="{C3380CC4-5D6E-409C-BE32-E72D297353CC}">
              <c16:uniqueId val="{00000003-5A58-460F-ABCB-66EA0C5B7B1C}"/>
            </c:ext>
          </c:extLst>
        </c:ser>
        <c:dLbls>
          <c:showLegendKey val="0"/>
          <c:showVal val="0"/>
          <c:showCatName val="0"/>
          <c:showSerName val="0"/>
          <c:showPercent val="0"/>
          <c:showBubbleSize val="0"/>
        </c:dLbls>
        <c:gapWidth val="206"/>
        <c:overlap val="100"/>
        <c:axId val="1126101647"/>
        <c:axId val="1126096239"/>
      </c:barChart>
      <c:catAx>
        <c:axId val="112610164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126096239"/>
        <c:crosses val="autoZero"/>
        <c:auto val="1"/>
        <c:lblAlgn val="ctr"/>
        <c:lblOffset val="100"/>
        <c:noMultiLvlLbl val="0"/>
      </c:catAx>
      <c:valAx>
        <c:axId val="1126096239"/>
        <c:scaling>
          <c:orientation val="minMax"/>
          <c:max val="1300000"/>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126101647"/>
        <c:crosses val="autoZero"/>
        <c:crossBetween val="between"/>
      </c:valAx>
      <c:spPr>
        <a:noFill/>
        <a:ln>
          <a:noFill/>
        </a:ln>
        <a:effectLst/>
      </c:spPr>
    </c:plotArea>
    <c:legend>
      <c:legendPos val="tr"/>
      <c:legendEntry>
        <c:idx val="0"/>
        <c:delete val="1"/>
      </c:legendEntry>
      <c:layout>
        <c:manualLayout>
          <c:xMode val="edge"/>
          <c:yMode val="edge"/>
          <c:x val="0.77708113338000195"/>
          <c:y val="0.1932574532864379"/>
          <c:w val="0.156138260797344"/>
          <c:h val="0.15641299590299004"/>
        </c:manualLayout>
      </c:layout>
      <c:overlay val="1"/>
      <c:spPr>
        <a:solidFill>
          <a:schemeClr val="bg1"/>
        </a:solidFill>
        <a:ln>
          <a:solidFill>
            <a:schemeClr val="tx1"/>
          </a:solid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title>
      <c:tx>
        <c:strRef>
          <c:f>'0121（Q15）'!$F$32</c:f>
          <c:strCache>
            <c:ptCount val="1"/>
            <c:pt idx="0">
              <c:v>単独世帯(n=1877)</c:v>
            </c:pt>
          </c:strCache>
        </c:strRef>
      </c:tx>
      <c:layout>
        <c:manualLayout>
          <c:xMode val="edge"/>
          <c:yMode val="edge"/>
          <c:x val="0.4035510805007898"/>
          <c:y val="1.387956147247980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5.2262397138141757E-2"/>
          <c:y val="0.1017049351895349"/>
          <c:w val="0.83581236567951955"/>
          <c:h val="0.42861490286532938"/>
        </c:manualLayout>
      </c:layout>
      <c:barChart>
        <c:barDir val="col"/>
        <c:grouping val="clustered"/>
        <c:varyColors val="0"/>
        <c:ser>
          <c:idx val="0"/>
          <c:order val="0"/>
          <c:tx>
            <c:strRef>
              <c:f>'0121（Q15）'!$G$32</c:f>
              <c:strCache>
                <c:ptCount val="1"/>
                <c:pt idx="0">
                  <c:v>単独世帯平均</c:v>
                </c:pt>
              </c:strCache>
            </c:strRef>
          </c:tx>
          <c:spPr>
            <a:gradFill rotWithShape="1">
              <a:gsLst>
                <a:gs pos="0">
                  <a:schemeClr val="accent5">
                    <a:shade val="58000"/>
                    <a:satMod val="103000"/>
                    <a:lumMod val="102000"/>
                    <a:tint val="94000"/>
                  </a:schemeClr>
                </a:gs>
                <a:gs pos="50000">
                  <a:schemeClr val="accent5">
                    <a:shade val="58000"/>
                    <a:satMod val="110000"/>
                    <a:lumMod val="100000"/>
                    <a:shade val="100000"/>
                  </a:schemeClr>
                </a:gs>
                <a:gs pos="100000">
                  <a:schemeClr val="accent5">
                    <a:shade val="58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'0121（Q15）'!$H$31:$P$31</c:f>
              <c:strCache>
                <c:ptCount val="9"/>
                <c:pt idx="0">
                  <c:v>日当たりや空間にゆとり</c:v>
                </c:pt>
                <c:pt idx="1">
                  <c:v>同じ価値観の人と
コミュニケーション</c:v>
                </c:pt>
                <c:pt idx="2">
                  <c:v>リビング等を共用して低家賃</c:v>
                </c:pt>
                <c:pt idx="3">
                  <c:v>健康管理、医療・介護サービス</c:v>
                </c:pt>
                <c:pt idx="4">
                  <c:v>家事サポート</c:v>
                </c:pt>
                <c:pt idx="5">
                  <c:v>子育てに適したサービスや設備</c:v>
                </c:pt>
                <c:pt idx="6">
                  <c:v>近隣の人との団らんスペース</c:v>
                </c:pt>
                <c:pt idx="7">
                  <c:v>事務室等仕事スペース</c:v>
                </c:pt>
                <c:pt idx="8">
                  <c:v>趣味を楽しむスペース</c:v>
                </c:pt>
              </c:strCache>
            </c:strRef>
          </c:cat>
          <c:val>
            <c:numRef>
              <c:f>'0121（Q15）'!$H$32:$P$32</c:f>
              <c:numCache>
                <c:formatCode>0%</c:formatCode>
                <c:ptCount val="9"/>
                <c:pt idx="0">
                  <c:v>0.74160895045285025</c:v>
                </c:pt>
                <c:pt idx="1">
                  <c:v>0.31699520511454449</c:v>
                </c:pt>
                <c:pt idx="2">
                  <c:v>0.19072988811933936</c:v>
                </c:pt>
                <c:pt idx="3">
                  <c:v>0.48268513585508788</c:v>
                </c:pt>
                <c:pt idx="4">
                  <c:v>0.38518913159296753</c:v>
                </c:pt>
                <c:pt idx="5">
                  <c:v>7.6718167288225891E-2</c:v>
                </c:pt>
                <c:pt idx="6">
                  <c:v>0.1449120937666489</c:v>
                </c:pt>
                <c:pt idx="7">
                  <c:v>0.21949920085242408</c:v>
                </c:pt>
                <c:pt idx="8">
                  <c:v>0.44166222695791157</c:v>
                </c:pt>
              </c:numCache>
            </c:numRef>
          </c:val>
          <c:extLst>
            <c:ext xmlns:c16="http://schemas.microsoft.com/office/drawing/2014/chart" uri="{C3380CC4-5D6E-409C-BE32-E72D297353CC}">
              <c16:uniqueId val="{00000000-299E-4076-82F3-4A658D1E863E}"/>
            </c:ext>
          </c:extLst>
        </c:ser>
        <c:ser>
          <c:idx val="1"/>
          <c:order val="1"/>
          <c:tx>
            <c:strRef>
              <c:f>'0121（Q15）'!$G$33</c:f>
              <c:strCache>
                <c:ptCount val="1"/>
                <c:pt idx="0">
                  <c:v>20～39歳</c:v>
                </c:pt>
              </c:strCache>
            </c:strRef>
          </c:tx>
          <c:spPr>
            <a:gradFill rotWithShape="1">
              <a:gsLst>
                <a:gs pos="0">
                  <a:schemeClr val="accent5">
                    <a:shade val="86000"/>
                    <a:satMod val="103000"/>
                    <a:lumMod val="102000"/>
                    <a:tint val="94000"/>
                  </a:schemeClr>
                </a:gs>
                <a:gs pos="50000">
                  <a:schemeClr val="accent5">
                    <a:shade val="86000"/>
                    <a:satMod val="110000"/>
                    <a:lumMod val="100000"/>
                    <a:shade val="100000"/>
                  </a:schemeClr>
                </a:gs>
                <a:gs pos="100000">
                  <a:schemeClr val="accent5">
                    <a:shade val="86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'0121（Q15）'!$H$31:$P$31</c:f>
              <c:strCache>
                <c:ptCount val="9"/>
                <c:pt idx="0">
                  <c:v>日当たりや空間にゆとり</c:v>
                </c:pt>
                <c:pt idx="1">
                  <c:v>同じ価値観の人と
コミュニケーション</c:v>
                </c:pt>
                <c:pt idx="2">
                  <c:v>リビング等を共用して低家賃</c:v>
                </c:pt>
                <c:pt idx="3">
                  <c:v>健康管理、医療・介護サービス</c:v>
                </c:pt>
                <c:pt idx="4">
                  <c:v>家事サポート</c:v>
                </c:pt>
                <c:pt idx="5">
                  <c:v>子育てに適したサービスや設備</c:v>
                </c:pt>
                <c:pt idx="6">
                  <c:v>近隣の人との団らんスペース</c:v>
                </c:pt>
                <c:pt idx="7">
                  <c:v>事務室等仕事スペース</c:v>
                </c:pt>
                <c:pt idx="8">
                  <c:v>趣味を楽しむスペース</c:v>
                </c:pt>
              </c:strCache>
            </c:strRef>
          </c:cat>
          <c:val>
            <c:numRef>
              <c:f>'0121（Q15）'!$H$33:$P$33</c:f>
              <c:numCache>
                <c:formatCode>0%</c:formatCode>
                <c:ptCount val="9"/>
                <c:pt idx="0">
                  <c:v>0.71624266144814086</c:v>
                </c:pt>
                <c:pt idx="1">
                  <c:v>0.35029354207436397</c:v>
                </c:pt>
                <c:pt idx="2">
                  <c:v>0.22309197651663404</c:v>
                </c:pt>
                <c:pt idx="3">
                  <c:v>0.31115459882583169</c:v>
                </c:pt>
                <c:pt idx="4">
                  <c:v>0.35225048923679059</c:v>
                </c:pt>
                <c:pt idx="5">
                  <c:v>0.18590998043052837</c:v>
                </c:pt>
                <c:pt idx="6">
                  <c:v>0.12915851272015655</c:v>
                </c:pt>
                <c:pt idx="7">
                  <c:v>0.27984344422700586</c:v>
                </c:pt>
                <c:pt idx="8">
                  <c:v>0.45205479452054792</c:v>
                </c:pt>
              </c:numCache>
            </c:numRef>
          </c:val>
          <c:extLst>
            <c:ext xmlns:c16="http://schemas.microsoft.com/office/drawing/2014/chart" uri="{C3380CC4-5D6E-409C-BE32-E72D297353CC}">
              <c16:uniqueId val="{00000001-299E-4076-82F3-4A658D1E863E}"/>
            </c:ext>
          </c:extLst>
        </c:ser>
        <c:ser>
          <c:idx val="2"/>
          <c:order val="2"/>
          <c:tx>
            <c:strRef>
              <c:f>'0121（Q15）'!$G$34</c:f>
              <c:strCache>
                <c:ptCount val="1"/>
                <c:pt idx="0">
                  <c:v>40～59歳</c:v>
                </c:pt>
              </c:strCache>
            </c:strRef>
          </c:tx>
          <c:spPr>
            <a:gradFill rotWithShape="1">
              <a:gsLst>
                <a:gs pos="0">
                  <a:schemeClr val="accent5">
                    <a:tint val="86000"/>
                    <a:satMod val="103000"/>
                    <a:lumMod val="102000"/>
                    <a:tint val="94000"/>
                  </a:schemeClr>
                </a:gs>
                <a:gs pos="50000">
                  <a:schemeClr val="accent5">
                    <a:tint val="86000"/>
                    <a:satMod val="110000"/>
                    <a:lumMod val="100000"/>
                    <a:shade val="100000"/>
                  </a:schemeClr>
                </a:gs>
                <a:gs pos="100000">
                  <a:schemeClr val="accent5">
                    <a:tint val="86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'0121（Q15）'!$H$31:$P$31</c:f>
              <c:strCache>
                <c:ptCount val="9"/>
                <c:pt idx="0">
                  <c:v>日当たりや空間にゆとり</c:v>
                </c:pt>
                <c:pt idx="1">
                  <c:v>同じ価値観の人と
コミュニケーション</c:v>
                </c:pt>
                <c:pt idx="2">
                  <c:v>リビング等を共用して低家賃</c:v>
                </c:pt>
                <c:pt idx="3">
                  <c:v>健康管理、医療・介護サービス</c:v>
                </c:pt>
                <c:pt idx="4">
                  <c:v>家事サポート</c:v>
                </c:pt>
                <c:pt idx="5">
                  <c:v>子育てに適したサービスや設備</c:v>
                </c:pt>
                <c:pt idx="6">
                  <c:v>近隣の人との団らんスペース</c:v>
                </c:pt>
                <c:pt idx="7">
                  <c:v>事務室等仕事スペース</c:v>
                </c:pt>
                <c:pt idx="8">
                  <c:v>趣味を楽しむスペース</c:v>
                </c:pt>
              </c:strCache>
            </c:strRef>
          </c:cat>
          <c:val>
            <c:numRef>
              <c:f>'0121（Q15）'!$H$34:$P$34</c:f>
              <c:numCache>
                <c:formatCode>0%</c:formatCode>
                <c:ptCount val="9"/>
                <c:pt idx="0">
                  <c:v>0.77532013969732239</c:v>
                </c:pt>
                <c:pt idx="1">
                  <c:v>0.29569266589057042</c:v>
                </c:pt>
                <c:pt idx="2">
                  <c:v>0.17694994179278231</c:v>
                </c:pt>
                <c:pt idx="3">
                  <c:v>0.48428405122235157</c:v>
                </c:pt>
                <c:pt idx="4">
                  <c:v>0.37369033760186265</c:v>
                </c:pt>
                <c:pt idx="5">
                  <c:v>4.8894062863795107E-2</c:v>
                </c:pt>
                <c:pt idx="6">
                  <c:v>0.12456344586728754</c:v>
                </c:pt>
                <c:pt idx="7">
                  <c:v>0.24679860302677531</c:v>
                </c:pt>
                <c:pt idx="8">
                  <c:v>0.47380675203725259</c:v>
                </c:pt>
              </c:numCache>
            </c:numRef>
          </c:val>
          <c:extLst>
            <c:ext xmlns:c16="http://schemas.microsoft.com/office/drawing/2014/chart" uri="{C3380CC4-5D6E-409C-BE32-E72D297353CC}">
              <c16:uniqueId val="{00000002-299E-4076-82F3-4A658D1E863E}"/>
            </c:ext>
          </c:extLst>
        </c:ser>
        <c:ser>
          <c:idx val="3"/>
          <c:order val="3"/>
          <c:tx>
            <c:strRef>
              <c:f>'0121（Q15）'!$G$35</c:f>
              <c:strCache>
                <c:ptCount val="1"/>
                <c:pt idx="0">
                  <c:v>60歳以上</c:v>
                </c:pt>
              </c:strCache>
            </c:strRef>
          </c:tx>
          <c:spPr>
            <a:gradFill rotWithShape="1">
              <a:gsLst>
                <a:gs pos="0">
                  <a:schemeClr val="accent5">
                    <a:tint val="58000"/>
                    <a:satMod val="103000"/>
                    <a:lumMod val="102000"/>
                    <a:tint val="94000"/>
                  </a:schemeClr>
                </a:gs>
                <a:gs pos="50000">
                  <a:schemeClr val="accent5">
                    <a:tint val="58000"/>
                    <a:satMod val="110000"/>
                    <a:lumMod val="100000"/>
                    <a:shade val="100000"/>
                  </a:schemeClr>
                </a:gs>
                <a:gs pos="100000">
                  <a:schemeClr val="accent5">
                    <a:tint val="58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'0121（Q15）'!$H$31:$P$31</c:f>
              <c:strCache>
                <c:ptCount val="9"/>
                <c:pt idx="0">
                  <c:v>日当たりや空間にゆとり</c:v>
                </c:pt>
                <c:pt idx="1">
                  <c:v>同じ価値観の人と
コミュニケーション</c:v>
                </c:pt>
                <c:pt idx="2">
                  <c:v>リビング等を共用して低家賃</c:v>
                </c:pt>
                <c:pt idx="3">
                  <c:v>健康管理、医療・介護サービス</c:v>
                </c:pt>
                <c:pt idx="4">
                  <c:v>家事サポート</c:v>
                </c:pt>
                <c:pt idx="5">
                  <c:v>子育てに適したサービスや設備</c:v>
                </c:pt>
                <c:pt idx="6">
                  <c:v>近隣の人との団らんスペース</c:v>
                </c:pt>
                <c:pt idx="7">
                  <c:v>事務室等仕事スペース</c:v>
                </c:pt>
                <c:pt idx="8">
                  <c:v>趣味を楽しむスペース</c:v>
                </c:pt>
              </c:strCache>
            </c:strRef>
          </c:cat>
          <c:val>
            <c:numRef>
              <c:f>'0121（Q15）'!$H$35:$P$35</c:f>
              <c:numCache>
                <c:formatCode>0%</c:formatCode>
                <c:ptCount val="9"/>
                <c:pt idx="0">
                  <c:v>0.7100591715976331</c:v>
                </c:pt>
                <c:pt idx="1">
                  <c:v>0.31952662721893493</c:v>
                </c:pt>
                <c:pt idx="2">
                  <c:v>0.1814595660749507</c:v>
                </c:pt>
                <c:pt idx="3">
                  <c:v>0.65285996055226825</c:v>
                </c:pt>
                <c:pt idx="4">
                  <c:v>0.43786982248520712</c:v>
                </c:pt>
                <c:pt idx="5">
                  <c:v>1.3806706114398421E-2</c:v>
                </c:pt>
                <c:pt idx="6">
                  <c:v>0.19526627218934911</c:v>
                </c:pt>
                <c:pt idx="7">
                  <c:v>0.11242603550295857</c:v>
                </c:pt>
                <c:pt idx="8">
                  <c:v>0.37672583826429978</c:v>
                </c:pt>
              </c:numCache>
            </c:numRef>
          </c:val>
          <c:extLst>
            <c:ext xmlns:c16="http://schemas.microsoft.com/office/drawing/2014/chart" uri="{C3380CC4-5D6E-409C-BE32-E72D297353CC}">
              <c16:uniqueId val="{00000003-299E-4076-82F3-4A658D1E863E}"/>
            </c:ext>
          </c:extLst>
        </c:ser>
        <c:dLbls>
          <c:showLegendKey val="0"/>
          <c:showVal val="0"/>
          <c:showCatName val="0"/>
          <c:showSerName val="0"/>
          <c:showPercent val="0"/>
          <c:showBubbleSize val="0"/>
        </c:dLbls>
        <c:gapWidth val="169"/>
        <c:overlap val="-33"/>
        <c:axId val="15266800"/>
        <c:axId val="15267632"/>
      </c:barChart>
      <c:catAx>
        <c:axId val="152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vert="eaVert"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267632"/>
        <c:crosses val="autoZero"/>
        <c:auto val="1"/>
        <c:lblAlgn val="ctr"/>
        <c:lblOffset val="100"/>
        <c:noMultiLvlLbl val="0"/>
      </c:catAx>
      <c:valAx>
        <c:axId val="15267632"/>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526680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Entry>
      <c:layout>
        <c:manualLayout>
          <c:xMode val="edge"/>
          <c:yMode val="edge"/>
          <c:x val="0.22110218544483007"/>
          <c:y val="0.94806802589049555"/>
          <c:w val="0.5289052348276162"/>
          <c:h val="3.924740911101341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title>
      <c:tx>
        <c:strRef>
          <c:f>'0121（Q1７）'!$F$52</c:f>
          <c:strCache>
            <c:ptCount val="1"/>
            <c:pt idx="0">
              <c:v>全体(n=5000)</c:v>
            </c:pt>
          </c:strCache>
        </c:strRef>
      </c:tx>
      <c:layout>
        <c:manualLayout>
          <c:xMode val="edge"/>
          <c:yMode val="edge"/>
          <c:x val="0.4035510805007898"/>
          <c:y val="1.387956147247980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5.2262397138141757E-2"/>
          <c:y val="0.1017049351895349"/>
          <c:w val="0.83581236567951955"/>
          <c:h val="0.42861490286532938"/>
        </c:manualLayout>
      </c:layout>
      <c:barChart>
        <c:barDir val="col"/>
        <c:grouping val="clustered"/>
        <c:varyColors val="0"/>
        <c:ser>
          <c:idx val="0"/>
          <c:order val="0"/>
          <c:tx>
            <c:strRef>
              <c:f>'0121（Q1７）'!$G$52</c:f>
              <c:strCache>
                <c:ptCount val="1"/>
                <c:pt idx="0">
                  <c:v>全体平均</c:v>
                </c:pt>
              </c:strCache>
            </c:strRef>
          </c:tx>
          <c:spPr>
            <a:gradFill rotWithShape="1">
              <a:gsLst>
                <a:gs pos="0">
                  <a:schemeClr val="accent5">
                    <a:shade val="58000"/>
                    <a:satMod val="103000"/>
                    <a:lumMod val="102000"/>
                    <a:tint val="94000"/>
                  </a:schemeClr>
                </a:gs>
                <a:gs pos="50000">
                  <a:schemeClr val="accent5">
                    <a:shade val="58000"/>
                    <a:satMod val="110000"/>
                    <a:lumMod val="100000"/>
                    <a:shade val="100000"/>
                  </a:schemeClr>
                </a:gs>
                <a:gs pos="100000">
                  <a:schemeClr val="accent5">
                    <a:shade val="58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'0121（Q1７）'!$H$31:$Q$31</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'0121（Q1７）'!$H$52:$Q$52</c:f>
              <c:numCache>
                <c:formatCode>0%</c:formatCode>
                <c:ptCount val="10"/>
                <c:pt idx="0">
                  <c:v>0.42979999999999996</c:v>
                </c:pt>
                <c:pt idx="1">
                  <c:v>0.37659999999999999</c:v>
                </c:pt>
                <c:pt idx="2">
                  <c:v>0.68840000000000001</c:v>
                </c:pt>
                <c:pt idx="3">
                  <c:v>0.38359999999999994</c:v>
                </c:pt>
                <c:pt idx="4">
                  <c:v>6.54E-2</c:v>
                </c:pt>
                <c:pt idx="5">
                  <c:v>0.13400000000000001</c:v>
                </c:pt>
                <c:pt idx="6">
                  <c:v>0.49219999999999997</c:v>
                </c:pt>
                <c:pt idx="7">
                  <c:v>8.3799999999999999E-2</c:v>
                </c:pt>
                <c:pt idx="8">
                  <c:v>0.18739999999999998</c:v>
                </c:pt>
                <c:pt idx="9">
                  <c:v>0.1588</c:v>
                </c:pt>
              </c:numCache>
            </c:numRef>
          </c:val>
          <c:extLst>
            <c:ext xmlns:c16="http://schemas.microsoft.com/office/drawing/2014/chart" uri="{C3380CC4-5D6E-409C-BE32-E72D297353CC}">
              <c16:uniqueId val="{00000000-8C3E-4478-8A4E-9B67EE23DF4B}"/>
            </c:ext>
          </c:extLst>
        </c:ser>
        <c:ser>
          <c:idx val="1"/>
          <c:order val="1"/>
          <c:tx>
            <c:strRef>
              <c:f>'0121（Q1７）'!$G$53</c:f>
              <c:strCache>
                <c:ptCount val="1"/>
                <c:pt idx="0">
                  <c:v>20～39歳</c:v>
                </c:pt>
              </c:strCache>
            </c:strRef>
          </c:tx>
          <c:spPr>
            <a:gradFill rotWithShape="1">
              <a:gsLst>
                <a:gs pos="0">
                  <a:schemeClr val="accent5">
                    <a:shade val="86000"/>
                    <a:satMod val="103000"/>
                    <a:lumMod val="102000"/>
                    <a:tint val="94000"/>
                  </a:schemeClr>
                </a:gs>
                <a:gs pos="50000">
                  <a:schemeClr val="accent5">
                    <a:shade val="86000"/>
                    <a:satMod val="110000"/>
                    <a:lumMod val="100000"/>
                    <a:shade val="100000"/>
                  </a:schemeClr>
                </a:gs>
                <a:gs pos="100000">
                  <a:schemeClr val="accent5">
                    <a:shade val="86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'0121（Q1７）'!$H$31:$Q$31</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'0121（Q1７）'!$H$53:$Q$53</c:f>
              <c:numCache>
                <c:formatCode>0%</c:formatCode>
                <c:ptCount val="10"/>
                <c:pt idx="0">
                  <c:v>0.42077331311599697</c:v>
                </c:pt>
                <c:pt idx="1">
                  <c:v>0.5360121304018195</c:v>
                </c:pt>
                <c:pt idx="2">
                  <c:v>0.63078089461713427</c:v>
                </c:pt>
                <c:pt idx="3">
                  <c:v>0.21531463229719483</c:v>
                </c:pt>
                <c:pt idx="4">
                  <c:v>0.15466262319939347</c:v>
                </c:pt>
                <c:pt idx="5">
                  <c:v>0.17134192570128887</c:v>
                </c:pt>
                <c:pt idx="6">
                  <c:v>0.47915087187263078</c:v>
                </c:pt>
                <c:pt idx="7">
                  <c:v>9.8559514783927216E-2</c:v>
                </c:pt>
                <c:pt idx="8">
                  <c:v>0.14253222137983321</c:v>
                </c:pt>
                <c:pt idx="9">
                  <c:v>0.15087187263078089</c:v>
                </c:pt>
              </c:numCache>
            </c:numRef>
          </c:val>
          <c:extLst>
            <c:ext xmlns:c16="http://schemas.microsoft.com/office/drawing/2014/chart" uri="{C3380CC4-5D6E-409C-BE32-E72D297353CC}">
              <c16:uniqueId val="{00000001-8C3E-4478-8A4E-9B67EE23DF4B}"/>
            </c:ext>
          </c:extLst>
        </c:ser>
        <c:ser>
          <c:idx val="2"/>
          <c:order val="2"/>
          <c:tx>
            <c:strRef>
              <c:f>'0121（Q1７）'!$G$54</c:f>
              <c:strCache>
                <c:ptCount val="1"/>
                <c:pt idx="0">
                  <c:v>40～59歳</c:v>
                </c:pt>
              </c:strCache>
            </c:strRef>
          </c:tx>
          <c:spPr>
            <a:gradFill rotWithShape="1">
              <a:gsLst>
                <a:gs pos="0">
                  <a:schemeClr val="accent5">
                    <a:tint val="86000"/>
                    <a:satMod val="103000"/>
                    <a:lumMod val="102000"/>
                    <a:tint val="94000"/>
                  </a:schemeClr>
                </a:gs>
                <a:gs pos="50000">
                  <a:schemeClr val="accent5">
                    <a:tint val="86000"/>
                    <a:satMod val="110000"/>
                    <a:lumMod val="100000"/>
                    <a:shade val="100000"/>
                  </a:schemeClr>
                </a:gs>
                <a:gs pos="100000">
                  <a:schemeClr val="accent5">
                    <a:tint val="86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'0121（Q1７）'!$H$31:$Q$31</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'0121（Q1７）'!$H$54:$Q$54</c:f>
              <c:numCache>
                <c:formatCode>0%</c:formatCode>
                <c:ptCount val="10"/>
                <c:pt idx="0">
                  <c:v>0.44882268140317161</c:v>
                </c:pt>
                <c:pt idx="1">
                  <c:v>0.4497837578087458</c:v>
                </c:pt>
                <c:pt idx="2">
                  <c:v>0.69437770302739077</c:v>
                </c:pt>
                <c:pt idx="3">
                  <c:v>0.33974050937049494</c:v>
                </c:pt>
                <c:pt idx="4">
                  <c:v>4.8534358481499285E-2</c:v>
                </c:pt>
                <c:pt idx="5">
                  <c:v>0.12349831811629025</c:v>
                </c:pt>
                <c:pt idx="6">
                  <c:v>0.48726573762614134</c:v>
                </c:pt>
                <c:pt idx="7">
                  <c:v>6.9197501201345504E-2</c:v>
                </c:pt>
                <c:pt idx="8">
                  <c:v>0.17251321480057666</c:v>
                </c:pt>
                <c:pt idx="9">
                  <c:v>0.16626621816434406</c:v>
                </c:pt>
              </c:numCache>
            </c:numRef>
          </c:val>
          <c:extLst>
            <c:ext xmlns:c16="http://schemas.microsoft.com/office/drawing/2014/chart" uri="{C3380CC4-5D6E-409C-BE32-E72D297353CC}">
              <c16:uniqueId val="{00000002-8C3E-4478-8A4E-9B67EE23DF4B}"/>
            </c:ext>
          </c:extLst>
        </c:ser>
        <c:ser>
          <c:idx val="3"/>
          <c:order val="3"/>
          <c:tx>
            <c:strRef>
              <c:f>'0121（Q1７）'!$G$55</c:f>
              <c:strCache>
                <c:ptCount val="1"/>
                <c:pt idx="0">
                  <c:v>60歳以上</c:v>
                </c:pt>
              </c:strCache>
            </c:strRef>
          </c:tx>
          <c:spPr>
            <a:gradFill rotWithShape="1">
              <a:gsLst>
                <a:gs pos="0">
                  <a:schemeClr val="accent5">
                    <a:tint val="58000"/>
                    <a:satMod val="103000"/>
                    <a:lumMod val="102000"/>
                    <a:tint val="94000"/>
                  </a:schemeClr>
                </a:gs>
                <a:gs pos="50000">
                  <a:schemeClr val="accent5">
                    <a:tint val="58000"/>
                    <a:satMod val="110000"/>
                    <a:lumMod val="100000"/>
                    <a:shade val="100000"/>
                  </a:schemeClr>
                </a:gs>
                <a:gs pos="100000">
                  <a:schemeClr val="accent5">
                    <a:tint val="58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'0121（Q1７）'!$H$31:$Q$31</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'0121（Q1７）'!$H$55:$Q$55</c:f>
              <c:numCache>
                <c:formatCode>0%</c:formatCode>
                <c:ptCount val="10"/>
                <c:pt idx="0">
                  <c:v>0.41250000000000003</c:v>
                </c:pt>
                <c:pt idx="1">
                  <c:v>0.15000000000000002</c:v>
                </c:pt>
                <c:pt idx="2">
                  <c:v>0.72812500000000002</c:v>
                </c:pt>
                <c:pt idx="3">
                  <c:v>0.57937499999999997</c:v>
                </c:pt>
                <c:pt idx="4">
                  <c:v>1.375E-2</c:v>
                </c:pt>
                <c:pt idx="5">
                  <c:v>0.11687499999999999</c:v>
                </c:pt>
                <c:pt idx="6">
                  <c:v>0.50937500000000002</c:v>
                </c:pt>
                <c:pt idx="7">
                  <c:v>9.0624999999999997E-2</c:v>
                </c:pt>
                <c:pt idx="8">
                  <c:v>0.24375000000000002</c:v>
                </c:pt>
                <c:pt idx="9">
                  <c:v>0.15562499999999999</c:v>
                </c:pt>
              </c:numCache>
            </c:numRef>
          </c:val>
          <c:extLst>
            <c:ext xmlns:c16="http://schemas.microsoft.com/office/drawing/2014/chart" uri="{C3380CC4-5D6E-409C-BE32-E72D297353CC}">
              <c16:uniqueId val="{00000003-8C3E-4478-8A4E-9B67EE23DF4B}"/>
            </c:ext>
          </c:extLst>
        </c:ser>
        <c:dLbls>
          <c:showLegendKey val="0"/>
          <c:showVal val="0"/>
          <c:showCatName val="0"/>
          <c:showSerName val="0"/>
          <c:showPercent val="0"/>
          <c:showBubbleSize val="0"/>
        </c:dLbls>
        <c:gapWidth val="169"/>
        <c:overlap val="-33"/>
        <c:axId val="15266800"/>
        <c:axId val="15267632"/>
      </c:barChart>
      <c:catAx>
        <c:axId val="152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vert="eaVert"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267632"/>
        <c:crosses val="autoZero"/>
        <c:auto val="1"/>
        <c:lblAlgn val="ctr"/>
        <c:lblOffset val="100"/>
        <c:noMultiLvlLbl val="0"/>
      </c:catAx>
      <c:valAx>
        <c:axId val="15267632"/>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5266800"/>
        <c:crosses val="autoZero"/>
        <c:crossBetween val="between"/>
      </c:valAx>
      <c:spPr>
        <a:noFill/>
        <a:ln>
          <a:noFill/>
        </a:ln>
        <a:effectLst/>
      </c:spPr>
    </c:plotArea>
    <c:legend>
      <c:legendPos val="b"/>
      <c:layout>
        <c:manualLayout>
          <c:xMode val="edge"/>
          <c:yMode val="edge"/>
          <c:x val="0.22110218544483007"/>
          <c:y val="0.94806802589049555"/>
          <c:w val="0.5289052348276162"/>
          <c:h val="3.924740911101341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title>
      <c:tx>
        <c:strRef>
          <c:f>'0121（Q1７）'!$F$32</c:f>
          <c:strCache>
            <c:ptCount val="1"/>
            <c:pt idx="0">
              <c:v>単独世帯(n=1877)</c:v>
            </c:pt>
          </c:strCache>
        </c:strRef>
      </c:tx>
      <c:layout>
        <c:manualLayout>
          <c:xMode val="edge"/>
          <c:yMode val="edge"/>
          <c:x val="0.4035510805007898"/>
          <c:y val="1.387956147247980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5.2262397138141757E-2"/>
          <c:y val="0.1017049351895349"/>
          <c:w val="0.83581236567951955"/>
          <c:h val="0.42861490286532938"/>
        </c:manualLayout>
      </c:layout>
      <c:barChart>
        <c:barDir val="col"/>
        <c:grouping val="clustered"/>
        <c:varyColors val="0"/>
        <c:ser>
          <c:idx val="0"/>
          <c:order val="0"/>
          <c:tx>
            <c:strRef>
              <c:f>'0121（Q1７）'!$G$32</c:f>
              <c:strCache>
                <c:ptCount val="1"/>
                <c:pt idx="0">
                  <c:v>単独世帯平均</c:v>
                </c:pt>
              </c:strCache>
            </c:strRef>
          </c:tx>
          <c:spPr>
            <a:gradFill rotWithShape="1">
              <a:gsLst>
                <a:gs pos="0">
                  <a:schemeClr val="accent5">
                    <a:shade val="58000"/>
                    <a:satMod val="103000"/>
                    <a:lumMod val="102000"/>
                    <a:tint val="94000"/>
                  </a:schemeClr>
                </a:gs>
                <a:gs pos="50000">
                  <a:schemeClr val="accent5">
                    <a:shade val="58000"/>
                    <a:satMod val="110000"/>
                    <a:lumMod val="100000"/>
                    <a:shade val="100000"/>
                  </a:schemeClr>
                </a:gs>
                <a:gs pos="100000">
                  <a:schemeClr val="accent5">
                    <a:shade val="58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'0121（Q1７）'!$H$31:$Q$31</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'0121（Q1７）'!$H$32:$Q$32</c:f>
              <c:numCache>
                <c:formatCode>0%</c:formatCode>
                <c:ptCount val="10"/>
                <c:pt idx="0">
                  <c:v>0.44326052210974953</c:v>
                </c:pt>
                <c:pt idx="1">
                  <c:v>0.44645711241342567</c:v>
                </c:pt>
                <c:pt idx="2">
                  <c:v>0.71390516782099089</c:v>
                </c:pt>
                <c:pt idx="3">
                  <c:v>0.34523175279701651</c:v>
                </c:pt>
                <c:pt idx="4">
                  <c:v>3.1433137986148108E-2</c:v>
                </c:pt>
                <c:pt idx="5">
                  <c:v>0.10761854022376133</c:v>
                </c:pt>
                <c:pt idx="6">
                  <c:v>0.50559403303143313</c:v>
                </c:pt>
                <c:pt idx="7">
                  <c:v>7.8316462440063933E-2</c:v>
                </c:pt>
                <c:pt idx="8">
                  <c:v>0.16409163558870538</c:v>
                </c:pt>
                <c:pt idx="9">
                  <c:v>0.16409163558870538</c:v>
                </c:pt>
              </c:numCache>
            </c:numRef>
          </c:val>
          <c:extLst>
            <c:ext xmlns:c16="http://schemas.microsoft.com/office/drawing/2014/chart" uri="{C3380CC4-5D6E-409C-BE32-E72D297353CC}">
              <c16:uniqueId val="{00000000-2D81-47D4-A3D8-B978DE9F537F}"/>
            </c:ext>
          </c:extLst>
        </c:ser>
        <c:ser>
          <c:idx val="1"/>
          <c:order val="1"/>
          <c:tx>
            <c:strRef>
              <c:f>'0121（Q1７）'!$G$33</c:f>
              <c:strCache>
                <c:ptCount val="1"/>
                <c:pt idx="0">
                  <c:v>20～39歳</c:v>
                </c:pt>
              </c:strCache>
            </c:strRef>
          </c:tx>
          <c:spPr>
            <a:gradFill rotWithShape="1">
              <a:gsLst>
                <a:gs pos="0">
                  <a:schemeClr val="accent5">
                    <a:shade val="86000"/>
                    <a:satMod val="103000"/>
                    <a:lumMod val="102000"/>
                    <a:tint val="94000"/>
                  </a:schemeClr>
                </a:gs>
                <a:gs pos="50000">
                  <a:schemeClr val="accent5">
                    <a:shade val="86000"/>
                    <a:satMod val="110000"/>
                    <a:lumMod val="100000"/>
                    <a:shade val="100000"/>
                  </a:schemeClr>
                </a:gs>
                <a:gs pos="100000">
                  <a:schemeClr val="accent5">
                    <a:shade val="86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'0121（Q1７）'!$H$31:$Q$31</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'0121（Q1７）'!$H$33:$Q$33</c:f>
              <c:numCache>
                <c:formatCode>0%</c:formatCode>
                <c:ptCount val="10"/>
                <c:pt idx="0">
                  <c:v>0.43835616438356162</c:v>
                </c:pt>
                <c:pt idx="1">
                  <c:v>0.61643835616438358</c:v>
                </c:pt>
                <c:pt idx="2">
                  <c:v>0.68297455968688836</c:v>
                </c:pt>
                <c:pt idx="3">
                  <c:v>0.20156555772994128</c:v>
                </c:pt>
                <c:pt idx="4">
                  <c:v>7.6320939334637961E-2</c:v>
                </c:pt>
                <c:pt idx="5">
                  <c:v>0.11937377690802348</c:v>
                </c:pt>
                <c:pt idx="6">
                  <c:v>0.47945205479452052</c:v>
                </c:pt>
                <c:pt idx="7">
                  <c:v>9.5890410958904104E-2</c:v>
                </c:pt>
                <c:pt idx="8">
                  <c:v>0.11350293542074363</c:v>
                </c:pt>
                <c:pt idx="9">
                  <c:v>0.17612524461839529</c:v>
                </c:pt>
              </c:numCache>
            </c:numRef>
          </c:val>
          <c:extLst>
            <c:ext xmlns:c16="http://schemas.microsoft.com/office/drawing/2014/chart" uri="{C3380CC4-5D6E-409C-BE32-E72D297353CC}">
              <c16:uniqueId val="{00000001-2D81-47D4-A3D8-B978DE9F537F}"/>
            </c:ext>
          </c:extLst>
        </c:ser>
        <c:ser>
          <c:idx val="2"/>
          <c:order val="2"/>
          <c:tx>
            <c:strRef>
              <c:f>'0121（Q1７）'!$G$34</c:f>
              <c:strCache>
                <c:ptCount val="1"/>
                <c:pt idx="0">
                  <c:v>40～59歳</c:v>
                </c:pt>
              </c:strCache>
            </c:strRef>
          </c:tx>
          <c:spPr>
            <a:gradFill rotWithShape="1">
              <a:gsLst>
                <a:gs pos="0">
                  <a:schemeClr val="accent5">
                    <a:tint val="86000"/>
                    <a:satMod val="103000"/>
                    <a:lumMod val="102000"/>
                    <a:tint val="94000"/>
                  </a:schemeClr>
                </a:gs>
                <a:gs pos="50000">
                  <a:schemeClr val="accent5">
                    <a:tint val="86000"/>
                    <a:satMod val="110000"/>
                    <a:lumMod val="100000"/>
                    <a:shade val="100000"/>
                  </a:schemeClr>
                </a:gs>
                <a:gs pos="100000">
                  <a:schemeClr val="accent5">
                    <a:tint val="86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'0121（Q1７）'!$H$31:$Q$31</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'0121（Q1７）'!$H$34:$Q$34</c:f>
              <c:numCache>
                <c:formatCode>0%</c:formatCode>
                <c:ptCount val="10"/>
                <c:pt idx="0">
                  <c:v>0.48195576251455186</c:v>
                </c:pt>
                <c:pt idx="1">
                  <c:v>0.51688009313154826</c:v>
                </c:pt>
                <c:pt idx="2">
                  <c:v>0.71827706635622823</c:v>
                </c:pt>
                <c:pt idx="3">
                  <c:v>0.29802095459837019</c:v>
                </c:pt>
                <c:pt idx="4">
                  <c:v>1.9790454016298021E-2</c:v>
                </c:pt>
                <c:pt idx="5">
                  <c:v>9.3131548311990692E-2</c:v>
                </c:pt>
                <c:pt idx="6">
                  <c:v>0.50640279394644938</c:v>
                </c:pt>
                <c:pt idx="7">
                  <c:v>5.5878928987194411E-2</c:v>
                </c:pt>
                <c:pt idx="8">
                  <c:v>0.14668218859138535</c:v>
                </c:pt>
                <c:pt idx="9">
                  <c:v>0.16298020954598369</c:v>
                </c:pt>
              </c:numCache>
            </c:numRef>
          </c:val>
          <c:extLst>
            <c:ext xmlns:c16="http://schemas.microsoft.com/office/drawing/2014/chart" uri="{C3380CC4-5D6E-409C-BE32-E72D297353CC}">
              <c16:uniqueId val="{00000002-2D81-47D4-A3D8-B978DE9F537F}"/>
            </c:ext>
          </c:extLst>
        </c:ser>
        <c:ser>
          <c:idx val="3"/>
          <c:order val="3"/>
          <c:tx>
            <c:strRef>
              <c:f>'0121（Q1７）'!$G$35</c:f>
              <c:strCache>
                <c:ptCount val="1"/>
                <c:pt idx="0">
                  <c:v>60歳以上</c:v>
                </c:pt>
              </c:strCache>
            </c:strRef>
          </c:tx>
          <c:spPr>
            <a:gradFill rotWithShape="1">
              <a:gsLst>
                <a:gs pos="0">
                  <a:schemeClr val="accent5">
                    <a:tint val="58000"/>
                    <a:satMod val="103000"/>
                    <a:lumMod val="102000"/>
                    <a:tint val="94000"/>
                  </a:schemeClr>
                </a:gs>
                <a:gs pos="50000">
                  <a:schemeClr val="accent5">
                    <a:tint val="58000"/>
                    <a:satMod val="110000"/>
                    <a:lumMod val="100000"/>
                    <a:shade val="100000"/>
                  </a:schemeClr>
                </a:gs>
                <a:gs pos="100000">
                  <a:schemeClr val="accent5">
                    <a:tint val="58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'0121（Q1７）'!$H$31:$Q$31</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'0121（Q1７）'!$H$35:$Q$35</c:f>
              <c:numCache>
                <c:formatCode>0%</c:formatCode>
                <c:ptCount val="10"/>
                <c:pt idx="0">
                  <c:v>0.38264299802761342</c:v>
                </c:pt>
                <c:pt idx="1">
                  <c:v>0.15581854043392504</c:v>
                </c:pt>
                <c:pt idx="2">
                  <c:v>0.73767258382642997</c:v>
                </c:pt>
                <c:pt idx="3">
                  <c:v>0.57001972386587774</c:v>
                </c:pt>
                <c:pt idx="4">
                  <c:v>5.9171597633136102E-3</c:v>
                </c:pt>
                <c:pt idx="5">
                  <c:v>0.1203155818540434</c:v>
                </c:pt>
                <c:pt idx="6">
                  <c:v>0.53057199211045369</c:v>
                </c:pt>
                <c:pt idx="7">
                  <c:v>9.8619329388560162E-2</c:v>
                </c:pt>
                <c:pt idx="8">
                  <c:v>0.24457593688362916</c:v>
                </c:pt>
                <c:pt idx="9">
                  <c:v>0.15384615384615385</c:v>
                </c:pt>
              </c:numCache>
            </c:numRef>
          </c:val>
          <c:extLst>
            <c:ext xmlns:c16="http://schemas.microsoft.com/office/drawing/2014/chart" uri="{C3380CC4-5D6E-409C-BE32-E72D297353CC}">
              <c16:uniqueId val="{00000003-2D81-47D4-A3D8-B978DE9F537F}"/>
            </c:ext>
          </c:extLst>
        </c:ser>
        <c:dLbls>
          <c:showLegendKey val="0"/>
          <c:showVal val="0"/>
          <c:showCatName val="0"/>
          <c:showSerName val="0"/>
          <c:showPercent val="0"/>
          <c:showBubbleSize val="0"/>
        </c:dLbls>
        <c:gapWidth val="169"/>
        <c:overlap val="-33"/>
        <c:axId val="15266800"/>
        <c:axId val="15267632"/>
      </c:barChart>
      <c:catAx>
        <c:axId val="152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vert="eaVert"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267632"/>
        <c:crosses val="autoZero"/>
        <c:auto val="1"/>
        <c:lblAlgn val="ctr"/>
        <c:lblOffset val="100"/>
        <c:noMultiLvlLbl val="0"/>
      </c:catAx>
      <c:valAx>
        <c:axId val="15267632"/>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5266800"/>
        <c:crosses val="autoZero"/>
        <c:crossBetween val="between"/>
      </c:valAx>
      <c:spPr>
        <a:noFill/>
        <a:ln>
          <a:noFill/>
        </a:ln>
        <a:effectLst/>
      </c:spPr>
    </c:plotArea>
    <c:legend>
      <c:legendPos val="b"/>
      <c:layout>
        <c:manualLayout>
          <c:xMode val="edge"/>
          <c:yMode val="edge"/>
          <c:x val="0.22110218544483007"/>
          <c:y val="0.94806802589049555"/>
          <c:w val="0.5289052348276162"/>
          <c:h val="3.924740911101341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ja-JP" altLang="ja-JP" sz="1600" b="1" i="0" baseline="0" dirty="0" smtClean="0">
                <a:effectLst/>
              </a:rPr>
              <a:t>シェアハウスへの興味（</a:t>
            </a:r>
            <a:r>
              <a:rPr lang="ja-JP" altLang="en-US" sz="1600" b="1" i="0" baseline="0" dirty="0" smtClean="0">
                <a:effectLst/>
              </a:rPr>
              <a:t>年齢</a:t>
            </a:r>
            <a:r>
              <a:rPr lang="ja-JP" altLang="ja-JP" sz="1600" b="1" i="0" baseline="0" dirty="0" smtClean="0">
                <a:effectLst/>
              </a:rPr>
              <a:t>別）</a:t>
            </a:r>
            <a:endParaRPr lang="ja-JP" altLang="ja-JP" sz="1600" dirty="0">
              <a:effectLst/>
            </a:endParaRP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4028937007874016"/>
          <c:y val="0.12018139084355116"/>
          <c:w val="0.73199496937882769"/>
          <c:h val="0.62725996035245368"/>
        </c:manualLayout>
      </c:layout>
      <c:barChart>
        <c:barDir val="bar"/>
        <c:grouping val="percentStacked"/>
        <c:varyColors val="0"/>
        <c:ser>
          <c:idx val="0"/>
          <c:order val="0"/>
          <c:tx>
            <c:strRef>
              <c:f>'0118_%'!$B$60:$B$61</c:f>
              <c:strCache>
                <c:ptCount val="2"/>
                <c:pt idx="0">
                  <c:v>現在、住んでいる</c:v>
                </c:pt>
              </c:strCache>
            </c:strRef>
          </c:tx>
          <c:spPr>
            <a:gradFill rotWithShape="1">
              <a:gsLst>
                <a:gs pos="0">
                  <a:schemeClr val="accent5">
                    <a:shade val="45000"/>
                    <a:shade val="51000"/>
                    <a:satMod val="130000"/>
                  </a:schemeClr>
                </a:gs>
                <a:gs pos="80000">
                  <a:schemeClr val="accent5">
                    <a:shade val="45000"/>
                    <a:shade val="93000"/>
                    <a:satMod val="130000"/>
                  </a:schemeClr>
                </a:gs>
                <a:gs pos="100000">
                  <a:schemeClr val="accent5">
                    <a:shade val="4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0833333333333332E-2"/>
                  <c:y val="-2.184916164594724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BA6-460A-A949-EDAF1A92E8D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'0118_%'!$A$62:$A$68</c:f>
              <c:strCache>
                <c:ptCount val="7"/>
                <c:pt idx="0">
                  <c:v>全体</c:v>
                </c:pt>
                <c:pt idx="1">
                  <c:v>20～29歳</c:v>
                </c:pt>
                <c:pt idx="2">
                  <c:v>30～39歳</c:v>
                </c:pt>
                <c:pt idx="3">
                  <c:v>40～49歳</c:v>
                </c:pt>
                <c:pt idx="4">
                  <c:v>50～59歳</c:v>
                </c:pt>
                <c:pt idx="5">
                  <c:v>60～69歳</c:v>
                </c:pt>
                <c:pt idx="6">
                  <c:v>70歳以上</c:v>
                </c:pt>
              </c:strCache>
            </c:strRef>
          </c:cat>
          <c:val>
            <c:numRef>
              <c:f>'0118_%'!$B$62:$B$68</c:f>
              <c:numCache>
                <c:formatCode>0%</c:formatCode>
                <c:ptCount val="7"/>
                <c:pt idx="0">
                  <c:v>1.2800000000000001E-2</c:v>
                </c:pt>
                <c:pt idx="1">
                  <c:v>4.5454545454545456E-2</c:v>
                </c:pt>
                <c:pt idx="2">
                  <c:v>1.314459049544995E-2</c:v>
                </c:pt>
                <c:pt idx="3">
                  <c:v>1.8112488083889419E-2</c:v>
                </c:pt>
                <c:pt idx="4">
                  <c:v>9.6899224806201549E-3</c:v>
                </c:pt>
                <c:pt idx="5">
                  <c:v>4.3140638481449526E-3</c:v>
                </c:pt>
                <c:pt idx="6">
                  <c:v>4.5351473922902496E-3</c:v>
                </c:pt>
              </c:numCache>
            </c:numRef>
          </c:val>
          <c:extLst>
            <c:ext xmlns:c16="http://schemas.microsoft.com/office/drawing/2014/chart" uri="{C3380CC4-5D6E-409C-BE32-E72D297353CC}">
              <c16:uniqueId val="{00000000-4CAE-42CC-BAFB-334523B73F01}"/>
            </c:ext>
          </c:extLst>
        </c:ser>
        <c:ser>
          <c:idx val="1"/>
          <c:order val="1"/>
          <c:tx>
            <c:strRef>
              <c:f>'0118_%'!$C$60:$C$61</c:f>
              <c:strCache>
                <c:ptCount val="2"/>
                <c:pt idx="0">
                  <c:v>過去に住んだことがある</c:v>
                </c:pt>
              </c:strCache>
            </c:strRef>
          </c:tx>
          <c:spPr>
            <a:gradFill rotWithShape="1">
              <a:gsLst>
                <a:gs pos="0">
                  <a:schemeClr val="accent5">
                    <a:shade val="61000"/>
                    <a:shade val="51000"/>
                    <a:satMod val="130000"/>
                  </a:schemeClr>
                </a:gs>
                <a:gs pos="80000">
                  <a:schemeClr val="accent5">
                    <a:shade val="61000"/>
                    <a:shade val="93000"/>
                    <a:satMod val="130000"/>
                  </a:schemeClr>
                </a:gs>
                <a:gs pos="100000">
                  <a:schemeClr val="accent5">
                    <a:shade val="61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'0118_%'!$A$62:$A$68</c:f>
              <c:strCache>
                <c:ptCount val="7"/>
                <c:pt idx="0">
                  <c:v>全体</c:v>
                </c:pt>
                <c:pt idx="1">
                  <c:v>20～29歳</c:v>
                </c:pt>
                <c:pt idx="2">
                  <c:v>30～39歳</c:v>
                </c:pt>
                <c:pt idx="3">
                  <c:v>40～49歳</c:v>
                </c:pt>
                <c:pt idx="4">
                  <c:v>50～59歳</c:v>
                </c:pt>
                <c:pt idx="5">
                  <c:v>60～69歳</c:v>
                </c:pt>
                <c:pt idx="6">
                  <c:v>70歳以上</c:v>
                </c:pt>
              </c:strCache>
            </c:strRef>
          </c:cat>
          <c:val>
            <c:numRef>
              <c:f>'0118_%'!$C$62:$C$68</c:f>
              <c:numCache>
                <c:formatCode>0%</c:formatCode>
                <c:ptCount val="7"/>
                <c:pt idx="0">
                  <c:v>5.96E-2</c:v>
                </c:pt>
                <c:pt idx="1">
                  <c:v>0.10303030303030303</c:v>
                </c:pt>
                <c:pt idx="2">
                  <c:v>8.4934277047522752E-2</c:v>
                </c:pt>
                <c:pt idx="3">
                  <c:v>5.2430886558627265E-2</c:v>
                </c:pt>
                <c:pt idx="4">
                  <c:v>6.2015503875968991E-2</c:v>
                </c:pt>
                <c:pt idx="5">
                  <c:v>4.1415012942191541E-2</c:v>
                </c:pt>
                <c:pt idx="6">
                  <c:v>2.9478458049886622E-2</c:v>
                </c:pt>
              </c:numCache>
            </c:numRef>
          </c:val>
          <c:extLst>
            <c:ext xmlns:c16="http://schemas.microsoft.com/office/drawing/2014/chart" uri="{C3380CC4-5D6E-409C-BE32-E72D297353CC}">
              <c16:uniqueId val="{00000001-4CAE-42CC-BAFB-334523B73F01}"/>
            </c:ext>
          </c:extLst>
        </c:ser>
        <c:ser>
          <c:idx val="2"/>
          <c:order val="2"/>
          <c:tx>
            <c:strRef>
              <c:f>'0118_%'!$D$60:$D$61</c:f>
              <c:strCache>
                <c:ptCount val="2"/>
                <c:pt idx="0">
                  <c:v>住んだことがない/</c:v>
                </c:pt>
                <c:pt idx="1">
                  <c:v>とても興味がある</c:v>
                </c:pt>
              </c:strCache>
            </c:strRef>
          </c:tx>
          <c:spPr>
            <a:gradFill rotWithShape="1">
              <a:gsLst>
                <a:gs pos="0">
                  <a:schemeClr val="accent5">
                    <a:shade val="76000"/>
                    <a:shade val="51000"/>
                    <a:satMod val="130000"/>
                  </a:schemeClr>
                </a:gs>
                <a:gs pos="80000">
                  <a:schemeClr val="accent5">
                    <a:shade val="76000"/>
                    <a:shade val="93000"/>
                    <a:satMod val="130000"/>
                  </a:schemeClr>
                </a:gs>
                <a:gs pos="100000">
                  <a:schemeClr val="accent5">
                    <a:shade val="7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'0118_%'!$A$62:$A$68</c:f>
              <c:strCache>
                <c:ptCount val="7"/>
                <c:pt idx="0">
                  <c:v>全体</c:v>
                </c:pt>
                <c:pt idx="1">
                  <c:v>20～29歳</c:v>
                </c:pt>
                <c:pt idx="2">
                  <c:v>30～39歳</c:v>
                </c:pt>
                <c:pt idx="3">
                  <c:v>40～49歳</c:v>
                </c:pt>
                <c:pt idx="4">
                  <c:v>50～59歳</c:v>
                </c:pt>
                <c:pt idx="5">
                  <c:v>60～69歳</c:v>
                </c:pt>
                <c:pt idx="6">
                  <c:v>70歳以上</c:v>
                </c:pt>
              </c:strCache>
            </c:strRef>
          </c:cat>
          <c:val>
            <c:numRef>
              <c:f>'0118_%'!$D$62:$D$68</c:f>
              <c:numCache>
                <c:formatCode>0%</c:formatCode>
                <c:ptCount val="7"/>
                <c:pt idx="0">
                  <c:v>1.2800000000000001E-2</c:v>
                </c:pt>
                <c:pt idx="1">
                  <c:v>2.1212121212121213E-2</c:v>
                </c:pt>
                <c:pt idx="2">
                  <c:v>1.9211324570273004E-2</c:v>
                </c:pt>
                <c:pt idx="3">
                  <c:v>8.5795996186844616E-3</c:v>
                </c:pt>
                <c:pt idx="4">
                  <c:v>8.7209302325581394E-3</c:v>
                </c:pt>
                <c:pt idx="5">
                  <c:v>1.3805004314063849E-2</c:v>
                </c:pt>
                <c:pt idx="6">
                  <c:v>9.0702947845804991E-3</c:v>
                </c:pt>
              </c:numCache>
            </c:numRef>
          </c:val>
          <c:extLst>
            <c:ext xmlns:c16="http://schemas.microsoft.com/office/drawing/2014/chart" uri="{C3380CC4-5D6E-409C-BE32-E72D297353CC}">
              <c16:uniqueId val="{00000002-4CAE-42CC-BAFB-334523B73F01}"/>
            </c:ext>
          </c:extLst>
        </c:ser>
        <c:ser>
          <c:idx val="3"/>
          <c:order val="3"/>
          <c:tx>
            <c:strRef>
              <c:f>'0118_%'!$E$60:$E$61</c:f>
              <c:strCache>
                <c:ptCount val="2"/>
                <c:pt idx="0">
                  <c:v>住んだことがない/</c:v>
                </c:pt>
                <c:pt idx="1">
                  <c:v>やや興味がある</c:v>
                </c:pt>
              </c:strCache>
            </c:strRef>
          </c:tx>
          <c:spPr>
            <a:gradFill rotWithShape="1">
              <a:gsLst>
                <a:gs pos="0">
                  <a:schemeClr val="accent5">
                    <a:shade val="92000"/>
                    <a:shade val="51000"/>
                    <a:satMod val="130000"/>
                  </a:schemeClr>
                </a:gs>
                <a:gs pos="80000">
                  <a:schemeClr val="accent5">
                    <a:shade val="92000"/>
                    <a:shade val="93000"/>
                    <a:satMod val="130000"/>
                  </a:schemeClr>
                </a:gs>
                <a:gs pos="100000">
                  <a:schemeClr val="accent5">
                    <a:shade val="9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'0118_%'!$A$62:$A$68</c:f>
              <c:strCache>
                <c:ptCount val="7"/>
                <c:pt idx="0">
                  <c:v>全体</c:v>
                </c:pt>
                <c:pt idx="1">
                  <c:v>20～29歳</c:v>
                </c:pt>
                <c:pt idx="2">
                  <c:v>30～39歳</c:v>
                </c:pt>
                <c:pt idx="3">
                  <c:v>40～49歳</c:v>
                </c:pt>
                <c:pt idx="4">
                  <c:v>50～59歳</c:v>
                </c:pt>
                <c:pt idx="5">
                  <c:v>60～69歳</c:v>
                </c:pt>
                <c:pt idx="6">
                  <c:v>70歳以上</c:v>
                </c:pt>
              </c:strCache>
            </c:strRef>
          </c:cat>
          <c:val>
            <c:numRef>
              <c:f>'0118_%'!$E$62:$E$68</c:f>
              <c:numCache>
                <c:formatCode>0%</c:formatCode>
                <c:ptCount val="7"/>
                <c:pt idx="0">
                  <c:v>6.5000000000000002E-2</c:v>
                </c:pt>
                <c:pt idx="1">
                  <c:v>8.7878787878787876E-2</c:v>
                </c:pt>
                <c:pt idx="2">
                  <c:v>5.7633973710819006E-2</c:v>
                </c:pt>
                <c:pt idx="3">
                  <c:v>7.2449952335557677E-2</c:v>
                </c:pt>
                <c:pt idx="4">
                  <c:v>5.1356589147286823E-2</c:v>
                </c:pt>
                <c:pt idx="5">
                  <c:v>6.7299396031061262E-2</c:v>
                </c:pt>
                <c:pt idx="6">
                  <c:v>7.2562358276643993E-2</c:v>
                </c:pt>
              </c:numCache>
            </c:numRef>
          </c:val>
          <c:extLst>
            <c:ext xmlns:c16="http://schemas.microsoft.com/office/drawing/2014/chart" uri="{C3380CC4-5D6E-409C-BE32-E72D297353CC}">
              <c16:uniqueId val="{00000003-4CAE-42CC-BAFB-334523B73F01}"/>
            </c:ext>
          </c:extLst>
        </c:ser>
        <c:ser>
          <c:idx val="4"/>
          <c:order val="4"/>
          <c:tx>
            <c:strRef>
              <c:f>'0118_%'!$F$60:$F$61</c:f>
              <c:strCache>
                <c:ptCount val="2"/>
                <c:pt idx="0">
                  <c:v>住んだことがない/</c:v>
                </c:pt>
                <c:pt idx="1">
                  <c:v>どちらともいえない</c:v>
                </c:pt>
              </c:strCache>
            </c:strRef>
          </c:tx>
          <c:spPr>
            <a:gradFill rotWithShape="1">
              <a:gsLst>
                <a:gs pos="0">
                  <a:schemeClr val="accent5">
                    <a:tint val="93000"/>
                    <a:shade val="51000"/>
                    <a:satMod val="130000"/>
                  </a:schemeClr>
                </a:gs>
                <a:gs pos="80000">
                  <a:schemeClr val="accent5">
                    <a:tint val="93000"/>
                    <a:shade val="93000"/>
                    <a:satMod val="130000"/>
                  </a:schemeClr>
                </a:gs>
                <a:gs pos="100000">
                  <a:schemeClr val="accent5">
                    <a:tint val="93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'0118_%'!$A$62:$A$68</c:f>
              <c:strCache>
                <c:ptCount val="7"/>
                <c:pt idx="0">
                  <c:v>全体</c:v>
                </c:pt>
                <c:pt idx="1">
                  <c:v>20～29歳</c:v>
                </c:pt>
                <c:pt idx="2">
                  <c:v>30～39歳</c:v>
                </c:pt>
                <c:pt idx="3">
                  <c:v>40～49歳</c:v>
                </c:pt>
                <c:pt idx="4">
                  <c:v>50～59歳</c:v>
                </c:pt>
                <c:pt idx="5">
                  <c:v>60～69歳</c:v>
                </c:pt>
                <c:pt idx="6">
                  <c:v>70歳以上</c:v>
                </c:pt>
              </c:strCache>
            </c:strRef>
          </c:cat>
          <c:val>
            <c:numRef>
              <c:f>'0118_%'!$F$62:$F$68</c:f>
              <c:numCache>
                <c:formatCode>0%</c:formatCode>
                <c:ptCount val="7"/>
                <c:pt idx="0">
                  <c:v>0.12</c:v>
                </c:pt>
                <c:pt idx="1">
                  <c:v>0.1484848484848485</c:v>
                </c:pt>
                <c:pt idx="2">
                  <c:v>0.11526794742163801</c:v>
                </c:pt>
                <c:pt idx="3">
                  <c:v>0.11916110581506197</c:v>
                </c:pt>
                <c:pt idx="4">
                  <c:v>0.125</c:v>
                </c:pt>
                <c:pt idx="5">
                  <c:v>0.11389128559102675</c:v>
                </c:pt>
                <c:pt idx="6">
                  <c:v>0.11564625850340136</c:v>
                </c:pt>
              </c:numCache>
            </c:numRef>
          </c:val>
          <c:extLst>
            <c:ext xmlns:c16="http://schemas.microsoft.com/office/drawing/2014/chart" uri="{C3380CC4-5D6E-409C-BE32-E72D297353CC}">
              <c16:uniqueId val="{00000004-4CAE-42CC-BAFB-334523B73F01}"/>
            </c:ext>
          </c:extLst>
        </c:ser>
        <c:ser>
          <c:idx val="5"/>
          <c:order val="5"/>
          <c:tx>
            <c:strRef>
              <c:f>'0118_%'!$G$60:$G$61</c:f>
              <c:strCache>
                <c:ptCount val="2"/>
                <c:pt idx="0">
                  <c:v>住んだことがない/</c:v>
                </c:pt>
                <c:pt idx="1">
                  <c:v>あまり興味がない</c:v>
                </c:pt>
              </c:strCache>
            </c:strRef>
          </c:tx>
          <c:spPr>
            <a:gradFill rotWithShape="1">
              <a:gsLst>
                <a:gs pos="0">
                  <a:schemeClr val="accent5">
                    <a:tint val="77000"/>
                    <a:shade val="51000"/>
                    <a:satMod val="130000"/>
                  </a:schemeClr>
                </a:gs>
                <a:gs pos="80000">
                  <a:schemeClr val="accent5">
                    <a:tint val="77000"/>
                    <a:shade val="93000"/>
                    <a:satMod val="130000"/>
                  </a:schemeClr>
                </a:gs>
                <a:gs pos="100000">
                  <a:schemeClr val="accent5">
                    <a:tint val="77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'0118_%'!$A$62:$A$68</c:f>
              <c:strCache>
                <c:ptCount val="7"/>
                <c:pt idx="0">
                  <c:v>全体</c:v>
                </c:pt>
                <c:pt idx="1">
                  <c:v>20～29歳</c:v>
                </c:pt>
                <c:pt idx="2">
                  <c:v>30～39歳</c:v>
                </c:pt>
                <c:pt idx="3">
                  <c:v>40～49歳</c:v>
                </c:pt>
                <c:pt idx="4">
                  <c:v>50～59歳</c:v>
                </c:pt>
                <c:pt idx="5">
                  <c:v>60～69歳</c:v>
                </c:pt>
                <c:pt idx="6">
                  <c:v>70歳以上</c:v>
                </c:pt>
              </c:strCache>
            </c:strRef>
          </c:cat>
          <c:val>
            <c:numRef>
              <c:f>'0118_%'!$G$62:$G$68</c:f>
              <c:numCache>
                <c:formatCode>0%</c:formatCode>
                <c:ptCount val="7"/>
                <c:pt idx="0">
                  <c:v>0.1986</c:v>
                </c:pt>
                <c:pt idx="1">
                  <c:v>0.1484848484848485</c:v>
                </c:pt>
                <c:pt idx="2">
                  <c:v>0.1911021233569262</c:v>
                </c:pt>
                <c:pt idx="3">
                  <c:v>0.16968541468064824</c:v>
                </c:pt>
                <c:pt idx="4">
                  <c:v>0.18992248062015504</c:v>
                </c:pt>
                <c:pt idx="5">
                  <c:v>0.22864538395168249</c:v>
                </c:pt>
                <c:pt idx="6">
                  <c:v>0.26303854875283444</c:v>
                </c:pt>
              </c:numCache>
            </c:numRef>
          </c:val>
          <c:extLst>
            <c:ext xmlns:c16="http://schemas.microsoft.com/office/drawing/2014/chart" uri="{C3380CC4-5D6E-409C-BE32-E72D297353CC}">
              <c16:uniqueId val="{00000005-4CAE-42CC-BAFB-334523B73F01}"/>
            </c:ext>
          </c:extLst>
        </c:ser>
        <c:ser>
          <c:idx val="6"/>
          <c:order val="6"/>
          <c:tx>
            <c:strRef>
              <c:f>'0118_%'!$H$60:$H$61</c:f>
              <c:strCache>
                <c:ptCount val="2"/>
                <c:pt idx="0">
                  <c:v>住んだことがない/</c:v>
                </c:pt>
                <c:pt idx="1">
                  <c:v>全く興味がない</c:v>
                </c:pt>
              </c:strCache>
            </c:strRef>
          </c:tx>
          <c:spPr>
            <a:gradFill rotWithShape="1">
              <a:gsLst>
                <a:gs pos="0">
                  <a:schemeClr val="accent5">
                    <a:tint val="62000"/>
                    <a:shade val="51000"/>
                    <a:satMod val="130000"/>
                  </a:schemeClr>
                </a:gs>
                <a:gs pos="80000">
                  <a:schemeClr val="accent5">
                    <a:tint val="62000"/>
                    <a:shade val="93000"/>
                    <a:satMod val="130000"/>
                  </a:schemeClr>
                </a:gs>
                <a:gs pos="100000">
                  <a:schemeClr val="accent5">
                    <a:tint val="6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'0118_%'!$A$62:$A$68</c:f>
              <c:strCache>
                <c:ptCount val="7"/>
                <c:pt idx="0">
                  <c:v>全体</c:v>
                </c:pt>
                <c:pt idx="1">
                  <c:v>20～29歳</c:v>
                </c:pt>
                <c:pt idx="2">
                  <c:v>30～39歳</c:v>
                </c:pt>
                <c:pt idx="3">
                  <c:v>40～49歳</c:v>
                </c:pt>
                <c:pt idx="4">
                  <c:v>50～59歳</c:v>
                </c:pt>
                <c:pt idx="5">
                  <c:v>60～69歳</c:v>
                </c:pt>
                <c:pt idx="6">
                  <c:v>70歳以上</c:v>
                </c:pt>
              </c:strCache>
            </c:strRef>
          </c:cat>
          <c:val>
            <c:numRef>
              <c:f>'0118_%'!$H$62:$H$68</c:f>
              <c:numCache>
                <c:formatCode>0%</c:formatCode>
                <c:ptCount val="7"/>
                <c:pt idx="0">
                  <c:v>0.441</c:v>
                </c:pt>
                <c:pt idx="1">
                  <c:v>0.3515151515151515</c:v>
                </c:pt>
                <c:pt idx="2">
                  <c:v>0.40950455005055614</c:v>
                </c:pt>
                <c:pt idx="3">
                  <c:v>0.46425166825548142</c:v>
                </c:pt>
                <c:pt idx="4">
                  <c:v>0.44961240310077522</c:v>
                </c:pt>
                <c:pt idx="5">
                  <c:v>0.47195858498705778</c:v>
                </c:pt>
                <c:pt idx="6">
                  <c:v>0.42176870748299322</c:v>
                </c:pt>
              </c:numCache>
            </c:numRef>
          </c:val>
          <c:extLst>
            <c:ext xmlns:c16="http://schemas.microsoft.com/office/drawing/2014/chart" uri="{C3380CC4-5D6E-409C-BE32-E72D297353CC}">
              <c16:uniqueId val="{00000006-4CAE-42CC-BAFB-334523B73F01}"/>
            </c:ext>
          </c:extLst>
        </c:ser>
        <c:ser>
          <c:idx val="7"/>
          <c:order val="7"/>
          <c:tx>
            <c:strRef>
              <c:f>'0118_%'!$I$60:$I$61</c:f>
              <c:strCache>
                <c:ptCount val="2"/>
                <c:pt idx="0">
                  <c:v>住んだことがない/</c:v>
                </c:pt>
                <c:pt idx="1">
                  <c:v>わからない</c:v>
                </c:pt>
              </c:strCache>
            </c:strRef>
          </c:tx>
          <c:spPr>
            <a:gradFill rotWithShape="1">
              <a:gsLst>
                <a:gs pos="0">
                  <a:schemeClr val="accent5">
                    <a:tint val="46000"/>
                    <a:shade val="51000"/>
                    <a:satMod val="130000"/>
                  </a:schemeClr>
                </a:gs>
                <a:gs pos="80000">
                  <a:schemeClr val="accent5">
                    <a:tint val="46000"/>
                    <a:shade val="93000"/>
                    <a:satMod val="130000"/>
                  </a:schemeClr>
                </a:gs>
                <a:gs pos="100000">
                  <a:schemeClr val="accent5">
                    <a:tint val="4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'0118_%'!$A$62:$A$68</c:f>
              <c:strCache>
                <c:ptCount val="7"/>
                <c:pt idx="0">
                  <c:v>全体</c:v>
                </c:pt>
                <c:pt idx="1">
                  <c:v>20～29歳</c:v>
                </c:pt>
                <c:pt idx="2">
                  <c:v>30～39歳</c:v>
                </c:pt>
                <c:pt idx="3">
                  <c:v>40～49歳</c:v>
                </c:pt>
                <c:pt idx="4">
                  <c:v>50～59歳</c:v>
                </c:pt>
                <c:pt idx="5">
                  <c:v>60～69歳</c:v>
                </c:pt>
                <c:pt idx="6">
                  <c:v>70歳以上</c:v>
                </c:pt>
              </c:strCache>
            </c:strRef>
          </c:cat>
          <c:val>
            <c:numRef>
              <c:f>'0118_%'!$I$62:$I$68</c:f>
              <c:numCache>
                <c:formatCode>0%</c:formatCode>
                <c:ptCount val="7"/>
                <c:pt idx="0">
                  <c:v>9.0200000000000002E-2</c:v>
                </c:pt>
                <c:pt idx="1">
                  <c:v>9.3939393939393934E-2</c:v>
                </c:pt>
                <c:pt idx="2">
                  <c:v>0.10920121334681497</c:v>
                </c:pt>
                <c:pt idx="3">
                  <c:v>9.532888465204957E-2</c:v>
                </c:pt>
                <c:pt idx="4">
                  <c:v>0.10368217054263566</c:v>
                </c:pt>
                <c:pt idx="5">
                  <c:v>5.8671268334771355E-2</c:v>
                </c:pt>
                <c:pt idx="6">
                  <c:v>8.390022675736962E-2</c:v>
                </c:pt>
              </c:numCache>
            </c:numRef>
          </c:val>
          <c:extLst>
            <c:ext xmlns:c16="http://schemas.microsoft.com/office/drawing/2014/chart" uri="{C3380CC4-5D6E-409C-BE32-E72D297353CC}">
              <c16:uniqueId val="{00000007-4CAE-42CC-BAFB-334523B73F01}"/>
            </c:ext>
          </c:extLst>
        </c:ser>
        <c:dLbls>
          <c:dLblPos val="ctr"/>
          <c:showLegendKey val="0"/>
          <c:showVal val="1"/>
          <c:showCatName val="0"/>
          <c:showSerName val="0"/>
          <c:showPercent val="0"/>
          <c:showBubbleSize val="0"/>
        </c:dLbls>
        <c:gapWidth val="150"/>
        <c:overlap val="100"/>
        <c:axId val="127568896"/>
        <c:axId val="127578880"/>
      </c:barChart>
      <c:catAx>
        <c:axId val="127568896"/>
        <c:scaling>
          <c:orientation val="maxMin"/>
        </c:scaling>
        <c:delete val="1"/>
        <c:axPos val="l"/>
        <c:numFmt formatCode="General" sourceLinked="1"/>
        <c:majorTickMark val="none"/>
        <c:minorTickMark val="none"/>
        <c:tickLblPos val="nextTo"/>
        <c:crossAx val="127578880"/>
        <c:crosses val="autoZero"/>
        <c:auto val="1"/>
        <c:lblAlgn val="ctr"/>
        <c:lblOffset val="100"/>
        <c:noMultiLvlLbl val="0"/>
      </c:catAx>
      <c:valAx>
        <c:axId val="12757888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7568896"/>
        <c:crosses val="autoZero"/>
        <c:crossBetween val="between"/>
      </c:valAx>
      <c:spPr>
        <a:noFill/>
        <a:ln>
          <a:noFill/>
        </a:ln>
        <a:effectLst/>
      </c:spPr>
    </c:plotArea>
    <c:legend>
      <c:legendPos val="b"/>
      <c:layout>
        <c:manualLayout>
          <c:xMode val="edge"/>
          <c:yMode val="edge"/>
          <c:x val="8.8897747156605436E-2"/>
          <c:y val="0.77770382853201558"/>
          <c:w val="0.83508902012248476"/>
          <c:h val="0.21607042482521543"/>
        </c:manualLayout>
      </c:layout>
      <c:overlay val="0"/>
      <c:spPr>
        <a:solidFill>
          <a:sysClr val="window" lastClr="FFFFFF"/>
        </a:solid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ja-JP" altLang="en-US" sz="1600"/>
              <a:t>在宅型テレワークへの興味（年齢別）</a:t>
            </a:r>
          </a:p>
        </c:rich>
      </c:tx>
      <c:layout>
        <c:manualLayout>
          <c:xMode val="edge"/>
          <c:yMode val="edge"/>
          <c:x val="0.31573622405831814"/>
          <c:y val="4.7203341401883484E-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4028937007874016"/>
          <c:y val="0.12018139084355116"/>
          <c:w val="0.73199496937882769"/>
          <c:h val="0.62725996035245368"/>
        </c:manualLayout>
      </c:layout>
      <c:barChart>
        <c:barDir val="bar"/>
        <c:grouping val="percentStacked"/>
        <c:varyColors val="0"/>
        <c:ser>
          <c:idx val="0"/>
          <c:order val="0"/>
          <c:tx>
            <c:strRef>
              <c:f>'0117_％'!$B$50:$B$51</c:f>
              <c:strCache>
                <c:ptCount val="2"/>
                <c:pt idx="0">
                  <c:v>現在、導入している</c:v>
                </c:pt>
              </c:strCache>
            </c:strRef>
          </c:tx>
          <c:spPr>
            <a:gradFill rotWithShape="1">
              <a:gsLst>
                <a:gs pos="0">
                  <a:schemeClr val="accent5">
                    <a:shade val="45000"/>
                    <a:shade val="51000"/>
                    <a:satMod val="130000"/>
                  </a:schemeClr>
                </a:gs>
                <a:gs pos="80000">
                  <a:schemeClr val="accent5">
                    <a:shade val="45000"/>
                    <a:shade val="93000"/>
                    <a:satMod val="130000"/>
                  </a:schemeClr>
                </a:gs>
                <a:gs pos="100000">
                  <a:schemeClr val="accent5">
                    <a:shade val="4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'0117_％'!$A$52:$A$58</c:f>
              <c:strCache>
                <c:ptCount val="7"/>
                <c:pt idx="0">
                  <c:v>全体</c:v>
                </c:pt>
                <c:pt idx="1">
                  <c:v>20～29歳</c:v>
                </c:pt>
                <c:pt idx="2">
                  <c:v>30～39歳</c:v>
                </c:pt>
                <c:pt idx="3">
                  <c:v>40～49歳</c:v>
                </c:pt>
                <c:pt idx="4">
                  <c:v>50～59歳</c:v>
                </c:pt>
                <c:pt idx="5">
                  <c:v>60～69歳</c:v>
                </c:pt>
                <c:pt idx="6">
                  <c:v>70歳以上</c:v>
                </c:pt>
              </c:strCache>
            </c:strRef>
          </c:cat>
          <c:val>
            <c:numRef>
              <c:f>'0117_％'!$B$52:$B$58</c:f>
              <c:numCache>
                <c:formatCode>0%</c:formatCode>
                <c:ptCount val="7"/>
                <c:pt idx="0">
                  <c:v>3.2000000000000001E-2</c:v>
                </c:pt>
                <c:pt idx="1">
                  <c:v>5.4545454545454543E-2</c:v>
                </c:pt>
                <c:pt idx="2">
                  <c:v>4.5500505561172903E-2</c:v>
                </c:pt>
                <c:pt idx="3">
                  <c:v>4.1944709246901808E-2</c:v>
                </c:pt>
                <c:pt idx="4">
                  <c:v>2.7131782945736434E-2</c:v>
                </c:pt>
                <c:pt idx="5">
                  <c:v>1.6393442622950821E-2</c:v>
                </c:pt>
                <c:pt idx="6">
                  <c:v>1.3605442176870748E-2</c:v>
                </c:pt>
              </c:numCache>
            </c:numRef>
          </c:val>
          <c:extLst>
            <c:ext xmlns:c16="http://schemas.microsoft.com/office/drawing/2014/chart" uri="{C3380CC4-5D6E-409C-BE32-E72D297353CC}">
              <c16:uniqueId val="{00000000-985B-4FC3-B8DD-6DA609EC8C0D}"/>
            </c:ext>
          </c:extLst>
        </c:ser>
        <c:ser>
          <c:idx val="1"/>
          <c:order val="1"/>
          <c:tx>
            <c:strRef>
              <c:f>'0117_％'!$C$50:$C$51</c:f>
              <c:strCache>
                <c:ptCount val="2"/>
                <c:pt idx="0">
                  <c:v>経験がある</c:v>
                </c:pt>
              </c:strCache>
            </c:strRef>
          </c:tx>
          <c:spPr>
            <a:gradFill rotWithShape="1">
              <a:gsLst>
                <a:gs pos="0">
                  <a:schemeClr val="accent5">
                    <a:shade val="61000"/>
                    <a:shade val="51000"/>
                    <a:satMod val="130000"/>
                  </a:schemeClr>
                </a:gs>
                <a:gs pos="80000">
                  <a:schemeClr val="accent5">
                    <a:shade val="61000"/>
                    <a:shade val="93000"/>
                    <a:satMod val="130000"/>
                  </a:schemeClr>
                </a:gs>
                <a:gs pos="100000">
                  <a:schemeClr val="accent5">
                    <a:shade val="61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'0117_％'!$A$52:$A$58</c:f>
              <c:strCache>
                <c:ptCount val="7"/>
                <c:pt idx="0">
                  <c:v>全体</c:v>
                </c:pt>
                <c:pt idx="1">
                  <c:v>20～29歳</c:v>
                </c:pt>
                <c:pt idx="2">
                  <c:v>30～39歳</c:v>
                </c:pt>
                <c:pt idx="3">
                  <c:v>40～49歳</c:v>
                </c:pt>
                <c:pt idx="4">
                  <c:v>50～59歳</c:v>
                </c:pt>
                <c:pt idx="5">
                  <c:v>60～69歳</c:v>
                </c:pt>
                <c:pt idx="6">
                  <c:v>70歳以上</c:v>
                </c:pt>
              </c:strCache>
            </c:strRef>
          </c:cat>
          <c:val>
            <c:numRef>
              <c:f>'0117_％'!$C$52:$C$58</c:f>
              <c:numCache>
                <c:formatCode>0%</c:formatCode>
                <c:ptCount val="7"/>
                <c:pt idx="0">
                  <c:v>4.5199999999999997E-2</c:v>
                </c:pt>
                <c:pt idx="1">
                  <c:v>6.363636363636363E-2</c:v>
                </c:pt>
                <c:pt idx="2">
                  <c:v>4.1456016177957536E-2</c:v>
                </c:pt>
                <c:pt idx="3">
                  <c:v>5.1477597712106769E-2</c:v>
                </c:pt>
                <c:pt idx="4">
                  <c:v>5.0387596899224806E-2</c:v>
                </c:pt>
                <c:pt idx="5">
                  <c:v>3.5375323554788611E-2</c:v>
                </c:pt>
                <c:pt idx="6">
                  <c:v>3.8548752834467119E-2</c:v>
                </c:pt>
              </c:numCache>
            </c:numRef>
          </c:val>
          <c:extLst>
            <c:ext xmlns:c16="http://schemas.microsoft.com/office/drawing/2014/chart" uri="{C3380CC4-5D6E-409C-BE32-E72D297353CC}">
              <c16:uniqueId val="{00000001-985B-4FC3-B8DD-6DA609EC8C0D}"/>
            </c:ext>
          </c:extLst>
        </c:ser>
        <c:ser>
          <c:idx val="2"/>
          <c:order val="2"/>
          <c:tx>
            <c:strRef>
              <c:f>'0117_％'!$D$50:$D$51</c:f>
              <c:strCache>
                <c:ptCount val="2"/>
                <c:pt idx="0">
                  <c:v>経験はない/</c:v>
                </c:pt>
                <c:pt idx="1">
                  <c:v>とても興味がある</c:v>
                </c:pt>
              </c:strCache>
            </c:strRef>
          </c:tx>
          <c:spPr>
            <a:gradFill rotWithShape="1">
              <a:gsLst>
                <a:gs pos="0">
                  <a:schemeClr val="accent5">
                    <a:shade val="76000"/>
                    <a:shade val="51000"/>
                    <a:satMod val="130000"/>
                  </a:schemeClr>
                </a:gs>
                <a:gs pos="80000">
                  <a:schemeClr val="accent5">
                    <a:shade val="76000"/>
                    <a:shade val="93000"/>
                    <a:satMod val="130000"/>
                  </a:schemeClr>
                </a:gs>
                <a:gs pos="100000">
                  <a:schemeClr val="accent5">
                    <a:shade val="7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'0117_％'!$A$52:$A$58</c:f>
              <c:strCache>
                <c:ptCount val="7"/>
                <c:pt idx="0">
                  <c:v>全体</c:v>
                </c:pt>
                <c:pt idx="1">
                  <c:v>20～29歳</c:v>
                </c:pt>
                <c:pt idx="2">
                  <c:v>30～39歳</c:v>
                </c:pt>
                <c:pt idx="3">
                  <c:v>40～49歳</c:v>
                </c:pt>
                <c:pt idx="4">
                  <c:v>50～59歳</c:v>
                </c:pt>
                <c:pt idx="5">
                  <c:v>60～69歳</c:v>
                </c:pt>
                <c:pt idx="6">
                  <c:v>70歳以上</c:v>
                </c:pt>
              </c:strCache>
            </c:strRef>
          </c:cat>
          <c:val>
            <c:numRef>
              <c:f>'0117_％'!$D$52:$D$58</c:f>
              <c:numCache>
                <c:formatCode>0%</c:formatCode>
                <c:ptCount val="7"/>
                <c:pt idx="0">
                  <c:v>5.8200000000000002E-2</c:v>
                </c:pt>
                <c:pt idx="1">
                  <c:v>7.8787878787878782E-2</c:v>
                </c:pt>
                <c:pt idx="2">
                  <c:v>8.0889787664307378E-2</c:v>
                </c:pt>
                <c:pt idx="3">
                  <c:v>5.9103908484270731E-2</c:v>
                </c:pt>
                <c:pt idx="4">
                  <c:v>6.4922480620155043E-2</c:v>
                </c:pt>
                <c:pt idx="5">
                  <c:v>3.5375323554788611E-2</c:v>
                </c:pt>
                <c:pt idx="6">
                  <c:v>3.4013605442176874E-2</c:v>
                </c:pt>
              </c:numCache>
            </c:numRef>
          </c:val>
          <c:extLst>
            <c:ext xmlns:c16="http://schemas.microsoft.com/office/drawing/2014/chart" uri="{C3380CC4-5D6E-409C-BE32-E72D297353CC}">
              <c16:uniqueId val="{00000002-985B-4FC3-B8DD-6DA609EC8C0D}"/>
            </c:ext>
          </c:extLst>
        </c:ser>
        <c:ser>
          <c:idx val="3"/>
          <c:order val="3"/>
          <c:tx>
            <c:strRef>
              <c:f>'0117_％'!$E$50:$E$51</c:f>
              <c:strCache>
                <c:ptCount val="2"/>
                <c:pt idx="0">
                  <c:v>経験はない/</c:v>
                </c:pt>
                <c:pt idx="1">
                  <c:v>やや興味がある</c:v>
                </c:pt>
              </c:strCache>
            </c:strRef>
          </c:tx>
          <c:spPr>
            <a:gradFill rotWithShape="1">
              <a:gsLst>
                <a:gs pos="0">
                  <a:schemeClr val="accent5">
                    <a:shade val="92000"/>
                    <a:shade val="51000"/>
                    <a:satMod val="130000"/>
                  </a:schemeClr>
                </a:gs>
                <a:gs pos="80000">
                  <a:schemeClr val="accent5">
                    <a:shade val="92000"/>
                    <a:shade val="93000"/>
                    <a:satMod val="130000"/>
                  </a:schemeClr>
                </a:gs>
                <a:gs pos="100000">
                  <a:schemeClr val="accent5">
                    <a:shade val="9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'0117_％'!$A$52:$A$58</c:f>
              <c:strCache>
                <c:ptCount val="7"/>
                <c:pt idx="0">
                  <c:v>全体</c:v>
                </c:pt>
                <c:pt idx="1">
                  <c:v>20～29歳</c:v>
                </c:pt>
                <c:pt idx="2">
                  <c:v>30～39歳</c:v>
                </c:pt>
                <c:pt idx="3">
                  <c:v>40～49歳</c:v>
                </c:pt>
                <c:pt idx="4">
                  <c:v>50～59歳</c:v>
                </c:pt>
                <c:pt idx="5">
                  <c:v>60～69歳</c:v>
                </c:pt>
                <c:pt idx="6">
                  <c:v>70歳以上</c:v>
                </c:pt>
              </c:strCache>
            </c:strRef>
          </c:cat>
          <c:val>
            <c:numRef>
              <c:f>'0117_％'!$E$52:$E$58</c:f>
              <c:numCache>
                <c:formatCode>0%</c:formatCode>
                <c:ptCount val="7"/>
                <c:pt idx="0">
                  <c:v>0.1782</c:v>
                </c:pt>
                <c:pt idx="1">
                  <c:v>0.16060606060606061</c:v>
                </c:pt>
                <c:pt idx="2">
                  <c:v>0.20525783619817997</c:v>
                </c:pt>
                <c:pt idx="3">
                  <c:v>0.18779790276453764</c:v>
                </c:pt>
                <c:pt idx="4">
                  <c:v>0.18895348837209303</c:v>
                </c:pt>
                <c:pt idx="5">
                  <c:v>0.16307161345987919</c:v>
                </c:pt>
                <c:pt idx="6">
                  <c:v>0.12244897959183673</c:v>
                </c:pt>
              </c:numCache>
            </c:numRef>
          </c:val>
          <c:extLst>
            <c:ext xmlns:c16="http://schemas.microsoft.com/office/drawing/2014/chart" uri="{C3380CC4-5D6E-409C-BE32-E72D297353CC}">
              <c16:uniqueId val="{00000003-985B-4FC3-B8DD-6DA609EC8C0D}"/>
            </c:ext>
          </c:extLst>
        </c:ser>
        <c:ser>
          <c:idx val="4"/>
          <c:order val="4"/>
          <c:tx>
            <c:strRef>
              <c:f>'0117_％'!$F$50:$F$51</c:f>
              <c:strCache>
                <c:ptCount val="2"/>
                <c:pt idx="0">
                  <c:v>経験はない/</c:v>
                </c:pt>
                <c:pt idx="1">
                  <c:v>どちらともいえない</c:v>
                </c:pt>
              </c:strCache>
            </c:strRef>
          </c:tx>
          <c:spPr>
            <a:gradFill rotWithShape="1">
              <a:gsLst>
                <a:gs pos="0">
                  <a:schemeClr val="accent5">
                    <a:tint val="93000"/>
                    <a:shade val="51000"/>
                    <a:satMod val="130000"/>
                  </a:schemeClr>
                </a:gs>
                <a:gs pos="80000">
                  <a:schemeClr val="accent5">
                    <a:tint val="93000"/>
                    <a:shade val="93000"/>
                    <a:satMod val="130000"/>
                  </a:schemeClr>
                </a:gs>
                <a:gs pos="100000">
                  <a:schemeClr val="accent5">
                    <a:tint val="93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'0117_％'!$A$52:$A$58</c:f>
              <c:strCache>
                <c:ptCount val="7"/>
                <c:pt idx="0">
                  <c:v>全体</c:v>
                </c:pt>
                <c:pt idx="1">
                  <c:v>20～29歳</c:v>
                </c:pt>
                <c:pt idx="2">
                  <c:v>30～39歳</c:v>
                </c:pt>
                <c:pt idx="3">
                  <c:v>40～49歳</c:v>
                </c:pt>
                <c:pt idx="4">
                  <c:v>50～59歳</c:v>
                </c:pt>
                <c:pt idx="5">
                  <c:v>60～69歳</c:v>
                </c:pt>
                <c:pt idx="6">
                  <c:v>70歳以上</c:v>
                </c:pt>
              </c:strCache>
            </c:strRef>
          </c:cat>
          <c:val>
            <c:numRef>
              <c:f>'0117_％'!$F$52:$F$58</c:f>
              <c:numCache>
                <c:formatCode>0%</c:formatCode>
                <c:ptCount val="7"/>
                <c:pt idx="0">
                  <c:v>0.15260000000000001</c:v>
                </c:pt>
                <c:pt idx="1">
                  <c:v>0.15151515151515152</c:v>
                </c:pt>
                <c:pt idx="2">
                  <c:v>0.1365015166835187</c:v>
                </c:pt>
                <c:pt idx="3">
                  <c:v>0.15347950428979981</c:v>
                </c:pt>
                <c:pt idx="4">
                  <c:v>0.16763565891472867</c:v>
                </c:pt>
                <c:pt idx="5">
                  <c:v>0.16134598792062121</c:v>
                </c:pt>
                <c:pt idx="6">
                  <c:v>0.12925170068027211</c:v>
                </c:pt>
              </c:numCache>
            </c:numRef>
          </c:val>
          <c:extLst>
            <c:ext xmlns:c16="http://schemas.microsoft.com/office/drawing/2014/chart" uri="{C3380CC4-5D6E-409C-BE32-E72D297353CC}">
              <c16:uniqueId val="{00000004-985B-4FC3-B8DD-6DA609EC8C0D}"/>
            </c:ext>
          </c:extLst>
        </c:ser>
        <c:ser>
          <c:idx val="5"/>
          <c:order val="5"/>
          <c:tx>
            <c:strRef>
              <c:f>'0117_％'!$G$50:$G$51</c:f>
              <c:strCache>
                <c:ptCount val="2"/>
                <c:pt idx="0">
                  <c:v>経験はない/</c:v>
                </c:pt>
                <c:pt idx="1">
                  <c:v>あまり興味がない</c:v>
                </c:pt>
              </c:strCache>
            </c:strRef>
          </c:tx>
          <c:spPr>
            <a:gradFill rotWithShape="1">
              <a:gsLst>
                <a:gs pos="0">
                  <a:schemeClr val="accent5">
                    <a:tint val="77000"/>
                    <a:shade val="51000"/>
                    <a:satMod val="130000"/>
                  </a:schemeClr>
                </a:gs>
                <a:gs pos="80000">
                  <a:schemeClr val="accent5">
                    <a:tint val="77000"/>
                    <a:shade val="93000"/>
                    <a:satMod val="130000"/>
                  </a:schemeClr>
                </a:gs>
                <a:gs pos="100000">
                  <a:schemeClr val="accent5">
                    <a:tint val="77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'0117_％'!$A$52:$A$58</c:f>
              <c:strCache>
                <c:ptCount val="7"/>
                <c:pt idx="0">
                  <c:v>全体</c:v>
                </c:pt>
                <c:pt idx="1">
                  <c:v>20～29歳</c:v>
                </c:pt>
                <c:pt idx="2">
                  <c:v>30～39歳</c:v>
                </c:pt>
                <c:pt idx="3">
                  <c:v>40～49歳</c:v>
                </c:pt>
                <c:pt idx="4">
                  <c:v>50～59歳</c:v>
                </c:pt>
                <c:pt idx="5">
                  <c:v>60～69歳</c:v>
                </c:pt>
                <c:pt idx="6">
                  <c:v>70歳以上</c:v>
                </c:pt>
              </c:strCache>
            </c:strRef>
          </c:cat>
          <c:val>
            <c:numRef>
              <c:f>'0117_％'!$G$52:$G$58</c:f>
              <c:numCache>
                <c:formatCode>0%</c:formatCode>
                <c:ptCount val="7"/>
                <c:pt idx="0">
                  <c:v>0.14760000000000001</c:v>
                </c:pt>
                <c:pt idx="1">
                  <c:v>0.12121212121212122</c:v>
                </c:pt>
                <c:pt idx="2">
                  <c:v>0.12234580384226491</c:v>
                </c:pt>
                <c:pt idx="3">
                  <c:v>0.11820781696854146</c:v>
                </c:pt>
                <c:pt idx="4">
                  <c:v>0.12790697674418605</c:v>
                </c:pt>
                <c:pt idx="5">
                  <c:v>0.19672131147540983</c:v>
                </c:pt>
                <c:pt idx="6">
                  <c:v>0.21088435374149661</c:v>
                </c:pt>
              </c:numCache>
            </c:numRef>
          </c:val>
          <c:extLst>
            <c:ext xmlns:c16="http://schemas.microsoft.com/office/drawing/2014/chart" uri="{C3380CC4-5D6E-409C-BE32-E72D297353CC}">
              <c16:uniqueId val="{00000005-985B-4FC3-B8DD-6DA609EC8C0D}"/>
            </c:ext>
          </c:extLst>
        </c:ser>
        <c:ser>
          <c:idx val="6"/>
          <c:order val="6"/>
          <c:tx>
            <c:strRef>
              <c:f>'0117_％'!$H$50:$H$51</c:f>
              <c:strCache>
                <c:ptCount val="2"/>
                <c:pt idx="0">
                  <c:v>経験はない/</c:v>
                </c:pt>
                <c:pt idx="1">
                  <c:v>全く興味がない</c:v>
                </c:pt>
              </c:strCache>
            </c:strRef>
          </c:tx>
          <c:spPr>
            <a:gradFill rotWithShape="1">
              <a:gsLst>
                <a:gs pos="0">
                  <a:schemeClr val="accent5">
                    <a:tint val="62000"/>
                    <a:shade val="51000"/>
                    <a:satMod val="130000"/>
                  </a:schemeClr>
                </a:gs>
                <a:gs pos="80000">
                  <a:schemeClr val="accent5">
                    <a:tint val="62000"/>
                    <a:shade val="93000"/>
                    <a:satMod val="130000"/>
                  </a:schemeClr>
                </a:gs>
                <a:gs pos="100000">
                  <a:schemeClr val="accent5">
                    <a:tint val="6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'0117_％'!$A$52:$A$58</c:f>
              <c:strCache>
                <c:ptCount val="7"/>
                <c:pt idx="0">
                  <c:v>全体</c:v>
                </c:pt>
                <c:pt idx="1">
                  <c:v>20～29歳</c:v>
                </c:pt>
                <c:pt idx="2">
                  <c:v>30～39歳</c:v>
                </c:pt>
                <c:pt idx="3">
                  <c:v>40～49歳</c:v>
                </c:pt>
                <c:pt idx="4">
                  <c:v>50～59歳</c:v>
                </c:pt>
                <c:pt idx="5">
                  <c:v>60～69歳</c:v>
                </c:pt>
                <c:pt idx="6">
                  <c:v>70歳以上</c:v>
                </c:pt>
              </c:strCache>
            </c:strRef>
          </c:cat>
          <c:val>
            <c:numRef>
              <c:f>'0117_％'!$H$52:$H$58</c:f>
              <c:numCache>
                <c:formatCode>0%</c:formatCode>
                <c:ptCount val="7"/>
                <c:pt idx="0">
                  <c:v>0.25800000000000001</c:v>
                </c:pt>
                <c:pt idx="1">
                  <c:v>0.21212121212121213</c:v>
                </c:pt>
                <c:pt idx="2">
                  <c:v>0.21233569261880689</c:v>
                </c:pt>
                <c:pt idx="3">
                  <c:v>0.23546234509056244</c:v>
                </c:pt>
                <c:pt idx="4">
                  <c:v>0.26065891472868219</c:v>
                </c:pt>
                <c:pt idx="5">
                  <c:v>0.29335634167385677</c:v>
                </c:pt>
                <c:pt idx="6">
                  <c:v>0.34920634920634919</c:v>
                </c:pt>
              </c:numCache>
            </c:numRef>
          </c:val>
          <c:extLst>
            <c:ext xmlns:c16="http://schemas.microsoft.com/office/drawing/2014/chart" uri="{C3380CC4-5D6E-409C-BE32-E72D297353CC}">
              <c16:uniqueId val="{00000006-985B-4FC3-B8DD-6DA609EC8C0D}"/>
            </c:ext>
          </c:extLst>
        </c:ser>
        <c:ser>
          <c:idx val="7"/>
          <c:order val="7"/>
          <c:tx>
            <c:strRef>
              <c:f>'0117_％'!$I$50:$I$51</c:f>
              <c:strCache>
                <c:ptCount val="2"/>
                <c:pt idx="0">
                  <c:v>経験はない/</c:v>
                </c:pt>
                <c:pt idx="1">
                  <c:v>わからない</c:v>
                </c:pt>
              </c:strCache>
            </c:strRef>
          </c:tx>
          <c:spPr>
            <a:gradFill rotWithShape="1">
              <a:gsLst>
                <a:gs pos="0">
                  <a:schemeClr val="accent5">
                    <a:tint val="46000"/>
                    <a:shade val="51000"/>
                    <a:satMod val="130000"/>
                  </a:schemeClr>
                </a:gs>
                <a:gs pos="80000">
                  <a:schemeClr val="accent5">
                    <a:tint val="46000"/>
                    <a:shade val="93000"/>
                    <a:satMod val="130000"/>
                  </a:schemeClr>
                </a:gs>
                <a:gs pos="100000">
                  <a:schemeClr val="accent5">
                    <a:tint val="4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'0117_％'!$A$52:$A$58</c:f>
              <c:strCache>
                <c:ptCount val="7"/>
                <c:pt idx="0">
                  <c:v>全体</c:v>
                </c:pt>
                <c:pt idx="1">
                  <c:v>20～29歳</c:v>
                </c:pt>
                <c:pt idx="2">
                  <c:v>30～39歳</c:v>
                </c:pt>
                <c:pt idx="3">
                  <c:v>40～49歳</c:v>
                </c:pt>
                <c:pt idx="4">
                  <c:v>50～59歳</c:v>
                </c:pt>
                <c:pt idx="5">
                  <c:v>60～69歳</c:v>
                </c:pt>
                <c:pt idx="6">
                  <c:v>70歳以上</c:v>
                </c:pt>
              </c:strCache>
            </c:strRef>
          </c:cat>
          <c:val>
            <c:numRef>
              <c:f>'0117_％'!$I$52:$I$58</c:f>
              <c:numCache>
                <c:formatCode>0%</c:formatCode>
                <c:ptCount val="7"/>
                <c:pt idx="0">
                  <c:v>0.12820000000000001</c:v>
                </c:pt>
                <c:pt idx="1">
                  <c:v>0.15757575757575756</c:v>
                </c:pt>
                <c:pt idx="2">
                  <c:v>0.1557128412537917</c:v>
                </c:pt>
                <c:pt idx="3">
                  <c:v>0.15252621544327932</c:v>
                </c:pt>
                <c:pt idx="4">
                  <c:v>0.1124031007751938</c:v>
                </c:pt>
                <c:pt idx="5">
                  <c:v>9.8360655737704916E-2</c:v>
                </c:pt>
                <c:pt idx="6">
                  <c:v>0.10204081632653061</c:v>
                </c:pt>
              </c:numCache>
            </c:numRef>
          </c:val>
          <c:extLst>
            <c:ext xmlns:c16="http://schemas.microsoft.com/office/drawing/2014/chart" uri="{C3380CC4-5D6E-409C-BE32-E72D297353CC}">
              <c16:uniqueId val="{00000007-985B-4FC3-B8DD-6DA609EC8C0D}"/>
            </c:ext>
          </c:extLst>
        </c:ser>
        <c:dLbls>
          <c:dLblPos val="ctr"/>
          <c:showLegendKey val="0"/>
          <c:showVal val="1"/>
          <c:showCatName val="0"/>
          <c:showSerName val="0"/>
          <c:showPercent val="0"/>
          <c:showBubbleSize val="0"/>
        </c:dLbls>
        <c:gapWidth val="150"/>
        <c:overlap val="100"/>
        <c:axId val="128317312"/>
        <c:axId val="128318848"/>
      </c:barChart>
      <c:catAx>
        <c:axId val="128317312"/>
        <c:scaling>
          <c:orientation val="maxMin"/>
        </c:scaling>
        <c:delete val="1"/>
        <c:axPos val="l"/>
        <c:numFmt formatCode="General" sourceLinked="1"/>
        <c:majorTickMark val="none"/>
        <c:minorTickMark val="none"/>
        <c:tickLblPos val="nextTo"/>
        <c:crossAx val="128318848"/>
        <c:crosses val="autoZero"/>
        <c:auto val="1"/>
        <c:lblAlgn val="ctr"/>
        <c:lblOffset val="100"/>
        <c:noMultiLvlLbl val="0"/>
      </c:catAx>
      <c:valAx>
        <c:axId val="12831884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8317312"/>
        <c:crosses val="autoZero"/>
        <c:crossBetween val="between"/>
      </c:valAx>
      <c:spPr>
        <a:noFill/>
        <a:ln>
          <a:noFill/>
        </a:ln>
        <a:effectLst/>
      </c:spPr>
    </c:plotArea>
    <c:legend>
      <c:legendPos val="b"/>
      <c:layout>
        <c:manualLayout>
          <c:xMode val="edge"/>
          <c:yMode val="edge"/>
          <c:x val="0.1055644138232721"/>
          <c:y val="0.78392968354844128"/>
          <c:w val="0.77636373578302698"/>
          <c:h val="0.19640607097020601"/>
        </c:manualLayout>
      </c:layout>
      <c:overlay val="0"/>
      <c:spPr>
        <a:solidFill>
          <a:sysClr val="window" lastClr="FFFFFF"/>
        </a:solid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altLang="ja-JP" sz="1400" dirty="0"/>
              <a:t>1</a:t>
            </a:r>
            <a:r>
              <a:rPr lang="ja-JP" altLang="en-US" sz="1400" dirty="0"/>
              <a:t>週間の会話人数（世帯別）</a:t>
            </a: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37362270341207354"/>
          <c:y val="0.26632792167554842"/>
          <c:w val="0.59866163604549416"/>
          <c:h val="0.6662698162772317"/>
        </c:manualLayout>
      </c:layout>
      <c:barChart>
        <c:barDir val="bar"/>
        <c:grouping val="percentStacked"/>
        <c:varyColors val="0"/>
        <c:ser>
          <c:idx val="0"/>
          <c:order val="0"/>
          <c:tx>
            <c:strRef>
              <c:f>'0117_％'!$B$74</c:f>
              <c:strCache>
                <c:ptCount val="1"/>
                <c:pt idx="0">
                  <c:v>5名未満</c:v>
                </c:pt>
              </c:strCache>
            </c:strRef>
          </c:tx>
          <c:spPr>
            <a:gradFill rotWithShape="1">
              <a:gsLst>
                <a:gs pos="0">
                  <a:schemeClr val="accent5">
                    <a:shade val="45000"/>
                    <a:shade val="51000"/>
                    <a:satMod val="130000"/>
                  </a:schemeClr>
                </a:gs>
                <a:gs pos="80000">
                  <a:schemeClr val="accent5">
                    <a:shade val="45000"/>
                    <a:shade val="93000"/>
                    <a:satMod val="130000"/>
                  </a:schemeClr>
                </a:gs>
                <a:gs pos="100000">
                  <a:schemeClr val="accent5">
                    <a:shade val="4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'0117_％'!$A$75:$A$80</c:f>
              <c:strCache>
                <c:ptCount val="6"/>
                <c:pt idx="0">
                  <c:v>全体</c:v>
                </c:pt>
                <c:pt idx="1">
                  <c:v>単独世帯（N=1877)</c:v>
                </c:pt>
                <c:pt idx="2">
                  <c:v>夫婦と子ども世帯（N=1348)</c:v>
                </c:pt>
                <c:pt idx="3">
                  <c:v>夫婦のみ世帯（N=979)</c:v>
                </c:pt>
                <c:pt idx="4">
                  <c:v>ひとり親と子ども世帯（N=489)</c:v>
                </c:pt>
                <c:pt idx="5">
                  <c:v>その他親族世帯、非親族世帯（N=307)</c:v>
                </c:pt>
              </c:strCache>
            </c:strRef>
          </c:cat>
          <c:val>
            <c:numRef>
              <c:f>'0117_％'!$B$75:$B$80</c:f>
              <c:numCache>
                <c:formatCode>0%</c:formatCode>
                <c:ptCount val="6"/>
                <c:pt idx="0">
                  <c:v>0.35580000000000001</c:v>
                </c:pt>
                <c:pt idx="1">
                  <c:v>0.3425679275439531</c:v>
                </c:pt>
                <c:pt idx="2">
                  <c:v>0.33531157270029671</c:v>
                </c:pt>
                <c:pt idx="3">
                  <c:v>0.38712972420837588</c:v>
                </c:pt>
                <c:pt idx="4">
                  <c:v>0.37014314928425357</c:v>
                </c:pt>
                <c:pt idx="5">
                  <c:v>0.40390879478827363</c:v>
                </c:pt>
              </c:numCache>
            </c:numRef>
          </c:val>
          <c:extLst>
            <c:ext xmlns:c16="http://schemas.microsoft.com/office/drawing/2014/chart" uri="{C3380CC4-5D6E-409C-BE32-E72D297353CC}">
              <c16:uniqueId val="{00000000-985B-4FC3-B8DD-6DA609EC8C0D}"/>
            </c:ext>
          </c:extLst>
        </c:ser>
        <c:ser>
          <c:idx val="1"/>
          <c:order val="1"/>
          <c:tx>
            <c:strRef>
              <c:f>'0117_％'!$C$74</c:f>
              <c:strCache>
                <c:ptCount val="1"/>
                <c:pt idx="0">
                  <c:v>10名未満</c:v>
                </c:pt>
              </c:strCache>
            </c:strRef>
          </c:tx>
          <c:spPr>
            <a:gradFill rotWithShape="1">
              <a:gsLst>
                <a:gs pos="0">
                  <a:schemeClr val="accent5">
                    <a:shade val="61000"/>
                    <a:shade val="51000"/>
                    <a:satMod val="130000"/>
                  </a:schemeClr>
                </a:gs>
                <a:gs pos="80000">
                  <a:schemeClr val="accent5">
                    <a:shade val="61000"/>
                    <a:shade val="93000"/>
                    <a:satMod val="130000"/>
                  </a:schemeClr>
                </a:gs>
                <a:gs pos="100000">
                  <a:schemeClr val="accent5">
                    <a:shade val="61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'0117_％'!$A$75:$A$80</c:f>
              <c:strCache>
                <c:ptCount val="6"/>
                <c:pt idx="0">
                  <c:v>全体</c:v>
                </c:pt>
                <c:pt idx="1">
                  <c:v>単独世帯（N=1877)</c:v>
                </c:pt>
                <c:pt idx="2">
                  <c:v>夫婦と子ども世帯（N=1348)</c:v>
                </c:pt>
                <c:pt idx="3">
                  <c:v>夫婦のみ世帯（N=979)</c:v>
                </c:pt>
                <c:pt idx="4">
                  <c:v>ひとり親と子ども世帯（N=489)</c:v>
                </c:pt>
                <c:pt idx="5">
                  <c:v>その他親族世帯、非親族世帯（N=307)</c:v>
                </c:pt>
              </c:strCache>
            </c:strRef>
          </c:cat>
          <c:val>
            <c:numRef>
              <c:f>'0117_％'!$C$75:$C$80</c:f>
              <c:numCache>
                <c:formatCode>0%</c:formatCode>
                <c:ptCount val="6"/>
                <c:pt idx="0">
                  <c:v>0.21540000000000001</c:v>
                </c:pt>
                <c:pt idx="1">
                  <c:v>0.20138518913159298</c:v>
                </c:pt>
                <c:pt idx="2">
                  <c:v>0.23813056379821959</c:v>
                </c:pt>
                <c:pt idx="3">
                  <c:v>0.21552604698672115</c:v>
                </c:pt>
                <c:pt idx="4">
                  <c:v>0.22085889570552147</c:v>
                </c:pt>
                <c:pt idx="5">
                  <c:v>0.19218241042345277</c:v>
                </c:pt>
              </c:numCache>
            </c:numRef>
          </c:val>
          <c:extLst>
            <c:ext xmlns:c16="http://schemas.microsoft.com/office/drawing/2014/chart" uri="{C3380CC4-5D6E-409C-BE32-E72D297353CC}">
              <c16:uniqueId val="{00000001-985B-4FC3-B8DD-6DA609EC8C0D}"/>
            </c:ext>
          </c:extLst>
        </c:ser>
        <c:ser>
          <c:idx val="2"/>
          <c:order val="2"/>
          <c:tx>
            <c:strRef>
              <c:f>'0117_％'!$D$74</c:f>
              <c:strCache>
                <c:ptCount val="1"/>
                <c:pt idx="0">
                  <c:v>10～20名未満</c:v>
                </c:pt>
              </c:strCache>
            </c:strRef>
          </c:tx>
          <c:spPr>
            <a:gradFill rotWithShape="1">
              <a:gsLst>
                <a:gs pos="0">
                  <a:schemeClr val="accent5">
                    <a:shade val="76000"/>
                    <a:shade val="51000"/>
                    <a:satMod val="130000"/>
                  </a:schemeClr>
                </a:gs>
                <a:gs pos="80000">
                  <a:schemeClr val="accent5">
                    <a:shade val="76000"/>
                    <a:shade val="93000"/>
                    <a:satMod val="130000"/>
                  </a:schemeClr>
                </a:gs>
                <a:gs pos="100000">
                  <a:schemeClr val="accent5">
                    <a:shade val="7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'0117_％'!$A$75:$A$80</c:f>
              <c:strCache>
                <c:ptCount val="6"/>
                <c:pt idx="0">
                  <c:v>全体</c:v>
                </c:pt>
                <c:pt idx="1">
                  <c:v>単独世帯（N=1877)</c:v>
                </c:pt>
                <c:pt idx="2">
                  <c:v>夫婦と子ども世帯（N=1348)</c:v>
                </c:pt>
                <c:pt idx="3">
                  <c:v>夫婦のみ世帯（N=979)</c:v>
                </c:pt>
                <c:pt idx="4">
                  <c:v>ひとり親と子ども世帯（N=489)</c:v>
                </c:pt>
                <c:pt idx="5">
                  <c:v>その他親族世帯、非親族世帯（N=307)</c:v>
                </c:pt>
              </c:strCache>
            </c:strRef>
          </c:cat>
          <c:val>
            <c:numRef>
              <c:f>'0117_％'!$D$75:$D$80</c:f>
              <c:numCache>
                <c:formatCode>0%</c:formatCode>
                <c:ptCount val="6"/>
                <c:pt idx="0">
                  <c:v>0.16139999999999999</c:v>
                </c:pt>
                <c:pt idx="1">
                  <c:v>0.15982951518380395</c:v>
                </c:pt>
                <c:pt idx="2">
                  <c:v>0.17878338278931752</c:v>
                </c:pt>
                <c:pt idx="3">
                  <c:v>0.16138917262512767</c:v>
                </c:pt>
                <c:pt idx="4">
                  <c:v>0.12269938650306748</c:v>
                </c:pt>
                <c:pt idx="5">
                  <c:v>0.15635179153094461</c:v>
                </c:pt>
              </c:numCache>
            </c:numRef>
          </c:val>
          <c:extLst>
            <c:ext xmlns:c16="http://schemas.microsoft.com/office/drawing/2014/chart" uri="{C3380CC4-5D6E-409C-BE32-E72D297353CC}">
              <c16:uniqueId val="{00000002-985B-4FC3-B8DD-6DA609EC8C0D}"/>
            </c:ext>
          </c:extLst>
        </c:ser>
        <c:ser>
          <c:idx val="3"/>
          <c:order val="3"/>
          <c:tx>
            <c:strRef>
              <c:f>'0117_％'!$E$74</c:f>
              <c:strCache>
                <c:ptCount val="1"/>
                <c:pt idx="0">
                  <c:v>20～30名未満</c:v>
                </c:pt>
              </c:strCache>
            </c:strRef>
          </c:tx>
          <c:spPr>
            <a:gradFill rotWithShape="1">
              <a:gsLst>
                <a:gs pos="0">
                  <a:schemeClr val="accent5">
                    <a:shade val="92000"/>
                    <a:shade val="51000"/>
                    <a:satMod val="130000"/>
                  </a:schemeClr>
                </a:gs>
                <a:gs pos="80000">
                  <a:schemeClr val="accent5">
                    <a:shade val="92000"/>
                    <a:shade val="93000"/>
                    <a:satMod val="130000"/>
                  </a:schemeClr>
                </a:gs>
                <a:gs pos="100000">
                  <a:schemeClr val="accent5">
                    <a:shade val="9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'0117_％'!$A$75:$A$80</c:f>
              <c:strCache>
                <c:ptCount val="6"/>
                <c:pt idx="0">
                  <c:v>全体</c:v>
                </c:pt>
                <c:pt idx="1">
                  <c:v>単独世帯（N=1877)</c:v>
                </c:pt>
                <c:pt idx="2">
                  <c:v>夫婦と子ども世帯（N=1348)</c:v>
                </c:pt>
                <c:pt idx="3">
                  <c:v>夫婦のみ世帯（N=979)</c:v>
                </c:pt>
                <c:pt idx="4">
                  <c:v>ひとり親と子ども世帯（N=489)</c:v>
                </c:pt>
                <c:pt idx="5">
                  <c:v>その他親族世帯、非親族世帯（N=307)</c:v>
                </c:pt>
              </c:strCache>
            </c:strRef>
          </c:cat>
          <c:val>
            <c:numRef>
              <c:f>'0117_％'!$E$75:$E$80</c:f>
              <c:numCache>
                <c:formatCode>0%</c:formatCode>
                <c:ptCount val="6"/>
                <c:pt idx="0">
                  <c:v>5.3199999999999997E-2</c:v>
                </c:pt>
                <c:pt idx="1">
                  <c:v>5.5407565263718699E-2</c:v>
                </c:pt>
                <c:pt idx="2">
                  <c:v>5.4896142433234422E-2</c:v>
                </c:pt>
                <c:pt idx="3">
                  <c:v>5.1072522982635343E-2</c:v>
                </c:pt>
                <c:pt idx="4">
                  <c:v>5.112474437627812E-2</c:v>
                </c:pt>
                <c:pt idx="5">
                  <c:v>4.2345276872964167E-2</c:v>
                </c:pt>
              </c:numCache>
            </c:numRef>
          </c:val>
          <c:extLst>
            <c:ext xmlns:c16="http://schemas.microsoft.com/office/drawing/2014/chart" uri="{C3380CC4-5D6E-409C-BE32-E72D297353CC}">
              <c16:uniqueId val="{00000003-985B-4FC3-B8DD-6DA609EC8C0D}"/>
            </c:ext>
          </c:extLst>
        </c:ser>
        <c:ser>
          <c:idx val="4"/>
          <c:order val="4"/>
          <c:tx>
            <c:strRef>
              <c:f>'0117_％'!$F$74</c:f>
              <c:strCache>
                <c:ptCount val="1"/>
                <c:pt idx="0">
                  <c:v>30名以上</c:v>
                </c:pt>
              </c:strCache>
            </c:strRef>
          </c:tx>
          <c:spPr>
            <a:gradFill rotWithShape="1">
              <a:gsLst>
                <a:gs pos="0">
                  <a:schemeClr val="accent5">
                    <a:tint val="93000"/>
                    <a:shade val="51000"/>
                    <a:satMod val="130000"/>
                  </a:schemeClr>
                </a:gs>
                <a:gs pos="80000">
                  <a:schemeClr val="accent5">
                    <a:tint val="93000"/>
                    <a:shade val="93000"/>
                    <a:satMod val="130000"/>
                  </a:schemeClr>
                </a:gs>
                <a:gs pos="100000">
                  <a:schemeClr val="accent5">
                    <a:tint val="93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'0117_％'!$A$75:$A$80</c:f>
              <c:strCache>
                <c:ptCount val="6"/>
                <c:pt idx="0">
                  <c:v>全体</c:v>
                </c:pt>
                <c:pt idx="1">
                  <c:v>単独世帯（N=1877)</c:v>
                </c:pt>
                <c:pt idx="2">
                  <c:v>夫婦と子ども世帯（N=1348)</c:v>
                </c:pt>
                <c:pt idx="3">
                  <c:v>夫婦のみ世帯（N=979)</c:v>
                </c:pt>
                <c:pt idx="4">
                  <c:v>ひとり親と子ども世帯（N=489)</c:v>
                </c:pt>
                <c:pt idx="5">
                  <c:v>その他親族世帯、非親族世帯（N=307)</c:v>
                </c:pt>
              </c:strCache>
            </c:strRef>
          </c:cat>
          <c:val>
            <c:numRef>
              <c:f>'0117_％'!$F$75:$F$80</c:f>
              <c:numCache>
                <c:formatCode>0%</c:formatCode>
                <c:ptCount val="6"/>
                <c:pt idx="0">
                  <c:v>8.2000000000000003E-2</c:v>
                </c:pt>
                <c:pt idx="1">
                  <c:v>9.9094299413958448E-2</c:v>
                </c:pt>
                <c:pt idx="2">
                  <c:v>7.5667655786350152E-2</c:v>
                </c:pt>
                <c:pt idx="3">
                  <c:v>7.3544433094994893E-2</c:v>
                </c:pt>
                <c:pt idx="4">
                  <c:v>7.5664621676891614E-2</c:v>
                </c:pt>
                <c:pt idx="5">
                  <c:v>4.2345276872964167E-2</c:v>
                </c:pt>
              </c:numCache>
            </c:numRef>
          </c:val>
          <c:extLst>
            <c:ext xmlns:c16="http://schemas.microsoft.com/office/drawing/2014/chart" uri="{C3380CC4-5D6E-409C-BE32-E72D297353CC}">
              <c16:uniqueId val="{00000004-985B-4FC3-B8DD-6DA609EC8C0D}"/>
            </c:ext>
          </c:extLst>
        </c:ser>
        <c:ser>
          <c:idx val="5"/>
          <c:order val="5"/>
          <c:tx>
            <c:strRef>
              <c:f>'0117_％'!$G$74</c:f>
              <c:strCache>
                <c:ptCount val="1"/>
                <c:pt idx="0">
                  <c:v>わからない</c:v>
                </c:pt>
              </c:strCache>
            </c:strRef>
          </c:tx>
          <c:spPr>
            <a:gradFill rotWithShape="1">
              <a:gsLst>
                <a:gs pos="0">
                  <a:schemeClr val="accent5">
                    <a:tint val="77000"/>
                    <a:shade val="51000"/>
                    <a:satMod val="130000"/>
                  </a:schemeClr>
                </a:gs>
                <a:gs pos="80000">
                  <a:schemeClr val="accent5">
                    <a:tint val="77000"/>
                    <a:shade val="93000"/>
                    <a:satMod val="130000"/>
                  </a:schemeClr>
                </a:gs>
                <a:gs pos="100000">
                  <a:schemeClr val="accent5">
                    <a:tint val="77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'0117_％'!$A$75:$A$80</c:f>
              <c:strCache>
                <c:ptCount val="6"/>
                <c:pt idx="0">
                  <c:v>全体</c:v>
                </c:pt>
                <c:pt idx="1">
                  <c:v>単独世帯（N=1877)</c:v>
                </c:pt>
                <c:pt idx="2">
                  <c:v>夫婦と子ども世帯（N=1348)</c:v>
                </c:pt>
                <c:pt idx="3">
                  <c:v>夫婦のみ世帯（N=979)</c:v>
                </c:pt>
                <c:pt idx="4">
                  <c:v>ひとり親と子ども世帯（N=489)</c:v>
                </c:pt>
                <c:pt idx="5">
                  <c:v>その他親族世帯、非親族世帯（N=307)</c:v>
                </c:pt>
              </c:strCache>
            </c:strRef>
          </c:cat>
          <c:val>
            <c:numRef>
              <c:f>'0117_％'!$G$75:$G$80</c:f>
              <c:numCache>
                <c:formatCode>0%</c:formatCode>
                <c:ptCount val="6"/>
                <c:pt idx="0">
                  <c:v>0.13220000000000001</c:v>
                </c:pt>
                <c:pt idx="1">
                  <c:v>0.14171550346297282</c:v>
                </c:pt>
                <c:pt idx="2">
                  <c:v>0.1172106824925816</c:v>
                </c:pt>
                <c:pt idx="3">
                  <c:v>0.11133810010214505</c:v>
                </c:pt>
                <c:pt idx="4">
                  <c:v>0.15950920245398773</c:v>
                </c:pt>
                <c:pt idx="5">
                  <c:v>0.16286644951140064</c:v>
                </c:pt>
              </c:numCache>
            </c:numRef>
          </c:val>
          <c:extLst>
            <c:ext xmlns:c16="http://schemas.microsoft.com/office/drawing/2014/chart" uri="{C3380CC4-5D6E-409C-BE32-E72D297353CC}">
              <c16:uniqueId val="{00000005-985B-4FC3-B8DD-6DA609EC8C0D}"/>
            </c:ext>
          </c:extLst>
        </c:ser>
        <c:dLbls>
          <c:dLblPos val="ctr"/>
          <c:showLegendKey val="0"/>
          <c:showVal val="1"/>
          <c:showCatName val="0"/>
          <c:showSerName val="0"/>
          <c:showPercent val="0"/>
          <c:showBubbleSize val="0"/>
        </c:dLbls>
        <c:gapWidth val="150"/>
        <c:overlap val="100"/>
        <c:axId val="128182144"/>
        <c:axId val="128183680"/>
      </c:barChart>
      <c:catAx>
        <c:axId val="128182144"/>
        <c:scaling>
          <c:orientation val="maxMin"/>
        </c:scaling>
        <c:delete val="1"/>
        <c:axPos val="l"/>
        <c:numFmt formatCode="General" sourceLinked="1"/>
        <c:majorTickMark val="none"/>
        <c:minorTickMark val="none"/>
        <c:tickLblPos val="nextTo"/>
        <c:crossAx val="128183680"/>
        <c:crosses val="autoZero"/>
        <c:auto val="1"/>
        <c:lblAlgn val="ctr"/>
        <c:lblOffset val="100"/>
        <c:noMultiLvlLbl val="0"/>
      </c:catAx>
      <c:valAx>
        <c:axId val="12818368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8182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altLang="ja-JP" sz="1400" dirty="0"/>
              <a:t>1</a:t>
            </a:r>
            <a:r>
              <a:rPr lang="ja-JP" altLang="en-US" sz="1400" dirty="0"/>
              <a:t>週間の会話人数（年齢別）</a:t>
            </a:r>
          </a:p>
        </c:rich>
      </c:tx>
      <c:layout>
        <c:manualLayout>
          <c:xMode val="edge"/>
          <c:yMode val="edge"/>
          <c:x val="0.38350339020122487"/>
          <c:y val="7.9643498143114971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3744286964129484"/>
          <c:y val="0.25159318351994159"/>
          <c:w val="0.59866163604549416"/>
          <c:h val="0.58743821357752335"/>
        </c:manualLayout>
      </c:layout>
      <c:barChart>
        <c:barDir val="bar"/>
        <c:grouping val="percentStacked"/>
        <c:varyColors val="0"/>
        <c:ser>
          <c:idx val="0"/>
          <c:order val="0"/>
          <c:tx>
            <c:strRef>
              <c:f>'0117_％'!$B$83</c:f>
              <c:strCache>
                <c:ptCount val="1"/>
                <c:pt idx="0">
                  <c:v>5名未満</c:v>
                </c:pt>
              </c:strCache>
            </c:strRef>
          </c:tx>
          <c:spPr>
            <a:gradFill rotWithShape="1">
              <a:gsLst>
                <a:gs pos="0">
                  <a:schemeClr val="accent5">
                    <a:shade val="45000"/>
                    <a:shade val="51000"/>
                    <a:satMod val="130000"/>
                  </a:schemeClr>
                </a:gs>
                <a:gs pos="80000">
                  <a:schemeClr val="accent5">
                    <a:shade val="45000"/>
                    <a:shade val="93000"/>
                    <a:satMod val="130000"/>
                  </a:schemeClr>
                </a:gs>
                <a:gs pos="100000">
                  <a:schemeClr val="accent5">
                    <a:shade val="4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'0117_％'!$A$84:$A$90</c:f>
              <c:strCache>
                <c:ptCount val="7"/>
                <c:pt idx="0">
                  <c:v>全体</c:v>
                </c:pt>
                <c:pt idx="1">
                  <c:v>20～29歳</c:v>
                </c:pt>
                <c:pt idx="2">
                  <c:v>30～39歳</c:v>
                </c:pt>
                <c:pt idx="3">
                  <c:v>40～49歳</c:v>
                </c:pt>
                <c:pt idx="4">
                  <c:v>50～59歳</c:v>
                </c:pt>
                <c:pt idx="5">
                  <c:v>60～69歳</c:v>
                </c:pt>
                <c:pt idx="6">
                  <c:v>70歳以上</c:v>
                </c:pt>
              </c:strCache>
            </c:strRef>
          </c:cat>
          <c:val>
            <c:numRef>
              <c:f>'0117_％'!$B$84:$B$90</c:f>
              <c:numCache>
                <c:formatCode>0%</c:formatCode>
                <c:ptCount val="7"/>
                <c:pt idx="0">
                  <c:v>0.35580000000000001</c:v>
                </c:pt>
                <c:pt idx="1">
                  <c:v>0.23333333333333334</c:v>
                </c:pt>
                <c:pt idx="2">
                  <c:v>0.28412537917087965</c:v>
                </c:pt>
                <c:pt idx="3">
                  <c:v>0.32983794089609153</c:v>
                </c:pt>
                <c:pt idx="4">
                  <c:v>0.34593023255813954</c:v>
                </c:pt>
                <c:pt idx="5">
                  <c:v>0.45038826574633306</c:v>
                </c:pt>
                <c:pt idx="6">
                  <c:v>0.44444444444444442</c:v>
                </c:pt>
              </c:numCache>
            </c:numRef>
          </c:val>
          <c:extLst>
            <c:ext xmlns:c16="http://schemas.microsoft.com/office/drawing/2014/chart" uri="{C3380CC4-5D6E-409C-BE32-E72D297353CC}">
              <c16:uniqueId val="{00000000-985B-4FC3-B8DD-6DA609EC8C0D}"/>
            </c:ext>
          </c:extLst>
        </c:ser>
        <c:ser>
          <c:idx val="1"/>
          <c:order val="1"/>
          <c:tx>
            <c:strRef>
              <c:f>'0117_％'!$C$83</c:f>
              <c:strCache>
                <c:ptCount val="1"/>
                <c:pt idx="0">
                  <c:v>10名未満</c:v>
                </c:pt>
              </c:strCache>
            </c:strRef>
          </c:tx>
          <c:spPr>
            <a:gradFill rotWithShape="1">
              <a:gsLst>
                <a:gs pos="0">
                  <a:schemeClr val="accent5">
                    <a:shade val="61000"/>
                    <a:shade val="51000"/>
                    <a:satMod val="130000"/>
                  </a:schemeClr>
                </a:gs>
                <a:gs pos="80000">
                  <a:schemeClr val="accent5">
                    <a:shade val="61000"/>
                    <a:shade val="93000"/>
                    <a:satMod val="130000"/>
                  </a:schemeClr>
                </a:gs>
                <a:gs pos="100000">
                  <a:schemeClr val="accent5">
                    <a:shade val="61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'0117_％'!$A$84:$A$90</c:f>
              <c:strCache>
                <c:ptCount val="7"/>
                <c:pt idx="0">
                  <c:v>全体</c:v>
                </c:pt>
                <c:pt idx="1">
                  <c:v>20～29歳</c:v>
                </c:pt>
                <c:pt idx="2">
                  <c:v>30～39歳</c:v>
                </c:pt>
                <c:pt idx="3">
                  <c:v>40～49歳</c:v>
                </c:pt>
                <c:pt idx="4">
                  <c:v>50～59歳</c:v>
                </c:pt>
                <c:pt idx="5">
                  <c:v>60～69歳</c:v>
                </c:pt>
                <c:pt idx="6">
                  <c:v>70歳以上</c:v>
                </c:pt>
              </c:strCache>
            </c:strRef>
          </c:cat>
          <c:val>
            <c:numRef>
              <c:f>'0117_％'!$C$84:$C$90</c:f>
              <c:numCache>
                <c:formatCode>0%</c:formatCode>
                <c:ptCount val="7"/>
                <c:pt idx="0">
                  <c:v>0.21540000000000001</c:v>
                </c:pt>
                <c:pt idx="1">
                  <c:v>0.18787878787878787</c:v>
                </c:pt>
                <c:pt idx="2">
                  <c:v>0.20728008088978767</c:v>
                </c:pt>
                <c:pt idx="3">
                  <c:v>0.19637750238322213</c:v>
                </c:pt>
                <c:pt idx="4">
                  <c:v>0.2374031007751938</c:v>
                </c:pt>
                <c:pt idx="5">
                  <c:v>0.2191544434857636</c:v>
                </c:pt>
                <c:pt idx="6">
                  <c:v>0.23809523809523808</c:v>
                </c:pt>
              </c:numCache>
            </c:numRef>
          </c:val>
          <c:extLst>
            <c:ext xmlns:c16="http://schemas.microsoft.com/office/drawing/2014/chart" uri="{C3380CC4-5D6E-409C-BE32-E72D297353CC}">
              <c16:uniqueId val="{00000001-985B-4FC3-B8DD-6DA609EC8C0D}"/>
            </c:ext>
          </c:extLst>
        </c:ser>
        <c:ser>
          <c:idx val="2"/>
          <c:order val="2"/>
          <c:tx>
            <c:strRef>
              <c:f>'0117_％'!$D$83</c:f>
              <c:strCache>
                <c:ptCount val="1"/>
                <c:pt idx="0">
                  <c:v>10～20名未満</c:v>
                </c:pt>
              </c:strCache>
            </c:strRef>
          </c:tx>
          <c:spPr>
            <a:gradFill rotWithShape="1">
              <a:gsLst>
                <a:gs pos="0">
                  <a:schemeClr val="accent5">
                    <a:shade val="76000"/>
                    <a:shade val="51000"/>
                    <a:satMod val="130000"/>
                  </a:schemeClr>
                </a:gs>
                <a:gs pos="80000">
                  <a:schemeClr val="accent5">
                    <a:shade val="76000"/>
                    <a:shade val="93000"/>
                    <a:satMod val="130000"/>
                  </a:schemeClr>
                </a:gs>
                <a:gs pos="100000">
                  <a:schemeClr val="accent5">
                    <a:shade val="7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'0117_％'!$A$84:$A$90</c:f>
              <c:strCache>
                <c:ptCount val="7"/>
                <c:pt idx="0">
                  <c:v>全体</c:v>
                </c:pt>
                <c:pt idx="1">
                  <c:v>20～29歳</c:v>
                </c:pt>
                <c:pt idx="2">
                  <c:v>30～39歳</c:v>
                </c:pt>
                <c:pt idx="3">
                  <c:v>40～49歳</c:v>
                </c:pt>
                <c:pt idx="4">
                  <c:v>50～59歳</c:v>
                </c:pt>
                <c:pt idx="5">
                  <c:v>60～69歳</c:v>
                </c:pt>
                <c:pt idx="6">
                  <c:v>70歳以上</c:v>
                </c:pt>
              </c:strCache>
            </c:strRef>
          </c:cat>
          <c:val>
            <c:numRef>
              <c:f>'0117_％'!$D$84:$D$90</c:f>
              <c:numCache>
                <c:formatCode>0%</c:formatCode>
                <c:ptCount val="7"/>
                <c:pt idx="0">
                  <c:v>0.16139999999999999</c:v>
                </c:pt>
                <c:pt idx="1">
                  <c:v>0.16363636363636364</c:v>
                </c:pt>
                <c:pt idx="2">
                  <c:v>0.18200202224469161</c:v>
                </c:pt>
                <c:pt idx="3">
                  <c:v>0.16587225929456625</c:v>
                </c:pt>
                <c:pt idx="4">
                  <c:v>0.14437984496124032</c:v>
                </c:pt>
                <c:pt idx="5">
                  <c:v>0.15444348576358929</c:v>
                </c:pt>
                <c:pt idx="6">
                  <c:v>0.16099773242630386</c:v>
                </c:pt>
              </c:numCache>
            </c:numRef>
          </c:val>
          <c:extLst>
            <c:ext xmlns:c16="http://schemas.microsoft.com/office/drawing/2014/chart" uri="{C3380CC4-5D6E-409C-BE32-E72D297353CC}">
              <c16:uniqueId val="{00000002-985B-4FC3-B8DD-6DA609EC8C0D}"/>
            </c:ext>
          </c:extLst>
        </c:ser>
        <c:ser>
          <c:idx val="3"/>
          <c:order val="3"/>
          <c:tx>
            <c:strRef>
              <c:f>'0117_％'!$E$83</c:f>
              <c:strCache>
                <c:ptCount val="1"/>
                <c:pt idx="0">
                  <c:v>20～30名未満</c:v>
                </c:pt>
              </c:strCache>
            </c:strRef>
          </c:tx>
          <c:spPr>
            <a:gradFill rotWithShape="1">
              <a:gsLst>
                <a:gs pos="0">
                  <a:schemeClr val="accent5">
                    <a:shade val="92000"/>
                    <a:shade val="51000"/>
                    <a:satMod val="130000"/>
                  </a:schemeClr>
                </a:gs>
                <a:gs pos="80000">
                  <a:schemeClr val="accent5">
                    <a:shade val="92000"/>
                    <a:shade val="93000"/>
                    <a:satMod val="130000"/>
                  </a:schemeClr>
                </a:gs>
                <a:gs pos="100000">
                  <a:schemeClr val="accent5">
                    <a:shade val="9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'0117_％'!$A$84:$A$90</c:f>
              <c:strCache>
                <c:ptCount val="7"/>
                <c:pt idx="0">
                  <c:v>全体</c:v>
                </c:pt>
                <c:pt idx="1">
                  <c:v>20～29歳</c:v>
                </c:pt>
                <c:pt idx="2">
                  <c:v>30～39歳</c:v>
                </c:pt>
                <c:pt idx="3">
                  <c:v>40～49歳</c:v>
                </c:pt>
                <c:pt idx="4">
                  <c:v>50～59歳</c:v>
                </c:pt>
                <c:pt idx="5">
                  <c:v>60～69歳</c:v>
                </c:pt>
                <c:pt idx="6">
                  <c:v>70歳以上</c:v>
                </c:pt>
              </c:strCache>
            </c:strRef>
          </c:cat>
          <c:val>
            <c:numRef>
              <c:f>'0117_％'!$E$84:$E$90</c:f>
              <c:numCache>
                <c:formatCode>0%</c:formatCode>
                <c:ptCount val="7"/>
                <c:pt idx="0">
                  <c:v>5.3199999999999997E-2</c:v>
                </c:pt>
                <c:pt idx="1">
                  <c:v>8.1818181818181818E-2</c:v>
                </c:pt>
                <c:pt idx="2">
                  <c:v>7.583417593528817E-2</c:v>
                </c:pt>
                <c:pt idx="3">
                  <c:v>5.624404194470925E-2</c:v>
                </c:pt>
                <c:pt idx="4">
                  <c:v>4.6511627906976744E-2</c:v>
                </c:pt>
                <c:pt idx="5">
                  <c:v>3.6238136324417601E-2</c:v>
                </c:pt>
                <c:pt idx="6">
                  <c:v>3.4013605442176874E-2</c:v>
                </c:pt>
              </c:numCache>
            </c:numRef>
          </c:val>
          <c:extLst>
            <c:ext xmlns:c16="http://schemas.microsoft.com/office/drawing/2014/chart" uri="{C3380CC4-5D6E-409C-BE32-E72D297353CC}">
              <c16:uniqueId val="{00000003-985B-4FC3-B8DD-6DA609EC8C0D}"/>
            </c:ext>
          </c:extLst>
        </c:ser>
        <c:ser>
          <c:idx val="4"/>
          <c:order val="4"/>
          <c:tx>
            <c:strRef>
              <c:f>'0117_％'!$F$83</c:f>
              <c:strCache>
                <c:ptCount val="1"/>
                <c:pt idx="0">
                  <c:v>30名以上</c:v>
                </c:pt>
              </c:strCache>
            </c:strRef>
          </c:tx>
          <c:spPr>
            <a:gradFill rotWithShape="1">
              <a:gsLst>
                <a:gs pos="0">
                  <a:schemeClr val="accent5">
                    <a:tint val="93000"/>
                    <a:shade val="51000"/>
                    <a:satMod val="130000"/>
                  </a:schemeClr>
                </a:gs>
                <a:gs pos="80000">
                  <a:schemeClr val="accent5">
                    <a:tint val="93000"/>
                    <a:shade val="93000"/>
                    <a:satMod val="130000"/>
                  </a:schemeClr>
                </a:gs>
                <a:gs pos="100000">
                  <a:schemeClr val="accent5">
                    <a:tint val="93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'0117_％'!$A$84:$A$90</c:f>
              <c:strCache>
                <c:ptCount val="7"/>
                <c:pt idx="0">
                  <c:v>全体</c:v>
                </c:pt>
                <c:pt idx="1">
                  <c:v>20～29歳</c:v>
                </c:pt>
                <c:pt idx="2">
                  <c:v>30～39歳</c:v>
                </c:pt>
                <c:pt idx="3">
                  <c:v>40～49歳</c:v>
                </c:pt>
                <c:pt idx="4">
                  <c:v>50～59歳</c:v>
                </c:pt>
                <c:pt idx="5">
                  <c:v>60～69歳</c:v>
                </c:pt>
                <c:pt idx="6">
                  <c:v>70歳以上</c:v>
                </c:pt>
              </c:strCache>
            </c:strRef>
          </c:cat>
          <c:val>
            <c:numRef>
              <c:f>'0117_％'!$F$84:$F$90</c:f>
              <c:numCache>
                <c:formatCode>0%</c:formatCode>
                <c:ptCount val="7"/>
                <c:pt idx="0">
                  <c:v>8.2000000000000003E-2</c:v>
                </c:pt>
                <c:pt idx="1">
                  <c:v>0.11212121212121212</c:v>
                </c:pt>
                <c:pt idx="2">
                  <c:v>9.6056622851365014E-2</c:v>
                </c:pt>
                <c:pt idx="3">
                  <c:v>8.5795996186844609E-2</c:v>
                </c:pt>
                <c:pt idx="4">
                  <c:v>0.10755813953488372</c:v>
                </c:pt>
                <c:pt idx="5">
                  <c:v>5.5220017256255395E-2</c:v>
                </c:pt>
                <c:pt idx="6">
                  <c:v>2.9478458049886622E-2</c:v>
                </c:pt>
              </c:numCache>
            </c:numRef>
          </c:val>
          <c:extLst>
            <c:ext xmlns:c16="http://schemas.microsoft.com/office/drawing/2014/chart" uri="{C3380CC4-5D6E-409C-BE32-E72D297353CC}">
              <c16:uniqueId val="{00000004-985B-4FC3-B8DD-6DA609EC8C0D}"/>
            </c:ext>
          </c:extLst>
        </c:ser>
        <c:ser>
          <c:idx val="5"/>
          <c:order val="5"/>
          <c:tx>
            <c:strRef>
              <c:f>'0117_％'!$G$83</c:f>
              <c:strCache>
                <c:ptCount val="1"/>
                <c:pt idx="0">
                  <c:v>わからない</c:v>
                </c:pt>
              </c:strCache>
            </c:strRef>
          </c:tx>
          <c:spPr>
            <a:gradFill rotWithShape="1">
              <a:gsLst>
                <a:gs pos="0">
                  <a:schemeClr val="accent5">
                    <a:tint val="77000"/>
                    <a:shade val="51000"/>
                    <a:satMod val="130000"/>
                  </a:schemeClr>
                </a:gs>
                <a:gs pos="80000">
                  <a:schemeClr val="accent5">
                    <a:tint val="77000"/>
                    <a:shade val="93000"/>
                    <a:satMod val="130000"/>
                  </a:schemeClr>
                </a:gs>
                <a:gs pos="100000">
                  <a:schemeClr val="accent5">
                    <a:tint val="77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'0117_％'!$A$84:$A$90</c:f>
              <c:strCache>
                <c:ptCount val="7"/>
                <c:pt idx="0">
                  <c:v>全体</c:v>
                </c:pt>
                <c:pt idx="1">
                  <c:v>20～29歳</c:v>
                </c:pt>
                <c:pt idx="2">
                  <c:v>30～39歳</c:v>
                </c:pt>
                <c:pt idx="3">
                  <c:v>40～49歳</c:v>
                </c:pt>
                <c:pt idx="4">
                  <c:v>50～59歳</c:v>
                </c:pt>
                <c:pt idx="5">
                  <c:v>60～69歳</c:v>
                </c:pt>
                <c:pt idx="6">
                  <c:v>70歳以上</c:v>
                </c:pt>
              </c:strCache>
            </c:strRef>
          </c:cat>
          <c:val>
            <c:numRef>
              <c:f>'0117_％'!$G$84:$G$90</c:f>
              <c:numCache>
                <c:formatCode>0%</c:formatCode>
                <c:ptCount val="7"/>
                <c:pt idx="0">
                  <c:v>0.13220000000000001</c:v>
                </c:pt>
                <c:pt idx="1">
                  <c:v>0.22121212121212122</c:v>
                </c:pt>
                <c:pt idx="2">
                  <c:v>0.15470171890798787</c:v>
                </c:pt>
                <c:pt idx="3">
                  <c:v>0.16587225929456625</c:v>
                </c:pt>
                <c:pt idx="4">
                  <c:v>0.11821705426356589</c:v>
                </c:pt>
                <c:pt idx="5">
                  <c:v>8.4555651423641076E-2</c:v>
                </c:pt>
                <c:pt idx="6">
                  <c:v>9.297052154195011E-2</c:v>
                </c:pt>
              </c:numCache>
            </c:numRef>
          </c:val>
          <c:extLst>
            <c:ext xmlns:c16="http://schemas.microsoft.com/office/drawing/2014/chart" uri="{C3380CC4-5D6E-409C-BE32-E72D297353CC}">
              <c16:uniqueId val="{00000005-985B-4FC3-B8DD-6DA609EC8C0D}"/>
            </c:ext>
          </c:extLst>
        </c:ser>
        <c:dLbls>
          <c:dLblPos val="ctr"/>
          <c:showLegendKey val="0"/>
          <c:showVal val="1"/>
          <c:showCatName val="0"/>
          <c:showSerName val="0"/>
          <c:showPercent val="0"/>
          <c:showBubbleSize val="0"/>
        </c:dLbls>
        <c:gapWidth val="150"/>
        <c:overlap val="100"/>
        <c:axId val="128622976"/>
        <c:axId val="128624512"/>
      </c:barChart>
      <c:catAx>
        <c:axId val="128622976"/>
        <c:scaling>
          <c:orientation val="maxMin"/>
        </c:scaling>
        <c:delete val="1"/>
        <c:axPos val="l"/>
        <c:numFmt formatCode="General" sourceLinked="1"/>
        <c:majorTickMark val="none"/>
        <c:minorTickMark val="none"/>
        <c:tickLblPos val="nextTo"/>
        <c:crossAx val="128624512"/>
        <c:crosses val="autoZero"/>
        <c:auto val="1"/>
        <c:lblAlgn val="ctr"/>
        <c:lblOffset val="100"/>
        <c:noMultiLvlLbl val="0"/>
      </c:catAx>
      <c:valAx>
        <c:axId val="12862451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8622976"/>
        <c:crosses val="autoZero"/>
        <c:crossBetween val="between"/>
      </c:valAx>
      <c:spPr>
        <a:noFill/>
        <a:ln>
          <a:noFill/>
        </a:ln>
        <a:effectLst/>
      </c:spPr>
    </c:plotArea>
    <c:legend>
      <c:legendPos val="b"/>
      <c:layout>
        <c:manualLayout>
          <c:xMode val="edge"/>
          <c:yMode val="edge"/>
          <c:x val="0.1055644138232721"/>
          <c:y val="0.78392968354844128"/>
          <c:w val="0.77636373578302698"/>
          <c:h val="0.1964060709702060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altLang="ja-JP" dirty="0" smtClean="0"/>
              <a:t>1</a:t>
            </a:r>
            <a:r>
              <a:rPr lang="ja-JP" altLang="en-US" dirty="0" smtClean="0"/>
              <a:t>週間の会話人数（職業別）</a:t>
            </a:r>
          </a:p>
        </c:rich>
      </c:tx>
      <c:layout>
        <c:manualLayout>
          <c:xMode val="edge"/>
          <c:yMode val="edge"/>
          <c:x val="0.35141323803442281"/>
          <c:y val="4.9058842798470909E-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33751155539024985"/>
          <c:y val="0.12018139084355116"/>
          <c:w val="0.63477278709833906"/>
          <c:h val="0.75000274145479251"/>
        </c:manualLayout>
      </c:layout>
      <c:barChart>
        <c:barDir val="bar"/>
        <c:grouping val="percentStacked"/>
        <c:varyColors val="0"/>
        <c:ser>
          <c:idx val="0"/>
          <c:order val="0"/>
          <c:tx>
            <c:strRef>
              <c:f>'0118_%'!$B$2</c:f>
              <c:strCache>
                <c:ptCount val="1"/>
                <c:pt idx="0">
                  <c:v>5名未満</c:v>
                </c:pt>
              </c:strCache>
            </c:strRef>
          </c:tx>
          <c:spPr>
            <a:gradFill rotWithShape="1">
              <a:gsLst>
                <a:gs pos="0">
                  <a:schemeClr val="accent5">
                    <a:shade val="45000"/>
                    <a:shade val="51000"/>
                    <a:satMod val="130000"/>
                  </a:schemeClr>
                </a:gs>
                <a:gs pos="80000">
                  <a:schemeClr val="accent5">
                    <a:shade val="45000"/>
                    <a:shade val="93000"/>
                    <a:satMod val="130000"/>
                  </a:schemeClr>
                </a:gs>
                <a:gs pos="100000">
                  <a:schemeClr val="accent5">
                    <a:shade val="4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'0118_%'!$A$3:$A$17</c:f>
              <c:strCache>
                <c:ptCount val="15"/>
                <c:pt idx="0">
                  <c:v>全体（ｎ＝5000）</c:v>
                </c:pt>
                <c:pt idx="1">
                  <c:v>会社勤務（一般社員）（ｎ=1234）</c:v>
                </c:pt>
                <c:pt idx="2">
                  <c:v>会社勤務（管理職）（ｎ=234）</c:v>
                </c:pt>
                <c:pt idx="3">
                  <c:v>会社経営（経営者・役員）（n=100）</c:v>
                </c:pt>
                <c:pt idx="4">
                  <c:v>公務員・教職員・非営利団体職員（n=180）</c:v>
                </c:pt>
                <c:pt idx="5">
                  <c:v>派遣社員・契約社員（n=381）</c:v>
                </c:pt>
                <c:pt idx="6">
                  <c:v>自営業（商工サービス）（n=270）</c:v>
                </c:pt>
                <c:pt idx="7">
                  <c:v>SOHO（n=40）</c:v>
                </c:pt>
                <c:pt idx="8">
                  <c:v>農林漁業（n=6）</c:v>
                </c:pt>
                <c:pt idx="9">
                  <c:v>専門職（弁護士・税理士等・医療関連）（n=123）</c:v>
                </c:pt>
                <c:pt idx="10">
                  <c:v>パート・アルバイト（n=684）</c:v>
                </c:pt>
                <c:pt idx="11">
                  <c:v>専業主婦・主夫（n=773）</c:v>
                </c:pt>
                <c:pt idx="12">
                  <c:v>学生（n=45）</c:v>
                </c:pt>
                <c:pt idx="13">
                  <c:v>無職（n=873）</c:v>
                </c:pt>
                <c:pt idx="14">
                  <c:v>その他の職業（n=93）</c:v>
                </c:pt>
              </c:strCache>
            </c:strRef>
          </c:cat>
          <c:val>
            <c:numRef>
              <c:f>'0118_%'!$B$3:$B$17</c:f>
              <c:numCache>
                <c:formatCode>0%</c:formatCode>
                <c:ptCount val="15"/>
                <c:pt idx="0">
                  <c:v>0.35580000000000001</c:v>
                </c:pt>
                <c:pt idx="1">
                  <c:v>0.19854132901134522</c:v>
                </c:pt>
                <c:pt idx="2">
                  <c:v>0.12393162393162394</c:v>
                </c:pt>
                <c:pt idx="3">
                  <c:v>0.21</c:v>
                </c:pt>
                <c:pt idx="4">
                  <c:v>0.10555555555555556</c:v>
                </c:pt>
                <c:pt idx="5">
                  <c:v>0.27034120734908135</c:v>
                </c:pt>
                <c:pt idx="6">
                  <c:v>0.35185185185185186</c:v>
                </c:pt>
                <c:pt idx="7">
                  <c:v>0.72499999999999998</c:v>
                </c:pt>
                <c:pt idx="8">
                  <c:v>0.66666666666666663</c:v>
                </c:pt>
                <c:pt idx="9">
                  <c:v>0.16260162601626016</c:v>
                </c:pt>
                <c:pt idx="10">
                  <c:v>0.2953216374269006</c:v>
                </c:pt>
                <c:pt idx="11">
                  <c:v>0.57309184993531692</c:v>
                </c:pt>
                <c:pt idx="12">
                  <c:v>0.22222222222222221</c:v>
                </c:pt>
                <c:pt idx="13">
                  <c:v>0.63082437275985659</c:v>
                </c:pt>
                <c:pt idx="14">
                  <c:v>0.33333333333333331</c:v>
                </c:pt>
              </c:numCache>
            </c:numRef>
          </c:val>
          <c:extLst>
            <c:ext xmlns:c16="http://schemas.microsoft.com/office/drawing/2014/chart" uri="{C3380CC4-5D6E-409C-BE32-E72D297353CC}">
              <c16:uniqueId val="{00000000-985B-4FC3-B8DD-6DA609EC8C0D}"/>
            </c:ext>
          </c:extLst>
        </c:ser>
        <c:ser>
          <c:idx val="1"/>
          <c:order val="1"/>
          <c:tx>
            <c:strRef>
              <c:f>'0118_%'!$C$2</c:f>
              <c:strCache>
                <c:ptCount val="1"/>
                <c:pt idx="0">
                  <c:v>10名未満</c:v>
                </c:pt>
              </c:strCache>
            </c:strRef>
          </c:tx>
          <c:spPr>
            <a:gradFill rotWithShape="1">
              <a:gsLst>
                <a:gs pos="0">
                  <a:schemeClr val="accent5">
                    <a:shade val="61000"/>
                    <a:shade val="51000"/>
                    <a:satMod val="130000"/>
                  </a:schemeClr>
                </a:gs>
                <a:gs pos="80000">
                  <a:schemeClr val="accent5">
                    <a:shade val="61000"/>
                    <a:shade val="93000"/>
                    <a:satMod val="130000"/>
                  </a:schemeClr>
                </a:gs>
                <a:gs pos="100000">
                  <a:schemeClr val="accent5">
                    <a:shade val="61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'0118_%'!$A$3:$A$17</c:f>
              <c:strCache>
                <c:ptCount val="15"/>
                <c:pt idx="0">
                  <c:v>全体（ｎ＝5000）</c:v>
                </c:pt>
                <c:pt idx="1">
                  <c:v>会社勤務（一般社員）（ｎ=1234）</c:v>
                </c:pt>
                <c:pt idx="2">
                  <c:v>会社勤務（管理職）（ｎ=234）</c:v>
                </c:pt>
                <c:pt idx="3">
                  <c:v>会社経営（経営者・役員）（n=100）</c:v>
                </c:pt>
                <c:pt idx="4">
                  <c:v>公務員・教職員・非営利団体職員（n=180）</c:v>
                </c:pt>
                <c:pt idx="5">
                  <c:v>派遣社員・契約社員（n=381）</c:v>
                </c:pt>
                <c:pt idx="6">
                  <c:v>自営業（商工サービス）（n=270）</c:v>
                </c:pt>
                <c:pt idx="7">
                  <c:v>SOHO（n=40）</c:v>
                </c:pt>
                <c:pt idx="8">
                  <c:v>農林漁業（n=6）</c:v>
                </c:pt>
                <c:pt idx="9">
                  <c:v>専門職（弁護士・税理士等・医療関連）（n=123）</c:v>
                </c:pt>
                <c:pt idx="10">
                  <c:v>パート・アルバイト（n=684）</c:v>
                </c:pt>
                <c:pt idx="11">
                  <c:v>専業主婦・主夫（n=773）</c:v>
                </c:pt>
                <c:pt idx="12">
                  <c:v>学生（n=45）</c:v>
                </c:pt>
                <c:pt idx="13">
                  <c:v>無職（n=873）</c:v>
                </c:pt>
                <c:pt idx="14">
                  <c:v>その他の職業（n=93）</c:v>
                </c:pt>
              </c:strCache>
            </c:strRef>
          </c:cat>
          <c:val>
            <c:numRef>
              <c:f>'0118_%'!$C$3:$C$17</c:f>
              <c:numCache>
                <c:formatCode>0%</c:formatCode>
                <c:ptCount val="15"/>
                <c:pt idx="0">
                  <c:v>0.21540000000000001</c:v>
                </c:pt>
                <c:pt idx="1">
                  <c:v>0.23176661264181522</c:v>
                </c:pt>
                <c:pt idx="2">
                  <c:v>0.17948717948717949</c:v>
                </c:pt>
                <c:pt idx="3">
                  <c:v>0.26</c:v>
                </c:pt>
                <c:pt idx="4">
                  <c:v>0.22777777777777777</c:v>
                </c:pt>
                <c:pt idx="5">
                  <c:v>0.25459317585301838</c:v>
                </c:pt>
                <c:pt idx="6">
                  <c:v>0.24444444444444444</c:v>
                </c:pt>
                <c:pt idx="7">
                  <c:v>0.17499999999999999</c:v>
                </c:pt>
                <c:pt idx="8">
                  <c:v>0.16666666666666666</c:v>
                </c:pt>
                <c:pt idx="9">
                  <c:v>0.15447154471544716</c:v>
                </c:pt>
                <c:pt idx="10">
                  <c:v>0.28947368421052633</c:v>
                </c:pt>
                <c:pt idx="11">
                  <c:v>0.17981888745148772</c:v>
                </c:pt>
                <c:pt idx="12">
                  <c:v>0.33333333333333331</c:v>
                </c:pt>
                <c:pt idx="13">
                  <c:v>0.14217443249701314</c:v>
                </c:pt>
                <c:pt idx="14">
                  <c:v>0.22580645161290322</c:v>
                </c:pt>
              </c:numCache>
            </c:numRef>
          </c:val>
          <c:extLst>
            <c:ext xmlns:c16="http://schemas.microsoft.com/office/drawing/2014/chart" uri="{C3380CC4-5D6E-409C-BE32-E72D297353CC}">
              <c16:uniqueId val="{00000001-985B-4FC3-B8DD-6DA609EC8C0D}"/>
            </c:ext>
          </c:extLst>
        </c:ser>
        <c:ser>
          <c:idx val="2"/>
          <c:order val="2"/>
          <c:tx>
            <c:strRef>
              <c:f>'0118_%'!$D$2</c:f>
              <c:strCache>
                <c:ptCount val="1"/>
                <c:pt idx="0">
                  <c:v>10～20名未満</c:v>
                </c:pt>
              </c:strCache>
            </c:strRef>
          </c:tx>
          <c:spPr>
            <a:gradFill rotWithShape="1">
              <a:gsLst>
                <a:gs pos="0">
                  <a:schemeClr val="accent5">
                    <a:shade val="76000"/>
                    <a:shade val="51000"/>
                    <a:satMod val="130000"/>
                  </a:schemeClr>
                </a:gs>
                <a:gs pos="80000">
                  <a:schemeClr val="accent5">
                    <a:shade val="76000"/>
                    <a:shade val="93000"/>
                    <a:satMod val="130000"/>
                  </a:schemeClr>
                </a:gs>
                <a:gs pos="100000">
                  <a:schemeClr val="accent5">
                    <a:shade val="7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'0118_%'!$A$3:$A$17</c:f>
              <c:strCache>
                <c:ptCount val="15"/>
                <c:pt idx="0">
                  <c:v>全体（ｎ＝5000）</c:v>
                </c:pt>
                <c:pt idx="1">
                  <c:v>会社勤務（一般社員）（ｎ=1234）</c:v>
                </c:pt>
                <c:pt idx="2">
                  <c:v>会社勤務（管理職）（ｎ=234）</c:v>
                </c:pt>
                <c:pt idx="3">
                  <c:v>会社経営（経営者・役員）（n=100）</c:v>
                </c:pt>
                <c:pt idx="4">
                  <c:v>公務員・教職員・非営利団体職員（n=180）</c:v>
                </c:pt>
                <c:pt idx="5">
                  <c:v>派遣社員・契約社員（n=381）</c:v>
                </c:pt>
                <c:pt idx="6">
                  <c:v>自営業（商工サービス）（n=270）</c:v>
                </c:pt>
                <c:pt idx="7">
                  <c:v>SOHO（n=40）</c:v>
                </c:pt>
                <c:pt idx="8">
                  <c:v>農林漁業（n=6）</c:v>
                </c:pt>
                <c:pt idx="9">
                  <c:v>専門職（弁護士・税理士等・医療関連）（n=123）</c:v>
                </c:pt>
                <c:pt idx="10">
                  <c:v>パート・アルバイト（n=684）</c:v>
                </c:pt>
                <c:pt idx="11">
                  <c:v>専業主婦・主夫（n=773）</c:v>
                </c:pt>
                <c:pt idx="12">
                  <c:v>学生（n=45）</c:v>
                </c:pt>
                <c:pt idx="13">
                  <c:v>無職（n=873）</c:v>
                </c:pt>
                <c:pt idx="14">
                  <c:v>その他の職業（n=93）</c:v>
                </c:pt>
              </c:strCache>
            </c:strRef>
          </c:cat>
          <c:val>
            <c:numRef>
              <c:f>'0118_%'!$D$3:$D$17</c:f>
              <c:numCache>
                <c:formatCode>0%</c:formatCode>
                <c:ptCount val="15"/>
                <c:pt idx="0">
                  <c:v>0.16139999999999999</c:v>
                </c:pt>
                <c:pt idx="1">
                  <c:v>0.21150729335494328</c:v>
                </c:pt>
                <c:pt idx="2">
                  <c:v>0.28632478632478631</c:v>
                </c:pt>
                <c:pt idx="3">
                  <c:v>0.19</c:v>
                </c:pt>
                <c:pt idx="4">
                  <c:v>0.21666666666666667</c:v>
                </c:pt>
                <c:pt idx="5">
                  <c:v>0.2125984251968504</c:v>
                </c:pt>
                <c:pt idx="6">
                  <c:v>0.14074074074074075</c:v>
                </c:pt>
                <c:pt idx="7">
                  <c:v>0.05</c:v>
                </c:pt>
                <c:pt idx="8">
                  <c:v>0.16666666666666666</c:v>
                </c:pt>
                <c:pt idx="9">
                  <c:v>0.16260162601626016</c:v>
                </c:pt>
                <c:pt idx="10">
                  <c:v>0.15789473684210525</c:v>
                </c:pt>
                <c:pt idx="11">
                  <c:v>0.12289780077619664</c:v>
                </c:pt>
                <c:pt idx="12">
                  <c:v>8.8888888888888892E-2</c:v>
                </c:pt>
                <c:pt idx="13">
                  <c:v>7.407407407407407E-2</c:v>
                </c:pt>
                <c:pt idx="14">
                  <c:v>0.10752688172043011</c:v>
                </c:pt>
              </c:numCache>
            </c:numRef>
          </c:val>
          <c:extLst>
            <c:ext xmlns:c16="http://schemas.microsoft.com/office/drawing/2014/chart" uri="{C3380CC4-5D6E-409C-BE32-E72D297353CC}">
              <c16:uniqueId val="{00000002-985B-4FC3-B8DD-6DA609EC8C0D}"/>
            </c:ext>
          </c:extLst>
        </c:ser>
        <c:ser>
          <c:idx val="3"/>
          <c:order val="3"/>
          <c:tx>
            <c:strRef>
              <c:f>'0118_%'!$E$2</c:f>
              <c:strCache>
                <c:ptCount val="1"/>
                <c:pt idx="0">
                  <c:v>20～30名未満</c:v>
                </c:pt>
              </c:strCache>
            </c:strRef>
          </c:tx>
          <c:spPr>
            <a:gradFill rotWithShape="1">
              <a:gsLst>
                <a:gs pos="0">
                  <a:schemeClr val="accent5">
                    <a:shade val="92000"/>
                    <a:shade val="51000"/>
                    <a:satMod val="130000"/>
                  </a:schemeClr>
                </a:gs>
                <a:gs pos="80000">
                  <a:schemeClr val="accent5">
                    <a:shade val="92000"/>
                    <a:shade val="93000"/>
                    <a:satMod val="130000"/>
                  </a:schemeClr>
                </a:gs>
                <a:gs pos="100000">
                  <a:schemeClr val="accent5">
                    <a:shade val="9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'0118_%'!$A$3:$A$17</c:f>
              <c:strCache>
                <c:ptCount val="15"/>
                <c:pt idx="0">
                  <c:v>全体（ｎ＝5000）</c:v>
                </c:pt>
                <c:pt idx="1">
                  <c:v>会社勤務（一般社員）（ｎ=1234）</c:v>
                </c:pt>
                <c:pt idx="2">
                  <c:v>会社勤務（管理職）（ｎ=234）</c:v>
                </c:pt>
                <c:pt idx="3">
                  <c:v>会社経営（経営者・役員）（n=100）</c:v>
                </c:pt>
                <c:pt idx="4">
                  <c:v>公務員・教職員・非営利団体職員（n=180）</c:v>
                </c:pt>
                <c:pt idx="5">
                  <c:v>派遣社員・契約社員（n=381）</c:v>
                </c:pt>
                <c:pt idx="6">
                  <c:v>自営業（商工サービス）（n=270）</c:v>
                </c:pt>
                <c:pt idx="7">
                  <c:v>SOHO（n=40）</c:v>
                </c:pt>
                <c:pt idx="8">
                  <c:v>農林漁業（n=6）</c:v>
                </c:pt>
                <c:pt idx="9">
                  <c:v>専門職（弁護士・税理士等・医療関連）（n=123）</c:v>
                </c:pt>
                <c:pt idx="10">
                  <c:v>パート・アルバイト（n=684）</c:v>
                </c:pt>
                <c:pt idx="11">
                  <c:v>専業主婦・主夫（n=773）</c:v>
                </c:pt>
                <c:pt idx="12">
                  <c:v>学生（n=45）</c:v>
                </c:pt>
                <c:pt idx="13">
                  <c:v>無職（n=873）</c:v>
                </c:pt>
                <c:pt idx="14">
                  <c:v>その他の職業（n=93）</c:v>
                </c:pt>
              </c:strCache>
            </c:strRef>
          </c:cat>
          <c:val>
            <c:numRef>
              <c:f>'0118_%'!$E$3:$E$17</c:f>
              <c:numCache>
                <c:formatCode>0%</c:formatCode>
                <c:ptCount val="15"/>
                <c:pt idx="0">
                  <c:v>5.3199999999999997E-2</c:v>
                </c:pt>
                <c:pt idx="1">
                  <c:v>9.7244732576985418E-2</c:v>
                </c:pt>
                <c:pt idx="2">
                  <c:v>0.10683760683760683</c:v>
                </c:pt>
                <c:pt idx="3">
                  <c:v>0.05</c:v>
                </c:pt>
                <c:pt idx="4">
                  <c:v>6.1111111111111109E-2</c:v>
                </c:pt>
                <c:pt idx="5">
                  <c:v>4.7244094488188976E-2</c:v>
                </c:pt>
                <c:pt idx="6">
                  <c:v>5.185185185185185E-2</c:v>
                </c:pt>
                <c:pt idx="7">
                  <c:v>0</c:v>
                </c:pt>
                <c:pt idx="8">
                  <c:v>0</c:v>
                </c:pt>
                <c:pt idx="9">
                  <c:v>0.10569105691056911</c:v>
                </c:pt>
                <c:pt idx="10">
                  <c:v>4.6783625730994149E-2</c:v>
                </c:pt>
                <c:pt idx="11">
                  <c:v>1.6817593790426907E-2</c:v>
                </c:pt>
                <c:pt idx="12">
                  <c:v>4.4444444444444446E-2</c:v>
                </c:pt>
                <c:pt idx="13">
                  <c:v>1.0752688172043012E-2</c:v>
                </c:pt>
                <c:pt idx="14">
                  <c:v>4.3010752688172046E-2</c:v>
                </c:pt>
              </c:numCache>
            </c:numRef>
          </c:val>
          <c:extLst>
            <c:ext xmlns:c16="http://schemas.microsoft.com/office/drawing/2014/chart" uri="{C3380CC4-5D6E-409C-BE32-E72D297353CC}">
              <c16:uniqueId val="{00000003-985B-4FC3-B8DD-6DA609EC8C0D}"/>
            </c:ext>
          </c:extLst>
        </c:ser>
        <c:ser>
          <c:idx val="4"/>
          <c:order val="4"/>
          <c:tx>
            <c:strRef>
              <c:f>'0118_%'!$F$2</c:f>
              <c:strCache>
                <c:ptCount val="1"/>
                <c:pt idx="0">
                  <c:v>30名以上</c:v>
                </c:pt>
              </c:strCache>
            </c:strRef>
          </c:tx>
          <c:spPr>
            <a:gradFill rotWithShape="1">
              <a:gsLst>
                <a:gs pos="0">
                  <a:schemeClr val="accent5">
                    <a:tint val="93000"/>
                    <a:shade val="51000"/>
                    <a:satMod val="130000"/>
                  </a:schemeClr>
                </a:gs>
                <a:gs pos="80000">
                  <a:schemeClr val="accent5">
                    <a:tint val="93000"/>
                    <a:shade val="93000"/>
                    <a:satMod val="130000"/>
                  </a:schemeClr>
                </a:gs>
                <a:gs pos="100000">
                  <a:schemeClr val="accent5">
                    <a:tint val="93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'0118_%'!$A$3:$A$17</c:f>
              <c:strCache>
                <c:ptCount val="15"/>
                <c:pt idx="0">
                  <c:v>全体（ｎ＝5000）</c:v>
                </c:pt>
                <c:pt idx="1">
                  <c:v>会社勤務（一般社員）（ｎ=1234）</c:v>
                </c:pt>
                <c:pt idx="2">
                  <c:v>会社勤務（管理職）（ｎ=234）</c:v>
                </c:pt>
                <c:pt idx="3">
                  <c:v>会社経営（経営者・役員）（n=100）</c:v>
                </c:pt>
                <c:pt idx="4">
                  <c:v>公務員・教職員・非営利団体職員（n=180）</c:v>
                </c:pt>
                <c:pt idx="5">
                  <c:v>派遣社員・契約社員（n=381）</c:v>
                </c:pt>
                <c:pt idx="6">
                  <c:v>自営業（商工サービス）（n=270）</c:v>
                </c:pt>
                <c:pt idx="7">
                  <c:v>SOHO（n=40）</c:v>
                </c:pt>
                <c:pt idx="8">
                  <c:v>農林漁業（n=6）</c:v>
                </c:pt>
                <c:pt idx="9">
                  <c:v>専門職（弁護士・税理士等・医療関連）（n=123）</c:v>
                </c:pt>
                <c:pt idx="10">
                  <c:v>パート・アルバイト（n=684）</c:v>
                </c:pt>
                <c:pt idx="11">
                  <c:v>専業主婦・主夫（n=773）</c:v>
                </c:pt>
                <c:pt idx="12">
                  <c:v>学生（n=45）</c:v>
                </c:pt>
                <c:pt idx="13">
                  <c:v>無職（n=873）</c:v>
                </c:pt>
                <c:pt idx="14">
                  <c:v>その他の職業（n=93）</c:v>
                </c:pt>
              </c:strCache>
            </c:strRef>
          </c:cat>
          <c:val>
            <c:numRef>
              <c:f>'0118_%'!$F$3:$F$17</c:f>
              <c:numCache>
                <c:formatCode>0%</c:formatCode>
                <c:ptCount val="15"/>
                <c:pt idx="0">
                  <c:v>8.2000000000000003E-2</c:v>
                </c:pt>
                <c:pt idx="1">
                  <c:v>0.11345218800648298</c:v>
                </c:pt>
                <c:pt idx="2">
                  <c:v>0.18803418803418803</c:v>
                </c:pt>
                <c:pt idx="3">
                  <c:v>0.21</c:v>
                </c:pt>
                <c:pt idx="4">
                  <c:v>0.27777777777777779</c:v>
                </c:pt>
                <c:pt idx="5">
                  <c:v>7.874015748031496E-2</c:v>
                </c:pt>
                <c:pt idx="6">
                  <c:v>8.8888888888888892E-2</c:v>
                </c:pt>
                <c:pt idx="7">
                  <c:v>0</c:v>
                </c:pt>
                <c:pt idx="8">
                  <c:v>0</c:v>
                </c:pt>
                <c:pt idx="9">
                  <c:v>0.26829268292682928</c:v>
                </c:pt>
                <c:pt idx="10">
                  <c:v>7.0175438596491224E-2</c:v>
                </c:pt>
                <c:pt idx="11">
                  <c:v>7.7619663648124193E-3</c:v>
                </c:pt>
                <c:pt idx="12">
                  <c:v>0.1111111111111111</c:v>
                </c:pt>
                <c:pt idx="13">
                  <c:v>5.9737156511350063E-3</c:v>
                </c:pt>
                <c:pt idx="14">
                  <c:v>4.3010752688172046E-2</c:v>
                </c:pt>
              </c:numCache>
            </c:numRef>
          </c:val>
          <c:extLst>
            <c:ext xmlns:c16="http://schemas.microsoft.com/office/drawing/2014/chart" uri="{C3380CC4-5D6E-409C-BE32-E72D297353CC}">
              <c16:uniqueId val="{00000004-985B-4FC3-B8DD-6DA609EC8C0D}"/>
            </c:ext>
          </c:extLst>
        </c:ser>
        <c:ser>
          <c:idx val="5"/>
          <c:order val="5"/>
          <c:tx>
            <c:strRef>
              <c:f>'0118_%'!$G$2</c:f>
              <c:strCache>
                <c:ptCount val="1"/>
                <c:pt idx="0">
                  <c:v>わからない</c:v>
                </c:pt>
              </c:strCache>
            </c:strRef>
          </c:tx>
          <c:spPr>
            <a:gradFill rotWithShape="1">
              <a:gsLst>
                <a:gs pos="0">
                  <a:schemeClr val="accent5">
                    <a:tint val="77000"/>
                    <a:shade val="51000"/>
                    <a:satMod val="130000"/>
                  </a:schemeClr>
                </a:gs>
                <a:gs pos="80000">
                  <a:schemeClr val="accent5">
                    <a:tint val="77000"/>
                    <a:shade val="93000"/>
                    <a:satMod val="130000"/>
                  </a:schemeClr>
                </a:gs>
                <a:gs pos="100000">
                  <a:schemeClr val="accent5">
                    <a:tint val="77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'0118_%'!$A$3:$A$17</c:f>
              <c:strCache>
                <c:ptCount val="15"/>
                <c:pt idx="0">
                  <c:v>全体（ｎ＝5000）</c:v>
                </c:pt>
                <c:pt idx="1">
                  <c:v>会社勤務（一般社員）（ｎ=1234）</c:v>
                </c:pt>
                <c:pt idx="2">
                  <c:v>会社勤務（管理職）（ｎ=234）</c:v>
                </c:pt>
                <c:pt idx="3">
                  <c:v>会社経営（経営者・役員）（n=100）</c:v>
                </c:pt>
                <c:pt idx="4">
                  <c:v>公務員・教職員・非営利団体職員（n=180）</c:v>
                </c:pt>
                <c:pt idx="5">
                  <c:v>派遣社員・契約社員（n=381）</c:v>
                </c:pt>
                <c:pt idx="6">
                  <c:v>自営業（商工サービス）（n=270）</c:v>
                </c:pt>
                <c:pt idx="7">
                  <c:v>SOHO（n=40）</c:v>
                </c:pt>
                <c:pt idx="8">
                  <c:v>農林漁業（n=6）</c:v>
                </c:pt>
                <c:pt idx="9">
                  <c:v>専門職（弁護士・税理士等・医療関連）（n=123）</c:v>
                </c:pt>
                <c:pt idx="10">
                  <c:v>パート・アルバイト（n=684）</c:v>
                </c:pt>
                <c:pt idx="11">
                  <c:v>専業主婦・主夫（n=773）</c:v>
                </c:pt>
                <c:pt idx="12">
                  <c:v>学生（n=45）</c:v>
                </c:pt>
                <c:pt idx="13">
                  <c:v>無職（n=873）</c:v>
                </c:pt>
                <c:pt idx="14">
                  <c:v>その他の職業（n=93）</c:v>
                </c:pt>
              </c:strCache>
            </c:strRef>
          </c:cat>
          <c:val>
            <c:numRef>
              <c:f>'0118_%'!$G$3:$G$17</c:f>
              <c:numCache>
                <c:formatCode>0%</c:formatCode>
                <c:ptCount val="15"/>
                <c:pt idx="0">
                  <c:v>0.13220000000000001</c:v>
                </c:pt>
                <c:pt idx="1">
                  <c:v>0.14748784440842788</c:v>
                </c:pt>
                <c:pt idx="2">
                  <c:v>0.11538461538461539</c:v>
                </c:pt>
                <c:pt idx="3">
                  <c:v>0.08</c:v>
                </c:pt>
                <c:pt idx="4">
                  <c:v>0.1111111111111111</c:v>
                </c:pt>
                <c:pt idx="5">
                  <c:v>0.13648293963254593</c:v>
                </c:pt>
                <c:pt idx="6">
                  <c:v>0.12222222222222222</c:v>
                </c:pt>
                <c:pt idx="7">
                  <c:v>0.05</c:v>
                </c:pt>
                <c:pt idx="8">
                  <c:v>0</c:v>
                </c:pt>
                <c:pt idx="9">
                  <c:v>0.14634146341463414</c:v>
                </c:pt>
                <c:pt idx="10">
                  <c:v>0.14035087719298245</c:v>
                </c:pt>
                <c:pt idx="11">
                  <c:v>9.9611901681759374E-2</c:v>
                </c:pt>
                <c:pt idx="12">
                  <c:v>0.2</c:v>
                </c:pt>
                <c:pt idx="13">
                  <c:v>0.13620071684587814</c:v>
                </c:pt>
                <c:pt idx="14">
                  <c:v>0.24731182795698925</c:v>
                </c:pt>
              </c:numCache>
            </c:numRef>
          </c:val>
          <c:extLst>
            <c:ext xmlns:c16="http://schemas.microsoft.com/office/drawing/2014/chart" uri="{C3380CC4-5D6E-409C-BE32-E72D297353CC}">
              <c16:uniqueId val="{00000005-985B-4FC3-B8DD-6DA609EC8C0D}"/>
            </c:ext>
          </c:extLst>
        </c:ser>
        <c:dLbls>
          <c:dLblPos val="ctr"/>
          <c:showLegendKey val="0"/>
          <c:showVal val="1"/>
          <c:showCatName val="0"/>
          <c:showSerName val="0"/>
          <c:showPercent val="0"/>
          <c:showBubbleSize val="0"/>
        </c:dLbls>
        <c:gapWidth val="150"/>
        <c:overlap val="100"/>
        <c:axId val="128351232"/>
        <c:axId val="128361216"/>
      </c:barChart>
      <c:catAx>
        <c:axId val="128351232"/>
        <c:scaling>
          <c:orientation val="maxMin"/>
        </c:scaling>
        <c:delete val="1"/>
        <c:axPos val="l"/>
        <c:numFmt formatCode="General" sourceLinked="1"/>
        <c:majorTickMark val="none"/>
        <c:minorTickMark val="none"/>
        <c:tickLblPos val="nextTo"/>
        <c:crossAx val="128361216"/>
        <c:crosses val="autoZero"/>
        <c:auto val="1"/>
        <c:lblAlgn val="ctr"/>
        <c:lblOffset val="100"/>
        <c:noMultiLvlLbl val="0"/>
      </c:catAx>
      <c:valAx>
        <c:axId val="12836121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8351232"/>
        <c:crosses val="autoZero"/>
        <c:crossBetween val="between"/>
      </c:valAx>
      <c:spPr>
        <a:noFill/>
        <a:ln>
          <a:noFill/>
        </a:ln>
        <a:effectLst/>
      </c:spPr>
    </c:plotArea>
    <c:legend>
      <c:legendPos val="b"/>
      <c:layout>
        <c:manualLayout>
          <c:xMode val="edge"/>
          <c:yMode val="edge"/>
          <c:x val="0.1055644138232721"/>
          <c:y val="0.86890549043696952"/>
          <c:w val="0.77636373578302698"/>
          <c:h val="0.1114301937325696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withinLinear" id="18">
  <a:schemeClr val="accent5"/>
</cs:colorStyle>
</file>

<file path=ppt/charts/colors9.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0.34759</cdr:x>
      <cdr:y>0.16629</cdr:y>
    </cdr:from>
    <cdr:to>
      <cdr:x>0.37366</cdr:x>
      <cdr:y>0.27206</cdr:y>
    </cdr:to>
    <cdr:cxnSp macro="">
      <cdr:nvCxnSpPr>
        <cdr:cNvPr id="2" name="直線矢印コネクタ 1"/>
        <cdr:cNvCxnSpPr/>
      </cdr:nvCxnSpPr>
      <cdr:spPr>
        <a:xfrm xmlns:a="http://schemas.openxmlformats.org/drawingml/2006/main" flipV="1">
          <a:off x="2879820" y="794844"/>
          <a:ext cx="216024" cy="505562"/>
        </a:xfrm>
        <a:prstGeom xmlns:a="http://schemas.openxmlformats.org/drawingml/2006/main" prst="straightConnector1">
          <a:avLst/>
        </a:prstGeom>
        <a:ln xmlns:a="http://schemas.openxmlformats.org/drawingml/2006/main" w="25400">
          <a:solidFill>
            <a:srgbClr val="FF0000"/>
          </a:solidFill>
          <a:prstDash val="sysDot"/>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0.42581</cdr:x>
      <cdr:y>0.39169</cdr:y>
    </cdr:from>
    <cdr:to>
      <cdr:x>0.46926</cdr:x>
      <cdr:y>0.5</cdr:y>
    </cdr:to>
    <cdr:cxnSp macro="">
      <cdr:nvCxnSpPr>
        <cdr:cNvPr id="4" name="直線矢印コネクタ 3"/>
        <cdr:cNvCxnSpPr/>
      </cdr:nvCxnSpPr>
      <cdr:spPr>
        <a:xfrm xmlns:a="http://schemas.openxmlformats.org/drawingml/2006/main">
          <a:off x="3527892" y="1872224"/>
          <a:ext cx="360040" cy="517684"/>
        </a:xfrm>
        <a:prstGeom xmlns:a="http://schemas.openxmlformats.org/drawingml/2006/main" prst="straightConnector1">
          <a:avLst/>
        </a:prstGeom>
        <a:ln xmlns:a="http://schemas.openxmlformats.org/drawingml/2006/main" w="25400">
          <a:solidFill>
            <a:srgbClr val="FF0000"/>
          </a:solidFill>
          <a:prstDash val="sysDot"/>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190" cy="498662"/>
          </a:xfrm>
          <a:prstGeom prst="rect">
            <a:avLst/>
          </a:prstGeom>
        </p:spPr>
        <p:txBody>
          <a:bodyPr vert="horz" lIns="93232" tIns="46616" rIns="93232" bIns="466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384" y="0"/>
            <a:ext cx="2949190" cy="498662"/>
          </a:xfrm>
          <a:prstGeom prst="rect">
            <a:avLst/>
          </a:prstGeom>
        </p:spPr>
        <p:txBody>
          <a:bodyPr vert="horz" lIns="93232" tIns="46616" rIns="93232" bIns="46616" rtlCol="0"/>
          <a:lstStyle>
            <a:lvl1pPr algn="r">
              <a:defRPr sz="1200"/>
            </a:lvl1pPr>
          </a:lstStyle>
          <a:p>
            <a:fld id="{DFC5BB29-F863-4876-AB8E-1598ECB42B29}" type="datetimeFigureOut">
              <a:rPr kumimoji="1" lang="ja-JP" altLang="en-US" smtClean="0"/>
              <a:t>2019/2/8</a:t>
            </a:fld>
            <a:endParaRPr kumimoji="1" lang="ja-JP" altLang="en-US"/>
          </a:p>
        </p:txBody>
      </p:sp>
      <p:sp>
        <p:nvSpPr>
          <p:cNvPr id="4" name="フッター プレースホルダー 3"/>
          <p:cNvSpPr>
            <a:spLocks noGrp="1"/>
          </p:cNvSpPr>
          <p:nvPr>
            <p:ph type="ftr" sz="quarter" idx="2"/>
          </p:nvPr>
        </p:nvSpPr>
        <p:spPr>
          <a:xfrm>
            <a:off x="1" y="9440676"/>
            <a:ext cx="2949190" cy="498662"/>
          </a:xfrm>
          <a:prstGeom prst="rect">
            <a:avLst/>
          </a:prstGeom>
        </p:spPr>
        <p:txBody>
          <a:bodyPr vert="horz" lIns="93232" tIns="46616" rIns="93232" bIns="466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384" y="9440676"/>
            <a:ext cx="2949190" cy="498662"/>
          </a:xfrm>
          <a:prstGeom prst="rect">
            <a:avLst/>
          </a:prstGeom>
        </p:spPr>
        <p:txBody>
          <a:bodyPr vert="horz" lIns="93232" tIns="46616" rIns="93232" bIns="46616" rtlCol="0" anchor="b"/>
          <a:lstStyle>
            <a:lvl1pPr algn="r">
              <a:defRPr sz="1200"/>
            </a:lvl1pPr>
          </a:lstStyle>
          <a:p>
            <a:fld id="{E0DA49D2-5F23-4446-AC3F-3C851930ADD9}" type="slidenum">
              <a:rPr kumimoji="1" lang="ja-JP" altLang="en-US" smtClean="0"/>
              <a:t>‹#›</a:t>
            </a:fld>
            <a:endParaRPr kumimoji="1" lang="ja-JP" altLang="en-US"/>
          </a:p>
        </p:txBody>
      </p:sp>
    </p:spTree>
    <p:extLst>
      <p:ext uri="{BB962C8B-B14F-4D97-AF65-F5344CB8AC3E}">
        <p14:creationId xmlns:p14="http://schemas.microsoft.com/office/powerpoint/2010/main" val="3711380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13749879-CB0F-468F-BC77-69F07B8B3503}" type="datetimeFigureOut">
              <a:rPr kumimoji="1" lang="ja-JP" altLang="en-US" smtClean="0"/>
              <a:t>2019/2/8</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A7410FCF-D366-430A-AAB4-A8B228ABE051}" type="slidenum">
              <a:rPr kumimoji="1" lang="ja-JP" altLang="en-US" smtClean="0"/>
              <a:t>‹#›</a:t>
            </a:fld>
            <a:endParaRPr kumimoji="1" lang="ja-JP" altLang="en-US"/>
          </a:p>
        </p:txBody>
      </p:sp>
    </p:spTree>
    <p:extLst>
      <p:ext uri="{BB962C8B-B14F-4D97-AF65-F5344CB8AC3E}">
        <p14:creationId xmlns:p14="http://schemas.microsoft.com/office/powerpoint/2010/main" val="35754757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1</a:t>
            </a:fld>
            <a:endParaRPr kumimoji="1" lang="ja-JP" altLang="en-US"/>
          </a:p>
        </p:txBody>
      </p:sp>
    </p:spTree>
    <p:extLst>
      <p:ext uri="{BB962C8B-B14F-4D97-AF65-F5344CB8AC3E}">
        <p14:creationId xmlns:p14="http://schemas.microsoft.com/office/powerpoint/2010/main" val="3661287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10</a:t>
            </a:fld>
            <a:endParaRPr kumimoji="1" lang="ja-JP" altLang="en-US"/>
          </a:p>
        </p:txBody>
      </p:sp>
    </p:spTree>
    <p:extLst>
      <p:ext uri="{BB962C8B-B14F-4D97-AF65-F5344CB8AC3E}">
        <p14:creationId xmlns:p14="http://schemas.microsoft.com/office/powerpoint/2010/main" val="1793950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12</a:t>
            </a:fld>
            <a:endParaRPr kumimoji="1" lang="ja-JP" altLang="en-US"/>
          </a:p>
        </p:txBody>
      </p:sp>
    </p:spTree>
    <p:extLst>
      <p:ext uri="{BB962C8B-B14F-4D97-AF65-F5344CB8AC3E}">
        <p14:creationId xmlns:p14="http://schemas.microsoft.com/office/powerpoint/2010/main" val="2845180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14</a:t>
            </a:fld>
            <a:endParaRPr kumimoji="1" lang="ja-JP" altLang="en-US"/>
          </a:p>
        </p:txBody>
      </p:sp>
    </p:spTree>
    <p:extLst>
      <p:ext uri="{BB962C8B-B14F-4D97-AF65-F5344CB8AC3E}">
        <p14:creationId xmlns:p14="http://schemas.microsoft.com/office/powerpoint/2010/main" val="1640542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15</a:t>
            </a:fld>
            <a:endParaRPr kumimoji="1" lang="ja-JP" altLang="en-US"/>
          </a:p>
        </p:txBody>
      </p:sp>
    </p:spTree>
    <p:extLst>
      <p:ext uri="{BB962C8B-B14F-4D97-AF65-F5344CB8AC3E}">
        <p14:creationId xmlns:p14="http://schemas.microsoft.com/office/powerpoint/2010/main" val="2605310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16</a:t>
            </a:fld>
            <a:endParaRPr kumimoji="1" lang="ja-JP" altLang="en-US"/>
          </a:p>
        </p:txBody>
      </p:sp>
    </p:spTree>
    <p:extLst>
      <p:ext uri="{BB962C8B-B14F-4D97-AF65-F5344CB8AC3E}">
        <p14:creationId xmlns:p14="http://schemas.microsoft.com/office/powerpoint/2010/main" val="1754763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17</a:t>
            </a:fld>
            <a:endParaRPr kumimoji="1" lang="ja-JP" altLang="en-US"/>
          </a:p>
        </p:txBody>
      </p:sp>
    </p:spTree>
    <p:extLst>
      <p:ext uri="{BB962C8B-B14F-4D97-AF65-F5344CB8AC3E}">
        <p14:creationId xmlns:p14="http://schemas.microsoft.com/office/powerpoint/2010/main" val="2946140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19</a:t>
            </a:fld>
            <a:endParaRPr kumimoji="1" lang="ja-JP" altLang="en-US"/>
          </a:p>
        </p:txBody>
      </p:sp>
    </p:spTree>
    <p:extLst>
      <p:ext uri="{BB962C8B-B14F-4D97-AF65-F5344CB8AC3E}">
        <p14:creationId xmlns:p14="http://schemas.microsoft.com/office/powerpoint/2010/main" val="484155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20</a:t>
            </a:fld>
            <a:endParaRPr kumimoji="1" lang="ja-JP" altLang="en-US"/>
          </a:p>
        </p:txBody>
      </p:sp>
    </p:spTree>
    <p:extLst>
      <p:ext uri="{BB962C8B-B14F-4D97-AF65-F5344CB8AC3E}">
        <p14:creationId xmlns:p14="http://schemas.microsoft.com/office/powerpoint/2010/main" val="2654736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21</a:t>
            </a:fld>
            <a:endParaRPr kumimoji="1" lang="ja-JP" altLang="en-US"/>
          </a:p>
        </p:txBody>
      </p:sp>
    </p:spTree>
    <p:extLst>
      <p:ext uri="{BB962C8B-B14F-4D97-AF65-F5344CB8AC3E}">
        <p14:creationId xmlns:p14="http://schemas.microsoft.com/office/powerpoint/2010/main" val="1930522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22</a:t>
            </a:fld>
            <a:endParaRPr kumimoji="1" lang="ja-JP" altLang="en-US"/>
          </a:p>
        </p:txBody>
      </p:sp>
    </p:spTree>
    <p:extLst>
      <p:ext uri="{BB962C8B-B14F-4D97-AF65-F5344CB8AC3E}">
        <p14:creationId xmlns:p14="http://schemas.microsoft.com/office/powerpoint/2010/main" val="1214085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2</a:t>
            </a:fld>
            <a:endParaRPr kumimoji="1" lang="ja-JP" altLang="en-US"/>
          </a:p>
        </p:txBody>
      </p:sp>
    </p:spTree>
    <p:extLst>
      <p:ext uri="{BB962C8B-B14F-4D97-AF65-F5344CB8AC3E}">
        <p14:creationId xmlns:p14="http://schemas.microsoft.com/office/powerpoint/2010/main" val="1750795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23</a:t>
            </a:fld>
            <a:endParaRPr kumimoji="1" lang="ja-JP" altLang="en-US"/>
          </a:p>
        </p:txBody>
      </p:sp>
    </p:spTree>
    <p:extLst>
      <p:ext uri="{BB962C8B-B14F-4D97-AF65-F5344CB8AC3E}">
        <p14:creationId xmlns:p14="http://schemas.microsoft.com/office/powerpoint/2010/main" val="2697542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24</a:t>
            </a:fld>
            <a:endParaRPr kumimoji="1" lang="ja-JP" altLang="en-US"/>
          </a:p>
        </p:txBody>
      </p:sp>
    </p:spTree>
    <p:extLst>
      <p:ext uri="{BB962C8B-B14F-4D97-AF65-F5344CB8AC3E}">
        <p14:creationId xmlns:p14="http://schemas.microsoft.com/office/powerpoint/2010/main" val="2452680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25</a:t>
            </a:fld>
            <a:endParaRPr kumimoji="1" lang="ja-JP" altLang="en-US"/>
          </a:p>
        </p:txBody>
      </p:sp>
    </p:spTree>
    <p:extLst>
      <p:ext uri="{BB962C8B-B14F-4D97-AF65-F5344CB8AC3E}">
        <p14:creationId xmlns:p14="http://schemas.microsoft.com/office/powerpoint/2010/main" val="31169198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26</a:t>
            </a:fld>
            <a:endParaRPr kumimoji="1" lang="ja-JP" altLang="en-US"/>
          </a:p>
        </p:txBody>
      </p:sp>
    </p:spTree>
    <p:extLst>
      <p:ext uri="{BB962C8B-B14F-4D97-AF65-F5344CB8AC3E}">
        <p14:creationId xmlns:p14="http://schemas.microsoft.com/office/powerpoint/2010/main" val="1173074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28</a:t>
            </a:fld>
            <a:endParaRPr kumimoji="1" lang="ja-JP" altLang="en-US"/>
          </a:p>
        </p:txBody>
      </p:sp>
    </p:spTree>
    <p:extLst>
      <p:ext uri="{BB962C8B-B14F-4D97-AF65-F5344CB8AC3E}">
        <p14:creationId xmlns:p14="http://schemas.microsoft.com/office/powerpoint/2010/main" val="1601203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29</a:t>
            </a:fld>
            <a:endParaRPr kumimoji="1" lang="ja-JP" altLang="en-US"/>
          </a:p>
        </p:txBody>
      </p:sp>
    </p:spTree>
    <p:extLst>
      <p:ext uri="{BB962C8B-B14F-4D97-AF65-F5344CB8AC3E}">
        <p14:creationId xmlns:p14="http://schemas.microsoft.com/office/powerpoint/2010/main" val="2594325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30</a:t>
            </a:fld>
            <a:endParaRPr kumimoji="1" lang="ja-JP" altLang="en-US"/>
          </a:p>
        </p:txBody>
      </p:sp>
    </p:spTree>
    <p:extLst>
      <p:ext uri="{BB962C8B-B14F-4D97-AF65-F5344CB8AC3E}">
        <p14:creationId xmlns:p14="http://schemas.microsoft.com/office/powerpoint/2010/main" val="2553003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31</a:t>
            </a:fld>
            <a:endParaRPr kumimoji="1" lang="ja-JP" altLang="en-US"/>
          </a:p>
        </p:txBody>
      </p:sp>
    </p:spTree>
    <p:extLst>
      <p:ext uri="{BB962C8B-B14F-4D97-AF65-F5344CB8AC3E}">
        <p14:creationId xmlns:p14="http://schemas.microsoft.com/office/powerpoint/2010/main" val="1096546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32</a:t>
            </a:fld>
            <a:endParaRPr kumimoji="1" lang="ja-JP" altLang="en-US"/>
          </a:p>
        </p:txBody>
      </p:sp>
    </p:spTree>
    <p:extLst>
      <p:ext uri="{BB962C8B-B14F-4D97-AF65-F5344CB8AC3E}">
        <p14:creationId xmlns:p14="http://schemas.microsoft.com/office/powerpoint/2010/main" val="360346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33</a:t>
            </a:fld>
            <a:endParaRPr kumimoji="1" lang="ja-JP" altLang="en-US"/>
          </a:p>
        </p:txBody>
      </p:sp>
    </p:spTree>
    <p:extLst>
      <p:ext uri="{BB962C8B-B14F-4D97-AF65-F5344CB8AC3E}">
        <p14:creationId xmlns:p14="http://schemas.microsoft.com/office/powerpoint/2010/main" val="4222120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3</a:t>
            </a:fld>
            <a:endParaRPr kumimoji="1" lang="ja-JP" altLang="en-US"/>
          </a:p>
        </p:txBody>
      </p:sp>
    </p:spTree>
    <p:extLst>
      <p:ext uri="{BB962C8B-B14F-4D97-AF65-F5344CB8AC3E}">
        <p14:creationId xmlns:p14="http://schemas.microsoft.com/office/powerpoint/2010/main" val="1380156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34</a:t>
            </a:fld>
            <a:endParaRPr kumimoji="1" lang="ja-JP" altLang="en-US"/>
          </a:p>
        </p:txBody>
      </p:sp>
    </p:spTree>
    <p:extLst>
      <p:ext uri="{BB962C8B-B14F-4D97-AF65-F5344CB8AC3E}">
        <p14:creationId xmlns:p14="http://schemas.microsoft.com/office/powerpoint/2010/main" val="846301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4</a:t>
            </a:fld>
            <a:endParaRPr kumimoji="1" lang="ja-JP" altLang="en-US"/>
          </a:p>
        </p:txBody>
      </p:sp>
    </p:spTree>
    <p:extLst>
      <p:ext uri="{BB962C8B-B14F-4D97-AF65-F5344CB8AC3E}">
        <p14:creationId xmlns:p14="http://schemas.microsoft.com/office/powerpoint/2010/main" val="297437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5</a:t>
            </a:fld>
            <a:endParaRPr kumimoji="1" lang="ja-JP" altLang="en-US"/>
          </a:p>
        </p:txBody>
      </p:sp>
    </p:spTree>
    <p:extLst>
      <p:ext uri="{BB962C8B-B14F-4D97-AF65-F5344CB8AC3E}">
        <p14:creationId xmlns:p14="http://schemas.microsoft.com/office/powerpoint/2010/main" val="3406236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6</a:t>
            </a:fld>
            <a:endParaRPr kumimoji="1" lang="ja-JP" altLang="en-US"/>
          </a:p>
        </p:txBody>
      </p:sp>
    </p:spTree>
    <p:extLst>
      <p:ext uri="{BB962C8B-B14F-4D97-AF65-F5344CB8AC3E}">
        <p14:creationId xmlns:p14="http://schemas.microsoft.com/office/powerpoint/2010/main" val="3321326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7</a:t>
            </a:fld>
            <a:endParaRPr kumimoji="1" lang="ja-JP" altLang="en-US"/>
          </a:p>
        </p:txBody>
      </p:sp>
    </p:spTree>
    <p:extLst>
      <p:ext uri="{BB962C8B-B14F-4D97-AF65-F5344CB8AC3E}">
        <p14:creationId xmlns:p14="http://schemas.microsoft.com/office/powerpoint/2010/main" val="3105444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8</a:t>
            </a:fld>
            <a:endParaRPr kumimoji="1" lang="ja-JP" altLang="en-US"/>
          </a:p>
        </p:txBody>
      </p:sp>
    </p:spTree>
    <p:extLst>
      <p:ext uri="{BB962C8B-B14F-4D97-AF65-F5344CB8AC3E}">
        <p14:creationId xmlns:p14="http://schemas.microsoft.com/office/powerpoint/2010/main" val="3631066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9</a:t>
            </a:fld>
            <a:endParaRPr kumimoji="1" lang="ja-JP" altLang="en-US"/>
          </a:p>
        </p:txBody>
      </p:sp>
    </p:spTree>
    <p:extLst>
      <p:ext uri="{BB962C8B-B14F-4D97-AF65-F5344CB8AC3E}">
        <p14:creationId xmlns:p14="http://schemas.microsoft.com/office/powerpoint/2010/main" val="978460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5A6EFB6-D8F8-40C3-8C6B-BC1BE0C24AA8}" type="datetime1">
              <a:rPr kumimoji="1" lang="ja-JP" altLang="en-US" smtClean="0"/>
              <a:t>2019/2/8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50EAC4-D7E7-4DFD-AC19-7FE0EBB6D1F9}" type="slidenum">
              <a:rPr kumimoji="1" lang="ja-JP" altLang="en-US" smtClean="0"/>
              <a:t>‹#›</a:t>
            </a:fld>
            <a:endParaRPr kumimoji="1" lang="ja-JP" altLang="en-US"/>
          </a:p>
        </p:txBody>
      </p:sp>
    </p:spTree>
    <p:extLst>
      <p:ext uri="{BB962C8B-B14F-4D97-AF65-F5344CB8AC3E}">
        <p14:creationId xmlns:p14="http://schemas.microsoft.com/office/powerpoint/2010/main" val="2616973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8C088A8-C0CB-4772-93AD-E35F686E6F78}" type="datetime1">
              <a:rPr kumimoji="1" lang="ja-JP" altLang="en-US" smtClean="0"/>
              <a:t>2019/2/8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50EAC4-D7E7-4DFD-AC19-7FE0EBB6D1F9}" type="slidenum">
              <a:rPr kumimoji="1" lang="ja-JP" altLang="en-US" smtClean="0"/>
              <a:t>‹#›</a:t>
            </a:fld>
            <a:endParaRPr kumimoji="1" lang="ja-JP" altLang="en-US"/>
          </a:p>
        </p:txBody>
      </p:sp>
    </p:spTree>
    <p:extLst>
      <p:ext uri="{BB962C8B-B14F-4D97-AF65-F5344CB8AC3E}">
        <p14:creationId xmlns:p14="http://schemas.microsoft.com/office/powerpoint/2010/main" val="400625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09968A8-D059-4F27-9956-DEE78283ECBC}" type="datetime1">
              <a:rPr kumimoji="1" lang="ja-JP" altLang="en-US" smtClean="0"/>
              <a:t>2019/2/8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50EAC4-D7E7-4DFD-AC19-7FE0EBB6D1F9}" type="slidenum">
              <a:rPr kumimoji="1" lang="ja-JP" altLang="en-US" smtClean="0"/>
              <a:t>‹#›</a:t>
            </a:fld>
            <a:endParaRPr kumimoji="1" lang="ja-JP" altLang="en-US"/>
          </a:p>
        </p:txBody>
      </p:sp>
    </p:spTree>
    <p:extLst>
      <p:ext uri="{BB962C8B-B14F-4D97-AF65-F5344CB8AC3E}">
        <p14:creationId xmlns:p14="http://schemas.microsoft.com/office/powerpoint/2010/main" val="3661619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CB56615-6E50-47AF-A423-8FFB9590B783}" type="datetime1">
              <a:rPr kumimoji="1" lang="ja-JP" altLang="en-US" smtClean="0"/>
              <a:t>2019/2/8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50EAC4-D7E7-4DFD-AC19-7FE0EBB6D1F9}" type="slidenum">
              <a:rPr kumimoji="1" lang="ja-JP" altLang="en-US" smtClean="0"/>
              <a:t>‹#›</a:t>
            </a:fld>
            <a:endParaRPr kumimoji="1" lang="ja-JP" altLang="en-US"/>
          </a:p>
        </p:txBody>
      </p:sp>
    </p:spTree>
    <p:extLst>
      <p:ext uri="{BB962C8B-B14F-4D97-AF65-F5344CB8AC3E}">
        <p14:creationId xmlns:p14="http://schemas.microsoft.com/office/powerpoint/2010/main" val="343741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A2E407F-AC17-4865-93E0-10548BCD49C0}" type="datetime1">
              <a:rPr kumimoji="1" lang="ja-JP" altLang="en-US" smtClean="0"/>
              <a:t>2019/2/8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50EAC4-D7E7-4DFD-AC19-7FE0EBB6D1F9}" type="slidenum">
              <a:rPr kumimoji="1" lang="ja-JP" altLang="en-US" smtClean="0"/>
              <a:t>‹#›</a:t>
            </a:fld>
            <a:endParaRPr kumimoji="1" lang="ja-JP" altLang="en-US"/>
          </a:p>
        </p:txBody>
      </p:sp>
    </p:spTree>
    <p:extLst>
      <p:ext uri="{BB962C8B-B14F-4D97-AF65-F5344CB8AC3E}">
        <p14:creationId xmlns:p14="http://schemas.microsoft.com/office/powerpoint/2010/main" val="3293790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A4F4825-3190-4237-8240-7B2A230F9B68}" type="datetime1">
              <a:rPr kumimoji="1" lang="ja-JP" altLang="en-US" smtClean="0"/>
              <a:t>2019/2/8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B50EAC4-D7E7-4DFD-AC19-7FE0EBB6D1F9}" type="slidenum">
              <a:rPr kumimoji="1" lang="ja-JP" altLang="en-US" smtClean="0"/>
              <a:t>‹#›</a:t>
            </a:fld>
            <a:endParaRPr kumimoji="1" lang="ja-JP" altLang="en-US"/>
          </a:p>
        </p:txBody>
      </p:sp>
    </p:spTree>
    <p:extLst>
      <p:ext uri="{BB962C8B-B14F-4D97-AF65-F5344CB8AC3E}">
        <p14:creationId xmlns:p14="http://schemas.microsoft.com/office/powerpoint/2010/main" val="2744040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D3C3C56-B6C9-45E8-9E1C-177A90E1E902}" type="datetime1">
              <a:rPr kumimoji="1" lang="ja-JP" altLang="en-US" smtClean="0"/>
              <a:t>2019/2/8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B50EAC4-D7E7-4DFD-AC19-7FE0EBB6D1F9}" type="slidenum">
              <a:rPr kumimoji="1" lang="ja-JP" altLang="en-US" smtClean="0"/>
              <a:t>‹#›</a:t>
            </a:fld>
            <a:endParaRPr kumimoji="1" lang="ja-JP" altLang="en-US"/>
          </a:p>
        </p:txBody>
      </p:sp>
    </p:spTree>
    <p:extLst>
      <p:ext uri="{BB962C8B-B14F-4D97-AF65-F5344CB8AC3E}">
        <p14:creationId xmlns:p14="http://schemas.microsoft.com/office/powerpoint/2010/main" val="154027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CA2E293-E0F7-4E15-A56A-E1CE4D789E4D}" type="datetime1">
              <a:rPr kumimoji="1" lang="ja-JP" altLang="en-US" smtClean="0"/>
              <a:t>2019/2/8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B50EAC4-D7E7-4DFD-AC19-7FE0EBB6D1F9}" type="slidenum">
              <a:rPr kumimoji="1" lang="ja-JP" altLang="en-US" smtClean="0"/>
              <a:t>‹#›</a:t>
            </a:fld>
            <a:endParaRPr kumimoji="1" lang="ja-JP" altLang="en-US"/>
          </a:p>
        </p:txBody>
      </p:sp>
    </p:spTree>
    <p:extLst>
      <p:ext uri="{BB962C8B-B14F-4D97-AF65-F5344CB8AC3E}">
        <p14:creationId xmlns:p14="http://schemas.microsoft.com/office/powerpoint/2010/main" val="4019317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16FBF84-C61F-4458-B61F-FD7ACD9EB057}" type="datetime1">
              <a:rPr kumimoji="1" lang="ja-JP" altLang="en-US" smtClean="0"/>
              <a:t>2019/2/8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B50EAC4-D7E7-4DFD-AC19-7FE0EBB6D1F9}" type="slidenum">
              <a:rPr kumimoji="1" lang="ja-JP" altLang="en-US" smtClean="0"/>
              <a:t>‹#›</a:t>
            </a:fld>
            <a:endParaRPr kumimoji="1" lang="ja-JP" altLang="en-US"/>
          </a:p>
        </p:txBody>
      </p:sp>
    </p:spTree>
    <p:extLst>
      <p:ext uri="{BB962C8B-B14F-4D97-AF65-F5344CB8AC3E}">
        <p14:creationId xmlns:p14="http://schemas.microsoft.com/office/powerpoint/2010/main" val="294420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3902A8A-CCD4-4B4C-85A1-FD3A93E721CB}" type="datetime1">
              <a:rPr kumimoji="1" lang="ja-JP" altLang="en-US" smtClean="0"/>
              <a:t>2019/2/8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B50EAC4-D7E7-4DFD-AC19-7FE0EBB6D1F9}" type="slidenum">
              <a:rPr kumimoji="1" lang="ja-JP" altLang="en-US" smtClean="0"/>
              <a:t>‹#›</a:t>
            </a:fld>
            <a:endParaRPr kumimoji="1" lang="ja-JP" altLang="en-US"/>
          </a:p>
        </p:txBody>
      </p:sp>
    </p:spTree>
    <p:extLst>
      <p:ext uri="{BB962C8B-B14F-4D97-AF65-F5344CB8AC3E}">
        <p14:creationId xmlns:p14="http://schemas.microsoft.com/office/powerpoint/2010/main" val="3585171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A67B0F2-0664-4FF0-A0FA-98E6B95263B6}" type="datetime1">
              <a:rPr kumimoji="1" lang="ja-JP" altLang="en-US" smtClean="0"/>
              <a:t>2019/2/8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B50EAC4-D7E7-4DFD-AC19-7FE0EBB6D1F9}" type="slidenum">
              <a:rPr kumimoji="1" lang="ja-JP" altLang="en-US" smtClean="0"/>
              <a:t>‹#›</a:t>
            </a:fld>
            <a:endParaRPr kumimoji="1" lang="ja-JP" altLang="en-US"/>
          </a:p>
        </p:txBody>
      </p:sp>
    </p:spTree>
    <p:extLst>
      <p:ext uri="{BB962C8B-B14F-4D97-AF65-F5344CB8AC3E}">
        <p14:creationId xmlns:p14="http://schemas.microsoft.com/office/powerpoint/2010/main" val="3080363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2198A4-4D90-4D0E-9227-A71504687BF2}" type="datetime1">
              <a:rPr kumimoji="1" lang="ja-JP" altLang="en-US" smtClean="0"/>
              <a:t>2019/2/8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0EAC4-D7E7-4DFD-AC19-7FE0EBB6D1F9}" type="slidenum">
              <a:rPr kumimoji="1" lang="ja-JP" altLang="en-US" smtClean="0"/>
              <a:t>‹#›</a:t>
            </a:fld>
            <a:endParaRPr kumimoji="1" lang="ja-JP" altLang="en-US"/>
          </a:p>
        </p:txBody>
      </p:sp>
    </p:spTree>
    <p:extLst>
      <p:ext uri="{BB962C8B-B14F-4D97-AF65-F5344CB8AC3E}">
        <p14:creationId xmlns:p14="http://schemas.microsoft.com/office/powerpoint/2010/main" val="2403480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2105270"/>
            <a:ext cx="9144000" cy="792088"/>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（１）単独</a:t>
            </a: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世帯の増加や世帯の多様化に応じた住まい・まちづくり</a:t>
            </a:r>
          </a:p>
        </p:txBody>
      </p:sp>
      <p:sp>
        <p:nvSpPr>
          <p:cNvPr id="6" name="スライド番号プレースホルダー 1"/>
          <p:cNvSpPr>
            <a:spLocks noGrp="1"/>
          </p:cNvSpPr>
          <p:nvPr>
            <p:ph type="sldNum" sz="quarter" idx="12"/>
          </p:nvPr>
        </p:nvSpPr>
        <p:spPr>
          <a:xfrm>
            <a:off x="8431648" y="6517782"/>
            <a:ext cx="712351" cy="365125"/>
          </a:xfrm>
        </p:spPr>
        <p:txBody>
          <a:bodyPr/>
          <a:lstStyle/>
          <a:p>
            <a:fld id="{BEBE85B1-8F12-4F7B-A383-E6CF6791D3DF}" type="slidenum">
              <a:rPr kumimoji="1" lang="ja-JP" altLang="en-US" sz="1600" smtClean="0">
                <a:solidFill>
                  <a:schemeClr val="tx1"/>
                </a:solidFill>
              </a:rPr>
              <a:t>1</a:t>
            </a:fld>
            <a:endParaRPr kumimoji="1" lang="ja-JP" altLang="en-US" sz="1600" dirty="0">
              <a:solidFill>
                <a:schemeClr val="tx1"/>
              </a:solidFill>
            </a:endParaRPr>
          </a:p>
        </p:txBody>
      </p:sp>
      <p:sp>
        <p:nvSpPr>
          <p:cNvPr id="8" name="正方形/長方形 7"/>
          <p:cNvSpPr/>
          <p:nvPr/>
        </p:nvSpPr>
        <p:spPr>
          <a:xfrm>
            <a:off x="7898811" y="251356"/>
            <a:ext cx="1065677" cy="36933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資料</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350676" y="3861048"/>
            <a:ext cx="8253772" cy="1944216"/>
          </a:xfrm>
          <a:prstGeom prst="rect">
            <a:avLst/>
          </a:prstGeom>
          <a:noFill/>
          <a:ln w="12700">
            <a:solidFill>
              <a:schemeClr val="tx1"/>
            </a:solidFill>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spcBef>
                <a:spcPts val="600"/>
              </a:spcBef>
            </a:pP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　次</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92075" indent="-92075">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１</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回課題検討部会における意見</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Ｐ </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２．調査（</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インタ</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ーネットアンケート、</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関係者</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ヒアリング）</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Ｐ </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３．課題検討の方向性</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Ｐ</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４．</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データ</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Ｐ</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51165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住み替えの際に住みたいと思う特徴や</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サービス（全体）</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92" y="620688"/>
            <a:ext cx="8784896" cy="1421928"/>
          </a:xfrm>
          <a:prstGeom prst="rect">
            <a:avLst/>
          </a:prstGeom>
          <a:ln cmpd="sng">
            <a:solidFill>
              <a:schemeClr val="tx1"/>
            </a:solidFill>
          </a:ln>
        </p:spPr>
        <p:txBody>
          <a:bodyPr wrap="square">
            <a:spAutoFit/>
          </a:bodyPr>
          <a:lstStyle/>
          <a:p>
            <a:pPr marL="285750" indent="-285750">
              <a:lnSpc>
                <a:spcPct val="120000"/>
              </a:lnSpc>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rPr>
              <a:t>全体では「日当たりや空間</a:t>
            </a:r>
            <a:r>
              <a:rPr lang="ja-JP" altLang="en-US" dirty="0">
                <a:latin typeface="Meiryo UI" panose="020B0604030504040204" pitchFamily="50" charset="-128"/>
                <a:ea typeface="Meiryo UI" panose="020B0604030504040204" pitchFamily="50" charset="-128"/>
              </a:rPr>
              <a:t>に</a:t>
            </a:r>
            <a:r>
              <a:rPr lang="ja-JP" altLang="en-US" dirty="0" smtClean="0">
                <a:latin typeface="Meiryo UI" panose="020B0604030504040204" pitchFamily="50" charset="-128"/>
                <a:ea typeface="Meiryo UI" panose="020B0604030504040204" pitchFamily="50" charset="-128"/>
              </a:rPr>
              <a:t>ゆとり」</a:t>
            </a:r>
            <a:r>
              <a:rPr lang="ja-JP" altLang="en-US" dirty="0">
                <a:latin typeface="Meiryo UI" panose="020B0604030504040204" pitchFamily="50" charset="-128"/>
                <a:ea typeface="Meiryo UI" panose="020B0604030504040204" pitchFamily="50" charset="-128"/>
              </a:rPr>
              <a:t>が</a:t>
            </a:r>
            <a:r>
              <a:rPr lang="en-US" altLang="ja-JP" dirty="0" smtClean="0">
                <a:latin typeface="Meiryo UI" panose="020B0604030504040204" pitchFamily="50" charset="-128"/>
                <a:ea typeface="Meiryo UI" panose="020B0604030504040204" pitchFamily="50" charset="-128"/>
              </a:rPr>
              <a:t>74%</a:t>
            </a:r>
            <a:r>
              <a:rPr lang="ja-JP" altLang="en-US" dirty="0">
                <a:latin typeface="Meiryo UI" panose="020B0604030504040204" pitchFamily="50" charset="-128"/>
                <a:ea typeface="Meiryo UI" panose="020B0604030504040204" pitchFamily="50" charset="-128"/>
              </a:rPr>
              <a:t>と最も多く、「</a:t>
            </a:r>
            <a:r>
              <a:rPr lang="ja-JP" altLang="en-US" dirty="0" smtClean="0">
                <a:latin typeface="Meiryo UI" panose="020B0604030504040204" pitchFamily="50" charset="-128"/>
                <a:ea typeface="Meiryo UI" panose="020B0604030504040204" pitchFamily="50" charset="-128"/>
              </a:rPr>
              <a:t>健康管理、医療・介護サービス」</a:t>
            </a:r>
            <a:r>
              <a:rPr lang="ja-JP" altLang="en-US" dirty="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趣味を</a:t>
            </a:r>
            <a:r>
              <a:rPr lang="ja-JP" altLang="en-US" dirty="0">
                <a:latin typeface="Meiryo UI" panose="020B0604030504040204" pitchFamily="50" charset="-128"/>
                <a:ea typeface="Meiryo UI" panose="020B0604030504040204" pitchFamily="50" charset="-128"/>
              </a:rPr>
              <a:t>楽しむ</a:t>
            </a:r>
            <a:r>
              <a:rPr lang="ja-JP" altLang="en-US" dirty="0" smtClean="0">
                <a:latin typeface="Meiryo UI" panose="020B0604030504040204" pitchFamily="50" charset="-128"/>
                <a:ea typeface="Meiryo UI" panose="020B0604030504040204" pitchFamily="50" charset="-128"/>
              </a:rPr>
              <a:t>スペース」</a:t>
            </a:r>
            <a:r>
              <a:rPr lang="ja-JP" altLang="en-US" dirty="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家事サポート」が</a:t>
            </a:r>
            <a:r>
              <a:rPr lang="ja-JP" altLang="en-US" dirty="0">
                <a:latin typeface="Meiryo UI" panose="020B0604030504040204" pitchFamily="50" charset="-128"/>
                <a:ea typeface="Meiryo UI" panose="020B0604030504040204" pitchFamily="50" charset="-128"/>
              </a:rPr>
              <a:t>続く</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marL="285750" indent="-285750">
              <a:lnSpc>
                <a:spcPct val="120000"/>
              </a:lnSpc>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rPr>
              <a:t>年代別には、「リビング等を共用して低家賃」、「子育てに適したサービスや施設」が年代が上がるにつれ低くなり、「健康管理、医療・介護サービス」は高くなる。</a:t>
            </a:r>
            <a:endParaRPr lang="ja-JP" altLang="en-US" dirty="0">
              <a:latin typeface="Meiryo UI" panose="020B0604030504040204" pitchFamily="50" charset="-128"/>
              <a:ea typeface="Meiryo UI" panose="020B0604030504040204" pitchFamily="50" charset="-128"/>
            </a:endParaRPr>
          </a:p>
        </p:txBody>
      </p:sp>
      <p:sp>
        <p:nvSpPr>
          <p:cNvPr id="9"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10</a:t>
            </a:fld>
            <a:endParaRPr kumimoji="1" lang="ja-JP" altLang="en-US" sz="1600" dirty="0">
              <a:solidFill>
                <a:schemeClr val="tx1"/>
              </a:solidFill>
            </a:endParaRPr>
          </a:p>
        </p:txBody>
      </p:sp>
      <p:graphicFrame>
        <p:nvGraphicFramePr>
          <p:cNvPr id="18" name="グラフ 17"/>
          <p:cNvGraphicFramePr>
            <a:graphicFrameLocks/>
          </p:cNvGraphicFramePr>
          <p:nvPr>
            <p:extLst>
              <p:ext uri="{D42A27DB-BD31-4B8C-83A1-F6EECF244321}">
                <p14:modId xmlns:p14="http://schemas.microsoft.com/office/powerpoint/2010/main" val="484311073"/>
              </p:ext>
            </p:extLst>
          </p:nvPr>
        </p:nvGraphicFramePr>
        <p:xfrm>
          <a:off x="679266" y="2074315"/>
          <a:ext cx="8285222" cy="4779818"/>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直線矢印コネクタ 2"/>
          <p:cNvCxnSpPr/>
          <p:nvPr/>
        </p:nvCxnSpPr>
        <p:spPr>
          <a:xfrm>
            <a:off x="2987824" y="3789040"/>
            <a:ext cx="432048" cy="360040"/>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5364088" y="3573016"/>
            <a:ext cx="288032" cy="648072"/>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3779912" y="2780928"/>
            <a:ext cx="216024" cy="504056"/>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762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住み替えの際に住みたいと思う特徴や</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サービス（単独世帯）</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79592" y="620688"/>
            <a:ext cx="8784896" cy="757130"/>
          </a:xfrm>
          <a:prstGeom prst="rect">
            <a:avLst/>
          </a:prstGeom>
          <a:ln cmpd="sng">
            <a:solidFill>
              <a:schemeClr val="tx1"/>
            </a:solidFill>
          </a:ln>
        </p:spPr>
        <p:txBody>
          <a:bodyPr wrap="square">
            <a:spAutoFit/>
          </a:bodyPr>
          <a:lstStyle/>
          <a:p>
            <a:pPr marL="285750" indent="-285750">
              <a:lnSpc>
                <a:spcPct val="120000"/>
              </a:lnSpc>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rPr>
              <a:t>単独世帯では、若年（</a:t>
            </a:r>
            <a:r>
              <a:rPr lang="en-US" altLang="ja-JP" dirty="0" smtClean="0">
                <a:latin typeface="Meiryo UI" panose="020B0604030504040204" pitchFamily="50" charset="-128"/>
                <a:ea typeface="Meiryo UI" panose="020B0604030504040204" pitchFamily="50" charset="-128"/>
              </a:rPr>
              <a:t>20</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39</a:t>
            </a:r>
            <a:r>
              <a:rPr lang="ja-JP" altLang="en-US" dirty="0" smtClean="0">
                <a:latin typeface="Meiryo UI" panose="020B0604030504040204" pitchFamily="50" charset="-128"/>
                <a:ea typeface="Meiryo UI" panose="020B0604030504040204" pitchFamily="50" charset="-128"/>
              </a:rPr>
              <a:t>歳）において「健康管理、医療・介護サービス」よりも「家事サポート」のニーズが相対的に高くなっている。</a:t>
            </a:r>
            <a:endParaRPr lang="ja-JP" altLang="en-US" dirty="0">
              <a:latin typeface="Meiryo UI" panose="020B0604030504040204" pitchFamily="50" charset="-128"/>
              <a:ea typeface="Meiryo UI" panose="020B0604030504040204" pitchFamily="50" charset="-128"/>
            </a:endParaRPr>
          </a:p>
        </p:txBody>
      </p:sp>
      <p:sp>
        <p:nvSpPr>
          <p:cNvPr id="12"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11</a:t>
            </a:fld>
            <a:endParaRPr kumimoji="1" lang="ja-JP" altLang="en-US" sz="1600" dirty="0">
              <a:solidFill>
                <a:schemeClr val="tx1"/>
              </a:solidFill>
            </a:endParaRPr>
          </a:p>
        </p:txBody>
      </p:sp>
      <p:graphicFrame>
        <p:nvGraphicFramePr>
          <p:cNvPr id="18" name="グラフ 17"/>
          <p:cNvGraphicFramePr>
            <a:graphicFrameLocks/>
          </p:cNvGraphicFramePr>
          <p:nvPr>
            <p:extLst/>
          </p:nvPr>
        </p:nvGraphicFramePr>
        <p:xfrm>
          <a:off x="539552" y="1745161"/>
          <a:ext cx="8285222" cy="4779818"/>
        </p:xfrm>
        <a:graphic>
          <a:graphicData uri="http://schemas.openxmlformats.org/drawingml/2006/chart">
            <c:chart xmlns:c="http://schemas.openxmlformats.org/drawingml/2006/chart" xmlns:r="http://schemas.openxmlformats.org/officeDocument/2006/relationships" r:id="rId2"/>
          </a:graphicData>
        </a:graphic>
      </p:graphicFrame>
      <p:cxnSp>
        <p:nvCxnSpPr>
          <p:cNvPr id="19" name="直線矢印コネクタ 18"/>
          <p:cNvCxnSpPr/>
          <p:nvPr/>
        </p:nvCxnSpPr>
        <p:spPr>
          <a:xfrm>
            <a:off x="6732240" y="3284984"/>
            <a:ext cx="432048" cy="360040"/>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5292080" y="3645024"/>
            <a:ext cx="288032" cy="432048"/>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3707904" y="2420888"/>
            <a:ext cx="216024" cy="504056"/>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0814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住み替えの際に重視する住まいの周辺</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環境（全体）</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07504" y="620688"/>
            <a:ext cx="8964408" cy="1421928"/>
          </a:xfrm>
          <a:prstGeom prst="rect">
            <a:avLst/>
          </a:prstGeom>
          <a:ln cmpd="sng">
            <a:solidFill>
              <a:schemeClr val="tx1"/>
            </a:solidFill>
          </a:ln>
        </p:spPr>
        <p:txBody>
          <a:bodyPr wrap="square">
            <a:spAutoFit/>
          </a:bodyPr>
          <a:lstStyle/>
          <a:p>
            <a:pPr marL="285750" indent="-285750">
              <a:lnSpc>
                <a:spcPct val="120000"/>
              </a:lnSpc>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rPr>
              <a:t>全体では「買い物</a:t>
            </a:r>
            <a:r>
              <a:rPr lang="ja-JP" altLang="en-US" dirty="0">
                <a:latin typeface="Meiryo UI" panose="020B0604030504040204" pitchFamily="50" charset="-128"/>
                <a:ea typeface="Meiryo UI" panose="020B0604030504040204" pitchFamily="50" charset="-128"/>
              </a:rPr>
              <a:t>などの利便</a:t>
            </a:r>
            <a:r>
              <a:rPr lang="ja-JP" altLang="en-US" dirty="0" smtClean="0">
                <a:latin typeface="Meiryo UI" panose="020B0604030504040204" pitchFamily="50" charset="-128"/>
                <a:ea typeface="Meiryo UI" panose="020B0604030504040204" pitchFamily="50" charset="-128"/>
              </a:rPr>
              <a:t>」が</a:t>
            </a:r>
            <a:r>
              <a:rPr lang="en-US" altLang="ja-JP" dirty="0" smtClean="0">
                <a:latin typeface="Meiryo UI" panose="020B0604030504040204" pitchFamily="50" charset="-128"/>
                <a:ea typeface="Meiryo UI" panose="020B0604030504040204" pitchFamily="50" charset="-128"/>
              </a:rPr>
              <a:t>69%</a:t>
            </a:r>
            <a:r>
              <a:rPr lang="ja-JP" altLang="en-US" dirty="0">
                <a:latin typeface="Meiryo UI" panose="020B0604030504040204" pitchFamily="50" charset="-128"/>
                <a:ea typeface="Meiryo UI" panose="020B0604030504040204" pitchFamily="50" charset="-128"/>
              </a:rPr>
              <a:t>と最も多く、「治安」、</a:t>
            </a:r>
            <a:r>
              <a:rPr lang="ja-JP" altLang="en-US" dirty="0" smtClean="0">
                <a:latin typeface="Meiryo UI" panose="020B0604030504040204" pitchFamily="50" charset="-128"/>
                <a:ea typeface="Meiryo UI" panose="020B0604030504040204" pitchFamily="50" charset="-128"/>
              </a:rPr>
              <a:t>「日当たりや空間</a:t>
            </a:r>
            <a:r>
              <a:rPr lang="ja-JP" altLang="en-US" dirty="0">
                <a:latin typeface="Meiryo UI" panose="020B0604030504040204" pitchFamily="50" charset="-128"/>
                <a:ea typeface="Meiryo UI" panose="020B0604030504040204" pitchFamily="50" charset="-128"/>
              </a:rPr>
              <a:t>のゆとり」、「医療・福祉・文化</a:t>
            </a:r>
            <a:r>
              <a:rPr lang="ja-JP" altLang="en-US" dirty="0" smtClean="0">
                <a:latin typeface="Meiryo UI" panose="020B0604030504040204" pitchFamily="50" charset="-128"/>
                <a:ea typeface="Meiryo UI" panose="020B0604030504040204" pitchFamily="50" charset="-128"/>
              </a:rPr>
              <a:t>施設の</a:t>
            </a:r>
            <a:r>
              <a:rPr lang="ja-JP" altLang="en-US" dirty="0">
                <a:latin typeface="Meiryo UI" panose="020B0604030504040204" pitchFamily="50" charset="-128"/>
                <a:ea typeface="Meiryo UI" panose="020B0604030504040204" pitchFamily="50" charset="-128"/>
              </a:rPr>
              <a:t>利便</a:t>
            </a:r>
            <a:r>
              <a:rPr lang="ja-JP" altLang="en-US" dirty="0" smtClean="0">
                <a:latin typeface="Meiryo UI" panose="020B0604030504040204" pitchFamily="50" charset="-128"/>
                <a:ea typeface="Meiryo UI" panose="020B0604030504040204" pitchFamily="50" charset="-128"/>
              </a:rPr>
              <a:t>」、「通勤・通学の利便」が</a:t>
            </a:r>
            <a:r>
              <a:rPr lang="ja-JP" altLang="en-US" dirty="0">
                <a:latin typeface="Meiryo UI" panose="020B0604030504040204" pitchFamily="50" charset="-128"/>
                <a:ea typeface="Meiryo UI" panose="020B0604030504040204" pitchFamily="50" charset="-128"/>
              </a:rPr>
              <a:t>続く</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marL="285750" indent="-285750">
              <a:lnSpc>
                <a:spcPct val="120000"/>
              </a:lnSpc>
              <a:buFont typeface="Meiryo UI" panose="020B0604030504040204" pitchFamily="50" charset="-128"/>
              <a:buChar char="○"/>
            </a:pPr>
            <a:r>
              <a:rPr lang="ja-JP" altLang="en-US" dirty="0">
                <a:latin typeface="Meiryo UI" panose="020B0604030504040204" pitchFamily="50" charset="-128"/>
                <a:ea typeface="Meiryo UI" panose="020B0604030504040204" pitchFamily="50" charset="-128"/>
              </a:rPr>
              <a:t>年代</a:t>
            </a:r>
            <a:r>
              <a:rPr lang="ja-JP" altLang="en-US" dirty="0" smtClean="0">
                <a:latin typeface="Meiryo UI" panose="020B0604030504040204" pitchFamily="50" charset="-128"/>
                <a:ea typeface="Meiryo UI" panose="020B0604030504040204" pitchFamily="50" charset="-128"/>
              </a:rPr>
              <a:t>別では「通勤・通学の利便」、「子どもの遊び場、子育て支援」が年代が上がるにつれ低くなり、「買い物などの利便」、「医療・福祉・文化施設の利便」、「公園など自然環境」が高くなる。</a:t>
            </a:r>
            <a:endParaRPr lang="ja-JP" altLang="en-US" dirty="0">
              <a:latin typeface="Meiryo UI" panose="020B0604030504040204" pitchFamily="50" charset="-128"/>
              <a:ea typeface="Meiryo UI" panose="020B0604030504040204" pitchFamily="50" charset="-128"/>
            </a:endParaRPr>
          </a:p>
        </p:txBody>
      </p:sp>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12</a:t>
            </a:fld>
            <a:endParaRPr kumimoji="1" lang="ja-JP" altLang="en-US" sz="1600" dirty="0">
              <a:solidFill>
                <a:schemeClr val="tx1"/>
              </a:solidFill>
            </a:endParaRPr>
          </a:p>
        </p:txBody>
      </p:sp>
      <p:graphicFrame>
        <p:nvGraphicFramePr>
          <p:cNvPr id="9" name="グラフ 8"/>
          <p:cNvGraphicFramePr>
            <a:graphicFrameLocks/>
          </p:cNvGraphicFramePr>
          <p:nvPr>
            <p:extLst>
              <p:ext uri="{D42A27DB-BD31-4B8C-83A1-F6EECF244321}">
                <p14:modId xmlns:p14="http://schemas.microsoft.com/office/powerpoint/2010/main" val="1071953383"/>
              </p:ext>
            </p:extLst>
          </p:nvPr>
        </p:nvGraphicFramePr>
        <p:xfrm>
          <a:off x="539552" y="2095826"/>
          <a:ext cx="8285222" cy="4779817"/>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直線矢印コネクタ 9"/>
          <p:cNvCxnSpPr/>
          <p:nvPr/>
        </p:nvCxnSpPr>
        <p:spPr>
          <a:xfrm>
            <a:off x="1979212" y="2890670"/>
            <a:ext cx="432048" cy="586033"/>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2699292" y="2530630"/>
            <a:ext cx="288032" cy="212546"/>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V="1">
            <a:off x="6875756" y="3754766"/>
            <a:ext cx="288032" cy="212546"/>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3622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住み替えの際に重視する住まいの周辺</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環境（単独世帯）</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79592" y="620688"/>
            <a:ext cx="8784896" cy="757130"/>
          </a:xfrm>
          <a:prstGeom prst="rect">
            <a:avLst/>
          </a:prstGeom>
          <a:ln cmpd="sng">
            <a:solidFill>
              <a:schemeClr val="tx1"/>
            </a:solidFill>
          </a:ln>
        </p:spPr>
        <p:txBody>
          <a:bodyPr wrap="square">
            <a:spAutoFit/>
          </a:bodyPr>
          <a:lstStyle/>
          <a:p>
            <a:pPr marL="285750" indent="-285750">
              <a:lnSpc>
                <a:spcPct val="120000"/>
              </a:lnSpc>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rPr>
              <a:t>単独世帯で</a:t>
            </a:r>
            <a:r>
              <a:rPr lang="ja-JP" altLang="en-US" dirty="0">
                <a:latin typeface="Meiryo UI" panose="020B0604030504040204" pitchFamily="50" charset="-128"/>
                <a:ea typeface="Meiryo UI" panose="020B0604030504040204" pitchFamily="50" charset="-128"/>
              </a:rPr>
              <a:t>は若年（</a:t>
            </a:r>
            <a:r>
              <a:rPr lang="en-US" altLang="ja-JP" dirty="0">
                <a:latin typeface="Meiryo UI" panose="020B0604030504040204" pitchFamily="50" charset="-128"/>
                <a:ea typeface="Meiryo UI" panose="020B0604030504040204" pitchFamily="50" charset="-128"/>
              </a:rPr>
              <a:t>20</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39</a:t>
            </a:r>
            <a:r>
              <a:rPr lang="ja-JP" altLang="en-US" dirty="0">
                <a:latin typeface="Meiryo UI" panose="020B0604030504040204" pitchFamily="50" charset="-128"/>
                <a:ea typeface="Meiryo UI" panose="020B0604030504040204" pitchFamily="50" charset="-128"/>
              </a:rPr>
              <a:t>歳）に</a:t>
            </a:r>
            <a:r>
              <a:rPr lang="ja-JP" altLang="en-US" dirty="0" smtClean="0">
                <a:latin typeface="Meiryo UI" panose="020B0604030504040204" pitchFamily="50" charset="-128"/>
                <a:ea typeface="Meiryo UI" panose="020B0604030504040204" pitchFamily="50" charset="-128"/>
              </a:rPr>
              <a:t>おいて、「通勤・通学の利便」、高齢（</a:t>
            </a:r>
            <a:r>
              <a:rPr lang="en-US" altLang="ja-JP" dirty="0" smtClean="0">
                <a:latin typeface="Meiryo UI" panose="020B0604030504040204" pitchFamily="50" charset="-128"/>
                <a:ea typeface="Meiryo UI" panose="020B0604030504040204" pitchFamily="50" charset="-128"/>
              </a:rPr>
              <a:t>60</a:t>
            </a:r>
            <a:r>
              <a:rPr lang="ja-JP" altLang="en-US" dirty="0" smtClean="0">
                <a:latin typeface="Meiryo UI" panose="020B0604030504040204" pitchFamily="50" charset="-128"/>
                <a:ea typeface="Meiryo UI" panose="020B0604030504040204" pitchFamily="50" charset="-128"/>
              </a:rPr>
              <a:t>歳以上）では、「医療・福祉・文化施設の利便」のニーズが相対的に高い。</a:t>
            </a:r>
            <a:endParaRPr lang="ja-JP" altLang="en-US" dirty="0">
              <a:latin typeface="Meiryo UI" panose="020B0604030504040204" pitchFamily="50" charset="-128"/>
              <a:ea typeface="Meiryo UI" panose="020B0604030504040204" pitchFamily="50" charset="-128"/>
            </a:endParaRPr>
          </a:p>
        </p:txBody>
      </p:sp>
      <p:sp>
        <p:nvSpPr>
          <p:cNvPr id="14"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13</a:t>
            </a:fld>
            <a:endParaRPr kumimoji="1" lang="ja-JP" altLang="en-US" sz="1600" dirty="0">
              <a:solidFill>
                <a:schemeClr val="tx1"/>
              </a:solidFill>
            </a:endParaRPr>
          </a:p>
        </p:txBody>
      </p:sp>
      <p:graphicFrame>
        <p:nvGraphicFramePr>
          <p:cNvPr id="16" name="グラフ 15"/>
          <p:cNvGraphicFramePr>
            <a:graphicFrameLocks/>
          </p:cNvGraphicFramePr>
          <p:nvPr>
            <p:extLst>
              <p:ext uri="{D42A27DB-BD31-4B8C-83A1-F6EECF244321}">
                <p14:modId xmlns:p14="http://schemas.microsoft.com/office/powerpoint/2010/main" val="3426246933"/>
              </p:ext>
            </p:extLst>
          </p:nvPr>
        </p:nvGraphicFramePr>
        <p:xfrm>
          <a:off x="446320" y="1673518"/>
          <a:ext cx="8285222" cy="4779818"/>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直線矢印コネクタ 16"/>
          <p:cNvCxnSpPr/>
          <p:nvPr/>
        </p:nvCxnSpPr>
        <p:spPr>
          <a:xfrm>
            <a:off x="1907704" y="2204765"/>
            <a:ext cx="432048" cy="586033"/>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3275856" y="2497781"/>
            <a:ext cx="288032" cy="442544"/>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710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設問肢に</a:t>
            </a:r>
            <a:r>
              <a:rPr lang="ja-JP" altLang="en-US" sz="2000" b="1"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ない住みたいと</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思う特徴やサービス（自由記述）</a:t>
            </a:r>
          </a:p>
        </p:txBody>
      </p:sp>
      <p:sp>
        <p:nvSpPr>
          <p:cNvPr id="3" name="正方形/長方形 2"/>
          <p:cNvSpPr/>
          <p:nvPr/>
        </p:nvSpPr>
        <p:spPr>
          <a:xfrm>
            <a:off x="179592" y="620688"/>
            <a:ext cx="8784896" cy="757130"/>
          </a:xfrm>
          <a:prstGeom prst="rect">
            <a:avLst/>
          </a:prstGeom>
          <a:ln cmpd="sng">
            <a:solidFill>
              <a:schemeClr val="tx1"/>
            </a:solidFill>
          </a:ln>
        </p:spPr>
        <p:txBody>
          <a:bodyPr wrap="square">
            <a:spAutoFit/>
          </a:bodyPr>
          <a:lstStyle/>
          <a:p>
            <a:pPr marL="285750" lvl="0" indent="-285750">
              <a:lnSpc>
                <a:spcPct val="120000"/>
              </a:lnSpc>
              <a:buFont typeface="Meiryo UI" panose="020B0604030504040204" pitchFamily="50" charset="-128"/>
              <a:buChar cha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住まいについて、質問にない特徴やサービスについて自由記載を求めたところ、類似するキーワードで記載されたもののうち、</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件以上の記載があったものは下記のとおり。</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14</a:t>
            </a:fld>
            <a:endParaRPr kumimoji="1" lang="ja-JP" altLang="en-US" sz="1600" dirty="0">
              <a:solidFill>
                <a:schemeClr val="tx1"/>
              </a:solidFill>
            </a:endParaRPr>
          </a:p>
        </p:txBody>
      </p:sp>
      <p:graphicFrame>
        <p:nvGraphicFramePr>
          <p:cNvPr id="8" name="表 7"/>
          <p:cNvGraphicFramePr>
            <a:graphicFrameLocks noGrp="1"/>
          </p:cNvGraphicFramePr>
          <p:nvPr>
            <p:extLst>
              <p:ext uri="{D42A27DB-BD31-4B8C-83A1-F6EECF244321}">
                <p14:modId xmlns:p14="http://schemas.microsoft.com/office/powerpoint/2010/main" val="2072037090"/>
              </p:ext>
            </p:extLst>
          </p:nvPr>
        </p:nvGraphicFramePr>
        <p:xfrm>
          <a:off x="645422" y="1793910"/>
          <a:ext cx="3826435" cy="4737600"/>
        </p:xfrm>
        <a:graphic>
          <a:graphicData uri="http://schemas.openxmlformats.org/drawingml/2006/table">
            <a:tbl>
              <a:tblPr>
                <a:tableStyleId>{5940675A-B579-460E-94D1-54222C63F5DA}</a:tableStyleId>
              </a:tblPr>
              <a:tblGrid>
                <a:gridCol w="336782">
                  <a:extLst>
                    <a:ext uri="{9D8B030D-6E8A-4147-A177-3AD203B41FA5}">
                      <a16:colId xmlns:a16="http://schemas.microsoft.com/office/drawing/2014/main" val="3578807865"/>
                    </a:ext>
                  </a:extLst>
                </a:gridCol>
                <a:gridCol w="3007288">
                  <a:extLst>
                    <a:ext uri="{9D8B030D-6E8A-4147-A177-3AD203B41FA5}">
                      <a16:colId xmlns:a16="http://schemas.microsoft.com/office/drawing/2014/main" val="1212699477"/>
                    </a:ext>
                  </a:extLst>
                </a:gridCol>
                <a:gridCol w="482365">
                  <a:extLst>
                    <a:ext uri="{9D8B030D-6E8A-4147-A177-3AD203B41FA5}">
                      <a16:colId xmlns:a16="http://schemas.microsoft.com/office/drawing/2014/main" val="2322746443"/>
                    </a:ext>
                  </a:extLst>
                </a:gridCol>
              </a:tblGrid>
              <a:tr h="161642">
                <a:tc gridSpan="2">
                  <a:txBody>
                    <a:bodyPr/>
                    <a:lstStyle/>
                    <a:p>
                      <a:pPr algn="ctr" fontAlgn="ctr"/>
                      <a:r>
                        <a:rPr lang="ja-JP" altLang="en-US" sz="1600" u="none" strike="noStrike" dirty="0">
                          <a:effectLst/>
                          <a:latin typeface="Meiryo UI" panose="020B0604030504040204" pitchFamily="50" charset="-128"/>
                          <a:ea typeface="Meiryo UI" panose="020B0604030504040204" pitchFamily="50" charset="-128"/>
                        </a:rPr>
                        <a:t>キーワード</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hMerge="1">
                  <a:txBody>
                    <a:bodyPr/>
                    <a:lstStyle/>
                    <a:p>
                      <a:endParaRPr kumimoji="1" lang="ja-JP" altLang="en-US"/>
                    </a:p>
                  </a:txBody>
                  <a:tcPr/>
                </a:tc>
                <a:tc>
                  <a:txBody>
                    <a:bodyPr/>
                    <a:lstStyle/>
                    <a:p>
                      <a:pPr algn="ctr" fontAlgn="ctr"/>
                      <a:r>
                        <a:rPr lang="ja-JP" altLang="en-US" sz="1600" u="none" strike="noStrike" dirty="0">
                          <a:effectLst/>
                          <a:latin typeface="Meiryo UI" panose="020B0604030504040204" pitchFamily="50" charset="-128"/>
                          <a:ea typeface="Meiryo UI" panose="020B0604030504040204" pitchFamily="50" charset="-128"/>
                        </a:rPr>
                        <a:t>件数</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2954200041"/>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1</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交通</a:t>
                      </a:r>
                      <a:r>
                        <a:rPr lang="ja-JP" altLang="en-US" sz="1600" u="none" strike="noStrike" dirty="0" smtClean="0">
                          <a:effectLst/>
                          <a:latin typeface="Meiryo UI" panose="020B0604030504040204" pitchFamily="50" charset="-128"/>
                          <a:ea typeface="Meiryo UI" panose="020B0604030504040204" pitchFamily="50" charset="-128"/>
                        </a:rPr>
                        <a:t>利便性がいい</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151 </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3868533552"/>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2</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smtClean="0">
                          <a:effectLst/>
                          <a:latin typeface="Meiryo UI" panose="020B0604030504040204" pitchFamily="50" charset="-128"/>
                          <a:ea typeface="Meiryo UI" panose="020B0604030504040204" pitchFamily="50" charset="-128"/>
                        </a:rPr>
                        <a:t>治安がいい、セキュリティが充実</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109 </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3760136877"/>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3</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スーパー、ショッピングモール</a:t>
                      </a:r>
                      <a:r>
                        <a:rPr lang="ja-JP" altLang="en-US" sz="1600" u="none" strike="noStrike" dirty="0" smtClean="0">
                          <a:effectLst/>
                          <a:latin typeface="Meiryo UI" panose="020B0604030504040204" pitchFamily="50" charset="-128"/>
                          <a:ea typeface="Meiryo UI" panose="020B0604030504040204" pitchFamily="50" charset="-128"/>
                        </a:rPr>
                        <a:t>等に近い</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101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3031236753"/>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4</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プライバシー、</a:t>
                      </a:r>
                      <a:r>
                        <a:rPr lang="ja-JP" altLang="en-US" sz="1600" u="none" strike="noStrike" dirty="0" smtClean="0">
                          <a:effectLst/>
                          <a:latin typeface="Meiryo UI" panose="020B0604030504040204" pitchFamily="50" charset="-128"/>
                          <a:ea typeface="Meiryo UI" panose="020B0604030504040204" pitchFamily="50" charset="-128"/>
                        </a:rPr>
                        <a:t>プライベートに配慮</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66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1617719863"/>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5</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smtClean="0">
                          <a:effectLst/>
                          <a:latin typeface="Meiryo UI" panose="020B0604030504040204" pitchFamily="50" charset="-128"/>
                          <a:ea typeface="Meiryo UI" panose="020B0604030504040204" pitchFamily="50" charset="-128"/>
                        </a:rPr>
                        <a:t>バリアフリー化されている</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35 </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117921096"/>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6</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smtClean="0">
                          <a:effectLst/>
                          <a:latin typeface="Meiryo UI" panose="020B0604030504040204" pitchFamily="50" charset="-128"/>
                          <a:ea typeface="Meiryo UI" panose="020B0604030504040204" pitchFamily="50" charset="-128"/>
                        </a:rPr>
                        <a:t>自然に近い</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32 </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2625756359"/>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7</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防音</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32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3337527706"/>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8</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静かな環境</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30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1323010827"/>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9</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収納が多い</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29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168222748"/>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10</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病院が近い</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27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1112868571"/>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11</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ペットが飼える</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26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1179093586"/>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12</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災害に強い</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26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3401492748"/>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13</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街がきれい、景観がいい</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22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2160152162"/>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14</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ジム、</a:t>
                      </a:r>
                      <a:r>
                        <a:rPr lang="ja-JP" altLang="en-US" sz="1600" u="none" strike="noStrike" dirty="0" smtClean="0">
                          <a:effectLst/>
                          <a:latin typeface="Meiryo UI" panose="020B0604030504040204" pitchFamily="50" charset="-128"/>
                          <a:ea typeface="Meiryo UI" panose="020B0604030504040204" pitchFamily="50" charset="-128"/>
                        </a:rPr>
                        <a:t>フィットネスに近い</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22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1338283075"/>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159597000"/>
              </p:ext>
            </p:extLst>
          </p:nvPr>
        </p:nvGraphicFramePr>
        <p:xfrm>
          <a:off x="5023397" y="1793910"/>
          <a:ext cx="3437035" cy="4421760"/>
        </p:xfrm>
        <a:graphic>
          <a:graphicData uri="http://schemas.openxmlformats.org/drawingml/2006/table">
            <a:tbl>
              <a:tblPr>
                <a:tableStyleId>{5940675A-B579-460E-94D1-54222C63F5DA}</a:tableStyleId>
              </a:tblPr>
              <a:tblGrid>
                <a:gridCol w="336782">
                  <a:extLst>
                    <a:ext uri="{9D8B030D-6E8A-4147-A177-3AD203B41FA5}">
                      <a16:colId xmlns:a16="http://schemas.microsoft.com/office/drawing/2014/main" val="3578807865"/>
                    </a:ext>
                  </a:extLst>
                </a:gridCol>
                <a:gridCol w="2612328">
                  <a:extLst>
                    <a:ext uri="{9D8B030D-6E8A-4147-A177-3AD203B41FA5}">
                      <a16:colId xmlns:a16="http://schemas.microsoft.com/office/drawing/2014/main" val="1212699477"/>
                    </a:ext>
                  </a:extLst>
                </a:gridCol>
                <a:gridCol w="487925">
                  <a:extLst>
                    <a:ext uri="{9D8B030D-6E8A-4147-A177-3AD203B41FA5}">
                      <a16:colId xmlns:a16="http://schemas.microsoft.com/office/drawing/2014/main" val="2322746443"/>
                    </a:ext>
                  </a:extLst>
                </a:gridCol>
              </a:tblGrid>
              <a:tr h="161642">
                <a:tc gridSpan="2">
                  <a:txBody>
                    <a:bodyPr/>
                    <a:lstStyle/>
                    <a:p>
                      <a:pPr algn="ctr" fontAlgn="ctr"/>
                      <a:r>
                        <a:rPr lang="ja-JP" altLang="en-US" sz="1600" u="none" strike="noStrike" dirty="0">
                          <a:effectLst/>
                          <a:latin typeface="Meiryo UI" panose="020B0604030504040204" pitchFamily="50" charset="-128"/>
                          <a:ea typeface="Meiryo UI" panose="020B0604030504040204" pitchFamily="50" charset="-128"/>
                        </a:rPr>
                        <a:t>キーワード</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hMerge="1">
                  <a:txBody>
                    <a:bodyPr/>
                    <a:lstStyle/>
                    <a:p>
                      <a:endParaRPr kumimoji="1" lang="ja-JP" altLang="en-US"/>
                    </a:p>
                  </a:txBody>
                  <a:tcPr/>
                </a:tc>
                <a:tc>
                  <a:txBody>
                    <a:bodyPr/>
                    <a:lstStyle/>
                    <a:p>
                      <a:pPr algn="ctr" fontAlgn="ctr"/>
                      <a:r>
                        <a:rPr lang="ja-JP" altLang="en-US" sz="1600" u="none" strike="noStrike" dirty="0">
                          <a:effectLst/>
                          <a:latin typeface="Meiryo UI" panose="020B0604030504040204" pitchFamily="50" charset="-128"/>
                          <a:ea typeface="Meiryo UI" panose="020B0604030504040204" pitchFamily="50" charset="-128"/>
                        </a:rPr>
                        <a:t>件数</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2954200041"/>
                  </a:ext>
                </a:extLst>
              </a:tr>
              <a:tr h="161642">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15</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広い家</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20 </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2600921654"/>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16</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en-US" altLang="ja-JP" sz="1600" u="none" strike="noStrike" dirty="0">
                          <a:effectLst/>
                          <a:latin typeface="Meiryo UI" panose="020B0604030504040204" pitchFamily="50" charset="-128"/>
                          <a:ea typeface="Meiryo UI" panose="020B0604030504040204" pitchFamily="50" charset="-128"/>
                        </a:rPr>
                        <a:t>24</a:t>
                      </a:r>
                      <a:r>
                        <a:rPr lang="ja-JP" altLang="en-US" sz="1600" u="none" strike="noStrike" dirty="0">
                          <a:effectLst/>
                          <a:latin typeface="Meiryo UI" panose="020B0604030504040204" pitchFamily="50" charset="-128"/>
                          <a:ea typeface="Meiryo UI" panose="020B0604030504040204" pitchFamily="50" charset="-128"/>
                        </a:rPr>
                        <a:t>時間風呂や</a:t>
                      </a:r>
                      <a:r>
                        <a:rPr lang="ja-JP" altLang="en-US" sz="1600" u="none" strike="noStrike" dirty="0" smtClean="0">
                          <a:effectLst/>
                          <a:latin typeface="Meiryo UI" panose="020B0604030504040204" pitchFamily="50" charset="-128"/>
                          <a:ea typeface="Meiryo UI" panose="020B0604030504040204" pitchFamily="50" charset="-128"/>
                        </a:rPr>
                        <a:t>温泉がある</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17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4280888308"/>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17</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家賃が安い</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15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3699602787"/>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18</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smtClean="0">
                          <a:effectLst/>
                          <a:latin typeface="Meiryo UI" panose="020B0604030504040204" pitchFamily="50" charset="-128"/>
                          <a:ea typeface="Meiryo UI" panose="020B0604030504040204" pitchFamily="50" charset="-128"/>
                        </a:rPr>
                        <a:t>駐車場がある</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14 </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2945811788"/>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19</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海に近い</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13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3679456631"/>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20</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都心</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13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1289999097"/>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21</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緑が多い</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13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73522804"/>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22</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断熱がいい</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13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4270155106"/>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23</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高齢サービス</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15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248724715"/>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24</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宅配</a:t>
                      </a:r>
                      <a:r>
                        <a:rPr lang="en-US" sz="1600" u="none" strike="noStrike" dirty="0" smtClean="0">
                          <a:effectLst/>
                          <a:latin typeface="Meiryo UI" panose="020B0604030504040204" pitchFamily="50" charset="-128"/>
                          <a:ea typeface="Meiryo UI" panose="020B0604030504040204" pitchFamily="50" charset="-128"/>
                        </a:rPr>
                        <a:t>BOX</a:t>
                      </a:r>
                      <a:r>
                        <a:rPr lang="ja-JP" altLang="en-US" sz="1600" u="none" strike="noStrike" dirty="0" smtClean="0">
                          <a:effectLst/>
                          <a:latin typeface="Meiryo UI" panose="020B0604030504040204" pitchFamily="50" charset="-128"/>
                          <a:ea typeface="Meiryo UI" panose="020B0604030504040204" pitchFamily="50" charset="-128"/>
                        </a:rPr>
                        <a:t>がある</a:t>
                      </a:r>
                      <a:endParaRPr 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10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753008999"/>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25</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smtClean="0">
                          <a:effectLst/>
                          <a:latin typeface="Meiryo UI" panose="020B0604030504040204" pitchFamily="50" charset="-128"/>
                          <a:ea typeface="Meiryo UI" panose="020B0604030504040204" pitchFamily="50" charset="-128"/>
                        </a:rPr>
                        <a:t>図書館に近い</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10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2128307002"/>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26</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介護</a:t>
                      </a:r>
                      <a:r>
                        <a:rPr lang="ja-JP" altLang="en-US" sz="1600" u="none" strike="noStrike" dirty="0" smtClean="0">
                          <a:effectLst/>
                          <a:latin typeface="Meiryo UI" panose="020B0604030504040204" pitchFamily="50" charset="-128"/>
                          <a:ea typeface="Meiryo UI" panose="020B0604030504040204" pitchFamily="50" charset="-128"/>
                        </a:rPr>
                        <a:t>サービスがある</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10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3467786072"/>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27</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家庭菜園がある</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10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848629491"/>
                  </a:ext>
                </a:extLst>
              </a:tr>
            </a:tbl>
          </a:graphicData>
        </a:graphic>
      </p:graphicFrame>
    </p:spTree>
    <p:extLst>
      <p:ext uri="{BB962C8B-B14F-4D97-AF65-F5344CB8AC3E}">
        <p14:creationId xmlns:p14="http://schemas.microsoft.com/office/powerpoint/2010/main" val="3739754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シェア</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ハウス</a:t>
            </a:r>
          </a:p>
        </p:txBody>
      </p:sp>
      <p:sp>
        <p:nvSpPr>
          <p:cNvPr id="8" name="正方形/長方形 7"/>
          <p:cNvSpPr/>
          <p:nvPr/>
        </p:nvSpPr>
        <p:spPr>
          <a:xfrm>
            <a:off x="179552" y="620688"/>
            <a:ext cx="8784896" cy="1089529"/>
          </a:xfrm>
          <a:prstGeom prst="rect">
            <a:avLst/>
          </a:prstGeom>
          <a:ln cmpd="sng">
            <a:solidFill>
              <a:schemeClr val="tx1"/>
            </a:solidFill>
          </a:ln>
        </p:spPr>
        <p:txBody>
          <a:bodyPr wrap="square">
            <a:spAutoFit/>
          </a:bodyPr>
          <a:lstStyle/>
          <a:p>
            <a:pPr marL="285750" lvl="0" indent="-285750">
              <a:lnSpc>
                <a:spcPct val="120000"/>
              </a:lnSpc>
              <a:buFont typeface="Meiryo UI" panose="020B0604030504040204" pitchFamily="50" charset="-128"/>
              <a:buChar cha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シェアハウスに「現在、住んでいる」、「過去に住んだことがある」、「住んだことがない</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とても興味がある」、「同</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やや興味がある」の合計は全体で約</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nSpc>
                <a:spcPct val="120000"/>
              </a:lnSpc>
              <a:buFont typeface="Meiryo UI" panose="020B0604030504040204" pitchFamily="50" charset="-128"/>
              <a:buChar cha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年齢別</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にみると、若年世代の方が興味が高い傾向がある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3382965206"/>
              </p:ext>
            </p:extLst>
          </p:nvPr>
        </p:nvGraphicFramePr>
        <p:xfrm>
          <a:off x="0" y="1710217"/>
          <a:ext cx="9144000" cy="51477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表 9"/>
          <p:cNvGraphicFramePr>
            <a:graphicFrameLocks noGrp="1"/>
          </p:cNvGraphicFramePr>
          <p:nvPr>
            <p:extLst>
              <p:ext uri="{D42A27DB-BD31-4B8C-83A1-F6EECF244321}">
                <p14:modId xmlns:p14="http://schemas.microsoft.com/office/powerpoint/2010/main" val="3974572810"/>
              </p:ext>
            </p:extLst>
          </p:nvPr>
        </p:nvGraphicFramePr>
        <p:xfrm>
          <a:off x="323528" y="2348880"/>
          <a:ext cx="1872208" cy="3193008"/>
        </p:xfrm>
        <a:graphic>
          <a:graphicData uri="http://schemas.openxmlformats.org/drawingml/2006/table">
            <a:tbl>
              <a:tblPr>
                <a:tableStyleId>{5C22544A-7EE6-4342-B048-85BDC9FD1C3A}</a:tableStyleId>
              </a:tblPr>
              <a:tblGrid>
                <a:gridCol w="1872208">
                  <a:extLst>
                    <a:ext uri="{9D8B030D-6E8A-4147-A177-3AD203B41FA5}">
                      <a16:colId xmlns:a16="http://schemas.microsoft.com/office/drawing/2014/main" val="1107113565"/>
                    </a:ext>
                  </a:extLst>
                </a:gridCol>
              </a:tblGrid>
              <a:tr h="456144">
                <a:tc>
                  <a:txBody>
                    <a:bodyPr/>
                    <a:lstStyle/>
                    <a:p>
                      <a:pPr algn="l" fontAlgn="ctr"/>
                      <a:r>
                        <a:rPr lang="ja-JP" altLang="en-US" sz="1400" u="none" strike="noStrike" dirty="0">
                          <a:effectLst/>
                          <a:latin typeface="+mn-ea"/>
                          <a:ea typeface="+mn-ea"/>
                        </a:rPr>
                        <a:t>全体</a:t>
                      </a:r>
                      <a:br>
                        <a:rPr lang="ja-JP" altLang="en-US" sz="1400" u="none" strike="noStrike" dirty="0">
                          <a:effectLst/>
                          <a:latin typeface="+mn-ea"/>
                          <a:ea typeface="+mn-ea"/>
                        </a:rPr>
                      </a:br>
                      <a:r>
                        <a:rPr lang="ja-JP" altLang="en-US" sz="1400" u="none" strike="noStrike" dirty="0" smtClean="0">
                          <a:effectLst/>
                          <a:latin typeface="+mn-ea"/>
                          <a:ea typeface="+mn-ea"/>
                        </a:rPr>
                        <a:t>（ｎ</a:t>
                      </a:r>
                      <a:r>
                        <a:rPr lang="en-US" altLang="ja-JP" sz="1400" u="none" strike="noStrike" dirty="0" smtClean="0">
                          <a:effectLst/>
                          <a:latin typeface="+mn-ea"/>
                          <a:ea typeface="+mn-ea"/>
                        </a:rPr>
                        <a:t>=5000</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1798531"/>
                  </a:ext>
                </a:extLst>
              </a:tr>
              <a:tr h="456144">
                <a:tc>
                  <a:txBody>
                    <a:bodyPr/>
                    <a:lstStyle/>
                    <a:p>
                      <a:pPr algn="l" fontAlgn="ctr"/>
                      <a:r>
                        <a:rPr lang="ja-JP" altLang="en-US" sz="1400" u="none" strike="noStrike" dirty="0" smtClean="0">
                          <a:effectLst/>
                          <a:latin typeface="+mn-ea"/>
                          <a:ea typeface="+mn-ea"/>
                        </a:rPr>
                        <a:t>　　</a:t>
                      </a:r>
                      <a:r>
                        <a:rPr lang="en-US" altLang="ja-JP" sz="1400" u="none" strike="noStrike" dirty="0" smtClean="0">
                          <a:effectLst/>
                          <a:latin typeface="+mn-ea"/>
                          <a:ea typeface="+mn-ea"/>
                        </a:rPr>
                        <a:t>20</a:t>
                      </a:r>
                      <a:r>
                        <a:rPr lang="ja-JP" altLang="en-US" sz="1400" u="none" strike="noStrike" dirty="0">
                          <a:effectLst/>
                          <a:latin typeface="+mn-ea"/>
                          <a:ea typeface="+mn-ea"/>
                        </a:rPr>
                        <a:t>～</a:t>
                      </a:r>
                      <a:r>
                        <a:rPr lang="en-US" altLang="ja-JP" sz="1400" u="none" strike="noStrike" dirty="0">
                          <a:effectLst/>
                          <a:latin typeface="+mn-ea"/>
                          <a:ea typeface="+mn-ea"/>
                        </a:rPr>
                        <a:t>29</a:t>
                      </a:r>
                      <a:r>
                        <a:rPr lang="ja-JP" altLang="en-US" sz="1400" u="none" strike="noStrike" dirty="0">
                          <a:effectLst/>
                          <a:latin typeface="+mn-ea"/>
                          <a:ea typeface="+mn-ea"/>
                        </a:rPr>
                        <a:t>歳</a:t>
                      </a:r>
                      <a:br>
                        <a:rPr lang="ja-JP" altLang="en-US" sz="1400" u="none" strike="noStrike" dirty="0">
                          <a:effectLst/>
                          <a:latin typeface="+mn-ea"/>
                          <a:ea typeface="+mn-ea"/>
                        </a:rPr>
                      </a:br>
                      <a:r>
                        <a:rPr lang="ja-JP" altLang="en-US" sz="1400" u="none" strike="noStrike" dirty="0" smtClean="0">
                          <a:effectLst/>
                          <a:latin typeface="+mn-ea"/>
                          <a:ea typeface="+mn-ea"/>
                        </a:rPr>
                        <a:t>　　（ｎ</a:t>
                      </a:r>
                      <a:r>
                        <a:rPr lang="en-US" altLang="ja-JP" sz="1400" u="none" strike="noStrike" dirty="0" smtClean="0">
                          <a:effectLst/>
                          <a:latin typeface="+mn-ea"/>
                          <a:ea typeface="+mn-ea"/>
                        </a:rPr>
                        <a:t>=330</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94348534"/>
                  </a:ext>
                </a:extLst>
              </a:tr>
              <a:tr h="456144">
                <a:tc>
                  <a:txBody>
                    <a:bodyPr/>
                    <a:lstStyle/>
                    <a:p>
                      <a:pPr algn="l" fontAlgn="ctr"/>
                      <a:r>
                        <a:rPr lang="ja-JP" altLang="en-US" sz="1400" u="none" strike="noStrike" dirty="0" smtClean="0">
                          <a:effectLst/>
                          <a:latin typeface="+mn-ea"/>
                          <a:ea typeface="+mn-ea"/>
                        </a:rPr>
                        <a:t>　　</a:t>
                      </a:r>
                      <a:r>
                        <a:rPr lang="en-US" altLang="ja-JP" sz="1400" u="none" strike="noStrike" dirty="0" smtClean="0">
                          <a:effectLst/>
                          <a:latin typeface="+mn-ea"/>
                          <a:ea typeface="+mn-ea"/>
                        </a:rPr>
                        <a:t>30</a:t>
                      </a:r>
                      <a:r>
                        <a:rPr lang="ja-JP" altLang="en-US" sz="1400" u="none" strike="noStrike" dirty="0">
                          <a:effectLst/>
                          <a:latin typeface="+mn-ea"/>
                          <a:ea typeface="+mn-ea"/>
                        </a:rPr>
                        <a:t>～</a:t>
                      </a:r>
                      <a:r>
                        <a:rPr lang="en-US" altLang="ja-JP" sz="1400" u="none" strike="noStrike" dirty="0">
                          <a:effectLst/>
                          <a:latin typeface="+mn-ea"/>
                          <a:ea typeface="+mn-ea"/>
                        </a:rPr>
                        <a:t>39</a:t>
                      </a:r>
                      <a:r>
                        <a:rPr lang="ja-JP" altLang="en-US" sz="1400" u="none" strike="noStrike" dirty="0">
                          <a:effectLst/>
                          <a:latin typeface="+mn-ea"/>
                          <a:ea typeface="+mn-ea"/>
                        </a:rPr>
                        <a:t>歳</a:t>
                      </a:r>
                      <a:br>
                        <a:rPr lang="ja-JP" altLang="en-US" sz="1400" u="none" strike="noStrike" dirty="0">
                          <a:effectLst/>
                          <a:latin typeface="+mn-ea"/>
                          <a:ea typeface="+mn-ea"/>
                        </a:rPr>
                      </a:br>
                      <a:r>
                        <a:rPr lang="ja-JP" altLang="en-US" sz="1400" u="none" strike="noStrike" dirty="0" smtClean="0">
                          <a:effectLst/>
                          <a:latin typeface="+mn-ea"/>
                          <a:ea typeface="+mn-ea"/>
                        </a:rPr>
                        <a:t>　　（</a:t>
                      </a:r>
                      <a:r>
                        <a:rPr lang="en-US" altLang="ja-JP" sz="1400" u="none" strike="noStrike" dirty="0" smtClean="0">
                          <a:effectLst/>
                          <a:latin typeface="+mn-ea"/>
                          <a:ea typeface="+mn-ea"/>
                        </a:rPr>
                        <a:t>n=989</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7819856"/>
                  </a:ext>
                </a:extLst>
              </a:tr>
              <a:tr h="456144">
                <a:tc>
                  <a:txBody>
                    <a:bodyPr/>
                    <a:lstStyle/>
                    <a:p>
                      <a:pPr algn="l" fontAlgn="ctr"/>
                      <a:r>
                        <a:rPr lang="ja-JP" altLang="en-US" sz="1400" u="none" strike="noStrike" dirty="0" smtClean="0">
                          <a:effectLst/>
                          <a:latin typeface="+mn-ea"/>
                          <a:ea typeface="+mn-ea"/>
                        </a:rPr>
                        <a:t>　　</a:t>
                      </a:r>
                      <a:r>
                        <a:rPr lang="en-US" altLang="ja-JP" sz="1400" u="none" strike="noStrike" dirty="0" smtClean="0">
                          <a:effectLst/>
                          <a:latin typeface="+mn-ea"/>
                          <a:ea typeface="+mn-ea"/>
                        </a:rPr>
                        <a:t>40</a:t>
                      </a:r>
                      <a:r>
                        <a:rPr lang="ja-JP" altLang="en-US" sz="1400" u="none" strike="noStrike" dirty="0">
                          <a:effectLst/>
                          <a:latin typeface="+mn-ea"/>
                          <a:ea typeface="+mn-ea"/>
                        </a:rPr>
                        <a:t>～</a:t>
                      </a:r>
                      <a:r>
                        <a:rPr lang="en-US" altLang="ja-JP" sz="1400" u="none" strike="noStrike" dirty="0">
                          <a:effectLst/>
                          <a:latin typeface="+mn-ea"/>
                          <a:ea typeface="+mn-ea"/>
                        </a:rPr>
                        <a:t>49</a:t>
                      </a:r>
                      <a:r>
                        <a:rPr lang="ja-JP" altLang="en-US" sz="1400" u="none" strike="noStrike" dirty="0">
                          <a:effectLst/>
                          <a:latin typeface="+mn-ea"/>
                          <a:ea typeface="+mn-ea"/>
                        </a:rPr>
                        <a:t>歳</a:t>
                      </a:r>
                      <a:br>
                        <a:rPr lang="ja-JP" altLang="en-US" sz="1400" u="none" strike="noStrike" dirty="0">
                          <a:effectLst/>
                          <a:latin typeface="+mn-ea"/>
                          <a:ea typeface="+mn-ea"/>
                        </a:rPr>
                      </a:br>
                      <a:r>
                        <a:rPr lang="ja-JP" altLang="en-US" sz="1400" u="none" strike="noStrike" dirty="0" smtClean="0">
                          <a:effectLst/>
                          <a:latin typeface="+mn-ea"/>
                          <a:ea typeface="+mn-ea"/>
                        </a:rPr>
                        <a:t>　　（</a:t>
                      </a:r>
                      <a:r>
                        <a:rPr lang="en-US" altLang="ja-JP" sz="1400" u="none" strike="noStrike" dirty="0" smtClean="0">
                          <a:effectLst/>
                          <a:latin typeface="+mn-ea"/>
                          <a:ea typeface="+mn-ea"/>
                        </a:rPr>
                        <a:t>n=1049</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5428109"/>
                  </a:ext>
                </a:extLst>
              </a:tr>
              <a:tr h="456144">
                <a:tc>
                  <a:txBody>
                    <a:bodyPr/>
                    <a:lstStyle/>
                    <a:p>
                      <a:pPr algn="l" fontAlgn="ctr"/>
                      <a:r>
                        <a:rPr lang="ja-JP" altLang="en-US" sz="1400" u="none" strike="noStrike" dirty="0" smtClean="0">
                          <a:effectLst/>
                          <a:latin typeface="+mn-ea"/>
                          <a:ea typeface="+mn-ea"/>
                        </a:rPr>
                        <a:t>　　</a:t>
                      </a:r>
                      <a:r>
                        <a:rPr lang="en-US" altLang="ja-JP" sz="1400" u="none" strike="noStrike" dirty="0" smtClean="0">
                          <a:effectLst/>
                          <a:latin typeface="+mn-ea"/>
                          <a:ea typeface="+mn-ea"/>
                        </a:rPr>
                        <a:t>50</a:t>
                      </a:r>
                      <a:r>
                        <a:rPr lang="ja-JP" altLang="en-US" sz="1400" u="none" strike="noStrike" dirty="0">
                          <a:effectLst/>
                          <a:latin typeface="+mn-ea"/>
                          <a:ea typeface="+mn-ea"/>
                        </a:rPr>
                        <a:t>～</a:t>
                      </a:r>
                      <a:r>
                        <a:rPr lang="en-US" altLang="ja-JP" sz="1400" u="none" strike="noStrike" dirty="0">
                          <a:effectLst/>
                          <a:latin typeface="+mn-ea"/>
                          <a:ea typeface="+mn-ea"/>
                        </a:rPr>
                        <a:t>59</a:t>
                      </a:r>
                      <a:r>
                        <a:rPr lang="ja-JP" altLang="en-US" sz="1400" u="none" strike="noStrike" dirty="0">
                          <a:effectLst/>
                          <a:latin typeface="+mn-ea"/>
                          <a:ea typeface="+mn-ea"/>
                        </a:rPr>
                        <a:t>歳</a:t>
                      </a:r>
                      <a:br>
                        <a:rPr lang="ja-JP" altLang="en-US" sz="1400" u="none" strike="noStrike" dirty="0">
                          <a:effectLst/>
                          <a:latin typeface="+mn-ea"/>
                          <a:ea typeface="+mn-ea"/>
                        </a:rPr>
                      </a:br>
                      <a:r>
                        <a:rPr lang="ja-JP" altLang="en-US" sz="1400" u="none" strike="noStrike" dirty="0" smtClean="0">
                          <a:effectLst/>
                          <a:latin typeface="+mn-ea"/>
                          <a:ea typeface="+mn-ea"/>
                        </a:rPr>
                        <a:t>　　（</a:t>
                      </a:r>
                      <a:r>
                        <a:rPr lang="en-US" altLang="ja-JP" sz="1400" u="none" strike="noStrike" dirty="0" smtClean="0">
                          <a:effectLst/>
                          <a:latin typeface="+mn-ea"/>
                          <a:ea typeface="+mn-ea"/>
                        </a:rPr>
                        <a:t>n=1032</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715362"/>
                  </a:ext>
                </a:extLst>
              </a:tr>
              <a:tr h="456144">
                <a:tc>
                  <a:txBody>
                    <a:bodyPr/>
                    <a:lstStyle/>
                    <a:p>
                      <a:pPr algn="l" fontAlgn="ctr"/>
                      <a:r>
                        <a:rPr lang="ja-JP" altLang="en-US" sz="1400" u="none" strike="noStrike" dirty="0" smtClean="0">
                          <a:effectLst/>
                          <a:latin typeface="+mn-ea"/>
                          <a:ea typeface="+mn-ea"/>
                        </a:rPr>
                        <a:t>　　</a:t>
                      </a:r>
                      <a:r>
                        <a:rPr lang="en-US" altLang="ja-JP" sz="1400" u="none" strike="noStrike" dirty="0" smtClean="0">
                          <a:effectLst/>
                          <a:latin typeface="+mn-ea"/>
                          <a:ea typeface="+mn-ea"/>
                        </a:rPr>
                        <a:t>60</a:t>
                      </a:r>
                      <a:r>
                        <a:rPr lang="ja-JP" altLang="en-US" sz="1400" u="none" strike="noStrike" dirty="0">
                          <a:effectLst/>
                          <a:latin typeface="+mn-ea"/>
                          <a:ea typeface="+mn-ea"/>
                        </a:rPr>
                        <a:t>～</a:t>
                      </a:r>
                      <a:r>
                        <a:rPr lang="en-US" altLang="ja-JP" sz="1400" u="none" strike="noStrike" dirty="0">
                          <a:effectLst/>
                          <a:latin typeface="+mn-ea"/>
                          <a:ea typeface="+mn-ea"/>
                        </a:rPr>
                        <a:t>69</a:t>
                      </a:r>
                      <a:r>
                        <a:rPr lang="ja-JP" altLang="en-US" sz="1400" u="none" strike="noStrike" dirty="0">
                          <a:effectLst/>
                          <a:latin typeface="+mn-ea"/>
                          <a:ea typeface="+mn-ea"/>
                        </a:rPr>
                        <a:t>歳</a:t>
                      </a:r>
                      <a:br>
                        <a:rPr lang="ja-JP" altLang="en-US" sz="1400" u="none" strike="noStrike" dirty="0">
                          <a:effectLst/>
                          <a:latin typeface="+mn-ea"/>
                          <a:ea typeface="+mn-ea"/>
                        </a:rPr>
                      </a:br>
                      <a:r>
                        <a:rPr lang="ja-JP" altLang="en-US" sz="1400" u="none" strike="noStrike" dirty="0" smtClean="0">
                          <a:effectLst/>
                          <a:latin typeface="+mn-ea"/>
                          <a:ea typeface="+mn-ea"/>
                        </a:rPr>
                        <a:t>　　（</a:t>
                      </a:r>
                      <a:r>
                        <a:rPr lang="en-US" altLang="ja-JP" sz="1400" u="none" strike="noStrike" dirty="0" smtClean="0">
                          <a:effectLst/>
                          <a:latin typeface="+mn-ea"/>
                          <a:ea typeface="+mn-ea"/>
                        </a:rPr>
                        <a:t>n=1159</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05253614"/>
                  </a:ext>
                </a:extLst>
              </a:tr>
              <a:tr h="456144">
                <a:tc>
                  <a:txBody>
                    <a:bodyPr/>
                    <a:lstStyle/>
                    <a:p>
                      <a:pPr algn="l" fontAlgn="ctr"/>
                      <a:r>
                        <a:rPr lang="ja-JP" altLang="en-US" sz="1400" u="none" strike="noStrike" dirty="0" smtClean="0">
                          <a:effectLst/>
                          <a:latin typeface="+mn-ea"/>
                          <a:ea typeface="+mn-ea"/>
                        </a:rPr>
                        <a:t>　　</a:t>
                      </a:r>
                      <a:r>
                        <a:rPr lang="en-US" altLang="ja-JP" sz="1400" u="none" strike="noStrike" dirty="0" smtClean="0">
                          <a:effectLst/>
                          <a:latin typeface="+mn-ea"/>
                          <a:ea typeface="+mn-ea"/>
                        </a:rPr>
                        <a:t>70</a:t>
                      </a:r>
                      <a:r>
                        <a:rPr lang="ja-JP" altLang="en-US" sz="1400" u="none" strike="noStrike" dirty="0">
                          <a:effectLst/>
                          <a:latin typeface="+mn-ea"/>
                          <a:ea typeface="+mn-ea"/>
                        </a:rPr>
                        <a:t>歳以上</a:t>
                      </a:r>
                      <a:br>
                        <a:rPr lang="ja-JP" altLang="en-US" sz="1400" u="none" strike="noStrike" dirty="0">
                          <a:effectLst/>
                          <a:latin typeface="+mn-ea"/>
                          <a:ea typeface="+mn-ea"/>
                        </a:rPr>
                      </a:br>
                      <a:r>
                        <a:rPr lang="ja-JP" altLang="en-US" sz="1400" u="none" strike="noStrike" dirty="0" smtClean="0">
                          <a:effectLst/>
                          <a:latin typeface="+mn-ea"/>
                          <a:ea typeface="+mn-ea"/>
                        </a:rPr>
                        <a:t>　　（</a:t>
                      </a:r>
                      <a:r>
                        <a:rPr lang="en-US" altLang="ja-JP" sz="1400" u="none" strike="noStrike" dirty="0" smtClean="0">
                          <a:effectLst/>
                          <a:latin typeface="+mn-ea"/>
                          <a:ea typeface="+mn-ea"/>
                        </a:rPr>
                        <a:t>n=441</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6312936"/>
                  </a:ext>
                </a:extLst>
              </a:tr>
            </a:tbl>
          </a:graphicData>
        </a:graphic>
      </p:graphicFrame>
      <p:cxnSp>
        <p:nvCxnSpPr>
          <p:cNvPr id="11" name="直線コネクタ 10"/>
          <p:cNvCxnSpPr/>
          <p:nvPr/>
        </p:nvCxnSpPr>
        <p:spPr>
          <a:xfrm>
            <a:off x="251520" y="2780928"/>
            <a:ext cx="8640920" cy="0"/>
          </a:xfrm>
          <a:prstGeom prst="line">
            <a:avLst/>
          </a:prstGeom>
        </p:spPr>
        <p:style>
          <a:lnRef idx="1">
            <a:schemeClr val="dk1"/>
          </a:lnRef>
          <a:fillRef idx="0">
            <a:schemeClr val="dk1"/>
          </a:fillRef>
          <a:effectRef idx="0">
            <a:schemeClr val="dk1"/>
          </a:effectRef>
          <a:fontRef idx="minor">
            <a:schemeClr val="tx1"/>
          </a:fontRef>
        </p:style>
      </p:cxnSp>
      <p:sp>
        <p:nvSpPr>
          <p:cNvPr id="2" name="フリーフォーム 1"/>
          <p:cNvSpPr/>
          <p:nvPr/>
        </p:nvSpPr>
        <p:spPr>
          <a:xfrm>
            <a:off x="2971800" y="2204864"/>
            <a:ext cx="956733" cy="3312368"/>
          </a:xfrm>
          <a:custGeom>
            <a:avLst/>
            <a:gdLst>
              <a:gd name="connsiteX0" fmla="*/ 220133 w 956733"/>
              <a:gd name="connsiteY0" fmla="*/ 0 h 3725333"/>
              <a:gd name="connsiteX1" fmla="*/ 237067 w 956733"/>
              <a:gd name="connsiteY1" fmla="*/ 567266 h 3725333"/>
              <a:gd name="connsiteX2" fmla="*/ 956733 w 956733"/>
              <a:gd name="connsiteY2" fmla="*/ 753533 h 3725333"/>
              <a:gd name="connsiteX3" fmla="*/ 956733 w 956733"/>
              <a:gd name="connsiteY3" fmla="*/ 1109133 h 3725333"/>
              <a:gd name="connsiteX4" fmla="*/ 397933 w 956733"/>
              <a:gd name="connsiteY4" fmla="*/ 1261533 h 3725333"/>
              <a:gd name="connsiteX5" fmla="*/ 397933 w 956733"/>
              <a:gd name="connsiteY5" fmla="*/ 1617133 h 3725333"/>
              <a:gd name="connsiteX6" fmla="*/ 245533 w 956733"/>
              <a:gd name="connsiteY6" fmla="*/ 1803400 h 3725333"/>
              <a:gd name="connsiteX7" fmla="*/ 245533 w 956733"/>
              <a:gd name="connsiteY7" fmla="*/ 2116666 h 3725333"/>
              <a:gd name="connsiteX8" fmla="*/ 245533 w 956733"/>
              <a:gd name="connsiteY8" fmla="*/ 2142066 h 3725333"/>
              <a:gd name="connsiteX9" fmla="*/ 110067 w 956733"/>
              <a:gd name="connsiteY9" fmla="*/ 2328333 h 3725333"/>
              <a:gd name="connsiteX10" fmla="*/ 110067 w 956733"/>
              <a:gd name="connsiteY10" fmla="*/ 2650066 h 3725333"/>
              <a:gd name="connsiteX11" fmla="*/ 76200 w 956733"/>
              <a:gd name="connsiteY11" fmla="*/ 2861733 h 3725333"/>
              <a:gd name="connsiteX12" fmla="*/ 76200 w 956733"/>
              <a:gd name="connsiteY12" fmla="*/ 3141133 h 3725333"/>
              <a:gd name="connsiteX13" fmla="*/ 0 w 956733"/>
              <a:gd name="connsiteY13" fmla="*/ 3395133 h 3725333"/>
              <a:gd name="connsiteX14" fmla="*/ 0 w 956733"/>
              <a:gd name="connsiteY14" fmla="*/ 3725333 h 372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6733" h="3725333">
                <a:moveTo>
                  <a:pt x="220133" y="0"/>
                </a:moveTo>
                <a:lnTo>
                  <a:pt x="237067" y="567266"/>
                </a:lnTo>
                <a:lnTo>
                  <a:pt x="956733" y="753533"/>
                </a:lnTo>
                <a:lnTo>
                  <a:pt x="956733" y="1109133"/>
                </a:lnTo>
                <a:lnTo>
                  <a:pt x="397933" y="1261533"/>
                </a:lnTo>
                <a:lnTo>
                  <a:pt x="397933" y="1617133"/>
                </a:lnTo>
                <a:lnTo>
                  <a:pt x="245533" y="1803400"/>
                </a:lnTo>
                <a:lnTo>
                  <a:pt x="245533" y="2116666"/>
                </a:lnTo>
                <a:lnTo>
                  <a:pt x="245533" y="2142066"/>
                </a:lnTo>
                <a:lnTo>
                  <a:pt x="110067" y="2328333"/>
                </a:lnTo>
                <a:lnTo>
                  <a:pt x="110067" y="2650066"/>
                </a:lnTo>
                <a:lnTo>
                  <a:pt x="76200" y="2861733"/>
                </a:lnTo>
                <a:lnTo>
                  <a:pt x="76200" y="3141133"/>
                </a:lnTo>
                <a:lnTo>
                  <a:pt x="0" y="3395133"/>
                </a:lnTo>
                <a:lnTo>
                  <a:pt x="0" y="3725333"/>
                </a:lnTo>
              </a:path>
            </a:pathLst>
          </a:custGeom>
          <a:ln>
            <a:prstDash val="sysDot"/>
          </a:ln>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grpSp>
        <p:nvGrpSpPr>
          <p:cNvPr id="12" name="グループ化 11"/>
          <p:cNvGrpSpPr/>
          <p:nvPr/>
        </p:nvGrpSpPr>
        <p:grpSpPr>
          <a:xfrm>
            <a:off x="1763688" y="2204864"/>
            <a:ext cx="1512168" cy="246221"/>
            <a:chOff x="1619671" y="1786768"/>
            <a:chExt cx="1512168" cy="336466"/>
          </a:xfrm>
        </p:grpSpPr>
        <p:sp>
          <p:nvSpPr>
            <p:cNvPr id="13" name="正方形/長方形 12"/>
            <p:cNvSpPr/>
            <p:nvPr/>
          </p:nvSpPr>
          <p:spPr>
            <a:xfrm>
              <a:off x="1619671" y="1844825"/>
              <a:ext cx="1368151" cy="225276"/>
            </a:xfrm>
            <a:prstGeom prst="rect">
              <a:avLst/>
            </a:prstGeom>
            <a:ln w="9525"/>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675804" y="1786768"/>
              <a:ext cx="1456035" cy="336466"/>
            </a:xfrm>
            <a:prstGeom prst="rect">
              <a:avLst/>
            </a:prstGeom>
            <a:noFill/>
          </p:spPr>
          <p:txBody>
            <a:bodyPr wrap="square" rtlCol="0">
              <a:spAutoFit/>
            </a:bodyPr>
            <a:lstStyle/>
            <a:p>
              <a:r>
                <a:rPr lang="ja-JP" altLang="en-US" sz="1000" dirty="0" smtClean="0"/>
                <a:t>シェアハウスへの興味</a:t>
              </a:r>
              <a:endParaRPr kumimoji="1" lang="ja-JP" altLang="en-US" sz="1000" dirty="0"/>
            </a:p>
          </p:txBody>
        </p:sp>
      </p:grpSp>
      <p:sp>
        <p:nvSpPr>
          <p:cNvPr id="15"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15</a:t>
            </a:fld>
            <a:endParaRPr kumimoji="1" lang="ja-JP" altLang="en-US" sz="1600" dirty="0">
              <a:solidFill>
                <a:schemeClr val="tx1"/>
              </a:solidFill>
            </a:endParaRPr>
          </a:p>
        </p:txBody>
      </p:sp>
    </p:spTree>
    <p:extLst>
      <p:ext uri="{BB962C8B-B14F-4D97-AF65-F5344CB8AC3E}">
        <p14:creationId xmlns:p14="http://schemas.microsoft.com/office/powerpoint/2010/main" val="583649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p:cNvGraphicFramePr>
            <a:graphicFrameLocks/>
          </p:cNvGraphicFramePr>
          <p:nvPr>
            <p:extLst>
              <p:ext uri="{D42A27DB-BD31-4B8C-83A1-F6EECF244321}">
                <p14:modId xmlns:p14="http://schemas.microsoft.com/office/powerpoint/2010/main" val="3958937661"/>
              </p:ext>
            </p:extLst>
          </p:nvPr>
        </p:nvGraphicFramePr>
        <p:xfrm>
          <a:off x="-684584" y="1484784"/>
          <a:ext cx="9828584" cy="5236691"/>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在宅型テレワーク</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179592" y="620688"/>
            <a:ext cx="8784896" cy="757130"/>
          </a:xfrm>
          <a:prstGeom prst="rect">
            <a:avLst/>
          </a:prstGeom>
          <a:ln cmpd="sng">
            <a:solidFill>
              <a:schemeClr val="tx1"/>
            </a:solidFill>
          </a:ln>
        </p:spPr>
        <p:txBody>
          <a:bodyPr wrap="square">
            <a:spAutoFit/>
          </a:bodyPr>
          <a:lstStyle/>
          <a:p>
            <a:pPr marL="285750" lvl="0" indent="-285750">
              <a:lnSpc>
                <a:spcPct val="120000"/>
              </a:lnSpc>
              <a:buFont typeface="Meiryo UI" panose="020B0604030504040204" pitchFamily="50" charset="-128"/>
              <a:buChar cha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在宅型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テレワークに</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関しては、「現在、導入している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経験がある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経験はない</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とても興味がある。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同</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やや興味がある」の合計が</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59</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歳で３割を超える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357972289"/>
              </p:ext>
            </p:extLst>
          </p:nvPr>
        </p:nvGraphicFramePr>
        <p:xfrm>
          <a:off x="323528" y="2060851"/>
          <a:ext cx="1337329" cy="3383835"/>
        </p:xfrm>
        <a:graphic>
          <a:graphicData uri="http://schemas.openxmlformats.org/drawingml/2006/table">
            <a:tbl>
              <a:tblPr>
                <a:tableStyleId>{5C22544A-7EE6-4342-B048-85BDC9FD1C3A}</a:tableStyleId>
              </a:tblPr>
              <a:tblGrid>
                <a:gridCol w="1337329">
                  <a:extLst>
                    <a:ext uri="{9D8B030D-6E8A-4147-A177-3AD203B41FA5}">
                      <a16:colId xmlns:a16="http://schemas.microsoft.com/office/drawing/2014/main" val="1107113565"/>
                    </a:ext>
                  </a:extLst>
                </a:gridCol>
              </a:tblGrid>
              <a:tr h="483405">
                <a:tc>
                  <a:txBody>
                    <a:bodyPr/>
                    <a:lstStyle/>
                    <a:p>
                      <a:pPr algn="l" fontAlgn="ctr"/>
                      <a:r>
                        <a:rPr lang="ja-JP" altLang="en-US" sz="1400" u="none" strike="noStrike" dirty="0">
                          <a:effectLst/>
                          <a:latin typeface="+mn-ea"/>
                          <a:ea typeface="+mn-ea"/>
                        </a:rPr>
                        <a:t>全体</a:t>
                      </a:r>
                      <a:br>
                        <a:rPr lang="ja-JP" altLang="en-US" sz="1400" u="none" strike="noStrike" dirty="0">
                          <a:effectLst/>
                          <a:latin typeface="+mn-ea"/>
                          <a:ea typeface="+mn-ea"/>
                        </a:rPr>
                      </a:br>
                      <a:r>
                        <a:rPr lang="ja-JP" altLang="en-US" sz="1400" u="none" strike="noStrike" dirty="0" smtClean="0">
                          <a:effectLst/>
                          <a:latin typeface="+mn-ea"/>
                          <a:ea typeface="+mn-ea"/>
                        </a:rPr>
                        <a:t>（ｎ</a:t>
                      </a:r>
                      <a:r>
                        <a:rPr lang="en-US" altLang="ja-JP" sz="1400" u="none" strike="noStrike" dirty="0" smtClean="0">
                          <a:effectLst/>
                          <a:latin typeface="+mn-ea"/>
                          <a:ea typeface="+mn-ea"/>
                        </a:rPr>
                        <a:t>=5000</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1798531"/>
                  </a:ext>
                </a:extLst>
              </a:tr>
              <a:tr h="483405">
                <a:tc>
                  <a:txBody>
                    <a:bodyPr/>
                    <a:lstStyle/>
                    <a:p>
                      <a:pPr algn="l" fontAlgn="ctr"/>
                      <a:r>
                        <a:rPr lang="ja-JP" altLang="en-US" sz="1400" u="none" strike="noStrike" dirty="0" smtClean="0">
                          <a:effectLst/>
                          <a:latin typeface="+mn-ea"/>
                          <a:ea typeface="+mn-ea"/>
                        </a:rPr>
                        <a:t>　　</a:t>
                      </a:r>
                      <a:r>
                        <a:rPr lang="en-US" altLang="ja-JP" sz="1400" u="none" strike="noStrike" dirty="0" smtClean="0">
                          <a:effectLst/>
                          <a:latin typeface="+mn-ea"/>
                          <a:ea typeface="+mn-ea"/>
                        </a:rPr>
                        <a:t>20</a:t>
                      </a:r>
                      <a:r>
                        <a:rPr lang="ja-JP" altLang="en-US" sz="1400" u="none" strike="noStrike" dirty="0">
                          <a:effectLst/>
                          <a:latin typeface="+mn-ea"/>
                          <a:ea typeface="+mn-ea"/>
                        </a:rPr>
                        <a:t>～</a:t>
                      </a:r>
                      <a:r>
                        <a:rPr lang="en-US" altLang="ja-JP" sz="1400" u="none" strike="noStrike" dirty="0">
                          <a:effectLst/>
                          <a:latin typeface="+mn-ea"/>
                          <a:ea typeface="+mn-ea"/>
                        </a:rPr>
                        <a:t>29</a:t>
                      </a:r>
                      <a:r>
                        <a:rPr lang="ja-JP" altLang="en-US" sz="1400" u="none" strike="noStrike" dirty="0">
                          <a:effectLst/>
                          <a:latin typeface="+mn-ea"/>
                          <a:ea typeface="+mn-ea"/>
                        </a:rPr>
                        <a:t>歳</a:t>
                      </a:r>
                      <a:br>
                        <a:rPr lang="ja-JP" altLang="en-US" sz="1400" u="none" strike="noStrike" dirty="0">
                          <a:effectLst/>
                          <a:latin typeface="+mn-ea"/>
                          <a:ea typeface="+mn-ea"/>
                        </a:rPr>
                      </a:br>
                      <a:r>
                        <a:rPr lang="ja-JP" altLang="en-US" sz="1400" u="none" strike="noStrike" dirty="0" smtClean="0">
                          <a:effectLst/>
                          <a:latin typeface="+mn-ea"/>
                          <a:ea typeface="+mn-ea"/>
                        </a:rPr>
                        <a:t>　　（ｎ</a:t>
                      </a:r>
                      <a:r>
                        <a:rPr lang="en-US" altLang="ja-JP" sz="1400" u="none" strike="noStrike" dirty="0" smtClean="0">
                          <a:effectLst/>
                          <a:latin typeface="+mn-ea"/>
                          <a:ea typeface="+mn-ea"/>
                        </a:rPr>
                        <a:t>=330</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94348534"/>
                  </a:ext>
                </a:extLst>
              </a:tr>
              <a:tr h="483405">
                <a:tc>
                  <a:txBody>
                    <a:bodyPr/>
                    <a:lstStyle/>
                    <a:p>
                      <a:pPr algn="l" fontAlgn="ctr"/>
                      <a:r>
                        <a:rPr lang="ja-JP" altLang="en-US" sz="1400" u="none" strike="noStrike" dirty="0" smtClean="0">
                          <a:effectLst/>
                          <a:latin typeface="+mn-ea"/>
                          <a:ea typeface="+mn-ea"/>
                        </a:rPr>
                        <a:t>　　</a:t>
                      </a:r>
                      <a:r>
                        <a:rPr lang="en-US" altLang="ja-JP" sz="1400" u="none" strike="noStrike" dirty="0" smtClean="0">
                          <a:effectLst/>
                          <a:latin typeface="+mn-ea"/>
                          <a:ea typeface="+mn-ea"/>
                        </a:rPr>
                        <a:t>30</a:t>
                      </a:r>
                      <a:r>
                        <a:rPr lang="ja-JP" altLang="en-US" sz="1400" u="none" strike="noStrike" dirty="0">
                          <a:effectLst/>
                          <a:latin typeface="+mn-ea"/>
                          <a:ea typeface="+mn-ea"/>
                        </a:rPr>
                        <a:t>～</a:t>
                      </a:r>
                      <a:r>
                        <a:rPr lang="en-US" altLang="ja-JP" sz="1400" u="none" strike="noStrike" dirty="0">
                          <a:effectLst/>
                          <a:latin typeface="+mn-ea"/>
                          <a:ea typeface="+mn-ea"/>
                        </a:rPr>
                        <a:t>39</a:t>
                      </a:r>
                      <a:r>
                        <a:rPr lang="ja-JP" altLang="en-US" sz="1400" u="none" strike="noStrike" dirty="0">
                          <a:effectLst/>
                          <a:latin typeface="+mn-ea"/>
                          <a:ea typeface="+mn-ea"/>
                        </a:rPr>
                        <a:t>歳</a:t>
                      </a:r>
                      <a:br>
                        <a:rPr lang="ja-JP" altLang="en-US" sz="1400" u="none" strike="noStrike" dirty="0">
                          <a:effectLst/>
                          <a:latin typeface="+mn-ea"/>
                          <a:ea typeface="+mn-ea"/>
                        </a:rPr>
                      </a:br>
                      <a:r>
                        <a:rPr lang="ja-JP" altLang="en-US" sz="1400" u="none" strike="noStrike" dirty="0" smtClean="0">
                          <a:effectLst/>
                          <a:latin typeface="+mn-ea"/>
                          <a:ea typeface="+mn-ea"/>
                        </a:rPr>
                        <a:t>　　（</a:t>
                      </a:r>
                      <a:r>
                        <a:rPr lang="en-US" altLang="ja-JP" sz="1400" u="none" strike="noStrike" dirty="0" smtClean="0">
                          <a:effectLst/>
                          <a:latin typeface="+mn-ea"/>
                          <a:ea typeface="+mn-ea"/>
                        </a:rPr>
                        <a:t>n=989</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7819856"/>
                  </a:ext>
                </a:extLst>
              </a:tr>
              <a:tr h="483405">
                <a:tc>
                  <a:txBody>
                    <a:bodyPr/>
                    <a:lstStyle/>
                    <a:p>
                      <a:pPr algn="l" fontAlgn="ctr"/>
                      <a:r>
                        <a:rPr lang="ja-JP" altLang="en-US" sz="1400" u="none" strike="noStrike" dirty="0" smtClean="0">
                          <a:effectLst/>
                          <a:latin typeface="+mn-ea"/>
                          <a:ea typeface="+mn-ea"/>
                        </a:rPr>
                        <a:t>　　</a:t>
                      </a:r>
                      <a:r>
                        <a:rPr lang="en-US" altLang="ja-JP" sz="1400" u="none" strike="noStrike" dirty="0" smtClean="0">
                          <a:effectLst/>
                          <a:latin typeface="+mn-ea"/>
                          <a:ea typeface="+mn-ea"/>
                        </a:rPr>
                        <a:t>40</a:t>
                      </a:r>
                      <a:r>
                        <a:rPr lang="ja-JP" altLang="en-US" sz="1400" u="none" strike="noStrike" dirty="0">
                          <a:effectLst/>
                          <a:latin typeface="+mn-ea"/>
                          <a:ea typeface="+mn-ea"/>
                        </a:rPr>
                        <a:t>～</a:t>
                      </a:r>
                      <a:r>
                        <a:rPr lang="en-US" altLang="ja-JP" sz="1400" u="none" strike="noStrike" dirty="0">
                          <a:effectLst/>
                          <a:latin typeface="+mn-ea"/>
                          <a:ea typeface="+mn-ea"/>
                        </a:rPr>
                        <a:t>49</a:t>
                      </a:r>
                      <a:r>
                        <a:rPr lang="ja-JP" altLang="en-US" sz="1400" u="none" strike="noStrike" dirty="0">
                          <a:effectLst/>
                          <a:latin typeface="+mn-ea"/>
                          <a:ea typeface="+mn-ea"/>
                        </a:rPr>
                        <a:t>歳</a:t>
                      </a:r>
                      <a:br>
                        <a:rPr lang="ja-JP" altLang="en-US" sz="1400" u="none" strike="noStrike" dirty="0">
                          <a:effectLst/>
                          <a:latin typeface="+mn-ea"/>
                          <a:ea typeface="+mn-ea"/>
                        </a:rPr>
                      </a:br>
                      <a:r>
                        <a:rPr lang="ja-JP" altLang="en-US" sz="1400" u="none" strike="noStrike" dirty="0" smtClean="0">
                          <a:effectLst/>
                          <a:latin typeface="+mn-ea"/>
                          <a:ea typeface="+mn-ea"/>
                        </a:rPr>
                        <a:t>　　（</a:t>
                      </a:r>
                      <a:r>
                        <a:rPr lang="en-US" altLang="ja-JP" sz="1400" u="none" strike="noStrike" dirty="0" smtClean="0">
                          <a:effectLst/>
                          <a:latin typeface="+mn-ea"/>
                          <a:ea typeface="+mn-ea"/>
                        </a:rPr>
                        <a:t>n=1049</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5428109"/>
                  </a:ext>
                </a:extLst>
              </a:tr>
              <a:tr h="483405">
                <a:tc>
                  <a:txBody>
                    <a:bodyPr/>
                    <a:lstStyle/>
                    <a:p>
                      <a:pPr algn="l" fontAlgn="ctr"/>
                      <a:r>
                        <a:rPr lang="ja-JP" altLang="en-US" sz="1400" u="none" strike="noStrike" dirty="0" smtClean="0">
                          <a:effectLst/>
                          <a:latin typeface="+mn-ea"/>
                          <a:ea typeface="+mn-ea"/>
                        </a:rPr>
                        <a:t>　　</a:t>
                      </a:r>
                      <a:r>
                        <a:rPr lang="en-US" altLang="ja-JP" sz="1400" u="none" strike="noStrike" dirty="0" smtClean="0">
                          <a:effectLst/>
                          <a:latin typeface="+mn-ea"/>
                          <a:ea typeface="+mn-ea"/>
                        </a:rPr>
                        <a:t>50</a:t>
                      </a:r>
                      <a:r>
                        <a:rPr lang="ja-JP" altLang="en-US" sz="1400" u="none" strike="noStrike" dirty="0">
                          <a:effectLst/>
                          <a:latin typeface="+mn-ea"/>
                          <a:ea typeface="+mn-ea"/>
                        </a:rPr>
                        <a:t>～</a:t>
                      </a:r>
                      <a:r>
                        <a:rPr lang="en-US" altLang="ja-JP" sz="1400" u="none" strike="noStrike" dirty="0">
                          <a:effectLst/>
                          <a:latin typeface="+mn-ea"/>
                          <a:ea typeface="+mn-ea"/>
                        </a:rPr>
                        <a:t>59</a:t>
                      </a:r>
                      <a:r>
                        <a:rPr lang="ja-JP" altLang="en-US" sz="1400" u="none" strike="noStrike" dirty="0">
                          <a:effectLst/>
                          <a:latin typeface="+mn-ea"/>
                          <a:ea typeface="+mn-ea"/>
                        </a:rPr>
                        <a:t>歳</a:t>
                      </a:r>
                      <a:br>
                        <a:rPr lang="ja-JP" altLang="en-US" sz="1400" u="none" strike="noStrike" dirty="0">
                          <a:effectLst/>
                          <a:latin typeface="+mn-ea"/>
                          <a:ea typeface="+mn-ea"/>
                        </a:rPr>
                      </a:br>
                      <a:r>
                        <a:rPr lang="ja-JP" altLang="en-US" sz="1400" u="none" strike="noStrike" dirty="0" smtClean="0">
                          <a:effectLst/>
                          <a:latin typeface="+mn-ea"/>
                          <a:ea typeface="+mn-ea"/>
                        </a:rPr>
                        <a:t>　　（</a:t>
                      </a:r>
                      <a:r>
                        <a:rPr lang="en-US" altLang="ja-JP" sz="1400" u="none" strike="noStrike" dirty="0" smtClean="0">
                          <a:effectLst/>
                          <a:latin typeface="+mn-ea"/>
                          <a:ea typeface="+mn-ea"/>
                        </a:rPr>
                        <a:t>n=1032</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715362"/>
                  </a:ext>
                </a:extLst>
              </a:tr>
              <a:tr h="483405">
                <a:tc>
                  <a:txBody>
                    <a:bodyPr/>
                    <a:lstStyle/>
                    <a:p>
                      <a:pPr algn="l" fontAlgn="ctr"/>
                      <a:r>
                        <a:rPr lang="ja-JP" altLang="en-US" sz="1400" u="none" strike="noStrike" dirty="0" smtClean="0">
                          <a:effectLst/>
                          <a:latin typeface="+mn-ea"/>
                          <a:ea typeface="+mn-ea"/>
                        </a:rPr>
                        <a:t>　　</a:t>
                      </a:r>
                      <a:r>
                        <a:rPr lang="en-US" altLang="ja-JP" sz="1400" u="none" strike="noStrike" dirty="0" smtClean="0">
                          <a:effectLst/>
                          <a:latin typeface="+mn-ea"/>
                          <a:ea typeface="+mn-ea"/>
                        </a:rPr>
                        <a:t>60</a:t>
                      </a:r>
                      <a:r>
                        <a:rPr lang="ja-JP" altLang="en-US" sz="1400" u="none" strike="noStrike" dirty="0">
                          <a:effectLst/>
                          <a:latin typeface="+mn-ea"/>
                          <a:ea typeface="+mn-ea"/>
                        </a:rPr>
                        <a:t>～</a:t>
                      </a:r>
                      <a:r>
                        <a:rPr lang="en-US" altLang="ja-JP" sz="1400" u="none" strike="noStrike" dirty="0">
                          <a:effectLst/>
                          <a:latin typeface="+mn-ea"/>
                          <a:ea typeface="+mn-ea"/>
                        </a:rPr>
                        <a:t>69</a:t>
                      </a:r>
                      <a:r>
                        <a:rPr lang="ja-JP" altLang="en-US" sz="1400" u="none" strike="noStrike" dirty="0">
                          <a:effectLst/>
                          <a:latin typeface="+mn-ea"/>
                          <a:ea typeface="+mn-ea"/>
                        </a:rPr>
                        <a:t>歳</a:t>
                      </a:r>
                      <a:br>
                        <a:rPr lang="ja-JP" altLang="en-US" sz="1400" u="none" strike="noStrike" dirty="0">
                          <a:effectLst/>
                          <a:latin typeface="+mn-ea"/>
                          <a:ea typeface="+mn-ea"/>
                        </a:rPr>
                      </a:br>
                      <a:r>
                        <a:rPr lang="ja-JP" altLang="en-US" sz="1400" u="none" strike="noStrike" dirty="0" smtClean="0">
                          <a:effectLst/>
                          <a:latin typeface="+mn-ea"/>
                          <a:ea typeface="+mn-ea"/>
                        </a:rPr>
                        <a:t>　　（</a:t>
                      </a:r>
                      <a:r>
                        <a:rPr lang="en-US" altLang="ja-JP" sz="1400" u="none" strike="noStrike" dirty="0" smtClean="0">
                          <a:effectLst/>
                          <a:latin typeface="+mn-ea"/>
                          <a:ea typeface="+mn-ea"/>
                        </a:rPr>
                        <a:t>n=1159</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05253614"/>
                  </a:ext>
                </a:extLst>
              </a:tr>
              <a:tr h="483405">
                <a:tc>
                  <a:txBody>
                    <a:bodyPr/>
                    <a:lstStyle/>
                    <a:p>
                      <a:pPr algn="l" fontAlgn="ctr"/>
                      <a:r>
                        <a:rPr lang="ja-JP" altLang="en-US" sz="1400" u="none" strike="noStrike" dirty="0" smtClean="0">
                          <a:effectLst/>
                          <a:latin typeface="+mn-ea"/>
                          <a:ea typeface="+mn-ea"/>
                        </a:rPr>
                        <a:t>　　</a:t>
                      </a:r>
                      <a:r>
                        <a:rPr lang="en-US" altLang="ja-JP" sz="1400" u="none" strike="noStrike" dirty="0" smtClean="0">
                          <a:effectLst/>
                          <a:latin typeface="+mn-ea"/>
                          <a:ea typeface="+mn-ea"/>
                        </a:rPr>
                        <a:t>70</a:t>
                      </a:r>
                      <a:r>
                        <a:rPr lang="ja-JP" altLang="en-US" sz="1400" u="none" strike="noStrike" dirty="0">
                          <a:effectLst/>
                          <a:latin typeface="+mn-ea"/>
                          <a:ea typeface="+mn-ea"/>
                        </a:rPr>
                        <a:t>歳以上</a:t>
                      </a:r>
                      <a:br>
                        <a:rPr lang="ja-JP" altLang="en-US" sz="1400" u="none" strike="noStrike" dirty="0">
                          <a:effectLst/>
                          <a:latin typeface="+mn-ea"/>
                          <a:ea typeface="+mn-ea"/>
                        </a:rPr>
                      </a:br>
                      <a:r>
                        <a:rPr lang="ja-JP" altLang="en-US" sz="1400" u="none" strike="noStrike" dirty="0" smtClean="0">
                          <a:effectLst/>
                          <a:latin typeface="+mn-ea"/>
                          <a:ea typeface="+mn-ea"/>
                        </a:rPr>
                        <a:t>　　（</a:t>
                      </a:r>
                      <a:r>
                        <a:rPr lang="en-US" altLang="ja-JP" sz="1400" u="none" strike="noStrike" dirty="0" smtClean="0">
                          <a:effectLst/>
                          <a:latin typeface="+mn-ea"/>
                          <a:ea typeface="+mn-ea"/>
                        </a:rPr>
                        <a:t>n=441</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6312936"/>
                  </a:ext>
                </a:extLst>
              </a:tr>
            </a:tbl>
          </a:graphicData>
        </a:graphic>
      </p:graphicFrame>
      <p:cxnSp>
        <p:nvCxnSpPr>
          <p:cNvPr id="9" name="直線コネクタ 8"/>
          <p:cNvCxnSpPr/>
          <p:nvPr/>
        </p:nvCxnSpPr>
        <p:spPr>
          <a:xfrm>
            <a:off x="139057" y="2564904"/>
            <a:ext cx="8712928" cy="0"/>
          </a:xfrm>
          <a:prstGeom prst="line">
            <a:avLst/>
          </a:prstGeom>
        </p:spPr>
        <p:style>
          <a:lnRef idx="1">
            <a:schemeClr val="dk1"/>
          </a:lnRef>
          <a:fillRef idx="0">
            <a:schemeClr val="dk1"/>
          </a:fillRef>
          <a:effectRef idx="0">
            <a:schemeClr val="dk1"/>
          </a:effectRef>
          <a:fontRef idx="minor">
            <a:schemeClr val="tx1"/>
          </a:fontRef>
        </p:style>
      </p:cxnSp>
      <p:sp>
        <p:nvSpPr>
          <p:cNvPr id="6" name="フリーフォーム 5"/>
          <p:cNvSpPr/>
          <p:nvPr/>
        </p:nvSpPr>
        <p:spPr>
          <a:xfrm>
            <a:off x="3183467" y="2015067"/>
            <a:ext cx="1185333" cy="3386666"/>
          </a:xfrm>
          <a:custGeom>
            <a:avLst/>
            <a:gdLst>
              <a:gd name="connsiteX0" fmla="*/ 745066 w 1185333"/>
              <a:gd name="connsiteY0" fmla="*/ 0 h 3386666"/>
              <a:gd name="connsiteX1" fmla="*/ 745066 w 1185333"/>
              <a:gd name="connsiteY1" fmla="*/ 482600 h 3386666"/>
              <a:gd name="connsiteX2" fmla="*/ 1066800 w 1185333"/>
              <a:gd name="connsiteY2" fmla="*/ 668866 h 3386666"/>
              <a:gd name="connsiteX3" fmla="*/ 1066800 w 1185333"/>
              <a:gd name="connsiteY3" fmla="*/ 939800 h 3386666"/>
              <a:gd name="connsiteX4" fmla="*/ 1185333 w 1185333"/>
              <a:gd name="connsiteY4" fmla="*/ 1159933 h 3386666"/>
              <a:gd name="connsiteX5" fmla="*/ 1185333 w 1185333"/>
              <a:gd name="connsiteY5" fmla="*/ 1388533 h 3386666"/>
              <a:gd name="connsiteX6" fmla="*/ 939800 w 1185333"/>
              <a:gd name="connsiteY6" fmla="*/ 1608666 h 3386666"/>
              <a:gd name="connsiteX7" fmla="*/ 939800 w 1185333"/>
              <a:gd name="connsiteY7" fmla="*/ 1871133 h 3386666"/>
              <a:gd name="connsiteX8" fmla="*/ 880533 w 1185333"/>
              <a:gd name="connsiteY8" fmla="*/ 2091266 h 3386666"/>
              <a:gd name="connsiteX9" fmla="*/ 880533 w 1185333"/>
              <a:gd name="connsiteY9" fmla="*/ 2353733 h 3386666"/>
              <a:gd name="connsiteX10" fmla="*/ 287866 w 1185333"/>
              <a:gd name="connsiteY10" fmla="*/ 2556933 h 3386666"/>
              <a:gd name="connsiteX11" fmla="*/ 287866 w 1185333"/>
              <a:gd name="connsiteY11" fmla="*/ 2819400 h 3386666"/>
              <a:gd name="connsiteX12" fmla="*/ 0 w 1185333"/>
              <a:gd name="connsiteY12" fmla="*/ 3022600 h 3386666"/>
              <a:gd name="connsiteX13" fmla="*/ 0 w 1185333"/>
              <a:gd name="connsiteY13" fmla="*/ 3386666 h 338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5333" h="3386666">
                <a:moveTo>
                  <a:pt x="745066" y="0"/>
                </a:moveTo>
                <a:lnTo>
                  <a:pt x="745066" y="482600"/>
                </a:lnTo>
                <a:lnTo>
                  <a:pt x="1066800" y="668866"/>
                </a:lnTo>
                <a:lnTo>
                  <a:pt x="1066800" y="939800"/>
                </a:lnTo>
                <a:lnTo>
                  <a:pt x="1185333" y="1159933"/>
                </a:lnTo>
                <a:lnTo>
                  <a:pt x="1185333" y="1388533"/>
                </a:lnTo>
                <a:lnTo>
                  <a:pt x="939800" y="1608666"/>
                </a:lnTo>
                <a:lnTo>
                  <a:pt x="939800" y="1871133"/>
                </a:lnTo>
                <a:lnTo>
                  <a:pt x="880533" y="2091266"/>
                </a:lnTo>
                <a:lnTo>
                  <a:pt x="880533" y="2353733"/>
                </a:lnTo>
                <a:lnTo>
                  <a:pt x="287866" y="2556933"/>
                </a:lnTo>
                <a:lnTo>
                  <a:pt x="287866" y="2819400"/>
                </a:lnTo>
                <a:lnTo>
                  <a:pt x="0" y="3022600"/>
                </a:lnTo>
                <a:lnTo>
                  <a:pt x="0" y="3386666"/>
                </a:lnTo>
              </a:path>
            </a:pathLst>
          </a:custGeom>
          <a:ln>
            <a:prstDash val="sysDot"/>
          </a:ln>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grpSp>
        <p:nvGrpSpPr>
          <p:cNvPr id="11" name="グループ化 10"/>
          <p:cNvGrpSpPr/>
          <p:nvPr/>
        </p:nvGrpSpPr>
        <p:grpSpPr>
          <a:xfrm>
            <a:off x="2267745" y="1988842"/>
            <a:ext cx="1512167" cy="246221"/>
            <a:chOff x="1619672" y="1786768"/>
            <a:chExt cx="1512167" cy="336466"/>
          </a:xfrm>
        </p:grpSpPr>
        <p:sp>
          <p:nvSpPr>
            <p:cNvPr id="12" name="正方形/長方形 11"/>
            <p:cNvSpPr/>
            <p:nvPr/>
          </p:nvSpPr>
          <p:spPr>
            <a:xfrm>
              <a:off x="1619672" y="1844825"/>
              <a:ext cx="1296144" cy="225276"/>
            </a:xfrm>
            <a:prstGeom prst="rect">
              <a:avLst/>
            </a:prstGeom>
            <a:ln w="9525"/>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675804" y="1786768"/>
              <a:ext cx="1456035" cy="336466"/>
            </a:xfrm>
            <a:prstGeom prst="rect">
              <a:avLst/>
            </a:prstGeom>
            <a:noFill/>
          </p:spPr>
          <p:txBody>
            <a:bodyPr wrap="square" rtlCol="0">
              <a:spAutoFit/>
            </a:bodyPr>
            <a:lstStyle/>
            <a:p>
              <a:r>
                <a:rPr lang="ja-JP" altLang="en-US" sz="1000" dirty="0" smtClean="0"/>
                <a:t>テレワーク</a:t>
              </a:r>
              <a:r>
                <a:rPr lang="ja-JP" altLang="en-US" sz="1000" dirty="0"/>
                <a:t>へ</a:t>
              </a:r>
              <a:r>
                <a:rPr lang="ja-JP" altLang="en-US" sz="1000" dirty="0" smtClean="0"/>
                <a:t>の興味</a:t>
              </a:r>
              <a:endParaRPr kumimoji="1" lang="ja-JP" altLang="en-US" sz="1000" dirty="0"/>
            </a:p>
          </p:txBody>
        </p:sp>
      </p:grpSp>
      <p:sp>
        <p:nvSpPr>
          <p:cNvPr id="14"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16</a:t>
            </a:fld>
            <a:endParaRPr kumimoji="1" lang="ja-JP" altLang="en-US" sz="1600" dirty="0">
              <a:solidFill>
                <a:schemeClr val="tx1"/>
              </a:solidFill>
            </a:endParaRPr>
          </a:p>
        </p:txBody>
      </p:sp>
    </p:spTree>
    <p:extLst>
      <p:ext uri="{BB962C8B-B14F-4D97-AF65-F5344CB8AC3E}">
        <p14:creationId xmlns:p14="http://schemas.microsoft.com/office/powerpoint/2010/main" val="2500133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生活</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単位</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の個人化（１週間の会話人数（世帯・年齢別））</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79592" y="620688"/>
            <a:ext cx="8784896" cy="923330"/>
          </a:xfrm>
          <a:prstGeom prst="rect">
            <a:avLst/>
          </a:prstGeom>
          <a:ln cmpd="sng">
            <a:solidFill>
              <a:schemeClr val="tx1"/>
            </a:solidFill>
          </a:ln>
        </p:spPr>
        <p:txBody>
          <a:bodyPr wrap="square">
            <a:spAutoFit/>
          </a:bodyPr>
          <a:lstStyle/>
          <a:p>
            <a:pPr marL="176213" indent="-176213"/>
            <a:r>
              <a:rPr lang="ja-JP" altLang="ja-JP" dirty="0">
                <a:latin typeface="Meiryo UI" panose="020B0604030504040204" pitchFamily="50" charset="-128"/>
                <a:ea typeface="Meiryo UI" panose="020B0604030504040204" pitchFamily="50" charset="-128"/>
              </a:rPr>
              <a:t>〇１週間の会話</a:t>
            </a:r>
            <a:r>
              <a:rPr lang="ja-JP" altLang="ja-JP" dirty="0" smtClean="0">
                <a:latin typeface="Meiryo UI" panose="020B0604030504040204" pitchFamily="50" charset="-128"/>
                <a:ea typeface="Meiryo UI" panose="020B0604030504040204" pitchFamily="50" charset="-128"/>
              </a:rPr>
              <a:t>人数</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同居人は除く）</a:t>
            </a:r>
            <a:r>
              <a:rPr lang="ja-JP" altLang="ja-JP" dirty="0" smtClean="0">
                <a:latin typeface="Meiryo UI" panose="020B0604030504040204" pitchFamily="50" charset="-128"/>
                <a:ea typeface="Meiryo UI" panose="020B0604030504040204" pitchFamily="50" charset="-128"/>
              </a:rPr>
              <a:t>はすべて</a:t>
            </a:r>
            <a:r>
              <a:rPr lang="ja-JP" altLang="en-US" dirty="0" smtClean="0">
                <a:latin typeface="Meiryo UI" panose="020B0604030504040204" pitchFamily="50" charset="-128"/>
                <a:ea typeface="Meiryo UI" panose="020B0604030504040204" pitchFamily="50" charset="-128"/>
              </a:rPr>
              <a:t>の</a:t>
            </a:r>
            <a:r>
              <a:rPr lang="ja-JP" altLang="ja-JP" dirty="0" smtClean="0">
                <a:latin typeface="Meiryo UI" panose="020B0604030504040204" pitchFamily="50" charset="-128"/>
                <a:ea typeface="Meiryo UI" panose="020B0604030504040204" pitchFamily="50" charset="-128"/>
              </a:rPr>
              <a:t>世帯</a:t>
            </a:r>
            <a:r>
              <a:rPr lang="ja-JP" altLang="ja-JP" dirty="0">
                <a:latin typeface="Meiryo UI" panose="020B0604030504040204" pitchFamily="50" charset="-128"/>
                <a:ea typeface="Meiryo UI" panose="020B0604030504040204" pitchFamily="50" charset="-128"/>
              </a:rPr>
              <a:t>分類において、５名未満が最も多い。世帯類型別にみる</a:t>
            </a:r>
            <a:r>
              <a:rPr lang="ja-JP" altLang="ja-JP" dirty="0" smtClean="0">
                <a:latin typeface="Meiryo UI" panose="020B0604030504040204" pitchFamily="50" charset="-128"/>
                <a:ea typeface="Meiryo UI" panose="020B0604030504040204" pitchFamily="50" charset="-128"/>
              </a:rPr>
              <a:t>と明確</a:t>
            </a:r>
            <a:r>
              <a:rPr lang="ja-JP" altLang="ja-JP" dirty="0">
                <a:latin typeface="Meiryo UI" panose="020B0604030504040204" pitchFamily="50" charset="-128"/>
                <a:ea typeface="Meiryo UI" panose="020B0604030504040204" pitchFamily="50" charset="-128"/>
              </a:rPr>
              <a:t>な有意差はない。</a:t>
            </a:r>
          </a:p>
          <a:p>
            <a:r>
              <a:rPr lang="ja-JP" altLang="ja-JP" dirty="0">
                <a:latin typeface="Meiryo UI" panose="020B0604030504040204" pitchFamily="50" charset="-128"/>
                <a:ea typeface="Meiryo UI" panose="020B0604030504040204" pitchFamily="50" charset="-128"/>
              </a:rPr>
              <a:t>〇年齢別にみると、高齢になる</a:t>
            </a:r>
            <a:r>
              <a:rPr lang="ja-JP" altLang="ja-JP" dirty="0" smtClean="0">
                <a:latin typeface="Meiryo UI" panose="020B0604030504040204" pitchFamily="50" charset="-128"/>
                <a:ea typeface="Meiryo UI" panose="020B0604030504040204" pitchFamily="50" charset="-128"/>
              </a:rPr>
              <a:t>ほど会話</a:t>
            </a:r>
            <a:r>
              <a:rPr lang="ja-JP" altLang="ja-JP" dirty="0">
                <a:latin typeface="Meiryo UI" panose="020B0604030504040204" pitchFamily="50" charset="-128"/>
                <a:ea typeface="Meiryo UI" panose="020B0604030504040204" pitchFamily="50" charset="-128"/>
              </a:rPr>
              <a:t>人数が減っていく傾向にある</a:t>
            </a:r>
            <a:r>
              <a:rPr lang="ja-JP" altLang="ja-JP" dirty="0" smtClean="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p:txBody>
      </p:sp>
      <p:graphicFrame>
        <p:nvGraphicFramePr>
          <p:cNvPr id="8" name="グラフ 7"/>
          <p:cNvGraphicFramePr>
            <a:graphicFrameLocks/>
          </p:cNvGraphicFramePr>
          <p:nvPr>
            <p:extLst>
              <p:ext uri="{D42A27DB-BD31-4B8C-83A1-F6EECF244321}">
                <p14:modId xmlns:p14="http://schemas.microsoft.com/office/powerpoint/2010/main" val="1707152790"/>
              </p:ext>
            </p:extLst>
          </p:nvPr>
        </p:nvGraphicFramePr>
        <p:xfrm>
          <a:off x="1" y="1544019"/>
          <a:ext cx="9144000" cy="2461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表 10"/>
          <p:cNvGraphicFramePr>
            <a:graphicFrameLocks noGrp="1"/>
          </p:cNvGraphicFramePr>
          <p:nvPr>
            <p:extLst>
              <p:ext uri="{D42A27DB-BD31-4B8C-83A1-F6EECF244321}">
                <p14:modId xmlns:p14="http://schemas.microsoft.com/office/powerpoint/2010/main" val="3550756818"/>
              </p:ext>
            </p:extLst>
          </p:nvPr>
        </p:nvGraphicFramePr>
        <p:xfrm>
          <a:off x="179552" y="2176264"/>
          <a:ext cx="3384296" cy="1684782"/>
        </p:xfrm>
        <a:graphic>
          <a:graphicData uri="http://schemas.openxmlformats.org/drawingml/2006/table">
            <a:tbl>
              <a:tblPr firstRow="1" bandRow="1">
                <a:tableStyleId>{5C22544A-7EE6-4342-B048-85BDC9FD1C3A}</a:tableStyleId>
              </a:tblPr>
              <a:tblGrid>
                <a:gridCol w="3384296">
                  <a:extLst>
                    <a:ext uri="{9D8B030D-6E8A-4147-A177-3AD203B41FA5}">
                      <a16:colId xmlns:a16="http://schemas.microsoft.com/office/drawing/2014/main" val="241657119"/>
                    </a:ext>
                  </a:extLst>
                </a:gridCol>
              </a:tblGrid>
              <a:tr h="278752">
                <a:tc>
                  <a:txBody>
                    <a:bodyPr/>
                    <a:lstStyle/>
                    <a:p>
                      <a:pPr algn="l">
                        <a:lnSpc>
                          <a:spcPts val="1400"/>
                        </a:lnSpc>
                      </a:pPr>
                      <a:r>
                        <a:rPr kumimoji="1" lang="ja-JP" altLang="en-US" sz="1400" b="0" dirty="0" smtClean="0">
                          <a:solidFill>
                            <a:schemeClr val="tx1"/>
                          </a:solidFill>
                          <a:latin typeface="+mn-ea"/>
                          <a:ea typeface="+mn-ea"/>
                        </a:rPr>
                        <a:t>全体（</a:t>
                      </a:r>
                      <a:r>
                        <a:rPr kumimoji="1" lang="en-US" altLang="ja-JP" sz="1400" b="0" dirty="0" smtClean="0">
                          <a:solidFill>
                            <a:schemeClr val="tx1"/>
                          </a:solidFill>
                          <a:latin typeface="+mn-ea"/>
                          <a:ea typeface="+mn-ea"/>
                        </a:rPr>
                        <a:t>n=5000)</a:t>
                      </a:r>
                      <a:endParaRPr kumimoji="1" lang="ja-JP" altLang="en-US" sz="1400" b="0" dirty="0">
                        <a:solidFill>
                          <a:schemeClr val="tx1"/>
                        </a:solidFill>
                        <a:latin typeface="+mn-ea"/>
                        <a:ea typeface="+mn-ea"/>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3158362"/>
                  </a:ext>
                </a:extLst>
              </a:tr>
              <a:tr h="278752">
                <a:tc>
                  <a:txBody>
                    <a:bodyPr/>
                    <a:lstStyle/>
                    <a:p>
                      <a:pPr algn="l">
                        <a:lnSpc>
                          <a:spcPts val="1400"/>
                        </a:lnSpc>
                      </a:pPr>
                      <a:r>
                        <a:rPr kumimoji="1" lang="ja-JP" altLang="en-US" sz="1400" b="0" dirty="0" smtClean="0">
                          <a:solidFill>
                            <a:schemeClr val="tx1"/>
                          </a:solidFill>
                          <a:latin typeface="+mn-ea"/>
                          <a:ea typeface="+mn-ea"/>
                        </a:rPr>
                        <a:t>　　単独世帯（</a:t>
                      </a:r>
                      <a:r>
                        <a:rPr kumimoji="1" lang="en-US" altLang="ja-JP" sz="1400" b="0" dirty="0" smtClean="0">
                          <a:solidFill>
                            <a:schemeClr val="tx1"/>
                          </a:solidFill>
                          <a:latin typeface="+mn-ea"/>
                          <a:ea typeface="+mn-ea"/>
                        </a:rPr>
                        <a:t>n=1877)</a:t>
                      </a:r>
                      <a:endParaRPr kumimoji="1" lang="ja-JP" altLang="en-US" sz="1400" b="0" dirty="0">
                        <a:solidFill>
                          <a:schemeClr val="tx1"/>
                        </a:solidFill>
                        <a:latin typeface="+mn-ea"/>
                        <a:ea typeface="+mn-ea"/>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6266777"/>
                  </a:ext>
                </a:extLst>
              </a:tr>
              <a:tr h="278752">
                <a:tc>
                  <a:txBody>
                    <a:bodyPr/>
                    <a:lstStyle/>
                    <a:p>
                      <a:pPr algn="l">
                        <a:lnSpc>
                          <a:spcPts val="1400"/>
                        </a:lnSpc>
                      </a:pPr>
                      <a:r>
                        <a:rPr kumimoji="1" lang="ja-JP" altLang="en-US" sz="1400" b="0" dirty="0" smtClean="0">
                          <a:solidFill>
                            <a:schemeClr val="tx1"/>
                          </a:solidFill>
                          <a:latin typeface="+mn-ea"/>
                          <a:ea typeface="+mn-ea"/>
                        </a:rPr>
                        <a:t>　　夫婦と子ども世帯（</a:t>
                      </a:r>
                      <a:r>
                        <a:rPr kumimoji="1" lang="en-US" altLang="ja-JP" sz="1400" b="0" dirty="0" smtClean="0">
                          <a:solidFill>
                            <a:schemeClr val="tx1"/>
                          </a:solidFill>
                          <a:latin typeface="+mn-ea"/>
                          <a:ea typeface="+mn-ea"/>
                        </a:rPr>
                        <a:t>n=1348)</a:t>
                      </a:r>
                      <a:endParaRPr kumimoji="1" lang="ja-JP" altLang="en-US" sz="1400" b="0" dirty="0">
                        <a:solidFill>
                          <a:schemeClr val="tx1"/>
                        </a:solidFill>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2880467"/>
                  </a:ext>
                </a:extLst>
              </a:tr>
              <a:tr h="278752">
                <a:tc>
                  <a:txBody>
                    <a:bodyPr/>
                    <a:lstStyle/>
                    <a:p>
                      <a:pPr algn="l">
                        <a:lnSpc>
                          <a:spcPts val="1400"/>
                        </a:lnSpc>
                      </a:pPr>
                      <a:r>
                        <a:rPr kumimoji="1" lang="ja-JP" altLang="en-US" sz="1400" b="0" dirty="0" smtClean="0">
                          <a:solidFill>
                            <a:schemeClr val="tx1"/>
                          </a:solidFill>
                          <a:latin typeface="+mn-ea"/>
                          <a:ea typeface="+mn-ea"/>
                        </a:rPr>
                        <a:t>　　夫婦のみ世帯（</a:t>
                      </a:r>
                      <a:r>
                        <a:rPr kumimoji="1" lang="en-US" altLang="ja-JP" sz="1400" b="0" dirty="0" smtClean="0">
                          <a:solidFill>
                            <a:schemeClr val="tx1"/>
                          </a:solidFill>
                          <a:latin typeface="+mn-ea"/>
                          <a:ea typeface="+mn-ea"/>
                        </a:rPr>
                        <a:t>n=979)</a:t>
                      </a:r>
                      <a:endParaRPr kumimoji="1" lang="ja-JP" altLang="en-US" sz="1400" b="0" dirty="0">
                        <a:solidFill>
                          <a:schemeClr val="tx1"/>
                        </a:solidFill>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9297132"/>
                  </a:ext>
                </a:extLst>
              </a:tr>
              <a:tr h="278752">
                <a:tc>
                  <a:txBody>
                    <a:bodyPr/>
                    <a:lstStyle/>
                    <a:p>
                      <a:pPr algn="l">
                        <a:lnSpc>
                          <a:spcPts val="1400"/>
                        </a:lnSpc>
                      </a:pPr>
                      <a:r>
                        <a:rPr kumimoji="1" lang="ja-JP" altLang="en-US" sz="1400" b="0" dirty="0" smtClean="0">
                          <a:solidFill>
                            <a:schemeClr val="tx1"/>
                          </a:solidFill>
                          <a:latin typeface="+mn-ea"/>
                          <a:ea typeface="+mn-ea"/>
                        </a:rPr>
                        <a:t>　　ひとり親と子ども世帯（</a:t>
                      </a:r>
                      <a:r>
                        <a:rPr kumimoji="1" lang="en-US" altLang="ja-JP" sz="1400" b="0" dirty="0" smtClean="0">
                          <a:solidFill>
                            <a:schemeClr val="tx1"/>
                          </a:solidFill>
                          <a:latin typeface="+mn-ea"/>
                          <a:ea typeface="+mn-ea"/>
                        </a:rPr>
                        <a:t>n=489)</a:t>
                      </a:r>
                      <a:endParaRPr kumimoji="1" lang="ja-JP" altLang="en-US" sz="1400" b="0" dirty="0">
                        <a:solidFill>
                          <a:schemeClr val="tx1"/>
                        </a:solidFill>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5024080"/>
                  </a:ext>
                </a:extLst>
              </a:tr>
              <a:tr h="291022">
                <a:tc>
                  <a:txBody>
                    <a:bodyPr/>
                    <a:lstStyle/>
                    <a:p>
                      <a:pPr algn="l">
                        <a:lnSpc>
                          <a:spcPts val="1400"/>
                        </a:lnSpc>
                      </a:pPr>
                      <a:r>
                        <a:rPr kumimoji="1" lang="ja-JP" altLang="en-US" sz="1400" b="0" dirty="0" smtClean="0">
                          <a:solidFill>
                            <a:schemeClr val="tx1"/>
                          </a:solidFill>
                          <a:latin typeface="+mn-ea"/>
                          <a:ea typeface="+mn-ea"/>
                        </a:rPr>
                        <a:t>　　その他親族世帯、非親族世帯（</a:t>
                      </a:r>
                      <a:r>
                        <a:rPr kumimoji="1" lang="en-US" altLang="ja-JP" sz="1400" b="0" dirty="0" smtClean="0">
                          <a:solidFill>
                            <a:schemeClr val="tx1"/>
                          </a:solidFill>
                          <a:latin typeface="+mn-ea"/>
                          <a:ea typeface="+mn-ea"/>
                        </a:rPr>
                        <a:t>n=307)</a:t>
                      </a:r>
                      <a:endParaRPr kumimoji="1" lang="ja-JP" altLang="en-US" sz="1400" b="0" dirty="0">
                        <a:solidFill>
                          <a:schemeClr val="tx1"/>
                        </a:solidFill>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1427576"/>
                  </a:ext>
                </a:extLst>
              </a:tr>
            </a:tbl>
          </a:graphicData>
        </a:graphic>
      </p:graphicFrame>
      <p:graphicFrame>
        <p:nvGraphicFramePr>
          <p:cNvPr id="12" name="グラフ 11"/>
          <p:cNvGraphicFramePr>
            <a:graphicFrameLocks/>
          </p:cNvGraphicFramePr>
          <p:nvPr>
            <p:extLst>
              <p:ext uri="{D42A27DB-BD31-4B8C-83A1-F6EECF244321}">
                <p14:modId xmlns:p14="http://schemas.microsoft.com/office/powerpoint/2010/main" val="4128887526"/>
              </p:ext>
            </p:extLst>
          </p:nvPr>
        </p:nvGraphicFramePr>
        <p:xfrm>
          <a:off x="-3423" y="3668788"/>
          <a:ext cx="9144000" cy="3189212"/>
        </p:xfrm>
        <a:graphic>
          <a:graphicData uri="http://schemas.openxmlformats.org/drawingml/2006/chart">
            <c:chart xmlns:c="http://schemas.openxmlformats.org/drawingml/2006/chart" xmlns:r="http://schemas.openxmlformats.org/officeDocument/2006/relationships" r:id="rId4"/>
          </a:graphicData>
        </a:graphic>
      </p:graphicFrame>
      <p:cxnSp>
        <p:nvCxnSpPr>
          <p:cNvPr id="13" name="直線コネクタ 12"/>
          <p:cNvCxnSpPr/>
          <p:nvPr/>
        </p:nvCxnSpPr>
        <p:spPr>
          <a:xfrm>
            <a:off x="179552" y="2449464"/>
            <a:ext cx="8712928"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4" name="表 13"/>
          <p:cNvGraphicFramePr>
            <a:graphicFrameLocks noGrp="1"/>
          </p:cNvGraphicFramePr>
          <p:nvPr>
            <p:extLst>
              <p:ext uri="{D42A27DB-BD31-4B8C-83A1-F6EECF244321}">
                <p14:modId xmlns:p14="http://schemas.microsoft.com/office/powerpoint/2010/main" val="760101001"/>
              </p:ext>
            </p:extLst>
          </p:nvPr>
        </p:nvGraphicFramePr>
        <p:xfrm>
          <a:off x="179552" y="4493291"/>
          <a:ext cx="3168312" cy="1816031"/>
        </p:xfrm>
        <a:graphic>
          <a:graphicData uri="http://schemas.openxmlformats.org/drawingml/2006/table">
            <a:tbl>
              <a:tblPr>
                <a:tableStyleId>{5C22544A-7EE6-4342-B048-85BDC9FD1C3A}</a:tableStyleId>
              </a:tblPr>
              <a:tblGrid>
                <a:gridCol w="3168312">
                  <a:extLst>
                    <a:ext uri="{9D8B030D-6E8A-4147-A177-3AD203B41FA5}">
                      <a16:colId xmlns:a16="http://schemas.microsoft.com/office/drawing/2014/main" val="1107113565"/>
                    </a:ext>
                  </a:extLst>
                </a:gridCol>
              </a:tblGrid>
              <a:tr h="259433">
                <a:tc>
                  <a:txBody>
                    <a:bodyPr/>
                    <a:lstStyle/>
                    <a:p>
                      <a:pPr algn="l" fontAlgn="ctr"/>
                      <a:r>
                        <a:rPr lang="ja-JP" altLang="en-US" sz="1400" u="none" strike="noStrike" dirty="0" smtClean="0">
                          <a:effectLst/>
                          <a:latin typeface="+mn-ea"/>
                          <a:ea typeface="+mn-ea"/>
                        </a:rPr>
                        <a:t>全体（ｎ</a:t>
                      </a:r>
                      <a:r>
                        <a:rPr lang="en-US" altLang="ja-JP" sz="1400" u="none" strike="noStrike" dirty="0" smtClean="0">
                          <a:effectLst/>
                          <a:latin typeface="+mn-ea"/>
                          <a:ea typeface="+mn-ea"/>
                        </a:rPr>
                        <a:t>=5000</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1798531"/>
                  </a:ext>
                </a:extLst>
              </a:tr>
              <a:tr h="259433">
                <a:tc>
                  <a:txBody>
                    <a:bodyPr/>
                    <a:lstStyle/>
                    <a:p>
                      <a:pPr algn="l" fontAlgn="ctr"/>
                      <a:r>
                        <a:rPr lang="ja-JP" altLang="en-US" sz="1400" u="none" strike="noStrike" dirty="0" smtClean="0">
                          <a:effectLst/>
                          <a:latin typeface="+mn-ea"/>
                          <a:ea typeface="+mn-ea"/>
                        </a:rPr>
                        <a:t>　　</a:t>
                      </a:r>
                      <a:r>
                        <a:rPr lang="en-US" altLang="ja-JP" sz="1400" u="none" strike="noStrike" dirty="0" smtClean="0">
                          <a:effectLst/>
                          <a:latin typeface="+mn-ea"/>
                          <a:ea typeface="+mn-ea"/>
                        </a:rPr>
                        <a:t>20</a:t>
                      </a:r>
                      <a:r>
                        <a:rPr lang="ja-JP" altLang="en-US" sz="1400" u="none" strike="noStrike" dirty="0">
                          <a:effectLst/>
                          <a:latin typeface="+mn-ea"/>
                          <a:ea typeface="+mn-ea"/>
                        </a:rPr>
                        <a:t>～</a:t>
                      </a:r>
                      <a:r>
                        <a:rPr lang="en-US" altLang="ja-JP" sz="1400" u="none" strike="noStrike" dirty="0">
                          <a:effectLst/>
                          <a:latin typeface="+mn-ea"/>
                          <a:ea typeface="+mn-ea"/>
                        </a:rPr>
                        <a:t>29</a:t>
                      </a:r>
                      <a:r>
                        <a:rPr lang="ja-JP" altLang="en-US" sz="1400" u="none" strike="noStrike" dirty="0" smtClean="0">
                          <a:effectLst/>
                          <a:latin typeface="+mn-ea"/>
                          <a:ea typeface="+mn-ea"/>
                        </a:rPr>
                        <a:t>歳（ｎ</a:t>
                      </a:r>
                      <a:r>
                        <a:rPr lang="en-US" altLang="ja-JP" sz="1400" u="none" strike="noStrike" dirty="0" smtClean="0">
                          <a:effectLst/>
                          <a:latin typeface="+mn-ea"/>
                          <a:ea typeface="+mn-ea"/>
                        </a:rPr>
                        <a:t>=330</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94348534"/>
                  </a:ext>
                </a:extLst>
              </a:tr>
              <a:tr h="259433">
                <a:tc>
                  <a:txBody>
                    <a:bodyPr/>
                    <a:lstStyle/>
                    <a:p>
                      <a:pPr algn="l" fontAlgn="ctr"/>
                      <a:r>
                        <a:rPr lang="ja-JP" altLang="en-US" sz="1400" u="none" strike="noStrike" dirty="0" smtClean="0">
                          <a:effectLst/>
                          <a:latin typeface="+mn-ea"/>
                          <a:ea typeface="+mn-ea"/>
                        </a:rPr>
                        <a:t>　　</a:t>
                      </a:r>
                      <a:r>
                        <a:rPr lang="en-US" altLang="ja-JP" sz="1400" u="none" strike="noStrike" dirty="0" smtClean="0">
                          <a:effectLst/>
                          <a:latin typeface="+mn-ea"/>
                          <a:ea typeface="+mn-ea"/>
                        </a:rPr>
                        <a:t>30</a:t>
                      </a:r>
                      <a:r>
                        <a:rPr lang="ja-JP" altLang="en-US" sz="1400" u="none" strike="noStrike" dirty="0">
                          <a:effectLst/>
                          <a:latin typeface="+mn-ea"/>
                          <a:ea typeface="+mn-ea"/>
                        </a:rPr>
                        <a:t>～</a:t>
                      </a:r>
                      <a:r>
                        <a:rPr lang="en-US" altLang="ja-JP" sz="1400" u="none" strike="noStrike" dirty="0" smtClean="0">
                          <a:effectLst/>
                          <a:latin typeface="+mn-ea"/>
                          <a:ea typeface="+mn-ea"/>
                        </a:rPr>
                        <a:t>39</a:t>
                      </a:r>
                      <a:r>
                        <a:rPr lang="ja-JP" altLang="en-US" sz="1400" u="none" strike="noStrike" dirty="0" smtClean="0">
                          <a:effectLst/>
                          <a:latin typeface="+mn-ea"/>
                          <a:ea typeface="+mn-ea"/>
                        </a:rPr>
                        <a:t>歳（</a:t>
                      </a:r>
                      <a:r>
                        <a:rPr lang="en-US" altLang="ja-JP" sz="1400" u="none" strike="noStrike" dirty="0" smtClean="0">
                          <a:effectLst/>
                          <a:latin typeface="+mn-ea"/>
                          <a:ea typeface="+mn-ea"/>
                        </a:rPr>
                        <a:t>n=989</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7819856"/>
                  </a:ext>
                </a:extLst>
              </a:tr>
              <a:tr h="259433">
                <a:tc>
                  <a:txBody>
                    <a:bodyPr/>
                    <a:lstStyle/>
                    <a:p>
                      <a:pPr algn="l" fontAlgn="ctr"/>
                      <a:r>
                        <a:rPr lang="ja-JP" altLang="en-US" sz="1400" u="none" strike="noStrike" dirty="0" smtClean="0">
                          <a:effectLst/>
                          <a:latin typeface="+mn-ea"/>
                          <a:ea typeface="+mn-ea"/>
                        </a:rPr>
                        <a:t>　　</a:t>
                      </a:r>
                      <a:r>
                        <a:rPr lang="en-US" altLang="ja-JP" sz="1400" u="none" strike="noStrike" dirty="0" smtClean="0">
                          <a:effectLst/>
                          <a:latin typeface="+mn-ea"/>
                          <a:ea typeface="+mn-ea"/>
                        </a:rPr>
                        <a:t>40</a:t>
                      </a:r>
                      <a:r>
                        <a:rPr lang="ja-JP" altLang="en-US" sz="1400" u="none" strike="noStrike" dirty="0">
                          <a:effectLst/>
                          <a:latin typeface="+mn-ea"/>
                          <a:ea typeface="+mn-ea"/>
                        </a:rPr>
                        <a:t>～</a:t>
                      </a:r>
                      <a:r>
                        <a:rPr lang="en-US" altLang="ja-JP" sz="1400" u="none" strike="noStrike" dirty="0" smtClean="0">
                          <a:effectLst/>
                          <a:latin typeface="+mn-ea"/>
                          <a:ea typeface="+mn-ea"/>
                        </a:rPr>
                        <a:t>49</a:t>
                      </a:r>
                      <a:r>
                        <a:rPr lang="ja-JP" altLang="en-US" sz="1400" u="none" strike="noStrike" dirty="0" smtClean="0">
                          <a:effectLst/>
                          <a:latin typeface="+mn-ea"/>
                          <a:ea typeface="+mn-ea"/>
                        </a:rPr>
                        <a:t>歳（</a:t>
                      </a:r>
                      <a:r>
                        <a:rPr lang="en-US" altLang="ja-JP" sz="1400" u="none" strike="noStrike" dirty="0" smtClean="0">
                          <a:effectLst/>
                          <a:latin typeface="+mn-ea"/>
                          <a:ea typeface="+mn-ea"/>
                        </a:rPr>
                        <a:t>n=1049</a:t>
                      </a:r>
                      <a:r>
                        <a:rPr lang="ja-JP" altLang="en-US" sz="1400" u="none" strike="noStrike" dirty="0" smtClean="0">
                          <a:effectLst/>
                          <a:latin typeface="+mn-ea"/>
                          <a:ea typeface="+mn-ea"/>
                        </a:rPr>
                        <a:t>）</a:t>
                      </a:r>
                      <a:endParaRPr lang="en-US" altLang="ja-JP" sz="1400" u="none" strike="noStrike" dirty="0" smtClean="0">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5428109"/>
                  </a:ext>
                </a:extLst>
              </a:tr>
              <a:tr h="259433">
                <a:tc>
                  <a:txBody>
                    <a:bodyPr/>
                    <a:lstStyle/>
                    <a:p>
                      <a:pPr algn="l" fontAlgn="ctr"/>
                      <a:r>
                        <a:rPr lang="ja-JP" altLang="en-US" sz="1400" u="none" strike="noStrike" dirty="0" smtClean="0">
                          <a:effectLst/>
                          <a:latin typeface="+mn-ea"/>
                          <a:ea typeface="+mn-ea"/>
                        </a:rPr>
                        <a:t>　　</a:t>
                      </a:r>
                      <a:r>
                        <a:rPr lang="en-US" altLang="ja-JP" sz="1400" u="none" strike="noStrike" dirty="0" smtClean="0">
                          <a:effectLst/>
                          <a:latin typeface="+mn-ea"/>
                          <a:ea typeface="+mn-ea"/>
                        </a:rPr>
                        <a:t>50</a:t>
                      </a:r>
                      <a:r>
                        <a:rPr lang="ja-JP" altLang="en-US" sz="1400" u="none" strike="noStrike" dirty="0">
                          <a:effectLst/>
                          <a:latin typeface="+mn-ea"/>
                          <a:ea typeface="+mn-ea"/>
                        </a:rPr>
                        <a:t>～</a:t>
                      </a:r>
                      <a:r>
                        <a:rPr lang="en-US" altLang="ja-JP" sz="1400" u="none" strike="noStrike" dirty="0">
                          <a:effectLst/>
                          <a:latin typeface="+mn-ea"/>
                          <a:ea typeface="+mn-ea"/>
                        </a:rPr>
                        <a:t>59</a:t>
                      </a:r>
                      <a:r>
                        <a:rPr lang="ja-JP" altLang="en-US" sz="1400" u="none" strike="noStrike" dirty="0" smtClean="0">
                          <a:effectLst/>
                          <a:latin typeface="+mn-ea"/>
                          <a:ea typeface="+mn-ea"/>
                        </a:rPr>
                        <a:t>歳（</a:t>
                      </a:r>
                      <a:r>
                        <a:rPr lang="en-US" altLang="ja-JP" sz="1400" u="none" strike="noStrike" dirty="0" smtClean="0">
                          <a:effectLst/>
                          <a:latin typeface="+mn-ea"/>
                          <a:ea typeface="+mn-ea"/>
                        </a:rPr>
                        <a:t>n=1032</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715362"/>
                  </a:ext>
                </a:extLst>
              </a:tr>
              <a:tr h="259433">
                <a:tc>
                  <a:txBody>
                    <a:bodyPr/>
                    <a:lstStyle/>
                    <a:p>
                      <a:pPr algn="l" fontAlgn="ctr"/>
                      <a:r>
                        <a:rPr lang="ja-JP" altLang="en-US" sz="1400" u="none" strike="noStrike" dirty="0" smtClean="0">
                          <a:effectLst/>
                          <a:latin typeface="+mn-ea"/>
                          <a:ea typeface="+mn-ea"/>
                        </a:rPr>
                        <a:t>　　</a:t>
                      </a:r>
                      <a:r>
                        <a:rPr lang="en-US" altLang="ja-JP" sz="1400" u="none" strike="noStrike" dirty="0" smtClean="0">
                          <a:effectLst/>
                          <a:latin typeface="+mn-ea"/>
                          <a:ea typeface="+mn-ea"/>
                        </a:rPr>
                        <a:t>60</a:t>
                      </a:r>
                      <a:r>
                        <a:rPr lang="ja-JP" altLang="en-US" sz="1400" u="none" strike="noStrike" dirty="0">
                          <a:effectLst/>
                          <a:latin typeface="+mn-ea"/>
                          <a:ea typeface="+mn-ea"/>
                        </a:rPr>
                        <a:t>～</a:t>
                      </a:r>
                      <a:r>
                        <a:rPr lang="en-US" altLang="ja-JP" sz="1400" u="none" strike="noStrike" dirty="0">
                          <a:effectLst/>
                          <a:latin typeface="+mn-ea"/>
                          <a:ea typeface="+mn-ea"/>
                        </a:rPr>
                        <a:t>69</a:t>
                      </a:r>
                      <a:r>
                        <a:rPr lang="ja-JP" altLang="en-US" sz="1400" u="none" strike="noStrike" dirty="0" smtClean="0">
                          <a:effectLst/>
                          <a:latin typeface="+mn-ea"/>
                          <a:ea typeface="+mn-ea"/>
                        </a:rPr>
                        <a:t>歳（</a:t>
                      </a:r>
                      <a:r>
                        <a:rPr lang="en-US" altLang="ja-JP" sz="1400" u="none" strike="noStrike" dirty="0" smtClean="0">
                          <a:effectLst/>
                          <a:latin typeface="+mn-ea"/>
                          <a:ea typeface="+mn-ea"/>
                        </a:rPr>
                        <a:t>n=1159</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05253614"/>
                  </a:ext>
                </a:extLst>
              </a:tr>
              <a:tr h="259433">
                <a:tc>
                  <a:txBody>
                    <a:bodyPr/>
                    <a:lstStyle/>
                    <a:p>
                      <a:pPr algn="l" fontAlgn="ctr"/>
                      <a:r>
                        <a:rPr lang="ja-JP" altLang="en-US" sz="1400" u="none" strike="noStrike" dirty="0" smtClean="0">
                          <a:effectLst/>
                          <a:latin typeface="+mn-ea"/>
                          <a:ea typeface="+mn-ea"/>
                        </a:rPr>
                        <a:t>　　</a:t>
                      </a:r>
                      <a:r>
                        <a:rPr lang="en-US" altLang="ja-JP" sz="1400" u="none" strike="noStrike" dirty="0" smtClean="0">
                          <a:effectLst/>
                          <a:latin typeface="+mn-ea"/>
                          <a:ea typeface="+mn-ea"/>
                        </a:rPr>
                        <a:t>70</a:t>
                      </a:r>
                      <a:r>
                        <a:rPr lang="ja-JP" altLang="en-US" sz="1400" u="none" strike="noStrike" dirty="0">
                          <a:effectLst/>
                          <a:latin typeface="+mn-ea"/>
                          <a:ea typeface="+mn-ea"/>
                        </a:rPr>
                        <a:t>歳</a:t>
                      </a:r>
                      <a:r>
                        <a:rPr lang="ja-JP" altLang="en-US" sz="1400" u="none" strike="noStrike" dirty="0" smtClean="0">
                          <a:effectLst/>
                          <a:latin typeface="+mn-ea"/>
                          <a:ea typeface="+mn-ea"/>
                        </a:rPr>
                        <a:t>以上（</a:t>
                      </a:r>
                      <a:r>
                        <a:rPr lang="en-US" altLang="ja-JP" sz="1400" u="none" strike="noStrike" dirty="0" smtClean="0">
                          <a:effectLst/>
                          <a:latin typeface="+mn-ea"/>
                          <a:ea typeface="+mn-ea"/>
                        </a:rPr>
                        <a:t>n=441</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6312936"/>
                  </a:ext>
                </a:extLst>
              </a:tr>
            </a:tbl>
          </a:graphicData>
        </a:graphic>
      </p:graphicFrame>
      <p:cxnSp>
        <p:nvCxnSpPr>
          <p:cNvPr id="15" name="直線コネクタ 14"/>
          <p:cNvCxnSpPr/>
          <p:nvPr/>
        </p:nvCxnSpPr>
        <p:spPr>
          <a:xfrm>
            <a:off x="179552" y="4725144"/>
            <a:ext cx="8712928" cy="0"/>
          </a:xfrm>
          <a:prstGeom prst="line">
            <a:avLst/>
          </a:prstGeom>
        </p:spPr>
        <p:style>
          <a:lnRef idx="1">
            <a:schemeClr val="dk1"/>
          </a:lnRef>
          <a:fillRef idx="0">
            <a:schemeClr val="dk1"/>
          </a:fillRef>
          <a:effectRef idx="0">
            <a:schemeClr val="dk1"/>
          </a:effectRef>
          <a:fontRef idx="minor">
            <a:schemeClr val="tx1"/>
          </a:fontRef>
        </p:style>
      </p:cxnSp>
      <p:sp>
        <p:nvSpPr>
          <p:cNvPr id="2" name="フリーフォーム 1"/>
          <p:cNvSpPr/>
          <p:nvPr/>
        </p:nvSpPr>
        <p:spPr>
          <a:xfrm>
            <a:off x="5251450" y="2070100"/>
            <a:ext cx="374650" cy="1797050"/>
          </a:xfrm>
          <a:custGeom>
            <a:avLst/>
            <a:gdLst>
              <a:gd name="connsiteX0" fmla="*/ 101600 w 374650"/>
              <a:gd name="connsiteY0" fmla="*/ 0 h 1797050"/>
              <a:gd name="connsiteX1" fmla="*/ 101600 w 374650"/>
              <a:gd name="connsiteY1" fmla="*/ 349250 h 1797050"/>
              <a:gd name="connsiteX2" fmla="*/ 44450 w 374650"/>
              <a:gd name="connsiteY2" fmla="*/ 476250 h 1797050"/>
              <a:gd name="connsiteX3" fmla="*/ 44450 w 374650"/>
              <a:gd name="connsiteY3" fmla="*/ 615950 h 1797050"/>
              <a:gd name="connsiteX4" fmla="*/ 0 w 374650"/>
              <a:gd name="connsiteY4" fmla="*/ 730250 h 1797050"/>
              <a:gd name="connsiteX5" fmla="*/ 0 w 374650"/>
              <a:gd name="connsiteY5" fmla="*/ 882650 h 1797050"/>
              <a:gd name="connsiteX6" fmla="*/ 292100 w 374650"/>
              <a:gd name="connsiteY6" fmla="*/ 1003300 h 1797050"/>
              <a:gd name="connsiteX7" fmla="*/ 292100 w 374650"/>
              <a:gd name="connsiteY7" fmla="*/ 1168400 h 1797050"/>
              <a:gd name="connsiteX8" fmla="*/ 203200 w 374650"/>
              <a:gd name="connsiteY8" fmla="*/ 1289050 h 1797050"/>
              <a:gd name="connsiteX9" fmla="*/ 203200 w 374650"/>
              <a:gd name="connsiteY9" fmla="*/ 1435100 h 1797050"/>
              <a:gd name="connsiteX10" fmla="*/ 374650 w 374650"/>
              <a:gd name="connsiteY10" fmla="*/ 1555750 h 1797050"/>
              <a:gd name="connsiteX11" fmla="*/ 374650 w 374650"/>
              <a:gd name="connsiteY11" fmla="*/ 1797050 h 179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650" h="1797050">
                <a:moveTo>
                  <a:pt x="101600" y="0"/>
                </a:moveTo>
                <a:lnTo>
                  <a:pt x="101600" y="349250"/>
                </a:lnTo>
                <a:lnTo>
                  <a:pt x="44450" y="476250"/>
                </a:lnTo>
                <a:lnTo>
                  <a:pt x="44450" y="615950"/>
                </a:lnTo>
                <a:lnTo>
                  <a:pt x="0" y="730250"/>
                </a:lnTo>
                <a:lnTo>
                  <a:pt x="0" y="882650"/>
                </a:lnTo>
                <a:lnTo>
                  <a:pt x="292100" y="1003300"/>
                </a:lnTo>
                <a:lnTo>
                  <a:pt x="292100" y="1168400"/>
                </a:lnTo>
                <a:lnTo>
                  <a:pt x="203200" y="1289050"/>
                </a:lnTo>
                <a:lnTo>
                  <a:pt x="203200" y="1435100"/>
                </a:lnTo>
                <a:lnTo>
                  <a:pt x="374650" y="1555750"/>
                </a:lnTo>
                <a:lnTo>
                  <a:pt x="374650" y="1797050"/>
                </a:lnTo>
              </a:path>
            </a:pathLst>
          </a:custGeom>
          <a:ln>
            <a:prstDash val="sysDot"/>
          </a:ln>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grpSp>
        <p:nvGrpSpPr>
          <p:cNvPr id="7" name="グループ化 6"/>
          <p:cNvGrpSpPr/>
          <p:nvPr/>
        </p:nvGrpSpPr>
        <p:grpSpPr>
          <a:xfrm>
            <a:off x="4067944" y="2035449"/>
            <a:ext cx="1064245" cy="253916"/>
            <a:chOff x="1619672" y="1786768"/>
            <a:chExt cx="1064245" cy="346982"/>
          </a:xfrm>
        </p:grpSpPr>
        <p:sp>
          <p:nvSpPr>
            <p:cNvPr id="3" name="正方形/長方形 2"/>
            <p:cNvSpPr/>
            <p:nvPr/>
          </p:nvSpPr>
          <p:spPr>
            <a:xfrm>
              <a:off x="1619672" y="1844824"/>
              <a:ext cx="864096" cy="225276"/>
            </a:xfrm>
            <a:prstGeom prst="rect">
              <a:avLst/>
            </a:prstGeom>
            <a:ln w="9525"/>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675805" y="1786768"/>
              <a:ext cx="1008112" cy="346982"/>
            </a:xfrm>
            <a:prstGeom prst="rect">
              <a:avLst/>
            </a:prstGeom>
            <a:noFill/>
          </p:spPr>
          <p:txBody>
            <a:bodyPr wrap="square" rtlCol="0">
              <a:spAutoFit/>
            </a:bodyPr>
            <a:lstStyle/>
            <a:p>
              <a:r>
                <a:rPr kumimoji="1" lang="ja-JP" altLang="en-US" sz="1000" dirty="0" smtClean="0"/>
                <a:t>５人未満</a:t>
              </a:r>
              <a:endParaRPr kumimoji="1" lang="ja-JP" altLang="en-US" sz="1000" dirty="0"/>
            </a:p>
          </p:txBody>
        </p:sp>
      </p:grpSp>
      <p:grpSp>
        <p:nvGrpSpPr>
          <p:cNvPr id="16" name="グループ化 15"/>
          <p:cNvGrpSpPr/>
          <p:nvPr/>
        </p:nvGrpSpPr>
        <p:grpSpPr>
          <a:xfrm>
            <a:off x="4083819" y="4327212"/>
            <a:ext cx="1064245" cy="253916"/>
            <a:chOff x="1619672" y="1786768"/>
            <a:chExt cx="1064245" cy="346982"/>
          </a:xfrm>
        </p:grpSpPr>
        <p:sp>
          <p:nvSpPr>
            <p:cNvPr id="17" name="正方形/長方形 16"/>
            <p:cNvSpPr/>
            <p:nvPr/>
          </p:nvSpPr>
          <p:spPr>
            <a:xfrm>
              <a:off x="1619672" y="1844824"/>
              <a:ext cx="864096" cy="225276"/>
            </a:xfrm>
            <a:prstGeom prst="rect">
              <a:avLst/>
            </a:prstGeom>
            <a:ln w="9525"/>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1675805" y="1786768"/>
              <a:ext cx="1008112" cy="346982"/>
            </a:xfrm>
            <a:prstGeom prst="rect">
              <a:avLst/>
            </a:prstGeom>
            <a:noFill/>
          </p:spPr>
          <p:txBody>
            <a:bodyPr wrap="square" rtlCol="0">
              <a:spAutoFit/>
            </a:bodyPr>
            <a:lstStyle/>
            <a:p>
              <a:r>
                <a:rPr kumimoji="1" lang="ja-JP" altLang="en-US" sz="1000" dirty="0" smtClean="0"/>
                <a:t>５人未満</a:t>
              </a:r>
              <a:endParaRPr kumimoji="1" lang="ja-JP" altLang="en-US" sz="1000" dirty="0"/>
            </a:p>
          </p:txBody>
        </p:sp>
      </p:grpSp>
      <p:sp>
        <p:nvSpPr>
          <p:cNvPr id="19" name="フリーフォーム 18"/>
          <p:cNvSpPr/>
          <p:nvPr/>
        </p:nvSpPr>
        <p:spPr>
          <a:xfrm>
            <a:off x="4692650" y="4330700"/>
            <a:ext cx="1196975" cy="2012950"/>
          </a:xfrm>
          <a:custGeom>
            <a:avLst/>
            <a:gdLst>
              <a:gd name="connsiteX0" fmla="*/ 669925 w 1196975"/>
              <a:gd name="connsiteY0" fmla="*/ 0 h 2012950"/>
              <a:gd name="connsiteX1" fmla="*/ 669925 w 1196975"/>
              <a:gd name="connsiteY1" fmla="*/ 336550 h 2012950"/>
              <a:gd name="connsiteX2" fmla="*/ 0 w 1196975"/>
              <a:gd name="connsiteY2" fmla="*/ 479425 h 2012950"/>
              <a:gd name="connsiteX3" fmla="*/ 0 w 1196975"/>
              <a:gd name="connsiteY3" fmla="*/ 615950 h 2012950"/>
              <a:gd name="connsiteX4" fmla="*/ 285750 w 1196975"/>
              <a:gd name="connsiteY4" fmla="*/ 746125 h 2012950"/>
              <a:gd name="connsiteX5" fmla="*/ 285750 w 1196975"/>
              <a:gd name="connsiteY5" fmla="*/ 879475 h 2012950"/>
              <a:gd name="connsiteX6" fmla="*/ 530225 w 1196975"/>
              <a:gd name="connsiteY6" fmla="*/ 1012825 h 2012950"/>
              <a:gd name="connsiteX7" fmla="*/ 530225 w 1196975"/>
              <a:gd name="connsiteY7" fmla="*/ 1146175 h 2012950"/>
              <a:gd name="connsiteX8" fmla="*/ 625475 w 1196975"/>
              <a:gd name="connsiteY8" fmla="*/ 1285875 h 2012950"/>
              <a:gd name="connsiteX9" fmla="*/ 625475 w 1196975"/>
              <a:gd name="connsiteY9" fmla="*/ 1412875 h 2012950"/>
              <a:gd name="connsiteX10" fmla="*/ 1196975 w 1196975"/>
              <a:gd name="connsiteY10" fmla="*/ 1549400 h 2012950"/>
              <a:gd name="connsiteX11" fmla="*/ 1196975 w 1196975"/>
              <a:gd name="connsiteY11" fmla="*/ 1682750 h 2012950"/>
              <a:gd name="connsiteX12" fmla="*/ 1162050 w 1196975"/>
              <a:gd name="connsiteY12" fmla="*/ 1819275 h 2012950"/>
              <a:gd name="connsiteX13" fmla="*/ 1162050 w 1196975"/>
              <a:gd name="connsiteY13" fmla="*/ 2012950 h 201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6975" h="2012950">
                <a:moveTo>
                  <a:pt x="669925" y="0"/>
                </a:moveTo>
                <a:lnTo>
                  <a:pt x="669925" y="336550"/>
                </a:lnTo>
                <a:lnTo>
                  <a:pt x="0" y="479425"/>
                </a:lnTo>
                <a:lnTo>
                  <a:pt x="0" y="615950"/>
                </a:lnTo>
                <a:lnTo>
                  <a:pt x="285750" y="746125"/>
                </a:lnTo>
                <a:lnTo>
                  <a:pt x="285750" y="879475"/>
                </a:lnTo>
                <a:lnTo>
                  <a:pt x="530225" y="1012825"/>
                </a:lnTo>
                <a:lnTo>
                  <a:pt x="530225" y="1146175"/>
                </a:lnTo>
                <a:lnTo>
                  <a:pt x="625475" y="1285875"/>
                </a:lnTo>
                <a:lnTo>
                  <a:pt x="625475" y="1412875"/>
                </a:lnTo>
                <a:lnTo>
                  <a:pt x="1196975" y="1549400"/>
                </a:lnTo>
                <a:lnTo>
                  <a:pt x="1196975" y="1682750"/>
                </a:lnTo>
                <a:lnTo>
                  <a:pt x="1162050" y="1819275"/>
                </a:lnTo>
                <a:lnTo>
                  <a:pt x="1162050" y="2012950"/>
                </a:lnTo>
              </a:path>
            </a:pathLst>
          </a:custGeom>
          <a:ln>
            <a:prstDash val="sysDot"/>
          </a:ln>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sp>
        <p:nvSpPr>
          <p:cNvPr id="20"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17</a:t>
            </a:fld>
            <a:endParaRPr kumimoji="1" lang="ja-JP" altLang="en-US" sz="1600" dirty="0">
              <a:solidFill>
                <a:schemeClr val="tx1"/>
              </a:solidFill>
            </a:endParaRPr>
          </a:p>
        </p:txBody>
      </p:sp>
    </p:spTree>
    <p:extLst>
      <p:ext uri="{BB962C8B-B14F-4D97-AF65-F5344CB8AC3E}">
        <p14:creationId xmlns:p14="http://schemas.microsoft.com/office/powerpoint/2010/main" val="1832721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生活</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単位</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の個人化（１週間の会話人数（職業別））</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79592" y="620688"/>
            <a:ext cx="8784896" cy="646331"/>
          </a:xfrm>
          <a:prstGeom prst="rect">
            <a:avLst/>
          </a:prstGeom>
          <a:ln cmpd="sng">
            <a:solidFill>
              <a:schemeClr val="tx1"/>
            </a:solidFill>
          </a:ln>
        </p:spPr>
        <p:txBody>
          <a:bodyPr wrap="square">
            <a:spAutoFit/>
          </a:bodyPr>
          <a:lstStyle/>
          <a:p>
            <a:pPr marL="265113" indent="-265113"/>
            <a:r>
              <a:rPr lang="ja-JP" altLang="en-US" dirty="0" smtClean="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1</a:t>
            </a:r>
            <a:r>
              <a:rPr lang="ja-JP" altLang="en-US" dirty="0" smtClean="0">
                <a:latin typeface="Meiryo UI" panose="020B0604030504040204" pitchFamily="50" charset="-128"/>
                <a:ea typeface="Meiryo UI" panose="020B0604030504040204" pitchFamily="50" charset="-128"/>
              </a:rPr>
              <a:t>週間の会話</a:t>
            </a:r>
            <a:r>
              <a:rPr lang="ja-JP" altLang="en-US" dirty="0">
                <a:latin typeface="Meiryo UI" panose="020B0604030504040204" pitchFamily="50" charset="-128"/>
                <a:ea typeface="Meiryo UI" panose="020B0604030504040204" pitchFamily="50" charset="-128"/>
              </a:rPr>
              <a:t>人数（</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同居人は除く）を</a:t>
            </a:r>
            <a:r>
              <a:rPr lang="ja-JP" altLang="en-US" dirty="0" smtClean="0">
                <a:latin typeface="Meiryo UI" panose="020B0604030504040204" pitchFamily="50" charset="-128"/>
                <a:ea typeface="Meiryo UI" panose="020B0604030504040204" pitchFamily="50" charset="-128"/>
              </a:rPr>
              <a:t>職業別にみると、「</a:t>
            </a:r>
            <a:r>
              <a:rPr lang="en-US" altLang="ja-JP" dirty="0" smtClean="0">
                <a:latin typeface="Meiryo UI" panose="020B0604030504040204" pitchFamily="50" charset="-128"/>
                <a:ea typeface="Meiryo UI" panose="020B0604030504040204" pitchFamily="50" charset="-128"/>
              </a:rPr>
              <a:t>SOHO</a:t>
            </a:r>
            <a:r>
              <a:rPr lang="ja-JP" altLang="en-US" dirty="0" smtClean="0">
                <a:latin typeface="Meiryo UI" panose="020B0604030504040204" pitchFamily="50" charset="-128"/>
                <a:ea typeface="Meiryo UI" panose="020B0604030504040204" pitchFamily="50" charset="-128"/>
              </a:rPr>
              <a:t>」、「農林漁業」、「無職」、「専業主婦、主夫」の過半数が５人未満となって</a:t>
            </a:r>
            <a:r>
              <a:rPr lang="ja-JP" altLang="en-US" dirty="0">
                <a:latin typeface="Meiryo UI" panose="020B0604030504040204" pitchFamily="50" charset="-128"/>
                <a:ea typeface="Meiryo UI" panose="020B0604030504040204" pitchFamily="50" charset="-128"/>
              </a:rPr>
              <a:t>いる</a:t>
            </a:r>
            <a:r>
              <a:rPr lang="ja-JP" altLang="en-US" dirty="0" smtClean="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p:txBody>
      </p:sp>
      <p:graphicFrame>
        <p:nvGraphicFramePr>
          <p:cNvPr id="8" name="グラフ 7"/>
          <p:cNvGraphicFramePr>
            <a:graphicFrameLocks/>
          </p:cNvGraphicFramePr>
          <p:nvPr>
            <p:extLst>
              <p:ext uri="{D42A27DB-BD31-4B8C-83A1-F6EECF244321}">
                <p14:modId xmlns:p14="http://schemas.microsoft.com/office/powerpoint/2010/main" val="2759565607"/>
              </p:ext>
            </p:extLst>
          </p:nvPr>
        </p:nvGraphicFramePr>
        <p:xfrm>
          <a:off x="0" y="1544018"/>
          <a:ext cx="9144001" cy="51774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表 8"/>
          <p:cNvGraphicFramePr>
            <a:graphicFrameLocks noGrp="1"/>
          </p:cNvGraphicFramePr>
          <p:nvPr>
            <p:extLst>
              <p:ext uri="{D42A27DB-BD31-4B8C-83A1-F6EECF244321}">
                <p14:modId xmlns:p14="http://schemas.microsoft.com/office/powerpoint/2010/main" val="3527516369"/>
              </p:ext>
            </p:extLst>
          </p:nvPr>
        </p:nvGraphicFramePr>
        <p:xfrm>
          <a:off x="157292" y="2196269"/>
          <a:ext cx="2933700" cy="3897030"/>
        </p:xfrm>
        <a:graphic>
          <a:graphicData uri="http://schemas.openxmlformats.org/drawingml/2006/table">
            <a:tbl>
              <a:tblPr>
                <a:tableStyleId>{5C22544A-7EE6-4342-B048-85BDC9FD1C3A}</a:tableStyleId>
              </a:tblPr>
              <a:tblGrid>
                <a:gridCol w="2933700">
                  <a:extLst>
                    <a:ext uri="{9D8B030D-6E8A-4147-A177-3AD203B41FA5}">
                      <a16:colId xmlns:a16="http://schemas.microsoft.com/office/drawing/2014/main" val="2020331150"/>
                    </a:ext>
                  </a:extLst>
                </a:gridCol>
              </a:tblGrid>
              <a:tr h="259802">
                <a:tc>
                  <a:txBody>
                    <a:bodyPr/>
                    <a:lstStyle/>
                    <a:p>
                      <a:pPr algn="l" fontAlgn="ctr"/>
                      <a:r>
                        <a:rPr lang="ja-JP" altLang="en-US" sz="1100" u="none" strike="noStrike" dirty="0" smtClean="0">
                          <a:effectLst/>
                          <a:latin typeface="+mn-ea"/>
                          <a:ea typeface="+mn-ea"/>
                        </a:rPr>
                        <a:t>全体（</a:t>
                      </a:r>
                      <a:r>
                        <a:rPr lang="en-US" altLang="ja-JP" sz="1100" u="none" strike="noStrike" dirty="0" smtClean="0">
                          <a:effectLst/>
                          <a:latin typeface="+mn-ea"/>
                          <a:ea typeface="+mn-ea"/>
                        </a:rPr>
                        <a:t>n=5000</a:t>
                      </a:r>
                      <a:r>
                        <a:rPr lang="en-US" sz="1100" u="none" strike="noStrike" dirty="0" smtClean="0">
                          <a:effectLst/>
                          <a:latin typeface="+mn-ea"/>
                          <a:ea typeface="+mn-ea"/>
                        </a:rPr>
                        <a:t>）</a:t>
                      </a:r>
                      <a:endParaRPr lang="en-US" sz="11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0686573"/>
                  </a:ext>
                </a:extLst>
              </a:tr>
              <a:tr h="259802">
                <a:tc>
                  <a:txBody>
                    <a:bodyPr/>
                    <a:lstStyle/>
                    <a:p>
                      <a:pPr algn="l" fontAlgn="ctr"/>
                      <a:r>
                        <a:rPr lang="ja-JP" altLang="en-US" sz="1100" u="none" strike="noStrike" dirty="0" smtClean="0">
                          <a:effectLst/>
                          <a:latin typeface="+mn-ea"/>
                          <a:ea typeface="+mn-ea"/>
                        </a:rPr>
                        <a:t>　　</a:t>
                      </a:r>
                      <a:r>
                        <a:rPr lang="zh-TW" altLang="en-US" sz="1100" u="none" strike="noStrike" dirty="0" smtClean="0">
                          <a:effectLst/>
                          <a:latin typeface="+mn-ea"/>
                          <a:ea typeface="+mn-ea"/>
                        </a:rPr>
                        <a:t>会社</a:t>
                      </a:r>
                      <a:r>
                        <a:rPr lang="zh-TW" altLang="en-US" sz="1100" u="none" strike="noStrike" dirty="0">
                          <a:effectLst/>
                          <a:latin typeface="+mn-ea"/>
                          <a:ea typeface="+mn-ea"/>
                        </a:rPr>
                        <a:t>勤務（一般社員）（ｎ</a:t>
                      </a:r>
                      <a:r>
                        <a:rPr lang="en-US" altLang="zh-TW" sz="1100" u="none" strike="noStrike" dirty="0">
                          <a:effectLst/>
                          <a:latin typeface="+mn-ea"/>
                          <a:ea typeface="+mn-ea"/>
                        </a:rPr>
                        <a:t>=1234</a:t>
                      </a:r>
                      <a:r>
                        <a:rPr lang="zh-TW" altLang="en-US" sz="1100" u="none" strike="noStrike" dirty="0">
                          <a:effectLst/>
                          <a:latin typeface="+mn-ea"/>
                          <a:ea typeface="+mn-ea"/>
                        </a:rPr>
                        <a:t>）</a:t>
                      </a:r>
                      <a:endParaRPr lang="zh-TW" altLang="en-US" sz="11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76117360"/>
                  </a:ext>
                </a:extLst>
              </a:tr>
              <a:tr h="259802">
                <a:tc>
                  <a:txBody>
                    <a:bodyPr/>
                    <a:lstStyle/>
                    <a:p>
                      <a:pPr algn="l" fontAlgn="ctr"/>
                      <a:r>
                        <a:rPr lang="ja-JP" altLang="en-US" sz="1100" u="none" strike="noStrike" dirty="0" smtClean="0">
                          <a:effectLst/>
                          <a:latin typeface="+mn-ea"/>
                          <a:ea typeface="+mn-ea"/>
                        </a:rPr>
                        <a:t>　　</a:t>
                      </a:r>
                      <a:r>
                        <a:rPr lang="zh-TW" altLang="en-US" sz="1100" u="none" strike="noStrike" dirty="0" smtClean="0">
                          <a:effectLst/>
                          <a:latin typeface="+mn-ea"/>
                          <a:ea typeface="+mn-ea"/>
                        </a:rPr>
                        <a:t>会社</a:t>
                      </a:r>
                      <a:r>
                        <a:rPr lang="zh-TW" altLang="en-US" sz="1100" u="none" strike="noStrike" dirty="0">
                          <a:effectLst/>
                          <a:latin typeface="+mn-ea"/>
                          <a:ea typeface="+mn-ea"/>
                        </a:rPr>
                        <a:t>勤務（管理職）（ｎ</a:t>
                      </a:r>
                      <a:r>
                        <a:rPr lang="en-US" altLang="zh-TW" sz="1100" u="none" strike="noStrike" dirty="0">
                          <a:effectLst/>
                          <a:latin typeface="+mn-ea"/>
                          <a:ea typeface="+mn-ea"/>
                        </a:rPr>
                        <a:t>=234</a:t>
                      </a:r>
                      <a:r>
                        <a:rPr lang="zh-TW" altLang="en-US" sz="1100" u="none" strike="noStrike" dirty="0">
                          <a:effectLst/>
                          <a:latin typeface="+mn-ea"/>
                          <a:ea typeface="+mn-ea"/>
                        </a:rPr>
                        <a:t>）</a:t>
                      </a:r>
                      <a:endParaRPr lang="zh-TW" altLang="en-US" sz="11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60465691"/>
                  </a:ext>
                </a:extLst>
              </a:tr>
              <a:tr h="259802">
                <a:tc>
                  <a:txBody>
                    <a:bodyPr/>
                    <a:lstStyle/>
                    <a:p>
                      <a:pPr algn="l" fontAlgn="ctr"/>
                      <a:r>
                        <a:rPr lang="ja-JP" altLang="en-US" sz="1100" u="none" strike="noStrike" dirty="0" smtClean="0">
                          <a:effectLst/>
                          <a:latin typeface="+mn-ea"/>
                          <a:ea typeface="+mn-ea"/>
                        </a:rPr>
                        <a:t>　　会社</a:t>
                      </a:r>
                      <a:r>
                        <a:rPr lang="ja-JP" altLang="en-US" sz="1100" u="none" strike="noStrike" dirty="0">
                          <a:effectLst/>
                          <a:latin typeface="+mn-ea"/>
                          <a:ea typeface="+mn-ea"/>
                        </a:rPr>
                        <a:t>経営（経営者・役員）（</a:t>
                      </a:r>
                      <a:r>
                        <a:rPr lang="en-US" altLang="ja-JP" sz="1100" u="none" strike="noStrike" dirty="0">
                          <a:effectLst/>
                          <a:latin typeface="+mn-ea"/>
                          <a:ea typeface="+mn-ea"/>
                        </a:rPr>
                        <a:t>n=100</a:t>
                      </a:r>
                      <a:r>
                        <a:rPr lang="ja-JP" altLang="en-US" sz="1100" u="none" strike="noStrike" dirty="0">
                          <a:effectLst/>
                          <a:latin typeface="+mn-ea"/>
                          <a:ea typeface="+mn-ea"/>
                        </a:rPr>
                        <a:t>）</a:t>
                      </a:r>
                      <a:endParaRPr lang="ja-JP" altLang="en-US" sz="11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9554576"/>
                  </a:ext>
                </a:extLst>
              </a:tr>
              <a:tr h="259802">
                <a:tc>
                  <a:txBody>
                    <a:bodyPr/>
                    <a:lstStyle/>
                    <a:p>
                      <a:pPr algn="l" fontAlgn="ctr"/>
                      <a:r>
                        <a:rPr lang="ja-JP" altLang="en-US" sz="1100" u="none" strike="noStrike" dirty="0" smtClean="0">
                          <a:effectLst/>
                          <a:latin typeface="+mn-ea"/>
                          <a:ea typeface="+mn-ea"/>
                        </a:rPr>
                        <a:t>　　公務員</a:t>
                      </a:r>
                      <a:r>
                        <a:rPr lang="ja-JP" altLang="en-US" sz="1100" u="none" strike="noStrike" dirty="0">
                          <a:effectLst/>
                          <a:latin typeface="+mn-ea"/>
                          <a:ea typeface="+mn-ea"/>
                        </a:rPr>
                        <a:t>・教職員・非営利団体職員（</a:t>
                      </a:r>
                      <a:r>
                        <a:rPr lang="en-US" altLang="ja-JP" sz="1100" u="none" strike="noStrike" dirty="0">
                          <a:effectLst/>
                          <a:latin typeface="+mn-ea"/>
                          <a:ea typeface="+mn-ea"/>
                        </a:rPr>
                        <a:t>n=180</a:t>
                      </a:r>
                      <a:r>
                        <a:rPr lang="ja-JP" altLang="en-US" sz="1100" u="none" strike="noStrike" dirty="0">
                          <a:effectLst/>
                          <a:latin typeface="+mn-ea"/>
                          <a:ea typeface="+mn-ea"/>
                        </a:rPr>
                        <a:t>）</a:t>
                      </a:r>
                      <a:endParaRPr lang="ja-JP" altLang="en-US" sz="11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9764883"/>
                  </a:ext>
                </a:extLst>
              </a:tr>
              <a:tr h="259802">
                <a:tc>
                  <a:txBody>
                    <a:bodyPr/>
                    <a:lstStyle/>
                    <a:p>
                      <a:pPr algn="l" fontAlgn="ctr"/>
                      <a:r>
                        <a:rPr lang="ja-JP" altLang="en-US" sz="1100" u="none" strike="noStrike" dirty="0" smtClean="0">
                          <a:effectLst/>
                          <a:latin typeface="+mn-ea"/>
                          <a:ea typeface="+mn-ea"/>
                        </a:rPr>
                        <a:t>　　派遣</a:t>
                      </a:r>
                      <a:r>
                        <a:rPr lang="ja-JP" altLang="en-US" sz="1100" u="none" strike="noStrike" dirty="0">
                          <a:effectLst/>
                          <a:latin typeface="+mn-ea"/>
                          <a:ea typeface="+mn-ea"/>
                        </a:rPr>
                        <a:t>社員・契約社員（</a:t>
                      </a:r>
                      <a:r>
                        <a:rPr lang="en-US" altLang="ja-JP" sz="1100" u="none" strike="noStrike" dirty="0">
                          <a:effectLst/>
                          <a:latin typeface="+mn-ea"/>
                          <a:ea typeface="+mn-ea"/>
                        </a:rPr>
                        <a:t>n=381</a:t>
                      </a:r>
                      <a:r>
                        <a:rPr lang="ja-JP" altLang="en-US" sz="1100" u="none" strike="noStrike" dirty="0">
                          <a:effectLst/>
                          <a:latin typeface="+mn-ea"/>
                          <a:ea typeface="+mn-ea"/>
                        </a:rPr>
                        <a:t>）</a:t>
                      </a:r>
                      <a:endParaRPr lang="ja-JP" altLang="en-US" sz="11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0103273"/>
                  </a:ext>
                </a:extLst>
              </a:tr>
              <a:tr h="259802">
                <a:tc>
                  <a:txBody>
                    <a:bodyPr/>
                    <a:lstStyle/>
                    <a:p>
                      <a:pPr algn="l" fontAlgn="ctr"/>
                      <a:r>
                        <a:rPr lang="ja-JP" altLang="en-US" sz="1100" u="none" strike="noStrike" dirty="0" smtClean="0">
                          <a:effectLst/>
                          <a:latin typeface="+mn-ea"/>
                          <a:ea typeface="+mn-ea"/>
                        </a:rPr>
                        <a:t>　　自営業</a:t>
                      </a:r>
                      <a:r>
                        <a:rPr lang="ja-JP" altLang="en-US" sz="1100" u="none" strike="noStrike" dirty="0">
                          <a:effectLst/>
                          <a:latin typeface="+mn-ea"/>
                          <a:ea typeface="+mn-ea"/>
                        </a:rPr>
                        <a:t>（商工サービス）（</a:t>
                      </a:r>
                      <a:r>
                        <a:rPr lang="en-US" altLang="ja-JP" sz="1100" u="none" strike="noStrike" dirty="0">
                          <a:effectLst/>
                          <a:latin typeface="+mn-ea"/>
                          <a:ea typeface="+mn-ea"/>
                        </a:rPr>
                        <a:t>n=270</a:t>
                      </a:r>
                      <a:r>
                        <a:rPr lang="ja-JP" altLang="en-US" sz="1100" u="none" strike="noStrike" dirty="0">
                          <a:effectLst/>
                          <a:latin typeface="+mn-ea"/>
                          <a:ea typeface="+mn-ea"/>
                        </a:rPr>
                        <a:t>）</a:t>
                      </a:r>
                      <a:endParaRPr lang="ja-JP" altLang="en-US" sz="11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36899864"/>
                  </a:ext>
                </a:extLst>
              </a:tr>
              <a:tr h="259802">
                <a:tc>
                  <a:txBody>
                    <a:bodyPr/>
                    <a:lstStyle/>
                    <a:p>
                      <a:pPr algn="l" fontAlgn="ctr"/>
                      <a:r>
                        <a:rPr lang="ja-JP" altLang="en-US" sz="1100" u="none" strike="noStrike" dirty="0" smtClean="0">
                          <a:effectLst/>
                          <a:latin typeface="+mn-ea"/>
                          <a:ea typeface="+mn-ea"/>
                        </a:rPr>
                        <a:t>　　</a:t>
                      </a:r>
                      <a:r>
                        <a:rPr lang="en-US" sz="1100" u="none" strike="noStrike" dirty="0" err="1" smtClean="0">
                          <a:effectLst/>
                          <a:latin typeface="+mn-ea"/>
                          <a:ea typeface="+mn-ea"/>
                        </a:rPr>
                        <a:t>SOHO（n</a:t>
                      </a:r>
                      <a:r>
                        <a:rPr lang="en-US" sz="1100" u="none" strike="noStrike" dirty="0" smtClean="0">
                          <a:effectLst/>
                          <a:latin typeface="+mn-ea"/>
                          <a:ea typeface="+mn-ea"/>
                        </a:rPr>
                        <a:t>=40</a:t>
                      </a:r>
                      <a:r>
                        <a:rPr lang="en-US" sz="1100" u="none" strike="noStrike" dirty="0">
                          <a:effectLst/>
                          <a:latin typeface="+mn-ea"/>
                          <a:ea typeface="+mn-ea"/>
                        </a:rPr>
                        <a:t>）</a:t>
                      </a:r>
                      <a:endParaRPr lang="en-US" sz="11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691397"/>
                  </a:ext>
                </a:extLst>
              </a:tr>
              <a:tr h="259802">
                <a:tc>
                  <a:txBody>
                    <a:bodyPr/>
                    <a:lstStyle/>
                    <a:p>
                      <a:pPr algn="l" fontAlgn="ctr"/>
                      <a:r>
                        <a:rPr lang="ja-JP" altLang="en-US" sz="1100" u="none" strike="noStrike" dirty="0" smtClean="0">
                          <a:effectLst/>
                          <a:latin typeface="+mn-ea"/>
                          <a:ea typeface="+mn-ea"/>
                        </a:rPr>
                        <a:t>　　</a:t>
                      </a:r>
                      <a:r>
                        <a:rPr lang="zh-TW" altLang="en-US" sz="1100" u="none" strike="noStrike" dirty="0" smtClean="0">
                          <a:effectLst/>
                          <a:latin typeface="+mn-ea"/>
                          <a:ea typeface="+mn-ea"/>
                        </a:rPr>
                        <a:t>農林</a:t>
                      </a:r>
                      <a:r>
                        <a:rPr lang="zh-TW" altLang="en-US" sz="1100" u="none" strike="noStrike" dirty="0">
                          <a:effectLst/>
                          <a:latin typeface="+mn-ea"/>
                          <a:ea typeface="+mn-ea"/>
                        </a:rPr>
                        <a:t>漁業（</a:t>
                      </a:r>
                      <a:r>
                        <a:rPr lang="en-US" altLang="zh-TW" sz="1100" u="none" strike="noStrike" dirty="0">
                          <a:effectLst/>
                          <a:latin typeface="+mn-ea"/>
                          <a:ea typeface="+mn-ea"/>
                        </a:rPr>
                        <a:t>n=6</a:t>
                      </a:r>
                      <a:r>
                        <a:rPr lang="zh-TW" altLang="en-US" sz="1100" u="none" strike="noStrike" dirty="0">
                          <a:effectLst/>
                          <a:latin typeface="+mn-ea"/>
                          <a:ea typeface="+mn-ea"/>
                        </a:rPr>
                        <a:t>）</a:t>
                      </a:r>
                      <a:endParaRPr lang="zh-TW" altLang="en-US" sz="11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0969486"/>
                  </a:ext>
                </a:extLst>
              </a:tr>
              <a:tr h="259802">
                <a:tc>
                  <a:txBody>
                    <a:bodyPr/>
                    <a:lstStyle/>
                    <a:p>
                      <a:pPr algn="l" fontAlgn="ctr"/>
                      <a:r>
                        <a:rPr lang="ja-JP" altLang="en-US" sz="1100" u="none" strike="noStrike" dirty="0" smtClean="0">
                          <a:effectLst/>
                          <a:latin typeface="+mn-ea"/>
                          <a:ea typeface="+mn-ea"/>
                        </a:rPr>
                        <a:t>　　専門</a:t>
                      </a:r>
                      <a:r>
                        <a:rPr lang="ja-JP" altLang="en-US" sz="1100" u="none" strike="noStrike" dirty="0">
                          <a:effectLst/>
                          <a:latin typeface="+mn-ea"/>
                          <a:ea typeface="+mn-ea"/>
                        </a:rPr>
                        <a:t>職（弁護士・税理士等・医療関連）（</a:t>
                      </a:r>
                      <a:r>
                        <a:rPr lang="en-US" altLang="ja-JP" sz="1100" u="none" strike="noStrike" dirty="0">
                          <a:effectLst/>
                          <a:latin typeface="+mn-ea"/>
                          <a:ea typeface="+mn-ea"/>
                        </a:rPr>
                        <a:t>n=123</a:t>
                      </a:r>
                      <a:r>
                        <a:rPr lang="ja-JP" altLang="en-US" sz="1100" u="none" strike="noStrike" dirty="0">
                          <a:effectLst/>
                          <a:latin typeface="+mn-ea"/>
                          <a:ea typeface="+mn-ea"/>
                        </a:rPr>
                        <a:t>）</a:t>
                      </a:r>
                      <a:endParaRPr lang="ja-JP" altLang="en-US" sz="11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0467799"/>
                  </a:ext>
                </a:extLst>
              </a:tr>
              <a:tr h="259802">
                <a:tc>
                  <a:txBody>
                    <a:bodyPr/>
                    <a:lstStyle/>
                    <a:p>
                      <a:pPr algn="l" fontAlgn="ctr"/>
                      <a:r>
                        <a:rPr lang="ja-JP" altLang="en-US" sz="1100" u="none" strike="noStrike" dirty="0" smtClean="0">
                          <a:effectLst/>
                          <a:latin typeface="+mn-ea"/>
                          <a:ea typeface="+mn-ea"/>
                        </a:rPr>
                        <a:t>　　パート</a:t>
                      </a:r>
                      <a:r>
                        <a:rPr lang="ja-JP" altLang="en-US" sz="1100" u="none" strike="noStrike" dirty="0">
                          <a:effectLst/>
                          <a:latin typeface="+mn-ea"/>
                          <a:ea typeface="+mn-ea"/>
                        </a:rPr>
                        <a:t>・アルバイト（</a:t>
                      </a:r>
                      <a:r>
                        <a:rPr lang="en-US" altLang="ja-JP" sz="1100" u="none" strike="noStrike" dirty="0">
                          <a:effectLst/>
                          <a:latin typeface="+mn-ea"/>
                          <a:ea typeface="+mn-ea"/>
                        </a:rPr>
                        <a:t>n=684</a:t>
                      </a:r>
                      <a:r>
                        <a:rPr lang="ja-JP" altLang="en-US" sz="1100" u="none" strike="noStrike" dirty="0">
                          <a:effectLst/>
                          <a:latin typeface="+mn-ea"/>
                          <a:ea typeface="+mn-ea"/>
                        </a:rPr>
                        <a:t>）</a:t>
                      </a:r>
                      <a:endParaRPr lang="ja-JP" altLang="en-US" sz="11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00562476"/>
                  </a:ext>
                </a:extLst>
              </a:tr>
              <a:tr h="259802">
                <a:tc>
                  <a:txBody>
                    <a:bodyPr/>
                    <a:lstStyle/>
                    <a:p>
                      <a:pPr algn="l" fontAlgn="ctr"/>
                      <a:r>
                        <a:rPr lang="ja-JP" altLang="en-US" sz="1100" u="none" strike="noStrike" dirty="0" smtClean="0">
                          <a:effectLst/>
                          <a:latin typeface="+mn-ea"/>
                          <a:ea typeface="+mn-ea"/>
                        </a:rPr>
                        <a:t>　　専業</a:t>
                      </a:r>
                      <a:r>
                        <a:rPr lang="ja-JP" altLang="en-US" sz="1100" u="none" strike="noStrike" dirty="0">
                          <a:effectLst/>
                          <a:latin typeface="+mn-ea"/>
                          <a:ea typeface="+mn-ea"/>
                        </a:rPr>
                        <a:t>主婦・主夫（</a:t>
                      </a:r>
                      <a:r>
                        <a:rPr lang="en-US" altLang="ja-JP" sz="1100" u="none" strike="noStrike" dirty="0">
                          <a:effectLst/>
                          <a:latin typeface="+mn-ea"/>
                          <a:ea typeface="+mn-ea"/>
                        </a:rPr>
                        <a:t>n=773</a:t>
                      </a:r>
                      <a:r>
                        <a:rPr lang="ja-JP" altLang="en-US" sz="1100" u="none" strike="noStrike" dirty="0">
                          <a:effectLst/>
                          <a:latin typeface="+mn-ea"/>
                          <a:ea typeface="+mn-ea"/>
                        </a:rPr>
                        <a:t>）</a:t>
                      </a:r>
                      <a:endParaRPr lang="ja-JP" altLang="en-US" sz="11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2533735"/>
                  </a:ext>
                </a:extLst>
              </a:tr>
              <a:tr h="259802">
                <a:tc>
                  <a:txBody>
                    <a:bodyPr/>
                    <a:lstStyle/>
                    <a:p>
                      <a:pPr algn="l" fontAlgn="ctr"/>
                      <a:r>
                        <a:rPr lang="ja-JP" altLang="en-US" sz="1100" u="none" strike="noStrike" dirty="0" smtClean="0">
                          <a:effectLst/>
                          <a:latin typeface="+mn-ea"/>
                          <a:ea typeface="+mn-ea"/>
                        </a:rPr>
                        <a:t>　　学生</a:t>
                      </a:r>
                      <a:r>
                        <a:rPr lang="ja-JP" altLang="en-US" sz="1100" u="none" strike="noStrike" dirty="0">
                          <a:effectLst/>
                          <a:latin typeface="+mn-ea"/>
                          <a:ea typeface="+mn-ea"/>
                        </a:rPr>
                        <a:t>（</a:t>
                      </a:r>
                      <a:r>
                        <a:rPr lang="en-US" sz="1100" u="none" strike="noStrike" dirty="0">
                          <a:effectLst/>
                          <a:latin typeface="+mn-ea"/>
                          <a:ea typeface="+mn-ea"/>
                        </a:rPr>
                        <a:t>n=45）</a:t>
                      </a:r>
                      <a:endParaRPr lang="en-US" sz="11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2690769"/>
                  </a:ext>
                </a:extLst>
              </a:tr>
              <a:tr h="259802">
                <a:tc>
                  <a:txBody>
                    <a:bodyPr/>
                    <a:lstStyle/>
                    <a:p>
                      <a:pPr algn="l" fontAlgn="ctr"/>
                      <a:r>
                        <a:rPr lang="ja-JP" altLang="en-US" sz="1100" u="none" strike="noStrike" dirty="0" smtClean="0">
                          <a:effectLst/>
                          <a:latin typeface="+mn-ea"/>
                          <a:ea typeface="+mn-ea"/>
                        </a:rPr>
                        <a:t>　　無職</a:t>
                      </a:r>
                      <a:r>
                        <a:rPr lang="ja-JP" altLang="en-US" sz="1100" u="none" strike="noStrike" dirty="0">
                          <a:effectLst/>
                          <a:latin typeface="+mn-ea"/>
                          <a:ea typeface="+mn-ea"/>
                        </a:rPr>
                        <a:t>（</a:t>
                      </a:r>
                      <a:r>
                        <a:rPr lang="en-US" sz="1100" u="none" strike="noStrike" dirty="0">
                          <a:effectLst/>
                          <a:latin typeface="+mn-ea"/>
                          <a:ea typeface="+mn-ea"/>
                        </a:rPr>
                        <a:t>n=873</a:t>
                      </a:r>
                      <a:r>
                        <a:rPr lang="en-US" sz="1100" u="none" strike="noStrike" dirty="0" smtClean="0">
                          <a:effectLst/>
                          <a:latin typeface="+mn-ea"/>
                          <a:ea typeface="+mn-ea"/>
                        </a:rPr>
                        <a:t>）</a:t>
                      </a:r>
                      <a:endParaRPr lang="en-US" sz="11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809462"/>
                  </a:ext>
                </a:extLst>
              </a:tr>
              <a:tr h="259802">
                <a:tc>
                  <a:txBody>
                    <a:bodyPr/>
                    <a:lstStyle/>
                    <a:p>
                      <a:pPr algn="l" fontAlgn="ctr"/>
                      <a:r>
                        <a:rPr lang="ja-JP" altLang="en-US" sz="1100" u="none" strike="noStrike" dirty="0" smtClean="0">
                          <a:effectLst/>
                          <a:latin typeface="+mn-ea"/>
                          <a:ea typeface="+mn-ea"/>
                        </a:rPr>
                        <a:t>　　その他</a:t>
                      </a:r>
                      <a:r>
                        <a:rPr lang="ja-JP" altLang="en-US" sz="1100" u="none" strike="noStrike" dirty="0">
                          <a:effectLst/>
                          <a:latin typeface="+mn-ea"/>
                          <a:ea typeface="+mn-ea"/>
                        </a:rPr>
                        <a:t>の職業（</a:t>
                      </a:r>
                      <a:r>
                        <a:rPr lang="en-US" altLang="ja-JP" sz="1100" u="none" strike="noStrike" dirty="0">
                          <a:effectLst/>
                          <a:latin typeface="+mn-ea"/>
                          <a:ea typeface="+mn-ea"/>
                        </a:rPr>
                        <a:t>n=93</a:t>
                      </a:r>
                      <a:r>
                        <a:rPr lang="ja-JP" altLang="en-US" sz="1100" u="none" strike="noStrike" dirty="0">
                          <a:effectLst/>
                          <a:latin typeface="+mn-ea"/>
                          <a:ea typeface="+mn-ea"/>
                        </a:rPr>
                        <a:t>）</a:t>
                      </a:r>
                      <a:endParaRPr lang="ja-JP" altLang="en-US" sz="11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7320407"/>
                  </a:ext>
                </a:extLst>
              </a:tr>
            </a:tbl>
          </a:graphicData>
        </a:graphic>
      </p:graphicFrame>
      <p:cxnSp>
        <p:nvCxnSpPr>
          <p:cNvPr id="10" name="直線コネクタ 9"/>
          <p:cNvCxnSpPr/>
          <p:nvPr/>
        </p:nvCxnSpPr>
        <p:spPr>
          <a:xfrm>
            <a:off x="153345" y="2420888"/>
            <a:ext cx="8712928" cy="0"/>
          </a:xfrm>
          <a:prstGeom prst="line">
            <a:avLst/>
          </a:prstGeom>
        </p:spPr>
        <p:style>
          <a:lnRef idx="1">
            <a:schemeClr val="dk1"/>
          </a:lnRef>
          <a:fillRef idx="0">
            <a:schemeClr val="dk1"/>
          </a:fillRef>
          <a:effectRef idx="0">
            <a:schemeClr val="dk1"/>
          </a:effectRef>
          <a:fontRef idx="minor">
            <a:schemeClr val="tx1"/>
          </a:fontRef>
        </p:style>
      </p:cxnSp>
      <p:sp>
        <p:nvSpPr>
          <p:cNvPr id="2" name="フリーフォーム 1"/>
          <p:cNvSpPr/>
          <p:nvPr/>
        </p:nvSpPr>
        <p:spPr>
          <a:xfrm>
            <a:off x="3702050" y="1987550"/>
            <a:ext cx="3600450" cy="4152900"/>
          </a:xfrm>
          <a:custGeom>
            <a:avLst/>
            <a:gdLst>
              <a:gd name="connsiteX0" fmla="*/ 1460500 w 3600450"/>
              <a:gd name="connsiteY0" fmla="*/ 0 h 4152900"/>
              <a:gd name="connsiteX1" fmla="*/ 1460500 w 3600450"/>
              <a:gd name="connsiteY1" fmla="*/ 368300 h 4152900"/>
              <a:gd name="connsiteX2" fmla="*/ 546100 w 3600450"/>
              <a:gd name="connsiteY2" fmla="*/ 501650 h 4152900"/>
              <a:gd name="connsiteX3" fmla="*/ 546100 w 3600450"/>
              <a:gd name="connsiteY3" fmla="*/ 628650 h 4152900"/>
              <a:gd name="connsiteX4" fmla="*/ 107950 w 3600450"/>
              <a:gd name="connsiteY4" fmla="*/ 774700 h 4152900"/>
              <a:gd name="connsiteX5" fmla="*/ 107950 w 3600450"/>
              <a:gd name="connsiteY5" fmla="*/ 882650 h 4152900"/>
              <a:gd name="connsiteX6" fmla="*/ 596900 w 3600450"/>
              <a:gd name="connsiteY6" fmla="*/ 1028700 h 4152900"/>
              <a:gd name="connsiteX7" fmla="*/ 596900 w 3600450"/>
              <a:gd name="connsiteY7" fmla="*/ 1149350 h 4152900"/>
              <a:gd name="connsiteX8" fmla="*/ 0 w 3600450"/>
              <a:gd name="connsiteY8" fmla="*/ 1270000 h 4152900"/>
              <a:gd name="connsiteX9" fmla="*/ 0 w 3600450"/>
              <a:gd name="connsiteY9" fmla="*/ 1416050 h 4152900"/>
              <a:gd name="connsiteX10" fmla="*/ 952500 w 3600450"/>
              <a:gd name="connsiteY10" fmla="*/ 1536700 h 4152900"/>
              <a:gd name="connsiteX11" fmla="*/ 952500 w 3600450"/>
              <a:gd name="connsiteY11" fmla="*/ 1663700 h 4152900"/>
              <a:gd name="connsiteX12" fmla="*/ 1435100 w 3600450"/>
              <a:gd name="connsiteY12" fmla="*/ 1809750 h 4152900"/>
              <a:gd name="connsiteX13" fmla="*/ 1435100 w 3600450"/>
              <a:gd name="connsiteY13" fmla="*/ 1943100 h 4152900"/>
              <a:gd name="connsiteX14" fmla="*/ 3600450 w 3600450"/>
              <a:gd name="connsiteY14" fmla="*/ 2063750 h 4152900"/>
              <a:gd name="connsiteX15" fmla="*/ 3600450 w 3600450"/>
              <a:gd name="connsiteY15" fmla="*/ 2171700 h 4152900"/>
              <a:gd name="connsiteX16" fmla="*/ 3257550 w 3600450"/>
              <a:gd name="connsiteY16" fmla="*/ 2305050 h 4152900"/>
              <a:gd name="connsiteX17" fmla="*/ 3257550 w 3600450"/>
              <a:gd name="connsiteY17" fmla="*/ 2444750 h 4152900"/>
              <a:gd name="connsiteX18" fmla="*/ 330200 w 3600450"/>
              <a:gd name="connsiteY18" fmla="*/ 2571750 h 4152900"/>
              <a:gd name="connsiteX19" fmla="*/ 330200 w 3600450"/>
              <a:gd name="connsiteY19" fmla="*/ 2717800 h 4152900"/>
              <a:gd name="connsiteX20" fmla="*/ 1111250 w 3600450"/>
              <a:gd name="connsiteY20" fmla="*/ 2838450 h 4152900"/>
              <a:gd name="connsiteX21" fmla="*/ 1111250 w 3600450"/>
              <a:gd name="connsiteY21" fmla="*/ 2952750 h 4152900"/>
              <a:gd name="connsiteX22" fmla="*/ 2717800 w 3600450"/>
              <a:gd name="connsiteY22" fmla="*/ 3092450 h 4152900"/>
              <a:gd name="connsiteX23" fmla="*/ 2717800 w 3600450"/>
              <a:gd name="connsiteY23" fmla="*/ 3225800 h 4152900"/>
              <a:gd name="connsiteX24" fmla="*/ 685800 w 3600450"/>
              <a:gd name="connsiteY24" fmla="*/ 3359150 h 4152900"/>
              <a:gd name="connsiteX25" fmla="*/ 685800 w 3600450"/>
              <a:gd name="connsiteY25" fmla="*/ 3492500 h 4152900"/>
              <a:gd name="connsiteX26" fmla="*/ 3048000 w 3600450"/>
              <a:gd name="connsiteY26" fmla="*/ 3613150 h 4152900"/>
              <a:gd name="connsiteX27" fmla="*/ 3048000 w 3600450"/>
              <a:gd name="connsiteY27" fmla="*/ 3740150 h 4152900"/>
              <a:gd name="connsiteX28" fmla="*/ 1327150 w 3600450"/>
              <a:gd name="connsiteY28" fmla="*/ 3886200 h 4152900"/>
              <a:gd name="connsiteX29" fmla="*/ 1327150 w 3600450"/>
              <a:gd name="connsiteY29" fmla="*/ 4152900 h 415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00450" h="4152900">
                <a:moveTo>
                  <a:pt x="1460500" y="0"/>
                </a:moveTo>
                <a:lnTo>
                  <a:pt x="1460500" y="368300"/>
                </a:lnTo>
                <a:lnTo>
                  <a:pt x="546100" y="501650"/>
                </a:lnTo>
                <a:lnTo>
                  <a:pt x="546100" y="628650"/>
                </a:lnTo>
                <a:lnTo>
                  <a:pt x="107950" y="774700"/>
                </a:lnTo>
                <a:lnTo>
                  <a:pt x="107950" y="882650"/>
                </a:lnTo>
                <a:lnTo>
                  <a:pt x="596900" y="1028700"/>
                </a:lnTo>
                <a:lnTo>
                  <a:pt x="596900" y="1149350"/>
                </a:lnTo>
                <a:lnTo>
                  <a:pt x="0" y="1270000"/>
                </a:lnTo>
                <a:lnTo>
                  <a:pt x="0" y="1416050"/>
                </a:lnTo>
                <a:lnTo>
                  <a:pt x="952500" y="1536700"/>
                </a:lnTo>
                <a:lnTo>
                  <a:pt x="952500" y="1663700"/>
                </a:lnTo>
                <a:lnTo>
                  <a:pt x="1435100" y="1809750"/>
                </a:lnTo>
                <a:lnTo>
                  <a:pt x="1435100" y="1943100"/>
                </a:lnTo>
                <a:lnTo>
                  <a:pt x="3600450" y="2063750"/>
                </a:lnTo>
                <a:lnTo>
                  <a:pt x="3600450" y="2171700"/>
                </a:lnTo>
                <a:lnTo>
                  <a:pt x="3257550" y="2305050"/>
                </a:lnTo>
                <a:lnTo>
                  <a:pt x="3257550" y="2444750"/>
                </a:lnTo>
                <a:lnTo>
                  <a:pt x="330200" y="2571750"/>
                </a:lnTo>
                <a:lnTo>
                  <a:pt x="330200" y="2717800"/>
                </a:lnTo>
                <a:lnTo>
                  <a:pt x="1111250" y="2838450"/>
                </a:lnTo>
                <a:lnTo>
                  <a:pt x="1111250" y="2952750"/>
                </a:lnTo>
                <a:lnTo>
                  <a:pt x="2717800" y="3092450"/>
                </a:lnTo>
                <a:lnTo>
                  <a:pt x="2717800" y="3225800"/>
                </a:lnTo>
                <a:lnTo>
                  <a:pt x="685800" y="3359150"/>
                </a:lnTo>
                <a:lnTo>
                  <a:pt x="685800" y="3492500"/>
                </a:lnTo>
                <a:lnTo>
                  <a:pt x="3048000" y="3613150"/>
                </a:lnTo>
                <a:lnTo>
                  <a:pt x="3048000" y="3740150"/>
                </a:lnTo>
                <a:lnTo>
                  <a:pt x="1327150" y="3886200"/>
                </a:lnTo>
                <a:lnTo>
                  <a:pt x="1327150" y="4152900"/>
                </a:lnTo>
              </a:path>
            </a:pathLst>
          </a:custGeom>
          <a:ln>
            <a:prstDash val="sysDot"/>
          </a:ln>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grpSp>
        <p:nvGrpSpPr>
          <p:cNvPr id="11" name="グループ化 10"/>
          <p:cNvGrpSpPr/>
          <p:nvPr/>
        </p:nvGrpSpPr>
        <p:grpSpPr>
          <a:xfrm>
            <a:off x="3707904" y="1988840"/>
            <a:ext cx="1064245" cy="253916"/>
            <a:chOff x="1619672" y="1786768"/>
            <a:chExt cx="1064245" cy="346982"/>
          </a:xfrm>
        </p:grpSpPr>
        <p:sp>
          <p:nvSpPr>
            <p:cNvPr id="12" name="正方形/長方形 11"/>
            <p:cNvSpPr/>
            <p:nvPr/>
          </p:nvSpPr>
          <p:spPr>
            <a:xfrm>
              <a:off x="1619672" y="1844824"/>
              <a:ext cx="864096" cy="225276"/>
            </a:xfrm>
            <a:prstGeom prst="rect">
              <a:avLst/>
            </a:prstGeom>
            <a:ln w="9525"/>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675805" y="1786768"/>
              <a:ext cx="1008112" cy="346982"/>
            </a:xfrm>
            <a:prstGeom prst="rect">
              <a:avLst/>
            </a:prstGeom>
            <a:noFill/>
          </p:spPr>
          <p:txBody>
            <a:bodyPr wrap="square" rtlCol="0">
              <a:spAutoFit/>
            </a:bodyPr>
            <a:lstStyle/>
            <a:p>
              <a:r>
                <a:rPr kumimoji="1" lang="ja-JP" altLang="en-US" sz="1000" dirty="0" smtClean="0"/>
                <a:t>５人未満</a:t>
              </a:r>
              <a:endParaRPr kumimoji="1" lang="ja-JP" altLang="en-US" sz="1000" dirty="0"/>
            </a:p>
          </p:txBody>
        </p:sp>
      </p:grpSp>
      <p:sp>
        <p:nvSpPr>
          <p:cNvPr id="14"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18</a:t>
            </a:fld>
            <a:endParaRPr kumimoji="1" lang="ja-JP" altLang="en-US" sz="1600" dirty="0">
              <a:solidFill>
                <a:schemeClr val="tx1"/>
              </a:solidFill>
            </a:endParaRPr>
          </a:p>
        </p:txBody>
      </p:sp>
    </p:spTree>
    <p:extLst>
      <p:ext uri="{BB962C8B-B14F-4D97-AF65-F5344CB8AC3E}">
        <p14:creationId xmlns:p14="http://schemas.microsoft.com/office/powerpoint/2010/main" val="1693833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生活</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単位</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の個人化（同居者との食事の頻度）</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グラフ 15"/>
          <p:cNvGraphicFramePr>
            <a:graphicFrameLocks/>
          </p:cNvGraphicFramePr>
          <p:nvPr>
            <p:extLst>
              <p:ext uri="{D42A27DB-BD31-4B8C-83A1-F6EECF244321}">
                <p14:modId xmlns:p14="http://schemas.microsoft.com/office/powerpoint/2010/main" val="2402748295"/>
              </p:ext>
            </p:extLst>
          </p:nvPr>
        </p:nvGraphicFramePr>
        <p:xfrm>
          <a:off x="0" y="1187450"/>
          <a:ext cx="9127958" cy="5670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表 1"/>
          <p:cNvGraphicFramePr>
            <a:graphicFrameLocks noGrp="1"/>
          </p:cNvGraphicFramePr>
          <p:nvPr>
            <p:extLst>
              <p:ext uri="{D42A27DB-BD31-4B8C-83A1-F6EECF244321}">
                <p14:modId xmlns:p14="http://schemas.microsoft.com/office/powerpoint/2010/main" val="3075974005"/>
              </p:ext>
            </p:extLst>
          </p:nvPr>
        </p:nvGraphicFramePr>
        <p:xfrm>
          <a:off x="187917" y="1844824"/>
          <a:ext cx="2367859" cy="4136882"/>
        </p:xfrm>
        <a:graphic>
          <a:graphicData uri="http://schemas.openxmlformats.org/drawingml/2006/table">
            <a:tbl>
              <a:tblPr>
                <a:tableStyleId>{5C22544A-7EE6-4342-B048-85BDC9FD1C3A}</a:tableStyleId>
              </a:tblPr>
              <a:tblGrid>
                <a:gridCol w="2367859">
                  <a:extLst>
                    <a:ext uri="{9D8B030D-6E8A-4147-A177-3AD203B41FA5}">
                      <a16:colId xmlns:a16="http://schemas.microsoft.com/office/drawing/2014/main" val="2696141532"/>
                    </a:ext>
                  </a:extLst>
                </a:gridCol>
              </a:tblGrid>
              <a:tr h="243346">
                <a:tc>
                  <a:txBody>
                    <a:bodyPr/>
                    <a:lstStyle/>
                    <a:p>
                      <a:pPr algn="l" fontAlgn="ctr"/>
                      <a:r>
                        <a:rPr lang="ja-JP" altLang="en-US" sz="1100" u="none" strike="noStrike">
                          <a:effectLst/>
                        </a:rPr>
                        <a:t>全体（</a:t>
                      </a:r>
                      <a:r>
                        <a:rPr lang="en-US" sz="1100" u="none" strike="noStrike">
                          <a:effectLst/>
                        </a:rPr>
                        <a:t>n=3123）</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60490373"/>
                  </a:ext>
                </a:extLst>
              </a:tr>
              <a:tr h="243346">
                <a:tc>
                  <a:txBody>
                    <a:bodyPr/>
                    <a:lstStyle/>
                    <a:p>
                      <a:pPr algn="l" fontAlgn="ctr"/>
                      <a:r>
                        <a:rPr lang="ja-JP" altLang="en-US" sz="1100" u="none" strike="noStrike" dirty="0" smtClean="0">
                          <a:effectLst/>
                        </a:rPr>
                        <a:t>　夫婦</a:t>
                      </a:r>
                      <a:r>
                        <a:rPr lang="ja-JP" altLang="en-US" sz="1100" u="none" strike="noStrike" dirty="0">
                          <a:effectLst/>
                        </a:rPr>
                        <a:t>と子ども世帯（</a:t>
                      </a:r>
                      <a:r>
                        <a:rPr lang="en-US" altLang="ja-JP" sz="1100" u="none" strike="noStrike" dirty="0">
                          <a:effectLst/>
                        </a:rPr>
                        <a:t>n=1348</a:t>
                      </a:r>
                      <a:r>
                        <a:rPr lang="ja-JP" altLang="en-US" sz="1100" u="none" strike="noStrike" dirty="0">
                          <a:effectLst/>
                        </a:rPr>
                        <a:t>）</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6732289"/>
                  </a:ext>
                </a:extLst>
              </a:tr>
              <a:tr h="243346">
                <a:tc>
                  <a:txBody>
                    <a:bodyPr/>
                    <a:lstStyle/>
                    <a:p>
                      <a:pPr algn="l" fontAlgn="ctr"/>
                      <a:r>
                        <a:rPr lang="ja-JP" altLang="en-US" sz="1100" u="none" strike="noStrike" dirty="0" smtClean="0">
                          <a:effectLst/>
                        </a:rPr>
                        <a:t>　　</a:t>
                      </a:r>
                      <a:r>
                        <a:rPr lang="en-US" altLang="ja-JP" sz="1100" u="none" strike="noStrike" dirty="0" smtClean="0">
                          <a:effectLst/>
                        </a:rPr>
                        <a:t>20</a:t>
                      </a:r>
                      <a:r>
                        <a:rPr lang="ja-JP" altLang="en-US" sz="1100" u="none" strike="noStrike" dirty="0">
                          <a:effectLst/>
                        </a:rPr>
                        <a:t>～</a:t>
                      </a:r>
                      <a:r>
                        <a:rPr lang="en-US" altLang="ja-JP" sz="1100" u="none" strike="noStrike" dirty="0">
                          <a:effectLst/>
                        </a:rPr>
                        <a:t>39</a:t>
                      </a:r>
                      <a:r>
                        <a:rPr lang="ja-JP" altLang="en-US" sz="1100" u="none" strike="noStrike" dirty="0">
                          <a:effectLst/>
                        </a:rPr>
                        <a:t>歳（</a:t>
                      </a:r>
                      <a:r>
                        <a:rPr lang="en-US" sz="1100" u="none" strike="noStrike" dirty="0">
                          <a:effectLst/>
                        </a:rPr>
                        <a:t>n=392）</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5402845"/>
                  </a:ext>
                </a:extLst>
              </a:tr>
              <a:tr h="243346">
                <a:tc>
                  <a:txBody>
                    <a:bodyPr/>
                    <a:lstStyle/>
                    <a:p>
                      <a:pPr algn="l" fontAlgn="ctr"/>
                      <a:r>
                        <a:rPr lang="ja-JP" altLang="en-US" sz="1100" u="none" strike="noStrike" dirty="0" smtClean="0">
                          <a:effectLst/>
                        </a:rPr>
                        <a:t>　　</a:t>
                      </a:r>
                      <a:r>
                        <a:rPr lang="en-US" altLang="ja-JP" sz="1100" u="none" strike="noStrike" dirty="0" smtClean="0">
                          <a:effectLst/>
                        </a:rPr>
                        <a:t>40</a:t>
                      </a:r>
                      <a:r>
                        <a:rPr lang="ja-JP" altLang="en-US" sz="1100" u="none" strike="noStrike" dirty="0">
                          <a:effectLst/>
                        </a:rPr>
                        <a:t>～</a:t>
                      </a:r>
                      <a:r>
                        <a:rPr lang="en-US" altLang="ja-JP" sz="1100" u="none" strike="noStrike" dirty="0">
                          <a:effectLst/>
                        </a:rPr>
                        <a:t>59</a:t>
                      </a:r>
                      <a:r>
                        <a:rPr lang="ja-JP" altLang="en-US" sz="1100" u="none" strike="noStrike" dirty="0">
                          <a:effectLst/>
                        </a:rPr>
                        <a:t>歳（</a:t>
                      </a:r>
                      <a:r>
                        <a:rPr lang="en-US" sz="1100" u="none" strike="noStrike" dirty="0">
                          <a:effectLst/>
                        </a:rPr>
                        <a:t>n=555）</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1470187"/>
                  </a:ext>
                </a:extLst>
              </a:tr>
              <a:tr h="243346">
                <a:tc>
                  <a:txBody>
                    <a:bodyPr/>
                    <a:lstStyle/>
                    <a:p>
                      <a:pPr algn="l" fontAlgn="ctr"/>
                      <a:r>
                        <a:rPr lang="ja-JP" altLang="en-US" sz="1100" u="none" strike="noStrike" dirty="0" smtClean="0">
                          <a:effectLst/>
                        </a:rPr>
                        <a:t>　　</a:t>
                      </a:r>
                      <a:r>
                        <a:rPr lang="en-US" altLang="ja-JP" sz="1100" u="none" strike="noStrike" dirty="0" smtClean="0">
                          <a:effectLst/>
                        </a:rPr>
                        <a:t>60</a:t>
                      </a:r>
                      <a:r>
                        <a:rPr lang="ja-JP" altLang="en-US" sz="1100" u="none" strike="noStrike" dirty="0">
                          <a:effectLst/>
                        </a:rPr>
                        <a:t>歳以上（</a:t>
                      </a:r>
                      <a:r>
                        <a:rPr lang="en-US" sz="1100" u="none" strike="noStrike" dirty="0">
                          <a:effectLst/>
                        </a:rPr>
                        <a:t>n=401）</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1666281"/>
                  </a:ext>
                </a:extLst>
              </a:tr>
              <a:tr h="243346">
                <a:tc>
                  <a:txBody>
                    <a:bodyPr/>
                    <a:lstStyle/>
                    <a:p>
                      <a:pPr algn="l" fontAlgn="ctr"/>
                      <a:r>
                        <a:rPr lang="ja-JP" altLang="en-US" sz="1100" u="none" strike="noStrike" dirty="0" smtClean="0">
                          <a:effectLst/>
                        </a:rPr>
                        <a:t>　夫婦</a:t>
                      </a:r>
                      <a:r>
                        <a:rPr lang="ja-JP" altLang="en-US" sz="1100" u="none" strike="noStrike" dirty="0">
                          <a:effectLst/>
                        </a:rPr>
                        <a:t>のみ世帯（</a:t>
                      </a:r>
                      <a:r>
                        <a:rPr lang="en-US" altLang="ja-JP" sz="1100" u="none" strike="noStrike" dirty="0">
                          <a:effectLst/>
                        </a:rPr>
                        <a:t>n=979</a:t>
                      </a:r>
                      <a:r>
                        <a:rPr lang="ja-JP" altLang="en-US" sz="1100" u="none" strike="noStrike" dirty="0">
                          <a:effectLst/>
                        </a:rPr>
                        <a:t>）</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81500758"/>
                  </a:ext>
                </a:extLst>
              </a:tr>
              <a:tr h="243346">
                <a:tc>
                  <a:txBody>
                    <a:bodyPr/>
                    <a:lstStyle/>
                    <a:p>
                      <a:pPr algn="l" fontAlgn="ctr"/>
                      <a:r>
                        <a:rPr lang="ja-JP" altLang="en-US" sz="1100" u="none" strike="noStrike" dirty="0" smtClean="0">
                          <a:effectLst/>
                        </a:rPr>
                        <a:t>　　</a:t>
                      </a:r>
                      <a:r>
                        <a:rPr lang="en-US" altLang="ja-JP" sz="1100" u="none" strike="noStrike" dirty="0" smtClean="0">
                          <a:effectLst/>
                        </a:rPr>
                        <a:t>20</a:t>
                      </a:r>
                      <a:r>
                        <a:rPr lang="ja-JP" altLang="en-US" sz="1100" u="none" strike="noStrike" dirty="0">
                          <a:effectLst/>
                        </a:rPr>
                        <a:t>～</a:t>
                      </a:r>
                      <a:r>
                        <a:rPr lang="en-US" altLang="ja-JP" sz="1100" u="none" strike="noStrike" dirty="0">
                          <a:effectLst/>
                        </a:rPr>
                        <a:t>39</a:t>
                      </a:r>
                      <a:r>
                        <a:rPr lang="ja-JP" altLang="en-US" sz="1100" u="none" strike="noStrike" dirty="0">
                          <a:effectLst/>
                        </a:rPr>
                        <a:t>歳（</a:t>
                      </a:r>
                      <a:r>
                        <a:rPr lang="en-US" sz="1100" u="none" strike="noStrike" dirty="0">
                          <a:effectLst/>
                        </a:rPr>
                        <a:t>n=207）</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9201615"/>
                  </a:ext>
                </a:extLst>
              </a:tr>
              <a:tr h="243346">
                <a:tc>
                  <a:txBody>
                    <a:bodyPr/>
                    <a:lstStyle/>
                    <a:p>
                      <a:pPr algn="l" fontAlgn="ctr"/>
                      <a:r>
                        <a:rPr lang="ja-JP" altLang="en-US" sz="1100" u="none" strike="noStrike" dirty="0" smtClean="0">
                          <a:effectLst/>
                        </a:rPr>
                        <a:t>　　</a:t>
                      </a:r>
                      <a:r>
                        <a:rPr lang="en-US" altLang="ja-JP" sz="1100" u="none" strike="noStrike" dirty="0" smtClean="0">
                          <a:effectLst/>
                        </a:rPr>
                        <a:t>40</a:t>
                      </a:r>
                      <a:r>
                        <a:rPr lang="ja-JP" altLang="en-US" sz="1100" u="none" strike="noStrike" dirty="0">
                          <a:effectLst/>
                        </a:rPr>
                        <a:t>～</a:t>
                      </a:r>
                      <a:r>
                        <a:rPr lang="en-US" altLang="ja-JP" sz="1100" u="none" strike="noStrike" dirty="0">
                          <a:effectLst/>
                        </a:rPr>
                        <a:t>59</a:t>
                      </a:r>
                      <a:r>
                        <a:rPr lang="ja-JP" altLang="en-US" sz="1100" u="none" strike="noStrike" dirty="0">
                          <a:effectLst/>
                        </a:rPr>
                        <a:t>歳（</a:t>
                      </a:r>
                      <a:r>
                        <a:rPr lang="en-US" sz="1100" u="none" strike="noStrike" dirty="0">
                          <a:effectLst/>
                        </a:rPr>
                        <a:t>n=357）</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534180"/>
                  </a:ext>
                </a:extLst>
              </a:tr>
              <a:tr h="243346">
                <a:tc>
                  <a:txBody>
                    <a:bodyPr/>
                    <a:lstStyle/>
                    <a:p>
                      <a:pPr algn="l" fontAlgn="ctr"/>
                      <a:r>
                        <a:rPr lang="ja-JP" altLang="en-US" sz="1100" u="none" strike="noStrike" dirty="0" smtClean="0">
                          <a:effectLst/>
                        </a:rPr>
                        <a:t>　　</a:t>
                      </a:r>
                      <a:r>
                        <a:rPr lang="en-US" altLang="ja-JP" sz="1100" u="none" strike="noStrike" dirty="0" smtClean="0">
                          <a:effectLst/>
                        </a:rPr>
                        <a:t>60</a:t>
                      </a:r>
                      <a:r>
                        <a:rPr lang="ja-JP" altLang="en-US" sz="1100" u="none" strike="noStrike" dirty="0">
                          <a:effectLst/>
                        </a:rPr>
                        <a:t>歳以上（</a:t>
                      </a:r>
                      <a:r>
                        <a:rPr lang="en-US" sz="1100" u="none" strike="noStrike" dirty="0">
                          <a:effectLst/>
                        </a:rPr>
                        <a:t>n=415）</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7354393"/>
                  </a:ext>
                </a:extLst>
              </a:tr>
              <a:tr h="243346">
                <a:tc>
                  <a:txBody>
                    <a:bodyPr/>
                    <a:lstStyle/>
                    <a:p>
                      <a:pPr algn="l" fontAlgn="ctr"/>
                      <a:r>
                        <a:rPr lang="ja-JP" altLang="en-US" sz="1100" u="none" strike="noStrike" dirty="0" smtClean="0">
                          <a:effectLst/>
                        </a:rPr>
                        <a:t>　ひとり</a:t>
                      </a:r>
                      <a:r>
                        <a:rPr lang="ja-JP" altLang="en-US" sz="1100" u="none" strike="noStrike" dirty="0">
                          <a:effectLst/>
                        </a:rPr>
                        <a:t>親と子ども世帯（</a:t>
                      </a:r>
                      <a:r>
                        <a:rPr lang="en-US" altLang="ja-JP" sz="1100" u="none" strike="noStrike" dirty="0">
                          <a:effectLst/>
                        </a:rPr>
                        <a:t>n=489</a:t>
                      </a:r>
                      <a:r>
                        <a:rPr lang="ja-JP" altLang="en-US" sz="1100" u="none" strike="noStrike" dirty="0">
                          <a:effectLst/>
                        </a:rPr>
                        <a:t>）</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87111760"/>
                  </a:ext>
                </a:extLst>
              </a:tr>
              <a:tr h="243346">
                <a:tc>
                  <a:txBody>
                    <a:bodyPr/>
                    <a:lstStyle/>
                    <a:p>
                      <a:pPr algn="l" fontAlgn="ctr"/>
                      <a:r>
                        <a:rPr lang="ja-JP" altLang="en-US" sz="1100" u="none" strike="noStrike" dirty="0" smtClean="0">
                          <a:effectLst/>
                        </a:rPr>
                        <a:t>　　</a:t>
                      </a:r>
                      <a:r>
                        <a:rPr lang="en-US" altLang="ja-JP" sz="1100" u="none" strike="noStrike" dirty="0" smtClean="0">
                          <a:effectLst/>
                        </a:rPr>
                        <a:t>20</a:t>
                      </a:r>
                      <a:r>
                        <a:rPr lang="ja-JP" altLang="en-US" sz="1100" u="none" strike="noStrike" dirty="0">
                          <a:effectLst/>
                        </a:rPr>
                        <a:t>～</a:t>
                      </a:r>
                      <a:r>
                        <a:rPr lang="en-US" altLang="ja-JP" sz="1100" u="none" strike="noStrike" dirty="0">
                          <a:effectLst/>
                        </a:rPr>
                        <a:t>39</a:t>
                      </a:r>
                      <a:r>
                        <a:rPr lang="ja-JP" altLang="en-US" sz="1100" u="none" strike="noStrike" dirty="0">
                          <a:effectLst/>
                        </a:rPr>
                        <a:t>歳（</a:t>
                      </a:r>
                      <a:r>
                        <a:rPr lang="en-US" sz="1100" u="none" strike="noStrike" dirty="0">
                          <a:effectLst/>
                        </a:rPr>
                        <a:t>n=124）</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7113834"/>
                  </a:ext>
                </a:extLst>
              </a:tr>
              <a:tr h="243346">
                <a:tc>
                  <a:txBody>
                    <a:bodyPr/>
                    <a:lstStyle/>
                    <a:p>
                      <a:pPr algn="l" fontAlgn="ctr"/>
                      <a:r>
                        <a:rPr lang="ja-JP" altLang="en-US" sz="1100" u="none" strike="noStrike" dirty="0" smtClean="0">
                          <a:effectLst/>
                        </a:rPr>
                        <a:t>　　</a:t>
                      </a:r>
                      <a:r>
                        <a:rPr lang="en-US" altLang="ja-JP" sz="1100" u="none" strike="noStrike" dirty="0" smtClean="0">
                          <a:effectLst/>
                        </a:rPr>
                        <a:t>40</a:t>
                      </a:r>
                      <a:r>
                        <a:rPr lang="ja-JP" altLang="en-US" sz="1100" u="none" strike="noStrike" dirty="0">
                          <a:effectLst/>
                        </a:rPr>
                        <a:t>～</a:t>
                      </a:r>
                      <a:r>
                        <a:rPr lang="en-US" altLang="ja-JP" sz="1100" u="none" strike="noStrike" dirty="0">
                          <a:effectLst/>
                        </a:rPr>
                        <a:t>59</a:t>
                      </a:r>
                      <a:r>
                        <a:rPr lang="ja-JP" altLang="en-US" sz="1100" u="none" strike="noStrike" dirty="0">
                          <a:effectLst/>
                        </a:rPr>
                        <a:t>歳（</a:t>
                      </a:r>
                      <a:r>
                        <a:rPr lang="en-US" sz="1100" u="none" strike="noStrike" dirty="0">
                          <a:effectLst/>
                        </a:rPr>
                        <a:t>n=208）</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8979931"/>
                  </a:ext>
                </a:extLst>
              </a:tr>
              <a:tr h="243346">
                <a:tc>
                  <a:txBody>
                    <a:bodyPr/>
                    <a:lstStyle/>
                    <a:p>
                      <a:pPr algn="l" fontAlgn="ctr"/>
                      <a:r>
                        <a:rPr lang="ja-JP" altLang="en-US" sz="1100" u="none" strike="noStrike" dirty="0" smtClean="0">
                          <a:effectLst/>
                        </a:rPr>
                        <a:t>　　</a:t>
                      </a:r>
                      <a:r>
                        <a:rPr lang="en-US" altLang="ja-JP" sz="1100" u="none" strike="noStrike" dirty="0" smtClean="0">
                          <a:effectLst/>
                        </a:rPr>
                        <a:t>60</a:t>
                      </a:r>
                      <a:r>
                        <a:rPr lang="ja-JP" altLang="en-US" sz="1100" u="none" strike="noStrike" dirty="0">
                          <a:effectLst/>
                        </a:rPr>
                        <a:t>歳以上（</a:t>
                      </a:r>
                      <a:r>
                        <a:rPr lang="en-US" sz="1100" u="none" strike="noStrike" dirty="0">
                          <a:effectLst/>
                        </a:rPr>
                        <a:t>n=157）</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150860"/>
                  </a:ext>
                </a:extLst>
              </a:tr>
              <a:tr h="243346">
                <a:tc>
                  <a:txBody>
                    <a:bodyPr/>
                    <a:lstStyle/>
                    <a:p>
                      <a:pPr algn="l" fontAlgn="ctr"/>
                      <a:r>
                        <a:rPr lang="ja-JP" altLang="en-US" sz="1100" u="none" strike="noStrike" dirty="0" smtClean="0">
                          <a:effectLst/>
                        </a:rPr>
                        <a:t>　その他</a:t>
                      </a:r>
                      <a:r>
                        <a:rPr lang="ja-JP" altLang="en-US" sz="1100" u="none" strike="noStrike" dirty="0">
                          <a:effectLst/>
                        </a:rPr>
                        <a:t>親族世帯、非親族世帯（</a:t>
                      </a:r>
                      <a:r>
                        <a:rPr lang="en-US" altLang="ja-JP" sz="1100" u="none" strike="noStrike" dirty="0">
                          <a:effectLst/>
                        </a:rPr>
                        <a:t>n=307</a:t>
                      </a:r>
                      <a:r>
                        <a:rPr lang="ja-JP" altLang="en-US" sz="1100" u="none" strike="noStrike" dirty="0">
                          <a:effectLst/>
                        </a:rPr>
                        <a:t>）</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8498336"/>
                  </a:ext>
                </a:extLst>
              </a:tr>
              <a:tr h="243346">
                <a:tc>
                  <a:txBody>
                    <a:bodyPr/>
                    <a:lstStyle/>
                    <a:p>
                      <a:pPr algn="l" fontAlgn="ctr"/>
                      <a:r>
                        <a:rPr lang="ja-JP" altLang="en-US" sz="1100" u="none" strike="noStrike" dirty="0" smtClean="0">
                          <a:effectLst/>
                        </a:rPr>
                        <a:t>　　</a:t>
                      </a:r>
                      <a:r>
                        <a:rPr lang="en-US" altLang="ja-JP" sz="1100" u="none" strike="noStrike" dirty="0" smtClean="0">
                          <a:effectLst/>
                        </a:rPr>
                        <a:t>20</a:t>
                      </a:r>
                      <a:r>
                        <a:rPr lang="ja-JP" altLang="en-US" sz="1100" u="none" strike="noStrike" dirty="0">
                          <a:effectLst/>
                        </a:rPr>
                        <a:t>～</a:t>
                      </a:r>
                      <a:r>
                        <a:rPr lang="en-US" altLang="ja-JP" sz="1100" u="none" strike="noStrike" dirty="0">
                          <a:effectLst/>
                        </a:rPr>
                        <a:t>39</a:t>
                      </a:r>
                      <a:r>
                        <a:rPr lang="ja-JP" altLang="en-US" sz="1100" u="none" strike="noStrike" dirty="0">
                          <a:effectLst/>
                        </a:rPr>
                        <a:t>歳（</a:t>
                      </a:r>
                      <a:r>
                        <a:rPr lang="en-US" sz="1100" u="none" strike="noStrike" dirty="0">
                          <a:effectLst/>
                        </a:rPr>
                        <a:t>n=85）</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0657805"/>
                  </a:ext>
                </a:extLst>
              </a:tr>
              <a:tr h="243346">
                <a:tc>
                  <a:txBody>
                    <a:bodyPr/>
                    <a:lstStyle/>
                    <a:p>
                      <a:pPr algn="l" fontAlgn="ctr"/>
                      <a:r>
                        <a:rPr lang="ja-JP" altLang="en-US" sz="1100" u="none" strike="noStrike" dirty="0" smtClean="0">
                          <a:effectLst/>
                        </a:rPr>
                        <a:t>　　</a:t>
                      </a:r>
                      <a:r>
                        <a:rPr lang="en-US" altLang="ja-JP" sz="1100" u="none" strike="noStrike" dirty="0" smtClean="0">
                          <a:effectLst/>
                        </a:rPr>
                        <a:t>40</a:t>
                      </a:r>
                      <a:r>
                        <a:rPr lang="ja-JP" altLang="en-US" sz="1100" u="none" strike="noStrike" dirty="0">
                          <a:effectLst/>
                        </a:rPr>
                        <a:t>～</a:t>
                      </a:r>
                      <a:r>
                        <a:rPr lang="en-US" altLang="ja-JP" sz="1100" u="none" strike="noStrike" dirty="0">
                          <a:effectLst/>
                        </a:rPr>
                        <a:t>59</a:t>
                      </a:r>
                      <a:r>
                        <a:rPr lang="ja-JP" altLang="en-US" sz="1100" u="none" strike="noStrike" dirty="0">
                          <a:effectLst/>
                        </a:rPr>
                        <a:t>歳（</a:t>
                      </a:r>
                      <a:r>
                        <a:rPr lang="en-US" sz="1100" u="none" strike="noStrike" dirty="0">
                          <a:effectLst/>
                        </a:rPr>
                        <a:t>n=102）</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2523725"/>
                  </a:ext>
                </a:extLst>
              </a:tr>
              <a:tr h="243346">
                <a:tc>
                  <a:txBody>
                    <a:bodyPr/>
                    <a:lstStyle/>
                    <a:p>
                      <a:pPr algn="l" fontAlgn="ctr"/>
                      <a:r>
                        <a:rPr lang="ja-JP" altLang="en-US" sz="1100" u="none" strike="noStrike" dirty="0" smtClean="0">
                          <a:effectLst/>
                        </a:rPr>
                        <a:t>　　</a:t>
                      </a:r>
                      <a:r>
                        <a:rPr lang="en-US" altLang="ja-JP" sz="1100" u="none" strike="noStrike" dirty="0" smtClean="0">
                          <a:effectLst/>
                        </a:rPr>
                        <a:t>60</a:t>
                      </a:r>
                      <a:r>
                        <a:rPr lang="ja-JP" altLang="en-US" sz="1100" u="none" strike="noStrike" dirty="0">
                          <a:effectLst/>
                        </a:rPr>
                        <a:t>歳以上（</a:t>
                      </a:r>
                      <a:r>
                        <a:rPr lang="en-US" sz="1100" u="none" strike="noStrike" dirty="0">
                          <a:effectLst/>
                        </a:rPr>
                        <a:t>n=120）</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24356223"/>
                  </a:ext>
                </a:extLst>
              </a:tr>
            </a:tbl>
          </a:graphicData>
        </a:graphic>
      </p:graphicFrame>
      <p:cxnSp>
        <p:nvCxnSpPr>
          <p:cNvPr id="17" name="直線コネクタ 16"/>
          <p:cNvCxnSpPr/>
          <p:nvPr/>
        </p:nvCxnSpPr>
        <p:spPr>
          <a:xfrm>
            <a:off x="153345" y="2108976"/>
            <a:ext cx="8712928" cy="0"/>
          </a:xfrm>
          <a:prstGeom prst="line">
            <a:avLst/>
          </a:prstGeom>
        </p:spPr>
        <p:style>
          <a:lnRef idx="1">
            <a:schemeClr val="dk1"/>
          </a:lnRef>
          <a:fillRef idx="0">
            <a:schemeClr val="dk1"/>
          </a:fillRef>
          <a:effectRef idx="0">
            <a:schemeClr val="dk1"/>
          </a:effectRef>
          <a:fontRef idx="minor">
            <a:schemeClr val="tx1"/>
          </a:fontRef>
        </p:style>
      </p:cxnSp>
      <p:cxnSp>
        <p:nvCxnSpPr>
          <p:cNvPr id="18" name="直線コネクタ 17"/>
          <p:cNvCxnSpPr/>
          <p:nvPr/>
        </p:nvCxnSpPr>
        <p:spPr>
          <a:xfrm>
            <a:off x="161361" y="3068960"/>
            <a:ext cx="8712928" cy="0"/>
          </a:xfrm>
          <a:prstGeom prst="line">
            <a:avLst/>
          </a:prstGeom>
        </p:spPr>
        <p:style>
          <a:lnRef idx="1">
            <a:schemeClr val="dk1"/>
          </a:lnRef>
          <a:fillRef idx="0">
            <a:schemeClr val="dk1"/>
          </a:fillRef>
          <a:effectRef idx="0">
            <a:schemeClr val="dk1"/>
          </a:effectRef>
          <a:fontRef idx="minor">
            <a:schemeClr val="tx1"/>
          </a:fontRef>
        </p:style>
      </p:cxnSp>
      <p:cxnSp>
        <p:nvCxnSpPr>
          <p:cNvPr id="19" name="直線コネクタ 18"/>
          <p:cNvCxnSpPr/>
          <p:nvPr/>
        </p:nvCxnSpPr>
        <p:spPr>
          <a:xfrm>
            <a:off x="167664" y="4028944"/>
            <a:ext cx="8712928" cy="0"/>
          </a:xfrm>
          <a:prstGeom prst="line">
            <a:avLst/>
          </a:prstGeom>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a:off x="155632" y="4989112"/>
            <a:ext cx="8712928" cy="0"/>
          </a:xfrm>
          <a:prstGeom prst="line">
            <a:avLst/>
          </a:prstGeom>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a:off x="305745" y="2345600"/>
            <a:ext cx="8568000" cy="0"/>
          </a:xfrm>
          <a:prstGeom prst="line">
            <a:avLst/>
          </a:prstGeom>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a:off x="287616" y="3309048"/>
            <a:ext cx="8568000" cy="0"/>
          </a:xfrm>
          <a:prstGeom prst="line">
            <a:avLst/>
          </a:prstGeom>
        </p:spPr>
        <p:style>
          <a:lnRef idx="1">
            <a:schemeClr val="dk1"/>
          </a:lnRef>
          <a:fillRef idx="0">
            <a:schemeClr val="dk1"/>
          </a:fillRef>
          <a:effectRef idx="0">
            <a:schemeClr val="dk1"/>
          </a:effectRef>
          <a:fontRef idx="minor">
            <a:schemeClr val="tx1"/>
          </a:fontRef>
        </p:style>
      </p:cxnSp>
      <p:cxnSp>
        <p:nvCxnSpPr>
          <p:cNvPr id="23" name="直線コネクタ 22"/>
          <p:cNvCxnSpPr/>
          <p:nvPr/>
        </p:nvCxnSpPr>
        <p:spPr>
          <a:xfrm>
            <a:off x="299648" y="4269032"/>
            <a:ext cx="8568000" cy="0"/>
          </a:xfrm>
          <a:prstGeom prst="line">
            <a:avLst/>
          </a:prstGeom>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a:off x="311496" y="5229200"/>
            <a:ext cx="8568000" cy="0"/>
          </a:xfrm>
          <a:prstGeom prst="line">
            <a:avLst/>
          </a:prstGeom>
        </p:spPr>
        <p:style>
          <a:lnRef idx="1">
            <a:schemeClr val="dk1"/>
          </a:lnRef>
          <a:fillRef idx="0">
            <a:schemeClr val="dk1"/>
          </a:fillRef>
          <a:effectRef idx="0">
            <a:schemeClr val="dk1"/>
          </a:effectRef>
          <a:fontRef idx="minor">
            <a:schemeClr val="tx1"/>
          </a:fontRef>
        </p:style>
      </p:cxnSp>
      <p:sp>
        <p:nvSpPr>
          <p:cNvPr id="25" name="正方形/長方形 24"/>
          <p:cNvSpPr/>
          <p:nvPr/>
        </p:nvSpPr>
        <p:spPr>
          <a:xfrm>
            <a:off x="179592" y="620688"/>
            <a:ext cx="8784896" cy="646331"/>
          </a:xfrm>
          <a:prstGeom prst="rect">
            <a:avLst/>
          </a:prstGeom>
          <a:ln cmpd="sng">
            <a:solidFill>
              <a:schemeClr val="tx1"/>
            </a:solidFill>
          </a:ln>
        </p:spPr>
        <p:txBody>
          <a:bodyPr wrap="square">
            <a:spAutoFit/>
          </a:bodyPr>
          <a:lstStyle/>
          <a:p>
            <a:pPr marL="265113" indent="-265113"/>
            <a:r>
              <a:rPr lang="ja-JP" altLang="en-US" dirty="0" smtClean="0">
                <a:latin typeface="Meiryo UI" panose="020B0604030504040204" pitchFamily="50" charset="-128"/>
                <a:ea typeface="Meiryo UI" panose="020B0604030504040204" pitchFamily="50" charset="-128"/>
              </a:rPr>
              <a:t>◯　同居者との食事の頻度では、「毎日２～</a:t>
            </a:r>
            <a:r>
              <a:rPr lang="ja-JP" altLang="en-US" dirty="0">
                <a:latin typeface="Meiryo UI" panose="020B0604030504040204" pitchFamily="50" charset="-128"/>
                <a:ea typeface="Meiryo UI" panose="020B0604030504040204" pitchFamily="50" charset="-128"/>
              </a:rPr>
              <a:t>３回</a:t>
            </a:r>
            <a:r>
              <a:rPr lang="ja-JP" altLang="en-US" dirty="0" smtClean="0">
                <a:latin typeface="Meiryo UI" panose="020B0604030504040204" pitchFamily="50" charset="-128"/>
                <a:ea typeface="Meiryo UI" panose="020B0604030504040204" pitchFamily="50" charset="-128"/>
              </a:rPr>
              <a:t>」は、</a:t>
            </a:r>
            <a:r>
              <a:rPr lang="ja-JP" altLang="en-US" dirty="0">
                <a:latin typeface="Meiryo UI" panose="020B0604030504040204" pitchFamily="50" charset="-128"/>
                <a:ea typeface="Meiryo UI" panose="020B0604030504040204" pitchFamily="50" charset="-128"/>
              </a:rPr>
              <a:t>世帯分類ではひとり親と子ども世帯</a:t>
            </a:r>
            <a:r>
              <a:rPr lang="ja-JP" altLang="en-US" dirty="0" smtClean="0">
                <a:latin typeface="Meiryo UI" panose="020B0604030504040204" pitchFamily="50" charset="-128"/>
                <a:ea typeface="Meiryo UI" panose="020B0604030504040204" pitchFamily="50" charset="-128"/>
              </a:rPr>
              <a:t>が最も少なく、</a:t>
            </a:r>
            <a:r>
              <a:rPr lang="ja-JP" altLang="en-US" dirty="0">
                <a:latin typeface="Meiryo UI" panose="020B0604030504040204" pitchFamily="50" charset="-128"/>
                <a:ea typeface="Meiryo UI" panose="020B0604030504040204" pitchFamily="50" charset="-128"/>
              </a:rPr>
              <a:t>年代</a:t>
            </a:r>
            <a:r>
              <a:rPr lang="ja-JP" altLang="en-US" dirty="0" smtClean="0">
                <a:latin typeface="Meiryo UI" panose="020B0604030504040204" pitchFamily="50" charset="-128"/>
                <a:ea typeface="Meiryo UI" panose="020B0604030504040204" pitchFamily="50" charset="-128"/>
              </a:rPr>
              <a:t>別にみると</a:t>
            </a:r>
            <a:r>
              <a:rPr lang="en-US" altLang="ja-JP" dirty="0" smtClean="0">
                <a:latin typeface="Meiryo UI" panose="020B0604030504040204" pitchFamily="50" charset="-128"/>
                <a:ea typeface="Meiryo UI" panose="020B0604030504040204" pitchFamily="50" charset="-128"/>
              </a:rPr>
              <a:t>20</a:t>
            </a:r>
            <a:r>
              <a:rPr lang="ja-JP" altLang="en-US" dirty="0" smtClean="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39</a:t>
            </a:r>
            <a:r>
              <a:rPr lang="ja-JP" altLang="en-US" dirty="0" smtClean="0">
                <a:latin typeface="Meiryo UI" panose="020B0604030504040204" pitchFamily="50" charset="-128"/>
                <a:ea typeface="Meiryo UI" panose="020B0604030504040204" pitchFamily="50" charset="-128"/>
              </a:rPr>
              <a:t>歳はすべての世帯分類において</a:t>
            </a:r>
            <a:r>
              <a:rPr lang="en-US" altLang="ja-JP" dirty="0" smtClean="0">
                <a:latin typeface="Meiryo UI" panose="020B0604030504040204" pitchFamily="50" charset="-128"/>
                <a:ea typeface="Meiryo UI" panose="020B0604030504040204" pitchFamily="50" charset="-128"/>
              </a:rPr>
              <a:t>30</a:t>
            </a:r>
            <a:r>
              <a:rPr lang="ja-JP" altLang="en-US" dirty="0" smtClean="0">
                <a:latin typeface="Meiryo UI" panose="020B0604030504040204" pitchFamily="50" charset="-128"/>
                <a:ea typeface="Meiryo UI" panose="020B0604030504040204" pitchFamily="50" charset="-128"/>
              </a:rPr>
              <a:t>％前後と少ない。</a:t>
            </a:r>
            <a:endParaRPr lang="en-US" altLang="ja-JP" dirty="0" smtClean="0">
              <a:latin typeface="Meiryo UI" panose="020B0604030504040204" pitchFamily="50" charset="-128"/>
              <a:ea typeface="Meiryo UI" panose="020B0604030504040204" pitchFamily="50" charset="-128"/>
            </a:endParaRPr>
          </a:p>
        </p:txBody>
      </p:sp>
      <p:sp>
        <p:nvSpPr>
          <p:cNvPr id="3" name="フリーフォーム 2"/>
          <p:cNvSpPr/>
          <p:nvPr/>
        </p:nvSpPr>
        <p:spPr>
          <a:xfrm>
            <a:off x="4044950" y="1682750"/>
            <a:ext cx="2971800" cy="4337050"/>
          </a:xfrm>
          <a:custGeom>
            <a:avLst/>
            <a:gdLst>
              <a:gd name="connsiteX0" fmla="*/ 1231900 w 2971800"/>
              <a:gd name="connsiteY0" fmla="*/ 0 h 4337050"/>
              <a:gd name="connsiteX1" fmla="*/ 1231900 w 2971800"/>
              <a:gd name="connsiteY1" fmla="*/ 349250 h 4337050"/>
              <a:gd name="connsiteX2" fmla="*/ 1219200 w 2971800"/>
              <a:gd name="connsiteY2" fmla="*/ 488950 h 4337050"/>
              <a:gd name="connsiteX3" fmla="*/ 1219200 w 2971800"/>
              <a:gd name="connsiteY3" fmla="*/ 603250 h 4337050"/>
              <a:gd name="connsiteX4" fmla="*/ 660400 w 2971800"/>
              <a:gd name="connsiteY4" fmla="*/ 736600 h 4337050"/>
              <a:gd name="connsiteX5" fmla="*/ 660400 w 2971800"/>
              <a:gd name="connsiteY5" fmla="*/ 844550 h 4337050"/>
              <a:gd name="connsiteX6" fmla="*/ 901700 w 2971800"/>
              <a:gd name="connsiteY6" fmla="*/ 977900 h 4337050"/>
              <a:gd name="connsiteX7" fmla="*/ 901700 w 2971800"/>
              <a:gd name="connsiteY7" fmla="*/ 1085850 h 4337050"/>
              <a:gd name="connsiteX8" fmla="*/ 2197100 w 2971800"/>
              <a:gd name="connsiteY8" fmla="*/ 1200150 h 4337050"/>
              <a:gd name="connsiteX9" fmla="*/ 2197100 w 2971800"/>
              <a:gd name="connsiteY9" fmla="*/ 1320800 h 4337050"/>
              <a:gd name="connsiteX10" fmla="*/ 1714500 w 2971800"/>
              <a:gd name="connsiteY10" fmla="*/ 1447800 h 4337050"/>
              <a:gd name="connsiteX11" fmla="*/ 1714500 w 2971800"/>
              <a:gd name="connsiteY11" fmla="*/ 1562100 h 4337050"/>
              <a:gd name="connsiteX12" fmla="*/ 381000 w 2971800"/>
              <a:gd name="connsiteY12" fmla="*/ 1695450 h 4337050"/>
              <a:gd name="connsiteX13" fmla="*/ 381000 w 2971800"/>
              <a:gd name="connsiteY13" fmla="*/ 1816100 h 4337050"/>
              <a:gd name="connsiteX14" fmla="*/ 996950 w 2971800"/>
              <a:gd name="connsiteY14" fmla="*/ 1930400 h 4337050"/>
              <a:gd name="connsiteX15" fmla="*/ 996950 w 2971800"/>
              <a:gd name="connsiteY15" fmla="*/ 2057400 h 4337050"/>
              <a:gd name="connsiteX16" fmla="*/ 2971800 w 2971800"/>
              <a:gd name="connsiteY16" fmla="*/ 2159000 h 4337050"/>
              <a:gd name="connsiteX17" fmla="*/ 2971800 w 2971800"/>
              <a:gd name="connsiteY17" fmla="*/ 2273300 h 4337050"/>
              <a:gd name="connsiteX18" fmla="*/ 387350 w 2971800"/>
              <a:gd name="connsiteY18" fmla="*/ 2400300 h 4337050"/>
              <a:gd name="connsiteX19" fmla="*/ 387350 w 2971800"/>
              <a:gd name="connsiteY19" fmla="*/ 2508250 h 4337050"/>
              <a:gd name="connsiteX20" fmla="*/ 203200 w 2971800"/>
              <a:gd name="connsiteY20" fmla="*/ 2647950 h 4337050"/>
              <a:gd name="connsiteX21" fmla="*/ 203200 w 2971800"/>
              <a:gd name="connsiteY21" fmla="*/ 2781300 h 4337050"/>
              <a:gd name="connsiteX22" fmla="*/ 241300 w 2971800"/>
              <a:gd name="connsiteY22" fmla="*/ 2882900 h 4337050"/>
              <a:gd name="connsiteX23" fmla="*/ 241300 w 2971800"/>
              <a:gd name="connsiteY23" fmla="*/ 3009900 h 4337050"/>
              <a:gd name="connsiteX24" fmla="*/ 692150 w 2971800"/>
              <a:gd name="connsiteY24" fmla="*/ 3124200 h 4337050"/>
              <a:gd name="connsiteX25" fmla="*/ 692150 w 2971800"/>
              <a:gd name="connsiteY25" fmla="*/ 3244850 h 4337050"/>
              <a:gd name="connsiteX26" fmla="*/ 1263650 w 2971800"/>
              <a:gd name="connsiteY26" fmla="*/ 3371850 h 4337050"/>
              <a:gd name="connsiteX27" fmla="*/ 1263650 w 2971800"/>
              <a:gd name="connsiteY27" fmla="*/ 3467100 h 4337050"/>
              <a:gd name="connsiteX28" fmla="*/ 0 w 2971800"/>
              <a:gd name="connsiteY28" fmla="*/ 3600450 h 4337050"/>
              <a:gd name="connsiteX29" fmla="*/ 0 w 2971800"/>
              <a:gd name="connsiteY29" fmla="*/ 3721100 h 4337050"/>
              <a:gd name="connsiteX30" fmla="*/ 990600 w 2971800"/>
              <a:gd name="connsiteY30" fmla="*/ 3848100 h 4337050"/>
              <a:gd name="connsiteX31" fmla="*/ 990600 w 2971800"/>
              <a:gd name="connsiteY31" fmla="*/ 3975100 h 4337050"/>
              <a:gd name="connsiteX32" fmla="*/ 2374900 w 2971800"/>
              <a:gd name="connsiteY32" fmla="*/ 4095750 h 4337050"/>
              <a:gd name="connsiteX33" fmla="*/ 2362200 w 2971800"/>
              <a:gd name="connsiteY33" fmla="*/ 4337050 h 433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71800" h="4337050">
                <a:moveTo>
                  <a:pt x="1231900" y="0"/>
                </a:moveTo>
                <a:lnTo>
                  <a:pt x="1231900" y="349250"/>
                </a:lnTo>
                <a:lnTo>
                  <a:pt x="1219200" y="488950"/>
                </a:lnTo>
                <a:lnTo>
                  <a:pt x="1219200" y="603250"/>
                </a:lnTo>
                <a:lnTo>
                  <a:pt x="660400" y="736600"/>
                </a:lnTo>
                <a:lnTo>
                  <a:pt x="660400" y="844550"/>
                </a:lnTo>
                <a:lnTo>
                  <a:pt x="901700" y="977900"/>
                </a:lnTo>
                <a:lnTo>
                  <a:pt x="901700" y="1085850"/>
                </a:lnTo>
                <a:lnTo>
                  <a:pt x="2197100" y="1200150"/>
                </a:lnTo>
                <a:lnTo>
                  <a:pt x="2197100" y="1320800"/>
                </a:lnTo>
                <a:lnTo>
                  <a:pt x="1714500" y="1447800"/>
                </a:lnTo>
                <a:lnTo>
                  <a:pt x="1714500" y="1562100"/>
                </a:lnTo>
                <a:lnTo>
                  <a:pt x="381000" y="1695450"/>
                </a:lnTo>
                <a:lnTo>
                  <a:pt x="381000" y="1816100"/>
                </a:lnTo>
                <a:lnTo>
                  <a:pt x="996950" y="1930400"/>
                </a:lnTo>
                <a:lnTo>
                  <a:pt x="996950" y="2057400"/>
                </a:lnTo>
                <a:lnTo>
                  <a:pt x="2971800" y="2159000"/>
                </a:lnTo>
                <a:lnTo>
                  <a:pt x="2971800" y="2273300"/>
                </a:lnTo>
                <a:lnTo>
                  <a:pt x="387350" y="2400300"/>
                </a:lnTo>
                <a:lnTo>
                  <a:pt x="387350" y="2508250"/>
                </a:lnTo>
                <a:lnTo>
                  <a:pt x="203200" y="2647950"/>
                </a:lnTo>
                <a:lnTo>
                  <a:pt x="203200" y="2781300"/>
                </a:lnTo>
                <a:lnTo>
                  <a:pt x="241300" y="2882900"/>
                </a:lnTo>
                <a:lnTo>
                  <a:pt x="241300" y="3009900"/>
                </a:lnTo>
                <a:lnTo>
                  <a:pt x="692150" y="3124200"/>
                </a:lnTo>
                <a:lnTo>
                  <a:pt x="692150" y="3244850"/>
                </a:lnTo>
                <a:lnTo>
                  <a:pt x="1263650" y="3371850"/>
                </a:lnTo>
                <a:lnTo>
                  <a:pt x="1263650" y="3467100"/>
                </a:lnTo>
                <a:lnTo>
                  <a:pt x="0" y="3600450"/>
                </a:lnTo>
                <a:lnTo>
                  <a:pt x="0" y="3721100"/>
                </a:lnTo>
                <a:lnTo>
                  <a:pt x="990600" y="3848100"/>
                </a:lnTo>
                <a:lnTo>
                  <a:pt x="990600" y="3975100"/>
                </a:lnTo>
                <a:lnTo>
                  <a:pt x="2374900" y="4095750"/>
                </a:lnTo>
                <a:lnTo>
                  <a:pt x="2362200" y="4337050"/>
                </a:lnTo>
              </a:path>
            </a:pathLst>
          </a:custGeom>
          <a:ln>
            <a:prstDash val="sysDot"/>
          </a:ln>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grpSp>
        <p:nvGrpSpPr>
          <p:cNvPr id="27" name="グループ化 26"/>
          <p:cNvGrpSpPr/>
          <p:nvPr/>
        </p:nvGrpSpPr>
        <p:grpSpPr>
          <a:xfrm>
            <a:off x="3563928" y="1700808"/>
            <a:ext cx="1008112" cy="253916"/>
            <a:chOff x="1603837" y="1786768"/>
            <a:chExt cx="1008112" cy="346982"/>
          </a:xfrm>
        </p:grpSpPr>
        <p:sp>
          <p:nvSpPr>
            <p:cNvPr id="28" name="正方形/長方形 27"/>
            <p:cNvSpPr/>
            <p:nvPr/>
          </p:nvSpPr>
          <p:spPr>
            <a:xfrm>
              <a:off x="1619672" y="1844824"/>
              <a:ext cx="864096" cy="225276"/>
            </a:xfrm>
            <a:prstGeom prst="rect">
              <a:avLst/>
            </a:prstGeom>
            <a:ln w="9525"/>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1603837" y="1786768"/>
              <a:ext cx="1008112" cy="346982"/>
            </a:xfrm>
            <a:prstGeom prst="rect">
              <a:avLst/>
            </a:prstGeom>
            <a:noFill/>
          </p:spPr>
          <p:txBody>
            <a:bodyPr wrap="square" rtlCol="0">
              <a:spAutoFit/>
            </a:bodyPr>
            <a:lstStyle/>
            <a:p>
              <a:r>
                <a:rPr lang="ja-JP" altLang="en-US" sz="1000" dirty="0" smtClean="0"/>
                <a:t>毎日２～３回</a:t>
              </a:r>
              <a:endParaRPr kumimoji="1" lang="ja-JP" altLang="en-US" sz="1000" dirty="0"/>
            </a:p>
          </p:txBody>
        </p:sp>
      </p:grpSp>
      <p:sp>
        <p:nvSpPr>
          <p:cNvPr id="2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19</a:t>
            </a:fld>
            <a:endParaRPr kumimoji="1" lang="ja-JP" altLang="en-US" sz="1600" dirty="0">
              <a:solidFill>
                <a:schemeClr val="tx1"/>
              </a:solidFill>
            </a:endParaRPr>
          </a:p>
        </p:txBody>
      </p:sp>
    </p:spTree>
    <p:extLst>
      <p:ext uri="{BB962C8B-B14F-4D97-AF65-F5344CB8AC3E}">
        <p14:creationId xmlns:p14="http://schemas.microsoft.com/office/powerpoint/2010/main" val="585271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
          <p:cNvSpPr>
            <a:spLocks noGrp="1"/>
          </p:cNvSpPr>
          <p:nvPr>
            <p:ph type="sldNum" sz="quarter" idx="12"/>
          </p:nvPr>
        </p:nvSpPr>
        <p:spPr>
          <a:xfrm>
            <a:off x="8431648" y="6517782"/>
            <a:ext cx="712351" cy="365125"/>
          </a:xfrm>
        </p:spPr>
        <p:txBody>
          <a:bodyPr/>
          <a:lstStyle/>
          <a:p>
            <a:fld id="{BEBE85B1-8F12-4F7B-A383-E6CF6791D3DF}" type="slidenum">
              <a:rPr kumimoji="1" lang="ja-JP" altLang="en-US" sz="1600" smtClean="0">
                <a:solidFill>
                  <a:schemeClr val="tx1"/>
                </a:solidFill>
              </a:rPr>
              <a:t>2</a:t>
            </a:fld>
            <a:endParaRPr kumimoji="1" lang="ja-JP" altLang="en-US" sz="1600" dirty="0">
              <a:solidFill>
                <a:schemeClr val="tx1"/>
              </a:solidFill>
            </a:endParaRPr>
          </a:p>
        </p:txBody>
      </p:sp>
      <p:sp>
        <p:nvSpPr>
          <p:cNvPr id="6" name="Rectangle 1"/>
          <p:cNvSpPr>
            <a:spLocks noChangeArrowheads="1"/>
          </p:cNvSpPr>
          <p:nvPr/>
        </p:nvSpPr>
        <p:spPr bwMode="auto">
          <a:xfrm>
            <a:off x="0" y="2907825"/>
            <a:ext cx="9144000" cy="792088"/>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回課題検討部会における意見</a:t>
            </a:r>
          </a:p>
        </p:txBody>
      </p:sp>
    </p:spTree>
    <p:extLst>
      <p:ext uri="{BB962C8B-B14F-4D97-AF65-F5344CB8AC3E}">
        <p14:creationId xmlns:p14="http://schemas.microsoft.com/office/powerpoint/2010/main" val="3898694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新たな世帯ニーズに関する調査（</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関係者</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ヒアリング）①</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20</a:t>
            </a:fld>
            <a:endParaRPr kumimoji="1" lang="ja-JP" altLang="en-US" sz="1600" dirty="0">
              <a:solidFill>
                <a:schemeClr val="tx1"/>
              </a:solidFill>
            </a:endParaRPr>
          </a:p>
        </p:txBody>
      </p:sp>
      <p:sp>
        <p:nvSpPr>
          <p:cNvPr id="3" name="正方形/長方形 2"/>
          <p:cNvSpPr/>
          <p:nvPr/>
        </p:nvSpPr>
        <p:spPr>
          <a:xfrm>
            <a:off x="179592" y="2278027"/>
            <a:ext cx="8784896" cy="4247317"/>
          </a:xfrm>
          <a:prstGeom prst="rect">
            <a:avLst/>
          </a:prstGeom>
          <a:ln cmpd="sng">
            <a:noFill/>
          </a:ln>
        </p:spPr>
        <p:txBody>
          <a:bodyPr wrap="square">
            <a:spAutoFit/>
          </a:bodyPr>
          <a:lstStyle/>
          <a:p>
            <a:pPr marL="185738" lvl="0" indent="-185738">
              <a:lnSpc>
                <a:spcPct val="150000"/>
              </a:lnSpc>
            </a:pP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単独世帯</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85738" lvl="0" indent="-185738">
              <a:lnSpc>
                <a:spcPct val="1500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単独世帯向け</a:t>
            </a:r>
            <a:r>
              <a:rPr lang="ja-JP" altLang="en-US"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の賃貸住宅の市場を見ると、大阪市内の北、西、中央、天王寺の４区の賃料は上昇</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しているが、その他の地域は下落している。</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区の上昇は</a:t>
            </a:r>
            <a:r>
              <a:rPr lang="ja-JP" altLang="en-US"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中心部に働く場所が増えていることが原因</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と考えられる。［不動産仲介関係①</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500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単独世帯向け住宅の需要は、新築で駅から徒歩</a:t>
            </a:r>
            <a:r>
              <a:rPr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分程度の</a:t>
            </a:r>
            <a:r>
              <a:rPr lang="ja-JP" altLang="en-US"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不動産仲介関係</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4150">
              <a:lnSpc>
                <a:spcPct val="1500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若者の</a:t>
            </a:r>
            <a:r>
              <a:rPr lang="ja-JP" altLang="en-US"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単独世帯が</a:t>
            </a:r>
            <a:r>
              <a:rPr lang="ja-JP" altLang="en-US"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求めるものは①イケてるシェアハウスや分譲・賃貸住宅の供給、②ネットワークを築ける住宅</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a:t>
            </a:r>
            <a:r>
              <a:rPr lang="zh-TW"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不動産仲介関係①</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4150">
              <a:lnSpc>
                <a:spcPct val="1500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今の若者は断熱や遮音性能の高い実家にすんでいるため、その性能の低い賃貸住宅には住みたくない傾向。</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行政として性能の向上に補助を出してもいいのでは</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不動産仲介関係①</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1"/>
          <p:cNvSpPr>
            <a:spLocks noChangeArrowheads="1"/>
          </p:cNvSpPr>
          <p:nvPr/>
        </p:nvSpPr>
        <p:spPr bwMode="auto">
          <a:xfrm>
            <a:off x="288032" y="1844872"/>
            <a:ext cx="3096000" cy="432000"/>
          </a:xfrm>
          <a:prstGeom prst="rect">
            <a:avLst/>
          </a:prstGeom>
          <a:ln/>
          <a:extLst/>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1800" b="1" dirty="0">
                <a:latin typeface="Meiryo UI" panose="020B0604030504040204" pitchFamily="50" charset="-128"/>
                <a:ea typeface="Meiryo UI" panose="020B0604030504040204" pitchFamily="50" charset="-128"/>
                <a:cs typeface="Meiryo UI" panose="020B0604030504040204" pitchFamily="50" charset="-128"/>
              </a:rPr>
              <a:t>世帯</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の多様化の動向・ニーズ</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179592" y="620688"/>
            <a:ext cx="8784896" cy="1089529"/>
          </a:xfrm>
          <a:prstGeom prst="rect">
            <a:avLst/>
          </a:prstGeom>
          <a:ln cmpd="sng">
            <a:solidFill>
              <a:schemeClr val="tx1"/>
            </a:solidFill>
          </a:ln>
        </p:spPr>
        <p:txBody>
          <a:bodyPr wrap="square">
            <a:spAutoFit/>
          </a:bodyPr>
          <a:lstStyle/>
          <a:p>
            <a:pPr marL="285750" lvl="0" indent="-285750">
              <a:lnSpc>
                <a:spcPct val="120000"/>
              </a:lnSpc>
              <a:buFont typeface="Meiryo UI" panose="020B0604030504040204" pitchFamily="50" charset="-128"/>
              <a:buChar cha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世帯の多様化の動向やニーズ、事業者の状況を把握するため、不動産仲介業や住宅供給事業者（民間、公的）等の関係者にヒアリング調査を実施。</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ヒアリングにご協力いただいた関係者</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一覧　</a:t>
            </a:r>
            <a:r>
              <a:rPr lang="en-US" altLang="ja-JP" smtClean="0">
                <a:latin typeface="Meiryo UI" panose="020B0604030504040204" pitchFamily="50" charset="-128"/>
                <a:ea typeface="Meiryo UI" panose="020B0604030504040204" pitchFamily="50" charset="-128"/>
                <a:cs typeface="Meiryo UI" panose="020B0604030504040204" pitchFamily="50" charset="-128"/>
              </a:rPr>
              <a:t>P25</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3103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新たな世帯ニーズに関する調査</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（関係者ヒアリング</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a:t>
            </a: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21</a:t>
            </a:fld>
            <a:endParaRPr kumimoji="1" lang="ja-JP" altLang="en-US" sz="1600" dirty="0">
              <a:solidFill>
                <a:schemeClr val="tx1"/>
              </a:solidFill>
            </a:endParaRPr>
          </a:p>
        </p:txBody>
      </p:sp>
      <p:sp>
        <p:nvSpPr>
          <p:cNvPr id="3" name="正方形/長方形 2"/>
          <p:cNvSpPr/>
          <p:nvPr/>
        </p:nvSpPr>
        <p:spPr>
          <a:xfrm>
            <a:off x="179592" y="477476"/>
            <a:ext cx="8964408" cy="6407908"/>
          </a:xfrm>
          <a:prstGeom prst="rect">
            <a:avLst/>
          </a:prstGeom>
          <a:ln cmpd="sng">
            <a:noFill/>
          </a:ln>
        </p:spPr>
        <p:txBody>
          <a:bodyPr wrap="square">
            <a:spAutoFit/>
          </a:bodyPr>
          <a:lstStyle/>
          <a:p>
            <a:pPr marL="185738" indent="-184150">
              <a:lnSpc>
                <a:spcPct val="120000"/>
              </a:lnSpc>
            </a:pP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高齢単独</a:t>
            </a:r>
            <a:r>
              <a:rPr lang="ja-JP" altLang="en-US" b="1" dirty="0">
                <a:latin typeface="Meiryo UI" panose="020B0604030504040204" pitchFamily="50" charset="-128"/>
                <a:ea typeface="Meiryo UI" panose="020B0604030504040204" pitchFamily="50" charset="-128"/>
                <a:cs typeface="Meiryo UI" panose="020B0604030504040204" pitchFamily="50" charset="-128"/>
              </a:rPr>
              <a:t>世帯</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20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○サービス付き高齢者向け住宅（サ高住）のように</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u="sng" dirty="0">
                <a:latin typeface="Meiryo UI" panose="020B0604030504040204" pitchFamily="50" charset="-128"/>
                <a:ea typeface="Meiryo UI" panose="020B0604030504040204" pitchFamily="50" charset="-128"/>
                <a:cs typeface="Meiryo UI" panose="020B0604030504040204" pitchFamily="50" charset="-128"/>
              </a:rPr>
              <a:t>1</a:t>
            </a:r>
            <a:r>
              <a:rPr lang="ja-JP" altLang="en-US" u="sng" dirty="0" err="1">
                <a:latin typeface="Meiryo UI" panose="020B0604030504040204" pitchFamily="50" charset="-128"/>
                <a:ea typeface="Meiryo UI" panose="020B0604030504040204" pitchFamily="50" charset="-128"/>
                <a:cs typeface="Meiryo UI" panose="020B0604030504040204" pitchFamily="50" charset="-128"/>
              </a:rPr>
              <a:t>つの</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ハード</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に同一</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の</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世帯</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を集めるような住み方は良くない。若者から高齢者まで混住する多世代が一体となって住める共同住宅が必要ではないか。</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ハウスメーカー①］</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20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不便な地域に住む高齢者は、自分</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のコミュニティの範囲（小～中学校区程度）の中で</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、利便性の良い住宅に住み替えて</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もらう必要がある</a:t>
            </a:r>
            <a:r>
              <a:rPr lang="ja-JP" altLang="en-US" dirty="0">
                <a:latin typeface="Meiryo UI" panose="020B0604030504040204" pitchFamily="50" charset="-128"/>
                <a:ea typeface="Meiryo UI" panose="020B0604030504040204" pitchFamily="50" charset="-128"/>
                <a:cs typeface="Meiryo UI" panose="020B0604030504040204" pitchFamily="50" charset="-128"/>
              </a:rPr>
              <a:t>と考えている。［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ハウスメーカー①］</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4150">
              <a:lnSpc>
                <a:spcPct val="120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単独世帯の高齢女性</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u="sng" dirty="0">
                <a:latin typeface="Meiryo UI" panose="020B0604030504040204" pitchFamily="50" charset="-128"/>
                <a:ea typeface="Meiryo UI" panose="020B0604030504040204" pitchFamily="50" charset="-128"/>
                <a:cs typeface="Meiryo UI" panose="020B0604030504040204" pitchFamily="50" charset="-128"/>
              </a:rPr>
              <a:t>住まい方として</a:t>
            </a:r>
            <a:r>
              <a:rPr lang="en-US" altLang="ja-JP" u="sng" dirty="0">
                <a:latin typeface="Meiryo UI" panose="020B0604030504040204" pitchFamily="50" charset="-128"/>
                <a:ea typeface="Meiryo UI" panose="020B0604030504040204" pitchFamily="50" charset="-128"/>
                <a:cs typeface="Meiryo UI" panose="020B0604030504040204" pitchFamily="50" charset="-128"/>
              </a:rPr>
              <a:t>2</a:t>
            </a:r>
            <a:r>
              <a:rPr lang="ja-JP" altLang="en-US" u="sng" dirty="0">
                <a:latin typeface="Meiryo UI" panose="020B0604030504040204" pitchFamily="50" charset="-128"/>
                <a:ea typeface="Meiryo UI" panose="020B0604030504040204" pitchFamily="50" charset="-128"/>
                <a:cs typeface="Meiryo UI" panose="020B0604030504040204" pitchFamily="50" charset="-128"/>
              </a:rPr>
              <a:t>階にはほとんど上がらない</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。１階の台所</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と居間だけで生活し住宅とミスマッチとなっている。次に移れる住宅、行きたいと思える場所がないことが問題</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ハウスメーカー①］</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4150">
              <a:lnSpc>
                <a:spcPct val="120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〇</a:t>
            </a:r>
            <a:r>
              <a:rPr lang="ja-JP" altLang="en-US" u="sng" dirty="0">
                <a:latin typeface="Meiryo UI" panose="020B0604030504040204" pitchFamily="50" charset="-128"/>
                <a:ea typeface="Meiryo UI" panose="020B0604030504040204" pitchFamily="50" charset="-128"/>
                <a:cs typeface="Meiryo UI" panose="020B0604030504040204" pitchFamily="50" charset="-128"/>
              </a:rPr>
              <a:t>高齢者で家賃債務保証もなく、連帯保証人もいない方については、家主が不安</a:t>
            </a:r>
            <a:r>
              <a:rPr lang="ja-JP" altLang="en-US" dirty="0">
                <a:latin typeface="Meiryo UI" panose="020B0604030504040204" pitchFamily="50" charset="-128"/>
                <a:ea typeface="Meiryo UI" panose="020B0604030504040204" pitchFamily="50" charset="-128"/>
                <a:cs typeface="Meiryo UI" panose="020B0604030504040204" pitchFamily="50" charset="-128"/>
              </a:rPr>
              <a:t>に思う。また、家主が一番困るのは</a:t>
            </a:r>
            <a:r>
              <a:rPr lang="ja-JP" altLang="en-US" u="sng" dirty="0">
                <a:latin typeface="Meiryo UI" panose="020B0604030504040204" pitchFamily="50" charset="-128"/>
                <a:ea typeface="Meiryo UI" panose="020B0604030504040204" pitchFamily="50" charset="-128"/>
                <a:cs typeface="Meiryo UI" panose="020B0604030504040204" pitchFamily="50" charset="-128"/>
              </a:rPr>
              <a:t>最終的に亡くなったときの残存家財の問題</a:t>
            </a:r>
            <a:r>
              <a:rPr lang="ja-JP" altLang="en-US" dirty="0">
                <a:latin typeface="Meiryo UI" panose="020B0604030504040204" pitchFamily="50" charset="-128"/>
                <a:ea typeface="Meiryo UI" panose="020B0604030504040204" pitchFamily="50" charset="-128"/>
                <a:cs typeface="Meiryo UI" panose="020B0604030504040204" pitchFamily="50" charset="-128"/>
              </a:rPr>
              <a:t>。［府居住支援協議会</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4150">
              <a:lnSpc>
                <a:spcPct val="120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〇</a:t>
            </a:r>
            <a:r>
              <a:rPr lang="ja-JP" altLang="en-US" u="sng" dirty="0">
                <a:latin typeface="Meiryo UI" panose="020B0604030504040204" pitchFamily="50" charset="-128"/>
                <a:ea typeface="Meiryo UI" panose="020B0604030504040204" pitchFamily="50" charset="-128"/>
                <a:cs typeface="Meiryo UI" panose="020B0604030504040204" pitchFamily="50" charset="-128"/>
              </a:rPr>
              <a:t>高齢化の進行により、自治会活動も影響が出ていることから</a:t>
            </a:r>
            <a:r>
              <a:rPr lang="ja-JP" altLang="en-US" dirty="0">
                <a:latin typeface="Meiryo UI" panose="020B0604030504040204" pitchFamily="50" charset="-128"/>
                <a:ea typeface="Meiryo UI" panose="020B0604030504040204" pitchFamily="50" charset="-128"/>
                <a:cs typeface="Meiryo UI" panose="020B0604030504040204" pitchFamily="50" charset="-128"/>
              </a:rPr>
              <a:t>、自治会と指定管理者が住宅内の課題等について協議・意見交換を行う場の設定や、希望する自治会には、入居説明会時に加入届を自治会の活動内容等を記載した案内と合わせて配布するなどの取り組みを行っている。［大阪府住宅経営室］</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20000"/>
              </a:lnSpc>
            </a:pP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その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他</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p>
          <a:p>
            <a:pPr marL="185738" indent="-185738">
              <a:lnSpc>
                <a:spcPct val="120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シングルマザーになると自分の親元に戻ってきたいという人が多い。</a:t>
            </a:r>
            <a:r>
              <a:rPr lang="ja-JP" altLang="en-US" dirty="0">
                <a:latin typeface="Meiryo UI" panose="020B0604030504040204" pitchFamily="50" charset="-128"/>
                <a:ea typeface="Meiryo UI" panose="020B0604030504040204" pitchFamily="50" charset="-128"/>
                <a:cs typeface="Meiryo UI" panose="020B0604030504040204" pitchFamily="50" charset="-128"/>
              </a:rPr>
              <a:t>［ハウスメーカー①</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20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晩産化が進むことにより</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子</a:t>
            </a:r>
            <a:r>
              <a:rPr lang="ja-JP" altLang="en-US" u="sng" dirty="0">
                <a:latin typeface="Meiryo UI" panose="020B0604030504040204" pitchFamily="50" charset="-128"/>
                <a:ea typeface="Meiryo UI" panose="020B0604030504040204" pitchFamily="50" charset="-128"/>
                <a:cs typeface="Meiryo UI" panose="020B0604030504040204" pitchFamily="50" charset="-128"/>
              </a:rPr>
              <a:t>育てが終わっていないのに</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、親の介護</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をする必要が出てくる「</a:t>
            </a:r>
            <a:r>
              <a:rPr lang="en-US" altLang="ja-JP" u="sng" dirty="0">
                <a:latin typeface="Meiryo UI" panose="020B0604030504040204" pitchFamily="50" charset="-128"/>
                <a:ea typeface="Meiryo UI" panose="020B0604030504040204" pitchFamily="50" charset="-128"/>
                <a:cs typeface="Meiryo UI" panose="020B0604030504040204" pitchFamily="50" charset="-128"/>
              </a:rPr>
              <a:t>W</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ケア」が増えている</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ハウスメーカー①］</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81289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新たな世帯ニーズに関する調査</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（関係者ヒアリング</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）③</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22</a:t>
            </a:fld>
            <a:endParaRPr kumimoji="1" lang="ja-JP" altLang="en-US" sz="1600" dirty="0">
              <a:solidFill>
                <a:schemeClr val="tx1"/>
              </a:solidFill>
            </a:endParaRPr>
          </a:p>
        </p:txBody>
      </p:sp>
      <p:sp>
        <p:nvSpPr>
          <p:cNvPr id="3" name="正方形/長方形 2"/>
          <p:cNvSpPr/>
          <p:nvPr/>
        </p:nvSpPr>
        <p:spPr>
          <a:xfrm>
            <a:off x="179592" y="505293"/>
            <a:ext cx="8964408" cy="5964710"/>
          </a:xfrm>
          <a:prstGeom prst="rect">
            <a:avLst/>
          </a:prstGeom>
          <a:ln cmpd="sng">
            <a:noFill/>
          </a:ln>
        </p:spPr>
        <p:txBody>
          <a:bodyPr wrap="square">
            <a:spAutoFit/>
          </a:bodyPr>
          <a:lstStyle/>
          <a:p>
            <a:pPr marL="185738" lvl="0" indent="-185738">
              <a:lnSpc>
                <a:spcPct val="120000"/>
              </a:lnSpc>
            </a:pP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外国人</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85738" indent="-184150">
              <a:lnSpc>
                <a:spcPct val="1200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現在</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も、家賃の安い住宅を求める声はある。その一方で、家族とともに一緒に住むことができる、質の良い住宅を求める声も出てきている。</a:t>
            </a:r>
            <a:r>
              <a:rPr lang="zh-TW"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公益財団法人大阪府国際交流財団</a:t>
            </a:r>
            <a:r>
              <a:rPr lang="zh-TW"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zh-TW"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4150">
              <a:lnSpc>
                <a:spcPct val="1200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外国人は</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文化・食生活の違い</a:t>
            </a:r>
            <a:r>
              <a:rPr lang="ja-JP" altLang="en-US"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で近隣</a:t>
            </a:r>
            <a:r>
              <a:rPr lang="ja-JP" altLang="en-US"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に迷惑かける場合や、退去時に部屋の原状回復に費用が掛かる場合がある（日本人に比べ、壁の汚れに対する意識の違いがある）ので、家主は入居審査に慎重になることが多い。</a:t>
            </a:r>
            <a:r>
              <a:rPr lang="zh-TW"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［不動産仲介関係②</a:t>
            </a:r>
            <a:r>
              <a:rPr lang="zh-TW"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zh-TW"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4150">
              <a:lnSpc>
                <a:spcPct val="1200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〇留学生は日本語をかなり勉強してくるのでほとんど困ることはないが、就労で来られる方は日本に来てから困る。</a:t>
            </a:r>
            <a:r>
              <a:rPr lang="ja-JP" altLang="en-US"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生活習慣の違いで嫌がる大家さんが多いのが実態。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［府居住支援協議会</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zh-TW"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lvl="0" indent="-185738">
              <a:lnSpc>
                <a:spcPct val="1200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外国人</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の受け入れについては、</a:t>
            </a:r>
            <a:r>
              <a:rPr lang="ja-JP" altLang="en-US"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①外国人</a:t>
            </a:r>
            <a:r>
              <a:rPr lang="ja-JP" altLang="en-US"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を入れないと</a:t>
            </a:r>
            <a:r>
              <a:rPr lang="ja-JP" altLang="en-US"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いう不動産業者の意識を変えること②</a:t>
            </a:r>
            <a:r>
              <a:rPr lang="ja-JP" altLang="en-US"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地域として文化の違いを受け入れ、どうしたら指導ができ、助け合えるのかの２点を検討する必要がある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［不動産仲介関係③</a:t>
            </a:r>
            <a:r>
              <a:rPr lang="zh-TW"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zh-TW"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4638" lvl="0" indent="-274638">
              <a:lnSpc>
                <a:spcPct val="1200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は高級</a:t>
            </a:r>
            <a:r>
              <a:rPr lang="ja-JP" altLang="en-US"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富裕層</a:t>
            </a:r>
            <a:r>
              <a:rPr lang="ja-JP" altLang="en-US"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向け</a:t>
            </a:r>
            <a:r>
              <a:rPr lang="ja-JP" altLang="en-US"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の賃貸住宅があるが、大阪は少ない</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と感じる。あったとしても外国人向けに貸すような大家さんが少ないため、セカンドベスト、サードベストな住宅になってしまう。特に戸建ての賃貸住宅は</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保守的で貸してくれない傾向</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［公益財団法人大阪府国際交流財団</a:t>
            </a:r>
            <a:r>
              <a:rPr lang="zh-TW"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zh-TW"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4638" indent="-274638">
              <a:lnSpc>
                <a:spcPct val="1100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日本</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での賃貸契約についての情報を予め勉強</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契約書の文言に敏感になって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いる</a:t>
            </a:r>
            <a:r>
              <a:rPr lang="ja-JP" altLang="en-US"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欧米</a:t>
            </a:r>
            <a:r>
              <a:rPr lang="ja-JP" altLang="en-US"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系の</a:t>
            </a:r>
            <a:r>
              <a:rPr lang="ja-JP" altLang="en-US"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方が多く、契約書</a:t>
            </a:r>
            <a:r>
              <a:rPr lang="ja-JP" altLang="en-US"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を見てほしいという</a:t>
            </a:r>
            <a:r>
              <a:rPr lang="ja-JP" altLang="en-US"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問合わせ</a:t>
            </a:r>
            <a:r>
              <a:rPr lang="ja-JP" altLang="en-US"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を受けることが</a:t>
            </a:r>
            <a:r>
              <a:rPr lang="ja-JP" altLang="en-US"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。宅建</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業者も契約書がいかに大切であるか再認識することが多い</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［公益財団法人大阪府国際交流財団</a:t>
            </a:r>
            <a:r>
              <a:rPr lang="zh-TW"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zh-TW"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4638" indent="-274638">
              <a:lnSpc>
                <a:spcPct val="110000"/>
              </a:lnSpc>
            </a:pPr>
            <a:endParaRPr lang="en-US" altLang="zh-TW"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086931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新たな世帯ニーズに関する調査</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（関係者ヒアリング</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）④</a:t>
            </a: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23</a:t>
            </a:fld>
            <a:endParaRPr kumimoji="1" lang="ja-JP" altLang="en-US" sz="1600" dirty="0">
              <a:solidFill>
                <a:schemeClr val="tx1"/>
              </a:solidFill>
            </a:endParaRPr>
          </a:p>
        </p:txBody>
      </p:sp>
      <p:sp>
        <p:nvSpPr>
          <p:cNvPr id="3" name="正方形/長方形 2"/>
          <p:cNvSpPr/>
          <p:nvPr/>
        </p:nvSpPr>
        <p:spPr>
          <a:xfrm>
            <a:off x="179592" y="1042761"/>
            <a:ext cx="8784896" cy="5986639"/>
          </a:xfrm>
          <a:prstGeom prst="rect">
            <a:avLst/>
          </a:prstGeom>
          <a:ln cmpd="sng">
            <a:noFill/>
          </a:ln>
        </p:spPr>
        <p:txBody>
          <a:bodyPr wrap="square">
            <a:spAutoFit/>
          </a:bodyPr>
          <a:lstStyle/>
          <a:p>
            <a:pPr marL="274638" lvl="0" indent="-274638">
              <a:lnSpc>
                <a:spcPct val="110000"/>
              </a:lnSpc>
            </a:pP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シェアハウス</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a:p>
            <a:pPr marL="185738" lvl="0" indent="-184150">
              <a:lnSpc>
                <a:spcPct val="110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低家賃</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を目的にしたシェアハウス事業を始めており、コミュニケーションがとれるところや共用リビングが豪華なところも好評。しかし、意外とコミュニティ重視の方はすぐに出ていく。実際住んでみると思ったものと少し違うようだ</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。［ハウスメーカー①］</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lvl="0" indent="-185738">
              <a:lnSpc>
                <a:spcPct val="110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シェアハウスのニーズ調査を過去から実施して</a:t>
            </a:r>
            <a:r>
              <a:rPr lang="ja-JP" altLang="en-US" dirty="0">
                <a:latin typeface="Meiryo UI" panose="020B0604030504040204" pitchFamily="50" charset="-128"/>
                <a:ea typeface="Meiryo UI" panose="020B0604030504040204" pitchFamily="50" charset="-128"/>
                <a:cs typeface="Meiryo UI" panose="020B0604030504040204" pitchFamily="50" charset="-128"/>
              </a:rPr>
              <a:t>いるが</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需要</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は</a:t>
            </a:r>
            <a:r>
              <a:rPr lang="en-US" altLang="ja-JP" u="sng" dirty="0">
                <a:latin typeface="Meiryo UI" panose="020B0604030504040204" pitchFamily="50" charset="-128"/>
                <a:ea typeface="Meiryo UI" panose="020B0604030504040204" pitchFamily="50" charset="-128"/>
                <a:cs typeface="Meiryo UI" panose="020B0604030504040204" pitchFamily="50" charset="-128"/>
              </a:rPr>
              <a:t>25</a:t>
            </a:r>
            <a:r>
              <a:rPr lang="ja-JP" altLang="en-US" u="sng" dirty="0">
                <a:latin typeface="Meiryo UI" panose="020B0604030504040204" pitchFamily="50" charset="-128"/>
                <a:ea typeface="Meiryo UI" panose="020B0604030504040204" pitchFamily="50" charset="-128"/>
                <a:cs typeface="Meiryo UI" panose="020B0604030504040204" pitchFamily="50" charset="-128"/>
              </a:rPr>
              <a:t>％程度と一定の</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傾向である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dirty="0">
                <a:latin typeface="Meiryo UI" panose="020B0604030504040204" pitchFamily="50" charset="-128"/>
                <a:ea typeface="Meiryo UI" panose="020B0604030504040204" pitchFamily="50" charset="-128"/>
                <a:cs typeface="Meiryo UI" panose="020B0604030504040204" pitchFamily="50" charset="-128"/>
              </a:rPr>
              <a:t>不動産仲介関係</a:t>
            </a:r>
            <a:r>
              <a:rPr lang="zh-TW" altLang="en-US"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74638" indent="-274638">
              <a:lnSpc>
                <a:spcPct val="110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シェアハウス</a:t>
            </a:r>
            <a:r>
              <a:rPr lang="ja-JP" altLang="en-US" dirty="0">
                <a:latin typeface="Meiryo UI" panose="020B0604030504040204" pitchFamily="50" charset="-128"/>
                <a:ea typeface="Meiryo UI" panose="020B0604030504040204" pitchFamily="50" charset="-128"/>
                <a:cs typeface="Meiryo UI" panose="020B0604030504040204" pitchFamily="50" charset="-128"/>
              </a:rPr>
              <a:t>は</a:t>
            </a:r>
            <a:r>
              <a:rPr lang="ja-JP" altLang="en-US" u="sng" dirty="0">
                <a:latin typeface="Meiryo UI" panose="020B0604030504040204" pitchFamily="50" charset="-128"/>
                <a:ea typeface="Meiryo UI" panose="020B0604030504040204" pitchFamily="50" charset="-128"/>
                <a:cs typeface="Meiryo UI" panose="020B0604030504040204" pitchFamily="50" charset="-128"/>
              </a:rPr>
              <a:t>若者</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中心の利用で、</a:t>
            </a:r>
            <a:r>
              <a:rPr lang="ja-JP" altLang="en-US" u="sng" dirty="0">
                <a:latin typeface="Meiryo UI" panose="020B0604030504040204" pitchFamily="50" charset="-128"/>
                <a:ea typeface="Meiryo UI" panose="020B0604030504040204" pitchFamily="50" charset="-128"/>
                <a:cs typeface="Meiryo UI" panose="020B0604030504040204" pitchFamily="50" charset="-128"/>
              </a:rPr>
              <a:t>立地の良い場所に限定</a:t>
            </a:r>
            <a:r>
              <a:rPr lang="ja-JP" altLang="en-US" dirty="0">
                <a:latin typeface="Meiryo UI" panose="020B0604030504040204" pitchFamily="50" charset="-128"/>
                <a:ea typeface="Meiryo UI" panose="020B0604030504040204" pitchFamily="50" charset="-128"/>
                <a:cs typeface="Meiryo UI" panose="020B0604030504040204" pitchFamily="50" charset="-128"/>
              </a:rPr>
              <a:t>される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zh-TW" altLang="en-US" dirty="0">
                <a:latin typeface="Meiryo UI" panose="020B0604030504040204" pitchFamily="50" charset="-128"/>
                <a:ea typeface="Meiryo UI" panose="020B0604030504040204" pitchFamily="50" charset="-128"/>
                <a:cs typeface="Meiryo UI" panose="020B0604030504040204" pitchFamily="50" charset="-128"/>
              </a:rPr>
              <a:t>不動産仲介</a:t>
            </a:r>
            <a:r>
              <a:rPr lang="zh-TW" altLang="en-US" dirty="0" smtClean="0">
                <a:latin typeface="Meiryo UI" panose="020B0604030504040204" pitchFamily="50" charset="-128"/>
                <a:ea typeface="Meiryo UI" panose="020B0604030504040204" pitchFamily="50" charset="-128"/>
                <a:cs typeface="Meiryo UI" panose="020B0604030504040204" pitchFamily="50" charset="-128"/>
              </a:rPr>
              <a:t>関係</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②］</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74638" indent="-274638">
              <a:lnSpc>
                <a:spcPct val="110000"/>
              </a:lnSpc>
            </a:pP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marL="274638" indent="-274638">
              <a:lnSpc>
                <a:spcPct val="110000"/>
              </a:lnSpc>
            </a:pP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サービス</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274638" lvl="0" indent="-274638">
              <a:lnSpc>
                <a:spcPct val="110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サ</a:t>
            </a:r>
            <a:r>
              <a:rPr lang="ja-JP" altLang="en-US" dirty="0">
                <a:latin typeface="Meiryo UI" panose="020B0604030504040204" pitchFamily="50" charset="-128"/>
                <a:ea typeface="Meiryo UI" panose="020B0604030504040204" pitchFamily="50" charset="-128"/>
                <a:cs typeface="Meiryo UI" panose="020B0604030504040204" pitchFamily="50" charset="-128"/>
              </a:rPr>
              <a:t>高住は</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エリアに関係なく、まだ需要が続く</a:t>
            </a:r>
            <a:r>
              <a:rPr lang="ja-JP" altLang="en-US" dirty="0">
                <a:latin typeface="Meiryo UI" panose="020B0604030504040204" pitchFamily="50" charset="-128"/>
                <a:ea typeface="Meiryo UI" panose="020B0604030504040204" pitchFamily="50" charset="-128"/>
                <a:cs typeface="Meiryo UI" panose="020B0604030504040204" pitchFamily="50" charset="-128"/>
              </a:rPr>
              <a:t>ように思われる。</a:t>
            </a:r>
            <a:r>
              <a:rPr lang="zh-TW" altLang="en-US" dirty="0">
                <a:latin typeface="Meiryo UI" panose="020B0604030504040204" pitchFamily="50" charset="-128"/>
                <a:ea typeface="Meiryo UI" panose="020B0604030504040204" pitchFamily="50" charset="-128"/>
                <a:cs typeface="Meiryo UI" panose="020B0604030504040204" pitchFamily="50" charset="-128"/>
              </a:rPr>
              <a:t>［不動産仲介関係②］</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74638" indent="-274638">
              <a:lnSpc>
                <a:spcPct val="110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W</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ケアに共</a:t>
            </a:r>
            <a:r>
              <a:rPr lang="ja-JP" altLang="en-US" dirty="0">
                <a:latin typeface="Meiryo UI" panose="020B0604030504040204" pitchFamily="50" charset="-128"/>
                <a:ea typeface="Meiryo UI" panose="020B0604030504040204" pitchFamily="50" charset="-128"/>
                <a:cs typeface="Meiryo UI" panose="020B0604030504040204" pitchFamily="50" charset="-128"/>
              </a:rPr>
              <a:t>働きが加わっているため、</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在宅勤務、家事を楽にすること、病気の予防が必要。そのため、</a:t>
            </a:r>
            <a:r>
              <a:rPr lang="en-US" altLang="ja-JP" u="sng" dirty="0" err="1">
                <a:latin typeface="Meiryo UI" panose="020B0604030504040204" pitchFamily="50" charset="-128"/>
                <a:ea typeface="Meiryo UI" panose="020B0604030504040204" pitchFamily="50" charset="-128"/>
                <a:cs typeface="Meiryo UI" panose="020B0604030504040204" pitchFamily="50" charset="-128"/>
              </a:rPr>
              <a:t>IoT</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・センシング・家事を楽にするロボティクス＋外部サービスとの連携が必要。</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ハウスメーカー①］</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74638" indent="-274638">
              <a:lnSpc>
                <a:spcPct val="110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賃貸住宅団地を活用し、</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地域医療福祉拠点の形成</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に向けた取り組みを進めている。［都市再生機構</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（参考データ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P32</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74638" indent="-274638">
              <a:lnSpc>
                <a:spcPct val="110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住宅ストックを活用</a:t>
            </a:r>
            <a:r>
              <a:rPr lang="ja-JP" altLang="en-US" dirty="0">
                <a:latin typeface="Meiryo UI" panose="020B0604030504040204" pitchFamily="50" charset="-128"/>
                <a:ea typeface="Meiryo UI" panose="020B0604030504040204" pitchFamily="50" charset="-128"/>
                <a:cs typeface="Meiryo UI" panose="020B0604030504040204" pitchFamily="50" charset="-128"/>
              </a:rPr>
              <a:t>し、</a:t>
            </a:r>
            <a:r>
              <a:rPr lang="ja-JP" altLang="en-US" u="sng" dirty="0">
                <a:latin typeface="Meiryo UI" panose="020B0604030504040204" pitchFamily="50" charset="-128"/>
                <a:ea typeface="Meiryo UI" panose="020B0604030504040204" pitchFamily="50" charset="-128"/>
                <a:cs typeface="Meiryo UI" panose="020B0604030504040204" pitchFamily="50" charset="-128"/>
              </a:rPr>
              <a:t>高齢者支援サービスや子育て世帯向けのリノベーション、多世代交流</a:t>
            </a:r>
            <a:r>
              <a:rPr lang="ja-JP" altLang="en-US" dirty="0">
                <a:latin typeface="Meiryo UI" panose="020B0604030504040204" pitchFamily="50" charset="-128"/>
                <a:ea typeface="Meiryo UI" panose="020B0604030504040204" pitchFamily="50" charset="-128"/>
                <a:cs typeface="Meiryo UI" panose="020B0604030504040204" pitchFamily="50" charset="-128"/>
              </a:rPr>
              <a:t>などの取組を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実施している。［大阪府住宅供給公社］（参考データ</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P33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74638" indent="-274638">
              <a:lnSpc>
                <a:spcPct val="110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サービス</a:t>
            </a:r>
            <a:r>
              <a:rPr lang="ja-JP" altLang="en-US" dirty="0">
                <a:latin typeface="Meiryo UI" panose="020B0604030504040204" pitchFamily="50" charset="-128"/>
                <a:ea typeface="Meiryo UI" panose="020B0604030504040204" pitchFamily="50" charset="-128"/>
                <a:cs typeface="Meiryo UI" panose="020B0604030504040204" pitchFamily="50" charset="-128"/>
              </a:rPr>
              <a:t>向上のため、指定管理者の負担で自主提案事業を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実施している。［大阪府住宅経営室］</a:t>
            </a:r>
            <a:r>
              <a:rPr lang="ja-JP" altLang="en-US" dirty="0">
                <a:latin typeface="Meiryo UI" panose="020B0604030504040204" pitchFamily="50" charset="-128"/>
                <a:ea typeface="Meiryo UI" panose="020B0604030504040204" pitchFamily="50" charset="-128"/>
                <a:cs typeface="Meiryo UI" panose="020B0604030504040204" pitchFamily="50" charset="-128"/>
              </a:rPr>
              <a:t>（参考データ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P34</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marL="274638" indent="-274638">
              <a:lnSpc>
                <a:spcPct val="110000"/>
              </a:lnSpc>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1"/>
          <p:cNvSpPr>
            <a:spLocks noChangeArrowheads="1"/>
          </p:cNvSpPr>
          <p:nvPr/>
        </p:nvSpPr>
        <p:spPr bwMode="auto">
          <a:xfrm>
            <a:off x="288032" y="548680"/>
            <a:ext cx="1835696" cy="432000"/>
          </a:xfrm>
          <a:prstGeom prst="rect">
            <a:avLst/>
          </a:prstGeom>
          <a:ln/>
          <a:extLst/>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1800" b="1" dirty="0">
                <a:latin typeface="Meiryo UI" panose="020B0604030504040204" pitchFamily="50" charset="-128"/>
                <a:ea typeface="Meiryo UI" panose="020B0604030504040204" pitchFamily="50" charset="-128"/>
                <a:cs typeface="Meiryo UI" panose="020B0604030504040204" pitchFamily="50" charset="-128"/>
              </a:rPr>
              <a:t>事業者</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の動向</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58964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新たな世帯ニーズに関する調査</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（関係者ヒアリング</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）⑤</a:t>
            </a: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24</a:t>
            </a:fld>
            <a:endParaRPr kumimoji="1" lang="ja-JP" altLang="en-US" sz="1600" dirty="0">
              <a:solidFill>
                <a:schemeClr val="tx1"/>
              </a:solidFill>
            </a:endParaRPr>
          </a:p>
        </p:txBody>
      </p:sp>
      <p:sp>
        <p:nvSpPr>
          <p:cNvPr id="3" name="正方形/長方形 2"/>
          <p:cNvSpPr/>
          <p:nvPr/>
        </p:nvSpPr>
        <p:spPr>
          <a:xfrm>
            <a:off x="179552" y="476672"/>
            <a:ext cx="8964448" cy="6407908"/>
          </a:xfrm>
          <a:prstGeom prst="rect">
            <a:avLst/>
          </a:prstGeom>
          <a:ln cmpd="sng">
            <a:noFill/>
          </a:ln>
        </p:spPr>
        <p:txBody>
          <a:bodyPr wrap="square">
            <a:spAutoFit/>
          </a:bodyPr>
          <a:lstStyle/>
          <a:p>
            <a:pPr marL="274638" lvl="0" indent="-274638">
              <a:lnSpc>
                <a:spcPct val="120000"/>
              </a:lnSpc>
            </a:pP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在宅ワーク</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p>
          <a:p>
            <a:pPr marL="185738" lvl="0" indent="-185738">
              <a:lnSpc>
                <a:spcPct val="120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在宅</a:t>
            </a:r>
            <a:r>
              <a:rPr lang="ja-JP" altLang="en-US" dirty="0">
                <a:latin typeface="Meiryo UI" panose="020B0604030504040204" pitchFamily="50" charset="-128"/>
                <a:ea typeface="Meiryo UI" panose="020B0604030504040204" pitchFamily="50" charset="-128"/>
                <a:cs typeface="Meiryo UI" panose="020B0604030504040204" pitchFamily="50" charset="-128"/>
              </a:rPr>
              <a:t>ワークは、</a:t>
            </a:r>
            <a:r>
              <a:rPr lang="ja-JP" altLang="en-US" u="sng" dirty="0">
                <a:latin typeface="Meiryo UI" panose="020B0604030504040204" pitchFamily="50" charset="-128"/>
                <a:ea typeface="Meiryo UI" panose="020B0604030504040204" pitchFamily="50" charset="-128"/>
                <a:cs typeface="Meiryo UI" panose="020B0604030504040204" pitchFamily="50" charset="-128"/>
              </a:rPr>
              <a:t>企業側が在宅ワーク制度に追いついていないため、在宅ワークのニーズが住宅にまで下りてきていない</a:t>
            </a:r>
            <a:r>
              <a:rPr lang="ja-JP" altLang="en-US" dirty="0">
                <a:latin typeface="Meiryo UI" panose="020B0604030504040204" pitchFamily="50" charset="-128"/>
                <a:ea typeface="Meiryo UI" panose="020B0604030504040204" pitchFamily="50" charset="-128"/>
                <a:cs typeface="Meiryo UI" panose="020B0604030504040204" pitchFamily="50" charset="-128"/>
              </a:rPr>
              <a:t>。もう少しで一気に増えるのではないか。［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ハウスメーカー①］</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lvl="0" indent="-185738">
              <a:lnSpc>
                <a:spcPct val="120000"/>
              </a:lnSpc>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5738" lvl="0" indent="-185738">
              <a:lnSpc>
                <a:spcPct val="120000"/>
              </a:lnSpc>
            </a:pP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外国人</a:t>
            </a:r>
            <a:r>
              <a:rPr lang="ja-JP" altLang="en-US" b="1" dirty="0">
                <a:latin typeface="Meiryo UI" panose="020B0604030504040204" pitchFamily="50" charset="-128"/>
                <a:ea typeface="Meiryo UI" panose="020B0604030504040204" pitchFamily="50" charset="-128"/>
                <a:cs typeface="Meiryo UI" panose="020B0604030504040204" pitchFamily="50" charset="-128"/>
              </a:rPr>
              <a:t>対応</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p>
          <a:p>
            <a:pPr marL="185738" indent="-185738">
              <a:lnSpc>
                <a:spcPct val="120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これまで</a:t>
            </a:r>
            <a:r>
              <a:rPr lang="ja-JP" altLang="en-US" dirty="0">
                <a:latin typeface="Meiryo UI" panose="020B0604030504040204" pitchFamily="50" charset="-128"/>
                <a:ea typeface="Meiryo UI" panose="020B0604030504040204" pitchFamily="50" charset="-128"/>
                <a:cs typeface="Meiryo UI" panose="020B0604030504040204" pitchFamily="50" charset="-128"/>
              </a:rPr>
              <a:t>は、大学が留学生の連帯保証人になっていたが、作業が</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多く大変</a:t>
            </a:r>
            <a:r>
              <a:rPr lang="ja-JP" altLang="en-US" dirty="0">
                <a:latin typeface="Meiryo UI" panose="020B0604030504040204" pitchFamily="50" charset="-128"/>
                <a:ea typeface="Meiryo UI" panose="020B0604030504040204" pitchFamily="50" charset="-128"/>
                <a:cs typeface="Meiryo UI" panose="020B0604030504040204" pitchFamily="50" charset="-128"/>
              </a:rPr>
              <a:t>だった。そこで、自社が</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大学と協定を結び、留学生を受け入れたい賃貸住宅オーナーをつなぐ事業を立ち上げた。</a:t>
            </a:r>
            <a:r>
              <a:rPr lang="zh-TW" altLang="en-US" dirty="0">
                <a:latin typeface="Meiryo UI" panose="020B0604030504040204" pitchFamily="50" charset="-128"/>
                <a:ea typeface="Meiryo UI" panose="020B0604030504040204" pitchFamily="50" charset="-128"/>
                <a:cs typeface="Meiryo UI" panose="020B0604030504040204" pitchFamily="50" charset="-128"/>
              </a:rPr>
              <a:t>［不動産仲介関係</a:t>
            </a:r>
            <a:r>
              <a:rPr lang="ja-JP" altLang="en-US" dirty="0">
                <a:latin typeface="Meiryo UI" panose="020B0604030504040204" pitchFamily="50" charset="-128"/>
                <a:ea typeface="Meiryo UI" panose="020B0604030504040204" pitchFamily="50" charset="-128"/>
                <a:cs typeface="Meiryo UI" panose="020B0604030504040204" pitchFamily="50" charset="-128"/>
              </a:rPr>
              <a:t>③</a:t>
            </a:r>
            <a:r>
              <a:rPr lang="zh-TW"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（参考データ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P31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20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〇</a:t>
            </a:r>
            <a:r>
              <a:rPr lang="ja-JP" altLang="en-US" u="sng" dirty="0">
                <a:latin typeface="Meiryo UI" panose="020B0604030504040204" pitchFamily="50" charset="-128"/>
                <a:ea typeface="Meiryo UI" panose="020B0604030504040204" pitchFamily="50" charset="-128"/>
                <a:cs typeface="Meiryo UI" panose="020B0604030504040204" pitchFamily="50" charset="-128"/>
              </a:rPr>
              <a:t>生活習慣や文化の違いなどもあり、日々の生活の中で、ごみ出しのルールや生活騒音への配慮など十分に理解し、守っていただく必要があることから、外国語版の「住まいのしおり」の配布やタブレットを使用した対応などを行っている</a:t>
            </a:r>
            <a:r>
              <a:rPr lang="ja-JP" altLang="en-US" dirty="0">
                <a:latin typeface="Meiryo UI" panose="020B0604030504040204" pitchFamily="50" charset="-128"/>
                <a:ea typeface="Meiryo UI" panose="020B0604030504040204" pitchFamily="50" charset="-128"/>
                <a:cs typeface="Meiryo UI" panose="020B0604030504040204" pitchFamily="50" charset="-128"/>
              </a:rPr>
              <a:t>。［大阪府住宅経営室］</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20000"/>
              </a:lnSpc>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74638" lvl="0" indent="-274638">
              <a:lnSpc>
                <a:spcPct val="120000"/>
              </a:lnSpc>
            </a:pP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その他</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p>
          <a:p>
            <a:pPr marL="185738" lvl="0" indent="-184150">
              <a:lnSpc>
                <a:spcPct val="120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東京で</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分譲マンション、賃貸住宅、高齢者施設をセットにした開発</a:t>
            </a:r>
            <a:r>
              <a:rPr lang="ja-JP" altLang="en-US" dirty="0">
                <a:latin typeface="Meiryo UI" panose="020B0604030504040204" pitchFamily="50" charset="-128"/>
                <a:ea typeface="Meiryo UI" panose="020B0604030504040204" pitchFamily="50" charset="-128"/>
                <a:cs typeface="Meiryo UI" panose="020B0604030504040204" pitchFamily="50" charset="-128"/>
              </a:rPr>
              <a:t>の実績もある。そのうち</a:t>
            </a:r>
            <a:r>
              <a:rPr lang="ja-JP" altLang="en-US" u="sng" dirty="0">
                <a:latin typeface="Meiryo UI" panose="020B0604030504040204" pitchFamily="50" charset="-128"/>
                <a:ea typeface="Meiryo UI" panose="020B0604030504040204" pitchFamily="50" charset="-128"/>
                <a:cs typeface="Meiryo UI" panose="020B0604030504040204" pitchFamily="50" charset="-128"/>
              </a:rPr>
              <a:t>賃貸住宅ではヨガ等のカルチャー教室を開くカルチャールーム、キッチンスタジオ、パーティリビング、ギャラリーウォールのある部屋や、グランピング、サイクル、猫などの趣味に対応した</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部屋が商品</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として好評</a:t>
            </a:r>
            <a:r>
              <a:rPr lang="ja-JP" altLang="en-US" dirty="0">
                <a:latin typeface="Meiryo UI" panose="020B0604030504040204" pitchFamily="50" charset="-128"/>
                <a:ea typeface="Meiryo UI" panose="020B0604030504040204" pitchFamily="50" charset="-128"/>
                <a:cs typeface="Meiryo UI" panose="020B0604030504040204" pitchFamily="50" charset="-128"/>
              </a:rPr>
              <a:t>。 ［ハウスメーカー③］</a:t>
            </a:r>
          </a:p>
          <a:p>
            <a:pPr marL="274638" lvl="0" indent="-273600">
              <a:lnSpc>
                <a:spcPct val="120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可変性のあるマンションも供給した事例があるが、対応できる場所は限定的</a:t>
            </a:r>
            <a:r>
              <a:rPr lang="ja-JP" altLang="en-US" dirty="0">
                <a:latin typeface="Meiryo UI" panose="020B0604030504040204" pitchFamily="50" charset="-128"/>
                <a:ea typeface="Meiryo UI" panose="020B0604030504040204" pitchFamily="50" charset="-128"/>
                <a:cs typeface="Meiryo UI" panose="020B0604030504040204" pitchFamily="50" charset="-128"/>
              </a:rPr>
              <a:t>。［ハウスメーカー③</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783769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ヒアリングにご協力いただいた関係者一覧</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25</a:t>
            </a:fld>
            <a:endParaRPr kumimoji="1" lang="ja-JP" altLang="en-US" sz="1600" dirty="0">
              <a:solidFill>
                <a:schemeClr val="tx1"/>
              </a:solidFill>
            </a:endParaRPr>
          </a:p>
        </p:txBody>
      </p:sp>
      <p:sp>
        <p:nvSpPr>
          <p:cNvPr id="3" name="正方形/長方形 2"/>
          <p:cNvSpPr/>
          <p:nvPr/>
        </p:nvSpPr>
        <p:spPr>
          <a:xfrm>
            <a:off x="179592" y="516268"/>
            <a:ext cx="8784896" cy="4662815"/>
          </a:xfrm>
          <a:prstGeom prst="rect">
            <a:avLst/>
          </a:prstGeom>
          <a:ln cmpd="sng">
            <a:noFill/>
          </a:ln>
        </p:spPr>
        <p:txBody>
          <a:bodyPr wrap="square">
            <a:spAutoFit/>
          </a:bodyPr>
          <a:lstStyle/>
          <a:p>
            <a:pPr marL="88900" lvl="0" indent="-88900">
              <a:lnSpc>
                <a:spcPct val="150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（五十音順）</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lnSpc>
                <a:spcPct val="150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・公益社団法人　大阪府</a:t>
            </a:r>
            <a:r>
              <a:rPr lang="ja-JP" altLang="en-US" dirty="0">
                <a:latin typeface="Meiryo UI" panose="020B0604030504040204" pitchFamily="50" charset="-128"/>
                <a:ea typeface="Meiryo UI" panose="020B0604030504040204" pitchFamily="50" charset="-128"/>
                <a:cs typeface="Meiryo UI" panose="020B0604030504040204" pitchFamily="50" charset="-128"/>
              </a:rPr>
              <a:t>国際交流財団　（大阪府</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外国人情報コーナー）</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lnSpc>
                <a:spcPct val="150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・一般社団法人　大阪府</a:t>
            </a:r>
            <a:r>
              <a:rPr lang="ja-JP" altLang="en-US" dirty="0">
                <a:latin typeface="Meiryo UI" panose="020B0604030504040204" pitchFamily="50" charset="-128"/>
                <a:ea typeface="Meiryo UI" panose="020B0604030504040204" pitchFamily="50" charset="-128"/>
                <a:cs typeface="Meiryo UI" panose="020B0604030504040204" pitchFamily="50" charset="-128"/>
              </a:rPr>
              <a:t>宅地建物取引業</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協会</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lnSpc>
                <a:spcPct val="150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・大阪府住宅経営室</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lnSpc>
                <a:spcPct val="150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・大阪府住宅供給公社</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lnSpc>
                <a:spcPct val="150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・株式</a:t>
            </a:r>
            <a:r>
              <a:rPr lang="ja-JP" altLang="en-US" dirty="0">
                <a:latin typeface="Meiryo UI" panose="020B0604030504040204" pitchFamily="50" charset="-128"/>
                <a:ea typeface="Meiryo UI" panose="020B0604030504040204" pitchFamily="50" charset="-128"/>
                <a:cs typeface="Meiryo UI" panose="020B0604030504040204" pitchFamily="50" charset="-128"/>
              </a:rPr>
              <a:t>会社グローバルトラストネットワークス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88900" lvl="0" indent="-88900">
              <a:lnSpc>
                <a:spcPct val="150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・大和ハウス工業株式会社</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88900" lvl="0" indent="-88900">
              <a:lnSpc>
                <a:spcPct val="150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・独立行政法人　都市再生機構（</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UR</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都市機構）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88900" lvl="0" indent="-88900">
              <a:lnSpc>
                <a:spcPct val="150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・株式会社長谷工コーポレーション</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lnSpc>
                <a:spcPct val="150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フジ住宅株式会社</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88900" lvl="0" indent="-88900">
              <a:lnSpc>
                <a:spcPct val="150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・株式会社リクルート住まいカンパニー</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010008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
          <p:cNvSpPr>
            <a:spLocks noGrp="1"/>
          </p:cNvSpPr>
          <p:nvPr>
            <p:ph type="sldNum" sz="quarter" idx="12"/>
          </p:nvPr>
        </p:nvSpPr>
        <p:spPr>
          <a:xfrm>
            <a:off x="8431648" y="6517782"/>
            <a:ext cx="712351" cy="365125"/>
          </a:xfrm>
        </p:spPr>
        <p:txBody>
          <a:bodyPr/>
          <a:lstStyle/>
          <a:p>
            <a:fld id="{BEBE85B1-8F12-4F7B-A383-E6CF6791D3DF}" type="slidenum">
              <a:rPr kumimoji="1" lang="ja-JP" altLang="en-US" sz="1600" smtClean="0">
                <a:solidFill>
                  <a:schemeClr val="tx1"/>
                </a:solidFill>
              </a:rPr>
              <a:t>26</a:t>
            </a:fld>
            <a:endParaRPr kumimoji="1" lang="ja-JP" altLang="en-US" sz="1600" dirty="0">
              <a:solidFill>
                <a:schemeClr val="tx1"/>
              </a:solidFill>
            </a:endParaRPr>
          </a:p>
        </p:txBody>
      </p:sp>
      <p:sp>
        <p:nvSpPr>
          <p:cNvPr id="6" name="Rectangle 1"/>
          <p:cNvSpPr>
            <a:spLocks noChangeArrowheads="1"/>
          </p:cNvSpPr>
          <p:nvPr/>
        </p:nvSpPr>
        <p:spPr bwMode="auto">
          <a:xfrm>
            <a:off x="0" y="2907825"/>
            <a:ext cx="9144000" cy="792088"/>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３．課題検討の方向性</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853932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課題検討の方向性</a:t>
            </a: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27</a:t>
            </a:fld>
            <a:endParaRPr kumimoji="1" lang="ja-JP" altLang="en-US" sz="1600" dirty="0">
              <a:solidFill>
                <a:schemeClr val="tx1"/>
              </a:solidFill>
            </a:endParaRPr>
          </a:p>
        </p:txBody>
      </p:sp>
      <p:sp>
        <p:nvSpPr>
          <p:cNvPr id="2" name="角丸四角形 1"/>
          <p:cNvSpPr/>
          <p:nvPr/>
        </p:nvSpPr>
        <p:spPr>
          <a:xfrm>
            <a:off x="215516" y="548680"/>
            <a:ext cx="8712968" cy="6192688"/>
          </a:xfrm>
          <a:prstGeom prst="roundRect">
            <a:avLst>
              <a:gd name="adj" fmla="val 6413"/>
            </a:avLst>
          </a:prstGeom>
          <a:solidFill>
            <a:schemeClr val="accent1">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285750" lvl="0" indent="-285750">
              <a:lnSpc>
                <a:spcPct val="120000"/>
              </a:lnSpc>
              <a:spcBef>
                <a:spcPts val="1200"/>
              </a:spcBef>
              <a:buFont typeface="Meiryo UI" panose="020B0604030504040204" pitchFamily="50" charset="-128"/>
              <a:buChar char="○"/>
            </a:pPr>
            <a:r>
              <a:rPr lang="ja-JP" altLang="en-US" dirty="0">
                <a:latin typeface="Meiryo UI" panose="020B0604030504040204" pitchFamily="50" charset="-128"/>
                <a:ea typeface="Meiryo UI" panose="020B0604030504040204" pitchFamily="50" charset="-128"/>
                <a:cs typeface="Meiryo UI" panose="020B0604030504040204" pitchFamily="50" charset="-128"/>
              </a:rPr>
              <a:t>　高齢化や単独世帯の増加に加え、女性の社会参画、結婚やライフスタイルに対する価値観の多様化、在留外国人の増加などの社会の変化を背景に、「夫婦と子供」という戦後の標準的な世帯モデルが崩壊し、「生活単位の個人化」が進んでいるといえ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nSpc>
                <a:spcPct val="120000"/>
              </a:lnSpc>
              <a:spcBef>
                <a:spcPts val="1200"/>
              </a:spcBef>
              <a:buFont typeface="Meiryo UI" panose="020B0604030504040204" pitchFamily="50" charset="-128"/>
              <a:buChar char="○"/>
            </a:pPr>
            <a:r>
              <a:rPr lang="ja-JP" altLang="en-US" dirty="0">
                <a:latin typeface="Meiryo UI" panose="020B0604030504040204" pitchFamily="50" charset="-128"/>
                <a:ea typeface="Meiryo UI" panose="020B0604030504040204" pitchFamily="50" charset="-128"/>
                <a:cs typeface="Meiryo UI" panose="020B0604030504040204" pitchFamily="50" charset="-128"/>
              </a:rPr>
              <a:t>　住まいに関するニーズについては、敷地や空間のゆとりだけでなく、健康管理・医療・介護サービス、食事・洗濯などの家事のサポートが用意された住まい、菜園やペット、</a:t>
            </a:r>
            <a:r>
              <a:rPr lang="en-US" altLang="ja-JP" dirty="0">
                <a:latin typeface="Meiryo UI" panose="020B0604030504040204" pitchFamily="50" charset="-128"/>
                <a:ea typeface="Meiryo UI" panose="020B0604030504040204" pitchFamily="50" charset="-128"/>
                <a:cs typeface="Meiryo UI" panose="020B0604030504040204" pitchFamily="50" charset="-128"/>
              </a:rPr>
              <a:t>DIY</a:t>
            </a:r>
            <a:r>
              <a:rPr lang="ja-JP" altLang="en-US" dirty="0">
                <a:latin typeface="Meiryo UI" panose="020B0604030504040204" pitchFamily="50" charset="-128"/>
                <a:ea typeface="Meiryo UI" panose="020B0604030504040204" pitchFamily="50" charset="-128"/>
                <a:cs typeface="Meiryo UI" panose="020B0604030504040204" pitchFamily="50" charset="-128"/>
              </a:rPr>
              <a:t>といった趣味を楽しめる住まい、価値観を共有する人と集まりコミュニケーションをとりながら暮らす住まいといった多様なニーズが認められます。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nSpc>
                <a:spcPct val="120000"/>
              </a:lnSpc>
              <a:spcBef>
                <a:spcPts val="1200"/>
              </a:spcBef>
              <a:buFont typeface="Meiryo UI" panose="020B0604030504040204" pitchFamily="50" charset="-128"/>
              <a:buChar char="○"/>
            </a:pPr>
            <a:r>
              <a:rPr lang="ja-JP" altLang="en-US" dirty="0">
                <a:latin typeface="Meiryo UI" panose="020B0604030504040204" pitchFamily="50" charset="-128"/>
                <a:ea typeface="Meiryo UI" panose="020B0604030504040204" pitchFamily="50" charset="-128"/>
                <a:cs typeface="Meiryo UI" panose="020B0604030504040204" pitchFamily="50" charset="-128"/>
              </a:rPr>
              <a:t>　また、シェアハウスのように一部を共同化した住まい方や在宅型テレワークなど働きながら暮らす住まい方への関心の高さもうかがえます</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nSpc>
                <a:spcPct val="120000"/>
              </a:lnSpc>
              <a:spcBef>
                <a:spcPts val="1200"/>
              </a:spcBef>
              <a:buFont typeface="Meiryo UI" panose="020B0604030504040204" pitchFamily="50" charset="-128"/>
              <a:buChar char="○"/>
            </a:pPr>
            <a:r>
              <a:rPr lang="ja-JP" altLang="en-US" smtClean="0">
                <a:latin typeface="Meiryo UI" panose="020B0604030504040204" pitchFamily="50" charset="-128"/>
                <a:ea typeface="Meiryo UI" panose="020B0604030504040204" pitchFamily="50" charset="-128"/>
                <a:cs typeface="Meiryo UI" panose="020B0604030504040204" pitchFamily="50" charset="-128"/>
              </a:rPr>
              <a:t>　これら</a:t>
            </a:r>
            <a:r>
              <a:rPr lang="ja-JP" altLang="en-US" dirty="0">
                <a:latin typeface="Meiryo UI" panose="020B0604030504040204" pitchFamily="50" charset="-128"/>
                <a:ea typeface="Meiryo UI" panose="020B0604030504040204" pitchFamily="50" charset="-128"/>
                <a:cs typeface="Meiryo UI" panose="020B0604030504040204" pitchFamily="50" charset="-128"/>
              </a:rPr>
              <a:t>のニーズは、「単独」、「夫婦と子ども」、「夫婦のみ」、「ひとり親と子ども」といった世帯類型だけでなく</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、年齢に</a:t>
            </a:r>
            <a:r>
              <a:rPr lang="ja-JP" altLang="en-US" dirty="0">
                <a:latin typeface="Meiryo UI" panose="020B0604030504040204" pitchFamily="50" charset="-128"/>
                <a:ea typeface="Meiryo UI" panose="020B0604030504040204" pitchFamily="50" charset="-128"/>
                <a:cs typeface="Meiryo UI" panose="020B0604030504040204" pitchFamily="50" charset="-128"/>
              </a:rPr>
              <a:t>よってもその傾向が異なることから</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、年代</a:t>
            </a:r>
            <a:r>
              <a:rPr lang="ja-JP" altLang="en-US" dirty="0">
                <a:latin typeface="Meiryo UI" panose="020B0604030504040204" pitchFamily="50" charset="-128"/>
                <a:ea typeface="Meiryo UI" panose="020B0604030504040204" pitchFamily="50" charset="-128"/>
                <a:cs typeface="Meiryo UI" panose="020B0604030504040204" pitchFamily="50" charset="-128"/>
              </a:rPr>
              <a:t>別に類型化を行うなど、よりきめ</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細やかにニーズを捉えていく</a:t>
            </a:r>
            <a:r>
              <a:rPr lang="ja-JP" altLang="en-US" smtClean="0">
                <a:latin typeface="Meiryo UI" panose="020B0604030504040204" pitchFamily="50" charset="-128"/>
                <a:ea typeface="Meiryo UI" panose="020B0604030504040204" pitchFamily="50" charset="-128"/>
                <a:cs typeface="Meiryo UI" panose="020B0604030504040204" pitchFamily="50" charset="-128"/>
              </a:rPr>
              <a:t>ことが必要</a:t>
            </a:r>
            <a:r>
              <a:rPr lang="ja-JP" altLang="en-US" dirty="0">
                <a:latin typeface="Meiryo UI" panose="020B0604030504040204" pitchFamily="50" charset="-128"/>
                <a:ea typeface="Meiryo UI" panose="020B0604030504040204" pitchFamily="50" charset="-128"/>
                <a:cs typeface="Meiryo UI" panose="020B0604030504040204" pitchFamily="50" charset="-128"/>
              </a:rPr>
              <a:t>です。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nSpc>
                <a:spcPct val="120000"/>
              </a:lnSpc>
              <a:spcBef>
                <a:spcPts val="1200"/>
              </a:spcBef>
              <a:buFont typeface="Meiryo UI" panose="020B0604030504040204" pitchFamily="50" charset="-128"/>
              <a:buChar char="○"/>
            </a:pPr>
            <a:r>
              <a:rPr lang="ja-JP" altLang="en-US" dirty="0">
                <a:latin typeface="Meiryo UI" panose="020B0604030504040204" pitchFamily="50" charset="-128"/>
                <a:ea typeface="Meiryo UI" panose="020B0604030504040204" pitchFamily="50" charset="-128"/>
                <a:cs typeface="Meiryo UI" panose="020B0604030504040204" pitchFamily="50" charset="-128"/>
              </a:rPr>
              <a:t>　加えて、今後増加が予想される外国人世帯が共生しながら暮らすための環境整備が求められています。</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nSpc>
                <a:spcPct val="120000"/>
              </a:lnSpc>
              <a:spcBef>
                <a:spcPts val="1200"/>
              </a:spcBef>
              <a:buFont typeface="Meiryo UI" panose="020B0604030504040204" pitchFamily="50" charset="-128"/>
              <a:buChar char="○"/>
            </a:pPr>
            <a:r>
              <a:rPr lang="ja-JP" altLang="en-US" dirty="0">
                <a:latin typeface="Meiryo UI" panose="020B0604030504040204" pitchFamily="50" charset="-128"/>
                <a:ea typeface="Meiryo UI" panose="020B0604030504040204" pitchFamily="50" charset="-128"/>
                <a:cs typeface="Meiryo UI" panose="020B0604030504040204" pitchFamily="50" charset="-128"/>
              </a:rPr>
              <a:t>　こうした様々なニーズに対応した住まいのあり方について、引き続き検討を進める必要があります。</a:t>
            </a:r>
          </a:p>
          <a:p>
            <a:pPr marL="88900" lvl="0" indent="-88900">
              <a:lnSpc>
                <a:spcPct val="120000"/>
              </a:lnSpc>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318718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323527" y="909247"/>
            <a:ext cx="4752529" cy="1727665"/>
          </a:xfrm>
          <a:prstGeom prst="roundRect">
            <a:avLst>
              <a:gd name="adj" fmla="val 896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課題検討の方向性＜全体イメージ＞　</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a:spLocks noGrp="1"/>
          </p:cNvSpPr>
          <p:nvPr>
            <p:ph type="sldNum" sz="quarter" idx="12"/>
          </p:nvPr>
        </p:nvSpPr>
        <p:spPr>
          <a:xfrm>
            <a:off x="7010400" y="6517782"/>
            <a:ext cx="2133600" cy="365125"/>
          </a:xfrm>
        </p:spPr>
        <p:txBody>
          <a:bodyPr/>
          <a:lstStyle/>
          <a:p>
            <a:fld id="{BEBE85B1-8F12-4F7B-A383-E6CF6791D3DF}" type="slidenum">
              <a:rPr kumimoji="1" lang="ja-JP" altLang="en-US" sz="16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fld>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417724" y="1043974"/>
            <a:ext cx="2721301" cy="297322"/>
          </a:xfrm>
          <a:prstGeom prst="rect">
            <a:avLst/>
          </a:prstGeom>
          <a:ln/>
        </p:spPr>
        <p:style>
          <a:lnRef idx="1">
            <a:schemeClr val="accent5"/>
          </a:lnRef>
          <a:fillRef idx="2">
            <a:schemeClr val="accent5"/>
          </a:fillRef>
          <a:effectRef idx="1">
            <a:schemeClr val="accent5"/>
          </a:effectRef>
          <a:fontRef idx="minor">
            <a:schemeClr val="dk1"/>
          </a:fontRef>
        </p:style>
        <p:txBody>
          <a:bodyPr vert="horz"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戦後の標準的な世帯モデル</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5508104" y="909248"/>
            <a:ext cx="3554010" cy="1727664"/>
          </a:xfrm>
          <a:prstGeom prst="roundRect">
            <a:avLst>
              <a:gd name="adj" fmla="val 896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5580112" y="1340769"/>
            <a:ext cx="3419872" cy="1175350"/>
          </a:xfrm>
          <a:prstGeom prst="rect">
            <a:avLst/>
          </a:prstGeom>
          <a:solidFill>
            <a:schemeClr val="bg1"/>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nSpc>
                <a:spcPct val="120000"/>
              </a:lnSpc>
            </a:pP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・「夫婦と子供」世帯の居住</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を前提としたプラン</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n</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ＬＤＫ）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ct val="1200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・同居親族要件を課した公営住宅施策</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ct val="120000"/>
              </a:lnSpc>
            </a:pP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・持家政策の推進</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a:xfrm>
            <a:off x="201094" y="4225732"/>
            <a:ext cx="8691385" cy="2566954"/>
          </a:xfrm>
          <a:prstGeom prst="roundRect">
            <a:avLst>
              <a:gd name="adj" fmla="val 8963"/>
            </a:avLst>
          </a:prstGeom>
          <a:noFill/>
          <a:ln w="44450"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角丸四角形 57"/>
          <p:cNvSpPr/>
          <p:nvPr/>
        </p:nvSpPr>
        <p:spPr>
          <a:xfrm>
            <a:off x="345106" y="4509120"/>
            <a:ext cx="5162997" cy="2160240"/>
          </a:xfrm>
          <a:prstGeom prst="roundRect">
            <a:avLst>
              <a:gd name="adj" fmla="val 896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円/楕円 24"/>
          <p:cNvSpPr/>
          <p:nvPr/>
        </p:nvSpPr>
        <p:spPr>
          <a:xfrm>
            <a:off x="340467" y="4725144"/>
            <a:ext cx="1783261" cy="1908845"/>
          </a:xfrm>
          <a:prstGeom prst="ellipse">
            <a:avLst/>
          </a:prstGeom>
          <a:solidFill>
            <a:schemeClr val="tx2">
              <a:lumMod val="60000"/>
              <a:lumOff val="4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1297656" y="2876976"/>
            <a:ext cx="6012668" cy="1056080"/>
          </a:xfrm>
          <a:prstGeom prst="rect">
            <a:avLst/>
          </a:prstGeom>
          <a:solidFill>
            <a:schemeClr val="tx2">
              <a:lumMod val="60000"/>
              <a:lumOff val="4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標準的な世帯モデルの崩壊</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・高齢化、単独世帯の増加</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・女性の社会参画、結婚やライフスタイルに対する価値観の多様化</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長寿命化</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の進展　　　　・在留外国人の増加　　　　　　　　　など</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二等辺三角形 28"/>
          <p:cNvSpPr/>
          <p:nvPr/>
        </p:nvSpPr>
        <p:spPr>
          <a:xfrm rot="10800000">
            <a:off x="611499" y="2776270"/>
            <a:ext cx="510217" cy="1449462"/>
          </a:xfrm>
          <a:prstGeom prst="triangle">
            <a:avLst/>
          </a:prstGeom>
          <a:solidFill>
            <a:schemeClr val="tx2">
              <a:lumMod val="60000"/>
              <a:lumOff val="4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201094" y="625332"/>
            <a:ext cx="8942906" cy="2063277"/>
          </a:xfrm>
          <a:prstGeom prst="roundRect">
            <a:avLst>
              <a:gd name="adj" fmla="val 8963"/>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2857612" y="476672"/>
            <a:ext cx="3442580" cy="297321"/>
          </a:xfrm>
          <a:prstGeom prst="rect">
            <a:avLst/>
          </a:prstGeom>
          <a:ln/>
        </p:spPr>
        <p:style>
          <a:lnRef idx="0">
            <a:schemeClr val="accent1"/>
          </a:lnRef>
          <a:fillRef idx="3">
            <a:schemeClr val="accent1"/>
          </a:fillRef>
          <a:effectRef idx="3">
            <a:schemeClr val="accent1"/>
          </a:effectRef>
          <a:fontRef idx="minor">
            <a:schemeClr val="lt1"/>
          </a:fontRef>
        </p:style>
        <p:txBody>
          <a:bodyPr vert="horz" rtlCol="0" anchor="ctr"/>
          <a:lstStyle/>
          <a:p>
            <a:pPr algn="ctr"/>
            <a:r>
              <a:rPr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標準的な</a:t>
            </a:r>
            <a:r>
              <a:rPr kumimoji="1"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世帯を対象とした住まい</a:t>
            </a:r>
            <a:endParaRPr kumimoji="1" lang="en-US" altLang="ja-JP"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a:xfrm>
            <a:off x="395536" y="4509120"/>
            <a:ext cx="3456384" cy="297321"/>
          </a:xfrm>
          <a:prstGeom prst="rect">
            <a:avLst/>
          </a:prstGeom>
          <a:ln/>
        </p:spPr>
        <p:style>
          <a:lnRef idx="1">
            <a:schemeClr val="accent5"/>
          </a:lnRef>
          <a:fillRef idx="2">
            <a:schemeClr val="accent5"/>
          </a:fillRef>
          <a:effectRef idx="1">
            <a:schemeClr val="accent5"/>
          </a:effectRef>
          <a:fontRef idx="minor">
            <a:schemeClr val="dk1"/>
          </a:fontRef>
        </p:style>
        <p:txBody>
          <a:bodyPr vert="horz"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世帯の多様化（生活単位の個人化）</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二等辺三角形 6"/>
          <p:cNvSpPr/>
          <p:nvPr/>
        </p:nvSpPr>
        <p:spPr>
          <a:xfrm rot="16200000">
            <a:off x="4589723" y="1684701"/>
            <a:ext cx="1408861" cy="253972"/>
          </a:xfrm>
          <a:prstGeom prst="triangle">
            <a:avLst/>
          </a:prstGeom>
          <a:solidFill>
            <a:schemeClr val="tx2">
              <a:lumMod val="60000"/>
              <a:lumOff val="4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2195736" y="1379372"/>
            <a:ext cx="2767535" cy="1136746"/>
          </a:xfrm>
          <a:prstGeom prst="rect">
            <a:avLst/>
          </a:prstGeom>
          <a:solidFill>
            <a:schemeClr val="bg1"/>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ニーズ</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92075" indent="-92075"/>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・食寝分離、家族団らん、世帯人数に合わせた個室の確保</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・戦後の住宅不足の解消</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円/楕円 34"/>
          <p:cNvSpPr/>
          <p:nvPr/>
        </p:nvSpPr>
        <p:spPr>
          <a:xfrm>
            <a:off x="501975" y="1451646"/>
            <a:ext cx="1591363" cy="869145"/>
          </a:xfrm>
          <a:prstGeom prst="ellipse">
            <a:avLst/>
          </a:prstGeom>
          <a:solidFill>
            <a:schemeClr val="tx2">
              <a:lumMod val="60000"/>
              <a:lumOff val="4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夫婦と子供</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gn="ct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世帯を主</a:t>
            </a:r>
            <a:endPar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2411760" y="4869159"/>
            <a:ext cx="3024336" cy="1764829"/>
          </a:xfrm>
          <a:prstGeom prst="rect">
            <a:avLst/>
          </a:prstGeom>
          <a:solidFill>
            <a:schemeClr val="bg1"/>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nSpc>
                <a:spcPct val="120000"/>
              </a:lnSpc>
            </a:pP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多様なニーズ</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92075" indent="-92075">
              <a:lnSpc>
                <a:spcPct val="1200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・健康管理・医療・介護サービス</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ct val="1200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・家事（食事・洗濯）サポート</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ct val="1200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・菜園やペット、</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DIY</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といった趣味</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ct val="1200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・価値観の共有、コミュニケーション</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ct val="1200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・外国人世帯との共生　　など</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二等辺三角形 37"/>
          <p:cNvSpPr/>
          <p:nvPr/>
        </p:nvSpPr>
        <p:spPr>
          <a:xfrm rot="5400000">
            <a:off x="4982517" y="5518614"/>
            <a:ext cx="1408861" cy="253971"/>
          </a:xfrm>
          <a:prstGeom prst="triangle">
            <a:avLst/>
          </a:prstGeom>
          <a:solidFill>
            <a:schemeClr val="tx2">
              <a:lumMod val="60000"/>
              <a:lumOff val="4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角丸四角形 44"/>
          <p:cNvSpPr/>
          <p:nvPr/>
        </p:nvSpPr>
        <p:spPr>
          <a:xfrm>
            <a:off x="5940152" y="4509121"/>
            <a:ext cx="2808312" cy="2160240"/>
          </a:xfrm>
          <a:prstGeom prst="roundRect">
            <a:avLst>
              <a:gd name="adj" fmla="val 896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6075784" y="4575578"/>
            <a:ext cx="1448544" cy="293582"/>
          </a:xfrm>
          <a:prstGeom prst="rect">
            <a:avLst/>
          </a:prstGeom>
          <a:ln/>
        </p:spPr>
        <p:style>
          <a:lnRef idx="1">
            <a:schemeClr val="accent5"/>
          </a:lnRef>
          <a:fillRef idx="2">
            <a:schemeClr val="accent5"/>
          </a:fillRef>
          <a:effectRef idx="1">
            <a:schemeClr val="accent5"/>
          </a:effectRef>
          <a:fontRef idx="minor">
            <a:schemeClr val="dk1"/>
          </a:fontRef>
        </p:style>
        <p:txBody>
          <a:bodyPr vert="horz"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住まいのあり方</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p:cNvSpPr/>
          <p:nvPr/>
        </p:nvSpPr>
        <p:spPr>
          <a:xfrm>
            <a:off x="6204712" y="4941168"/>
            <a:ext cx="2399736" cy="1604530"/>
          </a:xfrm>
          <a:prstGeom prst="rect">
            <a:avLst/>
          </a:prstGeom>
          <a:solidFill>
            <a:schemeClr val="bg1"/>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nSpc>
                <a:spcPct val="120000"/>
              </a:lnSpc>
            </a:pP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生活の一部を共同化して暮らす住まい方</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ct val="1200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・在宅でサービスを受けながら暮らす住まい方</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ct val="1200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・働きながら暮らす住まい方</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2411760" y="4077072"/>
            <a:ext cx="4320480" cy="297321"/>
          </a:xfrm>
          <a:prstGeom prst="rect">
            <a:avLst/>
          </a:prstGeom>
          <a:ln/>
        </p:spPr>
        <p:style>
          <a:lnRef idx="0">
            <a:schemeClr val="accent1"/>
          </a:lnRef>
          <a:fillRef idx="3">
            <a:schemeClr val="accent1"/>
          </a:fillRef>
          <a:effectRef idx="3">
            <a:schemeClr val="accent1"/>
          </a:effectRef>
          <a:fontRef idx="minor">
            <a:schemeClr val="lt1"/>
          </a:fontRef>
        </p:style>
        <p:txBody>
          <a:bodyPr vert="horz" rtlCol="0" anchor="ctr"/>
          <a:lstStyle/>
          <a:p>
            <a:pPr algn="ctr"/>
            <a:r>
              <a:rPr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多様な世帯のニーズ</a:t>
            </a:r>
            <a:r>
              <a:rPr kumimoji="1"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に対応した住まい</a:t>
            </a:r>
            <a:endParaRPr kumimoji="1" lang="en-US" altLang="ja-JP"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345106" y="4509120"/>
            <a:ext cx="5811070" cy="2160240"/>
          </a:xfrm>
          <a:prstGeom prst="roundRect">
            <a:avLst>
              <a:gd name="adj" fmla="val 896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・年代別の特徴</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・生涯独身</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・パラサイトシングル</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ＤＩＮＫｓ</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・一人親</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・外国人世帯　　など</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5652120" y="980728"/>
            <a:ext cx="1448544" cy="293582"/>
          </a:xfrm>
          <a:prstGeom prst="rect">
            <a:avLst/>
          </a:prstGeom>
          <a:ln/>
        </p:spPr>
        <p:style>
          <a:lnRef idx="1">
            <a:schemeClr val="accent5"/>
          </a:lnRef>
          <a:fillRef idx="2">
            <a:schemeClr val="accent5"/>
          </a:fillRef>
          <a:effectRef idx="1">
            <a:schemeClr val="accent5"/>
          </a:effectRef>
          <a:fontRef idx="minor">
            <a:schemeClr val="dk1"/>
          </a:fontRef>
        </p:style>
        <p:txBody>
          <a:bodyPr vert="horz" rtlCol="0" anchor="ctr"/>
          <a:lstStyle/>
          <a:p>
            <a:pPr algn="ct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供給</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410454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
          <p:cNvSpPr>
            <a:spLocks noGrp="1"/>
          </p:cNvSpPr>
          <p:nvPr>
            <p:ph type="sldNum" sz="quarter" idx="12"/>
          </p:nvPr>
        </p:nvSpPr>
        <p:spPr>
          <a:xfrm>
            <a:off x="8431648" y="6517782"/>
            <a:ext cx="712351" cy="365125"/>
          </a:xfrm>
        </p:spPr>
        <p:txBody>
          <a:bodyPr/>
          <a:lstStyle/>
          <a:p>
            <a:fld id="{BEBE85B1-8F12-4F7B-A383-E6CF6791D3DF}" type="slidenum">
              <a:rPr kumimoji="1" lang="ja-JP" altLang="en-US" sz="1600" smtClean="0">
                <a:solidFill>
                  <a:schemeClr val="tx1"/>
                </a:solidFill>
              </a:rPr>
              <a:t>29</a:t>
            </a:fld>
            <a:endParaRPr kumimoji="1" lang="ja-JP" altLang="en-US" sz="1600" dirty="0">
              <a:solidFill>
                <a:schemeClr val="tx1"/>
              </a:solidFill>
            </a:endParaRPr>
          </a:p>
        </p:txBody>
      </p:sp>
      <p:sp>
        <p:nvSpPr>
          <p:cNvPr id="6" name="Rectangle 1"/>
          <p:cNvSpPr>
            <a:spLocks noChangeArrowheads="1"/>
          </p:cNvSpPr>
          <p:nvPr/>
        </p:nvSpPr>
        <p:spPr bwMode="auto">
          <a:xfrm>
            <a:off x="0" y="2907825"/>
            <a:ext cx="9144000" cy="792088"/>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４．参考データ</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70657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回課題検討部会の意見①</a:t>
            </a: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3</a:t>
            </a:fld>
            <a:endParaRPr kumimoji="1" lang="ja-JP" altLang="en-US" sz="1600" dirty="0">
              <a:solidFill>
                <a:schemeClr val="tx1"/>
              </a:solidFill>
            </a:endParaRPr>
          </a:p>
        </p:txBody>
      </p:sp>
      <p:sp>
        <p:nvSpPr>
          <p:cNvPr id="3" name="正方形/長方形 2"/>
          <p:cNvSpPr/>
          <p:nvPr/>
        </p:nvSpPr>
        <p:spPr>
          <a:xfrm>
            <a:off x="179592" y="514990"/>
            <a:ext cx="8784896" cy="6078587"/>
          </a:xfrm>
          <a:prstGeom prst="rect">
            <a:avLst/>
          </a:prstGeom>
          <a:ln cmpd="sng">
            <a:noFill/>
          </a:ln>
        </p:spPr>
        <p:txBody>
          <a:bodyPr wrap="square">
            <a:spAutoFit/>
          </a:bodyPr>
          <a:lstStyle/>
          <a:p>
            <a:pPr marL="185738" lvl="0" indent="-185738">
              <a:spcBef>
                <a:spcPts val="1200"/>
              </a:spcBef>
            </a:pP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世帯の多様化、住まい方</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smtClean="0">
              <a:latin typeface="Meiryo UI" panose="020B0604030504040204" pitchFamily="50" charset="-128"/>
              <a:ea typeface="Meiryo UI" panose="020B0604030504040204" pitchFamily="50" charset="-128"/>
              <a:cs typeface="Meiryo UI" panose="020B0604030504040204" pitchFamily="50" charset="-128"/>
            </a:endParaRPr>
          </a:p>
          <a:p>
            <a:pPr marL="185738" lvl="0" indent="-185738">
              <a:spcBef>
                <a:spcPts val="12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 戦後</a:t>
            </a:r>
            <a:r>
              <a:rPr lang="ja-JP" altLang="en-US" dirty="0">
                <a:latin typeface="Meiryo UI" panose="020B0604030504040204" pitchFamily="50" charset="-128"/>
                <a:ea typeface="Meiryo UI" panose="020B0604030504040204" pitchFamily="50" charset="-128"/>
                <a:cs typeface="Meiryo UI" panose="020B0604030504040204" pitchFamily="50" charset="-128"/>
              </a:rPr>
              <a:t>の住宅政策は標準家族を意識した固定化した世帯概念で検討が行われたが、</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個人をベースとした住宅政策というのはどういうことかについて、原点に返って考えなければいけない</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p>
          <a:p>
            <a:pPr marL="185738" lvl="0" indent="-185738">
              <a:spcBef>
                <a:spcPts val="12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 単独</a:t>
            </a:r>
            <a:r>
              <a:rPr lang="ja-JP" altLang="en-US" dirty="0">
                <a:latin typeface="Meiryo UI" panose="020B0604030504040204" pitchFamily="50" charset="-128"/>
                <a:ea typeface="Meiryo UI" panose="020B0604030504040204" pitchFamily="50" charset="-128"/>
                <a:cs typeface="Meiryo UI" panose="020B0604030504040204" pitchFamily="50" charset="-128"/>
              </a:rPr>
              <a:t>世帯の増加や世帯の多様化が起こってきたときに、</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大阪府の</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住宅施策で</a:t>
            </a:r>
            <a:r>
              <a:rPr lang="ja-JP" altLang="en-US" u="sng" dirty="0">
                <a:latin typeface="Meiryo UI" panose="020B0604030504040204" pitchFamily="50" charset="-128"/>
                <a:ea typeface="Meiryo UI" panose="020B0604030504040204" pitchFamily="50" charset="-128"/>
                <a:cs typeface="Meiryo UI" panose="020B0604030504040204" pitchFamily="50" charset="-128"/>
              </a:rPr>
              <a:t>一体何が対応できるのか</a:t>
            </a:r>
            <a:r>
              <a:rPr lang="ja-JP" altLang="en-US" dirty="0">
                <a:latin typeface="Meiryo UI" panose="020B0604030504040204" pitchFamily="50" charset="-128"/>
                <a:ea typeface="Meiryo UI" panose="020B0604030504040204" pitchFamily="50" charset="-128"/>
                <a:cs typeface="Meiryo UI" panose="020B0604030504040204" pitchFamily="50" charset="-128"/>
              </a:rPr>
              <a:t>ということを整理した方がいい。</a:t>
            </a:r>
          </a:p>
          <a:p>
            <a:pPr marL="185738" lvl="0" indent="-185738">
              <a:spcBef>
                <a:spcPts val="12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 </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世帯</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の形態が変わったときに住宅を変えて</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いくよう</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な</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暮らし方が</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必要</a:t>
            </a:r>
            <a:r>
              <a:rPr lang="ja-JP" altLang="en-US" dirty="0">
                <a:latin typeface="Meiryo UI" panose="020B0604030504040204" pitchFamily="50" charset="-128"/>
                <a:ea typeface="Meiryo UI" panose="020B0604030504040204" pitchFamily="50" charset="-128"/>
                <a:cs typeface="Meiryo UI" panose="020B0604030504040204" pitchFamily="50" charset="-128"/>
              </a:rPr>
              <a:t>では</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spcBef>
                <a:spcPts val="12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〇 住まい方自体が多様化し、例えば</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ネットワーク居住、拠点居住など、生活空間の移動がある住まい方も特殊なものではなくなり</a:t>
            </a:r>
            <a:r>
              <a:rPr lang="ja-JP" altLang="en-US" dirty="0">
                <a:latin typeface="Meiryo UI" panose="020B0604030504040204" pitchFamily="50" charset="-128"/>
                <a:ea typeface="Meiryo UI" panose="020B0604030504040204" pitchFamily="50" charset="-128"/>
                <a:cs typeface="Meiryo UI" panose="020B0604030504040204" pitchFamily="50" charset="-128"/>
              </a:rPr>
              <a:t>、特に単独世帯はいろんな契機の中で、発生しやすくなってくると思う</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cs typeface="Meiryo UI" panose="020B0604030504040204" pitchFamily="50" charset="-128"/>
              </a:rPr>
              <a:t>〇 建築からどのぐらい経過した住宅があるなど分かれば検討の材料になるので</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は。</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（参考データ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P30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lvl="0" indent="-185738">
              <a:spcBef>
                <a:spcPts val="1200"/>
              </a:spcBef>
            </a:pP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単独世帯</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a:p>
            <a:pPr marL="185738" lvl="0" indent="-185738">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〇 </a:t>
            </a:r>
            <a:r>
              <a:rPr lang="ja-JP" altLang="en-US" u="sng" dirty="0">
                <a:latin typeface="Meiryo UI" panose="020B0604030504040204" pitchFamily="50" charset="-128"/>
                <a:ea typeface="Meiryo UI" panose="020B0604030504040204" pitchFamily="50" charset="-128"/>
                <a:cs typeface="Meiryo UI" panose="020B0604030504040204" pitchFamily="50" charset="-128"/>
              </a:rPr>
              <a:t>未婚の単独世帯は社会的なネットワークや、家族の繋がりがすごく薄く、孤立する危険性</a:t>
            </a:r>
            <a:r>
              <a:rPr lang="ja-JP" altLang="en-US" dirty="0">
                <a:latin typeface="Meiryo UI" panose="020B0604030504040204" pitchFamily="50" charset="-128"/>
                <a:ea typeface="Meiryo UI" panose="020B0604030504040204" pitchFamily="50" charset="-128"/>
                <a:cs typeface="Meiryo UI" panose="020B0604030504040204" pitchFamily="50" charset="-128"/>
              </a:rPr>
              <a:t>や、何かというときに</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サポートを得られない</a:t>
            </a:r>
            <a:r>
              <a:rPr lang="ja-JP" altLang="en-US" dirty="0">
                <a:latin typeface="Meiryo UI" panose="020B0604030504040204" pitchFamily="50" charset="-128"/>
                <a:ea typeface="Meiryo UI" panose="020B0604030504040204" pitchFamily="50" charset="-128"/>
                <a:cs typeface="Meiryo UI" panose="020B0604030504040204" pitchFamily="50" charset="-128"/>
              </a:rPr>
              <a:t>などの状況がある。</a:t>
            </a:r>
          </a:p>
          <a:p>
            <a:pPr marL="185738" lvl="0" indent="-185738">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〇 孤立や孤独死など、色んな問題があるが、</a:t>
            </a:r>
            <a:r>
              <a:rPr lang="ja-JP" altLang="en-US" u="sng" dirty="0">
                <a:latin typeface="Meiryo UI" panose="020B0604030504040204" pitchFamily="50" charset="-128"/>
                <a:ea typeface="Meiryo UI" panose="020B0604030504040204" pitchFamily="50" charset="-128"/>
                <a:cs typeface="Meiryo UI" panose="020B0604030504040204" pitchFamily="50" charset="-128"/>
              </a:rPr>
              <a:t>社会的な関わりをどんどん増やしていけるような、まちづくりとか、交流できる場を作ることを考えていく必要</a:t>
            </a:r>
            <a:r>
              <a:rPr lang="ja-JP" altLang="en-US" dirty="0">
                <a:latin typeface="Meiryo UI" panose="020B0604030504040204" pitchFamily="50" charset="-128"/>
                <a:ea typeface="Meiryo UI" panose="020B0604030504040204" pitchFamily="50" charset="-128"/>
                <a:cs typeface="Meiryo UI" panose="020B0604030504040204" pitchFamily="50" charset="-128"/>
              </a:rPr>
              <a:t>がある。</a:t>
            </a:r>
          </a:p>
          <a:p>
            <a:pPr marL="185738" lvl="0" indent="-185738">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〇 </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家族向けの住宅を単独者用に出来るのであれば、それを促進すれば、建てかえる必要がなくなる</a:t>
            </a:r>
            <a:r>
              <a:rPr lang="ja-JP" altLang="en-US" dirty="0">
                <a:latin typeface="Meiryo UI" panose="020B0604030504040204" pitchFamily="50" charset="-128"/>
                <a:ea typeface="Meiryo UI" panose="020B0604030504040204" pitchFamily="50" charset="-128"/>
                <a:cs typeface="Meiryo UI" panose="020B0604030504040204" pitchFamily="50" charset="-128"/>
              </a:rPr>
              <a:t>かもしれない。その辺りの技術的なことも教えてほしい。</a:t>
            </a:r>
          </a:p>
        </p:txBody>
      </p:sp>
    </p:spTree>
    <p:extLst>
      <p:ext uri="{BB962C8B-B14F-4D97-AF65-F5344CB8AC3E}">
        <p14:creationId xmlns:p14="http://schemas.microsoft.com/office/powerpoint/2010/main" val="15272994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府内の建築物の建築年の状況</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30</a:t>
            </a:fld>
            <a:endParaRPr kumimoji="1" lang="ja-JP" altLang="en-US" sz="1600" dirty="0">
              <a:solidFill>
                <a:schemeClr val="tx1"/>
              </a:solidFill>
            </a:endParaRPr>
          </a:p>
        </p:txBody>
      </p:sp>
      <p:sp>
        <p:nvSpPr>
          <p:cNvPr id="3" name="正方形/長方形 2"/>
          <p:cNvSpPr/>
          <p:nvPr/>
        </p:nvSpPr>
        <p:spPr>
          <a:xfrm>
            <a:off x="179592" y="620688"/>
            <a:ext cx="8784896" cy="757130"/>
          </a:xfrm>
          <a:prstGeom prst="rect">
            <a:avLst/>
          </a:prstGeom>
          <a:ln cmpd="sng">
            <a:solidFill>
              <a:schemeClr val="tx1"/>
            </a:solidFill>
          </a:ln>
        </p:spPr>
        <p:txBody>
          <a:bodyPr wrap="square">
            <a:spAutoFit/>
          </a:bodyPr>
          <a:lstStyle/>
          <a:p>
            <a:pPr marL="274638" lvl="0" indent="-274638">
              <a:lnSpc>
                <a:spcPct val="1200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住宅ストックの建築年別を見る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と、建築年数が判明しているもの（約</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350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万戸）のうち、昭和</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56</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年以前（旧耐震基準）のものは約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戸</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を占める。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2279100333"/>
              </p:ext>
            </p:extLst>
          </p:nvPr>
        </p:nvGraphicFramePr>
        <p:xfrm>
          <a:off x="724391" y="1772816"/>
          <a:ext cx="7416824" cy="4994374"/>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直線コネクタ 10"/>
          <p:cNvCxnSpPr/>
          <p:nvPr/>
        </p:nvCxnSpPr>
        <p:spPr>
          <a:xfrm>
            <a:off x="2560595" y="1889446"/>
            <a:ext cx="0" cy="4563889"/>
          </a:xfrm>
          <a:prstGeom prst="line">
            <a:avLst/>
          </a:prstGeom>
          <a:ln w="19050">
            <a:prstDash val="sysDot"/>
          </a:ln>
        </p:spPr>
        <p:style>
          <a:lnRef idx="1">
            <a:schemeClr val="accent2"/>
          </a:lnRef>
          <a:fillRef idx="0">
            <a:schemeClr val="accent2"/>
          </a:fillRef>
          <a:effectRef idx="0">
            <a:schemeClr val="accent2"/>
          </a:effectRef>
          <a:fontRef idx="minor">
            <a:schemeClr val="tx1"/>
          </a:fontRef>
        </p:style>
      </p:cxnSp>
      <p:cxnSp>
        <p:nvCxnSpPr>
          <p:cNvPr id="13" name="直線矢印コネクタ 12"/>
          <p:cNvCxnSpPr/>
          <p:nvPr/>
        </p:nvCxnSpPr>
        <p:spPr>
          <a:xfrm>
            <a:off x="2560595" y="1889446"/>
            <a:ext cx="792088" cy="0"/>
          </a:xfrm>
          <a:prstGeom prst="straightConnector1">
            <a:avLst/>
          </a:prstGeom>
          <a:ln w="19050">
            <a:prstDash val="sysDot"/>
            <a:tailEnd type="arrow" w="lg" len="lg"/>
          </a:ln>
        </p:spPr>
        <p:style>
          <a:lnRef idx="1">
            <a:schemeClr val="accent2"/>
          </a:lnRef>
          <a:fillRef idx="0">
            <a:schemeClr val="accent2"/>
          </a:fillRef>
          <a:effectRef idx="0">
            <a:schemeClr val="accent2"/>
          </a:effectRef>
          <a:fontRef idx="minor">
            <a:schemeClr val="tx1"/>
          </a:fontRef>
        </p:style>
      </p:cxnSp>
      <p:sp>
        <p:nvSpPr>
          <p:cNvPr id="14" name="テキスト ボックス 1"/>
          <p:cNvSpPr txBox="1"/>
          <p:nvPr/>
        </p:nvSpPr>
        <p:spPr>
          <a:xfrm>
            <a:off x="2696858" y="1972686"/>
            <a:ext cx="5142758" cy="376194"/>
          </a:xfrm>
          <a:prstGeom prst="rect">
            <a:avLst/>
          </a:prstGeom>
          <a:solidFill>
            <a:schemeClr val="accent1">
              <a:lumMod val="20000"/>
              <a:lumOff val="80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050" b="1" dirty="0" smtClean="0">
                <a:latin typeface="Meiryo UI" panose="020B0604030504040204" pitchFamily="50" charset="-128"/>
                <a:ea typeface="Meiryo UI" panose="020B0604030504040204" pitchFamily="50" charset="-128"/>
                <a:cs typeface="Meiryo UI" panose="020B0604030504040204" pitchFamily="50" charset="-128"/>
              </a:rPr>
              <a:t>S56</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年以降</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05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240</a:t>
            </a:r>
            <a:r>
              <a:rPr lang="ja-JP" altLang="en-US" sz="105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万戸</a:t>
            </a:r>
            <a:endParaRPr lang="ja-JP" altLang="en-US" sz="105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
          <p:cNvSpPr txBox="1"/>
          <p:nvPr/>
        </p:nvSpPr>
        <p:spPr>
          <a:xfrm>
            <a:off x="4929372" y="6583162"/>
            <a:ext cx="4035116" cy="3326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資料</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年住宅・土地統計調査」（総務省）より府作成</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
          <p:cNvSpPr txBox="1"/>
          <p:nvPr/>
        </p:nvSpPr>
        <p:spPr>
          <a:xfrm>
            <a:off x="7911625" y="1972686"/>
            <a:ext cx="1124871" cy="376194"/>
          </a:xfrm>
          <a:prstGeom prst="rect">
            <a:avLst/>
          </a:prstGeom>
          <a:solidFill>
            <a:schemeClr val="accent1">
              <a:lumMod val="20000"/>
              <a:lumOff val="80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不詳（空家等）　　</a:t>
            </a:r>
            <a:r>
              <a:rPr lang="ja-JP" altLang="en-US" sz="105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05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109</a:t>
            </a:r>
            <a:r>
              <a:rPr lang="ja-JP" altLang="en-US" sz="105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万戸</a:t>
            </a:r>
            <a:endParaRPr lang="ja-JP" altLang="en-US" sz="105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
          <p:cNvSpPr txBox="1"/>
          <p:nvPr/>
        </p:nvSpPr>
        <p:spPr>
          <a:xfrm>
            <a:off x="1552483" y="1972686"/>
            <a:ext cx="972108" cy="376194"/>
          </a:xfrm>
          <a:prstGeom prst="rect">
            <a:avLst/>
          </a:prstGeom>
          <a:solidFill>
            <a:schemeClr val="accent1">
              <a:lumMod val="20000"/>
              <a:lumOff val="80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050" b="1" dirty="0" smtClean="0">
                <a:latin typeface="Meiryo UI" panose="020B0604030504040204" pitchFamily="50" charset="-128"/>
                <a:ea typeface="Meiryo UI" panose="020B0604030504040204" pitchFamily="50" charset="-128"/>
                <a:cs typeface="Meiryo UI" panose="020B0604030504040204" pitchFamily="50" charset="-128"/>
              </a:rPr>
              <a:t>S56</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年以前</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05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110</a:t>
            </a:r>
            <a:r>
              <a:rPr lang="ja-JP" altLang="en-US" sz="105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万戸</a:t>
            </a:r>
            <a:endParaRPr lang="ja-JP" altLang="en-US" sz="105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1"/>
          <p:cNvSpPr txBox="1"/>
          <p:nvPr/>
        </p:nvSpPr>
        <p:spPr>
          <a:xfrm>
            <a:off x="260746" y="1532944"/>
            <a:ext cx="989375" cy="376194"/>
          </a:xfrm>
          <a:prstGeom prst="rect">
            <a:avLst/>
          </a:prstGeom>
          <a:solidFill>
            <a:schemeClr val="accent1">
              <a:lumMod val="20000"/>
              <a:lumOff val="80000"/>
            </a:schemeClr>
          </a:solidFill>
          <a:ln w="25400" cmpd="dbl">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住宅総数　　</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05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459</a:t>
            </a:r>
            <a:r>
              <a:rPr lang="ja-JP" altLang="en-US" sz="105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万戸</a:t>
            </a:r>
            <a:endParaRPr lang="ja-JP" altLang="en-US" sz="105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左大かっこ 22"/>
          <p:cNvSpPr/>
          <p:nvPr/>
        </p:nvSpPr>
        <p:spPr>
          <a:xfrm rot="5400000">
            <a:off x="4617251" y="-1368921"/>
            <a:ext cx="152635" cy="6292094"/>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テキスト ボックス 1"/>
          <p:cNvSpPr txBox="1"/>
          <p:nvPr/>
        </p:nvSpPr>
        <p:spPr>
          <a:xfrm>
            <a:off x="3222592" y="1471635"/>
            <a:ext cx="2941952" cy="223560"/>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建築年数が判明しているもの </a:t>
            </a:r>
            <a:r>
              <a:rPr lang="ja-JP" altLang="en-US" sz="105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05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350</a:t>
            </a:r>
            <a:r>
              <a:rPr lang="ja-JP" altLang="en-US" sz="105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万戸</a:t>
            </a:r>
            <a:endParaRPr lang="ja-JP" altLang="en-US" sz="105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345184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外国人向けの賃貸住宅、家賃債務保証</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31</a:t>
            </a:fld>
            <a:endParaRPr kumimoji="1" lang="ja-JP" altLang="en-US" sz="1600" dirty="0">
              <a:solidFill>
                <a:schemeClr val="tx1"/>
              </a:solidFill>
            </a:endParaRPr>
          </a:p>
        </p:txBody>
      </p:sp>
      <p:sp>
        <p:nvSpPr>
          <p:cNvPr id="3" name="正方形/長方形 2"/>
          <p:cNvSpPr/>
          <p:nvPr/>
        </p:nvSpPr>
        <p:spPr>
          <a:xfrm>
            <a:off x="179592" y="620688"/>
            <a:ext cx="8784896" cy="1089529"/>
          </a:xfrm>
          <a:prstGeom prst="rect">
            <a:avLst/>
          </a:prstGeom>
          <a:ln cmpd="sng">
            <a:solidFill>
              <a:schemeClr val="tx1"/>
            </a:solidFill>
          </a:ln>
        </p:spPr>
        <p:txBody>
          <a:bodyPr wrap="square">
            <a:spAutoFit/>
          </a:bodyPr>
          <a:lstStyle/>
          <a:p>
            <a:pPr marL="274638" lvl="0" indent="-274638">
              <a:lnSpc>
                <a:spcPct val="1200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近年、外国人を専門とした、賃貸住宅仲介、家賃債務保証、携帯電話契約などを行う事業者も現れはじめている。</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4638" lvl="0" indent="-274638">
              <a:lnSpc>
                <a:spcPct val="1200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近年の在留外国人の増加を受け、利用者数は増加を続けている。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536883" y="1844824"/>
            <a:ext cx="5616624" cy="576064"/>
          </a:xfrm>
          <a:prstGeom prst="rect">
            <a:avLst/>
          </a:prstGeom>
          <a:no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株式</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会社</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グローバルトラストネットワークスの例</a:t>
            </a:r>
            <a:endPar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295636" y="2236422"/>
            <a:ext cx="6552728" cy="4633581"/>
          </a:xfrm>
          <a:prstGeom prst="rect">
            <a:avLst/>
          </a:prstGeom>
          <a:ln>
            <a:solidFill>
              <a:schemeClr val="tx1"/>
            </a:solidFill>
          </a:ln>
        </p:spPr>
      </p:pic>
    </p:spTree>
    <p:extLst>
      <p:ext uri="{BB962C8B-B14F-4D97-AF65-F5344CB8AC3E}">
        <p14:creationId xmlns:p14="http://schemas.microsoft.com/office/powerpoint/2010/main" val="25545882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公的賃貸住宅の取組（</a:t>
            </a:r>
            <a:r>
              <a:rPr lang="en-US" altLang="ja-JP"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UR</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賃貸住宅）</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32</a:t>
            </a:fld>
            <a:endParaRPr kumimoji="1" lang="ja-JP" altLang="en-US" sz="1600" dirty="0">
              <a:solidFill>
                <a:schemeClr val="tx1"/>
              </a:solidFill>
            </a:endParaRPr>
          </a:p>
        </p:txBody>
      </p:sp>
      <p:sp>
        <p:nvSpPr>
          <p:cNvPr id="3" name="正方形/長方形 2"/>
          <p:cNvSpPr/>
          <p:nvPr/>
        </p:nvSpPr>
        <p:spPr>
          <a:xfrm>
            <a:off x="179592" y="620688"/>
            <a:ext cx="8784896" cy="424732"/>
          </a:xfrm>
          <a:prstGeom prst="rect">
            <a:avLst/>
          </a:prstGeom>
          <a:ln cmpd="sng">
            <a:solidFill>
              <a:schemeClr val="tx1"/>
            </a:solidFill>
          </a:ln>
        </p:spPr>
        <p:txBody>
          <a:bodyPr wrap="square">
            <a:spAutoFit/>
          </a:bodyPr>
          <a:lstStyle/>
          <a:p>
            <a:pPr marL="274638" lvl="0" indent="-274638">
              <a:lnSpc>
                <a:spcPct val="1200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UR</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賃貸住宅団地を活用し、地域の医療福祉拠点の形成に向けた取り組みを実施。</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0" y="1138274"/>
            <a:ext cx="6084168" cy="3693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■関連する取組事例（</a:t>
            </a:r>
            <a:r>
              <a:rPr lang="zh-CN"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地域医療福祉</a:t>
            </a:r>
            <a:r>
              <a:rPr lang="zh-CN"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拠点化</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a:picLocks noChangeAspect="1"/>
          </p:cNvPicPr>
          <p:nvPr/>
        </p:nvPicPr>
        <p:blipFill rotWithShape="1">
          <a:blip r:embed="rId3"/>
          <a:srcRect l="2405" t="19485" r="26203" b="13578"/>
          <a:stretch/>
        </p:blipFill>
        <p:spPr>
          <a:xfrm>
            <a:off x="155205" y="4286508"/>
            <a:ext cx="4878269" cy="2571491"/>
          </a:xfrm>
          <a:prstGeom prst="rect">
            <a:avLst/>
          </a:prstGeom>
        </p:spPr>
      </p:pic>
      <p:sp>
        <p:nvSpPr>
          <p:cNvPr id="17" name="テキスト ボックス 1"/>
          <p:cNvSpPr txBox="1"/>
          <p:nvPr/>
        </p:nvSpPr>
        <p:spPr>
          <a:xfrm>
            <a:off x="7020272" y="6595802"/>
            <a:ext cx="3024336" cy="37619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出典</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都市再生機構</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HP</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rotWithShape="1">
          <a:blip r:embed="rId4"/>
          <a:srcRect l="1851" t="28344" r="48340" b="31297"/>
          <a:stretch/>
        </p:blipFill>
        <p:spPr>
          <a:xfrm>
            <a:off x="5148108" y="4334518"/>
            <a:ext cx="3384332" cy="1541751"/>
          </a:xfrm>
          <a:prstGeom prst="rect">
            <a:avLst/>
          </a:prstGeom>
        </p:spPr>
      </p:pic>
      <p:pic>
        <p:nvPicPr>
          <p:cNvPr id="7" name="図 6"/>
          <p:cNvPicPr>
            <a:picLocks noChangeAspect="1"/>
          </p:cNvPicPr>
          <p:nvPr/>
        </p:nvPicPr>
        <p:blipFill rotWithShape="1">
          <a:blip r:embed="rId5"/>
          <a:srcRect l="16794" t="25391" r="15687" b="5704"/>
          <a:stretch/>
        </p:blipFill>
        <p:spPr>
          <a:xfrm>
            <a:off x="5106663" y="1748162"/>
            <a:ext cx="4032695" cy="2313841"/>
          </a:xfrm>
          <a:prstGeom prst="rect">
            <a:avLst/>
          </a:prstGeom>
        </p:spPr>
      </p:pic>
      <p:pic>
        <p:nvPicPr>
          <p:cNvPr id="9" name="図 8"/>
          <p:cNvPicPr>
            <a:picLocks noChangeAspect="1"/>
          </p:cNvPicPr>
          <p:nvPr/>
        </p:nvPicPr>
        <p:blipFill rotWithShape="1">
          <a:blip r:embed="rId6"/>
          <a:srcRect l="15687" t="17516" r="18455" b="26376"/>
          <a:stretch/>
        </p:blipFill>
        <p:spPr>
          <a:xfrm>
            <a:off x="0" y="1556792"/>
            <a:ext cx="5111305" cy="2448272"/>
          </a:xfrm>
          <a:prstGeom prst="rect">
            <a:avLst/>
          </a:prstGeom>
        </p:spPr>
      </p:pic>
    </p:spTree>
    <p:extLst>
      <p:ext uri="{BB962C8B-B14F-4D97-AF65-F5344CB8AC3E}">
        <p14:creationId xmlns:p14="http://schemas.microsoft.com/office/powerpoint/2010/main" val="27175473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公的賃貸住宅の取組（大阪府住宅供給公社賃貸住宅）</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33</a:t>
            </a:fld>
            <a:endParaRPr kumimoji="1" lang="ja-JP" altLang="en-US" sz="1600" dirty="0">
              <a:solidFill>
                <a:schemeClr val="tx1"/>
              </a:solidFill>
            </a:endParaRPr>
          </a:p>
        </p:txBody>
      </p:sp>
      <p:sp>
        <p:nvSpPr>
          <p:cNvPr id="3" name="正方形/長方形 2"/>
          <p:cNvSpPr/>
          <p:nvPr/>
        </p:nvSpPr>
        <p:spPr>
          <a:xfrm>
            <a:off x="179592" y="620688"/>
            <a:ext cx="8784896" cy="757130"/>
          </a:xfrm>
          <a:prstGeom prst="rect">
            <a:avLst/>
          </a:prstGeom>
          <a:ln cmpd="sng">
            <a:solidFill>
              <a:schemeClr val="tx1"/>
            </a:solidFill>
          </a:ln>
        </p:spPr>
        <p:txBody>
          <a:bodyPr wrap="square">
            <a:spAutoFit/>
          </a:bodyPr>
          <a:lstStyle/>
          <a:p>
            <a:pPr marL="274638" lvl="0" indent="-274638">
              <a:lnSpc>
                <a:spcPct val="1200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公社賃貸住宅ストックを活用</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、高齢者支援サービスや子育て世帯向けのリノベーション、多世代交流などの取組を実施。</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0" y="1331476"/>
            <a:ext cx="3251501" cy="3693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■関連する取組事例</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
          <p:cNvSpPr txBox="1"/>
          <p:nvPr/>
        </p:nvSpPr>
        <p:spPr>
          <a:xfrm>
            <a:off x="191361" y="4509120"/>
            <a:ext cx="4280493" cy="274311"/>
          </a:xfrm>
          <a:prstGeom prst="rect">
            <a:avLst/>
          </a:prstGeom>
          <a:solidFill>
            <a:schemeClr val="accent1">
              <a:lumMod val="20000"/>
              <a:lumOff val="80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茶山台としょかん</a:t>
            </a:r>
            <a:endParaRPr lang="en-US" altLang="ja-JP" sz="1400" dirty="0">
              <a:latin typeface="Meiryo UI" panose="020B0604030504040204" pitchFamily="50" charset="-128"/>
              <a:ea typeface="Meiryo UI" panose="020B0604030504040204" pitchFamily="50" charset="-128"/>
            </a:endParaRPr>
          </a:p>
        </p:txBody>
      </p:sp>
      <p:sp>
        <p:nvSpPr>
          <p:cNvPr id="22" name="正方形/長方形 21"/>
          <p:cNvSpPr/>
          <p:nvPr/>
        </p:nvSpPr>
        <p:spPr>
          <a:xfrm>
            <a:off x="191361" y="4869428"/>
            <a:ext cx="1716344" cy="1881284"/>
          </a:xfrm>
          <a:prstGeom prst="rect">
            <a:avLst/>
          </a:prstGeom>
        </p:spPr>
        <p:txBody>
          <a:bodyPr wrap="square">
            <a:spAutoFit/>
          </a:bodyPr>
          <a:lstStyle/>
          <a:p>
            <a:pPr>
              <a:lnSpc>
                <a:spcPct val="13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泉北ニュータウンの茶山台団地において団地再生に向けたモデル的な</a:t>
            </a:r>
          </a:p>
          <a:p>
            <a:pPr>
              <a:lnSpc>
                <a:spcPct val="13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プロジェクトを推進しており、団地の集会所を多世代が交流できる</a:t>
            </a:r>
          </a:p>
          <a:p>
            <a:pPr>
              <a:lnSpc>
                <a:spcPct val="13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小さな</a:t>
            </a:r>
            <a:r>
              <a:rPr lang="ja-JP" altLang="en-US" sz="1000" dirty="0" err="1">
                <a:latin typeface="メイリオ" panose="020B0604030504040204" pitchFamily="50" charset="-128"/>
                <a:ea typeface="メイリオ" panose="020B0604030504040204" pitchFamily="50" charset="-128"/>
                <a:cs typeface="メイリオ" panose="020B0604030504040204" pitchFamily="50" charset="-128"/>
              </a:rPr>
              <a:t>としょ</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かん</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茶山台としょかん</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として活用しています。</a:t>
            </a:r>
          </a:p>
        </p:txBody>
      </p:sp>
      <p:pic>
        <p:nvPicPr>
          <p:cNvPr id="27" name="図 26" descr="画像に含まれている可能性があるもの:1人以上、座ってる(複数の人)、テーブル"/>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5040237"/>
            <a:ext cx="2185626" cy="1616975"/>
          </a:xfrm>
          <a:prstGeom prst="rect">
            <a:avLst/>
          </a:prstGeom>
          <a:noFill/>
          <a:ln>
            <a:solidFill>
              <a:schemeClr val="tx1"/>
            </a:solidFill>
          </a:ln>
        </p:spPr>
      </p:pic>
      <p:sp>
        <p:nvSpPr>
          <p:cNvPr id="28" name="テキスト ボックス 1"/>
          <p:cNvSpPr txBox="1"/>
          <p:nvPr/>
        </p:nvSpPr>
        <p:spPr>
          <a:xfrm>
            <a:off x="4696447" y="1778306"/>
            <a:ext cx="4280493" cy="274311"/>
          </a:xfrm>
          <a:prstGeom prst="rect">
            <a:avLst/>
          </a:prstGeom>
          <a:solidFill>
            <a:schemeClr val="accent1">
              <a:lumMod val="20000"/>
              <a:lumOff val="80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dirty="0" smtClean="0">
                <a:latin typeface="Meiryo UI" panose="020B0604030504040204" pitchFamily="50" charset="-128"/>
                <a:ea typeface="Meiryo UI" panose="020B0604030504040204" pitchFamily="50" charset="-128"/>
              </a:rPr>
              <a:t>ニコイチ</a:t>
            </a:r>
            <a:endParaRPr lang="en-US" altLang="ja-JP" sz="1400" dirty="0">
              <a:latin typeface="Meiryo UI" panose="020B0604030504040204" pitchFamily="50" charset="-128"/>
              <a:ea typeface="Meiryo UI" panose="020B0604030504040204" pitchFamily="50" charset="-128"/>
            </a:endParaRPr>
          </a:p>
        </p:txBody>
      </p:sp>
      <p:pic>
        <p:nvPicPr>
          <p:cNvPr id="2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210" t="63379" r="7480" b="2053"/>
          <a:stretch/>
        </p:blipFill>
        <p:spPr bwMode="auto">
          <a:xfrm>
            <a:off x="4744528" y="2150006"/>
            <a:ext cx="4184330" cy="1307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図 29"/>
          <p:cNvPicPr>
            <a:picLocks noChangeAspect="1"/>
          </p:cNvPicPr>
          <p:nvPr/>
        </p:nvPicPr>
        <p:blipFill rotWithShape="1">
          <a:blip r:embed="rId5" cstate="print">
            <a:extLst>
              <a:ext uri="{28A0092B-C50C-407E-A947-70E740481C1C}">
                <a14:useLocalDpi xmlns:a14="http://schemas.microsoft.com/office/drawing/2010/main" val="0"/>
              </a:ext>
            </a:extLst>
          </a:blip>
          <a:srcRect b="9220"/>
          <a:stretch/>
        </p:blipFill>
        <p:spPr>
          <a:xfrm>
            <a:off x="5033617" y="3418341"/>
            <a:ext cx="3697925" cy="2372211"/>
          </a:xfrm>
          <a:prstGeom prst="rect">
            <a:avLst/>
          </a:prstGeom>
        </p:spPr>
      </p:pic>
      <p:sp>
        <p:nvSpPr>
          <p:cNvPr id="31" name="テキスト ボックス 30"/>
          <p:cNvSpPr txBox="1"/>
          <p:nvPr/>
        </p:nvSpPr>
        <p:spPr>
          <a:xfrm>
            <a:off x="4932040" y="5796232"/>
            <a:ext cx="4850053" cy="830997"/>
          </a:xfrm>
          <a:prstGeom prst="rect">
            <a:avLst/>
          </a:prstGeom>
          <a:noFill/>
        </p:spPr>
        <p:txBody>
          <a:bodyPr wrap="square" rtlCol="0">
            <a:spAutoFit/>
          </a:bodyPr>
          <a:lstStyle/>
          <a:p>
            <a:r>
              <a:rPr lang="ja-JP" altLang="en-US" sz="1100" b="1" dirty="0" smtClean="0">
                <a:solidFill>
                  <a:srgbClr val="FFC000"/>
                </a:solidFill>
                <a:latin typeface="Meiryo UI" panose="020B0604030504040204" pitchFamily="50" charset="-128"/>
                <a:ea typeface="Meiryo UI" panose="020B0604030504040204" pitchFamily="50" charset="-128"/>
                <a:cs typeface="メイリオ" panose="020B0604030504040204" pitchFamily="50" charset="-128"/>
              </a:rPr>
              <a:t>プラン</a:t>
            </a:r>
            <a:r>
              <a:rPr lang="en-US" altLang="ja-JP" sz="1600" b="1" dirty="0" smtClean="0">
                <a:solidFill>
                  <a:srgbClr val="FFC000"/>
                </a:solidFill>
                <a:latin typeface="Meiryo UI" panose="020B0604030504040204" pitchFamily="50" charset="-128"/>
                <a:ea typeface="Meiryo UI" panose="020B0604030504040204" pitchFamily="50" charset="-128"/>
                <a:cs typeface="メイリオ" panose="020B0604030504040204" pitchFamily="50" charset="-128"/>
              </a:rPr>
              <a:t>1</a:t>
            </a:r>
            <a:r>
              <a:rPr lang="ja-JP" altLang="en-US" sz="1100" b="1" dirty="0" smtClean="0">
                <a:solidFill>
                  <a:srgbClr val="FFC000"/>
                </a:solidFill>
                <a:latin typeface="Meiryo UI" panose="020B0604030504040204" pitchFamily="50" charset="-128"/>
                <a:ea typeface="Meiryo UI" panose="020B0604030504040204" pitchFamily="50" charset="-128"/>
                <a:cs typeface="メイリオ" panose="020B0604030504040204" pitchFamily="50" charset="-128"/>
              </a:rPr>
              <a:t>　</a:t>
            </a:r>
            <a:r>
              <a:rPr lang="en-US" altLang="ja-JP" sz="1100" b="1" dirty="0" smtClean="0">
                <a:solidFill>
                  <a:srgbClr val="FFC000"/>
                </a:solidFill>
                <a:latin typeface="Meiryo UI" panose="020B0604030504040204" pitchFamily="50" charset="-128"/>
                <a:ea typeface="Meiryo UI" panose="020B0604030504040204" pitchFamily="50" charset="-128"/>
                <a:cs typeface="メイリオ" panose="020B0604030504040204" pitchFamily="50" charset="-128"/>
              </a:rPr>
              <a:t>2-3</a:t>
            </a:r>
            <a:r>
              <a:rPr lang="zh-TW" altLang="en-US" sz="1100" b="1" dirty="0" smtClean="0">
                <a:solidFill>
                  <a:srgbClr val="FFC000"/>
                </a:solidFill>
                <a:latin typeface="Meiryo UI" panose="020B0604030504040204" pitchFamily="50" charset="-128"/>
                <a:ea typeface="Meiryo UI" panose="020B0604030504040204" pitchFamily="50" charset="-128"/>
                <a:cs typeface="メイリオ" panose="020B0604030504040204" pitchFamily="50" charset="-128"/>
              </a:rPr>
              <a:t>棟</a:t>
            </a:r>
            <a:r>
              <a:rPr lang="en-US" altLang="zh-TW" sz="1100" b="1" dirty="0" smtClean="0">
                <a:solidFill>
                  <a:srgbClr val="FFC000"/>
                </a:solidFill>
                <a:latin typeface="Meiryo UI" panose="020B0604030504040204" pitchFamily="50" charset="-128"/>
                <a:ea typeface="Meiryo UI" panose="020B0604030504040204" pitchFamily="50" charset="-128"/>
                <a:cs typeface="メイリオ" panose="020B0604030504040204" pitchFamily="50" charset="-128"/>
              </a:rPr>
              <a:t>3</a:t>
            </a:r>
            <a:r>
              <a:rPr lang="zh-TW" altLang="en-US" sz="1100" b="1" dirty="0" smtClean="0">
                <a:solidFill>
                  <a:srgbClr val="FFC000"/>
                </a:solidFill>
                <a:latin typeface="Meiryo UI" panose="020B0604030504040204" pitchFamily="50" charset="-128"/>
                <a:ea typeface="Meiryo UI" panose="020B0604030504040204" pitchFamily="50" charset="-128"/>
                <a:cs typeface="メイリオ" panose="020B0604030504040204" pitchFamily="50" charset="-128"/>
              </a:rPr>
              <a:t>階</a:t>
            </a:r>
            <a:r>
              <a:rPr lang="en-US" altLang="zh-TW" sz="1100" b="1" dirty="0" smtClean="0">
                <a:solidFill>
                  <a:srgbClr val="FFC000"/>
                </a:solidFill>
                <a:latin typeface="Meiryo UI" panose="020B0604030504040204" pitchFamily="50" charset="-128"/>
                <a:ea typeface="Meiryo UI" panose="020B0604030504040204" pitchFamily="50" charset="-128"/>
                <a:cs typeface="メイリオ" panose="020B0604030504040204" pitchFamily="50" charset="-128"/>
              </a:rPr>
              <a:t>305</a:t>
            </a:r>
            <a:r>
              <a:rPr lang="zh-TW" altLang="en-US" sz="1100" b="1" dirty="0" smtClean="0">
                <a:solidFill>
                  <a:srgbClr val="FFC000"/>
                </a:solidFill>
                <a:latin typeface="Meiryo UI" panose="020B0604030504040204" pitchFamily="50" charset="-128"/>
                <a:ea typeface="Meiryo UI" panose="020B0604030504040204" pitchFamily="50" charset="-128"/>
                <a:cs typeface="メイリオ" panose="020B0604030504040204" pitchFamily="50" charset="-128"/>
              </a:rPr>
              <a:t>号室</a:t>
            </a:r>
            <a:r>
              <a:rPr lang="ja-JP" altLang="en-US" sz="1100" b="1" dirty="0" smtClean="0">
                <a:solidFill>
                  <a:srgbClr val="FFC000"/>
                </a:solidFill>
                <a:latin typeface="Meiryo UI" panose="020B0604030504040204" pitchFamily="50" charset="-128"/>
                <a:ea typeface="Meiryo UI" panose="020B0604030504040204" pitchFamily="50" charset="-128"/>
                <a:cs typeface="メイリオ" panose="020B0604030504040204" pitchFamily="50" charset="-128"/>
              </a:rPr>
              <a:t>　家賃 </a:t>
            </a:r>
            <a:r>
              <a:rPr lang="en-US" altLang="ja-JP" sz="1100" b="1" dirty="0" smtClean="0">
                <a:solidFill>
                  <a:srgbClr val="FFC000"/>
                </a:solidFill>
                <a:latin typeface="Meiryo UI" panose="020B0604030504040204" pitchFamily="50" charset="-128"/>
                <a:ea typeface="Meiryo UI" panose="020B0604030504040204" pitchFamily="50" charset="-128"/>
                <a:cs typeface="メイリオ" panose="020B0604030504040204" pitchFamily="50" charset="-128"/>
              </a:rPr>
              <a:t>85,000</a:t>
            </a:r>
            <a:r>
              <a:rPr lang="ja-JP" altLang="en-US" sz="1100" b="1" dirty="0" smtClean="0">
                <a:solidFill>
                  <a:srgbClr val="FFC000"/>
                </a:solidFill>
                <a:latin typeface="Meiryo UI" panose="020B0604030504040204" pitchFamily="50" charset="-128"/>
                <a:ea typeface="Meiryo UI" panose="020B0604030504040204" pitchFamily="50" charset="-128"/>
                <a:cs typeface="メイリオ" panose="020B0604030504040204" pitchFamily="50" charset="-128"/>
              </a:rPr>
              <a:t>円　</a:t>
            </a:r>
            <a:r>
              <a:rPr lang="ja-JP" altLang="en-US" sz="1100" b="1" dirty="0">
                <a:solidFill>
                  <a:srgbClr val="FFC000"/>
                </a:solidFill>
                <a:latin typeface="Meiryo UI" panose="020B0604030504040204" pitchFamily="50" charset="-128"/>
                <a:ea typeface="Meiryo UI" panose="020B0604030504040204" pitchFamily="50" charset="-128"/>
                <a:cs typeface="メイリオ" panose="020B0604030504040204" pitchFamily="50" charset="-128"/>
              </a:rPr>
              <a:t>募集</a:t>
            </a:r>
            <a:r>
              <a:rPr lang="ja-JP" altLang="en-US" sz="1100" b="1" dirty="0" smtClean="0">
                <a:solidFill>
                  <a:srgbClr val="FFC000"/>
                </a:solidFill>
                <a:latin typeface="Meiryo UI" panose="020B0604030504040204" pitchFamily="50" charset="-128"/>
                <a:ea typeface="Meiryo UI" panose="020B0604030504040204" pitchFamily="50" charset="-128"/>
                <a:cs typeface="メイリオ" panose="020B0604030504040204" pitchFamily="50" charset="-128"/>
              </a:rPr>
              <a:t>倍率 </a:t>
            </a:r>
            <a:r>
              <a:rPr lang="en-US" altLang="ja-JP" sz="1100" b="1" dirty="0" smtClean="0">
                <a:solidFill>
                  <a:srgbClr val="FFC000"/>
                </a:solidFill>
                <a:latin typeface="Meiryo UI" panose="020B0604030504040204" pitchFamily="50" charset="-128"/>
                <a:ea typeface="Meiryo UI" panose="020B0604030504040204" pitchFamily="50" charset="-128"/>
                <a:cs typeface="メイリオ" panose="020B0604030504040204" pitchFamily="50" charset="-128"/>
              </a:rPr>
              <a:t>11</a:t>
            </a:r>
            <a:r>
              <a:rPr lang="ja-JP" altLang="en-US" sz="1100" b="1" dirty="0">
                <a:solidFill>
                  <a:srgbClr val="FFC000"/>
                </a:solidFill>
                <a:latin typeface="Meiryo UI" panose="020B0604030504040204" pitchFamily="50" charset="-128"/>
                <a:ea typeface="Meiryo UI" panose="020B0604030504040204" pitchFamily="50" charset="-128"/>
                <a:cs typeface="メイリオ" panose="020B0604030504040204" pitchFamily="50" charset="-128"/>
              </a:rPr>
              <a:t>倍</a:t>
            </a:r>
            <a:endParaRPr lang="en-US" altLang="ja-JP" sz="1100" b="1" dirty="0" smtClean="0">
              <a:solidFill>
                <a:srgbClr val="FFC000"/>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200" b="1" dirty="0" smtClean="0">
                <a:solidFill>
                  <a:srgbClr val="FFC000"/>
                </a:solidFill>
                <a:latin typeface="Meiryo UI" panose="020B0604030504040204" pitchFamily="50" charset="-128"/>
                <a:ea typeface="Meiryo UI" panose="020B0604030504040204" pitchFamily="50" charset="-128"/>
                <a:cs typeface="メイリオ" panose="020B0604030504040204" pitchFamily="50" charset="-128"/>
              </a:rPr>
              <a:t>ママ</a:t>
            </a:r>
            <a:r>
              <a:rPr lang="ja-JP" altLang="en-US" sz="1200" b="1" dirty="0">
                <a:solidFill>
                  <a:srgbClr val="FFC000"/>
                </a:solidFill>
                <a:latin typeface="Meiryo UI" panose="020B0604030504040204" pitchFamily="50" charset="-128"/>
                <a:ea typeface="Meiryo UI" panose="020B0604030504040204" pitchFamily="50" charset="-128"/>
                <a:cs typeface="メイリオ" panose="020B0604030504040204" pitchFamily="50" charset="-128"/>
              </a:rPr>
              <a:t>が主役。充実のキッチン空間がある</a:t>
            </a:r>
            <a:r>
              <a:rPr lang="ja-JP" altLang="en-US" sz="1200" b="1" dirty="0" smtClean="0">
                <a:solidFill>
                  <a:srgbClr val="FFC000"/>
                </a:solidFill>
                <a:latin typeface="Meiryo UI" panose="020B0604030504040204" pitchFamily="50" charset="-128"/>
                <a:ea typeface="Meiryo UI" panose="020B0604030504040204" pitchFamily="50" charset="-128"/>
                <a:cs typeface="メイリオ" panose="020B0604030504040204" pitchFamily="50" charset="-128"/>
              </a:rPr>
              <a:t>家　１戸</a:t>
            </a:r>
            <a:endParaRPr lang="en-US" altLang="ja-JP" sz="1200" b="1" dirty="0" smtClean="0">
              <a:solidFill>
                <a:srgbClr val="FFC000"/>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000" b="1" dirty="0">
                <a:solidFill>
                  <a:srgbClr val="FFC000"/>
                </a:solidFill>
                <a:latin typeface="Meiryo UI" panose="020B0604030504040204" pitchFamily="50" charset="-128"/>
                <a:ea typeface="Meiryo UI" panose="020B0604030504040204" pitchFamily="50" charset="-128"/>
                <a:cs typeface="メイリオ" panose="020B0604030504040204" pitchFamily="50" charset="-128"/>
              </a:rPr>
              <a:t>間取り</a:t>
            </a:r>
            <a:r>
              <a:rPr lang="ja-JP" altLang="en-US" sz="1000" b="1" dirty="0" smtClean="0">
                <a:solidFill>
                  <a:srgbClr val="FFC000"/>
                </a:solidFill>
                <a:latin typeface="Meiryo UI" panose="020B0604030504040204" pitchFamily="50" charset="-128"/>
                <a:ea typeface="Meiryo UI" panose="020B0604030504040204" pitchFamily="50" charset="-128"/>
                <a:cs typeface="メイリオ" panose="020B0604030504040204" pitchFamily="50" charset="-128"/>
              </a:rPr>
              <a:t>：</a:t>
            </a:r>
            <a:r>
              <a:rPr lang="en-US" altLang="ja-JP" sz="1000" b="1" dirty="0" smtClean="0">
                <a:solidFill>
                  <a:srgbClr val="FFC000"/>
                </a:solidFill>
                <a:latin typeface="Meiryo UI" panose="020B0604030504040204" pitchFamily="50" charset="-128"/>
                <a:ea typeface="Meiryo UI" panose="020B0604030504040204" pitchFamily="50" charset="-128"/>
                <a:cs typeface="メイリオ" panose="020B0604030504040204" pitchFamily="50" charset="-128"/>
              </a:rPr>
              <a:t>2LDK</a:t>
            </a:r>
            <a:r>
              <a:rPr lang="ja-JP" altLang="en-US" sz="1000" b="1" dirty="0">
                <a:solidFill>
                  <a:srgbClr val="FFC000"/>
                </a:solidFill>
                <a:latin typeface="Meiryo UI" panose="020B0604030504040204" pitchFamily="50" charset="-128"/>
                <a:ea typeface="Meiryo UI" panose="020B0604030504040204" pitchFamily="50" charset="-128"/>
                <a:cs typeface="メイリオ" panose="020B0604030504040204" pitchFamily="50" charset="-128"/>
              </a:rPr>
              <a:t>＋</a:t>
            </a:r>
            <a:r>
              <a:rPr lang="en-US" altLang="ja-JP" sz="1000" b="1" dirty="0">
                <a:solidFill>
                  <a:srgbClr val="FFC000"/>
                </a:solidFill>
                <a:latin typeface="Meiryo UI" panose="020B0604030504040204" pitchFamily="50" charset="-128"/>
                <a:ea typeface="Meiryo UI" panose="020B0604030504040204" pitchFamily="50" charset="-128"/>
                <a:cs typeface="メイリオ" panose="020B0604030504040204" pitchFamily="50" charset="-128"/>
              </a:rPr>
              <a:t>2WIC</a:t>
            </a:r>
            <a:r>
              <a:rPr lang="ja-JP" altLang="en-US" sz="1000" b="1" dirty="0" smtClean="0">
                <a:solidFill>
                  <a:srgbClr val="FFC000"/>
                </a:solidFill>
                <a:latin typeface="Meiryo UI" panose="020B0604030504040204" pitchFamily="50" charset="-128"/>
                <a:ea typeface="Meiryo UI" panose="020B0604030504040204" pitchFamily="50" charset="-128"/>
                <a:cs typeface="メイリオ" panose="020B0604030504040204" pitchFamily="50" charset="-128"/>
              </a:rPr>
              <a:t>　住戸専有面積：</a:t>
            </a:r>
            <a:r>
              <a:rPr lang="en-US" altLang="ja-JP" sz="1000" b="1" dirty="0" smtClean="0">
                <a:solidFill>
                  <a:srgbClr val="FFC000"/>
                </a:solidFill>
                <a:latin typeface="Meiryo UI" panose="020B0604030504040204" pitchFamily="50" charset="-128"/>
                <a:ea typeface="Meiryo UI" panose="020B0604030504040204" pitchFamily="50" charset="-128"/>
                <a:cs typeface="メイリオ" panose="020B0604030504040204" pitchFamily="50" charset="-128"/>
              </a:rPr>
              <a:t>90.22</a:t>
            </a:r>
            <a:r>
              <a:rPr lang="ja-JP" altLang="en-US" sz="1000" b="1" dirty="0" smtClean="0">
                <a:solidFill>
                  <a:srgbClr val="FFC000"/>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000" dirty="0" smtClean="0">
                <a:solidFill>
                  <a:srgbClr val="FFC000"/>
                </a:solidFill>
                <a:latin typeface="Meiryo UI" panose="020B0604030504040204" pitchFamily="50" charset="-128"/>
                <a:ea typeface="Meiryo UI" panose="020B0604030504040204" pitchFamily="50" charset="-128"/>
                <a:cs typeface="メイリオ" panose="020B0604030504040204" pitchFamily="50" charset="-128"/>
              </a:rPr>
              <a:t>（</a:t>
            </a:r>
            <a:r>
              <a:rPr lang="en-US" altLang="ja-JP" sz="1000" dirty="0" smtClean="0">
                <a:solidFill>
                  <a:srgbClr val="FFC000"/>
                </a:solidFill>
                <a:latin typeface="Meiryo UI" panose="020B0604030504040204" pitchFamily="50" charset="-128"/>
                <a:ea typeface="Meiryo UI" panose="020B0604030504040204" pitchFamily="50" charset="-128"/>
                <a:cs typeface="メイリオ" panose="020B0604030504040204" pitchFamily="50" charset="-128"/>
              </a:rPr>
              <a:t>45.</a:t>
            </a:r>
            <a:r>
              <a:rPr lang="en-US" altLang="ja-JP" sz="1000" dirty="0">
                <a:solidFill>
                  <a:srgbClr val="FFC000"/>
                </a:solidFill>
                <a:latin typeface="Meiryo UI" panose="020B0604030504040204" pitchFamily="50" charset="-128"/>
                <a:ea typeface="Meiryo UI" panose="020B0604030504040204" pitchFamily="50" charset="-128"/>
                <a:cs typeface="メイリオ" panose="020B0604030504040204" pitchFamily="50" charset="-128"/>
              </a:rPr>
              <a:t>11</a:t>
            </a:r>
            <a:r>
              <a:rPr lang="ja-JP" altLang="en-US" sz="1000" dirty="0" smtClean="0">
                <a:solidFill>
                  <a:srgbClr val="FFC000"/>
                </a:solidFill>
                <a:latin typeface="Meiryo UI" panose="020B0604030504040204" pitchFamily="50" charset="-128"/>
                <a:ea typeface="Meiryo UI" panose="020B0604030504040204" pitchFamily="50" charset="-128"/>
                <a:cs typeface="メイリオ" panose="020B0604030504040204" pitchFamily="50" charset="-128"/>
              </a:rPr>
              <a:t>㎡</a:t>
            </a:r>
            <a:r>
              <a:rPr lang="en-US" altLang="ja-JP" sz="1000" dirty="0" smtClean="0">
                <a:solidFill>
                  <a:srgbClr val="FFC000"/>
                </a:solidFill>
                <a:latin typeface="Meiryo UI" panose="020B0604030504040204" pitchFamily="50" charset="-128"/>
                <a:ea typeface="Meiryo UI" panose="020B0604030504040204" pitchFamily="50" charset="-128"/>
                <a:cs typeface="メイリオ" panose="020B0604030504040204" pitchFamily="50" charset="-128"/>
              </a:rPr>
              <a:t>×2</a:t>
            </a:r>
            <a:r>
              <a:rPr lang="ja-JP" altLang="en-US" sz="1000" dirty="0" smtClean="0">
                <a:solidFill>
                  <a:srgbClr val="FFC000"/>
                </a:solidFill>
                <a:latin typeface="Meiryo UI" panose="020B0604030504040204" pitchFamily="50" charset="-128"/>
                <a:ea typeface="Meiryo UI" panose="020B0604030504040204" pitchFamily="50" charset="-128"/>
                <a:cs typeface="メイリオ" panose="020B0604030504040204" pitchFamily="50" charset="-128"/>
              </a:rPr>
              <a:t>）</a:t>
            </a:r>
            <a:endParaRPr lang="en-US" altLang="ja-JP" sz="1000" dirty="0" smtClean="0">
              <a:solidFill>
                <a:srgbClr val="FFC000"/>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000" b="1" dirty="0" smtClean="0">
                <a:solidFill>
                  <a:srgbClr val="FFC000"/>
                </a:solidFill>
                <a:latin typeface="Meiryo UI" panose="020B0604030504040204" pitchFamily="50" charset="-128"/>
                <a:ea typeface="Meiryo UI" panose="020B0604030504040204" pitchFamily="50" charset="-128"/>
                <a:cs typeface="メイリオ" panose="020B0604030504040204" pitchFamily="50" charset="-128"/>
              </a:rPr>
              <a:t>設計・</a:t>
            </a:r>
            <a:r>
              <a:rPr lang="ja-JP" altLang="en-US" sz="1000" b="1" dirty="0">
                <a:solidFill>
                  <a:srgbClr val="FFC000"/>
                </a:solidFill>
                <a:latin typeface="Meiryo UI" panose="020B0604030504040204" pitchFamily="50" charset="-128"/>
                <a:ea typeface="Meiryo UI" panose="020B0604030504040204" pitchFamily="50" charset="-128"/>
                <a:cs typeface="メイリオ" panose="020B0604030504040204" pitchFamily="50" charset="-128"/>
              </a:rPr>
              <a:t>施工：「新宅</a:t>
            </a:r>
            <a:r>
              <a:rPr lang="en-US" altLang="ja-JP" sz="1000" b="1" dirty="0">
                <a:solidFill>
                  <a:srgbClr val="FFC000"/>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000" b="1" dirty="0">
                <a:solidFill>
                  <a:srgbClr val="FFC000"/>
                </a:solidFill>
                <a:latin typeface="Meiryo UI" panose="020B0604030504040204" pitchFamily="50" charset="-128"/>
                <a:ea typeface="Meiryo UI" panose="020B0604030504040204" pitchFamily="50" charset="-128"/>
                <a:cs typeface="メイリオ" panose="020B0604030504040204" pitchFamily="50" charset="-128"/>
              </a:rPr>
              <a:t>ハプティック」共同</a:t>
            </a:r>
            <a:r>
              <a:rPr lang="ja-JP" altLang="en-US" sz="1000" b="1" dirty="0" smtClean="0">
                <a:solidFill>
                  <a:srgbClr val="FFC000"/>
                </a:solidFill>
                <a:latin typeface="Meiryo UI" panose="020B0604030504040204" pitchFamily="50" charset="-128"/>
                <a:ea typeface="Meiryo UI" panose="020B0604030504040204" pitchFamily="50" charset="-128"/>
                <a:cs typeface="メイリオ" panose="020B0604030504040204" pitchFamily="50" charset="-128"/>
              </a:rPr>
              <a:t>企業体</a:t>
            </a:r>
            <a:endParaRPr lang="en-US" altLang="ja-JP" sz="1000" b="1" dirty="0">
              <a:solidFill>
                <a:srgbClr val="FFC00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24" name="テキスト ボックス 1"/>
          <p:cNvSpPr txBox="1"/>
          <p:nvPr/>
        </p:nvSpPr>
        <p:spPr>
          <a:xfrm>
            <a:off x="179592" y="1776976"/>
            <a:ext cx="4280493" cy="274311"/>
          </a:xfrm>
          <a:prstGeom prst="rect">
            <a:avLst/>
          </a:prstGeom>
          <a:solidFill>
            <a:schemeClr val="accent1">
              <a:lumMod val="20000"/>
              <a:lumOff val="80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dirty="0" smtClean="0">
                <a:latin typeface="Meiryo UI" panose="020B0604030504040204" pitchFamily="50" charset="-128"/>
                <a:ea typeface="Meiryo UI" panose="020B0604030504040204" pitchFamily="50" charset="-128"/>
              </a:rPr>
              <a:t>やまわけキッチン</a:t>
            </a:r>
            <a:endParaRPr lang="en-US" altLang="ja-JP" sz="1400" dirty="0">
              <a:latin typeface="Meiryo UI" panose="020B0604030504040204" pitchFamily="50" charset="-128"/>
              <a:ea typeface="Meiryo UI" panose="020B0604030504040204" pitchFamily="50" charset="-128"/>
            </a:endParaRPr>
          </a:p>
        </p:txBody>
      </p:sp>
      <p:sp>
        <p:nvSpPr>
          <p:cNvPr id="25" name="正方形/長方形 24"/>
          <p:cNvSpPr/>
          <p:nvPr/>
        </p:nvSpPr>
        <p:spPr>
          <a:xfrm>
            <a:off x="163311" y="2150006"/>
            <a:ext cx="4308543" cy="692497"/>
          </a:xfrm>
          <a:prstGeom prst="rect">
            <a:avLst/>
          </a:prstGeom>
        </p:spPr>
        <p:txBody>
          <a:bodyPr wrap="square">
            <a:spAutoFit/>
          </a:bodyPr>
          <a:lstStyle/>
          <a:p>
            <a:pPr>
              <a:lnSpc>
                <a:spcPct val="130000"/>
              </a:lnSpc>
            </a:pP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高齢者の買い物支援・孤食の防止・健康寿命の延伸を目的に、泉北ニュータウンの茶山台団地の一室を惣菜販売や飲食ができるスペースとして活用しています。</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2" name="図 31" descr="ç»åã«å«ã¾ãã¦ããå¯è½æ§ããããã®:é£ã¹ç©"/>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838" y="2851135"/>
            <a:ext cx="1215390" cy="1518920"/>
          </a:xfrm>
          <a:prstGeom prst="rect">
            <a:avLst/>
          </a:prstGeom>
          <a:noFill/>
          <a:ln>
            <a:solidFill>
              <a:schemeClr val="tx1"/>
            </a:solidFill>
          </a:ln>
        </p:spPr>
      </p:pic>
      <p:pic>
        <p:nvPicPr>
          <p:cNvPr id="33" name="図 32" descr="C:\Users\ojk04013\Desktop\re2.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7705" y="2846819"/>
            <a:ext cx="2160240" cy="1527552"/>
          </a:xfrm>
          <a:prstGeom prst="rect">
            <a:avLst/>
          </a:prstGeom>
          <a:noFill/>
          <a:ln>
            <a:solidFill>
              <a:schemeClr val="tx1"/>
            </a:solidFill>
          </a:ln>
        </p:spPr>
      </p:pic>
    </p:spTree>
    <p:extLst>
      <p:ext uri="{BB962C8B-B14F-4D97-AF65-F5344CB8AC3E}">
        <p14:creationId xmlns:p14="http://schemas.microsoft.com/office/powerpoint/2010/main" val="32686807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公的賃貸住宅の取組（府営住宅）</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34</a:t>
            </a:fld>
            <a:endParaRPr kumimoji="1" lang="ja-JP" altLang="en-US" sz="1600" dirty="0">
              <a:solidFill>
                <a:schemeClr val="tx1"/>
              </a:solidFill>
            </a:endParaRPr>
          </a:p>
        </p:txBody>
      </p:sp>
      <p:sp>
        <p:nvSpPr>
          <p:cNvPr id="3" name="正方形/長方形 2"/>
          <p:cNvSpPr/>
          <p:nvPr/>
        </p:nvSpPr>
        <p:spPr>
          <a:xfrm>
            <a:off x="179592" y="620688"/>
            <a:ext cx="8784896" cy="719812"/>
          </a:xfrm>
          <a:prstGeom prst="rect">
            <a:avLst/>
          </a:prstGeom>
          <a:ln cmpd="sng">
            <a:solidFill>
              <a:schemeClr val="tx1"/>
            </a:solidFill>
          </a:ln>
        </p:spPr>
        <p:txBody>
          <a:bodyPr wrap="square">
            <a:spAutoFit/>
          </a:bodyPr>
          <a:lstStyle/>
          <a:p>
            <a:pPr marL="274638" lvl="0" indent="-274638">
              <a:lnSpc>
                <a:spcPct val="120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府営住宅の通常の指定管理業務に加え、入居者サービス向上のため、指定管理者の提案による自主事業を実施。</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010472708"/>
              </p:ext>
            </p:extLst>
          </p:nvPr>
        </p:nvGraphicFramePr>
        <p:xfrm>
          <a:off x="790246" y="2132857"/>
          <a:ext cx="7563508" cy="4464496"/>
        </p:xfrm>
        <a:graphic>
          <a:graphicData uri="http://schemas.openxmlformats.org/drawingml/2006/table">
            <a:tbl>
              <a:tblPr bandRow="1">
                <a:tableStyleId>{5C22544A-7EE6-4342-B048-85BDC9FD1C3A}</a:tableStyleId>
              </a:tblPr>
              <a:tblGrid>
                <a:gridCol w="1080120">
                  <a:extLst>
                    <a:ext uri="{9D8B030D-6E8A-4147-A177-3AD203B41FA5}">
                      <a16:colId xmlns:a16="http://schemas.microsoft.com/office/drawing/2014/main" val="20000"/>
                    </a:ext>
                  </a:extLst>
                </a:gridCol>
                <a:gridCol w="6483388">
                  <a:extLst>
                    <a:ext uri="{9D8B030D-6E8A-4147-A177-3AD203B41FA5}">
                      <a16:colId xmlns:a16="http://schemas.microsoft.com/office/drawing/2014/main" val="20001"/>
                    </a:ext>
                  </a:extLst>
                </a:gridCol>
              </a:tblGrid>
              <a:tr h="976682">
                <a:tc>
                  <a:txBody>
                    <a:bodyPr/>
                    <a:lstStyle/>
                    <a:p>
                      <a:pPr algn="ctr">
                        <a:lnSpc>
                          <a:spcPct val="120000"/>
                        </a:lnSpc>
                      </a:pPr>
                      <a:r>
                        <a:rPr kumimoji="1" lang="ja-JP" altLang="en-US" sz="1800" dirty="0" smtClean="0">
                          <a:solidFill>
                            <a:schemeClr val="tx1"/>
                          </a:solidFill>
                          <a:latin typeface="Meiryo UI" panose="020B0604030504040204" pitchFamily="50" charset="-128"/>
                          <a:ea typeface="Meiryo UI" panose="020B0604030504040204" pitchFamily="50" charset="-128"/>
                        </a:rPr>
                        <a:t>高齢者</a:t>
                      </a:r>
                      <a:endParaRPr kumimoji="1" lang="ja-JP" altLang="en-US" sz="1800" dirty="0">
                        <a:solidFill>
                          <a:schemeClr val="tx1"/>
                        </a:solidFill>
                        <a:latin typeface="Meiryo UI" panose="020B0604030504040204" pitchFamily="50" charset="-128"/>
                        <a:ea typeface="Meiryo UI" panose="020B0604030504040204" pitchFamily="50" charset="-128"/>
                      </a:endParaRPr>
                    </a:p>
                  </a:txBody>
                  <a:tcPr marL="91452" marR="91452" marT="45749" marB="45749" anchor="ctr"/>
                </a:tc>
                <a:tc>
                  <a:txBody>
                    <a:bodyPr/>
                    <a:lstStyle/>
                    <a:p>
                      <a:pPr>
                        <a:lnSpc>
                          <a:spcPct val="120000"/>
                        </a:lnSpc>
                      </a:pPr>
                      <a:r>
                        <a:rPr kumimoji="1" lang="ja-JP" altLang="en-US" sz="1800" dirty="0" smtClean="0">
                          <a:solidFill>
                            <a:schemeClr val="tx1"/>
                          </a:solidFill>
                          <a:latin typeface="Meiryo UI" panose="020B0604030504040204" pitchFamily="50" charset="-128"/>
                          <a:ea typeface="Meiryo UI" panose="020B0604030504040204" pitchFamily="50" charset="-128"/>
                        </a:rPr>
                        <a:t>・高齢者見守り活動</a:t>
                      </a:r>
                      <a:endParaRPr kumimoji="1" lang="en-US" altLang="ja-JP" sz="1800" dirty="0" smtClean="0">
                        <a:solidFill>
                          <a:schemeClr val="tx1"/>
                        </a:solidFill>
                        <a:latin typeface="Meiryo UI" panose="020B0604030504040204" pitchFamily="50" charset="-128"/>
                        <a:ea typeface="Meiryo UI" panose="020B0604030504040204" pitchFamily="50" charset="-128"/>
                      </a:endParaRPr>
                    </a:p>
                  </a:txBody>
                  <a:tcPr marL="91452" marR="91452" marT="45749" marB="45749" anchor="ctr"/>
                </a:tc>
                <a:extLst>
                  <a:ext uri="{0D108BD9-81ED-4DB2-BD59-A6C34878D82A}">
                    <a16:rowId xmlns:a16="http://schemas.microsoft.com/office/drawing/2014/main" val="10001"/>
                  </a:ext>
                </a:extLst>
              </a:tr>
              <a:tr h="846739">
                <a:tc>
                  <a:txBody>
                    <a:bodyPr/>
                    <a:lstStyle/>
                    <a:p>
                      <a:pPr algn="ctr">
                        <a:lnSpc>
                          <a:spcPct val="120000"/>
                        </a:lnSpc>
                      </a:pPr>
                      <a:r>
                        <a:rPr kumimoji="1" lang="ja-JP" altLang="en-US" sz="1800" dirty="0" smtClean="0">
                          <a:solidFill>
                            <a:schemeClr val="tx1"/>
                          </a:solidFill>
                          <a:latin typeface="Meiryo UI" panose="020B0604030504040204" pitchFamily="50" charset="-128"/>
                          <a:ea typeface="Meiryo UI" panose="020B0604030504040204" pitchFamily="50" charset="-128"/>
                        </a:rPr>
                        <a:t>防　災</a:t>
                      </a:r>
                      <a:endParaRPr kumimoji="1" lang="ja-JP" altLang="en-US" sz="1800" dirty="0">
                        <a:solidFill>
                          <a:schemeClr val="tx1"/>
                        </a:solidFill>
                        <a:latin typeface="Meiryo UI" panose="020B0604030504040204" pitchFamily="50" charset="-128"/>
                        <a:ea typeface="Meiryo UI" panose="020B0604030504040204" pitchFamily="50" charset="-128"/>
                      </a:endParaRPr>
                    </a:p>
                  </a:txBody>
                  <a:tcPr marL="91452" marR="91452" marT="45749" marB="45749" anchor="ctr"/>
                </a:tc>
                <a:tc>
                  <a:txBody>
                    <a:bodyPr/>
                    <a:lstStyle/>
                    <a:p>
                      <a:pPr>
                        <a:lnSpc>
                          <a:spcPct val="120000"/>
                        </a:lnSpc>
                      </a:pPr>
                      <a:r>
                        <a:rPr kumimoji="1" lang="ja-JP" altLang="en-US" sz="1800" dirty="0" smtClean="0">
                          <a:solidFill>
                            <a:schemeClr val="tx1"/>
                          </a:solidFill>
                          <a:latin typeface="Meiryo UI" panose="020B0604030504040204" pitchFamily="50" charset="-128"/>
                          <a:ea typeface="Meiryo UI" panose="020B0604030504040204" pitchFamily="50" charset="-128"/>
                        </a:rPr>
                        <a:t>・地域消防署と協力した防災訓練の実施</a:t>
                      </a:r>
                      <a:endParaRPr kumimoji="1" lang="en-US" altLang="ja-JP" sz="1800" dirty="0" smtClean="0">
                        <a:solidFill>
                          <a:schemeClr val="tx1"/>
                        </a:solidFill>
                        <a:latin typeface="Meiryo UI" panose="020B0604030504040204" pitchFamily="50" charset="-128"/>
                        <a:ea typeface="Meiryo UI" panose="020B0604030504040204" pitchFamily="50" charset="-128"/>
                      </a:endParaRPr>
                    </a:p>
                  </a:txBody>
                  <a:tcPr marL="91452" marR="91452" marT="45749" marB="45749" anchor="ctr"/>
                </a:tc>
                <a:extLst>
                  <a:ext uri="{0D108BD9-81ED-4DB2-BD59-A6C34878D82A}">
                    <a16:rowId xmlns:a16="http://schemas.microsoft.com/office/drawing/2014/main" val="10002"/>
                  </a:ext>
                </a:extLst>
              </a:tr>
              <a:tr h="846739">
                <a:tc>
                  <a:txBody>
                    <a:bodyPr/>
                    <a:lstStyle/>
                    <a:p>
                      <a:pPr algn="ctr">
                        <a:lnSpc>
                          <a:spcPct val="120000"/>
                        </a:lnSpc>
                      </a:pPr>
                      <a:r>
                        <a:rPr kumimoji="1" lang="ja-JP" altLang="en-US" sz="1800" dirty="0" smtClean="0">
                          <a:solidFill>
                            <a:schemeClr val="tx1"/>
                          </a:solidFill>
                          <a:latin typeface="Meiryo UI" panose="020B0604030504040204" pitchFamily="50" charset="-128"/>
                          <a:ea typeface="Meiryo UI" panose="020B0604030504040204" pitchFamily="50" charset="-128"/>
                        </a:rPr>
                        <a:t>健　康</a:t>
                      </a:r>
                      <a:endParaRPr kumimoji="1" lang="ja-JP" altLang="en-US" sz="1800" dirty="0">
                        <a:solidFill>
                          <a:schemeClr val="tx1"/>
                        </a:solidFill>
                        <a:latin typeface="Meiryo UI" panose="020B0604030504040204" pitchFamily="50" charset="-128"/>
                        <a:ea typeface="Meiryo UI" panose="020B0604030504040204" pitchFamily="50" charset="-128"/>
                      </a:endParaRPr>
                    </a:p>
                  </a:txBody>
                  <a:tcPr marL="91452" marR="91452" marT="45749" marB="45749" anchor="ctr"/>
                </a:tc>
                <a:tc>
                  <a:txBody>
                    <a:bodyPr/>
                    <a:lstStyle/>
                    <a:p>
                      <a:pPr>
                        <a:lnSpc>
                          <a:spcPct val="120000"/>
                        </a:lnSpc>
                      </a:pPr>
                      <a:r>
                        <a:rPr kumimoji="1" lang="ja-JP" altLang="en-US" sz="1800" dirty="0" smtClean="0">
                          <a:solidFill>
                            <a:schemeClr val="tx1"/>
                          </a:solidFill>
                          <a:latin typeface="Meiryo UI" panose="020B0604030504040204" pitchFamily="50" charset="-128"/>
                          <a:ea typeface="Meiryo UI" panose="020B0604030504040204" pitchFamily="50" charset="-128"/>
                        </a:rPr>
                        <a:t>・看護師や保健師による無料健康相談</a:t>
                      </a:r>
                      <a:endParaRPr kumimoji="1" lang="ja-JP" altLang="en-US" sz="1800" dirty="0">
                        <a:solidFill>
                          <a:schemeClr val="tx1"/>
                        </a:solidFill>
                        <a:latin typeface="Meiryo UI" panose="020B0604030504040204" pitchFamily="50" charset="-128"/>
                        <a:ea typeface="Meiryo UI" panose="020B0604030504040204" pitchFamily="50" charset="-128"/>
                      </a:endParaRPr>
                    </a:p>
                  </a:txBody>
                  <a:tcPr marL="91452" marR="91452" marT="45749" marB="45749" anchor="ctr"/>
                </a:tc>
                <a:extLst>
                  <a:ext uri="{0D108BD9-81ED-4DB2-BD59-A6C34878D82A}">
                    <a16:rowId xmlns:a16="http://schemas.microsoft.com/office/drawing/2014/main" val="10003"/>
                  </a:ext>
                </a:extLst>
              </a:tr>
              <a:tr h="897168">
                <a:tc>
                  <a:txBody>
                    <a:bodyPr/>
                    <a:lstStyle/>
                    <a:p>
                      <a:pPr algn="ctr">
                        <a:lnSpc>
                          <a:spcPct val="120000"/>
                        </a:lnSpc>
                      </a:pPr>
                      <a:r>
                        <a:rPr kumimoji="1" lang="ja-JP" altLang="en-US" sz="1800" dirty="0" smtClean="0">
                          <a:solidFill>
                            <a:schemeClr val="tx1"/>
                          </a:solidFill>
                          <a:latin typeface="Meiryo UI" panose="020B0604030504040204" pitchFamily="50" charset="-128"/>
                          <a:ea typeface="Meiryo UI" panose="020B0604030504040204" pitchFamily="50" charset="-128"/>
                        </a:rPr>
                        <a:t>コミュニティー</a:t>
                      </a:r>
                      <a:endParaRPr kumimoji="1" lang="ja-JP" altLang="en-US" sz="1800" dirty="0">
                        <a:solidFill>
                          <a:schemeClr val="tx1"/>
                        </a:solidFill>
                        <a:latin typeface="Meiryo UI" panose="020B0604030504040204" pitchFamily="50" charset="-128"/>
                        <a:ea typeface="Meiryo UI" panose="020B0604030504040204" pitchFamily="50" charset="-128"/>
                      </a:endParaRPr>
                    </a:p>
                  </a:txBody>
                  <a:tcPr marL="91452" marR="91452" marT="45749" marB="45749" anchor="ctr"/>
                </a:tc>
                <a:tc>
                  <a:txBody>
                    <a:bodyPr/>
                    <a:lstStyle/>
                    <a:p>
                      <a:pPr>
                        <a:lnSpc>
                          <a:spcPct val="120000"/>
                        </a:lnSpc>
                      </a:pPr>
                      <a:r>
                        <a:rPr kumimoji="1" lang="ja-JP" altLang="en-US" sz="1800" dirty="0" smtClean="0">
                          <a:solidFill>
                            <a:schemeClr val="tx1"/>
                          </a:solidFill>
                          <a:latin typeface="Meiryo UI" panose="020B0604030504040204" pitchFamily="50" charset="-128"/>
                          <a:ea typeface="Meiryo UI" panose="020B0604030504040204" pitchFamily="50" charset="-128"/>
                        </a:rPr>
                        <a:t>・高齢者、子育て世帯、若者との相互交流イベントの実施</a:t>
                      </a:r>
                      <a:endParaRPr kumimoji="1" lang="ja-JP" altLang="en-US" sz="1800" dirty="0">
                        <a:solidFill>
                          <a:schemeClr val="tx1"/>
                        </a:solidFill>
                        <a:latin typeface="Meiryo UI" panose="020B0604030504040204" pitchFamily="50" charset="-128"/>
                        <a:ea typeface="Meiryo UI" panose="020B0604030504040204" pitchFamily="50" charset="-128"/>
                      </a:endParaRPr>
                    </a:p>
                  </a:txBody>
                  <a:tcPr marL="91452" marR="91452" marT="45749" marB="45749" anchor="ctr"/>
                </a:tc>
                <a:extLst>
                  <a:ext uri="{0D108BD9-81ED-4DB2-BD59-A6C34878D82A}">
                    <a16:rowId xmlns:a16="http://schemas.microsoft.com/office/drawing/2014/main" val="10004"/>
                  </a:ext>
                </a:extLst>
              </a:tr>
              <a:tr h="897168">
                <a:tc>
                  <a:txBody>
                    <a:bodyPr/>
                    <a:lstStyle/>
                    <a:p>
                      <a:pPr algn="ctr">
                        <a:lnSpc>
                          <a:spcPct val="120000"/>
                        </a:lnSpc>
                      </a:pPr>
                      <a:r>
                        <a:rPr kumimoji="1" lang="ja-JP" altLang="en-US" sz="1800" dirty="0" smtClean="0">
                          <a:solidFill>
                            <a:schemeClr val="tx1"/>
                          </a:solidFill>
                          <a:latin typeface="Meiryo UI" panose="020B0604030504040204" pitchFamily="50" charset="-128"/>
                          <a:ea typeface="Meiryo UI" panose="020B0604030504040204" pitchFamily="50" charset="-128"/>
                        </a:rPr>
                        <a:t>その他</a:t>
                      </a:r>
                      <a:endParaRPr kumimoji="1" lang="ja-JP" altLang="en-US" sz="1800" dirty="0">
                        <a:solidFill>
                          <a:schemeClr val="tx1"/>
                        </a:solidFill>
                        <a:latin typeface="Meiryo UI" panose="020B0604030504040204" pitchFamily="50" charset="-128"/>
                        <a:ea typeface="Meiryo UI" panose="020B0604030504040204" pitchFamily="50" charset="-128"/>
                      </a:endParaRPr>
                    </a:p>
                  </a:txBody>
                  <a:tcPr marL="91452" marR="91452" marT="45749" marB="45749" anchor="ctr"/>
                </a:tc>
                <a:tc>
                  <a:txBody>
                    <a:bodyPr/>
                    <a:lstStyle/>
                    <a:p>
                      <a:pPr>
                        <a:lnSpc>
                          <a:spcPct val="120000"/>
                        </a:lnSpc>
                      </a:pPr>
                      <a:r>
                        <a:rPr kumimoji="1" lang="ja-JP" altLang="en-US" sz="1800" dirty="0" smtClean="0">
                          <a:solidFill>
                            <a:schemeClr val="tx1"/>
                          </a:solidFill>
                          <a:latin typeface="Meiryo UI" panose="020B0604030504040204" pitchFamily="50" charset="-128"/>
                          <a:ea typeface="Meiryo UI" panose="020B0604030504040204" pitchFamily="50" charset="-128"/>
                        </a:rPr>
                        <a:t>・敷地内駐車場の</a:t>
                      </a:r>
                      <a:r>
                        <a:rPr kumimoji="1" lang="en-US" altLang="ja-JP" sz="1800" dirty="0" smtClean="0">
                          <a:solidFill>
                            <a:schemeClr val="tx1"/>
                          </a:solidFill>
                          <a:latin typeface="Meiryo UI" panose="020B0604030504040204" pitchFamily="50" charset="-128"/>
                          <a:ea typeface="Meiryo UI" panose="020B0604030504040204" pitchFamily="50" charset="-128"/>
                        </a:rPr>
                        <a:t>LED</a:t>
                      </a:r>
                      <a:r>
                        <a:rPr kumimoji="1" lang="ja-JP" altLang="en-US" sz="1800" dirty="0" smtClean="0">
                          <a:solidFill>
                            <a:schemeClr val="tx1"/>
                          </a:solidFill>
                          <a:latin typeface="Meiryo UI" panose="020B0604030504040204" pitchFamily="50" charset="-128"/>
                          <a:ea typeface="Meiryo UI" panose="020B0604030504040204" pitchFamily="50" charset="-128"/>
                        </a:rPr>
                        <a:t>化</a:t>
                      </a:r>
                      <a:endParaRPr kumimoji="1" lang="ja-JP" altLang="en-US" sz="1800" dirty="0">
                        <a:solidFill>
                          <a:schemeClr val="tx1"/>
                        </a:solidFill>
                        <a:latin typeface="Meiryo UI" panose="020B0604030504040204" pitchFamily="50" charset="-128"/>
                        <a:ea typeface="Meiryo UI" panose="020B0604030504040204" pitchFamily="50" charset="-128"/>
                      </a:endParaRPr>
                    </a:p>
                  </a:txBody>
                  <a:tcPr marL="91452" marR="91452" marT="45749" marB="45749" anchor="ctr"/>
                </a:tc>
                <a:extLst>
                  <a:ext uri="{0D108BD9-81ED-4DB2-BD59-A6C34878D82A}">
                    <a16:rowId xmlns:a16="http://schemas.microsoft.com/office/drawing/2014/main" val="1859579143"/>
                  </a:ext>
                </a:extLst>
              </a:tr>
            </a:tbl>
          </a:graphicData>
        </a:graphic>
      </p:graphicFrame>
      <p:sp>
        <p:nvSpPr>
          <p:cNvPr id="16" name="正方形/長方形 15"/>
          <p:cNvSpPr/>
          <p:nvPr/>
        </p:nvSpPr>
        <p:spPr>
          <a:xfrm>
            <a:off x="467544" y="1648728"/>
            <a:ext cx="3251501" cy="3693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■自主提案事業の例</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5295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回課題検討部会の意見</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②</a:t>
            </a:r>
          </a:p>
        </p:txBody>
      </p:sp>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4</a:t>
            </a:fld>
            <a:endParaRPr kumimoji="1" lang="ja-JP" altLang="en-US" sz="1600" dirty="0">
              <a:solidFill>
                <a:schemeClr val="tx1"/>
              </a:solidFill>
            </a:endParaRPr>
          </a:p>
        </p:txBody>
      </p:sp>
      <p:sp>
        <p:nvSpPr>
          <p:cNvPr id="3" name="正方形/長方形 2"/>
          <p:cNvSpPr/>
          <p:nvPr/>
        </p:nvSpPr>
        <p:spPr>
          <a:xfrm>
            <a:off x="179592" y="476672"/>
            <a:ext cx="8784896" cy="7331238"/>
          </a:xfrm>
          <a:prstGeom prst="rect">
            <a:avLst/>
          </a:prstGeom>
          <a:ln cmpd="sng">
            <a:noFill/>
          </a:ln>
        </p:spPr>
        <p:txBody>
          <a:bodyPr wrap="square">
            <a:spAutoFit/>
          </a:bodyPr>
          <a:lstStyle/>
          <a:p>
            <a:pPr marL="185738" lvl="0" indent="-185738">
              <a:lnSpc>
                <a:spcPct val="120000"/>
              </a:lnSpc>
              <a:spcBef>
                <a:spcPts val="600"/>
              </a:spcBef>
            </a:pP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高齢単独世帯</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a:p>
            <a:pPr marL="185738" lvl="0" indent="-185738">
              <a:lnSpc>
                <a:spcPct val="12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〇 </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サービス付き高齢者住宅</a:t>
            </a:r>
            <a:r>
              <a:rPr lang="ja-JP" altLang="en-US" dirty="0">
                <a:latin typeface="Meiryo UI" panose="020B0604030504040204" pitchFamily="50" charset="-128"/>
                <a:ea typeface="Meiryo UI" panose="020B0604030504040204" pitchFamily="50" charset="-128"/>
                <a:cs typeface="Meiryo UI" panose="020B0604030504040204" pitchFamily="50" charset="-128"/>
              </a:rPr>
              <a:t>が増えることはいいが、</a:t>
            </a:r>
            <a:r>
              <a:rPr lang="ja-JP" altLang="en-US" u="sng" dirty="0">
                <a:latin typeface="Meiryo UI" panose="020B0604030504040204" pitchFamily="50" charset="-128"/>
                <a:ea typeface="Meiryo UI" panose="020B0604030504040204" pitchFamily="50" charset="-128"/>
                <a:cs typeface="Meiryo UI" panose="020B0604030504040204" pitchFamily="50" charset="-128"/>
              </a:rPr>
              <a:t>質の管理が十分なのかということも課題</a:t>
            </a:r>
            <a:r>
              <a:rPr lang="ja-JP" altLang="en-US" dirty="0">
                <a:latin typeface="Meiryo UI" panose="020B0604030504040204" pitchFamily="50" charset="-128"/>
                <a:ea typeface="Meiryo UI" panose="020B0604030504040204" pitchFamily="50" charset="-128"/>
                <a:cs typeface="Meiryo UI" panose="020B0604030504040204" pitchFamily="50" charset="-128"/>
              </a:rPr>
              <a:t>では。</a:t>
            </a:r>
          </a:p>
          <a:p>
            <a:pPr marL="185738" lvl="0" indent="-185738">
              <a:lnSpc>
                <a:spcPct val="12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〇 </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単独の低所得が多いとがあるが、高齢の単独者と若年の単独者では全く内容が違う</a:t>
            </a:r>
            <a:r>
              <a:rPr lang="ja-JP" altLang="en-US" dirty="0">
                <a:latin typeface="Meiryo UI" panose="020B0604030504040204" pitchFamily="50" charset="-128"/>
                <a:ea typeface="Meiryo UI" panose="020B0604030504040204" pitchFamily="50" charset="-128"/>
                <a:cs typeface="Meiryo UI" panose="020B0604030504040204" pitchFamily="50" charset="-128"/>
              </a:rPr>
              <a:t>。高齢の方は所得が低くても資産は多い人が多く、若年と同じように生活困窮者が多いとは一律には言えないと思うので、今後データをしっかり調べていく必要がある。</a:t>
            </a:r>
          </a:p>
          <a:p>
            <a:pPr marL="185738" lvl="0" indent="-185738">
              <a:lnSpc>
                <a:spcPct val="12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〇</a:t>
            </a: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u="sng" dirty="0">
                <a:latin typeface="Meiryo UI" panose="020B0604030504040204" pitchFamily="50" charset="-128"/>
                <a:ea typeface="Meiryo UI" panose="020B0604030504040204" pitchFamily="50" charset="-128"/>
                <a:cs typeface="Meiryo UI" panose="020B0604030504040204" pitchFamily="50" charset="-128"/>
              </a:rPr>
              <a:t>高齢者の単独世帯を対象とした公的な賃貸住宅の中で様々な問題が出てきている</a:t>
            </a:r>
            <a:r>
              <a:rPr lang="ja-JP" altLang="en-US" dirty="0">
                <a:latin typeface="Meiryo UI" panose="020B0604030504040204" pitchFamily="50" charset="-128"/>
                <a:ea typeface="Meiryo UI" panose="020B0604030504040204" pitchFamily="50" charset="-128"/>
                <a:cs typeface="Meiryo UI" panose="020B0604030504040204" pitchFamily="50" charset="-128"/>
              </a:rPr>
              <a:t>ので、現実の問題をベースにして</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、解決</a:t>
            </a:r>
            <a:r>
              <a:rPr lang="ja-JP" altLang="en-US" dirty="0">
                <a:latin typeface="Meiryo UI" panose="020B0604030504040204" pitchFamily="50" charset="-128"/>
                <a:ea typeface="Meiryo UI" panose="020B0604030504040204" pitchFamily="50" charset="-128"/>
                <a:cs typeface="Meiryo UI" panose="020B0604030504040204" pitchFamily="50" charset="-128"/>
              </a:rPr>
              <a:t>しなければいけない</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問題を探る必要がある。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lvl="0" indent="-185738">
              <a:lnSpc>
                <a:spcPct val="120000"/>
              </a:lnSpc>
              <a:spcBef>
                <a:spcPts val="600"/>
              </a:spcBef>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lvl="0" indent="-185738">
              <a:lnSpc>
                <a:spcPct val="120000"/>
              </a:lnSpc>
              <a:spcBef>
                <a:spcPts val="600"/>
              </a:spcBef>
            </a:pP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外国人</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a:p>
            <a:pPr marL="185738" lvl="0" indent="-185738">
              <a:lnSpc>
                <a:spcPct val="12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〇 外国人居住者が増えて</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いく</a:t>
            </a:r>
            <a:r>
              <a:rPr lang="ja-JP" altLang="en-US" dirty="0">
                <a:latin typeface="Meiryo UI" panose="020B0604030504040204" pitchFamily="50" charset="-128"/>
                <a:ea typeface="Meiryo UI" panose="020B0604030504040204" pitchFamily="50" charset="-128"/>
                <a:cs typeface="Meiryo UI" panose="020B0604030504040204" pitchFamily="50" charset="-128"/>
              </a:rPr>
              <a:t>中</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u="sng" dirty="0">
                <a:latin typeface="Meiryo UI" panose="020B0604030504040204" pitchFamily="50" charset="-128"/>
                <a:ea typeface="Meiryo UI" panose="020B0604030504040204" pitchFamily="50" charset="-128"/>
                <a:cs typeface="Meiryo UI" panose="020B0604030504040204" pitchFamily="50" charset="-128"/>
              </a:rPr>
              <a:t>教育的な</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要素や</a:t>
            </a:r>
            <a:r>
              <a:rPr lang="ja-JP" altLang="en-US" u="sng" dirty="0">
                <a:latin typeface="Meiryo UI" panose="020B0604030504040204" pitchFamily="50" charset="-128"/>
                <a:ea typeface="Meiryo UI" panose="020B0604030504040204" pitchFamily="50" charset="-128"/>
                <a:cs typeface="Meiryo UI" panose="020B0604030504040204" pitchFamily="50" charset="-128"/>
              </a:rPr>
              <a:t>、住環境の中で配慮すべき事柄というのは新たに出てくる</a:t>
            </a:r>
            <a:r>
              <a:rPr lang="ja-JP" altLang="en-US" dirty="0">
                <a:latin typeface="Meiryo UI" panose="020B0604030504040204" pitchFamily="50" charset="-128"/>
                <a:ea typeface="Meiryo UI" panose="020B0604030504040204" pitchFamily="50" charset="-128"/>
                <a:cs typeface="Meiryo UI" panose="020B0604030504040204" pitchFamily="50" charset="-128"/>
              </a:rPr>
              <a:t>領域ではないか。</a:t>
            </a:r>
          </a:p>
          <a:p>
            <a:pPr marL="185738" lvl="0" indent="-185738">
              <a:lnSpc>
                <a:spcPct val="12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〇 今後、</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大量に外国人が</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入り、入居</a:t>
            </a:r>
            <a:r>
              <a:rPr lang="ja-JP" altLang="en-US" u="sng" dirty="0">
                <a:latin typeface="Meiryo UI" panose="020B0604030504040204" pitchFamily="50" charset="-128"/>
                <a:ea typeface="Meiryo UI" panose="020B0604030504040204" pitchFamily="50" charset="-128"/>
                <a:cs typeface="Meiryo UI" panose="020B0604030504040204" pitchFamily="50" charset="-128"/>
              </a:rPr>
              <a:t>拒否が起こった際に、大阪府としてどんな政策を打てるのか、高齢者の経験を踏まえ、できることを考えることが必要</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p>
          <a:p>
            <a:pPr marL="185738" lvl="0" indent="-185738">
              <a:lnSpc>
                <a:spcPct val="12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〇 外国人の入居拒否の話をしたが、逆に</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外国人を対象とした賃貸住宅や、大家も外国人というようなものが出て</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くること</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も起こる</a:t>
            </a:r>
            <a:r>
              <a:rPr lang="ja-JP" altLang="en-US" dirty="0">
                <a:latin typeface="Meiryo UI" panose="020B0604030504040204" pitchFamily="50" charset="-128"/>
                <a:ea typeface="Meiryo UI" panose="020B0604030504040204" pitchFamily="50" charset="-128"/>
                <a:cs typeface="Meiryo UI" panose="020B0604030504040204" pitchFamily="50" charset="-128"/>
              </a:rPr>
              <a:t>と思う。</a:t>
            </a:r>
          </a:p>
          <a:p>
            <a:pPr marL="185738" lvl="0" indent="-185738">
              <a:lnSpc>
                <a:spcPct val="120000"/>
              </a:lnSpc>
              <a:spcBef>
                <a:spcPts val="12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〇 </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日本</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国内</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で外国人が集中</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して住んで問題が起こっている地域があると思うので、そういうところでいったい何が起こっているか</a:t>
            </a:r>
            <a:r>
              <a:rPr lang="ja-JP" altLang="en-US" dirty="0">
                <a:latin typeface="Meiryo UI" panose="020B0604030504040204" pitchFamily="50" charset="-128"/>
                <a:ea typeface="Meiryo UI" panose="020B0604030504040204" pitchFamily="50" charset="-128"/>
                <a:cs typeface="Meiryo UI" panose="020B0604030504040204" pitchFamily="50" charset="-128"/>
              </a:rPr>
              <a:t>を調べておくことも必要。</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5738" lvl="0" indent="-185738">
              <a:lnSpc>
                <a:spcPct val="120000"/>
              </a:lnSpc>
              <a:spcBef>
                <a:spcPts val="600"/>
              </a:spcBef>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5738" lvl="0" indent="-185738">
              <a:lnSpc>
                <a:spcPct val="120000"/>
              </a:lnSpc>
              <a:spcBef>
                <a:spcPts val="600"/>
              </a:spcBef>
            </a:pP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7187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回課題検討部会の意見</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③</a:t>
            </a:r>
          </a:p>
        </p:txBody>
      </p:sp>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5</a:t>
            </a:fld>
            <a:endParaRPr kumimoji="1" lang="ja-JP" altLang="en-US" sz="1600" dirty="0">
              <a:solidFill>
                <a:schemeClr val="tx1"/>
              </a:solidFill>
            </a:endParaRPr>
          </a:p>
        </p:txBody>
      </p:sp>
      <p:sp>
        <p:nvSpPr>
          <p:cNvPr id="3" name="正方形/長方形 2"/>
          <p:cNvSpPr/>
          <p:nvPr/>
        </p:nvSpPr>
        <p:spPr>
          <a:xfrm>
            <a:off x="179592" y="548680"/>
            <a:ext cx="8784896" cy="6531019"/>
          </a:xfrm>
          <a:prstGeom prst="rect">
            <a:avLst/>
          </a:prstGeom>
          <a:ln cmpd="sng">
            <a:noFill/>
          </a:ln>
        </p:spPr>
        <p:txBody>
          <a:bodyPr wrap="square">
            <a:spAutoFit/>
          </a:bodyPr>
          <a:lstStyle/>
          <a:p>
            <a:pPr marL="185738" lvl="0" indent="-185738">
              <a:spcBef>
                <a:spcPts val="1200"/>
              </a:spcBef>
            </a:pP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シェア</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a:p>
            <a:pPr marL="185738" lvl="0" indent="-185738">
              <a:spcBef>
                <a:spcPts val="12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〇 シェアハウス等の話も出るが、空間的にいうと必ずしも住戸という概念が現在でも成り立っていないと思うが、</a:t>
            </a:r>
            <a:r>
              <a:rPr lang="ja-JP" altLang="en-US" u="sng" dirty="0">
                <a:latin typeface="Meiryo UI" panose="020B0604030504040204" pitchFamily="50" charset="-128"/>
                <a:ea typeface="Meiryo UI" panose="020B0604030504040204" pitchFamily="50" charset="-128"/>
                <a:cs typeface="Meiryo UI" panose="020B0604030504040204" pitchFamily="50" charset="-128"/>
              </a:rPr>
              <a:t>世帯に対して住戸という発想でない様々な共同活動</a:t>
            </a:r>
            <a:r>
              <a:rPr lang="ja-JP" altLang="en-US" dirty="0">
                <a:latin typeface="Meiryo UI" panose="020B0604030504040204" pitchFamily="50" charset="-128"/>
                <a:ea typeface="Meiryo UI" panose="020B0604030504040204" pitchFamily="50" charset="-128"/>
                <a:cs typeface="Meiryo UI" panose="020B0604030504040204" pitchFamily="50" charset="-128"/>
              </a:rPr>
              <a:t>がある。</a:t>
            </a:r>
          </a:p>
          <a:p>
            <a:pPr marL="185738" lvl="0" indent="-185738">
              <a:spcBef>
                <a:spcPts val="12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〇 シェアエコノミーという概念に対応する住宅関連サービスとして</a:t>
            </a:r>
            <a:r>
              <a:rPr lang="ja-JP" altLang="en-US" u="sng" dirty="0">
                <a:latin typeface="Meiryo UI" panose="020B0604030504040204" pitchFamily="50" charset="-128"/>
                <a:ea typeface="Meiryo UI" panose="020B0604030504040204" pitchFamily="50" charset="-128"/>
                <a:cs typeface="Meiryo UI" panose="020B0604030504040204" pitchFamily="50" charset="-128"/>
              </a:rPr>
              <a:t>賃貸住宅や、家具、設備関係のリースなど、空間の</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タイムシェアリング</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がある</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p>
          <a:p>
            <a:pPr marL="185738" lvl="0" indent="-185738">
              <a:spcBef>
                <a:spcPts val="12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〇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生活単位が個人化</a:t>
            </a:r>
            <a:r>
              <a:rPr lang="ja-JP" altLang="en-US" dirty="0">
                <a:latin typeface="Meiryo UI" panose="020B0604030504040204" pitchFamily="50" charset="-128"/>
                <a:ea typeface="Meiryo UI" panose="020B0604030504040204" pitchFamily="50" charset="-128"/>
                <a:cs typeface="Meiryo UI" panose="020B0604030504040204" pitchFamily="50" charset="-128"/>
              </a:rPr>
              <a:t>すればするほど、</a:t>
            </a:r>
            <a:r>
              <a:rPr lang="ja-JP" altLang="en-US" u="sng" dirty="0">
                <a:latin typeface="Meiryo UI" panose="020B0604030504040204" pitchFamily="50" charset="-128"/>
                <a:ea typeface="Meiryo UI" panose="020B0604030504040204" pitchFamily="50" charset="-128"/>
                <a:cs typeface="Meiryo UI" panose="020B0604030504040204" pitchFamily="50" charset="-128"/>
              </a:rPr>
              <a:t>時間や</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空間、物</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をシェアするということを想定しながら</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ハウジング活動</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というものを見ていくこと</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が必要</a:t>
            </a:r>
            <a:r>
              <a:rPr lang="ja-JP" altLang="en-US" dirty="0">
                <a:latin typeface="Meiryo UI" panose="020B0604030504040204" pitchFamily="50" charset="-128"/>
                <a:ea typeface="Meiryo UI" panose="020B0604030504040204" pitchFamily="50" charset="-128"/>
                <a:cs typeface="Meiryo UI" panose="020B0604030504040204" pitchFamily="50" charset="-128"/>
              </a:rPr>
              <a:t>になってくる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lvl="0" indent="-185738">
              <a:spcBef>
                <a:spcPts val="1200"/>
              </a:spcBef>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5738" lvl="0" indent="-185738">
              <a:lnSpc>
                <a:spcPct val="120000"/>
              </a:lnSpc>
              <a:spcBef>
                <a:spcPts val="1200"/>
              </a:spcBef>
            </a:pP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住まい方など文化の継承</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a:p>
            <a:pPr marL="185738" lvl="0" indent="-185738">
              <a:lnSpc>
                <a:spcPct val="12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〇 単独世帯が増えるということは、</a:t>
            </a:r>
            <a:r>
              <a:rPr lang="ja-JP" altLang="en-US" u="sng" dirty="0">
                <a:latin typeface="Meiryo UI" panose="020B0604030504040204" pitchFamily="50" charset="-128"/>
                <a:ea typeface="Meiryo UI" panose="020B0604030504040204" pitchFamily="50" charset="-128"/>
                <a:cs typeface="Meiryo UI" panose="020B0604030504040204" pitchFamily="50" charset="-128"/>
              </a:rPr>
              <a:t>住まい方が次の世代に伝わらない可能性</a:t>
            </a:r>
            <a:r>
              <a:rPr lang="ja-JP" altLang="en-US" dirty="0">
                <a:latin typeface="Meiryo UI" panose="020B0604030504040204" pitchFamily="50" charset="-128"/>
                <a:ea typeface="Meiryo UI" panose="020B0604030504040204" pitchFamily="50" charset="-128"/>
                <a:cs typeface="Meiryo UI" panose="020B0604030504040204" pitchFamily="50" charset="-128"/>
              </a:rPr>
              <a:t>がある。</a:t>
            </a:r>
          </a:p>
          <a:p>
            <a:pPr marL="185738" lvl="0" indent="-185738">
              <a:lnSpc>
                <a:spcPct val="12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〇 単独世帯が増え小規模化・孤立化するほど、生活の基盤となる価値観を伝える機能が弱るので、それを地域の中で継承できるような、</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まちや住宅に対する愛着を育む機会</a:t>
            </a:r>
            <a:r>
              <a:rPr lang="ja-JP" altLang="en-US" dirty="0">
                <a:latin typeface="Meiryo UI" panose="020B0604030504040204" pitchFamily="50" charset="-128"/>
                <a:ea typeface="Meiryo UI" panose="020B0604030504040204" pitchFamily="50" charset="-128"/>
                <a:cs typeface="Meiryo UI" panose="020B0604030504040204" pitchFamily="50" charset="-128"/>
              </a:rPr>
              <a:t>がないと、ストック活用も進みにくくなる。</a:t>
            </a:r>
          </a:p>
          <a:p>
            <a:pPr marL="185738" lvl="0" indent="-185738">
              <a:lnSpc>
                <a:spcPct val="12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〇 文化的な問題は、これまで住宅政策としてあまり扱ってこなかったと思うので、</a:t>
            </a:r>
            <a:r>
              <a:rPr lang="ja-JP" altLang="en-US" u="sng" dirty="0">
                <a:latin typeface="Meiryo UI" panose="020B0604030504040204" pitchFamily="50" charset="-128"/>
                <a:ea typeface="Meiryo UI" panose="020B0604030504040204" pitchFamily="50" charset="-128"/>
                <a:cs typeface="Meiryo UI" panose="020B0604030504040204" pitchFamily="50" charset="-128"/>
              </a:rPr>
              <a:t>世帯の動きとの関係の中で住文化の継承や発展との関係をどう捉えるか</a:t>
            </a:r>
            <a:r>
              <a:rPr lang="ja-JP" altLang="en-US" dirty="0">
                <a:latin typeface="Meiryo UI" panose="020B0604030504040204" pitchFamily="50" charset="-128"/>
                <a:ea typeface="Meiryo UI" panose="020B0604030504040204" pitchFamily="50" charset="-128"/>
                <a:cs typeface="Meiryo UI" panose="020B0604030504040204" pitchFamily="50" charset="-128"/>
              </a:rPr>
              <a:t>という観点も重要</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marL="185738" lvl="0" indent="-185738">
              <a:lnSpc>
                <a:spcPct val="120000"/>
              </a:lnSpc>
              <a:spcBef>
                <a:spcPts val="1200"/>
              </a:spcBef>
            </a:pP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marL="185738" lvl="0" indent="-185738">
              <a:lnSpc>
                <a:spcPct val="120000"/>
              </a:lnSpc>
              <a:spcBef>
                <a:spcPts val="600"/>
              </a:spcBef>
            </a:pP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48428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回課題検討部会の意見④</a:t>
            </a: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6</a:t>
            </a:fld>
            <a:endParaRPr kumimoji="1" lang="ja-JP" altLang="en-US" sz="1600" dirty="0">
              <a:solidFill>
                <a:schemeClr val="tx1"/>
              </a:solidFill>
            </a:endParaRPr>
          </a:p>
        </p:txBody>
      </p:sp>
      <p:sp>
        <p:nvSpPr>
          <p:cNvPr id="3" name="正方形/長方形 2"/>
          <p:cNvSpPr/>
          <p:nvPr/>
        </p:nvSpPr>
        <p:spPr>
          <a:xfrm>
            <a:off x="179592" y="638836"/>
            <a:ext cx="8784896" cy="4518160"/>
          </a:xfrm>
          <a:prstGeom prst="rect">
            <a:avLst/>
          </a:prstGeom>
          <a:ln cmpd="sng">
            <a:noFill/>
          </a:ln>
        </p:spPr>
        <p:txBody>
          <a:bodyPr wrap="square">
            <a:spAutoFit/>
          </a:bodyPr>
          <a:lstStyle/>
          <a:p>
            <a:pPr marL="185738" lvl="0" indent="-185738">
              <a:lnSpc>
                <a:spcPct val="120000"/>
              </a:lnSpc>
              <a:spcBef>
                <a:spcPts val="1200"/>
              </a:spcBef>
            </a:pP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調査・分析手法</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a:p>
            <a:pPr marL="185738" lvl="0" indent="-185738">
              <a:lnSpc>
                <a:spcPct val="120000"/>
              </a:lnSpc>
              <a:spcBef>
                <a:spcPts val="12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 インターネットアンケートの内容</a:t>
            </a:r>
          </a:p>
          <a:p>
            <a:pPr marL="185738" lvl="0" indent="-185738">
              <a:lnSpc>
                <a:spcPct val="120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・女性の働き方を支えることや、単独世帯になることへの準備を聞いてはどうか。</a:t>
            </a:r>
          </a:p>
          <a:p>
            <a:pPr marL="185738" lvl="0" indent="-185738">
              <a:lnSpc>
                <a:spcPct val="120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単独世帯</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、ひとり親</a:t>
            </a:r>
            <a:r>
              <a:rPr lang="ja-JP" altLang="en-US" dirty="0">
                <a:latin typeface="Meiryo UI" panose="020B0604030504040204" pitchFamily="50" charset="-128"/>
                <a:ea typeface="Meiryo UI" panose="020B0604030504040204" pitchFamily="50" charset="-128"/>
                <a:cs typeface="Meiryo UI" panose="020B0604030504040204" pitchFamily="50" charset="-128"/>
              </a:rPr>
              <a:t>など属性を少し細かくみる必要が</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ある</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marL="185738" lvl="0" indent="-185738">
              <a:lnSpc>
                <a:spcPct val="120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・最初から世帯</a:t>
            </a:r>
            <a:r>
              <a:rPr lang="ja-JP" altLang="en-US" dirty="0">
                <a:latin typeface="Meiryo UI" panose="020B0604030504040204" pitchFamily="50" charset="-128"/>
                <a:ea typeface="Meiryo UI" panose="020B0604030504040204" pitchFamily="50" charset="-128"/>
                <a:cs typeface="Meiryo UI" panose="020B0604030504040204" pitchFamily="50" charset="-128"/>
              </a:rPr>
              <a:t>類型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で見ようとするのではなく、個人の一つの要因として世帯</a:t>
            </a:r>
            <a:r>
              <a:rPr lang="ja-JP" altLang="en-US" dirty="0">
                <a:latin typeface="Meiryo UI" panose="020B0604030504040204" pitchFamily="50" charset="-128"/>
                <a:ea typeface="Meiryo UI" panose="020B0604030504040204" pitchFamily="50" charset="-128"/>
                <a:cs typeface="Meiryo UI" panose="020B0604030504040204" pitchFamily="50" charset="-128"/>
              </a:rPr>
              <a:t>類型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を考えては</a:t>
            </a:r>
          </a:p>
          <a:p>
            <a:pPr marL="185738" lvl="0" indent="-185738">
              <a:lnSpc>
                <a:spcPct val="120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・高齢者、外国人など落ちる層があると思うので、どう補完するか考えたほうがいい。</a:t>
            </a:r>
          </a:p>
          <a:p>
            <a:pPr marL="185738" lvl="0" indent="-185738">
              <a:lnSpc>
                <a:spcPct val="120000"/>
              </a:lnSpc>
              <a:spcBef>
                <a:spcPts val="12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 </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インターネットアンケート</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で補足できていないニーズ</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は自由</a:t>
            </a:r>
            <a:r>
              <a:rPr lang="ja-JP" altLang="en-US" u="sng" dirty="0">
                <a:latin typeface="Meiryo UI" panose="020B0604030504040204" pitchFamily="50" charset="-128"/>
                <a:ea typeface="Meiryo UI" panose="020B0604030504040204" pitchFamily="50" charset="-128"/>
                <a:cs typeface="Meiryo UI" panose="020B0604030504040204" pitchFamily="50" charset="-128"/>
              </a:rPr>
              <a:t>記述や、住宅供給・福祉・医療関係者へのインタビュー調査で拾う</a:t>
            </a:r>
            <a:r>
              <a:rPr lang="ja-JP" altLang="en-US" dirty="0">
                <a:latin typeface="Meiryo UI" panose="020B0604030504040204" pitchFamily="50" charset="-128"/>
                <a:ea typeface="Meiryo UI" panose="020B0604030504040204" pitchFamily="50" charset="-128"/>
                <a:cs typeface="Meiryo UI" panose="020B0604030504040204" pitchFamily="50" charset="-128"/>
              </a:rPr>
              <a:t>ように。</a:t>
            </a:r>
          </a:p>
          <a:p>
            <a:pPr marL="185738" lvl="0" indent="-185738">
              <a:lnSpc>
                <a:spcPct val="120000"/>
              </a:lnSpc>
              <a:spcBef>
                <a:spcPts val="12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 単独</a:t>
            </a:r>
            <a:r>
              <a:rPr lang="ja-JP" altLang="en-US" dirty="0">
                <a:latin typeface="Meiryo UI" panose="020B0604030504040204" pitchFamily="50" charset="-128"/>
                <a:ea typeface="Meiryo UI" panose="020B0604030504040204" pitchFamily="50" charset="-128"/>
                <a:cs typeface="Meiryo UI" panose="020B0604030504040204" pitchFamily="50" charset="-128"/>
              </a:rPr>
              <a:t>世帯の増加や、外国人の増加等による</a:t>
            </a:r>
            <a:r>
              <a:rPr lang="ja-JP" altLang="en-US" u="sng" dirty="0">
                <a:latin typeface="Meiryo UI" panose="020B0604030504040204" pitchFamily="50" charset="-128"/>
                <a:ea typeface="Meiryo UI" panose="020B0604030504040204" pitchFamily="50" charset="-128"/>
                <a:cs typeface="Meiryo UI" panose="020B0604030504040204" pitchFamily="50" charset="-128"/>
              </a:rPr>
              <a:t>世帯</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の変化によるミスマッチ</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があるのかどうか</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p>
          <a:p>
            <a:pPr marL="185738" lvl="0" indent="-185738">
              <a:lnSpc>
                <a:spcPct val="120000"/>
              </a:lnSpc>
              <a:spcBef>
                <a:spcPts val="12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 在来的</a:t>
            </a:r>
            <a:r>
              <a:rPr lang="ja-JP" altLang="en-US" dirty="0">
                <a:latin typeface="Meiryo UI" panose="020B0604030504040204" pitchFamily="50" charset="-128"/>
                <a:ea typeface="Meiryo UI" panose="020B0604030504040204" pitchFamily="50" charset="-128"/>
                <a:cs typeface="Meiryo UI" panose="020B0604030504040204" pitchFamily="50" charset="-128"/>
              </a:rPr>
              <a:t>な統計分析に捉われず、</a:t>
            </a:r>
            <a:r>
              <a:rPr lang="ja-JP" altLang="en-US" u="sng" dirty="0">
                <a:latin typeface="Meiryo UI" panose="020B0604030504040204" pitchFamily="50" charset="-128"/>
                <a:ea typeface="Meiryo UI" panose="020B0604030504040204" pitchFamily="50" charset="-128"/>
                <a:cs typeface="Meiryo UI" panose="020B0604030504040204" pitchFamily="50" charset="-128"/>
              </a:rPr>
              <a:t>新たな視点で新しいことが発見できるような調査を</a:t>
            </a:r>
            <a:r>
              <a:rPr lang="ja-JP" altLang="en-US" dirty="0">
                <a:latin typeface="Meiryo UI" panose="020B0604030504040204" pitchFamily="50" charset="-128"/>
                <a:ea typeface="Meiryo UI" panose="020B0604030504040204" pitchFamily="50" charset="-128"/>
                <a:cs typeface="Meiryo UI" panose="020B0604030504040204" pitchFamily="50" charset="-128"/>
              </a:rPr>
              <a:t>してほしい。</a:t>
            </a:r>
          </a:p>
          <a:p>
            <a:pPr marL="185738" lvl="0" indent="-185738">
              <a:lnSpc>
                <a:spcPct val="120000"/>
              </a:lnSpc>
              <a:spcBef>
                <a:spcPts val="12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 従来</a:t>
            </a:r>
            <a:r>
              <a:rPr lang="ja-JP" altLang="en-US" dirty="0">
                <a:latin typeface="Meiryo UI" panose="020B0604030504040204" pitchFamily="50" charset="-128"/>
                <a:ea typeface="Meiryo UI" panose="020B0604030504040204" pitchFamily="50" charset="-128"/>
                <a:cs typeface="Meiryo UI" panose="020B0604030504040204" pitchFamily="50" charset="-128"/>
              </a:rPr>
              <a:t>の住宅の分析を超えた、もう少し</a:t>
            </a:r>
            <a:r>
              <a:rPr lang="ja-JP" altLang="en-US" u="sng" dirty="0">
                <a:latin typeface="Meiryo UI" panose="020B0604030504040204" pitchFamily="50" charset="-128"/>
                <a:ea typeface="Meiryo UI" panose="020B0604030504040204" pitchFamily="50" charset="-128"/>
                <a:cs typeface="Meiryo UI" panose="020B0604030504040204" pitchFamily="50" charset="-128"/>
              </a:rPr>
              <a:t>自由な発想の分析を</a:t>
            </a:r>
            <a:r>
              <a:rPr lang="ja-JP" altLang="en-US" dirty="0">
                <a:latin typeface="Meiryo UI" panose="020B0604030504040204" pitchFamily="50" charset="-128"/>
                <a:ea typeface="Meiryo UI" panose="020B0604030504040204" pitchFamily="50" charset="-128"/>
                <a:cs typeface="Meiryo UI" panose="020B0604030504040204" pitchFamily="50" charset="-128"/>
              </a:rPr>
              <a:t>してほしい。</a:t>
            </a:r>
          </a:p>
        </p:txBody>
      </p:sp>
    </p:spTree>
    <p:extLst>
      <p:ext uri="{BB962C8B-B14F-4D97-AF65-F5344CB8AC3E}">
        <p14:creationId xmlns:p14="http://schemas.microsoft.com/office/powerpoint/2010/main" val="2897720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
          <p:cNvSpPr>
            <a:spLocks noGrp="1"/>
          </p:cNvSpPr>
          <p:nvPr>
            <p:ph type="sldNum" sz="quarter" idx="12"/>
          </p:nvPr>
        </p:nvSpPr>
        <p:spPr>
          <a:xfrm>
            <a:off x="8431648" y="6517782"/>
            <a:ext cx="712351" cy="365125"/>
          </a:xfrm>
        </p:spPr>
        <p:txBody>
          <a:bodyPr/>
          <a:lstStyle/>
          <a:p>
            <a:fld id="{BEBE85B1-8F12-4F7B-A383-E6CF6791D3DF}" type="slidenum">
              <a:rPr kumimoji="1" lang="ja-JP" altLang="en-US" sz="1600" smtClean="0">
                <a:solidFill>
                  <a:schemeClr val="tx1"/>
                </a:solidFill>
              </a:rPr>
              <a:t>7</a:t>
            </a:fld>
            <a:endParaRPr kumimoji="1" lang="ja-JP" altLang="en-US" sz="1600" dirty="0">
              <a:solidFill>
                <a:schemeClr val="tx1"/>
              </a:solidFill>
            </a:endParaRPr>
          </a:p>
        </p:txBody>
      </p:sp>
      <p:sp>
        <p:nvSpPr>
          <p:cNvPr id="6" name="Rectangle 1"/>
          <p:cNvSpPr>
            <a:spLocks noChangeArrowheads="1"/>
          </p:cNvSpPr>
          <p:nvPr/>
        </p:nvSpPr>
        <p:spPr bwMode="auto">
          <a:xfrm>
            <a:off x="0" y="2907825"/>
            <a:ext cx="9144000" cy="792088"/>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en-US" altLang="ja-JP"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調査（インターネットアンケート、</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関係者</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ヒアリング</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2469083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な世帯の住まいに対するニーズ調査（インターネットアンケート）の概要</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8</a:t>
            </a:fld>
            <a:endParaRPr kumimoji="1" lang="ja-JP" altLang="en-US" sz="1600" dirty="0">
              <a:solidFill>
                <a:schemeClr val="tx1"/>
              </a:solidFill>
            </a:endParaRPr>
          </a:p>
        </p:txBody>
      </p:sp>
      <p:sp>
        <p:nvSpPr>
          <p:cNvPr id="3" name="正方形/長方形 2"/>
          <p:cNvSpPr/>
          <p:nvPr/>
        </p:nvSpPr>
        <p:spPr>
          <a:xfrm>
            <a:off x="179592" y="620688"/>
            <a:ext cx="8784896" cy="1421928"/>
          </a:xfrm>
          <a:prstGeom prst="rect">
            <a:avLst/>
          </a:prstGeom>
          <a:ln cmpd="sng">
            <a:solidFill>
              <a:schemeClr val="tx1"/>
            </a:solidFill>
          </a:ln>
        </p:spPr>
        <p:txBody>
          <a:bodyPr wrap="square">
            <a:spAutoFit/>
          </a:bodyPr>
          <a:lstStyle/>
          <a:p>
            <a:pPr marL="285750" lvl="0" indent="-285750">
              <a:lnSpc>
                <a:spcPct val="120000"/>
              </a:lnSpc>
              <a:buFont typeface="Meiryo UI" panose="020B0604030504040204" pitchFamily="50" charset="-128"/>
              <a:buChar cha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多様な世帯の住まいに対するニーズを把握するため、インターネットアンケート調査を実施。</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42925" lvl="0" indent="-185738">
              <a:lnSpc>
                <a:spcPct val="120000"/>
              </a:lnSpc>
              <a:buFont typeface="Arial" panose="020B0604020202020204" pitchFamily="34" charset="0"/>
              <a:buChar cha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調査</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対象</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大阪府内に居住する</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歳以上の男女</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5,000</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名</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42925" lvl="0" indent="-185738">
              <a:lnSpc>
                <a:spcPct val="120000"/>
              </a:lnSpc>
              <a:buFont typeface="Arial" panose="020B0604020202020204" pitchFamily="34" charset="0"/>
              <a:buChar cha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調査時期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日（金）～</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日（火）</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42925" lvl="0" indent="-185738">
              <a:lnSpc>
                <a:spcPct val="120000"/>
              </a:lnSpc>
              <a:buFont typeface="Arial" panose="020B0604020202020204" pitchFamily="34" charset="0"/>
              <a:buChar cha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調査機関：（株）クロス・マーケティング</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392944" y="2276872"/>
            <a:ext cx="2266967" cy="338554"/>
          </a:xfrm>
          <a:prstGeom prst="rect">
            <a:avLst/>
          </a:prstGeom>
          <a:noFill/>
        </p:spPr>
        <p:txBody>
          <a:bodyPr wrap="none" rtlCol="0">
            <a:spAutoFit/>
          </a:bodyPr>
          <a:lstStyle/>
          <a:p>
            <a:r>
              <a:rPr kumimoji="1" lang="ja-JP" altLang="en-US" sz="1600" dirty="0" smtClean="0">
                <a:latin typeface="Meiryo UI" panose="020B0604030504040204" pitchFamily="50" charset="-128"/>
                <a:ea typeface="Meiryo UI" panose="020B0604030504040204" pitchFamily="50" charset="-128"/>
              </a:rPr>
              <a:t>■</a:t>
            </a:r>
            <a:r>
              <a:rPr kumimoji="1" lang="ja-JP" altLang="en-US" sz="1600" smtClean="0">
                <a:latin typeface="Meiryo UI" panose="020B0604030504040204" pitchFamily="50" charset="-128"/>
                <a:ea typeface="Meiryo UI" panose="020B0604030504040204" pitchFamily="50" charset="-128"/>
              </a:rPr>
              <a:t>世帯分類別サンプル数</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508605944"/>
              </p:ext>
            </p:extLst>
          </p:nvPr>
        </p:nvGraphicFramePr>
        <p:xfrm>
          <a:off x="536880" y="2615426"/>
          <a:ext cx="4966013" cy="2543191"/>
        </p:xfrm>
        <a:graphic>
          <a:graphicData uri="http://schemas.openxmlformats.org/drawingml/2006/table">
            <a:tbl>
              <a:tblPr firstRow="1" bandRow="1">
                <a:tableStyleId>{5C22544A-7EE6-4342-B048-85BDC9FD1C3A}</a:tableStyleId>
              </a:tblPr>
              <a:tblGrid>
                <a:gridCol w="1705293">
                  <a:extLst>
                    <a:ext uri="{9D8B030D-6E8A-4147-A177-3AD203B41FA5}">
                      <a16:colId xmlns:a16="http://schemas.microsoft.com/office/drawing/2014/main" val="4156306001"/>
                    </a:ext>
                  </a:extLst>
                </a:gridCol>
                <a:gridCol w="740359">
                  <a:extLst>
                    <a:ext uri="{9D8B030D-6E8A-4147-A177-3AD203B41FA5}">
                      <a16:colId xmlns:a16="http://schemas.microsoft.com/office/drawing/2014/main" val="3752328001"/>
                    </a:ext>
                  </a:extLst>
                </a:gridCol>
                <a:gridCol w="792088">
                  <a:extLst>
                    <a:ext uri="{9D8B030D-6E8A-4147-A177-3AD203B41FA5}">
                      <a16:colId xmlns:a16="http://schemas.microsoft.com/office/drawing/2014/main" val="3092808781"/>
                    </a:ext>
                  </a:extLst>
                </a:gridCol>
                <a:gridCol w="720080">
                  <a:extLst>
                    <a:ext uri="{9D8B030D-6E8A-4147-A177-3AD203B41FA5}">
                      <a16:colId xmlns:a16="http://schemas.microsoft.com/office/drawing/2014/main" val="2296437028"/>
                    </a:ext>
                  </a:extLst>
                </a:gridCol>
                <a:gridCol w="1008193">
                  <a:extLst>
                    <a:ext uri="{9D8B030D-6E8A-4147-A177-3AD203B41FA5}">
                      <a16:colId xmlns:a16="http://schemas.microsoft.com/office/drawing/2014/main" val="2157045336"/>
                    </a:ext>
                  </a:extLst>
                </a:gridCol>
              </a:tblGrid>
              <a:tr h="363313">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男</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女</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計</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割合</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85275808"/>
                  </a:ext>
                </a:extLst>
              </a:tr>
              <a:tr h="363313">
                <a:tc>
                  <a:txBody>
                    <a:bodyPr/>
                    <a:lstStyle/>
                    <a:p>
                      <a:r>
                        <a:rPr kumimoji="1" lang="ja-JP" altLang="en-US" sz="1400" dirty="0" smtClean="0">
                          <a:latin typeface="Meiryo UI" panose="020B0604030504040204" pitchFamily="50" charset="-128"/>
                          <a:ea typeface="Meiryo UI" panose="020B0604030504040204" pitchFamily="50" charset="-128"/>
                        </a:rPr>
                        <a:t>単独</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981</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896</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1,877</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37.5%</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597433679"/>
                  </a:ext>
                </a:extLst>
              </a:tr>
              <a:tr h="363313">
                <a:tc>
                  <a:txBody>
                    <a:bodyPr/>
                    <a:lstStyle/>
                    <a:p>
                      <a:r>
                        <a:rPr kumimoji="1" lang="ja-JP" altLang="en-US" sz="1400" dirty="0" smtClean="0">
                          <a:latin typeface="Meiryo UI" panose="020B0604030504040204" pitchFamily="50" charset="-128"/>
                          <a:ea typeface="Meiryo UI" panose="020B0604030504040204" pitchFamily="50" charset="-128"/>
                        </a:rPr>
                        <a:t>夫婦と子ども</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639</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709</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1,348</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27.0%</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151968172"/>
                  </a:ext>
                </a:extLst>
              </a:tr>
              <a:tr h="363313">
                <a:tc>
                  <a:txBody>
                    <a:bodyPr/>
                    <a:lstStyle/>
                    <a:p>
                      <a:r>
                        <a:rPr kumimoji="1" lang="ja-JP" altLang="en-US" sz="1400" dirty="0" smtClean="0">
                          <a:latin typeface="Meiryo UI" panose="020B0604030504040204" pitchFamily="50" charset="-128"/>
                          <a:ea typeface="Meiryo UI" panose="020B0604030504040204" pitchFamily="50" charset="-128"/>
                        </a:rPr>
                        <a:t>夫婦のみ</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464</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515</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979</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19.6%</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56825862"/>
                  </a:ext>
                </a:extLst>
              </a:tr>
              <a:tr h="363313">
                <a:tc>
                  <a:txBody>
                    <a:bodyPr/>
                    <a:lstStyle/>
                    <a:p>
                      <a:r>
                        <a:rPr kumimoji="1" lang="ja-JP" altLang="en-US" sz="1400" dirty="0" smtClean="0">
                          <a:latin typeface="Meiryo UI" panose="020B0604030504040204" pitchFamily="50" charset="-128"/>
                          <a:ea typeface="Meiryo UI" panose="020B0604030504040204" pitchFamily="50" charset="-128"/>
                        </a:rPr>
                        <a:t>ひとり親と子ども</a:t>
                      </a:r>
                      <a:endParaRPr kumimoji="1" lang="en-US" altLang="ja-JP" sz="1400" dirty="0" smtClean="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232</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257</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489</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9.8%</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722670775"/>
                  </a:ext>
                </a:extLst>
              </a:tr>
              <a:tr h="363313">
                <a:tc>
                  <a:txBody>
                    <a:bodyPr/>
                    <a:lstStyle/>
                    <a:p>
                      <a:r>
                        <a:rPr kumimoji="1" lang="ja-JP" altLang="en-US" sz="1400" dirty="0" smtClean="0">
                          <a:latin typeface="Meiryo UI" panose="020B0604030504040204" pitchFamily="50" charset="-128"/>
                          <a:ea typeface="Meiryo UI" panose="020B0604030504040204" pitchFamily="50" charset="-128"/>
                        </a:rPr>
                        <a:t>その他親族、非親族</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145</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162</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307</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6.1%</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507249287"/>
                  </a:ext>
                </a:extLst>
              </a:tr>
              <a:tr h="363313">
                <a:tc>
                  <a:txBody>
                    <a:bodyPr/>
                    <a:lstStyle/>
                    <a:p>
                      <a:r>
                        <a:rPr kumimoji="1" lang="ja-JP" altLang="en-US" sz="1400" dirty="0" smtClean="0">
                          <a:latin typeface="Meiryo UI" panose="020B0604030504040204" pitchFamily="50" charset="-128"/>
                          <a:ea typeface="Meiryo UI" panose="020B0604030504040204" pitchFamily="50" charset="-128"/>
                        </a:rPr>
                        <a:t>計</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2,461</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2,539</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5,000</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100.0%</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35900176"/>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1714290482"/>
              </p:ext>
            </p:extLst>
          </p:nvPr>
        </p:nvGraphicFramePr>
        <p:xfrm>
          <a:off x="5767015" y="2615426"/>
          <a:ext cx="2952328" cy="1816565"/>
        </p:xfrm>
        <a:graphic>
          <a:graphicData uri="http://schemas.openxmlformats.org/drawingml/2006/table">
            <a:tbl>
              <a:tblPr firstRow="1" bandRow="1">
                <a:tableStyleId>{5C22544A-7EE6-4342-B048-85BDC9FD1C3A}</a:tableStyleId>
              </a:tblPr>
              <a:tblGrid>
                <a:gridCol w="1275784">
                  <a:extLst>
                    <a:ext uri="{9D8B030D-6E8A-4147-A177-3AD203B41FA5}">
                      <a16:colId xmlns:a16="http://schemas.microsoft.com/office/drawing/2014/main" val="4156306001"/>
                    </a:ext>
                  </a:extLst>
                </a:gridCol>
                <a:gridCol w="740359">
                  <a:extLst>
                    <a:ext uri="{9D8B030D-6E8A-4147-A177-3AD203B41FA5}">
                      <a16:colId xmlns:a16="http://schemas.microsoft.com/office/drawing/2014/main" val="3752328001"/>
                    </a:ext>
                  </a:extLst>
                </a:gridCol>
                <a:gridCol w="936185">
                  <a:extLst>
                    <a:ext uri="{9D8B030D-6E8A-4147-A177-3AD203B41FA5}">
                      <a16:colId xmlns:a16="http://schemas.microsoft.com/office/drawing/2014/main" val="2157045336"/>
                    </a:ext>
                  </a:extLst>
                </a:gridCol>
              </a:tblGrid>
              <a:tr h="363313">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人数</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割合</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85275808"/>
                  </a:ext>
                </a:extLst>
              </a:tr>
              <a:tr h="363313">
                <a:tc>
                  <a:txBody>
                    <a:bodyPr/>
                    <a:lstStyle/>
                    <a:p>
                      <a:r>
                        <a:rPr kumimoji="1" lang="ja-JP" altLang="en-US" sz="1400" dirty="0" smtClean="0">
                          <a:latin typeface="Meiryo UI" panose="020B0604030504040204" pitchFamily="50" charset="-128"/>
                          <a:ea typeface="Meiryo UI" panose="020B0604030504040204" pitchFamily="50" charset="-128"/>
                        </a:rPr>
                        <a:t>大阪市</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1,918</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38.4%</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597433679"/>
                  </a:ext>
                </a:extLst>
              </a:tr>
              <a:tr h="363313">
                <a:tc>
                  <a:txBody>
                    <a:bodyPr/>
                    <a:lstStyle/>
                    <a:p>
                      <a:r>
                        <a:rPr kumimoji="1" lang="ja-JP" altLang="en-US" sz="1400" dirty="0" smtClean="0">
                          <a:latin typeface="Meiryo UI" panose="020B0604030504040204" pitchFamily="50" charset="-128"/>
                          <a:ea typeface="Meiryo UI" panose="020B0604030504040204" pitchFamily="50" charset="-128"/>
                        </a:rPr>
                        <a:t>堺市</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390</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7.8%</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151968172"/>
                  </a:ext>
                </a:extLst>
              </a:tr>
              <a:tr h="363313">
                <a:tc>
                  <a:txBody>
                    <a:bodyPr/>
                    <a:lstStyle/>
                    <a:p>
                      <a:r>
                        <a:rPr kumimoji="1" lang="ja-JP" altLang="en-US" sz="1400" dirty="0" smtClean="0">
                          <a:latin typeface="Meiryo UI" panose="020B0604030504040204" pitchFamily="50" charset="-128"/>
                          <a:ea typeface="Meiryo UI" panose="020B0604030504040204" pitchFamily="50" charset="-128"/>
                        </a:rPr>
                        <a:t>衛星市</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2,692</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53.8%</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56825862"/>
                  </a:ext>
                </a:extLst>
              </a:tr>
              <a:tr h="363313">
                <a:tc>
                  <a:txBody>
                    <a:bodyPr/>
                    <a:lstStyle/>
                    <a:p>
                      <a:r>
                        <a:rPr kumimoji="1" lang="ja-JP" altLang="en-US" sz="1400" dirty="0" smtClean="0">
                          <a:latin typeface="Meiryo UI" panose="020B0604030504040204" pitchFamily="50" charset="-128"/>
                          <a:ea typeface="Meiryo UI" panose="020B0604030504040204" pitchFamily="50" charset="-128"/>
                        </a:rPr>
                        <a:t>合計</a:t>
                      </a:r>
                      <a:endParaRPr kumimoji="1" lang="en-US" altLang="ja-JP" sz="1400" dirty="0" smtClean="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5,000</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100.0%</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722670775"/>
                  </a:ext>
                </a:extLst>
              </a:tr>
            </a:tbl>
          </a:graphicData>
        </a:graphic>
      </p:graphicFrame>
      <p:sp>
        <p:nvSpPr>
          <p:cNvPr id="8" name="テキスト ボックス 7"/>
          <p:cNvSpPr txBox="1"/>
          <p:nvPr/>
        </p:nvSpPr>
        <p:spPr>
          <a:xfrm>
            <a:off x="5652120" y="2298358"/>
            <a:ext cx="2061783" cy="338554"/>
          </a:xfrm>
          <a:prstGeom prst="rect">
            <a:avLst/>
          </a:prstGeom>
          <a:noFill/>
        </p:spPr>
        <p:txBody>
          <a:bodyPr wrap="none" rtlCol="0">
            <a:spAutoFit/>
          </a:bodyPr>
          <a:lstStyle/>
          <a:p>
            <a:r>
              <a:rPr kumimoji="1" lang="ja-JP" altLang="en-US" sz="1600" dirty="0" smtClean="0">
                <a:latin typeface="Meiryo UI" panose="020B0604030504040204" pitchFamily="50" charset="-128"/>
                <a:ea typeface="Meiryo UI" panose="020B0604030504040204" pitchFamily="50" charset="-128"/>
              </a:rPr>
              <a:t>■居住地別サンプル数</a:t>
            </a:r>
            <a:endParaRPr kumimoji="1" lang="ja-JP" altLang="en-US" sz="16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403783" y="5373216"/>
            <a:ext cx="2266967" cy="338554"/>
          </a:xfrm>
          <a:prstGeom prst="rect">
            <a:avLst/>
          </a:prstGeom>
          <a:noFill/>
        </p:spPr>
        <p:txBody>
          <a:bodyPr wrap="none" rtlCol="0">
            <a:spAutoFit/>
          </a:bodyPr>
          <a:lstStyle/>
          <a:p>
            <a:r>
              <a:rPr kumimoji="1" lang="ja-JP" altLang="en-US" sz="1600" dirty="0" smtClean="0">
                <a:latin typeface="Meiryo UI" panose="020B0604030504040204" pitchFamily="50" charset="-128"/>
                <a:ea typeface="Meiryo UI" panose="020B0604030504040204" pitchFamily="50" charset="-128"/>
              </a:rPr>
              <a:t>■年齢構成別サンプル数</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2148655952"/>
              </p:ext>
            </p:extLst>
          </p:nvPr>
        </p:nvGraphicFramePr>
        <p:xfrm>
          <a:off x="536880" y="5733256"/>
          <a:ext cx="7995560" cy="914400"/>
        </p:xfrm>
        <a:graphic>
          <a:graphicData uri="http://schemas.openxmlformats.org/drawingml/2006/table">
            <a:tbl>
              <a:tblPr firstRow="1" bandRow="1">
                <a:tableStyleId>{5C22544A-7EE6-4342-B048-85BDC9FD1C3A}</a:tableStyleId>
              </a:tblPr>
              <a:tblGrid>
                <a:gridCol w="999445">
                  <a:extLst>
                    <a:ext uri="{9D8B030D-6E8A-4147-A177-3AD203B41FA5}">
                      <a16:colId xmlns:a16="http://schemas.microsoft.com/office/drawing/2014/main" val="2482146329"/>
                    </a:ext>
                  </a:extLst>
                </a:gridCol>
                <a:gridCol w="999445">
                  <a:extLst>
                    <a:ext uri="{9D8B030D-6E8A-4147-A177-3AD203B41FA5}">
                      <a16:colId xmlns:a16="http://schemas.microsoft.com/office/drawing/2014/main" val="4276954637"/>
                    </a:ext>
                  </a:extLst>
                </a:gridCol>
                <a:gridCol w="999445">
                  <a:extLst>
                    <a:ext uri="{9D8B030D-6E8A-4147-A177-3AD203B41FA5}">
                      <a16:colId xmlns:a16="http://schemas.microsoft.com/office/drawing/2014/main" val="1029722157"/>
                    </a:ext>
                  </a:extLst>
                </a:gridCol>
                <a:gridCol w="999445">
                  <a:extLst>
                    <a:ext uri="{9D8B030D-6E8A-4147-A177-3AD203B41FA5}">
                      <a16:colId xmlns:a16="http://schemas.microsoft.com/office/drawing/2014/main" val="2744645773"/>
                    </a:ext>
                  </a:extLst>
                </a:gridCol>
                <a:gridCol w="999445">
                  <a:extLst>
                    <a:ext uri="{9D8B030D-6E8A-4147-A177-3AD203B41FA5}">
                      <a16:colId xmlns:a16="http://schemas.microsoft.com/office/drawing/2014/main" val="2406435064"/>
                    </a:ext>
                  </a:extLst>
                </a:gridCol>
                <a:gridCol w="999445">
                  <a:extLst>
                    <a:ext uri="{9D8B030D-6E8A-4147-A177-3AD203B41FA5}">
                      <a16:colId xmlns:a16="http://schemas.microsoft.com/office/drawing/2014/main" val="2557153656"/>
                    </a:ext>
                  </a:extLst>
                </a:gridCol>
                <a:gridCol w="999445">
                  <a:extLst>
                    <a:ext uri="{9D8B030D-6E8A-4147-A177-3AD203B41FA5}">
                      <a16:colId xmlns:a16="http://schemas.microsoft.com/office/drawing/2014/main" val="3382834107"/>
                    </a:ext>
                  </a:extLst>
                </a:gridCol>
                <a:gridCol w="999445">
                  <a:extLst>
                    <a:ext uri="{9D8B030D-6E8A-4147-A177-3AD203B41FA5}">
                      <a16:colId xmlns:a16="http://schemas.microsoft.com/office/drawing/2014/main" val="2640867658"/>
                    </a:ext>
                  </a:extLst>
                </a:gridCol>
              </a:tblGrid>
              <a:tr h="192021">
                <a:tc>
                  <a:txBody>
                    <a:bodyPr/>
                    <a:lstStyle/>
                    <a:p>
                      <a:pPr algn="ctr"/>
                      <a:r>
                        <a:rPr kumimoji="1" lang="en-US" altLang="ja-JP" sz="1400" dirty="0" smtClean="0">
                          <a:latin typeface="Meiryo UI" panose="020B0604030504040204" pitchFamily="50" charset="-128"/>
                          <a:ea typeface="Meiryo UI" panose="020B0604030504040204" pitchFamily="50" charset="-128"/>
                        </a:rPr>
                        <a:t>20</a:t>
                      </a:r>
                      <a:r>
                        <a:rPr kumimoji="1" lang="ja-JP" altLang="en-US" sz="1400" dirty="0" smtClean="0">
                          <a:latin typeface="Meiryo UI" panose="020B0604030504040204" pitchFamily="50" charset="-128"/>
                          <a:ea typeface="Meiryo UI" panose="020B0604030504040204" pitchFamily="50" charset="-128"/>
                        </a:rPr>
                        <a:t>代</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30</a:t>
                      </a:r>
                      <a:r>
                        <a:rPr kumimoji="1" lang="ja-JP" altLang="en-US" sz="1400" dirty="0" smtClean="0">
                          <a:latin typeface="Meiryo UI" panose="020B0604030504040204" pitchFamily="50" charset="-128"/>
                          <a:ea typeface="Meiryo UI" panose="020B0604030504040204" pitchFamily="50" charset="-128"/>
                        </a:rPr>
                        <a:t>代</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40</a:t>
                      </a:r>
                      <a:r>
                        <a:rPr kumimoji="1" lang="ja-JP" altLang="en-US" sz="1400" dirty="0" smtClean="0">
                          <a:latin typeface="Meiryo UI" panose="020B0604030504040204" pitchFamily="50" charset="-128"/>
                          <a:ea typeface="Meiryo UI" panose="020B0604030504040204" pitchFamily="50" charset="-128"/>
                        </a:rPr>
                        <a:t>代</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50</a:t>
                      </a:r>
                      <a:r>
                        <a:rPr kumimoji="1" lang="ja-JP" altLang="en-US" sz="1400" dirty="0" smtClean="0">
                          <a:latin typeface="Meiryo UI" panose="020B0604030504040204" pitchFamily="50" charset="-128"/>
                          <a:ea typeface="Meiryo UI" panose="020B0604030504040204" pitchFamily="50" charset="-128"/>
                        </a:rPr>
                        <a:t>代</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60</a:t>
                      </a:r>
                      <a:r>
                        <a:rPr kumimoji="1" lang="ja-JP" altLang="en-US" sz="1400" dirty="0" smtClean="0">
                          <a:latin typeface="Meiryo UI" panose="020B0604030504040204" pitchFamily="50" charset="-128"/>
                          <a:ea typeface="Meiryo UI" panose="020B0604030504040204" pitchFamily="50" charset="-128"/>
                        </a:rPr>
                        <a:t>代</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70</a:t>
                      </a:r>
                      <a:r>
                        <a:rPr kumimoji="1" lang="ja-JP" altLang="en-US" sz="1400" dirty="0" smtClean="0">
                          <a:latin typeface="Meiryo UI" panose="020B0604030504040204" pitchFamily="50" charset="-128"/>
                          <a:ea typeface="Meiryo UI" panose="020B0604030504040204" pitchFamily="50" charset="-128"/>
                        </a:rPr>
                        <a:t>代</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80</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計</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39665905"/>
                  </a:ext>
                </a:extLst>
              </a:tr>
              <a:tr h="192021">
                <a:tc>
                  <a:txBody>
                    <a:bodyPr/>
                    <a:lstStyle/>
                    <a:p>
                      <a:pPr algn="ctr"/>
                      <a:r>
                        <a:rPr kumimoji="1" lang="en-US" altLang="ja-JP" sz="1400" dirty="0" smtClean="0">
                          <a:latin typeface="Meiryo UI" panose="020B0604030504040204" pitchFamily="50" charset="-128"/>
                          <a:ea typeface="Meiryo UI" panose="020B0604030504040204" pitchFamily="50" charset="-128"/>
                        </a:rPr>
                        <a:t>330</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989</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1,049</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1,032</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1,159</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401</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40</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5,000</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45990689"/>
                  </a:ext>
                </a:extLst>
              </a:tr>
              <a:tr h="192021">
                <a:tc>
                  <a:txBody>
                    <a:bodyPr/>
                    <a:lstStyle/>
                    <a:p>
                      <a:pPr algn="ctr"/>
                      <a:r>
                        <a:rPr kumimoji="1" lang="en-US" altLang="ja-JP" sz="1400" dirty="0" smtClean="0">
                          <a:latin typeface="Meiryo UI" panose="020B0604030504040204" pitchFamily="50" charset="-128"/>
                          <a:ea typeface="Meiryo UI" panose="020B0604030504040204" pitchFamily="50" charset="-128"/>
                        </a:rPr>
                        <a:t>6.6%</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19.8%</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21.0%</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20.6%</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23.2%</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8.0</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0.8%</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100.0%</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305100954"/>
                  </a:ext>
                </a:extLst>
              </a:tr>
            </a:tbl>
          </a:graphicData>
        </a:graphic>
      </p:graphicFrame>
    </p:spTree>
    <p:extLst>
      <p:ext uri="{BB962C8B-B14F-4D97-AF65-F5344CB8AC3E}">
        <p14:creationId xmlns:p14="http://schemas.microsoft.com/office/powerpoint/2010/main" val="2851594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755576" y="1772816"/>
            <a:ext cx="7056784" cy="2952328"/>
          </a:xfrm>
          <a:prstGeom prst="roundRect">
            <a:avLst>
              <a:gd name="adj" fmla="val 11590"/>
            </a:avLst>
          </a:prstGeom>
          <a:solidFill>
            <a:schemeClr val="accent1">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285750" indent="-285750" algn="ctr">
              <a:lnSpc>
                <a:spcPct val="130000"/>
              </a:lnSpc>
              <a:spcBef>
                <a:spcPts val="1200"/>
              </a:spcBef>
              <a:buFont typeface="Meiryo UI" panose="020B0604030504040204" pitchFamily="50" charset="-128"/>
              <a:buChar char="○"/>
            </a:pP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状況把握・分析</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9</a:t>
            </a:fld>
            <a:endParaRPr kumimoji="1" lang="ja-JP" altLang="en-US" sz="1600" dirty="0">
              <a:solidFill>
                <a:schemeClr val="tx1"/>
              </a:solidFill>
            </a:endParaRPr>
          </a:p>
        </p:txBody>
      </p:sp>
      <p:sp>
        <p:nvSpPr>
          <p:cNvPr id="3" name="正方形/長方形 2"/>
          <p:cNvSpPr/>
          <p:nvPr/>
        </p:nvSpPr>
        <p:spPr>
          <a:xfrm>
            <a:off x="179592" y="620688"/>
            <a:ext cx="8784896" cy="719812"/>
          </a:xfrm>
          <a:prstGeom prst="rect">
            <a:avLst/>
          </a:prstGeom>
          <a:ln cmpd="sng">
            <a:solidFill>
              <a:schemeClr val="tx1"/>
            </a:solidFill>
          </a:ln>
        </p:spPr>
        <p:txBody>
          <a:bodyPr wrap="square">
            <a:spAutoFit/>
          </a:bodyPr>
          <a:lstStyle/>
          <a:p>
            <a:pPr marL="285750" lvl="0" indent="-285750">
              <a:lnSpc>
                <a:spcPct val="120000"/>
              </a:lnSpc>
              <a:spcBef>
                <a:spcPts val="1200"/>
              </a:spcBef>
              <a:buFont typeface="Meiryo UI" panose="020B0604030504040204" pitchFamily="50" charset="-128"/>
              <a:buChar cha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世帯の多様化の状況の把握や分析にあたっては、これまでに世帯類型に加え、年代別に分析を行った。</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581548286"/>
              </p:ext>
            </p:extLst>
          </p:nvPr>
        </p:nvGraphicFramePr>
        <p:xfrm>
          <a:off x="1488719" y="2276872"/>
          <a:ext cx="2448272" cy="2194560"/>
        </p:xfrm>
        <a:graphic>
          <a:graphicData uri="http://schemas.openxmlformats.org/drawingml/2006/table">
            <a:tbl>
              <a:tblPr firstRow="1">
                <a:tableStyleId>{69012ECD-51FC-41F1-AA8D-1B2483CD663E}</a:tableStyleId>
              </a:tblPr>
              <a:tblGrid>
                <a:gridCol w="2448272">
                  <a:extLst>
                    <a:ext uri="{9D8B030D-6E8A-4147-A177-3AD203B41FA5}">
                      <a16:colId xmlns:a16="http://schemas.microsoft.com/office/drawing/2014/main" val="4156306001"/>
                    </a:ext>
                  </a:extLst>
                </a:gridCol>
              </a:tblGrid>
              <a:tr h="363313">
                <a:tc>
                  <a:txBody>
                    <a:bodyPr/>
                    <a:lstStyle/>
                    <a:p>
                      <a:pPr algn="ctr"/>
                      <a:r>
                        <a:rPr kumimoji="1" lang="ja-JP" altLang="en-US" sz="1800" dirty="0" smtClean="0">
                          <a:latin typeface="Meiryo UI" panose="020B0604030504040204" pitchFamily="50" charset="-128"/>
                          <a:ea typeface="Meiryo UI" panose="020B0604030504040204" pitchFamily="50" charset="-128"/>
                        </a:rPr>
                        <a:t>世帯類型</a:t>
                      </a:r>
                      <a:endParaRPr kumimoji="1" lang="ja-JP" altLang="en-US" sz="18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962229162"/>
                  </a:ext>
                </a:extLst>
              </a:tr>
              <a:tr h="363313">
                <a:tc>
                  <a:txBody>
                    <a:bodyPr/>
                    <a:lstStyle/>
                    <a:p>
                      <a:pPr algn="ctr"/>
                      <a:r>
                        <a:rPr kumimoji="1" lang="ja-JP" altLang="en-US" sz="1800" dirty="0" smtClean="0">
                          <a:latin typeface="Meiryo UI" panose="020B0604030504040204" pitchFamily="50" charset="-128"/>
                          <a:ea typeface="Meiryo UI" panose="020B0604030504040204" pitchFamily="50" charset="-128"/>
                        </a:rPr>
                        <a:t>単独</a:t>
                      </a:r>
                      <a:endParaRPr kumimoji="1" lang="ja-JP" altLang="en-US" sz="1800" dirty="0">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597433679"/>
                  </a:ext>
                </a:extLst>
              </a:tr>
              <a:tr h="363313">
                <a:tc>
                  <a:txBody>
                    <a:bodyPr/>
                    <a:lstStyle/>
                    <a:p>
                      <a:pPr algn="ctr"/>
                      <a:r>
                        <a:rPr kumimoji="1" lang="ja-JP" altLang="en-US" sz="1800" dirty="0" smtClean="0">
                          <a:latin typeface="Meiryo UI" panose="020B0604030504040204" pitchFamily="50" charset="-128"/>
                          <a:ea typeface="Meiryo UI" panose="020B0604030504040204" pitchFamily="50" charset="-128"/>
                        </a:rPr>
                        <a:t>夫婦と子ども</a:t>
                      </a:r>
                      <a:endParaRPr kumimoji="1" lang="ja-JP" altLang="en-US" sz="1800" dirty="0">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4151968172"/>
                  </a:ext>
                </a:extLst>
              </a:tr>
              <a:tr h="363313">
                <a:tc>
                  <a:txBody>
                    <a:bodyPr/>
                    <a:lstStyle/>
                    <a:p>
                      <a:pPr algn="ctr"/>
                      <a:r>
                        <a:rPr kumimoji="1" lang="ja-JP" altLang="en-US" sz="1800" dirty="0" smtClean="0">
                          <a:latin typeface="Meiryo UI" panose="020B0604030504040204" pitchFamily="50" charset="-128"/>
                          <a:ea typeface="Meiryo UI" panose="020B0604030504040204" pitchFamily="50" charset="-128"/>
                        </a:rPr>
                        <a:t>夫婦のみ</a:t>
                      </a:r>
                      <a:endParaRPr kumimoji="1" lang="ja-JP" altLang="en-US" sz="1800" dirty="0">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2456825862"/>
                  </a:ext>
                </a:extLst>
              </a:tr>
              <a:tr h="363313">
                <a:tc>
                  <a:txBody>
                    <a:bodyPr/>
                    <a:lstStyle/>
                    <a:p>
                      <a:pPr algn="ctr"/>
                      <a:r>
                        <a:rPr kumimoji="1" lang="ja-JP" altLang="en-US" sz="1800" dirty="0" smtClean="0">
                          <a:latin typeface="Meiryo UI" panose="020B0604030504040204" pitchFamily="50" charset="-128"/>
                          <a:ea typeface="Meiryo UI" panose="020B0604030504040204" pitchFamily="50" charset="-128"/>
                        </a:rPr>
                        <a:t>ひとり親と子ども</a:t>
                      </a:r>
                      <a:endParaRPr kumimoji="1" lang="en-US" altLang="ja-JP" sz="1800" dirty="0" smtClean="0">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3722670775"/>
                  </a:ext>
                </a:extLst>
              </a:tr>
              <a:tr h="363313">
                <a:tc>
                  <a:txBody>
                    <a:bodyPr/>
                    <a:lstStyle/>
                    <a:p>
                      <a:pPr algn="ctr"/>
                      <a:r>
                        <a:rPr kumimoji="1" lang="ja-JP" altLang="en-US" sz="1800" dirty="0" smtClean="0">
                          <a:latin typeface="Meiryo UI" panose="020B0604030504040204" pitchFamily="50" charset="-128"/>
                          <a:ea typeface="Meiryo UI" panose="020B0604030504040204" pitchFamily="50" charset="-128"/>
                        </a:rPr>
                        <a:t>その他親族・非親族</a:t>
                      </a:r>
                      <a:endParaRPr kumimoji="1" lang="ja-JP" altLang="en-US" sz="1800" dirty="0">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1507249287"/>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866505419"/>
              </p:ext>
            </p:extLst>
          </p:nvPr>
        </p:nvGraphicFramePr>
        <p:xfrm>
          <a:off x="5076056" y="2276872"/>
          <a:ext cx="2160240" cy="1463040"/>
        </p:xfrm>
        <a:graphic>
          <a:graphicData uri="http://schemas.openxmlformats.org/drawingml/2006/table">
            <a:tbl>
              <a:tblPr firstRow="1">
                <a:tableStyleId>{69012ECD-51FC-41F1-AA8D-1B2483CD663E}</a:tableStyleId>
              </a:tblPr>
              <a:tblGrid>
                <a:gridCol w="2160240">
                  <a:extLst>
                    <a:ext uri="{9D8B030D-6E8A-4147-A177-3AD203B41FA5}">
                      <a16:colId xmlns:a16="http://schemas.microsoft.com/office/drawing/2014/main" val="4156306001"/>
                    </a:ext>
                  </a:extLst>
                </a:gridCol>
              </a:tblGrid>
              <a:tr h="363313">
                <a:tc>
                  <a:txBody>
                    <a:bodyPr/>
                    <a:lstStyle/>
                    <a:p>
                      <a:pPr algn="ctr"/>
                      <a:r>
                        <a:rPr kumimoji="1" lang="ja-JP" altLang="en-US" sz="1800" dirty="0" smtClean="0">
                          <a:latin typeface="Meiryo UI" panose="020B0604030504040204" pitchFamily="50" charset="-128"/>
                          <a:ea typeface="Meiryo UI" panose="020B0604030504040204" pitchFamily="50" charset="-128"/>
                        </a:rPr>
                        <a:t>年代</a:t>
                      </a:r>
                      <a:endParaRPr kumimoji="1" lang="ja-JP" altLang="en-US" sz="18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962229162"/>
                  </a:ext>
                </a:extLst>
              </a:tr>
              <a:tr h="363313">
                <a:tc>
                  <a:txBody>
                    <a:bodyPr/>
                    <a:lstStyle/>
                    <a:p>
                      <a:pPr algn="ctr"/>
                      <a:r>
                        <a:rPr kumimoji="1" lang="en-US" altLang="ja-JP" sz="1800" dirty="0" smtClean="0">
                          <a:latin typeface="Meiryo UI" panose="020B0604030504040204" pitchFamily="50" charset="-128"/>
                          <a:ea typeface="Meiryo UI" panose="020B0604030504040204" pitchFamily="50" charset="-128"/>
                        </a:rPr>
                        <a:t>20</a:t>
                      </a:r>
                      <a:r>
                        <a:rPr kumimoji="1" lang="ja-JP" altLang="en-US" sz="1800" dirty="0" smtClean="0">
                          <a:latin typeface="Meiryo UI" panose="020B0604030504040204" pitchFamily="50" charset="-128"/>
                          <a:ea typeface="Meiryo UI" panose="020B0604030504040204" pitchFamily="50" charset="-128"/>
                        </a:rPr>
                        <a:t>～</a:t>
                      </a:r>
                      <a:r>
                        <a:rPr kumimoji="1" lang="en-US" altLang="ja-JP" sz="1800" dirty="0" smtClean="0">
                          <a:latin typeface="Meiryo UI" panose="020B0604030504040204" pitchFamily="50" charset="-128"/>
                          <a:ea typeface="Meiryo UI" panose="020B0604030504040204" pitchFamily="50" charset="-128"/>
                        </a:rPr>
                        <a:t>39</a:t>
                      </a:r>
                      <a:r>
                        <a:rPr kumimoji="1" lang="ja-JP" altLang="en-US" sz="1800" dirty="0" smtClean="0">
                          <a:latin typeface="Meiryo UI" panose="020B0604030504040204" pitchFamily="50" charset="-128"/>
                          <a:ea typeface="Meiryo UI" panose="020B0604030504040204" pitchFamily="50" charset="-128"/>
                        </a:rPr>
                        <a:t>歳</a:t>
                      </a:r>
                      <a:endParaRPr kumimoji="1" lang="ja-JP" altLang="en-US" sz="1800" dirty="0">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597433679"/>
                  </a:ext>
                </a:extLst>
              </a:tr>
              <a:tr h="363313">
                <a:tc>
                  <a:txBody>
                    <a:bodyPr/>
                    <a:lstStyle/>
                    <a:p>
                      <a:pPr algn="ctr"/>
                      <a:r>
                        <a:rPr kumimoji="1" lang="en-US" altLang="ja-JP" sz="1800" dirty="0" smtClean="0">
                          <a:latin typeface="Meiryo UI" panose="020B0604030504040204" pitchFamily="50" charset="-128"/>
                          <a:ea typeface="Meiryo UI" panose="020B0604030504040204" pitchFamily="50" charset="-128"/>
                        </a:rPr>
                        <a:t>40</a:t>
                      </a:r>
                      <a:r>
                        <a:rPr kumimoji="1" lang="ja-JP" altLang="en-US" sz="1800" dirty="0" smtClean="0">
                          <a:latin typeface="Meiryo UI" panose="020B0604030504040204" pitchFamily="50" charset="-128"/>
                          <a:ea typeface="Meiryo UI" panose="020B0604030504040204" pitchFamily="50" charset="-128"/>
                        </a:rPr>
                        <a:t>～</a:t>
                      </a:r>
                      <a:r>
                        <a:rPr kumimoji="1" lang="en-US" altLang="ja-JP" sz="1800" dirty="0" smtClean="0">
                          <a:latin typeface="Meiryo UI" panose="020B0604030504040204" pitchFamily="50" charset="-128"/>
                          <a:ea typeface="Meiryo UI" panose="020B0604030504040204" pitchFamily="50" charset="-128"/>
                        </a:rPr>
                        <a:t>59</a:t>
                      </a:r>
                      <a:r>
                        <a:rPr kumimoji="1" lang="ja-JP" altLang="en-US" sz="1800" dirty="0" smtClean="0">
                          <a:latin typeface="Meiryo UI" panose="020B0604030504040204" pitchFamily="50" charset="-128"/>
                          <a:ea typeface="Meiryo UI" panose="020B0604030504040204" pitchFamily="50" charset="-128"/>
                        </a:rPr>
                        <a:t>歳</a:t>
                      </a:r>
                      <a:endParaRPr kumimoji="1" lang="ja-JP" altLang="en-US" sz="1800" dirty="0">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4151968172"/>
                  </a:ext>
                </a:extLst>
              </a:tr>
              <a:tr h="363313">
                <a:tc>
                  <a:txBody>
                    <a:bodyPr/>
                    <a:lstStyle/>
                    <a:p>
                      <a:pPr algn="ctr"/>
                      <a:r>
                        <a:rPr kumimoji="1" lang="en-US" altLang="ja-JP" sz="1800" dirty="0" smtClean="0">
                          <a:latin typeface="Meiryo UI" panose="020B0604030504040204" pitchFamily="50" charset="-128"/>
                          <a:ea typeface="Meiryo UI" panose="020B0604030504040204" pitchFamily="50" charset="-128"/>
                        </a:rPr>
                        <a:t>60</a:t>
                      </a:r>
                      <a:r>
                        <a:rPr kumimoji="1" lang="ja-JP" altLang="en-US" sz="1800" dirty="0" smtClean="0">
                          <a:latin typeface="Meiryo UI" panose="020B0604030504040204" pitchFamily="50" charset="-128"/>
                          <a:ea typeface="Meiryo UI" panose="020B0604030504040204" pitchFamily="50" charset="-128"/>
                        </a:rPr>
                        <a:t>歳～</a:t>
                      </a:r>
                      <a:endParaRPr kumimoji="1" lang="ja-JP" altLang="en-US" sz="1800" dirty="0">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2456825862"/>
                  </a:ext>
                </a:extLst>
              </a:tr>
            </a:tbl>
          </a:graphicData>
        </a:graphic>
      </p:graphicFrame>
      <p:sp>
        <p:nvSpPr>
          <p:cNvPr id="10" name="正方形/長方形 9"/>
          <p:cNvSpPr/>
          <p:nvPr/>
        </p:nvSpPr>
        <p:spPr>
          <a:xfrm>
            <a:off x="3938371" y="2708920"/>
            <a:ext cx="1065677" cy="70788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4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5206276" y="4187617"/>
            <a:ext cx="2376264" cy="3693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r>
              <a:rPr kumimoji="1" lang="en-US" altLang="ja-JP"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分類</a:t>
            </a:r>
            <a:endParaRPr kumimoji="1"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755576" y="1772816"/>
            <a:ext cx="2376264" cy="3693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■分類の区分</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47039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20000"/>
            <a:lumOff val="80000"/>
          </a:schemeClr>
        </a:solidFill>
        <a:ln w="12700">
          <a:noFill/>
        </a:ln>
      </a:spPr>
      <a:bodyPr vert="horz" rtlCol="0" anchor="t" anchorCtr="0"/>
      <a:lstStyle>
        <a:defPPr marL="285750" indent="-285750">
          <a:lnSpc>
            <a:spcPct val="130000"/>
          </a:lnSpc>
          <a:spcBef>
            <a:spcPts val="1200"/>
          </a:spcBef>
          <a:buFont typeface="Meiryo UI" panose="020B0604030504040204" pitchFamily="50" charset="-128"/>
          <a:buChar char="○"/>
          <a:defRPr dirty="0">
            <a:latin typeface="Meiryo UI" panose="020B0604030504040204" pitchFamily="50" charset="-128"/>
            <a:ea typeface="Meiryo UI" panose="020B0604030504040204" pitchFamily="50" charset="-128"/>
            <a:cs typeface="Meiryo UI" panose="020B0604030504040204" pitchFamily="50" charset="-128"/>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7074</TotalTime>
  <Words>3702</Words>
  <Application>Microsoft Office PowerPoint</Application>
  <PresentationFormat>画面に合わせる (4:3)</PresentationFormat>
  <Paragraphs>546</Paragraphs>
  <Slides>34</Slides>
  <Notes>30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34</vt:i4>
      </vt:variant>
    </vt:vector>
  </HeadingPairs>
  <TitlesOfParts>
    <vt:vector size="41" baseType="lpstr">
      <vt:lpstr>Meiryo UI</vt:lpstr>
      <vt:lpstr>ＭＳ Ｐゴシック</vt:lpstr>
      <vt:lpstr>メイリオ</vt:lpstr>
      <vt:lpstr>游ゴシック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西　あかね</dc:creator>
  <cp:lastModifiedBy>西　あかね</cp:lastModifiedBy>
  <cp:revision>518</cp:revision>
  <cp:lastPrinted>2019-01-23T05:28:02Z</cp:lastPrinted>
  <dcterms:created xsi:type="dcterms:W3CDTF">2018-09-20T10:07:27Z</dcterms:created>
  <dcterms:modified xsi:type="dcterms:W3CDTF">2019-02-08T04:36:17Z</dcterms:modified>
</cp:coreProperties>
</file>