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68" r:id="rId3"/>
    <p:sldId id="269" r:id="rId4"/>
    <p:sldId id="270" r:id="rId5"/>
    <p:sldId id="274" r:id="rId6"/>
    <p:sldId id="271" r:id="rId7"/>
    <p:sldId id="275" r:id="rId8"/>
    <p:sldId id="25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A474837-2D51-4951-A9AC-19E545BFDB95}" type="datetimeFigureOut">
              <a:rPr kumimoji="1" lang="ja-JP" altLang="en-US" smtClean="0"/>
              <a:t>2018/8/23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B50AFA65-EF99-47C3-89D9-08D160934D49}" type="slidenum">
              <a:rPr kumimoji="1" lang="ja-JP" altLang="en-US" smtClean="0"/>
              <a:t>‹#›</a:t>
            </a:fld>
            <a:endParaRPr kumimoji="1" lang="ja-JP" altLang="en-US"/>
          </a:p>
        </p:txBody>
      </p:sp>
    </p:spTree>
    <p:extLst>
      <p:ext uri="{BB962C8B-B14F-4D97-AF65-F5344CB8AC3E}">
        <p14:creationId xmlns:p14="http://schemas.microsoft.com/office/powerpoint/2010/main" val="6955134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1</a:t>
            </a:fld>
            <a:endParaRPr kumimoji="1" lang="ja-JP" altLang="en-US"/>
          </a:p>
        </p:txBody>
      </p:sp>
    </p:spTree>
    <p:extLst>
      <p:ext uri="{BB962C8B-B14F-4D97-AF65-F5344CB8AC3E}">
        <p14:creationId xmlns:p14="http://schemas.microsoft.com/office/powerpoint/2010/main" val="3226209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3</a:t>
            </a:fld>
            <a:endParaRPr kumimoji="1" lang="ja-JP" altLang="en-US"/>
          </a:p>
        </p:txBody>
      </p:sp>
    </p:spTree>
    <p:extLst>
      <p:ext uri="{BB962C8B-B14F-4D97-AF65-F5344CB8AC3E}">
        <p14:creationId xmlns:p14="http://schemas.microsoft.com/office/powerpoint/2010/main" val="3552902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4</a:t>
            </a:fld>
            <a:endParaRPr kumimoji="1" lang="ja-JP" altLang="en-US"/>
          </a:p>
        </p:txBody>
      </p:sp>
    </p:spTree>
    <p:extLst>
      <p:ext uri="{BB962C8B-B14F-4D97-AF65-F5344CB8AC3E}">
        <p14:creationId xmlns:p14="http://schemas.microsoft.com/office/powerpoint/2010/main" val="278585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5</a:t>
            </a:fld>
            <a:endParaRPr kumimoji="1" lang="ja-JP" altLang="en-US"/>
          </a:p>
        </p:txBody>
      </p:sp>
    </p:spTree>
    <p:extLst>
      <p:ext uri="{BB962C8B-B14F-4D97-AF65-F5344CB8AC3E}">
        <p14:creationId xmlns:p14="http://schemas.microsoft.com/office/powerpoint/2010/main" val="2785854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6</a:t>
            </a:fld>
            <a:endParaRPr kumimoji="1" lang="ja-JP" altLang="en-US"/>
          </a:p>
        </p:txBody>
      </p:sp>
    </p:spTree>
    <p:extLst>
      <p:ext uri="{BB962C8B-B14F-4D97-AF65-F5344CB8AC3E}">
        <p14:creationId xmlns:p14="http://schemas.microsoft.com/office/powerpoint/2010/main" val="206296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0AFA65-EF99-47C3-89D9-08D160934D49}" type="slidenum">
              <a:rPr kumimoji="1" lang="ja-JP" altLang="en-US" smtClean="0"/>
              <a:t>7</a:t>
            </a:fld>
            <a:endParaRPr kumimoji="1" lang="ja-JP" altLang="en-US"/>
          </a:p>
        </p:txBody>
      </p:sp>
    </p:spTree>
    <p:extLst>
      <p:ext uri="{BB962C8B-B14F-4D97-AF65-F5344CB8AC3E}">
        <p14:creationId xmlns:p14="http://schemas.microsoft.com/office/powerpoint/2010/main" val="206296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E10B000-C240-4200-B25F-E8E194795F6C}" type="datetime1">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2141861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B63F9B-2B32-40B1-B731-195525837F7B}" type="datetime1">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400212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12CE88-5FA2-4D12-81E2-DDAE0D10AC26}" type="datetime1">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96433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6CCE46-0D78-4663-9657-BAAB538AFFEF}" type="datetime1">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68831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DBE31B1-935A-4CB4-A1BA-F07A634007E0}" type="datetime1">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348951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E9BC5E3-BD42-4E07-BE39-F48502F06F75}" type="datetime1">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254795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4E4BC5C-3FD0-4A80-8808-D9BE6A9C2359}" type="datetime1">
              <a:rPr kumimoji="1" lang="ja-JP" altLang="en-US" smtClean="0"/>
              <a:t>2018/8/23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2302531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2F87AB4-587E-4A3A-BFE8-17C7C70D2C36}" type="datetime1">
              <a:rPr kumimoji="1" lang="ja-JP" altLang="en-US" smtClean="0"/>
              <a:t>2018/8/23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1234185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CDDFB9-D69D-422E-8AD0-F1E416E3B21D}" type="datetime1">
              <a:rPr kumimoji="1" lang="ja-JP" altLang="en-US" smtClean="0"/>
              <a:t>2018/8/23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289622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D40D89-E440-4985-940A-33F330D52773}" type="datetime1">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400913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01B719-3DA6-4DE7-AD99-92C4925049B9}" type="datetime1">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246686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C7F82-1B22-426B-9B8D-C55CC107234E}" type="datetime1">
              <a:rPr kumimoji="1" lang="ja-JP" altLang="en-US" smtClean="0"/>
              <a:t>2018/8/23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BF487-531F-4C04-86B0-66D596980A3F}" type="slidenum">
              <a:rPr kumimoji="1" lang="ja-JP" altLang="en-US" smtClean="0"/>
              <a:t>‹#›</a:t>
            </a:fld>
            <a:endParaRPr kumimoji="1" lang="ja-JP" altLang="en-US"/>
          </a:p>
        </p:txBody>
      </p:sp>
    </p:spTree>
    <p:extLst>
      <p:ext uri="{BB962C8B-B14F-4D97-AF65-F5344CB8AC3E}">
        <p14:creationId xmlns:p14="http://schemas.microsoft.com/office/powerpoint/2010/main" val="405219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39553" y="1881644"/>
            <a:ext cx="8376254" cy="647664"/>
          </a:xfrm>
          <a:prstGeom prst="rect">
            <a:avLst/>
          </a:prstGeom>
          <a:noFill/>
          <a:effectLst/>
        </p:spPr>
        <p:txBody>
          <a:bodyPr wrap="square" bIns="108000" rtlCol="0" anchor="ctr" anchorCtr="0">
            <a:spAutoFit/>
          </a:bodyPr>
          <a:lstStyle/>
          <a:p>
            <a:pPr algn="ctr"/>
            <a:r>
              <a:rPr kumimoji="1" lang="ja-JP" altLang="en-US" sz="3200" b="1" spc="300" dirty="0" smtClean="0">
                <a:latin typeface="Meiryo UI" panose="020B0604030504040204" pitchFamily="50" charset="-128"/>
                <a:ea typeface="Meiryo UI" panose="020B0604030504040204" pitchFamily="50" charset="-128"/>
              </a:rPr>
              <a:t>大阪府北部を震源とする地震への対応状況</a:t>
            </a:r>
            <a:endParaRPr kumimoji="1" lang="ja-JP" altLang="en-US" sz="3200" b="1" spc="300" dirty="0">
              <a:latin typeface="Meiryo UI" panose="020B0604030504040204" pitchFamily="50" charset="-128"/>
              <a:ea typeface="Meiryo UI" panose="020B0604030504040204" pitchFamily="50" charset="-128"/>
            </a:endParaRPr>
          </a:p>
        </p:txBody>
      </p:sp>
      <p:sp>
        <p:nvSpPr>
          <p:cNvPr id="6" name="正方形/長方形 5"/>
          <p:cNvSpPr/>
          <p:nvPr/>
        </p:nvSpPr>
        <p:spPr>
          <a:xfrm>
            <a:off x="7236296" y="263578"/>
            <a:ext cx="1679511" cy="4001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smtClean="0">
                <a:solidFill>
                  <a:schemeClr val="tx1"/>
                </a:solidFill>
              </a:rPr>
              <a:t>資料１</a:t>
            </a:r>
            <a:endParaRPr kumimoji="1" lang="ja-JP" altLang="en-US" sz="2000" dirty="0">
              <a:solidFill>
                <a:schemeClr val="tx1"/>
              </a:solidFill>
            </a:endParaRPr>
          </a:p>
        </p:txBody>
      </p:sp>
      <p:sp>
        <p:nvSpPr>
          <p:cNvPr id="7" name="Rectangle 1"/>
          <p:cNvSpPr>
            <a:spLocks noChangeArrowheads="1"/>
          </p:cNvSpPr>
          <p:nvPr/>
        </p:nvSpPr>
        <p:spPr bwMode="auto">
          <a:xfrm>
            <a:off x="1475656" y="5733256"/>
            <a:ext cx="6048672" cy="792088"/>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年８月</a:t>
            </a:r>
            <a:r>
              <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２回大阪府住宅まちづくり審議会　資料</a:t>
            </a:r>
            <a:endPar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サブタイトル 2"/>
          <p:cNvSpPr>
            <a:spLocks noGrp="1"/>
          </p:cNvSpPr>
          <p:nvPr>
            <p:ph type="subTitle" idx="1"/>
          </p:nvPr>
        </p:nvSpPr>
        <p:spPr>
          <a:xfrm>
            <a:off x="3419872" y="3212976"/>
            <a:ext cx="2952328" cy="3384376"/>
          </a:xfrm>
        </p:spPr>
        <p:txBody>
          <a:bodyPr>
            <a:noAutofit/>
          </a:bodyPr>
          <a:lstStyle/>
          <a:p>
            <a:pPr algn="l">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１．地震の</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概況</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２．被害状況</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３．対応状況</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４．参考</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1</a:t>
            </a:fld>
            <a:endParaRPr kumimoji="1" lang="ja-JP" altLang="en-US" sz="1600">
              <a:solidFill>
                <a:schemeClr val="tx1"/>
              </a:solidFill>
            </a:endParaRPr>
          </a:p>
        </p:txBody>
      </p:sp>
    </p:spTree>
    <p:extLst>
      <p:ext uri="{BB962C8B-B14F-4D97-AF65-F5344CB8AC3E}">
        <p14:creationId xmlns:p14="http://schemas.microsoft.com/office/powerpoint/2010/main" val="1318274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地震の概況</a:t>
            </a: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6" name="Text Box 5"/>
          <p:cNvSpPr txBox="1">
            <a:spLocks noChangeArrowheads="1"/>
          </p:cNvSpPr>
          <p:nvPr/>
        </p:nvSpPr>
        <p:spPr bwMode="auto">
          <a:xfrm>
            <a:off x="165099" y="620688"/>
            <a:ext cx="8813801" cy="4834758"/>
          </a:xfrm>
          <a:prstGeom prst="rect">
            <a:avLst/>
          </a:prstGeom>
          <a:noFill/>
          <a:ln w="9525">
            <a:noFill/>
            <a:miter lim="800000"/>
            <a:headEnd/>
            <a:tailEnd/>
          </a:ln>
        </p:spPr>
        <p:txBody>
          <a:bodyPr wrap="square" lIns="91357" tIns="108000" rIns="91357" bIns="108000">
            <a:spAutoFit/>
          </a:bodyPr>
          <a:lstStyle/>
          <a:p>
            <a:pPr fontAlgn="auto">
              <a:lnSpc>
                <a:spcPct val="150000"/>
              </a:lnSpc>
              <a:spcBef>
                <a:spcPts val="0"/>
              </a:spcBef>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○発生日時　　平成</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30</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年</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6</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月</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18</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日（月）</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7</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時</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58</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分</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○震　源　地　 大阪府北部（北緯</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34.8</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度、東経</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135.6</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度）</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○震源の深さ　</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13</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キロ（暫定値）</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○規　　　模　　マグニチュード</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6.1</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（暫定値）</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○各地の震度</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震度６弱　高槻市、枚方市、茨木市、箕面市、大阪市北区</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marL="2060575" indent="-1160463" fontAlgn="auto">
              <a:lnSpc>
                <a:spcPct val="150000"/>
              </a:lnSpc>
              <a:spcBef>
                <a:spcPts val="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震度５強　大阪市都島区・東淀川区・旭区・淀川区、豊中市、吹田市、　寝屋川市、摂津市、交野市、島本町</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○余 </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震  </a:t>
            </a:r>
            <a:r>
              <a:rPr kumimoji="0" lang="ja-JP" altLang="en-US" sz="2000" kern="0" dirty="0">
                <a:latin typeface="Meiryo UI" panose="020B0604030504040204" pitchFamily="50" charset="-128"/>
                <a:ea typeface="Meiryo UI" panose="020B0604030504040204" pitchFamily="50" charset="-128"/>
              </a:rPr>
              <a:t>等  　</a:t>
            </a:r>
            <a:r>
              <a:rPr kumimoji="0" lang="en-US" altLang="ja-JP" sz="2000" kern="0" dirty="0">
                <a:latin typeface="Meiryo UI" panose="020B0604030504040204" pitchFamily="50" charset="-128"/>
                <a:ea typeface="Meiryo UI" panose="020B0604030504040204" pitchFamily="50" charset="-128"/>
              </a:rPr>
              <a:t>6</a:t>
            </a:r>
            <a:r>
              <a:rPr kumimoji="0" lang="ja-JP" altLang="en-US" sz="2000" kern="0" dirty="0">
                <a:latin typeface="Meiryo UI" panose="020B0604030504040204" pitchFamily="50" charset="-128"/>
                <a:ea typeface="Meiryo UI" panose="020B0604030504040204" pitchFamily="50" charset="-128"/>
              </a:rPr>
              <a:t>月</a:t>
            </a:r>
            <a:r>
              <a:rPr kumimoji="0" lang="en-US" altLang="ja-JP" sz="2000" kern="0" dirty="0">
                <a:latin typeface="Meiryo UI" panose="020B0604030504040204" pitchFamily="50" charset="-128"/>
                <a:ea typeface="Meiryo UI" panose="020B0604030504040204" pitchFamily="50" charset="-128"/>
              </a:rPr>
              <a:t>19</a:t>
            </a:r>
            <a:r>
              <a:rPr kumimoji="0" lang="ja-JP" altLang="en-US" sz="2000" kern="0" dirty="0">
                <a:latin typeface="Meiryo UI" panose="020B0604030504040204" pitchFamily="50" charset="-128"/>
                <a:ea typeface="Meiryo UI" panose="020B0604030504040204" pitchFamily="50" charset="-128"/>
              </a:rPr>
              <a:t>日（火）</a:t>
            </a:r>
            <a:r>
              <a:rPr kumimoji="0" lang="en-US" altLang="ja-JP" sz="2000" kern="0" dirty="0">
                <a:latin typeface="Meiryo UI" panose="020B0604030504040204" pitchFamily="50" charset="-128"/>
                <a:ea typeface="Meiryo UI" panose="020B0604030504040204" pitchFamily="50" charset="-128"/>
              </a:rPr>
              <a:t>0</a:t>
            </a:r>
            <a:r>
              <a:rPr kumimoji="0" lang="ja-JP" altLang="en-US" sz="2000" kern="0" dirty="0">
                <a:latin typeface="Meiryo UI" panose="020B0604030504040204" pitchFamily="50" charset="-128"/>
                <a:ea typeface="Meiryo UI" panose="020B0604030504040204" pitchFamily="50" charset="-128"/>
              </a:rPr>
              <a:t>時</a:t>
            </a:r>
            <a:r>
              <a:rPr kumimoji="0" lang="en-US" altLang="ja-JP" sz="2000" kern="0" dirty="0">
                <a:latin typeface="Meiryo UI" panose="020B0604030504040204" pitchFamily="50" charset="-128"/>
                <a:ea typeface="Meiryo UI" panose="020B0604030504040204" pitchFamily="50" charset="-128"/>
              </a:rPr>
              <a:t>31</a:t>
            </a:r>
            <a:r>
              <a:rPr kumimoji="0" lang="ja-JP" altLang="en-US" sz="2000" kern="0" dirty="0">
                <a:latin typeface="Meiryo UI" panose="020B0604030504040204" pitchFamily="50" charset="-128"/>
                <a:ea typeface="Meiryo UI" panose="020B0604030504040204" pitchFamily="50" charset="-128"/>
              </a:rPr>
              <a:t>分の震度４など　</a:t>
            </a:r>
            <a:r>
              <a:rPr kumimoji="0" lang="en-US" altLang="ja-JP" sz="2000" kern="0" dirty="0" smtClean="0">
                <a:latin typeface="Meiryo UI" panose="020B0604030504040204" pitchFamily="50" charset="-128"/>
                <a:ea typeface="Meiryo UI" panose="020B0604030504040204" pitchFamily="50" charset="-128"/>
              </a:rPr>
              <a:t>5</a:t>
            </a:r>
            <a:r>
              <a:rPr kumimoji="0" lang="ja-JP" altLang="en-US" sz="2000" kern="0" dirty="0" smtClean="0">
                <a:latin typeface="Meiryo UI" panose="020B0604030504040204" pitchFamily="50" charset="-128"/>
                <a:ea typeface="Meiryo UI" panose="020B0604030504040204" pitchFamily="50" charset="-128"/>
              </a:rPr>
              <a:t>２回</a:t>
            </a:r>
            <a:r>
              <a:rPr kumimoji="0" lang="ja-JP" altLang="en-US" sz="1600" kern="0" dirty="0" smtClean="0">
                <a:latin typeface="Meiryo UI" panose="020B0604030504040204" pitchFamily="50" charset="-128"/>
                <a:ea typeface="Meiryo UI" panose="020B0604030504040204" pitchFamily="50" charset="-128"/>
              </a:rPr>
              <a:t>（</a:t>
            </a:r>
            <a:r>
              <a:rPr kumimoji="0" lang="en-US" altLang="ja-JP" sz="1600" kern="0" dirty="0" smtClean="0">
                <a:latin typeface="Meiryo UI" panose="020B0604030504040204" pitchFamily="50" charset="-128"/>
                <a:ea typeface="Meiryo UI" panose="020B0604030504040204" pitchFamily="50" charset="-128"/>
              </a:rPr>
              <a:t>7</a:t>
            </a:r>
            <a:r>
              <a:rPr kumimoji="0" lang="ja-JP" altLang="en-US" sz="1600" kern="0" dirty="0" smtClean="0">
                <a:latin typeface="Meiryo UI" panose="020B0604030504040204" pitchFamily="50" charset="-128"/>
                <a:ea typeface="Meiryo UI" panose="020B0604030504040204" pitchFamily="50" charset="-128"/>
              </a:rPr>
              <a:t>月</a:t>
            </a:r>
            <a:r>
              <a:rPr kumimoji="0" lang="en-US" altLang="ja-JP" sz="1600" kern="0" dirty="0" smtClean="0">
                <a:latin typeface="Meiryo UI" panose="020B0604030504040204" pitchFamily="50" charset="-128"/>
                <a:ea typeface="Meiryo UI" panose="020B0604030504040204" pitchFamily="50" charset="-128"/>
              </a:rPr>
              <a:t>27</a:t>
            </a:r>
            <a:r>
              <a:rPr kumimoji="0" lang="ja-JP" altLang="en-US" sz="1600" kern="0" dirty="0" smtClean="0">
                <a:latin typeface="Meiryo UI" panose="020B0604030504040204" pitchFamily="50" charset="-128"/>
                <a:ea typeface="Meiryo UI" panose="020B0604030504040204" pitchFamily="50" charset="-128"/>
              </a:rPr>
              <a:t>日現在）</a:t>
            </a:r>
            <a:endParaRPr kumimoji="0" lang="en-US" altLang="ja-JP" sz="2000" kern="0" dirty="0" smtClean="0">
              <a:latin typeface="Meiryo UI" panose="020B0604030504040204" pitchFamily="50" charset="-128"/>
              <a:ea typeface="Meiryo UI" panose="020B0604030504040204" pitchFamily="50" charset="-128"/>
            </a:endParaRPr>
          </a:p>
          <a:p>
            <a:pPr fontAlgn="auto">
              <a:lnSpc>
                <a:spcPct val="150000"/>
              </a:lnSpc>
              <a:spcBef>
                <a:spcPts val="0"/>
              </a:spcBef>
              <a:defRPr/>
            </a:pPr>
            <a:r>
              <a:rPr kumimoji="0" lang="ja-JP" altLang="en-US" sz="2000" kern="0" dirty="0" smtClean="0">
                <a:latin typeface="Meiryo UI" panose="020B0604030504040204" pitchFamily="50" charset="-128"/>
                <a:ea typeface="Meiryo UI" panose="020B0604030504040204" pitchFamily="50" charset="-128"/>
              </a:rPr>
              <a:t>　○津　　　波　　なし</a:t>
            </a:r>
            <a:endParaRPr kumimoji="0" lang="en-US" altLang="ja-JP" sz="2000" kern="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78738" y="6231689"/>
            <a:ext cx="7849646" cy="523198"/>
          </a:xfrm>
          <a:prstGeom prst="rect">
            <a:avLst/>
          </a:prstGeom>
          <a:noFill/>
        </p:spPr>
        <p:txBody>
          <a:bodyPr wrap="square" lIns="91419" tIns="45709" rIns="91419" bIns="45709" rtlCol="0">
            <a:spAutoFit/>
          </a:bodyPr>
          <a:lstStyle/>
          <a:p>
            <a:pPr>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（出典：余震以外</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国土交通省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大阪府北部を震源とする地震について（第２０報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）」（７月５日）、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余震</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気象庁　「大阪府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北部の地震の関連</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情報」（７月２７日更新））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2</a:t>
            </a:fld>
            <a:endParaRPr kumimoji="1" lang="ja-JP" altLang="en-US" sz="1600">
              <a:solidFill>
                <a:schemeClr val="tx1"/>
              </a:solidFill>
            </a:endParaRPr>
          </a:p>
        </p:txBody>
      </p:sp>
    </p:spTree>
    <p:extLst>
      <p:ext uri="{BB962C8B-B14F-4D97-AF65-F5344CB8AC3E}">
        <p14:creationId xmlns:p14="http://schemas.microsoft.com/office/powerpoint/2010/main" val="291755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2.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被害状況</a:t>
            </a:r>
            <a:endPar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コンテンツプレースホルダ 9"/>
          <p:cNvGraphicFramePr>
            <a:graphicFrameLocks noGrp="1"/>
          </p:cNvGraphicFramePr>
          <p:nvPr>
            <p:ph idx="1"/>
            <p:extLst>
              <p:ext uri="{D42A27DB-BD31-4B8C-83A1-F6EECF244321}">
                <p14:modId xmlns:p14="http://schemas.microsoft.com/office/powerpoint/2010/main" val="1630514173"/>
              </p:ext>
            </p:extLst>
          </p:nvPr>
        </p:nvGraphicFramePr>
        <p:xfrm>
          <a:off x="827584" y="1046437"/>
          <a:ext cx="3780000" cy="697788"/>
        </p:xfrm>
        <a:graphic>
          <a:graphicData uri="http://schemas.openxmlformats.org/drawingml/2006/table">
            <a:tbl>
              <a:tblPr firstRow="1" bandRow="1">
                <a:tableStyleId>{5C22544A-7EE6-4342-B048-85BDC9FD1C3A}</a:tableStyleId>
              </a:tblPr>
              <a:tblGrid>
                <a:gridCol w="1260000"/>
                <a:gridCol w="1260000"/>
                <a:gridCol w="1260000"/>
              </a:tblGrid>
              <a:tr h="288032">
                <a:tc>
                  <a:txBody>
                    <a:bodyPr/>
                    <a:lstStyle/>
                    <a:p>
                      <a:pPr algn="ctr">
                        <a:lnSpc>
                          <a:spcPct val="100000"/>
                        </a:lnSpc>
                        <a:buNone/>
                      </a:pPr>
                      <a:r>
                        <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死者数</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負傷者数</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行方不明者数</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0224">
                <a:tc>
                  <a:txBody>
                    <a:bodyPr/>
                    <a:lstStyle/>
                    <a:p>
                      <a:pPr algn="ctr">
                        <a:lnSpc>
                          <a:spcPct val="115000"/>
                        </a:lnSpc>
                        <a:spcAft>
                          <a:spcPts val="0"/>
                        </a:spcAft>
                      </a:pPr>
                      <a:r>
                        <a:rPr lang="ja-JP" altLang="en-US"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361</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サブタイトル 2"/>
          <p:cNvSpPr txBox="1">
            <a:spLocks/>
          </p:cNvSpPr>
          <p:nvPr/>
        </p:nvSpPr>
        <p:spPr>
          <a:xfrm>
            <a:off x="118582" y="548680"/>
            <a:ext cx="3572024" cy="70314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50000"/>
              </a:lnSpc>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人的被害（人）</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プレースホルダ 9"/>
          <p:cNvGraphicFramePr>
            <a:graphicFrameLocks/>
          </p:cNvGraphicFramePr>
          <p:nvPr>
            <p:extLst>
              <p:ext uri="{D42A27DB-BD31-4B8C-83A1-F6EECF244321}">
                <p14:modId xmlns:p14="http://schemas.microsoft.com/office/powerpoint/2010/main" val="1754029649"/>
              </p:ext>
            </p:extLst>
          </p:nvPr>
        </p:nvGraphicFramePr>
        <p:xfrm>
          <a:off x="771217" y="2811121"/>
          <a:ext cx="5040000" cy="1080108"/>
        </p:xfrm>
        <a:graphic>
          <a:graphicData uri="http://schemas.openxmlformats.org/drawingml/2006/table">
            <a:tbl>
              <a:tblPr firstRow="1" bandRow="1">
                <a:tableStyleId>{5C22544A-7EE6-4342-B048-85BDC9FD1C3A}</a:tableStyleId>
              </a:tblPr>
              <a:tblGrid>
                <a:gridCol w="1260000"/>
                <a:gridCol w="1260000"/>
                <a:gridCol w="1260000"/>
                <a:gridCol w="1260000"/>
              </a:tblGrid>
              <a:tr h="288032">
                <a:tc gridSpan="3">
                  <a:txBody>
                    <a:bodyPr/>
                    <a:lstStyle/>
                    <a:p>
                      <a:pPr algn="ctr">
                        <a:lnSpc>
                          <a:spcPct val="100000"/>
                        </a:lnSpc>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住家</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c rowSpan="2">
                  <a:txBody>
                    <a:bodyPr/>
                    <a:lstStyle/>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非住家</a:t>
                      </a:r>
                      <a:endParaRPr lang="en-US" altLang="ja-JP"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88032">
                <a:tc>
                  <a:txBody>
                    <a:bodyPr/>
                    <a:lstStyle/>
                    <a:p>
                      <a:pPr algn="ctr">
                        <a:lnSpc>
                          <a:spcPct val="100000"/>
                        </a:lnSpc>
                        <a:buNone/>
                      </a:pPr>
                      <a:r>
                        <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全壊数</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半壊数</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一部損壊</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pPr algn="ctr">
                        <a:buNone/>
                      </a:pPr>
                      <a:endParaRPr lang="ja-JP" altLang="en-US" sz="14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r>
              <a:tr h="260224">
                <a:tc>
                  <a:txBody>
                    <a:bodyPr/>
                    <a:lstStyle/>
                    <a:p>
                      <a:pPr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273</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38,994</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1600" algn="ct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サブタイトル 2"/>
          <p:cNvSpPr txBox="1">
            <a:spLocks/>
          </p:cNvSpPr>
          <p:nvPr/>
        </p:nvSpPr>
        <p:spPr>
          <a:xfrm>
            <a:off x="107504" y="2293805"/>
            <a:ext cx="3572024" cy="70314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50000"/>
              </a:lnSpc>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住家被害（棟）</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Text Box 5"/>
          <p:cNvSpPr txBox="1">
            <a:spLocks noChangeArrowheads="1"/>
          </p:cNvSpPr>
          <p:nvPr/>
        </p:nvSpPr>
        <p:spPr bwMode="auto">
          <a:xfrm>
            <a:off x="467544" y="1798372"/>
            <a:ext cx="8626479" cy="513190"/>
          </a:xfrm>
          <a:prstGeom prst="rect">
            <a:avLst/>
          </a:prstGeom>
          <a:noFill/>
          <a:ln w="9525">
            <a:noFill/>
            <a:miter lim="800000"/>
            <a:headEnd/>
            <a:tailEnd/>
          </a:ln>
        </p:spPr>
        <p:txBody>
          <a:bodyPr wrap="square" lIns="91357" tIns="108000" rIns="91357" bIns="108000">
            <a:spAutoFit/>
          </a:bodyPr>
          <a:lstStyle/>
          <a:p>
            <a:pPr fontAlgn="auto">
              <a:lnSpc>
                <a:spcPct val="120000"/>
              </a:lnSpc>
              <a:spcBef>
                <a:spcPts val="0"/>
              </a:spcBef>
              <a:spcAft>
                <a:spcPts val="0"/>
              </a:spcAft>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（原因）死亡：ブロック塀の</a:t>
            </a:r>
            <a:r>
              <a:rPr kumimoji="0" lang="ja-JP" altLang="en-US" kern="0" dirty="0">
                <a:solidFill>
                  <a:sysClr val="windowText" lastClr="000000"/>
                </a:solidFill>
                <a:latin typeface="Meiryo UI" panose="020B0604030504040204" pitchFamily="50" charset="-128"/>
                <a:ea typeface="Meiryo UI" panose="020B0604030504040204" pitchFamily="50" charset="-128"/>
              </a:rPr>
              <a:t>倒壊２、本棚の転倒</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１、自宅内での落下物１、持病の悪化１</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8" name="Text Box 5"/>
          <p:cNvSpPr txBox="1">
            <a:spLocks noChangeArrowheads="1"/>
          </p:cNvSpPr>
          <p:nvPr/>
        </p:nvSpPr>
        <p:spPr bwMode="auto">
          <a:xfrm>
            <a:off x="611560" y="4009943"/>
            <a:ext cx="9122569" cy="2658778"/>
          </a:xfrm>
          <a:prstGeom prst="rect">
            <a:avLst/>
          </a:prstGeom>
          <a:noFill/>
          <a:ln w="9525">
            <a:noFill/>
            <a:miter lim="800000"/>
            <a:headEnd/>
            <a:tailEnd/>
          </a:ln>
        </p:spPr>
        <p:txBody>
          <a:bodyPr wrap="square" lIns="91357" tIns="108000" rIns="91357" bIns="108000">
            <a:spAutoFit/>
          </a:bodyPr>
          <a:lstStyle/>
          <a:p>
            <a:pPr fontAlgn="auto">
              <a:lnSpc>
                <a:spcPct val="130000"/>
              </a:lnSpc>
              <a:spcBef>
                <a:spcPts val="0"/>
              </a:spcBef>
              <a:spcAft>
                <a:spcPts val="0"/>
              </a:spcAft>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（住家被害の概要）</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全壊：</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・擁壁が崩れたこと等による地面の亀裂等</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kern="0" dirty="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・建物の傾斜（木造戸建）　・基礎の被害の大きいもの（木造住宅）</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半壊：</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・外壁や基礎のひび割れ、屋根瓦のずれ等</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　　　　　　　　損壊</a:t>
            </a:r>
            <a:r>
              <a:rPr kumimoji="0" lang="ja-JP" altLang="en-US" sz="1600" kern="0" dirty="0">
                <a:solidFill>
                  <a:sysClr val="windowText" lastClr="000000"/>
                </a:solidFill>
                <a:latin typeface="Meiryo UI" panose="020B0604030504040204" pitchFamily="50" charset="-128"/>
                <a:ea typeface="Meiryo UI" panose="020B0604030504040204" pitchFamily="50" charset="-128"/>
              </a:rPr>
              <a:t>部分</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が延床面積の</a:t>
            </a:r>
            <a:r>
              <a:rPr kumimoji="0" lang="en-US" altLang="ja-JP" sz="1600" kern="0" dirty="0" smtClean="0">
                <a:solidFill>
                  <a:sysClr val="windowText" lastClr="000000"/>
                </a:solidFill>
                <a:latin typeface="Meiryo UI" panose="020B0604030504040204" pitchFamily="50" charset="-128"/>
                <a:ea typeface="Meiryo UI" panose="020B0604030504040204" pitchFamily="50" charset="-128"/>
              </a:rPr>
              <a:t>20</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％以上</a:t>
            </a:r>
            <a:r>
              <a:rPr kumimoji="0" lang="en-US" altLang="ja-JP" sz="1600" kern="0" dirty="0" smtClean="0">
                <a:solidFill>
                  <a:sysClr val="windowText" lastClr="000000"/>
                </a:solidFill>
                <a:latin typeface="Meiryo UI" panose="020B0604030504040204" pitchFamily="50" charset="-128"/>
                <a:ea typeface="Meiryo UI" panose="020B0604030504040204" pitchFamily="50" charset="-128"/>
              </a:rPr>
              <a:t>70</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％未満、又は住家の損害割合が</a:t>
            </a:r>
            <a:endParaRPr kumimoji="0" lang="en-US" altLang="ja-JP" sz="16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　　　　　　　</a:t>
            </a:r>
            <a:r>
              <a:rPr kumimoji="0" lang="en-US" altLang="ja-JP" sz="1600" kern="0" dirty="0" smtClean="0">
                <a:solidFill>
                  <a:sysClr val="windowText" lastClr="000000"/>
                </a:solidFill>
                <a:latin typeface="Meiryo UI" panose="020B0604030504040204" pitchFamily="50" charset="-128"/>
                <a:ea typeface="Meiryo UI" panose="020B0604030504040204" pitchFamily="50" charset="-128"/>
              </a:rPr>
              <a:t>20</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％以上</a:t>
            </a:r>
            <a:r>
              <a:rPr kumimoji="0" lang="en-US" altLang="ja-JP" sz="1600" kern="0" dirty="0" smtClean="0">
                <a:solidFill>
                  <a:sysClr val="windowText" lastClr="000000"/>
                </a:solidFill>
                <a:latin typeface="Meiryo UI" panose="020B0604030504040204" pitchFamily="50" charset="-128"/>
                <a:ea typeface="Meiryo UI" panose="020B0604030504040204" pitchFamily="50" charset="-128"/>
              </a:rPr>
              <a:t>50</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％未満</a:t>
            </a:r>
            <a:endParaRPr kumimoji="0" lang="en-US" altLang="ja-JP" sz="16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0"/>
              </a:spcBef>
              <a:spcAft>
                <a:spcPts val="0"/>
              </a:spcAft>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一部損壊：　・</a:t>
            </a:r>
            <a:r>
              <a:rPr kumimoji="0" lang="ja-JP" altLang="en-US" kern="0" dirty="0">
                <a:solidFill>
                  <a:sysClr val="windowText" lastClr="000000"/>
                </a:solidFill>
                <a:latin typeface="Meiryo UI" panose="020B0604030504040204" pitchFamily="50" charset="-128"/>
                <a:ea typeface="Meiryo UI" panose="020B0604030504040204" pitchFamily="50" charset="-128"/>
              </a:rPr>
              <a:t>外壁や基礎のひび割れ、屋根瓦のずれ</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等</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9" name="大かっこ 18"/>
          <p:cNvSpPr/>
          <p:nvPr/>
        </p:nvSpPr>
        <p:spPr>
          <a:xfrm>
            <a:off x="1642991" y="5585019"/>
            <a:ext cx="6169369" cy="580285"/>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3</a:t>
            </a:fld>
            <a:endParaRPr kumimoji="1" lang="ja-JP" altLang="en-US" sz="1600">
              <a:solidFill>
                <a:schemeClr val="tx1"/>
              </a:solidFill>
            </a:endParaRPr>
          </a:p>
        </p:txBody>
      </p:sp>
      <p:sp>
        <p:nvSpPr>
          <p:cNvPr id="17" name="テキスト ボックス 16"/>
          <p:cNvSpPr txBox="1"/>
          <p:nvPr/>
        </p:nvSpPr>
        <p:spPr>
          <a:xfrm>
            <a:off x="1612384" y="6577630"/>
            <a:ext cx="7208088"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（出典：大阪府防災・危機管理指令部　「大阪府北部を震源とする地震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（７月２７日</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24314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対応状況</a:t>
            </a:r>
            <a:r>
              <a:rPr kumimoji="0" lang="ja-JP" altLang="en-US" sz="20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（住宅まちづくり部関連項目）</a:t>
            </a:r>
            <a:r>
              <a:rPr kumimoji="0" lang="ja-JP" altLang="en-US" sz="20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8" name="Text Box 5"/>
          <p:cNvSpPr txBox="1">
            <a:spLocks noChangeArrowheads="1"/>
          </p:cNvSpPr>
          <p:nvPr/>
        </p:nvSpPr>
        <p:spPr bwMode="auto">
          <a:xfrm>
            <a:off x="165099" y="476672"/>
            <a:ext cx="8813801" cy="1018328"/>
          </a:xfrm>
          <a:prstGeom prst="rect">
            <a:avLst/>
          </a:prstGeom>
          <a:noFill/>
          <a:ln w="9525">
            <a:noFill/>
            <a:miter lim="800000"/>
            <a:headEnd/>
            <a:tailEnd/>
          </a:ln>
        </p:spPr>
        <p:txBody>
          <a:bodyPr wrap="square" lIns="91357" tIns="108000" rIns="91357" bIns="108000">
            <a:spAutoFit/>
          </a:bodyPr>
          <a:lstStyle/>
          <a:p>
            <a:pPr>
              <a:lnSpc>
                <a:spcPct val="130000"/>
              </a:lnSpc>
              <a:defRPr/>
            </a:pPr>
            <a:r>
              <a:rPr kumimoji="0" lang="ja-JP" altLang="en-US" sz="2000" b="1"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b="1" kern="0" dirty="0" smtClean="0">
                <a:solidFill>
                  <a:sysClr val="windowText" lastClr="000000"/>
                </a:solidFill>
                <a:latin typeface="Meiryo UI" panose="020B0604030504040204" pitchFamily="50" charset="-128"/>
                <a:ea typeface="Meiryo UI" panose="020B0604030504040204" pitchFamily="50" charset="-128"/>
              </a:rPr>
              <a:t>①宅地・建物の応急危険度判定</a:t>
            </a:r>
            <a:endParaRPr kumimoji="0" lang="en-US" altLang="ja-JP" sz="2000" b="1" kern="0" dirty="0" smtClean="0">
              <a:solidFill>
                <a:sysClr val="windowText" lastClr="000000"/>
              </a:solidFill>
              <a:latin typeface="Meiryo UI" panose="020B0604030504040204" pitchFamily="50" charset="-128"/>
              <a:ea typeface="Meiryo UI" panose="020B0604030504040204" pitchFamily="50" charset="-128"/>
            </a:endParaRPr>
          </a:p>
          <a:p>
            <a:pPr>
              <a:lnSpc>
                <a:spcPct val="130000"/>
              </a:lnSpc>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２次的被害防止を目的に地震</a:t>
            </a:r>
            <a:r>
              <a:rPr kumimoji="0" lang="ja-JP" altLang="en-US" kern="0" dirty="0">
                <a:solidFill>
                  <a:sysClr val="windowText" lastClr="000000"/>
                </a:solidFill>
                <a:latin typeface="Meiryo UI" panose="020B0604030504040204" pitchFamily="50" charset="-128"/>
                <a:ea typeface="Meiryo UI" panose="020B0604030504040204" pitchFamily="50" charset="-128"/>
              </a:rPr>
              <a:t>直後から登録資格者</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による応急判定を実施</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p:txBody>
      </p:sp>
      <p:graphicFrame>
        <p:nvGraphicFramePr>
          <p:cNvPr id="4" name="コンテンツプレースホルダ 9"/>
          <p:cNvGraphicFramePr>
            <a:graphicFrameLocks/>
          </p:cNvGraphicFramePr>
          <p:nvPr>
            <p:extLst>
              <p:ext uri="{D42A27DB-BD31-4B8C-83A1-F6EECF244321}">
                <p14:modId xmlns:p14="http://schemas.microsoft.com/office/powerpoint/2010/main" val="647495216"/>
              </p:ext>
            </p:extLst>
          </p:nvPr>
        </p:nvGraphicFramePr>
        <p:xfrm>
          <a:off x="1547664" y="2924956"/>
          <a:ext cx="5510524" cy="952292"/>
        </p:xfrm>
        <a:graphic>
          <a:graphicData uri="http://schemas.openxmlformats.org/drawingml/2006/table">
            <a:tbl>
              <a:tblPr firstRow="1" bandRow="1">
                <a:tableStyleId>{5C22544A-7EE6-4342-B048-85BDC9FD1C3A}</a:tableStyleId>
              </a:tblPr>
              <a:tblGrid>
                <a:gridCol w="1091881"/>
                <a:gridCol w="1549081"/>
                <a:gridCol w="1549081"/>
                <a:gridCol w="1320481"/>
              </a:tblGrid>
              <a:tr h="288032">
                <a:tc rowSpan="2">
                  <a:txBody>
                    <a:bodyPr/>
                    <a:lstStyle/>
                    <a:p>
                      <a:pPr algn="ctr">
                        <a:lnSpc>
                          <a:spcPct val="100000"/>
                        </a:lnSpc>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ctr">
                        <a:lnSpc>
                          <a:spcPct val="100000"/>
                        </a:lnSpc>
                        <a:buNone/>
                      </a:pPr>
                      <a:endParaRPr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r>
              <a:tr h="288032">
                <a:tc vMerge="1">
                  <a:txBody>
                    <a:bodyPr/>
                    <a:lstStyle/>
                    <a:p>
                      <a:pPr algn="ctr">
                        <a:lnSpc>
                          <a:spcPct val="100000"/>
                        </a:lnSpc>
                        <a:buNone/>
                      </a:pPr>
                      <a:endPar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zh-TW"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調査済（緑）</a:t>
                      </a:r>
                      <a:endParaRPr lang="zh-TW"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zh-CN"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要注意（黄）</a:t>
                      </a:r>
                      <a:endParaRPr lang="zh-CN"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危険（赤）</a:t>
                      </a:r>
                      <a:endPar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0224">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9,361</a:t>
                      </a:r>
                      <a:endPar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6,760</a:t>
                      </a:r>
                      <a:endPar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2,138</a:t>
                      </a:r>
                      <a:endPar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rPr>
                        <a:t>463</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 Box 5"/>
          <p:cNvSpPr txBox="1">
            <a:spLocks noChangeArrowheads="1"/>
          </p:cNvSpPr>
          <p:nvPr/>
        </p:nvSpPr>
        <p:spPr bwMode="auto">
          <a:xfrm>
            <a:off x="1410319" y="1484784"/>
            <a:ext cx="5969993" cy="1498460"/>
          </a:xfrm>
          <a:prstGeom prst="rect">
            <a:avLst/>
          </a:prstGeom>
          <a:noFill/>
          <a:ln w="9525">
            <a:noFill/>
            <a:miter lim="800000"/>
            <a:headEnd/>
            <a:tailEnd/>
          </a:ln>
        </p:spPr>
        <p:txBody>
          <a:bodyPr wrap="square" lIns="91357" tIns="108000" rIns="91357" bIns="108000">
            <a:spAutoFit/>
          </a:bodyPr>
          <a:lstStyle/>
          <a:p>
            <a:pPr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a:t>
            </a:r>
            <a:r>
              <a:rPr kumimoji="0" lang="zh-TW" altLang="en-US" kern="0" dirty="0" smtClean="0">
                <a:solidFill>
                  <a:sysClr val="windowText" lastClr="000000"/>
                </a:solidFill>
                <a:latin typeface="Meiryo UI" panose="020B0604030504040204" pitchFamily="50" charset="-128"/>
                <a:ea typeface="Meiryo UI" panose="020B0604030504040204" pitchFamily="50" charset="-128"/>
              </a:rPr>
              <a:t>被災</a:t>
            </a:r>
            <a:r>
              <a:rPr kumimoji="0" lang="zh-TW" altLang="en-US" kern="0" dirty="0">
                <a:solidFill>
                  <a:sysClr val="windowText" lastClr="000000"/>
                </a:solidFill>
                <a:latin typeface="Meiryo UI" panose="020B0604030504040204" pitchFamily="50" charset="-128"/>
                <a:ea typeface="Meiryo UI" panose="020B0604030504040204" pitchFamily="50" charset="-128"/>
              </a:rPr>
              <a:t>建築物応急危険度判定（</a:t>
            </a:r>
            <a:r>
              <a:rPr kumimoji="0" lang="en-US" altLang="zh-TW" kern="0" dirty="0">
                <a:solidFill>
                  <a:sysClr val="windowText" lastClr="000000"/>
                </a:solidFill>
                <a:latin typeface="Meiryo UI" panose="020B0604030504040204" pitchFamily="50" charset="-128"/>
                <a:ea typeface="Meiryo UI" panose="020B0604030504040204" pitchFamily="50" charset="-128"/>
              </a:rPr>
              <a:t>6/19</a:t>
            </a:r>
            <a:r>
              <a:rPr kumimoji="0" lang="zh-TW" altLang="en-US" kern="0" dirty="0">
                <a:solidFill>
                  <a:sysClr val="windowText" lastClr="000000"/>
                </a:solidFill>
                <a:latin typeface="Meiryo UI" panose="020B0604030504040204" pitchFamily="50" charset="-128"/>
                <a:ea typeface="Meiryo UI" panose="020B0604030504040204" pitchFamily="50" charset="-128"/>
              </a:rPr>
              <a:t>～</a:t>
            </a:r>
            <a:r>
              <a:rPr kumimoji="0" lang="en-US" altLang="zh-TW" kern="0" dirty="0" smtClean="0">
                <a:solidFill>
                  <a:sysClr val="windowText" lastClr="000000"/>
                </a:solidFill>
                <a:latin typeface="Meiryo UI" panose="020B0604030504040204" pitchFamily="50" charset="-128"/>
                <a:ea typeface="Meiryo UI" panose="020B0604030504040204" pitchFamily="50" charset="-128"/>
              </a:rPr>
              <a:t>6/</a:t>
            </a:r>
            <a:r>
              <a:rPr kumimoji="0" lang="en-US" altLang="ja-JP" kern="0" dirty="0">
                <a:solidFill>
                  <a:sysClr val="windowText" lastClr="000000"/>
                </a:solidFill>
                <a:latin typeface="Meiryo UI" panose="020B0604030504040204" pitchFamily="50" charset="-128"/>
                <a:ea typeface="Meiryo UI" panose="020B0604030504040204" pitchFamily="50" charset="-128"/>
              </a:rPr>
              <a:t>28</a:t>
            </a:r>
            <a:r>
              <a:rPr kumimoji="0" lang="zh-TW" altLang="en-US" kern="0" dirty="0" smtClean="0">
                <a:solidFill>
                  <a:sysClr val="windowText" lastClr="000000"/>
                </a:solidFill>
                <a:latin typeface="Meiryo UI" panose="020B0604030504040204" pitchFamily="50" charset="-128"/>
                <a:ea typeface="Meiryo UI" panose="020B0604030504040204" pitchFamily="50" charset="-128"/>
              </a:rPr>
              <a:t>実施）</a:t>
            </a:r>
            <a:endParaRPr kumimoji="0" lang="en-US" altLang="zh-TW" kern="0" dirty="0" smtClean="0">
              <a:solidFill>
                <a:sysClr val="windowText" lastClr="000000"/>
              </a:solidFill>
              <a:latin typeface="Meiryo UI" panose="020B0604030504040204" pitchFamily="50" charset="-128"/>
              <a:ea typeface="Meiryo UI" panose="020B0604030504040204" pitchFamily="50" charset="-128"/>
            </a:endParaRPr>
          </a:p>
          <a:p>
            <a:pPr marL="357188" indent="-357188">
              <a:lnSpc>
                <a:spcPct val="130000"/>
              </a:lnSpc>
              <a:defRPr/>
            </a:pPr>
            <a:r>
              <a:rPr kumimoji="0" lang="ja-JP" altLang="en-US" sz="14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　・近隣</a:t>
            </a:r>
            <a:r>
              <a:rPr kumimoji="0" lang="ja-JP" altLang="en-US" sz="1400" kern="0" dirty="0">
                <a:solidFill>
                  <a:sysClr val="windowText" lastClr="000000"/>
                </a:solidFill>
                <a:latin typeface="Meiryo UI" panose="020B0604030504040204" pitchFamily="50" charset="-128"/>
                <a:ea typeface="Meiryo UI" panose="020B0604030504040204" pitchFamily="50" charset="-128"/>
              </a:rPr>
              <a:t>府県（兵庫、京都、和歌山、福井、三重、徳島、滋賀、奈良、鳥取</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）、民間</a:t>
            </a:r>
            <a:r>
              <a:rPr kumimoji="0" lang="ja-JP" altLang="en-US" sz="1400" kern="0" dirty="0">
                <a:solidFill>
                  <a:sysClr val="windowText" lastClr="000000"/>
                </a:solidFill>
                <a:latin typeface="Meiryo UI" panose="020B0604030504040204" pitchFamily="50" charset="-128"/>
                <a:ea typeface="Meiryo UI" panose="020B0604030504040204" pitchFamily="50" charset="-128"/>
              </a:rPr>
              <a:t>建築</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団体、府内市町及び大阪府から</a:t>
            </a:r>
            <a:r>
              <a:rPr kumimoji="0" lang="ja-JP" altLang="en-US" sz="1400" kern="0" dirty="0">
                <a:solidFill>
                  <a:sysClr val="windowText" lastClr="000000"/>
                </a:solidFill>
                <a:latin typeface="Meiryo UI" panose="020B0604030504040204" pitchFamily="50" charset="-128"/>
                <a:ea typeface="Meiryo UI" panose="020B0604030504040204" pitchFamily="50" charset="-128"/>
              </a:rPr>
              <a:t>派遣</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支援（派遣数</a:t>
            </a:r>
            <a:r>
              <a:rPr kumimoji="0" lang="en-US" altLang="ja-JP" sz="1400" kern="0" dirty="0" smtClean="0">
                <a:solidFill>
                  <a:sysClr val="windowText" lastClr="000000"/>
                </a:solidFill>
                <a:latin typeface="Meiryo UI" panose="020B0604030504040204" pitchFamily="50" charset="-128"/>
                <a:ea typeface="Meiryo UI" panose="020B0604030504040204" pitchFamily="50" charset="-128"/>
              </a:rPr>
              <a:t>855</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人）</a:t>
            </a:r>
            <a:endParaRPr kumimoji="0" lang="zh-TW" altLang="en-US" sz="1400" kern="0" dirty="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endParaRPr kumimoji="0" lang="en-US" altLang="zh-TW"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9" name="Text Box 5"/>
          <p:cNvSpPr txBox="1">
            <a:spLocks noChangeArrowheads="1"/>
          </p:cNvSpPr>
          <p:nvPr/>
        </p:nvSpPr>
        <p:spPr bwMode="auto">
          <a:xfrm>
            <a:off x="1403649" y="4149080"/>
            <a:ext cx="7740352" cy="858285"/>
          </a:xfrm>
          <a:prstGeom prst="rect">
            <a:avLst/>
          </a:prstGeom>
          <a:noFill/>
          <a:ln w="9525">
            <a:noFill/>
            <a:miter lim="800000"/>
            <a:headEnd/>
            <a:tailEnd/>
          </a:ln>
        </p:spPr>
        <p:txBody>
          <a:bodyPr wrap="square" lIns="91357" tIns="108000" rIns="91357" bIns="108000">
            <a:spAutoFit/>
          </a:bodyPr>
          <a:lstStyle/>
          <a:p>
            <a:pPr>
              <a:lnSpc>
                <a:spcPct val="130000"/>
              </a:lnSpc>
              <a:defRPr/>
            </a:pPr>
            <a:r>
              <a:rPr kumimoji="0" lang="ja-JP" altLang="en-US" kern="0" dirty="0">
                <a:latin typeface="Meiryo UI" panose="020B0604030504040204" pitchFamily="50" charset="-128"/>
                <a:ea typeface="Meiryo UI" panose="020B0604030504040204" pitchFamily="50" charset="-128"/>
              </a:rPr>
              <a:t>■</a:t>
            </a:r>
            <a:r>
              <a:rPr kumimoji="0" lang="zh-TW" altLang="en-US" kern="0" dirty="0" smtClean="0">
                <a:latin typeface="Meiryo UI" panose="020B0604030504040204" pitchFamily="50" charset="-128"/>
                <a:ea typeface="Meiryo UI" panose="020B0604030504040204" pitchFamily="50" charset="-128"/>
              </a:rPr>
              <a:t>被災</a:t>
            </a:r>
            <a:r>
              <a:rPr kumimoji="0" lang="ja-JP" altLang="en-US" kern="0" dirty="0" smtClean="0">
                <a:latin typeface="Meiryo UI" panose="020B0604030504040204" pitchFamily="50" charset="-128"/>
                <a:ea typeface="Meiryo UI" panose="020B0604030504040204" pitchFamily="50" charset="-128"/>
              </a:rPr>
              <a:t>宅地</a:t>
            </a:r>
            <a:r>
              <a:rPr kumimoji="0" lang="zh-TW" altLang="en-US" kern="0" dirty="0" smtClean="0">
                <a:latin typeface="Meiryo UI" panose="020B0604030504040204" pitchFamily="50" charset="-128"/>
                <a:ea typeface="Meiryo UI" panose="020B0604030504040204" pitchFamily="50" charset="-128"/>
              </a:rPr>
              <a:t>危険度判定</a:t>
            </a:r>
            <a:r>
              <a:rPr kumimoji="0" lang="ja-JP" altLang="en-US" kern="0" dirty="0">
                <a:latin typeface="Meiryo UI" panose="020B0604030504040204" pitchFamily="50" charset="-128"/>
                <a:ea typeface="Meiryo UI" panose="020B0604030504040204" pitchFamily="50" charset="-128"/>
              </a:rPr>
              <a:t>（</a:t>
            </a:r>
            <a:r>
              <a:rPr kumimoji="0" lang="en-US" altLang="ja-JP" kern="0" dirty="0">
                <a:latin typeface="Meiryo UI" panose="020B0604030504040204" pitchFamily="50" charset="-128"/>
                <a:ea typeface="Meiryo UI" panose="020B0604030504040204" pitchFamily="50" charset="-128"/>
              </a:rPr>
              <a:t>6/19</a:t>
            </a:r>
            <a:r>
              <a:rPr kumimoji="0" lang="ja-JP" altLang="en-US" kern="0" dirty="0" smtClean="0">
                <a:latin typeface="Meiryo UI" panose="020B0604030504040204" pitchFamily="50" charset="-128"/>
                <a:ea typeface="Meiryo UI" panose="020B0604030504040204" pitchFamily="50" charset="-128"/>
              </a:rPr>
              <a:t>～</a:t>
            </a:r>
            <a:r>
              <a:rPr kumimoji="0" lang="en-US" altLang="ja-JP" kern="0" dirty="0" smtClean="0">
                <a:latin typeface="Meiryo UI" panose="020B0604030504040204" pitchFamily="50" charset="-128"/>
                <a:ea typeface="Meiryo UI" panose="020B0604030504040204" pitchFamily="50" charset="-128"/>
              </a:rPr>
              <a:t>7/2</a:t>
            </a:r>
            <a:r>
              <a:rPr kumimoji="0" lang="ja-JP" altLang="en-US" kern="0" dirty="0" smtClean="0">
                <a:latin typeface="Meiryo UI" panose="020B0604030504040204" pitchFamily="50" charset="-128"/>
                <a:ea typeface="Meiryo UI" panose="020B0604030504040204" pitchFamily="50" charset="-128"/>
              </a:rPr>
              <a:t>実施）</a:t>
            </a:r>
            <a:endParaRPr kumimoji="0" lang="en-US" altLang="ja-JP" kern="0" dirty="0" smtClean="0">
              <a:latin typeface="Meiryo UI" panose="020B0604030504040204" pitchFamily="50" charset="-128"/>
              <a:ea typeface="Meiryo UI" panose="020B0604030504040204" pitchFamily="50" charset="-128"/>
            </a:endParaRPr>
          </a:p>
          <a:p>
            <a:pPr>
              <a:lnSpc>
                <a:spcPct val="130000"/>
              </a:lnSpc>
              <a:defRPr/>
            </a:pPr>
            <a:r>
              <a:rPr kumimoji="0" lang="ja-JP" altLang="en-US" sz="1400" kern="0" dirty="0" smtClean="0">
                <a:latin typeface="Meiryo UI" panose="020B0604030504040204" pitchFamily="50" charset="-128"/>
                <a:ea typeface="Meiryo UI" panose="020B0604030504040204" pitchFamily="50" charset="-128"/>
              </a:rPr>
              <a:t>　　・大阪府から派遣</a:t>
            </a:r>
            <a:r>
              <a:rPr kumimoji="0" lang="ja-JP" altLang="en-US" sz="1400" kern="0" dirty="0">
                <a:latin typeface="Meiryo UI" panose="020B0604030504040204" pitchFamily="50" charset="-128"/>
                <a:ea typeface="Meiryo UI" panose="020B0604030504040204" pitchFamily="50" charset="-128"/>
              </a:rPr>
              <a:t>支援</a:t>
            </a:r>
            <a:r>
              <a:rPr kumimoji="0" lang="ja-JP" altLang="en-US" sz="1400" kern="0" dirty="0" smtClean="0">
                <a:latin typeface="Meiryo UI" panose="020B0604030504040204" pitchFamily="50" charset="-128"/>
                <a:ea typeface="Meiryo UI" panose="020B0604030504040204" pitchFamily="50" charset="-128"/>
              </a:rPr>
              <a:t>（派遣数</a:t>
            </a:r>
            <a:r>
              <a:rPr kumimoji="0" lang="en-US" altLang="ja-JP" sz="1400" kern="0" dirty="0" smtClean="0">
                <a:latin typeface="Meiryo UI" panose="020B0604030504040204" pitchFamily="50" charset="-128"/>
                <a:ea typeface="Meiryo UI" panose="020B0604030504040204" pitchFamily="50" charset="-128"/>
              </a:rPr>
              <a:t>5</a:t>
            </a:r>
            <a:r>
              <a:rPr kumimoji="0" lang="ja-JP" altLang="en-US" sz="1400" kern="0" dirty="0" smtClean="0">
                <a:latin typeface="Meiryo UI" panose="020B0604030504040204" pitchFamily="50" charset="-128"/>
                <a:ea typeface="Meiryo UI" panose="020B0604030504040204" pitchFamily="50" charset="-128"/>
              </a:rPr>
              <a:t>人</a:t>
            </a:r>
            <a:r>
              <a:rPr kumimoji="0" lang="ja-JP" altLang="en-US" sz="1400" kern="0" dirty="0">
                <a:latin typeface="Meiryo UI" panose="020B0604030504040204" pitchFamily="50" charset="-128"/>
                <a:ea typeface="Meiryo UI" panose="020B0604030504040204" pitchFamily="50" charset="-128"/>
              </a:rPr>
              <a:t>）</a:t>
            </a:r>
            <a:endParaRPr kumimoji="0" lang="en-US" altLang="zh-TW" sz="1400" kern="0" dirty="0" smtClean="0">
              <a:latin typeface="Meiryo UI" panose="020B0604030504040204" pitchFamily="50" charset="-128"/>
              <a:ea typeface="Meiryo UI" panose="020B0604030504040204" pitchFamily="50" charset="-128"/>
            </a:endParaRPr>
          </a:p>
        </p:txBody>
      </p:sp>
      <p:graphicFrame>
        <p:nvGraphicFramePr>
          <p:cNvPr id="10" name="コンテンツプレースホルダ 9"/>
          <p:cNvGraphicFramePr>
            <a:graphicFrameLocks/>
          </p:cNvGraphicFramePr>
          <p:nvPr>
            <p:extLst>
              <p:ext uri="{D42A27DB-BD31-4B8C-83A1-F6EECF244321}">
                <p14:modId xmlns:p14="http://schemas.microsoft.com/office/powerpoint/2010/main" val="65492913"/>
              </p:ext>
            </p:extLst>
          </p:nvPr>
        </p:nvGraphicFramePr>
        <p:xfrm>
          <a:off x="1550210" y="5085196"/>
          <a:ext cx="5510524" cy="985820"/>
        </p:xfrm>
        <a:graphic>
          <a:graphicData uri="http://schemas.openxmlformats.org/drawingml/2006/table">
            <a:tbl>
              <a:tblPr firstRow="1" bandRow="1">
                <a:tableStyleId>{5C22544A-7EE6-4342-B048-85BDC9FD1C3A}</a:tableStyleId>
              </a:tblPr>
              <a:tblGrid>
                <a:gridCol w="1091881"/>
                <a:gridCol w="1549081"/>
                <a:gridCol w="1549081"/>
                <a:gridCol w="1320481"/>
              </a:tblGrid>
              <a:tr h="288032">
                <a:tc rowSpan="2">
                  <a:txBody>
                    <a:bodyPr/>
                    <a:lstStyle/>
                    <a:p>
                      <a:pPr algn="ctr">
                        <a:lnSpc>
                          <a:spcPct val="100000"/>
                        </a:lnSpc>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ctr">
                        <a:lnSpc>
                          <a:spcPct val="100000"/>
                        </a:lnSpc>
                        <a:buNone/>
                      </a:pPr>
                      <a:endParaRPr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r>
              <a:tr h="288032">
                <a:tc vMerge="1">
                  <a:txBody>
                    <a:bodyPr/>
                    <a:lstStyle/>
                    <a:p>
                      <a:pPr algn="ctr">
                        <a:lnSpc>
                          <a:spcPct val="100000"/>
                        </a:lnSpc>
                        <a:buNone/>
                      </a:pPr>
                      <a:endPar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zh-TW"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調査済（</a:t>
                      </a: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青</a:t>
                      </a:r>
                      <a:r>
                        <a:rPr lang="zh-TW"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zh-CN"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要注意（黄）</a:t>
                      </a:r>
                      <a:endParaRPr lang="zh-CN"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危険（赤）</a:t>
                      </a:r>
                      <a:endPar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0224">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n-US" altLang="ja-JP" sz="1800" u="none"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ja-JP" sz="18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Text Box 5"/>
          <p:cNvSpPr txBox="1">
            <a:spLocks noChangeArrowheads="1"/>
          </p:cNvSpPr>
          <p:nvPr/>
        </p:nvSpPr>
        <p:spPr bwMode="auto">
          <a:xfrm>
            <a:off x="5940152" y="2520310"/>
            <a:ext cx="1296144" cy="476642"/>
          </a:xfrm>
          <a:prstGeom prst="rect">
            <a:avLst/>
          </a:prstGeom>
          <a:noFill/>
          <a:ln w="9525">
            <a:noFill/>
            <a:miter lim="800000"/>
            <a:headEnd/>
            <a:tailEnd/>
          </a:ln>
        </p:spPr>
        <p:txBody>
          <a:bodyPr wrap="square" lIns="91357" tIns="108000" rIns="91357" bIns="108000">
            <a:spAutoFit/>
          </a:bodyPr>
          <a:lstStyle/>
          <a:p>
            <a:pPr fontAlgn="auto">
              <a:lnSpc>
                <a:spcPct val="120000"/>
              </a:lnSpc>
              <a:spcBef>
                <a:spcPts val="0"/>
              </a:spcBef>
              <a:spcAft>
                <a:spcPts val="0"/>
              </a:spcAft>
              <a:defRPr/>
            </a:pP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（単位：棟）</a:t>
            </a:r>
            <a:endParaRPr kumimoji="0" lang="en-US" altLang="ja-JP" sz="1400"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3" name="Text Box 5"/>
          <p:cNvSpPr txBox="1">
            <a:spLocks noChangeArrowheads="1"/>
          </p:cNvSpPr>
          <p:nvPr/>
        </p:nvSpPr>
        <p:spPr bwMode="auto">
          <a:xfrm>
            <a:off x="5796136" y="4680550"/>
            <a:ext cx="1584176" cy="476642"/>
          </a:xfrm>
          <a:prstGeom prst="rect">
            <a:avLst/>
          </a:prstGeom>
          <a:noFill/>
          <a:ln w="9525">
            <a:noFill/>
            <a:miter lim="800000"/>
            <a:headEnd/>
            <a:tailEnd/>
          </a:ln>
        </p:spPr>
        <p:txBody>
          <a:bodyPr wrap="square" lIns="91357" tIns="108000" rIns="91357" bIns="108000">
            <a:spAutoFit/>
          </a:bodyPr>
          <a:lstStyle/>
          <a:p>
            <a:pPr fontAlgn="auto">
              <a:lnSpc>
                <a:spcPct val="120000"/>
              </a:lnSpc>
              <a:spcBef>
                <a:spcPts val="0"/>
              </a:spcBef>
              <a:spcAft>
                <a:spcPts val="0"/>
              </a:spcAft>
              <a:defRPr/>
            </a:pP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（単位：</a:t>
            </a:r>
            <a:r>
              <a:rPr kumimoji="0" lang="ja-JP" altLang="en-US" sz="1400" kern="0" dirty="0">
                <a:solidFill>
                  <a:sysClr val="windowText" lastClr="000000"/>
                </a:solidFill>
                <a:latin typeface="Meiryo UI" panose="020B0604030504040204" pitchFamily="50" charset="-128"/>
                <a:ea typeface="Meiryo UI" panose="020B0604030504040204" pitchFamily="50" charset="-128"/>
              </a:rPr>
              <a:t>箇</a:t>
            </a:r>
            <a:r>
              <a:rPr kumimoji="0" lang="ja-JP" altLang="en-US" sz="1400" kern="0" dirty="0" smtClean="0">
                <a:solidFill>
                  <a:sysClr val="windowText" lastClr="000000"/>
                </a:solidFill>
                <a:latin typeface="Meiryo UI" panose="020B0604030504040204" pitchFamily="50" charset="-128"/>
                <a:ea typeface="Meiryo UI" panose="020B0604030504040204" pitchFamily="50" charset="-128"/>
              </a:rPr>
              <a:t>所）</a:t>
            </a:r>
            <a:endParaRPr kumimoji="0" lang="en-US" altLang="ja-JP" sz="1400"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4"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4</a:t>
            </a:fld>
            <a:endParaRPr kumimoji="1" lang="ja-JP" altLang="en-US" sz="1600">
              <a:solidFill>
                <a:schemeClr val="tx1"/>
              </a:solidFill>
            </a:endParaRPr>
          </a:p>
        </p:txBody>
      </p:sp>
      <p:sp>
        <p:nvSpPr>
          <p:cNvPr id="17" name="テキスト ボックス 16"/>
          <p:cNvSpPr txBox="1"/>
          <p:nvPr/>
        </p:nvSpPr>
        <p:spPr>
          <a:xfrm>
            <a:off x="4639600" y="6509200"/>
            <a:ext cx="3892840"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（大阪府調べ（７月２７日時点））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1936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対応状況</a:t>
            </a:r>
            <a:r>
              <a:rPr kumimoji="0" lang="ja-JP" altLang="en-US" sz="20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（住宅まちづくり部関連項目）</a:t>
            </a:r>
            <a:r>
              <a:rPr kumimoji="0" lang="ja-JP" altLang="en-US" sz="20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1" name="Text Box 5"/>
          <p:cNvSpPr txBox="1">
            <a:spLocks noChangeArrowheads="1"/>
          </p:cNvSpPr>
          <p:nvPr/>
        </p:nvSpPr>
        <p:spPr bwMode="auto">
          <a:xfrm>
            <a:off x="222695" y="881317"/>
            <a:ext cx="9245849" cy="2018602"/>
          </a:xfrm>
          <a:prstGeom prst="rect">
            <a:avLst/>
          </a:prstGeom>
          <a:noFill/>
          <a:ln w="9525">
            <a:noFill/>
            <a:miter lim="800000"/>
            <a:headEnd/>
            <a:tailEnd/>
          </a:ln>
        </p:spPr>
        <p:txBody>
          <a:bodyPr wrap="square" lIns="91357" tIns="108000" rIns="91357" bIns="108000">
            <a:spAutoFit/>
          </a:bodyPr>
          <a:lstStyle/>
          <a:p>
            <a:pPr>
              <a:lnSpc>
                <a:spcPct val="130000"/>
              </a:lnSpc>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ブロック塀に関する相談</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窓口」の設置</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a:lnSpc>
                <a:spcPct val="130000"/>
              </a:lnSpc>
              <a:defRPr/>
            </a:pPr>
            <a:r>
              <a:rPr kumimoji="0" lang="ja-JP" altLang="en-US" kern="0" dirty="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kern="0" dirty="0">
                <a:solidFill>
                  <a:sysClr val="windowText" lastClr="000000"/>
                </a:solidFill>
                <a:latin typeface="Meiryo UI" panose="020B0604030504040204" pitchFamily="50" charset="-128"/>
                <a:ea typeface="Meiryo UI" panose="020B0604030504040204" pitchFamily="50" charset="-128"/>
              </a:rPr>
              <a:t>民間団体と連携して相談対応を</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実施</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a:lnSpc>
                <a:spcPct val="130000"/>
              </a:lnSpc>
              <a:defRPr/>
            </a:pPr>
            <a:r>
              <a:rPr kumimoji="0" lang="ja-JP" altLang="en-US" kern="0" dirty="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sz="1600" kern="0" dirty="0" smtClean="0">
                <a:solidFill>
                  <a:sysClr val="windowText" lastClr="000000"/>
                </a:solidFill>
                <a:latin typeface="Meiryo UI" panose="020B0604030504040204" pitchFamily="50" charset="-128"/>
                <a:ea typeface="Meiryo UI" panose="020B0604030504040204" pitchFamily="50" charset="-128"/>
              </a:rPr>
              <a:t>大阪建築防災センター、大阪府建築士事務所協会、大阪府建築士会、日本建築家協会近畿支部）</a:t>
            </a:r>
            <a:endParaRPr kumimoji="0" lang="en-US" altLang="ja-JP" sz="1600" kern="0" dirty="0" smtClean="0">
              <a:solidFill>
                <a:sysClr val="windowText" lastClr="000000"/>
              </a:solidFill>
              <a:latin typeface="Meiryo UI" panose="020B0604030504040204" pitchFamily="50" charset="-128"/>
              <a:ea typeface="Meiryo UI" panose="020B0604030504040204" pitchFamily="50" charset="-128"/>
            </a:endParaRPr>
          </a:p>
          <a:p>
            <a:pPr>
              <a:lnSpc>
                <a:spcPct val="130000"/>
              </a:lnSpc>
              <a:defRPr/>
            </a:pPr>
            <a:r>
              <a:rPr kumimoji="0" lang="ja-JP" altLang="en-US" kern="0" dirty="0">
                <a:solidFill>
                  <a:sysClr val="windowText" lastClr="000000"/>
                </a:solidFill>
                <a:latin typeface="Meiryo UI" panose="020B0604030504040204" pitchFamily="50" charset="-128"/>
                <a:ea typeface="Meiryo UI" panose="020B0604030504040204" pitchFamily="50" charset="-128"/>
              </a:rPr>
              <a:t>　　　　　相談件数：累計　</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1,360</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a:t>
            </a:r>
            <a:endParaRPr kumimoji="0" lang="en-US" altLang="ja-JP" kern="0" dirty="0">
              <a:solidFill>
                <a:sysClr val="windowText" lastClr="000000"/>
              </a:solidFill>
              <a:latin typeface="Meiryo UI" panose="020B0604030504040204" pitchFamily="50" charset="-128"/>
              <a:ea typeface="Meiryo UI" panose="020B0604030504040204" pitchFamily="50" charset="-128"/>
            </a:endParaRPr>
          </a:p>
          <a:p>
            <a:pPr>
              <a:lnSpc>
                <a:spcPct val="130000"/>
              </a:lnSpc>
              <a:defRPr/>
            </a:pPr>
            <a:endParaRPr kumimoji="0" lang="en-US" altLang="ja-JP" sz="1600"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3" name="Text Box 5"/>
          <p:cNvSpPr txBox="1">
            <a:spLocks noChangeArrowheads="1"/>
          </p:cNvSpPr>
          <p:nvPr/>
        </p:nvSpPr>
        <p:spPr bwMode="auto">
          <a:xfrm>
            <a:off x="395536" y="2380004"/>
            <a:ext cx="6717274" cy="1141439"/>
          </a:xfrm>
          <a:prstGeom prst="rect">
            <a:avLst/>
          </a:prstGeom>
          <a:noFill/>
          <a:ln w="9525">
            <a:noFill/>
            <a:miter lim="800000"/>
            <a:headEnd/>
            <a:tailEnd/>
          </a:ln>
        </p:spPr>
        <p:txBody>
          <a:bodyPr wrap="square" lIns="91357" tIns="108000" rIns="91357" bIns="108000">
            <a:spAutoFit/>
          </a:bodyPr>
          <a:lstStyle/>
          <a:p>
            <a:pPr fontAlgn="auto">
              <a:spcBef>
                <a:spcPts val="0"/>
              </a:spcBef>
              <a:spcAft>
                <a:spcPts val="0"/>
              </a:spcAft>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ブロック</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塀の安全性の調査</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spcBef>
                <a:spcPts val="0"/>
              </a:spcBef>
              <a:spcAft>
                <a:spcPts val="0"/>
              </a:spcAft>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・府立学校以外の府有施設</a:t>
            </a:r>
          </a:p>
          <a:p>
            <a:pPr fontAlgn="auto">
              <a:spcBef>
                <a:spcPts val="0"/>
              </a:spcBef>
              <a:spcAft>
                <a:spcPts val="0"/>
              </a:spcAft>
              <a:defRPr/>
            </a:pP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44278" y="4416670"/>
            <a:ext cx="8464226" cy="892552"/>
          </a:xfrm>
          <a:prstGeom prst="rect">
            <a:avLst/>
          </a:prstGeom>
          <a:noFill/>
        </p:spPr>
        <p:txBody>
          <a:bodyPr wrap="square" rtlCol="0">
            <a:spAutoFit/>
          </a:bodyPr>
          <a:lstStyle/>
          <a:p>
            <a:pPr>
              <a:lnSpc>
                <a:spcPct val="13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・府立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学校</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300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不適合のものがあるもの</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高等学校    １３１</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校／１７７校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月１９日現在）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947904" y="5208758"/>
            <a:ext cx="8232608" cy="812530"/>
          </a:xfrm>
          <a:prstGeom prst="rect">
            <a:avLst/>
          </a:prstGeom>
          <a:noFill/>
        </p:spPr>
        <p:txBody>
          <a:bodyPr wrap="square" rtlCol="0">
            <a:spAutoFit/>
          </a:bodyPr>
          <a:lstStyle/>
          <a:p>
            <a:pPr>
              <a:lnSpc>
                <a:spcPct val="13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（参考）通学路</a:t>
            </a:r>
            <a:r>
              <a:rPr lang="ja-JP" altLang="en-US" dirty="0">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あるブロック塀（大阪市・堺市除く）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300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8,924</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日現在）</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1691680" y="4517135"/>
            <a:ext cx="3073400"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（出典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大阪府教育庁会見資料）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コンテンツプレースホルダ 9"/>
          <p:cNvGraphicFramePr>
            <a:graphicFrameLocks/>
          </p:cNvGraphicFramePr>
          <p:nvPr>
            <p:extLst>
              <p:ext uri="{D42A27DB-BD31-4B8C-83A1-F6EECF244321}">
                <p14:modId xmlns:p14="http://schemas.microsoft.com/office/powerpoint/2010/main" val="3117158341"/>
              </p:ext>
            </p:extLst>
          </p:nvPr>
        </p:nvGraphicFramePr>
        <p:xfrm>
          <a:off x="1331640" y="3227728"/>
          <a:ext cx="6840760" cy="1202028"/>
        </p:xfrm>
        <a:graphic>
          <a:graphicData uri="http://schemas.openxmlformats.org/drawingml/2006/table">
            <a:tbl>
              <a:tblPr firstRow="1" bandRow="1">
                <a:tableStyleId>{5C22544A-7EE6-4342-B048-85BDC9FD1C3A}</a:tableStyleId>
              </a:tblPr>
              <a:tblGrid>
                <a:gridCol w="1345805"/>
                <a:gridCol w="2614635"/>
                <a:gridCol w="2880320"/>
              </a:tblGrid>
              <a:tr h="162438">
                <a:tc rowSpan="2">
                  <a:txBody>
                    <a:bodyPr/>
                    <a:lstStyle/>
                    <a:p>
                      <a:pPr algn="ctr">
                        <a:lnSpc>
                          <a:spcPct val="100000"/>
                        </a:lnSpc>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lnSpc>
                          <a:spcPct val="100000"/>
                        </a:lnSpc>
                        <a:buNone/>
                      </a:pPr>
                      <a:endParaRPr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buNone/>
                      </a:pPr>
                      <a:endParaRPr lang="ja-JP" altLang="en-US" sz="1600" b="0" dirty="0">
                        <a:solidFill>
                          <a:srgbClr val="FFFFFF"/>
                        </a:solidFill>
                        <a:latin typeface="ＭＳ ゴシック" panose="020B0609070205080204" pitchFamily="49" charset="-128"/>
                        <a:ea typeface="ＭＳ ゴシック" panose="020B0609070205080204" pitchFamily="49" charset="-128"/>
                      </a:endParaRPr>
                    </a:p>
                  </a:txBody>
                  <a:tcPr marT="36000" marB="36000" anchor="ctr">
                    <a:solidFill>
                      <a:srgbClr val="4F81BD"/>
                    </a:solidFill>
                  </a:tcPr>
                </a:tc>
              </a:tr>
              <a:tr h="288032">
                <a:tc vMerge="1">
                  <a:txBody>
                    <a:bodyPr/>
                    <a:lstStyle/>
                    <a:p>
                      <a:pPr algn="ctr">
                        <a:lnSpc>
                          <a:spcPct val="100000"/>
                        </a:lnSpc>
                        <a:buNone/>
                      </a:pPr>
                      <a:endParaRPr lang="ja-JP" altLang="en-US" sz="1800" b="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目視などで安全が</a:t>
                      </a:r>
                    </a:p>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確認できたもの</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現行建築基準法に適さない、</a:t>
                      </a:r>
                    </a:p>
                    <a:p>
                      <a:pPr algn="ctr">
                        <a:lnSpc>
                          <a:spcPct val="100000"/>
                        </a:lnSpc>
                        <a:buNone/>
                      </a:pPr>
                      <a:r>
                        <a:rPr lang="ja-JP" altLang="en-US" sz="1800" b="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若しくは劣化あり</a:t>
                      </a:r>
                    </a:p>
                  </a:txBody>
                  <a:tcPr marL="33231" marR="66462" marT="36000" marB="72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60224">
                <a:tc>
                  <a:txBody>
                    <a:bodyPr/>
                    <a:lstStyle/>
                    <a:p>
                      <a:pPr algn="r">
                        <a:lnSpc>
                          <a:spcPct val="115000"/>
                        </a:lnSpc>
                        <a:spcAft>
                          <a:spcPts val="0"/>
                        </a:spcAft>
                      </a:pPr>
                      <a:r>
                        <a:rPr lang="ja-JP" altLang="en-US"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７９３</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ja-JP" altLang="en-US"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４６５</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ja-JP" altLang="en-US" sz="18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３２８</a:t>
                      </a:r>
                    </a:p>
                  </a:txBody>
                  <a:tcPr marL="63305" marR="6330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7" name="Text Box 5"/>
          <p:cNvSpPr txBox="1">
            <a:spLocks noChangeArrowheads="1"/>
          </p:cNvSpPr>
          <p:nvPr/>
        </p:nvSpPr>
        <p:spPr bwMode="auto">
          <a:xfrm>
            <a:off x="165099" y="476672"/>
            <a:ext cx="8813801" cy="569103"/>
          </a:xfrm>
          <a:prstGeom prst="rect">
            <a:avLst/>
          </a:prstGeom>
          <a:noFill/>
          <a:ln w="9525">
            <a:noFill/>
            <a:miter lim="800000"/>
            <a:headEnd/>
            <a:tailEnd/>
          </a:ln>
        </p:spPr>
        <p:txBody>
          <a:bodyPr wrap="square" lIns="91357" tIns="108000" rIns="91357" bIns="108000">
            <a:spAutoFit/>
          </a:bodyPr>
          <a:lstStyle/>
          <a:p>
            <a:pPr>
              <a:lnSpc>
                <a:spcPct val="130000"/>
              </a:lnSpc>
              <a:defRPr/>
            </a:pPr>
            <a:r>
              <a:rPr kumimoji="0" lang="ja-JP" altLang="en-US" sz="2000" b="1"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b="1" kern="0" dirty="0" smtClean="0">
                <a:solidFill>
                  <a:sysClr val="windowText" lastClr="000000"/>
                </a:solidFill>
                <a:latin typeface="Meiryo UI" panose="020B0604030504040204" pitchFamily="50" charset="-128"/>
                <a:ea typeface="Meiryo UI" panose="020B0604030504040204" pitchFamily="50" charset="-128"/>
              </a:rPr>
              <a:t>②ブロック塀</a:t>
            </a:r>
            <a:endParaRPr kumimoji="0" lang="en-US" altLang="ja-JP" sz="2000" b="1"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20"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5</a:t>
            </a:fld>
            <a:endParaRPr kumimoji="1" lang="ja-JP" altLang="en-US" sz="1600">
              <a:solidFill>
                <a:schemeClr val="tx1"/>
              </a:solidFill>
            </a:endParaRPr>
          </a:p>
        </p:txBody>
      </p:sp>
      <p:sp>
        <p:nvSpPr>
          <p:cNvPr id="22" name="テキスト ボックス 21"/>
          <p:cNvSpPr txBox="1"/>
          <p:nvPr/>
        </p:nvSpPr>
        <p:spPr>
          <a:xfrm>
            <a:off x="5359680" y="6525344"/>
            <a:ext cx="3892840"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（大阪府調べ（７月２７日時点））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Text Box 5"/>
          <p:cNvSpPr txBox="1">
            <a:spLocks noChangeArrowheads="1"/>
          </p:cNvSpPr>
          <p:nvPr/>
        </p:nvSpPr>
        <p:spPr bwMode="auto">
          <a:xfrm>
            <a:off x="519022" y="5979713"/>
            <a:ext cx="8517474" cy="833663"/>
          </a:xfrm>
          <a:prstGeom prst="rect">
            <a:avLst/>
          </a:prstGeom>
          <a:noFill/>
          <a:ln w="9525">
            <a:noFill/>
            <a:miter lim="800000"/>
            <a:headEnd/>
            <a:tailEnd/>
          </a:ln>
        </p:spPr>
        <p:txBody>
          <a:bodyPr wrap="square" lIns="91357" tIns="108000" rIns="91357" bIns="108000">
            <a:spAutoFit/>
          </a:bodyPr>
          <a:lstStyle/>
          <a:p>
            <a:pPr fontAlgn="auto">
              <a:spcBef>
                <a:spcPts val="0"/>
              </a:spcBef>
              <a:spcAft>
                <a:spcPts val="0"/>
              </a:spcAft>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「大阪府耐震改修促進計画審議会」</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に</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おいて、ブロック</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塀の安全対策も</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含む、</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spcBef>
                <a:spcPts val="0"/>
              </a:spcBef>
              <a:spcAft>
                <a:spcPts val="0"/>
              </a:spcAft>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耐震化の取組みについて検討中</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498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対応状況</a:t>
            </a:r>
            <a:r>
              <a:rPr kumimoji="0" lang="ja-JP" altLang="en-US" sz="20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（住宅まちづくり部関連項目）</a:t>
            </a:r>
            <a:r>
              <a:rPr kumimoji="0" lang="ja-JP" altLang="en-US" sz="20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8" name="Text Box 5"/>
          <p:cNvSpPr txBox="1">
            <a:spLocks noChangeArrowheads="1"/>
          </p:cNvSpPr>
          <p:nvPr/>
        </p:nvSpPr>
        <p:spPr bwMode="auto">
          <a:xfrm>
            <a:off x="165099" y="422376"/>
            <a:ext cx="8813801" cy="6130497"/>
          </a:xfrm>
          <a:prstGeom prst="rect">
            <a:avLst/>
          </a:prstGeom>
          <a:noFill/>
          <a:ln w="9525">
            <a:noFill/>
            <a:miter lim="800000"/>
            <a:headEnd/>
            <a:tailEnd/>
          </a:ln>
        </p:spPr>
        <p:txBody>
          <a:bodyPr wrap="square" lIns="91357" tIns="108000" rIns="91357" bIns="108000">
            <a:spAutoFit/>
          </a:bodyPr>
          <a:lstStyle/>
          <a:p>
            <a:pPr fontAlgn="auto">
              <a:lnSpc>
                <a:spcPct val="130000"/>
              </a:lnSpc>
              <a:defRPr/>
            </a:pPr>
            <a:r>
              <a:rPr kumimoji="0" lang="ja-JP" altLang="en-US" sz="2000" b="1" kern="0" dirty="0" smtClean="0">
                <a:solidFill>
                  <a:sysClr val="windowText" lastClr="000000"/>
                </a:solidFill>
                <a:latin typeface="Meiryo UI" panose="020B0604030504040204" pitchFamily="50" charset="-128"/>
                <a:ea typeface="Meiryo UI" panose="020B0604030504040204" pitchFamily="50" charset="-128"/>
              </a:rPr>
              <a:t>③住まいに関する支援</a:t>
            </a:r>
            <a:endParaRPr kumimoji="0" lang="en-US" altLang="ja-JP" sz="2000" b="1"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被災者向け住まいの相談専用ダイヤル</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」の開設</a:t>
            </a:r>
            <a:endParaRPr kumimoji="0" lang="ja-JP" altLang="en-US" sz="2400"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住まいの復旧・再建に関する相談や事業者情報の提供、補助金や融資情報の提供　等</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a:t>
            </a:r>
            <a:endParaRPr kumimoji="0" lang="en-US" altLang="ja-JP" sz="2000"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相談件数：累計　</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825</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60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○「住まい</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のケア・専門家チーム」の</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派遣</a:t>
            </a:r>
            <a:endParaRPr kumimoji="0" lang="ja-JP" altLang="en-US" sz="1600" kern="0" dirty="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住宅（設計、リフォーム）、法律、金融等専門家によるチームを編成し、被災市の市役所等において個別相談会を開催</a:t>
            </a:r>
            <a:endParaRPr kumimoji="0" lang="en-US" altLang="ja-JP" kern="0" dirty="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開催市：茨木市、高槻市、大阪市、摂津市、豊中市、寝屋川市、枚方市</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600"/>
              </a:spcBef>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○災害救助法に基づく応急修理</a:t>
            </a: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半壊、大規模半壊を対象とした住宅の日常生活に必要不可欠な最小限度部分の応急的修理に対する補助制度を実施</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申請受付件数：豊中市</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12</a:t>
            </a:r>
            <a:r>
              <a:rPr kumimoji="0" lang="ja-JP" altLang="en-US" kern="0" dirty="0" err="1" smtClean="0">
                <a:solidFill>
                  <a:sysClr val="windowText" lastClr="000000"/>
                </a:solidFill>
                <a:latin typeface="Meiryo UI" panose="020B0604030504040204" pitchFamily="50" charset="-128"/>
                <a:ea typeface="Meiryo UI" panose="020B0604030504040204" pitchFamily="50" charset="-128"/>
              </a:rPr>
              <a:t>、</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茨木市</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6</a:t>
            </a:r>
            <a:r>
              <a:rPr kumimoji="0" lang="ja-JP" altLang="en-US" kern="0" dirty="0" err="1" smtClean="0">
                <a:solidFill>
                  <a:sysClr val="windowText" lastClr="000000"/>
                </a:solidFill>
                <a:latin typeface="Meiryo UI" panose="020B0604030504040204" pitchFamily="50" charset="-128"/>
                <a:ea typeface="Meiryo UI" panose="020B0604030504040204" pitchFamily="50" charset="-128"/>
              </a:rPr>
              <a:t>、</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大阪市</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4</a:t>
            </a:r>
            <a:r>
              <a:rPr kumimoji="0" lang="ja-JP" altLang="en-US" kern="0" dirty="0" err="1" smtClean="0">
                <a:solidFill>
                  <a:sysClr val="windowText" lastClr="000000"/>
                </a:solidFill>
                <a:latin typeface="Meiryo UI" panose="020B0604030504040204" pitchFamily="50" charset="-128"/>
                <a:ea typeface="Meiryo UI" panose="020B0604030504040204" pitchFamily="50" charset="-128"/>
              </a:rPr>
              <a:t>、</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高槻市</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11</a:t>
            </a:r>
            <a:r>
              <a:rPr kumimoji="0" lang="ja-JP" altLang="en-US" kern="0" dirty="0" err="1" smtClean="0">
                <a:solidFill>
                  <a:sysClr val="windowText" lastClr="000000"/>
                </a:solidFill>
                <a:latin typeface="Meiryo UI" panose="020B0604030504040204" pitchFamily="50" charset="-128"/>
                <a:ea typeface="Meiryo UI" panose="020B0604030504040204" pitchFamily="50" charset="-128"/>
              </a:rPr>
              <a:t>、</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寝屋川市２</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spcBef>
                <a:spcPts val="600"/>
              </a:spcBef>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○災害救助法に基づく借上型応急仮設住宅</a:t>
            </a:r>
            <a:endParaRPr kumimoji="0" lang="ja-JP" altLang="en-US" sz="2000" kern="0" dirty="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全壊等の被災者に対し、借上型応急仮設住宅を提供</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　</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6</a:t>
            </a:fld>
            <a:endParaRPr kumimoji="1" lang="ja-JP" altLang="en-US" sz="1600">
              <a:solidFill>
                <a:schemeClr val="tx1"/>
              </a:solidFill>
            </a:endParaRPr>
          </a:p>
        </p:txBody>
      </p:sp>
      <p:sp>
        <p:nvSpPr>
          <p:cNvPr id="13" name="テキスト ボックス 12"/>
          <p:cNvSpPr txBox="1"/>
          <p:nvPr/>
        </p:nvSpPr>
        <p:spPr>
          <a:xfrm>
            <a:off x="4639600" y="6509200"/>
            <a:ext cx="7208088"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（大阪府調べ（７月２７日時点））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87975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対応状況</a:t>
            </a:r>
            <a:r>
              <a:rPr kumimoji="0" lang="ja-JP" altLang="en-US" sz="20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（住宅まちづくり部関連項目）</a:t>
            </a:r>
            <a:r>
              <a:rPr kumimoji="0" lang="ja-JP" altLang="en-US" sz="20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8" name="Text Box 5"/>
          <p:cNvSpPr txBox="1">
            <a:spLocks noChangeArrowheads="1"/>
          </p:cNvSpPr>
          <p:nvPr/>
        </p:nvSpPr>
        <p:spPr bwMode="auto">
          <a:xfrm>
            <a:off x="165099" y="826027"/>
            <a:ext cx="8813801" cy="4979413"/>
          </a:xfrm>
          <a:prstGeom prst="rect">
            <a:avLst/>
          </a:prstGeom>
          <a:noFill/>
          <a:ln w="9525">
            <a:noFill/>
            <a:miter lim="800000"/>
            <a:headEnd/>
            <a:tailEnd/>
          </a:ln>
        </p:spPr>
        <p:txBody>
          <a:bodyPr wrap="square" lIns="91357" tIns="108000" rIns="91357" bIns="108000">
            <a:spAutoFit/>
          </a:bodyPr>
          <a:lstStyle/>
          <a:p>
            <a:pPr>
              <a:lnSpc>
                <a:spcPct val="130000"/>
              </a:lnSpc>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「大阪</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版みなし仮設住宅」　</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府</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独自</a:t>
            </a:r>
            <a:r>
              <a:rPr kumimoji="0" lang="ja-JP" altLang="en-US" sz="2000" kern="0" dirty="0" smtClean="0">
                <a:solidFill>
                  <a:sysClr val="windowText" lastClr="000000"/>
                </a:solidFill>
                <a:latin typeface="Meiryo UI" panose="020B0604030504040204" pitchFamily="50" charset="-128"/>
                <a:ea typeface="Meiryo UI" panose="020B0604030504040204" pitchFamily="50" charset="-128"/>
              </a:rPr>
              <a:t>制度</a:t>
            </a:r>
            <a:r>
              <a:rPr kumimoji="0" lang="en-US" altLang="ja-JP" sz="2000" kern="0" dirty="0">
                <a:solidFill>
                  <a:sysClr val="windowText" lastClr="000000"/>
                </a:solidFill>
                <a:latin typeface="Meiryo UI" panose="020B0604030504040204" pitchFamily="50" charset="-128"/>
                <a:ea typeface="Meiryo UI" panose="020B0604030504040204" pitchFamily="50" charset="-128"/>
              </a:rPr>
              <a:t>】</a:t>
            </a:r>
            <a:r>
              <a:rPr kumimoji="0" lang="en-US" altLang="ja-JP" sz="2000" kern="0" dirty="0" smtClean="0">
                <a:solidFill>
                  <a:sysClr val="windowText" lastClr="000000"/>
                </a:solidFill>
                <a:latin typeface="Meiryo UI" panose="020B0604030504040204" pitchFamily="50" charset="-128"/>
                <a:ea typeface="Meiryo UI" panose="020B0604030504040204" pitchFamily="50" charset="-128"/>
              </a:rPr>
              <a:t>※</a:t>
            </a: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一部損壊以上のり災証明を有する方で、避難所から自宅に帰ることが困難な方等、市町が認める方を対象に、府営住宅、府公社住宅、ＵＲ賃貸住宅を最大</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1</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年間提供</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入居決定済：茨木市　</a:t>
            </a:r>
            <a:r>
              <a:rPr kumimoji="0" lang="en-US" altLang="ja-JP" kern="0" dirty="0">
                <a:solidFill>
                  <a:sysClr val="windowText" lastClr="000000"/>
                </a:solidFill>
                <a:latin typeface="Meiryo UI" panose="020B0604030504040204" pitchFamily="50" charset="-128"/>
                <a:ea typeface="Meiryo UI" panose="020B0604030504040204" pitchFamily="50" charset="-128"/>
              </a:rPr>
              <a:t>12</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件、高槻市　</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28</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件、枚方市　</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4</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fontAlgn="auto">
              <a:lnSpc>
                <a:spcPct val="130000"/>
              </a:lnSpc>
              <a:defRPr/>
            </a:pPr>
            <a:r>
              <a:rPr kumimoji="0" lang="ja-JP" altLang="en-US" sz="2000" kern="0" dirty="0">
                <a:solidFill>
                  <a:sysClr val="windowText" lastClr="000000"/>
                </a:solidFill>
                <a:latin typeface="Meiryo UI" panose="020B0604030504040204" pitchFamily="50" charset="-128"/>
                <a:ea typeface="Meiryo UI" panose="020B0604030504040204" pitchFamily="50" charset="-128"/>
              </a:rPr>
              <a:t>　○「大阪版被災住宅無利子融資制度」　</a:t>
            </a:r>
            <a:r>
              <a:rPr kumimoji="0" lang="en-US" altLang="ja-JP" sz="2000" kern="0" dirty="0">
                <a:solidFill>
                  <a:sysClr val="windowText" lastClr="000000"/>
                </a:solidFill>
                <a:latin typeface="Meiryo UI" panose="020B0604030504040204" pitchFamily="50" charset="-128"/>
                <a:ea typeface="Meiryo UI" panose="020B0604030504040204" pitchFamily="50" charset="-128"/>
              </a:rPr>
              <a:t>【</a:t>
            </a:r>
            <a:r>
              <a:rPr kumimoji="0" lang="ja-JP" altLang="en-US" sz="2000" kern="0" dirty="0">
                <a:solidFill>
                  <a:sysClr val="windowText" lastClr="000000"/>
                </a:solidFill>
                <a:latin typeface="Meiryo UI" panose="020B0604030504040204" pitchFamily="50" charset="-128"/>
                <a:ea typeface="Meiryo UI" panose="020B0604030504040204" pitchFamily="50" charset="-128"/>
              </a:rPr>
              <a:t>府独自制度</a:t>
            </a:r>
            <a:r>
              <a:rPr kumimoji="0" lang="en-US" altLang="ja-JP" sz="2000" kern="0" dirty="0">
                <a:solidFill>
                  <a:sysClr val="windowText" lastClr="000000"/>
                </a:solidFill>
                <a:latin typeface="Meiryo UI" panose="020B0604030504040204" pitchFamily="50" charset="-128"/>
                <a:ea typeface="Meiryo UI" panose="020B0604030504040204" pitchFamily="50" charset="-128"/>
              </a:rPr>
              <a:t>】※</a:t>
            </a:r>
            <a:endParaRPr kumimoji="0" lang="ja-JP" altLang="en-US" sz="2000" kern="0" dirty="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一部損壊以上のり災証明を</a:t>
            </a:r>
            <a:r>
              <a:rPr kumimoji="0" lang="ja-JP" altLang="en-US" kern="0" dirty="0">
                <a:solidFill>
                  <a:sysClr val="windowText" lastClr="000000"/>
                </a:solidFill>
                <a:latin typeface="Meiryo UI" panose="020B0604030504040204" pitchFamily="50" charset="-128"/>
                <a:ea typeface="Meiryo UI" panose="020B0604030504040204" pitchFamily="50" charset="-128"/>
              </a:rPr>
              <a:t>交付されるなどの一定の条件を満たす住宅の補修工事を対象に、取扱</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金融機関から利子</a:t>
            </a:r>
            <a:r>
              <a:rPr kumimoji="0" lang="ja-JP" altLang="en-US" kern="0" dirty="0">
                <a:solidFill>
                  <a:sysClr val="windowText" lastClr="000000"/>
                </a:solidFill>
                <a:latin typeface="Meiryo UI" panose="020B0604030504040204" pitchFamily="50" charset="-128"/>
                <a:ea typeface="Meiryo UI" panose="020B0604030504040204" pitchFamily="50" charset="-128"/>
              </a:rPr>
              <a:t>負担の無い</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融資制度を創設</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申込件数：　・住宅金融支援機構（</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7</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月</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17</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日受付開始）　</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33</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件</a:t>
            </a:r>
            <a:endParaRPr kumimoji="0" lang="en-US" altLang="ja-JP" kern="0" dirty="0" smtClean="0">
              <a:solidFill>
                <a:sysClr val="windowText" lastClr="000000"/>
              </a:solidFill>
              <a:latin typeface="Meiryo UI" panose="020B0604030504040204" pitchFamily="50" charset="-128"/>
              <a:ea typeface="Meiryo UI" panose="020B0604030504040204" pitchFamily="50" charset="-128"/>
            </a:endParaRPr>
          </a:p>
          <a:p>
            <a:pPr marL="450850" indent="171450" fontAlgn="auto">
              <a:lnSpc>
                <a:spcPct val="130000"/>
              </a:lnSpc>
              <a:defRPr/>
            </a:pPr>
            <a:r>
              <a:rPr kumimoji="0" lang="ja-JP" altLang="en-US" kern="0" dirty="0">
                <a:solidFill>
                  <a:sysClr val="windowText" lastClr="000000"/>
                </a:solidFill>
                <a:latin typeface="Meiryo UI" panose="020B0604030504040204" pitchFamily="50" charset="-128"/>
                <a:ea typeface="Meiryo UI" panose="020B0604030504040204" pitchFamily="50" charset="-128"/>
              </a:rPr>
              <a:t>　</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　　　　　　 　・大阪シティ信用金庫（</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7</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月</a:t>
            </a:r>
            <a:r>
              <a:rPr kumimoji="0" lang="en-US" altLang="ja-JP" kern="0" dirty="0" smtClean="0">
                <a:solidFill>
                  <a:sysClr val="windowText" lastClr="000000"/>
                </a:solidFill>
                <a:latin typeface="Meiryo UI" panose="020B0604030504040204" pitchFamily="50" charset="-128"/>
                <a:ea typeface="Meiryo UI" panose="020B0604030504040204" pitchFamily="50" charset="-128"/>
              </a:rPr>
              <a:t>31</a:t>
            </a:r>
            <a:r>
              <a:rPr kumimoji="0" lang="ja-JP" altLang="en-US" kern="0" dirty="0" smtClean="0">
                <a:solidFill>
                  <a:sysClr val="windowText" lastClr="000000"/>
                </a:solidFill>
                <a:latin typeface="Meiryo UI" panose="020B0604030504040204" pitchFamily="50" charset="-128"/>
                <a:ea typeface="Meiryo UI" panose="020B0604030504040204" pitchFamily="50" charset="-128"/>
              </a:rPr>
              <a:t>日受付開始）　</a:t>
            </a:r>
          </a:p>
          <a:p>
            <a:pPr marL="450850" indent="171450" fontAlgn="auto">
              <a:lnSpc>
                <a:spcPct val="130000"/>
              </a:lnSpc>
              <a:defRPr/>
            </a:pPr>
            <a:endParaRPr kumimoji="0" lang="en-US" altLang="ja-JP" kern="0" dirty="0">
              <a:solidFill>
                <a:sysClr val="windowText" lastClr="00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00300" y="5949280"/>
            <a:ext cx="8678600" cy="397032"/>
          </a:xfrm>
          <a:prstGeom prst="rect">
            <a:avLst/>
          </a:prstGeom>
          <a:noFill/>
          <a:ln w="12700">
            <a:noFill/>
            <a:prstDash val="lgDash"/>
          </a:ln>
        </p:spPr>
        <p:txBody>
          <a:bodyPr wrap="square" rtlCol="0">
            <a:spAutoFit/>
          </a:bodyPr>
          <a:lstStyle/>
          <a:p>
            <a:pPr>
              <a:lnSpc>
                <a:spcPct val="110000"/>
              </a:lnSpc>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7</a:t>
            </a:r>
            <a:r>
              <a:rPr lang="ja-JP" altLang="en-US" dirty="0">
                <a:latin typeface="Meiryo UI" panose="020B0604030504040204" pitchFamily="50" charset="-128"/>
                <a:ea typeface="Meiryo UI" panose="020B0604030504040204" pitchFamily="50" charset="-128"/>
                <a:cs typeface="Meiryo UI" panose="020B0604030504040204" pitchFamily="50" charset="-128"/>
              </a:rPr>
              <a:t>月豪雨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」による</a:t>
            </a:r>
            <a:r>
              <a:rPr lang="ja-JP" altLang="en-US" dirty="0">
                <a:latin typeface="Meiryo UI" panose="020B0604030504040204" pitchFamily="50" charset="-128"/>
                <a:ea typeface="Meiryo UI" panose="020B0604030504040204" pitchFamily="50" charset="-128"/>
                <a:cs typeface="Meiryo UI" panose="020B0604030504040204" pitchFamily="50" charset="-128"/>
              </a:rPr>
              <a:t>被害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も</a:t>
            </a:r>
            <a:r>
              <a:rPr lang="ja-JP" altLang="en-US" dirty="0">
                <a:latin typeface="Meiryo UI" panose="020B0604030504040204" pitchFamily="50" charset="-128"/>
                <a:ea typeface="Meiryo UI" panose="020B0604030504040204" pitchFamily="50" charset="-128"/>
                <a:cs typeface="Meiryo UI" panose="020B0604030504040204" pitchFamily="50" charset="-128"/>
              </a:rPr>
              <a:t>対象</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7</a:t>
            </a:fld>
            <a:endParaRPr kumimoji="1" lang="ja-JP" altLang="en-US" sz="1600">
              <a:solidFill>
                <a:schemeClr val="tx1"/>
              </a:solidFill>
            </a:endParaRPr>
          </a:p>
        </p:txBody>
      </p:sp>
      <p:sp>
        <p:nvSpPr>
          <p:cNvPr id="11" name="テキスト ボックス 10"/>
          <p:cNvSpPr txBox="1"/>
          <p:nvPr/>
        </p:nvSpPr>
        <p:spPr>
          <a:xfrm>
            <a:off x="4639600" y="6509200"/>
            <a:ext cx="7208088"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（大阪府調べ（７月２７日時点））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02713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144000" cy="432000"/>
          </a:xfrm>
          <a:prstGeom prst="rect">
            <a:avLst/>
          </a:prstGeom>
          <a:solidFill>
            <a:srgbClr val="0000FF"/>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defRPr/>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4. </a:t>
            </a:r>
            <a:r>
              <a:rPr kumimoji="0" lang="ja-JP" altLang="en-US" sz="24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参考資料</a:t>
            </a:r>
            <a:endPar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p:nvPr>
            <p:extLst>
              <p:ext uri="{D42A27DB-BD31-4B8C-83A1-F6EECF244321}">
                <p14:modId xmlns:p14="http://schemas.microsoft.com/office/powerpoint/2010/main" val="3819020979"/>
              </p:ext>
            </p:extLst>
          </p:nvPr>
        </p:nvGraphicFramePr>
        <p:xfrm>
          <a:off x="152097" y="3669048"/>
          <a:ext cx="8784976" cy="2352240"/>
        </p:xfrm>
        <a:graphic>
          <a:graphicData uri="http://schemas.openxmlformats.org/drawingml/2006/table">
            <a:tbl>
              <a:tblPr firstRow="1" firstCol="1">
                <a:tableStyleId>{5C22544A-7EE6-4342-B048-85BDC9FD1C3A}</a:tableStyleId>
              </a:tblPr>
              <a:tblGrid>
                <a:gridCol w="844776"/>
                <a:gridCol w="731788"/>
                <a:gridCol w="3247972"/>
                <a:gridCol w="3960440"/>
              </a:tblGrid>
              <a:tr h="0">
                <a:tc gridSpan="2">
                  <a:txBody>
                    <a:bodyPr/>
                    <a:lstStyle/>
                    <a:p>
                      <a:pPr>
                        <a:buNone/>
                      </a:pP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tcPr>
                </a:tc>
                <a:tc hMerge="1">
                  <a:txBody>
                    <a:bodyPr/>
                    <a:lstStyle/>
                    <a:p>
                      <a:pPr>
                        <a:buNone/>
                      </a:pPr>
                      <a:endParaRPr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indent="0" algn="ctr">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発災</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直後・ピーク</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時</a:t>
                      </a: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324000">
                <a:tc rowSpan="3">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ライフ</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ライン</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c>
                  <a:txBody>
                    <a:bodyPr/>
                    <a:lstStyle/>
                    <a:p>
                      <a:pPr indent="0" algn="ctr">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電気</a:t>
                      </a: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a:txBody>
                    <a:bodyPr/>
                    <a:lstStyle/>
                    <a:p>
                      <a:pPr indent="0">
                        <a:buNone/>
                      </a:pPr>
                      <a:r>
                        <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停電：</a:t>
                      </a:r>
                      <a:r>
                        <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170,320</a:t>
                      </a:r>
                      <a:r>
                        <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buNone/>
                      </a:pP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6/18</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午前中に府内全域で復旧</a:t>
                      </a:r>
                      <a:endPar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133007">
                <a:tc vMerge="1">
                  <a:txBody>
                    <a:bodyPr/>
                    <a:lstStyle/>
                    <a:p>
                      <a:pPr indent="0" algn="ctr">
                        <a:buNone/>
                      </a:pPr>
                      <a:endParaRPr lang="ja-JP" altLang="en-US" sz="1400" b="0" dirty="0">
                        <a:latin typeface="ＭＳ ゴシック" panose="020B0609070205080204" pitchFamily="49" charset="-128"/>
                        <a:ea typeface="ＭＳ ゴシック" panose="020B0609070205080204" pitchFamily="49" charset="-128"/>
                        <a:cs typeface="ＭＳ ゴシック" panose="020B0609070205080204" pitchFamily="49" charset="-128"/>
                      </a:endParaRPr>
                    </a:p>
                  </a:txBody>
                  <a:tcPr marL="0" marR="0" marT="0" marB="1" anchor="ct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ガス</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a:txBody>
                    <a:bodyPr/>
                    <a:lstStyle/>
                    <a:p>
                      <a:pPr indent="0">
                        <a:buNone/>
                      </a:pPr>
                      <a:r>
                        <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供給停止：</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111,951</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buNone/>
                      </a:pP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6/24</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中に全て府内全域で供給可能に</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346366">
                <a:tc vMerge="1">
                  <a:txBody>
                    <a:bodyPr/>
                    <a:lstStyle/>
                    <a:p>
                      <a:pPr indent="0" algn="ctr">
                        <a:buNone/>
                      </a:pPr>
                      <a:endParaRPr lang="ja-JP" altLang="en-US" sz="1400" b="0" dirty="0">
                        <a:latin typeface="ＭＳ ゴシック" panose="020B0609070205080204" pitchFamily="49" charset="-128"/>
                        <a:ea typeface="ＭＳ ゴシック" panose="020B0609070205080204" pitchFamily="49" charset="-128"/>
                        <a:cs typeface="ＭＳ ゴシック" panose="020B0609070205080204" pitchFamily="49" charset="-128"/>
                      </a:endParaRPr>
                    </a:p>
                  </a:txBody>
                  <a:tcPr marL="0" marR="0" marT="0" marB="1" anchor="ctr"/>
                </a:tc>
                <a:tc>
                  <a:txBody>
                    <a:bodyPr/>
                    <a:lstStyle/>
                    <a:p>
                      <a:pPr indent="0" algn="ctr">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水道</a:t>
                      </a: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a:txBody>
                    <a:bodyPr/>
                    <a:lstStyle/>
                    <a:p>
                      <a:pPr marL="0" marR="0" indent="0" algn="l" defTabSz="913765" rtl="0" eaLnBrk="1" fontAlgn="auto" latinLnBrk="0" hangingPunct="1">
                        <a:lnSpc>
                          <a:spcPct val="100000"/>
                        </a:lnSpc>
                        <a:spcBef>
                          <a:spcPts val="0"/>
                        </a:spcBef>
                        <a:spcAft>
                          <a:spcPts val="0"/>
                        </a:spcAft>
                        <a:buClrTx/>
                        <a:buSzTx/>
                        <a:buFontTx/>
                        <a:buNone/>
                        <a:tabLst/>
                        <a:defRPr/>
                      </a:pPr>
                      <a:r>
                        <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断水</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　漏水：</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3765"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210,000</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人に影響）</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断水は</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中に解消</a:t>
                      </a:r>
                      <a:endPar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0">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漏水は</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中に解消</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133471">
                <a:tc rowSpan="2">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交通</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鉄道</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a:txBody>
                    <a:bodyPr/>
                    <a:lstStyle/>
                    <a:p>
                      <a:pPr indent="0">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発災直後ほぼ全路線で運休</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l">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全路線</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6/30</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に平常ダイヤに</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136134">
                <a:tc vMerge="1">
                  <a:txBody>
                    <a:bodyPr/>
                    <a:lstStyle/>
                    <a:p>
                      <a:pPr indent="0" algn="ctr">
                        <a:buNone/>
                      </a:pPr>
                      <a:endParaRPr lang="ja-JP" altLang="en-US" sz="1400" b="0" dirty="0">
                        <a:latin typeface="ＭＳ ゴシック" panose="020B0609070205080204" pitchFamily="49" charset="-128"/>
                        <a:ea typeface="ＭＳ ゴシック" panose="020B0609070205080204" pitchFamily="49" charset="-128"/>
                        <a:cs typeface="ＭＳ ゴシック" panose="020B0609070205080204" pitchFamily="49" charset="-128"/>
                      </a:endParaRPr>
                    </a:p>
                  </a:txBody>
                  <a:tcPr marL="0" marR="0" marT="0" marB="1" anchor="ct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道路</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a:txBody>
                    <a:bodyPr/>
                    <a:lstStyle/>
                    <a:p>
                      <a:pPr indent="0">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発災直後一部区間で通行止め</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l">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地震の影響による通行止</a:t>
                      </a:r>
                      <a:r>
                        <a:rPr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中に解消</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bl>
          </a:graphicData>
        </a:graphic>
      </p:graphicFrame>
      <p:sp>
        <p:nvSpPr>
          <p:cNvPr id="17" name="テキスト ボックス 16"/>
          <p:cNvSpPr txBox="1"/>
          <p:nvPr/>
        </p:nvSpPr>
        <p:spPr>
          <a:xfrm>
            <a:off x="162334" y="3284984"/>
            <a:ext cx="9018178" cy="369310"/>
          </a:xfrm>
          <a:prstGeom prst="rect">
            <a:avLst/>
          </a:prstGeom>
          <a:noFill/>
        </p:spPr>
        <p:txBody>
          <a:bodyPr wrap="square" lIns="91419" tIns="45709" rIns="91419" bIns="45709" rtlCol="0">
            <a:spAutoFit/>
          </a:bodyPr>
          <a:lstStyle/>
          <a:p>
            <a:pPr>
              <a:buFont typeface="Wingdings" panose="05000000000000000000" pitchFamily="2" charset="2"/>
              <a:buNone/>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ライフライン・交通の被害等</a:t>
            </a:r>
            <a:endParaRPr lang="en-US" altLang="zh-TW"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90326" y="652936"/>
            <a:ext cx="9018178" cy="369310"/>
          </a:xfrm>
          <a:prstGeom prst="rect">
            <a:avLst/>
          </a:prstGeom>
          <a:noFill/>
        </p:spPr>
        <p:txBody>
          <a:bodyPr wrap="square" lIns="91419" tIns="45709" rIns="91419" bIns="45709" rtlCol="0">
            <a:spAutoFit/>
          </a:bodyPr>
          <a:lstStyle/>
          <a:p>
            <a:pPr>
              <a:buFont typeface="Wingdings" panose="05000000000000000000" pitchFamily="2" charset="2"/>
              <a:buNone/>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○避難所・避難者</a:t>
            </a:r>
            <a:endParaRPr lang="en-US" altLang="zh-TW"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p:nvPr>
            <p:extLst>
              <p:ext uri="{D42A27DB-BD31-4B8C-83A1-F6EECF244321}">
                <p14:modId xmlns:p14="http://schemas.microsoft.com/office/powerpoint/2010/main" val="4186537427"/>
              </p:ext>
            </p:extLst>
          </p:nvPr>
        </p:nvGraphicFramePr>
        <p:xfrm>
          <a:off x="971600" y="1063024"/>
          <a:ext cx="6480720" cy="1861920"/>
        </p:xfrm>
        <a:graphic>
          <a:graphicData uri="http://schemas.openxmlformats.org/drawingml/2006/table">
            <a:tbl>
              <a:tblPr firstRow="1" firstCol="1">
                <a:tableStyleId>{5C22544A-7EE6-4342-B048-85BDC9FD1C3A}</a:tableStyleId>
              </a:tblPr>
              <a:tblGrid>
                <a:gridCol w="336412"/>
                <a:gridCol w="1652397"/>
                <a:gridCol w="2259663"/>
                <a:gridCol w="2232248"/>
              </a:tblGrid>
              <a:tr h="0">
                <a:tc gridSpan="2">
                  <a:txBody>
                    <a:bodyPr/>
                    <a:lstStyle/>
                    <a:p>
                      <a:pPr>
                        <a:buNone/>
                      </a:pP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tcPr>
                </a:tc>
                <a:tc hMerge="1">
                  <a:txBody>
                    <a:bodyPr/>
                    <a:lstStyle/>
                    <a:p>
                      <a:endParaRPr kumimoji="1" lang="ja-JP" altLang="en-US"/>
                    </a:p>
                  </a:txBody>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ピーク</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時</a:t>
                      </a: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324000">
                <a:tc gridSpan="2">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避難所（箇所）</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28575" cap="flat" cmpd="sng" algn="ctr">
                      <a:solidFill>
                        <a:schemeClr val="bg1"/>
                      </a:solidFill>
                      <a:prstDash val="solid"/>
                      <a:round/>
                      <a:headEnd type="none" w="med" len="med"/>
                      <a:tailEnd type="none" w="med" len="med"/>
                    </a:lnR>
                    <a:solidFill>
                      <a:srgbClr val="4F81BD"/>
                    </a:solidFill>
                  </a:tcPr>
                </a:tc>
                <a:tc hMerge="1">
                  <a:txBody>
                    <a:bodyPr/>
                    <a:lstStyle/>
                    <a:p>
                      <a:endParaRPr kumimoji="1" lang="ja-JP" altLang="en-US"/>
                    </a:p>
                  </a:txBody>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５７１</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133007">
                <a:tc rowSpan="3">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避難者数</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12700" cap="flat" cmpd="sng" algn="ctr">
                      <a:solidFill>
                        <a:schemeClr val="tx1"/>
                      </a:solidFill>
                      <a:prstDash val="solid"/>
                      <a:round/>
                      <a:headEnd type="none" w="med" len="med"/>
                      <a:tailEnd type="none" w="med" len="med"/>
                    </a:lnR>
                    <a:solidFill>
                      <a:srgbClr val="4F81BD"/>
                    </a:solidFill>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勧告（人）</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4F81BD"/>
                    </a:solidFil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endPar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346366">
                <a:tc vMerge="1">
                  <a:txBody>
                    <a:bodyPr/>
                    <a:lstStyle/>
                    <a:p>
                      <a:pPr indent="0" algn="ctr">
                        <a:buNone/>
                      </a:pP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12700" cap="flat" cmpd="sng" algn="ctr">
                      <a:solidFill>
                        <a:schemeClr val="tx1"/>
                      </a:solidFill>
                      <a:prstDash val="solid"/>
                      <a:round/>
                      <a:headEnd type="none" w="med" len="med"/>
                      <a:tailEnd type="none" w="med" len="med"/>
                    </a:lnR>
                    <a:solidFill>
                      <a:srgbClr val="4F81BD"/>
                    </a:solidFill>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指示（人）</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4F81BD"/>
                    </a:solidFil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r h="133471">
                <a:tc vMerge="1">
                  <a:txBody>
                    <a:bodyPr/>
                    <a:lstStyle/>
                    <a:p>
                      <a:pPr indent="0" algn="ctr">
                        <a:buNone/>
                      </a:pP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R w="12700" cap="flat" cmpd="sng" algn="ctr">
                      <a:solidFill>
                        <a:schemeClr val="tx1"/>
                      </a:solidFill>
                      <a:prstDash val="solid"/>
                      <a:round/>
                      <a:headEnd type="none" w="med" len="med"/>
                      <a:tailEnd type="none" w="med" len="med"/>
                    </a:lnR>
                    <a:solidFill>
                      <a:srgbClr val="4F81BD"/>
                    </a:solidFill>
                  </a:tcPr>
                </a:tc>
                <a:tc>
                  <a:txBody>
                    <a:bodyPr/>
                    <a:lstStyle/>
                    <a:p>
                      <a:pPr indent="0" algn="ctr">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自主（人）</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4F81BD"/>
                    </a:solidFill>
                  </a:tcPr>
                </a:tc>
                <a:tc>
                  <a:txBody>
                    <a:bodyPr/>
                    <a:lstStyle/>
                    <a:p>
                      <a:pPr marL="0" marR="0" indent="0" algn="r" defTabSz="913765"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２，３７５</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lnL w="28575" cap="flat" cmpd="sng" algn="ctr">
                      <a:solidFill>
                        <a:schemeClr val="bg1"/>
                      </a:solidFill>
                      <a:prstDash val="solid"/>
                      <a:round/>
                      <a:headEnd type="none" w="med" len="med"/>
                      <a:tailEnd type="none" w="med" len="med"/>
                    </a:lnL>
                  </a:tcPr>
                </a:tc>
                <a:tc>
                  <a:txBody>
                    <a:bodyPr/>
                    <a:lstStyle/>
                    <a:p>
                      <a:pPr indent="0" algn="r">
                        <a:buNone/>
                      </a:pPr>
                      <a:r>
                        <a:rPr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３３</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6462" marR="66462" marT="36000" marB="36000" anchor="ctr"/>
                </a:tc>
              </a:tr>
            </a:tbl>
          </a:graphicData>
        </a:graphic>
      </p:graphicFrame>
      <p:sp>
        <p:nvSpPr>
          <p:cNvPr id="11" name="スライド番号プレースホルダー 3"/>
          <p:cNvSpPr>
            <a:spLocks noGrp="1"/>
          </p:cNvSpPr>
          <p:nvPr>
            <p:ph type="sldNum" sz="quarter" idx="12"/>
          </p:nvPr>
        </p:nvSpPr>
        <p:spPr>
          <a:xfrm>
            <a:off x="6974904" y="6492875"/>
            <a:ext cx="2133600" cy="365125"/>
          </a:xfrm>
        </p:spPr>
        <p:txBody>
          <a:bodyPr/>
          <a:lstStyle/>
          <a:p>
            <a:fld id="{DB1BF487-531F-4C04-86B0-66D596980A3F}" type="slidenum">
              <a:rPr kumimoji="1" lang="ja-JP" altLang="en-US" sz="1600" smtClean="0">
                <a:solidFill>
                  <a:schemeClr val="tx1"/>
                </a:solidFill>
              </a:rPr>
              <a:t>8</a:t>
            </a:fld>
            <a:endParaRPr kumimoji="1" lang="ja-JP" altLang="en-US" sz="1600">
              <a:solidFill>
                <a:schemeClr val="tx1"/>
              </a:solidFill>
            </a:endParaRPr>
          </a:p>
        </p:txBody>
      </p:sp>
      <p:sp>
        <p:nvSpPr>
          <p:cNvPr id="20" name="テキスト ボックス 19"/>
          <p:cNvSpPr txBox="1"/>
          <p:nvPr/>
        </p:nvSpPr>
        <p:spPr>
          <a:xfrm>
            <a:off x="1547664" y="6093296"/>
            <a:ext cx="7208088"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（出典：大阪府知事記者会見資料（７月４日））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403648" y="2964874"/>
            <a:ext cx="7208088" cy="307754"/>
          </a:xfrm>
          <a:prstGeom prst="rect">
            <a:avLst/>
          </a:prstGeom>
          <a:noFill/>
        </p:spPr>
        <p:txBody>
          <a:bodyPr wrap="square" lIns="91419" tIns="45709" rIns="91419" bIns="45709" rtlCol="0">
            <a:spAutoFit/>
          </a:bodyPr>
          <a:lstStyle/>
          <a:p>
            <a:pPr>
              <a:spcBef>
                <a:spcPts val="1200"/>
              </a:spcBef>
              <a:buFont typeface="Wingdings" panose="05000000000000000000" pitchFamily="2" charset="2"/>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（出典：大阪府防災・危機管理指令部　「大阪府北部を震源とする地震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（７月２７日</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69082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450</Words>
  <Application>Microsoft Office PowerPoint</Application>
  <PresentationFormat>画面に合わせる (4:3)</PresentationFormat>
  <Paragraphs>181</Paragraphs>
  <Slides>8</Slides>
  <Notes>6</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西　あかね</cp:lastModifiedBy>
  <cp:revision>81</cp:revision>
  <cp:lastPrinted>2018-07-27T13:04:24Z</cp:lastPrinted>
  <dcterms:created xsi:type="dcterms:W3CDTF">2018-07-05T00:52:33Z</dcterms:created>
  <dcterms:modified xsi:type="dcterms:W3CDTF">2018-08-23T05:29:10Z</dcterms:modified>
</cp:coreProperties>
</file>