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825" autoAdjust="0"/>
    <p:restoredTop sz="99638" autoAdjust="0"/>
  </p:normalViewPr>
  <p:slideViewPr>
    <p:cSldViewPr>
      <p:cViewPr>
        <p:scale>
          <a:sx n="50" d="100"/>
          <a:sy n="50" d="100"/>
        </p:scale>
        <p:origin x="-1926" y="-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9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62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4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4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8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2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78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48CC-28D5-4DB3-82F9-8A5F8BBEF9CC}" type="datetimeFigureOut">
              <a:rPr kumimoji="1" lang="ja-JP" altLang="en-US" smtClean="0"/>
              <a:t>2016/1/20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テキスト ボックス 110"/>
          <p:cNvSpPr txBox="1"/>
          <p:nvPr/>
        </p:nvSpPr>
        <p:spPr>
          <a:xfrm>
            <a:off x="96416" y="8974447"/>
            <a:ext cx="12618097" cy="6140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96416" y="7767947"/>
            <a:ext cx="12618097" cy="9881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445920" y="3280045"/>
            <a:ext cx="2368800" cy="4256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900264" y="3280045"/>
            <a:ext cx="2367336" cy="42568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0330381" y="3238483"/>
            <a:ext cx="2367336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004210" y="3238483"/>
            <a:ext cx="2373238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1975" y="3238483"/>
            <a:ext cx="2369326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0"/>
            <a:ext cx="12801600" cy="36780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89" tIns="46795" rIns="89989" bIns="46795" anchor="ctr">
            <a:no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ja-JP" altLang="en-US" sz="2000" b="1" spc="-29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＜答申（素案）の枠組み＞　　</a:t>
            </a:r>
            <a:r>
              <a:rPr lang="ja-JP" altLang="en-US" sz="2000" b="1" spc="-29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2000" b="1" spc="-29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大阪における今後の住宅まちづくり政策のあり方について」</a:t>
            </a:r>
            <a:endParaRPr lang="ja-JP" altLang="ja-JP" sz="2000" b="1" spc="-29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662502" y="451263"/>
            <a:ext cx="12038556" cy="4680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kern="100" spc="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都市の活力の源は「人」</a:t>
            </a:r>
            <a:endParaRPr lang="en-US" altLang="ja-JP" sz="2000" b="1" kern="100" spc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6501611" y="1762525"/>
            <a:ext cx="0" cy="15120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フリーフォーム 65"/>
          <p:cNvSpPr/>
          <p:nvPr/>
        </p:nvSpPr>
        <p:spPr>
          <a:xfrm>
            <a:off x="4168522" y="1935023"/>
            <a:ext cx="4840703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/>
          <p:cNvSpPr/>
          <p:nvPr/>
        </p:nvSpPr>
        <p:spPr>
          <a:xfrm>
            <a:off x="1803054" y="2688852"/>
            <a:ext cx="4420293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/>
          <p:cNvSpPr/>
          <p:nvPr/>
        </p:nvSpPr>
        <p:spPr>
          <a:xfrm>
            <a:off x="6818084" y="2688852"/>
            <a:ext cx="4597942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5" name="直線コネクタ 74"/>
          <p:cNvCxnSpPr/>
          <p:nvPr/>
        </p:nvCxnSpPr>
        <p:spPr>
          <a:xfrm flipH="1">
            <a:off x="4168521" y="2427020"/>
            <a:ext cx="0" cy="589754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H="1">
            <a:off x="9021891" y="2469186"/>
            <a:ext cx="0" cy="453600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角丸四角形 80"/>
          <p:cNvSpPr/>
          <p:nvPr/>
        </p:nvSpPr>
        <p:spPr>
          <a:xfrm>
            <a:off x="562501" y="285244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国内外から多様な人々を惹きつける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3004210" y="285244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100" b="1" spc="-28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活き活きとくらすことができる</a:t>
            </a:r>
            <a:endParaRPr lang="en-US" altLang="ja-JP" sz="1100" b="1" spc="-28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92" name="角丸四角形 91"/>
          <p:cNvSpPr/>
          <p:nvPr/>
        </p:nvSpPr>
        <p:spPr>
          <a:xfrm>
            <a:off x="5445919" y="285244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10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</a:t>
            </a:r>
            <a:r>
              <a:rPr lang="ja-JP" altLang="en-US" sz="1100" b="1" spc="-56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やさしく快適</a:t>
            </a:r>
            <a:r>
              <a:rPr lang="ja-JP" altLang="en-US" sz="110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にくらすことができる住まいと都市</a:t>
            </a:r>
            <a:endParaRPr lang="en-US" altLang="ja-JP" sz="1100" b="1" spc="-56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7890710" y="285244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10339237" y="285244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50400" tIns="45714" rIns="5040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安心してくらすことができる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804045" y="2059984"/>
            <a:ext cx="4334400" cy="454041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96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安全・安心にくらすことができる住まいと都市</a:t>
            </a:r>
          </a:p>
        </p:txBody>
      </p:sp>
      <p:sp>
        <p:nvSpPr>
          <p:cNvPr id="68" name="角丸四角形 67"/>
          <p:cNvSpPr/>
          <p:nvPr/>
        </p:nvSpPr>
        <p:spPr>
          <a:xfrm>
            <a:off x="1864778" y="2062837"/>
            <a:ext cx="4334400" cy="454041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96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活力と魅力あふれる住まいと都市</a:t>
            </a:r>
          </a:p>
        </p:txBody>
      </p:sp>
      <p:sp>
        <p:nvSpPr>
          <p:cNvPr id="125" name="下カーブ矢印 124"/>
          <p:cNvSpPr/>
          <p:nvPr/>
        </p:nvSpPr>
        <p:spPr>
          <a:xfrm>
            <a:off x="6138418" y="1992471"/>
            <a:ext cx="782589" cy="290557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2" name="Rectangle 2"/>
          <p:cNvSpPr>
            <a:spLocks noChangeArrowheads="1"/>
          </p:cNvSpPr>
          <p:nvPr/>
        </p:nvSpPr>
        <p:spPr bwMode="auto">
          <a:xfrm>
            <a:off x="86700" y="1882140"/>
            <a:ext cx="366239" cy="815339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政策展開の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68152" y="4483871"/>
            <a:ext cx="2419200" cy="2880000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と魅力ある都市空間の創造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で魅力的な住まいを選択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</a:t>
            </a:r>
            <a:r>
              <a:rPr lang="en-US" altLang="ja-JP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の魅力を活かした移住・定住促進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683096" y="4701530"/>
            <a:ext cx="2217600" cy="5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0" rIns="36000" bIns="0" rtlCol="0" anchor="ctr" anchorCtr="0">
            <a:noAutofit/>
          </a:bodyPr>
          <a:lstStyle/>
          <a:p>
            <a:pPr marL="85725" indent="-85725">
              <a:lnSpc>
                <a:spcPts val="1100"/>
              </a:lnSpc>
            </a:pP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・グランドデザインに基づく魅力ある都市空間の創造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歴史的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・文化的資源、自然環境などを活かした美しい景観づくり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83096" y="5778933"/>
            <a:ext cx="2217600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魅力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ある賃貸住宅市場の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形成</a:t>
            </a:r>
            <a:endParaRPr lang="en-US" altLang="ja-JP" sz="9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・中古住宅流通・リフォーム市場の活性化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83096" y="6498973"/>
            <a:ext cx="2217600" cy="330355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50400" tIns="50400" rIns="50400" bIns="50400" rtlCol="0" anchor="ctr" anchorCtr="0">
            <a:noAutofit/>
          </a:bodyPr>
          <a:lstStyle/>
          <a:p>
            <a:pPr marL="85725" indent="-85725">
              <a:lnSpc>
                <a:spcPts val="1260"/>
              </a:lnSpc>
              <a:spcBef>
                <a:spcPts val="280"/>
              </a:spcBef>
            </a:pP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大阪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に住まう魅力の情報発信、移住・定住促進等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986188" y="4477023"/>
            <a:ext cx="2419200" cy="2873375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機能を備えた都市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の形成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3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誰</a:t>
            </a:r>
            <a:r>
              <a:rPr lang="ja-JP" altLang="en-US" sz="105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もが活き活きとくらすことが</a:t>
            </a:r>
            <a:r>
              <a:rPr lang="ja-JP" altLang="en-US" sz="105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できる環境</a:t>
            </a:r>
            <a:r>
              <a:rPr lang="ja-JP" altLang="en-US" sz="105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05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en-US" altLang="ja-JP" sz="1100" spc="-28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100" spc="-56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100" spc="-56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100" spc="-56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8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ある住宅市場の形成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3073448" y="4687769"/>
            <a:ext cx="2268000" cy="6074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spc="-3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・地域特性を活かした魅力あるまちづくりの推進</a:t>
            </a:r>
            <a:endParaRPr lang="en-US" altLang="ja-JP" sz="900" spc="-3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・空家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等を活用したリノベーションまちづくりの推進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4460" indent="-124460">
              <a:lnSpc>
                <a:spcPts val="1100"/>
              </a:lnSpc>
            </a:pP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42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公的</a:t>
            </a: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資産の組替えによるまちづくりの推進</a:t>
            </a:r>
            <a:endParaRPr lang="en-US" altLang="ja-JP" sz="900" spc="-42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073448" y="5733109"/>
            <a:ext cx="2268000" cy="5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92075" indent="-92075">
              <a:lnSpc>
                <a:spcPts val="1100"/>
              </a:lnSpc>
            </a:pPr>
            <a:r>
              <a:rPr lang="ja-JP" altLang="en-US" sz="900" spc="-28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こども、若年世代、子育て世代、高齢者、</a:t>
            </a:r>
            <a: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900" spc="-28" dirty="0" err="1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障がい</a:t>
            </a:r>
            <a:r>
              <a:rPr lang="ja-JP" altLang="en-US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者、外国人など誰もが活き活きと</a:t>
            </a:r>
            <a: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くらすことができる環境整備</a:t>
            </a:r>
            <a:endParaRPr lang="en-US" altLang="ja-JP" sz="900" spc="-28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100"/>
              </a:lnSpc>
            </a:pP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42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多世代</a:t>
            </a: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がつながり、交流する仕組みづくり</a:t>
            </a:r>
            <a:endParaRPr lang="en-US" altLang="ja-JP" sz="900" spc="-42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3073448" y="6563343"/>
            <a:ext cx="2268000" cy="86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・分譲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マンションの適切な維持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管理、良質なｽﾄｯｸ形成の誘導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住情報の提供や住教育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推進等、学ぶ機会の充実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・大工・技能者など住宅関連産業を担う人材の育成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884754" y="4497892"/>
            <a:ext cx="2419200" cy="2801151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に強い都市の形成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・建築物の耐震化の促進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住まいとまちづくりにおける様々な安全性への対応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7983602" y="4715271"/>
            <a:ext cx="2217600" cy="749904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密集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市街地の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整備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広域緊急交通路沿道建築物の耐震化促進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土砂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災害、浸水被害に強い都市づくり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特定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空家等の除却等促進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大規模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災害発生時に備えた体制の整備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7978320" y="5828359"/>
            <a:ext cx="2217600" cy="43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民間住宅・建築物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の耐震化の促進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公共住宅・建築物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の耐震化の促進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7981788" y="6787005"/>
            <a:ext cx="2217600" cy="50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0015" indent="-12001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犯罪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に強い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住まいづくりの推進及び地域コミュニティの強化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住宅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・建築物における安全性の確保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10337354" y="4495782"/>
            <a:ext cx="2419200" cy="2795279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○住み慣れた地域で安心してくらすことができる都市の形成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300"/>
              </a:spcBef>
            </a:pP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○住宅ストック全体を活用した府民の居住の安定確保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4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土地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取引等における差別の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解消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100" spc="-2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な住宅関連産業の育成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0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10422717" y="5679344"/>
            <a:ext cx="2217600" cy="61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民間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賃貸住宅における安心確保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公的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賃貸住宅ストックの有効活用と地域主権の推進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住まいのバリアフリー化の推進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10423563" y="4902870"/>
            <a:ext cx="2217600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スマートエイジングシティの形成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都市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のバリアフリー化の推進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10411408" y="7003029"/>
            <a:ext cx="2217600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に関する相談体制の充実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建設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産業の振興に向けた環境整備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95" name="Rectangle 2"/>
          <p:cNvSpPr>
            <a:spLocks noChangeArrowheads="1"/>
          </p:cNvSpPr>
          <p:nvPr/>
        </p:nvSpPr>
        <p:spPr bwMode="auto">
          <a:xfrm>
            <a:off x="92940" y="4368800"/>
            <a:ext cx="359998" cy="3168103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54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の方向性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533400" y="3601737"/>
            <a:ext cx="12201525" cy="720000"/>
          </a:xfrm>
          <a:prstGeom prst="roundRect">
            <a:avLst>
              <a:gd name="adj" fmla="val 6605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0" tIns="50400" rIns="9143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40"/>
              </a:lnSpc>
            </a:pP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957387" y="3962363"/>
            <a:ext cx="3729600" cy="288000"/>
            <a:chOff x="499642" y="2634155"/>
            <a:chExt cx="2018666" cy="302460"/>
          </a:xfrm>
        </p:grpSpPr>
        <p:sp>
          <p:nvSpPr>
            <p:cNvPr id="71" name="円/楕円 70"/>
            <p:cNvSpPr/>
            <p:nvPr/>
          </p:nvSpPr>
          <p:spPr>
            <a:xfrm rot="5400000">
              <a:off x="1344665" y="1833728"/>
              <a:ext cx="302460" cy="190331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499642" y="2639195"/>
              <a:ext cx="2018666" cy="287999"/>
            </a:xfrm>
            <a:prstGeom prst="roundRect">
              <a:avLst>
                <a:gd name="adj" fmla="val 7429"/>
              </a:avLst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65307" tIns="32653" rIns="65307" bIns="32653" rtlCol="0" anchor="ctr"/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様々な分野・主体と</a:t>
              </a:r>
              <a:r>
                <a:rPr lang="ja-JP" altLang="en-US" sz="105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の連携</a:t>
              </a:r>
              <a:endParaRPr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4889046" y="3958171"/>
            <a:ext cx="3729600" cy="288000"/>
            <a:chOff x="2682707" y="2629221"/>
            <a:chExt cx="1961301" cy="302462"/>
          </a:xfrm>
        </p:grpSpPr>
        <p:sp>
          <p:nvSpPr>
            <p:cNvPr id="76" name="円/楕円 75"/>
            <p:cNvSpPr/>
            <p:nvPr/>
          </p:nvSpPr>
          <p:spPr>
            <a:xfrm rot="5400000">
              <a:off x="3502561" y="1826452"/>
              <a:ext cx="302462" cy="19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2682707" y="2638247"/>
              <a:ext cx="1961301" cy="288000"/>
            </a:xfrm>
            <a:prstGeom prst="roundRect">
              <a:avLst>
                <a:gd name="adj" fmla="val 7429"/>
              </a:avLst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65307" tIns="32653" rIns="65307" bIns="32653" rtlCol="0" anchor="ctr"/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民間による主体的・主導的な</a:t>
              </a:r>
              <a:r>
                <a:rPr lang="ja-JP" altLang="en-US" sz="105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取組みを推進</a:t>
              </a:r>
              <a:endPara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8820269" y="3958174"/>
            <a:ext cx="3729600" cy="288000"/>
            <a:chOff x="4860032" y="2629221"/>
            <a:chExt cx="1908000" cy="302460"/>
          </a:xfrm>
        </p:grpSpPr>
        <p:sp>
          <p:nvSpPr>
            <p:cNvPr id="79" name="円/楕円 78"/>
            <p:cNvSpPr/>
            <p:nvPr/>
          </p:nvSpPr>
          <p:spPr>
            <a:xfrm rot="5400000">
              <a:off x="5662802" y="1826451"/>
              <a:ext cx="302460" cy="19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5022320" y="2638247"/>
              <a:ext cx="1548000" cy="288000"/>
            </a:xfrm>
            <a:prstGeom prst="roundRect">
              <a:avLst>
                <a:gd name="adj" fmla="val 7429"/>
              </a:avLst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65307" tIns="32653" rIns="65307" bIns="32653" rtlCol="0" anchor="ctr"/>
            <a:lstStyle/>
            <a:p>
              <a:pPr algn="ctr"/>
              <a:r>
                <a:rPr lang="ja-JP" altLang="en-US" sz="105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ストック・ポテンシャルの活用</a:t>
              </a:r>
              <a:endPara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42" name="角丸四角形 141"/>
          <p:cNvSpPr/>
          <p:nvPr/>
        </p:nvSpPr>
        <p:spPr>
          <a:xfrm>
            <a:off x="856089" y="3585338"/>
            <a:ext cx="11593383" cy="288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0" tIns="0" rIns="9143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4460" indent="-124460" algn="ctr">
              <a:lnSpc>
                <a:spcPts val="2100"/>
              </a:lnSpc>
            </a:pPr>
            <a:r>
              <a:rPr lang="ja-JP" altLang="en-US" sz="13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好循環を生み出すための３つの視点の重視により、様々な施策</a:t>
            </a:r>
            <a:r>
              <a:rPr lang="ja-JP" altLang="en-US" sz="13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が相互に</a:t>
            </a:r>
            <a:r>
              <a:rPr lang="ja-JP" altLang="en-US" sz="13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作用</a:t>
            </a:r>
            <a:endParaRPr lang="en-US" altLang="ja-JP" sz="13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下カーブ矢印 126"/>
          <p:cNvSpPr/>
          <p:nvPr/>
        </p:nvSpPr>
        <p:spPr>
          <a:xfrm flipH="1" flipV="1">
            <a:off x="6102265" y="2371011"/>
            <a:ext cx="782589" cy="290557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3" name="正方形/長方形 132"/>
          <p:cNvSpPr>
            <a:spLocks/>
          </p:cNvSpPr>
          <p:nvPr/>
        </p:nvSpPr>
        <p:spPr>
          <a:xfrm>
            <a:off x="2296344" y="1344216"/>
            <a:ext cx="8388000" cy="452942"/>
          </a:xfrm>
          <a:prstGeom prst="rect">
            <a:avLst/>
          </a:prstGeom>
          <a:ln cmpd="dbl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b="1" kern="100" dirty="0">
                <a:solidFill>
                  <a:srgbClr val="000000"/>
                </a:solidFill>
                <a:ea typeface="Meiryo UI"/>
                <a:cs typeface="Times New Roman"/>
              </a:rPr>
              <a:t>住まうなら大阪！　～多様な人々が住まい、訪れる居住魅力</a:t>
            </a:r>
            <a:r>
              <a:rPr lang="ja-JP" altLang="en-US" sz="18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あふれる都市の創造～</a:t>
            </a:r>
            <a:endParaRPr lang="ja-JP" altLang="en-US" sz="1800" kern="100" dirty="0">
              <a:ea typeface="ＭＳ 明朝"/>
              <a:cs typeface="Times New Roman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441258" y="4487911"/>
            <a:ext cx="2419200" cy="2697387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快適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ある都市の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12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環境にやさしく快適な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・建築物の普及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12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調和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したライフスタイルの普及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ja-JP" altLang="en-US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5546806" y="4700883"/>
            <a:ext cx="2217600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みどりのネットワークの形成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  <a:spcBef>
                <a:spcPts val="300"/>
              </a:spcBef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エネルギーの地産地消の促進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5543980" y="5634925"/>
            <a:ext cx="2217600" cy="43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0015" indent="-12001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住宅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・建築物の省エネルギー化等の推進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100"/>
              </a:lnSpc>
              <a:spcBef>
                <a:spcPts val="300"/>
              </a:spcBef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地域産材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等木材利用の促進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556446" y="6426965"/>
            <a:ext cx="2217600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快適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で利便性が高く、魅力あるくらし方の情報発信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17" name="Rectangle 2"/>
          <p:cNvSpPr>
            <a:spLocks noChangeArrowheads="1"/>
          </p:cNvSpPr>
          <p:nvPr/>
        </p:nvSpPr>
        <p:spPr bwMode="auto">
          <a:xfrm>
            <a:off x="96416" y="7639592"/>
            <a:ext cx="3659704" cy="25671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40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　重点的に取組むべき施策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21" name="Rectangle 2"/>
          <p:cNvSpPr>
            <a:spLocks noChangeArrowheads="1"/>
          </p:cNvSpPr>
          <p:nvPr/>
        </p:nvSpPr>
        <p:spPr bwMode="auto">
          <a:xfrm>
            <a:off x="86700" y="406078"/>
            <a:ext cx="366239" cy="576000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基本的な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考え方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968752" y="2211020"/>
            <a:ext cx="1074086" cy="216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好循環</a:t>
            </a:r>
            <a:endParaRPr lang="en-US" altLang="ja-JP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208112" y="7924877"/>
            <a:ext cx="1800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円/楕円 123"/>
          <p:cNvSpPr/>
          <p:nvPr/>
        </p:nvSpPr>
        <p:spPr>
          <a:xfrm>
            <a:off x="1792288" y="7924877"/>
            <a:ext cx="1800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円/楕円 125"/>
          <p:cNvSpPr/>
          <p:nvPr/>
        </p:nvSpPr>
        <p:spPr>
          <a:xfrm>
            <a:off x="3375397" y="7924877"/>
            <a:ext cx="1548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円/楕円 131"/>
          <p:cNvSpPr/>
          <p:nvPr/>
        </p:nvSpPr>
        <p:spPr>
          <a:xfrm>
            <a:off x="4653915" y="7924877"/>
            <a:ext cx="1908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円/楕円 136"/>
          <p:cNvSpPr/>
          <p:nvPr/>
        </p:nvSpPr>
        <p:spPr>
          <a:xfrm>
            <a:off x="6343305" y="7924877"/>
            <a:ext cx="1800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円/楕円 137"/>
          <p:cNvSpPr/>
          <p:nvPr/>
        </p:nvSpPr>
        <p:spPr>
          <a:xfrm>
            <a:off x="7994595" y="7924877"/>
            <a:ext cx="1800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円/楕円 139"/>
          <p:cNvSpPr/>
          <p:nvPr/>
        </p:nvSpPr>
        <p:spPr>
          <a:xfrm>
            <a:off x="9656551" y="7924877"/>
            <a:ext cx="1584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円/楕円 140"/>
          <p:cNvSpPr/>
          <p:nvPr/>
        </p:nvSpPr>
        <p:spPr>
          <a:xfrm>
            <a:off x="11153328" y="7924877"/>
            <a:ext cx="1548000" cy="79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315172" y="8086877"/>
            <a:ext cx="1656000" cy="46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大阪らしい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ポテンシャル・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ストックを活かした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空間の形成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4816984" y="8027599"/>
            <a:ext cx="1581862" cy="5865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公的賃貸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住宅を活用した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まちづくりの推進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（府営住宅の市町移管、</a:t>
            </a:r>
            <a:endParaRPr lang="en-US" altLang="ja-JP" sz="9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ｽﾏｰﾄｴｲｼﾞﾝｸﾞｼﾃｨの形成等）</a:t>
            </a:r>
            <a:endParaRPr lang="en-US" altLang="ja-JP" sz="9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1848043" y="8112641"/>
            <a:ext cx="1620000" cy="4164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に住まう魅力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の情報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による移住・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定住促進</a:t>
            </a:r>
            <a:endParaRPr lang="en-US" altLang="ja-JP" sz="10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6384192" y="8135849"/>
            <a:ext cx="1660985" cy="3700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住宅の省エネルギー化の推進</a:t>
            </a:r>
            <a:endParaRPr lang="en-US" altLang="ja-JP" sz="10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519106" y="8135296"/>
            <a:ext cx="1260582" cy="3711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空家を活用した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まちづくりの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0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8024986" y="8053502"/>
            <a:ext cx="1728000" cy="5347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密集市街地における魅力ある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まちづくり推進と防災性の向上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10951021" y="8112057"/>
            <a:ext cx="1858280" cy="4176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公民連携による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居住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9775279" y="8112057"/>
            <a:ext cx="1346545" cy="4176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地域特性に応じた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耐震化の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2" name="Rectangle 2"/>
          <p:cNvSpPr>
            <a:spLocks noChangeArrowheads="1"/>
          </p:cNvSpPr>
          <p:nvPr/>
        </p:nvSpPr>
        <p:spPr bwMode="auto">
          <a:xfrm>
            <a:off x="92938" y="1104900"/>
            <a:ext cx="360000" cy="73152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300"/>
              </a:lnSpc>
              <a:spcBef>
                <a:spcPts val="0"/>
              </a:spcBef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基本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目標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0411408" y="6565529"/>
            <a:ext cx="2217600" cy="21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・府民や民間事業者の意識の啓発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4139732" y="9159977"/>
            <a:ext cx="1800445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公的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住宅団地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のある地域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212991" y="9159977"/>
            <a:ext cx="1064600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木造住宅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密集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する地域</a:t>
            </a:r>
          </a:p>
        </p:txBody>
      </p:sp>
      <p:sp>
        <p:nvSpPr>
          <p:cNvPr id="163" name="正方形/長方形 162"/>
          <p:cNvSpPr/>
          <p:nvPr/>
        </p:nvSpPr>
        <p:spPr>
          <a:xfrm>
            <a:off x="5997131" y="9159977"/>
            <a:ext cx="1997370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同和地区を含む旧地域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改善向け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公営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・改良住宅が建設された地域</a:t>
            </a:r>
          </a:p>
        </p:txBody>
      </p:sp>
      <p:sp>
        <p:nvSpPr>
          <p:cNvPr id="175" name="正方形/長方形 174"/>
          <p:cNvSpPr/>
          <p:nvPr/>
        </p:nvSpPr>
        <p:spPr>
          <a:xfrm>
            <a:off x="2875271" y="9159977"/>
            <a:ext cx="1192698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住宅と工場等が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混在する地域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1342974" y="9159977"/>
            <a:ext cx="1466395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歴史的まちなみ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景観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資源のある地域</a:t>
            </a:r>
          </a:p>
        </p:txBody>
      </p:sp>
      <p:sp>
        <p:nvSpPr>
          <p:cNvPr id="178" name="正方形/長方形 177"/>
          <p:cNvSpPr/>
          <p:nvPr/>
        </p:nvSpPr>
        <p:spPr>
          <a:xfrm>
            <a:off x="11153328" y="9159977"/>
            <a:ext cx="1490602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農山漁村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豊か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な自然を有する地域</a:t>
            </a:r>
          </a:p>
        </p:txBody>
      </p:sp>
      <p:sp>
        <p:nvSpPr>
          <p:cNvPr id="179" name="正方形/長方形 178"/>
          <p:cNvSpPr/>
          <p:nvPr/>
        </p:nvSpPr>
        <p:spPr>
          <a:xfrm>
            <a:off x="8037934" y="9159977"/>
            <a:ext cx="1660799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高度経済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成長期を中心に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されたニュータウン</a:t>
            </a:r>
          </a:p>
        </p:txBody>
      </p:sp>
      <p:sp>
        <p:nvSpPr>
          <p:cNvPr id="180" name="正方形/長方形 179"/>
          <p:cNvSpPr/>
          <p:nvPr/>
        </p:nvSpPr>
        <p:spPr>
          <a:xfrm>
            <a:off x="9742997" y="9159977"/>
            <a:ext cx="1372231" cy="360000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複合機能が導入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計画的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市街地</a:t>
            </a:r>
          </a:p>
        </p:txBody>
      </p:sp>
      <p:sp>
        <p:nvSpPr>
          <p:cNvPr id="181" name="正方形/長方形 180"/>
          <p:cNvSpPr/>
          <p:nvPr/>
        </p:nvSpPr>
        <p:spPr>
          <a:xfrm>
            <a:off x="11441504" y="14164"/>
            <a:ext cx="1296000" cy="32749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資料３－１</a:t>
            </a:r>
            <a:endParaRPr kumimoji="1" lang="ja-JP" altLang="en-US" sz="2000" dirty="0"/>
          </a:p>
        </p:txBody>
      </p:sp>
      <p:sp>
        <p:nvSpPr>
          <p:cNvPr id="97" name="正方形/長方形 96"/>
          <p:cNvSpPr/>
          <p:nvPr/>
        </p:nvSpPr>
        <p:spPr>
          <a:xfrm>
            <a:off x="4668437" y="1020216"/>
            <a:ext cx="3881341" cy="252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20"/>
              </a:lnSpc>
              <a:spcBef>
                <a:spcPts val="600"/>
              </a:spcBef>
            </a:pPr>
            <a:r>
              <a:rPr lang="en-US" altLang="ja-JP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700" b="1" kern="1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ならではの魅力を</a:t>
            </a:r>
            <a:r>
              <a:rPr lang="ja-JP" altLang="en-US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活かす</a:t>
            </a:r>
            <a:r>
              <a:rPr lang="en-US" altLang="ja-JP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r>
              <a:rPr lang="ja-JP" altLang="en-US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700" b="1" kern="100" spc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Rectangle 2"/>
          <p:cNvSpPr>
            <a:spLocks noChangeArrowheads="1"/>
          </p:cNvSpPr>
          <p:nvPr/>
        </p:nvSpPr>
        <p:spPr bwMode="auto">
          <a:xfrm>
            <a:off x="92940" y="8858448"/>
            <a:ext cx="3663180" cy="228777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40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　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地域特性を踏まえた取組むべき施策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8144" y="3540544"/>
            <a:ext cx="468000" cy="756000"/>
            <a:chOff x="64096" y="3538203"/>
            <a:chExt cx="468000" cy="756000"/>
          </a:xfrm>
        </p:grpSpPr>
        <p:sp>
          <p:nvSpPr>
            <p:cNvPr id="2" name="円/楕円 1"/>
            <p:cNvSpPr/>
            <p:nvPr/>
          </p:nvSpPr>
          <p:spPr>
            <a:xfrm>
              <a:off x="64096" y="3538203"/>
              <a:ext cx="468000" cy="756000"/>
            </a:xfrm>
            <a:prstGeom prst="ellipse">
              <a:avLst/>
            </a:prstGeom>
            <a:solidFill>
              <a:schemeClr val="bg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Rectangle 2"/>
            <p:cNvSpPr>
              <a:spLocks noChangeArrowheads="1"/>
            </p:cNvSpPr>
            <p:nvPr/>
          </p:nvSpPr>
          <p:spPr bwMode="auto">
            <a:xfrm>
              <a:off x="89577" y="3587947"/>
              <a:ext cx="366239" cy="688457"/>
            </a:xfrm>
            <a:prstGeom prst="rect">
              <a:avLst/>
            </a:prstGeom>
            <a:noFill/>
            <a:ln w="9525">
              <a:noFill/>
              <a:prstDash val="solid"/>
              <a:miter lim="800000"/>
              <a:headEnd/>
              <a:tailEnd/>
            </a:ln>
            <a:extLst/>
          </p:spPr>
          <p:txBody>
            <a:bodyPr vert="eaVert" wrap="square" lIns="0" tIns="0" rIns="0" bIns="0" anchor="ctr" anchorCtr="0">
              <a:noAutofit/>
            </a:bodyPr>
            <a:lstStyle>
              <a:lvl1pPr algn="l" eaLnBrk="0" hangingPunct="0">
                <a:spcBef>
                  <a:spcPts val="800"/>
                </a:spcBef>
                <a:defRPr sz="32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1pPr>
              <a:lvl2pPr algn="l" eaLnBrk="0" hangingPunct="0">
                <a:spcBef>
                  <a:spcPts val="700"/>
                </a:spcBef>
                <a:defRPr sz="28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2pPr>
              <a:lvl3pPr algn="l" eaLnBrk="0" hangingPunct="0">
                <a:spcBef>
                  <a:spcPts val="600"/>
                </a:spcBef>
                <a:defRPr sz="24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3pPr>
              <a:lvl4pPr algn="l" eaLnBrk="0" hangingPunct="0">
                <a:spcBef>
                  <a:spcPts val="500"/>
                </a:spcBef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4pPr>
              <a:lvl5pPr algn="l" eaLnBrk="0" hangingPunct="0">
                <a:spcBef>
                  <a:spcPts val="500"/>
                </a:spcBef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ts val="1260"/>
                </a:lnSpc>
                <a:spcBef>
                  <a:spcPts val="0"/>
                </a:spcBef>
                <a:tabLst>
                  <a:tab pos="1000125" algn="l"/>
                </a:tabLst>
              </a:pPr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施策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展開の</a:t>
              </a:r>
              <a:endPara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  <a:p>
              <a:pPr algn="ctr" eaLnBrk="1" hangingPunct="1">
                <a:lnSpc>
                  <a:spcPts val="1260"/>
                </a:lnSpc>
                <a:spcBef>
                  <a:spcPts val="0"/>
                </a:spcBef>
                <a:tabLst>
                  <a:tab pos="1000125" algn="l"/>
                </a:tabLst>
              </a:pP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視点</a:t>
              </a:r>
              <a:endPara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</p:grp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86700" y="2746466"/>
            <a:ext cx="366239" cy="756000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施策の柱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</p:spTree>
    <p:extLst>
      <p:ext uri="{BB962C8B-B14F-4D97-AF65-F5344CB8AC3E}">
        <p14:creationId xmlns:p14="http://schemas.microsoft.com/office/powerpoint/2010/main" val="428467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 w="9525">
          <a:solidFill>
            <a:schemeClr val="tx2"/>
          </a:solidFill>
          <a:prstDash val="solid"/>
        </a:ln>
      </a:spPr>
      <a:bodyPr wrap="square" lIns="50400" tIns="100800" rIns="50400" bIns="50400" rtlCol="0" anchor="t" anchorCtr="0">
        <a:noAutofit/>
      </a:bodyPr>
      <a:lstStyle>
        <a:defPPr>
          <a:lnSpc>
            <a:spcPts val="1400"/>
          </a:lnSpc>
          <a:spcBef>
            <a:spcPts val="280"/>
          </a:spcBef>
          <a:defRPr sz="1100" spc="-29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Props1.xml><?xml version="1.0" encoding="utf-8"?>
<ds:datastoreItem xmlns:ds="http://schemas.openxmlformats.org/officeDocument/2006/customXml" ds:itemID="{C93A4DFA-67A0-4C84-877C-3F9A504E2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7EB106-C07E-43D2-818D-9B1CFDAD4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B5C26A-9BC2-4F3E-89D1-1A3CEF1A424F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46689e31-b03d-4afa-a735-a1f8d7beadb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4169</TotalTime>
  <Words>764</Words>
  <Application>Microsoft Office PowerPoint</Application>
  <PresentationFormat>A3 297x420 mm</PresentationFormat>
  <Paragraphs>146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賢治</dc:creator>
  <cp:lastModifiedBy>長谷川　正樹</cp:lastModifiedBy>
  <cp:revision>261</cp:revision>
  <cp:lastPrinted>2016-01-13T08:16:25Z</cp:lastPrinted>
  <dcterms:created xsi:type="dcterms:W3CDTF">2015-11-01T03:56:02Z</dcterms:created>
  <dcterms:modified xsi:type="dcterms:W3CDTF">2016-01-20T04:59:09Z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