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49" r:id="rId5"/>
    <p:sldMasterId id="2147483651" r:id="rId6"/>
    <p:sldMasterId id="2147483652" r:id="rId7"/>
    <p:sldMasterId id="2147483769" r:id="rId8"/>
  </p:sldMasterIdLst>
  <p:notesMasterIdLst>
    <p:notesMasterId r:id="rId24"/>
  </p:notesMasterIdLst>
  <p:sldIdLst>
    <p:sldId id="405" r:id="rId9"/>
    <p:sldId id="389" r:id="rId10"/>
    <p:sldId id="390" r:id="rId11"/>
    <p:sldId id="412" r:id="rId12"/>
    <p:sldId id="411" r:id="rId13"/>
    <p:sldId id="394" r:id="rId14"/>
    <p:sldId id="393" r:id="rId15"/>
    <p:sldId id="401" r:id="rId16"/>
    <p:sldId id="397" r:id="rId17"/>
    <p:sldId id="402" r:id="rId18"/>
    <p:sldId id="406" r:id="rId19"/>
    <p:sldId id="407" r:id="rId20"/>
    <p:sldId id="409" r:id="rId21"/>
    <p:sldId id="410" r:id="rId22"/>
    <p:sldId id="413" r:id="rId23"/>
  </p:sldIdLst>
  <p:sldSz cx="9144000" cy="6858000" type="screen4x3"/>
  <p:notesSz cx="9939338" cy="6807200"/>
  <p:defaultTextStyle>
    <a:defPPr>
      <a:defRPr lang="en-GB"/>
    </a:defPPr>
    <a:lvl1pPr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1pPr>
    <a:lvl2pPr marL="742950" indent="-28575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2pPr>
    <a:lvl3pPr marL="1143000" indent="-22860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3pPr>
    <a:lvl4pPr marL="1600200" indent="-22860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4pPr>
    <a:lvl5pPr marL="2057400" indent="-228600" algn="ctr" defTabSz="449263" rtl="0" fontAlgn="base">
      <a:spcBef>
        <a:spcPct val="0"/>
      </a:spcBef>
      <a:spcAft>
        <a:spcPct val="0"/>
      </a:spcAft>
      <a:buClr>
        <a:srgbClr val="000000"/>
      </a:buClr>
      <a:buSzPct val="100000"/>
      <a:buFont typeface="Times New Roman" pitchFamily="16" charset="0"/>
      <a:defRPr sz="1400" kern="1200">
        <a:solidFill>
          <a:schemeClr val="bg1"/>
        </a:solidFill>
        <a:latin typeface="Arial" charset="0"/>
        <a:ea typeface="ＭＳ Ｐゴシック" charset="-128"/>
        <a:cs typeface="+mn-cs"/>
      </a:defRPr>
    </a:lvl5pPr>
    <a:lvl6pPr marL="2286000" algn="l" defTabSz="914400" rtl="0" eaLnBrk="1" latinLnBrk="0" hangingPunct="1">
      <a:defRPr sz="1400" kern="1200">
        <a:solidFill>
          <a:schemeClr val="bg1"/>
        </a:solidFill>
        <a:latin typeface="Arial" charset="0"/>
        <a:ea typeface="ＭＳ Ｐゴシック" charset="-128"/>
        <a:cs typeface="+mn-cs"/>
      </a:defRPr>
    </a:lvl6pPr>
    <a:lvl7pPr marL="2743200" algn="l" defTabSz="914400" rtl="0" eaLnBrk="1" latinLnBrk="0" hangingPunct="1">
      <a:defRPr sz="1400" kern="1200">
        <a:solidFill>
          <a:schemeClr val="bg1"/>
        </a:solidFill>
        <a:latin typeface="Arial" charset="0"/>
        <a:ea typeface="ＭＳ Ｐゴシック" charset="-128"/>
        <a:cs typeface="+mn-cs"/>
      </a:defRPr>
    </a:lvl7pPr>
    <a:lvl8pPr marL="3200400" algn="l" defTabSz="914400" rtl="0" eaLnBrk="1" latinLnBrk="0" hangingPunct="1">
      <a:defRPr sz="1400" kern="1200">
        <a:solidFill>
          <a:schemeClr val="bg1"/>
        </a:solidFill>
        <a:latin typeface="Arial" charset="0"/>
        <a:ea typeface="ＭＳ Ｐゴシック" charset="-128"/>
        <a:cs typeface="+mn-cs"/>
      </a:defRPr>
    </a:lvl8pPr>
    <a:lvl9pPr marL="3657600" algn="l" defTabSz="914400" rtl="0" eaLnBrk="1" latinLnBrk="0" hangingPunct="1">
      <a:defRPr sz="1400" kern="1200">
        <a:solidFill>
          <a:schemeClr val="bg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33"/>
    <a:srgbClr val="3399FF"/>
    <a:srgbClr val="FF66CC"/>
    <a:srgbClr val="FF6600"/>
    <a:srgbClr val="FFCC99"/>
    <a:srgbClr val="3366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27" autoAdjust="0"/>
    <p:restoredTop sz="99535" autoAdjust="0"/>
  </p:normalViewPr>
  <p:slideViewPr>
    <p:cSldViewPr>
      <p:cViewPr>
        <p:scale>
          <a:sx n="75" d="100"/>
          <a:sy n="75" d="100"/>
        </p:scale>
        <p:origin x="-1458" y="9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1972"/>
        <p:guide pos="315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AutoShape 1"/>
          <p:cNvSpPr>
            <a:spLocks noChangeArrowheads="1"/>
          </p:cNvSpPr>
          <p:nvPr/>
        </p:nvSpPr>
        <p:spPr bwMode="auto">
          <a:xfrm>
            <a:off x="0" y="0"/>
            <a:ext cx="9939338" cy="68072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7891" name="Text Box 2"/>
          <p:cNvSpPr txBox="1">
            <a:spLocks noChangeArrowheads="1"/>
          </p:cNvSpPr>
          <p:nvPr/>
        </p:nvSpPr>
        <p:spPr bwMode="auto">
          <a:xfrm>
            <a:off x="1" y="0"/>
            <a:ext cx="4309056" cy="340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7892" name="Text Box 3"/>
          <p:cNvSpPr txBox="1">
            <a:spLocks noChangeArrowheads="1"/>
          </p:cNvSpPr>
          <p:nvPr/>
        </p:nvSpPr>
        <p:spPr bwMode="auto">
          <a:xfrm>
            <a:off x="5630284" y="0"/>
            <a:ext cx="4306737" cy="340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7893" name="Rectangle 4"/>
          <p:cNvSpPr>
            <a:spLocks noGrp="1" noRot="1" noChangeAspect="1" noChangeArrowheads="1"/>
          </p:cNvSpPr>
          <p:nvPr>
            <p:ph type="sldImg"/>
          </p:nvPr>
        </p:nvSpPr>
        <p:spPr bwMode="auto">
          <a:xfrm>
            <a:off x="3268663" y="511175"/>
            <a:ext cx="3400425" cy="2551113"/>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6149" name="Rectangle 5"/>
          <p:cNvSpPr>
            <a:spLocks noGrp="1" noChangeArrowheads="1"/>
          </p:cNvSpPr>
          <p:nvPr>
            <p:ph type="body"/>
          </p:nvPr>
        </p:nvSpPr>
        <p:spPr bwMode="auto">
          <a:xfrm>
            <a:off x="992080" y="3233447"/>
            <a:ext cx="7952862" cy="306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ja-JP" altLang="ja-JP" noProof="0" smtClean="0"/>
          </a:p>
        </p:txBody>
      </p:sp>
      <p:sp>
        <p:nvSpPr>
          <p:cNvPr id="37895" name="Text Box 6"/>
          <p:cNvSpPr txBox="1">
            <a:spLocks noChangeArrowheads="1"/>
          </p:cNvSpPr>
          <p:nvPr/>
        </p:nvSpPr>
        <p:spPr bwMode="auto">
          <a:xfrm>
            <a:off x="1" y="6465808"/>
            <a:ext cx="4309056" cy="340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6151" name="Rectangle 7"/>
          <p:cNvSpPr>
            <a:spLocks noGrp="1" noChangeArrowheads="1"/>
          </p:cNvSpPr>
          <p:nvPr>
            <p:ph type="sldNum"/>
          </p:nvPr>
        </p:nvSpPr>
        <p:spPr bwMode="auto">
          <a:xfrm>
            <a:off x="5630284" y="6465807"/>
            <a:ext cx="4304419" cy="339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215900" indent="-215900" algn="r">
              <a:buSzPct val="45000"/>
              <a:buFont typeface="Wingdings" charset="2"/>
              <a:buNone/>
              <a:tabLst>
                <a:tab pos="723900" algn="l"/>
                <a:tab pos="1447800" algn="l"/>
                <a:tab pos="2171700" algn="l"/>
                <a:tab pos="2895600" algn="l"/>
              </a:tabLst>
              <a:defRPr sz="1200" smtClean="0">
                <a:solidFill>
                  <a:srgbClr val="000000"/>
                </a:solidFill>
                <a:latin typeface="Times New Roman" pitchFamily="16" charset="0"/>
                <a:ea typeface="ＭＳ Ｐ明朝" charset="-128"/>
              </a:defRPr>
            </a:lvl1pPr>
          </a:lstStyle>
          <a:p>
            <a:pPr>
              <a:defRPr/>
            </a:pPr>
            <a:fld id="{933058F1-56A9-465E-9C1E-7C946A4C1912}" type="slidenum">
              <a:rPr lang="en-US" altLang="ja-JP"/>
              <a:pPr>
                <a:defRPr/>
              </a:pPr>
              <a:t>‹#›</a:t>
            </a:fld>
            <a:endParaRPr lang="en-US" altLang="ja-JP"/>
          </a:p>
        </p:txBody>
      </p:sp>
    </p:spTree>
    <p:extLst>
      <p:ext uri="{BB962C8B-B14F-4D97-AF65-F5344CB8AC3E}">
        <p14:creationId xmlns:p14="http://schemas.microsoft.com/office/powerpoint/2010/main" val="175490345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11</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12</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13</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14</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15</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BDABC643-7725-4564-84CE-BF0311D67F33}" type="slidenum">
              <a:rPr kumimoji="1" lang="en-US" altLang="ja-JP">
                <a:solidFill>
                  <a:schemeClr val="tx1"/>
                </a:solidFill>
                <a:latin typeface="Arial" charset="0"/>
                <a:ea typeface="ＭＳ Ｐゴシック" charset="-128"/>
              </a:rPr>
              <a:pPr algn="r" eaLnBrk="1" hangingPunct="1">
                <a:spcBef>
                  <a:spcPct val="0"/>
                </a:spcBef>
              </a:pPr>
              <a:t>4</a:t>
            </a:fld>
            <a:endParaRPr kumimoji="1" lang="en-US" altLang="ja-JP">
              <a:solidFill>
                <a:schemeClr val="tx1"/>
              </a:solidFill>
              <a:latin typeface="Arial" charset="0"/>
              <a:ea typeface="ＭＳ Ｐゴシック" charset="-128"/>
            </a:endParaRPr>
          </a:p>
        </p:txBody>
      </p:sp>
      <p:sp>
        <p:nvSpPr>
          <p:cNvPr id="43011" name="Rectangle 2"/>
          <p:cNvSpPr>
            <a:spLocks noGrp="1" noRot="1" noChangeAspect="1" noChangeArrowheads="1" noTextEdit="1"/>
          </p:cNvSpPr>
          <p:nvPr>
            <p:ph type="sldImg"/>
          </p:nvPr>
        </p:nvSpPr>
        <p:spPr>
          <a:xfrm>
            <a:off x="3267075" y="511175"/>
            <a:ext cx="3400425" cy="2551113"/>
          </a:xfrm>
          <a:ln/>
        </p:spPr>
      </p:sp>
      <p:sp>
        <p:nvSpPr>
          <p:cNvPr id="4301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BDABC643-7725-4564-84CE-BF0311D67F33}" type="slidenum">
              <a:rPr kumimoji="1" lang="en-US" altLang="ja-JP">
                <a:solidFill>
                  <a:schemeClr val="tx1"/>
                </a:solidFill>
                <a:latin typeface="Arial" charset="0"/>
                <a:ea typeface="ＭＳ Ｐゴシック" charset="-128"/>
              </a:rPr>
              <a:pPr algn="r" eaLnBrk="1" hangingPunct="1">
                <a:spcBef>
                  <a:spcPct val="0"/>
                </a:spcBef>
              </a:pPr>
              <a:t>5</a:t>
            </a:fld>
            <a:endParaRPr kumimoji="1" lang="en-US" altLang="ja-JP">
              <a:solidFill>
                <a:schemeClr val="tx1"/>
              </a:solidFill>
              <a:latin typeface="Arial" charset="0"/>
              <a:ea typeface="ＭＳ Ｐゴシック" charset="-128"/>
            </a:endParaRPr>
          </a:p>
        </p:txBody>
      </p:sp>
      <p:sp>
        <p:nvSpPr>
          <p:cNvPr id="43011" name="Rectangle 2"/>
          <p:cNvSpPr>
            <a:spLocks noGrp="1" noRot="1" noChangeAspect="1" noChangeArrowheads="1" noTextEdit="1"/>
          </p:cNvSpPr>
          <p:nvPr>
            <p:ph type="sldImg"/>
          </p:nvPr>
        </p:nvSpPr>
        <p:spPr>
          <a:xfrm>
            <a:off x="3267075" y="511175"/>
            <a:ext cx="3400425" cy="2551113"/>
          </a:xfrm>
          <a:ln/>
        </p:spPr>
      </p:sp>
      <p:sp>
        <p:nvSpPr>
          <p:cNvPr id="4301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630284" y="6465808"/>
            <a:ext cx="4306737" cy="34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6</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3273425" y="511175"/>
            <a:ext cx="3402013" cy="2551113"/>
          </a:xfrm>
          <a:ln/>
        </p:spPr>
      </p:sp>
      <p:sp>
        <p:nvSpPr>
          <p:cNvPr id="51204" name="Rectangle 3"/>
          <p:cNvSpPr>
            <a:spLocks noGrp="1" noChangeArrowheads="1"/>
          </p:cNvSpPr>
          <p:nvPr>
            <p:ph type="body" idx="1"/>
          </p:nvPr>
        </p:nvSpPr>
        <p:spPr>
          <a:xfrm>
            <a:off x="996716" y="3233447"/>
            <a:ext cx="7945907" cy="3062751"/>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7</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8</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9</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10</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3268663" y="511175"/>
            <a:ext cx="3400425" cy="255111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68E51E1B-F8F7-47F9-8990-2C89BAF36760}" type="slidenum">
              <a:rPr lang="en-US" altLang="ja-JP"/>
              <a:pPr>
                <a:defRPr/>
              </a:pPr>
              <a:t>‹#›</a:t>
            </a:fld>
            <a:endParaRPr lang="en-US" altLang="ja-JP"/>
          </a:p>
        </p:txBody>
      </p:sp>
    </p:spTree>
    <p:extLst>
      <p:ext uri="{BB962C8B-B14F-4D97-AF65-F5344CB8AC3E}">
        <p14:creationId xmlns:p14="http://schemas.microsoft.com/office/powerpoint/2010/main" val="713232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3F36F46C-0255-449F-AD9C-A5C2ECFDBCC9}" type="slidenum">
              <a:rPr lang="en-US" altLang="ja-JP"/>
              <a:pPr>
                <a:defRPr/>
              </a:pPr>
              <a:t>‹#›</a:t>
            </a:fld>
            <a:endParaRPr lang="en-US" altLang="ja-JP"/>
          </a:p>
        </p:txBody>
      </p:sp>
    </p:spTree>
    <p:extLst>
      <p:ext uri="{BB962C8B-B14F-4D97-AF65-F5344CB8AC3E}">
        <p14:creationId xmlns:p14="http://schemas.microsoft.com/office/powerpoint/2010/main" val="2864456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BF551ED6-4A2C-475F-95D7-727533057150}" type="slidenum">
              <a:rPr lang="en-US" altLang="ja-JP"/>
              <a:pPr>
                <a:defRPr/>
              </a:pPr>
              <a:t>‹#›</a:t>
            </a:fld>
            <a:endParaRPr lang="en-US" altLang="ja-JP"/>
          </a:p>
        </p:txBody>
      </p:sp>
    </p:spTree>
    <p:extLst>
      <p:ext uri="{BB962C8B-B14F-4D97-AF65-F5344CB8AC3E}">
        <p14:creationId xmlns:p14="http://schemas.microsoft.com/office/powerpoint/2010/main" val="3824654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480331FB-53D1-4366-9B81-A5118569F907}" type="slidenum">
              <a:rPr lang="en-US" altLang="ja-JP"/>
              <a:pPr>
                <a:defRPr/>
              </a:pPr>
              <a:t>‹#›</a:t>
            </a:fld>
            <a:endParaRPr lang="en-US" altLang="ja-JP"/>
          </a:p>
        </p:txBody>
      </p:sp>
    </p:spTree>
    <p:extLst>
      <p:ext uri="{BB962C8B-B14F-4D97-AF65-F5344CB8AC3E}">
        <p14:creationId xmlns:p14="http://schemas.microsoft.com/office/powerpoint/2010/main" val="614261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3B4B6AF8-FD87-4825-B3BE-2856D1023EE0}" type="slidenum">
              <a:rPr lang="en-US" altLang="ja-JP"/>
              <a:pPr>
                <a:defRPr/>
              </a:pPr>
              <a:t>‹#›</a:t>
            </a:fld>
            <a:endParaRPr lang="en-US" altLang="ja-JP"/>
          </a:p>
        </p:txBody>
      </p:sp>
    </p:spTree>
    <p:extLst>
      <p:ext uri="{BB962C8B-B14F-4D97-AF65-F5344CB8AC3E}">
        <p14:creationId xmlns:p14="http://schemas.microsoft.com/office/powerpoint/2010/main" val="4292701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1D6750BD-D9E5-4DAA-BD16-5E3E5E0F05E5}" type="slidenum">
              <a:rPr lang="en-US" altLang="ja-JP"/>
              <a:pPr>
                <a:defRPr/>
              </a:pPr>
              <a:t>‹#›</a:t>
            </a:fld>
            <a:endParaRPr lang="en-US" altLang="ja-JP"/>
          </a:p>
        </p:txBody>
      </p:sp>
    </p:spTree>
    <p:extLst>
      <p:ext uri="{BB962C8B-B14F-4D97-AF65-F5344CB8AC3E}">
        <p14:creationId xmlns:p14="http://schemas.microsoft.com/office/powerpoint/2010/main" val="3581282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06D5DAE4-D9C3-4463-A12F-2BDF2242703A}" type="slidenum">
              <a:rPr lang="en-US" altLang="ja-JP"/>
              <a:pPr>
                <a:defRPr/>
              </a:pPr>
              <a:t>‹#›</a:t>
            </a:fld>
            <a:endParaRPr lang="en-US" altLang="ja-JP"/>
          </a:p>
        </p:txBody>
      </p:sp>
    </p:spTree>
    <p:extLst>
      <p:ext uri="{BB962C8B-B14F-4D97-AF65-F5344CB8AC3E}">
        <p14:creationId xmlns:p14="http://schemas.microsoft.com/office/powerpoint/2010/main" val="459376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E3510BA7-F558-4F77-B703-A080E5CF64B2}" type="slidenum">
              <a:rPr lang="en-US" altLang="ja-JP"/>
              <a:pPr>
                <a:defRPr/>
              </a:pPr>
              <a:t>‹#›</a:t>
            </a:fld>
            <a:endParaRPr lang="en-US" altLang="ja-JP"/>
          </a:p>
        </p:txBody>
      </p:sp>
    </p:spTree>
    <p:extLst>
      <p:ext uri="{BB962C8B-B14F-4D97-AF65-F5344CB8AC3E}">
        <p14:creationId xmlns:p14="http://schemas.microsoft.com/office/powerpoint/2010/main" val="1012373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E5406606-0EE4-4816-A61B-61C05857546D}" type="slidenum">
              <a:rPr lang="en-US" altLang="ja-JP"/>
              <a:pPr>
                <a:defRPr/>
              </a:pPr>
              <a:t>‹#›</a:t>
            </a:fld>
            <a:endParaRPr lang="en-US" altLang="ja-JP"/>
          </a:p>
        </p:txBody>
      </p:sp>
    </p:spTree>
    <p:extLst>
      <p:ext uri="{BB962C8B-B14F-4D97-AF65-F5344CB8AC3E}">
        <p14:creationId xmlns:p14="http://schemas.microsoft.com/office/powerpoint/2010/main" val="3208310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773C8CF-1F4C-4D1A-8237-4675BCFEC3BC}" type="slidenum">
              <a:rPr lang="en-US" altLang="ja-JP"/>
              <a:pPr>
                <a:defRPr/>
              </a:pPr>
              <a:t>‹#›</a:t>
            </a:fld>
            <a:endParaRPr lang="en-US" altLang="ja-JP"/>
          </a:p>
        </p:txBody>
      </p:sp>
    </p:spTree>
    <p:extLst>
      <p:ext uri="{BB962C8B-B14F-4D97-AF65-F5344CB8AC3E}">
        <p14:creationId xmlns:p14="http://schemas.microsoft.com/office/powerpoint/2010/main" val="3156376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223F550D-4792-4087-A300-4213FD97A406}" type="slidenum">
              <a:rPr lang="en-US" altLang="ja-JP"/>
              <a:pPr>
                <a:defRPr/>
              </a:pPr>
              <a:t>‹#›</a:t>
            </a:fld>
            <a:endParaRPr lang="en-US" altLang="ja-JP"/>
          </a:p>
        </p:txBody>
      </p:sp>
    </p:spTree>
    <p:extLst>
      <p:ext uri="{BB962C8B-B14F-4D97-AF65-F5344CB8AC3E}">
        <p14:creationId xmlns:p14="http://schemas.microsoft.com/office/powerpoint/2010/main" val="262012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AC318868-BB00-4FA1-AF6A-D22EA3D6546A}" type="slidenum">
              <a:rPr lang="en-US" altLang="ja-JP"/>
              <a:pPr>
                <a:defRPr/>
              </a:pPr>
              <a:t>‹#›</a:t>
            </a:fld>
            <a:endParaRPr lang="en-US" altLang="ja-JP"/>
          </a:p>
        </p:txBody>
      </p:sp>
    </p:spTree>
    <p:extLst>
      <p:ext uri="{BB962C8B-B14F-4D97-AF65-F5344CB8AC3E}">
        <p14:creationId xmlns:p14="http://schemas.microsoft.com/office/powerpoint/2010/main" val="3255999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4106628A-39C3-42D4-9396-183A0084265C}" type="slidenum">
              <a:rPr lang="en-US" altLang="ja-JP"/>
              <a:pPr>
                <a:defRPr/>
              </a:pPr>
              <a:t>‹#›</a:t>
            </a:fld>
            <a:endParaRPr lang="en-US" altLang="ja-JP"/>
          </a:p>
        </p:txBody>
      </p:sp>
    </p:spTree>
    <p:extLst>
      <p:ext uri="{BB962C8B-B14F-4D97-AF65-F5344CB8AC3E}">
        <p14:creationId xmlns:p14="http://schemas.microsoft.com/office/powerpoint/2010/main" val="1955930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216A3461-A2F5-4D42-9E5D-7BE72989B7D7}" type="slidenum">
              <a:rPr lang="en-US" altLang="ja-JP"/>
              <a:pPr>
                <a:defRPr/>
              </a:pPr>
              <a:t>‹#›</a:t>
            </a:fld>
            <a:endParaRPr lang="en-US" altLang="ja-JP"/>
          </a:p>
        </p:txBody>
      </p:sp>
    </p:spTree>
    <p:extLst>
      <p:ext uri="{BB962C8B-B14F-4D97-AF65-F5344CB8AC3E}">
        <p14:creationId xmlns:p14="http://schemas.microsoft.com/office/powerpoint/2010/main" val="146483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BD179718-BE97-4CC1-809C-DC69C0198C04}" type="slidenum">
              <a:rPr lang="en-US" altLang="ja-JP"/>
              <a:pPr>
                <a:defRPr/>
              </a:pPr>
              <a:t>‹#›</a:t>
            </a:fld>
            <a:endParaRPr lang="en-US" altLang="ja-JP"/>
          </a:p>
        </p:txBody>
      </p:sp>
    </p:spTree>
    <p:extLst>
      <p:ext uri="{BB962C8B-B14F-4D97-AF65-F5344CB8AC3E}">
        <p14:creationId xmlns:p14="http://schemas.microsoft.com/office/powerpoint/2010/main" val="1157561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CB43876F-0712-461A-B55D-5EDB28A31536}" type="slidenum">
              <a:rPr lang="en-US" altLang="ja-JP"/>
              <a:pPr>
                <a:defRPr/>
              </a:pPr>
              <a:t>‹#›</a:t>
            </a:fld>
            <a:endParaRPr lang="en-US" altLang="ja-JP"/>
          </a:p>
        </p:txBody>
      </p:sp>
    </p:spTree>
    <p:extLst>
      <p:ext uri="{BB962C8B-B14F-4D97-AF65-F5344CB8AC3E}">
        <p14:creationId xmlns:p14="http://schemas.microsoft.com/office/powerpoint/2010/main" val="1172251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E5289F0E-918D-4858-8067-8B426430EC80}" type="slidenum">
              <a:rPr lang="en-US" altLang="ja-JP"/>
              <a:pPr>
                <a:defRPr/>
              </a:pPr>
              <a:t>‹#›</a:t>
            </a:fld>
            <a:endParaRPr lang="en-US" altLang="ja-JP"/>
          </a:p>
        </p:txBody>
      </p:sp>
    </p:spTree>
    <p:extLst>
      <p:ext uri="{BB962C8B-B14F-4D97-AF65-F5344CB8AC3E}">
        <p14:creationId xmlns:p14="http://schemas.microsoft.com/office/powerpoint/2010/main" val="2859966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3D24444D-F82D-425B-8BB9-04811F5487FA}" type="slidenum">
              <a:rPr lang="en-US" altLang="ja-JP"/>
              <a:pPr>
                <a:defRPr/>
              </a:pPr>
              <a:t>‹#›</a:t>
            </a:fld>
            <a:endParaRPr lang="en-US" altLang="ja-JP"/>
          </a:p>
        </p:txBody>
      </p:sp>
    </p:spTree>
    <p:extLst>
      <p:ext uri="{BB962C8B-B14F-4D97-AF65-F5344CB8AC3E}">
        <p14:creationId xmlns:p14="http://schemas.microsoft.com/office/powerpoint/2010/main" val="2280750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CED4700E-BB29-497B-9D5B-F7470D8158DC}" type="slidenum">
              <a:rPr lang="en-US" altLang="ja-JP"/>
              <a:pPr>
                <a:defRPr/>
              </a:pPr>
              <a:t>‹#›</a:t>
            </a:fld>
            <a:endParaRPr lang="en-US" altLang="ja-JP"/>
          </a:p>
        </p:txBody>
      </p:sp>
    </p:spTree>
    <p:extLst>
      <p:ext uri="{BB962C8B-B14F-4D97-AF65-F5344CB8AC3E}">
        <p14:creationId xmlns:p14="http://schemas.microsoft.com/office/powerpoint/2010/main" val="2796250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4EA0AEDF-7156-4811-A74F-409CAABBFADA}" type="slidenum">
              <a:rPr lang="en-US" altLang="ja-JP"/>
              <a:pPr>
                <a:defRPr/>
              </a:pPr>
              <a:t>‹#›</a:t>
            </a:fld>
            <a:endParaRPr lang="en-US" altLang="ja-JP"/>
          </a:p>
        </p:txBody>
      </p:sp>
    </p:spTree>
    <p:extLst>
      <p:ext uri="{BB962C8B-B14F-4D97-AF65-F5344CB8AC3E}">
        <p14:creationId xmlns:p14="http://schemas.microsoft.com/office/powerpoint/2010/main" val="2825235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1D6ED24F-0A7E-45B4-88E2-D3E8ECE211C6}" type="slidenum">
              <a:rPr lang="en-US" altLang="ja-JP"/>
              <a:pPr>
                <a:defRPr/>
              </a:pPr>
              <a:t>‹#›</a:t>
            </a:fld>
            <a:endParaRPr lang="en-US" altLang="ja-JP"/>
          </a:p>
        </p:txBody>
      </p:sp>
    </p:spTree>
    <p:extLst>
      <p:ext uri="{BB962C8B-B14F-4D97-AF65-F5344CB8AC3E}">
        <p14:creationId xmlns:p14="http://schemas.microsoft.com/office/powerpoint/2010/main" val="303070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B4BF70A0-E02E-4F9D-9EFB-1E2965F5108B}" type="slidenum">
              <a:rPr lang="en-US" altLang="ja-JP"/>
              <a:pPr>
                <a:defRPr/>
              </a:pPr>
              <a:t>‹#›</a:t>
            </a:fld>
            <a:endParaRPr lang="en-US" altLang="ja-JP"/>
          </a:p>
        </p:txBody>
      </p:sp>
    </p:spTree>
    <p:extLst>
      <p:ext uri="{BB962C8B-B14F-4D97-AF65-F5344CB8AC3E}">
        <p14:creationId xmlns:p14="http://schemas.microsoft.com/office/powerpoint/2010/main" val="38863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72B72365-4390-407F-9BA2-8E4C5C7F28B5}" type="slidenum">
              <a:rPr lang="en-US" altLang="ja-JP"/>
              <a:pPr>
                <a:defRPr/>
              </a:pPr>
              <a:t>‹#›</a:t>
            </a:fld>
            <a:endParaRPr lang="en-US" altLang="ja-JP"/>
          </a:p>
        </p:txBody>
      </p:sp>
    </p:spTree>
    <p:extLst>
      <p:ext uri="{BB962C8B-B14F-4D97-AF65-F5344CB8AC3E}">
        <p14:creationId xmlns:p14="http://schemas.microsoft.com/office/powerpoint/2010/main" val="717291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B02F8DC0-BC48-49FB-9E92-163F097136AD}" type="slidenum">
              <a:rPr lang="en-US" altLang="ja-JP"/>
              <a:pPr>
                <a:defRPr/>
              </a:pPr>
              <a:t>‹#›</a:t>
            </a:fld>
            <a:endParaRPr lang="en-US" altLang="ja-JP"/>
          </a:p>
        </p:txBody>
      </p:sp>
    </p:spTree>
    <p:extLst>
      <p:ext uri="{BB962C8B-B14F-4D97-AF65-F5344CB8AC3E}">
        <p14:creationId xmlns:p14="http://schemas.microsoft.com/office/powerpoint/2010/main" val="23417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ED544BD5-D823-486B-B7E2-5C583DDBF650}" type="slidenum">
              <a:rPr lang="en-US" altLang="ja-JP"/>
              <a:pPr>
                <a:defRPr/>
              </a:pPr>
              <a:t>‹#›</a:t>
            </a:fld>
            <a:endParaRPr lang="en-US" altLang="ja-JP"/>
          </a:p>
        </p:txBody>
      </p:sp>
    </p:spTree>
    <p:extLst>
      <p:ext uri="{BB962C8B-B14F-4D97-AF65-F5344CB8AC3E}">
        <p14:creationId xmlns:p14="http://schemas.microsoft.com/office/powerpoint/2010/main" val="51705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DE095BB2-96F5-4EAD-8C3B-197FC836A872}" type="slidenum">
              <a:rPr lang="en-US" altLang="ja-JP"/>
              <a:pPr>
                <a:defRPr/>
              </a:pPr>
              <a:t>‹#›</a:t>
            </a:fld>
            <a:endParaRPr lang="en-US" altLang="ja-JP"/>
          </a:p>
        </p:txBody>
      </p:sp>
    </p:spTree>
    <p:extLst>
      <p:ext uri="{BB962C8B-B14F-4D97-AF65-F5344CB8AC3E}">
        <p14:creationId xmlns:p14="http://schemas.microsoft.com/office/powerpoint/2010/main" val="2179816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89880788-A968-425D-8AAA-25B09738B92E}" type="slidenum">
              <a:rPr lang="en-US" altLang="ja-JP"/>
              <a:pPr>
                <a:defRPr/>
              </a:pPr>
              <a:t>‹#›</a:t>
            </a:fld>
            <a:endParaRPr lang="en-US" altLang="ja-JP"/>
          </a:p>
        </p:txBody>
      </p:sp>
    </p:spTree>
    <p:extLst>
      <p:ext uri="{BB962C8B-B14F-4D97-AF65-F5344CB8AC3E}">
        <p14:creationId xmlns:p14="http://schemas.microsoft.com/office/powerpoint/2010/main" val="1185702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2D6D7582-620A-47EB-97E6-B5971D0E37A5}" type="slidenum">
              <a:rPr lang="en-US" altLang="ja-JP"/>
              <a:pPr>
                <a:defRPr/>
              </a:pPr>
              <a:t>‹#›</a:t>
            </a:fld>
            <a:endParaRPr lang="en-US" altLang="ja-JP"/>
          </a:p>
        </p:txBody>
      </p:sp>
    </p:spTree>
    <p:extLst>
      <p:ext uri="{BB962C8B-B14F-4D97-AF65-F5344CB8AC3E}">
        <p14:creationId xmlns:p14="http://schemas.microsoft.com/office/powerpoint/2010/main" val="3903104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B47BB92-88F9-4EEC-A5A7-4C03BB3C4543}" type="slidenum">
              <a:rPr lang="en-US" altLang="ja-JP"/>
              <a:pPr>
                <a:defRPr/>
              </a:pPr>
              <a:t>‹#›</a:t>
            </a:fld>
            <a:endParaRPr lang="en-US" altLang="ja-JP"/>
          </a:p>
        </p:txBody>
      </p:sp>
    </p:spTree>
    <p:extLst>
      <p:ext uri="{BB962C8B-B14F-4D97-AF65-F5344CB8AC3E}">
        <p14:creationId xmlns:p14="http://schemas.microsoft.com/office/powerpoint/2010/main" val="3076602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43A6D079-EA38-46CA-AF87-B0EB3D9A6C54}" type="slidenum">
              <a:rPr lang="en-US" altLang="ja-JP"/>
              <a:pPr>
                <a:defRPr/>
              </a:pPr>
              <a:t>‹#›</a:t>
            </a:fld>
            <a:endParaRPr lang="en-US" altLang="ja-JP"/>
          </a:p>
        </p:txBody>
      </p:sp>
    </p:spTree>
    <p:extLst>
      <p:ext uri="{BB962C8B-B14F-4D97-AF65-F5344CB8AC3E}">
        <p14:creationId xmlns:p14="http://schemas.microsoft.com/office/powerpoint/2010/main" val="5318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5D46817F-5A5E-42B2-9947-22B0A178D3EF}" type="slidenum">
              <a:rPr lang="en-US" altLang="ja-JP"/>
              <a:pPr>
                <a:defRPr/>
              </a:pPr>
              <a:t>‹#›</a:t>
            </a:fld>
            <a:endParaRPr lang="en-US" altLang="ja-JP"/>
          </a:p>
        </p:txBody>
      </p:sp>
    </p:spTree>
    <p:extLst>
      <p:ext uri="{BB962C8B-B14F-4D97-AF65-F5344CB8AC3E}">
        <p14:creationId xmlns:p14="http://schemas.microsoft.com/office/powerpoint/2010/main" val="3509394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2EBE746A-5AD8-4C33-BB08-D08B56A9A842}" type="slidenum">
              <a:rPr lang="en-US" altLang="ja-JP"/>
              <a:pPr>
                <a:defRPr/>
              </a:pPr>
              <a:t>‹#›</a:t>
            </a:fld>
            <a:endParaRPr lang="en-US" altLang="ja-JP"/>
          </a:p>
        </p:txBody>
      </p:sp>
    </p:spTree>
    <p:extLst>
      <p:ext uri="{BB962C8B-B14F-4D97-AF65-F5344CB8AC3E}">
        <p14:creationId xmlns:p14="http://schemas.microsoft.com/office/powerpoint/2010/main" val="3775180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9AB27EA6-B600-4091-98B2-7A45557B033C}" type="slidenum">
              <a:rPr lang="en-US" altLang="ja-JP"/>
              <a:pPr>
                <a:defRPr/>
              </a:pPr>
              <a:t>‹#›</a:t>
            </a:fld>
            <a:endParaRPr lang="en-US" altLang="ja-JP"/>
          </a:p>
        </p:txBody>
      </p:sp>
    </p:spTree>
    <p:extLst>
      <p:ext uri="{BB962C8B-B14F-4D97-AF65-F5344CB8AC3E}">
        <p14:creationId xmlns:p14="http://schemas.microsoft.com/office/powerpoint/2010/main" val="359619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1"/>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6613" y="1600201"/>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4770C128-8333-42F0-B03A-98E3AB19FB3D}" type="slidenum">
              <a:rPr lang="en-US" altLang="ja-JP"/>
              <a:pPr>
                <a:defRPr/>
              </a:pPr>
              <a:t>‹#›</a:t>
            </a:fld>
            <a:endParaRPr lang="en-US" altLang="ja-JP"/>
          </a:p>
        </p:txBody>
      </p:sp>
    </p:spTree>
    <p:extLst>
      <p:ext uri="{BB962C8B-B14F-4D97-AF65-F5344CB8AC3E}">
        <p14:creationId xmlns:p14="http://schemas.microsoft.com/office/powerpoint/2010/main" val="2871865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81E6CFC7-4993-479F-AE14-8789D47FA25E}" type="slidenum">
              <a:rPr lang="en-US" altLang="ja-JP"/>
              <a:pPr>
                <a:defRPr/>
              </a:pPr>
              <a:t>‹#›</a:t>
            </a:fld>
            <a:endParaRPr lang="en-US" altLang="ja-JP"/>
          </a:p>
        </p:txBody>
      </p:sp>
    </p:spTree>
    <p:extLst>
      <p:ext uri="{BB962C8B-B14F-4D97-AF65-F5344CB8AC3E}">
        <p14:creationId xmlns:p14="http://schemas.microsoft.com/office/powerpoint/2010/main" val="852933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D77093CF-5401-4E8E-9371-C1D707249115}" type="slidenum">
              <a:rPr lang="en-US" altLang="ja-JP"/>
              <a:pPr>
                <a:defRPr/>
              </a:pPr>
              <a:t>‹#›</a:t>
            </a:fld>
            <a:endParaRPr lang="en-US" altLang="ja-JP"/>
          </a:p>
        </p:txBody>
      </p:sp>
    </p:spTree>
    <p:extLst>
      <p:ext uri="{BB962C8B-B14F-4D97-AF65-F5344CB8AC3E}">
        <p14:creationId xmlns:p14="http://schemas.microsoft.com/office/powerpoint/2010/main" val="3620960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73BF27A3-0BDC-4573-9B85-FAC04262CCA2}" type="slidenum">
              <a:rPr lang="en-US" altLang="ja-JP"/>
              <a:pPr>
                <a:defRPr/>
              </a:pPr>
              <a:t>‹#›</a:t>
            </a:fld>
            <a:endParaRPr lang="en-US" altLang="ja-JP"/>
          </a:p>
        </p:txBody>
      </p:sp>
    </p:spTree>
    <p:extLst>
      <p:ext uri="{BB962C8B-B14F-4D97-AF65-F5344CB8AC3E}">
        <p14:creationId xmlns:p14="http://schemas.microsoft.com/office/powerpoint/2010/main" val="2093074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238903F-6947-43CD-8B9F-301B4C2D2AE0}" type="slidenum">
              <a:rPr lang="en-US" altLang="ja-JP"/>
              <a:pPr>
                <a:defRPr/>
              </a:pPr>
              <a:t>‹#›</a:t>
            </a:fld>
            <a:endParaRPr lang="en-US" altLang="ja-JP"/>
          </a:p>
        </p:txBody>
      </p:sp>
    </p:spTree>
    <p:extLst>
      <p:ext uri="{BB962C8B-B14F-4D97-AF65-F5344CB8AC3E}">
        <p14:creationId xmlns:p14="http://schemas.microsoft.com/office/powerpoint/2010/main" val="2827127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5813" cy="58499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9"/>
            <a:ext cx="6019800" cy="58499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7EFC220-A803-4817-A84F-6AB1FF912A84}" type="slidenum">
              <a:rPr lang="en-US" altLang="ja-JP"/>
              <a:pPr>
                <a:defRPr/>
              </a:pPr>
              <a:t>‹#›</a:t>
            </a:fld>
            <a:endParaRPr lang="en-US" altLang="ja-JP"/>
          </a:p>
        </p:txBody>
      </p:sp>
    </p:spTree>
    <p:extLst>
      <p:ext uri="{BB962C8B-B14F-4D97-AF65-F5344CB8AC3E}">
        <p14:creationId xmlns:p14="http://schemas.microsoft.com/office/powerpoint/2010/main" val="3593351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212C1C9D-189C-4A86-BCE7-D95C0B060934}" type="slidenum">
              <a:rPr lang="en-US" altLang="ja-JP" smtClean="0"/>
              <a:pPr>
                <a:defRPr/>
              </a:pPr>
              <a:t>‹#›</a:t>
            </a:fld>
            <a:endParaRPr lang="en-US" altLang="ja-JP"/>
          </a:p>
        </p:txBody>
      </p:sp>
    </p:spTree>
    <p:extLst>
      <p:ext uri="{BB962C8B-B14F-4D97-AF65-F5344CB8AC3E}">
        <p14:creationId xmlns:p14="http://schemas.microsoft.com/office/powerpoint/2010/main" val="33745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8CEC56-89E7-4EDC-8ACA-685E8D2D367B}" type="slidenum">
              <a:rPr lang="en-US" altLang="ja-JP" smtClean="0"/>
              <a:pPr>
                <a:defRPr/>
              </a:pPr>
              <a:t>‹#›</a:t>
            </a:fld>
            <a:endParaRPr lang="en-US" altLang="ja-JP"/>
          </a:p>
        </p:txBody>
      </p:sp>
    </p:spTree>
    <p:extLst>
      <p:ext uri="{BB962C8B-B14F-4D97-AF65-F5344CB8AC3E}">
        <p14:creationId xmlns:p14="http://schemas.microsoft.com/office/powerpoint/2010/main" val="534365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3A5F6ECD-376B-431F-9A98-277F59E65769}" type="slidenum">
              <a:rPr lang="en-US" altLang="ja-JP" smtClean="0"/>
              <a:pPr>
                <a:defRPr/>
              </a:pPr>
              <a:t>‹#›</a:t>
            </a:fld>
            <a:endParaRPr lang="en-US" altLang="ja-JP"/>
          </a:p>
        </p:txBody>
      </p:sp>
    </p:spTree>
    <p:extLst>
      <p:ext uri="{BB962C8B-B14F-4D97-AF65-F5344CB8AC3E}">
        <p14:creationId xmlns:p14="http://schemas.microsoft.com/office/powerpoint/2010/main" val="1860657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pPr>
              <a:defRPr/>
            </a:pPr>
            <a:fld id="{39BC98ED-5654-4E2C-BA91-2CC397A53D82}" type="slidenum">
              <a:rPr lang="en-US" altLang="ja-JP" smtClean="0"/>
              <a:pPr>
                <a:defRPr/>
              </a:pPr>
              <a:t>‹#›</a:t>
            </a:fld>
            <a:endParaRPr lang="en-US" altLang="ja-JP"/>
          </a:p>
        </p:txBody>
      </p:sp>
    </p:spTree>
    <p:extLst>
      <p:ext uri="{BB962C8B-B14F-4D97-AF65-F5344CB8AC3E}">
        <p14:creationId xmlns:p14="http://schemas.microsoft.com/office/powerpoint/2010/main" val="2871134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pPr>
              <a:defRPr/>
            </a:pPr>
            <a:fld id="{9278BA52-8DA4-4247-9CF0-9E5F32B0C3E1}" type="slidenum">
              <a:rPr lang="en-US" altLang="ja-JP" smtClean="0"/>
              <a:pPr>
                <a:defRPr/>
              </a:pPr>
              <a:t>‹#›</a:t>
            </a:fld>
            <a:endParaRPr lang="en-US" altLang="ja-JP"/>
          </a:p>
        </p:txBody>
      </p:sp>
    </p:spTree>
    <p:extLst>
      <p:ext uri="{BB962C8B-B14F-4D97-AF65-F5344CB8AC3E}">
        <p14:creationId xmlns:p14="http://schemas.microsoft.com/office/powerpoint/2010/main" val="292295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4E77698D-F4BA-4DAA-915C-ACCCEE7A8E06}" type="slidenum">
              <a:rPr lang="en-US" altLang="ja-JP"/>
              <a:pPr>
                <a:defRPr/>
              </a:pPr>
              <a:t>‹#›</a:t>
            </a:fld>
            <a:endParaRPr lang="en-US" altLang="ja-JP"/>
          </a:p>
        </p:txBody>
      </p:sp>
    </p:spTree>
    <p:extLst>
      <p:ext uri="{BB962C8B-B14F-4D97-AF65-F5344CB8AC3E}">
        <p14:creationId xmlns:p14="http://schemas.microsoft.com/office/powerpoint/2010/main" val="10736941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pPr>
              <a:defRPr/>
            </a:pPr>
            <a:fld id="{96A84595-3689-4873-97D1-CB364B83EA85}" type="slidenum">
              <a:rPr lang="en-US" altLang="ja-JP" smtClean="0"/>
              <a:pPr>
                <a:defRPr/>
              </a:pPr>
              <a:t>‹#›</a:t>
            </a:fld>
            <a:endParaRPr lang="en-US" altLang="ja-JP"/>
          </a:p>
        </p:txBody>
      </p:sp>
    </p:spTree>
    <p:extLst>
      <p:ext uri="{BB962C8B-B14F-4D97-AF65-F5344CB8AC3E}">
        <p14:creationId xmlns:p14="http://schemas.microsoft.com/office/powerpoint/2010/main" val="957613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0BA6DDF6-35B3-4773-B42B-9E80D433814E}" type="slidenum">
              <a:rPr lang="en-US" altLang="ja-JP" smtClean="0"/>
              <a:pPr>
                <a:defRPr/>
              </a:pPr>
              <a:t>‹#›</a:t>
            </a:fld>
            <a:endParaRPr lang="en-US" altLang="ja-JP"/>
          </a:p>
        </p:txBody>
      </p:sp>
    </p:spTree>
    <p:extLst>
      <p:ext uri="{BB962C8B-B14F-4D97-AF65-F5344CB8AC3E}">
        <p14:creationId xmlns:p14="http://schemas.microsoft.com/office/powerpoint/2010/main" val="1577589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pPr>
              <a:defRPr/>
            </a:pPr>
            <a:fld id="{94F6B1B4-5050-46B3-8FF8-83F69C76651B}" type="slidenum">
              <a:rPr lang="en-US" altLang="ja-JP" smtClean="0"/>
              <a:pPr>
                <a:defRPr/>
              </a:pPr>
              <a:t>‹#›</a:t>
            </a:fld>
            <a:endParaRPr lang="en-US" altLang="ja-JP"/>
          </a:p>
        </p:txBody>
      </p:sp>
    </p:spTree>
    <p:extLst>
      <p:ext uri="{BB962C8B-B14F-4D97-AF65-F5344CB8AC3E}">
        <p14:creationId xmlns:p14="http://schemas.microsoft.com/office/powerpoint/2010/main" val="3234424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pPr>
              <a:defRPr/>
            </a:pPr>
            <a:fld id="{D799EC85-ABE3-4E38-BA79-9504F59259E7}" type="slidenum">
              <a:rPr lang="en-US" altLang="ja-JP" smtClean="0"/>
              <a:pPr>
                <a:defRPr/>
              </a:pPr>
              <a:t>‹#›</a:t>
            </a:fld>
            <a:endParaRPr lang="en-US" altLang="ja-JP"/>
          </a:p>
        </p:txBody>
      </p:sp>
    </p:spTree>
    <p:extLst>
      <p:ext uri="{BB962C8B-B14F-4D97-AF65-F5344CB8AC3E}">
        <p14:creationId xmlns:p14="http://schemas.microsoft.com/office/powerpoint/2010/main" val="2229604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2B2A0834-8CBC-4D5F-95C0-984B72E0ADE3}" type="slidenum">
              <a:rPr lang="en-US" altLang="ja-JP" smtClean="0"/>
              <a:pPr>
                <a:defRPr/>
              </a:pPr>
              <a:t>‹#›</a:t>
            </a:fld>
            <a:endParaRPr lang="en-US" altLang="ja-JP"/>
          </a:p>
        </p:txBody>
      </p:sp>
    </p:spTree>
    <p:extLst>
      <p:ext uri="{BB962C8B-B14F-4D97-AF65-F5344CB8AC3E}">
        <p14:creationId xmlns:p14="http://schemas.microsoft.com/office/powerpoint/2010/main" val="409856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246152-6983-477D-8583-3BF980C00C1A}" type="datetimeFigureOut">
              <a:rPr kumimoji="1" lang="ja-JP" altLang="en-US" smtClean="0"/>
              <a:t>2015/7/1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7D6E3E8E-FD25-498B-AA01-F2EA2B82A14B}" type="slidenum">
              <a:rPr lang="en-US" altLang="ja-JP" smtClean="0"/>
              <a:pPr>
                <a:defRPr/>
              </a:pPr>
              <a:t>‹#›</a:t>
            </a:fld>
            <a:endParaRPr lang="en-US" altLang="ja-JP"/>
          </a:p>
        </p:txBody>
      </p:sp>
    </p:spTree>
    <p:extLst>
      <p:ext uri="{BB962C8B-B14F-4D97-AF65-F5344CB8AC3E}">
        <p14:creationId xmlns:p14="http://schemas.microsoft.com/office/powerpoint/2010/main" val="28461374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3"/>
          <p:cNvSpPr>
            <a:spLocks noGrp="1"/>
          </p:cNvSpPr>
          <p:nvPr>
            <p:ph type="dt" sz="half" idx="10"/>
          </p:nvPr>
        </p:nvSpPr>
        <p:spPr>
          <a:xfrm>
            <a:off x="457200" y="6356351"/>
            <a:ext cx="21336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390048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566244A1-64DE-438A-9DF3-7240F1C38F2F}" type="slidenum">
              <a:rPr lang="en-US" altLang="ja-JP"/>
              <a:pPr>
                <a:defRPr/>
              </a:pPr>
              <a:t>‹#›</a:t>
            </a:fld>
            <a:endParaRPr lang="en-US" altLang="ja-JP"/>
          </a:p>
        </p:txBody>
      </p:sp>
    </p:spTree>
    <p:extLst>
      <p:ext uri="{BB962C8B-B14F-4D97-AF65-F5344CB8AC3E}">
        <p14:creationId xmlns:p14="http://schemas.microsoft.com/office/powerpoint/2010/main" val="399556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D8F5AA55-61A6-42F7-9E70-022CCFC98C8F}" type="slidenum">
              <a:rPr lang="en-US" altLang="ja-JP"/>
              <a:pPr>
                <a:defRPr/>
              </a:pPr>
              <a:t>‹#›</a:t>
            </a:fld>
            <a:endParaRPr lang="en-US" altLang="ja-JP"/>
          </a:p>
        </p:txBody>
      </p:sp>
    </p:spTree>
    <p:extLst>
      <p:ext uri="{BB962C8B-B14F-4D97-AF65-F5344CB8AC3E}">
        <p14:creationId xmlns:p14="http://schemas.microsoft.com/office/powerpoint/2010/main" val="262309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60A1A1FE-FA55-4126-9246-3399F34B6E90}" type="slidenum">
              <a:rPr lang="en-US" altLang="ja-JP"/>
              <a:pPr>
                <a:defRPr/>
              </a:pPr>
              <a:t>‹#›</a:t>
            </a:fld>
            <a:endParaRPr lang="en-US" altLang="ja-JP"/>
          </a:p>
        </p:txBody>
      </p:sp>
    </p:spTree>
    <p:extLst>
      <p:ext uri="{BB962C8B-B14F-4D97-AF65-F5344CB8AC3E}">
        <p14:creationId xmlns:p14="http://schemas.microsoft.com/office/powerpoint/2010/main" val="207924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FD297163-1802-49CE-A6D8-0E48767378A2}" type="slidenum">
              <a:rPr lang="en-US" altLang="ja-JP"/>
              <a:pPr>
                <a:defRPr/>
              </a:pPr>
              <a:t>‹#›</a:t>
            </a:fld>
            <a:endParaRPr lang="en-US" altLang="ja-JP"/>
          </a:p>
        </p:txBody>
      </p:sp>
    </p:spTree>
    <p:extLst>
      <p:ext uri="{BB962C8B-B14F-4D97-AF65-F5344CB8AC3E}">
        <p14:creationId xmlns:p14="http://schemas.microsoft.com/office/powerpoint/2010/main" val="2037339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1027"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1028"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defRPr>
            </a:lvl1pPr>
          </a:lstStyle>
          <a:p>
            <a:pPr>
              <a:defRPr/>
            </a:pPr>
            <a:fld id="{A612AC24-6FEA-4F15-B3FA-62915DDDA06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2051"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2052"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053"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2400" smtClean="0">
                <a:solidFill>
                  <a:srgbClr val="000000"/>
                </a:solidFill>
                <a:latin typeface="+mn-lt"/>
                <a:ea typeface="ＭＳ Ｐ明朝" charset="-128"/>
              </a:defRPr>
            </a:lvl1pPr>
          </a:lstStyle>
          <a:p>
            <a:pPr>
              <a:defRPr/>
            </a:pPr>
            <a:fld id="{0DFC45D8-68C7-47C9-BDE3-1C1069838D3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4099"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4100"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4101"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200" smtClean="0">
                <a:solidFill>
                  <a:srgbClr val="000000"/>
                </a:solidFill>
                <a:latin typeface="+mn-lt"/>
                <a:ea typeface="ＭＳ Ｐ明朝" charset="-128"/>
              </a:defRPr>
            </a:lvl1pPr>
          </a:lstStyle>
          <a:p>
            <a:pPr>
              <a:defRPr/>
            </a:pPr>
            <a:fld id="{37356AB5-4FA6-45AF-A767-90D8F26DA05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457200" y="274639"/>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5123" name="Rectangle 2"/>
          <p:cNvSpPr>
            <a:spLocks noGrp="1" noChangeArrowheads="1"/>
          </p:cNvSpPr>
          <p:nvPr>
            <p:ph type="body" idx="1"/>
          </p:nvPr>
        </p:nvSpPr>
        <p:spPr bwMode="auto">
          <a:xfrm>
            <a:off x="457200" y="1600201"/>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5124"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5125"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200" smtClean="0">
                <a:solidFill>
                  <a:srgbClr val="000000"/>
                </a:solidFill>
                <a:latin typeface="+mn-lt"/>
                <a:ea typeface="ＭＳ Ｐ明朝" charset="-128"/>
              </a:defRPr>
            </a:lvl1pPr>
          </a:lstStyle>
          <a:p>
            <a:pPr>
              <a:defRPr/>
            </a:pPr>
            <a:fld id="{65BE2DB5-4180-4E13-9052-237FBB40C0F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3600">
          <a:solidFill>
            <a:srgbClr val="000000"/>
          </a:solidFill>
          <a:latin typeface="Trebuchet MS" pitchFamily="32" charset="0"/>
          <a:ea typeface="ＭＳ Ｐゴシック" charset="-128"/>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a:solidFill>
            <a:srgbClr val="000000"/>
          </a:solidFill>
          <a:latin typeface="+mn-lt"/>
          <a:ea typeface="+mn-ea"/>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0" fontAlgn="base" hangingPunct="0">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46152-6983-477D-8583-3BF980C00C1A}" type="datetimeFigureOut">
              <a:rPr kumimoji="1" lang="ja-JP" altLang="en-US" smtClean="0"/>
              <a:t>2015/7/1</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612AC24-6FEA-4F15-B3FA-62915DDDA063}" type="slidenum">
              <a:rPr lang="en-US" altLang="ja-JP" smtClean="0"/>
              <a:pPr>
                <a:defRPr/>
              </a:pPr>
              <a:t>‹#›</a:t>
            </a:fld>
            <a:endParaRPr lang="en-US" altLang="ja-JP"/>
          </a:p>
        </p:txBody>
      </p:sp>
    </p:spTree>
    <p:extLst>
      <p:ext uri="{BB962C8B-B14F-4D97-AF65-F5344CB8AC3E}">
        <p14:creationId xmlns:p14="http://schemas.microsoft.com/office/powerpoint/2010/main" val="32494984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3.png"/><Relationship Id="rId4" Type="http://schemas.microsoft.com/office/2007/relationships/hdphoto" Target="../media/hdphoto1.wdp"/><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38.jpeg"/><Relationship Id="rId12" Type="http://schemas.microsoft.com/office/2007/relationships/hdphoto" Target="../media/hdphoto8.wdp"/><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microsoft.com/office/2007/relationships/hdphoto" Target="../media/hdphoto5.wdp"/><Relationship Id="rId11" Type="http://schemas.openxmlformats.org/officeDocument/2006/relationships/image" Target="../media/image40.jpeg"/><Relationship Id="rId5" Type="http://schemas.openxmlformats.org/officeDocument/2006/relationships/image" Target="../media/image37.jpeg"/><Relationship Id="rId15" Type="http://schemas.openxmlformats.org/officeDocument/2006/relationships/image" Target="../media/image42.jpe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39.png"/><Relationship Id="rId1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3.jpe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microsoft.com/office/2007/relationships/hdphoto" Target="../media/hdphoto11.wdp"/><Relationship Id="rId11" Type="http://schemas.openxmlformats.org/officeDocument/2006/relationships/image" Target="../media/image47.emf"/><Relationship Id="rId5" Type="http://schemas.openxmlformats.org/officeDocument/2006/relationships/image" Target="../media/image44.jpe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8.jpeg"/><Relationship Id="rId7"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microsoft.com/office/2007/relationships/hdphoto" Target="../media/hdphoto15.wdp"/><Relationship Id="rId11" Type="http://schemas.openxmlformats.org/officeDocument/2006/relationships/image" Target="../media/image53.emf"/><Relationship Id="rId5" Type="http://schemas.openxmlformats.org/officeDocument/2006/relationships/image" Target="../media/image49.jpeg"/><Relationship Id="rId10" Type="http://schemas.openxmlformats.org/officeDocument/2006/relationships/image" Target="../media/image52.emf"/><Relationship Id="rId4" Type="http://schemas.microsoft.com/office/2007/relationships/hdphoto" Target="../media/hdphoto14.wdp"/><Relationship Id="rId9" Type="http://schemas.openxmlformats.org/officeDocument/2006/relationships/image" Target="../media/image5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476634" y="471040"/>
            <a:ext cx="1332000" cy="432000"/>
          </a:xfrm>
          <a:prstGeom prst="rect">
            <a:avLst/>
          </a:prstGeom>
          <a:noFill/>
          <a:ln>
            <a:solidFill>
              <a:schemeClr val="tx1"/>
            </a:solidFill>
          </a:ln>
        </p:spPr>
        <p:txBody>
          <a:bodyPr wrap="square" rtlCol="0" anchor="ctr" anchorCtr="0">
            <a:noAutofit/>
          </a:bodyPr>
          <a:lstStyle/>
          <a:p>
            <a:pPr algn="dist"/>
            <a:r>
              <a:rPr lang="ja-JP" altLang="en-US" sz="2000" smtClean="0">
                <a:solidFill>
                  <a:schemeClr val="tx1"/>
                </a:solidFill>
                <a:latin typeface="+mn-ea"/>
                <a:cs typeface="Meiryo UI" panose="020B0604030504040204" pitchFamily="50" charset="-128"/>
              </a:rPr>
              <a:t>資料３</a:t>
            </a:r>
            <a:endParaRPr kumimoji="1" lang="ja-JP" altLang="en-US" sz="2000" dirty="0">
              <a:solidFill>
                <a:schemeClr val="tx1"/>
              </a:solidFill>
              <a:latin typeface="+mn-ea"/>
              <a:cs typeface="Meiryo UI" panose="020B0604030504040204" pitchFamily="50" charset="-128"/>
            </a:endParaRPr>
          </a:p>
        </p:txBody>
      </p:sp>
      <p:sp>
        <p:nvSpPr>
          <p:cNvPr id="3" name="Text Box 1"/>
          <p:cNvSpPr txBox="1">
            <a:spLocks noChangeArrowheads="1"/>
          </p:cNvSpPr>
          <p:nvPr/>
        </p:nvSpPr>
        <p:spPr bwMode="auto">
          <a:xfrm>
            <a:off x="0" y="1773200"/>
            <a:ext cx="9144000" cy="345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5pPr>
            <a:lvl6pPr marL="25146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6pPr>
            <a:lvl7pPr marL="29718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7pPr>
            <a:lvl8pPr marL="34290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8pPr>
            <a:lvl9pPr marL="3886200" indent="-228600" algn="ctr"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ＭＳ Ｐゴシック" charset="-128"/>
              </a:defRPr>
            </a:lvl9pPr>
          </a:lstStyle>
          <a:p>
            <a:pPr>
              <a:spcBef>
                <a:spcPts val="600"/>
              </a:spcBef>
              <a:buClrTx/>
              <a:buFontTx/>
              <a:buNone/>
              <a:tabLst>
                <a:tab pos="1828800" algn="l"/>
                <a:tab pos="2743200" algn="l"/>
                <a:tab pos="3657600" algn="l"/>
                <a:tab pos="4572000" algn="l"/>
                <a:tab pos="5486400" algn="l"/>
                <a:tab pos="6400800" algn="l"/>
                <a:tab pos="7315200" algn="l"/>
                <a:tab pos="8229600" algn="l"/>
                <a:tab pos="9144000" algn="l"/>
                <a:tab pos="10058400" algn="l"/>
              </a:tabLst>
              <a:defRPr/>
            </a:pPr>
            <a:r>
              <a:rPr lang="ja-JP" altLang="en-US" sz="3600" b="1" dirty="0" smtClean="0">
                <a:effectLst>
                  <a:outerShdw blurRad="38100" dist="38100" dir="2700000" algn="tl">
                    <a:srgbClr val="C0C0C0"/>
                  </a:outerShdw>
                </a:effectLst>
                <a:latin typeface="Calibri" pitchFamily="32" charset="0"/>
                <a:ea typeface="HG丸ｺﾞｼｯｸM-PRO" pitchFamily="48" charset="-128"/>
              </a:rPr>
              <a:t>論点に関する事務局の考え方</a:t>
            </a:r>
            <a:endParaRPr lang="en-US" altLang="ja-JP" sz="3600" b="1" dirty="0" smtClean="0">
              <a:effectLst>
                <a:outerShdw blurRad="38100" dist="38100" dir="2700000" algn="tl">
                  <a:srgbClr val="C0C0C0"/>
                </a:outerShdw>
              </a:effectLst>
              <a:latin typeface="Calibri" pitchFamily="32" charset="0"/>
              <a:ea typeface="HG丸ｺﾞｼｯｸM-PRO" pitchFamily="48" charset="-128"/>
            </a:endParaRPr>
          </a:p>
          <a:p>
            <a:pPr lvl="3" algn="l">
              <a:spcBef>
                <a:spcPts val="600"/>
              </a:spcBef>
              <a:buClrTx/>
              <a:buFontTx/>
              <a:buNone/>
              <a:tabLst>
                <a:tab pos="1828800" algn="l"/>
                <a:tab pos="2743200" algn="l"/>
                <a:tab pos="3657600" algn="l"/>
                <a:tab pos="4572000" algn="l"/>
                <a:tab pos="5486400" algn="l"/>
                <a:tab pos="6400800" algn="l"/>
                <a:tab pos="7315200" algn="l"/>
                <a:tab pos="8229600" algn="l"/>
                <a:tab pos="9144000" algn="l"/>
                <a:tab pos="10058400" algn="l"/>
              </a:tabLst>
              <a:defRPr/>
            </a:pPr>
            <a:endParaRPr lang="en-US" altLang="ja-JP" sz="3200" b="1" dirty="0" smtClean="0">
              <a:effectLst>
                <a:outerShdw blurRad="38100" dist="38100" dir="2700000" algn="tl">
                  <a:srgbClr val="C0C0C0"/>
                </a:outerShdw>
              </a:effectLst>
              <a:latin typeface="Calibri" pitchFamily="32" charset="0"/>
              <a:ea typeface="HG丸ｺﾞｼｯｸM-PRO" pitchFamily="48" charset="-128"/>
            </a:endParaRPr>
          </a:p>
          <a:p>
            <a:pPr lvl="3" algn="l">
              <a:spcBef>
                <a:spcPts val="600"/>
              </a:spcBef>
              <a:buClrTx/>
              <a:buFontTx/>
              <a:buNone/>
              <a:tabLst>
                <a:tab pos="1828800" algn="l"/>
                <a:tab pos="2743200" algn="l"/>
                <a:tab pos="3657600" algn="l"/>
                <a:tab pos="4572000" algn="l"/>
                <a:tab pos="5486400" algn="l"/>
                <a:tab pos="6400800" algn="l"/>
                <a:tab pos="7315200" algn="l"/>
                <a:tab pos="8229600" algn="l"/>
                <a:tab pos="9144000" algn="l"/>
                <a:tab pos="10058400" algn="l"/>
              </a:tabLst>
              <a:defRPr/>
            </a:pPr>
            <a:r>
              <a:rPr lang="ja-JP" altLang="en-US" sz="3200" b="1" dirty="0" smtClean="0">
                <a:effectLst>
                  <a:outerShdw blurRad="38100" dist="38100" dir="2700000" algn="tl">
                    <a:srgbClr val="C0C0C0"/>
                  </a:outerShdw>
                </a:effectLst>
                <a:latin typeface="Calibri" pitchFamily="32" charset="0"/>
                <a:ea typeface="HG丸ｺﾞｼｯｸM-PRO" pitchFamily="48" charset="-128"/>
              </a:rPr>
              <a:t>１．都市について</a:t>
            </a:r>
            <a:endParaRPr lang="en-US" altLang="ja-JP" sz="3200" b="1" dirty="0" smtClean="0">
              <a:effectLst>
                <a:outerShdw blurRad="38100" dist="38100" dir="2700000" algn="tl">
                  <a:srgbClr val="C0C0C0"/>
                </a:outerShdw>
              </a:effectLst>
              <a:latin typeface="Calibri" pitchFamily="32" charset="0"/>
              <a:ea typeface="HG丸ｺﾞｼｯｸM-PRO" pitchFamily="48" charset="-128"/>
            </a:endParaRPr>
          </a:p>
          <a:p>
            <a:pPr lvl="3" algn="l">
              <a:spcBef>
                <a:spcPts val="600"/>
              </a:spcBef>
              <a:buClrTx/>
              <a:buFontTx/>
              <a:buNone/>
              <a:tabLst>
                <a:tab pos="1828800" algn="l"/>
                <a:tab pos="2743200" algn="l"/>
                <a:tab pos="3657600" algn="l"/>
                <a:tab pos="4572000" algn="l"/>
                <a:tab pos="5486400" algn="l"/>
                <a:tab pos="6400800" algn="l"/>
                <a:tab pos="7315200" algn="l"/>
                <a:tab pos="8229600" algn="l"/>
                <a:tab pos="9144000" algn="l"/>
                <a:tab pos="10058400" algn="l"/>
              </a:tabLst>
              <a:defRPr/>
            </a:pPr>
            <a:r>
              <a:rPr lang="ja-JP" altLang="en-US" sz="3200" b="1" dirty="0">
                <a:effectLst>
                  <a:outerShdw blurRad="38100" dist="38100" dir="2700000" algn="tl">
                    <a:srgbClr val="C0C0C0"/>
                  </a:outerShdw>
                </a:effectLst>
                <a:latin typeface="Calibri" pitchFamily="32" charset="0"/>
                <a:ea typeface="HG丸ｺﾞｼｯｸM-PRO" pitchFamily="48" charset="-128"/>
              </a:rPr>
              <a:t>２</a:t>
            </a:r>
            <a:r>
              <a:rPr lang="ja-JP" altLang="en-US" sz="3200" b="1" dirty="0" smtClean="0">
                <a:effectLst>
                  <a:outerShdw blurRad="38100" dist="38100" dir="2700000" algn="tl">
                    <a:srgbClr val="C0C0C0"/>
                  </a:outerShdw>
                </a:effectLst>
                <a:latin typeface="Calibri" pitchFamily="32" charset="0"/>
                <a:ea typeface="HG丸ｺﾞｼｯｸM-PRO" pitchFamily="48" charset="-128"/>
              </a:rPr>
              <a:t>．地域の捉え方・範囲について</a:t>
            </a:r>
            <a:endParaRPr lang="en-US" altLang="ja-JP" sz="3200" b="1" dirty="0" smtClean="0">
              <a:effectLst>
                <a:outerShdw blurRad="38100" dist="38100" dir="2700000" algn="tl">
                  <a:srgbClr val="C0C0C0"/>
                </a:outerShdw>
              </a:effectLst>
              <a:latin typeface="Calibri" pitchFamily="32" charset="0"/>
              <a:ea typeface="HG丸ｺﾞｼｯｸM-PRO" pitchFamily="48" charset="-128"/>
            </a:endParaRPr>
          </a:p>
          <a:p>
            <a:pPr lvl="3" algn="l">
              <a:spcBef>
                <a:spcPts val="600"/>
              </a:spcBef>
              <a:buClrTx/>
              <a:buFontTx/>
              <a:buNone/>
              <a:tabLst>
                <a:tab pos="1828800" algn="l"/>
                <a:tab pos="2743200" algn="l"/>
                <a:tab pos="3657600" algn="l"/>
                <a:tab pos="4572000" algn="l"/>
                <a:tab pos="5486400" algn="l"/>
                <a:tab pos="6400800" algn="l"/>
                <a:tab pos="7315200" algn="l"/>
                <a:tab pos="8229600" algn="l"/>
                <a:tab pos="9144000" algn="l"/>
                <a:tab pos="10058400" algn="l"/>
              </a:tabLst>
              <a:defRPr/>
            </a:pPr>
            <a:r>
              <a:rPr lang="ja-JP" altLang="en-US" sz="3200" b="1" dirty="0">
                <a:effectLst>
                  <a:outerShdw blurRad="38100" dist="38100" dir="2700000" algn="tl">
                    <a:srgbClr val="C0C0C0"/>
                  </a:outerShdw>
                </a:effectLst>
                <a:latin typeface="Calibri" pitchFamily="32" charset="0"/>
                <a:ea typeface="HG丸ｺﾞｼｯｸM-PRO" pitchFamily="48" charset="-128"/>
              </a:rPr>
              <a:t>３</a:t>
            </a:r>
            <a:r>
              <a:rPr lang="ja-JP" altLang="en-US" sz="3200" b="1" dirty="0" smtClean="0">
                <a:effectLst>
                  <a:outerShdw blurRad="38100" dist="38100" dir="2700000" algn="tl">
                    <a:srgbClr val="C0C0C0"/>
                  </a:outerShdw>
                </a:effectLst>
                <a:latin typeface="Calibri" pitchFamily="32" charset="0"/>
                <a:ea typeface="HG丸ｺﾞｼｯｸM-PRO" pitchFamily="48" charset="-128"/>
              </a:rPr>
              <a:t>．都市の居住魅力について</a:t>
            </a:r>
            <a:endParaRPr lang="en-US" altLang="ja-JP" sz="3200" b="1" dirty="0" smtClean="0">
              <a:effectLst>
                <a:outerShdw blurRad="38100" dist="38100" dir="2700000" algn="tl">
                  <a:srgbClr val="C0C0C0"/>
                </a:outerShdw>
              </a:effectLst>
              <a:latin typeface="Calibri" pitchFamily="32" charset="0"/>
              <a:ea typeface="HG丸ｺﾞｼｯｸM-PRO" pitchFamily="48" charset="-128"/>
            </a:endParaRPr>
          </a:p>
        </p:txBody>
      </p:sp>
    </p:spTree>
    <p:extLst>
      <p:ext uri="{BB962C8B-B14F-4D97-AF65-F5344CB8AC3E}">
        <p14:creationId xmlns:p14="http://schemas.microsoft.com/office/powerpoint/2010/main" val="1882118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３</a:t>
            </a:r>
            <a:r>
              <a:rPr kumimoji="1" lang="ja-JP" altLang="en-US" sz="2000" b="1" dirty="0" smtClean="0">
                <a:solidFill>
                  <a:schemeClr val="tx1"/>
                </a:solidFill>
                <a:latin typeface="Arial" charset="0"/>
                <a:ea typeface="HG丸ｺﾞｼｯｸM-PRO" pitchFamily="48" charset="-128"/>
              </a:rPr>
              <a:t>．都市の居住魅力について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smtClean="0">
                <a:solidFill>
                  <a:schemeClr val="tx1"/>
                </a:solidFill>
                <a:latin typeface="Arial" charset="0"/>
                <a:ea typeface="HG丸ｺﾞｼｯｸM-PRO" pitchFamily="48" charset="-128"/>
              </a:rPr>
              <a:t>居住魅力を高め、豊かに住まうイメージ</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10</a:t>
            </a:fld>
            <a:endParaRPr kumimoji="1" lang="en-US" altLang="ja-JP" sz="1200">
              <a:solidFill>
                <a:schemeClr val="tx1"/>
              </a:solidFill>
              <a:latin typeface="HGSｺﾞｼｯｸM" pitchFamily="50" charset="-128"/>
              <a:ea typeface="HGSｺﾞｼｯｸM" pitchFamily="50" charset="-128"/>
            </a:endParaRPr>
          </a:p>
        </p:txBody>
      </p:sp>
      <p:sp>
        <p:nvSpPr>
          <p:cNvPr id="56" name="正方形/長方形 55"/>
          <p:cNvSpPr/>
          <p:nvPr/>
        </p:nvSpPr>
        <p:spPr>
          <a:xfrm>
            <a:off x="179512" y="476766"/>
            <a:ext cx="8801770" cy="432000"/>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77800" algn="l">
              <a:spcAft>
                <a:spcPts val="0"/>
              </a:spcAft>
            </a:pPr>
            <a:r>
              <a:rPr lang="ja-JP" sz="2400" b="1" kern="100" dirty="0">
                <a:effectLst/>
                <a:ea typeface="Meiryo UI"/>
                <a:cs typeface="Times New Roman"/>
              </a:rPr>
              <a:t>大都市の圧倒的な魅力を味わう</a:t>
            </a:r>
            <a:endParaRPr lang="ja-JP" sz="1600" kern="100" dirty="0">
              <a:effectLst/>
              <a:ea typeface="ＭＳ 明朝"/>
              <a:cs typeface="Times New Roman"/>
            </a:endParaRPr>
          </a:p>
        </p:txBody>
      </p:sp>
      <p:sp>
        <p:nvSpPr>
          <p:cNvPr id="57" name="テキスト ボックス 2"/>
          <p:cNvSpPr txBox="1">
            <a:spLocks noChangeArrowheads="1"/>
          </p:cNvSpPr>
          <p:nvPr/>
        </p:nvSpPr>
        <p:spPr bwMode="auto">
          <a:xfrm>
            <a:off x="252482" y="1016766"/>
            <a:ext cx="8566082" cy="1620146"/>
          </a:xfrm>
          <a:prstGeom prst="roundRect">
            <a:avLst>
              <a:gd name="adj" fmla="val 7290"/>
            </a:avLst>
          </a:prstGeom>
          <a:solidFill>
            <a:srgbClr val="FFFFFF"/>
          </a:solidFill>
          <a:ln w="9525">
            <a:solidFill>
              <a:schemeClr val="tx2">
                <a:lumMod val="75000"/>
              </a:schemeClr>
            </a:solidFill>
            <a:miter lim="800000"/>
            <a:headEnd/>
            <a:tailEnd/>
          </a:ln>
        </p:spPr>
        <p:txBody>
          <a:bodyPr rot="0" vert="horz" wrap="square" lIns="36000" tIns="3600" rIns="36000" bIns="0" anchor="ctr" anchorCtr="0">
            <a:noAutofit/>
          </a:bodyPr>
          <a:lstStyle/>
          <a:p>
            <a:pPr marL="179705" indent="-179705" algn="just">
              <a:lnSpc>
                <a:spcPts val="2700"/>
              </a:lnSpc>
              <a:spcAft>
                <a:spcPts val="0"/>
              </a:spcAft>
            </a:pPr>
            <a:r>
              <a:rPr lang="en-US" sz="1800" kern="100" dirty="0">
                <a:solidFill>
                  <a:schemeClr val="tx1"/>
                </a:solidFill>
                <a:effectLst/>
                <a:latin typeface="Meiryo UI"/>
                <a:ea typeface="Meiryo UI"/>
                <a:cs typeface="Meiryo UI"/>
                <a:sym typeface="Wingdings 2"/>
              </a:rPr>
              <a:t></a:t>
            </a:r>
            <a:r>
              <a:rPr lang="en-US" sz="1800" kern="100" dirty="0">
                <a:solidFill>
                  <a:schemeClr val="tx1"/>
                </a:solidFill>
                <a:effectLst/>
                <a:latin typeface="Meiryo UI"/>
                <a:ea typeface="ＭＳ 明朝"/>
                <a:cs typeface="Times New Roman"/>
              </a:rPr>
              <a:t> </a:t>
            </a:r>
            <a:r>
              <a:rPr lang="ja-JP" sz="1800" kern="100" dirty="0">
                <a:solidFill>
                  <a:schemeClr val="tx1"/>
                </a:solidFill>
                <a:effectLst/>
                <a:latin typeface="Century"/>
                <a:ea typeface="Meiryo UI"/>
                <a:cs typeface="Times New Roman"/>
              </a:rPr>
              <a:t>あらゆる都市機能や多様な人材が集積するクリエイティブな都市で、先鋭的かつハイエンドなくらしを満喫できます。</a:t>
            </a:r>
            <a:endParaRPr lang="ja-JP" sz="1800" kern="100" dirty="0">
              <a:solidFill>
                <a:schemeClr val="tx1"/>
              </a:solidFill>
              <a:effectLst/>
              <a:latin typeface="Century"/>
              <a:ea typeface="ＭＳ 明朝"/>
              <a:cs typeface="Times New Roman"/>
            </a:endParaRPr>
          </a:p>
          <a:p>
            <a:pPr marL="179705" indent="-179705" algn="just">
              <a:lnSpc>
                <a:spcPts val="2700"/>
              </a:lnSpc>
              <a:spcAft>
                <a:spcPts val="0"/>
              </a:spcAft>
            </a:pPr>
            <a:r>
              <a:rPr lang="en-US" sz="1800" kern="100" dirty="0">
                <a:solidFill>
                  <a:schemeClr val="tx1"/>
                </a:solidFill>
                <a:effectLst/>
                <a:latin typeface="Meiryo UI"/>
                <a:ea typeface="Meiryo UI"/>
                <a:cs typeface="Meiryo UI"/>
                <a:sym typeface="Wingdings 2"/>
              </a:rPr>
              <a:t></a:t>
            </a:r>
            <a:r>
              <a:rPr lang="en-US" sz="1800" kern="100" dirty="0">
                <a:solidFill>
                  <a:schemeClr val="tx1"/>
                </a:solidFill>
                <a:effectLst/>
                <a:latin typeface="Meiryo UI"/>
                <a:ea typeface="ＭＳ 明朝"/>
                <a:cs typeface="Times New Roman"/>
              </a:rPr>
              <a:t> </a:t>
            </a:r>
            <a:r>
              <a:rPr lang="ja-JP" sz="1800" kern="100" dirty="0">
                <a:solidFill>
                  <a:schemeClr val="tx1"/>
                </a:solidFill>
                <a:effectLst/>
                <a:latin typeface="Century"/>
                <a:ea typeface="Meiryo UI"/>
                <a:cs typeface="Times New Roman"/>
              </a:rPr>
              <a:t>人にやさしい交通システムと圧倒的なみどりや豊かな水辺空間が備わり、子育ても楽しく、子どもも伸び伸びとくらすことができます。</a:t>
            </a:r>
            <a:endParaRPr lang="ja-JP" sz="1800" kern="100" dirty="0">
              <a:solidFill>
                <a:schemeClr val="tx1"/>
              </a:solidFill>
              <a:effectLst/>
              <a:latin typeface="Century"/>
              <a:ea typeface="ＭＳ 明朝"/>
              <a:cs typeface="Times New Roman"/>
            </a:endParaRPr>
          </a:p>
        </p:txBody>
      </p:sp>
      <p:sp>
        <p:nvSpPr>
          <p:cNvPr id="63" name="テキスト ボックス 62"/>
          <p:cNvSpPr txBox="1"/>
          <p:nvPr/>
        </p:nvSpPr>
        <p:spPr>
          <a:xfrm>
            <a:off x="323528" y="2866617"/>
            <a:ext cx="2071329" cy="3802743"/>
          </a:xfrm>
          <a:prstGeom prst="rect">
            <a:avLst/>
          </a:prstGeom>
          <a:noFill/>
          <a:ln>
            <a:solidFill>
              <a:schemeClr val="tx2">
                <a:lumMod val="60000"/>
                <a:lumOff val="40000"/>
              </a:schemeClr>
            </a:solidFill>
            <a:prstDash val="dash"/>
          </a:ln>
        </p:spPr>
        <p:txBody>
          <a:bodyPr wrap="square" lIns="0" tIns="0" rIns="0" bIns="0" rtlCol="0" anchor="ctr" anchorCtr="0">
            <a:noAutofit/>
          </a:bodyPr>
          <a:lstStyle/>
          <a:p>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467544" y="2970979"/>
            <a:ext cx="1800000" cy="216000"/>
          </a:xfrm>
          <a:prstGeom prst="roundRect">
            <a:avLst/>
          </a:prstGeom>
          <a:solidFill>
            <a:srgbClr val="FFFF00"/>
          </a:solidFill>
          <a:ln>
            <a:solidFill>
              <a:schemeClr val="tx2">
                <a:lumMod val="60000"/>
                <a:lumOff val="40000"/>
              </a:schemeClr>
            </a:solidFill>
          </a:ln>
        </p:spPr>
        <p:txBody>
          <a:bodyPr wrap="square" lIns="0" tIns="36000" rIns="0" bIns="36000" rtlCol="0" anchor="ctr" anchorCtr="0">
            <a:spAutoFit/>
          </a:bodyPr>
          <a:lstStyle/>
          <a:p>
            <a:pPr>
              <a:lnSpc>
                <a:spcPts val="1700"/>
              </a:lnSpc>
            </a:pPr>
            <a:r>
              <a:rPr kumimoji="1" lang="ja-JP" altLang="en-US" dirty="0">
                <a:solidFill>
                  <a:schemeClr val="tx1"/>
                </a:solidFill>
                <a:latin typeface="HG丸ｺﾞｼｯｸM-PRO" panose="020F0600000000000000" pitchFamily="50" charset="-128"/>
                <a:ea typeface="HG丸ｺﾞｼｯｸM-PRO" panose="020F0600000000000000" pitchFamily="50" charset="-128"/>
              </a:rPr>
              <a:t>住まい</a:t>
            </a:r>
          </a:p>
        </p:txBody>
      </p:sp>
      <p:sp>
        <p:nvSpPr>
          <p:cNvPr id="70" name="テキスト ボックス 69"/>
          <p:cNvSpPr txBox="1"/>
          <p:nvPr/>
        </p:nvSpPr>
        <p:spPr>
          <a:xfrm>
            <a:off x="467544" y="3262660"/>
            <a:ext cx="1800000" cy="241201"/>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地縁・愛着、ｺﾐｭﾆﾃｨ</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1" name="テキスト ボックス 70"/>
          <p:cNvSpPr txBox="1"/>
          <p:nvPr/>
        </p:nvSpPr>
        <p:spPr>
          <a:xfrm>
            <a:off x="467544" y="5688398"/>
            <a:ext cx="1800000" cy="216000"/>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歴史・文化</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2" name="テキスト ボックス 71"/>
          <p:cNvSpPr txBox="1"/>
          <p:nvPr/>
        </p:nvSpPr>
        <p:spPr>
          <a:xfrm>
            <a:off x="467544" y="4790992"/>
            <a:ext cx="1800000" cy="216000"/>
          </a:xfrm>
          <a:prstGeom prst="roundRect">
            <a:avLst/>
          </a:prstGeom>
          <a:solidFill>
            <a:srgbClr val="FFFF00"/>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子育て・教育環境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3" name="テキスト ボックス 72"/>
          <p:cNvSpPr txBox="1"/>
          <p:nvPr/>
        </p:nvSpPr>
        <p:spPr>
          <a:xfrm>
            <a:off x="467544" y="5082673"/>
            <a:ext cx="1800000" cy="216000"/>
          </a:xfrm>
          <a:prstGeom prst="roundRect">
            <a:avLst/>
          </a:prstGeom>
          <a:solidFill>
            <a:srgbClr val="FFFF00"/>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医療・福祉環境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4" name="テキスト ボックス 73"/>
          <p:cNvSpPr txBox="1"/>
          <p:nvPr/>
        </p:nvSpPr>
        <p:spPr>
          <a:xfrm>
            <a:off x="467544" y="3579542"/>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防犯・安全性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5" name="テキスト ボックス 74"/>
          <p:cNvSpPr txBox="1"/>
          <p:nvPr/>
        </p:nvSpPr>
        <p:spPr>
          <a:xfrm>
            <a:off x="467544" y="3871223"/>
            <a:ext cx="1800000" cy="216000"/>
          </a:xfrm>
          <a:prstGeom prst="roundRect">
            <a:avLst/>
          </a:prstGeom>
          <a:solidFill>
            <a:srgbClr val="FFFF00"/>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みどり・景観・街並み</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6" name="テキスト ボックス 75"/>
          <p:cNvSpPr txBox="1"/>
          <p:nvPr/>
        </p:nvSpPr>
        <p:spPr>
          <a:xfrm>
            <a:off x="467544" y="5374354"/>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ﾚｼﾞｬｰ・ｱﾐｭｰｽﾞﾒﾝﾄ</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7" name="テキスト ボックス 76"/>
          <p:cNvSpPr txBox="1"/>
          <p:nvPr/>
        </p:nvSpPr>
        <p:spPr>
          <a:xfrm>
            <a:off x="467544" y="4476948"/>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生活利便性</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78" name="テキスト ボックス 77"/>
          <p:cNvSpPr txBox="1"/>
          <p:nvPr/>
        </p:nvSpPr>
        <p:spPr>
          <a:xfrm>
            <a:off x="467544" y="5980079"/>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a:solidFill>
                  <a:schemeClr val="tx1"/>
                </a:solidFill>
                <a:latin typeface="HG丸ｺﾞｼｯｸM-PRO" panose="020F0600000000000000" pitchFamily="50" charset="-128"/>
                <a:ea typeface="HG丸ｺﾞｼｯｸM-PRO" panose="020F0600000000000000" pitchFamily="50" charset="-128"/>
              </a:rPr>
              <a:t>豊か</a:t>
            </a: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な</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自然環境</a:t>
            </a:r>
          </a:p>
        </p:txBody>
      </p:sp>
      <p:sp>
        <p:nvSpPr>
          <p:cNvPr id="79" name="テキスト ボックス 78"/>
          <p:cNvSpPr txBox="1"/>
          <p:nvPr/>
        </p:nvSpPr>
        <p:spPr>
          <a:xfrm>
            <a:off x="463599" y="6271756"/>
            <a:ext cx="1807890" cy="238363"/>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交通利便性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80" name="テキスト ボックス 79"/>
          <p:cNvSpPr txBox="1"/>
          <p:nvPr/>
        </p:nvSpPr>
        <p:spPr>
          <a:xfrm>
            <a:off x="467544" y="4162904"/>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職・働く</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場</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81" name="図 80"/>
          <p:cNvPicPr/>
          <p:nvPr/>
        </p:nvPicPr>
        <p:blipFill rotWithShape="1">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t="17475"/>
          <a:stretch/>
        </p:blipFill>
        <p:spPr bwMode="auto">
          <a:xfrm>
            <a:off x="4231267" y="4848767"/>
            <a:ext cx="2458451" cy="1481749"/>
          </a:xfrm>
          <a:prstGeom prst="ellipse">
            <a:avLst/>
          </a:prstGeom>
          <a:ln>
            <a:noFill/>
          </a:ln>
          <a:effectLst>
            <a:softEdge rad="112500"/>
          </a:effectLst>
          <a:extLst>
            <a:ext uri="{53640926-AAD7-44D8-BBD7-CCE9431645EC}">
              <a14:shadowObscured xmlns:a14="http://schemas.microsoft.com/office/drawing/2010/main"/>
            </a:ext>
          </a:extLst>
        </p:spPr>
      </p:pic>
      <p:pic>
        <p:nvPicPr>
          <p:cNvPr id="82" name="図 81" descr="D:\EndoN\Desktop\img_02.jpg"/>
          <p:cNvPicPr/>
          <p:nvPr/>
        </p:nvPicPr>
        <p:blipFill rotWithShape="1">
          <a:blip r:embed="rId5" cstate="print">
            <a:extLst>
              <a:ext uri="{28A0092B-C50C-407E-A947-70E740481C1C}">
                <a14:useLocalDpi xmlns:a14="http://schemas.microsoft.com/office/drawing/2010/main" val="0"/>
              </a:ext>
            </a:extLst>
          </a:blip>
          <a:srcRect t="23567"/>
          <a:stretch/>
        </p:blipFill>
        <p:spPr bwMode="auto">
          <a:xfrm>
            <a:off x="5767159" y="2939285"/>
            <a:ext cx="3020889" cy="13064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83" name="図 82"/>
          <p:cNvPicPr/>
          <p:nvPr/>
        </p:nvPicPr>
        <p:blipFill>
          <a:blip r:embed="rId6" cstate="print">
            <a:extLst>
              <a:ext uri="{28A0092B-C50C-407E-A947-70E740481C1C}">
                <a14:useLocalDpi xmlns:a14="http://schemas.microsoft.com/office/drawing/2010/main" val="0"/>
              </a:ext>
            </a:extLst>
          </a:blip>
          <a:stretch>
            <a:fillRect/>
          </a:stretch>
        </p:blipFill>
        <p:spPr>
          <a:xfrm>
            <a:off x="6902726" y="4583372"/>
            <a:ext cx="1915838" cy="1774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4" name="図 83"/>
          <p:cNvPicPr/>
          <p:nvPr/>
        </p:nvPicPr>
        <p:blipFill rotWithShape="1">
          <a:blip r:embed="rId7">
            <a:extLst>
              <a:ext uri="{28A0092B-C50C-407E-A947-70E740481C1C}">
                <a14:useLocalDpi xmlns:a14="http://schemas.microsoft.com/office/drawing/2010/main" val="0"/>
              </a:ext>
            </a:extLst>
          </a:blip>
          <a:srcRect l="6933" t="11364" r="7885" b="8333"/>
          <a:stretch/>
        </p:blipFill>
        <p:spPr bwMode="auto">
          <a:xfrm>
            <a:off x="2389848" y="3385894"/>
            <a:ext cx="2585755" cy="1592357"/>
          </a:xfrm>
          <a:prstGeom prst="ellipse">
            <a:avLst/>
          </a:prstGeom>
          <a:ln>
            <a:noFill/>
          </a:ln>
          <a:effectLst>
            <a:softEdge rad="112500"/>
          </a:effectLst>
          <a:extLst>
            <a:ext uri="{53640926-AAD7-44D8-BBD7-CCE9431645EC}">
              <a14:shadowObscured xmlns:a14="http://schemas.microsoft.com/office/drawing/2010/main"/>
            </a:ext>
          </a:extLst>
        </p:spPr>
      </p:pic>
      <p:pic>
        <p:nvPicPr>
          <p:cNvPr id="85" name="図 84"/>
          <p:cNvPicPr/>
          <p:nvPr/>
        </p:nvPicPr>
        <p:blipFill rotWithShape="1">
          <a:blip r:embed="rId8" cstate="print">
            <a:extLst>
              <a:ext uri="{BEBA8EAE-BF5A-486C-A8C5-ECC9F3942E4B}">
                <a14:imgProps xmlns:a14="http://schemas.microsoft.com/office/drawing/2010/main">
                  <a14:imgLayer r:embed="rId9">
                    <a14:imgEffect>
                      <a14:backgroundRemoval t="14260" b="36015" l="75067" r="98320"/>
                    </a14:imgEffect>
                  </a14:imgLayer>
                </a14:imgProps>
              </a:ext>
              <a:ext uri="{28A0092B-C50C-407E-A947-70E740481C1C}">
                <a14:useLocalDpi xmlns:a14="http://schemas.microsoft.com/office/drawing/2010/main" val="0"/>
              </a:ext>
            </a:extLst>
          </a:blip>
          <a:srcRect l="74937" t="14222" r="1763" b="64016"/>
          <a:stretch/>
        </p:blipFill>
        <p:spPr bwMode="auto">
          <a:xfrm>
            <a:off x="2578627" y="5253087"/>
            <a:ext cx="1591313" cy="10925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86" name="図 85"/>
          <p:cNvPicPr/>
          <p:nvPr/>
        </p:nvPicPr>
        <p:blipFill>
          <a:blip r:embed="rId10">
            <a:extLst>
              <a:ext uri="{28A0092B-C50C-407E-A947-70E740481C1C}">
                <a14:useLocalDpi xmlns:a14="http://schemas.microsoft.com/office/drawing/2010/main" val="0"/>
              </a:ext>
            </a:extLst>
          </a:blip>
          <a:stretch>
            <a:fillRect/>
          </a:stretch>
        </p:blipFill>
        <p:spPr>
          <a:xfrm>
            <a:off x="4231267" y="3539150"/>
            <a:ext cx="2458414" cy="1835204"/>
          </a:xfrm>
          <a:prstGeom prst="ellipse">
            <a:avLst/>
          </a:prstGeom>
          <a:ln>
            <a:noFill/>
          </a:ln>
          <a:effectLst>
            <a:softEdge rad="112500"/>
          </a:effectLst>
        </p:spPr>
      </p:pic>
    </p:spTree>
    <p:extLst>
      <p:ext uri="{BB962C8B-B14F-4D97-AF65-F5344CB8AC3E}">
        <p14:creationId xmlns:p14="http://schemas.microsoft.com/office/powerpoint/2010/main" val="3100205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３</a:t>
            </a:r>
            <a:r>
              <a:rPr kumimoji="1" lang="ja-JP" altLang="en-US" sz="2000" b="1" dirty="0" smtClean="0">
                <a:solidFill>
                  <a:schemeClr val="tx1"/>
                </a:solidFill>
                <a:latin typeface="Arial" charset="0"/>
                <a:ea typeface="HG丸ｺﾞｼｯｸM-PRO" pitchFamily="48" charset="-128"/>
              </a:rPr>
              <a:t>．都市の居住魅力について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smtClean="0">
                <a:solidFill>
                  <a:schemeClr val="tx1"/>
                </a:solidFill>
                <a:latin typeface="Arial" charset="0"/>
                <a:ea typeface="HG丸ｺﾞｼｯｸM-PRO" pitchFamily="48" charset="-128"/>
              </a:rPr>
              <a:t>居住魅力を高め、豊かに住まうイメージ</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11</a:t>
            </a:fld>
            <a:endParaRPr kumimoji="1" lang="en-US" altLang="ja-JP" sz="1200">
              <a:solidFill>
                <a:schemeClr val="tx1"/>
              </a:solidFill>
              <a:latin typeface="HGSｺﾞｼｯｸM" pitchFamily="50" charset="-128"/>
              <a:ea typeface="HGSｺﾞｼｯｸM" pitchFamily="50" charset="-128"/>
            </a:endParaRPr>
          </a:p>
        </p:txBody>
      </p:sp>
      <p:sp>
        <p:nvSpPr>
          <p:cNvPr id="56" name="正方形/長方形 55"/>
          <p:cNvSpPr/>
          <p:nvPr/>
        </p:nvSpPr>
        <p:spPr>
          <a:xfrm>
            <a:off x="72488" y="476766"/>
            <a:ext cx="8892000" cy="432000"/>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77800" algn="l">
              <a:spcAft>
                <a:spcPts val="0"/>
              </a:spcAft>
            </a:pPr>
            <a:r>
              <a:rPr lang="ja-JP" altLang="ja-JP" sz="2400" b="1" dirty="0">
                <a:latin typeface="Meiryo UI" panose="020B0604030504040204" pitchFamily="50" charset="-128"/>
                <a:ea typeface="Meiryo UI" panose="020B0604030504040204" pitchFamily="50" charset="-128"/>
                <a:cs typeface="Meiryo UI" panose="020B0604030504040204" pitchFamily="50" charset="-128"/>
              </a:rPr>
              <a:t>大都市の魅力と落ち着いた住環境を味わえる「ええとこどり」な</a:t>
            </a:r>
            <a:r>
              <a:rPr lang="ja-JP" altLang="ja-JP" sz="2400" b="1" dirty="0" smtClean="0">
                <a:latin typeface="Meiryo UI" panose="020B0604030504040204" pitchFamily="50" charset="-128"/>
                <a:ea typeface="Meiryo UI" panose="020B0604030504040204" pitchFamily="50" charset="-128"/>
                <a:cs typeface="Meiryo UI" panose="020B0604030504040204" pitchFamily="50" charset="-128"/>
              </a:rPr>
              <a:t>くらし</a:t>
            </a:r>
            <a:endParaRPr lang="ja-JP"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2"/>
          <p:cNvSpPr txBox="1">
            <a:spLocks noChangeArrowheads="1"/>
          </p:cNvSpPr>
          <p:nvPr/>
        </p:nvSpPr>
        <p:spPr bwMode="auto">
          <a:xfrm>
            <a:off x="252482" y="1016766"/>
            <a:ext cx="8566082" cy="1800000"/>
          </a:xfrm>
          <a:prstGeom prst="roundRect">
            <a:avLst>
              <a:gd name="adj" fmla="val 7290"/>
            </a:avLst>
          </a:prstGeom>
          <a:solidFill>
            <a:srgbClr val="FFFFFF"/>
          </a:solidFill>
          <a:ln w="9525">
            <a:solidFill>
              <a:schemeClr val="tx2">
                <a:lumMod val="75000"/>
              </a:schemeClr>
            </a:solidFill>
            <a:miter lim="800000"/>
            <a:headEnd/>
            <a:tailEnd/>
          </a:ln>
        </p:spPr>
        <p:txBody>
          <a:bodyPr rot="0" vert="horz" wrap="square" lIns="36000" tIns="3600" rIns="36000" bIns="0" anchor="ctr" anchorCtr="0">
            <a:noAutofit/>
          </a:bodyPr>
          <a:lstStyle/>
          <a:p>
            <a:pPr marL="182563" indent="-182563" algn="l">
              <a:lnSpc>
                <a:spcPts val="2700"/>
              </a:lnSpc>
            </a:pP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かつて老朽化した木造住宅が建て詰まり、防災上危険だった地域は、今ではみどり豊かな質の高い職学遊住を備えた都市へと生まれ変わっています。</a:t>
            </a:r>
          </a:p>
          <a:p>
            <a:pPr marL="182563" indent="-182563" algn="l">
              <a:lnSpc>
                <a:spcPts val="2700"/>
              </a:lnSpc>
            </a:pP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都心にもアクセスしやすい立地を活かし、大都市の魅力も味わいつつ、落ち着いた住環境や良好な子育て環境、豊かなコミュニティに支えられた、まさに大阪の「ええとこどり」なくらしができます。</a:t>
            </a:r>
          </a:p>
        </p:txBody>
      </p:sp>
      <p:sp>
        <p:nvSpPr>
          <p:cNvPr id="63" name="テキスト ボックス 62"/>
          <p:cNvSpPr txBox="1"/>
          <p:nvPr/>
        </p:nvSpPr>
        <p:spPr>
          <a:xfrm>
            <a:off x="323528" y="2866617"/>
            <a:ext cx="2071329" cy="3802743"/>
          </a:xfrm>
          <a:prstGeom prst="rect">
            <a:avLst/>
          </a:prstGeom>
          <a:noFill/>
          <a:ln>
            <a:solidFill>
              <a:schemeClr val="tx2">
                <a:lumMod val="60000"/>
                <a:lumOff val="40000"/>
              </a:schemeClr>
            </a:solidFill>
            <a:prstDash val="dash"/>
          </a:ln>
        </p:spPr>
        <p:txBody>
          <a:bodyPr wrap="square" lIns="0" tIns="0" rIns="0" bIns="0" rtlCol="0" anchor="ctr" anchorCtr="0">
            <a:noAutofit/>
          </a:bodyPr>
          <a:lstStyle/>
          <a:p>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467544" y="2970979"/>
            <a:ext cx="1800000" cy="216000"/>
          </a:xfrm>
          <a:prstGeom prst="roundRect">
            <a:avLst/>
          </a:prstGeom>
          <a:solidFill>
            <a:srgbClr val="FFFF00"/>
          </a:solidFill>
          <a:ln>
            <a:solidFill>
              <a:schemeClr val="tx2">
                <a:lumMod val="60000"/>
                <a:lumOff val="40000"/>
              </a:schemeClr>
            </a:solidFill>
          </a:ln>
        </p:spPr>
        <p:txBody>
          <a:bodyPr wrap="square" lIns="0" tIns="36000" rIns="0" bIns="36000" rtlCol="0" anchor="ctr" anchorCtr="0">
            <a:spAutoFit/>
          </a:bodyPr>
          <a:lstStyle/>
          <a:p>
            <a:pPr>
              <a:lnSpc>
                <a:spcPts val="1700"/>
              </a:lnSpc>
            </a:pPr>
            <a:r>
              <a:rPr kumimoji="1" lang="ja-JP" altLang="en-US" dirty="0">
                <a:solidFill>
                  <a:schemeClr val="tx1"/>
                </a:solidFill>
                <a:latin typeface="HG丸ｺﾞｼｯｸM-PRO" panose="020F0600000000000000" pitchFamily="50" charset="-128"/>
                <a:ea typeface="HG丸ｺﾞｼｯｸM-PRO" panose="020F0600000000000000" pitchFamily="50" charset="-128"/>
              </a:rPr>
              <a:t>住まい</a:t>
            </a:r>
          </a:p>
        </p:txBody>
      </p:sp>
      <p:sp>
        <p:nvSpPr>
          <p:cNvPr id="70" name="テキスト ボックス 69"/>
          <p:cNvSpPr txBox="1"/>
          <p:nvPr/>
        </p:nvSpPr>
        <p:spPr>
          <a:xfrm>
            <a:off x="467544" y="3262660"/>
            <a:ext cx="1800000" cy="241201"/>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地縁・愛着、ｺﾐｭﾆﾃｨ</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1" name="テキスト ボックス 70"/>
          <p:cNvSpPr txBox="1"/>
          <p:nvPr/>
        </p:nvSpPr>
        <p:spPr>
          <a:xfrm>
            <a:off x="467544" y="5688398"/>
            <a:ext cx="1800000" cy="216000"/>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歴史・文化</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2" name="テキスト ボックス 71"/>
          <p:cNvSpPr txBox="1"/>
          <p:nvPr/>
        </p:nvSpPr>
        <p:spPr>
          <a:xfrm>
            <a:off x="467544" y="4790992"/>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子育て・教育環境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3" name="テキスト ボックス 72"/>
          <p:cNvSpPr txBox="1"/>
          <p:nvPr/>
        </p:nvSpPr>
        <p:spPr>
          <a:xfrm>
            <a:off x="467544" y="5082673"/>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医療・福祉環境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4" name="テキスト ボックス 73"/>
          <p:cNvSpPr txBox="1"/>
          <p:nvPr/>
        </p:nvSpPr>
        <p:spPr>
          <a:xfrm>
            <a:off x="467544" y="3579542"/>
            <a:ext cx="1800000" cy="216000"/>
          </a:xfrm>
          <a:prstGeom prst="roundRect">
            <a:avLst/>
          </a:prstGeom>
          <a:solidFill>
            <a:srgbClr val="FFFF00"/>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防犯・安全性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5" name="テキスト ボックス 74"/>
          <p:cNvSpPr txBox="1"/>
          <p:nvPr/>
        </p:nvSpPr>
        <p:spPr>
          <a:xfrm>
            <a:off x="467544" y="3871223"/>
            <a:ext cx="1800000" cy="216000"/>
          </a:xfrm>
          <a:prstGeom prst="roundRect">
            <a:avLst/>
          </a:prstGeom>
          <a:solidFill>
            <a:srgbClr val="FFFF00"/>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みどり・景観・街並み</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6" name="テキスト ボックス 75"/>
          <p:cNvSpPr txBox="1"/>
          <p:nvPr/>
        </p:nvSpPr>
        <p:spPr>
          <a:xfrm>
            <a:off x="467544" y="5374354"/>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ﾚｼﾞｬｰ・ｱﾐｭｰｽﾞﾒﾝﾄ</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7" name="テキスト ボックス 76"/>
          <p:cNvSpPr txBox="1"/>
          <p:nvPr/>
        </p:nvSpPr>
        <p:spPr>
          <a:xfrm>
            <a:off x="467544" y="4476948"/>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生活利便性</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78" name="テキスト ボックス 77"/>
          <p:cNvSpPr txBox="1"/>
          <p:nvPr/>
        </p:nvSpPr>
        <p:spPr>
          <a:xfrm>
            <a:off x="467544" y="5980079"/>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a:solidFill>
                  <a:schemeClr val="tx1"/>
                </a:solidFill>
                <a:latin typeface="HG丸ｺﾞｼｯｸM-PRO" panose="020F0600000000000000" pitchFamily="50" charset="-128"/>
                <a:ea typeface="HG丸ｺﾞｼｯｸM-PRO" panose="020F0600000000000000" pitchFamily="50" charset="-128"/>
              </a:rPr>
              <a:t>豊か</a:t>
            </a: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な</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自然環境</a:t>
            </a:r>
          </a:p>
        </p:txBody>
      </p:sp>
      <p:sp>
        <p:nvSpPr>
          <p:cNvPr id="79" name="テキスト ボックス 78"/>
          <p:cNvSpPr txBox="1"/>
          <p:nvPr/>
        </p:nvSpPr>
        <p:spPr>
          <a:xfrm>
            <a:off x="463599" y="6271756"/>
            <a:ext cx="1807890" cy="238363"/>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交通利便性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80" name="テキスト ボックス 79"/>
          <p:cNvSpPr txBox="1"/>
          <p:nvPr/>
        </p:nvSpPr>
        <p:spPr>
          <a:xfrm>
            <a:off x="467544" y="4162904"/>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職・働く</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場</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25" name="図 24" descr="D:\EndoN\Desktop\photo5.jpg"/>
          <p:cNvPicPr/>
          <p:nvPr/>
        </p:nvPicPr>
        <p:blipFill rotWithShape="1">
          <a:blip r:embed="rId3" cstate="print">
            <a:extLst>
              <a:ext uri="{28A0092B-C50C-407E-A947-70E740481C1C}">
                <a14:useLocalDpi xmlns:a14="http://schemas.microsoft.com/office/drawing/2010/main" val="0"/>
              </a:ext>
            </a:extLst>
          </a:blip>
          <a:srcRect l="37878" t="43481" r="1" b="8182"/>
          <a:stretch/>
        </p:blipFill>
        <p:spPr bwMode="auto">
          <a:xfrm>
            <a:off x="5013149" y="5080827"/>
            <a:ext cx="1684676" cy="1300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26" name="図 25" descr="石原東幸福北　完成写真（ガレリア１）"/>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809" y="4971740"/>
            <a:ext cx="1880083" cy="1409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図 26"/>
          <p:cNvPicPr/>
          <p:nvPr/>
        </p:nvPicPr>
        <p:blipFill>
          <a:blip r:embed="rId5" cstate="email">
            <a:extLst>
              <a:ext uri="{28A0092B-C50C-407E-A947-70E740481C1C}">
                <a14:useLocalDpi xmlns:a14="http://schemas.microsoft.com/office/drawing/2010/main"/>
              </a:ext>
            </a:extLst>
          </a:blip>
          <a:stretch>
            <a:fillRect/>
          </a:stretch>
        </p:blipFill>
        <p:spPr>
          <a:xfrm>
            <a:off x="7004695" y="5104541"/>
            <a:ext cx="1915181" cy="12767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図 27"/>
          <p:cNvPicPr/>
          <p:nvPr/>
        </p:nvPicPr>
        <p:blipFill>
          <a:blip r:embed="rId6" cstate="print">
            <a:extLst>
              <a:ext uri="{28A0092B-C50C-407E-A947-70E740481C1C}">
                <a14:useLocalDpi xmlns:a14="http://schemas.microsoft.com/office/drawing/2010/main" val="0"/>
              </a:ext>
            </a:extLst>
          </a:blip>
          <a:stretch>
            <a:fillRect/>
          </a:stretch>
        </p:blipFill>
        <p:spPr>
          <a:xfrm>
            <a:off x="2764355" y="3071347"/>
            <a:ext cx="3068654" cy="1901901"/>
          </a:xfrm>
          <a:prstGeom prst="ellipse">
            <a:avLst/>
          </a:prstGeom>
          <a:ln>
            <a:noFill/>
          </a:ln>
          <a:effectLst>
            <a:softEdge rad="112500"/>
          </a:effectLst>
        </p:spPr>
      </p:pic>
      <p:pic>
        <p:nvPicPr>
          <p:cNvPr id="29" name="Picture 4" descr="東所やすらぎ広場"/>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5750091" y="2821959"/>
            <a:ext cx="2926365" cy="2191217"/>
          </a:xfrm>
          <a:prstGeom prst="ellipse">
            <a:avLst/>
          </a:prstGeom>
          <a:ln>
            <a:noFill/>
          </a:ln>
          <a:effectLst>
            <a:softEdge rad="112500"/>
          </a:effectLst>
          <a:extLst/>
        </p:spPr>
      </p:pic>
    </p:spTree>
    <p:extLst>
      <p:ext uri="{BB962C8B-B14F-4D97-AF65-F5344CB8AC3E}">
        <p14:creationId xmlns:p14="http://schemas.microsoft.com/office/powerpoint/2010/main" val="2399803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３</a:t>
            </a:r>
            <a:r>
              <a:rPr kumimoji="1" lang="ja-JP" altLang="en-US" sz="2000" b="1" dirty="0" smtClean="0">
                <a:solidFill>
                  <a:schemeClr val="tx1"/>
                </a:solidFill>
                <a:latin typeface="Arial" charset="0"/>
                <a:ea typeface="HG丸ｺﾞｼｯｸM-PRO" pitchFamily="48" charset="-128"/>
              </a:rPr>
              <a:t>．都市の居住魅力について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smtClean="0">
                <a:solidFill>
                  <a:schemeClr val="tx1"/>
                </a:solidFill>
                <a:latin typeface="Arial" charset="0"/>
                <a:ea typeface="HG丸ｺﾞｼｯｸM-PRO" pitchFamily="48" charset="-128"/>
              </a:rPr>
              <a:t>居住魅力を高め、豊かに住まうイメージ</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12</a:t>
            </a:fld>
            <a:endParaRPr kumimoji="1" lang="en-US" altLang="ja-JP" sz="1200">
              <a:solidFill>
                <a:schemeClr val="tx1"/>
              </a:solidFill>
              <a:latin typeface="HGSｺﾞｼｯｸM" pitchFamily="50" charset="-128"/>
              <a:ea typeface="HGSｺﾞｼｯｸM" pitchFamily="50" charset="-128"/>
            </a:endParaRPr>
          </a:p>
        </p:txBody>
      </p:sp>
      <p:sp>
        <p:nvSpPr>
          <p:cNvPr id="63" name="テキスト ボックス 62"/>
          <p:cNvSpPr txBox="1"/>
          <p:nvPr/>
        </p:nvSpPr>
        <p:spPr>
          <a:xfrm>
            <a:off x="323528" y="2866617"/>
            <a:ext cx="2071329" cy="3802743"/>
          </a:xfrm>
          <a:prstGeom prst="rect">
            <a:avLst/>
          </a:prstGeom>
          <a:noFill/>
          <a:ln>
            <a:solidFill>
              <a:schemeClr val="tx2">
                <a:lumMod val="60000"/>
                <a:lumOff val="40000"/>
              </a:schemeClr>
            </a:solidFill>
            <a:prstDash val="dash"/>
          </a:ln>
        </p:spPr>
        <p:txBody>
          <a:bodyPr wrap="square" lIns="0" tIns="0" rIns="0" bIns="0" rtlCol="0" anchor="ctr" anchorCtr="0">
            <a:noAutofit/>
          </a:bodyPr>
          <a:lstStyle/>
          <a:p>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467544" y="2970979"/>
            <a:ext cx="1800000" cy="216000"/>
          </a:xfrm>
          <a:prstGeom prst="roundRect">
            <a:avLst/>
          </a:prstGeom>
          <a:solidFill>
            <a:schemeClr val="bg1"/>
          </a:solidFill>
          <a:ln>
            <a:solidFill>
              <a:schemeClr val="tx2">
                <a:lumMod val="60000"/>
                <a:lumOff val="40000"/>
              </a:schemeClr>
            </a:solidFill>
          </a:ln>
        </p:spPr>
        <p:txBody>
          <a:bodyPr wrap="square" lIns="0" tIns="36000" rIns="0" bIns="36000" rtlCol="0" anchor="ctr" anchorCtr="0">
            <a:spAutoFit/>
          </a:bodyPr>
          <a:lstStyle/>
          <a:p>
            <a:pPr>
              <a:lnSpc>
                <a:spcPts val="1700"/>
              </a:lnSpc>
            </a:pPr>
            <a:r>
              <a:rPr kumimoji="1" lang="ja-JP" altLang="en-US" dirty="0">
                <a:solidFill>
                  <a:schemeClr val="tx1"/>
                </a:solidFill>
                <a:latin typeface="HG丸ｺﾞｼｯｸM-PRO" panose="020F0600000000000000" pitchFamily="50" charset="-128"/>
                <a:ea typeface="HG丸ｺﾞｼｯｸM-PRO" panose="020F0600000000000000" pitchFamily="50" charset="-128"/>
              </a:rPr>
              <a:t>住まい</a:t>
            </a:r>
          </a:p>
        </p:txBody>
      </p:sp>
      <p:sp>
        <p:nvSpPr>
          <p:cNvPr id="70" name="テキスト ボックス 69"/>
          <p:cNvSpPr txBox="1"/>
          <p:nvPr/>
        </p:nvSpPr>
        <p:spPr>
          <a:xfrm>
            <a:off x="467544" y="3262660"/>
            <a:ext cx="1800000" cy="241201"/>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地縁・愛着、ｺﾐｭﾆﾃｨ</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1" name="テキスト ボックス 70"/>
          <p:cNvSpPr txBox="1"/>
          <p:nvPr/>
        </p:nvSpPr>
        <p:spPr>
          <a:xfrm>
            <a:off x="467544" y="5688398"/>
            <a:ext cx="1800000" cy="216000"/>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歴史・文化</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2" name="テキスト ボックス 71"/>
          <p:cNvSpPr txBox="1"/>
          <p:nvPr/>
        </p:nvSpPr>
        <p:spPr>
          <a:xfrm>
            <a:off x="467544" y="4790992"/>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子育て・教育環境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3" name="テキスト ボックス 72"/>
          <p:cNvSpPr txBox="1"/>
          <p:nvPr/>
        </p:nvSpPr>
        <p:spPr>
          <a:xfrm>
            <a:off x="467544" y="5082673"/>
            <a:ext cx="1800000" cy="216000"/>
          </a:xfrm>
          <a:prstGeom prst="roundRect">
            <a:avLst/>
          </a:prstGeom>
          <a:solidFill>
            <a:srgbClr val="FFFF00"/>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医療・福祉環境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4" name="テキスト ボックス 73"/>
          <p:cNvSpPr txBox="1"/>
          <p:nvPr/>
        </p:nvSpPr>
        <p:spPr>
          <a:xfrm>
            <a:off x="467544" y="3579542"/>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防犯・安全性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5" name="テキスト ボックス 74"/>
          <p:cNvSpPr txBox="1"/>
          <p:nvPr/>
        </p:nvSpPr>
        <p:spPr>
          <a:xfrm>
            <a:off x="467544" y="3871223"/>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みどり・景観・街並み</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6" name="テキスト ボックス 75"/>
          <p:cNvSpPr txBox="1"/>
          <p:nvPr/>
        </p:nvSpPr>
        <p:spPr>
          <a:xfrm>
            <a:off x="467544" y="5374354"/>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ﾚｼﾞｬｰ・ｱﾐｭｰｽﾞﾒﾝﾄ</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7" name="テキスト ボックス 76"/>
          <p:cNvSpPr txBox="1"/>
          <p:nvPr/>
        </p:nvSpPr>
        <p:spPr>
          <a:xfrm>
            <a:off x="467544" y="4476948"/>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生活利便性</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78" name="テキスト ボックス 77"/>
          <p:cNvSpPr txBox="1"/>
          <p:nvPr/>
        </p:nvSpPr>
        <p:spPr>
          <a:xfrm>
            <a:off x="467544" y="5980079"/>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a:solidFill>
                  <a:schemeClr val="tx1"/>
                </a:solidFill>
                <a:latin typeface="HG丸ｺﾞｼｯｸM-PRO" panose="020F0600000000000000" pitchFamily="50" charset="-128"/>
                <a:ea typeface="HG丸ｺﾞｼｯｸM-PRO" panose="020F0600000000000000" pitchFamily="50" charset="-128"/>
              </a:rPr>
              <a:t>豊か</a:t>
            </a: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な</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自然環境</a:t>
            </a:r>
          </a:p>
        </p:txBody>
      </p:sp>
      <p:sp>
        <p:nvSpPr>
          <p:cNvPr id="79" name="テキスト ボックス 78"/>
          <p:cNvSpPr txBox="1"/>
          <p:nvPr/>
        </p:nvSpPr>
        <p:spPr>
          <a:xfrm>
            <a:off x="463599" y="6271756"/>
            <a:ext cx="1807890" cy="238363"/>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交通利便性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80" name="テキスト ボックス 79"/>
          <p:cNvSpPr txBox="1"/>
          <p:nvPr/>
        </p:nvSpPr>
        <p:spPr>
          <a:xfrm>
            <a:off x="467544" y="4162904"/>
            <a:ext cx="1800000" cy="238363"/>
          </a:xfrm>
          <a:prstGeom prst="roundRect">
            <a:avLst/>
          </a:prstGeom>
          <a:solidFill>
            <a:srgbClr val="FFFF00"/>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職・働く</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場</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30" name="図 29"/>
          <p:cNvPicPr/>
          <p:nvPr/>
        </p:nvPicPr>
        <p:blipFill rotWithShape="1">
          <a:blip r:embed="rId3">
            <a:extLst>
              <a:ext uri="{28A0092B-C50C-407E-A947-70E740481C1C}">
                <a14:useLocalDpi xmlns:a14="http://schemas.microsoft.com/office/drawing/2010/main" val="0"/>
              </a:ext>
            </a:extLst>
          </a:blip>
          <a:srcRect t="31334" r="63763"/>
          <a:stretch/>
        </p:blipFill>
        <p:spPr>
          <a:xfrm>
            <a:off x="6678554" y="4987387"/>
            <a:ext cx="2123344" cy="128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2583838" y="5006992"/>
            <a:ext cx="1989807" cy="118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32" name="図 3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5514" y="3040222"/>
            <a:ext cx="1402287" cy="1122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図 32" descr="説明: D:\hasegawato\Desktop\新しいフォルダー\センター地区.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4938406"/>
            <a:ext cx="1676528" cy="12677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図 34"/>
          <p:cNvPicPr/>
          <p:nvPr/>
        </p:nvPicPr>
        <p:blipFill rotWithShape="1">
          <a:blip r:embed="rId7" cstate="email">
            <a:extLst>
              <a:ext uri="{28A0092B-C50C-407E-A947-70E740481C1C}">
                <a14:useLocalDpi xmlns:a14="http://schemas.microsoft.com/office/drawing/2010/main"/>
              </a:ext>
            </a:extLst>
          </a:blip>
          <a:srcRect r="31169"/>
          <a:stretch/>
        </p:blipFill>
        <p:spPr bwMode="auto">
          <a:xfrm>
            <a:off x="4851495" y="3037166"/>
            <a:ext cx="2497060" cy="1222693"/>
          </a:xfrm>
          <a:prstGeom prst="ellipse">
            <a:avLst/>
          </a:prstGeom>
          <a:ln>
            <a:noFill/>
          </a:ln>
          <a:effectLst>
            <a:softEdge rad="112500"/>
          </a:effectLst>
          <a:extLst>
            <a:ext uri="{53640926-AAD7-44D8-BBD7-CCE9431645EC}">
              <a14:shadowObscured xmlns:a14="http://schemas.microsoft.com/office/drawing/2010/main"/>
            </a:ext>
          </a:extLst>
        </p:spPr>
      </p:pic>
      <p:pic>
        <p:nvPicPr>
          <p:cNvPr id="36" name="Picture 2"/>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0782" y="3437045"/>
            <a:ext cx="2171116" cy="1645628"/>
          </a:xfrm>
          <a:prstGeom prst="ellipse">
            <a:avLst/>
          </a:prstGeom>
          <a:ln>
            <a:noFill/>
          </a:ln>
          <a:effectLst>
            <a:softEdge rad="112500"/>
          </a:effectLst>
          <a:extLst/>
        </p:spPr>
      </p:pic>
      <p:sp>
        <p:nvSpPr>
          <p:cNvPr id="38" name="正方形/長方形 37"/>
          <p:cNvSpPr/>
          <p:nvPr/>
        </p:nvSpPr>
        <p:spPr>
          <a:xfrm>
            <a:off x="72488" y="476766"/>
            <a:ext cx="8892000" cy="432000"/>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77800" algn="l">
              <a:spcAft>
                <a:spcPts val="0"/>
              </a:spcAft>
            </a:pPr>
            <a:r>
              <a:rPr lang="ja-JP" altLang="ja-JP" sz="2400" b="1" kern="100" dirty="0">
                <a:ea typeface="Meiryo UI"/>
                <a:cs typeface="Times New Roman"/>
              </a:rPr>
              <a:t>働く・学ぶ・遊び場充実、住まい広々、子育てを楽しむくらし</a:t>
            </a:r>
            <a:endParaRPr lang="ja-JP" altLang="ja-JP" sz="1600" kern="100" dirty="0">
              <a:ea typeface="ＭＳ 明朝"/>
              <a:cs typeface="Times New Roman"/>
            </a:endParaRPr>
          </a:p>
        </p:txBody>
      </p:sp>
      <p:sp>
        <p:nvSpPr>
          <p:cNvPr id="39" name="テキスト ボックス 2"/>
          <p:cNvSpPr txBox="1">
            <a:spLocks noChangeArrowheads="1"/>
          </p:cNvSpPr>
          <p:nvPr/>
        </p:nvSpPr>
        <p:spPr bwMode="auto">
          <a:xfrm>
            <a:off x="252482" y="1016766"/>
            <a:ext cx="8566082" cy="1800000"/>
          </a:xfrm>
          <a:prstGeom prst="roundRect">
            <a:avLst>
              <a:gd name="adj" fmla="val 7290"/>
            </a:avLst>
          </a:prstGeom>
          <a:solidFill>
            <a:srgbClr val="FFFFFF"/>
          </a:solidFill>
          <a:ln w="9525">
            <a:solidFill>
              <a:schemeClr val="tx2">
                <a:lumMod val="75000"/>
              </a:schemeClr>
            </a:solidFill>
            <a:miter lim="800000"/>
            <a:headEnd/>
            <a:tailEnd/>
          </a:ln>
        </p:spPr>
        <p:txBody>
          <a:bodyPr rot="0" vert="horz" wrap="square" lIns="36000" tIns="3600" rIns="36000" bIns="0" anchor="ctr" anchorCtr="0">
            <a:noAutofit/>
          </a:bodyPr>
          <a:lstStyle/>
          <a:p>
            <a:pPr marL="179705" indent="-179705" algn="just">
              <a:lnSpc>
                <a:spcPts val="2700"/>
              </a:lnSpc>
              <a:spcAft>
                <a:spcPts val="0"/>
              </a:spcAft>
            </a:pPr>
            <a:r>
              <a:rPr lang="en-US" altLang="ja-JP" sz="1800" kern="100" dirty="0">
                <a:solidFill>
                  <a:schemeClr val="tx1"/>
                </a:solidFill>
                <a:latin typeface="Meiryo UI"/>
                <a:ea typeface="Meiryo UI"/>
                <a:cs typeface="Meiryo UI"/>
                <a:sym typeface="Wingdings 2"/>
              </a:rPr>
              <a:t></a:t>
            </a:r>
            <a:r>
              <a:rPr lang="en-US" altLang="ja-JP" sz="1800" kern="100" dirty="0">
                <a:solidFill>
                  <a:schemeClr val="tx1"/>
                </a:solidFill>
                <a:latin typeface="Meiryo UI"/>
                <a:ea typeface="ＭＳ 明朝"/>
                <a:cs typeface="Times New Roman"/>
              </a:rPr>
              <a:t> </a:t>
            </a:r>
            <a:r>
              <a:rPr lang="ja-JP" altLang="ja-JP" sz="1800" kern="100" dirty="0">
                <a:solidFill>
                  <a:schemeClr val="tx1"/>
                </a:solidFill>
                <a:latin typeface="Century"/>
                <a:ea typeface="Meiryo UI"/>
                <a:cs typeface="Times New Roman"/>
              </a:rPr>
              <a:t>かつてベッドタウンと呼ばれていたニュータウンは、今では働く・学ぶ・遊ぶ場が充実し、広々とした住まいの近くで働けて、子育ても楽しく、子どももすくすくとくらすことができます。</a:t>
            </a:r>
            <a:endParaRPr lang="ja-JP" altLang="ja-JP" sz="1800" kern="100" dirty="0">
              <a:solidFill>
                <a:schemeClr val="tx1"/>
              </a:solidFill>
              <a:latin typeface="Century"/>
              <a:ea typeface="ＭＳ 明朝"/>
              <a:cs typeface="Times New Roman"/>
            </a:endParaRPr>
          </a:p>
          <a:p>
            <a:pPr marL="179705" indent="-179705" algn="just">
              <a:lnSpc>
                <a:spcPts val="2700"/>
              </a:lnSpc>
              <a:spcAft>
                <a:spcPts val="0"/>
              </a:spcAft>
            </a:pPr>
            <a:r>
              <a:rPr lang="en-US" altLang="ja-JP" sz="1800" kern="100" dirty="0">
                <a:solidFill>
                  <a:schemeClr val="tx1"/>
                </a:solidFill>
                <a:latin typeface="Meiryo UI"/>
                <a:ea typeface="Meiryo UI"/>
                <a:cs typeface="Meiryo UI"/>
                <a:sym typeface="Wingdings 2"/>
              </a:rPr>
              <a:t></a:t>
            </a:r>
            <a:r>
              <a:rPr lang="en-US" altLang="ja-JP" sz="1800" kern="100" dirty="0">
                <a:solidFill>
                  <a:schemeClr val="tx1"/>
                </a:solidFill>
                <a:latin typeface="Meiryo UI"/>
                <a:ea typeface="ＭＳ 明朝"/>
                <a:cs typeface="Times New Roman"/>
              </a:rPr>
              <a:t> </a:t>
            </a:r>
            <a:r>
              <a:rPr lang="ja-JP" altLang="ja-JP" sz="1800" kern="100" dirty="0">
                <a:solidFill>
                  <a:schemeClr val="tx1"/>
                </a:solidFill>
                <a:latin typeface="Century"/>
                <a:ea typeface="Meiryo UI"/>
                <a:cs typeface="Times New Roman"/>
              </a:rPr>
              <a:t>都心へのアクセス性もよく、すぐそばには豊かな自然があふれており、だれもがいきいきとくらすことができます。</a:t>
            </a:r>
            <a:endParaRPr lang="ja-JP" altLang="ja-JP" sz="1800" kern="100" dirty="0">
              <a:solidFill>
                <a:schemeClr val="tx1"/>
              </a:solidFill>
              <a:latin typeface="Century"/>
              <a:ea typeface="ＭＳ 明朝"/>
              <a:cs typeface="Times New Roman"/>
            </a:endParaRPr>
          </a:p>
        </p:txBody>
      </p:sp>
      <p:pic>
        <p:nvPicPr>
          <p:cNvPr id="34" name="図 33" descr="DSCN3890_01 (2)"/>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3271" y="3458931"/>
            <a:ext cx="1932619" cy="1479475"/>
          </a:xfrm>
          <a:prstGeom prst="ellipse">
            <a:avLst/>
          </a:prstGeom>
          <a:ln>
            <a:noFill/>
          </a:ln>
          <a:effectLst>
            <a:softEdge rad="112500"/>
          </a:effectLst>
        </p:spPr>
      </p:pic>
    </p:spTree>
    <p:extLst>
      <p:ext uri="{BB962C8B-B14F-4D97-AF65-F5344CB8AC3E}">
        <p14:creationId xmlns:p14="http://schemas.microsoft.com/office/powerpoint/2010/main" val="3611867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３</a:t>
            </a:r>
            <a:r>
              <a:rPr kumimoji="1" lang="ja-JP" altLang="en-US" sz="2000" b="1" dirty="0" smtClean="0">
                <a:solidFill>
                  <a:schemeClr val="tx1"/>
                </a:solidFill>
                <a:latin typeface="Arial" charset="0"/>
                <a:ea typeface="HG丸ｺﾞｼｯｸM-PRO" pitchFamily="48" charset="-128"/>
              </a:rPr>
              <a:t>．都市の居住魅力について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smtClean="0">
                <a:solidFill>
                  <a:schemeClr val="tx1"/>
                </a:solidFill>
                <a:latin typeface="Arial" charset="0"/>
                <a:ea typeface="HG丸ｺﾞｼｯｸM-PRO" pitchFamily="48" charset="-128"/>
              </a:rPr>
              <a:t>居住魅力を高め、豊かに住まうイメージ</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13</a:t>
            </a:fld>
            <a:endParaRPr kumimoji="1" lang="en-US" altLang="ja-JP" sz="1200">
              <a:solidFill>
                <a:schemeClr val="tx1"/>
              </a:solidFill>
              <a:latin typeface="HGSｺﾞｼｯｸM" pitchFamily="50" charset="-128"/>
              <a:ea typeface="HGSｺﾞｼｯｸM" pitchFamily="50" charset="-128"/>
            </a:endParaRPr>
          </a:p>
        </p:txBody>
      </p:sp>
      <p:sp>
        <p:nvSpPr>
          <p:cNvPr id="63" name="テキスト ボックス 62"/>
          <p:cNvSpPr txBox="1"/>
          <p:nvPr/>
        </p:nvSpPr>
        <p:spPr>
          <a:xfrm>
            <a:off x="323528" y="2866617"/>
            <a:ext cx="2071329" cy="3802743"/>
          </a:xfrm>
          <a:prstGeom prst="rect">
            <a:avLst/>
          </a:prstGeom>
          <a:noFill/>
          <a:ln>
            <a:solidFill>
              <a:schemeClr val="tx2">
                <a:lumMod val="60000"/>
                <a:lumOff val="40000"/>
              </a:schemeClr>
            </a:solidFill>
            <a:prstDash val="dash"/>
          </a:ln>
        </p:spPr>
        <p:txBody>
          <a:bodyPr wrap="square" lIns="0" tIns="0" rIns="0" bIns="0" rtlCol="0" anchor="ctr" anchorCtr="0">
            <a:noAutofit/>
          </a:bodyPr>
          <a:lstStyle/>
          <a:p>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467544" y="2970979"/>
            <a:ext cx="1800000" cy="216000"/>
          </a:xfrm>
          <a:prstGeom prst="roundRect">
            <a:avLst/>
          </a:prstGeom>
          <a:solidFill>
            <a:schemeClr val="bg1"/>
          </a:solidFill>
          <a:ln>
            <a:solidFill>
              <a:schemeClr val="tx2">
                <a:lumMod val="60000"/>
                <a:lumOff val="40000"/>
              </a:schemeClr>
            </a:solidFill>
          </a:ln>
        </p:spPr>
        <p:txBody>
          <a:bodyPr wrap="square" lIns="0" tIns="36000" rIns="0" bIns="36000" rtlCol="0" anchor="ctr" anchorCtr="0">
            <a:spAutoFit/>
          </a:bodyPr>
          <a:lstStyle/>
          <a:p>
            <a:pPr>
              <a:lnSpc>
                <a:spcPts val="1700"/>
              </a:lnSpc>
            </a:pPr>
            <a:r>
              <a:rPr kumimoji="1" lang="ja-JP" altLang="en-US" dirty="0">
                <a:solidFill>
                  <a:schemeClr val="tx1"/>
                </a:solidFill>
                <a:latin typeface="HG丸ｺﾞｼｯｸM-PRO" panose="020F0600000000000000" pitchFamily="50" charset="-128"/>
                <a:ea typeface="HG丸ｺﾞｼｯｸM-PRO" panose="020F0600000000000000" pitchFamily="50" charset="-128"/>
              </a:rPr>
              <a:t>住まい</a:t>
            </a:r>
          </a:p>
        </p:txBody>
      </p:sp>
      <p:sp>
        <p:nvSpPr>
          <p:cNvPr id="70" name="テキスト ボックス 69"/>
          <p:cNvSpPr txBox="1"/>
          <p:nvPr/>
        </p:nvSpPr>
        <p:spPr>
          <a:xfrm>
            <a:off x="467544" y="3262660"/>
            <a:ext cx="1800000" cy="241201"/>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地縁・愛着、ｺﾐｭﾆﾃｨ</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1" name="テキスト ボックス 70"/>
          <p:cNvSpPr txBox="1"/>
          <p:nvPr/>
        </p:nvSpPr>
        <p:spPr>
          <a:xfrm>
            <a:off x="467544" y="5688398"/>
            <a:ext cx="1800000" cy="216000"/>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歴史・文化</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2" name="テキスト ボックス 71"/>
          <p:cNvSpPr txBox="1"/>
          <p:nvPr/>
        </p:nvSpPr>
        <p:spPr>
          <a:xfrm>
            <a:off x="467544" y="4790992"/>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子育て・教育環境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3" name="テキスト ボックス 72"/>
          <p:cNvSpPr txBox="1"/>
          <p:nvPr/>
        </p:nvSpPr>
        <p:spPr>
          <a:xfrm>
            <a:off x="467544" y="5082673"/>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医療・福祉環境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4" name="テキスト ボックス 73"/>
          <p:cNvSpPr txBox="1"/>
          <p:nvPr/>
        </p:nvSpPr>
        <p:spPr>
          <a:xfrm>
            <a:off x="467544" y="3579542"/>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防犯・安全性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5" name="テキスト ボックス 74"/>
          <p:cNvSpPr txBox="1"/>
          <p:nvPr/>
        </p:nvSpPr>
        <p:spPr>
          <a:xfrm>
            <a:off x="467544" y="3871223"/>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みどり・景観・街並み</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6" name="テキスト ボックス 75"/>
          <p:cNvSpPr txBox="1"/>
          <p:nvPr/>
        </p:nvSpPr>
        <p:spPr>
          <a:xfrm>
            <a:off x="467544" y="5374354"/>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ﾚｼﾞｬｰ・ｱﾐｭｰｽﾞﾒﾝﾄ</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7" name="テキスト ボックス 76"/>
          <p:cNvSpPr txBox="1"/>
          <p:nvPr/>
        </p:nvSpPr>
        <p:spPr>
          <a:xfrm>
            <a:off x="467544" y="4476948"/>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生活利便性</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78" name="テキスト ボックス 77"/>
          <p:cNvSpPr txBox="1"/>
          <p:nvPr/>
        </p:nvSpPr>
        <p:spPr>
          <a:xfrm>
            <a:off x="467544" y="5980079"/>
            <a:ext cx="1800000" cy="216000"/>
          </a:xfrm>
          <a:prstGeom prst="roundRect">
            <a:avLst/>
          </a:prstGeom>
          <a:solidFill>
            <a:schemeClr val="accent6">
              <a:lumMod val="75000"/>
            </a:schemeClr>
          </a:solidFill>
          <a:ln>
            <a:solidFill>
              <a:schemeClr val="tx2">
                <a:lumMod val="60000"/>
                <a:lumOff val="40000"/>
              </a:schemeClr>
            </a:solidFill>
          </a:ln>
        </p:spPr>
        <p:txBody>
          <a:bodyPr wrap="square" lIns="0" tIns="0" rIns="0" bIns="0" rtlCol="0" anchor="ctr" anchorCtr="0">
            <a:spAutoFit/>
          </a:bodyPr>
          <a:lstStyle/>
          <a:p>
            <a:r>
              <a:rPr kumimoji="1" lang="ja-JP" altLang="en-US" dirty="0">
                <a:solidFill>
                  <a:schemeClr val="tx1"/>
                </a:solidFill>
                <a:latin typeface="HG丸ｺﾞｼｯｸM-PRO" panose="020F0600000000000000" pitchFamily="50" charset="-128"/>
                <a:ea typeface="HG丸ｺﾞｼｯｸM-PRO" panose="020F0600000000000000" pitchFamily="50" charset="-128"/>
              </a:rPr>
              <a:t>豊か</a:t>
            </a: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な</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自然環境</a:t>
            </a:r>
          </a:p>
        </p:txBody>
      </p:sp>
      <p:sp>
        <p:nvSpPr>
          <p:cNvPr id="79" name="テキスト ボックス 78"/>
          <p:cNvSpPr txBox="1"/>
          <p:nvPr/>
        </p:nvSpPr>
        <p:spPr>
          <a:xfrm>
            <a:off x="463599" y="6271756"/>
            <a:ext cx="1807890" cy="238363"/>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交通利便性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80" name="テキスト ボックス 79"/>
          <p:cNvSpPr txBox="1"/>
          <p:nvPr/>
        </p:nvSpPr>
        <p:spPr>
          <a:xfrm>
            <a:off x="467544" y="4162904"/>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職・働く</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場</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38" name="正方形/長方形 37"/>
          <p:cNvSpPr/>
          <p:nvPr/>
        </p:nvSpPr>
        <p:spPr>
          <a:xfrm>
            <a:off x="72488" y="476766"/>
            <a:ext cx="8892000" cy="432000"/>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2400" b="1" dirty="0">
                <a:latin typeface="Meiryo UI" panose="020B0604030504040204" pitchFamily="50" charset="-128"/>
                <a:ea typeface="Meiryo UI" panose="020B0604030504040204" pitchFamily="50" charset="-128"/>
                <a:cs typeface="Meiryo UI" panose="020B0604030504040204" pitchFamily="50" charset="-128"/>
              </a:rPr>
              <a:t>徹底的イナカ</a:t>
            </a:r>
            <a:r>
              <a:rPr lang="ja-JP" altLang="ja-JP" sz="2400" b="1" dirty="0" err="1">
                <a:latin typeface="Meiryo UI" panose="020B0604030504040204" pitchFamily="50" charset="-128"/>
                <a:ea typeface="Meiryo UI" panose="020B0604030504040204" pitchFamily="50" charset="-128"/>
                <a:cs typeface="Meiryo UI" panose="020B0604030504040204" pitchFamily="50" charset="-128"/>
              </a:rPr>
              <a:t>ぐら</a:t>
            </a:r>
            <a:r>
              <a:rPr lang="ja-JP" altLang="ja-JP" sz="2400" b="1" dirty="0">
                <a:latin typeface="Meiryo UI" panose="020B0604030504040204" pitchFamily="50" charset="-128"/>
                <a:ea typeface="Meiryo UI" panose="020B0604030504040204" pitchFamily="50" charset="-128"/>
                <a:cs typeface="Meiryo UI" panose="020B0604030504040204" pitchFamily="50" charset="-128"/>
              </a:rPr>
              <a:t>し、イナカぐらしときどきトカイ</a:t>
            </a:r>
            <a:endParaRPr lang="ja-JP"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2"/>
          <p:cNvSpPr txBox="1">
            <a:spLocks noChangeArrowheads="1"/>
          </p:cNvSpPr>
          <p:nvPr/>
        </p:nvSpPr>
        <p:spPr bwMode="auto">
          <a:xfrm>
            <a:off x="107504" y="1016766"/>
            <a:ext cx="8748000" cy="1440000"/>
          </a:xfrm>
          <a:prstGeom prst="roundRect">
            <a:avLst>
              <a:gd name="adj" fmla="val 7290"/>
            </a:avLst>
          </a:prstGeom>
          <a:solidFill>
            <a:srgbClr val="FFFFFF"/>
          </a:solidFill>
          <a:ln w="9525">
            <a:solidFill>
              <a:schemeClr val="tx2">
                <a:lumMod val="75000"/>
              </a:schemeClr>
            </a:solidFill>
            <a:miter lim="800000"/>
            <a:headEnd/>
            <a:tailEnd/>
          </a:ln>
        </p:spPr>
        <p:txBody>
          <a:bodyPr rot="0" vert="horz" wrap="square" lIns="36000" tIns="3600" rIns="36000" bIns="0" anchor="ctr" anchorCtr="0">
            <a:noAutofit/>
          </a:bodyPr>
          <a:lstStyle/>
          <a:p>
            <a:pPr algn="l">
              <a:lnSpc>
                <a:spcPts val="2700"/>
              </a:lnSpc>
            </a:pP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豊かな農空間、海・山・川といった自然の中で、徹底的なイナカ</a:t>
            </a:r>
            <a:r>
              <a:rPr lang="ja-JP" altLang="ja-JP"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ぐら</a:t>
            </a:r>
            <a:r>
              <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し・アウトドアなくらしを満喫。</a:t>
            </a:r>
          </a:p>
          <a:p>
            <a:pPr marL="182563" indent="-182563" algn="l">
              <a:lnSpc>
                <a:spcPts val="2700"/>
              </a:lnSpc>
            </a:pP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ときどきトカイが恋しくなっても、電車や車で</a:t>
            </a:r>
            <a:r>
              <a:rPr lang="ja-JP" altLang="ja-JP" sz="18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ひとっ</a:t>
            </a:r>
            <a:r>
              <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とび。マルチハビテーションにも、もってこいの利便性です。</a:t>
            </a:r>
          </a:p>
        </p:txBody>
      </p:sp>
      <p:pic>
        <p:nvPicPr>
          <p:cNvPr id="25" name="図 24" descr="\\keikaku_server2\share\H27-進行業務都市施設部計画課\H27_26_150151_住宅まちづくり政策立案のための基礎調査業務_大阪府\04_作業データ\0401_検討資料\ビジョン関連\素材\能勢町長谷1.jpg"/>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485167" y="4864921"/>
            <a:ext cx="1867008" cy="1244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図 29" descr="\\keikaku_server2\share\H27-進行業務都市施設部計画課\H27_26_150151_住宅まちづくり政策立案のための基礎調査業務_大阪府\04_作業データ\0401_検討資料\ビジョン関連\素材\漁村（他府県３）.jpg"/>
          <p:cNvPicPr/>
          <p:nvPr/>
        </p:nvPicPr>
        <p:blipFill>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6172866" y="5423913"/>
            <a:ext cx="1842200" cy="12223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図 30" descr="\\keikaku_server2\share\H27-進行業務都市施設部計画課\H27_26_150151_住宅まちづくり政策立案のための基礎調査業務_大阪府\04_作業データ\0401_検討資料\ビジョン関連\素材\漁村（他府県１）.jpg"/>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7162882" y="4583440"/>
            <a:ext cx="1655682" cy="1241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図 31"/>
          <p:cNvPicPr/>
          <p:nvPr/>
        </p:nvPicPr>
        <p:blipFill>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a:ext>
            </a:extLst>
          </a:blip>
          <a:stretch>
            <a:fillRect/>
          </a:stretch>
        </p:blipFill>
        <p:spPr>
          <a:xfrm>
            <a:off x="4030893" y="5374354"/>
            <a:ext cx="1699123" cy="12774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図 32"/>
          <p:cNvPicPr/>
          <p:nvPr/>
        </p:nvPicPr>
        <p:blipFill>
          <a:blip r:embed="rId11" cstate="email">
            <a:extLst>
              <a:ext uri="{BEBA8EAE-BF5A-486C-A8C5-ECC9F3942E4B}">
                <a14:imgProps xmlns:a14="http://schemas.microsoft.com/office/drawing/2010/main">
                  <a14:imgLayer r:embed="rId12">
                    <a14:imgEffect>
                      <a14:artisticLineDrawing/>
                    </a14:imgEffect>
                  </a14:imgLayer>
                </a14:imgProps>
              </a:ext>
              <a:ext uri="{28A0092B-C50C-407E-A947-70E740481C1C}">
                <a14:useLocalDpi xmlns:a14="http://schemas.microsoft.com/office/drawing/2010/main"/>
              </a:ext>
            </a:extLst>
          </a:blip>
          <a:stretch>
            <a:fillRect/>
          </a:stretch>
        </p:blipFill>
        <p:spPr>
          <a:xfrm>
            <a:off x="6207186" y="2716134"/>
            <a:ext cx="2303022" cy="1726815"/>
          </a:xfrm>
          <a:prstGeom prst="ellipse">
            <a:avLst/>
          </a:prstGeom>
          <a:ln>
            <a:noFill/>
          </a:ln>
          <a:effectLst>
            <a:softEdge rad="112500"/>
          </a:effectLst>
        </p:spPr>
      </p:pic>
      <p:pic>
        <p:nvPicPr>
          <p:cNvPr id="34" name="Picture 6" descr="クリックすると新しいウィンドウで開きます"/>
          <p:cNvPicPr/>
          <p:nvPr/>
        </p:nvPicPr>
        <p:blipFill>
          <a:blip r:embed="rId13" cstate="email">
            <a:extLst>
              <a:ext uri="{BEBA8EAE-BF5A-486C-A8C5-ECC9F3942E4B}">
                <a14:imgProps xmlns:a14="http://schemas.microsoft.com/office/drawing/2010/main">
                  <a14:imgLayer r:embed="rId14">
                    <a14:imgEffect>
                      <a14:artisticLineDrawing/>
                    </a14:imgEffect>
                  </a14:imgLayer>
                </a14:imgProps>
              </a:ext>
              <a:ext uri="{28A0092B-C50C-407E-A947-70E740481C1C}">
                <a14:useLocalDpi xmlns:a14="http://schemas.microsoft.com/office/drawing/2010/main"/>
              </a:ext>
            </a:extLst>
          </a:blip>
          <a:srcRect/>
          <a:stretch>
            <a:fillRect/>
          </a:stretch>
        </p:blipFill>
        <p:spPr bwMode="auto">
          <a:xfrm>
            <a:off x="2527759" y="2594819"/>
            <a:ext cx="2352696" cy="1649146"/>
          </a:xfrm>
          <a:prstGeom prst="ellipse">
            <a:avLst/>
          </a:prstGeom>
          <a:ln>
            <a:noFill/>
          </a:ln>
          <a:effectLst>
            <a:softEdge rad="112500"/>
          </a:effectLst>
          <a:extLst/>
        </p:spPr>
      </p:pic>
      <p:pic>
        <p:nvPicPr>
          <p:cNvPr id="35" name="図 34" descr="説明: 説明: C:\Users\taniyamah\AppData\Local\Microsoft\Windows\Temporary Internet Files\Content.Word\IMG_0795_025.jpg"/>
          <p:cNvPicPr/>
          <p:nvPr/>
        </p:nvPicPr>
        <p:blipFill>
          <a:blip r:embed="rId15" cstate="email">
            <a:extLst>
              <a:ext uri="{28A0092B-C50C-407E-A947-70E740481C1C}">
                <a14:useLocalDpi xmlns:a14="http://schemas.microsoft.com/office/drawing/2010/main"/>
              </a:ext>
            </a:extLst>
          </a:blip>
          <a:srcRect/>
          <a:stretch>
            <a:fillRect/>
          </a:stretch>
        </p:blipFill>
        <p:spPr bwMode="auto">
          <a:xfrm>
            <a:off x="4361481" y="3487352"/>
            <a:ext cx="2370759" cy="1765651"/>
          </a:xfrm>
          <a:prstGeom prst="ellipse">
            <a:avLst/>
          </a:prstGeom>
          <a:ln>
            <a:noFill/>
          </a:ln>
          <a:effectLst>
            <a:softEdge rad="112500"/>
          </a:effectLst>
        </p:spPr>
      </p:pic>
    </p:spTree>
    <p:extLst>
      <p:ext uri="{BB962C8B-B14F-4D97-AF65-F5344CB8AC3E}">
        <p14:creationId xmlns:p14="http://schemas.microsoft.com/office/powerpoint/2010/main" val="4168777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３</a:t>
            </a:r>
            <a:r>
              <a:rPr kumimoji="1" lang="ja-JP" altLang="en-US" sz="2000" b="1" dirty="0" smtClean="0">
                <a:solidFill>
                  <a:schemeClr val="tx1"/>
                </a:solidFill>
                <a:latin typeface="Arial" charset="0"/>
                <a:ea typeface="HG丸ｺﾞｼｯｸM-PRO" pitchFamily="48" charset="-128"/>
              </a:rPr>
              <a:t>．都市の居住魅力について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smtClean="0">
                <a:solidFill>
                  <a:schemeClr val="tx1"/>
                </a:solidFill>
                <a:latin typeface="Arial" charset="0"/>
                <a:ea typeface="HG丸ｺﾞｼｯｸM-PRO" pitchFamily="48" charset="-128"/>
              </a:rPr>
              <a:t>居住魅力を高め、豊かに住まうイメージ</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14</a:t>
            </a:fld>
            <a:endParaRPr kumimoji="1" lang="en-US" altLang="ja-JP" sz="1200">
              <a:solidFill>
                <a:schemeClr val="tx1"/>
              </a:solidFill>
              <a:latin typeface="HGSｺﾞｼｯｸM" pitchFamily="50" charset="-128"/>
              <a:ea typeface="HGSｺﾞｼｯｸM" pitchFamily="50" charset="-128"/>
            </a:endParaRPr>
          </a:p>
        </p:txBody>
      </p:sp>
      <p:sp>
        <p:nvSpPr>
          <p:cNvPr id="63" name="テキスト ボックス 62"/>
          <p:cNvSpPr txBox="1"/>
          <p:nvPr/>
        </p:nvSpPr>
        <p:spPr>
          <a:xfrm>
            <a:off x="251520" y="2708920"/>
            <a:ext cx="2071329" cy="3802743"/>
          </a:xfrm>
          <a:prstGeom prst="rect">
            <a:avLst/>
          </a:prstGeom>
          <a:noFill/>
          <a:ln>
            <a:solidFill>
              <a:schemeClr val="tx2">
                <a:lumMod val="60000"/>
                <a:lumOff val="40000"/>
              </a:schemeClr>
            </a:solidFill>
            <a:prstDash val="dash"/>
          </a:ln>
        </p:spPr>
        <p:txBody>
          <a:bodyPr wrap="square" lIns="0" tIns="0" rIns="0" bIns="0" rtlCol="0" anchor="ctr" anchorCtr="0">
            <a:noAutofit/>
          </a:bodyPr>
          <a:lstStyle/>
          <a:p>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395536" y="2813282"/>
            <a:ext cx="1800000" cy="216000"/>
          </a:xfrm>
          <a:prstGeom prst="roundRect">
            <a:avLst/>
          </a:prstGeom>
          <a:solidFill>
            <a:schemeClr val="bg1"/>
          </a:solidFill>
          <a:ln>
            <a:solidFill>
              <a:schemeClr val="tx2">
                <a:lumMod val="60000"/>
                <a:lumOff val="40000"/>
              </a:schemeClr>
            </a:solidFill>
          </a:ln>
        </p:spPr>
        <p:txBody>
          <a:bodyPr wrap="square" lIns="0" tIns="36000" rIns="0" bIns="36000" rtlCol="0" anchor="ctr" anchorCtr="0">
            <a:spAutoFit/>
          </a:bodyPr>
          <a:lstStyle/>
          <a:p>
            <a:pPr>
              <a:lnSpc>
                <a:spcPts val="1700"/>
              </a:lnSpc>
            </a:pPr>
            <a:r>
              <a:rPr kumimoji="1" lang="ja-JP" altLang="en-US" dirty="0">
                <a:solidFill>
                  <a:schemeClr val="tx1"/>
                </a:solidFill>
                <a:latin typeface="HG丸ｺﾞｼｯｸM-PRO" panose="020F0600000000000000" pitchFamily="50" charset="-128"/>
                <a:ea typeface="HG丸ｺﾞｼｯｸM-PRO" panose="020F0600000000000000" pitchFamily="50" charset="-128"/>
              </a:rPr>
              <a:t>住まい</a:t>
            </a:r>
          </a:p>
        </p:txBody>
      </p:sp>
      <p:sp>
        <p:nvSpPr>
          <p:cNvPr id="70" name="テキスト ボックス 69"/>
          <p:cNvSpPr txBox="1"/>
          <p:nvPr/>
        </p:nvSpPr>
        <p:spPr>
          <a:xfrm>
            <a:off x="395536" y="3104963"/>
            <a:ext cx="1800000" cy="241201"/>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地縁・愛着、ｺﾐｭﾆﾃｨ</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1" name="テキスト ボックス 70"/>
          <p:cNvSpPr txBox="1"/>
          <p:nvPr/>
        </p:nvSpPr>
        <p:spPr>
          <a:xfrm>
            <a:off x="395536" y="5530701"/>
            <a:ext cx="1800000" cy="216000"/>
          </a:xfrm>
          <a:prstGeom prst="roundRect">
            <a:avLst/>
          </a:prstGeom>
          <a:solidFill>
            <a:schemeClr val="accent6">
              <a:lumMod val="75000"/>
            </a:schemeClr>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歴史・文化</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2" name="テキスト ボックス 71"/>
          <p:cNvSpPr txBox="1"/>
          <p:nvPr/>
        </p:nvSpPr>
        <p:spPr>
          <a:xfrm>
            <a:off x="395536" y="4633295"/>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子育て・教育環境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3" name="テキスト ボックス 72"/>
          <p:cNvSpPr txBox="1"/>
          <p:nvPr/>
        </p:nvSpPr>
        <p:spPr>
          <a:xfrm>
            <a:off x="395536" y="4924976"/>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医療・福祉環境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4" name="テキスト ボックス 73"/>
          <p:cNvSpPr txBox="1"/>
          <p:nvPr/>
        </p:nvSpPr>
        <p:spPr>
          <a:xfrm>
            <a:off x="395536" y="3421845"/>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防犯・安全性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5" name="テキスト ボックス 74"/>
          <p:cNvSpPr txBox="1"/>
          <p:nvPr/>
        </p:nvSpPr>
        <p:spPr>
          <a:xfrm>
            <a:off x="395536" y="3713526"/>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みどり・景観・街並み</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6" name="テキスト ボックス 75"/>
          <p:cNvSpPr txBox="1"/>
          <p:nvPr/>
        </p:nvSpPr>
        <p:spPr>
          <a:xfrm>
            <a:off x="395536" y="5216657"/>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ﾚｼﾞｬｰ・ｱﾐｭｰｽﾞﾒﾝﾄ</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7" name="テキスト ボックス 76"/>
          <p:cNvSpPr txBox="1"/>
          <p:nvPr/>
        </p:nvSpPr>
        <p:spPr>
          <a:xfrm>
            <a:off x="395536" y="4319251"/>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生活利便性</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78" name="テキスト ボックス 77"/>
          <p:cNvSpPr txBox="1"/>
          <p:nvPr/>
        </p:nvSpPr>
        <p:spPr>
          <a:xfrm>
            <a:off x="395536" y="5822382"/>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a:solidFill>
                  <a:schemeClr val="tx1"/>
                </a:solidFill>
                <a:latin typeface="HG丸ｺﾞｼｯｸM-PRO" panose="020F0600000000000000" pitchFamily="50" charset="-128"/>
                <a:ea typeface="HG丸ｺﾞｼｯｸM-PRO" panose="020F0600000000000000" pitchFamily="50" charset="-128"/>
              </a:rPr>
              <a:t>豊か</a:t>
            </a: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な</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自然環境</a:t>
            </a:r>
          </a:p>
        </p:txBody>
      </p:sp>
      <p:sp>
        <p:nvSpPr>
          <p:cNvPr id="79" name="テキスト ボックス 78"/>
          <p:cNvSpPr txBox="1"/>
          <p:nvPr/>
        </p:nvSpPr>
        <p:spPr>
          <a:xfrm>
            <a:off x="391591" y="6114059"/>
            <a:ext cx="1807890" cy="238363"/>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交通利便性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80" name="テキスト ボックス 79"/>
          <p:cNvSpPr txBox="1"/>
          <p:nvPr/>
        </p:nvSpPr>
        <p:spPr>
          <a:xfrm>
            <a:off x="395536" y="4005207"/>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職・働く</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場</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38" name="正方形/長方形 37"/>
          <p:cNvSpPr/>
          <p:nvPr/>
        </p:nvSpPr>
        <p:spPr>
          <a:xfrm>
            <a:off x="72488" y="476766"/>
            <a:ext cx="8892000" cy="432000"/>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2400" b="1" dirty="0">
                <a:latin typeface="Meiryo UI" panose="020B0604030504040204" pitchFamily="50" charset="-128"/>
                <a:ea typeface="Meiryo UI" panose="020B0604030504040204" pitchFamily="50" charset="-128"/>
                <a:cs typeface="Meiryo UI" panose="020B0604030504040204" pitchFamily="50" charset="-128"/>
              </a:rPr>
              <a:t>歴史・文化・祭りとともに</a:t>
            </a:r>
            <a:r>
              <a:rPr lang="ja-JP" altLang="ja-JP" sz="2400" b="1" dirty="0" smtClean="0">
                <a:latin typeface="Meiryo UI" panose="020B0604030504040204" pitchFamily="50" charset="-128"/>
                <a:ea typeface="Meiryo UI" panose="020B0604030504040204" pitchFamily="50" charset="-128"/>
                <a:cs typeface="Meiryo UI" panose="020B0604030504040204" pitchFamily="50" charset="-128"/>
              </a:rPr>
              <a:t>住まう</a:t>
            </a:r>
            <a:endParaRPr lang="ja-JP"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2"/>
          <p:cNvSpPr txBox="1">
            <a:spLocks noChangeArrowheads="1"/>
          </p:cNvSpPr>
          <p:nvPr/>
        </p:nvSpPr>
        <p:spPr bwMode="auto">
          <a:xfrm>
            <a:off x="107504" y="1016766"/>
            <a:ext cx="8748000" cy="1440000"/>
          </a:xfrm>
          <a:prstGeom prst="roundRect">
            <a:avLst>
              <a:gd name="adj" fmla="val 7290"/>
            </a:avLst>
          </a:prstGeom>
          <a:solidFill>
            <a:srgbClr val="FFFFFF"/>
          </a:solidFill>
          <a:ln w="9525">
            <a:solidFill>
              <a:schemeClr val="tx2">
                <a:lumMod val="75000"/>
              </a:schemeClr>
            </a:solidFill>
            <a:miter lim="800000"/>
            <a:headEnd/>
            <a:tailEnd/>
          </a:ln>
        </p:spPr>
        <p:txBody>
          <a:bodyPr rot="0" vert="horz" wrap="square" lIns="36000" tIns="3600" rIns="36000" bIns="0" anchor="ctr" anchorCtr="0">
            <a:noAutofit/>
          </a:bodyPr>
          <a:lstStyle/>
          <a:p>
            <a:pPr marL="182563" indent="-182563" algn="l">
              <a:lnSpc>
                <a:spcPts val="2700"/>
              </a:lnSpc>
            </a:pP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大阪は、歴史・文化・祭りの宝庫。これまで気づかなかった歴史・文化・祭りの魅力もどんどん再発見され、紡がれ、つながり、圧倒的な魅力を創り出しています。</a:t>
            </a:r>
          </a:p>
          <a:p>
            <a:pPr algn="l">
              <a:lnSpc>
                <a:spcPts val="2700"/>
              </a:lnSpc>
            </a:pP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大都市なのに、「歴史・文化・祭りとともに住まう」、そんなくらしもできます</a:t>
            </a:r>
            <a:r>
              <a:rPr lang="ja-JP"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descr="\\keikaku_server2\share\H27-進行業務都市施設部計画課\H27_26_150151_住宅まちづくり政策立案のための基礎調査業務_大阪府\04_作業データ\0401_検討資料\ビジョン関連\素材\富田林市寺内町5.jpg"/>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7461490" y="4747250"/>
            <a:ext cx="1357074" cy="192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図 26" descr="\\keikaku_server2\share\H27-進行業務都市施設部計画課\H27_26_150151_住宅まちづくり政策立案のための基礎調査業務_大阪府\04_作業データ\0401_検討資料\ビジョン関連\素材\富田林市寺内町4.jpg"/>
          <p:cNvPicPr/>
          <p:nvPr/>
        </p:nvPicPr>
        <p:blipFill>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692465" y="5240784"/>
            <a:ext cx="1826734" cy="1379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図 35"/>
          <p:cNvPicPr/>
          <p:nvPr/>
        </p:nvPicPr>
        <p:blipFill>
          <a:blip r:embed="rId7">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a:ext>
            </a:extLst>
          </a:blip>
          <a:stretch>
            <a:fillRect/>
          </a:stretch>
        </p:blipFill>
        <p:spPr>
          <a:xfrm>
            <a:off x="4832486" y="4124388"/>
            <a:ext cx="2307149" cy="1533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図 36"/>
          <p:cNvPicPr/>
          <p:nvPr/>
        </p:nvPicPr>
        <p:blipFill rotWithShape="1">
          <a:blip r:embed="rId9">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rcRect r="67233"/>
          <a:stretch/>
        </p:blipFill>
        <p:spPr bwMode="auto">
          <a:xfrm>
            <a:off x="2354077" y="2744066"/>
            <a:ext cx="2448073" cy="1938169"/>
          </a:xfrm>
          <a:prstGeom prst="ellipse">
            <a:avLst/>
          </a:prstGeom>
          <a:ln>
            <a:noFill/>
          </a:ln>
          <a:effectLst>
            <a:softEdge rad="112500"/>
          </a:effectLst>
          <a:extLst>
            <a:ext uri="{53640926-AAD7-44D8-BBD7-CCE9431645EC}">
              <a14:shadowObscured xmlns:a14="http://schemas.microsoft.com/office/drawing/2010/main"/>
            </a:ext>
          </a:extLst>
        </p:spPr>
      </p:pic>
      <p:pic>
        <p:nvPicPr>
          <p:cNvPr id="28" name="図 27"/>
          <p:cNvPicPr/>
          <p:nvPr/>
        </p:nvPicPr>
        <p:blipFill>
          <a:blip r:embed="rId11" cstate="email">
            <a:extLst>
              <a:ext uri="{28A0092B-C50C-407E-A947-70E740481C1C}">
                <a14:useLocalDpi xmlns:a14="http://schemas.microsoft.com/office/drawing/2010/main"/>
              </a:ext>
            </a:extLst>
          </a:blip>
          <a:srcRect/>
          <a:stretch>
            <a:fillRect/>
          </a:stretch>
        </p:blipFill>
        <p:spPr bwMode="auto">
          <a:xfrm>
            <a:off x="6480108" y="2596410"/>
            <a:ext cx="2501174" cy="1650869"/>
          </a:xfrm>
          <a:prstGeom prst="ellipse">
            <a:avLst/>
          </a:prstGeom>
          <a:ln>
            <a:noFill/>
          </a:ln>
          <a:effectLst>
            <a:softEdge rad="112500"/>
          </a:effectLst>
        </p:spPr>
      </p:pic>
    </p:spTree>
    <p:extLst>
      <p:ext uri="{BB962C8B-B14F-4D97-AF65-F5344CB8AC3E}">
        <p14:creationId xmlns:p14="http://schemas.microsoft.com/office/powerpoint/2010/main" val="577001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３</a:t>
            </a:r>
            <a:r>
              <a:rPr kumimoji="1" lang="ja-JP" altLang="en-US" sz="2000" b="1" dirty="0" smtClean="0">
                <a:solidFill>
                  <a:schemeClr val="tx1"/>
                </a:solidFill>
                <a:latin typeface="Arial" charset="0"/>
                <a:ea typeface="HG丸ｺﾞｼｯｸM-PRO" pitchFamily="48" charset="-128"/>
              </a:rPr>
              <a:t>．都市の居住魅力について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smtClean="0">
                <a:solidFill>
                  <a:schemeClr val="tx1"/>
                </a:solidFill>
                <a:latin typeface="Arial" charset="0"/>
                <a:ea typeface="HG丸ｺﾞｼｯｸM-PRO" pitchFamily="48" charset="-128"/>
              </a:rPr>
              <a:t>居住魅力を高め、豊かに住まうイメージ</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15</a:t>
            </a:fld>
            <a:endParaRPr kumimoji="1" lang="en-US" altLang="ja-JP" sz="1200">
              <a:solidFill>
                <a:schemeClr val="tx1"/>
              </a:solidFill>
              <a:latin typeface="HGSｺﾞｼｯｸM" pitchFamily="50" charset="-128"/>
              <a:ea typeface="HGSｺﾞｼｯｸM" pitchFamily="50" charset="-128"/>
            </a:endParaRPr>
          </a:p>
        </p:txBody>
      </p:sp>
      <p:sp>
        <p:nvSpPr>
          <p:cNvPr id="63" name="テキスト ボックス 62"/>
          <p:cNvSpPr txBox="1"/>
          <p:nvPr/>
        </p:nvSpPr>
        <p:spPr>
          <a:xfrm>
            <a:off x="323528" y="2866617"/>
            <a:ext cx="2071329" cy="3802743"/>
          </a:xfrm>
          <a:prstGeom prst="rect">
            <a:avLst/>
          </a:prstGeom>
          <a:noFill/>
          <a:ln>
            <a:solidFill>
              <a:schemeClr val="tx2">
                <a:lumMod val="60000"/>
                <a:lumOff val="40000"/>
              </a:schemeClr>
            </a:solidFill>
            <a:prstDash val="dash"/>
          </a:ln>
        </p:spPr>
        <p:txBody>
          <a:bodyPr wrap="square" lIns="0" tIns="0" rIns="0" bIns="0" rtlCol="0" anchor="ctr" anchorCtr="0">
            <a:noAutofit/>
          </a:bodyPr>
          <a:lstStyle/>
          <a:p>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467544" y="2970979"/>
            <a:ext cx="1800000" cy="216000"/>
          </a:xfrm>
          <a:prstGeom prst="roundRect">
            <a:avLst/>
          </a:prstGeom>
          <a:solidFill>
            <a:schemeClr val="bg1"/>
          </a:solidFill>
          <a:ln>
            <a:solidFill>
              <a:schemeClr val="tx2">
                <a:lumMod val="60000"/>
                <a:lumOff val="40000"/>
              </a:schemeClr>
            </a:solidFill>
          </a:ln>
        </p:spPr>
        <p:txBody>
          <a:bodyPr wrap="square" lIns="0" tIns="36000" rIns="0" bIns="36000" rtlCol="0" anchor="ctr" anchorCtr="0">
            <a:spAutoFit/>
          </a:bodyPr>
          <a:lstStyle/>
          <a:p>
            <a:pPr>
              <a:lnSpc>
                <a:spcPts val="1700"/>
              </a:lnSpc>
            </a:pPr>
            <a:r>
              <a:rPr kumimoji="1" lang="ja-JP" altLang="en-US" dirty="0">
                <a:solidFill>
                  <a:schemeClr val="tx1"/>
                </a:solidFill>
                <a:latin typeface="HG丸ｺﾞｼｯｸM-PRO" panose="020F0600000000000000" pitchFamily="50" charset="-128"/>
                <a:ea typeface="HG丸ｺﾞｼｯｸM-PRO" panose="020F0600000000000000" pitchFamily="50" charset="-128"/>
              </a:rPr>
              <a:t>住まい</a:t>
            </a:r>
          </a:p>
        </p:txBody>
      </p:sp>
      <p:sp>
        <p:nvSpPr>
          <p:cNvPr id="70" name="テキスト ボックス 69"/>
          <p:cNvSpPr txBox="1"/>
          <p:nvPr/>
        </p:nvSpPr>
        <p:spPr>
          <a:xfrm>
            <a:off x="467544" y="3262660"/>
            <a:ext cx="1800000" cy="241201"/>
          </a:xfrm>
          <a:prstGeom prst="roundRect">
            <a:avLst/>
          </a:prstGeom>
          <a:solidFill>
            <a:srgbClr val="FF9933"/>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地縁・愛着、ｺﾐｭﾆﾃｨ</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1" name="テキスト ボックス 70"/>
          <p:cNvSpPr txBox="1"/>
          <p:nvPr/>
        </p:nvSpPr>
        <p:spPr>
          <a:xfrm>
            <a:off x="467544" y="5688398"/>
            <a:ext cx="1800000" cy="216000"/>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歴史・文化</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2" name="テキスト ボックス 71"/>
          <p:cNvSpPr txBox="1"/>
          <p:nvPr/>
        </p:nvSpPr>
        <p:spPr>
          <a:xfrm>
            <a:off x="467544" y="4790992"/>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子育て・教育環境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3" name="テキスト ボックス 72"/>
          <p:cNvSpPr txBox="1"/>
          <p:nvPr/>
        </p:nvSpPr>
        <p:spPr>
          <a:xfrm>
            <a:off x="467544" y="5082673"/>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医療・福祉環境</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4" name="テキスト ボックス 73"/>
          <p:cNvSpPr txBox="1"/>
          <p:nvPr/>
        </p:nvSpPr>
        <p:spPr>
          <a:xfrm>
            <a:off x="467544" y="3579542"/>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防犯・安全性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5" name="テキスト ボックス 74"/>
          <p:cNvSpPr txBox="1"/>
          <p:nvPr/>
        </p:nvSpPr>
        <p:spPr>
          <a:xfrm>
            <a:off x="467544" y="3871223"/>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pPr>
              <a:lnSpc>
                <a:spcPts val="1700"/>
              </a:lnSpc>
            </a:pP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みどり・景観・街並み</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6" name="テキスト ボックス 75"/>
          <p:cNvSpPr txBox="1"/>
          <p:nvPr/>
        </p:nvSpPr>
        <p:spPr>
          <a:xfrm>
            <a:off x="467544" y="5374354"/>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ﾚｼﾞｬｰ・ｱﾐｭｰｽﾞﾒﾝﾄ</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77" name="テキスト ボックス 76"/>
          <p:cNvSpPr txBox="1"/>
          <p:nvPr/>
        </p:nvSpPr>
        <p:spPr>
          <a:xfrm>
            <a:off x="467544" y="4476948"/>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生活利便性</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78" name="テキスト ボックス 77"/>
          <p:cNvSpPr txBox="1"/>
          <p:nvPr/>
        </p:nvSpPr>
        <p:spPr>
          <a:xfrm>
            <a:off x="467544" y="5980079"/>
            <a:ext cx="1800000" cy="216000"/>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a:solidFill>
                  <a:schemeClr val="tx1"/>
                </a:solidFill>
                <a:latin typeface="HG丸ｺﾞｼｯｸM-PRO" panose="020F0600000000000000" pitchFamily="50" charset="-128"/>
                <a:ea typeface="HG丸ｺﾞｼｯｸM-PRO" panose="020F0600000000000000" pitchFamily="50" charset="-128"/>
              </a:rPr>
              <a:t>豊か</a:t>
            </a: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な</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自然環境</a:t>
            </a:r>
          </a:p>
        </p:txBody>
      </p:sp>
      <p:sp>
        <p:nvSpPr>
          <p:cNvPr id="79" name="テキスト ボックス 78"/>
          <p:cNvSpPr txBox="1"/>
          <p:nvPr/>
        </p:nvSpPr>
        <p:spPr>
          <a:xfrm>
            <a:off x="463599" y="6271756"/>
            <a:ext cx="1807890" cy="238363"/>
          </a:xfrm>
          <a:prstGeom prst="roundRect">
            <a:avLst/>
          </a:prstGeom>
          <a:solidFill>
            <a:schemeClr val="bg1"/>
          </a:solid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交通利便性</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80" name="テキスト ボックス 79"/>
          <p:cNvSpPr txBox="1"/>
          <p:nvPr/>
        </p:nvSpPr>
        <p:spPr>
          <a:xfrm>
            <a:off x="467544" y="4162904"/>
            <a:ext cx="1800000" cy="238363"/>
          </a:xfrm>
          <a:prstGeom prst="roundRect">
            <a:avLst/>
          </a:prstGeom>
          <a:noFill/>
          <a:ln>
            <a:solidFill>
              <a:schemeClr val="tx2">
                <a:lumMod val="60000"/>
                <a:lumOff val="40000"/>
              </a:schemeClr>
            </a:solidFill>
          </a:ln>
        </p:spPr>
        <p:txBody>
          <a:bodyPr wrap="square" lIns="0" tIns="0" rIns="0" bIns="0" rtlCol="0" anchor="ctr" anchorCtr="0">
            <a:spAutoFit/>
          </a:bodyPr>
          <a:lstStyle/>
          <a:p>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職・働く</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場</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38" name="正方形/長方形 37"/>
          <p:cNvSpPr/>
          <p:nvPr/>
        </p:nvSpPr>
        <p:spPr>
          <a:xfrm>
            <a:off x="72488" y="476766"/>
            <a:ext cx="8892000" cy="432000"/>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2400" b="1" dirty="0" smtClean="0">
                <a:latin typeface="Meiryo UI" panose="020B0604030504040204" pitchFamily="50" charset="-128"/>
                <a:ea typeface="Meiryo UI" panose="020B0604030504040204" pitchFamily="50" charset="-128"/>
                <a:cs typeface="Meiryo UI" panose="020B0604030504040204" pitchFamily="50" charset="-128"/>
              </a:rPr>
              <a:t>人情味</a:t>
            </a:r>
            <a:r>
              <a:rPr lang="ja-JP" altLang="ja-JP" sz="2400" b="1" dirty="0">
                <a:latin typeface="Meiryo UI" panose="020B0604030504040204" pitchFamily="50" charset="-128"/>
                <a:ea typeface="Meiryo UI" panose="020B0604030504040204" pitchFamily="50" charset="-128"/>
                <a:cs typeface="Meiryo UI" panose="020B0604030504040204" pitchFamily="50" charset="-128"/>
              </a:rPr>
              <a:t>・あたたかさに包まれるくらし</a:t>
            </a:r>
            <a:endParaRPr lang="ja-JP"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2"/>
          <p:cNvSpPr txBox="1">
            <a:spLocks noChangeArrowheads="1"/>
          </p:cNvSpPr>
          <p:nvPr/>
        </p:nvSpPr>
        <p:spPr bwMode="auto">
          <a:xfrm>
            <a:off x="252482" y="1016766"/>
            <a:ext cx="8566082" cy="1800000"/>
          </a:xfrm>
          <a:prstGeom prst="roundRect">
            <a:avLst>
              <a:gd name="adj" fmla="val 7290"/>
            </a:avLst>
          </a:prstGeom>
          <a:solidFill>
            <a:srgbClr val="FFFFFF"/>
          </a:solidFill>
          <a:ln w="9525">
            <a:solidFill>
              <a:schemeClr val="tx2">
                <a:lumMod val="75000"/>
              </a:schemeClr>
            </a:solidFill>
            <a:miter lim="800000"/>
            <a:headEnd/>
            <a:tailEnd/>
          </a:ln>
        </p:spPr>
        <p:txBody>
          <a:bodyPr rot="0" vert="horz" wrap="square" lIns="36000" tIns="3600" rIns="36000" bIns="0" anchor="ctr" anchorCtr="0">
            <a:noAutofit/>
          </a:bodyPr>
          <a:lstStyle/>
          <a:p>
            <a:pPr algn="l">
              <a:lnSpc>
                <a:spcPts val="2700"/>
              </a:lnSpc>
            </a:pP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大阪は、大都市でありながら、昔ながらの商店街や寺内町、漁師町、なつかしい団地など、人情味・あたたかさあふれる地域がたくさんあります。</a:t>
            </a:r>
          </a:p>
          <a:p>
            <a:pPr algn="l">
              <a:lnSpc>
                <a:spcPts val="2700"/>
              </a:lnSpc>
            </a:pP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Wingdings 2"/>
              </a:rPr>
              <a:t></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こどもからお年寄りまで、だれもが身近な地域で、お互い支えあい、尊重しあいながら、一緒に笑顔あふれるくらしができます。</a:t>
            </a:r>
          </a:p>
        </p:txBody>
      </p:sp>
      <p:pic>
        <p:nvPicPr>
          <p:cNvPr id="26" name="図 25" descr="D:\EndoN\Desktop\オープンナガヤ.jpg"/>
          <p:cNvPicPr/>
          <p:nvPr/>
        </p:nvPicPr>
        <p:blipFill>
          <a:blip r:embed="rId3" cstate="email">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a:ext>
            </a:extLst>
          </a:blip>
          <a:srcRect/>
          <a:stretch>
            <a:fillRect/>
          </a:stretch>
        </p:blipFill>
        <p:spPr bwMode="auto">
          <a:xfrm>
            <a:off x="2697334" y="5040999"/>
            <a:ext cx="2026588" cy="1272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図 26"/>
          <p:cNvPicPr/>
          <p:nvPr/>
        </p:nvPicPr>
        <p:blipFill>
          <a:blip r:embed="rId5" cstate="emai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a:ext>
            </a:extLst>
          </a:blip>
          <a:stretch>
            <a:fillRect/>
          </a:stretch>
        </p:blipFill>
        <p:spPr>
          <a:xfrm>
            <a:off x="6965314" y="4976515"/>
            <a:ext cx="1853250" cy="1389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図 27" descr="19"/>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4932040" y="5004118"/>
            <a:ext cx="1815447" cy="1309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図 28"/>
          <p:cNvPicPr/>
          <p:nvPr/>
        </p:nvPicPr>
        <p:blipFill>
          <a:blip r:embed="rId9">
            <a:extLst>
              <a:ext uri="{28A0092B-C50C-407E-A947-70E740481C1C}">
                <a14:useLocalDpi xmlns:a14="http://schemas.microsoft.com/office/drawing/2010/main" val="0"/>
              </a:ext>
            </a:extLst>
          </a:blip>
          <a:srcRect/>
          <a:stretch>
            <a:fillRect/>
          </a:stretch>
        </p:blipFill>
        <p:spPr bwMode="auto">
          <a:xfrm>
            <a:off x="7146455" y="2888731"/>
            <a:ext cx="1834827" cy="2149805"/>
          </a:xfrm>
          <a:prstGeom prst="ellipse">
            <a:avLst/>
          </a:prstGeom>
          <a:ln>
            <a:noFill/>
          </a:ln>
          <a:effectLst>
            <a:softEdge rad="112500"/>
          </a:effectLst>
        </p:spPr>
      </p:pic>
      <p:pic>
        <p:nvPicPr>
          <p:cNvPr id="37" name="図 36"/>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00093" y="3203654"/>
            <a:ext cx="2704330" cy="1758375"/>
          </a:xfrm>
          <a:prstGeom prst="ellipse">
            <a:avLst/>
          </a:prstGeom>
          <a:ln>
            <a:noFill/>
          </a:ln>
          <a:effectLst>
            <a:softEdge rad="112500"/>
          </a:effectLst>
        </p:spPr>
      </p:pic>
      <p:pic>
        <p:nvPicPr>
          <p:cNvPr id="40" name="図 39"/>
          <p:cNvPicPr/>
          <p:nvPr/>
        </p:nvPicPr>
        <p:blipFill>
          <a:blip r:embed="rId11">
            <a:extLst>
              <a:ext uri="{28A0092B-C50C-407E-A947-70E740481C1C}">
                <a14:useLocalDpi xmlns:a14="http://schemas.microsoft.com/office/drawing/2010/main"/>
              </a:ext>
            </a:extLst>
          </a:blip>
          <a:srcRect/>
          <a:stretch>
            <a:fillRect/>
          </a:stretch>
        </p:blipFill>
        <p:spPr bwMode="auto">
          <a:xfrm>
            <a:off x="4723922" y="3300492"/>
            <a:ext cx="2831748" cy="1661537"/>
          </a:xfrm>
          <a:prstGeom prst="ellipse">
            <a:avLst/>
          </a:prstGeom>
          <a:ln>
            <a:noFill/>
          </a:ln>
          <a:effectLst>
            <a:softEdge rad="112500"/>
          </a:effectLst>
        </p:spPr>
      </p:pic>
    </p:spTree>
    <p:extLst>
      <p:ext uri="{BB962C8B-B14F-4D97-AF65-F5344CB8AC3E}">
        <p14:creationId xmlns:p14="http://schemas.microsoft.com/office/powerpoint/2010/main" val="1089893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１</a:t>
            </a:r>
            <a:r>
              <a:rPr kumimoji="1" lang="ja-JP" altLang="en-US" sz="2000" b="1" dirty="0" smtClean="0">
                <a:solidFill>
                  <a:schemeClr val="tx1"/>
                </a:solidFill>
                <a:latin typeface="Arial" charset="0"/>
                <a:ea typeface="HG丸ｺﾞｼｯｸM-PRO" pitchFamily="48" charset="-128"/>
              </a:rPr>
              <a:t>．都市について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smtClean="0">
                <a:solidFill>
                  <a:schemeClr val="tx1"/>
                </a:solidFill>
                <a:latin typeface="Arial" charset="0"/>
                <a:ea typeface="HG丸ｺﾞｼｯｸM-PRO" pitchFamily="48" charset="-128"/>
              </a:rPr>
              <a:t>事務局の考え方</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a:t>
            </a:fld>
            <a:endParaRPr kumimoji="1" lang="en-US" altLang="ja-JP" sz="1200">
              <a:solidFill>
                <a:schemeClr val="tx1"/>
              </a:solidFill>
              <a:latin typeface="HGSｺﾞｼｯｸM" pitchFamily="50" charset="-128"/>
              <a:ea typeface="HGSｺﾞｼｯｸM" pitchFamily="50" charset="-128"/>
            </a:endParaRPr>
          </a:p>
        </p:txBody>
      </p:sp>
      <p:sp>
        <p:nvSpPr>
          <p:cNvPr id="11270" name="Rectangle 20"/>
          <p:cNvSpPr>
            <a:spLocks noChangeArrowheads="1"/>
          </p:cNvSpPr>
          <p:nvPr/>
        </p:nvSpPr>
        <p:spPr bwMode="auto">
          <a:xfrm>
            <a:off x="107504" y="620687"/>
            <a:ext cx="8873778" cy="1944000"/>
          </a:xfrm>
          <a:prstGeom prst="rect">
            <a:avLst/>
          </a:prstGeom>
          <a:solidFill>
            <a:schemeClr val="bg1"/>
          </a:solidFill>
          <a:ln w="9525">
            <a:solidFill>
              <a:schemeClr val="tx1">
                <a:lumMod val="50000"/>
                <a:lumOff val="50000"/>
              </a:schemeClr>
            </a:solidFill>
            <a:prstDash val="dash"/>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spcBef>
                <a:spcPts val="0"/>
              </a:spcBef>
            </a:pPr>
            <a:r>
              <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定義</a:t>
            </a:r>
            <a:r>
              <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rPr>
              <a:t>】</a:t>
            </a:r>
          </a:p>
          <a:p>
            <a:pPr>
              <a:spcBef>
                <a:spcPts val="600"/>
              </a:spcBef>
            </a:pP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　「都　市」＝「人口が集密</a:t>
            </a:r>
            <a:r>
              <a:rPr kumimoji="1" lang="en-US" altLang="ja-JP" sz="2400" baseline="300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する空間、エリア」</a:t>
            </a:r>
            <a:endPar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a:spcBef>
                <a:spcPts val="600"/>
              </a:spcBef>
            </a:pP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　「大都市」＝「人口が過度に集密</a:t>
            </a:r>
            <a:r>
              <a:rPr kumimoji="1" lang="en-US" altLang="ja-JP" sz="2400" baseline="300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する空間、エリア」</a:t>
            </a:r>
            <a:endPar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algn="r">
              <a:spcBef>
                <a:spcPts val="600"/>
              </a:spcBef>
            </a:pP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　　　　</a:t>
            </a:r>
            <a:r>
              <a:rPr kumimoji="1" lang="en-US" altLang="ja-JP" sz="20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密に集まっているさま、多く集まっている</a:t>
            </a:r>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さま</a:t>
            </a:r>
            <a:endPar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5" name="Rectangle 20"/>
          <p:cNvSpPr>
            <a:spLocks noChangeArrowheads="1"/>
          </p:cNvSpPr>
          <p:nvPr/>
        </p:nvSpPr>
        <p:spPr bwMode="auto">
          <a:xfrm>
            <a:off x="35496" y="2708920"/>
            <a:ext cx="6840760" cy="396000"/>
          </a:xfrm>
          <a:prstGeom prst="rect">
            <a:avLst/>
          </a:prstGeom>
          <a:noFill/>
          <a:ln w="9525">
            <a:noFill/>
            <a:prstDash val="dash"/>
            <a:miter lim="800000"/>
            <a:headEnd/>
            <a:tailEnd/>
          </a:ln>
        </p:spPr>
        <p:txBody>
          <a:bodyPr wrap="square"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spcBef>
                <a:spcPts val="0"/>
              </a:spcBef>
            </a:pPr>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■全国の都道府県の人口密度　　　</a:t>
            </a: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（単位：人</a:t>
            </a:r>
            <a:r>
              <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rPr>
              <a:t>/km</a:t>
            </a:r>
            <a:r>
              <a:rPr kumimoji="1" lang="en-US" altLang="ja-JP" sz="1400" baseline="30000" dirty="0" smtClean="0">
                <a:solidFill>
                  <a:schemeClr val="tx1"/>
                </a:solidFill>
                <a:latin typeface="HG丸ｺﾞｼｯｸM-PRO" panose="020F0600000000000000" pitchFamily="50" charset="-128"/>
                <a:ea typeface="HG丸ｺﾞｼｯｸM-PRO" panose="020F0600000000000000" pitchFamily="50" charset="-128"/>
              </a:rPr>
              <a:t>2</a:t>
            </a: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endParaRPr>
          </a:p>
          <a:p>
            <a:pPr>
              <a:spcBef>
                <a:spcPts val="0"/>
              </a:spcBef>
            </a:pPr>
            <a:endParaRPr kumimoji="1" lang="en-US" altLang="ja-JP" sz="1800" baseline="30000" dirty="0" smtClean="0">
              <a:solidFill>
                <a:schemeClr val="tx1"/>
              </a:solidFill>
              <a:latin typeface="HG丸ｺﾞｼｯｸM-PRO" panose="020F0600000000000000" pitchFamily="50" charset="-128"/>
              <a:ea typeface="HG丸ｺﾞｼｯｸM-PRO" panose="020F0600000000000000"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662300656"/>
              </p:ext>
            </p:extLst>
          </p:nvPr>
        </p:nvGraphicFramePr>
        <p:xfrm>
          <a:off x="179512" y="3205736"/>
          <a:ext cx="8801766" cy="2275448"/>
        </p:xfrm>
        <a:graphic>
          <a:graphicData uri="http://schemas.openxmlformats.org/drawingml/2006/table">
            <a:tbl>
              <a:tblPr firstRow="1" bandRow="1">
                <a:tableStyleId>{5C22544A-7EE6-4342-B048-85BDC9FD1C3A}</a:tableStyleId>
              </a:tblPr>
              <a:tblGrid>
                <a:gridCol w="977974"/>
                <a:gridCol w="977974"/>
                <a:gridCol w="977974"/>
                <a:gridCol w="977974"/>
                <a:gridCol w="977974"/>
                <a:gridCol w="977974"/>
                <a:gridCol w="977974"/>
                <a:gridCol w="977974"/>
                <a:gridCol w="977974"/>
              </a:tblGrid>
              <a:tr h="568862">
                <a:tc>
                  <a:txBody>
                    <a:bodyPr/>
                    <a:lstStyle/>
                    <a:p>
                      <a:endParaRPr kumimoji="1" lang="ja-JP" altLang="en-US" dirty="0"/>
                    </a:p>
                  </a:txBody>
                  <a:tcPr/>
                </a:tc>
                <a:tc>
                  <a:txBody>
                    <a:bodyPr/>
                    <a:lstStyle/>
                    <a:p>
                      <a:pPr algn="ctr"/>
                      <a:r>
                        <a:rPr kumimoji="1" lang="ja-JP" altLang="en-US" sz="1600" dirty="0" smtClean="0"/>
                        <a:t>全国</a:t>
                      </a:r>
                      <a:endParaRPr kumimoji="1" lang="ja-JP" altLang="en-US" sz="1600" dirty="0"/>
                    </a:p>
                  </a:txBody>
                  <a:tcPr anchor="ctr"/>
                </a:tc>
                <a:tc>
                  <a:txBody>
                    <a:bodyPr/>
                    <a:lstStyle/>
                    <a:p>
                      <a:pPr algn="ctr"/>
                      <a:r>
                        <a:rPr kumimoji="1" lang="ja-JP" altLang="en-US" sz="1600" dirty="0" smtClean="0"/>
                        <a:t>大阪府</a:t>
                      </a:r>
                      <a:endParaRPr kumimoji="1" lang="ja-JP" altLang="en-US" sz="1600" dirty="0"/>
                    </a:p>
                  </a:txBody>
                  <a:tcPr anchor="ctr"/>
                </a:tc>
                <a:tc>
                  <a:txBody>
                    <a:bodyPr/>
                    <a:lstStyle/>
                    <a:p>
                      <a:pPr algn="ctr"/>
                      <a:r>
                        <a:rPr kumimoji="1" lang="ja-JP" altLang="en-US" sz="1600" dirty="0" smtClean="0"/>
                        <a:t>東京都</a:t>
                      </a:r>
                      <a:endParaRPr kumimoji="1" lang="ja-JP" altLang="en-US" sz="1600" dirty="0"/>
                    </a:p>
                  </a:txBody>
                  <a:tcPr anchor="ctr"/>
                </a:tc>
                <a:tc>
                  <a:txBody>
                    <a:bodyPr/>
                    <a:lstStyle/>
                    <a:p>
                      <a:pPr algn="ctr"/>
                      <a:r>
                        <a:rPr kumimoji="1" lang="ja-JP" altLang="en-US" sz="1400" dirty="0" smtClean="0"/>
                        <a:t>神奈川県</a:t>
                      </a:r>
                      <a:endParaRPr kumimoji="1" lang="ja-JP" altLang="en-US" sz="1400" dirty="0"/>
                    </a:p>
                  </a:txBody>
                  <a:tcPr anchor="ctr"/>
                </a:tc>
                <a:tc>
                  <a:txBody>
                    <a:bodyPr/>
                    <a:lstStyle/>
                    <a:p>
                      <a:pPr algn="ctr"/>
                      <a:r>
                        <a:rPr kumimoji="1" lang="ja-JP" altLang="en-US" sz="1600" dirty="0" smtClean="0"/>
                        <a:t>埼玉県</a:t>
                      </a:r>
                      <a:endParaRPr kumimoji="1" lang="ja-JP" altLang="en-US" sz="1600" dirty="0"/>
                    </a:p>
                  </a:txBody>
                  <a:tcPr anchor="ctr"/>
                </a:tc>
                <a:tc>
                  <a:txBody>
                    <a:bodyPr/>
                    <a:lstStyle/>
                    <a:p>
                      <a:pPr algn="ctr"/>
                      <a:r>
                        <a:rPr kumimoji="1" lang="ja-JP" altLang="en-US" sz="1600" dirty="0" smtClean="0"/>
                        <a:t>愛知県</a:t>
                      </a:r>
                      <a:endParaRPr kumimoji="1" lang="ja-JP" altLang="en-US" sz="1600" dirty="0"/>
                    </a:p>
                  </a:txBody>
                  <a:tcPr anchor="ctr"/>
                </a:tc>
                <a:tc>
                  <a:txBody>
                    <a:bodyPr/>
                    <a:lstStyle/>
                    <a:p>
                      <a:pPr algn="ctr"/>
                      <a:r>
                        <a:rPr kumimoji="1" lang="ja-JP" altLang="en-US" sz="1600" dirty="0" smtClean="0"/>
                        <a:t>千葉県</a:t>
                      </a:r>
                      <a:endParaRPr kumimoji="1" lang="ja-JP" altLang="en-US" sz="1600" dirty="0"/>
                    </a:p>
                  </a:txBody>
                  <a:tcPr anchor="ctr"/>
                </a:tc>
                <a:tc>
                  <a:txBody>
                    <a:bodyPr/>
                    <a:lstStyle/>
                    <a:p>
                      <a:pPr algn="ctr"/>
                      <a:r>
                        <a:rPr kumimoji="1" lang="ja-JP" altLang="en-US" sz="1600" dirty="0" smtClean="0"/>
                        <a:t>福岡県</a:t>
                      </a:r>
                      <a:endParaRPr kumimoji="1" lang="ja-JP" altLang="en-US" sz="1600" dirty="0"/>
                    </a:p>
                  </a:txBody>
                  <a:tcPr anchor="ctr"/>
                </a:tc>
              </a:tr>
              <a:tr h="568862">
                <a:tc>
                  <a:txBody>
                    <a:bodyPr/>
                    <a:lstStyle/>
                    <a:p>
                      <a:r>
                        <a:rPr kumimoji="1" lang="ja-JP" altLang="en-US" dirty="0" smtClean="0"/>
                        <a:t>全域</a:t>
                      </a:r>
                      <a:endParaRPr kumimoji="1" lang="ja-JP" altLang="en-US" dirty="0"/>
                    </a:p>
                  </a:txBody>
                  <a:tcP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343.4</a:t>
                      </a:r>
                    </a:p>
                  </a:txBody>
                  <a:tcPr marL="9525" marR="9525" marT="9525" marB="0" anchor="ctr"/>
                </a:tc>
                <a:tc>
                  <a:txBody>
                    <a:bodyPr/>
                    <a:lstStyle/>
                    <a:p>
                      <a:pPr algn="r" fontAlgn="ctr"/>
                      <a:r>
                        <a:rPr lang="en-US" altLang="ja-JP" sz="1600" b="0" i="0" u="none" strike="noStrike">
                          <a:solidFill>
                            <a:srgbClr val="000000"/>
                          </a:solidFill>
                          <a:effectLst/>
                          <a:latin typeface="ＭＳ ゴシック" panose="020B0609070205080204" pitchFamily="49" charset="-128"/>
                          <a:ea typeface="ＭＳ ゴシック" panose="020B0609070205080204" pitchFamily="49" charset="-128"/>
                        </a:rPr>
                        <a:t>4669.7</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6015.7</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3745.4</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1894.2</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1434.8</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1205.5</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1019</a:t>
                      </a:r>
                    </a:p>
                  </a:txBody>
                  <a:tcPr marL="9525" marR="9525" marT="9525" marB="0" anchor="ctr"/>
                </a:tc>
              </a:tr>
              <a:tr h="568862">
                <a:tc>
                  <a:txBody>
                    <a:bodyPr/>
                    <a:lstStyle/>
                    <a:p>
                      <a:r>
                        <a:rPr kumimoji="1" lang="ja-JP" altLang="en-US" dirty="0" smtClean="0"/>
                        <a:t>市部</a:t>
                      </a:r>
                      <a:endParaRPr kumimoji="1" lang="ja-JP" altLang="en-US" dirty="0"/>
                    </a:p>
                  </a:txBody>
                  <a:tcPr/>
                </a:tc>
                <a:tc>
                  <a:txBody>
                    <a:bodyPr/>
                    <a:lstStyle/>
                    <a:p>
                      <a:pPr algn="r" fontAlgn="ctr"/>
                      <a:r>
                        <a:rPr lang="en-US" altLang="ja-JP" sz="1600" b="0" i="0" u="none" strike="noStrike">
                          <a:solidFill>
                            <a:srgbClr val="000000"/>
                          </a:solidFill>
                          <a:effectLst/>
                          <a:latin typeface="ＭＳ ゴシック" panose="020B0609070205080204" pitchFamily="49" charset="-128"/>
                          <a:ea typeface="ＭＳ ゴシック" panose="020B0609070205080204" pitchFamily="49" charset="-128"/>
                        </a:rPr>
                        <a:t>537.5</a:t>
                      </a:r>
                    </a:p>
                  </a:txBody>
                  <a:tcPr marL="9525" marR="9525" marT="9525" marB="0" anchor="ctr"/>
                </a:tc>
                <a:tc>
                  <a:txBody>
                    <a:bodyPr/>
                    <a:lstStyle/>
                    <a:p>
                      <a:pPr algn="r" fontAlgn="ctr"/>
                      <a:r>
                        <a:rPr lang="en-US" altLang="ja-JP" sz="1600" b="0" i="0" u="none" strike="noStrike">
                          <a:solidFill>
                            <a:srgbClr val="000000"/>
                          </a:solidFill>
                          <a:effectLst/>
                          <a:latin typeface="ＭＳ ゴシック" panose="020B0609070205080204" pitchFamily="49" charset="-128"/>
                          <a:ea typeface="ＭＳ ゴシック" panose="020B0609070205080204" pitchFamily="49" charset="-128"/>
                        </a:rPr>
                        <a:t>5434.7</a:t>
                      </a:r>
                    </a:p>
                  </a:txBody>
                  <a:tcPr marL="9525" marR="9525" marT="9525" marB="0" anchor="ctr"/>
                </a:tc>
                <a:tc>
                  <a:txBody>
                    <a:bodyPr/>
                    <a:lstStyle/>
                    <a:p>
                      <a:pPr algn="r" fontAlgn="ctr"/>
                      <a:r>
                        <a:rPr lang="en-US" altLang="ja-JP" sz="1600" b="0" i="0" u="none" strike="noStrike">
                          <a:solidFill>
                            <a:srgbClr val="000000"/>
                          </a:solidFill>
                          <a:effectLst/>
                          <a:latin typeface="ＭＳ ゴシック" panose="020B0609070205080204" pitchFamily="49" charset="-128"/>
                          <a:ea typeface="ＭＳ ゴシック" panose="020B0609070205080204" pitchFamily="49" charset="-128"/>
                        </a:rPr>
                        <a:t>9299.5</a:t>
                      </a:r>
                    </a:p>
                  </a:txBody>
                  <a:tcPr marL="9525" marR="9525" marT="9525" marB="0" anchor="ctr"/>
                </a:tc>
                <a:tc>
                  <a:txBody>
                    <a:bodyPr/>
                    <a:lstStyle/>
                    <a:p>
                      <a:pPr algn="r" fontAlgn="ctr"/>
                      <a:r>
                        <a:rPr lang="en-US" altLang="ja-JP" sz="1600" b="0" i="0" u="none" strike="noStrike">
                          <a:solidFill>
                            <a:srgbClr val="000000"/>
                          </a:solidFill>
                          <a:effectLst/>
                          <a:latin typeface="ＭＳ ゴシック" panose="020B0609070205080204" pitchFamily="49" charset="-128"/>
                          <a:ea typeface="ＭＳ ゴシック" panose="020B0609070205080204" pitchFamily="49" charset="-128"/>
                        </a:rPr>
                        <a:t>4832.5</a:t>
                      </a:r>
                    </a:p>
                  </a:txBody>
                  <a:tcPr marL="9525" marR="9525" marT="9525" marB="0" anchor="ctr"/>
                </a:tc>
                <a:tc>
                  <a:txBody>
                    <a:bodyPr/>
                    <a:lstStyle/>
                    <a:p>
                      <a:pPr algn="r" fontAlgn="ctr"/>
                      <a:r>
                        <a:rPr lang="en-US" altLang="ja-JP" sz="1600" b="0" i="0" u="none" strike="noStrike">
                          <a:solidFill>
                            <a:srgbClr val="000000"/>
                          </a:solidFill>
                          <a:effectLst/>
                          <a:latin typeface="ＭＳ ゴシック" panose="020B0609070205080204" pitchFamily="49" charset="-128"/>
                          <a:ea typeface="ＭＳ ゴシック" panose="020B0609070205080204" pitchFamily="49" charset="-128"/>
                        </a:rPr>
                        <a:t>2366.4</a:t>
                      </a:r>
                    </a:p>
                  </a:txBody>
                  <a:tcPr marL="9525" marR="9525" marT="9525" marB="0" anchor="ctr"/>
                </a:tc>
                <a:tc>
                  <a:txBody>
                    <a:bodyPr/>
                    <a:lstStyle/>
                    <a:p>
                      <a:pPr algn="r" fontAlgn="ctr"/>
                      <a:r>
                        <a:rPr lang="en-US" altLang="ja-JP" sz="1600" b="0" i="0" u="none" strike="noStrike">
                          <a:solidFill>
                            <a:srgbClr val="000000"/>
                          </a:solidFill>
                          <a:effectLst/>
                          <a:latin typeface="ＭＳ ゴシック" panose="020B0609070205080204" pitchFamily="49" charset="-128"/>
                          <a:ea typeface="ＭＳ ゴシック" panose="020B0609070205080204" pitchFamily="49" charset="-128"/>
                        </a:rPr>
                        <a:t>1646.7</a:t>
                      </a:r>
                    </a:p>
                  </a:txBody>
                  <a:tcPr marL="9525" marR="9525" marT="9525" marB="0" anchor="ctr"/>
                </a:tc>
                <a:tc>
                  <a:txBody>
                    <a:bodyPr/>
                    <a:lstStyle/>
                    <a:p>
                      <a:pPr algn="r" fontAlgn="ctr"/>
                      <a:r>
                        <a:rPr lang="en-US" altLang="ja-JP" sz="1600" b="0" i="0" u="none" strike="noStrike">
                          <a:solidFill>
                            <a:srgbClr val="000000"/>
                          </a:solidFill>
                          <a:effectLst/>
                          <a:latin typeface="ＭＳ ゴシック" panose="020B0609070205080204" pitchFamily="49" charset="-128"/>
                          <a:ea typeface="ＭＳ ゴシック" panose="020B0609070205080204" pitchFamily="49" charset="-128"/>
                        </a:rPr>
                        <a:t>1367.1</a:t>
                      </a:r>
                    </a:p>
                  </a:txBody>
                  <a:tcPr marL="9525" marR="9525" marT="9525" marB="0" anchor="ctr"/>
                </a:tc>
                <a:tc>
                  <a:txBody>
                    <a:bodyPr/>
                    <a:lstStyle/>
                    <a:p>
                      <a:pPr algn="r" fontAlgn="ctr"/>
                      <a:r>
                        <a:rPr lang="en-US" altLang="ja-JP" sz="1600" b="0" i="0" u="none" strike="noStrike">
                          <a:solidFill>
                            <a:srgbClr val="000000"/>
                          </a:solidFill>
                          <a:effectLst/>
                          <a:latin typeface="ＭＳ ゴシック" panose="020B0609070205080204" pitchFamily="49" charset="-128"/>
                          <a:ea typeface="ＭＳ ゴシック" panose="020B0609070205080204" pitchFamily="49" charset="-128"/>
                        </a:rPr>
                        <a:t>1198.9</a:t>
                      </a:r>
                    </a:p>
                  </a:txBody>
                  <a:tcPr marL="9525" marR="9525" marT="9525" marB="0" anchor="ctr"/>
                </a:tc>
              </a:tr>
              <a:tr h="568862">
                <a:tc>
                  <a:txBody>
                    <a:bodyPr/>
                    <a:lstStyle/>
                    <a:p>
                      <a:r>
                        <a:rPr kumimoji="1" lang="ja-JP" altLang="en-US" dirty="0" smtClean="0"/>
                        <a:t>郡部</a:t>
                      </a:r>
                      <a:endParaRPr kumimoji="1" lang="ja-JP" altLang="en-US" dirty="0"/>
                    </a:p>
                  </a:txBody>
                  <a:tcP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75.9</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624.8</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110.7</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503.2</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572.5</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521.3</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337.2</a:t>
                      </a:r>
                    </a:p>
                  </a:txBody>
                  <a:tcPr marL="9525" marR="9525" marT="9525" marB="0" anchor="ctr"/>
                </a:tc>
                <a:tc>
                  <a:txBody>
                    <a:bodyPr/>
                    <a:lstStyle/>
                    <a:p>
                      <a:pPr algn="r" fontAlgn="ctr"/>
                      <a:r>
                        <a:rPr lang="en-US" altLang="ja-JP" sz="1600" b="0" i="0" u="none" strike="noStrike" dirty="0">
                          <a:solidFill>
                            <a:srgbClr val="000000"/>
                          </a:solidFill>
                          <a:effectLst/>
                          <a:latin typeface="ＭＳ ゴシック" panose="020B0609070205080204" pitchFamily="49" charset="-128"/>
                          <a:ea typeface="ＭＳ ゴシック" panose="020B0609070205080204" pitchFamily="49" charset="-128"/>
                        </a:rPr>
                        <a:t>507.8</a:t>
                      </a:r>
                    </a:p>
                  </a:txBody>
                  <a:tcPr marL="9525" marR="9525" marT="9525" marB="0" anchor="ctr"/>
                </a:tc>
              </a:tr>
            </a:tbl>
          </a:graphicData>
        </a:graphic>
      </p:graphicFrame>
      <p:sp>
        <p:nvSpPr>
          <p:cNvPr id="3" name="正方形/長方形 2"/>
          <p:cNvSpPr/>
          <p:nvPr/>
        </p:nvSpPr>
        <p:spPr>
          <a:xfrm>
            <a:off x="2123728" y="3176927"/>
            <a:ext cx="1045028" cy="2303579"/>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20"/>
          <p:cNvSpPr>
            <a:spLocks noChangeArrowheads="1"/>
          </p:cNvSpPr>
          <p:nvPr/>
        </p:nvSpPr>
        <p:spPr bwMode="auto">
          <a:xfrm>
            <a:off x="899592" y="5877272"/>
            <a:ext cx="7865666" cy="737338"/>
          </a:xfrm>
          <a:prstGeom prst="rect">
            <a:avLst/>
          </a:prstGeom>
          <a:solidFill>
            <a:schemeClr val="bg1"/>
          </a:solidFill>
          <a:ln w="9525">
            <a:noFill/>
            <a:prstDash val="dash"/>
            <a:miter lim="800000"/>
            <a:headEnd/>
            <a:tailEnd/>
          </a:ln>
        </p:spPr>
        <p:txBody>
          <a:bodyPr wrap="square"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spcBef>
                <a:spcPts val="0"/>
              </a:spcBef>
            </a:pP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大阪は府域全域を「都市」、「大都市」として捉えることができる。</a:t>
            </a:r>
            <a:endParaRPr kumimoji="1" lang="en-US" altLang="ja-JP" sz="2400" baseline="300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4" name="二等辺三角形 3"/>
          <p:cNvSpPr/>
          <p:nvPr/>
        </p:nvSpPr>
        <p:spPr>
          <a:xfrm rot="5400000">
            <a:off x="125584" y="6083845"/>
            <a:ext cx="864096" cy="3241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5001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10.19.37.22\disk\土地G\土地・地域利用計画G\■0 都市計画区域変更\99_作成･収集データ\09_主要都府県都市計画区域\00印刷用最新\00大阪府都市計画区域及び用途地域3.png"/>
          <p:cNvPicPr/>
          <p:nvPr/>
        </p:nvPicPr>
        <p:blipFill rotWithShape="1">
          <a:blip r:embed="rId3" cstate="print">
            <a:extLst>
              <a:ext uri="{28A0092B-C50C-407E-A947-70E740481C1C}">
                <a14:useLocalDpi xmlns:a14="http://schemas.microsoft.com/office/drawing/2010/main"/>
              </a:ext>
            </a:extLst>
          </a:blip>
          <a:srcRect t="14349"/>
          <a:stretch/>
        </p:blipFill>
        <p:spPr bwMode="auto">
          <a:xfrm>
            <a:off x="1547664" y="980727"/>
            <a:ext cx="5832648" cy="5884165"/>
          </a:xfrm>
          <a:prstGeom prst="rect">
            <a:avLst/>
          </a:prstGeom>
          <a:noFill/>
          <a:ln>
            <a:noFill/>
          </a:ln>
          <a:extLst>
            <a:ext uri="{53640926-AAD7-44D8-BBD7-CCE9431645EC}">
              <a14:shadowObscured xmlns:a14="http://schemas.microsoft.com/office/drawing/2010/main"/>
            </a:ext>
          </a:extLst>
        </p:spPr>
      </p:pic>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１</a:t>
            </a:r>
            <a:r>
              <a:rPr kumimoji="1" lang="ja-JP" altLang="en-US" sz="2000" b="1" dirty="0" smtClean="0">
                <a:solidFill>
                  <a:schemeClr val="tx1"/>
                </a:solidFill>
                <a:latin typeface="Arial" charset="0"/>
                <a:ea typeface="HG丸ｺﾞｼｯｸM-PRO" pitchFamily="48" charset="-128"/>
              </a:rPr>
              <a:t>．都市について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a:solidFill>
                  <a:schemeClr val="tx1"/>
                </a:solidFill>
                <a:latin typeface="Arial" charset="0"/>
                <a:ea typeface="HG丸ｺﾞｼｯｸM-PRO" pitchFamily="48" charset="-128"/>
              </a:rPr>
              <a:t>大阪</a:t>
            </a:r>
            <a:r>
              <a:rPr kumimoji="1" lang="ja-JP" altLang="en-US" sz="2000" b="1" dirty="0" smtClean="0">
                <a:solidFill>
                  <a:schemeClr val="tx1"/>
                </a:solidFill>
                <a:latin typeface="Arial" charset="0"/>
                <a:ea typeface="HG丸ｺﾞｼｯｸM-PRO" pitchFamily="48" charset="-128"/>
              </a:rPr>
              <a:t>の都市構造の特徴</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60480" y="476672"/>
            <a:ext cx="9000000" cy="720000"/>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82563" indent="-182563" eaLnBrk="1" hangingPunct="1">
              <a:spcBef>
                <a:spcPct val="0"/>
              </a:spcBef>
              <a:buFontTx/>
              <a:buNone/>
            </a:pPr>
            <a:r>
              <a:rPr kumimoji="1" lang="ja-JP" altLang="en-US" sz="1800" dirty="0" smtClean="0">
                <a:solidFill>
                  <a:schemeClr val="tx1"/>
                </a:solidFill>
                <a:latin typeface="Arial" charset="0"/>
                <a:ea typeface="HG丸ｺﾞｼｯｸM-PRO" pitchFamily="48" charset="-128"/>
              </a:rPr>
              <a:t>・大阪府域のほぼ全域が都市計画区域に指定（</a:t>
            </a:r>
            <a:r>
              <a:rPr kumimoji="1" lang="en-US" altLang="ja-JP" sz="1800" dirty="0" smtClean="0">
                <a:solidFill>
                  <a:schemeClr val="tx1"/>
                </a:solidFill>
                <a:latin typeface="Arial" charset="0"/>
                <a:ea typeface="HG丸ｺﾞｼｯｸM-PRO" pitchFamily="48" charset="-128"/>
              </a:rPr>
              <a:t>99%</a:t>
            </a:r>
            <a:r>
              <a:rPr kumimoji="1" lang="ja-JP" altLang="en-US" sz="1800" dirty="0" smtClean="0">
                <a:solidFill>
                  <a:schemeClr val="tx1"/>
                </a:solidFill>
                <a:latin typeface="Arial" charset="0"/>
                <a:ea typeface="HG丸ｺﾞｼｯｸM-PRO" pitchFamily="48" charset="-128"/>
              </a:rPr>
              <a:t>）されており、都心部から放射状に延びる鉄道沿線に市街地が連担し、一体的な都市を形成している。</a:t>
            </a:r>
            <a:endParaRPr kumimoji="1" lang="en-US" altLang="ja-JP" sz="1800" dirty="0" smtClean="0">
              <a:solidFill>
                <a:schemeClr val="tx1"/>
              </a:solidFill>
              <a:latin typeface="Arial" charset="0"/>
              <a:ea typeface="HG丸ｺﾞｼｯｸM-PRO" pitchFamily="48" charset="-128"/>
            </a:endParaRPr>
          </a:p>
        </p:txBody>
      </p:sp>
      <p:sp>
        <p:nvSpPr>
          <p:cNvPr id="14" name="テキスト ボックス 13"/>
          <p:cNvSpPr txBox="1"/>
          <p:nvPr/>
        </p:nvSpPr>
        <p:spPr>
          <a:xfrm>
            <a:off x="6372200" y="6543045"/>
            <a:ext cx="2664296" cy="261610"/>
          </a:xfrm>
          <a:prstGeom prst="rect">
            <a:avLst/>
          </a:prstGeom>
          <a:noFill/>
        </p:spPr>
        <p:txBody>
          <a:bodyPr wrap="square" rtlCol="0">
            <a:spAutoFit/>
          </a:bodyPr>
          <a:lstStyle/>
          <a:p>
            <a:r>
              <a:rPr kumimoji="1" lang="ja-JP" altLang="en-US" sz="1100" dirty="0" smtClean="0">
                <a:solidFill>
                  <a:schemeClr val="tx1"/>
                </a:solidFill>
                <a:latin typeface="HG丸ｺﾞｼｯｸM-PRO" panose="020F0600000000000000" pitchFamily="50" charset="-128"/>
                <a:ea typeface="HG丸ｺﾞｼｯｸM-PRO" panose="020F0600000000000000" pitchFamily="50" charset="-128"/>
              </a:rPr>
              <a:t>大阪府都市計画審議会資料より</a:t>
            </a:r>
            <a:endParaRPr kumimoji="1" lang="ja-JP" altLang="en-US" sz="11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562625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815AFA09-6F5A-472A-8B48-29AB379E69C8}"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a:t>
            </a:fld>
            <a:endParaRPr kumimoji="1" lang="en-US" altLang="ja-JP" sz="1200">
              <a:solidFill>
                <a:schemeClr val="tx1"/>
              </a:solidFill>
              <a:latin typeface="HGSｺﾞｼｯｸM" pitchFamily="50" charset="-128"/>
              <a:ea typeface="HGSｺﾞｼｯｸM" pitchFamily="50" charset="-128"/>
            </a:endParaRPr>
          </a:p>
        </p:txBody>
      </p:sp>
      <p:sp>
        <p:nvSpPr>
          <p:cNvPr id="12293" name="Rectangle 6"/>
          <p:cNvSpPr>
            <a:spLocks noChangeArrowheads="1"/>
          </p:cNvSpPr>
          <p:nvPr/>
        </p:nvSpPr>
        <p:spPr bwMode="auto">
          <a:xfrm>
            <a:off x="36504" y="527050"/>
            <a:ext cx="9072000" cy="756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Arial" charset="0"/>
                <a:ea typeface="HG丸ｺﾞｼｯｸM-PRO" pitchFamily="48" charset="-128"/>
              </a:rPr>
              <a:t>大阪都心部を中心に放射状に伸びる鉄道や道路網が広がり、充実した交通インフラが形成されている。</a:t>
            </a:r>
            <a:endParaRPr kumimoji="1" lang="ja-JP" altLang="en-US" sz="1800" dirty="0">
              <a:solidFill>
                <a:schemeClr val="tx1"/>
              </a:solidFill>
              <a:latin typeface="Arial" charset="0"/>
              <a:ea typeface="HG丸ｺﾞｼｯｸM-PRO" pitchFamily="48" charset="-12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9" y="1666571"/>
            <a:ext cx="4464000" cy="485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251520" y="6525344"/>
            <a:ext cx="424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rPr>
              <a:t>（出典：一社大阪国際経済振興センター</a:t>
            </a:r>
            <a:r>
              <a:rPr kumimoji="1" lang="en-US" altLang="ja-JP" sz="12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rPr>
              <a:t>HP</a:t>
            </a:r>
            <a:r>
              <a:rPr kumimoji="1" lang="ja-JP" altLang="en-US" sz="12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rPr>
              <a:t>より）</a:t>
            </a:r>
            <a:endParaRPr kumimoji="1" lang="ja-JP" altLang="ja-JP" sz="28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endParaRPr>
          </a:p>
        </p:txBody>
      </p:sp>
      <p:sp>
        <p:nvSpPr>
          <p:cNvPr id="11" name="Text Box 6"/>
          <p:cNvSpPr txBox="1">
            <a:spLocks noChangeArrowheads="1"/>
          </p:cNvSpPr>
          <p:nvPr/>
        </p:nvSpPr>
        <p:spPr bwMode="auto">
          <a:xfrm>
            <a:off x="65239" y="1412808"/>
            <a:ext cx="3744416" cy="288000"/>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dirty="0" smtClean="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●幹線道路のネットワーク</a:t>
            </a:r>
            <a:endParaRPr kumimoji="1" lang="ja-JP" altLang="ja-JP" sz="32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endParaRPr>
          </a:p>
        </p:txBody>
      </p:sp>
      <p:sp>
        <p:nvSpPr>
          <p:cNvPr id="12" name="Text Box 6"/>
          <p:cNvSpPr txBox="1">
            <a:spLocks noChangeArrowheads="1"/>
          </p:cNvSpPr>
          <p:nvPr/>
        </p:nvSpPr>
        <p:spPr bwMode="auto">
          <a:xfrm>
            <a:off x="4581127" y="1412808"/>
            <a:ext cx="3951313" cy="288000"/>
          </a:xfrm>
          <a:prstGeom prst="rect">
            <a:avLst/>
          </a:prstGeom>
          <a:solidFill>
            <a:schemeClr val="bg1"/>
          </a:solidFill>
          <a:ln>
            <a:noFill/>
          </a:ln>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dirty="0" smtClean="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●鉄道のネットワーク</a:t>
            </a:r>
            <a:endParaRPr kumimoji="1" lang="ja-JP" altLang="ja-JP" sz="32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endParaRPr>
          </a:p>
        </p:txBody>
      </p:sp>
      <p:sp>
        <p:nvSpPr>
          <p:cNvPr id="13" name="Text Box 6"/>
          <p:cNvSpPr txBox="1">
            <a:spLocks noChangeArrowheads="1"/>
          </p:cNvSpPr>
          <p:nvPr/>
        </p:nvSpPr>
        <p:spPr bwMode="auto">
          <a:xfrm>
            <a:off x="4572000" y="6525344"/>
            <a:ext cx="3744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rPr>
              <a:t>（出典：</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鉄道・運輸機構資料より</a:t>
            </a:r>
            <a:r>
              <a:rPr kumimoji="1" lang="ja-JP" altLang="en-US" sz="12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rPr>
              <a:t>）</a:t>
            </a:r>
            <a:endParaRPr kumimoji="1" lang="ja-JP" altLang="ja-JP" sz="28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4" t="8809" r="23357"/>
          <a:stretch/>
        </p:blipFill>
        <p:spPr bwMode="auto">
          <a:xfrm>
            <a:off x="4572000" y="1700807"/>
            <a:ext cx="4466168" cy="478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１</a:t>
            </a:r>
            <a:r>
              <a:rPr kumimoji="1" lang="ja-JP" altLang="en-US" sz="2000" b="1" dirty="0" smtClean="0">
                <a:solidFill>
                  <a:schemeClr val="tx1"/>
                </a:solidFill>
                <a:latin typeface="Arial" charset="0"/>
                <a:ea typeface="HG丸ｺﾞｼｯｸM-PRO" pitchFamily="48" charset="-128"/>
              </a:rPr>
              <a:t>．都市について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a:solidFill>
                  <a:schemeClr val="tx1"/>
                </a:solidFill>
                <a:latin typeface="Arial" charset="0"/>
                <a:ea typeface="HG丸ｺﾞｼｯｸM-PRO" pitchFamily="48" charset="-128"/>
              </a:rPr>
              <a:t>大阪</a:t>
            </a:r>
            <a:r>
              <a:rPr kumimoji="1" lang="ja-JP" altLang="en-US" sz="2000" b="1" dirty="0" smtClean="0">
                <a:solidFill>
                  <a:schemeClr val="tx1"/>
                </a:solidFill>
                <a:latin typeface="Arial" charset="0"/>
                <a:ea typeface="HG丸ｺﾞｼｯｸM-PRO" pitchFamily="48" charset="-128"/>
              </a:rPr>
              <a:t>の都市構造の特徴</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Tree>
    <p:extLst>
      <p:ext uri="{BB962C8B-B14F-4D97-AF65-F5344CB8AC3E}">
        <p14:creationId xmlns:p14="http://schemas.microsoft.com/office/powerpoint/2010/main" val="449778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１</a:t>
            </a:r>
            <a:r>
              <a:rPr kumimoji="1" lang="ja-JP" altLang="en-US" sz="2000" b="1" dirty="0" smtClean="0">
                <a:solidFill>
                  <a:schemeClr val="tx1"/>
                </a:solidFill>
                <a:latin typeface="Arial" charset="0"/>
                <a:ea typeface="HG丸ｺﾞｼｯｸM-PRO" pitchFamily="48" charset="-128"/>
              </a:rPr>
              <a:t>．都市について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a:solidFill>
                  <a:schemeClr val="tx1"/>
                </a:solidFill>
                <a:latin typeface="Arial" charset="0"/>
                <a:ea typeface="HG丸ｺﾞｼｯｸM-PRO" pitchFamily="48" charset="-128"/>
              </a:rPr>
              <a:t>大阪</a:t>
            </a:r>
            <a:r>
              <a:rPr kumimoji="1" lang="ja-JP" altLang="en-US" sz="2000" b="1" dirty="0" smtClean="0">
                <a:solidFill>
                  <a:schemeClr val="tx1"/>
                </a:solidFill>
                <a:latin typeface="Arial" charset="0"/>
                <a:ea typeface="HG丸ｺﾞｼｯｸM-PRO" pitchFamily="48" charset="-128"/>
              </a:rPr>
              <a:t>の都市構造の特徴</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2291"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815AFA09-6F5A-472A-8B48-29AB379E69C8}"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a:t>
            </a:fld>
            <a:endParaRPr kumimoji="1" lang="en-US" altLang="ja-JP" sz="1200">
              <a:solidFill>
                <a:schemeClr val="tx1"/>
              </a:solidFill>
              <a:latin typeface="HGSｺﾞｼｯｸM" pitchFamily="50" charset="-128"/>
              <a:ea typeface="HGSｺﾞｼｯｸM" pitchFamily="50" charset="-128"/>
            </a:endParaRPr>
          </a:p>
        </p:txBody>
      </p:sp>
      <p:sp>
        <p:nvSpPr>
          <p:cNvPr id="12293" name="Rectangle 6"/>
          <p:cNvSpPr>
            <a:spLocks noChangeArrowheads="1"/>
          </p:cNvSpPr>
          <p:nvPr/>
        </p:nvSpPr>
        <p:spPr bwMode="auto">
          <a:xfrm>
            <a:off x="36504" y="527050"/>
            <a:ext cx="5327584" cy="1389782"/>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a:solidFill>
                  <a:schemeClr val="tx1"/>
                </a:solidFill>
                <a:latin typeface="Arial" charset="0"/>
                <a:ea typeface="HG丸ｺﾞｼｯｸM-PRO" pitchFamily="48" charset="-128"/>
              </a:rPr>
              <a:t>文化施設</a:t>
            </a:r>
            <a:r>
              <a:rPr kumimoji="1" lang="ja-JP" altLang="en-US" sz="1800" dirty="0" smtClean="0">
                <a:solidFill>
                  <a:schemeClr val="tx1"/>
                </a:solidFill>
                <a:latin typeface="Arial" charset="0"/>
                <a:ea typeface="HG丸ｺﾞｼｯｸM-PRO" pitchFamily="48" charset="-128"/>
              </a:rPr>
              <a:t>や大学、観光資源、災害拠点病院や大規模小売店舗など、人々のくらしを支える高次都市機能が集積している。</a:t>
            </a:r>
            <a:endParaRPr kumimoji="1" lang="ja-JP" altLang="en-US" sz="1800" dirty="0">
              <a:solidFill>
                <a:schemeClr val="tx1"/>
              </a:solidFill>
              <a:latin typeface="Arial" charset="0"/>
              <a:ea typeface="HG丸ｺﾞｼｯｸM-PRO" pitchFamily="48" charset="-128"/>
            </a:endParaRPr>
          </a:p>
        </p:txBody>
      </p:sp>
      <p:sp>
        <p:nvSpPr>
          <p:cNvPr id="13" name="Text Box 6"/>
          <p:cNvSpPr txBox="1">
            <a:spLocks noChangeArrowheads="1"/>
          </p:cNvSpPr>
          <p:nvPr/>
        </p:nvSpPr>
        <p:spPr bwMode="auto">
          <a:xfrm>
            <a:off x="-128" y="6525376"/>
            <a:ext cx="3420000" cy="288000"/>
          </a:xfrm>
          <a:prstGeom prst="rect">
            <a:avLst/>
          </a:prstGeom>
          <a:solidFill>
            <a:schemeClr val="bg1"/>
          </a:solidFill>
          <a:ln>
            <a:noFill/>
          </a:ln>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2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rPr>
              <a:t>（出典：</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大阪府都市計画審議会資料より</a:t>
            </a:r>
            <a:r>
              <a:rPr kumimoji="1" lang="ja-JP" altLang="en-US" sz="12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rPr>
              <a:t>）</a:t>
            </a:r>
            <a:endParaRPr kumimoji="1" lang="ja-JP" altLang="ja-JP" sz="280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ＭＳ Ｐゴシック"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2" y="-171400"/>
            <a:ext cx="5143880" cy="7272000"/>
          </a:xfrm>
          <a:prstGeom prst="rect">
            <a:avLst/>
          </a:prstGeom>
        </p:spPr>
      </p:pic>
      <p:sp>
        <p:nvSpPr>
          <p:cNvPr id="14" name="Rectangle 6"/>
          <p:cNvSpPr>
            <a:spLocks noChangeArrowheads="1"/>
          </p:cNvSpPr>
          <p:nvPr/>
        </p:nvSpPr>
        <p:spPr bwMode="auto">
          <a:xfrm>
            <a:off x="3779912" y="2758814"/>
            <a:ext cx="1440000" cy="2326369"/>
          </a:xfrm>
          <a:prstGeom prst="rect">
            <a:avLst/>
          </a:prstGeom>
          <a:solidFill>
            <a:schemeClr val="bg1"/>
          </a:solidFill>
          <a:ln w="9525">
            <a:no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endParaRPr kumimoji="1" lang="ja-JP" altLang="en-US" sz="1800" dirty="0">
              <a:solidFill>
                <a:schemeClr val="tx1"/>
              </a:solidFill>
              <a:latin typeface="Arial" charset="0"/>
              <a:ea typeface="HG丸ｺﾞｼｯｸM-PRO" pitchFamily="48" charset="-128"/>
            </a:endParaRPr>
          </a:p>
        </p:txBody>
      </p:sp>
      <p:sp>
        <p:nvSpPr>
          <p:cNvPr id="15" name="Rectangle 6"/>
          <p:cNvSpPr>
            <a:spLocks noChangeArrowheads="1"/>
          </p:cNvSpPr>
          <p:nvPr/>
        </p:nvSpPr>
        <p:spPr bwMode="auto">
          <a:xfrm>
            <a:off x="3779912" y="5085183"/>
            <a:ext cx="756000" cy="795586"/>
          </a:xfrm>
          <a:prstGeom prst="rect">
            <a:avLst/>
          </a:prstGeom>
          <a:solidFill>
            <a:schemeClr val="bg1"/>
          </a:solidFill>
          <a:ln w="9525">
            <a:no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endParaRPr kumimoji="1" lang="ja-JP" altLang="en-US" sz="1800" dirty="0">
              <a:solidFill>
                <a:schemeClr val="tx1"/>
              </a:solidFill>
              <a:latin typeface="Arial" charset="0"/>
              <a:ea typeface="HG丸ｺﾞｼｯｸM-PRO" pitchFamily="48" charset="-128"/>
            </a:endParaRPr>
          </a:p>
        </p:txBody>
      </p:sp>
      <p:grpSp>
        <p:nvGrpSpPr>
          <p:cNvPr id="5" name="グループ化 4"/>
          <p:cNvGrpSpPr/>
          <p:nvPr/>
        </p:nvGrpSpPr>
        <p:grpSpPr>
          <a:xfrm>
            <a:off x="136350" y="3212976"/>
            <a:ext cx="4600995" cy="2736304"/>
            <a:chOff x="-1469155" y="2564904"/>
            <a:chExt cx="4600995" cy="2736304"/>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994" y="2636912"/>
              <a:ext cx="249538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629" y="2780928"/>
              <a:ext cx="1866865"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6"/>
            <p:cNvSpPr>
              <a:spLocks noChangeArrowheads="1"/>
            </p:cNvSpPr>
            <p:nvPr/>
          </p:nvSpPr>
          <p:spPr bwMode="auto">
            <a:xfrm>
              <a:off x="-1469155" y="2564904"/>
              <a:ext cx="4600995" cy="2736304"/>
            </a:xfrm>
            <a:prstGeom prst="rect">
              <a:avLst/>
            </a:prstGeom>
            <a:no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endParaRPr kumimoji="1" lang="ja-JP" altLang="en-US" sz="1800" dirty="0">
                <a:solidFill>
                  <a:schemeClr val="tx1"/>
                </a:solidFill>
                <a:latin typeface="Arial" charset="0"/>
                <a:ea typeface="HG丸ｺﾞｼｯｸM-PRO" pitchFamily="48" charset="-128"/>
              </a:endParaRPr>
            </a:p>
          </p:txBody>
        </p:sp>
        <p:sp>
          <p:nvSpPr>
            <p:cNvPr id="16" name="Rectangle 6"/>
            <p:cNvSpPr>
              <a:spLocks noChangeArrowheads="1"/>
            </p:cNvSpPr>
            <p:nvPr/>
          </p:nvSpPr>
          <p:spPr bwMode="auto">
            <a:xfrm>
              <a:off x="2436848" y="3211227"/>
              <a:ext cx="622984" cy="721829"/>
            </a:xfrm>
            <a:prstGeom prst="rect">
              <a:avLst/>
            </a:prstGeom>
            <a:solidFill>
              <a:schemeClr val="bg1"/>
            </a:solidFill>
            <a:ln w="9525">
              <a:no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endParaRPr kumimoji="1" lang="ja-JP" altLang="en-US" sz="1800" dirty="0">
                <a:solidFill>
                  <a:schemeClr val="tx1"/>
                </a:solidFill>
                <a:latin typeface="Arial" charset="0"/>
                <a:ea typeface="HG丸ｺﾞｼｯｸM-PRO" pitchFamily="48" charset="-128"/>
              </a:endParaRPr>
            </a:p>
          </p:txBody>
        </p:sp>
      </p:grpSp>
    </p:spTree>
    <p:extLst>
      <p:ext uri="{BB962C8B-B14F-4D97-AF65-F5344CB8AC3E}">
        <p14:creationId xmlns:p14="http://schemas.microsoft.com/office/powerpoint/2010/main" val="3987363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0A669813-89E6-4643-9561-0B9649D129D1}"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6</a:t>
            </a:fld>
            <a:endParaRPr kumimoji="1" lang="en-US" altLang="ja-JP" sz="1200">
              <a:solidFill>
                <a:schemeClr val="tx1"/>
              </a:solidFill>
              <a:latin typeface="HGSｺﾞｼｯｸM" pitchFamily="50" charset="-128"/>
              <a:ea typeface="HGSｺﾞｼｯｸM" pitchFamily="50" charset="-128"/>
            </a:endParaRPr>
          </a:p>
        </p:txBody>
      </p:sp>
      <p:sp>
        <p:nvSpPr>
          <p:cNvPr id="13" name="正方形/長方形 8"/>
          <p:cNvSpPr>
            <a:spLocks noChangeArrowheads="1"/>
          </p:cNvSpPr>
          <p:nvPr/>
        </p:nvSpPr>
        <p:spPr bwMode="auto">
          <a:xfrm>
            <a:off x="-900608" y="7181712"/>
            <a:ext cx="3864354"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0"/>
              </a:spcBef>
              <a:buFontTx/>
              <a:buNone/>
            </a:pPr>
            <a:r>
              <a:rPr kumimoji="1" lang="ja-JP" altLang="en-US" sz="1050" b="1" dirty="0" smtClean="0">
                <a:solidFill>
                  <a:schemeClr val="tx1"/>
                </a:solidFill>
                <a:latin typeface="ＭＳ Ｐゴシック" charset="-128"/>
                <a:ea typeface="HG丸ｺﾞｼｯｸM-PRO" pitchFamily="48" charset="-128"/>
              </a:rPr>
              <a:t>出典：</a:t>
            </a:r>
            <a:r>
              <a:rPr kumimoji="1" lang="zh-TW" altLang="en-US" sz="1050" b="1" dirty="0">
                <a:solidFill>
                  <a:schemeClr val="tx1"/>
                </a:solidFill>
                <a:latin typeface="ＭＳ Ｐゴシック" charset="-128"/>
                <a:ea typeface="HG丸ｺﾞｼｯｸM-PRO" pitchFamily="48" charset="-128"/>
              </a:rPr>
              <a:t>大阪府環境審</a:t>
            </a:r>
            <a:r>
              <a:rPr kumimoji="1" lang="zh-TW" altLang="en-US" sz="1050" b="1" dirty="0" smtClean="0">
                <a:solidFill>
                  <a:schemeClr val="tx1"/>
                </a:solidFill>
                <a:latin typeface="ＭＳ Ｐゴシック" charset="-128"/>
                <a:ea typeface="HG丸ｺﾞｼｯｸM-PRO" pitchFamily="48" charset="-128"/>
              </a:rPr>
              <a:t>議会</a:t>
            </a:r>
            <a:r>
              <a:rPr kumimoji="1" lang="ja-JP" altLang="en-US" sz="1050" b="1" dirty="0" smtClean="0">
                <a:solidFill>
                  <a:schemeClr val="tx1"/>
                </a:solidFill>
                <a:latin typeface="ＭＳ Ｐゴシック" charset="-128"/>
                <a:ea typeface="HG丸ｺﾞｼｯｸM-PRO" pitchFamily="48" charset="-128"/>
              </a:rPr>
              <a:t>資料（平成</a:t>
            </a:r>
            <a:r>
              <a:rPr kumimoji="1" lang="en-US" altLang="ja-JP" sz="1050" b="1" dirty="0" smtClean="0">
                <a:solidFill>
                  <a:schemeClr val="tx1"/>
                </a:solidFill>
                <a:latin typeface="ＭＳ Ｐゴシック" charset="-128"/>
                <a:ea typeface="HG丸ｺﾞｼｯｸM-PRO" pitchFamily="48" charset="-128"/>
              </a:rPr>
              <a:t>26</a:t>
            </a:r>
            <a:r>
              <a:rPr kumimoji="1" lang="ja-JP" altLang="en-US" sz="1050" b="1" dirty="0" smtClean="0">
                <a:solidFill>
                  <a:schemeClr val="tx1"/>
                </a:solidFill>
                <a:latin typeface="ＭＳ Ｐゴシック" charset="-128"/>
                <a:ea typeface="HG丸ｺﾞｼｯｸM-PRO" pitchFamily="48" charset="-128"/>
              </a:rPr>
              <a:t>年</a:t>
            </a:r>
            <a:r>
              <a:rPr kumimoji="1" lang="en-US" altLang="ja-JP" sz="1050" b="1" dirty="0">
                <a:solidFill>
                  <a:schemeClr val="tx1"/>
                </a:solidFill>
                <a:latin typeface="ＭＳ Ｐゴシック" charset="-128"/>
                <a:ea typeface="HG丸ｺﾞｼｯｸM-PRO" pitchFamily="48" charset="-128"/>
              </a:rPr>
              <a:t>9</a:t>
            </a:r>
            <a:r>
              <a:rPr kumimoji="1" lang="ja-JP" altLang="en-US" sz="1050" b="1" dirty="0" smtClean="0">
                <a:solidFill>
                  <a:schemeClr val="tx1"/>
                </a:solidFill>
                <a:latin typeface="ＭＳ Ｐゴシック" charset="-128"/>
                <a:ea typeface="HG丸ｺﾞｼｯｸM-PRO" pitchFamily="48" charset="-128"/>
              </a:rPr>
              <a:t>月</a:t>
            </a:r>
            <a:r>
              <a:rPr kumimoji="1" lang="en-US" altLang="ja-JP" sz="1050" b="1" dirty="0" smtClean="0">
                <a:solidFill>
                  <a:schemeClr val="tx1"/>
                </a:solidFill>
                <a:latin typeface="ＭＳ Ｐゴシック" charset="-128"/>
                <a:ea typeface="HG丸ｺﾞｼｯｸM-PRO" pitchFamily="48" charset="-128"/>
              </a:rPr>
              <a:t>12</a:t>
            </a:r>
            <a:r>
              <a:rPr kumimoji="1" lang="ja-JP" altLang="en-US" sz="1050" b="1" dirty="0" smtClean="0">
                <a:solidFill>
                  <a:schemeClr val="tx1"/>
                </a:solidFill>
                <a:latin typeface="ＭＳ Ｐゴシック" charset="-128"/>
                <a:ea typeface="HG丸ｺﾞｼｯｸM-PRO" pitchFamily="48" charset="-128"/>
              </a:rPr>
              <a:t>日開催）」</a:t>
            </a:r>
            <a:endParaRPr kumimoji="1" lang="en-US" altLang="ja-JP" sz="1100" b="1" dirty="0" smtClean="0">
              <a:solidFill>
                <a:schemeClr val="tx1"/>
              </a:solidFill>
              <a:latin typeface="ＭＳ Ｐゴシック" charset="-128"/>
              <a:ea typeface="HG丸ｺﾞｼｯｸM-PRO" pitchFamily="48" charset="-128"/>
            </a:endParaRPr>
          </a:p>
        </p:txBody>
      </p:sp>
      <p:sp>
        <p:nvSpPr>
          <p:cNvPr id="22530" name="Text Box 3"/>
          <p:cNvSpPr txBox="1">
            <a:spLocks noChangeArrowheads="1"/>
          </p:cNvSpPr>
          <p:nvPr/>
        </p:nvSpPr>
        <p:spPr bwMode="auto">
          <a:xfrm>
            <a:off x="93675" y="1211734"/>
            <a:ext cx="3398205" cy="273050"/>
          </a:xfrm>
          <a:prstGeom prst="rect">
            <a:avLst/>
          </a:prstGeom>
          <a:solidFill>
            <a:schemeClr val="bg1"/>
          </a:solidFill>
          <a:ln>
            <a:noFill/>
          </a:ln>
          <a:extLst/>
        </p:spPr>
        <p:txBody>
          <a:bodyPr lIns="74295" tIns="8890" rIns="74295" bIns="8890"/>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just" eaLnBrk="1" hangingPunct="1">
              <a:spcBef>
                <a:spcPct val="0"/>
              </a:spcBef>
              <a:buFontTx/>
              <a:buNone/>
            </a:pPr>
            <a:r>
              <a:rPr kumimoji="1" lang="ja-JP" altLang="en-US" sz="1600" b="1" dirty="0" smtClean="0">
                <a:solidFill>
                  <a:schemeClr val="tx1"/>
                </a:solidFill>
                <a:latin typeface="ＭＳ Ｐゴシック" charset="-128"/>
              </a:rPr>
              <a:t>■大阪府のみどりの現況</a:t>
            </a:r>
            <a:endParaRPr kumimoji="1" lang="ja-JP" altLang="en-US" sz="1600" b="1" dirty="0">
              <a:solidFill>
                <a:schemeClr val="tx1"/>
              </a:solidFill>
              <a:latin typeface="ＭＳ Ｐゴシック" charset="-128"/>
            </a:endParaRPr>
          </a:p>
        </p:txBody>
      </p:sp>
      <p:sp>
        <p:nvSpPr>
          <p:cNvPr id="16" name="Rectangle 5"/>
          <p:cNvSpPr>
            <a:spLocks noChangeArrowheads="1"/>
          </p:cNvSpPr>
          <p:nvPr/>
        </p:nvSpPr>
        <p:spPr bwMode="auto">
          <a:xfrm>
            <a:off x="36504" y="492125"/>
            <a:ext cx="9072000" cy="646325"/>
          </a:xfrm>
          <a:prstGeom prst="rect">
            <a:avLst/>
          </a:prstGeom>
          <a:noFill/>
          <a:ln w="9525">
            <a:solidFill>
              <a:schemeClr val="tx1"/>
            </a:solidFill>
            <a:prstDash val="sysDash"/>
            <a:miter lim="800000"/>
            <a:headEnd/>
            <a:tailEnd/>
          </a:ln>
          <a:effectLst/>
        </p:spPr>
        <p:txBody>
          <a:bodyPr lIns="91435" tIns="45717" rIns="91435" bIns="45717">
            <a:spAutoFit/>
          </a:bodyPr>
          <a:lstStyle/>
          <a:p>
            <a:pPr algn="l" defTabSz="914400">
              <a:spcBef>
                <a:spcPct val="50000"/>
              </a:spcBef>
              <a:buClrTx/>
              <a:buSzTx/>
              <a:buFontTx/>
              <a:buNone/>
              <a:defRPr/>
            </a:pPr>
            <a:r>
              <a:rPr kumimoji="1" lang="en-US" altLang="ja-JP" sz="1800" dirty="0" smtClean="0">
                <a:solidFill>
                  <a:prstClr val="black"/>
                </a:solidFill>
                <a:latin typeface="HG丸ｺﾞｼｯｸM-PRO" panose="020F0600000000000000" pitchFamily="50" charset="-128"/>
                <a:ea typeface="HG丸ｺﾞｼｯｸM-PRO" panose="020F0600000000000000" pitchFamily="50" charset="-128"/>
              </a:rPr>
              <a:t>30km</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圏内に北摂山系、金剛生駒山系を包含しており、和泉山系にも到達している。</a:t>
            </a:r>
            <a:r>
              <a:rPr kumimoji="1" lang="en-US" altLang="ja-JP" sz="1800" dirty="0">
                <a:solidFill>
                  <a:prstClr val="black"/>
                </a:solidFill>
                <a:latin typeface="HG丸ｺﾞｼｯｸM-PRO" panose="020F0600000000000000" pitchFamily="50" charset="-128"/>
                <a:ea typeface="HG丸ｺﾞｼｯｸM-PRO" panose="020F0600000000000000" pitchFamily="50" charset="-128"/>
              </a:rPr>
              <a:t/>
            </a:r>
            <a:br>
              <a:rPr kumimoji="1" lang="en-US" altLang="ja-JP" sz="1800" dirty="0">
                <a:solidFill>
                  <a:prstClr val="black"/>
                </a:solidFill>
                <a:latin typeface="HG丸ｺﾞｼｯｸM-PRO" panose="020F0600000000000000" pitchFamily="50" charset="-128"/>
                <a:ea typeface="HG丸ｺﾞｼｯｸM-PRO" panose="020F0600000000000000" pitchFamily="50" charset="-128"/>
              </a:rPr>
            </a:b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都心</a:t>
            </a:r>
            <a:r>
              <a:rPr kumimoji="1" lang="ja-JP" altLang="en-US" sz="1800" dirty="0">
                <a:solidFill>
                  <a:prstClr val="black"/>
                </a:solidFill>
                <a:latin typeface="HG丸ｺﾞｼｯｸM-PRO" panose="020F0600000000000000" pitchFamily="50" charset="-128"/>
                <a:ea typeface="HG丸ｺﾞｼｯｸM-PRO" panose="020F0600000000000000" pitchFamily="50" charset="-128"/>
              </a:rPr>
              <a:t>から近距離に大規模な自然</a:t>
            </a:r>
            <a:r>
              <a:rPr kumimoji="1" lang="ja-JP" altLang="en-US" sz="1800" dirty="0" smtClean="0">
                <a:solidFill>
                  <a:prstClr val="black"/>
                </a:solidFill>
                <a:latin typeface="HG丸ｺﾞｼｯｸM-PRO" panose="020F0600000000000000" pitchFamily="50" charset="-128"/>
                <a:ea typeface="HG丸ｺﾞｼｯｸM-PRO" panose="020F0600000000000000" pitchFamily="50" charset="-128"/>
              </a:rPr>
              <a:t>が存在する。</a:t>
            </a:r>
            <a:endParaRPr kumimoji="1" lang="ja-JP" altLang="en-US" sz="18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39" name="グループ化 38"/>
          <p:cNvGrpSpPr/>
          <p:nvPr/>
        </p:nvGrpSpPr>
        <p:grpSpPr>
          <a:xfrm>
            <a:off x="107504" y="1592185"/>
            <a:ext cx="5494113" cy="5003263"/>
            <a:chOff x="9027290" y="1053620"/>
            <a:chExt cx="3276600" cy="2983865"/>
          </a:xfrm>
        </p:grpSpPr>
        <p:grpSp>
          <p:nvGrpSpPr>
            <p:cNvPr id="15" name="グループ化 14"/>
            <p:cNvGrpSpPr/>
            <p:nvPr/>
          </p:nvGrpSpPr>
          <p:grpSpPr>
            <a:xfrm>
              <a:off x="9027290" y="1053620"/>
              <a:ext cx="3276600" cy="2983865"/>
              <a:chOff x="0" y="0"/>
              <a:chExt cx="3276600" cy="2984500"/>
            </a:xfrm>
          </p:grpSpPr>
          <p:pic>
            <p:nvPicPr>
              <p:cNvPr id="17" name="図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3276600" cy="2984500"/>
              </a:xfrm>
              <a:prstGeom prst="rect">
                <a:avLst/>
              </a:prstGeom>
              <a:ln>
                <a:noFill/>
              </a:ln>
              <a:extLst>
                <a:ext uri="{53640926-AAD7-44D8-BBD7-CCE9431645EC}">
                  <a14:shadowObscured xmlns:a14="http://schemas.microsoft.com/office/drawing/2010/main"/>
                </a:ext>
              </a:extLst>
            </p:spPr>
          </p:pic>
          <p:sp>
            <p:nvSpPr>
              <p:cNvPr id="18" name="テキスト ボックス 10265"/>
              <p:cNvSpPr txBox="1"/>
              <p:nvPr/>
            </p:nvSpPr>
            <p:spPr>
              <a:xfrm>
                <a:off x="12700" y="12700"/>
                <a:ext cx="691764" cy="155174"/>
              </a:xfrm>
              <a:prstGeom prst="rect">
                <a:avLst/>
              </a:prstGeom>
              <a:solidFill>
                <a:sysClr val="window" lastClr="FFFFFF"/>
              </a:solidFill>
              <a:ln w="6350">
                <a:solidFill>
                  <a:prstClr val="black"/>
                </a:solidFill>
              </a:ln>
              <a:effectLst/>
            </p:spPr>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ts val="1600"/>
                  </a:lnSpc>
                  <a:spcAft>
                    <a:spcPts val="0"/>
                  </a:spcAft>
                </a:pPr>
                <a:r>
                  <a:rPr lang="ja-JP" sz="1050" kern="100" dirty="0">
                    <a:solidFill>
                      <a:schemeClr val="tx1"/>
                    </a:solidFill>
                    <a:effectLst/>
                    <a:latin typeface="Century"/>
                    <a:ea typeface="ＭＳ 明朝"/>
                    <a:cs typeface="Times New Roman"/>
                  </a:rPr>
                  <a:t>大阪府</a:t>
                </a:r>
              </a:p>
            </p:txBody>
          </p:sp>
          <p:sp>
            <p:nvSpPr>
              <p:cNvPr id="19" name="テキスト ボックス 10267"/>
              <p:cNvSpPr txBox="1"/>
              <p:nvPr/>
            </p:nvSpPr>
            <p:spPr>
              <a:xfrm rot="19127747">
                <a:off x="1047750" y="101600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US" sz="1000" kern="100" dirty="0">
                    <a:solidFill>
                      <a:schemeClr val="tx1"/>
                    </a:solidFill>
                    <a:effectLst/>
                    <a:latin typeface="Century"/>
                    <a:ea typeface="ＭＳ 明朝"/>
                    <a:cs typeface="Times New Roman"/>
                  </a:rPr>
                  <a:t>30km</a:t>
                </a:r>
                <a:endParaRPr lang="ja-JP" sz="1050" kern="100" dirty="0">
                  <a:solidFill>
                    <a:schemeClr val="tx1"/>
                  </a:solidFill>
                  <a:effectLst/>
                  <a:latin typeface="Century"/>
                  <a:ea typeface="ＭＳ 明朝"/>
                  <a:cs typeface="Times New Roman"/>
                </a:endParaRPr>
              </a:p>
            </p:txBody>
          </p:sp>
          <p:sp>
            <p:nvSpPr>
              <p:cNvPr id="20" name="テキスト ボックス 10268"/>
              <p:cNvSpPr txBox="1"/>
              <p:nvPr/>
            </p:nvSpPr>
            <p:spPr>
              <a:xfrm rot="19115619">
                <a:off x="685800" y="62865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US" sz="1000" kern="100" dirty="0">
                    <a:solidFill>
                      <a:schemeClr val="tx1"/>
                    </a:solidFill>
                    <a:effectLst/>
                    <a:latin typeface="Century"/>
                    <a:ea typeface="ＭＳ 明朝"/>
                    <a:cs typeface="Times New Roman"/>
                  </a:rPr>
                  <a:t>60km</a:t>
                </a:r>
                <a:endParaRPr lang="ja-JP" sz="1050" kern="100" dirty="0">
                  <a:solidFill>
                    <a:schemeClr val="tx1"/>
                  </a:solidFill>
                  <a:effectLst/>
                  <a:latin typeface="Century"/>
                  <a:ea typeface="ＭＳ 明朝"/>
                  <a:cs typeface="Times New Roman"/>
                </a:endParaRPr>
              </a:p>
            </p:txBody>
          </p:sp>
        </p:grpSp>
        <p:sp>
          <p:nvSpPr>
            <p:cNvPr id="10" name="Text Box 1"/>
            <p:cNvSpPr txBox="1">
              <a:spLocks noChangeArrowheads="1"/>
            </p:cNvSpPr>
            <p:nvPr/>
          </p:nvSpPr>
          <p:spPr bwMode="auto">
            <a:xfrm>
              <a:off x="11389232" y="3938862"/>
              <a:ext cx="914658" cy="986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Earthstar </a:t>
              </a:r>
              <a:r>
                <a:rPr kumimoji="1" lang="en-US" altLang="ja-JP" sz="800" b="0" i="0" u="none" strike="noStrike" cap="none" normalizeH="0" baseline="0" dirty="0" err="1" smtClean="0">
                  <a:ln>
                    <a:noFill/>
                  </a:ln>
                  <a:solidFill>
                    <a:schemeClr val="tx1"/>
                  </a:solidFill>
                  <a:effectLst/>
                  <a:latin typeface="Century" pitchFamily="18" charset="0"/>
                  <a:ea typeface="ＭＳ 明朝" pitchFamily="17" charset="-128"/>
                  <a:cs typeface="Times New Roman" pitchFamily="18" charset="0"/>
                </a:rPr>
                <a:t>Geographics</a:t>
              </a: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38" name="グループ化 37"/>
          <p:cNvGrpSpPr/>
          <p:nvPr/>
        </p:nvGrpSpPr>
        <p:grpSpPr>
          <a:xfrm>
            <a:off x="5746764" y="1270856"/>
            <a:ext cx="3145716" cy="2734208"/>
            <a:chOff x="9260622" y="4159747"/>
            <a:chExt cx="3314700" cy="3021965"/>
          </a:xfrm>
        </p:grpSpPr>
        <p:grpSp>
          <p:nvGrpSpPr>
            <p:cNvPr id="21" name="グループ化 20"/>
            <p:cNvGrpSpPr/>
            <p:nvPr/>
          </p:nvGrpSpPr>
          <p:grpSpPr>
            <a:xfrm>
              <a:off x="9260622" y="4159747"/>
              <a:ext cx="3314700" cy="3021965"/>
              <a:chOff x="0" y="0"/>
              <a:chExt cx="3314700" cy="3022600"/>
            </a:xfrm>
          </p:grpSpPr>
          <p:pic>
            <p:nvPicPr>
              <p:cNvPr id="22" name="図 2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3314700" cy="3022600"/>
              </a:xfrm>
              <a:prstGeom prst="rect">
                <a:avLst/>
              </a:prstGeom>
              <a:ln>
                <a:noFill/>
              </a:ln>
              <a:extLst>
                <a:ext uri="{53640926-AAD7-44D8-BBD7-CCE9431645EC}">
                  <a14:shadowObscured xmlns:a14="http://schemas.microsoft.com/office/drawing/2010/main"/>
                </a:ext>
              </a:extLst>
            </p:spPr>
          </p:pic>
          <p:sp>
            <p:nvSpPr>
              <p:cNvPr id="23" name="テキスト ボックス 10271"/>
              <p:cNvSpPr txBox="1"/>
              <p:nvPr/>
            </p:nvSpPr>
            <p:spPr>
              <a:xfrm>
                <a:off x="31750" y="19050"/>
                <a:ext cx="691515" cy="236220"/>
              </a:xfrm>
              <a:prstGeom prst="rect">
                <a:avLst/>
              </a:prstGeom>
              <a:solidFill>
                <a:sysClr val="window" lastClr="FFFFFF"/>
              </a:solidFill>
              <a:ln w="6350">
                <a:solidFill>
                  <a:prstClr val="black"/>
                </a:solidFill>
              </a:ln>
              <a:effectLst/>
            </p:spPr>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ts val="1600"/>
                  </a:lnSpc>
                  <a:spcAft>
                    <a:spcPts val="0"/>
                  </a:spcAft>
                </a:pPr>
                <a:r>
                  <a:rPr lang="ja-JP" sz="1050" kern="100" dirty="0">
                    <a:solidFill>
                      <a:schemeClr val="tx1"/>
                    </a:solidFill>
                    <a:effectLst/>
                    <a:latin typeface="Century"/>
                    <a:ea typeface="ＭＳ 明朝"/>
                    <a:cs typeface="Times New Roman"/>
                  </a:rPr>
                  <a:t>東京都</a:t>
                </a:r>
              </a:p>
            </p:txBody>
          </p:sp>
          <p:sp>
            <p:nvSpPr>
              <p:cNvPr id="24" name="テキスト ボックス 67"/>
              <p:cNvSpPr txBox="1"/>
              <p:nvPr/>
            </p:nvSpPr>
            <p:spPr>
              <a:xfrm rot="19127747">
                <a:off x="1111250" y="78740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US" sz="900" kern="100">
                    <a:solidFill>
                      <a:schemeClr val="tx1"/>
                    </a:solidFill>
                    <a:effectLst/>
                    <a:latin typeface="Century"/>
                    <a:ea typeface="ＭＳ 明朝"/>
                    <a:cs typeface="Times New Roman"/>
                  </a:rPr>
                  <a:t>30km</a:t>
                </a:r>
                <a:endParaRPr lang="ja-JP" sz="1000" kern="100">
                  <a:solidFill>
                    <a:schemeClr val="tx1"/>
                  </a:solidFill>
                  <a:effectLst/>
                  <a:latin typeface="Century"/>
                  <a:ea typeface="ＭＳ 明朝"/>
                  <a:cs typeface="Times New Roman"/>
                </a:endParaRPr>
              </a:p>
            </p:txBody>
          </p:sp>
          <p:sp>
            <p:nvSpPr>
              <p:cNvPr id="25" name="テキスト ボックス 68"/>
              <p:cNvSpPr txBox="1"/>
              <p:nvPr/>
            </p:nvSpPr>
            <p:spPr>
              <a:xfrm rot="19115619">
                <a:off x="749300" y="40005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US" sz="900" kern="100" dirty="0">
                    <a:solidFill>
                      <a:schemeClr val="tx1"/>
                    </a:solidFill>
                    <a:effectLst/>
                    <a:latin typeface="Century"/>
                    <a:ea typeface="ＭＳ 明朝"/>
                    <a:cs typeface="Times New Roman"/>
                  </a:rPr>
                  <a:t>60km</a:t>
                </a:r>
                <a:endParaRPr lang="ja-JP" sz="1000" kern="100" dirty="0">
                  <a:solidFill>
                    <a:schemeClr val="tx1"/>
                  </a:solidFill>
                  <a:effectLst/>
                  <a:latin typeface="Century"/>
                  <a:ea typeface="ＭＳ 明朝"/>
                  <a:cs typeface="Times New Roman"/>
                </a:endParaRPr>
              </a:p>
            </p:txBody>
          </p:sp>
        </p:grpSp>
        <p:sp>
          <p:nvSpPr>
            <p:cNvPr id="40" name="Text Box 1"/>
            <p:cNvSpPr txBox="1">
              <a:spLocks noChangeArrowheads="1"/>
            </p:cNvSpPr>
            <p:nvPr/>
          </p:nvSpPr>
          <p:spPr bwMode="auto">
            <a:xfrm>
              <a:off x="11335484" y="7057273"/>
              <a:ext cx="1239838" cy="12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Earthstar </a:t>
              </a:r>
              <a:r>
                <a:rPr kumimoji="1" lang="en-US" altLang="ja-JP" sz="800" b="0" i="0" u="none" strike="noStrike" cap="none" normalizeH="0" baseline="0" dirty="0" err="1" smtClean="0">
                  <a:ln>
                    <a:noFill/>
                  </a:ln>
                  <a:solidFill>
                    <a:schemeClr val="tx1"/>
                  </a:solidFill>
                  <a:effectLst/>
                  <a:latin typeface="Century" pitchFamily="18" charset="0"/>
                  <a:ea typeface="ＭＳ 明朝" pitchFamily="17" charset="-128"/>
                  <a:cs typeface="Times New Roman" pitchFamily="18" charset="0"/>
                </a:rPr>
                <a:t>Geographics</a:t>
              </a: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37" name="グループ化 36"/>
          <p:cNvGrpSpPr/>
          <p:nvPr/>
        </p:nvGrpSpPr>
        <p:grpSpPr>
          <a:xfrm>
            <a:off x="5779145" y="4075861"/>
            <a:ext cx="3097514" cy="2632098"/>
            <a:chOff x="3789995" y="2512532"/>
            <a:chExt cx="3282950" cy="2926080"/>
          </a:xfrm>
        </p:grpSpPr>
        <p:grpSp>
          <p:nvGrpSpPr>
            <p:cNvPr id="26" name="グループ化 25"/>
            <p:cNvGrpSpPr/>
            <p:nvPr/>
          </p:nvGrpSpPr>
          <p:grpSpPr>
            <a:xfrm>
              <a:off x="3789995" y="2512532"/>
              <a:ext cx="3282950" cy="2926080"/>
              <a:chOff x="0" y="0"/>
              <a:chExt cx="3289300" cy="2927350"/>
            </a:xfrm>
          </p:grpSpPr>
          <p:pic>
            <p:nvPicPr>
              <p:cNvPr id="27" name="図 2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0" y="0"/>
                <a:ext cx="3289300" cy="2927350"/>
              </a:xfrm>
              <a:prstGeom prst="rect">
                <a:avLst/>
              </a:prstGeom>
              <a:ln>
                <a:noFill/>
              </a:ln>
              <a:extLst>
                <a:ext uri="{53640926-AAD7-44D8-BBD7-CCE9431645EC}">
                  <a14:shadowObscured xmlns:a14="http://schemas.microsoft.com/office/drawing/2010/main"/>
                </a:ext>
              </a:extLst>
            </p:spPr>
          </p:pic>
          <p:sp>
            <p:nvSpPr>
              <p:cNvPr id="28" name="テキスト ボックス 9233"/>
              <p:cNvSpPr txBox="1"/>
              <p:nvPr/>
            </p:nvSpPr>
            <p:spPr>
              <a:xfrm>
                <a:off x="25400" y="12700"/>
                <a:ext cx="691515" cy="236220"/>
              </a:xfrm>
              <a:prstGeom prst="rect">
                <a:avLst/>
              </a:prstGeom>
              <a:solidFill>
                <a:sysClr val="window" lastClr="FFFFFF"/>
              </a:solidFill>
              <a:ln w="6350">
                <a:solidFill>
                  <a:prstClr val="black"/>
                </a:solidFill>
              </a:ln>
              <a:effectLst/>
            </p:spPr>
            <p:txBody>
              <a:bodyPr rot="0" spcFirstLastPara="0" vert="horz" wrap="square" lIns="36000" tIns="18000" rIns="36000" bIns="18000" numCol="1" spcCol="0" rtlCol="0" fromWordArt="0" anchor="ctr" anchorCtr="0" forceAA="0" compatLnSpc="1">
                <a:prstTxWarp prst="textNoShape">
                  <a:avLst/>
                </a:prstTxWarp>
                <a:noAutofit/>
              </a:bodyPr>
              <a:lstStyle/>
              <a:p>
                <a:pPr algn="ctr">
                  <a:lnSpc>
                    <a:spcPts val="1600"/>
                  </a:lnSpc>
                  <a:spcAft>
                    <a:spcPts val="0"/>
                  </a:spcAft>
                </a:pPr>
                <a:r>
                  <a:rPr lang="ja-JP" sz="1050" kern="100" dirty="0">
                    <a:solidFill>
                      <a:schemeClr val="tx1"/>
                    </a:solidFill>
                    <a:effectLst/>
                    <a:latin typeface="Century"/>
                    <a:ea typeface="ＭＳ 明朝"/>
                    <a:cs typeface="Times New Roman"/>
                  </a:rPr>
                  <a:t>愛知県</a:t>
                </a:r>
              </a:p>
            </p:txBody>
          </p:sp>
          <p:sp>
            <p:nvSpPr>
              <p:cNvPr id="29" name="テキスト ボックス 9234"/>
              <p:cNvSpPr txBox="1"/>
              <p:nvPr/>
            </p:nvSpPr>
            <p:spPr>
              <a:xfrm rot="19127747">
                <a:off x="831850" y="91440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US" sz="900" kern="100">
                    <a:solidFill>
                      <a:schemeClr val="tx1"/>
                    </a:solidFill>
                    <a:effectLst/>
                    <a:latin typeface="Century"/>
                    <a:ea typeface="ＭＳ 明朝"/>
                    <a:cs typeface="Times New Roman"/>
                  </a:rPr>
                  <a:t>30km</a:t>
                </a:r>
                <a:endParaRPr lang="ja-JP" sz="1000" kern="100">
                  <a:solidFill>
                    <a:schemeClr val="tx1"/>
                  </a:solidFill>
                  <a:effectLst/>
                  <a:latin typeface="Century"/>
                  <a:ea typeface="ＭＳ 明朝"/>
                  <a:cs typeface="Times New Roman"/>
                </a:endParaRPr>
              </a:p>
            </p:txBody>
          </p:sp>
          <p:sp>
            <p:nvSpPr>
              <p:cNvPr id="30" name="テキスト ボックス 9235"/>
              <p:cNvSpPr txBox="1"/>
              <p:nvPr/>
            </p:nvSpPr>
            <p:spPr>
              <a:xfrm rot="19115619">
                <a:off x="469900" y="527050"/>
                <a:ext cx="384810" cy="146685"/>
              </a:xfrm>
              <a:prstGeom prst="rect">
                <a:avLst/>
              </a:prstGeom>
              <a:solidFill>
                <a:sysClr val="window" lastClr="FFFFFF">
                  <a:alpha val="50000"/>
                </a:sysClr>
              </a:solid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US" sz="900" kern="100" dirty="0">
                    <a:solidFill>
                      <a:schemeClr val="tx1"/>
                    </a:solidFill>
                    <a:effectLst/>
                    <a:latin typeface="Century"/>
                    <a:ea typeface="ＭＳ 明朝"/>
                    <a:cs typeface="Times New Roman"/>
                  </a:rPr>
                  <a:t>60km</a:t>
                </a:r>
                <a:endParaRPr lang="ja-JP" sz="1000" kern="100" dirty="0">
                  <a:solidFill>
                    <a:schemeClr val="tx1"/>
                  </a:solidFill>
                  <a:effectLst/>
                  <a:latin typeface="Century"/>
                  <a:ea typeface="ＭＳ 明朝"/>
                  <a:cs typeface="Times New Roman"/>
                </a:endParaRPr>
              </a:p>
            </p:txBody>
          </p:sp>
        </p:grpSp>
        <p:sp>
          <p:nvSpPr>
            <p:cNvPr id="41" name="Text Box 1"/>
            <p:cNvSpPr txBox="1">
              <a:spLocks noChangeArrowheads="1"/>
            </p:cNvSpPr>
            <p:nvPr/>
          </p:nvSpPr>
          <p:spPr bwMode="auto">
            <a:xfrm>
              <a:off x="5833107" y="5313534"/>
              <a:ext cx="1239838" cy="12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Century" pitchFamily="18" charset="0"/>
                  <a:ea typeface="ＭＳ 明朝" pitchFamily="17" charset="-128"/>
                  <a:cs typeface="Times New Roman" pitchFamily="18" charset="0"/>
                </a:rPr>
                <a:t>Earthstar </a:t>
              </a:r>
              <a:r>
                <a:rPr kumimoji="1" lang="en-US" altLang="ja-JP" sz="800" b="0" i="0" u="none" strike="noStrike" cap="none" normalizeH="0" baseline="0" dirty="0" err="1" smtClean="0">
                  <a:ln>
                    <a:noFill/>
                  </a:ln>
                  <a:solidFill>
                    <a:schemeClr val="tx1"/>
                  </a:solidFill>
                  <a:effectLst/>
                  <a:latin typeface="Century" pitchFamily="18" charset="0"/>
                  <a:ea typeface="ＭＳ 明朝" pitchFamily="17" charset="-128"/>
                  <a:cs typeface="Times New Roman" pitchFamily="18" charset="0"/>
                </a:rPr>
                <a:t>Geographics</a:t>
              </a: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3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１</a:t>
            </a:r>
            <a:r>
              <a:rPr kumimoji="1" lang="ja-JP" altLang="en-US" sz="2000" b="1" dirty="0" smtClean="0">
                <a:solidFill>
                  <a:schemeClr val="tx1"/>
                </a:solidFill>
                <a:latin typeface="Arial" charset="0"/>
                <a:ea typeface="HG丸ｺﾞｼｯｸM-PRO" pitchFamily="48" charset="-128"/>
              </a:rPr>
              <a:t>．都市について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a:solidFill>
                  <a:schemeClr val="tx1"/>
                </a:solidFill>
                <a:latin typeface="Arial" charset="0"/>
                <a:ea typeface="HG丸ｺﾞｼｯｸM-PRO" pitchFamily="48" charset="-128"/>
              </a:rPr>
              <a:t>大阪</a:t>
            </a:r>
            <a:r>
              <a:rPr kumimoji="1" lang="ja-JP" altLang="en-US" sz="2000" b="1" dirty="0" smtClean="0">
                <a:solidFill>
                  <a:schemeClr val="tx1"/>
                </a:solidFill>
                <a:latin typeface="Arial" charset="0"/>
                <a:ea typeface="HG丸ｺﾞｼｯｸM-PRO" pitchFamily="48" charset="-128"/>
              </a:rPr>
              <a:t>の都市構造の特徴</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Tree>
    <p:extLst>
      <p:ext uri="{BB962C8B-B14F-4D97-AF65-F5344CB8AC3E}">
        <p14:creationId xmlns:p14="http://schemas.microsoft.com/office/powerpoint/2010/main" val="1202485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0"/>
          <p:cNvSpPr>
            <a:spLocks noChangeArrowheads="1"/>
          </p:cNvSpPr>
          <p:nvPr/>
        </p:nvSpPr>
        <p:spPr bwMode="auto">
          <a:xfrm>
            <a:off x="4174895" y="5221182"/>
            <a:ext cx="504000" cy="828000"/>
          </a:xfrm>
          <a:prstGeom prst="roundRect">
            <a:avLst>
              <a:gd name="adj" fmla="val 9969"/>
            </a:avLst>
          </a:prstGeom>
          <a:noFill/>
          <a:ln w="9525">
            <a:noFill/>
            <a:prstDash val="solid"/>
            <a:miter lim="800000"/>
            <a:headEnd/>
            <a:tailEnd/>
          </a:ln>
        </p:spPr>
        <p:txBody>
          <a:bodyPr vert="eaVert"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3500"/>
              </a:lnSpc>
              <a:spcBef>
                <a:spcPct val="0"/>
              </a:spcBef>
              <a:buFontTx/>
              <a:buNone/>
            </a:pPr>
            <a:r>
              <a:rPr kumimoji="1" lang="ja-JP" altLang="en-US" sz="1400" dirty="0" smtClean="0">
                <a:solidFill>
                  <a:schemeClr val="tx1"/>
                </a:solidFill>
                <a:latin typeface="Arial" charset="0"/>
                <a:ea typeface="HG丸ｺﾞｼｯｸM-PRO" pitchFamily="48" charset="-128"/>
              </a:rPr>
              <a:t>・・・</a:t>
            </a:r>
            <a:endParaRPr kumimoji="1" lang="en-US" altLang="ja-JP" sz="1400" dirty="0">
              <a:solidFill>
                <a:schemeClr val="tx1"/>
              </a:solidFill>
              <a:latin typeface="Arial" charset="0"/>
              <a:ea typeface="HG丸ｺﾞｼｯｸM-PRO" pitchFamily="48" charset="-128"/>
            </a:endParaRPr>
          </a:p>
        </p:txBody>
      </p:sp>
      <p:sp>
        <p:nvSpPr>
          <p:cNvPr id="19" name="Rectangle 20"/>
          <p:cNvSpPr>
            <a:spLocks noChangeArrowheads="1"/>
          </p:cNvSpPr>
          <p:nvPr/>
        </p:nvSpPr>
        <p:spPr bwMode="auto">
          <a:xfrm>
            <a:off x="4174895" y="4229490"/>
            <a:ext cx="504000" cy="828000"/>
          </a:xfrm>
          <a:prstGeom prst="roundRect">
            <a:avLst>
              <a:gd name="adj" fmla="val 9969"/>
            </a:avLst>
          </a:prstGeom>
          <a:noFill/>
          <a:ln w="9525">
            <a:noFill/>
            <a:prstDash val="solid"/>
            <a:miter lim="800000"/>
            <a:headEnd/>
            <a:tailEnd/>
          </a:ln>
        </p:spPr>
        <p:txBody>
          <a:bodyPr vert="eaVert"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3500"/>
              </a:lnSpc>
              <a:spcBef>
                <a:spcPct val="0"/>
              </a:spcBef>
              <a:buFontTx/>
              <a:buNone/>
            </a:pPr>
            <a:r>
              <a:rPr kumimoji="1" lang="ja-JP" altLang="en-US" sz="1400" dirty="0" smtClean="0">
                <a:solidFill>
                  <a:schemeClr val="tx1"/>
                </a:solidFill>
                <a:latin typeface="Arial" charset="0"/>
                <a:ea typeface="HG丸ｺﾞｼｯｸM-PRO" pitchFamily="48" charset="-128"/>
              </a:rPr>
              <a:t>・・・</a:t>
            </a:r>
            <a:endParaRPr kumimoji="1" lang="en-US" altLang="ja-JP" sz="1400" dirty="0">
              <a:solidFill>
                <a:schemeClr val="tx1"/>
              </a:solidFill>
              <a:latin typeface="Arial" charset="0"/>
              <a:ea typeface="HG丸ｺﾞｼｯｸM-PRO" pitchFamily="48" charset="-128"/>
            </a:endParaRPr>
          </a:p>
        </p:txBody>
      </p:sp>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１</a:t>
            </a:r>
            <a:r>
              <a:rPr kumimoji="1" lang="ja-JP" altLang="en-US" sz="2000" b="1" dirty="0" smtClean="0">
                <a:solidFill>
                  <a:schemeClr val="tx1"/>
                </a:solidFill>
                <a:latin typeface="Arial" charset="0"/>
                <a:ea typeface="HG丸ｺﾞｼｯｸM-PRO" pitchFamily="48" charset="-128"/>
              </a:rPr>
              <a:t>．都市について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a:solidFill>
                  <a:schemeClr val="tx1"/>
                </a:solidFill>
                <a:latin typeface="Arial" charset="0"/>
                <a:ea typeface="HG丸ｺﾞｼｯｸM-PRO" pitchFamily="48" charset="-128"/>
              </a:rPr>
              <a:t>大阪</a:t>
            </a:r>
            <a:r>
              <a:rPr kumimoji="1" lang="ja-JP" altLang="en-US" sz="2000" b="1" dirty="0" smtClean="0">
                <a:solidFill>
                  <a:schemeClr val="tx1"/>
                </a:solidFill>
                <a:latin typeface="Arial" charset="0"/>
                <a:ea typeface="HG丸ｺﾞｼｯｸM-PRO" pitchFamily="48" charset="-128"/>
              </a:rPr>
              <a:t>の都市構造を踏まえた都市の捉え方</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7</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109412" y="476672"/>
            <a:ext cx="8928000" cy="1836000"/>
          </a:xfrm>
          <a:prstGeom prst="rect">
            <a:avLst/>
          </a:prstGeom>
          <a:solidFill>
            <a:schemeClr val="bg1"/>
          </a:solidFill>
          <a:ln w="9525">
            <a:solidFill>
              <a:schemeClr val="tx1">
                <a:lumMod val="50000"/>
                <a:lumOff val="50000"/>
              </a:schemeClr>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lnSpc>
                <a:spcPts val="3500"/>
              </a:lnSpc>
              <a:spcBef>
                <a:spcPct val="0"/>
              </a:spcBef>
              <a:buFontTx/>
              <a:buNone/>
            </a:pPr>
            <a:r>
              <a:rPr kumimoji="1" lang="ja-JP" altLang="en-US" sz="2000" dirty="0">
                <a:solidFill>
                  <a:schemeClr val="tx1"/>
                </a:solidFill>
                <a:latin typeface="Arial" charset="0"/>
                <a:ea typeface="HG丸ｺﾞｼｯｸM-PRO" pitchFamily="48" charset="-128"/>
              </a:rPr>
              <a:t>大阪</a:t>
            </a:r>
            <a:r>
              <a:rPr kumimoji="1" lang="ja-JP" altLang="en-US" sz="2000" dirty="0" smtClean="0">
                <a:solidFill>
                  <a:schemeClr val="tx1"/>
                </a:solidFill>
                <a:latin typeface="Arial" charset="0"/>
                <a:ea typeface="HG丸ｺﾞｼｯｸM-PRO" pitchFamily="48" charset="-128"/>
              </a:rPr>
              <a:t>は、コンパクトな府域の中に、</a:t>
            </a:r>
            <a:endParaRPr kumimoji="1" lang="en-US" altLang="ja-JP" sz="2000" dirty="0" smtClean="0">
              <a:solidFill>
                <a:schemeClr val="tx1"/>
              </a:solidFill>
              <a:latin typeface="Arial" charset="0"/>
              <a:ea typeface="HG丸ｺﾞｼｯｸM-PRO" pitchFamily="48" charset="-128"/>
            </a:endParaRPr>
          </a:p>
          <a:p>
            <a:pPr eaLnBrk="1" hangingPunct="1">
              <a:lnSpc>
                <a:spcPts val="3500"/>
              </a:lnSpc>
              <a:spcBef>
                <a:spcPct val="0"/>
              </a:spcBef>
              <a:buFontTx/>
              <a:buNone/>
            </a:pPr>
            <a:r>
              <a:rPr kumimoji="1" lang="ja-JP" altLang="en-US" sz="2000" dirty="0" smtClean="0">
                <a:solidFill>
                  <a:schemeClr val="tx1"/>
                </a:solidFill>
                <a:latin typeface="Arial" charset="0"/>
                <a:ea typeface="HG丸ｺﾞｼｯｸM-PRO" pitchFamily="48" charset="-128"/>
              </a:rPr>
              <a:t>都心から郊外、さらには農空間や海、山、川などの自然を有する地域など、</a:t>
            </a:r>
            <a:endParaRPr kumimoji="1" lang="en-US" altLang="ja-JP" sz="2000" dirty="0" smtClean="0">
              <a:solidFill>
                <a:schemeClr val="tx1"/>
              </a:solidFill>
              <a:latin typeface="Arial" charset="0"/>
              <a:ea typeface="HG丸ｺﾞｼｯｸM-PRO" pitchFamily="48" charset="-128"/>
            </a:endParaRPr>
          </a:p>
          <a:p>
            <a:pPr eaLnBrk="1" hangingPunct="1">
              <a:lnSpc>
                <a:spcPts val="3500"/>
              </a:lnSpc>
              <a:spcBef>
                <a:spcPct val="0"/>
              </a:spcBef>
              <a:buFontTx/>
              <a:buNone/>
            </a:pPr>
            <a:r>
              <a:rPr kumimoji="1" lang="ja-JP" altLang="en-US" sz="2000" dirty="0" smtClean="0">
                <a:solidFill>
                  <a:schemeClr val="tx1"/>
                </a:solidFill>
                <a:latin typeface="Arial" charset="0"/>
                <a:ea typeface="HG丸ｺﾞｼｯｸM-PRO" pitchFamily="48" charset="-128"/>
              </a:rPr>
              <a:t>多様な地域から成る「都市」、「大都市」であり、</a:t>
            </a:r>
            <a:endParaRPr kumimoji="1" lang="en-US" altLang="ja-JP" sz="2000" dirty="0" smtClean="0">
              <a:solidFill>
                <a:schemeClr val="tx1"/>
              </a:solidFill>
              <a:latin typeface="Arial" charset="0"/>
              <a:ea typeface="HG丸ｺﾞｼｯｸM-PRO" pitchFamily="48" charset="-128"/>
            </a:endParaRPr>
          </a:p>
          <a:p>
            <a:pPr eaLnBrk="1" hangingPunct="1">
              <a:lnSpc>
                <a:spcPts val="3500"/>
              </a:lnSpc>
              <a:spcBef>
                <a:spcPct val="0"/>
              </a:spcBef>
              <a:buFontTx/>
              <a:buNone/>
            </a:pPr>
            <a:r>
              <a:rPr kumimoji="1" lang="ja-JP" altLang="en-US" sz="2000" dirty="0" smtClean="0">
                <a:solidFill>
                  <a:schemeClr val="tx1"/>
                </a:solidFill>
                <a:latin typeface="Arial" charset="0"/>
                <a:ea typeface="HG丸ｺﾞｼｯｸM-PRO" pitchFamily="48" charset="-128"/>
              </a:rPr>
              <a:t>発達した鉄道網等により、それらが連続し、一体的な都市を形成している。</a:t>
            </a:r>
            <a:endParaRPr kumimoji="1" lang="en-US" altLang="ja-JP" sz="2000" dirty="0">
              <a:solidFill>
                <a:schemeClr val="tx1"/>
              </a:solidFill>
              <a:latin typeface="Arial" charset="0"/>
              <a:ea typeface="HG丸ｺﾞｼｯｸM-PRO" pitchFamily="48" charset="-128"/>
            </a:endParaRPr>
          </a:p>
        </p:txBody>
      </p:sp>
      <p:sp>
        <p:nvSpPr>
          <p:cNvPr id="15" name="Rectangle 20"/>
          <p:cNvSpPr>
            <a:spLocks noChangeArrowheads="1"/>
          </p:cNvSpPr>
          <p:nvPr/>
        </p:nvSpPr>
        <p:spPr bwMode="auto">
          <a:xfrm>
            <a:off x="2950703" y="3177024"/>
            <a:ext cx="2880000" cy="468000"/>
          </a:xfrm>
          <a:prstGeom prst="roundRect">
            <a:avLst>
              <a:gd name="adj" fmla="val 9969"/>
            </a:avLst>
          </a:prstGeom>
          <a:solidFill>
            <a:schemeClr val="bg1"/>
          </a:solidFill>
          <a:ln w="9525">
            <a:solidFill>
              <a:schemeClr val="tx1">
                <a:lumMod val="50000"/>
                <a:lumOff val="50000"/>
              </a:schemeClr>
            </a:solidFill>
            <a:prstDash val="solid"/>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3500"/>
              </a:lnSpc>
              <a:spcBef>
                <a:spcPct val="0"/>
              </a:spcBef>
              <a:buFontTx/>
              <a:buNone/>
            </a:pPr>
            <a:r>
              <a:rPr kumimoji="1" lang="ja-JP" altLang="en-US" sz="2000" dirty="0" smtClean="0">
                <a:solidFill>
                  <a:schemeClr val="tx1"/>
                </a:solidFill>
                <a:latin typeface="Arial" charset="0"/>
                <a:ea typeface="HG丸ｺﾞｼｯｸM-PRO" pitchFamily="48" charset="-128"/>
              </a:rPr>
              <a:t>都　心</a:t>
            </a:r>
            <a:endParaRPr kumimoji="1" lang="en-US" altLang="ja-JP" sz="2000" dirty="0">
              <a:solidFill>
                <a:schemeClr val="tx1"/>
              </a:solidFill>
              <a:latin typeface="Arial" charset="0"/>
              <a:ea typeface="HG丸ｺﾞｼｯｸM-PRO" pitchFamily="48" charset="-128"/>
            </a:endParaRPr>
          </a:p>
        </p:txBody>
      </p:sp>
      <p:sp>
        <p:nvSpPr>
          <p:cNvPr id="16" name="Rectangle 20"/>
          <p:cNvSpPr>
            <a:spLocks noChangeArrowheads="1"/>
          </p:cNvSpPr>
          <p:nvPr/>
        </p:nvSpPr>
        <p:spPr bwMode="auto">
          <a:xfrm>
            <a:off x="2950703" y="3969112"/>
            <a:ext cx="2880000" cy="468000"/>
          </a:xfrm>
          <a:prstGeom prst="roundRect">
            <a:avLst>
              <a:gd name="adj" fmla="val 9969"/>
            </a:avLst>
          </a:prstGeom>
          <a:solidFill>
            <a:schemeClr val="bg1"/>
          </a:solidFill>
          <a:ln w="9525">
            <a:solidFill>
              <a:schemeClr val="tx1">
                <a:lumMod val="50000"/>
                <a:lumOff val="50000"/>
              </a:schemeClr>
            </a:solidFill>
            <a:prstDash val="solid"/>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3500"/>
              </a:lnSpc>
              <a:spcBef>
                <a:spcPct val="0"/>
              </a:spcBef>
              <a:buFontTx/>
              <a:buNone/>
            </a:pPr>
            <a:r>
              <a:rPr kumimoji="1" lang="ja-JP" altLang="en-US" sz="2000" dirty="0" smtClean="0">
                <a:solidFill>
                  <a:schemeClr val="tx1"/>
                </a:solidFill>
                <a:latin typeface="Arial" charset="0"/>
                <a:ea typeface="HG丸ｺﾞｼｯｸM-PRO" pitchFamily="48" charset="-128"/>
              </a:rPr>
              <a:t>都 心 周 辺</a:t>
            </a:r>
            <a:endParaRPr kumimoji="1" lang="en-US" altLang="ja-JP" sz="2000" dirty="0">
              <a:solidFill>
                <a:schemeClr val="tx1"/>
              </a:solidFill>
              <a:latin typeface="Arial" charset="0"/>
              <a:ea typeface="HG丸ｺﾞｼｯｸM-PRO" pitchFamily="48" charset="-128"/>
            </a:endParaRPr>
          </a:p>
        </p:txBody>
      </p:sp>
      <p:sp>
        <p:nvSpPr>
          <p:cNvPr id="17" name="Rectangle 20"/>
          <p:cNvSpPr>
            <a:spLocks noChangeArrowheads="1"/>
          </p:cNvSpPr>
          <p:nvPr/>
        </p:nvSpPr>
        <p:spPr bwMode="auto">
          <a:xfrm>
            <a:off x="2950703" y="4877522"/>
            <a:ext cx="2880000" cy="468000"/>
          </a:xfrm>
          <a:prstGeom prst="roundRect">
            <a:avLst>
              <a:gd name="adj" fmla="val 9969"/>
            </a:avLst>
          </a:prstGeom>
          <a:solidFill>
            <a:schemeClr val="bg1"/>
          </a:solidFill>
          <a:ln w="9525">
            <a:solidFill>
              <a:schemeClr val="tx1">
                <a:lumMod val="50000"/>
                <a:lumOff val="50000"/>
              </a:schemeClr>
            </a:solidFill>
            <a:prstDash val="solid"/>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3500"/>
              </a:lnSpc>
              <a:spcBef>
                <a:spcPct val="0"/>
              </a:spcBef>
              <a:buFontTx/>
              <a:buNone/>
            </a:pPr>
            <a:r>
              <a:rPr kumimoji="1" lang="ja-JP" altLang="en-US" sz="2000" dirty="0" smtClean="0">
                <a:solidFill>
                  <a:schemeClr val="tx1"/>
                </a:solidFill>
                <a:latin typeface="Arial" charset="0"/>
                <a:ea typeface="HG丸ｺﾞｼｯｸM-PRO" pitchFamily="48" charset="-128"/>
              </a:rPr>
              <a:t>郊　外</a:t>
            </a:r>
            <a:endParaRPr kumimoji="1" lang="en-US" altLang="ja-JP" sz="2000" dirty="0">
              <a:solidFill>
                <a:schemeClr val="tx1"/>
              </a:solidFill>
              <a:latin typeface="Arial" charset="0"/>
              <a:ea typeface="HG丸ｺﾞｼｯｸM-PRO" pitchFamily="48" charset="-128"/>
            </a:endParaRPr>
          </a:p>
        </p:txBody>
      </p:sp>
      <p:sp>
        <p:nvSpPr>
          <p:cNvPr id="18" name="Rectangle 20"/>
          <p:cNvSpPr>
            <a:spLocks noChangeArrowheads="1"/>
          </p:cNvSpPr>
          <p:nvPr/>
        </p:nvSpPr>
        <p:spPr bwMode="auto">
          <a:xfrm>
            <a:off x="2950703" y="5913328"/>
            <a:ext cx="2880000" cy="468000"/>
          </a:xfrm>
          <a:prstGeom prst="roundRect">
            <a:avLst>
              <a:gd name="adj" fmla="val 9969"/>
            </a:avLst>
          </a:prstGeom>
          <a:solidFill>
            <a:schemeClr val="bg1"/>
          </a:solidFill>
          <a:ln w="9525">
            <a:solidFill>
              <a:schemeClr val="tx1">
                <a:lumMod val="50000"/>
                <a:lumOff val="50000"/>
              </a:schemeClr>
            </a:solidFill>
            <a:prstDash val="solid"/>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2700"/>
              </a:lnSpc>
              <a:spcBef>
                <a:spcPct val="0"/>
              </a:spcBef>
              <a:buFontTx/>
              <a:buNone/>
            </a:pPr>
            <a:r>
              <a:rPr kumimoji="1" lang="ja-JP" altLang="en-US" sz="1600" dirty="0">
                <a:solidFill>
                  <a:schemeClr val="tx1"/>
                </a:solidFill>
                <a:latin typeface="Arial" charset="0"/>
                <a:ea typeface="HG丸ｺﾞｼｯｸM-PRO" pitchFamily="48" charset="-128"/>
              </a:rPr>
              <a:t>農</a:t>
            </a:r>
            <a:r>
              <a:rPr kumimoji="1" lang="ja-JP" altLang="en-US" sz="1600" dirty="0" smtClean="0">
                <a:solidFill>
                  <a:schemeClr val="tx1"/>
                </a:solidFill>
                <a:latin typeface="Arial" charset="0"/>
                <a:ea typeface="HG丸ｺﾞｼｯｸM-PRO" pitchFamily="48" charset="-128"/>
              </a:rPr>
              <a:t>空間など自然を有する地域</a:t>
            </a:r>
            <a:endParaRPr kumimoji="1" lang="en-US" altLang="ja-JP" sz="1600" dirty="0">
              <a:solidFill>
                <a:schemeClr val="tx1"/>
              </a:solidFill>
              <a:latin typeface="Arial" charset="0"/>
              <a:ea typeface="HG丸ｺﾞｼｯｸM-PRO" pitchFamily="48" charset="-128"/>
            </a:endParaRPr>
          </a:p>
        </p:txBody>
      </p:sp>
      <p:sp>
        <p:nvSpPr>
          <p:cNvPr id="2" name="角丸四角形 1"/>
          <p:cNvSpPr/>
          <p:nvPr/>
        </p:nvSpPr>
        <p:spPr>
          <a:xfrm>
            <a:off x="971600" y="2636855"/>
            <a:ext cx="6990714" cy="4101569"/>
          </a:xfrm>
          <a:prstGeom prst="roundRect">
            <a:avLst>
              <a:gd name="adj" fmla="val 223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ectangle 20"/>
          <p:cNvSpPr>
            <a:spLocks noChangeArrowheads="1"/>
          </p:cNvSpPr>
          <p:nvPr/>
        </p:nvSpPr>
        <p:spPr bwMode="auto">
          <a:xfrm>
            <a:off x="2482814" y="2492896"/>
            <a:ext cx="4032448" cy="504000"/>
          </a:xfrm>
          <a:prstGeom prst="rect">
            <a:avLst/>
          </a:prstGeom>
          <a:solidFill>
            <a:schemeClr val="tx2"/>
          </a:solidFill>
          <a:ln w="9525">
            <a:solidFill>
              <a:schemeClr val="tx1">
                <a:lumMod val="50000"/>
                <a:lumOff val="50000"/>
              </a:schemeClr>
            </a:solidFill>
            <a:prstDash val="solid"/>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lnSpc>
                <a:spcPts val="3500"/>
              </a:lnSpc>
              <a:spcBef>
                <a:spcPct val="0"/>
              </a:spcBef>
              <a:buFontTx/>
              <a:buNone/>
            </a:pPr>
            <a:r>
              <a:rPr kumimoji="1" lang="ja-JP" altLang="en-US" sz="2000" b="1" dirty="0" smtClean="0">
                <a:solidFill>
                  <a:schemeClr val="bg1"/>
                </a:solidFill>
                <a:latin typeface="Arial" charset="0"/>
                <a:ea typeface="HG丸ｺﾞｼｯｸM-PRO" pitchFamily="48" charset="-128"/>
              </a:rPr>
              <a:t>大阪　（都市、大都市）</a:t>
            </a:r>
            <a:endParaRPr kumimoji="1" lang="en-US" altLang="ja-JP" sz="2000" b="1" dirty="0">
              <a:solidFill>
                <a:schemeClr val="bg1"/>
              </a:solidFill>
              <a:latin typeface="Arial" charset="0"/>
              <a:ea typeface="HG丸ｺﾞｼｯｸM-PRO" pitchFamily="48" charset="-128"/>
            </a:endParaRPr>
          </a:p>
        </p:txBody>
      </p:sp>
      <p:pic>
        <p:nvPicPr>
          <p:cNvPr id="22" name="図 21"/>
          <p:cNvPicPr/>
          <p:nvPr/>
        </p:nvPicPr>
        <p:blipFill>
          <a:blip r:embed="rId3" cstate="email">
            <a:extLst>
              <a:ext uri="{28A0092B-C50C-407E-A947-70E740481C1C}">
                <a14:useLocalDpi xmlns:a14="http://schemas.microsoft.com/office/drawing/2010/main"/>
              </a:ext>
            </a:extLst>
          </a:blip>
          <a:stretch>
            <a:fillRect/>
          </a:stretch>
        </p:blipFill>
        <p:spPr>
          <a:xfrm>
            <a:off x="1231428" y="2780928"/>
            <a:ext cx="1900412" cy="1274684"/>
          </a:xfrm>
          <a:prstGeom prst="ellipse">
            <a:avLst/>
          </a:prstGeom>
          <a:ln>
            <a:noFill/>
          </a:ln>
          <a:effectLst>
            <a:softEdge rad="112500"/>
          </a:effectLst>
        </p:spPr>
      </p:pic>
      <p:pic>
        <p:nvPicPr>
          <p:cNvPr id="23" name="図 22"/>
          <p:cNvPicPr/>
          <p:nvPr/>
        </p:nvPicPr>
        <p:blipFill rotWithShape="1">
          <a:blip r:embed="rId4" cstate="email">
            <a:extLst>
              <a:ext uri="{28A0092B-C50C-407E-A947-70E740481C1C}">
                <a14:useLocalDpi xmlns:a14="http://schemas.microsoft.com/office/drawing/2010/main"/>
              </a:ext>
            </a:extLst>
          </a:blip>
          <a:srcRect/>
          <a:stretch/>
        </p:blipFill>
        <p:spPr>
          <a:xfrm>
            <a:off x="1332274" y="4437112"/>
            <a:ext cx="1943582" cy="1176400"/>
          </a:xfrm>
          <a:prstGeom prst="ellipse">
            <a:avLst/>
          </a:prstGeom>
          <a:ln>
            <a:noFill/>
          </a:ln>
          <a:effectLst>
            <a:softEdge rad="112500"/>
          </a:effectLst>
        </p:spPr>
      </p:pic>
      <p:pic>
        <p:nvPicPr>
          <p:cNvPr id="24" name="図 23"/>
          <p:cNvPicPr/>
          <p:nvPr/>
        </p:nvPicPr>
        <p:blipFill>
          <a:blip r:embed="rId5" cstate="email">
            <a:extLst>
              <a:ext uri="{28A0092B-C50C-407E-A947-70E740481C1C}">
                <a14:useLocalDpi xmlns:a14="http://schemas.microsoft.com/office/drawing/2010/main"/>
              </a:ext>
            </a:extLst>
          </a:blip>
          <a:stretch>
            <a:fillRect/>
          </a:stretch>
        </p:blipFill>
        <p:spPr>
          <a:xfrm>
            <a:off x="1259632" y="5656886"/>
            <a:ext cx="1831621" cy="1084482"/>
          </a:xfrm>
          <a:prstGeom prst="ellipse">
            <a:avLst/>
          </a:prstGeom>
          <a:ln>
            <a:noFill/>
          </a:ln>
          <a:effectLst>
            <a:softEdge rad="112500"/>
          </a:effectLst>
        </p:spPr>
      </p:pic>
      <p:pic>
        <p:nvPicPr>
          <p:cNvPr id="25" name="図 24"/>
          <p:cNvPicPr/>
          <p:nvPr/>
        </p:nvPicPr>
        <p:blipFill rotWithShape="1">
          <a:blip r:embed="rId6" cstate="email">
            <a:extLst>
              <a:ext uri="{28A0092B-C50C-407E-A947-70E740481C1C}">
                <a14:useLocalDpi xmlns:a14="http://schemas.microsoft.com/office/drawing/2010/main"/>
              </a:ext>
            </a:extLst>
          </a:blip>
          <a:srcRect/>
          <a:stretch/>
        </p:blipFill>
        <p:spPr bwMode="auto">
          <a:xfrm>
            <a:off x="5652120" y="3573016"/>
            <a:ext cx="1909548" cy="1306077"/>
          </a:xfrm>
          <a:prstGeom prst="ellipse">
            <a:avLst/>
          </a:prstGeom>
          <a:ln>
            <a:noFill/>
          </a:ln>
          <a:effectLst>
            <a:softEdge rad="112500"/>
          </a:effectLst>
          <a:extLst>
            <a:ext uri="{53640926-AAD7-44D8-BBD7-CCE9431645EC}">
              <a14:shadowObscured xmlns:a14="http://schemas.microsoft.com/office/drawing/2010/main"/>
            </a:ext>
          </a:extLst>
        </p:spPr>
      </p:pic>
      <p:pic>
        <p:nvPicPr>
          <p:cNvPr id="26" name="図 25"/>
          <p:cNvPicPr/>
          <p:nvPr/>
        </p:nvPicPr>
        <p:blipFill rotWithShape="1">
          <a:blip r:embed="rId7" cstate="email">
            <a:extLst>
              <a:ext uri="{28A0092B-C50C-407E-A947-70E740481C1C}">
                <a14:useLocalDpi xmlns:a14="http://schemas.microsoft.com/office/drawing/2010/main"/>
              </a:ext>
            </a:extLst>
          </a:blip>
          <a:srcRect/>
          <a:stretch/>
        </p:blipFill>
        <p:spPr bwMode="auto">
          <a:xfrm>
            <a:off x="5830703" y="5575983"/>
            <a:ext cx="1746297" cy="1100519"/>
          </a:xfrm>
          <a:prstGeom prst="ellipse">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34417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２</a:t>
            </a:r>
            <a:r>
              <a:rPr kumimoji="1" lang="ja-JP" altLang="en-US" sz="2000" b="1" dirty="0" smtClean="0">
                <a:solidFill>
                  <a:schemeClr val="tx1"/>
                </a:solidFill>
                <a:latin typeface="Arial" charset="0"/>
                <a:ea typeface="HG丸ｺﾞｼｯｸM-PRO" pitchFamily="48" charset="-128"/>
              </a:rPr>
              <a:t>．地域の捉え方・範囲について</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8</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179512" y="476672"/>
            <a:ext cx="8639052" cy="1116000"/>
          </a:xfrm>
          <a:prstGeom prst="rect">
            <a:avLst/>
          </a:prstGeom>
          <a:solidFill>
            <a:schemeClr val="bg1"/>
          </a:solidFill>
          <a:ln w="9525">
            <a:solidFill>
              <a:schemeClr val="tx1">
                <a:lumMod val="50000"/>
                <a:lumOff val="50000"/>
              </a:schemeClr>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6700" indent="-266700" eaLnBrk="1" hangingPunct="1">
              <a:lnSpc>
                <a:spcPts val="2500"/>
              </a:lnSpc>
              <a:spcBef>
                <a:spcPct val="0"/>
              </a:spcBef>
              <a:buFontTx/>
              <a:buNone/>
            </a:pPr>
            <a:r>
              <a:rPr kumimoji="1" lang="ja-JP" altLang="en-US" sz="2000" dirty="0" smtClean="0">
                <a:solidFill>
                  <a:schemeClr val="tx1"/>
                </a:solidFill>
                <a:latin typeface="Arial" charset="0"/>
                <a:ea typeface="HG丸ｺﾞｼｯｸM-PRO" pitchFamily="48" charset="-128"/>
              </a:rPr>
              <a:t>・人々のどういったライフスタイル、どういった活動を前提とするかによって、「地域」の捉え方やその範囲は多様。</a:t>
            </a:r>
            <a:endParaRPr kumimoji="1" lang="en-US" altLang="ja-JP" sz="2000" dirty="0" smtClean="0">
              <a:solidFill>
                <a:schemeClr val="tx1"/>
              </a:solidFill>
              <a:latin typeface="Arial" charset="0"/>
              <a:ea typeface="HG丸ｺﾞｼｯｸM-PRO" pitchFamily="48" charset="-128"/>
            </a:endParaRPr>
          </a:p>
          <a:p>
            <a:pPr marL="266700" indent="-266700" eaLnBrk="1" hangingPunct="1">
              <a:lnSpc>
                <a:spcPts val="2500"/>
              </a:lnSpc>
              <a:spcBef>
                <a:spcPct val="0"/>
              </a:spcBef>
              <a:buFontTx/>
              <a:buNone/>
            </a:pPr>
            <a:r>
              <a:rPr kumimoji="1" lang="ja-JP" altLang="en-US" sz="2000" dirty="0" smtClean="0">
                <a:solidFill>
                  <a:schemeClr val="tx1"/>
                </a:solidFill>
                <a:latin typeface="Arial" charset="0"/>
                <a:ea typeface="HG丸ｺﾞｼｯｸM-PRO" pitchFamily="48" charset="-128"/>
              </a:rPr>
              <a:t>・また、市街地タイプなどによる地域の捉え方もある。</a:t>
            </a:r>
            <a:endParaRPr kumimoji="1" lang="en-US" altLang="ja-JP" sz="2000" dirty="0">
              <a:solidFill>
                <a:schemeClr val="tx1"/>
              </a:solidFill>
              <a:latin typeface="Arial" charset="0"/>
              <a:ea typeface="HG丸ｺﾞｼｯｸM-PRO" pitchFamily="48" charset="-128"/>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41" y="5661248"/>
            <a:ext cx="6684963"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809879"/>
            <a:ext cx="8144965" cy="3491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6180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p:cNvSpPr txBox="1"/>
          <p:nvPr/>
        </p:nvSpPr>
        <p:spPr>
          <a:xfrm>
            <a:off x="299920" y="918819"/>
            <a:ext cx="8426577" cy="4248000"/>
          </a:xfrm>
          <a:prstGeom prst="rect">
            <a:avLst/>
          </a:prstGeom>
          <a:noFill/>
          <a:ln>
            <a:solidFill>
              <a:schemeClr val="tx2">
                <a:lumMod val="60000"/>
                <a:lumOff val="40000"/>
              </a:schemeClr>
            </a:solidFill>
            <a:prstDash val="dash"/>
          </a:ln>
        </p:spPr>
        <p:txBody>
          <a:bodyPr wrap="square" lIns="0" tIns="0" rIns="0" bIns="0" rtlCol="0" anchor="ctr" anchorCtr="0">
            <a:noAutofit/>
          </a:bodyPr>
          <a:lstStyle/>
          <a:p>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2000" b="1" dirty="0">
                <a:solidFill>
                  <a:schemeClr val="tx1"/>
                </a:solidFill>
                <a:latin typeface="Arial" charset="0"/>
                <a:ea typeface="HG丸ｺﾞｼｯｸM-PRO" pitchFamily="48" charset="-128"/>
              </a:rPr>
              <a:t>３</a:t>
            </a:r>
            <a:r>
              <a:rPr kumimoji="1" lang="ja-JP" altLang="en-US" sz="2000" b="1" dirty="0" smtClean="0">
                <a:solidFill>
                  <a:schemeClr val="tx1"/>
                </a:solidFill>
                <a:latin typeface="Arial" charset="0"/>
                <a:ea typeface="HG丸ｺﾞｼｯｸM-PRO" pitchFamily="48" charset="-128"/>
              </a:rPr>
              <a:t>．都市の居住魅力について　</a:t>
            </a:r>
            <a:r>
              <a:rPr kumimoji="1" lang="en-US" altLang="ja-JP" sz="2000" b="1" dirty="0" smtClean="0">
                <a:solidFill>
                  <a:schemeClr val="tx1"/>
                </a:solidFill>
                <a:latin typeface="Arial" charset="0"/>
                <a:ea typeface="HG丸ｺﾞｼｯｸM-PRO" pitchFamily="48" charset="-128"/>
              </a:rPr>
              <a:t>‐</a:t>
            </a:r>
            <a:r>
              <a:rPr kumimoji="1" lang="ja-JP" altLang="en-US" sz="2000" b="1" dirty="0" smtClean="0">
                <a:solidFill>
                  <a:schemeClr val="tx1"/>
                </a:solidFill>
                <a:latin typeface="Arial" charset="0"/>
                <a:ea typeface="HG丸ｺﾞｼｯｸM-PRO" pitchFamily="48" charset="-128"/>
              </a:rPr>
              <a:t>事務局の考え方</a:t>
            </a:r>
            <a:r>
              <a:rPr kumimoji="1" lang="en-US" altLang="ja-JP" sz="2000" b="1" dirty="0" smtClean="0">
                <a:solidFill>
                  <a:schemeClr val="tx1"/>
                </a:solidFill>
                <a:latin typeface="Arial" charset="0"/>
                <a:ea typeface="HG丸ｺﾞｼｯｸM-PRO" pitchFamily="48" charset="-128"/>
              </a:rPr>
              <a:t>‐</a:t>
            </a:r>
            <a:endParaRPr kumimoji="1" lang="ja-JP" altLang="en-US" sz="2000" b="1" dirty="0">
              <a:solidFill>
                <a:schemeClr val="tx1"/>
              </a:solidFill>
              <a:latin typeface="Arial" charset="0"/>
              <a:ea typeface="HG丸ｺﾞｼｯｸM-PRO" pitchFamily="48"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9</a:t>
            </a:fld>
            <a:endParaRPr kumimoji="1" lang="en-US" altLang="ja-JP" sz="1200">
              <a:solidFill>
                <a:schemeClr val="tx1"/>
              </a:solidFill>
              <a:latin typeface="HGSｺﾞｼｯｸM" pitchFamily="50" charset="-128"/>
              <a:ea typeface="HGSｺﾞｼｯｸM" pitchFamily="50" charset="-128"/>
            </a:endParaRPr>
          </a:p>
        </p:txBody>
      </p:sp>
      <p:sp>
        <p:nvSpPr>
          <p:cNvPr id="11" name="テキスト ボックス 10"/>
          <p:cNvSpPr txBox="1"/>
          <p:nvPr/>
        </p:nvSpPr>
        <p:spPr>
          <a:xfrm>
            <a:off x="35496" y="404664"/>
            <a:ext cx="6192688" cy="400110"/>
          </a:xfrm>
          <a:prstGeom prst="rect">
            <a:avLst/>
          </a:prstGeom>
          <a:noFill/>
        </p:spPr>
        <p:txBody>
          <a:bodyPr wrap="square" rtlCol="0">
            <a:spAutoFit/>
          </a:bodyPr>
          <a:lstStyle/>
          <a:p>
            <a:pPr algn="l"/>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■都市の居住魅力を構成する要素（イメージ）</a:t>
            </a:r>
            <a:endParaRPr kumimoji="1" lang="en-US" altLang="ja-JP" sz="2000" dirty="0" smtClean="0">
              <a:solidFill>
                <a:schemeClr val="tx1"/>
              </a:solidFill>
              <a:latin typeface="HG丸ｺﾞｼｯｸM-PRO" panose="020F0600000000000000" pitchFamily="50" charset="-128"/>
              <a:ea typeface="HG丸ｺﾞｼｯｸM-PRO" panose="020F0600000000000000" pitchFamily="50" charset="-128"/>
            </a:endParaRPr>
          </a:p>
        </p:txBody>
      </p:sp>
      <p:cxnSp>
        <p:nvCxnSpPr>
          <p:cNvPr id="8" name="直線コネクタ 7"/>
          <p:cNvCxnSpPr/>
          <p:nvPr/>
        </p:nvCxnSpPr>
        <p:spPr>
          <a:xfrm>
            <a:off x="539536" y="1390248"/>
            <a:ext cx="7992904" cy="0"/>
          </a:xfrm>
          <a:prstGeom prst="line">
            <a:avLst/>
          </a:prstGeom>
          <a:ln w="38100">
            <a:solidFill>
              <a:schemeClr val="tx2">
                <a:lumMod val="40000"/>
                <a:lumOff val="6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7452320" y="953426"/>
            <a:ext cx="1224136" cy="400110"/>
          </a:xfrm>
          <a:prstGeom prst="rect">
            <a:avLst/>
          </a:prstGeom>
          <a:noFill/>
        </p:spPr>
        <p:txBody>
          <a:bodyPr wrap="square" rtlCol="0">
            <a:spAutoFit/>
          </a:bodyPr>
          <a:lstStyle/>
          <a:p>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広　域</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6" name="テキスト ボックス 15"/>
          <p:cNvSpPr txBox="1"/>
          <p:nvPr/>
        </p:nvSpPr>
        <p:spPr>
          <a:xfrm>
            <a:off x="251520" y="908720"/>
            <a:ext cx="1621806" cy="400110"/>
          </a:xfrm>
          <a:prstGeom prst="rect">
            <a:avLst/>
          </a:prstGeom>
          <a:noFill/>
        </p:spPr>
        <p:txBody>
          <a:bodyPr wrap="square" rtlCol="0">
            <a:spAutoFit/>
          </a:bodyPr>
          <a:lstStyle/>
          <a:p>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身近な範囲</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8" name="テキスト ボックス 17"/>
          <p:cNvSpPr txBox="1"/>
          <p:nvPr/>
        </p:nvSpPr>
        <p:spPr>
          <a:xfrm>
            <a:off x="611560"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nSpc>
                <a:spcPts val="1700"/>
              </a:lnSpc>
            </a:pP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住　ま　い</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9" name="テキスト ボックス 18"/>
          <p:cNvSpPr txBox="1"/>
          <p:nvPr/>
        </p:nvSpPr>
        <p:spPr>
          <a:xfrm>
            <a:off x="1285817"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lnSpc>
                <a:spcPts val="1700"/>
              </a:lnSpc>
            </a:pP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地縁・愛着、コミュニティ</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1" name="テキスト ボックス 20"/>
          <p:cNvSpPr txBox="1"/>
          <p:nvPr/>
        </p:nvSpPr>
        <p:spPr>
          <a:xfrm>
            <a:off x="3982845"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生活利便性（買物、飲食など）</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3" name="テキスト ボックス 22"/>
          <p:cNvSpPr txBox="1"/>
          <p:nvPr/>
        </p:nvSpPr>
        <p:spPr>
          <a:xfrm>
            <a:off x="6005616"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歴史・文化</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5" name="テキスト ボックス 24"/>
          <p:cNvSpPr txBox="1"/>
          <p:nvPr/>
        </p:nvSpPr>
        <p:spPr>
          <a:xfrm>
            <a:off x="5331359"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子育て・教育環境</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6" name="テキスト ボックス 25"/>
          <p:cNvSpPr txBox="1"/>
          <p:nvPr/>
        </p:nvSpPr>
        <p:spPr>
          <a:xfrm>
            <a:off x="4657102"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医療・福祉環境</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8" name="テキスト ボックス 27"/>
          <p:cNvSpPr txBox="1"/>
          <p:nvPr/>
        </p:nvSpPr>
        <p:spPr>
          <a:xfrm>
            <a:off x="1960074"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lnSpc>
                <a:spcPts val="1700"/>
              </a:lnSpc>
            </a:pP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防犯・安全性</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9" name="テキスト ボックス 28"/>
          <p:cNvSpPr txBox="1"/>
          <p:nvPr/>
        </p:nvSpPr>
        <p:spPr>
          <a:xfrm>
            <a:off x="2634331"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lnSpc>
                <a:spcPts val="1700"/>
              </a:lnSpc>
            </a:pP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みどり・景観・街並み</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0" name="テキスト ボックス 29"/>
          <p:cNvSpPr txBox="1"/>
          <p:nvPr/>
        </p:nvSpPr>
        <p:spPr>
          <a:xfrm>
            <a:off x="7354130"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自然環境の豊かさ</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1" name="テキスト ボックス 30"/>
          <p:cNvSpPr txBox="1"/>
          <p:nvPr/>
        </p:nvSpPr>
        <p:spPr>
          <a:xfrm>
            <a:off x="8028384"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交通利便性（自車、鉄道、バス</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など</a:t>
            </a: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33" name="二等辺三角形 32"/>
          <p:cNvSpPr/>
          <p:nvPr/>
        </p:nvSpPr>
        <p:spPr>
          <a:xfrm rot="5400000">
            <a:off x="-464" y="5813840"/>
            <a:ext cx="1080000" cy="288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720464" y="5373216"/>
            <a:ext cx="8316000" cy="1268760"/>
          </a:xfrm>
          <a:prstGeom prst="rect">
            <a:avLst/>
          </a:prstGeom>
          <a:noFill/>
        </p:spPr>
        <p:txBody>
          <a:bodyPr wrap="square" rtlCol="0">
            <a:noAutofit/>
          </a:bodyPr>
          <a:lstStyle/>
          <a:p>
            <a:pPr marL="174625" indent="-174625" algn="l"/>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・都市の居住魅力を構成する要素は様々で、地域によってそれぞれ特色や強み・弱みがある。</a:t>
            </a:r>
            <a:endParaRPr kumimoji="1" lang="en-US" altLang="ja-JP" sz="1800" dirty="0" smtClean="0">
              <a:solidFill>
                <a:schemeClr val="tx1"/>
              </a:solidFill>
              <a:latin typeface="HG丸ｺﾞｼｯｸM-PRO" panose="020F0600000000000000" pitchFamily="50" charset="-128"/>
              <a:ea typeface="HG丸ｺﾞｼｯｸM-PRO" panose="020F0600000000000000" pitchFamily="50" charset="-128"/>
            </a:endParaRPr>
          </a:p>
          <a:p>
            <a:pPr marL="182563" indent="-182563" algn="l"/>
            <a:r>
              <a:rPr kumimoji="1" lang="ja-JP" altLang="en-US" sz="1800" dirty="0" smtClean="0">
                <a:solidFill>
                  <a:schemeClr val="tx1"/>
                </a:solidFill>
                <a:latin typeface="HG丸ｺﾞｼｯｸM-PRO" panose="020F0600000000000000" pitchFamily="50" charset="-128"/>
                <a:ea typeface="HG丸ｺﾞｼｯｸM-PRO" panose="020F0600000000000000" pitchFamily="50" charset="-128"/>
              </a:rPr>
              <a:t>・大阪のあらゆる地域で、それぞれの特色を活かし、居住魅力を高めていき、大阪全体の居住魅力を向上させていく。</a:t>
            </a:r>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5" name="テキスト ボックス 34"/>
          <p:cNvSpPr txBox="1"/>
          <p:nvPr/>
        </p:nvSpPr>
        <p:spPr>
          <a:xfrm>
            <a:off x="6679873"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レジャー・アミューズメント</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6" name="テキスト ボックス 35"/>
          <p:cNvSpPr txBox="1"/>
          <p:nvPr/>
        </p:nvSpPr>
        <p:spPr>
          <a:xfrm>
            <a:off x="3308588" y="1556792"/>
            <a:ext cx="360000" cy="3492000"/>
          </a:xfrm>
          <a:prstGeom prst="roundRect">
            <a:avLst/>
          </a:prstGeom>
          <a:noFill/>
          <a:ln>
            <a:solidFill>
              <a:schemeClr val="tx2">
                <a:lumMod val="60000"/>
                <a:lumOff val="40000"/>
              </a:schemeClr>
            </a:solidFill>
          </a:ln>
        </p:spPr>
        <p:txBody>
          <a:bodyPr vert="eaVert" wrap="square" lIns="0" tIns="108000" rIns="0" bIns="108000" rtlCol="0" anchor="ctr" anchorCtr="0">
            <a:noAutofit/>
          </a:bodyPr>
          <a:lstStyle/>
          <a:p>
            <a:pPr algn="dist"/>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職・働く</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場</a:t>
            </a:r>
          </a:p>
        </p:txBody>
      </p:sp>
    </p:spTree>
    <p:extLst>
      <p:ext uri="{BB962C8B-B14F-4D97-AF65-F5344CB8AC3E}">
        <p14:creationId xmlns:p14="http://schemas.microsoft.com/office/powerpoint/2010/main" val="27042995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D0914A58C7C9D94DB435116EF43D38D7" ma:contentTypeVersion="1" ma:contentTypeDescription="新しいドキュメントを作成します。" ma:contentTypeScope="" ma:versionID="942bdad79e90e32b7aa339969f001042">
  <xsd:schema xmlns:xsd="http://www.w3.org/2001/XMLSchema" xmlns:xs="http://www.w3.org/2001/XMLSchema" xmlns:p="http://schemas.microsoft.com/office/2006/metadata/properties" xmlns:ns2="46689e31-b03d-4afa-a735-a1f8d7beadb1" targetNamespace="http://schemas.microsoft.com/office/2006/metadata/properties" ma:root="true" ma:fieldsID="2c9f98b6516b9dba60a2d94ebc4473d3" ns2:_="">
    <xsd:import namespace="46689e31-b03d-4afa-a735-a1f8d7beadb1"/>
    <xsd:element name="properties">
      <xsd:complexType>
        <xsd:sequence>
          <xsd:element name="documentManagement">
            <xsd:complexType>
              <xsd:all>
                <xsd:element ref="ns2:_x5bfe__x8c61__x30e6__x30fc__x30b6__x30fc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89e31-b03d-4afa-a735-a1f8d7beadb1" elementFormDefault="qualified">
    <xsd:import namespace="http://schemas.microsoft.com/office/2006/documentManagement/types"/>
    <xsd:import namespace="http://schemas.microsoft.com/office/infopath/2007/PartnerControls"/>
    <xsd:element name="_x5bfe__x8c61__x30e6__x30fc__x30b6__x30fc_" ma:index="8" nillable="true" ma:displayName="対象ユーザー" ma:internalName="_x5bfe__x8c61__x30e6__x30fc__x30b6__x30fc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5bfe__x8c61__x30e6__x30fc__x30b6__x30fc_ xmlns="46689e31-b03d-4afa-a735-a1f8d7beadb1" xsi:nil="true"/>
  </documentManagement>
</p:properties>
</file>

<file path=customXml/itemProps1.xml><?xml version="1.0" encoding="utf-8"?>
<ds:datastoreItem xmlns:ds="http://schemas.openxmlformats.org/officeDocument/2006/customXml" ds:itemID="{2D369D80-ACE0-45BD-9451-F065517843B5}">
  <ds:schemaRefs>
    <ds:schemaRef ds:uri="http://schemas.microsoft.com/sharepoint/v3/contenttype/forms"/>
  </ds:schemaRefs>
</ds:datastoreItem>
</file>

<file path=customXml/itemProps2.xml><?xml version="1.0" encoding="utf-8"?>
<ds:datastoreItem xmlns:ds="http://schemas.openxmlformats.org/officeDocument/2006/customXml" ds:itemID="{EE10668F-FF81-4960-85D4-2726127827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89e31-b03d-4afa-a735-a1f8d7bead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CBB0CC-A26D-4CB5-9186-B38FFEDA85DA}">
  <ds:schemaRefs>
    <ds:schemaRef ds:uri="http://schemas.microsoft.com/office/2006/metadata/properties"/>
    <ds:schemaRef ds:uri="http://purl.org/dc/dcmitype/"/>
    <ds:schemaRef ds:uri="http://purl.org/dc/elements/1.1/"/>
    <ds:schemaRef ds:uri="http://purl.org/dc/terms/"/>
    <ds:schemaRef ds:uri="http://www.w3.org/XML/1998/namespace"/>
    <ds:schemaRef ds:uri="46689e31-b03d-4afa-a735-a1f8d7beadb1"/>
    <ds:schemaRef ds:uri="http://schemas.openxmlformats.org/package/2006/metadata/core-properties"/>
    <ds:schemaRef ds:uri="http://schemas.microsoft.com/office/infopath/2007/PartnerControls"/>
    <ds:schemaRef ds:uri="http://schemas.microsoft.com/office/2006/documentManagement/types"/>
  </ds:schemaRefs>
</ds:datastoreItem>
</file>

<file path=docProps/app.xml><?xml version="1.0" encoding="utf-8"?>
<Properties xmlns="http://schemas.openxmlformats.org/officeDocument/2006/extended-properties" xmlns:vt="http://schemas.openxmlformats.org/officeDocument/2006/docPropsVTypes">
  <TotalTime>15556</TotalTime>
  <Words>1331</Words>
  <Application>Microsoft Office PowerPoint</Application>
  <PresentationFormat>画面に合わせる (4:3)</PresentationFormat>
  <Paragraphs>233</Paragraphs>
  <Slides>15</Slides>
  <Notes>14</Notes>
  <HiddenSlides>0</HiddenSlides>
  <MMClips>0</MMClips>
  <ScaleCrop>false</ScaleCrop>
  <HeadingPairs>
    <vt:vector size="4" baseType="variant">
      <vt:variant>
        <vt:lpstr>テーマ</vt:lpstr>
      </vt:variant>
      <vt:variant>
        <vt:i4>5</vt:i4>
      </vt:variant>
      <vt:variant>
        <vt:lpstr>スライド タイトル</vt:lpstr>
      </vt:variant>
      <vt:variant>
        <vt:i4>15</vt:i4>
      </vt:variant>
    </vt:vector>
  </HeadingPairs>
  <TitlesOfParts>
    <vt:vector size="20" baseType="lpstr">
      <vt:lpstr>Office ​​テーマ</vt:lpstr>
      <vt:lpstr>1_Office ​​テーマ</vt:lpstr>
      <vt:lpstr>3_Office ​​テーマ</vt:lpstr>
      <vt:lpstr>4_Office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０　大阪府の人口データ</dc:title>
  <dc:creator>大阪府職員端末機１７年度１２月調達</dc:creator>
  <cp:lastModifiedBy>岩田　賢治</cp:lastModifiedBy>
  <cp:revision>885</cp:revision>
  <cp:lastPrinted>2015-06-28T04:52:25Z</cp:lastPrinted>
  <dcterms:created xsi:type="dcterms:W3CDTF">2010-01-18T09:01:51Z</dcterms:created>
  <dcterms:modified xsi:type="dcterms:W3CDTF">2015-07-01T01:36:16Z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0x010100D0914A58C7C9D94DB435116EF43D38D7</vt:lpwstr>
  </property>
</Properties>
</file>