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5"/>
  </p:notesMasterIdLst>
  <p:sldIdLst>
    <p:sldId id="398" r:id="rId2"/>
    <p:sldId id="404" r:id="rId3"/>
    <p:sldId id="354" r:id="rId4"/>
  </p:sldIdLst>
  <p:sldSz cx="12192000" cy="16256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59" autoAdjust="0"/>
    <p:restoredTop sz="91741" autoAdjust="0"/>
  </p:normalViewPr>
  <p:slideViewPr>
    <p:cSldViewPr snapToGrid="0">
      <p:cViewPr varScale="1">
        <p:scale>
          <a:sx n="30" d="100"/>
          <a:sy n="30" d="100"/>
        </p:scale>
        <p:origin x="2136" y="96"/>
      </p:cViewPr>
      <p:guideLst/>
    </p:cSldViewPr>
  </p:slideViewPr>
  <p:notesTextViewPr>
    <p:cViewPr>
      <p:scale>
        <a:sx n="1" d="1"/>
        <a:sy n="1" d="1"/>
      </p:scale>
      <p:origin x="0" y="0"/>
    </p:cViewPr>
  </p:notesTextViewPr>
  <p:sorterViewPr>
    <p:cViewPr>
      <p:scale>
        <a:sx n="100" d="100"/>
        <a:sy n="100" d="100"/>
      </p:scale>
      <p:origin x="0" y="-25584"/>
    </p:cViewPr>
  </p:sorter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2" tIns="45711" rIns="91422"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22" tIns="45711" rIns="91422" bIns="45711" rtlCol="0"/>
          <a:lstStyle>
            <a:lvl1pPr algn="r">
              <a:defRPr sz="1200"/>
            </a:lvl1pPr>
          </a:lstStyle>
          <a:p>
            <a:fld id="{C55A9F67-E7A2-4E82-AB4B-84F8F4F3C681}" type="datetimeFigureOut">
              <a:rPr kumimoji="1" lang="ja-JP" altLang="en-US" smtClean="0"/>
              <a:t>2020/9/4</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22" tIns="45711" rIns="91422" bIns="45711" rtlCol="0" anchor="ctr"/>
          <a:lstStyle/>
          <a:p>
            <a:endParaRPr lang="ja-JP" altLang="en-US"/>
          </a:p>
        </p:txBody>
      </p:sp>
      <p:sp>
        <p:nvSpPr>
          <p:cNvPr id="5" name="ノート プレースホルダー 4"/>
          <p:cNvSpPr>
            <a:spLocks noGrp="1"/>
          </p:cNvSpPr>
          <p:nvPr>
            <p:ph type="body" sz="quarter" idx="3"/>
          </p:nvPr>
        </p:nvSpPr>
        <p:spPr>
          <a:xfrm>
            <a:off x="681041" y="4783141"/>
            <a:ext cx="5445125" cy="3913187"/>
          </a:xfrm>
          <a:prstGeom prst="rect">
            <a:avLst/>
          </a:prstGeom>
        </p:spPr>
        <p:txBody>
          <a:bodyPr vert="horz" lIns="91422" tIns="45711" rIns="91422"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22" tIns="45711" rIns="91422"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22" tIns="45711" rIns="91422" bIns="45711" rtlCol="0" anchor="b"/>
          <a:lstStyle>
            <a:lvl1pPr algn="r">
              <a:defRPr sz="1200"/>
            </a:lvl1pPr>
          </a:lstStyle>
          <a:p>
            <a:fld id="{1A129212-0568-412B-8408-5132D870ADEA}" type="slidenum">
              <a:rPr kumimoji="1" lang="ja-JP" altLang="en-US" smtClean="0"/>
              <a:t>‹#›</a:t>
            </a:fld>
            <a:endParaRPr kumimoji="1" lang="ja-JP" altLang="en-US"/>
          </a:p>
        </p:txBody>
      </p:sp>
    </p:spTree>
    <p:extLst>
      <p:ext uri="{BB962C8B-B14F-4D97-AF65-F5344CB8AC3E}">
        <p14:creationId xmlns:p14="http://schemas.microsoft.com/office/powerpoint/2010/main" val="23817888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0800C32-84C4-470C-9D80-693C57AD637F}" type="datetime1">
              <a:rPr kumimoji="1" lang="ja-JP" altLang="en-US" smtClean="0"/>
              <a:t>2020/9/4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3087392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60AA93D-BE49-41D6-9FBC-C02F05166F78}" type="datetime1">
              <a:rPr kumimoji="1" lang="ja-JP" altLang="en-US" smtClean="0"/>
              <a:t>2020/9/4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14165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AF1290-CC0A-419E-BD07-79EE11D23742}" type="datetime1">
              <a:rPr kumimoji="1" lang="ja-JP" altLang="en-US" smtClean="0"/>
              <a:t>2020/9/4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352554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657F0C-6E5B-45CF-8C60-4E7770CC9D8F}" type="datetime1">
              <a:rPr kumimoji="1" lang="ja-JP" altLang="en-US" smtClean="0"/>
              <a:t>2020/9/4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382120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EA8221E-9A76-4D20-94A6-80DE43A67317}" type="datetime1">
              <a:rPr kumimoji="1" lang="ja-JP" altLang="en-US" smtClean="0"/>
              <a:t>2020/9/4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40901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37F9E4-4A17-48E8-A306-05A2CA7076B8}" type="datetime1">
              <a:rPr kumimoji="1" lang="ja-JP" altLang="en-US" smtClean="0"/>
              <a:t>2020/9/4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115835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999C33-A68E-4203-AE82-7E60A34117AD}" type="datetime1">
              <a:rPr kumimoji="1" lang="ja-JP" altLang="en-US" smtClean="0"/>
              <a:t>2020/9/4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3362625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1845E8F-C6E3-46D7-9406-FD3CF1F135D6}" type="datetime1">
              <a:rPr kumimoji="1" lang="ja-JP" altLang="en-US" smtClean="0"/>
              <a:t>2020/9/4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55281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266475-AB03-431E-88C4-484E426AECE8}" type="datetime1">
              <a:rPr kumimoji="1" lang="ja-JP" altLang="en-US" smtClean="0"/>
              <a:t>2020/9/4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1488876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1DAB5BA-31AC-4B67-BF01-3CF73CBA085E}" type="datetime1">
              <a:rPr kumimoji="1" lang="ja-JP" altLang="en-US" smtClean="0"/>
              <a:t>2020/9/4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209019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A375877-3B35-4D09-9961-E4F0FCBFBAA9}" type="datetime1">
              <a:rPr kumimoji="1" lang="ja-JP" altLang="en-US" smtClean="0"/>
              <a:t>2020/9/4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1118719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AC3F3E7F-DA65-4A0D-A88E-963FDA5B4104}" type="datetime1">
              <a:rPr kumimoji="1" lang="ja-JP" altLang="en-US" smtClean="0"/>
              <a:t>2020/9/4</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7C75514-74F9-49C0-91EC-72887D309FCE}" type="slidenum">
              <a:rPr kumimoji="1" lang="ja-JP" altLang="en-US" smtClean="0"/>
              <a:t>‹#›</a:t>
            </a:fld>
            <a:endParaRPr kumimoji="1" lang="ja-JP" altLang="en-US"/>
          </a:p>
        </p:txBody>
      </p:sp>
    </p:spTree>
    <p:extLst>
      <p:ext uri="{BB962C8B-B14F-4D97-AF65-F5344CB8AC3E}">
        <p14:creationId xmlns:p14="http://schemas.microsoft.com/office/powerpoint/2010/main" val="28372591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04687" y="0"/>
            <a:ext cx="9782628" cy="963314"/>
          </a:xfrm>
          <a:solidFill>
            <a:schemeClr val="bg1">
              <a:lumMod val="85000"/>
            </a:schemeClr>
          </a:solidFill>
        </p:spPr>
        <p:txBody>
          <a:bodyPr tIns="0" bIns="0">
            <a:normAutofit/>
          </a:bodyPr>
          <a:lstStyle/>
          <a:p>
            <a:r>
              <a:rPr lang="ja-JP" altLang="en-US" sz="3200" b="1" dirty="0">
                <a:latin typeface="ＭＳ Ｐ明朝" panose="02020600040205080304" pitchFamily="18" charset="-128"/>
                <a:ea typeface="ＭＳ Ｐ明朝" panose="02020600040205080304" pitchFamily="18" charset="-128"/>
              </a:rPr>
              <a:t>　４　ロードマップ</a:t>
            </a:r>
            <a:endParaRPr kumimoji="1" lang="ja-JP" altLang="en-US" sz="3200" b="1" dirty="0">
              <a:latin typeface="ＭＳ Ｐ明朝" panose="02020600040205080304" pitchFamily="18" charset="-128"/>
              <a:ea typeface="ＭＳ Ｐ明朝" panose="02020600040205080304" pitchFamily="18" charset="-128"/>
            </a:endParaRPr>
          </a:p>
        </p:txBody>
      </p:sp>
      <p:graphicFrame>
        <p:nvGraphicFramePr>
          <p:cNvPr id="29" name="表 28"/>
          <p:cNvGraphicFramePr>
            <a:graphicFrameLocks noGrp="1"/>
          </p:cNvGraphicFramePr>
          <p:nvPr>
            <p:extLst/>
          </p:nvPr>
        </p:nvGraphicFramePr>
        <p:xfrm>
          <a:off x="1204686" y="1190171"/>
          <a:ext cx="9782628" cy="14717486"/>
        </p:xfrm>
        <a:graphic>
          <a:graphicData uri="http://schemas.openxmlformats.org/drawingml/2006/table">
            <a:tbl>
              <a:tblPr firstRow="1" bandRow="1">
                <a:tableStyleId>{5C22544A-7EE6-4342-B048-85BDC9FD1C3A}</a:tableStyleId>
              </a:tblPr>
              <a:tblGrid>
                <a:gridCol w="3260876">
                  <a:extLst>
                    <a:ext uri="{9D8B030D-6E8A-4147-A177-3AD203B41FA5}">
                      <a16:colId xmlns:a16="http://schemas.microsoft.com/office/drawing/2014/main" val="193361344"/>
                    </a:ext>
                  </a:extLst>
                </a:gridCol>
                <a:gridCol w="3260876">
                  <a:extLst>
                    <a:ext uri="{9D8B030D-6E8A-4147-A177-3AD203B41FA5}">
                      <a16:colId xmlns:a16="http://schemas.microsoft.com/office/drawing/2014/main" val="183603928"/>
                    </a:ext>
                  </a:extLst>
                </a:gridCol>
                <a:gridCol w="3260876">
                  <a:extLst>
                    <a:ext uri="{9D8B030D-6E8A-4147-A177-3AD203B41FA5}">
                      <a16:colId xmlns:a16="http://schemas.microsoft.com/office/drawing/2014/main" val="3286725303"/>
                    </a:ext>
                  </a:extLst>
                </a:gridCol>
              </a:tblGrid>
              <a:tr h="649303">
                <a:tc>
                  <a:txBody>
                    <a:bodyPr/>
                    <a:lstStyle/>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短　　期</a:t>
                      </a:r>
                    </a:p>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令和２年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)10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月～</a:t>
                      </a:r>
                    </a:p>
                  </a:txBody>
                  <a:tcPr anchor="ctr"/>
                </a:tc>
                <a:tc>
                  <a:txBody>
                    <a:bodyPr/>
                    <a:lstStyle/>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中　　期</a:t>
                      </a:r>
                    </a:p>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令和３年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(2021</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４月～</a:t>
                      </a:r>
                    </a:p>
                  </a:txBody>
                  <a:tcPr anchor="ctr"/>
                </a:tc>
                <a:tc>
                  <a:txBody>
                    <a:bodyPr/>
                    <a:lstStyle/>
                    <a:p>
                      <a:pPr algn="ct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長</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a:t>
                      </a: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期</a:t>
                      </a:r>
                    </a:p>
                    <a:p>
                      <a:pPr algn="ct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　</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年代後半</a:t>
                      </a:r>
                      <a:endParaRPr kumimoji="1" lang="zh-TW" altLang="en-US" sz="1600" b="0" dirty="0" smtClean="0">
                        <a:solidFill>
                          <a:schemeClr val="tx1"/>
                        </a:solidFill>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443736382"/>
                  </a:ext>
                </a:extLst>
              </a:tr>
              <a:tr h="14068183">
                <a:tc>
                  <a:txBody>
                    <a:bodyPr/>
                    <a:lstStyle/>
                    <a:p>
                      <a:endParaRPr kumimoji="1" lang="ja-JP" altLang="en-US" sz="900" dirty="0">
                        <a:latin typeface="Meiryo UI" panose="020B0604030504040204" pitchFamily="50" charset="-128"/>
                        <a:ea typeface="Meiryo UI" panose="020B0604030504040204" pitchFamily="50" charset="-128"/>
                      </a:endParaRPr>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07080543"/>
                  </a:ext>
                </a:extLst>
              </a:tr>
            </a:tbl>
          </a:graphicData>
        </a:graphic>
      </p:graphicFrame>
      <p:sp>
        <p:nvSpPr>
          <p:cNvPr id="30" name="フッター プレースホルダー 2"/>
          <p:cNvSpPr>
            <a:spLocks noGrp="1"/>
          </p:cNvSpPr>
          <p:nvPr>
            <p:ph type="ftr" sz="quarter" idx="11"/>
          </p:nvPr>
        </p:nvSpPr>
        <p:spPr>
          <a:xfrm>
            <a:off x="4038600" y="15804536"/>
            <a:ext cx="4114800" cy="432653"/>
          </a:xfrm>
        </p:spPr>
        <p:txBody>
          <a:bodyPr anchor="b" anchorCtr="1"/>
          <a:lstStyle/>
          <a:p>
            <a:r>
              <a:rPr kumimoji="1" lang="en-US" altLang="ja-JP" dirty="0" smtClean="0"/>
              <a:t>20</a:t>
            </a:r>
            <a:endParaRPr kumimoji="1" lang="ja-JP" altLang="en-US" dirty="0"/>
          </a:p>
        </p:txBody>
      </p:sp>
      <p:sp>
        <p:nvSpPr>
          <p:cNvPr id="47" name="テキスト ボックス 46"/>
          <p:cNvSpPr txBox="1"/>
          <p:nvPr/>
        </p:nvSpPr>
        <p:spPr>
          <a:xfrm>
            <a:off x="1141598" y="13109569"/>
            <a:ext cx="3944751" cy="30777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r>
              <a:rPr kumimoji="1" lang="ja-JP" altLang="en-US" sz="1400" dirty="0">
                <a:latin typeface="Meiryo UI" panose="020B0604030504040204" pitchFamily="50" charset="-128"/>
                <a:ea typeface="Meiryo UI" panose="020B0604030504040204" pitchFamily="50" charset="-128"/>
              </a:rPr>
              <a:t>⑷　クリーンでグリーンな大阪</a:t>
            </a:r>
            <a:r>
              <a:rPr kumimoji="1" lang="ja-JP" altLang="en-US" sz="1400" dirty="0" smtClean="0">
                <a:latin typeface="Meiryo UI" panose="020B0604030504040204" pitchFamily="50" charset="-128"/>
                <a:ea typeface="Meiryo UI" panose="020B0604030504040204" pitchFamily="50" charset="-128"/>
              </a:rPr>
              <a:t>“みなと</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（環境）</a:t>
            </a:r>
          </a:p>
        </p:txBody>
      </p:sp>
      <p:sp>
        <p:nvSpPr>
          <p:cNvPr id="48" name="テキスト ボックス 47"/>
          <p:cNvSpPr txBox="1"/>
          <p:nvPr/>
        </p:nvSpPr>
        <p:spPr>
          <a:xfrm>
            <a:off x="1141599" y="1968136"/>
            <a:ext cx="3024000" cy="30777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r>
              <a:rPr kumimoji="1" lang="ja-JP" altLang="en-US" sz="1400" dirty="0" smtClean="0">
                <a:latin typeface="Meiryo UI" panose="020B0604030504040204" pitchFamily="50" charset="-128"/>
                <a:ea typeface="Meiryo UI" panose="020B0604030504040204" pitchFamily="50" charset="-128"/>
              </a:rPr>
              <a:t>⑴　モノの交流を増やす（港湾物流）</a:t>
            </a:r>
            <a:endParaRPr kumimoji="1" lang="ja-JP" altLang="en-US" sz="14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141599" y="8231422"/>
            <a:ext cx="3780000" cy="31706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r>
              <a:rPr kumimoji="1" lang="ja-JP" altLang="en-US" sz="1400" dirty="0">
                <a:latin typeface="Meiryo UI" panose="020B0604030504040204" pitchFamily="50" charset="-128"/>
                <a:ea typeface="Meiryo UI" panose="020B0604030504040204" pitchFamily="50" charset="-128"/>
              </a:rPr>
              <a:t>⑵　ヒトの交流により賑わう（クルーズ・まちづくり） </a:t>
            </a:r>
          </a:p>
        </p:txBody>
      </p:sp>
      <p:sp>
        <p:nvSpPr>
          <p:cNvPr id="50" name="テキスト ボックス 49"/>
          <p:cNvSpPr txBox="1"/>
          <p:nvPr/>
        </p:nvSpPr>
        <p:spPr>
          <a:xfrm>
            <a:off x="1141598" y="10185099"/>
            <a:ext cx="3544701" cy="30777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r>
              <a:rPr kumimoji="1" lang="ja-JP" altLang="en-US" sz="1400" dirty="0">
                <a:latin typeface="Meiryo UI" panose="020B0604030504040204" pitchFamily="50" charset="-128"/>
                <a:ea typeface="Meiryo UI" panose="020B0604030504040204" pitchFamily="50" charset="-128"/>
              </a:rPr>
              <a:t>⑶　安全で安心な大阪</a:t>
            </a:r>
            <a:r>
              <a:rPr kumimoji="1" lang="ja-JP" altLang="en-US" sz="1400" dirty="0" smtClean="0">
                <a:latin typeface="Meiryo UI" panose="020B0604030504040204" pitchFamily="50" charset="-128"/>
                <a:ea typeface="Meiryo UI" panose="020B0604030504040204" pitchFamily="50" charset="-128"/>
              </a:rPr>
              <a:t>“みなと</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（防災）</a:t>
            </a:r>
          </a:p>
        </p:txBody>
      </p:sp>
      <p:sp>
        <p:nvSpPr>
          <p:cNvPr id="24" name="角丸四角形 23"/>
          <p:cNvSpPr/>
          <p:nvPr/>
        </p:nvSpPr>
        <p:spPr>
          <a:xfrm>
            <a:off x="1229769" y="10489282"/>
            <a:ext cx="2791583"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400" b="1" dirty="0">
                <a:solidFill>
                  <a:schemeClr val="tx1"/>
                </a:solidFill>
                <a:latin typeface="Meiryo UI" panose="020B0604030504040204" pitchFamily="50" charset="-128"/>
                <a:ea typeface="Meiryo UI" panose="020B0604030504040204" pitchFamily="50" charset="-128"/>
              </a:rPr>
              <a:t>・堤防等の耐震</a:t>
            </a:r>
            <a:r>
              <a:rPr kumimoji="1" lang="ja-JP" altLang="en-US" sz="1400" b="1" dirty="0" smtClean="0">
                <a:solidFill>
                  <a:schemeClr val="tx1"/>
                </a:solidFill>
                <a:latin typeface="Meiryo UI" panose="020B0604030504040204" pitchFamily="50" charset="-128"/>
                <a:ea typeface="Meiryo UI" panose="020B0604030504040204" pitchFamily="50" charset="-128"/>
              </a:rPr>
              <a:t>対策</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26" name="角丸四角形 25"/>
          <p:cNvSpPr/>
          <p:nvPr/>
        </p:nvSpPr>
        <p:spPr>
          <a:xfrm>
            <a:off x="1204958" y="11121050"/>
            <a:ext cx="2791583"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400" b="1" dirty="0" smtClean="0">
                <a:solidFill>
                  <a:schemeClr val="tx1"/>
                </a:solidFill>
                <a:latin typeface="Meiryo UI" panose="020B0604030504040204" pitchFamily="50" charset="-128"/>
                <a:ea typeface="Meiryo UI" panose="020B0604030504040204" pitchFamily="50" charset="-128"/>
              </a:rPr>
              <a:t>・埋立地における浸水対策</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53" name="右矢印 52"/>
          <p:cNvSpPr/>
          <p:nvPr/>
        </p:nvSpPr>
        <p:spPr>
          <a:xfrm>
            <a:off x="1210169" y="2780740"/>
            <a:ext cx="8412802"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◆主航路の増深・拡幅（</a:t>
            </a:r>
            <a:r>
              <a:rPr kumimoji="1" lang="en-US" altLang="ja-JP" sz="1400" dirty="0" smtClean="0">
                <a:solidFill>
                  <a:schemeClr val="tx1"/>
                </a:solidFill>
                <a:latin typeface="Meiryo UI" panose="020B0604030504040204" pitchFamily="50" charset="-128"/>
                <a:ea typeface="Meiryo UI" panose="020B0604030504040204" pitchFamily="50" charset="-128"/>
              </a:rPr>
              <a:t>R8d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54" name="右矢印 53"/>
          <p:cNvSpPr/>
          <p:nvPr/>
        </p:nvSpPr>
        <p:spPr>
          <a:xfrm>
            <a:off x="1200802" y="3185556"/>
            <a:ext cx="8422169"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C12</a:t>
            </a:r>
            <a:r>
              <a:rPr kumimoji="1" lang="ja-JP" altLang="en-US" sz="1400" dirty="0" smtClean="0">
                <a:solidFill>
                  <a:schemeClr val="tx1"/>
                </a:solidFill>
                <a:latin typeface="Meiryo UI" panose="020B0604030504040204" pitchFamily="50" charset="-128"/>
                <a:ea typeface="Meiryo UI" panose="020B0604030504040204" pitchFamily="50" charset="-128"/>
              </a:rPr>
              <a:t>荷さばき地の拡張等（</a:t>
            </a:r>
            <a:r>
              <a:rPr kumimoji="1" lang="en-US" altLang="ja-JP" sz="1400" dirty="0" smtClean="0">
                <a:solidFill>
                  <a:schemeClr val="tx1"/>
                </a:solidFill>
                <a:latin typeface="Meiryo UI" panose="020B0604030504040204" pitchFamily="50" charset="-128"/>
                <a:ea typeface="Meiryo UI" panose="020B0604030504040204" pitchFamily="50" charset="-128"/>
              </a:rPr>
              <a:t>R8d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59" name="角丸四角形 58"/>
          <p:cNvSpPr/>
          <p:nvPr/>
        </p:nvSpPr>
        <p:spPr>
          <a:xfrm>
            <a:off x="1201717" y="14214648"/>
            <a:ext cx="3279660"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グリーンアウォード・</a:t>
            </a:r>
            <a:r>
              <a:rPr kumimoji="1" lang="ja-JP" altLang="en-US" sz="1400" b="1" dirty="0" smtClean="0">
                <a:solidFill>
                  <a:schemeClr val="tx1"/>
                </a:solidFill>
                <a:latin typeface="Meiryo UI" panose="020B0604030504040204" pitchFamily="50" charset="-128"/>
                <a:ea typeface="Meiryo UI" panose="020B0604030504040204" pitchFamily="50" charset="-128"/>
              </a:rPr>
              <a:t>プログラム</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60" name="右矢印 59"/>
          <p:cNvSpPr/>
          <p:nvPr/>
        </p:nvSpPr>
        <p:spPr>
          <a:xfrm>
            <a:off x="1201717" y="14498710"/>
            <a:ext cx="9757427"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◆参加す</a:t>
            </a:r>
            <a:r>
              <a:rPr kumimoji="1" lang="ja-JP" altLang="en-US" sz="1400" dirty="0">
                <a:solidFill>
                  <a:schemeClr val="tx1"/>
                </a:solidFill>
                <a:latin typeface="Meiryo UI" panose="020B0604030504040204" pitchFamily="50" charset="-128"/>
                <a:ea typeface="Meiryo UI" panose="020B0604030504040204" pitchFamily="50" charset="-128"/>
              </a:rPr>
              <a:t>る</a:t>
            </a:r>
            <a:r>
              <a:rPr kumimoji="1" lang="ja-JP" altLang="en-US" sz="1400" dirty="0" smtClean="0">
                <a:solidFill>
                  <a:schemeClr val="tx1"/>
                </a:solidFill>
                <a:latin typeface="Meiryo UI" panose="020B0604030504040204" pitchFamily="50" charset="-128"/>
                <a:ea typeface="Meiryo UI" panose="020B0604030504040204" pitchFamily="50" charset="-128"/>
              </a:rPr>
              <a:t>グリーンアウォード・プログラムを</a:t>
            </a:r>
            <a:r>
              <a:rPr kumimoji="1" lang="ja-JP" altLang="en-US" sz="1400" dirty="0">
                <a:solidFill>
                  <a:schemeClr val="tx1"/>
                </a:solidFill>
                <a:latin typeface="Meiryo UI" panose="020B0604030504040204" pitchFamily="50" charset="-128"/>
                <a:ea typeface="Meiryo UI" panose="020B0604030504040204" pitchFamily="50" charset="-128"/>
              </a:rPr>
              <a:t>通</a:t>
            </a:r>
            <a:r>
              <a:rPr kumimoji="1" lang="ja-JP" altLang="en-US" sz="1400" dirty="0" smtClean="0">
                <a:solidFill>
                  <a:schemeClr val="tx1"/>
                </a:solidFill>
                <a:latin typeface="Meiryo UI" panose="020B0604030504040204" pitchFamily="50" charset="-128"/>
                <a:ea typeface="Meiryo UI" panose="020B0604030504040204" pitchFamily="50" charset="-128"/>
              </a:rPr>
              <a:t>じ、海洋環境保護に取組む船</a:t>
            </a:r>
            <a:r>
              <a:rPr kumimoji="1" lang="ja-JP" altLang="en-US" sz="1400" dirty="0">
                <a:solidFill>
                  <a:schemeClr val="tx1"/>
                </a:solidFill>
                <a:latin typeface="Meiryo UI" panose="020B0604030504040204" pitchFamily="50" charset="-128"/>
                <a:ea typeface="Meiryo UI" panose="020B0604030504040204" pitchFamily="50" charset="-128"/>
              </a:rPr>
              <a:t>会社による</a:t>
            </a:r>
            <a:r>
              <a:rPr kumimoji="1" lang="ja-JP" altLang="en-US" sz="1400" dirty="0" smtClean="0">
                <a:solidFill>
                  <a:schemeClr val="tx1"/>
                </a:solidFill>
                <a:latin typeface="Meiryo UI" panose="020B0604030504040204" pitchFamily="50" charset="-128"/>
                <a:ea typeface="Meiryo UI" panose="020B0604030504040204" pitchFamily="50" charset="-128"/>
              </a:rPr>
              <a:t>利用推進を図る。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63" name="右矢印 62"/>
          <p:cNvSpPr/>
          <p:nvPr/>
        </p:nvSpPr>
        <p:spPr>
          <a:xfrm>
            <a:off x="1200802" y="2354646"/>
            <a:ext cx="9758342"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◆国際コンテナ戦略港湾の取組み（集貨、創貨、競争力強化）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69" name="右矢印 68"/>
          <p:cNvSpPr/>
          <p:nvPr/>
        </p:nvSpPr>
        <p:spPr>
          <a:xfrm>
            <a:off x="1210169" y="5021866"/>
            <a:ext cx="5084137"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CONPAS</a:t>
            </a:r>
            <a:r>
              <a:rPr kumimoji="1" lang="ja-JP" altLang="en-US" sz="1400" dirty="0" smtClean="0">
                <a:solidFill>
                  <a:schemeClr val="tx1"/>
                </a:solidFill>
                <a:latin typeface="Meiryo UI" panose="020B0604030504040204" pitchFamily="50" charset="-128"/>
                <a:ea typeface="Meiryo UI" panose="020B0604030504040204" pitchFamily="50" charset="-128"/>
              </a:rPr>
              <a:t>導入（</a:t>
            </a:r>
            <a:r>
              <a:rPr kumimoji="1" lang="en-US" altLang="ja-JP" sz="1400" dirty="0" smtClean="0">
                <a:solidFill>
                  <a:schemeClr val="tx1"/>
                </a:solidFill>
                <a:latin typeface="Meiryo UI" panose="020B0604030504040204" pitchFamily="50" charset="-128"/>
                <a:ea typeface="Meiryo UI" panose="020B0604030504040204" pitchFamily="50" charset="-128"/>
              </a:rPr>
              <a:t>R5d</a:t>
            </a:r>
            <a:r>
              <a:rPr kumimoji="1" lang="ja-JP" altLang="en-US" sz="1400" dirty="0" smtClean="0">
                <a:solidFill>
                  <a:schemeClr val="tx1"/>
                </a:solidFill>
                <a:latin typeface="Meiryo UI" panose="020B0604030504040204" pitchFamily="50" charset="-128"/>
                <a:ea typeface="Meiryo UI" panose="020B0604030504040204" pitchFamily="50" charset="-128"/>
              </a:rPr>
              <a:t>導入）</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0" name="右矢印 69"/>
          <p:cNvSpPr/>
          <p:nvPr/>
        </p:nvSpPr>
        <p:spPr>
          <a:xfrm>
            <a:off x="1205302" y="5451813"/>
            <a:ext cx="9734792"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AI</a:t>
            </a:r>
            <a:r>
              <a:rPr kumimoji="1" lang="ja-JP" altLang="en-US" sz="1400" dirty="0" smtClean="0">
                <a:solidFill>
                  <a:schemeClr val="tx1"/>
                </a:solidFill>
                <a:latin typeface="Meiryo UI" panose="020B0604030504040204" pitchFamily="50" charset="-128"/>
                <a:ea typeface="Meiryo UI" panose="020B0604030504040204" pitchFamily="50" charset="-128"/>
              </a:rPr>
              <a:t>等を活用したターミナルの効率化・最適化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コンテナラウンドユース</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66" name="右矢印 65"/>
          <p:cNvSpPr/>
          <p:nvPr/>
        </p:nvSpPr>
        <p:spPr>
          <a:xfrm>
            <a:off x="1210169" y="8632153"/>
            <a:ext cx="5811116"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◆クルーズ客船母港化構想の実現に向けたハード整備</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（岸壁</a:t>
            </a:r>
            <a:r>
              <a:rPr kumimoji="1" lang="en-US" altLang="ja-JP" sz="1400" dirty="0" smtClean="0">
                <a:solidFill>
                  <a:schemeClr val="tx1"/>
                </a:solidFill>
                <a:latin typeface="Meiryo UI" panose="020B0604030504040204" pitchFamily="50" charset="-128"/>
                <a:ea typeface="Meiryo UI" panose="020B0604030504040204" pitchFamily="50" charset="-128"/>
              </a:rPr>
              <a:t>R3d</a:t>
            </a:r>
            <a:r>
              <a:rPr kumimoji="1" lang="ja-JP" altLang="en-US" sz="1400" dirty="0" smtClean="0">
                <a:solidFill>
                  <a:schemeClr val="tx1"/>
                </a:solidFill>
                <a:latin typeface="Meiryo UI" panose="020B0604030504040204" pitchFamily="50" charset="-128"/>
                <a:ea typeface="Meiryo UI" panose="020B0604030504040204" pitchFamily="50" charset="-128"/>
              </a:rPr>
              <a:t>完了、新ターミナル</a:t>
            </a:r>
            <a:r>
              <a:rPr kumimoji="1" lang="en-US" altLang="ja-JP" sz="1400" dirty="0" smtClean="0">
                <a:solidFill>
                  <a:schemeClr val="tx1"/>
                </a:solidFill>
                <a:latin typeface="Meiryo UI" panose="020B0604030504040204" pitchFamily="50" charset="-128"/>
                <a:ea typeface="Meiryo UI" panose="020B0604030504040204" pitchFamily="50" charset="-128"/>
              </a:rPr>
              <a:t>R5d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68" name="右矢印 67"/>
          <p:cNvSpPr/>
          <p:nvPr/>
        </p:nvSpPr>
        <p:spPr>
          <a:xfrm>
            <a:off x="7021285" y="8632153"/>
            <a:ext cx="3937859"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◆母港化の実現</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1" name="右矢印 70"/>
          <p:cNvSpPr/>
          <p:nvPr/>
        </p:nvSpPr>
        <p:spPr>
          <a:xfrm>
            <a:off x="1206498" y="3610754"/>
            <a:ext cx="6830786"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◆橋梁</a:t>
            </a:r>
            <a:r>
              <a:rPr kumimoji="1" lang="ja-JP" altLang="en-US" sz="1400" dirty="0">
                <a:solidFill>
                  <a:schemeClr val="tx1"/>
                </a:solidFill>
                <a:latin typeface="Meiryo UI" panose="020B0604030504040204" pitchFamily="50" charset="-128"/>
                <a:ea typeface="Meiryo UI" panose="020B0604030504040204" pitchFamily="50" charset="-128"/>
              </a:rPr>
              <a:t>及び</a:t>
            </a:r>
            <a:r>
              <a:rPr kumimoji="1" lang="ja-JP" altLang="en-US" sz="1400" dirty="0" smtClean="0">
                <a:solidFill>
                  <a:schemeClr val="tx1"/>
                </a:solidFill>
                <a:latin typeface="Meiryo UI" panose="020B0604030504040204" pitchFamily="50" charset="-128"/>
                <a:ea typeface="Meiryo UI" panose="020B0604030504040204" pitchFamily="50" charset="-128"/>
              </a:rPr>
              <a:t>道路</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此花</a:t>
            </a:r>
            <a:r>
              <a:rPr kumimoji="1" lang="ja-JP" altLang="en-US" sz="1400" dirty="0">
                <a:solidFill>
                  <a:schemeClr val="tx1"/>
                </a:solidFill>
                <a:latin typeface="Meiryo UI" panose="020B0604030504040204" pitchFamily="50" charset="-128"/>
                <a:ea typeface="Meiryo UI" panose="020B0604030504040204" pitchFamily="50" charset="-128"/>
              </a:rPr>
              <a:t>大橋、舞洲幹線道路、夢舞大橋、夢洲幹線</a:t>
            </a:r>
            <a:r>
              <a:rPr kumimoji="1" lang="ja-JP" altLang="en-US" sz="1400" dirty="0" smtClean="0">
                <a:solidFill>
                  <a:schemeClr val="tx1"/>
                </a:solidFill>
                <a:latin typeface="Meiryo UI" panose="020B0604030504040204" pitchFamily="50" charset="-128"/>
                <a:ea typeface="Meiryo UI" panose="020B0604030504040204" pitchFamily="50" charset="-128"/>
              </a:rPr>
              <a:t>道路</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の拡幅</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R6d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2" name="右矢印 71"/>
          <p:cNvSpPr/>
          <p:nvPr/>
        </p:nvSpPr>
        <p:spPr>
          <a:xfrm>
            <a:off x="1210169" y="4184401"/>
            <a:ext cx="6827118"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◆臨港鉄道（南ルート）整備</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R6d</a:t>
            </a:r>
            <a:r>
              <a:rPr kumimoji="1" lang="ja-JP" altLang="en-US" sz="1400" dirty="0">
                <a:solidFill>
                  <a:schemeClr val="tx1"/>
                </a:solidFill>
                <a:latin typeface="Meiryo UI" panose="020B0604030504040204" pitchFamily="50" charset="-128"/>
                <a:ea typeface="Meiryo UI" panose="020B0604030504040204" pitchFamily="50" charset="-128"/>
              </a:rPr>
              <a:t>完了</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73" name="右矢印 72"/>
          <p:cNvSpPr/>
          <p:nvPr/>
        </p:nvSpPr>
        <p:spPr>
          <a:xfrm>
            <a:off x="1210169" y="4594003"/>
            <a:ext cx="5811116"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◆コンテナ車整理場の整備（</a:t>
            </a:r>
            <a:r>
              <a:rPr kumimoji="1" lang="en-US" altLang="ja-JP" sz="1400" dirty="0" smtClean="0">
                <a:solidFill>
                  <a:schemeClr val="tx1"/>
                </a:solidFill>
                <a:latin typeface="Meiryo UI" panose="020B0604030504040204" pitchFamily="50" charset="-128"/>
                <a:ea typeface="Meiryo UI" panose="020B0604030504040204" pitchFamily="50" charset="-128"/>
              </a:rPr>
              <a:t>R5d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4" name="右矢印 73"/>
          <p:cNvSpPr/>
          <p:nvPr/>
        </p:nvSpPr>
        <p:spPr>
          <a:xfrm>
            <a:off x="8037284" y="3610962"/>
            <a:ext cx="2934233"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◆此花大橋の歩道整備</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R10d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5" name="右矢印 74"/>
          <p:cNvSpPr/>
          <p:nvPr/>
        </p:nvSpPr>
        <p:spPr>
          <a:xfrm>
            <a:off x="1210170" y="9193268"/>
            <a:ext cx="6816232"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◆夢洲における小型旅客船用桟橋等の整備（</a:t>
            </a:r>
            <a:r>
              <a:rPr kumimoji="1" lang="en-US" altLang="ja-JP" sz="1400" dirty="0" smtClean="0">
                <a:solidFill>
                  <a:schemeClr val="tx1"/>
                </a:solidFill>
                <a:latin typeface="Meiryo UI" panose="020B0604030504040204" pitchFamily="50" charset="-128"/>
                <a:ea typeface="Meiryo UI" panose="020B0604030504040204" pitchFamily="50" charset="-128"/>
              </a:rPr>
              <a:t>R6d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6" name="右矢印 75"/>
          <p:cNvSpPr/>
          <p:nvPr/>
        </p:nvSpPr>
        <p:spPr>
          <a:xfrm>
            <a:off x="8026401" y="9182542"/>
            <a:ext cx="2960913"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◆海上交通ﾈｯﾄﾜｰｸの形成</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7" name="右矢印 76"/>
          <p:cNvSpPr/>
          <p:nvPr/>
        </p:nvSpPr>
        <p:spPr>
          <a:xfrm>
            <a:off x="1210169" y="10770056"/>
            <a:ext cx="5831526"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◆堤防等の耐震・液状化対策（</a:t>
            </a:r>
            <a:r>
              <a:rPr kumimoji="1" lang="en-US" altLang="ja-JP" sz="1400" dirty="0" smtClean="0">
                <a:solidFill>
                  <a:schemeClr val="tx1"/>
                </a:solidFill>
                <a:latin typeface="Meiryo UI" panose="020B0604030504040204" pitchFamily="50" charset="-128"/>
                <a:ea typeface="Meiryo UI" panose="020B0604030504040204" pitchFamily="50" charset="-128"/>
              </a:rPr>
              <a:t>R5d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8" name="右矢印 77"/>
          <p:cNvSpPr/>
          <p:nvPr/>
        </p:nvSpPr>
        <p:spPr>
          <a:xfrm>
            <a:off x="1210169" y="11403639"/>
            <a:ext cx="9329469"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◆埋立地における浸水対策（</a:t>
            </a:r>
            <a:r>
              <a:rPr kumimoji="1" lang="en-US" altLang="ja-JP" sz="1400" dirty="0" smtClean="0">
                <a:solidFill>
                  <a:schemeClr val="tx1"/>
                </a:solidFill>
                <a:latin typeface="Meiryo UI" panose="020B0604030504040204" pitchFamily="50" charset="-128"/>
                <a:ea typeface="Meiryo UI" panose="020B0604030504040204" pitchFamily="50" charset="-128"/>
              </a:rPr>
              <a:t>R9d</a:t>
            </a:r>
            <a:r>
              <a:rPr kumimoji="1" lang="ja-JP" altLang="en-US" sz="1400" dirty="0" smtClean="0">
                <a:solidFill>
                  <a:schemeClr val="tx1"/>
                </a:solidFill>
                <a:latin typeface="Meiryo UI" panose="020B0604030504040204" pitchFamily="50" charset="-128"/>
                <a:ea typeface="Meiryo UI" panose="020B0604030504040204" pitchFamily="50" charset="-128"/>
              </a:rPr>
              <a:t>完了）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61" name="角丸四角形 60"/>
          <p:cNvSpPr/>
          <p:nvPr/>
        </p:nvSpPr>
        <p:spPr>
          <a:xfrm>
            <a:off x="1163617" y="14875569"/>
            <a:ext cx="3279660"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・美しく親しみやすい大阪湾の再生</a:t>
            </a:r>
            <a:endPar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79" name="右矢印 78"/>
          <p:cNvSpPr/>
          <p:nvPr/>
        </p:nvSpPr>
        <p:spPr>
          <a:xfrm>
            <a:off x="1182667" y="15159631"/>
            <a:ext cx="9757427"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◆親水空間や自然再生をめざした水辺空間の整備・保全</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0" name="角丸四角形 79"/>
          <p:cNvSpPr/>
          <p:nvPr/>
        </p:nvSpPr>
        <p:spPr>
          <a:xfrm>
            <a:off x="1204959" y="13412200"/>
            <a:ext cx="3279660"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LNG</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バンカリング</a:t>
            </a:r>
            <a:endPar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1" name="右矢印 80"/>
          <p:cNvSpPr/>
          <p:nvPr/>
        </p:nvSpPr>
        <p:spPr>
          <a:xfrm>
            <a:off x="6044787" y="13691775"/>
            <a:ext cx="4876258" cy="504000"/>
          </a:xfrm>
          <a:prstGeom prst="rightArrow">
            <a:avLst>
              <a:gd name="adj1" fmla="val 100000"/>
              <a:gd name="adj2" fmla="val 21389"/>
            </a:avLst>
          </a:prstGeom>
          <a:ln w="1905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LNG</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燃料船の</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寄港促進</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2" name="右矢印 81"/>
          <p:cNvSpPr/>
          <p:nvPr/>
        </p:nvSpPr>
        <p:spPr>
          <a:xfrm>
            <a:off x="1201717" y="13691775"/>
            <a:ext cx="4818083"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◆検討会の開催、関係機関との調整等を行い、</a:t>
            </a:r>
            <a:r>
              <a:rPr kumimoji="1" lang="en-US" altLang="ja-JP" sz="1400" dirty="0">
                <a:solidFill>
                  <a:schemeClr val="tx1"/>
                </a:solidFill>
                <a:latin typeface="Meiryo UI" panose="020B0604030504040204" pitchFamily="50" charset="-128"/>
                <a:ea typeface="Meiryo UI" panose="020B0604030504040204" pitchFamily="50" charset="-128"/>
              </a:rPr>
              <a:t>LNG</a:t>
            </a:r>
            <a:r>
              <a:rPr kumimoji="1" lang="ja-JP" altLang="en-US" sz="1400" dirty="0" smtClean="0">
                <a:solidFill>
                  <a:schemeClr val="tx1"/>
                </a:solidFill>
                <a:latin typeface="Meiryo UI" panose="020B0604030504040204" pitchFamily="50" charset="-128"/>
                <a:ea typeface="Meiryo UI" panose="020B0604030504040204" pitchFamily="50" charset="-128"/>
              </a:rPr>
              <a:t>バンカリン</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　グ</a:t>
            </a:r>
            <a:r>
              <a:rPr kumimoji="1" lang="ja-JP" altLang="en-US" sz="1400" dirty="0">
                <a:solidFill>
                  <a:schemeClr val="tx1"/>
                </a:solidFill>
                <a:latin typeface="Meiryo UI" panose="020B0604030504040204" pitchFamily="50" charset="-128"/>
                <a:ea typeface="Meiryo UI" panose="020B0604030504040204" pitchFamily="50" charset="-128"/>
              </a:rPr>
              <a:t>環境の整備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83" name="角丸四角形 82"/>
          <p:cNvSpPr/>
          <p:nvPr/>
        </p:nvSpPr>
        <p:spPr>
          <a:xfrm>
            <a:off x="1210444" y="11758956"/>
            <a:ext cx="2791583"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1" dirty="0" smtClean="0">
                <a:solidFill>
                  <a:schemeClr val="tx1"/>
                </a:solidFill>
                <a:latin typeface="Meiryo UI" panose="020B0604030504040204" pitchFamily="50" charset="-128"/>
                <a:ea typeface="Meiryo UI" panose="020B0604030504040204" pitchFamily="50" charset="-128"/>
              </a:rPr>
              <a:t>沿岸市町における高潮</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対策</a:t>
            </a:r>
            <a:endPar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4" name="右矢印 83"/>
          <p:cNvSpPr/>
          <p:nvPr/>
        </p:nvSpPr>
        <p:spPr>
          <a:xfrm>
            <a:off x="1210169" y="12070939"/>
            <a:ext cx="9724529"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◆防潮堤等の嵩上げ</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5" name="右矢印 84"/>
          <p:cNvSpPr/>
          <p:nvPr/>
        </p:nvSpPr>
        <p:spPr>
          <a:xfrm>
            <a:off x="1210170" y="12495117"/>
            <a:ext cx="9724530"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◆高潮タイムラインの</a:t>
            </a:r>
            <a:r>
              <a:rPr kumimoji="1" lang="ja-JP" altLang="en-US" sz="1400" dirty="0" smtClean="0">
                <a:solidFill>
                  <a:schemeClr val="tx1"/>
                </a:solidFill>
                <a:latin typeface="Meiryo UI" panose="020B0604030504040204" pitchFamily="50" charset="-128"/>
                <a:ea typeface="Meiryo UI" panose="020B0604030504040204" pitchFamily="50" charset="-128"/>
              </a:rPr>
              <a:t>運用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en-US" altLang="ja-JP" sz="1400" dirty="0" smtClean="0">
                <a:solidFill>
                  <a:schemeClr val="tx1"/>
                </a:solidFill>
                <a:latin typeface="Meiryo UI" panose="020B0604030504040204" pitchFamily="50" charset="-128"/>
                <a:ea typeface="Meiryo UI" panose="020B0604030504040204" pitchFamily="50" charset="-128"/>
              </a:rPr>
              <a:t>2d</a:t>
            </a:r>
            <a:r>
              <a:rPr kumimoji="1" lang="ja-JP" altLang="en-US" sz="1400" dirty="0" smtClean="0">
                <a:solidFill>
                  <a:schemeClr val="tx1"/>
                </a:solidFill>
                <a:latin typeface="Meiryo UI" panose="020B0604030504040204" pitchFamily="50" charset="-128"/>
                <a:ea typeface="Meiryo UI" panose="020B0604030504040204" pitchFamily="50" charset="-128"/>
              </a:rPr>
              <a:t>開始</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6" name="右矢印 85"/>
          <p:cNvSpPr/>
          <p:nvPr/>
        </p:nvSpPr>
        <p:spPr>
          <a:xfrm>
            <a:off x="1210169" y="9624659"/>
            <a:ext cx="9734557"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◆沿岸市町のまちづくりと併せた、みなと・海岸のにぎわい創出</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7" name="右矢印 86"/>
          <p:cNvSpPr/>
          <p:nvPr/>
        </p:nvSpPr>
        <p:spPr>
          <a:xfrm>
            <a:off x="1200801" y="6065994"/>
            <a:ext cx="7794051" cy="502868"/>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schemeClr val="tx1"/>
                </a:solidFill>
                <a:latin typeface="Meiryo UI" panose="020B0604030504040204" pitchFamily="50" charset="-128"/>
                <a:ea typeface="Meiryo UI" panose="020B0604030504040204" pitchFamily="50" charset="-128"/>
              </a:rPr>
              <a:t>夕凪</a:t>
            </a:r>
            <a:r>
              <a:rPr kumimoji="1" lang="en-US" altLang="ja-JP" sz="1400" noProof="0" dirty="0" smtClean="0">
                <a:solidFill>
                  <a:schemeClr val="tx1"/>
                </a:solidFill>
                <a:latin typeface="Meiryo UI" panose="020B0604030504040204" pitchFamily="50" charset="-128"/>
                <a:ea typeface="Meiryo UI" panose="020B0604030504040204" pitchFamily="50" charset="-128"/>
              </a:rPr>
              <a:t>2</a:t>
            </a:r>
            <a:r>
              <a:rPr kumimoji="1" lang="ja-JP" altLang="en-US" sz="1400" noProof="0" dirty="0" smtClean="0">
                <a:solidFill>
                  <a:schemeClr val="tx1"/>
                </a:solidFill>
                <a:latin typeface="Meiryo UI" panose="020B0604030504040204" pitchFamily="50" charset="-128"/>
                <a:ea typeface="Meiryo UI" panose="020B0604030504040204" pitchFamily="50" charset="-128"/>
              </a:rPr>
              <a:t>号岸壁整備</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88" name="右矢印 87"/>
          <p:cNvSpPr/>
          <p:nvPr/>
        </p:nvSpPr>
        <p:spPr>
          <a:xfrm>
            <a:off x="1200802" y="6649827"/>
            <a:ext cx="9727159"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noProof="0" dirty="0" smtClean="0">
                <a:solidFill>
                  <a:schemeClr val="tx1"/>
                </a:solidFill>
                <a:latin typeface="Meiryo UI" panose="020B0604030504040204" pitchFamily="50" charset="-128"/>
                <a:ea typeface="Meiryo UI" panose="020B0604030504040204" pitchFamily="50" charset="-128"/>
              </a:rPr>
              <a:t>汐見沖</a:t>
            </a:r>
            <a:r>
              <a:rPr kumimoji="1" lang="ja-JP" altLang="en-US" sz="1400" noProof="0" dirty="0">
                <a:solidFill>
                  <a:schemeClr val="tx1"/>
                </a:solidFill>
                <a:latin typeface="Meiryo UI" panose="020B0604030504040204" pitchFamily="50" charset="-128"/>
                <a:ea typeface="Meiryo UI" panose="020B0604030504040204" pitchFamily="50" charset="-128"/>
              </a:rPr>
              <a:t>地区</a:t>
            </a:r>
            <a:r>
              <a:rPr kumimoji="1" lang="ja-JP" altLang="en-US" sz="1400" dirty="0" err="1" smtClean="0">
                <a:solidFill>
                  <a:schemeClr val="tx1"/>
                </a:solidFill>
                <a:latin typeface="Meiryo UI" panose="020B0604030504040204" pitchFamily="50" charset="-128"/>
                <a:ea typeface="Meiryo UI" panose="020B0604030504040204" pitchFamily="50" charset="-128"/>
              </a:rPr>
              <a:t>、</a:t>
            </a:r>
            <a:r>
              <a:rPr kumimoji="1" lang="zh-CN" altLang="en-US" sz="1400" dirty="0" smtClean="0">
                <a:solidFill>
                  <a:schemeClr val="tx1"/>
                </a:solidFill>
                <a:latin typeface="Meiryo UI" panose="020B0604030504040204" pitchFamily="50" charset="-128"/>
                <a:ea typeface="Meiryo UI" panose="020B0604030504040204" pitchFamily="50" charset="-128"/>
              </a:rPr>
              <a:t>阪南</a:t>
            </a:r>
            <a:r>
              <a:rPr kumimoji="1" lang="zh-CN" altLang="en-US" sz="1400" dirty="0">
                <a:solidFill>
                  <a:schemeClr val="tx1"/>
                </a:solidFill>
                <a:latin typeface="Meiryo UI" panose="020B0604030504040204" pitchFamily="50" charset="-128"/>
                <a:ea typeface="Meiryo UI" panose="020B0604030504040204" pitchFamily="50" charset="-128"/>
              </a:rPr>
              <a:t>２区</a:t>
            </a:r>
            <a:r>
              <a:rPr kumimoji="1" lang="ja-JP" altLang="en-US" sz="1400" dirty="0" smtClean="0">
                <a:solidFill>
                  <a:schemeClr val="tx1"/>
                </a:solidFill>
                <a:latin typeface="Meiryo UI" panose="020B0604030504040204" pitchFamily="50" charset="-128"/>
                <a:ea typeface="Meiryo UI" panose="020B0604030504040204" pitchFamily="50" charset="-128"/>
              </a:rPr>
              <a:t>のインフラ整備および地元市町等と連携した企業誘致</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89" name="右矢印 88"/>
          <p:cNvSpPr/>
          <p:nvPr/>
        </p:nvSpPr>
        <p:spPr>
          <a:xfrm>
            <a:off x="9010649" y="6066716"/>
            <a:ext cx="1960869" cy="504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noProof="0" dirty="0" smtClean="0">
                <a:solidFill>
                  <a:schemeClr val="tx1"/>
                </a:solidFill>
                <a:latin typeface="Meiryo UI" panose="020B0604030504040204" pitchFamily="50" charset="-128"/>
                <a:ea typeface="Meiryo UI" panose="020B0604030504040204" pitchFamily="50" charset="-128"/>
              </a:rPr>
              <a:t>埠頭再編による内航</a:t>
            </a:r>
            <a:r>
              <a:rPr kumimoji="1" lang="en-US" altLang="ja-JP" sz="1400" noProof="0" dirty="0" err="1" smtClean="0">
                <a:solidFill>
                  <a:schemeClr val="tx1"/>
                </a:solidFill>
                <a:latin typeface="Meiryo UI" panose="020B0604030504040204" pitchFamily="50" charset="-128"/>
                <a:ea typeface="Meiryo UI" panose="020B0604030504040204" pitchFamily="50" charset="-128"/>
              </a:rPr>
              <a:t>RoRo</a:t>
            </a:r>
            <a:r>
              <a:rPr kumimoji="1" lang="ja-JP" altLang="en-US" sz="1400" noProof="0" dirty="0" smtClean="0">
                <a:solidFill>
                  <a:schemeClr val="tx1"/>
                </a:solidFill>
                <a:latin typeface="Meiryo UI" panose="020B0604030504040204" pitchFamily="50" charset="-128"/>
                <a:ea typeface="Meiryo UI" panose="020B0604030504040204" pitchFamily="50" charset="-128"/>
              </a:rPr>
              <a:t>等の機能強化</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42" name="右矢印 41"/>
          <p:cNvSpPr/>
          <p:nvPr/>
        </p:nvSpPr>
        <p:spPr>
          <a:xfrm>
            <a:off x="1219199" y="7084482"/>
            <a:ext cx="4256780" cy="972000"/>
          </a:xfrm>
          <a:prstGeom prst="rightArrow">
            <a:avLst>
              <a:gd name="adj1" fmla="val 100000"/>
              <a:gd name="adj2" fmla="val 35270"/>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77800" indent="-177800"/>
            <a:r>
              <a:rPr lang="ja-JP" altLang="en-US" sz="1400" dirty="0" smtClean="0">
                <a:solidFill>
                  <a:schemeClr val="tx1"/>
                </a:solidFill>
                <a:latin typeface="Meiryo UI" panose="020B0604030504040204" pitchFamily="50" charset="-128"/>
                <a:ea typeface="Meiryo UI" panose="020B0604030504040204" pitchFamily="50" charset="-128"/>
              </a:rPr>
              <a:t>◆奈良・三重方面等における共同集貨活動</a:t>
            </a:r>
            <a:endParaRPr lang="en-US" altLang="ja-JP" sz="1400" strike="dblStrike"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400" dirty="0" smtClean="0">
                <a:solidFill>
                  <a:schemeClr val="tx1"/>
                </a:solidFill>
                <a:latin typeface="Meiryo UI" panose="020B0604030504040204" pitchFamily="50" charset="-128"/>
                <a:ea typeface="Meiryo UI" panose="020B0604030504040204" pitchFamily="50" charset="-128"/>
              </a:rPr>
              <a:t>◆顧客</a:t>
            </a:r>
            <a:r>
              <a:rPr kumimoji="1" lang="ja-JP" altLang="en-US" sz="1400" dirty="0">
                <a:solidFill>
                  <a:schemeClr val="tx1"/>
                </a:solidFill>
                <a:latin typeface="Meiryo UI" panose="020B0604030504040204" pitchFamily="50" charset="-128"/>
                <a:ea typeface="Meiryo UI" panose="020B0604030504040204" pitchFamily="50" charset="-128"/>
              </a:rPr>
              <a:t>情報の</a:t>
            </a:r>
            <a:r>
              <a:rPr kumimoji="1" lang="ja-JP" altLang="en-US" sz="1400" dirty="0" smtClean="0">
                <a:solidFill>
                  <a:schemeClr val="tx1"/>
                </a:solidFill>
                <a:latin typeface="Meiryo UI" panose="020B0604030504040204" pitchFamily="50" charset="-128"/>
                <a:ea typeface="Meiryo UI" panose="020B0604030504040204" pitchFamily="50" charset="-128"/>
              </a:rPr>
              <a:t>共有、共同集貨活動での需要把握</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400" dirty="0">
                <a:solidFill>
                  <a:schemeClr val="tx1"/>
                </a:solidFill>
                <a:latin typeface="Meiryo UI" panose="020B0604030504040204" pitchFamily="50" charset="-128"/>
                <a:ea typeface="Meiryo UI" panose="020B0604030504040204" pitchFamily="50" charset="-128"/>
              </a:rPr>
              <a:t>◆大阪港、府営港湾の両港</a:t>
            </a:r>
            <a:r>
              <a:rPr kumimoji="1" lang="ja-JP" altLang="en-US" sz="1400" dirty="0" smtClean="0">
                <a:solidFill>
                  <a:schemeClr val="tx1"/>
                </a:solidFill>
                <a:latin typeface="Meiryo UI" panose="020B0604030504040204" pitchFamily="50" charset="-128"/>
                <a:ea typeface="Meiryo UI" panose="020B0604030504040204" pitchFamily="50" charset="-128"/>
              </a:rPr>
              <a:t>利用に対するインセンティブ策の検討</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3" name="右矢印 42"/>
          <p:cNvSpPr/>
          <p:nvPr/>
        </p:nvSpPr>
        <p:spPr>
          <a:xfrm>
            <a:off x="5472743" y="7083144"/>
            <a:ext cx="5475980" cy="972000"/>
          </a:xfrm>
          <a:prstGeom prst="rightArrow">
            <a:avLst>
              <a:gd name="adj1" fmla="val 100000"/>
              <a:gd name="adj2" fmla="val 31292"/>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74625" indent="-174625"/>
            <a:r>
              <a:rPr lang="ja-JP" altLang="en-US" sz="1400" dirty="0" smtClean="0">
                <a:solidFill>
                  <a:schemeClr val="tx1"/>
                </a:solidFill>
                <a:latin typeface="Meiryo UI" panose="020B0604030504040204" pitchFamily="50" charset="-128"/>
                <a:ea typeface="Meiryo UI" panose="020B0604030504040204" pitchFamily="50" charset="-128"/>
              </a:rPr>
              <a:t>◆各港の強みを活かした戦略的な集貨・創貨策の実施</a:t>
            </a:r>
          </a:p>
        </p:txBody>
      </p:sp>
    </p:spTree>
    <p:extLst>
      <p:ext uri="{BB962C8B-B14F-4D97-AF65-F5344CB8AC3E}">
        <p14:creationId xmlns:p14="http://schemas.microsoft.com/office/powerpoint/2010/main" val="1715200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04687" y="0"/>
            <a:ext cx="9782628" cy="963314"/>
          </a:xfrm>
          <a:solidFill>
            <a:schemeClr val="bg1">
              <a:lumMod val="85000"/>
            </a:schemeClr>
          </a:solidFill>
        </p:spPr>
        <p:txBody>
          <a:bodyPr tIns="0" bIns="0">
            <a:normAutofit/>
          </a:bodyPr>
          <a:lstStyle/>
          <a:p>
            <a:r>
              <a:rPr lang="ja-JP" altLang="en-US" sz="3200" b="1" dirty="0">
                <a:latin typeface="ＭＳ Ｐ明朝" panose="02020600040205080304" pitchFamily="18" charset="-128"/>
                <a:ea typeface="ＭＳ Ｐ明朝" panose="02020600040205080304" pitchFamily="18" charset="-128"/>
              </a:rPr>
              <a:t>　４　ロードマップ</a:t>
            </a:r>
            <a:endParaRPr kumimoji="1" lang="ja-JP" altLang="en-US" sz="3200" b="1" dirty="0">
              <a:latin typeface="ＭＳ Ｐ明朝" panose="02020600040205080304" pitchFamily="18" charset="-128"/>
              <a:ea typeface="ＭＳ Ｐ明朝" panose="02020600040205080304" pitchFamily="18" charset="-128"/>
            </a:endParaRPr>
          </a:p>
        </p:txBody>
      </p:sp>
      <p:graphicFrame>
        <p:nvGraphicFramePr>
          <p:cNvPr id="29" name="表 28"/>
          <p:cNvGraphicFramePr>
            <a:graphicFrameLocks noGrp="1"/>
          </p:cNvGraphicFramePr>
          <p:nvPr>
            <p:extLst/>
          </p:nvPr>
        </p:nvGraphicFramePr>
        <p:xfrm>
          <a:off x="1204686" y="1190171"/>
          <a:ext cx="9782628" cy="14717486"/>
        </p:xfrm>
        <a:graphic>
          <a:graphicData uri="http://schemas.openxmlformats.org/drawingml/2006/table">
            <a:tbl>
              <a:tblPr firstRow="1" bandRow="1">
                <a:tableStyleId>{5C22544A-7EE6-4342-B048-85BDC9FD1C3A}</a:tableStyleId>
              </a:tblPr>
              <a:tblGrid>
                <a:gridCol w="3260876">
                  <a:extLst>
                    <a:ext uri="{9D8B030D-6E8A-4147-A177-3AD203B41FA5}">
                      <a16:colId xmlns:a16="http://schemas.microsoft.com/office/drawing/2014/main" val="193361344"/>
                    </a:ext>
                  </a:extLst>
                </a:gridCol>
                <a:gridCol w="3260876">
                  <a:extLst>
                    <a:ext uri="{9D8B030D-6E8A-4147-A177-3AD203B41FA5}">
                      <a16:colId xmlns:a16="http://schemas.microsoft.com/office/drawing/2014/main" val="183603928"/>
                    </a:ext>
                  </a:extLst>
                </a:gridCol>
                <a:gridCol w="3260876">
                  <a:extLst>
                    <a:ext uri="{9D8B030D-6E8A-4147-A177-3AD203B41FA5}">
                      <a16:colId xmlns:a16="http://schemas.microsoft.com/office/drawing/2014/main" val="3286725303"/>
                    </a:ext>
                  </a:extLst>
                </a:gridCol>
              </a:tblGrid>
              <a:tr h="649303">
                <a:tc>
                  <a:txBody>
                    <a:bodyPr/>
                    <a:lstStyle/>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短　　期</a:t>
                      </a:r>
                    </a:p>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令和２年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)10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月～</a:t>
                      </a:r>
                    </a:p>
                  </a:txBody>
                  <a:tcPr anchor="ctr"/>
                </a:tc>
                <a:tc>
                  <a:txBody>
                    <a:bodyPr/>
                    <a:lstStyle/>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中　　期</a:t>
                      </a:r>
                    </a:p>
                    <a:p>
                      <a:pPr algn="ct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令和３年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(2021</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４月～</a:t>
                      </a:r>
                    </a:p>
                  </a:txBody>
                  <a:tcPr anchor="ctr"/>
                </a:tc>
                <a:tc>
                  <a:txBody>
                    <a:bodyPr/>
                    <a:lstStyle/>
                    <a:p>
                      <a:pPr algn="ct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長</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　　</a:t>
                      </a: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期</a:t>
                      </a:r>
                    </a:p>
                    <a:p>
                      <a:pPr algn="ctr"/>
                      <a:r>
                        <a:rPr kumimoji="1" lang="zh-TW" altLang="en-US" sz="1600" b="0" dirty="0" smtClean="0">
                          <a:solidFill>
                            <a:schemeClr val="tx1"/>
                          </a:solidFill>
                          <a:latin typeface="ＭＳ Ｐ明朝" panose="02020600040205080304" pitchFamily="18" charset="-128"/>
                          <a:ea typeface="ＭＳ Ｐ明朝" panose="02020600040205080304" pitchFamily="18" charset="-128"/>
                        </a:rPr>
                        <a:t>　</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a:t>
                      </a:r>
                      <a:r>
                        <a:rPr kumimoji="1" lang="en-US" altLang="ja-JP" sz="1600" b="0" dirty="0" smtClean="0">
                          <a:solidFill>
                            <a:schemeClr val="tx1"/>
                          </a:solidFill>
                          <a:latin typeface="ＭＳ Ｐ明朝" panose="02020600040205080304" pitchFamily="18" charset="-128"/>
                          <a:ea typeface="ＭＳ Ｐ明朝" panose="02020600040205080304" pitchFamily="18" charset="-128"/>
                        </a:rPr>
                        <a:t>2020</a:t>
                      </a:r>
                      <a:r>
                        <a:rPr kumimoji="1" lang="ja-JP" altLang="en-US" sz="1600" b="0" dirty="0" smtClean="0">
                          <a:solidFill>
                            <a:schemeClr val="tx1"/>
                          </a:solidFill>
                          <a:latin typeface="ＭＳ Ｐ明朝" panose="02020600040205080304" pitchFamily="18" charset="-128"/>
                          <a:ea typeface="ＭＳ Ｐ明朝" panose="02020600040205080304" pitchFamily="18" charset="-128"/>
                        </a:rPr>
                        <a:t>年代後半</a:t>
                      </a:r>
                      <a:endParaRPr kumimoji="1" lang="zh-TW" altLang="en-US" sz="1600" b="0" dirty="0" smtClean="0">
                        <a:solidFill>
                          <a:schemeClr val="tx1"/>
                        </a:solidFill>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443736382"/>
                  </a:ext>
                </a:extLst>
              </a:tr>
              <a:tr h="14068183">
                <a:tc>
                  <a:txBody>
                    <a:bodyPr/>
                    <a:lstStyle/>
                    <a:p>
                      <a:endParaRPr kumimoji="1" lang="ja-JP" altLang="en-US" sz="900" dirty="0">
                        <a:latin typeface="Meiryo UI" panose="020B0604030504040204" pitchFamily="50" charset="-128"/>
                        <a:ea typeface="Meiryo UI" panose="020B0604030504040204" pitchFamily="50" charset="-128"/>
                      </a:endParaRPr>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07080543"/>
                  </a:ext>
                </a:extLst>
              </a:tr>
            </a:tbl>
          </a:graphicData>
        </a:graphic>
      </p:graphicFrame>
      <p:sp>
        <p:nvSpPr>
          <p:cNvPr id="30" name="フッター プレースホルダー 2"/>
          <p:cNvSpPr>
            <a:spLocks noGrp="1"/>
          </p:cNvSpPr>
          <p:nvPr>
            <p:ph type="ftr" sz="quarter" idx="11"/>
          </p:nvPr>
        </p:nvSpPr>
        <p:spPr>
          <a:xfrm>
            <a:off x="4038600" y="15804536"/>
            <a:ext cx="4114800" cy="432653"/>
          </a:xfrm>
        </p:spPr>
        <p:txBody>
          <a:bodyPr anchor="b" anchorCtr="1"/>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tint val="75000"/>
                  </a:prstClr>
                </a:solidFill>
                <a:effectLst/>
                <a:uLnTx/>
                <a:uFillTx/>
                <a:latin typeface="Calibri" panose="020F0502020204030204"/>
                <a:ea typeface="游ゴシック" panose="020B0400000000000000" pitchFamily="50" charset="-128"/>
                <a:cs typeface="+mn-cs"/>
              </a:rPr>
              <a:t>21</a:t>
            </a:r>
            <a:endParaRPr kumimoji="1" lang="ja-JP" altLang="en-US" sz="16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31" name="テキスト ボックス 30"/>
          <p:cNvSpPr txBox="1"/>
          <p:nvPr/>
        </p:nvSpPr>
        <p:spPr>
          <a:xfrm>
            <a:off x="1141599" y="1965831"/>
            <a:ext cx="3368221" cy="307777"/>
          </a:xfrm>
          <a:prstGeom prst="rect">
            <a:avLst/>
          </a:prstGeom>
          <a:solidFill>
            <a:schemeClr val="accent4">
              <a:lumMod val="60000"/>
              <a:lumOff val="40000"/>
            </a:schemeClr>
          </a:solidFill>
          <a:ln w="25400" cmpd="dbl">
            <a:solidFill>
              <a:schemeClr val="tx1"/>
            </a:solidFill>
          </a:ln>
        </p:spPr>
        <p:txBody>
          <a:bodyPr wrap="square"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⑸　一元化によるコトの効率化（システム）</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6" name="右矢印 35"/>
          <p:cNvSpPr/>
          <p:nvPr/>
        </p:nvSpPr>
        <p:spPr>
          <a:xfrm>
            <a:off x="7721602" y="2457903"/>
            <a:ext cx="3265714" cy="1440000"/>
          </a:xfrm>
          <a:prstGeom prst="rightArrow">
            <a:avLst>
              <a:gd name="adj1" fmla="val 100000"/>
              <a:gd name="adj2" fmla="val 16612"/>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◆許認可</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の一元化</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◆埠頭</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再編の提案</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◆優先度の高い港湾施設への</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重点投資</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◆土地</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造成計画を重点化・集中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投資</a:t>
            </a:r>
          </a:p>
        </p:txBody>
      </p:sp>
      <p:sp>
        <p:nvSpPr>
          <p:cNvPr id="42" name="角丸四角形 41"/>
          <p:cNvSpPr/>
          <p:nvPr/>
        </p:nvSpPr>
        <p:spPr>
          <a:xfrm>
            <a:off x="1200802" y="4573864"/>
            <a:ext cx="3224103" cy="417008"/>
          </a:xfrm>
          <a:prstGeom prst="roundRect">
            <a:avLst>
              <a:gd name="adj" fmla="val 6408"/>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・防災機能の</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強化</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角丸四角形 44"/>
          <p:cNvSpPr/>
          <p:nvPr/>
        </p:nvSpPr>
        <p:spPr>
          <a:xfrm>
            <a:off x="1215598" y="3918123"/>
            <a:ext cx="4118401" cy="402693"/>
          </a:xfrm>
          <a:prstGeom prst="roundRect">
            <a:avLst>
              <a:gd name="adj" fmla="val 6038"/>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・物流対策に特化した体制</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の整備</a:t>
            </a:r>
            <a:endPar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46" name="右矢印 45"/>
          <p:cNvSpPr/>
          <p:nvPr/>
        </p:nvSpPr>
        <p:spPr>
          <a:xfrm>
            <a:off x="4487992" y="4261786"/>
            <a:ext cx="6499322" cy="360000"/>
          </a:xfrm>
          <a:prstGeom prst="rightArrow">
            <a:avLst>
              <a:gd name="adj1" fmla="val 100000"/>
              <a:gd name="adj2" fmla="val 45224"/>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◆物流対策に特化</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した体制の整備（検討中）</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51" name="右矢印 50"/>
          <p:cNvSpPr/>
          <p:nvPr/>
        </p:nvSpPr>
        <p:spPr>
          <a:xfrm>
            <a:off x="7730321" y="4935042"/>
            <a:ext cx="3240904" cy="504000"/>
          </a:xfrm>
          <a:prstGeom prst="rightArrow">
            <a:avLst>
              <a:gd name="adj1" fmla="val 100000"/>
              <a:gd name="adj2" fmla="val 34583"/>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◆管内の被災状況に応じた</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災害復旧対策の重点化等</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5" name="右矢印 54"/>
          <p:cNvSpPr/>
          <p:nvPr/>
        </p:nvSpPr>
        <p:spPr>
          <a:xfrm>
            <a:off x="1210169" y="4935042"/>
            <a:ext cx="6520153" cy="504000"/>
          </a:xfrm>
          <a:prstGeom prst="rightArrow">
            <a:avLst>
              <a:gd name="adj1" fmla="val 100000"/>
              <a:gd name="adj2" fmla="val 23981"/>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◆新体制における実践的・広域的な訓練の実施</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2" name="角丸四角形 51"/>
          <p:cNvSpPr/>
          <p:nvPr/>
        </p:nvSpPr>
        <p:spPr>
          <a:xfrm>
            <a:off x="1210169" y="2273671"/>
            <a:ext cx="2791583" cy="318699"/>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相互</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での申請の受付</a:t>
            </a:r>
          </a:p>
        </p:txBody>
      </p:sp>
      <p:sp>
        <p:nvSpPr>
          <p:cNvPr id="56" name="角丸四角形 55"/>
          <p:cNvSpPr/>
          <p:nvPr/>
        </p:nvSpPr>
        <p:spPr>
          <a:xfrm>
            <a:off x="1210443" y="3033554"/>
            <a:ext cx="2356156" cy="360000"/>
          </a:xfrm>
          <a:prstGeom prst="roundRect">
            <a:avLst>
              <a:gd name="adj" fmla="val 5451"/>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・施設状況の情報提供</a:t>
            </a:r>
          </a:p>
        </p:txBody>
      </p:sp>
      <p:sp>
        <p:nvSpPr>
          <p:cNvPr id="57" name="右矢印 56"/>
          <p:cNvSpPr/>
          <p:nvPr/>
        </p:nvSpPr>
        <p:spPr>
          <a:xfrm>
            <a:off x="1210171" y="2581712"/>
            <a:ext cx="6516914" cy="360000"/>
          </a:xfrm>
          <a:prstGeom prst="rightArrow">
            <a:avLst>
              <a:gd name="adj1" fmla="val 100000"/>
              <a:gd name="adj2" fmla="val 2138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対象とな</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る</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継続</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更新申請</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手続きの府</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相互での取り扱い</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8" name="右矢印 57"/>
          <p:cNvSpPr/>
          <p:nvPr/>
        </p:nvSpPr>
        <p:spPr>
          <a:xfrm>
            <a:off x="1210170" y="3355029"/>
            <a:ext cx="6516915" cy="360000"/>
          </a:xfrm>
          <a:prstGeom prst="rightArrow">
            <a:avLst>
              <a:gd name="adj1" fmla="val 100000"/>
              <a:gd name="adj2" fmla="val 24628"/>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◆府市港湾全体の施設の空き状況等の情報共有、</a:t>
            </a:r>
            <a:r>
              <a:rPr kumimoji="0" lang="zh-TW"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情報提供</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633859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6629" y="0"/>
            <a:ext cx="9797142" cy="963314"/>
          </a:xfrm>
          <a:solidFill>
            <a:schemeClr val="bg1">
              <a:lumMod val="85000"/>
            </a:schemeClr>
          </a:solidFill>
        </p:spPr>
        <p:txBody>
          <a:bodyPr tIns="0" bIns="0">
            <a:normAutofit/>
          </a:bodyPr>
          <a:lstStyle/>
          <a:p>
            <a:r>
              <a:rPr lang="ja-JP" altLang="en-US" sz="3200" b="1" dirty="0">
                <a:latin typeface="ＭＳ Ｐ明朝" panose="02020600040205080304" pitchFamily="18" charset="-128"/>
                <a:ea typeface="ＭＳ Ｐ明朝" panose="02020600040205080304" pitchFamily="18" charset="-128"/>
              </a:rPr>
              <a:t>　５　終わりに</a:t>
            </a:r>
            <a:endParaRPr kumimoji="1" lang="ja-JP" altLang="en-US" sz="3200" b="1" dirty="0">
              <a:latin typeface="ＭＳ Ｐ明朝" panose="02020600040205080304" pitchFamily="18" charset="-128"/>
              <a:ea typeface="ＭＳ Ｐ明朝" panose="02020600040205080304" pitchFamily="18" charset="-128"/>
            </a:endParaRPr>
          </a:p>
        </p:txBody>
      </p:sp>
      <p:sp>
        <p:nvSpPr>
          <p:cNvPr id="4" name="フッター プレースホルダー 3"/>
          <p:cNvSpPr>
            <a:spLocks noGrp="1"/>
          </p:cNvSpPr>
          <p:nvPr>
            <p:ph type="ftr" sz="quarter" idx="11"/>
          </p:nvPr>
        </p:nvSpPr>
        <p:spPr>
          <a:xfrm>
            <a:off x="4038600" y="15864114"/>
            <a:ext cx="4114800" cy="358559"/>
          </a:xfrm>
        </p:spPr>
        <p:txBody>
          <a:bodyPr anchor="b" anchorCtr="1"/>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tint val="75000"/>
                  </a:prstClr>
                </a:solidFill>
                <a:effectLst/>
                <a:uLnTx/>
                <a:uFillTx/>
                <a:latin typeface="Calibri" panose="020F0502020204030204"/>
                <a:ea typeface="游ゴシック" panose="020B0400000000000000" pitchFamily="50" charset="-128"/>
                <a:cs typeface="+mn-cs"/>
              </a:rPr>
              <a:t>22</a:t>
            </a:r>
            <a:endParaRPr kumimoji="1" lang="ja-JP" altLang="en-US" sz="16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テキスト ボックス 5"/>
          <p:cNvSpPr txBox="1"/>
          <p:nvPr/>
        </p:nvSpPr>
        <p:spPr>
          <a:xfrm>
            <a:off x="1770742" y="2026106"/>
            <a:ext cx="8911772" cy="8771632"/>
          </a:xfrm>
          <a:prstGeom prst="rect">
            <a:avLst/>
          </a:prstGeom>
          <a:noFill/>
        </p:spPr>
        <p:txBody>
          <a:bodyPr wrap="square" rtlCol="0">
            <a:spAutoFit/>
          </a:bodyPr>
          <a:lstStyle/>
          <a:p>
            <a:pPr lvl="0"/>
            <a:r>
              <a:rPr lang="ja-JP" altLang="en-US" dirty="0" smtClean="0">
                <a:latin typeface="ＭＳ Ｐ明朝" panose="02020600040205080304" pitchFamily="18" charset="-128"/>
                <a:ea typeface="ＭＳ Ｐ明朝" panose="02020600040205080304" pitchFamily="18" charset="-128"/>
              </a:rPr>
              <a:t>　</a:t>
            </a:r>
            <a:r>
              <a:rPr lang="ja-JP" altLang="ja-JP" dirty="0">
                <a:latin typeface="ＭＳ Ｐ明朝" panose="02020600040205080304" pitchFamily="18" charset="-128"/>
                <a:ea typeface="ＭＳ Ｐ明朝" panose="02020600040205080304" pitchFamily="18" charset="-128"/>
              </a:rPr>
              <a:t>かつて大阪港は、住吉津、難波津と呼ばれた古代から海陸運送の要衝として、中国、朝鮮など大陸との経済・文化交流の門戸として栄えてきました。また堺</a:t>
            </a:r>
            <a:r>
              <a:rPr lang="ja-JP" altLang="en-US" dirty="0">
                <a:latin typeface="ＭＳ Ｐ明朝" panose="02020600040205080304" pitchFamily="18" charset="-128"/>
                <a:ea typeface="ＭＳ Ｐ明朝" panose="02020600040205080304" pitchFamily="18" charset="-128"/>
              </a:rPr>
              <a:t>泉北</a:t>
            </a:r>
            <a:r>
              <a:rPr lang="ja-JP" altLang="ja-JP" dirty="0">
                <a:latin typeface="ＭＳ Ｐ明朝" panose="02020600040205080304" pitchFamily="18" charset="-128"/>
                <a:ea typeface="ＭＳ Ｐ明朝" panose="02020600040205080304" pitchFamily="18" charset="-128"/>
              </a:rPr>
              <a:t>港は、</a:t>
            </a:r>
            <a:r>
              <a:rPr lang="ja-JP" altLang="en-US" dirty="0">
                <a:latin typeface="ＭＳ Ｐ明朝" panose="02020600040205080304" pitchFamily="18" charset="-128"/>
                <a:ea typeface="ＭＳ Ｐ明朝" panose="02020600040205080304" pitchFamily="18" charset="-128"/>
              </a:rPr>
              <a:t>かつて</a:t>
            </a:r>
            <a:r>
              <a:rPr lang="ja-JP" altLang="ja-JP" dirty="0">
                <a:latin typeface="ＭＳ Ｐ明朝" panose="02020600040205080304" pitchFamily="18" charset="-128"/>
                <a:ea typeface="ＭＳ Ｐ明朝" panose="02020600040205080304" pitchFamily="18" charset="-128"/>
              </a:rPr>
              <a:t>日明貿易や南蛮貿易</a:t>
            </a:r>
            <a:r>
              <a:rPr lang="ja-JP" altLang="en-US" dirty="0">
                <a:latin typeface="ＭＳ Ｐ明朝" panose="02020600040205080304" pitchFamily="18" charset="-128"/>
                <a:ea typeface="ＭＳ Ｐ明朝" panose="02020600040205080304" pitchFamily="18" charset="-128"/>
              </a:rPr>
              <a:t>で栄えた堺港と昭和以降に整備された泉北港が前身となり、</a:t>
            </a:r>
            <a:r>
              <a:rPr lang="ja-JP" altLang="ja-JP" dirty="0">
                <a:latin typeface="ＭＳ Ｐ明朝" panose="02020600040205080304" pitchFamily="18" charset="-128"/>
                <a:ea typeface="ＭＳ Ｐ明朝" panose="02020600040205080304" pitchFamily="18" charset="-128"/>
              </a:rPr>
              <a:t>日本を代表する国際貿易港へ発展しました。</a:t>
            </a:r>
            <a:endParaRPr lang="en-US" altLang="ja-JP" dirty="0">
              <a:latin typeface="ＭＳ Ｐ明朝" panose="02020600040205080304" pitchFamily="18" charset="-128"/>
              <a:ea typeface="ＭＳ Ｐ明朝" panose="02020600040205080304" pitchFamily="18" charset="-128"/>
            </a:endParaRPr>
          </a:p>
          <a:p>
            <a:pPr lvl="0"/>
            <a:r>
              <a:rPr lang="ja-JP" altLang="en-US" dirty="0">
                <a:latin typeface="ＭＳ Ｐ明朝" panose="02020600040205080304" pitchFamily="18" charset="-128"/>
                <a:ea typeface="ＭＳ Ｐ明朝" panose="02020600040205080304" pitchFamily="18" charset="-128"/>
              </a:rPr>
              <a:t>　</a:t>
            </a:r>
            <a:r>
              <a:rPr lang="ja-JP" altLang="ja-JP" dirty="0">
                <a:latin typeface="ＭＳ Ｐ明朝" panose="02020600040205080304" pitchFamily="18" charset="-128"/>
                <a:ea typeface="ＭＳ Ｐ明朝" panose="02020600040205080304" pitchFamily="18" charset="-128"/>
              </a:rPr>
              <a:t>歴史的に日本の玄関口として栄えてきた大阪港と堺</a:t>
            </a:r>
            <a:r>
              <a:rPr lang="ja-JP" altLang="en-US" dirty="0">
                <a:latin typeface="ＭＳ Ｐ明朝" panose="02020600040205080304" pitchFamily="18" charset="-128"/>
                <a:ea typeface="ＭＳ Ｐ明朝" panose="02020600040205080304" pitchFamily="18" charset="-128"/>
              </a:rPr>
              <a:t>泉北</a:t>
            </a:r>
            <a:r>
              <a:rPr lang="ja-JP" altLang="ja-JP" dirty="0">
                <a:latin typeface="ＭＳ Ｐ明朝" panose="02020600040205080304" pitchFamily="18" charset="-128"/>
                <a:ea typeface="ＭＳ Ｐ明朝" panose="02020600040205080304" pitchFamily="18" charset="-128"/>
              </a:rPr>
              <a:t>港を含む大阪府営港湾が大阪港湾局として一つの組織となることは、非常に意味があることです。</a:t>
            </a:r>
          </a:p>
          <a:p>
            <a:pPr lvl="0"/>
            <a:endParaRPr kumimoji="1" lang="en-US" altLang="ja-JP" sz="1900" dirty="0">
              <a:latin typeface="ＭＳ Ｐ明朝" panose="02020600040205080304" pitchFamily="18" charset="-128"/>
              <a:ea typeface="ＭＳ Ｐ明朝" panose="02020600040205080304" pitchFamily="18" charset="-128"/>
            </a:endParaRPr>
          </a:p>
          <a:p>
            <a:pPr lvl="0"/>
            <a:r>
              <a:rPr kumimoji="1" lang="ja-JP" altLang="en-US" sz="1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　</a:t>
            </a:r>
            <a:r>
              <a:rPr kumimoji="1" lang="ja-JP" altLang="en-US" sz="1900" dirty="0">
                <a:latin typeface="ＭＳ Ｐ明朝" panose="02020600040205080304" pitchFamily="18" charset="-128"/>
                <a:ea typeface="ＭＳ Ｐ明朝" panose="02020600040205080304" pitchFamily="18" charset="-128"/>
              </a:rPr>
              <a:t>大阪港湾局においては、大阪経済の活性化と豊かで安定</a:t>
            </a:r>
            <a:r>
              <a:rPr kumimoji="1" lang="ja-JP" altLang="en-US" sz="1900" dirty="0" smtClean="0">
                <a:latin typeface="ＭＳ Ｐ明朝" panose="02020600040205080304" pitchFamily="18" charset="-128"/>
                <a:ea typeface="ＭＳ Ｐ明朝" panose="02020600040205080304" pitchFamily="18" charset="-128"/>
              </a:rPr>
              <a:t>した府民、市民</a:t>
            </a:r>
            <a:r>
              <a:rPr kumimoji="1" lang="ja-JP" altLang="en-US" sz="1900" dirty="0">
                <a:latin typeface="ＭＳ Ｐ明朝" panose="02020600040205080304" pitchFamily="18" charset="-128"/>
                <a:ea typeface="ＭＳ Ｐ明朝" panose="02020600040205080304" pitchFamily="18" charset="-128"/>
              </a:rPr>
              <a:t>生活を支える港の実現に向け、今後</a:t>
            </a:r>
            <a:r>
              <a:rPr kumimoji="1" lang="ja-JP" altLang="en-US" sz="1900" dirty="0" smtClean="0">
                <a:latin typeface="ＭＳ Ｐ明朝" panose="02020600040205080304" pitchFamily="18" charset="-128"/>
                <a:ea typeface="ＭＳ Ｐ明朝" panose="02020600040205080304" pitchFamily="18" charset="-128"/>
              </a:rPr>
              <a:t>もアンケート等の様々</a:t>
            </a:r>
            <a:r>
              <a:rPr kumimoji="1" lang="ja-JP" altLang="en-US" sz="1900" dirty="0">
                <a:latin typeface="ＭＳ Ｐ明朝" panose="02020600040205080304" pitchFamily="18" charset="-128"/>
                <a:ea typeface="ＭＳ Ｐ明朝" panose="02020600040205080304" pitchFamily="18" charset="-128"/>
              </a:rPr>
              <a:t>な機会を捉え</a:t>
            </a:r>
            <a:r>
              <a:rPr kumimoji="1" lang="ja-JP" altLang="en-US" sz="1900" dirty="0" smtClean="0">
                <a:latin typeface="ＭＳ Ｐ明朝" panose="02020600040205080304" pitchFamily="18" charset="-128"/>
                <a:ea typeface="ＭＳ Ｐ明朝" panose="02020600040205080304" pitchFamily="18" charset="-128"/>
              </a:rPr>
              <a:t>、利用者ニーズ</a:t>
            </a:r>
            <a:r>
              <a:rPr kumimoji="1" lang="ja-JP" altLang="en-US" sz="1900" dirty="0">
                <a:latin typeface="ＭＳ Ｐ明朝" panose="02020600040205080304" pitchFamily="18" charset="-128"/>
                <a:ea typeface="ＭＳ Ｐ明朝" panose="02020600040205080304" pitchFamily="18" charset="-128"/>
              </a:rPr>
              <a:t>の</a:t>
            </a:r>
            <a:r>
              <a:rPr kumimoji="1" lang="ja-JP" altLang="en-US" sz="1900" dirty="0" smtClean="0">
                <a:latin typeface="ＭＳ Ｐ明朝" panose="02020600040205080304" pitchFamily="18" charset="-128"/>
                <a:ea typeface="ＭＳ Ｐ明朝" panose="02020600040205080304" pitchFamily="18" charset="-128"/>
              </a:rPr>
              <a:t>把握に努め、</a:t>
            </a:r>
            <a:r>
              <a:rPr kumimoji="1" lang="ja-JP" altLang="en-US" sz="1900" dirty="0">
                <a:latin typeface="ＭＳ Ｐ明朝" panose="02020600040205080304" pitchFamily="18" charset="-128"/>
                <a:ea typeface="ＭＳ Ｐ明朝" panose="02020600040205080304" pitchFamily="18" charset="-128"/>
              </a:rPr>
              <a:t>そのニーズに対応すべく各種施策を取り組むことで</a:t>
            </a:r>
            <a:r>
              <a:rPr kumimoji="1" lang="ja-JP" altLang="en-US" sz="1900" dirty="0" smtClean="0">
                <a:latin typeface="ＭＳ Ｐ明朝" panose="02020600040205080304" pitchFamily="18" charset="-128"/>
                <a:ea typeface="ＭＳ Ｐ明朝" panose="02020600040205080304" pitchFamily="18" charset="-128"/>
              </a:rPr>
              <a:t>、利用者満足度を高め、「</a:t>
            </a:r>
            <a:r>
              <a:rPr kumimoji="1" lang="ja-JP" altLang="en-US" sz="1900" dirty="0">
                <a:latin typeface="ＭＳ Ｐ明朝" panose="02020600040205080304" pitchFamily="18" charset="-128"/>
                <a:ea typeface="ＭＳ Ｐ明朝" panose="02020600040205080304" pitchFamily="18" charset="-128"/>
              </a:rPr>
              <a:t>利用者に選択される港湾」</a:t>
            </a:r>
            <a:r>
              <a:rPr kumimoji="1" lang="ja-JP" altLang="en-US" sz="1900" dirty="0" smtClean="0">
                <a:latin typeface="ＭＳ Ｐ明朝" panose="02020600040205080304" pitchFamily="18" charset="-128"/>
                <a:ea typeface="ＭＳ Ｐ明朝" panose="02020600040205080304" pitchFamily="18" charset="-128"/>
              </a:rPr>
              <a:t>をめざし</a:t>
            </a:r>
            <a:r>
              <a:rPr kumimoji="1" lang="ja-JP" altLang="en-US" sz="1900" dirty="0">
                <a:latin typeface="ＭＳ Ｐ明朝" panose="02020600040205080304" pitchFamily="18" charset="-128"/>
                <a:ea typeface="ＭＳ Ｐ明朝" panose="02020600040205080304" pitchFamily="18" charset="-128"/>
              </a:rPr>
              <a:t>、本ビジョンの具現化を進めていきます。</a:t>
            </a:r>
          </a:p>
          <a:p>
            <a:pPr lvl="0"/>
            <a:endParaRPr kumimoji="1" lang="ja-JP" altLang="en-US" sz="1900" dirty="0">
              <a:latin typeface="ＭＳ Ｐ明朝" panose="02020600040205080304" pitchFamily="18" charset="-128"/>
              <a:ea typeface="ＭＳ Ｐ明朝" panose="02020600040205080304" pitchFamily="18" charset="-128"/>
            </a:endParaRPr>
          </a:p>
          <a:p>
            <a:pPr lvl="0"/>
            <a:r>
              <a:rPr kumimoji="1" lang="ja-JP" altLang="en-US" sz="1900" dirty="0">
                <a:latin typeface="ＭＳ Ｐ明朝" panose="02020600040205080304" pitchFamily="18" charset="-128"/>
                <a:ea typeface="ＭＳ Ｐ明朝" panose="02020600040205080304" pitchFamily="18" charset="-128"/>
              </a:rPr>
              <a:t>　本ビジョンの実現に向けては、関係機関や地元市町との連携に加え、港湾を利用する様々な事業者、周辺住民等との協力・協働が不可欠であり、これらの関係者から意見をいただきながら、各事業別の役割分担を含めた実施方法及び実施時期など、議論を深めていく必要があります。</a:t>
            </a:r>
          </a:p>
          <a:p>
            <a:pPr lvl="0"/>
            <a:endParaRPr kumimoji="1" lang="en-US" altLang="ja-JP" sz="1900" dirty="0" smtClean="0">
              <a:latin typeface="ＭＳ Ｐ明朝" panose="02020600040205080304" pitchFamily="18" charset="-128"/>
              <a:ea typeface="ＭＳ Ｐ明朝" panose="02020600040205080304" pitchFamily="18" charset="-128"/>
            </a:endParaRPr>
          </a:p>
          <a:p>
            <a:pPr lvl="0"/>
            <a:r>
              <a:rPr kumimoji="1" lang="ja-JP" altLang="en-US" sz="1900" dirty="0" smtClean="0">
                <a:latin typeface="ＭＳ Ｐ明朝" panose="02020600040205080304" pitchFamily="18" charset="-128"/>
                <a:ea typeface="ＭＳ Ｐ明朝" panose="02020600040205080304" pitchFamily="18" charset="-128"/>
              </a:rPr>
              <a:t>　さらに</a:t>
            </a:r>
            <a:r>
              <a:rPr kumimoji="1" lang="ja-JP" altLang="en-US" sz="1900" dirty="0">
                <a:latin typeface="ＭＳ Ｐ明朝" panose="02020600040205080304" pitchFamily="18" charset="-128"/>
                <a:ea typeface="ＭＳ Ｐ明朝" panose="02020600040205080304" pitchFamily="18" charset="-128"/>
              </a:rPr>
              <a:t>、これまで府市別々に運営してきた組織が一つになることで実現する港湾物流、クルーズ、システム等の相乗効果を今後も検証して</a:t>
            </a:r>
            <a:r>
              <a:rPr kumimoji="1" lang="ja-JP" altLang="en-US" sz="1900" dirty="0" smtClean="0">
                <a:latin typeface="ＭＳ Ｐ明朝" panose="02020600040205080304" pitchFamily="18" charset="-128"/>
                <a:ea typeface="ＭＳ Ｐ明朝" panose="02020600040205080304" pitchFamily="18" charset="-128"/>
              </a:rPr>
              <a:t>いきます。</a:t>
            </a:r>
            <a:endParaRPr kumimoji="1" lang="en-US" altLang="ja-JP" sz="1900" dirty="0">
              <a:latin typeface="ＭＳ Ｐ明朝" panose="02020600040205080304" pitchFamily="18" charset="-128"/>
              <a:ea typeface="ＭＳ Ｐ明朝" panose="02020600040205080304" pitchFamily="18" charset="-128"/>
            </a:endParaRPr>
          </a:p>
          <a:p>
            <a:pPr lvl="0"/>
            <a:endParaRPr kumimoji="1" lang="en-US" altLang="ja-JP" sz="1900" dirty="0" smtClean="0">
              <a:latin typeface="ＭＳ Ｐ明朝" panose="02020600040205080304" pitchFamily="18" charset="-128"/>
              <a:ea typeface="ＭＳ Ｐ明朝" panose="02020600040205080304" pitchFamily="18" charset="-128"/>
            </a:endParaRPr>
          </a:p>
          <a:p>
            <a:pPr lvl="0"/>
            <a:r>
              <a:rPr kumimoji="1" lang="ja-JP" altLang="en-US" sz="1900" dirty="0">
                <a:latin typeface="ＭＳ Ｐ明朝" panose="02020600040205080304" pitchFamily="18" charset="-128"/>
                <a:ea typeface="ＭＳ Ｐ明朝" panose="02020600040205080304" pitchFamily="18" charset="-128"/>
              </a:rPr>
              <a:t>　なお、本ビジョンにおけるヒトの交流による賑わいについては、大阪ベイエリアのまちづくりという観点</a:t>
            </a:r>
            <a:r>
              <a:rPr kumimoji="1" lang="ja-JP" altLang="en-US" sz="1900" dirty="0" smtClean="0">
                <a:latin typeface="ＭＳ Ｐ明朝" panose="02020600040205080304" pitchFamily="18" charset="-128"/>
                <a:ea typeface="ＭＳ Ｐ明朝" panose="02020600040205080304" pitchFamily="18" charset="-128"/>
              </a:rPr>
              <a:t>から、</a:t>
            </a:r>
            <a:r>
              <a:rPr kumimoji="1" lang="ja-JP" altLang="en-US" sz="1900" dirty="0">
                <a:latin typeface="ＭＳ Ｐ明朝" panose="02020600040205080304" pitchFamily="18" charset="-128"/>
                <a:ea typeface="ＭＳ Ｐ明朝" panose="02020600040205080304" pitchFamily="18" charset="-128"/>
              </a:rPr>
              <a:t>大阪・関西のさらなる発展</a:t>
            </a:r>
            <a:r>
              <a:rPr kumimoji="1" lang="ja-JP" altLang="en-US" sz="1900" dirty="0" smtClean="0">
                <a:latin typeface="ＭＳ Ｐ明朝" panose="02020600040205080304" pitchFamily="18" charset="-128"/>
                <a:ea typeface="ＭＳ Ｐ明朝" panose="02020600040205080304" pitchFamily="18" charset="-128"/>
              </a:rPr>
              <a:t>をめざして大阪</a:t>
            </a:r>
            <a:r>
              <a:rPr kumimoji="1" lang="ja-JP" altLang="en-US" sz="1900" dirty="0">
                <a:latin typeface="ＭＳ Ｐ明朝" panose="02020600040205080304" pitchFamily="18" charset="-128"/>
                <a:ea typeface="ＭＳ Ｐ明朝" panose="02020600040205080304" pitchFamily="18" charset="-128"/>
              </a:rPr>
              <a:t>ベイエリアの将来像や整備の方向性等を示す大阪広域ベイエリアまちづくりビジョンと相互に整合を図り、それぞれの役割分担を明確にしつつ、さらなる賑わいの創出に努めていきます。</a:t>
            </a:r>
          </a:p>
          <a:p>
            <a:pPr lvl="0"/>
            <a:endParaRPr kumimoji="1" lang="ja-JP" altLang="en-US" sz="1900" dirty="0">
              <a:latin typeface="ＭＳ Ｐ明朝" panose="02020600040205080304" pitchFamily="18" charset="-128"/>
              <a:ea typeface="ＭＳ Ｐ明朝" panose="02020600040205080304" pitchFamily="18" charset="-128"/>
            </a:endParaRPr>
          </a:p>
          <a:p>
            <a:pPr lvl="0"/>
            <a:r>
              <a:rPr kumimoji="1" lang="ja-JP" altLang="en-US" sz="1900" dirty="0">
                <a:latin typeface="ＭＳ Ｐ明朝" panose="02020600040205080304" pitchFamily="18" charset="-128"/>
                <a:ea typeface="ＭＳ Ｐ明朝" panose="02020600040205080304" pitchFamily="18" charset="-128"/>
              </a:rPr>
              <a:t>　また、最終目標である「大阪湾諸港の港湾管理の一元化」に向けては、大阪府市のみならず神戸市・兵庫県との合意形成が必要不可欠であることから、神戸市・兵庫県を含む４港湾管理者での合意形成に向け協議を継続していきます</a:t>
            </a:r>
            <a:r>
              <a:rPr kumimoji="1" lang="ja-JP" altLang="en-US" sz="1900" dirty="0" smtClean="0">
                <a:latin typeface="ＭＳ Ｐ明朝" panose="02020600040205080304" pitchFamily="18" charset="-128"/>
                <a:ea typeface="ＭＳ Ｐ明朝" panose="02020600040205080304" pitchFamily="18" charset="-128"/>
              </a:rPr>
              <a:t>。</a:t>
            </a:r>
            <a:endParaRPr kumimoji="1" lang="en-US" altLang="ja-JP" sz="1900" dirty="0" smtClean="0">
              <a:latin typeface="ＭＳ Ｐ明朝" panose="02020600040205080304" pitchFamily="18" charset="-128"/>
              <a:ea typeface="ＭＳ Ｐ明朝" panose="02020600040205080304" pitchFamily="18" charset="-128"/>
            </a:endParaRPr>
          </a:p>
          <a:p>
            <a:pPr lvl="0"/>
            <a:r>
              <a:rPr kumimoji="1" lang="ja-JP" altLang="en-US" sz="1900" dirty="0">
                <a:latin typeface="ＭＳ Ｐ明朝" panose="02020600040205080304" pitchFamily="18" charset="-128"/>
                <a:ea typeface="ＭＳ Ｐ明朝" panose="02020600040205080304" pitchFamily="18" charset="-128"/>
              </a:rPr>
              <a:t>　</a:t>
            </a:r>
          </a:p>
          <a:p>
            <a:pPr lvl="0"/>
            <a:endParaRPr kumimoji="1" lang="ja-JP" altLang="en-US" sz="19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679957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6704</TotalTime>
  <Words>1121</Words>
  <Application>Microsoft Office PowerPoint</Application>
  <PresentationFormat>ユーザー設定</PresentationFormat>
  <Paragraphs>92</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Ｐ明朝</vt:lpstr>
      <vt:lpstr>游ゴシック</vt:lpstr>
      <vt:lpstr>游ゴシック Light</vt:lpstr>
      <vt:lpstr>Arial</vt:lpstr>
      <vt:lpstr>Calibri</vt:lpstr>
      <vt:lpstr>Calibri Light</vt:lpstr>
      <vt:lpstr>Office テーマ</vt:lpstr>
      <vt:lpstr>　４　ロードマップ</vt:lpstr>
      <vt:lpstr>　４　ロードマップ</vt:lpstr>
      <vt:lpstr>　５　終わりに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大阪“港”ビジョン  （素案）</dc:title>
  <dc:creator>玉置　陽菜</dc:creator>
  <cp:lastModifiedBy>北尾　栄治</cp:lastModifiedBy>
  <cp:revision>715</cp:revision>
  <cp:lastPrinted>2020-08-31T05:45:32Z</cp:lastPrinted>
  <dcterms:modified xsi:type="dcterms:W3CDTF">2020-09-04T02:00:03Z</dcterms:modified>
</cp:coreProperties>
</file>