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60"/>
  </p:normalViewPr>
  <p:slideViewPr>
    <p:cSldViewPr snapToGrid="0">
      <p:cViewPr varScale="1">
        <p:scale>
          <a:sx n="48" d="100"/>
          <a:sy n="48" d="100"/>
        </p:scale>
        <p:origin x="13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907650C-216D-4BF0-8E95-0E40A72EF11C}" type="datetimeFigureOut">
              <a:rPr kumimoji="1" lang="ja-JP" altLang="en-US" smtClean="0"/>
              <a:t>2020/8/31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A78BE36-24F8-4115-B7A2-A890679837E4}" type="slidenum">
              <a:rPr kumimoji="1" lang="ja-JP" altLang="en-US" smtClean="0"/>
              <a:t>‹#›</a:t>
            </a:fld>
            <a:endParaRPr kumimoji="1" lang="ja-JP" altLang="en-US"/>
          </a:p>
        </p:txBody>
      </p:sp>
    </p:spTree>
    <p:extLst>
      <p:ext uri="{BB962C8B-B14F-4D97-AF65-F5344CB8AC3E}">
        <p14:creationId xmlns:p14="http://schemas.microsoft.com/office/powerpoint/2010/main" val="31685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A78BE36-24F8-4115-B7A2-A890679837E4}" type="slidenum">
              <a:rPr kumimoji="1" lang="ja-JP" altLang="en-US" smtClean="0"/>
              <a:t>1</a:t>
            </a:fld>
            <a:endParaRPr kumimoji="1" lang="ja-JP" altLang="en-US"/>
          </a:p>
        </p:txBody>
      </p:sp>
    </p:spTree>
    <p:extLst>
      <p:ext uri="{BB962C8B-B14F-4D97-AF65-F5344CB8AC3E}">
        <p14:creationId xmlns:p14="http://schemas.microsoft.com/office/powerpoint/2010/main" val="42367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91555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71564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31264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9886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5204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5311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94924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46755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427492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27511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895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1382F5A-3347-4BFD-ACAD-FC79E64D3FE5}" type="datetimeFigureOut">
              <a:rPr kumimoji="1" lang="ja-JP" altLang="en-US" smtClean="0"/>
              <a:t>2020/8/31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811179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6372000" cy="18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444114" y="-1"/>
            <a:ext cx="6372000" cy="18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a:spLocks noGrp="1"/>
          </p:cNvSpPr>
          <p:nvPr>
            <p:ph type="ctrTitle"/>
          </p:nvPr>
        </p:nvSpPr>
        <p:spPr>
          <a:xfrm>
            <a:off x="0" y="209550"/>
            <a:ext cx="6300000" cy="342900"/>
          </a:xfrm>
        </p:spPr>
        <p:txBody>
          <a:bodyPr anchor="ctr" anchorCtr="0">
            <a:noAutofit/>
          </a:bodyPr>
          <a:lstStyle/>
          <a:p>
            <a:r>
              <a:rPr kumimoji="1" lang="ja-JP" altLang="en-US" sz="2000" b="1" spc="300" dirty="0">
                <a:latin typeface="ＭＳ Ｐゴシック" panose="020B0600070205080204" pitchFamily="50" charset="-128"/>
                <a:ea typeface="ＭＳ Ｐゴシック" panose="020B0600070205080204" pitchFamily="50" charset="-128"/>
              </a:rPr>
              <a:t>大阪</a:t>
            </a:r>
            <a:r>
              <a:rPr kumimoji="1" lang="ja-JP" altLang="en-US" sz="2000" b="1" spc="300" dirty="0" smtClean="0">
                <a:latin typeface="ＭＳ Ｐゴシック" panose="020B0600070205080204" pitchFamily="50" charset="-128"/>
                <a:ea typeface="ＭＳ Ｐゴシック" panose="020B0600070205080204" pitchFamily="50" charset="-128"/>
              </a:rPr>
              <a:t>“</a:t>
            </a:r>
            <a:r>
              <a:rPr kumimoji="1" lang="ja-JP" altLang="en-US" sz="2000" b="1" dirty="0" smtClean="0">
                <a:latin typeface="ＭＳ Ｐゴシック" panose="020B0600070205080204" pitchFamily="50" charset="-128"/>
                <a:ea typeface="ＭＳ Ｐゴシック" panose="020B0600070205080204" pitchFamily="50" charset="-128"/>
              </a:rPr>
              <a:t>みなと</a:t>
            </a:r>
            <a:r>
              <a:rPr kumimoji="1" lang="ja-JP" altLang="en-US" sz="2000" b="1" spc="300" dirty="0" smtClean="0">
                <a:latin typeface="ＭＳ Ｐゴシック" panose="020B0600070205080204" pitchFamily="50" charset="-128"/>
                <a:ea typeface="ＭＳ Ｐゴシック" panose="020B0600070205080204" pitchFamily="50" charset="-128"/>
              </a:rPr>
              <a:t>”</a:t>
            </a:r>
            <a:r>
              <a:rPr kumimoji="1" lang="ja-JP" altLang="en-US" sz="2000" b="1" spc="300" dirty="0">
                <a:latin typeface="ＭＳ Ｐゴシック" panose="020B0600070205080204" pitchFamily="50" charset="-128"/>
                <a:ea typeface="ＭＳ Ｐゴシック" panose="020B0600070205080204" pitchFamily="50" charset="-128"/>
              </a:rPr>
              <a:t>ビジョン</a:t>
            </a:r>
            <a:r>
              <a:rPr kumimoji="1" lang="ja-JP" altLang="en-US" sz="2000" b="1" dirty="0">
                <a:latin typeface="ＭＳ Ｐゴシック" panose="020B0600070205080204" pitchFamily="50" charset="-128"/>
                <a:ea typeface="ＭＳ Ｐゴシック" panose="020B0600070205080204" pitchFamily="50" charset="-128"/>
              </a:rPr>
              <a:t>（素案）　</a:t>
            </a:r>
            <a:r>
              <a:rPr kumimoji="1" lang="en-US" altLang="ja-JP" sz="2000" b="1" dirty="0">
                <a:latin typeface="ＭＳ Ｐゴシック" panose="020B0600070205080204" pitchFamily="50" charset="-128"/>
                <a:ea typeface="ＭＳ Ｐゴシック" panose="020B0600070205080204" pitchFamily="50" charset="-128"/>
              </a:rPr>
              <a:t>【</a:t>
            </a:r>
            <a:r>
              <a:rPr kumimoji="1" lang="ja-JP" altLang="en-US" sz="2000" b="1" dirty="0">
                <a:latin typeface="ＭＳ Ｐゴシック" panose="020B0600070205080204" pitchFamily="50" charset="-128"/>
                <a:ea typeface="ＭＳ Ｐゴシック" panose="020B0600070205080204" pitchFamily="50" charset="-128"/>
              </a:rPr>
              <a:t>概要版</a:t>
            </a:r>
            <a:r>
              <a:rPr kumimoji="1" lang="en-US" altLang="ja-JP" sz="2000" b="1" dirty="0">
                <a:latin typeface="ＭＳ Ｐゴシック" panose="020B0600070205080204" pitchFamily="50" charset="-128"/>
                <a:ea typeface="ＭＳ Ｐゴシック" panose="020B0600070205080204" pitchFamily="50" charset="-128"/>
              </a:rPr>
              <a:t>】</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1" y="563880"/>
            <a:ext cx="6371999" cy="1708160"/>
          </a:xfrm>
          <a:prstGeom prst="rect">
            <a:avLst/>
          </a:prstGeom>
          <a:noFill/>
          <a:ln>
            <a:solidFill>
              <a:schemeClr val="accent5"/>
            </a:solidFill>
          </a:ln>
        </p:spPr>
        <p:txBody>
          <a:bodyPr wrap="square" rtlCol="0">
            <a:spAutoFit/>
          </a:bodyPr>
          <a:lstStyle/>
          <a:p>
            <a:r>
              <a:rPr lang="ja-JP" altLang="en-US" sz="1050" dirty="0">
                <a:latin typeface="Century" panose="02040604050505020304" pitchFamily="18" charset="0"/>
                <a:ea typeface="ＭＳ Ｐ明朝" panose="02020600040205080304" pitchFamily="18" charset="-128"/>
              </a:rPr>
              <a:t>　近年の日本の港湾は、中国や韓国の港湾をはじめ東アジア諸港の台頭により大きくその地位がゆらぎ、国際競争力が低下しています。とりわけ阪神港をはじめとする大阪湾諸港の地位の低下は、関西の経済・産業の成長に影響を及ぼすことが危惧されています。</a:t>
            </a:r>
          </a:p>
          <a:p>
            <a:r>
              <a:rPr lang="ja-JP" altLang="en-US" sz="1050" dirty="0">
                <a:latin typeface="Century" panose="02040604050505020304" pitchFamily="18" charset="0"/>
                <a:ea typeface="ＭＳ Ｐ明朝" panose="02020600040205080304" pitchFamily="18" charset="-128"/>
              </a:rPr>
              <a:t>　大阪・関西は、世界的な地域間競争に勝ち抜くため、西日本のゲートウェイとしての機能強化を図り、国土構造の東西二極化の一極として日本の成長を牽引していく必要があり、港湾においても、大阪湾の中で縦割りにせず、広域的な視点から港湾管理の一元化</a:t>
            </a:r>
            <a:r>
              <a:rPr lang="ja-JP" altLang="en-US" sz="1050" dirty="0" smtClean="0">
                <a:latin typeface="Century" panose="02040604050505020304" pitchFamily="18" charset="0"/>
                <a:ea typeface="ＭＳ Ｐ明朝" panose="02020600040205080304" pitchFamily="18" charset="-128"/>
              </a:rPr>
              <a:t>をめ</a:t>
            </a:r>
            <a:r>
              <a:rPr lang="ja-JP" altLang="en-US" sz="1050" dirty="0">
                <a:latin typeface="Century" panose="02040604050505020304" pitchFamily="18" charset="0"/>
                <a:ea typeface="ＭＳ Ｐ明朝" panose="02020600040205080304" pitchFamily="18" charset="-128"/>
              </a:rPr>
              <a:t>ざ</a:t>
            </a:r>
            <a:r>
              <a:rPr lang="ja-JP" altLang="en-US" sz="1050" dirty="0" smtClean="0">
                <a:latin typeface="Century" panose="02040604050505020304" pitchFamily="18" charset="0"/>
                <a:ea typeface="ＭＳ Ｐ明朝" panose="02020600040205080304" pitchFamily="18" charset="-128"/>
              </a:rPr>
              <a:t>す</a:t>
            </a:r>
            <a:r>
              <a:rPr lang="ja-JP" altLang="en-US" sz="1050" dirty="0">
                <a:latin typeface="Century" panose="02040604050505020304" pitchFamily="18" charset="0"/>
                <a:ea typeface="ＭＳ Ｐ明朝" panose="02020600040205080304" pitchFamily="18" charset="-128"/>
              </a:rPr>
              <a:t>必要があります。</a:t>
            </a:r>
          </a:p>
          <a:p>
            <a:r>
              <a:rPr lang="ja-JP" altLang="en-US" sz="1050" dirty="0">
                <a:latin typeface="Century" panose="02040604050505020304" pitchFamily="18" charset="0"/>
                <a:ea typeface="ＭＳ Ｐ明朝" panose="02020600040205080304" pitchFamily="18" charset="-128"/>
              </a:rPr>
              <a:t>　その第一ステップとして、令和２年</a:t>
            </a:r>
            <a:r>
              <a:rPr lang="en-US" altLang="ja-JP" sz="1050" dirty="0">
                <a:latin typeface="Century" panose="02040604050505020304" pitchFamily="18" charset="0"/>
                <a:ea typeface="ＭＳ Ｐ明朝" panose="02020600040205080304" pitchFamily="18" charset="-128"/>
              </a:rPr>
              <a:t>10</a:t>
            </a:r>
            <a:r>
              <a:rPr lang="ja-JP" altLang="en-US" sz="1050" dirty="0">
                <a:latin typeface="Century" panose="02040604050505020304" pitchFamily="18" charset="0"/>
                <a:ea typeface="ＭＳ Ｐ明朝" panose="02020600040205080304" pitchFamily="18" charset="-128"/>
              </a:rPr>
              <a:t>月１日に、大阪府と大阪市の港湾局を合併した「大阪港湾局」を共同設置し、大阪港と府営港湾（堺泉北港以下８港）を一元管理します。</a:t>
            </a:r>
            <a:endParaRPr lang="en-US" altLang="ja-JP" sz="1050" dirty="0">
              <a:latin typeface="Century" panose="02040604050505020304" pitchFamily="18" charset="0"/>
              <a:ea typeface="ＭＳ Ｐ明朝" panose="02020600040205080304" pitchFamily="18" charset="-128"/>
            </a:endParaRPr>
          </a:p>
          <a:p>
            <a:r>
              <a:rPr lang="ja-JP" altLang="en-US" sz="1050" dirty="0">
                <a:latin typeface="Century" panose="02040604050505020304" pitchFamily="18" charset="0"/>
                <a:ea typeface="ＭＳ Ｐ明朝" panose="02020600040205080304" pitchFamily="18" charset="-128"/>
              </a:rPr>
              <a:t>　この「大阪港湾局」が一つの組織になった際に取組む業務の方向性について、利用者をはじめ府民・市民の方にわかりやすくお示しするため、大阪</a:t>
            </a:r>
            <a:r>
              <a:rPr lang="ja-JP" altLang="en-US" sz="1050" dirty="0" smtClean="0">
                <a:latin typeface="Century" panose="02040604050505020304" pitchFamily="18" charset="0"/>
                <a:ea typeface="ＭＳ Ｐ明朝" panose="02020600040205080304" pitchFamily="18" charset="-128"/>
              </a:rPr>
              <a:t>“みなと”</a:t>
            </a:r>
            <a:r>
              <a:rPr lang="ja-JP" altLang="en-US" sz="1050" dirty="0">
                <a:latin typeface="Century" panose="02040604050505020304" pitchFamily="18" charset="0"/>
                <a:ea typeface="ＭＳ Ｐ明朝" panose="02020600040205080304" pitchFamily="18" charset="-128"/>
              </a:rPr>
              <a:t>ビジョンを作成するものです。</a:t>
            </a:r>
            <a:endParaRPr lang="en-US" altLang="ja-JP" sz="1050" dirty="0">
              <a:latin typeface="Century" panose="02040604050505020304" pitchFamily="18" charset="0"/>
              <a:ea typeface="ＭＳ Ｐ明朝" panose="02020600040205080304" pitchFamily="18" charset="-128"/>
            </a:endParaRPr>
          </a:p>
        </p:txBody>
      </p:sp>
      <p:sp>
        <p:nvSpPr>
          <p:cNvPr id="12" name="テキスト ボックス 11"/>
          <p:cNvSpPr txBox="1"/>
          <p:nvPr/>
        </p:nvSpPr>
        <p:spPr>
          <a:xfrm>
            <a:off x="-2" y="2551345"/>
            <a:ext cx="6300001" cy="577081"/>
          </a:xfrm>
          <a:prstGeom prst="rect">
            <a:avLst/>
          </a:prstGeom>
          <a:noFill/>
        </p:spPr>
        <p:txBody>
          <a:bodyPr wrap="square" rtlCol="0">
            <a:spAutoFit/>
          </a:bodyPr>
          <a:lstStyle/>
          <a:p>
            <a:r>
              <a:rPr kumimoji="1" lang="ja-JP" altLang="en-US" sz="1050" dirty="0">
                <a:latin typeface="ＭＳ Ｐ明朝" panose="02020600040205080304" pitchFamily="18" charset="-128"/>
                <a:ea typeface="ＭＳ Ｐ明朝" panose="02020600040205080304" pitchFamily="18" charset="-128"/>
              </a:rPr>
              <a:t>　大阪港湾局では、大阪港と府営港湾の強みを生かし、弱みを補完のうえ、全体で機能分担や最適配置を図り、大阪港及び府営港湾をヒト・モノ・コトがより一層交流する拠点として発展させ、安全・安心で良好な港湾環境のもと、背後圏にまで賑わいを図り、関西経済の発展の一翼を担うこと</a:t>
            </a:r>
            <a:r>
              <a:rPr kumimoji="1" lang="ja-JP" altLang="en-US" sz="1050" dirty="0" smtClean="0">
                <a:latin typeface="ＭＳ Ｐ明朝" panose="02020600040205080304" pitchFamily="18" charset="-128"/>
                <a:ea typeface="ＭＳ Ｐ明朝" panose="02020600040205080304" pitchFamily="18" charset="-128"/>
              </a:rPr>
              <a:t>をめざします</a:t>
            </a:r>
            <a:r>
              <a:rPr kumimoji="1" lang="ja-JP" altLang="en-US" sz="1050" dirty="0">
                <a:latin typeface="ＭＳ Ｐ明朝" panose="02020600040205080304" pitchFamily="18" charset="-128"/>
                <a:ea typeface="ＭＳ Ｐ明朝" panose="02020600040205080304" pitchFamily="18" charset="-128"/>
              </a:rPr>
              <a:t>。</a:t>
            </a:r>
          </a:p>
        </p:txBody>
      </p:sp>
      <p:sp>
        <p:nvSpPr>
          <p:cNvPr id="13" name="テキスト ボックス 12"/>
          <p:cNvSpPr txBox="1"/>
          <p:nvPr/>
        </p:nvSpPr>
        <p:spPr>
          <a:xfrm>
            <a:off x="0" y="3141928"/>
            <a:ext cx="6300000" cy="307777"/>
          </a:xfrm>
          <a:prstGeom prst="rect">
            <a:avLst/>
          </a:prstGeom>
          <a:noFill/>
        </p:spPr>
        <p:txBody>
          <a:bodyPr wrap="square" rtlCol="0">
            <a:spAutoFit/>
          </a:bodyPr>
          <a:lstStyle/>
          <a:p>
            <a:r>
              <a:rPr kumimoji="1" lang="ja-JP" altLang="en-US" sz="1400" b="1" dirty="0">
                <a:latin typeface="ＭＳ Ｐ明朝" panose="02020600040205080304" pitchFamily="18" charset="-128"/>
                <a:ea typeface="ＭＳ Ｐ明朝" panose="02020600040205080304" pitchFamily="18" charset="-128"/>
              </a:rPr>
              <a:t>　　　～ヒト・モノ・コトの交流拠点　</a:t>
            </a:r>
            <a:r>
              <a:rPr kumimoji="1" lang="en-US" altLang="ja-JP" sz="1400" b="1" dirty="0">
                <a:latin typeface="ＭＳ Ｐ明朝" panose="02020600040205080304" pitchFamily="18" charset="-128"/>
                <a:ea typeface="ＭＳ Ｐ明朝" panose="02020600040205080304" pitchFamily="18" charset="-128"/>
              </a:rPr>
              <a:t>『</a:t>
            </a:r>
            <a:r>
              <a:rPr kumimoji="1" lang="ja-JP" altLang="en-US" sz="1400" b="1" dirty="0">
                <a:latin typeface="ＭＳ Ｐ明朝" panose="02020600040205080304" pitchFamily="18" charset="-128"/>
                <a:ea typeface="ＭＳ Ｐ明朝" panose="02020600040205080304" pitchFamily="18" charset="-128"/>
              </a:rPr>
              <a:t>大阪</a:t>
            </a:r>
            <a:r>
              <a:rPr kumimoji="1" lang="ja-JP" altLang="en-US" sz="1400" b="1" dirty="0" smtClean="0">
                <a:latin typeface="ＭＳ Ｐ明朝" panose="02020600040205080304" pitchFamily="18" charset="-128"/>
                <a:ea typeface="ＭＳ Ｐ明朝" panose="02020600040205080304" pitchFamily="18" charset="-128"/>
              </a:rPr>
              <a:t>“みなと”</a:t>
            </a:r>
            <a:r>
              <a:rPr kumimoji="1" lang="en-US" altLang="ja-JP" sz="1400" b="1" dirty="0">
                <a:latin typeface="ＭＳ Ｐ明朝" panose="02020600040205080304" pitchFamily="18" charset="-128"/>
                <a:ea typeface="ＭＳ Ｐ明朝" panose="02020600040205080304" pitchFamily="18" charset="-128"/>
              </a:rPr>
              <a:t>』</a:t>
            </a:r>
            <a:r>
              <a:rPr kumimoji="1" lang="ja-JP" altLang="en-US" sz="1400" b="1" dirty="0">
                <a:latin typeface="ＭＳ Ｐ明朝" panose="02020600040205080304" pitchFamily="18" charset="-128"/>
                <a:ea typeface="ＭＳ Ｐ明朝" panose="02020600040205080304" pitchFamily="18" charset="-128"/>
              </a:rPr>
              <a:t>～　</a:t>
            </a:r>
            <a:endParaRPr kumimoji="1" lang="ja-JP" altLang="en-US" sz="1200" b="1" dirty="0">
              <a:latin typeface="ＭＳ Ｐ明朝" panose="02020600040205080304" pitchFamily="18" charset="-128"/>
              <a:ea typeface="ＭＳ Ｐ明朝" panose="02020600040205080304" pitchFamily="18" charset="-128"/>
            </a:endParaRPr>
          </a:p>
        </p:txBody>
      </p:sp>
      <p:sp>
        <p:nvSpPr>
          <p:cNvPr id="32" name="テキスト ボックス 31"/>
          <p:cNvSpPr txBox="1"/>
          <p:nvPr/>
        </p:nvSpPr>
        <p:spPr>
          <a:xfrm>
            <a:off x="6558162" y="4104125"/>
            <a:ext cx="2936736" cy="800219"/>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「お断りゼロ」の実現</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■天保山岸壁の具体的取組み</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a:t>
            </a:r>
            <a:r>
              <a:rPr kumimoji="1" lang="en-US" altLang="ja-JP" sz="900" dirty="0">
                <a:latin typeface="ＭＳ Ｐ明朝" panose="02020600040205080304" pitchFamily="18" charset="-128"/>
                <a:ea typeface="ＭＳ Ｐ明朝" panose="02020600040205080304" pitchFamily="18" charset="-128"/>
              </a:rPr>
              <a:t>22</a:t>
            </a:r>
            <a:r>
              <a:rPr kumimoji="1" lang="ja-JP" altLang="en-US" sz="900" dirty="0">
                <a:latin typeface="ＭＳ Ｐ明朝" panose="02020600040205080304" pitchFamily="18" charset="-128"/>
                <a:ea typeface="ＭＳ Ｐ明朝" panose="02020600040205080304" pitchFamily="18" charset="-128"/>
              </a:rPr>
              <a:t>万トン級対応（</a:t>
            </a:r>
            <a:r>
              <a:rPr kumimoji="1" lang="en-US" altLang="ja-JP" sz="900" dirty="0">
                <a:latin typeface="ＭＳ Ｐ明朝" panose="02020600040205080304" pitchFamily="18" charset="-128"/>
                <a:ea typeface="ＭＳ Ｐ明朝" panose="02020600040205080304" pitchFamily="18" charset="-128"/>
              </a:rPr>
              <a:t>2021</a:t>
            </a:r>
            <a:r>
              <a:rPr kumimoji="1" lang="ja-JP" altLang="en-US" sz="900" dirty="0">
                <a:latin typeface="ＭＳ Ｐ明朝" panose="02020600040205080304" pitchFamily="18" charset="-128"/>
                <a:ea typeface="ＭＳ Ｐ明朝" panose="02020600040205080304" pitchFamily="18" charset="-128"/>
              </a:rPr>
              <a:t>年度供用開始予定）</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・客船ターミナル整備（</a:t>
            </a:r>
            <a:r>
              <a:rPr kumimoji="1" lang="en-US" altLang="ja-JP" sz="900" dirty="0">
                <a:latin typeface="ＭＳ Ｐ明朝" panose="02020600040205080304" pitchFamily="18" charset="-128"/>
                <a:ea typeface="ＭＳ Ｐ明朝" panose="02020600040205080304" pitchFamily="18" charset="-128"/>
              </a:rPr>
              <a:t>2023</a:t>
            </a:r>
            <a:r>
              <a:rPr kumimoji="1" lang="ja-JP" altLang="en-US" sz="900" dirty="0">
                <a:latin typeface="ＭＳ Ｐ明朝" panose="02020600040205080304" pitchFamily="18" charset="-128"/>
                <a:ea typeface="ＭＳ Ｐ明朝" panose="02020600040205080304" pitchFamily="18" charset="-128"/>
              </a:rPr>
              <a:t>年度供用開始予定）</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■寄港地観光メニューの充実</a:t>
            </a:r>
          </a:p>
        </p:txBody>
      </p:sp>
      <p:sp>
        <p:nvSpPr>
          <p:cNvPr id="33" name="テキスト ボックス 32"/>
          <p:cNvSpPr txBox="1"/>
          <p:nvPr/>
        </p:nvSpPr>
        <p:spPr>
          <a:xfrm>
            <a:off x="6552737" y="3668385"/>
            <a:ext cx="5639952"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⑵　ヒトの交流により賑わう（クルーズ・まちづくり）</a:t>
            </a:r>
          </a:p>
        </p:txBody>
      </p:sp>
      <p:sp>
        <p:nvSpPr>
          <p:cNvPr id="34" name="角丸四角形 33"/>
          <p:cNvSpPr/>
          <p:nvPr/>
        </p:nvSpPr>
        <p:spPr>
          <a:xfrm>
            <a:off x="6568349" y="3930517"/>
            <a:ext cx="2347726" cy="18728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オール大阪でのクルーズ客船誘致</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9675322" y="3879451"/>
            <a:ext cx="2193948"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海上交通による交流</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機能</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の</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充実</a:t>
            </a:r>
            <a:endPar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角丸四角形 37"/>
          <p:cNvSpPr/>
          <p:nvPr/>
        </p:nvSpPr>
        <p:spPr>
          <a:xfrm>
            <a:off x="9668250" y="4535914"/>
            <a:ext cx="1944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みなと・海岸のにぎわい創出</a:t>
            </a:r>
          </a:p>
        </p:txBody>
      </p:sp>
      <p:sp>
        <p:nvSpPr>
          <p:cNvPr id="39" name="テキスト ボックス 38"/>
          <p:cNvSpPr txBox="1"/>
          <p:nvPr/>
        </p:nvSpPr>
        <p:spPr>
          <a:xfrm>
            <a:off x="6555012" y="4958929"/>
            <a:ext cx="3499398"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u="sng" strike="noStrike" kern="1200" cap="none" spc="0" normalizeH="0" baseline="0" noProof="0" dirty="0">
                <a:ln>
                  <a:noFill/>
                </a:ln>
                <a:solidFill>
                  <a:prstClr val="black"/>
                </a:solidFill>
                <a:uLnTx/>
                <a:uFillTx/>
                <a:latin typeface="HG丸ｺﾞｼｯｸM-PRO" panose="020F0600000000000000" pitchFamily="50" charset="-128"/>
                <a:ea typeface="HG丸ｺﾞｼｯｸM-PRO" panose="020F0600000000000000" pitchFamily="50" charset="-128"/>
              </a:rPr>
              <a:t>⑶　安全で安心な大阪</a:t>
            </a:r>
            <a:r>
              <a:rPr kumimoji="1" lang="ja-JP" altLang="en-US" sz="1050" b="1" u="sng" strike="noStrike" kern="1200" cap="none" spc="0" normalizeH="0" baseline="0" noProof="0" dirty="0" smtClean="0">
                <a:ln>
                  <a:noFill/>
                </a:ln>
                <a:solidFill>
                  <a:prstClr val="black"/>
                </a:solidFill>
                <a:uLnTx/>
                <a:uFillTx/>
                <a:latin typeface="HG丸ｺﾞｼｯｸM-PRO" panose="020F0600000000000000" pitchFamily="50" charset="-128"/>
                <a:ea typeface="HG丸ｺﾞｼｯｸM-PRO" panose="020F0600000000000000" pitchFamily="50" charset="-128"/>
              </a:rPr>
              <a:t>“みなと</a:t>
            </a:r>
            <a:r>
              <a:rPr kumimoji="1" lang="en-US" altLang="ja-JP" sz="1050" b="1" u="sng" strike="noStrike" kern="1200" cap="none" spc="0" normalizeH="0" baseline="0" noProof="0" dirty="0" smtClean="0">
                <a:ln>
                  <a:noFill/>
                </a:ln>
                <a:solidFill>
                  <a:prstClr val="black"/>
                </a:solidFill>
                <a:uLnTx/>
                <a:uFillTx/>
                <a:latin typeface="HG丸ｺﾞｼｯｸM-PRO" panose="020F0600000000000000" pitchFamily="50" charset="-128"/>
                <a:ea typeface="HG丸ｺﾞｼｯｸM-PRO" panose="020F0600000000000000" pitchFamily="50" charset="-128"/>
              </a:rPr>
              <a:t>”</a:t>
            </a:r>
            <a:r>
              <a:rPr kumimoji="1" lang="ja-JP" altLang="en-US" sz="1050" b="1" u="sng" strike="noStrike" kern="1200" cap="none" spc="0" normalizeH="0" baseline="0" noProof="0" dirty="0">
                <a:ln>
                  <a:noFill/>
                </a:ln>
                <a:solidFill>
                  <a:prstClr val="black"/>
                </a:solidFill>
                <a:uLnTx/>
                <a:uFillTx/>
                <a:latin typeface="HG丸ｺﾞｼｯｸM-PRO" panose="020F0600000000000000" pitchFamily="50" charset="-128"/>
                <a:ea typeface="HG丸ｺﾞｼｯｸM-PRO" panose="020F0600000000000000" pitchFamily="50" charset="-128"/>
              </a:rPr>
              <a:t>（防災）</a:t>
            </a:r>
          </a:p>
        </p:txBody>
      </p:sp>
      <p:sp>
        <p:nvSpPr>
          <p:cNvPr id="40" name="テキスト ボックス 39"/>
          <p:cNvSpPr txBox="1"/>
          <p:nvPr/>
        </p:nvSpPr>
        <p:spPr>
          <a:xfrm>
            <a:off x="6567674" y="5382951"/>
            <a:ext cx="5735306" cy="507831"/>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■南海トラフ巨大地震に対する堤防等の</a:t>
            </a:r>
            <a:r>
              <a:rPr kumimoji="1" lang="ja-JP" altLang="en-US" sz="900" dirty="0">
                <a:latin typeface="ＭＳ Ｐ明朝" panose="02020600040205080304" pitchFamily="18" charset="-128"/>
                <a:ea typeface="ＭＳ Ｐ明朝" panose="02020600040205080304" pitchFamily="18" charset="-128"/>
              </a:rPr>
              <a:t>耐震・液状化</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rPr>
              <a:t>対策の</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実施（</a:t>
            </a:r>
            <a:r>
              <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2023</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年度完了予定）</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■過去最大規模の台風を想定した埋立地における浸水</a:t>
            </a:r>
            <a:r>
              <a:rPr kumimoji="1" lang="ja-JP" altLang="en-US" sz="900" dirty="0" smtClean="0">
                <a:latin typeface="ＭＳ Ｐ明朝" panose="02020600040205080304" pitchFamily="18" charset="-128"/>
                <a:ea typeface="ＭＳ Ｐ明朝" panose="02020600040205080304" pitchFamily="18" charset="-128"/>
              </a:rPr>
              <a:t>対策の</a:t>
            </a:r>
            <a:r>
              <a:rPr kumimoji="1" lang="ja-JP" altLang="en-US" sz="900" dirty="0">
                <a:latin typeface="ＭＳ Ｐ明朝" panose="02020600040205080304" pitchFamily="18" charset="-128"/>
                <a:ea typeface="ＭＳ Ｐ明朝" panose="02020600040205080304" pitchFamily="18" charset="-128"/>
              </a:rPr>
              <a:t>実施（</a:t>
            </a:r>
            <a:r>
              <a:rPr kumimoji="1" lang="en-US" altLang="ja-JP" sz="900" dirty="0">
                <a:latin typeface="ＭＳ Ｐ明朝" panose="02020600040205080304" pitchFamily="18" charset="-128"/>
                <a:ea typeface="ＭＳ Ｐ明朝" panose="02020600040205080304" pitchFamily="18" charset="-128"/>
              </a:rPr>
              <a:t>2027</a:t>
            </a:r>
            <a:r>
              <a:rPr kumimoji="1" lang="ja-JP" altLang="en-US" sz="900" dirty="0">
                <a:latin typeface="ＭＳ Ｐ明朝" panose="02020600040205080304" pitchFamily="18" charset="-128"/>
                <a:ea typeface="ＭＳ Ｐ明朝" panose="02020600040205080304" pitchFamily="18" charset="-128"/>
              </a:rPr>
              <a:t>年度完了予定</a:t>
            </a:r>
            <a:r>
              <a:rPr kumimoji="1" lang="ja-JP" altLang="en-US" sz="900" dirty="0" smtClean="0">
                <a:latin typeface="ＭＳ Ｐ明朝" panose="02020600040205080304" pitchFamily="18" charset="-128"/>
                <a:ea typeface="ＭＳ Ｐ明朝" panose="02020600040205080304" pitchFamily="18" charset="-128"/>
              </a:rPr>
              <a:t>）</a:t>
            </a:r>
            <a:endParaRPr kumimoji="1" lang="en-US" altLang="ja-JP" sz="900" dirty="0" smtClean="0">
              <a:latin typeface="ＭＳ Ｐ明朝" panose="02020600040205080304" pitchFamily="18" charset="-128"/>
              <a:ea typeface="ＭＳ Ｐ明朝" panose="02020600040205080304" pitchFamily="18" charset="-128"/>
            </a:endParaRPr>
          </a:p>
          <a:p>
            <a:pPr>
              <a:defRPr/>
            </a:pPr>
            <a:r>
              <a:rPr kumimoji="1" lang="ja-JP" altLang="en-US" sz="900" dirty="0">
                <a:solidFill>
                  <a:prstClr val="black"/>
                </a:solidFill>
                <a:latin typeface="ＭＳ Ｐ明朝" panose="02020600040205080304" pitchFamily="18" charset="-128"/>
                <a:ea typeface="ＭＳ Ｐ明朝" panose="02020600040205080304" pitchFamily="18" charset="-128"/>
              </a:rPr>
              <a:t>■高潮タイムラインの策定など沿岸市町での対策の</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推進</a:t>
            </a:r>
            <a:endParaRPr kumimoji="1" lang="ja-JP" altLang="en-US" sz="900" dirty="0">
              <a:solidFill>
                <a:prstClr val="black"/>
              </a:solidFill>
              <a:latin typeface="ＭＳ Ｐ明朝" panose="02020600040205080304" pitchFamily="18" charset="-128"/>
              <a:ea typeface="ＭＳ Ｐ明朝" panose="02020600040205080304" pitchFamily="18" charset="-128"/>
            </a:endParaRPr>
          </a:p>
        </p:txBody>
      </p:sp>
      <p:sp>
        <p:nvSpPr>
          <p:cNvPr id="41" name="角丸四角形 40"/>
          <p:cNvSpPr/>
          <p:nvPr/>
        </p:nvSpPr>
        <p:spPr>
          <a:xfrm>
            <a:off x="6588663" y="5229380"/>
            <a:ext cx="1404000" cy="198108"/>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総合的な防災対策</a:t>
            </a:r>
            <a:endPar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5" name="角丸四角形 44"/>
          <p:cNvSpPr/>
          <p:nvPr/>
        </p:nvSpPr>
        <p:spPr>
          <a:xfrm>
            <a:off x="6577769" y="5927126"/>
            <a:ext cx="1811101" cy="17568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計画的な維持管理の推進</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6" name="テキスト ボックス 45"/>
          <p:cNvSpPr txBox="1"/>
          <p:nvPr/>
        </p:nvSpPr>
        <p:spPr>
          <a:xfrm>
            <a:off x="6544046" y="6380819"/>
            <a:ext cx="5936777"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⑷　クリーンでグリーンな大阪</a:t>
            </a:r>
            <a:r>
              <a:rPr kumimoji="1" lang="ja-JP" altLang="en-US" sz="1050" b="1" u="sng" dirty="0" smtClean="0">
                <a:latin typeface="HG丸ｺﾞｼｯｸM-PRO" panose="020F0600000000000000" pitchFamily="50" charset="-128"/>
                <a:ea typeface="HG丸ｺﾞｼｯｸM-PRO" panose="020F0600000000000000" pitchFamily="50" charset="-128"/>
              </a:rPr>
              <a:t>“みなと</a:t>
            </a:r>
            <a:r>
              <a:rPr kumimoji="1" lang="en-US" altLang="ja-JP" sz="1050" b="1" u="sng" dirty="0" smtClean="0">
                <a:latin typeface="HG丸ｺﾞｼｯｸM-PRO" panose="020F0600000000000000" pitchFamily="50" charset="-128"/>
                <a:ea typeface="HG丸ｺﾞｼｯｸM-PRO" panose="020F0600000000000000" pitchFamily="50" charset="-128"/>
              </a:rPr>
              <a:t>”</a:t>
            </a:r>
            <a:r>
              <a:rPr kumimoji="1" lang="ja-JP" altLang="en-US" sz="1050" b="1" u="sng" dirty="0">
                <a:latin typeface="HG丸ｺﾞｼｯｸM-PRO" panose="020F0600000000000000" pitchFamily="50" charset="-128"/>
                <a:ea typeface="HG丸ｺﾞｼｯｸM-PRO" panose="020F0600000000000000" pitchFamily="50" charset="-128"/>
              </a:rPr>
              <a:t>（環境）</a:t>
            </a:r>
          </a:p>
        </p:txBody>
      </p:sp>
      <p:sp>
        <p:nvSpPr>
          <p:cNvPr id="49" name="テキスト ボックス 48"/>
          <p:cNvSpPr txBox="1"/>
          <p:nvPr/>
        </p:nvSpPr>
        <p:spPr>
          <a:xfrm>
            <a:off x="6549327" y="6820239"/>
            <a:ext cx="2945027" cy="784830"/>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LNG</a:t>
            </a:r>
            <a:r>
              <a:rPr kumimoji="1" lang="ja-JP" altLang="en-US" sz="900" dirty="0">
                <a:latin typeface="ＭＳ Ｐ明朝" panose="02020600040205080304" pitchFamily="18" charset="-128"/>
                <a:ea typeface="ＭＳ Ｐ明朝" panose="02020600040205080304" pitchFamily="18" charset="-128"/>
              </a:rPr>
              <a:t>燃料船の寄港促進、環境負荷低減</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■国際競争力強化による荷主、港運事業者等の定着・進</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出環境の</a:t>
            </a:r>
            <a:r>
              <a:rPr kumimoji="1" lang="ja-JP" altLang="en-US" sz="900" dirty="0" smtClean="0">
                <a:latin typeface="ＭＳ Ｐ明朝" panose="02020600040205080304" pitchFamily="18" charset="-128"/>
                <a:ea typeface="ＭＳ Ｐ明朝" panose="02020600040205080304" pitchFamily="18" charset="-128"/>
              </a:rPr>
              <a:t>向上</a:t>
            </a:r>
            <a:endParaRPr kumimoji="1" lang="en-US" altLang="ja-JP" sz="900" dirty="0" smtClean="0">
              <a:latin typeface="ＭＳ Ｐ明朝" panose="02020600040205080304" pitchFamily="18" charset="-128"/>
              <a:ea typeface="ＭＳ Ｐ明朝" panose="02020600040205080304" pitchFamily="18" charset="-128"/>
            </a:endParaRPr>
          </a:p>
          <a:p>
            <a:r>
              <a:rPr kumimoji="1" lang="ja-JP" altLang="en-US" sz="900" dirty="0" smtClean="0">
                <a:latin typeface="ＭＳ Ｐ明朝" panose="02020600040205080304" pitchFamily="18" charset="-128"/>
                <a:ea typeface="ＭＳ Ｐ明朝" panose="02020600040205080304" pitchFamily="18" charset="-128"/>
              </a:rPr>
              <a:t>■海洋・港湾環境プログラム（グリーンアウォード）に基づく</a:t>
            </a:r>
            <a:endParaRPr kumimoji="1" lang="en-US" altLang="ja-JP" sz="900" dirty="0" smtClean="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a:t>
            </a:r>
            <a:r>
              <a:rPr kumimoji="1" lang="ja-JP" altLang="en-US" sz="900" dirty="0" smtClean="0">
                <a:latin typeface="ＭＳ Ｐ明朝" panose="02020600040205080304" pitchFamily="18" charset="-128"/>
                <a:ea typeface="ＭＳ Ｐ明朝" panose="02020600040205080304" pitchFamily="18" charset="-128"/>
              </a:rPr>
              <a:t>認証船舶の利用促進</a:t>
            </a:r>
            <a:endParaRPr kumimoji="1" lang="ja-JP" altLang="en-US" sz="900" dirty="0">
              <a:latin typeface="ＭＳ Ｐ明朝" panose="02020600040205080304" pitchFamily="18" charset="-128"/>
              <a:ea typeface="ＭＳ Ｐ明朝" panose="02020600040205080304" pitchFamily="18" charset="-128"/>
            </a:endParaRPr>
          </a:p>
        </p:txBody>
      </p:sp>
      <p:sp>
        <p:nvSpPr>
          <p:cNvPr id="50" name="角丸四角形 49"/>
          <p:cNvSpPr/>
          <p:nvPr/>
        </p:nvSpPr>
        <p:spPr>
          <a:xfrm>
            <a:off x="6596081" y="6659766"/>
            <a:ext cx="1656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海洋環境保護の取組み</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55" name="角丸四角形 54"/>
          <p:cNvSpPr/>
          <p:nvPr/>
        </p:nvSpPr>
        <p:spPr>
          <a:xfrm>
            <a:off x="9696575" y="6661720"/>
            <a:ext cx="2232000" cy="178954"/>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noProof="0" dirty="0" smtClean="0">
                <a:solidFill>
                  <a:prstClr val="black"/>
                </a:solidFill>
                <a:latin typeface="ＭＳ Ｐゴシック" panose="020B0600070205080204" pitchFamily="50" charset="-128"/>
                <a:ea typeface="ＭＳ Ｐゴシック" panose="020B0600070205080204" pitchFamily="50" charset="-128"/>
              </a:rPr>
              <a:t>美しく親しみやすい大阪湾の再生</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7" name="テキスト ボックス 56"/>
          <p:cNvSpPr txBox="1"/>
          <p:nvPr/>
        </p:nvSpPr>
        <p:spPr>
          <a:xfrm>
            <a:off x="6548567" y="7700806"/>
            <a:ext cx="5643448" cy="258702"/>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⑸　一元化によるコトの効率化（システム）</a:t>
            </a:r>
          </a:p>
        </p:txBody>
      </p:sp>
      <p:sp>
        <p:nvSpPr>
          <p:cNvPr id="59" name="角丸四角形 58"/>
          <p:cNvSpPr/>
          <p:nvPr/>
        </p:nvSpPr>
        <p:spPr>
          <a:xfrm>
            <a:off x="6590696" y="7981199"/>
            <a:ext cx="1584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利用者サービスの向上</a:t>
            </a:r>
          </a:p>
        </p:txBody>
      </p:sp>
      <p:sp>
        <p:nvSpPr>
          <p:cNvPr id="60" name="テキスト ボックス 59"/>
          <p:cNvSpPr txBox="1"/>
          <p:nvPr/>
        </p:nvSpPr>
        <p:spPr>
          <a:xfrm>
            <a:off x="9630438" y="8142159"/>
            <a:ext cx="3120007" cy="507831"/>
          </a:xfrm>
          <a:prstGeom prst="rect">
            <a:avLst/>
          </a:prstGeom>
          <a:noFill/>
        </p:spPr>
        <p:txBody>
          <a:bodyPr wrap="square" rtlCol="0">
            <a:spAutoFit/>
          </a:bodyPr>
          <a:lstStyle/>
          <a:p>
            <a:r>
              <a:rPr kumimoji="1" lang="ja-JP" altLang="en-US" sz="900" dirty="0">
                <a:latin typeface="ＭＳ Ｐ明朝" panose="02020600040205080304" pitchFamily="18" charset="-128"/>
                <a:ea typeface="ＭＳ Ｐ明朝" panose="02020600040205080304" pitchFamily="18" charset="-128"/>
              </a:rPr>
              <a:t>■府市一体となった危機管理体制の確立</a:t>
            </a:r>
          </a:p>
          <a:p>
            <a:r>
              <a:rPr kumimoji="1" lang="ja-JP" altLang="en-US" sz="900" dirty="0">
                <a:latin typeface="ＭＳ Ｐ明朝" panose="02020600040205080304" pitchFamily="18" charset="-128"/>
                <a:ea typeface="ＭＳ Ｐ明朝" panose="02020600040205080304" pitchFamily="18" charset="-128"/>
              </a:rPr>
              <a:t>■被災時における復旧に関する活動計画の策定</a:t>
            </a:r>
          </a:p>
          <a:p>
            <a:r>
              <a:rPr kumimoji="1" lang="ja-JP" altLang="en-US" sz="900" dirty="0">
                <a:latin typeface="ＭＳ Ｐ明朝" panose="02020600040205080304" pitchFamily="18" charset="-128"/>
                <a:ea typeface="ＭＳ Ｐ明朝" panose="02020600040205080304" pitchFamily="18" charset="-128"/>
              </a:rPr>
              <a:t>■早期復旧が困難な場合に岸壁等施設利用の相互補完</a:t>
            </a:r>
          </a:p>
        </p:txBody>
      </p:sp>
      <p:sp>
        <p:nvSpPr>
          <p:cNvPr id="63" name="テキスト ボックス 62"/>
          <p:cNvSpPr txBox="1"/>
          <p:nvPr/>
        </p:nvSpPr>
        <p:spPr>
          <a:xfrm>
            <a:off x="6548170" y="8806011"/>
            <a:ext cx="2883956" cy="230832"/>
          </a:xfrm>
          <a:prstGeom prst="rect">
            <a:avLst/>
          </a:prstGeom>
          <a:noFill/>
        </p:spPr>
        <p:txBody>
          <a:bodyPr wrap="square" rtlCol="0">
            <a:spAutoFit/>
          </a:bodyPr>
          <a:lstStyle/>
          <a:p>
            <a:r>
              <a:rPr kumimoji="1" lang="ja-JP" altLang="en-US" sz="900" dirty="0">
                <a:latin typeface="ＭＳ Ｐ明朝" panose="02020600040205080304" pitchFamily="18" charset="-128"/>
                <a:ea typeface="ＭＳ Ｐ明朝" panose="02020600040205080304" pitchFamily="18" charset="-128"/>
              </a:rPr>
              <a:t>■物流対策に</a:t>
            </a:r>
            <a:r>
              <a:rPr kumimoji="1" lang="ja-JP" altLang="en-US" sz="900" dirty="0" smtClean="0">
                <a:latin typeface="ＭＳ Ｐ明朝" panose="02020600040205080304" pitchFamily="18" charset="-128"/>
                <a:ea typeface="ＭＳ Ｐ明朝" panose="02020600040205080304" pitchFamily="18" charset="-128"/>
              </a:rPr>
              <a:t>取り組む体制の</a:t>
            </a:r>
            <a:r>
              <a:rPr kumimoji="1" lang="ja-JP" altLang="en-US" sz="900" dirty="0">
                <a:latin typeface="ＭＳ Ｐ明朝" panose="02020600040205080304" pitchFamily="18" charset="-128"/>
                <a:ea typeface="ＭＳ Ｐ明朝" panose="02020600040205080304" pitchFamily="18" charset="-128"/>
              </a:rPr>
              <a:t>検討</a:t>
            </a:r>
          </a:p>
        </p:txBody>
      </p:sp>
      <p:sp>
        <p:nvSpPr>
          <p:cNvPr id="64" name="テキスト ボックス 63"/>
          <p:cNvSpPr txBox="1"/>
          <p:nvPr/>
        </p:nvSpPr>
        <p:spPr>
          <a:xfrm>
            <a:off x="6502231" y="9304709"/>
            <a:ext cx="6293029" cy="253916"/>
          </a:xfrm>
          <a:prstGeom prst="rect">
            <a:avLst/>
          </a:prstGeom>
          <a:noFill/>
          <a:ln>
            <a:solidFill>
              <a:schemeClr val="accent5"/>
            </a:solidFill>
          </a:ln>
        </p:spPr>
        <p:txBody>
          <a:bodyPr wrap="square" rtlCol="0">
            <a:spAutoFit/>
          </a:bodyPr>
          <a:lstStyle/>
          <a:p>
            <a:r>
              <a:rPr kumimoji="1" lang="ja-JP" altLang="en-US" sz="1050" dirty="0">
                <a:latin typeface="ＭＳ Ｐ明朝" panose="02020600040205080304" pitchFamily="18" charset="-128"/>
                <a:ea typeface="ＭＳ Ｐ明朝" panose="02020600040205080304" pitchFamily="18" charset="-128"/>
              </a:rPr>
              <a:t>　</a:t>
            </a:r>
            <a:r>
              <a:rPr kumimoji="1" lang="ja-JP" altLang="en-US" sz="1050" b="1" dirty="0">
                <a:latin typeface="ＭＳ Ｐ明朝" panose="02020600040205080304" pitchFamily="18" charset="-128"/>
                <a:ea typeface="ＭＳ Ｐ明朝" panose="02020600040205080304" pitchFamily="18" charset="-128"/>
              </a:rPr>
              <a:t>２０２０年８月： 素案のとりまとめ         ９～１０月： </a:t>
            </a:r>
            <a:r>
              <a:rPr kumimoji="1" lang="ja-JP" altLang="en-US" sz="1050" b="1" dirty="0" smtClean="0">
                <a:latin typeface="ＭＳ Ｐ明朝" panose="02020600040205080304" pitchFamily="18" charset="-128"/>
                <a:ea typeface="ＭＳ Ｐ明朝" panose="02020600040205080304" pitchFamily="18" charset="-128"/>
              </a:rPr>
              <a:t>関係先への意見聴取        </a:t>
            </a:r>
            <a:r>
              <a:rPr kumimoji="1" lang="ja-JP" altLang="en-US" sz="1050" b="1" dirty="0">
                <a:latin typeface="ＭＳ Ｐ明朝" panose="02020600040205080304" pitchFamily="18" charset="-128"/>
                <a:ea typeface="ＭＳ Ｐ明朝" panose="02020600040205080304" pitchFamily="18" charset="-128"/>
              </a:rPr>
              <a:t>１１月： とりまとめ・公表</a:t>
            </a:r>
            <a:endParaRPr kumimoji="1" lang="en-US" altLang="ja-JP" sz="1050" b="1" dirty="0">
              <a:latin typeface="ＭＳ Ｐ明朝" panose="02020600040205080304" pitchFamily="18" charset="-128"/>
              <a:ea typeface="ＭＳ Ｐ明朝" panose="02020600040205080304" pitchFamily="18" charset="-128"/>
            </a:endParaRPr>
          </a:p>
        </p:txBody>
      </p:sp>
      <p:sp>
        <p:nvSpPr>
          <p:cNvPr id="65" name="角丸四角形 64"/>
          <p:cNvSpPr/>
          <p:nvPr/>
        </p:nvSpPr>
        <p:spPr>
          <a:xfrm>
            <a:off x="6480737" y="3649373"/>
            <a:ext cx="6315195" cy="1259511"/>
          </a:xfrm>
          <a:prstGeom prst="roundRect">
            <a:avLst>
              <a:gd name="adj" fmla="val 50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6486896" y="4962939"/>
            <a:ext cx="6308362" cy="1359510"/>
          </a:xfrm>
          <a:prstGeom prst="roundRect">
            <a:avLst>
              <a:gd name="adj" fmla="val 558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6495407" y="6376504"/>
            <a:ext cx="6299740" cy="1216314"/>
          </a:xfrm>
          <a:prstGeom prst="roundRect">
            <a:avLst>
              <a:gd name="adj" fmla="val 35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角丸四角形 67"/>
          <p:cNvSpPr/>
          <p:nvPr/>
        </p:nvSpPr>
        <p:spPr>
          <a:xfrm>
            <a:off x="6502231" y="7666249"/>
            <a:ext cx="6293027" cy="1392844"/>
          </a:xfrm>
          <a:prstGeom prst="roundRect">
            <a:avLst>
              <a:gd name="adj" fmla="val 50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6556780" y="6082010"/>
            <a:ext cx="5484246" cy="230832"/>
          </a:xfrm>
          <a:prstGeom prst="rect">
            <a:avLst/>
          </a:prstGeom>
          <a:noFill/>
        </p:spPr>
        <p:txBody>
          <a:bodyPr wrap="square" rtlCol="0">
            <a:spAutoFit/>
          </a:bodyPr>
          <a:lstStyle/>
          <a:p>
            <a:r>
              <a:rPr kumimoji="1" lang="ja-JP" altLang="en-US" sz="900" dirty="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技術や情報</a:t>
            </a:r>
            <a:r>
              <a:rPr kumimoji="1" lang="ja-JP" altLang="en-US" sz="900" dirty="0">
                <a:latin typeface="ＭＳ 明朝" panose="02020609040205080304" pitchFamily="17" charset="-128"/>
                <a:ea typeface="ＭＳ 明朝" panose="02020609040205080304" pitchFamily="17" charset="-128"/>
              </a:rPr>
              <a:t>の</a:t>
            </a:r>
            <a:r>
              <a:rPr kumimoji="1" lang="ja-JP" altLang="en-US" sz="900" dirty="0" smtClean="0">
                <a:latin typeface="ＭＳ 明朝" panose="02020609040205080304" pitchFamily="17" charset="-128"/>
                <a:ea typeface="ＭＳ 明朝" panose="02020609040205080304" pitchFamily="17" charset="-128"/>
              </a:rPr>
              <a:t>共有、機能や安全性の把握による「</a:t>
            </a:r>
            <a:r>
              <a:rPr kumimoji="1" lang="ja-JP" altLang="en-US" sz="900" dirty="0">
                <a:latin typeface="ＭＳ 明朝" panose="02020609040205080304" pitchFamily="17" charset="-128"/>
                <a:ea typeface="ＭＳ 明朝" panose="02020609040205080304" pitchFamily="17" charset="-128"/>
              </a:rPr>
              <a:t>予防保全型</a:t>
            </a:r>
            <a:r>
              <a:rPr kumimoji="1" lang="ja-JP" altLang="en-US" sz="900" dirty="0" smtClean="0">
                <a:latin typeface="ＭＳ 明朝" panose="02020609040205080304" pitchFamily="17" charset="-128"/>
                <a:ea typeface="ＭＳ 明朝" panose="02020609040205080304" pitchFamily="17" charset="-128"/>
              </a:rPr>
              <a:t>」の維持管理の実施</a:t>
            </a:r>
            <a:endParaRPr kumimoji="1" lang="ja-JP" altLang="en-US" sz="900" dirty="0">
              <a:latin typeface="ＭＳ 明朝" panose="02020609040205080304" pitchFamily="17" charset="-128"/>
              <a:ea typeface="ＭＳ 明朝" panose="02020609040205080304" pitchFamily="17" charset="-128"/>
            </a:endParaRPr>
          </a:p>
        </p:txBody>
      </p:sp>
      <p:sp>
        <p:nvSpPr>
          <p:cNvPr id="115" name="テキスト ボックス 114"/>
          <p:cNvSpPr txBox="1"/>
          <p:nvPr/>
        </p:nvSpPr>
        <p:spPr>
          <a:xfrm>
            <a:off x="6553571" y="432291"/>
            <a:ext cx="6233323"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⑴　モノの交流を増やす（港湾物流）</a:t>
            </a:r>
          </a:p>
        </p:txBody>
      </p:sp>
      <p:sp>
        <p:nvSpPr>
          <p:cNvPr id="116" name="角丸四角形 115"/>
          <p:cNvSpPr/>
          <p:nvPr/>
        </p:nvSpPr>
        <p:spPr>
          <a:xfrm>
            <a:off x="6563381" y="688843"/>
            <a:ext cx="2160000" cy="180000"/>
          </a:xfrm>
          <a:prstGeom prst="roundRect">
            <a:avLst>
              <a:gd name="adj" fmla="val 2567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国際コンテナ戦略</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港湾</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の取組み</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117" name="テキスト ボックス 116"/>
          <p:cNvSpPr txBox="1"/>
          <p:nvPr/>
        </p:nvSpPr>
        <p:spPr>
          <a:xfrm>
            <a:off x="6550682" y="874214"/>
            <a:ext cx="3160570" cy="507831"/>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貨物を集める「集貨」</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■新たな貨物を産み出す「創貨」</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■港湾施設の機能強化など「競争力強化」</a:t>
            </a:r>
          </a:p>
        </p:txBody>
      </p:sp>
      <p:sp>
        <p:nvSpPr>
          <p:cNvPr id="118" name="テキスト ボックス 117"/>
          <p:cNvSpPr txBox="1"/>
          <p:nvPr/>
        </p:nvSpPr>
        <p:spPr>
          <a:xfrm>
            <a:off x="6535036" y="1682493"/>
            <a:ext cx="3047023" cy="661720"/>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大阪港の港湾施設の機能強化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■大阪港主航路</a:t>
            </a:r>
            <a:r>
              <a:rPr kumimoji="1" lang="ja-JP" altLang="en-US" sz="900" dirty="0" smtClean="0">
                <a:latin typeface="ＭＳ Ｐ明朝" panose="02020600040205080304" pitchFamily="18" charset="-128"/>
                <a:ea typeface="ＭＳ Ｐ明朝" panose="02020600040205080304" pitchFamily="18" charset="-128"/>
              </a:rPr>
              <a:t>の増深</a:t>
            </a:r>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smtClean="0">
                <a:latin typeface="ＭＳ Ｐ明朝" panose="02020600040205080304" pitchFamily="18" charset="-128"/>
                <a:ea typeface="ＭＳ Ｐ明朝" panose="02020600040205080304" pitchFamily="18" charset="-128"/>
              </a:rPr>
              <a:t>拡幅</a:t>
            </a:r>
            <a:endParaRPr kumimoji="1" lang="en-US" altLang="ja-JP" sz="900" strike="dblStrike"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■高規格コンテナターミナル整備推進（夢洲）</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■道路、</a:t>
            </a:r>
            <a:r>
              <a:rPr kumimoji="1" lang="ja-JP" altLang="en-US" sz="900" dirty="0" smtClean="0">
                <a:latin typeface="ＭＳ Ｐ明朝" panose="02020600040205080304" pitchFamily="18" charset="-128"/>
                <a:ea typeface="ＭＳ Ｐ明朝" panose="02020600040205080304" pitchFamily="18" charset="-128"/>
              </a:rPr>
              <a:t>橋梁の拡幅、</a:t>
            </a:r>
            <a:r>
              <a:rPr kumimoji="1" lang="ja-JP" altLang="en-US" sz="900" dirty="0">
                <a:latin typeface="ＭＳ Ｐ明朝" panose="02020600040205080304" pitchFamily="18" charset="-128"/>
                <a:ea typeface="ＭＳ Ｐ明朝" panose="02020600040205080304" pitchFamily="18" charset="-128"/>
              </a:rPr>
              <a:t>鉄道及びコンテナ車整理場等の</a:t>
            </a:r>
            <a:r>
              <a:rPr kumimoji="1" lang="ja-JP" altLang="en-US" sz="900" dirty="0" smtClean="0">
                <a:latin typeface="ＭＳ Ｐ明朝" panose="02020600040205080304" pitchFamily="18" charset="-128"/>
                <a:ea typeface="ＭＳ Ｐ明朝" panose="02020600040205080304" pitchFamily="18" charset="-128"/>
              </a:rPr>
              <a:t>整備</a:t>
            </a:r>
            <a:endParaRPr kumimoji="1" lang="en-US" altLang="ja-JP" sz="1000" b="1" dirty="0">
              <a:latin typeface="HG丸ｺﾞｼｯｸM-PRO" panose="020F0600000000000000" pitchFamily="50" charset="-128"/>
              <a:ea typeface="HG丸ｺﾞｼｯｸM-PRO" panose="020F0600000000000000" pitchFamily="50" charset="-128"/>
            </a:endParaRPr>
          </a:p>
        </p:txBody>
      </p:sp>
      <p:sp>
        <p:nvSpPr>
          <p:cNvPr id="119" name="角丸四角形 118"/>
          <p:cNvSpPr/>
          <p:nvPr/>
        </p:nvSpPr>
        <p:spPr>
          <a:xfrm>
            <a:off x="6560558" y="1422292"/>
            <a:ext cx="2278642" cy="186343"/>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物流</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拠点としての更なる機能強化</a:t>
            </a:r>
          </a:p>
        </p:txBody>
      </p:sp>
      <p:sp>
        <p:nvSpPr>
          <p:cNvPr id="121" name="テキスト ボックス 120"/>
          <p:cNvSpPr txBox="1"/>
          <p:nvPr/>
        </p:nvSpPr>
        <p:spPr>
          <a:xfrm>
            <a:off x="9658216" y="2599240"/>
            <a:ext cx="3088850" cy="530915"/>
          </a:xfrm>
          <a:prstGeom prst="rect">
            <a:avLst/>
          </a:prstGeom>
          <a:noFill/>
        </p:spPr>
        <p:txBody>
          <a:bodyPr wrap="square" rtlCol="0">
            <a:spAutoFit/>
          </a:bodyPr>
          <a:lstStyle/>
          <a:p>
            <a:pPr lvl="0">
              <a:defRPr/>
            </a:pPr>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中古車輸出拠点の</a:t>
            </a:r>
            <a:r>
              <a:rPr kumimoji="1" lang="ja-JP" altLang="en-US" sz="1000" b="1" dirty="0" smtClean="0">
                <a:latin typeface="HG丸ｺﾞｼｯｸM-PRO" panose="020F0600000000000000" pitchFamily="50" charset="-128"/>
                <a:ea typeface="HG丸ｺﾞｼｯｸM-PRO" panose="020F0600000000000000" pitchFamily="50" charset="-128"/>
              </a:rPr>
              <a:t>機能</a:t>
            </a:r>
            <a:r>
              <a:rPr kumimoji="1" lang="ja-JP" altLang="en-US" sz="1000" b="1" dirty="0">
                <a:latin typeface="HG丸ｺﾞｼｯｸM-PRO" panose="020F0600000000000000" pitchFamily="50" charset="-128"/>
                <a:ea typeface="HG丸ｺﾞｼｯｸM-PRO" panose="020F0600000000000000" pitchFamily="50" charset="-128"/>
              </a:rPr>
              <a:t>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50" b="1" dirty="0">
              <a:latin typeface="HG丸ｺﾞｼｯｸM-PRO" panose="020F0600000000000000" pitchFamily="50" charset="-128"/>
              <a:ea typeface="HG丸ｺﾞｼｯｸM-PRO" panose="020F0600000000000000" pitchFamily="50"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a:solidFill>
                  <a:prstClr val="black"/>
                </a:solidFill>
                <a:latin typeface="ＭＳ Ｐ明朝" panose="02020600040205080304" pitchFamily="18" charset="-128"/>
                <a:ea typeface="ＭＳ Ｐ明朝" panose="02020600040205080304" pitchFamily="18" charset="-128"/>
              </a:rPr>
              <a:t>堺泉北港への中古自動車の集貨促進</a:t>
            </a:r>
            <a:endParaRPr kumimoji="1" lang="en-US" altLang="ja-JP" sz="900" dirty="0">
              <a:solidFill>
                <a:prstClr val="black"/>
              </a:solidFill>
              <a:latin typeface="ＭＳ Ｐ明朝" panose="02020600040205080304" pitchFamily="18" charset="-128"/>
              <a:ea typeface="ＭＳ Ｐ明朝" panose="02020600040205080304" pitchFamily="18" charset="-128"/>
            </a:endParaRPr>
          </a:p>
          <a:p>
            <a:pPr lvl="0">
              <a:defRPr/>
            </a:pPr>
            <a:r>
              <a:rPr kumimoji="1" lang="ja-JP" altLang="en-US" sz="900" dirty="0" smtClean="0">
                <a:solidFill>
                  <a:prstClr val="black"/>
                </a:solidFill>
                <a:latin typeface="ＭＳ Ｐ明朝" panose="02020600040205080304" pitchFamily="18" charset="-128"/>
                <a:ea typeface="ＭＳ Ｐ明朝" panose="02020600040205080304" pitchFamily="18" charset="-128"/>
              </a:rPr>
              <a:t>■</a:t>
            </a:r>
            <a:r>
              <a:rPr kumimoji="1" lang="ja-JP" altLang="en-US" sz="900" dirty="0" smtClean="0">
                <a:latin typeface="ＭＳ Ｐ明朝" panose="02020600040205080304" pitchFamily="18" charset="-128"/>
                <a:ea typeface="ＭＳ Ｐ明朝" panose="02020600040205080304" pitchFamily="18" charset="-128"/>
              </a:rPr>
              <a:t>夕凪</a:t>
            </a:r>
            <a:r>
              <a:rPr kumimoji="1" lang="en-US" altLang="ja-JP" sz="900" dirty="0" smtClean="0">
                <a:latin typeface="ＭＳ Ｐ明朝" panose="02020600040205080304" pitchFamily="18" charset="-128"/>
                <a:ea typeface="ＭＳ Ｐ明朝" panose="02020600040205080304" pitchFamily="18" charset="-128"/>
              </a:rPr>
              <a:t>2</a:t>
            </a:r>
            <a:r>
              <a:rPr kumimoji="1" lang="ja-JP" altLang="en-US" sz="900" dirty="0" smtClean="0">
                <a:latin typeface="ＭＳ Ｐ明朝" panose="02020600040205080304" pitchFamily="18" charset="-128"/>
                <a:ea typeface="ＭＳ Ｐ明朝" panose="02020600040205080304" pitchFamily="18" charset="-128"/>
              </a:rPr>
              <a:t>号</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岸壁</a:t>
            </a:r>
            <a:r>
              <a:rPr kumimoji="1" lang="ja-JP" altLang="en-US" sz="900" dirty="0">
                <a:solidFill>
                  <a:prstClr val="black"/>
                </a:solidFill>
                <a:latin typeface="ＭＳ Ｐ明朝" panose="02020600040205080304" pitchFamily="18" charset="-128"/>
                <a:ea typeface="ＭＳ Ｐ明朝" panose="02020600040205080304" pitchFamily="18" charset="-128"/>
              </a:rPr>
              <a:t>の</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整備</a:t>
            </a:r>
            <a:endParaRPr kumimoji="1" lang="en-US" altLang="ja-JP" sz="900" dirty="0">
              <a:solidFill>
                <a:prstClr val="black"/>
              </a:solidFill>
              <a:latin typeface="ＭＳ Ｐ明朝" panose="02020600040205080304" pitchFamily="18" charset="-128"/>
              <a:ea typeface="ＭＳ Ｐ明朝" panose="02020600040205080304" pitchFamily="18" charset="-128"/>
            </a:endParaRPr>
          </a:p>
        </p:txBody>
      </p:sp>
      <p:sp>
        <p:nvSpPr>
          <p:cNvPr id="123" name="テキスト ボックス 122">
            <a:extLst>
              <a:ext uri="{FF2B5EF4-FFF2-40B4-BE49-F238E27FC236}">
                <a16:creationId xmlns:a16="http://schemas.microsoft.com/office/drawing/2014/main" id="{E7355260-EAAC-4E5D-9599-9A078897A506}"/>
              </a:ext>
            </a:extLst>
          </p:cNvPr>
          <p:cNvSpPr txBox="1"/>
          <p:nvPr/>
        </p:nvSpPr>
        <p:spPr>
          <a:xfrm>
            <a:off x="9645277" y="1685025"/>
            <a:ext cx="3146121" cy="938719"/>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戦略的</a:t>
            </a:r>
            <a:r>
              <a:rPr kumimoji="1" lang="ja-JP" altLang="en-US" sz="1000" b="1" dirty="0" smtClean="0">
                <a:latin typeface="HG丸ｺﾞｼｯｸM-PRO" panose="020F0600000000000000" pitchFamily="50" charset="-128"/>
                <a:ea typeface="HG丸ｺﾞｼｯｸM-PRO" panose="020F0600000000000000" pitchFamily="50" charset="-128"/>
              </a:rPr>
              <a:t>なポートセールスの展開</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ja-JP" altLang="en-US"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a:latin typeface="ＭＳ Ｐゴシック" panose="020B0600070205080204" pitchFamily="50" charset="-128"/>
                <a:ea typeface="ＭＳ Ｐ明朝" panose="02020600040205080304" pitchFamily="18" charset="-128"/>
              </a:rPr>
              <a:t>奈良・三重方面等における共同集貨活動</a:t>
            </a:r>
            <a:endParaRPr kumimoji="1" lang="en-US" altLang="ja-JP" sz="900" dirty="0">
              <a:latin typeface="ＭＳ Ｐゴシック" panose="020B0600070205080204" pitchFamily="50" charset="-128"/>
              <a:ea typeface="ＭＳ Ｐ明朝" panose="02020600040205080304" pitchFamily="18" charset="-128"/>
            </a:endParaRPr>
          </a:p>
          <a:p>
            <a:pPr>
              <a:spcAft>
                <a:spcPts val="0"/>
              </a:spcAft>
            </a:pPr>
            <a:r>
              <a:rPr kumimoji="1" lang="ja-JP" altLang="en-US" sz="900" dirty="0" smtClean="0">
                <a:latin typeface="ＭＳ Ｐゴシック" panose="020B0600070205080204" pitchFamily="50" charset="-128"/>
                <a:ea typeface="ＭＳ Ｐ明朝" panose="02020600040205080304" pitchFamily="18" charset="-128"/>
              </a:rPr>
              <a:t>■</a:t>
            </a:r>
            <a:r>
              <a:rPr kumimoji="1" lang="ja-JP" altLang="en-US" sz="900" dirty="0">
                <a:latin typeface="ＭＳ Ｐゴシック" panose="020B0600070205080204" pitchFamily="50" charset="-128"/>
                <a:ea typeface="ＭＳ Ｐ明朝" panose="02020600040205080304" pitchFamily="18" charset="-128"/>
              </a:rPr>
              <a:t>府市の</a:t>
            </a:r>
            <a:r>
              <a:rPr kumimoji="1" lang="ja-JP" altLang="en-US" sz="900" dirty="0" smtClean="0">
                <a:latin typeface="ＭＳ Ｐゴシック" panose="020B0600070205080204" pitchFamily="50" charset="-128"/>
                <a:ea typeface="ＭＳ Ｐ明朝" panose="02020600040205080304" pitchFamily="18" charset="-128"/>
              </a:rPr>
              <a:t>顧客情報の</a:t>
            </a:r>
            <a:r>
              <a:rPr kumimoji="1" lang="ja-JP" altLang="en-US" sz="900" dirty="0">
                <a:latin typeface="ＭＳ Ｐゴシック" panose="020B0600070205080204" pitchFamily="50" charset="-128"/>
                <a:ea typeface="ＭＳ Ｐ明朝" panose="02020600040205080304" pitchFamily="18" charset="-128"/>
              </a:rPr>
              <a:t>共有</a:t>
            </a:r>
            <a:r>
              <a:rPr kumimoji="1" lang="ja-JP" altLang="en-US" sz="900" dirty="0" smtClean="0">
                <a:latin typeface="ＭＳ Ｐゴシック" panose="020B0600070205080204" pitchFamily="50" charset="-128"/>
                <a:ea typeface="ＭＳ Ｐ明朝" panose="02020600040205080304" pitchFamily="18" charset="-128"/>
              </a:rPr>
              <a:t>・共同集貨活動での需要把握</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■大阪港、府営港湾の両港利用に対するインセンティブ策</a:t>
            </a:r>
            <a:r>
              <a:rPr kumimoji="1" lang="ja-JP" altLang="en-US" sz="900" dirty="0" smtClean="0">
                <a:latin typeface="ＭＳ Ｐゴシック" panose="020B0600070205080204" pitchFamily="50" charset="-128"/>
                <a:ea typeface="ＭＳ Ｐ明朝" panose="02020600040205080304" pitchFamily="18" charset="-128"/>
              </a:rPr>
              <a:t>等</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　 </a:t>
            </a:r>
            <a:r>
              <a:rPr kumimoji="1" lang="ja-JP" altLang="en-US" sz="900" dirty="0" smtClean="0">
                <a:latin typeface="ＭＳ Ｐゴシック" panose="020B0600070205080204" pitchFamily="50" charset="-128"/>
                <a:ea typeface="ＭＳ Ｐ明朝" panose="02020600040205080304" pitchFamily="18" charset="-128"/>
              </a:rPr>
              <a:t>の</a:t>
            </a:r>
            <a:r>
              <a:rPr kumimoji="1" lang="ja-JP" altLang="en-US" sz="900" dirty="0">
                <a:latin typeface="ＭＳ Ｐゴシック" panose="020B0600070205080204" pitchFamily="50" charset="-128"/>
                <a:ea typeface="ＭＳ Ｐ明朝" panose="02020600040205080304" pitchFamily="18" charset="-128"/>
              </a:rPr>
              <a:t>検討も行いながら、各港の強みを活かした戦略的な集貨</a:t>
            </a:r>
            <a:r>
              <a:rPr kumimoji="1" lang="ja-JP" altLang="en-US" sz="900" dirty="0" smtClean="0">
                <a:latin typeface="ＭＳ Ｐゴシック" panose="020B0600070205080204" pitchFamily="50" charset="-128"/>
                <a:ea typeface="ＭＳ Ｐ明朝" panose="02020600040205080304" pitchFamily="18" charset="-128"/>
              </a:rPr>
              <a:t>・</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　</a:t>
            </a:r>
            <a:r>
              <a:rPr kumimoji="1" lang="ja-JP" altLang="en-US" sz="900" dirty="0" smtClean="0">
                <a:latin typeface="ＭＳ Ｐゴシック" panose="020B0600070205080204" pitchFamily="50" charset="-128"/>
                <a:ea typeface="ＭＳ Ｐ明朝" panose="02020600040205080304" pitchFamily="18" charset="-128"/>
              </a:rPr>
              <a:t> 創</a:t>
            </a:r>
            <a:r>
              <a:rPr kumimoji="1" lang="ja-JP" altLang="en-US" sz="900" dirty="0">
                <a:latin typeface="ＭＳ Ｐゴシック" panose="020B0600070205080204" pitchFamily="50" charset="-128"/>
                <a:ea typeface="ＭＳ Ｐ明朝" panose="02020600040205080304" pitchFamily="18" charset="-128"/>
              </a:rPr>
              <a:t>貨策の</a:t>
            </a:r>
            <a:r>
              <a:rPr kumimoji="1" lang="ja-JP" altLang="en-US" sz="900" dirty="0" smtClean="0">
                <a:latin typeface="ＭＳ Ｐゴシック" panose="020B0600070205080204" pitchFamily="50" charset="-128"/>
                <a:ea typeface="ＭＳ Ｐ明朝" panose="02020600040205080304" pitchFamily="18" charset="-128"/>
              </a:rPr>
              <a:t>推進</a:t>
            </a:r>
            <a:endParaRPr kumimoji="1" lang="ja-JP" altLang="en-US" sz="900" dirty="0">
              <a:latin typeface="ＭＳ Ｐゴシック" panose="020B0600070205080204" pitchFamily="50" charset="-128"/>
              <a:ea typeface="ＭＳ Ｐ明朝" panose="02020600040205080304" pitchFamily="18" charset="-128"/>
            </a:endParaRPr>
          </a:p>
        </p:txBody>
      </p:sp>
      <p:sp>
        <p:nvSpPr>
          <p:cNvPr id="125" name="テキスト ボックス 124"/>
          <p:cNvSpPr txBox="1"/>
          <p:nvPr/>
        </p:nvSpPr>
        <p:spPr>
          <a:xfrm>
            <a:off x="6538087" y="2854604"/>
            <a:ext cx="3173165" cy="661720"/>
          </a:xfrm>
          <a:prstGeom prst="rect">
            <a:avLst/>
          </a:prstGeom>
          <a:noFill/>
        </p:spPr>
        <p:txBody>
          <a:bodyPr wrap="square" rtlCol="0">
            <a:spAutoFit/>
          </a:bodyPr>
          <a:lstStyle/>
          <a:p>
            <a:pPr lvl="0">
              <a:defRPr/>
            </a:pPr>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コンテナ</a:t>
            </a:r>
            <a:r>
              <a:rPr kumimoji="1" lang="ja-JP" altLang="en-US" sz="1000" b="1" dirty="0">
                <a:latin typeface="HG丸ｺﾞｼｯｸM-PRO" panose="020F0600000000000000" pitchFamily="50" charset="-128"/>
                <a:ea typeface="HG丸ｺﾞｼｯｸM-PRO" panose="020F0600000000000000" pitchFamily="50" charset="-128"/>
              </a:rPr>
              <a:t>ターミナル</a:t>
            </a:r>
            <a:r>
              <a:rPr kumimoji="1" lang="ja-JP" altLang="en-US" sz="1000" b="1" dirty="0" smtClean="0">
                <a:latin typeface="HG丸ｺﾞｼｯｸM-PRO" panose="020F0600000000000000" pitchFamily="50" charset="-128"/>
                <a:ea typeface="HG丸ｺﾞｼｯｸM-PRO" panose="020F0600000000000000" pitchFamily="50" charset="-128"/>
              </a:rPr>
              <a:t>の効率化・生産性向上</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00" b="1" dirty="0">
              <a:latin typeface="HG丸ｺﾞｼｯｸM-PRO" panose="020F0600000000000000" pitchFamily="50" charset="-128"/>
              <a:ea typeface="HG丸ｺﾞｼｯｸM-PRO" panose="020F0600000000000000" pitchFamily="50"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 CONPAS</a:t>
            </a:r>
            <a:r>
              <a:rPr kumimoji="1" lang="ja-JP" altLang="en-US" sz="900" dirty="0">
                <a:latin typeface="ＭＳ Ｐ明朝" panose="02020600040205080304" pitchFamily="18" charset="-128"/>
                <a:ea typeface="ＭＳ Ｐ明朝" panose="02020600040205080304" pitchFamily="18" charset="-128"/>
              </a:rPr>
              <a:t>（新・港湾情報システム）の導入</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 AI</a:t>
            </a:r>
            <a:r>
              <a:rPr kumimoji="1" lang="ja-JP" altLang="en-US" sz="900" dirty="0">
                <a:latin typeface="ＭＳ Ｐ明朝" panose="02020600040205080304" pitchFamily="18" charset="-128"/>
                <a:ea typeface="ＭＳ Ｐ明朝" panose="02020600040205080304" pitchFamily="18" charset="-128"/>
              </a:rPr>
              <a:t>等を活用したターミナルの効率化・最適化</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smtClean="0">
                <a:latin typeface="ＭＳ Ｐ明朝" panose="02020600040205080304" pitchFamily="18" charset="-128"/>
                <a:ea typeface="ＭＳ Ｐ明朝" panose="02020600040205080304" pitchFamily="18" charset="-128"/>
              </a:rPr>
              <a:t>■ </a:t>
            </a:r>
            <a:r>
              <a:rPr kumimoji="1" lang="ja-JP" altLang="en-US" sz="900" dirty="0">
                <a:latin typeface="ＭＳ Ｐ明朝" panose="02020600040205080304" pitchFamily="18" charset="-128"/>
                <a:ea typeface="ＭＳ Ｐ明朝" panose="02020600040205080304" pitchFamily="18" charset="-128"/>
              </a:rPr>
              <a:t>コンテナラウンドユース（空コンテナ輸送を削減する仕組み）</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endParaRPr>
          </a:p>
        </p:txBody>
      </p:sp>
      <p:sp>
        <p:nvSpPr>
          <p:cNvPr id="128" name="角丸四角形 127"/>
          <p:cNvSpPr/>
          <p:nvPr/>
        </p:nvSpPr>
        <p:spPr>
          <a:xfrm>
            <a:off x="6468243" y="427209"/>
            <a:ext cx="6327014" cy="3162997"/>
          </a:xfrm>
          <a:prstGeom prst="roundRect">
            <a:avLst>
              <a:gd name="adj" fmla="val 226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テキスト ボックス 128"/>
          <p:cNvSpPr txBox="1"/>
          <p:nvPr/>
        </p:nvSpPr>
        <p:spPr>
          <a:xfrm>
            <a:off x="6486896" y="125855"/>
            <a:ext cx="2100441" cy="338554"/>
          </a:xfrm>
          <a:prstGeom prst="rect">
            <a:avLst/>
          </a:prstGeom>
          <a:noFill/>
        </p:spPr>
        <p:txBody>
          <a:bodyPr wrap="square" rtlCol="0">
            <a:spAutoFit/>
          </a:bodyPr>
          <a:lstStyle/>
          <a:p>
            <a:r>
              <a:rPr kumimoji="1" lang="ja-JP" altLang="en-US" sz="1600" b="1" dirty="0">
                <a:latin typeface="ＭＳ Ｐゴシック" panose="020B0600070205080204" pitchFamily="50" charset="-128"/>
                <a:ea typeface="ＭＳ Ｐゴシック" panose="020B0600070205080204" pitchFamily="50" charset="-128"/>
              </a:rPr>
              <a:t>２　具体的な取組み</a:t>
            </a:r>
          </a:p>
        </p:txBody>
      </p:sp>
      <p:sp>
        <p:nvSpPr>
          <p:cNvPr id="130" name="テキスト ボックス 129"/>
          <p:cNvSpPr txBox="1"/>
          <p:nvPr/>
        </p:nvSpPr>
        <p:spPr>
          <a:xfrm>
            <a:off x="0" y="2289980"/>
            <a:ext cx="1830920" cy="338554"/>
          </a:xfrm>
          <a:prstGeom prst="rect">
            <a:avLst/>
          </a:prstGeom>
          <a:noFill/>
        </p:spPr>
        <p:txBody>
          <a:bodyPr wrap="square" rtlCol="0">
            <a:spAutoFit/>
          </a:bodyPr>
          <a:lstStyle/>
          <a:p>
            <a:r>
              <a:rPr kumimoji="1" lang="ja-JP" altLang="en-US" sz="1600" b="1" dirty="0">
                <a:latin typeface="ＭＳ Ｐゴシック" panose="020B0600070205080204" pitchFamily="50" charset="-128"/>
                <a:ea typeface="ＭＳ Ｐゴシック" panose="020B0600070205080204" pitchFamily="50" charset="-128"/>
              </a:rPr>
              <a:t>１　コンセプト</a:t>
            </a:r>
          </a:p>
        </p:txBody>
      </p:sp>
      <p:sp>
        <p:nvSpPr>
          <p:cNvPr id="2" name="正方形/長方形 1">
            <a:extLst>
              <a:ext uri="{FF2B5EF4-FFF2-40B4-BE49-F238E27FC236}">
                <a16:creationId xmlns:a16="http://schemas.microsoft.com/office/drawing/2014/main" id="{15C4DA2F-720C-431F-B0C5-D600E38271B2}"/>
              </a:ext>
            </a:extLst>
          </p:cNvPr>
          <p:cNvSpPr/>
          <p:nvPr/>
        </p:nvSpPr>
        <p:spPr>
          <a:xfrm>
            <a:off x="6502231" y="9019741"/>
            <a:ext cx="2993396" cy="338554"/>
          </a:xfrm>
          <a:prstGeom prst="rect">
            <a:avLst/>
          </a:prstGeom>
        </p:spPr>
        <p:txBody>
          <a:bodyPr wrap="square">
            <a:spAutoFit/>
          </a:bodyPr>
          <a:lstStyle/>
          <a:p>
            <a:r>
              <a:rPr kumimoji="1" lang="ja-JP" altLang="en-US" sz="1600" b="1" dirty="0">
                <a:latin typeface="ＭＳ Ｐゴシック" panose="020B0600070205080204" pitchFamily="50" charset="-128"/>
                <a:ea typeface="ＭＳ Ｐゴシック" panose="020B0600070205080204" pitchFamily="50" charset="-128"/>
              </a:rPr>
              <a:t>３　今後のスケジュール（予定）</a:t>
            </a:r>
          </a:p>
        </p:txBody>
      </p:sp>
      <p:sp>
        <p:nvSpPr>
          <p:cNvPr id="19" name="二等辺三角形 18"/>
          <p:cNvSpPr/>
          <p:nvPr/>
        </p:nvSpPr>
        <p:spPr>
          <a:xfrm rot="5400000">
            <a:off x="9127514" y="1011489"/>
            <a:ext cx="440770" cy="90869"/>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9567280" y="736072"/>
            <a:ext cx="1941328" cy="637783"/>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u="sng" dirty="0">
                <a:solidFill>
                  <a:schemeClr val="tx1"/>
                </a:solidFill>
                <a:latin typeface="HG丸ｺﾞｼｯｸM-PRO" panose="020F0600000000000000" pitchFamily="50" charset="-128"/>
                <a:ea typeface="HG丸ｺﾞｼｯｸM-PRO" panose="020F0600000000000000" pitchFamily="50" charset="-128"/>
              </a:rPr>
              <a:t>目標</a:t>
            </a:r>
            <a:endParaRPr kumimoji="1" lang="en-US" altLang="ja-JP" sz="900" b="1" u="sng"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sz="200" b="1" u="sng"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700" dirty="0">
                <a:solidFill>
                  <a:schemeClr val="tx1"/>
                </a:solidFill>
                <a:latin typeface="HG丸ｺﾞｼｯｸM-PRO" panose="020F0600000000000000" pitchFamily="50" charset="-128"/>
                <a:ea typeface="HG丸ｺﾞｼｯｸM-PRO" panose="020F0600000000000000" pitchFamily="50" charset="-128"/>
              </a:rPr>
              <a:t>2020</a:t>
            </a:r>
            <a:r>
              <a:rPr kumimoji="1" lang="ja-JP" altLang="en-US" sz="700" dirty="0">
                <a:solidFill>
                  <a:schemeClr val="tx1"/>
                </a:solidFill>
                <a:latin typeface="HG丸ｺﾞｼｯｸM-PRO" panose="020F0600000000000000" pitchFamily="50" charset="-128"/>
                <a:ea typeface="HG丸ｺﾞｼｯｸM-PRO" panose="020F0600000000000000" pitchFamily="50" charset="-128"/>
              </a:rPr>
              <a:t>年代後半</a:t>
            </a:r>
          </a:p>
          <a:p>
            <a:pPr algn="ctr"/>
            <a:r>
              <a:rPr kumimoji="1" lang="ja-JP" altLang="en-US" sz="700" dirty="0">
                <a:solidFill>
                  <a:schemeClr val="tx1"/>
                </a:solidFill>
                <a:latin typeface="HG丸ｺﾞｼｯｸM-PRO" panose="020F0600000000000000" pitchFamily="50" charset="-128"/>
                <a:ea typeface="HG丸ｺﾞｼｯｸM-PRO" panose="020F0600000000000000" pitchFamily="50" charset="-128"/>
              </a:rPr>
              <a:t>外貿コンテナ取扱量（</a:t>
            </a:r>
            <a:r>
              <a:rPr kumimoji="1" lang="ja-JP" altLang="en-US" sz="700" dirty="0" smtClean="0">
                <a:solidFill>
                  <a:schemeClr val="tx1"/>
                </a:solidFill>
                <a:latin typeface="HG丸ｺﾞｼｯｸM-PRO" panose="020F0600000000000000" pitchFamily="50" charset="-128"/>
                <a:ea typeface="HG丸ｺﾞｼｯｸM-PRO" panose="020F0600000000000000" pitchFamily="50" charset="-128"/>
              </a:rPr>
              <a:t>大阪“みなと”）</a:t>
            </a:r>
            <a:endParaRPr kumimoji="1" lang="ja-JP" altLang="en-US" sz="7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4,050</a:t>
            </a: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万</a:t>
            </a:r>
            <a:r>
              <a:rPr kumimoji="1" lang="ja-JP" altLang="en-US" sz="800" b="1" dirty="0" smtClean="0">
                <a:solidFill>
                  <a:schemeClr val="tx1"/>
                </a:solidFill>
                <a:latin typeface="HG丸ｺﾞｼｯｸM-PRO" panose="020F0600000000000000" pitchFamily="50" charset="-128"/>
                <a:ea typeface="HG丸ｺﾞｼｯｸM-PRO" panose="020F0600000000000000" pitchFamily="50" charset="-128"/>
              </a:rPr>
              <a:t>トン</a:t>
            </a: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277</a:t>
            </a: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万</a:t>
            </a: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TEU)</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140595" y="3475836"/>
            <a:ext cx="6159404" cy="1725530"/>
            <a:chOff x="140595" y="3475836"/>
            <a:chExt cx="6159404" cy="1725530"/>
          </a:xfrm>
        </p:grpSpPr>
        <p:grpSp>
          <p:nvGrpSpPr>
            <p:cNvPr id="11" name="グループ化 10"/>
            <p:cNvGrpSpPr/>
            <p:nvPr/>
          </p:nvGrpSpPr>
          <p:grpSpPr>
            <a:xfrm>
              <a:off x="140595" y="3475836"/>
              <a:ext cx="6159404" cy="1725530"/>
              <a:chOff x="163240" y="3342708"/>
              <a:chExt cx="6159404" cy="1725530"/>
            </a:xfrm>
          </p:grpSpPr>
          <p:sp>
            <p:nvSpPr>
              <p:cNvPr id="15" name="楕円 14"/>
              <p:cNvSpPr/>
              <p:nvPr/>
            </p:nvSpPr>
            <p:spPr>
              <a:xfrm>
                <a:off x="1554005" y="3799799"/>
                <a:ext cx="1496821" cy="75369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246122" y="4746293"/>
                <a:ext cx="3970016" cy="266993"/>
              </a:xfrm>
              <a:prstGeom prst="roundRect">
                <a:avLst>
                  <a:gd name="adj" fmla="val 4531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防災</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安全・安心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良好な港湾環境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二等辺三角形 3"/>
              <p:cNvSpPr/>
              <p:nvPr/>
            </p:nvSpPr>
            <p:spPr>
              <a:xfrm rot="5400000">
                <a:off x="3757697" y="4002123"/>
                <a:ext cx="1466985" cy="314631"/>
              </a:xfrm>
              <a:prstGeom prst="triangle">
                <a:avLst>
                  <a:gd name="adj" fmla="val 495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4815491" y="3667143"/>
                <a:ext cx="1507153" cy="929045"/>
              </a:xfrm>
              <a:prstGeom prst="roundRect">
                <a:avLst>
                  <a:gd name="adj" fmla="val 26982"/>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solidFill>
                  <a:schemeClr val="tx1"/>
                </a:solidFill>
              </a:ln>
            </p:spPr>
            <p:txBody>
              <a:bodyPr wrap="square" rtlCol="0">
                <a:spAutoFit/>
              </a:bodyPr>
              <a:lstStyle/>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 大 阪 ・ 関 西 の</a:t>
                </a:r>
                <a:endParaRPr kumimoji="1" lang="en-US" altLang="ja-JP" sz="1100" dirty="0">
                  <a:latin typeface="HG丸ｺﾞｼｯｸM-PRO" panose="020F0600000000000000" pitchFamily="50" charset="-128"/>
                  <a:ea typeface="HG丸ｺﾞｼｯｸM-PRO" panose="020F0600000000000000" pitchFamily="50" charset="-128"/>
                </a:endParaRPr>
              </a:p>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経 済・産 業 活 動</a:t>
                </a:r>
                <a:endParaRPr kumimoji="1" lang="en-US" altLang="ja-JP" sz="1100" dirty="0">
                  <a:latin typeface="HG丸ｺﾞｼｯｸM-PRO" panose="020F0600000000000000" pitchFamily="50" charset="-128"/>
                  <a:ea typeface="HG丸ｺﾞｼｯｸM-PRO" panose="020F0600000000000000" pitchFamily="50" charset="-128"/>
                </a:endParaRPr>
              </a:p>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の 発 展</a:t>
                </a:r>
              </a:p>
            </p:txBody>
          </p:sp>
          <p:sp>
            <p:nvSpPr>
              <p:cNvPr id="84" name="角丸四角形 83"/>
              <p:cNvSpPr/>
              <p:nvPr/>
            </p:nvSpPr>
            <p:spPr>
              <a:xfrm>
                <a:off x="305834" y="4172168"/>
                <a:ext cx="1567172"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ヒ　ト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クルーズ・まちづくり</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（「お断りゼロ」など）</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1473681" y="3425436"/>
                <a:ext cx="1620000"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モ　ノ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港湾物流</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（コンテナ・中古車など）</a:t>
                </a:r>
              </a:p>
            </p:txBody>
          </p:sp>
          <p:sp>
            <p:nvSpPr>
              <p:cNvPr id="85" name="角丸四角形 84"/>
              <p:cNvSpPr/>
              <p:nvPr/>
            </p:nvSpPr>
            <p:spPr>
              <a:xfrm>
                <a:off x="2745492" y="4171974"/>
                <a:ext cx="1432806"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コ　ト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システム</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（組織統合・効率化）</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9" name="角丸四角形 98"/>
              <p:cNvSpPr/>
              <p:nvPr/>
            </p:nvSpPr>
            <p:spPr>
              <a:xfrm>
                <a:off x="163240" y="3342708"/>
                <a:ext cx="4116357" cy="1725530"/>
              </a:xfrm>
              <a:prstGeom prst="roundRect">
                <a:avLst>
                  <a:gd name="adj" fmla="val 5509"/>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楕円 17"/>
            <p:cNvSpPr/>
            <p:nvPr/>
          </p:nvSpPr>
          <p:spPr>
            <a:xfrm>
              <a:off x="1767024" y="4035484"/>
              <a:ext cx="1025491" cy="49620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t>相乗効果</a:t>
              </a:r>
            </a:p>
          </p:txBody>
        </p:sp>
      </p:grpSp>
      <p:sp>
        <p:nvSpPr>
          <p:cNvPr id="20" name="角丸四角形 19"/>
          <p:cNvSpPr/>
          <p:nvPr/>
        </p:nvSpPr>
        <p:spPr>
          <a:xfrm>
            <a:off x="140595" y="5252539"/>
            <a:ext cx="3023559" cy="4196262"/>
          </a:xfrm>
          <a:prstGeom prst="roundRect">
            <a:avLst>
              <a:gd name="adj" fmla="val 4473"/>
            </a:avLst>
          </a:prstGeom>
          <a:gradFill flip="none" rotWithShape="1">
            <a:gsLst>
              <a:gs pos="30000">
                <a:schemeClr val="accent2">
                  <a:lumMod val="5000"/>
                  <a:lumOff val="95000"/>
                </a:schemeClr>
              </a:gs>
              <a:gs pos="100000">
                <a:schemeClr val="accent2">
                  <a:lumMod val="45000"/>
                  <a:lumOff val="55000"/>
                </a:schemeClr>
              </a:gs>
              <a:gs pos="100000">
                <a:schemeClr val="accent2">
                  <a:lumMod val="45000"/>
                  <a:lumOff val="55000"/>
                </a:schemeClr>
              </a:gs>
              <a:gs pos="100000">
                <a:schemeClr val="accent2">
                  <a:lumMod val="30000"/>
                  <a:lumOff val="70000"/>
                </a:schemeClr>
              </a:gs>
            </a:gsLst>
            <a:lin ang="13500000" scaled="1"/>
            <a:tileRect/>
          </a:gradFill>
          <a:ln w="6350">
            <a:solidFill>
              <a:schemeClr val="tx1"/>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≪大阪港湾局が進める主な取組み≫</a:t>
            </a:r>
          </a:p>
          <a:p>
            <a:pPr>
              <a:lnSpc>
                <a:spcPct val="150000"/>
              </a:lnSpc>
            </a:pPr>
            <a:endParaRPr kumimoji="1" lang="en-US" altLang="ja-JP" sz="600" b="1"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大阪港と府営港湾での各港の特性</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活かした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集貨・創貨の推進</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府市共同セミナー等</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ポートセールス</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の充実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強化</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大阪港と府営港湾で更なる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クルーズ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船の誘致（お断りゼロ）の実現</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環境にやさしい港づくり</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夢洲を中心とした海上交通の更</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なる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充実</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港湾利用者の許認可申請窓口の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共通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化など</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、利用者サービスの向上</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被災時におけるオール大阪での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復旧</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対応など</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、防災機能の強化</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など</a:t>
            </a:r>
            <a:endParaRPr kumimoji="1" lang="ja-JP" altLang="en-US" sz="1200" dirty="0">
              <a:solidFill>
                <a:schemeClr val="tx1"/>
              </a:solidFill>
            </a:endParaRPr>
          </a:p>
        </p:txBody>
      </p:sp>
      <p:sp>
        <p:nvSpPr>
          <p:cNvPr id="83" name="テキスト ボックス 82"/>
          <p:cNvSpPr txBox="1"/>
          <p:nvPr/>
        </p:nvSpPr>
        <p:spPr>
          <a:xfrm>
            <a:off x="3861026" y="5319840"/>
            <a:ext cx="1874262" cy="261610"/>
          </a:xfrm>
          <a:prstGeom prst="rect">
            <a:avLst/>
          </a:prstGeom>
          <a:noFill/>
          <a:ln>
            <a:noFill/>
          </a:ln>
        </p:spPr>
        <p:txBody>
          <a:bodyPr wrap="square" rtlCol="0">
            <a:spAutoFit/>
          </a:bodyPr>
          <a:lstStyle/>
          <a:p>
            <a:pPr algn="ctr"/>
            <a:r>
              <a:rPr kumimoji="1" lang="ja-JP" altLang="en-US" sz="1100" dirty="0">
                <a:latin typeface="HG丸ｺﾞｼｯｸM-PRO" panose="020F0600000000000000" pitchFamily="50" charset="-128"/>
                <a:ea typeface="HG丸ｺﾞｼｯｸM-PRO" panose="020F0600000000000000" pitchFamily="50" charset="-128"/>
              </a:rPr>
              <a:t>大阪港湾局の</a:t>
            </a:r>
            <a:r>
              <a:rPr kumimoji="1" lang="ja-JP" altLang="en-US" sz="1100" dirty="0" smtClean="0">
                <a:latin typeface="HG丸ｺﾞｼｯｸM-PRO" panose="020F0600000000000000" pitchFamily="50" charset="-128"/>
                <a:ea typeface="HG丸ｺﾞｼｯｸM-PRO" panose="020F0600000000000000" pitchFamily="50" charset="-128"/>
              </a:rPr>
              <a:t>所管区域</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178" name="角丸四角形 177"/>
          <p:cNvSpPr/>
          <p:nvPr/>
        </p:nvSpPr>
        <p:spPr>
          <a:xfrm>
            <a:off x="6591517" y="8647385"/>
            <a:ext cx="1332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物流機能の強化</a:t>
            </a:r>
          </a:p>
        </p:txBody>
      </p:sp>
      <p:sp>
        <p:nvSpPr>
          <p:cNvPr id="182" name="テキスト ボックス 181">
            <a:extLst>
              <a:ext uri="{FF2B5EF4-FFF2-40B4-BE49-F238E27FC236}">
                <a16:creationId xmlns:a16="http://schemas.microsoft.com/office/drawing/2014/main" id="{E7355260-EAAC-4E5D-9599-9A078897A506}"/>
              </a:ext>
            </a:extLst>
          </p:cNvPr>
          <p:cNvSpPr txBox="1"/>
          <p:nvPr/>
        </p:nvSpPr>
        <p:spPr>
          <a:xfrm>
            <a:off x="6536167" y="2308992"/>
            <a:ext cx="3006011" cy="523220"/>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堺泉北港の内航</a:t>
            </a:r>
            <a:r>
              <a:rPr kumimoji="1" lang="en-US" altLang="ja-JP" sz="1000" b="1" dirty="0" smtClean="0">
                <a:latin typeface="HG丸ｺﾞｼｯｸM-PRO" panose="020F0600000000000000" pitchFamily="50" charset="-128"/>
                <a:ea typeface="HG丸ｺﾞｼｯｸM-PRO" panose="020F0600000000000000" pitchFamily="50" charset="-128"/>
              </a:rPr>
              <a:t>RORO</a:t>
            </a:r>
            <a:r>
              <a:rPr kumimoji="1" lang="ja-JP" altLang="en-US" sz="1000" b="1" dirty="0" smtClean="0">
                <a:latin typeface="HG丸ｺﾞｼｯｸM-PRO" panose="020F0600000000000000" pitchFamily="50" charset="-128"/>
                <a:ea typeface="HG丸ｺﾞｼｯｸM-PRO" panose="020F0600000000000000" pitchFamily="50" charset="-128"/>
              </a:rPr>
              <a:t>等の機能強化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ja-JP" altLang="en-US"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■堺泉北港の埠頭再編（ターミナル整備、ヤード拡充</a:t>
            </a:r>
          </a:p>
          <a:p>
            <a:r>
              <a:rPr kumimoji="1" lang="ja-JP" altLang="en-US" sz="900" dirty="0">
                <a:latin typeface="ＭＳ Ｐ明朝" panose="02020600040205080304" pitchFamily="18" charset="-128"/>
                <a:ea typeface="ＭＳ Ｐ明朝" panose="02020600040205080304" pitchFamily="18" charset="-128"/>
              </a:rPr>
              <a:t>   等）に</a:t>
            </a:r>
            <a:r>
              <a:rPr kumimoji="1" lang="ja-JP" altLang="en-US" sz="900" dirty="0" smtClean="0">
                <a:latin typeface="ＭＳ Ｐ明朝" panose="02020600040205080304" pitchFamily="18" charset="-128"/>
                <a:ea typeface="ＭＳ Ｐ明朝" panose="02020600040205080304" pitchFamily="18" charset="-128"/>
              </a:rPr>
              <a:t>よる内航</a:t>
            </a:r>
            <a:r>
              <a:rPr kumimoji="1" lang="ja-JP" altLang="en-US" sz="900" dirty="0">
                <a:latin typeface="ＭＳ Ｐ明朝" panose="02020600040205080304" pitchFamily="18" charset="-128"/>
                <a:ea typeface="ＭＳ Ｐ明朝" panose="02020600040205080304" pitchFamily="18" charset="-128"/>
              </a:rPr>
              <a:t>ＲＯＲＯ等の機能</a:t>
            </a:r>
            <a:r>
              <a:rPr kumimoji="1" lang="ja-JP" altLang="en-US" sz="900" dirty="0" smtClean="0">
                <a:latin typeface="ＭＳ Ｐ明朝" panose="02020600040205080304" pitchFamily="18" charset="-128"/>
                <a:ea typeface="ＭＳ Ｐ明朝" panose="02020600040205080304" pitchFamily="18" charset="-128"/>
              </a:rPr>
              <a:t>強化（</a:t>
            </a:r>
            <a:r>
              <a:rPr kumimoji="1" lang="ja-JP" altLang="en-US" sz="900" dirty="0">
                <a:latin typeface="ＭＳ Ｐ明朝" panose="02020600040205080304" pitchFamily="18" charset="-128"/>
                <a:ea typeface="ＭＳ Ｐ明朝" panose="02020600040205080304" pitchFamily="18" charset="-128"/>
              </a:rPr>
              <a:t>助松・汐見沖埠頭</a:t>
            </a:r>
            <a:r>
              <a:rPr kumimoji="1" lang="ja-JP" altLang="en-US" sz="900" dirty="0" smtClean="0">
                <a:latin typeface="ＭＳ Ｐ明朝" panose="02020600040205080304" pitchFamily="18" charset="-128"/>
                <a:ea typeface="ＭＳ Ｐ明朝" panose="02020600040205080304" pitchFamily="18" charset="-128"/>
              </a:rPr>
              <a:t>）</a:t>
            </a:r>
            <a:endParaRPr kumimoji="1" lang="ja-JP" altLang="en-US" sz="900" dirty="0">
              <a:latin typeface="ＭＳ Ｐ明朝" panose="02020600040205080304" pitchFamily="18" charset="-128"/>
              <a:ea typeface="ＭＳ Ｐ明朝" panose="02020600040205080304" pitchFamily="18" charset="-128"/>
            </a:endParaRPr>
          </a:p>
        </p:txBody>
      </p:sp>
      <p:sp>
        <p:nvSpPr>
          <p:cNvPr id="202" name="テキスト ボックス 201"/>
          <p:cNvSpPr txBox="1"/>
          <p:nvPr/>
        </p:nvSpPr>
        <p:spPr>
          <a:xfrm>
            <a:off x="9645277" y="4682691"/>
            <a:ext cx="314241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rPr>
              <a:t>沿岸</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市町のまちづくりと併せた、賑わい</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憩いの創出に協力</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endParaRPr>
          </a:p>
        </p:txBody>
      </p:sp>
      <p:sp>
        <p:nvSpPr>
          <p:cNvPr id="196" name="テキスト ボックス 195"/>
          <p:cNvSpPr txBox="1"/>
          <p:nvPr/>
        </p:nvSpPr>
        <p:spPr>
          <a:xfrm>
            <a:off x="9715471" y="6846336"/>
            <a:ext cx="2942660" cy="507831"/>
          </a:xfrm>
          <a:prstGeom prst="rect">
            <a:avLst/>
          </a:prstGeom>
          <a:noFill/>
        </p:spPr>
        <p:txBody>
          <a:bodyPr wrap="square" rtlCol="0">
            <a:spAutoFit/>
          </a:bodyPr>
          <a:lstStyle/>
          <a:p>
            <a:pPr lvl="0">
              <a:defRPr/>
            </a:pPr>
            <a:r>
              <a:rPr kumimoji="1" lang="ja-JP" altLang="en-US" sz="900" dirty="0" smtClean="0">
                <a:latin typeface="ＭＳ Ｐ明朝" panose="02020600040205080304" pitchFamily="18" charset="-128"/>
                <a:ea typeface="ＭＳ Ｐ明朝" panose="02020600040205080304" pitchFamily="18" charset="-128"/>
              </a:rPr>
              <a:t>■親水空間や水辺空間</a:t>
            </a:r>
            <a:r>
              <a:rPr kumimoji="1" lang="ja-JP" altLang="en-US" sz="900" dirty="0">
                <a:latin typeface="ＭＳ Ｐ明朝" panose="02020600040205080304" pitchFamily="18" charset="-128"/>
                <a:ea typeface="ＭＳ Ｐ明朝" panose="02020600040205080304" pitchFamily="18" charset="-128"/>
              </a:rPr>
              <a:t>の整備・</a:t>
            </a:r>
            <a:r>
              <a:rPr kumimoji="1" lang="ja-JP" altLang="en-US" sz="900" dirty="0" smtClean="0">
                <a:latin typeface="ＭＳ Ｐ明朝" panose="02020600040205080304" pitchFamily="18" charset="-128"/>
                <a:ea typeface="ＭＳ Ｐ明朝" panose="02020600040205080304" pitchFamily="18" charset="-128"/>
              </a:rPr>
              <a:t>保全の推進</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■地域住民などが参画した美しい港湾・</a:t>
            </a:r>
            <a:r>
              <a:rPr kumimoji="1" lang="ja-JP" altLang="en-US" sz="900" dirty="0" smtClean="0">
                <a:latin typeface="ＭＳ Ｐ明朝" panose="02020600040205080304" pitchFamily="18" charset="-128"/>
                <a:ea typeface="ＭＳ Ｐ明朝" panose="02020600040205080304" pitchFamily="18" charset="-128"/>
              </a:rPr>
              <a:t>海岸づくり</a:t>
            </a:r>
            <a:endParaRPr kumimoji="1" lang="en-US" altLang="ja-JP" sz="900" dirty="0" smtClean="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　</a:t>
            </a:r>
            <a:r>
              <a:rPr kumimoji="1" lang="ja-JP" altLang="en-US" sz="900" dirty="0" smtClean="0">
                <a:latin typeface="ＭＳ Ｐ明朝" panose="02020600040205080304" pitchFamily="18" charset="-128"/>
                <a:ea typeface="ＭＳ Ｐ明朝" panose="02020600040205080304" pitchFamily="18" charset="-128"/>
              </a:rPr>
              <a:t> の推進</a:t>
            </a:r>
            <a:endParaRPr kumimoji="1" lang="en-US" altLang="ja-JP" sz="900" dirty="0" smtClean="0">
              <a:latin typeface="ＭＳ Ｐ明朝" panose="02020600040205080304" pitchFamily="18" charset="-128"/>
              <a:ea typeface="ＭＳ Ｐ明朝" panose="02020600040205080304" pitchFamily="18" charset="-128"/>
            </a:endParaRPr>
          </a:p>
        </p:txBody>
      </p:sp>
      <p:sp>
        <p:nvSpPr>
          <p:cNvPr id="205" name="テキスト ボックス 204"/>
          <p:cNvSpPr txBox="1"/>
          <p:nvPr/>
        </p:nvSpPr>
        <p:spPr>
          <a:xfrm>
            <a:off x="9651718" y="4049573"/>
            <a:ext cx="313968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dirty="0" smtClean="0">
                <a:latin typeface="ＭＳ Ｐ明朝" panose="02020600040205080304" pitchFamily="18" charset="-128"/>
                <a:ea typeface="ＭＳ Ｐ明朝" panose="02020600040205080304" pitchFamily="18" charset="-128"/>
              </a:rPr>
              <a:t>国際観光</a:t>
            </a:r>
            <a:r>
              <a:rPr kumimoji="1" lang="ja-JP" altLang="en-US" sz="900" dirty="0">
                <a:latin typeface="ＭＳ Ｐ明朝" panose="02020600040205080304" pitchFamily="18" charset="-128"/>
                <a:ea typeface="ＭＳ Ｐ明朝" panose="02020600040205080304" pitchFamily="18" charset="-128"/>
              </a:rPr>
              <a:t>拠点</a:t>
            </a:r>
            <a:r>
              <a:rPr kumimoji="1" lang="ja-JP" altLang="en-US" sz="900" dirty="0" smtClean="0">
                <a:latin typeface="ＭＳ Ｐ明朝" panose="02020600040205080304" pitchFamily="18" charset="-128"/>
                <a:ea typeface="ＭＳ Ｐ明朝" panose="02020600040205080304" pitchFamily="18" charset="-128"/>
              </a:rPr>
              <a:t>の</a:t>
            </a:r>
            <a:r>
              <a:rPr kumimoji="1" lang="ja-JP" altLang="en-US" sz="900" dirty="0">
                <a:latin typeface="ＭＳ Ｐ明朝" panose="02020600040205080304" pitchFamily="18" charset="-128"/>
                <a:ea typeface="ＭＳ Ｐ明朝" panose="02020600040205080304" pitchFamily="18" charset="-128"/>
              </a:rPr>
              <a:t>形成</a:t>
            </a:r>
            <a:r>
              <a:rPr kumimoji="1" lang="ja-JP" altLang="en-US" sz="900" dirty="0" smtClean="0">
                <a:latin typeface="ＭＳ Ｐ明朝" panose="02020600040205080304" pitchFamily="18" charset="-128"/>
                <a:ea typeface="ＭＳ Ｐ明朝" panose="02020600040205080304" pitchFamily="18" charset="-128"/>
              </a:rPr>
              <a:t>を</a:t>
            </a:r>
            <a:r>
              <a:rPr kumimoji="1" lang="ja-JP" altLang="en-US" sz="900" dirty="0">
                <a:latin typeface="ＭＳ Ｐ明朝" panose="02020600040205080304" pitchFamily="18" charset="-128"/>
                <a:ea typeface="ＭＳ Ｐ明朝" panose="02020600040205080304" pitchFamily="18" charset="-128"/>
              </a:rPr>
              <a:t>めざ</a:t>
            </a:r>
            <a:r>
              <a:rPr kumimoji="1" lang="ja-JP" altLang="en-US" sz="900" dirty="0" smtClean="0">
                <a:latin typeface="ＭＳ Ｐ明朝" panose="02020600040205080304" pitchFamily="18" charset="-128"/>
                <a:ea typeface="ＭＳ Ｐ明朝" panose="02020600040205080304" pitchFamily="18" charset="-128"/>
              </a:rPr>
              <a:t>す</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夢洲と、</a:t>
            </a:r>
            <a:r>
              <a:rPr kumimoji="1" lang="ja-JP" altLang="en-US" sz="900" dirty="0" smtClean="0">
                <a:latin typeface="ＭＳ Ｐ明朝" panose="02020600040205080304" pitchFamily="18" charset="-128"/>
                <a:ea typeface="ＭＳ Ｐ明朝" panose="02020600040205080304" pitchFamily="18" charset="-128"/>
              </a:rPr>
              <a:t>関西国際</a:t>
            </a:r>
            <a:r>
              <a:rPr kumimoji="1" lang="ja-JP" altLang="en-US" sz="900" dirty="0">
                <a:latin typeface="ＭＳ Ｐ明朝" panose="02020600040205080304" pitchFamily="18" charset="-128"/>
                <a:ea typeface="ＭＳ Ｐ明朝" panose="02020600040205080304" pitchFamily="18" charset="-128"/>
              </a:rPr>
              <a:t>空港</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等を</a:t>
            </a:r>
            <a:endParaRPr kumimoji="1" lang="en-US" altLang="ja-JP"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noProof="0" dirty="0" smtClean="0">
                <a:latin typeface="ＭＳ Ｐ明朝" panose="02020600040205080304" pitchFamily="18" charset="-128"/>
                <a:ea typeface="ＭＳ Ｐ明朝" panose="02020600040205080304" pitchFamily="18" charset="-128"/>
              </a:rPr>
              <a:t>   </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つなぐ海上交通ネットワークの形成</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endParaRPr>
          </a:p>
        </p:txBody>
      </p:sp>
      <p:sp>
        <p:nvSpPr>
          <p:cNvPr id="183" name="テキスト ボックス 182"/>
          <p:cNvSpPr txBox="1"/>
          <p:nvPr/>
        </p:nvSpPr>
        <p:spPr>
          <a:xfrm>
            <a:off x="6561263" y="8136645"/>
            <a:ext cx="2931359" cy="507831"/>
          </a:xfrm>
          <a:prstGeom prst="rect">
            <a:avLst/>
          </a:prstGeom>
          <a:noFill/>
        </p:spPr>
        <p:txBody>
          <a:bodyPr wrap="square" rtlCol="0">
            <a:spAutoFit/>
          </a:bodyPr>
          <a:lstStyle/>
          <a:p>
            <a:pPr>
              <a:defRPr/>
            </a:pP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継続更新申請の受付窓口の拡大</a:t>
            </a:r>
            <a:endParaRPr kumimoji="1" lang="en-US" altLang="ja-JP"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■上屋、荷さばき地の空き状況など府市港湾全体の情報</a:t>
            </a:r>
            <a:endPar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dirty="0">
                <a:solidFill>
                  <a:prstClr val="black"/>
                </a:solidFill>
                <a:latin typeface="ＭＳ Ｐ明朝" panose="02020600040205080304" pitchFamily="18" charset="-128"/>
                <a:ea typeface="ＭＳ Ｐ明朝" panose="02020600040205080304" pitchFamily="18" charset="-128"/>
              </a:rPr>
              <a:t>　</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 </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提供</a:t>
            </a:r>
            <a:endPar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p:txBody>
      </p:sp>
      <p:sp>
        <p:nvSpPr>
          <p:cNvPr id="204" name="テキスト ボックス 203"/>
          <p:cNvSpPr txBox="1"/>
          <p:nvPr/>
        </p:nvSpPr>
        <p:spPr>
          <a:xfrm>
            <a:off x="9637802" y="3103539"/>
            <a:ext cx="3330756" cy="384721"/>
          </a:xfrm>
          <a:prstGeom prst="rect">
            <a:avLst/>
          </a:prstGeom>
          <a:noFill/>
        </p:spPr>
        <p:txBody>
          <a:bodyPr wrap="square" rtlCol="0">
            <a:spAutoFit/>
          </a:bodyPr>
          <a:lstStyle/>
          <a:p>
            <a:pPr>
              <a:defRPr/>
            </a:pPr>
            <a:r>
              <a:rPr kumimoji="1" lang="en-US" altLang="ja-JP" sz="1000" b="1" noProof="0"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大阪湾のエネルギー拠点としての機能</a:t>
            </a:r>
            <a:r>
              <a:rPr kumimoji="1" lang="ja-JP" altLang="en-US" sz="1000" b="1" dirty="0" smtClean="0">
                <a:latin typeface="HG丸ｺﾞｼｯｸM-PRO" panose="020F0600000000000000" pitchFamily="50" charset="-128"/>
                <a:ea typeface="HG丸ｺﾞｼｯｸM-PRO" panose="020F0600000000000000" pitchFamily="50" charset="-128"/>
              </a:rPr>
              <a:t>維持・</a:t>
            </a:r>
            <a:r>
              <a:rPr kumimoji="1" lang="ja-JP" altLang="en-US" sz="1000" b="1" dirty="0">
                <a:latin typeface="HG丸ｺﾞｼｯｸM-PRO" panose="020F0600000000000000" pitchFamily="50" charset="-128"/>
                <a:ea typeface="HG丸ｺﾞｼｯｸM-PRO" panose="020F0600000000000000" pitchFamily="50" charset="-128"/>
              </a:rPr>
              <a:t>強化</a:t>
            </a:r>
            <a:r>
              <a:rPr kumimoji="1" lang="en-US" altLang="ja-JP" sz="1000" b="1" noProof="0" dirty="0" smtClean="0">
                <a:latin typeface="HG丸ｺﾞｼｯｸM-PRO" panose="020F0600000000000000" pitchFamily="50" charset="-128"/>
                <a:ea typeface="HG丸ｺﾞｼｯｸM-PRO" panose="020F0600000000000000" pitchFamily="50" charset="-128"/>
              </a:rPr>
              <a:t>】</a:t>
            </a:r>
          </a:p>
          <a:p>
            <a:pPr lvl="0">
              <a:defRPr/>
            </a:pPr>
            <a:r>
              <a:rPr kumimoji="1" lang="ja-JP" altLang="en-US" sz="900" dirty="0" smtClean="0">
                <a:latin typeface="ＭＳ Ｐ明朝" panose="02020600040205080304" pitchFamily="18" charset="-128"/>
                <a:ea typeface="ＭＳ Ｐ明朝" panose="02020600040205080304" pitchFamily="18" charset="-128"/>
              </a:rPr>
              <a:t>■原油や</a:t>
            </a:r>
            <a:r>
              <a:rPr kumimoji="1" lang="en-US" altLang="ja-JP" sz="900" dirty="0" smtClean="0">
                <a:latin typeface="ＭＳ Ｐ明朝" panose="02020600040205080304" pitchFamily="18" charset="-128"/>
                <a:ea typeface="ＭＳ Ｐ明朝" panose="02020600040205080304" pitchFamily="18" charset="-128"/>
              </a:rPr>
              <a:t>LNG</a:t>
            </a:r>
            <a:r>
              <a:rPr kumimoji="1" lang="ja-JP" altLang="en-US" sz="900" dirty="0" smtClean="0">
                <a:latin typeface="ＭＳ Ｐ明朝" panose="02020600040205080304" pitchFamily="18" charset="-128"/>
                <a:ea typeface="ＭＳ Ｐ明朝" panose="02020600040205080304" pitchFamily="18" charset="-128"/>
              </a:rPr>
              <a:t>などの安定供給するための機能維持・拡大</a:t>
            </a:r>
            <a:endParaRPr kumimoji="1" lang="en-US" altLang="ja-JP" sz="900" dirty="0">
              <a:latin typeface="ＭＳ Ｐ明朝" panose="02020600040205080304" pitchFamily="18" charset="-128"/>
              <a:ea typeface="ＭＳ Ｐ明朝" panose="02020600040205080304" pitchFamily="18" charset="-128"/>
            </a:endParaRPr>
          </a:p>
        </p:txBody>
      </p:sp>
      <p:pic>
        <p:nvPicPr>
          <p:cNvPr id="30" name="図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3152" y="5542740"/>
            <a:ext cx="3194658" cy="3426104"/>
          </a:xfrm>
          <a:prstGeom prst="rect">
            <a:avLst/>
          </a:prstGeom>
        </p:spPr>
      </p:pic>
      <p:sp>
        <p:nvSpPr>
          <p:cNvPr id="124" name="角丸四角形 123"/>
          <p:cNvSpPr/>
          <p:nvPr/>
        </p:nvSpPr>
        <p:spPr>
          <a:xfrm>
            <a:off x="9668250" y="7958077"/>
            <a:ext cx="2340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防災機能の強化（ＢＣＰを改善・改良</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811959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2216</TotalTime>
  <Words>1345</Words>
  <Application>Microsoft Office PowerPoint</Application>
  <PresentationFormat>A3 297x420 mm</PresentationFormat>
  <Paragraphs>123</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ＭＳ Ｐゴシック</vt:lpstr>
      <vt:lpstr>ＭＳ Ｐ明朝</vt:lpstr>
      <vt:lpstr>ＭＳ 明朝</vt:lpstr>
      <vt:lpstr>游ゴシック</vt:lpstr>
      <vt:lpstr>游ゴシック Light</vt:lpstr>
      <vt:lpstr>Arial</vt:lpstr>
      <vt:lpstr>Calibri</vt:lpstr>
      <vt:lpstr>Calibri Light</vt:lpstr>
      <vt:lpstr>Century</vt:lpstr>
      <vt:lpstr>Wingdings</vt:lpstr>
      <vt:lpstr>Office テーマ</vt:lpstr>
      <vt:lpstr>大阪“みなと”ビジョン（素案）　【概要版】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中岸　佑二</dc:creator>
  <cp:lastModifiedBy>北尾　栄治</cp:lastModifiedBy>
  <cp:revision>234</cp:revision>
  <cp:lastPrinted>2020-08-05T06:04:31Z</cp:lastPrinted>
  <dcterms:created xsi:type="dcterms:W3CDTF">2020-05-14T00:34:40Z</dcterms:created>
  <dcterms:modified xsi:type="dcterms:W3CDTF">2020-08-31T08:06:55Z</dcterms:modified>
</cp:coreProperties>
</file>