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9" r:id="rId5"/>
  </p:sldIdLst>
  <p:sldSz cx="12801600" cy="9601200" type="A3"/>
  <p:notesSz cx="9939338" cy="6807200"/>
  <p:defaultTextStyle>
    <a:defPPr>
      <a:defRPr lang="ja-JP"/>
    </a:defPPr>
    <a:lvl1pPr marL="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50" autoAdjust="0"/>
    <p:restoredTop sz="99638" autoAdjust="0"/>
  </p:normalViewPr>
  <p:slideViewPr>
    <p:cSldViewPr>
      <p:cViewPr>
        <p:scale>
          <a:sx n="75" d="100"/>
          <a:sy n="75" d="100"/>
        </p:scale>
        <p:origin x="-426" y="1458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6888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275" y="0"/>
            <a:ext cx="430847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5984E8-3855-41EB-AABD-1349A18638C2}" type="datetimeFigureOut">
              <a:rPr kumimoji="1" lang="ja-JP" altLang="en-US" smtClean="0"/>
              <a:t>2016/5/23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268663" y="511175"/>
            <a:ext cx="3403600" cy="2552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775" y="3233738"/>
            <a:ext cx="7951788" cy="30622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65888"/>
            <a:ext cx="4306888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275" y="6465888"/>
            <a:ext cx="430847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A422D6-F9D3-408E-AE63-E7AB5B5D5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168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48CC-28D5-4DB3-82F9-8A5F8BBEF9CC}" type="datetimeFigureOut">
              <a:rPr kumimoji="1" lang="ja-JP" altLang="en-US" smtClean="0"/>
              <a:t>2016/5/23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0A87-419F-4792-9DFA-8C0DC6CD7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4093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48CC-28D5-4DB3-82F9-8A5F8BBEF9CC}" type="datetimeFigureOut">
              <a:rPr kumimoji="1" lang="ja-JP" altLang="en-US" smtClean="0"/>
              <a:t>2016/5/23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0A87-419F-4792-9DFA-8C0DC6CD7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6906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48CC-28D5-4DB3-82F9-8A5F8BBEF9CC}" type="datetimeFigureOut">
              <a:rPr kumimoji="1" lang="ja-JP" altLang="en-US" smtClean="0"/>
              <a:t>2016/5/23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0A87-419F-4792-9DFA-8C0DC6CD7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6624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48CC-28D5-4DB3-82F9-8A5F8BBEF9CC}" type="datetimeFigureOut">
              <a:rPr kumimoji="1" lang="ja-JP" altLang="en-US" smtClean="0"/>
              <a:t>2016/5/23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0A87-419F-4792-9DFA-8C0DC6CD7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0320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48CC-28D5-4DB3-82F9-8A5F8BBEF9CC}" type="datetimeFigureOut">
              <a:rPr kumimoji="1" lang="ja-JP" altLang="en-US" smtClean="0"/>
              <a:t>2016/5/23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0A87-419F-4792-9DFA-8C0DC6CD7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9946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48CC-28D5-4DB3-82F9-8A5F8BBEF9CC}" type="datetimeFigureOut">
              <a:rPr kumimoji="1" lang="ja-JP" altLang="en-US" smtClean="0"/>
              <a:t>2016/5/23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0A87-419F-4792-9DFA-8C0DC6CD7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1433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48CC-28D5-4DB3-82F9-8A5F8BBEF9CC}" type="datetimeFigureOut">
              <a:rPr kumimoji="1" lang="ja-JP" altLang="en-US" smtClean="0"/>
              <a:t>2016/5/23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0A87-419F-4792-9DFA-8C0DC6CD7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6462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48CC-28D5-4DB3-82F9-8A5F8BBEF9CC}" type="datetimeFigureOut">
              <a:rPr kumimoji="1" lang="ja-JP" altLang="en-US" smtClean="0"/>
              <a:t>2016/5/23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0A87-419F-4792-9DFA-8C0DC6CD7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2980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48CC-28D5-4DB3-82F9-8A5F8BBEF9CC}" type="datetimeFigureOut">
              <a:rPr kumimoji="1" lang="ja-JP" altLang="en-US" smtClean="0"/>
              <a:t>2016/5/23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0A87-419F-4792-9DFA-8C0DC6CD7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9479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48CC-28D5-4DB3-82F9-8A5F8BBEF9CC}" type="datetimeFigureOut">
              <a:rPr kumimoji="1" lang="ja-JP" altLang="en-US" smtClean="0"/>
              <a:t>2016/5/23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0A87-419F-4792-9DFA-8C0DC6CD7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8524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48CC-28D5-4DB3-82F9-8A5F8BBEF9CC}" type="datetimeFigureOut">
              <a:rPr kumimoji="1" lang="ja-JP" altLang="en-US" smtClean="0"/>
              <a:t>2016/5/23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0A87-419F-4792-9DFA-8C0DC6CD7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0787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A48CC-28D5-4DB3-82F9-8A5F8BBEF9CC}" type="datetimeFigureOut">
              <a:rPr kumimoji="1" lang="ja-JP" altLang="en-US" smtClean="0"/>
              <a:t>2016/5/23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D0A87-419F-4792-9DFA-8C0DC6CD75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9426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テキスト ボックス 109"/>
          <p:cNvSpPr txBox="1"/>
          <p:nvPr/>
        </p:nvSpPr>
        <p:spPr>
          <a:xfrm>
            <a:off x="96416" y="8340765"/>
            <a:ext cx="12618097" cy="97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prstDash val="solid"/>
          </a:ln>
        </p:spPr>
        <p:txBody>
          <a:bodyPr wrap="square" lIns="50400" tIns="100800" rIns="50400" bIns="50400" rtlCol="0" anchor="t" anchorCtr="0">
            <a:noAutofit/>
          </a:bodyPr>
          <a:lstStyle/>
          <a:p>
            <a:pPr>
              <a:lnSpc>
                <a:spcPts val="1400"/>
              </a:lnSpc>
              <a:spcBef>
                <a:spcPts val="280"/>
              </a:spcBef>
            </a:pPr>
            <a:endParaRPr kumimoji="1" lang="ja-JP" altLang="en-US" sz="1100" spc="-29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5445920" y="3948637"/>
            <a:ext cx="2368800" cy="417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prstDash val="solid"/>
          </a:ln>
        </p:spPr>
        <p:txBody>
          <a:bodyPr wrap="square" lIns="50400" tIns="100800" rIns="50400" bIns="50400" rtlCol="0" anchor="t" anchorCtr="0">
            <a:noAutofit/>
          </a:bodyPr>
          <a:lstStyle/>
          <a:p>
            <a:pPr>
              <a:lnSpc>
                <a:spcPts val="1400"/>
              </a:lnSpc>
              <a:spcBef>
                <a:spcPts val="280"/>
              </a:spcBef>
            </a:pPr>
            <a:endParaRPr kumimoji="1" lang="ja-JP" altLang="en-US" sz="1100" spc="-29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7900264" y="3948637"/>
            <a:ext cx="2367336" cy="417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prstDash val="solid"/>
          </a:ln>
        </p:spPr>
        <p:txBody>
          <a:bodyPr wrap="square" lIns="50400" tIns="100800" rIns="50400" bIns="50400" rtlCol="0" anchor="t" anchorCtr="0">
            <a:noAutofit/>
          </a:bodyPr>
          <a:lstStyle/>
          <a:p>
            <a:pPr>
              <a:lnSpc>
                <a:spcPts val="1400"/>
              </a:lnSpc>
              <a:spcBef>
                <a:spcPts val="280"/>
              </a:spcBef>
            </a:pPr>
            <a:endParaRPr kumimoji="1" lang="ja-JP" altLang="en-US" sz="1100" spc="-29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9" name="テキスト ボックス 118"/>
          <p:cNvSpPr txBox="1"/>
          <p:nvPr/>
        </p:nvSpPr>
        <p:spPr>
          <a:xfrm>
            <a:off x="10330381" y="3948637"/>
            <a:ext cx="2367336" cy="417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prstDash val="solid"/>
          </a:ln>
        </p:spPr>
        <p:txBody>
          <a:bodyPr wrap="square" lIns="50400" tIns="100800" rIns="50400" bIns="50400" rtlCol="0" anchor="t" anchorCtr="0">
            <a:noAutofit/>
          </a:bodyPr>
          <a:lstStyle/>
          <a:p>
            <a:pPr>
              <a:lnSpc>
                <a:spcPts val="1400"/>
              </a:lnSpc>
              <a:spcBef>
                <a:spcPts val="280"/>
              </a:spcBef>
            </a:pPr>
            <a:endParaRPr kumimoji="1" lang="ja-JP" altLang="en-US" sz="1100" spc="-29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3004210" y="3948637"/>
            <a:ext cx="2373238" cy="417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prstDash val="solid"/>
          </a:ln>
        </p:spPr>
        <p:txBody>
          <a:bodyPr wrap="square" lIns="50400" tIns="100800" rIns="50400" bIns="50400" rtlCol="0" anchor="t" anchorCtr="0">
            <a:noAutofit/>
          </a:bodyPr>
          <a:lstStyle/>
          <a:p>
            <a:pPr>
              <a:lnSpc>
                <a:spcPts val="1400"/>
              </a:lnSpc>
              <a:spcBef>
                <a:spcPts val="280"/>
              </a:spcBef>
            </a:pPr>
            <a:endParaRPr kumimoji="1" lang="ja-JP" altLang="en-US" sz="1100" spc="-29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61975" y="3948637"/>
            <a:ext cx="2369326" cy="417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prstDash val="solid"/>
          </a:ln>
        </p:spPr>
        <p:txBody>
          <a:bodyPr wrap="square" lIns="50400" tIns="100800" rIns="50400" bIns="50400" rtlCol="0" anchor="t" anchorCtr="0">
            <a:noAutofit/>
          </a:bodyPr>
          <a:lstStyle/>
          <a:p>
            <a:pPr>
              <a:lnSpc>
                <a:spcPts val="1400"/>
              </a:lnSpc>
              <a:spcBef>
                <a:spcPts val="280"/>
              </a:spcBef>
            </a:pPr>
            <a:endParaRPr kumimoji="1" lang="ja-JP" altLang="en-US" sz="1100" spc="-29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0" y="192088"/>
            <a:ext cx="12801600" cy="504000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9989" tIns="46795" rIns="89989" bIns="46795" anchor="ctr">
            <a:no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ja-JP" altLang="en-US" sz="2000" b="1" spc="-29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「大阪における今後の住宅まちづくり政策のあり方について」 ＜答申の要旨＞</a:t>
            </a:r>
            <a:endParaRPr lang="ja-JP" altLang="ja-JP" sz="2000" b="1" spc="-29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1" name="角丸四角形 130"/>
          <p:cNvSpPr/>
          <p:nvPr/>
        </p:nvSpPr>
        <p:spPr>
          <a:xfrm>
            <a:off x="662502" y="885345"/>
            <a:ext cx="12038556" cy="468000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2000" b="1" kern="100" spc="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都市の活力の源は「人」</a:t>
            </a:r>
            <a:endParaRPr lang="en-US" altLang="ja-JP" sz="2000" b="1" kern="100" spc="3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65" name="直線コネクタ 64"/>
          <p:cNvCxnSpPr/>
          <p:nvPr/>
        </p:nvCxnSpPr>
        <p:spPr>
          <a:xfrm>
            <a:off x="6490344" y="2208312"/>
            <a:ext cx="0" cy="217375"/>
          </a:xfrm>
          <a:prstGeom prst="line">
            <a:avLst/>
          </a:prstGeom>
          <a:ln w="19050">
            <a:solidFill>
              <a:schemeClr val="accent1"/>
            </a:solidFill>
            <a:head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フリーフォーム 65"/>
          <p:cNvSpPr/>
          <p:nvPr/>
        </p:nvSpPr>
        <p:spPr>
          <a:xfrm>
            <a:off x="4168522" y="2418185"/>
            <a:ext cx="4840703" cy="504000"/>
          </a:xfrm>
          <a:custGeom>
            <a:avLst/>
            <a:gdLst>
              <a:gd name="connsiteX0" fmla="*/ 0 w 2603500"/>
              <a:gd name="connsiteY0" fmla="*/ 292100 h 292100"/>
              <a:gd name="connsiteX1" fmla="*/ 0 w 2603500"/>
              <a:gd name="connsiteY1" fmla="*/ 0 h 292100"/>
              <a:gd name="connsiteX2" fmla="*/ 2590800 w 2603500"/>
              <a:gd name="connsiteY2" fmla="*/ 0 h 292100"/>
              <a:gd name="connsiteX3" fmla="*/ 2590800 w 2603500"/>
              <a:gd name="connsiteY3" fmla="*/ 228600 h 292100"/>
              <a:gd name="connsiteX4" fmla="*/ 2603500 w 2603500"/>
              <a:gd name="connsiteY4" fmla="*/ 228600 h 292100"/>
              <a:gd name="connsiteX0" fmla="*/ 0 w 2590800"/>
              <a:gd name="connsiteY0" fmla="*/ 292100 h 292100"/>
              <a:gd name="connsiteX1" fmla="*/ 0 w 2590800"/>
              <a:gd name="connsiteY1" fmla="*/ 0 h 292100"/>
              <a:gd name="connsiteX2" fmla="*/ 2590800 w 2590800"/>
              <a:gd name="connsiteY2" fmla="*/ 0 h 292100"/>
              <a:gd name="connsiteX3" fmla="*/ 2590800 w 2590800"/>
              <a:gd name="connsiteY3" fmla="*/ 228600 h 292100"/>
              <a:gd name="connsiteX0" fmla="*/ 0 w 2590800"/>
              <a:gd name="connsiteY0" fmla="*/ 292100 h 292100"/>
              <a:gd name="connsiteX1" fmla="*/ 0 w 2590800"/>
              <a:gd name="connsiteY1" fmla="*/ 0 h 292100"/>
              <a:gd name="connsiteX2" fmla="*/ 2590800 w 2590800"/>
              <a:gd name="connsiteY2" fmla="*/ 0 h 292100"/>
              <a:gd name="connsiteX3" fmla="*/ 2590800 w 2590800"/>
              <a:gd name="connsiteY3" fmla="*/ 261458 h 29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90800" h="292100">
                <a:moveTo>
                  <a:pt x="0" y="292100"/>
                </a:moveTo>
                <a:lnTo>
                  <a:pt x="0" y="0"/>
                </a:lnTo>
                <a:lnTo>
                  <a:pt x="2590800" y="0"/>
                </a:lnTo>
                <a:lnTo>
                  <a:pt x="2590800" y="261458"/>
                </a:lnTo>
              </a:path>
            </a:pathLst>
          </a:cu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425" tIns="68712" rIns="137425" bIns="68712"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フリーフォーム 68"/>
          <p:cNvSpPr/>
          <p:nvPr/>
        </p:nvSpPr>
        <p:spPr>
          <a:xfrm>
            <a:off x="1803054" y="3288432"/>
            <a:ext cx="4420293" cy="504000"/>
          </a:xfrm>
          <a:custGeom>
            <a:avLst/>
            <a:gdLst>
              <a:gd name="connsiteX0" fmla="*/ 0 w 2603500"/>
              <a:gd name="connsiteY0" fmla="*/ 292100 h 292100"/>
              <a:gd name="connsiteX1" fmla="*/ 0 w 2603500"/>
              <a:gd name="connsiteY1" fmla="*/ 0 h 292100"/>
              <a:gd name="connsiteX2" fmla="*/ 2590800 w 2603500"/>
              <a:gd name="connsiteY2" fmla="*/ 0 h 292100"/>
              <a:gd name="connsiteX3" fmla="*/ 2590800 w 2603500"/>
              <a:gd name="connsiteY3" fmla="*/ 228600 h 292100"/>
              <a:gd name="connsiteX4" fmla="*/ 2603500 w 2603500"/>
              <a:gd name="connsiteY4" fmla="*/ 228600 h 292100"/>
              <a:gd name="connsiteX0" fmla="*/ 0 w 2590800"/>
              <a:gd name="connsiteY0" fmla="*/ 292100 h 292100"/>
              <a:gd name="connsiteX1" fmla="*/ 0 w 2590800"/>
              <a:gd name="connsiteY1" fmla="*/ 0 h 292100"/>
              <a:gd name="connsiteX2" fmla="*/ 2590800 w 2590800"/>
              <a:gd name="connsiteY2" fmla="*/ 0 h 292100"/>
              <a:gd name="connsiteX3" fmla="*/ 2590800 w 2590800"/>
              <a:gd name="connsiteY3" fmla="*/ 228600 h 292100"/>
              <a:gd name="connsiteX0" fmla="*/ 0 w 2590800"/>
              <a:gd name="connsiteY0" fmla="*/ 292100 h 292100"/>
              <a:gd name="connsiteX1" fmla="*/ 0 w 2590800"/>
              <a:gd name="connsiteY1" fmla="*/ 0 h 292100"/>
              <a:gd name="connsiteX2" fmla="*/ 2590800 w 2590800"/>
              <a:gd name="connsiteY2" fmla="*/ 0 h 292100"/>
              <a:gd name="connsiteX3" fmla="*/ 2590800 w 2590800"/>
              <a:gd name="connsiteY3" fmla="*/ 261458 h 29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90800" h="292100">
                <a:moveTo>
                  <a:pt x="0" y="292100"/>
                </a:moveTo>
                <a:lnTo>
                  <a:pt x="0" y="0"/>
                </a:lnTo>
                <a:lnTo>
                  <a:pt x="2590800" y="0"/>
                </a:lnTo>
                <a:lnTo>
                  <a:pt x="2590800" y="261458"/>
                </a:lnTo>
              </a:path>
            </a:pathLst>
          </a:cu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425" tIns="68712" rIns="137425" bIns="68712"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フリーフォーム 73"/>
          <p:cNvSpPr/>
          <p:nvPr/>
        </p:nvSpPr>
        <p:spPr>
          <a:xfrm>
            <a:off x="6818084" y="3288432"/>
            <a:ext cx="4597942" cy="504000"/>
          </a:xfrm>
          <a:custGeom>
            <a:avLst/>
            <a:gdLst>
              <a:gd name="connsiteX0" fmla="*/ 0 w 2603500"/>
              <a:gd name="connsiteY0" fmla="*/ 292100 h 292100"/>
              <a:gd name="connsiteX1" fmla="*/ 0 w 2603500"/>
              <a:gd name="connsiteY1" fmla="*/ 0 h 292100"/>
              <a:gd name="connsiteX2" fmla="*/ 2590800 w 2603500"/>
              <a:gd name="connsiteY2" fmla="*/ 0 h 292100"/>
              <a:gd name="connsiteX3" fmla="*/ 2590800 w 2603500"/>
              <a:gd name="connsiteY3" fmla="*/ 228600 h 292100"/>
              <a:gd name="connsiteX4" fmla="*/ 2603500 w 2603500"/>
              <a:gd name="connsiteY4" fmla="*/ 228600 h 292100"/>
              <a:gd name="connsiteX0" fmla="*/ 0 w 2590800"/>
              <a:gd name="connsiteY0" fmla="*/ 292100 h 292100"/>
              <a:gd name="connsiteX1" fmla="*/ 0 w 2590800"/>
              <a:gd name="connsiteY1" fmla="*/ 0 h 292100"/>
              <a:gd name="connsiteX2" fmla="*/ 2590800 w 2590800"/>
              <a:gd name="connsiteY2" fmla="*/ 0 h 292100"/>
              <a:gd name="connsiteX3" fmla="*/ 2590800 w 2590800"/>
              <a:gd name="connsiteY3" fmla="*/ 228600 h 292100"/>
              <a:gd name="connsiteX0" fmla="*/ 0 w 2590800"/>
              <a:gd name="connsiteY0" fmla="*/ 292100 h 292100"/>
              <a:gd name="connsiteX1" fmla="*/ 0 w 2590800"/>
              <a:gd name="connsiteY1" fmla="*/ 0 h 292100"/>
              <a:gd name="connsiteX2" fmla="*/ 2590800 w 2590800"/>
              <a:gd name="connsiteY2" fmla="*/ 0 h 292100"/>
              <a:gd name="connsiteX3" fmla="*/ 2590800 w 2590800"/>
              <a:gd name="connsiteY3" fmla="*/ 261458 h 29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90800" h="292100">
                <a:moveTo>
                  <a:pt x="0" y="292100"/>
                </a:moveTo>
                <a:lnTo>
                  <a:pt x="0" y="0"/>
                </a:lnTo>
                <a:lnTo>
                  <a:pt x="2590800" y="0"/>
                </a:lnTo>
                <a:lnTo>
                  <a:pt x="2590800" y="261458"/>
                </a:lnTo>
              </a:path>
            </a:pathLst>
          </a:cu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425" tIns="68712" rIns="137425" bIns="68712"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5" name="直線コネクタ 74"/>
          <p:cNvCxnSpPr/>
          <p:nvPr/>
        </p:nvCxnSpPr>
        <p:spPr>
          <a:xfrm flipH="1">
            <a:off x="4168521" y="3005118"/>
            <a:ext cx="0" cy="589754"/>
          </a:xfrm>
          <a:prstGeom prst="line">
            <a:avLst/>
          </a:prstGeom>
          <a:ln w="19050">
            <a:solidFill>
              <a:schemeClr val="accent1"/>
            </a:solidFill>
            <a:head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コネクタ 81"/>
          <p:cNvCxnSpPr/>
          <p:nvPr/>
        </p:nvCxnSpPr>
        <p:spPr>
          <a:xfrm flipH="1">
            <a:off x="9021891" y="3047284"/>
            <a:ext cx="0" cy="453600"/>
          </a:xfrm>
          <a:prstGeom prst="line">
            <a:avLst/>
          </a:prstGeom>
          <a:ln w="19050">
            <a:solidFill>
              <a:schemeClr val="accent1"/>
            </a:solidFill>
            <a:head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角丸四角形 80"/>
          <p:cNvSpPr/>
          <p:nvPr/>
        </p:nvSpPr>
        <p:spPr>
          <a:xfrm>
            <a:off x="562501" y="3452020"/>
            <a:ext cx="2368800" cy="612000"/>
          </a:xfrm>
          <a:prstGeom prst="roundRect">
            <a:avLst>
              <a:gd name="adj" fmla="val 7429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45714" rIns="0" bIns="45714" rtlCol="0" anchor="ctr"/>
          <a:lstStyle/>
          <a:p>
            <a:pPr algn="ctr"/>
            <a:r>
              <a:rPr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国内外から多様な人々を惹きつける</a:t>
            </a:r>
            <a:endParaRPr lang="en-US" altLang="ja-JP" sz="11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住まいと都市</a:t>
            </a:r>
            <a:endParaRPr lang="en-US" altLang="ja-JP" sz="11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4" name="角丸四角形 83"/>
          <p:cNvSpPr/>
          <p:nvPr/>
        </p:nvSpPr>
        <p:spPr>
          <a:xfrm>
            <a:off x="3004210" y="3452020"/>
            <a:ext cx="2368800" cy="612000"/>
          </a:xfrm>
          <a:prstGeom prst="roundRect">
            <a:avLst>
              <a:gd name="adj" fmla="val 7429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45714" rIns="0" bIns="45714" rtlCol="0" anchor="ctr"/>
          <a:lstStyle/>
          <a:p>
            <a:pPr algn="ctr">
              <a:spcBef>
                <a:spcPts val="280"/>
              </a:spcBef>
            </a:pPr>
            <a:r>
              <a:rPr lang="ja-JP" altLang="en-US" sz="1100" b="1" spc="-28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活き活きとくらすことができる</a:t>
            </a:r>
            <a:endParaRPr lang="en-US" altLang="ja-JP" sz="1100" b="1" spc="-28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spcBef>
                <a:spcPts val="280"/>
              </a:spcBef>
            </a:pPr>
            <a:r>
              <a:rPr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住まいと都市</a:t>
            </a:r>
          </a:p>
        </p:txBody>
      </p:sp>
      <p:sp>
        <p:nvSpPr>
          <p:cNvPr id="92" name="角丸四角形 91"/>
          <p:cNvSpPr/>
          <p:nvPr/>
        </p:nvSpPr>
        <p:spPr>
          <a:xfrm>
            <a:off x="5445919" y="3452020"/>
            <a:ext cx="2368800" cy="612000"/>
          </a:xfrm>
          <a:prstGeom prst="roundRect">
            <a:avLst>
              <a:gd name="adj" fmla="val 7429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1430" tIns="45714" rIns="91430" bIns="45714" rtlCol="0" anchor="ctr"/>
          <a:lstStyle/>
          <a:p>
            <a:pPr algn="ctr"/>
            <a:r>
              <a:rPr lang="ja-JP" altLang="en-US" sz="1100" b="1" spc="-56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環境に</a:t>
            </a:r>
            <a:r>
              <a:rPr lang="ja-JP" altLang="en-US" sz="1100" b="1" spc="-56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やさしく快適</a:t>
            </a:r>
            <a:r>
              <a:rPr lang="ja-JP" altLang="en-US" sz="1100" b="1" spc="-56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にくらすことができる住まいと都市</a:t>
            </a:r>
            <a:endParaRPr lang="en-US" altLang="ja-JP" sz="1100" b="1" spc="-56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7" name="角丸四角形 106"/>
          <p:cNvSpPr/>
          <p:nvPr/>
        </p:nvSpPr>
        <p:spPr>
          <a:xfrm>
            <a:off x="7890710" y="3452020"/>
            <a:ext cx="2368800" cy="612000"/>
          </a:xfrm>
          <a:prstGeom prst="roundRect">
            <a:avLst>
              <a:gd name="adj" fmla="val 7429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1430" tIns="45714" rIns="91430" bIns="45714" rtlCol="0" anchor="ctr"/>
          <a:lstStyle/>
          <a:p>
            <a:pPr algn="ctr">
              <a:spcBef>
                <a:spcPts val="280"/>
              </a:spcBef>
            </a:pPr>
            <a:r>
              <a:rPr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安全を支える</a:t>
            </a:r>
            <a:endParaRPr lang="en-US" altLang="ja-JP" sz="11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spcBef>
                <a:spcPts val="280"/>
              </a:spcBef>
            </a:pPr>
            <a:r>
              <a:rPr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住まいと都市</a:t>
            </a:r>
          </a:p>
        </p:txBody>
      </p:sp>
      <p:sp>
        <p:nvSpPr>
          <p:cNvPr id="108" name="角丸四角形 107"/>
          <p:cNvSpPr/>
          <p:nvPr/>
        </p:nvSpPr>
        <p:spPr>
          <a:xfrm>
            <a:off x="10339237" y="3452020"/>
            <a:ext cx="2368800" cy="612000"/>
          </a:xfrm>
          <a:prstGeom prst="roundRect">
            <a:avLst>
              <a:gd name="adj" fmla="val 7429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50400" tIns="45714" rIns="50400" bIns="45714" rtlCol="0" anchor="ctr"/>
          <a:lstStyle/>
          <a:p>
            <a:pPr algn="ctr">
              <a:spcBef>
                <a:spcPts val="280"/>
              </a:spcBef>
            </a:pPr>
            <a:r>
              <a:rPr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安心してくらすことができる</a:t>
            </a:r>
            <a:endParaRPr lang="en-US" altLang="ja-JP" sz="11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spcBef>
                <a:spcPts val="280"/>
              </a:spcBef>
            </a:pPr>
            <a:r>
              <a:rPr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住まいと都市</a:t>
            </a:r>
            <a:endParaRPr lang="en-US" altLang="ja-JP" sz="11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7" name="角丸四角形 66"/>
          <p:cNvSpPr/>
          <p:nvPr/>
        </p:nvSpPr>
        <p:spPr>
          <a:xfrm>
            <a:off x="6804045" y="2615154"/>
            <a:ext cx="4334400" cy="454041"/>
          </a:xfrm>
          <a:prstGeom prst="roundRect">
            <a:avLst>
              <a:gd name="adj" fmla="val 7429"/>
            </a:avLst>
          </a:prstGeom>
          <a:gradFill>
            <a:gsLst>
              <a:gs pos="0">
                <a:schemeClr val="accent6">
                  <a:lumMod val="75000"/>
                </a:schemeClr>
              </a:gs>
              <a:gs pos="80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75000"/>
                </a:schemeClr>
              </a:gs>
            </a:gsLst>
          </a:gradFill>
          <a:ln/>
          <a:effectLst>
            <a:outerShdw blurRad="40000" dist="114300" dir="30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91430" tIns="45714" rIns="91430" bIns="45714" rtlCol="0" anchor="ctr"/>
          <a:lstStyle/>
          <a:p>
            <a:pPr algn="ctr">
              <a:lnSpc>
                <a:spcPts val="1960"/>
              </a:lnSpc>
            </a:pP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安全・安心にくらすことができる住まいと都市</a:t>
            </a:r>
          </a:p>
        </p:txBody>
      </p:sp>
      <p:sp>
        <p:nvSpPr>
          <p:cNvPr id="68" name="角丸四角形 67"/>
          <p:cNvSpPr/>
          <p:nvPr/>
        </p:nvSpPr>
        <p:spPr>
          <a:xfrm>
            <a:off x="1864778" y="2618007"/>
            <a:ext cx="4334400" cy="454041"/>
          </a:xfrm>
          <a:prstGeom prst="roundRect">
            <a:avLst>
              <a:gd name="adj" fmla="val 7429"/>
            </a:avLst>
          </a:prstGeom>
          <a:gradFill>
            <a:gsLst>
              <a:gs pos="0">
                <a:schemeClr val="accent6">
                  <a:lumMod val="75000"/>
                </a:schemeClr>
              </a:gs>
              <a:gs pos="80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75000"/>
                </a:schemeClr>
              </a:gs>
            </a:gsLst>
          </a:gradFill>
          <a:ln/>
          <a:effectLst>
            <a:outerShdw blurRad="40000" dist="114300" dir="30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91430" tIns="45714" rIns="91430" bIns="45714" rtlCol="0" anchor="ctr"/>
          <a:lstStyle/>
          <a:p>
            <a:pPr algn="ctr">
              <a:lnSpc>
                <a:spcPts val="1960"/>
              </a:lnSpc>
            </a:pP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活力と魅力あふれる住まいと都市</a:t>
            </a:r>
          </a:p>
        </p:txBody>
      </p:sp>
      <p:sp>
        <p:nvSpPr>
          <p:cNvPr id="125" name="下カーブ矢印 124"/>
          <p:cNvSpPr/>
          <p:nvPr/>
        </p:nvSpPr>
        <p:spPr>
          <a:xfrm>
            <a:off x="6138418" y="2547641"/>
            <a:ext cx="782589" cy="290557"/>
          </a:xfrm>
          <a:prstGeom prst="curvedDownArrow">
            <a:avLst>
              <a:gd name="adj1" fmla="val 25000"/>
              <a:gd name="adj2" fmla="val 50000"/>
              <a:gd name="adj3" fmla="val 43521"/>
            </a:avLst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02" name="Rectangle 2"/>
          <p:cNvSpPr>
            <a:spLocks noChangeArrowheads="1"/>
          </p:cNvSpPr>
          <p:nvPr/>
        </p:nvSpPr>
        <p:spPr bwMode="auto">
          <a:xfrm>
            <a:off x="86700" y="2365302"/>
            <a:ext cx="366239" cy="815339"/>
          </a:xfrm>
          <a:prstGeom prst="roundRect">
            <a:avLst/>
          </a:prstGeom>
          <a:solidFill>
            <a:srgbClr val="4F81BD"/>
          </a:solidFill>
          <a:ln w="9525">
            <a:solidFill>
              <a:schemeClr val="tx2"/>
            </a:solidFill>
            <a:prstDash val="solid"/>
            <a:miter lim="800000"/>
            <a:headEnd/>
            <a:tailEnd/>
          </a:ln>
          <a:extLst/>
        </p:spPr>
        <p:txBody>
          <a:bodyPr vert="eaVert" wrap="square" lIns="0" tIns="0" rIns="0" bIns="0" anchor="ctr" anchorCtr="0">
            <a:noAutofit/>
          </a:bodyPr>
          <a:lstStyle>
            <a:lvl1pPr algn="l" eaLnBrk="0" hangingPunct="0">
              <a:spcBef>
                <a:spcPts val="800"/>
              </a:spcBef>
              <a:defRPr sz="32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1pPr>
            <a:lvl2pPr algn="l" eaLnBrk="0" hangingPunct="0">
              <a:spcBef>
                <a:spcPts val="700"/>
              </a:spcBef>
              <a:defRPr sz="28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2pPr>
            <a:lvl3pPr algn="l" eaLnBrk="0" hangingPunct="0">
              <a:spcBef>
                <a:spcPts val="600"/>
              </a:spcBef>
              <a:defRPr sz="24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3pPr>
            <a:lvl4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4pPr>
            <a:lvl5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ts val="1260"/>
              </a:lnSpc>
              <a:spcBef>
                <a:spcPts val="0"/>
              </a:spcBef>
              <a:tabLst>
                <a:tab pos="1000125" algn="l"/>
              </a:tabLst>
            </a:pPr>
            <a:r>
              <a:rPr lang="ja-JP" altLang="en-US" sz="10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 2"/>
              </a:rPr>
              <a:t>政策展開の</a:t>
            </a:r>
            <a:endParaRPr lang="en-US" altLang="ja-JP" sz="100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Wingdings 2"/>
            </a:endParaRPr>
          </a:p>
          <a:p>
            <a:pPr algn="ctr" eaLnBrk="1" hangingPunct="1">
              <a:lnSpc>
                <a:spcPts val="1260"/>
              </a:lnSpc>
              <a:spcBef>
                <a:spcPts val="0"/>
              </a:spcBef>
              <a:tabLst>
                <a:tab pos="1000125" algn="l"/>
              </a:tabLst>
            </a:pPr>
            <a:r>
              <a:rPr lang="ja-JP" altLang="en-US" sz="10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 2"/>
              </a:rPr>
              <a:t>方向性</a:t>
            </a:r>
            <a:endParaRPr lang="en-US" altLang="ja-JP" sz="100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Wingdings 2"/>
            </a:endParaRPr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568152" y="5034014"/>
            <a:ext cx="2419200" cy="2880000"/>
          </a:xfrm>
          <a:prstGeom prst="rect">
            <a:avLst/>
          </a:prstGeom>
          <a:noFill/>
          <a:ln w="9525">
            <a:noFill/>
            <a:prstDash val="solid"/>
          </a:ln>
        </p:spPr>
        <p:txBody>
          <a:bodyPr wrap="square" lIns="50400" tIns="0" rIns="50400" bIns="0" rtlCol="0" anchor="t" anchorCtr="0">
            <a:noAutofit/>
          </a:bodyPr>
          <a:lstStyle/>
          <a:p>
            <a:pPr>
              <a:lnSpc>
                <a:spcPts val="1400"/>
              </a:lnSpc>
              <a:spcBef>
                <a:spcPts val="280"/>
              </a:spcBef>
            </a:pPr>
            <a:r>
              <a:rPr lang="ja-JP" altLang="en-US" sz="11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1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活力</a:t>
            </a:r>
            <a:r>
              <a:rPr lang="ja-JP" altLang="en-US" sz="11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と魅力ある都市空間の創造</a:t>
            </a:r>
            <a:endParaRPr lang="en-US" altLang="ja-JP" sz="1100" spc="-29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400"/>
              </a:lnSpc>
              <a:spcBef>
                <a:spcPts val="280"/>
              </a:spcBef>
            </a:pPr>
            <a:r>
              <a:rPr lang="ja-JP" altLang="en-US" sz="11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　</a:t>
            </a:r>
            <a:endParaRPr lang="en-US" altLang="ja-JP" sz="11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>
              <a:lnSpc>
                <a:spcPts val="1400"/>
              </a:lnSpc>
              <a:spcBef>
                <a:spcPts val="280"/>
              </a:spcBef>
            </a:pPr>
            <a:endParaRPr lang="en-US" altLang="ja-JP" sz="11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>
              <a:lnSpc>
                <a:spcPts val="1400"/>
              </a:lnSpc>
              <a:spcBef>
                <a:spcPts val="280"/>
              </a:spcBef>
            </a:pPr>
            <a:endParaRPr lang="en-US" altLang="ja-JP" sz="11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  <a:spcBef>
                <a:spcPts val="600"/>
              </a:spcBef>
            </a:pPr>
            <a:r>
              <a:rPr lang="ja-JP" altLang="en-US" sz="11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1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多様</a:t>
            </a:r>
            <a:r>
              <a:rPr lang="ja-JP" altLang="en-US" sz="11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で魅力的な住まいを選択</a:t>
            </a:r>
            <a:r>
              <a:rPr lang="ja-JP" altLang="en-US" sz="11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できる</a:t>
            </a:r>
            <a:r>
              <a:rPr lang="en-US" altLang="ja-JP" sz="11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11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11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環境</a:t>
            </a:r>
            <a:r>
              <a:rPr lang="ja-JP" altLang="en-US" sz="11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の整備</a:t>
            </a:r>
            <a:endParaRPr lang="en-US" altLang="ja-JP" sz="1100" spc="-29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  <a:spcBef>
                <a:spcPts val="280"/>
              </a:spcBef>
            </a:pPr>
            <a:endParaRPr lang="en-US" altLang="ja-JP" sz="11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  <a:spcBef>
                <a:spcPts val="280"/>
              </a:spcBef>
            </a:pPr>
            <a:endParaRPr lang="en-US" altLang="ja-JP" sz="11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  <a:spcBef>
                <a:spcPts val="600"/>
              </a:spcBef>
            </a:pPr>
            <a:r>
              <a:rPr lang="ja-JP" altLang="en-US" sz="11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1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</a:t>
            </a:r>
            <a:r>
              <a:rPr lang="ja-JP" altLang="en-US" sz="11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の魅力を活かした移住・定住促進</a:t>
            </a:r>
            <a:endParaRPr lang="en-US" altLang="ja-JP" sz="1100" spc="-29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7" name="テキスト ボックス 146"/>
          <p:cNvSpPr txBox="1"/>
          <p:nvPr/>
        </p:nvSpPr>
        <p:spPr>
          <a:xfrm>
            <a:off x="683096" y="5251673"/>
            <a:ext cx="2217600" cy="576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2"/>
            </a:solidFill>
            <a:prstDash val="dash"/>
          </a:ln>
        </p:spPr>
        <p:txBody>
          <a:bodyPr wrap="square" lIns="36000" tIns="0" rIns="36000" bIns="0" rtlCol="0" anchor="ctr" anchorCtr="0">
            <a:noAutofit/>
          </a:bodyPr>
          <a:lstStyle/>
          <a:p>
            <a:pPr marL="85725" indent="-85725">
              <a:lnSpc>
                <a:spcPts val="1100"/>
              </a:lnSpc>
            </a:pPr>
            <a:r>
              <a:rPr lang="ja-JP" altLang="en-US" sz="9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・グランドデザインに基づく魅力ある都市空間の創造</a:t>
            </a:r>
            <a:endParaRPr lang="en-US" altLang="ja-JP" sz="900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100"/>
              </a:lnSpc>
            </a:pPr>
            <a:r>
              <a:rPr lang="ja-JP" altLang="en-US" sz="9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9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歴史的</a:t>
            </a:r>
            <a:r>
              <a:rPr lang="ja-JP" altLang="en-US" sz="9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・文化的資源、自然環境などを活かした美しい景観づくり</a:t>
            </a:r>
            <a:endParaRPr lang="en-US" altLang="ja-JP" sz="900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148" name="テキスト ボックス 147"/>
          <p:cNvSpPr txBox="1"/>
          <p:nvPr/>
        </p:nvSpPr>
        <p:spPr>
          <a:xfrm>
            <a:off x="683096" y="6329076"/>
            <a:ext cx="2217600" cy="396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2"/>
            </a:solidFill>
            <a:prstDash val="dash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>
              <a:lnSpc>
                <a:spcPts val="1100"/>
              </a:lnSpc>
            </a:pPr>
            <a:r>
              <a:rPr lang="ja-JP" altLang="en-US" sz="9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9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魅力</a:t>
            </a:r>
            <a:r>
              <a:rPr lang="ja-JP" altLang="en-US" sz="9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ある賃貸住宅市場の</a:t>
            </a:r>
            <a:r>
              <a:rPr lang="ja-JP" altLang="en-US" sz="9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形成</a:t>
            </a:r>
            <a:endParaRPr lang="en-US" altLang="ja-JP" sz="900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  <a:spcBef>
                <a:spcPts val="300"/>
              </a:spcBef>
            </a:pPr>
            <a:r>
              <a:rPr lang="ja-JP" altLang="en-US" sz="9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・中古住宅流通・リフォーム市場の活性化</a:t>
            </a:r>
            <a:endParaRPr lang="en-US" altLang="ja-JP" sz="900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149" name="テキスト ボックス 148"/>
          <p:cNvSpPr txBox="1"/>
          <p:nvPr/>
        </p:nvSpPr>
        <p:spPr>
          <a:xfrm>
            <a:off x="683096" y="7049116"/>
            <a:ext cx="2217600" cy="330355"/>
          </a:xfrm>
          <a:prstGeom prst="rect">
            <a:avLst/>
          </a:prstGeom>
          <a:solidFill>
            <a:schemeClr val="bg1"/>
          </a:solidFill>
          <a:ln w="3175">
            <a:solidFill>
              <a:schemeClr val="tx2"/>
            </a:solidFill>
            <a:prstDash val="dash"/>
          </a:ln>
        </p:spPr>
        <p:txBody>
          <a:bodyPr wrap="square" lIns="50400" tIns="50400" rIns="50400" bIns="50400" rtlCol="0" anchor="ctr" anchorCtr="0">
            <a:noAutofit/>
          </a:bodyPr>
          <a:lstStyle/>
          <a:p>
            <a:pPr marL="85725" indent="-85725">
              <a:lnSpc>
                <a:spcPts val="1260"/>
              </a:lnSpc>
              <a:spcBef>
                <a:spcPts val="280"/>
              </a:spcBef>
            </a:pPr>
            <a:r>
              <a:rPr lang="ja-JP" altLang="en-US" sz="9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9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大阪</a:t>
            </a:r>
            <a:r>
              <a:rPr lang="ja-JP" altLang="en-US" sz="9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に住まう魅力の情報発信、移住・定住促進等</a:t>
            </a:r>
            <a:endParaRPr lang="en-US" altLang="ja-JP" sz="900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2986188" y="5027166"/>
            <a:ext cx="2419200" cy="2873375"/>
          </a:xfrm>
          <a:prstGeom prst="rect">
            <a:avLst/>
          </a:prstGeom>
          <a:noFill/>
          <a:ln w="9525">
            <a:noFill/>
            <a:prstDash val="solid"/>
          </a:ln>
        </p:spPr>
        <p:txBody>
          <a:bodyPr wrap="square" lIns="50400" tIns="0" rIns="50400" bIns="0" rtlCol="0" anchor="t" anchorCtr="0">
            <a:noAutofit/>
          </a:bodyPr>
          <a:lstStyle/>
          <a:p>
            <a:pPr marL="128905" indent="-128905">
              <a:lnSpc>
                <a:spcPts val="1400"/>
              </a:lnSpc>
              <a:spcBef>
                <a:spcPts val="280"/>
              </a:spcBef>
            </a:pPr>
            <a:r>
              <a:rPr lang="ja-JP" altLang="en-US" sz="11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多様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機能を備えた都市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の形成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  <a:spcBef>
                <a:spcPts val="280"/>
              </a:spcBef>
            </a:pPr>
            <a:endParaRPr lang="en-US" altLang="ja-JP" sz="11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  <a:spcBef>
                <a:spcPts val="280"/>
              </a:spcBef>
            </a:pPr>
            <a:endParaRPr lang="en-US" altLang="ja-JP" sz="11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  <a:spcBef>
                <a:spcPts val="280"/>
              </a:spcBef>
            </a:pPr>
            <a:endParaRPr lang="en-US" altLang="ja-JP" sz="11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0015" indent="-120015">
              <a:lnSpc>
                <a:spcPts val="1400"/>
              </a:lnSpc>
              <a:spcBef>
                <a:spcPts val="300"/>
              </a:spcBef>
            </a:pPr>
            <a:r>
              <a:rPr lang="ja-JP" altLang="en-US" sz="11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05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誰</a:t>
            </a:r>
            <a:r>
              <a:rPr lang="ja-JP" altLang="en-US" sz="105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もが活き活きとくらすことが</a:t>
            </a:r>
            <a:r>
              <a:rPr lang="ja-JP" altLang="en-US" sz="105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できる環境</a:t>
            </a:r>
            <a:r>
              <a:rPr lang="ja-JP" altLang="en-US" sz="105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の整備</a:t>
            </a:r>
            <a:endParaRPr lang="en-US" altLang="ja-JP" sz="1050" spc="-29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0015" indent="-120015">
              <a:lnSpc>
                <a:spcPts val="1400"/>
              </a:lnSpc>
              <a:spcBef>
                <a:spcPts val="280"/>
              </a:spcBef>
            </a:pPr>
            <a:endParaRPr lang="en-US" altLang="ja-JP" sz="1100" spc="-28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0015" indent="-120015">
              <a:lnSpc>
                <a:spcPts val="1400"/>
              </a:lnSpc>
            </a:pPr>
            <a:r>
              <a:rPr lang="ja-JP" altLang="en-US" sz="1100" spc="-56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　</a:t>
            </a:r>
            <a:endParaRPr lang="en-US" altLang="ja-JP" sz="1100" spc="-56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0015" indent="-120015">
              <a:lnSpc>
                <a:spcPts val="1400"/>
              </a:lnSpc>
            </a:pPr>
            <a:endParaRPr lang="en-US" altLang="ja-JP" sz="1100" spc="-56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0015" indent="-120015">
              <a:lnSpc>
                <a:spcPts val="1400"/>
              </a:lnSpc>
              <a:spcBef>
                <a:spcPts val="800"/>
              </a:spcBef>
            </a:pPr>
            <a:r>
              <a:rPr lang="ja-JP" altLang="en-US" sz="11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1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活力</a:t>
            </a:r>
            <a:r>
              <a:rPr lang="ja-JP" altLang="en-US" sz="11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ある住宅市場の形成</a:t>
            </a:r>
            <a:endParaRPr lang="en-US" altLang="ja-JP" sz="1100" spc="-29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  <a:spcBef>
                <a:spcPts val="280"/>
              </a:spcBef>
            </a:pPr>
            <a:endParaRPr lang="en-US" altLang="ja-JP" sz="11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150" name="テキスト ボックス 149"/>
          <p:cNvSpPr txBox="1"/>
          <p:nvPr/>
        </p:nvSpPr>
        <p:spPr>
          <a:xfrm>
            <a:off x="3073448" y="5237912"/>
            <a:ext cx="2268000" cy="6074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2"/>
            </a:solidFill>
            <a:prstDash val="dash"/>
          </a:ln>
        </p:spPr>
        <p:txBody>
          <a:bodyPr wrap="square" lIns="36000" tIns="36000" rIns="0" bIns="36000" rtlCol="0" anchor="ctr" anchorCtr="0">
            <a:noAutofit/>
          </a:bodyPr>
          <a:lstStyle/>
          <a:p>
            <a:pPr>
              <a:lnSpc>
                <a:spcPts val="1100"/>
              </a:lnSpc>
            </a:pPr>
            <a:r>
              <a:rPr lang="ja-JP" altLang="en-US" sz="900" spc="-3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・地域特性を活かした魅力あるまちづくりの推進</a:t>
            </a:r>
            <a:endParaRPr lang="en-US" altLang="ja-JP" sz="900" spc="-30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100"/>
              </a:lnSpc>
            </a:pPr>
            <a:r>
              <a:rPr lang="ja-JP" altLang="en-US" sz="9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・空家</a:t>
            </a:r>
            <a:r>
              <a:rPr lang="ja-JP" altLang="en-US" sz="900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等を活用したリノベーションまちづくりの推進</a:t>
            </a:r>
            <a:endParaRPr lang="en-US" altLang="ja-JP" sz="900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4460" indent="-124460">
              <a:lnSpc>
                <a:spcPts val="1100"/>
              </a:lnSpc>
            </a:pPr>
            <a:r>
              <a:rPr lang="ja-JP" altLang="en-US" sz="900" spc="-42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900" spc="-42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公的</a:t>
            </a:r>
            <a:r>
              <a:rPr lang="ja-JP" altLang="en-US" sz="900" spc="-42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資産の組替えによるまちづくりの推進</a:t>
            </a:r>
            <a:endParaRPr lang="en-US" altLang="ja-JP" sz="900" spc="-42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151" name="テキスト ボックス 150"/>
          <p:cNvSpPr txBox="1"/>
          <p:nvPr/>
        </p:nvSpPr>
        <p:spPr>
          <a:xfrm>
            <a:off x="3073448" y="6283252"/>
            <a:ext cx="2268000" cy="576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2"/>
            </a:solidFill>
            <a:prstDash val="dash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 marL="92075" indent="-92075">
              <a:lnSpc>
                <a:spcPts val="1100"/>
              </a:lnSpc>
            </a:pPr>
            <a:r>
              <a:rPr lang="ja-JP" altLang="en-US" sz="900" spc="-28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900" spc="-28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こども、若年世代、子育て世代、高齢者、</a:t>
            </a:r>
            <a:r>
              <a:rPr lang="en-US" altLang="ja-JP" sz="900" spc="-28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/>
            </a:r>
            <a:br>
              <a:rPr lang="en-US" altLang="ja-JP" sz="900" spc="-28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</a:br>
            <a:r>
              <a:rPr lang="ja-JP" altLang="en-US" sz="900" spc="-28" dirty="0" err="1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障がい</a:t>
            </a:r>
            <a:r>
              <a:rPr lang="ja-JP" altLang="en-US" sz="900" spc="-28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者、外国人など誰もが活き活きと</a:t>
            </a:r>
            <a:r>
              <a:rPr lang="en-US" altLang="ja-JP" sz="900" spc="-28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/>
            </a:r>
            <a:br>
              <a:rPr lang="en-US" altLang="ja-JP" sz="900" spc="-28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</a:br>
            <a:r>
              <a:rPr lang="ja-JP" altLang="en-US" sz="900" spc="-28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くらすことができる環境</a:t>
            </a:r>
            <a:r>
              <a:rPr lang="ja-JP" altLang="en-US" sz="900" spc="-28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づくり</a:t>
            </a:r>
            <a:endParaRPr lang="en-US" altLang="ja-JP" sz="900" spc="-28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0015" indent="-120015">
              <a:lnSpc>
                <a:spcPts val="1100"/>
              </a:lnSpc>
            </a:pPr>
            <a:r>
              <a:rPr lang="ja-JP" altLang="en-US" sz="900" spc="-42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900" spc="-42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多世代</a:t>
            </a:r>
            <a:r>
              <a:rPr lang="ja-JP" altLang="en-US" sz="900" spc="-42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がつながり、交流する仕組みづくり</a:t>
            </a:r>
            <a:endParaRPr lang="en-US" altLang="ja-JP" sz="900" spc="-42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152" name="テキスト ボックス 151"/>
          <p:cNvSpPr txBox="1"/>
          <p:nvPr/>
        </p:nvSpPr>
        <p:spPr>
          <a:xfrm>
            <a:off x="3073448" y="7113486"/>
            <a:ext cx="2268000" cy="864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2"/>
            </a:solidFill>
            <a:prstDash val="dash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 marL="85725" indent="-85725">
              <a:lnSpc>
                <a:spcPts val="1100"/>
              </a:lnSpc>
            </a:pPr>
            <a:r>
              <a:rPr lang="ja-JP" altLang="en-US" sz="9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・分譲</a:t>
            </a: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マンションの適切な維持</a:t>
            </a:r>
            <a:r>
              <a:rPr lang="ja-JP" altLang="en-US" sz="9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管理、良質なｽﾄｯｸ形成の誘導</a:t>
            </a:r>
            <a:endParaRPr lang="en-US" altLang="ja-JP" sz="9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100"/>
              </a:lnSpc>
            </a:pP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9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住情報の提供や住教育</a:t>
            </a: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の</a:t>
            </a:r>
            <a:r>
              <a:rPr lang="ja-JP" altLang="en-US" sz="9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推進等、学ぶ機会の充実</a:t>
            </a:r>
            <a:endParaRPr lang="en-US" altLang="ja-JP" sz="900" spc="-29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100"/>
              </a:lnSpc>
            </a:pPr>
            <a:r>
              <a:rPr lang="ja-JP" altLang="en-US" sz="9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・大工・技能者など住宅関連産業を担う人材の育成</a:t>
            </a:r>
            <a:endParaRPr lang="en-US" altLang="ja-JP" sz="900" spc="-29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145" name="テキスト ボックス 144"/>
          <p:cNvSpPr txBox="1"/>
          <p:nvPr/>
        </p:nvSpPr>
        <p:spPr>
          <a:xfrm>
            <a:off x="7884754" y="5048035"/>
            <a:ext cx="2419200" cy="2801151"/>
          </a:xfrm>
          <a:prstGeom prst="rect">
            <a:avLst/>
          </a:prstGeom>
          <a:noFill/>
          <a:ln w="9525">
            <a:noFill/>
            <a:prstDash val="solid"/>
          </a:ln>
        </p:spPr>
        <p:txBody>
          <a:bodyPr wrap="square" lIns="50400" tIns="0" rIns="50400" bIns="0" rtlCol="0" anchor="t" anchorCtr="0">
            <a:noAutofit/>
          </a:bodyPr>
          <a:lstStyle/>
          <a:p>
            <a:pPr>
              <a:lnSpc>
                <a:spcPts val="1300"/>
              </a:lnSpc>
              <a:spcBef>
                <a:spcPts val="280"/>
              </a:spcBef>
            </a:pPr>
            <a:r>
              <a:rPr lang="ja-JP" altLang="en-US" sz="11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1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災害</a:t>
            </a:r>
            <a:r>
              <a:rPr lang="ja-JP" altLang="en-US" sz="11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に強い都市の形成</a:t>
            </a:r>
            <a:endParaRPr lang="en-US" altLang="ja-JP" sz="1100" spc="-29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  <a:spcBef>
                <a:spcPts val="280"/>
              </a:spcBef>
            </a:pPr>
            <a:endParaRPr lang="en-US" altLang="ja-JP" sz="10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  <a:spcBef>
                <a:spcPts val="280"/>
              </a:spcBef>
            </a:pPr>
            <a:endParaRPr lang="en-US" altLang="ja-JP" sz="10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  <a:spcBef>
                <a:spcPts val="280"/>
              </a:spcBef>
            </a:pPr>
            <a:endParaRPr lang="en-US" altLang="ja-JP" sz="10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  <a:spcBef>
                <a:spcPts val="280"/>
              </a:spcBef>
            </a:pPr>
            <a:endParaRPr lang="en-US" altLang="ja-JP" sz="10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  <a:spcBef>
                <a:spcPts val="600"/>
              </a:spcBef>
            </a:pPr>
            <a:r>
              <a:rPr lang="ja-JP" altLang="en-US" sz="11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○住宅</a:t>
            </a:r>
            <a:r>
              <a:rPr lang="ja-JP" altLang="en-US" sz="11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・建築物の</a:t>
            </a:r>
            <a:r>
              <a:rPr lang="ja-JP" altLang="en-US" sz="11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耐震化</a:t>
            </a:r>
            <a:endParaRPr lang="en-US" altLang="ja-JP" sz="1100" spc="-29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  <a:spcBef>
                <a:spcPts val="280"/>
              </a:spcBef>
            </a:pPr>
            <a:endParaRPr lang="en-US" altLang="ja-JP" sz="10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  <a:spcBef>
                <a:spcPts val="280"/>
              </a:spcBef>
            </a:pPr>
            <a:endParaRPr lang="en-US" altLang="ja-JP" sz="10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0015" indent="-120015">
              <a:lnSpc>
                <a:spcPts val="1300"/>
              </a:lnSpc>
            </a:pPr>
            <a:r>
              <a:rPr lang="ja-JP" altLang="en-US" sz="11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100" spc="-1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大規模災害発生時に備えた体制の整備</a:t>
            </a:r>
            <a:endParaRPr lang="en-US" altLang="ja-JP" sz="1100" spc="-1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0015" indent="-120015">
              <a:lnSpc>
                <a:spcPts val="1300"/>
              </a:lnSpc>
            </a:pPr>
            <a:endParaRPr lang="en-US" altLang="ja-JP" sz="1100" spc="-29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0015" indent="-120015">
              <a:lnSpc>
                <a:spcPts val="1300"/>
              </a:lnSpc>
            </a:pPr>
            <a:endParaRPr lang="en-US" altLang="ja-JP" sz="1100" spc="-29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0015" indent="-120015">
              <a:lnSpc>
                <a:spcPts val="1300"/>
              </a:lnSpc>
              <a:spcBef>
                <a:spcPts val="600"/>
              </a:spcBef>
            </a:pPr>
            <a:r>
              <a:rPr lang="ja-JP" altLang="en-US" sz="11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○住まいとまちづくりにおける様々な安全性への対応</a:t>
            </a:r>
            <a:endParaRPr lang="en-US" altLang="ja-JP" sz="1100" spc="-29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5" name="テキスト ボックス 154"/>
          <p:cNvSpPr txBox="1"/>
          <p:nvPr/>
        </p:nvSpPr>
        <p:spPr>
          <a:xfrm>
            <a:off x="7983602" y="5251673"/>
            <a:ext cx="2217600" cy="795991"/>
          </a:xfrm>
          <a:prstGeom prst="rect">
            <a:avLst/>
          </a:prstGeom>
          <a:solidFill>
            <a:schemeClr val="bg1"/>
          </a:solidFill>
          <a:ln w="3175">
            <a:solidFill>
              <a:schemeClr val="tx2"/>
            </a:solidFill>
            <a:prstDash val="dash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>
              <a:lnSpc>
                <a:spcPts val="1000"/>
              </a:lnSpc>
            </a:pP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9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密集</a:t>
            </a: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市街地の</a:t>
            </a:r>
            <a:r>
              <a:rPr lang="ja-JP" altLang="en-US" sz="9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整備</a:t>
            </a:r>
            <a:endParaRPr lang="en-US" altLang="ja-JP" sz="900" spc="-29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000"/>
              </a:lnSpc>
            </a:pP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9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広域緊急交通路沿道建築物の耐震化の促進</a:t>
            </a:r>
            <a:endParaRPr lang="en-US" altLang="ja-JP" sz="900" spc="-29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92075" indent="-92075">
              <a:lnSpc>
                <a:spcPts val="1000"/>
              </a:lnSpc>
            </a:pPr>
            <a:r>
              <a:rPr lang="ja-JP" altLang="en-US" sz="9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・地震、土砂災害、浸水被害など災害に強い</a:t>
            </a: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都市づくり</a:t>
            </a:r>
            <a:endParaRPr lang="en-US" altLang="ja-JP" sz="9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88900" indent="-88900">
              <a:lnSpc>
                <a:spcPts val="1000"/>
              </a:lnSpc>
            </a:pPr>
            <a:r>
              <a:rPr lang="ja-JP" altLang="en-US" sz="9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・地域の生活環境に深刻な影響を及ぼしている空家等の除却等促進</a:t>
            </a:r>
            <a:endParaRPr lang="en-US" altLang="ja-JP" sz="9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156" name="テキスト ボックス 155"/>
          <p:cNvSpPr txBox="1"/>
          <p:nvPr/>
        </p:nvSpPr>
        <p:spPr>
          <a:xfrm>
            <a:off x="7978320" y="6283642"/>
            <a:ext cx="2217600" cy="340990"/>
          </a:xfrm>
          <a:prstGeom prst="rect">
            <a:avLst/>
          </a:prstGeom>
          <a:solidFill>
            <a:schemeClr val="bg1"/>
          </a:solidFill>
          <a:ln w="3175">
            <a:solidFill>
              <a:schemeClr val="tx2"/>
            </a:solidFill>
            <a:prstDash val="dash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>
              <a:lnSpc>
                <a:spcPts val="1100"/>
              </a:lnSpc>
            </a:pP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9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民間住宅・建築物</a:t>
            </a: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の耐震化の促進</a:t>
            </a:r>
            <a:endParaRPr lang="en-US" altLang="ja-JP" sz="9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>
              <a:lnSpc>
                <a:spcPts val="1100"/>
              </a:lnSpc>
              <a:spcBef>
                <a:spcPts val="300"/>
              </a:spcBef>
            </a:pP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9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公共住宅・建築物</a:t>
            </a: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の耐震化の促進</a:t>
            </a:r>
            <a:endParaRPr lang="en-US" altLang="ja-JP" sz="9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157" name="テキスト ボックス 156"/>
          <p:cNvSpPr txBox="1"/>
          <p:nvPr/>
        </p:nvSpPr>
        <p:spPr>
          <a:xfrm>
            <a:off x="7981788" y="7583596"/>
            <a:ext cx="2217600" cy="504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2"/>
            </a:solidFill>
            <a:prstDash val="dash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 marL="120015" indent="-120015">
              <a:lnSpc>
                <a:spcPts val="1100"/>
              </a:lnSpc>
            </a:pP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9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犯罪</a:t>
            </a: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に強い</a:t>
            </a:r>
            <a:r>
              <a:rPr lang="ja-JP" altLang="en-US" sz="9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住まいづくりの推進及び地域コミュニティの強化</a:t>
            </a:r>
          </a:p>
          <a:p>
            <a:pPr marL="120015" indent="-120015">
              <a:lnSpc>
                <a:spcPts val="1100"/>
              </a:lnSpc>
            </a:pPr>
            <a:r>
              <a:rPr lang="ja-JP" altLang="en-US" sz="9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・住宅・建築物における安全性の確保</a:t>
            </a:r>
            <a:endParaRPr lang="en-US" altLang="ja-JP" sz="9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146" name="テキスト ボックス 145"/>
          <p:cNvSpPr txBox="1"/>
          <p:nvPr/>
        </p:nvSpPr>
        <p:spPr>
          <a:xfrm>
            <a:off x="10337354" y="5045925"/>
            <a:ext cx="2306576" cy="2795279"/>
          </a:xfrm>
          <a:prstGeom prst="rect">
            <a:avLst/>
          </a:prstGeom>
          <a:noFill/>
          <a:ln w="9525">
            <a:noFill/>
            <a:prstDash val="solid"/>
          </a:ln>
        </p:spPr>
        <p:txBody>
          <a:bodyPr wrap="square" lIns="50400" tIns="0" rIns="50400" bIns="0" rtlCol="0" anchor="t" anchorCtr="0">
            <a:noAutofit/>
          </a:bodyPr>
          <a:lstStyle/>
          <a:p>
            <a:pPr marL="128905" indent="-128905">
              <a:lnSpc>
                <a:spcPts val="1400"/>
              </a:lnSpc>
              <a:spcBef>
                <a:spcPts val="280"/>
              </a:spcBef>
            </a:pPr>
            <a:r>
              <a:rPr lang="ja-JP" altLang="en-US" sz="11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○住み慣れた地域で安心してくらすことができる都市の形成</a:t>
            </a:r>
            <a:endParaRPr lang="en-US" altLang="ja-JP" sz="1100" spc="-29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  <a:spcBef>
                <a:spcPts val="280"/>
              </a:spcBef>
            </a:pPr>
            <a:endParaRPr lang="en-US" altLang="ja-JP" sz="10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  <a:spcBef>
                <a:spcPts val="280"/>
              </a:spcBef>
            </a:pPr>
            <a:endParaRPr lang="en-US" altLang="ja-JP" sz="10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  <a:spcBef>
                <a:spcPts val="300"/>
              </a:spcBef>
            </a:pPr>
            <a:r>
              <a:rPr lang="ja-JP" altLang="en-US" sz="11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○住宅ストック全体を活用した府民の居住の安定確保</a:t>
            </a:r>
            <a:endParaRPr lang="en-US" altLang="ja-JP" sz="1100" spc="-29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  <a:spcBef>
                <a:spcPts val="280"/>
              </a:spcBef>
            </a:pPr>
            <a:endParaRPr lang="en-US" altLang="ja-JP" sz="1000" spc="-29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  <a:spcBef>
                <a:spcPts val="280"/>
              </a:spcBef>
            </a:pPr>
            <a:endParaRPr lang="en-US" altLang="ja-JP" sz="10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  <a:spcBef>
                <a:spcPts val="280"/>
              </a:spcBef>
            </a:pPr>
            <a:endParaRPr lang="en-US" altLang="ja-JP" sz="10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  <a:spcBef>
                <a:spcPts val="400"/>
              </a:spcBef>
            </a:pPr>
            <a:r>
              <a:rPr lang="ja-JP" altLang="en-US" sz="11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1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不動産</a:t>
            </a:r>
            <a:r>
              <a:rPr lang="ja-JP" altLang="en-US" sz="11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取引</a:t>
            </a:r>
            <a:r>
              <a:rPr lang="ja-JP" altLang="en-US" sz="11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等における差別の</a:t>
            </a:r>
            <a:r>
              <a:rPr lang="ja-JP" altLang="en-US" sz="11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解消</a:t>
            </a:r>
            <a:endParaRPr lang="en-US" altLang="ja-JP" sz="1100" spc="-29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</a:pPr>
            <a:endParaRPr lang="en-US" altLang="ja-JP" sz="1100" spc="-29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  <a:spcBef>
                <a:spcPts val="600"/>
              </a:spcBef>
            </a:pPr>
            <a:r>
              <a:rPr lang="ja-JP" altLang="en-US" sz="11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1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健全</a:t>
            </a:r>
            <a:r>
              <a:rPr lang="ja-JP" altLang="en-US" sz="11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な住宅関連産業の育成</a:t>
            </a:r>
            <a:endParaRPr lang="en-US" altLang="ja-JP" sz="1100" spc="-29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  <a:spcBef>
                <a:spcPts val="280"/>
              </a:spcBef>
            </a:pPr>
            <a:r>
              <a:rPr lang="ja-JP" altLang="en-US" sz="10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　</a:t>
            </a:r>
            <a:endParaRPr lang="en-US" altLang="ja-JP" sz="11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158" name="テキスト ボックス 157"/>
          <p:cNvSpPr txBox="1"/>
          <p:nvPr/>
        </p:nvSpPr>
        <p:spPr>
          <a:xfrm>
            <a:off x="10422717" y="6229487"/>
            <a:ext cx="2217600" cy="612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2"/>
            </a:solidFill>
            <a:prstDash val="dash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 marL="128905" indent="-128905">
              <a:lnSpc>
                <a:spcPts val="1100"/>
              </a:lnSpc>
            </a:pP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9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民間</a:t>
            </a: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賃貸住宅における安心確保</a:t>
            </a:r>
            <a:endParaRPr lang="en-US" altLang="ja-JP" sz="9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100"/>
              </a:lnSpc>
            </a:pP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9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公的</a:t>
            </a: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賃貸住宅ストックの有効活用と地域主権の推進</a:t>
            </a:r>
            <a:endParaRPr lang="en-US" altLang="ja-JP" sz="9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100"/>
              </a:lnSpc>
            </a:pP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9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住まいのバリアフリー化の推進</a:t>
            </a:r>
            <a:endParaRPr lang="en-US" altLang="ja-JP" sz="9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160" name="テキスト ボックス 159"/>
          <p:cNvSpPr txBox="1"/>
          <p:nvPr/>
        </p:nvSpPr>
        <p:spPr>
          <a:xfrm>
            <a:off x="10423563" y="5453013"/>
            <a:ext cx="2217600" cy="360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2"/>
            </a:solidFill>
            <a:prstDash val="dash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 marL="128905" indent="-128905">
              <a:lnSpc>
                <a:spcPts val="1100"/>
              </a:lnSpc>
            </a:pP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9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スマートエイジング・シティの形成</a:t>
            </a:r>
            <a:endParaRPr lang="en-US" altLang="ja-JP" sz="900" spc="-29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100"/>
              </a:lnSpc>
            </a:pPr>
            <a:r>
              <a:rPr lang="ja-JP" altLang="en-US" sz="9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・福祉のまちづくりの</a:t>
            </a: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推進</a:t>
            </a:r>
            <a:endParaRPr lang="en-US" altLang="ja-JP" sz="9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161" name="テキスト ボックス 160"/>
          <p:cNvSpPr txBox="1"/>
          <p:nvPr/>
        </p:nvSpPr>
        <p:spPr>
          <a:xfrm>
            <a:off x="10411408" y="7553172"/>
            <a:ext cx="2217600" cy="396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2"/>
            </a:solidFill>
            <a:prstDash val="dash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 marL="128905" indent="-128905">
              <a:lnSpc>
                <a:spcPts val="1100"/>
              </a:lnSpc>
            </a:pP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9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住まい</a:t>
            </a: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に関する相談体制の充実</a:t>
            </a:r>
            <a:endParaRPr lang="en-US" altLang="ja-JP" sz="9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100"/>
              </a:lnSpc>
            </a:pP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9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建設</a:t>
            </a: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産業の振興に向けた環境整備</a:t>
            </a:r>
            <a:endParaRPr lang="en-US" altLang="ja-JP" sz="9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195" name="Rectangle 2"/>
          <p:cNvSpPr>
            <a:spLocks noChangeArrowheads="1"/>
          </p:cNvSpPr>
          <p:nvPr/>
        </p:nvSpPr>
        <p:spPr bwMode="auto">
          <a:xfrm>
            <a:off x="92940" y="5010150"/>
            <a:ext cx="359998" cy="3126447"/>
          </a:xfrm>
          <a:prstGeom prst="roundRect">
            <a:avLst/>
          </a:prstGeom>
          <a:solidFill>
            <a:schemeClr val="accent1"/>
          </a:solidFill>
          <a:ln w="9525">
            <a:solidFill>
              <a:schemeClr val="tx2"/>
            </a:solidFill>
            <a:miter lim="800000"/>
            <a:headEnd/>
            <a:tailEnd/>
          </a:ln>
          <a:extLst/>
        </p:spPr>
        <p:txBody>
          <a:bodyPr vert="eaVert" wrap="square" lIns="0" tIns="0" rIns="0" bIns="0" anchor="ctr" anchorCtr="0">
            <a:noAutofit/>
          </a:bodyPr>
          <a:lstStyle>
            <a:lvl1pPr algn="l" eaLnBrk="0" hangingPunct="0">
              <a:spcBef>
                <a:spcPts val="800"/>
              </a:spcBef>
              <a:defRPr sz="32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1pPr>
            <a:lvl2pPr algn="l" eaLnBrk="0" hangingPunct="0">
              <a:spcBef>
                <a:spcPts val="700"/>
              </a:spcBef>
              <a:defRPr sz="28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2pPr>
            <a:lvl3pPr algn="l" eaLnBrk="0" hangingPunct="0">
              <a:spcBef>
                <a:spcPts val="600"/>
              </a:spcBef>
              <a:defRPr sz="24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3pPr>
            <a:lvl4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4pPr>
            <a:lvl5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ts val="1540"/>
              </a:lnSpc>
              <a:spcBef>
                <a:spcPts val="0"/>
              </a:spcBef>
            </a:pPr>
            <a:r>
              <a:rPr lang="ja-JP" altLang="en-US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 2"/>
              </a:rPr>
              <a:t>施策</a:t>
            </a:r>
            <a:r>
              <a:rPr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 2"/>
              </a:rPr>
              <a:t>の方向性</a:t>
            </a:r>
            <a:endParaRPr lang="en-US" altLang="ja-JP" sz="1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Wingdings 2"/>
            </a:endParaRPr>
          </a:p>
        </p:txBody>
      </p:sp>
      <p:sp>
        <p:nvSpPr>
          <p:cNvPr id="96" name="角丸四角形 95"/>
          <p:cNvSpPr/>
          <p:nvPr/>
        </p:nvSpPr>
        <p:spPr>
          <a:xfrm>
            <a:off x="533400" y="4181847"/>
            <a:ext cx="12201525" cy="720000"/>
          </a:xfrm>
          <a:prstGeom prst="roundRect">
            <a:avLst>
              <a:gd name="adj" fmla="val 6605"/>
            </a:avLst>
          </a:prstGeom>
          <a:solidFill>
            <a:schemeClr val="bg1"/>
          </a:solidFill>
          <a:ln w="19050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30" tIns="50400" rIns="9143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540"/>
              </a:lnSpc>
            </a:pPr>
            <a:endParaRPr lang="en-US" altLang="ja-JP" sz="14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1" name="円/楕円 70"/>
          <p:cNvSpPr/>
          <p:nvPr/>
        </p:nvSpPr>
        <p:spPr>
          <a:xfrm rot="5400000">
            <a:off x="2314160" y="2753189"/>
            <a:ext cx="396000" cy="3744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00">
              <a:solidFill>
                <a:schemeClr val="tx1"/>
              </a:solidFill>
            </a:endParaRPr>
          </a:p>
        </p:txBody>
      </p:sp>
      <p:sp>
        <p:nvSpPr>
          <p:cNvPr id="72" name="角丸四角形 71"/>
          <p:cNvSpPr/>
          <p:nvPr/>
        </p:nvSpPr>
        <p:spPr>
          <a:xfrm>
            <a:off x="957387" y="4427931"/>
            <a:ext cx="3729600" cy="496114"/>
          </a:xfrm>
          <a:prstGeom prst="roundRect">
            <a:avLst>
              <a:gd name="adj" fmla="val 7429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5307" tIns="32653" rIns="65307" bIns="32653" rtlCol="0" anchor="ctr"/>
          <a:lstStyle/>
          <a:p>
            <a:pPr algn="ctr"/>
            <a:endParaRPr lang="en-US" altLang="ja-JP" sz="105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6" name="円/楕円 75"/>
          <p:cNvSpPr/>
          <p:nvPr/>
        </p:nvSpPr>
        <p:spPr>
          <a:xfrm rot="5400000">
            <a:off x="6419032" y="2753188"/>
            <a:ext cx="396000" cy="3744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00">
              <a:solidFill>
                <a:schemeClr val="tx1"/>
              </a:solidFill>
            </a:endParaRPr>
          </a:p>
        </p:txBody>
      </p:sp>
      <p:sp>
        <p:nvSpPr>
          <p:cNvPr id="77" name="角丸四角形 76"/>
          <p:cNvSpPr/>
          <p:nvPr/>
        </p:nvSpPr>
        <p:spPr>
          <a:xfrm>
            <a:off x="4752232" y="4488074"/>
            <a:ext cx="3729600" cy="274229"/>
          </a:xfrm>
          <a:prstGeom prst="roundRect">
            <a:avLst>
              <a:gd name="adj" fmla="val 7429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5307" tIns="32653" rIns="65307" bIns="32653" rtlCol="0" anchor="ctr"/>
          <a:lstStyle/>
          <a:p>
            <a:pPr algn="ctr"/>
            <a:r>
              <a:rPr lang="ja-JP" altLang="en-US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民間が主体的</a:t>
            </a:r>
            <a:r>
              <a:rPr lang="ja-JP" altLang="en-US" sz="105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主導的に取組むことができる環境を整備</a:t>
            </a:r>
            <a:endParaRPr lang="ja-JP" altLang="en-US" sz="105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9" name="円/楕円 78"/>
          <p:cNvSpPr/>
          <p:nvPr/>
        </p:nvSpPr>
        <p:spPr>
          <a:xfrm rot="5400000">
            <a:off x="10519478" y="2753188"/>
            <a:ext cx="396000" cy="3744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00">
              <a:solidFill>
                <a:schemeClr val="tx1"/>
              </a:solidFill>
            </a:endParaRPr>
          </a:p>
        </p:txBody>
      </p:sp>
      <p:sp>
        <p:nvSpPr>
          <p:cNvPr id="80" name="角丸四角形 79"/>
          <p:cNvSpPr/>
          <p:nvPr/>
        </p:nvSpPr>
        <p:spPr>
          <a:xfrm>
            <a:off x="8899478" y="4488073"/>
            <a:ext cx="3636000" cy="274231"/>
          </a:xfrm>
          <a:prstGeom prst="roundRect">
            <a:avLst>
              <a:gd name="adj" fmla="val 7429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5307" tIns="32653" rIns="65307" bIns="32653" rtlCol="0" anchor="ctr"/>
          <a:lstStyle/>
          <a:p>
            <a:pPr algn="ctr"/>
            <a:r>
              <a:rPr lang="ja-JP" altLang="en-US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大阪がもつ多様なストック・ポテンシャルを活用した取組みを展開</a:t>
            </a:r>
            <a:endParaRPr lang="ja-JP" altLang="en-US" sz="105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2" name="角丸四角形 141"/>
          <p:cNvSpPr/>
          <p:nvPr/>
        </p:nvSpPr>
        <p:spPr>
          <a:xfrm>
            <a:off x="856089" y="4152528"/>
            <a:ext cx="11593383" cy="288000"/>
          </a:xfrm>
          <a:prstGeom prst="roundRect">
            <a:avLst/>
          </a:prstGeom>
          <a:noFill/>
          <a:ln w="952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30" tIns="0" rIns="9143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24460" indent="-124460" algn="ctr">
              <a:lnSpc>
                <a:spcPts val="2100"/>
              </a:lnSpc>
            </a:pPr>
            <a:r>
              <a:rPr lang="ja-JP" altLang="en-US" sz="13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好循環を生み出すための３つの視点の重視により、様々な施策</a:t>
            </a:r>
            <a:r>
              <a:rPr lang="ja-JP" altLang="en-US" sz="13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が相互に</a:t>
            </a:r>
            <a:r>
              <a:rPr lang="ja-JP" altLang="en-US" sz="13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作用</a:t>
            </a:r>
            <a:endParaRPr lang="en-US" altLang="ja-JP" sz="1300" b="1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7" name="下カーブ矢印 126"/>
          <p:cNvSpPr/>
          <p:nvPr/>
        </p:nvSpPr>
        <p:spPr>
          <a:xfrm flipH="1" flipV="1">
            <a:off x="6102265" y="2926181"/>
            <a:ext cx="782589" cy="290557"/>
          </a:xfrm>
          <a:prstGeom prst="curvedDownArrow">
            <a:avLst>
              <a:gd name="adj1" fmla="val 25000"/>
              <a:gd name="adj2" fmla="val 50000"/>
              <a:gd name="adj3" fmla="val 43521"/>
            </a:avLst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33" name="正方形/長方形 132"/>
          <p:cNvSpPr>
            <a:spLocks/>
          </p:cNvSpPr>
          <p:nvPr/>
        </p:nvSpPr>
        <p:spPr>
          <a:xfrm>
            <a:off x="2296344" y="1778298"/>
            <a:ext cx="8388000" cy="452942"/>
          </a:xfrm>
          <a:prstGeom prst="rect">
            <a:avLst/>
          </a:prstGeom>
          <a:ln cmpd="dbl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800" b="1" kern="100" dirty="0">
                <a:solidFill>
                  <a:srgbClr val="000000"/>
                </a:solidFill>
                <a:ea typeface="Meiryo UI"/>
                <a:cs typeface="Times New Roman"/>
              </a:rPr>
              <a:t>住まうなら大阪！　～多様な人々が住まい、訪れる居住魅力</a:t>
            </a:r>
            <a:r>
              <a:rPr lang="ja-JP" altLang="en-US" sz="1800" b="1" kern="100" dirty="0" smtClean="0">
                <a:solidFill>
                  <a:srgbClr val="000000"/>
                </a:solidFill>
                <a:ea typeface="Meiryo UI"/>
                <a:cs typeface="Times New Roman"/>
              </a:rPr>
              <a:t>あふれる都市の創造～</a:t>
            </a:r>
            <a:endParaRPr lang="ja-JP" altLang="en-US" sz="1800" kern="100" dirty="0">
              <a:ea typeface="ＭＳ 明朝"/>
              <a:cs typeface="Times New Roman"/>
            </a:endParaRPr>
          </a:p>
        </p:txBody>
      </p:sp>
      <p:sp>
        <p:nvSpPr>
          <p:cNvPr id="144" name="テキスト ボックス 143"/>
          <p:cNvSpPr txBox="1"/>
          <p:nvPr/>
        </p:nvSpPr>
        <p:spPr>
          <a:xfrm>
            <a:off x="5441258" y="5038054"/>
            <a:ext cx="2419200" cy="2697387"/>
          </a:xfrm>
          <a:prstGeom prst="rect">
            <a:avLst/>
          </a:prstGeom>
          <a:noFill/>
          <a:ln w="9525">
            <a:noFill/>
            <a:prstDash val="solid"/>
          </a:ln>
        </p:spPr>
        <p:txBody>
          <a:bodyPr wrap="square" lIns="50400" tIns="0" rIns="50400" bIns="0" rtlCol="0" anchor="t" anchorCtr="0">
            <a:noAutofit/>
          </a:bodyPr>
          <a:lstStyle/>
          <a:p>
            <a:pPr marL="128905" indent="-128905">
              <a:lnSpc>
                <a:spcPts val="1400"/>
              </a:lnSpc>
              <a:spcBef>
                <a:spcPts val="280"/>
              </a:spcBef>
            </a:pPr>
            <a:r>
              <a:rPr lang="ja-JP" altLang="en-US" sz="11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1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快適性の高い都市</a:t>
            </a:r>
            <a:r>
              <a:rPr lang="ja-JP" altLang="en-US" sz="11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1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形成</a:t>
            </a:r>
            <a:endParaRPr lang="en-US" altLang="ja-JP" sz="1100" spc="-29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  <a:spcBef>
                <a:spcPts val="280"/>
              </a:spcBef>
            </a:pPr>
            <a:endParaRPr lang="en-US" altLang="ja-JP" sz="1100" spc="-29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  <a:spcBef>
                <a:spcPts val="280"/>
              </a:spcBef>
            </a:pPr>
            <a:endParaRPr lang="en-US" altLang="ja-JP" sz="1100" spc="-29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400"/>
              </a:lnSpc>
              <a:spcBef>
                <a:spcPts val="1200"/>
              </a:spcBef>
            </a:pPr>
            <a:r>
              <a:rPr lang="ja-JP" altLang="en-US" sz="11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1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環境</a:t>
            </a:r>
            <a:r>
              <a:rPr lang="ja-JP" altLang="en-US" sz="1100" spc="-1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にやさしく快適</a:t>
            </a:r>
            <a:r>
              <a:rPr lang="ja-JP" altLang="en-US" sz="11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住宅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・建築物の普及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0015" indent="-120015">
              <a:lnSpc>
                <a:spcPts val="1400"/>
              </a:lnSpc>
              <a:spcBef>
                <a:spcPts val="280"/>
              </a:spcBef>
            </a:pPr>
            <a:endParaRPr lang="en-US" altLang="ja-JP" sz="11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0015" indent="-120015">
              <a:lnSpc>
                <a:spcPts val="1400"/>
              </a:lnSpc>
              <a:spcBef>
                <a:spcPts val="280"/>
              </a:spcBef>
            </a:pPr>
            <a:endParaRPr lang="en-US" altLang="ja-JP" sz="11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0015" indent="-120015">
              <a:lnSpc>
                <a:spcPts val="1400"/>
              </a:lnSpc>
              <a:spcBef>
                <a:spcPts val="1200"/>
              </a:spcBef>
            </a:pPr>
            <a:r>
              <a:rPr lang="ja-JP" altLang="en-US" sz="11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1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環境</a:t>
            </a:r>
            <a:r>
              <a:rPr lang="ja-JP" altLang="en-US" sz="11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</a:t>
            </a:r>
            <a:r>
              <a:rPr lang="ja-JP" altLang="en-US" sz="1100" spc="-2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調和</a:t>
            </a:r>
            <a:r>
              <a:rPr lang="ja-JP" altLang="en-US" sz="1100" spc="-2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したライフスタイルの普及</a:t>
            </a:r>
            <a:endParaRPr lang="en-US" altLang="ja-JP" sz="1100" spc="-29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20015" indent="-120015">
              <a:lnSpc>
                <a:spcPts val="1400"/>
              </a:lnSpc>
              <a:spcBef>
                <a:spcPts val="280"/>
              </a:spcBef>
            </a:pPr>
            <a:endParaRPr lang="ja-JP" altLang="en-US" sz="1100" spc="-29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3" name="テキスト ボックス 152"/>
          <p:cNvSpPr txBox="1"/>
          <p:nvPr/>
        </p:nvSpPr>
        <p:spPr>
          <a:xfrm>
            <a:off x="5546806" y="5251026"/>
            <a:ext cx="2217600" cy="396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2"/>
            </a:solidFill>
            <a:prstDash val="dash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 marL="128905" indent="-128905">
              <a:lnSpc>
                <a:spcPts val="1100"/>
              </a:lnSpc>
            </a:pP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9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みどりのネットワークの形成</a:t>
            </a:r>
            <a:endParaRPr lang="en-US" altLang="ja-JP" sz="900" spc="-29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8905" indent="-128905">
              <a:lnSpc>
                <a:spcPts val="1100"/>
              </a:lnSpc>
              <a:spcBef>
                <a:spcPts val="300"/>
              </a:spcBef>
            </a:pP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9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エネルギーの地産地消の促進</a:t>
            </a:r>
            <a:endParaRPr lang="en-US" altLang="ja-JP" sz="9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154" name="テキスト ボックス 153"/>
          <p:cNvSpPr txBox="1"/>
          <p:nvPr/>
        </p:nvSpPr>
        <p:spPr>
          <a:xfrm>
            <a:off x="5543980" y="6047664"/>
            <a:ext cx="2217600" cy="432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2"/>
            </a:solidFill>
            <a:prstDash val="dash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 marL="120015" indent="-120015">
              <a:lnSpc>
                <a:spcPts val="1100"/>
              </a:lnSpc>
            </a:pP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9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住宅</a:t>
            </a: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・建築物の省エネルギー化等の推進</a:t>
            </a:r>
            <a:endParaRPr lang="en-US" altLang="ja-JP" sz="9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  <a:p>
            <a:pPr marL="120015" indent="-120015">
              <a:lnSpc>
                <a:spcPts val="1100"/>
              </a:lnSpc>
              <a:spcBef>
                <a:spcPts val="300"/>
              </a:spcBef>
            </a:pP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9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地域産材</a:t>
            </a: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等木材利用の促進</a:t>
            </a:r>
            <a:endParaRPr lang="en-US" altLang="ja-JP" sz="9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5556446" y="6839077"/>
            <a:ext cx="2217600" cy="360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2"/>
            </a:solidFill>
            <a:prstDash val="dash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 marL="85725" indent="-85725">
              <a:lnSpc>
                <a:spcPts val="1100"/>
              </a:lnSpc>
            </a:pP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</a:t>
            </a:r>
            <a:r>
              <a:rPr lang="ja-JP" altLang="en-US" sz="9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快適</a:t>
            </a: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で利便性が高く、魅力あるくらし方の情報発信</a:t>
            </a:r>
            <a:endParaRPr lang="en-US" altLang="ja-JP" sz="9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117" name="Rectangle 2"/>
          <p:cNvSpPr>
            <a:spLocks noChangeArrowheads="1"/>
          </p:cNvSpPr>
          <p:nvPr/>
        </p:nvSpPr>
        <p:spPr bwMode="auto">
          <a:xfrm>
            <a:off x="96416" y="8212410"/>
            <a:ext cx="3659704" cy="256710"/>
          </a:xfrm>
          <a:prstGeom prst="roundRect">
            <a:avLst/>
          </a:prstGeom>
          <a:solidFill>
            <a:schemeClr val="accent1"/>
          </a:solidFill>
          <a:ln w="9525">
            <a:solidFill>
              <a:schemeClr val="tx2"/>
            </a:solidFill>
            <a:miter lim="800000"/>
            <a:headEnd/>
            <a:tailEnd/>
          </a:ln>
          <a:extLst/>
        </p:spPr>
        <p:txBody>
          <a:bodyPr vert="horz" wrap="square" lIns="0" tIns="0" rIns="0" bIns="0" anchor="ctr" anchorCtr="0">
            <a:noAutofit/>
          </a:bodyPr>
          <a:lstStyle>
            <a:lvl1pPr algn="l" eaLnBrk="0" hangingPunct="0">
              <a:spcBef>
                <a:spcPts val="800"/>
              </a:spcBef>
              <a:defRPr sz="32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1pPr>
            <a:lvl2pPr algn="l" eaLnBrk="0" hangingPunct="0">
              <a:spcBef>
                <a:spcPts val="700"/>
              </a:spcBef>
              <a:defRPr sz="28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2pPr>
            <a:lvl3pPr algn="l" eaLnBrk="0" hangingPunct="0">
              <a:spcBef>
                <a:spcPts val="600"/>
              </a:spcBef>
              <a:defRPr sz="24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3pPr>
            <a:lvl4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4pPr>
            <a:lvl5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ts val="1400"/>
              </a:lnSpc>
              <a:spcBef>
                <a:spcPts val="0"/>
              </a:spcBef>
            </a:pPr>
            <a:r>
              <a:rPr lang="ja-JP" altLang="en-US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 2"/>
              </a:rPr>
              <a:t>　重点的に取組むべき施策</a:t>
            </a:r>
            <a:endParaRPr lang="en-US" altLang="ja-JP" sz="1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Wingdings 2"/>
            </a:endParaRPr>
          </a:p>
        </p:txBody>
      </p:sp>
      <p:sp>
        <p:nvSpPr>
          <p:cNvPr id="121" name="Rectangle 2"/>
          <p:cNvSpPr>
            <a:spLocks noChangeArrowheads="1"/>
          </p:cNvSpPr>
          <p:nvPr/>
        </p:nvSpPr>
        <p:spPr bwMode="auto">
          <a:xfrm>
            <a:off x="86700" y="840160"/>
            <a:ext cx="366239" cy="576000"/>
          </a:xfrm>
          <a:prstGeom prst="roundRect">
            <a:avLst/>
          </a:prstGeom>
          <a:solidFill>
            <a:srgbClr val="4F81BD"/>
          </a:solidFill>
          <a:ln w="9525">
            <a:solidFill>
              <a:schemeClr val="tx2"/>
            </a:solidFill>
            <a:prstDash val="solid"/>
            <a:miter lim="800000"/>
            <a:headEnd/>
            <a:tailEnd/>
          </a:ln>
          <a:extLst/>
        </p:spPr>
        <p:txBody>
          <a:bodyPr vert="eaVert" wrap="square" lIns="0" tIns="0" rIns="0" bIns="0" anchor="ctr" anchorCtr="0">
            <a:noAutofit/>
          </a:bodyPr>
          <a:lstStyle>
            <a:lvl1pPr algn="l" eaLnBrk="0" hangingPunct="0">
              <a:spcBef>
                <a:spcPts val="800"/>
              </a:spcBef>
              <a:defRPr sz="32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1pPr>
            <a:lvl2pPr algn="l" eaLnBrk="0" hangingPunct="0">
              <a:spcBef>
                <a:spcPts val="700"/>
              </a:spcBef>
              <a:defRPr sz="28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2pPr>
            <a:lvl3pPr algn="l" eaLnBrk="0" hangingPunct="0">
              <a:spcBef>
                <a:spcPts val="600"/>
              </a:spcBef>
              <a:defRPr sz="24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3pPr>
            <a:lvl4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4pPr>
            <a:lvl5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ts val="1260"/>
              </a:lnSpc>
              <a:spcBef>
                <a:spcPts val="0"/>
              </a:spcBef>
              <a:tabLst>
                <a:tab pos="1000125" algn="l"/>
              </a:tabLst>
            </a:pPr>
            <a:r>
              <a:rPr lang="ja-JP" altLang="en-US" sz="10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 2"/>
              </a:rPr>
              <a:t>基本的な</a:t>
            </a:r>
            <a:endParaRPr lang="en-US" altLang="ja-JP" sz="100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Wingdings 2"/>
            </a:endParaRPr>
          </a:p>
          <a:p>
            <a:pPr algn="ctr" eaLnBrk="1" hangingPunct="1">
              <a:lnSpc>
                <a:spcPts val="1260"/>
              </a:lnSpc>
              <a:spcBef>
                <a:spcPts val="0"/>
              </a:spcBef>
              <a:tabLst>
                <a:tab pos="1000125" algn="l"/>
              </a:tabLst>
            </a:pPr>
            <a:r>
              <a:rPr lang="ja-JP" altLang="en-US" sz="10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 2"/>
              </a:rPr>
              <a:t>考え方</a:t>
            </a:r>
            <a:endParaRPr lang="en-US" altLang="ja-JP" sz="100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Wingdings 2"/>
            </a:endParaRPr>
          </a:p>
        </p:txBody>
      </p:sp>
      <p:sp>
        <p:nvSpPr>
          <p:cNvPr id="123" name="テキスト ボックス 122"/>
          <p:cNvSpPr txBox="1"/>
          <p:nvPr/>
        </p:nvSpPr>
        <p:spPr>
          <a:xfrm>
            <a:off x="5968752" y="2766190"/>
            <a:ext cx="1074086" cy="216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好循環</a:t>
            </a:r>
            <a:endParaRPr lang="en-US" altLang="ja-JP" sz="1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円/楕円 3"/>
          <p:cNvSpPr/>
          <p:nvPr/>
        </p:nvSpPr>
        <p:spPr>
          <a:xfrm>
            <a:off x="208288" y="8503758"/>
            <a:ext cx="1800000" cy="7560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円/楕円 123"/>
          <p:cNvSpPr/>
          <p:nvPr/>
        </p:nvSpPr>
        <p:spPr>
          <a:xfrm>
            <a:off x="1792464" y="8503758"/>
            <a:ext cx="1800000" cy="7560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円/楕円 125"/>
          <p:cNvSpPr/>
          <p:nvPr/>
        </p:nvSpPr>
        <p:spPr>
          <a:xfrm>
            <a:off x="3375573" y="8503758"/>
            <a:ext cx="1548000" cy="7560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" name="円/楕円 131"/>
          <p:cNvSpPr/>
          <p:nvPr/>
        </p:nvSpPr>
        <p:spPr>
          <a:xfrm>
            <a:off x="4654091" y="8503758"/>
            <a:ext cx="1908000" cy="7560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円/楕円 136"/>
          <p:cNvSpPr/>
          <p:nvPr/>
        </p:nvSpPr>
        <p:spPr>
          <a:xfrm>
            <a:off x="6343481" y="8503758"/>
            <a:ext cx="1800000" cy="7560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正方形/長方形 89"/>
          <p:cNvSpPr/>
          <p:nvPr/>
        </p:nvSpPr>
        <p:spPr>
          <a:xfrm>
            <a:off x="315348" y="8665758"/>
            <a:ext cx="1656000" cy="468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0" tIns="45714" rIns="91430" bIns="45714" rtlCol="0" anchor="ctr"/>
          <a:lstStyle/>
          <a:p>
            <a:pPr algn="ctr"/>
            <a:r>
              <a:rPr lang="ja-JP" altLang="en-US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大阪らしい</a:t>
            </a:r>
            <a:r>
              <a:rPr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ポテンシャルと</a:t>
            </a:r>
            <a:endParaRPr lang="en-US" altLang="ja-JP" sz="10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ストックを活かした</a:t>
            </a:r>
            <a:endParaRPr lang="en-US" altLang="ja-JP" sz="10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魅力ある都市</a:t>
            </a:r>
            <a:r>
              <a:rPr lang="ja-JP" altLang="en-US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空間の形成</a:t>
            </a:r>
          </a:p>
        </p:txBody>
      </p:sp>
      <p:sp>
        <p:nvSpPr>
          <p:cNvPr id="100" name="正方形/長方形 99"/>
          <p:cNvSpPr/>
          <p:nvPr/>
        </p:nvSpPr>
        <p:spPr>
          <a:xfrm>
            <a:off x="4817160" y="8606480"/>
            <a:ext cx="1581862" cy="58655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0" tIns="45714" rIns="91430" bIns="45714" rtlCol="0" anchor="ctr"/>
          <a:lstStyle/>
          <a:p>
            <a:pPr algn="ctr"/>
            <a:r>
              <a:rPr lang="ja-JP" altLang="en-US" sz="1000" b="1" spc="-4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公的賃貸</a:t>
            </a:r>
            <a:r>
              <a:rPr lang="ja-JP" altLang="en-US" sz="1000" b="1" spc="-4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住宅ストックを</a:t>
            </a:r>
            <a:endParaRPr lang="en-US" altLang="ja-JP" sz="1000" b="1" spc="-4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00" b="1" spc="-4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活用</a:t>
            </a:r>
            <a:r>
              <a:rPr lang="ja-JP" altLang="en-US" sz="1000" b="1" spc="-4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した</a:t>
            </a:r>
            <a:r>
              <a:rPr lang="ja-JP" altLang="en-US" sz="1000" b="1" spc="-4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子育てしやすい</a:t>
            </a:r>
            <a:endParaRPr lang="en-US" altLang="ja-JP" sz="1000" b="1" spc="-4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00" b="1" spc="-4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まちづくりの推進</a:t>
            </a:r>
            <a:endParaRPr lang="en-US" altLang="ja-JP" sz="900" b="1" spc="-4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3" name="正方形/長方形 102"/>
          <p:cNvSpPr/>
          <p:nvPr/>
        </p:nvSpPr>
        <p:spPr>
          <a:xfrm>
            <a:off x="1848219" y="8611758"/>
            <a:ext cx="1620000" cy="576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0" tIns="45714" rIns="91430" bIns="45714" rtlCol="0" anchor="ctr"/>
          <a:lstStyle/>
          <a:p>
            <a:pPr algn="ctr">
              <a:lnSpc>
                <a:spcPts val="1400"/>
              </a:lnSpc>
            </a:pPr>
            <a:r>
              <a:rPr lang="ja-JP" altLang="en-US" sz="1000" b="1" spc="-4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</a:t>
            </a:r>
            <a:r>
              <a:rPr lang="ja-JP" altLang="en-US" sz="1000" b="1" spc="-4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に住まう魅力</a:t>
            </a:r>
            <a:r>
              <a:rPr lang="ja-JP" altLang="en-US" sz="1000" b="1" spc="-4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の情報</a:t>
            </a:r>
            <a:endParaRPr lang="en-US" altLang="ja-JP" sz="1000" b="1" spc="-4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lnSpc>
                <a:spcPts val="1400"/>
              </a:lnSpc>
            </a:pPr>
            <a:r>
              <a:rPr lang="ja-JP" altLang="en-US" sz="1000" b="1" spc="-4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発信</a:t>
            </a:r>
            <a:r>
              <a:rPr lang="ja-JP" altLang="en-US" sz="1000" b="1" spc="-4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r>
              <a:rPr lang="ja-JP" altLang="en-US" sz="1000" b="1" spc="-4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よる若年・子育て世代の移住</a:t>
            </a:r>
            <a:r>
              <a:rPr lang="ja-JP" altLang="en-US" sz="1000" b="1" spc="-4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</a:t>
            </a:r>
            <a:r>
              <a:rPr lang="ja-JP" altLang="en-US" sz="1000" b="1" spc="-4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定住の促進</a:t>
            </a:r>
            <a:endParaRPr lang="en-US" altLang="ja-JP" sz="1000" b="1" spc="-4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4" name="正方形/長方形 103"/>
          <p:cNvSpPr/>
          <p:nvPr/>
        </p:nvSpPr>
        <p:spPr>
          <a:xfrm>
            <a:off x="6384368" y="8714730"/>
            <a:ext cx="1660985" cy="37005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0" tIns="45714" rIns="91430" bIns="45714" rtlCol="0" anchor="ctr"/>
          <a:lstStyle/>
          <a:p>
            <a:pPr algn="ctr">
              <a:lnSpc>
                <a:spcPts val="1400"/>
              </a:lnSpc>
            </a:pPr>
            <a:r>
              <a:rPr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省エネ化の推進による</a:t>
            </a:r>
            <a:endParaRPr lang="en-US" altLang="ja-JP" sz="10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lnSpc>
                <a:spcPts val="1400"/>
              </a:lnSpc>
            </a:pPr>
            <a:r>
              <a:rPr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大阪の住まいの魅力向上</a:t>
            </a:r>
            <a:endParaRPr lang="en-US" altLang="ja-JP" sz="1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5" name="正方形/長方形 104"/>
          <p:cNvSpPr/>
          <p:nvPr/>
        </p:nvSpPr>
        <p:spPr>
          <a:xfrm>
            <a:off x="3484808" y="8714177"/>
            <a:ext cx="1404000" cy="37116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0" tIns="45714" rIns="91430" bIns="45714" rtlCol="0" anchor="ctr"/>
          <a:lstStyle/>
          <a:p>
            <a:pPr algn="ctr">
              <a:lnSpc>
                <a:spcPts val="1400"/>
              </a:lnSpc>
            </a:pPr>
            <a:r>
              <a:rPr lang="ja-JP" altLang="en-US" sz="1000" b="1" spc="-4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空家の</a:t>
            </a:r>
            <a:r>
              <a:rPr lang="ja-JP" altLang="en-US" sz="1000" b="1" spc="-4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多様な</a:t>
            </a:r>
            <a:r>
              <a:rPr lang="ja-JP" altLang="en-US" sz="1000" b="1" spc="-4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活用</a:t>
            </a:r>
            <a:endParaRPr lang="en-US" altLang="ja-JP" sz="1000" b="1" spc="-4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lnSpc>
                <a:spcPts val="1400"/>
              </a:lnSpc>
            </a:pPr>
            <a:r>
              <a:rPr lang="ja-JP" altLang="en-US" sz="1000" b="1" spc="-4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による居住魅力の向上</a:t>
            </a:r>
            <a:endParaRPr lang="en-US" altLang="ja-JP" sz="1000" b="1" spc="-4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2" name="Rectangle 2"/>
          <p:cNvSpPr>
            <a:spLocks noChangeArrowheads="1"/>
          </p:cNvSpPr>
          <p:nvPr/>
        </p:nvSpPr>
        <p:spPr bwMode="auto">
          <a:xfrm>
            <a:off x="92938" y="1538982"/>
            <a:ext cx="360000" cy="731520"/>
          </a:xfrm>
          <a:prstGeom prst="roundRect">
            <a:avLst/>
          </a:prstGeom>
          <a:solidFill>
            <a:schemeClr val="accent1"/>
          </a:solidFill>
          <a:ln w="9525">
            <a:solidFill>
              <a:schemeClr val="tx2"/>
            </a:solidFill>
            <a:miter lim="800000"/>
            <a:headEnd/>
            <a:tailEnd/>
          </a:ln>
          <a:extLst/>
        </p:spPr>
        <p:txBody>
          <a:bodyPr vert="eaVert" wrap="square" lIns="0" tIns="0" rIns="0" bIns="0" anchor="ctr" anchorCtr="0">
            <a:noAutofit/>
          </a:bodyPr>
          <a:lstStyle>
            <a:lvl1pPr algn="l" eaLnBrk="0" hangingPunct="0">
              <a:spcBef>
                <a:spcPts val="800"/>
              </a:spcBef>
              <a:defRPr sz="32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1pPr>
            <a:lvl2pPr algn="l" eaLnBrk="0" hangingPunct="0">
              <a:spcBef>
                <a:spcPts val="700"/>
              </a:spcBef>
              <a:defRPr sz="28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2pPr>
            <a:lvl3pPr algn="l" eaLnBrk="0" hangingPunct="0">
              <a:spcBef>
                <a:spcPts val="600"/>
              </a:spcBef>
              <a:defRPr sz="24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3pPr>
            <a:lvl4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4pPr>
            <a:lvl5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ts val="1300"/>
              </a:lnSpc>
              <a:spcBef>
                <a:spcPts val="0"/>
              </a:spcBef>
            </a:pPr>
            <a:r>
              <a:rPr lang="ja-JP" altLang="en-US" sz="10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 2"/>
              </a:rPr>
              <a:t>基本</a:t>
            </a:r>
            <a:r>
              <a:rPr lang="ja-JP" altLang="en-US" sz="10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 2"/>
              </a:rPr>
              <a:t>目標</a:t>
            </a:r>
            <a:endParaRPr lang="en-US" altLang="ja-JP" sz="10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Wingdings 2"/>
            </a:endParaRPr>
          </a:p>
        </p:txBody>
      </p:sp>
      <p:sp>
        <p:nvSpPr>
          <p:cNvPr id="136" name="テキスト ボックス 135"/>
          <p:cNvSpPr txBox="1"/>
          <p:nvPr/>
        </p:nvSpPr>
        <p:spPr>
          <a:xfrm>
            <a:off x="10411408" y="7115672"/>
            <a:ext cx="2217600" cy="216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2"/>
            </a:solidFill>
            <a:prstDash val="dash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 marL="128905" indent="-128905">
              <a:lnSpc>
                <a:spcPts val="1100"/>
              </a:lnSpc>
            </a:pPr>
            <a:r>
              <a:rPr lang="ja-JP" altLang="en-US" sz="9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・府民や民間事業者の意識の啓発</a:t>
            </a:r>
            <a:endParaRPr lang="en-US" altLang="ja-JP" sz="9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97" name="正方形/長方形 96"/>
          <p:cNvSpPr/>
          <p:nvPr/>
        </p:nvSpPr>
        <p:spPr>
          <a:xfrm>
            <a:off x="4668437" y="1454298"/>
            <a:ext cx="3881341" cy="25200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820"/>
              </a:lnSpc>
              <a:spcBef>
                <a:spcPts val="600"/>
              </a:spcBef>
            </a:pPr>
            <a:r>
              <a:rPr lang="en-US" altLang="ja-JP" sz="1700" b="1" kern="100" spc="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《</a:t>
            </a:r>
            <a:r>
              <a:rPr lang="ja-JP" altLang="en-US" sz="1700" b="1" kern="100" spc="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</a:t>
            </a:r>
            <a:r>
              <a:rPr lang="ja-JP" altLang="en-US" sz="1700" b="1" kern="100" spc="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ならではの魅力を</a:t>
            </a:r>
            <a:r>
              <a:rPr lang="ja-JP" altLang="en-US" sz="1700" b="1" kern="100" spc="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活かす</a:t>
            </a:r>
            <a:r>
              <a:rPr lang="en-US" altLang="ja-JP" sz="1700" b="1" kern="100" spc="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》</a:t>
            </a:r>
            <a:r>
              <a:rPr lang="ja-JP" altLang="en-US" sz="1700" b="1" kern="100" spc="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endParaRPr lang="en-US" altLang="ja-JP" sz="1700" b="1" kern="100" spc="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28144" y="4188616"/>
            <a:ext cx="468000" cy="756000"/>
            <a:chOff x="64096" y="3538203"/>
            <a:chExt cx="468000" cy="756000"/>
          </a:xfrm>
        </p:grpSpPr>
        <p:sp>
          <p:nvSpPr>
            <p:cNvPr id="2" name="円/楕円 1"/>
            <p:cNvSpPr/>
            <p:nvPr/>
          </p:nvSpPr>
          <p:spPr>
            <a:xfrm>
              <a:off x="64096" y="3538203"/>
              <a:ext cx="468000" cy="756000"/>
            </a:xfrm>
            <a:prstGeom prst="ellipse">
              <a:avLst/>
            </a:prstGeom>
            <a:solidFill>
              <a:schemeClr val="bg1"/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9" name="Rectangle 2"/>
            <p:cNvSpPr>
              <a:spLocks noChangeArrowheads="1"/>
            </p:cNvSpPr>
            <p:nvPr/>
          </p:nvSpPr>
          <p:spPr bwMode="auto">
            <a:xfrm>
              <a:off x="89577" y="3587947"/>
              <a:ext cx="366239" cy="688457"/>
            </a:xfrm>
            <a:prstGeom prst="rect">
              <a:avLst/>
            </a:prstGeom>
            <a:noFill/>
            <a:ln w="9525">
              <a:noFill/>
              <a:prstDash val="solid"/>
              <a:miter lim="800000"/>
              <a:headEnd/>
              <a:tailEnd/>
            </a:ln>
            <a:extLst/>
          </p:spPr>
          <p:txBody>
            <a:bodyPr vert="eaVert" wrap="square" lIns="0" tIns="0" rIns="0" bIns="0" anchor="ctr" anchorCtr="0">
              <a:noAutofit/>
            </a:bodyPr>
            <a:lstStyle>
              <a:lvl1pPr algn="l" eaLnBrk="0" hangingPunct="0">
                <a:spcBef>
                  <a:spcPts val="800"/>
                </a:spcBef>
                <a:defRPr sz="3200">
                  <a:solidFill>
                    <a:srgbClr val="000000"/>
                  </a:solidFill>
                  <a:latin typeface="Calibri" pitchFamily="32" charset="0"/>
                  <a:ea typeface="ＭＳ Ｐゴシック" charset="-128"/>
                </a:defRPr>
              </a:lvl1pPr>
              <a:lvl2pPr algn="l" eaLnBrk="0" hangingPunct="0">
                <a:spcBef>
                  <a:spcPts val="700"/>
                </a:spcBef>
                <a:defRPr sz="2800">
                  <a:solidFill>
                    <a:srgbClr val="000000"/>
                  </a:solidFill>
                  <a:latin typeface="Calibri" pitchFamily="32" charset="0"/>
                  <a:ea typeface="ＭＳ Ｐゴシック" charset="-128"/>
                </a:defRPr>
              </a:lvl2pPr>
              <a:lvl3pPr algn="l" eaLnBrk="0" hangingPunct="0">
                <a:spcBef>
                  <a:spcPts val="600"/>
                </a:spcBef>
                <a:defRPr sz="2400">
                  <a:solidFill>
                    <a:srgbClr val="000000"/>
                  </a:solidFill>
                  <a:latin typeface="Calibri" pitchFamily="32" charset="0"/>
                  <a:ea typeface="ＭＳ Ｐゴシック" charset="-128"/>
                </a:defRPr>
              </a:lvl3pPr>
              <a:lvl4pPr algn="l" eaLnBrk="0" hangingPunct="0">
                <a:spcBef>
                  <a:spcPts val="500"/>
                </a:spcBef>
                <a:defRPr sz="2000">
                  <a:solidFill>
                    <a:srgbClr val="000000"/>
                  </a:solidFill>
                  <a:latin typeface="Calibri" pitchFamily="32" charset="0"/>
                  <a:ea typeface="ＭＳ Ｐゴシック" charset="-128"/>
                </a:defRPr>
              </a:lvl4pPr>
              <a:lvl5pPr algn="l" eaLnBrk="0" hangingPunct="0">
                <a:spcBef>
                  <a:spcPts val="500"/>
                </a:spcBef>
                <a:defRPr sz="2000">
                  <a:solidFill>
                    <a:srgbClr val="000000"/>
                  </a:solidFill>
                  <a:latin typeface="Calibri" pitchFamily="32" charset="0"/>
                  <a:ea typeface="ＭＳ Ｐゴシック" charset="-128"/>
                </a:defRPr>
              </a:lvl5pPr>
              <a:lvl6pPr marL="25146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000">
                  <a:solidFill>
                    <a:srgbClr val="000000"/>
                  </a:solidFill>
                  <a:latin typeface="Calibri" pitchFamily="32" charset="0"/>
                  <a:ea typeface="ＭＳ Ｐゴシック" charset="-128"/>
                </a:defRPr>
              </a:lvl6pPr>
              <a:lvl7pPr marL="29718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000">
                  <a:solidFill>
                    <a:srgbClr val="000000"/>
                  </a:solidFill>
                  <a:latin typeface="Calibri" pitchFamily="32" charset="0"/>
                  <a:ea typeface="ＭＳ Ｐゴシック" charset="-128"/>
                </a:defRPr>
              </a:lvl7pPr>
              <a:lvl8pPr marL="34290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000">
                  <a:solidFill>
                    <a:srgbClr val="000000"/>
                  </a:solidFill>
                  <a:latin typeface="Calibri" pitchFamily="32" charset="0"/>
                  <a:ea typeface="ＭＳ Ｐゴシック" charset="-128"/>
                </a:defRPr>
              </a:lvl8pPr>
              <a:lvl9pPr marL="3886200" indent="-228600" defTabSz="449263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000">
                  <a:solidFill>
                    <a:srgbClr val="000000"/>
                  </a:solidFill>
                  <a:latin typeface="Calibri" pitchFamily="32" charset="0"/>
                  <a:ea typeface="ＭＳ Ｐゴシック" charset="-128"/>
                </a:defRPr>
              </a:lvl9pPr>
            </a:lstStyle>
            <a:p>
              <a:pPr algn="ctr" eaLnBrk="1" hangingPunct="1">
                <a:lnSpc>
                  <a:spcPts val="1260"/>
                </a:lnSpc>
                <a:spcBef>
                  <a:spcPts val="0"/>
                </a:spcBef>
                <a:tabLst>
                  <a:tab pos="1000125" algn="l"/>
                </a:tabLst>
              </a:pPr>
              <a:r>
                <a:rPr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  <a:sym typeface="Wingdings 2"/>
                </a:rPr>
                <a:t>施策</a:t>
              </a:r>
              <a:r>
                <a:rPr lang="ja-JP" altLang="en-US" sz="10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  <a:sym typeface="Wingdings 2"/>
                </a:rPr>
                <a:t>展開の</a:t>
              </a:r>
              <a:endParaRPr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 2"/>
              </a:endParaRPr>
            </a:p>
            <a:p>
              <a:pPr algn="ctr" eaLnBrk="1" hangingPunct="1">
                <a:lnSpc>
                  <a:spcPts val="1260"/>
                </a:lnSpc>
                <a:spcBef>
                  <a:spcPts val="0"/>
                </a:spcBef>
                <a:tabLst>
                  <a:tab pos="1000125" algn="l"/>
                </a:tabLst>
              </a:pPr>
              <a:r>
                <a:rPr lang="ja-JP" altLang="en-US" sz="10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  <a:sym typeface="Wingdings 2"/>
                </a:rPr>
                <a:t>視点</a:t>
              </a:r>
              <a:endParaRPr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 2"/>
              </a:endParaRPr>
            </a:p>
          </p:txBody>
        </p:sp>
      </p:grpSp>
      <p:sp>
        <p:nvSpPr>
          <p:cNvPr id="109" name="Rectangle 2"/>
          <p:cNvSpPr>
            <a:spLocks noChangeArrowheads="1"/>
          </p:cNvSpPr>
          <p:nvPr/>
        </p:nvSpPr>
        <p:spPr bwMode="auto">
          <a:xfrm>
            <a:off x="86700" y="3346046"/>
            <a:ext cx="366239" cy="756000"/>
          </a:xfrm>
          <a:prstGeom prst="roundRect">
            <a:avLst/>
          </a:prstGeom>
          <a:solidFill>
            <a:srgbClr val="4F81BD"/>
          </a:solidFill>
          <a:ln w="9525">
            <a:solidFill>
              <a:schemeClr val="tx2"/>
            </a:solidFill>
            <a:prstDash val="solid"/>
            <a:miter lim="800000"/>
            <a:headEnd/>
            <a:tailEnd/>
          </a:ln>
          <a:extLst/>
        </p:spPr>
        <p:txBody>
          <a:bodyPr vert="eaVert" wrap="square" lIns="0" tIns="0" rIns="0" bIns="0" anchor="ctr" anchorCtr="0">
            <a:noAutofit/>
          </a:bodyPr>
          <a:lstStyle>
            <a:lvl1pPr algn="l" eaLnBrk="0" hangingPunct="0">
              <a:spcBef>
                <a:spcPts val="800"/>
              </a:spcBef>
              <a:defRPr sz="32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1pPr>
            <a:lvl2pPr algn="l" eaLnBrk="0" hangingPunct="0">
              <a:spcBef>
                <a:spcPts val="700"/>
              </a:spcBef>
              <a:defRPr sz="28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2pPr>
            <a:lvl3pPr algn="l" eaLnBrk="0" hangingPunct="0">
              <a:spcBef>
                <a:spcPts val="600"/>
              </a:spcBef>
              <a:defRPr sz="24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3pPr>
            <a:lvl4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4pPr>
            <a:lvl5pPr algn="l" eaLnBrk="0" hangingPunct="0">
              <a:spcBef>
                <a:spcPts val="500"/>
              </a:spcBef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Calibri" pitchFamily="32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ts val="1260"/>
              </a:lnSpc>
              <a:spcBef>
                <a:spcPts val="0"/>
              </a:spcBef>
              <a:tabLst>
                <a:tab pos="1000125" algn="l"/>
              </a:tabLst>
            </a:pPr>
            <a:r>
              <a:rPr lang="ja-JP" altLang="en-US" sz="10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 2"/>
              </a:rPr>
              <a:t>施策の柱</a:t>
            </a:r>
            <a:endParaRPr lang="en-US" altLang="ja-JP" sz="100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Wingdings 2"/>
            </a:endParaRPr>
          </a:p>
        </p:txBody>
      </p:sp>
      <p:sp>
        <p:nvSpPr>
          <p:cNvPr id="138" name="円/楕円 137"/>
          <p:cNvSpPr/>
          <p:nvPr/>
        </p:nvSpPr>
        <p:spPr>
          <a:xfrm>
            <a:off x="7985152" y="8503758"/>
            <a:ext cx="1800000" cy="7560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正方形/長方形 114"/>
          <p:cNvSpPr/>
          <p:nvPr/>
        </p:nvSpPr>
        <p:spPr>
          <a:xfrm>
            <a:off x="8015543" y="8632383"/>
            <a:ext cx="1728000" cy="53475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45714" rIns="0" bIns="45714" rtlCol="0" anchor="ctr"/>
          <a:lstStyle/>
          <a:p>
            <a:pPr algn="ctr">
              <a:lnSpc>
                <a:spcPts val="1400"/>
              </a:lnSpc>
            </a:pPr>
            <a:r>
              <a:rPr lang="ja-JP" altLang="en-US" sz="1000" b="1" spc="-3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密集市街地における</a:t>
            </a:r>
            <a:endParaRPr lang="en-US" altLang="ja-JP" sz="1000" b="1" spc="-3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lnSpc>
                <a:spcPts val="1400"/>
              </a:lnSpc>
            </a:pPr>
            <a:r>
              <a:rPr lang="ja-JP" altLang="en-US" sz="1000" b="1" spc="-3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魅力あるまちづくりの推進</a:t>
            </a:r>
            <a:endParaRPr lang="ja-JP" altLang="en-US" sz="1000" b="1" spc="-3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0" name="円/楕円 139"/>
          <p:cNvSpPr/>
          <p:nvPr/>
        </p:nvSpPr>
        <p:spPr>
          <a:xfrm>
            <a:off x="9714895" y="8503758"/>
            <a:ext cx="1584000" cy="7560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円/楕円 140"/>
          <p:cNvSpPr/>
          <p:nvPr/>
        </p:nvSpPr>
        <p:spPr>
          <a:xfrm>
            <a:off x="11153504" y="8503758"/>
            <a:ext cx="1548000" cy="7560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正方形/長方形 115"/>
          <p:cNvSpPr/>
          <p:nvPr/>
        </p:nvSpPr>
        <p:spPr>
          <a:xfrm>
            <a:off x="11153504" y="8690938"/>
            <a:ext cx="1584000" cy="41764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0" tIns="45714" rIns="91430" bIns="45714" rtlCol="0" anchor="ctr"/>
          <a:lstStyle/>
          <a:p>
            <a:pPr algn="ctr">
              <a:lnSpc>
                <a:spcPts val="1400"/>
              </a:lnSpc>
            </a:pPr>
            <a:r>
              <a:rPr lang="ja-JP" altLang="en-US" sz="1000" b="1" spc="-4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あんしん住まいの充実による</a:t>
            </a:r>
            <a:endParaRPr lang="en-US" altLang="ja-JP" sz="1000" b="1" spc="-4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lnSpc>
                <a:spcPts val="1400"/>
              </a:lnSpc>
            </a:pPr>
            <a:r>
              <a:rPr lang="ja-JP" altLang="en-US" sz="1000" b="1" spc="-4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居住魅力の向上</a:t>
            </a:r>
            <a:endParaRPr lang="ja-JP" altLang="en-US" sz="1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1" name="角丸四角形 100"/>
          <p:cNvSpPr/>
          <p:nvPr/>
        </p:nvSpPr>
        <p:spPr>
          <a:xfrm>
            <a:off x="647360" y="4488074"/>
            <a:ext cx="3729600" cy="274229"/>
          </a:xfrm>
          <a:prstGeom prst="roundRect">
            <a:avLst>
              <a:gd name="adj" fmla="val 7429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5307" tIns="32653" rIns="65307" bIns="32653" rtlCol="0" anchor="ctr"/>
          <a:lstStyle/>
          <a:p>
            <a:pPr algn="ctr"/>
            <a:r>
              <a:rPr lang="ja-JP" altLang="en-US" sz="105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様々な分野・主体</a:t>
            </a:r>
            <a:r>
              <a:rPr lang="ja-JP" altLang="en-US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との連携した取組みを展開</a:t>
            </a:r>
            <a:endParaRPr lang="en-US" altLang="ja-JP" sz="105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9" name="正方形/長方形 158"/>
          <p:cNvSpPr/>
          <p:nvPr/>
        </p:nvSpPr>
        <p:spPr>
          <a:xfrm>
            <a:off x="9713168" y="8690938"/>
            <a:ext cx="1512000" cy="41764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30" tIns="45714" rIns="91430" bIns="45714" rtlCol="0" anchor="ctr"/>
          <a:lstStyle/>
          <a:p>
            <a:pPr algn="ctr">
              <a:lnSpc>
                <a:spcPts val="1400"/>
              </a:lnSpc>
            </a:pPr>
            <a:r>
              <a:rPr lang="ja-JP" altLang="en-US" sz="1000" b="1" spc="-4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地域特性に応じた</a:t>
            </a:r>
            <a:endParaRPr lang="en-US" altLang="ja-JP" sz="1000" b="1" spc="-4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lnSpc>
                <a:spcPts val="1400"/>
              </a:lnSpc>
            </a:pPr>
            <a:r>
              <a:rPr lang="ja-JP" altLang="en-US" sz="1000" b="1" spc="-4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総合的な施策展開による</a:t>
            </a:r>
            <a:endParaRPr lang="en-US" altLang="ja-JP" sz="1000" b="1" spc="-4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lnSpc>
                <a:spcPts val="1400"/>
              </a:lnSpc>
            </a:pPr>
            <a:r>
              <a:rPr lang="ja-JP" altLang="en-US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耐震化の促進</a:t>
            </a:r>
            <a:endParaRPr lang="ja-JP" altLang="en-US" sz="1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8" name="テキスト ボックス 127"/>
          <p:cNvSpPr txBox="1"/>
          <p:nvPr/>
        </p:nvSpPr>
        <p:spPr>
          <a:xfrm>
            <a:off x="7981788" y="6863516"/>
            <a:ext cx="2217600" cy="360394"/>
          </a:xfrm>
          <a:prstGeom prst="rect">
            <a:avLst/>
          </a:prstGeom>
          <a:solidFill>
            <a:schemeClr val="bg1"/>
          </a:solidFill>
          <a:ln w="3175">
            <a:solidFill>
              <a:schemeClr val="tx2"/>
            </a:solidFill>
            <a:prstDash val="dash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 marL="88900" indent="-88900">
              <a:lnSpc>
                <a:spcPts val="1100"/>
              </a:lnSpc>
            </a:pP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・建築物・宅地の被災状況の迅速な把握</a:t>
            </a:r>
            <a:r>
              <a:rPr lang="ja-JP" altLang="en-US" sz="9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、</a:t>
            </a:r>
            <a:r>
              <a:rPr lang="en-US" altLang="ja-JP" sz="9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/>
            </a:r>
            <a:br>
              <a:rPr lang="en-US" altLang="ja-JP" sz="9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</a:br>
            <a:r>
              <a:rPr lang="ja-JP" altLang="en-US" sz="900" spc="-29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被災者</a:t>
            </a:r>
            <a:r>
              <a:rPr lang="ja-JP" altLang="en-US" sz="900" spc="-29" dirty="0">
                <a:latin typeface="ＭＳ Ｐ明朝" panose="02020600040205080304" pitchFamily="18" charset="-128"/>
                <a:ea typeface="ＭＳ Ｐ明朝" panose="02020600040205080304" pitchFamily="18" charset="-128"/>
                <a:cs typeface="Meiryo UI" panose="020B0604030504040204" pitchFamily="50" charset="-128"/>
              </a:rPr>
              <a:t>の住まいの早期確保　等</a:t>
            </a:r>
            <a:endParaRPr lang="en-US" altLang="ja-JP" sz="900" spc="-29" dirty="0">
              <a:latin typeface="ＭＳ Ｐ明朝" panose="02020600040205080304" pitchFamily="18" charset="-128"/>
              <a:ea typeface="ＭＳ Ｐ明朝" panose="02020600040205080304" pitchFamily="18" charset="-128"/>
              <a:cs typeface="Meiryo UI" panose="020B0604030504040204" pitchFamily="50" charset="-128"/>
            </a:endParaRPr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64096" y="9372015"/>
            <a:ext cx="10116000" cy="216000"/>
          </a:xfrm>
          <a:prstGeom prst="rect">
            <a:avLst/>
          </a:prstGeom>
          <a:noFill/>
          <a:ln w="6350">
            <a:noFill/>
            <a:prstDash val="solid"/>
          </a:ln>
        </p:spPr>
        <p:txBody>
          <a:bodyPr wrap="square" lIns="36000" tIns="36000" rIns="36000" bIns="36000" rtlCol="0" anchor="ctr" anchorCtr="0">
            <a:noAutofit/>
          </a:bodyPr>
          <a:lstStyle/>
          <a:p>
            <a:pPr>
              <a:lnSpc>
                <a:spcPts val="1300"/>
              </a:lnSpc>
            </a:pP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なお、施策の進捗については、施策の柱ごとに府民に分かりやすい目標を設定し、進行管理に取組んでいくこと。（例：みどりが多い、治安が良い、住み続けたいと思う府民の割合など）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84671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bg1"/>
        </a:solidFill>
        <a:ln w="9525">
          <a:solidFill>
            <a:schemeClr val="tx2"/>
          </a:solidFill>
          <a:prstDash val="solid"/>
        </a:ln>
      </a:spPr>
      <a:bodyPr wrap="square" lIns="50400" tIns="100800" rIns="50400" bIns="50400" rtlCol="0" anchor="t" anchorCtr="0">
        <a:noAutofit/>
      </a:bodyPr>
      <a:lstStyle>
        <a:defPPr>
          <a:lnSpc>
            <a:spcPts val="1400"/>
          </a:lnSpc>
          <a:spcBef>
            <a:spcPts val="280"/>
          </a:spcBef>
          <a:defRPr sz="1100" spc="-29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D0914A58C7C9D94DB435116EF43D38D7" ma:contentTypeVersion="1" ma:contentTypeDescription="新しいドキュメントを作成します。" ma:contentTypeScope="" ma:versionID="942bdad79e90e32b7aa339969f001042">
  <xsd:schema xmlns:xsd="http://www.w3.org/2001/XMLSchema" xmlns:xs="http://www.w3.org/2001/XMLSchema" xmlns:p="http://schemas.microsoft.com/office/2006/metadata/properties" xmlns:ns2="46689e31-b03d-4afa-a735-a1f8d7beadb1" targetNamespace="http://schemas.microsoft.com/office/2006/metadata/properties" ma:root="true" ma:fieldsID="2c9f98b6516b9dba60a2d94ebc4473d3" ns2:_="">
    <xsd:import namespace="46689e31-b03d-4afa-a735-a1f8d7beadb1"/>
    <xsd:element name="properties">
      <xsd:complexType>
        <xsd:sequence>
          <xsd:element name="documentManagement">
            <xsd:complexType>
              <xsd:all>
                <xsd:element ref="ns2:_x5bfe__x8c61__x30e6__x30fc__x30b6__x30fc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689e31-b03d-4afa-a735-a1f8d7beadb1" elementFormDefault="qualified">
    <xsd:import namespace="http://schemas.microsoft.com/office/2006/documentManagement/types"/>
    <xsd:import namespace="http://schemas.microsoft.com/office/infopath/2007/PartnerControls"/>
    <xsd:element name="_x5bfe__x8c61__x30e6__x30fc__x30b6__x30fc_" ma:index="8" nillable="true" ma:displayName="対象ユーザー" ma:internalName="_x5bfe__x8c61__x30e6__x30fc__x30b6__x30fc_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5bfe__x8c61__x30e6__x30fc__x30b6__x30fc_ xmlns="46689e31-b03d-4afa-a735-a1f8d7beadb1" xsi:nil="true"/>
  </documentManagement>
</p:properties>
</file>

<file path=customXml/itemProps1.xml><?xml version="1.0" encoding="utf-8"?>
<ds:datastoreItem xmlns:ds="http://schemas.openxmlformats.org/officeDocument/2006/customXml" ds:itemID="{C93A4DFA-67A0-4C84-877C-3F9A504E24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689e31-b03d-4afa-a735-a1f8d7beadb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27EB106-C07E-43D2-818D-9B1CFDAD4B1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FB5C26A-9BC2-4F3E-89D1-1A3CEF1A424F}">
  <ds:schemaRefs>
    <ds:schemaRef ds:uri="http://purl.org/dc/dcmitype/"/>
    <ds:schemaRef ds:uri="http://schemas.microsoft.com/office/2006/metadata/properties"/>
    <ds:schemaRef ds:uri="http://schemas.microsoft.com/office/2006/documentManagement/types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46689e31-b03d-4afa-a735-a1f8d7beadb1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4854</TotalTime>
  <Words>809</Words>
  <Application>Microsoft Office PowerPoint</Application>
  <PresentationFormat>A3 297x420 mm</PresentationFormat>
  <Paragraphs>132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大阪府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岩田　賢治</dc:creator>
  <cp:lastModifiedBy>岩田　賢治</cp:lastModifiedBy>
  <cp:revision>296</cp:revision>
  <cp:lastPrinted>2016-05-23T04:09:41Z</cp:lastPrinted>
  <dcterms:created xsi:type="dcterms:W3CDTF">2015-11-01T03:56:02Z</dcterms:created>
  <dcterms:modified xsi:type="dcterms:W3CDTF">2016-05-23T04:17:01Z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0x010100D0914A58C7C9D94DB435116EF43D38D7</vt:lpwstr>
  </property>
</Properties>
</file>