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4"/>
  </p:notesMasterIdLst>
  <p:sldIdLst>
    <p:sldId id="405" r:id="rId2"/>
    <p:sldId id="410" r:id="rId3"/>
  </p:sldIdLst>
  <p:sldSz cx="12192000" cy="16256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9" autoAdjust="0"/>
    <p:restoredTop sz="91741" autoAdjust="0"/>
  </p:normalViewPr>
  <p:slideViewPr>
    <p:cSldViewPr snapToGrid="0">
      <p:cViewPr varScale="1">
        <p:scale>
          <a:sx n="32" d="100"/>
          <a:sy n="32" d="100"/>
        </p:scale>
        <p:origin x="21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584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9575" cy="49847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1" y="3"/>
            <a:ext cx="2949575" cy="49847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C55A9F67-E7A2-4E82-AB4B-84F8F4F3C681}" type="datetimeFigureOut">
              <a:rPr kumimoji="1" lang="ja-JP" altLang="en-US" smtClean="0"/>
              <a:t>2020/11/13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6300" y="1243013"/>
            <a:ext cx="25146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41" y="4783141"/>
            <a:ext cx="5445125" cy="3913187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0866"/>
            <a:ext cx="2949575" cy="49847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1" y="9440866"/>
            <a:ext cx="2949575" cy="49847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1A129212-0568-412B-8408-5132D870AD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1788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0C32-84C4-470C-9D80-693C57AD637F}" type="datetime1">
              <a:rPr kumimoji="1" lang="ja-JP" altLang="en-US" smtClean="0"/>
              <a:t>2020/11/13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5514-74F9-49C0-91EC-72887D309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7392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A93D-BE49-41D6-9FBC-C02F05166F78}" type="datetime1">
              <a:rPr kumimoji="1" lang="ja-JP" altLang="en-US" smtClean="0"/>
              <a:t>2020/11/13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5514-74F9-49C0-91EC-72887D309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65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1290-CC0A-419E-BD07-79EE11D23742}" type="datetime1">
              <a:rPr kumimoji="1" lang="ja-JP" altLang="en-US" smtClean="0"/>
              <a:t>2020/11/13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5514-74F9-49C0-91EC-72887D309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55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7F0C-6E5B-45CF-8C60-4E7770CC9D8F}" type="datetime1">
              <a:rPr kumimoji="1" lang="ja-JP" altLang="en-US" smtClean="0"/>
              <a:t>2020/11/13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5514-74F9-49C0-91EC-72887D309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1205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221E-9A76-4D20-94A6-80DE43A67317}" type="datetime1">
              <a:rPr kumimoji="1" lang="ja-JP" altLang="en-US" smtClean="0"/>
              <a:t>2020/11/13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5514-74F9-49C0-91EC-72887D309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15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F9E4-4A17-48E8-A306-05A2CA7076B8}" type="datetime1">
              <a:rPr kumimoji="1" lang="ja-JP" altLang="en-US" smtClean="0"/>
              <a:t>2020/11/13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5514-74F9-49C0-91EC-72887D309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835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99C33-A68E-4203-AE82-7E60A34117AD}" type="datetime1">
              <a:rPr kumimoji="1" lang="ja-JP" altLang="en-US" smtClean="0"/>
              <a:t>2020/11/13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5514-74F9-49C0-91EC-72887D309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2625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5E8F-C6E3-46D7-9406-FD3CF1F135D6}" type="datetime1">
              <a:rPr kumimoji="1" lang="ja-JP" altLang="en-US" smtClean="0"/>
              <a:t>2020/11/13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5514-74F9-49C0-91EC-72887D309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281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6475-AB03-431E-88C4-484E426AECE8}" type="datetime1">
              <a:rPr kumimoji="1" lang="ja-JP" altLang="en-US" smtClean="0"/>
              <a:t>2020/11/13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5514-74F9-49C0-91EC-72887D309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8876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B5BA-31AC-4B67-BF01-3CF73CBA085E}" type="datetime1">
              <a:rPr kumimoji="1" lang="ja-JP" altLang="en-US" smtClean="0"/>
              <a:t>2020/11/13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5514-74F9-49C0-91EC-72887D309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0195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5877-3B35-4D09-9961-E4F0FCBFBAA9}" type="datetime1">
              <a:rPr kumimoji="1" lang="ja-JP" altLang="en-US" smtClean="0"/>
              <a:t>2020/11/13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5514-74F9-49C0-91EC-72887D309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71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F3E7F-DA65-4A0D-A88E-963FDA5B4104}" type="datetime1">
              <a:rPr kumimoji="1" lang="ja-JP" altLang="en-US" smtClean="0"/>
              <a:t>2020/11/13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75514-74F9-49C0-91EC-72887D309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725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>
          <a:xfrm>
            <a:off x="4038599" y="15753509"/>
            <a:ext cx="4114800" cy="474675"/>
          </a:xfrm>
        </p:spPr>
        <p:txBody>
          <a:bodyPr anchor="b" anchorCtr="1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78857" y="1217015"/>
            <a:ext cx="9376229" cy="1295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　近年</a:t>
            </a:r>
            <a:r>
              <a:rPr kumimoji="0" lang="ja-JP" alt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、日本の港湾は、東アジア諸港の台頭により大きくその地位がゆらぎ、国際競争力が低下して</a:t>
            </a:r>
            <a:r>
              <a:rPr kumimoji="0" lang="ja-JP" altLang="en-US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います。</a:t>
            </a:r>
            <a:r>
              <a:rPr kumimoji="0" lang="ja-JP" alt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とりわけ</a:t>
            </a:r>
            <a:r>
              <a:rPr kumimoji="0" lang="ja-JP" altLang="en-US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阪神港（大阪港、神戸港）を</a:t>
            </a:r>
            <a:r>
              <a:rPr kumimoji="0" lang="ja-JP" alt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はじめとする大阪湾諸港（神戸港、尼崎西宮芦屋港、大阪港、堺泉北港、阪南港）の地位の低下は、関西の経済・産業の成長に影響を及ぼすことが危惧されて</a:t>
            </a:r>
            <a:r>
              <a:rPr kumimoji="0" lang="ja-JP" altLang="en-US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います。</a:t>
            </a:r>
            <a:endParaRPr kumimoji="0" lang="en-US" altLang="ja-JP" sz="1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ＭＳ Ｐ明朝" panose="02020600040205080304" pitchFamily="18" charset="-128"/>
              <a:ea typeface="ＭＳ Ｐ明朝" panose="02020600040205080304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ＭＳ Ｐ明朝" panose="02020600040205080304" pitchFamily="18" charset="-128"/>
              <a:ea typeface="ＭＳ Ｐ明朝" panose="02020600040205080304" pitchFamily="18" charset="-128"/>
              <a:cs typeface="+mn-cs"/>
            </a:endParaRPr>
          </a:p>
          <a:p>
            <a:pPr lvl="0">
              <a:defRPr/>
            </a:pPr>
            <a:r>
              <a:rPr kumimoji="0" lang="ja-JP" alt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　大阪・関西は、世界的な地域間競争に勝ち抜くため、西日本のゲートウェイとしての機能強化を図り、国土構造の東西</a:t>
            </a:r>
            <a:r>
              <a:rPr kumimoji="0" lang="ja-JP" altLang="en-US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二極の</a:t>
            </a:r>
            <a:r>
              <a:rPr kumimoji="0" lang="ja-JP" alt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一極として日本の成長を牽引していく必要があり</a:t>
            </a:r>
            <a:r>
              <a:rPr lang="ja-JP" altLang="en-US" sz="1900" dirty="0" err="1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、</a:t>
            </a:r>
            <a:r>
              <a:rPr lang="ja-JP" altLang="en-US" sz="19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大阪港</a:t>
            </a:r>
            <a:r>
              <a:rPr lang="ja-JP" altLang="en-US" sz="19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は神戸港とともに阪神港として、国策である国際コンテナ戦略港湾の取組みを推進してきました。加えて、いわば、車の両輪として、大阪湾の中で同じ</a:t>
            </a:r>
            <a:r>
              <a:rPr lang="ja-JP" altLang="en-US" sz="19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背後圏（ヒンターランド）を</a:t>
            </a:r>
            <a:r>
              <a:rPr lang="ja-JP" altLang="en-US" sz="19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共有する港湾として</a:t>
            </a:r>
            <a:r>
              <a:rPr lang="ja-JP" altLang="en-US" sz="19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、</a:t>
            </a:r>
            <a:r>
              <a:rPr kumimoji="0" lang="ja-JP" altLang="en-US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大阪</a:t>
            </a:r>
            <a:r>
              <a:rPr kumimoji="0" lang="ja-JP" alt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湾の中で縦割りにならず、広域的な視点から港湾管理の一元化</a:t>
            </a:r>
            <a:r>
              <a:rPr kumimoji="0" lang="ja-JP" altLang="en-US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をめ</a:t>
            </a:r>
            <a:r>
              <a:rPr kumimoji="0" lang="ja-JP" alt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ざ</a:t>
            </a:r>
            <a:r>
              <a:rPr kumimoji="0" lang="ja-JP" altLang="en-US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す</a:t>
            </a:r>
            <a:r>
              <a:rPr kumimoji="0" lang="ja-JP" alt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必要が</a:t>
            </a:r>
            <a:r>
              <a:rPr kumimoji="0" lang="ja-JP" altLang="en-US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あります。</a:t>
            </a:r>
            <a:endParaRPr kumimoji="0" lang="en-US" altLang="ja-JP" sz="1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ＭＳ Ｐ明朝" panose="02020600040205080304" pitchFamily="18" charset="-128"/>
              <a:ea typeface="ＭＳ Ｐ明朝" panose="02020600040205080304" pitchFamily="18" charset="-128"/>
              <a:cs typeface="+mn-cs"/>
            </a:endParaRPr>
          </a:p>
          <a:p>
            <a:pPr lvl="0">
              <a:defRPr/>
            </a:pPr>
            <a:r>
              <a:rPr kumimoji="0" lang="ja-JP" alt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　</a:t>
            </a:r>
            <a:r>
              <a:rPr lang="ja-JP" altLang="en-US" sz="19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それに向けた第一ステップとして、大阪府・大阪市の</a:t>
            </a:r>
            <a:r>
              <a:rPr lang="ja-JP" altLang="en-US" sz="19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港湾管理</a:t>
            </a:r>
            <a:r>
              <a:rPr lang="ja-JP" altLang="en-US" sz="19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の一元化を図るため、令和２年</a:t>
            </a:r>
            <a:r>
              <a:rPr lang="en-US" altLang="ja-JP" sz="19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10</a:t>
            </a:r>
            <a:r>
              <a:rPr lang="ja-JP" altLang="en-US" sz="19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月１日に、府市に</a:t>
            </a:r>
            <a:r>
              <a:rPr lang="ja-JP" altLang="en-US" sz="19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おいて</a:t>
            </a:r>
            <a:r>
              <a:rPr lang="ja-JP" altLang="en-US" sz="19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大阪港湾局を共同設置し、事務の一体化を図り、人</a:t>
            </a:r>
            <a:r>
              <a:rPr lang="ja-JP" altLang="en-US" sz="19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や情報</a:t>
            </a:r>
            <a:r>
              <a:rPr lang="ja-JP" altLang="en-US" sz="19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を共有のうえ広域的な視点で連携した取組みを</a:t>
            </a:r>
            <a:r>
              <a:rPr lang="ja-JP" altLang="en-US" sz="19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実現して</a:t>
            </a:r>
            <a:r>
              <a:rPr lang="ja-JP" altLang="en-US" sz="19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いきます。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ＭＳ Ｐ明朝" panose="02020600040205080304" pitchFamily="18" charset="-128"/>
              <a:ea typeface="ＭＳ Ｐ明朝" panose="02020600040205080304" pitchFamily="18" charset="-128"/>
              <a:cs typeface="+mn-cs"/>
            </a:endParaRPr>
          </a:p>
          <a:p>
            <a:pPr lvl="0">
              <a:defRPr/>
            </a:pPr>
            <a:r>
              <a:rPr lang="ja-JP" altLang="en-US" sz="19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この大阪港湾局では、リアルタイムに情報を共有し、</a:t>
            </a:r>
            <a:r>
              <a:rPr lang="ja-JP" altLang="en-US" sz="19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その分析</a:t>
            </a:r>
            <a:r>
              <a:rPr lang="ja-JP" altLang="en-US" sz="19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・活用による効果的な取組みを推進するとともに、</a:t>
            </a:r>
            <a:r>
              <a:rPr lang="ja-JP" altLang="en-US" sz="19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一層の</a:t>
            </a:r>
            <a:r>
              <a:rPr lang="ja-JP" altLang="en-US" sz="19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港の利用促進、利便性の向上、更なる防災機能の強化</a:t>
            </a:r>
            <a:r>
              <a:rPr lang="ja-JP" altLang="en-US" sz="19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を図る</a:t>
            </a:r>
            <a:r>
              <a:rPr lang="ja-JP" altLang="en-US" sz="19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など、府市一体となって、「国際競争力があり、</a:t>
            </a:r>
            <a:r>
              <a:rPr lang="ja-JP" altLang="en-US" sz="19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利用者ニーズ</a:t>
            </a:r>
            <a:r>
              <a:rPr lang="ja-JP" altLang="en-US" sz="19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に合った使いやすい港」</a:t>
            </a:r>
            <a:r>
              <a:rPr lang="ja-JP" altLang="en-US" sz="19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をめ</a:t>
            </a:r>
            <a:r>
              <a:rPr lang="ja-JP" altLang="en-US" sz="19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ざ</a:t>
            </a:r>
            <a:r>
              <a:rPr lang="ja-JP" altLang="en-US" sz="19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して</a:t>
            </a:r>
            <a:r>
              <a:rPr lang="ja-JP" altLang="en-US" sz="19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、一人の</a:t>
            </a:r>
            <a:r>
              <a:rPr lang="ja-JP" altLang="en-US" sz="19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大阪港湾</a:t>
            </a:r>
            <a:r>
              <a:rPr lang="ja-JP" altLang="en-US" sz="19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局長のマネジメントのもと、迅速かつスムーズに取組み</a:t>
            </a:r>
            <a:r>
              <a:rPr lang="ja-JP" altLang="en-US" sz="19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を実施</a:t>
            </a:r>
            <a:r>
              <a:rPr lang="ja-JP" altLang="en-US" sz="19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していきます。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ＭＳ Ｐ明朝" panose="02020600040205080304" pitchFamily="18" charset="-128"/>
              <a:ea typeface="ＭＳ Ｐ明朝" panose="02020600040205080304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　これまでも大阪港は大阪市が、大阪府営港湾（</a:t>
            </a:r>
            <a:r>
              <a:rPr kumimoji="1" lang="ja-JP" altLang="en-US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堺泉北港、阪南港、二色港、泉佐野港、泉州港、尾崎港、淡輪港、深日港）</a:t>
            </a:r>
            <a:r>
              <a:rPr kumimoji="0" lang="ja-JP" altLang="en-US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は大阪府が管理運営を行っており、長い歴史の中で各々が成長・発展してきました。</a:t>
            </a:r>
            <a:r>
              <a:rPr kumimoji="0" lang="ja-JP" altLang="en-US" sz="1900" b="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また、大阪市域の海岸は大阪市が、堺市域から岬町域の海岸は大阪府が管理を行ってきました。</a:t>
            </a:r>
            <a:endParaRPr kumimoji="0" lang="en-US" altLang="ja-JP" sz="1900" b="0" i="0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ＭＳ Ｐ明朝" panose="02020600040205080304" pitchFamily="18" charset="-128"/>
              <a:ea typeface="ＭＳ Ｐ明朝" panose="02020600040205080304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9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　今回府市港湾局の組織を一つにする</a:t>
            </a:r>
            <a:endParaRPr kumimoji="0" lang="en-US" altLang="ja-JP" sz="1900" b="0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ＭＳ Ｐ明朝" panose="02020600040205080304" pitchFamily="18" charset="-128"/>
              <a:ea typeface="ＭＳ Ｐ明朝" panose="02020600040205080304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9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ことで、大阪港</a:t>
            </a:r>
            <a:r>
              <a:rPr kumimoji="0" lang="ja-JP" altLang="en-US" sz="19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と８つの大阪府営港湾</a:t>
            </a:r>
            <a:r>
              <a:rPr kumimoji="0" lang="ja-JP" altLang="en-US" sz="19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、</a:t>
            </a:r>
            <a:endParaRPr kumimoji="0" lang="en-US" altLang="ja-JP" sz="1900" b="0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ＭＳ Ｐ明朝" panose="02020600040205080304" pitchFamily="18" charset="-128"/>
              <a:ea typeface="ＭＳ Ｐ明朝" panose="02020600040205080304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9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府域</a:t>
            </a:r>
            <a:r>
              <a:rPr kumimoji="0" lang="ja-JP" altLang="en-US" sz="19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の海岸（大阪市～岬町）</a:t>
            </a:r>
            <a:r>
              <a:rPr kumimoji="0" lang="ja-JP" altLang="en-US" sz="19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の業務を</a:t>
            </a:r>
            <a:endParaRPr kumimoji="0" lang="en-US" altLang="ja-JP" sz="1900" b="0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ＭＳ Ｐ明朝" panose="02020600040205080304" pitchFamily="18" charset="-128"/>
              <a:ea typeface="ＭＳ Ｐ明朝" panose="02020600040205080304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9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担うこととなります。</a:t>
            </a:r>
            <a:endParaRPr kumimoji="0" lang="en-US" altLang="ja-JP" sz="1900" b="0" i="0" strike="sngStrike" kern="1200" cap="none" spc="0" normalizeH="0" noProof="0" dirty="0" smtClean="0">
              <a:ln>
                <a:noFill/>
              </a:ln>
              <a:effectLst/>
              <a:uLnTx/>
              <a:uFillTx/>
              <a:latin typeface="ＭＳ Ｐ明朝" panose="02020600040205080304" pitchFamily="18" charset="-128"/>
              <a:ea typeface="ＭＳ Ｐ明朝" panose="02020600040205080304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ＭＳ Ｐ明朝" panose="02020600040205080304" pitchFamily="18" charset="-128"/>
              <a:ea typeface="ＭＳ Ｐ明朝" panose="02020600040205080304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　そこで、令和２年</a:t>
            </a:r>
            <a:r>
              <a:rPr kumimoji="0" lang="en-US" altLang="ja-JP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10</a:t>
            </a:r>
            <a:r>
              <a:rPr kumimoji="0" lang="ja-JP" alt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月１日に一つ</a:t>
            </a:r>
            <a:r>
              <a:rPr kumimoji="0" lang="ja-JP" altLang="en-US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の</a:t>
            </a:r>
            <a:endParaRPr kumimoji="0" lang="en-US" altLang="ja-JP" sz="19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ＭＳ Ｐ明朝" panose="02020600040205080304" pitchFamily="18" charset="-128"/>
              <a:ea typeface="ＭＳ Ｐ明朝" panose="02020600040205080304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組織</a:t>
            </a:r>
            <a:r>
              <a:rPr kumimoji="0" lang="ja-JP" alt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と</a:t>
            </a:r>
            <a:r>
              <a:rPr kumimoji="0" lang="ja-JP" altLang="en-US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なった大阪</a:t>
            </a:r>
            <a:r>
              <a:rPr kumimoji="0" lang="ja-JP" alt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港湾局が</a:t>
            </a:r>
            <a:r>
              <a:rPr kumimoji="0" lang="ja-JP" altLang="en-US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取組む</a:t>
            </a:r>
            <a:endParaRPr kumimoji="0" lang="en-US" altLang="ja-JP" sz="19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ＭＳ Ｐ明朝" panose="02020600040205080304" pitchFamily="18" charset="-128"/>
              <a:ea typeface="ＭＳ Ｐ明朝" panose="02020600040205080304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業務</a:t>
            </a:r>
            <a:r>
              <a:rPr kumimoji="0" lang="ja-JP" alt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の方向性について、利用者</a:t>
            </a:r>
            <a:r>
              <a:rPr kumimoji="0" lang="ja-JP" altLang="en-US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を</a:t>
            </a:r>
            <a:endParaRPr kumimoji="0" lang="en-US" altLang="ja-JP" sz="19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ＭＳ Ｐ明朝" panose="02020600040205080304" pitchFamily="18" charset="-128"/>
              <a:ea typeface="ＭＳ Ｐ明朝" panose="02020600040205080304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はじめ</a:t>
            </a:r>
            <a:r>
              <a:rPr kumimoji="0" lang="ja-JP" alt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府民・市民の方に</a:t>
            </a:r>
            <a:r>
              <a:rPr kumimoji="0" lang="ja-JP" altLang="en-US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わかりやすく</a:t>
            </a:r>
            <a:endParaRPr kumimoji="0" lang="en-US" altLang="ja-JP" sz="19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ＭＳ Ｐ明朝" panose="02020600040205080304" pitchFamily="18" charset="-128"/>
              <a:ea typeface="ＭＳ Ｐ明朝" panose="02020600040205080304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示す</a:t>
            </a:r>
            <a:r>
              <a:rPr kumimoji="0" lang="ja-JP" alt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と共に、大阪港湾局設置後、</a:t>
            </a:r>
            <a:r>
              <a:rPr kumimoji="0" lang="ja-JP" altLang="en-US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速</a:t>
            </a:r>
            <a:endParaRPr kumimoji="0" lang="en-US" altLang="ja-JP" sz="19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ＭＳ Ｐ明朝" panose="02020600040205080304" pitchFamily="18" charset="-128"/>
              <a:ea typeface="ＭＳ Ｐ明朝" panose="02020600040205080304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やかに</a:t>
            </a:r>
            <a:r>
              <a:rPr kumimoji="0" lang="ja-JP" alt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業務を開始できるよう、大阪</a:t>
            </a:r>
            <a:r>
              <a:rPr kumimoji="0" lang="ja-JP" altLang="en-US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“</a:t>
            </a:r>
            <a:endParaRPr kumimoji="0" lang="en-US" altLang="ja-JP" sz="19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ＭＳ Ｐ明朝" panose="02020600040205080304" pitchFamily="18" charset="-128"/>
              <a:ea typeface="ＭＳ Ｐ明朝" panose="02020600040205080304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みなと”</a:t>
            </a:r>
            <a:r>
              <a:rPr kumimoji="0" lang="ja-JP" alt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ビジョンを</a:t>
            </a:r>
            <a:r>
              <a:rPr kumimoji="0" lang="ja-JP" altLang="en-US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作成します。</a:t>
            </a:r>
            <a:endParaRPr kumimoji="0" lang="en-US" altLang="ja-JP" sz="19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ＭＳ Ｐ明朝" panose="02020600040205080304" pitchFamily="18" charset="-128"/>
              <a:ea typeface="ＭＳ Ｐ明朝" panose="02020600040205080304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9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lvl="0">
              <a:defRPr/>
            </a:pPr>
            <a:r>
              <a:rPr lang="ja-JP" altLang="en-US" sz="19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令和の時代を担う利用者に選択</a:t>
            </a:r>
            <a:endParaRPr lang="en-US" altLang="ja-JP" sz="19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lvl="0">
              <a:defRPr/>
            </a:pPr>
            <a:r>
              <a:rPr lang="ja-JP" altLang="en-US" sz="19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される港として、府市が一体となった</a:t>
            </a:r>
            <a:endParaRPr lang="en-US" altLang="ja-JP" sz="19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lvl="0">
              <a:defRPr/>
            </a:pPr>
            <a:r>
              <a:rPr lang="ja-JP" altLang="en-US" sz="19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相乗効果を発揮することで、これから</a:t>
            </a:r>
            <a:endParaRPr lang="en-US" altLang="ja-JP" sz="19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lvl="0">
              <a:defRPr/>
            </a:pPr>
            <a:r>
              <a:rPr lang="ja-JP" altLang="en-US" sz="19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も大阪・関西経済の一翼を担う港とし</a:t>
            </a:r>
            <a:endParaRPr lang="en-US" altLang="ja-JP" sz="19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lvl="0">
              <a:defRPr/>
            </a:pPr>
            <a:r>
              <a:rPr lang="ja-JP" altLang="en-US" sz="19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て、大阪“みなと”を発展させて</a:t>
            </a:r>
            <a:endParaRPr lang="en-US" altLang="ja-JP" sz="19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lvl="0">
              <a:defRPr/>
            </a:pPr>
            <a:r>
              <a:rPr lang="ja-JP" altLang="en-US" sz="19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いきます。</a:t>
            </a:r>
            <a:endParaRPr lang="en-US" altLang="ja-JP" sz="19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4" name="AutoShape 2" descr="大阪市：大阪港港湾地域航空写真 （…&gt;都市計画&gt;港湾）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AutoShape 4" descr="大阪市：大阪港港湾地域航空写真 （…&gt;都市計画&gt;港湾）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5394035" y="8495071"/>
            <a:ext cx="5471025" cy="7113298"/>
            <a:chOff x="7106745" y="5648308"/>
            <a:chExt cx="3996200" cy="5114824"/>
          </a:xfrm>
        </p:grpSpPr>
        <p:sp>
          <p:nvSpPr>
            <p:cNvPr id="17" name="正方形/長方形 16"/>
            <p:cNvSpPr/>
            <p:nvPr/>
          </p:nvSpPr>
          <p:spPr>
            <a:xfrm>
              <a:off x="7106745" y="10477382"/>
              <a:ext cx="3996200" cy="2857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【</a:t>
              </a:r>
              <a:r>
                <a:rPr kumimoji="1" lang="ja-JP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大阪港湾局</a:t>
              </a:r>
              <a:r>
                <a:rPr kumimoji="1" lang="ja-JP" altLang="en-US" sz="1400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</a:t>
              </a:r>
              <a:r>
                <a:rPr kumimoji="1" lang="ja-JP" altLang="en-US" sz="1400" dirty="0" smtClean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所管区域</a:t>
              </a:r>
              <a:r>
                <a:rPr kumimoji="1" lang="en-US" altLang="ja-JP" sz="1400" dirty="0" smtClean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】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3" name="角丸四角形 2"/>
            <p:cNvSpPr/>
            <p:nvPr/>
          </p:nvSpPr>
          <p:spPr>
            <a:xfrm>
              <a:off x="7125460" y="5648308"/>
              <a:ext cx="3958771" cy="4829074"/>
            </a:xfrm>
            <a:prstGeom prst="roundRect">
              <a:avLst>
                <a:gd name="adj" fmla="val 224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18" name="タイトル 1"/>
          <p:cNvSpPr txBox="1">
            <a:spLocks/>
          </p:cNvSpPr>
          <p:nvPr/>
        </p:nvSpPr>
        <p:spPr>
          <a:xfrm>
            <a:off x="1117138" y="0"/>
            <a:ext cx="9957723" cy="9633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0" rIns="91440" bIns="0" rtlCol="0" anchor="ctr">
            <a:norm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b="1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１　はじめに</a:t>
            </a:r>
            <a:endParaRPr lang="ja-JP" altLang="en-US" sz="32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442" y="8730350"/>
            <a:ext cx="5835944" cy="625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4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5515" y="0"/>
            <a:ext cx="10038419" cy="963314"/>
          </a:xfrm>
          <a:solidFill>
            <a:schemeClr val="bg1">
              <a:lumMod val="85000"/>
            </a:schemeClr>
          </a:solidFill>
        </p:spPr>
        <p:txBody>
          <a:bodyPr tIns="0" bIns="0">
            <a:normAutofit/>
          </a:bodyPr>
          <a:lstStyle/>
          <a:p>
            <a:r>
              <a:rPr lang="ja-JP" altLang="en-US" sz="3200" b="1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２</a:t>
            </a:r>
            <a:r>
              <a:rPr lang="ja-JP" altLang="en-US" sz="3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コンセプト</a:t>
            </a:r>
            <a:endParaRPr kumimoji="1" lang="ja-JP" altLang="en-US" sz="32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4036183" y="15773791"/>
            <a:ext cx="4114800" cy="460160"/>
          </a:xfrm>
        </p:spPr>
        <p:txBody>
          <a:bodyPr anchor="b" anchorCtr="1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游ゴシック" panose="020B0400000000000000" pitchFamily="50" charset="-128"/>
              </a:rPr>
              <a:t>2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69143" y="1365160"/>
            <a:ext cx="87956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ＭＳ Ｐ明朝" panose="02020600040205080304" pitchFamily="18" charset="-128"/>
                <a:cs typeface="+mn-cs"/>
              </a:rPr>
              <a:t>～ヒト・モノ・コトの交流拠点　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ＭＳ Ｐ明朝" panose="02020600040205080304" pitchFamily="18" charset="-128"/>
                <a:cs typeface="+mn-cs"/>
              </a:rPr>
              <a:t>『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ＭＳ Ｐ明朝" panose="02020600040205080304" pitchFamily="18" charset="-128"/>
                <a:cs typeface="+mn-cs"/>
              </a:rPr>
              <a:t>大阪“みなと”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ＭＳ Ｐ明朝" panose="02020600040205080304" pitchFamily="18" charset="-128"/>
                <a:cs typeface="+mn-cs"/>
              </a:rPr>
              <a:t>』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ＭＳ Ｐ明朝" panose="02020600040205080304" pitchFamily="18" charset="-128"/>
                <a:cs typeface="+mn-cs"/>
              </a:rPr>
              <a:t>～　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" panose="02040604050505020304" pitchFamily="18" charset="0"/>
              <a:ea typeface="ＭＳ Ｐ明朝" panose="02020600040205080304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" panose="02040604050505020304" pitchFamily="18" charset="0"/>
              <a:ea typeface="ＭＳ Ｐ明朝" panose="02020600040205080304" pitchFamily="18" charset="-128"/>
              <a:cs typeface="+mn-cs"/>
            </a:endParaRPr>
          </a:p>
          <a:p>
            <a:pPr lvl="0"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ＭＳ Ｐ明朝" panose="02020600040205080304" pitchFamily="18" charset="-128"/>
                <a:cs typeface="+mn-cs"/>
              </a:rPr>
              <a:t>　</a:t>
            </a:r>
            <a:r>
              <a:rPr kumimoji="1" lang="ja-JP" altLang="en-US" sz="1900" dirty="0" smtClean="0">
                <a:latin typeface="Century" panose="02040604050505020304" pitchFamily="18" charset="0"/>
                <a:ea typeface="ＭＳ Ｐ明朝" panose="02020600040205080304" pitchFamily="18" charset="-128"/>
              </a:rPr>
              <a:t>大阪</a:t>
            </a:r>
            <a:r>
              <a:rPr kumimoji="1" lang="ja-JP" altLang="en-US" sz="1900" dirty="0">
                <a:latin typeface="Century" panose="02040604050505020304" pitchFamily="18" charset="0"/>
                <a:ea typeface="ＭＳ Ｐ明朝" panose="02020600040205080304" pitchFamily="18" charset="-128"/>
              </a:rPr>
              <a:t>港湾局では、大阪港と大阪府営港湾の特徴を踏まえ、各港</a:t>
            </a:r>
            <a:r>
              <a:rPr kumimoji="1" lang="ja-JP" altLang="en-US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" panose="02040604050505020304" pitchFamily="18" charset="0"/>
                <a:ea typeface="ＭＳ Ｐ明朝" panose="02020600040205080304" pitchFamily="18" charset="-128"/>
                <a:cs typeface="+mn-cs"/>
              </a:rPr>
              <a:t>の強みを生かし、弱みを補完のうえ、全体で機能分担や最適配置を図り、大阪港及び府営港湾をヒト・モノ・コトがより一層交流する拠点として発展させ、安全・安心で良好な港湾環境のもと、背後圏にまで賑わいを図り、関西経済の発展の一翼を担うことを</a:t>
            </a:r>
            <a:r>
              <a:rPr kumimoji="1" lang="ja-JP" altLang="en-US" sz="1900" dirty="0" smtClean="0">
                <a:latin typeface="Century" panose="02040604050505020304" pitchFamily="18" charset="0"/>
                <a:ea typeface="ＭＳ Ｐ明朝" panose="02020600040205080304" pitchFamily="18" charset="-128"/>
              </a:rPr>
              <a:t>めざします</a:t>
            </a:r>
            <a:r>
              <a:rPr kumimoji="1" lang="ja-JP" altLang="en-US" sz="1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entury" panose="02040604050505020304" pitchFamily="18" charset="0"/>
                <a:ea typeface="ＭＳ Ｐ明朝" panose="02020600040205080304" pitchFamily="18" charset="-128"/>
                <a:cs typeface="+mn-cs"/>
              </a:rPr>
              <a:t>。</a:t>
            </a:r>
            <a:endParaRPr kumimoji="1" lang="ja-JP" altLang="en-US" sz="19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" panose="02040604050505020304" pitchFamily="18" charset="0"/>
              <a:ea typeface="ＭＳ Ｐ明朝" panose="02020600040205080304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ＭＳ Ｐ明朝" panose="02020600040205080304" pitchFamily="18" charset="-128"/>
                <a:cs typeface="+mn-cs"/>
              </a:rPr>
              <a:t>　一元化</a:t>
            </a:r>
            <a:r>
              <a:rPr kumimoji="1" lang="ja-JP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ＭＳ Ｐ明朝" panose="02020600040205080304" pitchFamily="18" charset="-128"/>
                <a:cs typeface="+mn-cs"/>
              </a:rPr>
              <a:t>による相乗効果を発揮し、港を通じて、多様なヒト・モノ・コトとの出会いが広がり、これらを拠点として新しい活動が可能となる場を提供</a:t>
            </a:r>
            <a:r>
              <a:rPr kumimoji="1" lang="ja-JP" alt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ＭＳ Ｐ明朝" panose="02020600040205080304" pitchFamily="18" charset="-128"/>
                <a:cs typeface="+mn-cs"/>
              </a:rPr>
              <a:t>し新た</a:t>
            </a:r>
            <a:r>
              <a:rPr kumimoji="1" lang="ja-JP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ＭＳ Ｐ明朝" panose="02020600040205080304" pitchFamily="18" charset="-128"/>
                <a:cs typeface="+mn-cs"/>
              </a:rPr>
              <a:t>な賑わい・交流が生まれ</a:t>
            </a:r>
            <a:r>
              <a:rPr kumimoji="1" lang="ja-JP" alt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ＭＳ Ｐ明朝" panose="02020600040205080304" pitchFamily="18" charset="-128"/>
                <a:cs typeface="+mn-cs"/>
              </a:rPr>
              <a:t>、引いては大阪</a:t>
            </a:r>
            <a:r>
              <a:rPr kumimoji="1" lang="ja-JP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ＭＳ Ｐ明朝" panose="02020600040205080304" pitchFamily="18" charset="-128"/>
                <a:cs typeface="+mn-cs"/>
              </a:rPr>
              <a:t>・関西経済の成長に</a:t>
            </a:r>
            <a:r>
              <a:rPr kumimoji="1" lang="ja-JP" alt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ＭＳ Ｐ明朝" panose="02020600040205080304" pitchFamily="18" charset="-128"/>
                <a:cs typeface="+mn-cs"/>
              </a:rPr>
              <a:t>つながるものと考えています。</a:t>
            </a:r>
            <a:endParaRPr lang="ja-JP" altLang="en-US" u="sng" strike="sngStrike" dirty="0">
              <a:solidFill>
                <a:srgbClr val="0070C0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834151"/>
              </p:ext>
            </p:extLst>
          </p:nvPr>
        </p:nvGraphicFramePr>
        <p:xfrm>
          <a:off x="1426839" y="8726262"/>
          <a:ext cx="10416818" cy="2446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6713">
                  <a:extLst>
                    <a:ext uri="{9D8B030D-6E8A-4147-A177-3AD203B41FA5}">
                      <a16:colId xmlns:a16="http://schemas.microsoft.com/office/drawing/2014/main" val="4265957403"/>
                    </a:ext>
                  </a:extLst>
                </a:gridCol>
                <a:gridCol w="5420105">
                  <a:extLst>
                    <a:ext uri="{9D8B030D-6E8A-4147-A177-3AD203B41FA5}">
                      <a16:colId xmlns:a16="http://schemas.microsoft.com/office/drawing/2014/main" val="1644226198"/>
                    </a:ext>
                  </a:extLst>
                </a:gridCol>
              </a:tblGrid>
              <a:tr h="372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大阪</a:t>
                      </a:r>
                      <a:r>
                        <a:rPr lang="ja-JP" altLang="en-US" sz="1800" kern="100" dirty="0" smtClean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港</a:t>
                      </a:r>
                      <a:endParaRPr lang="ja-JP" sz="1800" kern="100" dirty="0">
                        <a:effectLst/>
                        <a:latin typeface="ＭＳ Ｐ明朝" panose="02020600040205080304" pitchFamily="18" charset="-128"/>
                        <a:ea typeface="ＭＳ Ｐ明朝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800" kern="100" dirty="0" smtClean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大阪府営港湾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3257830"/>
                  </a:ext>
                </a:extLst>
              </a:tr>
              <a:tr h="20745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・直背後に大消費圏を擁する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・アジア発着のコンテナ航路が充実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・四国・九州発着の国内フェリー網が充実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・背後圏とを結ぶ道路ネットワークが充実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・物流施設の立地ニーズが高い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・夢洲に広大な事業用地を</a:t>
                      </a:r>
                      <a:r>
                        <a:rPr lang="ja-JP" sz="1600" kern="100" dirty="0" smtClean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有する</a:t>
                      </a:r>
                      <a:r>
                        <a:rPr lang="ja-JP" altLang="en-US" sz="1600" kern="100" dirty="0" smtClean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　　等</a:t>
                      </a:r>
                      <a:endParaRPr lang="ja-JP" sz="1600" kern="100" dirty="0">
                        <a:effectLst/>
                        <a:latin typeface="ＭＳ Ｐ明朝" panose="02020600040205080304" pitchFamily="18" charset="-128"/>
                        <a:ea typeface="ＭＳ Ｐ明朝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altLang="ja-JP" sz="1600" u="none" strike="noStrike" kern="100" baseline="0" dirty="0" smtClean="0">
                        <a:solidFill>
                          <a:schemeClr val="tx1"/>
                        </a:solidFill>
                        <a:effectLst/>
                        <a:latin typeface="ＭＳ Ｐ明朝" panose="02020600040205080304" pitchFamily="18" charset="-128"/>
                        <a:ea typeface="ＭＳ Ｐ明朝" panose="02020600040205080304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1600" u="none" strike="noStrike" kern="100" baseline="0" dirty="0" smtClean="0">
                          <a:solidFill>
                            <a:schemeClr val="tx1"/>
                          </a:solidFill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・原油・</a:t>
                      </a:r>
                      <a:r>
                        <a:rPr lang="en-US" altLang="ja-JP" sz="1600" u="none" strike="noStrike" kern="100" baseline="0" dirty="0" smtClean="0">
                          <a:solidFill>
                            <a:schemeClr val="tx1"/>
                          </a:solidFill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LNG</a:t>
                      </a:r>
                      <a:r>
                        <a:rPr lang="ja-JP" altLang="en-US" sz="1600" u="none" strike="noStrike" kern="100" baseline="0" dirty="0" smtClean="0">
                          <a:solidFill>
                            <a:schemeClr val="tx1"/>
                          </a:solidFill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などエネルギー供給拠点</a:t>
                      </a:r>
                      <a:endParaRPr lang="ja-JP" sz="1600" u="none" kern="100" dirty="0">
                        <a:solidFill>
                          <a:schemeClr val="tx1"/>
                        </a:solidFill>
                        <a:effectLst/>
                        <a:latin typeface="ＭＳ Ｐ明朝" panose="02020600040205080304" pitchFamily="18" charset="-128"/>
                        <a:ea typeface="ＭＳ Ｐ明朝" panose="02020600040205080304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600" u="none" kern="100" dirty="0">
                          <a:solidFill>
                            <a:schemeClr val="tx1"/>
                          </a:solidFill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・中古車ヤード</a:t>
                      </a:r>
                      <a:r>
                        <a:rPr lang="ja-JP" sz="1600" u="none" kern="100" dirty="0" smtClean="0">
                          <a:solidFill>
                            <a:schemeClr val="tx1"/>
                          </a:solidFill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や</a:t>
                      </a:r>
                      <a:r>
                        <a:rPr lang="ja-JP" altLang="en-US" sz="1600" u="none" kern="100" dirty="0" smtClean="0">
                          <a:solidFill>
                            <a:schemeClr val="tx1"/>
                          </a:solidFill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オートオークション会場等</a:t>
                      </a:r>
                      <a:r>
                        <a:rPr lang="ja-JP" sz="1600" u="none" kern="100" dirty="0" smtClean="0">
                          <a:solidFill>
                            <a:schemeClr val="tx1"/>
                          </a:solidFill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が</a:t>
                      </a:r>
                      <a:r>
                        <a:rPr lang="ja-JP" sz="1600" u="none" kern="100" dirty="0">
                          <a:solidFill>
                            <a:schemeClr val="tx1"/>
                          </a:solidFill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立地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600" u="none" kern="100" dirty="0">
                          <a:solidFill>
                            <a:schemeClr val="tx1"/>
                          </a:solidFill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・内航</a:t>
                      </a:r>
                      <a:r>
                        <a:rPr lang="en-US" sz="1600" u="none" kern="100" dirty="0" smtClean="0">
                          <a:solidFill>
                            <a:schemeClr val="tx1"/>
                          </a:solidFill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RORO</a:t>
                      </a:r>
                      <a:r>
                        <a:rPr kumimoji="1" lang="en-US" altLang="ja-JP" sz="1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+mn-cs"/>
                        </a:rPr>
                        <a:t>※</a:t>
                      </a:r>
                      <a:r>
                        <a:rPr lang="ja-JP" sz="1600" u="none" kern="100" dirty="0" smtClean="0">
                          <a:solidFill>
                            <a:schemeClr val="tx1"/>
                          </a:solidFill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ネットワーク</a:t>
                      </a:r>
                      <a:r>
                        <a:rPr lang="ja-JP" altLang="en-US" sz="1600" u="none" kern="100" dirty="0" smtClean="0">
                          <a:solidFill>
                            <a:schemeClr val="tx1"/>
                          </a:solidFill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が</a:t>
                      </a:r>
                      <a:r>
                        <a:rPr lang="ja-JP" sz="1600" u="none" kern="100" dirty="0" smtClean="0">
                          <a:solidFill>
                            <a:schemeClr val="tx1"/>
                          </a:solidFill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充実</a:t>
                      </a:r>
                      <a:endParaRPr lang="ja-JP" sz="1600" u="none" strike="dblStrike" kern="100" baseline="0" dirty="0">
                        <a:solidFill>
                          <a:schemeClr val="tx1"/>
                        </a:solidFill>
                        <a:effectLst/>
                        <a:latin typeface="ＭＳ Ｐ明朝" panose="02020600040205080304" pitchFamily="18" charset="-128"/>
                        <a:ea typeface="ＭＳ Ｐ明朝" panose="02020600040205080304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600" u="none" kern="100" dirty="0" smtClean="0">
                          <a:solidFill>
                            <a:schemeClr val="tx1"/>
                          </a:solidFill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・</a:t>
                      </a:r>
                      <a:r>
                        <a:rPr lang="ja-JP" altLang="en-US" sz="1600" u="none" kern="100" dirty="0" smtClean="0">
                          <a:solidFill>
                            <a:schemeClr val="tx1"/>
                          </a:solidFill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関西で唯一海上アクセス可能な防災拠点が</a:t>
                      </a:r>
                      <a:r>
                        <a:rPr lang="ja-JP" sz="1600" u="none" kern="100" dirty="0" smtClean="0">
                          <a:solidFill>
                            <a:schemeClr val="tx1"/>
                          </a:solidFill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立地</a:t>
                      </a:r>
                      <a:endParaRPr lang="ja-JP" sz="1600" u="none" strike="dblStrike" kern="100" baseline="0" dirty="0">
                        <a:solidFill>
                          <a:schemeClr val="tx1"/>
                        </a:solidFill>
                        <a:effectLst/>
                        <a:latin typeface="ＭＳ Ｐ明朝" panose="02020600040205080304" pitchFamily="18" charset="-128"/>
                        <a:ea typeface="ＭＳ Ｐ明朝" panose="02020600040205080304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600" u="none" strike="noStrike" kern="100" baseline="0" dirty="0" smtClean="0">
                          <a:solidFill>
                            <a:schemeClr val="tx1"/>
                          </a:solidFill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・</a:t>
                      </a:r>
                      <a:r>
                        <a:rPr lang="ja-JP" altLang="en-US" sz="1600" u="none" strike="noStrike" kern="100" baseline="0" dirty="0" smtClean="0">
                          <a:solidFill>
                            <a:schemeClr val="tx1"/>
                          </a:solidFill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背後圏に</a:t>
                      </a:r>
                      <a:r>
                        <a:rPr lang="ja-JP" altLang="en-US" sz="1600" i="0" u="none" strike="noStrike" kern="100" baseline="0" dirty="0" smtClean="0">
                          <a:solidFill>
                            <a:schemeClr val="tx1"/>
                          </a:solidFill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世界文化遺産「百舌鳥・古市古墳群」を有する</a:t>
                      </a:r>
                      <a:r>
                        <a:rPr lang="ja-JP" altLang="en-US" sz="1600" u="none" kern="100" dirty="0" smtClean="0">
                          <a:solidFill>
                            <a:schemeClr val="tx1"/>
                          </a:solidFill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　　等</a:t>
                      </a:r>
                      <a:endParaRPr lang="en-US" altLang="ja-JP" sz="1600" u="none" kern="100" dirty="0" smtClean="0">
                        <a:solidFill>
                          <a:schemeClr val="tx1"/>
                        </a:solidFill>
                        <a:effectLst/>
                        <a:latin typeface="ＭＳ Ｐ明朝" panose="02020600040205080304" pitchFamily="18" charset="-128"/>
                        <a:ea typeface="ＭＳ Ｐ明朝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1045377"/>
                  </a:ext>
                </a:extLst>
              </a:tr>
            </a:tbl>
          </a:graphicData>
        </a:graphic>
      </p:graphicFrame>
      <p:sp>
        <p:nvSpPr>
          <p:cNvPr id="25" name="正方形/長方形 24"/>
          <p:cNvSpPr/>
          <p:nvPr/>
        </p:nvSpPr>
        <p:spPr>
          <a:xfrm>
            <a:off x="4455283" y="11122498"/>
            <a:ext cx="3276600" cy="419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大阪港と大阪府営港湾の特徴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】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9715" y="12764729"/>
            <a:ext cx="3685212" cy="2451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5967" r="2567"/>
          <a:stretch/>
        </p:blipFill>
        <p:spPr>
          <a:xfrm>
            <a:off x="6531585" y="12764729"/>
            <a:ext cx="3604364" cy="2449438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6679224" y="15171127"/>
            <a:ext cx="3516771" cy="411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ヒトの交流、クルーズ客船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】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>
            <a:off x="1025515" y="4874703"/>
            <a:ext cx="10038419" cy="3349355"/>
            <a:chOff x="960570" y="7994004"/>
            <a:chExt cx="10505723" cy="3473864"/>
          </a:xfrm>
        </p:grpSpPr>
        <p:sp>
          <p:nvSpPr>
            <p:cNvPr id="55" name="正方形/長方形 54"/>
            <p:cNvSpPr/>
            <p:nvPr/>
          </p:nvSpPr>
          <p:spPr>
            <a:xfrm>
              <a:off x="3308466" y="11020017"/>
              <a:ext cx="5912199" cy="4478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【</a:t>
              </a:r>
              <a:r>
                <a:rPr kumimoji="1" lang="ja-JP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ヒト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・モノ・コトの交流拠点　</a:t>
              </a:r>
              <a:r>
                <a:rPr kumimoji="1" lang="en-US" altLang="ja-JP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『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大阪</a:t>
              </a:r>
              <a:r>
                <a:rPr kumimoji="1" lang="ja-JP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“みなと”</a:t>
              </a:r>
              <a:r>
                <a:rPr kumimoji="1" lang="en-US" altLang="ja-JP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』</a:t>
              </a:r>
              <a:r>
                <a:rPr kumimoji="1" lang="ja-JP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のイメージ</a:t>
              </a:r>
              <a:r>
                <a:rPr kumimoji="1" lang="en-US" altLang="ja-JP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】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endParaRPr>
            </a:p>
          </p:txBody>
        </p:sp>
        <p:grpSp>
          <p:nvGrpSpPr>
            <p:cNvPr id="54" name="グループ化 53"/>
            <p:cNvGrpSpPr/>
            <p:nvPr/>
          </p:nvGrpSpPr>
          <p:grpSpPr>
            <a:xfrm>
              <a:off x="960570" y="7994004"/>
              <a:ext cx="10505723" cy="3054803"/>
              <a:chOff x="163240" y="3342708"/>
              <a:chExt cx="5934242" cy="1725530"/>
            </a:xfrm>
          </p:grpSpPr>
          <p:sp>
            <p:nvSpPr>
              <p:cNvPr id="57" name="楕円 56"/>
              <p:cNvSpPr/>
              <p:nvPr/>
            </p:nvSpPr>
            <p:spPr>
              <a:xfrm>
                <a:off x="1554005" y="3799799"/>
                <a:ext cx="1496821" cy="75369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58" name="角丸四角形 57"/>
              <p:cNvSpPr/>
              <p:nvPr/>
            </p:nvSpPr>
            <p:spPr>
              <a:xfrm>
                <a:off x="246122" y="4746293"/>
                <a:ext cx="3970016" cy="266993"/>
              </a:xfrm>
              <a:prstGeom prst="roundRect">
                <a:avLst>
                  <a:gd name="adj" fmla="val 45314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防災</a:t>
                </a: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【</a:t>
                </a:r>
                <a:r>
                  <a:rPr kumimoji="1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安全・安心</a:t>
                </a: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】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・環境</a:t>
                </a: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【</a:t>
                </a:r>
                <a:r>
                  <a:rPr kumimoji="1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良好な港湾環境</a:t>
                </a: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】</a:t>
                </a:r>
                <a:endPara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endParaRPr>
              </a:p>
            </p:txBody>
          </p:sp>
          <p:sp>
            <p:nvSpPr>
              <p:cNvPr id="59" name="二等辺三角形 58"/>
              <p:cNvSpPr/>
              <p:nvPr/>
            </p:nvSpPr>
            <p:spPr>
              <a:xfrm rot="5400000">
                <a:off x="3757697" y="4002123"/>
                <a:ext cx="1466985" cy="314631"/>
              </a:xfrm>
              <a:prstGeom prst="triangle">
                <a:avLst>
                  <a:gd name="adj" fmla="val 4958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0" name="テキスト ボックス 59"/>
              <p:cNvSpPr txBox="1"/>
              <p:nvPr/>
            </p:nvSpPr>
            <p:spPr>
              <a:xfrm>
                <a:off x="4690464" y="3850570"/>
                <a:ext cx="1407018" cy="679125"/>
              </a:xfrm>
              <a:prstGeom prst="roundRect">
                <a:avLst>
                  <a:gd name="adj" fmla="val 26982"/>
                </a:avLst>
              </a:prstGeom>
              <a:gradFill flip="none" rotWithShape="1">
                <a:gsLst>
                  <a:gs pos="0">
                    <a:schemeClr val="accent4">
                      <a:lumMod val="5000"/>
                      <a:lumOff val="95000"/>
                    </a:schemeClr>
                  </a:gs>
                  <a:gs pos="74000">
                    <a:schemeClr val="accent4">
                      <a:lumMod val="45000"/>
                      <a:lumOff val="55000"/>
                    </a:schemeClr>
                  </a:gs>
                  <a:gs pos="83000">
                    <a:schemeClr val="accent4">
                      <a:lumMod val="45000"/>
                      <a:lumOff val="55000"/>
                    </a:schemeClr>
                  </a:gs>
                  <a:gs pos="100000">
                    <a:schemeClr val="accent4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 </a:t>
                </a:r>
                <a:r>
                  <a:rPr kumimoji="1" lang="ja-JP" altLang="en-US" sz="19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大 阪 ・ 関 西 の</a:t>
                </a:r>
                <a:endParaRPr kumimoji="1" lang="en-US" altLang="ja-JP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9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経 済</a:t>
                </a:r>
                <a:r>
                  <a:rPr kumimoji="1" lang="ja-JP" alt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・</a:t>
                </a:r>
                <a:r>
                  <a:rPr kumimoji="1" lang="ja-JP" altLang="en-US" sz="19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産 業</a:t>
                </a:r>
                <a:endParaRPr kumimoji="1" lang="en-US" altLang="ja-JP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9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活 動 の 発 展</a:t>
                </a:r>
                <a:endParaRPr kumimoji="1" lang="ja-JP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endParaRPr>
              </a:p>
            </p:txBody>
          </p:sp>
          <p:sp>
            <p:nvSpPr>
              <p:cNvPr id="61" name="角丸四角形 60"/>
              <p:cNvSpPr/>
              <p:nvPr/>
            </p:nvSpPr>
            <p:spPr>
              <a:xfrm>
                <a:off x="305834" y="4172168"/>
                <a:ext cx="1567172" cy="4680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ヒ　</a:t>
                </a:r>
                <a:r>
                  <a:rPr kumimoji="1" lang="ja-JP" alt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ト　</a:t>
                </a:r>
                <a:r>
                  <a:rPr kumimoji="1" lang="ja-JP" alt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の交流</a:t>
                </a:r>
                <a:endPara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【</a:t>
                </a:r>
                <a:r>
                  <a:rPr kumimoji="1" lang="ja-JP" alt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クルーズ・まちづくり</a:t>
                </a:r>
                <a:r>
                  <a:rPr kumimoji="1" lang="en-US" altLang="ja-JP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】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（「お断りゼロ」など）</a:t>
                </a:r>
                <a:endPara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endParaRPr>
              </a:p>
            </p:txBody>
          </p:sp>
          <p:sp>
            <p:nvSpPr>
              <p:cNvPr id="62" name="角丸四角形 61"/>
              <p:cNvSpPr/>
              <p:nvPr/>
            </p:nvSpPr>
            <p:spPr>
              <a:xfrm>
                <a:off x="1473681" y="3425436"/>
                <a:ext cx="1620000" cy="4680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モ　</a:t>
                </a:r>
                <a:r>
                  <a:rPr kumimoji="1" lang="ja-JP" alt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ノ　</a:t>
                </a:r>
                <a:r>
                  <a:rPr kumimoji="1" lang="ja-JP" alt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の交流</a:t>
                </a:r>
                <a:endPara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【</a:t>
                </a:r>
                <a:r>
                  <a:rPr kumimoji="1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港湾物流</a:t>
                </a: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】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（コンテナ・中古車など）</a:t>
                </a:r>
              </a:p>
            </p:txBody>
          </p:sp>
          <p:sp>
            <p:nvSpPr>
              <p:cNvPr id="63" name="角丸四角形 62"/>
              <p:cNvSpPr/>
              <p:nvPr/>
            </p:nvSpPr>
            <p:spPr>
              <a:xfrm>
                <a:off x="2745492" y="4171974"/>
                <a:ext cx="1432806" cy="4680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コ　</a:t>
                </a:r>
                <a:r>
                  <a:rPr kumimoji="1" lang="ja-JP" alt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ト　</a:t>
                </a:r>
                <a:r>
                  <a:rPr kumimoji="1" lang="ja-JP" alt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の</a:t>
                </a:r>
                <a:r>
                  <a:rPr kumimoji="1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交流</a:t>
                </a:r>
                <a:endPara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【</a:t>
                </a:r>
                <a:r>
                  <a:rPr kumimoji="1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システム</a:t>
                </a: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】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（組織</a:t>
                </a:r>
                <a:r>
                  <a:rPr kumimoji="1" lang="ja-JP" alt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統合・効率化</a:t>
                </a:r>
                <a:r>
                  <a:rPr kumimoji="1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）</a:t>
                </a:r>
                <a:endPara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endParaRPr>
              </a:p>
            </p:txBody>
          </p:sp>
          <p:sp>
            <p:nvSpPr>
              <p:cNvPr id="64" name="角丸四角形 63"/>
              <p:cNvSpPr/>
              <p:nvPr/>
            </p:nvSpPr>
            <p:spPr>
              <a:xfrm>
                <a:off x="163240" y="3342708"/>
                <a:ext cx="4116357" cy="1725530"/>
              </a:xfrm>
              <a:prstGeom prst="roundRect">
                <a:avLst>
                  <a:gd name="adj" fmla="val 5509"/>
                </a:avLst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65" name="楕円 64"/>
            <p:cNvSpPr/>
            <p:nvPr/>
          </p:nvSpPr>
          <p:spPr>
            <a:xfrm>
              <a:off x="3956541" y="9089449"/>
              <a:ext cx="1544384" cy="74728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相乗効果</a:t>
              </a:r>
              <a:endPara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26" name="正方形/長方形 25"/>
          <p:cNvSpPr/>
          <p:nvPr/>
        </p:nvSpPr>
        <p:spPr>
          <a:xfrm>
            <a:off x="2113935" y="15166330"/>
            <a:ext cx="3516771" cy="420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モノの交流、コンテナターミナル</a:t>
            </a:r>
            <a:r>
              <a:rPr kumimoji="1" lang="en-US" altLang="ja-JP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】</a:t>
            </a:r>
            <a:endParaRPr kumimoji="1" lang="ja-JP" altLang="en-US" sz="14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5806937" y="11587782"/>
            <a:ext cx="582939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0" indent="-711200"/>
            <a:r>
              <a:rPr lang="en-US" altLang="ja-JP" sz="1300" kern="100" dirty="0" smtClean="0">
                <a:latin typeface="ＭＳ Ｐ明朝" panose="02020600040205080304" pitchFamily="18" charset="-128"/>
                <a:ea typeface="ＭＳ Ｐ明朝" panose="02020600040205080304" pitchFamily="18" charset="-128"/>
                <a:cs typeface="Times New Roman" panose="02020603050405020304" pitchFamily="18" charset="0"/>
              </a:rPr>
              <a:t>※RORO</a:t>
            </a:r>
            <a:r>
              <a:rPr lang="ja-JP" altLang="en-US" sz="1300" kern="100" dirty="0" smtClean="0">
                <a:latin typeface="ＭＳ Ｐ明朝" panose="02020600040205080304" pitchFamily="18" charset="-128"/>
                <a:ea typeface="ＭＳ Ｐ明朝" panose="02020600040205080304" pitchFamily="18" charset="-128"/>
                <a:cs typeface="Times New Roman" panose="02020603050405020304" pitchFamily="18" charset="0"/>
              </a:rPr>
              <a:t>船・・・</a:t>
            </a:r>
            <a:r>
              <a:rPr lang="en-US" altLang="ja-JP" sz="13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Roll </a:t>
            </a:r>
            <a:r>
              <a:rPr lang="en-US" altLang="ja-JP" sz="13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On Roll Off Ship</a:t>
            </a:r>
            <a:r>
              <a:rPr lang="ja-JP" altLang="en-US" sz="13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（ロールオンロールオフ船）の</a:t>
            </a:r>
            <a:r>
              <a:rPr lang="ja-JP" altLang="en-US" sz="13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略で、船</a:t>
            </a:r>
            <a:r>
              <a:rPr lang="ja-JP" altLang="en-US" sz="13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の中</a:t>
            </a:r>
            <a:r>
              <a:rPr lang="ja-JP" altLang="en-US" sz="13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に</a:t>
            </a:r>
            <a:endParaRPr lang="en-US" altLang="ja-JP" sz="130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711200" indent="-711200"/>
            <a:r>
              <a:rPr lang="ja-JP" altLang="en-US" sz="13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r>
              <a:rPr lang="ja-JP" altLang="en-US" sz="13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　　　　　　　トレーラー</a:t>
            </a:r>
            <a:r>
              <a:rPr lang="ja-JP" altLang="en-US" sz="13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が自走して乗り込むことが可能な構造となっており、</a:t>
            </a:r>
            <a:r>
              <a:rPr lang="ja-JP" altLang="en-US" sz="13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クレー</a:t>
            </a:r>
            <a:endParaRPr lang="en-US" altLang="ja-JP" sz="130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711200" indent="-711200"/>
            <a:r>
              <a:rPr lang="ja-JP" altLang="en-US" sz="13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r>
              <a:rPr lang="ja-JP" altLang="en-US" sz="13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　　　　　　　ンを使わずに直接貨物の積み降ろしができる。</a:t>
            </a:r>
            <a:endParaRPr lang="ja-JP" altLang="en-US" sz="13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866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6829</TotalTime>
  <Words>1074</Words>
  <Application>Microsoft Office PowerPoint</Application>
  <PresentationFormat>ユーザー設定</PresentationFormat>
  <Paragraphs>71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HG丸ｺﾞｼｯｸM-PRO</vt:lpstr>
      <vt:lpstr>ＭＳ Ｐゴシック</vt:lpstr>
      <vt:lpstr>ＭＳ Ｐ明朝</vt:lpstr>
      <vt:lpstr>游ゴシック</vt:lpstr>
      <vt:lpstr>游ゴシック Light</vt:lpstr>
      <vt:lpstr>Arial</vt:lpstr>
      <vt:lpstr>Calibri</vt:lpstr>
      <vt:lpstr>Calibri Light</vt:lpstr>
      <vt:lpstr>Century</vt:lpstr>
      <vt:lpstr>Times New Roman</vt:lpstr>
      <vt:lpstr>Office テーマ</vt:lpstr>
      <vt:lpstr>PowerPoint プレゼンテーション</vt:lpstr>
      <vt:lpstr>　２　コンセプト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大阪“港”ビジョン  （素案）</dc:title>
  <dc:creator>玉置　陽菜</dc:creator>
  <cp:lastModifiedBy>蘆原　慎也</cp:lastModifiedBy>
  <cp:revision>730</cp:revision>
  <cp:lastPrinted>2020-11-09T08:56:34Z</cp:lastPrinted>
  <dcterms:modified xsi:type="dcterms:W3CDTF">2020-11-13T04:57:08Z</dcterms:modified>
</cp:coreProperties>
</file>