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74" r:id="rId3"/>
    <p:sldId id="259" r:id="rId4"/>
    <p:sldId id="292" r:id="rId5"/>
    <p:sldId id="279" r:id="rId6"/>
    <p:sldId id="276" r:id="rId7"/>
    <p:sldId id="278" r:id="rId8"/>
    <p:sldId id="280" r:id="rId9"/>
    <p:sldId id="270" r:id="rId10"/>
    <p:sldId id="269" r:id="rId11"/>
    <p:sldId id="281" r:id="rId12"/>
    <p:sldId id="272" r:id="rId13"/>
    <p:sldId id="257" r:id="rId14"/>
    <p:sldId id="282" r:id="rId15"/>
    <p:sldId id="260" r:id="rId16"/>
    <p:sldId id="284" r:id="rId17"/>
    <p:sldId id="266" r:id="rId18"/>
    <p:sldId id="291" r:id="rId19"/>
    <p:sldId id="295" r:id="rId20"/>
    <p:sldId id="265" r:id="rId21"/>
    <p:sldId id="290" r:id="rId22"/>
    <p:sldId id="264" r:id="rId23"/>
    <p:sldId id="289" r:id="rId24"/>
    <p:sldId id="296" r:id="rId25"/>
    <p:sldId id="263" r:id="rId26"/>
    <p:sldId id="288" r:id="rId27"/>
    <p:sldId id="262" r:id="rId28"/>
    <p:sldId id="287" r:id="rId29"/>
    <p:sldId id="267" r:id="rId30"/>
    <p:sldId id="286" r:id="rId31"/>
    <p:sldId id="273" r:id="rId32"/>
    <p:sldId id="285" r:id="rId33"/>
    <p:sldId id="268" r:id="rId34"/>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346" autoAdjust="0"/>
  </p:normalViewPr>
  <p:slideViewPr>
    <p:cSldViewPr>
      <p:cViewPr>
        <p:scale>
          <a:sx n="66" d="100"/>
          <a:sy n="66" d="100"/>
        </p:scale>
        <p:origin x="-1518" y="-1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030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0306"/>
          </a:xfrm>
          <a:prstGeom prst="rect">
            <a:avLst/>
          </a:prstGeom>
        </p:spPr>
        <p:txBody>
          <a:bodyPr vert="horz" lIns="91440" tIns="45720" rIns="91440" bIns="45720" rtlCol="0"/>
          <a:lstStyle>
            <a:lvl1pPr algn="r">
              <a:defRPr sz="1200"/>
            </a:lvl1pPr>
          </a:lstStyle>
          <a:p>
            <a:fld id="{971F86BE-8921-45C7-9995-F0792DC974FA}" type="datetimeFigureOut">
              <a:rPr kumimoji="1" lang="ja-JP" altLang="en-US" smtClean="0"/>
              <a:t>2018/7/20</a:t>
            </a:fld>
            <a:endParaRPr kumimoji="1" lang="ja-JP" altLang="en-US"/>
          </a:p>
        </p:txBody>
      </p:sp>
      <p:sp>
        <p:nvSpPr>
          <p:cNvPr id="4" name="フッター プレースホルダー 3"/>
          <p:cNvSpPr>
            <a:spLocks noGrp="1"/>
          </p:cNvSpPr>
          <p:nvPr>
            <p:ph type="ftr" sz="quarter" idx="2"/>
          </p:nvPr>
        </p:nvSpPr>
        <p:spPr>
          <a:xfrm>
            <a:off x="1" y="6465808"/>
            <a:ext cx="4306737" cy="34030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8"/>
            <a:ext cx="4306737" cy="340305"/>
          </a:xfrm>
          <a:prstGeom prst="rect">
            <a:avLst/>
          </a:prstGeom>
        </p:spPr>
        <p:txBody>
          <a:bodyPr vert="horz" lIns="91440" tIns="45720" rIns="91440" bIns="45720" rtlCol="0" anchor="b"/>
          <a:lstStyle>
            <a:lvl1pPr algn="r">
              <a:defRPr sz="1200"/>
            </a:lvl1pPr>
          </a:lstStyle>
          <a:p>
            <a:fld id="{8314BCF0-BB2C-449C-A7BD-C49CD2A8FF21}" type="slidenum">
              <a:rPr kumimoji="1" lang="ja-JP" altLang="en-US" smtClean="0"/>
              <a:t>‹#›</a:t>
            </a:fld>
            <a:endParaRPr kumimoji="1" lang="ja-JP" altLang="en-US"/>
          </a:p>
        </p:txBody>
      </p:sp>
    </p:spTree>
    <p:extLst>
      <p:ext uri="{BB962C8B-B14F-4D97-AF65-F5344CB8AC3E}">
        <p14:creationId xmlns:p14="http://schemas.microsoft.com/office/powerpoint/2010/main" val="3772522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84E4B1F9-A9FF-4826-870E-87C144220786}" type="datetimeFigureOut">
              <a:rPr kumimoji="1" lang="ja-JP" altLang="en-US" smtClean="0"/>
              <a:t>2018/7/20</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33420"/>
            <a:ext cx="7951470" cy="306324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BE191B78-EBBD-40F5-9FE1-E85BC63DF4F6}" type="slidenum">
              <a:rPr kumimoji="1" lang="ja-JP" altLang="en-US" smtClean="0"/>
              <a:t>‹#›</a:t>
            </a:fld>
            <a:endParaRPr kumimoji="1" lang="ja-JP" altLang="en-US"/>
          </a:p>
        </p:txBody>
      </p:sp>
    </p:spTree>
    <p:extLst>
      <p:ext uri="{BB962C8B-B14F-4D97-AF65-F5344CB8AC3E}">
        <p14:creationId xmlns:p14="http://schemas.microsoft.com/office/powerpoint/2010/main" val="33745589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E191B78-EBBD-40F5-9FE1-E85BC63DF4F6}" type="slidenum">
              <a:rPr kumimoji="1" lang="ja-JP" altLang="en-US" smtClean="0"/>
              <a:t>1</a:t>
            </a:fld>
            <a:endParaRPr kumimoji="1" lang="ja-JP" altLang="en-US"/>
          </a:p>
        </p:txBody>
      </p:sp>
    </p:spTree>
    <p:extLst>
      <p:ext uri="{BB962C8B-B14F-4D97-AF65-F5344CB8AC3E}">
        <p14:creationId xmlns:p14="http://schemas.microsoft.com/office/powerpoint/2010/main" val="305754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E191B78-EBBD-40F5-9FE1-E85BC63DF4F6}" type="slidenum">
              <a:rPr kumimoji="1" lang="ja-JP" altLang="en-US" smtClean="0"/>
              <a:t>5</a:t>
            </a:fld>
            <a:endParaRPr kumimoji="1" lang="ja-JP" altLang="en-US"/>
          </a:p>
        </p:txBody>
      </p:sp>
    </p:spTree>
    <p:extLst>
      <p:ext uri="{BB962C8B-B14F-4D97-AF65-F5344CB8AC3E}">
        <p14:creationId xmlns:p14="http://schemas.microsoft.com/office/powerpoint/2010/main" val="857714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E191B78-EBBD-40F5-9FE1-E85BC63DF4F6}" type="slidenum">
              <a:rPr kumimoji="1" lang="ja-JP" altLang="en-US" smtClean="0"/>
              <a:t>12</a:t>
            </a:fld>
            <a:endParaRPr kumimoji="1" lang="ja-JP" altLang="en-US"/>
          </a:p>
        </p:txBody>
      </p:sp>
    </p:spTree>
    <p:extLst>
      <p:ext uri="{BB962C8B-B14F-4D97-AF65-F5344CB8AC3E}">
        <p14:creationId xmlns:p14="http://schemas.microsoft.com/office/powerpoint/2010/main" val="4221755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88E8318-7D42-4B7F-A992-4C075751E8B3}" type="datetime1">
              <a:rPr kumimoji="1" lang="ja-JP" altLang="en-US" smtClean="0"/>
              <a:t>2018/7/20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AA4FA4A-0BBF-4B76-8B31-1656089F5C17}" type="datetime1">
              <a:rPr kumimoji="1" lang="ja-JP" altLang="en-US" smtClean="0"/>
              <a:t>2018/7/20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3141CF-7A35-4DD4-85A5-F429FC454FD5}" type="datetime1">
              <a:rPr kumimoji="1" lang="ja-JP" altLang="en-US" smtClean="0"/>
              <a:t>2018/7/20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3DEB906-C511-44B6-9B0F-583F23B4E7DD}" type="datetime1">
              <a:rPr kumimoji="1" lang="ja-JP" altLang="en-US" smtClean="0"/>
              <a:t>2018/7/20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9C85F93-6025-430A-B084-0AF480502420}" type="datetime1">
              <a:rPr kumimoji="1" lang="ja-JP" altLang="en-US" smtClean="0"/>
              <a:t>2018/7/20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D6FD8CC-F0F1-459B-B8F5-18F2BB8ED451}" type="datetime1">
              <a:rPr kumimoji="1" lang="ja-JP" altLang="en-US" smtClean="0"/>
              <a:t>2018/7/20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6254688-5FFC-4BDB-91D6-A895B70F9623}" type="datetime1">
              <a:rPr kumimoji="1" lang="ja-JP" altLang="en-US" smtClean="0"/>
              <a:t>2018/7/20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0374B04-0E8D-4903-8723-1C0BFF98287A}" type="datetime1">
              <a:rPr kumimoji="1" lang="ja-JP" altLang="en-US" smtClean="0"/>
              <a:t>2018/7/20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CA17E68-658D-4A2B-9D3A-8D30002D751B}" type="datetime1">
              <a:rPr kumimoji="1" lang="ja-JP" altLang="en-US" smtClean="0"/>
              <a:t>2018/7/20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36AD79D-8A3D-4EE3-B335-3A9087B553B9}" type="datetime1">
              <a:rPr kumimoji="1" lang="ja-JP" altLang="en-US" smtClean="0"/>
              <a:t>2018/7/20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B31A46C-0B4C-4531-A685-F2C523282DAB}" type="datetime1">
              <a:rPr kumimoji="1" lang="ja-JP" altLang="en-US" smtClean="0"/>
              <a:t>2018/7/20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4DDC0-59FD-431B-8B8C-02D15B4A31C2}" type="datetime1">
              <a:rPr kumimoji="1" lang="ja-JP" altLang="en-US" smtClean="0"/>
              <a:t>2018/7/20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1628800"/>
            <a:ext cx="8208912" cy="1800200"/>
          </a:xfrm>
        </p:spPr>
        <p:txBody>
          <a:bodyPr>
            <a:normAutofit/>
          </a:bodyPr>
          <a:lstStyle/>
          <a:p>
            <a:r>
              <a:rPr lang="ja-JP" altLang="en-US" sz="3500" dirty="0" smtClean="0">
                <a:latin typeface="HGSｺﾞｼｯｸM" panose="020B0600000000000000" pitchFamily="50" charset="-128"/>
                <a:ea typeface="HGSｺﾞｼｯｸM" panose="020B0600000000000000" pitchFamily="50" charset="-128"/>
              </a:rPr>
              <a:t>大阪府　新・</a:t>
            </a:r>
            <a:r>
              <a:rPr kumimoji="1" lang="ja-JP" altLang="en-US" sz="3500" dirty="0" smtClean="0">
                <a:latin typeface="HGSｺﾞｼｯｸM" panose="020B0600000000000000" pitchFamily="50" charset="-128"/>
                <a:ea typeface="HGSｺﾞｼｯｸM" panose="020B0600000000000000" pitchFamily="50" charset="-128"/>
              </a:rPr>
              <a:t>発達障がい児者支援プラン</a:t>
            </a:r>
            <a:r>
              <a:rPr kumimoji="1" lang="en-US" altLang="ja-JP" sz="3500" dirty="0" smtClean="0">
                <a:latin typeface="HGSｺﾞｼｯｸM" panose="020B0600000000000000" pitchFamily="50" charset="-128"/>
                <a:ea typeface="HGSｺﾞｼｯｸM" panose="020B0600000000000000" pitchFamily="50" charset="-128"/>
              </a:rPr>
              <a:t/>
            </a:r>
            <a:br>
              <a:rPr kumimoji="1" lang="en-US" altLang="ja-JP" sz="3500" dirty="0" smtClean="0">
                <a:latin typeface="HGSｺﾞｼｯｸM" panose="020B0600000000000000" pitchFamily="50" charset="-128"/>
                <a:ea typeface="HGSｺﾞｼｯｸM" panose="020B0600000000000000" pitchFamily="50" charset="-128"/>
              </a:rPr>
            </a:br>
            <a:endParaRPr kumimoji="1" lang="ja-JP" altLang="en-US" sz="3200" dirty="0">
              <a:latin typeface="HGSｺﾞｼｯｸM" panose="020B0600000000000000" pitchFamily="50" charset="-128"/>
              <a:ea typeface="HGSｺﾞｼｯｸM" panose="020B0600000000000000" pitchFamily="50" charset="-128"/>
            </a:endParaRPr>
          </a:p>
        </p:txBody>
      </p:sp>
      <p:sp>
        <p:nvSpPr>
          <p:cNvPr id="3" name="サブタイトル 2"/>
          <p:cNvSpPr>
            <a:spLocks noGrp="1"/>
          </p:cNvSpPr>
          <p:nvPr>
            <p:ph type="subTitle" idx="1"/>
          </p:nvPr>
        </p:nvSpPr>
        <p:spPr>
          <a:xfrm>
            <a:off x="1371600" y="4221088"/>
            <a:ext cx="6400800" cy="1417712"/>
          </a:xfrm>
        </p:spPr>
        <p:txBody>
          <a:bodyPr>
            <a:normAutofit/>
          </a:bodyPr>
          <a:lstStyle/>
          <a:p>
            <a:r>
              <a:rPr kumimoji="1" lang="ja-JP" altLang="en-US" dirty="0" smtClean="0">
                <a:solidFill>
                  <a:schemeClr val="tx1"/>
                </a:solidFill>
                <a:latin typeface="HGSｺﾞｼｯｸM" panose="020B0600000000000000" pitchFamily="50" charset="-128"/>
                <a:ea typeface="HGSｺﾞｼｯｸM" panose="020B0600000000000000" pitchFamily="50" charset="-128"/>
              </a:rPr>
              <a:t>平成</a:t>
            </a:r>
            <a:r>
              <a:rPr kumimoji="1" lang="en-US" altLang="ja-JP" dirty="0" smtClean="0">
                <a:solidFill>
                  <a:schemeClr val="tx1"/>
                </a:solidFill>
                <a:latin typeface="HGSｺﾞｼｯｸM" panose="020B0600000000000000" pitchFamily="50" charset="-128"/>
                <a:ea typeface="HGSｺﾞｼｯｸM" panose="020B0600000000000000" pitchFamily="50" charset="-128"/>
              </a:rPr>
              <a:t>30</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年</a:t>
            </a:r>
            <a:r>
              <a:rPr kumimoji="1" lang="en-US" altLang="ja-JP" dirty="0" smtClean="0">
                <a:solidFill>
                  <a:schemeClr val="tx1"/>
                </a:solidFill>
                <a:latin typeface="HGSｺﾞｼｯｸM" panose="020B0600000000000000" pitchFamily="50" charset="-128"/>
                <a:ea typeface="HGSｺﾞｼｯｸM" panose="020B0600000000000000" pitchFamily="50" charset="-128"/>
              </a:rPr>
              <a:t>3</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月</a:t>
            </a:r>
            <a:endParaRPr kumimoji="1" lang="en-US" altLang="ja-JP" dirty="0" smtClean="0">
              <a:solidFill>
                <a:schemeClr val="tx1"/>
              </a:solidFill>
              <a:latin typeface="HGSｺﾞｼｯｸM" panose="020B0600000000000000" pitchFamily="50" charset="-128"/>
              <a:ea typeface="HGSｺﾞｼｯｸM" panose="020B0600000000000000" pitchFamily="50" charset="-128"/>
            </a:endParaRPr>
          </a:p>
          <a:p>
            <a:r>
              <a:rPr lang="ja-JP" altLang="en-US" dirty="0" smtClean="0">
                <a:solidFill>
                  <a:schemeClr val="tx1"/>
                </a:solidFill>
                <a:latin typeface="HGSｺﾞｼｯｸM" panose="020B0600000000000000" pitchFamily="50" charset="-128"/>
                <a:ea typeface="HGSｺﾞｼｯｸM" panose="020B0600000000000000" pitchFamily="50" charset="-128"/>
              </a:rPr>
              <a:t>大阪府</a:t>
            </a:r>
            <a:endParaRPr kumimoji="1" lang="en-US" altLang="ja-JP" dirty="0" smtClean="0">
              <a:solidFill>
                <a:schemeClr val="tx1"/>
              </a:solidFill>
              <a:latin typeface="HGSｺﾞｼｯｸM" panose="020B0600000000000000" pitchFamily="50" charset="-128"/>
              <a:ea typeface="HGSｺﾞｼｯｸM" panose="020B0600000000000000" pitchFamily="50" charset="-128"/>
            </a:endParaRPr>
          </a:p>
        </p:txBody>
      </p:sp>
      <p:sp>
        <p:nvSpPr>
          <p:cNvPr id="6" name="スライド番号プレースホルダー 5"/>
          <p:cNvSpPr>
            <a:spLocks noGrp="1"/>
          </p:cNvSpPr>
          <p:nvPr>
            <p:ph type="sldNum" sz="quarter" idx="12"/>
          </p:nvPr>
        </p:nvSpPr>
        <p:spPr/>
        <p:txBody>
          <a:bodyPr/>
          <a:lstStyle/>
          <a:p>
            <a:endParaRPr kumimoji="1" lang="ja-JP" altLang="en-US" dirty="0"/>
          </a:p>
        </p:txBody>
      </p:sp>
    </p:spTree>
    <p:extLst>
      <p:ext uri="{BB962C8B-B14F-4D97-AF65-F5344CB8AC3E}">
        <p14:creationId xmlns:p14="http://schemas.microsoft.com/office/powerpoint/2010/main" val="252348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199" y="1412776"/>
            <a:ext cx="8229600" cy="2160240"/>
          </a:xfrm>
        </p:spPr>
        <p:txBody>
          <a:bodyPr>
            <a:normAutofit/>
          </a:bodyPr>
          <a:lstStyle/>
          <a:p>
            <a:pPr marL="0" indent="0">
              <a:lnSpc>
                <a:spcPct val="150000"/>
              </a:lnSpc>
              <a:buNone/>
            </a:pPr>
            <a:r>
              <a:rPr lang="ja-JP" altLang="en-US" sz="1600" u="sng" dirty="0" smtClean="0">
                <a:latin typeface="HGSｺﾞｼｯｸM" panose="020B0600000000000000" pitchFamily="50" charset="-128"/>
                <a:ea typeface="HGSｺﾞｼｯｸM" panose="020B0600000000000000" pitchFamily="50" charset="-128"/>
              </a:rPr>
              <a:t>市町村との役割分担と連携</a:t>
            </a:r>
            <a:endParaRPr kumimoji="1" lang="en-US" altLang="ja-JP" sz="1600" u="sng" dirty="0" smtClean="0">
              <a:latin typeface="HGSｺﾞｼｯｸM" panose="020B0600000000000000" pitchFamily="50" charset="-128"/>
              <a:ea typeface="HGSｺﾞｼｯｸM" panose="020B0600000000000000" pitchFamily="50" charset="-128"/>
            </a:endParaRPr>
          </a:p>
          <a:p>
            <a:pPr marL="0" indent="0">
              <a:lnSpc>
                <a:spcPct val="150000"/>
              </a:lnSpc>
              <a:buNone/>
            </a:pPr>
            <a:r>
              <a:rPr kumimoji="1" lang="ja-JP" altLang="en-US" sz="1400" dirty="0" smtClean="0">
                <a:latin typeface="HGSｺﾞｼｯｸM" panose="020B0600000000000000" pitchFamily="50" charset="-128"/>
                <a:ea typeface="HGSｺﾞｼｯｸM" panose="020B0600000000000000" pitchFamily="50" charset="-128"/>
              </a:rPr>
              <a:t>　児童福祉法の改正（平成</a:t>
            </a:r>
            <a:r>
              <a:rPr kumimoji="1" lang="en-US" altLang="ja-JP" sz="1400" dirty="0" smtClean="0">
                <a:latin typeface="HGSｺﾞｼｯｸM" panose="020B0600000000000000" pitchFamily="50" charset="-128"/>
                <a:ea typeface="HGSｺﾞｼｯｸM" panose="020B0600000000000000" pitchFamily="50" charset="-128"/>
              </a:rPr>
              <a:t>24</a:t>
            </a:r>
            <a:r>
              <a:rPr kumimoji="1" lang="ja-JP" altLang="en-US" sz="1400" dirty="0" smtClean="0">
                <a:latin typeface="HGSｺﾞｼｯｸM" panose="020B0600000000000000" pitchFamily="50" charset="-128"/>
                <a:ea typeface="HGSｺﾞｼｯｸM" panose="020B0600000000000000" pitchFamily="50" charset="-128"/>
              </a:rPr>
              <a:t>年度）により、</a:t>
            </a:r>
            <a:r>
              <a:rPr kumimoji="1" lang="ja-JP" altLang="en-US" sz="1400" dirty="0" err="1" smtClean="0">
                <a:latin typeface="HGSｺﾞｼｯｸM" panose="020B0600000000000000" pitchFamily="50" charset="-128"/>
                <a:ea typeface="HGSｺﾞｼｯｸM" panose="020B0600000000000000" pitchFamily="50" charset="-128"/>
              </a:rPr>
              <a:t>障がい</a:t>
            </a:r>
            <a:r>
              <a:rPr kumimoji="1" lang="ja-JP" altLang="en-US" sz="1400" dirty="0" smtClean="0">
                <a:latin typeface="HGSｺﾞｼｯｸM" panose="020B0600000000000000" pitchFamily="50" charset="-128"/>
                <a:ea typeface="HGSｺﾞｼｯｸM" panose="020B0600000000000000" pitchFamily="50" charset="-128"/>
              </a:rPr>
              <a:t>児の通所サービスの実施主体が市町村に移管され、障がい者施策と同様、障がい児の発達支援については市町村がその役割を担っています。</a:t>
            </a:r>
            <a:endParaRPr kumimoji="1" lang="en-US" altLang="ja-JP" sz="1400" dirty="0" smtClean="0">
              <a:latin typeface="HGSｺﾞｼｯｸM" panose="020B0600000000000000" pitchFamily="50" charset="-128"/>
              <a:ea typeface="HGSｺﾞｼｯｸM" panose="020B0600000000000000" pitchFamily="50" charset="-128"/>
            </a:endParaRPr>
          </a:p>
          <a:p>
            <a:pPr marL="0" indent="0">
              <a:lnSpc>
                <a:spcPct val="150000"/>
              </a:lnSpc>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このため、発達障がい児者に対する支援については、市町村がその体制整備に取り組んでいますが、大阪府としては、専門的・広域的な観点から、市町村の取組が円滑に進むよう、また市町村間で格差ができるだけ生じることのないよう、市町村と連携して必要な支援を行っていきます。</a:t>
            </a:r>
            <a:endParaRPr lang="en-US" altLang="ja-JP" sz="1400" dirty="0">
              <a:latin typeface="HGSｺﾞｼｯｸM" panose="020B0600000000000000" pitchFamily="50" charset="-128"/>
              <a:ea typeface="HGSｺﾞｼｯｸM" panose="020B0600000000000000" pitchFamily="50" charset="-128"/>
            </a:endParaRPr>
          </a:p>
        </p:txBody>
      </p:sp>
      <p:sp>
        <p:nvSpPr>
          <p:cNvPr id="4" name="テキスト ボックス 3"/>
          <p:cNvSpPr txBox="1"/>
          <p:nvPr/>
        </p:nvSpPr>
        <p:spPr>
          <a:xfrm>
            <a:off x="841156" y="116632"/>
            <a:ext cx="7461687"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２．プランの推進にあたって</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5" name="コンテンツ プレースホルダー 2"/>
          <p:cNvSpPr txBox="1">
            <a:spLocks/>
          </p:cNvSpPr>
          <p:nvPr/>
        </p:nvSpPr>
        <p:spPr>
          <a:xfrm>
            <a:off x="323528" y="862122"/>
            <a:ext cx="8229600"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u"/>
            </a:pPr>
            <a:r>
              <a:rPr lang="ja-JP" altLang="en-US" sz="1600" dirty="0" smtClean="0">
                <a:latin typeface="HGSｺﾞｼｯｸM" panose="020B0600000000000000" pitchFamily="50" charset="-128"/>
                <a:ea typeface="HGSｺﾞｼｯｸM" panose="020B0600000000000000" pitchFamily="50" charset="-128"/>
              </a:rPr>
              <a:t>プランの推進にあたっての留意点</a:t>
            </a:r>
            <a:endParaRPr lang="en-US" altLang="ja-JP" sz="1600" dirty="0">
              <a:latin typeface="HGSｺﾞｼｯｸM" panose="020B0600000000000000" pitchFamily="50" charset="-128"/>
              <a:ea typeface="HGSｺﾞｼｯｸM" panose="020B0600000000000000" pitchFamily="50" charset="-128"/>
            </a:endParaRPr>
          </a:p>
        </p:txBody>
      </p:sp>
      <p:sp>
        <p:nvSpPr>
          <p:cNvPr id="9" name="コンテンツ プレースホルダー 2"/>
          <p:cNvSpPr txBox="1">
            <a:spLocks/>
          </p:cNvSpPr>
          <p:nvPr/>
        </p:nvSpPr>
        <p:spPr>
          <a:xfrm>
            <a:off x="457199" y="3933056"/>
            <a:ext cx="8229600" cy="244827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sz="1600" u="sng" dirty="0" smtClean="0">
                <a:latin typeface="HGSｺﾞｼｯｸM" panose="020B0600000000000000" pitchFamily="50" charset="-128"/>
                <a:ea typeface="HGSｺﾞｼｯｸM" panose="020B0600000000000000" pitchFamily="50" charset="-128"/>
              </a:rPr>
              <a:t>民間との連携による施策推進　</a:t>
            </a:r>
            <a:endParaRPr lang="en-US" altLang="ja-JP" sz="1600" u="sng" dirty="0" smtClean="0">
              <a:latin typeface="HGSｺﾞｼｯｸM" panose="020B0600000000000000" pitchFamily="50" charset="-128"/>
              <a:ea typeface="HGSｺﾞｼｯｸM" panose="020B0600000000000000" pitchFamily="50" charset="-128"/>
            </a:endParaRPr>
          </a:p>
          <a:p>
            <a:pPr marL="0" indent="0">
              <a:lnSpc>
                <a:spcPct val="150000"/>
              </a:lnSpc>
              <a:buFont typeface="Arial" pitchFamily="34" charset="0"/>
              <a:buNone/>
            </a:pPr>
            <a:r>
              <a:rPr lang="ja-JP" altLang="en-US" sz="1600" dirty="0" smtClean="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これまでの右肩上がりの時代のように、行政が多くの領域をカバーすることは、今後ますます難しくなります。 これからは、民間のみなさまとの幅広い連携やネットワークによって、社会を支えていく必要があります。 </a:t>
            </a:r>
            <a:br>
              <a:rPr lang="ja-JP" altLang="en-US" sz="1400" dirty="0" smtClean="0">
                <a:latin typeface="HGSｺﾞｼｯｸM" panose="020B0600000000000000" pitchFamily="50" charset="-128"/>
                <a:ea typeface="HGSｺﾞｼｯｸM" panose="020B0600000000000000" pitchFamily="50" charset="-128"/>
              </a:rPr>
            </a:br>
            <a:r>
              <a:rPr lang="ja-JP" altLang="en-US" sz="1400" dirty="0" smtClean="0">
                <a:latin typeface="HGSｺﾞｼｯｸM" panose="020B0600000000000000" pitchFamily="50" charset="-128"/>
                <a:ea typeface="HGSｺﾞｼｯｸM" panose="020B0600000000000000" pitchFamily="50" charset="-128"/>
              </a:rPr>
              <a:t>　このため大阪府では、民間企業との対話を通じ、「公」と「民」が</a:t>
            </a:r>
            <a:r>
              <a:rPr lang="en-US" altLang="ja-JP" sz="1400" dirty="0" smtClean="0">
                <a:latin typeface="HGSｺﾞｼｯｸM" panose="020B0600000000000000" pitchFamily="50" charset="-128"/>
                <a:ea typeface="HGSｺﾞｼｯｸM" panose="020B0600000000000000" pitchFamily="50" charset="-128"/>
              </a:rPr>
              <a:t>win-win</a:t>
            </a:r>
            <a:r>
              <a:rPr lang="ja-JP" altLang="en-US" sz="1400" dirty="0" smtClean="0">
                <a:latin typeface="HGSｺﾞｼｯｸM" panose="020B0600000000000000" pitchFamily="50" charset="-128"/>
                <a:ea typeface="HGSｺﾞｼｯｸM" panose="020B0600000000000000" pitchFamily="50" charset="-128"/>
              </a:rPr>
              <a:t>の関係で連携をし、府内の地域活性化や社会課題の解決に向けた取組みを進めています。発達障がい児者支援についても、こうした観点から可能な取組については積極的に民間企業との連携を図っていきます。</a:t>
            </a:r>
            <a:endParaRPr lang="en-US" altLang="ja-JP" sz="1400" dirty="0" smtClean="0">
              <a:latin typeface="HGSｺﾞｼｯｸM" panose="020B0600000000000000" pitchFamily="50" charset="-128"/>
              <a:ea typeface="HGS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8</a:t>
            </a:r>
            <a:endParaRPr kumimoji="1" lang="ja-JP" altLang="en-US" dirty="0"/>
          </a:p>
        </p:txBody>
      </p:sp>
    </p:spTree>
    <p:extLst>
      <p:ext uri="{BB962C8B-B14F-4D97-AF65-F5344CB8AC3E}">
        <p14:creationId xmlns:p14="http://schemas.microsoft.com/office/powerpoint/2010/main" val="1816230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410475" y="548680"/>
            <a:ext cx="8229600" cy="165617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sz="1600" u="sng" dirty="0" smtClean="0">
                <a:latin typeface="HGSｺﾞｼｯｸM" panose="020B0600000000000000" pitchFamily="50" charset="-128"/>
                <a:ea typeface="HGSｺﾞｼｯｸM" panose="020B0600000000000000" pitchFamily="50" charset="-128"/>
              </a:rPr>
              <a:t>施策対象の考え方</a:t>
            </a:r>
            <a:endParaRPr lang="en-US" altLang="ja-JP" sz="1600" u="sng" dirty="0" smtClean="0">
              <a:latin typeface="HGSｺﾞｼｯｸM" panose="020B0600000000000000" pitchFamily="50" charset="-128"/>
              <a:ea typeface="HGSｺﾞｼｯｸM" panose="020B0600000000000000" pitchFamily="50" charset="-128"/>
            </a:endParaRPr>
          </a:p>
          <a:p>
            <a:pPr marL="0" indent="0">
              <a:lnSpc>
                <a:spcPct val="150000"/>
              </a:lnSpc>
              <a:buNone/>
            </a:pPr>
            <a:r>
              <a:rPr lang="ja-JP" altLang="en-US" sz="1600" dirty="0" smtClean="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先の「新しい</a:t>
            </a:r>
            <a:r>
              <a:rPr lang="ja-JP" altLang="en-US" sz="1400" dirty="0">
                <a:latin typeface="HGSｺﾞｼｯｸM" panose="020B0600000000000000" pitchFamily="50" charset="-128"/>
                <a:ea typeface="HGSｺﾞｼｯｸM" panose="020B0600000000000000" pitchFamily="50" charset="-128"/>
              </a:rPr>
              <a:t>プランの策定にあたり踏まえるべき社会状況の</a:t>
            </a:r>
            <a:r>
              <a:rPr lang="ja-JP" altLang="en-US" sz="1400" dirty="0" smtClean="0">
                <a:latin typeface="HGSｺﾞｼｯｸM" panose="020B0600000000000000" pitchFamily="50" charset="-128"/>
                <a:ea typeface="HGSｺﾞｼｯｸM" panose="020B0600000000000000" pitchFamily="50" charset="-128"/>
              </a:rPr>
              <a:t>変化」での整理のとおり、</a:t>
            </a:r>
            <a:r>
              <a:rPr lang="ja-JP" altLang="en-US" sz="1400" dirty="0">
                <a:latin typeface="HGSｺﾞｼｯｸM" panose="020B0600000000000000" pitchFamily="50" charset="-128"/>
                <a:ea typeface="HGSｺﾞｼｯｸM" panose="020B0600000000000000" pitchFamily="50" charset="-128"/>
              </a:rPr>
              <a:t>支援の対象とすべき発達障がい児者の考え方、数については</a:t>
            </a:r>
            <a:r>
              <a:rPr lang="ja-JP" altLang="en-US" sz="1400" dirty="0" smtClean="0">
                <a:latin typeface="HGSｺﾞｼｯｸM" panose="020B0600000000000000" pitchFamily="50" charset="-128"/>
                <a:ea typeface="HGSｺﾞｼｯｸM" panose="020B0600000000000000" pitchFamily="50" charset="-128"/>
              </a:rPr>
              <a:t>前プランを踏襲することとします。</a:t>
            </a:r>
            <a:endParaRPr lang="en-US" altLang="ja-JP" sz="1400" dirty="0">
              <a:latin typeface="HGSｺﾞｼｯｸM" panose="020B0600000000000000" pitchFamily="50" charset="-128"/>
              <a:ea typeface="HGSｺﾞｼｯｸM" panose="020B0600000000000000" pitchFamily="50" charset="-128"/>
            </a:endParaRPr>
          </a:p>
        </p:txBody>
      </p:sp>
      <p:sp>
        <p:nvSpPr>
          <p:cNvPr id="6" name="コンテンツ プレースホルダー 2"/>
          <p:cNvSpPr txBox="1">
            <a:spLocks/>
          </p:cNvSpPr>
          <p:nvPr/>
        </p:nvSpPr>
        <p:spPr>
          <a:xfrm>
            <a:off x="410475" y="2060848"/>
            <a:ext cx="8229600" cy="44644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sz="1600" u="sng" dirty="0" smtClean="0">
                <a:latin typeface="HGSｺﾞｼｯｸM" panose="020B0600000000000000" pitchFamily="50" charset="-128"/>
                <a:ea typeface="HGSｺﾞｼｯｸM" panose="020B0600000000000000" pitchFamily="50" charset="-128"/>
              </a:rPr>
              <a:t>施策の評価</a:t>
            </a:r>
            <a:endParaRPr lang="en-US" altLang="ja-JP" sz="1600" u="sng" dirty="0" smtClean="0">
              <a:latin typeface="HGSｺﾞｼｯｸM" panose="020B0600000000000000" pitchFamily="50" charset="-128"/>
              <a:ea typeface="HGSｺﾞｼｯｸM" panose="020B0600000000000000" pitchFamily="50" charset="-128"/>
            </a:endParaRPr>
          </a:p>
          <a:p>
            <a:pPr marL="0" indent="0">
              <a:lnSpc>
                <a:spcPct val="150000"/>
              </a:lnSpc>
              <a:buFont typeface="Arial" pitchFamily="34" charset="0"/>
              <a:buNone/>
            </a:pPr>
            <a:r>
              <a:rPr lang="ja-JP" altLang="en-US" sz="1400" dirty="0" smtClean="0">
                <a:latin typeface="HGSｺﾞｼｯｸM" panose="020B0600000000000000" pitchFamily="50" charset="-128"/>
                <a:ea typeface="HGSｺﾞｼｯｸM" panose="020B0600000000000000" pitchFamily="50" charset="-128"/>
              </a:rPr>
              <a:t>　これまで主に事業の実績をもとにそれぞれの取組を評価してきました。実績が上がることによって、想定していた事業の効果が得られている、目的が達成されているという考え方で、これらは毎年厳しく精査されますので、今後も最も基本的な評価の尺度であることに変わりありません。</a:t>
            </a:r>
            <a:endParaRPr lang="en-US" altLang="ja-JP" sz="1400" dirty="0" smtClean="0">
              <a:latin typeface="HGSｺﾞｼｯｸM" panose="020B0600000000000000" pitchFamily="50" charset="-128"/>
              <a:ea typeface="HGSｺﾞｼｯｸM" panose="020B0600000000000000" pitchFamily="50" charset="-128"/>
            </a:endParaRPr>
          </a:p>
          <a:p>
            <a:pPr marL="0" indent="0">
              <a:lnSpc>
                <a:spcPct val="150000"/>
              </a:lnSpc>
              <a:buFont typeface="Arial" pitchFamily="34" charset="0"/>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それぞれの事業が進む一方で、事業の総体としての施策の評価はこれまで明確な位置づけがありませんでした。より効果的な取組を進めるためには、一段高い視点から状況を把握することが欠かせません。このためこのプランでは、計画期間を通じ府民の発達障がいに対する意識に関する指標を設定し、施策の効果を測ることとします。</a:t>
            </a:r>
            <a:endParaRPr lang="en-US" altLang="ja-JP" sz="1400" dirty="0" smtClean="0">
              <a:latin typeface="HGSｺﾞｼｯｸM" panose="020B0600000000000000" pitchFamily="50" charset="-128"/>
              <a:ea typeface="HGSｺﾞｼｯｸM" panose="020B0600000000000000" pitchFamily="50" charset="-128"/>
            </a:endParaRPr>
          </a:p>
          <a:p>
            <a:pPr marL="0" indent="0">
              <a:lnSpc>
                <a:spcPct val="150000"/>
              </a:lnSpc>
              <a:buFont typeface="Arial" pitchFamily="34" charset="0"/>
              <a:buNone/>
            </a:pPr>
            <a:endParaRPr lang="en-US" altLang="ja-JP" sz="1400" dirty="0">
              <a:solidFill>
                <a:srgbClr val="FF0000"/>
              </a:solidFill>
              <a:latin typeface="HGSｺﾞｼｯｸM" panose="020B0600000000000000" pitchFamily="50" charset="-128"/>
              <a:ea typeface="HGSｺﾞｼｯｸM" panose="020B0600000000000000" pitchFamily="50" charset="-128"/>
            </a:endParaRPr>
          </a:p>
          <a:p>
            <a:pPr marL="0" indent="0">
              <a:lnSpc>
                <a:spcPct val="150000"/>
              </a:lnSpc>
              <a:buFont typeface="Arial" pitchFamily="34" charset="0"/>
              <a:buNone/>
            </a:pPr>
            <a:r>
              <a:rPr lang="ja-JP" altLang="en-US" sz="1400" dirty="0" smtClean="0">
                <a:solidFill>
                  <a:srgbClr val="FF0000"/>
                </a:solidFill>
                <a:latin typeface="HGSｺﾞｼｯｸM" panose="020B0600000000000000" pitchFamily="50" charset="-128"/>
                <a:ea typeface="HGSｺﾞｼｯｸM" panose="020B0600000000000000" pitchFamily="50" charset="-128"/>
              </a:rPr>
              <a:t>　　　　　</a:t>
            </a:r>
            <a:endParaRPr lang="en-US" altLang="ja-JP" sz="1400" dirty="0" smtClean="0">
              <a:solidFill>
                <a:srgbClr val="FF0000"/>
              </a:solidFill>
              <a:latin typeface="HGSｺﾞｼｯｸM" panose="020B0600000000000000" pitchFamily="50" charset="-128"/>
              <a:ea typeface="HGSｺﾞｼｯｸM" panose="020B0600000000000000" pitchFamily="50" charset="-128"/>
            </a:endParaRPr>
          </a:p>
          <a:p>
            <a:pPr marL="0" indent="0">
              <a:lnSpc>
                <a:spcPct val="150000"/>
              </a:lnSpc>
              <a:buFont typeface="Arial" pitchFamily="34" charset="0"/>
              <a:buNone/>
            </a:pPr>
            <a:r>
              <a:rPr lang="ja-JP" altLang="en-US" sz="1400" dirty="0">
                <a:solidFill>
                  <a:srgbClr val="FF0000"/>
                </a:solidFill>
                <a:latin typeface="HGSｺﾞｼｯｸM" panose="020B0600000000000000" pitchFamily="50" charset="-128"/>
                <a:ea typeface="HGSｺﾞｼｯｸM" panose="020B0600000000000000" pitchFamily="50" charset="-128"/>
              </a:rPr>
              <a:t>　</a:t>
            </a:r>
            <a:r>
              <a:rPr lang="ja-JP" altLang="en-US" sz="1400" dirty="0" smtClean="0">
                <a:solidFill>
                  <a:srgbClr val="FF0000"/>
                </a:solidFill>
                <a:latin typeface="HGSｺﾞｼｯｸM" panose="020B0600000000000000" pitchFamily="50" charset="-128"/>
                <a:ea typeface="HGSｺﾞｼｯｸM" panose="020B0600000000000000" pitchFamily="50" charset="-128"/>
              </a:rPr>
              <a:t>　　　　　　</a:t>
            </a:r>
            <a:endParaRPr lang="en-US" altLang="ja-JP" sz="1400" dirty="0">
              <a:latin typeface="HGSｺﾞｼｯｸM" panose="020B0600000000000000" pitchFamily="50" charset="-128"/>
              <a:ea typeface="HGSｺﾞｼｯｸM" panose="020B0600000000000000" pitchFamily="50" charset="-128"/>
            </a:endParaRPr>
          </a:p>
        </p:txBody>
      </p:sp>
      <p:grpSp>
        <p:nvGrpSpPr>
          <p:cNvPr id="2" name="グループ化 1"/>
          <p:cNvGrpSpPr/>
          <p:nvPr/>
        </p:nvGrpSpPr>
        <p:grpSpPr>
          <a:xfrm>
            <a:off x="708851" y="5186968"/>
            <a:ext cx="7632848" cy="792088"/>
            <a:chOff x="708851" y="4941168"/>
            <a:chExt cx="7632848" cy="792088"/>
          </a:xfrm>
        </p:grpSpPr>
        <p:sp>
          <p:nvSpPr>
            <p:cNvPr id="7" name="正方形/長方形 6"/>
            <p:cNvSpPr/>
            <p:nvPr/>
          </p:nvSpPr>
          <p:spPr>
            <a:xfrm>
              <a:off x="708851" y="4941168"/>
              <a:ext cx="7632848" cy="79208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400" dirty="0" smtClean="0">
                  <a:solidFill>
                    <a:schemeClr val="tx1"/>
                  </a:solidFill>
                  <a:latin typeface="HGSｺﾞｼｯｸM" panose="020B0600000000000000" pitchFamily="50" charset="-128"/>
                  <a:ea typeface="HGSｺﾞｼｯｸM" panose="020B0600000000000000" pitchFamily="50" charset="-128"/>
                </a:rPr>
                <a:t>家庭や</a:t>
              </a:r>
              <a:r>
                <a:rPr lang="ja-JP" altLang="en-US" sz="1400" dirty="0">
                  <a:solidFill>
                    <a:schemeClr val="tx1"/>
                  </a:solidFill>
                  <a:latin typeface="HGSｺﾞｼｯｸM" panose="020B0600000000000000" pitchFamily="50" charset="-128"/>
                  <a:ea typeface="HGSｺﾞｼｯｸM" panose="020B0600000000000000" pitchFamily="50" charset="-128"/>
                </a:rPr>
                <a:t>学校、職場で発達障</a:t>
              </a:r>
              <a:r>
                <a:rPr lang="ja-JP" altLang="en-US" sz="1400" dirty="0" smtClean="0">
                  <a:solidFill>
                    <a:schemeClr val="tx1"/>
                  </a:solidFill>
                  <a:latin typeface="HGSｺﾞｼｯｸM" panose="020B0600000000000000" pitchFamily="50" charset="-128"/>
                  <a:ea typeface="HGSｺﾞｼｯｸM" panose="020B0600000000000000" pitchFamily="50" charset="-128"/>
                </a:rPr>
                <a:t>がいの人又はその可能性</a:t>
              </a:r>
              <a:r>
                <a:rPr lang="ja-JP" altLang="en-US" sz="1400" dirty="0">
                  <a:solidFill>
                    <a:schemeClr val="tx1"/>
                  </a:solidFill>
                  <a:latin typeface="HGSｺﾞｼｯｸM" panose="020B0600000000000000" pitchFamily="50" charset="-128"/>
                  <a:ea typeface="HGSｺﾞｼｯｸM" panose="020B0600000000000000" pitchFamily="50" charset="-128"/>
                </a:rPr>
                <a:t>がある</a:t>
              </a:r>
              <a:r>
                <a:rPr lang="ja-JP" altLang="en-US" sz="1400" dirty="0" smtClean="0">
                  <a:solidFill>
                    <a:schemeClr val="tx1"/>
                  </a:solidFill>
                  <a:latin typeface="HGSｺﾞｼｯｸM" panose="020B0600000000000000" pitchFamily="50" charset="-128"/>
                  <a:ea typeface="HGSｺﾞｼｯｸM" panose="020B0600000000000000" pitchFamily="50" charset="-128"/>
                </a:rPr>
                <a:t>人</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400" dirty="0" smtClean="0">
                  <a:solidFill>
                    <a:schemeClr val="tx1"/>
                  </a:solidFill>
                  <a:latin typeface="HGSｺﾞｼｯｸM" panose="020B0600000000000000" pitchFamily="50" charset="-128"/>
                  <a:ea typeface="HGSｺﾞｼｯｸM" panose="020B0600000000000000" pitchFamily="50" charset="-128"/>
                </a:rPr>
                <a:t>がいる時、どの</a:t>
              </a:r>
              <a:r>
                <a:rPr lang="ja-JP" altLang="en-US" sz="1400" dirty="0">
                  <a:solidFill>
                    <a:schemeClr val="tx1"/>
                  </a:solidFill>
                  <a:latin typeface="HGSｺﾞｼｯｸM" panose="020B0600000000000000" pitchFamily="50" charset="-128"/>
                  <a:ea typeface="HGSｺﾞｼｯｸM" panose="020B0600000000000000" pitchFamily="50" charset="-128"/>
                </a:rPr>
                <a:t>ように接したらいいか知っている府民の割合</a:t>
              </a:r>
              <a:endParaRPr lang="en-US" altLang="ja-JP" sz="1400" dirty="0">
                <a:solidFill>
                  <a:schemeClr val="tx1"/>
                </a:solidFill>
                <a:latin typeface="HGSｺﾞｼｯｸM" panose="020B0600000000000000" pitchFamily="50" charset="-128"/>
                <a:ea typeface="HGSｺﾞｼｯｸM" panose="020B0600000000000000" pitchFamily="50" charset="-128"/>
              </a:endParaRPr>
            </a:p>
          </p:txBody>
        </p:sp>
        <p:sp>
          <p:nvSpPr>
            <p:cNvPr id="8" name="円/楕円 7"/>
            <p:cNvSpPr/>
            <p:nvPr/>
          </p:nvSpPr>
          <p:spPr>
            <a:xfrm>
              <a:off x="5717584" y="5049180"/>
              <a:ext cx="1008112"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H29   7%</a:t>
              </a:r>
              <a:endParaRPr kumimoji="1" lang="ja-JP" altLang="en-US" dirty="0">
                <a:solidFill>
                  <a:schemeClr val="tx1"/>
                </a:solidFill>
              </a:endParaRPr>
            </a:p>
          </p:txBody>
        </p:sp>
        <p:sp>
          <p:nvSpPr>
            <p:cNvPr id="9" name="右矢印 8"/>
            <p:cNvSpPr/>
            <p:nvPr/>
          </p:nvSpPr>
          <p:spPr>
            <a:xfrm>
              <a:off x="6829015" y="5211198"/>
              <a:ext cx="288032" cy="2520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7164288" y="5039850"/>
              <a:ext cx="1008112"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H32   16%</a:t>
              </a:r>
              <a:endParaRPr kumimoji="1" lang="ja-JP" altLang="en-US" dirty="0">
                <a:solidFill>
                  <a:schemeClr val="tx1"/>
                </a:solidFill>
              </a:endParaRPr>
            </a:p>
          </p:txBody>
        </p:sp>
      </p:grpSp>
      <p:sp>
        <p:nvSpPr>
          <p:cNvPr id="4" name="スライド番号プレースホルダー 3"/>
          <p:cNvSpPr>
            <a:spLocks noGrp="1"/>
          </p:cNvSpPr>
          <p:nvPr>
            <p:ph type="sldNum" sz="quarter" idx="12"/>
          </p:nvPr>
        </p:nvSpPr>
        <p:spPr/>
        <p:txBody>
          <a:bodyPr/>
          <a:lstStyle/>
          <a:p>
            <a:r>
              <a:rPr kumimoji="1" lang="en-US" altLang="ja-JP" dirty="0" smtClean="0"/>
              <a:t>9</a:t>
            </a:r>
            <a:endParaRPr kumimoji="1" lang="ja-JP" altLang="en-US" dirty="0"/>
          </a:p>
        </p:txBody>
      </p:sp>
    </p:spTree>
    <p:extLst>
      <p:ext uri="{BB962C8B-B14F-4D97-AF65-F5344CB8AC3E}">
        <p14:creationId xmlns:p14="http://schemas.microsoft.com/office/powerpoint/2010/main" val="2435156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34791" y="538856"/>
            <a:ext cx="8229600" cy="5986488"/>
          </a:xfrm>
        </p:spPr>
        <p:txBody>
          <a:bodyPr>
            <a:normAutofit lnSpcReduction="10000"/>
          </a:bodyPr>
          <a:lstStyle/>
          <a:p>
            <a:pPr marL="0" indent="0">
              <a:buNone/>
            </a:pPr>
            <a:endParaRPr lang="en-US" altLang="ja-JP" sz="1600" dirty="0" smtClean="0">
              <a:latin typeface="HGPｺﾞｼｯｸM" panose="020B0600000000000000" pitchFamily="50" charset="-128"/>
              <a:ea typeface="HGPｺﾞｼｯｸM" panose="020B0600000000000000" pitchFamily="50" charset="-128"/>
            </a:endParaRPr>
          </a:p>
          <a:p>
            <a:pPr>
              <a:buFont typeface="Wingdings" panose="05000000000000000000" pitchFamily="2" charset="2"/>
              <a:buChar char="u"/>
            </a:pPr>
            <a:r>
              <a:rPr lang="ja-JP" altLang="en-US" sz="1600" dirty="0" smtClean="0">
                <a:latin typeface="HGSｺﾞｼｯｸM" panose="020B0600000000000000" pitchFamily="50" charset="-128"/>
                <a:ea typeface="HGSｺﾞｼｯｸM" panose="020B0600000000000000" pitchFamily="50" charset="-128"/>
              </a:rPr>
              <a:t>施策の体系</a:t>
            </a:r>
            <a:endParaRPr lang="en-US" altLang="ja-JP" sz="1600" dirty="0">
              <a:latin typeface="HGSｺﾞｼｯｸM" panose="020B0600000000000000" pitchFamily="50" charset="-128"/>
              <a:ea typeface="HGSｺﾞｼｯｸM" panose="020B0600000000000000" pitchFamily="50" charset="-128"/>
            </a:endParaRPr>
          </a:p>
          <a:p>
            <a:pPr marL="0" indent="0">
              <a:buNone/>
            </a:pPr>
            <a:r>
              <a:rPr lang="ja-JP" altLang="en-US" sz="1600" dirty="0" smtClean="0">
                <a:latin typeface="HGSｺﾞｼｯｸM" panose="020B0600000000000000" pitchFamily="50" charset="-128"/>
                <a:ea typeface="HGSｺﾞｼｯｸM" panose="020B0600000000000000" pitchFamily="50" charset="-128"/>
              </a:rPr>
              <a:t>　　　・ライフステージに応じた支援を基本に切れ目ない支援を図ります。</a:t>
            </a: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lang="ja-JP" altLang="en-US" sz="1600" dirty="0">
                <a:latin typeface="HGSｺﾞｼｯｸM" panose="020B0600000000000000" pitchFamily="50" charset="-128"/>
                <a:ea typeface="HGSｺﾞｼｯｸM" panose="020B0600000000000000" pitchFamily="50" charset="-128"/>
              </a:rPr>
              <a:t>　</a:t>
            </a:r>
            <a:r>
              <a:rPr lang="ja-JP" altLang="en-US" sz="1600" dirty="0" smtClean="0">
                <a:latin typeface="HGSｺﾞｼｯｸM" panose="020B0600000000000000" pitchFamily="50" charset="-128"/>
                <a:ea typeface="HGSｺﾞｼｯｸM" panose="020B0600000000000000" pitchFamily="50" charset="-128"/>
              </a:rPr>
              <a:t>　　・併せて、ライフステージを通じた支援でこれを補完します。</a:t>
            </a: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lang="ja-JP" altLang="en-US" sz="1600" dirty="0">
                <a:latin typeface="HGSｺﾞｼｯｸM" panose="020B0600000000000000" pitchFamily="50" charset="-128"/>
                <a:ea typeface="HGSｺﾞｼｯｸM" panose="020B0600000000000000" pitchFamily="50" charset="-128"/>
              </a:rPr>
              <a:t>　</a:t>
            </a:r>
            <a:r>
              <a:rPr lang="ja-JP" altLang="en-US" sz="1600" dirty="0" smtClean="0">
                <a:latin typeface="HGSｺﾞｼｯｸM" panose="020B0600000000000000" pitchFamily="50" charset="-128"/>
                <a:ea typeface="HGSｺﾞｼｯｸM" panose="020B0600000000000000" pitchFamily="50" charset="-128"/>
              </a:rPr>
              <a:t>　　・タテとヨコの支援を充実して、全体として支援のすき間を最小化していきます。</a:t>
            </a:r>
            <a:endParaRPr lang="en-US" altLang="ja-JP" sz="1600" dirty="0">
              <a:latin typeface="HGSｺﾞｼｯｸM" panose="020B0600000000000000" pitchFamily="50" charset="-128"/>
              <a:ea typeface="HGSｺﾞｼｯｸM" panose="020B0600000000000000" pitchFamily="50" charset="-128"/>
            </a:endParaRPr>
          </a:p>
          <a:p>
            <a:pPr marL="0" indent="0">
              <a:buNone/>
            </a:pPr>
            <a:r>
              <a:rPr lang="ja-JP" altLang="en-US" sz="1600" dirty="0">
                <a:latin typeface="HGPｺﾞｼｯｸM" panose="020B0600000000000000" pitchFamily="50" charset="-128"/>
                <a:ea typeface="HGPｺﾞｼｯｸM" panose="020B0600000000000000" pitchFamily="50" charset="-128"/>
              </a:rPr>
              <a:t>　</a:t>
            </a:r>
            <a:endParaRPr kumimoji="1" lang="en-US" altLang="ja-JP" sz="1600" dirty="0" smtClean="0">
              <a:latin typeface="HGPｺﾞｼｯｸM" panose="020B0600000000000000" pitchFamily="50" charset="-128"/>
              <a:ea typeface="HGPｺﾞｼｯｸM" panose="020B0600000000000000" pitchFamily="50" charset="-128"/>
            </a:endParaRPr>
          </a:p>
          <a:p>
            <a:pPr marL="0" indent="0">
              <a:buNone/>
            </a:pPr>
            <a:r>
              <a:rPr lang="ja-JP" altLang="en-US" sz="1600" dirty="0" smtClean="0">
                <a:latin typeface="HGPｺﾞｼｯｸM" panose="020B0600000000000000" pitchFamily="50" charset="-128"/>
                <a:ea typeface="HGPｺﾞｼｯｸM" panose="020B0600000000000000" pitchFamily="50" charset="-128"/>
              </a:rPr>
              <a:t>　</a:t>
            </a:r>
            <a:endParaRPr lang="en-US" altLang="ja-JP" sz="1600" dirty="0" smtClean="0">
              <a:latin typeface="HGPｺﾞｼｯｸM" panose="020B0600000000000000" pitchFamily="50" charset="-128"/>
              <a:ea typeface="HGPｺﾞｼｯｸM" panose="020B0600000000000000" pitchFamily="50" charset="-128"/>
            </a:endParaRPr>
          </a:p>
          <a:p>
            <a:pPr marL="0" indent="0">
              <a:buNone/>
            </a:pPr>
            <a:endParaRPr lang="en-US" altLang="ja-JP" sz="1600" dirty="0">
              <a:latin typeface="HGPｺﾞｼｯｸM" panose="020B0600000000000000" pitchFamily="50" charset="-128"/>
              <a:ea typeface="HGPｺﾞｼｯｸM" panose="020B0600000000000000" pitchFamily="50" charset="-128"/>
            </a:endParaRPr>
          </a:p>
          <a:p>
            <a:pPr marL="0" indent="0">
              <a:buNone/>
            </a:pPr>
            <a:endParaRPr lang="en-US" altLang="ja-JP" sz="1600" dirty="0" smtClean="0">
              <a:latin typeface="HGPｺﾞｼｯｸM" panose="020B0600000000000000" pitchFamily="50" charset="-128"/>
              <a:ea typeface="HGPｺﾞｼｯｸM" panose="020B0600000000000000" pitchFamily="50" charset="-128"/>
            </a:endParaRPr>
          </a:p>
          <a:p>
            <a:pPr marL="0" indent="0">
              <a:buNone/>
            </a:pPr>
            <a:endParaRPr lang="en-US" altLang="ja-JP" sz="1600" dirty="0">
              <a:latin typeface="HGPｺﾞｼｯｸM" panose="020B0600000000000000" pitchFamily="50" charset="-128"/>
              <a:ea typeface="HGPｺﾞｼｯｸM" panose="020B0600000000000000" pitchFamily="50" charset="-128"/>
            </a:endParaRPr>
          </a:p>
          <a:p>
            <a:pPr marL="0" indent="0">
              <a:buNone/>
            </a:pPr>
            <a:endParaRPr lang="en-US" altLang="ja-JP" sz="1600" dirty="0" smtClean="0">
              <a:latin typeface="HGPｺﾞｼｯｸM" panose="020B0600000000000000" pitchFamily="50" charset="-128"/>
              <a:ea typeface="HGPｺﾞｼｯｸM" panose="020B0600000000000000" pitchFamily="50" charset="-128"/>
            </a:endParaRPr>
          </a:p>
          <a:p>
            <a:pPr marL="0" indent="0">
              <a:buNone/>
            </a:pPr>
            <a:endParaRPr lang="en-US" altLang="ja-JP" sz="1600" dirty="0">
              <a:latin typeface="HGPｺﾞｼｯｸM" panose="020B0600000000000000" pitchFamily="50" charset="-128"/>
              <a:ea typeface="HGPｺﾞｼｯｸM" panose="020B0600000000000000" pitchFamily="50" charset="-128"/>
            </a:endParaRPr>
          </a:p>
          <a:p>
            <a:pPr marL="0" indent="0">
              <a:buNone/>
            </a:pPr>
            <a:endParaRPr lang="en-US" altLang="ja-JP" sz="1600" dirty="0" smtClean="0">
              <a:latin typeface="HGPｺﾞｼｯｸM" panose="020B0600000000000000" pitchFamily="50" charset="-128"/>
              <a:ea typeface="HGPｺﾞｼｯｸM" panose="020B0600000000000000" pitchFamily="50" charset="-128"/>
            </a:endParaRPr>
          </a:p>
          <a:p>
            <a:pPr marL="0" indent="0">
              <a:buNone/>
            </a:pPr>
            <a:endParaRPr lang="en-US" altLang="ja-JP" sz="1600" dirty="0">
              <a:latin typeface="HGPｺﾞｼｯｸM" panose="020B0600000000000000" pitchFamily="50" charset="-128"/>
              <a:ea typeface="HGPｺﾞｼｯｸM" panose="020B0600000000000000" pitchFamily="50" charset="-128"/>
            </a:endParaRPr>
          </a:p>
          <a:p>
            <a:pPr marL="0" indent="0">
              <a:buNone/>
            </a:pPr>
            <a:endParaRPr lang="en-US" altLang="ja-JP" sz="1600" dirty="0" smtClean="0">
              <a:latin typeface="HGPｺﾞｼｯｸM" panose="020B0600000000000000" pitchFamily="50" charset="-128"/>
              <a:ea typeface="HGPｺﾞｼｯｸM" panose="020B0600000000000000" pitchFamily="50" charset="-128"/>
            </a:endParaRPr>
          </a:p>
          <a:p>
            <a:pPr marL="0" indent="0">
              <a:buNone/>
            </a:pPr>
            <a:endParaRPr lang="en-US" altLang="ja-JP" sz="1600" dirty="0">
              <a:latin typeface="HGPｺﾞｼｯｸM" panose="020B0600000000000000" pitchFamily="50" charset="-128"/>
              <a:ea typeface="HGPｺﾞｼｯｸM" panose="020B0600000000000000" pitchFamily="50" charset="-128"/>
            </a:endParaRPr>
          </a:p>
          <a:p>
            <a:pPr marL="0" indent="0">
              <a:buNone/>
            </a:pPr>
            <a:endParaRPr lang="en-US" altLang="ja-JP" sz="1600" dirty="0" smtClean="0">
              <a:latin typeface="HGPｺﾞｼｯｸM" panose="020B0600000000000000" pitchFamily="50" charset="-128"/>
              <a:ea typeface="HGPｺﾞｼｯｸM" panose="020B0600000000000000" pitchFamily="50" charset="-128"/>
            </a:endParaRPr>
          </a:p>
          <a:p>
            <a:pPr marL="0" indent="0">
              <a:buNone/>
            </a:pPr>
            <a:endParaRPr lang="en-US" altLang="ja-JP" sz="1600" dirty="0" smtClean="0">
              <a:latin typeface="HGPｺﾞｼｯｸM" panose="020B0600000000000000" pitchFamily="50" charset="-128"/>
              <a:ea typeface="HGPｺﾞｼｯｸM" panose="020B0600000000000000" pitchFamily="50" charset="-128"/>
            </a:endParaRPr>
          </a:p>
          <a:p>
            <a:pPr marL="0" indent="0">
              <a:buNone/>
            </a:pPr>
            <a:endParaRPr lang="en-US" altLang="ja-JP" sz="1600" dirty="0" smtClean="0">
              <a:latin typeface="HGPｺﾞｼｯｸM" panose="020B0600000000000000" pitchFamily="50" charset="-128"/>
              <a:ea typeface="HGPｺﾞｼｯｸM" panose="020B0600000000000000" pitchFamily="50" charset="-128"/>
            </a:endParaRPr>
          </a:p>
          <a:p>
            <a:pPr marL="0" indent="0">
              <a:buNone/>
            </a:pPr>
            <a:r>
              <a:rPr lang="ja-JP" altLang="en-US" sz="1600" dirty="0" smtClean="0">
                <a:latin typeface="HGPｺﾞｼｯｸM" panose="020B0600000000000000" pitchFamily="50" charset="-128"/>
                <a:ea typeface="HGPｺﾞｼｯｸM" panose="020B0600000000000000" pitchFamily="50" charset="-128"/>
              </a:rPr>
              <a:t>◆</a:t>
            </a:r>
            <a:r>
              <a:rPr lang="ja-JP" altLang="en-US" sz="1600" dirty="0" smtClean="0">
                <a:latin typeface="HGSｺﾞｼｯｸM" panose="020B0600000000000000" pitchFamily="50" charset="-128"/>
                <a:ea typeface="HGSｺﾞｼｯｸM" panose="020B0600000000000000" pitchFamily="50" charset="-128"/>
              </a:rPr>
              <a:t>具体的な取組について</a:t>
            </a:r>
            <a:r>
              <a:rPr lang="ja-JP" altLang="en-US" sz="1600" dirty="0">
                <a:latin typeface="HGSｺﾞｼｯｸM" panose="020B0600000000000000" pitchFamily="50" charset="-128"/>
                <a:ea typeface="HGSｺﾞｼｯｸM" panose="020B0600000000000000" pitchFamily="50" charset="-128"/>
              </a:rPr>
              <a:t>　</a:t>
            </a:r>
            <a:r>
              <a:rPr lang="ja-JP" altLang="en-US" sz="1600" dirty="0" smtClean="0">
                <a:latin typeface="HGSｺﾞｼｯｸM" panose="020B0600000000000000" pitchFamily="50" charset="-128"/>
                <a:ea typeface="HGSｺﾞｼｯｸM" panose="020B0600000000000000" pitchFamily="50" charset="-128"/>
              </a:rPr>
              <a:t>　　</a:t>
            </a: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lang="ja-JP" altLang="en-US" sz="1600" dirty="0">
                <a:latin typeface="HGSｺﾞｼｯｸM" panose="020B0600000000000000" pitchFamily="50" charset="-128"/>
                <a:ea typeface="HGSｺﾞｼｯｸM" panose="020B0600000000000000" pitchFamily="50" charset="-128"/>
              </a:rPr>
              <a:t>　</a:t>
            </a:r>
            <a:r>
              <a:rPr lang="ja-JP" altLang="en-US" sz="1600" dirty="0" smtClean="0">
                <a:latin typeface="HGSｺﾞｼｯｸM" panose="020B0600000000000000" pitchFamily="50" charset="-128"/>
                <a:ea typeface="HGSｺﾞｼｯｸM" panose="020B0600000000000000" pitchFamily="50" charset="-128"/>
              </a:rPr>
              <a:t>　　　次のページから、それぞれのステージでの現状と課題を踏まえた目標を設定し、 </a:t>
            </a: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lang="en-US" altLang="ja-JP" sz="1600" dirty="0">
                <a:latin typeface="HGSｺﾞｼｯｸM" panose="020B0600000000000000" pitchFamily="50" charset="-128"/>
                <a:ea typeface="HGSｺﾞｼｯｸM" panose="020B0600000000000000" pitchFamily="50" charset="-128"/>
              </a:rPr>
              <a:t> </a:t>
            </a:r>
            <a:r>
              <a:rPr lang="en-US" altLang="ja-JP" sz="1600" dirty="0" smtClean="0">
                <a:latin typeface="HGSｺﾞｼｯｸM" panose="020B0600000000000000" pitchFamily="50" charset="-128"/>
                <a:ea typeface="HGSｺﾞｼｯｸM" panose="020B0600000000000000" pitchFamily="50" charset="-128"/>
              </a:rPr>
              <a:t>        </a:t>
            </a:r>
            <a:r>
              <a:rPr lang="ja-JP" altLang="en-US" sz="1600" dirty="0" smtClean="0">
                <a:latin typeface="HGSｺﾞｼｯｸM" panose="020B0600000000000000" pitchFamily="50" charset="-128"/>
                <a:ea typeface="HGSｺﾞｼｯｸM" panose="020B0600000000000000" pitchFamily="50" charset="-128"/>
              </a:rPr>
              <a:t>　その実現のための取組を整理しました。</a:t>
            </a:r>
            <a:endParaRPr kumimoji="1" lang="ja-JP" altLang="en-US" sz="1600" dirty="0">
              <a:latin typeface="HGSｺﾞｼｯｸM" panose="020B0600000000000000" pitchFamily="50" charset="-128"/>
              <a:ea typeface="HGSｺﾞｼｯｸM" panose="020B0600000000000000" pitchFamily="50" charset="-128"/>
            </a:endParaRPr>
          </a:p>
        </p:txBody>
      </p:sp>
      <p:sp>
        <p:nvSpPr>
          <p:cNvPr id="4" name="テキスト ボックス 3"/>
          <p:cNvSpPr txBox="1"/>
          <p:nvPr/>
        </p:nvSpPr>
        <p:spPr>
          <a:xfrm>
            <a:off x="841156" y="116632"/>
            <a:ext cx="7461687"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３．施策の体系と具体的な取組について</a:t>
            </a:r>
            <a:endParaRPr kumimoji="1" lang="ja-JP" altLang="en-US" sz="1600" b="1" dirty="0">
              <a:latin typeface="HGSｺﾞｼｯｸM" panose="020B0600000000000000" pitchFamily="50" charset="-128"/>
              <a:ea typeface="HGSｺﾞｼｯｸM" panose="020B0600000000000000" pitchFamily="50" charset="-128"/>
            </a:endParaRPr>
          </a:p>
        </p:txBody>
      </p:sp>
      <p:grpSp>
        <p:nvGrpSpPr>
          <p:cNvPr id="35" name="グループ化 34"/>
          <p:cNvGrpSpPr/>
          <p:nvPr/>
        </p:nvGrpSpPr>
        <p:grpSpPr>
          <a:xfrm>
            <a:off x="5387223" y="1957846"/>
            <a:ext cx="3266842" cy="528414"/>
            <a:chOff x="5387223" y="1957846"/>
            <a:chExt cx="3266842" cy="528414"/>
          </a:xfrm>
        </p:grpSpPr>
        <p:sp>
          <p:nvSpPr>
            <p:cNvPr id="2" name="右矢印 1"/>
            <p:cNvSpPr/>
            <p:nvPr/>
          </p:nvSpPr>
          <p:spPr>
            <a:xfrm>
              <a:off x="5387223" y="1957846"/>
              <a:ext cx="3266842" cy="528414"/>
            </a:xfrm>
            <a:prstGeom prst="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798458" y="2083553"/>
              <a:ext cx="2587644" cy="276999"/>
            </a:xfrm>
            <a:prstGeom prst="rect">
              <a:avLst/>
            </a:prstGeom>
            <a:noFill/>
            <a:ln>
              <a:noFill/>
            </a:ln>
          </p:spPr>
          <p:txBody>
            <a:bodyPr wrap="square" rtlCol="0">
              <a:spAutoFit/>
            </a:bodyPr>
            <a:lstStyle/>
            <a:p>
              <a:r>
                <a:rPr kumimoji="1" lang="en-US" altLang="ja-JP" sz="1200" b="1" dirty="0" smtClean="0">
                  <a:solidFill>
                    <a:schemeClr val="bg1"/>
                  </a:solidFill>
                  <a:latin typeface="HGSｺﾞｼｯｸM" panose="020B0600000000000000" pitchFamily="50" charset="-128"/>
                  <a:ea typeface="HGSｺﾞｼｯｸM" panose="020B0600000000000000" pitchFamily="50" charset="-128"/>
                </a:rPr>
                <a:t>〈</a:t>
              </a:r>
              <a:r>
                <a:rPr kumimoji="1" lang="ja-JP" altLang="en-US" sz="1200" b="1" dirty="0" smtClean="0">
                  <a:solidFill>
                    <a:schemeClr val="bg1"/>
                  </a:solidFill>
                  <a:latin typeface="HGSｺﾞｼｯｸM" panose="020B0600000000000000" pitchFamily="50" charset="-128"/>
                  <a:ea typeface="HGSｺﾞｼｯｸM" panose="020B0600000000000000" pitchFamily="50" charset="-128"/>
                </a:rPr>
                <a:t>ライフステージに応じた取組</a:t>
              </a:r>
              <a:r>
                <a:rPr kumimoji="1" lang="en-US" altLang="ja-JP" sz="1200" b="1" dirty="0" smtClean="0">
                  <a:solidFill>
                    <a:schemeClr val="bg1"/>
                  </a:solidFill>
                  <a:latin typeface="HGSｺﾞｼｯｸM" panose="020B0600000000000000" pitchFamily="50" charset="-128"/>
                  <a:ea typeface="HGSｺﾞｼｯｸM" panose="020B0600000000000000" pitchFamily="50" charset="-128"/>
                </a:rPr>
                <a:t>〉</a:t>
              </a:r>
              <a:endParaRPr kumimoji="1" lang="ja-JP" altLang="en-US" sz="1200" b="1" dirty="0">
                <a:solidFill>
                  <a:schemeClr val="bg1"/>
                </a:solidFill>
                <a:latin typeface="HGSｺﾞｼｯｸM" panose="020B0600000000000000" pitchFamily="50" charset="-128"/>
                <a:ea typeface="HGSｺﾞｼｯｸM" panose="020B0600000000000000" pitchFamily="50" charset="-128"/>
              </a:endParaRPr>
            </a:p>
          </p:txBody>
        </p:sp>
      </p:grpSp>
      <p:grpSp>
        <p:nvGrpSpPr>
          <p:cNvPr id="36" name="グループ化 35"/>
          <p:cNvGrpSpPr/>
          <p:nvPr/>
        </p:nvGrpSpPr>
        <p:grpSpPr>
          <a:xfrm>
            <a:off x="500427" y="2769717"/>
            <a:ext cx="578588" cy="2736303"/>
            <a:chOff x="500427" y="2769717"/>
            <a:chExt cx="578588" cy="2736303"/>
          </a:xfrm>
        </p:grpSpPr>
        <p:sp>
          <p:nvSpPr>
            <p:cNvPr id="18" name="右矢印 17"/>
            <p:cNvSpPr/>
            <p:nvPr/>
          </p:nvSpPr>
          <p:spPr>
            <a:xfrm>
              <a:off x="539552" y="2769717"/>
              <a:ext cx="539463" cy="2736303"/>
            </a:xfrm>
            <a:prstGeom prst="rightArrow">
              <a:avLst>
                <a:gd name="adj1" fmla="val 84098"/>
                <a:gd name="adj2" fmla="val 5442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00427" y="2918922"/>
              <a:ext cx="369332" cy="2437894"/>
            </a:xfrm>
            <a:prstGeom prst="rect">
              <a:avLst/>
            </a:prstGeom>
            <a:noFill/>
            <a:ln>
              <a:noFill/>
            </a:ln>
          </p:spPr>
          <p:txBody>
            <a:bodyPr vert="eaVert" wrap="square" rtlCol="0">
              <a:spAutoFit/>
            </a:bodyPr>
            <a:lstStyle/>
            <a:p>
              <a:r>
                <a:rPr lang="en-US" altLang="ja-JP" sz="1200" b="1" dirty="0" smtClean="0">
                  <a:solidFill>
                    <a:schemeClr val="bg1"/>
                  </a:solidFill>
                  <a:latin typeface="HGSｺﾞｼｯｸM" panose="020B0600000000000000" pitchFamily="50" charset="-128"/>
                  <a:ea typeface="HGSｺﾞｼｯｸM" panose="020B0600000000000000" pitchFamily="50" charset="-128"/>
                </a:rPr>
                <a:t>〈</a:t>
              </a:r>
              <a:r>
                <a:rPr lang="ja-JP" altLang="en-US" sz="1200" b="1" dirty="0" smtClean="0">
                  <a:solidFill>
                    <a:schemeClr val="bg1"/>
                  </a:solidFill>
                  <a:latin typeface="HGSｺﾞｼｯｸM" panose="020B0600000000000000" pitchFamily="50" charset="-128"/>
                  <a:ea typeface="HGSｺﾞｼｯｸM" panose="020B0600000000000000" pitchFamily="50" charset="-128"/>
                </a:rPr>
                <a:t>ライフステージを通じた取組</a:t>
              </a:r>
              <a:r>
                <a:rPr lang="en-US" altLang="ja-JP" sz="1200" b="1" dirty="0" smtClean="0">
                  <a:solidFill>
                    <a:schemeClr val="bg1"/>
                  </a:solidFill>
                  <a:latin typeface="HGSｺﾞｼｯｸM" panose="020B0600000000000000" pitchFamily="50" charset="-128"/>
                  <a:ea typeface="HGSｺﾞｼｯｸM" panose="020B0600000000000000" pitchFamily="50" charset="-128"/>
                </a:rPr>
                <a:t>〉</a:t>
              </a:r>
              <a:endParaRPr kumimoji="1" lang="ja-JP" altLang="en-US" sz="1200" b="1" dirty="0">
                <a:solidFill>
                  <a:schemeClr val="bg1"/>
                </a:solidFill>
                <a:latin typeface="HGSｺﾞｼｯｸM" panose="020B0600000000000000" pitchFamily="50" charset="-128"/>
                <a:ea typeface="HGSｺﾞｼｯｸM" panose="020B0600000000000000" pitchFamily="50" charset="-128"/>
              </a:endParaRPr>
            </a:p>
          </p:txBody>
        </p:sp>
      </p:grpSp>
      <p:sp>
        <p:nvSpPr>
          <p:cNvPr id="17" name="スライド番号プレースホルダー 16"/>
          <p:cNvSpPr>
            <a:spLocks noGrp="1"/>
          </p:cNvSpPr>
          <p:nvPr>
            <p:ph type="sldNum" sz="quarter" idx="12"/>
          </p:nvPr>
        </p:nvSpPr>
        <p:spPr/>
        <p:txBody>
          <a:bodyPr/>
          <a:lstStyle/>
          <a:p>
            <a:r>
              <a:rPr kumimoji="1" lang="en-US" altLang="ja-JP" dirty="0" smtClean="0"/>
              <a:t>10</a:t>
            </a:r>
            <a:endParaRPr kumimoji="1" lang="ja-JP" altLang="en-US" dirty="0"/>
          </a:p>
        </p:txBody>
      </p:sp>
      <p:sp>
        <p:nvSpPr>
          <p:cNvPr id="21" name="正方形/長方形 20"/>
          <p:cNvSpPr/>
          <p:nvPr/>
        </p:nvSpPr>
        <p:spPr>
          <a:xfrm>
            <a:off x="1180630" y="3429000"/>
            <a:ext cx="7473433"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chemeClr val="tx1"/>
                </a:solidFill>
                <a:latin typeface="HGSｺﾞｼｯｸM" panose="020B0600000000000000" pitchFamily="50" charset="-128"/>
                <a:ea typeface="HGSｺﾞｼｯｸM" panose="020B0600000000000000" pitchFamily="50" charset="-128"/>
              </a:rPr>
              <a:t> </a:t>
            </a:r>
            <a:r>
              <a:rPr lang="en-US" altLang="ja-JP" sz="1200" dirty="0" smtClean="0">
                <a:solidFill>
                  <a:schemeClr val="tx1"/>
                </a:solidFill>
                <a:latin typeface="HGSｺﾞｼｯｸM" panose="020B0600000000000000" pitchFamily="50" charset="-128"/>
                <a:ea typeface="HGSｺﾞｼｯｸM" panose="020B0600000000000000" pitchFamily="50" charset="-128"/>
              </a:rPr>
              <a:t>(</a:t>
            </a:r>
            <a:r>
              <a:rPr lang="en-US" altLang="ja-JP" sz="1200" dirty="0">
                <a:solidFill>
                  <a:schemeClr val="tx1"/>
                </a:solidFill>
                <a:latin typeface="HGSｺﾞｼｯｸM" panose="020B0600000000000000" pitchFamily="50" charset="-128"/>
                <a:ea typeface="HGSｺﾞｼｯｸM" panose="020B0600000000000000" pitchFamily="50" charset="-128"/>
              </a:rPr>
              <a:t>6)</a:t>
            </a:r>
            <a:r>
              <a:rPr lang="ja-JP" altLang="en-US" sz="1200" dirty="0">
                <a:solidFill>
                  <a:schemeClr val="tx1"/>
                </a:solidFill>
                <a:latin typeface="HGSｺﾞｼｯｸM" panose="020B0600000000000000" pitchFamily="50" charset="-128"/>
                <a:ea typeface="HGSｺﾞｼｯｸM" panose="020B0600000000000000" pitchFamily="50" charset="-128"/>
              </a:rPr>
              <a:t>専門的な医療機関の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確保等</a:t>
            </a:r>
            <a:endParaRPr kumimoji="1" lang="ja-JP" altLang="en-US" sz="1200" dirty="0">
              <a:solidFill>
                <a:schemeClr val="tx1"/>
              </a:solidFill>
            </a:endParaRPr>
          </a:p>
        </p:txBody>
      </p:sp>
      <p:sp>
        <p:nvSpPr>
          <p:cNvPr id="22" name="正方形/長方形 21"/>
          <p:cNvSpPr/>
          <p:nvPr/>
        </p:nvSpPr>
        <p:spPr>
          <a:xfrm>
            <a:off x="1180630" y="3921845"/>
            <a:ext cx="747343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chemeClr val="tx1"/>
                </a:solidFill>
                <a:latin typeface="HGSｺﾞｼｯｸM" panose="020B0600000000000000" pitchFamily="50" charset="-128"/>
                <a:ea typeface="HGSｺﾞｼｯｸM" panose="020B0600000000000000" pitchFamily="50" charset="-128"/>
              </a:rPr>
              <a:t> </a:t>
            </a:r>
            <a:r>
              <a:rPr lang="en-US" altLang="ja-JP" sz="1200" dirty="0" smtClean="0">
                <a:solidFill>
                  <a:schemeClr val="tx1"/>
                </a:solidFill>
                <a:latin typeface="HGSｺﾞｼｯｸM" panose="020B0600000000000000" pitchFamily="50" charset="-128"/>
                <a:ea typeface="HGSｺﾞｼｯｸM" panose="020B0600000000000000" pitchFamily="50" charset="-128"/>
              </a:rPr>
              <a:t>(</a:t>
            </a:r>
            <a:r>
              <a:rPr lang="en-US" altLang="ja-JP" sz="1200" dirty="0">
                <a:solidFill>
                  <a:schemeClr val="tx1"/>
                </a:solidFill>
                <a:latin typeface="HGSｺﾞｼｯｸM" panose="020B0600000000000000" pitchFamily="50" charset="-128"/>
                <a:ea typeface="HGSｺﾞｼｯｸM" panose="020B0600000000000000" pitchFamily="50" charset="-128"/>
              </a:rPr>
              <a:t>7)</a:t>
            </a:r>
            <a:r>
              <a:rPr lang="ja-JP" altLang="en-US" sz="1200" dirty="0">
                <a:solidFill>
                  <a:schemeClr val="tx1"/>
                </a:solidFill>
                <a:latin typeface="HGSｺﾞｼｯｸM" panose="020B0600000000000000" pitchFamily="50" charset="-128"/>
                <a:ea typeface="HGSｺﾞｼｯｸM" panose="020B0600000000000000" pitchFamily="50" charset="-128"/>
              </a:rPr>
              <a:t>家族支援の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充実</a:t>
            </a:r>
            <a:endParaRPr kumimoji="1" lang="ja-JP" altLang="en-US" sz="1200" dirty="0">
              <a:solidFill>
                <a:schemeClr val="tx1"/>
              </a:solidFill>
            </a:endParaRPr>
          </a:p>
        </p:txBody>
      </p:sp>
      <p:sp>
        <p:nvSpPr>
          <p:cNvPr id="23" name="正方形/長方形 22"/>
          <p:cNvSpPr/>
          <p:nvPr/>
        </p:nvSpPr>
        <p:spPr>
          <a:xfrm>
            <a:off x="1180629" y="4437112"/>
            <a:ext cx="747343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chemeClr val="tx1"/>
                </a:solidFill>
                <a:latin typeface="HGSｺﾞｼｯｸM" panose="020B0600000000000000" pitchFamily="50" charset="-128"/>
                <a:ea typeface="HGSｺﾞｼｯｸM" panose="020B0600000000000000" pitchFamily="50" charset="-128"/>
              </a:rPr>
              <a:t> </a:t>
            </a:r>
            <a:r>
              <a:rPr lang="en-US" altLang="ja-JP" sz="1200" dirty="0">
                <a:solidFill>
                  <a:schemeClr val="tx1"/>
                </a:solidFill>
                <a:latin typeface="HGSｺﾞｼｯｸM" panose="020B0600000000000000" pitchFamily="50" charset="-128"/>
                <a:ea typeface="HGSｺﾞｼｯｸM" panose="020B0600000000000000" pitchFamily="50" charset="-128"/>
              </a:rPr>
              <a:t>(8)</a:t>
            </a:r>
            <a:r>
              <a:rPr lang="ja-JP" altLang="en-US" sz="1200" dirty="0">
                <a:solidFill>
                  <a:schemeClr val="tx1"/>
                </a:solidFill>
                <a:latin typeface="HGSｺﾞｼｯｸM" panose="020B0600000000000000" pitchFamily="50" charset="-128"/>
                <a:ea typeface="HGSｺﾞｼｯｸM" panose="020B0600000000000000" pitchFamily="50" charset="-128"/>
              </a:rPr>
              <a:t>ライフステージを通じた一貫した支援のための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取組</a:t>
            </a:r>
            <a:endParaRPr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24" name="正方形/長方形 23"/>
          <p:cNvSpPr/>
          <p:nvPr/>
        </p:nvSpPr>
        <p:spPr>
          <a:xfrm>
            <a:off x="1180630" y="4975566"/>
            <a:ext cx="7473433"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chemeClr val="tx1"/>
                </a:solidFill>
                <a:latin typeface="HGSｺﾞｼｯｸM" panose="020B0600000000000000" pitchFamily="50" charset="-128"/>
                <a:ea typeface="HGSｺﾞｼｯｸM" panose="020B0600000000000000" pitchFamily="50" charset="-128"/>
              </a:rPr>
              <a:t> </a:t>
            </a:r>
            <a:r>
              <a:rPr lang="en-US" altLang="ja-JP" sz="1200" dirty="0">
                <a:solidFill>
                  <a:schemeClr val="tx1"/>
                </a:solidFill>
                <a:latin typeface="HGSｺﾞｼｯｸM" panose="020B0600000000000000" pitchFamily="50" charset="-128"/>
                <a:ea typeface="HGSｺﾞｼｯｸM" panose="020B0600000000000000" pitchFamily="50" charset="-128"/>
              </a:rPr>
              <a:t>(9)</a:t>
            </a:r>
            <a:r>
              <a:rPr lang="ja-JP" altLang="en-US" sz="1200" dirty="0">
                <a:solidFill>
                  <a:schemeClr val="tx1"/>
                </a:solidFill>
                <a:latin typeface="HGSｺﾞｼｯｸM" panose="020B0600000000000000" pitchFamily="50" charset="-128"/>
                <a:ea typeface="HGSｺﾞｼｯｸM" panose="020B0600000000000000" pitchFamily="50" charset="-128"/>
              </a:rPr>
              <a:t>発達障がい理解のための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取組</a:t>
            </a:r>
            <a:endParaRPr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29" name="正方形/長方形 28"/>
          <p:cNvSpPr/>
          <p:nvPr/>
        </p:nvSpPr>
        <p:spPr>
          <a:xfrm>
            <a:off x="1180630" y="2918922"/>
            <a:ext cx="7473433"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chemeClr val="tx1"/>
                </a:solidFill>
                <a:latin typeface="HGSｺﾞｼｯｸM" panose="020B0600000000000000" pitchFamily="50" charset="-128"/>
                <a:ea typeface="HGSｺﾞｼｯｸM" panose="020B0600000000000000" pitchFamily="50" charset="-128"/>
              </a:rPr>
              <a:t> </a:t>
            </a:r>
            <a:r>
              <a:rPr lang="en-US" altLang="ja-JP" sz="1200" dirty="0" smtClean="0">
                <a:solidFill>
                  <a:schemeClr val="tx1"/>
                </a:solidFill>
                <a:latin typeface="HGSｺﾞｼｯｸM" panose="020B0600000000000000" pitchFamily="50" charset="-128"/>
                <a:ea typeface="HGSｺﾞｼｯｸM" panose="020B0600000000000000" pitchFamily="50" charset="-128"/>
              </a:rPr>
              <a:t>(5)</a:t>
            </a:r>
            <a:r>
              <a:rPr lang="ja-JP" altLang="en-US" sz="1200" dirty="0" smtClean="0">
                <a:solidFill>
                  <a:schemeClr val="tx1"/>
                </a:solidFill>
                <a:latin typeface="HGSｺﾞｼｯｸM" panose="020B0600000000000000" pitchFamily="50" charset="-128"/>
                <a:ea typeface="HGSｺﾞｼｯｸM" panose="020B0600000000000000" pitchFamily="50" charset="-128"/>
              </a:rPr>
              <a:t>地域生活支援と相談支援体制の充実</a:t>
            </a:r>
            <a:endParaRPr kumimoji="1" lang="ja-JP" altLang="en-US" sz="1200" dirty="0">
              <a:solidFill>
                <a:schemeClr val="tx1"/>
              </a:solidFill>
            </a:endParaRPr>
          </a:p>
        </p:txBody>
      </p:sp>
      <p:sp>
        <p:nvSpPr>
          <p:cNvPr id="31" name="正方形/長方形 30"/>
          <p:cNvSpPr/>
          <p:nvPr/>
        </p:nvSpPr>
        <p:spPr>
          <a:xfrm rot="16200000">
            <a:off x="4281083" y="3599035"/>
            <a:ext cx="2914719" cy="7024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t" anchorCtr="0"/>
          <a:lstStyle/>
          <a:p>
            <a:endParaRPr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32" name="正方形/長方形 31"/>
          <p:cNvSpPr/>
          <p:nvPr/>
        </p:nvSpPr>
        <p:spPr>
          <a:xfrm rot="16200000">
            <a:off x="5122044" y="3599034"/>
            <a:ext cx="2914719" cy="7024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t" anchorCtr="0"/>
          <a:lstStyle/>
          <a:p>
            <a:endParaRPr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6" name="テキスト ボックス 5"/>
          <p:cNvSpPr txBox="1"/>
          <p:nvPr/>
        </p:nvSpPr>
        <p:spPr>
          <a:xfrm>
            <a:off x="6394737" y="2492894"/>
            <a:ext cx="369332" cy="2772363"/>
          </a:xfrm>
          <a:prstGeom prst="rect">
            <a:avLst/>
          </a:prstGeom>
          <a:noFill/>
          <a:ln>
            <a:noFill/>
          </a:ln>
        </p:spPr>
        <p:txBody>
          <a:bodyPr vert="eaVert" wrap="square" rtlCol="0">
            <a:spAutoFit/>
          </a:bodyPr>
          <a:lstStyle/>
          <a:p>
            <a:r>
              <a:rPr lang="en-US" altLang="ja-JP" sz="1200" dirty="0" smtClean="0">
                <a:latin typeface="HGSｺﾞｼｯｸM" panose="020B0600000000000000" pitchFamily="50" charset="-128"/>
                <a:ea typeface="HGSｺﾞｼｯｸM" panose="020B0600000000000000" pitchFamily="50" charset="-128"/>
              </a:rPr>
              <a:t>(2)</a:t>
            </a:r>
            <a:r>
              <a:rPr lang="ja-JP" altLang="en-US" sz="1200" dirty="0" smtClean="0">
                <a:latin typeface="HGSｺﾞｼｯｸM" panose="020B0600000000000000" pitchFamily="50" charset="-128"/>
                <a:ea typeface="HGSｺﾞｼｯｸM" panose="020B0600000000000000" pitchFamily="50" charset="-128"/>
              </a:rPr>
              <a:t>発達支援体制の充実</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5" name="テキスト ボックス 4"/>
          <p:cNvSpPr txBox="1"/>
          <p:nvPr/>
        </p:nvSpPr>
        <p:spPr>
          <a:xfrm>
            <a:off x="5553776" y="2504204"/>
            <a:ext cx="369332" cy="2737057"/>
          </a:xfrm>
          <a:prstGeom prst="rect">
            <a:avLst/>
          </a:prstGeom>
          <a:noFill/>
          <a:ln>
            <a:noFill/>
          </a:ln>
        </p:spPr>
        <p:txBody>
          <a:bodyPr vert="eaVert" wrap="square" rtlCol="0">
            <a:spAutoFit/>
          </a:bodyPr>
          <a:lstStyle/>
          <a:p>
            <a:r>
              <a:rPr kumimoji="1" lang="en-US" altLang="ja-JP" sz="1200" dirty="0" smtClean="0">
                <a:latin typeface="HGSｺﾞｼｯｸM" panose="020B0600000000000000" pitchFamily="50" charset="-128"/>
                <a:ea typeface="HGSｺﾞｼｯｸM" panose="020B0600000000000000" pitchFamily="50" charset="-128"/>
              </a:rPr>
              <a:t>(1)</a:t>
            </a:r>
            <a:r>
              <a:rPr kumimoji="1" lang="ja-JP" altLang="en-US" sz="1200" dirty="0" smtClean="0">
                <a:latin typeface="HGSｺﾞｼｯｸM" panose="020B0600000000000000" pitchFamily="50" charset="-128"/>
                <a:ea typeface="HGSｺﾞｼｯｸM" panose="020B0600000000000000" pitchFamily="50" charset="-128"/>
              </a:rPr>
              <a:t>早期気づきと早期発達支援の充実</a:t>
            </a:r>
            <a:endParaRPr kumimoji="1" lang="en-US" altLang="ja-JP" sz="1200" dirty="0" smtClean="0">
              <a:latin typeface="HGSｺﾞｼｯｸM" panose="020B0600000000000000" pitchFamily="50" charset="-128"/>
              <a:ea typeface="HGSｺﾞｼｯｸM" panose="020B0600000000000000" pitchFamily="50" charset="-128"/>
            </a:endParaRPr>
          </a:p>
        </p:txBody>
      </p:sp>
      <p:sp>
        <p:nvSpPr>
          <p:cNvPr id="33" name="正方形/長方形 32"/>
          <p:cNvSpPr/>
          <p:nvPr/>
        </p:nvSpPr>
        <p:spPr>
          <a:xfrm rot="16200000">
            <a:off x="5986141" y="3599034"/>
            <a:ext cx="2914718" cy="7024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t" anchorCtr="0"/>
          <a:lstStyle/>
          <a:p>
            <a:endParaRPr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34" name="正方形/長方形 33"/>
          <p:cNvSpPr/>
          <p:nvPr/>
        </p:nvSpPr>
        <p:spPr>
          <a:xfrm rot="16200000">
            <a:off x="6845484" y="3599034"/>
            <a:ext cx="2914718" cy="7024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t" anchorCtr="0"/>
          <a:lstStyle/>
          <a:p>
            <a:endParaRPr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7" name="テキスト ボックス 6"/>
          <p:cNvSpPr txBox="1"/>
          <p:nvPr/>
        </p:nvSpPr>
        <p:spPr>
          <a:xfrm>
            <a:off x="7258833" y="2491256"/>
            <a:ext cx="369332" cy="2750005"/>
          </a:xfrm>
          <a:prstGeom prst="rect">
            <a:avLst/>
          </a:prstGeom>
          <a:noFill/>
          <a:ln>
            <a:noFill/>
          </a:ln>
        </p:spPr>
        <p:txBody>
          <a:bodyPr vert="eaVert" wrap="square" rtlCol="0">
            <a:spAutoFit/>
          </a:bodyPr>
          <a:lstStyle/>
          <a:p>
            <a:r>
              <a:rPr lang="en-US" altLang="ja-JP" sz="1200" dirty="0" smtClean="0">
                <a:latin typeface="HGSｺﾞｼｯｸM" panose="020B0600000000000000" pitchFamily="50" charset="-128"/>
                <a:ea typeface="HGSｺﾞｼｯｸM" panose="020B0600000000000000" pitchFamily="50" charset="-128"/>
              </a:rPr>
              <a:t>(3)</a:t>
            </a:r>
            <a:r>
              <a:rPr lang="ja-JP" altLang="en-US" sz="1200" dirty="0" smtClean="0">
                <a:latin typeface="HGSｺﾞｼｯｸM" panose="020B0600000000000000" pitchFamily="50" charset="-128"/>
                <a:ea typeface="HGSｺﾞｼｯｸM" panose="020B0600000000000000" pitchFamily="50" charset="-128"/>
              </a:rPr>
              <a:t>教育分野における支援の充実</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8" name="テキスト ボックス 7"/>
          <p:cNvSpPr txBox="1"/>
          <p:nvPr/>
        </p:nvSpPr>
        <p:spPr>
          <a:xfrm>
            <a:off x="8025843" y="2492893"/>
            <a:ext cx="553998" cy="2772363"/>
          </a:xfrm>
          <a:prstGeom prst="rect">
            <a:avLst/>
          </a:prstGeom>
          <a:noFill/>
          <a:ln>
            <a:noFill/>
          </a:ln>
        </p:spPr>
        <p:txBody>
          <a:bodyPr vert="eaVert" wrap="square" rtlCol="0">
            <a:spAutoFit/>
          </a:bodyPr>
          <a:lstStyle/>
          <a:p>
            <a:r>
              <a:rPr lang="en-US" altLang="ja-JP" sz="1200" dirty="0" smtClean="0">
                <a:latin typeface="HGSｺﾞｼｯｸM" panose="020B0600000000000000" pitchFamily="50" charset="-128"/>
                <a:ea typeface="HGSｺﾞｼｯｸM" panose="020B0600000000000000" pitchFamily="50" charset="-128"/>
              </a:rPr>
              <a:t>(4)</a:t>
            </a:r>
            <a:r>
              <a:rPr lang="ja-JP" altLang="en-US" sz="1200" dirty="0" smtClean="0">
                <a:latin typeface="HGSｺﾞｼｯｸM" panose="020B0600000000000000" pitchFamily="50" charset="-128"/>
                <a:ea typeface="HGSｺﾞｼｯｸM" panose="020B0600000000000000" pitchFamily="50" charset="-128"/>
              </a:rPr>
              <a:t>就労支援と就労継続のための</a:t>
            </a:r>
            <a:endParaRPr lang="en-US" altLang="ja-JP" sz="1200" dirty="0" smtClean="0">
              <a:latin typeface="HGSｺﾞｼｯｸM" panose="020B0600000000000000" pitchFamily="50" charset="-128"/>
              <a:ea typeface="HGSｺﾞｼｯｸM" panose="020B0600000000000000" pitchFamily="50" charset="-128"/>
            </a:endParaRPr>
          </a:p>
          <a:p>
            <a:r>
              <a:rPr lang="ja-JP" altLang="en-US" sz="1200" dirty="0">
                <a:latin typeface="HGSｺﾞｼｯｸM" panose="020B0600000000000000" pitchFamily="50" charset="-128"/>
                <a:ea typeface="HGSｺﾞｼｯｸM" panose="020B0600000000000000" pitchFamily="50" charset="-128"/>
              </a:rPr>
              <a:t>　</a:t>
            </a:r>
            <a:r>
              <a:rPr lang="ja-JP" altLang="en-US" sz="1200" dirty="0" smtClean="0">
                <a:latin typeface="HGSｺﾞｼｯｸM" panose="020B0600000000000000" pitchFamily="50" charset="-128"/>
                <a:ea typeface="HGSｺﾞｼｯｸM" panose="020B0600000000000000" pitchFamily="50" charset="-128"/>
              </a:rPr>
              <a:t>　生活支援の充実</a:t>
            </a:r>
            <a:endParaRPr kumimoji="1" lang="ja-JP" altLang="en-US" sz="1200"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3493872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41156" y="116632"/>
            <a:ext cx="7461687"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（１）早期気づきと早期発達支援の充実</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107504" y="1207435"/>
            <a:ext cx="6408712" cy="5173893"/>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（現　状）</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乳幼児健診精度の向上については、「発達障がいの早期発見のための問診項目」を導入した</a:t>
            </a:r>
            <a:r>
              <a:rPr lang="ja-JP" altLang="en-US" sz="1200" dirty="0">
                <a:solidFill>
                  <a:schemeClr val="tx1"/>
                </a:solidFill>
                <a:latin typeface="HGSｺﾞｼｯｸM" panose="020B0600000000000000" pitchFamily="50" charset="-128"/>
                <a:ea typeface="HGSｺﾞｼｯｸM" panose="020B0600000000000000" pitchFamily="50" charset="-128"/>
              </a:rPr>
              <a:t>問診票への</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改訂が進み、健診に携わる保健師の研修も進んだ。</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：問診票の改訂</a:t>
            </a:r>
            <a:r>
              <a:rPr lang="ja-JP" altLang="en-US" sz="1200" dirty="0">
                <a:solidFill>
                  <a:schemeClr val="tx1"/>
                </a:solidFill>
                <a:latin typeface="HGSｺﾞｼｯｸM" panose="020B0600000000000000" pitchFamily="50" charset="-128"/>
                <a:ea typeface="HGSｺﾞｼｯｸM" panose="020B0600000000000000" pitchFamily="50" charset="-128"/>
              </a:rPr>
              <a:t>状況　</a:t>
            </a:r>
            <a:r>
              <a:rPr lang="ja-JP" altLang="en-US" sz="1200" dirty="0" smtClean="0">
                <a:solidFill>
                  <a:schemeClr val="tx1"/>
                </a:solidFill>
                <a:latin typeface="HGSｺﾞｼｯｸM" panose="020B0600000000000000" pitchFamily="50" charset="-128"/>
                <a:ea typeface="HGSｺﾞｼｯｸM" panose="020B0600000000000000" pitchFamily="50" charset="-128"/>
              </a:rPr>
              <a:t>全市</a:t>
            </a:r>
            <a:r>
              <a:rPr lang="ja-JP" altLang="en-US" sz="1200" dirty="0">
                <a:solidFill>
                  <a:schemeClr val="tx1"/>
                </a:solidFill>
                <a:latin typeface="HGSｺﾞｼｯｸM" panose="020B0600000000000000" pitchFamily="50" charset="-128"/>
                <a:ea typeface="HGSｺﾞｼｯｸM" panose="020B0600000000000000" pitchFamily="50" charset="-128"/>
              </a:rPr>
              <a:t>町村</a:t>
            </a:r>
            <a:r>
              <a:rPr lang="ja-JP" altLang="en-US" sz="1200" dirty="0" smtClean="0">
                <a:solidFill>
                  <a:schemeClr val="tx1"/>
                </a:solidFill>
                <a:latin typeface="HGSｺﾞｼｯｸM" panose="020B0600000000000000" pitchFamily="50" charset="-128"/>
                <a:ea typeface="HGSｺﾞｼｯｸM" panose="020B0600000000000000" pitchFamily="50" charset="-128"/>
              </a:rPr>
              <a:t>で</a:t>
            </a:r>
            <a:r>
              <a:rPr lang="en-US" altLang="ja-JP" sz="1200" dirty="0" smtClean="0">
                <a:solidFill>
                  <a:schemeClr val="tx1"/>
                </a:solidFill>
                <a:latin typeface="HGSｺﾞｼｯｸM" panose="020B0600000000000000" pitchFamily="50" charset="-128"/>
                <a:ea typeface="HGSｺﾞｼｯｸM" panose="020B0600000000000000" pitchFamily="50" charset="-128"/>
              </a:rPr>
              <a:t>1</a:t>
            </a:r>
            <a:r>
              <a:rPr lang="ja-JP" altLang="en-US" sz="1200" dirty="0" smtClean="0">
                <a:solidFill>
                  <a:schemeClr val="tx1"/>
                </a:solidFill>
                <a:latin typeface="HGSｺﾞｼｯｸM" panose="020B0600000000000000" pitchFamily="50" charset="-128"/>
                <a:ea typeface="HGSｺﾞｼｯｸM" panose="020B0600000000000000" pitchFamily="50" charset="-128"/>
              </a:rPr>
              <a:t>歳</a:t>
            </a:r>
            <a:r>
              <a:rPr lang="en-US" altLang="ja-JP" sz="1200" dirty="0" smtClean="0">
                <a:solidFill>
                  <a:schemeClr val="tx1"/>
                </a:solidFill>
                <a:latin typeface="HGSｺﾞｼｯｸM" panose="020B0600000000000000" pitchFamily="50" charset="-128"/>
                <a:ea typeface="HGSｺﾞｼｯｸM" panose="020B0600000000000000" pitchFamily="50" charset="-128"/>
              </a:rPr>
              <a:t>6</a:t>
            </a:r>
            <a:r>
              <a:rPr lang="ja-JP" altLang="en-US" sz="1200" dirty="0" smtClean="0">
                <a:solidFill>
                  <a:schemeClr val="tx1"/>
                </a:solidFill>
                <a:latin typeface="HGSｺﾞｼｯｸM" panose="020B0600000000000000" pitchFamily="50" charset="-128"/>
                <a:ea typeface="HGSｺﾞｼｯｸM" panose="020B0600000000000000" pitchFamily="50" charset="-128"/>
              </a:rPr>
              <a:t>か月児及び</a:t>
            </a:r>
            <a:r>
              <a:rPr lang="en-US" altLang="ja-JP" sz="1200" dirty="0" smtClean="0">
                <a:solidFill>
                  <a:schemeClr val="tx1"/>
                </a:solidFill>
                <a:latin typeface="HGSｺﾞｼｯｸM" panose="020B0600000000000000" pitchFamily="50" charset="-128"/>
                <a:ea typeface="HGSｺﾞｼｯｸM" panose="020B0600000000000000" pitchFamily="50" charset="-128"/>
              </a:rPr>
              <a:t>3</a:t>
            </a:r>
            <a:r>
              <a:rPr lang="ja-JP" altLang="en-US" sz="1200" dirty="0" smtClean="0">
                <a:solidFill>
                  <a:schemeClr val="tx1"/>
                </a:solidFill>
                <a:latin typeface="HGSｺﾞｼｯｸM" panose="020B0600000000000000" pitchFamily="50" charset="-128"/>
                <a:ea typeface="HGSｺﾞｼｯｸM" panose="020B0600000000000000" pitchFamily="50" charset="-128"/>
              </a:rPr>
              <a:t>歳児健診の問診票を改訂（～</a:t>
            </a:r>
            <a:r>
              <a:rPr lang="en-US" altLang="ja-JP" sz="1200" dirty="0" smtClean="0">
                <a:solidFill>
                  <a:schemeClr val="tx1"/>
                </a:solidFill>
                <a:latin typeface="HGSｺﾞｼｯｸM" panose="020B0600000000000000" pitchFamily="50" charset="-128"/>
                <a:ea typeface="HGSｺﾞｼｯｸM" panose="020B0600000000000000" pitchFamily="50" charset="-128"/>
              </a:rPr>
              <a:t>H28</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ja-JP" altLang="en-US"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　　：保健師研修の受講数  </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389</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名（</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H25</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H28</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気づきを支援する人材の育成については、幼稚園教諭・保育士等に対する研修の実施や市町村による取組により幼稚園・保育所等における発達障がいの理解は一定の広まり。</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：幼稚園教諭・保育士等研修の受講数</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合同講座（基礎研修）　</a:t>
            </a:r>
            <a:r>
              <a:rPr lang="en-US" altLang="ja-JP" sz="1200" dirty="0" smtClean="0">
                <a:solidFill>
                  <a:schemeClr val="tx1"/>
                </a:solidFill>
                <a:latin typeface="HGSｺﾞｼｯｸM" panose="020B0600000000000000" pitchFamily="50" charset="-128"/>
                <a:ea typeface="HGSｺﾞｼｯｸM" panose="020B0600000000000000" pitchFamily="50" charset="-128"/>
              </a:rPr>
              <a:t>591</a:t>
            </a:r>
            <a:r>
              <a:rPr lang="ja-JP" altLang="en-US" sz="1200" dirty="0" smtClean="0">
                <a:solidFill>
                  <a:schemeClr val="tx1"/>
                </a:solidFill>
                <a:latin typeface="HGSｺﾞｼｯｸM" panose="020B0600000000000000" pitchFamily="50" charset="-128"/>
                <a:ea typeface="HGSｺﾞｼｯｸM" panose="020B0600000000000000" pitchFamily="50" charset="-128"/>
              </a:rPr>
              <a:t>名（</a:t>
            </a:r>
            <a:r>
              <a:rPr lang="en-US" altLang="ja-JP" sz="1200" dirty="0" smtClean="0">
                <a:solidFill>
                  <a:schemeClr val="tx1"/>
                </a:solidFill>
                <a:latin typeface="HGSｺﾞｼｯｸM" panose="020B0600000000000000" pitchFamily="50" charset="-128"/>
                <a:ea typeface="HGSｺﾞｼｯｸM" panose="020B0600000000000000" pitchFamily="50" charset="-128"/>
              </a:rPr>
              <a:t>H25</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r>
              <a:rPr lang="en-US" altLang="ja-JP" sz="1200" dirty="0" smtClean="0">
                <a:solidFill>
                  <a:schemeClr val="tx1"/>
                </a:solidFill>
                <a:latin typeface="HGSｺﾞｼｯｸM" panose="020B0600000000000000" pitchFamily="50" charset="-128"/>
                <a:ea typeface="HGSｺﾞｼｯｸM" panose="020B0600000000000000" pitchFamily="50" charset="-128"/>
              </a:rPr>
              <a:t>H27</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演習を含む研修（応用研修）</a:t>
            </a: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en-US" altLang="ja-JP" sz="1200" dirty="0" smtClean="0">
                <a:solidFill>
                  <a:schemeClr val="tx1"/>
                </a:solidFill>
                <a:latin typeface="HGSｺﾞｼｯｸM" panose="020B0600000000000000" pitchFamily="50" charset="-128"/>
                <a:ea typeface="HGSｺﾞｼｯｸM" panose="020B0600000000000000" pitchFamily="50" charset="-128"/>
              </a:rPr>
              <a:t>296</a:t>
            </a:r>
            <a:r>
              <a:rPr lang="ja-JP" altLang="en-US" sz="1200" dirty="0" smtClean="0">
                <a:solidFill>
                  <a:schemeClr val="tx1"/>
                </a:solidFill>
                <a:latin typeface="HGSｺﾞｼｯｸM" panose="020B0600000000000000" pitchFamily="50" charset="-128"/>
                <a:ea typeface="HGSｺﾞｼｯｸM" panose="020B0600000000000000" pitchFamily="50" charset="-128"/>
              </a:rPr>
              <a:t>名（</a:t>
            </a:r>
            <a:r>
              <a:rPr lang="en-US" altLang="ja-JP" sz="1200" dirty="0" smtClean="0">
                <a:solidFill>
                  <a:schemeClr val="tx1"/>
                </a:solidFill>
                <a:latin typeface="HGSｺﾞｼｯｸM" panose="020B0600000000000000" pitchFamily="50" charset="-128"/>
                <a:ea typeface="HGSｺﾞｼｯｸM" panose="020B0600000000000000" pitchFamily="50" charset="-128"/>
              </a:rPr>
              <a:t>H25</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r>
              <a:rPr lang="en-US" altLang="ja-JP" sz="1200" dirty="0" smtClean="0">
                <a:solidFill>
                  <a:schemeClr val="tx1"/>
                </a:solidFill>
                <a:latin typeface="HGSｺﾞｼｯｸM" panose="020B0600000000000000" pitchFamily="50" charset="-128"/>
                <a:ea typeface="HGSｺﾞｼｯｸM" panose="020B0600000000000000" pitchFamily="50" charset="-128"/>
              </a:rPr>
              <a:t>H28</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　　：幼稚園教諭・保育士・保育教諭を対象とした発達障がいに関する研修の機会を確保</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している市町村　</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41</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市町村（府や他機関研修の活用を含む）</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（課　題）</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早期発見・気づきを適切な支援に確実につなげていく仕組みづくりと、その見える化。</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9" name="正方形/長方形 8"/>
          <p:cNvSpPr/>
          <p:nvPr/>
        </p:nvSpPr>
        <p:spPr>
          <a:xfrm>
            <a:off x="6660232" y="1216302"/>
            <a:ext cx="2376264" cy="5165026"/>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乳幼児健診を中心とした早期発見と、それぞれの子どものニーズに応じた支援が受けられる体制が整っている。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10" name="テキスト ボックス 9"/>
          <p:cNvSpPr txBox="1"/>
          <p:nvPr/>
        </p:nvSpPr>
        <p:spPr>
          <a:xfrm>
            <a:off x="107504" y="733999"/>
            <a:ext cx="6408712"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現状と課題</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2" name="テキスト ボックス 11"/>
          <p:cNvSpPr txBox="1"/>
          <p:nvPr/>
        </p:nvSpPr>
        <p:spPr>
          <a:xfrm>
            <a:off x="6660232" y="745770"/>
            <a:ext cx="2376264"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目指すべき姿</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5" name="下矢印 4"/>
          <p:cNvSpPr/>
          <p:nvPr/>
        </p:nvSpPr>
        <p:spPr>
          <a:xfrm>
            <a:off x="7469235" y="3438775"/>
            <a:ext cx="778515" cy="36004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6815266" y="4149080"/>
            <a:ext cx="2077214" cy="1949733"/>
          </a:xfrm>
          <a:prstGeom prst="roundRect">
            <a:avLst>
              <a:gd name="adj" fmla="val 1143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SｺﾞｼｯｸM" panose="020B0600000000000000" pitchFamily="50" charset="-128"/>
                <a:ea typeface="HGSｺﾞｼｯｸM" panose="020B0600000000000000" pitchFamily="50" charset="-128"/>
              </a:rPr>
              <a:t>医療と福祉の連携体制の構築（確保）</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8" name="テキスト ボックス 7"/>
          <p:cNvSpPr txBox="1"/>
          <p:nvPr/>
        </p:nvSpPr>
        <p:spPr>
          <a:xfrm>
            <a:off x="6815264" y="4010580"/>
            <a:ext cx="929317" cy="276999"/>
          </a:xfrm>
          <a:prstGeom prst="rect">
            <a:avLst/>
          </a:prstGeom>
          <a:solidFill>
            <a:schemeClr val="bg1"/>
          </a:solidFill>
          <a:ln>
            <a:solidFill>
              <a:schemeClr val="accent1">
                <a:shade val="50000"/>
              </a:schemeClr>
            </a:solidFill>
          </a:ln>
        </p:spPr>
        <p:txBody>
          <a:bodyPr wrap="square" rtlCol="0">
            <a:spAutoFit/>
          </a:bodyPr>
          <a:lstStyle/>
          <a:p>
            <a:r>
              <a:rPr kumimoji="1" lang="ja-JP" altLang="en-US" sz="1200" dirty="0" smtClean="0">
                <a:latin typeface="HGSｺﾞｼｯｸM" panose="020B0600000000000000" pitchFamily="50" charset="-128"/>
                <a:ea typeface="HGSｺﾞｼｯｸM" panose="020B0600000000000000" pitchFamily="50" charset="-128"/>
              </a:rPr>
              <a:t>成果指標</a:t>
            </a:r>
            <a:endParaRPr kumimoji="1" lang="ja-JP" altLang="en-US" sz="1200" dirty="0">
              <a:latin typeface="HGSｺﾞｼｯｸM" panose="020B0600000000000000" pitchFamily="50" charset="-128"/>
              <a:ea typeface="HGS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11</a:t>
            </a:r>
            <a:endParaRPr kumimoji="1" lang="ja-JP" altLang="en-US" dirty="0"/>
          </a:p>
        </p:txBody>
      </p:sp>
    </p:spTree>
    <p:extLst>
      <p:ext uri="{BB962C8B-B14F-4D97-AF65-F5344CB8AC3E}">
        <p14:creationId xmlns:p14="http://schemas.microsoft.com/office/powerpoint/2010/main" val="1744724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7504" y="851520"/>
            <a:ext cx="8928992" cy="5817770"/>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n"/>
            </a:pPr>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医療と福祉の連携強化による早期発見・気づきを支援につなげる仕組みづくり（相談機能・地域の支援力の拡充を含む）</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医療機関向けに発達障がいに関する福祉サービス等の情報提供ツールを作成し、ネットワーク登録医療機関をはじめ、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発達障がいの診断が可能な医療機関に配付することで、受診後の支援がスムーズにつながる仕組みをつくります。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　２次医療圏毎に１か所</a:t>
            </a:r>
            <a:r>
              <a:rPr lang="ja-JP" altLang="en-US" sz="1200" dirty="0">
                <a:solidFill>
                  <a:schemeClr val="tx1"/>
                </a:solidFill>
                <a:latin typeface="HGSｺﾞｼｯｸM" panose="020B0600000000000000" pitchFamily="50" charset="-128"/>
                <a:ea typeface="HGSｺﾞｼｯｸM" panose="020B0600000000000000" pitchFamily="50" charset="-128"/>
              </a:rPr>
              <a:t>程度、圏域の医療機関の研修や診療支援の機能を備える医療機関を確保し、圏域における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医療機</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関</a:t>
            </a:r>
            <a:r>
              <a:rPr lang="ja-JP" altLang="en-US" sz="1200" dirty="0">
                <a:solidFill>
                  <a:schemeClr val="tx1"/>
                </a:solidFill>
                <a:latin typeface="HGSｺﾞｼｯｸM" panose="020B0600000000000000" pitchFamily="50" charset="-128"/>
                <a:ea typeface="HGSｺﾞｼｯｸM" panose="020B0600000000000000" pitchFamily="50" charset="-128"/>
              </a:rPr>
              <a:t>同士の連携を図ります。また、支援ツールの作成と活用によって、ネットワーク登録医療機関における医療と福祉</a:t>
            </a:r>
            <a:r>
              <a:rPr lang="ja-JP" altLang="en-US" sz="1200" dirty="0" smtClean="0">
                <a:solidFill>
                  <a:schemeClr val="tx1"/>
                </a:solidFill>
                <a:latin typeface="HGSｺﾞｼｯｸM" panose="020B0600000000000000" pitchFamily="50" charset="-128"/>
                <a:ea typeface="HGSｺﾞｼｯｸM" panose="020B0600000000000000" pitchFamily="50" charset="-128"/>
              </a:rPr>
              <a:t>の</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連携</a:t>
            </a:r>
            <a:r>
              <a:rPr lang="ja-JP" altLang="en-US" sz="1200" dirty="0">
                <a:solidFill>
                  <a:schemeClr val="tx1"/>
                </a:solidFill>
                <a:latin typeface="HGSｺﾞｼｯｸM" panose="020B0600000000000000" pitchFamily="50" charset="-128"/>
                <a:ea typeface="HGSｺﾞｼｯｸM" panose="020B0600000000000000" pitchFamily="50" charset="-128"/>
              </a:rPr>
              <a:t>の強化を図ります</a:t>
            </a:r>
            <a:r>
              <a:rPr lang="ja-JP" altLang="en-US" sz="1200" dirty="0" smtClean="0">
                <a:solidFill>
                  <a:schemeClr val="tx1"/>
                </a:solidFill>
                <a:latin typeface="HGSｺﾞｼｯｸM" panose="020B0600000000000000" pitchFamily="50" charset="-128"/>
                <a:ea typeface="HGSｺﾞｼｯｸM" panose="020B0600000000000000" pitchFamily="50" charset="-128"/>
              </a:rPr>
              <a:t>。（「（６）専門的な医療機関の確保等」から再掲）</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乳幼児健診時における早期の気づきや早期療育へのつなぎを強化するための市町村における自主的な取組を支援</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するた</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め、これまで別日程で実施してきた保健師を対象とした研修は、既存の研修の中で対応することとして継続することを</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検討します。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a:t>
            </a:r>
            <a:r>
              <a:rPr lang="en-US" altLang="ja-JP" sz="1200" dirty="0" smtClean="0">
                <a:solidFill>
                  <a:schemeClr val="tx1"/>
                </a:solidFill>
                <a:latin typeface="HGSｺﾞｼｯｸM" panose="020B0600000000000000" pitchFamily="50" charset="-128"/>
                <a:ea typeface="HGSｺﾞｼｯｸM" panose="020B0600000000000000" pitchFamily="50" charset="-128"/>
              </a:rPr>
              <a:t>H25</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r>
              <a:rPr lang="en-US" altLang="ja-JP" sz="1200" dirty="0" smtClean="0">
                <a:solidFill>
                  <a:schemeClr val="tx1"/>
                </a:solidFill>
                <a:latin typeface="HGSｺﾞｼｯｸM" panose="020B0600000000000000" pitchFamily="50" charset="-128"/>
                <a:ea typeface="HGSｺﾞｼｯｸM" panose="020B0600000000000000" pitchFamily="50" charset="-128"/>
              </a:rPr>
              <a:t>28</a:t>
            </a:r>
            <a:r>
              <a:rPr lang="ja-JP" altLang="en-US" sz="1200" dirty="0" smtClean="0">
                <a:solidFill>
                  <a:schemeClr val="tx1"/>
                </a:solidFill>
                <a:latin typeface="HGSｺﾞｼｯｸM" panose="020B0600000000000000" pitchFamily="50" charset="-128"/>
                <a:ea typeface="HGSｺﾞｼｯｸM" panose="020B0600000000000000" pitchFamily="50" charset="-128"/>
              </a:rPr>
              <a:t>年度に府内全市町村が改訂した、発達障がいの早期発見のための問診項目を取り入れた乳幼児健診問診票の効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果的な活用に向けた支援を実施します。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保育士</a:t>
            </a:r>
            <a:r>
              <a:rPr lang="ja-JP" altLang="en-US" sz="1200" dirty="0">
                <a:solidFill>
                  <a:schemeClr val="tx1"/>
                </a:solidFill>
                <a:latin typeface="HGSｺﾞｼｯｸM" panose="020B0600000000000000" pitchFamily="50" charset="-128"/>
                <a:ea typeface="HGSｺﾞｼｯｸM" panose="020B0600000000000000" pitchFamily="50" charset="-128"/>
              </a:rPr>
              <a:t>・</a:t>
            </a:r>
            <a:r>
              <a:rPr lang="ja-JP" altLang="en-US" sz="1200" dirty="0" smtClean="0">
                <a:solidFill>
                  <a:schemeClr val="tx1"/>
                </a:solidFill>
                <a:latin typeface="HGSｺﾞｼｯｸM" panose="020B0600000000000000" pitchFamily="50" charset="-128"/>
                <a:ea typeface="HGSｺﾞｼｯｸM" panose="020B0600000000000000" pitchFamily="50" charset="-128"/>
              </a:rPr>
              <a:t>幼稚園教諭・保育</a:t>
            </a:r>
            <a:r>
              <a:rPr lang="ja-JP" altLang="en-US" sz="1200" dirty="0">
                <a:solidFill>
                  <a:schemeClr val="tx1"/>
                </a:solidFill>
                <a:latin typeface="HGSｺﾞｼｯｸM" panose="020B0600000000000000" pitchFamily="50" charset="-128"/>
                <a:ea typeface="HGSｺﾞｼｯｸM" panose="020B0600000000000000" pitchFamily="50" charset="-128"/>
              </a:rPr>
              <a:t>教諭</a:t>
            </a:r>
            <a:r>
              <a:rPr lang="ja-JP" altLang="en-US" sz="1200" dirty="0" smtClean="0">
                <a:solidFill>
                  <a:schemeClr val="tx1"/>
                </a:solidFill>
                <a:latin typeface="HGSｺﾞｼｯｸM" panose="020B0600000000000000" pitchFamily="50" charset="-128"/>
                <a:ea typeface="HGSｺﾞｼｯｸM" panose="020B0600000000000000" pitchFamily="50" charset="-128"/>
              </a:rPr>
              <a:t>など</a:t>
            </a:r>
            <a:r>
              <a:rPr lang="ja-JP" altLang="en-US" sz="1200" dirty="0">
                <a:solidFill>
                  <a:schemeClr val="tx1"/>
                </a:solidFill>
                <a:latin typeface="HGSｺﾞｼｯｸM" panose="020B0600000000000000" pitchFamily="50" charset="-128"/>
                <a:ea typeface="HGSｺﾞｼｯｸM" panose="020B0600000000000000" pitchFamily="50" charset="-128"/>
              </a:rPr>
              <a:t>、就学前</a:t>
            </a:r>
            <a:r>
              <a:rPr lang="ja-JP" altLang="en-US" sz="1200" dirty="0" smtClean="0">
                <a:solidFill>
                  <a:schemeClr val="tx1"/>
                </a:solidFill>
                <a:latin typeface="HGSｺﾞｼｯｸM" panose="020B0600000000000000" pitchFamily="50" charset="-128"/>
                <a:ea typeface="HGSｺﾞｼｯｸM" panose="020B0600000000000000" pitchFamily="50" charset="-128"/>
              </a:rPr>
              <a:t>の子どもにかかわる支援人材の継続的な育成</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（子どもを通じて見られる保護者の発達障がいへの支援なども含む）</a:t>
            </a:r>
            <a:endParaRPr lang="en-US" altLang="ja-JP" sz="1200" dirty="0" smtClean="0">
              <a:solidFill>
                <a:srgbClr val="FF0000"/>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発達障がいの可能性のある子どもに適切な支援・配慮を行えるよう、研修機会の確保に努めるとともに、保護者の発達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障がい</a:t>
            </a:r>
            <a:r>
              <a:rPr lang="ja-JP" altLang="en-US" sz="1200" dirty="0" smtClean="0">
                <a:solidFill>
                  <a:schemeClr val="tx1"/>
                </a:solidFill>
                <a:latin typeface="HGSｺﾞｼｯｸM" panose="020B0600000000000000" pitchFamily="50" charset="-128"/>
                <a:ea typeface="HGSｺﾞｼｯｸM" panose="020B0600000000000000" pitchFamily="50" charset="-128"/>
              </a:rPr>
              <a:t>への支援に関してカリキュラムの検討、開発を進めます。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a:solidFill>
                  <a:schemeClr val="tx1"/>
                </a:solidFill>
                <a:latin typeface="HGSｺﾞｼｯｸM" panose="020B0600000000000000" pitchFamily="50" charset="-128"/>
                <a:ea typeface="HGSｺﾞｼｯｸM" panose="020B0600000000000000" pitchFamily="50" charset="-128"/>
              </a:rPr>
              <a:t>保護者の理解を助ける社会性発達評価装置</a:t>
            </a:r>
            <a:r>
              <a:rPr lang="ja-JP" altLang="en-US" sz="1200" dirty="0" smtClean="0">
                <a:solidFill>
                  <a:schemeClr val="tx1"/>
                </a:solidFill>
                <a:latin typeface="HGSｺﾞｼｯｸM" panose="020B0600000000000000" pitchFamily="50" charset="-128"/>
                <a:ea typeface="HGSｺﾞｼｯｸM" panose="020B0600000000000000" pitchFamily="50" charset="-128"/>
              </a:rPr>
              <a:t>（かお</a:t>
            </a:r>
            <a:r>
              <a:rPr lang="ja-JP" altLang="en-US" sz="1200" dirty="0">
                <a:solidFill>
                  <a:schemeClr val="tx1"/>
                </a:solidFill>
                <a:latin typeface="HGSｺﾞｼｯｸM" panose="020B0600000000000000" pitchFamily="50" charset="-128"/>
                <a:ea typeface="HGSｺﾞｼｯｸM" panose="020B0600000000000000" pitchFamily="50" charset="-128"/>
              </a:rPr>
              <a:t>テレビ）を導入する市町村の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支援</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すでに導入している市町村への支援を確実に実施するとともに、他の市町村でも活用が進むよう情報提供等に努めます。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p:txBody>
      </p:sp>
      <p:sp>
        <p:nvSpPr>
          <p:cNvPr id="6" name="テキスト ボックス 5"/>
          <p:cNvSpPr txBox="1"/>
          <p:nvPr/>
        </p:nvSpPr>
        <p:spPr>
          <a:xfrm>
            <a:off x="107504" y="620688"/>
            <a:ext cx="4284743"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今後取り組む施策</a:t>
            </a:r>
            <a:endParaRPr kumimoji="1" lang="en-US" altLang="ja-JP" sz="1600" b="1" dirty="0" smtClean="0">
              <a:latin typeface="HGSｺﾞｼｯｸM" panose="020B0600000000000000" pitchFamily="50" charset="-128"/>
              <a:ea typeface="HGSｺﾞｼｯｸM" panose="020B0600000000000000" pitchFamily="50" charset="-128"/>
            </a:endParaRPr>
          </a:p>
        </p:txBody>
      </p:sp>
      <p:sp>
        <p:nvSpPr>
          <p:cNvPr id="8" name="下矢印 7"/>
          <p:cNvSpPr/>
          <p:nvPr/>
        </p:nvSpPr>
        <p:spPr>
          <a:xfrm>
            <a:off x="2159732" y="-99392"/>
            <a:ext cx="4824536" cy="648072"/>
          </a:xfrm>
          <a:prstGeom prst="downArrow">
            <a:avLst>
              <a:gd name="adj1" fmla="val 50000"/>
              <a:gd name="adj2" fmla="val 6924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6588224" y="6332194"/>
            <a:ext cx="2133600" cy="365125"/>
          </a:xfrm>
        </p:spPr>
        <p:txBody>
          <a:bodyPr/>
          <a:lstStyle/>
          <a:p>
            <a:r>
              <a:rPr kumimoji="1" lang="en-US" altLang="ja-JP" dirty="0" smtClean="0"/>
              <a:t>12</a:t>
            </a:r>
            <a:endParaRPr kumimoji="1" lang="ja-JP" altLang="en-US" dirty="0"/>
          </a:p>
        </p:txBody>
      </p:sp>
    </p:spTree>
    <p:extLst>
      <p:ext uri="{BB962C8B-B14F-4D97-AF65-F5344CB8AC3E}">
        <p14:creationId xmlns:p14="http://schemas.microsoft.com/office/powerpoint/2010/main" val="351193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41156" y="116632"/>
            <a:ext cx="7461687"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（２）発達支援体制の充実</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107504" y="1207435"/>
            <a:ext cx="5472608" cy="5029877"/>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（現　状）</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smtClean="0">
                <a:solidFill>
                  <a:schemeClr val="tx1"/>
                </a:solidFill>
                <a:latin typeface="HGSｺﾞｼｯｸM" panose="020B0600000000000000" pitchFamily="50" charset="-128"/>
                <a:ea typeface="HGSｺﾞｼｯｸM" panose="020B0600000000000000" pitchFamily="50" charset="-128"/>
              </a:rPr>
              <a:t>大半の市町村では、療育拠点を活用した個別療育を実施している。また、独自に個別療育を実施する動きもある。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ts val="7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lang="en-US" altLang="ja-JP" sz="10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放課後等デイサービスを中心に</a:t>
            </a:r>
            <a:r>
              <a:rPr kumimoji="1" lang="ja-JP" altLang="en-US" sz="1200" dirty="0" err="1" smtClean="0">
                <a:solidFill>
                  <a:schemeClr val="tx1"/>
                </a:solidFill>
                <a:latin typeface="HGSｺﾞｼｯｸM" panose="020B0600000000000000" pitchFamily="50" charset="-128"/>
                <a:ea typeface="HGSｺﾞｼｯｸM" panose="020B0600000000000000" pitchFamily="50" charset="-128"/>
              </a:rPr>
              <a:t>障がい</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児通所支援事業所が増加。人材育成や機関支援を実施している。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200" dirty="0" err="1" smtClean="0">
                <a:solidFill>
                  <a:schemeClr val="tx1"/>
                </a:solidFill>
                <a:latin typeface="HGSｺﾞｼｯｸM" panose="020B0600000000000000" pitchFamily="50" charset="-128"/>
                <a:ea typeface="HGSｺﾞｼｯｸM" panose="020B0600000000000000" pitchFamily="50" charset="-128"/>
              </a:rPr>
              <a:t>障がい</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児通所支援事業所への機関支援　</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243</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事業所等（</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H24</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28</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：事業所向け研修　延</a:t>
            </a:r>
            <a:r>
              <a:rPr lang="en-US" altLang="ja-JP" sz="1200" dirty="0" smtClean="0">
                <a:solidFill>
                  <a:schemeClr val="tx1"/>
                </a:solidFill>
                <a:latin typeface="HGSｺﾞｼｯｸM" panose="020B0600000000000000" pitchFamily="50" charset="-128"/>
                <a:ea typeface="HGSｺﾞｼｯｸM" panose="020B0600000000000000" pitchFamily="50" charset="-128"/>
              </a:rPr>
              <a:t>1,806</a:t>
            </a:r>
            <a:r>
              <a:rPr lang="ja-JP" altLang="en-US" sz="1200" dirty="0" smtClean="0">
                <a:solidFill>
                  <a:schemeClr val="tx1"/>
                </a:solidFill>
                <a:latin typeface="HGSｺﾞｼｯｸM" panose="020B0600000000000000" pitchFamily="50" charset="-128"/>
                <a:ea typeface="HGSｺﾞｼｯｸM" panose="020B0600000000000000" pitchFamily="50" charset="-128"/>
              </a:rPr>
              <a:t>事業所・</a:t>
            </a:r>
            <a:r>
              <a:rPr lang="en-US" altLang="ja-JP" sz="1200" dirty="0" smtClean="0">
                <a:solidFill>
                  <a:schemeClr val="tx1"/>
                </a:solidFill>
                <a:latin typeface="HGSｺﾞｼｯｸM" panose="020B0600000000000000" pitchFamily="50" charset="-128"/>
                <a:ea typeface="HGSｺﾞｼｯｸM" panose="020B0600000000000000" pitchFamily="50" charset="-128"/>
              </a:rPr>
              <a:t>3,711</a:t>
            </a:r>
            <a:r>
              <a:rPr lang="ja-JP" altLang="en-US" sz="1200" dirty="0" smtClean="0">
                <a:solidFill>
                  <a:schemeClr val="tx1"/>
                </a:solidFill>
                <a:latin typeface="HGSｺﾞｼｯｸM" panose="020B0600000000000000" pitchFamily="50" charset="-128"/>
                <a:ea typeface="HGSｺﾞｼｯｸM" panose="020B0600000000000000" pitchFamily="50" charset="-128"/>
              </a:rPr>
              <a:t>名が受講（</a:t>
            </a:r>
            <a:r>
              <a:rPr lang="en-US" altLang="ja-JP" sz="1200" dirty="0" smtClean="0">
                <a:solidFill>
                  <a:schemeClr val="tx1"/>
                </a:solidFill>
                <a:latin typeface="HGSｺﾞｼｯｸM" panose="020B0600000000000000" pitchFamily="50" charset="-128"/>
                <a:ea typeface="HGSｺﾞｼｯｸM" panose="020B0600000000000000" pitchFamily="50" charset="-128"/>
              </a:rPr>
              <a:t>H24</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r>
              <a:rPr lang="en-US" altLang="ja-JP" sz="1200" dirty="0" smtClean="0">
                <a:solidFill>
                  <a:schemeClr val="tx1"/>
                </a:solidFill>
                <a:latin typeface="HGSｺﾞｼｯｸM" panose="020B0600000000000000" pitchFamily="50" charset="-128"/>
                <a:ea typeface="HGSｺﾞｼｯｸM" panose="020B0600000000000000" pitchFamily="50" charset="-128"/>
              </a:rPr>
              <a:t>H28</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（課　題）</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増加する</a:t>
            </a:r>
            <a:r>
              <a:rPr kumimoji="1" lang="ja-JP" altLang="en-US" sz="1200" dirty="0" err="1" smtClean="0">
                <a:solidFill>
                  <a:schemeClr val="tx1"/>
                </a:solidFill>
                <a:latin typeface="HGSｺﾞｼｯｸM" panose="020B0600000000000000" pitchFamily="50" charset="-128"/>
                <a:ea typeface="HGSｺﾞｼｯｸM" panose="020B0600000000000000" pitchFamily="50" charset="-128"/>
              </a:rPr>
              <a:t>障がい</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児通支援所事業所に対し、発達障がいのある子どもの個々の特性を踏まえた適切な支援ができるノウハウを支援することによって、身近なところで質の高い支援が受けられる体制を整えていく必要。</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9" name="正方形/長方形 8"/>
          <p:cNvSpPr/>
          <p:nvPr/>
        </p:nvSpPr>
        <p:spPr>
          <a:xfrm>
            <a:off x="5796136" y="1216302"/>
            <a:ext cx="3240359" cy="4084906"/>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Ø"/>
            </a:pPr>
            <a:r>
              <a:rPr lang="ja-JP" altLang="en-US" sz="1200" dirty="0">
                <a:solidFill>
                  <a:schemeClr val="tx1"/>
                </a:solidFill>
                <a:latin typeface="HGSｺﾞｼｯｸM" panose="020B0600000000000000" pitchFamily="50" charset="-128"/>
                <a:ea typeface="HGSｺﾞｼｯｸM" panose="020B0600000000000000" pitchFamily="50" charset="-128"/>
              </a:rPr>
              <a:t>療育拠点が地域の発達障がい児支援</a:t>
            </a:r>
            <a:r>
              <a:rPr lang="ja-JP" altLang="en-US" sz="1200" dirty="0" smtClean="0">
                <a:solidFill>
                  <a:schemeClr val="tx1"/>
                </a:solidFill>
                <a:latin typeface="HGSｺﾞｼｯｸM" panose="020B0600000000000000" pitchFamily="50" charset="-128"/>
                <a:ea typeface="HGSｺﾞｼｯｸM" panose="020B0600000000000000" pitchFamily="50" charset="-128"/>
              </a:rPr>
              <a:t>のレベルアップのための中心的な役割</a:t>
            </a:r>
            <a:r>
              <a:rPr lang="ja-JP" altLang="en-US" sz="1200" dirty="0">
                <a:solidFill>
                  <a:schemeClr val="tx1"/>
                </a:solidFill>
                <a:latin typeface="HGSｺﾞｼｯｸM" panose="020B0600000000000000" pitchFamily="50" charset="-128"/>
                <a:ea typeface="HGSｺﾞｼｯｸM" panose="020B0600000000000000" pitchFamily="50" charset="-128"/>
              </a:rPr>
              <a:t>を</a:t>
            </a:r>
            <a:r>
              <a:rPr lang="ja-JP" altLang="en-US" sz="1200" dirty="0" smtClean="0">
                <a:solidFill>
                  <a:schemeClr val="tx1"/>
                </a:solidFill>
                <a:latin typeface="HGSｺﾞｼｯｸM" panose="020B0600000000000000" pitchFamily="50" charset="-128"/>
                <a:ea typeface="HGSｺﾞｼｯｸM" panose="020B0600000000000000" pitchFamily="50" charset="-128"/>
              </a:rPr>
              <a:t>果たしている。</a:t>
            </a:r>
            <a:endParaRPr lang="ja-JP" altLang="en-US"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発見・気づきの受け皿として、より身近なところで、子どもの状態に応じた質の高い支援が受けられる体制が整っている。</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p:txBody>
      </p:sp>
      <p:sp>
        <p:nvSpPr>
          <p:cNvPr id="10" name="テキスト ボックス 9"/>
          <p:cNvSpPr txBox="1"/>
          <p:nvPr/>
        </p:nvSpPr>
        <p:spPr>
          <a:xfrm>
            <a:off x="107504" y="733999"/>
            <a:ext cx="5472608"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現状と課題</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2" name="テキスト ボックス 11"/>
          <p:cNvSpPr txBox="1"/>
          <p:nvPr/>
        </p:nvSpPr>
        <p:spPr>
          <a:xfrm>
            <a:off x="5796135" y="754637"/>
            <a:ext cx="3240359"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目指すべき姿</a:t>
            </a:r>
            <a:endParaRPr kumimoji="1" lang="ja-JP" altLang="en-US" sz="1600" b="1" dirty="0">
              <a:latin typeface="HGSｺﾞｼｯｸM" panose="020B0600000000000000" pitchFamily="50" charset="-128"/>
              <a:ea typeface="HGSｺﾞｼｯｸM" panose="020B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797688550"/>
              </p:ext>
            </p:extLst>
          </p:nvPr>
        </p:nvGraphicFramePr>
        <p:xfrm>
          <a:off x="593808" y="2284393"/>
          <a:ext cx="4500000" cy="974362"/>
        </p:xfrm>
        <a:graphic>
          <a:graphicData uri="http://schemas.openxmlformats.org/drawingml/2006/table">
            <a:tbl>
              <a:tblPr firstRow="1" bandRow="1">
                <a:tableStyleId>{5940675A-B579-460E-94D1-54222C63F5DA}</a:tableStyleId>
              </a:tblPr>
              <a:tblGrid>
                <a:gridCol w="1764000"/>
                <a:gridCol w="684000"/>
                <a:gridCol w="684000"/>
                <a:gridCol w="684000"/>
                <a:gridCol w="684000"/>
              </a:tblGrid>
              <a:tr h="326290">
                <a:tc>
                  <a:txBody>
                    <a:bodyPr/>
                    <a:lstStyle/>
                    <a:p>
                      <a:pPr algn="ct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1100" dirty="0" smtClean="0">
                          <a:latin typeface="HGSｺﾞｼｯｸM" panose="020B0600000000000000" pitchFamily="50" charset="-128"/>
                          <a:ea typeface="HGSｺﾞｼｯｸM" panose="020B0600000000000000" pitchFamily="50" charset="-128"/>
                        </a:rPr>
                        <a:t>H25</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1100" dirty="0" smtClean="0">
                          <a:latin typeface="HGSｺﾞｼｯｸM" panose="020B0600000000000000" pitchFamily="50" charset="-128"/>
                          <a:ea typeface="HGSｺﾞｼｯｸM" panose="020B0600000000000000" pitchFamily="50" charset="-128"/>
                        </a:rPr>
                        <a:t>H26</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1100" dirty="0" smtClean="0">
                          <a:latin typeface="HGSｺﾞｼｯｸM" panose="020B0600000000000000" pitchFamily="50" charset="-128"/>
                          <a:ea typeface="HGSｺﾞｼｯｸM" panose="020B0600000000000000" pitchFamily="50" charset="-128"/>
                        </a:rPr>
                        <a:t>H27</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1100" dirty="0" smtClean="0">
                          <a:latin typeface="HGSｺﾞｼｯｸM" panose="020B0600000000000000" pitchFamily="50" charset="-128"/>
                          <a:ea typeface="HGSｺﾞｼｯｸM" panose="020B0600000000000000" pitchFamily="50" charset="-128"/>
                        </a:rPr>
                        <a:t>H28</a:t>
                      </a:r>
                      <a:endParaRPr kumimoji="1" lang="ja-JP" altLang="en-US" sz="1100" dirty="0">
                        <a:latin typeface="HGSｺﾞｼｯｸM" panose="020B0600000000000000" pitchFamily="50" charset="-128"/>
                        <a:ea typeface="HGSｺﾞｼｯｸM" panose="020B0600000000000000" pitchFamily="50" charset="-128"/>
                      </a:endParaRPr>
                    </a:p>
                  </a:txBody>
                  <a:tcPr anchor="ctr"/>
                </a:tc>
              </a:tr>
              <a:tr h="321782">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療育拠点利用児数</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r"/>
                      <a:r>
                        <a:rPr kumimoji="1" lang="en-US" altLang="ja-JP" sz="1100" dirty="0" smtClean="0">
                          <a:latin typeface="HGSｺﾞｼｯｸM" panose="020B0600000000000000" pitchFamily="50" charset="-128"/>
                          <a:ea typeface="HGSｺﾞｼｯｸM" panose="020B0600000000000000" pitchFamily="50" charset="-128"/>
                        </a:rPr>
                        <a:t>389</a:t>
                      </a:r>
                      <a:endParaRPr kumimoji="1" lang="ja-JP" altLang="en-US" sz="1100" dirty="0">
                        <a:latin typeface="HGSｺﾞｼｯｸM" panose="020B0600000000000000" pitchFamily="50" charset="-128"/>
                        <a:ea typeface="HGSｺﾞｼｯｸM" panose="020B06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100" dirty="0" smtClean="0">
                          <a:latin typeface="HGSｺﾞｼｯｸM" panose="020B0600000000000000" pitchFamily="50" charset="-128"/>
                          <a:ea typeface="HGSｺﾞｼｯｸM" panose="020B0600000000000000" pitchFamily="50" charset="-128"/>
                        </a:rPr>
                        <a:t>387</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r"/>
                      <a:r>
                        <a:rPr kumimoji="1" lang="en-US" altLang="ja-JP" sz="1100" dirty="0" smtClean="0">
                          <a:latin typeface="HGSｺﾞｼｯｸM" panose="020B0600000000000000" pitchFamily="50" charset="-128"/>
                          <a:ea typeface="HGSｺﾞｼｯｸM" panose="020B0600000000000000" pitchFamily="50" charset="-128"/>
                        </a:rPr>
                        <a:t>373</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r"/>
                      <a:r>
                        <a:rPr kumimoji="1" lang="en-US" altLang="ja-JP" sz="1100" dirty="0" smtClean="0">
                          <a:latin typeface="HGSｺﾞｼｯｸM" panose="020B0600000000000000" pitchFamily="50" charset="-128"/>
                          <a:ea typeface="HGSｺﾞｼｯｸM" panose="020B0600000000000000" pitchFamily="50" charset="-128"/>
                        </a:rPr>
                        <a:t>373</a:t>
                      </a:r>
                      <a:endParaRPr kumimoji="1" lang="ja-JP" altLang="en-US" sz="1100" dirty="0">
                        <a:latin typeface="HGSｺﾞｼｯｸM" panose="020B0600000000000000" pitchFamily="50" charset="-128"/>
                        <a:ea typeface="HGSｺﾞｼｯｸM" panose="020B0600000000000000" pitchFamily="50" charset="-128"/>
                      </a:endParaRPr>
                    </a:p>
                  </a:txBody>
                  <a:tcPr anchor="ctr"/>
                </a:tc>
              </a:tr>
              <a:tr h="326290">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市町村個別療育定員数</a:t>
                      </a:r>
                      <a:endParaRPr kumimoji="1" lang="ja-JP" altLang="en-US" sz="1100" dirty="0">
                        <a:latin typeface="HGSｺﾞｼｯｸM" panose="020B0600000000000000" pitchFamily="50" charset="-128"/>
                        <a:ea typeface="HGSｺﾞｼｯｸM" panose="020B0600000000000000"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r"/>
                      <a:r>
                        <a:rPr kumimoji="1" lang="en-US" altLang="ja-JP" sz="1100" dirty="0" smtClean="0">
                          <a:latin typeface="HGSｺﾞｼｯｸM" panose="020B0600000000000000" pitchFamily="50" charset="-128"/>
                          <a:ea typeface="HGSｺﾞｼｯｸM" panose="020B0600000000000000" pitchFamily="50" charset="-128"/>
                        </a:rPr>
                        <a:t>305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r"/>
                      <a:r>
                        <a:rPr kumimoji="1" lang="en-US" altLang="ja-JP" sz="1100" dirty="0" smtClean="0">
                          <a:latin typeface="HGSｺﾞｼｯｸM" panose="020B0600000000000000" pitchFamily="50" charset="-128"/>
                          <a:ea typeface="HGSｺﾞｼｯｸM" panose="020B0600000000000000" pitchFamily="50" charset="-128"/>
                        </a:rPr>
                        <a:t>407</a:t>
                      </a:r>
                    </a:p>
                  </a:txBody>
                  <a:tcPr anchor="ctr">
                    <a:lnL w="12700" cap="flat" cmpd="sng" algn="ctr">
                      <a:solidFill>
                        <a:schemeClr val="tx1"/>
                      </a:solidFill>
                      <a:prstDash val="solid"/>
                      <a:round/>
                      <a:headEnd type="none" w="med" len="med"/>
                      <a:tailEnd type="none" w="med" len="med"/>
                    </a:lnL>
                  </a:tcPr>
                </a:tc>
                <a:tc>
                  <a:txBody>
                    <a:bodyPr/>
                    <a:lstStyle/>
                    <a:p>
                      <a:pPr algn="r"/>
                      <a:r>
                        <a:rPr kumimoji="1" lang="en-US" altLang="ja-JP" sz="1100" dirty="0" smtClean="0">
                          <a:latin typeface="HGSｺﾞｼｯｸM" panose="020B0600000000000000" pitchFamily="50" charset="-128"/>
                          <a:ea typeface="HGSｺﾞｼｯｸM" panose="020B0600000000000000" pitchFamily="50" charset="-128"/>
                        </a:rPr>
                        <a:t>497</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r"/>
                      <a:r>
                        <a:rPr kumimoji="1" lang="ja-JP" altLang="en-US" sz="1100" dirty="0" smtClean="0">
                          <a:solidFill>
                            <a:schemeClr val="accent1"/>
                          </a:solidFill>
                          <a:latin typeface="HGSｺﾞｼｯｸM" panose="020B0600000000000000" pitchFamily="50" charset="-128"/>
                          <a:ea typeface="HGSｺﾞｼｯｸM" panose="020B0600000000000000" pitchFamily="50" charset="-128"/>
                        </a:rPr>
                        <a:t>　</a:t>
                      </a:r>
                      <a:r>
                        <a:rPr kumimoji="1" lang="en-US" altLang="ja-JP" sz="1100" dirty="0" smtClean="0">
                          <a:solidFill>
                            <a:schemeClr val="tx1"/>
                          </a:solidFill>
                          <a:latin typeface="HGSｺﾞｼｯｸM" panose="020B0600000000000000" pitchFamily="50" charset="-128"/>
                          <a:ea typeface="HGSｺﾞｼｯｸM" panose="020B0600000000000000" pitchFamily="50" charset="-128"/>
                        </a:rPr>
                        <a:t>570</a:t>
                      </a:r>
                      <a:endParaRPr kumimoji="1" lang="ja-JP" altLang="en-US" sz="1100" dirty="0">
                        <a:solidFill>
                          <a:schemeClr val="tx1"/>
                        </a:solidFill>
                        <a:latin typeface="HGSｺﾞｼｯｸM" panose="020B0600000000000000" pitchFamily="50" charset="-128"/>
                        <a:ea typeface="HGSｺﾞｼｯｸM" panose="020B0600000000000000" pitchFamily="50" charset="-128"/>
                      </a:endParaRPr>
                    </a:p>
                  </a:txBody>
                  <a:tcPr anchor="ctr"/>
                </a:tc>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655458893"/>
              </p:ext>
            </p:extLst>
          </p:nvPr>
        </p:nvGraphicFramePr>
        <p:xfrm>
          <a:off x="5923339" y="5688544"/>
          <a:ext cx="2907365" cy="548768"/>
        </p:xfrm>
        <a:graphic>
          <a:graphicData uri="http://schemas.openxmlformats.org/drawingml/2006/table">
            <a:tbl>
              <a:tblPr firstRow="1" bandRow="1">
                <a:tableStyleId>{5940675A-B579-460E-94D1-54222C63F5DA}</a:tableStyleId>
              </a:tblPr>
              <a:tblGrid>
                <a:gridCol w="581473"/>
                <a:gridCol w="581473"/>
                <a:gridCol w="581473"/>
                <a:gridCol w="581473"/>
                <a:gridCol w="581473"/>
              </a:tblGrid>
              <a:tr h="274384">
                <a:tc>
                  <a:txBody>
                    <a:bodyPr/>
                    <a:lstStyle/>
                    <a:p>
                      <a:pPr algn="ctr"/>
                      <a:r>
                        <a:rPr kumimoji="1" lang="en-US" altLang="ja-JP" sz="1100" dirty="0" smtClean="0">
                          <a:latin typeface="HGSｺﾞｼｯｸM" panose="020B0600000000000000" pitchFamily="50" charset="-128"/>
                          <a:ea typeface="HGSｺﾞｼｯｸM" panose="020B0600000000000000" pitchFamily="50" charset="-128"/>
                        </a:rPr>
                        <a:t>H25.4</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1100" dirty="0" smtClean="0">
                          <a:latin typeface="HGSｺﾞｼｯｸM" panose="020B0600000000000000" pitchFamily="50" charset="-128"/>
                          <a:ea typeface="HGSｺﾞｼｯｸM" panose="020B0600000000000000" pitchFamily="50" charset="-128"/>
                        </a:rPr>
                        <a:t>H26.4</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1100" dirty="0" smtClean="0">
                          <a:latin typeface="HGSｺﾞｼｯｸM" panose="020B0600000000000000" pitchFamily="50" charset="-128"/>
                          <a:ea typeface="HGSｺﾞｼｯｸM" panose="020B0600000000000000" pitchFamily="50" charset="-128"/>
                        </a:rPr>
                        <a:t>H27.4</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1100" dirty="0" smtClean="0">
                          <a:latin typeface="HGSｺﾞｼｯｸM" panose="020B0600000000000000" pitchFamily="50" charset="-128"/>
                          <a:ea typeface="HGSｺﾞｼｯｸM" panose="020B0600000000000000" pitchFamily="50" charset="-128"/>
                        </a:rPr>
                        <a:t>H28.4</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1100" dirty="0" smtClean="0">
                          <a:latin typeface="HGSｺﾞｼｯｸM" panose="020B0600000000000000" pitchFamily="50" charset="-128"/>
                          <a:ea typeface="HGSｺﾞｼｯｸM" panose="020B0600000000000000" pitchFamily="50" charset="-128"/>
                        </a:rPr>
                        <a:t>H29.4</a:t>
                      </a:r>
                      <a:endParaRPr kumimoji="1" lang="ja-JP" altLang="en-US" sz="1100" dirty="0">
                        <a:latin typeface="HGSｺﾞｼｯｸM" panose="020B0600000000000000" pitchFamily="50" charset="-128"/>
                        <a:ea typeface="HGSｺﾞｼｯｸM" panose="020B0600000000000000" pitchFamily="50" charset="-128"/>
                      </a:endParaRPr>
                    </a:p>
                  </a:txBody>
                  <a:tcPr anchor="ctr"/>
                </a:tc>
              </a:tr>
              <a:tr h="274384">
                <a:tc>
                  <a:txBody>
                    <a:bodyPr/>
                    <a:lstStyle/>
                    <a:p>
                      <a:pPr algn="r"/>
                      <a:r>
                        <a:rPr kumimoji="1" lang="en-US" altLang="ja-JP" sz="1100" dirty="0" smtClean="0">
                          <a:latin typeface="HGSｺﾞｼｯｸM" panose="020B0600000000000000" pitchFamily="50" charset="-128"/>
                          <a:ea typeface="HGSｺﾞｼｯｸM" panose="020B0600000000000000" pitchFamily="50" charset="-128"/>
                        </a:rPr>
                        <a:t>248</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r"/>
                      <a:r>
                        <a:rPr kumimoji="1" lang="en-US" altLang="ja-JP" sz="1100" dirty="0" smtClean="0">
                          <a:latin typeface="HGSｺﾞｼｯｸM" panose="020B0600000000000000" pitchFamily="50" charset="-128"/>
                          <a:ea typeface="HGSｺﾞｼｯｸM" panose="020B0600000000000000" pitchFamily="50" charset="-128"/>
                        </a:rPr>
                        <a:t>378</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r"/>
                      <a:r>
                        <a:rPr kumimoji="1" lang="en-US" altLang="ja-JP" sz="1100" dirty="0" smtClean="0">
                          <a:latin typeface="HGSｺﾞｼｯｸM" panose="020B0600000000000000" pitchFamily="50" charset="-128"/>
                          <a:ea typeface="HGSｺﾞｼｯｸM" panose="020B0600000000000000" pitchFamily="50" charset="-128"/>
                        </a:rPr>
                        <a:t>532</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r"/>
                      <a:r>
                        <a:rPr kumimoji="1" lang="en-US" altLang="ja-JP" sz="1100" dirty="0" smtClean="0">
                          <a:latin typeface="HGSｺﾞｼｯｸM" panose="020B0600000000000000" pitchFamily="50" charset="-128"/>
                          <a:ea typeface="HGSｺﾞｼｯｸM" panose="020B0600000000000000" pitchFamily="50" charset="-128"/>
                        </a:rPr>
                        <a:t>744</a:t>
                      </a:r>
                      <a:endParaRPr kumimoji="1" lang="ja-JP" altLang="en-US" sz="1100" dirty="0">
                        <a:latin typeface="HGSｺﾞｼｯｸM" panose="020B0600000000000000" pitchFamily="50" charset="-128"/>
                        <a:ea typeface="HGSｺﾞｼｯｸM" panose="020B0600000000000000" pitchFamily="50" charset="-128"/>
                      </a:endParaRPr>
                    </a:p>
                  </a:txBody>
                  <a:tcPr anchor="ctr"/>
                </a:tc>
                <a:tc>
                  <a:txBody>
                    <a:bodyPr/>
                    <a:lstStyle/>
                    <a:p>
                      <a:pPr algn="r"/>
                      <a:r>
                        <a:rPr kumimoji="1" lang="en-US" altLang="ja-JP" sz="1100" dirty="0" smtClean="0">
                          <a:solidFill>
                            <a:schemeClr val="tx1"/>
                          </a:solidFill>
                          <a:latin typeface="HGSｺﾞｼｯｸM" panose="020B0600000000000000" pitchFamily="50" charset="-128"/>
                          <a:ea typeface="HGSｺﾞｼｯｸM" panose="020B0600000000000000" pitchFamily="50" charset="-128"/>
                        </a:rPr>
                        <a:t>1,025</a:t>
                      </a:r>
                      <a:endParaRPr kumimoji="1" lang="ja-JP" altLang="en-US" sz="1100" dirty="0">
                        <a:solidFill>
                          <a:schemeClr val="tx1"/>
                        </a:solidFill>
                        <a:latin typeface="HGSｺﾞｼｯｸM" panose="020B0600000000000000" pitchFamily="50" charset="-128"/>
                        <a:ea typeface="HGSｺﾞｼｯｸM" panose="020B0600000000000000" pitchFamily="50" charset="-128"/>
                      </a:endParaRPr>
                    </a:p>
                  </a:txBody>
                  <a:tcPr anchor="ctr"/>
                </a:tc>
              </a:tr>
            </a:tbl>
          </a:graphicData>
        </a:graphic>
      </p:graphicFrame>
      <p:sp>
        <p:nvSpPr>
          <p:cNvPr id="5" name="テキスト ボックス 4"/>
          <p:cNvSpPr txBox="1"/>
          <p:nvPr/>
        </p:nvSpPr>
        <p:spPr>
          <a:xfrm>
            <a:off x="5708654" y="5391787"/>
            <a:ext cx="3435346" cy="253916"/>
          </a:xfrm>
          <a:prstGeom prst="rect">
            <a:avLst/>
          </a:prstGeom>
          <a:noFill/>
        </p:spPr>
        <p:txBody>
          <a:bodyPr wrap="square" rtlCol="0">
            <a:spAutoFit/>
          </a:bodyPr>
          <a:lstStyle/>
          <a:p>
            <a:r>
              <a:rPr kumimoji="1" lang="en-US" altLang="ja-JP" sz="1050" dirty="0" smtClean="0">
                <a:latin typeface="HGSｺﾞｼｯｸM" panose="020B0600000000000000" pitchFamily="50" charset="-128"/>
                <a:ea typeface="HGSｺﾞｼｯｸM" panose="020B0600000000000000" pitchFamily="50" charset="-128"/>
              </a:rPr>
              <a:t>※</a:t>
            </a:r>
            <a:r>
              <a:rPr kumimoji="1" lang="ja-JP" altLang="en-US" sz="1050" dirty="0" smtClean="0">
                <a:latin typeface="HGSｺﾞｼｯｸM" panose="020B0600000000000000" pitchFamily="50" charset="-128"/>
                <a:ea typeface="HGSｺﾞｼｯｸM" panose="020B0600000000000000" pitchFamily="50" charset="-128"/>
              </a:rPr>
              <a:t>府内の</a:t>
            </a:r>
            <a:r>
              <a:rPr kumimoji="1" lang="ja-JP" altLang="en-US" sz="1050" dirty="0" err="1" smtClean="0">
                <a:latin typeface="HGSｺﾞｼｯｸM" panose="020B0600000000000000" pitchFamily="50" charset="-128"/>
                <a:ea typeface="HGSｺﾞｼｯｸM" panose="020B0600000000000000" pitchFamily="50" charset="-128"/>
              </a:rPr>
              <a:t>指定障がい</a:t>
            </a:r>
            <a:r>
              <a:rPr kumimoji="1" lang="ja-JP" altLang="en-US" sz="1050" dirty="0" smtClean="0">
                <a:latin typeface="HGSｺﾞｼｯｸM" panose="020B0600000000000000" pitchFamily="50" charset="-128"/>
                <a:ea typeface="HGSｺﾞｼｯｸM" panose="020B0600000000000000" pitchFamily="50" charset="-128"/>
              </a:rPr>
              <a:t>児通所支援事業所数</a:t>
            </a:r>
            <a:r>
              <a:rPr kumimoji="1" lang="ja-JP" altLang="en-US" sz="900" dirty="0" smtClean="0">
                <a:latin typeface="HGSｺﾞｼｯｸM" panose="020B0600000000000000" pitchFamily="50" charset="-128"/>
                <a:ea typeface="HGSｺﾞｼｯｸM" panose="020B0600000000000000" pitchFamily="50" charset="-128"/>
              </a:rPr>
              <a:t>（政令市除く）</a:t>
            </a:r>
            <a:endParaRPr kumimoji="1" lang="ja-JP" altLang="en-US" sz="900" dirty="0">
              <a:latin typeface="HGSｺﾞｼｯｸM" panose="020B0600000000000000" pitchFamily="50" charset="-128"/>
              <a:ea typeface="HGSｺﾞｼｯｸM" panose="020B0600000000000000" pitchFamily="50" charset="-128"/>
            </a:endParaRPr>
          </a:p>
        </p:txBody>
      </p:sp>
      <p:sp>
        <p:nvSpPr>
          <p:cNvPr id="14" name="下矢印 13"/>
          <p:cNvSpPr/>
          <p:nvPr/>
        </p:nvSpPr>
        <p:spPr>
          <a:xfrm>
            <a:off x="7027055" y="3078735"/>
            <a:ext cx="778515" cy="36004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5988446" y="3722373"/>
            <a:ext cx="2760018" cy="1434819"/>
          </a:xfrm>
          <a:prstGeom prst="roundRect">
            <a:avLst>
              <a:gd name="adj" fmla="val 1143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SｺﾞｼｯｸM" panose="020B0600000000000000" pitchFamily="50" charset="-128"/>
                <a:ea typeface="HGSｺﾞｼｯｸM" panose="020B0600000000000000" pitchFamily="50" charset="-128"/>
              </a:rPr>
              <a:t>機関支援を受けた事業所数（確保）</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18" name="テキスト ボックス 17"/>
          <p:cNvSpPr txBox="1"/>
          <p:nvPr/>
        </p:nvSpPr>
        <p:spPr>
          <a:xfrm>
            <a:off x="5988444" y="3565574"/>
            <a:ext cx="1234794" cy="276999"/>
          </a:xfrm>
          <a:prstGeom prst="rect">
            <a:avLst/>
          </a:prstGeom>
          <a:solidFill>
            <a:schemeClr val="bg1"/>
          </a:solidFill>
          <a:ln>
            <a:solidFill>
              <a:schemeClr val="accent1">
                <a:shade val="50000"/>
              </a:schemeClr>
            </a:solidFill>
          </a:ln>
        </p:spPr>
        <p:txBody>
          <a:bodyPr wrap="square" rtlCol="0">
            <a:spAutoFit/>
          </a:bodyPr>
          <a:lstStyle/>
          <a:p>
            <a:r>
              <a:rPr kumimoji="1" lang="ja-JP" altLang="en-US" sz="1200" dirty="0" smtClean="0">
                <a:latin typeface="HGSｺﾞｼｯｸM" panose="020B0600000000000000" pitchFamily="50" charset="-128"/>
                <a:ea typeface="HGSｺﾞｼｯｸM" panose="020B0600000000000000" pitchFamily="50" charset="-128"/>
              </a:rPr>
              <a:t>成果指標</a:t>
            </a:r>
            <a:endParaRPr kumimoji="1" lang="ja-JP" altLang="en-US" sz="1200" dirty="0">
              <a:latin typeface="HGSｺﾞｼｯｸM" panose="020B0600000000000000" pitchFamily="50" charset="-128"/>
              <a:ea typeface="HGS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13</a:t>
            </a:r>
            <a:endParaRPr kumimoji="1" lang="ja-JP" altLang="en-US" dirty="0"/>
          </a:p>
        </p:txBody>
      </p:sp>
    </p:spTree>
    <p:extLst>
      <p:ext uri="{BB962C8B-B14F-4D97-AF65-F5344CB8AC3E}">
        <p14:creationId xmlns:p14="http://schemas.microsoft.com/office/powerpoint/2010/main" val="3544218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下矢印 4"/>
          <p:cNvSpPr/>
          <p:nvPr/>
        </p:nvSpPr>
        <p:spPr>
          <a:xfrm>
            <a:off x="2159732" y="-99392"/>
            <a:ext cx="4824536" cy="648072"/>
          </a:xfrm>
          <a:prstGeom prst="downArrow">
            <a:avLst>
              <a:gd name="adj1" fmla="val 50000"/>
              <a:gd name="adj2" fmla="val 6924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07505" y="793557"/>
            <a:ext cx="8928990" cy="5947811"/>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　療育拠点の中核的機能の維持</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err="1" smtClean="0">
                <a:solidFill>
                  <a:schemeClr val="tx1"/>
                </a:solidFill>
                <a:latin typeface="HGSｺﾞｼｯｸM" panose="020B0600000000000000" pitchFamily="50" charset="-128"/>
                <a:ea typeface="HGSｺﾞｼｯｸM" panose="020B0600000000000000" pitchFamily="50" charset="-128"/>
              </a:rPr>
              <a:t>障がい</a:t>
            </a:r>
            <a:r>
              <a:rPr lang="ja-JP" altLang="en-US" sz="1200" dirty="0" smtClean="0">
                <a:solidFill>
                  <a:schemeClr val="tx1"/>
                </a:solidFill>
                <a:latin typeface="HGSｺﾞｼｯｸM" panose="020B0600000000000000" pitchFamily="50" charset="-128"/>
                <a:ea typeface="HGSｺﾞｼｯｸM" panose="020B0600000000000000" pitchFamily="50" charset="-128"/>
              </a:rPr>
              <a:t>児通所支援事業所に対する機関支援</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府内６カ所の発達障がい児療育拠点が有する発達障がい児支援の専門的なノウハウを活用し、圏域内の児童発達支援セ</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ンター（</a:t>
            </a:r>
            <a:r>
              <a:rPr lang="en-US" altLang="ja-JP" sz="1200" dirty="0" smtClean="0">
                <a:solidFill>
                  <a:schemeClr val="tx1"/>
                </a:solidFill>
                <a:latin typeface="HGSｺﾞｼｯｸM" panose="020B0600000000000000" pitchFamily="50" charset="-128"/>
                <a:ea typeface="HGSｺﾞｼｯｸM" panose="020B0600000000000000" pitchFamily="50" charset="-128"/>
              </a:rPr>
              <a:t>※</a:t>
            </a:r>
            <a:r>
              <a:rPr lang="ja-JP" altLang="en-US" sz="1200" dirty="0" smtClean="0">
                <a:solidFill>
                  <a:schemeClr val="tx1"/>
                </a:solidFill>
                <a:latin typeface="HGSｺﾞｼｯｸM" panose="020B0600000000000000" pitchFamily="50" charset="-128"/>
                <a:ea typeface="HGSｺﾞｼｯｸM" panose="020B0600000000000000" pitchFamily="50" charset="-128"/>
              </a:rPr>
              <a:t>）、児童発達支援・放課後等デイサービス事業所等の</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障がい</a:t>
            </a:r>
            <a:r>
              <a:rPr lang="ja-JP" altLang="en-US" sz="1200" dirty="0" smtClean="0">
                <a:solidFill>
                  <a:schemeClr val="tx1"/>
                </a:solidFill>
                <a:latin typeface="HGSｺﾞｼｯｸM" panose="020B0600000000000000" pitchFamily="50" charset="-128"/>
                <a:ea typeface="HGSｺﾞｼｯｸM" panose="020B0600000000000000" pitchFamily="50" charset="-128"/>
              </a:rPr>
              <a:t>児通所支援事業所を対象とした機関支援を実施</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します。また、療育拠点と機関支援を受けた事業所を中心とした圏域</a:t>
            </a:r>
            <a:r>
              <a:rPr lang="ja-JP" altLang="en-US" sz="1200" dirty="0">
                <a:solidFill>
                  <a:schemeClr val="tx1"/>
                </a:solidFill>
                <a:latin typeface="HGSｺﾞｼｯｸM" panose="020B0600000000000000" pitchFamily="50" charset="-128"/>
                <a:ea typeface="HGSｺﾞｼｯｸM" panose="020B0600000000000000" pitchFamily="50" charset="-128"/>
              </a:rPr>
              <a:t>に</a:t>
            </a:r>
            <a:r>
              <a:rPr lang="ja-JP" altLang="en-US" sz="1200" dirty="0" smtClean="0">
                <a:solidFill>
                  <a:schemeClr val="tx1"/>
                </a:solidFill>
                <a:latin typeface="HGSｺﾞｼｯｸM" panose="020B0600000000000000" pitchFamily="50" charset="-128"/>
                <a:ea typeface="HGSｺﾞｼｯｸM" panose="020B0600000000000000" pitchFamily="50" charset="-128"/>
              </a:rPr>
              <a:t>おける事業所との連携を進め、発達障がい児支</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援の一層の充実を図ります</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市町村が実施する療育機会確保の取組に対する支援</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発達障</a:t>
            </a:r>
            <a:r>
              <a:rPr lang="ja-JP" altLang="en-US" sz="1200" dirty="0">
                <a:solidFill>
                  <a:schemeClr val="tx1"/>
                </a:solidFill>
                <a:latin typeface="HGSｺﾞｼｯｸM" panose="020B0600000000000000" pitchFamily="50" charset="-128"/>
                <a:ea typeface="HGSｺﾞｼｯｸM" panose="020B0600000000000000" pitchFamily="50" charset="-128"/>
              </a:rPr>
              <a:t>がいに特化</a:t>
            </a:r>
            <a:r>
              <a:rPr lang="ja-JP" altLang="en-US" sz="1200" dirty="0" smtClean="0">
                <a:solidFill>
                  <a:schemeClr val="tx1"/>
                </a:solidFill>
                <a:latin typeface="HGSｺﾞｼｯｸM" panose="020B0600000000000000" pitchFamily="50" charset="-128"/>
                <a:ea typeface="HGSｺﾞｼｯｸM" panose="020B0600000000000000" pitchFamily="50" charset="-128"/>
              </a:rPr>
              <a:t>した個別</a:t>
            </a:r>
            <a:r>
              <a:rPr lang="ja-JP" altLang="en-US" sz="1200" dirty="0">
                <a:solidFill>
                  <a:schemeClr val="tx1"/>
                </a:solidFill>
                <a:latin typeface="HGSｺﾞｼｯｸM" panose="020B0600000000000000" pitchFamily="50" charset="-128"/>
                <a:ea typeface="HGSｺﾞｼｯｸM" panose="020B0600000000000000" pitchFamily="50" charset="-128"/>
              </a:rPr>
              <a:t>プログラムに基づく専門療育の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機会を確保（療育拠点</a:t>
            </a:r>
            <a:r>
              <a:rPr lang="ja-JP" altLang="en-US" sz="1200" dirty="0">
                <a:solidFill>
                  <a:schemeClr val="tx1"/>
                </a:solidFill>
                <a:latin typeface="HGSｺﾞｼｯｸM" panose="020B0600000000000000" pitchFamily="50" charset="-128"/>
                <a:ea typeface="HGSｺﾞｼｯｸM" panose="020B0600000000000000" pitchFamily="50" charset="-128"/>
              </a:rPr>
              <a:t>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活用や市町村が独自に確保）する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市町村の取組を支援してきました。引き続きより身近な場所での機会確保が進むよう支援に努めます。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a:solidFill>
                <a:schemeClr val="accent6"/>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pPr>
              <a:lnSpc>
                <a:spcPct val="150000"/>
              </a:lnSpc>
            </a:pP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nSpc>
                <a:spcPct val="150000"/>
              </a:lnSpc>
            </a:pP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nSpc>
                <a:spcPct val="150000"/>
              </a:lnSpc>
            </a:pP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a:lnSpc>
                <a:spcPct val="150000"/>
              </a:lnSpc>
            </a:pPr>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pPr>
              <a:lnSpc>
                <a:spcPct val="150000"/>
              </a:lnSpc>
            </a:pP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p:txBody>
      </p:sp>
      <p:sp>
        <p:nvSpPr>
          <p:cNvPr id="7" name="テキスト ボックス 6"/>
          <p:cNvSpPr txBox="1"/>
          <p:nvPr/>
        </p:nvSpPr>
        <p:spPr>
          <a:xfrm>
            <a:off x="107505" y="591579"/>
            <a:ext cx="4284742" cy="403957"/>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今後取り組む施策</a:t>
            </a:r>
            <a:endParaRPr kumimoji="1" lang="en-US" altLang="ja-JP" sz="1600" b="1" dirty="0" smtClean="0">
              <a:latin typeface="HGSｺﾞｼｯｸM" panose="020B0600000000000000" pitchFamily="50" charset="-128"/>
              <a:ea typeface="HGSｺﾞｼｯｸM" panose="020B0600000000000000" pitchFamily="50" charset="-128"/>
            </a:endParaRPr>
          </a:p>
        </p:txBody>
      </p:sp>
      <p:sp>
        <p:nvSpPr>
          <p:cNvPr id="2" name="角丸四角形 1"/>
          <p:cNvSpPr/>
          <p:nvPr/>
        </p:nvSpPr>
        <p:spPr>
          <a:xfrm>
            <a:off x="395537" y="4949403"/>
            <a:ext cx="7996004" cy="1692772"/>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726846" y="4944768"/>
            <a:ext cx="4680520" cy="307777"/>
          </a:xfrm>
          <a:prstGeom prst="rect">
            <a:avLst/>
          </a:prstGeom>
          <a:noFill/>
        </p:spPr>
        <p:txBody>
          <a:bodyPr wrap="square" rtlCol="0">
            <a:spAutoFit/>
          </a:bodyPr>
          <a:lstStyle/>
          <a:p>
            <a:r>
              <a:rPr kumimoji="1" lang="ja-JP" altLang="en-US" sz="1400" u="sng" dirty="0" smtClean="0">
                <a:latin typeface="HGSｺﾞｼｯｸM" panose="020B0600000000000000" pitchFamily="50" charset="-128"/>
                <a:ea typeface="HGSｺﾞｼｯｸM" panose="020B0600000000000000" pitchFamily="50" charset="-128"/>
              </a:rPr>
              <a:t>コラム：大阪府発達障がい児療育拠点について</a:t>
            </a:r>
            <a:endParaRPr kumimoji="1" lang="ja-JP" altLang="en-US" sz="1400" u="sng" dirty="0">
              <a:latin typeface="HGSｺﾞｼｯｸM" panose="020B0600000000000000" pitchFamily="50" charset="-128"/>
              <a:ea typeface="HGSｺﾞｼｯｸM" panose="020B0600000000000000" pitchFamily="50" charset="-128"/>
            </a:endParaRPr>
          </a:p>
        </p:txBody>
      </p:sp>
      <p:sp>
        <p:nvSpPr>
          <p:cNvPr id="8" name="テキスト ボックス 7"/>
          <p:cNvSpPr txBox="1"/>
          <p:nvPr/>
        </p:nvSpPr>
        <p:spPr>
          <a:xfrm>
            <a:off x="542668" y="5284988"/>
            <a:ext cx="7848872" cy="1384995"/>
          </a:xfrm>
          <a:prstGeom prst="rect">
            <a:avLst/>
          </a:prstGeom>
          <a:noFill/>
        </p:spPr>
        <p:txBody>
          <a:bodyPr wrap="square" rtlCol="0">
            <a:spAutoFit/>
          </a:bodyPr>
          <a:lstStyle/>
          <a:p>
            <a:r>
              <a:rPr kumimoji="1" lang="ja-JP" altLang="en-US" sz="1200" dirty="0" smtClean="0">
                <a:latin typeface="HGSｺﾞｼｯｸM" panose="020B0600000000000000" pitchFamily="50" charset="-128"/>
                <a:ea typeface="HGSｺﾞｼｯｸM" panose="020B0600000000000000" pitchFamily="50" charset="-128"/>
              </a:rPr>
              <a:t>◇平成</a:t>
            </a:r>
            <a:r>
              <a:rPr kumimoji="1" lang="en-US" altLang="ja-JP" sz="1200" dirty="0" smtClean="0">
                <a:latin typeface="HGSｺﾞｼｯｸM" panose="020B0600000000000000" pitchFamily="50" charset="-128"/>
                <a:ea typeface="HGSｺﾞｼｯｸM" panose="020B0600000000000000" pitchFamily="50" charset="-128"/>
              </a:rPr>
              <a:t>17</a:t>
            </a:r>
            <a:r>
              <a:rPr kumimoji="1" lang="ja-JP" altLang="en-US" sz="1200" dirty="0" smtClean="0">
                <a:latin typeface="HGSｺﾞｼｯｸM" panose="020B0600000000000000" pitchFamily="50" charset="-128"/>
                <a:ea typeface="HGSｺﾞｼｯｸM" panose="020B0600000000000000" pitchFamily="50" charset="-128"/>
              </a:rPr>
              <a:t>年から</a:t>
            </a:r>
            <a:r>
              <a:rPr kumimoji="1" lang="en-US" altLang="ja-JP" sz="1200" dirty="0" smtClean="0">
                <a:latin typeface="HGSｺﾞｼｯｸM" panose="020B0600000000000000" pitchFamily="50" charset="-128"/>
                <a:ea typeface="HGSｺﾞｼｯｸM" panose="020B0600000000000000" pitchFamily="50" charset="-128"/>
              </a:rPr>
              <a:t>21</a:t>
            </a:r>
            <a:r>
              <a:rPr kumimoji="1" lang="ja-JP" altLang="en-US" sz="1200" dirty="0" smtClean="0">
                <a:latin typeface="HGSｺﾞｼｯｸM" panose="020B0600000000000000" pitchFamily="50" charset="-128"/>
                <a:ea typeface="HGSｺﾞｼｯｸM" panose="020B0600000000000000" pitchFamily="50" charset="-128"/>
              </a:rPr>
              <a:t>年にかけて発達障がい児の個別療育を実施する拠点として、大阪府が複数の社会福祉法人に</a:t>
            </a:r>
            <a:endParaRPr kumimoji="1" lang="en-US" altLang="ja-JP" sz="1200" dirty="0" smtClean="0">
              <a:latin typeface="HGSｺﾞｼｯｸM" panose="020B0600000000000000" pitchFamily="50" charset="-128"/>
              <a:ea typeface="HGSｺﾞｼｯｸM" panose="020B0600000000000000" pitchFamily="50" charset="-128"/>
            </a:endParaRPr>
          </a:p>
          <a:p>
            <a:r>
              <a:rPr lang="ja-JP" altLang="en-US" sz="1200" dirty="0">
                <a:latin typeface="HGSｺﾞｼｯｸM" panose="020B0600000000000000" pitchFamily="50" charset="-128"/>
                <a:ea typeface="HGSｺﾞｼｯｸM" panose="020B0600000000000000" pitchFamily="50" charset="-128"/>
              </a:rPr>
              <a:t>　</a:t>
            </a:r>
            <a:r>
              <a:rPr lang="ja-JP" altLang="en-US" sz="1200" dirty="0" smtClean="0">
                <a:latin typeface="HGSｺﾞｼｯｸM" panose="020B0600000000000000" pitchFamily="50" charset="-128"/>
                <a:ea typeface="HGSｺﾞｼｯｸM" panose="020B0600000000000000" pitchFamily="50" charset="-128"/>
              </a:rPr>
              <a:t>委託して府内</a:t>
            </a:r>
            <a:r>
              <a:rPr lang="en-US" altLang="ja-JP" sz="1200" dirty="0" smtClean="0">
                <a:latin typeface="HGSｺﾞｼｯｸM" panose="020B0600000000000000" pitchFamily="50" charset="-128"/>
                <a:ea typeface="HGSｺﾞｼｯｸM" panose="020B0600000000000000" pitchFamily="50" charset="-128"/>
              </a:rPr>
              <a:t>6</a:t>
            </a:r>
            <a:r>
              <a:rPr lang="ja-JP" altLang="en-US" sz="1200" dirty="0" smtClean="0">
                <a:latin typeface="HGSｺﾞｼｯｸM" panose="020B0600000000000000" pitchFamily="50" charset="-128"/>
                <a:ea typeface="HGSｺﾞｼｯｸM" panose="020B0600000000000000" pitchFamily="50" charset="-128"/>
              </a:rPr>
              <a:t>カ所に設置しました。</a:t>
            </a:r>
            <a:endParaRPr lang="en-US" altLang="ja-JP" sz="1200" dirty="0" smtClean="0">
              <a:latin typeface="HGSｺﾞｼｯｸM" panose="020B0600000000000000" pitchFamily="50" charset="-128"/>
              <a:ea typeface="HGSｺﾞｼｯｸM" panose="020B0600000000000000" pitchFamily="50" charset="-128"/>
            </a:endParaRPr>
          </a:p>
          <a:p>
            <a:r>
              <a:rPr lang="ja-JP" altLang="en-US" sz="1200" dirty="0" smtClean="0">
                <a:latin typeface="HGSｺﾞｼｯｸM" panose="020B0600000000000000" pitchFamily="50" charset="-128"/>
                <a:ea typeface="HGSｺﾞｼｯｸM" panose="020B0600000000000000" pitchFamily="50" charset="-128"/>
              </a:rPr>
              <a:t>◇平成</a:t>
            </a:r>
            <a:r>
              <a:rPr lang="en-US" altLang="ja-JP" sz="1200" dirty="0" smtClean="0">
                <a:latin typeface="HGSｺﾞｼｯｸM" panose="020B0600000000000000" pitchFamily="50" charset="-128"/>
                <a:ea typeface="HGSｺﾞｼｯｸM" panose="020B0600000000000000" pitchFamily="50" charset="-128"/>
              </a:rPr>
              <a:t>24</a:t>
            </a:r>
            <a:r>
              <a:rPr lang="ja-JP" altLang="en-US" sz="1200" dirty="0" smtClean="0">
                <a:latin typeface="HGSｺﾞｼｯｸM" panose="020B0600000000000000" pitchFamily="50" charset="-128"/>
                <a:ea typeface="HGSｺﾞｼｯｸM" panose="020B0600000000000000" pitchFamily="50" charset="-128"/>
              </a:rPr>
              <a:t>年の児童福祉法改正以降は、各市町村の委託事業として個別療育を実施しています。</a:t>
            </a:r>
            <a:endParaRPr lang="en-US" altLang="ja-JP" sz="1200" dirty="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◇単に子どもの療育を実施するだけではなく、保護者支援を組み合わせて親子を支援することで、療育の効果を</a:t>
            </a:r>
            <a:endParaRPr kumimoji="1" lang="en-US" altLang="ja-JP" sz="1200" dirty="0" smtClean="0">
              <a:latin typeface="HGSｺﾞｼｯｸM" panose="020B0600000000000000" pitchFamily="50" charset="-128"/>
              <a:ea typeface="HGSｺﾞｼｯｸM" panose="020B0600000000000000" pitchFamily="50" charset="-128"/>
            </a:endParaRPr>
          </a:p>
          <a:p>
            <a:r>
              <a:rPr lang="ja-JP" altLang="en-US" sz="1200" dirty="0">
                <a:latin typeface="HGSｺﾞｼｯｸM" panose="020B0600000000000000" pitchFamily="50" charset="-128"/>
                <a:ea typeface="HGSｺﾞｼｯｸM" panose="020B0600000000000000" pitchFamily="50" charset="-128"/>
              </a:rPr>
              <a:t>　</a:t>
            </a:r>
            <a:r>
              <a:rPr kumimoji="1" lang="ja-JP" altLang="en-US" sz="1200" dirty="0" smtClean="0">
                <a:latin typeface="HGSｺﾞｼｯｸM" panose="020B0600000000000000" pitchFamily="50" charset="-128"/>
                <a:ea typeface="HGSｺﾞｼｯｸM" panose="020B0600000000000000" pitchFamily="50" charset="-128"/>
              </a:rPr>
              <a:t>生活の場にも汎化させ、自立を支援しています。</a:t>
            </a:r>
            <a:endParaRPr kumimoji="1" lang="en-US" altLang="ja-JP" sz="1200" dirty="0" smtClean="0">
              <a:latin typeface="HGSｺﾞｼｯｸM" panose="020B0600000000000000" pitchFamily="50" charset="-128"/>
              <a:ea typeface="HGSｺﾞｼｯｸM" panose="020B0600000000000000" pitchFamily="50" charset="-128"/>
            </a:endParaRPr>
          </a:p>
          <a:p>
            <a:r>
              <a:rPr lang="ja-JP" altLang="en-US" sz="1200" dirty="0" smtClean="0">
                <a:latin typeface="HGSｺﾞｼｯｸM" panose="020B0600000000000000" pitchFamily="50" charset="-128"/>
                <a:ea typeface="HGSｺﾞｼｯｸM" panose="020B0600000000000000" pitchFamily="50" charset="-128"/>
              </a:rPr>
              <a:t>◇こうした発達障がい児支援の専門性と実績を生かした、各圏域内の</a:t>
            </a:r>
            <a:r>
              <a:rPr lang="ja-JP" altLang="en-US" sz="1200" dirty="0" err="1" smtClean="0">
                <a:latin typeface="HGSｺﾞｼｯｸM" panose="020B0600000000000000" pitchFamily="50" charset="-128"/>
                <a:ea typeface="HGSｺﾞｼｯｸM" panose="020B0600000000000000" pitchFamily="50" charset="-128"/>
              </a:rPr>
              <a:t>障がい</a:t>
            </a:r>
            <a:r>
              <a:rPr lang="ja-JP" altLang="en-US" sz="1200" dirty="0" smtClean="0">
                <a:latin typeface="HGSｺﾞｼｯｸM" panose="020B0600000000000000" pitchFamily="50" charset="-128"/>
                <a:ea typeface="HGSｺﾞｼｯｸM" panose="020B0600000000000000" pitchFamily="50" charset="-128"/>
              </a:rPr>
              <a:t>児通所支援事業者への機関支援を、</a:t>
            </a:r>
            <a:endParaRPr lang="en-US" altLang="ja-JP" sz="1200" dirty="0" smtClean="0">
              <a:latin typeface="HGSｺﾞｼｯｸM" panose="020B0600000000000000" pitchFamily="50" charset="-128"/>
              <a:ea typeface="HGSｺﾞｼｯｸM" panose="020B0600000000000000" pitchFamily="50" charset="-128"/>
            </a:endParaRPr>
          </a:p>
          <a:p>
            <a:r>
              <a:rPr lang="ja-JP" altLang="en-US" sz="1200" dirty="0">
                <a:latin typeface="HGSｺﾞｼｯｸM" panose="020B0600000000000000" pitchFamily="50" charset="-128"/>
                <a:ea typeface="HGSｺﾞｼｯｸM" panose="020B0600000000000000" pitchFamily="50" charset="-128"/>
              </a:rPr>
              <a:t>　</a:t>
            </a:r>
            <a:r>
              <a:rPr lang="ja-JP" altLang="en-US" sz="1200" dirty="0" smtClean="0">
                <a:latin typeface="HGSｺﾞｼｯｸM" panose="020B0600000000000000" pitchFamily="50" charset="-128"/>
                <a:ea typeface="HGSｺﾞｼｯｸM" panose="020B0600000000000000" pitchFamily="50" charset="-128"/>
              </a:rPr>
              <a:t>府から委託しています。</a:t>
            </a:r>
            <a:endParaRPr kumimoji="1" lang="ja-JP" altLang="en-US" sz="1200" dirty="0">
              <a:latin typeface="HGSｺﾞｼｯｸM" panose="020B0600000000000000" pitchFamily="50" charset="-128"/>
              <a:ea typeface="HGS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p>
            <a:r>
              <a:rPr kumimoji="1" lang="en-US" altLang="ja-JP" dirty="0" smtClean="0"/>
              <a:t>14</a:t>
            </a:r>
            <a:endParaRPr kumimoji="1" lang="ja-JP" altLang="en-US" dirty="0"/>
          </a:p>
        </p:txBody>
      </p:sp>
      <p:sp>
        <p:nvSpPr>
          <p:cNvPr id="9" name="正方形/長方形 8"/>
          <p:cNvSpPr/>
          <p:nvPr/>
        </p:nvSpPr>
        <p:spPr>
          <a:xfrm>
            <a:off x="758692" y="3001320"/>
            <a:ext cx="8205796" cy="6480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ja-JP" sz="1050" dirty="0">
                <a:solidFill>
                  <a:schemeClr val="tx1"/>
                </a:solidFill>
                <a:latin typeface="HGSｺﾞｼｯｸM" panose="020B0600000000000000" pitchFamily="50" charset="-128"/>
                <a:ea typeface="HGSｺﾞｼｯｸM" panose="020B0600000000000000" pitchFamily="50" charset="-128"/>
              </a:rPr>
              <a:t>※</a:t>
            </a:r>
            <a:r>
              <a:rPr lang="ja-JP" altLang="en-US" sz="1050" dirty="0">
                <a:solidFill>
                  <a:schemeClr val="tx1"/>
                </a:solidFill>
                <a:latin typeface="HGSｺﾞｼｯｸM" panose="020B0600000000000000" pitchFamily="50" charset="-128"/>
                <a:ea typeface="HGSｺﾞｼｯｸM" panose="020B0600000000000000" pitchFamily="50" charset="-128"/>
              </a:rPr>
              <a:t>平成</a:t>
            </a:r>
            <a:r>
              <a:rPr lang="en-US" altLang="ja-JP" sz="1050" dirty="0">
                <a:solidFill>
                  <a:schemeClr val="tx1"/>
                </a:solidFill>
                <a:latin typeface="HGSｺﾞｼｯｸM" panose="020B0600000000000000" pitchFamily="50" charset="-128"/>
                <a:ea typeface="HGSｺﾞｼｯｸM" panose="020B0600000000000000" pitchFamily="50" charset="-128"/>
              </a:rPr>
              <a:t>30</a:t>
            </a:r>
            <a:r>
              <a:rPr lang="ja-JP" altLang="en-US" sz="1050" dirty="0">
                <a:solidFill>
                  <a:schemeClr val="tx1"/>
                </a:solidFill>
                <a:latin typeface="HGSｺﾞｼｯｸM" panose="020B0600000000000000" pitchFamily="50" charset="-128"/>
                <a:ea typeface="HGSｺﾞｼｯｸM" panose="020B0600000000000000" pitchFamily="50" charset="-128"/>
              </a:rPr>
              <a:t>年度からの第１期</a:t>
            </a:r>
            <a:r>
              <a:rPr lang="ja-JP" altLang="en-US" sz="1050" dirty="0" err="1">
                <a:solidFill>
                  <a:schemeClr val="tx1"/>
                </a:solidFill>
                <a:latin typeface="HGSｺﾞｼｯｸM" panose="020B0600000000000000" pitchFamily="50" charset="-128"/>
                <a:ea typeface="HGSｺﾞｼｯｸM" panose="020B0600000000000000" pitchFamily="50" charset="-128"/>
              </a:rPr>
              <a:t>障がい</a:t>
            </a:r>
            <a:r>
              <a:rPr lang="ja-JP" altLang="en-US" sz="1050" dirty="0">
                <a:solidFill>
                  <a:schemeClr val="tx1"/>
                </a:solidFill>
                <a:latin typeface="HGSｺﾞｼｯｸM" panose="020B0600000000000000" pitchFamily="50" charset="-128"/>
                <a:ea typeface="HGSｺﾞｼｯｸM" panose="020B0600000000000000" pitchFamily="50" charset="-128"/>
              </a:rPr>
              <a:t>児福祉計画に関する国の基本指針では、平成</a:t>
            </a:r>
            <a:r>
              <a:rPr lang="en-US" altLang="ja-JP" sz="1050" dirty="0">
                <a:solidFill>
                  <a:schemeClr val="tx1"/>
                </a:solidFill>
                <a:latin typeface="HGSｺﾞｼｯｸM" panose="020B0600000000000000" pitchFamily="50" charset="-128"/>
                <a:ea typeface="HGSｺﾞｼｯｸM" panose="020B0600000000000000" pitchFamily="50" charset="-128"/>
              </a:rPr>
              <a:t>32</a:t>
            </a:r>
            <a:r>
              <a:rPr lang="ja-JP" altLang="en-US" sz="1050" dirty="0">
                <a:solidFill>
                  <a:schemeClr val="tx1"/>
                </a:solidFill>
                <a:latin typeface="HGSｺﾞｼｯｸM" panose="020B0600000000000000" pitchFamily="50" charset="-128"/>
                <a:ea typeface="HGSｺﾞｼｯｸM" panose="020B0600000000000000" pitchFamily="50" charset="-128"/>
              </a:rPr>
              <a:t>年度末までに各市町村に少なく</a:t>
            </a:r>
            <a:r>
              <a:rPr lang="ja-JP" altLang="en-US" sz="1050" dirty="0" smtClean="0">
                <a:solidFill>
                  <a:schemeClr val="tx1"/>
                </a:solidFill>
                <a:latin typeface="HGSｺﾞｼｯｸM" panose="020B0600000000000000" pitchFamily="50" charset="-128"/>
                <a:ea typeface="HGSｺﾞｼｯｸM" panose="020B0600000000000000" pitchFamily="50" charset="-128"/>
              </a:rPr>
              <a:t>とも</a:t>
            </a:r>
            <a:r>
              <a:rPr lang="ja-JP" altLang="en-US" sz="1050" dirty="0">
                <a:solidFill>
                  <a:schemeClr val="tx1"/>
                </a:solidFill>
                <a:latin typeface="HGSｺﾞｼｯｸM" panose="020B0600000000000000" pitchFamily="50" charset="-128"/>
                <a:ea typeface="HGSｺﾞｼｯｸM" panose="020B0600000000000000" pitchFamily="50" charset="-128"/>
              </a:rPr>
              <a:t>１か所以上設置することを基本とするとされ、府においても同様の考え方をして</a:t>
            </a:r>
            <a:r>
              <a:rPr lang="ja-JP" altLang="en-US" sz="1050" dirty="0" smtClean="0">
                <a:solidFill>
                  <a:schemeClr val="tx1"/>
                </a:solidFill>
                <a:latin typeface="HGSｺﾞｼｯｸM" panose="020B0600000000000000" pitchFamily="50" charset="-128"/>
                <a:ea typeface="HGSｺﾞｼｯｸM" panose="020B0600000000000000" pitchFamily="50" charset="-128"/>
              </a:rPr>
              <a:t>います。</a:t>
            </a:r>
            <a:endParaRPr lang="en-US" altLang="ja-JP" sz="1050" dirty="0">
              <a:solidFill>
                <a:schemeClr val="tx1"/>
              </a:solidFill>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3946001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41156" y="116632"/>
            <a:ext cx="7461687"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（３）教育分野における支援の充実</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107504" y="1207435"/>
            <a:ext cx="4315722" cy="5173893"/>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（現　状）</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smtClean="0">
                <a:solidFill>
                  <a:schemeClr val="tx1"/>
                </a:solidFill>
                <a:latin typeface="HGSｺﾞｼｯｸM" panose="020B0600000000000000" pitchFamily="50" charset="-128"/>
                <a:ea typeface="HGSｺﾞｼｯｸM" panose="020B0600000000000000" pitchFamily="50" charset="-128"/>
              </a:rPr>
              <a:t>通常の学級に在籍する児童生徒への支援については、実践研究校園での研究成果をとりまとめ、各学校園へ普及を図っている。また、平成</a:t>
            </a:r>
            <a:r>
              <a:rPr lang="en-US" altLang="ja-JP" sz="1200" dirty="0" smtClean="0">
                <a:solidFill>
                  <a:schemeClr val="tx1"/>
                </a:solidFill>
                <a:latin typeface="HGSｺﾞｼｯｸM" panose="020B0600000000000000" pitchFamily="50" charset="-128"/>
                <a:ea typeface="HGSｺﾞｼｯｸM" panose="020B0600000000000000" pitchFamily="50" charset="-128"/>
              </a:rPr>
              <a:t>27</a:t>
            </a:r>
            <a:r>
              <a:rPr lang="ja-JP" altLang="en-US" sz="1200" dirty="0" smtClean="0">
                <a:solidFill>
                  <a:schemeClr val="tx1"/>
                </a:solidFill>
                <a:latin typeface="HGSｺﾞｼｯｸM" panose="020B0600000000000000" pitchFamily="50" charset="-128"/>
                <a:ea typeface="HGSｺﾞｼｯｸM" panose="020B0600000000000000" pitchFamily="50" charset="-128"/>
              </a:rPr>
              <a:t>年度に全市町村に小・中学校の通級指導教室を設置した。</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smtClean="0">
                <a:solidFill>
                  <a:schemeClr val="tx1"/>
                </a:solidFill>
                <a:latin typeface="HGSｺﾞｼｯｸM" panose="020B0600000000000000" pitchFamily="50" charset="-128"/>
                <a:ea typeface="HGSｺﾞｼｯｸM" panose="020B0600000000000000" pitchFamily="50" charset="-128"/>
              </a:rPr>
              <a:t>高等学校においては、高校生活支援カードの導入等により個別の教育支援計画を作成する学校が増加。また、研究校では生徒の特性把握の手法についての理解が進んだ。</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：個別の教育支援計画作成　</a:t>
            </a:r>
            <a:r>
              <a:rPr lang="en-US" altLang="ja-JP" sz="1200" dirty="0" smtClean="0">
                <a:solidFill>
                  <a:schemeClr val="tx1"/>
                </a:solidFill>
                <a:latin typeface="HGSｺﾞｼｯｸM" panose="020B0600000000000000" pitchFamily="50" charset="-128"/>
                <a:ea typeface="HGSｺﾞｼｯｸM" panose="020B0600000000000000" pitchFamily="50" charset="-128"/>
              </a:rPr>
              <a:t>H25 47.1%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en-US" altLang="ja-JP" sz="1200" dirty="0" smtClean="0">
                <a:solidFill>
                  <a:schemeClr val="tx1"/>
                </a:solidFill>
                <a:latin typeface="HGSｺﾞｼｯｸM" panose="020B0600000000000000" pitchFamily="50" charset="-128"/>
                <a:ea typeface="HGSｺﾞｼｯｸM" panose="020B0600000000000000" pitchFamily="50" charset="-128"/>
              </a:rPr>
              <a:t>H28 66.7%</a:t>
            </a: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（課題）</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err="1" smtClean="0">
                <a:solidFill>
                  <a:schemeClr val="tx1"/>
                </a:solidFill>
                <a:latin typeface="HGSｺﾞｼｯｸM" panose="020B0600000000000000" pitchFamily="50" charset="-128"/>
                <a:ea typeface="HGSｺﾞｼｯｸM" panose="020B0600000000000000" pitchFamily="50" charset="-128"/>
              </a:rPr>
              <a:t>障がい</a:t>
            </a:r>
            <a:r>
              <a:rPr lang="ja-JP" altLang="en-US" sz="1200" dirty="0" smtClean="0">
                <a:solidFill>
                  <a:schemeClr val="tx1"/>
                </a:solidFill>
                <a:latin typeface="HGSｺﾞｼｯｸM" panose="020B0600000000000000" pitchFamily="50" charset="-128"/>
                <a:ea typeface="HGSｺﾞｼｯｸM" panose="020B0600000000000000" pitchFamily="50" charset="-128"/>
              </a:rPr>
              <a:t>理解の一層の推進と、支援方法の普及（私立学校や大学も含む）、個別の教育支援計画の作成と活用を一層促進する必要</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9" name="正方形/長方形 8"/>
          <p:cNvSpPr/>
          <p:nvPr/>
        </p:nvSpPr>
        <p:spPr>
          <a:xfrm>
            <a:off x="4571998" y="1216302"/>
            <a:ext cx="4464497" cy="5165026"/>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a:solidFill>
                  <a:schemeClr val="tx1"/>
                </a:solidFill>
                <a:latin typeface="HGSｺﾞｼｯｸM" panose="020B0600000000000000" pitchFamily="50" charset="-128"/>
                <a:ea typeface="HGSｺﾞｼｯｸM" panose="020B0600000000000000" pitchFamily="50" charset="-128"/>
              </a:rPr>
              <a:t>支援が必要な子どもが在籍している</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全ての学校園で個別の教育支援計画が作成されて</a:t>
            </a:r>
            <a:r>
              <a:rPr lang="ja-JP" altLang="en-US" sz="1200" dirty="0" smtClean="0">
                <a:solidFill>
                  <a:schemeClr val="tx1"/>
                </a:solidFill>
                <a:latin typeface="HGSｺﾞｼｯｸM" panose="020B0600000000000000" pitchFamily="50" charset="-128"/>
                <a:ea typeface="HGSｺﾞｼｯｸM" panose="020B0600000000000000" pitchFamily="50" charset="-128"/>
              </a:rPr>
              <a:t>いる。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a:solidFill>
                  <a:schemeClr val="tx1"/>
                </a:solidFill>
                <a:latin typeface="HGSｺﾞｼｯｸM" panose="020B0600000000000000" pitchFamily="50" charset="-128"/>
                <a:ea typeface="HGSｺﾞｼｯｸM" panose="020B0600000000000000" pitchFamily="50" charset="-128"/>
              </a:rPr>
              <a:t>全ての学校園で発達障がいの理解が進み、支援方法の普及や個別の教育支援計画の活用などによって適切な支援が行われている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ja-JP" altLang="en-US"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p:txBody>
      </p:sp>
      <p:sp>
        <p:nvSpPr>
          <p:cNvPr id="10" name="テキスト ボックス 9"/>
          <p:cNvSpPr txBox="1"/>
          <p:nvPr/>
        </p:nvSpPr>
        <p:spPr>
          <a:xfrm>
            <a:off x="107505" y="733999"/>
            <a:ext cx="4284742"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現状と課題</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2" name="テキスト ボックス 11"/>
          <p:cNvSpPr txBox="1"/>
          <p:nvPr/>
        </p:nvSpPr>
        <p:spPr>
          <a:xfrm>
            <a:off x="4571997" y="754637"/>
            <a:ext cx="4464497"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目指すべき姿</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1" name="下矢印 10"/>
          <p:cNvSpPr/>
          <p:nvPr/>
        </p:nvSpPr>
        <p:spPr>
          <a:xfrm>
            <a:off x="6390923" y="3438775"/>
            <a:ext cx="778515" cy="36004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860032" y="4077072"/>
            <a:ext cx="3888432" cy="1434819"/>
          </a:xfrm>
          <a:prstGeom prst="roundRect">
            <a:avLst>
              <a:gd name="adj" fmla="val 1143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SｺﾞｼｯｸM" panose="020B0600000000000000" pitchFamily="50" charset="-128"/>
                <a:ea typeface="HGSｺﾞｼｯｸM" panose="020B0600000000000000" pitchFamily="50" charset="-128"/>
              </a:rPr>
              <a:t>個別の教育支援計画の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作成・</a:t>
            </a:r>
            <a:r>
              <a:rPr lang="ja-JP" altLang="en-US" sz="1200" dirty="0">
                <a:solidFill>
                  <a:schemeClr val="tx1"/>
                </a:solidFill>
                <a:latin typeface="HGSｺﾞｼｯｸM" panose="020B0600000000000000" pitchFamily="50" charset="-128"/>
                <a:ea typeface="HGSｺﾞｼｯｸM" panose="020B0600000000000000" pitchFamily="50" charset="-128"/>
              </a:rPr>
              <a:t>活用（拡充）</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14" name="テキスト ボックス 13"/>
          <p:cNvSpPr txBox="1"/>
          <p:nvPr/>
        </p:nvSpPr>
        <p:spPr>
          <a:xfrm>
            <a:off x="4853652" y="3938572"/>
            <a:ext cx="1234794" cy="276999"/>
          </a:xfrm>
          <a:prstGeom prst="rect">
            <a:avLst/>
          </a:prstGeom>
          <a:solidFill>
            <a:schemeClr val="bg1"/>
          </a:solidFill>
          <a:ln>
            <a:solidFill>
              <a:schemeClr val="accent1">
                <a:shade val="50000"/>
              </a:schemeClr>
            </a:solidFill>
          </a:ln>
        </p:spPr>
        <p:txBody>
          <a:bodyPr wrap="square" rtlCol="0">
            <a:spAutoFit/>
          </a:bodyPr>
          <a:lstStyle/>
          <a:p>
            <a:r>
              <a:rPr kumimoji="1" lang="ja-JP" altLang="en-US" sz="1200" dirty="0" smtClean="0">
                <a:latin typeface="HGSｺﾞｼｯｸM" panose="020B0600000000000000" pitchFamily="50" charset="-128"/>
                <a:ea typeface="HGSｺﾞｼｯｸM" panose="020B0600000000000000" pitchFamily="50" charset="-128"/>
              </a:rPr>
              <a:t>成果指標</a:t>
            </a:r>
            <a:endParaRPr kumimoji="1" lang="ja-JP" altLang="en-US" sz="1200" dirty="0">
              <a:latin typeface="HGSｺﾞｼｯｸM" panose="020B0600000000000000" pitchFamily="50" charset="-128"/>
              <a:ea typeface="HGSｺﾞｼｯｸM" panose="020B0600000000000000" pitchFamily="50" charset="-128"/>
            </a:endParaRPr>
          </a:p>
        </p:txBody>
      </p:sp>
      <p:sp>
        <p:nvSpPr>
          <p:cNvPr id="3" name="スライド番号プレースホルダー 2"/>
          <p:cNvSpPr>
            <a:spLocks noGrp="1"/>
          </p:cNvSpPr>
          <p:nvPr>
            <p:ph type="sldNum" sz="quarter" idx="12"/>
          </p:nvPr>
        </p:nvSpPr>
        <p:spPr/>
        <p:txBody>
          <a:bodyPr/>
          <a:lstStyle/>
          <a:p>
            <a:r>
              <a:rPr kumimoji="1" lang="en-US" altLang="ja-JP" dirty="0" smtClean="0"/>
              <a:t>15</a:t>
            </a:r>
            <a:endParaRPr kumimoji="1" lang="ja-JP" altLang="en-US" dirty="0"/>
          </a:p>
        </p:txBody>
      </p:sp>
    </p:spTree>
    <p:extLst>
      <p:ext uri="{BB962C8B-B14F-4D97-AF65-F5344CB8AC3E}">
        <p14:creationId xmlns:p14="http://schemas.microsoft.com/office/powerpoint/2010/main" val="36218496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下矢印 4"/>
          <p:cNvSpPr/>
          <p:nvPr/>
        </p:nvSpPr>
        <p:spPr>
          <a:xfrm>
            <a:off x="2159732" y="-99392"/>
            <a:ext cx="4824536" cy="648072"/>
          </a:xfrm>
          <a:prstGeom prst="downArrow">
            <a:avLst>
              <a:gd name="adj1" fmla="val 50000"/>
              <a:gd name="adj2" fmla="val 6924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07505" y="980728"/>
            <a:ext cx="8928990" cy="6048672"/>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a:solidFill>
                  <a:schemeClr val="tx1"/>
                </a:solidFill>
                <a:latin typeface="HGSｺﾞｼｯｸM" panose="020B0600000000000000" pitchFamily="50" charset="-128"/>
                <a:ea typeface="HGSｺﾞｼｯｸM" panose="020B0600000000000000" pitchFamily="50" charset="-128"/>
              </a:rPr>
              <a:t>支援学校のセンター的機能の発揮</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　府立支援学校</a:t>
            </a:r>
            <a:r>
              <a:rPr lang="ja-JP" altLang="en-US" sz="1200" dirty="0" smtClean="0">
                <a:solidFill>
                  <a:schemeClr val="tx1"/>
                </a:solidFill>
                <a:latin typeface="HGSｺﾞｼｯｸM" panose="020B0600000000000000" pitchFamily="50" charset="-128"/>
                <a:ea typeface="HGSｺﾞｼｯｸM" panose="020B0600000000000000" pitchFamily="50" charset="-128"/>
              </a:rPr>
              <a:t>が支援</a:t>
            </a:r>
            <a:r>
              <a:rPr lang="ja-JP" altLang="en-US" sz="1200" dirty="0">
                <a:solidFill>
                  <a:schemeClr val="tx1"/>
                </a:solidFill>
                <a:latin typeface="HGSｺﾞｼｯｸM" panose="020B0600000000000000" pitchFamily="50" charset="-128"/>
                <a:ea typeface="HGSｺﾞｼｯｸM" panose="020B0600000000000000" pitchFamily="50" charset="-128"/>
              </a:rPr>
              <a:t>教育におけるセンター的機能を発揮</a:t>
            </a:r>
            <a:r>
              <a:rPr lang="ja-JP" altLang="en-US" sz="1200" dirty="0" smtClean="0">
                <a:solidFill>
                  <a:schemeClr val="tx1"/>
                </a:solidFill>
                <a:latin typeface="HGSｺﾞｼｯｸM" panose="020B0600000000000000" pitchFamily="50" charset="-128"/>
                <a:ea typeface="HGSｺﾞｼｯｸM" panose="020B0600000000000000" pitchFamily="50" charset="-128"/>
              </a:rPr>
              <a:t>し、小</a:t>
            </a:r>
            <a:r>
              <a:rPr lang="ja-JP" altLang="en-US" sz="1200" dirty="0">
                <a:solidFill>
                  <a:schemeClr val="tx1"/>
                </a:solidFill>
                <a:latin typeface="HGSｺﾞｼｯｸM" panose="020B0600000000000000" pitchFamily="50" charset="-128"/>
                <a:ea typeface="HGSｺﾞｼｯｸM" panose="020B0600000000000000" pitchFamily="50" charset="-128"/>
              </a:rPr>
              <a:t>・</a:t>
            </a:r>
            <a:r>
              <a:rPr lang="ja-JP" altLang="en-US" sz="1200" dirty="0" smtClean="0">
                <a:solidFill>
                  <a:schemeClr val="tx1"/>
                </a:solidFill>
                <a:latin typeface="HGSｺﾞｼｯｸM" panose="020B0600000000000000" pitchFamily="50" charset="-128"/>
                <a:ea typeface="HGSｺﾞｼｯｸM" panose="020B0600000000000000" pitchFamily="50" charset="-128"/>
              </a:rPr>
              <a:t>中学校等</a:t>
            </a:r>
            <a:r>
              <a:rPr lang="ja-JP" altLang="en-US" sz="1200" dirty="0">
                <a:solidFill>
                  <a:schemeClr val="tx1"/>
                </a:solidFill>
                <a:latin typeface="HGSｺﾞｼｯｸM" panose="020B0600000000000000" pitchFamily="50" charset="-128"/>
                <a:ea typeface="HGSｺﾞｼｯｸM" panose="020B0600000000000000" pitchFamily="50" charset="-128"/>
              </a:rPr>
              <a:t>で学ぶ支援の必要</a:t>
            </a:r>
            <a:r>
              <a:rPr lang="ja-JP" altLang="en-US" sz="1200" dirty="0" smtClean="0">
                <a:solidFill>
                  <a:schemeClr val="tx1"/>
                </a:solidFill>
                <a:latin typeface="HGSｺﾞｼｯｸM" panose="020B0600000000000000" pitchFamily="50" charset="-128"/>
                <a:ea typeface="HGSｺﾞｼｯｸM" panose="020B0600000000000000" pitchFamily="50" charset="-128"/>
              </a:rPr>
              <a:t>な児童</a:t>
            </a:r>
            <a:r>
              <a:rPr lang="ja-JP" altLang="en-US" sz="1200" dirty="0">
                <a:solidFill>
                  <a:schemeClr val="tx1"/>
                </a:solidFill>
                <a:latin typeface="HGSｺﾞｼｯｸM" panose="020B0600000000000000" pitchFamily="50" charset="-128"/>
                <a:ea typeface="HGSｺﾞｼｯｸM" panose="020B0600000000000000" pitchFamily="50" charset="-128"/>
              </a:rPr>
              <a:t>生徒に関して</a:t>
            </a:r>
            <a:r>
              <a:rPr lang="ja-JP" altLang="en-US" sz="1200" dirty="0" smtClean="0">
                <a:solidFill>
                  <a:schemeClr val="tx1"/>
                </a:solidFill>
                <a:latin typeface="HGSｺﾞｼｯｸM" panose="020B0600000000000000" pitchFamily="50" charset="-128"/>
                <a:ea typeface="HGSｺﾞｼｯｸM" panose="020B0600000000000000" pitchFamily="50" charset="-128"/>
              </a:rPr>
              <a:t>、学校</a:t>
            </a:r>
            <a:endParaRPr lang="en-US" altLang="ja-JP" sz="120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a:solidFill>
                  <a:schemeClr val="tx1"/>
                </a:solidFill>
                <a:latin typeface="HGSｺﾞｼｯｸM" panose="020B0600000000000000" pitchFamily="50" charset="-128"/>
                <a:ea typeface="HGSｺﾞｼｯｸM" panose="020B0600000000000000" pitchFamily="50" charset="-128"/>
              </a:rPr>
              <a:t>教職員や保護者）からの支援要請に即応できる体制の整備を図ります</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77813" lvl="0" indent="-277813">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教育センター</a:t>
            </a:r>
            <a:r>
              <a:rPr lang="ja-JP" altLang="en-US" sz="1200" dirty="0">
                <a:solidFill>
                  <a:schemeClr val="tx1"/>
                </a:solidFill>
                <a:latin typeface="HGSｺﾞｼｯｸM" panose="020B0600000000000000" pitchFamily="50" charset="-128"/>
                <a:ea typeface="HGSｺﾞｼｯｸM" panose="020B0600000000000000" pitchFamily="50" charset="-128"/>
              </a:rPr>
              <a:t>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研修等に</a:t>
            </a:r>
            <a:r>
              <a:rPr lang="ja-JP" altLang="en-US" sz="1200" dirty="0">
                <a:solidFill>
                  <a:schemeClr val="tx1"/>
                </a:solidFill>
                <a:latin typeface="HGSｺﾞｼｯｸM" panose="020B0600000000000000" pitchFamily="50" charset="-128"/>
                <a:ea typeface="HGSｺﾞｼｯｸM" panose="020B0600000000000000" pitchFamily="50" charset="-128"/>
              </a:rPr>
              <a:t>よる子ども理解の促進と、指導・支援方法の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充実</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lvl="0">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発達障がい等支援を必要とする小・中学校等の児童生徒に対する支援体制を充実するため、組織強化に必要なノウハウ</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lvl="0">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や効果的な学校運営の在り方について研究を行います。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lvl="0">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発達障がいをはじめとする全ての障がいのある子どもの理解を深めるため、講義・演習、実践交流等を中心に、支援学</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lvl="0">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校の初任者研修や</a:t>
            </a:r>
            <a:r>
              <a:rPr lang="en-US" altLang="ja-JP" sz="1200" dirty="0" smtClean="0">
                <a:solidFill>
                  <a:schemeClr val="tx1"/>
                </a:solidFill>
                <a:latin typeface="HGSｺﾞｼｯｸM" panose="020B0600000000000000" pitchFamily="50" charset="-128"/>
                <a:ea typeface="HGSｺﾞｼｯｸM" panose="020B0600000000000000" pitchFamily="50" charset="-128"/>
              </a:rPr>
              <a:t>10</a:t>
            </a:r>
            <a:r>
              <a:rPr lang="ja-JP" altLang="en-US" sz="1200" dirty="0" smtClean="0">
                <a:solidFill>
                  <a:schemeClr val="tx1"/>
                </a:solidFill>
                <a:latin typeface="HGSｺﾞｼｯｸM" panose="020B0600000000000000" pitchFamily="50" charset="-128"/>
                <a:ea typeface="HGSｺﾞｼｯｸM" panose="020B0600000000000000" pitchFamily="50" charset="-128"/>
              </a:rPr>
              <a:t>年経験者研修の法定研修をはじめ、市町村立学校の教員を対象とする研修を実施します。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lvl="0">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「個別</a:t>
            </a:r>
            <a:r>
              <a:rPr lang="ja-JP" altLang="en-US" sz="1200" dirty="0">
                <a:solidFill>
                  <a:schemeClr val="tx1"/>
                </a:solidFill>
                <a:latin typeface="HGSｺﾞｼｯｸM" panose="020B0600000000000000" pitchFamily="50" charset="-128"/>
                <a:ea typeface="HGSｺﾞｼｯｸM" panose="020B0600000000000000" pitchFamily="50" charset="-128"/>
              </a:rPr>
              <a:t>の教育支援計画」の作成・活用の一層の促進</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a:solidFill>
                  <a:schemeClr val="tx1"/>
                </a:solidFill>
                <a:latin typeface="HGSｺﾞｼｯｸM" panose="020B0600000000000000" pitchFamily="50" charset="-128"/>
                <a:ea typeface="HGSｺﾞｼｯｸM" panose="020B0600000000000000" pitchFamily="50" charset="-128"/>
              </a:rPr>
              <a:t>通級指導教室で指導を受ける児童生徒など、通常の学級に在籍する児童生徒の「個別の教育支援計画」の作成・活用を</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促進します。また、実践報告等を通して情報交換を行い、「個別の教育支援計画」の作成・活用上の課題等を共有する</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ことで、府内公私立の幼、小・中学校、高等学校、支援学校等での「個別の教育支援計画」作成の促進と効果的な活用、</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学校間の引継ぎ・連携の推進を図ります。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府立</a:t>
            </a:r>
            <a:r>
              <a:rPr lang="ja-JP" altLang="en-US" sz="1200" dirty="0">
                <a:solidFill>
                  <a:schemeClr val="tx1"/>
                </a:solidFill>
                <a:latin typeface="HGSｺﾞｼｯｸM" panose="020B0600000000000000" pitchFamily="50" charset="-128"/>
                <a:ea typeface="HGSｺﾞｼｯｸM" panose="020B0600000000000000" pitchFamily="50" charset="-128"/>
              </a:rPr>
              <a:t>高校入学時に生徒・保護者が記載する「高校生活支援カード」を活用し、生徒の状況や本人・保護者のニーズを</a:t>
            </a:r>
            <a:r>
              <a:rPr lang="ja-JP" altLang="en-US" sz="1200" dirty="0" smtClean="0">
                <a:solidFill>
                  <a:schemeClr val="tx1"/>
                </a:solidFill>
                <a:latin typeface="HGSｺﾞｼｯｸM" panose="020B0600000000000000" pitchFamily="50" charset="-128"/>
                <a:ea typeface="HGSｺﾞｼｯｸM" panose="020B0600000000000000" pitchFamily="50" charset="-128"/>
              </a:rPr>
              <a:t>把</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握し</a:t>
            </a:r>
            <a:r>
              <a:rPr lang="ja-JP" altLang="en-US" sz="1200" dirty="0">
                <a:solidFill>
                  <a:schemeClr val="tx1"/>
                </a:solidFill>
                <a:latin typeface="HGSｺﾞｼｯｸM" panose="020B0600000000000000" pitchFamily="50" charset="-128"/>
                <a:ea typeface="HGSｺﾞｼｯｸM" panose="020B0600000000000000" pitchFamily="50" charset="-128"/>
              </a:rPr>
              <a:t>、入学後の生徒の支援を図ります。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府立</a:t>
            </a:r>
            <a:r>
              <a:rPr lang="ja-JP" altLang="en-US" sz="1200" dirty="0">
                <a:solidFill>
                  <a:schemeClr val="tx1"/>
                </a:solidFill>
                <a:latin typeface="HGSｺﾞｼｯｸM" panose="020B0600000000000000" pitchFamily="50" charset="-128"/>
                <a:ea typeface="HGSｺﾞｼｯｸM" panose="020B0600000000000000" pitchFamily="50" charset="-128"/>
              </a:rPr>
              <a:t>高校にエキスパート支援員（臨床心理士）、学校生活支援員（学習支援員、介助員）、看護師を配置し</a:t>
            </a:r>
            <a:r>
              <a:rPr lang="ja-JP" altLang="en-US" sz="1200" dirty="0" err="1">
                <a:solidFill>
                  <a:schemeClr val="tx1"/>
                </a:solidFill>
                <a:latin typeface="HGSｺﾞｼｯｸM" panose="020B0600000000000000" pitchFamily="50" charset="-128"/>
                <a:ea typeface="HGSｺﾞｼｯｸM" panose="020B0600000000000000" pitchFamily="50" charset="-128"/>
              </a:rPr>
              <a:t>障</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がいのあ</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生徒</a:t>
            </a:r>
            <a:r>
              <a:rPr lang="ja-JP" altLang="en-US" sz="1200" dirty="0">
                <a:solidFill>
                  <a:schemeClr val="tx1"/>
                </a:solidFill>
                <a:latin typeface="HGSｺﾞｼｯｸM" panose="020B0600000000000000" pitchFamily="50" charset="-128"/>
                <a:ea typeface="HGSｺﾞｼｯｸM" panose="020B0600000000000000" pitchFamily="50" charset="-128"/>
              </a:rPr>
              <a:t>の高校生活を支援します。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lvl="0">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lvl="0">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p:txBody>
      </p:sp>
      <p:sp>
        <p:nvSpPr>
          <p:cNvPr id="7" name="テキスト ボックス 6"/>
          <p:cNvSpPr txBox="1"/>
          <p:nvPr/>
        </p:nvSpPr>
        <p:spPr>
          <a:xfrm>
            <a:off x="107505" y="591071"/>
            <a:ext cx="4284742"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今後取り組む施策</a:t>
            </a:r>
            <a:endParaRPr kumimoji="1" lang="en-US" altLang="ja-JP" sz="1600" b="1" dirty="0" smtClean="0">
              <a:latin typeface="HGSｺﾞｼｯｸM" panose="020B0600000000000000" pitchFamily="50" charset="-128"/>
              <a:ea typeface="HGSｺﾞｼｯｸM" panose="020B0600000000000000" pitchFamily="50" charset="-128"/>
            </a:endParaRPr>
          </a:p>
        </p:txBody>
      </p:sp>
      <p:sp>
        <p:nvSpPr>
          <p:cNvPr id="3" name="スライド番号プレースホルダー 2"/>
          <p:cNvSpPr>
            <a:spLocks noGrp="1"/>
          </p:cNvSpPr>
          <p:nvPr>
            <p:ph type="sldNum" sz="quarter" idx="12"/>
          </p:nvPr>
        </p:nvSpPr>
        <p:spPr/>
        <p:txBody>
          <a:bodyPr/>
          <a:lstStyle/>
          <a:p>
            <a:r>
              <a:rPr kumimoji="1" lang="en-US" altLang="ja-JP" dirty="0" smtClean="0"/>
              <a:t>16</a:t>
            </a:r>
            <a:endParaRPr kumimoji="1" lang="ja-JP" altLang="en-US" dirty="0"/>
          </a:p>
        </p:txBody>
      </p:sp>
    </p:spTree>
    <p:extLst>
      <p:ext uri="{BB962C8B-B14F-4D97-AF65-F5344CB8AC3E}">
        <p14:creationId xmlns:p14="http://schemas.microsoft.com/office/powerpoint/2010/main" val="3036019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7505" y="-99392"/>
            <a:ext cx="8928990" cy="4283342"/>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大学での取組に関する国の施策との連携</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a:solidFill>
                  <a:schemeClr val="tx1"/>
                </a:solidFill>
                <a:latin typeface="HGSｺﾞｼｯｸM" panose="020B0600000000000000" pitchFamily="50" charset="-128"/>
                <a:ea typeface="HGSｺﾞｼｯｸM" panose="020B0600000000000000" pitchFamily="50" charset="-128"/>
              </a:rPr>
              <a:t>：　発達障がいのある学生に対する学内での支援体制や学外の支援機関との連携の状況等を踏まえ、学内体制の整備や学外</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の支援機関とのつながりをサポートする方策を検討します。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　この他の教育分野における支援の取組</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知的障</a:t>
            </a:r>
            <a:r>
              <a:rPr lang="ja-JP" altLang="en-US" sz="1200" dirty="0">
                <a:solidFill>
                  <a:schemeClr val="tx1"/>
                </a:solidFill>
                <a:latin typeface="HGSｺﾞｼｯｸM" panose="020B0600000000000000" pitchFamily="50" charset="-128"/>
                <a:ea typeface="HGSｺﾞｼｯｸM" panose="020B0600000000000000" pitchFamily="50" charset="-128"/>
              </a:rPr>
              <a:t>がいや発達障がいのある生徒が在籍する高校に対し、校内支援体制や仲間づくり、教科指導等のノウハウを</a:t>
            </a:r>
            <a:r>
              <a:rPr lang="ja-JP" altLang="en-US" sz="1200" dirty="0" smtClean="0">
                <a:solidFill>
                  <a:schemeClr val="tx1"/>
                </a:solidFill>
                <a:latin typeface="HGSｺﾞｼｯｸM" panose="020B0600000000000000" pitchFamily="50" charset="-128"/>
                <a:ea typeface="HGSｺﾞｼｯｸM" panose="020B0600000000000000" pitchFamily="50" charset="-128"/>
              </a:rPr>
              <a:t>有す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自立</a:t>
            </a:r>
            <a:r>
              <a:rPr lang="ja-JP" altLang="en-US" sz="1200" dirty="0">
                <a:solidFill>
                  <a:schemeClr val="tx1"/>
                </a:solidFill>
                <a:latin typeface="HGSｺﾞｼｯｸM" panose="020B0600000000000000" pitchFamily="50" charset="-128"/>
                <a:ea typeface="HGSｺﾞｼｯｸM" panose="020B0600000000000000" pitchFamily="50" charset="-128"/>
              </a:rPr>
              <a:t>支援推進校等から指定した支援教育サポート校（</a:t>
            </a:r>
            <a:r>
              <a:rPr lang="en-US" altLang="ja-JP" sz="1200" dirty="0">
                <a:solidFill>
                  <a:schemeClr val="tx1"/>
                </a:solidFill>
                <a:latin typeface="HGSｺﾞｼｯｸM" panose="020B0600000000000000" pitchFamily="50" charset="-128"/>
                <a:ea typeface="HGSｺﾞｼｯｸM" panose="020B0600000000000000" pitchFamily="50" charset="-128"/>
              </a:rPr>
              <a:t>4</a:t>
            </a:r>
            <a:r>
              <a:rPr lang="ja-JP" altLang="en-US" sz="1200" dirty="0">
                <a:solidFill>
                  <a:schemeClr val="tx1"/>
                </a:solidFill>
                <a:latin typeface="HGSｺﾞｼｯｸM" panose="020B0600000000000000" pitchFamily="50" charset="-128"/>
                <a:ea typeface="HGSｺﾞｼｯｸM" panose="020B0600000000000000" pitchFamily="50" charset="-128"/>
              </a:rPr>
              <a:t>校）が、</a:t>
            </a:r>
            <a:r>
              <a:rPr lang="ja-JP" altLang="en-US" sz="1200" dirty="0" smtClean="0">
                <a:solidFill>
                  <a:schemeClr val="tx1"/>
                </a:solidFill>
                <a:latin typeface="HGSｺﾞｼｯｸM" panose="020B0600000000000000" pitchFamily="50" charset="-128"/>
                <a:ea typeface="HGSｺﾞｼｯｸM" panose="020B0600000000000000" pitchFamily="50" charset="-128"/>
              </a:rPr>
              <a:t>訪問・来校相談することにより、高校における支援</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教育力の充実を図ります。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　平成</a:t>
            </a:r>
            <a:r>
              <a:rPr lang="en-US" altLang="ja-JP" sz="1200" dirty="0" smtClean="0">
                <a:solidFill>
                  <a:schemeClr val="tx1"/>
                </a:solidFill>
                <a:latin typeface="HGSｺﾞｼｯｸM" panose="020B0600000000000000" pitchFamily="50" charset="-128"/>
                <a:ea typeface="HGSｺﾞｼｯｸM" panose="020B0600000000000000" pitchFamily="50" charset="-128"/>
              </a:rPr>
              <a:t>25</a:t>
            </a:r>
            <a:r>
              <a:rPr lang="ja-JP" altLang="en-US" sz="1200" dirty="0" smtClean="0">
                <a:solidFill>
                  <a:schemeClr val="tx1"/>
                </a:solidFill>
                <a:latin typeface="HGSｺﾞｼｯｸM" panose="020B0600000000000000" pitchFamily="50" charset="-128"/>
                <a:ea typeface="HGSｺﾞｼｯｸM" panose="020B0600000000000000" pitchFamily="50" charset="-128"/>
              </a:rPr>
              <a:t>年度より</a:t>
            </a:r>
            <a:r>
              <a:rPr lang="en-US" altLang="ja-JP" sz="1200" dirty="0" smtClean="0">
                <a:solidFill>
                  <a:schemeClr val="tx1"/>
                </a:solidFill>
                <a:latin typeface="HGSｺﾞｼｯｸM" panose="020B0600000000000000" pitchFamily="50" charset="-128"/>
                <a:ea typeface="HGSｺﾞｼｯｸM" panose="020B0600000000000000" pitchFamily="50" charset="-128"/>
              </a:rPr>
              <a:t>2</a:t>
            </a:r>
            <a:r>
              <a:rPr lang="ja-JP" altLang="en-US" sz="1200" dirty="0" smtClean="0">
                <a:solidFill>
                  <a:schemeClr val="tx1"/>
                </a:solidFill>
                <a:latin typeface="HGSｺﾞｼｯｸM" panose="020B0600000000000000" pitchFamily="50" charset="-128"/>
                <a:ea typeface="HGSｺﾞｼｯｸM" panose="020B0600000000000000" pitchFamily="50" charset="-128"/>
              </a:rPr>
              <a:t>年間実施した「通常の学級における発達障がい等支援事業」の研究成果を取りまとめた資料「すべて</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の子どもにとって</a:t>
            </a:r>
            <a:r>
              <a:rPr lang="en-US" altLang="ja-JP" sz="1200" dirty="0" smtClean="0">
                <a:solidFill>
                  <a:schemeClr val="tx1"/>
                </a:solidFill>
                <a:latin typeface="HGSｺﾞｼｯｸM" panose="020B0600000000000000" pitchFamily="50" charset="-128"/>
                <a:ea typeface="HGSｺﾞｼｯｸM" panose="020B0600000000000000" pitchFamily="50" charset="-128"/>
              </a:rPr>
              <a:t>『</a:t>
            </a:r>
            <a:r>
              <a:rPr lang="ja-JP" altLang="en-US" sz="1200" dirty="0" smtClean="0">
                <a:solidFill>
                  <a:schemeClr val="tx1"/>
                </a:solidFill>
                <a:latin typeface="HGSｺﾞｼｯｸM" panose="020B0600000000000000" pitchFamily="50" charset="-128"/>
                <a:ea typeface="HGSｺﾞｼｯｸM" panose="020B0600000000000000" pitchFamily="50" charset="-128"/>
              </a:rPr>
              <a:t>わかる・できる</a:t>
            </a:r>
            <a:r>
              <a:rPr lang="en-US" altLang="ja-JP" sz="1200" dirty="0" smtClean="0">
                <a:solidFill>
                  <a:schemeClr val="tx1"/>
                </a:solidFill>
                <a:latin typeface="HGSｺﾞｼｯｸM" panose="020B0600000000000000" pitchFamily="50" charset="-128"/>
                <a:ea typeface="HGSｺﾞｼｯｸM" panose="020B0600000000000000" pitchFamily="50" charset="-128"/>
              </a:rPr>
              <a:t>』</a:t>
            </a:r>
            <a:r>
              <a:rPr lang="ja-JP" altLang="en-US" sz="1200" dirty="0" smtClean="0">
                <a:solidFill>
                  <a:schemeClr val="tx1"/>
                </a:solidFill>
                <a:latin typeface="HGSｺﾞｼｯｸM" panose="020B0600000000000000" pitchFamily="50" charset="-128"/>
                <a:ea typeface="HGSｺﾞｼｯｸM" panose="020B0600000000000000" pitchFamily="50" charset="-128"/>
              </a:rPr>
              <a:t>授業づくり」を、府ウェブページに掲載するとともに、研修会等で普及に努め</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ま</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a:t>
            </a:r>
            <a:r>
              <a:rPr lang="ja-JP" altLang="en-US" sz="1200" dirty="0">
                <a:solidFill>
                  <a:schemeClr val="tx1"/>
                </a:solidFill>
                <a:latin typeface="HGSｺﾞｼｯｸM" panose="020B0600000000000000" pitchFamily="50" charset="-128"/>
                <a:ea typeface="HGSｺﾞｼｯｸM" panose="020B0600000000000000" pitchFamily="50" charset="-128"/>
              </a:rPr>
              <a:t>学校教育法施行規則等の改正により、平成</a:t>
            </a:r>
            <a:r>
              <a:rPr lang="en-US" altLang="ja-JP" sz="1200" dirty="0">
                <a:solidFill>
                  <a:schemeClr val="tx1"/>
                </a:solidFill>
                <a:latin typeface="HGSｺﾞｼｯｸM" panose="020B0600000000000000" pitchFamily="50" charset="-128"/>
                <a:ea typeface="HGSｺﾞｼｯｸM" panose="020B0600000000000000" pitchFamily="50" charset="-128"/>
              </a:rPr>
              <a:t>30</a:t>
            </a:r>
            <a:r>
              <a:rPr lang="ja-JP" altLang="en-US" sz="1200" dirty="0">
                <a:solidFill>
                  <a:schemeClr val="tx1"/>
                </a:solidFill>
                <a:latin typeface="HGSｺﾞｼｯｸM" panose="020B0600000000000000" pitchFamily="50" charset="-128"/>
                <a:ea typeface="HGSｺﾞｼｯｸM" panose="020B0600000000000000" pitchFamily="50" charset="-128"/>
              </a:rPr>
              <a:t>年度より制度化される、高校における通級</a:t>
            </a:r>
            <a:r>
              <a:rPr lang="ja-JP" altLang="en-US" sz="1200" dirty="0" smtClean="0">
                <a:solidFill>
                  <a:schemeClr val="tx1"/>
                </a:solidFill>
                <a:latin typeface="HGSｺﾞｼｯｸM" panose="020B0600000000000000" pitchFamily="50" charset="-128"/>
                <a:ea typeface="HGSｺﾞｼｯｸM" panose="020B0600000000000000" pitchFamily="50" charset="-128"/>
              </a:rPr>
              <a:t>による</a:t>
            </a:r>
            <a:r>
              <a:rPr lang="ja-JP" altLang="en-US" sz="1200" dirty="0">
                <a:solidFill>
                  <a:schemeClr val="tx1"/>
                </a:solidFill>
                <a:latin typeface="HGSｺﾞｼｯｸM" panose="020B0600000000000000" pitchFamily="50" charset="-128"/>
                <a:ea typeface="HGSｺﾞｼｯｸM" panose="020B0600000000000000" pitchFamily="50" charset="-128"/>
              </a:rPr>
              <a:t>指導について実施方策</a:t>
            </a:r>
            <a:r>
              <a:rPr lang="ja-JP" altLang="en-US" sz="1200" dirty="0" smtClean="0">
                <a:solidFill>
                  <a:schemeClr val="tx1"/>
                </a:solidFill>
                <a:latin typeface="HGSｺﾞｼｯｸM" panose="020B0600000000000000" pitchFamily="50" charset="-128"/>
                <a:ea typeface="HGSｺﾞｼｯｸM" panose="020B0600000000000000" pitchFamily="50" charset="-128"/>
              </a:rPr>
              <a:t>等</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を</a:t>
            </a:r>
            <a:r>
              <a:rPr lang="ja-JP" altLang="en-US" sz="1200" dirty="0">
                <a:solidFill>
                  <a:schemeClr val="tx1"/>
                </a:solidFill>
                <a:latin typeface="HGSｺﾞｼｯｸM" panose="020B0600000000000000" pitchFamily="50" charset="-128"/>
                <a:ea typeface="HGSｺﾞｼｯｸM" panose="020B0600000000000000" pitchFamily="50" charset="-128"/>
              </a:rPr>
              <a:t>検討します。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ja-JP" altLang="en-US"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3" name="スライド番号プレースホルダー 2"/>
          <p:cNvSpPr>
            <a:spLocks noGrp="1"/>
          </p:cNvSpPr>
          <p:nvPr>
            <p:ph type="sldNum" sz="quarter" idx="12"/>
          </p:nvPr>
        </p:nvSpPr>
        <p:spPr/>
        <p:txBody>
          <a:bodyPr/>
          <a:lstStyle/>
          <a:p>
            <a:r>
              <a:rPr kumimoji="1" lang="en-US" altLang="ja-JP" dirty="0" smtClean="0"/>
              <a:t>17</a:t>
            </a:r>
            <a:endParaRPr kumimoji="1" lang="ja-JP" altLang="en-US" dirty="0"/>
          </a:p>
        </p:txBody>
      </p:sp>
    </p:spTree>
    <p:extLst>
      <p:ext uri="{BB962C8B-B14F-4D97-AF65-F5344CB8AC3E}">
        <p14:creationId xmlns:p14="http://schemas.microsoft.com/office/powerpoint/2010/main" val="3687982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404664"/>
            <a:ext cx="8229600" cy="5904656"/>
          </a:xfrm>
        </p:spPr>
        <p:txBody>
          <a:bodyPr>
            <a:normAutofit/>
          </a:bodyPr>
          <a:lstStyle/>
          <a:p>
            <a:pPr marL="0" indent="0" algn="ctr">
              <a:buNone/>
            </a:pPr>
            <a:endParaRPr kumimoji="1" lang="en-US" altLang="ja-JP" sz="1600" dirty="0" smtClean="0">
              <a:latin typeface="HGSｺﾞｼｯｸM" panose="020B0600000000000000" pitchFamily="50" charset="-128"/>
              <a:ea typeface="HGSｺﾞｼｯｸM" panose="020B0600000000000000" pitchFamily="50" charset="-128"/>
            </a:endParaRPr>
          </a:p>
          <a:p>
            <a:pPr marL="0" indent="0" algn="ctr">
              <a:buNone/>
            </a:pPr>
            <a:r>
              <a:rPr kumimoji="1" lang="ja-JP" altLang="en-US" sz="1600" dirty="0" smtClean="0">
                <a:latin typeface="HGSｺﾞｼｯｸM" panose="020B0600000000000000" pitchFamily="50" charset="-128"/>
                <a:ea typeface="HGSｺﾞｼｯｸM" panose="020B0600000000000000" pitchFamily="50" charset="-128"/>
              </a:rPr>
              <a:t>目　　　　次</a:t>
            </a:r>
            <a:endParaRPr kumimoji="1" lang="en-US" altLang="ja-JP" sz="1600" dirty="0" smtClean="0">
              <a:latin typeface="HGSｺﾞｼｯｸM" panose="020B0600000000000000" pitchFamily="50" charset="-128"/>
              <a:ea typeface="HGSｺﾞｼｯｸM" panose="020B0600000000000000" pitchFamily="50" charset="-128"/>
            </a:endParaRPr>
          </a:p>
          <a:p>
            <a:pPr marL="0" indent="0">
              <a:buNone/>
            </a:pPr>
            <a:r>
              <a:rPr lang="ja-JP" altLang="en-US" sz="1600" dirty="0" smtClean="0">
                <a:latin typeface="HGSｺﾞｼｯｸM" panose="020B0600000000000000" pitchFamily="50" charset="-128"/>
                <a:ea typeface="HGSｺﾞｼｯｸM" panose="020B0600000000000000" pitchFamily="50" charset="-128"/>
              </a:rPr>
              <a:t>　</a:t>
            </a: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lang="ja-JP" altLang="en-US" sz="1600" dirty="0">
                <a:latin typeface="HGSｺﾞｼｯｸM" panose="020B0600000000000000" pitchFamily="50" charset="-128"/>
                <a:ea typeface="HGSｺﾞｼｯｸM" panose="020B0600000000000000" pitchFamily="50" charset="-128"/>
              </a:rPr>
              <a:t>　</a:t>
            </a:r>
            <a:r>
              <a:rPr lang="ja-JP" altLang="en-US" sz="1600" dirty="0" smtClean="0">
                <a:latin typeface="HGSｺﾞｼｯｸM" panose="020B0600000000000000" pitchFamily="50" charset="-128"/>
                <a:ea typeface="HGSｺﾞｼｯｸM" panose="020B0600000000000000" pitchFamily="50" charset="-128"/>
              </a:rPr>
              <a:t>　１</a:t>
            </a:r>
            <a:r>
              <a:rPr lang="ja-JP" altLang="en-US" sz="1600" dirty="0">
                <a:latin typeface="HGSｺﾞｼｯｸM" panose="020B0600000000000000" pitchFamily="50" charset="-128"/>
                <a:ea typeface="HGSｺﾞｼｯｸM" panose="020B0600000000000000" pitchFamily="50" charset="-128"/>
              </a:rPr>
              <a:t>．プラン策定の趣旨等に</a:t>
            </a:r>
            <a:r>
              <a:rPr lang="ja-JP" altLang="en-US" sz="1600" dirty="0" smtClean="0">
                <a:latin typeface="HGSｺﾞｼｯｸM" panose="020B0600000000000000" pitchFamily="50" charset="-128"/>
                <a:ea typeface="HGSｺﾞｼｯｸM" panose="020B0600000000000000" pitchFamily="50" charset="-128"/>
              </a:rPr>
              <a:t>ついて　　・・・・・・・・・・・・・・・・　１</a:t>
            </a:r>
            <a:endParaRPr lang="ja-JP" altLang="en-US" sz="1600" dirty="0">
              <a:latin typeface="HGSｺﾞｼｯｸM" panose="020B0600000000000000" pitchFamily="50" charset="-128"/>
              <a:ea typeface="HGSｺﾞｼｯｸM" panose="020B0600000000000000" pitchFamily="50" charset="-128"/>
            </a:endParaRPr>
          </a:p>
          <a:p>
            <a:pPr marL="0" indent="0">
              <a:buNone/>
            </a:pP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lang="ja-JP" altLang="en-US" sz="1600" dirty="0" smtClean="0">
                <a:latin typeface="HGSｺﾞｼｯｸM" panose="020B0600000000000000" pitchFamily="50" charset="-128"/>
                <a:ea typeface="HGSｺﾞｼｯｸM" panose="020B0600000000000000" pitchFamily="50" charset="-128"/>
              </a:rPr>
              <a:t>　　２</a:t>
            </a:r>
            <a:r>
              <a:rPr lang="ja-JP" altLang="en-US" sz="1600" dirty="0">
                <a:latin typeface="HGSｺﾞｼｯｸM" panose="020B0600000000000000" pitchFamily="50" charset="-128"/>
                <a:ea typeface="HGSｺﾞｼｯｸM" panose="020B0600000000000000" pitchFamily="50" charset="-128"/>
              </a:rPr>
              <a:t>．プランの推進に</a:t>
            </a:r>
            <a:r>
              <a:rPr lang="ja-JP" altLang="en-US" sz="1600" dirty="0" smtClean="0">
                <a:latin typeface="HGSｺﾞｼｯｸM" panose="020B0600000000000000" pitchFamily="50" charset="-128"/>
                <a:ea typeface="HGSｺﾞｼｯｸM" panose="020B0600000000000000" pitchFamily="50" charset="-128"/>
              </a:rPr>
              <a:t>あたって　　・・・・・・・・・・・・・・・・・・　８</a:t>
            </a:r>
            <a:endParaRPr lang="ja-JP" altLang="en-US" sz="1600" dirty="0">
              <a:latin typeface="HGSｺﾞｼｯｸM" panose="020B0600000000000000" pitchFamily="50" charset="-128"/>
              <a:ea typeface="HGSｺﾞｼｯｸM" panose="020B0600000000000000" pitchFamily="50" charset="-128"/>
            </a:endParaRPr>
          </a:p>
          <a:p>
            <a:pPr marL="0" indent="0">
              <a:buNone/>
            </a:pP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lang="ja-JP" altLang="en-US" sz="1600" dirty="0" smtClean="0">
                <a:latin typeface="HGSｺﾞｼｯｸM" panose="020B0600000000000000" pitchFamily="50" charset="-128"/>
                <a:ea typeface="HGSｺﾞｼｯｸM" panose="020B0600000000000000" pitchFamily="50" charset="-128"/>
              </a:rPr>
              <a:t>　　３</a:t>
            </a:r>
            <a:r>
              <a:rPr lang="ja-JP" altLang="en-US" sz="1600" dirty="0">
                <a:latin typeface="HGSｺﾞｼｯｸM" panose="020B0600000000000000" pitchFamily="50" charset="-128"/>
                <a:ea typeface="HGSｺﾞｼｯｸM" panose="020B0600000000000000" pitchFamily="50" charset="-128"/>
              </a:rPr>
              <a:t>．施策の体系と具体的な取組に</a:t>
            </a:r>
            <a:r>
              <a:rPr lang="ja-JP" altLang="en-US" sz="1600" dirty="0" smtClean="0">
                <a:latin typeface="HGSｺﾞｼｯｸM" panose="020B0600000000000000" pitchFamily="50" charset="-128"/>
                <a:ea typeface="HGSｺﾞｼｯｸM" panose="020B0600000000000000" pitchFamily="50" charset="-128"/>
              </a:rPr>
              <a:t>ついて　　・・・・・・・・・・・・・１０</a:t>
            </a:r>
            <a:endParaRPr lang="ja-JP" altLang="en-US" sz="1600" dirty="0">
              <a:latin typeface="HGSｺﾞｼｯｸM" panose="020B0600000000000000" pitchFamily="50" charset="-128"/>
              <a:ea typeface="HGSｺﾞｼｯｸM" panose="020B0600000000000000" pitchFamily="50" charset="-128"/>
            </a:endParaRPr>
          </a:p>
          <a:p>
            <a:pPr marL="0" indent="0">
              <a:buNone/>
            </a:pPr>
            <a:r>
              <a:rPr lang="ja-JP" altLang="en-US" sz="1600" dirty="0" smtClean="0">
                <a:latin typeface="HGSｺﾞｼｯｸM" panose="020B0600000000000000" pitchFamily="50" charset="-128"/>
                <a:ea typeface="HGSｺﾞｼｯｸM" panose="020B0600000000000000" pitchFamily="50" charset="-128"/>
              </a:rPr>
              <a:t>　　　　（</a:t>
            </a:r>
            <a:r>
              <a:rPr lang="ja-JP" altLang="en-US" sz="1600" dirty="0">
                <a:latin typeface="HGSｺﾞｼｯｸM" panose="020B0600000000000000" pitchFamily="50" charset="-128"/>
                <a:ea typeface="HGSｺﾞｼｯｸM" panose="020B0600000000000000" pitchFamily="50" charset="-128"/>
              </a:rPr>
              <a:t>１）早期気づきと早期発達支援の</a:t>
            </a:r>
            <a:r>
              <a:rPr lang="ja-JP" altLang="en-US" sz="1600" dirty="0" smtClean="0">
                <a:latin typeface="HGSｺﾞｼｯｸM" panose="020B0600000000000000" pitchFamily="50" charset="-128"/>
                <a:ea typeface="HGSｺﾞｼｯｸM" panose="020B0600000000000000" pitchFamily="50" charset="-128"/>
              </a:rPr>
              <a:t>充実　　・・・・・・・・・・・１１</a:t>
            </a:r>
            <a:endParaRPr lang="ja-JP" altLang="en-US" sz="1600" dirty="0">
              <a:latin typeface="HGSｺﾞｼｯｸM" panose="020B0600000000000000" pitchFamily="50" charset="-128"/>
              <a:ea typeface="HGSｺﾞｼｯｸM" panose="020B0600000000000000" pitchFamily="50" charset="-128"/>
            </a:endParaRPr>
          </a:p>
          <a:p>
            <a:pPr marL="0" indent="0">
              <a:buNone/>
            </a:pPr>
            <a:r>
              <a:rPr lang="ja-JP" altLang="en-US" sz="1600" dirty="0" smtClean="0">
                <a:latin typeface="HGSｺﾞｼｯｸM" panose="020B0600000000000000" pitchFamily="50" charset="-128"/>
                <a:ea typeface="HGSｺﾞｼｯｸM" panose="020B0600000000000000" pitchFamily="50" charset="-128"/>
              </a:rPr>
              <a:t>　　　　（</a:t>
            </a:r>
            <a:r>
              <a:rPr lang="ja-JP" altLang="en-US" sz="1600" dirty="0">
                <a:latin typeface="HGSｺﾞｼｯｸM" panose="020B0600000000000000" pitchFamily="50" charset="-128"/>
                <a:ea typeface="HGSｺﾞｼｯｸM" panose="020B0600000000000000" pitchFamily="50" charset="-128"/>
              </a:rPr>
              <a:t>２）発達支援体制の</a:t>
            </a:r>
            <a:r>
              <a:rPr lang="ja-JP" altLang="en-US" sz="1600" dirty="0" smtClean="0">
                <a:latin typeface="HGSｺﾞｼｯｸM" panose="020B0600000000000000" pitchFamily="50" charset="-128"/>
                <a:ea typeface="HGSｺﾞｼｯｸM" panose="020B0600000000000000" pitchFamily="50" charset="-128"/>
              </a:rPr>
              <a:t>充実　　・・・・・・・・・・・・・・・・・１３</a:t>
            </a: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lang="ja-JP" altLang="en-US" sz="1600" dirty="0" smtClean="0">
                <a:latin typeface="HGSｺﾞｼｯｸM" panose="020B0600000000000000" pitchFamily="50" charset="-128"/>
                <a:ea typeface="HGSｺﾞｼｯｸM" panose="020B0600000000000000" pitchFamily="50" charset="-128"/>
              </a:rPr>
              <a:t>　　　　（</a:t>
            </a:r>
            <a:r>
              <a:rPr lang="ja-JP" altLang="en-US" sz="1600" dirty="0">
                <a:latin typeface="HGSｺﾞｼｯｸM" panose="020B0600000000000000" pitchFamily="50" charset="-128"/>
                <a:ea typeface="HGSｺﾞｼｯｸM" panose="020B0600000000000000" pitchFamily="50" charset="-128"/>
              </a:rPr>
              <a:t>３）教育分野における支援の</a:t>
            </a:r>
            <a:r>
              <a:rPr lang="ja-JP" altLang="en-US" sz="1600" dirty="0" smtClean="0">
                <a:latin typeface="HGSｺﾞｼｯｸM" panose="020B0600000000000000" pitchFamily="50" charset="-128"/>
                <a:ea typeface="HGSｺﾞｼｯｸM" panose="020B0600000000000000" pitchFamily="50" charset="-128"/>
              </a:rPr>
              <a:t>充実　　・・・・・・・・・・・・・１５</a:t>
            </a:r>
            <a:endParaRPr lang="ja-JP" altLang="en-US" sz="1600" dirty="0">
              <a:latin typeface="HGSｺﾞｼｯｸM" panose="020B0600000000000000" pitchFamily="50" charset="-128"/>
              <a:ea typeface="HGSｺﾞｼｯｸM" panose="020B0600000000000000" pitchFamily="50" charset="-128"/>
            </a:endParaRPr>
          </a:p>
          <a:p>
            <a:pPr marL="0" indent="0">
              <a:buNone/>
            </a:pPr>
            <a:r>
              <a:rPr kumimoji="1" lang="ja-JP" altLang="en-US" sz="1600" dirty="0" smtClean="0">
                <a:latin typeface="HGSｺﾞｼｯｸM" panose="020B0600000000000000" pitchFamily="50" charset="-128"/>
                <a:ea typeface="HGSｺﾞｼｯｸM" panose="020B0600000000000000" pitchFamily="50" charset="-128"/>
              </a:rPr>
              <a:t>　　　　（４）就労支援</a:t>
            </a:r>
            <a:r>
              <a:rPr lang="ja-JP" altLang="en-US" sz="1600" dirty="0" smtClean="0">
                <a:latin typeface="HGSｺﾞｼｯｸM" panose="020B0600000000000000" pitchFamily="50" charset="-128"/>
                <a:ea typeface="HGSｺﾞｼｯｸM" panose="020B0600000000000000" pitchFamily="50" charset="-128"/>
              </a:rPr>
              <a:t>と</a:t>
            </a:r>
            <a:r>
              <a:rPr lang="ja-JP" altLang="en-US" sz="1600" dirty="0">
                <a:latin typeface="HGSｺﾞｼｯｸM" panose="020B0600000000000000" pitchFamily="50" charset="-128"/>
                <a:ea typeface="HGSｺﾞｼｯｸM" panose="020B0600000000000000" pitchFamily="50" charset="-128"/>
              </a:rPr>
              <a:t>就労継続のための生活支援の</a:t>
            </a:r>
            <a:r>
              <a:rPr lang="ja-JP" altLang="en-US" sz="1600" dirty="0" smtClean="0">
                <a:latin typeface="HGSｺﾞｼｯｸM" panose="020B0600000000000000" pitchFamily="50" charset="-128"/>
                <a:ea typeface="HGSｺﾞｼｯｸM" panose="020B0600000000000000" pitchFamily="50" charset="-128"/>
              </a:rPr>
              <a:t>充実　　・・・・・・１</a:t>
            </a:r>
            <a:r>
              <a:rPr lang="ja-JP" altLang="en-US" sz="1600" dirty="0">
                <a:latin typeface="HGSｺﾞｼｯｸM" panose="020B0600000000000000" pitchFamily="50" charset="-128"/>
                <a:ea typeface="HGSｺﾞｼｯｸM" panose="020B0600000000000000" pitchFamily="50" charset="-128"/>
              </a:rPr>
              <a:t>８</a:t>
            </a:r>
          </a:p>
          <a:p>
            <a:pPr marL="0" indent="0">
              <a:buNone/>
            </a:pPr>
            <a:r>
              <a:rPr lang="ja-JP" altLang="en-US" sz="1600" dirty="0" smtClean="0">
                <a:latin typeface="HGSｺﾞｼｯｸM" panose="020B0600000000000000" pitchFamily="50" charset="-128"/>
                <a:ea typeface="HGSｺﾞｼｯｸM" panose="020B0600000000000000" pitchFamily="50" charset="-128"/>
              </a:rPr>
              <a:t>　　　　（５）地域生活支援と相談支援体制の充実　　・・・・・・・・・・２０</a:t>
            </a: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kumimoji="1" lang="ja-JP" altLang="en-US" sz="1600" dirty="0">
                <a:latin typeface="HGSｺﾞｼｯｸM" panose="020B0600000000000000" pitchFamily="50" charset="-128"/>
                <a:ea typeface="HGSｺﾞｼｯｸM" panose="020B0600000000000000" pitchFamily="50" charset="-128"/>
              </a:rPr>
              <a:t>　</a:t>
            </a:r>
            <a:r>
              <a:rPr kumimoji="1" lang="ja-JP" altLang="en-US" sz="1600" dirty="0" smtClean="0">
                <a:latin typeface="HGSｺﾞｼｯｸM" panose="020B0600000000000000" pitchFamily="50" charset="-128"/>
                <a:ea typeface="HGSｺﾞｼｯｸM" panose="020B0600000000000000" pitchFamily="50" charset="-128"/>
              </a:rPr>
              <a:t>　　　（６）専門的な医療機関の確保等　　・・・・・・・・・・・・・・２３</a:t>
            </a:r>
            <a:endParaRPr kumimoji="1" lang="en-US" altLang="ja-JP" sz="1600" dirty="0" smtClean="0">
              <a:latin typeface="HGSｺﾞｼｯｸM" panose="020B0600000000000000" pitchFamily="50" charset="-128"/>
              <a:ea typeface="HGSｺﾞｼｯｸM" panose="020B0600000000000000" pitchFamily="50" charset="-128"/>
            </a:endParaRPr>
          </a:p>
          <a:p>
            <a:pPr marL="0" indent="0">
              <a:buNone/>
            </a:pPr>
            <a:r>
              <a:rPr lang="ja-JP" altLang="en-US" sz="1600" dirty="0">
                <a:latin typeface="HGSｺﾞｼｯｸM" panose="020B0600000000000000" pitchFamily="50" charset="-128"/>
                <a:ea typeface="HGSｺﾞｼｯｸM" panose="020B0600000000000000" pitchFamily="50" charset="-128"/>
              </a:rPr>
              <a:t>　</a:t>
            </a:r>
            <a:r>
              <a:rPr lang="ja-JP" altLang="en-US" sz="1600" dirty="0" smtClean="0">
                <a:latin typeface="HGSｺﾞｼｯｸM" panose="020B0600000000000000" pitchFamily="50" charset="-128"/>
                <a:ea typeface="HGSｺﾞｼｯｸM" panose="020B0600000000000000" pitchFamily="50" charset="-128"/>
              </a:rPr>
              <a:t>　　　（７）家族支援の充実　　・・・・・・・・・・・・・・・・・・・２５</a:t>
            </a: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kumimoji="1" lang="ja-JP" altLang="en-US" sz="1600" dirty="0">
                <a:latin typeface="HGSｺﾞｼｯｸM" panose="020B0600000000000000" pitchFamily="50" charset="-128"/>
                <a:ea typeface="HGSｺﾞｼｯｸM" panose="020B0600000000000000" pitchFamily="50" charset="-128"/>
              </a:rPr>
              <a:t>　</a:t>
            </a:r>
            <a:r>
              <a:rPr kumimoji="1" lang="ja-JP" altLang="en-US" sz="1600" dirty="0" smtClean="0">
                <a:latin typeface="HGSｺﾞｼｯｸM" panose="020B0600000000000000" pitchFamily="50" charset="-128"/>
                <a:ea typeface="HGSｺﾞｼｯｸM" panose="020B0600000000000000" pitchFamily="50" charset="-128"/>
              </a:rPr>
              <a:t>　　　（８）ライフステージを通じた一貫した支援の</a:t>
            </a:r>
            <a:r>
              <a:rPr lang="ja-JP" altLang="en-US" sz="1600" dirty="0">
                <a:latin typeface="HGSｺﾞｼｯｸM" panose="020B0600000000000000" pitchFamily="50" charset="-128"/>
                <a:ea typeface="HGSｺﾞｼｯｸM" panose="020B0600000000000000" pitchFamily="50" charset="-128"/>
              </a:rPr>
              <a:t>ため</a:t>
            </a:r>
            <a:r>
              <a:rPr lang="ja-JP" altLang="en-US" sz="1600" dirty="0" smtClean="0">
                <a:latin typeface="HGSｺﾞｼｯｸM" panose="020B0600000000000000" pitchFamily="50" charset="-128"/>
                <a:ea typeface="HGSｺﾞｼｯｸM" panose="020B0600000000000000" pitchFamily="50" charset="-128"/>
              </a:rPr>
              <a:t>の取組　　・・・２７</a:t>
            </a: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kumimoji="1" lang="ja-JP" altLang="en-US" sz="1600" dirty="0">
                <a:latin typeface="HGSｺﾞｼｯｸM" panose="020B0600000000000000" pitchFamily="50" charset="-128"/>
                <a:ea typeface="HGSｺﾞｼｯｸM" panose="020B0600000000000000" pitchFamily="50" charset="-128"/>
              </a:rPr>
              <a:t>　</a:t>
            </a:r>
            <a:r>
              <a:rPr kumimoji="1" lang="ja-JP" altLang="en-US" sz="1600" dirty="0" smtClean="0">
                <a:latin typeface="HGSｺﾞｼｯｸM" panose="020B0600000000000000" pitchFamily="50" charset="-128"/>
                <a:ea typeface="HGSｺﾞｼｯｸM" panose="020B0600000000000000" pitchFamily="50" charset="-128"/>
              </a:rPr>
              <a:t>　　　（９）発達障がい理解のための取組　　・・・・・・・・・・・・・２９</a:t>
            </a:r>
            <a:endParaRPr kumimoji="1" lang="en-US" altLang="ja-JP" sz="1600" dirty="0" smtClean="0">
              <a:latin typeface="HGSｺﾞｼｯｸM" panose="020B0600000000000000" pitchFamily="50" charset="-128"/>
              <a:ea typeface="HGSｺﾞｼｯｸM" panose="020B0600000000000000" pitchFamily="50" charset="-128"/>
            </a:endParaRPr>
          </a:p>
          <a:p>
            <a:pPr marL="0" indent="0">
              <a:buNone/>
            </a:pP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r>
              <a:rPr lang="ja-JP" altLang="en-US" sz="1600" dirty="0" smtClean="0">
                <a:latin typeface="HGSｺﾞｼｯｸM" panose="020B0600000000000000" pitchFamily="50" charset="-128"/>
                <a:ea typeface="HGSｺﾞｼｯｸM" panose="020B0600000000000000" pitchFamily="50" charset="-128"/>
              </a:rPr>
              <a:t>　　４．目指すべき姿（一覧・再掲）　　・・・・・・・・・・・・・・・・３１</a:t>
            </a:r>
            <a:endParaRPr kumimoji="1" lang="ja-JP" altLang="en-US" sz="1600" dirty="0">
              <a:latin typeface="HGSｺﾞｼｯｸM" panose="020B0600000000000000" pitchFamily="50" charset="-128"/>
              <a:ea typeface="HGS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p>
            <a:endParaRPr kumimoji="1" lang="ja-JP" altLang="en-US" dirty="0"/>
          </a:p>
        </p:txBody>
      </p:sp>
      <p:sp>
        <p:nvSpPr>
          <p:cNvPr id="2" name="正方形/長方形 1"/>
          <p:cNvSpPr/>
          <p:nvPr/>
        </p:nvSpPr>
        <p:spPr>
          <a:xfrm>
            <a:off x="755576" y="6205579"/>
            <a:ext cx="7920880" cy="28803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pPr algn="ctr"/>
            <a:r>
              <a:rPr lang="ja-JP" altLang="en-US" sz="1400" dirty="0">
                <a:solidFill>
                  <a:schemeClr val="tx1"/>
                </a:solidFill>
              </a:rPr>
              <a:t>本計画においては基本的に和暦を使用しています。</a:t>
            </a:r>
            <a:r>
              <a:rPr lang="en-US" altLang="ja-JP" sz="1400" dirty="0">
                <a:solidFill>
                  <a:schemeClr val="tx1"/>
                </a:solidFill>
              </a:rPr>
              <a:t>2019</a:t>
            </a:r>
            <a:r>
              <a:rPr lang="ja-JP" altLang="en-US" sz="1400" dirty="0">
                <a:solidFill>
                  <a:schemeClr val="tx1"/>
                </a:solidFill>
              </a:rPr>
              <a:t>年</a:t>
            </a:r>
            <a:r>
              <a:rPr lang="en-US" altLang="ja-JP" sz="1400" dirty="0">
                <a:solidFill>
                  <a:schemeClr val="tx1"/>
                </a:solidFill>
              </a:rPr>
              <a:t>5</a:t>
            </a:r>
            <a:r>
              <a:rPr lang="ja-JP" altLang="en-US" sz="1400" dirty="0">
                <a:solidFill>
                  <a:schemeClr val="tx1"/>
                </a:solidFill>
              </a:rPr>
              <a:t>月以降は、新元号に読み替えます</a:t>
            </a:r>
            <a:endParaRPr kumimoji="1" lang="ja-JP" altLang="en-US" sz="1400" dirty="0">
              <a:solidFill>
                <a:schemeClr val="tx1"/>
              </a:solidFill>
            </a:endParaRPr>
          </a:p>
        </p:txBody>
      </p:sp>
    </p:spTree>
    <p:extLst>
      <p:ext uri="{BB962C8B-B14F-4D97-AF65-F5344CB8AC3E}">
        <p14:creationId xmlns:p14="http://schemas.microsoft.com/office/powerpoint/2010/main" val="39662036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41156" y="116632"/>
            <a:ext cx="7461687" cy="403957"/>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（４）就労支援と</a:t>
            </a:r>
            <a:r>
              <a:rPr lang="ja-JP" altLang="en-US" sz="1600" b="1" dirty="0" smtClean="0">
                <a:solidFill>
                  <a:schemeClr val="bg1"/>
                </a:solidFill>
                <a:latin typeface="HGSｺﾞｼｯｸM" panose="020B0600000000000000" pitchFamily="50" charset="-128"/>
                <a:ea typeface="HGSｺﾞｼｯｸM" panose="020B0600000000000000" pitchFamily="50" charset="-128"/>
              </a:rPr>
              <a:t>就労継続の</a:t>
            </a:r>
            <a:r>
              <a:rPr lang="ja-JP" altLang="en-US" sz="1600" b="1" dirty="0">
                <a:solidFill>
                  <a:schemeClr val="bg1"/>
                </a:solidFill>
                <a:latin typeface="HGSｺﾞｼｯｸM" panose="020B0600000000000000" pitchFamily="50" charset="-128"/>
                <a:ea typeface="HGSｺﾞｼｯｸM" panose="020B0600000000000000" pitchFamily="50" charset="-128"/>
              </a:rPr>
              <a:t>ため</a:t>
            </a:r>
            <a:r>
              <a:rPr lang="ja-JP" altLang="en-US" sz="1600" b="1" dirty="0" smtClean="0">
                <a:solidFill>
                  <a:schemeClr val="bg1"/>
                </a:solidFill>
                <a:latin typeface="HGSｺﾞｼｯｸM" panose="020B0600000000000000" pitchFamily="50" charset="-128"/>
                <a:ea typeface="HGSｺﾞｼｯｸM" panose="020B0600000000000000" pitchFamily="50" charset="-128"/>
              </a:rPr>
              <a:t>の生活支援</a:t>
            </a:r>
            <a:r>
              <a:rPr lang="ja-JP" altLang="en-US" sz="1600" b="1" dirty="0" smtClean="0">
                <a:latin typeface="HGSｺﾞｼｯｸM" panose="020B0600000000000000" pitchFamily="50" charset="-128"/>
                <a:ea typeface="HGSｺﾞｼｯｸM" panose="020B0600000000000000" pitchFamily="50" charset="-128"/>
              </a:rPr>
              <a:t>の充実</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120431" y="818688"/>
            <a:ext cx="4320000" cy="5940000"/>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（現　状）</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err="1">
                <a:solidFill>
                  <a:schemeClr val="tx1"/>
                </a:solidFill>
                <a:latin typeface="HGSｺﾞｼｯｸM" panose="020B0600000000000000" pitchFamily="50" charset="-128"/>
                <a:ea typeface="HGSｺﾞｼｯｸM" panose="020B0600000000000000" pitchFamily="50" charset="-128"/>
              </a:rPr>
              <a:t>就労系障がい</a:t>
            </a:r>
            <a:r>
              <a:rPr lang="ja-JP" altLang="en-US" sz="1200" dirty="0">
                <a:solidFill>
                  <a:schemeClr val="tx1"/>
                </a:solidFill>
                <a:latin typeface="HGSｺﾞｼｯｸM" panose="020B0600000000000000" pitchFamily="50" charset="-128"/>
                <a:ea typeface="HGSｺﾞｼｯｸM" panose="020B0600000000000000" pitchFamily="50" charset="-128"/>
              </a:rPr>
              <a:t>福祉サービス（就労移行支援、就労継続支援Ａ型・Ｂ型）において、障がい特性に配慮した職業準備訓練等の就労支援を</a:t>
            </a:r>
            <a:r>
              <a:rPr lang="ja-JP" altLang="en-US" sz="1200" dirty="0" smtClean="0">
                <a:solidFill>
                  <a:schemeClr val="tx1"/>
                </a:solidFill>
                <a:latin typeface="HGSｺﾞｼｯｸM" panose="020B0600000000000000" pitchFamily="50" charset="-128"/>
                <a:ea typeface="HGSｺﾞｼｯｸM" panose="020B0600000000000000" pitchFamily="50" charset="-128"/>
              </a:rPr>
              <a:t>実施</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smtClean="0">
                <a:solidFill>
                  <a:schemeClr val="tx1"/>
                </a:solidFill>
                <a:latin typeface="HGSｺﾞｼｯｸM" panose="020B0600000000000000" pitchFamily="50" charset="-128"/>
                <a:ea typeface="HGSｺﾞｼｯｸM" panose="020B0600000000000000" pitchFamily="50" charset="-128"/>
              </a:rPr>
              <a:t>障害者</a:t>
            </a:r>
            <a:r>
              <a:rPr lang="ja-JP" altLang="en-US" sz="1200" dirty="0">
                <a:solidFill>
                  <a:schemeClr val="tx1"/>
                </a:solidFill>
                <a:latin typeface="HGSｺﾞｼｯｸM" panose="020B0600000000000000" pitchFamily="50" charset="-128"/>
                <a:ea typeface="HGSｺﾞｼｯｸM" panose="020B0600000000000000" pitchFamily="50" charset="-128"/>
              </a:rPr>
              <a:t>職業センター</a:t>
            </a:r>
            <a:r>
              <a:rPr lang="ja-JP" altLang="en-US" sz="1200">
                <a:solidFill>
                  <a:schemeClr val="tx1"/>
                </a:solidFill>
                <a:latin typeface="HGSｺﾞｼｯｸM" panose="020B0600000000000000" pitchFamily="50" charset="-128"/>
                <a:ea typeface="HGSｺﾞｼｯｸM" panose="020B0600000000000000" pitchFamily="50" charset="-128"/>
              </a:rPr>
              <a:t>に</a:t>
            </a:r>
            <a:r>
              <a:rPr lang="ja-JP" altLang="en-US" sz="1200" smtClean="0">
                <a:solidFill>
                  <a:schemeClr val="tx1"/>
                </a:solidFill>
                <a:latin typeface="HGSｺﾞｼｯｸM" panose="020B0600000000000000" pitchFamily="50" charset="-128"/>
                <a:ea typeface="HGSｺﾞｼｯｸM" panose="020B0600000000000000" pitchFamily="50" charset="-128"/>
              </a:rPr>
              <a:t>おける職業</a:t>
            </a:r>
            <a:r>
              <a:rPr lang="ja-JP" altLang="en-US" sz="1200" dirty="0">
                <a:solidFill>
                  <a:schemeClr val="tx1"/>
                </a:solidFill>
                <a:latin typeface="HGSｺﾞｼｯｸM" panose="020B0600000000000000" pitchFamily="50" charset="-128"/>
                <a:ea typeface="HGSｺﾞｼｯｸM" panose="020B0600000000000000" pitchFamily="50" charset="-128"/>
              </a:rPr>
              <a:t>評価や職業準備訓練</a:t>
            </a:r>
            <a:r>
              <a:rPr lang="ja-JP" altLang="en-US" sz="1200" dirty="0" smtClean="0">
                <a:solidFill>
                  <a:schemeClr val="tx1"/>
                </a:solidFill>
                <a:latin typeface="HGSｺﾞｼｯｸM" panose="020B0600000000000000" pitchFamily="50" charset="-128"/>
                <a:ea typeface="HGSｺﾞｼｯｸM" panose="020B0600000000000000" pitchFamily="50" charset="-128"/>
              </a:rPr>
              <a:t>等を活用</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r>
              <a:rPr lang="ja-JP" altLang="en-US" sz="1200" dirty="0">
                <a:solidFill>
                  <a:schemeClr val="tx1"/>
                </a:solidFill>
                <a:latin typeface="HGSｺﾞｼｯｸM" panose="020B0600000000000000" pitchFamily="50" charset="-128"/>
                <a:ea typeface="HGSｺﾞｼｯｸM" panose="020B0600000000000000" pitchFamily="50" charset="-128"/>
              </a:rPr>
              <a:t>公共職業訓練による、発達障がいのある人を対象とした職　　</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業訓練を</a:t>
            </a:r>
            <a:r>
              <a:rPr lang="ja-JP" altLang="en-US" sz="1200" dirty="0" smtClean="0">
                <a:solidFill>
                  <a:schemeClr val="tx1"/>
                </a:solidFill>
                <a:latin typeface="HGSｺﾞｼｯｸM" panose="020B0600000000000000" pitchFamily="50" charset="-128"/>
                <a:ea typeface="HGSｺﾞｼｯｸM" panose="020B0600000000000000" pitchFamily="50" charset="-128"/>
              </a:rPr>
              <a:t>実施：訓練</a:t>
            </a:r>
            <a:r>
              <a:rPr lang="ja-JP" altLang="en-US" sz="1200" dirty="0">
                <a:solidFill>
                  <a:schemeClr val="tx1"/>
                </a:solidFill>
                <a:latin typeface="HGSｺﾞｼｯｸM" panose="020B0600000000000000" pitchFamily="50" charset="-128"/>
                <a:ea typeface="HGSｺﾞｼｯｸM" panose="020B0600000000000000" pitchFamily="50" charset="-128"/>
              </a:rPr>
              <a:t>定員</a:t>
            </a:r>
            <a:r>
              <a:rPr lang="en-US" altLang="ja-JP" sz="1200" dirty="0">
                <a:solidFill>
                  <a:schemeClr val="tx1"/>
                </a:solidFill>
                <a:latin typeface="HGSｺﾞｼｯｸM" panose="020B0600000000000000" pitchFamily="50" charset="-128"/>
                <a:ea typeface="HGSｺﾞｼｯｸM" panose="020B0600000000000000" pitchFamily="50" charset="-128"/>
              </a:rPr>
              <a:t>410</a:t>
            </a:r>
            <a:r>
              <a:rPr lang="ja-JP" altLang="en-US" sz="1200" dirty="0">
                <a:solidFill>
                  <a:schemeClr val="tx1"/>
                </a:solidFill>
                <a:latin typeface="HGSｺﾞｼｯｸM" panose="020B0600000000000000" pitchFamily="50" charset="-128"/>
                <a:ea typeface="HGSｺﾞｼｯｸM" panose="020B0600000000000000" pitchFamily="50" charset="-128"/>
              </a:rPr>
              <a:t>人（Ｈ</a:t>
            </a:r>
            <a:r>
              <a:rPr lang="en-US" altLang="ja-JP" sz="1200" dirty="0">
                <a:solidFill>
                  <a:schemeClr val="tx1"/>
                </a:solidFill>
                <a:latin typeface="HGSｺﾞｼｯｸM" panose="020B0600000000000000" pitchFamily="50" charset="-128"/>
                <a:ea typeface="HGSｺﾞｼｯｸM" panose="020B0600000000000000" pitchFamily="50" charset="-128"/>
              </a:rPr>
              <a:t>28</a:t>
            </a:r>
            <a:r>
              <a:rPr lang="ja-JP" altLang="en-US" sz="1200" dirty="0">
                <a:solidFill>
                  <a:schemeClr val="tx1"/>
                </a:solidFill>
                <a:latin typeface="HGSｺﾞｼｯｸM" panose="020B0600000000000000" pitchFamily="50" charset="-128"/>
                <a:ea typeface="HGSｺﾞｼｯｸM" panose="020B0600000000000000" pitchFamily="50" charset="-128"/>
              </a:rPr>
              <a:t>）</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err="1">
                <a:solidFill>
                  <a:schemeClr val="tx1"/>
                </a:solidFill>
                <a:latin typeface="HGSｺﾞｼｯｸM" panose="020B0600000000000000" pitchFamily="50" charset="-128"/>
                <a:ea typeface="HGSｺﾞｼｯｸM" panose="020B0600000000000000" pitchFamily="50" charset="-128"/>
              </a:rPr>
              <a:t>発達障がい</a:t>
            </a:r>
            <a:r>
              <a:rPr lang="ja-JP" altLang="en-US" sz="1200" dirty="0">
                <a:solidFill>
                  <a:schemeClr val="tx1"/>
                </a:solidFill>
                <a:latin typeface="HGSｺﾞｼｯｸM" panose="020B0600000000000000" pitchFamily="50" charset="-128"/>
                <a:ea typeface="HGSｺﾞｼｯｸM" panose="020B0600000000000000" pitchFamily="50" charset="-128"/>
              </a:rPr>
              <a:t>者等を雇用する企業等に対して、障がいへの理解促進や職場定着への支援を実施</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a:solidFill>
                  <a:schemeClr val="tx1"/>
                </a:solidFill>
                <a:latin typeface="HGSｺﾞｼｯｸM" panose="020B0600000000000000" pitchFamily="50" charset="-128"/>
                <a:ea typeface="HGSｺﾞｼｯｸM" panose="020B0600000000000000" pitchFamily="50" charset="-128"/>
              </a:rPr>
              <a:t>企業の従業員を職場サポーターとして養成する研修を実施（採用コース、雇用管理コース）</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：研修参加者数　</a:t>
            </a:r>
            <a:r>
              <a:rPr lang="en-US" altLang="ja-JP" sz="1200" dirty="0">
                <a:solidFill>
                  <a:schemeClr val="tx1"/>
                </a:solidFill>
                <a:latin typeface="HGSｺﾞｼｯｸM" panose="020B0600000000000000" pitchFamily="50" charset="-128"/>
                <a:ea typeface="HGSｺﾞｼｯｸM" panose="020B0600000000000000" pitchFamily="50" charset="-128"/>
              </a:rPr>
              <a:t>205</a:t>
            </a:r>
            <a:r>
              <a:rPr lang="ja-JP" altLang="en-US" sz="1200" dirty="0">
                <a:solidFill>
                  <a:schemeClr val="tx1"/>
                </a:solidFill>
                <a:latin typeface="HGSｺﾞｼｯｸM" panose="020B0600000000000000" pitchFamily="50" charset="-128"/>
                <a:ea typeface="HGSｺﾞｼｯｸM" panose="020B0600000000000000" pitchFamily="50" charset="-128"/>
              </a:rPr>
              <a:t>名（</a:t>
            </a:r>
            <a:r>
              <a:rPr lang="en-US" altLang="ja-JP" sz="1200" dirty="0">
                <a:solidFill>
                  <a:schemeClr val="tx1"/>
                </a:solidFill>
                <a:latin typeface="HGSｺﾞｼｯｸM" panose="020B0600000000000000" pitchFamily="50" charset="-128"/>
                <a:ea typeface="HGSｺﾞｼｯｸM" panose="020B0600000000000000" pitchFamily="50" charset="-128"/>
              </a:rPr>
              <a:t>H27</a:t>
            </a:r>
            <a:r>
              <a:rPr lang="ja-JP" altLang="en-US" sz="1200" dirty="0">
                <a:solidFill>
                  <a:schemeClr val="tx1"/>
                </a:solidFill>
                <a:latin typeface="HGSｺﾞｼｯｸM" panose="020B0600000000000000" pitchFamily="50" charset="-128"/>
                <a:ea typeface="HGSｺﾞｼｯｸM" panose="020B0600000000000000" pitchFamily="50" charset="-128"/>
              </a:rPr>
              <a:t>～</a:t>
            </a:r>
            <a:r>
              <a:rPr lang="en-US" altLang="ja-JP" sz="1200" dirty="0">
                <a:solidFill>
                  <a:schemeClr val="tx1"/>
                </a:solidFill>
                <a:latin typeface="HGSｺﾞｼｯｸM" panose="020B0600000000000000" pitchFamily="50" charset="-128"/>
                <a:ea typeface="HGSｺﾞｼｯｸM" panose="020B0600000000000000" pitchFamily="50" charset="-128"/>
              </a:rPr>
              <a:t>28</a:t>
            </a:r>
            <a:r>
              <a:rPr lang="ja-JP" altLang="en-US" sz="1200" dirty="0">
                <a:solidFill>
                  <a:schemeClr val="tx1"/>
                </a:solidFill>
                <a:latin typeface="HGSｺﾞｼｯｸM" panose="020B0600000000000000" pitchFamily="50" charset="-128"/>
                <a:ea typeface="HGSｺﾞｼｯｸM" panose="020B0600000000000000" pitchFamily="50" charset="-128"/>
              </a:rPr>
              <a:t>）</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a:solidFill>
                  <a:schemeClr val="tx1"/>
                </a:solidFill>
                <a:latin typeface="HGSｺﾞｼｯｸM" panose="020B0600000000000000" pitchFamily="50" charset="-128"/>
                <a:ea typeface="HGSｺﾞｼｯｸM" panose="020B0600000000000000" pitchFamily="50" charset="-128"/>
              </a:rPr>
              <a:t>企業の実情（従業員や職場状況等）やニーズに応じた効果的な雇用管理手法の導入を促進</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：雇用管理手法の検証・普及として延べ</a:t>
            </a:r>
            <a:r>
              <a:rPr lang="en-US" altLang="ja-JP" sz="1200" dirty="0">
                <a:solidFill>
                  <a:schemeClr val="tx1"/>
                </a:solidFill>
                <a:latin typeface="HGSｺﾞｼｯｸM" panose="020B0600000000000000" pitchFamily="50" charset="-128"/>
                <a:ea typeface="HGSｺﾞｼｯｸM" panose="020B0600000000000000" pitchFamily="50" charset="-128"/>
              </a:rPr>
              <a:t>102</a:t>
            </a:r>
            <a:r>
              <a:rPr lang="ja-JP" altLang="en-US" sz="1200" dirty="0">
                <a:solidFill>
                  <a:schemeClr val="tx1"/>
                </a:solidFill>
                <a:latin typeface="HGSｺﾞｼｯｸM" panose="020B0600000000000000" pitchFamily="50" charset="-128"/>
                <a:ea typeface="HGSｺﾞｼｯｸM" panose="020B0600000000000000" pitchFamily="50" charset="-128"/>
              </a:rPr>
              <a:t>件</a:t>
            </a:r>
            <a:r>
              <a:rPr lang="ja-JP" altLang="en-US" sz="1200" dirty="0" smtClean="0">
                <a:solidFill>
                  <a:schemeClr val="tx1"/>
                </a:solidFill>
                <a:latin typeface="HGSｺﾞｼｯｸM" panose="020B0600000000000000" pitchFamily="50" charset="-128"/>
                <a:ea typeface="HGSｺﾞｼｯｸM" panose="020B0600000000000000" pitchFamily="50" charset="-128"/>
              </a:rPr>
              <a:t>導入</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100" dirty="0" smtClean="0">
                <a:solidFill>
                  <a:schemeClr val="tx1"/>
                </a:solidFill>
                <a:latin typeface="HGSｺﾞｼｯｸM" panose="020B0600000000000000" pitchFamily="50" charset="-128"/>
                <a:ea typeface="HGSｺﾞｼｯｸM" panose="020B0600000000000000" pitchFamily="50" charset="-128"/>
              </a:rPr>
              <a:t>（</a:t>
            </a:r>
            <a:r>
              <a:rPr lang="en-US" altLang="ja-JP" sz="1100" dirty="0">
                <a:solidFill>
                  <a:schemeClr val="tx1"/>
                </a:solidFill>
                <a:latin typeface="HGSｺﾞｼｯｸM" panose="020B0600000000000000" pitchFamily="50" charset="-128"/>
                <a:ea typeface="HGSｺﾞｼｯｸM" panose="020B0600000000000000" pitchFamily="50" charset="-128"/>
              </a:rPr>
              <a:t>H27</a:t>
            </a:r>
            <a:r>
              <a:rPr lang="ja-JP" altLang="en-US" sz="1100" dirty="0">
                <a:solidFill>
                  <a:schemeClr val="tx1"/>
                </a:solidFill>
                <a:latin typeface="HGSｺﾞｼｯｸM" panose="020B0600000000000000" pitchFamily="50" charset="-128"/>
                <a:ea typeface="HGSｺﾞｼｯｸM" panose="020B0600000000000000" pitchFamily="50" charset="-128"/>
              </a:rPr>
              <a:t>～</a:t>
            </a:r>
            <a:r>
              <a:rPr lang="en-US" altLang="ja-JP" sz="1100" dirty="0">
                <a:solidFill>
                  <a:schemeClr val="tx1"/>
                </a:solidFill>
                <a:latin typeface="HGSｺﾞｼｯｸM" panose="020B0600000000000000" pitchFamily="50" charset="-128"/>
                <a:ea typeface="HGSｺﾞｼｯｸM" panose="020B0600000000000000" pitchFamily="50" charset="-128"/>
              </a:rPr>
              <a:t>28</a:t>
            </a:r>
            <a:r>
              <a:rPr lang="ja-JP" altLang="en-US" sz="1100" dirty="0">
                <a:solidFill>
                  <a:schemeClr val="tx1"/>
                </a:solidFill>
                <a:latin typeface="HGSｺﾞｼｯｸM" panose="020B0600000000000000" pitchFamily="50" charset="-128"/>
                <a:ea typeface="HGSｺﾞｼｯｸM" panose="020B0600000000000000" pitchFamily="50" charset="-128"/>
              </a:rPr>
              <a:t>）　</a:t>
            </a:r>
            <a:endParaRPr lang="en-US" altLang="ja-JP" sz="11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r>
              <a:rPr lang="ja-JP" altLang="en-US" sz="1200" dirty="0">
                <a:solidFill>
                  <a:schemeClr val="tx1"/>
                </a:solidFill>
                <a:latin typeface="HGSｺﾞｼｯｸM" panose="020B0600000000000000" pitchFamily="50" charset="-128"/>
                <a:ea typeface="HGSｺﾞｼｯｸM" panose="020B0600000000000000" pitchFamily="50" charset="-128"/>
              </a:rPr>
              <a:t>課　題）</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en-US" altLang="ja-JP" sz="1200" dirty="0">
                <a:solidFill>
                  <a:schemeClr val="tx1"/>
                </a:solidFill>
                <a:latin typeface="HGSｺﾞｼｯｸM" panose="020B0600000000000000" pitchFamily="50" charset="-128"/>
                <a:ea typeface="HGSｺﾞｼｯｸM" panose="020B0600000000000000" pitchFamily="50" charset="-128"/>
              </a:rPr>
              <a:t>H30</a:t>
            </a:r>
            <a:r>
              <a:rPr lang="ja-JP" altLang="en-US" sz="1200" dirty="0" err="1">
                <a:solidFill>
                  <a:schemeClr val="tx1"/>
                </a:solidFill>
                <a:latin typeface="HGSｺﾞｼｯｸM" panose="020B0600000000000000" pitchFamily="50" charset="-128"/>
                <a:ea typeface="HGSｺﾞｼｯｸM" panose="020B0600000000000000" pitchFamily="50" charset="-128"/>
              </a:rPr>
              <a:t>の障がい</a:t>
            </a:r>
            <a:r>
              <a:rPr lang="ja-JP" altLang="en-US" sz="1200" dirty="0">
                <a:solidFill>
                  <a:schemeClr val="tx1"/>
                </a:solidFill>
                <a:latin typeface="HGSｺﾞｼｯｸM" panose="020B0600000000000000" pitchFamily="50" charset="-128"/>
                <a:ea typeface="HGSｺﾞｼｯｸM" panose="020B0600000000000000" pitchFamily="50" charset="-128"/>
              </a:rPr>
              <a:t>者の雇用率改定を見据え、関係機関と連携し、引き続き企業等への理解の促進、定着支援の強化、就労し社会生活を送るための支援に取り組む</a:t>
            </a:r>
            <a:r>
              <a:rPr lang="ja-JP" altLang="en-US" sz="1200" dirty="0" smtClean="0">
                <a:solidFill>
                  <a:schemeClr val="tx1"/>
                </a:solidFill>
                <a:latin typeface="HGSｺﾞｼｯｸM" panose="020B0600000000000000" pitchFamily="50" charset="-128"/>
                <a:ea typeface="HGSｺﾞｼｯｸM" panose="020B0600000000000000" pitchFamily="50" charset="-128"/>
              </a:rPr>
              <a:t>必要</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9" name="正方形/長方形 8"/>
          <p:cNvSpPr/>
          <p:nvPr/>
        </p:nvSpPr>
        <p:spPr>
          <a:xfrm>
            <a:off x="4571998" y="1016688"/>
            <a:ext cx="4464497" cy="5760000"/>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ct val="150000"/>
              </a:lnSpc>
              <a:buFont typeface="Wingdings" panose="05000000000000000000" pitchFamily="2" charset="2"/>
              <a:buChar char="Ø"/>
            </a:pPr>
            <a:r>
              <a:rPr lang="ja-JP" altLang="en-US" sz="1200" dirty="0">
                <a:solidFill>
                  <a:schemeClr val="tx1"/>
                </a:solidFill>
                <a:latin typeface="HGPｺﾞｼｯｸM" panose="020B0600000000000000" pitchFamily="50" charset="-128"/>
                <a:ea typeface="HGP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企業の理解と支援体制の整備が進み、発達障がいのある人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の就労、職場定着が進んでいる。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p:txBody>
      </p:sp>
      <p:sp>
        <p:nvSpPr>
          <p:cNvPr id="10" name="テキスト ボックス 9"/>
          <p:cNvSpPr txBox="1"/>
          <p:nvPr/>
        </p:nvSpPr>
        <p:spPr>
          <a:xfrm>
            <a:off x="102949" y="620688"/>
            <a:ext cx="4320000" cy="432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現状と課題</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2" name="テキスト ボックス 11"/>
          <p:cNvSpPr txBox="1"/>
          <p:nvPr/>
        </p:nvSpPr>
        <p:spPr>
          <a:xfrm>
            <a:off x="4571997" y="620688"/>
            <a:ext cx="4464497" cy="396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目指すべき姿</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1" name="下矢印 10"/>
          <p:cNvSpPr/>
          <p:nvPr/>
        </p:nvSpPr>
        <p:spPr>
          <a:xfrm>
            <a:off x="6390923" y="2780928"/>
            <a:ext cx="778515" cy="36004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853652" y="3318141"/>
            <a:ext cx="3888432" cy="974955"/>
          </a:xfrm>
          <a:prstGeom prst="roundRect">
            <a:avLst>
              <a:gd name="adj" fmla="val 1143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SｺﾞｼｯｸM" panose="020B0600000000000000" pitchFamily="50" charset="-128"/>
                <a:ea typeface="HGSｺﾞｼｯｸM" panose="020B0600000000000000" pitchFamily="50" charset="-128"/>
              </a:rPr>
              <a:t>発達障</a:t>
            </a:r>
            <a:r>
              <a:rPr lang="ja-JP" altLang="en-US" sz="1200" dirty="0" smtClean="0">
                <a:solidFill>
                  <a:schemeClr val="tx1"/>
                </a:solidFill>
                <a:latin typeface="HGSｺﾞｼｯｸM" panose="020B0600000000000000" pitchFamily="50" charset="-128"/>
                <a:ea typeface="HGSｺﾞｼｯｸM" panose="020B0600000000000000" pitchFamily="50" charset="-128"/>
              </a:rPr>
              <a:t>がいを含む</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障がい</a:t>
            </a:r>
            <a:r>
              <a:rPr lang="ja-JP" altLang="en-US" sz="1200" dirty="0" smtClean="0">
                <a:solidFill>
                  <a:schemeClr val="tx1"/>
                </a:solidFill>
                <a:latin typeface="HGSｺﾞｼｯｸM" panose="020B0600000000000000" pitchFamily="50" charset="-128"/>
                <a:ea typeface="HGSｺﾞｼｯｸM" panose="020B0600000000000000" pitchFamily="50" charset="-128"/>
              </a:rPr>
              <a:t>者の法定雇用率の達成</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r>
              <a:rPr lang="ja-JP" altLang="en-US" sz="1200" dirty="0" smtClean="0">
                <a:solidFill>
                  <a:schemeClr val="tx1"/>
                </a:solidFill>
                <a:latin typeface="HGSｺﾞｼｯｸM" panose="020B0600000000000000" pitchFamily="50" charset="-128"/>
                <a:ea typeface="HGSｺﾞｼｯｸM" panose="020B0600000000000000" pitchFamily="50" charset="-128"/>
              </a:rPr>
              <a:t>（拡充）</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14" name="テキスト ボックス 13"/>
          <p:cNvSpPr txBox="1"/>
          <p:nvPr/>
        </p:nvSpPr>
        <p:spPr>
          <a:xfrm>
            <a:off x="4853652" y="3179641"/>
            <a:ext cx="1234794" cy="276999"/>
          </a:xfrm>
          <a:prstGeom prst="rect">
            <a:avLst/>
          </a:prstGeom>
          <a:solidFill>
            <a:schemeClr val="bg1"/>
          </a:solidFill>
          <a:ln>
            <a:solidFill>
              <a:schemeClr val="accent1">
                <a:shade val="50000"/>
              </a:schemeClr>
            </a:solidFill>
          </a:ln>
        </p:spPr>
        <p:txBody>
          <a:bodyPr wrap="square" rtlCol="0">
            <a:spAutoFit/>
          </a:bodyPr>
          <a:lstStyle/>
          <a:p>
            <a:r>
              <a:rPr kumimoji="1" lang="ja-JP" altLang="en-US" sz="1200" dirty="0" smtClean="0">
                <a:latin typeface="HGSｺﾞｼｯｸM" panose="020B0600000000000000" pitchFamily="50" charset="-128"/>
                <a:ea typeface="HGSｺﾞｼｯｸM" panose="020B0600000000000000" pitchFamily="50" charset="-128"/>
              </a:rPr>
              <a:t>成果指標</a:t>
            </a:r>
            <a:endParaRPr kumimoji="1" lang="ja-JP" altLang="en-US" sz="1200" dirty="0">
              <a:latin typeface="HGSｺﾞｼｯｸM" panose="020B0600000000000000" pitchFamily="50" charset="-128"/>
              <a:ea typeface="HGS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18</a:t>
            </a:r>
            <a:endParaRPr kumimoji="1" lang="ja-JP" altLang="en-US" dirty="0"/>
          </a:p>
        </p:txBody>
      </p:sp>
      <p:sp>
        <p:nvSpPr>
          <p:cNvPr id="15" name="正方形/長方形 14"/>
          <p:cNvSpPr/>
          <p:nvPr/>
        </p:nvSpPr>
        <p:spPr>
          <a:xfrm>
            <a:off x="4766675" y="4659183"/>
            <a:ext cx="4062386" cy="158417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lvl="0">
              <a:lnSpc>
                <a:spcPts val="1400"/>
              </a:lnSpc>
            </a:pPr>
            <a:r>
              <a:rPr lang="ja-JP" altLang="en-US" sz="1000" dirty="0">
                <a:solidFill>
                  <a:schemeClr val="tx1"/>
                </a:solidFill>
                <a:latin typeface="ＭＳ Ｐゴシック"/>
              </a:rPr>
              <a:t>（参考）</a:t>
            </a:r>
            <a:endParaRPr lang="en-US" altLang="ja-JP" sz="1000" dirty="0">
              <a:solidFill>
                <a:schemeClr val="tx1"/>
              </a:solidFill>
              <a:latin typeface="ＭＳ Ｐゴシック"/>
            </a:endParaRPr>
          </a:p>
          <a:p>
            <a:pPr lvl="0">
              <a:lnSpc>
                <a:spcPts val="1400"/>
              </a:lnSpc>
            </a:pPr>
            <a:r>
              <a:rPr lang="ja-JP" altLang="en-US" sz="1000" dirty="0">
                <a:solidFill>
                  <a:schemeClr val="tx1"/>
                </a:solidFill>
                <a:latin typeface="ＭＳ Ｐゴシック"/>
              </a:rPr>
              <a:t>　</a:t>
            </a:r>
            <a:r>
              <a:rPr lang="ja-JP" altLang="en-US" sz="1000" dirty="0" err="1">
                <a:solidFill>
                  <a:schemeClr val="tx1"/>
                </a:solidFill>
                <a:latin typeface="ＭＳ Ｐゴシック"/>
              </a:rPr>
              <a:t>障がい</a:t>
            </a:r>
            <a:r>
              <a:rPr lang="ja-JP" altLang="en-US" sz="1000" dirty="0">
                <a:solidFill>
                  <a:schemeClr val="tx1"/>
                </a:solidFill>
                <a:latin typeface="ＭＳ Ｐゴシック"/>
              </a:rPr>
              <a:t>者の法定雇用率について、平成</a:t>
            </a:r>
            <a:r>
              <a:rPr lang="en-US" altLang="ja-JP" sz="1000" dirty="0">
                <a:solidFill>
                  <a:schemeClr val="tx1"/>
                </a:solidFill>
                <a:latin typeface="ＭＳ Ｐゴシック"/>
              </a:rPr>
              <a:t>30</a:t>
            </a:r>
            <a:r>
              <a:rPr lang="ja-JP" altLang="en-US" sz="1000" dirty="0">
                <a:solidFill>
                  <a:schemeClr val="tx1"/>
                </a:solidFill>
                <a:latin typeface="ＭＳ Ｐゴシック"/>
              </a:rPr>
              <a:t>年</a:t>
            </a:r>
            <a:r>
              <a:rPr lang="en-US" altLang="ja-JP" sz="1000" dirty="0">
                <a:solidFill>
                  <a:schemeClr val="tx1"/>
                </a:solidFill>
                <a:latin typeface="ＭＳ Ｐゴシック"/>
              </a:rPr>
              <a:t>4</a:t>
            </a:r>
            <a:r>
              <a:rPr lang="ja-JP" altLang="en-US" sz="1000" dirty="0">
                <a:solidFill>
                  <a:schemeClr val="tx1"/>
                </a:solidFill>
                <a:latin typeface="ＭＳ Ｐゴシック"/>
              </a:rPr>
              <a:t>月</a:t>
            </a:r>
            <a:r>
              <a:rPr lang="en-US" altLang="ja-JP" sz="1000" dirty="0">
                <a:solidFill>
                  <a:schemeClr val="tx1"/>
                </a:solidFill>
                <a:latin typeface="ＭＳ Ｐゴシック"/>
              </a:rPr>
              <a:t>1</a:t>
            </a:r>
            <a:r>
              <a:rPr lang="ja-JP" altLang="en-US" sz="1000" dirty="0">
                <a:solidFill>
                  <a:schemeClr val="tx1"/>
                </a:solidFill>
                <a:latin typeface="ＭＳ Ｐゴシック"/>
              </a:rPr>
              <a:t>日からは以下のとおり</a:t>
            </a:r>
          </a:p>
          <a:p>
            <a:pPr lvl="0">
              <a:lnSpc>
                <a:spcPts val="1400"/>
              </a:lnSpc>
            </a:pPr>
            <a:r>
              <a:rPr lang="ja-JP" altLang="en-US" sz="1000" dirty="0">
                <a:solidFill>
                  <a:schemeClr val="tx1"/>
                </a:solidFill>
                <a:latin typeface="ＭＳ Ｐゴシック"/>
              </a:rPr>
              <a:t>　○　民間企業については</a:t>
            </a:r>
            <a:r>
              <a:rPr lang="en-US" altLang="ja-JP" sz="1000" dirty="0">
                <a:solidFill>
                  <a:schemeClr val="tx1"/>
                </a:solidFill>
                <a:latin typeface="ＭＳ Ｐゴシック"/>
              </a:rPr>
              <a:t>2.2</a:t>
            </a:r>
            <a:r>
              <a:rPr lang="ja-JP" altLang="en-US" sz="1000" dirty="0">
                <a:solidFill>
                  <a:schemeClr val="tx1"/>
                </a:solidFill>
                <a:latin typeface="ＭＳ Ｐゴシック"/>
              </a:rPr>
              <a:t>％</a:t>
            </a:r>
            <a:endParaRPr lang="en-US" altLang="ja-JP" sz="1000" dirty="0">
              <a:solidFill>
                <a:schemeClr val="tx1"/>
              </a:solidFill>
              <a:latin typeface="ＭＳ Ｐゴシック"/>
            </a:endParaRPr>
          </a:p>
          <a:p>
            <a:pPr lvl="0">
              <a:lnSpc>
                <a:spcPts val="1400"/>
              </a:lnSpc>
            </a:pPr>
            <a:r>
              <a:rPr lang="ja-JP" altLang="en-US" sz="1000" dirty="0">
                <a:solidFill>
                  <a:schemeClr val="tx1"/>
                </a:solidFill>
                <a:latin typeface="ＭＳ Ｐゴシック"/>
              </a:rPr>
              <a:t>　　　　　</a:t>
            </a:r>
            <a:r>
              <a:rPr lang="ja-JP" altLang="en-US" sz="1000" dirty="0" smtClean="0">
                <a:solidFill>
                  <a:schemeClr val="tx1"/>
                </a:solidFill>
                <a:latin typeface="ＭＳ Ｐゴシック"/>
              </a:rPr>
              <a:t>（平成</a:t>
            </a:r>
            <a:r>
              <a:rPr lang="en-US" altLang="ja-JP" sz="1000" dirty="0">
                <a:solidFill>
                  <a:schemeClr val="tx1"/>
                </a:solidFill>
                <a:latin typeface="ＭＳ Ｐゴシック"/>
              </a:rPr>
              <a:t>30</a:t>
            </a:r>
            <a:r>
              <a:rPr lang="ja-JP" altLang="en-US" sz="1000" dirty="0">
                <a:solidFill>
                  <a:schemeClr val="tx1"/>
                </a:solidFill>
                <a:latin typeface="ＭＳ Ｐゴシック"/>
              </a:rPr>
              <a:t>年</a:t>
            </a:r>
            <a:r>
              <a:rPr lang="en-US" altLang="ja-JP" sz="1000" dirty="0">
                <a:solidFill>
                  <a:schemeClr val="tx1"/>
                </a:solidFill>
                <a:latin typeface="ＭＳ Ｐゴシック"/>
              </a:rPr>
              <a:t>4</a:t>
            </a:r>
            <a:r>
              <a:rPr lang="ja-JP" altLang="en-US" sz="1000" dirty="0">
                <a:solidFill>
                  <a:schemeClr val="tx1"/>
                </a:solidFill>
                <a:latin typeface="ＭＳ Ｐゴシック"/>
              </a:rPr>
              <a:t>月から</a:t>
            </a:r>
            <a:r>
              <a:rPr lang="en-US" altLang="ja-JP" sz="1000" dirty="0">
                <a:solidFill>
                  <a:schemeClr val="tx1"/>
                </a:solidFill>
                <a:latin typeface="ＭＳ Ｐゴシック"/>
              </a:rPr>
              <a:t>3</a:t>
            </a:r>
            <a:r>
              <a:rPr lang="ja-JP" altLang="en-US" sz="1000" dirty="0">
                <a:solidFill>
                  <a:schemeClr val="tx1"/>
                </a:solidFill>
                <a:latin typeface="ＭＳ Ｐゴシック"/>
              </a:rPr>
              <a:t>年を経過する日より前</a:t>
            </a:r>
            <a:r>
              <a:rPr lang="ja-JP" altLang="en-US" sz="1000" dirty="0" smtClean="0">
                <a:solidFill>
                  <a:schemeClr val="tx1"/>
                </a:solidFill>
                <a:latin typeface="ＭＳ Ｐゴシック"/>
              </a:rPr>
              <a:t>に</a:t>
            </a:r>
            <a:r>
              <a:rPr lang="en-US" altLang="ja-JP" sz="1000" dirty="0" smtClean="0">
                <a:solidFill>
                  <a:schemeClr val="tx1"/>
                </a:solidFill>
                <a:latin typeface="ＭＳ Ｐゴシック"/>
              </a:rPr>
              <a:t>2.3</a:t>
            </a:r>
            <a:r>
              <a:rPr lang="en-US" altLang="ja-JP" sz="1000" dirty="0">
                <a:solidFill>
                  <a:schemeClr val="tx1"/>
                </a:solidFill>
                <a:latin typeface="ＭＳ Ｐゴシック"/>
              </a:rPr>
              <a:t>%</a:t>
            </a:r>
            <a:r>
              <a:rPr lang="ja-JP" altLang="en-US" sz="1000" dirty="0">
                <a:solidFill>
                  <a:schemeClr val="tx1"/>
                </a:solidFill>
                <a:latin typeface="ＭＳ Ｐゴシック"/>
              </a:rPr>
              <a:t>）</a:t>
            </a:r>
            <a:r>
              <a:rPr lang="en-US" altLang="ja-JP" sz="1000" dirty="0">
                <a:solidFill>
                  <a:schemeClr val="tx1"/>
                </a:solidFill>
                <a:latin typeface="ＭＳ Ｐゴシック"/>
              </a:rPr>
              <a:t>【</a:t>
            </a:r>
            <a:r>
              <a:rPr lang="ja-JP" altLang="en-US" sz="1000" dirty="0">
                <a:solidFill>
                  <a:schemeClr val="tx1"/>
                </a:solidFill>
                <a:latin typeface="ＭＳ Ｐゴシック"/>
              </a:rPr>
              <a:t>現行</a:t>
            </a:r>
            <a:r>
              <a:rPr lang="en-US" altLang="ja-JP" sz="1000" dirty="0">
                <a:solidFill>
                  <a:schemeClr val="tx1"/>
                </a:solidFill>
                <a:latin typeface="ＭＳ Ｐゴシック"/>
              </a:rPr>
              <a:t>2.0%】</a:t>
            </a:r>
          </a:p>
          <a:p>
            <a:pPr lvl="0">
              <a:lnSpc>
                <a:spcPts val="1400"/>
              </a:lnSpc>
            </a:pPr>
            <a:r>
              <a:rPr lang="ja-JP" altLang="en-US" sz="1000" dirty="0">
                <a:solidFill>
                  <a:schemeClr val="tx1"/>
                </a:solidFill>
                <a:latin typeface="ＭＳ Ｐゴシック"/>
              </a:rPr>
              <a:t>　○　国及び地方公共団体並びに特殊法人については</a:t>
            </a:r>
            <a:r>
              <a:rPr lang="en-US" altLang="ja-JP" sz="1000" dirty="0">
                <a:solidFill>
                  <a:schemeClr val="tx1"/>
                </a:solidFill>
                <a:latin typeface="ＭＳ Ｐゴシック"/>
              </a:rPr>
              <a:t>2.5%</a:t>
            </a:r>
          </a:p>
          <a:p>
            <a:pPr lvl="0">
              <a:lnSpc>
                <a:spcPts val="1400"/>
              </a:lnSpc>
            </a:pPr>
            <a:r>
              <a:rPr lang="ja-JP" altLang="en-US" sz="1000" dirty="0">
                <a:solidFill>
                  <a:schemeClr val="tx1"/>
                </a:solidFill>
                <a:latin typeface="ＭＳ Ｐゴシック"/>
              </a:rPr>
              <a:t>　　　　　（平成</a:t>
            </a:r>
            <a:r>
              <a:rPr lang="en-US" altLang="ja-JP" sz="1000" dirty="0">
                <a:solidFill>
                  <a:schemeClr val="tx1"/>
                </a:solidFill>
                <a:latin typeface="ＭＳ Ｐゴシック"/>
              </a:rPr>
              <a:t>30</a:t>
            </a:r>
            <a:r>
              <a:rPr lang="ja-JP" altLang="en-US" sz="1000" dirty="0">
                <a:solidFill>
                  <a:schemeClr val="tx1"/>
                </a:solidFill>
                <a:latin typeface="ＭＳ Ｐゴシック"/>
              </a:rPr>
              <a:t>年</a:t>
            </a:r>
            <a:r>
              <a:rPr lang="en-US" altLang="ja-JP" sz="1000" dirty="0">
                <a:solidFill>
                  <a:schemeClr val="tx1"/>
                </a:solidFill>
                <a:latin typeface="ＭＳ Ｐゴシック"/>
              </a:rPr>
              <a:t>4</a:t>
            </a:r>
            <a:r>
              <a:rPr lang="ja-JP" altLang="en-US" sz="1000" dirty="0">
                <a:solidFill>
                  <a:schemeClr val="tx1"/>
                </a:solidFill>
                <a:latin typeface="ＭＳ Ｐゴシック"/>
              </a:rPr>
              <a:t>月から</a:t>
            </a:r>
            <a:r>
              <a:rPr lang="en-US" altLang="ja-JP" sz="1000" dirty="0">
                <a:solidFill>
                  <a:schemeClr val="tx1"/>
                </a:solidFill>
                <a:latin typeface="ＭＳ Ｐゴシック"/>
              </a:rPr>
              <a:t>3</a:t>
            </a:r>
            <a:r>
              <a:rPr lang="ja-JP" altLang="en-US" sz="1000" dirty="0">
                <a:solidFill>
                  <a:schemeClr val="tx1"/>
                </a:solidFill>
                <a:latin typeface="ＭＳ Ｐゴシック"/>
              </a:rPr>
              <a:t>年を経過する日より前</a:t>
            </a:r>
            <a:r>
              <a:rPr lang="ja-JP" altLang="en-US" sz="1000" dirty="0" smtClean="0">
                <a:solidFill>
                  <a:schemeClr val="tx1"/>
                </a:solidFill>
                <a:latin typeface="ＭＳ Ｐゴシック"/>
              </a:rPr>
              <a:t>に</a:t>
            </a:r>
            <a:r>
              <a:rPr lang="en-US" altLang="ja-JP" sz="1000" dirty="0" smtClean="0">
                <a:solidFill>
                  <a:schemeClr val="tx1"/>
                </a:solidFill>
                <a:latin typeface="ＭＳ Ｐゴシック"/>
              </a:rPr>
              <a:t>2.6</a:t>
            </a:r>
            <a:r>
              <a:rPr lang="en-US" altLang="ja-JP" sz="1000" dirty="0">
                <a:solidFill>
                  <a:schemeClr val="tx1"/>
                </a:solidFill>
                <a:latin typeface="ＭＳ Ｐゴシック"/>
              </a:rPr>
              <a:t>%</a:t>
            </a:r>
            <a:r>
              <a:rPr lang="ja-JP" altLang="en-US" sz="1000" dirty="0">
                <a:solidFill>
                  <a:schemeClr val="tx1"/>
                </a:solidFill>
                <a:latin typeface="ＭＳ Ｐゴシック"/>
              </a:rPr>
              <a:t>）</a:t>
            </a:r>
            <a:r>
              <a:rPr lang="en-US" altLang="ja-JP" sz="1000" dirty="0">
                <a:solidFill>
                  <a:schemeClr val="tx1"/>
                </a:solidFill>
                <a:latin typeface="ＭＳ Ｐゴシック"/>
              </a:rPr>
              <a:t>【</a:t>
            </a:r>
            <a:r>
              <a:rPr lang="ja-JP" altLang="en-US" sz="1000" dirty="0">
                <a:solidFill>
                  <a:schemeClr val="tx1"/>
                </a:solidFill>
                <a:latin typeface="ＭＳ Ｐゴシック"/>
              </a:rPr>
              <a:t>現行</a:t>
            </a:r>
            <a:r>
              <a:rPr lang="en-US" altLang="ja-JP" sz="1000" dirty="0">
                <a:solidFill>
                  <a:schemeClr val="tx1"/>
                </a:solidFill>
                <a:latin typeface="ＭＳ Ｐゴシック"/>
              </a:rPr>
              <a:t>2.3%】</a:t>
            </a:r>
          </a:p>
          <a:p>
            <a:pPr lvl="0">
              <a:lnSpc>
                <a:spcPts val="1400"/>
              </a:lnSpc>
            </a:pPr>
            <a:r>
              <a:rPr lang="ja-JP" altLang="en-US" sz="1000" dirty="0">
                <a:solidFill>
                  <a:schemeClr val="tx1"/>
                </a:solidFill>
                <a:latin typeface="ＭＳ Ｐゴシック"/>
              </a:rPr>
              <a:t>　○　都道府県等の教育委員会については</a:t>
            </a:r>
            <a:r>
              <a:rPr lang="en-US" altLang="ja-JP" sz="1000" dirty="0">
                <a:solidFill>
                  <a:schemeClr val="tx1"/>
                </a:solidFill>
                <a:latin typeface="ＭＳ Ｐゴシック"/>
              </a:rPr>
              <a:t>2.4%</a:t>
            </a:r>
          </a:p>
          <a:p>
            <a:pPr lvl="0">
              <a:lnSpc>
                <a:spcPts val="1400"/>
              </a:lnSpc>
            </a:pPr>
            <a:r>
              <a:rPr lang="ja-JP" altLang="en-US" sz="1000" dirty="0">
                <a:solidFill>
                  <a:schemeClr val="tx1"/>
                </a:solidFill>
                <a:latin typeface="ＭＳ Ｐゴシック"/>
              </a:rPr>
              <a:t>　　　　　（平成</a:t>
            </a:r>
            <a:r>
              <a:rPr lang="en-US" altLang="ja-JP" sz="1000" dirty="0">
                <a:solidFill>
                  <a:schemeClr val="tx1"/>
                </a:solidFill>
                <a:latin typeface="ＭＳ Ｐゴシック"/>
              </a:rPr>
              <a:t>30</a:t>
            </a:r>
            <a:r>
              <a:rPr lang="ja-JP" altLang="en-US" sz="1000" dirty="0">
                <a:solidFill>
                  <a:schemeClr val="tx1"/>
                </a:solidFill>
                <a:latin typeface="ＭＳ Ｐゴシック"/>
              </a:rPr>
              <a:t>年</a:t>
            </a:r>
            <a:r>
              <a:rPr lang="en-US" altLang="ja-JP" sz="1000" dirty="0">
                <a:solidFill>
                  <a:schemeClr val="tx1"/>
                </a:solidFill>
                <a:latin typeface="ＭＳ Ｐゴシック"/>
              </a:rPr>
              <a:t>4</a:t>
            </a:r>
            <a:r>
              <a:rPr lang="ja-JP" altLang="en-US" sz="1000" dirty="0">
                <a:solidFill>
                  <a:schemeClr val="tx1"/>
                </a:solidFill>
                <a:latin typeface="ＭＳ Ｐゴシック"/>
              </a:rPr>
              <a:t>月から</a:t>
            </a:r>
            <a:r>
              <a:rPr lang="en-US" altLang="ja-JP" sz="1000" dirty="0">
                <a:solidFill>
                  <a:schemeClr val="tx1"/>
                </a:solidFill>
                <a:latin typeface="ＭＳ Ｐゴシック"/>
              </a:rPr>
              <a:t>3</a:t>
            </a:r>
            <a:r>
              <a:rPr lang="ja-JP" altLang="en-US" sz="1000" dirty="0">
                <a:solidFill>
                  <a:schemeClr val="tx1"/>
                </a:solidFill>
                <a:latin typeface="ＭＳ Ｐゴシック"/>
              </a:rPr>
              <a:t>年を経過する日より前</a:t>
            </a:r>
            <a:r>
              <a:rPr lang="ja-JP" altLang="en-US" sz="1000" dirty="0" smtClean="0">
                <a:solidFill>
                  <a:schemeClr val="tx1"/>
                </a:solidFill>
                <a:latin typeface="ＭＳ Ｐゴシック"/>
              </a:rPr>
              <a:t>に</a:t>
            </a:r>
            <a:r>
              <a:rPr lang="en-US" altLang="ja-JP" sz="1000" dirty="0" smtClean="0">
                <a:solidFill>
                  <a:schemeClr val="tx1"/>
                </a:solidFill>
                <a:latin typeface="ＭＳ Ｐゴシック"/>
              </a:rPr>
              <a:t>2.5</a:t>
            </a:r>
            <a:r>
              <a:rPr lang="en-US" altLang="ja-JP" sz="1000" dirty="0">
                <a:solidFill>
                  <a:schemeClr val="tx1"/>
                </a:solidFill>
                <a:latin typeface="ＭＳ Ｐゴシック"/>
              </a:rPr>
              <a:t>%</a:t>
            </a:r>
            <a:r>
              <a:rPr lang="ja-JP" altLang="en-US" sz="1000" dirty="0">
                <a:solidFill>
                  <a:schemeClr val="tx1"/>
                </a:solidFill>
                <a:latin typeface="ＭＳ Ｐゴシック"/>
              </a:rPr>
              <a:t>）</a:t>
            </a:r>
            <a:r>
              <a:rPr lang="en-US" altLang="ja-JP" sz="1000" dirty="0">
                <a:solidFill>
                  <a:schemeClr val="tx1"/>
                </a:solidFill>
                <a:latin typeface="ＭＳ Ｐゴシック"/>
              </a:rPr>
              <a:t>【</a:t>
            </a:r>
            <a:r>
              <a:rPr lang="ja-JP" altLang="en-US" sz="1000" dirty="0">
                <a:solidFill>
                  <a:schemeClr val="tx1"/>
                </a:solidFill>
                <a:latin typeface="ＭＳ Ｐゴシック"/>
              </a:rPr>
              <a:t>現行</a:t>
            </a:r>
            <a:r>
              <a:rPr lang="en-US" altLang="ja-JP" sz="1000" dirty="0">
                <a:solidFill>
                  <a:schemeClr val="tx1"/>
                </a:solidFill>
                <a:latin typeface="ＭＳ Ｐゴシック"/>
              </a:rPr>
              <a:t>2.2%】</a:t>
            </a:r>
          </a:p>
          <a:p>
            <a:pPr>
              <a:lnSpc>
                <a:spcPts val="1400"/>
              </a:lnSpc>
            </a:pPr>
            <a:endParaRPr lang="ja-JP" altLang="en-US" dirty="0">
              <a:solidFill>
                <a:schemeClr val="tx1"/>
              </a:solidFill>
              <a:latin typeface="+mn-ea"/>
            </a:endParaRPr>
          </a:p>
        </p:txBody>
      </p:sp>
      <p:sp>
        <p:nvSpPr>
          <p:cNvPr id="3" name="大かっこ 2"/>
          <p:cNvSpPr/>
          <p:nvPr/>
        </p:nvSpPr>
        <p:spPr>
          <a:xfrm>
            <a:off x="4716016" y="4581128"/>
            <a:ext cx="4026068" cy="1656184"/>
          </a:xfrm>
          <a:prstGeom prst="bracketPair">
            <a:avLst>
              <a:gd name="adj" fmla="val 522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621849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下矢印 4"/>
          <p:cNvSpPr/>
          <p:nvPr/>
        </p:nvSpPr>
        <p:spPr>
          <a:xfrm>
            <a:off x="2159732" y="8680"/>
            <a:ext cx="4824536" cy="612000"/>
          </a:xfrm>
          <a:prstGeom prst="downArrow">
            <a:avLst>
              <a:gd name="adj1" fmla="val 50000"/>
              <a:gd name="adj2" fmla="val 6924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24138" y="981360"/>
            <a:ext cx="8928990" cy="5796000"/>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ts val="2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働きたい</a:t>
            </a:r>
            <a:r>
              <a:rPr lang="ja-JP" altLang="en-US" sz="1200" dirty="0">
                <a:solidFill>
                  <a:schemeClr val="tx1"/>
                </a:solidFill>
                <a:latin typeface="HGSｺﾞｼｯｸM" panose="020B0600000000000000" pitchFamily="50" charset="-128"/>
                <a:ea typeface="HGSｺﾞｼｯｸM" panose="020B0600000000000000" pitchFamily="50" charset="-128"/>
              </a:rPr>
              <a:t>・働き続けたい人への支援の取組（生活スキルの習得機会の確保を含む）</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r>
              <a:rPr lang="ja-JP" altLang="en-US" sz="1200" dirty="0">
                <a:solidFill>
                  <a:schemeClr val="tx1"/>
                </a:solidFill>
                <a:latin typeface="HGSｺﾞｼｯｸM" panose="020B0600000000000000" pitchFamily="50" charset="-128"/>
                <a:ea typeface="HGSｺﾞｼｯｸM" panose="020B0600000000000000" pitchFamily="50" charset="-128"/>
              </a:rPr>
              <a:t>　就労系サービス事業所に通う</a:t>
            </a:r>
            <a:r>
              <a:rPr lang="ja-JP" altLang="en-US" sz="1200" dirty="0" err="1">
                <a:solidFill>
                  <a:schemeClr val="tx1"/>
                </a:solidFill>
                <a:latin typeface="HGSｺﾞｼｯｸM" panose="020B0600000000000000" pitchFamily="50" charset="-128"/>
                <a:ea typeface="HGSｺﾞｼｯｸM" panose="020B0600000000000000" pitchFamily="50" charset="-128"/>
              </a:rPr>
              <a:t>発達障がい</a:t>
            </a:r>
            <a:r>
              <a:rPr lang="ja-JP" altLang="en-US" sz="1200" dirty="0">
                <a:solidFill>
                  <a:schemeClr val="tx1"/>
                </a:solidFill>
                <a:latin typeface="HGSｺﾞｼｯｸM" panose="020B0600000000000000" pitchFamily="50" charset="-128"/>
                <a:ea typeface="HGSｺﾞｼｯｸM" panose="020B0600000000000000" pitchFamily="50" charset="-128"/>
              </a:rPr>
              <a:t>者が、社会生活を送る上で必要なコミュニケーションや生活スキルを身につけ、</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就労準備性を高めることができるよう、事業所の支援力を向上するための研修やセミナーを実施します。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　就労に関する</a:t>
            </a:r>
            <a:r>
              <a:rPr lang="ja-JP" altLang="en-US" sz="1200" dirty="0" err="1">
                <a:solidFill>
                  <a:schemeClr val="tx1"/>
                </a:solidFill>
                <a:latin typeface="HGSｺﾞｼｯｸM" panose="020B0600000000000000" pitchFamily="50" charset="-128"/>
                <a:ea typeface="HGSｺﾞｼｯｸM" panose="020B0600000000000000" pitchFamily="50" charset="-128"/>
              </a:rPr>
              <a:t>障がい</a:t>
            </a:r>
            <a:r>
              <a:rPr lang="ja-JP" altLang="en-US" sz="1200" dirty="0">
                <a:solidFill>
                  <a:schemeClr val="tx1"/>
                </a:solidFill>
                <a:latin typeface="HGSｺﾞｼｯｸM" panose="020B0600000000000000" pitchFamily="50" charset="-128"/>
                <a:ea typeface="HGSｺﾞｼｯｸM" panose="020B0600000000000000" pitchFamily="50" charset="-128"/>
              </a:rPr>
              <a:t>特性の理解や、ジョブマッチングが実現できる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よう、</a:t>
            </a:r>
            <a:r>
              <a:rPr lang="ja-JP" altLang="en-US" sz="1200" dirty="0">
                <a:solidFill>
                  <a:schemeClr val="tx1"/>
                </a:solidFill>
                <a:latin typeface="HGSｺﾞｼｯｸM" panose="020B0600000000000000" pitchFamily="50" charset="-128"/>
                <a:ea typeface="HGSｺﾞｼｯｸM" panose="020B0600000000000000" pitchFamily="50" charset="-128"/>
              </a:rPr>
              <a:t>これまで実施してきた府内の就労</a:t>
            </a:r>
            <a:r>
              <a:rPr lang="ja-JP" altLang="en-US" sz="1200" dirty="0" smtClean="0">
                <a:solidFill>
                  <a:schemeClr val="tx1"/>
                </a:solidFill>
                <a:latin typeface="HGSｺﾞｼｯｸM" panose="020B0600000000000000" pitchFamily="50" charset="-128"/>
                <a:ea typeface="HGSｺﾞｼｯｸM" panose="020B0600000000000000" pitchFamily="50" charset="-128"/>
              </a:rPr>
              <a:t>移行</a:t>
            </a:r>
            <a:r>
              <a:rPr lang="ja-JP" altLang="en-US" sz="1200" dirty="0">
                <a:solidFill>
                  <a:schemeClr val="tx1"/>
                </a:solidFill>
                <a:latin typeface="HGSｺﾞｼｯｸM" panose="020B0600000000000000" pitchFamily="50" charset="-128"/>
                <a:ea typeface="HGSｺﾞｼｯｸM" panose="020B0600000000000000" pitchFamily="50" charset="-128"/>
              </a:rPr>
              <a:t>支援</a:t>
            </a:r>
            <a:r>
              <a:rPr lang="ja-JP" altLang="en-US" sz="1200" dirty="0" smtClean="0">
                <a:solidFill>
                  <a:schemeClr val="tx1"/>
                </a:solidFill>
                <a:latin typeface="HGSｺﾞｼｯｸM" panose="020B0600000000000000" pitchFamily="50" charset="-128"/>
                <a:ea typeface="HGSｺﾞｼｯｸM" panose="020B0600000000000000" pitchFamily="50" charset="-128"/>
              </a:rPr>
              <a:t>事業</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所</a:t>
            </a:r>
            <a:r>
              <a:rPr lang="ja-JP" altLang="en-US" sz="1200" dirty="0">
                <a:solidFill>
                  <a:schemeClr val="tx1"/>
                </a:solidFill>
                <a:latin typeface="HGSｺﾞｼｯｸM" panose="020B0600000000000000" pitchFamily="50" charset="-128"/>
                <a:ea typeface="HGSｺﾞｼｯｸM" panose="020B0600000000000000" pitchFamily="50" charset="-128"/>
              </a:rPr>
              <a:t>等の従業者を対象としたアセスメントプロフィールの研修の成果を踏まえた対応を検討します</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err="1">
                <a:solidFill>
                  <a:schemeClr val="tx1"/>
                </a:solidFill>
                <a:latin typeface="HGSｺﾞｼｯｸM" panose="020B0600000000000000" pitchFamily="50" charset="-128"/>
                <a:ea typeface="HGSｺﾞｼｯｸM" panose="020B0600000000000000" pitchFamily="50" charset="-128"/>
              </a:rPr>
              <a:t>障がい</a:t>
            </a:r>
            <a:r>
              <a:rPr lang="ja-JP" altLang="en-US" sz="1200" dirty="0">
                <a:solidFill>
                  <a:schemeClr val="tx1"/>
                </a:solidFill>
                <a:latin typeface="HGSｺﾞｼｯｸM" panose="020B0600000000000000" pitchFamily="50" charset="-128"/>
                <a:ea typeface="HGSｺﾞｼｯｸM" panose="020B0600000000000000" pitchFamily="50" charset="-128"/>
              </a:rPr>
              <a:t>者をはじめとする求職者の就業支援を行う</a:t>
            </a:r>
            <a:r>
              <a:rPr lang="en-US" altLang="ja-JP" sz="1200" dirty="0">
                <a:solidFill>
                  <a:schemeClr val="tx1"/>
                </a:solidFill>
                <a:latin typeface="HGSｺﾞｼｯｸM" panose="020B0600000000000000" pitchFamily="50" charset="-128"/>
                <a:ea typeface="HGSｺﾞｼｯｸM" panose="020B0600000000000000" pitchFamily="50" charset="-128"/>
              </a:rPr>
              <a:t>OSAKA</a:t>
            </a:r>
            <a:r>
              <a:rPr lang="ja-JP" altLang="en-US" sz="1200" dirty="0">
                <a:solidFill>
                  <a:schemeClr val="tx1"/>
                </a:solidFill>
                <a:latin typeface="HGSｺﾞｼｯｸM" panose="020B0600000000000000" pitchFamily="50" charset="-128"/>
                <a:ea typeface="HGSｺﾞｼｯｸM" panose="020B0600000000000000" pitchFamily="50" charset="-128"/>
              </a:rPr>
              <a:t>しごとフィールドにおいて、カウンセリングやセミナー、</a:t>
            </a:r>
            <a:r>
              <a:rPr lang="ja-JP" altLang="en-US" sz="1200" dirty="0" smtClean="0">
                <a:solidFill>
                  <a:schemeClr val="tx1"/>
                </a:solidFill>
                <a:latin typeface="HGSｺﾞｼｯｸM" panose="020B0600000000000000" pitchFamily="50" charset="-128"/>
                <a:ea typeface="HGSｺﾞｼｯｸM" panose="020B0600000000000000" pitchFamily="50" charset="-128"/>
              </a:rPr>
              <a:t>職場体</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験</a:t>
            </a:r>
            <a:r>
              <a:rPr lang="ja-JP" altLang="en-US" sz="1200" dirty="0">
                <a:solidFill>
                  <a:schemeClr val="tx1"/>
                </a:solidFill>
                <a:latin typeface="HGSｺﾞｼｯｸM" panose="020B0600000000000000" pitchFamily="50" charset="-128"/>
                <a:ea typeface="HGSｺﾞｼｯｸM" panose="020B0600000000000000" pitchFamily="50" charset="-128"/>
              </a:rPr>
              <a:t>の実施などを通じて、就職から定着まで一貫した就業支援サービスを提供します。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　障害者職業能力開発校や高等職業技術専門校、民間委託等による公共職業訓練において、引き続き発達障がいのある求職</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者や企業ニーズを踏まえた訓練を実施するとともに、より効果的な訓練について検討します。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buFont typeface="Wingdings" panose="05000000000000000000" pitchFamily="2" charset="2"/>
              <a:buChar char="Ø"/>
            </a:pPr>
            <a:r>
              <a:rPr lang="ja-JP" altLang="en-US" sz="1200" dirty="0">
                <a:solidFill>
                  <a:schemeClr val="tx1"/>
                </a:solidFill>
                <a:latin typeface="HGSｺﾞｼｯｸM" panose="020B0600000000000000" pitchFamily="50" charset="-128"/>
                <a:ea typeface="HGSｺﾞｼｯｸM" panose="020B0600000000000000" pitchFamily="50" charset="-128"/>
              </a:rPr>
              <a:t>企業等への理解の促進、定着支援の強化のためのさらなる取組　</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err="1">
                <a:solidFill>
                  <a:schemeClr val="tx1"/>
                </a:solidFill>
                <a:latin typeface="HGSｺﾞｼｯｸM" panose="020B0600000000000000" pitchFamily="50" charset="-128"/>
                <a:ea typeface="HGSｺﾞｼｯｸM" panose="020B0600000000000000" pitchFamily="50" charset="-128"/>
              </a:rPr>
              <a:t>障がい</a:t>
            </a:r>
            <a:r>
              <a:rPr lang="ja-JP" altLang="en-US" sz="1200" dirty="0">
                <a:solidFill>
                  <a:schemeClr val="tx1"/>
                </a:solidFill>
                <a:latin typeface="HGSｺﾞｼｯｸM" panose="020B0600000000000000" pitchFamily="50" charset="-128"/>
                <a:ea typeface="HGSｺﾞｼｯｸM" panose="020B0600000000000000" pitchFamily="50" charset="-128"/>
              </a:rPr>
              <a:t>者雇用の対象となる発達障がい</a:t>
            </a:r>
            <a:r>
              <a:rPr lang="ja-JP" altLang="en-US" sz="1200" dirty="0" smtClean="0">
                <a:solidFill>
                  <a:schemeClr val="tx1"/>
                </a:solidFill>
                <a:latin typeface="HGSｺﾞｼｯｸM" panose="020B0600000000000000" pitchFamily="50" charset="-128"/>
                <a:ea typeface="HGSｺﾞｼｯｸM" panose="020B0600000000000000" pitchFamily="50" charset="-128"/>
              </a:rPr>
              <a:t>者（</a:t>
            </a:r>
            <a:r>
              <a:rPr lang="ja-JP" altLang="en-US" sz="1200" dirty="0">
                <a:solidFill>
                  <a:schemeClr val="tx1"/>
                </a:solidFill>
                <a:latin typeface="HGSｺﾞｼｯｸM" panose="020B0600000000000000" pitchFamily="50" charset="-128"/>
                <a:ea typeface="HGSｺﾞｼｯｸM" panose="020B0600000000000000" pitchFamily="50" charset="-128"/>
              </a:rPr>
              <a:t>精神障がい者に含まれる）の雇用や職場定着の促進に向け、企業</a:t>
            </a:r>
            <a:r>
              <a:rPr lang="ja-JP" altLang="en-US" sz="1200" dirty="0" smtClean="0">
                <a:solidFill>
                  <a:schemeClr val="tx1"/>
                </a:solidFill>
                <a:latin typeface="HGSｺﾞｼｯｸM" panose="020B0600000000000000" pitchFamily="50" charset="-128"/>
                <a:ea typeface="HGSｺﾞｼｯｸM" panose="020B0600000000000000" pitchFamily="50" charset="-128"/>
              </a:rPr>
              <a:t>の人事担当者</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等を職場内</a:t>
            </a:r>
            <a:r>
              <a:rPr lang="ja-JP" altLang="en-US" sz="1200" dirty="0">
                <a:solidFill>
                  <a:schemeClr val="tx1"/>
                </a:solidFill>
                <a:latin typeface="HGSｺﾞｼｯｸM" panose="020B0600000000000000" pitchFamily="50" charset="-128"/>
                <a:ea typeface="HGSｺﾞｼｯｸM" panose="020B0600000000000000" pitchFamily="50" charset="-128"/>
              </a:rPr>
              <a:t>サポーターとして養成する研修を実施するとともに、障が</a:t>
            </a:r>
            <a:r>
              <a:rPr lang="ja-JP" altLang="en-US" sz="1200" dirty="0" smtClean="0">
                <a:solidFill>
                  <a:schemeClr val="tx1"/>
                </a:solidFill>
                <a:latin typeface="HGSｺﾞｼｯｸM" panose="020B0600000000000000" pitchFamily="50" charset="-128"/>
                <a:ea typeface="HGSｺﾞｼｯｸM" panose="020B0600000000000000" pitchFamily="50" charset="-128"/>
              </a:rPr>
              <a:t>いのある従業員</a:t>
            </a:r>
            <a:r>
              <a:rPr lang="ja-JP" altLang="en-US" sz="1200" dirty="0">
                <a:solidFill>
                  <a:schemeClr val="tx1"/>
                </a:solidFill>
                <a:latin typeface="HGSｺﾞｼｯｸM" panose="020B0600000000000000" pitchFamily="50" charset="-128"/>
                <a:ea typeface="HGSｺﾞｼｯｸM" panose="020B0600000000000000" pitchFamily="50" charset="-128"/>
              </a:rPr>
              <a:t>の雇用管理手法について、企業へ</a:t>
            </a:r>
            <a:r>
              <a:rPr lang="ja-JP" altLang="en-US" sz="1200" dirty="0" smtClean="0">
                <a:solidFill>
                  <a:schemeClr val="tx1"/>
                </a:solidFill>
                <a:latin typeface="HGSｺﾞｼｯｸM" panose="020B0600000000000000" pitchFamily="50" charset="-128"/>
                <a:ea typeface="HGSｺﾞｼｯｸM" panose="020B0600000000000000" pitchFamily="50" charset="-128"/>
              </a:rPr>
              <a:t>の</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広報や雇用</a:t>
            </a:r>
            <a:r>
              <a:rPr lang="ja-JP" altLang="en-US" sz="1200" dirty="0">
                <a:solidFill>
                  <a:schemeClr val="tx1"/>
                </a:solidFill>
                <a:latin typeface="HGSｺﾞｼｯｸM" panose="020B0600000000000000" pitchFamily="50" charset="-128"/>
                <a:ea typeface="HGSｺﾞｼｯｸM" panose="020B0600000000000000" pitchFamily="50" charset="-128"/>
              </a:rPr>
              <a:t>管理ツールの使い方セミナーなどを通じた</a:t>
            </a:r>
            <a:r>
              <a:rPr lang="ja-JP" altLang="en-US" sz="1200" dirty="0" smtClean="0">
                <a:solidFill>
                  <a:schemeClr val="tx1"/>
                </a:solidFill>
                <a:latin typeface="HGSｺﾞｼｯｸM" panose="020B0600000000000000" pitchFamily="50" charset="-128"/>
                <a:ea typeface="HGSｺﾞｼｯｸM" panose="020B0600000000000000" pitchFamily="50" charset="-128"/>
              </a:rPr>
              <a:t>普及</a:t>
            </a:r>
            <a:r>
              <a:rPr lang="ja-JP" altLang="en-US" sz="1200" dirty="0">
                <a:solidFill>
                  <a:schemeClr val="tx1"/>
                </a:solidFill>
                <a:latin typeface="HGSｺﾞｼｯｸM" panose="020B0600000000000000" pitchFamily="50" charset="-128"/>
                <a:ea typeface="HGSｺﾞｼｯｸM" panose="020B0600000000000000" pitchFamily="50" charset="-128"/>
              </a:rPr>
              <a:t>を図ります。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　大阪労働局との共催により、企業の従業員が職場内の応援者（精神・発達障がい者しごとサポーター）となっていただく</a:t>
            </a: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ための講座を開催します</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r>
              <a:rPr lang="ja-JP" altLang="en-US" sz="1200" dirty="0">
                <a:solidFill>
                  <a:schemeClr val="tx1"/>
                </a:solidFill>
                <a:latin typeface="HGSｺﾞｼｯｸM" panose="020B0600000000000000" pitchFamily="50" charset="-128"/>
                <a:ea typeface="HGSｺﾞｼｯｸM" panose="020B0600000000000000" pitchFamily="50" charset="-128"/>
              </a:rPr>
              <a:t>　発達障がいのある人の職場定着支援に必要な情報を、本人、職場、支援機関で共有するためのツール（就労サポートカー</a:t>
            </a: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ド）を作成し、周知・普及を図ります</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buFont typeface="Wingdings" panose="05000000000000000000" pitchFamily="2" charset="2"/>
              <a:buChar char="Ø"/>
            </a:pPr>
            <a:r>
              <a:rPr lang="ja-JP" altLang="en-US" sz="1200" dirty="0">
                <a:solidFill>
                  <a:schemeClr val="tx1"/>
                </a:solidFill>
                <a:latin typeface="HGSｺﾞｼｯｸM" panose="020B0600000000000000" pitchFamily="50" charset="-128"/>
                <a:ea typeface="HGSｺﾞｼｯｸM" panose="020B0600000000000000" pitchFamily="50" charset="-128"/>
              </a:rPr>
              <a:t>就労の継続を支える生活支援を担う仕組みづくり</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　府内</a:t>
            </a:r>
            <a:r>
              <a:rPr lang="en-US" altLang="ja-JP" sz="1200" dirty="0">
                <a:solidFill>
                  <a:schemeClr val="tx1"/>
                </a:solidFill>
                <a:latin typeface="HGSｺﾞｼｯｸM" panose="020B0600000000000000" pitchFamily="50" charset="-128"/>
                <a:ea typeface="HGSｺﾞｼｯｸM" panose="020B0600000000000000" pitchFamily="50" charset="-128"/>
              </a:rPr>
              <a:t>18</a:t>
            </a:r>
            <a:r>
              <a:rPr lang="ja-JP" altLang="en-US" sz="1200" dirty="0">
                <a:solidFill>
                  <a:schemeClr val="tx1"/>
                </a:solidFill>
                <a:latin typeface="HGSｺﾞｼｯｸM" panose="020B0600000000000000" pitchFamily="50" charset="-128"/>
                <a:ea typeface="HGSｺﾞｼｯｸM" panose="020B0600000000000000" pitchFamily="50" charset="-128"/>
              </a:rPr>
              <a:t>カ所の障害者就業・生活支援センター及び平成</a:t>
            </a:r>
            <a:r>
              <a:rPr lang="en-US" altLang="ja-JP" sz="1200" dirty="0">
                <a:solidFill>
                  <a:schemeClr val="tx1"/>
                </a:solidFill>
                <a:latin typeface="HGSｺﾞｼｯｸM" panose="020B0600000000000000" pitchFamily="50" charset="-128"/>
                <a:ea typeface="HGSｺﾞｼｯｸM" panose="020B0600000000000000" pitchFamily="50" charset="-128"/>
              </a:rPr>
              <a:t>30</a:t>
            </a:r>
            <a:r>
              <a:rPr lang="ja-JP" altLang="en-US" sz="1200" dirty="0">
                <a:solidFill>
                  <a:schemeClr val="tx1"/>
                </a:solidFill>
                <a:latin typeface="HGSｺﾞｼｯｸM" panose="020B0600000000000000" pitchFamily="50" charset="-128"/>
                <a:ea typeface="HGSｺﾞｼｯｸM" panose="020B0600000000000000" pitchFamily="50" charset="-128"/>
              </a:rPr>
              <a:t>年度からスタートする就労定着支援事業において、企業、福祉施</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設、医療機関等と連携し、</a:t>
            </a:r>
            <a:r>
              <a:rPr lang="ja-JP" altLang="en-US" sz="1200" dirty="0" err="1">
                <a:solidFill>
                  <a:schemeClr val="tx1"/>
                </a:solidFill>
                <a:latin typeface="HGSｺﾞｼｯｸM" panose="020B0600000000000000" pitchFamily="50" charset="-128"/>
                <a:ea typeface="HGSｺﾞｼｯｸM" panose="020B0600000000000000" pitchFamily="50" charset="-128"/>
              </a:rPr>
              <a:t>障がい</a:t>
            </a:r>
            <a:r>
              <a:rPr lang="ja-JP" altLang="en-US" sz="1200" dirty="0">
                <a:solidFill>
                  <a:schemeClr val="tx1"/>
                </a:solidFill>
                <a:latin typeface="HGSｺﾞｼｯｸM" panose="020B0600000000000000" pitchFamily="50" charset="-128"/>
                <a:ea typeface="HGSｺﾞｼｯｸM" panose="020B0600000000000000" pitchFamily="50" charset="-128"/>
              </a:rPr>
              <a:t>者の就業に伴う日常生活、社会生活上の相談・支援を提供します。　</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ts val="18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7" name="テキスト ボックス 6"/>
          <p:cNvSpPr txBox="1"/>
          <p:nvPr/>
        </p:nvSpPr>
        <p:spPr>
          <a:xfrm>
            <a:off x="124138" y="660329"/>
            <a:ext cx="4284742" cy="396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今後取り組む施策</a:t>
            </a:r>
            <a:endParaRPr kumimoji="1" lang="en-US" altLang="ja-JP" sz="1600" b="1" dirty="0" smtClean="0">
              <a:latin typeface="HGSｺﾞｼｯｸM" panose="020B0600000000000000" pitchFamily="50" charset="-128"/>
              <a:ea typeface="HGSｺﾞｼｯｸM" panose="020B0600000000000000" pitchFamily="50" charset="-128"/>
            </a:endParaRPr>
          </a:p>
        </p:txBody>
      </p:sp>
      <p:sp>
        <p:nvSpPr>
          <p:cNvPr id="3" name="スライド番号プレースホルダー 2"/>
          <p:cNvSpPr>
            <a:spLocks noGrp="1"/>
          </p:cNvSpPr>
          <p:nvPr>
            <p:ph type="sldNum" sz="quarter" idx="12"/>
          </p:nvPr>
        </p:nvSpPr>
        <p:spPr>
          <a:xfrm>
            <a:off x="6732240" y="6460772"/>
            <a:ext cx="2133600" cy="365125"/>
          </a:xfrm>
        </p:spPr>
        <p:txBody>
          <a:bodyPr/>
          <a:lstStyle/>
          <a:p>
            <a:r>
              <a:rPr kumimoji="1" lang="en-US" altLang="ja-JP" dirty="0" smtClean="0"/>
              <a:t>19</a:t>
            </a:r>
            <a:endParaRPr kumimoji="1" lang="ja-JP" altLang="en-US" dirty="0"/>
          </a:p>
        </p:txBody>
      </p:sp>
    </p:spTree>
    <p:extLst>
      <p:ext uri="{BB962C8B-B14F-4D97-AF65-F5344CB8AC3E}">
        <p14:creationId xmlns:p14="http://schemas.microsoft.com/office/powerpoint/2010/main" val="1446857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41156" y="116632"/>
            <a:ext cx="7461687"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（５）地域生活支援と相談支援体制の充実</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107504" y="1124745"/>
            <a:ext cx="4315722" cy="5112568"/>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（現　状）</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相談窓口（ひきこもり、生活困窮、生活保護、就労等）のための発達障がいの可能性のある方への支援プログラムを策定（</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H26</a:t>
            </a:r>
            <a:r>
              <a:rPr kumimoji="1" lang="ja-JP" altLang="en-US" sz="1200" dirty="0" err="1" smtClean="0">
                <a:solidFill>
                  <a:schemeClr val="tx1"/>
                </a:solidFill>
                <a:latin typeface="HGSｺﾞｼｯｸM" panose="020B0600000000000000" pitchFamily="50" charset="-128"/>
                <a:ea typeface="HGSｺﾞｼｯｸM" panose="020B0600000000000000" pitchFamily="50" charset="-128"/>
              </a:rPr>
              <a:t>、</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H27</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smtClean="0">
                <a:solidFill>
                  <a:schemeClr val="tx1"/>
                </a:solidFill>
                <a:latin typeface="HGSｺﾞｼｯｸM" panose="020B0600000000000000" pitchFamily="50" charset="-128"/>
                <a:ea typeface="HGSｺﾞｼｯｸM" panose="020B0600000000000000" pitchFamily="50" charset="-128"/>
              </a:rPr>
              <a:t>発達障がい者支援コーディネーターの派遣により機関支援を実施</a:t>
            </a:r>
            <a:r>
              <a:rPr lang="ja-JP" altLang="en-US" sz="1200" dirty="0">
                <a:solidFill>
                  <a:schemeClr val="tx1"/>
                </a:solidFill>
                <a:latin typeface="HGSｺﾞｼｯｸM" panose="020B0600000000000000" pitchFamily="50" charset="-128"/>
                <a:ea typeface="HGSｺﾞｼｯｸM" panose="020B0600000000000000" pitchFamily="50" charset="-128"/>
              </a:rPr>
              <a:t>。</a:t>
            </a:r>
            <a:r>
              <a:rPr lang="ja-JP" altLang="en-US" sz="1200" dirty="0" smtClean="0">
                <a:solidFill>
                  <a:schemeClr val="tx1"/>
                </a:solidFill>
                <a:latin typeface="HGSｺﾞｼｯｸM" panose="020B0600000000000000" pitchFamily="50" charset="-128"/>
                <a:ea typeface="HGSｺﾞｼｯｸM" panose="020B0600000000000000" pitchFamily="50" charset="-128"/>
              </a:rPr>
              <a:t>支援マニュアルを策定</a:t>
            </a:r>
            <a:r>
              <a:rPr lang="ja-JP" altLang="en-US" sz="1200" dirty="0">
                <a:solidFill>
                  <a:schemeClr val="tx1"/>
                </a:solidFill>
                <a:latin typeface="HGSｺﾞｼｯｸM" panose="020B0600000000000000" pitchFamily="50" charset="-128"/>
                <a:ea typeface="HGSｺﾞｼｯｸM" panose="020B0600000000000000" pitchFamily="50" charset="-128"/>
              </a:rPr>
              <a:t>（</a:t>
            </a:r>
            <a:r>
              <a:rPr lang="en-US" altLang="ja-JP" sz="1200" dirty="0" smtClean="0">
                <a:solidFill>
                  <a:schemeClr val="tx1"/>
                </a:solidFill>
                <a:latin typeface="HGSｺﾞｼｯｸM" panose="020B0600000000000000" pitchFamily="50" charset="-128"/>
                <a:ea typeface="HGSｺﾞｼｯｸM" panose="020B0600000000000000" pitchFamily="50" charset="-128"/>
              </a:rPr>
              <a:t>H27</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kumimoji="1" lang="ja-JP" altLang="en-US" sz="1200" dirty="0">
                <a:solidFill>
                  <a:schemeClr val="tx1"/>
                </a:solidFill>
                <a:latin typeface="HGSｺﾞｼｯｸM" panose="020B0600000000000000" pitchFamily="50" charset="-128"/>
                <a:ea typeface="HGSｺﾞｼｯｸM" panose="020B0600000000000000" pitchFamily="50" charset="-128"/>
              </a:rPr>
              <a:t>　</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　：機関支援の実施件数</a:t>
            </a: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en-US" altLang="ja-JP" sz="1200" dirty="0" smtClean="0">
                <a:solidFill>
                  <a:schemeClr val="tx1"/>
                </a:solidFill>
                <a:latin typeface="HGSｺﾞｼｯｸM" panose="020B0600000000000000" pitchFamily="50" charset="-128"/>
                <a:ea typeface="HGSｺﾞｼｯｸM" panose="020B0600000000000000" pitchFamily="50" charset="-128"/>
              </a:rPr>
              <a:t>75</a:t>
            </a:r>
            <a:r>
              <a:rPr lang="ja-JP" altLang="en-US" sz="1200" dirty="0" smtClean="0">
                <a:solidFill>
                  <a:schemeClr val="tx1"/>
                </a:solidFill>
                <a:latin typeface="HGSｺﾞｼｯｸM" panose="020B0600000000000000" pitchFamily="50" charset="-128"/>
                <a:ea typeface="HGSｺﾞｼｯｸM" panose="020B0600000000000000" pitchFamily="50" charset="-128"/>
              </a:rPr>
              <a:t>事業所（</a:t>
            </a:r>
            <a:r>
              <a:rPr lang="en-US" altLang="ja-JP" sz="1200" dirty="0" smtClean="0">
                <a:solidFill>
                  <a:schemeClr val="tx1"/>
                </a:solidFill>
                <a:latin typeface="HGSｺﾞｼｯｸM" panose="020B0600000000000000" pitchFamily="50" charset="-128"/>
                <a:ea typeface="HGSｺﾞｼｯｸM" panose="020B0600000000000000" pitchFamily="50" charset="-128"/>
              </a:rPr>
              <a:t>222</a:t>
            </a:r>
            <a:r>
              <a:rPr lang="ja-JP" altLang="en-US" sz="1200" dirty="0" smtClean="0">
                <a:solidFill>
                  <a:schemeClr val="tx1"/>
                </a:solidFill>
                <a:latin typeface="HGSｺﾞｼｯｸM" panose="020B0600000000000000" pitchFamily="50" charset="-128"/>
                <a:ea typeface="HGSｺﾞｼｯｸM" panose="020B0600000000000000" pitchFamily="50" charset="-128"/>
              </a:rPr>
              <a:t>回）</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（課　題）</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地域の支援機関に対する発達障がいの啓発とスキルアップ</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地域自立支援協議会を核とした地域支援のあり方</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改正法で位置づけられた司法手続における配慮への対応</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9" name="正方形/長方形 8"/>
          <p:cNvSpPr/>
          <p:nvPr/>
        </p:nvSpPr>
        <p:spPr>
          <a:xfrm>
            <a:off x="4571998" y="1216302"/>
            <a:ext cx="4464497" cy="5021010"/>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それぞれの</a:t>
            </a:r>
            <a:r>
              <a:rPr lang="ja-JP" altLang="en-US" sz="1200" dirty="0">
                <a:solidFill>
                  <a:schemeClr val="tx1"/>
                </a:solidFill>
                <a:latin typeface="HGSｺﾞｼｯｸM" panose="020B0600000000000000" pitchFamily="50" charset="-128"/>
                <a:ea typeface="HGSｺﾞｼｯｸM" panose="020B0600000000000000" pitchFamily="50" charset="-128"/>
              </a:rPr>
              <a:t>人</a:t>
            </a:r>
            <a:r>
              <a:rPr lang="ja-JP" altLang="en-US" sz="1200" dirty="0" smtClean="0">
                <a:solidFill>
                  <a:schemeClr val="tx1"/>
                </a:solidFill>
                <a:latin typeface="HGSｺﾞｼｯｸM" panose="020B0600000000000000" pitchFamily="50" charset="-128"/>
                <a:ea typeface="HGSｺﾞｼｯｸM" panose="020B0600000000000000" pitchFamily="50" charset="-128"/>
              </a:rPr>
              <a:t>のニーズ</a:t>
            </a:r>
            <a:r>
              <a:rPr lang="ja-JP" altLang="en-US" sz="1200" dirty="0">
                <a:solidFill>
                  <a:schemeClr val="tx1"/>
                </a:solidFill>
                <a:latin typeface="HGSｺﾞｼｯｸM" panose="020B0600000000000000" pitchFamily="50" charset="-128"/>
                <a:ea typeface="HGSｺﾞｼｯｸM" panose="020B0600000000000000" pitchFamily="50" charset="-128"/>
              </a:rPr>
              <a:t>に</a:t>
            </a:r>
            <a:r>
              <a:rPr lang="ja-JP" altLang="en-US" sz="1200" dirty="0" smtClean="0">
                <a:solidFill>
                  <a:schemeClr val="tx1"/>
                </a:solidFill>
                <a:latin typeface="HGSｺﾞｼｯｸM" panose="020B0600000000000000" pitchFamily="50" charset="-128"/>
                <a:ea typeface="HGSｺﾞｼｯｸM" panose="020B0600000000000000" pitchFamily="50" charset="-128"/>
              </a:rPr>
              <a:t>応じて、相談や支援</a:t>
            </a:r>
            <a:r>
              <a:rPr lang="ja-JP" altLang="en-US" sz="1200" dirty="0">
                <a:solidFill>
                  <a:schemeClr val="tx1"/>
                </a:solidFill>
                <a:latin typeface="HGSｺﾞｼｯｸM" panose="020B0600000000000000" pitchFamily="50" charset="-128"/>
                <a:ea typeface="HGSｺﾞｼｯｸM" panose="020B0600000000000000" pitchFamily="50" charset="-128"/>
              </a:rPr>
              <a:t>が受けられる体制が整っている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発達障がいのある人の地域での生活を支える支援機関のネットワークが構築されている。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nSpc>
                <a:spcPct val="150000"/>
              </a:lnSpc>
            </a:pP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lang="ja-JP" altLang="en-US" sz="1200" dirty="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p:txBody>
      </p:sp>
      <p:sp>
        <p:nvSpPr>
          <p:cNvPr id="10" name="テキスト ボックス 9"/>
          <p:cNvSpPr txBox="1"/>
          <p:nvPr/>
        </p:nvSpPr>
        <p:spPr>
          <a:xfrm>
            <a:off x="107505" y="733999"/>
            <a:ext cx="4284742"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現状と課題</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2" name="テキスト ボックス 11"/>
          <p:cNvSpPr txBox="1"/>
          <p:nvPr/>
        </p:nvSpPr>
        <p:spPr>
          <a:xfrm>
            <a:off x="4571997" y="754637"/>
            <a:ext cx="4464497"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目指すべき姿</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1" name="下矢印 10"/>
          <p:cNvSpPr/>
          <p:nvPr/>
        </p:nvSpPr>
        <p:spPr>
          <a:xfrm>
            <a:off x="6390923" y="3258755"/>
            <a:ext cx="778515" cy="36004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860032" y="3897052"/>
            <a:ext cx="3888432" cy="1434819"/>
          </a:xfrm>
          <a:prstGeom prst="roundRect">
            <a:avLst>
              <a:gd name="adj" fmla="val 1143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SｺﾞｼｯｸM" panose="020B0600000000000000" pitchFamily="50" charset="-128"/>
                <a:ea typeface="HGSｺﾞｼｯｸM" panose="020B0600000000000000" pitchFamily="50" charset="-128"/>
              </a:rPr>
              <a:t>市町村での地域支援マネージャーの活用（拡大）</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14" name="テキスト ボックス 13"/>
          <p:cNvSpPr txBox="1"/>
          <p:nvPr/>
        </p:nvSpPr>
        <p:spPr>
          <a:xfrm>
            <a:off x="4853652" y="3758552"/>
            <a:ext cx="1234794" cy="276999"/>
          </a:xfrm>
          <a:prstGeom prst="rect">
            <a:avLst/>
          </a:prstGeom>
          <a:solidFill>
            <a:schemeClr val="bg1"/>
          </a:solidFill>
          <a:ln>
            <a:solidFill>
              <a:schemeClr val="accent1">
                <a:shade val="50000"/>
              </a:schemeClr>
            </a:solidFill>
          </a:ln>
        </p:spPr>
        <p:txBody>
          <a:bodyPr wrap="square" rtlCol="0">
            <a:spAutoFit/>
          </a:bodyPr>
          <a:lstStyle/>
          <a:p>
            <a:r>
              <a:rPr kumimoji="1" lang="ja-JP" altLang="en-US" sz="1200" dirty="0" smtClean="0">
                <a:latin typeface="HGSｺﾞｼｯｸM" panose="020B0600000000000000" pitchFamily="50" charset="-128"/>
                <a:ea typeface="HGSｺﾞｼｯｸM" panose="020B0600000000000000" pitchFamily="50" charset="-128"/>
              </a:rPr>
              <a:t>成果指標</a:t>
            </a:r>
            <a:endParaRPr kumimoji="1" lang="ja-JP" altLang="en-US" sz="1200" dirty="0">
              <a:latin typeface="HGSｺﾞｼｯｸM" panose="020B0600000000000000" pitchFamily="50" charset="-128"/>
              <a:ea typeface="HGS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20</a:t>
            </a:r>
            <a:endParaRPr kumimoji="1" lang="ja-JP" altLang="en-US" dirty="0"/>
          </a:p>
        </p:txBody>
      </p:sp>
    </p:spTree>
    <p:extLst>
      <p:ext uri="{BB962C8B-B14F-4D97-AF65-F5344CB8AC3E}">
        <p14:creationId xmlns:p14="http://schemas.microsoft.com/office/powerpoint/2010/main" val="36218496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下矢印 4"/>
          <p:cNvSpPr/>
          <p:nvPr/>
        </p:nvSpPr>
        <p:spPr>
          <a:xfrm>
            <a:off x="2159732" y="-99392"/>
            <a:ext cx="4824536" cy="648072"/>
          </a:xfrm>
          <a:prstGeom prst="downArrow">
            <a:avLst>
              <a:gd name="adj1" fmla="val 50000"/>
              <a:gd name="adj2" fmla="val 6924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07505" y="822666"/>
            <a:ext cx="8928990" cy="6278742"/>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相談、支援に関わる人材の意識アップ、</a:t>
            </a:r>
            <a:r>
              <a:rPr lang="ja-JP" altLang="en-US" sz="1200" dirty="0">
                <a:solidFill>
                  <a:schemeClr val="tx1"/>
                </a:solidFill>
                <a:latin typeface="HGSｺﾞｼｯｸM" panose="020B0600000000000000" pitchFamily="50" charset="-128"/>
                <a:ea typeface="HGSｺﾞｼｯｸM" panose="020B0600000000000000" pitchFamily="50" charset="-128"/>
              </a:rPr>
              <a:t>スキルアップ</a:t>
            </a:r>
            <a:r>
              <a:rPr lang="ja-JP" altLang="en-US" sz="1200" dirty="0" smtClean="0">
                <a:solidFill>
                  <a:schemeClr val="tx1"/>
                </a:solidFill>
                <a:latin typeface="HGSｺﾞｼｯｸM" panose="020B0600000000000000" pitchFamily="50" charset="-128"/>
                <a:ea typeface="HGSｺﾞｼｯｸM" panose="020B0600000000000000" pitchFamily="50" charset="-128"/>
              </a:rPr>
              <a:t>（子どもを通じて見られる保護者の発達障がいへの支援なども含む）</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大阪府発達障がい者支援センター（アクトおおさか）において、府域の発達障がい児者支援を総合的に行う拠点</a:t>
            </a:r>
            <a:r>
              <a:rPr lang="ja-JP" altLang="en-US" sz="1200" dirty="0">
                <a:solidFill>
                  <a:schemeClr val="tx1"/>
                </a:solidFill>
                <a:latin typeface="HGSｺﾞｼｯｸM" panose="020B0600000000000000" pitchFamily="50" charset="-128"/>
                <a:ea typeface="HGSｺﾞｼｯｸM" panose="020B0600000000000000" pitchFamily="50" charset="-128"/>
              </a:rPr>
              <a:t>と</a:t>
            </a:r>
            <a:r>
              <a:rPr lang="ja-JP" altLang="en-US" sz="1200" dirty="0" smtClean="0">
                <a:solidFill>
                  <a:schemeClr val="tx1"/>
                </a:solidFill>
                <a:latin typeface="HGSｺﾞｼｯｸM" panose="020B0600000000000000" pitchFamily="50" charset="-128"/>
                <a:ea typeface="HGSｺﾞｼｯｸM" panose="020B0600000000000000" pitchFamily="50" charset="-128"/>
              </a:rPr>
              <a:t>して、</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専門的な相談支援や機関コンサルテーション、関係機関への情報提供、連絡協議会等を実施します。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地域の</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障がい</a:t>
            </a:r>
            <a:r>
              <a:rPr lang="ja-JP" altLang="en-US" sz="1200" dirty="0" smtClean="0">
                <a:solidFill>
                  <a:schemeClr val="tx1"/>
                </a:solidFill>
                <a:latin typeface="HGSｺﾞｼｯｸM" panose="020B0600000000000000" pitchFamily="50" charset="-128"/>
                <a:ea typeface="HGSｺﾞｼｯｸM" panose="020B0600000000000000" pitchFamily="50" charset="-128"/>
              </a:rPr>
              <a:t>者等の意向に基づく地域生活を実現するために必要な保健、医療、福祉、就労、教育などのサービスの総</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合的かつ適切な利用支援等の援助技術を習得することにより、相談支援に従事する人の資質の向上を図ります。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保護者の発達障がいへの支援に関するカリキュラムの検討、開発を進め、相談、支援に関わる人材育成への活用を検討</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します。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　発達障がいと重度</a:t>
            </a:r>
            <a:r>
              <a:rPr lang="ja-JP" altLang="en-US" sz="1200" dirty="0">
                <a:solidFill>
                  <a:schemeClr val="tx1"/>
                </a:solidFill>
                <a:latin typeface="HGSｺﾞｼｯｸM" panose="020B0600000000000000" pitchFamily="50" charset="-128"/>
                <a:ea typeface="HGSｺﾞｼｯｸM" panose="020B0600000000000000" pitchFamily="50" charset="-128"/>
              </a:rPr>
              <a:t>の知的障</a:t>
            </a:r>
            <a:r>
              <a:rPr lang="ja-JP" altLang="en-US" sz="1200" dirty="0" smtClean="0">
                <a:solidFill>
                  <a:schemeClr val="tx1"/>
                </a:solidFill>
                <a:latin typeface="HGSｺﾞｼｯｸM" panose="020B0600000000000000" pitchFamily="50" charset="-128"/>
                <a:ea typeface="HGSｺﾞｼｯｸM" panose="020B0600000000000000" pitchFamily="50" charset="-128"/>
              </a:rPr>
              <a:t>がいが重複するなど強度</a:t>
            </a:r>
            <a:r>
              <a:rPr lang="ja-JP" altLang="en-US" sz="1200" dirty="0">
                <a:solidFill>
                  <a:schemeClr val="tx1"/>
                </a:solidFill>
                <a:latin typeface="HGSｺﾞｼｯｸM" panose="020B0600000000000000" pitchFamily="50" charset="-128"/>
                <a:ea typeface="HGSｺﾞｼｯｸM" panose="020B0600000000000000" pitchFamily="50" charset="-128"/>
              </a:rPr>
              <a:t>行動障がいを呈している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人に対して、適切な支援を行うことができ</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人材及び適切な障がい特性の評価や支援計画の作成ができる人材の育成を進めるとともに、府立施設を中心にその専</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門性を活かし、民間施設等に対する支援ノウハウ提供等のバックアップ機能を果たすことができるよう条件整備に努め</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地域で支えるネットワークづくりの支援強化（地域自立支援協議会を核としたネットワーク強化を含む）</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大阪府発達障がい者支援センター（アクトおおさか）に配置する「発達障がい者地域支援マネージャー」を派遣し、市</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町村の支援体制の整備に向けた相談や助言、困難なケースにかかるコンサルテーション、市町村内の事業所のニーズに</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応じた研修等を実施するなど、市町村</a:t>
            </a:r>
            <a:r>
              <a:rPr lang="ja-JP" altLang="en-US" sz="1200" dirty="0">
                <a:solidFill>
                  <a:schemeClr val="tx1"/>
                </a:solidFill>
                <a:latin typeface="HGSｺﾞｼｯｸM" panose="020B0600000000000000" pitchFamily="50" charset="-128"/>
                <a:ea typeface="HGSｺﾞｼｯｸM" panose="020B0600000000000000" pitchFamily="50" charset="-128"/>
              </a:rPr>
              <a:t>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自立支援協議会</a:t>
            </a:r>
            <a:r>
              <a:rPr lang="ja-JP" altLang="en-US" sz="1200" dirty="0">
                <a:solidFill>
                  <a:schemeClr val="tx1"/>
                </a:solidFill>
                <a:latin typeface="HGSｺﾞｼｯｸM" panose="020B0600000000000000" pitchFamily="50" charset="-128"/>
                <a:ea typeface="HGSｺﾞｼｯｸM" panose="020B0600000000000000" pitchFamily="50" charset="-128"/>
              </a:rPr>
              <a:t>を核としたネットワークを強化することで</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相談機能</a:t>
            </a:r>
            <a:r>
              <a:rPr lang="ja-JP" altLang="en-US" sz="1200" dirty="0">
                <a:solidFill>
                  <a:schemeClr val="tx1"/>
                </a:solidFill>
                <a:latin typeface="HGSｺﾞｼｯｸM" panose="020B0600000000000000" pitchFamily="50" charset="-128"/>
                <a:ea typeface="HGSｺﾞｼｯｸM" panose="020B0600000000000000" pitchFamily="50" charset="-128"/>
              </a:rPr>
              <a:t>・地域</a:t>
            </a:r>
            <a:r>
              <a:rPr lang="ja-JP" altLang="en-US" sz="1200" dirty="0" smtClean="0">
                <a:solidFill>
                  <a:schemeClr val="tx1"/>
                </a:solidFill>
                <a:latin typeface="HGSｺﾞｼｯｸM" panose="020B0600000000000000" pitchFamily="50" charset="-128"/>
                <a:ea typeface="HGSｺﾞｼｯｸM" panose="020B0600000000000000" pitchFamily="50" charset="-128"/>
              </a:rPr>
              <a:t>の支援力</a:t>
            </a:r>
            <a:r>
              <a:rPr lang="ja-JP" altLang="en-US" sz="1200" dirty="0">
                <a:solidFill>
                  <a:schemeClr val="tx1"/>
                </a:solidFill>
                <a:latin typeface="HGSｺﾞｼｯｸM" panose="020B0600000000000000" pitchFamily="50" charset="-128"/>
                <a:ea typeface="HGSｺﾞｼｯｸM" panose="020B0600000000000000" pitchFamily="50" charset="-128"/>
              </a:rPr>
              <a:t>を</a:t>
            </a:r>
            <a:r>
              <a:rPr lang="ja-JP" altLang="en-US" sz="1200" dirty="0" smtClean="0">
                <a:solidFill>
                  <a:schemeClr val="tx1"/>
                </a:solidFill>
                <a:latin typeface="HGSｺﾞｼｯｸM" panose="020B0600000000000000" pitchFamily="50" charset="-128"/>
                <a:ea typeface="HGSｺﾞｼｯｸM" panose="020B0600000000000000" pitchFamily="50" charset="-128"/>
              </a:rPr>
              <a:t>拡充します。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地域での見守りを担う人材（民生委員・児童委員など）が発達障がいへの理解を深めることができるよう支援していき</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ます。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p:txBody>
      </p:sp>
      <p:sp>
        <p:nvSpPr>
          <p:cNvPr id="7" name="テキスト ボックス 6"/>
          <p:cNvSpPr txBox="1"/>
          <p:nvPr/>
        </p:nvSpPr>
        <p:spPr>
          <a:xfrm>
            <a:off x="107505" y="620688"/>
            <a:ext cx="4284742" cy="403957"/>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今後取り組む施策</a:t>
            </a:r>
            <a:endParaRPr kumimoji="1" lang="en-US" altLang="ja-JP" sz="1600" b="1" dirty="0" smtClean="0">
              <a:latin typeface="HGSｺﾞｼｯｸM" panose="020B0600000000000000" pitchFamily="50" charset="-128"/>
              <a:ea typeface="HGSｺﾞｼｯｸM" panose="020B0600000000000000" pitchFamily="50" charset="-128"/>
            </a:endParaRPr>
          </a:p>
        </p:txBody>
      </p:sp>
      <p:sp>
        <p:nvSpPr>
          <p:cNvPr id="3" name="スライド番号プレースホルダー 2"/>
          <p:cNvSpPr>
            <a:spLocks noGrp="1"/>
          </p:cNvSpPr>
          <p:nvPr>
            <p:ph type="sldNum" sz="quarter" idx="12"/>
          </p:nvPr>
        </p:nvSpPr>
        <p:spPr>
          <a:xfrm>
            <a:off x="6804248" y="6342628"/>
            <a:ext cx="2133600" cy="365125"/>
          </a:xfrm>
        </p:spPr>
        <p:txBody>
          <a:bodyPr/>
          <a:lstStyle/>
          <a:p>
            <a:r>
              <a:rPr kumimoji="1" lang="en-US" altLang="ja-JP" dirty="0" smtClean="0"/>
              <a:t>21</a:t>
            </a:r>
            <a:endParaRPr kumimoji="1" lang="ja-JP" altLang="en-US" dirty="0"/>
          </a:p>
        </p:txBody>
      </p:sp>
    </p:spTree>
    <p:extLst>
      <p:ext uri="{BB962C8B-B14F-4D97-AF65-F5344CB8AC3E}">
        <p14:creationId xmlns:p14="http://schemas.microsoft.com/office/powerpoint/2010/main" val="2496689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kumimoji="1" lang="en-US" altLang="ja-JP" dirty="0" smtClean="0"/>
              <a:t>22</a:t>
            </a:r>
            <a:endParaRPr kumimoji="1" lang="ja-JP" altLang="en-US" dirty="0"/>
          </a:p>
        </p:txBody>
      </p:sp>
      <p:sp>
        <p:nvSpPr>
          <p:cNvPr id="5" name="正方形/長方形 4"/>
          <p:cNvSpPr/>
          <p:nvPr/>
        </p:nvSpPr>
        <p:spPr>
          <a:xfrm>
            <a:off x="107505" y="-99392"/>
            <a:ext cx="8928990" cy="2304256"/>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司法</a:t>
            </a:r>
            <a:r>
              <a:rPr lang="ja-JP" altLang="en-US" sz="1200" dirty="0">
                <a:solidFill>
                  <a:schemeClr val="tx1"/>
                </a:solidFill>
                <a:latin typeface="HGSｺﾞｼｯｸM" panose="020B0600000000000000" pitchFamily="50" charset="-128"/>
                <a:ea typeface="HGSｺﾞｼｯｸM" panose="020B0600000000000000" pitchFamily="50" charset="-128"/>
              </a:rPr>
              <a:t>手続における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配慮へ</a:t>
            </a:r>
            <a:r>
              <a:rPr lang="ja-JP" altLang="en-US" sz="1200" dirty="0">
                <a:solidFill>
                  <a:schemeClr val="tx1"/>
                </a:solidFill>
                <a:latin typeface="HGSｺﾞｼｯｸM" panose="020B0600000000000000" pitchFamily="50" charset="-128"/>
                <a:ea typeface="HGSｺﾞｼｯｸM" panose="020B0600000000000000" pitchFamily="50" charset="-128"/>
              </a:rPr>
              <a:t>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対応</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628650" indent="-628650">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司法手続きに関係する機関において障</a:t>
            </a:r>
            <a:r>
              <a:rPr lang="ja-JP" altLang="en-US" sz="1200" dirty="0">
                <a:solidFill>
                  <a:schemeClr val="tx1"/>
                </a:solidFill>
                <a:latin typeface="HGSｺﾞｼｯｸM" panose="020B0600000000000000" pitchFamily="50" charset="-128"/>
                <a:ea typeface="HGSｺﾞｼｯｸM" panose="020B0600000000000000" pitchFamily="50" charset="-128"/>
              </a:rPr>
              <a:t>がいの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特性をはじめとした発達障</a:t>
            </a:r>
            <a:r>
              <a:rPr lang="ja-JP" altLang="en-US" sz="1200" dirty="0">
                <a:solidFill>
                  <a:schemeClr val="tx1"/>
                </a:solidFill>
                <a:latin typeface="HGSｺﾞｼｯｸM" panose="020B0600000000000000" pitchFamily="50" charset="-128"/>
                <a:ea typeface="HGSｺﾞｼｯｸM" panose="020B0600000000000000" pitchFamily="50" charset="-128"/>
              </a:rPr>
              <a:t>がいに関する理解が進むよう、それぞれ</a:t>
            </a:r>
            <a:r>
              <a:rPr lang="ja-JP" altLang="en-US" sz="1200" dirty="0" smtClean="0">
                <a:solidFill>
                  <a:schemeClr val="tx1"/>
                </a:solidFill>
                <a:latin typeface="HGSｺﾞｼｯｸM" panose="020B0600000000000000" pitchFamily="50" charset="-128"/>
                <a:ea typeface="HGSｺﾞｼｯｸM" panose="020B0600000000000000" pitchFamily="50" charset="-128"/>
              </a:rPr>
              <a:t>の機関が主体的に対応する職員に対する研修への講師の派遣や、個別のケースの必要に応じたアドバイスなどについて、府内の発達障がい者支援センターをはじめとする関係機関が連携して対応していき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16414879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41156" y="116632"/>
            <a:ext cx="7461687"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（６）専門的な医療機関の確保等</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107504" y="1207435"/>
            <a:ext cx="4315722" cy="5173893"/>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（現　状）</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en-US" altLang="ja-JP" sz="1200" dirty="0" smtClean="0">
                <a:solidFill>
                  <a:schemeClr val="tx1"/>
                </a:solidFill>
                <a:latin typeface="HGSｺﾞｼｯｸM" panose="020B0600000000000000" pitchFamily="50" charset="-128"/>
                <a:ea typeface="HGSｺﾞｼｯｸM" panose="020B0600000000000000" pitchFamily="50" charset="-128"/>
              </a:rPr>
              <a:t>H25</a:t>
            </a:r>
            <a:r>
              <a:rPr lang="ja-JP" altLang="en-US" sz="1200" dirty="0" smtClean="0">
                <a:solidFill>
                  <a:schemeClr val="tx1"/>
                </a:solidFill>
                <a:latin typeface="HGSｺﾞｼｯｸM" panose="020B0600000000000000" pitchFamily="50" charset="-128"/>
                <a:ea typeface="HGSｺﾞｼｯｸM" panose="020B0600000000000000" pitchFamily="50" charset="-128"/>
              </a:rPr>
              <a:t>以降、臨床での実習を踏まえた専門的な養成コースを設定し、発達障がいの診断ができる医師の養成を実施。</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en-US" altLang="ja-JP" sz="1200" dirty="0" smtClean="0">
                <a:solidFill>
                  <a:schemeClr val="tx1"/>
                </a:solidFill>
                <a:latin typeface="HGSｺﾞｼｯｸM" panose="020B0600000000000000" pitchFamily="50" charset="-128"/>
                <a:ea typeface="HGSｺﾞｼｯｸM" panose="020B0600000000000000" pitchFamily="50" charset="-128"/>
              </a:rPr>
              <a:t>H28</a:t>
            </a:r>
            <a:r>
              <a:rPr lang="ja-JP" altLang="en-US" sz="1200" dirty="0" smtClean="0">
                <a:solidFill>
                  <a:schemeClr val="tx1"/>
                </a:solidFill>
                <a:latin typeface="HGSｺﾞｼｯｸM" panose="020B0600000000000000" pitchFamily="50" charset="-128"/>
                <a:ea typeface="HGSｺﾞｼｯｸM" panose="020B0600000000000000" pitchFamily="50" charset="-128"/>
              </a:rPr>
              <a:t>からは、対象をそれまでの小児科医師に、精神科医師も加え研修を実施している。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zh-TW" altLang="en-US" sz="1200" dirty="0" smtClean="0">
                <a:solidFill>
                  <a:schemeClr val="tx1"/>
                </a:solidFill>
                <a:latin typeface="HGSｺﾞｼｯｸM" panose="020B0600000000000000" pitchFamily="50" charset="-128"/>
                <a:ea typeface="HGSｺﾞｼｯｸM" panose="020B0600000000000000" pitchFamily="50" charset="-128"/>
              </a:rPr>
              <a:t>：</a:t>
            </a:r>
            <a:r>
              <a:rPr lang="zh-TW" altLang="en-US" sz="1200" dirty="0">
                <a:solidFill>
                  <a:schemeClr val="tx1"/>
                </a:solidFill>
                <a:latin typeface="HGSｺﾞｼｯｸM" panose="020B0600000000000000" pitchFamily="50" charset="-128"/>
                <a:ea typeface="HGSｺﾞｼｯｸM" panose="020B0600000000000000" pitchFamily="50" charset="-128"/>
              </a:rPr>
              <a:t>専門医師養成研修受講者数　</a:t>
            </a:r>
            <a:r>
              <a:rPr lang="en-US" altLang="ja-JP" sz="1200" dirty="0" smtClean="0">
                <a:solidFill>
                  <a:schemeClr val="tx1"/>
                </a:solidFill>
                <a:latin typeface="HGSｺﾞｼｯｸM" panose="020B0600000000000000" pitchFamily="50" charset="-128"/>
                <a:ea typeface="HGSｺﾞｼｯｸM" panose="020B0600000000000000" pitchFamily="50" charset="-128"/>
              </a:rPr>
              <a:t>94</a:t>
            </a:r>
            <a:r>
              <a:rPr lang="zh-TW" altLang="en-US" sz="1200" dirty="0" smtClean="0">
                <a:solidFill>
                  <a:schemeClr val="tx1"/>
                </a:solidFill>
                <a:latin typeface="HGSｺﾞｼｯｸM" panose="020B0600000000000000" pitchFamily="50" charset="-128"/>
                <a:ea typeface="HGSｺﾞｼｯｸM" panose="020B0600000000000000" pitchFamily="50" charset="-128"/>
              </a:rPr>
              <a:t>人</a:t>
            </a:r>
            <a:r>
              <a:rPr lang="zh-TW" altLang="en-US" sz="1200" dirty="0">
                <a:solidFill>
                  <a:schemeClr val="tx1"/>
                </a:solidFill>
                <a:latin typeface="HGSｺﾞｼｯｸM" panose="020B0600000000000000" pitchFamily="50" charset="-128"/>
                <a:ea typeface="HGSｺﾞｼｯｸM" panose="020B0600000000000000" pitchFamily="50" charset="-128"/>
              </a:rPr>
              <a:t>（</a:t>
            </a:r>
            <a:r>
              <a:rPr lang="en-US" altLang="zh-TW" sz="1200" dirty="0">
                <a:solidFill>
                  <a:schemeClr val="tx1"/>
                </a:solidFill>
                <a:latin typeface="HGSｺﾞｼｯｸM" panose="020B0600000000000000" pitchFamily="50" charset="-128"/>
                <a:ea typeface="HGSｺﾞｼｯｸM" panose="020B0600000000000000" pitchFamily="50" charset="-128"/>
              </a:rPr>
              <a:t>H25</a:t>
            </a:r>
            <a:r>
              <a:rPr lang="zh-TW" altLang="en-US" sz="1200" dirty="0">
                <a:solidFill>
                  <a:schemeClr val="tx1"/>
                </a:solidFill>
                <a:latin typeface="HGSｺﾞｼｯｸM" panose="020B0600000000000000" pitchFamily="50" charset="-128"/>
                <a:ea typeface="HGSｺﾞｼｯｸM" panose="020B0600000000000000" pitchFamily="50" charset="-128"/>
              </a:rPr>
              <a:t>～</a:t>
            </a:r>
            <a:r>
              <a:rPr lang="en-US" altLang="zh-TW" sz="1200" dirty="0" smtClean="0">
                <a:solidFill>
                  <a:schemeClr val="tx1"/>
                </a:solidFill>
                <a:latin typeface="HGSｺﾞｼｯｸM" panose="020B0600000000000000" pitchFamily="50" charset="-128"/>
                <a:ea typeface="HGSｺﾞｼｯｸM" panose="020B0600000000000000" pitchFamily="50" charset="-128"/>
              </a:rPr>
              <a:t>H</a:t>
            </a:r>
            <a:r>
              <a:rPr lang="en-US" altLang="ja-JP" sz="1200" dirty="0" smtClean="0">
                <a:solidFill>
                  <a:schemeClr val="tx1"/>
                </a:solidFill>
                <a:latin typeface="HGSｺﾞｼｯｸM" panose="020B0600000000000000" pitchFamily="50" charset="-128"/>
                <a:ea typeface="HGSｺﾞｼｯｸM" panose="020B0600000000000000" pitchFamily="50" charset="-128"/>
              </a:rPr>
              <a:t>28</a:t>
            </a:r>
            <a:r>
              <a:rPr lang="zh-TW" altLang="en-US" sz="1200" dirty="0" smtClean="0">
                <a:solidFill>
                  <a:schemeClr val="tx1"/>
                </a:solidFill>
                <a:latin typeface="HGSｺﾞｼｯｸM" panose="020B0600000000000000" pitchFamily="50" charset="-128"/>
                <a:ea typeface="HGSｺﾞｼｯｸM" panose="020B0600000000000000" pitchFamily="50" charset="-128"/>
              </a:rPr>
              <a:t>）</a:t>
            </a:r>
            <a:endParaRPr lang="zh-TW" altLang="en-US"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（課　題）</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専門医師養成研修の受講者の多くは小児科医師であり、今後成人期の診断等に対応できる医療機関の拡充が必要</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発達障がいの診断等に係る医療機関ネットワークへの登録医療機関の拡充をはかり、情報の公開を検討する必要</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9" name="正方形/長方形 8"/>
          <p:cNvSpPr/>
          <p:nvPr/>
        </p:nvSpPr>
        <p:spPr>
          <a:xfrm>
            <a:off x="4571998" y="1216302"/>
            <a:ext cx="4464497" cy="5165026"/>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発達障がいの診断が受けられる医療機関の情報に容易にアクセスできる。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子ども・大人に</a:t>
            </a:r>
            <a:r>
              <a:rPr lang="ja-JP" altLang="en-US" sz="1200" dirty="0" smtClean="0">
                <a:solidFill>
                  <a:schemeClr val="tx1"/>
                </a:solidFill>
                <a:latin typeface="HGSｺﾞｼｯｸM" panose="020B0600000000000000" pitchFamily="50" charset="-128"/>
                <a:ea typeface="HGSｺﾞｼｯｸM" panose="020B0600000000000000" pitchFamily="50" charset="-128"/>
              </a:rPr>
              <a:t>関わらず、</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より身近なところで専門的な診断・診療を受けることができる。</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nSpc>
                <a:spcPct val="150000"/>
              </a:lnSpc>
            </a:pP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p:txBody>
      </p:sp>
      <p:sp>
        <p:nvSpPr>
          <p:cNvPr id="10" name="テキスト ボックス 9"/>
          <p:cNvSpPr txBox="1"/>
          <p:nvPr/>
        </p:nvSpPr>
        <p:spPr>
          <a:xfrm>
            <a:off x="107505" y="733999"/>
            <a:ext cx="4284742"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現状と課題</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2" name="テキスト ボックス 11"/>
          <p:cNvSpPr txBox="1"/>
          <p:nvPr/>
        </p:nvSpPr>
        <p:spPr>
          <a:xfrm>
            <a:off x="4571997" y="754637"/>
            <a:ext cx="4464497" cy="403957"/>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目指すべき姿</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1" name="下矢印 10"/>
          <p:cNvSpPr/>
          <p:nvPr/>
        </p:nvSpPr>
        <p:spPr>
          <a:xfrm>
            <a:off x="6408610" y="3603741"/>
            <a:ext cx="778515" cy="36004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853652" y="4162026"/>
            <a:ext cx="3966820" cy="1434819"/>
          </a:xfrm>
          <a:prstGeom prst="roundRect">
            <a:avLst>
              <a:gd name="adj" fmla="val 1143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SｺﾞｼｯｸM" panose="020B0600000000000000" pitchFamily="50" charset="-128"/>
                <a:ea typeface="HGSｺﾞｼｯｸM" panose="020B0600000000000000" pitchFamily="50" charset="-128"/>
              </a:rPr>
              <a:t>ネットワーク登録医療機関での診察待ち時間（短縮）</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14" name="テキスト ボックス 13"/>
          <p:cNvSpPr txBox="1"/>
          <p:nvPr/>
        </p:nvSpPr>
        <p:spPr>
          <a:xfrm>
            <a:off x="4847272" y="4023526"/>
            <a:ext cx="1234794" cy="276999"/>
          </a:xfrm>
          <a:prstGeom prst="rect">
            <a:avLst/>
          </a:prstGeom>
          <a:solidFill>
            <a:schemeClr val="bg1"/>
          </a:solidFill>
          <a:ln>
            <a:solidFill>
              <a:schemeClr val="accent1">
                <a:shade val="50000"/>
              </a:schemeClr>
            </a:solidFill>
          </a:ln>
        </p:spPr>
        <p:txBody>
          <a:bodyPr wrap="square" rtlCol="0">
            <a:spAutoFit/>
          </a:bodyPr>
          <a:lstStyle/>
          <a:p>
            <a:r>
              <a:rPr kumimoji="1" lang="ja-JP" altLang="en-US" sz="1200" dirty="0" smtClean="0">
                <a:latin typeface="HGSｺﾞｼｯｸM" panose="020B0600000000000000" pitchFamily="50" charset="-128"/>
                <a:ea typeface="HGSｺﾞｼｯｸM" panose="020B0600000000000000" pitchFamily="50" charset="-128"/>
              </a:rPr>
              <a:t>成果指標</a:t>
            </a:r>
            <a:endParaRPr kumimoji="1" lang="ja-JP" altLang="en-US" sz="1200" dirty="0">
              <a:latin typeface="HGSｺﾞｼｯｸM" panose="020B0600000000000000" pitchFamily="50" charset="-128"/>
              <a:ea typeface="HGS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23</a:t>
            </a:r>
            <a:endParaRPr kumimoji="1" lang="ja-JP" altLang="en-US" dirty="0"/>
          </a:p>
        </p:txBody>
      </p:sp>
    </p:spTree>
    <p:extLst>
      <p:ext uri="{BB962C8B-B14F-4D97-AF65-F5344CB8AC3E}">
        <p14:creationId xmlns:p14="http://schemas.microsoft.com/office/powerpoint/2010/main" val="36218496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下矢印 4"/>
          <p:cNvSpPr/>
          <p:nvPr/>
        </p:nvSpPr>
        <p:spPr>
          <a:xfrm>
            <a:off x="2159732" y="-99392"/>
            <a:ext cx="4824536" cy="648072"/>
          </a:xfrm>
          <a:prstGeom prst="downArrow">
            <a:avLst>
              <a:gd name="adj1" fmla="val 50000"/>
              <a:gd name="adj2" fmla="val 6924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02213" y="894674"/>
            <a:ext cx="8928990" cy="5414646"/>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発達障</a:t>
            </a:r>
            <a:r>
              <a:rPr lang="ja-JP" altLang="en-US" sz="1200" dirty="0">
                <a:solidFill>
                  <a:schemeClr val="tx1"/>
                </a:solidFill>
                <a:latin typeface="HGSｺﾞｼｯｸM" panose="020B0600000000000000" pitchFamily="50" charset="-128"/>
                <a:ea typeface="HGSｺﾞｼｯｸM" panose="020B0600000000000000" pitchFamily="50" charset="-128"/>
              </a:rPr>
              <a:t>がいの診断</a:t>
            </a:r>
            <a:r>
              <a:rPr lang="ja-JP" altLang="en-US" sz="1200" dirty="0" smtClean="0">
                <a:solidFill>
                  <a:schemeClr val="tx1"/>
                </a:solidFill>
                <a:latin typeface="HGSｺﾞｼｯｸM" panose="020B0600000000000000" pitchFamily="50" charset="-128"/>
                <a:ea typeface="HGSｺﾞｼｯｸM" panose="020B0600000000000000" pitchFamily="50" charset="-128"/>
              </a:rPr>
              <a:t>等</a:t>
            </a:r>
            <a:r>
              <a:rPr lang="ja-JP" altLang="en-US" sz="1200" dirty="0" smtClean="0">
                <a:solidFill>
                  <a:schemeClr val="tx1"/>
                </a:solidFill>
                <a:latin typeface="HGSｺﾞｼｯｸM" panose="020B0600000000000000" pitchFamily="50" charset="-128"/>
                <a:ea typeface="HGSｺﾞｼｯｸM" panose="020B0600000000000000" pitchFamily="50" charset="-128"/>
              </a:rPr>
              <a:t>に係る医療</a:t>
            </a:r>
            <a:r>
              <a:rPr lang="ja-JP" altLang="en-US" sz="1200" dirty="0" smtClean="0">
                <a:solidFill>
                  <a:schemeClr val="tx1"/>
                </a:solidFill>
                <a:latin typeface="HGSｺﾞｼｯｸM" panose="020B0600000000000000" pitchFamily="50" charset="-128"/>
                <a:ea typeface="HGSｺﾞｼｯｸM" panose="020B0600000000000000" pitchFamily="50" charset="-128"/>
              </a:rPr>
              <a:t>機関に関する情報の公開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450850" indent="-450850">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a:solidFill>
                  <a:schemeClr val="tx1"/>
                </a:solidFill>
                <a:latin typeface="HGSｺﾞｼｯｸM" panose="020B0600000000000000" pitchFamily="50" charset="-128"/>
                <a:ea typeface="HGSｺﾞｼｯｸM" panose="020B0600000000000000" pitchFamily="50" charset="-128"/>
              </a:rPr>
              <a:t>　発達障がいの診断等</a:t>
            </a:r>
            <a:r>
              <a:rPr lang="ja-JP" altLang="en-US" sz="1200" dirty="0" smtClean="0">
                <a:solidFill>
                  <a:schemeClr val="tx1"/>
                </a:solidFill>
                <a:latin typeface="HGSｺﾞｼｯｸM" panose="020B0600000000000000" pitchFamily="50" charset="-128"/>
                <a:ea typeface="HGSｺﾞｼｯｸM" panose="020B0600000000000000" pitchFamily="50" charset="-128"/>
              </a:rPr>
              <a:t>に係る専門</a:t>
            </a:r>
            <a:r>
              <a:rPr lang="ja-JP" altLang="en-US" sz="1200" dirty="0">
                <a:solidFill>
                  <a:schemeClr val="tx1"/>
                </a:solidFill>
                <a:latin typeface="HGSｺﾞｼｯｸM" panose="020B0600000000000000" pitchFamily="50" charset="-128"/>
                <a:ea typeface="HGSｺﾞｼｯｸM" panose="020B0600000000000000" pitchFamily="50" charset="-128"/>
              </a:rPr>
              <a:t>医療機関に関する情報は</a:t>
            </a:r>
            <a:r>
              <a:rPr lang="ja-JP" altLang="en-US" sz="1200" dirty="0" smtClean="0">
                <a:solidFill>
                  <a:schemeClr val="tx1"/>
                </a:solidFill>
                <a:latin typeface="HGSｺﾞｼｯｸM" panose="020B0600000000000000" pitchFamily="50" charset="-128"/>
                <a:ea typeface="HGSｺﾞｼｯｸM" panose="020B0600000000000000" pitchFamily="50" charset="-128"/>
              </a:rPr>
              <a:t>、大阪府のホームページでご覧いただけるようになりました（平成</a:t>
            </a:r>
            <a:r>
              <a:rPr lang="en-US" altLang="ja-JP" sz="1200" dirty="0" smtClean="0">
                <a:solidFill>
                  <a:schemeClr val="tx1"/>
                </a:solidFill>
                <a:latin typeface="HGSｺﾞｼｯｸM" panose="020B0600000000000000" pitchFamily="50" charset="-128"/>
                <a:ea typeface="HGSｺﾞｼｯｸM" panose="020B0600000000000000" pitchFamily="50" charset="-128"/>
              </a:rPr>
              <a:t>30</a:t>
            </a:r>
            <a:r>
              <a:rPr lang="ja-JP" altLang="en-US" sz="1200" dirty="0" smtClean="0">
                <a:solidFill>
                  <a:schemeClr val="tx1"/>
                </a:solidFill>
                <a:latin typeface="HGSｺﾞｼｯｸM" panose="020B0600000000000000" pitchFamily="50" charset="-128"/>
                <a:ea typeface="HGSｺﾞｼｯｸM" panose="020B0600000000000000" pitchFamily="50" charset="-128"/>
              </a:rPr>
              <a:t>年</a:t>
            </a:r>
            <a:r>
              <a:rPr lang="en-US" altLang="ja-JP" sz="1200" dirty="0" smtClean="0">
                <a:solidFill>
                  <a:schemeClr val="tx1"/>
                </a:solidFill>
                <a:latin typeface="HGSｺﾞｼｯｸM" panose="020B0600000000000000" pitchFamily="50" charset="-128"/>
                <a:ea typeface="HGSｺﾞｼｯｸM" panose="020B0600000000000000" pitchFamily="50" charset="-128"/>
              </a:rPr>
              <a:t>2</a:t>
            </a:r>
            <a:r>
              <a:rPr lang="ja-JP" altLang="en-US" sz="1200" dirty="0" smtClean="0">
                <a:solidFill>
                  <a:schemeClr val="tx1"/>
                </a:solidFill>
                <a:latin typeface="HGSｺﾞｼｯｸM" panose="020B0600000000000000" pitchFamily="50" charset="-128"/>
                <a:ea typeface="HGSｺﾞｼｯｸM" panose="020B0600000000000000" pitchFamily="50" charset="-128"/>
              </a:rPr>
              <a:t>月から）。今後は正確な情報提供に努めていきます。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医療機関相互の連携を進めることによるネットワークの再構築</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450850" indent="-450850">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医療機関のネットワークは、現在のネットワーク登録医療機関のうち、医療計画に位置付けられる医療機関を中心に、それぞれの機能を活かした連携が進むよう再構築します。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450850" indent="-450850">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２次</a:t>
            </a:r>
            <a:r>
              <a:rPr lang="ja-JP" altLang="en-US" sz="1200" dirty="0">
                <a:solidFill>
                  <a:schemeClr val="tx1"/>
                </a:solidFill>
                <a:latin typeface="HGSｺﾞｼｯｸM" panose="020B0600000000000000" pitchFamily="50" charset="-128"/>
                <a:ea typeface="HGSｺﾞｼｯｸM" panose="020B0600000000000000" pitchFamily="50" charset="-128"/>
              </a:rPr>
              <a:t>医療圏毎に１か所程度、圏域の医療機関</a:t>
            </a:r>
            <a:r>
              <a:rPr lang="ja-JP" altLang="en-US" sz="1200" dirty="0" smtClean="0">
                <a:solidFill>
                  <a:schemeClr val="tx1"/>
                </a:solidFill>
                <a:latin typeface="HGSｺﾞｼｯｸM" panose="020B0600000000000000" pitchFamily="50" charset="-128"/>
                <a:ea typeface="HGSｺﾞｼｯｸM" panose="020B0600000000000000" pitchFamily="50" charset="-128"/>
              </a:rPr>
              <a:t>の研修や診療支援の機能</a:t>
            </a:r>
            <a:r>
              <a:rPr lang="ja-JP" altLang="en-US" sz="1200" dirty="0">
                <a:solidFill>
                  <a:schemeClr val="tx1"/>
                </a:solidFill>
                <a:latin typeface="HGSｺﾞｼｯｸM" panose="020B0600000000000000" pitchFamily="50" charset="-128"/>
                <a:ea typeface="HGSｺﾞｼｯｸM" panose="020B0600000000000000" pitchFamily="50" charset="-128"/>
              </a:rPr>
              <a:t>を備える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医療</a:t>
            </a:r>
            <a:r>
              <a:rPr lang="ja-JP" altLang="en-US" sz="1200" dirty="0">
                <a:solidFill>
                  <a:schemeClr val="tx1"/>
                </a:solidFill>
                <a:latin typeface="HGSｺﾞｼｯｸM" panose="020B0600000000000000" pitchFamily="50" charset="-128"/>
                <a:ea typeface="HGSｺﾞｼｯｸM" panose="020B0600000000000000" pitchFamily="50" charset="-128"/>
              </a:rPr>
              <a:t>機関を確保し、圏域に</a:t>
            </a:r>
            <a:r>
              <a:rPr lang="ja-JP" altLang="en-US" sz="1200" dirty="0" smtClean="0">
                <a:solidFill>
                  <a:schemeClr val="tx1"/>
                </a:solidFill>
                <a:latin typeface="HGSｺﾞｼｯｸM" panose="020B0600000000000000" pitchFamily="50" charset="-128"/>
                <a:ea typeface="HGSｺﾞｼｯｸM" panose="020B0600000000000000" pitchFamily="50" charset="-128"/>
              </a:rPr>
              <a:t>おける医療機関同士の連携を図ります。また、府が作成する支援ツールの活用等を通じて、ネットワーク登録医療機関における医療</a:t>
            </a:r>
            <a:r>
              <a:rPr lang="ja-JP" altLang="en-US" sz="1200" dirty="0">
                <a:solidFill>
                  <a:schemeClr val="tx1"/>
                </a:solidFill>
                <a:latin typeface="HGSｺﾞｼｯｸM" panose="020B0600000000000000" pitchFamily="50" charset="-128"/>
                <a:ea typeface="HGSｺﾞｼｯｸM" panose="020B0600000000000000" pitchFamily="50" charset="-128"/>
              </a:rPr>
              <a:t>と福祉の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連携の強化</a:t>
            </a:r>
            <a:r>
              <a:rPr lang="ja-JP" altLang="en-US" sz="1200" dirty="0">
                <a:solidFill>
                  <a:schemeClr val="tx1"/>
                </a:solidFill>
                <a:latin typeface="HGSｺﾞｼｯｸM" panose="020B0600000000000000" pitchFamily="50" charset="-128"/>
                <a:ea typeface="HGSｺﾞｼｯｸM" panose="020B0600000000000000" pitchFamily="50" charset="-128"/>
              </a:rPr>
              <a:t>を図ります</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発達障がいの診断ができる専門的な医療機関の確保</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発達障がいの確定診断が可能な医療機関の拡充を図るため、小児科医、精神科医を対象とした養成研修を実施してきまし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en-US" altLang="ja-JP" sz="1200" dirty="0">
                <a:solidFill>
                  <a:schemeClr val="tx1"/>
                </a:solidFill>
                <a:latin typeface="HGSｺﾞｼｯｸM" panose="020B0600000000000000" pitchFamily="50" charset="-128"/>
                <a:ea typeface="HGSｺﾞｼｯｸM" panose="020B0600000000000000" pitchFamily="50" charset="-128"/>
              </a:rPr>
              <a:t> </a:t>
            </a:r>
            <a:r>
              <a:rPr lang="en-US" altLang="ja-JP"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たが、なお診察待ち時間が長い状況であるため、ネットワーク登録医療機関での診察待ち時間を短縮できるよう専門医師</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を養成し医療機関の確保に努めます。　</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7" name="テキスト ボックス 6"/>
          <p:cNvSpPr txBox="1"/>
          <p:nvPr/>
        </p:nvSpPr>
        <p:spPr>
          <a:xfrm>
            <a:off x="102213" y="692696"/>
            <a:ext cx="4284742"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今後取り組む施策</a:t>
            </a:r>
            <a:endParaRPr kumimoji="1" lang="en-US" altLang="ja-JP" sz="1600" b="1" dirty="0" smtClean="0">
              <a:latin typeface="HGSｺﾞｼｯｸM" panose="020B0600000000000000" pitchFamily="50" charset="-128"/>
              <a:ea typeface="HGSｺﾞｼｯｸM" panose="020B0600000000000000" pitchFamily="50" charset="-128"/>
            </a:endParaRPr>
          </a:p>
        </p:txBody>
      </p:sp>
      <p:sp>
        <p:nvSpPr>
          <p:cNvPr id="3" name="スライド番号プレースホルダー 2"/>
          <p:cNvSpPr>
            <a:spLocks noGrp="1"/>
          </p:cNvSpPr>
          <p:nvPr>
            <p:ph type="sldNum" sz="quarter" idx="12"/>
          </p:nvPr>
        </p:nvSpPr>
        <p:spPr/>
        <p:txBody>
          <a:bodyPr/>
          <a:lstStyle/>
          <a:p>
            <a:r>
              <a:rPr kumimoji="1" lang="en-US" altLang="ja-JP" dirty="0" smtClean="0"/>
              <a:t>24</a:t>
            </a:r>
            <a:endParaRPr kumimoji="1" lang="ja-JP" altLang="en-US" dirty="0"/>
          </a:p>
        </p:txBody>
      </p:sp>
    </p:spTree>
    <p:extLst>
      <p:ext uri="{BB962C8B-B14F-4D97-AF65-F5344CB8AC3E}">
        <p14:creationId xmlns:p14="http://schemas.microsoft.com/office/powerpoint/2010/main" val="3010724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41156" y="116632"/>
            <a:ext cx="7461687"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（７）家族支援の充実</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107504" y="985469"/>
            <a:ext cx="5976664" cy="5467867"/>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（現　状）</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en-US" altLang="ja-JP" sz="1200" dirty="0" smtClean="0">
                <a:solidFill>
                  <a:schemeClr val="tx1"/>
                </a:solidFill>
                <a:latin typeface="HGSｺﾞｼｯｸM" panose="020B0600000000000000" pitchFamily="50" charset="-128"/>
                <a:ea typeface="HGSｺﾞｼｯｸM" panose="020B0600000000000000" pitchFamily="50" charset="-128"/>
              </a:rPr>
              <a:t>H25</a:t>
            </a:r>
            <a:r>
              <a:rPr lang="ja-JP" altLang="en-US" sz="1200" dirty="0" smtClean="0">
                <a:solidFill>
                  <a:schemeClr val="tx1"/>
                </a:solidFill>
                <a:latin typeface="HGSｺﾞｼｯｸM" panose="020B0600000000000000" pitchFamily="50" charset="-128"/>
                <a:ea typeface="HGSｺﾞｼｯｸM" panose="020B0600000000000000" pitchFamily="50" charset="-128"/>
              </a:rPr>
              <a:t>から療育拠点及び市町村でペアレント・トレーニングを実施するとともに、ペアレント・トレーニングを実施するインストラクターの養成を実施。</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：インストラクター養成数　</a:t>
            </a:r>
            <a:r>
              <a:rPr lang="en-US" altLang="ja-JP" sz="1200" dirty="0" smtClean="0">
                <a:solidFill>
                  <a:schemeClr val="tx1"/>
                </a:solidFill>
                <a:latin typeface="HGSｺﾞｼｯｸM" panose="020B0600000000000000" pitchFamily="50" charset="-128"/>
                <a:ea typeface="HGSｺﾞｼｯｸM" panose="020B0600000000000000" pitchFamily="50" charset="-128"/>
              </a:rPr>
              <a:t>120</a:t>
            </a:r>
            <a:r>
              <a:rPr lang="ja-JP" altLang="en-US" sz="1200" dirty="0" smtClean="0">
                <a:solidFill>
                  <a:schemeClr val="tx1"/>
                </a:solidFill>
                <a:latin typeface="HGSｺﾞｼｯｸM" panose="020B0600000000000000" pitchFamily="50" charset="-128"/>
                <a:ea typeface="HGSｺﾞｼｯｸM" panose="020B0600000000000000" pitchFamily="50" charset="-128"/>
              </a:rPr>
              <a:t>名（</a:t>
            </a:r>
            <a:r>
              <a:rPr lang="en-US" altLang="ja-JP" sz="1200" dirty="0" smtClean="0">
                <a:solidFill>
                  <a:schemeClr val="tx1"/>
                </a:solidFill>
                <a:latin typeface="HGSｺﾞｼｯｸM" panose="020B0600000000000000" pitchFamily="50" charset="-128"/>
                <a:ea typeface="HGSｺﾞｼｯｸM" panose="020B0600000000000000" pitchFamily="50" charset="-128"/>
              </a:rPr>
              <a:t>H26</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r>
              <a:rPr lang="en-US" altLang="ja-JP" sz="1200" dirty="0" smtClean="0">
                <a:solidFill>
                  <a:schemeClr val="tx1"/>
                </a:solidFill>
                <a:latin typeface="HGSｺﾞｼｯｸM" panose="020B0600000000000000" pitchFamily="50" charset="-128"/>
                <a:ea typeface="HGSｺﾞｼｯｸM" panose="020B0600000000000000" pitchFamily="50" charset="-128"/>
              </a:rPr>
              <a:t>H28</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：ペアレント・トレーニング実施市町村　</a:t>
            </a:r>
            <a:r>
              <a:rPr lang="en-US" altLang="ja-JP" sz="1200" dirty="0" smtClean="0">
                <a:solidFill>
                  <a:schemeClr val="tx1"/>
                </a:solidFill>
                <a:latin typeface="HGSｺﾞｼｯｸM" panose="020B0600000000000000" pitchFamily="50" charset="-128"/>
                <a:ea typeface="HGSｺﾞｼｯｸM" panose="020B0600000000000000" pitchFamily="50" charset="-128"/>
              </a:rPr>
              <a:t>19</a:t>
            </a:r>
            <a:r>
              <a:rPr lang="ja-JP" altLang="en-US" sz="1200" dirty="0" smtClean="0">
                <a:solidFill>
                  <a:schemeClr val="tx1"/>
                </a:solidFill>
                <a:latin typeface="HGSｺﾞｼｯｸM" panose="020B0600000000000000" pitchFamily="50" charset="-128"/>
                <a:ea typeface="HGSｺﾞｼｯｸM" panose="020B0600000000000000" pitchFamily="50" charset="-128"/>
              </a:rPr>
              <a:t>市町村（</a:t>
            </a:r>
            <a:r>
              <a:rPr lang="en-US" altLang="ja-JP" sz="1200" dirty="0" smtClean="0">
                <a:solidFill>
                  <a:schemeClr val="tx1"/>
                </a:solidFill>
                <a:latin typeface="HGSｺﾞｼｯｸM" panose="020B0600000000000000" pitchFamily="50" charset="-128"/>
                <a:ea typeface="HGSｺﾞｼｯｸM" panose="020B0600000000000000" pitchFamily="50" charset="-128"/>
              </a:rPr>
              <a:t>H28</a:t>
            </a:r>
            <a:r>
              <a:rPr lang="ja-JP" altLang="en-US" sz="1200" dirty="0" smtClean="0">
                <a:solidFill>
                  <a:schemeClr val="tx1"/>
                </a:solidFill>
                <a:latin typeface="HGSｺﾞｼｯｸM" panose="020B0600000000000000" pitchFamily="50" charset="-128"/>
                <a:ea typeface="HGSｺﾞｼｯｸM" panose="020B0600000000000000" pitchFamily="50" charset="-128"/>
              </a:rPr>
              <a:t>時点）</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ペアレント・メンターは、</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H26</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より養成、</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H27</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より活動を開始。</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：ペアレント・メンター登録数　</a:t>
            </a:r>
            <a:r>
              <a:rPr lang="en-US" altLang="ja-JP" sz="1200" dirty="0" smtClean="0">
                <a:solidFill>
                  <a:schemeClr val="tx1"/>
                </a:solidFill>
                <a:latin typeface="HGSｺﾞｼｯｸM" panose="020B0600000000000000" pitchFamily="50" charset="-128"/>
                <a:ea typeface="HGSｺﾞｼｯｸM" panose="020B0600000000000000" pitchFamily="50" charset="-128"/>
              </a:rPr>
              <a:t>37</a:t>
            </a:r>
            <a:r>
              <a:rPr lang="ja-JP" altLang="en-US" sz="1200" dirty="0" smtClean="0">
                <a:solidFill>
                  <a:schemeClr val="tx1"/>
                </a:solidFill>
                <a:latin typeface="HGSｺﾞｼｯｸM" panose="020B0600000000000000" pitchFamily="50" charset="-128"/>
                <a:ea typeface="HGSｺﾞｼｯｸM" panose="020B0600000000000000" pitchFamily="50" charset="-128"/>
              </a:rPr>
              <a:t>名（</a:t>
            </a:r>
            <a:r>
              <a:rPr lang="en-US" altLang="ja-JP" sz="1200" dirty="0" smtClean="0">
                <a:solidFill>
                  <a:schemeClr val="tx1"/>
                </a:solidFill>
                <a:latin typeface="HGSｺﾞｼｯｸM" panose="020B0600000000000000" pitchFamily="50" charset="-128"/>
                <a:ea typeface="HGSｺﾞｼｯｸM" panose="020B0600000000000000" pitchFamily="50" charset="-128"/>
              </a:rPr>
              <a:t>H28</a:t>
            </a:r>
            <a:r>
              <a:rPr lang="ja-JP" altLang="en-US" sz="1200" dirty="0" smtClean="0">
                <a:solidFill>
                  <a:schemeClr val="tx1"/>
                </a:solidFill>
                <a:latin typeface="HGSｺﾞｼｯｸM" panose="020B0600000000000000" pitchFamily="50" charset="-128"/>
                <a:ea typeface="HGSｺﾞｼｯｸM" panose="020B0600000000000000" pitchFamily="50" charset="-128"/>
              </a:rPr>
              <a:t>時点）</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：ペアレント・メンター活動件数　</a:t>
            </a:r>
            <a:r>
              <a:rPr lang="en-US" altLang="ja-JP" sz="1200" dirty="0" smtClean="0">
                <a:solidFill>
                  <a:schemeClr val="tx1"/>
                </a:solidFill>
                <a:latin typeface="HGSｺﾞｼｯｸM" panose="020B0600000000000000" pitchFamily="50" charset="-128"/>
                <a:ea typeface="HGSｺﾞｼｯｸM" panose="020B0600000000000000" pitchFamily="50" charset="-128"/>
              </a:rPr>
              <a:t>13</a:t>
            </a:r>
            <a:r>
              <a:rPr lang="ja-JP" altLang="en-US" sz="1200" dirty="0" smtClean="0">
                <a:solidFill>
                  <a:schemeClr val="tx1"/>
                </a:solidFill>
                <a:latin typeface="HGSｺﾞｼｯｸM" panose="020B0600000000000000" pitchFamily="50" charset="-128"/>
                <a:ea typeface="HGSｺﾞｼｯｸM" panose="020B0600000000000000" pitchFamily="50" charset="-128"/>
              </a:rPr>
              <a:t>件（</a:t>
            </a:r>
            <a:r>
              <a:rPr lang="en-US" altLang="ja-JP" sz="1200" dirty="0" smtClean="0">
                <a:solidFill>
                  <a:schemeClr val="tx1"/>
                </a:solidFill>
                <a:latin typeface="HGSｺﾞｼｯｸM" panose="020B0600000000000000" pitchFamily="50" charset="-128"/>
                <a:ea typeface="HGSｺﾞｼｯｸM" panose="020B0600000000000000" pitchFamily="50" charset="-128"/>
              </a:rPr>
              <a:t>H27</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r>
              <a:rPr lang="en-US" altLang="ja-JP" sz="1200" dirty="0" smtClean="0">
                <a:solidFill>
                  <a:schemeClr val="tx1"/>
                </a:solidFill>
                <a:latin typeface="HGSｺﾞｼｯｸM" panose="020B0600000000000000" pitchFamily="50" charset="-128"/>
                <a:ea typeface="HGSｺﾞｼｯｸM" panose="020B0600000000000000" pitchFamily="50" charset="-128"/>
              </a:rPr>
              <a:t>H28</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smtClean="0">
                <a:solidFill>
                  <a:schemeClr val="tx1"/>
                </a:solidFill>
                <a:latin typeface="HGSｺﾞｼｯｸM" panose="020B0600000000000000" pitchFamily="50" charset="-128"/>
                <a:ea typeface="HGSｺﾞｼｯｸM" panose="020B0600000000000000" pitchFamily="50" charset="-128"/>
              </a:rPr>
              <a:t>福祉と教育の連携のもと、市町村「家庭教育支援チーム」等に対して、アクトおおさかによる機関支援を実施し、一定の支援スキルを獲得してもらっている。</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（課　題）</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ペアレント・トレーニングは、府内全域で家族支援が展開されるよう、インストラクターの養成を進めるとともに、市町村の取組を支援する方策について検討が必要。</a:t>
            </a:r>
            <a:endParaRPr lang="en-US" altLang="ja-JP" sz="1200" strike="sngStrike"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ペアレント</a:t>
            </a:r>
            <a:r>
              <a:rPr lang="ja-JP" altLang="en-US" sz="1200" dirty="0">
                <a:solidFill>
                  <a:schemeClr val="tx1"/>
                </a:solidFill>
                <a:latin typeface="HGSｺﾞｼｯｸM" panose="020B0600000000000000" pitchFamily="50" charset="-128"/>
                <a:ea typeface="HGSｺﾞｼｯｸM" panose="020B0600000000000000" pitchFamily="50" charset="-128"/>
              </a:rPr>
              <a:t>・</a:t>
            </a:r>
            <a:r>
              <a:rPr lang="ja-JP" altLang="en-US" sz="1200" dirty="0" smtClean="0">
                <a:solidFill>
                  <a:schemeClr val="tx1"/>
                </a:solidFill>
                <a:latin typeface="HGSｺﾞｼｯｸM" panose="020B0600000000000000" pitchFamily="50" charset="-128"/>
                <a:ea typeface="HGSｺﾞｼｯｸM" panose="020B0600000000000000" pitchFamily="50" charset="-128"/>
              </a:rPr>
              <a:t>トレーニング</a:t>
            </a:r>
            <a:r>
              <a:rPr lang="ja-JP" altLang="en-US" sz="1200" dirty="0">
                <a:solidFill>
                  <a:schemeClr val="tx1"/>
                </a:solidFill>
                <a:latin typeface="HGSｺﾞｼｯｸM" panose="020B0600000000000000" pitchFamily="50" charset="-128"/>
                <a:ea typeface="HGSｺﾞｼｯｸM" panose="020B0600000000000000" pitchFamily="50" charset="-128"/>
              </a:rPr>
              <a:t>以外</a:t>
            </a:r>
            <a:r>
              <a:rPr lang="ja-JP" altLang="en-US" sz="1200" dirty="0" smtClean="0">
                <a:solidFill>
                  <a:schemeClr val="tx1"/>
                </a:solidFill>
                <a:latin typeface="HGSｺﾞｼｯｸM" panose="020B0600000000000000" pitchFamily="50" charset="-128"/>
                <a:ea typeface="HGSｺﾞｼｯｸM" panose="020B0600000000000000" pitchFamily="50" charset="-128"/>
              </a:rPr>
              <a:t>の家族支援の方策についても検討が必要。</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ペアレント・メンターは実績を積み上げていく必要。</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9" name="正方形/長方形 8"/>
          <p:cNvSpPr/>
          <p:nvPr/>
        </p:nvSpPr>
        <p:spPr>
          <a:xfrm>
            <a:off x="6228184" y="1137956"/>
            <a:ext cx="2808311" cy="5315380"/>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Ø"/>
            </a:pP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Ø"/>
            </a:pP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それぞれ</a:t>
            </a:r>
            <a:r>
              <a:rPr lang="ja-JP" altLang="en-US" sz="1200" dirty="0">
                <a:solidFill>
                  <a:schemeClr val="tx1"/>
                </a:solidFill>
                <a:latin typeface="HGSｺﾞｼｯｸM" panose="020B0600000000000000" pitchFamily="50" charset="-128"/>
                <a:ea typeface="HGSｺﾞｼｯｸM" panose="020B0600000000000000" pitchFamily="50" charset="-128"/>
              </a:rPr>
              <a:t>の人のニーズに応じた支援の一環として</a:t>
            </a:r>
            <a:r>
              <a:rPr lang="ja-JP" altLang="en-US" sz="1200" dirty="0" smtClean="0">
                <a:solidFill>
                  <a:schemeClr val="tx1"/>
                </a:solidFill>
                <a:latin typeface="HGSｺﾞｼｯｸM" panose="020B0600000000000000" pitchFamily="50" charset="-128"/>
                <a:ea typeface="HGSｺﾞｼｯｸM" panose="020B0600000000000000" pitchFamily="50" charset="-128"/>
              </a:rPr>
              <a:t>、家族支援が実施されている。</a:t>
            </a:r>
            <a:endParaRPr lang="ja-JP" altLang="en-US"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家族のニーズに対応できる支援方法とその機会が整っている。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a:lnSpc>
                <a:spcPct val="150000"/>
              </a:lnSpc>
            </a:pP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marL="285750" indent="-285750">
              <a:buFont typeface="Wingdings" panose="05000000000000000000" pitchFamily="2" charset="2"/>
              <a:buChar char="Ø"/>
            </a:pP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285750" indent="-285750">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p:txBody>
      </p:sp>
      <p:sp>
        <p:nvSpPr>
          <p:cNvPr id="10" name="テキスト ボックス 9"/>
          <p:cNvSpPr txBox="1"/>
          <p:nvPr/>
        </p:nvSpPr>
        <p:spPr>
          <a:xfrm>
            <a:off x="107504" y="733999"/>
            <a:ext cx="5976664" cy="403957"/>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現状と課題</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2" name="テキスト ボックス 11"/>
          <p:cNvSpPr txBox="1"/>
          <p:nvPr/>
        </p:nvSpPr>
        <p:spPr>
          <a:xfrm>
            <a:off x="6228183" y="754637"/>
            <a:ext cx="2808311"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目指すべき姿</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1" name="下矢印 10"/>
          <p:cNvSpPr/>
          <p:nvPr/>
        </p:nvSpPr>
        <p:spPr>
          <a:xfrm>
            <a:off x="7378044" y="3546453"/>
            <a:ext cx="508588" cy="36004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6405478" y="4143563"/>
            <a:ext cx="2540233" cy="2170691"/>
          </a:xfrm>
          <a:prstGeom prst="roundRect">
            <a:avLst>
              <a:gd name="adj" fmla="val 1143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SｺﾞｼｯｸM" panose="020B0600000000000000" pitchFamily="50" charset="-128"/>
                <a:ea typeface="HGSｺﾞｼｯｸM" panose="020B0600000000000000" pitchFamily="50" charset="-128"/>
              </a:rPr>
              <a:t>市町村での保護者支援プログラムの受講機会（拡大）</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14" name="テキスト ボックス 13"/>
          <p:cNvSpPr txBox="1"/>
          <p:nvPr/>
        </p:nvSpPr>
        <p:spPr>
          <a:xfrm>
            <a:off x="6399098" y="4005064"/>
            <a:ext cx="806666" cy="276999"/>
          </a:xfrm>
          <a:prstGeom prst="rect">
            <a:avLst/>
          </a:prstGeom>
          <a:solidFill>
            <a:schemeClr val="bg1"/>
          </a:solidFill>
          <a:ln>
            <a:solidFill>
              <a:schemeClr val="accent1">
                <a:shade val="50000"/>
              </a:schemeClr>
            </a:solidFill>
          </a:ln>
        </p:spPr>
        <p:txBody>
          <a:bodyPr wrap="square" rtlCol="0">
            <a:spAutoFit/>
          </a:bodyPr>
          <a:lstStyle/>
          <a:p>
            <a:r>
              <a:rPr kumimoji="1" lang="ja-JP" altLang="en-US" sz="1200" dirty="0" smtClean="0">
                <a:latin typeface="HGSｺﾞｼｯｸM" panose="020B0600000000000000" pitchFamily="50" charset="-128"/>
                <a:ea typeface="HGSｺﾞｼｯｸM" panose="020B0600000000000000" pitchFamily="50" charset="-128"/>
              </a:rPr>
              <a:t>成果指標</a:t>
            </a:r>
            <a:endParaRPr kumimoji="1" lang="ja-JP" altLang="en-US" sz="1200" dirty="0">
              <a:latin typeface="HGSｺﾞｼｯｸM" panose="020B0600000000000000" pitchFamily="50" charset="-128"/>
              <a:ea typeface="HGS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25</a:t>
            </a:r>
            <a:endParaRPr kumimoji="1" lang="ja-JP" altLang="en-US" dirty="0"/>
          </a:p>
        </p:txBody>
      </p:sp>
    </p:spTree>
    <p:extLst>
      <p:ext uri="{BB962C8B-B14F-4D97-AF65-F5344CB8AC3E}">
        <p14:creationId xmlns:p14="http://schemas.microsoft.com/office/powerpoint/2010/main" val="36218496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下矢印 4"/>
          <p:cNvSpPr/>
          <p:nvPr/>
        </p:nvSpPr>
        <p:spPr>
          <a:xfrm>
            <a:off x="2159732" y="-99392"/>
            <a:ext cx="4824536" cy="648072"/>
          </a:xfrm>
          <a:prstGeom prst="downArrow">
            <a:avLst>
              <a:gd name="adj1" fmla="val 50000"/>
              <a:gd name="adj2" fmla="val 6924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16799" y="994225"/>
            <a:ext cx="8928990" cy="5436000"/>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ペアレント・トレーニングが市町村等で実施されるよう引き続き支援（対象や実施方法の充実を含む）</a:t>
            </a:r>
            <a:endParaRPr lang="en-US" altLang="ja-JP" sz="1200" strike="sngStrike"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市町村等におけるペアレント・トレーニングの実施を推進するため、実地での訓練を中心とした導入支援を実施します。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また、フォローアップの機会の提供や、実施市町村の交流・情報交換の場の設定など、導入後においても取組を継続でき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るよう</a:t>
            </a:r>
            <a:r>
              <a:rPr lang="ja-JP" altLang="en-US" sz="1200" dirty="0" smtClean="0">
                <a:solidFill>
                  <a:schemeClr val="tx1"/>
                </a:solidFill>
                <a:latin typeface="HGSｺﾞｼｯｸM" panose="020B0600000000000000" pitchFamily="50" charset="-128"/>
                <a:ea typeface="HGSｺﾞｼｯｸM" panose="020B0600000000000000" pitchFamily="50" charset="-128"/>
              </a:rPr>
              <a:t>市町村をバックアップして行きます。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ペアレント・メンター活動の普及</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早期の家族支援を図るため、小学生までの低年齢児の保護者を対象とした活動を中心に、活躍の場の拡充をめざします。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また、こうしたことによって認知を高め、活動の普及を図ります。</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このため、スキルアップを目的とした研修を実施するとともに、コーディネーターを配置しメンター事業の総括やメン</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ターへの支援を行うなど、円滑な事業の運営に努めます。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ペアレント・プログラム等の市町村への導入に関する支援方策の検討</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：ペアレント・プログラム等の導入にあたり、検討のための導入研修を実施するなど市町村を支援していくとともに、導入後</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においても、フォローアップ</a:t>
            </a:r>
            <a:r>
              <a:rPr lang="ja-JP" altLang="en-US" sz="1200" dirty="0">
                <a:solidFill>
                  <a:schemeClr val="tx1"/>
                </a:solidFill>
                <a:latin typeface="HGSｺﾞｼｯｸM" panose="020B0600000000000000" pitchFamily="50" charset="-128"/>
                <a:ea typeface="HGSｺﾞｼｯｸM" panose="020B0600000000000000" pitchFamily="50" charset="-128"/>
              </a:rPr>
              <a:t>の機会の提供や、実施市町村の交流・情報交換の場の設定など</a:t>
            </a:r>
            <a:r>
              <a:rPr lang="ja-JP" altLang="en-US" sz="1200" dirty="0" smtClean="0">
                <a:solidFill>
                  <a:schemeClr val="tx1"/>
                </a:solidFill>
                <a:latin typeface="HGSｺﾞｼｯｸM" panose="020B0600000000000000" pitchFamily="50" charset="-128"/>
                <a:ea typeface="HGSｺﾞｼｯｸM" panose="020B0600000000000000" pitchFamily="50" charset="-128"/>
              </a:rPr>
              <a:t>、取組</a:t>
            </a:r>
            <a:r>
              <a:rPr lang="ja-JP" altLang="en-US" sz="1200" dirty="0">
                <a:solidFill>
                  <a:schemeClr val="tx1"/>
                </a:solidFill>
                <a:latin typeface="HGSｺﾞｼｯｸM" panose="020B0600000000000000" pitchFamily="50" charset="-128"/>
                <a:ea typeface="HGSｺﾞｼｯｸM" panose="020B0600000000000000" pitchFamily="50" charset="-128"/>
              </a:rPr>
              <a:t>を継続</a:t>
            </a:r>
            <a:r>
              <a:rPr lang="ja-JP" altLang="en-US" sz="1200" dirty="0" smtClean="0">
                <a:solidFill>
                  <a:schemeClr val="tx1"/>
                </a:solidFill>
                <a:latin typeface="HGSｺﾞｼｯｸM" panose="020B0600000000000000" pitchFamily="50" charset="-128"/>
                <a:ea typeface="HGSｺﾞｼｯｸM" panose="020B0600000000000000" pitchFamily="50" charset="-128"/>
              </a:rPr>
              <a:t>できる</a:t>
            </a:r>
            <a:r>
              <a:rPr lang="ja-JP" altLang="en-US" sz="1200" dirty="0">
                <a:solidFill>
                  <a:schemeClr val="tx1"/>
                </a:solidFill>
                <a:latin typeface="HGSｺﾞｼｯｸM" panose="020B0600000000000000" pitchFamily="50" charset="-128"/>
                <a:ea typeface="HGSｺﾞｼｯｸM" panose="020B0600000000000000" pitchFamily="50" charset="-128"/>
              </a:rPr>
              <a:t>よう</a:t>
            </a:r>
            <a:r>
              <a:rPr lang="ja-JP" altLang="en-US" sz="1200" dirty="0" smtClean="0">
                <a:solidFill>
                  <a:schemeClr val="tx1"/>
                </a:solidFill>
                <a:latin typeface="HGSｺﾞｼｯｸM" panose="020B0600000000000000" pitchFamily="50" charset="-128"/>
                <a:ea typeface="HGSｺﾞｼｯｸM" panose="020B0600000000000000" pitchFamily="50" charset="-128"/>
              </a:rPr>
              <a:t>市町</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村をバックアップする方策を検討します。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p:txBody>
      </p:sp>
      <p:sp>
        <p:nvSpPr>
          <p:cNvPr id="7" name="テキスト ボックス 6"/>
          <p:cNvSpPr txBox="1"/>
          <p:nvPr/>
        </p:nvSpPr>
        <p:spPr>
          <a:xfrm>
            <a:off x="101991" y="742491"/>
            <a:ext cx="4284742"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今後取り組む施策</a:t>
            </a:r>
            <a:endParaRPr kumimoji="1" lang="en-US" altLang="ja-JP" sz="1600" b="1" dirty="0" smtClean="0">
              <a:latin typeface="HGSｺﾞｼｯｸM" panose="020B0600000000000000" pitchFamily="50" charset="-128"/>
              <a:ea typeface="HGSｺﾞｼｯｸM" panose="020B0600000000000000" pitchFamily="50" charset="-128"/>
            </a:endParaRPr>
          </a:p>
        </p:txBody>
      </p:sp>
      <p:sp>
        <p:nvSpPr>
          <p:cNvPr id="3" name="スライド番号プレースホルダー 2"/>
          <p:cNvSpPr>
            <a:spLocks noGrp="1"/>
          </p:cNvSpPr>
          <p:nvPr>
            <p:ph type="sldNum" sz="quarter" idx="12"/>
          </p:nvPr>
        </p:nvSpPr>
        <p:spPr>
          <a:xfrm>
            <a:off x="6804248" y="6373731"/>
            <a:ext cx="2133600" cy="365125"/>
          </a:xfrm>
        </p:spPr>
        <p:txBody>
          <a:bodyPr/>
          <a:lstStyle/>
          <a:p>
            <a:r>
              <a:rPr kumimoji="1" lang="en-US" altLang="ja-JP" dirty="0" smtClean="0"/>
              <a:t>26</a:t>
            </a:r>
            <a:endParaRPr kumimoji="1" lang="ja-JP" altLang="en-US" dirty="0"/>
          </a:p>
        </p:txBody>
      </p:sp>
    </p:spTree>
    <p:extLst>
      <p:ext uri="{BB962C8B-B14F-4D97-AF65-F5344CB8AC3E}">
        <p14:creationId xmlns:p14="http://schemas.microsoft.com/office/powerpoint/2010/main" val="497867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41156" y="116632"/>
            <a:ext cx="7461687" cy="403957"/>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（８）ライフステージを通じた一貫した支援のための取組</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107504" y="1216302"/>
            <a:ext cx="4315722" cy="5165026"/>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（現　状）</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en-US" altLang="ja-JP" sz="1200" dirty="0" smtClean="0">
                <a:solidFill>
                  <a:schemeClr val="tx1"/>
                </a:solidFill>
                <a:latin typeface="HGSｺﾞｼｯｸM" panose="020B0600000000000000" pitchFamily="50" charset="-128"/>
                <a:ea typeface="HGSｺﾞｼｯｸM" panose="020B0600000000000000" pitchFamily="50" charset="-128"/>
              </a:rPr>
              <a:t>H26</a:t>
            </a:r>
            <a:r>
              <a:rPr lang="ja-JP" altLang="en-US" sz="1200" dirty="0" smtClean="0">
                <a:solidFill>
                  <a:schemeClr val="tx1"/>
                </a:solidFill>
                <a:latin typeface="HGSｺﾞｼｯｸM" panose="020B0600000000000000" pitchFamily="50" charset="-128"/>
                <a:ea typeface="HGSｺﾞｼｯｸM" panose="020B0600000000000000" pitchFamily="50" charset="-128"/>
              </a:rPr>
              <a:t>に「支援の引継等に関する手引」を作成し関係機関に配布。市町村において支援の引継ぎのための取組が行われている。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a:solidFill>
                  <a:schemeClr val="tx1"/>
                </a:solidFill>
                <a:latin typeface="HGSｺﾞｼｯｸM" panose="020B0600000000000000" pitchFamily="50" charset="-128"/>
                <a:ea typeface="HGSｺﾞｼｯｸM" panose="020B0600000000000000" pitchFamily="50" charset="-128"/>
              </a:rPr>
              <a:t>サポートファイル作成市町村　</a:t>
            </a:r>
            <a:r>
              <a:rPr lang="en-US" altLang="ja-JP" sz="1200" dirty="0">
                <a:solidFill>
                  <a:schemeClr val="tx1"/>
                </a:solidFill>
                <a:latin typeface="HGSｺﾞｼｯｸM" panose="020B0600000000000000" pitchFamily="50" charset="-128"/>
                <a:ea typeface="HGSｺﾞｼｯｸM" panose="020B0600000000000000" pitchFamily="50" charset="-128"/>
              </a:rPr>
              <a:t>24</a:t>
            </a:r>
            <a:r>
              <a:rPr lang="ja-JP" altLang="en-US" sz="1200" dirty="0">
                <a:solidFill>
                  <a:schemeClr val="tx1"/>
                </a:solidFill>
                <a:latin typeface="HGSｺﾞｼｯｸM" panose="020B0600000000000000" pitchFamily="50" charset="-128"/>
                <a:ea typeface="HGSｺﾞｼｯｸM" panose="020B0600000000000000" pitchFamily="50" charset="-128"/>
              </a:rPr>
              <a:t>市町村</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：支援の引継の場を設定している市町村　</a:t>
            </a:r>
            <a:r>
              <a:rPr lang="en-US" altLang="ja-JP" sz="1200" dirty="0">
                <a:solidFill>
                  <a:schemeClr val="tx1"/>
                </a:solidFill>
                <a:latin typeface="HGSｺﾞｼｯｸM" panose="020B0600000000000000" pitchFamily="50" charset="-128"/>
                <a:ea typeface="HGSｺﾞｼｯｸM" panose="020B0600000000000000" pitchFamily="50" charset="-128"/>
              </a:rPr>
              <a:t>27</a:t>
            </a:r>
            <a:r>
              <a:rPr lang="ja-JP" altLang="en-US" sz="1200" dirty="0">
                <a:solidFill>
                  <a:schemeClr val="tx1"/>
                </a:solidFill>
                <a:latin typeface="HGSｺﾞｼｯｸM" panose="020B0600000000000000" pitchFamily="50" charset="-128"/>
                <a:ea typeface="HGSｺﾞｼｯｸM" panose="020B0600000000000000" pitchFamily="50" charset="-128"/>
              </a:rPr>
              <a:t>市町村</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en-US" altLang="ja-JP" sz="1200" dirty="0">
                <a:solidFill>
                  <a:schemeClr val="tx1"/>
                </a:solidFill>
                <a:latin typeface="HGSｺﾞｼｯｸM" panose="020B0600000000000000" pitchFamily="50" charset="-128"/>
                <a:ea typeface="HGSｺﾞｼｯｸM" panose="020B0600000000000000" pitchFamily="50" charset="-128"/>
              </a:rPr>
              <a:t>H28</a:t>
            </a:r>
            <a:r>
              <a:rPr lang="ja-JP" altLang="en-US" sz="1200" dirty="0">
                <a:solidFill>
                  <a:schemeClr val="tx1"/>
                </a:solidFill>
                <a:latin typeface="HGSｺﾞｼｯｸM" panose="020B0600000000000000" pitchFamily="50" charset="-128"/>
                <a:ea typeface="HGSｺﾞｼｯｸM" panose="020B0600000000000000" pitchFamily="50" charset="-128"/>
              </a:rPr>
              <a:t>に実施した「引継の手引に関するアンケート」では、全体の</a:t>
            </a:r>
            <a:r>
              <a:rPr lang="en-US" altLang="ja-JP" sz="1200" dirty="0">
                <a:solidFill>
                  <a:schemeClr val="tx1"/>
                </a:solidFill>
                <a:latin typeface="HGSｺﾞｼｯｸM" panose="020B0600000000000000" pitchFamily="50" charset="-128"/>
                <a:ea typeface="HGSｺﾞｼｯｸM" panose="020B0600000000000000" pitchFamily="50" charset="-128"/>
              </a:rPr>
              <a:t>65%</a:t>
            </a:r>
            <a:r>
              <a:rPr lang="ja-JP" altLang="en-US" sz="1200" dirty="0">
                <a:solidFill>
                  <a:schemeClr val="tx1"/>
                </a:solidFill>
                <a:latin typeface="HGSｺﾞｼｯｸM" panose="020B0600000000000000" pitchFamily="50" charset="-128"/>
                <a:ea typeface="HGSｺﾞｼｯｸM" panose="020B0600000000000000" pitchFamily="50" charset="-128"/>
              </a:rPr>
              <a:t>の機関が引継を「全ケースで実施」「ほとんどのケースで実施」と回答。一方で、引継の方法や関係者間や家族との共通認識には課題もある。</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a:solidFill>
                  <a:schemeClr val="tx1"/>
                </a:solidFill>
                <a:latin typeface="HGSｺﾞｼｯｸM" panose="020B0600000000000000" pitchFamily="50" charset="-128"/>
                <a:ea typeface="HGSｺﾞｼｯｸM" panose="020B0600000000000000" pitchFamily="50" charset="-128"/>
              </a:rPr>
              <a:t>支援の現場からは、発達障がいのある人自身やその家族の高齢化への対応を懸念する声もある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（課　題）</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支援の引継ぎの適切な実施・取組の充実に向けた支援。</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ライフステージを通じて寄り添うことができる相談体制の確立。</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9" name="正方形/長方形 8"/>
          <p:cNvSpPr/>
          <p:nvPr/>
        </p:nvSpPr>
        <p:spPr>
          <a:xfrm>
            <a:off x="4571998" y="1216302"/>
            <a:ext cx="4464497" cy="5165026"/>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本人や家族の同意を前提に、</a:t>
            </a:r>
            <a:r>
              <a:rPr lang="ja-JP" altLang="en-US" sz="1200" dirty="0">
                <a:solidFill>
                  <a:schemeClr val="tx1"/>
                </a:solidFill>
                <a:latin typeface="HGSｺﾞｼｯｸM" panose="020B0600000000000000" pitchFamily="50" charset="-128"/>
                <a:ea typeface="HGSｺﾞｼｯｸM" panose="020B0600000000000000" pitchFamily="50" charset="-128"/>
              </a:rPr>
              <a:t>進学や</a:t>
            </a:r>
            <a:r>
              <a:rPr lang="ja-JP" altLang="en-US" sz="1200" dirty="0" smtClean="0">
                <a:solidFill>
                  <a:schemeClr val="tx1"/>
                </a:solidFill>
                <a:latin typeface="HGSｺﾞｼｯｸM" panose="020B0600000000000000" pitchFamily="50" charset="-128"/>
                <a:ea typeface="HGSｺﾞｼｯｸM" panose="020B0600000000000000" pitchFamily="50" charset="-128"/>
              </a:rPr>
              <a:t>就職の場合においても必要な支援の情報が引き継がれ、切れ目ない支援が受けられる。</a:t>
            </a:r>
            <a:endParaRPr lang="ja-JP" altLang="en-US"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ライフステージを通じて一貫して相談できる機関として、相談支援事業所がその役割を果たしている。</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p:txBody>
      </p:sp>
      <p:sp>
        <p:nvSpPr>
          <p:cNvPr id="10" name="テキスト ボックス 9"/>
          <p:cNvSpPr txBox="1"/>
          <p:nvPr/>
        </p:nvSpPr>
        <p:spPr>
          <a:xfrm>
            <a:off x="107505" y="733999"/>
            <a:ext cx="4284742"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現状と課題</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2" name="テキスト ボックス 11"/>
          <p:cNvSpPr txBox="1"/>
          <p:nvPr/>
        </p:nvSpPr>
        <p:spPr>
          <a:xfrm>
            <a:off x="4571996" y="754637"/>
            <a:ext cx="4464497"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目指すべき姿</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1" name="下矢印 10"/>
          <p:cNvSpPr/>
          <p:nvPr/>
        </p:nvSpPr>
        <p:spPr>
          <a:xfrm>
            <a:off x="6408610" y="3603741"/>
            <a:ext cx="778515" cy="36004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853652" y="4162026"/>
            <a:ext cx="3888432" cy="1434819"/>
          </a:xfrm>
          <a:prstGeom prst="roundRect">
            <a:avLst>
              <a:gd name="adj" fmla="val 1143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SｺﾞｼｯｸM" panose="020B0600000000000000" pitchFamily="50" charset="-128"/>
                <a:ea typeface="HGSｺﾞｼｯｸM" panose="020B0600000000000000" pitchFamily="50" charset="-128"/>
              </a:rPr>
              <a:t>引継ぎの実施率（引き上げ）</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14" name="テキスト ボックス 13"/>
          <p:cNvSpPr txBox="1"/>
          <p:nvPr/>
        </p:nvSpPr>
        <p:spPr>
          <a:xfrm>
            <a:off x="4847272" y="4023526"/>
            <a:ext cx="1234794" cy="276999"/>
          </a:xfrm>
          <a:prstGeom prst="rect">
            <a:avLst/>
          </a:prstGeom>
          <a:solidFill>
            <a:schemeClr val="bg1"/>
          </a:solidFill>
          <a:ln>
            <a:solidFill>
              <a:schemeClr val="accent1">
                <a:shade val="50000"/>
              </a:schemeClr>
            </a:solidFill>
          </a:ln>
        </p:spPr>
        <p:txBody>
          <a:bodyPr wrap="square" rtlCol="0">
            <a:spAutoFit/>
          </a:bodyPr>
          <a:lstStyle/>
          <a:p>
            <a:r>
              <a:rPr kumimoji="1" lang="ja-JP" altLang="en-US" sz="1200" dirty="0" smtClean="0">
                <a:latin typeface="HGSｺﾞｼｯｸM" panose="020B0600000000000000" pitchFamily="50" charset="-128"/>
                <a:ea typeface="HGSｺﾞｼｯｸM" panose="020B0600000000000000" pitchFamily="50" charset="-128"/>
              </a:rPr>
              <a:t>成果指標</a:t>
            </a:r>
            <a:endParaRPr kumimoji="1" lang="ja-JP" altLang="en-US" sz="1200" dirty="0">
              <a:latin typeface="HGSｺﾞｼｯｸM" panose="020B0600000000000000" pitchFamily="50" charset="-128"/>
              <a:ea typeface="HGS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27</a:t>
            </a:r>
            <a:endParaRPr kumimoji="1" lang="ja-JP" altLang="en-US" dirty="0"/>
          </a:p>
        </p:txBody>
      </p:sp>
    </p:spTree>
    <p:extLst>
      <p:ext uri="{BB962C8B-B14F-4D97-AF65-F5344CB8AC3E}">
        <p14:creationId xmlns:p14="http://schemas.microsoft.com/office/powerpoint/2010/main" val="1732981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199" y="980728"/>
            <a:ext cx="8229600" cy="4968552"/>
          </a:xfrm>
        </p:spPr>
        <p:txBody>
          <a:bodyPr>
            <a:noAutofit/>
          </a:bodyPr>
          <a:lstStyle/>
          <a:p>
            <a:pPr>
              <a:buFont typeface="Wingdings" panose="05000000000000000000" pitchFamily="2" charset="2"/>
              <a:buChar char="u"/>
            </a:pPr>
            <a:r>
              <a:rPr lang="ja-JP" altLang="en-US" sz="1600" dirty="0" smtClean="0">
                <a:latin typeface="HGSｺﾞｼｯｸM" panose="020B0600000000000000" pitchFamily="50" charset="-128"/>
                <a:ea typeface="HGSｺﾞｼｯｸM" panose="020B0600000000000000" pitchFamily="50" charset="-128"/>
              </a:rPr>
              <a:t>　新プランの位置づけ</a:t>
            </a:r>
            <a:endParaRPr lang="en-US" altLang="ja-JP" sz="1600" dirty="0" smtClean="0">
              <a:latin typeface="HGSｺﾞｼｯｸM" panose="020B0600000000000000" pitchFamily="50" charset="-128"/>
              <a:ea typeface="HGSｺﾞｼｯｸM" panose="020B0600000000000000" pitchFamily="50" charset="-128"/>
            </a:endParaRPr>
          </a:p>
          <a:p>
            <a:pPr>
              <a:buFont typeface="Wingdings" panose="05000000000000000000" pitchFamily="2" charset="2"/>
              <a:buChar char="u"/>
            </a:pPr>
            <a:endParaRPr lang="en-US" altLang="ja-JP" sz="1600" dirty="0" smtClean="0">
              <a:latin typeface="HGSｺﾞｼｯｸM" panose="020B0600000000000000" pitchFamily="50" charset="-128"/>
              <a:ea typeface="HGSｺﾞｼｯｸM" panose="020B0600000000000000" pitchFamily="50" charset="-128"/>
            </a:endParaRPr>
          </a:p>
          <a:p>
            <a:pPr marL="0" indent="0">
              <a:lnSpc>
                <a:spcPct val="150000"/>
              </a:lnSpc>
              <a:buNone/>
            </a:pPr>
            <a:r>
              <a:rPr lang="ja-JP" altLang="en-US" sz="1600" dirty="0" smtClean="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平成</a:t>
            </a:r>
            <a:r>
              <a:rPr lang="en-US" altLang="ja-JP" sz="1400" dirty="0" smtClean="0">
                <a:latin typeface="HGSｺﾞｼｯｸM" panose="020B0600000000000000" pitchFamily="50" charset="-128"/>
                <a:ea typeface="HGSｺﾞｼｯｸM" panose="020B0600000000000000" pitchFamily="50" charset="-128"/>
              </a:rPr>
              <a:t>26</a:t>
            </a:r>
            <a:r>
              <a:rPr lang="ja-JP" altLang="en-US" sz="1400" dirty="0" smtClean="0">
                <a:latin typeface="HGSｺﾞｼｯｸM" panose="020B0600000000000000" pitchFamily="50" charset="-128"/>
                <a:ea typeface="HGSｺﾞｼｯｸM" panose="020B0600000000000000" pitchFamily="50" charset="-128"/>
              </a:rPr>
              <a:t>年</a:t>
            </a:r>
            <a:r>
              <a:rPr lang="en-US" altLang="ja-JP" sz="1400" dirty="0" smtClean="0">
                <a:latin typeface="HGSｺﾞｼｯｸM" panose="020B0600000000000000" pitchFamily="50" charset="-128"/>
                <a:ea typeface="HGSｺﾞｼｯｸM" panose="020B0600000000000000" pitchFamily="50" charset="-128"/>
              </a:rPr>
              <a:t>3</a:t>
            </a:r>
            <a:r>
              <a:rPr lang="ja-JP" altLang="en-US" sz="1400" dirty="0" smtClean="0">
                <a:latin typeface="HGSｺﾞｼｯｸM" panose="020B0600000000000000" pitchFamily="50" charset="-128"/>
                <a:ea typeface="HGSｺﾞｼｯｸM" panose="020B0600000000000000" pitchFamily="50" charset="-128"/>
              </a:rPr>
              <a:t>月に策定した「大阪府発達障がい児者支援プラン」は、「第</a:t>
            </a:r>
            <a:r>
              <a:rPr lang="en-US" altLang="ja-JP" sz="1400" dirty="0" smtClean="0">
                <a:latin typeface="HGSｺﾞｼｯｸM" panose="020B0600000000000000" pitchFamily="50" charset="-128"/>
                <a:ea typeface="HGSｺﾞｼｯｸM" panose="020B0600000000000000" pitchFamily="50" charset="-128"/>
              </a:rPr>
              <a:t>4</a:t>
            </a:r>
            <a:r>
              <a:rPr lang="ja-JP" altLang="en-US" sz="1400" dirty="0" smtClean="0">
                <a:latin typeface="HGSｺﾞｼｯｸM" panose="020B0600000000000000" pitchFamily="50" charset="-128"/>
                <a:ea typeface="HGSｺﾞｼｯｸM" panose="020B0600000000000000" pitchFamily="50" charset="-128"/>
              </a:rPr>
              <a:t>次大阪府障がい者計画</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（以下「本体計画」という。）において「支援の谷間」とされた発達障がい児者支援についての具体的な取組を進めるため、平成</a:t>
            </a:r>
            <a:r>
              <a:rPr lang="en-US" altLang="ja-JP" sz="1400" dirty="0" smtClean="0">
                <a:latin typeface="HGSｺﾞｼｯｸM" panose="020B0600000000000000" pitchFamily="50" charset="-128"/>
                <a:ea typeface="HGSｺﾞｼｯｸM" panose="020B0600000000000000" pitchFamily="50" charset="-128"/>
              </a:rPr>
              <a:t>25</a:t>
            </a:r>
            <a:r>
              <a:rPr lang="ja-JP" altLang="en-US" sz="1400" dirty="0" smtClean="0">
                <a:latin typeface="HGSｺﾞｼｯｸM" panose="020B0600000000000000" pitchFamily="50" charset="-128"/>
                <a:ea typeface="HGSｺﾞｼｯｸM" panose="020B0600000000000000" pitchFamily="50" charset="-128"/>
              </a:rPr>
              <a:t>年度から平成</a:t>
            </a:r>
            <a:r>
              <a:rPr lang="en-US" altLang="ja-JP" sz="1400" dirty="0" smtClean="0">
                <a:latin typeface="HGSｺﾞｼｯｸM" panose="020B0600000000000000" pitchFamily="50" charset="-128"/>
                <a:ea typeface="HGSｺﾞｼｯｸM" panose="020B0600000000000000" pitchFamily="50" charset="-128"/>
              </a:rPr>
              <a:t>29</a:t>
            </a:r>
            <a:r>
              <a:rPr lang="ja-JP" altLang="en-US" sz="1400" dirty="0" smtClean="0">
                <a:latin typeface="HGSｺﾞｼｯｸM" panose="020B0600000000000000" pitchFamily="50" charset="-128"/>
                <a:ea typeface="HGSｺﾞｼｯｸM" panose="020B0600000000000000" pitchFamily="50" charset="-128"/>
              </a:rPr>
              <a:t>年度までの</a:t>
            </a:r>
            <a:r>
              <a:rPr lang="en-US" altLang="ja-JP" sz="1400" dirty="0" smtClean="0">
                <a:latin typeface="HGSｺﾞｼｯｸM" panose="020B0600000000000000" pitchFamily="50" charset="-128"/>
                <a:ea typeface="HGSｺﾞｼｯｸM" panose="020B0600000000000000" pitchFamily="50" charset="-128"/>
              </a:rPr>
              <a:t>5</a:t>
            </a:r>
            <a:r>
              <a:rPr lang="ja-JP" altLang="en-US" sz="1400" dirty="0" smtClean="0">
                <a:latin typeface="HGSｺﾞｼｯｸM" panose="020B0600000000000000" pitchFamily="50" charset="-128"/>
                <a:ea typeface="HGSｺﾞｼｯｸM" panose="020B0600000000000000" pitchFamily="50" charset="-128"/>
              </a:rPr>
              <a:t>年間の施策を位置づけていました。</a:t>
            </a:r>
            <a:endParaRPr lang="en-US" altLang="ja-JP" sz="1400" dirty="0" smtClean="0">
              <a:latin typeface="HGSｺﾞｼｯｸM" panose="020B0600000000000000" pitchFamily="50" charset="-128"/>
              <a:ea typeface="HGSｺﾞｼｯｸM" panose="020B0600000000000000" pitchFamily="50" charset="-128"/>
            </a:endParaRPr>
          </a:p>
          <a:p>
            <a:pPr marL="0" indent="0">
              <a:lnSpc>
                <a:spcPct val="150000"/>
              </a:lnSpc>
              <a:buNone/>
            </a:pPr>
            <a:r>
              <a:rPr lang="ja-JP" altLang="en-US" sz="1400" dirty="0" smtClean="0">
                <a:latin typeface="HGSｺﾞｼｯｸM" panose="020B0600000000000000" pitchFamily="50" charset="-128"/>
                <a:ea typeface="HGSｺﾞｼｯｸM" panose="020B0600000000000000" pitchFamily="50" charset="-128"/>
              </a:rPr>
              <a:t>　この間、同プランに基づく取組によって一定の成果が上がっています</a:t>
            </a:r>
            <a:r>
              <a:rPr lang="en-US" altLang="ja-JP" sz="1400" dirty="0" smtClean="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早期発見・早期支援の体制整備など）。しかし一方で、その成果を踏まえた一層の取組が必要な課題（医療と福祉の連携強化、</a:t>
            </a:r>
            <a:r>
              <a:rPr lang="ja-JP" altLang="en-US" sz="1400" dirty="0">
                <a:latin typeface="HGSｺﾞｼｯｸM" panose="020B0600000000000000" pitchFamily="50" charset="-128"/>
                <a:ea typeface="HGSｺﾞｼｯｸM" panose="020B0600000000000000" pitchFamily="50" charset="-128"/>
              </a:rPr>
              <a:t>支援体制の面的</a:t>
            </a:r>
            <a:r>
              <a:rPr lang="ja-JP" altLang="en-US" sz="1400" dirty="0" smtClean="0">
                <a:latin typeface="HGSｺﾞｼｯｸM" panose="020B0600000000000000" pitchFamily="50" charset="-128"/>
                <a:ea typeface="HGSｺﾞｼｯｸM" panose="020B0600000000000000" pitchFamily="50" charset="-128"/>
              </a:rPr>
              <a:t>展開、家族支援など）や、継続して取り組むべき課題（啓発、理解の促進など）、社会状況等の変化に応じ新たな取組を要する課題（法改正への対応など）もあることから、後継計画として新・</a:t>
            </a:r>
            <a:r>
              <a:rPr lang="ja-JP" altLang="en-US" sz="1400" dirty="0" err="1" smtClean="0">
                <a:latin typeface="HGSｺﾞｼｯｸM" panose="020B0600000000000000" pitchFamily="50" charset="-128"/>
                <a:ea typeface="HGSｺﾞｼｯｸM" panose="020B0600000000000000" pitchFamily="50" charset="-128"/>
              </a:rPr>
              <a:t>発達障がい</a:t>
            </a:r>
            <a:r>
              <a:rPr lang="ja-JP" altLang="en-US" sz="1400" dirty="0" smtClean="0">
                <a:latin typeface="HGSｺﾞｼｯｸM" panose="020B0600000000000000" pitchFamily="50" charset="-128"/>
                <a:ea typeface="HGSｺﾞｼｯｸM" panose="020B0600000000000000" pitchFamily="50" charset="-128"/>
              </a:rPr>
              <a:t>児者支援プランを策定するものです。</a:t>
            </a:r>
            <a:endParaRPr lang="en-US" altLang="ja-JP" sz="1400" dirty="0" smtClean="0">
              <a:latin typeface="HGSｺﾞｼｯｸM" panose="020B0600000000000000" pitchFamily="50" charset="-128"/>
              <a:ea typeface="HGSｺﾞｼｯｸM" panose="020B0600000000000000" pitchFamily="50" charset="-128"/>
            </a:endParaRPr>
          </a:p>
          <a:p>
            <a:pPr marL="0" indent="0">
              <a:lnSpc>
                <a:spcPct val="150000"/>
              </a:lnSpc>
              <a:buNone/>
            </a:pPr>
            <a:r>
              <a:rPr lang="ja-JP" altLang="en-US" sz="1400" dirty="0" smtClean="0">
                <a:latin typeface="HGSｺﾞｼｯｸM" panose="020B0600000000000000" pitchFamily="50" charset="-128"/>
                <a:ea typeface="HGSｺﾞｼｯｸM" panose="020B0600000000000000" pitchFamily="50" charset="-128"/>
              </a:rPr>
              <a:t>　なおこのプランは、発達障がい児</a:t>
            </a:r>
            <a:r>
              <a:rPr lang="ja-JP" altLang="en-US" sz="1400" dirty="0">
                <a:latin typeface="HGSｺﾞｼｯｸM" panose="020B0600000000000000" pitchFamily="50" charset="-128"/>
                <a:ea typeface="HGSｺﾞｼｯｸM" panose="020B0600000000000000" pitchFamily="50" charset="-128"/>
              </a:rPr>
              <a:t>者</a:t>
            </a:r>
            <a:r>
              <a:rPr lang="ja-JP" altLang="en-US" sz="1400" dirty="0" smtClean="0">
                <a:latin typeface="HGSｺﾞｼｯｸM" panose="020B0600000000000000" pitchFamily="50" charset="-128"/>
                <a:ea typeface="HGSｺﾞｼｯｸM" panose="020B0600000000000000" pitchFamily="50" charset="-128"/>
              </a:rPr>
              <a:t>支援に重点的</a:t>
            </a:r>
            <a:r>
              <a:rPr lang="ja-JP" altLang="en-US" sz="1400" dirty="0">
                <a:latin typeface="HGSｺﾞｼｯｸM" panose="020B0600000000000000" pitchFamily="50" charset="-128"/>
                <a:ea typeface="HGSｺﾞｼｯｸM" panose="020B0600000000000000" pitchFamily="50" charset="-128"/>
              </a:rPr>
              <a:t>に</a:t>
            </a:r>
            <a:r>
              <a:rPr lang="ja-JP" altLang="en-US" sz="1400" dirty="0" smtClean="0">
                <a:latin typeface="HGSｺﾞｼｯｸM" panose="020B0600000000000000" pitchFamily="50" charset="-128"/>
                <a:ea typeface="HGSｺﾞｼｯｸM" panose="020B0600000000000000" pitchFamily="50" charset="-128"/>
              </a:rPr>
              <a:t>取り組むために策定した計画であるため、将来的に取組が進めば、本体計画への統合を検討</a:t>
            </a:r>
            <a:r>
              <a:rPr lang="ja-JP" altLang="en-US" sz="1400" dirty="0">
                <a:latin typeface="HGSｺﾞｼｯｸM" panose="020B0600000000000000" pitchFamily="50" charset="-128"/>
                <a:ea typeface="HGSｺﾞｼｯｸM" panose="020B0600000000000000" pitchFamily="50" charset="-128"/>
              </a:rPr>
              <a:t>します</a:t>
            </a:r>
            <a:r>
              <a:rPr lang="ja-JP" altLang="en-US" sz="1400" dirty="0" smtClean="0">
                <a:latin typeface="HGSｺﾞｼｯｸM" panose="020B0600000000000000" pitchFamily="50" charset="-128"/>
                <a:ea typeface="HGSｺﾞｼｯｸM" panose="020B0600000000000000" pitchFamily="50" charset="-128"/>
              </a:rPr>
              <a:t>。（現在、平成</a:t>
            </a:r>
            <a:r>
              <a:rPr lang="en-US" altLang="ja-JP" sz="1400" dirty="0" smtClean="0">
                <a:latin typeface="HGSｺﾞｼｯｸM" panose="020B0600000000000000" pitchFamily="50" charset="-128"/>
                <a:ea typeface="HGSｺﾞｼｯｸM" panose="020B0600000000000000" pitchFamily="50" charset="-128"/>
              </a:rPr>
              <a:t>30</a:t>
            </a:r>
            <a:r>
              <a:rPr lang="ja-JP" altLang="en-US" sz="1400" dirty="0" smtClean="0">
                <a:latin typeface="HGSｺﾞｼｯｸM" panose="020B0600000000000000" pitchFamily="50" charset="-128"/>
                <a:ea typeface="HGSｺﾞｼｯｸM" panose="020B0600000000000000" pitchFamily="50" charset="-128"/>
              </a:rPr>
              <a:t>年を目途に本体計画の見直しが検討されており、</a:t>
            </a:r>
            <a:r>
              <a:rPr lang="ja-JP" altLang="en-US" sz="1400" dirty="0" err="1" smtClean="0">
                <a:latin typeface="HGSｺﾞｼｯｸM" panose="020B0600000000000000" pitchFamily="50" charset="-128"/>
                <a:ea typeface="HGSｺﾞｼｯｸM" panose="020B0600000000000000" pitchFamily="50" charset="-128"/>
              </a:rPr>
              <a:t>大阪府障がい</a:t>
            </a:r>
            <a:r>
              <a:rPr lang="ja-JP" altLang="en-US" sz="1400" dirty="0" smtClean="0">
                <a:latin typeface="HGSｺﾞｼｯｸM" panose="020B0600000000000000" pitchFamily="50" charset="-128"/>
                <a:ea typeface="HGSｺﾞｼｯｸM" panose="020B0600000000000000" pitchFamily="50" charset="-128"/>
              </a:rPr>
              <a:t>者施策推進協議会からは、次頁のとおり発達障がい児者支援について意見具申されています。）</a:t>
            </a:r>
            <a:endParaRPr lang="en-US" altLang="ja-JP" sz="1400" dirty="0" smtClean="0">
              <a:latin typeface="HGSｺﾞｼｯｸM" panose="020B0600000000000000" pitchFamily="50" charset="-128"/>
              <a:ea typeface="HGSｺﾞｼｯｸM" panose="020B0600000000000000" pitchFamily="50" charset="-128"/>
            </a:endParaRPr>
          </a:p>
          <a:p>
            <a:pPr marL="0" indent="0">
              <a:buNone/>
            </a:pPr>
            <a:endParaRPr lang="en-US" altLang="ja-JP" sz="1600" dirty="0" smtClean="0">
              <a:latin typeface="HGPｺﾞｼｯｸM" panose="020B0600000000000000" pitchFamily="50" charset="-128"/>
              <a:ea typeface="HGPｺﾞｼｯｸM" panose="020B0600000000000000" pitchFamily="50" charset="-128"/>
            </a:endParaRPr>
          </a:p>
        </p:txBody>
      </p:sp>
      <p:sp>
        <p:nvSpPr>
          <p:cNvPr id="4" name="テキスト ボックス 3"/>
          <p:cNvSpPr txBox="1"/>
          <p:nvPr/>
        </p:nvSpPr>
        <p:spPr>
          <a:xfrm>
            <a:off x="841156" y="116632"/>
            <a:ext cx="7461687" cy="403957"/>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１．プラン策定の趣旨等について</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5" name="スライド番号プレースホルダー 4"/>
          <p:cNvSpPr>
            <a:spLocks noGrp="1"/>
          </p:cNvSpPr>
          <p:nvPr>
            <p:ph type="sldNum" sz="quarter" idx="12"/>
          </p:nvPr>
        </p:nvSpPr>
        <p:spPr/>
        <p:txBody>
          <a:bodyPr/>
          <a:lstStyle/>
          <a:p>
            <a:r>
              <a:rPr kumimoji="1" lang="en-US" altLang="ja-JP" dirty="0" smtClean="0"/>
              <a:t>1</a:t>
            </a:r>
            <a:endParaRPr kumimoji="1" lang="ja-JP" altLang="en-US" dirty="0"/>
          </a:p>
        </p:txBody>
      </p:sp>
    </p:spTree>
    <p:extLst>
      <p:ext uri="{BB962C8B-B14F-4D97-AF65-F5344CB8AC3E}">
        <p14:creationId xmlns:p14="http://schemas.microsoft.com/office/powerpoint/2010/main" val="39814551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下矢印 4"/>
          <p:cNvSpPr/>
          <p:nvPr/>
        </p:nvSpPr>
        <p:spPr>
          <a:xfrm>
            <a:off x="2159732" y="-99392"/>
            <a:ext cx="4824536" cy="648072"/>
          </a:xfrm>
          <a:prstGeom prst="downArrow">
            <a:avLst>
              <a:gd name="adj1" fmla="val 50000"/>
              <a:gd name="adj2" fmla="val 6924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34814" y="1110698"/>
            <a:ext cx="8928990" cy="5198622"/>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Ø"/>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事実上の引継ぎ情報の共通化を目指し、好事例の情報発信とその定着を促す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平成２８年度に実施した引継ぎの実施状況調査では、引継ぎ様式の統一を求める声もありましたが、既に取組が進みつ</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つ</a:t>
            </a:r>
            <a:r>
              <a:rPr lang="ja-JP" altLang="en-US" sz="1200" dirty="0" smtClean="0">
                <a:solidFill>
                  <a:schemeClr val="tx1"/>
                </a:solidFill>
                <a:latin typeface="HGSｺﾞｼｯｸM" panose="020B0600000000000000" pitchFamily="50" charset="-128"/>
                <a:ea typeface="HGSｺﾞｼｯｸM" panose="020B0600000000000000" pitchFamily="50" charset="-128"/>
              </a:rPr>
              <a:t>ある現状に鑑み敢えて統一はせず、必要な項目が引き継がれるよう、好事例の情報発信をしていくことで事実上の共</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通化を目指していきます。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教育センターが実施している各研修において、個別の教育支援計画の作成から活用、また切れ</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めの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ない支援の実現に必</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要な情報の引継ぎの必要性・重要性について講義を行うとともに、各校の実践交流から得られた事例や情報を共有・発</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信します</a:t>
            </a:r>
            <a:r>
              <a:rPr lang="ja-JP" altLang="en-US" sz="1200" dirty="0" smtClean="0">
                <a:solidFill>
                  <a:schemeClr val="tx1"/>
                </a:solidFill>
                <a:latin typeface="HGSｺﾞｼｯｸM" panose="020B0600000000000000" pitchFamily="50" charset="-128"/>
                <a:ea typeface="HGSｺﾞｼｯｸM" panose="020B0600000000000000" pitchFamily="50" charset="-128"/>
              </a:rPr>
              <a:t>。また、外部講師等を招へいし、専門的な見地からの講義等により、効果的な活用・引継ぎの在り方について</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理解を深めます。　</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発達障がいに係る地域での相談支援体制の充実</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p>
            <a:pPr marL="628650" indent="-628650">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大阪府発達障がい者支援センター（アクトおおさか）に配置する「発達障がい者地域支援マネージャー」を派遣し、市町村の支援体制の整備に向けた相談や助言、困難なケースにかかるコンサルテーション、市町村内の事業所のニーズに応じた研修等を実施するなど、市町村の自立支援協議会を核としたネットワークを強化することで、相談機能、地域の支援力を拡充します。（</a:t>
            </a:r>
            <a:r>
              <a:rPr lang="ja-JP" altLang="en-US" sz="1200" dirty="0">
                <a:solidFill>
                  <a:schemeClr val="tx1"/>
                </a:solidFill>
                <a:latin typeface="HGSｺﾞｼｯｸM" panose="020B0600000000000000" pitchFamily="50" charset="-128"/>
                <a:ea typeface="HGSｺﾞｼｯｸM" panose="020B0600000000000000" pitchFamily="50" charset="-128"/>
              </a:rPr>
              <a:t>「</a:t>
            </a:r>
            <a:r>
              <a:rPr lang="ja-JP" altLang="en-US" sz="1200" dirty="0" smtClean="0">
                <a:solidFill>
                  <a:schemeClr val="tx1"/>
                </a:solidFill>
                <a:latin typeface="HGSｺﾞｼｯｸM" panose="020B0600000000000000" pitchFamily="50" charset="-128"/>
                <a:ea typeface="HGSｺﾞｼｯｸM" panose="020B0600000000000000" pitchFamily="50" charset="-128"/>
              </a:rPr>
              <a:t>（５）地域生活支援と相談支援体制の充実」</a:t>
            </a:r>
            <a:r>
              <a:rPr lang="ja-JP" altLang="en-US" sz="1200" dirty="0">
                <a:solidFill>
                  <a:schemeClr val="tx1"/>
                </a:solidFill>
                <a:latin typeface="HGSｺﾞｼｯｸM" panose="020B0600000000000000" pitchFamily="50" charset="-128"/>
                <a:ea typeface="HGSｺﾞｼｯｸM" panose="020B0600000000000000" pitchFamily="50" charset="-128"/>
              </a:rPr>
              <a:t>から再掲）</a:t>
            </a:r>
          </a:p>
        </p:txBody>
      </p:sp>
      <p:sp>
        <p:nvSpPr>
          <p:cNvPr id="7" name="テキスト ボックス 6"/>
          <p:cNvSpPr txBox="1"/>
          <p:nvPr/>
        </p:nvSpPr>
        <p:spPr>
          <a:xfrm>
            <a:off x="134814" y="908720"/>
            <a:ext cx="4284742"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今後取り組む施策</a:t>
            </a:r>
            <a:endParaRPr kumimoji="1" lang="en-US" altLang="ja-JP" sz="1600" b="1" dirty="0" smtClean="0">
              <a:latin typeface="HGSｺﾞｼｯｸM" panose="020B0600000000000000" pitchFamily="50" charset="-128"/>
              <a:ea typeface="HGSｺﾞｼｯｸM" panose="020B0600000000000000" pitchFamily="50" charset="-128"/>
            </a:endParaRPr>
          </a:p>
        </p:txBody>
      </p:sp>
      <p:sp>
        <p:nvSpPr>
          <p:cNvPr id="3" name="スライド番号プレースホルダー 2"/>
          <p:cNvSpPr>
            <a:spLocks noGrp="1"/>
          </p:cNvSpPr>
          <p:nvPr>
            <p:ph type="sldNum" sz="quarter" idx="12"/>
          </p:nvPr>
        </p:nvSpPr>
        <p:spPr/>
        <p:txBody>
          <a:bodyPr/>
          <a:lstStyle/>
          <a:p>
            <a:r>
              <a:rPr kumimoji="1" lang="en-US" altLang="ja-JP" dirty="0" smtClean="0"/>
              <a:t>28</a:t>
            </a:r>
            <a:endParaRPr kumimoji="1" lang="ja-JP" altLang="en-US" dirty="0"/>
          </a:p>
        </p:txBody>
      </p:sp>
    </p:spTree>
    <p:extLst>
      <p:ext uri="{BB962C8B-B14F-4D97-AF65-F5344CB8AC3E}">
        <p14:creationId xmlns:p14="http://schemas.microsoft.com/office/powerpoint/2010/main" val="19946108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41156" y="116632"/>
            <a:ext cx="7461687" cy="403957"/>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（９）</a:t>
            </a:r>
            <a:r>
              <a:rPr lang="ja-JP" altLang="en-US" sz="1600" b="1" dirty="0" err="1" smtClean="0">
                <a:latin typeface="HGSｺﾞｼｯｸM" panose="020B0600000000000000" pitchFamily="50" charset="-128"/>
                <a:ea typeface="HGSｺﾞｼｯｸM" panose="020B0600000000000000" pitchFamily="50" charset="-128"/>
              </a:rPr>
              <a:t>発達障がい</a:t>
            </a:r>
            <a:r>
              <a:rPr lang="ja-JP" altLang="en-US" sz="1600" b="1" dirty="0" smtClean="0">
                <a:latin typeface="HGSｺﾞｼｯｸM" panose="020B0600000000000000" pitchFamily="50" charset="-128"/>
                <a:ea typeface="HGSｺﾞｼｯｸM" panose="020B0600000000000000" pitchFamily="50" charset="-128"/>
              </a:rPr>
              <a:t>理解のための取組</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107504" y="1207435"/>
            <a:ext cx="4284744" cy="5101885"/>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（現　状）</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a:solidFill>
                  <a:schemeClr val="tx1"/>
                </a:solidFill>
                <a:latin typeface="HGSｺﾞｼｯｸM" panose="020B0600000000000000" pitchFamily="50" charset="-128"/>
                <a:ea typeface="HGSｺﾞｼｯｸM" panose="020B0600000000000000" pitchFamily="50" charset="-128"/>
              </a:rPr>
              <a:t>発達障</a:t>
            </a:r>
            <a:r>
              <a:rPr lang="ja-JP" altLang="en-US" sz="1200" dirty="0" smtClean="0">
                <a:solidFill>
                  <a:schemeClr val="tx1"/>
                </a:solidFill>
                <a:latin typeface="HGSｺﾞｼｯｸM" panose="020B0600000000000000" pitchFamily="50" charset="-128"/>
                <a:ea typeface="HGSｺﾞｼｯｸM" panose="020B0600000000000000" pitchFamily="50" charset="-128"/>
              </a:rPr>
              <a:t>がい啓発週間を中心に、シンポジウムの開催や主要な建築物のライトアップ等の啓発活動を実施。また、理解促進のための広報媒体を作成し配布。</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en-US" altLang="ja-JP" sz="1200" dirty="0" smtClean="0">
                <a:solidFill>
                  <a:schemeClr val="tx1"/>
                </a:solidFill>
                <a:latin typeface="HGSｺﾞｼｯｸM" panose="020B0600000000000000" pitchFamily="50" charset="-128"/>
                <a:ea typeface="HGSｺﾞｼｯｸM" panose="020B0600000000000000" pitchFamily="50" charset="-128"/>
              </a:rPr>
              <a:t>【</a:t>
            </a:r>
            <a:r>
              <a:rPr lang="ja-JP" altLang="en-US" sz="1200" dirty="0" smtClean="0">
                <a:solidFill>
                  <a:schemeClr val="tx1"/>
                </a:solidFill>
                <a:latin typeface="HGSｺﾞｼｯｸM" panose="020B0600000000000000" pitchFamily="50" charset="-128"/>
                <a:ea typeface="HGSｺﾞｼｯｸM" panose="020B0600000000000000" pitchFamily="50" charset="-128"/>
              </a:rPr>
              <a:t>主な啓発物</a:t>
            </a:r>
            <a:r>
              <a:rPr lang="en-US" altLang="ja-JP" sz="1200" dirty="0" smtClean="0">
                <a:solidFill>
                  <a:schemeClr val="tx1"/>
                </a:solidFill>
                <a:latin typeface="HGSｺﾞｼｯｸM" panose="020B0600000000000000" pitchFamily="50" charset="-128"/>
                <a:ea typeface="HGSｺﾞｼｯｸM" panose="020B0600000000000000" pitchFamily="50" charset="-128"/>
              </a:rPr>
              <a:t>】</a:t>
            </a: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：乳幼児の保護者の理解促進のためのリーフレット</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ts val="1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en-US" altLang="ja-JP" sz="1200" dirty="0" smtClean="0">
                <a:solidFill>
                  <a:schemeClr val="tx1"/>
                </a:solidFill>
                <a:latin typeface="HGSｺﾞｼｯｸM" panose="020B0600000000000000" pitchFamily="50" charset="-128"/>
                <a:ea typeface="HGSｺﾞｼｯｸM" panose="020B0600000000000000" pitchFamily="50" charset="-128"/>
              </a:rPr>
              <a:t>H25</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：医療機関向けリーフレット（</a:t>
            </a:r>
            <a:r>
              <a:rPr lang="en-US" altLang="ja-JP" sz="1200" dirty="0" smtClean="0">
                <a:solidFill>
                  <a:schemeClr val="tx1"/>
                </a:solidFill>
                <a:latin typeface="HGSｺﾞｼｯｸM" panose="020B0600000000000000" pitchFamily="50" charset="-128"/>
                <a:ea typeface="HGSｺﾞｼｯｸM" panose="020B0600000000000000" pitchFamily="50" charset="-128"/>
              </a:rPr>
              <a:t>H26</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：啓発ポスターの作成・配布（</a:t>
            </a:r>
            <a:r>
              <a:rPr lang="en-US" altLang="ja-JP" sz="1200" dirty="0" smtClean="0">
                <a:solidFill>
                  <a:schemeClr val="tx1"/>
                </a:solidFill>
                <a:latin typeface="HGSｺﾞｼｯｸM" panose="020B0600000000000000" pitchFamily="50" charset="-128"/>
                <a:ea typeface="HGSｺﾞｼｯｸM" panose="020B0600000000000000" pitchFamily="50" charset="-128"/>
              </a:rPr>
              <a:t>H26</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u"/>
            </a:pPr>
            <a:r>
              <a:rPr lang="ja-JP" altLang="en-US" sz="1200" dirty="0" smtClean="0">
                <a:solidFill>
                  <a:schemeClr val="tx1"/>
                </a:solidFill>
                <a:latin typeface="HGSｺﾞｼｯｸM" panose="020B0600000000000000" pitchFamily="50" charset="-128"/>
                <a:ea typeface="HGSｺﾞｼｯｸM" panose="020B0600000000000000" pitchFamily="50" charset="-128"/>
              </a:rPr>
              <a:t>市町村においても啓発活動が拡大</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：発達障がいの啓発のための取組を実施する市町村数</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　　　　Ｈ</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25</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　</a:t>
            </a:r>
            <a:r>
              <a:rPr kumimoji="1" lang="en-US" altLang="ja-JP" sz="1200" dirty="0" smtClean="0">
                <a:solidFill>
                  <a:schemeClr val="tx1"/>
                </a:solidFill>
                <a:latin typeface="HGSｺﾞｼｯｸM" panose="020B0600000000000000" pitchFamily="50" charset="-128"/>
                <a:ea typeface="HGSｺﾞｼｯｸM" panose="020B0600000000000000" pitchFamily="50" charset="-128"/>
              </a:rPr>
              <a:t>30</a:t>
            </a:r>
            <a:r>
              <a:rPr lang="ja-JP" altLang="en-US" sz="1200" dirty="0" smtClean="0">
                <a:solidFill>
                  <a:schemeClr val="tx1"/>
                </a:solidFill>
                <a:latin typeface="HGSｺﾞｼｯｸM" panose="020B0600000000000000" pitchFamily="50" charset="-128"/>
                <a:ea typeface="HGSｺﾞｼｯｸM" panose="020B0600000000000000" pitchFamily="50" charset="-128"/>
              </a:rPr>
              <a:t>市町村　→　Ｈ</a:t>
            </a:r>
            <a:r>
              <a:rPr lang="en-US" altLang="ja-JP" sz="1200" smtClean="0">
                <a:solidFill>
                  <a:schemeClr val="tx1"/>
                </a:solidFill>
                <a:latin typeface="HGSｺﾞｼｯｸM" panose="020B0600000000000000" pitchFamily="50" charset="-128"/>
                <a:ea typeface="HGSｺﾞｼｯｸM" panose="020B0600000000000000" pitchFamily="50" charset="-128"/>
              </a:rPr>
              <a:t>28</a:t>
            </a:r>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r>
              <a:rPr lang="en-US" altLang="ja-JP" sz="1200" dirty="0" smtClean="0">
                <a:solidFill>
                  <a:schemeClr val="tx1"/>
                </a:solidFill>
                <a:latin typeface="HGSｺﾞｼｯｸM" panose="020B0600000000000000" pitchFamily="50" charset="-128"/>
                <a:ea typeface="HGSｺﾞｼｯｸM" panose="020B0600000000000000" pitchFamily="50" charset="-128"/>
              </a:rPr>
              <a:t>41</a:t>
            </a:r>
            <a:r>
              <a:rPr lang="ja-JP" altLang="en-US" sz="1200" dirty="0" smtClean="0">
                <a:solidFill>
                  <a:schemeClr val="tx1"/>
                </a:solidFill>
                <a:latin typeface="HGSｺﾞｼｯｸM" panose="020B0600000000000000" pitchFamily="50" charset="-128"/>
                <a:ea typeface="HGSｺﾞｼｯｸM" panose="020B0600000000000000" pitchFamily="50" charset="-128"/>
              </a:rPr>
              <a:t>市町村</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（課　題）</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r>
              <a:rPr lang="ja-JP" altLang="en-US" sz="1200" dirty="0" err="1" smtClean="0">
                <a:solidFill>
                  <a:schemeClr val="tx1"/>
                </a:solidFill>
                <a:latin typeface="HGSｺﾞｼｯｸM" panose="020B0600000000000000" pitchFamily="50" charset="-128"/>
                <a:ea typeface="HGSｺﾞｼｯｸM" panose="020B0600000000000000" pitchFamily="50" charset="-128"/>
              </a:rPr>
              <a:t>発達障がい</a:t>
            </a:r>
            <a:r>
              <a:rPr lang="ja-JP" altLang="en-US" sz="1200" dirty="0" smtClean="0">
                <a:solidFill>
                  <a:schemeClr val="tx1"/>
                </a:solidFill>
                <a:latin typeface="HGSｺﾞｼｯｸM" panose="020B0600000000000000" pitchFamily="50" charset="-128"/>
                <a:ea typeface="HGSｺﾞｼｯｸM" panose="020B0600000000000000" pitchFamily="50" charset="-128"/>
              </a:rPr>
              <a:t>啓発週間に合わせた活動の継続と、障害者差別解消法の考え方の普及に合わせた訴求機会の拡大</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p:txBody>
      </p:sp>
      <p:sp>
        <p:nvSpPr>
          <p:cNvPr id="9" name="正方形/長方形 8"/>
          <p:cNvSpPr/>
          <p:nvPr/>
        </p:nvSpPr>
        <p:spPr>
          <a:xfrm>
            <a:off x="4572000" y="1216302"/>
            <a:ext cx="4464495" cy="5093018"/>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府民が発達障がいの特性を理解し、その人の特性に応じた合理的な配慮ができる</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。このことによって、障がいのある人もない人もともに暮らしやすい社会が実現している。</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buFont typeface="Wingdings" panose="05000000000000000000" pitchFamily="2" charset="2"/>
              <a:buChar char="Ø"/>
            </a:pPr>
            <a:endParaRPr lang="en-US" altLang="ja-JP" sz="1200" dirty="0">
              <a:solidFill>
                <a:schemeClr val="tx1"/>
              </a:solidFill>
              <a:latin typeface="HGPｺﾞｼｯｸM" panose="020B0600000000000000" pitchFamily="50" charset="-128"/>
              <a:ea typeface="HGPｺﾞｼｯｸM" panose="020B0600000000000000" pitchFamily="50" charset="-128"/>
            </a:endParaRPr>
          </a:p>
        </p:txBody>
      </p:sp>
      <p:sp>
        <p:nvSpPr>
          <p:cNvPr id="10" name="テキスト ボックス 9"/>
          <p:cNvSpPr txBox="1"/>
          <p:nvPr/>
        </p:nvSpPr>
        <p:spPr>
          <a:xfrm>
            <a:off x="107505" y="733999"/>
            <a:ext cx="4284742"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現状と課題</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2" name="テキスト ボックス 11"/>
          <p:cNvSpPr txBox="1"/>
          <p:nvPr/>
        </p:nvSpPr>
        <p:spPr>
          <a:xfrm>
            <a:off x="4572000" y="803478"/>
            <a:ext cx="4464497" cy="403957"/>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目指すべき姿</a:t>
            </a:r>
            <a:endParaRPr kumimoji="1" lang="ja-JP" altLang="en-US" sz="1600" b="1" dirty="0">
              <a:latin typeface="HGSｺﾞｼｯｸM" panose="020B0600000000000000" pitchFamily="50" charset="-128"/>
              <a:ea typeface="HGSｺﾞｼｯｸM" panose="020B0600000000000000" pitchFamily="50" charset="-128"/>
            </a:endParaRPr>
          </a:p>
        </p:txBody>
      </p:sp>
      <p:sp>
        <p:nvSpPr>
          <p:cNvPr id="11" name="下矢印 10"/>
          <p:cNvSpPr/>
          <p:nvPr/>
        </p:nvSpPr>
        <p:spPr>
          <a:xfrm>
            <a:off x="6408610" y="3603741"/>
            <a:ext cx="778515" cy="36004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853652" y="4162026"/>
            <a:ext cx="3888432" cy="1434819"/>
          </a:xfrm>
          <a:prstGeom prst="roundRect">
            <a:avLst>
              <a:gd name="adj" fmla="val 1143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SｺﾞｼｯｸM" panose="020B0600000000000000" pitchFamily="50" charset="-128"/>
                <a:ea typeface="HGSｺﾞｼｯｸM" panose="020B0600000000000000" pitchFamily="50" charset="-128"/>
              </a:rPr>
              <a:t>家庭</a:t>
            </a:r>
            <a:r>
              <a:rPr lang="ja-JP" altLang="en-US" sz="1200" dirty="0">
                <a:solidFill>
                  <a:schemeClr val="tx1"/>
                </a:solidFill>
                <a:latin typeface="HGSｺﾞｼｯｸM" panose="020B0600000000000000" pitchFamily="50" charset="-128"/>
                <a:ea typeface="HGSｺﾞｼｯｸM" panose="020B0600000000000000" pitchFamily="50" charset="-128"/>
              </a:rPr>
              <a:t>や学校、職場で発達障がいの人又はその可能性がある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人が</a:t>
            </a:r>
            <a:r>
              <a:rPr lang="ja-JP" altLang="en-US" sz="1200" dirty="0">
                <a:solidFill>
                  <a:schemeClr val="tx1"/>
                </a:solidFill>
                <a:latin typeface="HGSｺﾞｼｯｸM" panose="020B0600000000000000" pitchFamily="50" charset="-128"/>
                <a:ea typeface="HGSｺﾞｼｯｸM" panose="020B0600000000000000" pitchFamily="50" charset="-128"/>
              </a:rPr>
              <a:t>いる時、どのように接したらいいか知っている</a:t>
            </a:r>
            <a:r>
              <a:rPr lang="ja-JP" altLang="en-US" sz="1200" dirty="0" smtClean="0">
                <a:solidFill>
                  <a:schemeClr val="tx1"/>
                </a:solidFill>
                <a:latin typeface="HGSｺﾞｼｯｸM" panose="020B0600000000000000" pitchFamily="50" charset="-128"/>
                <a:ea typeface="HGSｺﾞｼｯｸM" panose="020B0600000000000000" pitchFamily="50" charset="-128"/>
              </a:rPr>
              <a:t>府民の割合（引き上げ）</a:t>
            </a:r>
            <a:endParaRPr lang="ja-JP" altLang="en-US" sz="1200" dirty="0">
              <a:solidFill>
                <a:schemeClr val="tx1"/>
              </a:solidFill>
              <a:latin typeface="HGSｺﾞｼｯｸM" panose="020B0600000000000000" pitchFamily="50" charset="-128"/>
              <a:ea typeface="HGSｺﾞｼｯｸM" panose="020B0600000000000000" pitchFamily="50" charset="-128"/>
            </a:endParaRPr>
          </a:p>
          <a:p>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14" name="テキスト ボックス 13"/>
          <p:cNvSpPr txBox="1"/>
          <p:nvPr/>
        </p:nvSpPr>
        <p:spPr>
          <a:xfrm>
            <a:off x="4847272" y="4023526"/>
            <a:ext cx="1234794" cy="276999"/>
          </a:xfrm>
          <a:prstGeom prst="rect">
            <a:avLst/>
          </a:prstGeom>
          <a:solidFill>
            <a:schemeClr val="bg1"/>
          </a:solidFill>
          <a:ln>
            <a:solidFill>
              <a:schemeClr val="accent1">
                <a:shade val="50000"/>
              </a:schemeClr>
            </a:solidFill>
          </a:ln>
        </p:spPr>
        <p:txBody>
          <a:bodyPr wrap="square" rtlCol="0">
            <a:spAutoFit/>
          </a:bodyPr>
          <a:lstStyle/>
          <a:p>
            <a:r>
              <a:rPr kumimoji="1" lang="ja-JP" altLang="en-US" sz="1200" dirty="0" smtClean="0">
                <a:latin typeface="HGSｺﾞｼｯｸM" panose="020B0600000000000000" pitchFamily="50" charset="-128"/>
                <a:ea typeface="HGSｺﾞｼｯｸM" panose="020B0600000000000000" pitchFamily="50" charset="-128"/>
              </a:rPr>
              <a:t>成果指標</a:t>
            </a:r>
            <a:endParaRPr kumimoji="1" lang="ja-JP" altLang="en-US" sz="1200" dirty="0">
              <a:latin typeface="HGSｺﾞｼｯｸM" panose="020B0600000000000000" pitchFamily="50" charset="-128"/>
              <a:ea typeface="HGS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29</a:t>
            </a:r>
            <a:endParaRPr kumimoji="1" lang="ja-JP" altLang="en-US" dirty="0"/>
          </a:p>
        </p:txBody>
      </p:sp>
    </p:spTree>
    <p:extLst>
      <p:ext uri="{BB962C8B-B14F-4D97-AF65-F5344CB8AC3E}">
        <p14:creationId xmlns:p14="http://schemas.microsoft.com/office/powerpoint/2010/main" val="40372834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下矢印 4"/>
          <p:cNvSpPr/>
          <p:nvPr/>
        </p:nvSpPr>
        <p:spPr>
          <a:xfrm>
            <a:off x="2159732" y="-99392"/>
            <a:ext cx="4824536" cy="648072"/>
          </a:xfrm>
          <a:prstGeom prst="downArrow">
            <a:avLst>
              <a:gd name="adj1" fmla="val 50000"/>
              <a:gd name="adj2" fmla="val 6924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07505" y="927637"/>
            <a:ext cx="8928990" cy="5741653"/>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ct val="150000"/>
              </a:lnSpc>
              <a:buFont typeface="Wingdings" panose="05000000000000000000" pitchFamily="2" charset="2"/>
              <a:buChar char="Ø"/>
            </a:pPr>
            <a:r>
              <a:rPr lang="ja-JP" altLang="en-US" sz="1200" dirty="0" smtClean="0">
                <a:solidFill>
                  <a:schemeClr val="tx1"/>
                </a:solidFill>
                <a:latin typeface="HGPｺﾞｼｯｸM" panose="020B0600000000000000" pitchFamily="50" charset="-128"/>
                <a:ea typeface="HGP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「世界自閉症啓発デー」「発達障がい啓発週間」における啓発活動の継続</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世界自閉症啓発デー及び発達障がい啓発週間において実施してきたシンポジュウム、ブルーライトアップは今後も継続</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していきます。また、啓発の効果をより高めるための取組を検討します。</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発達障がいに対する理解促進の取組（合理的配慮を含む）</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smtClean="0">
                <a:solidFill>
                  <a:schemeClr val="tx1"/>
                </a:solidFill>
                <a:latin typeface="HGSｺﾞｼｯｸM" panose="020B0600000000000000" pitchFamily="50" charset="-128"/>
                <a:ea typeface="HGSｺﾞｼｯｸM" panose="020B0600000000000000" pitchFamily="50" charset="-128"/>
              </a:rPr>
              <a:t>　　：　</a:t>
            </a:r>
            <a:r>
              <a:rPr lang="ja-JP" altLang="en-US" sz="1200" dirty="0">
                <a:solidFill>
                  <a:schemeClr val="tx1"/>
                </a:solidFill>
                <a:latin typeface="HGSｺﾞｼｯｸM" panose="020B0600000000000000" pitchFamily="50" charset="-128"/>
                <a:ea typeface="HGSｺﾞｼｯｸM" panose="020B0600000000000000" pitchFamily="50" charset="-128"/>
              </a:rPr>
              <a:t>発達障がいが</a:t>
            </a:r>
            <a:r>
              <a:rPr lang="ja-JP" altLang="en-US" sz="1200" dirty="0" smtClean="0">
                <a:solidFill>
                  <a:schemeClr val="tx1"/>
                </a:solidFill>
                <a:latin typeface="HGSｺﾞｼｯｸM" panose="020B0600000000000000" pitchFamily="50" charset="-128"/>
                <a:ea typeface="HGSｺﾞｼｯｸM" panose="020B0600000000000000" pitchFamily="50" charset="-128"/>
              </a:rPr>
              <a:t>あって</a:t>
            </a:r>
            <a:r>
              <a:rPr lang="ja-JP" altLang="en-US" sz="1200" dirty="0">
                <a:solidFill>
                  <a:schemeClr val="tx1"/>
                </a:solidFill>
                <a:latin typeface="HGSｺﾞｼｯｸM" panose="020B0600000000000000" pitchFamily="50" charset="-128"/>
                <a:ea typeface="HGSｺﾞｼｯｸM" panose="020B0600000000000000" pitchFamily="50" charset="-128"/>
              </a:rPr>
              <a:t>も周囲の理解や配慮があれば制約を受けずに生活していく</a:t>
            </a:r>
            <a:r>
              <a:rPr lang="ja-JP" altLang="en-US" sz="1200" dirty="0" smtClean="0">
                <a:solidFill>
                  <a:schemeClr val="tx1"/>
                </a:solidFill>
                <a:latin typeface="HGSｺﾞｼｯｸM" panose="020B0600000000000000" pitchFamily="50" charset="-128"/>
                <a:ea typeface="HGSｺﾞｼｯｸM" panose="020B0600000000000000" pitchFamily="50" charset="-128"/>
              </a:rPr>
              <a:t>ことができます。</a:t>
            </a:r>
            <a:r>
              <a:rPr lang="ja-JP" altLang="en-US" sz="1200" dirty="0">
                <a:solidFill>
                  <a:schemeClr val="tx1"/>
                </a:solidFill>
                <a:latin typeface="HGSｺﾞｼｯｸM" panose="020B0600000000000000" pitchFamily="50" charset="-128"/>
                <a:ea typeface="HGSｺﾞｼｯｸM" panose="020B0600000000000000" pitchFamily="50" charset="-128"/>
              </a:rPr>
              <a:t>差別</a:t>
            </a:r>
            <a:r>
              <a:rPr lang="ja-JP" altLang="en-US" sz="1200" dirty="0" smtClean="0">
                <a:solidFill>
                  <a:schemeClr val="tx1"/>
                </a:solidFill>
                <a:latin typeface="HGSｺﾞｼｯｸM" panose="020B0600000000000000" pitchFamily="50" charset="-128"/>
                <a:ea typeface="HGSｺﾞｼｯｸM" panose="020B0600000000000000" pitchFamily="50" charset="-128"/>
              </a:rPr>
              <a:t>解消法の施行を契</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機に、ニーズを把握し必要な配慮を提供する体制の整備が進みつつありますが、一層の</a:t>
            </a:r>
            <a:r>
              <a:rPr lang="ja-JP" altLang="en-US" sz="1200" dirty="0" err="1" smtClean="0">
                <a:solidFill>
                  <a:schemeClr val="tx1"/>
                </a:solidFill>
                <a:latin typeface="HGSｺﾞｼｯｸM" panose="020B0600000000000000" pitchFamily="50" charset="-128"/>
                <a:ea typeface="HGSｺﾞｼｯｸM" panose="020B0600000000000000" pitchFamily="50" charset="-128"/>
              </a:rPr>
              <a:t>障がい</a:t>
            </a:r>
            <a:r>
              <a:rPr lang="ja-JP" altLang="en-US" sz="1200" dirty="0" smtClean="0">
                <a:solidFill>
                  <a:schemeClr val="tx1"/>
                </a:solidFill>
                <a:latin typeface="HGSｺﾞｼｯｸM" panose="020B0600000000000000" pitchFamily="50" charset="-128"/>
                <a:ea typeface="HGSｺﾞｼｯｸM" panose="020B0600000000000000" pitchFamily="50" charset="-128"/>
              </a:rPr>
              <a:t>理解を進めるため、</a:t>
            </a:r>
            <a:r>
              <a:rPr lang="ja-JP" altLang="en-US" sz="1200" dirty="0">
                <a:solidFill>
                  <a:schemeClr val="tx1"/>
                </a:solidFill>
                <a:latin typeface="HGSｺﾞｼｯｸM" panose="020B0600000000000000" pitchFamily="50" charset="-128"/>
                <a:ea typeface="HGSｺﾞｼｯｸM" panose="020B0600000000000000" pitchFamily="50" charset="-128"/>
              </a:rPr>
              <a:t>発達</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障がいがある人の状態を把握するための様々な手法</a:t>
            </a:r>
            <a:r>
              <a:rPr lang="ja-JP" altLang="en-US" sz="1200" dirty="0" smtClean="0">
                <a:solidFill>
                  <a:schemeClr val="tx1"/>
                </a:solidFill>
                <a:latin typeface="HGSｺﾞｼｯｸM" panose="020B0600000000000000" pitchFamily="50" charset="-128"/>
                <a:ea typeface="HGSｺﾞｼｯｸM" panose="020B0600000000000000" pitchFamily="50" charset="-128"/>
              </a:rPr>
              <a:t>（各種のアセスメントプログラムやＩＣＴ機器を活用した情報格差</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の解消など</a:t>
            </a:r>
            <a:r>
              <a:rPr lang="ja-JP" altLang="en-US" sz="1200" dirty="0">
                <a:solidFill>
                  <a:schemeClr val="tx1"/>
                </a:solidFill>
                <a:latin typeface="HGSｺﾞｼｯｸM" panose="020B0600000000000000" pitchFamily="50" charset="-128"/>
                <a:ea typeface="HGSｺﾞｼｯｸM" panose="020B0600000000000000" pitchFamily="50" charset="-128"/>
              </a:rPr>
              <a:t>）</a:t>
            </a:r>
            <a:r>
              <a:rPr lang="ja-JP" altLang="en-US" sz="1200" dirty="0" smtClean="0">
                <a:solidFill>
                  <a:schemeClr val="tx1"/>
                </a:solidFill>
                <a:latin typeface="HGSｺﾞｼｯｸM" panose="020B0600000000000000" pitchFamily="50" charset="-128"/>
                <a:ea typeface="HGSｺﾞｼｯｸM" panose="020B0600000000000000" pitchFamily="50" charset="-128"/>
              </a:rPr>
              <a:t>の普及</a:t>
            </a:r>
            <a:r>
              <a:rPr lang="ja-JP" altLang="en-US" sz="1200" dirty="0">
                <a:solidFill>
                  <a:schemeClr val="tx1"/>
                </a:solidFill>
                <a:latin typeface="HGSｺﾞｼｯｸM" panose="020B0600000000000000" pitchFamily="50" charset="-128"/>
                <a:ea typeface="HGSｺﾞｼｯｸM" panose="020B0600000000000000" pitchFamily="50" charset="-128"/>
              </a:rPr>
              <a:t>や</a:t>
            </a:r>
            <a:r>
              <a:rPr lang="ja-JP" altLang="en-US" sz="1200" dirty="0" smtClean="0">
                <a:solidFill>
                  <a:schemeClr val="tx1"/>
                </a:solidFill>
                <a:latin typeface="HGSｺﾞｼｯｸM" panose="020B0600000000000000" pitchFamily="50" charset="-128"/>
                <a:ea typeface="HGSｺﾞｼｯｸM" panose="020B0600000000000000" pitchFamily="50" charset="-128"/>
              </a:rPr>
              <a:t>、啓発</a:t>
            </a:r>
            <a:r>
              <a:rPr lang="ja-JP" altLang="en-US" sz="1200" dirty="0">
                <a:solidFill>
                  <a:schemeClr val="tx1"/>
                </a:solidFill>
                <a:latin typeface="HGSｺﾞｼｯｸM" panose="020B0600000000000000" pitchFamily="50" charset="-128"/>
                <a:ea typeface="HGSｺﾞｼｯｸM" panose="020B0600000000000000" pitchFamily="50" charset="-128"/>
              </a:rPr>
              <a:t>、相談体制の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充実</a:t>
            </a:r>
            <a:r>
              <a:rPr lang="ja-JP" altLang="en-US" sz="1200" dirty="0">
                <a:solidFill>
                  <a:schemeClr val="tx1"/>
                </a:solidFill>
                <a:latin typeface="HGSｺﾞｼｯｸM" panose="020B0600000000000000" pitchFamily="50" charset="-128"/>
                <a:ea typeface="HGSｺﾞｼｯｸM" panose="020B0600000000000000" pitchFamily="50" charset="-128"/>
              </a:rPr>
              <a:t>等</a:t>
            </a:r>
            <a:r>
              <a:rPr lang="ja-JP" altLang="en-US" sz="1200" dirty="0" smtClean="0">
                <a:solidFill>
                  <a:schemeClr val="tx1"/>
                </a:solidFill>
                <a:latin typeface="HGSｺﾞｼｯｸM" panose="020B0600000000000000" pitchFamily="50" charset="-128"/>
                <a:ea typeface="HGSｺﾞｼｯｸM" panose="020B0600000000000000" pitchFamily="50" charset="-128"/>
              </a:rPr>
              <a:t>に努め、障がいの有無にかかわらず、だれもがいきいきと暮らすこと</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a:lnSpc>
                <a:spcPct val="150000"/>
              </a:lnSpc>
            </a:pPr>
            <a:r>
              <a:rPr lang="ja-JP" altLang="en-US" sz="1200" dirty="0">
                <a:solidFill>
                  <a:schemeClr val="tx1"/>
                </a:solidFill>
                <a:latin typeface="HGSｺﾞｼｯｸM" panose="020B0600000000000000" pitchFamily="50" charset="-128"/>
                <a:ea typeface="HGSｺﾞｼｯｸM" panose="020B0600000000000000" pitchFamily="50" charset="-128"/>
              </a:rPr>
              <a:t>　</a:t>
            </a:r>
            <a:r>
              <a:rPr lang="ja-JP" altLang="en-US" sz="1200" dirty="0" smtClean="0">
                <a:solidFill>
                  <a:schemeClr val="tx1"/>
                </a:solidFill>
                <a:latin typeface="HGSｺﾞｼｯｸM" panose="020B0600000000000000" pitchFamily="50" charset="-128"/>
                <a:ea typeface="HGSｺﾞｼｯｸM" panose="020B0600000000000000" pitchFamily="50" charset="-128"/>
              </a:rPr>
              <a:t>　　　のできる社会の実現をめざします。</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a:lnSpc>
                <a:spcPct val="150000"/>
              </a:lnSpc>
            </a:pP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7" name="テキスト ボックス 6"/>
          <p:cNvSpPr txBox="1"/>
          <p:nvPr/>
        </p:nvSpPr>
        <p:spPr>
          <a:xfrm>
            <a:off x="107505" y="696805"/>
            <a:ext cx="4284742"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kumimoji="1" lang="ja-JP" altLang="en-US" sz="1600" b="1" dirty="0" smtClean="0">
                <a:latin typeface="HGSｺﾞｼｯｸM" panose="020B0600000000000000" pitchFamily="50" charset="-128"/>
                <a:ea typeface="HGSｺﾞｼｯｸM" panose="020B0600000000000000" pitchFamily="50" charset="-128"/>
              </a:rPr>
              <a:t>今後取り組む施策</a:t>
            </a:r>
            <a:endParaRPr kumimoji="1" lang="en-US" altLang="ja-JP" sz="1600" b="1" dirty="0" smtClean="0">
              <a:latin typeface="HGSｺﾞｼｯｸM" panose="020B0600000000000000" pitchFamily="50" charset="-128"/>
              <a:ea typeface="HGSｺﾞｼｯｸM" panose="020B0600000000000000" pitchFamily="50" charset="-128"/>
            </a:endParaRPr>
          </a:p>
        </p:txBody>
      </p:sp>
      <p:sp>
        <p:nvSpPr>
          <p:cNvPr id="3" name="スライド番号プレースホルダー 2"/>
          <p:cNvSpPr>
            <a:spLocks noGrp="1"/>
          </p:cNvSpPr>
          <p:nvPr>
            <p:ph type="sldNum" sz="quarter" idx="12"/>
          </p:nvPr>
        </p:nvSpPr>
        <p:spPr/>
        <p:txBody>
          <a:bodyPr/>
          <a:lstStyle/>
          <a:p>
            <a:r>
              <a:rPr kumimoji="1" lang="en-US" altLang="ja-JP" dirty="0" smtClean="0"/>
              <a:t>30</a:t>
            </a:r>
            <a:endParaRPr kumimoji="1" lang="ja-JP" altLang="en-US" dirty="0"/>
          </a:p>
        </p:txBody>
      </p:sp>
    </p:spTree>
    <p:extLst>
      <p:ext uri="{BB962C8B-B14F-4D97-AF65-F5344CB8AC3E}">
        <p14:creationId xmlns:p14="http://schemas.microsoft.com/office/powerpoint/2010/main" val="28157464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41156" y="116632"/>
            <a:ext cx="7461687" cy="403957"/>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r>
              <a:rPr lang="ja-JP" altLang="en-US" sz="1600" b="1" dirty="0" smtClean="0">
                <a:latin typeface="HGSｺﾞｼｯｸM" panose="020B0600000000000000" pitchFamily="50" charset="-128"/>
                <a:ea typeface="HGSｺﾞｼｯｸM" panose="020B0600000000000000" pitchFamily="50" charset="-128"/>
              </a:rPr>
              <a:t>４．目指すべき姿（一覧・再掲）</a:t>
            </a:r>
            <a:endParaRPr kumimoji="1" lang="ja-JP" altLang="en-US" sz="1600" b="1" dirty="0">
              <a:latin typeface="HGSｺﾞｼｯｸM" panose="020B0600000000000000" pitchFamily="50" charset="-128"/>
              <a:ea typeface="HGSｺﾞｼｯｸM" panose="020B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31688008"/>
              </p:ext>
            </p:extLst>
          </p:nvPr>
        </p:nvGraphicFramePr>
        <p:xfrm>
          <a:off x="107502" y="836711"/>
          <a:ext cx="8928993" cy="5742113"/>
        </p:xfrm>
        <a:graphic>
          <a:graphicData uri="http://schemas.openxmlformats.org/drawingml/2006/table">
            <a:tbl>
              <a:tblPr firstRow="1" bandRow="1">
                <a:tableStyleId>{5C22544A-7EE6-4342-B048-85BDC9FD1C3A}</a:tableStyleId>
              </a:tblPr>
              <a:tblGrid>
                <a:gridCol w="2306658"/>
                <a:gridCol w="6622335"/>
              </a:tblGrid>
              <a:tr h="306113">
                <a:tc>
                  <a:txBody>
                    <a:bodyPr/>
                    <a:lstStyle/>
                    <a:p>
                      <a:endParaRPr kumimoji="1" lang="ja-JP" altLang="en-US" sz="1300" dirty="0"/>
                    </a:p>
                  </a:txBody>
                  <a:tcPr/>
                </a:tc>
                <a:tc>
                  <a:txBody>
                    <a:bodyPr/>
                    <a:lstStyle/>
                    <a:p>
                      <a:pPr algn="ctr"/>
                      <a:r>
                        <a:rPr kumimoji="1" lang="ja-JP" altLang="en-US" sz="1300" dirty="0" smtClean="0">
                          <a:latin typeface="HGSｺﾞｼｯｸM" panose="020B0600000000000000" pitchFamily="50" charset="-128"/>
                          <a:ea typeface="HGSｺﾞｼｯｸM" panose="020B0600000000000000" pitchFamily="50" charset="-128"/>
                        </a:rPr>
                        <a:t>目指すべき姿</a:t>
                      </a:r>
                      <a:endParaRPr kumimoji="1" lang="ja-JP" altLang="en-US" sz="1300" dirty="0">
                        <a:latin typeface="HGSｺﾞｼｯｸM" panose="020B0600000000000000" pitchFamily="50" charset="-128"/>
                        <a:ea typeface="HGSｺﾞｼｯｸM" panose="020B0600000000000000" pitchFamily="50" charset="-128"/>
                      </a:endParaRPr>
                    </a:p>
                  </a:txBody>
                  <a:tcPr/>
                </a:tc>
              </a:tr>
              <a:tr h="540000">
                <a:tc>
                  <a:txBody>
                    <a:bodyPr/>
                    <a:lstStyle/>
                    <a:p>
                      <a:r>
                        <a:rPr kumimoji="1" lang="ja-JP" altLang="en-US" sz="1200" dirty="0" smtClean="0">
                          <a:latin typeface="HGSｺﾞｼｯｸM" panose="020B0600000000000000" pitchFamily="50" charset="-128"/>
                          <a:ea typeface="HGSｺﾞｼｯｸM" panose="020B0600000000000000" pitchFamily="50" charset="-128"/>
                        </a:rPr>
                        <a:t>（１）早期気づきと</a:t>
                      </a:r>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早期発達支援の充実</a:t>
                      </a:r>
                      <a:endParaRPr kumimoji="1" lang="ja-JP" altLang="en-US" sz="1200" dirty="0">
                        <a:latin typeface="HGSｺﾞｼｯｸM" panose="020B0600000000000000" pitchFamily="50" charset="-128"/>
                        <a:ea typeface="HGSｺﾞｼｯｸM" panose="020B0600000000000000" pitchFamily="50" charset="-128"/>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200" dirty="0" smtClean="0">
                          <a:solidFill>
                            <a:schemeClr val="tx1"/>
                          </a:solidFill>
                          <a:latin typeface="HGSｺﾞｼｯｸM" panose="020B0600000000000000" pitchFamily="50" charset="-128"/>
                          <a:ea typeface="HGSｺﾞｼｯｸM" panose="020B0600000000000000" pitchFamily="50" charset="-128"/>
                        </a:rPr>
                        <a:t>乳幼児健診を中心とした早期発見と、それぞれの子どものニーズに応じた支援が受けられる体制が整っている。</a:t>
                      </a:r>
                      <a:endParaRPr kumimoji="1" lang="ja-JP" altLang="en-US" sz="1200" dirty="0" smtClean="0">
                        <a:solidFill>
                          <a:schemeClr val="tx1"/>
                        </a:solidFill>
                        <a:latin typeface="HGSｺﾞｼｯｸM" panose="020B0600000000000000" pitchFamily="50" charset="-128"/>
                        <a:ea typeface="HGSｺﾞｼｯｸM" panose="020B0600000000000000" pitchFamily="50" charset="-128"/>
                      </a:endParaRPr>
                    </a:p>
                  </a:txBody>
                  <a:tcPr/>
                </a:tc>
              </a:tr>
              <a:tr h="720000">
                <a:tc>
                  <a:txBody>
                    <a:bodyPr/>
                    <a:lstStyle/>
                    <a:p>
                      <a:r>
                        <a:rPr kumimoji="1" lang="ja-JP" altLang="en-US" sz="1200" dirty="0" smtClean="0">
                          <a:latin typeface="HGSｺﾞｼｯｸM" panose="020B0600000000000000" pitchFamily="50" charset="-128"/>
                          <a:ea typeface="HGSｺﾞｼｯｸM" panose="020B0600000000000000" pitchFamily="50" charset="-128"/>
                        </a:rPr>
                        <a:t>（２）発達支援体制の充実</a:t>
                      </a:r>
                      <a:endParaRPr kumimoji="1" lang="ja-JP" altLang="en-US" sz="1200" dirty="0">
                        <a:latin typeface="HGSｺﾞｼｯｸM" panose="020B0600000000000000" pitchFamily="50" charset="-128"/>
                        <a:ea typeface="HGSｺﾞｼｯｸM" panose="020B0600000000000000" pitchFamily="50" charset="-128"/>
                      </a:endParaRPr>
                    </a:p>
                  </a:txBody>
                  <a:tcPr/>
                </a:tc>
                <a:tc>
                  <a:txBody>
                    <a:bodyPr/>
                    <a:lstStyle/>
                    <a:p>
                      <a:pPr marL="285750" indent="-285750">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療育拠点が地域の発達障がい児支援のレベルアップのための中心的な役割を果たしている。</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発見・気づきの受け皿として、より身近なところで、子どもの状態に応じた質の高い支援が受けられる体制が整っている。</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txBody>
                  <a:tcPr/>
                </a:tc>
              </a:tr>
              <a:tr h="720000">
                <a:tc>
                  <a:txBody>
                    <a:bodyPr/>
                    <a:lstStyle/>
                    <a:p>
                      <a:r>
                        <a:rPr kumimoji="1" lang="ja-JP" altLang="en-US" sz="1200" dirty="0" smtClean="0">
                          <a:latin typeface="HGSｺﾞｼｯｸM" panose="020B0600000000000000" pitchFamily="50" charset="-128"/>
                          <a:ea typeface="HGSｺﾞｼｯｸM" panose="020B0600000000000000" pitchFamily="50" charset="-128"/>
                        </a:rPr>
                        <a:t>（３）教育分野における</a:t>
                      </a:r>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支援の充実</a:t>
                      </a:r>
                      <a:endParaRPr kumimoji="1" lang="ja-JP" altLang="en-US" sz="1200" dirty="0">
                        <a:latin typeface="HGSｺﾞｼｯｸM" panose="020B0600000000000000" pitchFamily="50" charset="-128"/>
                        <a:ea typeface="HGSｺﾞｼｯｸM" panose="020B0600000000000000" pitchFamily="50" charset="-128"/>
                      </a:endParaRPr>
                    </a:p>
                  </a:txBody>
                  <a:tcPr/>
                </a:tc>
                <a:tc>
                  <a:txBody>
                    <a:bodyPr/>
                    <a:lstStyle/>
                    <a:p>
                      <a:pPr marL="285750" indent="-285750">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支援が必要な子どもが在籍している全ての学校園で個別の教育支援計画が作成されて</a:t>
                      </a:r>
                      <a:r>
                        <a:rPr lang="ja-JP" altLang="en-US" sz="1200" dirty="0" smtClean="0">
                          <a:solidFill>
                            <a:schemeClr val="tx1"/>
                          </a:solidFill>
                          <a:latin typeface="HGSｺﾞｼｯｸM" panose="020B0600000000000000" pitchFamily="50" charset="-128"/>
                          <a:ea typeface="HGSｺﾞｼｯｸM" panose="020B0600000000000000" pitchFamily="50" charset="-128"/>
                        </a:rPr>
                        <a:t>いる。</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全ての学校園で発達障がいの理解が進み、支援方法の普及や個別の教育支援計画の活用などによって適切な支援が行われている。</a:t>
                      </a:r>
                      <a:endParaRPr lang="ja-JP" altLang="en-US" sz="1200" dirty="0">
                        <a:solidFill>
                          <a:schemeClr val="tx1"/>
                        </a:solidFill>
                        <a:latin typeface="HGSｺﾞｼｯｸM" panose="020B0600000000000000" pitchFamily="50" charset="-128"/>
                        <a:ea typeface="HGSｺﾞｼｯｸM" panose="020B0600000000000000" pitchFamily="50" charset="-128"/>
                      </a:endParaRPr>
                    </a:p>
                  </a:txBody>
                  <a:tcPr/>
                </a:tc>
              </a:tr>
              <a:tr h="540000">
                <a:tc>
                  <a:txBody>
                    <a:bodyPr/>
                    <a:lstStyle/>
                    <a:p>
                      <a:r>
                        <a:rPr kumimoji="1" lang="ja-JP" altLang="en-US" sz="1200" dirty="0" smtClean="0">
                          <a:latin typeface="HGSｺﾞｼｯｸM" panose="020B0600000000000000" pitchFamily="50" charset="-128"/>
                          <a:ea typeface="HGSｺﾞｼｯｸM" panose="020B0600000000000000" pitchFamily="50" charset="-128"/>
                        </a:rPr>
                        <a:t>（４）</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就労支援と就労継続の</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　ための生活支援の充実</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a:txBody>
                  <a:tcPr/>
                </a:tc>
                <a:tc>
                  <a:txBody>
                    <a:bodyPr/>
                    <a:lstStyle/>
                    <a:p>
                      <a:pPr marL="285750" indent="-285750">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企業の理解と支援体制の整備が進み、発達障がいのある人の就労、職場定着が進んでいる。</a:t>
                      </a:r>
                      <a:endParaRPr kumimoji="1" lang="en-US" altLang="ja-JP" sz="1200" dirty="0">
                        <a:solidFill>
                          <a:schemeClr val="tx1"/>
                        </a:solidFill>
                        <a:latin typeface="HGSｺﾞｼｯｸM" panose="020B0600000000000000" pitchFamily="50" charset="-128"/>
                        <a:ea typeface="HGSｺﾞｼｯｸM" panose="020B0600000000000000" pitchFamily="50" charset="-128"/>
                      </a:endParaRPr>
                    </a:p>
                  </a:txBody>
                  <a:tcPr/>
                </a:tc>
              </a:tr>
              <a:tr h="504000">
                <a:tc>
                  <a:txBody>
                    <a:bodyPr/>
                    <a:lstStyle/>
                    <a:p>
                      <a:r>
                        <a:rPr kumimoji="1" lang="ja-JP" altLang="en-US" sz="1200" dirty="0" smtClean="0">
                          <a:latin typeface="HGSｺﾞｼｯｸM" panose="020B0600000000000000" pitchFamily="50" charset="-128"/>
                          <a:ea typeface="HGSｺﾞｼｯｸM" panose="020B0600000000000000" pitchFamily="50" charset="-128"/>
                        </a:rPr>
                        <a:t>（５）地域生活支援と</a:t>
                      </a:r>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相談支援体制の充実</a:t>
                      </a:r>
                      <a:endParaRPr kumimoji="1" lang="ja-JP" altLang="en-US" sz="1200" dirty="0">
                        <a:latin typeface="HGSｺﾞｼｯｸM" panose="020B0600000000000000" pitchFamily="50" charset="-128"/>
                        <a:ea typeface="HGSｺﾞｼｯｸM" panose="020B0600000000000000" pitchFamily="50" charset="-128"/>
                      </a:endParaRPr>
                    </a:p>
                  </a:txBody>
                  <a:tcPr/>
                </a:tc>
                <a:tc>
                  <a:txBody>
                    <a:bodyPr/>
                    <a:lstStyle/>
                    <a:p>
                      <a:pPr marL="285750" indent="-285750">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それぞれの人のニーズに応じて、相談や支援が受けられる体制が整っている。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発達障がいのある人の地域での生活を支える支援機関のネットワークが構築されている。</a:t>
                      </a:r>
                      <a:endParaRPr lang="ja-JP" altLang="en-US" sz="1200" dirty="0">
                        <a:solidFill>
                          <a:schemeClr val="tx1"/>
                        </a:solidFill>
                        <a:latin typeface="HGSｺﾞｼｯｸM" panose="020B0600000000000000" pitchFamily="50" charset="-128"/>
                        <a:ea typeface="HGSｺﾞｼｯｸM" panose="020B0600000000000000" pitchFamily="50" charset="-128"/>
                      </a:endParaRPr>
                    </a:p>
                  </a:txBody>
                  <a:tcPr/>
                </a:tc>
              </a:tr>
              <a:tr h="540000">
                <a:tc>
                  <a:txBody>
                    <a:bodyPr/>
                    <a:lstStyle/>
                    <a:p>
                      <a:r>
                        <a:rPr kumimoji="1" lang="ja-JP" altLang="en-US" sz="1200" dirty="0" smtClean="0">
                          <a:latin typeface="HGSｺﾞｼｯｸM" panose="020B0600000000000000" pitchFamily="50" charset="-128"/>
                          <a:ea typeface="HGSｺﾞｼｯｸM" panose="020B0600000000000000" pitchFamily="50" charset="-128"/>
                        </a:rPr>
                        <a:t>（６）専門的な医療機関の</a:t>
                      </a:r>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確保等</a:t>
                      </a:r>
                      <a:endParaRPr kumimoji="1" lang="ja-JP" altLang="en-US" sz="1200" dirty="0">
                        <a:latin typeface="HGSｺﾞｼｯｸM" panose="020B0600000000000000" pitchFamily="50" charset="-128"/>
                        <a:ea typeface="HGSｺﾞｼｯｸM" panose="020B0600000000000000" pitchFamily="50" charset="-128"/>
                      </a:endParaRPr>
                    </a:p>
                  </a:txBody>
                  <a:tcPr/>
                </a:tc>
                <a:tc>
                  <a:txBody>
                    <a:bodyPr/>
                    <a:lstStyle/>
                    <a:p>
                      <a:pPr marL="285750" indent="-285750">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発達障がいの診断が受けられる医療機関の情報に容易にアクセスできる。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子ども・大人に</a:t>
                      </a:r>
                      <a:r>
                        <a:rPr lang="ja-JP" altLang="en-US" sz="1200" dirty="0" smtClean="0">
                          <a:solidFill>
                            <a:schemeClr val="tx1"/>
                          </a:solidFill>
                          <a:latin typeface="HGSｺﾞｼｯｸM" panose="020B0600000000000000" pitchFamily="50" charset="-128"/>
                          <a:ea typeface="HGSｺﾞｼｯｸM" panose="020B0600000000000000" pitchFamily="50" charset="-128"/>
                        </a:rPr>
                        <a:t>関わらず、</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より身近なところで専門的な診断・診療を受けることができる。　</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txBody>
                  <a:tcPr/>
                </a:tc>
              </a:tr>
              <a:tr h="504000">
                <a:tc>
                  <a:txBody>
                    <a:bodyPr/>
                    <a:lstStyle/>
                    <a:p>
                      <a:r>
                        <a:rPr kumimoji="1" lang="ja-JP" altLang="en-US" sz="1200" dirty="0" smtClean="0">
                          <a:latin typeface="HGSｺﾞｼｯｸM" panose="020B0600000000000000" pitchFamily="50" charset="-128"/>
                          <a:ea typeface="HGSｺﾞｼｯｸM" panose="020B0600000000000000" pitchFamily="50" charset="-128"/>
                        </a:rPr>
                        <a:t>（７）家族支援の充実</a:t>
                      </a:r>
                      <a:endParaRPr kumimoji="1" lang="ja-JP" altLang="en-US" sz="1200" dirty="0">
                        <a:latin typeface="HGSｺﾞｼｯｸM" panose="020B0600000000000000" pitchFamily="50" charset="-128"/>
                        <a:ea typeface="HGSｺﾞｼｯｸM" panose="020B0600000000000000" pitchFamily="50" charset="-128"/>
                      </a:endParaRPr>
                    </a:p>
                  </a:txBody>
                  <a:tcPr/>
                </a:tc>
                <a:tc>
                  <a:txBody>
                    <a:bodyPr/>
                    <a:lstStyle/>
                    <a:p>
                      <a:pPr marL="273050" indent="-273050">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それぞれの人のニーズに応じた支援の一環として、家族支援が実施されている。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73050" indent="-273050">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家族のニーズに対応できる支援方法とその機会が整っている。</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txBody>
                  <a:tcPr/>
                </a:tc>
              </a:tr>
              <a:tr h="864000">
                <a:tc>
                  <a:txBody>
                    <a:bodyPr/>
                    <a:lstStyle/>
                    <a:p>
                      <a:r>
                        <a:rPr kumimoji="1" lang="ja-JP" altLang="en-US" sz="1200" dirty="0" smtClean="0">
                          <a:latin typeface="HGSｺﾞｼｯｸM" panose="020B0600000000000000" pitchFamily="50" charset="-128"/>
                          <a:ea typeface="HGSｺﾞｼｯｸM" panose="020B0600000000000000" pitchFamily="50" charset="-128"/>
                        </a:rPr>
                        <a:t>（８）ライフステージを通</a:t>
                      </a:r>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a:t>
                      </a:r>
                      <a:r>
                        <a:rPr kumimoji="1" lang="ja-JP" altLang="en-US" sz="1200" dirty="0" err="1" smtClean="0">
                          <a:latin typeface="HGSｺﾞｼｯｸM" panose="020B0600000000000000" pitchFamily="50" charset="-128"/>
                          <a:ea typeface="HGSｺﾞｼｯｸM" panose="020B0600000000000000" pitchFamily="50" charset="-128"/>
                        </a:rPr>
                        <a:t>じた</a:t>
                      </a:r>
                      <a:r>
                        <a:rPr kumimoji="1" lang="ja-JP" altLang="en-US" sz="1200" dirty="0" smtClean="0">
                          <a:latin typeface="HGSｺﾞｼｯｸM" panose="020B0600000000000000" pitchFamily="50" charset="-128"/>
                          <a:ea typeface="HGSｺﾞｼｯｸM" panose="020B0600000000000000" pitchFamily="50" charset="-128"/>
                        </a:rPr>
                        <a:t>一貫した支援のため</a:t>
                      </a:r>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の取組</a:t>
                      </a:r>
                      <a:endParaRPr kumimoji="1" lang="ja-JP" altLang="en-US" sz="1200" dirty="0">
                        <a:latin typeface="HGSｺﾞｼｯｸM" panose="020B0600000000000000" pitchFamily="50" charset="-128"/>
                        <a:ea typeface="HGSｺﾞｼｯｸM" panose="020B0600000000000000" pitchFamily="50" charset="-128"/>
                      </a:endParaRPr>
                    </a:p>
                  </a:txBody>
                  <a:tcPr/>
                </a:tc>
                <a:tc>
                  <a:txBody>
                    <a:bodyPr/>
                    <a:lstStyle/>
                    <a:p>
                      <a:pPr marL="285750" indent="-285750">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本人や家族の同意を前提に、進学や就職の場合においても必要な支援の情報が引き継がれ、切れ目ない支援が受けられる。</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p>
                      <a:pPr marL="285750" indent="-285750">
                        <a:buFont typeface="Wingdings" panose="05000000000000000000" pitchFamily="2" charset="2"/>
                        <a:buChar char="Ø"/>
                      </a:pP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ライフステージを通じて一貫して相談できる機関として、相談支援事業所がその役割を果たしている。</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txBody>
                  <a:tcPr/>
                </a:tc>
              </a:tr>
              <a:tr h="504000">
                <a:tc>
                  <a:txBody>
                    <a:bodyPr/>
                    <a:lstStyle/>
                    <a:p>
                      <a:r>
                        <a:rPr kumimoji="1" lang="ja-JP" altLang="en-US" sz="1200" dirty="0" smtClean="0">
                          <a:latin typeface="HGSｺﾞｼｯｸM" panose="020B0600000000000000" pitchFamily="50" charset="-128"/>
                          <a:ea typeface="HGSｺﾞｼｯｸM" panose="020B0600000000000000" pitchFamily="50" charset="-128"/>
                        </a:rPr>
                        <a:t>（９）発達障がい理解の</a:t>
                      </a:r>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ための取組</a:t>
                      </a:r>
                      <a:endParaRPr kumimoji="1" lang="ja-JP" altLang="en-US" sz="1200" dirty="0">
                        <a:latin typeface="HGSｺﾞｼｯｸM" panose="020B0600000000000000" pitchFamily="50" charset="-128"/>
                        <a:ea typeface="HGSｺﾞｼｯｸM" panose="020B0600000000000000" pitchFamily="50" charset="-128"/>
                      </a:endParaRPr>
                    </a:p>
                  </a:txBody>
                  <a:tcPr/>
                </a:tc>
                <a:tc>
                  <a:txBody>
                    <a:bodyPr/>
                    <a:lstStyle/>
                    <a:p>
                      <a:pPr marL="285750" indent="-285750">
                        <a:buFont typeface="Wingdings" panose="05000000000000000000" pitchFamily="2" charset="2"/>
                        <a:buChar char="Ø"/>
                      </a:pPr>
                      <a:r>
                        <a:rPr lang="ja-JP" altLang="en-US" sz="1200" dirty="0" smtClean="0">
                          <a:solidFill>
                            <a:schemeClr val="tx1"/>
                          </a:solidFill>
                          <a:latin typeface="HGSｺﾞｼｯｸM" panose="020B0600000000000000" pitchFamily="50" charset="-128"/>
                          <a:ea typeface="HGSｺﾞｼｯｸM" panose="020B0600000000000000" pitchFamily="50" charset="-128"/>
                        </a:rPr>
                        <a:t>府民が発達障がいの特性を理解し、その人の特性に応じた合理的な配慮ができる</a:t>
                      </a: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。このことによって、障がいのある人もない人もともに暮らしやすい社会が実現している。</a:t>
                      </a:r>
                      <a:endParaRPr kumimoji="1" lang="en-US" altLang="ja-JP" sz="1200" dirty="0" smtClean="0">
                        <a:solidFill>
                          <a:schemeClr val="tx1"/>
                        </a:solidFill>
                        <a:latin typeface="HGSｺﾞｼｯｸM" panose="020B0600000000000000" pitchFamily="50" charset="-128"/>
                        <a:ea typeface="HGSｺﾞｼｯｸM" panose="020B0600000000000000" pitchFamily="50" charset="-128"/>
                      </a:endParaRPr>
                    </a:p>
                  </a:txBody>
                  <a:tcPr/>
                </a:tc>
              </a:tr>
            </a:tbl>
          </a:graphicData>
        </a:graphic>
      </p:graphicFrame>
      <p:sp>
        <p:nvSpPr>
          <p:cNvPr id="5" name="スライド番号プレースホルダー 3"/>
          <p:cNvSpPr txBox="1">
            <a:spLocks/>
          </p:cNvSpPr>
          <p:nvPr/>
        </p:nvSpPr>
        <p:spPr>
          <a:xfrm>
            <a:off x="6705600" y="65087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t>31</a:t>
            </a:r>
            <a:endParaRPr lang="ja-JP" altLang="en-US" dirty="0"/>
          </a:p>
        </p:txBody>
      </p:sp>
    </p:spTree>
    <p:extLst>
      <p:ext uri="{BB962C8B-B14F-4D97-AF65-F5344CB8AC3E}">
        <p14:creationId xmlns:p14="http://schemas.microsoft.com/office/powerpoint/2010/main" val="1732981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467544" y="476672"/>
            <a:ext cx="8229600" cy="5904656"/>
          </a:xfrm>
          <a:ln>
            <a:solidFill>
              <a:schemeClr val="tx1"/>
            </a:solidFill>
          </a:ln>
        </p:spPr>
        <p:txBody>
          <a:bodyPr>
            <a:normAutofit fontScale="70000" lnSpcReduction="20000"/>
          </a:bodyPr>
          <a:lstStyle/>
          <a:p>
            <a:pPr marL="0" indent="0" algn="ctr">
              <a:lnSpc>
                <a:spcPct val="170000"/>
              </a:lnSpc>
              <a:buNone/>
            </a:pPr>
            <a:r>
              <a:rPr lang="ja-JP" altLang="en-US" sz="1600" b="1" u="sng" dirty="0" smtClean="0">
                <a:latin typeface="HGSｺﾞｼｯｸM" panose="020B0600000000000000" pitchFamily="50" charset="-128"/>
                <a:ea typeface="HGSｺﾞｼｯｸM" panose="020B0600000000000000" pitchFamily="50" charset="-128"/>
              </a:rPr>
              <a:t>第４次</a:t>
            </a:r>
            <a:r>
              <a:rPr lang="ja-JP" altLang="en-US" sz="1600" b="1" u="sng" dirty="0" err="1">
                <a:latin typeface="HGSｺﾞｼｯｸM" panose="020B0600000000000000" pitchFamily="50" charset="-128"/>
                <a:ea typeface="HGSｺﾞｼｯｸM" panose="020B0600000000000000" pitchFamily="50" charset="-128"/>
              </a:rPr>
              <a:t>大阪府障がい</a:t>
            </a:r>
            <a:r>
              <a:rPr lang="ja-JP" altLang="en-US" sz="1600" b="1" u="sng" dirty="0">
                <a:latin typeface="HGSｺﾞｼｯｸM" panose="020B0600000000000000" pitchFamily="50" charset="-128"/>
                <a:ea typeface="HGSｺﾞｼｯｸM" panose="020B0600000000000000" pitchFamily="50" charset="-128"/>
              </a:rPr>
              <a:t>者計画の見直しに</a:t>
            </a:r>
            <a:r>
              <a:rPr lang="ja-JP" altLang="en-US" sz="1600" b="1" u="sng" dirty="0" smtClean="0">
                <a:latin typeface="HGSｺﾞｼｯｸM" panose="020B0600000000000000" pitchFamily="50" charset="-128"/>
                <a:ea typeface="HGSｺﾞｼｯｸM" panose="020B0600000000000000" pitchFamily="50" charset="-128"/>
              </a:rPr>
              <a:t>ついて</a:t>
            </a:r>
            <a:r>
              <a:rPr lang="en-US" altLang="ja-JP" sz="1600" b="1" u="sng" dirty="0" smtClean="0">
                <a:latin typeface="HGSｺﾞｼｯｸM" panose="020B0600000000000000" pitchFamily="50" charset="-128"/>
                <a:ea typeface="HGSｺﾞｼｯｸM" panose="020B0600000000000000" pitchFamily="50" charset="-128"/>
              </a:rPr>
              <a:t>―</a:t>
            </a:r>
            <a:r>
              <a:rPr lang="ja-JP" altLang="en-US" sz="1600" b="1" u="sng" dirty="0">
                <a:latin typeface="HGSｺﾞｼｯｸM" panose="020B0600000000000000" pitchFamily="50" charset="-128"/>
                <a:ea typeface="HGSｺﾞｼｯｸM" panose="020B0600000000000000" pitchFamily="50" charset="-128"/>
              </a:rPr>
              <a:t>意見</a:t>
            </a:r>
            <a:r>
              <a:rPr lang="ja-JP" altLang="en-US" sz="1600" b="1" u="sng" dirty="0" smtClean="0">
                <a:latin typeface="HGSｺﾞｼｯｸM" panose="020B0600000000000000" pitchFamily="50" charset="-128"/>
                <a:ea typeface="HGSｺﾞｼｯｸM" panose="020B0600000000000000" pitchFamily="50" charset="-128"/>
              </a:rPr>
              <a:t>具申</a:t>
            </a:r>
            <a:r>
              <a:rPr lang="en-US" altLang="ja-JP" sz="1600" b="1" u="sng" dirty="0" smtClean="0">
                <a:latin typeface="HGSｺﾞｼｯｸM" panose="020B0600000000000000" pitchFamily="50" charset="-128"/>
                <a:ea typeface="HGSｺﾞｼｯｸM" panose="020B0600000000000000" pitchFamily="50" charset="-128"/>
              </a:rPr>
              <a:t>―   </a:t>
            </a:r>
            <a:r>
              <a:rPr lang="ja-JP" altLang="en-US" sz="1600" b="1" u="sng" dirty="0" err="1" smtClean="0">
                <a:latin typeface="HGSｺﾞｼｯｸM" panose="020B0600000000000000" pitchFamily="50" charset="-128"/>
                <a:ea typeface="HGSｺﾞｼｯｸM" panose="020B0600000000000000" pitchFamily="50" charset="-128"/>
              </a:rPr>
              <a:t>大阪府障</a:t>
            </a:r>
            <a:r>
              <a:rPr lang="ja-JP" altLang="en-US" sz="1600" b="1" u="sng" dirty="0" err="1">
                <a:latin typeface="HGSｺﾞｼｯｸM" panose="020B0600000000000000" pitchFamily="50" charset="-128"/>
                <a:ea typeface="HGSｺﾞｼｯｸM" panose="020B0600000000000000" pitchFamily="50" charset="-128"/>
              </a:rPr>
              <a:t>がい</a:t>
            </a:r>
            <a:r>
              <a:rPr lang="ja-JP" altLang="en-US" sz="1600" b="1" u="sng" dirty="0">
                <a:latin typeface="HGSｺﾞｼｯｸM" panose="020B0600000000000000" pitchFamily="50" charset="-128"/>
                <a:ea typeface="HGSｺﾞｼｯｸM" panose="020B0600000000000000" pitchFamily="50" charset="-128"/>
              </a:rPr>
              <a:t>者施策推進協</a:t>
            </a:r>
            <a:r>
              <a:rPr lang="ja-JP" altLang="en-US" sz="1600" b="1" u="sng" dirty="0" smtClean="0">
                <a:latin typeface="HGSｺﾞｼｯｸM" panose="020B0600000000000000" pitchFamily="50" charset="-128"/>
                <a:ea typeface="HGSｺﾞｼｯｸM" panose="020B0600000000000000" pitchFamily="50" charset="-128"/>
              </a:rPr>
              <a:t>議会（平成</a:t>
            </a:r>
            <a:r>
              <a:rPr lang="en-US" altLang="ja-JP" sz="1600" b="1" u="sng" dirty="0" smtClean="0">
                <a:latin typeface="HGSｺﾞｼｯｸM" panose="020B0600000000000000" pitchFamily="50" charset="-128"/>
                <a:ea typeface="HGSｺﾞｼｯｸM" panose="020B0600000000000000" pitchFamily="50" charset="-128"/>
              </a:rPr>
              <a:t>29</a:t>
            </a:r>
            <a:r>
              <a:rPr lang="ja-JP" altLang="en-US" sz="1600" b="1" u="sng" dirty="0" smtClean="0">
                <a:latin typeface="HGSｺﾞｼｯｸM" panose="020B0600000000000000" pitchFamily="50" charset="-128"/>
                <a:ea typeface="HGSｺﾞｼｯｸM" panose="020B0600000000000000" pitchFamily="50" charset="-128"/>
              </a:rPr>
              <a:t>年５月）</a:t>
            </a:r>
            <a:endParaRPr lang="en-US" altLang="ja-JP" sz="1600" b="1" u="sng" dirty="0">
              <a:latin typeface="HGSｺﾞｼｯｸM" panose="020B0600000000000000" pitchFamily="50" charset="-128"/>
              <a:ea typeface="HGSｺﾞｼｯｸM" panose="020B0600000000000000" pitchFamily="50" charset="-128"/>
            </a:endParaRPr>
          </a:p>
          <a:p>
            <a:pPr marL="0" indent="0">
              <a:lnSpc>
                <a:spcPct val="170000"/>
              </a:lnSpc>
              <a:buNone/>
            </a:pPr>
            <a:endParaRPr lang="en-US" altLang="ja-JP" sz="1600" b="1" u="sng" dirty="0" smtClean="0">
              <a:latin typeface="HGSｺﾞｼｯｸM" panose="020B0600000000000000" pitchFamily="50" charset="-128"/>
              <a:ea typeface="HGSｺﾞｼｯｸM" panose="020B0600000000000000" pitchFamily="50" charset="-128"/>
            </a:endParaRPr>
          </a:p>
          <a:p>
            <a:pPr marL="0" indent="0">
              <a:lnSpc>
                <a:spcPct val="120000"/>
              </a:lnSpc>
              <a:buNone/>
            </a:pPr>
            <a:r>
              <a:rPr lang="ja-JP" altLang="en-US" sz="1400" dirty="0" smtClean="0">
                <a:latin typeface="ＭＳ ゴシック" panose="020B0609070205080204" pitchFamily="49" charset="-128"/>
                <a:ea typeface="ＭＳ ゴシック" panose="020B0609070205080204" pitchFamily="49" charset="-128"/>
              </a:rPr>
              <a:t>発達障</a:t>
            </a:r>
            <a:r>
              <a:rPr lang="ja-JP" altLang="en-US" sz="1400" dirty="0">
                <a:latin typeface="ＭＳ ゴシック" panose="020B0609070205080204" pitchFamily="49" charset="-128"/>
                <a:ea typeface="ＭＳ ゴシック" panose="020B0609070205080204" pitchFamily="49" charset="-128"/>
              </a:rPr>
              <a:t>がい児者支援の充実について</a:t>
            </a:r>
          </a:p>
          <a:p>
            <a:pPr marL="0" indent="0">
              <a:lnSpc>
                <a:spcPct val="120000"/>
              </a:lnSpc>
              <a:buNone/>
            </a:pPr>
            <a:endParaRPr lang="ja-JP" altLang="en-US" sz="1400" dirty="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市町村における発達障がい児の早期発見・早期発達支援の取り組みが進むよう、乳幼児健診体制整備の推進に向けた大阪府の取り組み</a:t>
            </a:r>
            <a:r>
              <a:rPr lang="ja-JP" altLang="en-US" sz="1400" dirty="0" smtClean="0">
                <a:latin typeface="ＭＳ ゴシック" panose="020B0609070205080204" pitchFamily="49" charset="-128"/>
                <a:ea typeface="ＭＳ ゴシック" panose="020B0609070205080204" pitchFamily="49" charset="-128"/>
              </a:rPr>
              <a:t>は</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引き続き</a:t>
            </a:r>
            <a:r>
              <a:rPr lang="ja-JP" altLang="en-US" sz="1400" dirty="0">
                <a:latin typeface="ＭＳ ゴシック" panose="020B0609070205080204" pitchFamily="49" charset="-128"/>
                <a:ea typeface="ＭＳ ゴシック" panose="020B0609070205080204" pitchFamily="49" charset="-128"/>
              </a:rPr>
              <a:t>必要である。ただし、以下の二点に十分留意すべきである。</a:t>
            </a:r>
          </a:p>
          <a:p>
            <a:pPr marL="0" indent="0">
              <a:lnSpc>
                <a:spcPct val="120000"/>
              </a:lnSpc>
              <a:buNone/>
            </a:pPr>
            <a:endParaRPr lang="ja-JP" altLang="en-US" sz="1400" dirty="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〇　第１に、保護者の心情理解と十分な配慮である。保護者が子どもの</a:t>
            </a:r>
            <a:r>
              <a:rPr lang="ja-JP" altLang="en-US" sz="1400" dirty="0" err="1">
                <a:latin typeface="ＭＳ ゴシック" panose="020B0609070205080204" pitchFamily="49" charset="-128"/>
                <a:ea typeface="ＭＳ ゴシック" panose="020B0609070205080204" pitchFamily="49" charset="-128"/>
              </a:rPr>
              <a:t>障がいを</a:t>
            </a:r>
            <a:r>
              <a:rPr lang="ja-JP" altLang="en-US" sz="1400" dirty="0">
                <a:latin typeface="ＭＳ ゴシック" panose="020B0609070205080204" pitchFamily="49" charset="-128"/>
                <a:ea typeface="ＭＳ ゴシック" panose="020B0609070205080204" pitchFamily="49" charset="-128"/>
              </a:rPr>
              <a:t>受容していくには時間を要することから、</a:t>
            </a:r>
            <a:r>
              <a:rPr lang="ja-JP" altLang="en-US" sz="1400" dirty="0" smtClean="0">
                <a:latin typeface="ＭＳ ゴシック" panose="020B0609070205080204" pitchFamily="49" charset="-128"/>
                <a:ea typeface="ＭＳ ゴシック" panose="020B0609070205080204" pitchFamily="49" charset="-128"/>
              </a:rPr>
              <a:t>ペアレントトレー</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ニング</a:t>
            </a:r>
            <a:r>
              <a:rPr lang="ja-JP" altLang="en-US" sz="1400" dirty="0">
                <a:latin typeface="ＭＳ ゴシック" panose="020B0609070205080204" pitchFamily="49" charset="-128"/>
                <a:ea typeface="ＭＳ ゴシック" panose="020B0609070205080204" pitchFamily="49" charset="-128"/>
              </a:rPr>
              <a:t>に至る前の保護者や家族に対する支援も充実しなければならない。また、例えば、診断や受給者証がなくても利用できる</a:t>
            </a:r>
            <a:r>
              <a:rPr lang="ja-JP" altLang="en-US" sz="1400" dirty="0" err="1">
                <a:latin typeface="ＭＳ ゴシック" panose="020B0609070205080204" pitchFamily="49" charset="-128"/>
                <a:ea typeface="ＭＳ ゴシック" panose="020B0609070205080204" pitchFamily="49" charset="-128"/>
              </a:rPr>
              <a:t>事業が</a:t>
            </a:r>
            <a:r>
              <a:rPr lang="ja-JP" altLang="en-US" sz="1400" dirty="0" err="1" smtClean="0">
                <a:latin typeface="ＭＳ ゴシック" panose="020B0609070205080204" pitchFamily="49" charset="-128"/>
                <a:ea typeface="ＭＳ ゴシック" panose="020B0609070205080204" pitchFamily="49" charset="-128"/>
              </a:rPr>
              <a:t>あ</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れば</a:t>
            </a:r>
            <a:r>
              <a:rPr lang="ja-JP" altLang="en-US" sz="1400" dirty="0">
                <a:latin typeface="ＭＳ ゴシック" panose="020B0609070205080204" pitchFamily="49" charset="-128"/>
                <a:ea typeface="ＭＳ ゴシック" panose="020B0609070205080204" pitchFamily="49" charset="-128"/>
              </a:rPr>
              <a:t>、支援を受ける際の安心にもつながると思われる。さらに、同じように発達障がいの子どもを持つ親によるサポートも重要である</a:t>
            </a:r>
            <a:r>
              <a:rPr lang="ja-JP" altLang="en-US" sz="1400" dirty="0" err="1" smtClean="0">
                <a:latin typeface="ＭＳ ゴシック" panose="020B0609070205080204" pitchFamily="49" charset="-128"/>
                <a:ea typeface="ＭＳ ゴシック" panose="020B0609070205080204" pitchFamily="49" charset="-128"/>
              </a:rPr>
              <a:t>こ</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とか</a:t>
            </a:r>
            <a:r>
              <a:rPr lang="ja-JP" altLang="en-US" sz="1400" dirty="0">
                <a:latin typeface="ＭＳ ゴシック" panose="020B0609070205080204" pitchFamily="49" charset="-128"/>
                <a:ea typeface="ＭＳ ゴシック" panose="020B0609070205080204" pitchFamily="49" charset="-128"/>
              </a:rPr>
              <a:t>ら、ペアレントメンターの養成や活躍の場の拡充が求められる。</a:t>
            </a:r>
          </a:p>
          <a:p>
            <a:pPr marL="0" indent="0">
              <a:lnSpc>
                <a:spcPct val="120000"/>
              </a:lnSpc>
              <a:buNone/>
            </a:pPr>
            <a:endParaRPr lang="ja-JP" altLang="en-US" sz="1400" dirty="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〇　第２に、地域支援体制の早急な整備である。これまでの取り組みにより、乳幼児健診体制は充実してきたが、それにより、経過を</a:t>
            </a:r>
            <a:r>
              <a:rPr lang="ja-JP" altLang="en-US" sz="1400" dirty="0" smtClean="0">
                <a:latin typeface="ＭＳ ゴシック" panose="020B0609070205080204" pitchFamily="49" charset="-128"/>
                <a:ea typeface="ＭＳ ゴシック" panose="020B0609070205080204" pitchFamily="49" charset="-128"/>
              </a:rPr>
              <a:t>見守る</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err="1" smtClean="0">
                <a:latin typeface="ＭＳ ゴシック" panose="020B0609070205080204" pitchFamily="49" charset="-128"/>
                <a:ea typeface="ＭＳ ゴシック" panose="020B0609070205080204" pitchFamily="49" charset="-128"/>
              </a:rPr>
              <a:t>べき</a:t>
            </a:r>
            <a:r>
              <a:rPr lang="ja-JP" altLang="en-US" sz="1400" dirty="0">
                <a:latin typeface="ＭＳ ゴシック" panose="020B0609070205080204" pitchFamily="49" charset="-128"/>
                <a:ea typeface="ＭＳ ゴシック" panose="020B0609070205080204" pitchFamily="49" charset="-128"/>
              </a:rPr>
              <a:t>子どもが増加している。一方、そのような子どものフォローアップ教室が不足する場合があるなど、市町村の体制が整っていない</a:t>
            </a:r>
            <a:r>
              <a:rPr lang="ja-JP" altLang="en-US" sz="1400" dirty="0" smtClean="0">
                <a:latin typeface="ＭＳ ゴシック" panose="020B0609070205080204" pitchFamily="49" charset="-128"/>
                <a:ea typeface="ＭＳ ゴシック" panose="020B0609070205080204" pitchFamily="49" charset="-128"/>
              </a:rPr>
              <a:t>と</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いう</a:t>
            </a:r>
            <a:r>
              <a:rPr lang="ja-JP" altLang="en-US" sz="1400" dirty="0">
                <a:latin typeface="ＭＳ ゴシック" panose="020B0609070205080204" pitchFamily="49" charset="-128"/>
                <a:ea typeface="ＭＳ ゴシック" panose="020B0609070205080204" pitchFamily="49" charset="-128"/>
              </a:rPr>
              <a:t>指摘もあることから、幼稚園や保育所、認定こども園へのフォローも含め、早期発見の推進と並行した地域支援体制の充実が求め</a:t>
            </a:r>
            <a:r>
              <a:rPr lang="ja-JP" altLang="en-US" sz="1400" dirty="0" err="1" smtClean="0">
                <a:latin typeface="ＭＳ ゴシック" panose="020B0609070205080204" pitchFamily="49" charset="-128"/>
                <a:ea typeface="ＭＳ ゴシック" panose="020B0609070205080204" pitchFamily="49" charset="-128"/>
              </a:rPr>
              <a:t>ら</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れる</a:t>
            </a:r>
            <a:r>
              <a:rPr lang="ja-JP" altLang="en-US" sz="1400" dirty="0">
                <a:latin typeface="ＭＳ ゴシック" panose="020B0609070205080204" pitchFamily="49" charset="-128"/>
                <a:ea typeface="ＭＳ ゴシック" panose="020B0609070205080204" pitchFamily="49" charset="-128"/>
              </a:rPr>
              <a:t>。</a:t>
            </a: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これ</a:t>
            </a:r>
            <a:r>
              <a:rPr lang="ja-JP" altLang="en-US" sz="1400" dirty="0">
                <a:latin typeface="ＭＳ ゴシック" panose="020B0609070205080204" pitchFamily="49" charset="-128"/>
                <a:ea typeface="ＭＳ ゴシック" panose="020B0609070205080204" pitchFamily="49" charset="-128"/>
              </a:rPr>
              <a:t>は、早期発見・早期発達支援に限った課題ではなく、できるだけ身近な地域で、相談支援や専門的な療育、就労支援等を</a:t>
            </a:r>
            <a:r>
              <a:rPr lang="ja-JP" altLang="en-US" sz="1400" dirty="0" smtClean="0">
                <a:latin typeface="ＭＳ ゴシック" panose="020B0609070205080204" pitchFamily="49" charset="-128"/>
                <a:ea typeface="ＭＳ ゴシック" panose="020B0609070205080204" pitchFamily="49" charset="-128"/>
              </a:rPr>
              <a:t>受けられる</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こと</a:t>
            </a:r>
            <a:r>
              <a:rPr lang="ja-JP" altLang="en-US" sz="1400" dirty="0">
                <a:latin typeface="ＭＳ ゴシック" panose="020B0609070205080204" pitchFamily="49" charset="-128"/>
                <a:ea typeface="ＭＳ ゴシック" panose="020B0609070205080204" pitchFamily="49" charset="-128"/>
              </a:rPr>
              <a:t>が重要であり、そうした仕組みを、児童発達支援センターを中心に構築していかなければならない。</a:t>
            </a:r>
          </a:p>
          <a:p>
            <a:pPr marL="0" indent="0">
              <a:lnSpc>
                <a:spcPct val="120000"/>
              </a:lnSpc>
              <a:buNone/>
            </a:pPr>
            <a:endParaRPr lang="ja-JP" altLang="en-US" sz="1400" dirty="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〇　また、確定診断の段階においては、発達障がいの診断等が可能な医師や、医療機関の充実が図られるよう、今後も人材確保等に関する</a:t>
            </a:r>
            <a:r>
              <a:rPr lang="ja-JP" altLang="en-US" sz="1400" dirty="0" smtClean="0">
                <a:latin typeface="ＭＳ ゴシック" panose="020B0609070205080204" pitchFamily="49" charset="-128"/>
                <a:ea typeface="ＭＳ ゴシック" panose="020B0609070205080204" pitchFamily="49" charset="-128"/>
              </a:rPr>
              <a:t>継</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err="1" smtClean="0">
                <a:latin typeface="ＭＳ ゴシック" panose="020B0609070205080204" pitchFamily="49" charset="-128"/>
                <a:ea typeface="ＭＳ ゴシック" panose="020B0609070205080204" pitchFamily="49" charset="-128"/>
              </a:rPr>
              <a:t>続</a:t>
            </a:r>
            <a:r>
              <a:rPr lang="ja-JP" altLang="en-US" sz="1400" dirty="0" err="1">
                <a:latin typeface="ＭＳ ゴシック" panose="020B0609070205080204" pitchFamily="49" charset="-128"/>
                <a:ea typeface="ＭＳ ゴシック" panose="020B0609070205080204" pitchFamily="49" charset="-128"/>
              </a:rPr>
              <a:t>した</a:t>
            </a:r>
            <a:r>
              <a:rPr lang="ja-JP" altLang="en-US" sz="1400" dirty="0">
                <a:latin typeface="ＭＳ ゴシック" panose="020B0609070205080204" pitchFamily="49" charset="-128"/>
                <a:ea typeface="ＭＳ ゴシック" panose="020B0609070205080204" pitchFamily="49" charset="-128"/>
              </a:rPr>
              <a:t>取り組みが必要である。</a:t>
            </a:r>
          </a:p>
          <a:p>
            <a:pPr marL="0" indent="0">
              <a:lnSpc>
                <a:spcPct val="120000"/>
              </a:lnSpc>
              <a:buNone/>
            </a:pPr>
            <a:endParaRPr lang="ja-JP" altLang="en-US" sz="1400" dirty="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〇　さらに、成人期に発達障がいが明らかになった人については、就労や、職場定着といった点で困難が想定されるため、就職面での支援</a:t>
            </a:r>
            <a:r>
              <a:rPr lang="ja-JP" altLang="en-US" sz="1400" dirty="0" smtClean="0">
                <a:latin typeface="ＭＳ ゴシック" panose="020B0609070205080204" pitchFamily="49" charset="-128"/>
                <a:ea typeface="ＭＳ ゴシック" panose="020B0609070205080204" pitchFamily="49" charset="-128"/>
              </a:rPr>
              <a:t>も</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重要</a:t>
            </a:r>
            <a:r>
              <a:rPr lang="ja-JP" altLang="en-US" sz="1400" dirty="0">
                <a:latin typeface="ＭＳ ゴシック" panose="020B0609070205080204" pitchFamily="49" charset="-128"/>
                <a:ea typeface="ＭＳ ゴシック" panose="020B0609070205080204" pitchFamily="49" charset="-128"/>
              </a:rPr>
              <a:t>である。</a:t>
            </a:r>
          </a:p>
          <a:p>
            <a:pPr marL="0" indent="0">
              <a:lnSpc>
                <a:spcPct val="120000"/>
              </a:lnSpc>
              <a:buNone/>
            </a:pPr>
            <a:endParaRPr lang="ja-JP" altLang="en-US" sz="1400" dirty="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〇　なお、乳幼児期から学齢期、学齢期から成人期といったライフステージの変わり目で、課題の共有や支援が分断されることのないよう</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切れ目</a:t>
            </a:r>
            <a:r>
              <a:rPr lang="ja-JP" altLang="en-US" sz="1400" dirty="0">
                <a:latin typeface="ＭＳ ゴシック" panose="020B0609070205080204" pitchFamily="49" charset="-128"/>
                <a:ea typeface="ＭＳ ゴシック" panose="020B0609070205080204" pitchFamily="49" charset="-128"/>
              </a:rPr>
              <a:t>のない一貫した支援を提供するための仕組みを構築すべきである。</a:t>
            </a:r>
          </a:p>
          <a:p>
            <a:pPr marL="0" indent="0">
              <a:lnSpc>
                <a:spcPct val="120000"/>
              </a:lnSpc>
              <a:buNone/>
            </a:pPr>
            <a:endParaRPr lang="ja-JP" altLang="en-US" sz="1400" dirty="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〇　これらの取り組みを推進する大前提として、発達障がい児者が地域において安心して暮らすことができるよう、発達障がいに関する</a:t>
            </a:r>
            <a:r>
              <a:rPr lang="ja-JP" altLang="en-US" sz="1400" dirty="0" smtClean="0">
                <a:latin typeface="ＭＳ ゴシック" panose="020B0609070205080204" pitchFamily="49" charset="-128"/>
                <a:ea typeface="ＭＳ ゴシック" panose="020B0609070205080204" pitchFamily="49" charset="-128"/>
              </a:rPr>
              <a:t>府民</a:t>
            </a:r>
            <a:endParaRPr lang="en-US" altLang="ja-JP" sz="14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の</a:t>
            </a:r>
            <a:r>
              <a:rPr lang="ja-JP" altLang="en-US" sz="1400" dirty="0">
                <a:latin typeface="ＭＳ ゴシック" panose="020B0609070205080204" pitchFamily="49" charset="-128"/>
                <a:ea typeface="ＭＳ ゴシック" panose="020B0609070205080204" pitchFamily="49" charset="-128"/>
              </a:rPr>
              <a:t>理解促進を図るための取り組みも、引き続き推進すべきである。</a:t>
            </a:r>
          </a:p>
        </p:txBody>
      </p:sp>
      <p:sp>
        <p:nvSpPr>
          <p:cNvPr id="3" name="スライド番号プレースホルダー 2"/>
          <p:cNvSpPr>
            <a:spLocks noGrp="1"/>
          </p:cNvSpPr>
          <p:nvPr>
            <p:ph type="sldNum" sz="quarter" idx="12"/>
          </p:nvPr>
        </p:nvSpPr>
        <p:spPr/>
        <p:txBody>
          <a:bodyPr/>
          <a:lstStyle/>
          <a:p>
            <a:r>
              <a:rPr kumimoji="1" lang="en-US" altLang="ja-JP" dirty="0" smtClean="0"/>
              <a:t>2</a:t>
            </a:r>
            <a:endParaRPr kumimoji="1" lang="ja-JP" altLang="en-US" dirty="0"/>
          </a:p>
        </p:txBody>
      </p:sp>
    </p:spTree>
    <p:extLst>
      <p:ext uri="{BB962C8B-B14F-4D97-AF65-F5344CB8AC3E}">
        <p14:creationId xmlns:p14="http://schemas.microsoft.com/office/powerpoint/2010/main" val="3751867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467544" y="404664"/>
            <a:ext cx="8229600" cy="2376264"/>
          </a:xfrm>
        </p:spPr>
        <p:txBody>
          <a:bodyPr>
            <a:noAutofit/>
          </a:bodyPr>
          <a:lstStyle/>
          <a:p>
            <a:pPr>
              <a:lnSpc>
                <a:spcPct val="150000"/>
              </a:lnSpc>
              <a:buFont typeface="Wingdings" panose="05000000000000000000" pitchFamily="2" charset="2"/>
              <a:buChar char="u"/>
            </a:pPr>
            <a:r>
              <a:rPr lang="ja-JP" altLang="en-US" sz="1600" dirty="0">
                <a:latin typeface="HGPｺﾞｼｯｸM" panose="020B0600000000000000" pitchFamily="50" charset="-128"/>
                <a:ea typeface="HGPｺﾞｼｯｸM" panose="020B0600000000000000" pitchFamily="50" charset="-128"/>
              </a:rPr>
              <a:t>　</a:t>
            </a:r>
            <a:r>
              <a:rPr lang="ja-JP" altLang="en-US" sz="1600" dirty="0" smtClean="0">
                <a:latin typeface="HGPｺﾞｼｯｸM" panose="020B0600000000000000" pitchFamily="50" charset="-128"/>
                <a:ea typeface="HGPｺﾞｼｯｸM" panose="020B0600000000000000" pitchFamily="50" charset="-128"/>
              </a:rPr>
              <a:t>新プランの計画期間</a:t>
            </a:r>
            <a:endParaRPr lang="en-US" altLang="ja-JP" sz="1400" b="1" dirty="0" smtClean="0">
              <a:latin typeface="HGPｺﾞｼｯｸM" panose="020B0600000000000000" pitchFamily="50" charset="-128"/>
              <a:ea typeface="HGPｺﾞｼｯｸM" panose="020B0600000000000000" pitchFamily="50" charset="-128"/>
            </a:endParaRPr>
          </a:p>
          <a:p>
            <a:pPr marL="0" indent="0">
              <a:lnSpc>
                <a:spcPct val="150000"/>
              </a:lnSpc>
              <a:buNone/>
            </a:pPr>
            <a:r>
              <a:rPr lang="ja-JP" altLang="en-US" sz="1400" dirty="0" smtClean="0">
                <a:latin typeface="HGPｺﾞｼｯｸM" panose="020B0600000000000000" pitchFamily="50" charset="-128"/>
                <a:ea typeface="HGPｺﾞｼｯｸM" panose="020B0600000000000000" pitchFamily="50" charset="-128"/>
              </a:rPr>
              <a:t>　　本体計画は平成</a:t>
            </a:r>
            <a:r>
              <a:rPr lang="en-US" altLang="ja-JP" sz="1400" dirty="0" smtClean="0">
                <a:latin typeface="HGPｺﾞｼｯｸM" panose="020B0600000000000000" pitchFamily="50" charset="-128"/>
                <a:ea typeface="HGPｺﾞｼｯｸM" panose="020B0600000000000000" pitchFamily="50" charset="-128"/>
              </a:rPr>
              <a:t>33</a:t>
            </a:r>
            <a:r>
              <a:rPr lang="ja-JP" altLang="en-US" sz="1400" dirty="0" smtClean="0">
                <a:latin typeface="HGPｺﾞｼｯｸM" panose="020B0600000000000000" pitchFamily="50" charset="-128"/>
                <a:ea typeface="HGPｺﾞｼｯｸM" panose="020B0600000000000000" pitchFamily="50" charset="-128"/>
              </a:rPr>
              <a:t>年度までですが、</a:t>
            </a:r>
            <a:r>
              <a:rPr lang="ja-JP" altLang="en-US" sz="1400" dirty="0" err="1" smtClean="0">
                <a:latin typeface="HGPｺﾞｼｯｸM" panose="020B0600000000000000" pitchFamily="50" charset="-128"/>
                <a:ea typeface="HGPｺﾞｼｯｸM" panose="020B0600000000000000" pitchFamily="50" charset="-128"/>
              </a:rPr>
              <a:t>大阪府障がい</a:t>
            </a:r>
            <a:r>
              <a:rPr lang="ja-JP" altLang="en-US" sz="1400" dirty="0" smtClean="0">
                <a:latin typeface="HGPｺﾞｼｯｸM" panose="020B0600000000000000" pitchFamily="50" charset="-128"/>
                <a:ea typeface="HGPｺﾞｼｯｸM" panose="020B0600000000000000" pitchFamily="50" charset="-128"/>
              </a:rPr>
              <a:t>者施策推進協議会がまとめた「第</a:t>
            </a:r>
            <a:r>
              <a:rPr lang="en-US" altLang="ja-JP" sz="1400" dirty="0" smtClean="0">
                <a:latin typeface="HGPｺﾞｼｯｸM" panose="020B0600000000000000" pitchFamily="50" charset="-128"/>
                <a:ea typeface="HGPｺﾞｼｯｸM" panose="020B0600000000000000" pitchFamily="50" charset="-128"/>
              </a:rPr>
              <a:t>4</a:t>
            </a:r>
            <a:r>
              <a:rPr lang="ja-JP" altLang="en-US" sz="1400" dirty="0" smtClean="0">
                <a:latin typeface="HGPｺﾞｼｯｸM" panose="020B0600000000000000" pitchFamily="50" charset="-128"/>
                <a:ea typeface="HGPｺﾞｼｯｸM" panose="020B0600000000000000" pitchFamily="50" charset="-128"/>
              </a:rPr>
              <a:t>次大阪府障がい者計画の見直しについてー意見具申ー」（平成</a:t>
            </a:r>
            <a:r>
              <a:rPr lang="en-US" altLang="ja-JP" sz="1400" dirty="0" smtClean="0">
                <a:latin typeface="HGPｺﾞｼｯｸM" panose="020B0600000000000000" pitchFamily="50" charset="-128"/>
                <a:ea typeface="HGPｺﾞｼｯｸM" panose="020B0600000000000000" pitchFamily="50" charset="-128"/>
              </a:rPr>
              <a:t>29</a:t>
            </a:r>
            <a:r>
              <a:rPr lang="ja-JP" altLang="en-US" sz="1400" dirty="0" smtClean="0">
                <a:latin typeface="HGPｺﾞｼｯｸM" panose="020B0600000000000000" pitchFamily="50" charset="-128"/>
                <a:ea typeface="HGPｺﾞｼｯｸM" panose="020B0600000000000000" pitchFamily="50" charset="-128"/>
              </a:rPr>
              <a:t>年</a:t>
            </a:r>
            <a:r>
              <a:rPr lang="en-US" altLang="ja-JP" sz="1400" dirty="0" smtClean="0">
                <a:latin typeface="HGPｺﾞｼｯｸM" panose="020B0600000000000000" pitchFamily="50" charset="-128"/>
                <a:ea typeface="HGPｺﾞｼｯｸM" panose="020B0600000000000000" pitchFamily="50" charset="-128"/>
              </a:rPr>
              <a:t>5</a:t>
            </a:r>
            <a:r>
              <a:rPr lang="ja-JP" altLang="en-US" sz="1400" dirty="0" smtClean="0">
                <a:latin typeface="HGPｺﾞｼｯｸM" panose="020B0600000000000000" pitchFamily="50" charset="-128"/>
                <a:ea typeface="HGPｺﾞｼｯｸM" panose="020B0600000000000000" pitchFamily="50" charset="-128"/>
              </a:rPr>
              <a:t>月）において、第</a:t>
            </a:r>
            <a:r>
              <a:rPr lang="en-US" altLang="ja-JP" sz="1400" dirty="0" smtClean="0">
                <a:latin typeface="HGPｺﾞｼｯｸM" panose="020B0600000000000000" pitchFamily="50" charset="-128"/>
                <a:ea typeface="HGPｺﾞｼｯｸM" panose="020B0600000000000000" pitchFamily="50" charset="-128"/>
              </a:rPr>
              <a:t>5</a:t>
            </a:r>
            <a:r>
              <a:rPr lang="ja-JP" altLang="en-US" sz="1400" dirty="0" err="1" smtClean="0">
                <a:latin typeface="HGPｺﾞｼｯｸM" panose="020B0600000000000000" pitchFamily="50" charset="-128"/>
                <a:ea typeface="HGPｺﾞｼｯｸM" panose="020B0600000000000000" pitchFamily="50" charset="-128"/>
              </a:rPr>
              <a:t>期障がい</a:t>
            </a:r>
            <a:r>
              <a:rPr lang="ja-JP" altLang="en-US" sz="1400" dirty="0" smtClean="0">
                <a:latin typeface="HGPｺﾞｼｯｸM" panose="020B0600000000000000" pitchFamily="50" charset="-128"/>
                <a:ea typeface="HGPｺﾞｼｯｸM" panose="020B0600000000000000" pitchFamily="50" charset="-128"/>
              </a:rPr>
              <a:t>福祉計画（Ｈ</a:t>
            </a:r>
            <a:r>
              <a:rPr lang="en-US" altLang="ja-JP" sz="1400" dirty="0" smtClean="0">
                <a:latin typeface="HGPｺﾞｼｯｸM" panose="020B0600000000000000" pitchFamily="50" charset="-128"/>
                <a:ea typeface="HGPｺﾞｼｯｸM" panose="020B0600000000000000" pitchFamily="50" charset="-128"/>
              </a:rPr>
              <a:t>30</a:t>
            </a:r>
            <a:r>
              <a:rPr lang="ja-JP" altLang="en-US" sz="1400" dirty="0" smtClean="0">
                <a:latin typeface="HGPｺﾞｼｯｸM" panose="020B0600000000000000" pitchFamily="50" charset="-128"/>
                <a:ea typeface="HGPｺﾞｼｯｸM" panose="020B0600000000000000" pitchFamily="50" charset="-128"/>
              </a:rPr>
              <a:t>～</a:t>
            </a:r>
            <a:r>
              <a:rPr lang="en-US" altLang="ja-JP" sz="1400" dirty="0" smtClean="0">
                <a:latin typeface="HGPｺﾞｼｯｸM" panose="020B0600000000000000" pitchFamily="50" charset="-128"/>
                <a:ea typeface="HGPｺﾞｼｯｸM" panose="020B0600000000000000" pitchFamily="50" charset="-128"/>
              </a:rPr>
              <a:t>32</a:t>
            </a:r>
            <a:r>
              <a:rPr lang="ja-JP" altLang="en-US" sz="1400" dirty="0" smtClean="0">
                <a:latin typeface="HGPｺﾞｼｯｸM" panose="020B0600000000000000" pitchFamily="50" charset="-128"/>
                <a:ea typeface="HGPｺﾞｼｯｸM" panose="020B0600000000000000" pitchFamily="50" charset="-128"/>
              </a:rPr>
              <a:t>）の満了に合わせ、終期を</a:t>
            </a:r>
            <a:r>
              <a:rPr lang="en-US" altLang="ja-JP" sz="1400" dirty="0" smtClean="0">
                <a:latin typeface="HGPｺﾞｼｯｸM" panose="020B0600000000000000" pitchFamily="50" charset="-128"/>
                <a:ea typeface="HGPｺﾞｼｯｸM" panose="020B0600000000000000" pitchFamily="50" charset="-128"/>
              </a:rPr>
              <a:t>1</a:t>
            </a:r>
            <a:r>
              <a:rPr lang="ja-JP" altLang="en-US" sz="1400" dirty="0" smtClean="0">
                <a:latin typeface="HGPｺﾞｼｯｸM" panose="020B0600000000000000" pitchFamily="50" charset="-128"/>
                <a:ea typeface="HGPｺﾞｼｯｸM" panose="020B0600000000000000" pitchFamily="50" charset="-128"/>
              </a:rPr>
              <a:t>年早め平成</a:t>
            </a:r>
            <a:r>
              <a:rPr lang="en-US" altLang="ja-JP" sz="1400" dirty="0" smtClean="0">
                <a:latin typeface="HGPｺﾞｼｯｸM" panose="020B0600000000000000" pitchFamily="50" charset="-128"/>
                <a:ea typeface="HGPｺﾞｼｯｸM" panose="020B0600000000000000" pitchFamily="50" charset="-128"/>
              </a:rPr>
              <a:t>32</a:t>
            </a:r>
            <a:r>
              <a:rPr lang="ja-JP" altLang="en-US" sz="1400" dirty="0" smtClean="0">
                <a:latin typeface="HGPｺﾞｼｯｸM" panose="020B0600000000000000" pitchFamily="50" charset="-128"/>
                <a:ea typeface="HGPｺﾞｼｯｸM" panose="020B0600000000000000" pitchFamily="50" charset="-128"/>
              </a:rPr>
              <a:t>年度末とすべきとされたことについて現在検討中である状況に鑑み、本プランの計画期間を次のとおりとします。</a:t>
            </a:r>
            <a:endParaRPr lang="en-US" altLang="ja-JP" sz="1400" dirty="0" smtClean="0">
              <a:latin typeface="HGPｺﾞｼｯｸM" panose="020B0600000000000000" pitchFamily="50" charset="-128"/>
              <a:ea typeface="HGPｺﾞｼｯｸM" panose="020B0600000000000000" pitchFamily="50" charset="-128"/>
            </a:endParaRPr>
          </a:p>
          <a:p>
            <a:pPr marL="0" indent="0" algn="ctr">
              <a:lnSpc>
                <a:spcPct val="150000"/>
              </a:lnSpc>
              <a:buNone/>
            </a:pPr>
            <a:r>
              <a:rPr lang="ja-JP" altLang="en-US" sz="1400" dirty="0" smtClean="0">
                <a:latin typeface="HGPｺﾞｼｯｸM" panose="020B0600000000000000" pitchFamily="50" charset="-128"/>
                <a:ea typeface="HGPｺﾞｼｯｸM" panose="020B0600000000000000" pitchFamily="50" charset="-128"/>
              </a:rPr>
              <a:t>　　　　　　</a:t>
            </a:r>
            <a:r>
              <a:rPr lang="ja-JP" altLang="en-US" sz="1400" u="sng" dirty="0" smtClean="0">
                <a:latin typeface="HGPｺﾞｼｯｸM" panose="020B0600000000000000" pitchFamily="50" charset="-128"/>
                <a:ea typeface="HGPｺﾞｼｯｸM" panose="020B0600000000000000" pitchFamily="50" charset="-128"/>
              </a:rPr>
              <a:t>新プラン計画期間　：　平成</a:t>
            </a:r>
            <a:r>
              <a:rPr lang="en-US" altLang="ja-JP" sz="1400" u="sng" dirty="0" smtClean="0">
                <a:latin typeface="HGPｺﾞｼｯｸM" panose="020B0600000000000000" pitchFamily="50" charset="-128"/>
                <a:ea typeface="HGPｺﾞｼｯｸM" panose="020B0600000000000000" pitchFamily="50" charset="-128"/>
              </a:rPr>
              <a:t>30</a:t>
            </a:r>
            <a:r>
              <a:rPr lang="ja-JP" altLang="en-US" sz="1400" u="sng" dirty="0" smtClean="0">
                <a:latin typeface="HGPｺﾞｼｯｸM" panose="020B0600000000000000" pitchFamily="50" charset="-128"/>
                <a:ea typeface="HGPｺﾞｼｯｸM" panose="020B0600000000000000" pitchFamily="50" charset="-128"/>
              </a:rPr>
              <a:t>年度から平成</a:t>
            </a:r>
            <a:r>
              <a:rPr lang="en-US" altLang="ja-JP" sz="1400" u="sng" dirty="0" smtClean="0">
                <a:latin typeface="HGPｺﾞｼｯｸM" panose="020B0600000000000000" pitchFamily="50" charset="-128"/>
                <a:ea typeface="HGPｺﾞｼｯｸM" panose="020B0600000000000000" pitchFamily="50" charset="-128"/>
              </a:rPr>
              <a:t>32</a:t>
            </a:r>
            <a:r>
              <a:rPr lang="ja-JP" altLang="en-US" sz="1400" u="sng" dirty="0" smtClean="0">
                <a:latin typeface="HGPｺﾞｼｯｸM" panose="020B0600000000000000" pitchFamily="50" charset="-128"/>
                <a:ea typeface="HGPｺﾞｼｯｸM" panose="020B0600000000000000" pitchFamily="50" charset="-128"/>
              </a:rPr>
              <a:t>年度までの</a:t>
            </a:r>
            <a:r>
              <a:rPr lang="en-US" altLang="ja-JP" sz="1400" u="sng" dirty="0" smtClean="0">
                <a:latin typeface="HGPｺﾞｼｯｸM" panose="020B0600000000000000" pitchFamily="50" charset="-128"/>
                <a:ea typeface="HGPｺﾞｼｯｸM" panose="020B0600000000000000" pitchFamily="50" charset="-128"/>
              </a:rPr>
              <a:t>3</a:t>
            </a:r>
            <a:r>
              <a:rPr lang="ja-JP" altLang="en-US" sz="1400" u="sng" dirty="0" smtClean="0">
                <a:latin typeface="HGPｺﾞｼｯｸM" panose="020B0600000000000000" pitchFamily="50" charset="-128"/>
                <a:ea typeface="HGPｺﾞｼｯｸM" panose="020B0600000000000000" pitchFamily="50" charset="-128"/>
              </a:rPr>
              <a:t>年間</a:t>
            </a:r>
            <a:endParaRPr lang="en-US" altLang="ja-JP" sz="1400" u="sng" dirty="0" smtClean="0">
              <a:latin typeface="HGPｺﾞｼｯｸM" panose="020B0600000000000000" pitchFamily="50" charset="-128"/>
              <a:ea typeface="HGP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p>
            <a:r>
              <a:rPr kumimoji="1" lang="en-US" altLang="ja-JP" dirty="0" smtClean="0"/>
              <a:t>3</a:t>
            </a:r>
            <a:endParaRPr kumimoji="1" lang="ja-JP" altLang="en-US" dirty="0"/>
          </a:p>
        </p:txBody>
      </p:sp>
      <p:cxnSp>
        <p:nvCxnSpPr>
          <p:cNvPr id="30" name="直線コネクタ 29"/>
          <p:cNvCxnSpPr/>
          <p:nvPr/>
        </p:nvCxnSpPr>
        <p:spPr>
          <a:xfrm>
            <a:off x="1989357" y="3259080"/>
            <a:ext cx="0" cy="3198295"/>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2" name="右矢印 31"/>
          <p:cNvSpPr/>
          <p:nvPr/>
        </p:nvSpPr>
        <p:spPr>
          <a:xfrm>
            <a:off x="5251739" y="3367783"/>
            <a:ext cx="1956721" cy="55556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新プラン</a:t>
            </a:r>
            <a:endParaRPr kumimoji="1" lang="ja-JP" altLang="en-US" b="1" dirty="0"/>
          </a:p>
        </p:txBody>
      </p:sp>
      <p:sp>
        <p:nvSpPr>
          <p:cNvPr id="50" name="右矢印 49"/>
          <p:cNvSpPr/>
          <p:nvPr/>
        </p:nvSpPr>
        <p:spPr>
          <a:xfrm>
            <a:off x="5251740" y="4539728"/>
            <a:ext cx="1956720" cy="33291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bg1"/>
                </a:solidFill>
              </a:rPr>
              <a:t>第４次</a:t>
            </a:r>
            <a:r>
              <a:rPr kumimoji="1" lang="ja-JP" altLang="en-US" sz="900" dirty="0" err="1" smtClean="0">
                <a:solidFill>
                  <a:schemeClr val="bg1"/>
                </a:solidFill>
              </a:rPr>
              <a:t>障がい</a:t>
            </a:r>
            <a:r>
              <a:rPr kumimoji="1" lang="ja-JP" altLang="en-US" sz="900" dirty="0" smtClean="0">
                <a:solidFill>
                  <a:schemeClr val="bg1"/>
                </a:solidFill>
              </a:rPr>
              <a:t>者計画（後期計画）</a:t>
            </a:r>
            <a:endParaRPr kumimoji="1" lang="ja-JP" altLang="en-US" sz="900" dirty="0">
              <a:solidFill>
                <a:schemeClr val="bg1"/>
              </a:solidFill>
            </a:endParaRPr>
          </a:p>
        </p:txBody>
      </p:sp>
      <p:sp>
        <p:nvSpPr>
          <p:cNvPr id="72" name="右矢印 71"/>
          <p:cNvSpPr/>
          <p:nvPr/>
        </p:nvSpPr>
        <p:spPr>
          <a:xfrm>
            <a:off x="5251741" y="5893369"/>
            <a:ext cx="1956720" cy="33291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bg1"/>
                </a:solidFill>
              </a:rPr>
              <a:t>第１次</a:t>
            </a:r>
            <a:r>
              <a:rPr kumimoji="1" lang="ja-JP" altLang="en-US" sz="900" dirty="0" err="1" smtClean="0">
                <a:solidFill>
                  <a:schemeClr val="bg1"/>
                </a:solidFill>
              </a:rPr>
              <a:t>障がい</a:t>
            </a:r>
            <a:r>
              <a:rPr kumimoji="1" lang="ja-JP" altLang="en-US" sz="900" dirty="0" smtClean="0">
                <a:solidFill>
                  <a:schemeClr val="bg1"/>
                </a:solidFill>
              </a:rPr>
              <a:t>児福祉計画</a:t>
            </a:r>
            <a:endParaRPr kumimoji="1" lang="ja-JP" altLang="en-US" sz="900" dirty="0">
              <a:solidFill>
                <a:schemeClr val="bg1"/>
              </a:solidFill>
            </a:endParaRPr>
          </a:p>
        </p:txBody>
      </p:sp>
      <p:sp>
        <p:nvSpPr>
          <p:cNvPr id="73" name="右矢印 72"/>
          <p:cNvSpPr/>
          <p:nvPr/>
        </p:nvSpPr>
        <p:spPr>
          <a:xfrm>
            <a:off x="5251741" y="5302247"/>
            <a:ext cx="1956720" cy="33291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bg1"/>
                </a:solidFill>
              </a:rPr>
              <a:t>第５次</a:t>
            </a:r>
            <a:r>
              <a:rPr kumimoji="1" lang="ja-JP" altLang="en-US" sz="900" dirty="0" err="1" smtClean="0">
                <a:solidFill>
                  <a:schemeClr val="bg1"/>
                </a:solidFill>
              </a:rPr>
              <a:t>障がい</a:t>
            </a:r>
            <a:r>
              <a:rPr kumimoji="1" lang="ja-JP" altLang="en-US" sz="900" dirty="0" smtClean="0">
                <a:solidFill>
                  <a:schemeClr val="bg1"/>
                </a:solidFill>
              </a:rPr>
              <a:t>福祉計画</a:t>
            </a:r>
            <a:endParaRPr kumimoji="1" lang="ja-JP" altLang="en-US" sz="900" dirty="0">
              <a:solidFill>
                <a:schemeClr val="bg1"/>
              </a:solidFill>
            </a:endParaRPr>
          </a:p>
        </p:txBody>
      </p:sp>
      <p:sp>
        <p:nvSpPr>
          <p:cNvPr id="74" name="右矢印 73"/>
          <p:cNvSpPr/>
          <p:nvPr/>
        </p:nvSpPr>
        <p:spPr>
          <a:xfrm>
            <a:off x="3307207" y="5091024"/>
            <a:ext cx="1944090" cy="332910"/>
          </a:xfrm>
          <a:prstGeom prst="rightArrow">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第４次</a:t>
            </a:r>
            <a:r>
              <a:rPr kumimoji="1" lang="ja-JP" altLang="en-US" sz="900" dirty="0" err="1" smtClean="0">
                <a:solidFill>
                  <a:schemeClr val="tx1"/>
                </a:solidFill>
              </a:rPr>
              <a:t>障がい</a:t>
            </a:r>
            <a:r>
              <a:rPr kumimoji="1" lang="ja-JP" altLang="en-US" sz="900" dirty="0" smtClean="0">
                <a:solidFill>
                  <a:schemeClr val="tx1"/>
                </a:solidFill>
              </a:rPr>
              <a:t>福祉計画</a:t>
            </a:r>
            <a:endParaRPr kumimoji="1" lang="ja-JP" altLang="en-US" sz="900" dirty="0">
              <a:solidFill>
                <a:schemeClr val="tx1"/>
              </a:solidFill>
            </a:endParaRPr>
          </a:p>
        </p:txBody>
      </p:sp>
      <p:sp>
        <p:nvSpPr>
          <p:cNvPr id="75" name="右矢印 74"/>
          <p:cNvSpPr/>
          <p:nvPr/>
        </p:nvSpPr>
        <p:spPr>
          <a:xfrm>
            <a:off x="1350487" y="4892656"/>
            <a:ext cx="1943646" cy="332910"/>
          </a:xfrm>
          <a:prstGeom prst="rightArrow">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第３次</a:t>
            </a:r>
            <a:r>
              <a:rPr kumimoji="1" lang="ja-JP" altLang="en-US" sz="900" dirty="0" err="1" smtClean="0">
                <a:solidFill>
                  <a:schemeClr val="tx1"/>
                </a:solidFill>
              </a:rPr>
              <a:t>障がい</a:t>
            </a:r>
            <a:r>
              <a:rPr kumimoji="1" lang="ja-JP" altLang="en-US" sz="900" dirty="0" smtClean="0">
                <a:solidFill>
                  <a:schemeClr val="tx1"/>
                </a:solidFill>
              </a:rPr>
              <a:t>福祉計画</a:t>
            </a:r>
            <a:endParaRPr kumimoji="1" lang="ja-JP" altLang="en-US" sz="900" dirty="0">
              <a:solidFill>
                <a:schemeClr val="tx1"/>
              </a:solidFill>
            </a:endParaRPr>
          </a:p>
        </p:txBody>
      </p:sp>
      <p:grpSp>
        <p:nvGrpSpPr>
          <p:cNvPr id="21" name="グループ化 20"/>
          <p:cNvGrpSpPr/>
          <p:nvPr/>
        </p:nvGrpSpPr>
        <p:grpSpPr>
          <a:xfrm>
            <a:off x="884913" y="2688368"/>
            <a:ext cx="7004828" cy="3775165"/>
            <a:chOff x="897987" y="2679037"/>
            <a:chExt cx="7004828" cy="3775165"/>
          </a:xfrm>
        </p:grpSpPr>
        <p:grpSp>
          <p:nvGrpSpPr>
            <p:cNvPr id="18" name="グループ化 17"/>
            <p:cNvGrpSpPr/>
            <p:nvPr/>
          </p:nvGrpSpPr>
          <p:grpSpPr>
            <a:xfrm>
              <a:off x="1350043" y="3016499"/>
              <a:ext cx="6523880" cy="216024"/>
              <a:chOff x="1763688" y="3232523"/>
              <a:chExt cx="6523880" cy="216024"/>
            </a:xfrm>
          </p:grpSpPr>
          <p:sp>
            <p:nvSpPr>
              <p:cNvPr id="17" name="正方形/長方形 16"/>
              <p:cNvSpPr/>
              <p:nvPr/>
            </p:nvSpPr>
            <p:spPr>
              <a:xfrm>
                <a:off x="1763688" y="3232523"/>
                <a:ext cx="652388" cy="216024"/>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solidFill>
                    <a:latin typeface="ＭＳ ゴシック" panose="020B0609070205080204" pitchFamily="49" charset="-128"/>
                    <a:ea typeface="ＭＳ ゴシック" panose="020B0609070205080204" pitchFamily="49" charset="-128"/>
                  </a:rPr>
                  <a:t>24</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1" name="正方形/長方形 50"/>
              <p:cNvSpPr/>
              <p:nvPr/>
            </p:nvSpPr>
            <p:spPr>
              <a:xfrm>
                <a:off x="2416076" y="3232523"/>
                <a:ext cx="652388" cy="216024"/>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solidFill>
                    <a:latin typeface="ＭＳ ゴシック" panose="020B0609070205080204" pitchFamily="49" charset="-128"/>
                    <a:ea typeface="ＭＳ ゴシック" panose="020B0609070205080204" pitchFamily="49" charset="-128"/>
                  </a:rPr>
                  <a:t>25</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2" name="正方形/長方形 51"/>
              <p:cNvSpPr/>
              <p:nvPr/>
            </p:nvSpPr>
            <p:spPr>
              <a:xfrm>
                <a:off x="3068464" y="3232523"/>
                <a:ext cx="652388" cy="216024"/>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solidFill>
                    <a:latin typeface="ＭＳ ゴシック" panose="020B0609070205080204" pitchFamily="49" charset="-128"/>
                    <a:ea typeface="ＭＳ ゴシック" panose="020B0609070205080204" pitchFamily="49" charset="-128"/>
                  </a:rPr>
                  <a:t>26</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3" name="正方形/長方形 52"/>
              <p:cNvSpPr/>
              <p:nvPr/>
            </p:nvSpPr>
            <p:spPr>
              <a:xfrm>
                <a:off x="3720852" y="3232523"/>
                <a:ext cx="652388" cy="216024"/>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solidFill>
                    <a:latin typeface="ＭＳ ゴシック" panose="020B0609070205080204" pitchFamily="49" charset="-128"/>
                    <a:ea typeface="ＭＳ ゴシック" panose="020B0609070205080204" pitchFamily="49" charset="-128"/>
                  </a:rPr>
                  <a:t>27</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4" name="正方形/長方形 53"/>
              <p:cNvSpPr/>
              <p:nvPr/>
            </p:nvSpPr>
            <p:spPr>
              <a:xfrm>
                <a:off x="4373240" y="3232523"/>
                <a:ext cx="652388" cy="216024"/>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solidFill>
                    <a:latin typeface="ＭＳ ゴシック" panose="020B0609070205080204" pitchFamily="49" charset="-128"/>
                    <a:ea typeface="ＭＳ ゴシック" panose="020B0609070205080204" pitchFamily="49" charset="-128"/>
                  </a:rPr>
                  <a:t>28</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5" name="正方形/長方形 54"/>
              <p:cNvSpPr/>
              <p:nvPr/>
            </p:nvSpPr>
            <p:spPr>
              <a:xfrm>
                <a:off x="5025628" y="3232523"/>
                <a:ext cx="652388" cy="216024"/>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solidFill>
                    <a:latin typeface="ＭＳ ゴシック" panose="020B0609070205080204" pitchFamily="49" charset="-128"/>
                    <a:ea typeface="ＭＳ ゴシック" panose="020B0609070205080204" pitchFamily="49" charset="-128"/>
                  </a:rPr>
                  <a:t>29</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6" name="正方形/長方形 55"/>
              <p:cNvSpPr/>
              <p:nvPr/>
            </p:nvSpPr>
            <p:spPr>
              <a:xfrm>
                <a:off x="5678016" y="3232523"/>
                <a:ext cx="652388" cy="216024"/>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schemeClr val="tx1"/>
                    </a:solidFill>
                    <a:latin typeface="ＭＳ ゴシック" panose="020B0609070205080204" pitchFamily="49" charset="-128"/>
                    <a:ea typeface="ＭＳ ゴシック" panose="020B0609070205080204" pitchFamily="49" charset="-128"/>
                  </a:rPr>
                  <a:t>30</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7" name="正方形/長方形 56"/>
              <p:cNvSpPr/>
              <p:nvPr/>
            </p:nvSpPr>
            <p:spPr>
              <a:xfrm>
                <a:off x="6330404" y="3232523"/>
                <a:ext cx="652388" cy="216024"/>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schemeClr val="tx1"/>
                    </a:solidFill>
                    <a:latin typeface="ＭＳ ゴシック" panose="020B0609070205080204" pitchFamily="49" charset="-128"/>
                    <a:ea typeface="ＭＳ ゴシック" panose="020B0609070205080204" pitchFamily="49" charset="-128"/>
                  </a:rPr>
                  <a:t>31</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8" name="正方形/長方形 57"/>
              <p:cNvSpPr/>
              <p:nvPr/>
            </p:nvSpPr>
            <p:spPr>
              <a:xfrm>
                <a:off x="6982792" y="3232523"/>
                <a:ext cx="652388" cy="216024"/>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solidFill>
                    <a:latin typeface="ＭＳ ゴシック" panose="020B0609070205080204" pitchFamily="49" charset="-128"/>
                    <a:ea typeface="ＭＳ ゴシック" panose="020B0609070205080204" pitchFamily="49" charset="-128"/>
                  </a:rPr>
                  <a:t>32</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9" name="正方形/長方形 58"/>
              <p:cNvSpPr/>
              <p:nvPr/>
            </p:nvSpPr>
            <p:spPr>
              <a:xfrm>
                <a:off x="7635180" y="3232523"/>
                <a:ext cx="652388" cy="216024"/>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solidFill>
                    <a:latin typeface="ＭＳ ゴシック" panose="020B0609070205080204" pitchFamily="49" charset="-128"/>
                    <a:ea typeface="ＭＳ ゴシック" panose="020B0609070205080204" pitchFamily="49" charset="-128"/>
                  </a:rPr>
                  <a:t>33</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grpSp>
        <p:grpSp>
          <p:nvGrpSpPr>
            <p:cNvPr id="20" name="グループ化 19"/>
            <p:cNvGrpSpPr/>
            <p:nvPr/>
          </p:nvGrpSpPr>
          <p:grpSpPr>
            <a:xfrm>
              <a:off x="897987" y="2679037"/>
              <a:ext cx="7004828" cy="3775165"/>
              <a:chOff x="897987" y="2679037"/>
              <a:chExt cx="7004828" cy="3775165"/>
            </a:xfrm>
          </p:grpSpPr>
          <p:sp>
            <p:nvSpPr>
              <p:cNvPr id="24" name="正方形/長方形 23"/>
              <p:cNvSpPr/>
              <p:nvPr/>
            </p:nvSpPr>
            <p:spPr>
              <a:xfrm>
                <a:off x="1350043" y="3232523"/>
                <a:ext cx="6523880" cy="80433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p:txBody>
          </p:sp>
          <p:sp>
            <p:nvSpPr>
              <p:cNvPr id="33" name="テキスト ボックス 32"/>
              <p:cNvSpPr txBox="1"/>
              <p:nvPr/>
            </p:nvSpPr>
            <p:spPr>
              <a:xfrm>
                <a:off x="1313661" y="2679037"/>
                <a:ext cx="6589154" cy="276999"/>
              </a:xfrm>
              <a:prstGeom prst="rect">
                <a:avLst/>
              </a:prstGeom>
              <a:noFill/>
            </p:spPr>
            <p:txBody>
              <a:bodyPr wrap="square" rtlCol="0">
                <a:spAutoFit/>
              </a:bodyPr>
              <a:lstStyle/>
              <a:p>
                <a:r>
                  <a:rPr lang="en-US" altLang="ja-JP" sz="1200" dirty="0" smtClean="0">
                    <a:latin typeface="HGSｺﾞｼｯｸM" panose="020B0600000000000000" pitchFamily="50" charset="-128"/>
                    <a:ea typeface="HGSｺﾞｼｯｸM" panose="020B0600000000000000" pitchFamily="50" charset="-128"/>
                  </a:rPr>
                  <a:t>【</a:t>
                </a:r>
                <a:r>
                  <a:rPr lang="ja-JP" altLang="en-US" sz="1200" dirty="0" smtClean="0">
                    <a:latin typeface="HGSｺﾞｼｯｸM" panose="020B0600000000000000" pitchFamily="50" charset="-128"/>
                    <a:ea typeface="HGSｺﾞｼｯｸM" panose="020B0600000000000000" pitchFamily="50" charset="-128"/>
                  </a:rPr>
                  <a:t>参考</a:t>
                </a:r>
                <a:r>
                  <a:rPr lang="en-US" altLang="ja-JP" sz="1200" dirty="0" smtClean="0">
                    <a:latin typeface="HGSｺﾞｼｯｸM" panose="020B0600000000000000" pitchFamily="50" charset="-128"/>
                    <a:ea typeface="HGSｺﾞｼｯｸM" panose="020B0600000000000000" pitchFamily="50" charset="-128"/>
                  </a:rPr>
                  <a:t>】〈</a:t>
                </a:r>
                <a:r>
                  <a:rPr lang="ja-JP" altLang="en-US" sz="1200" dirty="0" smtClean="0">
                    <a:latin typeface="HGSｺﾞｼｯｸM" panose="020B0600000000000000" pitchFamily="50" charset="-128"/>
                    <a:ea typeface="HGSｺﾞｼｯｸM" panose="020B0600000000000000" pitchFamily="50" charset="-128"/>
                  </a:rPr>
                  <a:t>新プランと</a:t>
                </a:r>
                <a:r>
                  <a:rPr lang="ja-JP" altLang="en-US" sz="1200" dirty="0" err="1" smtClean="0">
                    <a:latin typeface="HGSｺﾞｼｯｸM" panose="020B0600000000000000" pitchFamily="50" charset="-128"/>
                    <a:ea typeface="HGSｺﾞｼｯｸM" panose="020B0600000000000000" pitchFamily="50" charset="-128"/>
                  </a:rPr>
                  <a:t>障</a:t>
                </a:r>
                <a:r>
                  <a:rPr lang="ja-JP" altLang="en-US" sz="1200" dirty="0" err="1">
                    <a:latin typeface="HGSｺﾞｼｯｸM" panose="020B0600000000000000" pitchFamily="50" charset="-128"/>
                    <a:ea typeface="HGSｺﾞｼｯｸM" panose="020B0600000000000000" pitchFamily="50" charset="-128"/>
                  </a:rPr>
                  <a:t>がい</a:t>
                </a:r>
                <a:r>
                  <a:rPr lang="ja-JP" altLang="en-US" sz="1200" dirty="0">
                    <a:latin typeface="HGSｺﾞｼｯｸM" panose="020B0600000000000000" pitchFamily="50" charset="-128"/>
                    <a:ea typeface="HGSｺﾞｼｯｸM" panose="020B0600000000000000" pitchFamily="50" charset="-128"/>
                  </a:rPr>
                  <a:t>者</a:t>
                </a:r>
                <a:r>
                  <a:rPr lang="ja-JP" altLang="en-US" sz="1200" dirty="0" smtClean="0">
                    <a:latin typeface="HGSｺﾞｼｯｸM" panose="020B0600000000000000" pitchFamily="50" charset="-128"/>
                    <a:ea typeface="HGSｺﾞｼｯｸM" panose="020B0600000000000000" pitchFamily="50" charset="-128"/>
                  </a:rPr>
                  <a:t>計画、障がい福祉計画及び</a:t>
                </a:r>
                <a:r>
                  <a:rPr lang="ja-JP" altLang="en-US" sz="1200" dirty="0">
                    <a:latin typeface="HGSｺﾞｼｯｸM" panose="020B0600000000000000" pitchFamily="50" charset="-128"/>
                    <a:ea typeface="HGSｺﾞｼｯｸM" panose="020B0600000000000000" pitchFamily="50" charset="-128"/>
                  </a:rPr>
                  <a:t>障</a:t>
                </a:r>
                <a:r>
                  <a:rPr lang="ja-JP" altLang="en-US" sz="1200" dirty="0" smtClean="0">
                    <a:latin typeface="HGSｺﾞｼｯｸM" panose="020B0600000000000000" pitchFamily="50" charset="-128"/>
                    <a:ea typeface="HGSｺﾞｼｯｸM" panose="020B0600000000000000" pitchFamily="50" charset="-128"/>
                  </a:rPr>
                  <a:t>がい児福祉</a:t>
                </a:r>
                <a:r>
                  <a:rPr lang="ja-JP" altLang="en-US" sz="1200" dirty="0">
                    <a:latin typeface="HGSｺﾞｼｯｸM" panose="020B0600000000000000" pitchFamily="50" charset="-128"/>
                    <a:ea typeface="HGSｺﾞｼｯｸM" panose="020B0600000000000000" pitchFamily="50" charset="-128"/>
                  </a:rPr>
                  <a:t>計画の期間に</a:t>
                </a:r>
                <a:r>
                  <a:rPr lang="ja-JP" altLang="en-US" sz="1200" dirty="0" smtClean="0">
                    <a:latin typeface="HGSｺﾞｼｯｸM" panose="020B0600000000000000" pitchFamily="50" charset="-128"/>
                    <a:ea typeface="HGSｺﾞｼｯｸM" panose="020B0600000000000000" pitchFamily="50" charset="-128"/>
                  </a:rPr>
                  <a:t>ついて</a:t>
                </a:r>
                <a:r>
                  <a:rPr lang="en-US" altLang="ja-JP" sz="1200" dirty="0" smtClean="0">
                    <a:latin typeface="HGSｺﾞｼｯｸM" panose="020B0600000000000000" pitchFamily="50" charset="-128"/>
                    <a:ea typeface="HGSｺﾞｼｯｸM" panose="020B0600000000000000" pitchFamily="50" charset="-128"/>
                  </a:rPr>
                  <a:t>〉</a:t>
                </a:r>
                <a:endParaRPr kumimoji="1" lang="ja-JP" altLang="en-US" sz="1200" dirty="0">
                  <a:latin typeface="HGSｺﾞｼｯｸM" panose="020B0600000000000000" pitchFamily="50" charset="-128"/>
                  <a:ea typeface="HGSｺﾞｼｯｸM" panose="020B0600000000000000" pitchFamily="50" charset="-128"/>
                </a:endParaRPr>
              </a:p>
            </p:txBody>
          </p:sp>
          <p:grpSp>
            <p:nvGrpSpPr>
              <p:cNvPr id="19" name="グループ化 18"/>
              <p:cNvGrpSpPr/>
              <p:nvPr/>
            </p:nvGrpSpPr>
            <p:grpSpPr>
              <a:xfrm>
                <a:off x="897987" y="3232523"/>
                <a:ext cx="452056" cy="3221679"/>
                <a:chOff x="879620" y="3401666"/>
                <a:chExt cx="452056" cy="3221679"/>
              </a:xfrm>
            </p:grpSpPr>
            <p:sp>
              <p:nvSpPr>
                <p:cNvPr id="23" name="正方形/長方形 22"/>
                <p:cNvSpPr/>
                <p:nvPr/>
              </p:nvSpPr>
              <p:spPr>
                <a:xfrm>
                  <a:off x="879620" y="3401666"/>
                  <a:ext cx="452056" cy="807418"/>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900" b="1" dirty="0">
                      <a:solidFill>
                        <a:schemeClr val="tx1"/>
                      </a:solidFill>
                      <a:latin typeface="ＭＳ ゴシック" panose="020B0609070205080204" pitchFamily="49" charset="-128"/>
                      <a:ea typeface="ＭＳ ゴシック" panose="020B0609070205080204" pitchFamily="49" charset="-128"/>
                    </a:rPr>
                    <a:t>発達障</a:t>
                  </a:r>
                  <a:r>
                    <a:rPr lang="ja-JP" altLang="en-US" sz="900" b="1" dirty="0" smtClean="0">
                      <a:solidFill>
                        <a:schemeClr val="tx1"/>
                      </a:solidFill>
                      <a:latin typeface="ＭＳ ゴシック" panose="020B0609070205080204" pitchFamily="49" charset="-128"/>
                      <a:ea typeface="ＭＳ ゴシック" panose="020B0609070205080204" pitchFamily="49" charset="-128"/>
                    </a:rPr>
                    <a:t>がい</a:t>
                  </a:r>
                  <a:endParaRPr lang="en-US" altLang="ja-JP" sz="900" b="1" dirty="0" smtClean="0">
                    <a:solidFill>
                      <a:schemeClr val="tx1"/>
                    </a:solidFill>
                    <a:latin typeface="ＭＳ ゴシック" panose="020B0609070205080204" pitchFamily="49" charset="-128"/>
                    <a:ea typeface="ＭＳ ゴシック" panose="020B0609070205080204" pitchFamily="49" charset="-128"/>
                  </a:endParaRPr>
                </a:p>
                <a:p>
                  <a:pPr algn="ctr"/>
                  <a:r>
                    <a:rPr lang="ja-JP" altLang="en-US" sz="900" b="1" dirty="0" smtClean="0">
                      <a:solidFill>
                        <a:schemeClr val="tx1"/>
                      </a:solidFill>
                      <a:latin typeface="ＭＳ ゴシック" panose="020B0609070205080204" pitchFamily="49" charset="-128"/>
                      <a:ea typeface="ＭＳ ゴシック" panose="020B0609070205080204" pitchFamily="49" charset="-128"/>
                    </a:rPr>
                    <a:t>プラン</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p:txBody>
            </p:sp>
            <p:sp>
              <p:nvSpPr>
                <p:cNvPr id="60" name="正方形/長方形 59"/>
                <p:cNvSpPr/>
                <p:nvPr/>
              </p:nvSpPr>
              <p:spPr>
                <a:xfrm>
                  <a:off x="879620" y="4209084"/>
                  <a:ext cx="452056" cy="807418"/>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900" b="1" dirty="0" err="1" smtClean="0">
                      <a:solidFill>
                        <a:schemeClr val="tx1"/>
                      </a:solidFill>
                      <a:latin typeface="ＭＳ ゴシック" panose="020B0609070205080204" pitchFamily="49" charset="-128"/>
                      <a:ea typeface="ＭＳ ゴシック" panose="020B0609070205080204" pitchFamily="49" charset="-128"/>
                    </a:rPr>
                    <a:t>障がい</a:t>
                  </a:r>
                  <a:r>
                    <a:rPr lang="ja-JP" altLang="en-US" sz="900" b="1" dirty="0">
                      <a:solidFill>
                        <a:schemeClr val="tx1"/>
                      </a:solidFill>
                      <a:latin typeface="ＭＳ ゴシック" panose="020B0609070205080204" pitchFamily="49" charset="-128"/>
                      <a:ea typeface="ＭＳ ゴシック" panose="020B0609070205080204" pitchFamily="49" charset="-128"/>
                    </a:rPr>
                    <a:t>者</a:t>
                  </a:r>
                  <a:endParaRPr lang="en-US" altLang="ja-JP" sz="900" b="1" dirty="0" smtClean="0">
                    <a:solidFill>
                      <a:schemeClr val="tx1"/>
                    </a:solidFill>
                    <a:latin typeface="ＭＳ ゴシック" panose="020B0609070205080204" pitchFamily="49" charset="-128"/>
                    <a:ea typeface="ＭＳ ゴシック" panose="020B0609070205080204" pitchFamily="49" charset="-128"/>
                  </a:endParaRPr>
                </a:p>
                <a:p>
                  <a:pPr algn="ctr"/>
                  <a:r>
                    <a:rPr lang="ja-JP" altLang="en-US" sz="900" b="1" dirty="0">
                      <a:solidFill>
                        <a:schemeClr val="tx1"/>
                      </a:solidFill>
                      <a:latin typeface="ＭＳ ゴシック" panose="020B0609070205080204" pitchFamily="49" charset="-128"/>
                      <a:ea typeface="ＭＳ ゴシック" panose="020B0609070205080204" pitchFamily="49" charset="-128"/>
                    </a:rPr>
                    <a:t>計画</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p:txBody>
            </p:sp>
            <p:sp>
              <p:nvSpPr>
                <p:cNvPr id="61" name="正方形/長方形 60"/>
                <p:cNvSpPr/>
                <p:nvPr/>
              </p:nvSpPr>
              <p:spPr>
                <a:xfrm>
                  <a:off x="879620" y="5008509"/>
                  <a:ext cx="452056" cy="807418"/>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900" b="1" dirty="0" err="1" smtClean="0">
                      <a:solidFill>
                        <a:schemeClr val="tx1"/>
                      </a:solidFill>
                      <a:latin typeface="ＭＳ ゴシック" panose="020B0609070205080204" pitchFamily="49" charset="-128"/>
                      <a:ea typeface="ＭＳ ゴシック" panose="020B0609070205080204" pitchFamily="49" charset="-128"/>
                    </a:rPr>
                    <a:t>障がい</a:t>
                  </a:r>
                  <a:endParaRPr lang="en-US" altLang="ja-JP" sz="900" b="1" dirty="0" smtClean="0">
                    <a:solidFill>
                      <a:schemeClr val="tx1"/>
                    </a:solidFill>
                    <a:latin typeface="ＭＳ ゴシック" panose="020B0609070205080204" pitchFamily="49" charset="-128"/>
                    <a:ea typeface="ＭＳ ゴシック" panose="020B0609070205080204" pitchFamily="49" charset="-128"/>
                  </a:endParaRPr>
                </a:p>
                <a:p>
                  <a:pPr algn="ctr"/>
                  <a:r>
                    <a:rPr lang="ja-JP" altLang="en-US" sz="900" b="1" dirty="0" smtClean="0">
                      <a:solidFill>
                        <a:schemeClr val="tx1"/>
                      </a:solidFill>
                      <a:latin typeface="ＭＳ ゴシック" panose="020B0609070205080204" pitchFamily="49" charset="-128"/>
                      <a:ea typeface="ＭＳ ゴシック" panose="020B0609070205080204" pitchFamily="49" charset="-128"/>
                    </a:rPr>
                    <a:t>福祉計画</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p:txBody>
            </p:sp>
            <p:sp>
              <p:nvSpPr>
                <p:cNvPr id="62" name="正方形/長方形 61"/>
                <p:cNvSpPr/>
                <p:nvPr/>
              </p:nvSpPr>
              <p:spPr>
                <a:xfrm>
                  <a:off x="879620" y="5815927"/>
                  <a:ext cx="452056" cy="807418"/>
                </a:xfrm>
                <a:prstGeom prst="rect">
                  <a:avLst/>
                </a:prstGeom>
                <a:solidFill>
                  <a:schemeClr val="bg1">
                    <a:lumMod val="8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900" b="1" dirty="0" err="1" smtClean="0">
                      <a:solidFill>
                        <a:schemeClr val="tx1"/>
                      </a:solidFill>
                      <a:latin typeface="ＭＳ ゴシック" panose="020B0609070205080204" pitchFamily="49" charset="-128"/>
                      <a:ea typeface="ＭＳ ゴシック" panose="020B0609070205080204" pitchFamily="49" charset="-128"/>
                    </a:rPr>
                    <a:t>障がい</a:t>
                  </a:r>
                  <a:r>
                    <a:rPr lang="ja-JP" altLang="en-US" sz="900" b="1" dirty="0" smtClean="0">
                      <a:solidFill>
                        <a:schemeClr val="tx1"/>
                      </a:solidFill>
                      <a:latin typeface="ＭＳ ゴシック" panose="020B0609070205080204" pitchFamily="49" charset="-128"/>
                      <a:ea typeface="ＭＳ ゴシック" panose="020B0609070205080204" pitchFamily="49" charset="-128"/>
                    </a:rPr>
                    <a:t>児</a:t>
                  </a:r>
                  <a:endParaRPr lang="en-US" altLang="ja-JP" sz="900" b="1" dirty="0" smtClean="0">
                    <a:solidFill>
                      <a:schemeClr val="tx1"/>
                    </a:solidFill>
                    <a:latin typeface="ＭＳ ゴシック" panose="020B0609070205080204" pitchFamily="49" charset="-128"/>
                    <a:ea typeface="ＭＳ ゴシック" panose="020B0609070205080204" pitchFamily="49" charset="-128"/>
                  </a:endParaRPr>
                </a:p>
                <a:p>
                  <a:pPr algn="ctr"/>
                  <a:r>
                    <a:rPr lang="ja-JP" altLang="en-US" sz="900" b="1" dirty="0" smtClean="0">
                      <a:solidFill>
                        <a:schemeClr val="tx1"/>
                      </a:solidFill>
                      <a:latin typeface="ＭＳ ゴシック" panose="020B0609070205080204" pitchFamily="49" charset="-128"/>
                      <a:ea typeface="ＭＳ ゴシック" panose="020B0609070205080204" pitchFamily="49" charset="-128"/>
                    </a:rPr>
                    <a:t>福祉計画</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p:txBody>
            </p:sp>
          </p:grpSp>
          <p:sp>
            <p:nvSpPr>
              <p:cNvPr id="63" name="正方形/長方形 62"/>
              <p:cNvSpPr/>
              <p:nvPr/>
            </p:nvSpPr>
            <p:spPr>
              <a:xfrm>
                <a:off x="1350043" y="4035027"/>
                <a:ext cx="6523880" cy="80433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p:txBody>
          </p:sp>
          <p:sp>
            <p:nvSpPr>
              <p:cNvPr id="65" name="正方形/長方形 64"/>
              <p:cNvSpPr/>
              <p:nvPr/>
            </p:nvSpPr>
            <p:spPr>
              <a:xfrm>
                <a:off x="1350043" y="4839366"/>
                <a:ext cx="6523880" cy="80741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p:txBody>
          </p:sp>
          <p:sp>
            <p:nvSpPr>
              <p:cNvPr id="66" name="正方形/長方形 65"/>
              <p:cNvSpPr/>
              <p:nvPr/>
            </p:nvSpPr>
            <p:spPr>
              <a:xfrm>
                <a:off x="1350043" y="5646784"/>
                <a:ext cx="6523880" cy="80126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p:txBody>
          </p:sp>
        </p:grpSp>
      </p:grpSp>
      <p:cxnSp>
        <p:nvCxnSpPr>
          <p:cNvPr id="25" name="直線コネクタ 24"/>
          <p:cNvCxnSpPr/>
          <p:nvPr/>
        </p:nvCxnSpPr>
        <p:spPr>
          <a:xfrm>
            <a:off x="884913" y="4044358"/>
            <a:ext cx="6975936"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3294133" y="3027730"/>
            <a:ext cx="0" cy="34296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右矢印 30"/>
          <p:cNvSpPr/>
          <p:nvPr/>
        </p:nvSpPr>
        <p:spPr>
          <a:xfrm>
            <a:off x="2001091" y="3367783"/>
            <a:ext cx="3250206" cy="55556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これまでのプラン</a:t>
            </a:r>
            <a:endParaRPr kumimoji="1" lang="ja-JP" altLang="en-US" b="1" dirty="0">
              <a:solidFill>
                <a:schemeClr val="bg1"/>
              </a:solidFill>
            </a:endParaRPr>
          </a:p>
        </p:txBody>
      </p:sp>
      <p:cxnSp>
        <p:nvCxnSpPr>
          <p:cNvPr id="26" name="直線コネクタ 25"/>
          <p:cNvCxnSpPr/>
          <p:nvPr/>
        </p:nvCxnSpPr>
        <p:spPr>
          <a:xfrm flipH="1">
            <a:off x="5251297" y="3027731"/>
            <a:ext cx="443" cy="34296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7208461" y="3027731"/>
            <a:ext cx="0" cy="34358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右矢印 48"/>
          <p:cNvSpPr/>
          <p:nvPr/>
        </p:nvSpPr>
        <p:spPr>
          <a:xfrm>
            <a:off x="1350487" y="4138481"/>
            <a:ext cx="6463504" cy="332910"/>
          </a:xfrm>
          <a:prstGeom prst="rightArrow">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第４次</a:t>
            </a:r>
            <a:r>
              <a:rPr kumimoji="1" lang="ja-JP" altLang="en-US" sz="900" dirty="0" err="1" smtClean="0">
                <a:solidFill>
                  <a:schemeClr val="tx1"/>
                </a:solidFill>
              </a:rPr>
              <a:t>障がい</a:t>
            </a:r>
            <a:r>
              <a:rPr kumimoji="1" lang="ja-JP" altLang="en-US" sz="900" dirty="0" smtClean="0">
                <a:solidFill>
                  <a:schemeClr val="tx1"/>
                </a:solidFill>
              </a:rPr>
              <a:t>者計画</a:t>
            </a:r>
            <a:endParaRPr kumimoji="1" lang="ja-JP" altLang="en-US" sz="900" dirty="0">
              <a:solidFill>
                <a:schemeClr val="tx1"/>
              </a:solidFill>
            </a:endParaRPr>
          </a:p>
        </p:txBody>
      </p:sp>
      <p:sp>
        <p:nvSpPr>
          <p:cNvPr id="81" name="正方形/長方形 80"/>
          <p:cNvSpPr/>
          <p:nvPr/>
        </p:nvSpPr>
        <p:spPr>
          <a:xfrm>
            <a:off x="5345718" y="4117253"/>
            <a:ext cx="2461220" cy="375366"/>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下矢印 81"/>
          <p:cNvSpPr/>
          <p:nvPr/>
        </p:nvSpPr>
        <p:spPr>
          <a:xfrm>
            <a:off x="6130738" y="4438398"/>
            <a:ext cx="360040" cy="136013"/>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27225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980728"/>
            <a:ext cx="8229600" cy="5544616"/>
          </a:xfrm>
        </p:spPr>
        <p:txBody>
          <a:bodyPr>
            <a:noAutofit/>
          </a:bodyPr>
          <a:lstStyle/>
          <a:p>
            <a:pPr marL="0" indent="0">
              <a:lnSpc>
                <a:spcPct val="150000"/>
              </a:lnSpc>
              <a:buNone/>
            </a:pPr>
            <a:r>
              <a:rPr lang="ja-JP" altLang="en-US" sz="1600" u="sng" dirty="0" smtClean="0">
                <a:latin typeface="HGSｺﾞｼｯｸM" panose="020B0600000000000000" pitchFamily="50" charset="-128"/>
                <a:ea typeface="HGSｺﾞｼｯｸM" panose="020B0600000000000000" pitchFamily="50" charset="-128"/>
              </a:rPr>
              <a:t>少子化の進展と人口減少社会の到来</a:t>
            </a:r>
            <a:endParaRPr lang="en-US" altLang="ja-JP" sz="1600" u="sng" dirty="0" smtClean="0">
              <a:latin typeface="HGSｺﾞｼｯｸM" panose="020B0600000000000000" pitchFamily="50" charset="-128"/>
              <a:ea typeface="HGSｺﾞｼｯｸM" panose="020B0600000000000000" pitchFamily="50" charset="-128"/>
            </a:endParaRPr>
          </a:p>
          <a:p>
            <a:pPr marL="0" indent="0">
              <a:lnSpc>
                <a:spcPct val="150000"/>
              </a:lnSpc>
              <a:buNone/>
            </a:pPr>
            <a:r>
              <a:rPr lang="ja-JP" altLang="en-US" sz="1600" dirty="0" smtClean="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大阪府の人口は、平成</a:t>
            </a:r>
            <a:r>
              <a:rPr lang="en-US" altLang="ja-JP" sz="1400" dirty="0" smtClean="0">
                <a:latin typeface="HGSｺﾞｼｯｸM" panose="020B0600000000000000" pitchFamily="50" charset="-128"/>
                <a:ea typeface="HGSｺﾞｼｯｸM" panose="020B0600000000000000" pitchFamily="50" charset="-128"/>
              </a:rPr>
              <a:t>27</a:t>
            </a:r>
            <a:r>
              <a:rPr lang="ja-JP" altLang="en-US" sz="1400" dirty="0" smtClean="0">
                <a:latin typeface="HGSｺﾞｼｯｸM" panose="020B0600000000000000" pitchFamily="50" charset="-128"/>
                <a:ea typeface="HGSｺﾞｼｯｸM" panose="020B0600000000000000" pitchFamily="50" charset="-128"/>
              </a:rPr>
              <a:t>年国勢調査によると</a:t>
            </a:r>
            <a:r>
              <a:rPr lang="en-US" altLang="ja-JP" sz="1400" dirty="0" smtClean="0">
                <a:latin typeface="HGSｺﾞｼｯｸM" panose="020B0600000000000000" pitchFamily="50" charset="-128"/>
                <a:ea typeface="HGSｺﾞｼｯｸM" panose="020B0600000000000000" pitchFamily="50" charset="-128"/>
              </a:rPr>
              <a:t>883</a:t>
            </a:r>
            <a:r>
              <a:rPr lang="ja-JP" altLang="en-US" sz="1400" dirty="0" smtClean="0">
                <a:latin typeface="HGSｺﾞｼｯｸM" panose="020B0600000000000000" pitchFamily="50" charset="-128"/>
                <a:ea typeface="HGSｺﾞｼｯｸM" panose="020B0600000000000000" pitchFamily="50" charset="-128"/>
              </a:rPr>
              <a:t>万</a:t>
            </a:r>
            <a:r>
              <a:rPr lang="en-US" altLang="ja-JP" sz="1400" dirty="0" smtClean="0">
                <a:latin typeface="HGSｺﾞｼｯｸM" panose="020B0600000000000000" pitchFamily="50" charset="-128"/>
                <a:ea typeface="HGSｺﾞｼｯｸM" panose="020B0600000000000000" pitchFamily="50" charset="-128"/>
              </a:rPr>
              <a:t>9,469</a:t>
            </a:r>
            <a:r>
              <a:rPr lang="ja-JP" altLang="en-US" sz="1400" dirty="0" smtClean="0">
                <a:latin typeface="HGSｺﾞｼｯｸM" panose="020B0600000000000000" pitchFamily="50" charset="-128"/>
                <a:ea typeface="HGSｺﾞｼｯｸM" panose="020B0600000000000000" pitchFamily="50" charset="-128"/>
              </a:rPr>
              <a:t>人で、平成</a:t>
            </a:r>
            <a:r>
              <a:rPr lang="en-US" altLang="ja-JP" sz="1400" dirty="0" smtClean="0">
                <a:latin typeface="HGSｺﾞｼｯｸM" panose="020B0600000000000000" pitchFamily="50" charset="-128"/>
                <a:ea typeface="HGSｺﾞｼｯｸM" panose="020B0600000000000000" pitchFamily="50" charset="-128"/>
              </a:rPr>
              <a:t>22</a:t>
            </a:r>
            <a:r>
              <a:rPr lang="ja-JP" altLang="en-US" sz="1400" dirty="0" smtClean="0">
                <a:latin typeface="HGSｺﾞｼｯｸM" panose="020B0600000000000000" pitchFamily="50" charset="-128"/>
                <a:ea typeface="HGSｺﾞｼｯｸM" panose="020B0600000000000000" pitchFamily="50" charset="-128"/>
              </a:rPr>
              <a:t>年の同調査に比べて、</a:t>
            </a:r>
            <a:r>
              <a:rPr lang="en-US" altLang="ja-JP" sz="1400" dirty="0" smtClean="0">
                <a:latin typeface="HGSｺﾞｼｯｸM" panose="020B0600000000000000" pitchFamily="50" charset="-128"/>
                <a:ea typeface="HGSｺﾞｼｯｸM" panose="020B0600000000000000" pitchFamily="50" charset="-128"/>
              </a:rPr>
              <a:t>2</a:t>
            </a:r>
            <a:r>
              <a:rPr lang="ja-JP" altLang="en-US" sz="1400" dirty="0" smtClean="0">
                <a:latin typeface="HGSｺﾞｼｯｸM" panose="020B0600000000000000" pitchFamily="50" charset="-128"/>
                <a:ea typeface="HGSｺﾞｼｯｸM" panose="020B0600000000000000" pitchFamily="50" charset="-128"/>
              </a:rPr>
              <a:t>万</a:t>
            </a:r>
            <a:r>
              <a:rPr lang="en-US" altLang="ja-JP" sz="1400" dirty="0" smtClean="0">
                <a:latin typeface="HGSｺﾞｼｯｸM" panose="020B0600000000000000" pitchFamily="50" charset="-128"/>
                <a:ea typeface="HGSｺﾞｼｯｸM" panose="020B0600000000000000" pitchFamily="50" charset="-128"/>
              </a:rPr>
              <a:t>5,776</a:t>
            </a:r>
            <a:r>
              <a:rPr lang="ja-JP" altLang="en-US" sz="1400" dirty="0" smtClean="0">
                <a:latin typeface="HGSｺﾞｼｯｸM" panose="020B0600000000000000" pitchFamily="50" charset="-128"/>
                <a:ea typeface="HGSｺﾞｼｯｸM" panose="020B0600000000000000" pitchFamily="50" charset="-128"/>
              </a:rPr>
              <a:t>人、率にして</a:t>
            </a:r>
            <a:r>
              <a:rPr lang="en-US" altLang="ja-JP" sz="1400" dirty="0" smtClean="0">
                <a:latin typeface="HGSｺﾞｼｯｸM" panose="020B0600000000000000" pitchFamily="50" charset="-128"/>
                <a:ea typeface="HGSｺﾞｼｯｸM" panose="020B0600000000000000" pitchFamily="50" charset="-128"/>
              </a:rPr>
              <a:t>0.29%</a:t>
            </a:r>
            <a:r>
              <a:rPr lang="ja-JP" altLang="en-US" sz="1400" dirty="0" smtClean="0">
                <a:latin typeface="HGSｺﾞｼｯｸM" panose="020B0600000000000000" pitchFamily="50" charset="-128"/>
                <a:ea typeface="HGSｺﾞｼｯｸM" panose="020B0600000000000000" pitchFamily="50" charset="-128"/>
              </a:rPr>
              <a:t>の減少となり、昭和</a:t>
            </a:r>
            <a:r>
              <a:rPr lang="en-US" altLang="ja-JP" sz="1400" dirty="0" smtClean="0">
                <a:latin typeface="HGSｺﾞｼｯｸM" panose="020B0600000000000000" pitchFamily="50" charset="-128"/>
                <a:ea typeface="HGSｺﾞｼｯｸM" panose="020B0600000000000000" pitchFamily="50" charset="-128"/>
              </a:rPr>
              <a:t>22</a:t>
            </a:r>
            <a:r>
              <a:rPr lang="ja-JP" altLang="en-US" sz="1400" dirty="0" smtClean="0">
                <a:latin typeface="HGSｺﾞｼｯｸM" panose="020B0600000000000000" pitchFamily="50" charset="-128"/>
                <a:ea typeface="HGSｺﾞｼｯｸM" panose="020B0600000000000000" pitchFamily="50" charset="-128"/>
              </a:rPr>
              <a:t>年の臨時国勢調査以降、</a:t>
            </a:r>
            <a:r>
              <a:rPr lang="en-US" altLang="ja-JP" sz="1400" dirty="0" smtClean="0">
                <a:latin typeface="HGSｺﾞｼｯｸM" panose="020B0600000000000000" pitchFamily="50" charset="-128"/>
                <a:ea typeface="HGSｺﾞｼｯｸM" panose="020B0600000000000000" pitchFamily="50" charset="-128"/>
              </a:rPr>
              <a:t>68</a:t>
            </a:r>
            <a:r>
              <a:rPr lang="ja-JP" altLang="en-US" sz="1400" dirty="0" smtClean="0">
                <a:latin typeface="HGSｺﾞｼｯｸM" panose="020B0600000000000000" pitchFamily="50" charset="-128"/>
                <a:ea typeface="HGSｺﾞｼｯｸM" panose="020B0600000000000000" pitchFamily="50" charset="-128"/>
              </a:rPr>
              <a:t>年ぶりに減少に転じました。また平成</a:t>
            </a:r>
            <a:r>
              <a:rPr lang="en-US" altLang="ja-JP" sz="1400" dirty="0" smtClean="0">
                <a:latin typeface="HGSｺﾞｼｯｸM" panose="020B0600000000000000" pitchFamily="50" charset="-128"/>
                <a:ea typeface="HGSｺﾞｼｯｸM" panose="020B0600000000000000" pitchFamily="50" charset="-128"/>
              </a:rPr>
              <a:t>52</a:t>
            </a:r>
            <a:r>
              <a:rPr lang="ja-JP" altLang="en-US" sz="1400" dirty="0" smtClean="0">
                <a:latin typeface="HGSｺﾞｼｯｸM" panose="020B0600000000000000" pitchFamily="50" charset="-128"/>
                <a:ea typeface="HGSｺﾞｼｯｸM" panose="020B0600000000000000" pitchFamily="50" charset="-128"/>
              </a:rPr>
              <a:t>年には</a:t>
            </a:r>
            <a:r>
              <a:rPr lang="en-US" altLang="ja-JP" sz="1400" dirty="0" smtClean="0">
                <a:latin typeface="HGSｺﾞｼｯｸM" panose="020B0600000000000000" pitchFamily="50" charset="-128"/>
                <a:ea typeface="HGSｺﾞｼｯｸM" panose="020B0600000000000000" pitchFamily="50" charset="-128"/>
              </a:rPr>
              <a:t>750</a:t>
            </a:r>
            <a:r>
              <a:rPr lang="ja-JP" altLang="en-US" sz="1400" dirty="0" smtClean="0">
                <a:latin typeface="HGSｺﾞｼｯｸM" panose="020B0600000000000000" pitchFamily="50" charset="-128"/>
                <a:ea typeface="HGSｺﾞｼｯｸM" panose="020B0600000000000000" pitchFamily="50" charset="-128"/>
              </a:rPr>
              <a:t>万人に</a:t>
            </a:r>
            <a:r>
              <a:rPr lang="ja-JP" altLang="en-US" sz="1400" dirty="0">
                <a:latin typeface="HGSｺﾞｼｯｸM" panose="020B0600000000000000" pitchFamily="50" charset="-128"/>
                <a:ea typeface="HGSｺﾞｼｯｸM" panose="020B0600000000000000" pitchFamily="50" charset="-128"/>
              </a:rPr>
              <a:t>なる（大阪府人口減少社会白書 　</a:t>
            </a:r>
            <a:r>
              <a:rPr lang="en-US" altLang="ja-JP" sz="1400" dirty="0">
                <a:latin typeface="HGSｺﾞｼｯｸM" panose="020B0600000000000000" pitchFamily="50" charset="-128"/>
                <a:ea typeface="HGSｺﾞｼｯｸM" panose="020B0600000000000000" pitchFamily="50" charset="-128"/>
              </a:rPr>
              <a:t>H26.6</a:t>
            </a:r>
            <a:r>
              <a:rPr lang="ja-JP" altLang="en-US" sz="1400" dirty="0">
                <a:latin typeface="HGSｺﾞｼｯｸM" panose="020B0600000000000000" pitchFamily="50" charset="-128"/>
                <a:ea typeface="HGSｺﾞｼｯｸM" panose="020B0600000000000000" pitchFamily="50" charset="-128"/>
              </a:rPr>
              <a:t>改訂版）と</a:t>
            </a:r>
            <a:r>
              <a:rPr lang="ja-JP" altLang="en-US" sz="1400" dirty="0" smtClean="0">
                <a:latin typeface="HGSｺﾞｼｯｸM" panose="020B0600000000000000" pitchFamily="50" charset="-128"/>
                <a:ea typeface="HGSｺﾞｼｯｸM" panose="020B0600000000000000" pitchFamily="50" charset="-128"/>
              </a:rPr>
              <a:t>予測されています。</a:t>
            </a:r>
            <a:endParaRPr lang="en-US" altLang="ja-JP" sz="1400" dirty="0" smtClean="0">
              <a:latin typeface="HGSｺﾞｼｯｸM" panose="020B0600000000000000" pitchFamily="50" charset="-128"/>
              <a:ea typeface="HGSｺﾞｼｯｸM" panose="020B0600000000000000" pitchFamily="50" charset="-128"/>
            </a:endParaRPr>
          </a:p>
          <a:p>
            <a:pPr marL="0" indent="0">
              <a:lnSpc>
                <a:spcPct val="150000"/>
              </a:lnSpc>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こうした人口減少が見込まれる局面において、支援の対象とすべき発達障がい児者の数をどのように考えるべきでしょうか。これまでの研究や報告によっても発達障がいの出現率自体に大きな幅がありますが、この幅が一定だとすると、人口減少のペースに応じて支援対象も減少することが基本と考えられます。</a:t>
            </a:r>
            <a:endParaRPr lang="en-US" altLang="ja-JP" sz="1400" dirty="0" smtClean="0">
              <a:latin typeface="HGSｺﾞｼｯｸM" panose="020B0600000000000000" pitchFamily="50" charset="-128"/>
              <a:ea typeface="HGSｺﾞｼｯｸM" panose="020B0600000000000000" pitchFamily="50" charset="-128"/>
            </a:endParaRPr>
          </a:p>
          <a:p>
            <a:pPr marL="0" indent="0">
              <a:lnSpc>
                <a:spcPct val="150000"/>
              </a:lnSpc>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その上で、合理的配慮が進み、特別な支援がなくとも日常生活に支障を感じない人が増えれば、支援の対象はより減少すると考えることができます。しかし一方で、支援体制が整うことで本来受けるべき支援が受けられるようになること等によって、支援対象が増加することも考えられます。</a:t>
            </a:r>
            <a:endParaRPr lang="en-US" altLang="ja-JP" sz="1400" dirty="0" smtClean="0">
              <a:latin typeface="HGSｺﾞｼｯｸM" panose="020B0600000000000000" pitchFamily="50" charset="-128"/>
              <a:ea typeface="HGSｺﾞｼｯｸM" panose="020B0600000000000000" pitchFamily="50" charset="-128"/>
            </a:endParaRPr>
          </a:p>
          <a:p>
            <a:pPr marL="0" indent="0">
              <a:lnSpc>
                <a:spcPct val="150000"/>
              </a:lnSpc>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このように、増減それぞれの要素が考えられますが、支援体制が整いつつある現状や、今後の研究や調査によって現在把握されている以上の発達障がい児者が存在する可能性もあることに鑑み、本プランにおいては支援対象者は減少しないと想定し、支援の対象とすべき発達障がい児者の考え方、数については次頁のとおり前プランを踏襲する</a:t>
            </a:r>
            <a:r>
              <a:rPr lang="ja-JP" altLang="en-US" sz="1400" dirty="0">
                <a:latin typeface="HGSｺﾞｼｯｸM" panose="020B0600000000000000" pitchFamily="50" charset="-128"/>
                <a:ea typeface="HGSｺﾞｼｯｸM" panose="020B0600000000000000" pitchFamily="50" charset="-128"/>
              </a:rPr>
              <a:t>ことと</a:t>
            </a:r>
            <a:r>
              <a:rPr lang="ja-JP" altLang="en-US" sz="1400" dirty="0" smtClean="0">
                <a:latin typeface="HGSｺﾞｼｯｸM" panose="020B0600000000000000" pitchFamily="50" charset="-128"/>
                <a:ea typeface="HGSｺﾞｼｯｸM" panose="020B0600000000000000" pitchFamily="50" charset="-128"/>
              </a:rPr>
              <a:t>します。</a:t>
            </a:r>
            <a:endParaRPr lang="en-US" altLang="ja-JP" sz="1400" dirty="0" smtClean="0">
              <a:latin typeface="HGSｺﾞｼｯｸM" panose="020B0600000000000000" pitchFamily="50" charset="-128"/>
              <a:ea typeface="HGSｺﾞｼｯｸM" panose="020B0600000000000000" pitchFamily="50" charset="-128"/>
            </a:endParaRPr>
          </a:p>
        </p:txBody>
      </p:sp>
      <p:sp>
        <p:nvSpPr>
          <p:cNvPr id="5" name="コンテンツ プレースホルダー 2"/>
          <p:cNvSpPr txBox="1">
            <a:spLocks/>
          </p:cNvSpPr>
          <p:nvPr/>
        </p:nvSpPr>
        <p:spPr>
          <a:xfrm>
            <a:off x="450194" y="476672"/>
            <a:ext cx="8229600"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u"/>
            </a:pPr>
            <a:r>
              <a:rPr lang="ja-JP" altLang="en-US" sz="1600" dirty="0" smtClean="0">
                <a:latin typeface="HGSｺﾞｼｯｸM" panose="020B0600000000000000" pitchFamily="50" charset="-128"/>
                <a:ea typeface="HGSｺﾞｼｯｸM" panose="020B0600000000000000" pitchFamily="50" charset="-128"/>
              </a:rPr>
              <a:t>新しいプランの策定にあたり踏まえるべき社会状況等の変化</a:t>
            </a:r>
            <a:endParaRPr lang="en-US" altLang="ja-JP" sz="1600" dirty="0">
              <a:latin typeface="HGSｺﾞｼｯｸM" panose="020B0600000000000000" pitchFamily="50" charset="-128"/>
              <a:ea typeface="HGS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p>
            <a:r>
              <a:rPr kumimoji="1" lang="en-US" altLang="ja-JP" dirty="0" smtClean="0"/>
              <a:t>4</a:t>
            </a:r>
            <a:endParaRPr kumimoji="1" lang="ja-JP" altLang="en-US" dirty="0"/>
          </a:p>
        </p:txBody>
      </p:sp>
    </p:spTree>
    <p:extLst>
      <p:ext uri="{BB962C8B-B14F-4D97-AF65-F5344CB8AC3E}">
        <p14:creationId xmlns:p14="http://schemas.microsoft.com/office/powerpoint/2010/main" val="1118409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サブタイトル 2"/>
          <p:cNvSpPr>
            <a:spLocks noGrp="1"/>
          </p:cNvSpPr>
          <p:nvPr>
            <p:ph type="subTitle" idx="1"/>
          </p:nvPr>
        </p:nvSpPr>
        <p:spPr>
          <a:xfrm>
            <a:off x="392113" y="188640"/>
            <a:ext cx="8353425" cy="6480720"/>
          </a:xfrm>
          <a:ln w="12700">
            <a:solidFill>
              <a:schemeClr val="accent1">
                <a:shade val="50000"/>
              </a:schemeClr>
            </a:solidFill>
          </a:ln>
        </p:spPr>
        <p:txBody>
          <a:bodyPr rIns="93600">
            <a:normAutofit fontScale="85000" lnSpcReduction="20000"/>
          </a:bodyPr>
          <a:lstStyle/>
          <a:p>
            <a:pPr algn="l">
              <a:defRPr/>
            </a:pPr>
            <a:endParaRPr lang="en-US" altLang="ja-JP" sz="1200" dirty="0" smtClean="0">
              <a:solidFill>
                <a:schemeClr val="tx1"/>
              </a:solidFill>
            </a:endParaRPr>
          </a:p>
          <a:p>
            <a:pPr>
              <a:defRPr/>
            </a:pPr>
            <a:r>
              <a:rPr lang="ja-JP" altLang="en-US" sz="1700" b="1" u="sng" dirty="0">
                <a:solidFill>
                  <a:prstClr val="black"/>
                </a:solidFill>
                <a:latin typeface="HGSｺﾞｼｯｸM" panose="020B0600000000000000" pitchFamily="50" charset="-128"/>
                <a:ea typeface="HGSｺﾞｼｯｸM" panose="020B0600000000000000" pitchFamily="50" charset="-128"/>
              </a:rPr>
              <a:t>支援の対象とすべき発達障がい児者について</a:t>
            </a:r>
            <a:endParaRPr lang="en-US" altLang="ja-JP" sz="1200" u="sng" dirty="0" smtClean="0">
              <a:solidFill>
                <a:schemeClr val="tx1"/>
              </a:solidFill>
            </a:endParaRPr>
          </a:p>
          <a:p>
            <a:pPr algn="l">
              <a:defRPr/>
            </a:pPr>
            <a:endParaRPr lang="en-US" altLang="ja-JP" sz="1200" dirty="0">
              <a:solidFill>
                <a:schemeClr val="tx1"/>
              </a:solidFill>
            </a:endParaRPr>
          </a:p>
          <a:p>
            <a:pPr algn="l">
              <a:defRPr/>
            </a:pPr>
            <a:r>
              <a:rPr lang="ja-JP" altLang="en-US" sz="1200" dirty="0" smtClean="0">
                <a:solidFill>
                  <a:schemeClr val="tx1"/>
                </a:solidFill>
              </a:rPr>
              <a:t>（</a:t>
            </a:r>
            <a:r>
              <a:rPr lang="ja-JP" altLang="en-US" sz="1200" dirty="0">
                <a:solidFill>
                  <a:schemeClr val="tx1"/>
                </a:solidFill>
              </a:rPr>
              <a:t>１</a:t>
            </a:r>
            <a:r>
              <a:rPr lang="ja-JP" altLang="en-US" sz="1200" dirty="0" smtClean="0">
                <a:solidFill>
                  <a:schemeClr val="tx1"/>
                </a:solidFill>
              </a:rPr>
              <a:t>）発達障がいに関する調査研究の現状と大阪府で推定される発達障がい児者の数</a:t>
            </a:r>
            <a:endParaRPr lang="en-US" altLang="ja-JP" sz="1200" dirty="0" smtClean="0">
              <a:solidFill>
                <a:schemeClr val="tx1"/>
              </a:solidFill>
            </a:endParaRPr>
          </a:p>
          <a:p>
            <a:pPr algn="l">
              <a:defRPr/>
            </a:pPr>
            <a:r>
              <a:rPr lang="ja-JP" altLang="en-US" sz="1200" dirty="0" smtClean="0">
                <a:solidFill>
                  <a:schemeClr val="tx1"/>
                </a:solidFill>
              </a:rPr>
              <a:t>　</a:t>
            </a:r>
            <a:endParaRPr lang="en-US" altLang="ja-JP" sz="1200" dirty="0">
              <a:solidFill>
                <a:schemeClr val="tx1"/>
              </a:solidFill>
            </a:endParaRPr>
          </a:p>
          <a:p>
            <a:pPr marL="171450" indent="-171450" algn="l">
              <a:buFont typeface="Wingdings" panose="05000000000000000000" pitchFamily="2" charset="2"/>
              <a:buChar char="l"/>
              <a:defRPr/>
            </a:pPr>
            <a:r>
              <a:rPr lang="ja-JP" altLang="en-US" sz="1200" dirty="0">
                <a:solidFill>
                  <a:schemeClr val="tx1"/>
                </a:solidFill>
              </a:rPr>
              <a:t>広汎性発達障がい（自閉症スペクトラム</a:t>
            </a:r>
            <a:r>
              <a:rPr lang="ja-JP" altLang="en-US" sz="1200" dirty="0" err="1">
                <a:solidFill>
                  <a:schemeClr val="tx1"/>
                </a:solidFill>
              </a:rPr>
              <a:t>障がい</a:t>
            </a:r>
            <a:r>
              <a:rPr lang="ja-JP" altLang="en-US" sz="1200" dirty="0">
                <a:solidFill>
                  <a:schemeClr val="tx1"/>
                </a:solidFill>
              </a:rPr>
              <a:t>）の出現率は、人口の１～</a:t>
            </a:r>
            <a:r>
              <a:rPr lang="ja-JP" altLang="en-US" sz="1200" dirty="0" smtClean="0">
                <a:solidFill>
                  <a:schemeClr val="tx1"/>
                </a:solidFill>
              </a:rPr>
              <a:t>２％程度と見られている。（</a:t>
            </a:r>
            <a:r>
              <a:rPr lang="ja-JP" altLang="en-US" sz="1200" dirty="0">
                <a:solidFill>
                  <a:schemeClr val="tx1"/>
                </a:solidFill>
              </a:rPr>
              <a:t>厚生</a:t>
            </a:r>
            <a:r>
              <a:rPr lang="ja-JP" altLang="en-US" sz="1200" dirty="0" smtClean="0">
                <a:solidFill>
                  <a:schemeClr val="tx1"/>
                </a:solidFill>
              </a:rPr>
              <a:t>労働省「みんなのメンタルヘルス総合サイト」より）これ</a:t>
            </a:r>
            <a:r>
              <a:rPr lang="ja-JP" altLang="en-US" sz="1200" dirty="0">
                <a:solidFill>
                  <a:schemeClr val="tx1"/>
                </a:solidFill>
              </a:rPr>
              <a:t>を大阪府</a:t>
            </a:r>
            <a:r>
              <a:rPr lang="ja-JP" altLang="en-US" sz="1200" dirty="0" smtClean="0">
                <a:solidFill>
                  <a:schemeClr val="tx1"/>
                </a:solidFill>
              </a:rPr>
              <a:t>の人口（平成</a:t>
            </a:r>
            <a:r>
              <a:rPr lang="en-US" altLang="ja-JP" sz="1200" dirty="0" smtClean="0">
                <a:solidFill>
                  <a:schemeClr val="tx1"/>
                </a:solidFill>
              </a:rPr>
              <a:t>27</a:t>
            </a:r>
            <a:r>
              <a:rPr lang="ja-JP" altLang="en-US" sz="1200" dirty="0" smtClean="0">
                <a:solidFill>
                  <a:schemeClr val="tx1"/>
                </a:solidFill>
              </a:rPr>
              <a:t>年国勢調査：</a:t>
            </a:r>
            <a:r>
              <a:rPr lang="en-US" altLang="ja-JP" sz="1200" dirty="0" smtClean="0">
                <a:solidFill>
                  <a:schemeClr val="tx1"/>
                </a:solidFill>
              </a:rPr>
              <a:t>884</a:t>
            </a:r>
            <a:r>
              <a:rPr lang="ja-JP" altLang="en-US" sz="1200" dirty="0" smtClean="0">
                <a:solidFill>
                  <a:schemeClr val="tx1"/>
                </a:solidFill>
              </a:rPr>
              <a:t>万人）に当てはめると、府内で</a:t>
            </a:r>
            <a:r>
              <a:rPr lang="en-US" altLang="ja-JP" sz="1200" b="1" u="sng" dirty="0" smtClean="0">
                <a:solidFill>
                  <a:schemeClr val="tx1"/>
                </a:solidFill>
              </a:rPr>
              <a:t>89,000</a:t>
            </a:r>
            <a:r>
              <a:rPr lang="ja-JP" altLang="en-US" sz="1200" b="1" u="sng" dirty="0" smtClean="0">
                <a:solidFill>
                  <a:schemeClr val="tx1"/>
                </a:solidFill>
              </a:rPr>
              <a:t>～</a:t>
            </a:r>
            <a:r>
              <a:rPr lang="en-US" altLang="ja-JP" sz="1200" b="1" u="sng" dirty="0" smtClean="0">
                <a:solidFill>
                  <a:schemeClr val="tx1"/>
                </a:solidFill>
              </a:rPr>
              <a:t>177,000</a:t>
            </a:r>
            <a:r>
              <a:rPr lang="ja-JP" altLang="en-US" sz="1200" b="1" u="sng" dirty="0" smtClean="0">
                <a:solidFill>
                  <a:schemeClr val="tx1"/>
                </a:solidFill>
              </a:rPr>
              <a:t>人</a:t>
            </a:r>
            <a:r>
              <a:rPr lang="ja-JP" altLang="en-US" sz="1200" b="1" u="sng" dirty="0">
                <a:solidFill>
                  <a:schemeClr val="tx1"/>
                </a:solidFill>
              </a:rPr>
              <a:t>程度</a:t>
            </a:r>
            <a:r>
              <a:rPr lang="ja-JP" altLang="en-US" sz="1200" dirty="0" smtClean="0">
                <a:solidFill>
                  <a:schemeClr val="tx1"/>
                </a:solidFill>
              </a:rPr>
              <a:t>の存在が</a:t>
            </a:r>
            <a:r>
              <a:rPr lang="ja-JP" altLang="en-US" sz="1200" dirty="0">
                <a:solidFill>
                  <a:schemeClr val="tx1"/>
                </a:solidFill>
              </a:rPr>
              <a:t>想定される</a:t>
            </a:r>
            <a:r>
              <a:rPr lang="ja-JP" altLang="en-US" sz="1200" dirty="0" smtClean="0">
                <a:solidFill>
                  <a:schemeClr val="tx1"/>
                </a:solidFill>
              </a:rPr>
              <a:t>。</a:t>
            </a:r>
            <a:endParaRPr lang="en-US" altLang="ja-JP" sz="1200" dirty="0" smtClean="0">
              <a:solidFill>
                <a:schemeClr val="tx1"/>
              </a:solidFill>
            </a:endParaRPr>
          </a:p>
          <a:p>
            <a:pPr algn="l">
              <a:defRPr/>
            </a:pPr>
            <a:r>
              <a:rPr lang="ja-JP" altLang="en-US" sz="1200" dirty="0">
                <a:solidFill>
                  <a:schemeClr val="tx1"/>
                </a:solidFill>
              </a:rPr>
              <a:t>　</a:t>
            </a:r>
            <a:r>
              <a:rPr lang="ja-JP" altLang="en-US" sz="1200" dirty="0" smtClean="0">
                <a:solidFill>
                  <a:schemeClr val="tx1"/>
                </a:solidFill>
              </a:rPr>
              <a:t>　なお、注意欠陥</a:t>
            </a:r>
            <a:r>
              <a:rPr lang="en-US" altLang="ja-JP" sz="1200" dirty="0" smtClean="0">
                <a:solidFill>
                  <a:schemeClr val="tx1"/>
                </a:solidFill>
              </a:rPr>
              <a:t>/</a:t>
            </a:r>
            <a:r>
              <a:rPr lang="ja-JP" altLang="en-US" sz="1200" dirty="0" smtClean="0">
                <a:solidFill>
                  <a:schemeClr val="tx1"/>
                </a:solidFill>
              </a:rPr>
              <a:t>多動性</a:t>
            </a:r>
            <a:r>
              <a:rPr lang="ja-JP" altLang="en-US" sz="1200" dirty="0" err="1" smtClean="0">
                <a:solidFill>
                  <a:schemeClr val="tx1"/>
                </a:solidFill>
              </a:rPr>
              <a:t>障がいは</a:t>
            </a:r>
            <a:r>
              <a:rPr lang="ja-JP" altLang="en-US" sz="1200" dirty="0" smtClean="0">
                <a:solidFill>
                  <a:schemeClr val="tx1"/>
                </a:solidFill>
                <a:latin typeface="+mn-ea"/>
              </a:rPr>
              <a:t>学童期</a:t>
            </a:r>
            <a:r>
              <a:rPr lang="ja-JP" altLang="en-US" sz="1200" dirty="0">
                <a:solidFill>
                  <a:schemeClr val="tx1"/>
                </a:solidFill>
                <a:latin typeface="+mn-ea"/>
              </a:rPr>
              <a:t>の</a:t>
            </a:r>
            <a:r>
              <a:rPr lang="ja-JP" altLang="en-US" sz="1200" dirty="0" smtClean="0">
                <a:solidFill>
                  <a:schemeClr val="tx1"/>
                </a:solidFill>
                <a:latin typeface="+mn-ea"/>
              </a:rPr>
              <a:t>子どもの３～７％、学習障がいは人口の２～</a:t>
            </a:r>
            <a:r>
              <a:rPr lang="en-US" altLang="ja-JP" sz="1200" dirty="0" smtClean="0">
                <a:solidFill>
                  <a:schemeClr val="tx1"/>
                </a:solidFill>
                <a:latin typeface="+mn-ea"/>
              </a:rPr>
              <a:t>10</a:t>
            </a:r>
            <a:r>
              <a:rPr lang="ja-JP" altLang="en-US" sz="1200" dirty="0" smtClean="0">
                <a:solidFill>
                  <a:schemeClr val="tx1"/>
                </a:solidFill>
                <a:latin typeface="+mn-ea"/>
              </a:rPr>
              <a:t>％程度存在するものと見られている。（同サイトより）</a:t>
            </a:r>
            <a:endParaRPr lang="en-US" altLang="ja-JP" sz="1200" dirty="0" smtClean="0">
              <a:solidFill>
                <a:schemeClr val="tx1"/>
              </a:solidFill>
              <a:latin typeface="+mn-ea"/>
            </a:endParaRPr>
          </a:p>
          <a:p>
            <a:pPr marL="171450" indent="-171450" algn="l">
              <a:lnSpc>
                <a:spcPts val="600"/>
              </a:lnSpc>
              <a:buFont typeface="Wingdings" panose="05000000000000000000" pitchFamily="2" charset="2"/>
              <a:buChar char="l"/>
              <a:defRPr/>
            </a:pPr>
            <a:endParaRPr lang="en-US" altLang="ja-JP" sz="1200" dirty="0" smtClean="0">
              <a:solidFill>
                <a:schemeClr val="tx1"/>
              </a:solidFill>
            </a:endParaRPr>
          </a:p>
          <a:p>
            <a:pPr marL="171450" indent="-171450" algn="l">
              <a:buFont typeface="Wingdings" panose="05000000000000000000" pitchFamily="2" charset="2"/>
              <a:buChar char="l"/>
              <a:defRPr/>
            </a:pPr>
            <a:r>
              <a:rPr lang="ja-JP" altLang="en-US" sz="1200" dirty="0" smtClean="0">
                <a:solidFill>
                  <a:schemeClr val="tx1"/>
                </a:solidFill>
              </a:rPr>
              <a:t>文部科学省「通常の学級に在籍する発達障害の可能性のある特別な教育的支援を必要とする児童生徒に関する調査（平成</a:t>
            </a:r>
            <a:r>
              <a:rPr lang="en-US" altLang="ja-JP" sz="1200" dirty="0" smtClean="0">
                <a:solidFill>
                  <a:schemeClr val="tx1"/>
                </a:solidFill>
              </a:rPr>
              <a:t>24</a:t>
            </a:r>
            <a:r>
              <a:rPr lang="ja-JP" altLang="en-US" sz="1200" dirty="0" smtClean="0">
                <a:solidFill>
                  <a:schemeClr val="tx1"/>
                </a:solidFill>
              </a:rPr>
              <a:t>年</a:t>
            </a:r>
            <a:r>
              <a:rPr lang="ja-JP" altLang="en-US" sz="1200" dirty="0">
                <a:solidFill>
                  <a:schemeClr val="tx1"/>
                </a:solidFill>
              </a:rPr>
              <a:t>）</a:t>
            </a:r>
            <a:r>
              <a:rPr lang="ja-JP" altLang="en-US" sz="1200" dirty="0" smtClean="0">
                <a:solidFill>
                  <a:schemeClr val="tx1"/>
                </a:solidFill>
              </a:rPr>
              <a:t>」では、</a:t>
            </a:r>
            <a:endParaRPr lang="en-US" altLang="ja-JP" sz="1200" dirty="0" smtClean="0">
              <a:solidFill>
                <a:schemeClr val="tx1"/>
              </a:solidFill>
            </a:endParaRPr>
          </a:p>
          <a:p>
            <a:pPr algn="l">
              <a:defRPr/>
            </a:pPr>
            <a:r>
              <a:rPr lang="ja-JP" altLang="en-US" sz="1200" dirty="0" smtClean="0">
                <a:solidFill>
                  <a:schemeClr val="tx1"/>
                </a:solidFill>
              </a:rPr>
              <a:t>　　「知的発達に遅れはないものの、学習面又は行動面で著しい困難を示す（発達障がいの可能性があり特別な教育的支援を必要とする）」とされた</a:t>
            </a:r>
            <a:endParaRPr lang="en-US" altLang="ja-JP" sz="1200" dirty="0" smtClean="0">
              <a:solidFill>
                <a:schemeClr val="tx1"/>
              </a:solidFill>
            </a:endParaRPr>
          </a:p>
          <a:p>
            <a:pPr algn="l">
              <a:defRPr/>
            </a:pPr>
            <a:r>
              <a:rPr lang="ja-JP" altLang="en-US" sz="1200" dirty="0">
                <a:solidFill>
                  <a:schemeClr val="tx1"/>
                </a:solidFill>
              </a:rPr>
              <a:t>　</a:t>
            </a:r>
            <a:r>
              <a:rPr lang="ja-JP" altLang="en-US" sz="1200" dirty="0" smtClean="0">
                <a:solidFill>
                  <a:schemeClr val="tx1"/>
                </a:solidFill>
              </a:rPr>
              <a:t>　公立小中学校の児童生徒の割合は、６．５％と報告されている。</a:t>
            </a:r>
            <a:endParaRPr lang="en-US" altLang="ja-JP" sz="1200" dirty="0" smtClean="0">
              <a:solidFill>
                <a:schemeClr val="tx1"/>
              </a:solidFill>
            </a:endParaRPr>
          </a:p>
          <a:p>
            <a:pPr algn="l">
              <a:defRPr/>
            </a:pPr>
            <a:endParaRPr lang="en-US" altLang="ja-JP" sz="1200" dirty="0">
              <a:solidFill>
                <a:schemeClr val="tx1"/>
              </a:solidFill>
            </a:endParaRPr>
          </a:p>
          <a:p>
            <a:pPr algn="l">
              <a:defRPr/>
            </a:pPr>
            <a:r>
              <a:rPr lang="ja-JP" altLang="en-US" sz="1200" dirty="0" smtClean="0">
                <a:solidFill>
                  <a:schemeClr val="tx1"/>
                </a:solidFill>
              </a:rPr>
              <a:t>　</a:t>
            </a:r>
            <a:endParaRPr lang="en-US" altLang="ja-JP" sz="1200" dirty="0" smtClean="0">
              <a:solidFill>
                <a:schemeClr val="tx1"/>
              </a:solidFill>
            </a:endParaRPr>
          </a:p>
          <a:p>
            <a:pPr algn="l">
              <a:defRPr/>
            </a:pPr>
            <a:r>
              <a:rPr lang="ja-JP" altLang="en-US" sz="1200" dirty="0">
                <a:solidFill>
                  <a:schemeClr val="tx1"/>
                </a:solidFill>
              </a:rPr>
              <a:t>　</a:t>
            </a:r>
            <a:r>
              <a:rPr lang="ja-JP" altLang="en-US" sz="1200" dirty="0" smtClean="0">
                <a:solidFill>
                  <a:schemeClr val="tx1"/>
                </a:solidFill>
              </a:rPr>
              <a:t>　</a:t>
            </a:r>
            <a:endParaRPr lang="en-US" altLang="ja-JP" sz="1200" dirty="0" smtClean="0">
              <a:solidFill>
                <a:schemeClr val="tx1"/>
              </a:solidFill>
            </a:endParaRPr>
          </a:p>
          <a:p>
            <a:pPr algn="l">
              <a:defRPr/>
            </a:pPr>
            <a:endParaRPr lang="en-US" altLang="ja-JP" sz="1200" dirty="0">
              <a:solidFill>
                <a:schemeClr val="tx1"/>
              </a:solidFill>
            </a:endParaRPr>
          </a:p>
          <a:p>
            <a:pPr algn="l">
              <a:defRPr/>
            </a:pPr>
            <a:endParaRPr lang="en-US" altLang="ja-JP" sz="1200" dirty="0" smtClean="0">
              <a:solidFill>
                <a:schemeClr val="tx1"/>
              </a:solidFill>
            </a:endParaRPr>
          </a:p>
          <a:p>
            <a:pPr algn="l">
              <a:defRPr/>
            </a:pPr>
            <a:endParaRPr lang="en-US" altLang="ja-JP" sz="1200" dirty="0">
              <a:solidFill>
                <a:schemeClr val="tx1"/>
              </a:solidFill>
            </a:endParaRPr>
          </a:p>
          <a:p>
            <a:pPr algn="l">
              <a:defRPr/>
            </a:pPr>
            <a:endParaRPr lang="en-US" altLang="ja-JP" sz="1200" dirty="0" smtClean="0">
              <a:solidFill>
                <a:schemeClr val="tx1"/>
              </a:solidFill>
            </a:endParaRPr>
          </a:p>
          <a:p>
            <a:pPr marL="171450" indent="-171450" algn="l">
              <a:buFont typeface="Wingdings" panose="05000000000000000000" pitchFamily="2" charset="2"/>
              <a:buChar char="l"/>
              <a:defRPr/>
            </a:pPr>
            <a:r>
              <a:rPr lang="ja-JP" altLang="en-US" sz="1200" dirty="0" smtClean="0">
                <a:solidFill>
                  <a:schemeClr val="tx1"/>
                </a:solidFill>
              </a:rPr>
              <a:t>これ</a:t>
            </a:r>
            <a:r>
              <a:rPr lang="ja-JP" altLang="en-US" sz="1200" dirty="0">
                <a:solidFill>
                  <a:schemeClr val="tx1"/>
                </a:solidFill>
              </a:rPr>
              <a:t>を大阪府内</a:t>
            </a:r>
            <a:r>
              <a:rPr lang="ja-JP" altLang="en-US" sz="1200" dirty="0" smtClean="0">
                <a:solidFill>
                  <a:schemeClr val="tx1"/>
                </a:solidFill>
              </a:rPr>
              <a:t>の小中学校の児童</a:t>
            </a:r>
            <a:r>
              <a:rPr lang="ja-JP" altLang="en-US" sz="1200" dirty="0">
                <a:solidFill>
                  <a:schemeClr val="tx1"/>
                </a:solidFill>
              </a:rPr>
              <a:t>生徒の</a:t>
            </a:r>
            <a:r>
              <a:rPr lang="ja-JP" altLang="en-US" sz="1200" dirty="0" smtClean="0">
                <a:solidFill>
                  <a:schemeClr val="tx1"/>
                </a:solidFill>
              </a:rPr>
              <a:t>全体数（平成</a:t>
            </a:r>
            <a:r>
              <a:rPr lang="en-US" altLang="ja-JP" sz="1200" dirty="0" smtClean="0">
                <a:solidFill>
                  <a:schemeClr val="tx1"/>
                </a:solidFill>
              </a:rPr>
              <a:t>27</a:t>
            </a:r>
            <a:r>
              <a:rPr lang="ja-JP" altLang="en-US" sz="1200" dirty="0" smtClean="0">
                <a:solidFill>
                  <a:schemeClr val="tx1"/>
                </a:solidFill>
              </a:rPr>
              <a:t>年：</a:t>
            </a:r>
            <a:r>
              <a:rPr lang="en-US" altLang="ja-JP" sz="1200" dirty="0" smtClean="0">
                <a:solidFill>
                  <a:schemeClr val="tx1"/>
                </a:solidFill>
              </a:rPr>
              <a:t>69</a:t>
            </a:r>
            <a:r>
              <a:rPr lang="ja-JP" altLang="en-US" sz="1200" dirty="0" smtClean="0">
                <a:solidFill>
                  <a:schemeClr val="tx1"/>
                </a:solidFill>
              </a:rPr>
              <a:t>万人）に</a:t>
            </a:r>
            <a:r>
              <a:rPr lang="ja-JP" altLang="en-US" sz="1200" dirty="0">
                <a:solidFill>
                  <a:schemeClr val="tx1"/>
                </a:solidFill>
              </a:rPr>
              <a:t>当てはめると</a:t>
            </a:r>
            <a:r>
              <a:rPr lang="ja-JP" altLang="en-US" sz="1200" dirty="0" smtClean="0">
                <a:solidFill>
                  <a:schemeClr val="tx1"/>
                </a:solidFill>
              </a:rPr>
              <a:t>、府内で</a:t>
            </a:r>
            <a:r>
              <a:rPr lang="en-US" altLang="ja-JP" sz="1200" b="1" u="sng" dirty="0" smtClean="0">
                <a:solidFill>
                  <a:schemeClr val="tx1"/>
                </a:solidFill>
              </a:rPr>
              <a:t>45,000</a:t>
            </a:r>
            <a:r>
              <a:rPr lang="ja-JP" altLang="en-US" sz="1200" b="1" u="sng" dirty="0" smtClean="0">
                <a:solidFill>
                  <a:schemeClr val="tx1"/>
                </a:solidFill>
              </a:rPr>
              <a:t>人程度</a:t>
            </a:r>
            <a:r>
              <a:rPr lang="ja-JP" altLang="en-US" sz="1200" dirty="0" smtClean="0">
                <a:solidFill>
                  <a:schemeClr val="tx1"/>
                </a:solidFill>
              </a:rPr>
              <a:t>の</a:t>
            </a:r>
            <a:r>
              <a:rPr lang="ja-JP" altLang="en-US" sz="1200" dirty="0">
                <a:solidFill>
                  <a:schemeClr val="tx1"/>
                </a:solidFill>
              </a:rPr>
              <a:t>発達障がいのある児童生徒の</a:t>
            </a:r>
            <a:r>
              <a:rPr lang="ja-JP" altLang="en-US" sz="1200" dirty="0" smtClean="0">
                <a:solidFill>
                  <a:schemeClr val="tx1"/>
                </a:solidFill>
              </a:rPr>
              <a:t>存在</a:t>
            </a:r>
            <a:r>
              <a:rPr lang="ja-JP" altLang="en-US" sz="1200" dirty="0">
                <a:solidFill>
                  <a:schemeClr val="tx1"/>
                </a:solidFill>
              </a:rPr>
              <a:t>　</a:t>
            </a:r>
            <a:r>
              <a:rPr lang="ja-JP" altLang="en-US" sz="1200" dirty="0" smtClean="0">
                <a:solidFill>
                  <a:schemeClr val="tx1"/>
                </a:solidFill>
              </a:rPr>
              <a:t>　　</a:t>
            </a:r>
            <a:endParaRPr lang="en-US" altLang="ja-JP" sz="1200" dirty="0" smtClean="0">
              <a:solidFill>
                <a:schemeClr val="tx1"/>
              </a:solidFill>
            </a:endParaRPr>
          </a:p>
          <a:p>
            <a:pPr algn="l">
              <a:defRPr/>
            </a:pPr>
            <a:r>
              <a:rPr lang="ja-JP" altLang="en-US" sz="1200" dirty="0">
                <a:solidFill>
                  <a:schemeClr val="tx1"/>
                </a:solidFill>
              </a:rPr>
              <a:t>　　が想定される</a:t>
            </a:r>
            <a:r>
              <a:rPr lang="ja-JP" altLang="en-US" sz="1200" dirty="0" smtClean="0">
                <a:solidFill>
                  <a:schemeClr val="tx1"/>
                </a:solidFill>
              </a:rPr>
              <a:t>。</a:t>
            </a:r>
            <a:endParaRPr lang="en-US" altLang="ja-JP" sz="1200" dirty="0" smtClean="0">
              <a:solidFill>
                <a:schemeClr val="tx1"/>
              </a:solidFill>
            </a:endParaRPr>
          </a:p>
          <a:p>
            <a:pPr algn="l">
              <a:defRPr/>
            </a:pPr>
            <a:r>
              <a:rPr lang="ja-JP" altLang="en-US" sz="1200" dirty="0">
                <a:solidFill>
                  <a:schemeClr val="tx1"/>
                </a:solidFill>
              </a:rPr>
              <a:t>　</a:t>
            </a:r>
            <a:r>
              <a:rPr lang="ja-JP" altLang="en-US" sz="1200" dirty="0" smtClean="0">
                <a:solidFill>
                  <a:schemeClr val="tx1"/>
                </a:solidFill>
              </a:rPr>
              <a:t>　なお、上記の割合については、小学校１年生で見ると９．８％となっており、全体の数値を上回っている。</a:t>
            </a:r>
            <a:endParaRPr lang="en-US" altLang="ja-JP" sz="1200" dirty="0" smtClean="0">
              <a:solidFill>
                <a:schemeClr val="tx1"/>
              </a:solidFill>
            </a:endParaRPr>
          </a:p>
          <a:p>
            <a:pPr algn="l">
              <a:defRPr/>
            </a:pPr>
            <a:r>
              <a:rPr lang="ja-JP" altLang="en-US" sz="1200" dirty="0" smtClean="0">
                <a:solidFill>
                  <a:schemeClr val="tx1"/>
                </a:solidFill>
              </a:rPr>
              <a:t>　　</a:t>
            </a:r>
            <a:r>
              <a:rPr lang="ja-JP" altLang="en-US" sz="1200" dirty="0">
                <a:solidFill>
                  <a:schemeClr val="tx1"/>
                </a:solidFill>
              </a:rPr>
              <a:t>さらに、本調査については、支援学校や支援学級の児童</a:t>
            </a:r>
            <a:r>
              <a:rPr lang="ja-JP" altLang="en-US" sz="1200" dirty="0" smtClean="0">
                <a:solidFill>
                  <a:schemeClr val="tx1"/>
                </a:solidFill>
              </a:rPr>
              <a:t>生徒は対象とされていない。</a:t>
            </a:r>
            <a:endParaRPr lang="en-US" altLang="ja-JP" sz="1200" dirty="0" smtClean="0">
              <a:solidFill>
                <a:schemeClr val="tx1"/>
              </a:solidFill>
            </a:endParaRPr>
          </a:p>
          <a:p>
            <a:pPr algn="l">
              <a:defRPr/>
            </a:pPr>
            <a:endParaRPr lang="en-US" altLang="ja-JP" sz="1200" dirty="0">
              <a:solidFill>
                <a:schemeClr val="tx1"/>
              </a:solidFill>
            </a:endParaRPr>
          </a:p>
          <a:p>
            <a:pPr marL="171450" indent="-171450" algn="l">
              <a:buFont typeface="Wingdings" panose="05000000000000000000" pitchFamily="2" charset="2"/>
              <a:buChar char="l"/>
              <a:defRPr/>
            </a:pPr>
            <a:r>
              <a:rPr lang="ja-JP" altLang="en-US" sz="1200" dirty="0" smtClean="0">
                <a:solidFill>
                  <a:schemeClr val="tx1"/>
                </a:solidFill>
              </a:rPr>
              <a:t>府立の</a:t>
            </a:r>
            <a:r>
              <a:rPr lang="ja-JP" altLang="en-US" sz="1200" dirty="0">
                <a:solidFill>
                  <a:schemeClr val="tx1"/>
                </a:solidFill>
              </a:rPr>
              <a:t>高等</a:t>
            </a:r>
            <a:r>
              <a:rPr lang="ja-JP" altLang="en-US" sz="1200" dirty="0" smtClean="0">
                <a:solidFill>
                  <a:schemeClr val="tx1"/>
                </a:solidFill>
              </a:rPr>
              <a:t>学校</a:t>
            </a:r>
            <a:r>
              <a:rPr lang="ja-JP" altLang="en-US" sz="1200" dirty="0">
                <a:solidFill>
                  <a:schemeClr val="tx1"/>
                </a:solidFill>
              </a:rPr>
              <a:t>に</a:t>
            </a:r>
            <a:r>
              <a:rPr lang="ja-JP" altLang="en-US" sz="1200" dirty="0" smtClean="0">
                <a:solidFill>
                  <a:schemeClr val="tx1"/>
                </a:solidFill>
              </a:rPr>
              <a:t>おいて「</a:t>
            </a:r>
            <a:r>
              <a:rPr lang="ja-JP" altLang="en-US" sz="1200" dirty="0" err="1" smtClean="0">
                <a:solidFill>
                  <a:schemeClr val="tx1"/>
                </a:solidFill>
              </a:rPr>
              <a:t>発達障がいに</a:t>
            </a:r>
            <a:r>
              <a:rPr lang="ja-JP" altLang="en-US" sz="1200" dirty="0" smtClean="0">
                <a:solidFill>
                  <a:schemeClr val="tx1"/>
                </a:solidFill>
              </a:rPr>
              <a:t>より配慮を要する生徒」として把握している人数は、</a:t>
            </a:r>
            <a:r>
              <a:rPr lang="ja-JP" altLang="en-US" sz="1200" dirty="0" smtClean="0">
                <a:solidFill>
                  <a:schemeClr val="tx1"/>
                </a:solidFill>
                <a:latin typeface="+mn-ea"/>
              </a:rPr>
              <a:t>平成２８年度</a:t>
            </a:r>
            <a:r>
              <a:rPr lang="ja-JP" altLang="en-US" sz="1200" dirty="0" smtClean="0">
                <a:solidFill>
                  <a:schemeClr val="tx1"/>
                </a:solidFill>
              </a:rPr>
              <a:t>において</a:t>
            </a:r>
            <a:r>
              <a:rPr lang="en-US" altLang="ja-JP" sz="1200" b="1" u="sng" dirty="0" smtClean="0">
                <a:solidFill>
                  <a:schemeClr val="tx1"/>
                </a:solidFill>
              </a:rPr>
              <a:t>725</a:t>
            </a:r>
            <a:r>
              <a:rPr lang="ja-JP" altLang="en-US" sz="1200" b="1" u="sng" dirty="0" smtClean="0">
                <a:solidFill>
                  <a:schemeClr val="tx1"/>
                </a:solidFill>
              </a:rPr>
              <a:t>人</a:t>
            </a:r>
            <a:r>
              <a:rPr lang="ja-JP" altLang="en-US" sz="1200" dirty="0" smtClean="0">
                <a:solidFill>
                  <a:schemeClr val="tx1"/>
                </a:solidFill>
              </a:rPr>
              <a:t>とされている。</a:t>
            </a:r>
            <a:endParaRPr lang="en-US" altLang="ja-JP" sz="1200" dirty="0" smtClean="0">
              <a:solidFill>
                <a:schemeClr val="tx1"/>
              </a:solidFill>
            </a:endParaRPr>
          </a:p>
          <a:p>
            <a:pPr algn="l">
              <a:defRPr/>
            </a:pPr>
            <a:r>
              <a:rPr lang="ja-JP" altLang="en-US" sz="1200" dirty="0">
                <a:solidFill>
                  <a:schemeClr val="tx1"/>
                </a:solidFill>
              </a:rPr>
              <a:t>　</a:t>
            </a:r>
            <a:r>
              <a:rPr lang="ja-JP" altLang="en-US" sz="1200" dirty="0" smtClean="0">
                <a:solidFill>
                  <a:schemeClr val="tx1"/>
                </a:solidFill>
              </a:rPr>
              <a:t>　この数字は、府立高等学校に在籍する生徒（平成</a:t>
            </a:r>
            <a:r>
              <a:rPr lang="en-US" altLang="ja-JP" sz="1200" dirty="0" smtClean="0">
                <a:solidFill>
                  <a:schemeClr val="tx1"/>
                </a:solidFill>
              </a:rPr>
              <a:t>28</a:t>
            </a:r>
            <a:r>
              <a:rPr lang="ja-JP" altLang="en-US" sz="1200" dirty="0" smtClean="0">
                <a:solidFill>
                  <a:schemeClr val="tx1"/>
                </a:solidFill>
              </a:rPr>
              <a:t>年：</a:t>
            </a:r>
            <a:r>
              <a:rPr lang="en-US" altLang="ja-JP" sz="1200" dirty="0" smtClean="0">
                <a:solidFill>
                  <a:schemeClr val="tx1"/>
                </a:solidFill>
              </a:rPr>
              <a:t>12.5</a:t>
            </a:r>
            <a:r>
              <a:rPr lang="ja-JP" altLang="en-US" sz="1200" dirty="0" smtClean="0">
                <a:solidFill>
                  <a:schemeClr val="tx1"/>
                </a:solidFill>
              </a:rPr>
              <a:t>万人）の０．６％にあたる。</a:t>
            </a:r>
            <a:endParaRPr lang="en-US" altLang="ja-JP" sz="1200" dirty="0">
              <a:solidFill>
                <a:schemeClr val="tx1"/>
              </a:solidFill>
            </a:endParaRPr>
          </a:p>
          <a:p>
            <a:pPr algn="l">
              <a:defRPr/>
            </a:pPr>
            <a:r>
              <a:rPr lang="ja-JP" altLang="en-US" sz="1200" dirty="0">
                <a:solidFill>
                  <a:schemeClr val="tx1"/>
                </a:solidFill>
              </a:rPr>
              <a:t>　</a:t>
            </a:r>
            <a:r>
              <a:rPr lang="ja-JP" altLang="en-US" sz="1200" dirty="0" smtClean="0">
                <a:solidFill>
                  <a:schemeClr val="tx1"/>
                </a:solidFill>
              </a:rPr>
              <a:t>　　　　　　　　　　　　　　　　　　　　　　　　　　　　　　　　　　　　　　　　　　　　　　　　　　　　　　　</a:t>
            </a:r>
            <a:r>
              <a:rPr lang="en-US" altLang="ja-JP" sz="1100" dirty="0" smtClean="0">
                <a:solidFill>
                  <a:schemeClr val="tx1"/>
                </a:solidFill>
              </a:rPr>
              <a:t>※</a:t>
            </a:r>
            <a:r>
              <a:rPr lang="ja-JP" altLang="en-US" sz="1100" dirty="0" smtClean="0">
                <a:solidFill>
                  <a:schemeClr val="tx1"/>
                </a:solidFill>
              </a:rPr>
              <a:t>児童生徒数は学校基本調査（平成２８年５月１日時点データ）による</a:t>
            </a:r>
            <a:endParaRPr lang="en-US" altLang="ja-JP" sz="1100" dirty="0" smtClean="0">
              <a:solidFill>
                <a:schemeClr val="tx1"/>
              </a:solidFill>
            </a:endParaRPr>
          </a:p>
          <a:p>
            <a:pPr algn="l">
              <a:defRPr/>
            </a:pPr>
            <a:endParaRPr lang="en-US" altLang="ja-JP" sz="1200" dirty="0" smtClean="0">
              <a:solidFill>
                <a:schemeClr val="tx1"/>
              </a:solidFill>
            </a:endParaRPr>
          </a:p>
          <a:p>
            <a:pPr algn="l">
              <a:defRPr/>
            </a:pPr>
            <a:r>
              <a:rPr lang="ja-JP" altLang="en-US" sz="1200" dirty="0" smtClean="0">
                <a:solidFill>
                  <a:schemeClr val="tx1"/>
                </a:solidFill>
              </a:rPr>
              <a:t>（２）本プランにおいて支援の対象とする</a:t>
            </a:r>
            <a:r>
              <a:rPr lang="ja-JP" altLang="en-US" sz="1200" dirty="0" err="1" smtClean="0">
                <a:solidFill>
                  <a:schemeClr val="tx1"/>
                </a:solidFill>
              </a:rPr>
              <a:t>発達障がい</a:t>
            </a:r>
            <a:r>
              <a:rPr lang="ja-JP" altLang="en-US" sz="1200" dirty="0" smtClean="0">
                <a:solidFill>
                  <a:schemeClr val="tx1"/>
                </a:solidFill>
              </a:rPr>
              <a:t>児者に</a:t>
            </a:r>
            <a:r>
              <a:rPr lang="ja-JP" altLang="en-US" sz="1200" dirty="0">
                <a:solidFill>
                  <a:schemeClr val="tx1"/>
                </a:solidFill>
              </a:rPr>
              <a:t>ついて</a:t>
            </a:r>
            <a:endParaRPr lang="en-US" altLang="ja-JP" sz="1200" dirty="0" smtClean="0">
              <a:solidFill>
                <a:schemeClr val="tx1"/>
              </a:solidFill>
            </a:endParaRPr>
          </a:p>
          <a:p>
            <a:pPr algn="l">
              <a:defRPr/>
            </a:pPr>
            <a:endParaRPr lang="en-US" altLang="ja-JP" sz="1200" dirty="0" smtClean="0">
              <a:solidFill>
                <a:schemeClr val="tx1"/>
              </a:solidFill>
            </a:endParaRPr>
          </a:p>
          <a:p>
            <a:pPr marL="228600" indent="-228600" algn="l">
              <a:buFont typeface="Wingdings" panose="05000000000000000000" pitchFamily="2" charset="2"/>
              <a:buChar char="l"/>
              <a:defRPr/>
            </a:pPr>
            <a:r>
              <a:rPr lang="ja-JP" altLang="en-US" sz="1200" dirty="0" smtClean="0">
                <a:solidFill>
                  <a:schemeClr val="tx1"/>
                </a:solidFill>
              </a:rPr>
              <a:t>発達障がいの出現率等</a:t>
            </a:r>
            <a:r>
              <a:rPr lang="ja-JP" altLang="en-US" sz="1200" dirty="0">
                <a:solidFill>
                  <a:schemeClr val="tx1"/>
                </a:solidFill>
              </a:rPr>
              <a:t>については</a:t>
            </a:r>
            <a:r>
              <a:rPr lang="ja-JP" altLang="en-US" sz="1200" dirty="0" smtClean="0">
                <a:solidFill>
                  <a:schemeClr val="tx1"/>
                </a:solidFill>
              </a:rPr>
              <a:t>、上記のとおり研究</a:t>
            </a:r>
            <a:r>
              <a:rPr lang="ja-JP" altLang="en-US" sz="1200" dirty="0">
                <a:solidFill>
                  <a:schemeClr val="tx1"/>
                </a:solidFill>
              </a:rPr>
              <a:t>や報告に</a:t>
            </a:r>
            <a:r>
              <a:rPr lang="ja-JP" altLang="en-US" sz="1200" dirty="0" smtClean="0">
                <a:solidFill>
                  <a:schemeClr val="tx1"/>
                </a:solidFill>
              </a:rPr>
              <a:t>よって</a:t>
            </a:r>
            <a:r>
              <a:rPr lang="ja-JP" altLang="en-US" sz="1200" dirty="0">
                <a:solidFill>
                  <a:schemeClr val="tx1"/>
                </a:solidFill>
              </a:rPr>
              <a:t>その数値に幅が</a:t>
            </a:r>
            <a:r>
              <a:rPr lang="ja-JP" altLang="en-US" sz="1200" dirty="0" smtClean="0">
                <a:solidFill>
                  <a:schemeClr val="tx1"/>
                </a:solidFill>
              </a:rPr>
              <a:t>あり、その一方で、一部の専門家等からは従来の報告を上回る出現率も示唆されている。</a:t>
            </a:r>
            <a:endParaRPr lang="en-US" altLang="ja-JP" sz="1200" dirty="0">
              <a:solidFill>
                <a:schemeClr val="tx1"/>
              </a:solidFill>
            </a:endParaRPr>
          </a:p>
          <a:p>
            <a:pPr marL="228600" indent="-228600" algn="l">
              <a:buFont typeface="Wingdings" panose="05000000000000000000" pitchFamily="2" charset="2"/>
              <a:buChar char="l"/>
              <a:defRPr/>
            </a:pPr>
            <a:r>
              <a:rPr lang="ja-JP" altLang="en-US" sz="1200" dirty="0" smtClean="0">
                <a:solidFill>
                  <a:schemeClr val="tx1"/>
                </a:solidFill>
              </a:rPr>
              <a:t>また、乳幼児期においては発達障がいの早期発見の重要性が認識され、早期に発達障がいの診断を受ける子ども</a:t>
            </a:r>
            <a:r>
              <a:rPr lang="ja-JP" altLang="en-US" sz="1200" dirty="0">
                <a:solidFill>
                  <a:schemeClr val="tx1"/>
                </a:solidFill>
              </a:rPr>
              <a:t>が</a:t>
            </a:r>
            <a:r>
              <a:rPr lang="ja-JP" altLang="en-US" sz="1200" dirty="0" smtClean="0">
                <a:solidFill>
                  <a:schemeClr val="tx1"/>
                </a:solidFill>
              </a:rPr>
              <a:t>増えて支援体制の整備が進みつつある一方で、成人期の発達障がい者については、その支援体制が整備されていないために実態</a:t>
            </a:r>
            <a:r>
              <a:rPr lang="ja-JP" altLang="en-US" sz="1200" dirty="0">
                <a:solidFill>
                  <a:schemeClr val="tx1"/>
                </a:solidFill>
              </a:rPr>
              <a:t>が</a:t>
            </a:r>
            <a:r>
              <a:rPr lang="ja-JP" altLang="en-US" sz="1200" dirty="0" smtClean="0">
                <a:solidFill>
                  <a:schemeClr val="tx1"/>
                </a:solidFill>
              </a:rPr>
              <a:t>十分に把握されていないという状況もある。</a:t>
            </a:r>
            <a:endParaRPr lang="en-US" altLang="ja-JP" sz="1200" dirty="0" smtClean="0">
              <a:solidFill>
                <a:schemeClr val="tx1"/>
              </a:solidFill>
            </a:endParaRPr>
          </a:p>
          <a:p>
            <a:pPr marL="228600" indent="-228600" algn="l">
              <a:buFont typeface="Wingdings" panose="05000000000000000000" pitchFamily="2" charset="2"/>
              <a:buChar char="l"/>
              <a:defRPr/>
            </a:pPr>
            <a:r>
              <a:rPr lang="ja-JP" altLang="en-US" sz="1200" dirty="0">
                <a:solidFill>
                  <a:schemeClr val="tx1"/>
                </a:solidFill>
              </a:rPr>
              <a:t>さらに</a:t>
            </a:r>
            <a:r>
              <a:rPr lang="ja-JP" altLang="en-US" sz="1200" dirty="0" smtClean="0">
                <a:solidFill>
                  <a:schemeClr val="tx1"/>
                </a:solidFill>
              </a:rPr>
              <a:t>、成人になってから不適応を生じて発達障がいの可能性を示唆される人の中には、従来の支援の枠組みに乗らないために実態を把握されていない群もあるものと推測される。</a:t>
            </a:r>
            <a:endParaRPr lang="en-US" altLang="ja-JP" sz="1200" dirty="0" smtClean="0">
              <a:solidFill>
                <a:schemeClr val="tx1"/>
              </a:solidFill>
            </a:endParaRPr>
          </a:p>
          <a:p>
            <a:pPr marL="228600" indent="-228600" algn="l">
              <a:buFont typeface="Wingdings" panose="05000000000000000000" pitchFamily="2" charset="2"/>
              <a:buChar char="l"/>
              <a:defRPr/>
            </a:pPr>
            <a:r>
              <a:rPr lang="ja-JP" altLang="en-US" sz="1200" dirty="0">
                <a:solidFill>
                  <a:schemeClr val="tx1"/>
                </a:solidFill>
              </a:rPr>
              <a:t>一方</a:t>
            </a:r>
            <a:r>
              <a:rPr lang="ja-JP" altLang="en-US" sz="1200" dirty="0" smtClean="0">
                <a:solidFill>
                  <a:schemeClr val="tx1"/>
                </a:solidFill>
              </a:rPr>
              <a:t>で、発達障がいの診断を受けながらも様々な支援や周囲の配慮等により、大きな生きづらさを感じずに日常生活を送っている人もいる。</a:t>
            </a:r>
            <a:endParaRPr lang="en-US" altLang="ja-JP" sz="1200" dirty="0" smtClean="0">
              <a:solidFill>
                <a:schemeClr val="tx1"/>
              </a:solidFill>
            </a:endParaRPr>
          </a:p>
          <a:p>
            <a:pPr algn="l">
              <a:defRPr/>
            </a:pPr>
            <a:endParaRPr lang="en-US" altLang="ja-JP" sz="1200" dirty="0">
              <a:solidFill>
                <a:schemeClr val="tx1"/>
              </a:solidFill>
            </a:endParaRPr>
          </a:p>
          <a:p>
            <a:pPr algn="l">
              <a:defRPr/>
            </a:pPr>
            <a:r>
              <a:rPr lang="ja-JP" altLang="en-US" sz="1200" dirty="0" smtClean="0">
                <a:solidFill>
                  <a:schemeClr val="tx1"/>
                </a:solidFill>
              </a:rPr>
              <a:t>　以上より、本プラン</a:t>
            </a:r>
            <a:r>
              <a:rPr lang="ja-JP" altLang="en-US" sz="1200" dirty="0">
                <a:solidFill>
                  <a:schemeClr val="tx1"/>
                </a:solidFill>
              </a:rPr>
              <a:t>におい</a:t>
            </a:r>
            <a:r>
              <a:rPr lang="ja-JP" altLang="en-US" sz="1200" dirty="0" smtClean="0">
                <a:solidFill>
                  <a:schemeClr val="tx1"/>
                </a:solidFill>
              </a:rPr>
              <a:t>ては、現状の研究や報告で把握されている以上の発達障がい児者が存在する可能性が高いという想定のもとに、発達障がいの診断を受けている人に加え、広く発達障がいの可能性がある人や未診断の人も支援の対象とし、これらの人が支障なく日常生活を送ることができることを目指すものとする。</a:t>
            </a:r>
            <a:endParaRPr lang="en-US" altLang="ja-JP" sz="1200" dirty="0">
              <a:solidFill>
                <a:schemeClr val="tx1"/>
              </a:solidFill>
            </a:endParaRPr>
          </a:p>
        </p:txBody>
      </p:sp>
      <p:grpSp>
        <p:nvGrpSpPr>
          <p:cNvPr id="20485" name="グループ化 4"/>
          <p:cNvGrpSpPr>
            <a:grpSpLocks/>
          </p:cNvGrpSpPr>
          <p:nvPr/>
        </p:nvGrpSpPr>
        <p:grpSpPr bwMode="auto">
          <a:xfrm>
            <a:off x="3044825" y="2333625"/>
            <a:ext cx="2601913" cy="642938"/>
            <a:chOff x="1968500" y="3636963"/>
            <a:chExt cx="3656013" cy="1036637"/>
          </a:xfrm>
        </p:grpSpPr>
        <p:sp>
          <p:nvSpPr>
            <p:cNvPr id="21" name="円/楕円 20"/>
            <p:cNvSpPr/>
            <p:nvPr/>
          </p:nvSpPr>
          <p:spPr bwMode="auto">
            <a:xfrm>
              <a:off x="3848927" y="4166800"/>
              <a:ext cx="1144316" cy="506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chemeClr val="tx1"/>
                  </a:solidFill>
                  <a:latin typeface="+mn-ea"/>
                </a:rPr>
                <a:t>１．１％</a:t>
              </a:r>
            </a:p>
          </p:txBody>
        </p:sp>
        <p:sp>
          <p:nvSpPr>
            <p:cNvPr id="22" name="円/楕円 21"/>
            <p:cNvSpPr/>
            <p:nvPr/>
          </p:nvSpPr>
          <p:spPr bwMode="auto">
            <a:xfrm>
              <a:off x="1968500" y="3636963"/>
              <a:ext cx="2304248" cy="93681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chemeClr val="tx1"/>
                  </a:solidFill>
                </a:rPr>
                <a:t>４．５％</a:t>
              </a:r>
            </a:p>
          </p:txBody>
        </p:sp>
        <p:sp>
          <p:nvSpPr>
            <p:cNvPr id="23" name="円/楕円 22"/>
            <p:cNvSpPr/>
            <p:nvPr/>
          </p:nvSpPr>
          <p:spPr bwMode="auto">
            <a:xfrm>
              <a:off x="3840004" y="3698393"/>
              <a:ext cx="1784509" cy="614303"/>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chemeClr val="tx1"/>
                  </a:solidFill>
                </a:rPr>
                <a:t>３．１％</a:t>
              </a:r>
            </a:p>
          </p:txBody>
        </p:sp>
      </p:grpSp>
      <p:sp>
        <p:nvSpPr>
          <p:cNvPr id="18" name="正方形/長方形 17"/>
          <p:cNvSpPr/>
          <p:nvPr/>
        </p:nvSpPr>
        <p:spPr bwMode="auto">
          <a:xfrm>
            <a:off x="1990725" y="2333625"/>
            <a:ext cx="1195388"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rPr>
              <a:t>学習面で著しい困難</a:t>
            </a:r>
          </a:p>
        </p:txBody>
      </p:sp>
      <p:sp>
        <p:nvSpPr>
          <p:cNvPr id="19" name="正方形/長方形 18"/>
          <p:cNvSpPr/>
          <p:nvPr/>
        </p:nvSpPr>
        <p:spPr bwMode="auto">
          <a:xfrm>
            <a:off x="5632450" y="2301875"/>
            <a:ext cx="1892300" cy="274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行動面の著しい困難</a:t>
            </a:r>
            <a:endParaRPr lang="en-US" altLang="ja-JP" sz="900" dirty="0">
              <a:solidFill>
                <a:schemeClr val="tx1"/>
              </a:solidFill>
            </a:endParaRPr>
          </a:p>
          <a:p>
            <a:pPr>
              <a:defRPr/>
            </a:pPr>
            <a:r>
              <a:rPr lang="ja-JP" altLang="en-US" sz="900" dirty="0">
                <a:solidFill>
                  <a:schemeClr val="tx1"/>
                </a:solidFill>
              </a:rPr>
              <a:t>（「不注意」又は「多動性－衝動」）</a:t>
            </a:r>
          </a:p>
        </p:txBody>
      </p:sp>
      <p:sp>
        <p:nvSpPr>
          <p:cNvPr id="20" name="正方形/長方形 19"/>
          <p:cNvSpPr/>
          <p:nvPr/>
        </p:nvSpPr>
        <p:spPr bwMode="auto">
          <a:xfrm>
            <a:off x="5194300" y="2819400"/>
            <a:ext cx="1681163" cy="274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行動面の著しい困難</a:t>
            </a:r>
            <a:endParaRPr lang="en-US" altLang="ja-JP" sz="900" dirty="0">
              <a:solidFill>
                <a:schemeClr val="tx1"/>
              </a:solidFill>
            </a:endParaRPr>
          </a:p>
          <a:p>
            <a:pPr>
              <a:defRPr/>
            </a:pPr>
            <a:r>
              <a:rPr lang="ja-JP" altLang="en-US" sz="900" dirty="0">
                <a:solidFill>
                  <a:schemeClr val="tx1"/>
                </a:solidFill>
              </a:rPr>
              <a:t>（「対人関係やこだわり等」）</a:t>
            </a:r>
          </a:p>
        </p:txBody>
      </p:sp>
      <p:sp>
        <p:nvSpPr>
          <p:cNvPr id="24" name="正方形/長方形 23"/>
          <p:cNvSpPr/>
          <p:nvPr/>
        </p:nvSpPr>
        <p:spPr bwMode="auto">
          <a:xfrm>
            <a:off x="900113" y="2263775"/>
            <a:ext cx="936625" cy="2159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rPr>
              <a:t>全体で６．５％</a:t>
            </a:r>
          </a:p>
        </p:txBody>
      </p:sp>
      <p:sp>
        <p:nvSpPr>
          <p:cNvPr id="3" name="スライド番号プレースホルダー 2"/>
          <p:cNvSpPr>
            <a:spLocks noGrp="1"/>
          </p:cNvSpPr>
          <p:nvPr>
            <p:ph type="sldNum" sz="quarter" idx="12"/>
          </p:nvPr>
        </p:nvSpPr>
        <p:spPr/>
        <p:txBody>
          <a:bodyPr/>
          <a:lstStyle/>
          <a:p>
            <a:r>
              <a:rPr kumimoji="1" lang="en-US" altLang="ja-JP" dirty="0" smtClean="0"/>
              <a:t>5</a:t>
            </a:r>
            <a:endParaRPr kumimoji="1" lang="ja-JP" altLang="en-US" dirty="0"/>
          </a:p>
        </p:txBody>
      </p:sp>
    </p:spTree>
    <p:extLst>
      <p:ext uri="{BB962C8B-B14F-4D97-AF65-F5344CB8AC3E}">
        <p14:creationId xmlns:p14="http://schemas.microsoft.com/office/powerpoint/2010/main" val="1594039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noGrp="1"/>
          </p:cNvSpPr>
          <p:nvPr>
            <p:ph idx="1"/>
          </p:nvPr>
        </p:nvSpPr>
        <p:spPr>
          <a:xfrm>
            <a:off x="493204" y="188640"/>
            <a:ext cx="8229600" cy="5760640"/>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ct val="150000"/>
              </a:lnSpc>
              <a:buFont typeface="Arial" pitchFamily="34" charset="0"/>
              <a:buNone/>
            </a:pPr>
            <a:r>
              <a:rPr lang="ja-JP" altLang="en-US" sz="4900" u="sng" dirty="0" smtClean="0">
                <a:latin typeface="HGSｺﾞｼｯｸM" panose="020B0600000000000000" pitchFamily="50" charset="-128"/>
                <a:ea typeface="HGSｺﾞｼｯｸM" panose="020B0600000000000000" pitchFamily="50" charset="-128"/>
              </a:rPr>
              <a:t>発達障害者支援法の改正</a:t>
            </a:r>
            <a:endParaRPr lang="en-US" altLang="ja-JP" sz="4900" u="sng" dirty="0" smtClean="0">
              <a:latin typeface="HGSｺﾞｼｯｸM" panose="020B0600000000000000" pitchFamily="50" charset="-128"/>
              <a:ea typeface="HGSｺﾞｼｯｸM" panose="020B0600000000000000" pitchFamily="50" charset="-128"/>
            </a:endParaRPr>
          </a:p>
          <a:p>
            <a:pPr marL="0" indent="0">
              <a:lnSpc>
                <a:spcPts val="1900"/>
              </a:lnSpc>
              <a:buFont typeface="Arial" pitchFamily="34" charset="0"/>
              <a:buNone/>
            </a:pPr>
            <a:r>
              <a:rPr lang="ja-JP" altLang="en-US" sz="4300" dirty="0" smtClean="0">
                <a:latin typeface="HGSｺﾞｼｯｸM" panose="020B0600000000000000" pitchFamily="50" charset="-128"/>
                <a:ea typeface="HGSｺﾞｼｯｸM" panose="020B0600000000000000" pitchFamily="50" charset="-128"/>
              </a:rPr>
              <a:t>　発達障害者支援法の一部を改正する法律（平成</a:t>
            </a:r>
            <a:r>
              <a:rPr lang="en-US" altLang="ja-JP" sz="4300" dirty="0" smtClean="0">
                <a:latin typeface="HGSｺﾞｼｯｸM" panose="020B0600000000000000" pitchFamily="50" charset="-128"/>
                <a:ea typeface="HGSｺﾞｼｯｸM" panose="020B0600000000000000" pitchFamily="50" charset="-128"/>
              </a:rPr>
              <a:t>28</a:t>
            </a:r>
            <a:r>
              <a:rPr lang="ja-JP" altLang="en-US" sz="4300" dirty="0" smtClean="0">
                <a:latin typeface="HGSｺﾞｼｯｸM" panose="020B0600000000000000" pitchFamily="50" charset="-128"/>
                <a:ea typeface="HGSｺﾞｼｯｸM" panose="020B0600000000000000" pitchFamily="50" charset="-128"/>
              </a:rPr>
              <a:t>年法律第</a:t>
            </a:r>
            <a:r>
              <a:rPr lang="en-US" altLang="ja-JP" sz="4300" dirty="0" smtClean="0">
                <a:latin typeface="HGSｺﾞｼｯｸM" panose="020B0600000000000000" pitchFamily="50" charset="-128"/>
                <a:ea typeface="HGSｺﾞｼｯｸM" panose="020B0600000000000000" pitchFamily="50" charset="-128"/>
              </a:rPr>
              <a:t>64</a:t>
            </a:r>
            <a:r>
              <a:rPr lang="ja-JP" altLang="en-US" sz="4300" dirty="0" smtClean="0">
                <a:latin typeface="HGSｺﾞｼｯｸM" panose="020B0600000000000000" pitchFamily="50" charset="-128"/>
                <a:ea typeface="HGSｺﾞｼｯｸM" panose="020B0600000000000000" pitchFamily="50" charset="-128"/>
              </a:rPr>
              <a:t>号）が平成</a:t>
            </a:r>
            <a:r>
              <a:rPr lang="en-US" altLang="ja-JP" sz="4300" dirty="0" smtClean="0">
                <a:latin typeface="HGSｺﾞｼｯｸM" panose="020B0600000000000000" pitchFamily="50" charset="-128"/>
                <a:ea typeface="HGSｺﾞｼｯｸM" panose="020B0600000000000000" pitchFamily="50" charset="-128"/>
              </a:rPr>
              <a:t>28</a:t>
            </a:r>
            <a:r>
              <a:rPr lang="ja-JP" altLang="en-US" sz="4300" dirty="0" smtClean="0">
                <a:latin typeface="HGSｺﾞｼｯｸM" panose="020B0600000000000000" pitchFamily="50" charset="-128"/>
                <a:ea typeface="HGSｺﾞｼｯｸM" panose="020B0600000000000000" pitchFamily="50" charset="-128"/>
              </a:rPr>
              <a:t>年</a:t>
            </a:r>
            <a:r>
              <a:rPr lang="en-US" altLang="ja-JP" sz="4300" dirty="0" smtClean="0">
                <a:latin typeface="HGSｺﾞｼｯｸM" panose="020B0600000000000000" pitchFamily="50" charset="-128"/>
                <a:ea typeface="HGSｺﾞｼｯｸM" panose="020B0600000000000000" pitchFamily="50" charset="-128"/>
              </a:rPr>
              <a:t>8</a:t>
            </a:r>
            <a:r>
              <a:rPr lang="ja-JP" altLang="en-US" sz="4300" dirty="0" smtClean="0">
                <a:latin typeface="HGSｺﾞｼｯｸM" panose="020B0600000000000000" pitchFamily="50" charset="-128"/>
                <a:ea typeface="HGSｺﾞｼｯｸM" panose="020B0600000000000000" pitchFamily="50" charset="-128"/>
              </a:rPr>
              <a:t>月</a:t>
            </a:r>
            <a:r>
              <a:rPr lang="en-US" altLang="ja-JP" sz="4300" dirty="0" smtClean="0">
                <a:latin typeface="HGSｺﾞｼｯｸM" panose="020B0600000000000000" pitchFamily="50" charset="-128"/>
                <a:ea typeface="HGSｺﾞｼｯｸM" panose="020B0600000000000000" pitchFamily="50" charset="-128"/>
              </a:rPr>
              <a:t>1</a:t>
            </a:r>
            <a:r>
              <a:rPr lang="ja-JP" altLang="en-US" sz="4300" dirty="0" smtClean="0">
                <a:latin typeface="HGSｺﾞｼｯｸM" panose="020B0600000000000000" pitchFamily="50" charset="-128"/>
                <a:ea typeface="HGSｺﾞｼｯｸM" panose="020B0600000000000000" pitchFamily="50" charset="-128"/>
              </a:rPr>
              <a:t>日から施行されました。切れ目ない支援の重要性を改めて規定し、法律施行から</a:t>
            </a:r>
            <a:r>
              <a:rPr lang="en-US" altLang="ja-JP" sz="4300" dirty="0" smtClean="0">
                <a:latin typeface="HGSｺﾞｼｯｸM" panose="020B0600000000000000" pitchFamily="50" charset="-128"/>
                <a:ea typeface="HGSｺﾞｼｯｸM" panose="020B0600000000000000" pitchFamily="50" charset="-128"/>
              </a:rPr>
              <a:t>10</a:t>
            </a:r>
            <a:r>
              <a:rPr lang="ja-JP" altLang="en-US" sz="4300" dirty="0" smtClean="0">
                <a:latin typeface="HGSｺﾞｼｯｸM" panose="020B0600000000000000" pitchFamily="50" charset="-128"/>
                <a:ea typeface="HGSｺﾞｼｯｸM" panose="020B0600000000000000" pitchFamily="50" charset="-128"/>
              </a:rPr>
              <a:t>年間の成果と社会情勢の変化を踏まえた全般的な見直しが行われました。</a:t>
            </a:r>
            <a:endParaRPr lang="en-US" altLang="ja-JP" sz="4300" dirty="0" smtClean="0">
              <a:latin typeface="HGSｺﾞｼｯｸM" panose="020B0600000000000000" pitchFamily="50" charset="-128"/>
              <a:ea typeface="HGSｺﾞｼｯｸM" panose="020B0600000000000000" pitchFamily="50" charset="-128"/>
            </a:endParaRPr>
          </a:p>
          <a:p>
            <a:pPr marL="0" indent="0">
              <a:lnSpc>
                <a:spcPts val="1900"/>
              </a:lnSpc>
              <a:buFont typeface="Arial" pitchFamily="34" charset="0"/>
              <a:buNone/>
            </a:pPr>
            <a:r>
              <a:rPr lang="ja-JP" altLang="en-US" sz="4300" dirty="0" smtClean="0">
                <a:latin typeface="HGSｺﾞｼｯｸM" panose="020B0600000000000000" pitchFamily="50" charset="-128"/>
                <a:ea typeface="HGSｺﾞｼｯｸM" panose="020B0600000000000000" pitchFamily="50" charset="-128"/>
              </a:rPr>
              <a:t>　特に教育面では、発達障がいがある子どもが他の子どもと一緒に教育を受けられるように配慮することや、個別の教育支援計画の作成、いじめ防止等の対策推進などが新たに規定されています。</a:t>
            </a:r>
            <a:endParaRPr lang="en-US" altLang="ja-JP" sz="4300" dirty="0" smtClean="0">
              <a:latin typeface="HGSｺﾞｼｯｸM" panose="020B0600000000000000" pitchFamily="50" charset="-128"/>
              <a:ea typeface="HGSｺﾞｼｯｸM" panose="020B0600000000000000" pitchFamily="50" charset="-128"/>
            </a:endParaRPr>
          </a:p>
          <a:p>
            <a:pPr marL="0" indent="0">
              <a:lnSpc>
                <a:spcPts val="1900"/>
              </a:lnSpc>
              <a:buFont typeface="Arial" pitchFamily="34" charset="0"/>
              <a:buNone/>
            </a:pPr>
            <a:r>
              <a:rPr lang="ja-JP" altLang="en-US" sz="4300" dirty="0" smtClean="0">
                <a:latin typeface="HGSｺﾞｼｯｸM" panose="020B0600000000000000" pitchFamily="50" charset="-128"/>
                <a:ea typeface="HGSｺﾞｼｯｸM" panose="020B0600000000000000" pitchFamily="50" charset="-128"/>
              </a:rPr>
              <a:t>　また就労面では、正当な能力評価に基づく適切な雇用機会の確保、適切な雇用管理による雇用の安定などが、新たに事業主に求められています。</a:t>
            </a:r>
            <a:endParaRPr lang="en-US" altLang="ja-JP" sz="4300" dirty="0" smtClean="0">
              <a:latin typeface="HGSｺﾞｼｯｸM" panose="020B0600000000000000" pitchFamily="50" charset="-128"/>
              <a:ea typeface="HGSｺﾞｼｯｸM" panose="020B0600000000000000" pitchFamily="50" charset="-128"/>
            </a:endParaRPr>
          </a:p>
          <a:p>
            <a:pPr marL="0" indent="0">
              <a:lnSpc>
                <a:spcPts val="1900"/>
              </a:lnSpc>
              <a:buFont typeface="Arial" pitchFamily="34" charset="0"/>
              <a:buNone/>
            </a:pPr>
            <a:r>
              <a:rPr lang="ja-JP" altLang="en-US" sz="4300" dirty="0" smtClean="0">
                <a:latin typeface="HGSｺﾞｼｯｸM" panose="020B0600000000000000" pitchFamily="50" charset="-128"/>
                <a:ea typeface="HGSｺﾞｼｯｸM" panose="020B0600000000000000" pitchFamily="50" charset="-128"/>
              </a:rPr>
              <a:t>　この他、刑事事件などの手続きや裁判で不利にならないように、意思疎通の手段の確保のための配慮や、支援体制の整備を図るため関係機関等による地域協議会の設置などの規定が新たに設けられました。</a:t>
            </a:r>
            <a:endParaRPr lang="en-US" altLang="ja-JP" sz="4300" dirty="0" smtClean="0">
              <a:latin typeface="HGSｺﾞｼｯｸM" panose="020B0600000000000000" pitchFamily="50" charset="-128"/>
              <a:ea typeface="HGSｺﾞｼｯｸM" panose="020B0600000000000000" pitchFamily="50" charset="-128"/>
            </a:endParaRPr>
          </a:p>
          <a:p>
            <a:pPr marL="0" indent="0">
              <a:lnSpc>
                <a:spcPts val="1080"/>
              </a:lnSpc>
              <a:buFont typeface="Arial" pitchFamily="34" charset="0"/>
              <a:buNone/>
            </a:pPr>
            <a:endParaRPr lang="en-US" altLang="ja-JP" sz="2900" u="sng" dirty="0" smtClean="0">
              <a:latin typeface="HGSｺﾞｼｯｸM" panose="020B0600000000000000" pitchFamily="50" charset="-128"/>
              <a:ea typeface="HGSｺﾞｼｯｸM" panose="020B0600000000000000" pitchFamily="50" charset="-128"/>
            </a:endParaRPr>
          </a:p>
          <a:p>
            <a:pPr marL="0" indent="0">
              <a:lnSpc>
                <a:spcPct val="150000"/>
              </a:lnSpc>
              <a:buFont typeface="Arial" pitchFamily="34" charset="0"/>
              <a:buNone/>
            </a:pPr>
            <a:r>
              <a:rPr lang="ja-JP" altLang="en-US" sz="4900" u="sng" dirty="0" smtClean="0">
                <a:latin typeface="HGSｺﾞｼｯｸM" panose="020B0600000000000000" pitchFamily="50" charset="-128"/>
                <a:ea typeface="HGSｺﾞｼｯｸM" panose="020B0600000000000000" pitchFamily="50" charset="-128"/>
              </a:rPr>
              <a:t>障害者雇用促進法の改正</a:t>
            </a:r>
            <a:endParaRPr lang="en-US" altLang="ja-JP" sz="4900" u="sng" dirty="0" smtClean="0">
              <a:latin typeface="HGSｺﾞｼｯｸM" panose="020B0600000000000000" pitchFamily="50" charset="-128"/>
              <a:ea typeface="HGSｺﾞｼｯｸM" panose="020B0600000000000000" pitchFamily="50" charset="-128"/>
            </a:endParaRPr>
          </a:p>
          <a:p>
            <a:pPr marL="0" indent="0">
              <a:lnSpc>
                <a:spcPts val="1900"/>
              </a:lnSpc>
              <a:buNone/>
            </a:pPr>
            <a:r>
              <a:rPr lang="ja-JP" altLang="en-US" sz="2900" dirty="0">
                <a:latin typeface="HGSｺﾞｼｯｸM" panose="020B0600000000000000" pitchFamily="50" charset="-128"/>
                <a:ea typeface="HGSｺﾞｼｯｸM" panose="020B0600000000000000" pitchFamily="50" charset="-128"/>
              </a:rPr>
              <a:t>　</a:t>
            </a:r>
            <a:r>
              <a:rPr lang="ja-JP" altLang="en-US" sz="4300" dirty="0" smtClean="0">
                <a:latin typeface="HGSｺﾞｼｯｸM" panose="020B0600000000000000" pitchFamily="50" charset="-128"/>
                <a:ea typeface="HGSｺﾞｼｯｸM" panose="020B0600000000000000" pitchFamily="50" charset="-128"/>
              </a:rPr>
              <a:t>障害者の雇用の促進等に関する法律の一部を改正する法律（平成</a:t>
            </a:r>
            <a:r>
              <a:rPr lang="en-US" altLang="ja-JP" sz="4300" dirty="0" smtClean="0">
                <a:latin typeface="HGSｺﾞｼｯｸM" panose="020B0600000000000000" pitchFamily="50" charset="-128"/>
                <a:ea typeface="HGSｺﾞｼｯｸM" panose="020B0600000000000000" pitchFamily="50" charset="-128"/>
              </a:rPr>
              <a:t>25</a:t>
            </a:r>
            <a:r>
              <a:rPr lang="ja-JP" altLang="en-US" sz="4300" dirty="0" smtClean="0">
                <a:latin typeface="HGSｺﾞｼｯｸM" panose="020B0600000000000000" pitchFamily="50" charset="-128"/>
                <a:ea typeface="HGSｺﾞｼｯｸM" panose="020B0600000000000000" pitchFamily="50" charset="-128"/>
              </a:rPr>
              <a:t>年法律第</a:t>
            </a:r>
            <a:r>
              <a:rPr lang="en-US" altLang="ja-JP" sz="4300" dirty="0" smtClean="0">
                <a:latin typeface="HGSｺﾞｼｯｸM" panose="020B0600000000000000" pitchFamily="50" charset="-128"/>
                <a:ea typeface="HGSｺﾞｼｯｸM" panose="020B0600000000000000" pitchFamily="50" charset="-128"/>
              </a:rPr>
              <a:t>46</a:t>
            </a:r>
            <a:r>
              <a:rPr lang="ja-JP" altLang="en-US" sz="4300" dirty="0" smtClean="0">
                <a:latin typeface="HGSｺﾞｼｯｸM" panose="020B0600000000000000" pitchFamily="50" charset="-128"/>
                <a:ea typeface="HGSｺﾞｼｯｸM" panose="020B0600000000000000" pitchFamily="50" charset="-128"/>
              </a:rPr>
              <a:t>号）のうち、法定雇用率の算定基礎の対象に、新たに</a:t>
            </a:r>
            <a:r>
              <a:rPr lang="ja-JP" altLang="en-US" sz="4300" dirty="0" err="1" smtClean="0">
                <a:latin typeface="HGSｺﾞｼｯｸM" panose="020B0600000000000000" pitchFamily="50" charset="-128"/>
                <a:ea typeface="HGSｺﾞｼｯｸM" panose="020B0600000000000000" pitchFamily="50" charset="-128"/>
              </a:rPr>
              <a:t>精神障がい</a:t>
            </a:r>
            <a:r>
              <a:rPr lang="ja-JP" altLang="en-US" sz="4300" dirty="0" smtClean="0">
                <a:latin typeface="HGSｺﾞｼｯｸM" panose="020B0600000000000000" pitchFamily="50" charset="-128"/>
                <a:ea typeface="HGSｺﾞｼｯｸM" panose="020B0600000000000000" pitchFamily="50" charset="-128"/>
              </a:rPr>
              <a:t>者を追加する改正が平成</a:t>
            </a:r>
            <a:r>
              <a:rPr lang="en-US" altLang="ja-JP" sz="4300" dirty="0" smtClean="0">
                <a:latin typeface="HGSｺﾞｼｯｸM" panose="020B0600000000000000" pitchFamily="50" charset="-128"/>
                <a:ea typeface="HGSｺﾞｼｯｸM" panose="020B0600000000000000" pitchFamily="50" charset="-128"/>
              </a:rPr>
              <a:t>30</a:t>
            </a:r>
            <a:r>
              <a:rPr lang="ja-JP" altLang="en-US" sz="4300" dirty="0" smtClean="0">
                <a:latin typeface="HGSｺﾞｼｯｸM" panose="020B0600000000000000" pitchFamily="50" charset="-128"/>
                <a:ea typeface="HGSｺﾞｼｯｸM" panose="020B0600000000000000" pitchFamily="50" charset="-128"/>
              </a:rPr>
              <a:t>年</a:t>
            </a:r>
            <a:r>
              <a:rPr lang="en-US" altLang="ja-JP" sz="4300" dirty="0" smtClean="0">
                <a:latin typeface="HGSｺﾞｼｯｸM" panose="020B0600000000000000" pitchFamily="50" charset="-128"/>
                <a:ea typeface="HGSｺﾞｼｯｸM" panose="020B0600000000000000" pitchFamily="50" charset="-128"/>
              </a:rPr>
              <a:t>4</a:t>
            </a:r>
            <a:r>
              <a:rPr lang="ja-JP" altLang="en-US" sz="4300" dirty="0" smtClean="0">
                <a:latin typeface="HGSｺﾞｼｯｸM" panose="020B0600000000000000" pitchFamily="50" charset="-128"/>
                <a:ea typeface="HGSｺﾞｼｯｸM" panose="020B0600000000000000" pitchFamily="50" charset="-128"/>
              </a:rPr>
              <a:t>月</a:t>
            </a:r>
            <a:r>
              <a:rPr lang="en-US" altLang="ja-JP" sz="4300" dirty="0" smtClean="0">
                <a:latin typeface="HGSｺﾞｼｯｸM" panose="020B0600000000000000" pitchFamily="50" charset="-128"/>
                <a:ea typeface="HGSｺﾞｼｯｸM" panose="020B0600000000000000" pitchFamily="50" charset="-128"/>
              </a:rPr>
              <a:t>1</a:t>
            </a:r>
            <a:r>
              <a:rPr lang="ja-JP" altLang="en-US" sz="4300" dirty="0" smtClean="0">
                <a:latin typeface="HGSｺﾞｼｯｸM" panose="020B0600000000000000" pitchFamily="50" charset="-128"/>
                <a:ea typeface="HGSｺﾞｼｯｸM" panose="020B0600000000000000" pitchFamily="50" charset="-128"/>
              </a:rPr>
              <a:t>日から施行されます。先に、</a:t>
            </a:r>
            <a:r>
              <a:rPr lang="ja-JP" altLang="en-US" sz="4300" dirty="0" err="1" smtClean="0">
                <a:latin typeface="HGSｺﾞｼｯｸM" panose="020B0600000000000000" pitchFamily="50" charset="-128"/>
                <a:ea typeface="HGSｺﾞｼｯｸM" panose="020B0600000000000000" pitchFamily="50" charset="-128"/>
              </a:rPr>
              <a:t>精神障がいに</a:t>
            </a:r>
            <a:r>
              <a:rPr lang="ja-JP" altLang="en-US" sz="4300" dirty="0" smtClean="0">
                <a:latin typeface="HGSｺﾞｼｯｸM" panose="020B0600000000000000" pitchFamily="50" charset="-128"/>
                <a:ea typeface="HGSｺﾞｼｯｸM" panose="020B0600000000000000" pitchFamily="50" charset="-128"/>
              </a:rPr>
              <a:t>発達障がいが含まれる旨の改正が、平成</a:t>
            </a:r>
            <a:r>
              <a:rPr lang="en-US" altLang="ja-JP" sz="4300" dirty="0" smtClean="0">
                <a:latin typeface="HGSｺﾞｼｯｸM" panose="020B0600000000000000" pitchFamily="50" charset="-128"/>
                <a:ea typeface="HGSｺﾞｼｯｸM" panose="020B0600000000000000" pitchFamily="50" charset="-128"/>
              </a:rPr>
              <a:t>25</a:t>
            </a:r>
            <a:r>
              <a:rPr lang="ja-JP" altLang="en-US" sz="4300" dirty="0" smtClean="0">
                <a:latin typeface="HGSｺﾞｼｯｸM" panose="020B0600000000000000" pitchFamily="50" charset="-128"/>
                <a:ea typeface="HGSｺﾞｼｯｸM" panose="020B0600000000000000" pitchFamily="50" charset="-128"/>
              </a:rPr>
              <a:t>年の同法の公布と同時に施行されていますので、これらを合わせると、平成</a:t>
            </a:r>
            <a:r>
              <a:rPr lang="en-US" altLang="ja-JP" sz="4300" dirty="0" smtClean="0">
                <a:latin typeface="HGSｺﾞｼｯｸM" panose="020B0600000000000000" pitchFamily="50" charset="-128"/>
                <a:ea typeface="HGSｺﾞｼｯｸM" panose="020B0600000000000000" pitchFamily="50" charset="-128"/>
              </a:rPr>
              <a:t>30</a:t>
            </a:r>
            <a:r>
              <a:rPr lang="ja-JP" altLang="en-US" sz="4300" dirty="0" smtClean="0">
                <a:latin typeface="HGSｺﾞｼｯｸM" panose="020B0600000000000000" pitchFamily="50" charset="-128"/>
                <a:ea typeface="HGSｺﾞｼｯｸM" panose="020B0600000000000000" pitchFamily="50" charset="-128"/>
              </a:rPr>
              <a:t>年度からは発達障がい者も法定雇用率に算定されることになります。</a:t>
            </a:r>
            <a:endParaRPr lang="en-US" altLang="ja-JP" sz="4300" dirty="0" smtClean="0">
              <a:latin typeface="HGSｺﾞｼｯｸM" panose="020B0600000000000000" pitchFamily="50" charset="-128"/>
              <a:ea typeface="HGSｺﾞｼｯｸM" panose="020B0600000000000000" pitchFamily="50" charset="-128"/>
            </a:endParaRPr>
          </a:p>
          <a:p>
            <a:pPr marL="0" indent="0">
              <a:lnSpc>
                <a:spcPts val="1900"/>
              </a:lnSpc>
              <a:buNone/>
            </a:pPr>
            <a:r>
              <a:rPr lang="ja-JP" altLang="en-US" sz="4300" dirty="0" smtClean="0">
                <a:latin typeface="HGSｺﾞｼｯｸM" panose="020B0600000000000000" pitchFamily="50" charset="-128"/>
                <a:ea typeface="HGSｺﾞｼｯｸM" panose="020B0600000000000000" pitchFamily="50" charset="-128"/>
              </a:rPr>
              <a:t>　また、平成</a:t>
            </a:r>
            <a:r>
              <a:rPr lang="en-US" altLang="ja-JP" sz="4300" dirty="0" smtClean="0">
                <a:latin typeface="HGSｺﾞｼｯｸM" panose="020B0600000000000000" pitchFamily="50" charset="-128"/>
                <a:ea typeface="HGSｺﾞｼｯｸM" panose="020B0600000000000000" pitchFamily="50" charset="-128"/>
              </a:rPr>
              <a:t>28</a:t>
            </a:r>
            <a:r>
              <a:rPr lang="ja-JP" altLang="en-US" sz="4300" dirty="0" smtClean="0">
                <a:latin typeface="HGSｺﾞｼｯｸM" panose="020B0600000000000000" pitchFamily="50" charset="-128"/>
                <a:ea typeface="HGSｺﾞｼｯｸM" panose="020B0600000000000000" pitchFamily="50" charset="-128"/>
              </a:rPr>
              <a:t>年度には事業</a:t>
            </a:r>
            <a:r>
              <a:rPr lang="ja-JP" altLang="en-US" sz="4300" dirty="0">
                <a:latin typeface="HGSｺﾞｼｯｸM" panose="020B0600000000000000" pitchFamily="50" charset="-128"/>
                <a:ea typeface="HGSｺﾞｼｯｸM" panose="020B0600000000000000" pitchFamily="50" charset="-128"/>
              </a:rPr>
              <a:t>主</a:t>
            </a:r>
            <a:r>
              <a:rPr lang="ja-JP" altLang="en-US" sz="4300" dirty="0" smtClean="0">
                <a:latin typeface="HGSｺﾞｼｯｸM" panose="020B0600000000000000" pitchFamily="50" charset="-128"/>
                <a:ea typeface="HGSｺﾞｼｯｸM" panose="020B0600000000000000" pitchFamily="50" charset="-128"/>
              </a:rPr>
              <a:t>に過重な負担がかからない範囲で、</a:t>
            </a:r>
            <a:r>
              <a:rPr lang="ja-JP" altLang="en-US" sz="4300" dirty="0" err="1" smtClean="0">
                <a:latin typeface="HGSｺﾞｼｯｸM" panose="020B0600000000000000" pitchFamily="50" charset="-128"/>
                <a:ea typeface="HGSｺﾞｼｯｸM" panose="020B0600000000000000" pitchFamily="50" charset="-128"/>
              </a:rPr>
              <a:t>障がい</a:t>
            </a:r>
            <a:r>
              <a:rPr lang="ja-JP" altLang="en-US" sz="4300" dirty="0" smtClean="0">
                <a:latin typeface="HGSｺﾞｼｯｸM" panose="020B0600000000000000" pitchFamily="50" charset="-128"/>
                <a:ea typeface="HGSｺﾞｼｯｸM" panose="020B0600000000000000" pitchFamily="50" charset="-128"/>
              </a:rPr>
              <a:t>者</a:t>
            </a:r>
            <a:r>
              <a:rPr lang="ja-JP" altLang="en-US" sz="4300" dirty="0">
                <a:latin typeface="HGSｺﾞｼｯｸM" panose="020B0600000000000000" pitchFamily="50" charset="-128"/>
                <a:ea typeface="HGSｺﾞｼｯｸM" panose="020B0600000000000000" pitchFamily="50" charset="-128"/>
              </a:rPr>
              <a:t>が職場で働く</a:t>
            </a:r>
            <a:r>
              <a:rPr lang="ja-JP" altLang="en-US" sz="4300" dirty="0" smtClean="0">
                <a:latin typeface="HGSｺﾞｼｯｸM" panose="020B0600000000000000" pitchFamily="50" charset="-128"/>
                <a:ea typeface="HGSｺﾞｼｯｸM" panose="020B0600000000000000" pitchFamily="50" charset="-128"/>
              </a:rPr>
              <a:t>にあたって支障</a:t>
            </a:r>
            <a:r>
              <a:rPr lang="ja-JP" altLang="en-US" sz="4300" dirty="0">
                <a:latin typeface="HGSｺﾞｼｯｸM" panose="020B0600000000000000" pitchFamily="50" charset="-128"/>
                <a:ea typeface="HGSｺﾞｼｯｸM" panose="020B0600000000000000" pitchFamily="50" charset="-128"/>
              </a:rPr>
              <a:t>を改善するための措置を講ずる</a:t>
            </a:r>
            <a:r>
              <a:rPr lang="ja-JP" altLang="en-US" sz="4300" dirty="0" smtClean="0">
                <a:latin typeface="HGSｺﾞｼｯｸM" panose="020B0600000000000000" pitchFamily="50" charset="-128"/>
                <a:ea typeface="HGSｺﾞｼｯｸM" panose="020B0600000000000000" pitchFamily="50" charset="-128"/>
              </a:rPr>
              <a:t>ことも義務付けられました。</a:t>
            </a:r>
            <a:r>
              <a:rPr lang="en-US" altLang="ja-JP" sz="4300" dirty="0" smtClean="0">
                <a:latin typeface="HGSｺﾞｼｯｸM" panose="020B0600000000000000" pitchFamily="50" charset="-128"/>
                <a:ea typeface="HGSｺﾞｼｯｸM" panose="020B0600000000000000" pitchFamily="50" charset="-128"/>
              </a:rPr>
              <a:t/>
            </a:r>
            <a:br>
              <a:rPr lang="en-US" altLang="ja-JP" sz="4300" dirty="0" smtClean="0">
                <a:latin typeface="HGSｺﾞｼｯｸM" panose="020B0600000000000000" pitchFamily="50" charset="-128"/>
                <a:ea typeface="HGSｺﾞｼｯｸM" panose="020B0600000000000000" pitchFamily="50" charset="-128"/>
              </a:rPr>
            </a:br>
            <a:endParaRPr lang="en-US" altLang="ja-JP" sz="4300" dirty="0" smtClean="0">
              <a:latin typeface="HGSｺﾞｼｯｸM" panose="020B0600000000000000" pitchFamily="50" charset="-128"/>
              <a:ea typeface="HGSｺﾞｼｯｸM" panose="020B0600000000000000" pitchFamily="50" charset="-128"/>
            </a:endParaRPr>
          </a:p>
          <a:p>
            <a:pPr marL="0" indent="0">
              <a:lnSpc>
                <a:spcPts val="1800"/>
              </a:lnSpc>
              <a:buNone/>
            </a:pPr>
            <a:endParaRPr lang="en-US" altLang="ja-JP" sz="2500" dirty="0">
              <a:latin typeface="HGSｺﾞｼｯｸM" panose="020B0600000000000000" pitchFamily="50" charset="-128"/>
              <a:ea typeface="HGSｺﾞｼｯｸM" panose="020B0600000000000000" pitchFamily="50" charset="-128"/>
            </a:endParaRPr>
          </a:p>
          <a:p>
            <a:pPr marL="0" indent="0">
              <a:lnSpc>
                <a:spcPts val="1800"/>
              </a:lnSpc>
              <a:buNone/>
            </a:pPr>
            <a:endParaRPr lang="en-US" altLang="ja-JP" sz="2500" dirty="0" smtClean="0">
              <a:latin typeface="HGSｺﾞｼｯｸM" panose="020B0600000000000000" pitchFamily="50" charset="-128"/>
              <a:ea typeface="HGSｺﾞｼｯｸM" panose="020B0600000000000000" pitchFamily="50" charset="-128"/>
            </a:endParaRPr>
          </a:p>
          <a:p>
            <a:pPr marL="0" indent="0">
              <a:lnSpc>
                <a:spcPct val="150000"/>
              </a:lnSpc>
              <a:buNone/>
            </a:pPr>
            <a:endParaRPr lang="en-US" altLang="ja-JP" sz="2900" dirty="0" smtClean="0">
              <a:latin typeface="HGSｺﾞｼｯｸM" panose="020B0600000000000000" pitchFamily="50" charset="-128"/>
              <a:ea typeface="HGSｺﾞｼｯｸM" panose="020B0600000000000000" pitchFamily="50" charset="-128"/>
            </a:endParaRPr>
          </a:p>
          <a:p>
            <a:pPr marL="0" indent="0">
              <a:lnSpc>
                <a:spcPct val="150000"/>
              </a:lnSpc>
              <a:buNone/>
            </a:pPr>
            <a:endParaRPr lang="en-US" altLang="ja-JP" sz="1200" dirty="0">
              <a:latin typeface="HGSｺﾞｼｯｸM" panose="020B0600000000000000" pitchFamily="50" charset="-128"/>
              <a:ea typeface="HGSｺﾞｼｯｸM" panose="020B0600000000000000" pitchFamily="50" charset="-128"/>
            </a:endParaRPr>
          </a:p>
        </p:txBody>
      </p:sp>
      <p:sp>
        <p:nvSpPr>
          <p:cNvPr id="2" name="正方形/長方形 1"/>
          <p:cNvSpPr/>
          <p:nvPr/>
        </p:nvSpPr>
        <p:spPr>
          <a:xfrm>
            <a:off x="611560" y="5517232"/>
            <a:ext cx="7992888" cy="864096"/>
          </a:xfrm>
          <a:prstGeom prst="rect">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lvl="0">
              <a:lnSpc>
                <a:spcPts val="1400"/>
              </a:lnSpc>
            </a:pPr>
            <a:r>
              <a:rPr lang="ja-JP" altLang="en-US" sz="1000" dirty="0">
                <a:solidFill>
                  <a:schemeClr val="tx1"/>
                </a:solidFill>
                <a:latin typeface="ＭＳ Ｐゴシック"/>
              </a:rPr>
              <a:t>（参考）</a:t>
            </a:r>
            <a:r>
              <a:rPr lang="ja-JP" altLang="en-US" sz="1000" dirty="0" err="1">
                <a:solidFill>
                  <a:schemeClr val="tx1"/>
                </a:solidFill>
                <a:latin typeface="ＭＳ Ｐゴシック"/>
              </a:rPr>
              <a:t>障がい</a:t>
            </a:r>
            <a:r>
              <a:rPr lang="ja-JP" altLang="en-US" sz="1000" dirty="0">
                <a:solidFill>
                  <a:schemeClr val="tx1"/>
                </a:solidFill>
                <a:latin typeface="ＭＳ Ｐゴシック"/>
              </a:rPr>
              <a:t>者の法定雇用率が平成</a:t>
            </a:r>
            <a:r>
              <a:rPr lang="en-US" altLang="ja-JP" sz="1000" dirty="0">
                <a:solidFill>
                  <a:schemeClr val="tx1"/>
                </a:solidFill>
                <a:latin typeface="ＭＳ Ｐゴシック"/>
              </a:rPr>
              <a:t>30</a:t>
            </a:r>
            <a:r>
              <a:rPr lang="ja-JP" altLang="en-US" sz="1000" dirty="0">
                <a:solidFill>
                  <a:schemeClr val="tx1"/>
                </a:solidFill>
                <a:latin typeface="ＭＳ Ｐゴシック"/>
              </a:rPr>
              <a:t>年</a:t>
            </a:r>
            <a:r>
              <a:rPr lang="en-US" altLang="ja-JP" sz="1000" dirty="0">
                <a:solidFill>
                  <a:schemeClr val="tx1"/>
                </a:solidFill>
                <a:latin typeface="ＭＳ Ｐゴシック"/>
              </a:rPr>
              <a:t>4</a:t>
            </a:r>
            <a:r>
              <a:rPr lang="ja-JP" altLang="en-US" sz="1000" dirty="0">
                <a:solidFill>
                  <a:schemeClr val="tx1"/>
                </a:solidFill>
                <a:latin typeface="ＭＳ Ｐゴシック"/>
              </a:rPr>
              <a:t>月</a:t>
            </a:r>
            <a:r>
              <a:rPr lang="en-US" altLang="ja-JP" sz="1000" dirty="0">
                <a:solidFill>
                  <a:schemeClr val="tx1"/>
                </a:solidFill>
                <a:latin typeface="ＭＳ Ｐゴシック"/>
              </a:rPr>
              <a:t>1</a:t>
            </a:r>
            <a:r>
              <a:rPr lang="ja-JP" altLang="en-US" sz="1000" dirty="0">
                <a:solidFill>
                  <a:schemeClr val="tx1"/>
                </a:solidFill>
                <a:latin typeface="ＭＳ Ｐゴシック"/>
              </a:rPr>
              <a:t>日から以下のとおりになります。</a:t>
            </a:r>
          </a:p>
          <a:p>
            <a:pPr lvl="0">
              <a:lnSpc>
                <a:spcPts val="1400"/>
              </a:lnSpc>
            </a:pPr>
            <a:r>
              <a:rPr lang="ja-JP" altLang="en-US" sz="1000" dirty="0">
                <a:solidFill>
                  <a:schemeClr val="tx1"/>
                </a:solidFill>
                <a:latin typeface="ＭＳ Ｐゴシック"/>
              </a:rPr>
              <a:t>○　民間企業については、</a:t>
            </a:r>
            <a:r>
              <a:rPr lang="en-US" altLang="ja-JP" sz="1000" dirty="0">
                <a:solidFill>
                  <a:schemeClr val="tx1"/>
                </a:solidFill>
                <a:latin typeface="ＭＳ Ｐゴシック"/>
              </a:rPr>
              <a:t>2.2</a:t>
            </a:r>
            <a:r>
              <a:rPr lang="ja-JP" altLang="en-US" sz="1000" dirty="0">
                <a:solidFill>
                  <a:schemeClr val="tx1"/>
                </a:solidFill>
                <a:latin typeface="ＭＳ Ｐゴシック"/>
              </a:rPr>
              <a:t>％（</a:t>
            </a:r>
            <a:r>
              <a:rPr lang="ja-JP" altLang="en-US" sz="1000" dirty="0" smtClean="0">
                <a:solidFill>
                  <a:schemeClr val="tx1"/>
                </a:solidFill>
                <a:latin typeface="ＭＳ Ｐゴシック"/>
              </a:rPr>
              <a:t>平成</a:t>
            </a:r>
            <a:r>
              <a:rPr lang="en-US" altLang="ja-JP" sz="1000" dirty="0" smtClean="0">
                <a:solidFill>
                  <a:schemeClr val="tx1"/>
                </a:solidFill>
                <a:latin typeface="ＭＳ Ｐゴシック"/>
              </a:rPr>
              <a:t>30</a:t>
            </a:r>
            <a:r>
              <a:rPr lang="ja-JP" altLang="en-US" sz="1000" dirty="0" smtClean="0">
                <a:solidFill>
                  <a:schemeClr val="tx1"/>
                </a:solidFill>
                <a:latin typeface="ＭＳ Ｐゴシック"/>
              </a:rPr>
              <a:t>年</a:t>
            </a:r>
            <a:r>
              <a:rPr lang="en-US" altLang="ja-JP" sz="1000" dirty="0" smtClean="0">
                <a:solidFill>
                  <a:schemeClr val="tx1"/>
                </a:solidFill>
                <a:latin typeface="ＭＳ Ｐゴシック"/>
              </a:rPr>
              <a:t>4</a:t>
            </a:r>
            <a:r>
              <a:rPr lang="ja-JP" altLang="en-US" sz="1000" dirty="0" smtClean="0">
                <a:solidFill>
                  <a:schemeClr val="tx1"/>
                </a:solidFill>
                <a:latin typeface="ＭＳ Ｐゴシック"/>
              </a:rPr>
              <a:t>月から</a:t>
            </a:r>
            <a:r>
              <a:rPr lang="en-US" altLang="ja-JP" sz="1000" dirty="0" smtClean="0">
                <a:solidFill>
                  <a:schemeClr val="tx1"/>
                </a:solidFill>
                <a:latin typeface="ＭＳ Ｐゴシック"/>
              </a:rPr>
              <a:t>3</a:t>
            </a:r>
            <a:r>
              <a:rPr lang="ja-JP" altLang="en-US" sz="1000" dirty="0" smtClean="0">
                <a:solidFill>
                  <a:schemeClr val="tx1"/>
                </a:solidFill>
                <a:latin typeface="ＭＳ Ｐゴシック"/>
              </a:rPr>
              <a:t>年を経過</a:t>
            </a:r>
            <a:r>
              <a:rPr lang="ja-JP" altLang="en-US" sz="1000" dirty="0">
                <a:solidFill>
                  <a:schemeClr val="tx1"/>
                </a:solidFill>
                <a:latin typeface="ＭＳ Ｐゴシック"/>
              </a:rPr>
              <a:t>する日より前</a:t>
            </a:r>
            <a:r>
              <a:rPr lang="ja-JP" altLang="en-US" sz="1000" dirty="0" smtClean="0">
                <a:solidFill>
                  <a:schemeClr val="tx1"/>
                </a:solidFill>
                <a:latin typeface="ＭＳ Ｐゴシック"/>
              </a:rPr>
              <a:t>に</a:t>
            </a:r>
            <a:r>
              <a:rPr lang="en-US" altLang="ja-JP" sz="1000" dirty="0" smtClean="0">
                <a:solidFill>
                  <a:schemeClr val="tx1"/>
                </a:solidFill>
                <a:latin typeface="ＭＳ Ｐゴシック"/>
              </a:rPr>
              <a:t>2.3</a:t>
            </a:r>
            <a:r>
              <a:rPr lang="en-US" altLang="ja-JP" sz="1000" dirty="0">
                <a:solidFill>
                  <a:schemeClr val="tx1"/>
                </a:solidFill>
                <a:latin typeface="ＭＳ Ｐゴシック"/>
              </a:rPr>
              <a:t>%</a:t>
            </a:r>
            <a:r>
              <a:rPr lang="ja-JP" altLang="en-US" sz="1000" dirty="0">
                <a:solidFill>
                  <a:schemeClr val="tx1"/>
                </a:solidFill>
                <a:latin typeface="ＭＳ Ｐゴシック"/>
              </a:rPr>
              <a:t>）</a:t>
            </a:r>
            <a:r>
              <a:rPr lang="en-US" altLang="ja-JP" sz="1000" dirty="0">
                <a:solidFill>
                  <a:schemeClr val="tx1"/>
                </a:solidFill>
                <a:latin typeface="ＭＳ Ｐゴシック"/>
              </a:rPr>
              <a:t>【</a:t>
            </a:r>
            <a:r>
              <a:rPr lang="ja-JP" altLang="en-US" sz="1000" dirty="0">
                <a:solidFill>
                  <a:schemeClr val="tx1"/>
                </a:solidFill>
                <a:latin typeface="ＭＳ Ｐゴシック"/>
              </a:rPr>
              <a:t>現行</a:t>
            </a:r>
            <a:r>
              <a:rPr lang="en-US" altLang="ja-JP" sz="1000" dirty="0">
                <a:solidFill>
                  <a:schemeClr val="tx1"/>
                </a:solidFill>
                <a:latin typeface="ＭＳ Ｐゴシック"/>
              </a:rPr>
              <a:t>2.0%】</a:t>
            </a:r>
          </a:p>
          <a:p>
            <a:pPr lvl="0">
              <a:lnSpc>
                <a:spcPts val="1400"/>
              </a:lnSpc>
            </a:pPr>
            <a:r>
              <a:rPr lang="ja-JP" altLang="en-US" sz="1000" dirty="0">
                <a:solidFill>
                  <a:schemeClr val="tx1"/>
                </a:solidFill>
                <a:latin typeface="ＭＳ Ｐゴシック"/>
              </a:rPr>
              <a:t>○　国及び地方公共団体並びに特殊法人については、</a:t>
            </a:r>
            <a:r>
              <a:rPr lang="en-US" altLang="ja-JP" sz="1000" dirty="0">
                <a:solidFill>
                  <a:schemeClr val="tx1"/>
                </a:solidFill>
                <a:latin typeface="ＭＳ Ｐゴシック"/>
              </a:rPr>
              <a:t>2.5%</a:t>
            </a:r>
            <a:r>
              <a:rPr lang="ja-JP" altLang="en-US" sz="1000" dirty="0" smtClean="0">
                <a:solidFill>
                  <a:schemeClr val="tx1"/>
                </a:solidFill>
                <a:latin typeface="ＭＳ Ｐゴシック"/>
              </a:rPr>
              <a:t>（平成</a:t>
            </a:r>
            <a:r>
              <a:rPr lang="en-US" altLang="ja-JP" sz="1000" dirty="0">
                <a:solidFill>
                  <a:schemeClr val="tx1"/>
                </a:solidFill>
                <a:latin typeface="ＭＳ Ｐゴシック"/>
              </a:rPr>
              <a:t>30</a:t>
            </a:r>
            <a:r>
              <a:rPr lang="ja-JP" altLang="en-US" sz="1000" dirty="0">
                <a:solidFill>
                  <a:schemeClr val="tx1"/>
                </a:solidFill>
                <a:latin typeface="ＭＳ Ｐゴシック"/>
              </a:rPr>
              <a:t>年</a:t>
            </a:r>
            <a:r>
              <a:rPr lang="en-US" altLang="ja-JP" sz="1000" dirty="0">
                <a:solidFill>
                  <a:schemeClr val="tx1"/>
                </a:solidFill>
                <a:latin typeface="ＭＳ Ｐゴシック"/>
              </a:rPr>
              <a:t>4</a:t>
            </a:r>
            <a:r>
              <a:rPr lang="ja-JP" altLang="en-US" sz="1000" dirty="0">
                <a:solidFill>
                  <a:schemeClr val="tx1"/>
                </a:solidFill>
                <a:latin typeface="ＭＳ Ｐゴシック"/>
              </a:rPr>
              <a:t>月から</a:t>
            </a:r>
            <a:r>
              <a:rPr lang="en-US" altLang="ja-JP" sz="1000" dirty="0">
                <a:solidFill>
                  <a:schemeClr val="tx1"/>
                </a:solidFill>
                <a:latin typeface="ＭＳ Ｐゴシック"/>
              </a:rPr>
              <a:t>3</a:t>
            </a:r>
            <a:r>
              <a:rPr lang="ja-JP" altLang="en-US" sz="1000" dirty="0">
                <a:solidFill>
                  <a:schemeClr val="tx1"/>
                </a:solidFill>
                <a:latin typeface="ＭＳ Ｐゴシック"/>
              </a:rPr>
              <a:t>年を経過する日より前</a:t>
            </a:r>
            <a:r>
              <a:rPr lang="ja-JP" altLang="en-US" sz="1000" dirty="0" smtClean="0">
                <a:solidFill>
                  <a:schemeClr val="tx1"/>
                </a:solidFill>
                <a:latin typeface="ＭＳ Ｐゴシック"/>
              </a:rPr>
              <a:t>に</a:t>
            </a:r>
            <a:r>
              <a:rPr lang="en-US" altLang="ja-JP" sz="1000" dirty="0" smtClean="0">
                <a:solidFill>
                  <a:schemeClr val="tx1"/>
                </a:solidFill>
                <a:latin typeface="ＭＳ Ｐゴシック"/>
              </a:rPr>
              <a:t>2.6</a:t>
            </a:r>
            <a:r>
              <a:rPr lang="en-US" altLang="ja-JP" sz="1000" dirty="0">
                <a:solidFill>
                  <a:schemeClr val="tx1"/>
                </a:solidFill>
                <a:latin typeface="ＭＳ Ｐゴシック"/>
              </a:rPr>
              <a:t>%</a:t>
            </a:r>
            <a:r>
              <a:rPr lang="ja-JP" altLang="en-US" sz="1000" dirty="0">
                <a:solidFill>
                  <a:schemeClr val="tx1"/>
                </a:solidFill>
                <a:latin typeface="ＭＳ Ｐゴシック"/>
              </a:rPr>
              <a:t>）</a:t>
            </a:r>
            <a:r>
              <a:rPr lang="en-US" altLang="ja-JP" sz="1000" dirty="0">
                <a:solidFill>
                  <a:schemeClr val="tx1"/>
                </a:solidFill>
                <a:latin typeface="ＭＳ Ｐゴシック"/>
              </a:rPr>
              <a:t>【</a:t>
            </a:r>
            <a:r>
              <a:rPr lang="ja-JP" altLang="en-US" sz="1000" dirty="0">
                <a:solidFill>
                  <a:schemeClr val="tx1"/>
                </a:solidFill>
                <a:latin typeface="ＭＳ Ｐゴシック"/>
              </a:rPr>
              <a:t>現行</a:t>
            </a:r>
            <a:r>
              <a:rPr lang="en-US" altLang="ja-JP" sz="1000" dirty="0">
                <a:solidFill>
                  <a:schemeClr val="tx1"/>
                </a:solidFill>
                <a:latin typeface="ＭＳ Ｐゴシック"/>
              </a:rPr>
              <a:t>2.3%】</a:t>
            </a:r>
          </a:p>
          <a:p>
            <a:pPr lvl="0">
              <a:lnSpc>
                <a:spcPts val="1400"/>
              </a:lnSpc>
            </a:pPr>
            <a:r>
              <a:rPr lang="ja-JP" altLang="en-US" sz="1000" dirty="0">
                <a:solidFill>
                  <a:schemeClr val="tx1"/>
                </a:solidFill>
                <a:latin typeface="ＭＳ Ｐゴシック"/>
              </a:rPr>
              <a:t>○　都道府県等の教育委員会についっては、</a:t>
            </a:r>
            <a:r>
              <a:rPr lang="en-US" altLang="ja-JP" sz="1000" dirty="0">
                <a:solidFill>
                  <a:schemeClr val="tx1"/>
                </a:solidFill>
                <a:latin typeface="ＭＳ Ｐゴシック"/>
              </a:rPr>
              <a:t>2.4%</a:t>
            </a:r>
            <a:r>
              <a:rPr lang="ja-JP" altLang="en-US" sz="1000" dirty="0" smtClean="0">
                <a:solidFill>
                  <a:schemeClr val="tx1"/>
                </a:solidFill>
                <a:latin typeface="ＭＳ Ｐゴシック"/>
              </a:rPr>
              <a:t>（平成</a:t>
            </a:r>
            <a:r>
              <a:rPr lang="en-US" altLang="ja-JP" sz="1000" dirty="0">
                <a:solidFill>
                  <a:schemeClr val="tx1"/>
                </a:solidFill>
                <a:latin typeface="ＭＳ Ｐゴシック"/>
              </a:rPr>
              <a:t>30</a:t>
            </a:r>
            <a:r>
              <a:rPr lang="ja-JP" altLang="en-US" sz="1000" dirty="0">
                <a:solidFill>
                  <a:schemeClr val="tx1"/>
                </a:solidFill>
                <a:latin typeface="ＭＳ Ｐゴシック"/>
              </a:rPr>
              <a:t>年</a:t>
            </a:r>
            <a:r>
              <a:rPr lang="en-US" altLang="ja-JP" sz="1000" dirty="0">
                <a:solidFill>
                  <a:schemeClr val="tx1"/>
                </a:solidFill>
                <a:latin typeface="ＭＳ Ｐゴシック"/>
              </a:rPr>
              <a:t>4</a:t>
            </a:r>
            <a:r>
              <a:rPr lang="ja-JP" altLang="en-US" sz="1000" dirty="0">
                <a:solidFill>
                  <a:schemeClr val="tx1"/>
                </a:solidFill>
                <a:latin typeface="ＭＳ Ｐゴシック"/>
              </a:rPr>
              <a:t>月から</a:t>
            </a:r>
            <a:r>
              <a:rPr lang="en-US" altLang="ja-JP" sz="1000" dirty="0">
                <a:solidFill>
                  <a:schemeClr val="tx1"/>
                </a:solidFill>
                <a:latin typeface="ＭＳ Ｐゴシック"/>
              </a:rPr>
              <a:t>3</a:t>
            </a:r>
            <a:r>
              <a:rPr lang="ja-JP" altLang="en-US" sz="1000" dirty="0">
                <a:solidFill>
                  <a:schemeClr val="tx1"/>
                </a:solidFill>
                <a:latin typeface="ＭＳ Ｐゴシック"/>
              </a:rPr>
              <a:t>年を経過する日より前</a:t>
            </a:r>
            <a:r>
              <a:rPr lang="ja-JP" altLang="en-US" sz="1000" dirty="0" smtClean="0">
                <a:solidFill>
                  <a:schemeClr val="tx1"/>
                </a:solidFill>
                <a:latin typeface="ＭＳ Ｐゴシック"/>
              </a:rPr>
              <a:t>に</a:t>
            </a:r>
            <a:r>
              <a:rPr lang="en-US" altLang="ja-JP" sz="1000" dirty="0" smtClean="0">
                <a:solidFill>
                  <a:schemeClr val="tx1"/>
                </a:solidFill>
                <a:latin typeface="ＭＳ Ｐゴシック"/>
              </a:rPr>
              <a:t>2.5</a:t>
            </a:r>
            <a:r>
              <a:rPr lang="en-US" altLang="ja-JP" sz="1000" dirty="0">
                <a:solidFill>
                  <a:schemeClr val="tx1"/>
                </a:solidFill>
                <a:latin typeface="ＭＳ Ｐゴシック"/>
              </a:rPr>
              <a:t>%</a:t>
            </a:r>
            <a:r>
              <a:rPr lang="ja-JP" altLang="en-US" sz="1000" dirty="0">
                <a:solidFill>
                  <a:schemeClr val="tx1"/>
                </a:solidFill>
                <a:latin typeface="ＭＳ Ｐゴシック"/>
              </a:rPr>
              <a:t>）</a:t>
            </a:r>
            <a:r>
              <a:rPr lang="en-US" altLang="ja-JP" sz="1000" dirty="0">
                <a:solidFill>
                  <a:schemeClr val="tx1"/>
                </a:solidFill>
                <a:latin typeface="ＭＳ Ｐゴシック"/>
              </a:rPr>
              <a:t>【</a:t>
            </a:r>
            <a:r>
              <a:rPr lang="ja-JP" altLang="en-US" sz="1000" dirty="0">
                <a:solidFill>
                  <a:schemeClr val="tx1"/>
                </a:solidFill>
                <a:latin typeface="ＭＳ Ｐゴシック"/>
              </a:rPr>
              <a:t>現行</a:t>
            </a:r>
            <a:r>
              <a:rPr lang="en-US" altLang="ja-JP" sz="1000" dirty="0">
                <a:solidFill>
                  <a:schemeClr val="tx1"/>
                </a:solidFill>
                <a:latin typeface="ＭＳ Ｐゴシック"/>
              </a:rPr>
              <a:t>2.2%】</a:t>
            </a:r>
          </a:p>
          <a:p>
            <a:pPr>
              <a:lnSpc>
                <a:spcPts val="1400"/>
              </a:lnSpc>
            </a:pPr>
            <a:endParaRPr lang="ja-JP" altLang="en-US" dirty="0">
              <a:solidFill>
                <a:schemeClr val="tx1"/>
              </a:solidFill>
              <a:latin typeface="+mn-ea"/>
            </a:endParaRPr>
          </a:p>
        </p:txBody>
      </p:sp>
      <p:sp>
        <p:nvSpPr>
          <p:cNvPr id="4" name="スライド番号プレースホルダー 3"/>
          <p:cNvSpPr>
            <a:spLocks noGrp="1"/>
          </p:cNvSpPr>
          <p:nvPr>
            <p:ph type="sldNum" sz="quarter" idx="12"/>
          </p:nvPr>
        </p:nvSpPr>
        <p:spPr/>
        <p:txBody>
          <a:bodyPr/>
          <a:lstStyle/>
          <a:p>
            <a:r>
              <a:rPr kumimoji="1" lang="en-US" altLang="ja-JP" dirty="0" smtClean="0"/>
              <a:t>6</a:t>
            </a:r>
            <a:endParaRPr kumimoji="1" lang="ja-JP" altLang="en-US" dirty="0"/>
          </a:p>
        </p:txBody>
      </p:sp>
    </p:spTree>
    <p:extLst>
      <p:ext uri="{BB962C8B-B14F-4D97-AF65-F5344CB8AC3E}">
        <p14:creationId xmlns:p14="http://schemas.microsoft.com/office/powerpoint/2010/main" val="1814236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476672"/>
            <a:ext cx="8229600" cy="5688632"/>
          </a:xfrm>
        </p:spPr>
        <p:txBody>
          <a:bodyPr>
            <a:normAutofit/>
          </a:bodyPr>
          <a:lstStyle/>
          <a:p>
            <a:pPr marL="0" indent="0">
              <a:lnSpc>
                <a:spcPct val="170000"/>
              </a:lnSpc>
              <a:buNone/>
            </a:pPr>
            <a:r>
              <a:rPr lang="ja-JP" altLang="en-US" sz="1600" u="sng" dirty="0" smtClean="0">
                <a:latin typeface="HGSｺﾞｼｯｸM" panose="020B0600000000000000" pitchFamily="50" charset="-128"/>
                <a:ea typeface="HGSｺﾞｼｯｸM" panose="020B0600000000000000" pitchFamily="50" charset="-128"/>
              </a:rPr>
              <a:t>障害者差別解消法の施行</a:t>
            </a:r>
            <a:endParaRPr lang="en-US" altLang="ja-JP" sz="1600" u="sng" dirty="0" smtClean="0">
              <a:latin typeface="HGSｺﾞｼｯｸM" panose="020B0600000000000000" pitchFamily="50" charset="-128"/>
              <a:ea typeface="HGSｺﾞｼｯｸM" panose="020B0600000000000000" pitchFamily="50" charset="-128"/>
            </a:endParaRPr>
          </a:p>
          <a:p>
            <a:pPr marL="0" indent="0">
              <a:lnSpc>
                <a:spcPct val="170000"/>
              </a:lnSpc>
              <a:buNone/>
            </a:pPr>
            <a:r>
              <a:rPr lang="ja-JP" altLang="en-US" sz="1400" dirty="0" smtClean="0">
                <a:latin typeface="HGSｺﾞｼｯｸM" panose="020B0600000000000000" pitchFamily="50" charset="-128"/>
                <a:ea typeface="HGSｺﾞｼｯｸM" panose="020B0600000000000000" pitchFamily="50" charset="-128"/>
              </a:rPr>
              <a:t>　</a:t>
            </a:r>
            <a:r>
              <a:rPr lang="ja-JP" altLang="en-US" sz="1400" dirty="0">
                <a:latin typeface="HGSｺﾞｼｯｸM" panose="020B0600000000000000" pitchFamily="50" charset="-128"/>
                <a:ea typeface="HGSｺﾞｼｯｸM" panose="020B0600000000000000" pitchFamily="50" charset="-128"/>
              </a:rPr>
              <a:t>障害を理由とする差別の解消の推進に関する法律（</a:t>
            </a:r>
            <a:r>
              <a:rPr lang="ja-JP" altLang="en-US" sz="1400" dirty="0" smtClean="0">
                <a:latin typeface="HGSｺﾞｼｯｸM" panose="020B0600000000000000" pitchFamily="50" charset="-128"/>
                <a:ea typeface="HGSｺﾞｼｯｸM" panose="020B0600000000000000" pitchFamily="50" charset="-128"/>
              </a:rPr>
              <a:t>平成</a:t>
            </a:r>
            <a:r>
              <a:rPr lang="en-US" altLang="ja-JP" sz="1400" dirty="0" smtClean="0">
                <a:latin typeface="HGSｺﾞｼｯｸM" panose="020B0600000000000000" pitchFamily="50" charset="-128"/>
                <a:ea typeface="HGSｺﾞｼｯｸM" panose="020B0600000000000000" pitchFamily="50" charset="-128"/>
              </a:rPr>
              <a:t>25</a:t>
            </a:r>
            <a:r>
              <a:rPr lang="ja-JP" altLang="en-US" sz="1400" dirty="0" smtClean="0">
                <a:latin typeface="HGSｺﾞｼｯｸM" panose="020B0600000000000000" pitchFamily="50" charset="-128"/>
                <a:ea typeface="HGSｺﾞｼｯｸM" panose="020B0600000000000000" pitchFamily="50" charset="-128"/>
              </a:rPr>
              <a:t>年法律第</a:t>
            </a:r>
            <a:r>
              <a:rPr lang="en-US" altLang="ja-JP" sz="1400" dirty="0" smtClean="0">
                <a:latin typeface="HGSｺﾞｼｯｸM" panose="020B0600000000000000" pitchFamily="50" charset="-128"/>
                <a:ea typeface="HGSｺﾞｼｯｸM" panose="020B0600000000000000" pitchFamily="50" charset="-128"/>
              </a:rPr>
              <a:t>65</a:t>
            </a:r>
            <a:r>
              <a:rPr lang="ja-JP" altLang="en-US" sz="1400" dirty="0" smtClean="0">
                <a:latin typeface="HGSｺﾞｼｯｸM" panose="020B0600000000000000" pitchFamily="50" charset="-128"/>
                <a:ea typeface="HGSｺﾞｼｯｸM" panose="020B0600000000000000" pitchFamily="50" charset="-128"/>
              </a:rPr>
              <a:t>号</a:t>
            </a:r>
            <a:r>
              <a:rPr lang="ja-JP" altLang="en-US" sz="1400" dirty="0">
                <a:latin typeface="HGSｺﾞｼｯｸM" panose="020B0600000000000000" pitchFamily="50" charset="-128"/>
                <a:ea typeface="HGSｺﾞｼｯｸM" panose="020B0600000000000000" pitchFamily="50" charset="-128"/>
              </a:rPr>
              <a:t>）は、</a:t>
            </a: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者差別の解消を推進することにより、障がいの有無によって分け隔てられることなく、相互に人格と個性を尊重しながら共生する社会の実現を目的として、平成</a:t>
            </a:r>
            <a:r>
              <a:rPr lang="en-US" altLang="ja-JP" sz="1400" dirty="0">
                <a:latin typeface="HGSｺﾞｼｯｸM" panose="020B0600000000000000" pitchFamily="50" charset="-128"/>
                <a:ea typeface="HGSｺﾞｼｯｸM" panose="020B0600000000000000" pitchFamily="50" charset="-128"/>
              </a:rPr>
              <a:t>28</a:t>
            </a:r>
            <a:r>
              <a:rPr lang="ja-JP" altLang="en-US" sz="1400" dirty="0">
                <a:latin typeface="HGSｺﾞｼｯｸM" panose="020B0600000000000000" pitchFamily="50" charset="-128"/>
                <a:ea typeface="HGSｺﾞｼｯｸM" panose="020B0600000000000000" pitchFamily="50" charset="-128"/>
              </a:rPr>
              <a:t>年</a:t>
            </a:r>
            <a:r>
              <a:rPr lang="en-US" altLang="ja-JP" sz="1400" dirty="0">
                <a:latin typeface="HGSｺﾞｼｯｸM" panose="020B0600000000000000" pitchFamily="50" charset="-128"/>
                <a:ea typeface="HGSｺﾞｼｯｸM" panose="020B0600000000000000" pitchFamily="50" charset="-128"/>
              </a:rPr>
              <a:t>4</a:t>
            </a:r>
            <a:r>
              <a:rPr lang="ja-JP" altLang="en-US" sz="1400" dirty="0">
                <a:latin typeface="HGSｺﾞｼｯｸM" panose="020B0600000000000000" pitchFamily="50" charset="-128"/>
                <a:ea typeface="HGSｺﾞｼｯｸM" panose="020B0600000000000000" pitchFamily="50" charset="-128"/>
              </a:rPr>
              <a:t>月に施行されました</a:t>
            </a:r>
            <a:r>
              <a:rPr lang="ja-JP" altLang="en-US" sz="1400" dirty="0" smtClean="0">
                <a:latin typeface="HGSｺﾞｼｯｸM" panose="020B0600000000000000" pitchFamily="50" charset="-128"/>
                <a:ea typeface="HGSｺﾞｼｯｸM" panose="020B0600000000000000" pitchFamily="50" charset="-128"/>
              </a:rPr>
              <a:t>。</a:t>
            </a:r>
            <a:endParaRPr lang="en-US" altLang="ja-JP" sz="1400" dirty="0" smtClean="0">
              <a:latin typeface="HGSｺﾞｼｯｸM" panose="020B0600000000000000" pitchFamily="50" charset="-128"/>
              <a:ea typeface="HGSｺﾞｼｯｸM" panose="020B0600000000000000" pitchFamily="50" charset="-128"/>
            </a:endParaRPr>
          </a:p>
          <a:p>
            <a:pPr marL="0" indent="0">
              <a:lnSpc>
                <a:spcPct val="170000"/>
              </a:lnSpc>
              <a:buNone/>
            </a:pPr>
            <a:r>
              <a:rPr lang="ja-JP" altLang="en-US" sz="1400" dirty="0">
                <a:latin typeface="HGSｺﾞｼｯｸM" panose="020B0600000000000000" pitchFamily="50" charset="-128"/>
                <a:ea typeface="HGSｺﾞｼｯｸM" panose="020B0600000000000000" pitchFamily="50" charset="-128"/>
              </a:rPr>
              <a:t>　法では、行政機関等に対し不当な差別的取扱いと合理的配慮の不提供を禁止し、事業者に対しては不当な差別的取扱いの禁止と合理的配慮の提供を努力義務として定めています</a:t>
            </a:r>
            <a:r>
              <a:rPr lang="ja-JP" altLang="en-US" sz="1400" dirty="0" smtClean="0">
                <a:latin typeface="HGSｺﾞｼｯｸM" panose="020B0600000000000000" pitchFamily="50" charset="-128"/>
                <a:ea typeface="HGSｺﾞｼｯｸM" panose="020B0600000000000000" pitchFamily="50" charset="-128"/>
              </a:rPr>
              <a:t>。</a:t>
            </a:r>
            <a:endParaRPr lang="en-US" altLang="ja-JP" sz="1400" dirty="0" smtClean="0">
              <a:latin typeface="HGSｺﾞｼｯｸM" panose="020B0600000000000000" pitchFamily="50" charset="-128"/>
              <a:ea typeface="HGSｺﾞｼｯｸM" panose="020B0600000000000000" pitchFamily="50" charset="-128"/>
            </a:endParaRPr>
          </a:p>
          <a:p>
            <a:pPr marL="0" indent="0">
              <a:lnSpc>
                <a:spcPct val="170000"/>
              </a:lnSpc>
              <a:buNone/>
            </a:pPr>
            <a:r>
              <a:rPr lang="ja-JP" altLang="en-US" sz="1400" dirty="0">
                <a:latin typeface="HGSｺﾞｼｯｸM" panose="020B0600000000000000" pitchFamily="50" charset="-128"/>
                <a:ea typeface="HGSｺﾞｼｯｸM" panose="020B0600000000000000" pitchFamily="50" charset="-128"/>
              </a:rPr>
              <a:t>　大阪府においては、法施行時と同時に</a:t>
            </a:r>
            <a:r>
              <a:rPr lang="ja-JP" altLang="en-US" sz="1400" dirty="0" err="1">
                <a:latin typeface="HGSｺﾞｼｯｸM" panose="020B0600000000000000" pitchFamily="50" charset="-128"/>
                <a:ea typeface="HGSｺﾞｼｯｸM" panose="020B0600000000000000" pitchFamily="50" charset="-128"/>
              </a:rPr>
              <a:t>大阪府障がい</a:t>
            </a:r>
            <a:r>
              <a:rPr lang="ja-JP" altLang="en-US" sz="1400" dirty="0">
                <a:latin typeface="HGSｺﾞｼｯｸM" panose="020B0600000000000000" pitchFamily="50" charset="-128"/>
                <a:ea typeface="HGSｺﾞｼｯｸM" panose="020B0600000000000000" pitchFamily="50" charset="-128"/>
              </a:rPr>
              <a:t>者差別解消条例を施行し、啓発活動と相談等の体制を車の両輪として差別解消に取り組んでいます</a:t>
            </a:r>
            <a:r>
              <a:rPr lang="ja-JP" altLang="en-US" sz="1400" dirty="0" smtClean="0">
                <a:latin typeface="HGSｺﾞｼｯｸM" panose="020B0600000000000000" pitchFamily="50" charset="-128"/>
                <a:ea typeface="HGSｺﾞｼｯｸM" panose="020B0600000000000000" pitchFamily="50" charset="-128"/>
              </a:rPr>
              <a:t>。</a:t>
            </a:r>
            <a:endParaRPr lang="en-US" altLang="ja-JP" sz="1400" dirty="0" smtClean="0">
              <a:latin typeface="HGSｺﾞｼｯｸM" panose="020B0600000000000000" pitchFamily="50" charset="-128"/>
              <a:ea typeface="HGSｺﾞｼｯｸM" panose="020B0600000000000000" pitchFamily="50" charset="-128"/>
            </a:endParaRPr>
          </a:p>
          <a:p>
            <a:pPr marL="0" indent="0">
              <a:lnSpc>
                <a:spcPct val="170000"/>
              </a:lnSpc>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err="1">
                <a:latin typeface="HGSｺﾞｼｯｸM" panose="020B0600000000000000" pitchFamily="50" charset="-128"/>
                <a:ea typeface="HGSｺﾞｼｯｸM" panose="020B0600000000000000" pitchFamily="50" charset="-128"/>
              </a:rPr>
              <a:t>障がいを</a:t>
            </a:r>
            <a:r>
              <a:rPr lang="ja-JP" altLang="en-US" sz="1400" dirty="0">
                <a:latin typeface="HGSｺﾞｼｯｸM" panose="020B0600000000000000" pitchFamily="50" charset="-128"/>
                <a:ea typeface="HGSｺﾞｼｯｸM" panose="020B0600000000000000" pitchFamily="50" charset="-128"/>
              </a:rPr>
              <a:t>理由とする差別をなくすことは、すべての人にとって暮らしやすい社会につながります。引き続き合理的配慮の概念を始めとする差別解消に関する認識が、社会全体で共有し、浸透されるよう法の趣旨の普及と障がい理解を促進する啓発の充実を図ってまいります</a:t>
            </a:r>
            <a:r>
              <a:rPr lang="ja-JP" altLang="en-US" sz="1400" dirty="0" smtClean="0">
                <a:latin typeface="HGSｺﾞｼｯｸM" panose="020B0600000000000000" pitchFamily="50" charset="-128"/>
                <a:ea typeface="HGSｺﾞｼｯｸM" panose="020B0600000000000000" pitchFamily="50" charset="-128"/>
              </a:rPr>
              <a:t>。</a:t>
            </a:r>
            <a:endParaRPr lang="ja-JP" altLang="en-US" sz="1400" dirty="0">
              <a:latin typeface="HGSｺﾞｼｯｸM" panose="020B0600000000000000" pitchFamily="50" charset="-128"/>
              <a:ea typeface="HGS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p>
            <a:r>
              <a:rPr kumimoji="1" lang="en-US" altLang="ja-JP" dirty="0" smtClean="0"/>
              <a:t>7</a:t>
            </a:r>
            <a:endParaRPr kumimoji="1" lang="ja-JP" altLang="en-US" dirty="0"/>
          </a:p>
        </p:txBody>
      </p:sp>
    </p:spTree>
    <p:extLst>
      <p:ext uri="{BB962C8B-B14F-4D97-AF65-F5344CB8AC3E}">
        <p14:creationId xmlns:p14="http://schemas.microsoft.com/office/powerpoint/2010/main" val="27576900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4622</TotalTime>
  <Words>1910</Words>
  <Application>Microsoft Office PowerPoint</Application>
  <PresentationFormat>画面に合わせる (4:3)</PresentationFormat>
  <Paragraphs>783</Paragraphs>
  <Slides>33</Slides>
  <Notes>3</Notes>
  <HiddenSlides>0</HiddenSlides>
  <MMClips>0</MMClips>
  <ScaleCrop>false</ScaleCrop>
  <HeadingPairs>
    <vt:vector size="4" baseType="variant">
      <vt:variant>
        <vt:lpstr>テーマ</vt:lpstr>
      </vt:variant>
      <vt:variant>
        <vt:i4>1</vt:i4>
      </vt:variant>
      <vt:variant>
        <vt:lpstr>スライド タイトル</vt:lpstr>
      </vt:variant>
      <vt:variant>
        <vt:i4>33</vt:i4>
      </vt:variant>
    </vt:vector>
  </HeadingPairs>
  <TitlesOfParts>
    <vt:vector size="34" baseType="lpstr">
      <vt:lpstr>Office テーマ</vt:lpstr>
      <vt:lpstr>大阪府　新・発達障がい児者支援プラン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大阪府発達障がい児者支援プラン</dc:title>
  <dc:creator>田中　忠</dc:creator>
  <cp:lastModifiedBy>HOSTNAME</cp:lastModifiedBy>
  <cp:revision>427</cp:revision>
  <cp:lastPrinted>2018-02-20T03:17:23Z</cp:lastPrinted>
  <dcterms:created xsi:type="dcterms:W3CDTF">2016-12-06T07:34:06Z</dcterms:created>
  <dcterms:modified xsi:type="dcterms:W3CDTF">2018-07-20T02:51:35Z</dcterms:modified>
</cp:coreProperties>
</file>