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9"/>
  </p:notesMasterIdLst>
  <p:sldIdLst>
    <p:sldId id="418" r:id="rId2"/>
    <p:sldId id="395" r:id="rId3"/>
    <p:sldId id="420" r:id="rId4"/>
    <p:sldId id="403" r:id="rId5"/>
    <p:sldId id="419" r:id="rId6"/>
    <p:sldId id="404" r:id="rId7"/>
    <p:sldId id="354" r:id="rId8"/>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1741" autoAdjust="0"/>
  </p:normalViewPr>
  <p:slideViewPr>
    <p:cSldViewPr snapToGrid="0">
      <p:cViewPr varScale="1">
        <p:scale>
          <a:sx n="32" d="100"/>
          <a:sy n="32" d="100"/>
        </p:scale>
        <p:origin x="2148" y="72"/>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2022/6/10</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70">
              <a:defRPr/>
            </a:pPr>
            <a:fld id="{1A129212-0568-412B-8408-5132D870ADEA}" type="slidenum">
              <a:rPr kumimoji="1" lang="ja-JP" altLang="en-US">
                <a:solidFill>
                  <a:prstClr val="black"/>
                </a:solidFill>
                <a:latin typeface="游ゴシック" panose="020F0502020204030204"/>
                <a:ea typeface="游ゴシック" panose="020B0400000000000000" pitchFamily="50" charset="-128"/>
              </a:rPr>
              <a:pPr defTabSz="457170">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749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2022/6/10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2022/6/10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2022/6/10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2022/6/10</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3984113" y="15811259"/>
            <a:ext cx="4114800" cy="414339"/>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16</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1" name="正方形/長方形 50"/>
          <p:cNvSpPr/>
          <p:nvPr/>
        </p:nvSpPr>
        <p:spPr>
          <a:xfrm>
            <a:off x="1387957" y="1352760"/>
            <a:ext cx="9327668" cy="1427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1" lang="ja-JP" altLang="en-US" sz="1900" dirty="0" smtClean="0">
                <a:solidFill>
                  <a:schemeClr val="tx1"/>
                </a:solidFill>
                <a:latin typeface="ＭＳ Ｐゴシック" panose="020B0600070205080204" pitchFamily="50" charset="-128"/>
                <a:ea typeface="ＭＳ Ｐゴシック" panose="020B0600070205080204" pitchFamily="50" charset="-128"/>
              </a:rPr>
              <a:t>■ 海洋</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・港湾環境プログラム（グリーンアウォード）に基づく認証船舶の利用促進</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船舶</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からの大気汚染物質の排出抑制についての国際的な規定が設けられる中、海洋・港湾環境の保全プログラムに参加することにより、クリーンでグリーンな大阪</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“みなと”</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の実現に向けた取組みを</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進めます。</a:t>
            </a:r>
            <a:endParaRPr kumimoji="1"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90" name="下矢印 89"/>
          <p:cNvSpPr/>
          <p:nvPr/>
        </p:nvSpPr>
        <p:spPr>
          <a:xfrm>
            <a:off x="4512960" y="9599882"/>
            <a:ext cx="3077662" cy="414375"/>
          </a:xfrm>
          <a:prstGeom prst="downArrow">
            <a:avLst>
              <a:gd name="adj1" fmla="val 100000"/>
              <a:gd name="adj2" fmla="val 93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3" name="正方形/長方形 92"/>
          <p:cNvSpPr/>
          <p:nvPr/>
        </p:nvSpPr>
        <p:spPr>
          <a:xfrm>
            <a:off x="800190" y="10288042"/>
            <a:ext cx="10883762" cy="723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優遇措置の付与により、世界的な認証船舶の増加を後押しすることで、海洋環境保護に積極的に</a:t>
            </a:r>
            <a:r>
              <a:rPr kumimoji="1" lang="ja-JP" altLang="en-US" sz="2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取組む</a:t>
            </a:r>
            <a:r>
              <a:rPr kumimoji="1" lang="ja-JP" altLang="en-US" sz="2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港湾であることを世界に向けアピールし、同じ理念を共有する船会社による利用推進を</a:t>
            </a:r>
            <a:r>
              <a:rPr kumimoji="1" lang="ja-JP" altLang="en-US" sz="20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図ります</a:t>
            </a:r>
            <a:r>
              <a:rPr kumimoji="1" lang="ja-JP" altLang="en-US" sz="20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kumimoji="1" lang="ja-JP" altLang="en-US" sz="2000" b="0"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endParaRPr>
          </a:p>
        </p:txBody>
      </p:sp>
      <p:grpSp>
        <p:nvGrpSpPr>
          <p:cNvPr id="91" name="グループ化 90"/>
          <p:cNvGrpSpPr/>
          <p:nvPr/>
        </p:nvGrpSpPr>
        <p:grpSpPr>
          <a:xfrm>
            <a:off x="1603855" y="11748619"/>
            <a:ext cx="8875316" cy="3116273"/>
            <a:chOff x="679816" y="8052442"/>
            <a:chExt cx="10699384" cy="3116273"/>
          </a:xfrm>
        </p:grpSpPr>
        <p:sp>
          <p:nvSpPr>
            <p:cNvPr id="94" name="角丸四角形 25">
              <a:extLst>
                <a:ext uri="{FF2B5EF4-FFF2-40B4-BE49-F238E27FC236}">
                  <a16:creationId xmlns:a16="http://schemas.microsoft.com/office/drawing/2014/main" id="{9595CCD9-4A75-4EE4-9D54-2A23840697E8}"/>
                </a:ext>
              </a:extLst>
            </p:cNvPr>
            <p:cNvSpPr/>
            <p:nvPr/>
          </p:nvSpPr>
          <p:spPr>
            <a:xfrm>
              <a:off x="3836568" y="8501836"/>
              <a:ext cx="7354817" cy="2058654"/>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lIns="72000" tIns="0" rIns="7200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海洋環境保護・船舶の安全運航への支援を目的として設立された「非営利活動法人グリーンアウォード財団</a:t>
              </a:r>
              <a:r>
                <a:rPr kumimoji="0" lang="en-US" altLang="ja-JP" sz="17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が世界規模で取り組んでいる活動で、安全で環境にやさしい船舶を認証し、認証船舶に優遇措置を与えることにより、船舶・船員の質を向上させ、海洋環境の保護を目指すことを目的とするプログラム</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0" lang="en-US" altLang="ja-JP"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・認証</a:t>
              </a:r>
              <a:r>
                <a:rPr kumimoji="0" lang="ja-JP" altLang="en-US" sz="1700" b="0" i="0"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rPr>
                <a:t>船舶数 </a:t>
              </a:r>
              <a:r>
                <a:rPr kumimoji="0" lang="ja-JP" altLang="en-US"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 </a:t>
              </a:r>
              <a:r>
                <a:rPr kumimoji="0" lang="en-US" altLang="ja-JP"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281</a:t>
              </a:r>
              <a:r>
                <a:rPr kumimoji="0" lang="ja-JP" altLang="en-US"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隻（令和</a:t>
              </a:r>
              <a:r>
                <a:rPr kumimoji="0" lang="en-US" altLang="ja-JP"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4</a:t>
              </a:r>
              <a:r>
                <a:rPr kumimoji="0" lang="ja-JP" altLang="en-US"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年</a:t>
              </a:r>
              <a:r>
                <a:rPr lang="en-US" altLang="ja-JP" sz="1700" dirty="0" smtClean="0">
                  <a:solidFill>
                    <a:schemeClr val="tx1"/>
                  </a:solidFill>
                  <a:latin typeface="ＭＳ Ｐ明朝" panose="02020600040205080304" pitchFamily="18" charset="-128"/>
                  <a:ea typeface="ＭＳ Ｐ明朝" panose="02020600040205080304" pitchFamily="18" charset="-128"/>
                </a:rPr>
                <a:t>3</a:t>
              </a:r>
              <a:r>
                <a:rPr kumimoji="0" lang="ja-JP" altLang="en-US"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月現在）</a:t>
              </a:r>
              <a:endParaRPr kumimoji="0" lang="en-US" altLang="ja-JP"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rPr>
                <a:t>　</a:t>
              </a:r>
              <a:r>
                <a:rPr kumimoji="0" lang="ja-JP" altLang="en-US"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・参加</a:t>
              </a:r>
              <a:r>
                <a:rPr kumimoji="0" lang="ja-JP" altLang="en-US" sz="1700" b="0" i="0"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rPr>
                <a:t>港湾  　</a:t>
              </a:r>
              <a:r>
                <a:rPr kumimoji="0" lang="ja-JP" altLang="en-US"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 </a:t>
              </a:r>
              <a:r>
                <a:rPr lang="en-US" altLang="ja-JP" sz="1700" dirty="0" smtClean="0">
                  <a:solidFill>
                    <a:schemeClr val="tx1"/>
                  </a:solidFill>
                  <a:latin typeface="ＭＳ Ｐ明朝" panose="02020600040205080304" pitchFamily="18" charset="-128"/>
                  <a:ea typeface="ＭＳ Ｐ明朝" panose="02020600040205080304" pitchFamily="18" charset="-128"/>
                </a:rPr>
                <a:t>16</a:t>
              </a:r>
              <a:r>
                <a:rPr kumimoji="0" lang="ja-JP" altLang="en-US"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ヵ国、</a:t>
              </a:r>
              <a:r>
                <a:rPr lang="en-US" altLang="ja-JP" sz="1700" noProof="0" dirty="0">
                  <a:solidFill>
                    <a:schemeClr val="tx1"/>
                  </a:solidFill>
                  <a:latin typeface="ＭＳ Ｐ明朝" panose="02020600040205080304" pitchFamily="18" charset="-128"/>
                  <a:ea typeface="ＭＳ Ｐ明朝" panose="02020600040205080304" pitchFamily="18" charset="-128"/>
                </a:rPr>
                <a:t>39</a:t>
              </a:r>
              <a:r>
                <a:rPr kumimoji="0" lang="ja-JP" altLang="en-US" sz="1700" b="0" i="0"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rPr>
                <a:t>港</a:t>
              </a:r>
              <a:endParaRPr kumimoji="0" lang="en-US" altLang="ja-JP" sz="1700" b="0" i="0"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endParaRPr>
            </a:p>
          </p:txBody>
        </p:sp>
        <p:sp>
          <p:nvSpPr>
            <p:cNvPr id="95" name="角丸四角形 25">
              <a:extLst>
                <a:ext uri="{FF2B5EF4-FFF2-40B4-BE49-F238E27FC236}">
                  <a16:creationId xmlns:a16="http://schemas.microsoft.com/office/drawing/2014/main" id="{E1D1EE28-CFDC-4499-A0BC-3B195428B0CC}"/>
                </a:ext>
              </a:extLst>
            </p:cNvPr>
            <p:cNvSpPr/>
            <p:nvPr/>
          </p:nvSpPr>
          <p:spPr>
            <a:xfrm>
              <a:off x="1042240" y="8166034"/>
              <a:ext cx="6230338" cy="406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1"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cs typeface="+mn-cs"/>
                </a:rPr>
                <a:t>≪グリーンアウォード</a:t>
              </a:r>
              <a:r>
                <a:rPr kumimoji="0" lang="ja-JP" altLang="en-US" sz="19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0" lang="ja-JP" altLang="en-US" sz="1900" b="1" i="0" u="none" strike="noStrike" kern="1200" cap="none" spc="0" normalizeH="0" baseline="0" noProof="0" dirty="0" smtClean="0">
                  <a:ln>
                    <a:noFill/>
                  </a:ln>
                  <a:solidFill>
                    <a:prstClr val="black"/>
                  </a:solidFill>
                  <a:effectLst/>
                  <a:uLnTx/>
                  <a:uFillTx/>
                  <a:latin typeface="ＭＳ 明朝" panose="02020609040205080304" pitchFamily="17" charset="-128"/>
                  <a:ea typeface="ＭＳ 明朝" panose="02020609040205080304" pitchFamily="17" charset="-128"/>
                  <a:cs typeface="+mn-cs"/>
                </a:rPr>
                <a:t>プログラム</a:t>
              </a:r>
              <a:r>
                <a:rPr kumimoji="0" lang="ja-JP" altLang="en-US" sz="1900" b="1" i="0" u="none" strike="noStrike" kern="1200" cap="none" spc="0" normalizeH="0" baseline="0" noProof="0" dirty="0" smtClean="0">
                  <a:ln>
                    <a:noFill/>
                  </a:ln>
                  <a:solidFill>
                    <a:schemeClr val="tx1"/>
                  </a:solidFill>
                  <a:effectLst/>
                  <a:uLnTx/>
                  <a:uFillTx/>
                  <a:latin typeface="ＭＳ 明朝" panose="02020609040205080304" pitchFamily="17" charset="-128"/>
                  <a:ea typeface="ＭＳ 明朝" panose="02020609040205080304" pitchFamily="17" charset="-128"/>
                  <a:cs typeface="+mn-cs"/>
                </a:rPr>
                <a:t>とは≫</a:t>
              </a:r>
              <a:endParaRPr kumimoji="0" lang="en-US" altLang="ja-JP" sz="19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p:txBody>
        </p:sp>
        <p:grpSp>
          <p:nvGrpSpPr>
            <p:cNvPr id="96" name="グループ化 95"/>
            <p:cNvGrpSpPr/>
            <p:nvPr/>
          </p:nvGrpSpPr>
          <p:grpSpPr>
            <a:xfrm>
              <a:off x="679816" y="8686431"/>
              <a:ext cx="3259723" cy="2061690"/>
              <a:chOff x="13227" y="3677586"/>
              <a:chExt cx="3259723" cy="2061690"/>
            </a:xfrm>
          </p:grpSpPr>
          <p:pic>
            <p:nvPicPr>
              <p:cNvPr id="99" name="図 9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252" y="3677586"/>
                <a:ext cx="2534843" cy="1736082"/>
              </a:xfrm>
              <a:prstGeom prst="rect">
                <a:avLst/>
              </a:prstGeom>
            </p:spPr>
          </p:pic>
          <p:sp>
            <p:nvSpPr>
              <p:cNvPr id="100" name="正方形/長方形 99"/>
              <p:cNvSpPr/>
              <p:nvPr/>
            </p:nvSpPr>
            <p:spPr>
              <a:xfrm>
                <a:off x="13227" y="5390025"/>
                <a:ext cx="3259723" cy="34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グリーンアウォード　ロゴマーク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sp>
          <p:nvSpPr>
            <p:cNvPr id="97" name="正方形/長方形 96"/>
            <p:cNvSpPr/>
            <p:nvPr/>
          </p:nvSpPr>
          <p:spPr>
            <a:xfrm>
              <a:off x="3836568" y="10535362"/>
              <a:ext cx="7354817" cy="508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オランダに本部を置く非営利活動法人で、</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1990</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年にロッテルダム港で</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起きた</a:t>
              </a:r>
              <a:endParaRPr kumimoji="1" lang="en-US" altLang="ja-JP"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原油</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流出</a:t>
              </a:r>
              <a:r>
                <a:rPr kumimoji="1" lang="ja-JP" altLang="en-US" sz="14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事故を</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契機に、</a:t>
              </a:r>
              <a:r>
                <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1994</a:t>
              </a: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年に設立。</a:t>
              </a:r>
            </a:p>
          </p:txBody>
        </p:sp>
        <p:sp>
          <p:nvSpPr>
            <p:cNvPr id="98" name="正方形/長方形 97"/>
            <p:cNvSpPr/>
            <p:nvPr/>
          </p:nvSpPr>
          <p:spPr>
            <a:xfrm>
              <a:off x="726028" y="8052442"/>
              <a:ext cx="10653172" cy="3116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02" name="グループ化 101"/>
          <p:cNvGrpSpPr/>
          <p:nvPr/>
        </p:nvGrpSpPr>
        <p:grpSpPr>
          <a:xfrm>
            <a:off x="1210539" y="3091268"/>
            <a:ext cx="9234978" cy="5930783"/>
            <a:chOff x="220501" y="7697310"/>
            <a:chExt cx="11116771" cy="5953534"/>
          </a:xfrm>
        </p:grpSpPr>
        <p:pic>
          <p:nvPicPr>
            <p:cNvPr id="103" name="図 10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64748" y="8598499"/>
              <a:ext cx="3307608" cy="3720028"/>
            </a:xfrm>
            <a:prstGeom prst="rect">
              <a:avLst/>
            </a:prstGeom>
          </p:spPr>
        </p:pic>
        <p:sp>
          <p:nvSpPr>
            <p:cNvPr id="104" name="角丸四角形 103"/>
            <p:cNvSpPr/>
            <p:nvPr/>
          </p:nvSpPr>
          <p:spPr>
            <a:xfrm>
              <a:off x="241598" y="7697310"/>
              <a:ext cx="6602118" cy="776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44000" tIns="72000" rIns="144000" bIns="72000" rtlCol="0" anchor="ctr">
              <a:spAutoFit/>
            </a:bodyPr>
            <a:lstStyle/>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グリーンアウォード・プログラム参加に</a:t>
              </a:r>
              <a:r>
                <a:rPr kumimoji="1" lang="ja-JP" altLang="en-US"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よる</a:t>
              </a:r>
              <a:endParaRPr kumimoji="1" lang="en-US" altLang="ja-JP"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b="1"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b="1" u="sng" dirty="0" smtClean="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環境</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保全イメージ</a:t>
              </a:r>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p:txBody>
        </p:sp>
        <p:sp>
          <p:nvSpPr>
            <p:cNvPr id="105" name="テキスト ボックス 104"/>
            <p:cNvSpPr txBox="1"/>
            <p:nvPr/>
          </p:nvSpPr>
          <p:spPr>
            <a:xfrm>
              <a:off x="881970" y="11919345"/>
              <a:ext cx="4626746" cy="1731499"/>
            </a:xfrm>
            <a:prstGeom prst="rect">
              <a:avLst/>
            </a:prstGeom>
            <a:noFill/>
            <a:ln>
              <a:solidFill>
                <a:schemeClr val="accent1">
                  <a:lumMod val="50000"/>
                </a:schemeClr>
              </a:solidFill>
            </a:ln>
          </p:spPr>
          <p:txBody>
            <a:bodyPr wrap="square" bIns="108000" rtlCol="0">
              <a:spAutoFit/>
            </a:bodyPr>
            <a:lstStyle/>
            <a:p>
              <a:r>
                <a:rPr kumimoji="1" lang="ja-JP" altLang="en-US" sz="1700" b="1" dirty="0">
                  <a:latin typeface="ＭＳ Ｐ明朝" panose="02020600040205080304" pitchFamily="18" charset="-128"/>
                  <a:ea typeface="ＭＳ Ｐ明朝" panose="02020600040205080304" pitchFamily="18" charset="-128"/>
                </a:rPr>
                <a:t>☆認証船舶に対する優遇措置☆</a:t>
              </a:r>
              <a:endParaRPr kumimoji="1" lang="en-US" altLang="ja-JP" sz="1700" b="1" dirty="0">
                <a:latin typeface="ＭＳ Ｐ明朝" panose="02020600040205080304" pitchFamily="18" charset="-128"/>
                <a:ea typeface="ＭＳ Ｐ明朝" panose="02020600040205080304" pitchFamily="18" charset="-128"/>
              </a:endParaRPr>
            </a:p>
            <a:p>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大阪港は、令和</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年に大阪</a:t>
              </a:r>
              <a:r>
                <a:rPr kumimoji="1" lang="ja-JP" altLang="en-US" sz="1700" dirty="0" smtClean="0">
                  <a:latin typeface="ＭＳ Ｐ明朝" panose="02020600040205080304" pitchFamily="18" charset="-128"/>
                  <a:ea typeface="ＭＳ Ｐ明朝" panose="02020600040205080304" pitchFamily="18" charset="-128"/>
                </a:rPr>
                <a:t>湾の</a:t>
              </a:r>
              <a:r>
                <a:rPr kumimoji="1" lang="ja-JP" altLang="en-US" sz="1700" dirty="0">
                  <a:latin typeface="ＭＳ Ｐ明朝" panose="02020600040205080304" pitchFamily="18" charset="-128"/>
                  <a:ea typeface="ＭＳ Ｐ明朝" panose="02020600040205080304" pitchFamily="18" charset="-128"/>
                </a:rPr>
                <a:t>港として初めてグリーンアウォード・プログラムに参加し、同年</a:t>
              </a:r>
              <a:r>
                <a:rPr kumimoji="1" lang="en-US" altLang="ja-JP" sz="1700" dirty="0">
                  <a:latin typeface="ＭＳ Ｐ明朝" panose="02020600040205080304" pitchFamily="18" charset="-128"/>
                  <a:ea typeface="ＭＳ Ｐ明朝" panose="02020600040205080304" pitchFamily="18" charset="-128"/>
                </a:rPr>
                <a:t>6</a:t>
              </a:r>
              <a:r>
                <a:rPr kumimoji="1" lang="ja-JP" altLang="en-US" sz="1700" dirty="0">
                  <a:latin typeface="ＭＳ Ｐ明朝" panose="02020600040205080304" pitchFamily="18" charset="-128"/>
                  <a:ea typeface="ＭＳ Ｐ明朝" panose="02020600040205080304" pitchFamily="18" charset="-128"/>
                </a:rPr>
                <a:t>月</a:t>
              </a:r>
              <a:r>
                <a:rPr kumimoji="1" lang="en-US" altLang="ja-JP" sz="1700" dirty="0">
                  <a:latin typeface="ＭＳ Ｐ明朝" panose="02020600040205080304" pitchFamily="18" charset="-128"/>
                  <a:ea typeface="ＭＳ Ｐ明朝" panose="02020600040205080304" pitchFamily="18" charset="-128"/>
                </a:rPr>
                <a:t>1</a:t>
              </a:r>
              <a:r>
                <a:rPr kumimoji="1" lang="ja-JP" altLang="en-US" sz="1700" dirty="0">
                  <a:latin typeface="ＭＳ Ｐ明朝" panose="02020600040205080304" pitchFamily="18" charset="-128"/>
                  <a:ea typeface="ＭＳ Ｐ明朝" panose="02020600040205080304" pitchFamily="18" charset="-128"/>
                </a:rPr>
                <a:t>日より認証船舶に対して入港料の</a:t>
              </a:r>
              <a:r>
                <a:rPr kumimoji="1" lang="en-US" altLang="ja-JP" sz="1700" b="1" dirty="0">
                  <a:latin typeface="ＭＳ Ｐ明朝" panose="02020600040205080304" pitchFamily="18" charset="-128"/>
                  <a:ea typeface="ＭＳ Ｐ明朝" panose="02020600040205080304" pitchFamily="18" charset="-128"/>
                </a:rPr>
                <a:t>10</a:t>
              </a:r>
              <a:r>
                <a:rPr kumimoji="1" lang="ja-JP" altLang="en-US" sz="1700" b="1" dirty="0">
                  <a:latin typeface="ＭＳ Ｐ明朝" panose="02020600040205080304" pitchFamily="18" charset="-128"/>
                  <a:ea typeface="ＭＳ Ｐ明朝" panose="02020600040205080304" pitchFamily="18" charset="-128"/>
                </a:rPr>
                <a:t>％</a:t>
              </a:r>
              <a:r>
                <a:rPr kumimoji="1" lang="ja-JP" altLang="en-US" sz="1700" dirty="0">
                  <a:latin typeface="ＭＳ Ｐ明朝" panose="02020600040205080304" pitchFamily="18" charset="-128"/>
                  <a:ea typeface="ＭＳ Ｐ明朝" panose="02020600040205080304" pitchFamily="18" charset="-128"/>
                </a:rPr>
                <a:t>減免を</a:t>
              </a:r>
              <a:r>
                <a:rPr kumimoji="1" lang="ja-JP" altLang="en-US" sz="1700" dirty="0" smtClean="0">
                  <a:latin typeface="ＭＳ Ｐ明朝" panose="02020600040205080304" pitchFamily="18" charset="-128"/>
                  <a:ea typeface="ＭＳ Ｐ明朝" panose="02020600040205080304" pitchFamily="18" charset="-128"/>
                </a:rPr>
                <a:t>実施。</a:t>
              </a:r>
              <a:endParaRPr kumimoji="1" lang="ja-JP" altLang="en-US" sz="1700" dirty="0">
                <a:latin typeface="ＭＳ Ｐ明朝" panose="02020600040205080304" pitchFamily="18" charset="-128"/>
                <a:ea typeface="ＭＳ Ｐ明朝" panose="02020600040205080304" pitchFamily="18" charset="-128"/>
              </a:endParaRPr>
            </a:p>
          </p:txBody>
        </p:sp>
        <p:grpSp>
          <p:nvGrpSpPr>
            <p:cNvPr id="106" name="グループ化 105"/>
            <p:cNvGrpSpPr>
              <a:grpSpLocks/>
            </p:cNvGrpSpPr>
            <p:nvPr/>
          </p:nvGrpSpPr>
          <p:grpSpPr>
            <a:xfrm>
              <a:off x="922693" y="8941247"/>
              <a:ext cx="5937713" cy="2786269"/>
              <a:chOff x="256548" y="9109290"/>
              <a:chExt cx="7974494" cy="2769246"/>
            </a:xfrm>
          </p:grpSpPr>
          <p:grpSp>
            <p:nvGrpSpPr>
              <p:cNvPr id="118" name="グループ化 117"/>
              <p:cNvGrpSpPr>
                <a:grpSpLocks noChangeAspect="1"/>
              </p:cNvGrpSpPr>
              <p:nvPr/>
            </p:nvGrpSpPr>
            <p:grpSpPr>
              <a:xfrm>
                <a:off x="466577" y="10709697"/>
                <a:ext cx="3977450" cy="914567"/>
                <a:chOff x="3422650" y="9247188"/>
                <a:chExt cx="6696075" cy="1428750"/>
              </a:xfrm>
            </p:grpSpPr>
            <p:sp>
              <p:nvSpPr>
                <p:cNvPr id="126" name="フリーフォーム 125"/>
                <p:cNvSpPr/>
                <p:nvPr/>
              </p:nvSpPr>
              <p:spPr>
                <a:xfrm>
                  <a:off x="4146550" y="10437813"/>
                  <a:ext cx="5972175" cy="238125"/>
                </a:xfrm>
                <a:custGeom>
                  <a:avLst/>
                  <a:gdLst>
                    <a:gd name="connsiteX0" fmla="*/ 0 w 5448300"/>
                    <a:gd name="connsiteY0" fmla="*/ 142875 h 1371600"/>
                    <a:gd name="connsiteX1" fmla="*/ 1495425 w 5448300"/>
                    <a:gd name="connsiteY1" fmla="*/ 1371600 h 1371600"/>
                    <a:gd name="connsiteX2" fmla="*/ 5429250 w 5448300"/>
                    <a:gd name="connsiteY2" fmla="*/ 1371600 h 1371600"/>
                    <a:gd name="connsiteX3" fmla="*/ 5448300 w 5448300"/>
                    <a:gd name="connsiteY3" fmla="*/ 0 h 1371600"/>
                    <a:gd name="connsiteX4" fmla="*/ 2781300 w 5448300"/>
                    <a:gd name="connsiteY4" fmla="*/ 0 h 1371600"/>
                    <a:gd name="connsiteX5" fmla="*/ 0 w 5448300"/>
                    <a:gd name="connsiteY5" fmla="*/ 142875 h 1371600"/>
                    <a:gd name="connsiteX0" fmla="*/ 0 w 5457825"/>
                    <a:gd name="connsiteY0" fmla="*/ 0 h 1476375"/>
                    <a:gd name="connsiteX1" fmla="*/ 1504950 w 5457825"/>
                    <a:gd name="connsiteY1" fmla="*/ 1476375 h 1476375"/>
                    <a:gd name="connsiteX2" fmla="*/ 5438775 w 5457825"/>
                    <a:gd name="connsiteY2" fmla="*/ 1476375 h 1476375"/>
                    <a:gd name="connsiteX3" fmla="*/ 5457825 w 5457825"/>
                    <a:gd name="connsiteY3" fmla="*/ 104775 h 1476375"/>
                    <a:gd name="connsiteX4" fmla="*/ 2790825 w 5457825"/>
                    <a:gd name="connsiteY4" fmla="*/ 104775 h 1476375"/>
                    <a:gd name="connsiteX5" fmla="*/ 0 w 5457825"/>
                    <a:gd name="connsiteY5" fmla="*/ 0 h 1476375"/>
                    <a:gd name="connsiteX0" fmla="*/ 0 w 5457824"/>
                    <a:gd name="connsiteY0" fmla="*/ 847726 h 1371600"/>
                    <a:gd name="connsiteX1" fmla="*/ 1504949 w 5457824"/>
                    <a:gd name="connsiteY1" fmla="*/ 1371600 h 1371600"/>
                    <a:gd name="connsiteX2" fmla="*/ 5438774 w 5457824"/>
                    <a:gd name="connsiteY2" fmla="*/ 1371600 h 1371600"/>
                    <a:gd name="connsiteX3" fmla="*/ 5457824 w 5457824"/>
                    <a:gd name="connsiteY3" fmla="*/ 0 h 1371600"/>
                    <a:gd name="connsiteX4" fmla="*/ 2790824 w 5457824"/>
                    <a:gd name="connsiteY4" fmla="*/ 0 h 1371600"/>
                    <a:gd name="connsiteX5" fmla="*/ 0 w 5457824"/>
                    <a:gd name="connsiteY5" fmla="*/ 847726 h 1371600"/>
                    <a:gd name="connsiteX0" fmla="*/ 0 w 5457824"/>
                    <a:gd name="connsiteY0" fmla="*/ 847726 h 1562100"/>
                    <a:gd name="connsiteX1" fmla="*/ 1057274 w 5457824"/>
                    <a:gd name="connsiteY1" fmla="*/ 1562100 h 1562100"/>
                    <a:gd name="connsiteX2" fmla="*/ 5438774 w 5457824"/>
                    <a:gd name="connsiteY2" fmla="*/ 1371600 h 1562100"/>
                    <a:gd name="connsiteX3" fmla="*/ 5457824 w 5457824"/>
                    <a:gd name="connsiteY3" fmla="*/ 0 h 1562100"/>
                    <a:gd name="connsiteX4" fmla="*/ 2790824 w 5457824"/>
                    <a:gd name="connsiteY4" fmla="*/ 0 h 1562100"/>
                    <a:gd name="connsiteX5" fmla="*/ 0 w 5457824"/>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457824 w 5638799"/>
                    <a:gd name="connsiteY3" fmla="*/ 0 h 1562100"/>
                    <a:gd name="connsiteX4" fmla="*/ 2790824 w 5638799"/>
                    <a:gd name="connsiteY4" fmla="*/ 0 h 1562100"/>
                    <a:gd name="connsiteX5" fmla="*/ 0 w 5638799"/>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638799 w 5638799"/>
                    <a:gd name="connsiteY3" fmla="*/ 847725 h 1562100"/>
                    <a:gd name="connsiteX4" fmla="*/ 2790824 w 5638799"/>
                    <a:gd name="connsiteY4" fmla="*/ 0 h 1562100"/>
                    <a:gd name="connsiteX5" fmla="*/ 0 w 5638799"/>
                    <a:gd name="connsiteY5" fmla="*/ 847726 h 1562100"/>
                    <a:gd name="connsiteX0" fmla="*/ 0 w 5638799"/>
                    <a:gd name="connsiteY0" fmla="*/ 1 h 714375"/>
                    <a:gd name="connsiteX1" fmla="*/ 1057274 w 5638799"/>
                    <a:gd name="connsiteY1" fmla="*/ 71437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0 w 5638799"/>
                    <a:gd name="connsiteY0" fmla="*/ 1 h 714375"/>
                    <a:gd name="connsiteX1" fmla="*/ 333374 w 5638799"/>
                    <a:gd name="connsiteY1" fmla="*/ 23812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0 w 5638799"/>
                    <a:gd name="connsiteY0" fmla="*/ 1 h 238125"/>
                    <a:gd name="connsiteX1" fmla="*/ 333374 w 5638799"/>
                    <a:gd name="connsiteY1" fmla="*/ 238125 h 238125"/>
                    <a:gd name="connsiteX2" fmla="*/ 5619749 w 5638799"/>
                    <a:gd name="connsiteY2" fmla="*/ 238125 h 238125"/>
                    <a:gd name="connsiteX3" fmla="*/ 5638799 w 5638799"/>
                    <a:gd name="connsiteY3" fmla="*/ 0 h 238125"/>
                    <a:gd name="connsiteX4" fmla="*/ 2466974 w 5638799"/>
                    <a:gd name="connsiteY4" fmla="*/ 0 h 238125"/>
                    <a:gd name="connsiteX5" fmla="*/ 0 w 5638799"/>
                    <a:gd name="connsiteY5" fmla="*/ 1 h 238125"/>
                    <a:gd name="connsiteX0" fmla="*/ 0 w 5972174"/>
                    <a:gd name="connsiteY0" fmla="*/ 1 h 238125"/>
                    <a:gd name="connsiteX1" fmla="*/ 333374 w 5972174"/>
                    <a:gd name="connsiteY1" fmla="*/ 238125 h 238125"/>
                    <a:gd name="connsiteX2" fmla="*/ 5619749 w 5972174"/>
                    <a:gd name="connsiteY2" fmla="*/ 238125 h 238125"/>
                    <a:gd name="connsiteX3" fmla="*/ 5972174 w 5972174"/>
                    <a:gd name="connsiteY3" fmla="*/ 0 h 238125"/>
                    <a:gd name="connsiteX4" fmla="*/ 2466974 w 5972174"/>
                    <a:gd name="connsiteY4" fmla="*/ 0 h 238125"/>
                    <a:gd name="connsiteX5" fmla="*/ 0 w 5972174"/>
                    <a:gd name="connsiteY5" fmla="*/ 1 h 238125"/>
                    <a:gd name="connsiteX0" fmla="*/ 0 w 5619749"/>
                    <a:gd name="connsiteY0" fmla="*/ 1 h 238125"/>
                    <a:gd name="connsiteX1" fmla="*/ 333374 w 5619749"/>
                    <a:gd name="connsiteY1" fmla="*/ 238125 h 238125"/>
                    <a:gd name="connsiteX2" fmla="*/ 5619749 w 5619749"/>
                    <a:gd name="connsiteY2" fmla="*/ 238125 h 238125"/>
                    <a:gd name="connsiteX3" fmla="*/ 5619748 w 5619749"/>
                    <a:gd name="connsiteY3" fmla="*/ 0 h 238125"/>
                    <a:gd name="connsiteX4" fmla="*/ 2466974 w 5619749"/>
                    <a:gd name="connsiteY4" fmla="*/ 0 h 238125"/>
                    <a:gd name="connsiteX5" fmla="*/ 0 w 5619749"/>
                    <a:gd name="connsiteY5" fmla="*/ 1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49" h="238125">
                      <a:moveTo>
                        <a:pt x="0" y="1"/>
                      </a:moveTo>
                      <a:lnTo>
                        <a:pt x="333374" y="238125"/>
                      </a:lnTo>
                      <a:lnTo>
                        <a:pt x="5619749" y="238125"/>
                      </a:lnTo>
                      <a:cubicBezTo>
                        <a:pt x="5619749" y="158750"/>
                        <a:pt x="5619748" y="79375"/>
                        <a:pt x="5619748" y="0"/>
                      </a:cubicBezTo>
                      <a:lnTo>
                        <a:pt x="2466974" y="0"/>
                      </a:lnTo>
                      <a:lnTo>
                        <a:pt x="0" y="1"/>
                      </a:lnTo>
                      <a:close/>
                    </a:path>
                  </a:pathLst>
                </a:cu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7" name="フリーフォーム 126"/>
                <p:cNvSpPr/>
                <p:nvPr/>
              </p:nvSpPr>
              <p:spPr>
                <a:xfrm>
                  <a:off x="3422650" y="9961563"/>
                  <a:ext cx="6696075" cy="476250"/>
                </a:xfrm>
                <a:custGeom>
                  <a:avLst/>
                  <a:gdLst>
                    <a:gd name="connsiteX0" fmla="*/ 0 w 5448300"/>
                    <a:gd name="connsiteY0" fmla="*/ 142875 h 1371600"/>
                    <a:gd name="connsiteX1" fmla="*/ 1495425 w 5448300"/>
                    <a:gd name="connsiteY1" fmla="*/ 1371600 h 1371600"/>
                    <a:gd name="connsiteX2" fmla="*/ 5429250 w 5448300"/>
                    <a:gd name="connsiteY2" fmla="*/ 1371600 h 1371600"/>
                    <a:gd name="connsiteX3" fmla="*/ 5448300 w 5448300"/>
                    <a:gd name="connsiteY3" fmla="*/ 0 h 1371600"/>
                    <a:gd name="connsiteX4" fmla="*/ 2781300 w 5448300"/>
                    <a:gd name="connsiteY4" fmla="*/ 0 h 1371600"/>
                    <a:gd name="connsiteX5" fmla="*/ 0 w 5448300"/>
                    <a:gd name="connsiteY5" fmla="*/ 142875 h 1371600"/>
                    <a:gd name="connsiteX0" fmla="*/ 0 w 5457825"/>
                    <a:gd name="connsiteY0" fmla="*/ 0 h 1476375"/>
                    <a:gd name="connsiteX1" fmla="*/ 1504950 w 5457825"/>
                    <a:gd name="connsiteY1" fmla="*/ 1476375 h 1476375"/>
                    <a:gd name="connsiteX2" fmla="*/ 5438775 w 5457825"/>
                    <a:gd name="connsiteY2" fmla="*/ 1476375 h 1476375"/>
                    <a:gd name="connsiteX3" fmla="*/ 5457825 w 5457825"/>
                    <a:gd name="connsiteY3" fmla="*/ 104775 h 1476375"/>
                    <a:gd name="connsiteX4" fmla="*/ 2790825 w 5457825"/>
                    <a:gd name="connsiteY4" fmla="*/ 104775 h 1476375"/>
                    <a:gd name="connsiteX5" fmla="*/ 0 w 5457825"/>
                    <a:gd name="connsiteY5" fmla="*/ 0 h 1476375"/>
                    <a:gd name="connsiteX0" fmla="*/ 0 w 5457824"/>
                    <a:gd name="connsiteY0" fmla="*/ 847726 h 1371600"/>
                    <a:gd name="connsiteX1" fmla="*/ 1504949 w 5457824"/>
                    <a:gd name="connsiteY1" fmla="*/ 1371600 h 1371600"/>
                    <a:gd name="connsiteX2" fmla="*/ 5438774 w 5457824"/>
                    <a:gd name="connsiteY2" fmla="*/ 1371600 h 1371600"/>
                    <a:gd name="connsiteX3" fmla="*/ 5457824 w 5457824"/>
                    <a:gd name="connsiteY3" fmla="*/ 0 h 1371600"/>
                    <a:gd name="connsiteX4" fmla="*/ 2790824 w 5457824"/>
                    <a:gd name="connsiteY4" fmla="*/ 0 h 1371600"/>
                    <a:gd name="connsiteX5" fmla="*/ 0 w 5457824"/>
                    <a:gd name="connsiteY5" fmla="*/ 847726 h 1371600"/>
                    <a:gd name="connsiteX0" fmla="*/ 0 w 5457824"/>
                    <a:gd name="connsiteY0" fmla="*/ 847726 h 1562100"/>
                    <a:gd name="connsiteX1" fmla="*/ 1057274 w 5457824"/>
                    <a:gd name="connsiteY1" fmla="*/ 1562100 h 1562100"/>
                    <a:gd name="connsiteX2" fmla="*/ 5438774 w 5457824"/>
                    <a:gd name="connsiteY2" fmla="*/ 1371600 h 1562100"/>
                    <a:gd name="connsiteX3" fmla="*/ 5457824 w 5457824"/>
                    <a:gd name="connsiteY3" fmla="*/ 0 h 1562100"/>
                    <a:gd name="connsiteX4" fmla="*/ 2790824 w 5457824"/>
                    <a:gd name="connsiteY4" fmla="*/ 0 h 1562100"/>
                    <a:gd name="connsiteX5" fmla="*/ 0 w 5457824"/>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457824 w 5638799"/>
                    <a:gd name="connsiteY3" fmla="*/ 0 h 1562100"/>
                    <a:gd name="connsiteX4" fmla="*/ 2790824 w 5638799"/>
                    <a:gd name="connsiteY4" fmla="*/ 0 h 1562100"/>
                    <a:gd name="connsiteX5" fmla="*/ 0 w 5638799"/>
                    <a:gd name="connsiteY5" fmla="*/ 847726 h 1562100"/>
                    <a:gd name="connsiteX0" fmla="*/ 0 w 5638799"/>
                    <a:gd name="connsiteY0" fmla="*/ 847726 h 1562100"/>
                    <a:gd name="connsiteX1" fmla="*/ 1057274 w 5638799"/>
                    <a:gd name="connsiteY1" fmla="*/ 1562100 h 1562100"/>
                    <a:gd name="connsiteX2" fmla="*/ 5638799 w 5638799"/>
                    <a:gd name="connsiteY2" fmla="*/ 1562100 h 1562100"/>
                    <a:gd name="connsiteX3" fmla="*/ 5638799 w 5638799"/>
                    <a:gd name="connsiteY3" fmla="*/ 847725 h 1562100"/>
                    <a:gd name="connsiteX4" fmla="*/ 2790824 w 5638799"/>
                    <a:gd name="connsiteY4" fmla="*/ 0 h 1562100"/>
                    <a:gd name="connsiteX5" fmla="*/ 0 w 5638799"/>
                    <a:gd name="connsiteY5" fmla="*/ 847726 h 1562100"/>
                    <a:gd name="connsiteX0" fmla="*/ 0 w 5638799"/>
                    <a:gd name="connsiteY0" fmla="*/ 1 h 714375"/>
                    <a:gd name="connsiteX1" fmla="*/ 1057274 w 5638799"/>
                    <a:gd name="connsiteY1" fmla="*/ 714375 h 714375"/>
                    <a:gd name="connsiteX2" fmla="*/ 5638799 w 5638799"/>
                    <a:gd name="connsiteY2" fmla="*/ 714375 h 714375"/>
                    <a:gd name="connsiteX3" fmla="*/ 5638799 w 5638799"/>
                    <a:gd name="connsiteY3" fmla="*/ 0 h 714375"/>
                    <a:gd name="connsiteX4" fmla="*/ 2466974 w 5638799"/>
                    <a:gd name="connsiteY4" fmla="*/ 0 h 714375"/>
                    <a:gd name="connsiteX5" fmla="*/ 0 w 5638799"/>
                    <a:gd name="connsiteY5" fmla="*/ 1 h 714375"/>
                    <a:gd name="connsiteX0" fmla="*/ 1057275 w 6696074"/>
                    <a:gd name="connsiteY0" fmla="*/ 1 h 1171575"/>
                    <a:gd name="connsiteX1" fmla="*/ 0 w 6696074"/>
                    <a:gd name="connsiteY1" fmla="*/ 1171575 h 1171575"/>
                    <a:gd name="connsiteX2" fmla="*/ 6696074 w 6696074"/>
                    <a:gd name="connsiteY2" fmla="*/ 714375 h 1171575"/>
                    <a:gd name="connsiteX3" fmla="*/ 6696074 w 6696074"/>
                    <a:gd name="connsiteY3" fmla="*/ 0 h 1171575"/>
                    <a:gd name="connsiteX4" fmla="*/ 3524249 w 6696074"/>
                    <a:gd name="connsiteY4" fmla="*/ 0 h 1171575"/>
                    <a:gd name="connsiteX5" fmla="*/ 1057275 w 6696074"/>
                    <a:gd name="connsiteY5" fmla="*/ 1 h 1171575"/>
                    <a:gd name="connsiteX0" fmla="*/ 0 w 7400924"/>
                    <a:gd name="connsiteY0" fmla="*/ 695325 h 1171575"/>
                    <a:gd name="connsiteX1" fmla="*/ 704850 w 7400924"/>
                    <a:gd name="connsiteY1" fmla="*/ 1171575 h 1171575"/>
                    <a:gd name="connsiteX2" fmla="*/ 7400924 w 7400924"/>
                    <a:gd name="connsiteY2" fmla="*/ 714375 h 1171575"/>
                    <a:gd name="connsiteX3" fmla="*/ 7400924 w 7400924"/>
                    <a:gd name="connsiteY3" fmla="*/ 0 h 1171575"/>
                    <a:gd name="connsiteX4" fmla="*/ 4229099 w 7400924"/>
                    <a:gd name="connsiteY4" fmla="*/ 0 h 1171575"/>
                    <a:gd name="connsiteX5" fmla="*/ 0 w 7400924"/>
                    <a:gd name="connsiteY5" fmla="*/ 695325 h 1171575"/>
                    <a:gd name="connsiteX0" fmla="*/ 0 w 7400924"/>
                    <a:gd name="connsiteY0" fmla="*/ 695325 h 1171575"/>
                    <a:gd name="connsiteX1" fmla="*/ 704850 w 7400924"/>
                    <a:gd name="connsiteY1" fmla="*/ 1171575 h 1171575"/>
                    <a:gd name="connsiteX2" fmla="*/ 6343650 w 7400924"/>
                    <a:gd name="connsiteY2" fmla="*/ 1171575 h 1171575"/>
                    <a:gd name="connsiteX3" fmla="*/ 7400924 w 7400924"/>
                    <a:gd name="connsiteY3" fmla="*/ 0 h 1171575"/>
                    <a:gd name="connsiteX4" fmla="*/ 4229099 w 7400924"/>
                    <a:gd name="connsiteY4" fmla="*/ 0 h 1171575"/>
                    <a:gd name="connsiteX5" fmla="*/ 0 w 7400924"/>
                    <a:gd name="connsiteY5" fmla="*/ 695325 h 1171575"/>
                    <a:gd name="connsiteX0" fmla="*/ 0 w 6343650"/>
                    <a:gd name="connsiteY0" fmla="*/ 695325 h 1171575"/>
                    <a:gd name="connsiteX1" fmla="*/ 704850 w 6343650"/>
                    <a:gd name="connsiteY1" fmla="*/ 1171575 h 1171575"/>
                    <a:gd name="connsiteX2" fmla="*/ 6343650 w 6343650"/>
                    <a:gd name="connsiteY2" fmla="*/ 1171575 h 1171575"/>
                    <a:gd name="connsiteX3" fmla="*/ 6343650 w 6343650"/>
                    <a:gd name="connsiteY3" fmla="*/ 695325 h 1171575"/>
                    <a:gd name="connsiteX4" fmla="*/ 4229099 w 6343650"/>
                    <a:gd name="connsiteY4" fmla="*/ 0 h 1171575"/>
                    <a:gd name="connsiteX5" fmla="*/ 0 w 6343650"/>
                    <a:gd name="connsiteY5" fmla="*/ 695325 h 1171575"/>
                    <a:gd name="connsiteX0" fmla="*/ 0 w 6343650"/>
                    <a:gd name="connsiteY0" fmla="*/ 0 h 476250"/>
                    <a:gd name="connsiteX1" fmla="*/ 704850 w 6343650"/>
                    <a:gd name="connsiteY1" fmla="*/ 476250 h 476250"/>
                    <a:gd name="connsiteX2" fmla="*/ 6343650 w 6343650"/>
                    <a:gd name="connsiteY2" fmla="*/ 476250 h 476250"/>
                    <a:gd name="connsiteX3" fmla="*/ 6343650 w 6343650"/>
                    <a:gd name="connsiteY3" fmla="*/ 0 h 476250"/>
                    <a:gd name="connsiteX4" fmla="*/ 3524250 w 6343650"/>
                    <a:gd name="connsiteY4" fmla="*/ 0 h 476250"/>
                    <a:gd name="connsiteX5" fmla="*/ 0 w 6343650"/>
                    <a:gd name="connsiteY5"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3650" h="476250">
                      <a:moveTo>
                        <a:pt x="0" y="0"/>
                      </a:moveTo>
                      <a:lnTo>
                        <a:pt x="704850" y="476250"/>
                      </a:lnTo>
                      <a:lnTo>
                        <a:pt x="6343650" y="476250"/>
                      </a:lnTo>
                      <a:lnTo>
                        <a:pt x="6343650" y="0"/>
                      </a:lnTo>
                      <a:lnTo>
                        <a:pt x="3524250" y="0"/>
                      </a:lnTo>
                      <a:lnTo>
                        <a:pt x="0" y="0"/>
                      </a:lnTo>
                      <a:close/>
                    </a:path>
                  </a:pathLst>
                </a:custGeom>
                <a:solidFill>
                  <a:srgbClr val="00206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8" name="弦 127"/>
                <p:cNvSpPr/>
                <p:nvPr/>
              </p:nvSpPr>
              <p:spPr>
                <a:xfrm>
                  <a:off x="48323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9" name="弦 128"/>
                <p:cNvSpPr/>
                <p:nvPr/>
              </p:nvSpPr>
              <p:spPr>
                <a:xfrm>
                  <a:off x="62420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0" name="弦 129"/>
                <p:cNvSpPr/>
                <p:nvPr/>
              </p:nvSpPr>
              <p:spPr>
                <a:xfrm>
                  <a:off x="7651750" y="9485313"/>
                  <a:ext cx="1409700" cy="952500"/>
                </a:xfrm>
                <a:prstGeom prst="chord">
                  <a:avLst>
                    <a:gd name="adj1" fmla="val 10819365"/>
                    <a:gd name="adj2" fmla="val 1225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1" name="正方形/長方形 130"/>
                <p:cNvSpPr/>
                <p:nvPr/>
              </p:nvSpPr>
              <p:spPr>
                <a:xfrm>
                  <a:off x="9061450" y="9485313"/>
                  <a:ext cx="704850" cy="47625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2" name="正方形/長方形 131"/>
                <p:cNvSpPr/>
                <p:nvPr/>
              </p:nvSpPr>
              <p:spPr>
                <a:xfrm>
                  <a:off x="9413875" y="9247188"/>
                  <a:ext cx="352425" cy="23812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119" name="雲 118"/>
              <p:cNvSpPr/>
              <p:nvPr/>
            </p:nvSpPr>
            <p:spPr>
              <a:xfrm>
                <a:off x="4304689" y="10378418"/>
                <a:ext cx="411823" cy="346793"/>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雲 119"/>
              <p:cNvSpPr/>
              <p:nvPr/>
            </p:nvSpPr>
            <p:spPr>
              <a:xfrm>
                <a:off x="4889357" y="10050156"/>
                <a:ext cx="749746" cy="597222"/>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雲 120"/>
              <p:cNvSpPr/>
              <p:nvPr/>
            </p:nvSpPr>
            <p:spPr>
              <a:xfrm>
                <a:off x="5467904" y="9109290"/>
                <a:ext cx="2763138" cy="1168438"/>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p:cNvSpPr txBox="1"/>
              <p:nvPr/>
            </p:nvSpPr>
            <p:spPr>
              <a:xfrm>
                <a:off x="5780631" y="9370512"/>
                <a:ext cx="2427993" cy="489435"/>
              </a:xfrm>
              <a:prstGeom prst="rect">
                <a:avLst/>
              </a:prstGeom>
              <a:noFill/>
            </p:spPr>
            <p:txBody>
              <a:bodyPr wrap="square" rtlCol="0">
                <a:spAutoFit/>
              </a:bodyPr>
              <a:lstStyle/>
              <a:p>
                <a:r>
                  <a:rPr kumimoji="1" lang="ja-JP" altLang="en-US" sz="1400" dirty="0">
                    <a:latin typeface="ＭＳ Ｐ明朝" panose="02020600040205080304" pitchFamily="18" charset="-128"/>
                    <a:ea typeface="ＭＳ Ｐ明朝" panose="02020600040205080304" pitchFamily="18" charset="-128"/>
                  </a:rPr>
                  <a:t>排出ガス</a:t>
                </a:r>
                <a:endParaRPr kumimoji="1" lang="en-US" altLang="ja-JP" sz="1400" dirty="0">
                  <a:latin typeface="ＭＳ Ｐ明朝" panose="02020600040205080304" pitchFamily="18" charset="-128"/>
                  <a:ea typeface="ＭＳ Ｐ明朝" panose="02020600040205080304" pitchFamily="18" charset="-128"/>
                </a:endParaRPr>
              </a:p>
              <a:p>
                <a:r>
                  <a:rPr kumimoji="1" lang="en-US" altLang="ja-JP" sz="1200" dirty="0">
                    <a:latin typeface="ＭＳ Ｐ明朝" panose="02020600040205080304" pitchFamily="18" charset="-128"/>
                    <a:ea typeface="ＭＳ Ｐ明朝" panose="02020600040205080304" pitchFamily="18" charset="-128"/>
                  </a:rPr>
                  <a:t>(NOx,</a:t>
                </a:r>
                <a:r>
                  <a:rPr kumimoji="1" lang="ja-JP" altLang="en-US" sz="1200" dirty="0" err="1">
                    <a:latin typeface="ＭＳ Ｐ明朝" panose="02020600040205080304" pitchFamily="18" charset="-128"/>
                    <a:ea typeface="ＭＳ Ｐ明朝" panose="02020600040205080304" pitchFamily="18" charset="-128"/>
                  </a:rPr>
                  <a:t>、</a:t>
                </a:r>
                <a:r>
                  <a:rPr kumimoji="1" lang="en-US" altLang="ja-JP" sz="1200" dirty="0" err="1">
                    <a:latin typeface="ＭＳ Ｐ明朝" panose="02020600040205080304" pitchFamily="18" charset="-128"/>
                    <a:ea typeface="ＭＳ Ｐ明朝" panose="02020600040205080304" pitchFamily="18" charset="-128"/>
                  </a:rPr>
                  <a:t>SOx</a:t>
                </a:r>
                <a:r>
                  <a:rPr kumimoji="1" lang="ja-JP" altLang="en-US" sz="1200" dirty="0">
                    <a:latin typeface="ＭＳ Ｐ明朝" panose="02020600040205080304" pitchFamily="18" charset="-128"/>
                    <a:ea typeface="ＭＳ Ｐ明朝" panose="02020600040205080304" pitchFamily="18" charset="-128"/>
                  </a:rPr>
                  <a:t>の削減）</a:t>
                </a:r>
              </a:p>
            </p:txBody>
          </p:sp>
          <p:sp>
            <p:nvSpPr>
              <p:cNvPr id="123" name="フリーフォーム 122"/>
              <p:cNvSpPr/>
              <p:nvPr/>
            </p:nvSpPr>
            <p:spPr>
              <a:xfrm>
                <a:off x="3571218" y="11422863"/>
                <a:ext cx="4255758" cy="455673"/>
              </a:xfrm>
              <a:custGeom>
                <a:avLst/>
                <a:gdLst>
                  <a:gd name="connsiteX0" fmla="*/ 0 w 5457825"/>
                  <a:gd name="connsiteY0" fmla="*/ 95250 h 685800"/>
                  <a:gd name="connsiteX1" fmla="*/ 971550 w 5457825"/>
                  <a:gd name="connsiteY1" fmla="*/ 361950 h 685800"/>
                  <a:gd name="connsiteX2" fmla="*/ 1495425 w 5457825"/>
                  <a:gd name="connsiteY2" fmla="*/ 361950 h 685800"/>
                  <a:gd name="connsiteX3" fmla="*/ 2314575 w 5457825"/>
                  <a:gd name="connsiteY3" fmla="*/ 457200 h 685800"/>
                  <a:gd name="connsiteX4" fmla="*/ 2657475 w 5457825"/>
                  <a:gd name="connsiteY4" fmla="*/ 447675 h 685800"/>
                  <a:gd name="connsiteX5" fmla="*/ 3219450 w 5457825"/>
                  <a:gd name="connsiteY5" fmla="*/ 514350 h 685800"/>
                  <a:gd name="connsiteX6" fmla="*/ 3533775 w 5457825"/>
                  <a:gd name="connsiteY6" fmla="*/ 485775 h 685800"/>
                  <a:gd name="connsiteX7" fmla="*/ 3905250 w 5457825"/>
                  <a:gd name="connsiteY7" fmla="*/ 628650 h 685800"/>
                  <a:gd name="connsiteX8" fmla="*/ 4419600 w 5457825"/>
                  <a:gd name="connsiteY8" fmla="*/ 571500 h 685800"/>
                  <a:gd name="connsiteX9" fmla="*/ 5029200 w 5457825"/>
                  <a:gd name="connsiteY9" fmla="*/ 685800 h 685800"/>
                  <a:gd name="connsiteX10" fmla="*/ 5124450 w 5457825"/>
                  <a:gd name="connsiteY10" fmla="*/ 600075 h 685800"/>
                  <a:gd name="connsiteX11" fmla="*/ 5457825 w 5457825"/>
                  <a:gd name="connsiteY11" fmla="*/ 333375 h 685800"/>
                  <a:gd name="connsiteX12" fmla="*/ 5248275 w 5457825"/>
                  <a:gd name="connsiteY12" fmla="*/ 152400 h 685800"/>
                  <a:gd name="connsiteX13" fmla="*/ 4591050 w 5457825"/>
                  <a:gd name="connsiteY13" fmla="*/ 57150 h 685800"/>
                  <a:gd name="connsiteX14" fmla="*/ 3895725 w 5457825"/>
                  <a:gd name="connsiteY14" fmla="*/ 0 h 685800"/>
                  <a:gd name="connsiteX15" fmla="*/ 3505200 w 5457825"/>
                  <a:gd name="connsiteY15" fmla="*/ 114300 h 685800"/>
                  <a:gd name="connsiteX16" fmla="*/ 2886075 w 5457825"/>
                  <a:gd name="connsiteY16" fmla="*/ 95250 h 685800"/>
                  <a:gd name="connsiteX17" fmla="*/ 2514600 w 5457825"/>
                  <a:gd name="connsiteY17" fmla="*/ 104775 h 685800"/>
                  <a:gd name="connsiteX18" fmla="*/ 1885950 w 5457825"/>
                  <a:gd name="connsiteY18" fmla="*/ 0 h 685800"/>
                  <a:gd name="connsiteX19" fmla="*/ 1666875 w 5457825"/>
                  <a:gd name="connsiteY19" fmla="*/ 47625 h 685800"/>
                  <a:gd name="connsiteX20" fmla="*/ 1485900 w 5457825"/>
                  <a:gd name="connsiteY20" fmla="*/ 66675 h 685800"/>
                  <a:gd name="connsiteX21" fmla="*/ 1104900 w 5457825"/>
                  <a:gd name="connsiteY21" fmla="*/ 57150 h 685800"/>
                  <a:gd name="connsiteX22" fmla="*/ 514350 w 5457825"/>
                  <a:gd name="connsiteY22" fmla="*/ 57150 h 685800"/>
                  <a:gd name="connsiteX23" fmla="*/ 219075 w 5457825"/>
                  <a:gd name="connsiteY23" fmla="*/ 57150 h 685800"/>
                  <a:gd name="connsiteX24" fmla="*/ 95250 w 5457825"/>
                  <a:gd name="connsiteY24" fmla="*/ 85725 h 685800"/>
                  <a:gd name="connsiteX25" fmla="*/ 0 w 5457825"/>
                  <a:gd name="connsiteY25" fmla="*/ 9525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57825" h="685800">
                    <a:moveTo>
                      <a:pt x="0" y="95250"/>
                    </a:moveTo>
                    <a:lnTo>
                      <a:pt x="971550" y="361950"/>
                    </a:lnTo>
                    <a:lnTo>
                      <a:pt x="1495425" y="361950"/>
                    </a:lnTo>
                    <a:lnTo>
                      <a:pt x="2314575" y="457200"/>
                    </a:lnTo>
                    <a:lnTo>
                      <a:pt x="2657475" y="447675"/>
                    </a:lnTo>
                    <a:lnTo>
                      <a:pt x="3219450" y="514350"/>
                    </a:lnTo>
                    <a:lnTo>
                      <a:pt x="3533775" y="485775"/>
                    </a:lnTo>
                    <a:lnTo>
                      <a:pt x="3905250" y="628650"/>
                    </a:lnTo>
                    <a:lnTo>
                      <a:pt x="4419600" y="571500"/>
                    </a:lnTo>
                    <a:lnTo>
                      <a:pt x="5029200" y="685800"/>
                    </a:lnTo>
                    <a:lnTo>
                      <a:pt x="5124450" y="600075"/>
                    </a:lnTo>
                    <a:lnTo>
                      <a:pt x="5457825" y="333375"/>
                    </a:lnTo>
                    <a:lnTo>
                      <a:pt x="5248275" y="152400"/>
                    </a:lnTo>
                    <a:lnTo>
                      <a:pt x="4591050" y="57150"/>
                    </a:lnTo>
                    <a:lnTo>
                      <a:pt x="3895725" y="0"/>
                    </a:lnTo>
                    <a:lnTo>
                      <a:pt x="3505200" y="114300"/>
                    </a:lnTo>
                    <a:lnTo>
                      <a:pt x="2886075" y="95250"/>
                    </a:lnTo>
                    <a:lnTo>
                      <a:pt x="2514600" y="104775"/>
                    </a:lnTo>
                    <a:lnTo>
                      <a:pt x="1885950" y="0"/>
                    </a:lnTo>
                    <a:lnTo>
                      <a:pt x="1666875" y="47625"/>
                    </a:lnTo>
                    <a:lnTo>
                      <a:pt x="1485900" y="66675"/>
                    </a:lnTo>
                    <a:lnTo>
                      <a:pt x="1104900" y="57150"/>
                    </a:lnTo>
                    <a:lnTo>
                      <a:pt x="514350" y="57150"/>
                    </a:lnTo>
                    <a:lnTo>
                      <a:pt x="219075" y="57150"/>
                    </a:lnTo>
                    <a:lnTo>
                      <a:pt x="95250" y="85725"/>
                    </a:lnTo>
                    <a:lnTo>
                      <a:pt x="0" y="95250"/>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256548" y="11397163"/>
                <a:ext cx="7639122" cy="129284"/>
              </a:xfrm>
              <a:custGeom>
                <a:avLst/>
                <a:gdLst>
                  <a:gd name="connsiteX0" fmla="*/ 0 w 7781925"/>
                  <a:gd name="connsiteY0" fmla="*/ 10176 h 1362901"/>
                  <a:gd name="connsiteX1" fmla="*/ 542925 w 7781925"/>
                  <a:gd name="connsiteY1" fmla="*/ 457851 h 1362901"/>
                  <a:gd name="connsiteX2" fmla="*/ 942975 w 7781925"/>
                  <a:gd name="connsiteY2" fmla="*/ 651 h 1362901"/>
                  <a:gd name="connsiteX3" fmla="*/ 1323975 w 7781925"/>
                  <a:gd name="connsiteY3" fmla="*/ 581676 h 1362901"/>
                  <a:gd name="connsiteX4" fmla="*/ 1857375 w 7781925"/>
                  <a:gd name="connsiteY4" fmla="*/ 10176 h 1362901"/>
                  <a:gd name="connsiteX5" fmla="*/ 2381250 w 7781925"/>
                  <a:gd name="connsiteY5" fmla="*/ 791226 h 1362901"/>
                  <a:gd name="connsiteX6" fmla="*/ 2819400 w 7781925"/>
                  <a:gd name="connsiteY6" fmla="*/ 124476 h 1362901"/>
                  <a:gd name="connsiteX7" fmla="*/ 3390900 w 7781925"/>
                  <a:gd name="connsiteY7" fmla="*/ 838851 h 1362901"/>
                  <a:gd name="connsiteX8" fmla="*/ 3752850 w 7781925"/>
                  <a:gd name="connsiteY8" fmla="*/ 248301 h 1362901"/>
                  <a:gd name="connsiteX9" fmla="*/ 4314825 w 7781925"/>
                  <a:gd name="connsiteY9" fmla="*/ 886476 h 1362901"/>
                  <a:gd name="connsiteX10" fmla="*/ 4705350 w 7781925"/>
                  <a:gd name="connsiteY10" fmla="*/ 505476 h 1362901"/>
                  <a:gd name="connsiteX11" fmla="*/ 4781550 w 7781925"/>
                  <a:gd name="connsiteY11" fmla="*/ 438801 h 1362901"/>
                  <a:gd name="connsiteX12" fmla="*/ 5372100 w 7781925"/>
                  <a:gd name="connsiteY12" fmla="*/ 1038876 h 1362901"/>
                  <a:gd name="connsiteX13" fmla="*/ 5734050 w 7781925"/>
                  <a:gd name="connsiteY13" fmla="*/ 314976 h 1362901"/>
                  <a:gd name="connsiteX14" fmla="*/ 6400800 w 7781925"/>
                  <a:gd name="connsiteY14" fmla="*/ 1210326 h 1362901"/>
                  <a:gd name="connsiteX15" fmla="*/ 6743700 w 7781925"/>
                  <a:gd name="connsiteY15" fmla="*/ 486426 h 1362901"/>
                  <a:gd name="connsiteX16" fmla="*/ 7439025 w 7781925"/>
                  <a:gd name="connsiteY16" fmla="*/ 1362726 h 1362901"/>
                  <a:gd name="connsiteX17" fmla="*/ 7705725 w 7781925"/>
                  <a:gd name="connsiteY17" fmla="*/ 562626 h 1362901"/>
                  <a:gd name="connsiteX18" fmla="*/ 7781925 w 7781925"/>
                  <a:gd name="connsiteY18" fmla="*/ 572151 h 1362901"/>
                  <a:gd name="connsiteX0" fmla="*/ 0 w 7753350"/>
                  <a:gd name="connsiteY0" fmla="*/ 0 h 1362901"/>
                  <a:gd name="connsiteX1" fmla="*/ 514350 w 7753350"/>
                  <a:gd name="connsiteY1" fmla="*/ 457851 h 1362901"/>
                  <a:gd name="connsiteX2" fmla="*/ 914400 w 7753350"/>
                  <a:gd name="connsiteY2" fmla="*/ 651 h 1362901"/>
                  <a:gd name="connsiteX3" fmla="*/ 1295400 w 7753350"/>
                  <a:gd name="connsiteY3" fmla="*/ 581676 h 1362901"/>
                  <a:gd name="connsiteX4" fmla="*/ 1828800 w 7753350"/>
                  <a:gd name="connsiteY4" fmla="*/ 10176 h 1362901"/>
                  <a:gd name="connsiteX5" fmla="*/ 2352675 w 7753350"/>
                  <a:gd name="connsiteY5" fmla="*/ 791226 h 1362901"/>
                  <a:gd name="connsiteX6" fmla="*/ 2790825 w 7753350"/>
                  <a:gd name="connsiteY6" fmla="*/ 124476 h 1362901"/>
                  <a:gd name="connsiteX7" fmla="*/ 3362325 w 7753350"/>
                  <a:gd name="connsiteY7" fmla="*/ 838851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6726 h 1369627"/>
                  <a:gd name="connsiteX1" fmla="*/ 352424 w 7753350"/>
                  <a:gd name="connsiteY1" fmla="*/ 244851 h 1369627"/>
                  <a:gd name="connsiteX2" fmla="*/ 914400 w 7753350"/>
                  <a:gd name="connsiteY2" fmla="*/ 7377 h 1369627"/>
                  <a:gd name="connsiteX3" fmla="*/ 1295400 w 7753350"/>
                  <a:gd name="connsiteY3" fmla="*/ 588402 h 1369627"/>
                  <a:gd name="connsiteX4" fmla="*/ 1828800 w 7753350"/>
                  <a:gd name="connsiteY4" fmla="*/ 16902 h 1369627"/>
                  <a:gd name="connsiteX5" fmla="*/ 2352675 w 7753350"/>
                  <a:gd name="connsiteY5" fmla="*/ 797952 h 1369627"/>
                  <a:gd name="connsiteX6" fmla="*/ 2790825 w 7753350"/>
                  <a:gd name="connsiteY6" fmla="*/ 131202 h 1369627"/>
                  <a:gd name="connsiteX7" fmla="*/ 3362325 w 7753350"/>
                  <a:gd name="connsiteY7" fmla="*/ 845577 h 1369627"/>
                  <a:gd name="connsiteX8" fmla="*/ 3724275 w 7753350"/>
                  <a:gd name="connsiteY8" fmla="*/ 255027 h 1369627"/>
                  <a:gd name="connsiteX9" fmla="*/ 4286250 w 7753350"/>
                  <a:gd name="connsiteY9" fmla="*/ 893202 h 1369627"/>
                  <a:gd name="connsiteX10" fmla="*/ 4676775 w 7753350"/>
                  <a:gd name="connsiteY10" fmla="*/ 512202 h 1369627"/>
                  <a:gd name="connsiteX11" fmla="*/ 4752975 w 7753350"/>
                  <a:gd name="connsiteY11" fmla="*/ 445527 h 1369627"/>
                  <a:gd name="connsiteX12" fmla="*/ 5343525 w 7753350"/>
                  <a:gd name="connsiteY12" fmla="*/ 1045602 h 1369627"/>
                  <a:gd name="connsiteX13" fmla="*/ 5705475 w 7753350"/>
                  <a:gd name="connsiteY13" fmla="*/ 321702 h 1369627"/>
                  <a:gd name="connsiteX14" fmla="*/ 6372225 w 7753350"/>
                  <a:gd name="connsiteY14" fmla="*/ 1217052 h 1369627"/>
                  <a:gd name="connsiteX15" fmla="*/ 6715125 w 7753350"/>
                  <a:gd name="connsiteY15" fmla="*/ 493152 h 1369627"/>
                  <a:gd name="connsiteX16" fmla="*/ 7410450 w 7753350"/>
                  <a:gd name="connsiteY16" fmla="*/ 1369452 h 1369627"/>
                  <a:gd name="connsiteX17" fmla="*/ 7677150 w 7753350"/>
                  <a:gd name="connsiteY17" fmla="*/ 569352 h 1369627"/>
                  <a:gd name="connsiteX18" fmla="*/ 7753350 w 7753350"/>
                  <a:gd name="connsiteY18" fmla="*/ 578877 h 1369627"/>
                  <a:gd name="connsiteX0" fmla="*/ 0 w 7753350"/>
                  <a:gd name="connsiteY0" fmla="*/ 7365 h 1370266"/>
                  <a:gd name="connsiteX1" fmla="*/ 352424 w 7753350"/>
                  <a:gd name="connsiteY1" fmla="*/ 245490 h 1370266"/>
                  <a:gd name="connsiteX2" fmla="*/ 704849 w 7753350"/>
                  <a:gd name="connsiteY2" fmla="*/ 7365 h 1370266"/>
                  <a:gd name="connsiteX3" fmla="*/ 1295400 w 7753350"/>
                  <a:gd name="connsiteY3" fmla="*/ 589041 h 1370266"/>
                  <a:gd name="connsiteX4" fmla="*/ 1828800 w 7753350"/>
                  <a:gd name="connsiteY4" fmla="*/ 17541 h 1370266"/>
                  <a:gd name="connsiteX5" fmla="*/ 2352675 w 7753350"/>
                  <a:gd name="connsiteY5" fmla="*/ 798591 h 1370266"/>
                  <a:gd name="connsiteX6" fmla="*/ 2790825 w 7753350"/>
                  <a:gd name="connsiteY6" fmla="*/ 131841 h 1370266"/>
                  <a:gd name="connsiteX7" fmla="*/ 3362325 w 7753350"/>
                  <a:gd name="connsiteY7" fmla="*/ 846216 h 1370266"/>
                  <a:gd name="connsiteX8" fmla="*/ 3724275 w 7753350"/>
                  <a:gd name="connsiteY8" fmla="*/ 255666 h 1370266"/>
                  <a:gd name="connsiteX9" fmla="*/ 4286250 w 7753350"/>
                  <a:gd name="connsiteY9" fmla="*/ 893841 h 1370266"/>
                  <a:gd name="connsiteX10" fmla="*/ 4676775 w 7753350"/>
                  <a:gd name="connsiteY10" fmla="*/ 512841 h 1370266"/>
                  <a:gd name="connsiteX11" fmla="*/ 4752975 w 7753350"/>
                  <a:gd name="connsiteY11" fmla="*/ 446166 h 1370266"/>
                  <a:gd name="connsiteX12" fmla="*/ 5343525 w 7753350"/>
                  <a:gd name="connsiteY12" fmla="*/ 1046241 h 1370266"/>
                  <a:gd name="connsiteX13" fmla="*/ 5705475 w 7753350"/>
                  <a:gd name="connsiteY13" fmla="*/ 322341 h 1370266"/>
                  <a:gd name="connsiteX14" fmla="*/ 6372225 w 7753350"/>
                  <a:gd name="connsiteY14" fmla="*/ 1217691 h 1370266"/>
                  <a:gd name="connsiteX15" fmla="*/ 6715125 w 7753350"/>
                  <a:gd name="connsiteY15" fmla="*/ 493791 h 1370266"/>
                  <a:gd name="connsiteX16" fmla="*/ 7410450 w 7753350"/>
                  <a:gd name="connsiteY16" fmla="*/ 1370091 h 1370266"/>
                  <a:gd name="connsiteX17" fmla="*/ 7677150 w 7753350"/>
                  <a:gd name="connsiteY17" fmla="*/ 569991 h 1370266"/>
                  <a:gd name="connsiteX18" fmla="*/ 7753350 w 7753350"/>
                  <a:gd name="connsiteY18" fmla="*/ 579516 h 1370266"/>
                  <a:gd name="connsiteX0" fmla="*/ 0 w 7753350"/>
                  <a:gd name="connsiteY0" fmla="*/ 6427 h 1369328"/>
                  <a:gd name="connsiteX1" fmla="*/ 352424 w 7753350"/>
                  <a:gd name="connsiteY1" fmla="*/ 244552 h 1369328"/>
                  <a:gd name="connsiteX2" fmla="*/ 704849 w 7753350"/>
                  <a:gd name="connsiteY2" fmla="*/ 6427 h 1369328"/>
                  <a:gd name="connsiteX3" fmla="*/ 1057274 w 7753350"/>
                  <a:gd name="connsiteY3" fmla="*/ 244552 h 1369328"/>
                  <a:gd name="connsiteX4" fmla="*/ 1828800 w 7753350"/>
                  <a:gd name="connsiteY4" fmla="*/ 16603 h 1369328"/>
                  <a:gd name="connsiteX5" fmla="*/ 2352675 w 7753350"/>
                  <a:gd name="connsiteY5" fmla="*/ 797653 h 1369328"/>
                  <a:gd name="connsiteX6" fmla="*/ 2790825 w 7753350"/>
                  <a:gd name="connsiteY6" fmla="*/ 130903 h 1369328"/>
                  <a:gd name="connsiteX7" fmla="*/ 3362325 w 7753350"/>
                  <a:gd name="connsiteY7" fmla="*/ 845278 h 1369328"/>
                  <a:gd name="connsiteX8" fmla="*/ 3724275 w 7753350"/>
                  <a:gd name="connsiteY8" fmla="*/ 254728 h 1369328"/>
                  <a:gd name="connsiteX9" fmla="*/ 4286250 w 7753350"/>
                  <a:gd name="connsiteY9" fmla="*/ 892903 h 1369328"/>
                  <a:gd name="connsiteX10" fmla="*/ 4676775 w 7753350"/>
                  <a:gd name="connsiteY10" fmla="*/ 511903 h 1369328"/>
                  <a:gd name="connsiteX11" fmla="*/ 4752975 w 7753350"/>
                  <a:gd name="connsiteY11" fmla="*/ 445228 h 1369328"/>
                  <a:gd name="connsiteX12" fmla="*/ 5343525 w 7753350"/>
                  <a:gd name="connsiteY12" fmla="*/ 1045303 h 1369328"/>
                  <a:gd name="connsiteX13" fmla="*/ 5705475 w 7753350"/>
                  <a:gd name="connsiteY13" fmla="*/ 321403 h 1369328"/>
                  <a:gd name="connsiteX14" fmla="*/ 6372225 w 7753350"/>
                  <a:gd name="connsiteY14" fmla="*/ 1216753 h 1369328"/>
                  <a:gd name="connsiteX15" fmla="*/ 6715125 w 7753350"/>
                  <a:gd name="connsiteY15" fmla="*/ 492853 h 1369328"/>
                  <a:gd name="connsiteX16" fmla="*/ 7410450 w 7753350"/>
                  <a:gd name="connsiteY16" fmla="*/ 1369153 h 1369328"/>
                  <a:gd name="connsiteX17" fmla="*/ 7677150 w 7753350"/>
                  <a:gd name="connsiteY17" fmla="*/ 569053 h 1369328"/>
                  <a:gd name="connsiteX18" fmla="*/ 7753350 w 7753350"/>
                  <a:gd name="connsiteY18" fmla="*/ 578578 h 1369328"/>
                  <a:gd name="connsiteX0" fmla="*/ 0 w 7753350"/>
                  <a:gd name="connsiteY0" fmla="*/ 16241 h 1379142"/>
                  <a:gd name="connsiteX1" fmla="*/ 352424 w 7753350"/>
                  <a:gd name="connsiteY1" fmla="*/ 254366 h 1379142"/>
                  <a:gd name="connsiteX2" fmla="*/ 704849 w 7753350"/>
                  <a:gd name="connsiteY2" fmla="*/ 16241 h 1379142"/>
                  <a:gd name="connsiteX3" fmla="*/ 1057274 w 7753350"/>
                  <a:gd name="connsiteY3" fmla="*/ 254366 h 1379142"/>
                  <a:gd name="connsiteX4" fmla="*/ 1409699 w 7753350"/>
                  <a:gd name="connsiteY4" fmla="*/ 16241 h 1379142"/>
                  <a:gd name="connsiteX5" fmla="*/ 2352675 w 7753350"/>
                  <a:gd name="connsiteY5" fmla="*/ 807467 h 1379142"/>
                  <a:gd name="connsiteX6" fmla="*/ 2790825 w 7753350"/>
                  <a:gd name="connsiteY6" fmla="*/ 140717 h 1379142"/>
                  <a:gd name="connsiteX7" fmla="*/ 3362325 w 7753350"/>
                  <a:gd name="connsiteY7" fmla="*/ 855092 h 1379142"/>
                  <a:gd name="connsiteX8" fmla="*/ 3724275 w 7753350"/>
                  <a:gd name="connsiteY8" fmla="*/ 264542 h 1379142"/>
                  <a:gd name="connsiteX9" fmla="*/ 4286250 w 7753350"/>
                  <a:gd name="connsiteY9" fmla="*/ 902717 h 1379142"/>
                  <a:gd name="connsiteX10" fmla="*/ 4676775 w 7753350"/>
                  <a:gd name="connsiteY10" fmla="*/ 521717 h 1379142"/>
                  <a:gd name="connsiteX11" fmla="*/ 4752975 w 7753350"/>
                  <a:gd name="connsiteY11" fmla="*/ 455042 h 1379142"/>
                  <a:gd name="connsiteX12" fmla="*/ 5343525 w 7753350"/>
                  <a:gd name="connsiteY12" fmla="*/ 1055117 h 1379142"/>
                  <a:gd name="connsiteX13" fmla="*/ 5705475 w 7753350"/>
                  <a:gd name="connsiteY13" fmla="*/ 331217 h 1379142"/>
                  <a:gd name="connsiteX14" fmla="*/ 6372225 w 7753350"/>
                  <a:gd name="connsiteY14" fmla="*/ 1226567 h 1379142"/>
                  <a:gd name="connsiteX15" fmla="*/ 6715125 w 7753350"/>
                  <a:gd name="connsiteY15" fmla="*/ 502667 h 1379142"/>
                  <a:gd name="connsiteX16" fmla="*/ 7410450 w 7753350"/>
                  <a:gd name="connsiteY16" fmla="*/ 1378967 h 1379142"/>
                  <a:gd name="connsiteX17" fmla="*/ 7677150 w 7753350"/>
                  <a:gd name="connsiteY17" fmla="*/ 578867 h 1379142"/>
                  <a:gd name="connsiteX18" fmla="*/ 7753350 w 7753350"/>
                  <a:gd name="connsiteY18" fmla="*/ 588392 h 1379142"/>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790825 w 7753350"/>
                  <a:gd name="connsiteY6" fmla="*/ 124476 h 1362901"/>
                  <a:gd name="connsiteX7" fmla="*/ 3362325 w 7753350"/>
                  <a:gd name="connsiteY7" fmla="*/ 838851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18529 h 1381430"/>
                  <a:gd name="connsiteX1" fmla="*/ 352424 w 7753350"/>
                  <a:gd name="connsiteY1" fmla="*/ 256654 h 1381430"/>
                  <a:gd name="connsiteX2" fmla="*/ 704849 w 7753350"/>
                  <a:gd name="connsiteY2" fmla="*/ 18529 h 1381430"/>
                  <a:gd name="connsiteX3" fmla="*/ 1057274 w 7753350"/>
                  <a:gd name="connsiteY3" fmla="*/ 256654 h 1381430"/>
                  <a:gd name="connsiteX4" fmla="*/ 1409699 w 7753350"/>
                  <a:gd name="connsiteY4" fmla="*/ 18529 h 1381430"/>
                  <a:gd name="connsiteX5" fmla="*/ 1762124 w 7753350"/>
                  <a:gd name="connsiteY5" fmla="*/ 256654 h 1381430"/>
                  <a:gd name="connsiteX6" fmla="*/ 2114549 w 7753350"/>
                  <a:gd name="connsiteY6" fmla="*/ 18529 h 1381430"/>
                  <a:gd name="connsiteX7" fmla="*/ 3362325 w 7753350"/>
                  <a:gd name="connsiteY7" fmla="*/ 857380 h 1381430"/>
                  <a:gd name="connsiteX8" fmla="*/ 3724275 w 7753350"/>
                  <a:gd name="connsiteY8" fmla="*/ 266830 h 1381430"/>
                  <a:gd name="connsiteX9" fmla="*/ 4286250 w 7753350"/>
                  <a:gd name="connsiteY9" fmla="*/ 905005 h 1381430"/>
                  <a:gd name="connsiteX10" fmla="*/ 4676775 w 7753350"/>
                  <a:gd name="connsiteY10" fmla="*/ 524005 h 1381430"/>
                  <a:gd name="connsiteX11" fmla="*/ 4752975 w 7753350"/>
                  <a:gd name="connsiteY11" fmla="*/ 457330 h 1381430"/>
                  <a:gd name="connsiteX12" fmla="*/ 5343525 w 7753350"/>
                  <a:gd name="connsiteY12" fmla="*/ 1057405 h 1381430"/>
                  <a:gd name="connsiteX13" fmla="*/ 5705475 w 7753350"/>
                  <a:gd name="connsiteY13" fmla="*/ 333505 h 1381430"/>
                  <a:gd name="connsiteX14" fmla="*/ 6372225 w 7753350"/>
                  <a:gd name="connsiteY14" fmla="*/ 1228855 h 1381430"/>
                  <a:gd name="connsiteX15" fmla="*/ 6715125 w 7753350"/>
                  <a:gd name="connsiteY15" fmla="*/ 504955 h 1381430"/>
                  <a:gd name="connsiteX16" fmla="*/ 7410450 w 7753350"/>
                  <a:gd name="connsiteY16" fmla="*/ 1381255 h 1381430"/>
                  <a:gd name="connsiteX17" fmla="*/ 7677150 w 7753350"/>
                  <a:gd name="connsiteY17" fmla="*/ 581155 h 1381430"/>
                  <a:gd name="connsiteX18" fmla="*/ 7753350 w 7753350"/>
                  <a:gd name="connsiteY18" fmla="*/ 590680 h 1381430"/>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3724275 w 7753350"/>
                  <a:gd name="connsiteY8" fmla="*/ 248301 h 1362901"/>
                  <a:gd name="connsiteX9" fmla="*/ 4286250 w 7753350"/>
                  <a:gd name="connsiteY9" fmla="*/ 886476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20897 h 1383798"/>
                  <a:gd name="connsiteX1" fmla="*/ 352424 w 7753350"/>
                  <a:gd name="connsiteY1" fmla="*/ 259022 h 1383798"/>
                  <a:gd name="connsiteX2" fmla="*/ 704849 w 7753350"/>
                  <a:gd name="connsiteY2" fmla="*/ 20897 h 1383798"/>
                  <a:gd name="connsiteX3" fmla="*/ 1057274 w 7753350"/>
                  <a:gd name="connsiteY3" fmla="*/ 259022 h 1383798"/>
                  <a:gd name="connsiteX4" fmla="*/ 1409699 w 7753350"/>
                  <a:gd name="connsiteY4" fmla="*/ 20897 h 1383798"/>
                  <a:gd name="connsiteX5" fmla="*/ 1762124 w 7753350"/>
                  <a:gd name="connsiteY5" fmla="*/ 259022 h 1383798"/>
                  <a:gd name="connsiteX6" fmla="*/ 2114549 w 7753350"/>
                  <a:gd name="connsiteY6" fmla="*/ 20897 h 1383798"/>
                  <a:gd name="connsiteX7" fmla="*/ 2466974 w 7753350"/>
                  <a:gd name="connsiteY7" fmla="*/ 259022 h 1383798"/>
                  <a:gd name="connsiteX8" fmla="*/ 2819399 w 7753350"/>
                  <a:gd name="connsiteY8" fmla="*/ 20897 h 1383798"/>
                  <a:gd name="connsiteX9" fmla="*/ 4286250 w 7753350"/>
                  <a:gd name="connsiteY9" fmla="*/ 907373 h 1383798"/>
                  <a:gd name="connsiteX10" fmla="*/ 4676775 w 7753350"/>
                  <a:gd name="connsiteY10" fmla="*/ 526373 h 1383798"/>
                  <a:gd name="connsiteX11" fmla="*/ 4752975 w 7753350"/>
                  <a:gd name="connsiteY11" fmla="*/ 459698 h 1383798"/>
                  <a:gd name="connsiteX12" fmla="*/ 5343525 w 7753350"/>
                  <a:gd name="connsiteY12" fmla="*/ 1059773 h 1383798"/>
                  <a:gd name="connsiteX13" fmla="*/ 5705475 w 7753350"/>
                  <a:gd name="connsiteY13" fmla="*/ 335873 h 1383798"/>
                  <a:gd name="connsiteX14" fmla="*/ 6372225 w 7753350"/>
                  <a:gd name="connsiteY14" fmla="*/ 1231223 h 1383798"/>
                  <a:gd name="connsiteX15" fmla="*/ 6715125 w 7753350"/>
                  <a:gd name="connsiteY15" fmla="*/ 507323 h 1383798"/>
                  <a:gd name="connsiteX16" fmla="*/ 7410450 w 7753350"/>
                  <a:gd name="connsiteY16" fmla="*/ 1383623 h 1383798"/>
                  <a:gd name="connsiteX17" fmla="*/ 7677150 w 7753350"/>
                  <a:gd name="connsiteY17" fmla="*/ 583523 h 1383798"/>
                  <a:gd name="connsiteX18" fmla="*/ 7753350 w 7753350"/>
                  <a:gd name="connsiteY18" fmla="*/ 593048 h 1383798"/>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4676775 w 7753350"/>
                  <a:gd name="connsiteY10" fmla="*/ 505476 h 1362901"/>
                  <a:gd name="connsiteX11" fmla="*/ 4752975 w 7753350"/>
                  <a:gd name="connsiteY11" fmla="*/ 438801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2853 h 1365754"/>
                  <a:gd name="connsiteX1" fmla="*/ 352424 w 7753350"/>
                  <a:gd name="connsiteY1" fmla="*/ 240978 h 1365754"/>
                  <a:gd name="connsiteX2" fmla="*/ 704849 w 7753350"/>
                  <a:gd name="connsiteY2" fmla="*/ 2853 h 1365754"/>
                  <a:gd name="connsiteX3" fmla="*/ 1057274 w 7753350"/>
                  <a:gd name="connsiteY3" fmla="*/ 240978 h 1365754"/>
                  <a:gd name="connsiteX4" fmla="*/ 1409699 w 7753350"/>
                  <a:gd name="connsiteY4" fmla="*/ 2853 h 1365754"/>
                  <a:gd name="connsiteX5" fmla="*/ 1762124 w 7753350"/>
                  <a:gd name="connsiteY5" fmla="*/ 240978 h 1365754"/>
                  <a:gd name="connsiteX6" fmla="*/ 2114549 w 7753350"/>
                  <a:gd name="connsiteY6" fmla="*/ 2853 h 1365754"/>
                  <a:gd name="connsiteX7" fmla="*/ 2466974 w 7753350"/>
                  <a:gd name="connsiteY7" fmla="*/ 240978 h 1365754"/>
                  <a:gd name="connsiteX8" fmla="*/ 2819399 w 7753350"/>
                  <a:gd name="connsiteY8" fmla="*/ 2853 h 1365754"/>
                  <a:gd name="connsiteX9" fmla="*/ 3171824 w 7753350"/>
                  <a:gd name="connsiteY9" fmla="*/ 240978 h 1365754"/>
                  <a:gd name="connsiteX10" fmla="*/ 3524249 w 7753350"/>
                  <a:gd name="connsiteY10" fmla="*/ 2853 h 1365754"/>
                  <a:gd name="connsiteX11" fmla="*/ 4752975 w 7753350"/>
                  <a:gd name="connsiteY11" fmla="*/ 441654 h 1365754"/>
                  <a:gd name="connsiteX12" fmla="*/ 5343525 w 7753350"/>
                  <a:gd name="connsiteY12" fmla="*/ 1041729 h 1365754"/>
                  <a:gd name="connsiteX13" fmla="*/ 5705475 w 7753350"/>
                  <a:gd name="connsiteY13" fmla="*/ 317829 h 1365754"/>
                  <a:gd name="connsiteX14" fmla="*/ 6372225 w 7753350"/>
                  <a:gd name="connsiteY14" fmla="*/ 1213179 h 1365754"/>
                  <a:gd name="connsiteX15" fmla="*/ 6715125 w 7753350"/>
                  <a:gd name="connsiteY15" fmla="*/ 489279 h 1365754"/>
                  <a:gd name="connsiteX16" fmla="*/ 7410450 w 7753350"/>
                  <a:gd name="connsiteY16" fmla="*/ 1365579 h 1365754"/>
                  <a:gd name="connsiteX17" fmla="*/ 7677150 w 7753350"/>
                  <a:gd name="connsiteY17" fmla="*/ 565479 h 1365754"/>
                  <a:gd name="connsiteX18" fmla="*/ 7753350 w 7753350"/>
                  <a:gd name="connsiteY18" fmla="*/ 575004 h 1365754"/>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3524249 w 7753350"/>
                  <a:gd name="connsiteY10" fmla="*/ 0 h 1362901"/>
                  <a:gd name="connsiteX11" fmla="*/ 3876674 w 7753350"/>
                  <a:gd name="connsiteY11" fmla="*/ 238125 h 1362901"/>
                  <a:gd name="connsiteX12" fmla="*/ 5343525 w 7753350"/>
                  <a:gd name="connsiteY12" fmla="*/ 1038876 h 1362901"/>
                  <a:gd name="connsiteX13" fmla="*/ 5705475 w 7753350"/>
                  <a:gd name="connsiteY13" fmla="*/ 314976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474 h 1363375"/>
                  <a:gd name="connsiteX1" fmla="*/ 352424 w 7753350"/>
                  <a:gd name="connsiteY1" fmla="*/ 238599 h 1363375"/>
                  <a:gd name="connsiteX2" fmla="*/ 704849 w 7753350"/>
                  <a:gd name="connsiteY2" fmla="*/ 474 h 1363375"/>
                  <a:gd name="connsiteX3" fmla="*/ 1057274 w 7753350"/>
                  <a:gd name="connsiteY3" fmla="*/ 238599 h 1363375"/>
                  <a:gd name="connsiteX4" fmla="*/ 1409699 w 7753350"/>
                  <a:gd name="connsiteY4" fmla="*/ 474 h 1363375"/>
                  <a:gd name="connsiteX5" fmla="*/ 1762124 w 7753350"/>
                  <a:gd name="connsiteY5" fmla="*/ 238599 h 1363375"/>
                  <a:gd name="connsiteX6" fmla="*/ 2114549 w 7753350"/>
                  <a:gd name="connsiteY6" fmla="*/ 474 h 1363375"/>
                  <a:gd name="connsiteX7" fmla="*/ 2466974 w 7753350"/>
                  <a:gd name="connsiteY7" fmla="*/ 238599 h 1363375"/>
                  <a:gd name="connsiteX8" fmla="*/ 2819399 w 7753350"/>
                  <a:gd name="connsiteY8" fmla="*/ 474 h 1363375"/>
                  <a:gd name="connsiteX9" fmla="*/ 3171824 w 7753350"/>
                  <a:gd name="connsiteY9" fmla="*/ 238599 h 1363375"/>
                  <a:gd name="connsiteX10" fmla="*/ 3524249 w 7753350"/>
                  <a:gd name="connsiteY10" fmla="*/ 474 h 1363375"/>
                  <a:gd name="connsiteX11" fmla="*/ 3876674 w 7753350"/>
                  <a:gd name="connsiteY11" fmla="*/ 238599 h 1363375"/>
                  <a:gd name="connsiteX12" fmla="*/ 4229099 w 7753350"/>
                  <a:gd name="connsiteY12" fmla="*/ 474 h 1363375"/>
                  <a:gd name="connsiteX13" fmla="*/ 5705475 w 7753350"/>
                  <a:gd name="connsiteY13" fmla="*/ 315450 h 1363375"/>
                  <a:gd name="connsiteX14" fmla="*/ 6372225 w 7753350"/>
                  <a:gd name="connsiteY14" fmla="*/ 1210800 h 1363375"/>
                  <a:gd name="connsiteX15" fmla="*/ 6715125 w 7753350"/>
                  <a:gd name="connsiteY15" fmla="*/ 486900 h 1363375"/>
                  <a:gd name="connsiteX16" fmla="*/ 7410450 w 7753350"/>
                  <a:gd name="connsiteY16" fmla="*/ 1363200 h 1363375"/>
                  <a:gd name="connsiteX17" fmla="*/ 7677150 w 7753350"/>
                  <a:gd name="connsiteY17" fmla="*/ 563100 h 1363375"/>
                  <a:gd name="connsiteX18" fmla="*/ 7753350 w 7753350"/>
                  <a:gd name="connsiteY18" fmla="*/ 572625 h 1363375"/>
                  <a:gd name="connsiteX0" fmla="*/ 0 w 7753350"/>
                  <a:gd name="connsiteY0" fmla="*/ 0 h 1362901"/>
                  <a:gd name="connsiteX1" fmla="*/ 352424 w 7753350"/>
                  <a:gd name="connsiteY1" fmla="*/ 238125 h 1362901"/>
                  <a:gd name="connsiteX2" fmla="*/ 704849 w 7753350"/>
                  <a:gd name="connsiteY2" fmla="*/ 0 h 1362901"/>
                  <a:gd name="connsiteX3" fmla="*/ 1057274 w 7753350"/>
                  <a:gd name="connsiteY3" fmla="*/ 238125 h 1362901"/>
                  <a:gd name="connsiteX4" fmla="*/ 1409699 w 7753350"/>
                  <a:gd name="connsiteY4" fmla="*/ 0 h 1362901"/>
                  <a:gd name="connsiteX5" fmla="*/ 1762124 w 7753350"/>
                  <a:gd name="connsiteY5" fmla="*/ 238125 h 1362901"/>
                  <a:gd name="connsiteX6" fmla="*/ 2114549 w 7753350"/>
                  <a:gd name="connsiteY6" fmla="*/ 0 h 1362901"/>
                  <a:gd name="connsiteX7" fmla="*/ 2466974 w 7753350"/>
                  <a:gd name="connsiteY7" fmla="*/ 238125 h 1362901"/>
                  <a:gd name="connsiteX8" fmla="*/ 2819399 w 7753350"/>
                  <a:gd name="connsiteY8" fmla="*/ 0 h 1362901"/>
                  <a:gd name="connsiteX9" fmla="*/ 3171824 w 7753350"/>
                  <a:gd name="connsiteY9" fmla="*/ 238125 h 1362901"/>
                  <a:gd name="connsiteX10" fmla="*/ 3524249 w 7753350"/>
                  <a:gd name="connsiteY10" fmla="*/ 0 h 1362901"/>
                  <a:gd name="connsiteX11" fmla="*/ 3876674 w 7753350"/>
                  <a:gd name="connsiteY11" fmla="*/ 238125 h 1362901"/>
                  <a:gd name="connsiteX12" fmla="*/ 4229099 w 7753350"/>
                  <a:gd name="connsiteY12" fmla="*/ 0 h 1362901"/>
                  <a:gd name="connsiteX13" fmla="*/ 4581524 w 7753350"/>
                  <a:gd name="connsiteY13" fmla="*/ 238125 h 1362901"/>
                  <a:gd name="connsiteX14" fmla="*/ 6372225 w 7753350"/>
                  <a:gd name="connsiteY14" fmla="*/ 1210326 h 1362901"/>
                  <a:gd name="connsiteX15" fmla="*/ 6715125 w 7753350"/>
                  <a:gd name="connsiteY15" fmla="*/ 486426 h 1362901"/>
                  <a:gd name="connsiteX16" fmla="*/ 7410450 w 7753350"/>
                  <a:gd name="connsiteY16" fmla="*/ 1362726 h 1362901"/>
                  <a:gd name="connsiteX17" fmla="*/ 7677150 w 7753350"/>
                  <a:gd name="connsiteY17" fmla="*/ 562626 h 1362901"/>
                  <a:gd name="connsiteX18" fmla="*/ 7753350 w 7753350"/>
                  <a:gd name="connsiteY18" fmla="*/ 572151 h 1362901"/>
                  <a:gd name="connsiteX0" fmla="*/ 0 w 7753350"/>
                  <a:gd name="connsiteY0" fmla="*/ 4180 h 1367081"/>
                  <a:gd name="connsiteX1" fmla="*/ 352424 w 7753350"/>
                  <a:gd name="connsiteY1" fmla="*/ 242305 h 1367081"/>
                  <a:gd name="connsiteX2" fmla="*/ 704849 w 7753350"/>
                  <a:gd name="connsiteY2" fmla="*/ 4180 h 1367081"/>
                  <a:gd name="connsiteX3" fmla="*/ 1057274 w 7753350"/>
                  <a:gd name="connsiteY3" fmla="*/ 242305 h 1367081"/>
                  <a:gd name="connsiteX4" fmla="*/ 1409699 w 7753350"/>
                  <a:gd name="connsiteY4" fmla="*/ 4180 h 1367081"/>
                  <a:gd name="connsiteX5" fmla="*/ 1762124 w 7753350"/>
                  <a:gd name="connsiteY5" fmla="*/ 242305 h 1367081"/>
                  <a:gd name="connsiteX6" fmla="*/ 2114549 w 7753350"/>
                  <a:gd name="connsiteY6" fmla="*/ 4180 h 1367081"/>
                  <a:gd name="connsiteX7" fmla="*/ 2466974 w 7753350"/>
                  <a:gd name="connsiteY7" fmla="*/ 242305 h 1367081"/>
                  <a:gd name="connsiteX8" fmla="*/ 2819399 w 7753350"/>
                  <a:gd name="connsiteY8" fmla="*/ 4180 h 1367081"/>
                  <a:gd name="connsiteX9" fmla="*/ 3171824 w 7753350"/>
                  <a:gd name="connsiteY9" fmla="*/ 242305 h 1367081"/>
                  <a:gd name="connsiteX10" fmla="*/ 3524249 w 7753350"/>
                  <a:gd name="connsiteY10" fmla="*/ 4180 h 1367081"/>
                  <a:gd name="connsiteX11" fmla="*/ 3876674 w 7753350"/>
                  <a:gd name="connsiteY11" fmla="*/ 242305 h 1367081"/>
                  <a:gd name="connsiteX12" fmla="*/ 4229099 w 7753350"/>
                  <a:gd name="connsiteY12" fmla="*/ 4180 h 1367081"/>
                  <a:gd name="connsiteX13" fmla="*/ 4581524 w 7753350"/>
                  <a:gd name="connsiteY13" fmla="*/ 242305 h 1367081"/>
                  <a:gd name="connsiteX14" fmla="*/ 4933949 w 7753350"/>
                  <a:gd name="connsiteY14" fmla="*/ 4180 h 1367081"/>
                  <a:gd name="connsiteX15" fmla="*/ 6715125 w 7753350"/>
                  <a:gd name="connsiteY15" fmla="*/ 490606 h 1367081"/>
                  <a:gd name="connsiteX16" fmla="*/ 7410450 w 7753350"/>
                  <a:gd name="connsiteY16" fmla="*/ 1366906 h 1367081"/>
                  <a:gd name="connsiteX17" fmla="*/ 7677150 w 7753350"/>
                  <a:gd name="connsiteY17" fmla="*/ 566806 h 1367081"/>
                  <a:gd name="connsiteX18" fmla="*/ 7753350 w 7753350"/>
                  <a:gd name="connsiteY18" fmla="*/ 576331 h 1367081"/>
                  <a:gd name="connsiteX0" fmla="*/ 0 w 7753350"/>
                  <a:gd name="connsiteY0" fmla="*/ 0 h 1365611"/>
                  <a:gd name="connsiteX1" fmla="*/ 352424 w 7753350"/>
                  <a:gd name="connsiteY1" fmla="*/ 238125 h 1365611"/>
                  <a:gd name="connsiteX2" fmla="*/ 704849 w 7753350"/>
                  <a:gd name="connsiteY2" fmla="*/ 0 h 1365611"/>
                  <a:gd name="connsiteX3" fmla="*/ 1057274 w 7753350"/>
                  <a:gd name="connsiteY3" fmla="*/ 238125 h 1365611"/>
                  <a:gd name="connsiteX4" fmla="*/ 1409699 w 7753350"/>
                  <a:gd name="connsiteY4" fmla="*/ 0 h 1365611"/>
                  <a:gd name="connsiteX5" fmla="*/ 1762124 w 7753350"/>
                  <a:gd name="connsiteY5" fmla="*/ 238125 h 1365611"/>
                  <a:gd name="connsiteX6" fmla="*/ 2114549 w 7753350"/>
                  <a:gd name="connsiteY6" fmla="*/ 0 h 1365611"/>
                  <a:gd name="connsiteX7" fmla="*/ 2466974 w 7753350"/>
                  <a:gd name="connsiteY7" fmla="*/ 238125 h 1365611"/>
                  <a:gd name="connsiteX8" fmla="*/ 2819399 w 7753350"/>
                  <a:gd name="connsiteY8" fmla="*/ 0 h 1365611"/>
                  <a:gd name="connsiteX9" fmla="*/ 3171824 w 7753350"/>
                  <a:gd name="connsiteY9" fmla="*/ 238125 h 1365611"/>
                  <a:gd name="connsiteX10" fmla="*/ 3524249 w 7753350"/>
                  <a:gd name="connsiteY10" fmla="*/ 0 h 1365611"/>
                  <a:gd name="connsiteX11" fmla="*/ 3876674 w 7753350"/>
                  <a:gd name="connsiteY11" fmla="*/ 238125 h 1365611"/>
                  <a:gd name="connsiteX12" fmla="*/ 4229099 w 7753350"/>
                  <a:gd name="connsiteY12" fmla="*/ 0 h 1365611"/>
                  <a:gd name="connsiteX13" fmla="*/ 4581524 w 7753350"/>
                  <a:gd name="connsiteY13" fmla="*/ 238125 h 1365611"/>
                  <a:gd name="connsiteX14" fmla="*/ 4933949 w 7753350"/>
                  <a:gd name="connsiteY14" fmla="*/ 0 h 1365611"/>
                  <a:gd name="connsiteX15" fmla="*/ 5286374 w 7753350"/>
                  <a:gd name="connsiteY15" fmla="*/ 238125 h 1365611"/>
                  <a:gd name="connsiteX16" fmla="*/ 7410450 w 7753350"/>
                  <a:gd name="connsiteY16" fmla="*/ 1362726 h 1365611"/>
                  <a:gd name="connsiteX17" fmla="*/ 7677150 w 7753350"/>
                  <a:gd name="connsiteY17" fmla="*/ 562626 h 1365611"/>
                  <a:gd name="connsiteX18" fmla="*/ 7753350 w 7753350"/>
                  <a:gd name="connsiteY18" fmla="*/ 572151 h 1365611"/>
                  <a:gd name="connsiteX0" fmla="*/ 0 w 7853690"/>
                  <a:gd name="connsiteY0" fmla="*/ 6677 h 601088"/>
                  <a:gd name="connsiteX1" fmla="*/ 352424 w 7853690"/>
                  <a:gd name="connsiteY1" fmla="*/ 244802 h 601088"/>
                  <a:gd name="connsiteX2" fmla="*/ 704849 w 7853690"/>
                  <a:gd name="connsiteY2" fmla="*/ 6677 h 601088"/>
                  <a:gd name="connsiteX3" fmla="*/ 1057274 w 7853690"/>
                  <a:gd name="connsiteY3" fmla="*/ 244802 h 601088"/>
                  <a:gd name="connsiteX4" fmla="*/ 1409699 w 7853690"/>
                  <a:gd name="connsiteY4" fmla="*/ 6677 h 601088"/>
                  <a:gd name="connsiteX5" fmla="*/ 1762124 w 7853690"/>
                  <a:gd name="connsiteY5" fmla="*/ 244802 h 601088"/>
                  <a:gd name="connsiteX6" fmla="*/ 2114549 w 7853690"/>
                  <a:gd name="connsiteY6" fmla="*/ 6677 h 601088"/>
                  <a:gd name="connsiteX7" fmla="*/ 2466974 w 7853690"/>
                  <a:gd name="connsiteY7" fmla="*/ 244802 h 601088"/>
                  <a:gd name="connsiteX8" fmla="*/ 2819399 w 7853690"/>
                  <a:gd name="connsiteY8" fmla="*/ 6677 h 601088"/>
                  <a:gd name="connsiteX9" fmla="*/ 3171824 w 7853690"/>
                  <a:gd name="connsiteY9" fmla="*/ 244802 h 601088"/>
                  <a:gd name="connsiteX10" fmla="*/ 3524249 w 7853690"/>
                  <a:gd name="connsiteY10" fmla="*/ 6677 h 601088"/>
                  <a:gd name="connsiteX11" fmla="*/ 3876674 w 7853690"/>
                  <a:gd name="connsiteY11" fmla="*/ 244802 h 601088"/>
                  <a:gd name="connsiteX12" fmla="*/ 4229099 w 7853690"/>
                  <a:gd name="connsiteY12" fmla="*/ 6677 h 601088"/>
                  <a:gd name="connsiteX13" fmla="*/ 4581524 w 7853690"/>
                  <a:gd name="connsiteY13" fmla="*/ 244802 h 601088"/>
                  <a:gd name="connsiteX14" fmla="*/ 4933949 w 7853690"/>
                  <a:gd name="connsiteY14" fmla="*/ 6677 h 601088"/>
                  <a:gd name="connsiteX15" fmla="*/ 5286374 w 7853690"/>
                  <a:gd name="connsiteY15" fmla="*/ 244802 h 601088"/>
                  <a:gd name="connsiteX16" fmla="*/ 5638799 w 7853690"/>
                  <a:gd name="connsiteY16" fmla="*/ 6677 h 601088"/>
                  <a:gd name="connsiteX17" fmla="*/ 7677150 w 7853690"/>
                  <a:gd name="connsiteY17" fmla="*/ 569303 h 601088"/>
                  <a:gd name="connsiteX18" fmla="*/ 7753350 w 7853690"/>
                  <a:gd name="connsiteY18" fmla="*/ 578828 h 601088"/>
                  <a:gd name="connsiteX0" fmla="*/ 0 w 7753350"/>
                  <a:gd name="connsiteY0" fmla="*/ 52638 h 624789"/>
                  <a:gd name="connsiteX1" fmla="*/ 352424 w 7753350"/>
                  <a:gd name="connsiteY1" fmla="*/ 290763 h 624789"/>
                  <a:gd name="connsiteX2" fmla="*/ 704849 w 7753350"/>
                  <a:gd name="connsiteY2" fmla="*/ 52638 h 624789"/>
                  <a:gd name="connsiteX3" fmla="*/ 1057274 w 7753350"/>
                  <a:gd name="connsiteY3" fmla="*/ 290763 h 624789"/>
                  <a:gd name="connsiteX4" fmla="*/ 1409699 w 7753350"/>
                  <a:gd name="connsiteY4" fmla="*/ 52638 h 624789"/>
                  <a:gd name="connsiteX5" fmla="*/ 1762124 w 7753350"/>
                  <a:gd name="connsiteY5" fmla="*/ 290763 h 624789"/>
                  <a:gd name="connsiteX6" fmla="*/ 2114549 w 7753350"/>
                  <a:gd name="connsiteY6" fmla="*/ 52638 h 624789"/>
                  <a:gd name="connsiteX7" fmla="*/ 2466974 w 7753350"/>
                  <a:gd name="connsiteY7" fmla="*/ 290763 h 624789"/>
                  <a:gd name="connsiteX8" fmla="*/ 2819399 w 7753350"/>
                  <a:gd name="connsiteY8" fmla="*/ 52638 h 624789"/>
                  <a:gd name="connsiteX9" fmla="*/ 3171824 w 7753350"/>
                  <a:gd name="connsiteY9" fmla="*/ 290763 h 624789"/>
                  <a:gd name="connsiteX10" fmla="*/ 3524249 w 7753350"/>
                  <a:gd name="connsiteY10" fmla="*/ 52638 h 624789"/>
                  <a:gd name="connsiteX11" fmla="*/ 3876674 w 7753350"/>
                  <a:gd name="connsiteY11" fmla="*/ 290763 h 624789"/>
                  <a:gd name="connsiteX12" fmla="*/ 4229099 w 7753350"/>
                  <a:gd name="connsiteY12" fmla="*/ 52638 h 624789"/>
                  <a:gd name="connsiteX13" fmla="*/ 4581524 w 7753350"/>
                  <a:gd name="connsiteY13" fmla="*/ 290763 h 624789"/>
                  <a:gd name="connsiteX14" fmla="*/ 4933949 w 7753350"/>
                  <a:gd name="connsiteY14" fmla="*/ 52638 h 624789"/>
                  <a:gd name="connsiteX15" fmla="*/ 5286374 w 7753350"/>
                  <a:gd name="connsiteY15" fmla="*/ 290763 h 624789"/>
                  <a:gd name="connsiteX16" fmla="*/ 5638799 w 7753350"/>
                  <a:gd name="connsiteY16" fmla="*/ 52638 h 624789"/>
                  <a:gd name="connsiteX17" fmla="*/ 7400924 w 7753350"/>
                  <a:gd name="connsiteY17" fmla="*/ 52638 h 624789"/>
                  <a:gd name="connsiteX18" fmla="*/ 7753350 w 7753350"/>
                  <a:gd name="connsiteY18" fmla="*/ 624789 h 624789"/>
                  <a:gd name="connsiteX0" fmla="*/ 0 w 7753350"/>
                  <a:gd name="connsiteY0" fmla="*/ 0 h 572151"/>
                  <a:gd name="connsiteX1" fmla="*/ 352424 w 7753350"/>
                  <a:gd name="connsiteY1" fmla="*/ 238125 h 572151"/>
                  <a:gd name="connsiteX2" fmla="*/ 704849 w 7753350"/>
                  <a:gd name="connsiteY2" fmla="*/ 0 h 572151"/>
                  <a:gd name="connsiteX3" fmla="*/ 1057274 w 7753350"/>
                  <a:gd name="connsiteY3" fmla="*/ 238125 h 572151"/>
                  <a:gd name="connsiteX4" fmla="*/ 1409699 w 7753350"/>
                  <a:gd name="connsiteY4" fmla="*/ 0 h 572151"/>
                  <a:gd name="connsiteX5" fmla="*/ 1762124 w 7753350"/>
                  <a:gd name="connsiteY5" fmla="*/ 238125 h 572151"/>
                  <a:gd name="connsiteX6" fmla="*/ 2114549 w 7753350"/>
                  <a:gd name="connsiteY6" fmla="*/ 0 h 572151"/>
                  <a:gd name="connsiteX7" fmla="*/ 2466974 w 7753350"/>
                  <a:gd name="connsiteY7" fmla="*/ 238125 h 572151"/>
                  <a:gd name="connsiteX8" fmla="*/ 2819399 w 7753350"/>
                  <a:gd name="connsiteY8" fmla="*/ 0 h 572151"/>
                  <a:gd name="connsiteX9" fmla="*/ 3171824 w 7753350"/>
                  <a:gd name="connsiteY9" fmla="*/ 238125 h 572151"/>
                  <a:gd name="connsiteX10" fmla="*/ 3524249 w 7753350"/>
                  <a:gd name="connsiteY10" fmla="*/ 0 h 572151"/>
                  <a:gd name="connsiteX11" fmla="*/ 3876674 w 7753350"/>
                  <a:gd name="connsiteY11" fmla="*/ 238125 h 572151"/>
                  <a:gd name="connsiteX12" fmla="*/ 4229099 w 7753350"/>
                  <a:gd name="connsiteY12" fmla="*/ 0 h 572151"/>
                  <a:gd name="connsiteX13" fmla="*/ 4581524 w 7753350"/>
                  <a:gd name="connsiteY13" fmla="*/ 238125 h 572151"/>
                  <a:gd name="connsiteX14" fmla="*/ 4933949 w 7753350"/>
                  <a:gd name="connsiteY14" fmla="*/ 0 h 572151"/>
                  <a:gd name="connsiteX15" fmla="*/ 5286374 w 7753350"/>
                  <a:gd name="connsiteY15" fmla="*/ 238125 h 572151"/>
                  <a:gd name="connsiteX16" fmla="*/ 5638799 w 7753350"/>
                  <a:gd name="connsiteY16" fmla="*/ 0 h 572151"/>
                  <a:gd name="connsiteX17" fmla="*/ 5991224 w 7753350"/>
                  <a:gd name="connsiteY17" fmla="*/ 238126 h 572151"/>
                  <a:gd name="connsiteX18" fmla="*/ 7753350 w 7753350"/>
                  <a:gd name="connsiteY18" fmla="*/ 572151 h 572151"/>
                  <a:gd name="connsiteX0" fmla="*/ 0 w 6343649"/>
                  <a:gd name="connsiteY0" fmla="*/ 10504 h 248630"/>
                  <a:gd name="connsiteX1" fmla="*/ 352424 w 6343649"/>
                  <a:gd name="connsiteY1" fmla="*/ 248629 h 248630"/>
                  <a:gd name="connsiteX2" fmla="*/ 704849 w 6343649"/>
                  <a:gd name="connsiteY2" fmla="*/ 10504 h 248630"/>
                  <a:gd name="connsiteX3" fmla="*/ 1057274 w 6343649"/>
                  <a:gd name="connsiteY3" fmla="*/ 248629 h 248630"/>
                  <a:gd name="connsiteX4" fmla="*/ 1409699 w 6343649"/>
                  <a:gd name="connsiteY4" fmla="*/ 10504 h 248630"/>
                  <a:gd name="connsiteX5" fmla="*/ 1762124 w 6343649"/>
                  <a:gd name="connsiteY5" fmla="*/ 248629 h 248630"/>
                  <a:gd name="connsiteX6" fmla="*/ 2114549 w 6343649"/>
                  <a:gd name="connsiteY6" fmla="*/ 10504 h 248630"/>
                  <a:gd name="connsiteX7" fmla="*/ 2466974 w 6343649"/>
                  <a:gd name="connsiteY7" fmla="*/ 248629 h 248630"/>
                  <a:gd name="connsiteX8" fmla="*/ 2819399 w 6343649"/>
                  <a:gd name="connsiteY8" fmla="*/ 10504 h 248630"/>
                  <a:gd name="connsiteX9" fmla="*/ 3171824 w 6343649"/>
                  <a:gd name="connsiteY9" fmla="*/ 248629 h 248630"/>
                  <a:gd name="connsiteX10" fmla="*/ 3524249 w 6343649"/>
                  <a:gd name="connsiteY10" fmla="*/ 10504 h 248630"/>
                  <a:gd name="connsiteX11" fmla="*/ 3876674 w 6343649"/>
                  <a:gd name="connsiteY11" fmla="*/ 248629 h 248630"/>
                  <a:gd name="connsiteX12" fmla="*/ 4229099 w 6343649"/>
                  <a:gd name="connsiteY12" fmla="*/ 10504 h 248630"/>
                  <a:gd name="connsiteX13" fmla="*/ 4581524 w 6343649"/>
                  <a:gd name="connsiteY13" fmla="*/ 248629 h 248630"/>
                  <a:gd name="connsiteX14" fmla="*/ 4933949 w 6343649"/>
                  <a:gd name="connsiteY14" fmla="*/ 10504 h 248630"/>
                  <a:gd name="connsiteX15" fmla="*/ 5286374 w 6343649"/>
                  <a:gd name="connsiteY15" fmla="*/ 248629 h 248630"/>
                  <a:gd name="connsiteX16" fmla="*/ 5638799 w 6343649"/>
                  <a:gd name="connsiteY16" fmla="*/ 10504 h 248630"/>
                  <a:gd name="connsiteX17" fmla="*/ 5991224 w 6343649"/>
                  <a:gd name="connsiteY17" fmla="*/ 248630 h 248630"/>
                  <a:gd name="connsiteX18" fmla="*/ 6343649 w 6343649"/>
                  <a:gd name="connsiteY18" fmla="*/ 10505 h 2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43649" h="248630">
                    <a:moveTo>
                      <a:pt x="0" y="10504"/>
                    </a:moveTo>
                    <a:cubicBezTo>
                      <a:pt x="192881" y="235135"/>
                      <a:pt x="234949" y="248629"/>
                      <a:pt x="352424" y="248629"/>
                    </a:cubicBezTo>
                    <a:cubicBezTo>
                      <a:pt x="469899" y="248629"/>
                      <a:pt x="587374" y="10504"/>
                      <a:pt x="704849" y="10504"/>
                    </a:cubicBezTo>
                    <a:cubicBezTo>
                      <a:pt x="822324" y="10504"/>
                      <a:pt x="939799" y="248629"/>
                      <a:pt x="1057274" y="248629"/>
                    </a:cubicBezTo>
                    <a:cubicBezTo>
                      <a:pt x="1174749" y="248629"/>
                      <a:pt x="1292224" y="10504"/>
                      <a:pt x="1409699" y="10504"/>
                    </a:cubicBezTo>
                    <a:cubicBezTo>
                      <a:pt x="1527174" y="10504"/>
                      <a:pt x="1644649" y="248629"/>
                      <a:pt x="1762124" y="248629"/>
                    </a:cubicBezTo>
                    <a:cubicBezTo>
                      <a:pt x="1879599" y="248629"/>
                      <a:pt x="1997074" y="10504"/>
                      <a:pt x="2114549" y="10504"/>
                    </a:cubicBezTo>
                    <a:cubicBezTo>
                      <a:pt x="2232024" y="10504"/>
                      <a:pt x="2349499" y="248629"/>
                      <a:pt x="2466974" y="248629"/>
                    </a:cubicBezTo>
                    <a:cubicBezTo>
                      <a:pt x="2584449" y="248629"/>
                      <a:pt x="2701924" y="10504"/>
                      <a:pt x="2819399" y="10504"/>
                    </a:cubicBezTo>
                    <a:cubicBezTo>
                      <a:pt x="2936874" y="10504"/>
                      <a:pt x="3054349" y="248629"/>
                      <a:pt x="3171824" y="248629"/>
                    </a:cubicBezTo>
                    <a:cubicBezTo>
                      <a:pt x="3289299" y="248629"/>
                      <a:pt x="3406774" y="10504"/>
                      <a:pt x="3524249" y="10504"/>
                    </a:cubicBezTo>
                    <a:cubicBezTo>
                      <a:pt x="3641724" y="10504"/>
                      <a:pt x="3759199" y="248629"/>
                      <a:pt x="3876674" y="248629"/>
                    </a:cubicBezTo>
                    <a:cubicBezTo>
                      <a:pt x="3994149" y="248629"/>
                      <a:pt x="4111624" y="10504"/>
                      <a:pt x="4229099" y="10504"/>
                    </a:cubicBezTo>
                    <a:cubicBezTo>
                      <a:pt x="4346574" y="10504"/>
                      <a:pt x="4464049" y="248629"/>
                      <a:pt x="4581524" y="248629"/>
                    </a:cubicBezTo>
                    <a:cubicBezTo>
                      <a:pt x="4698999" y="248629"/>
                      <a:pt x="4816474" y="10504"/>
                      <a:pt x="4933949" y="10504"/>
                    </a:cubicBezTo>
                    <a:cubicBezTo>
                      <a:pt x="5051424" y="10504"/>
                      <a:pt x="5168899" y="248629"/>
                      <a:pt x="5286374" y="248629"/>
                    </a:cubicBezTo>
                    <a:cubicBezTo>
                      <a:pt x="5403849" y="248629"/>
                      <a:pt x="5521324" y="10504"/>
                      <a:pt x="5638799" y="10504"/>
                    </a:cubicBezTo>
                    <a:cubicBezTo>
                      <a:pt x="5756274" y="10504"/>
                      <a:pt x="5873749" y="248630"/>
                      <a:pt x="5991224" y="248630"/>
                    </a:cubicBezTo>
                    <a:cubicBezTo>
                      <a:pt x="6108699" y="248630"/>
                      <a:pt x="6334124" y="-60139"/>
                      <a:pt x="6343649" y="105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5" name="テキスト ボックス 124"/>
              <p:cNvSpPr txBox="1"/>
              <p:nvPr/>
            </p:nvSpPr>
            <p:spPr>
              <a:xfrm>
                <a:off x="6415690" y="11499755"/>
                <a:ext cx="1479979" cy="307070"/>
              </a:xfrm>
              <a:prstGeom prst="rect">
                <a:avLst/>
              </a:prstGeom>
              <a:noFill/>
            </p:spPr>
            <p:txBody>
              <a:bodyPr wrap="square" rtlCol="0">
                <a:spAutoFit/>
              </a:bodyPr>
              <a:lstStyle/>
              <a:p>
                <a:r>
                  <a:rPr kumimoji="1" lang="ja-JP" altLang="en-US" sz="1400" dirty="0">
                    <a:latin typeface="ＭＳ Ｐ明朝" panose="02020600040205080304" pitchFamily="18" charset="-128"/>
                    <a:ea typeface="ＭＳ Ｐ明朝" panose="02020600040205080304" pitchFamily="18" charset="-128"/>
                  </a:rPr>
                  <a:t>処理水</a:t>
                </a:r>
              </a:p>
            </p:txBody>
          </p:sp>
        </p:grpSp>
        <p:sp>
          <p:nvSpPr>
            <p:cNvPr id="107" name="テキスト ボックス 106"/>
            <p:cNvSpPr txBox="1"/>
            <p:nvPr/>
          </p:nvSpPr>
          <p:spPr>
            <a:xfrm>
              <a:off x="1158391" y="8438064"/>
              <a:ext cx="3444158" cy="355301"/>
            </a:xfrm>
            <a:prstGeom prst="rect">
              <a:avLst/>
            </a:prstGeom>
            <a:no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グリーンアウォード認証船舶</a:t>
              </a:r>
            </a:p>
          </p:txBody>
        </p:sp>
        <p:sp>
          <p:nvSpPr>
            <p:cNvPr id="108" name="円形吹き出し 107"/>
            <p:cNvSpPr/>
            <p:nvPr/>
          </p:nvSpPr>
          <p:spPr>
            <a:xfrm>
              <a:off x="220501" y="8907819"/>
              <a:ext cx="4464292" cy="1330940"/>
            </a:xfrm>
            <a:prstGeom prst="wedgeEllipseCallout">
              <a:avLst>
                <a:gd name="adj1" fmla="val 10732"/>
                <a:gd name="adj2" fmla="val 80737"/>
              </a:avLst>
            </a:prstGeom>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kumimoji="1" lang="ja-JP" altLang="en-US" sz="1400" dirty="0">
                  <a:latin typeface="ＭＳ Ｐ明朝" panose="02020600040205080304" pitchFamily="18" charset="-128"/>
                  <a:ea typeface="ＭＳ Ｐ明朝" panose="02020600040205080304" pitchFamily="18" charset="-128"/>
                </a:rPr>
                <a:t>環境性能の良い設備の</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搭載などによって、</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排出ガス・汚水排出等を削減した</a:t>
              </a:r>
              <a:endParaRPr kumimoji="1" lang="en-US" altLang="ja-JP" sz="1400" dirty="0">
                <a:latin typeface="ＭＳ Ｐ明朝" panose="02020600040205080304" pitchFamily="18" charset="-128"/>
                <a:ea typeface="ＭＳ Ｐ明朝" panose="02020600040205080304" pitchFamily="18" charset="-128"/>
              </a:endParaRPr>
            </a:p>
            <a:p>
              <a:pPr algn="ctr"/>
              <a:r>
                <a:rPr kumimoji="1" lang="ja-JP" altLang="en-US" sz="1400" dirty="0">
                  <a:latin typeface="ＭＳ Ｐ明朝" panose="02020600040205080304" pitchFamily="18" charset="-128"/>
                  <a:ea typeface="ＭＳ Ｐ明朝" panose="02020600040205080304" pitchFamily="18" charset="-128"/>
                </a:rPr>
                <a:t>環境にやさしい船舶</a:t>
              </a:r>
            </a:p>
          </p:txBody>
        </p:sp>
        <p:sp>
          <p:nvSpPr>
            <p:cNvPr id="109" name="テキスト ボックス 108"/>
            <p:cNvSpPr txBox="1"/>
            <p:nvPr/>
          </p:nvSpPr>
          <p:spPr>
            <a:xfrm>
              <a:off x="7820336" y="8427634"/>
              <a:ext cx="2342458"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横浜港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29</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4</a:t>
              </a:r>
              <a:r>
                <a:rPr kumimoji="1" lang="ja-JP" altLang="en-US" sz="1700" dirty="0">
                  <a:latin typeface="ＭＳ Ｐ明朝" panose="02020600040205080304" pitchFamily="18" charset="-128"/>
                  <a:ea typeface="ＭＳ Ｐ明朝" panose="02020600040205080304" pitchFamily="18" charset="-128"/>
                </a:rPr>
                <a:t>月～）</a:t>
              </a:r>
            </a:p>
          </p:txBody>
        </p:sp>
        <p:sp>
          <p:nvSpPr>
            <p:cNvPr id="110" name="テキスト ボックス 109"/>
            <p:cNvSpPr txBox="1"/>
            <p:nvPr/>
          </p:nvSpPr>
          <p:spPr>
            <a:xfrm>
              <a:off x="7251071" y="12828299"/>
              <a:ext cx="2477759"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北九州港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26</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11</a:t>
              </a:r>
              <a:r>
                <a:rPr kumimoji="1" lang="ja-JP" altLang="en-US" sz="1700" dirty="0">
                  <a:latin typeface="ＭＳ Ｐ明朝" panose="02020600040205080304" pitchFamily="18" charset="-128"/>
                  <a:ea typeface="ＭＳ Ｐ明朝" panose="02020600040205080304" pitchFamily="18" charset="-128"/>
                </a:rPr>
                <a:t>月～）</a:t>
              </a:r>
            </a:p>
          </p:txBody>
        </p:sp>
        <p:sp>
          <p:nvSpPr>
            <p:cNvPr id="111" name="テキスト ボックス 110"/>
            <p:cNvSpPr txBox="1"/>
            <p:nvPr/>
          </p:nvSpPr>
          <p:spPr>
            <a:xfrm>
              <a:off x="8834490" y="11863762"/>
              <a:ext cx="2318313" cy="617914"/>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名古屋港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（平成</a:t>
              </a:r>
              <a:r>
                <a:rPr kumimoji="1" lang="en-US" altLang="ja-JP" sz="1700" dirty="0">
                  <a:latin typeface="ＭＳ Ｐ明朝" panose="02020600040205080304" pitchFamily="18" charset="-128"/>
                  <a:ea typeface="ＭＳ Ｐ明朝" panose="02020600040205080304" pitchFamily="18" charset="-128"/>
                </a:rPr>
                <a:t>29</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月～）</a:t>
              </a:r>
            </a:p>
          </p:txBody>
        </p:sp>
        <p:sp>
          <p:nvSpPr>
            <p:cNvPr id="112" name="テキスト ボックス 111"/>
            <p:cNvSpPr txBox="1"/>
            <p:nvPr/>
          </p:nvSpPr>
          <p:spPr>
            <a:xfrm>
              <a:off x="6970275" y="9650064"/>
              <a:ext cx="2122718" cy="625536"/>
            </a:xfrm>
            <a:prstGeom prst="rect">
              <a:avLst/>
            </a:prstGeom>
            <a:solidFill>
              <a:schemeClr val="bg1"/>
            </a:solidFill>
            <a:ln>
              <a:solidFill>
                <a:schemeClr val="tx1"/>
              </a:solidFill>
            </a:ln>
          </p:spPr>
          <p:txBody>
            <a:bodyPr wrap="square" rtlCol="0">
              <a:spAutoFit/>
            </a:bodyPr>
            <a:lstStyle/>
            <a:p>
              <a:r>
                <a:rPr kumimoji="1" lang="ja-JP" altLang="en-US" sz="1700" dirty="0">
                  <a:latin typeface="ＭＳ Ｐ明朝" panose="02020600040205080304" pitchFamily="18" charset="-128"/>
                  <a:ea typeface="ＭＳ Ｐ明朝" panose="02020600040205080304" pitchFamily="18" charset="-128"/>
                </a:rPr>
                <a:t>☆大阪港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（令和</a:t>
              </a:r>
              <a:r>
                <a:rPr kumimoji="1" lang="en-US" altLang="ja-JP" sz="1700" dirty="0">
                  <a:latin typeface="ＭＳ Ｐ明朝" panose="02020600040205080304" pitchFamily="18" charset="-128"/>
                  <a:ea typeface="ＭＳ Ｐ明朝" panose="02020600040205080304" pitchFamily="18" charset="-128"/>
                </a:rPr>
                <a:t>2</a:t>
              </a:r>
              <a:r>
                <a:rPr kumimoji="1" lang="ja-JP" altLang="en-US" sz="1700" dirty="0">
                  <a:latin typeface="ＭＳ Ｐ明朝" panose="02020600040205080304" pitchFamily="18" charset="-128"/>
                  <a:ea typeface="ＭＳ Ｐ明朝" panose="02020600040205080304" pitchFamily="18" charset="-128"/>
                </a:rPr>
                <a:t>年</a:t>
              </a:r>
              <a:r>
                <a:rPr kumimoji="1" lang="en-US" altLang="ja-JP" sz="1700" dirty="0">
                  <a:latin typeface="ＭＳ Ｐ明朝" panose="02020600040205080304" pitchFamily="18" charset="-128"/>
                  <a:ea typeface="ＭＳ Ｐ明朝" panose="02020600040205080304" pitchFamily="18" charset="-128"/>
                </a:rPr>
                <a:t>6</a:t>
              </a:r>
              <a:r>
                <a:rPr kumimoji="1" lang="ja-JP" altLang="en-US" sz="1700" dirty="0">
                  <a:latin typeface="ＭＳ Ｐ明朝" panose="02020600040205080304" pitchFamily="18" charset="-128"/>
                  <a:ea typeface="ＭＳ Ｐ明朝" panose="02020600040205080304" pitchFamily="18" charset="-128"/>
                </a:rPr>
                <a:t>月～</a:t>
              </a:r>
              <a:r>
                <a:rPr kumimoji="1" lang="en-US" altLang="ja-JP" sz="1700" dirty="0" smtClean="0">
                  <a:latin typeface="ＭＳ Ｐ明朝" panose="02020600040205080304" pitchFamily="18" charset="-128"/>
                  <a:ea typeface="ＭＳ Ｐ明朝" panose="02020600040205080304" pitchFamily="18" charset="-128"/>
                </a:rPr>
                <a:t>)</a:t>
              </a:r>
              <a:endParaRPr kumimoji="1" lang="ja-JP" altLang="en-US" sz="1700" dirty="0"/>
            </a:p>
          </p:txBody>
        </p:sp>
        <p:cxnSp>
          <p:nvCxnSpPr>
            <p:cNvPr id="113" name="直線コネクタ 112"/>
            <p:cNvCxnSpPr>
              <a:stCxn id="110" idx="0"/>
            </p:cNvCxnSpPr>
            <p:nvPr/>
          </p:nvCxnSpPr>
          <p:spPr>
            <a:xfrm flipH="1" flipV="1">
              <a:off x="8050180" y="11622332"/>
              <a:ext cx="439770" cy="1205967"/>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stCxn id="111" idx="0"/>
            </p:cNvCxnSpPr>
            <p:nvPr/>
          </p:nvCxnSpPr>
          <p:spPr>
            <a:xfrm flipH="1" flipV="1">
              <a:off x="9267876" y="11373264"/>
              <a:ext cx="725771" cy="490498"/>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8543928" y="10275601"/>
              <a:ext cx="484264" cy="1181993"/>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stCxn id="109" idx="2"/>
            </p:cNvCxnSpPr>
            <p:nvPr/>
          </p:nvCxnSpPr>
          <p:spPr>
            <a:xfrm>
              <a:off x="8991565" y="9045548"/>
              <a:ext cx="870366" cy="2139365"/>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17" name="角丸四角形 116"/>
            <p:cNvSpPr/>
            <p:nvPr/>
          </p:nvSpPr>
          <p:spPr>
            <a:xfrm>
              <a:off x="6683873" y="7783415"/>
              <a:ext cx="4653399" cy="4673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44000" tIns="72000" rIns="144000" bIns="72000" rtlCol="0" anchor="ctr">
              <a:spAutoFit/>
            </a:bodyPr>
            <a:lstStyle/>
            <a:p>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kumimoji="1" lang="ja-JP" altLang="en-US" b="1" u="sng"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日本におけるプログラム参加港</a:t>
              </a:r>
              <a:r>
                <a:rPr kumimoji="1" lang="ja-JP" altLang="en-US" b="1"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p:txBody>
        </p:sp>
      </p:grpSp>
      <p:sp>
        <p:nvSpPr>
          <p:cNvPr id="45" name="テキスト ボックス 44"/>
          <p:cNvSpPr txBox="1"/>
          <p:nvPr/>
        </p:nvSpPr>
        <p:spPr>
          <a:xfrm>
            <a:off x="5639207" y="5835198"/>
            <a:ext cx="2007071" cy="615553"/>
          </a:xfrm>
          <a:prstGeom prst="rect">
            <a:avLst/>
          </a:prstGeom>
          <a:solidFill>
            <a:schemeClr val="bg1"/>
          </a:solidFill>
          <a:ln>
            <a:solidFill>
              <a:schemeClr val="tx1"/>
            </a:solidFill>
          </a:ln>
        </p:spPr>
        <p:txBody>
          <a:bodyPr wrap="square" rtlCol="0">
            <a:spAutoFit/>
          </a:bodyPr>
          <a:lstStyle/>
          <a:p>
            <a:r>
              <a:rPr kumimoji="1" lang="ja-JP" altLang="en-US" sz="1700" dirty="0" smtClean="0">
                <a:latin typeface="ＭＳ Ｐ明朝" panose="02020600040205080304" pitchFamily="18" charset="-128"/>
                <a:ea typeface="ＭＳ Ｐ明朝" panose="02020600040205080304" pitchFamily="18" charset="-128"/>
              </a:rPr>
              <a:t>神戸港</a:t>
            </a:r>
            <a:endParaRPr kumimoji="1" lang="en-US" altLang="ja-JP" sz="1700" dirty="0">
              <a:latin typeface="ＭＳ Ｐ明朝" panose="02020600040205080304" pitchFamily="18" charset="-128"/>
              <a:ea typeface="ＭＳ Ｐ明朝" panose="02020600040205080304" pitchFamily="18" charset="-128"/>
            </a:endParaRPr>
          </a:p>
          <a:p>
            <a:r>
              <a:rPr kumimoji="1" lang="ja-JP" altLang="en-US" sz="1700" dirty="0">
                <a:latin typeface="ＭＳ Ｐ明朝" panose="02020600040205080304" pitchFamily="18" charset="-128"/>
                <a:ea typeface="ＭＳ Ｐ明朝" panose="02020600040205080304" pitchFamily="18" charset="-128"/>
              </a:rPr>
              <a:t>（</a:t>
            </a:r>
            <a:r>
              <a:rPr kumimoji="1" lang="ja-JP" altLang="en-US" sz="1700" dirty="0" smtClean="0">
                <a:latin typeface="ＭＳ Ｐ明朝" panose="02020600040205080304" pitchFamily="18" charset="-128"/>
                <a:ea typeface="ＭＳ Ｐ明朝" panose="02020600040205080304" pitchFamily="18" charset="-128"/>
              </a:rPr>
              <a:t>令和３年</a:t>
            </a:r>
            <a:r>
              <a:rPr kumimoji="1" lang="en-US" altLang="ja-JP" sz="1700" dirty="0">
                <a:latin typeface="ＭＳ Ｐ明朝" panose="02020600040205080304" pitchFamily="18" charset="-128"/>
                <a:ea typeface="ＭＳ Ｐ明朝" panose="02020600040205080304" pitchFamily="18" charset="-128"/>
              </a:rPr>
              <a:t>12</a:t>
            </a:r>
            <a:r>
              <a:rPr kumimoji="1" lang="ja-JP" altLang="en-US" sz="1700" dirty="0" smtClean="0">
                <a:latin typeface="ＭＳ Ｐ明朝" panose="02020600040205080304" pitchFamily="18" charset="-128"/>
                <a:ea typeface="ＭＳ Ｐ明朝" panose="02020600040205080304" pitchFamily="18" charset="-128"/>
              </a:rPr>
              <a:t>月</a:t>
            </a:r>
            <a:r>
              <a:rPr kumimoji="1" lang="ja-JP" altLang="en-US" sz="1700" dirty="0">
                <a:latin typeface="ＭＳ Ｐ明朝" panose="02020600040205080304" pitchFamily="18" charset="-128"/>
                <a:ea typeface="ＭＳ Ｐ明朝" panose="02020600040205080304" pitchFamily="18" charset="-128"/>
              </a:rPr>
              <a:t>～</a:t>
            </a:r>
            <a:r>
              <a:rPr kumimoji="1" lang="en-US" altLang="ja-JP" sz="1700" dirty="0" smtClean="0">
                <a:latin typeface="ＭＳ Ｐ明朝" panose="02020600040205080304" pitchFamily="18" charset="-128"/>
                <a:ea typeface="ＭＳ Ｐ明朝" panose="02020600040205080304" pitchFamily="18" charset="-128"/>
              </a:rPr>
              <a:t>)</a:t>
            </a:r>
            <a:endParaRPr kumimoji="1" lang="ja-JP" altLang="en-US" sz="1700" dirty="0"/>
          </a:p>
        </p:txBody>
      </p:sp>
      <p:cxnSp>
        <p:nvCxnSpPr>
          <p:cNvPr id="50" name="直線コネクタ 49"/>
          <p:cNvCxnSpPr/>
          <p:nvPr/>
        </p:nvCxnSpPr>
        <p:spPr>
          <a:xfrm>
            <a:off x="7646278" y="6219611"/>
            <a:ext cx="746893" cy="555213"/>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1121267" y="620315"/>
            <a:ext cx="2992347"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900" dirty="0" smtClean="0">
                <a:solidFill>
                  <a:schemeClr val="tx1"/>
                </a:solidFill>
                <a:latin typeface="ＭＳ Ｐゴシック" panose="020B0600070205080204" pitchFamily="50" charset="-128"/>
                <a:ea typeface="ＭＳ Ｐゴシック" panose="020B0600070205080204" pitchFamily="50" charset="-128"/>
              </a:rPr>
              <a:t>海洋環境保護の</a:t>
            </a:r>
            <a:r>
              <a:rPr kumimoji="1" lang="ja-JP" altLang="en-US" sz="1900" dirty="0">
                <a:solidFill>
                  <a:schemeClr val="tx1"/>
                </a:solidFill>
                <a:latin typeface="ＭＳ Ｐゴシック" panose="020B0600070205080204" pitchFamily="50" charset="-128"/>
                <a:ea typeface="ＭＳ Ｐゴシック" panose="020B0600070205080204" pitchFamily="50" charset="-128"/>
              </a:rPr>
              <a:t>取組み</a:t>
            </a:r>
            <a:endParaRPr kumimoji="1" lang="ja-JP" altLang="en-US" sz="19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08087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038600" y="15833339"/>
            <a:ext cx="4114800" cy="38480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17</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490667" y="1674952"/>
            <a:ext cx="9691683"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大阪湾再生行動計画</a:t>
            </a:r>
            <a:r>
              <a:rPr kumimoji="1" lang="en-US" altLang="ja-JP" sz="19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に基づき、</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府民、市民のだれもが海とふれあえる親水空間や自然再生</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をめざした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水辺空間の整備・保全を進めるとともに、地域住民などが参画した美しい港湾・海岸づくりを進めます。</a:t>
            </a:r>
          </a:p>
        </p:txBody>
      </p:sp>
      <p:sp>
        <p:nvSpPr>
          <p:cNvPr id="7" name="角丸四角形 6"/>
          <p:cNvSpPr/>
          <p:nvPr/>
        </p:nvSpPr>
        <p:spPr>
          <a:xfrm>
            <a:off x="1303729" y="1014540"/>
            <a:ext cx="4104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美しく親しみやすい大阪湾の再生</a:t>
            </a:r>
          </a:p>
        </p:txBody>
      </p:sp>
      <p:pic>
        <p:nvPicPr>
          <p:cNvPr id="34" name="図 33"/>
          <p:cNvPicPr>
            <a:picLocks noChangeAspect="1"/>
          </p:cNvPicPr>
          <p:nvPr/>
        </p:nvPicPr>
        <p:blipFill>
          <a:blip r:embed="rId2">
            <a:extLst/>
          </a:blip>
          <a:stretch>
            <a:fillRect/>
          </a:stretch>
        </p:blipFill>
        <p:spPr>
          <a:xfrm>
            <a:off x="5398701" y="8694738"/>
            <a:ext cx="3003645" cy="1876758"/>
          </a:xfrm>
          <a:prstGeom prst="rect">
            <a:avLst/>
          </a:prstGeom>
          <a:ln>
            <a:solidFill>
              <a:srgbClr val="000000"/>
            </a:solidFill>
          </a:ln>
        </p:spPr>
      </p:pic>
      <p:sp>
        <p:nvSpPr>
          <p:cNvPr id="35" name="テキスト ボックス 94"/>
          <p:cNvSpPr txBox="1"/>
          <p:nvPr/>
        </p:nvSpPr>
        <p:spPr>
          <a:xfrm>
            <a:off x="5925108" y="10607232"/>
            <a:ext cx="2228124"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港湾</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・海岸美化</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活動</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6" name="図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439" y="8689494"/>
            <a:ext cx="2948974" cy="1882002"/>
          </a:xfrm>
          <a:prstGeom prst="rect">
            <a:avLst/>
          </a:prstGeom>
          <a:noFill/>
          <a:ln w="6350">
            <a:solidFill>
              <a:srgbClr val="000000"/>
            </a:solidFill>
          </a:ln>
        </p:spPr>
      </p:pic>
      <p:sp>
        <p:nvSpPr>
          <p:cNvPr id="37" name="テキスト ボックス 94"/>
          <p:cNvSpPr txBox="1"/>
          <p:nvPr/>
        </p:nvSpPr>
        <p:spPr>
          <a:xfrm>
            <a:off x="9228814" y="10619693"/>
            <a:ext cx="174822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アドプト・シーサイド</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8" name="Picture 4" descr="7-3府民協働（施策のﾎﾟｲﾝﾄ）"/>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291"/>
          <a:stretch/>
        </p:blipFill>
        <p:spPr bwMode="auto">
          <a:xfrm>
            <a:off x="8628439" y="13500016"/>
            <a:ext cx="2948974" cy="1906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1303730" y="2941063"/>
            <a:ext cx="3743500" cy="2144177"/>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水辺空間整備・保全</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だれも</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が身近に海辺で憩い楽しみ、海と触れ合えるよう、背後の生活空間や商業施設等と一体となった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緑</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地・海浜地等の整備、保全を行い、大阪湾再生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向けた良好な水辺空間を確保する取組み</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を行います</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pic>
        <p:nvPicPr>
          <p:cNvPr id="40" name="Picture 2" descr="磯浜見学会写真（サイズ縮小）"/>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53"/>
          <a:stretch/>
        </p:blipFill>
        <p:spPr bwMode="auto">
          <a:xfrm>
            <a:off x="8628439" y="11275180"/>
            <a:ext cx="2948974" cy="19149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1169680" y="11243839"/>
            <a:ext cx="3877550" cy="1374735"/>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ふれあい、学習の場</a:t>
            </a:r>
            <a:endParaRPr kumimoji="0"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環境学習や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磯</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浜見</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学会、また</a:t>
            </a:r>
            <a:r>
              <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NPO</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ボランティア、企業</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などと協働</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した森づくりを行う</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ことにより</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、自然</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のふれあいの場の</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拡大を図ります</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en-US" altLang="ja-JP" sz="1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1169680" y="8636745"/>
            <a:ext cx="3743500" cy="1631216"/>
          </a:xfrm>
          <a:prstGeom prst="rect">
            <a:avLst/>
          </a:prstGeom>
          <a:noFill/>
          <a:ln>
            <a:noFill/>
            <a:prstDash val="dash"/>
          </a:ln>
        </p:spPr>
        <p:txBody>
          <a:bodyPr wrap="squar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美化活動</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地元自治会や企業などの団体と協働して清掃</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な</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ど</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活動</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を行うことに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より、マナー向上や地域</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愛され大切に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される</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港湾</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海岸美化</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の更なる取り組みを推進します。</a:t>
            </a:r>
            <a:endParaRPr kumimoji="1"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3" name="テキスト ボックス 94"/>
          <p:cNvSpPr txBox="1"/>
          <p:nvPr/>
        </p:nvSpPr>
        <p:spPr>
          <a:xfrm>
            <a:off x="8878930" y="13204517"/>
            <a:ext cx="248829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淡輪箱作海岸　磯浜見学会</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テキスト ボックス 94"/>
          <p:cNvSpPr txBox="1"/>
          <p:nvPr/>
        </p:nvSpPr>
        <p:spPr>
          <a:xfrm>
            <a:off x="9216865" y="15413621"/>
            <a:ext cx="2005805"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堺第</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7-3</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区　共生の森</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 name="図 1"/>
          <p:cNvPicPr>
            <a:picLocks noChangeAspect="1"/>
          </p:cNvPicPr>
          <p:nvPr/>
        </p:nvPicPr>
        <p:blipFill rotWithShape="1">
          <a:blip r:embed="rId6">
            <a:extLst>
              <a:ext uri="{28A0092B-C50C-407E-A947-70E740481C1C}">
                <a14:useLocalDpi xmlns:a14="http://schemas.microsoft.com/office/drawing/2010/main" val="0"/>
              </a:ext>
            </a:extLst>
          </a:blip>
          <a:srcRect l="1609" t="2336" r="1793" b="10316"/>
          <a:stretch/>
        </p:blipFill>
        <p:spPr>
          <a:xfrm>
            <a:off x="8465344" y="3118207"/>
            <a:ext cx="3112069" cy="2120346"/>
          </a:xfrm>
          <a:prstGeom prst="rect">
            <a:avLst/>
          </a:prstGeom>
          <a:ln>
            <a:solidFill>
              <a:srgbClr val="000000"/>
            </a:solidFill>
          </a:ln>
        </p:spPr>
      </p:pic>
      <p:sp>
        <p:nvSpPr>
          <p:cNvPr id="9" name="テキスト ボックス 8"/>
          <p:cNvSpPr txBox="1"/>
          <p:nvPr/>
        </p:nvSpPr>
        <p:spPr>
          <a:xfrm>
            <a:off x="1164099" y="14741841"/>
            <a:ext cx="6927068"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大阪湾再生行動計画・・・水環境改善に向けた課題が多く残された大阪湾において、都市再生</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プロジェクトである「海の再生」を推進するために策定された計画のこと。</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国、地方公共団体等が住民・市民や</a:t>
            </a: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NPO</a:t>
            </a:r>
            <a:r>
              <a:rPr kumimoji="1" lang="ja-JP" altLang="en-US" sz="13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学識者、企業等の多様な主</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体との連携、協働を図りつつ、大阪湾の水環境改善に取り組む。</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4" name="グループ化 3"/>
          <p:cNvGrpSpPr/>
          <p:nvPr/>
        </p:nvGrpSpPr>
        <p:grpSpPr>
          <a:xfrm>
            <a:off x="6106918" y="5245198"/>
            <a:ext cx="4887080" cy="242501"/>
            <a:chOff x="5795350" y="5594267"/>
            <a:chExt cx="4887080" cy="242501"/>
          </a:xfrm>
        </p:grpSpPr>
        <p:sp>
          <p:nvSpPr>
            <p:cNvPr id="31" name="テキスト ボックス 94"/>
            <p:cNvSpPr txBox="1"/>
            <p:nvPr/>
          </p:nvSpPr>
          <p:spPr>
            <a:xfrm>
              <a:off x="5795350" y="5621324"/>
              <a:ext cx="1875754"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堺２区　人工干潟</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テキスト ボックス 94"/>
            <p:cNvSpPr txBox="1"/>
            <p:nvPr/>
          </p:nvSpPr>
          <p:spPr>
            <a:xfrm>
              <a:off x="8919198" y="5594267"/>
              <a:ext cx="1763232"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阪南２区　人工干潟</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sp>
        <p:nvSpPr>
          <p:cNvPr id="24" name="テキスト ボックス 94"/>
          <p:cNvSpPr txBox="1"/>
          <p:nvPr/>
        </p:nvSpPr>
        <p:spPr>
          <a:xfrm>
            <a:off x="5219662" y="5646551"/>
            <a:ext cx="4561227"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商業施設・緑地と一体となった親水空間の整備・保全）</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5" name="グループ化 24"/>
          <p:cNvGrpSpPr/>
          <p:nvPr/>
        </p:nvGrpSpPr>
        <p:grpSpPr>
          <a:xfrm>
            <a:off x="8535934" y="5927967"/>
            <a:ext cx="3041479" cy="2335573"/>
            <a:chOff x="5558019" y="3470894"/>
            <a:chExt cx="2279228" cy="1165908"/>
          </a:xfrm>
        </p:grpSpPr>
        <p:sp>
          <p:nvSpPr>
            <p:cNvPr id="27" name="テキスト ボックス 94"/>
            <p:cNvSpPr txBox="1"/>
            <p:nvPr/>
          </p:nvSpPr>
          <p:spPr>
            <a:xfrm>
              <a:off x="5701810" y="4529253"/>
              <a:ext cx="1849045" cy="1075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岸和田旧港　ボードウォーク</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8019" y="3470894"/>
              <a:ext cx="2279228" cy="1036776"/>
            </a:xfrm>
            <a:prstGeom prst="rect">
              <a:avLst/>
            </a:prstGeom>
            <a:ln>
              <a:solidFill>
                <a:srgbClr val="000000"/>
              </a:solidFill>
            </a:ln>
          </p:spPr>
        </p:pic>
      </p:grpSp>
      <p:sp>
        <p:nvSpPr>
          <p:cNvPr id="26" name="テキスト ボックス 94"/>
          <p:cNvSpPr txBox="1"/>
          <p:nvPr/>
        </p:nvSpPr>
        <p:spPr>
          <a:xfrm>
            <a:off x="5235607" y="2855082"/>
            <a:ext cx="2822801"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（河川浚渫土砂等の活用事例）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p:cNvPicPr>
            <a:picLocks noChangeAspect="1"/>
          </p:cNvPicPr>
          <p:nvPr/>
        </p:nvPicPr>
        <p:blipFill rotWithShape="1">
          <a:blip r:embed="rId8" cstate="print">
            <a:extLst>
              <a:ext uri="{28A0092B-C50C-407E-A947-70E740481C1C}">
                <a14:useLocalDpi xmlns:a14="http://schemas.microsoft.com/office/drawing/2010/main" val="0"/>
              </a:ext>
            </a:extLst>
          </a:blip>
          <a:srcRect l="11306" t="16776" r="3766"/>
          <a:stretch/>
        </p:blipFill>
        <p:spPr>
          <a:xfrm>
            <a:off x="5406438" y="3136499"/>
            <a:ext cx="2939275" cy="2114131"/>
          </a:xfrm>
          <a:prstGeom prst="rect">
            <a:avLst/>
          </a:prstGeom>
          <a:ln>
            <a:solidFill>
              <a:srgbClr val="000000"/>
            </a:solidFill>
          </a:ln>
        </p:spPr>
      </p:pic>
      <p:pic>
        <p:nvPicPr>
          <p:cNvPr id="10" name="図 9"/>
          <p:cNvPicPr>
            <a:picLocks noChangeAspect="1"/>
          </p:cNvPicPr>
          <p:nvPr/>
        </p:nvPicPr>
        <p:blipFill rotWithShape="1">
          <a:blip r:embed="rId9"/>
          <a:srcRect l="2416" t="4068" r="3374" b="13247"/>
          <a:stretch/>
        </p:blipFill>
        <p:spPr>
          <a:xfrm>
            <a:off x="5406440" y="5905576"/>
            <a:ext cx="2939274" cy="2089802"/>
          </a:xfrm>
          <a:prstGeom prst="rect">
            <a:avLst/>
          </a:prstGeom>
          <a:ln>
            <a:solidFill>
              <a:schemeClr val="tx1"/>
            </a:solidFill>
          </a:ln>
        </p:spPr>
      </p:pic>
      <p:sp>
        <p:nvSpPr>
          <p:cNvPr id="54" name="テキスト ボックス 94"/>
          <p:cNvSpPr txBox="1"/>
          <p:nvPr/>
        </p:nvSpPr>
        <p:spPr>
          <a:xfrm>
            <a:off x="5184679" y="8038959"/>
            <a:ext cx="3345115"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大阪港咲洲　</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シーサイドコスモ</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テキスト ボックス 94"/>
          <p:cNvSpPr txBox="1"/>
          <p:nvPr/>
        </p:nvSpPr>
        <p:spPr>
          <a:xfrm>
            <a:off x="5574528" y="13226602"/>
            <a:ext cx="2488293" cy="2154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大阪港南港</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野鳥</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園　環境学習</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1" name="図 10"/>
          <p:cNvPicPr>
            <a:picLocks noChangeAspect="1"/>
          </p:cNvPicPr>
          <p:nvPr/>
        </p:nvPicPr>
        <p:blipFill rotWithShape="1">
          <a:blip r:embed="rId10"/>
          <a:srcRect l="1590" t="8638" r="1158" b="2256"/>
          <a:stretch/>
        </p:blipFill>
        <p:spPr>
          <a:xfrm>
            <a:off x="5398701" y="11262811"/>
            <a:ext cx="3009401" cy="1918390"/>
          </a:xfrm>
          <a:prstGeom prst="rect">
            <a:avLst/>
          </a:prstGeom>
          <a:ln>
            <a:solidFill>
              <a:srgbClr val="000000"/>
            </a:solidFill>
          </a:ln>
        </p:spPr>
      </p:pic>
    </p:spTree>
    <p:extLst>
      <p:ext uri="{BB962C8B-B14F-4D97-AF65-F5344CB8AC3E}">
        <p14:creationId xmlns:p14="http://schemas.microsoft.com/office/powerpoint/2010/main" val="3470962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72163" y="597258"/>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⑸　一元化によるコトの効率化（システム）</a:t>
            </a:r>
          </a:p>
        </p:txBody>
      </p:sp>
      <p:sp>
        <p:nvSpPr>
          <p:cNvPr id="6" name="角丸四角形 5"/>
          <p:cNvSpPr/>
          <p:nvPr/>
        </p:nvSpPr>
        <p:spPr>
          <a:xfrm>
            <a:off x="1866932" y="7200417"/>
            <a:ext cx="3320135"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利用者サービスの向上</a:t>
            </a:r>
          </a:p>
        </p:txBody>
      </p:sp>
      <p:sp>
        <p:nvSpPr>
          <p:cNvPr id="9" name="テキスト ボックス 8"/>
          <p:cNvSpPr txBox="1"/>
          <p:nvPr/>
        </p:nvSpPr>
        <p:spPr>
          <a:xfrm>
            <a:off x="1930399" y="1402799"/>
            <a:ext cx="8898069" cy="1277273"/>
          </a:xfrm>
          <a:prstGeom prst="rect">
            <a:avLst/>
          </a:prstGeom>
          <a:noFill/>
        </p:spPr>
        <p:txBody>
          <a:bodyPr wrap="square" rtlCol="0">
            <a:spAutoFit/>
          </a:bodyPr>
          <a:lstStyle/>
          <a:p>
            <a:pPr lvl="0"/>
            <a:r>
              <a:rPr kumimoji="1" lang="ja-JP" altLang="en-US" sz="20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大阪港湾局の共同設置により、事務の一体化を図り、人や情報を共有することで、広域的な視点による</a:t>
            </a:r>
            <a:r>
              <a:rPr kumimoji="1" lang="ja-JP" altLang="en-US" sz="1900" dirty="0" smtClean="0">
                <a:latin typeface="ＭＳ Ｐ明朝" panose="02020600040205080304" pitchFamily="18" charset="-128"/>
                <a:ea typeface="ＭＳ Ｐ明朝" panose="02020600040205080304" pitchFamily="18" charset="-128"/>
              </a:rPr>
              <a:t>連携した</a:t>
            </a:r>
            <a:r>
              <a:rPr kumimoji="1" lang="ja-JP" altLang="en-US" sz="1900" dirty="0">
                <a:latin typeface="ＭＳ Ｐ明朝" panose="02020600040205080304" pitchFamily="18" charset="-128"/>
                <a:ea typeface="ＭＳ Ｐ明朝" panose="02020600040205080304" pitchFamily="18" charset="-128"/>
              </a:rPr>
              <a:t>取組を実現します</a:t>
            </a:r>
            <a:r>
              <a:rPr kumimoji="1" lang="ja-JP" altLang="en-US" sz="1900" dirty="0" smtClean="0">
                <a:latin typeface="ＭＳ Ｐ明朝" panose="02020600040205080304" pitchFamily="18" charset="-128"/>
                <a:ea typeface="ＭＳ Ｐ明朝" panose="02020600040205080304" pitchFamily="18" charset="-128"/>
              </a:rPr>
              <a:t>。</a:t>
            </a:r>
            <a:endParaRPr kumimoji="1" lang="en-US" altLang="ja-JP" sz="1900" dirty="0" smtClean="0">
              <a:latin typeface="ＭＳ Ｐ明朝" panose="02020600040205080304" pitchFamily="18" charset="-128"/>
              <a:ea typeface="ＭＳ Ｐ明朝" panose="02020600040205080304" pitchFamily="18" charset="-128"/>
            </a:endParaRPr>
          </a:p>
          <a:p>
            <a:pPr lvl="0"/>
            <a:r>
              <a:rPr kumimoji="1" lang="ja-JP" altLang="en-US" sz="1900" dirty="0" smtClean="0">
                <a:latin typeface="ＭＳ Ｐ明朝" panose="02020600040205080304" pitchFamily="18" charset="-128"/>
                <a:ea typeface="ＭＳ Ｐ明朝" panose="02020600040205080304" pitchFamily="18" charset="-128"/>
              </a:rPr>
              <a:t>　また、将来的に</a:t>
            </a:r>
            <a:r>
              <a:rPr kumimoji="1" lang="ja-JP" altLang="en-US" sz="1900" dirty="0">
                <a:latin typeface="ＭＳ Ｐ明朝" panose="02020600040205080304" pitchFamily="18" charset="-128"/>
                <a:ea typeface="ＭＳ Ｐ明朝" panose="02020600040205080304" pitchFamily="18" charset="-128"/>
              </a:rPr>
              <a:t>は局全体の最適化</a:t>
            </a:r>
            <a:r>
              <a:rPr kumimoji="1" lang="ja-JP" altLang="en-US" sz="1900" dirty="0" smtClean="0">
                <a:latin typeface="ＭＳ Ｐ明朝" panose="02020600040205080304" pitchFamily="18" charset="-128"/>
                <a:ea typeface="ＭＳ Ｐ明朝" panose="02020600040205080304" pitchFamily="18" charset="-128"/>
              </a:rPr>
              <a:t>等をめざし、利用者サービスの向上に努めていきます。</a:t>
            </a:r>
            <a:endParaRPr kumimoji="1" lang="ja-JP" altLang="en-US" sz="1900" dirty="0">
              <a:latin typeface="ＭＳ Ｐ明朝" panose="02020600040205080304" pitchFamily="18" charset="-128"/>
              <a:ea typeface="ＭＳ Ｐ明朝" panose="02020600040205080304" pitchFamily="18" charset="-128"/>
            </a:endParaRPr>
          </a:p>
        </p:txBody>
      </p:sp>
      <p:sp>
        <p:nvSpPr>
          <p:cNvPr id="61" name="フッター プレースホルダー 2"/>
          <p:cNvSpPr txBox="1">
            <a:spLocks/>
          </p:cNvSpPr>
          <p:nvPr/>
        </p:nvSpPr>
        <p:spPr>
          <a:xfrm>
            <a:off x="4038600" y="15806057"/>
            <a:ext cx="4114800" cy="431132"/>
          </a:xfrm>
          <a:prstGeom prst="rect">
            <a:avLst/>
          </a:prstGeom>
        </p:spPr>
        <p:txBody>
          <a:bodyPr vert="horz" lIns="91440" tIns="45720" rIns="91440" bIns="45720" rtlCol="0" anchor="b" anchorCtr="1"/>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18</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15" name="グループ化 14"/>
          <p:cNvGrpSpPr/>
          <p:nvPr/>
        </p:nvGrpSpPr>
        <p:grpSpPr>
          <a:xfrm>
            <a:off x="1573656" y="2861286"/>
            <a:ext cx="9536306" cy="3380357"/>
            <a:chOff x="1062211" y="2476627"/>
            <a:chExt cx="10366050" cy="3456051"/>
          </a:xfrm>
        </p:grpSpPr>
        <p:sp>
          <p:nvSpPr>
            <p:cNvPr id="115" name="角丸四角形 114"/>
            <p:cNvSpPr/>
            <p:nvPr/>
          </p:nvSpPr>
          <p:spPr>
            <a:xfrm>
              <a:off x="5521719" y="3847484"/>
              <a:ext cx="5906542" cy="748892"/>
            </a:xfrm>
            <a:prstGeom prst="roundRect">
              <a:avLst>
                <a:gd name="adj" fmla="val 5000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8" name="正方形/長方形 117"/>
            <p:cNvSpPr/>
            <p:nvPr/>
          </p:nvSpPr>
          <p:spPr>
            <a:xfrm>
              <a:off x="2880442" y="2487830"/>
              <a:ext cx="2111844"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大阪市港湾局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9" name="正方形/長方形 118"/>
            <p:cNvSpPr/>
            <p:nvPr/>
          </p:nvSpPr>
          <p:spPr>
            <a:xfrm>
              <a:off x="5078286" y="2480318"/>
              <a:ext cx="5718977"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5" name="正方形/長方形 124"/>
            <p:cNvSpPr/>
            <p:nvPr/>
          </p:nvSpPr>
          <p:spPr>
            <a:xfrm>
              <a:off x="5076021" y="3073720"/>
              <a:ext cx="185333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堺泉北港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6" name="正方形/長方形 125"/>
            <p:cNvSpPr/>
            <p:nvPr/>
          </p:nvSpPr>
          <p:spPr>
            <a:xfrm>
              <a:off x="2880441" y="3090361"/>
              <a:ext cx="210958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大阪市</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7" name="正方形/長方形 126"/>
            <p:cNvSpPr/>
            <p:nvPr/>
          </p:nvSpPr>
          <p:spPr>
            <a:xfrm>
              <a:off x="7089521" y="3071923"/>
              <a:ext cx="1766623"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阪南港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8" name="正方形/長方形 127"/>
            <p:cNvSpPr/>
            <p:nvPr/>
          </p:nvSpPr>
          <p:spPr>
            <a:xfrm>
              <a:off x="9028858" y="3073720"/>
              <a:ext cx="175357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地方港湾</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9" name="正方形/長方形 128"/>
            <p:cNvSpPr/>
            <p:nvPr/>
          </p:nvSpPr>
          <p:spPr>
            <a:xfrm>
              <a:off x="1087063" y="3090361"/>
              <a:ext cx="1769501"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港　　　湾</a:t>
              </a:r>
              <a:endParaRPr kumimoji="0" lang="en-US" altLang="ja-JP" sz="1600" b="0" i="0" strike="dblStrike" kern="100" cap="none" spc="0" normalizeH="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（港湾管理者）</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0" name="正方形/長方形 129"/>
            <p:cNvSpPr/>
            <p:nvPr/>
          </p:nvSpPr>
          <p:spPr>
            <a:xfrm>
              <a:off x="1155722" y="2476627"/>
              <a:ext cx="1638720"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組　　　織</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1" name="正方形/長方形 130"/>
            <p:cNvSpPr/>
            <p:nvPr/>
          </p:nvSpPr>
          <p:spPr>
            <a:xfrm>
              <a:off x="2880441" y="4781591"/>
              <a:ext cx="7906335" cy="531736"/>
            </a:xfrm>
            <a:prstGeom prst="rect">
              <a:avLst/>
            </a:prstGeom>
            <a:solidFill>
              <a:schemeClr val="accent2">
                <a:lumMod val="20000"/>
                <a:lumOff val="80000"/>
              </a:schemeClr>
            </a:solidFill>
            <a:ln w="254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 阪 港 湾 局</a:t>
              </a:r>
              <a:endPar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9" name="正方形/長方形 138"/>
            <p:cNvSpPr/>
            <p:nvPr/>
          </p:nvSpPr>
          <p:spPr>
            <a:xfrm>
              <a:off x="1062211" y="5391634"/>
              <a:ext cx="1820937"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港　　　湾</a:t>
              </a:r>
              <a:endParaRPr kumimoji="0" lang="en-US" altLang="ja-JP" sz="1600" b="0" i="0" strike="dblStrike" kern="100" cap="none" spc="0" normalizeH="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（港湾管理者）</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0" name="正方形/長方形 139"/>
            <p:cNvSpPr/>
            <p:nvPr/>
          </p:nvSpPr>
          <p:spPr>
            <a:xfrm>
              <a:off x="1155723" y="4777900"/>
              <a:ext cx="1628234" cy="531736"/>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組　　　織</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41" name="グループ化 140"/>
            <p:cNvGrpSpPr/>
            <p:nvPr/>
          </p:nvGrpSpPr>
          <p:grpSpPr>
            <a:xfrm>
              <a:off x="2918780" y="3727860"/>
              <a:ext cx="2884972" cy="801093"/>
              <a:chOff x="5279293" y="8038137"/>
              <a:chExt cx="3292010" cy="618898"/>
            </a:xfrm>
          </p:grpSpPr>
          <p:sp>
            <p:nvSpPr>
              <p:cNvPr id="143" name="二等辺三角形 142"/>
              <p:cNvSpPr/>
              <p:nvPr/>
            </p:nvSpPr>
            <p:spPr>
              <a:xfrm rot="10800000">
                <a:off x="5279293" y="8038137"/>
                <a:ext cx="3292010" cy="618898"/>
              </a:xfrm>
              <a:prstGeom prst="triangl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4" name="テキスト ボックス 143"/>
              <p:cNvSpPr txBox="1"/>
              <p:nvPr/>
            </p:nvSpPr>
            <p:spPr>
              <a:xfrm>
                <a:off x="5964626" y="8097537"/>
                <a:ext cx="1880301" cy="285334"/>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組織</a:t>
                </a:r>
                <a:r>
                  <a:rPr kumimoji="1" lang="ja-JP" altLang="en-US" sz="1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を統合</a:t>
                </a:r>
                <a:endParaRPr kumimoji="1" lang="ja-JP" alt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42" name="テキスト ボックス 141"/>
            <p:cNvSpPr txBox="1"/>
            <p:nvPr/>
          </p:nvSpPr>
          <p:spPr>
            <a:xfrm>
              <a:off x="5655287" y="3865622"/>
              <a:ext cx="5648743" cy="755204"/>
            </a:xfrm>
            <a:prstGeom prst="rect">
              <a:avLst/>
            </a:prstGeom>
            <a:noFill/>
            <a:ln>
              <a:noFill/>
            </a:ln>
          </p:spPr>
          <p:txBody>
            <a:bodyPr wrap="square" rtlCol="0" anchor="t" anchorCtr="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一人の大阪港湾局長</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マネジメント</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のもと、スムーズに連携</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した取組</a:t>
              </a:r>
              <a:endPar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リアルタイムな情報の共有、分析、活用による、効果的な業務</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事務</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の一体化に</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よる業務の効率化</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p:cNvSpPr/>
            <p:nvPr/>
          </p:nvSpPr>
          <p:spPr>
            <a:xfrm>
              <a:off x="5076022" y="5384301"/>
              <a:ext cx="185333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堺泉北港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5" name="正方形/長方形 94"/>
            <p:cNvSpPr/>
            <p:nvPr/>
          </p:nvSpPr>
          <p:spPr>
            <a:xfrm>
              <a:off x="2880441" y="5400942"/>
              <a:ext cx="210958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大阪市</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6" name="正方形/長方形 95"/>
            <p:cNvSpPr/>
            <p:nvPr/>
          </p:nvSpPr>
          <p:spPr>
            <a:xfrm>
              <a:off x="7089521" y="5395765"/>
              <a:ext cx="1761606"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阪南港</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7" name="正方形/長方形 96"/>
            <p:cNvSpPr/>
            <p:nvPr/>
          </p:nvSpPr>
          <p:spPr>
            <a:xfrm>
              <a:off x="9028858" y="5384301"/>
              <a:ext cx="1753570" cy="531736"/>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地方港湾</a:t>
              </a:r>
              <a:endParaRPr kumimoji="0" lang="en-US" altLang="ja-JP"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大阪府</a:t>
              </a:r>
              <a:r>
                <a:rPr kumimoji="0" lang="ja-JP" altLang="en-US" sz="16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112" name="グループ化 111"/>
          <p:cNvGrpSpPr/>
          <p:nvPr/>
        </p:nvGrpSpPr>
        <p:grpSpPr>
          <a:xfrm>
            <a:off x="2025649" y="9567324"/>
            <a:ext cx="9182957" cy="3642297"/>
            <a:chOff x="1486484" y="8427470"/>
            <a:chExt cx="9675809" cy="3837780"/>
          </a:xfrm>
        </p:grpSpPr>
        <p:sp>
          <p:nvSpPr>
            <p:cNvPr id="113" name="楕円 112"/>
            <p:cNvSpPr/>
            <p:nvPr/>
          </p:nvSpPr>
          <p:spPr>
            <a:xfrm>
              <a:off x="7137788" y="8427470"/>
              <a:ext cx="4024505" cy="3837780"/>
            </a:xfrm>
            <a:prstGeom prst="ellipse">
              <a:avLst/>
            </a:prstGeom>
            <a:gradFill flip="none" rotWithShape="1">
              <a:gsLst>
                <a:gs pos="54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直方体 113"/>
            <p:cNvSpPr/>
            <p:nvPr/>
          </p:nvSpPr>
          <p:spPr>
            <a:xfrm>
              <a:off x="8066541" y="8995336"/>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海務課</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（大阪市港区）</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16" name="直方体 115"/>
            <p:cNvSpPr/>
            <p:nvPr/>
          </p:nvSpPr>
          <p:spPr>
            <a:xfrm>
              <a:off x="7884332" y="9767727"/>
              <a:ext cx="2127748" cy="714255"/>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総務運営課</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（泉大津市）</a:t>
              </a:r>
              <a:endParaRPr kumimoji="1" lang="en-US" altLang="zh-CN" sz="1400" dirty="0" smtClean="0">
                <a:solidFill>
                  <a:schemeClr val="tx1"/>
                </a:solidFill>
                <a:latin typeface="Meiryo UI" panose="020B0604030504040204" pitchFamily="50" charset="-128"/>
                <a:ea typeface="Meiryo UI" panose="020B0604030504040204" pitchFamily="50" charset="-128"/>
              </a:endParaRPr>
            </a:p>
          </p:txBody>
        </p:sp>
        <p:sp>
          <p:nvSpPr>
            <p:cNvPr id="117" name="直方体 116"/>
            <p:cNvSpPr/>
            <p:nvPr/>
          </p:nvSpPr>
          <p:spPr>
            <a:xfrm>
              <a:off x="7558544" y="11315565"/>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smtClean="0">
                  <a:solidFill>
                    <a:schemeClr val="tx1"/>
                  </a:solidFill>
                  <a:latin typeface="Meiryo UI" panose="020B0604030504040204" pitchFamily="50" charset="-128"/>
                  <a:ea typeface="Meiryo UI" panose="020B0604030504040204" pitchFamily="50" charset="-128"/>
                </a:rPr>
                <a:t>阪南</a:t>
              </a:r>
              <a:r>
                <a:rPr kumimoji="1" lang="ja-JP" altLang="en-US" sz="1400" dirty="0" smtClean="0">
                  <a:solidFill>
                    <a:schemeClr val="tx1"/>
                  </a:solidFill>
                  <a:latin typeface="Meiryo UI" panose="020B0604030504040204" pitchFamily="50" charset="-128"/>
                  <a:ea typeface="Meiryo UI" panose="020B0604030504040204" pitchFamily="50" charset="-128"/>
                </a:rPr>
                <a:t>建設管理課</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（岸和田市）</a:t>
              </a:r>
              <a:endParaRPr kumimoji="1" lang="zh-CN" altLang="en-US" sz="1400" dirty="0">
                <a:solidFill>
                  <a:schemeClr val="tx1"/>
                </a:solidFill>
                <a:latin typeface="Meiryo UI" panose="020B0604030504040204" pitchFamily="50" charset="-128"/>
                <a:ea typeface="Meiryo UI" panose="020B0604030504040204" pitchFamily="50" charset="-128"/>
              </a:endParaRPr>
            </a:p>
          </p:txBody>
        </p:sp>
        <p:sp>
          <p:nvSpPr>
            <p:cNvPr id="120" name="直方体 119"/>
            <p:cNvSpPr/>
            <p:nvPr/>
          </p:nvSpPr>
          <p:spPr>
            <a:xfrm>
              <a:off x="7732713" y="10543174"/>
              <a:ext cx="2103710" cy="711200"/>
            </a:xfrm>
            <a:prstGeom prst="cube">
              <a:avLst/>
            </a:prstGeom>
            <a:solidFill>
              <a:schemeClr val="accent6">
                <a:lumMod val="60000"/>
                <a:lumOff val="40000"/>
              </a:schemeClr>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smtClean="0">
                  <a:solidFill>
                    <a:schemeClr val="tx1"/>
                  </a:solidFill>
                  <a:latin typeface="Meiryo UI" panose="020B0604030504040204" pitchFamily="50" charset="-128"/>
                  <a:ea typeface="Meiryo UI" panose="020B0604030504040204" pitchFamily="50" charset="-128"/>
                </a:rPr>
                <a:t>堺泉北</a:t>
              </a:r>
              <a:r>
                <a:rPr kumimoji="1" lang="ja-JP" altLang="en-US" sz="1400" dirty="0" smtClean="0">
                  <a:solidFill>
                    <a:schemeClr val="tx1"/>
                  </a:solidFill>
                  <a:latin typeface="Meiryo UI" panose="020B0604030504040204" pitchFamily="50" charset="-128"/>
                  <a:ea typeface="Meiryo UI" panose="020B0604030504040204" pitchFamily="50" charset="-128"/>
                </a:rPr>
                <a:t>建設管理課</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（堺市堺区）</a:t>
              </a:r>
              <a:endParaRPr kumimoji="1" lang="zh-CN" altLang="en-US" sz="1400" dirty="0">
                <a:solidFill>
                  <a:schemeClr val="tx1"/>
                </a:solidFill>
                <a:latin typeface="Meiryo UI" panose="020B0604030504040204" pitchFamily="50" charset="-128"/>
                <a:ea typeface="Meiryo UI" panose="020B0604030504040204" pitchFamily="50" charset="-128"/>
              </a:endParaRPr>
            </a:p>
          </p:txBody>
        </p:sp>
        <p:sp>
          <p:nvSpPr>
            <p:cNvPr id="122" name="円/楕円 2"/>
            <p:cNvSpPr/>
            <p:nvPr/>
          </p:nvSpPr>
          <p:spPr bwMode="auto">
            <a:xfrm>
              <a:off x="1486484" y="9006569"/>
              <a:ext cx="2194666" cy="968331"/>
            </a:xfrm>
            <a:prstGeom prst="ellipse">
              <a:avLst/>
            </a:prstGeom>
            <a:solidFill>
              <a:schemeClr val="accent1">
                <a:lumMod val="20000"/>
                <a:lumOff val="80000"/>
              </a:schemeClr>
            </a:solidFill>
            <a:ln w="6350" cap="flat" cmpd="sng" algn="ctr">
              <a:solidFill>
                <a:schemeClr val="tx2"/>
              </a:solidFill>
              <a:prstDash val="solid"/>
              <a:round/>
              <a:headEnd type="none" w="med" len="med"/>
              <a:tailEnd type="none" w="med" len="med"/>
            </a:ln>
            <a:effectLst/>
          </p:spPr>
          <p:txBody>
            <a:bodyPr vert="horz" wrap="square" lIns="16432" tIns="16432" rIns="16432" bIns="16432" numCol="1" rtlCol="0" anchor="ctr" anchorCtr="1" compatLnSpc="1">
              <a:prstTxWarp prst="textNoShape">
                <a:avLst/>
              </a:prstTxWarp>
              <a:noAutofit/>
            </a:bodyPr>
            <a:lstStyle/>
            <a:p>
              <a:pPr marL="0" marR="0" indent="0" algn="l" defTabSz="9398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利用者等</a:t>
              </a:r>
            </a:p>
          </p:txBody>
        </p:sp>
        <p:sp>
          <p:nvSpPr>
            <p:cNvPr id="123" name="テキスト ボックス 122"/>
            <p:cNvSpPr txBox="1"/>
            <p:nvPr/>
          </p:nvSpPr>
          <p:spPr>
            <a:xfrm>
              <a:off x="7624913" y="8574059"/>
              <a:ext cx="3313022" cy="389154"/>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窓口・情報提供の拡大</a:t>
              </a:r>
              <a:endParaRPr lang="en-US" altLang="ja-JP" dirty="0">
                <a:latin typeface="Meiryo UI" panose="020B0604030504040204" pitchFamily="50" charset="-128"/>
                <a:ea typeface="Meiryo UI" panose="020B0604030504040204" pitchFamily="50" charset="-128"/>
              </a:endParaRPr>
            </a:p>
          </p:txBody>
        </p:sp>
        <p:cxnSp>
          <p:nvCxnSpPr>
            <p:cNvPr id="132" name="直線矢印コネクタ 131"/>
            <p:cNvCxnSpPr/>
            <p:nvPr/>
          </p:nvCxnSpPr>
          <p:spPr>
            <a:xfrm>
              <a:off x="3958401" y="9331915"/>
              <a:ext cx="3240000" cy="0"/>
            </a:xfrm>
            <a:prstGeom prst="straightConnector1">
              <a:avLst/>
            </a:prstGeom>
            <a:ln>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3691701" y="9825790"/>
              <a:ext cx="3240000" cy="0"/>
            </a:xfrm>
            <a:prstGeom prst="straightConnector1">
              <a:avLst/>
            </a:prstGeom>
            <a:ln>
              <a:solidFill>
                <a:schemeClr val="tx2"/>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3837104" y="9493290"/>
              <a:ext cx="299558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各港の状況を情報提供</a:t>
              </a:r>
              <a:endParaRPr lang="en-US" altLang="ja-JP" sz="1600" dirty="0" smtClean="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1678159" y="10560304"/>
              <a:ext cx="5579366" cy="1297936"/>
            </a:xfrm>
            <a:prstGeom prst="wedgeRectCallout">
              <a:avLst>
                <a:gd name="adj1" fmla="val 55291"/>
                <a:gd name="adj2" fmla="val -49358"/>
              </a:avLst>
            </a:prstGeom>
            <a:solidFill>
              <a:schemeClr val="accent2">
                <a:lumMod val="20000"/>
                <a:lumOff val="80000"/>
              </a:schemeClr>
            </a:solidFill>
            <a:ln>
              <a:solidFill>
                <a:schemeClr val="tx2"/>
              </a:solidFill>
            </a:ln>
          </p:spPr>
          <p:txBody>
            <a:bodyPr wrap="square" rtlCol="0" anchor="b" anchorCtr="0">
              <a:noAutofit/>
            </a:bodyPr>
            <a:lstStyle/>
            <a:p>
              <a:r>
                <a:rPr lang="ja-JP" altLang="en-US" sz="1700" dirty="0" smtClean="0">
                  <a:latin typeface="Meiryo UI" panose="020B0604030504040204" pitchFamily="50" charset="-128"/>
                  <a:ea typeface="Meiryo UI" panose="020B0604030504040204" pitchFamily="50" charset="-128"/>
                </a:rPr>
                <a:t>・府市相互の</a:t>
              </a:r>
              <a:r>
                <a:rPr lang="ja-JP" altLang="en-US" sz="1700" dirty="0">
                  <a:latin typeface="Meiryo UI" panose="020B0604030504040204" pitchFamily="50" charset="-128"/>
                  <a:ea typeface="Meiryo UI" panose="020B0604030504040204" pitchFamily="50" charset="-128"/>
                </a:rPr>
                <a:t>港湾施設の継続更新申請</a:t>
              </a:r>
              <a:r>
                <a:rPr lang="ja-JP" altLang="en-US" sz="1700" dirty="0" smtClean="0">
                  <a:latin typeface="Meiryo UI" panose="020B0604030504040204" pitchFamily="50" charset="-128"/>
                  <a:ea typeface="Meiryo UI" panose="020B0604030504040204" pitchFamily="50" charset="-128"/>
                </a:rPr>
                <a:t>手続きを取り扱い、所管する事業所へ書類を転送</a:t>
              </a:r>
              <a:endParaRPr lang="en-US" altLang="ja-JP" sz="1700" dirty="0" smtClean="0">
                <a:latin typeface="Meiryo UI" panose="020B0604030504040204" pitchFamily="50" charset="-128"/>
                <a:ea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rPr>
                <a:t>・ 港湾</a:t>
              </a:r>
              <a:r>
                <a:rPr lang="ja-JP" altLang="en-US" sz="1700" dirty="0">
                  <a:latin typeface="Meiryo UI" panose="020B0604030504040204" pitchFamily="50" charset="-128"/>
                  <a:ea typeface="Meiryo UI" panose="020B0604030504040204" pitchFamily="50" charset="-128"/>
                </a:rPr>
                <a:t>施設の使用</a:t>
              </a:r>
              <a:r>
                <a:rPr lang="ja-JP" altLang="en-US" sz="1700" dirty="0" smtClean="0">
                  <a:latin typeface="Meiryo UI" panose="020B0604030504040204" pitchFamily="50" charset="-128"/>
                  <a:ea typeface="Meiryo UI" panose="020B0604030504040204" pitchFamily="50" charset="-128"/>
                </a:rPr>
                <a:t>状況などを共有し、利用者へ情報提供</a:t>
              </a:r>
              <a:endParaRPr lang="en-US" altLang="ja-JP" sz="1700" dirty="0" smtClean="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1705988" y="10606023"/>
              <a:ext cx="3010289" cy="389154"/>
            </a:xfrm>
            <a:prstGeom prst="rect">
              <a:avLst/>
            </a:prstGeom>
            <a:noFill/>
          </p:spPr>
          <p:txBody>
            <a:bodyPr vert="horz" wrap="square" rtlCol="0">
              <a:spAutoFit/>
            </a:bodyPr>
            <a:lstStyle/>
            <a:p>
              <a:r>
                <a:rPr kumimoji="1" lang="ja-JP" altLang="en-US"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■事業所間の連携を強化</a:t>
              </a:r>
              <a:endPar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3810694" y="8828207"/>
              <a:ext cx="4011983" cy="35672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継続更新申請手続</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最寄り事務所で可</a:t>
              </a:r>
              <a:r>
                <a:rPr lang="ja-JP" altLang="en-US" sz="1600" dirty="0">
                  <a:latin typeface="Meiryo UI" panose="020B0604030504040204" pitchFamily="50" charset="-128"/>
                  <a:ea typeface="Meiryo UI" panose="020B0604030504040204" pitchFamily="50" charset="-128"/>
                </a:rPr>
                <a:t>）</a:t>
              </a:r>
              <a:endParaRPr lang="zh-TW" altLang="en-US" sz="1600" dirty="0">
                <a:latin typeface="Meiryo UI" panose="020B0604030504040204" pitchFamily="50" charset="-128"/>
                <a:ea typeface="Meiryo UI" panose="020B0604030504040204" pitchFamily="50" charset="-128"/>
              </a:endParaRPr>
            </a:p>
          </p:txBody>
        </p:sp>
      </p:grpSp>
      <p:sp>
        <p:nvSpPr>
          <p:cNvPr id="103" name="テキスト ボックス 102"/>
          <p:cNvSpPr txBox="1"/>
          <p:nvPr/>
        </p:nvSpPr>
        <p:spPr>
          <a:xfrm>
            <a:off x="1930399" y="7872789"/>
            <a:ext cx="8651325" cy="1569660"/>
          </a:xfrm>
          <a:prstGeom prst="rect">
            <a:avLst/>
          </a:prstGeom>
          <a:noFill/>
        </p:spPr>
        <p:txBody>
          <a:bodyPr wrap="square" rtlCol="0">
            <a:spAutoFit/>
          </a:bodyPr>
          <a:lstStyle/>
          <a:p>
            <a:r>
              <a:rPr kumimoji="1" lang="ja-JP" altLang="en-US" sz="2000" dirty="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これまで府市で別々であった港湾施設の使用許可等の申請手続きについて、上屋、荷さばき地等の使用許可継続更新申請を、相互の受付窓口で取り扱えるようにします。加えて、利用者ニーズを共有するとともに、施設の空き状況などについて、４か所の窓口で府市港湾全体の情報提供を行い、利用者サービス向上に向けた取組を進めていきます。</a:t>
            </a:r>
            <a:endParaRPr kumimoji="1" lang="en-US" altLang="ja-JP" sz="19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124604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038600" y="15893143"/>
            <a:ext cx="4114800" cy="334216"/>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19</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3" name="角丸四角形 12"/>
          <p:cNvSpPr/>
          <p:nvPr/>
        </p:nvSpPr>
        <p:spPr>
          <a:xfrm>
            <a:off x="1766599" y="8338360"/>
            <a:ext cx="273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物流機能の強化</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5"/>
          <p:cNvSpPr txBox="1"/>
          <p:nvPr/>
        </p:nvSpPr>
        <p:spPr>
          <a:xfrm>
            <a:off x="1998406" y="8958958"/>
            <a:ext cx="8837422"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大阪港湾局では</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、総務部</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、営業推進室、計画整備部及び泉州港湾・海岸部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の３部</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lvl="0">
              <a:defRPr/>
            </a:pP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１室</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体制</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となり</a:t>
            </a:r>
            <a:r>
              <a:rPr kumimoji="1" lang="ja-JP" altLang="en-US" sz="1900" dirty="0">
                <a:latin typeface="ＭＳ Ｐ明朝" panose="02020600040205080304" pitchFamily="18" charset="-128"/>
                <a:ea typeface="ＭＳ Ｐ明朝" panose="02020600040205080304" pitchFamily="18" charset="-128"/>
              </a:rPr>
              <a:t>、令和３年４月に</a:t>
            </a:r>
            <a:r>
              <a:rPr kumimoji="1" lang="en-US" altLang="ja-JP" sz="1900" dirty="0">
                <a:latin typeface="ＭＳ Ｐ明朝" panose="02020600040205080304" pitchFamily="18" charset="-128"/>
                <a:ea typeface="ＭＳ Ｐ明朝" panose="02020600040205080304" pitchFamily="18" charset="-128"/>
              </a:rPr>
              <a:t>『</a:t>
            </a:r>
            <a:r>
              <a:rPr kumimoji="1" lang="ja-JP" altLang="en-US" sz="1900" dirty="0">
                <a:latin typeface="ＭＳ Ｐ明朝" panose="02020600040205080304" pitchFamily="18" charset="-128"/>
                <a:ea typeface="ＭＳ Ｐ明朝" panose="02020600040205080304" pitchFamily="18" charset="-128"/>
              </a:rPr>
              <a:t>事業戦略課</a:t>
            </a:r>
            <a:r>
              <a:rPr kumimoji="1" lang="en-US" altLang="ja-JP" sz="1900" dirty="0">
                <a:latin typeface="ＭＳ Ｐ明朝" panose="02020600040205080304" pitchFamily="18" charset="-128"/>
                <a:ea typeface="ＭＳ Ｐ明朝" panose="02020600040205080304" pitchFamily="18" charset="-128"/>
              </a:rPr>
              <a:t>』</a:t>
            </a:r>
            <a:r>
              <a:rPr kumimoji="1" lang="ja-JP" altLang="en-US" sz="1900" dirty="0">
                <a:latin typeface="ＭＳ Ｐ明朝" panose="02020600040205080304" pitchFamily="18" charset="-128"/>
                <a:ea typeface="ＭＳ Ｐ明朝" panose="02020600040205080304" pitchFamily="18" charset="-128"/>
              </a:rPr>
              <a:t>を</a:t>
            </a:r>
            <a:r>
              <a:rPr kumimoji="1" lang="ja-JP" altLang="en-US" sz="1900" dirty="0" smtClean="0">
                <a:latin typeface="ＭＳ Ｐ明朝" panose="02020600040205080304" pitchFamily="18" charset="-128"/>
                <a:ea typeface="ＭＳ Ｐ明朝" panose="02020600040205080304" pitchFamily="18" charset="-128"/>
              </a:rPr>
              <a:t>新設しました。事務</a:t>
            </a:r>
            <a:r>
              <a:rPr kumimoji="1" lang="ja-JP" altLang="en-US" sz="1900" dirty="0">
                <a:latin typeface="ＭＳ Ｐ明朝" panose="02020600040205080304" pitchFamily="18" charset="-128"/>
                <a:ea typeface="ＭＳ Ｐ明朝" panose="02020600040205080304" pitchFamily="18" charset="-128"/>
              </a:rPr>
              <a:t>の効率化で生み出された人材を港の利用促進に重点</a:t>
            </a:r>
            <a:r>
              <a:rPr kumimoji="1" lang="ja-JP" altLang="en-US" sz="1900" dirty="0" smtClean="0">
                <a:latin typeface="ＭＳ Ｐ明朝" panose="02020600040205080304" pitchFamily="18" charset="-128"/>
                <a:ea typeface="ＭＳ Ｐ明朝" panose="02020600040205080304" pitchFamily="18" charset="-128"/>
              </a:rPr>
              <a:t>投資し、物流戦略・クルーズ船誘致戦略を積極的に推進していきます。</a:t>
            </a:r>
            <a:endParaRPr kumimoji="1" lang="ja-JP" altLang="en-US" sz="1900" b="0" i="0" strike="noStrike" kern="1200" cap="none" spc="0" normalizeH="0" noProof="0" dirty="0">
              <a:ln>
                <a:noFill/>
              </a:ln>
              <a:effectLst/>
              <a:uLnTx/>
              <a:uFillTx/>
              <a:latin typeface="ＭＳ Ｐ明朝" panose="02020600040205080304" pitchFamily="18" charset="-128"/>
              <a:ea typeface="ＭＳ Ｐ明朝" panose="02020600040205080304" pitchFamily="18" charset="-128"/>
            </a:endParaRPr>
          </a:p>
        </p:txBody>
      </p:sp>
      <p:sp>
        <p:nvSpPr>
          <p:cNvPr id="84" name="テキスト ボックス 83"/>
          <p:cNvSpPr txBox="1"/>
          <p:nvPr/>
        </p:nvSpPr>
        <p:spPr>
          <a:xfrm>
            <a:off x="1915777" y="1293159"/>
            <a:ext cx="8837421" cy="9694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人</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や情報が府市一体となったスケールメリットを活かし、休日・夜間発災時における津波警報発令時等の初期初動体制を強化し、被災時における組織一体となった復旧に関する活動</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計画を</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策定して、広域的に状況を把握した、より的確な対応を行います。</a:t>
            </a:r>
          </a:p>
        </p:txBody>
      </p:sp>
      <p:sp>
        <p:nvSpPr>
          <p:cNvPr id="90" name="角丸四角形 89"/>
          <p:cNvSpPr/>
          <p:nvPr/>
        </p:nvSpPr>
        <p:spPr>
          <a:xfrm>
            <a:off x="1766598" y="672372"/>
            <a:ext cx="273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防災機能の強化</a:t>
            </a:r>
          </a:p>
        </p:txBody>
      </p:sp>
      <p:sp>
        <p:nvSpPr>
          <p:cNvPr id="36" name="テキスト ボックス 35"/>
          <p:cNvSpPr txBox="1"/>
          <p:nvPr/>
        </p:nvSpPr>
        <p:spPr>
          <a:xfrm>
            <a:off x="2487482" y="4342400"/>
            <a:ext cx="5140226" cy="88809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■組織</a:t>
            </a:r>
            <a:r>
              <a:rPr kumimoji="0" lang="ja-JP" altLang="en-US"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全体</a:t>
            </a:r>
            <a:r>
              <a:rPr kumimoji="0" lang="ja-JP" altLang="en-US"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で迅速に対応・復旧する</a:t>
            </a:r>
            <a:endParaRPr kumimoji="0" lang="en-US" altLang="ja-JP" sz="17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局長の指揮命令のもと、被災箇所の復旧に組織</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全体</a:t>
            </a:r>
            <a:endParaRPr kumimoji="0"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迅速に対応</a:t>
            </a:r>
          </a:p>
        </p:txBody>
      </p:sp>
      <p:sp>
        <p:nvSpPr>
          <p:cNvPr id="38" name="テキスト ボックス 37"/>
          <p:cNvSpPr txBox="1"/>
          <p:nvPr/>
        </p:nvSpPr>
        <p:spPr>
          <a:xfrm>
            <a:off x="2487948" y="5386860"/>
            <a:ext cx="4916269" cy="91302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986" tIns="24493" rIns="48986" bIns="24493" numCol="1" spcCol="0" rtlCol="0" fromWordArt="0" anchor="ctr" anchorCtr="0" forceAA="0" compatLnSpc="1">
            <a:prstTxWarp prst="textNoShape">
              <a:avLst/>
            </a:prstTxWarp>
            <a:noAutofit/>
          </a:bodyPr>
          <a:lstStyle>
            <a:defPPr>
              <a:defRPr lang="ja-JP"/>
            </a:defPPr>
            <a:lvl1pPr algn="ctr">
              <a:defRPr>
                <a:latin typeface="HGPｺﾞｼｯｸM" panose="020B0600000000000000" pitchFamily="50" charset="-128"/>
                <a:ea typeface="HGPｺﾞｼｯｸM" panose="020B06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■利用サービスの低下を最小限に抑える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施設の早期復旧が困難な場合、岸壁等施設利用</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endParaRPr kumimoji="0"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相互</a:t>
            </a: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補完</a:t>
            </a:r>
          </a:p>
        </p:txBody>
      </p:sp>
      <p:sp>
        <p:nvSpPr>
          <p:cNvPr id="41" name="正方形/長方形 40"/>
          <p:cNvSpPr/>
          <p:nvPr/>
        </p:nvSpPr>
        <p:spPr>
          <a:xfrm>
            <a:off x="2026834" y="3022541"/>
            <a:ext cx="3469369" cy="42683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大阪港湾局長</a:t>
            </a: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44" name="直線コネクタ 43"/>
          <p:cNvCxnSpPr/>
          <p:nvPr/>
        </p:nvCxnSpPr>
        <p:spPr>
          <a:xfrm>
            <a:off x="2411814" y="3449371"/>
            <a:ext cx="0" cy="291130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411814" y="6360675"/>
            <a:ext cx="4992403" cy="0"/>
          </a:xfrm>
          <a:prstGeom prst="straightConnector1">
            <a:avLst/>
          </a:prstGeom>
          <a:ln w="25400">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2402469" y="5260923"/>
            <a:ext cx="4992403" cy="0"/>
          </a:xfrm>
          <a:prstGeom prst="straightConnector1">
            <a:avLst/>
          </a:prstGeom>
          <a:ln w="22225">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2528151" y="3669684"/>
            <a:ext cx="4425313" cy="490776"/>
          </a:xfrm>
          <a:prstGeom prst="bevel">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大阪“みなと”の</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BCP</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計画</a:t>
            </a:r>
            <a:r>
              <a:rPr kumimoji="1" lang="en-US" altLang="ja-JP" sz="1800" b="1" i="0" u="none" strike="noStrike" kern="1200" cap="none" spc="0" normalizeH="0" baseline="3000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改善・改良</a:t>
            </a:r>
          </a:p>
        </p:txBody>
      </p:sp>
      <p:grpSp>
        <p:nvGrpSpPr>
          <p:cNvPr id="47" name="グループ化 46"/>
          <p:cNvGrpSpPr/>
          <p:nvPr/>
        </p:nvGrpSpPr>
        <p:grpSpPr>
          <a:xfrm>
            <a:off x="2026834" y="10391038"/>
            <a:ext cx="9207224" cy="2306154"/>
            <a:chOff x="957943" y="3375739"/>
            <a:chExt cx="10911237" cy="2241291"/>
          </a:xfrm>
        </p:grpSpPr>
        <p:sp>
          <p:nvSpPr>
            <p:cNvPr id="48" name="正方形/長方形 47"/>
            <p:cNvSpPr/>
            <p:nvPr/>
          </p:nvSpPr>
          <p:spPr>
            <a:xfrm>
              <a:off x="3026265" y="3569401"/>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総務</a:t>
              </a: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正方形/長方形 48"/>
            <p:cNvSpPr/>
            <p:nvPr/>
          </p:nvSpPr>
          <p:spPr>
            <a:xfrm>
              <a:off x="1189184" y="5172297"/>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大阪府港湾局</a:t>
              </a:r>
              <a:endPar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0" name="正方形/長方形 49"/>
            <p:cNvSpPr/>
            <p:nvPr/>
          </p:nvSpPr>
          <p:spPr>
            <a:xfrm>
              <a:off x="3026265" y="4601906"/>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計画整備部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正方形/長方形 50"/>
            <p:cNvSpPr/>
            <p:nvPr/>
          </p:nvSpPr>
          <p:spPr>
            <a:xfrm>
              <a:off x="3015359" y="4086930"/>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営業推進室</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正方形/長方形 51"/>
            <p:cNvSpPr/>
            <p:nvPr/>
          </p:nvSpPr>
          <p:spPr>
            <a:xfrm>
              <a:off x="1189184" y="3569401"/>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大阪市港湾局</a:t>
              </a:r>
              <a:endPar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53" name="直線コネクタ 52"/>
            <p:cNvCxnSpPr>
              <a:stCxn id="48" idx="1"/>
              <a:endCxn id="52" idx="3"/>
            </p:cNvCxnSpPr>
            <p:nvPr/>
          </p:nvCxnSpPr>
          <p:spPr>
            <a:xfrm flipH="1">
              <a:off x="2629184" y="3749401"/>
              <a:ext cx="39708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2840122" y="4282209"/>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2849873" y="4809464"/>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849873" y="3742533"/>
              <a:ext cx="0" cy="108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7364228" y="3569400"/>
              <a:ext cx="1640119"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総務</a:t>
              </a: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部</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正方形/長方形 57"/>
            <p:cNvSpPr/>
            <p:nvPr/>
          </p:nvSpPr>
          <p:spPr>
            <a:xfrm>
              <a:off x="7364229" y="4601905"/>
              <a:ext cx="164012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計画整備部</a:t>
              </a:r>
            </a:p>
          </p:txBody>
        </p:sp>
        <p:sp>
          <p:nvSpPr>
            <p:cNvPr id="59" name="正方形/長方形 58"/>
            <p:cNvSpPr/>
            <p:nvPr/>
          </p:nvSpPr>
          <p:spPr>
            <a:xfrm>
              <a:off x="7353322" y="4086929"/>
              <a:ext cx="1651027"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営業推進室</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0" name="正方形/長方形 59"/>
            <p:cNvSpPr/>
            <p:nvPr/>
          </p:nvSpPr>
          <p:spPr>
            <a:xfrm>
              <a:off x="5545291" y="3569400"/>
              <a:ext cx="1440000" cy="360000"/>
            </a:xfrm>
            <a:prstGeom prst="rect">
              <a:avLst/>
            </a:prstGeom>
            <a:solidFill>
              <a:sysClr val="window" lastClr="FFFFFF"/>
            </a:solid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大阪港湾局</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61" name="正方形/長方形 60"/>
            <p:cNvSpPr/>
            <p:nvPr/>
          </p:nvSpPr>
          <p:spPr>
            <a:xfrm>
              <a:off x="7364229" y="5100005"/>
              <a:ext cx="1640120" cy="360000"/>
            </a:xfrm>
            <a:prstGeom prst="rect">
              <a:avLst/>
            </a:prstGeom>
            <a:noFill/>
            <a:ln w="12700" cap="flat" cmpd="sng" algn="ctr">
              <a:solidFill>
                <a:schemeClr val="tx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泉州港湾・海岸部</a:t>
              </a:r>
              <a:endPar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2" name="直線コネクタ 61"/>
            <p:cNvCxnSpPr>
              <a:stCxn id="57" idx="1"/>
              <a:endCxn id="60" idx="3"/>
            </p:cNvCxnSpPr>
            <p:nvPr/>
          </p:nvCxnSpPr>
          <p:spPr>
            <a:xfrm flipH="1">
              <a:off x="6985291" y="3749400"/>
              <a:ext cx="3789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7178086" y="4284229"/>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7184229" y="5305471"/>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184229" y="3754163"/>
              <a:ext cx="0" cy="1548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7184229" y="4809464"/>
              <a:ext cx="18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二等辺三角形 66"/>
            <p:cNvSpPr/>
            <p:nvPr/>
          </p:nvSpPr>
          <p:spPr>
            <a:xfrm rot="5400000">
              <a:off x="4374141" y="4376172"/>
              <a:ext cx="1363779" cy="294455"/>
            </a:xfrm>
            <a:prstGeom prst="triangl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角丸四角形 67"/>
            <p:cNvSpPr/>
            <p:nvPr/>
          </p:nvSpPr>
          <p:spPr>
            <a:xfrm>
              <a:off x="957943" y="3375739"/>
              <a:ext cx="3730171" cy="1656000"/>
            </a:xfrm>
            <a:prstGeom prst="roundRect">
              <a:avLst>
                <a:gd name="adj" fmla="val 85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9" name="角丸四角形 68"/>
            <p:cNvSpPr/>
            <p:nvPr/>
          </p:nvSpPr>
          <p:spPr>
            <a:xfrm>
              <a:off x="957943" y="5087564"/>
              <a:ext cx="3730171" cy="529466"/>
            </a:xfrm>
            <a:prstGeom prst="roundRect">
              <a:avLst>
                <a:gd name="adj" fmla="val 199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角丸四角形 69"/>
            <p:cNvSpPr/>
            <p:nvPr/>
          </p:nvSpPr>
          <p:spPr>
            <a:xfrm>
              <a:off x="5364110" y="3429771"/>
              <a:ext cx="3744716" cy="2187259"/>
            </a:xfrm>
            <a:prstGeom prst="roundRect">
              <a:avLst>
                <a:gd name="adj" fmla="val 5515"/>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1" name="四角形吹き出し 70"/>
            <p:cNvSpPr/>
            <p:nvPr/>
          </p:nvSpPr>
          <p:spPr>
            <a:xfrm>
              <a:off x="9240523" y="4241691"/>
              <a:ext cx="2628657" cy="805355"/>
            </a:xfrm>
            <a:prstGeom prst="wedgeRectCallout">
              <a:avLst>
                <a:gd name="adj1" fmla="val -63508"/>
                <a:gd name="adj2" fmla="val 21049"/>
              </a:avLst>
            </a:prstGeom>
            <a:gradFill flip="none" rotWithShape="1">
              <a:gsLst>
                <a:gs pos="35000">
                  <a:schemeClr val="accent2">
                    <a:lumMod val="5000"/>
                    <a:lumOff val="95000"/>
                  </a:schemeClr>
                </a:gs>
                <a:gs pos="80000">
                  <a:schemeClr val="accent2">
                    <a:lumMod val="45000"/>
                    <a:lumOff val="55000"/>
                  </a:schemeClr>
                </a:gs>
                <a:gs pos="90000">
                  <a:schemeClr val="accent2">
                    <a:lumMod val="45000"/>
                    <a:lumOff val="55000"/>
                  </a:schemeClr>
                </a:gs>
                <a:gs pos="100000">
                  <a:schemeClr val="accent2">
                    <a:lumMod val="30000"/>
                    <a:lumOff val="70000"/>
                  </a:schemeClr>
                </a:gs>
              </a:gsLst>
              <a:path path="rect">
                <a:fillToRect l="50000" t="50000" r="50000" b="50000"/>
              </a:path>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事業戦略課</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を新設</a:t>
              </a:r>
              <a:endParaRPr kumimoji="1" lang="ja-JP" altLang="en-US" sz="1800" b="0" i="0" strike="noStrik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grpSp>
        <p:nvGrpSpPr>
          <p:cNvPr id="74" name="グループ化 73"/>
          <p:cNvGrpSpPr/>
          <p:nvPr/>
        </p:nvGrpSpPr>
        <p:grpSpPr>
          <a:xfrm>
            <a:off x="7467223" y="3117834"/>
            <a:ext cx="3268170" cy="3555458"/>
            <a:chOff x="4155262" y="1281885"/>
            <a:chExt cx="4447432" cy="5088809"/>
          </a:xfrm>
        </p:grpSpPr>
        <p:grpSp>
          <p:nvGrpSpPr>
            <p:cNvPr id="75" name="グループ化 74"/>
            <p:cNvGrpSpPr/>
            <p:nvPr/>
          </p:nvGrpSpPr>
          <p:grpSpPr>
            <a:xfrm>
              <a:off x="4210206" y="1281885"/>
              <a:ext cx="4392488" cy="5088809"/>
              <a:chOff x="3500533" y="1472029"/>
              <a:chExt cx="4392488" cy="5088809"/>
            </a:xfrm>
          </p:grpSpPr>
          <p:grpSp>
            <p:nvGrpSpPr>
              <p:cNvPr id="87" name="グループ化 86"/>
              <p:cNvGrpSpPr/>
              <p:nvPr/>
            </p:nvGrpSpPr>
            <p:grpSpPr>
              <a:xfrm>
                <a:off x="3500533" y="1472029"/>
                <a:ext cx="4392488" cy="5088809"/>
                <a:chOff x="2391871" y="1464722"/>
                <a:chExt cx="4392488" cy="5088809"/>
              </a:xfrm>
            </p:grpSpPr>
            <p:pic>
              <p:nvPicPr>
                <p:cNvPr id="89" name="図 88"/>
                <p:cNvPicPr>
                  <a:picLocks noChangeAspect="1"/>
                </p:cNvPicPr>
                <p:nvPr/>
              </p:nvPicPr>
              <p:blipFill rotWithShape="1">
                <a:blip r:embed="rId2"/>
                <a:srcRect l="38231" t="21454" r="28010" b="11743"/>
                <a:stretch/>
              </p:blipFill>
              <p:spPr>
                <a:xfrm>
                  <a:off x="2391871" y="1464722"/>
                  <a:ext cx="4392488" cy="4886787"/>
                </a:xfrm>
                <a:prstGeom prst="rect">
                  <a:avLst/>
                </a:prstGeom>
              </p:spPr>
            </p:pic>
            <p:sp>
              <p:nvSpPr>
                <p:cNvPr id="91" name="楕円 90"/>
                <p:cNvSpPr/>
                <p:nvPr/>
              </p:nvSpPr>
              <p:spPr>
                <a:xfrm rot="2477294">
                  <a:off x="2987791" y="2958329"/>
                  <a:ext cx="1771720" cy="3595202"/>
                </a:xfrm>
                <a:prstGeom prst="ellipse">
                  <a:avLst/>
                </a:prstGeom>
                <a:noFill/>
                <a:ln w="25400" cap="flat" cmpd="sng" algn="ctr">
                  <a:solidFill>
                    <a:sysClr val="windowText" lastClr="000000">
                      <a:lumMod val="75000"/>
                      <a:lumOff val="25000"/>
                    </a:sys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楕円 91"/>
                <p:cNvSpPr/>
                <p:nvPr/>
              </p:nvSpPr>
              <p:spPr>
                <a:xfrm rot="243741">
                  <a:off x="4415276" y="2489355"/>
                  <a:ext cx="984777" cy="780302"/>
                </a:xfrm>
                <a:prstGeom prst="ellipse">
                  <a:avLst/>
                </a:prstGeom>
                <a:noFill/>
                <a:ln w="25400" cap="flat" cmpd="sng" algn="ctr">
                  <a:solidFill>
                    <a:sysClr val="windowText" lastClr="000000">
                      <a:lumMod val="75000"/>
                      <a:lumOff val="25000"/>
                    </a:sys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92"/>
                <p:cNvSpPr/>
                <p:nvPr/>
              </p:nvSpPr>
              <p:spPr>
                <a:xfrm>
                  <a:off x="4279131" y="2728138"/>
                  <a:ext cx="1120361" cy="440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大阪港</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88" name="正方形/長方形 87"/>
              <p:cNvSpPr/>
              <p:nvPr/>
            </p:nvSpPr>
            <p:spPr>
              <a:xfrm>
                <a:off x="4385941" y="4047128"/>
                <a:ext cx="1550474" cy="440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府営</a:t>
                </a: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港湾</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76" name="テキスト ボックス 75"/>
            <p:cNvSpPr txBox="1"/>
            <p:nvPr/>
          </p:nvSpPr>
          <p:spPr>
            <a:xfrm>
              <a:off x="4757214" y="1769873"/>
              <a:ext cx="1337591" cy="792919"/>
            </a:xfrm>
            <a:prstGeom prst="rect">
              <a:avLst/>
            </a:prstGeom>
            <a:solidFill>
              <a:sysClr val="window" lastClr="FFFFFF"/>
            </a:solidFill>
            <a:ln w="12700">
              <a:solidFill>
                <a:sysClr val="windowText" lastClr="00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府域で利用可能な別の岸壁へ迅速に誘導</a:t>
              </a:r>
              <a:endParaRPr kumimoji="1" lang="en-US" altLang="ja-JP" sz="10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左カーブ矢印 76"/>
            <p:cNvSpPr/>
            <p:nvPr/>
          </p:nvSpPr>
          <p:spPr>
            <a:xfrm rot="13261359">
              <a:off x="4973756" y="2096642"/>
              <a:ext cx="780089" cy="2192152"/>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8" name="Freeform 12"/>
            <p:cNvSpPr>
              <a:spLocks/>
            </p:cNvSpPr>
            <p:nvPr/>
          </p:nvSpPr>
          <p:spPr bwMode="auto">
            <a:xfrm>
              <a:off x="4155262" y="3888495"/>
              <a:ext cx="1285604" cy="833126"/>
            </a:xfrm>
            <a:custGeom>
              <a:avLst/>
              <a:gdLst>
                <a:gd name="T0" fmla="*/ 566 w 1131"/>
                <a:gd name="T1" fmla="*/ 252 h 937"/>
                <a:gd name="T2" fmla="*/ 761 w 1131"/>
                <a:gd name="T3" fmla="*/ 0 h 937"/>
                <a:gd name="T4" fmla="*/ 742 w 1131"/>
                <a:gd name="T5" fmla="*/ 231 h 937"/>
                <a:gd name="T6" fmla="*/ 963 w 1131"/>
                <a:gd name="T7" fmla="*/ 193 h 937"/>
                <a:gd name="T8" fmla="*/ 875 w 1131"/>
                <a:gd name="T9" fmla="*/ 317 h 937"/>
                <a:gd name="T10" fmla="*/ 1105 w 1131"/>
                <a:gd name="T11" fmla="*/ 353 h 937"/>
                <a:gd name="T12" fmla="*/ 923 w 1131"/>
                <a:gd name="T13" fmla="*/ 454 h 937"/>
                <a:gd name="T14" fmla="*/ 1131 w 1131"/>
                <a:gd name="T15" fmla="*/ 576 h 937"/>
                <a:gd name="T16" fmla="*/ 882 w 1131"/>
                <a:gd name="T17" fmla="*/ 561 h 937"/>
                <a:gd name="T18" fmla="*/ 951 w 1131"/>
                <a:gd name="T19" fmla="*/ 785 h 937"/>
                <a:gd name="T20" fmla="*/ 735 w 1131"/>
                <a:gd name="T21" fmla="*/ 627 h 937"/>
                <a:gd name="T22" fmla="*/ 694 w 1131"/>
                <a:gd name="T23" fmla="*/ 856 h 937"/>
                <a:gd name="T24" fmla="*/ 552 w 1131"/>
                <a:gd name="T25" fmla="*/ 648 h 937"/>
                <a:gd name="T26" fmla="*/ 445 w 1131"/>
                <a:gd name="T27" fmla="*/ 937 h 937"/>
                <a:gd name="T28" fmla="*/ 404 w 1131"/>
                <a:gd name="T29" fmla="*/ 678 h 937"/>
                <a:gd name="T30" fmla="*/ 250 w 1131"/>
                <a:gd name="T31" fmla="*/ 764 h 937"/>
                <a:gd name="T32" fmla="*/ 297 w 1131"/>
                <a:gd name="T33" fmla="*/ 604 h 937"/>
                <a:gd name="T34" fmla="*/ 7 w 1131"/>
                <a:gd name="T35" fmla="*/ 633 h 937"/>
                <a:gd name="T36" fmla="*/ 196 w 1131"/>
                <a:gd name="T37" fmla="*/ 511 h 937"/>
                <a:gd name="T38" fmla="*/ 0 w 1131"/>
                <a:gd name="T39" fmla="*/ 374 h 937"/>
                <a:gd name="T40" fmla="*/ 243 w 1131"/>
                <a:gd name="T41" fmla="*/ 330 h 937"/>
                <a:gd name="T42" fmla="*/ 20 w 1131"/>
                <a:gd name="T43" fmla="*/ 100 h 937"/>
                <a:gd name="T44" fmla="*/ 383 w 1131"/>
                <a:gd name="T45" fmla="*/ 274 h 937"/>
                <a:gd name="T46" fmla="*/ 438 w 1131"/>
                <a:gd name="T47" fmla="*/ 100 h 937"/>
                <a:gd name="T48" fmla="*/ 566 w 1131"/>
                <a:gd name="T49" fmla="*/ 252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1" h="937">
                  <a:moveTo>
                    <a:pt x="566" y="252"/>
                  </a:moveTo>
                  <a:lnTo>
                    <a:pt x="761" y="0"/>
                  </a:lnTo>
                  <a:lnTo>
                    <a:pt x="742" y="231"/>
                  </a:lnTo>
                  <a:lnTo>
                    <a:pt x="963" y="193"/>
                  </a:lnTo>
                  <a:lnTo>
                    <a:pt x="875" y="317"/>
                  </a:lnTo>
                  <a:lnTo>
                    <a:pt x="1105" y="353"/>
                  </a:lnTo>
                  <a:lnTo>
                    <a:pt x="923" y="454"/>
                  </a:lnTo>
                  <a:lnTo>
                    <a:pt x="1131" y="576"/>
                  </a:lnTo>
                  <a:lnTo>
                    <a:pt x="882" y="561"/>
                  </a:lnTo>
                  <a:lnTo>
                    <a:pt x="951" y="785"/>
                  </a:lnTo>
                  <a:lnTo>
                    <a:pt x="735" y="627"/>
                  </a:lnTo>
                  <a:lnTo>
                    <a:pt x="694" y="856"/>
                  </a:lnTo>
                  <a:lnTo>
                    <a:pt x="552" y="648"/>
                  </a:lnTo>
                  <a:lnTo>
                    <a:pt x="445" y="937"/>
                  </a:lnTo>
                  <a:lnTo>
                    <a:pt x="404" y="678"/>
                  </a:lnTo>
                  <a:lnTo>
                    <a:pt x="250" y="764"/>
                  </a:lnTo>
                  <a:lnTo>
                    <a:pt x="297" y="604"/>
                  </a:lnTo>
                  <a:lnTo>
                    <a:pt x="7" y="633"/>
                  </a:lnTo>
                  <a:lnTo>
                    <a:pt x="196" y="511"/>
                  </a:lnTo>
                  <a:lnTo>
                    <a:pt x="0" y="374"/>
                  </a:lnTo>
                  <a:lnTo>
                    <a:pt x="243" y="330"/>
                  </a:lnTo>
                  <a:lnTo>
                    <a:pt x="20" y="100"/>
                  </a:lnTo>
                  <a:lnTo>
                    <a:pt x="383" y="274"/>
                  </a:lnTo>
                  <a:lnTo>
                    <a:pt x="438" y="100"/>
                  </a:lnTo>
                  <a:lnTo>
                    <a:pt x="566" y="2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岸壁被災</a:t>
              </a:r>
              <a:endParaRPr kumimoji="0" lang="ja-JP" altLang="en-US" sz="12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79" name="グループ化 78"/>
            <p:cNvGrpSpPr/>
            <p:nvPr/>
          </p:nvGrpSpPr>
          <p:grpSpPr>
            <a:xfrm rot="20472133">
              <a:off x="5886248" y="2871683"/>
              <a:ext cx="1649148" cy="2322185"/>
              <a:chOff x="1467273" y="3770666"/>
              <a:chExt cx="1649148" cy="2322185"/>
            </a:xfrm>
          </p:grpSpPr>
          <p:sp>
            <p:nvSpPr>
              <p:cNvPr id="85" name="左カーブ矢印 84"/>
              <p:cNvSpPr/>
              <p:nvPr/>
            </p:nvSpPr>
            <p:spPr>
              <a:xfrm rot="2574979" flipV="1">
                <a:off x="2252325" y="3770666"/>
                <a:ext cx="864096" cy="2322185"/>
              </a:xfrm>
              <a:prstGeom prst="curved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86" name="図 85"/>
              <p:cNvPicPr>
                <a:picLocks noChangeAspect="1"/>
              </p:cNvPicPr>
              <p:nvPr/>
            </p:nvPicPr>
            <p:blipFill rotWithShape="1">
              <a:blip r:embed="rId3"/>
              <a:srcRect t="50101" r="59131"/>
              <a:stretch/>
            </p:blipFill>
            <p:spPr>
              <a:xfrm rot="350073">
                <a:off x="1467273" y="4797329"/>
                <a:ext cx="718804" cy="884793"/>
              </a:xfrm>
              <a:prstGeom prst="rect">
                <a:avLst/>
              </a:prstGeom>
            </p:spPr>
          </p:pic>
        </p:grpSp>
        <p:sp>
          <p:nvSpPr>
            <p:cNvPr id="80" name="テキスト ボックス 79"/>
            <p:cNvSpPr txBox="1"/>
            <p:nvPr/>
          </p:nvSpPr>
          <p:spPr>
            <a:xfrm>
              <a:off x="5943223" y="4957629"/>
              <a:ext cx="1003554" cy="363422"/>
            </a:xfrm>
            <a:prstGeom prst="rect">
              <a:avLst/>
            </a:prstGeom>
            <a:solidFill>
              <a:sysClr val="window" lastClr="FFFFFF"/>
            </a:solidFill>
            <a:ln w="12700">
              <a:solidFill>
                <a:sysClr val="windowText" lastClr="0000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相互応援</a:t>
              </a:r>
              <a:endParaRPr kumimoji="1" lang="en-US" altLang="ja-JP"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1" name="グループ化 80"/>
            <p:cNvGrpSpPr/>
            <p:nvPr/>
          </p:nvGrpSpPr>
          <p:grpSpPr>
            <a:xfrm>
              <a:off x="7312617" y="2192056"/>
              <a:ext cx="502599" cy="4154516"/>
              <a:chOff x="7312617" y="2192056"/>
              <a:chExt cx="502599" cy="4154516"/>
            </a:xfrm>
          </p:grpSpPr>
          <p:sp>
            <p:nvSpPr>
              <p:cNvPr id="82" name="上下矢印 81"/>
              <p:cNvSpPr/>
              <p:nvPr/>
            </p:nvSpPr>
            <p:spPr>
              <a:xfrm rot="1645842">
                <a:off x="7349300" y="2192056"/>
                <a:ext cx="431108" cy="4154516"/>
              </a:xfrm>
              <a:prstGeom prst="upDownArrow">
                <a:avLst>
                  <a:gd name="adj1" fmla="val 49990"/>
                  <a:gd name="adj2" fmla="val 50000"/>
                </a:avLst>
              </a:prstGeom>
              <a:solidFill>
                <a:srgbClr val="FFFF00"/>
              </a:solidFill>
              <a:ln w="3175"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75"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テキスト ボックス 82"/>
              <p:cNvSpPr txBox="1"/>
              <p:nvPr/>
            </p:nvSpPr>
            <p:spPr>
              <a:xfrm rot="1610975">
                <a:off x="7312617" y="3646420"/>
                <a:ext cx="502599" cy="124579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府域全体</a:t>
                </a:r>
                <a:endPar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sp>
        <p:nvSpPr>
          <p:cNvPr id="94" name="正方形/長方形 93"/>
          <p:cNvSpPr/>
          <p:nvPr/>
        </p:nvSpPr>
        <p:spPr>
          <a:xfrm>
            <a:off x="9501561" y="3114889"/>
            <a:ext cx="1251637" cy="276999"/>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w="0"/>
                <a:solidFill>
                  <a:prstClr val="black"/>
                </a:solidFill>
                <a:effectLst/>
                <a:uLnTx/>
                <a:uFillTx/>
                <a:latin typeface="Calibri" panose="020F0502020204030204"/>
                <a:ea typeface="ＭＳ Ｐゴシック" panose="020B0600070205080204" pitchFamily="50" charset="-128"/>
                <a:cs typeface="+mn-cs"/>
              </a:rPr>
              <a:t>イメージ図</a:t>
            </a:r>
            <a:endParaRPr kumimoji="1" lang="ja-JP" altLang="en-US" sz="1200" b="1" i="0" u="none" strike="noStrike" kern="0" cap="none" spc="0" normalizeH="0" baseline="0" noProof="0" dirty="0">
              <a:ln w="0"/>
              <a:solidFill>
                <a:prstClr val="black"/>
              </a:solidFill>
              <a:effectLst/>
              <a:uLnTx/>
              <a:uFillTx/>
              <a:latin typeface="Calibri" panose="020F0502020204030204"/>
              <a:ea typeface="ＭＳ Ｐゴシック" panose="020B0600070205080204" pitchFamily="50" charset="-128"/>
              <a:cs typeface="+mn-cs"/>
            </a:endParaRPr>
          </a:p>
        </p:txBody>
      </p:sp>
      <p:sp>
        <p:nvSpPr>
          <p:cNvPr id="2" name="テキスト ボックス 1"/>
          <p:cNvSpPr txBox="1"/>
          <p:nvPr/>
        </p:nvSpPr>
        <p:spPr>
          <a:xfrm>
            <a:off x="5174462" y="6972277"/>
            <a:ext cx="5757338"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※BCP</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計画・・・</a:t>
            </a: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Business Continuity Plan</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（ビジネスコンティニュイティープラン）</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の略で、不測の事態が発生しても、重要な業務を中断させない、</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または中断しても可能な限り短い期間で復旧させるための方針、</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体制、手順、リスク分析の結果等を示した文書のこと</a:t>
            </a:r>
            <a:endPar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7" name="テキスト ボックス 6"/>
          <p:cNvSpPr txBox="1"/>
          <p:nvPr/>
        </p:nvSpPr>
        <p:spPr>
          <a:xfrm>
            <a:off x="6648822" y="10085606"/>
            <a:ext cx="175220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Ｒ２</a:t>
            </a:r>
            <a:r>
              <a:rPr kumimoji="1" lang="en-US" altLang="ja-JP"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.10</a:t>
            </a:r>
            <a:r>
              <a:rPr kumimoji="1" lang="ja-JP" altLang="en-US" sz="1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月～</a:t>
            </a: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p:cNvSpPr txBox="1"/>
          <p:nvPr/>
        </p:nvSpPr>
        <p:spPr>
          <a:xfrm>
            <a:off x="8927757" y="10912719"/>
            <a:ext cx="23852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strike="noStrike" kern="1200" cap="none" spc="0" normalizeH="0" noProof="0" dirty="0" smtClean="0">
                <a:ln>
                  <a:noFill/>
                </a:ln>
                <a:effectLst/>
                <a:uLnTx/>
                <a:uFillTx/>
                <a:latin typeface="Meiryo UI" panose="020B0604030504040204" pitchFamily="50" charset="-128"/>
                <a:ea typeface="Meiryo UI" panose="020B0604030504040204" pitchFamily="50" charset="-128"/>
                <a:cs typeface="+mn-cs"/>
              </a:rPr>
              <a:t>（</a:t>
            </a:r>
            <a:r>
              <a:rPr kumimoji="1" lang="en-US" altLang="ja-JP" sz="1800" b="0" i="0" strike="noStrike" kern="1200" cap="none" spc="0" normalizeH="0" noProof="0" dirty="0" smtClean="0">
                <a:ln>
                  <a:noFill/>
                </a:ln>
                <a:effectLst/>
                <a:uLnTx/>
                <a:uFillTx/>
                <a:latin typeface="Meiryo UI" panose="020B0604030504040204" pitchFamily="50" charset="-128"/>
                <a:ea typeface="Meiryo UI" panose="020B0604030504040204" pitchFamily="50" charset="-128"/>
                <a:cs typeface="+mn-cs"/>
              </a:rPr>
              <a:t>R3.4</a:t>
            </a:r>
            <a:r>
              <a:rPr kumimoji="1" lang="ja-JP" altLang="en-US" sz="1800" b="0" i="0" strike="noStrike" kern="1200" cap="none" spc="0" normalizeH="0" noProof="0" dirty="0" smtClean="0">
                <a:ln>
                  <a:noFill/>
                </a:ln>
                <a:effectLst/>
                <a:uLnTx/>
                <a:uFillTx/>
                <a:latin typeface="Meiryo UI" panose="020B0604030504040204" pitchFamily="50" charset="-128"/>
                <a:ea typeface="Meiryo UI" panose="020B0604030504040204" pitchFamily="50" charset="-128"/>
                <a:cs typeface="+mn-cs"/>
              </a:rPr>
              <a:t>月～）</a:t>
            </a:r>
            <a:endParaRPr kumimoji="1" lang="ja-JP" altLang="en-US" sz="1800" b="0" i="0" strike="noStrike" kern="1200" cap="none" spc="0" normalizeH="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086168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4687" y="0"/>
            <a:ext cx="9782628" cy="963314"/>
          </a:xfrm>
          <a:solidFill>
            <a:schemeClr val="bg1">
              <a:lumMod val="85000"/>
            </a:schemeClr>
          </a:solidFill>
        </p:spPr>
        <p:txBody>
          <a:bodyPr tIns="0" bIns="0">
            <a:normAutofit/>
          </a:bodyPr>
          <a:lstStyle/>
          <a:p>
            <a:r>
              <a:rPr lang="ja-JP" altLang="en-US" sz="3200" b="1" dirty="0">
                <a:latin typeface="ＭＳ Ｐ明朝" panose="02020600040205080304" pitchFamily="18" charset="-128"/>
                <a:ea typeface="ＭＳ Ｐ明朝" panose="02020600040205080304" pitchFamily="18" charset="-128"/>
              </a:rPr>
              <a:t>　４　ロードマップ</a:t>
            </a:r>
            <a:endParaRPr kumimoji="1" lang="ja-JP" altLang="en-US" sz="3200" b="1" dirty="0">
              <a:latin typeface="ＭＳ Ｐ明朝" panose="02020600040205080304" pitchFamily="18" charset="-128"/>
              <a:ea typeface="ＭＳ Ｐ明朝" panose="02020600040205080304" pitchFamily="18" charset="-128"/>
            </a:endParaRPr>
          </a:p>
        </p:txBody>
      </p:sp>
      <p:graphicFrame>
        <p:nvGraphicFramePr>
          <p:cNvPr id="29" name="表 28"/>
          <p:cNvGraphicFramePr>
            <a:graphicFrameLocks noGrp="1"/>
          </p:cNvGraphicFramePr>
          <p:nvPr>
            <p:extLst/>
          </p:nvPr>
        </p:nvGraphicFramePr>
        <p:xfrm>
          <a:off x="1204686" y="1190171"/>
          <a:ext cx="9782628" cy="14717486"/>
        </p:xfrm>
        <a:graphic>
          <a:graphicData uri="http://schemas.openxmlformats.org/drawingml/2006/table">
            <a:tbl>
              <a:tblPr firstRow="1" bandRow="1">
                <a:tableStyleId>{5C22544A-7EE6-4342-B048-85BDC9FD1C3A}</a:tableStyleId>
              </a:tblPr>
              <a:tblGrid>
                <a:gridCol w="3260876">
                  <a:extLst>
                    <a:ext uri="{9D8B030D-6E8A-4147-A177-3AD203B41FA5}">
                      <a16:colId xmlns:a16="http://schemas.microsoft.com/office/drawing/2014/main" val="193361344"/>
                    </a:ext>
                  </a:extLst>
                </a:gridCol>
                <a:gridCol w="3260876">
                  <a:extLst>
                    <a:ext uri="{9D8B030D-6E8A-4147-A177-3AD203B41FA5}">
                      <a16:colId xmlns:a16="http://schemas.microsoft.com/office/drawing/2014/main" val="183603928"/>
                    </a:ext>
                  </a:extLst>
                </a:gridCol>
                <a:gridCol w="3260876">
                  <a:extLst>
                    <a:ext uri="{9D8B030D-6E8A-4147-A177-3AD203B41FA5}">
                      <a16:colId xmlns:a16="http://schemas.microsoft.com/office/drawing/2014/main" val="3286725303"/>
                    </a:ext>
                  </a:extLst>
                </a:gridCol>
              </a:tblGrid>
              <a:tr h="649303">
                <a:tc>
                  <a:txBody>
                    <a:bodyPr/>
                    <a:lstStyle/>
                    <a:p>
                      <a:pPr algn="ct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短　　期</a:t>
                      </a:r>
                    </a:p>
                    <a:p>
                      <a:pPr algn="ct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　令和２年</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(2020</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年</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)10</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月～</a:t>
                      </a:r>
                    </a:p>
                  </a:txBody>
                  <a:tcPr anchor="ctr"/>
                </a:tc>
                <a:tc>
                  <a:txBody>
                    <a:bodyPr/>
                    <a:lstStyle/>
                    <a:p>
                      <a:pPr algn="ct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中　　期</a:t>
                      </a:r>
                    </a:p>
                    <a:p>
                      <a:pPr algn="ct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　令和３年</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(2021</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年</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４月～</a:t>
                      </a:r>
                    </a:p>
                  </a:txBody>
                  <a:tcPr anchor="ctr"/>
                </a:tc>
                <a:tc>
                  <a:txBody>
                    <a:bodyPr/>
                    <a:lstStyle/>
                    <a:p>
                      <a:pPr algn="ctr"/>
                      <a:r>
                        <a:rPr kumimoji="1" lang="zh-TW" altLang="en-US" sz="1600" b="0" dirty="0" smtClean="0">
                          <a:solidFill>
                            <a:schemeClr val="tx1"/>
                          </a:solidFill>
                          <a:latin typeface="ＭＳ Ｐ明朝" panose="02020600040205080304" pitchFamily="18" charset="-128"/>
                          <a:ea typeface="ＭＳ Ｐ明朝" panose="02020600040205080304" pitchFamily="18" charset="-128"/>
                        </a:rPr>
                        <a:t>長</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　　</a:t>
                      </a:r>
                      <a:r>
                        <a:rPr kumimoji="1" lang="zh-TW" altLang="en-US" sz="1600" b="0" dirty="0" smtClean="0">
                          <a:solidFill>
                            <a:schemeClr val="tx1"/>
                          </a:solidFill>
                          <a:latin typeface="ＭＳ Ｐ明朝" panose="02020600040205080304" pitchFamily="18" charset="-128"/>
                          <a:ea typeface="ＭＳ Ｐ明朝" panose="02020600040205080304" pitchFamily="18" charset="-128"/>
                        </a:rPr>
                        <a:t>期</a:t>
                      </a:r>
                    </a:p>
                    <a:p>
                      <a:pPr algn="ctr"/>
                      <a:r>
                        <a:rPr kumimoji="1" lang="zh-TW" altLang="en-US" sz="1600" b="0" dirty="0" smtClean="0">
                          <a:solidFill>
                            <a:schemeClr val="tx1"/>
                          </a:solidFill>
                          <a:latin typeface="ＭＳ Ｐ明朝" panose="02020600040205080304" pitchFamily="18" charset="-128"/>
                          <a:ea typeface="ＭＳ Ｐ明朝" panose="02020600040205080304" pitchFamily="18" charset="-128"/>
                        </a:rPr>
                        <a:t>　</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2020</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年代後半</a:t>
                      </a:r>
                      <a:endParaRPr kumimoji="1" lang="zh-TW" altLang="en-US" sz="1600" b="0" dirty="0" smtClean="0">
                        <a:solidFill>
                          <a:schemeClr val="tx1"/>
                        </a:solidFill>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val="443736382"/>
                  </a:ext>
                </a:extLst>
              </a:tr>
              <a:tr h="14068183">
                <a:tc>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07080543"/>
                  </a:ext>
                </a:extLst>
              </a:tr>
            </a:tbl>
          </a:graphicData>
        </a:graphic>
      </p:graphicFrame>
      <p:sp>
        <p:nvSpPr>
          <p:cNvPr id="30" name="フッター プレースホルダー 2"/>
          <p:cNvSpPr>
            <a:spLocks noGrp="1"/>
          </p:cNvSpPr>
          <p:nvPr>
            <p:ph type="ftr" sz="quarter" idx="11"/>
          </p:nvPr>
        </p:nvSpPr>
        <p:spPr>
          <a:xfrm>
            <a:off x="4038600" y="15804536"/>
            <a:ext cx="4114800" cy="432653"/>
          </a:xfrm>
        </p:spPr>
        <p:txBody>
          <a:bodyPr anchor="b" anchorCtr="1"/>
          <a:lstStyle/>
          <a:p>
            <a:r>
              <a:rPr kumimoji="1" lang="en-US" altLang="ja-JP" dirty="0" smtClean="0"/>
              <a:t>20</a:t>
            </a:r>
            <a:endParaRPr kumimoji="1" lang="ja-JP" altLang="en-US" dirty="0"/>
          </a:p>
        </p:txBody>
      </p:sp>
      <p:sp>
        <p:nvSpPr>
          <p:cNvPr id="47" name="テキスト ボックス 46"/>
          <p:cNvSpPr txBox="1"/>
          <p:nvPr/>
        </p:nvSpPr>
        <p:spPr>
          <a:xfrm>
            <a:off x="1141598" y="13109569"/>
            <a:ext cx="3944751" cy="307777"/>
          </a:xfrm>
          <a:prstGeom prst="rect">
            <a:avLst/>
          </a:prstGeom>
          <a:solidFill>
            <a:schemeClr val="accent4">
              <a:lumMod val="60000"/>
              <a:lumOff val="40000"/>
            </a:schemeClr>
          </a:solidFill>
          <a:ln w="25400" cmpd="dbl">
            <a:solidFill>
              <a:schemeClr val="tx1"/>
            </a:solidFill>
          </a:ln>
        </p:spPr>
        <p:txBody>
          <a:bodyPr wrap="square" rtlCol="0" anchor="ctr" anchorCtr="0">
            <a:spAutoFit/>
          </a:bodyPr>
          <a:lstStyle/>
          <a:p>
            <a:r>
              <a:rPr kumimoji="1" lang="ja-JP" altLang="en-US" sz="1400" dirty="0">
                <a:latin typeface="Meiryo UI" panose="020B0604030504040204" pitchFamily="50" charset="-128"/>
                <a:ea typeface="Meiryo UI" panose="020B0604030504040204" pitchFamily="50" charset="-128"/>
              </a:rPr>
              <a:t>⑷　クリーンでグリーンな大阪</a:t>
            </a:r>
            <a:r>
              <a:rPr kumimoji="1" lang="ja-JP" altLang="en-US" sz="1400" dirty="0" smtClean="0">
                <a:latin typeface="Meiryo UI" panose="020B0604030504040204" pitchFamily="50" charset="-128"/>
                <a:ea typeface="Meiryo UI" panose="020B0604030504040204" pitchFamily="50" charset="-128"/>
              </a:rPr>
              <a:t>“みなと</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（環境）</a:t>
            </a:r>
          </a:p>
        </p:txBody>
      </p:sp>
      <p:sp>
        <p:nvSpPr>
          <p:cNvPr id="48" name="テキスト ボックス 47"/>
          <p:cNvSpPr txBox="1"/>
          <p:nvPr/>
        </p:nvSpPr>
        <p:spPr>
          <a:xfrm>
            <a:off x="1141599" y="1968136"/>
            <a:ext cx="3024000" cy="307777"/>
          </a:xfrm>
          <a:prstGeom prst="rect">
            <a:avLst/>
          </a:prstGeom>
          <a:solidFill>
            <a:schemeClr val="accent4">
              <a:lumMod val="60000"/>
              <a:lumOff val="40000"/>
            </a:schemeClr>
          </a:solidFill>
          <a:ln w="25400" cmpd="dbl">
            <a:solidFill>
              <a:schemeClr val="tx1"/>
            </a:solidFill>
          </a:ln>
        </p:spPr>
        <p:txBody>
          <a:bodyPr wrap="square" rtlCol="0" anchor="ctr" anchorCtr="0">
            <a:spAutoFit/>
          </a:bodyPr>
          <a:lstStyle/>
          <a:p>
            <a:r>
              <a:rPr kumimoji="1" lang="ja-JP" altLang="en-US" sz="1400" dirty="0" smtClean="0">
                <a:latin typeface="Meiryo UI" panose="020B0604030504040204" pitchFamily="50" charset="-128"/>
                <a:ea typeface="Meiryo UI" panose="020B0604030504040204" pitchFamily="50" charset="-128"/>
              </a:rPr>
              <a:t>⑴　モノの交流を増やす（港湾物流）</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1141599" y="8231422"/>
            <a:ext cx="3780000" cy="317067"/>
          </a:xfrm>
          <a:prstGeom prst="rect">
            <a:avLst/>
          </a:prstGeom>
          <a:solidFill>
            <a:schemeClr val="accent4">
              <a:lumMod val="60000"/>
              <a:lumOff val="40000"/>
            </a:schemeClr>
          </a:solidFill>
          <a:ln w="25400" cmpd="dbl">
            <a:solidFill>
              <a:schemeClr val="tx1"/>
            </a:solidFill>
          </a:ln>
        </p:spPr>
        <p:txBody>
          <a:bodyPr wrap="square" rtlCol="0" anchor="ctr" anchorCtr="0">
            <a:spAutoFit/>
          </a:bodyPr>
          <a:lstStyle/>
          <a:p>
            <a:r>
              <a:rPr kumimoji="1" lang="ja-JP" altLang="en-US" sz="1400" dirty="0">
                <a:latin typeface="Meiryo UI" panose="020B0604030504040204" pitchFamily="50" charset="-128"/>
                <a:ea typeface="Meiryo UI" panose="020B0604030504040204" pitchFamily="50" charset="-128"/>
              </a:rPr>
              <a:t>⑵　ヒトの交流により賑わう（クルーズ・まちづくり） </a:t>
            </a:r>
          </a:p>
        </p:txBody>
      </p:sp>
      <p:sp>
        <p:nvSpPr>
          <p:cNvPr id="50" name="テキスト ボックス 49"/>
          <p:cNvSpPr txBox="1"/>
          <p:nvPr/>
        </p:nvSpPr>
        <p:spPr>
          <a:xfrm>
            <a:off x="1141598" y="10185099"/>
            <a:ext cx="3544701" cy="307777"/>
          </a:xfrm>
          <a:prstGeom prst="rect">
            <a:avLst/>
          </a:prstGeom>
          <a:solidFill>
            <a:schemeClr val="accent4">
              <a:lumMod val="60000"/>
              <a:lumOff val="40000"/>
            </a:schemeClr>
          </a:solidFill>
          <a:ln w="25400" cmpd="dbl">
            <a:solidFill>
              <a:schemeClr val="tx1"/>
            </a:solidFill>
          </a:ln>
        </p:spPr>
        <p:txBody>
          <a:bodyPr wrap="square" rtlCol="0" anchor="ctr" anchorCtr="0">
            <a:spAutoFit/>
          </a:bodyPr>
          <a:lstStyle/>
          <a:p>
            <a:r>
              <a:rPr kumimoji="1" lang="ja-JP" altLang="en-US" sz="1400" dirty="0">
                <a:latin typeface="Meiryo UI" panose="020B0604030504040204" pitchFamily="50" charset="-128"/>
                <a:ea typeface="Meiryo UI" panose="020B0604030504040204" pitchFamily="50" charset="-128"/>
              </a:rPr>
              <a:t>⑶　安全で安心な大阪</a:t>
            </a:r>
            <a:r>
              <a:rPr kumimoji="1" lang="ja-JP" altLang="en-US" sz="1400" dirty="0" smtClean="0">
                <a:latin typeface="Meiryo UI" panose="020B0604030504040204" pitchFamily="50" charset="-128"/>
                <a:ea typeface="Meiryo UI" panose="020B0604030504040204" pitchFamily="50" charset="-128"/>
              </a:rPr>
              <a:t>“みなと</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（防災）</a:t>
            </a:r>
          </a:p>
        </p:txBody>
      </p:sp>
      <p:sp>
        <p:nvSpPr>
          <p:cNvPr id="26" name="角丸四角形 25"/>
          <p:cNvSpPr/>
          <p:nvPr/>
        </p:nvSpPr>
        <p:spPr>
          <a:xfrm>
            <a:off x="1204958" y="11121050"/>
            <a:ext cx="2791583" cy="318699"/>
          </a:xfrm>
          <a:prstGeom prst="roundRect">
            <a:avLst>
              <a:gd name="adj" fmla="val 545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kumimoji="1" lang="ja-JP" altLang="en-US" sz="1400" b="1" dirty="0" smtClean="0">
                <a:solidFill>
                  <a:schemeClr val="tx1"/>
                </a:solidFill>
                <a:latin typeface="Meiryo UI" panose="020B0604030504040204" pitchFamily="50" charset="-128"/>
                <a:ea typeface="Meiryo UI" panose="020B0604030504040204" pitchFamily="50" charset="-128"/>
              </a:rPr>
              <a:t>・埋立地における浸水対策</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53" name="右矢印 52"/>
          <p:cNvSpPr/>
          <p:nvPr/>
        </p:nvSpPr>
        <p:spPr>
          <a:xfrm>
            <a:off x="1210169" y="2780740"/>
            <a:ext cx="8412802"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◆主航路の増深・拡幅（</a:t>
            </a:r>
            <a:r>
              <a:rPr kumimoji="1" lang="en-US" altLang="ja-JP" sz="1400" dirty="0" smtClean="0">
                <a:solidFill>
                  <a:schemeClr val="tx1"/>
                </a:solidFill>
                <a:latin typeface="Meiryo UI" panose="020B0604030504040204" pitchFamily="50" charset="-128"/>
                <a:ea typeface="Meiryo UI" panose="020B0604030504040204" pitchFamily="50" charset="-128"/>
              </a:rPr>
              <a:t>R8d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4" name="右矢印 53"/>
          <p:cNvSpPr/>
          <p:nvPr/>
        </p:nvSpPr>
        <p:spPr>
          <a:xfrm>
            <a:off x="1200802" y="3185556"/>
            <a:ext cx="8422169"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C12</a:t>
            </a:r>
            <a:r>
              <a:rPr kumimoji="1" lang="ja-JP" altLang="en-US" sz="1400" dirty="0" smtClean="0">
                <a:solidFill>
                  <a:schemeClr val="tx1"/>
                </a:solidFill>
                <a:latin typeface="Meiryo UI" panose="020B0604030504040204" pitchFamily="50" charset="-128"/>
                <a:ea typeface="Meiryo UI" panose="020B0604030504040204" pitchFamily="50" charset="-128"/>
              </a:rPr>
              <a:t>荷さばき地の拡張等（</a:t>
            </a:r>
            <a:r>
              <a:rPr kumimoji="1" lang="en-US" altLang="ja-JP" sz="1400" dirty="0" smtClean="0">
                <a:solidFill>
                  <a:schemeClr val="tx1"/>
                </a:solidFill>
                <a:latin typeface="Meiryo UI" panose="020B0604030504040204" pitchFamily="50" charset="-128"/>
                <a:ea typeface="Meiryo UI" panose="020B0604030504040204" pitchFamily="50" charset="-128"/>
              </a:rPr>
              <a:t>R8d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9" name="角丸四角形 58"/>
          <p:cNvSpPr/>
          <p:nvPr/>
        </p:nvSpPr>
        <p:spPr>
          <a:xfrm>
            <a:off x="1201717" y="14214648"/>
            <a:ext cx="3279660" cy="318699"/>
          </a:xfrm>
          <a:prstGeom prst="roundRect">
            <a:avLst>
              <a:gd name="adj" fmla="val 545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kumimoji="1" lang="ja-JP" altLang="en-US"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グリーンアウォード・</a:t>
            </a:r>
            <a:r>
              <a:rPr kumimoji="1" lang="ja-JP" altLang="en-US" sz="1400" b="1" dirty="0" smtClean="0">
                <a:solidFill>
                  <a:schemeClr val="tx1"/>
                </a:solidFill>
                <a:latin typeface="Meiryo UI" panose="020B0604030504040204" pitchFamily="50" charset="-128"/>
                <a:ea typeface="Meiryo UI" panose="020B0604030504040204" pitchFamily="50" charset="-128"/>
              </a:rPr>
              <a:t>プログラム</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p:txBody>
      </p:sp>
      <p:sp>
        <p:nvSpPr>
          <p:cNvPr id="60" name="右矢印 59"/>
          <p:cNvSpPr/>
          <p:nvPr/>
        </p:nvSpPr>
        <p:spPr>
          <a:xfrm>
            <a:off x="1201717" y="14498710"/>
            <a:ext cx="9757427"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◆参加す</a:t>
            </a:r>
            <a:r>
              <a:rPr kumimoji="1" lang="ja-JP" altLang="en-US" sz="1400" dirty="0">
                <a:solidFill>
                  <a:schemeClr val="tx1"/>
                </a:solidFill>
                <a:latin typeface="Meiryo UI" panose="020B0604030504040204" pitchFamily="50" charset="-128"/>
                <a:ea typeface="Meiryo UI" panose="020B0604030504040204" pitchFamily="50" charset="-128"/>
              </a:rPr>
              <a:t>る</a:t>
            </a:r>
            <a:r>
              <a:rPr kumimoji="1" lang="ja-JP" altLang="en-US" sz="1400" dirty="0" smtClean="0">
                <a:solidFill>
                  <a:schemeClr val="tx1"/>
                </a:solidFill>
                <a:latin typeface="Meiryo UI" panose="020B0604030504040204" pitchFamily="50" charset="-128"/>
                <a:ea typeface="Meiryo UI" panose="020B0604030504040204" pitchFamily="50" charset="-128"/>
              </a:rPr>
              <a:t>グリーンアウォード・プログラムを</a:t>
            </a:r>
            <a:r>
              <a:rPr kumimoji="1" lang="ja-JP" altLang="en-US" sz="1400" dirty="0">
                <a:solidFill>
                  <a:schemeClr val="tx1"/>
                </a:solidFill>
                <a:latin typeface="Meiryo UI" panose="020B0604030504040204" pitchFamily="50" charset="-128"/>
                <a:ea typeface="Meiryo UI" panose="020B0604030504040204" pitchFamily="50" charset="-128"/>
              </a:rPr>
              <a:t>通</a:t>
            </a:r>
            <a:r>
              <a:rPr kumimoji="1" lang="ja-JP" altLang="en-US" sz="1400" dirty="0" smtClean="0">
                <a:solidFill>
                  <a:schemeClr val="tx1"/>
                </a:solidFill>
                <a:latin typeface="Meiryo UI" panose="020B0604030504040204" pitchFamily="50" charset="-128"/>
                <a:ea typeface="Meiryo UI" panose="020B0604030504040204" pitchFamily="50" charset="-128"/>
              </a:rPr>
              <a:t>じ、海洋環境保護に取組む船</a:t>
            </a:r>
            <a:r>
              <a:rPr kumimoji="1" lang="ja-JP" altLang="en-US" sz="1400" dirty="0">
                <a:solidFill>
                  <a:schemeClr val="tx1"/>
                </a:solidFill>
                <a:latin typeface="Meiryo UI" panose="020B0604030504040204" pitchFamily="50" charset="-128"/>
                <a:ea typeface="Meiryo UI" panose="020B0604030504040204" pitchFamily="50" charset="-128"/>
              </a:rPr>
              <a:t>会社による</a:t>
            </a:r>
            <a:r>
              <a:rPr kumimoji="1" lang="ja-JP" altLang="en-US" sz="1400" dirty="0" smtClean="0">
                <a:solidFill>
                  <a:schemeClr val="tx1"/>
                </a:solidFill>
                <a:latin typeface="Meiryo UI" panose="020B0604030504040204" pitchFamily="50" charset="-128"/>
                <a:ea typeface="Meiryo UI" panose="020B0604030504040204" pitchFamily="50" charset="-128"/>
              </a:rPr>
              <a:t>利用推進を図る。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3" name="右矢印 62"/>
          <p:cNvSpPr/>
          <p:nvPr/>
        </p:nvSpPr>
        <p:spPr>
          <a:xfrm>
            <a:off x="1200802" y="2354646"/>
            <a:ext cx="9758342"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◆国際コンテナ戦略港湾の取組み（集貨、創貨、競争力強化）</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9" name="右矢印 68"/>
          <p:cNvSpPr/>
          <p:nvPr/>
        </p:nvSpPr>
        <p:spPr>
          <a:xfrm>
            <a:off x="1210169" y="5021866"/>
            <a:ext cx="5084137"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CONPAS</a:t>
            </a:r>
            <a:r>
              <a:rPr kumimoji="1" lang="ja-JP" altLang="en-US" sz="1400" dirty="0" smtClean="0">
                <a:solidFill>
                  <a:schemeClr val="tx1"/>
                </a:solidFill>
                <a:latin typeface="Meiryo UI" panose="020B0604030504040204" pitchFamily="50" charset="-128"/>
                <a:ea typeface="Meiryo UI" panose="020B0604030504040204" pitchFamily="50" charset="-128"/>
              </a:rPr>
              <a:t>導入（</a:t>
            </a:r>
            <a:r>
              <a:rPr kumimoji="1" lang="en-US" altLang="ja-JP" sz="1400" dirty="0" smtClean="0">
                <a:solidFill>
                  <a:schemeClr val="tx1"/>
                </a:solidFill>
                <a:latin typeface="Meiryo UI" panose="020B0604030504040204" pitchFamily="50" charset="-128"/>
                <a:ea typeface="Meiryo UI" panose="020B0604030504040204" pitchFamily="50" charset="-128"/>
              </a:rPr>
              <a:t>R5d</a:t>
            </a:r>
            <a:r>
              <a:rPr kumimoji="1" lang="ja-JP" altLang="en-US" sz="1400" dirty="0" smtClean="0">
                <a:solidFill>
                  <a:schemeClr val="tx1"/>
                </a:solidFill>
                <a:latin typeface="Meiryo UI" panose="020B0604030504040204" pitchFamily="50" charset="-128"/>
                <a:ea typeface="Meiryo UI" panose="020B0604030504040204" pitchFamily="50" charset="-128"/>
              </a:rPr>
              <a:t>導入）</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0" name="右矢印 69"/>
          <p:cNvSpPr/>
          <p:nvPr/>
        </p:nvSpPr>
        <p:spPr>
          <a:xfrm>
            <a:off x="1205302" y="5451813"/>
            <a:ext cx="9734792" cy="504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AI</a:t>
            </a:r>
            <a:r>
              <a:rPr kumimoji="1" lang="ja-JP" altLang="en-US" sz="1400" dirty="0" smtClean="0">
                <a:solidFill>
                  <a:schemeClr val="tx1"/>
                </a:solidFill>
                <a:latin typeface="Meiryo UI" panose="020B0604030504040204" pitchFamily="50" charset="-128"/>
                <a:ea typeface="Meiryo UI" panose="020B0604030504040204" pitchFamily="50" charset="-128"/>
              </a:rPr>
              <a:t>等を活用したターミナルの効率化・最適化</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コンテナラウンドユース</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6" name="右矢印 65"/>
          <p:cNvSpPr/>
          <p:nvPr/>
        </p:nvSpPr>
        <p:spPr>
          <a:xfrm>
            <a:off x="1210169" y="8632153"/>
            <a:ext cx="5811116" cy="504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◆クルーズ客船母港化構想の実現に向けたハード整備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（岸壁</a:t>
            </a:r>
            <a:r>
              <a:rPr kumimoji="1" lang="en-US" altLang="ja-JP" sz="1400" dirty="0">
                <a:solidFill>
                  <a:schemeClr val="tx1"/>
                </a:solidFill>
                <a:latin typeface="Meiryo UI" panose="020B0604030504040204" pitchFamily="50" charset="-128"/>
                <a:ea typeface="Meiryo UI" panose="020B0604030504040204" pitchFamily="50" charset="-128"/>
              </a:rPr>
              <a:t>R</a:t>
            </a:r>
            <a:r>
              <a:rPr kumimoji="1" lang="en-US" altLang="ja-JP" sz="1400" dirty="0">
                <a:solidFill>
                  <a:schemeClr val="tx1"/>
                </a:solidFill>
                <a:uFill>
                  <a:solidFill>
                    <a:srgbClr val="FF0000"/>
                  </a:solidFill>
                </a:uFill>
                <a:latin typeface="Meiryo UI" panose="020B0604030504040204" pitchFamily="50" charset="-128"/>
                <a:ea typeface="Meiryo UI" panose="020B0604030504040204" pitchFamily="50" charset="-128"/>
              </a:rPr>
              <a:t>4d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r>
              <a:rPr kumimoji="1" lang="ja-JP" altLang="en-US" sz="1400" dirty="0">
                <a:solidFill>
                  <a:schemeClr val="tx1"/>
                </a:solidFill>
                <a:latin typeface="Meiryo UI" panose="020B0604030504040204" pitchFamily="50" charset="-128"/>
                <a:ea typeface="Meiryo UI" panose="020B0604030504040204" pitchFamily="50" charset="-128"/>
              </a:rPr>
              <a:t>新ターミナル</a:t>
            </a:r>
            <a:r>
              <a:rPr kumimoji="1" lang="en-US" altLang="ja-JP" sz="1400" dirty="0">
                <a:solidFill>
                  <a:schemeClr val="tx1"/>
                </a:solidFill>
                <a:latin typeface="Meiryo UI" panose="020B0604030504040204" pitchFamily="50" charset="-128"/>
                <a:ea typeface="Meiryo UI" panose="020B0604030504040204" pitchFamily="50" charset="-128"/>
              </a:rPr>
              <a:t>R5d</a:t>
            </a:r>
            <a:r>
              <a:rPr kumimoji="1" lang="ja-JP" altLang="en-US" sz="1400" dirty="0">
                <a:solidFill>
                  <a:schemeClr val="tx1"/>
                </a:solidFill>
                <a:latin typeface="Meiryo UI" panose="020B0604030504040204" pitchFamily="50" charset="-128"/>
                <a:ea typeface="Meiryo UI" panose="020B0604030504040204" pitchFamily="50" charset="-128"/>
              </a:rPr>
              <a:t>完了）</a:t>
            </a:r>
            <a:endParaRPr kumimoji="1" lang="en-US" altLang="ja-JP" sz="2000" dirty="0" smtClean="0">
              <a:solidFill>
                <a:schemeClr val="tx1"/>
              </a:solidFill>
              <a:latin typeface="Meiryo UI" panose="020B0604030504040204" pitchFamily="50" charset="-128"/>
              <a:ea typeface="Meiryo UI" panose="020B0604030504040204" pitchFamily="50" charset="-128"/>
            </a:endParaRPr>
          </a:p>
        </p:txBody>
      </p:sp>
      <p:sp>
        <p:nvSpPr>
          <p:cNvPr id="68" name="右矢印 67"/>
          <p:cNvSpPr/>
          <p:nvPr/>
        </p:nvSpPr>
        <p:spPr>
          <a:xfrm>
            <a:off x="7021285" y="8632153"/>
            <a:ext cx="3937859" cy="504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◆母港化の実現</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1" name="右矢印 70"/>
          <p:cNvSpPr/>
          <p:nvPr/>
        </p:nvSpPr>
        <p:spPr>
          <a:xfrm>
            <a:off x="1206498" y="3610754"/>
            <a:ext cx="6830786" cy="504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◆橋梁</a:t>
            </a:r>
            <a:r>
              <a:rPr kumimoji="1" lang="ja-JP" altLang="en-US" sz="1400" dirty="0">
                <a:solidFill>
                  <a:schemeClr val="tx1"/>
                </a:solidFill>
                <a:latin typeface="Meiryo UI" panose="020B0604030504040204" pitchFamily="50" charset="-128"/>
                <a:ea typeface="Meiryo UI" panose="020B0604030504040204" pitchFamily="50" charset="-128"/>
              </a:rPr>
              <a:t>及び</a:t>
            </a:r>
            <a:r>
              <a:rPr kumimoji="1" lang="ja-JP" altLang="en-US" sz="1400" dirty="0" smtClean="0">
                <a:solidFill>
                  <a:schemeClr val="tx1"/>
                </a:solidFill>
                <a:latin typeface="Meiryo UI" panose="020B0604030504040204" pitchFamily="50" charset="-128"/>
                <a:ea typeface="Meiryo UI" panose="020B0604030504040204" pitchFamily="50" charset="-128"/>
              </a:rPr>
              <a:t>道路</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此花</a:t>
            </a:r>
            <a:r>
              <a:rPr kumimoji="1" lang="ja-JP" altLang="en-US" sz="1400" dirty="0">
                <a:solidFill>
                  <a:schemeClr val="tx1"/>
                </a:solidFill>
                <a:latin typeface="Meiryo UI" panose="020B0604030504040204" pitchFamily="50" charset="-128"/>
                <a:ea typeface="Meiryo UI" panose="020B0604030504040204" pitchFamily="50" charset="-128"/>
              </a:rPr>
              <a:t>大橋、舞洲幹線道路、夢舞大橋、夢洲幹線</a:t>
            </a:r>
            <a:r>
              <a:rPr kumimoji="1" lang="ja-JP" altLang="en-US" sz="1400" dirty="0" smtClean="0">
                <a:solidFill>
                  <a:schemeClr val="tx1"/>
                </a:solidFill>
                <a:latin typeface="Meiryo UI" panose="020B0604030504040204" pitchFamily="50" charset="-128"/>
                <a:ea typeface="Meiryo UI" panose="020B0604030504040204" pitchFamily="50" charset="-128"/>
              </a:rPr>
              <a:t>道路</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の拡幅</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R6d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2" name="右矢印 71"/>
          <p:cNvSpPr/>
          <p:nvPr/>
        </p:nvSpPr>
        <p:spPr>
          <a:xfrm>
            <a:off x="1210169" y="4184401"/>
            <a:ext cx="6827118"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◆臨港鉄道（南ルート）整備</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R6d</a:t>
            </a:r>
            <a:r>
              <a:rPr kumimoji="1" lang="ja-JP" altLang="en-US" sz="1400" dirty="0">
                <a:solidFill>
                  <a:schemeClr val="tx1"/>
                </a:solidFill>
                <a:latin typeface="Meiryo UI" panose="020B0604030504040204" pitchFamily="50" charset="-128"/>
                <a:ea typeface="Meiryo UI" panose="020B0604030504040204" pitchFamily="50" charset="-128"/>
              </a:rPr>
              <a:t>完了</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3" name="右矢印 72"/>
          <p:cNvSpPr/>
          <p:nvPr/>
        </p:nvSpPr>
        <p:spPr>
          <a:xfrm>
            <a:off x="1210169" y="4594003"/>
            <a:ext cx="5811116"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◆コンテナ車整理場の整備（</a:t>
            </a:r>
            <a:r>
              <a:rPr kumimoji="1" lang="en-US" altLang="ja-JP" sz="1400" dirty="0" smtClean="0">
                <a:solidFill>
                  <a:schemeClr val="tx1"/>
                </a:solidFill>
                <a:latin typeface="Meiryo UI" panose="020B0604030504040204" pitchFamily="50" charset="-128"/>
                <a:ea typeface="Meiryo UI" panose="020B0604030504040204" pitchFamily="50" charset="-128"/>
              </a:rPr>
              <a:t>R5d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4" name="右矢印 73"/>
          <p:cNvSpPr/>
          <p:nvPr/>
        </p:nvSpPr>
        <p:spPr>
          <a:xfrm>
            <a:off x="8037284" y="3610962"/>
            <a:ext cx="2934233" cy="504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◆此花大橋の歩道整備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R10d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5" name="右矢印 74"/>
          <p:cNvSpPr/>
          <p:nvPr/>
        </p:nvSpPr>
        <p:spPr>
          <a:xfrm>
            <a:off x="1210170" y="9193268"/>
            <a:ext cx="6816232"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◆夢洲における小型旅客船用桟橋等の整備（</a:t>
            </a:r>
            <a:r>
              <a:rPr kumimoji="1" lang="en-US" altLang="ja-JP" sz="1400" dirty="0" smtClean="0">
                <a:solidFill>
                  <a:schemeClr val="tx1"/>
                </a:solidFill>
                <a:latin typeface="Meiryo UI" panose="020B0604030504040204" pitchFamily="50" charset="-128"/>
                <a:ea typeface="Meiryo UI" panose="020B0604030504040204" pitchFamily="50" charset="-128"/>
              </a:rPr>
              <a:t>R6d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6" name="右矢印 75"/>
          <p:cNvSpPr/>
          <p:nvPr/>
        </p:nvSpPr>
        <p:spPr>
          <a:xfrm>
            <a:off x="8026401" y="9182542"/>
            <a:ext cx="2960913"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◆海上交通ﾈｯﾄﾜｰｸの形成</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78" name="右矢印 77"/>
          <p:cNvSpPr/>
          <p:nvPr/>
        </p:nvSpPr>
        <p:spPr>
          <a:xfrm>
            <a:off x="1210169" y="11403639"/>
            <a:ext cx="9329469"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◆埋立地における浸水対策（</a:t>
            </a:r>
            <a:r>
              <a:rPr kumimoji="1" lang="en-US" altLang="ja-JP" sz="1400" dirty="0" smtClean="0">
                <a:solidFill>
                  <a:schemeClr val="tx1"/>
                </a:solidFill>
                <a:latin typeface="Meiryo UI" panose="020B0604030504040204" pitchFamily="50" charset="-128"/>
                <a:ea typeface="Meiryo UI" panose="020B0604030504040204" pitchFamily="50" charset="-128"/>
              </a:rPr>
              <a:t>R9d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61" name="角丸四角形 60"/>
          <p:cNvSpPr/>
          <p:nvPr/>
        </p:nvSpPr>
        <p:spPr>
          <a:xfrm>
            <a:off x="1163617" y="14875569"/>
            <a:ext cx="3279660" cy="318699"/>
          </a:xfrm>
          <a:prstGeom prst="roundRect">
            <a:avLst>
              <a:gd name="adj" fmla="val 545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・美しく親しみやすい大阪湾の再生</a:t>
            </a:r>
            <a:endParaRPr kumimoji="1" lang="en-US" altLang="ja-JP"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79" name="右矢印 78"/>
          <p:cNvSpPr/>
          <p:nvPr/>
        </p:nvSpPr>
        <p:spPr>
          <a:xfrm>
            <a:off x="1182667" y="15159631"/>
            <a:ext cx="9757427"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◆親水空間や自然再生をめざした水辺空間の整備・保全</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3" name="角丸四角形 82"/>
          <p:cNvSpPr/>
          <p:nvPr/>
        </p:nvSpPr>
        <p:spPr>
          <a:xfrm>
            <a:off x="1210444" y="11758956"/>
            <a:ext cx="2791583" cy="318699"/>
          </a:xfrm>
          <a:prstGeom prst="roundRect">
            <a:avLst>
              <a:gd name="adj" fmla="val 545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b="1" dirty="0" smtClean="0">
                <a:solidFill>
                  <a:schemeClr val="tx1"/>
                </a:solidFill>
                <a:latin typeface="Meiryo UI" panose="020B0604030504040204" pitchFamily="50" charset="-128"/>
                <a:ea typeface="Meiryo UI" panose="020B0604030504040204" pitchFamily="50" charset="-128"/>
              </a:rPr>
              <a:t>沿岸市町における高潮</a:t>
            </a:r>
            <a:r>
              <a:rPr kumimoji="1" lang="ja-JP" altLang="en-US" sz="14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対策</a:t>
            </a:r>
            <a:endPar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4" name="右矢印 83"/>
          <p:cNvSpPr/>
          <p:nvPr/>
        </p:nvSpPr>
        <p:spPr>
          <a:xfrm>
            <a:off x="1210169" y="12070939"/>
            <a:ext cx="9724529"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◆防潮堤等の嵩上げ</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5" name="右矢印 84"/>
          <p:cNvSpPr/>
          <p:nvPr/>
        </p:nvSpPr>
        <p:spPr>
          <a:xfrm>
            <a:off x="1210170" y="12495117"/>
            <a:ext cx="9724530"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◆高潮タイムラインの</a:t>
            </a:r>
            <a:r>
              <a:rPr kumimoji="1" lang="ja-JP" altLang="en-US" sz="1400" dirty="0" smtClean="0">
                <a:solidFill>
                  <a:schemeClr val="tx1"/>
                </a:solidFill>
                <a:latin typeface="Meiryo UI" panose="020B0604030504040204" pitchFamily="50" charset="-128"/>
                <a:ea typeface="Meiryo UI" panose="020B0604030504040204" pitchFamily="50" charset="-128"/>
              </a:rPr>
              <a:t>運用　</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R</a:t>
            </a:r>
            <a:r>
              <a:rPr kumimoji="1" lang="en-US" altLang="ja-JP" sz="1400" dirty="0" smtClean="0">
                <a:solidFill>
                  <a:schemeClr val="tx1"/>
                </a:solidFill>
                <a:latin typeface="Meiryo UI" panose="020B0604030504040204" pitchFamily="50" charset="-128"/>
                <a:ea typeface="Meiryo UI" panose="020B0604030504040204" pitchFamily="50" charset="-128"/>
              </a:rPr>
              <a:t>2d</a:t>
            </a:r>
            <a:r>
              <a:rPr kumimoji="1" lang="ja-JP" altLang="en-US" sz="1400" dirty="0" smtClean="0">
                <a:solidFill>
                  <a:schemeClr val="tx1"/>
                </a:solidFill>
                <a:latin typeface="Meiryo UI" panose="020B0604030504040204" pitchFamily="50" charset="-128"/>
                <a:ea typeface="Meiryo UI" panose="020B0604030504040204" pitchFamily="50" charset="-128"/>
              </a:rPr>
              <a:t>開始</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6" name="右矢印 85"/>
          <p:cNvSpPr/>
          <p:nvPr/>
        </p:nvSpPr>
        <p:spPr>
          <a:xfrm>
            <a:off x="1210169" y="9624659"/>
            <a:ext cx="9734557"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◆沿岸市町のまちづくりと併せた、みなと・海岸のにぎわい創出</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7" name="右矢印 86"/>
          <p:cNvSpPr/>
          <p:nvPr/>
        </p:nvSpPr>
        <p:spPr>
          <a:xfrm>
            <a:off x="1200801" y="6065994"/>
            <a:ext cx="7794051" cy="502868"/>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dirty="0">
                <a:solidFill>
                  <a:schemeClr val="tx1"/>
                </a:solidFill>
                <a:latin typeface="Meiryo UI" panose="020B0604030504040204" pitchFamily="50" charset="-128"/>
                <a:ea typeface="Meiryo UI" panose="020B0604030504040204" pitchFamily="50" charset="-128"/>
              </a:rPr>
              <a:t>夕凪</a:t>
            </a:r>
            <a:r>
              <a:rPr kumimoji="1" lang="en-US" altLang="ja-JP" sz="1400" noProof="0" dirty="0" smtClean="0">
                <a:solidFill>
                  <a:schemeClr val="tx1"/>
                </a:solidFill>
                <a:latin typeface="Meiryo UI" panose="020B0604030504040204" pitchFamily="50" charset="-128"/>
                <a:ea typeface="Meiryo UI" panose="020B0604030504040204" pitchFamily="50" charset="-128"/>
              </a:rPr>
              <a:t>2</a:t>
            </a:r>
            <a:r>
              <a:rPr kumimoji="1" lang="ja-JP" altLang="en-US" sz="1400" noProof="0" dirty="0" smtClean="0">
                <a:solidFill>
                  <a:schemeClr val="tx1"/>
                </a:solidFill>
                <a:latin typeface="Meiryo UI" panose="020B0604030504040204" pitchFamily="50" charset="-128"/>
                <a:ea typeface="Meiryo UI" panose="020B0604030504040204" pitchFamily="50" charset="-128"/>
              </a:rPr>
              <a:t>号岸壁整備</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88" name="右矢印 87"/>
          <p:cNvSpPr/>
          <p:nvPr/>
        </p:nvSpPr>
        <p:spPr>
          <a:xfrm>
            <a:off x="1200802" y="6649827"/>
            <a:ext cx="9727159"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noProof="0" dirty="0" smtClean="0">
                <a:solidFill>
                  <a:schemeClr val="tx1"/>
                </a:solidFill>
                <a:latin typeface="Meiryo UI" panose="020B0604030504040204" pitchFamily="50" charset="-128"/>
                <a:ea typeface="Meiryo UI" panose="020B0604030504040204" pitchFamily="50" charset="-128"/>
              </a:rPr>
              <a:t>汐見沖</a:t>
            </a:r>
            <a:r>
              <a:rPr kumimoji="1" lang="ja-JP" altLang="en-US" sz="1400" noProof="0" dirty="0">
                <a:solidFill>
                  <a:schemeClr val="tx1"/>
                </a:solidFill>
                <a:latin typeface="Meiryo UI" panose="020B0604030504040204" pitchFamily="50" charset="-128"/>
                <a:ea typeface="Meiryo UI" panose="020B0604030504040204" pitchFamily="50" charset="-128"/>
              </a:rPr>
              <a:t>地区</a:t>
            </a:r>
            <a:r>
              <a:rPr kumimoji="1" lang="ja-JP" altLang="en-US" sz="1400" dirty="0" err="1" smtClean="0">
                <a:solidFill>
                  <a:schemeClr val="tx1"/>
                </a:solidFill>
                <a:latin typeface="Meiryo UI" panose="020B0604030504040204" pitchFamily="50" charset="-128"/>
                <a:ea typeface="Meiryo UI" panose="020B0604030504040204" pitchFamily="50" charset="-128"/>
              </a:rPr>
              <a:t>、</a:t>
            </a:r>
            <a:r>
              <a:rPr kumimoji="1" lang="zh-CN" altLang="en-US" sz="1400" dirty="0" smtClean="0">
                <a:solidFill>
                  <a:schemeClr val="tx1"/>
                </a:solidFill>
                <a:latin typeface="Meiryo UI" panose="020B0604030504040204" pitchFamily="50" charset="-128"/>
                <a:ea typeface="Meiryo UI" panose="020B0604030504040204" pitchFamily="50" charset="-128"/>
              </a:rPr>
              <a:t>阪南</a:t>
            </a:r>
            <a:r>
              <a:rPr kumimoji="1" lang="zh-CN" altLang="en-US" sz="1400" dirty="0">
                <a:solidFill>
                  <a:schemeClr val="tx1"/>
                </a:solidFill>
                <a:latin typeface="Meiryo UI" panose="020B0604030504040204" pitchFamily="50" charset="-128"/>
                <a:ea typeface="Meiryo UI" panose="020B0604030504040204" pitchFamily="50" charset="-128"/>
              </a:rPr>
              <a:t>２区</a:t>
            </a:r>
            <a:r>
              <a:rPr kumimoji="1" lang="ja-JP" altLang="en-US" sz="1400" dirty="0" smtClean="0">
                <a:solidFill>
                  <a:schemeClr val="tx1"/>
                </a:solidFill>
                <a:latin typeface="Meiryo UI" panose="020B0604030504040204" pitchFamily="50" charset="-128"/>
                <a:ea typeface="Meiryo UI" panose="020B0604030504040204" pitchFamily="50" charset="-128"/>
              </a:rPr>
              <a:t>のインフラ整備および地元市町等と連携した企業誘致</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89" name="右矢印 88"/>
          <p:cNvSpPr/>
          <p:nvPr/>
        </p:nvSpPr>
        <p:spPr>
          <a:xfrm>
            <a:off x="9010649" y="6066716"/>
            <a:ext cx="1960869" cy="504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noProof="0" dirty="0" smtClean="0">
                <a:solidFill>
                  <a:schemeClr val="tx1"/>
                </a:solidFill>
                <a:latin typeface="Meiryo UI" panose="020B0604030504040204" pitchFamily="50" charset="-128"/>
                <a:ea typeface="Meiryo UI" panose="020B0604030504040204" pitchFamily="50" charset="-128"/>
              </a:rPr>
              <a:t>埠頭再編による内航</a:t>
            </a:r>
            <a:r>
              <a:rPr kumimoji="1" lang="en-US" altLang="ja-JP" sz="1400" noProof="0" dirty="0" err="1" smtClean="0">
                <a:solidFill>
                  <a:schemeClr val="tx1"/>
                </a:solidFill>
                <a:latin typeface="Meiryo UI" panose="020B0604030504040204" pitchFamily="50" charset="-128"/>
                <a:ea typeface="Meiryo UI" panose="020B0604030504040204" pitchFamily="50" charset="-128"/>
              </a:rPr>
              <a:t>RoRo</a:t>
            </a:r>
            <a:r>
              <a:rPr kumimoji="1" lang="ja-JP" altLang="en-US" sz="1400" noProof="0" dirty="0" smtClean="0">
                <a:solidFill>
                  <a:schemeClr val="tx1"/>
                </a:solidFill>
                <a:latin typeface="Meiryo UI" panose="020B0604030504040204" pitchFamily="50" charset="-128"/>
                <a:ea typeface="Meiryo UI" panose="020B0604030504040204" pitchFamily="50" charset="-128"/>
              </a:rPr>
              <a:t>等の機能強化</a:t>
            </a:r>
            <a:endParaRPr kumimoji="1" lang="en-US" altLang="ja-JP"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2" name="右矢印 41"/>
          <p:cNvSpPr/>
          <p:nvPr/>
        </p:nvSpPr>
        <p:spPr>
          <a:xfrm>
            <a:off x="1219199" y="7084482"/>
            <a:ext cx="4256780" cy="972000"/>
          </a:xfrm>
          <a:prstGeom prst="rightArrow">
            <a:avLst>
              <a:gd name="adj1" fmla="val 100000"/>
              <a:gd name="adj2" fmla="val 3527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7800" indent="-177800"/>
            <a:r>
              <a:rPr lang="ja-JP" altLang="en-US" sz="1400" dirty="0" smtClean="0">
                <a:solidFill>
                  <a:schemeClr val="tx1"/>
                </a:solidFill>
                <a:latin typeface="Meiryo UI" panose="020B0604030504040204" pitchFamily="50" charset="-128"/>
                <a:ea typeface="Meiryo UI" panose="020B0604030504040204" pitchFamily="50" charset="-128"/>
              </a:rPr>
              <a:t>◆奈良・三重方面等における共同集貨活動</a:t>
            </a:r>
            <a:endParaRPr lang="en-US" altLang="ja-JP" sz="1400" strike="dblStrike" dirty="0" smtClean="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400" dirty="0" smtClean="0">
                <a:solidFill>
                  <a:schemeClr val="tx1"/>
                </a:solidFill>
                <a:latin typeface="Meiryo UI" panose="020B0604030504040204" pitchFamily="50" charset="-128"/>
                <a:ea typeface="Meiryo UI" panose="020B0604030504040204" pitchFamily="50" charset="-128"/>
              </a:rPr>
              <a:t>◆顧客</a:t>
            </a:r>
            <a:r>
              <a:rPr kumimoji="1" lang="ja-JP" altLang="en-US" sz="1400" dirty="0">
                <a:solidFill>
                  <a:schemeClr val="tx1"/>
                </a:solidFill>
                <a:latin typeface="Meiryo UI" panose="020B0604030504040204" pitchFamily="50" charset="-128"/>
                <a:ea typeface="Meiryo UI" panose="020B0604030504040204" pitchFamily="50" charset="-128"/>
              </a:rPr>
              <a:t>情報の</a:t>
            </a:r>
            <a:r>
              <a:rPr kumimoji="1" lang="ja-JP" altLang="en-US" sz="1400" dirty="0" smtClean="0">
                <a:solidFill>
                  <a:schemeClr val="tx1"/>
                </a:solidFill>
                <a:latin typeface="Meiryo UI" panose="020B0604030504040204" pitchFamily="50" charset="-128"/>
                <a:ea typeface="Meiryo UI" panose="020B0604030504040204" pitchFamily="50" charset="-128"/>
              </a:rPr>
              <a:t>共有、共同集貨活動での需要把握</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74625" indent="-174625"/>
            <a:r>
              <a:rPr kumimoji="1" lang="ja-JP" altLang="en-US" sz="1400" dirty="0">
                <a:solidFill>
                  <a:schemeClr val="tx1"/>
                </a:solidFill>
                <a:latin typeface="Meiryo UI" panose="020B0604030504040204" pitchFamily="50" charset="-128"/>
                <a:ea typeface="Meiryo UI" panose="020B0604030504040204" pitchFamily="50" charset="-128"/>
              </a:rPr>
              <a:t>◆大阪港、府営港湾の両港</a:t>
            </a:r>
            <a:r>
              <a:rPr kumimoji="1" lang="ja-JP" altLang="en-US" sz="1400" dirty="0" smtClean="0">
                <a:solidFill>
                  <a:schemeClr val="tx1"/>
                </a:solidFill>
                <a:latin typeface="Meiryo UI" panose="020B0604030504040204" pitchFamily="50" charset="-128"/>
                <a:ea typeface="Meiryo UI" panose="020B0604030504040204" pitchFamily="50" charset="-128"/>
              </a:rPr>
              <a:t>利用に対する</a:t>
            </a:r>
            <a:r>
              <a:rPr kumimoji="1" lang="ja-JP" altLang="en-US" sz="1400" dirty="0" smtClean="0">
                <a:solidFill>
                  <a:schemeClr val="tx1"/>
                </a:solidFill>
                <a:uFill>
                  <a:solidFill>
                    <a:srgbClr val="FF0000"/>
                  </a:solidFill>
                </a:uFill>
                <a:latin typeface="Meiryo UI" panose="020B0604030504040204" pitchFamily="50" charset="-128"/>
                <a:ea typeface="Meiryo UI" panose="020B0604030504040204" pitchFamily="50" charset="-128"/>
              </a:rPr>
              <a:t>集貨インセンティブ実施</a:t>
            </a:r>
            <a:endParaRPr kumimoji="1" lang="ja-JP" altLang="en-US" sz="1400" dirty="0">
              <a:solidFill>
                <a:schemeClr val="tx1"/>
              </a:solidFill>
              <a:uFill>
                <a:solidFill>
                  <a:srgbClr val="FF0000"/>
                </a:solidFill>
              </a:uFill>
              <a:latin typeface="Meiryo UI" panose="020B0604030504040204" pitchFamily="50" charset="-128"/>
              <a:ea typeface="Meiryo UI" panose="020B0604030504040204" pitchFamily="50" charset="-128"/>
            </a:endParaRPr>
          </a:p>
        </p:txBody>
      </p:sp>
      <p:sp>
        <p:nvSpPr>
          <p:cNvPr id="43" name="右矢印 42"/>
          <p:cNvSpPr/>
          <p:nvPr/>
        </p:nvSpPr>
        <p:spPr>
          <a:xfrm>
            <a:off x="5472743" y="7083144"/>
            <a:ext cx="5475980" cy="972000"/>
          </a:xfrm>
          <a:prstGeom prst="rightArrow">
            <a:avLst>
              <a:gd name="adj1" fmla="val 100000"/>
              <a:gd name="adj2" fmla="val 31292"/>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lang="ja-JP" altLang="en-US" sz="1400" dirty="0" smtClean="0">
                <a:solidFill>
                  <a:schemeClr val="tx1"/>
                </a:solidFill>
                <a:latin typeface="Meiryo UI" panose="020B0604030504040204" pitchFamily="50" charset="-128"/>
                <a:ea typeface="Meiryo UI" panose="020B0604030504040204" pitchFamily="50" charset="-128"/>
              </a:rPr>
              <a:t>◆各港の強みを活かした戦略的な集貨・創貨策の実施</a:t>
            </a:r>
          </a:p>
        </p:txBody>
      </p:sp>
      <p:sp>
        <p:nvSpPr>
          <p:cNvPr id="51" name="角丸四角形 50"/>
          <p:cNvSpPr/>
          <p:nvPr/>
        </p:nvSpPr>
        <p:spPr>
          <a:xfrm>
            <a:off x="1200801" y="13496345"/>
            <a:ext cx="3279660" cy="318699"/>
          </a:xfrm>
          <a:prstGeom prst="roundRect">
            <a:avLst>
              <a:gd name="adj" fmla="val 545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kumimoji="1" lang="ja-JP" altLang="en-US" sz="1400" b="1" dirty="0" smtClean="0">
                <a:solidFill>
                  <a:schemeClr val="tx1"/>
                </a:solidFill>
                <a:uFill>
                  <a:solidFill>
                    <a:srgbClr val="FF0000"/>
                  </a:solidFill>
                </a:uFill>
                <a:latin typeface="Meiryo UI" panose="020B0604030504040204" pitchFamily="50" charset="-128"/>
                <a:ea typeface="Meiryo UI" panose="020B0604030504040204" pitchFamily="50" charset="-128"/>
              </a:rPr>
              <a:t>・</a:t>
            </a:r>
            <a:r>
              <a:rPr kumimoji="1" lang="en-US" altLang="ja-JP" sz="1400" b="1" dirty="0" smtClean="0">
                <a:solidFill>
                  <a:schemeClr val="tx1"/>
                </a:solidFill>
                <a:uFill>
                  <a:solidFill>
                    <a:srgbClr val="FF0000"/>
                  </a:solidFill>
                </a:uFill>
                <a:latin typeface="Meiryo UI" panose="020B0604030504040204" pitchFamily="50" charset="-128"/>
                <a:ea typeface="Meiryo UI" panose="020B0604030504040204" pitchFamily="50" charset="-128"/>
              </a:rPr>
              <a:t>CNP</a:t>
            </a:r>
            <a:r>
              <a:rPr kumimoji="1" lang="ja-JP" altLang="en-US" sz="1400" b="1" dirty="0" smtClean="0">
                <a:solidFill>
                  <a:schemeClr val="tx1"/>
                </a:solidFill>
                <a:uFill>
                  <a:solidFill>
                    <a:srgbClr val="FF0000"/>
                  </a:solidFill>
                </a:uFill>
                <a:latin typeface="Meiryo UI" panose="020B0604030504040204" pitchFamily="50" charset="-128"/>
                <a:ea typeface="Meiryo UI" panose="020B0604030504040204" pitchFamily="50" charset="-128"/>
              </a:rPr>
              <a:t>の形成</a:t>
            </a:r>
            <a:endParaRPr kumimoji="1" lang="en-US" altLang="ja-JP" sz="1400" b="1" dirty="0" smtClean="0">
              <a:solidFill>
                <a:schemeClr val="tx1"/>
              </a:solidFill>
              <a:uFill>
                <a:solidFill>
                  <a:srgbClr val="FF0000"/>
                </a:solidFill>
              </a:uFill>
              <a:latin typeface="Meiryo UI" panose="020B0604030504040204" pitchFamily="50" charset="-128"/>
              <a:ea typeface="Meiryo UI" panose="020B0604030504040204" pitchFamily="50" charset="-128"/>
            </a:endParaRPr>
          </a:p>
        </p:txBody>
      </p:sp>
      <p:sp>
        <p:nvSpPr>
          <p:cNvPr id="52" name="右矢印 51"/>
          <p:cNvSpPr/>
          <p:nvPr/>
        </p:nvSpPr>
        <p:spPr>
          <a:xfrm>
            <a:off x="5268686" y="13689684"/>
            <a:ext cx="2514880" cy="505376"/>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検討会の開催、関係機関との調整等を行い</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CNP</a:t>
            </a:r>
            <a:r>
              <a:rPr kumimoji="1" lang="ja-JP" altLang="en-US" sz="1200" dirty="0" smtClean="0">
                <a:solidFill>
                  <a:schemeClr val="tx1"/>
                </a:solidFill>
                <a:latin typeface="Meiryo UI" panose="020B0604030504040204" pitchFamily="50" charset="-128"/>
                <a:ea typeface="Meiryo UI" panose="020B0604030504040204" pitchFamily="50" charset="-128"/>
              </a:rPr>
              <a:t>形成計画の策定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5" name="右矢印 54"/>
          <p:cNvSpPr/>
          <p:nvPr/>
        </p:nvSpPr>
        <p:spPr>
          <a:xfrm>
            <a:off x="7783565" y="13689579"/>
            <a:ext cx="3144395" cy="486696"/>
          </a:xfrm>
          <a:prstGeom prst="rightArrow">
            <a:avLst>
              <a:gd name="adj1" fmla="val 100000"/>
              <a:gd name="adj2" fmla="val 21389"/>
            </a:avLst>
          </a:prstGeom>
          <a:ln w="1905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400" b="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CNP</a:t>
            </a:r>
            <a:r>
              <a:rPr kumimoji="1" lang="ja-JP" altLang="en-US" sz="1400" b="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形成計画に沿った</a:t>
            </a:r>
            <a:r>
              <a:rPr kumimoji="1" lang="en-US" altLang="ja-JP" sz="1400" b="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CNP</a:t>
            </a:r>
            <a:r>
              <a:rPr kumimoji="1" lang="ja-JP" altLang="en-US" sz="1400" b="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形成を</a:t>
            </a:r>
            <a:endParaRPr kumimoji="1" lang="en-US" altLang="ja-JP" sz="1400" b="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0" i="0"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促進</a:t>
            </a:r>
            <a:endParaRPr kumimoji="1" lang="en-US" altLang="ja-JP" sz="1400" b="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46" name="角丸四角形 45"/>
          <p:cNvSpPr/>
          <p:nvPr/>
        </p:nvSpPr>
        <p:spPr>
          <a:xfrm>
            <a:off x="1229769" y="10489282"/>
            <a:ext cx="2791583" cy="318699"/>
          </a:xfrm>
          <a:prstGeom prst="roundRect">
            <a:avLst>
              <a:gd name="adj" fmla="val 545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kumimoji="1" lang="ja-JP" altLang="en-US" sz="1400" b="1" dirty="0">
                <a:solidFill>
                  <a:schemeClr val="tx1"/>
                </a:solidFill>
                <a:latin typeface="Meiryo UI" panose="020B0604030504040204" pitchFamily="50" charset="-128"/>
                <a:ea typeface="Meiryo UI" panose="020B0604030504040204" pitchFamily="50" charset="-128"/>
              </a:rPr>
              <a:t>・堤防等の耐震</a:t>
            </a:r>
            <a:r>
              <a:rPr kumimoji="1" lang="ja-JP" altLang="en-US" sz="1400" b="1" dirty="0" smtClean="0">
                <a:solidFill>
                  <a:schemeClr val="tx1"/>
                </a:solidFill>
                <a:latin typeface="Meiryo UI" panose="020B0604030504040204" pitchFamily="50" charset="-128"/>
                <a:ea typeface="Meiryo UI" panose="020B0604030504040204" pitchFamily="50" charset="-128"/>
              </a:rPr>
              <a:t>対策</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56" name="右矢印 55"/>
          <p:cNvSpPr/>
          <p:nvPr/>
        </p:nvSpPr>
        <p:spPr>
          <a:xfrm>
            <a:off x="6905625" y="10766835"/>
            <a:ext cx="4093728" cy="365734"/>
          </a:xfrm>
          <a:prstGeom prst="rightArrow">
            <a:avLst>
              <a:gd name="adj1" fmla="val 100000"/>
              <a:gd name="adj2" fmla="val 21389"/>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　</a:t>
            </a:r>
            <a:r>
              <a:rPr kumimoji="1" lang="ja-JP" altLang="en-US" sz="1400" b="1" dirty="0" smtClean="0">
                <a:solidFill>
                  <a:schemeClr val="bg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［此花地区の対策］</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57" name="右矢印 56"/>
          <p:cNvSpPr/>
          <p:nvPr/>
        </p:nvSpPr>
        <p:spPr>
          <a:xfrm>
            <a:off x="1219200" y="10766835"/>
            <a:ext cx="5802086" cy="365734"/>
          </a:xfrm>
          <a:prstGeom prst="rightArrow">
            <a:avLst>
              <a:gd name="adj1" fmla="val 100000"/>
              <a:gd name="adj2" fmla="val 21389"/>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◆堤防等の耐震・液状化対策（</a:t>
            </a:r>
            <a:r>
              <a:rPr kumimoji="1" lang="en-US" altLang="ja-JP" sz="1400" dirty="0" smtClean="0">
                <a:solidFill>
                  <a:schemeClr val="tx1"/>
                </a:solidFill>
                <a:latin typeface="Meiryo UI" panose="020B0604030504040204" pitchFamily="50" charset="-128"/>
                <a:ea typeface="Meiryo UI" panose="020B0604030504040204" pitchFamily="50" charset="-128"/>
              </a:rPr>
              <a:t>R5d</a:t>
            </a:r>
            <a:r>
              <a:rPr kumimoji="1" lang="ja-JP" altLang="en-US" sz="1400" dirty="0" smtClean="0">
                <a:solidFill>
                  <a:schemeClr val="tx1"/>
                </a:solidFill>
                <a:latin typeface="Meiryo UI" panose="020B0604030504040204" pitchFamily="50" charset="-128"/>
                <a:ea typeface="Meiryo UI" panose="020B0604030504040204" pitchFamily="50" charset="-128"/>
              </a:rPr>
              <a:t>完了）</a:t>
            </a:r>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此花地区除く</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059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4687" y="0"/>
            <a:ext cx="9782628" cy="963314"/>
          </a:xfrm>
          <a:solidFill>
            <a:schemeClr val="bg1">
              <a:lumMod val="85000"/>
            </a:schemeClr>
          </a:solidFill>
        </p:spPr>
        <p:txBody>
          <a:bodyPr tIns="0" bIns="0">
            <a:normAutofit/>
          </a:bodyPr>
          <a:lstStyle/>
          <a:p>
            <a:r>
              <a:rPr lang="ja-JP" altLang="en-US" sz="3200" b="1" dirty="0">
                <a:latin typeface="ＭＳ Ｐ明朝" panose="02020600040205080304" pitchFamily="18" charset="-128"/>
                <a:ea typeface="ＭＳ Ｐ明朝" panose="02020600040205080304" pitchFamily="18" charset="-128"/>
              </a:rPr>
              <a:t>　４　ロードマップ</a:t>
            </a:r>
            <a:endParaRPr kumimoji="1" lang="ja-JP" altLang="en-US" sz="3200" b="1" dirty="0">
              <a:latin typeface="ＭＳ Ｐ明朝" panose="02020600040205080304" pitchFamily="18" charset="-128"/>
              <a:ea typeface="ＭＳ Ｐ明朝" panose="02020600040205080304" pitchFamily="18" charset="-128"/>
            </a:endParaRPr>
          </a:p>
        </p:txBody>
      </p:sp>
      <p:graphicFrame>
        <p:nvGraphicFramePr>
          <p:cNvPr id="29" name="表 28"/>
          <p:cNvGraphicFramePr>
            <a:graphicFrameLocks noGrp="1"/>
          </p:cNvGraphicFramePr>
          <p:nvPr>
            <p:extLst/>
          </p:nvPr>
        </p:nvGraphicFramePr>
        <p:xfrm>
          <a:off x="1204686" y="1190171"/>
          <a:ext cx="9782628" cy="14717486"/>
        </p:xfrm>
        <a:graphic>
          <a:graphicData uri="http://schemas.openxmlformats.org/drawingml/2006/table">
            <a:tbl>
              <a:tblPr firstRow="1" bandRow="1">
                <a:tableStyleId>{5C22544A-7EE6-4342-B048-85BDC9FD1C3A}</a:tableStyleId>
              </a:tblPr>
              <a:tblGrid>
                <a:gridCol w="3260876">
                  <a:extLst>
                    <a:ext uri="{9D8B030D-6E8A-4147-A177-3AD203B41FA5}">
                      <a16:colId xmlns:a16="http://schemas.microsoft.com/office/drawing/2014/main" val="193361344"/>
                    </a:ext>
                  </a:extLst>
                </a:gridCol>
                <a:gridCol w="3260876">
                  <a:extLst>
                    <a:ext uri="{9D8B030D-6E8A-4147-A177-3AD203B41FA5}">
                      <a16:colId xmlns:a16="http://schemas.microsoft.com/office/drawing/2014/main" val="183603928"/>
                    </a:ext>
                  </a:extLst>
                </a:gridCol>
                <a:gridCol w="3260876">
                  <a:extLst>
                    <a:ext uri="{9D8B030D-6E8A-4147-A177-3AD203B41FA5}">
                      <a16:colId xmlns:a16="http://schemas.microsoft.com/office/drawing/2014/main" val="3286725303"/>
                    </a:ext>
                  </a:extLst>
                </a:gridCol>
              </a:tblGrid>
              <a:tr h="649303">
                <a:tc>
                  <a:txBody>
                    <a:bodyPr/>
                    <a:lstStyle/>
                    <a:p>
                      <a:pPr algn="ct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短　　期</a:t>
                      </a:r>
                    </a:p>
                    <a:p>
                      <a:pPr algn="ct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　令和２年</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(2020</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年</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)10</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月～</a:t>
                      </a:r>
                    </a:p>
                  </a:txBody>
                  <a:tcPr anchor="ctr"/>
                </a:tc>
                <a:tc>
                  <a:txBody>
                    <a:bodyPr/>
                    <a:lstStyle/>
                    <a:p>
                      <a:pPr algn="ct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中　　期</a:t>
                      </a:r>
                    </a:p>
                    <a:p>
                      <a:pPr algn="ct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　令和３年</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(2021</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年</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４月～</a:t>
                      </a:r>
                    </a:p>
                  </a:txBody>
                  <a:tcPr anchor="ctr"/>
                </a:tc>
                <a:tc>
                  <a:txBody>
                    <a:bodyPr/>
                    <a:lstStyle/>
                    <a:p>
                      <a:pPr algn="ctr"/>
                      <a:r>
                        <a:rPr kumimoji="1" lang="zh-TW" altLang="en-US" sz="1600" b="0" dirty="0" smtClean="0">
                          <a:solidFill>
                            <a:schemeClr val="tx1"/>
                          </a:solidFill>
                          <a:latin typeface="ＭＳ Ｐ明朝" panose="02020600040205080304" pitchFamily="18" charset="-128"/>
                          <a:ea typeface="ＭＳ Ｐ明朝" panose="02020600040205080304" pitchFamily="18" charset="-128"/>
                        </a:rPr>
                        <a:t>長</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　　</a:t>
                      </a:r>
                      <a:r>
                        <a:rPr kumimoji="1" lang="zh-TW" altLang="en-US" sz="1600" b="0" dirty="0" smtClean="0">
                          <a:solidFill>
                            <a:schemeClr val="tx1"/>
                          </a:solidFill>
                          <a:latin typeface="ＭＳ Ｐ明朝" panose="02020600040205080304" pitchFamily="18" charset="-128"/>
                          <a:ea typeface="ＭＳ Ｐ明朝" panose="02020600040205080304" pitchFamily="18" charset="-128"/>
                        </a:rPr>
                        <a:t>期</a:t>
                      </a:r>
                    </a:p>
                    <a:p>
                      <a:pPr algn="ctr"/>
                      <a:r>
                        <a:rPr kumimoji="1" lang="zh-TW" altLang="en-US" sz="1600" b="0" dirty="0" smtClean="0">
                          <a:solidFill>
                            <a:schemeClr val="tx1"/>
                          </a:solidFill>
                          <a:latin typeface="ＭＳ Ｐ明朝" panose="02020600040205080304" pitchFamily="18" charset="-128"/>
                          <a:ea typeface="ＭＳ Ｐ明朝" panose="02020600040205080304" pitchFamily="18" charset="-128"/>
                        </a:rPr>
                        <a:t>　</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600" b="0" dirty="0" smtClean="0">
                          <a:solidFill>
                            <a:schemeClr val="tx1"/>
                          </a:solidFill>
                          <a:latin typeface="ＭＳ Ｐ明朝" panose="02020600040205080304" pitchFamily="18" charset="-128"/>
                          <a:ea typeface="ＭＳ Ｐ明朝" panose="02020600040205080304" pitchFamily="18" charset="-128"/>
                        </a:rPr>
                        <a:t>2020</a:t>
                      </a:r>
                      <a:r>
                        <a:rPr kumimoji="1" lang="ja-JP" altLang="en-US" sz="1600" b="0" dirty="0" smtClean="0">
                          <a:solidFill>
                            <a:schemeClr val="tx1"/>
                          </a:solidFill>
                          <a:latin typeface="ＭＳ Ｐ明朝" panose="02020600040205080304" pitchFamily="18" charset="-128"/>
                          <a:ea typeface="ＭＳ Ｐ明朝" panose="02020600040205080304" pitchFamily="18" charset="-128"/>
                        </a:rPr>
                        <a:t>年代後半</a:t>
                      </a:r>
                      <a:endParaRPr kumimoji="1" lang="zh-TW" altLang="en-US" sz="1600" b="0" dirty="0" smtClean="0">
                        <a:solidFill>
                          <a:schemeClr val="tx1"/>
                        </a:solidFill>
                        <a:latin typeface="ＭＳ Ｐ明朝" panose="02020600040205080304" pitchFamily="18" charset="-128"/>
                        <a:ea typeface="ＭＳ Ｐ明朝" panose="02020600040205080304" pitchFamily="18" charset="-128"/>
                      </a:endParaRPr>
                    </a:p>
                  </a:txBody>
                  <a:tcPr anchor="ctr"/>
                </a:tc>
                <a:extLst>
                  <a:ext uri="{0D108BD9-81ED-4DB2-BD59-A6C34878D82A}">
                    <a16:rowId xmlns:a16="http://schemas.microsoft.com/office/drawing/2014/main" val="443736382"/>
                  </a:ext>
                </a:extLst>
              </a:tr>
              <a:tr h="14068183">
                <a:tc>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07080543"/>
                  </a:ext>
                </a:extLst>
              </a:tr>
            </a:tbl>
          </a:graphicData>
        </a:graphic>
      </p:graphicFrame>
      <p:sp>
        <p:nvSpPr>
          <p:cNvPr id="30" name="フッター プレースホルダー 2"/>
          <p:cNvSpPr>
            <a:spLocks noGrp="1"/>
          </p:cNvSpPr>
          <p:nvPr>
            <p:ph type="ftr" sz="quarter" idx="11"/>
          </p:nvPr>
        </p:nvSpPr>
        <p:spPr>
          <a:xfrm>
            <a:off x="4038600" y="15804536"/>
            <a:ext cx="4114800" cy="432653"/>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21</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1" name="テキスト ボックス 30"/>
          <p:cNvSpPr txBox="1"/>
          <p:nvPr/>
        </p:nvSpPr>
        <p:spPr>
          <a:xfrm>
            <a:off x="1141599" y="1965831"/>
            <a:ext cx="3368221" cy="307777"/>
          </a:xfrm>
          <a:prstGeom prst="rect">
            <a:avLst/>
          </a:prstGeom>
          <a:solidFill>
            <a:schemeClr val="accent4">
              <a:lumMod val="60000"/>
              <a:lumOff val="40000"/>
            </a:schemeClr>
          </a:solidFill>
          <a:ln w="25400" cmpd="dbl">
            <a:solidFill>
              <a:schemeClr val="tx1"/>
            </a:solidFill>
          </a:ln>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⑸　一元化によるコトの効率化（システム）</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右矢印 35"/>
          <p:cNvSpPr/>
          <p:nvPr/>
        </p:nvSpPr>
        <p:spPr>
          <a:xfrm>
            <a:off x="7721602" y="2457903"/>
            <a:ext cx="3265714" cy="1440000"/>
          </a:xfrm>
          <a:prstGeom prst="rightArrow">
            <a:avLst>
              <a:gd name="adj1" fmla="val 100000"/>
              <a:gd name="adj2" fmla="val 16612"/>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◆許認可</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の一元化</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◆埠頭</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再編の提案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◆優先度の高い港湾施設への</a:t>
            </a:r>
            <a:endPar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重点投資</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◆土地</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造成計画を重点化・集中</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投資</a:t>
            </a:r>
          </a:p>
        </p:txBody>
      </p:sp>
      <p:sp>
        <p:nvSpPr>
          <p:cNvPr id="42" name="角丸四角形 41"/>
          <p:cNvSpPr/>
          <p:nvPr/>
        </p:nvSpPr>
        <p:spPr>
          <a:xfrm>
            <a:off x="1190995" y="4822832"/>
            <a:ext cx="3224103" cy="417008"/>
          </a:xfrm>
          <a:prstGeom prst="roundRect">
            <a:avLst>
              <a:gd name="adj" fmla="val 6408"/>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・防災機能の</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強化</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角丸四角形 44"/>
          <p:cNvSpPr/>
          <p:nvPr/>
        </p:nvSpPr>
        <p:spPr>
          <a:xfrm>
            <a:off x="1210169" y="3765223"/>
            <a:ext cx="4118401" cy="402693"/>
          </a:xfrm>
          <a:prstGeom prst="roundRect">
            <a:avLst>
              <a:gd name="adj" fmla="val 6038"/>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strike="noStrike" kern="1200" cap="none" spc="0" normalizeH="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・物流機能の強化</a:t>
            </a:r>
          </a:p>
        </p:txBody>
      </p:sp>
      <p:sp>
        <p:nvSpPr>
          <p:cNvPr id="46" name="右矢印 45"/>
          <p:cNvSpPr/>
          <p:nvPr/>
        </p:nvSpPr>
        <p:spPr>
          <a:xfrm>
            <a:off x="1210169" y="4114565"/>
            <a:ext cx="3299651" cy="708267"/>
          </a:xfrm>
          <a:prstGeom prst="rightArrow">
            <a:avLst>
              <a:gd name="adj1" fmla="val 100000"/>
              <a:gd name="adj2" fmla="val 45224"/>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◆物流対策に特化</a:t>
            </a:r>
            <a:r>
              <a:rPr kumimoji="1" lang="ja-JP" altLang="en-US" sz="14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した体制の整備（検討中）</a:t>
            </a:r>
            <a:endPar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51" name="右矢印 50"/>
          <p:cNvSpPr/>
          <p:nvPr/>
        </p:nvSpPr>
        <p:spPr>
          <a:xfrm>
            <a:off x="7711150" y="5167506"/>
            <a:ext cx="3240904" cy="504000"/>
          </a:xfrm>
          <a:prstGeom prst="rightArrow">
            <a:avLst>
              <a:gd name="adj1" fmla="val 100000"/>
              <a:gd name="adj2" fmla="val 34583"/>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◆管内の被災状況に応じた</a:t>
            </a:r>
            <a:endPar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災害復旧対策の重点化等</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右矢印 54"/>
          <p:cNvSpPr/>
          <p:nvPr/>
        </p:nvSpPr>
        <p:spPr>
          <a:xfrm>
            <a:off x="1190997" y="5198171"/>
            <a:ext cx="6520153" cy="504000"/>
          </a:xfrm>
          <a:prstGeom prst="rightArrow">
            <a:avLst>
              <a:gd name="adj1" fmla="val 100000"/>
              <a:gd name="adj2" fmla="val 23981"/>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◆新体制における実践的・広域的な訓練の実施</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角丸四角形 51"/>
          <p:cNvSpPr/>
          <p:nvPr/>
        </p:nvSpPr>
        <p:spPr>
          <a:xfrm>
            <a:off x="1210169" y="2273671"/>
            <a:ext cx="2791583" cy="318699"/>
          </a:xfrm>
          <a:prstGeom prst="roundRect">
            <a:avLst>
              <a:gd name="adj" fmla="val 545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相互</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での申請の受付</a:t>
            </a:r>
          </a:p>
        </p:txBody>
      </p:sp>
      <p:sp>
        <p:nvSpPr>
          <p:cNvPr id="56" name="角丸四角形 55"/>
          <p:cNvSpPr/>
          <p:nvPr/>
        </p:nvSpPr>
        <p:spPr>
          <a:xfrm>
            <a:off x="1210443" y="3033554"/>
            <a:ext cx="2356156" cy="360000"/>
          </a:xfrm>
          <a:prstGeom prst="roundRect">
            <a:avLst>
              <a:gd name="adj" fmla="val 545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・施設状況の情報提供</a:t>
            </a:r>
          </a:p>
        </p:txBody>
      </p:sp>
      <p:sp>
        <p:nvSpPr>
          <p:cNvPr id="57" name="右矢印 56"/>
          <p:cNvSpPr/>
          <p:nvPr/>
        </p:nvSpPr>
        <p:spPr>
          <a:xfrm>
            <a:off x="1210171" y="2581712"/>
            <a:ext cx="6516914" cy="360000"/>
          </a:xfrm>
          <a:prstGeom prst="rightArrow">
            <a:avLst>
              <a:gd name="adj1" fmla="val 100000"/>
              <a:gd name="adj2" fmla="val 2138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対象とな</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る</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継続</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更新申請</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手続きの府</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相互での取り扱い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右矢印 57"/>
          <p:cNvSpPr/>
          <p:nvPr/>
        </p:nvSpPr>
        <p:spPr>
          <a:xfrm>
            <a:off x="1210170" y="3355029"/>
            <a:ext cx="6516915" cy="360000"/>
          </a:xfrm>
          <a:prstGeom prst="rightArrow">
            <a:avLst>
              <a:gd name="adj1" fmla="val 100000"/>
              <a:gd name="adj2" fmla="val 24628"/>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◆府市港湾全体の施設の空き状況等の情報共有、</a:t>
            </a:r>
            <a:r>
              <a:rPr kumimoji="0" lang="zh-TW"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情報提供</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右矢印 15"/>
          <p:cNvSpPr/>
          <p:nvPr/>
        </p:nvSpPr>
        <p:spPr>
          <a:xfrm>
            <a:off x="4478185" y="4133850"/>
            <a:ext cx="6473869" cy="688982"/>
          </a:xfrm>
          <a:prstGeom prst="rightArrow">
            <a:avLst>
              <a:gd name="adj1" fmla="val 100000"/>
              <a:gd name="adj2" fmla="val 45224"/>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strike="noStrike" kern="1200" cap="none" spc="0" normalizeH="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◆事業戦略課の新設</a:t>
            </a:r>
            <a:endParaRPr kumimoji="1" lang="ja-JP" altLang="en-US" sz="1400" b="0" i="0" strike="noStrik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63385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6629" y="0"/>
            <a:ext cx="9797142" cy="963314"/>
          </a:xfrm>
          <a:solidFill>
            <a:schemeClr val="bg1">
              <a:lumMod val="85000"/>
            </a:schemeClr>
          </a:solidFill>
        </p:spPr>
        <p:txBody>
          <a:bodyPr tIns="0" bIns="0">
            <a:normAutofit/>
          </a:bodyPr>
          <a:lstStyle/>
          <a:p>
            <a:r>
              <a:rPr lang="ja-JP" altLang="en-US" sz="3200" b="1" dirty="0">
                <a:latin typeface="ＭＳ Ｐ明朝" panose="02020600040205080304" pitchFamily="18" charset="-128"/>
                <a:ea typeface="ＭＳ Ｐ明朝" panose="02020600040205080304" pitchFamily="18" charset="-128"/>
              </a:rPr>
              <a:t>　５　終わりに</a:t>
            </a:r>
            <a:endParaRPr kumimoji="1" lang="ja-JP" altLang="en-US" sz="3200" b="1" dirty="0">
              <a:latin typeface="ＭＳ Ｐ明朝" panose="02020600040205080304" pitchFamily="18" charset="-128"/>
              <a:ea typeface="ＭＳ Ｐ明朝" panose="02020600040205080304" pitchFamily="18" charset="-128"/>
            </a:endParaRPr>
          </a:p>
        </p:txBody>
      </p:sp>
      <p:sp>
        <p:nvSpPr>
          <p:cNvPr id="4" name="フッター プレースホルダー 3"/>
          <p:cNvSpPr>
            <a:spLocks noGrp="1"/>
          </p:cNvSpPr>
          <p:nvPr>
            <p:ph type="ftr" sz="quarter" idx="11"/>
          </p:nvPr>
        </p:nvSpPr>
        <p:spPr>
          <a:xfrm>
            <a:off x="4038600" y="15864114"/>
            <a:ext cx="4114800" cy="358559"/>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22</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770742" y="2026106"/>
            <a:ext cx="8911772" cy="8863965"/>
          </a:xfrm>
          <a:prstGeom prst="rect">
            <a:avLst/>
          </a:prstGeom>
          <a:noFill/>
        </p:spPr>
        <p:txBody>
          <a:bodyPr wrap="square" rtlCol="0">
            <a:spAutoFit/>
          </a:bodyPr>
          <a:lstStyle/>
          <a:p>
            <a:pPr lvl="0"/>
            <a:r>
              <a:rPr lang="ja-JP" altLang="en-US" sz="1900" dirty="0" smtClean="0">
                <a:latin typeface="ＭＳ Ｐ明朝" panose="02020600040205080304" pitchFamily="18" charset="-128"/>
                <a:ea typeface="ＭＳ Ｐ明朝" panose="02020600040205080304" pitchFamily="18" charset="-128"/>
              </a:rPr>
              <a:t>　</a:t>
            </a:r>
            <a:r>
              <a:rPr lang="ja-JP" altLang="ja-JP" sz="1900" dirty="0">
                <a:latin typeface="ＭＳ Ｐ明朝" panose="02020600040205080304" pitchFamily="18" charset="-128"/>
                <a:ea typeface="ＭＳ Ｐ明朝" panose="02020600040205080304" pitchFamily="18" charset="-128"/>
              </a:rPr>
              <a:t>かつて大阪港は、住吉津、難波津と呼ばれた古代から海陸運送の要衝として、中国、朝鮮など大陸との経済・文化交流の門戸として栄えてきました。また堺</a:t>
            </a:r>
            <a:r>
              <a:rPr lang="ja-JP" altLang="en-US" sz="1900" dirty="0">
                <a:latin typeface="ＭＳ Ｐ明朝" panose="02020600040205080304" pitchFamily="18" charset="-128"/>
                <a:ea typeface="ＭＳ Ｐ明朝" panose="02020600040205080304" pitchFamily="18" charset="-128"/>
              </a:rPr>
              <a:t>泉北</a:t>
            </a:r>
            <a:r>
              <a:rPr lang="ja-JP" altLang="ja-JP" sz="1900" dirty="0">
                <a:latin typeface="ＭＳ Ｐ明朝" panose="02020600040205080304" pitchFamily="18" charset="-128"/>
                <a:ea typeface="ＭＳ Ｐ明朝" panose="02020600040205080304" pitchFamily="18" charset="-128"/>
              </a:rPr>
              <a:t>港は、</a:t>
            </a:r>
            <a:r>
              <a:rPr lang="ja-JP" altLang="en-US" sz="1900" dirty="0">
                <a:latin typeface="ＭＳ Ｐ明朝" panose="02020600040205080304" pitchFamily="18" charset="-128"/>
                <a:ea typeface="ＭＳ Ｐ明朝" panose="02020600040205080304" pitchFamily="18" charset="-128"/>
              </a:rPr>
              <a:t>かつて</a:t>
            </a:r>
            <a:r>
              <a:rPr lang="ja-JP" altLang="ja-JP" sz="1900" dirty="0">
                <a:latin typeface="ＭＳ Ｐ明朝" panose="02020600040205080304" pitchFamily="18" charset="-128"/>
                <a:ea typeface="ＭＳ Ｐ明朝" panose="02020600040205080304" pitchFamily="18" charset="-128"/>
              </a:rPr>
              <a:t>日明貿易や南蛮貿易</a:t>
            </a:r>
            <a:r>
              <a:rPr lang="ja-JP" altLang="en-US" sz="1900" dirty="0">
                <a:latin typeface="ＭＳ Ｐ明朝" panose="02020600040205080304" pitchFamily="18" charset="-128"/>
                <a:ea typeface="ＭＳ Ｐ明朝" panose="02020600040205080304" pitchFamily="18" charset="-128"/>
              </a:rPr>
              <a:t>で栄えた堺港と昭和以降に整備された泉北港が前身となり、</a:t>
            </a:r>
            <a:r>
              <a:rPr lang="ja-JP" altLang="ja-JP" sz="1900" dirty="0">
                <a:latin typeface="ＭＳ Ｐ明朝" panose="02020600040205080304" pitchFamily="18" charset="-128"/>
                <a:ea typeface="ＭＳ Ｐ明朝" panose="02020600040205080304" pitchFamily="18" charset="-128"/>
              </a:rPr>
              <a:t>日本を代表する国際貿易港へ発展しました。</a:t>
            </a:r>
            <a:endParaRPr lang="en-US" altLang="ja-JP" sz="1900" dirty="0">
              <a:latin typeface="ＭＳ Ｐ明朝" panose="02020600040205080304" pitchFamily="18" charset="-128"/>
              <a:ea typeface="ＭＳ Ｐ明朝" panose="02020600040205080304" pitchFamily="18" charset="-128"/>
            </a:endParaRPr>
          </a:p>
          <a:p>
            <a:pPr lvl="0"/>
            <a:r>
              <a:rPr lang="ja-JP" altLang="en-US" sz="1900" dirty="0">
                <a:latin typeface="ＭＳ Ｐ明朝" panose="02020600040205080304" pitchFamily="18" charset="-128"/>
                <a:ea typeface="ＭＳ Ｐ明朝" panose="02020600040205080304" pitchFamily="18" charset="-128"/>
              </a:rPr>
              <a:t>　</a:t>
            </a:r>
            <a:r>
              <a:rPr lang="ja-JP" altLang="ja-JP" sz="1900" dirty="0">
                <a:latin typeface="ＭＳ Ｐ明朝" panose="02020600040205080304" pitchFamily="18" charset="-128"/>
                <a:ea typeface="ＭＳ Ｐ明朝" panose="02020600040205080304" pitchFamily="18" charset="-128"/>
              </a:rPr>
              <a:t>歴史的に日本の玄関口として栄えてきた大阪港と堺</a:t>
            </a:r>
            <a:r>
              <a:rPr lang="ja-JP" altLang="en-US" sz="1900" dirty="0">
                <a:latin typeface="ＭＳ Ｐ明朝" panose="02020600040205080304" pitchFamily="18" charset="-128"/>
                <a:ea typeface="ＭＳ Ｐ明朝" panose="02020600040205080304" pitchFamily="18" charset="-128"/>
              </a:rPr>
              <a:t>泉北</a:t>
            </a:r>
            <a:r>
              <a:rPr lang="ja-JP" altLang="ja-JP" sz="1900" dirty="0">
                <a:latin typeface="ＭＳ Ｐ明朝" panose="02020600040205080304" pitchFamily="18" charset="-128"/>
                <a:ea typeface="ＭＳ Ｐ明朝" panose="02020600040205080304" pitchFamily="18" charset="-128"/>
              </a:rPr>
              <a:t>港を含む大阪府営港湾が大阪港湾局として一つの組織となることは、非常に意味があることです。</a:t>
            </a:r>
          </a:p>
          <a:p>
            <a:pPr lvl="0"/>
            <a:endParaRPr kumimoji="1" lang="en-US" altLang="ja-JP" sz="1900" dirty="0">
              <a:latin typeface="ＭＳ Ｐ明朝" panose="02020600040205080304" pitchFamily="18" charset="-128"/>
              <a:ea typeface="ＭＳ Ｐ明朝" panose="02020600040205080304" pitchFamily="18" charset="-128"/>
            </a:endParaRPr>
          </a:p>
          <a:p>
            <a:pPr lvl="0"/>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大阪港湾局においては、大阪経済の活性化と豊かで安定</a:t>
            </a:r>
            <a:r>
              <a:rPr kumimoji="1" lang="ja-JP" altLang="en-US" sz="1900" dirty="0" smtClean="0">
                <a:latin typeface="ＭＳ Ｐ明朝" panose="02020600040205080304" pitchFamily="18" charset="-128"/>
                <a:ea typeface="ＭＳ Ｐ明朝" panose="02020600040205080304" pitchFamily="18" charset="-128"/>
              </a:rPr>
              <a:t>した府民、市民</a:t>
            </a:r>
            <a:r>
              <a:rPr kumimoji="1" lang="ja-JP" altLang="en-US" sz="1900" dirty="0">
                <a:latin typeface="ＭＳ Ｐ明朝" panose="02020600040205080304" pitchFamily="18" charset="-128"/>
                <a:ea typeface="ＭＳ Ｐ明朝" panose="02020600040205080304" pitchFamily="18" charset="-128"/>
              </a:rPr>
              <a:t>生活を支える港の実現に向け、今後</a:t>
            </a:r>
            <a:r>
              <a:rPr kumimoji="1" lang="ja-JP" altLang="en-US" sz="1900" dirty="0" smtClean="0">
                <a:latin typeface="ＭＳ Ｐ明朝" panose="02020600040205080304" pitchFamily="18" charset="-128"/>
                <a:ea typeface="ＭＳ Ｐ明朝" panose="02020600040205080304" pitchFamily="18" charset="-128"/>
              </a:rPr>
              <a:t>もアンケート等の様々</a:t>
            </a:r>
            <a:r>
              <a:rPr kumimoji="1" lang="ja-JP" altLang="en-US" sz="1900" dirty="0">
                <a:latin typeface="ＭＳ Ｐ明朝" panose="02020600040205080304" pitchFamily="18" charset="-128"/>
                <a:ea typeface="ＭＳ Ｐ明朝" panose="02020600040205080304" pitchFamily="18" charset="-128"/>
              </a:rPr>
              <a:t>な機会を捉え</a:t>
            </a:r>
            <a:r>
              <a:rPr kumimoji="1" lang="ja-JP" altLang="en-US" sz="1900" dirty="0" smtClean="0">
                <a:latin typeface="ＭＳ Ｐ明朝" panose="02020600040205080304" pitchFamily="18" charset="-128"/>
                <a:ea typeface="ＭＳ Ｐ明朝" panose="02020600040205080304" pitchFamily="18" charset="-128"/>
              </a:rPr>
              <a:t>、利用者ニーズ</a:t>
            </a:r>
            <a:r>
              <a:rPr kumimoji="1" lang="ja-JP" altLang="en-US" sz="1900" dirty="0">
                <a:latin typeface="ＭＳ Ｐ明朝" panose="02020600040205080304" pitchFamily="18" charset="-128"/>
                <a:ea typeface="ＭＳ Ｐ明朝" panose="02020600040205080304" pitchFamily="18" charset="-128"/>
              </a:rPr>
              <a:t>の</a:t>
            </a:r>
            <a:r>
              <a:rPr kumimoji="1" lang="ja-JP" altLang="en-US" sz="1900" dirty="0" smtClean="0">
                <a:latin typeface="ＭＳ Ｐ明朝" panose="02020600040205080304" pitchFamily="18" charset="-128"/>
                <a:ea typeface="ＭＳ Ｐ明朝" panose="02020600040205080304" pitchFamily="18" charset="-128"/>
              </a:rPr>
              <a:t>把握に努め、</a:t>
            </a:r>
            <a:r>
              <a:rPr kumimoji="1" lang="ja-JP" altLang="en-US" sz="1900" dirty="0">
                <a:latin typeface="ＭＳ Ｐ明朝" panose="02020600040205080304" pitchFamily="18" charset="-128"/>
                <a:ea typeface="ＭＳ Ｐ明朝" panose="02020600040205080304" pitchFamily="18" charset="-128"/>
              </a:rPr>
              <a:t>そのニーズに対応すべく各種施策を取り組むことで</a:t>
            </a:r>
            <a:r>
              <a:rPr kumimoji="1" lang="ja-JP" altLang="en-US" sz="1900" dirty="0" smtClean="0">
                <a:latin typeface="ＭＳ Ｐ明朝" panose="02020600040205080304" pitchFamily="18" charset="-128"/>
                <a:ea typeface="ＭＳ Ｐ明朝" panose="02020600040205080304" pitchFamily="18" charset="-128"/>
              </a:rPr>
              <a:t>、利用者満足度を高め、「</a:t>
            </a:r>
            <a:r>
              <a:rPr kumimoji="1" lang="ja-JP" altLang="en-US" sz="1900" dirty="0">
                <a:latin typeface="ＭＳ Ｐ明朝" panose="02020600040205080304" pitchFamily="18" charset="-128"/>
                <a:ea typeface="ＭＳ Ｐ明朝" panose="02020600040205080304" pitchFamily="18" charset="-128"/>
              </a:rPr>
              <a:t>利用者に選択される港湾」</a:t>
            </a:r>
            <a:r>
              <a:rPr kumimoji="1" lang="ja-JP" altLang="en-US" sz="1900" dirty="0" smtClean="0">
                <a:latin typeface="ＭＳ Ｐ明朝" panose="02020600040205080304" pitchFamily="18" charset="-128"/>
                <a:ea typeface="ＭＳ Ｐ明朝" panose="02020600040205080304" pitchFamily="18" charset="-128"/>
              </a:rPr>
              <a:t>をめざし</a:t>
            </a:r>
            <a:r>
              <a:rPr kumimoji="1" lang="ja-JP" altLang="en-US" sz="1900" dirty="0">
                <a:latin typeface="ＭＳ Ｐ明朝" panose="02020600040205080304" pitchFamily="18" charset="-128"/>
                <a:ea typeface="ＭＳ Ｐ明朝" panose="02020600040205080304" pitchFamily="18" charset="-128"/>
              </a:rPr>
              <a:t>、本ビジョンの具現化を進めていきます。</a:t>
            </a:r>
          </a:p>
          <a:p>
            <a:pPr lvl="0"/>
            <a:endParaRPr kumimoji="1" lang="ja-JP" altLang="en-US" sz="1900" dirty="0">
              <a:latin typeface="ＭＳ Ｐ明朝" panose="02020600040205080304" pitchFamily="18" charset="-128"/>
              <a:ea typeface="ＭＳ Ｐ明朝" panose="02020600040205080304" pitchFamily="18" charset="-128"/>
            </a:endParaRPr>
          </a:p>
          <a:p>
            <a:pPr lvl="0"/>
            <a:r>
              <a:rPr kumimoji="1" lang="ja-JP" altLang="en-US" sz="1900" dirty="0">
                <a:latin typeface="ＭＳ Ｐ明朝" panose="02020600040205080304" pitchFamily="18" charset="-128"/>
                <a:ea typeface="ＭＳ Ｐ明朝" panose="02020600040205080304" pitchFamily="18" charset="-128"/>
              </a:rPr>
              <a:t>　本ビジョンの実現に向けては、関係機関や地元市町との連携に加え、港湾を利用する様々な事業者、周辺住民等との協力・協働が不可欠であり、これらの関係者から意見をいただきながら、各事業別の役割分担を含めた実施方法及び実施時期など、議論を深めていく必要があります。</a:t>
            </a:r>
          </a:p>
          <a:p>
            <a:pPr lvl="0"/>
            <a:endParaRPr kumimoji="1" lang="en-US" altLang="ja-JP" sz="1900" dirty="0" smtClean="0">
              <a:latin typeface="ＭＳ Ｐ明朝" panose="02020600040205080304" pitchFamily="18" charset="-128"/>
              <a:ea typeface="ＭＳ Ｐ明朝" panose="02020600040205080304" pitchFamily="18" charset="-128"/>
            </a:endParaRPr>
          </a:p>
          <a:p>
            <a:pPr lvl="0"/>
            <a:r>
              <a:rPr kumimoji="1" lang="ja-JP" altLang="en-US" sz="1900" dirty="0" smtClean="0">
                <a:latin typeface="ＭＳ Ｐ明朝" panose="02020600040205080304" pitchFamily="18" charset="-128"/>
                <a:ea typeface="ＭＳ Ｐ明朝" panose="02020600040205080304" pitchFamily="18" charset="-128"/>
              </a:rPr>
              <a:t>　さらに</a:t>
            </a:r>
            <a:r>
              <a:rPr kumimoji="1" lang="ja-JP" altLang="en-US" sz="1900" dirty="0">
                <a:latin typeface="ＭＳ Ｐ明朝" panose="02020600040205080304" pitchFamily="18" charset="-128"/>
                <a:ea typeface="ＭＳ Ｐ明朝" panose="02020600040205080304" pitchFamily="18" charset="-128"/>
              </a:rPr>
              <a:t>、これまで府市別々に運営してきた組織が一つになることで実現する港湾物流、クルーズ、システム等の相乗効果を今後も検証して</a:t>
            </a:r>
            <a:r>
              <a:rPr kumimoji="1" lang="ja-JP" altLang="en-US" sz="1900" dirty="0" smtClean="0">
                <a:latin typeface="ＭＳ Ｐ明朝" panose="02020600040205080304" pitchFamily="18" charset="-128"/>
                <a:ea typeface="ＭＳ Ｐ明朝" panose="02020600040205080304" pitchFamily="18" charset="-128"/>
              </a:rPr>
              <a:t>いきます。</a:t>
            </a:r>
            <a:endParaRPr kumimoji="1" lang="en-US" altLang="ja-JP" sz="1900" dirty="0">
              <a:latin typeface="ＭＳ Ｐ明朝" panose="02020600040205080304" pitchFamily="18" charset="-128"/>
              <a:ea typeface="ＭＳ Ｐ明朝" panose="02020600040205080304" pitchFamily="18" charset="-128"/>
            </a:endParaRPr>
          </a:p>
          <a:p>
            <a:pPr lvl="0"/>
            <a:endParaRPr kumimoji="1" lang="en-US" altLang="ja-JP" sz="1900" dirty="0" smtClean="0">
              <a:latin typeface="ＭＳ Ｐ明朝" panose="02020600040205080304" pitchFamily="18" charset="-128"/>
              <a:ea typeface="ＭＳ Ｐ明朝" panose="02020600040205080304" pitchFamily="18" charset="-128"/>
            </a:endParaRPr>
          </a:p>
          <a:p>
            <a:pPr lvl="0"/>
            <a:r>
              <a:rPr kumimoji="1" lang="ja-JP" altLang="en-US" sz="1900" dirty="0">
                <a:latin typeface="ＭＳ Ｐ明朝" panose="02020600040205080304" pitchFamily="18" charset="-128"/>
                <a:ea typeface="ＭＳ Ｐ明朝" panose="02020600040205080304" pitchFamily="18" charset="-128"/>
              </a:rPr>
              <a:t>　なお、本ビジョンにおけるヒトの交流による賑わいについては、大阪ベイエリアのまちづくりという観点</a:t>
            </a:r>
            <a:r>
              <a:rPr kumimoji="1" lang="ja-JP" altLang="en-US" sz="1900" dirty="0" smtClean="0">
                <a:latin typeface="ＭＳ Ｐ明朝" panose="02020600040205080304" pitchFamily="18" charset="-128"/>
                <a:ea typeface="ＭＳ Ｐ明朝" panose="02020600040205080304" pitchFamily="18" charset="-128"/>
              </a:rPr>
              <a:t>から、</a:t>
            </a:r>
            <a:r>
              <a:rPr kumimoji="1" lang="ja-JP" altLang="en-US" sz="1900" dirty="0">
                <a:latin typeface="ＭＳ Ｐ明朝" panose="02020600040205080304" pitchFamily="18" charset="-128"/>
                <a:ea typeface="ＭＳ Ｐ明朝" panose="02020600040205080304" pitchFamily="18" charset="-128"/>
              </a:rPr>
              <a:t>大阪・関西のさらなる発展</a:t>
            </a:r>
            <a:r>
              <a:rPr kumimoji="1" lang="ja-JP" altLang="en-US" sz="1900" dirty="0" smtClean="0">
                <a:latin typeface="ＭＳ Ｐ明朝" panose="02020600040205080304" pitchFamily="18" charset="-128"/>
                <a:ea typeface="ＭＳ Ｐ明朝" panose="02020600040205080304" pitchFamily="18" charset="-128"/>
              </a:rPr>
              <a:t>をめざして大阪</a:t>
            </a:r>
            <a:r>
              <a:rPr kumimoji="1" lang="ja-JP" altLang="en-US" sz="1900" dirty="0">
                <a:latin typeface="ＭＳ Ｐ明朝" panose="02020600040205080304" pitchFamily="18" charset="-128"/>
                <a:ea typeface="ＭＳ Ｐ明朝" panose="02020600040205080304" pitchFamily="18" charset="-128"/>
              </a:rPr>
              <a:t>ベイエリアの将来像や整備の方向性等を示す大阪広域ベイエリアまちづくりビジョンと相互に整合を図り、それぞれの役割分担を明確にしつつ、さらなる賑わいの創出に努めていきます。</a:t>
            </a:r>
          </a:p>
          <a:p>
            <a:pPr lvl="0"/>
            <a:endParaRPr kumimoji="1" lang="ja-JP" altLang="en-US" sz="1900" dirty="0">
              <a:latin typeface="ＭＳ Ｐ明朝" panose="02020600040205080304" pitchFamily="18" charset="-128"/>
              <a:ea typeface="ＭＳ Ｐ明朝" panose="02020600040205080304" pitchFamily="18" charset="-128"/>
            </a:endParaRPr>
          </a:p>
          <a:p>
            <a:pPr lvl="0"/>
            <a:r>
              <a:rPr kumimoji="1" lang="ja-JP" altLang="en-US" sz="1900" dirty="0">
                <a:latin typeface="ＭＳ Ｐ明朝" panose="02020600040205080304" pitchFamily="18" charset="-128"/>
                <a:ea typeface="ＭＳ Ｐ明朝" panose="02020600040205080304" pitchFamily="18" charset="-128"/>
              </a:rPr>
              <a:t>　また、最終目標である「大阪湾諸港の港湾管理の一元化」に向けては、大阪府市のみならず神戸市・兵庫県との合意形成が必要不可欠であることから、神戸市・兵庫県を含む４港湾管理者での合意形成に向け協議を継続していきます</a:t>
            </a:r>
            <a:r>
              <a:rPr kumimoji="1" lang="ja-JP" altLang="en-US" sz="1900" dirty="0" smtClean="0">
                <a:latin typeface="ＭＳ Ｐ明朝" panose="02020600040205080304" pitchFamily="18" charset="-128"/>
                <a:ea typeface="ＭＳ Ｐ明朝" panose="02020600040205080304" pitchFamily="18" charset="-128"/>
              </a:rPr>
              <a:t>。</a:t>
            </a:r>
            <a:endParaRPr kumimoji="1" lang="en-US" altLang="ja-JP" sz="1900" dirty="0" smtClean="0">
              <a:latin typeface="ＭＳ Ｐ明朝" panose="02020600040205080304" pitchFamily="18" charset="-128"/>
              <a:ea typeface="ＭＳ Ｐ明朝" panose="02020600040205080304" pitchFamily="18" charset="-128"/>
            </a:endParaRPr>
          </a:p>
          <a:p>
            <a:pPr lvl="0"/>
            <a:r>
              <a:rPr kumimoji="1" lang="ja-JP" altLang="en-US" sz="1900" dirty="0">
                <a:latin typeface="ＭＳ Ｐ明朝" panose="02020600040205080304" pitchFamily="18" charset="-128"/>
                <a:ea typeface="ＭＳ Ｐ明朝" panose="02020600040205080304" pitchFamily="18" charset="-128"/>
              </a:rPr>
              <a:t>　</a:t>
            </a:r>
          </a:p>
          <a:p>
            <a:pPr lvl="0"/>
            <a:endParaRPr kumimoji="1" lang="ja-JP" altLang="en-US" sz="19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679957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7743</TotalTime>
  <Words>2723</Words>
  <Application>Microsoft Office PowerPoint</Application>
  <PresentationFormat>ユーザー設定</PresentationFormat>
  <Paragraphs>243</Paragraphs>
  <Slides>7</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7</vt:i4>
      </vt:variant>
    </vt:vector>
  </HeadingPairs>
  <TitlesOfParts>
    <vt:vector size="19" baseType="lpstr">
      <vt:lpstr>Meiryo UI</vt:lpstr>
      <vt:lpstr>ＭＳ Ｐゴシック</vt:lpstr>
      <vt:lpstr>ＭＳ Ｐ明朝</vt:lpstr>
      <vt:lpstr>ＭＳ 明朝</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　４　ロードマップ</vt:lpstr>
      <vt:lpstr>　４　ロードマップ</vt:lpstr>
      <vt:lpstr>　５　終わりに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小山　悠葵</cp:lastModifiedBy>
  <cp:revision>765</cp:revision>
  <cp:lastPrinted>2022-04-18T08:54:46Z</cp:lastPrinted>
  <dcterms:modified xsi:type="dcterms:W3CDTF">2022-06-10T04:25:27Z</dcterms:modified>
</cp:coreProperties>
</file>