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290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463D-DD63-402F-8EB8-D44DF2682A26}" type="datetimeFigureOut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0744-01DA-413C-8D92-A781C88B02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09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463D-DD63-402F-8EB8-D44DF2682A26}" type="datetimeFigureOut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0744-01DA-413C-8D92-A781C88B02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1198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463D-DD63-402F-8EB8-D44DF2682A26}" type="datetimeFigureOut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0744-01DA-413C-8D92-A781C88B02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5698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463D-DD63-402F-8EB8-D44DF2682A26}" type="datetimeFigureOut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0744-01DA-413C-8D92-A781C88B02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5420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463D-DD63-402F-8EB8-D44DF2682A26}" type="datetimeFigureOut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0744-01DA-413C-8D92-A781C88B02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652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463D-DD63-402F-8EB8-D44DF2682A26}" type="datetimeFigureOut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0744-01DA-413C-8D92-A781C88B02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59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463D-DD63-402F-8EB8-D44DF2682A26}" type="datetimeFigureOut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0744-01DA-413C-8D92-A781C88B02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228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463D-DD63-402F-8EB8-D44DF2682A26}" type="datetimeFigureOut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0744-01DA-413C-8D92-A781C88B02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313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463D-DD63-402F-8EB8-D44DF2682A26}" type="datetimeFigureOut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0744-01DA-413C-8D92-A781C88B02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96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463D-DD63-402F-8EB8-D44DF2682A26}" type="datetimeFigureOut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0744-01DA-413C-8D92-A781C88B02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5993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463D-DD63-402F-8EB8-D44DF2682A26}" type="datetimeFigureOut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0744-01DA-413C-8D92-A781C88B02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58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0463D-DD63-402F-8EB8-D44DF2682A26}" type="datetimeFigureOut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70744-01DA-413C-8D92-A781C88B02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0349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正方形/長方形 107"/>
          <p:cNvSpPr/>
          <p:nvPr/>
        </p:nvSpPr>
        <p:spPr>
          <a:xfrm>
            <a:off x="398726" y="4416622"/>
            <a:ext cx="6278298" cy="11521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正方形/長方形 105"/>
          <p:cNvSpPr/>
          <p:nvPr/>
        </p:nvSpPr>
        <p:spPr>
          <a:xfrm>
            <a:off x="1130575" y="2563548"/>
            <a:ext cx="8510777" cy="13099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正方形/長方形 159"/>
          <p:cNvSpPr/>
          <p:nvPr/>
        </p:nvSpPr>
        <p:spPr>
          <a:xfrm>
            <a:off x="404870" y="1124745"/>
            <a:ext cx="6272154" cy="12000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" name="正方形/長方形 227"/>
          <p:cNvSpPr/>
          <p:nvPr/>
        </p:nvSpPr>
        <p:spPr>
          <a:xfrm>
            <a:off x="8081179" y="1435492"/>
            <a:ext cx="1560173" cy="986408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800" dirty="0" smtClean="0">
                <a:ln w="9525">
                  <a:noFill/>
                </a:ln>
              </a:rPr>
              <a:t>基金積込（当初は全額国費）</a:t>
            </a:r>
            <a:endParaRPr kumimoji="1" lang="ja-JP" altLang="en-US" sz="800" dirty="0">
              <a:ln w="9525">
                <a:noFill/>
              </a:ln>
            </a:endParaRPr>
          </a:p>
        </p:txBody>
      </p:sp>
      <p:cxnSp>
        <p:nvCxnSpPr>
          <p:cNvPr id="100" name="直線矢印コネクタ 99"/>
          <p:cNvCxnSpPr>
            <a:stCxn id="95" idx="2"/>
          </p:cNvCxnSpPr>
          <p:nvPr/>
        </p:nvCxnSpPr>
        <p:spPr>
          <a:xfrm flipH="1">
            <a:off x="6281064" y="3218502"/>
            <a:ext cx="2058271" cy="1619465"/>
          </a:xfrm>
          <a:prstGeom prst="straightConnector1">
            <a:avLst/>
          </a:prstGeom>
          <a:ln w="12700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フローチャート : 磁気ディスク 5"/>
          <p:cNvSpPr/>
          <p:nvPr/>
        </p:nvSpPr>
        <p:spPr>
          <a:xfrm>
            <a:off x="3820854" y="2825230"/>
            <a:ext cx="2408991" cy="786544"/>
          </a:xfrm>
          <a:prstGeom prst="flowChartMagneticDisk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国保特別会計</a:t>
            </a:r>
            <a:endParaRPr kumimoji="1" lang="en-US" altLang="ja-JP" sz="1200" dirty="0" smtClean="0"/>
          </a:p>
          <a:p>
            <a:pPr algn="ctr"/>
            <a:r>
              <a:rPr lang="en-US" altLang="ja-JP" sz="900" dirty="0" smtClean="0"/>
              <a:t>【</a:t>
            </a:r>
            <a:r>
              <a:rPr lang="ja-JP" altLang="en-US" sz="900" dirty="0" smtClean="0"/>
              <a:t>約</a:t>
            </a:r>
            <a:r>
              <a:rPr lang="en-US" altLang="ja-JP" sz="900" dirty="0" smtClean="0"/>
              <a:t>1</a:t>
            </a:r>
            <a:r>
              <a:rPr lang="ja-JP" altLang="en-US" sz="900" dirty="0" smtClean="0"/>
              <a:t>兆</a:t>
            </a:r>
            <a:r>
              <a:rPr lang="en-US" altLang="ja-JP" sz="900" dirty="0" smtClean="0"/>
              <a:t>750</a:t>
            </a:r>
            <a:r>
              <a:rPr lang="ja-JP" altLang="en-US" sz="900" dirty="0" smtClean="0"/>
              <a:t>億円</a:t>
            </a:r>
            <a:r>
              <a:rPr lang="en-US" altLang="ja-JP" sz="900" dirty="0" smtClean="0"/>
              <a:t>】</a:t>
            </a:r>
            <a:r>
              <a:rPr lang="ja-JP" altLang="en-US" sz="900" dirty="0" smtClean="0"/>
              <a:t>（</a:t>
            </a:r>
            <a:r>
              <a:rPr lang="en-US" altLang="ja-JP" sz="900" dirty="0" smtClean="0"/>
              <a:t>H25</a:t>
            </a:r>
            <a:r>
              <a:rPr lang="ja-JP" altLang="en-US" sz="900" dirty="0" smtClean="0"/>
              <a:t>ベース）</a:t>
            </a:r>
            <a:endParaRPr kumimoji="1" lang="ja-JP" altLang="en-US" sz="900" dirty="0"/>
          </a:p>
        </p:txBody>
      </p:sp>
      <p:sp>
        <p:nvSpPr>
          <p:cNvPr id="8" name="フローチャート : 磁気ディスク 7"/>
          <p:cNvSpPr/>
          <p:nvPr/>
        </p:nvSpPr>
        <p:spPr>
          <a:xfrm>
            <a:off x="3820854" y="4636357"/>
            <a:ext cx="2379715" cy="712658"/>
          </a:xfrm>
          <a:prstGeom prst="flowChartMagneticDisk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国保特別会計</a:t>
            </a:r>
            <a:endParaRPr kumimoji="1" lang="ja-JP" altLang="en-US" sz="1200" dirty="0"/>
          </a:p>
        </p:txBody>
      </p:sp>
      <p:cxnSp>
        <p:nvCxnSpPr>
          <p:cNvPr id="10" name="直線矢印コネクタ 9"/>
          <p:cNvCxnSpPr/>
          <p:nvPr/>
        </p:nvCxnSpPr>
        <p:spPr>
          <a:xfrm flipV="1">
            <a:off x="4623047" y="3633036"/>
            <a:ext cx="0" cy="101020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>
            <a:off x="5552303" y="3626153"/>
            <a:ext cx="0" cy="102397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円/楕円 12"/>
          <p:cNvSpPr/>
          <p:nvPr/>
        </p:nvSpPr>
        <p:spPr>
          <a:xfrm>
            <a:off x="2807370" y="6316013"/>
            <a:ext cx="1229008" cy="360040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被保険者</a:t>
            </a:r>
            <a:endParaRPr kumimoji="1" lang="ja-JP" altLang="en-US" sz="1200" dirty="0"/>
          </a:p>
        </p:txBody>
      </p:sp>
      <p:sp>
        <p:nvSpPr>
          <p:cNvPr id="14" name="円/楕円 13"/>
          <p:cNvSpPr/>
          <p:nvPr/>
        </p:nvSpPr>
        <p:spPr>
          <a:xfrm>
            <a:off x="8127087" y="6337068"/>
            <a:ext cx="1229008" cy="360040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医療機関</a:t>
            </a:r>
            <a:endParaRPr kumimoji="1" lang="ja-JP" altLang="en-US" sz="1200" dirty="0"/>
          </a:p>
        </p:txBody>
      </p:sp>
      <p:cxnSp>
        <p:nvCxnSpPr>
          <p:cNvPr id="22" name="直線矢印コネクタ 21"/>
          <p:cNvCxnSpPr/>
          <p:nvPr/>
        </p:nvCxnSpPr>
        <p:spPr>
          <a:xfrm>
            <a:off x="4618827" y="1829157"/>
            <a:ext cx="0" cy="95769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>
            <a:stCxn id="49" idx="3"/>
            <a:endCxn id="6" idx="2"/>
          </p:cNvCxnSpPr>
          <p:nvPr/>
        </p:nvCxnSpPr>
        <p:spPr>
          <a:xfrm>
            <a:off x="2133399" y="3218502"/>
            <a:ext cx="1687455" cy="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正方形/長方形 38"/>
          <p:cNvSpPr/>
          <p:nvPr/>
        </p:nvSpPr>
        <p:spPr>
          <a:xfrm>
            <a:off x="2280619" y="2997938"/>
            <a:ext cx="1409876" cy="441129"/>
          </a:xfrm>
          <a:prstGeom prst="rect">
            <a:avLst/>
          </a:prstGeom>
          <a:ln w="63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900" dirty="0" smtClean="0"/>
              <a:t>・府調交９％相当分　</a:t>
            </a:r>
            <a:endParaRPr kumimoji="1" lang="en-US" altLang="ja-JP" sz="900" dirty="0" smtClean="0"/>
          </a:p>
          <a:p>
            <a:r>
              <a:rPr kumimoji="1" lang="ja-JP" altLang="en-US" sz="900" dirty="0" smtClean="0"/>
              <a:t>・高額共同</a:t>
            </a:r>
            <a:r>
              <a:rPr kumimoji="1" lang="en-US" altLang="ja-JP" sz="900" dirty="0" smtClean="0"/>
              <a:t>1/4</a:t>
            </a:r>
            <a:r>
              <a:rPr kumimoji="1" lang="ja-JP" altLang="en-US" sz="900" dirty="0" smtClean="0"/>
              <a:t>相当分</a:t>
            </a:r>
            <a:endParaRPr kumimoji="1" lang="en-US" altLang="ja-JP" sz="900" dirty="0" smtClean="0"/>
          </a:p>
          <a:p>
            <a:r>
              <a:rPr lang="ja-JP" altLang="en-US" sz="900" dirty="0" smtClean="0"/>
              <a:t>・特定健診</a:t>
            </a:r>
            <a:r>
              <a:rPr lang="en-US" altLang="ja-JP" sz="900" dirty="0" smtClean="0"/>
              <a:t>1/3</a:t>
            </a:r>
          </a:p>
        </p:txBody>
      </p:sp>
      <p:cxnSp>
        <p:nvCxnSpPr>
          <p:cNvPr id="41" name="直線矢印コネクタ 40"/>
          <p:cNvCxnSpPr>
            <a:stCxn id="51" idx="3"/>
          </p:cNvCxnSpPr>
          <p:nvPr/>
        </p:nvCxnSpPr>
        <p:spPr>
          <a:xfrm>
            <a:off x="1832112" y="5009592"/>
            <a:ext cx="1945714" cy="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正方形/長方形 41"/>
          <p:cNvSpPr/>
          <p:nvPr/>
        </p:nvSpPr>
        <p:spPr>
          <a:xfrm>
            <a:off x="2053324" y="4698631"/>
            <a:ext cx="1424710" cy="621923"/>
          </a:xfrm>
          <a:prstGeom prst="rect">
            <a:avLst/>
          </a:prstGeom>
          <a:ln w="63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900" dirty="0" smtClean="0"/>
              <a:t>・基盤（軽減分）</a:t>
            </a:r>
            <a:endParaRPr kumimoji="1" lang="en-US" altLang="ja-JP" sz="900" dirty="0" smtClean="0"/>
          </a:p>
          <a:p>
            <a:r>
              <a:rPr lang="ja-JP" altLang="en-US" sz="900" dirty="0" smtClean="0"/>
              <a:t>・基盤（支援分）</a:t>
            </a:r>
            <a:endParaRPr lang="en-US" altLang="ja-JP" sz="900" dirty="0" smtClean="0"/>
          </a:p>
          <a:p>
            <a:r>
              <a:rPr lang="ja-JP" altLang="en-US" sz="800" dirty="0" smtClean="0"/>
              <a:t>⇒国・府負担分も含めて</a:t>
            </a:r>
            <a:endParaRPr lang="en-US" altLang="ja-JP" sz="800" dirty="0" smtClean="0"/>
          </a:p>
          <a:p>
            <a:r>
              <a:rPr lang="ja-JP" altLang="en-US" sz="800" dirty="0"/>
              <a:t>　</a:t>
            </a:r>
            <a:r>
              <a:rPr lang="ja-JP" altLang="en-US" sz="800" dirty="0" smtClean="0"/>
              <a:t>全額繰入れ</a:t>
            </a:r>
            <a:endParaRPr lang="en-US" altLang="ja-JP" sz="800" dirty="0" smtClean="0"/>
          </a:p>
        </p:txBody>
      </p:sp>
      <p:cxnSp>
        <p:nvCxnSpPr>
          <p:cNvPr id="44" name="直線矢印コネクタ 43"/>
          <p:cNvCxnSpPr/>
          <p:nvPr/>
        </p:nvCxnSpPr>
        <p:spPr>
          <a:xfrm>
            <a:off x="1533561" y="3426075"/>
            <a:ext cx="0" cy="138116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/>
          <p:nvPr/>
        </p:nvCxnSpPr>
        <p:spPr>
          <a:xfrm flipH="1" flipV="1">
            <a:off x="6364234" y="3420852"/>
            <a:ext cx="2341015" cy="1687114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直線矢印コネクタ 75"/>
          <p:cNvCxnSpPr>
            <a:stCxn id="13" idx="0"/>
          </p:cNvCxnSpPr>
          <p:nvPr/>
        </p:nvCxnSpPr>
        <p:spPr>
          <a:xfrm flipV="1">
            <a:off x="3421875" y="5320553"/>
            <a:ext cx="535865" cy="99546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正方形/長方形 76"/>
          <p:cNvSpPr/>
          <p:nvPr/>
        </p:nvSpPr>
        <p:spPr>
          <a:xfrm>
            <a:off x="3067044" y="5771400"/>
            <a:ext cx="1246902" cy="333996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/>
              <a:t>保険料</a:t>
            </a:r>
            <a:endParaRPr lang="en-US" altLang="ja-JP" sz="900" dirty="0"/>
          </a:p>
          <a:p>
            <a:pPr algn="ctr"/>
            <a:r>
              <a:rPr kumimoji="1" lang="en-US" altLang="ja-JP" sz="900" dirty="0" smtClean="0"/>
              <a:t>【</a:t>
            </a:r>
            <a:r>
              <a:rPr kumimoji="1" lang="ja-JP" altLang="en-US" sz="900" dirty="0" smtClean="0"/>
              <a:t>医療・後期・介護</a:t>
            </a:r>
            <a:r>
              <a:rPr kumimoji="1" lang="en-US" altLang="ja-JP" sz="900" dirty="0" smtClean="0"/>
              <a:t>】</a:t>
            </a:r>
            <a:endParaRPr kumimoji="1" lang="ja-JP" altLang="en-US" sz="900" dirty="0"/>
          </a:p>
        </p:txBody>
      </p:sp>
      <p:sp>
        <p:nvSpPr>
          <p:cNvPr id="79" name="正方形/長方形 78"/>
          <p:cNvSpPr/>
          <p:nvPr/>
        </p:nvSpPr>
        <p:spPr>
          <a:xfrm>
            <a:off x="5345010" y="3753232"/>
            <a:ext cx="936053" cy="363427"/>
          </a:xfrm>
          <a:prstGeom prst="rect">
            <a:avLst/>
          </a:prstGeom>
          <a:ln w="63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00" dirty="0" smtClean="0"/>
              <a:t>・保険給付費</a:t>
            </a:r>
            <a:endParaRPr lang="en-US" altLang="ja-JP" sz="900" dirty="0" smtClean="0"/>
          </a:p>
          <a:p>
            <a:pPr algn="ctr"/>
            <a:r>
              <a:rPr lang="ja-JP" altLang="en-US" sz="900" dirty="0" smtClean="0"/>
              <a:t>等交付金</a:t>
            </a:r>
            <a:endParaRPr lang="en-US" altLang="ja-JP" sz="900" dirty="0" smtClean="0"/>
          </a:p>
        </p:txBody>
      </p:sp>
      <p:sp>
        <p:nvSpPr>
          <p:cNvPr id="85" name="正方形/長方形 84"/>
          <p:cNvSpPr/>
          <p:nvPr/>
        </p:nvSpPr>
        <p:spPr>
          <a:xfrm>
            <a:off x="7526648" y="4153041"/>
            <a:ext cx="812686" cy="314401"/>
          </a:xfrm>
          <a:prstGeom prst="rect">
            <a:avLst/>
          </a:prstGeom>
          <a:ln w="63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900" dirty="0" smtClean="0"/>
              <a:t>・前期高齢</a:t>
            </a:r>
            <a:endParaRPr lang="en-US" altLang="ja-JP" sz="900" dirty="0" smtClean="0"/>
          </a:p>
          <a:p>
            <a:r>
              <a:rPr lang="ja-JP" altLang="en-US" sz="900" dirty="0" smtClean="0"/>
              <a:t>　者交付金</a:t>
            </a:r>
            <a:endParaRPr lang="en-US" altLang="ja-JP" sz="900" dirty="0" smtClean="0"/>
          </a:p>
        </p:txBody>
      </p:sp>
      <p:cxnSp>
        <p:nvCxnSpPr>
          <p:cNvPr id="87" name="直線矢印コネクタ 86"/>
          <p:cNvCxnSpPr/>
          <p:nvPr/>
        </p:nvCxnSpPr>
        <p:spPr>
          <a:xfrm>
            <a:off x="6200568" y="3631344"/>
            <a:ext cx="2138767" cy="1549873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正方形/長方形 88"/>
          <p:cNvSpPr/>
          <p:nvPr/>
        </p:nvSpPr>
        <p:spPr>
          <a:xfrm>
            <a:off x="7056186" y="4680190"/>
            <a:ext cx="908016" cy="445937"/>
          </a:xfrm>
          <a:prstGeom prst="rect">
            <a:avLst/>
          </a:prstGeom>
          <a:ln w="63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900" dirty="0" smtClean="0"/>
              <a:t>・後期高齢者</a:t>
            </a:r>
            <a:endParaRPr lang="en-US" altLang="ja-JP" sz="900" dirty="0" smtClean="0"/>
          </a:p>
          <a:p>
            <a:r>
              <a:rPr lang="ja-JP" altLang="en-US" sz="900" dirty="0"/>
              <a:t>　</a:t>
            </a:r>
            <a:r>
              <a:rPr lang="ja-JP" altLang="en-US" sz="900" dirty="0" smtClean="0"/>
              <a:t>支援金</a:t>
            </a:r>
            <a:endParaRPr lang="en-US" altLang="ja-JP" sz="900" dirty="0" smtClean="0"/>
          </a:p>
          <a:p>
            <a:r>
              <a:rPr lang="ja-JP" altLang="en-US" sz="900" dirty="0" smtClean="0"/>
              <a:t>・介護納付金</a:t>
            </a:r>
            <a:endParaRPr lang="en-US" altLang="ja-JP" sz="900" dirty="0" smtClean="0"/>
          </a:p>
        </p:txBody>
      </p:sp>
      <p:cxnSp>
        <p:nvCxnSpPr>
          <p:cNvPr id="92" name="直線矢印コネクタ 91"/>
          <p:cNvCxnSpPr/>
          <p:nvPr/>
        </p:nvCxnSpPr>
        <p:spPr>
          <a:xfrm>
            <a:off x="6040943" y="5349016"/>
            <a:ext cx="862274" cy="628013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フローチャート : 磁気ディスク 94"/>
          <p:cNvSpPr/>
          <p:nvPr/>
        </p:nvSpPr>
        <p:spPr>
          <a:xfrm>
            <a:off x="8339335" y="2825230"/>
            <a:ext cx="1043860" cy="786544"/>
          </a:xfrm>
          <a:prstGeom prst="flowChartMagneticDisk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/>
              <a:t>財政安定化基金</a:t>
            </a:r>
            <a:endParaRPr kumimoji="1" lang="ja-JP" altLang="en-US" sz="1100" dirty="0"/>
          </a:p>
        </p:txBody>
      </p:sp>
      <p:sp>
        <p:nvSpPr>
          <p:cNvPr id="96" name="円/楕円 95"/>
          <p:cNvSpPr/>
          <p:nvPr/>
        </p:nvSpPr>
        <p:spPr>
          <a:xfrm>
            <a:off x="8022058" y="5217165"/>
            <a:ext cx="1334037" cy="485450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支払基金</a:t>
            </a:r>
            <a:endParaRPr kumimoji="1" lang="ja-JP" altLang="en-US" sz="1200" dirty="0"/>
          </a:p>
        </p:txBody>
      </p:sp>
      <p:sp>
        <p:nvSpPr>
          <p:cNvPr id="15" name="正方形/長方形 14"/>
          <p:cNvSpPr/>
          <p:nvPr/>
        </p:nvSpPr>
        <p:spPr>
          <a:xfrm>
            <a:off x="6193603" y="5637048"/>
            <a:ext cx="902685" cy="252817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00" dirty="0" smtClean="0"/>
              <a:t>保険給付費</a:t>
            </a:r>
            <a:endParaRPr kumimoji="1" lang="ja-JP" altLang="en-US" sz="900" dirty="0"/>
          </a:p>
        </p:txBody>
      </p:sp>
      <p:sp>
        <p:nvSpPr>
          <p:cNvPr id="105" name="正方形/長方形 104"/>
          <p:cNvSpPr/>
          <p:nvPr/>
        </p:nvSpPr>
        <p:spPr>
          <a:xfrm>
            <a:off x="7012045" y="3426075"/>
            <a:ext cx="1253305" cy="373471"/>
          </a:xfrm>
          <a:prstGeom prst="rect">
            <a:avLst/>
          </a:prstGeom>
          <a:ln w="63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800" dirty="0" smtClean="0"/>
              <a:t>・保険料収納不足市町村に対する貸付、交付</a:t>
            </a:r>
            <a:endParaRPr lang="en-US" altLang="ja-JP" sz="800" dirty="0" smtClean="0"/>
          </a:p>
        </p:txBody>
      </p:sp>
      <p:cxnSp>
        <p:nvCxnSpPr>
          <p:cNvPr id="115" name="直線矢印コネクタ 114"/>
          <p:cNvCxnSpPr/>
          <p:nvPr/>
        </p:nvCxnSpPr>
        <p:spPr>
          <a:xfrm>
            <a:off x="863501" y="1766376"/>
            <a:ext cx="0" cy="3052913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正方形/長方形 63"/>
          <p:cNvSpPr/>
          <p:nvPr/>
        </p:nvSpPr>
        <p:spPr>
          <a:xfrm>
            <a:off x="627208" y="2003936"/>
            <a:ext cx="1248051" cy="198760"/>
          </a:xfrm>
          <a:prstGeom prst="rect">
            <a:avLst/>
          </a:prstGeom>
          <a:ln w="63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900" dirty="0" smtClean="0"/>
              <a:t>・基盤（支援分）</a:t>
            </a:r>
            <a:r>
              <a:rPr lang="en-US" altLang="ja-JP" sz="900" dirty="0" smtClean="0"/>
              <a:t>1/2</a:t>
            </a:r>
          </a:p>
        </p:txBody>
      </p:sp>
      <p:cxnSp>
        <p:nvCxnSpPr>
          <p:cNvPr id="36" name="直線矢印コネクタ 35"/>
          <p:cNvCxnSpPr>
            <a:stCxn id="95" idx="2"/>
          </p:cNvCxnSpPr>
          <p:nvPr/>
        </p:nvCxnSpPr>
        <p:spPr>
          <a:xfrm flipH="1">
            <a:off x="6286979" y="3218502"/>
            <a:ext cx="2052356" cy="0"/>
          </a:xfrm>
          <a:prstGeom prst="straightConnector1">
            <a:avLst/>
          </a:prstGeom>
          <a:ln w="12700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正方形/長方形 39"/>
          <p:cNvSpPr/>
          <p:nvPr/>
        </p:nvSpPr>
        <p:spPr>
          <a:xfrm>
            <a:off x="6542467" y="2758597"/>
            <a:ext cx="1606593" cy="552915"/>
          </a:xfrm>
          <a:prstGeom prst="rect">
            <a:avLst/>
          </a:prstGeom>
          <a:ln w="63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800" dirty="0" smtClean="0"/>
              <a:t>・給付増などによる財源不足時に取崩して繰入れ</a:t>
            </a:r>
            <a:endParaRPr lang="en-US" altLang="ja-JP" sz="800" dirty="0" smtClean="0"/>
          </a:p>
          <a:p>
            <a:r>
              <a:rPr lang="ja-JP" altLang="en-US" sz="800" dirty="0" smtClean="0"/>
              <a:t>・法改正後６年間は、円滑な施行のための費用に充当可能</a:t>
            </a:r>
            <a:endParaRPr lang="en-US" altLang="ja-JP" sz="800" dirty="0" smtClean="0"/>
          </a:p>
        </p:txBody>
      </p:sp>
      <p:sp>
        <p:nvSpPr>
          <p:cNvPr id="24" name="正方形/長方形 23"/>
          <p:cNvSpPr/>
          <p:nvPr/>
        </p:nvSpPr>
        <p:spPr>
          <a:xfrm>
            <a:off x="592347" y="1435492"/>
            <a:ext cx="4926677" cy="38118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一般会計</a:t>
            </a:r>
            <a:endParaRPr kumimoji="1" lang="ja-JP" altLang="en-US" sz="1200" dirty="0"/>
          </a:p>
        </p:txBody>
      </p:sp>
      <p:sp>
        <p:nvSpPr>
          <p:cNvPr id="49" name="正方形/長方形 48"/>
          <p:cNvSpPr/>
          <p:nvPr/>
        </p:nvSpPr>
        <p:spPr>
          <a:xfrm>
            <a:off x="1212230" y="3010929"/>
            <a:ext cx="921169" cy="41514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一般会計</a:t>
            </a:r>
            <a:endParaRPr kumimoji="1" lang="ja-JP" altLang="en-US" sz="1200" dirty="0"/>
          </a:p>
        </p:txBody>
      </p:sp>
      <p:sp>
        <p:nvSpPr>
          <p:cNvPr id="51" name="正方形/長方形 50"/>
          <p:cNvSpPr/>
          <p:nvPr/>
        </p:nvSpPr>
        <p:spPr>
          <a:xfrm>
            <a:off x="627208" y="4802019"/>
            <a:ext cx="1204904" cy="41514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一般会計</a:t>
            </a:r>
            <a:endParaRPr kumimoji="1" lang="ja-JP" altLang="en-US" sz="1200" dirty="0"/>
          </a:p>
        </p:txBody>
      </p:sp>
      <p:sp>
        <p:nvSpPr>
          <p:cNvPr id="66" name="円/楕円 65"/>
          <p:cNvSpPr/>
          <p:nvPr/>
        </p:nvSpPr>
        <p:spPr>
          <a:xfrm>
            <a:off x="6542467" y="5977028"/>
            <a:ext cx="1229008" cy="360040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国保連</a:t>
            </a:r>
            <a:endParaRPr kumimoji="1" lang="ja-JP" altLang="en-US" sz="12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57865" y="431642"/>
            <a:ext cx="4303701" cy="369332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国保制度改革後の国保財政イメージ</a:t>
            </a:r>
            <a:endParaRPr kumimoji="1" lang="ja-JP" altLang="en-US" dirty="0"/>
          </a:p>
        </p:txBody>
      </p:sp>
      <p:sp>
        <p:nvSpPr>
          <p:cNvPr id="46" name="正方形/長方形 45"/>
          <p:cNvSpPr/>
          <p:nvPr/>
        </p:nvSpPr>
        <p:spPr>
          <a:xfrm>
            <a:off x="1431734" y="3612810"/>
            <a:ext cx="1243176" cy="336407"/>
          </a:xfrm>
          <a:prstGeom prst="rect">
            <a:avLst/>
          </a:prstGeom>
          <a:solidFill>
            <a:schemeClr val="bg1"/>
          </a:solidFill>
          <a:ln w="63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900" dirty="0" smtClean="0"/>
              <a:t>・基盤（軽減分）</a:t>
            </a:r>
            <a:r>
              <a:rPr lang="en-US" altLang="ja-JP" sz="900" dirty="0"/>
              <a:t>3</a:t>
            </a:r>
            <a:r>
              <a:rPr kumimoji="1" lang="en-US" altLang="ja-JP" sz="900" dirty="0" smtClean="0"/>
              <a:t>/4</a:t>
            </a:r>
          </a:p>
          <a:p>
            <a:r>
              <a:rPr lang="ja-JP" altLang="en-US" sz="900" dirty="0" smtClean="0"/>
              <a:t>・基盤（支援分）</a:t>
            </a:r>
            <a:r>
              <a:rPr lang="en-US" altLang="ja-JP" sz="900" dirty="0" smtClean="0"/>
              <a:t>1/4</a:t>
            </a:r>
          </a:p>
        </p:txBody>
      </p:sp>
      <p:cxnSp>
        <p:nvCxnSpPr>
          <p:cNvPr id="116" name="直線矢印コネクタ 115"/>
          <p:cNvCxnSpPr>
            <a:stCxn id="66" idx="5"/>
            <a:endCxn id="14" idx="2"/>
          </p:cNvCxnSpPr>
          <p:nvPr/>
        </p:nvCxnSpPr>
        <p:spPr>
          <a:xfrm>
            <a:off x="7591491" y="6284342"/>
            <a:ext cx="535596" cy="232747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正方形/長方形 77"/>
          <p:cNvSpPr/>
          <p:nvPr/>
        </p:nvSpPr>
        <p:spPr>
          <a:xfrm>
            <a:off x="3957739" y="4096578"/>
            <a:ext cx="1322177" cy="427325"/>
          </a:xfrm>
          <a:prstGeom prst="rect">
            <a:avLst/>
          </a:prstGeom>
          <a:ln w="63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900" dirty="0" smtClean="0"/>
              <a:t>・事業費納付金</a:t>
            </a:r>
            <a:endParaRPr lang="en-US" altLang="ja-JP" sz="900" dirty="0" smtClean="0"/>
          </a:p>
          <a:p>
            <a:r>
              <a:rPr lang="ja-JP" altLang="en-US" sz="900" dirty="0" smtClean="0"/>
              <a:t>　（分賦金）</a:t>
            </a:r>
            <a:endParaRPr lang="en-US" altLang="ja-JP" sz="900" dirty="0" smtClean="0"/>
          </a:p>
          <a:p>
            <a:r>
              <a:rPr lang="ja-JP" altLang="en-US" sz="900" dirty="0" smtClean="0"/>
              <a:t>　</a:t>
            </a:r>
            <a:r>
              <a:rPr lang="en-US" altLang="ja-JP" sz="900" dirty="0" smtClean="0"/>
              <a:t>【</a:t>
            </a:r>
            <a:r>
              <a:rPr lang="ja-JP" altLang="en-US" sz="900" dirty="0"/>
              <a:t>医療</a:t>
            </a:r>
            <a:r>
              <a:rPr lang="ja-JP" altLang="en-US" sz="900" dirty="0" smtClean="0"/>
              <a:t>・後期・</a:t>
            </a:r>
            <a:r>
              <a:rPr lang="ja-JP" altLang="en-US" sz="900" dirty="0"/>
              <a:t>介護</a:t>
            </a:r>
            <a:r>
              <a:rPr lang="en-US" altLang="ja-JP" sz="900" dirty="0" smtClean="0"/>
              <a:t>】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3478033" y="1928697"/>
            <a:ext cx="2074271" cy="445869"/>
          </a:xfrm>
          <a:prstGeom prst="rect">
            <a:avLst/>
          </a:prstGeom>
          <a:ln w="63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900" dirty="0" smtClean="0"/>
              <a:t>・療給</a:t>
            </a:r>
            <a:r>
              <a:rPr kumimoji="1" lang="en-US" altLang="ja-JP" sz="900" dirty="0" smtClean="0"/>
              <a:t>32</a:t>
            </a:r>
            <a:r>
              <a:rPr kumimoji="1" lang="ja-JP" altLang="en-US" sz="900" dirty="0" smtClean="0"/>
              <a:t>％　　・高額共同</a:t>
            </a:r>
            <a:r>
              <a:rPr kumimoji="1" lang="en-US" altLang="ja-JP" sz="900" dirty="0" smtClean="0"/>
              <a:t>1/4</a:t>
            </a:r>
            <a:r>
              <a:rPr kumimoji="1" lang="ja-JP" altLang="en-US" sz="900" dirty="0" smtClean="0"/>
              <a:t>相当分</a:t>
            </a:r>
            <a:endParaRPr kumimoji="1" lang="en-US" altLang="ja-JP" sz="900" dirty="0" smtClean="0"/>
          </a:p>
          <a:p>
            <a:r>
              <a:rPr lang="ja-JP" altLang="en-US" sz="900" dirty="0" smtClean="0"/>
              <a:t>・国調交９％　・特定健診</a:t>
            </a:r>
            <a:r>
              <a:rPr lang="en-US" altLang="ja-JP" sz="900" dirty="0" smtClean="0"/>
              <a:t>1/3</a:t>
            </a:r>
          </a:p>
          <a:p>
            <a:r>
              <a:rPr kumimoji="1" lang="ja-JP" altLang="en-US" sz="900" dirty="0" smtClean="0"/>
              <a:t>・保険者努力支援分</a:t>
            </a:r>
            <a:endParaRPr kumimoji="1" lang="ja-JP" altLang="en-US" sz="900" dirty="0"/>
          </a:p>
        </p:txBody>
      </p:sp>
      <p:sp>
        <p:nvSpPr>
          <p:cNvPr id="179" name="下矢印吹き出し 178"/>
          <p:cNvSpPr/>
          <p:nvPr/>
        </p:nvSpPr>
        <p:spPr>
          <a:xfrm>
            <a:off x="8167385" y="2062779"/>
            <a:ext cx="1411089" cy="739106"/>
          </a:xfrm>
          <a:prstGeom prst="downArrowCallout">
            <a:avLst>
              <a:gd name="adj1" fmla="val 24432"/>
              <a:gd name="adj2" fmla="val 44882"/>
              <a:gd name="adj3" fmla="val 15036"/>
              <a:gd name="adj4" fmla="val 40546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/>
              <a:t>府</a:t>
            </a:r>
            <a:endParaRPr kumimoji="1" lang="ja-JP" altLang="en-US" sz="900" dirty="0"/>
          </a:p>
        </p:txBody>
      </p:sp>
      <p:sp>
        <p:nvSpPr>
          <p:cNvPr id="202" name="正方形/長方形 201"/>
          <p:cNvSpPr/>
          <p:nvPr/>
        </p:nvSpPr>
        <p:spPr>
          <a:xfrm>
            <a:off x="9090799" y="1655364"/>
            <a:ext cx="470844" cy="2732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 smtClean="0"/>
              <a:t>市町村</a:t>
            </a:r>
            <a:endParaRPr kumimoji="1" lang="en-US" altLang="ja-JP" sz="600" dirty="0" smtClean="0"/>
          </a:p>
          <a:p>
            <a:pPr algn="ctr"/>
            <a:r>
              <a:rPr lang="en-US" altLang="ja-JP" sz="500" dirty="0" smtClean="0"/>
              <a:t>(</a:t>
            </a:r>
            <a:r>
              <a:rPr lang="ja-JP" altLang="en-US" sz="500" dirty="0" smtClean="0"/>
              <a:t>保険料</a:t>
            </a:r>
            <a:r>
              <a:rPr lang="en-US" altLang="ja-JP" sz="500" dirty="0" smtClean="0"/>
              <a:t>)</a:t>
            </a:r>
          </a:p>
          <a:p>
            <a:pPr algn="ctr"/>
            <a:r>
              <a:rPr kumimoji="1" lang="en-US" altLang="ja-JP" sz="800" dirty="0"/>
              <a:t>1/3</a:t>
            </a:r>
            <a:endParaRPr kumimoji="1" lang="ja-JP" altLang="en-US" sz="800" dirty="0"/>
          </a:p>
        </p:txBody>
      </p:sp>
      <p:sp>
        <p:nvSpPr>
          <p:cNvPr id="214" name="正方形/長方形 213"/>
          <p:cNvSpPr/>
          <p:nvPr/>
        </p:nvSpPr>
        <p:spPr>
          <a:xfrm>
            <a:off x="8183180" y="1654722"/>
            <a:ext cx="433930" cy="27321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/>
              <a:t>国</a:t>
            </a:r>
            <a:r>
              <a:rPr kumimoji="1" lang="en-US" altLang="ja-JP" sz="900" dirty="0" smtClean="0"/>
              <a:t>1/3</a:t>
            </a:r>
            <a:endParaRPr kumimoji="1" lang="ja-JP" altLang="en-US" sz="900" dirty="0"/>
          </a:p>
        </p:txBody>
      </p:sp>
      <p:cxnSp>
        <p:nvCxnSpPr>
          <p:cNvPr id="216" name="直線矢印コネクタ 215"/>
          <p:cNvCxnSpPr>
            <a:stCxn id="214" idx="2"/>
          </p:cNvCxnSpPr>
          <p:nvPr/>
        </p:nvCxnSpPr>
        <p:spPr>
          <a:xfrm>
            <a:off x="8400145" y="1927938"/>
            <a:ext cx="0" cy="174738"/>
          </a:xfrm>
          <a:prstGeom prst="straightConnector1">
            <a:avLst/>
          </a:prstGeom>
          <a:ln w="12700"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0" name="直線矢印コネクタ 219"/>
          <p:cNvCxnSpPr/>
          <p:nvPr/>
        </p:nvCxnSpPr>
        <p:spPr>
          <a:xfrm>
            <a:off x="9347555" y="1922126"/>
            <a:ext cx="0" cy="174738"/>
          </a:xfrm>
          <a:prstGeom prst="straightConnector1">
            <a:avLst/>
          </a:prstGeom>
          <a:ln w="12700"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5" name="正方形/長方形 224"/>
          <p:cNvSpPr/>
          <p:nvPr/>
        </p:nvSpPr>
        <p:spPr>
          <a:xfrm>
            <a:off x="8183180" y="2081643"/>
            <a:ext cx="433930" cy="261945"/>
          </a:xfrm>
          <a:prstGeom prst="rect">
            <a:avLst/>
          </a:prstGeom>
          <a:noFill/>
          <a:ln w="9525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900" dirty="0"/>
          </a:p>
        </p:txBody>
      </p:sp>
      <p:sp>
        <p:nvSpPr>
          <p:cNvPr id="226" name="正方形/長方形 225"/>
          <p:cNvSpPr/>
          <p:nvPr/>
        </p:nvSpPr>
        <p:spPr>
          <a:xfrm>
            <a:off x="9090799" y="2081643"/>
            <a:ext cx="466350" cy="261945"/>
          </a:xfrm>
          <a:prstGeom prst="rect">
            <a:avLst/>
          </a:prstGeom>
          <a:noFill/>
          <a:ln w="9525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600" dirty="0"/>
          </a:p>
        </p:txBody>
      </p:sp>
      <p:sp>
        <p:nvSpPr>
          <p:cNvPr id="233" name="正方形/長方形 232"/>
          <p:cNvSpPr/>
          <p:nvPr/>
        </p:nvSpPr>
        <p:spPr>
          <a:xfrm>
            <a:off x="334800" y="1022572"/>
            <a:ext cx="916433" cy="288032"/>
          </a:xfrm>
          <a:prstGeom prst="rect">
            <a:avLst/>
          </a:prstGeom>
          <a:ln w="190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国</a:t>
            </a:r>
            <a:endParaRPr kumimoji="1" lang="ja-JP" altLang="en-US" sz="1600" dirty="0"/>
          </a:p>
        </p:txBody>
      </p:sp>
      <p:sp>
        <p:nvSpPr>
          <p:cNvPr id="234" name="正方形/長方形 233"/>
          <p:cNvSpPr/>
          <p:nvPr/>
        </p:nvSpPr>
        <p:spPr>
          <a:xfrm>
            <a:off x="278985" y="5349015"/>
            <a:ext cx="933245" cy="288032"/>
          </a:xfrm>
          <a:prstGeom prst="rect">
            <a:avLst/>
          </a:prstGeom>
          <a:ln w="190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市町村</a:t>
            </a:r>
            <a:endParaRPr kumimoji="1" lang="ja-JP" altLang="en-US" sz="1600" dirty="0"/>
          </a:p>
        </p:txBody>
      </p:sp>
      <p:sp>
        <p:nvSpPr>
          <p:cNvPr id="235" name="正方形/長方形 234"/>
          <p:cNvSpPr/>
          <p:nvPr/>
        </p:nvSpPr>
        <p:spPr>
          <a:xfrm>
            <a:off x="1032737" y="2457691"/>
            <a:ext cx="1020586" cy="288032"/>
          </a:xfrm>
          <a:prstGeom prst="rect">
            <a:avLst/>
          </a:prstGeom>
          <a:ln w="190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/>
              <a:t>大阪府</a:t>
            </a:r>
            <a:endParaRPr kumimoji="1" lang="ja-JP" altLang="en-US" sz="1600" dirty="0"/>
          </a:p>
        </p:txBody>
      </p:sp>
      <p:sp>
        <p:nvSpPr>
          <p:cNvPr id="245" name="正方形/長方形 244"/>
          <p:cNvSpPr/>
          <p:nvPr/>
        </p:nvSpPr>
        <p:spPr>
          <a:xfrm>
            <a:off x="7009236" y="6381196"/>
            <a:ext cx="902685" cy="252817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00" dirty="0" smtClean="0"/>
              <a:t>保険給付費</a:t>
            </a:r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304633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正方形/長方形 107"/>
          <p:cNvSpPr/>
          <p:nvPr/>
        </p:nvSpPr>
        <p:spPr>
          <a:xfrm>
            <a:off x="390894" y="4177882"/>
            <a:ext cx="9230817" cy="12737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正方形/長方形 105"/>
          <p:cNvSpPr/>
          <p:nvPr/>
        </p:nvSpPr>
        <p:spPr>
          <a:xfrm>
            <a:off x="962104" y="2403726"/>
            <a:ext cx="4458948" cy="14992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正方形/長方形 159"/>
          <p:cNvSpPr/>
          <p:nvPr/>
        </p:nvSpPr>
        <p:spPr>
          <a:xfrm>
            <a:off x="397037" y="1038267"/>
            <a:ext cx="7105324" cy="11665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3" name="直線矢印コネクタ 52"/>
          <p:cNvCxnSpPr/>
          <p:nvPr/>
        </p:nvCxnSpPr>
        <p:spPr>
          <a:xfrm>
            <a:off x="4302013" y="3016451"/>
            <a:ext cx="0" cy="138116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フローチャート : 磁気ディスク 7"/>
          <p:cNvSpPr/>
          <p:nvPr/>
        </p:nvSpPr>
        <p:spPr>
          <a:xfrm>
            <a:off x="3968303" y="4397617"/>
            <a:ext cx="2379715" cy="712658"/>
          </a:xfrm>
          <a:prstGeom prst="flowChartMagneticDisk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国保特別会計</a:t>
            </a:r>
            <a:endParaRPr kumimoji="1" lang="ja-JP" altLang="en-US" sz="1200" dirty="0"/>
          </a:p>
        </p:txBody>
      </p:sp>
      <p:sp>
        <p:nvSpPr>
          <p:cNvPr id="13" name="円/楕円 12"/>
          <p:cNvSpPr/>
          <p:nvPr/>
        </p:nvSpPr>
        <p:spPr>
          <a:xfrm>
            <a:off x="3005973" y="6254337"/>
            <a:ext cx="1229008" cy="360040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被保険者</a:t>
            </a:r>
            <a:endParaRPr kumimoji="1" lang="ja-JP" altLang="en-US" sz="1200" dirty="0"/>
          </a:p>
        </p:txBody>
      </p:sp>
      <p:sp>
        <p:nvSpPr>
          <p:cNvPr id="14" name="円/楕円 13"/>
          <p:cNvSpPr/>
          <p:nvPr/>
        </p:nvSpPr>
        <p:spPr>
          <a:xfrm>
            <a:off x="8283687" y="6253811"/>
            <a:ext cx="1229008" cy="360040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医療機関</a:t>
            </a:r>
            <a:endParaRPr kumimoji="1" lang="ja-JP" altLang="en-US" sz="1200" dirty="0"/>
          </a:p>
        </p:txBody>
      </p:sp>
      <p:cxnSp>
        <p:nvCxnSpPr>
          <p:cNvPr id="22" name="直線矢印コネクタ 21"/>
          <p:cNvCxnSpPr/>
          <p:nvPr/>
        </p:nvCxnSpPr>
        <p:spPr>
          <a:xfrm>
            <a:off x="6022389" y="1605879"/>
            <a:ext cx="0" cy="2763134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>
            <a:stCxn id="51" idx="3"/>
          </p:cNvCxnSpPr>
          <p:nvPr/>
        </p:nvCxnSpPr>
        <p:spPr>
          <a:xfrm>
            <a:off x="1824280" y="4770852"/>
            <a:ext cx="2107095" cy="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正方形/長方形 41"/>
          <p:cNvSpPr/>
          <p:nvPr/>
        </p:nvSpPr>
        <p:spPr>
          <a:xfrm>
            <a:off x="2045491" y="4459891"/>
            <a:ext cx="1424710" cy="621923"/>
          </a:xfrm>
          <a:prstGeom prst="rect">
            <a:avLst/>
          </a:prstGeom>
          <a:ln w="63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900" dirty="0" smtClean="0"/>
              <a:t>・基盤（軽減分）</a:t>
            </a:r>
            <a:endParaRPr kumimoji="1" lang="en-US" altLang="ja-JP" sz="900" dirty="0" smtClean="0"/>
          </a:p>
          <a:p>
            <a:r>
              <a:rPr lang="ja-JP" altLang="en-US" sz="900" dirty="0" smtClean="0"/>
              <a:t>・基盤（支援分）</a:t>
            </a:r>
            <a:endParaRPr lang="en-US" altLang="ja-JP" sz="900" dirty="0" smtClean="0"/>
          </a:p>
          <a:p>
            <a:r>
              <a:rPr lang="ja-JP" altLang="en-US" sz="800" dirty="0" smtClean="0"/>
              <a:t>⇒国・府負担分も含めて</a:t>
            </a:r>
            <a:endParaRPr lang="en-US" altLang="ja-JP" sz="800" dirty="0" smtClean="0"/>
          </a:p>
          <a:p>
            <a:r>
              <a:rPr lang="ja-JP" altLang="en-US" sz="800" dirty="0"/>
              <a:t>　</a:t>
            </a:r>
            <a:r>
              <a:rPr lang="ja-JP" altLang="en-US" sz="800" dirty="0" smtClean="0"/>
              <a:t>全額繰入れ</a:t>
            </a:r>
            <a:endParaRPr lang="en-US" altLang="ja-JP" sz="800" dirty="0" smtClean="0"/>
          </a:p>
        </p:txBody>
      </p:sp>
      <p:cxnSp>
        <p:nvCxnSpPr>
          <p:cNvPr id="44" name="直線矢印コネクタ 43"/>
          <p:cNvCxnSpPr/>
          <p:nvPr/>
        </p:nvCxnSpPr>
        <p:spPr>
          <a:xfrm>
            <a:off x="1503617" y="2944135"/>
            <a:ext cx="0" cy="162436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/>
          <p:nvPr/>
        </p:nvCxnSpPr>
        <p:spPr>
          <a:xfrm flipH="1">
            <a:off x="6220170" y="3308653"/>
            <a:ext cx="1794055" cy="106036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直線矢印コネクタ 75"/>
          <p:cNvCxnSpPr/>
          <p:nvPr/>
        </p:nvCxnSpPr>
        <p:spPr>
          <a:xfrm flipV="1">
            <a:off x="3661051" y="5147218"/>
            <a:ext cx="614504" cy="114353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正方形/長方形 76"/>
          <p:cNvSpPr/>
          <p:nvPr/>
        </p:nvSpPr>
        <p:spPr>
          <a:xfrm>
            <a:off x="3146543" y="5659069"/>
            <a:ext cx="1246902" cy="333996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/>
              <a:t>保険料</a:t>
            </a:r>
            <a:endParaRPr lang="en-US" altLang="ja-JP" sz="900" dirty="0"/>
          </a:p>
          <a:p>
            <a:pPr algn="ctr"/>
            <a:r>
              <a:rPr kumimoji="1" lang="en-US" altLang="ja-JP" sz="900" dirty="0" smtClean="0"/>
              <a:t>【</a:t>
            </a:r>
            <a:r>
              <a:rPr kumimoji="1" lang="ja-JP" altLang="en-US" sz="900" dirty="0" smtClean="0"/>
              <a:t>医療・後期・介護</a:t>
            </a:r>
            <a:r>
              <a:rPr kumimoji="1" lang="en-US" altLang="ja-JP" sz="900" dirty="0" smtClean="0"/>
              <a:t>】</a:t>
            </a:r>
            <a:endParaRPr kumimoji="1" lang="ja-JP" altLang="en-US" sz="900" dirty="0"/>
          </a:p>
        </p:txBody>
      </p:sp>
      <p:sp>
        <p:nvSpPr>
          <p:cNvPr id="85" name="正方形/長方形 84"/>
          <p:cNvSpPr/>
          <p:nvPr/>
        </p:nvSpPr>
        <p:spPr>
          <a:xfrm>
            <a:off x="6807239" y="3403858"/>
            <a:ext cx="812686" cy="314401"/>
          </a:xfrm>
          <a:prstGeom prst="rect">
            <a:avLst/>
          </a:prstGeom>
          <a:ln w="63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900" dirty="0" smtClean="0"/>
              <a:t>・前期高齢</a:t>
            </a:r>
            <a:endParaRPr lang="en-US" altLang="ja-JP" sz="900" dirty="0" smtClean="0"/>
          </a:p>
          <a:p>
            <a:r>
              <a:rPr lang="ja-JP" altLang="en-US" sz="900" dirty="0" smtClean="0"/>
              <a:t>　者交付金</a:t>
            </a:r>
            <a:endParaRPr lang="en-US" altLang="ja-JP" sz="900" dirty="0" smtClean="0"/>
          </a:p>
        </p:txBody>
      </p:sp>
      <p:cxnSp>
        <p:nvCxnSpPr>
          <p:cNvPr id="87" name="直線矢印コネクタ 86"/>
          <p:cNvCxnSpPr/>
          <p:nvPr/>
        </p:nvCxnSpPr>
        <p:spPr>
          <a:xfrm flipV="1">
            <a:off x="6489132" y="3413376"/>
            <a:ext cx="1794555" cy="1046514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直線矢印コネクタ 91"/>
          <p:cNvCxnSpPr/>
          <p:nvPr/>
        </p:nvCxnSpPr>
        <p:spPr>
          <a:xfrm>
            <a:off x="6022389" y="5147219"/>
            <a:ext cx="1094808" cy="75757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フローチャート : 磁気ディスク 94"/>
          <p:cNvSpPr/>
          <p:nvPr/>
        </p:nvSpPr>
        <p:spPr>
          <a:xfrm>
            <a:off x="8283687" y="4360674"/>
            <a:ext cx="1043860" cy="786544"/>
          </a:xfrm>
          <a:prstGeom prst="flowChartMagneticDisk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/>
              <a:t>国保基金</a:t>
            </a:r>
            <a:endParaRPr lang="en-US" altLang="ja-JP" sz="1100" dirty="0" smtClean="0"/>
          </a:p>
          <a:p>
            <a:pPr algn="ctr"/>
            <a:r>
              <a:rPr kumimoji="1" lang="ja-JP" altLang="en-US" sz="800" dirty="0" smtClean="0"/>
              <a:t>一部市町村のみ</a:t>
            </a:r>
            <a:endParaRPr kumimoji="1" lang="ja-JP" altLang="en-US" sz="800" dirty="0"/>
          </a:p>
        </p:txBody>
      </p:sp>
      <p:sp>
        <p:nvSpPr>
          <p:cNvPr id="96" name="円/楕円 95"/>
          <p:cNvSpPr/>
          <p:nvPr/>
        </p:nvSpPr>
        <p:spPr>
          <a:xfrm>
            <a:off x="8138597" y="2910167"/>
            <a:ext cx="1334037" cy="485450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支払基金</a:t>
            </a:r>
            <a:endParaRPr kumimoji="1" lang="ja-JP" altLang="en-US" sz="1200" dirty="0"/>
          </a:p>
        </p:txBody>
      </p:sp>
      <p:sp>
        <p:nvSpPr>
          <p:cNvPr id="15" name="正方形/長方形 14"/>
          <p:cNvSpPr/>
          <p:nvPr/>
        </p:nvSpPr>
        <p:spPr>
          <a:xfrm>
            <a:off x="6310897" y="5532661"/>
            <a:ext cx="902685" cy="252817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00" dirty="0" smtClean="0"/>
              <a:t>保険給付費</a:t>
            </a:r>
            <a:endParaRPr kumimoji="1" lang="ja-JP" altLang="en-US" sz="900" dirty="0"/>
          </a:p>
        </p:txBody>
      </p:sp>
      <p:cxnSp>
        <p:nvCxnSpPr>
          <p:cNvPr id="115" name="直線矢印コネクタ 114"/>
          <p:cNvCxnSpPr/>
          <p:nvPr/>
        </p:nvCxnSpPr>
        <p:spPr>
          <a:xfrm>
            <a:off x="740874" y="1590418"/>
            <a:ext cx="0" cy="297286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正方形/長方形 63"/>
          <p:cNvSpPr/>
          <p:nvPr/>
        </p:nvSpPr>
        <p:spPr>
          <a:xfrm>
            <a:off x="580371" y="1826112"/>
            <a:ext cx="1248051" cy="198760"/>
          </a:xfrm>
          <a:prstGeom prst="rect">
            <a:avLst/>
          </a:prstGeom>
          <a:ln w="63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900" dirty="0" smtClean="0"/>
              <a:t>・基盤（支援分）</a:t>
            </a:r>
            <a:r>
              <a:rPr lang="en-US" altLang="ja-JP" sz="900" dirty="0" smtClean="0"/>
              <a:t>1/2</a:t>
            </a:r>
          </a:p>
        </p:txBody>
      </p:sp>
      <p:cxnSp>
        <p:nvCxnSpPr>
          <p:cNvPr id="36" name="直線矢印コネクタ 35"/>
          <p:cNvCxnSpPr/>
          <p:nvPr/>
        </p:nvCxnSpPr>
        <p:spPr>
          <a:xfrm flipH="1">
            <a:off x="6414814" y="4753945"/>
            <a:ext cx="1782894" cy="1"/>
          </a:xfrm>
          <a:prstGeom prst="straightConnector1">
            <a:avLst/>
          </a:prstGeom>
          <a:ln w="12700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正方形/長方形 23"/>
          <p:cNvSpPr/>
          <p:nvPr/>
        </p:nvSpPr>
        <p:spPr>
          <a:xfrm>
            <a:off x="570970" y="1407580"/>
            <a:ext cx="6720809" cy="30917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一般会計</a:t>
            </a:r>
            <a:endParaRPr kumimoji="1" lang="ja-JP" altLang="en-US" sz="1200" dirty="0"/>
          </a:p>
        </p:txBody>
      </p:sp>
      <p:sp>
        <p:nvSpPr>
          <p:cNvPr id="49" name="正方形/長方形 48"/>
          <p:cNvSpPr/>
          <p:nvPr/>
        </p:nvSpPr>
        <p:spPr>
          <a:xfrm>
            <a:off x="1140701" y="2770677"/>
            <a:ext cx="3837020" cy="30617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一般会計</a:t>
            </a:r>
            <a:endParaRPr kumimoji="1" lang="ja-JP" altLang="en-US" sz="1200" dirty="0"/>
          </a:p>
        </p:txBody>
      </p:sp>
      <p:sp>
        <p:nvSpPr>
          <p:cNvPr id="51" name="正方形/長方形 50"/>
          <p:cNvSpPr/>
          <p:nvPr/>
        </p:nvSpPr>
        <p:spPr>
          <a:xfrm>
            <a:off x="584514" y="4563279"/>
            <a:ext cx="1239765" cy="41514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一般会計</a:t>
            </a:r>
            <a:endParaRPr kumimoji="1" lang="ja-JP" altLang="en-US" sz="1200" dirty="0"/>
          </a:p>
        </p:txBody>
      </p:sp>
      <p:sp>
        <p:nvSpPr>
          <p:cNvPr id="66" name="円/楕円 65"/>
          <p:cNvSpPr/>
          <p:nvPr/>
        </p:nvSpPr>
        <p:spPr>
          <a:xfrm>
            <a:off x="6653214" y="5904793"/>
            <a:ext cx="1229008" cy="360040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国保連</a:t>
            </a:r>
            <a:endParaRPr kumimoji="1" lang="ja-JP" altLang="en-US" sz="12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40054" y="431642"/>
            <a:ext cx="4303701" cy="369332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（参考）現行の</a:t>
            </a:r>
            <a:r>
              <a:rPr kumimoji="1" lang="ja-JP" altLang="en-US" dirty="0" smtClean="0"/>
              <a:t>国保財政イメージ</a:t>
            </a:r>
            <a:endParaRPr kumimoji="1" lang="ja-JP" altLang="en-US" dirty="0"/>
          </a:p>
        </p:txBody>
      </p:sp>
      <p:sp>
        <p:nvSpPr>
          <p:cNvPr id="46" name="正方形/長方形 45"/>
          <p:cNvSpPr/>
          <p:nvPr/>
        </p:nvSpPr>
        <p:spPr>
          <a:xfrm>
            <a:off x="1106908" y="3413376"/>
            <a:ext cx="1243176" cy="336407"/>
          </a:xfrm>
          <a:prstGeom prst="rect">
            <a:avLst/>
          </a:prstGeom>
          <a:solidFill>
            <a:schemeClr val="bg1"/>
          </a:solidFill>
          <a:ln w="63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900" dirty="0" smtClean="0"/>
              <a:t>・基盤（軽減分）</a:t>
            </a:r>
            <a:r>
              <a:rPr lang="en-US" altLang="ja-JP" sz="900" dirty="0"/>
              <a:t>3</a:t>
            </a:r>
            <a:r>
              <a:rPr kumimoji="1" lang="en-US" altLang="ja-JP" sz="900" dirty="0" smtClean="0"/>
              <a:t>/4</a:t>
            </a:r>
          </a:p>
          <a:p>
            <a:r>
              <a:rPr lang="ja-JP" altLang="en-US" sz="900" dirty="0" smtClean="0"/>
              <a:t>・基盤（支援分）</a:t>
            </a:r>
            <a:r>
              <a:rPr lang="en-US" altLang="ja-JP" sz="900" dirty="0" smtClean="0"/>
              <a:t>1/4</a:t>
            </a:r>
          </a:p>
        </p:txBody>
      </p:sp>
      <p:cxnSp>
        <p:nvCxnSpPr>
          <p:cNvPr id="116" name="直線矢印コネクタ 115"/>
          <p:cNvCxnSpPr>
            <a:stCxn id="66" idx="5"/>
            <a:endCxn id="14" idx="2"/>
          </p:cNvCxnSpPr>
          <p:nvPr/>
        </p:nvCxnSpPr>
        <p:spPr>
          <a:xfrm>
            <a:off x="7702238" y="6212107"/>
            <a:ext cx="581449" cy="22172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正方形/長方形 37"/>
          <p:cNvSpPr/>
          <p:nvPr/>
        </p:nvSpPr>
        <p:spPr>
          <a:xfrm>
            <a:off x="5238624" y="1842510"/>
            <a:ext cx="2074271" cy="445869"/>
          </a:xfrm>
          <a:prstGeom prst="rect">
            <a:avLst/>
          </a:prstGeom>
          <a:ln w="63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900" dirty="0" smtClean="0"/>
              <a:t>・療給</a:t>
            </a:r>
            <a:r>
              <a:rPr kumimoji="1" lang="en-US" altLang="ja-JP" sz="900" dirty="0" smtClean="0"/>
              <a:t>32</a:t>
            </a:r>
            <a:r>
              <a:rPr kumimoji="1" lang="ja-JP" altLang="en-US" sz="900" dirty="0" smtClean="0"/>
              <a:t>％　　・高額共同</a:t>
            </a:r>
            <a:r>
              <a:rPr kumimoji="1" lang="en-US" altLang="ja-JP" sz="900" dirty="0" smtClean="0"/>
              <a:t>1/4</a:t>
            </a:r>
          </a:p>
          <a:p>
            <a:r>
              <a:rPr lang="ja-JP" altLang="en-US" sz="900" dirty="0" smtClean="0"/>
              <a:t>・国調交９％　・特定健診</a:t>
            </a:r>
            <a:r>
              <a:rPr lang="en-US" altLang="ja-JP" sz="900" dirty="0" smtClean="0"/>
              <a:t>1/3</a:t>
            </a:r>
          </a:p>
        </p:txBody>
      </p:sp>
      <p:sp>
        <p:nvSpPr>
          <p:cNvPr id="39" name="正方形/長方形 38"/>
          <p:cNvSpPr/>
          <p:nvPr/>
        </p:nvSpPr>
        <p:spPr>
          <a:xfrm>
            <a:off x="3530043" y="3308653"/>
            <a:ext cx="1409876" cy="441129"/>
          </a:xfrm>
          <a:prstGeom prst="rect">
            <a:avLst/>
          </a:prstGeom>
          <a:ln w="63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900" dirty="0" smtClean="0"/>
              <a:t>・府調交９％　</a:t>
            </a:r>
            <a:endParaRPr kumimoji="1" lang="en-US" altLang="ja-JP" sz="900" dirty="0" smtClean="0"/>
          </a:p>
          <a:p>
            <a:r>
              <a:rPr kumimoji="1" lang="ja-JP" altLang="en-US" sz="900" dirty="0" smtClean="0"/>
              <a:t>・高額共同</a:t>
            </a:r>
            <a:r>
              <a:rPr kumimoji="1" lang="en-US" altLang="ja-JP" sz="900" dirty="0" smtClean="0"/>
              <a:t>1/4</a:t>
            </a:r>
          </a:p>
          <a:p>
            <a:r>
              <a:rPr lang="ja-JP" altLang="en-US" sz="900" dirty="0" smtClean="0"/>
              <a:t>・特定健診</a:t>
            </a:r>
            <a:r>
              <a:rPr lang="en-US" altLang="ja-JP" sz="900" dirty="0" smtClean="0"/>
              <a:t>1/3</a:t>
            </a:r>
          </a:p>
        </p:txBody>
      </p:sp>
      <p:sp>
        <p:nvSpPr>
          <p:cNvPr id="89" name="正方形/長方形 88"/>
          <p:cNvSpPr/>
          <p:nvPr/>
        </p:nvSpPr>
        <p:spPr>
          <a:xfrm>
            <a:off x="7829679" y="3581579"/>
            <a:ext cx="908016" cy="445937"/>
          </a:xfrm>
          <a:prstGeom prst="rect">
            <a:avLst/>
          </a:prstGeom>
          <a:ln w="63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900" dirty="0" smtClean="0"/>
              <a:t>・後期高齢者</a:t>
            </a:r>
            <a:endParaRPr lang="en-US" altLang="ja-JP" sz="900" dirty="0" smtClean="0"/>
          </a:p>
          <a:p>
            <a:r>
              <a:rPr lang="ja-JP" altLang="en-US" sz="900" dirty="0"/>
              <a:t>　</a:t>
            </a:r>
            <a:r>
              <a:rPr lang="ja-JP" altLang="en-US" sz="900" dirty="0" smtClean="0"/>
              <a:t>支援金</a:t>
            </a:r>
            <a:endParaRPr lang="en-US" altLang="ja-JP" sz="900" dirty="0" smtClean="0"/>
          </a:p>
          <a:p>
            <a:r>
              <a:rPr lang="ja-JP" altLang="en-US" sz="900" dirty="0" smtClean="0"/>
              <a:t>・介護納付金</a:t>
            </a:r>
            <a:endParaRPr lang="en-US" altLang="ja-JP" sz="900" dirty="0" smtClean="0"/>
          </a:p>
        </p:txBody>
      </p:sp>
      <p:sp>
        <p:nvSpPr>
          <p:cNvPr id="56" name="正方形/長方形 55"/>
          <p:cNvSpPr/>
          <p:nvPr/>
        </p:nvSpPr>
        <p:spPr>
          <a:xfrm>
            <a:off x="323549" y="973153"/>
            <a:ext cx="916433" cy="288032"/>
          </a:xfrm>
          <a:prstGeom prst="rect">
            <a:avLst/>
          </a:prstGeom>
          <a:ln w="190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国</a:t>
            </a:r>
            <a:endParaRPr kumimoji="1" lang="ja-JP" altLang="en-US" sz="1600" dirty="0"/>
          </a:p>
        </p:txBody>
      </p:sp>
      <p:sp>
        <p:nvSpPr>
          <p:cNvPr id="57" name="正方形/長方形 56"/>
          <p:cNvSpPr/>
          <p:nvPr/>
        </p:nvSpPr>
        <p:spPr>
          <a:xfrm>
            <a:off x="910855" y="2324807"/>
            <a:ext cx="1020586" cy="288032"/>
          </a:xfrm>
          <a:prstGeom prst="rect">
            <a:avLst/>
          </a:prstGeom>
          <a:ln w="190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/>
              <a:t>大阪府</a:t>
            </a:r>
            <a:endParaRPr kumimoji="1" lang="ja-JP" altLang="en-US" sz="1600" dirty="0"/>
          </a:p>
        </p:txBody>
      </p:sp>
      <p:cxnSp>
        <p:nvCxnSpPr>
          <p:cNvPr id="65" name="直線矢印コネクタ 64"/>
          <p:cNvCxnSpPr/>
          <p:nvPr/>
        </p:nvCxnSpPr>
        <p:spPr>
          <a:xfrm>
            <a:off x="6448498" y="4906345"/>
            <a:ext cx="1782894" cy="1"/>
          </a:xfrm>
          <a:prstGeom prst="straightConnector1">
            <a:avLst/>
          </a:prstGeom>
          <a:ln w="12700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正方形/長方形 66"/>
          <p:cNvSpPr/>
          <p:nvPr/>
        </p:nvSpPr>
        <p:spPr>
          <a:xfrm>
            <a:off x="274252" y="5206510"/>
            <a:ext cx="933245" cy="288032"/>
          </a:xfrm>
          <a:prstGeom prst="rect">
            <a:avLst/>
          </a:prstGeom>
          <a:ln w="190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市町村</a:t>
            </a:r>
            <a:endParaRPr kumimoji="1" lang="ja-JP" altLang="en-US" sz="1600" dirty="0"/>
          </a:p>
        </p:txBody>
      </p:sp>
      <p:sp>
        <p:nvSpPr>
          <p:cNvPr id="68" name="正方形/長方形 67"/>
          <p:cNvSpPr/>
          <p:nvPr/>
        </p:nvSpPr>
        <p:spPr>
          <a:xfrm>
            <a:off x="7198152" y="6322969"/>
            <a:ext cx="902685" cy="252817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00" dirty="0" smtClean="0"/>
              <a:t>保険給付費</a:t>
            </a:r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218751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261</Words>
  <Application>Microsoft Office PowerPoint</Application>
  <PresentationFormat>A4 210 x 297 mm</PresentationFormat>
  <Paragraphs>86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職員端末機23年度3月調達</cp:lastModifiedBy>
  <cp:revision>61</cp:revision>
  <cp:lastPrinted>2015-05-13T05:12:37Z</cp:lastPrinted>
  <dcterms:created xsi:type="dcterms:W3CDTF">2015-03-02T08:35:15Z</dcterms:created>
  <dcterms:modified xsi:type="dcterms:W3CDTF">2015-07-23T05:52:53Z</dcterms:modified>
</cp:coreProperties>
</file>